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99" r:id="rId2"/>
  </p:sldMasterIdLst>
  <p:notesMasterIdLst>
    <p:notesMasterId r:id="rId23"/>
  </p:notesMasterIdLst>
  <p:handoutMasterIdLst>
    <p:handoutMasterId r:id="rId24"/>
  </p:handoutMasterIdLst>
  <p:sldIdLst>
    <p:sldId id="256" r:id="rId3"/>
    <p:sldId id="368" r:id="rId4"/>
    <p:sldId id="369" r:id="rId5"/>
    <p:sldId id="370" r:id="rId6"/>
    <p:sldId id="371" r:id="rId7"/>
    <p:sldId id="372" r:id="rId8"/>
    <p:sldId id="374" r:id="rId9"/>
    <p:sldId id="373" r:id="rId10"/>
    <p:sldId id="375" r:id="rId11"/>
    <p:sldId id="376" r:id="rId12"/>
    <p:sldId id="377" r:id="rId13"/>
    <p:sldId id="378" r:id="rId14"/>
    <p:sldId id="380" r:id="rId15"/>
    <p:sldId id="381" r:id="rId16"/>
    <p:sldId id="379" r:id="rId17"/>
    <p:sldId id="382" r:id="rId18"/>
    <p:sldId id="383" r:id="rId19"/>
    <p:sldId id="384" r:id="rId20"/>
    <p:sldId id="385" r:id="rId21"/>
    <p:sldId id="386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259" autoAdjust="0"/>
  </p:normalViewPr>
  <p:slideViewPr>
    <p:cSldViewPr snapToGrid="0">
      <p:cViewPr varScale="1">
        <p:scale>
          <a:sx n="82" d="100"/>
          <a:sy n="82" d="100"/>
        </p:scale>
        <p:origin x="768" y="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2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040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480" y="6048047"/>
            <a:ext cx="865012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8757" y="2014648"/>
            <a:ext cx="4094486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5EE58B-1601-4999-B8A7-94996C746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4E50F5-4F63-4B1E-8C17-E8F1FAAE3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395C2B-6448-4134-B5D2-81ADFBFE7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053226-181C-45B2-A12F-AE2FDC70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3C56AD-7FE4-4797-892E-5F64CBE26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54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4733F7-6A09-4865-BEC2-0FB497185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5425B8-D9F7-4B08-B5FC-126735594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1C320E-0B28-43B8-AE22-0EAE7F306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592BF1-BC96-4FD8-AD05-2F6D991B1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318A7C-BD0C-4095-AAE6-B24097FAA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0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595C54-2375-4FE3-99C3-05D6FD260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083C49-F015-4F3B-BAF8-6E7BBF9BC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7D85B2-E398-4B0C-88F5-8F9AD8A85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C80434-28DF-453A-B8BF-9BBB941FB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8D95AA-5868-4BF6-81DE-860C6C2F8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14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6D4548-CB11-4842-9B18-3144BA489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14A5A2-95D9-46A6-82EC-1477A7A35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C4BBDEA-0418-43AD-BD20-D25CEEF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9DEE33-EE37-43A2-97EC-12A8572E6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5A242D6-E104-4E6B-A3D9-5028089A7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DBB1707-B05E-4283-8747-95FE5D34C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37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A79F10-2269-43F7-A1B7-B59DD7B8D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4DDB25-6600-4C36-960F-C622815FC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FC4831C-2766-4BF7-9344-501BC7787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CF5B4CC-783E-4579-B578-15C8FDE32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F9D51B1-F157-4620-AAF3-8706D00887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4CFD776-866D-4F6D-ADA7-B375566A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88FB018-6406-4D46-8EA3-3A66EEE27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637F864-0A11-4DAD-AE52-5D892545F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58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C1BB8E-BACE-488D-A17C-B608E0CB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AD75950-6298-471F-8AEB-05FF231FB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26786B6-5D88-4666-A7D0-8FD669BA8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10E71F-8CBB-420F-9B33-755294B5B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83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11D5CDA-8EB6-4EE6-B9B3-254468877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63665EA-0A9C-4B13-AA03-3D255313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9A10577-8A32-4C6C-8242-0D931342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0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6E76DB-E9E7-490E-AEEB-2560B97E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55D84E-1741-4CE2-9AD1-0DD32D6CF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C3AF462-B6BC-4B2A-84EE-E7BBF0D0E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BF4761C-4143-4C16-93B8-6B59999CD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88F5F9-E853-4D8B-91B0-D6B5F4C8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F1F8152-BA7C-4627-BBA2-C676BD773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33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3F910-7AE0-492F-9250-56AECD7DD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2178639-12CF-4BEA-801A-D024E52A1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103971C-42EA-41DA-8252-8B7D02779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7D194FC-6F64-48A2-981E-9EE9BE737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5C0ED1-7719-4C97-99B9-9685A7091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C6F77-2158-4B50-85DA-51CB3E8D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39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B82B9A-B1F5-4876-8D73-253B21AAD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4122188-0ACF-4F93-982D-F11D7A696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154A9B-FD50-49BB-ADEA-002106403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FE10C0-6880-4895-B8A0-132FF134A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6E7E92-C15A-45BD-A16A-313D9FC0B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93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4E32B30-20D0-4340-A8BF-ABCF4F65BA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0ED08F7-2CD1-4A2B-A2CD-F94874F68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DDEEB1-4456-477A-897D-1325491CE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4A858C-645D-4CB1-A6B6-FE75F24F6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8659B9-CC3E-4711-A74E-7EA8B2558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5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BC93BE9-87A6-4C86-82FC-4FE06C766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A7BB2FC-A155-4B7B-931D-0EE032683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D51C91-C101-44E1-BD72-0ECB3C0F0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54FF6-F870-4D41-A30B-1F2B5AE5FE81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AB2EF0-2AA2-4216-BF5C-C48D8D2DF3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1E4E3D-60CC-451B-B511-54483ED65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1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zameer\Desktop\Clark\PPT%20Creation\eps%20-%20800x800\\f10-07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file:///C:\Users\zameer\Desktop\Clark\PPT%20Creation\eps%20-%20800x800\\f10-09.jpg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zameer\Desktop\Clark\PPT%20Creation\eps%20-%20800x800\\f10-10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zameer\Desktop\Clark\PPT%20Creation\eps%20-%20800x800\\f10-11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zameer\Desktop\Clark\PPT%20Creation\eps%20-%20800x800\\f10-12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zameer\Desktop\Clark\PPT%20Creation\eps%20-%20800x800\\f10-14.jp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zameer\Desktop\Clark\PPT%20Creation\eps%20-%20800x800\\f10-01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file:///C:\Users\zameer\Desktop\Clark\PPT%20Creation\eps%20-%20800x800\\f10-02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KpthcW1llU&amp;t=214s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www.youtube.com/watch?v=5eKdZ0dVCCo&amp;t=606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hyperlink" Target="https://www.youtube.com/watch?v=N7vxq948l-U&amp;t=30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zameer\Desktop\Clark\PPT%20Creation\eps%20-%20800x800\\f10-04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file:///C:\Users\zameer\Desktop\Clark\PPT%20Creation\eps%20-%20800x800\\f10-05.jpg" TargetMode="Externa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zameer\Desktop\Clark\PPT%20Creation\eps%20-%20800x800\\f10-06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B4760577-42D0-B14B-9AE3-C83431C5DB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Genomika a genová exprese 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AD0C7844-D027-D346-B845-4935F41C7B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FCEF6F-8B97-8C42-B494-F83038ED3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GENOVÉ TECHNOLOGIE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3BC39F1-384A-3F45-8C5C-D728653A31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enomika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genová exprese  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techniky mapování genů, nekódující části genomu,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bioinformatické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nástroje,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farmakogenetika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DNA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mikroarrays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RNA-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techniky,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metagenomika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epigenetika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13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F67E9E5-FB16-48E4-BBB5-C03C81A516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Rekombinantní proteiny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8678DC-8664-4B23-A3F6-78EA1AD9F0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324B06-5506-4BB5-B324-1EA11880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 kodónů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4EC0089-B6D4-445B-ADDF-F3010DC31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290400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Exprese proteinů v jiných organismech (eukaryontní v bakteriích)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/>
              <a:t>Různé organismy upřednostňují jiné kodóny pro danou AK</a:t>
            </a:r>
          </a:p>
          <a:p>
            <a:pPr marL="457200" indent="-385763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 - optimalizace použitých kodónů v rámci syntézy genu – až 10ti násobné zvýšení produkce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 - dodání </a:t>
            </a:r>
            <a:r>
              <a:rPr lang="cs-CZ" sz="1800" dirty="0" err="1"/>
              <a:t>tRNA</a:t>
            </a:r>
            <a:r>
              <a:rPr lang="cs-CZ" sz="1800" dirty="0"/>
              <a:t> nesoucí vzácné kodóny do organismu</a:t>
            </a:r>
          </a:p>
          <a:p>
            <a:pPr marL="457200" indent="-385763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 - </a:t>
            </a:r>
            <a:r>
              <a:rPr lang="cs-CZ" sz="1800" i="1" dirty="0"/>
              <a:t>E. coli </a:t>
            </a:r>
            <a:r>
              <a:rPr lang="cs-CZ" sz="1800" dirty="0"/>
              <a:t>ROSETTA – sedm </a:t>
            </a:r>
            <a:r>
              <a:rPr lang="en-US" sz="1800" dirty="0"/>
              <a:t>tRNAs </a:t>
            </a:r>
            <a:r>
              <a:rPr lang="cs-CZ" sz="1800" dirty="0"/>
              <a:t>pro vzácné kodóny</a:t>
            </a:r>
            <a:r>
              <a:rPr lang="en-US" sz="1800" dirty="0"/>
              <a:t> (AGA, AGG, AUA, CUA, GGA, CCC, and CGG)</a:t>
            </a:r>
            <a:endParaRPr lang="cs-CZ" sz="18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cs-CZ" sz="18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cs-CZ" sz="18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800" dirty="0"/>
          </a:p>
        </p:txBody>
      </p:sp>
      <p:pic>
        <p:nvPicPr>
          <p:cNvPr id="7" name="Picture 1" descr="C:\Users\zameer\Desktop\Clark\PPT Creation\eps - 800x800\\f10-07.jpg">
            <a:extLst>
              <a:ext uri="{FF2B5EF4-FFF2-40B4-BE49-F238E27FC236}">
                <a16:creationId xmlns:a16="http://schemas.microsoft.com/office/drawing/2014/main" id="{B3F82AE4-B867-48C9-B7AD-007A53510656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671900"/>
            <a:ext cx="3858038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ompetent Cells - Bacterial Expression | Life Science Research | Merck">
            <a:extLst>
              <a:ext uri="{FF2B5EF4-FFF2-40B4-BE49-F238E27FC236}">
                <a16:creationId xmlns:a16="http://schemas.microsoft.com/office/drawing/2014/main" id="{34B78971-0322-467F-BD59-245188128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500" y="3429000"/>
            <a:ext cx="4000500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ACA5872-2BD4-4742-8251-028849B884FD}"/>
              </a:ext>
            </a:extLst>
          </p:cNvPr>
          <p:cNvSpPr txBox="1"/>
          <p:nvPr/>
        </p:nvSpPr>
        <p:spPr>
          <a:xfrm>
            <a:off x="9620230" y="3192820"/>
            <a:ext cx="17315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Clark and </a:t>
            </a:r>
            <a:r>
              <a:rPr lang="cs-CZ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Pazdernik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786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C856BB-F088-4973-90EC-0026AD31AC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Rekombinantní proteiny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B26921-34C7-4D10-B361-0EFCB232FC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F64C312-8507-4EE8-9828-91C82CA0B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Toxický efekt nadprodukce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C909439-7DF9-443A-A035-A01AF2921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02" y="2286084"/>
            <a:ext cx="3182100" cy="282740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58E9455-0DC7-4C94-94F0-E1BABB1E3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793" y="2266950"/>
            <a:ext cx="3072842" cy="2827407"/>
          </a:xfrm>
          <a:prstGeom prst="rect">
            <a:avLst/>
          </a:prstGeom>
        </p:spPr>
      </p:pic>
      <p:pic>
        <p:nvPicPr>
          <p:cNvPr id="6146" name="Picture 2" descr="Isopropyl β-D-1-thiogalactopyranoside - Wikipedia">
            <a:extLst>
              <a:ext uri="{FF2B5EF4-FFF2-40B4-BE49-F238E27FC236}">
                <a16:creationId xmlns:a16="http://schemas.microsoft.com/office/drawing/2014/main" id="{30991418-22F6-4E57-86A9-B6682638F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14" y="2401141"/>
            <a:ext cx="845971" cy="77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C:\Users\zameer\Desktop\Clark\PPT Creation\eps - 800x800\\f10-09.jpg">
            <a:extLst>
              <a:ext uri="{FF2B5EF4-FFF2-40B4-BE49-F238E27FC236}">
                <a16:creationId xmlns:a16="http://schemas.microsoft.com/office/drawing/2014/main" id="{24D5954D-F000-4410-9844-67AB08683417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2252006"/>
            <a:ext cx="4619459" cy="283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D2333E17-A767-429E-A440-D71C6E058BA5}"/>
              </a:ext>
            </a:extLst>
          </p:cNvPr>
          <p:cNvSpPr txBox="1"/>
          <p:nvPr/>
        </p:nvSpPr>
        <p:spPr>
          <a:xfrm>
            <a:off x="247402" y="1882674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800" dirty="0">
                <a:latin typeface="+mn-lt"/>
              </a:rPr>
              <a:t>Laktózový operon</a:t>
            </a:r>
            <a:endParaRPr lang="en-US" sz="1800" dirty="0" err="1">
              <a:latin typeface="+mn-lt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AB9A704-8399-4663-9A0F-44E5002A0118}"/>
              </a:ext>
            </a:extLst>
          </p:cNvPr>
          <p:cNvSpPr txBox="1"/>
          <p:nvPr/>
        </p:nvSpPr>
        <p:spPr>
          <a:xfrm>
            <a:off x="7067302" y="1882674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800" dirty="0">
                <a:latin typeface="+mn-lt"/>
              </a:rPr>
              <a:t>Operon pro arabinózu</a:t>
            </a:r>
            <a:endParaRPr lang="en-US" sz="1800" dirty="0" err="1">
              <a:latin typeface="+mn-lt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653E145-84D9-4EC1-B173-93EBB7B02BF3}"/>
              </a:ext>
            </a:extLst>
          </p:cNvPr>
          <p:cNvSpPr txBox="1"/>
          <p:nvPr/>
        </p:nvSpPr>
        <p:spPr>
          <a:xfrm>
            <a:off x="10213034" y="5072076"/>
            <a:ext cx="17315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Clark and </a:t>
            </a:r>
            <a:r>
              <a:rPr lang="cs-CZ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Pazdernik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240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94CF10-27A4-4C0D-B184-4F44725B14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Rekombinantní proteiny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6FC670-7A45-49F1-8DBD-AD20217FAC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4F936D0-5075-4463-9261-CE8F01579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Autoindukční</a:t>
            </a:r>
            <a:r>
              <a:rPr lang="cs-CZ" dirty="0"/>
              <a:t> médium</a:t>
            </a:r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410FAF0-8B5B-4693-A86E-6A8E30EA1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00" y="2109788"/>
            <a:ext cx="5895975" cy="299701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AF0485C-55D5-4F5F-B0BB-54D11306B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507" y="1657350"/>
            <a:ext cx="4386918" cy="37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44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D9B3B4-63A6-4EE1-98A1-FA5CBF3FA2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Rekombinantní proteiny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61D24E-6E96-45BD-A93F-B22663389F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6F35394-DA04-49D5-8D5B-A3EE0969C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Inkluzní tělíska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EE2FEC1-6A8B-4CE8-91E9-B95F11668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086800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Špatně poskládané proteiny se hromadí v inkluzních tělíscích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Molekulární </a:t>
            </a:r>
            <a:r>
              <a:rPr lang="cs-CZ" sz="1800" dirty="0" err="1"/>
              <a:t>šaperony</a:t>
            </a:r>
            <a:r>
              <a:rPr lang="cs-CZ" sz="1800" dirty="0"/>
              <a:t> – napomáhají správnému sbalení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Možná sekrece proteinů do </a:t>
            </a:r>
            <a:r>
              <a:rPr lang="cs-CZ" sz="1800" dirty="0" err="1"/>
              <a:t>periplasmy</a:t>
            </a:r>
            <a:r>
              <a:rPr lang="cs-CZ" sz="1800" dirty="0"/>
              <a:t> nebo média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Proteiny lze </a:t>
            </a:r>
            <a:r>
              <a:rPr lang="cs-CZ" sz="1800" dirty="0" err="1"/>
              <a:t>solubilizovat</a:t>
            </a:r>
            <a:r>
              <a:rPr lang="cs-CZ" sz="1800" dirty="0"/>
              <a:t> z inkluzních tělísek </a:t>
            </a:r>
            <a:r>
              <a:rPr lang="cs-CZ" sz="1800" dirty="0" err="1"/>
              <a:t>chaotropním</a:t>
            </a:r>
            <a:r>
              <a:rPr lang="cs-CZ" sz="1800" dirty="0"/>
              <a:t> činidlem a zpětně poskládat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1800" dirty="0"/>
          </a:p>
        </p:txBody>
      </p:sp>
      <p:pic>
        <p:nvPicPr>
          <p:cNvPr id="7" name="Picture 1" descr="C:\Users\zameer\Desktop\Clark\PPT Creation\eps - 800x800\\f10-10.jpg">
            <a:extLst>
              <a:ext uri="{FF2B5EF4-FFF2-40B4-BE49-F238E27FC236}">
                <a16:creationId xmlns:a16="http://schemas.microsoft.com/office/drawing/2014/main" id="{6DDF67C0-9032-46BB-959B-84559A8E76CC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600" y="1567576"/>
            <a:ext cx="5486400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5D4240F-F273-4847-BCE9-243CF9282255}"/>
              </a:ext>
            </a:extLst>
          </p:cNvPr>
          <p:cNvSpPr txBox="1"/>
          <p:nvPr/>
        </p:nvSpPr>
        <p:spPr>
          <a:xfrm>
            <a:off x="9919236" y="5700722"/>
            <a:ext cx="17315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Clark and </a:t>
            </a:r>
            <a:r>
              <a:rPr lang="cs-CZ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Pazdernik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1535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9FB1691-ABC8-4D34-8AAA-BD97EFCE28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Rekombinantní proteiny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12D1AB-CD1A-4BE6-8CCF-07DAE05AD5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84A8428-9896-4299-9E68-E18369273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Sekrece proteinů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2945C1-2E82-4559-9121-68727E714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Možná exprese do </a:t>
            </a:r>
            <a:r>
              <a:rPr lang="cs-CZ" sz="1800" dirty="0" err="1"/>
              <a:t>periplasmy</a:t>
            </a:r>
            <a:r>
              <a:rPr lang="cs-CZ" sz="1800" dirty="0"/>
              <a:t> nebo média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/>
              <a:t>Sekrece řízena </a:t>
            </a:r>
            <a:r>
              <a:rPr lang="cs-CZ" sz="1800" dirty="0" err="1"/>
              <a:t>hydorfobní</a:t>
            </a:r>
            <a:r>
              <a:rPr lang="cs-CZ" sz="1800" dirty="0"/>
              <a:t> sekvencí na N-konci štěpenou signální </a:t>
            </a:r>
            <a:r>
              <a:rPr lang="cs-CZ" sz="1800" dirty="0" err="1"/>
              <a:t>peptidázou</a:t>
            </a:r>
            <a:endParaRPr lang="cs-CZ" sz="1800" dirty="0"/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možné přidání signální sekvence k proteinu (riziko inkluzních tělísek)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možná fúze s přirozeně </a:t>
            </a:r>
            <a:r>
              <a:rPr lang="cs-CZ" sz="1800" dirty="0" err="1"/>
              <a:t>sekretovaným</a:t>
            </a:r>
            <a:r>
              <a:rPr lang="cs-CZ" sz="1800" dirty="0"/>
              <a:t> proteinem (maltóza-vázající protein v </a:t>
            </a:r>
            <a:r>
              <a:rPr lang="cs-CZ" sz="1800" i="1" dirty="0"/>
              <a:t>E. coli</a:t>
            </a:r>
            <a:r>
              <a:rPr lang="cs-CZ" sz="1800" dirty="0"/>
              <a:t>)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možná sekrece v gram-pozitivní bakterii (</a:t>
            </a:r>
            <a:r>
              <a:rPr lang="cs-CZ" sz="1800" dirty="0" err="1"/>
              <a:t>Bacillus</a:t>
            </a:r>
            <a:r>
              <a:rPr lang="cs-CZ" sz="1800" dirty="0"/>
              <a:t>)</a:t>
            </a:r>
          </a:p>
          <a:p>
            <a:pPr marL="400050" indent="-328613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využití speciálního sekrečního systému Typu I (sekrece hemolyzinu, </a:t>
            </a:r>
            <a:r>
              <a:rPr lang="cs-CZ" sz="1800" i="1" dirty="0"/>
              <a:t>E. coli</a:t>
            </a:r>
            <a:r>
              <a:rPr lang="cs-CZ" sz="1800" dirty="0"/>
              <a:t>) nebo Typu II (</a:t>
            </a:r>
            <a:r>
              <a:rPr lang="cs-CZ" sz="1800" dirty="0" err="1"/>
              <a:t>Endotixin</a:t>
            </a:r>
            <a:r>
              <a:rPr lang="cs-CZ" sz="1800" dirty="0"/>
              <a:t> A, </a:t>
            </a:r>
            <a:r>
              <a:rPr lang="cs-CZ" sz="1800" i="1" dirty="0" err="1"/>
              <a:t>Pseudomonas</a:t>
            </a:r>
            <a:r>
              <a:rPr lang="cs-CZ" sz="1800" dirty="0"/>
              <a:t>)</a:t>
            </a:r>
          </a:p>
          <a:p>
            <a:pPr marL="400050" indent="-328613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použití </a:t>
            </a:r>
            <a:r>
              <a:rPr lang="cs-CZ" sz="1800" dirty="0" err="1"/>
              <a:t>autotransportních</a:t>
            </a:r>
            <a:r>
              <a:rPr lang="cs-CZ" sz="1800" dirty="0"/>
              <a:t> proteinů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78014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A54A373-9DAF-495B-B212-06D0F0C21C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Rekombinantní proteiny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07A123-02D2-4058-959F-AD8C52AAB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9514083-5E5B-4E43-A438-1CED89C38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Sekrece proteinů</a:t>
            </a:r>
            <a:endParaRPr lang="en-US" dirty="0"/>
          </a:p>
        </p:txBody>
      </p:sp>
      <p:pic>
        <p:nvPicPr>
          <p:cNvPr id="7" name="Picture 1" descr="C:\Users\zameer\Desktop\Clark\PPT Creation\eps - 800x800\\f10-11.jpg">
            <a:extLst>
              <a:ext uri="{FF2B5EF4-FFF2-40B4-BE49-F238E27FC236}">
                <a16:creationId xmlns:a16="http://schemas.microsoft.com/office/drawing/2014/main" id="{8420FF69-4F5E-4944-9A67-0D078195C7BF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794668"/>
            <a:ext cx="548640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Microorganisms 07 00594 g002">
            <a:extLst>
              <a:ext uri="{FF2B5EF4-FFF2-40B4-BE49-F238E27FC236}">
                <a16:creationId xmlns:a16="http://schemas.microsoft.com/office/drawing/2014/main" id="{AFA1AA40-9DE3-4B0C-BEA6-C94433930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600" y="1566069"/>
            <a:ext cx="4399313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8A3AB5D-27EA-4571-9866-A207CF86BBEE}"/>
              </a:ext>
            </a:extLst>
          </p:cNvPr>
          <p:cNvSpPr txBox="1"/>
          <p:nvPr/>
        </p:nvSpPr>
        <p:spPr>
          <a:xfrm>
            <a:off x="4614619" y="5286122"/>
            <a:ext cx="17315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Clark and </a:t>
            </a:r>
            <a:r>
              <a:rPr lang="cs-CZ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Pazdernik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+mn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B085DF9-6CAC-4A7F-8650-09D6602123C6}"/>
              </a:ext>
            </a:extLst>
          </p:cNvPr>
          <p:cNvSpPr txBox="1"/>
          <p:nvPr/>
        </p:nvSpPr>
        <p:spPr>
          <a:xfrm>
            <a:off x="666000" y="1456114"/>
            <a:ext cx="2710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err="1">
                <a:latin typeface="+mn-lt"/>
              </a:rPr>
              <a:t>Sekre</a:t>
            </a:r>
            <a:r>
              <a:rPr lang="cs-CZ" sz="1600" dirty="0">
                <a:latin typeface="+mn-lt"/>
              </a:rPr>
              <a:t>ční systémy typu I a II</a:t>
            </a:r>
            <a:endParaRPr lang="en-US" sz="1600" dirty="0" err="1"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7FEFAB9-E0BF-457B-876A-C79DED301CFB}"/>
              </a:ext>
            </a:extLst>
          </p:cNvPr>
          <p:cNvSpPr txBox="1"/>
          <p:nvPr/>
        </p:nvSpPr>
        <p:spPr>
          <a:xfrm>
            <a:off x="6711600" y="1313845"/>
            <a:ext cx="2444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dirty="0">
                <a:latin typeface="+mn-lt"/>
              </a:rPr>
              <a:t>Auto-transportní proteiny</a:t>
            </a:r>
            <a:endParaRPr lang="en-US" sz="16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3983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F988AC9-5299-4916-8A7A-E72D6FC6C2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Rekombinantní proteiny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9F920E-A208-40F0-AEAE-00BFA0166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D96D87-F349-4FCC-81A0-09D63D158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Proteinové </a:t>
            </a:r>
            <a:r>
              <a:rPr lang="cs-CZ" dirty="0" err="1"/>
              <a:t>glykosylace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C090570-0CDE-404C-9DD0-7F57E9A59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Celá řada proteinů u vyšších organismů je </a:t>
            </a:r>
            <a:r>
              <a:rPr lang="cs-CZ" sz="1800" dirty="0" err="1"/>
              <a:t>glykosylovaná</a:t>
            </a:r>
            <a:endParaRPr lang="cs-CZ" sz="18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 err="1"/>
              <a:t>Glykosylace</a:t>
            </a:r>
            <a:r>
              <a:rPr lang="cs-CZ" sz="1800" dirty="0"/>
              <a:t> je nutná pro správnou funkci – např. membránové proteiny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Bakterie provádí O-</a:t>
            </a:r>
            <a:r>
              <a:rPr lang="cs-CZ" sz="1800" dirty="0" err="1"/>
              <a:t>glykosylaci</a:t>
            </a:r>
            <a:r>
              <a:rPr lang="cs-CZ" sz="1800" dirty="0"/>
              <a:t> (u rodu </a:t>
            </a:r>
            <a:r>
              <a:rPr lang="cs-CZ" sz="1800" i="1" dirty="0" err="1"/>
              <a:t>Campylobacter</a:t>
            </a:r>
            <a:r>
              <a:rPr lang="cs-CZ" sz="1800" i="1" dirty="0"/>
              <a:t> </a:t>
            </a:r>
            <a:r>
              <a:rPr lang="cs-CZ" sz="1800" dirty="0"/>
              <a:t>objevena i N-</a:t>
            </a:r>
            <a:r>
              <a:rPr lang="cs-CZ" sz="1800" dirty="0" err="1"/>
              <a:t>glykosylace</a:t>
            </a:r>
            <a:r>
              <a:rPr lang="cs-CZ" sz="1800" i="1" dirty="0"/>
              <a:t>)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Eukaryotní organismy mají většinou N-</a:t>
            </a:r>
            <a:r>
              <a:rPr lang="cs-CZ" sz="1800" dirty="0" err="1"/>
              <a:t>glykosylace</a:t>
            </a:r>
            <a:endParaRPr lang="cs-CZ" sz="18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/>
              <a:t>Řešením pro expresi </a:t>
            </a:r>
            <a:r>
              <a:rPr lang="cs-CZ" sz="1800" dirty="0" err="1"/>
              <a:t>glykosylovaných</a:t>
            </a:r>
            <a:r>
              <a:rPr lang="cs-CZ" sz="1800" dirty="0"/>
              <a:t> proteinů jsou hmyzí buňky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 - jiný vzor </a:t>
            </a:r>
            <a:r>
              <a:rPr lang="cs-CZ" sz="1800" dirty="0" err="1"/>
              <a:t>glykosylace</a:t>
            </a:r>
            <a:r>
              <a:rPr lang="cs-CZ" sz="1800" dirty="0"/>
              <a:t> oproti savcům</a:t>
            </a:r>
          </a:p>
          <a:p>
            <a:pPr marL="720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800" dirty="0"/>
              <a:t>    - řešením jsou upravené hmyzí buňky se savčí </a:t>
            </a:r>
            <a:r>
              <a:rPr lang="cs-CZ" sz="1800" dirty="0" err="1"/>
              <a:t>glykosylační</a:t>
            </a:r>
            <a:r>
              <a:rPr lang="cs-CZ" sz="1800" dirty="0"/>
              <a:t> drahou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/>
              <a:t>Změna v </a:t>
            </a:r>
            <a:r>
              <a:rPr lang="cs-CZ" sz="1800" dirty="0" err="1"/>
              <a:t>glykosylačním</a:t>
            </a:r>
            <a:r>
              <a:rPr lang="cs-CZ" sz="1800" dirty="0"/>
              <a:t> vzoru může ovlivnit vlastnosti proteinu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  - rekombinantní lidsky erytropoetin obsahuje extra N-</a:t>
            </a:r>
            <a:r>
              <a:rPr lang="cs-CZ" sz="1800" dirty="0" err="1"/>
              <a:t>glykosylační</a:t>
            </a:r>
            <a:r>
              <a:rPr lang="cs-CZ" sz="1800" dirty="0"/>
              <a:t> místo (</a:t>
            </a:r>
            <a:r>
              <a:rPr lang="cs-CZ" sz="1800" dirty="0" err="1"/>
              <a:t>Asn</a:t>
            </a:r>
            <a:r>
              <a:rPr lang="cs-CZ" sz="1800" dirty="0"/>
              <a:t>-</a:t>
            </a:r>
            <a:r>
              <a:rPr lang="cs-CZ" sz="1800" dirty="0" err="1"/>
              <a:t>Xxx</a:t>
            </a:r>
            <a:r>
              <a:rPr lang="cs-CZ" sz="1800" dirty="0"/>
              <a:t>-Ser/</a:t>
            </a:r>
            <a:r>
              <a:rPr lang="cs-CZ" sz="1800" dirty="0" err="1"/>
              <a:t>Thr</a:t>
            </a:r>
            <a:r>
              <a:rPr lang="cs-CZ" sz="1800" dirty="0"/>
              <a:t>)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  -  nižší afinita k receptoru, avšak delší poločas rozpadu prodlužuje celkově klinickou aktivitu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60562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09D294E-02DC-47CF-A8DC-BFAB3BB388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Rekombinantní proteiny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4F23D9-BB66-413F-A90D-CEBCF5749A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E4132C1-D647-43EA-807C-C15E0EB5C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Proteinové </a:t>
            </a:r>
            <a:r>
              <a:rPr lang="cs-CZ" dirty="0" err="1"/>
              <a:t>glykosylace</a:t>
            </a:r>
            <a:endParaRPr lang="en-US" dirty="0"/>
          </a:p>
        </p:txBody>
      </p:sp>
      <p:pic>
        <p:nvPicPr>
          <p:cNvPr id="6" name="Picture 1" descr="C:\Users\zameer\Desktop\Clark\PPT Creation\eps - 800x800\\f10-12.jpg">
            <a:extLst>
              <a:ext uri="{FF2B5EF4-FFF2-40B4-BE49-F238E27FC236}">
                <a16:creationId xmlns:a16="http://schemas.microsoft.com/office/drawing/2014/main" id="{DCCD9064-22BC-47D4-9205-7B980194014E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50" y="1550125"/>
            <a:ext cx="548640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3984561-15F5-4E03-A041-15C6658EDF4B}"/>
              </a:ext>
            </a:extLst>
          </p:cNvPr>
          <p:cNvSpPr txBox="1"/>
          <p:nvPr/>
        </p:nvSpPr>
        <p:spPr>
          <a:xfrm>
            <a:off x="4958651" y="6052195"/>
            <a:ext cx="17315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Clark and </a:t>
            </a:r>
            <a:r>
              <a:rPr lang="cs-CZ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Pazdernik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1525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B96326-DAD1-43D0-9DBC-1C9663A9E7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Rekombinantní proteiny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4939337-14B0-458F-A5F9-9CD2319E6A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D71319-5080-437D-8CA4-815574BDC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Exprese proteinů v eukaryotických buňkách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427833F-2596-4C13-87D8-8DEB3BADD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47146"/>
            <a:ext cx="5852816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Celou řadu eukaryotických proteinů je efektivnější exprimovat v eukaryotických buňkách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/>
              <a:t>Možnost post-</a:t>
            </a:r>
            <a:r>
              <a:rPr lang="cs-CZ" sz="1800" dirty="0" err="1"/>
              <a:t>ranslačních</a:t>
            </a:r>
            <a:r>
              <a:rPr lang="cs-CZ" sz="1800" dirty="0"/>
              <a:t> modifikací: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chemické modifikace tvořící nové aminokyseliny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tvorba disulfidických můstků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</a:t>
            </a:r>
            <a:r>
              <a:rPr lang="cs-CZ" sz="1800" dirty="0" err="1"/>
              <a:t>glykosylace</a:t>
            </a:r>
            <a:endParaRPr lang="cs-CZ" sz="1800" dirty="0"/>
          </a:p>
          <a:p>
            <a:pPr marL="398463" indent="-327025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přidání funkčních skupin (mastné kyseliny, acetylace, fosforylace, metylace, </a:t>
            </a:r>
            <a:r>
              <a:rPr lang="cs-CZ" sz="1800" dirty="0" err="1"/>
              <a:t>sulfurylace</a:t>
            </a:r>
            <a:r>
              <a:rPr lang="cs-CZ" sz="1800" dirty="0"/>
              <a:t>)</a:t>
            </a:r>
          </a:p>
          <a:p>
            <a:pPr marL="398463" indent="-327025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odštěpení </a:t>
            </a:r>
            <a:r>
              <a:rPr lang="cs-CZ" sz="1800" dirty="0" err="1"/>
              <a:t>pre</a:t>
            </a:r>
            <a:r>
              <a:rPr lang="cs-CZ" sz="1800" dirty="0"/>
              <a:t>-kurzorových proteinů potřebných pro sekreci, složení a/nebo aktivaci</a:t>
            </a:r>
            <a:endParaRPr lang="en-US" sz="18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F5C5F6F-46F1-4594-8096-7EF1EB3741C9}"/>
              </a:ext>
            </a:extLst>
          </p:cNvPr>
          <p:cNvSpPr txBox="1"/>
          <p:nvPr/>
        </p:nvSpPr>
        <p:spPr>
          <a:xfrm>
            <a:off x="9210000" y="5966390"/>
            <a:ext cx="17315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Clark and </a:t>
            </a:r>
            <a:r>
              <a:rPr lang="cs-CZ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Pazdernik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+mn-lt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476289D-CDDA-47FC-927A-33DBC0BD8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895" y="1442477"/>
            <a:ext cx="3329306" cy="453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65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415CE2-27DC-44EA-B96B-534F73A59E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Rekombinantní proteiny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BAE7BE-ECE9-4EDB-B468-B7E47CDAB0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1291980-6F12-4D32-82D3-F27AC8901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Kvasinky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C2A9F02-8E60-4184-9151-8ED09E3D1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92826"/>
            <a:ext cx="7020713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600" dirty="0"/>
              <a:t>Pro biotechnologii celá řada výhod: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600" dirty="0"/>
              <a:t>  - snadná kultivace v malém i velkém měřítku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600" dirty="0"/>
              <a:t>  - kvasinka </a:t>
            </a:r>
            <a:r>
              <a:rPr lang="cs-CZ" sz="1600" i="1" dirty="0"/>
              <a:t>S. </a:t>
            </a:r>
            <a:r>
              <a:rPr lang="cs-CZ" sz="1600" i="1" dirty="0" err="1"/>
              <a:t>cerevisiae</a:t>
            </a:r>
            <a:r>
              <a:rPr lang="cs-CZ" sz="1600" i="1" dirty="0"/>
              <a:t> </a:t>
            </a:r>
            <a:r>
              <a:rPr lang="cs-CZ" sz="1600" dirty="0"/>
              <a:t>považována za bezpečný organismus</a:t>
            </a:r>
          </a:p>
          <a:p>
            <a:pPr marL="720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600" dirty="0"/>
              <a:t>  - kvasinky </a:t>
            </a:r>
            <a:r>
              <a:rPr lang="cs-CZ" sz="1600" dirty="0" err="1"/>
              <a:t>sekretují</a:t>
            </a:r>
            <a:r>
              <a:rPr lang="cs-CZ" sz="1600" dirty="0"/>
              <a:t> velmi málo vlastních proteinů – výhoda při sekreci exprimovaného proteinu</a:t>
            </a:r>
          </a:p>
          <a:p>
            <a:pPr marL="344488" indent="-27305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600" dirty="0"/>
              <a:t>  - DNA může být snadno transformována (chemicky, enzymaticky, </a:t>
            </a:r>
            <a:r>
              <a:rPr lang="cs-CZ" sz="1600" dirty="0" err="1"/>
              <a:t>elektroporací</a:t>
            </a:r>
            <a:r>
              <a:rPr lang="cs-CZ" sz="1600" dirty="0"/>
              <a:t>)</a:t>
            </a:r>
          </a:p>
          <a:p>
            <a:pPr marL="344488" indent="-27305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600" dirty="0"/>
              <a:t>  - charakterizace celé řady promotorů pro cílenou expresi</a:t>
            </a:r>
          </a:p>
          <a:p>
            <a:pPr marL="344488" indent="-27305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600" dirty="0"/>
              <a:t>  - umí celou řadu post-translačních modifikací charakteristických pro eukaryontní organismy</a:t>
            </a:r>
          </a:p>
          <a:p>
            <a:pPr marL="720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600" dirty="0"/>
              <a:t>  - </a:t>
            </a:r>
            <a:r>
              <a:rPr lang="cs-CZ" sz="1600" dirty="0" err="1"/>
              <a:t>glykosylace</a:t>
            </a:r>
            <a:r>
              <a:rPr lang="cs-CZ" sz="1600" dirty="0"/>
              <a:t> probíhá pouze u </a:t>
            </a:r>
            <a:r>
              <a:rPr lang="cs-CZ" sz="1600" dirty="0" err="1"/>
              <a:t>sekretovaných</a:t>
            </a:r>
            <a:r>
              <a:rPr lang="cs-CZ" sz="1600" dirty="0"/>
              <a:t> proteinů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600" dirty="0"/>
              <a:t>Častá sekrece rekombinantních proteinů pomocí signální sekvence genu pro pářicí faktor </a:t>
            </a:r>
            <a:r>
              <a:rPr lang="cs-CZ" sz="1600" dirty="0">
                <a:latin typeface="Symbol" panose="05050102010706020507" pitchFamily="18" charset="2"/>
              </a:rPr>
              <a:t>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600" dirty="0"/>
              <a:t>Signální </a:t>
            </a:r>
            <a:r>
              <a:rPr lang="cs-CZ" sz="1600" dirty="0" err="1"/>
              <a:t>peptidáza</a:t>
            </a:r>
            <a:r>
              <a:rPr lang="cs-CZ" sz="1600" dirty="0"/>
              <a:t> rozpoznává sekvenci </a:t>
            </a:r>
            <a:r>
              <a:rPr lang="cs-CZ" sz="1600" dirty="0" err="1"/>
              <a:t>Lys</a:t>
            </a:r>
            <a:r>
              <a:rPr lang="cs-CZ" sz="1600" dirty="0"/>
              <a:t>-Arg</a:t>
            </a:r>
            <a:endParaRPr lang="cs-CZ" sz="1600" dirty="0">
              <a:latin typeface="Symbol" panose="05050102010706020507" pitchFamily="18" charset="2"/>
            </a:endParaRP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1600" dirty="0"/>
          </a:p>
        </p:txBody>
      </p:sp>
      <p:pic>
        <p:nvPicPr>
          <p:cNvPr id="6" name="Picture 1" descr="C:\Users\zameer\Desktop\Clark\PPT Creation\eps - 800x800\\f10-14.jpg">
            <a:extLst>
              <a:ext uri="{FF2B5EF4-FFF2-40B4-BE49-F238E27FC236}">
                <a16:creationId xmlns:a16="http://schemas.microsoft.com/office/drawing/2014/main" id="{B142B348-0658-49EE-9C1E-D327766BFEF2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417" y="1359000"/>
            <a:ext cx="3245155" cy="413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42EEA65-C3AD-4383-AD5D-303B263F1F42}"/>
              </a:ext>
            </a:extLst>
          </p:cNvPr>
          <p:cNvSpPr txBox="1"/>
          <p:nvPr/>
        </p:nvSpPr>
        <p:spPr>
          <a:xfrm>
            <a:off x="9741636" y="5480108"/>
            <a:ext cx="17315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Clark and </a:t>
            </a:r>
            <a:r>
              <a:rPr lang="cs-CZ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Pazdernik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399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AABCEC4-1097-44AB-96B9-6C13DE41B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Rekombinantní proteiny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ABEAEB-2AD2-4AA8-880F-0DDD1A6C69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8CED9C-A014-42C2-9AE6-C3F69AA2D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Rekombinantn</a:t>
            </a:r>
            <a:r>
              <a:rPr lang="cs-CZ" dirty="0"/>
              <a:t>í proteiny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20B149D-3278-4E9B-96D9-44B90AF10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556492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 err="1"/>
              <a:t>Proteomika</a:t>
            </a:r>
            <a:r>
              <a:rPr lang="cs-CZ" sz="1800" dirty="0"/>
              <a:t> identifikuje relevantních proteiny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Potřeba jejich detailního studia a charakterizace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V případě praktického využití potřeba produkce ve velkých objemech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Přes 100 rekombinantních proteinů je dnes užíváno jako terapeutika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/>
              <a:t>Vyjma protilátek mohou být rozděleny na: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náhradu za chybějící nebo chybné proteiny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zvýšení hladiny existujícího proteinu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inhibici infekčního agens</a:t>
            </a:r>
          </a:p>
          <a:p>
            <a:pPr marL="720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800" dirty="0"/>
              <a:t>   - přenášení jiných molekul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/>
              <a:t>Exprese genů ve velkokapacitním měřítku přináší celou řadu problémů: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nestabilita </a:t>
            </a:r>
            <a:r>
              <a:rPr lang="cs-CZ" sz="1800" dirty="0" err="1"/>
              <a:t>více-kopiových</a:t>
            </a:r>
            <a:r>
              <a:rPr lang="cs-CZ" sz="1800" dirty="0"/>
              <a:t> plazmidů, cena antibiotik</a:t>
            </a:r>
          </a:p>
        </p:txBody>
      </p:sp>
    </p:spTree>
    <p:extLst>
      <p:ext uri="{BB962C8B-B14F-4D97-AF65-F5344CB8AC3E}">
        <p14:creationId xmlns:p14="http://schemas.microsoft.com/office/powerpoint/2010/main" val="1849230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5756F30-F648-4D49-9A49-24A90CE4C4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Rekombinantní proteiny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5D3597-0066-4438-94A4-6612C3328F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B06A580-EF94-4136-A7FF-F8B8033CB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Kvasinky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A6DC430-C09F-4A77-BF12-7B4DBD142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19" y="1790594"/>
            <a:ext cx="7382852" cy="410221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600" dirty="0"/>
              <a:t>V současné době exprimovány v kvasince S</a:t>
            </a:r>
            <a:r>
              <a:rPr lang="cs-CZ" sz="1600" i="1" dirty="0"/>
              <a:t>. </a:t>
            </a:r>
            <a:r>
              <a:rPr lang="cs-CZ" sz="1600" i="1" dirty="0" err="1"/>
              <a:t>cerevisiae</a:t>
            </a:r>
            <a:r>
              <a:rPr lang="cs-CZ" sz="1600" i="1" dirty="0"/>
              <a:t> </a:t>
            </a:r>
            <a:r>
              <a:rPr lang="cs-CZ" sz="1600" dirty="0"/>
              <a:t>a </a:t>
            </a:r>
            <a:r>
              <a:rPr lang="cs-CZ" sz="1600" i="1" dirty="0"/>
              <a:t>P. </a:t>
            </a:r>
            <a:r>
              <a:rPr lang="cs-CZ" sz="1600" i="1" dirty="0" err="1"/>
              <a:t>pastoris</a:t>
            </a:r>
            <a:r>
              <a:rPr lang="cs-CZ" sz="1600" dirty="0"/>
              <a:t>: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600" dirty="0"/>
              <a:t>   - insulin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600" dirty="0"/>
              <a:t>   - srážecí faktor </a:t>
            </a:r>
            <a:r>
              <a:rPr lang="cs-CZ" sz="1600" dirty="0" err="1"/>
              <a:t>VIIIa</a:t>
            </a:r>
            <a:endParaRPr lang="cs-CZ" sz="1600" dirty="0"/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600" dirty="0"/>
              <a:t>   - různé růstové faktory</a:t>
            </a:r>
          </a:p>
          <a:p>
            <a:pPr marL="720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600" dirty="0"/>
              <a:t>   - virové proteiny pro výrobu vakcín nebo diagnostiky (HIV, HBV, HCV)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600" dirty="0"/>
              <a:t>Nejčastější problémy exprese v kvasinkách: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600" dirty="0"/>
              <a:t>   - ztráta expresních plazmidů v rámci velkoobjemových kultivací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600" dirty="0"/>
              <a:t>   - </a:t>
            </a:r>
            <a:r>
              <a:rPr lang="cs-CZ" sz="1600" dirty="0" err="1"/>
              <a:t>sekretované</a:t>
            </a:r>
            <a:r>
              <a:rPr lang="cs-CZ" sz="1600" dirty="0"/>
              <a:t> proteiny zůstávají mezi PM a buněčnou stěnou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600" dirty="0"/>
              <a:t>   - dochází k hyper-</a:t>
            </a:r>
            <a:r>
              <a:rPr lang="cs-CZ" sz="1600" dirty="0" err="1"/>
              <a:t>glykosylaci</a:t>
            </a:r>
            <a:r>
              <a:rPr lang="cs-CZ" sz="1600" dirty="0"/>
              <a:t> </a:t>
            </a:r>
            <a:r>
              <a:rPr lang="cs-CZ" sz="1600" dirty="0" err="1"/>
              <a:t>sekretovaných</a:t>
            </a:r>
            <a:r>
              <a:rPr lang="cs-CZ" sz="1600" dirty="0"/>
              <a:t> proteinů (řešení </a:t>
            </a:r>
            <a:r>
              <a:rPr lang="cs-CZ" sz="1600" dirty="0" err="1"/>
              <a:t>upravou</a:t>
            </a:r>
            <a:r>
              <a:rPr lang="cs-CZ" sz="1600" dirty="0"/>
              <a:t> kmenů)</a:t>
            </a:r>
            <a:endParaRPr lang="en-US" sz="1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408E02-5527-48D3-91C9-137AA0344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971" y="1773483"/>
            <a:ext cx="3717719" cy="323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A336433-52CC-47C3-8B01-29545C9A34AC}"/>
              </a:ext>
            </a:extLst>
          </p:cNvPr>
          <p:cNvSpPr txBox="1"/>
          <p:nvPr/>
        </p:nvSpPr>
        <p:spPr>
          <a:xfrm>
            <a:off x="10312787" y="5188826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dirty="0">
                <a:latin typeface="+mn-lt"/>
              </a:rPr>
              <a:t>Sheng</a:t>
            </a:r>
            <a:r>
              <a:rPr lang="cs-CZ" sz="1050" dirty="0">
                <a:latin typeface="+mn-lt"/>
              </a:rPr>
              <a:t> et al. 2017</a:t>
            </a:r>
            <a:endParaRPr lang="en-US" sz="105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5740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A8F4E4-1549-4F98-BCEE-C09AA022A7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Rekombinantní proteiny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AF99DA-2C67-42DD-8B7B-A4559E21AB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BB7DD09-088B-4CA6-BDC4-CCC044582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Exprese v bakteriích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32225FB-8335-4053-9F2F-0F326FB0C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785700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Pro zvýšení exprese se používají speciální plazmidy = expresní vektory</a:t>
            </a:r>
          </a:p>
          <a:p>
            <a:pPr marL="398463" indent="-327025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800" dirty="0"/>
              <a:t>   - silný promotor, adekvátní </a:t>
            </a:r>
            <a:r>
              <a:rPr lang="cs-CZ" sz="1800" dirty="0" err="1"/>
              <a:t>ori</a:t>
            </a:r>
            <a:r>
              <a:rPr lang="cs-CZ" sz="1800" dirty="0"/>
              <a:t> místo, selekční marker pro antibiotikum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Exprese eukaryontních proteinů je více problematická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Nutná záměna promotoru, absence sestřihu, nízká míra translace</a:t>
            </a:r>
          </a:p>
          <a:p>
            <a:pPr marL="398463" indent="-327025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800" dirty="0"/>
              <a:t>   - slabá interakce ribozomu s RBS místem, nestabilita </a:t>
            </a:r>
            <a:r>
              <a:rPr lang="cs-CZ" sz="1800" dirty="0" err="1"/>
              <a:t>mRNA</a:t>
            </a:r>
            <a:r>
              <a:rPr lang="cs-CZ" sz="1800" dirty="0"/>
              <a:t>, limitní množství </a:t>
            </a:r>
            <a:r>
              <a:rPr lang="cs-CZ" sz="1800" dirty="0" err="1"/>
              <a:t>tRNA</a:t>
            </a:r>
            <a:endParaRPr lang="cs-CZ" sz="18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Nutnost použití speciálně upravených vektorů</a:t>
            </a:r>
            <a:endParaRPr lang="en-US" sz="1800" dirty="0"/>
          </a:p>
        </p:txBody>
      </p:sp>
      <p:pic>
        <p:nvPicPr>
          <p:cNvPr id="7" name="Picture 1" descr="C:\Users\zameer\Desktop\Clark\PPT Creation\eps - 800x800\\f10-01.jpg">
            <a:extLst>
              <a:ext uri="{FF2B5EF4-FFF2-40B4-BE49-F238E27FC236}">
                <a16:creationId xmlns:a16="http://schemas.microsoft.com/office/drawing/2014/main" id="{97698CB3-F210-499F-AEBC-890B40EBFAEC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270" y="556098"/>
            <a:ext cx="3138853" cy="579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B224B17-D1E0-4C9D-9630-7B81B64A1886}"/>
              </a:ext>
            </a:extLst>
          </p:cNvPr>
          <p:cNvSpPr txBox="1"/>
          <p:nvPr/>
        </p:nvSpPr>
        <p:spPr>
          <a:xfrm>
            <a:off x="9179604" y="6349195"/>
            <a:ext cx="16995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Clark and </a:t>
            </a:r>
            <a:r>
              <a:rPr lang="cs-CZ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Pazdernik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4010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BB3C41-E2DA-40AA-AD45-558B48A9E1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Rekombinantní proteiny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CFC468-2614-48B2-B2FA-862F7609F1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36998B-AB18-4EDD-A785-B7938925A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Inzulín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A749FD9-3ABC-40B7-9246-EC6DEAAAB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84" y="1629789"/>
            <a:ext cx="7040677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První geneticky upravený (</a:t>
            </a:r>
            <a:r>
              <a:rPr lang="en-US" sz="1800" dirty="0"/>
              <a:t>E. coli </a:t>
            </a:r>
            <a:r>
              <a:rPr lang="cs-CZ" sz="1800" dirty="0"/>
              <a:t>– </a:t>
            </a:r>
            <a:r>
              <a:rPr lang="en-US" sz="1800" dirty="0"/>
              <a:t>1979</a:t>
            </a:r>
            <a:r>
              <a:rPr lang="cs-CZ" sz="1800" dirty="0"/>
              <a:t>) komerčně produkovaný proteinový hormon (Eli Lilly,1982, </a:t>
            </a:r>
            <a:r>
              <a:rPr lang="cs-CZ" sz="1000" dirty="0"/>
              <a:t>https://www.youtube.com/</a:t>
            </a:r>
            <a:r>
              <a:rPr lang="cs-CZ" sz="1000" dirty="0" err="1"/>
              <a:t>watch?v</a:t>
            </a:r>
            <a:r>
              <a:rPr lang="cs-CZ" sz="1000" dirty="0"/>
              <a:t>=3uNsBAbpE-8</a:t>
            </a:r>
            <a:r>
              <a:rPr lang="cs-CZ" sz="1800" dirty="0"/>
              <a:t>)</a:t>
            </a:r>
            <a:r>
              <a:rPr lang="en-US" sz="1800" dirty="0"/>
              <a:t>.</a:t>
            </a:r>
            <a:endParaRPr lang="cs-CZ" sz="18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 err="1"/>
              <a:t>Preproinsulin</a:t>
            </a:r>
            <a:r>
              <a:rPr lang="cs-CZ" sz="1800" dirty="0"/>
              <a:t> – </a:t>
            </a:r>
            <a:r>
              <a:rPr lang="cs-CZ" sz="1800" dirty="0" err="1"/>
              <a:t>Proinsulin</a:t>
            </a:r>
            <a:r>
              <a:rPr lang="cs-CZ" sz="1800" dirty="0"/>
              <a:t> - Insulin</a:t>
            </a:r>
            <a:endParaRPr lang="en-US" sz="1800" dirty="0"/>
          </a:p>
        </p:txBody>
      </p:sp>
      <p:pic>
        <p:nvPicPr>
          <p:cNvPr id="1026" name="Picture 2" descr="Diabetes Mellitus Subtypes">
            <a:extLst>
              <a:ext uri="{FF2B5EF4-FFF2-40B4-BE49-F238E27FC236}">
                <a16:creationId xmlns:a16="http://schemas.microsoft.com/office/drawing/2014/main" id="{7A99C4B3-9671-477B-9726-03DFA1CA7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15" y="2860104"/>
            <a:ext cx="3661015" cy="313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C:\Users\zameer\Desktop\Clark\PPT Creation\eps - 800x800\\f10-02.jpg">
            <a:extLst>
              <a:ext uri="{FF2B5EF4-FFF2-40B4-BE49-F238E27FC236}">
                <a16:creationId xmlns:a16="http://schemas.microsoft.com/office/drawing/2014/main" id="{B3681DBE-2097-46D7-9F01-B9341CBB58D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61" y="448309"/>
            <a:ext cx="2906519" cy="596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199E6DF-26DA-4924-B442-BF1F703AF50F}"/>
              </a:ext>
            </a:extLst>
          </p:cNvPr>
          <p:cNvSpPr txBox="1"/>
          <p:nvPr/>
        </p:nvSpPr>
        <p:spPr>
          <a:xfrm>
            <a:off x="7961078" y="6480000"/>
            <a:ext cx="16995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Clark and </a:t>
            </a:r>
            <a:r>
              <a:rPr lang="cs-CZ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Pazdernik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+mn-lt"/>
            </a:endParaRPr>
          </a:p>
        </p:txBody>
      </p:sp>
      <p:pic>
        <p:nvPicPr>
          <p:cNvPr id="1028" name="Picture 4" descr="PDB-101: Global Health: Diabetes Mellitus: Drugs: Insulin: Insulin">
            <a:extLst>
              <a:ext uri="{FF2B5EF4-FFF2-40B4-BE49-F238E27FC236}">
                <a16:creationId xmlns:a16="http://schemas.microsoft.com/office/drawing/2014/main" id="{8A7E26E8-DFDC-42B7-AA5C-8315A08D4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48" y="3702677"/>
            <a:ext cx="3554323" cy="16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698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000B94-AF5C-4E5A-A7B1-9D6692E790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Rekombinantní proteiny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328AE1-4113-4977-8DF4-F4E7521197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BAF074-D6F5-45CA-B657-2EB1FE5D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Rekombinantní Inzulín</a:t>
            </a:r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6B56930-DCCD-4487-9A0E-D3CDA72F18D2}"/>
              </a:ext>
            </a:extLst>
          </p:cNvPr>
          <p:cNvSpPr txBox="1"/>
          <p:nvPr/>
        </p:nvSpPr>
        <p:spPr>
          <a:xfrm>
            <a:off x="7001165" y="233774"/>
            <a:ext cx="48539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  <a:hlinkClick r:id="rId2"/>
              </a:rPr>
              <a:t>https://www.youtube.com/watch?v=5eKdZ0dVCCo&amp;t=606s</a:t>
            </a:r>
            <a:endParaRPr lang="cs-CZ" sz="1400" dirty="0">
              <a:latin typeface="+mn-lt"/>
            </a:endParaRPr>
          </a:p>
          <a:p>
            <a:pPr algn="l"/>
            <a:r>
              <a:rPr lang="en-US" sz="1400" dirty="0">
                <a:latin typeface="+mn-lt"/>
                <a:hlinkClick r:id="rId3"/>
              </a:rPr>
              <a:t>https://www.youtube.com/watch?v=VKpthcW1llU&amp;t=214s</a:t>
            </a:r>
            <a:endParaRPr lang="cs-CZ" sz="1400" dirty="0">
              <a:latin typeface="+mn-lt"/>
            </a:endParaRPr>
          </a:p>
          <a:p>
            <a:pPr algn="l"/>
            <a:r>
              <a:rPr lang="en-US" sz="1400" dirty="0">
                <a:latin typeface="+mn-lt"/>
                <a:hlinkClick r:id="rId4"/>
              </a:rPr>
              <a:t>https://www.youtube.com/watch?v=N7vxq948l-U&amp;t=30s</a:t>
            </a:r>
            <a:endParaRPr lang="cs-CZ" sz="1400" dirty="0">
              <a:latin typeface="+mn-l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378B667-BA79-4D34-B411-3DA5C6FF5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01" y="4087383"/>
            <a:ext cx="3954270" cy="177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DBC67E6-39A2-47B8-8C14-B0B6D768D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6390" y="1629262"/>
            <a:ext cx="2755604" cy="402375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CE8D73A-1D16-434A-AC45-D63DD0257B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4694" y="1629262"/>
            <a:ext cx="2755604" cy="3413517"/>
          </a:xfrm>
          <a:prstGeom prst="rect">
            <a:avLst/>
          </a:prstGeom>
        </p:spPr>
      </p:pic>
      <p:sp>
        <p:nvSpPr>
          <p:cNvPr id="13" name="Zástupný obsah 4">
            <a:extLst>
              <a:ext uri="{FF2B5EF4-FFF2-40B4-BE49-F238E27FC236}">
                <a16:creationId xmlns:a16="http://schemas.microsoft.com/office/drawing/2014/main" id="{3181CE2F-9D11-4492-93D8-91F76905C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84" y="1629789"/>
            <a:ext cx="4777363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600" dirty="0" err="1"/>
              <a:t>Epxrese</a:t>
            </a:r>
            <a:r>
              <a:rPr lang="cs-CZ" sz="1600" dirty="0"/>
              <a:t> obtížná vzhledem ke komplikovanému zpracování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600" dirty="0"/>
              <a:t>E. coli nemůže </a:t>
            </a:r>
            <a:r>
              <a:rPr lang="cs-CZ" sz="1600" dirty="0" err="1"/>
              <a:t>preproinzulín</a:t>
            </a:r>
            <a:r>
              <a:rPr lang="cs-CZ" sz="1600" dirty="0"/>
              <a:t> zpracovat na inzulín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1600" dirty="0"/>
              <a:t>E. coli netvoří správně S-S vazby v cytoplazmě</a:t>
            </a:r>
          </a:p>
          <a:p>
            <a:pPr marL="720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600" dirty="0"/>
              <a:t> </a:t>
            </a:r>
            <a:r>
              <a:rPr lang="cs-CZ" sz="1200" dirty="0"/>
              <a:t>  - možnost využití </a:t>
            </a:r>
            <a:r>
              <a:rPr lang="en-US" sz="1200" dirty="0" err="1"/>
              <a:t>DsbC</a:t>
            </a:r>
            <a:r>
              <a:rPr lang="en-US" sz="1200" dirty="0"/>
              <a:t> </a:t>
            </a:r>
            <a:r>
              <a:rPr lang="en-US" sz="1200" dirty="0" err="1"/>
              <a:t>peripla</a:t>
            </a:r>
            <a:r>
              <a:rPr lang="cs-CZ" sz="1200" dirty="0" err="1"/>
              <a:t>zmatické</a:t>
            </a:r>
            <a:r>
              <a:rPr lang="cs-CZ" sz="1200" dirty="0"/>
              <a:t> </a:t>
            </a:r>
            <a:r>
              <a:rPr lang="en-US" sz="1200" dirty="0" err="1"/>
              <a:t>disulfid</a:t>
            </a:r>
            <a:r>
              <a:rPr lang="en-US" sz="1200" dirty="0"/>
              <a:t> </a:t>
            </a:r>
            <a:r>
              <a:rPr lang="en-US" sz="1200" dirty="0" err="1"/>
              <a:t>oxidoredu</a:t>
            </a:r>
            <a:r>
              <a:rPr lang="cs-CZ" sz="1200" dirty="0" err="1"/>
              <a:t>ktázy</a:t>
            </a:r>
            <a:r>
              <a:rPr lang="en-US" sz="1200" dirty="0"/>
              <a:t> </a:t>
            </a:r>
            <a:endParaRPr lang="cs-CZ" sz="12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600" dirty="0"/>
              <a:t>Nakonec využit postup dvou arteficiálních </a:t>
            </a:r>
            <a:r>
              <a:rPr lang="cs-CZ" sz="1600" dirty="0" err="1"/>
              <a:t>minigenů</a:t>
            </a:r>
            <a:endParaRPr lang="cs-CZ" sz="16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16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905EA22-0C73-4FD2-B4AF-CD52132457F3}"/>
              </a:ext>
            </a:extLst>
          </p:cNvPr>
          <p:cNvSpPr txBox="1"/>
          <p:nvPr/>
        </p:nvSpPr>
        <p:spPr>
          <a:xfrm>
            <a:off x="9034694" y="5097933"/>
            <a:ext cx="17315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Clark and </a:t>
            </a:r>
            <a:r>
              <a:rPr lang="cs-CZ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Pazdernik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548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609DAD9-0AE9-4E84-870A-E22E4B7A0E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Rekombinantní proteiny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1F2755-81A4-477C-BF7A-C0981DCAAD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FAC4071-EC6B-48A8-9AA4-5301F4BA2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538746"/>
            <a:ext cx="10753200" cy="4139998"/>
          </a:xfrm>
        </p:spPr>
        <p:txBody>
          <a:bodyPr/>
          <a:lstStyle/>
          <a:p>
            <a:r>
              <a:rPr lang="cs-CZ" sz="1800" dirty="0"/>
              <a:t>Inzulín má tendenci tvořit </a:t>
            </a:r>
            <a:r>
              <a:rPr lang="cs-CZ" sz="1800" dirty="0" err="1"/>
              <a:t>hexamery</a:t>
            </a:r>
            <a:r>
              <a:rPr lang="cs-CZ" sz="1800" dirty="0"/>
              <a:t>, které jsou neaktivní</a:t>
            </a:r>
          </a:p>
          <a:p>
            <a:r>
              <a:rPr lang="cs-CZ" sz="1800" dirty="0"/>
              <a:t>Problém v rámci injekčního podání – lokálně vysoká koncentrace</a:t>
            </a:r>
          </a:p>
          <a:p>
            <a:endParaRPr lang="cs-CZ" sz="1800" dirty="0"/>
          </a:p>
          <a:p>
            <a:pPr marL="72000" indent="0">
              <a:buNone/>
            </a:pPr>
            <a:endParaRPr lang="en-US" sz="180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D3A2052-2171-4F74-8363-F5B9F80A5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Rekombinantní Inzulín</a:t>
            </a:r>
            <a:endParaRPr lang="en-US" dirty="0"/>
          </a:p>
        </p:txBody>
      </p:sp>
      <p:pic>
        <p:nvPicPr>
          <p:cNvPr id="9" name="Picture 1" descr="C:\Users\zameer\Desktop\Clark\PPT Creation\eps - 800x800\\f10-04.jpg">
            <a:extLst>
              <a:ext uri="{FF2B5EF4-FFF2-40B4-BE49-F238E27FC236}">
                <a16:creationId xmlns:a16="http://schemas.microsoft.com/office/drawing/2014/main" id="{37E993F7-9111-4C9E-9F44-D1CD3E8D8DD9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015197"/>
            <a:ext cx="4514850" cy="169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C:\Users\zameer\Desktop\Clark\PPT Creation\eps - 800x800\\f10-05.jpg">
            <a:extLst>
              <a:ext uri="{FF2B5EF4-FFF2-40B4-BE49-F238E27FC236}">
                <a16:creationId xmlns:a16="http://schemas.microsoft.com/office/drawing/2014/main" id="{BC2CD80F-9784-417B-8792-CEBDBF448194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31" y="1171576"/>
            <a:ext cx="3468688" cy="424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00ADC54-7D26-464C-BC9E-9F61E952B91C}"/>
              </a:ext>
            </a:extLst>
          </p:cNvPr>
          <p:cNvSpPr txBox="1"/>
          <p:nvPr/>
        </p:nvSpPr>
        <p:spPr>
          <a:xfrm>
            <a:off x="7774218" y="5415040"/>
            <a:ext cx="17315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Clark and </a:t>
            </a:r>
            <a:r>
              <a:rPr lang="cs-CZ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Pazdernik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7485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37D1E87-FFB8-4D2A-9742-A0A4D5536A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Rekombinantní proteiny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1A8CCD-7058-46CD-871B-E3E01CB8B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7D0E72A-FE99-4379-AC17-20C7A309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Rekombinantní Inzulín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8EE88C4-EEC8-40BE-B27D-13A957C75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Uvedení „rychlého“ inzulínu (</a:t>
            </a:r>
            <a:r>
              <a:rPr lang="cs-CZ" sz="1800" dirty="0" err="1"/>
              <a:t>NovoLog</a:t>
            </a:r>
            <a:r>
              <a:rPr lang="cs-CZ" sz="1800" dirty="0"/>
              <a:t>) společností Novo - přítomnost mutace ProB28Asp</a:t>
            </a:r>
          </a:p>
          <a:p>
            <a:r>
              <a:rPr lang="cs-CZ" sz="1800" dirty="0"/>
              <a:t>Později uvedení tzv. „pomalého“ inzulínu (</a:t>
            </a:r>
            <a:r>
              <a:rPr lang="cs-CZ" sz="1800" dirty="0" err="1"/>
              <a:t>Lantus</a:t>
            </a:r>
            <a:r>
              <a:rPr lang="cs-CZ" sz="1800" dirty="0"/>
              <a:t>) společností </a:t>
            </a:r>
            <a:r>
              <a:rPr lang="cs-CZ" sz="1800" dirty="0" err="1"/>
              <a:t>Sanofi-Aventis</a:t>
            </a:r>
            <a:r>
              <a:rPr lang="cs-CZ" sz="1800" dirty="0"/>
              <a:t> - přítomnost mutace AsnA21Gly + 2 x Arg na konci B-řetězce</a:t>
            </a:r>
          </a:p>
          <a:p>
            <a:endParaRPr lang="en-US" sz="18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7C9F288-6A09-44C1-85FF-8EFB03206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677" y="1626454"/>
            <a:ext cx="8001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5111815F-3D37-446C-B481-FB5A3E7AE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89" y="2687459"/>
            <a:ext cx="976312" cy="49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What Are The Different Types of Insulin? - Diabetes Self Caring">
            <a:extLst>
              <a:ext uri="{FF2B5EF4-FFF2-40B4-BE49-F238E27FC236}">
                <a16:creationId xmlns:a16="http://schemas.microsoft.com/office/drawing/2014/main" id="{96D3C6C1-2D14-42FC-A8EF-F9374014E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39" y="3231854"/>
            <a:ext cx="4459911" cy="266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56E73D2-F234-438B-B7C0-F3DEB5CE81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00" y="3858091"/>
            <a:ext cx="5815013" cy="1695767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71E915D1-0F1F-4536-9689-694DEAEAF552}"/>
              </a:ext>
            </a:extLst>
          </p:cNvPr>
          <p:cNvSpPr txBox="1"/>
          <p:nvPr/>
        </p:nvSpPr>
        <p:spPr>
          <a:xfrm>
            <a:off x="4440037" y="5578656"/>
            <a:ext cx="17315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Clark and </a:t>
            </a:r>
            <a:r>
              <a:rPr lang="cs-CZ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Pazdernik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306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866C7FC-D308-4A19-BB5C-3B1CAE7C02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Rekombinantní proteiny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70908B-2529-4516-8E77-FBA3EF8A26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01B2A5D-7B1D-4553-B2D6-5C22F330A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E. Coli </a:t>
            </a:r>
            <a:r>
              <a:rPr lang="cs-CZ" dirty="0" err="1"/>
              <a:t>Origami</a:t>
            </a:r>
            <a:r>
              <a:rPr lang="cs-CZ" baseline="30000" dirty="0" err="1"/>
              <a:t>TM</a:t>
            </a:r>
            <a:r>
              <a:rPr lang="cs-CZ" dirty="0"/>
              <a:t> 2</a:t>
            </a:r>
            <a:endParaRPr lang="en-US" dirty="0"/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C3F398EC-21BF-457F-B5A1-853E3339D489}"/>
              </a:ext>
            </a:extLst>
          </p:cNvPr>
          <p:cNvGrpSpPr/>
          <p:nvPr/>
        </p:nvGrpSpPr>
        <p:grpSpPr>
          <a:xfrm>
            <a:off x="1133475" y="3245493"/>
            <a:ext cx="4552950" cy="2493350"/>
            <a:chOff x="5715000" y="3274068"/>
            <a:chExt cx="4552950" cy="2493350"/>
          </a:xfrm>
        </p:grpSpPr>
        <p:pic>
          <p:nvPicPr>
            <p:cNvPr id="4098" name="Picture 2" descr="Figure 3">
              <a:extLst>
                <a:ext uri="{FF2B5EF4-FFF2-40B4-BE49-F238E27FC236}">
                  <a16:creationId xmlns:a16="http://schemas.microsoft.com/office/drawing/2014/main" id="{05D5C9F5-BC88-406E-AFD3-BD3EA1DDE8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3274068"/>
              <a:ext cx="4552950" cy="2062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CFBAEDBE-F1A4-46FF-98F3-0D87B185C196}"/>
                </a:ext>
              </a:extLst>
            </p:cNvPr>
            <p:cNvSpPr txBox="1"/>
            <p:nvPr/>
          </p:nvSpPr>
          <p:spPr>
            <a:xfrm>
              <a:off x="5819775" y="5336531"/>
              <a:ext cx="42386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cs-CZ" sz="1100" b="0" i="0" dirty="0">
                  <a:solidFill>
                    <a:srgbClr val="222222"/>
                  </a:solidFill>
                  <a:effectLst/>
                  <a:latin typeface="-apple-system"/>
                </a:rPr>
                <a:t>Exprese </a:t>
              </a:r>
              <a:r>
                <a:rPr lang="en-US" sz="1100" b="0" i="0" dirty="0" err="1">
                  <a:solidFill>
                    <a:srgbClr val="222222"/>
                  </a:solidFill>
                  <a:effectLst/>
                  <a:latin typeface="-apple-system"/>
                </a:rPr>
                <a:t>Oncostatin</a:t>
              </a:r>
              <a:r>
                <a:rPr lang="cs-CZ" sz="1100" b="0" i="0" dirty="0">
                  <a:solidFill>
                    <a:srgbClr val="222222"/>
                  </a:solidFill>
                  <a:effectLst/>
                  <a:latin typeface="-apple-system"/>
                </a:rPr>
                <a:t>u</a:t>
              </a:r>
              <a:r>
                <a:rPr lang="en-US" sz="1100" b="0" i="0" dirty="0">
                  <a:solidFill>
                    <a:srgbClr val="222222"/>
                  </a:solidFill>
                  <a:effectLst/>
                  <a:latin typeface="-apple-system"/>
                </a:rPr>
                <a:t> M (OSM)</a:t>
              </a:r>
              <a:r>
                <a:rPr lang="cs-CZ" sz="1100" b="0" i="0" dirty="0">
                  <a:solidFill>
                    <a:srgbClr val="222222"/>
                  </a:solidFill>
                  <a:effectLst/>
                  <a:latin typeface="-apple-system"/>
                </a:rPr>
                <a:t>: A (37°C), B (18°C)</a:t>
              </a:r>
              <a:r>
                <a:rPr lang="cs-CZ" sz="1100" dirty="0">
                  <a:solidFill>
                    <a:srgbClr val="222222"/>
                  </a:solidFill>
                  <a:latin typeface="-apple-system"/>
                </a:rPr>
                <a:t>. C-kontrola bez IPTG, I-</a:t>
              </a:r>
              <a:r>
                <a:rPr lang="cs-CZ" sz="1100" dirty="0" err="1">
                  <a:solidFill>
                    <a:srgbClr val="222222"/>
                  </a:solidFill>
                  <a:latin typeface="-apple-system"/>
                </a:rPr>
                <a:t>lyzát</a:t>
              </a:r>
              <a:r>
                <a:rPr lang="cs-CZ" sz="1100" dirty="0">
                  <a:solidFill>
                    <a:srgbClr val="222222"/>
                  </a:solidFill>
                  <a:latin typeface="-apple-system"/>
                </a:rPr>
                <a:t>, P-pelet, S-solubilní frakce (Nguyen et al., 2019, </a:t>
              </a:r>
              <a:r>
                <a:rPr lang="cs-CZ" sz="1100" dirty="0" err="1">
                  <a:solidFill>
                    <a:srgbClr val="222222"/>
                  </a:solidFill>
                  <a:latin typeface="-apple-system"/>
                </a:rPr>
                <a:t>SciRep</a:t>
              </a:r>
              <a:r>
                <a:rPr lang="cs-CZ" sz="1100" dirty="0">
                  <a:solidFill>
                    <a:srgbClr val="222222"/>
                  </a:solidFill>
                  <a:latin typeface="-apple-system"/>
                </a:rPr>
                <a:t>)</a:t>
              </a:r>
              <a:endParaRPr lang="en-US" sz="1400" dirty="0">
                <a:latin typeface="+mn-lt"/>
              </a:endParaRPr>
            </a:p>
          </p:txBody>
        </p:sp>
      </p:grpSp>
      <p:sp>
        <p:nvSpPr>
          <p:cNvPr id="13" name="Zástupný obsah 4">
            <a:extLst>
              <a:ext uri="{FF2B5EF4-FFF2-40B4-BE49-F238E27FC236}">
                <a16:creationId xmlns:a16="http://schemas.microsoft.com/office/drawing/2014/main" id="{3CA86DE5-FC2D-4C4D-B139-B20370161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50044"/>
            <a:ext cx="10753200" cy="4139998"/>
          </a:xfrm>
        </p:spPr>
        <p:txBody>
          <a:bodyPr/>
          <a:lstStyle/>
          <a:p>
            <a:r>
              <a:rPr lang="cs-CZ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Nesou mutaci v gene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thioredoxin </a:t>
            </a:r>
            <a:r>
              <a:rPr lang="en-US" sz="16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redu</a:t>
            </a:r>
            <a:r>
              <a:rPr lang="cs-CZ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</a:t>
            </a:r>
            <a:r>
              <a:rPr lang="cs-CZ" sz="16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ázy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sz="1600" b="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trxB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) a </a:t>
            </a:r>
            <a:r>
              <a:rPr lang="en-US" sz="16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glutathion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redu</a:t>
            </a:r>
            <a:r>
              <a:rPr lang="cs-CZ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</a:t>
            </a:r>
            <a:r>
              <a:rPr lang="cs-CZ" sz="16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ázy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sz="1600" b="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gor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)</a:t>
            </a:r>
            <a:endParaRPr lang="cs-CZ" sz="16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r>
              <a:rPr lang="cs-CZ" sz="1600" dirty="0">
                <a:solidFill>
                  <a:srgbClr val="444444"/>
                </a:solidFill>
                <a:latin typeface="arial" panose="020B0604020202020204" pitchFamily="34" charset="0"/>
              </a:rPr>
              <a:t>Zvýšení tvorby disulfidických vazeb v cytoplazmě E. coli</a:t>
            </a:r>
          </a:p>
          <a:p>
            <a:r>
              <a:rPr lang="cs-CZ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Vhodné pro proteiny vyžadující tvorbu S-S můstků pro správné složení</a:t>
            </a:r>
            <a:endParaRPr lang="en-US" sz="2400" dirty="0"/>
          </a:p>
        </p:txBody>
      </p:sp>
      <p:pic>
        <p:nvPicPr>
          <p:cNvPr id="4100" name="Picture 4" descr="Production of disulfide-bonded proteins in Escherichia coli - ScienceDirect">
            <a:extLst>
              <a:ext uri="{FF2B5EF4-FFF2-40B4-BE49-F238E27FC236}">
                <a16:creationId xmlns:a16="http://schemas.microsoft.com/office/drawing/2014/main" id="{93BA7E7D-1A1F-4228-8EED-F0478B4BC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07" y="2667299"/>
            <a:ext cx="3629101" cy="312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BF916C1D-121F-41D2-A0A1-E40445F26947}"/>
              </a:ext>
            </a:extLst>
          </p:cNvPr>
          <p:cNvSpPr txBox="1"/>
          <p:nvPr/>
        </p:nvSpPr>
        <p:spPr>
          <a:xfrm>
            <a:off x="6930807" y="5779325"/>
            <a:ext cx="11224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Berkmen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2012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019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40C5D94-22BD-43CE-ADB2-90FFF5FE1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Rekombinantní proteiny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D4C819-DF11-4CE8-8D0E-2F37EC1F83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2653AF-760F-4089-A47E-C925E377B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Translační expresní vektory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1F21056-97F3-4319-B751-04F17109C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204675" cy="23846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/>
              <a:t>Vytvořené pro expresi proteinů (</a:t>
            </a:r>
            <a:r>
              <a:rPr lang="cs-CZ" sz="1800" dirty="0" err="1"/>
              <a:t>pET</a:t>
            </a:r>
            <a:r>
              <a:rPr lang="cs-CZ" sz="1800" dirty="0"/>
              <a:t>, </a:t>
            </a:r>
            <a:r>
              <a:rPr lang="cs-CZ" sz="1800" dirty="0" err="1"/>
              <a:t>pRSET</a:t>
            </a:r>
            <a:r>
              <a:rPr lang="cs-CZ" sz="1800" dirty="0"/>
              <a:t>)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</a:t>
            </a:r>
            <a:r>
              <a:rPr lang="cs-CZ" sz="1600" dirty="0"/>
              <a:t>- maximální inicializace translace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600" dirty="0"/>
              <a:t>  - konsensní RBS místo 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600" dirty="0"/>
              <a:t>  - ATG kodón v optimální vzdálenosti 8 </a:t>
            </a:r>
            <a:r>
              <a:rPr lang="cs-CZ" sz="1600" dirty="0" err="1"/>
              <a:t>bazí</a:t>
            </a:r>
            <a:r>
              <a:rPr lang="cs-CZ" sz="1600" dirty="0"/>
              <a:t> od RBS</a:t>
            </a:r>
          </a:p>
          <a:p>
            <a:pPr marL="720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600" dirty="0"/>
              <a:t>  - klonovací místo přímo v ATG kodónu (</a:t>
            </a:r>
            <a:r>
              <a:rPr lang="cs-CZ" sz="1600" i="1" dirty="0" err="1"/>
              <a:t>Nco</a:t>
            </a:r>
            <a:r>
              <a:rPr lang="cs-CZ" sz="1600" i="1" dirty="0"/>
              <a:t> </a:t>
            </a:r>
            <a:r>
              <a:rPr lang="cs-CZ" sz="1600" dirty="0"/>
              <a:t>I)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/>
              <a:t>Možnost dalších komplikací v rámci skládání proteinu</a:t>
            </a:r>
            <a:endParaRPr lang="en-US" sz="1800" dirty="0"/>
          </a:p>
        </p:txBody>
      </p:sp>
      <p:pic>
        <p:nvPicPr>
          <p:cNvPr id="7" name="Picture 1" descr="C:\Users\zameer\Desktop\Clark\PPT Creation\eps - 800x800\\f10-06.jpg">
            <a:extLst>
              <a:ext uri="{FF2B5EF4-FFF2-40B4-BE49-F238E27FC236}">
                <a16:creationId xmlns:a16="http://schemas.microsoft.com/office/drawing/2014/main" id="{02800B42-96E7-4910-BFB9-4ADEDEEC85C4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057" y="1684738"/>
            <a:ext cx="3988117" cy="37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76B2836-FBE5-4C09-8572-BDA030F7C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92" y="4011136"/>
            <a:ext cx="6882946" cy="1417077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C17DC7CE-D2E1-4EB9-804E-6F9510864C8A}"/>
              </a:ext>
            </a:extLst>
          </p:cNvPr>
          <p:cNvSpPr txBox="1"/>
          <p:nvPr/>
        </p:nvSpPr>
        <p:spPr>
          <a:xfrm>
            <a:off x="7259437" y="5435691"/>
            <a:ext cx="17315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Clark and </a:t>
            </a:r>
            <a:r>
              <a:rPr lang="cs-CZ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Pazdernik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704316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3" id="{EC6B4A44-C025-4888-B8FA-D3A27EAE8308}" vid="{304F9EFF-F48F-4732-911C-C7029463335C}"/>
    </a:ext>
  </a:extLst>
</a:theme>
</file>

<file path=ppt/theme/theme2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SciMUNI_CZE</Template>
  <TotalTime>5921</TotalTime>
  <Words>1256</Words>
  <Application>Microsoft Office PowerPoint</Application>
  <PresentationFormat>Širokoúhlá obrazovka</PresentationFormat>
  <Paragraphs>176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30" baseType="lpstr">
      <vt:lpstr>-apple-system</vt:lpstr>
      <vt:lpstr>Arial</vt:lpstr>
      <vt:lpstr>Arial</vt:lpstr>
      <vt:lpstr>Calibri</vt:lpstr>
      <vt:lpstr>Calibri Light</vt:lpstr>
      <vt:lpstr>Symbol</vt:lpstr>
      <vt:lpstr>Tahoma</vt:lpstr>
      <vt:lpstr>Wingdings</vt:lpstr>
      <vt:lpstr>Prezentace_MU_CZ</vt:lpstr>
      <vt:lpstr>Vlastní návrh</vt:lpstr>
      <vt:lpstr>GENOVÉ TECHNOLOGIE</vt:lpstr>
      <vt:lpstr>Rekombinantní proteiny</vt:lpstr>
      <vt:lpstr>Exprese v bakteriích</vt:lpstr>
      <vt:lpstr>Inzulín</vt:lpstr>
      <vt:lpstr>Rekombinantní Inzulín</vt:lpstr>
      <vt:lpstr>Rekombinantní Inzulín</vt:lpstr>
      <vt:lpstr>Rekombinantní Inzulín</vt:lpstr>
      <vt:lpstr>E. Coli OrigamiTM 2</vt:lpstr>
      <vt:lpstr>Translační expresní vektory</vt:lpstr>
      <vt:lpstr>Efekt kodónů</vt:lpstr>
      <vt:lpstr>Toxický efekt nadprodukce</vt:lpstr>
      <vt:lpstr>Autoindukční médium</vt:lpstr>
      <vt:lpstr>Inkluzní tělíska</vt:lpstr>
      <vt:lpstr>Sekrece proteinů</vt:lpstr>
      <vt:lpstr>Sekrece proteinů</vt:lpstr>
      <vt:lpstr>Proteinové glykosylace</vt:lpstr>
      <vt:lpstr>Proteinové glykosylace</vt:lpstr>
      <vt:lpstr>Exprese proteinů v eukaryotických buňkách</vt:lpstr>
      <vt:lpstr>Kvasinky</vt:lpstr>
      <vt:lpstr>Kvasinky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GENOVÉ TECHNOLOGIE</dc:title>
  <dc:creator>jlochman@seznam.cz</dc:creator>
  <cp:lastModifiedBy>jlochman@seznam.cz</cp:lastModifiedBy>
  <cp:revision>212</cp:revision>
  <cp:lastPrinted>1601-01-01T00:00:00Z</cp:lastPrinted>
  <dcterms:created xsi:type="dcterms:W3CDTF">2020-10-06T06:16:11Z</dcterms:created>
  <dcterms:modified xsi:type="dcterms:W3CDTF">2020-11-22T20:34:07Z</dcterms:modified>
</cp:coreProperties>
</file>