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99" r:id="rId2"/>
  </p:sldMasterIdLst>
  <p:notesMasterIdLst>
    <p:notesMasterId r:id="rId25"/>
  </p:notesMasterIdLst>
  <p:handoutMasterIdLst>
    <p:handoutMasterId r:id="rId26"/>
  </p:handoutMasterIdLst>
  <p:sldIdLst>
    <p:sldId id="256" r:id="rId3"/>
    <p:sldId id="387" r:id="rId4"/>
    <p:sldId id="443" r:id="rId5"/>
    <p:sldId id="444" r:id="rId6"/>
    <p:sldId id="446" r:id="rId7"/>
    <p:sldId id="445" r:id="rId8"/>
    <p:sldId id="448" r:id="rId9"/>
    <p:sldId id="449" r:id="rId10"/>
    <p:sldId id="447" r:id="rId11"/>
    <p:sldId id="450" r:id="rId12"/>
    <p:sldId id="451" r:id="rId13"/>
    <p:sldId id="463" r:id="rId14"/>
    <p:sldId id="454" r:id="rId15"/>
    <p:sldId id="455" r:id="rId16"/>
    <p:sldId id="456" r:id="rId17"/>
    <p:sldId id="452" r:id="rId18"/>
    <p:sldId id="453" r:id="rId19"/>
    <p:sldId id="457" r:id="rId20"/>
    <p:sldId id="458" r:id="rId21"/>
    <p:sldId id="459" r:id="rId22"/>
    <p:sldId id="460" r:id="rId23"/>
    <p:sldId id="461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B6DFE0E-BA9A-43CB-9926-D09E7577CC5A}">
          <p14:sldIdLst>
            <p14:sldId id="256"/>
            <p14:sldId id="387"/>
            <p14:sldId id="443"/>
            <p14:sldId id="444"/>
            <p14:sldId id="446"/>
            <p14:sldId id="445"/>
            <p14:sldId id="448"/>
            <p14:sldId id="449"/>
            <p14:sldId id="447"/>
            <p14:sldId id="450"/>
            <p14:sldId id="451"/>
            <p14:sldId id="463"/>
            <p14:sldId id="454"/>
            <p14:sldId id="455"/>
            <p14:sldId id="456"/>
            <p14:sldId id="452"/>
            <p14:sldId id="453"/>
            <p14:sldId id="457"/>
            <p14:sldId id="458"/>
            <p14:sldId id="459"/>
            <p14:sldId id="460"/>
            <p14:sldId id="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59" autoAdjust="0"/>
  </p:normalViewPr>
  <p:slideViewPr>
    <p:cSldViewPr snapToGrid="0">
      <p:cViewPr>
        <p:scale>
          <a:sx n="100" d="100"/>
          <a:sy n="100" d="100"/>
        </p:scale>
        <p:origin x="852" y="31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040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5EE58B-1601-4999-B8A7-94996C746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4E50F5-4F63-4B1E-8C17-E8F1FAAE3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95C2B-6448-4134-B5D2-81ADFBFE7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53226-181C-45B2-A12F-AE2FDC70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3C56AD-7FE4-4797-892E-5F64CBE2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733F7-6A09-4865-BEC2-0FB49718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5425B8-D9F7-4B08-B5FC-126735594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C320E-0B28-43B8-AE22-0EAE7F306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592BF1-BC96-4FD8-AD05-2F6D991B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318A7C-BD0C-4095-AAE6-B24097FAA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595C54-2375-4FE3-99C3-05D6FD26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083C49-F015-4F3B-BAF8-6E7BBF9BC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7D85B2-E398-4B0C-88F5-8F9AD8A8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80434-28DF-453A-B8BF-9BBB941FB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8D95AA-5868-4BF6-81DE-860C6C2F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14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6D4548-CB11-4842-9B18-3144BA48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4A5A2-95D9-46A6-82EC-1477A7A3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4BBDEA-0418-43AD-BD20-D25CEEF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9DEE33-EE37-43A2-97EC-12A8572E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A242D6-E104-4E6B-A3D9-5028089A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BB1707-B05E-4283-8747-95FE5D34C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37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A79F10-2269-43F7-A1B7-B59DD7B8D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4DDB25-6600-4C36-960F-C622815FC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C4831C-2766-4BF7-9344-501BC778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CF5B4CC-783E-4579-B578-15C8FDE3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9D51B1-F157-4620-AAF3-8706D0088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4CFD776-866D-4F6D-ADA7-B375566A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8FB018-6406-4D46-8EA3-3A66EEE2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637F864-0A11-4DAD-AE52-5D892545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8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1BB8E-BACE-488D-A17C-B608E0CB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AD75950-6298-471F-8AEB-05FF231FB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6786B6-5D88-4666-A7D0-8FD669BA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10E71F-8CBB-420F-9B33-755294B5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83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11D5CDA-8EB6-4EE6-B9B3-25446887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3665EA-0A9C-4B13-AA03-3D255313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A10577-8A32-4C6C-8242-0D931342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0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E76DB-E9E7-490E-AEEB-2560B97E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55D84E-1741-4CE2-9AD1-0DD32D6C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C3AF462-B6BC-4B2A-84EE-E7BBF0D0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BF4761C-4143-4C16-93B8-6B59999C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88F5F9-E853-4D8B-91B0-D6B5F4C8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F1F8152-BA7C-4627-BBA2-C676BD773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3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63F910-7AE0-492F-9250-56AECD7D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2178639-12CF-4BEA-801A-D024E52A1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03971C-42EA-41DA-8252-8B7D0277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194FC-6F64-48A2-981E-9EE9BE73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5C0ED1-7719-4C97-99B9-9685A7091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C6F77-2158-4B50-85DA-51CB3E8D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39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82B9A-B1F5-4876-8D73-253B21AA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4122188-0ACF-4F93-982D-F11D7A696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154A9B-FD50-49BB-ADEA-00210640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E10C0-6880-4895-B8A0-132FF134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6E7E92-C15A-45BD-A16A-313D9FC0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3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E32B30-20D0-4340-A8BF-ABCF4F65B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0ED08F7-2CD1-4A2B-A2CD-F94874F68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DDEEB1-4456-477A-897D-1325491CE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4A858C-645D-4CB1-A6B6-FE75F24F6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8659B9-CC3E-4711-A74E-7EA8B2558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5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C93BE9-87A6-4C86-82FC-4FE06C76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7BB2FC-A155-4B7B-931D-0EE032683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51C91-C101-44E1-BD72-0ECB3C0F0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4FF6-F870-4D41-A30B-1F2B5AE5FE8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AB2EF0-2AA2-4216-BF5C-C48D8D2DF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1E4E3D-60CC-451B-B511-54483ED65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233C-CFF5-4A54-9E8B-24766F60E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7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9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16.jpg" TargetMode="External"/><Relationship Id="rId7" Type="http://schemas.openxmlformats.org/officeDocument/2006/relationships/image" Target="file:///C:\Users\zameer\Desktop\Clark\PPT%20Creation\eps%20-%20800x800\\f06-19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file:///C:\Users\zameer\Desktop\Clark\PPT%20Creation\eps%20-%20800x800\\f06-17.jpg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10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11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13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21.jpg" TargetMode="External"/><Relationship Id="rId7" Type="http://schemas.openxmlformats.org/officeDocument/2006/relationships/image" Target="file:///C:\Users\zameer\Desktop\Clark\PPT%20Creation\eps%20-%20800x800\\f06-23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file:///C:\Users\zameer\Desktop\Clark\PPT%20Creation\eps%20-%20800x800\\f06-22.jpg" TargetMode="Externa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afety/concerns/adjuvants.html#as04" TargetMode="External"/><Relationship Id="rId2" Type="http://schemas.openxmlformats.org/officeDocument/2006/relationships/hyperlink" Target="https://www.cdc.gov/vaccinesafety/concerns/adjuvants.html#al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vaccinesafety/concerns/adjuvants.html#cpg1" TargetMode="External"/><Relationship Id="rId5" Type="http://schemas.openxmlformats.org/officeDocument/2006/relationships/hyperlink" Target="https://www.cdc.gov/vaccinesafety/concerns/adjuvants.html#as01" TargetMode="External"/><Relationship Id="rId4" Type="http://schemas.openxmlformats.org/officeDocument/2006/relationships/hyperlink" Target="https://www.cdc.gov/vaccinesafety/concerns/adjuvants.html#mf59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26.jpg" TargetMode="External"/><Relationship Id="rId7" Type="http://schemas.openxmlformats.org/officeDocument/2006/relationships/image" Target="file:///C:\Users\zameer\Desktop\Clark\PPT%20Creation\eps%20-%20800x800\\f06-28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file:///C:\Users\zameer\Desktop\Clark\PPT%20Creation\eps%20-%20800x800\\f06-27.jpg" TargetMode="Externa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zameer\Desktop\Clark\PPT%20Creation\eps%20-%20800x800\\f06-04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6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zameer\Desktop\Clark\PPT%20Creation\eps%20-%20800x800\\f06-08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zameer\Desktop\Clark\PPT%20Creation\eps%20-%20800x800\\f06-05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0C7844-D027-D346-B845-4935F41C7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GENOVÉ TECHNOLOGIE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488698" cy="698497"/>
          </a:xfrm>
        </p:spPr>
        <p:txBody>
          <a:bodyPr/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 v imunologii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protilátky (struktura, funkce), cílený návrh protilátek, monoklonální protilátky, ELISA, vakcíny (tvorba a výroba, identifikace potenciálních nových antigen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DNA vakcíny)</a:t>
            </a:r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EFBB5E-2E12-4B45-9D58-341814F882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B3AC20-5237-476D-86EA-EE83BBD37A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D389F6-777F-4F2A-97AD-1B9F9BE8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V(D)J </a:t>
            </a:r>
            <a:r>
              <a:rPr lang="en-US" dirty="0" err="1"/>
              <a:t>rekombinace</a:t>
            </a:r>
            <a:r>
              <a:rPr lang="en-US" dirty="0"/>
              <a:t> </a:t>
            </a:r>
          </a:p>
        </p:txBody>
      </p:sp>
      <p:pic>
        <p:nvPicPr>
          <p:cNvPr id="6" name="Picture 1" descr="C:\Users\zameer\Desktop\Clark\PPT Creation\eps - 800x800\\f06-07.jpg">
            <a:extLst>
              <a:ext uri="{FF2B5EF4-FFF2-40B4-BE49-F238E27FC236}">
                <a16:creationId xmlns:a16="http://schemas.microsoft.com/office/drawing/2014/main" id="{1E813D37-BF52-4EBC-B1C5-7B55D97A18E0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00" y="1777117"/>
            <a:ext cx="4208557" cy="33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38F4A6F-C104-4679-99F9-51A08B19E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62" y="1008535"/>
            <a:ext cx="2890838" cy="44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5857660-7802-473A-8FE9-35CE72F0D2DA}"/>
              </a:ext>
            </a:extLst>
          </p:cNvPr>
          <p:cNvSpPr txBox="1"/>
          <p:nvPr/>
        </p:nvSpPr>
        <p:spPr>
          <a:xfrm>
            <a:off x="10784112" y="5542375"/>
            <a:ext cx="10502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900" dirty="0">
                <a:latin typeface="+mn-lt"/>
              </a:rPr>
              <a:t>Smith et al. 2019</a:t>
            </a:r>
            <a:endParaRPr lang="en-US" sz="900" dirty="0" err="1">
              <a:latin typeface="+mn-lt"/>
            </a:endParaRPr>
          </a:p>
        </p:txBody>
      </p:sp>
      <p:pic>
        <p:nvPicPr>
          <p:cNvPr id="6148" name="Picture 4" descr="V(D)J recombination of the heavy chain immunoglobulin (IgH) from germ... |  Download Scientific Diagram">
            <a:extLst>
              <a:ext uri="{FF2B5EF4-FFF2-40B4-BE49-F238E27FC236}">
                <a16:creationId xmlns:a16="http://schemas.microsoft.com/office/drawing/2014/main" id="{712482E2-717A-4D4E-AB70-ADDD67DCF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1252872"/>
            <a:ext cx="4049872" cy="48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1A0DD68-38AF-4678-AA13-285EF4F06CC2}"/>
              </a:ext>
            </a:extLst>
          </p:cNvPr>
          <p:cNvSpPr txBox="1"/>
          <p:nvPr/>
        </p:nvSpPr>
        <p:spPr>
          <a:xfrm>
            <a:off x="7162800" y="6233779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n-lt"/>
              </a:rPr>
              <a:t>Backhaus</a:t>
            </a:r>
            <a:r>
              <a:rPr lang="cs-CZ" sz="1000" dirty="0">
                <a:latin typeface="+mn-lt"/>
              </a:rPr>
              <a:t> et al. 2018</a:t>
            </a:r>
            <a:endParaRPr lang="en-US" sz="1000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9AE51D1-3F01-4F5F-8D82-F1754B602D4D}"/>
              </a:ext>
            </a:extLst>
          </p:cNvPr>
          <p:cNvSpPr txBox="1"/>
          <p:nvPr/>
        </p:nvSpPr>
        <p:spPr>
          <a:xfrm>
            <a:off x="243757" y="1371600"/>
            <a:ext cx="662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err="1">
                <a:latin typeface="+mn-lt"/>
              </a:rPr>
              <a:t>Chr</a:t>
            </a:r>
            <a:r>
              <a:rPr lang="cs-CZ" sz="1400" dirty="0">
                <a:latin typeface="+mn-lt"/>
              </a:rPr>
              <a:t>. 2</a:t>
            </a:r>
            <a:endParaRPr lang="en-US" sz="1400" dirty="0" err="1"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2FD77CA-71E9-44BE-A1B8-2BBAAA6A67A0}"/>
              </a:ext>
            </a:extLst>
          </p:cNvPr>
          <p:cNvSpPr txBox="1"/>
          <p:nvPr/>
        </p:nvSpPr>
        <p:spPr>
          <a:xfrm>
            <a:off x="4652411" y="1371600"/>
            <a:ext cx="7614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 err="1">
                <a:latin typeface="+mn-lt"/>
              </a:rPr>
              <a:t>Chr</a:t>
            </a:r>
            <a:r>
              <a:rPr lang="cs-CZ" sz="1400" dirty="0">
                <a:latin typeface="+mn-lt"/>
              </a:rPr>
              <a:t>. 14</a:t>
            </a:r>
            <a:endParaRPr lang="en-US" sz="14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912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078CD9-D319-412A-B65F-C3E0B3F194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6803E8-B100-457F-85A4-D88D8EA78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C3E9E2-F8CF-48F4-90BD-9994899AC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Monoklonální protilátky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0F2C6E-DE87-4007-BFAB-668D7D2F5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119075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Protilátky nachází široké klinické využití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Potřeba jedné specifické protilátky proti antigenu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Jeden antigen má mnoho epitopů = </a:t>
            </a:r>
            <a:r>
              <a:rPr lang="cs-CZ" sz="1800" dirty="0" err="1"/>
              <a:t>polyklonální</a:t>
            </a:r>
            <a:r>
              <a:rPr lang="cs-CZ" sz="1800" dirty="0"/>
              <a:t> protilátky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Polyklonální</a:t>
            </a:r>
            <a:r>
              <a:rPr lang="cs-CZ" sz="1800" dirty="0"/>
              <a:t> protilátky = směs protilátek s různou mírou specifity a vaznosti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Monoklonální protilátka = jedna konkrétní protilátka z jedné B-buňky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Životaschopnost B-buněk mimo organismus je velmi nízká = fúze s myelomovými buňkami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Vzniklou buňku nazýváme hybridom = navždy živá buňka produkující cílenou protilátku</a:t>
            </a:r>
            <a:endParaRPr lang="en-US" sz="1800" dirty="0"/>
          </a:p>
        </p:txBody>
      </p:sp>
      <p:pic>
        <p:nvPicPr>
          <p:cNvPr id="6" name="Picture 1" descr="C:\Users\zameer\Desktop\Clark\PPT Creation\eps - 800x800\\f06-09.jpg">
            <a:extLst>
              <a:ext uri="{FF2B5EF4-FFF2-40B4-BE49-F238E27FC236}">
                <a16:creationId xmlns:a16="http://schemas.microsoft.com/office/drawing/2014/main" id="{F7A13BDE-63B3-43EF-B701-2744F7F1727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4" y="159203"/>
            <a:ext cx="2543175" cy="653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16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45DA3-1550-4832-A0D0-3F5A48ED52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96D94A-5C3E-4693-9431-ABB2667098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F7D344-7115-476E-94CE-D9ADECFF9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protilátek</a:t>
            </a:r>
            <a:endParaRPr lang="en-US" dirty="0"/>
          </a:p>
        </p:txBody>
      </p:sp>
      <p:pic>
        <p:nvPicPr>
          <p:cNvPr id="6" name="Picture 1" descr="C:\Users\zameer\Desktop\Clark\PPT Creation\eps - 800x800\\f06-16.jpg">
            <a:extLst>
              <a:ext uri="{FF2B5EF4-FFF2-40B4-BE49-F238E27FC236}">
                <a16:creationId xmlns:a16="http://schemas.microsoft.com/office/drawing/2014/main" id="{E63D49E5-60D6-4320-B2CB-EB2BDC0D748F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623600"/>
            <a:ext cx="166315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zameer\Desktop\Clark\PPT Creation\eps - 800x800\\f06-17.jpg">
            <a:extLst>
              <a:ext uri="{FF2B5EF4-FFF2-40B4-BE49-F238E27FC236}">
                <a16:creationId xmlns:a16="http://schemas.microsoft.com/office/drawing/2014/main" id="{29ECC9BF-9206-4EE6-B885-6FA1FE106F9E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49" y="1898486"/>
            <a:ext cx="4333875" cy="374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zameer\Desktop\Clark\PPT Creation\eps - 800x800\\f06-19.jpg">
            <a:extLst>
              <a:ext uri="{FF2B5EF4-FFF2-40B4-BE49-F238E27FC236}">
                <a16:creationId xmlns:a16="http://schemas.microsoft.com/office/drawing/2014/main" id="{D84C15D9-BE2F-4B51-9162-54D768DA4FCB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36" y="1835712"/>
            <a:ext cx="3698430" cy="401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1D985C2-3B82-4162-8CF5-2D8C39707679}"/>
              </a:ext>
            </a:extLst>
          </p:cNvPr>
          <p:cNvSpPr txBox="1"/>
          <p:nvPr/>
        </p:nvSpPr>
        <p:spPr>
          <a:xfrm>
            <a:off x="720000" y="130436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ELISA</a:t>
            </a:r>
            <a:endParaRPr lang="en-US" sz="1600" b="1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63A196E-AD5A-4380-888E-76C79BCF5C72}"/>
              </a:ext>
            </a:extLst>
          </p:cNvPr>
          <p:cNvSpPr txBox="1"/>
          <p:nvPr/>
        </p:nvSpPr>
        <p:spPr>
          <a:xfrm>
            <a:off x="2682322" y="1559932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Rychlé testy </a:t>
            </a:r>
            <a:endParaRPr lang="en-US" sz="1600" b="1" dirty="0" err="1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A525563-B620-4530-AE13-DE8F86ECBA51}"/>
              </a:ext>
            </a:extLst>
          </p:cNvPr>
          <p:cNvSpPr txBox="1"/>
          <p:nvPr/>
        </p:nvSpPr>
        <p:spPr>
          <a:xfrm>
            <a:off x="7511497" y="1497158"/>
            <a:ext cx="4358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600" b="1" dirty="0">
                <a:latin typeface="+mn-lt"/>
              </a:rPr>
              <a:t>FACS (Fluorescence-</a:t>
            </a:r>
            <a:r>
              <a:rPr lang="cs-CZ" sz="1600" b="1" dirty="0" err="1">
                <a:latin typeface="+mn-lt"/>
              </a:rPr>
              <a:t>activated</a:t>
            </a:r>
            <a:r>
              <a:rPr lang="cs-CZ" sz="1600" b="1" dirty="0">
                <a:latin typeface="+mn-lt"/>
              </a:rPr>
              <a:t> cell </a:t>
            </a:r>
            <a:r>
              <a:rPr lang="cs-CZ" sz="1600" b="1" dirty="0" err="1">
                <a:latin typeface="+mn-lt"/>
              </a:rPr>
              <a:t>sorting</a:t>
            </a:r>
            <a:r>
              <a:rPr lang="cs-CZ" sz="1600" b="1" dirty="0">
                <a:latin typeface="+mn-lt"/>
              </a:rPr>
              <a:t>)</a:t>
            </a:r>
            <a:endParaRPr lang="en-US" sz="1600" b="1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2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A096E-1665-46E1-A5AB-3AB1FE8138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8A5EF9-FE45-4CA6-A6F4-485D2EBEF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20FE6F-D13E-4EFF-B92A-AF4E377A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“Polidštění“ monoklonálních protilátek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B5BF29-88C0-4853-BBD8-AE5F1ADC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25" y="1511027"/>
            <a:ext cx="7233375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Lidský imunitní systém rozpoznává myší protilátky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Několik řešení:</a:t>
            </a:r>
          </a:p>
          <a:p>
            <a:pPr marL="720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  - Nahrazení C-oblasti lidskou variantou protilátky</a:t>
            </a:r>
          </a:p>
          <a:p>
            <a:pPr marL="400050" indent="-328613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  - Nahrazení V-oblastí nezahrnutých v rozpoznání antigenu lidskou variantou</a:t>
            </a:r>
          </a:p>
          <a:p>
            <a:pPr marL="400050" indent="-328613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0"/>
              <a:t>   - </a:t>
            </a:r>
            <a:r>
              <a:rPr lang="cs-CZ" sz="1600" dirty="0" err="1"/>
              <a:t>Complementarity</a:t>
            </a:r>
            <a:r>
              <a:rPr lang="cs-CZ" sz="1600" dirty="0"/>
              <a:t> </a:t>
            </a:r>
            <a:r>
              <a:rPr lang="cs-CZ" sz="1600" dirty="0" err="1"/>
              <a:t>Determining</a:t>
            </a:r>
            <a:r>
              <a:rPr lang="cs-CZ" sz="1600" dirty="0"/>
              <a:t> Region (CDR) – </a:t>
            </a:r>
            <a:r>
              <a:rPr lang="cs-CZ" sz="1600" dirty="0" err="1"/>
              <a:t>hypervariabilní</a:t>
            </a:r>
            <a:r>
              <a:rPr lang="cs-CZ" sz="1600" dirty="0"/>
              <a:t> oblast rozpoznávající </a:t>
            </a:r>
            <a:r>
              <a:rPr lang="cs-CZ" sz="1600" dirty="0" err="1"/>
              <a:t>Ag</a:t>
            </a:r>
            <a:endParaRPr lang="en-US" sz="1600" dirty="0"/>
          </a:p>
        </p:txBody>
      </p:sp>
      <p:pic>
        <p:nvPicPr>
          <p:cNvPr id="6" name="Picture 1" descr="C:\Users\zameer\Desktop\Clark\PPT Creation\eps - 800x800\\f06-10.jpg">
            <a:extLst>
              <a:ext uri="{FF2B5EF4-FFF2-40B4-BE49-F238E27FC236}">
                <a16:creationId xmlns:a16="http://schemas.microsoft.com/office/drawing/2014/main" id="{10090FFE-AF5B-4B61-A063-55D9F8D1ADD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1" y="1371600"/>
            <a:ext cx="238324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The FDA approved anti-RTK monoclonal antibodies for the treatment of... |  Download Table">
            <a:extLst>
              <a:ext uri="{FF2B5EF4-FFF2-40B4-BE49-F238E27FC236}">
                <a16:creationId xmlns:a16="http://schemas.microsoft.com/office/drawing/2014/main" id="{BF68BD76-6DC2-4870-93DA-680CDA3FA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75" y="3719512"/>
            <a:ext cx="5832225" cy="24563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CE39F3-8E3E-4F66-AEA0-4CFAC8979D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9EAFB1-3D4A-40FD-9CB0-D23E5A1F8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536051-E47A-4960-B7C5-399989FDF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Herceptin</a:t>
            </a:r>
            <a:r>
              <a:rPr lang="cs-CZ" dirty="0"/>
              <a:t> a </a:t>
            </a:r>
            <a:r>
              <a:rPr lang="cs-CZ" dirty="0" err="1"/>
              <a:t>Casirivimab</a:t>
            </a:r>
            <a:endParaRPr lang="en-US" dirty="0"/>
          </a:p>
        </p:txBody>
      </p:sp>
      <p:pic>
        <p:nvPicPr>
          <p:cNvPr id="6" name="Picture 1" descr="C:\Users\zameer\Desktop\Clark\PPT Creation\eps - 800x800\\f06-11.jpg">
            <a:extLst>
              <a:ext uri="{FF2B5EF4-FFF2-40B4-BE49-F238E27FC236}">
                <a16:creationId xmlns:a16="http://schemas.microsoft.com/office/drawing/2014/main" id="{7F53B210-7DAA-4942-9E57-CA59F958DF4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88" y="3108562"/>
            <a:ext cx="63436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771FD341-F9F8-4C57-9668-180C0AF6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50" y="1444352"/>
            <a:ext cx="985395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Monoklonální protilátka rozpoznává  receptor HER2 (</a:t>
            </a:r>
            <a:r>
              <a:rPr lang="cs-CZ" sz="1600" dirty="0" err="1"/>
              <a:t>epidermal</a:t>
            </a:r>
            <a:r>
              <a:rPr lang="cs-CZ" sz="1600" dirty="0"/>
              <a:t> </a:t>
            </a:r>
            <a:r>
              <a:rPr lang="cs-CZ" sz="1600" dirty="0" err="1"/>
              <a:t>growth</a:t>
            </a:r>
            <a:r>
              <a:rPr lang="cs-CZ" sz="1600" dirty="0"/>
              <a:t> </a:t>
            </a:r>
            <a:r>
              <a:rPr lang="cs-CZ" sz="1600" dirty="0" err="1"/>
              <a:t>factor</a:t>
            </a:r>
            <a:r>
              <a:rPr lang="cs-CZ" sz="1600" dirty="0"/>
              <a:t> receptor type 2)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U pacientek s rakovinou prsu je nadprodukce HER2 spojená s rezistencí k chemoterapii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/>
              <a:t>Vazba protilátek na receptor brání jeho internalizace  = lepší účinnost chemoterapie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600" dirty="0" err="1"/>
              <a:t>Casirivimab</a:t>
            </a:r>
            <a:r>
              <a:rPr lang="cs-CZ" sz="1600" dirty="0"/>
              <a:t> - monoklonální protilátky rozpoznávající </a:t>
            </a:r>
            <a:r>
              <a:rPr lang="cs-CZ" sz="1600" dirty="0" err="1"/>
              <a:t>spike</a:t>
            </a:r>
            <a:r>
              <a:rPr lang="cs-CZ" sz="1600" dirty="0"/>
              <a:t> protein coronaviru SARS-CoV-2</a:t>
            </a:r>
            <a:endParaRPr lang="en-US" sz="1600" dirty="0"/>
          </a:p>
        </p:txBody>
      </p:sp>
      <p:pic>
        <p:nvPicPr>
          <p:cNvPr id="10242" name="Picture 2" descr="ASPR's Portfolio of COVID-19 Medical Countermeasures">
            <a:extLst>
              <a:ext uri="{FF2B5EF4-FFF2-40B4-BE49-F238E27FC236}">
                <a16:creationId xmlns:a16="http://schemas.microsoft.com/office/drawing/2014/main" id="{2350021E-6874-4939-A3C9-1B5813C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12" y="1402162"/>
            <a:ext cx="24669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top Covid 19 Sign Vector Design Isolated On Transparent, Attention  Clipart, Coronavirus, 2019 Ncov Virus PNG and Vector with Transparent  Background for Free Download">
            <a:extLst>
              <a:ext uri="{FF2B5EF4-FFF2-40B4-BE49-F238E27FC236}">
                <a16:creationId xmlns:a16="http://schemas.microsoft.com/office/drawing/2014/main" id="{A505ED15-52BF-47E5-B480-BCC293FE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36" y="37630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1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zameer\Desktop\Clark\PPT Creation\eps - 800x800\\f06-13.jpg">
            <a:extLst>
              <a:ext uri="{FF2B5EF4-FFF2-40B4-BE49-F238E27FC236}">
                <a16:creationId xmlns:a16="http://schemas.microsoft.com/office/drawing/2014/main" id="{1A42883B-4511-495E-B7C6-994E071701E1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543600"/>
            <a:ext cx="34909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29BBF-42DB-45CC-AFD8-958323243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B73D41-EE7C-4C5C-9C65-2F02B7192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9C3FE5-BB78-412B-8C08-986CCD61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Nanobodies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710343-6594-4AC5-88F7-0F665F5E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92002"/>
            <a:ext cx="7287375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Protilátky velbloudů, alpak a lam mají pouze těžký řetězec (</a:t>
            </a:r>
            <a:r>
              <a:rPr lang="cs-CZ" sz="1800" dirty="0" err="1"/>
              <a:t>heavy-chain</a:t>
            </a:r>
            <a:r>
              <a:rPr lang="cs-CZ" sz="1800" dirty="0"/>
              <a:t> </a:t>
            </a:r>
            <a:r>
              <a:rPr lang="cs-CZ" sz="1800" dirty="0" err="1"/>
              <a:t>antibodies</a:t>
            </a:r>
            <a:r>
              <a:rPr lang="cs-CZ" sz="1800" dirty="0"/>
              <a:t>, </a:t>
            </a:r>
            <a:r>
              <a:rPr lang="cs-CZ" sz="1800" dirty="0" err="1"/>
              <a:t>hcAb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Antigen váže koncová variabilní oblast těžkého řetězce nazývaná VHH (12-15 </a:t>
            </a:r>
            <a:r>
              <a:rPr lang="cs-CZ" sz="1800" dirty="0" err="1"/>
              <a:t>kDa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Rekombinantní protilátky obsahující pouze tuto část nazýváme </a:t>
            </a:r>
            <a:r>
              <a:rPr lang="cs-CZ" sz="1800" dirty="0" err="1"/>
              <a:t>nanobodie</a:t>
            </a:r>
            <a:r>
              <a:rPr lang="cs-CZ" sz="1800" dirty="0"/>
              <a:t> (</a:t>
            </a:r>
            <a:r>
              <a:rPr lang="cs-CZ" sz="1800" dirty="0" err="1"/>
              <a:t>Nb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VHH oblast má velmi vysokou afinitu pro antigen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Nanobodie</a:t>
            </a:r>
            <a:r>
              <a:rPr lang="cs-CZ" sz="1800" dirty="0"/>
              <a:t> dokáží přecházet do mozku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  <p:pic>
        <p:nvPicPr>
          <p:cNvPr id="11268" name="Picture 4" descr="Logo Chromotek">
            <a:extLst>
              <a:ext uri="{FF2B5EF4-FFF2-40B4-BE49-F238E27FC236}">
                <a16:creationId xmlns:a16="http://schemas.microsoft.com/office/drawing/2014/main" id="{3DB4B41A-5CD3-4FA9-BDF6-4BFA24AC8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25" y="4702275"/>
            <a:ext cx="22098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eet the alpacas that are helping researchers who study autism, Alzheimer's  and cancer | Vanderbilt News | Vanderbilt University">
            <a:extLst>
              <a:ext uri="{FF2B5EF4-FFF2-40B4-BE49-F238E27FC236}">
                <a16:creationId xmlns:a16="http://schemas.microsoft.com/office/drawing/2014/main" id="{7A34372D-A7D3-4B6C-B54C-DA15D8359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562" y="4654125"/>
            <a:ext cx="2738813" cy="1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0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52739F7-687C-496B-8E00-2BF9AB868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C4F451-4D8F-4F6A-AFD5-456608C8C1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73EF61-29C8-4640-9A2F-82A083BC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Vakcíny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28F8A4-6211-42C2-BBA5-A62E2E0FA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99480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Imunitní systém si pamatuje cizí antigeny – imunitní paměť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Imunitní paměť zprostředkovávají speciální paměťové B-buňky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Vakcíny se skládají z odvozených infekčních agens, které již nemohou způsobit onemocnění, ale jsou stále antigenní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Vakcíny:</a:t>
            </a:r>
          </a:p>
          <a:p>
            <a:pPr marL="400050" indent="-328613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atenuované</a:t>
            </a:r>
            <a:r>
              <a:rPr lang="cs-CZ" sz="1800" dirty="0"/>
              <a:t> = stále živé patogeny, které však již neprodukují toxiny nebo proteiny způsobující onemocnění</a:t>
            </a:r>
          </a:p>
          <a:p>
            <a:pPr marL="400050" indent="-328613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</a:t>
            </a:r>
            <a:r>
              <a:rPr lang="cs-CZ" sz="1800" dirty="0" err="1"/>
              <a:t>podjednotkové</a:t>
            </a:r>
            <a:r>
              <a:rPr lang="cs-CZ" sz="1800" dirty="0"/>
              <a:t> = efektivní pouze proti jedné komponentě z patogenu, často nutné použití adjuvans</a:t>
            </a:r>
          </a:p>
          <a:p>
            <a:pPr marL="400050" indent="-328613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800" dirty="0"/>
              <a:t>   - multivalentní = cílí na několik proteinů z jednoho nebo více virů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Nejlepší imunitní odpověď je indukována většinou vakcínami z  </a:t>
            </a:r>
            <a:r>
              <a:rPr lang="cs-CZ" sz="1800" dirty="0" err="1"/>
              <a:t>atenuovaných</a:t>
            </a:r>
            <a:r>
              <a:rPr lang="cs-CZ" sz="1800" dirty="0"/>
              <a:t> mikroorganismů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3537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05E4BD1-A63C-4FC7-B0B7-21FECD9A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929180-7EFD-4DA5-9BF7-0DD65A512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9BB50B-3476-4D21-A220-6FD22A68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Vakcíny</a:t>
            </a:r>
            <a:endParaRPr lang="en-US" dirty="0"/>
          </a:p>
        </p:txBody>
      </p:sp>
      <p:pic>
        <p:nvPicPr>
          <p:cNvPr id="6" name="Picture 1" descr="C:\Users\zameer\Desktop\Clark\PPT Creation\eps - 800x800\\f06-21.jpg">
            <a:extLst>
              <a:ext uri="{FF2B5EF4-FFF2-40B4-BE49-F238E27FC236}">
                <a16:creationId xmlns:a16="http://schemas.microsoft.com/office/drawing/2014/main" id="{58F87EFC-E111-4386-B0AA-B74554498F45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994940"/>
            <a:ext cx="4440649" cy="375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zameer\Desktop\Clark\PPT Creation\eps - 800x800\\f06-22.jpg">
            <a:extLst>
              <a:ext uri="{FF2B5EF4-FFF2-40B4-BE49-F238E27FC236}">
                <a16:creationId xmlns:a16="http://schemas.microsoft.com/office/drawing/2014/main" id="{94D512D7-F680-4314-8779-48388A0EA9F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6" y="1713825"/>
            <a:ext cx="1654174" cy="445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zameer\Desktop\Clark\PPT Creation\eps - 800x800\\f06-23.jpg">
            <a:extLst>
              <a:ext uri="{FF2B5EF4-FFF2-40B4-BE49-F238E27FC236}">
                <a16:creationId xmlns:a16="http://schemas.microsoft.com/office/drawing/2014/main" id="{67C4A7A5-239E-4D13-B2D6-82D2BD689857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050" y="1181101"/>
            <a:ext cx="13160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9D113FB-1855-4E59-8166-01222D2793CE}"/>
              </a:ext>
            </a:extLst>
          </p:cNvPr>
          <p:cNvSpPr txBox="1"/>
          <p:nvPr/>
        </p:nvSpPr>
        <p:spPr>
          <a:xfrm>
            <a:off x="540000" y="1719857"/>
            <a:ext cx="1534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 err="1"/>
              <a:t>Atenuované</a:t>
            </a:r>
            <a:r>
              <a:rPr lang="cs-CZ" sz="1200" dirty="0"/>
              <a:t> vakcíny</a:t>
            </a:r>
            <a:endParaRPr lang="en-US" sz="1200" dirty="0" err="1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4355FA-C738-4F5E-B9F5-21F359A2F984}"/>
              </a:ext>
            </a:extLst>
          </p:cNvPr>
          <p:cNvSpPr txBox="1"/>
          <p:nvPr/>
        </p:nvSpPr>
        <p:spPr>
          <a:xfrm>
            <a:off x="5769455" y="1436826"/>
            <a:ext cx="1736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 err="1"/>
              <a:t>Subjednotkové</a:t>
            </a:r>
            <a:r>
              <a:rPr lang="cs-CZ" sz="1200" dirty="0"/>
              <a:t> vakcíny</a:t>
            </a:r>
            <a:endParaRPr lang="en-US" sz="12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64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86C413-C367-4D29-B982-3FD5646CFC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CC8FBA-7917-4D34-983A-02C4F0042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7D5F1E-7250-4D66-ACD7-642DB7FC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vhodných antigenů a adjuvans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56362E-7F54-43D2-B108-83CE7E63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482452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Reverzní </a:t>
            </a:r>
            <a:r>
              <a:rPr lang="cs-CZ" sz="1800" dirty="0" err="1"/>
              <a:t>vakcinologie</a:t>
            </a:r>
            <a:r>
              <a:rPr lang="cs-CZ" sz="1800" dirty="0"/>
              <a:t> = postupné klonování genů patogenu a exprese proteinů používaných pro imunizaci (vakcína pro </a:t>
            </a:r>
            <a:r>
              <a:rPr lang="cs-CZ" sz="1800" i="1" dirty="0" err="1"/>
              <a:t>Neisserie</a:t>
            </a:r>
            <a:r>
              <a:rPr lang="cs-CZ" sz="1800" i="1" dirty="0"/>
              <a:t> </a:t>
            </a:r>
            <a:r>
              <a:rPr lang="cs-CZ" sz="1800" i="1" dirty="0" err="1"/>
              <a:t>meningitidis</a:t>
            </a:r>
            <a:r>
              <a:rPr lang="cs-CZ" sz="1800" i="1" dirty="0"/>
              <a:t>  </a:t>
            </a:r>
            <a:r>
              <a:rPr lang="cs-CZ" sz="1800" dirty="0" err="1"/>
              <a:t>séroskupina</a:t>
            </a:r>
            <a:r>
              <a:rPr lang="cs-CZ" sz="1800" dirty="0"/>
              <a:t> B)</a:t>
            </a:r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4E932E7-EC3C-4DEA-8D3C-18B1E9533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95631"/>
              </p:ext>
            </p:extLst>
          </p:nvPr>
        </p:nvGraphicFramePr>
        <p:xfrm>
          <a:off x="719400" y="2118352"/>
          <a:ext cx="9615225" cy="4019648"/>
        </p:xfrm>
        <a:graphic>
          <a:graphicData uri="http://schemas.openxmlformats.org/drawingml/2006/table">
            <a:tbl>
              <a:tblPr/>
              <a:tblGrid>
                <a:gridCol w="3205075">
                  <a:extLst>
                    <a:ext uri="{9D8B030D-6E8A-4147-A177-3AD203B41FA5}">
                      <a16:colId xmlns:a16="http://schemas.microsoft.com/office/drawing/2014/main" val="1574224899"/>
                    </a:ext>
                  </a:extLst>
                </a:gridCol>
                <a:gridCol w="3205075">
                  <a:extLst>
                    <a:ext uri="{9D8B030D-6E8A-4147-A177-3AD203B41FA5}">
                      <a16:colId xmlns:a16="http://schemas.microsoft.com/office/drawing/2014/main" val="861042100"/>
                    </a:ext>
                  </a:extLst>
                </a:gridCol>
                <a:gridCol w="3205075">
                  <a:extLst>
                    <a:ext uri="{9D8B030D-6E8A-4147-A177-3AD203B41FA5}">
                      <a16:colId xmlns:a16="http://schemas.microsoft.com/office/drawing/2014/main" val="3574813611"/>
                    </a:ext>
                  </a:extLst>
                </a:gridCol>
              </a:tblGrid>
              <a:tr h="1247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Adjuvant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Composition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dirty="0">
                          <a:effectLst/>
                        </a:rPr>
                        <a:t>Vaccines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030254"/>
                  </a:ext>
                </a:extLst>
              </a:tr>
              <a:tr h="162175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sng" dirty="0">
                          <a:solidFill>
                            <a:srgbClr val="075290"/>
                          </a:solidFill>
                          <a:effectLst/>
                          <a:hlinkClick r:id="rId2"/>
                        </a:rPr>
                        <a:t>Aluminum</a:t>
                      </a:r>
                      <a:endParaRPr lang="en-US" sz="10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One or more of the following: amorphous aluminum </a:t>
                      </a:r>
                      <a:r>
                        <a:rPr lang="en-US" sz="900" dirty="0" err="1">
                          <a:effectLst/>
                        </a:rPr>
                        <a:t>hydroxyphosphate</a:t>
                      </a:r>
                      <a:r>
                        <a:rPr lang="en-US" sz="900" dirty="0">
                          <a:effectLst/>
                        </a:rPr>
                        <a:t> sulfate (AAHS), aluminum hydroxide, aluminum phosphate,</a:t>
                      </a:r>
                      <a:br>
                        <a:rPr lang="en-US" sz="900" dirty="0">
                          <a:effectLst/>
                        </a:rPr>
                      </a:br>
                      <a:r>
                        <a:rPr lang="en-US" sz="900" dirty="0">
                          <a:effectLst/>
                        </a:rPr>
                        <a:t>potassium aluminum sulfate (Alum)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Anthrax, DT, DTaP (</a:t>
                      </a:r>
                      <a:r>
                        <a:rPr lang="en-US" sz="900" dirty="0" err="1">
                          <a:effectLst/>
                        </a:rPr>
                        <a:t>Daptacel</a:t>
                      </a:r>
                      <a:r>
                        <a:rPr lang="en-US" sz="900" dirty="0">
                          <a:effectLst/>
                        </a:rPr>
                        <a:t>), DTaP (Infanrix), DTaP-IPV (</a:t>
                      </a:r>
                      <a:r>
                        <a:rPr lang="en-US" sz="900" dirty="0" err="1">
                          <a:effectLst/>
                        </a:rPr>
                        <a:t>Kinrix</a:t>
                      </a:r>
                      <a:r>
                        <a:rPr lang="en-US" sz="900" dirty="0">
                          <a:effectLst/>
                        </a:rPr>
                        <a:t>), DTaP-IPV (</a:t>
                      </a:r>
                      <a:r>
                        <a:rPr lang="en-US" sz="900" dirty="0" err="1">
                          <a:effectLst/>
                        </a:rPr>
                        <a:t>Quadracel</a:t>
                      </a:r>
                      <a:r>
                        <a:rPr lang="en-US" sz="900" dirty="0">
                          <a:effectLst/>
                        </a:rPr>
                        <a:t>), DTaP-</a:t>
                      </a:r>
                      <a:r>
                        <a:rPr lang="en-US" sz="900" dirty="0" err="1">
                          <a:effectLst/>
                        </a:rPr>
                        <a:t>HepB</a:t>
                      </a:r>
                      <a:r>
                        <a:rPr lang="en-US" sz="900" dirty="0">
                          <a:effectLst/>
                        </a:rPr>
                        <a:t>-IPV (</a:t>
                      </a:r>
                      <a:r>
                        <a:rPr lang="en-US" sz="900" dirty="0" err="1">
                          <a:effectLst/>
                        </a:rPr>
                        <a:t>Pediarix</a:t>
                      </a:r>
                      <a:r>
                        <a:rPr lang="en-US" sz="900" dirty="0">
                          <a:effectLst/>
                        </a:rPr>
                        <a:t>), DTaP –IPV/Hib (</a:t>
                      </a:r>
                      <a:r>
                        <a:rPr lang="en-US" sz="900" dirty="0" err="1">
                          <a:effectLst/>
                        </a:rPr>
                        <a:t>Pentacel</a:t>
                      </a:r>
                      <a:r>
                        <a:rPr lang="en-US" sz="900" dirty="0">
                          <a:effectLst/>
                        </a:rPr>
                        <a:t>), Hep A (</a:t>
                      </a:r>
                      <a:r>
                        <a:rPr lang="en-US" sz="900" dirty="0" err="1">
                          <a:effectLst/>
                        </a:rPr>
                        <a:t>Havrix</a:t>
                      </a:r>
                      <a:r>
                        <a:rPr lang="en-US" sz="900" dirty="0">
                          <a:effectLst/>
                        </a:rPr>
                        <a:t>), Hep A (</a:t>
                      </a:r>
                      <a:r>
                        <a:rPr lang="en-US" sz="900" dirty="0" err="1">
                          <a:effectLst/>
                        </a:rPr>
                        <a:t>Vaqta</a:t>
                      </a:r>
                      <a:r>
                        <a:rPr lang="en-US" sz="900" dirty="0">
                          <a:effectLst/>
                        </a:rPr>
                        <a:t>), Hep B (</a:t>
                      </a:r>
                      <a:r>
                        <a:rPr lang="en-US" sz="900" dirty="0" err="1">
                          <a:effectLst/>
                        </a:rPr>
                        <a:t>Engerix</a:t>
                      </a:r>
                      <a:r>
                        <a:rPr lang="en-US" sz="900" dirty="0">
                          <a:effectLst/>
                        </a:rPr>
                        <a:t>-B), Hep B (</a:t>
                      </a:r>
                      <a:r>
                        <a:rPr lang="en-US" sz="900" dirty="0" err="1">
                          <a:effectLst/>
                        </a:rPr>
                        <a:t>Recombivax</a:t>
                      </a:r>
                      <a:r>
                        <a:rPr lang="en-US" sz="900" dirty="0">
                          <a:effectLst/>
                        </a:rPr>
                        <a:t>), </a:t>
                      </a:r>
                      <a:r>
                        <a:rPr lang="en-US" sz="900" dirty="0" err="1">
                          <a:effectLst/>
                        </a:rPr>
                        <a:t>HepA</a:t>
                      </a:r>
                      <a:r>
                        <a:rPr lang="en-US" sz="900" dirty="0">
                          <a:effectLst/>
                        </a:rPr>
                        <a:t>/Hep B (</a:t>
                      </a:r>
                      <a:r>
                        <a:rPr lang="en-US" sz="900" dirty="0" err="1">
                          <a:effectLst/>
                        </a:rPr>
                        <a:t>Twinrix</a:t>
                      </a:r>
                      <a:r>
                        <a:rPr lang="en-US" sz="900" dirty="0">
                          <a:effectLst/>
                        </a:rPr>
                        <a:t>), HIB (</a:t>
                      </a:r>
                      <a:r>
                        <a:rPr lang="en-US" sz="900" dirty="0" err="1">
                          <a:effectLst/>
                        </a:rPr>
                        <a:t>PedvaxHIB</a:t>
                      </a:r>
                      <a:r>
                        <a:rPr lang="en-US" sz="900" dirty="0">
                          <a:effectLst/>
                        </a:rPr>
                        <a:t>), HPV (Gardasil 9), Japanese encephalitis (</a:t>
                      </a:r>
                      <a:r>
                        <a:rPr lang="en-US" sz="900" dirty="0" err="1">
                          <a:effectLst/>
                        </a:rPr>
                        <a:t>Ixiaro</a:t>
                      </a:r>
                      <a:r>
                        <a:rPr lang="en-US" sz="900" dirty="0">
                          <a:effectLst/>
                        </a:rPr>
                        <a:t>), </a:t>
                      </a:r>
                      <a:r>
                        <a:rPr lang="en-US" sz="900" dirty="0" err="1">
                          <a:effectLst/>
                        </a:rPr>
                        <a:t>MenB</a:t>
                      </a:r>
                      <a:r>
                        <a:rPr lang="en-US" sz="900" dirty="0">
                          <a:effectLst/>
                        </a:rPr>
                        <a:t> (Bexsero, </a:t>
                      </a:r>
                      <a:r>
                        <a:rPr lang="en-US" sz="900" dirty="0" err="1">
                          <a:effectLst/>
                        </a:rPr>
                        <a:t>Trumenba</a:t>
                      </a:r>
                      <a:r>
                        <a:rPr lang="en-US" sz="900" dirty="0">
                          <a:effectLst/>
                        </a:rPr>
                        <a:t>), Pneumococcal (Prevnar 13), Td (</a:t>
                      </a:r>
                      <a:r>
                        <a:rPr lang="en-US" sz="900" dirty="0" err="1">
                          <a:effectLst/>
                        </a:rPr>
                        <a:t>Tenivac</a:t>
                      </a:r>
                      <a:r>
                        <a:rPr lang="en-US" sz="900" dirty="0">
                          <a:effectLst/>
                        </a:rPr>
                        <a:t>), Td (Mass Biologics), Tdap (</a:t>
                      </a:r>
                      <a:r>
                        <a:rPr lang="en-US" sz="900" dirty="0" err="1">
                          <a:effectLst/>
                        </a:rPr>
                        <a:t>Adacel</a:t>
                      </a:r>
                      <a:r>
                        <a:rPr lang="en-US" sz="900" dirty="0">
                          <a:effectLst/>
                        </a:rPr>
                        <a:t>), Tdap (Boostrix)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50117"/>
                  </a:ext>
                </a:extLst>
              </a:tr>
              <a:tr h="218312">
                <a:tc>
                  <a:txBody>
                    <a:bodyPr/>
                    <a:lstStyle/>
                    <a:p>
                      <a:pPr fontAlgn="t"/>
                      <a:r>
                        <a:rPr lang="en-US" sz="1000" u="sng" dirty="0">
                          <a:solidFill>
                            <a:srgbClr val="075290"/>
                          </a:solidFill>
                          <a:effectLst/>
                          <a:hlinkClick r:id="rId3"/>
                        </a:rPr>
                        <a:t>AS04</a:t>
                      </a:r>
                      <a:endParaRPr lang="en-US" sz="10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900" dirty="0">
                          <a:effectLst/>
                        </a:rPr>
                        <a:t>Monophosphoryl lipid A (MPL) + aluminum salt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err="1">
                          <a:effectLst/>
                        </a:rPr>
                        <a:t>Cervarix</a:t>
                      </a:r>
                      <a:endParaRPr lang="en-US" sz="9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83750"/>
                  </a:ext>
                </a:extLst>
              </a:tr>
              <a:tr h="218312">
                <a:tc>
                  <a:txBody>
                    <a:bodyPr/>
                    <a:lstStyle/>
                    <a:p>
                      <a:pPr fontAlgn="t"/>
                      <a:r>
                        <a:rPr lang="en-US" sz="1000" u="sng" dirty="0">
                          <a:solidFill>
                            <a:srgbClr val="075290"/>
                          </a:solidFill>
                          <a:effectLst/>
                          <a:hlinkClick r:id="rId4"/>
                        </a:rPr>
                        <a:t>MF59</a:t>
                      </a:r>
                      <a:endParaRPr lang="en-US" sz="10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Oil in water emulsion composed of squalene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err="1">
                          <a:effectLst/>
                        </a:rPr>
                        <a:t>Fluad</a:t>
                      </a:r>
                      <a:endParaRPr lang="en-US" sz="9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415889"/>
                  </a:ext>
                </a:extLst>
              </a:tr>
              <a:tr h="592562">
                <a:tc>
                  <a:txBody>
                    <a:bodyPr/>
                    <a:lstStyle/>
                    <a:p>
                      <a:pPr fontAlgn="t"/>
                      <a:r>
                        <a:rPr lang="en-US" sz="1000" u="sng" dirty="0">
                          <a:solidFill>
                            <a:srgbClr val="075290"/>
                          </a:solidFill>
                          <a:effectLst/>
                          <a:hlinkClick r:id="rId5"/>
                        </a:rPr>
                        <a:t>AS01</a:t>
                      </a:r>
                      <a:r>
                        <a:rPr lang="en-US" sz="1000" u="none" strike="noStrike" baseline="-25000" dirty="0">
                          <a:solidFill>
                            <a:srgbClr val="075290"/>
                          </a:solidFill>
                          <a:effectLst/>
                          <a:hlinkClick r:id="rId5"/>
                        </a:rPr>
                        <a:t>B</a:t>
                      </a:r>
                      <a:endParaRPr lang="en-US" sz="10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err="1">
                          <a:effectLst/>
                        </a:rPr>
                        <a:t>Monophosphoryl</a:t>
                      </a:r>
                      <a:r>
                        <a:rPr lang="en-US" sz="900" dirty="0">
                          <a:effectLst/>
                        </a:rPr>
                        <a:t> lipid A (MPL) and QS-21, a natural compound extracted from the Chilean soapbark tree, combined in a liposomal formulation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Shingrix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53016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fontAlgn="t"/>
                      <a:r>
                        <a:rPr lang="en-US" sz="1000" u="sng" dirty="0">
                          <a:solidFill>
                            <a:srgbClr val="075290"/>
                          </a:solidFill>
                          <a:effectLst/>
                          <a:hlinkClick r:id="rId6"/>
                        </a:rPr>
                        <a:t>CpG 1018</a:t>
                      </a:r>
                      <a:endParaRPr lang="en-US" sz="10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</a:rPr>
                        <a:t>Cytosine </a:t>
                      </a:r>
                      <a:r>
                        <a:rPr lang="en-US" sz="900" dirty="0" err="1">
                          <a:effectLst/>
                        </a:rPr>
                        <a:t>phosphoguanine</a:t>
                      </a:r>
                      <a:r>
                        <a:rPr lang="en-US" sz="900" dirty="0">
                          <a:effectLst/>
                        </a:rPr>
                        <a:t> (CpG), a synthetic form of DNA that mimics bacterial and viral genetic material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err="1">
                          <a:effectLst/>
                        </a:rPr>
                        <a:t>Heplisav</a:t>
                      </a:r>
                      <a:r>
                        <a:rPr lang="en-US" sz="900" dirty="0">
                          <a:effectLst/>
                        </a:rPr>
                        <a:t>-B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89543"/>
                  </a:ext>
                </a:extLst>
              </a:tr>
              <a:tr h="779687"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>
                          <a:effectLst/>
                        </a:rPr>
                        <a:t>No adjuvant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900" dirty="0">
                        <a:effectLst/>
                      </a:endParaRP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 err="1">
                          <a:effectLst/>
                        </a:rPr>
                        <a:t>ActHIB</a:t>
                      </a:r>
                      <a:r>
                        <a:rPr lang="en-US" sz="900" dirty="0">
                          <a:effectLst/>
                        </a:rPr>
                        <a:t>, chickenpox, live zoster (Zostavax), measles, mumps &amp; rubella (MMR), meningococcal (</a:t>
                      </a:r>
                      <a:r>
                        <a:rPr lang="en-US" sz="900" dirty="0" err="1">
                          <a:effectLst/>
                        </a:rPr>
                        <a:t>Menactra</a:t>
                      </a:r>
                      <a:r>
                        <a:rPr lang="en-US" sz="900" dirty="0">
                          <a:effectLst/>
                        </a:rPr>
                        <a:t>, Menveo), rotavirus, seasonal influenza (except </a:t>
                      </a:r>
                      <a:r>
                        <a:rPr lang="en-US" sz="900" dirty="0" err="1">
                          <a:effectLst/>
                        </a:rPr>
                        <a:t>Fluad</a:t>
                      </a:r>
                      <a:r>
                        <a:rPr lang="en-US" sz="900" dirty="0">
                          <a:effectLst/>
                        </a:rPr>
                        <a:t>), single antigen polio (IPOL), yellow fever</a:t>
                      </a:r>
                    </a:p>
                  </a:txBody>
                  <a:tcPr marL="48730" marR="48730" marT="15594" marB="15594">
                    <a:lnL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EE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15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261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45B5D0-8BEB-4CF0-83A3-9233FC4F4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D1207F-16D3-496E-B0CB-8C9700931E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16E6CA-5F46-42F0-A01B-7E15BD8D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Hledání vhodných antigenů a adjuvans</a:t>
            </a:r>
            <a:endParaRPr lang="en-US" dirty="0"/>
          </a:p>
        </p:txBody>
      </p:sp>
      <p:pic>
        <p:nvPicPr>
          <p:cNvPr id="7" name="Picture 1" descr="C:\Users\zameer\Desktop\Clark\PPT Creation\eps - 800x800\\f06-26.jpg">
            <a:extLst>
              <a:ext uri="{FF2B5EF4-FFF2-40B4-BE49-F238E27FC236}">
                <a16:creationId xmlns:a16="http://schemas.microsoft.com/office/drawing/2014/main" id="{E2DD8BE6-74CF-4200-B7FC-C387631579A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813650"/>
            <a:ext cx="1670431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:\Users\zameer\Desktop\Clark\PPT Creation\eps - 800x800\\f06-27.jpg">
            <a:extLst>
              <a:ext uri="{FF2B5EF4-FFF2-40B4-BE49-F238E27FC236}">
                <a16:creationId xmlns:a16="http://schemas.microsoft.com/office/drawing/2014/main" id="{EAB7EFEE-35C2-4A1E-9CA1-6E7B9F8AF32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749" y="1899611"/>
            <a:ext cx="3577572" cy="42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C:\Users\zameer\Desktop\Clark\PPT Creation\eps - 800x800\\f06-28.jpg">
            <a:extLst>
              <a:ext uri="{FF2B5EF4-FFF2-40B4-BE49-F238E27FC236}">
                <a16:creationId xmlns:a16="http://schemas.microsoft.com/office/drawing/2014/main" id="{C1065669-4488-46C2-B9F8-97E1C75140E8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19" y="1899611"/>
            <a:ext cx="4281751" cy="42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C2E638A-50DD-428C-BF0A-B9CCBB4EB9E0}"/>
              </a:ext>
            </a:extLst>
          </p:cNvPr>
          <p:cNvSpPr txBox="1"/>
          <p:nvPr/>
        </p:nvSpPr>
        <p:spPr>
          <a:xfrm>
            <a:off x="800481" y="1381705"/>
            <a:ext cx="1986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latin typeface="+mn-lt"/>
              </a:rPr>
              <a:t>Reverzní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vakcinologie</a:t>
            </a:r>
            <a:r>
              <a:rPr lang="en-US" sz="1400" dirty="0">
                <a:latin typeface="+mn-lt"/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65909BF-32CF-44E7-9EB8-6E9BC0F3BE54}"/>
              </a:ext>
            </a:extLst>
          </p:cNvPr>
          <p:cNvSpPr txBox="1"/>
          <p:nvPr/>
        </p:nvSpPr>
        <p:spPr>
          <a:xfrm>
            <a:off x="3345341" y="1381704"/>
            <a:ext cx="3238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Diferenční fluorescenční indukce (DFI)</a:t>
            </a:r>
            <a:endParaRPr lang="en-US" sz="1400" dirty="0"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6277DA-6468-45F7-9BA0-A1E0AA487D89}"/>
              </a:ext>
            </a:extLst>
          </p:cNvPr>
          <p:cNvSpPr txBox="1"/>
          <p:nvPr/>
        </p:nvSpPr>
        <p:spPr>
          <a:xfrm>
            <a:off x="7168529" y="1381703"/>
            <a:ext cx="4048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In </a:t>
            </a:r>
            <a:r>
              <a:rPr lang="cs-CZ" sz="1400" dirty="0" err="1">
                <a:latin typeface="+mn-lt"/>
              </a:rPr>
              <a:t>Vivo</a:t>
            </a:r>
            <a:r>
              <a:rPr lang="cs-CZ" sz="1400" dirty="0">
                <a:latin typeface="+mn-lt"/>
              </a:rPr>
              <a:t> indukovaná antigenní technologie (IVIAT)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69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4ED0EC-9D02-4949-BBDB-99E364F86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DCFE6B-52F7-42D1-8636-078ADB82DE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935E3-2FD9-4569-A4DE-E0C8D0D0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9238BB-E1A2-451C-B8DB-3676D919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924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Okolní prostředí je plné infekčních mikroorganismů a virů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Ochrana organismu pomocí buněk imunitního systému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Antigeny – většinou proteiny na povrchu mikroorganismů = aktivace imunitní reakce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Protilátky – rozeznávají a váží se na antigeny = produkovány B-buňkami adaptivního imunitního systému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Protilátky většinou </a:t>
            </a:r>
            <a:r>
              <a:rPr lang="cs-CZ" sz="2000" dirty="0" err="1"/>
              <a:t>sekretovány</a:t>
            </a:r>
            <a:r>
              <a:rPr lang="cs-CZ" sz="2000" dirty="0"/>
              <a:t> do lymfy, některé se váží na povrch = B-cell receptory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Masivní produkce B-buněk produkujících protilátku rozeznávající daný antigen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2000" dirty="0"/>
              <a:t>Imunitní systém zaznamenává všechny úspěšně použité protilátky= rychlejší a masivnější odpověď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4271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C484DB-2882-4E2A-9726-9B2B07425C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BA084-9684-4BF5-8C00-791B9C12A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8F4ECF-182A-40AC-9C3E-004DD896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Adenovirové vakcíny</a:t>
            </a:r>
            <a:endParaRPr lang="en-US" dirty="0"/>
          </a:p>
        </p:txBody>
      </p:sp>
      <p:pic>
        <p:nvPicPr>
          <p:cNvPr id="13314" name="Picture 2" descr="IJMS | Free Full-Text | Cancer Associated Endogenous Retroviruses: Ideal  Immune Targets for Adenovirus-Based Immunotherapy | HTML">
            <a:extLst>
              <a:ext uri="{FF2B5EF4-FFF2-40B4-BE49-F238E27FC236}">
                <a16:creationId xmlns:a16="http://schemas.microsoft.com/office/drawing/2014/main" id="{D7022D2B-9711-4EFB-B1EE-8B1F938BB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0" y="1244490"/>
            <a:ext cx="5070475" cy="49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CAFC34-73CB-4F3F-986D-D6953C781F62}"/>
              </a:ext>
            </a:extLst>
          </p:cNvPr>
          <p:cNvSpPr txBox="1"/>
          <p:nvPr/>
        </p:nvSpPr>
        <p:spPr>
          <a:xfrm>
            <a:off x="4437121" y="6114485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100" dirty="0" err="1">
                <a:latin typeface="+mn-lt"/>
              </a:rPr>
              <a:t>Bermejo</a:t>
            </a:r>
            <a:r>
              <a:rPr lang="cs-CZ" sz="1100" dirty="0">
                <a:latin typeface="+mn-lt"/>
              </a:rPr>
              <a:t> et al, 2020</a:t>
            </a:r>
            <a:endParaRPr lang="en-US" sz="1100" dirty="0" err="1">
              <a:latin typeface="+mn-lt"/>
            </a:endParaRPr>
          </a:p>
        </p:txBody>
      </p:sp>
      <p:pic>
        <p:nvPicPr>
          <p:cNvPr id="13316" name="Picture 4" descr="About the Oxford COVID-19 vaccine | Research | University of Oxford">
            <a:extLst>
              <a:ext uri="{FF2B5EF4-FFF2-40B4-BE49-F238E27FC236}">
                <a16:creationId xmlns:a16="http://schemas.microsoft.com/office/drawing/2014/main" id="{1045017B-514F-449E-A96B-D48D0AE52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1220"/>
            <a:ext cx="571156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DB61DA9-88F6-4F39-BA6C-AB94D06CD1BB}"/>
              </a:ext>
            </a:extLst>
          </p:cNvPr>
          <p:cNvSpPr txBox="1"/>
          <p:nvPr/>
        </p:nvSpPr>
        <p:spPr>
          <a:xfrm>
            <a:off x="6096000" y="4516234"/>
            <a:ext cx="4926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https://sputnikvaccine.com/about-vaccine/</a:t>
            </a:r>
          </a:p>
        </p:txBody>
      </p:sp>
    </p:spTree>
    <p:extLst>
      <p:ext uri="{BB962C8B-B14F-4D97-AF65-F5344CB8AC3E}">
        <p14:creationId xmlns:p14="http://schemas.microsoft.com/office/powerpoint/2010/main" val="350740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3C681A-5C1E-43F7-B811-E8E0766E0E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0365531-0923-4172-B160-9535AE15D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F022A8-4580-4ED6-A961-5EB38181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mRNA</a:t>
            </a:r>
            <a:r>
              <a:rPr lang="cs-CZ" dirty="0"/>
              <a:t> vakcíny</a:t>
            </a:r>
            <a:endParaRPr lang="en-US" dirty="0"/>
          </a:p>
        </p:txBody>
      </p:sp>
      <p:pic>
        <p:nvPicPr>
          <p:cNvPr id="6" name="Picture 2" descr="nrd.2017.243-f1.jpg">
            <a:extLst>
              <a:ext uri="{FF2B5EF4-FFF2-40B4-BE49-F238E27FC236}">
                <a16:creationId xmlns:a16="http://schemas.microsoft.com/office/drawing/2014/main" id="{5CA443D8-4648-41B5-8114-C4F40818A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96" y="1809710"/>
            <a:ext cx="4352904" cy="37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9CE158E-4631-479B-97F3-EC2B2459A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1675725"/>
            <a:ext cx="3810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10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14C3C4-A155-48E7-BC39-24AF4A13E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78373-6079-46ED-8A70-65D50D3C9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3CD546-226A-4C4A-95CA-CB9C5A53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mRNA</a:t>
            </a:r>
            <a:r>
              <a:rPr lang="cs-CZ" dirty="0"/>
              <a:t> vakcíny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5C4F25-B20B-490D-8250-21C066B70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62" y="720000"/>
            <a:ext cx="42830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Vaccines 07 00122 g001">
            <a:extLst>
              <a:ext uri="{FF2B5EF4-FFF2-40B4-BE49-F238E27FC236}">
                <a16:creationId xmlns:a16="http://schemas.microsoft.com/office/drawing/2014/main" id="{89117DB6-8F22-4337-A5C9-27DC1621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9" y="3215796"/>
            <a:ext cx="4895850" cy="26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accines 07 00122 g002">
            <a:extLst>
              <a:ext uri="{FF2B5EF4-FFF2-40B4-BE49-F238E27FC236}">
                <a16:creationId xmlns:a16="http://schemas.microsoft.com/office/drawing/2014/main" id="{F6F37FB6-B208-44AE-852A-9B793ECBD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345576"/>
            <a:ext cx="5524500" cy="17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A144F3B-86C5-4E2F-83FA-F2109CDEA8DC}"/>
              </a:ext>
            </a:extLst>
          </p:cNvPr>
          <p:cNvSpPr txBox="1"/>
          <p:nvPr/>
        </p:nvSpPr>
        <p:spPr>
          <a:xfrm>
            <a:off x="4470450" y="5725635"/>
            <a:ext cx="13227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latin typeface="+mn-lt"/>
              </a:rPr>
              <a:t>Versteeg</a:t>
            </a:r>
            <a:r>
              <a:rPr lang="cs-CZ" sz="1000" dirty="0">
                <a:latin typeface="+mn-lt"/>
              </a:rPr>
              <a:t> et al, 2019</a:t>
            </a:r>
            <a:endParaRPr lang="en-US" sz="1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06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261024-FDD3-4F8A-BA8E-A0D4AEE33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E33D1-1421-4B0A-960D-0E462E6667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76FF7B-9977-452B-9E91-8364F11FA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35A5B088-FBDB-4E35-B042-C868A764E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76" y="1640024"/>
            <a:ext cx="2974519" cy="39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1B456A4-C7B3-4882-8226-EBF4E333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43" y="1640024"/>
            <a:ext cx="3590925" cy="39624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E0F61C2-6647-40D1-B6FB-9D4FFE4E1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536" y="1645535"/>
            <a:ext cx="3367012" cy="39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4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462B3D-3E21-4A29-B62C-3D5E4A635A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6E3CD-F38F-49B1-A1C5-70C14C3CA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BFB7F2-4DA8-47FE-8C91-0ABD6A16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Antigen, protilátka, epitop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C2FA36-7006-483C-B513-310BDAF09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7036"/>
            <a:ext cx="6426758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Antigen – cizorodá molekula aktivující imunitní systém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Nejsilnější imunitní reakce = glykoproteiny a lipoproteiny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Velmi často slouží jako antigeny také polysacharidy obsažené na povrchu mikroorganismů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Jako antigen může rovněž sloužit DNA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/>
              <a:t>Živočišný imunitní systém je založen na  specifické (získané) imunitě dělící se na: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humorální imunitu (zprostředkována imunoglobuliny)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dirty="0"/>
              <a:t>   - buněčnou imunitu (T – lymfocyty = T</a:t>
            </a:r>
            <a:r>
              <a:rPr lang="cs-CZ" sz="1800" baseline="-25000" dirty="0"/>
              <a:t>H</a:t>
            </a:r>
            <a:r>
              <a:rPr lang="cs-CZ" sz="1800" dirty="0"/>
              <a:t> a T</a:t>
            </a:r>
            <a:r>
              <a:rPr lang="cs-CZ" sz="1800" baseline="-25000" dirty="0"/>
              <a:t>C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Protilátka = vazba na celé proteiny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T-lymfocyty = vazba na fragmenty proteinů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Epitop – oblast proteinu rozpoznávaná protilátkou</a:t>
            </a:r>
          </a:p>
        </p:txBody>
      </p:sp>
      <p:pic>
        <p:nvPicPr>
          <p:cNvPr id="6" name="Picture 1" descr="C:\Users\zameer\Desktop\Clark\PPT Creation\eps - 800x800\\f06-03.jpg">
            <a:extLst>
              <a:ext uri="{FF2B5EF4-FFF2-40B4-BE49-F238E27FC236}">
                <a16:creationId xmlns:a16="http://schemas.microsoft.com/office/drawing/2014/main" id="{DF78D0D0-E6D8-4984-A46C-580E96583C1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90" y="1333451"/>
            <a:ext cx="4289464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zameer\Desktop\Clark\PPT Creation\eps - 800x800\\f06-04.jpg">
            <a:extLst>
              <a:ext uri="{FF2B5EF4-FFF2-40B4-BE49-F238E27FC236}">
                <a16:creationId xmlns:a16="http://schemas.microsoft.com/office/drawing/2014/main" id="{BDF0613E-551F-4B2B-875F-24915DA5166E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11" y="3947713"/>
            <a:ext cx="2528211" cy="271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CE0353-0A93-4219-9BA5-85AE576BE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74044D-35F5-480D-8C50-2818584C0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94BA1E-CA98-47D6-B85D-34AF36FF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T-lymfocyty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95FE7E-2053-4D86-AB59-351DB49C0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rozpoznávají pouze antigeny exprimované na povrchu ostatních buněk, převážně makrofágů, buněk infikovaných viry nebo B-lymfocyty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T-lymfocyty rozpoznávají tyto buňky skrze receptorové proteiny třídy I a II hlavních </a:t>
            </a:r>
            <a:r>
              <a:rPr lang="cs-CZ" sz="1800" dirty="0" err="1"/>
              <a:t>histo</a:t>
            </a:r>
            <a:r>
              <a:rPr lang="cs-CZ" sz="1800" dirty="0"/>
              <a:t>-kompatibilních komplexů (</a:t>
            </a:r>
            <a:r>
              <a:rPr lang="cs-CZ" sz="1800" dirty="0" err="1"/>
              <a:t>MHCs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Třída I aktivuje T</a:t>
            </a:r>
            <a:r>
              <a:rPr lang="cs-CZ" sz="1800" baseline="-25000" dirty="0"/>
              <a:t>H</a:t>
            </a:r>
            <a:r>
              <a:rPr lang="cs-CZ" sz="1800" dirty="0"/>
              <a:t> buňky a třída II aktivuje T</a:t>
            </a:r>
            <a:r>
              <a:rPr lang="cs-CZ" sz="1800" baseline="-25000" dirty="0"/>
              <a:t>C</a:t>
            </a:r>
            <a:r>
              <a:rPr lang="cs-CZ" sz="1800" dirty="0"/>
              <a:t> buňky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MHC receptory jsou kódovány rodinou genů specifických pro každého jedince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MHC receptory nazýváme také hlavní </a:t>
            </a:r>
            <a:r>
              <a:rPr lang="cs-CZ" sz="1800" dirty="0" err="1"/>
              <a:t>histokompatibilní</a:t>
            </a:r>
            <a:r>
              <a:rPr lang="cs-CZ" sz="1800" dirty="0"/>
              <a:t> systémový komplex HLA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cs-CZ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8509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DFD1E9-4AA5-4E2F-A365-BD060ACF5E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6B6070-C019-4C1C-9B75-AFD6901FA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2F4BC6-ABF2-4BA0-9A94-A3C8DE74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T-lymfocyty</a:t>
            </a:r>
            <a:endParaRPr lang="en-US" dirty="0"/>
          </a:p>
        </p:txBody>
      </p:sp>
      <p:pic>
        <p:nvPicPr>
          <p:cNvPr id="1026" name="Picture 2" descr="Pin on Science Education">
            <a:extLst>
              <a:ext uri="{FF2B5EF4-FFF2-40B4-BE49-F238E27FC236}">
                <a16:creationId xmlns:a16="http://schemas.microsoft.com/office/drawing/2014/main" id="{99808902-98F1-44C1-B99D-75577AE9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29" y="2262856"/>
            <a:ext cx="4940777" cy="274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5437B30-BA40-4060-A176-E5445271E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335" y="3619318"/>
            <a:ext cx="3763330" cy="298852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D58944-48CE-40FF-B0D3-9EF1E45A1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984" y="378000"/>
            <a:ext cx="4383172" cy="298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5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DC8F81-5794-41B1-B0B4-82F68FAD48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7FAE99-5E98-4003-8223-7AF103C17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2CD279-3304-4EED-BD5F-F64B0870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 funkce imunoglobulinů</a:t>
            </a:r>
            <a:endParaRPr lang="en-US" dirty="0"/>
          </a:p>
        </p:txBody>
      </p:sp>
      <p:pic>
        <p:nvPicPr>
          <p:cNvPr id="3076" name="Picture 4" descr="Antibody Structure and Properties">
            <a:extLst>
              <a:ext uri="{FF2B5EF4-FFF2-40B4-BE49-F238E27FC236}">
                <a16:creationId xmlns:a16="http://schemas.microsoft.com/office/drawing/2014/main" id="{C996CB5D-6DC2-4918-96AF-7DD63548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95" y="1567576"/>
            <a:ext cx="6195806" cy="295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obsah 4">
            <a:extLst>
              <a:ext uri="{FF2B5EF4-FFF2-40B4-BE49-F238E27FC236}">
                <a16:creationId xmlns:a16="http://schemas.microsoft.com/office/drawing/2014/main" id="{2E6AF032-BBC4-497C-9378-84E7334AD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4444183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800" dirty="0" err="1"/>
              <a:t>Protil</a:t>
            </a:r>
            <a:r>
              <a:rPr lang="cs-CZ" sz="1800" dirty="0" err="1"/>
              <a:t>átky</a:t>
            </a:r>
            <a:r>
              <a:rPr lang="cs-CZ" sz="1800" dirty="0"/>
              <a:t> děleny do 5 základních tříd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Nejabundantnější</a:t>
            </a:r>
            <a:r>
              <a:rPr lang="cs-CZ" sz="1800" dirty="0"/>
              <a:t> jsou </a:t>
            </a:r>
            <a:r>
              <a:rPr lang="cs-CZ" sz="1800" dirty="0" err="1"/>
              <a:t>IgG</a:t>
            </a:r>
            <a:r>
              <a:rPr lang="cs-CZ" sz="1800" dirty="0"/>
              <a:t> v séru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Pouze </a:t>
            </a:r>
            <a:r>
              <a:rPr lang="cs-CZ" sz="1800" dirty="0" err="1"/>
              <a:t>IgG</a:t>
            </a:r>
            <a:r>
              <a:rPr lang="cs-CZ" sz="1800" dirty="0"/>
              <a:t> protilátky prochází přes placentu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IgA</a:t>
            </a:r>
            <a:r>
              <a:rPr lang="cs-CZ" sz="1800" dirty="0"/>
              <a:t> – sekreční </a:t>
            </a:r>
            <a:r>
              <a:rPr lang="cs-CZ" sz="1800" dirty="0" err="1"/>
              <a:t>potilátky</a:t>
            </a:r>
            <a:r>
              <a:rPr lang="cs-CZ" sz="1800" dirty="0"/>
              <a:t> důležité v potlačování respiračních a gastrointestinálních infekcí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IgM</a:t>
            </a:r>
            <a:r>
              <a:rPr lang="cs-CZ" sz="1800" dirty="0"/>
              <a:t> – 10 vazných míst = obalení mikroorganismů a stimulace buněk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IgE</a:t>
            </a:r>
            <a:r>
              <a:rPr lang="cs-CZ" sz="1800" dirty="0"/>
              <a:t> – na povrchu žírných buněk, stimulace alergické odpovědí uvolněním histaminu</a:t>
            </a:r>
            <a:endParaRPr lang="en-US" sz="1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BBB17CA-DE42-47A3-98A9-B00455BA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452" y="4625340"/>
            <a:ext cx="2526983" cy="209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EA9478-18A1-4A4C-AB05-AE6C33072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AB302E-7796-439B-A4E3-A08A14205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5CFC6C-3421-43EC-A52F-305E7320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a funkce imunoglobulinů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DB2536-C892-4717-838C-721632C0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802720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 err="1"/>
              <a:t>IgG</a:t>
            </a:r>
            <a:r>
              <a:rPr lang="cs-CZ" sz="1800" dirty="0"/>
              <a:t> protilátka se skládá ze dvou lehkých a dvou těžkých řetězců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Lehké řetězce kódovány jedním ze dvou genových </a:t>
            </a:r>
            <a:r>
              <a:rPr lang="cs-CZ" sz="1800" dirty="0" err="1"/>
              <a:t>lokusů</a:t>
            </a:r>
            <a:r>
              <a:rPr lang="cs-CZ" sz="1800" dirty="0"/>
              <a:t> </a:t>
            </a:r>
            <a:r>
              <a:rPr lang="cs-CZ" sz="1800" dirty="0">
                <a:latin typeface="Symbol" panose="05050102010706020507" pitchFamily="18" charset="2"/>
              </a:rPr>
              <a:t>k</a:t>
            </a:r>
            <a:r>
              <a:rPr lang="cs-CZ" sz="1800" dirty="0"/>
              <a:t> nebo </a:t>
            </a:r>
            <a:r>
              <a:rPr lang="cs-CZ" sz="1800" dirty="0">
                <a:latin typeface="Symbol" panose="05050102010706020507" pitchFamily="18" charset="2"/>
              </a:rPr>
              <a:t>l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Každý z lehkých a těžkých řetězců se skládá z jedné až čtyřech konstantních oblastí a jedné variabilní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Variabilní oblasti tvoří tzv. </a:t>
            </a:r>
            <a:r>
              <a:rPr lang="cs-CZ" sz="1800" dirty="0" err="1"/>
              <a:t>paratop</a:t>
            </a:r>
            <a:r>
              <a:rPr lang="cs-CZ" sz="1800" dirty="0"/>
              <a:t> – vazba antigen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Máme miliony různých variabilních oblastí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 Pantové oblasti lze protilátky rozdělit chemicky (papainem) na </a:t>
            </a:r>
            <a:r>
              <a:rPr lang="cs-CZ" sz="1800" dirty="0" err="1"/>
              <a:t>Fc</a:t>
            </a:r>
            <a:r>
              <a:rPr lang="cs-CZ" sz="1800" dirty="0"/>
              <a:t> a dva </a:t>
            </a:r>
            <a:r>
              <a:rPr lang="cs-CZ" sz="1800" dirty="0" err="1"/>
              <a:t>Fab</a:t>
            </a:r>
            <a:r>
              <a:rPr lang="cs-CZ" sz="1800" dirty="0"/>
              <a:t> fragmenty</a:t>
            </a:r>
          </a:p>
        </p:txBody>
      </p:sp>
      <p:pic>
        <p:nvPicPr>
          <p:cNvPr id="6" name="Picture 1" descr="C:\Users\zameer\Desktop\Clark\PPT Creation\eps - 800x800\\f06-06.jpg">
            <a:extLst>
              <a:ext uri="{FF2B5EF4-FFF2-40B4-BE49-F238E27FC236}">
                <a16:creationId xmlns:a16="http://schemas.microsoft.com/office/drawing/2014/main" id="{992388A0-3D09-4E1E-9F3E-133C910496FF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11" y="3984564"/>
            <a:ext cx="2164081" cy="215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425743-6E21-485E-9593-9C548DDCB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131" y="1455764"/>
            <a:ext cx="2952252" cy="2321800"/>
          </a:xfrm>
          <a:prstGeom prst="rect">
            <a:avLst/>
          </a:prstGeom>
        </p:spPr>
      </p:pic>
      <p:pic>
        <p:nvPicPr>
          <p:cNvPr id="10" name="Picture 1" descr="C:\Users\zameer\Desktop\Clark\PPT Creation\eps - 800x800\\f06-08.jpg">
            <a:extLst>
              <a:ext uri="{FF2B5EF4-FFF2-40B4-BE49-F238E27FC236}">
                <a16:creationId xmlns:a16="http://schemas.microsoft.com/office/drawing/2014/main" id="{95DD7B14-39AF-4BA9-A3B7-E39551029D7A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674" y="1692002"/>
            <a:ext cx="226119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5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7819EB-A1DA-4ADC-A3EB-E4F3F73BE4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GENOVÉ TECHNOLOGIE – Technologie v imunologii 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133F46-13DB-4960-95EB-6D4DCC09A2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4EE948D-02CC-45B1-AFE0-665ED95B3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Diverzita protilátek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334290-302C-42E6-896C-161CF7F1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572898" cy="41399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Existuje téměř nekonečný počet antigenů = je třeba i téměř nekonečný počet protilátek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Genetický problém týkající se počtu genů kódujících jednotlivé protilátky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Celý lidský genom by kódoval jen několik miliónů protilátek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Imunitní systém generuje velké množství sekvencí z relativně malého počtu genů v procesu V(D)J rekombinace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Imunitní systém skládá geny pro protilátky ze sbírek krátkých DNA segmentů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0"/>
              <a:t>V(D)J rekombinace probíhá v kostní dřeni během vývoje B-buněk a je iniciována proteiny RAG1 a RAG2 s následnou NHEJ</a:t>
            </a:r>
            <a:endParaRPr lang="en-US" sz="1800" dirty="0"/>
          </a:p>
        </p:txBody>
      </p:sp>
      <p:pic>
        <p:nvPicPr>
          <p:cNvPr id="6" name="Picture 1" descr="C:\Users\zameer\Desktop\Clark\PPT Creation\eps - 800x800\\f06-05.jpg">
            <a:extLst>
              <a:ext uri="{FF2B5EF4-FFF2-40B4-BE49-F238E27FC236}">
                <a16:creationId xmlns:a16="http://schemas.microsoft.com/office/drawing/2014/main" id="{C3B7DE71-04A0-42F2-AB82-77043AD4DC3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29" y="378000"/>
            <a:ext cx="31543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33054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3" id="{EC6B4A44-C025-4888-B8FA-D3A27EAE8308}" vid="{304F9EFF-F48F-4732-911C-C7029463335C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SciMUNI_CZE</Template>
  <TotalTime>7870</TotalTime>
  <Words>1286</Words>
  <Application>Microsoft Office PowerPoint</Application>
  <PresentationFormat>Širokoúhlá obrazovka</PresentationFormat>
  <Paragraphs>174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Tahoma</vt:lpstr>
      <vt:lpstr>Wingdings</vt:lpstr>
      <vt:lpstr>Prezentace_MU_CZ</vt:lpstr>
      <vt:lpstr>Vlastní návrh</vt:lpstr>
      <vt:lpstr>GENOVÉ TECHNOLOGIE</vt:lpstr>
      <vt:lpstr>Úvod</vt:lpstr>
      <vt:lpstr>Úvod</vt:lpstr>
      <vt:lpstr>Antigen, protilátka, epitop</vt:lpstr>
      <vt:lpstr>T-lymfocyty</vt:lpstr>
      <vt:lpstr>T-lymfocyty</vt:lpstr>
      <vt:lpstr>Struktura a funkce imunoglobulinů</vt:lpstr>
      <vt:lpstr>Struktura a funkce imunoglobulinů</vt:lpstr>
      <vt:lpstr>Diverzita protilátek</vt:lpstr>
      <vt:lpstr>V(D)J rekombinace </vt:lpstr>
      <vt:lpstr>Monoklonální protilátky</vt:lpstr>
      <vt:lpstr>Využití protilátek</vt:lpstr>
      <vt:lpstr>“Polidštění“ monoklonálních protilátek</vt:lpstr>
      <vt:lpstr>Herceptin a Casirivimab</vt:lpstr>
      <vt:lpstr>Nanobodies</vt:lpstr>
      <vt:lpstr>Vakcíny</vt:lpstr>
      <vt:lpstr>Vakcíny</vt:lpstr>
      <vt:lpstr>Hledání vhodných antigenů a adjuvans</vt:lpstr>
      <vt:lpstr>Hledání vhodných antigenů a adjuvans</vt:lpstr>
      <vt:lpstr>Adenovirové vakcíny</vt:lpstr>
      <vt:lpstr>mRNA vakcíny</vt:lpstr>
      <vt:lpstr>mRNA vakcíny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GENOVÉ TECHNOLOGIE</dc:title>
  <dc:creator>jlochman@seznam.cz</dc:creator>
  <cp:lastModifiedBy>jlochman@seznam.cz</cp:lastModifiedBy>
  <cp:revision>299</cp:revision>
  <cp:lastPrinted>1601-01-01T00:00:00Z</cp:lastPrinted>
  <dcterms:created xsi:type="dcterms:W3CDTF">2020-10-06T06:16:11Z</dcterms:created>
  <dcterms:modified xsi:type="dcterms:W3CDTF">2021-01-07T10:44:32Z</dcterms:modified>
</cp:coreProperties>
</file>