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notesMasterIdLst>
    <p:notesMasterId r:id="rId128"/>
  </p:notesMasterIdLst>
  <p:sldIdLst>
    <p:sldId id="257" r:id="rId2"/>
    <p:sldId id="563" r:id="rId3"/>
    <p:sldId id="565" r:id="rId4"/>
    <p:sldId id="566" r:id="rId5"/>
    <p:sldId id="567" r:id="rId6"/>
    <p:sldId id="568" r:id="rId7"/>
    <p:sldId id="569" r:id="rId8"/>
    <p:sldId id="570" r:id="rId9"/>
    <p:sldId id="571" r:id="rId10"/>
    <p:sldId id="572" r:id="rId11"/>
    <p:sldId id="573" r:id="rId12"/>
    <p:sldId id="646" r:id="rId13"/>
    <p:sldId id="581" r:id="rId14"/>
    <p:sldId id="582" r:id="rId15"/>
    <p:sldId id="643" r:id="rId16"/>
    <p:sldId id="584" r:id="rId17"/>
    <p:sldId id="369" r:id="rId18"/>
    <p:sldId id="560" r:id="rId19"/>
    <p:sldId id="543" r:id="rId20"/>
    <p:sldId id="670" r:id="rId21"/>
    <p:sldId id="544" r:id="rId22"/>
    <p:sldId id="552" r:id="rId23"/>
    <p:sldId id="601" r:id="rId24"/>
    <p:sldId id="602" r:id="rId25"/>
    <p:sldId id="639" r:id="rId26"/>
    <p:sldId id="644" r:id="rId27"/>
    <p:sldId id="554" r:id="rId28"/>
    <p:sldId id="604" r:id="rId29"/>
    <p:sldId id="606" r:id="rId30"/>
    <p:sldId id="607" r:id="rId31"/>
    <p:sldId id="608" r:id="rId32"/>
    <p:sldId id="323" r:id="rId33"/>
    <p:sldId id="333" r:id="rId34"/>
    <p:sldId id="391" r:id="rId35"/>
    <p:sldId id="392" r:id="rId36"/>
    <p:sldId id="334" r:id="rId37"/>
    <p:sldId id="385" r:id="rId38"/>
    <p:sldId id="622" r:id="rId39"/>
    <p:sldId id="336" r:id="rId40"/>
    <p:sldId id="337" r:id="rId41"/>
    <p:sldId id="338" r:id="rId42"/>
    <p:sldId id="339" r:id="rId43"/>
    <p:sldId id="386" r:id="rId44"/>
    <p:sldId id="384" r:id="rId45"/>
    <p:sldId id="523" r:id="rId46"/>
    <p:sldId id="387" r:id="rId47"/>
    <p:sldId id="609" r:id="rId48"/>
    <p:sldId id="389" r:id="rId49"/>
    <p:sldId id="397" r:id="rId50"/>
    <p:sldId id="344" r:id="rId51"/>
    <p:sldId id="345" r:id="rId52"/>
    <p:sldId id="500" r:id="rId53"/>
    <p:sldId id="501" r:id="rId54"/>
    <p:sldId id="502" r:id="rId55"/>
    <p:sldId id="671" r:id="rId56"/>
    <p:sldId id="514" r:id="rId57"/>
    <p:sldId id="352" r:id="rId58"/>
    <p:sldId id="353" r:id="rId59"/>
    <p:sldId id="406" r:id="rId60"/>
    <p:sldId id="356" r:id="rId61"/>
    <p:sldId id="357" r:id="rId62"/>
    <p:sldId id="358" r:id="rId63"/>
    <p:sldId id="360" r:id="rId64"/>
    <p:sldId id="623" r:id="rId65"/>
    <p:sldId id="624" r:id="rId66"/>
    <p:sldId id="625" r:id="rId67"/>
    <p:sldId id="626" r:id="rId68"/>
    <p:sldId id="627" r:id="rId69"/>
    <p:sldId id="628" r:id="rId70"/>
    <p:sldId id="629" r:id="rId71"/>
    <p:sldId id="673" r:id="rId72"/>
    <p:sldId id="631" r:id="rId73"/>
    <p:sldId id="632" r:id="rId74"/>
    <p:sldId id="527" r:id="rId75"/>
    <p:sldId id="533" r:id="rId76"/>
    <p:sldId id="494" r:id="rId77"/>
    <p:sldId id="361" r:id="rId78"/>
    <p:sldId id="672" r:id="rId79"/>
    <p:sldId id="363" r:id="rId80"/>
    <p:sldId id="521" r:id="rId81"/>
    <p:sldId id="447" r:id="rId82"/>
    <p:sldId id="618" r:id="rId83"/>
    <p:sldId id="619" r:id="rId84"/>
    <p:sldId id="620" r:id="rId85"/>
    <p:sldId id="621" r:id="rId86"/>
    <p:sldId id="443" r:id="rId87"/>
    <p:sldId id="482" r:id="rId88"/>
    <p:sldId id="485" r:id="rId89"/>
    <p:sldId id="454" r:id="rId90"/>
    <p:sldId id="451" r:id="rId91"/>
    <p:sldId id="638" r:id="rId92"/>
    <p:sldId id="535" r:id="rId93"/>
    <p:sldId id="538" r:id="rId94"/>
    <p:sldId id="536" r:id="rId95"/>
    <p:sldId id="556" r:id="rId96"/>
    <p:sldId id="649" r:id="rId97"/>
    <p:sldId id="651" r:id="rId98"/>
    <p:sldId id="614" r:id="rId99"/>
    <p:sldId id="669" r:id="rId100"/>
    <p:sldId id="653" r:id="rId101"/>
    <p:sldId id="615" r:id="rId102"/>
    <p:sldId id="616" r:id="rId103"/>
    <p:sldId id="675" r:id="rId104"/>
    <p:sldId id="658" r:id="rId105"/>
    <p:sldId id="659" r:id="rId106"/>
    <p:sldId id="660" r:id="rId107"/>
    <p:sldId id="661" r:id="rId108"/>
    <p:sldId id="662" r:id="rId109"/>
    <p:sldId id="663" r:id="rId110"/>
    <p:sldId id="665" r:id="rId111"/>
    <p:sldId id="666" r:id="rId112"/>
    <p:sldId id="667" r:id="rId113"/>
    <p:sldId id="668" r:id="rId114"/>
    <p:sldId id="652" r:id="rId115"/>
    <p:sldId id="655" r:id="rId116"/>
    <p:sldId id="674" r:id="rId117"/>
    <p:sldId id="641" r:id="rId118"/>
    <p:sldId id="634" r:id="rId119"/>
    <p:sldId id="648" r:id="rId120"/>
    <p:sldId id="635" r:id="rId121"/>
    <p:sldId id="636" r:id="rId122"/>
    <p:sldId id="642" r:id="rId123"/>
    <p:sldId id="647" r:id="rId124"/>
    <p:sldId id="617" r:id="rId125"/>
    <p:sldId id="654" r:id="rId126"/>
    <p:sldId id="557" r:id="rId127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056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FFFFBD"/>
    <a:srgbClr val="CC00CC"/>
    <a:srgbClr val="3399FF"/>
    <a:srgbClr val="FF6600"/>
    <a:srgbClr val="00FF00"/>
    <a:srgbClr val="FF0000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565" autoAdjust="0"/>
    <p:restoredTop sz="91442" autoAdjust="0"/>
  </p:normalViewPr>
  <p:slideViewPr>
    <p:cSldViewPr snapToGrid="0">
      <p:cViewPr varScale="1">
        <p:scale>
          <a:sx n="103" d="100"/>
          <a:sy n="103" d="100"/>
        </p:scale>
        <p:origin x="474" y="96"/>
      </p:cViewPr>
      <p:guideLst>
        <p:guide orient="horz" pos="2056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12048"/>
    </p:cViewPr>
  </p:sorterViewPr>
  <p:notesViewPr>
    <p:cSldViewPr snapToGrid="0">
      <p:cViewPr varScale="1">
        <p:scale>
          <a:sx n="86" d="100"/>
          <a:sy n="86" d="100"/>
        </p:scale>
        <p:origin x="-1926" y="-84"/>
      </p:cViewPr>
      <p:guideLst>
        <p:guide orient="horz" pos="2880"/>
        <p:guide pos="2160"/>
      </p:guideLst>
    </p:cSldViewPr>
  </p:notesViewPr>
  <p:gridSpacing cx="45005" cy="45005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26" Type="http://schemas.openxmlformats.org/officeDocument/2006/relationships/slide" Target="slides/slide12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theme" Target="theme/theme1.xml"/><Relationship Id="rId61" Type="http://schemas.openxmlformats.org/officeDocument/2006/relationships/slide" Target="slides/slide60.xml"/><Relationship Id="rId82" Type="http://schemas.openxmlformats.org/officeDocument/2006/relationships/slide" Target="slides/slide8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48.wmf"/><Relationship Id="rId1" Type="http://schemas.openxmlformats.org/officeDocument/2006/relationships/image" Target="../media/image47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3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6.png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68.wmf"/><Relationship Id="rId1" Type="http://schemas.openxmlformats.org/officeDocument/2006/relationships/image" Target="../media/image67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69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84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85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87.emf"/></Relationships>
</file>

<file path=ppt/drawings/_rels/vmlDrawing9.v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image" Target="../media/image93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Klepnutím lze upravit styly předlohy textu.</a:t>
            </a:r>
          </a:p>
          <a:p>
            <a:pPr lvl="1"/>
            <a:r>
              <a:rPr lang="en-US" noProof="0" smtClean="0"/>
              <a:t>Druhá úroveň</a:t>
            </a:r>
          </a:p>
          <a:p>
            <a:pPr lvl="2"/>
            <a:r>
              <a:rPr lang="en-US" noProof="0" smtClean="0"/>
              <a:t>Třetí úroveň</a:t>
            </a:r>
          </a:p>
          <a:p>
            <a:pPr lvl="3"/>
            <a:r>
              <a:rPr lang="en-US" noProof="0" smtClean="0"/>
              <a:t>Čtvrtá úroveň</a:t>
            </a:r>
          </a:p>
          <a:p>
            <a:pPr lvl="4"/>
            <a:r>
              <a:rPr lang="en-US" noProof="0" smtClean="0"/>
              <a:t>Pátá úroveň</a:t>
            </a:r>
          </a:p>
        </p:txBody>
      </p:sp>
      <p:sp>
        <p:nvSpPr>
          <p:cNvPr id="389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89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19BDB50-E339-46A0-9008-ECE6DDD24AC7}" type="slidenum">
              <a:rPr lang="en-US" altLang="cs-CZ"/>
              <a:pPr>
                <a:defRPr/>
              </a:pPr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18795588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A1A49B1-F325-4F4C-8E09-305E23333905}" type="slidenum">
              <a:rPr lang="en-US" altLang="en-US" smtClean="0"/>
              <a:pPr>
                <a:spcBef>
                  <a:spcPct val="0"/>
                </a:spcBef>
              </a:pPr>
              <a:t>1</a:t>
            </a:fld>
            <a:endParaRPr lang="en-US" altLang="en-US" smtClean="0"/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97436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0051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0052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fld id="{EAB9040E-54F4-4788-BC97-3785D77E5194}" type="slidenum">
              <a:rPr lang="en-US" altLang="cs-CZ" smtClean="0">
                <a:latin typeface="Arial" panose="020B0604020202020204" pitchFamily="34" charset="0"/>
              </a:rPr>
              <a:pPr/>
              <a:t>113</a:t>
            </a:fld>
            <a:endParaRPr lang="en-US" altLang="cs-CZ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57500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F316ECA-4C1C-4A87-BD3B-45DE4A6B0225}" type="slidenum">
              <a:rPr lang="cs-CZ" altLang="en-US" smtClean="0">
                <a:solidFill>
                  <a:schemeClr val="tx2"/>
                </a:solidFill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2</a:t>
            </a:fld>
            <a:endParaRPr lang="cs-CZ" altLang="en-US" smtClean="0">
              <a:solidFill>
                <a:schemeClr val="tx2"/>
              </a:solidFill>
              <a:latin typeface="Times New Roman" panose="02020603050405020304" pitchFamily="18" charset="0"/>
            </a:endParaRPr>
          </a:p>
        </p:txBody>
      </p:sp>
      <p:sp>
        <p:nvSpPr>
          <p:cNvPr id="9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77490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6260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DBCF101-F272-4C1C-AC2F-5E0193046621}" type="slidenum">
              <a:rPr lang="en-US" altLang="en-US" smtClean="0"/>
              <a:pPr>
                <a:spcBef>
                  <a:spcPct val="0"/>
                </a:spcBef>
              </a:pPr>
              <a:t>87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41209386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3667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cs-CZ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3668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fld id="{75D721C7-3566-4DD8-ACE2-EA5399CCE59B}" type="slidenum">
              <a:rPr lang="en-US" altLang="cs-CZ" smtClean="0">
                <a:latin typeface="Arial" panose="020B0604020202020204" pitchFamily="34" charset="0"/>
              </a:rPr>
              <a:pPr/>
              <a:t>103</a:t>
            </a:fld>
            <a:endParaRPr lang="en-US" altLang="cs-CZ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06858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D3FB3B8-9440-4C96-9BF0-61757ED3ECCB}" type="slidenum">
              <a:rPr lang="cs-CZ" altLang="cs-CZ" smtClean="0">
                <a:solidFill>
                  <a:schemeClr val="tx2"/>
                </a:solidFill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104</a:t>
            </a:fld>
            <a:endParaRPr lang="cs-CZ" altLang="cs-CZ" smtClean="0">
              <a:solidFill>
                <a:schemeClr val="tx2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57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cs-CZ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62065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9811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9812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C9B948B-238B-4996-80A7-824E087964E8}" type="slidenum">
              <a:rPr lang="cs-CZ" altLang="cs-CZ" smtClean="0">
                <a:solidFill>
                  <a:schemeClr val="tx2"/>
                </a:solidFill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107</a:t>
            </a:fld>
            <a:endParaRPr lang="cs-CZ" altLang="cs-CZ" smtClean="0">
              <a:solidFill>
                <a:schemeClr val="tx2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00845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1902F55-A128-48E7-8BFF-D218AF8CC985}" type="slidenum">
              <a:rPr lang="cs-CZ" altLang="cs-CZ" smtClean="0">
                <a:solidFill>
                  <a:schemeClr val="tx2"/>
                </a:solidFill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108</a:t>
            </a:fld>
            <a:endParaRPr lang="cs-CZ" altLang="cs-CZ" smtClean="0">
              <a:solidFill>
                <a:schemeClr val="tx2"/>
              </a:solidFill>
              <a:latin typeface="Times New Roman" panose="02020603050405020304" pitchFamily="18" charset="0"/>
            </a:endParaRPr>
          </a:p>
        </p:txBody>
      </p:sp>
      <p:sp>
        <p:nvSpPr>
          <p:cNvPr id="1218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8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cs-CZ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37049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89C8690-EB20-44FB-96B0-4FBDB6AE1CE9}" type="slidenum">
              <a:rPr lang="cs-CZ" altLang="cs-CZ" smtClean="0">
                <a:solidFill>
                  <a:schemeClr val="tx2"/>
                </a:solidFill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109</a:t>
            </a:fld>
            <a:endParaRPr lang="cs-CZ" altLang="cs-CZ" smtClean="0">
              <a:solidFill>
                <a:schemeClr val="tx2"/>
              </a:solidFill>
              <a:latin typeface="Times New Roman" panose="02020603050405020304" pitchFamily="18" charset="0"/>
            </a:endParaRPr>
          </a:p>
        </p:txBody>
      </p:sp>
      <p:sp>
        <p:nvSpPr>
          <p:cNvPr id="1239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9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cs-CZ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6076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8003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8004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fld id="{E81925BC-EFF5-4F7E-8CEF-357314FED934}" type="slidenum">
              <a:rPr lang="en-US" altLang="cs-CZ" smtClean="0">
                <a:latin typeface="Arial" panose="020B0604020202020204" pitchFamily="34" charset="0"/>
              </a:rPr>
              <a:pPr/>
              <a:t>112</a:t>
            </a:fld>
            <a:endParaRPr lang="en-US" altLang="cs-CZ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43963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-633413" y="798513"/>
            <a:ext cx="7542213" cy="6029325"/>
            <a:chOff x="-384" y="480"/>
            <a:chExt cx="4751" cy="3798"/>
          </a:xfrm>
        </p:grpSpPr>
        <p:grpSp>
          <p:nvGrpSpPr>
            <p:cNvPr id="5" name="Group 3"/>
            <p:cNvGrpSpPr>
              <a:grpSpLocks/>
            </p:cNvGrpSpPr>
            <p:nvPr/>
          </p:nvGrpSpPr>
          <p:grpSpPr bwMode="auto">
            <a:xfrm>
              <a:off x="-384" y="480"/>
              <a:ext cx="4751" cy="3798"/>
              <a:chOff x="0" y="522"/>
              <a:chExt cx="4751" cy="3798"/>
            </a:xfrm>
          </p:grpSpPr>
          <p:grpSp>
            <p:nvGrpSpPr>
              <p:cNvPr id="19" name="Group 4"/>
              <p:cNvGrpSpPr>
                <a:grpSpLocks/>
              </p:cNvGrpSpPr>
              <p:nvPr userDrawn="1"/>
            </p:nvGrpSpPr>
            <p:grpSpPr bwMode="auto">
              <a:xfrm>
                <a:off x="0" y="522"/>
                <a:ext cx="4751" cy="3794"/>
                <a:chOff x="0" y="522"/>
                <a:chExt cx="4751" cy="3794"/>
              </a:xfrm>
            </p:grpSpPr>
            <p:sp>
              <p:nvSpPr>
                <p:cNvPr id="33" name="Freeform 5"/>
                <p:cNvSpPr>
                  <a:spLocks/>
                </p:cNvSpPr>
                <p:nvPr userDrawn="1"/>
              </p:nvSpPr>
              <p:spPr bwMode="hidden">
                <a:xfrm>
                  <a:off x="628" y="1241"/>
                  <a:ext cx="3281" cy="3075"/>
                </a:xfrm>
                <a:custGeom>
                  <a:avLst/>
                  <a:gdLst>
                    <a:gd name="T0" fmla="*/ 536 w 3271"/>
                    <a:gd name="T1" fmla="*/ 1990 h 3075"/>
                    <a:gd name="T2" fmla="*/ 203 w 3271"/>
                    <a:gd name="T3" fmla="*/ 1474 h 3075"/>
                    <a:gd name="T4" fmla="*/ 66 w 3271"/>
                    <a:gd name="T5" fmla="*/ 1169 h 3075"/>
                    <a:gd name="T6" fmla="*/ 12 w 3271"/>
                    <a:gd name="T7" fmla="*/ 875 h 3075"/>
                    <a:gd name="T8" fmla="*/ 18 w 3271"/>
                    <a:gd name="T9" fmla="*/ 611 h 3075"/>
                    <a:gd name="T10" fmla="*/ 84 w 3271"/>
                    <a:gd name="T11" fmla="*/ 389 h 3075"/>
                    <a:gd name="T12" fmla="*/ 226 w 3271"/>
                    <a:gd name="T13" fmla="*/ 216 h 3075"/>
                    <a:gd name="T14" fmla="*/ 542 w 3271"/>
                    <a:gd name="T15" fmla="*/ 42 h 3075"/>
                    <a:gd name="T16" fmla="*/ 942 w 3271"/>
                    <a:gd name="T17" fmla="*/ 6 h 3075"/>
                    <a:gd name="T18" fmla="*/ 1402 w 3271"/>
                    <a:gd name="T19" fmla="*/ 102 h 3075"/>
                    <a:gd name="T20" fmla="*/ 1908 w 3271"/>
                    <a:gd name="T21" fmla="*/ 324 h 3075"/>
                    <a:gd name="T22" fmla="*/ 2391 w 3271"/>
                    <a:gd name="T23" fmla="*/ 659 h 3075"/>
                    <a:gd name="T24" fmla="*/ 2920 w 3271"/>
                    <a:gd name="T25" fmla="*/ 1187 h 3075"/>
                    <a:gd name="T26" fmla="*/ 3252 w 3271"/>
                    <a:gd name="T27" fmla="*/ 1702 h 3075"/>
                    <a:gd name="T28" fmla="*/ 3375 w 3271"/>
                    <a:gd name="T29" fmla="*/ 2008 h 3075"/>
                    <a:gd name="T30" fmla="*/ 3429 w 3271"/>
                    <a:gd name="T31" fmla="*/ 2302 h 3075"/>
                    <a:gd name="T32" fmla="*/ 3423 w 3271"/>
                    <a:gd name="T33" fmla="*/ 2565 h 3075"/>
                    <a:gd name="T34" fmla="*/ 3357 w 3271"/>
                    <a:gd name="T35" fmla="*/ 2781 h 3075"/>
                    <a:gd name="T36" fmla="*/ 3233 w 3271"/>
                    <a:gd name="T37" fmla="*/ 2961 h 3075"/>
                    <a:gd name="T38" fmla="*/ 3071 w 3271"/>
                    <a:gd name="T39" fmla="*/ 3075 h 3075"/>
                    <a:gd name="T40" fmla="*/ 3233 w 3271"/>
                    <a:gd name="T41" fmla="*/ 2967 h 3075"/>
                    <a:gd name="T42" fmla="*/ 3363 w 3271"/>
                    <a:gd name="T43" fmla="*/ 2787 h 3075"/>
                    <a:gd name="T44" fmla="*/ 3429 w 3271"/>
                    <a:gd name="T45" fmla="*/ 2565 h 3075"/>
                    <a:gd name="T46" fmla="*/ 3435 w 3271"/>
                    <a:gd name="T47" fmla="*/ 2302 h 3075"/>
                    <a:gd name="T48" fmla="*/ 3381 w 3271"/>
                    <a:gd name="T49" fmla="*/ 2008 h 3075"/>
                    <a:gd name="T50" fmla="*/ 3259 w 3271"/>
                    <a:gd name="T51" fmla="*/ 1702 h 3075"/>
                    <a:gd name="T52" fmla="*/ 2927 w 3271"/>
                    <a:gd name="T53" fmla="*/ 1181 h 3075"/>
                    <a:gd name="T54" fmla="*/ 2397 w 3271"/>
                    <a:gd name="T55" fmla="*/ 653 h 3075"/>
                    <a:gd name="T56" fmla="*/ 1908 w 3271"/>
                    <a:gd name="T57" fmla="*/ 318 h 3075"/>
                    <a:gd name="T58" fmla="*/ 1402 w 3271"/>
                    <a:gd name="T59" fmla="*/ 96 h 3075"/>
                    <a:gd name="T60" fmla="*/ 942 w 3271"/>
                    <a:gd name="T61" fmla="*/ 0 h 3075"/>
                    <a:gd name="T62" fmla="*/ 536 w 3271"/>
                    <a:gd name="T63" fmla="*/ 36 h 3075"/>
                    <a:gd name="T64" fmla="*/ 221 w 3271"/>
                    <a:gd name="T65" fmla="*/ 210 h 3075"/>
                    <a:gd name="T66" fmla="*/ 78 w 3271"/>
                    <a:gd name="T67" fmla="*/ 389 h 3075"/>
                    <a:gd name="T68" fmla="*/ 12 w 3271"/>
                    <a:gd name="T69" fmla="*/ 611 h 3075"/>
                    <a:gd name="T70" fmla="*/ 6 w 3271"/>
                    <a:gd name="T71" fmla="*/ 875 h 3075"/>
                    <a:gd name="T72" fmla="*/ 60 w 3271"/>
                    <a:gd name="T73" fmla="*/ 1169 h 3075"/>
                    <a:gd name="T74" fmla="*/ 197 w 3271"/>
                    <a:gd name="T75" fmla="*/ 1474 h 3075"/>
                    <a:gd name="T76" fmla="*/ 370 w 3271"/>
                    <a:gd name="T77" fmla="*/ 1786 h 3075"/>
                    <a:gd name="T78" fmla="*/ 900 w 3271"/>
                    <a:gd name="T79" fmla="*/ 2380 h 3075"/>
                    <a:gd name="T80" fmla="*/ 1312 w 3271"/>
                    <a:gd name="T81" fmla="*/ 2709 h 3075"/>
                    <a:gd name="T82" fmla="*/ 1741 w 3271"/>
                    <a:gd name="T83" fmla="*/ 2961 h 3075"/>
                    <a:gd name="T84" fmla="*/ 2039 w 3271"/>
                    <a:gd name="T85" fmla="*/ 3075 h 3075"/>
                    <a:gd name="T86" fmla="*/ 1610 w 3271"/>
                    <a:gd name="T87" fmla="*/ 2889 h 3075"/>
                    <a:gd name="T88" fmla="*/ 1177 w 3271"/>
                    <a:gd name="T89" fmla="*/ 2607 h 3075"/>
                    <a:gd name="T90" fmla="*/ 900 w 3271"/>
                    <a:gd name="T91" fmla="*/ 2380 h 3075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</a:gdLst>
                  <a:ahLst/>
                  <a:cxnLst>
                    <a:cxn ang="T92">
                      <a:pos x="T0" y="T1"/>
                    </a:cxn>
                    <a:cxn ang="T93">
                      <a:pos x="T2" y="T3"/>
                    </a:cxn>
                    <a:cxn ang="T94">
                      <a:pos x="T4" y="T5"/>
                    </a:cxn>
                    <a:cxn ang="T95">
                      <a:pos x="T6" y="T7"/>
                    </a:cxn>
                    <a:cxn ang="T96">
                      <a:pos x="T8" y="T9"/>
                    </a:cxn>
                    <a:cxn ang="T97">
                      <a:pos x="T10" y="T11"/>
                    </a:cxn>
                    <a:cxn ang="T98">
                      <a:pos x="T12" y="T13"/>
                    </a:cxn>
                    <a:cxn ang="T99">
                      <a:pos x="T14" y="T15"/>
                    </a:cxn>
                    <a:cxn ang="T100">
                      <a:pos x="T16" y="T17"/>
                    </a:cxn>
                    <a:cxn ang="T101">
                      <a:pos x="T18" y="T19"/>
                    </a:cxn>
                    <a:cxn ang="T102">
                      <a:pos x="T20" y="T21"/>
                    </a:cxn>
                    <a:cxn ang="T103">
                      <a:pos x="T22" y="T23"/>
                    </a:cxn>
                    <a:cxn ang="T104">
                      <a:pos x="T24" y="T25"/>
                    </a:cxn>
                    <a:cxn ang="T105">
                      <a:pos x="T26" y="T27"/>
                    </a:cxn>
                    <a:cxn ang="T106">
                      <a:pos x="T28" y="T29"/>
                    </a:cxn>
                    <a:cxn ang="T107">
                      <a:pos x="T30" y="T31"/>
                    </a:cxn>
                    <a:cxn ang="T108">
                      <a:pos x="T32" y="T33"/>
                    </a:cxn>
                    <a:cxn ang="T109">
                      <a:pos x="T34" y="T35"/>
                    </a:cxn>
                    <a:cxn ang="T110">
                      <a:pos x="T36" y="T37"/>
                    </a:cxn>
                    <a:cxn ang="T111">
                      <a:pos x="T38" y="T39"/>
                    </a:cxn>
                    <a:cxn ang="T112">
                      <a:pos x="T40" y="T41"/>
                    </a:cxn>
                    <a:cxn ang="T113">
                      <a:pos x="T42" y="T43"/>
                    </a:cxn>
                    <a:cxn ang="T114">
                      <a:pos x="T44" y="T45"/>
                    </a:cxn>
                    <a:cxn ang="T115">
                      <a:pos x="T46" y="T47"/>
                    </a:cxn>
                    <a:cxn ang="T116">
                      <a:pos x="T48" y="T49"/>
                    </a:cxn>
                    <a:cxn ang="T117">
                      <a:pos x="T50" y="T51"/>
                    </a:cxn>
                    <a:cxn ang="T118">
                      <a:pos x="T52" y="T53"/>
                    </a:cxn>
                    <a:cxn ang="T119">
                      <a:pos x="T54" y="T55"/>
                    </a:cxn>
                    <a:cxn ang="T120">
                      <a:pos x="T56" y="T57"/>
                    </a:cxn>
                    <a:cxn ang="T121">
                      <a:pos x="T58" y="T59"/>
                    </a:cxn>
                    <a:cxn ang="T122">
                      <a:pos x="T60" y="T61"/>
                    </a:cxn>
                    <a:cxn ang="T123">
                      <a:pos x="T62" y="T63"/>
                    </a:cxn>
                    <a:cxn ang="T124">
                      <a:pos x="T64" y="T65"/>
                    </a:cxn>
                    <a:cxn ang="T125">
                      <a:pos x="T66" y="T67"/>
                    </a:cxn>
                    <a:cxn ang="T126">
                      <a:pos x="T68" y="T69"/>
                    </a:cxn>
                    <a:cxn ang="T127">
                      <a:pos x="T70" y="T71"/>
                    </a:cxn>
                    <a:cxn ang="T128">
                      <a:pos x="T72" y="T73"/>
                    </a:cxn>
                    <a:cxn ang="T129">
                      <a:pos x="T74" y="T75"/>
                    </a:cxn>
                    <a:cxn ang="T130">
                      <a:pos x="T76" y="T77"/>
                    </a:cxn>
                    <a:cxn ang="T131">
                      <a:pos x="T78" y="T79"/>
                    </a:cxn>
                    <a:cxn ang="T132">
                      <a:pos x="T80" y="T81"/>
                    </a:cxn>
                    <a:cxn ang="T133">
                      <a:pos x="T82" y="T83"/>
                    </a:cxn>
                    <a:cxn ang="T134">
                      <a:pos x="T84" y="T85"/>
                    </a:cxn>
                    <a:cxn ang="T135">
                      <a:pos x="T86" y="T87"/>
                    </a:cxn>
                    <a:cxn ang="T136">
                      <a:pos x="T88" y="T89"/>
                    </a:cxn>
                    <a:cxn ang="T137">
                      <a:pos x="T90" y="T91"/>
                    </a:cxn>
                  </a:cxnLst>
                  <a:rect l="0" t="0" r="r" b="b"/>
                  <a:pathLst>
                    <a:path w="3271" h="3075">
                      <a:moveTo>
                        <a:pt x="849" y="2380"/>
                      </a:moveTo>
                      <a:lnTo>
                        <a:pt x="664" y="2188"/>
                      </a:lnTo>
                      <a:lnTo>
                        <a:pt x="502" y="1990"/>
                      </a:lnTo>
                      <a:lnTo>
                        <a:pt x="359" y="1786"/>
                      </a:lnTo>
                      <a:lnTo>
                        <a:pt x="239" y="1576"/>
                      </a:lnTo>
                      <a:lnTo>
                        <a:pt x="186" y="1474"/>
                      </a:lnTo>
                      <a:lnTo>
                        <a:pt x="138" y="1373"/>
                      </a:lnTo>
                      <a:lnTo>
                        <a:pt x="102" y="1271"/>
                      </a:lnTo>
                      <a:lnTo>
                        <a:pt x="66" y="1169"/>
                      </a:lnTo>
                      <a:lnTo>
                        <a:pt x="42" y="1067"/>
                      </a:lnTo>
                      <a:lnTo>
                        <a:pt x="24" y="971"/>
                      </a:lnTo>
                      <a:lnTo>
                        <a:pt x="12" y="875"/>
                      </a:lnTo>
                      <a:lnTo>
                        <a:pt x="6" y="779"/>
                      </a:lnTo>
                      <a:lnTo>
                        <a:pt x="6" y="695"/>
                      </a:lnTo>
                      <a:lnTo>
                        <a:pt x="18" y="611"/>
                      </a:lnTo>
                      <a:lnTo>
                        <a:pt x="30" y="533"/>
                      </a:lnTo>
                      <a:lnTo>
                        <a:pt x="54" y="461"/>
                      </a:lnTo>
                      <a:lnTo>
                        <a:pt x="84" y="389"/>
                      </a:lnTo>
                      <a:lnTo>
                        <a:pt x="120" y="330"/>
                      </a:lnTo>
                      <a:lnTo>
                        <a:pt x="162" y="270"/>
                      </a:lnTo>
                      <a:lnTo>
                        <a:pt x="209" y="216"/>
                      </a:lnTo>
                      <a:lnTo>
                        <a:pt x="299" y="144"/>
                      </a:lnTo>
                      <a:lnTo>
                        <a:pt x="395" y="84"/>
                      </a:lnTo>
                      <a:lnTo>
                        <a:pt x="508" y="42"/>
                      </a:lnTo>
                      <a:lnTo>
                        <a:pt x="628" y="18"/>
                      </a:lnTo>
                      <a:lnTo>
                        <a:pt x="754" y="6"/>
                      </a:lnTo>
                      <a:lnTo>
                        <a:pt x="891" y="6"/>
                      </a:lnTo>
                      <a:lnTo>
                        <a:pt x="1035" y="24"/>
                      </a:lnTo>
                      <a:lnTo>
                        <a:pt x="1184" y="60"/>
                      </a:lnTo>
                      <a:lnTo>
                        <a:pt x="1334" y="102"/>
                      </a:lnTo>
                      <a:lnTo>
                        <a:pt x="1489" y="162"/>
                      </a:lnTo>
                      <a:lnTo>
                        <a:pt x="1644" y="240"/>
                      </a:lnTo>
                      <a:lnTo>
                        <a:pt x="1806" y="324"/>
                      </a:lnTo>
                      <a:lnTo>
                        <a:pt x="1961" y="425"/>
                      </a:lnTo>
                      <a:lnTo>
                        <a:pt x="2117" y="533"/>
                      </a:lnTo>
                      <a:lnTo>
                        <a:pt x="2272" y="659"/>
                      </a:lnTo>
                      <a:lnTo>
                        <a:pt x="2422" y="797"/>
                      </a:lnTo>
                      <a:lnTo>
                        <a:pt x="2607" y="989"/>
                      </a:lnTo>
                      <a:lnTo>
                        <a:pt x="2769" y="1187"/>
                      </a:lnTo>
                      <a:lnTo>
                        <a:pt x="2912" y="1391"/>
                      </a:lnTo>
                      <a:lnTo>
                        <a:pt x="3032" y="1600"/>
                      </a:lnTo>
                      <a:lnTo>
                        <a:pt x="3085" y="1702"/>
                      </a:lnTo>
                      <a:lnTo>
                        <a:pt x="3133" y="1804"/>
                      </a:lnTo>
                      <a:lnTo>
                        <a:pt x="3169" y="1906"/>
                      </a:lnTo>
                      <a:lnTo>
                        <a:pt x="3205" y="2008"/>
                      </a:lnTo>
                      <a:lnTo>
                        <a:pt x="3229" y="2110"/>
                      </a:lnTo>
                      <a:lnTo>
                        <a:pt x="3247" y="2206"/>
                      </a:lnTo>
                      <a:lnTo>
                        <a:pt x="3259" y="2302"/>
                      </a:lnTo>
                      <a:lnTo>
                        <a:pt x="3265" y="2398"/>
                      </a:lnTo>
                      <a:lnTo>
                        <a:pt x="3265" y="2482"/>
                      </a:lnTo>
                      <a:lnTo>
                        <a:pt x="3253" y="2565"/>
                      </a:lnTo>
                      <a:lnTo>
                        <a:pt x="3241" y="2643"/>
                      </a:lnTo>
                      <a:lnTo>
                        <a:pt x="3217" y="2715"/>
                      </a:lnTo>
                      <a:lnTo>
                        <a:pt x="3187" y="2781"/>
                      </a:lnTo>
                      <a:lnTo>
                        <a:pt x="3157" y="2847"/>
                      </a:lnTo>
                      <a:lnTo>
                        <a:pt x="3115" y="2907"/>
                      </a:lnTo>
                      <a:lnTo>
                        <a:pt x="3068" y="2961"/>
                      </a:lnTo>
                      <a:lnTo>
                        <a:pt x="2996" y="3021"/>
                      </a:lnTo>
                      <a:lnTo>
                        <a:pt x="2918" y="3075"/>
                      </a:lnTo>
                      <a:lnTo>
                        <a:pt x="2930" y="3075"/>
                      </a:lnTo>
                      <a:lnTo>
                        <a:pt x="3002" y="3027"/>
                      </a:lnTo>
                      <a:lnTo>
                        <a:pt x="3068" y="2967"/>
                      </a:lnTo>
                      <a:lnTo>
                        <a:pt x="3115" y="2913"/>
                      </a:lnTo>
                      <a:lnTo>
                        <a:pt x="3157" y="2853"/>
                      </a:lnTo>
                      <a:lnTo>
                        <a:pt x="3193" y="2787"/>
                      </a:lnTo>
                      <a:lnTo>
                        <a:pt x="3223" y="2721"/>
                      </a:lnTo>
                      <a:lnTo>
                        <a:pt x="3247" y="2643"/>
                      </a:lnTo>
                      <a:lnTo>
                        <a:pt x="3259" y="2565"/>
                      </a:lnTo>
                      <a:lnTo>
                        <a:pt x="3271" y="2482"/>
                      </a:lnTo>
                      <a:lnTo>
                        <a:pt x="3271" y="2398"/>
                      </a:lnTo>
                      <a:lnTo>
                        <a:pt x="3265" y="2302"/>
                      </a:lnTo>
                      <a:lnTo>
                        <a:pt x="3253" y="2206"/>
                      </a:lnTo>
                      <a:lnTo>
                        <a:pt x="3235" y="2110"/>
                      </a:lnTo>
                      <a:lnTo>
                        <a:pt x="3211" y="2008"/>
                      </a:lnTo>
                      <a:lnTo>
                        <a:pt x="3175" y="1906"/>
                      </a:lnTo>
                      <a:lnTo>
                        <a:pt x="3139" y="1804"/>
                      </a:lnTo>
                      <a:lnTo>
                        <a:pt x="3091" y="1702"/>
                      </a:lnTo>
                      <a:lnTo>
                        <a:pt x="3038" y="1594"/>
                      </a:lnTo>
                      <a:lnTo>
                        <a:pt x="2918" y="1391"/>
                      </a:lnTo>
                      <a:lnTo>
                        <a:pt x="2775" y="1181"/>
                      </a:lnTo>
                      <a:lnTo>
                        <a:pt x="2613" y="983"/>
                      </a:lnTo>
                      <a:lnTo>
                        <a:pt x="2428" y="791"/>
                      </a:lnTo>
                      <a:lnTo>
                        <a:pt x="2278" y="653"/>
                      </a:lnTo>
                      <a:lnTo>
                        <a:pt x="2123" y="527"/>
                      </a:lnTo>
                      <a:lnTo>
                        <a:pt x="1967" y="419"/>
                      </a:lnTo>
                      <a:lnTo>
                        <a:pt x="1806" y="318"/>
                      </a:lnTo>
                      <a:lnTo>
                        <a:pt x="1650" y="234"/>
                      </a:lnTo>
                      <a:lnTo>
                        <a:pt x="1489" y="156"/>
                      </a:lnTo>
                      <a:lnTo>
                        <a:pt x="1334" y="96"/>
                      </a:lnTo>
                      <a:lnTo>
                        <a:pt x="1184" y="54"/>
                      </a:lnTo>
                      <a:lnTo>
                        <a:pt x="1035" y="18"/>
                      </a:lnTo>
                      <a:lnTo>
                        <a:pt x="891" y="0"/>
                      </a:lnTo>
                      <a:lnTo>
                        <a:pt x="754" y="0"/>
                      </a:lnTo>
                      <a:lnTo>
                        <a:pt x="622" y="12"/>
                      </a:lnTo>
                      <a:lnTo>
                        <a:pt x="502" y="36"/>
                      </a:lnTo>
                      <a:lnTo>
                        <a:pt x="395" y="78"/>
                      </a:lnTo>
                      <a:lnTo>
                        <a:pt x="293" y="138"/>
                      </a:lnTo>
                      <a:lnTo>
                        <a:pt x="204" y="210"/>
                      </a:lnTo>
                      <a:lnTo>
                        <a:pt x="156" y="264"/>
                      </a:lnTo>
                      <a:lnTo>
                        <a:pt x="114" y="324"/>
                      </a:lnTo>
                      <a:lnTo>
                        <a:pt x="78" y="389"/>
                      </a:lnTo>
                      <a:lnTo>
                        <a:pt x="48" y="461"/>
                      </a:lnTo>
                      <a:lnTo>
                        <a:pt x="30" y="533"/>
                      </a:lnTo>
                      <a:lnTo>
                        <a:pt x="12" y="611"/>
                      </a:lnTo>
                      <a:lnTo>
                        <a:pt x="6" y="695"/>
                      </a:lnTo>
                      <a:lnTo>
                        <a:pt x="0" y="779"/>
                      </a:lnTo>
                      <a:lnTo>
                        <a:pt x="6" y="875"/>
                      </a:lnTo>
                      <a:lnTo>
                        <a:pt x="18" y="971"/>
                      </a:lnTo>
                      <a:lnTo>
                        <a:pt x="36" y="1067"/>
                      </a:lnTo>
                      <a:lnTo>
                        <a:pt x="60" y="1169"/>
                      </a:lnTo>
                      <a:lnTo>
                        <a:pt x="96" y="1271"/>
                      </a:lnTo>
                      <a:lnTo>
                        <a:pt x="132" y="1373"/>
                      </a:lnTo>
                      <a:lnTo>
                        <a:pt x="180" y="1474"/>
                      </a:lnTo>
                      <a:lnTo>
                        <a:pt x="233" y="1582"/>
                      </a:lnTo>
                      <a:lnTo>
                        <a:pt x="287" y="1684"/>
                      </a:lnTo>
                      <a:lnTo>
                        <a:pt x="353" y="1786"/>
                      </a:lnTo>
                      <a:lnTo>
                        <a:pt x="496" y="1990"/>
                      </a:lnTo>
                      <a:lnTo>
                        <a:pt x="664" y="2188"/>
                      </a:lnTo>
                      <a:lnTo>
                        <a:pt x="849" y="2380"/>
                      </a:lnTo>
                      <a:lnTo>
                        <a:pt x="981" y="2500"/>
                      </a:lnTo>
                      <a:lnTo>
                        <a:pt x="1112" y="2607"/>
                      </a:lnTo>
                      <a:lnTo>
                        <a:pt x="1244" y="2709"/>
                      </a:lnTo>
                      <a:lnTo>
                        <a:pt x="1381" y="2805"/>
                      </a:lnTo>
                      <a:lnTo>
                        <a:pt x="1519" y="2889"/>
                      </a:lnTo>
                      <a:lnTo>
                        <a:pt x="1656" y="2961"/>
                      </a:lnTo>
                      <a:lnTo>
                        <a:pt x="1788" y="3021"/>
                      </a:lnTo>
                      <a:lnTo>
                        <a:pt x="1926" y="3075"/>
                      </a:lnTo>
                      <a:lnTo>
                        <a:pt x="1937" y="3075"/>
                      </a:lnTo>
                      <a:lnTo>
                        <a:pt x="1800" y="3021"/>
                      </a:lnTo>
                      <a:lnTo>
                        <a:pt x="1662" y="2961"/>
                      </a:lnTo>
                      <a:lnTo>
                        <a:pt x="1525" y="2889"/>
                      </a:lnTo>
                      <a:lnTo>
                        <a:pt x="1387" y="2805"/>
                      </a:lnTo>
                      <a:lnTo>
                        <a:pt x="1250" y="2709"/>
                      </a:lnTo>
                      <a:lnTo>
                        <a:pt x="1118" y="2607"/>
                      </a:lnTo>
                      <a:lnTo>
                        <a:pt x="981" y="2500"/>
                      </a:lnTo>
                      <a:lnTo>
                        <a:pt x="849" y="238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grpSp>
              <p:nvGrpSpPr>
                <p:cNvPr id="34" name="Group 6"/>
                <p:cNvGrpSpPr>
                  <a:grpSpLocks/>
                </p:cNvGrpSpPr>
                <p:nvPr userDrawn="1"/>
              </p:nvGrpSpPr>
              <p:grpSpPr bwMode="auto">
                <a:xfrm>
                  <a:off x="0" y="522"/>
                  <a:ext cx="4751" cy="3794"/>
                  <a:chOff x="0" y="522"/>
                  <a:chExt cx="4751" cy="3794"/>
                </a:xfrm>
              </p:grpSpPr>
              <p:sp>
                <p:nvSpPr>
                  <p:cNvPr id="35" name="Freeform 7"/>
                  <p:cNvSpPr>
                    <a:spLocks/>
                  </p:cNvSpPr>
                  <p:nvPr userDrawn="1"/>
                </p:nvSpPr>
                <p:spPr bwMode="hidden">
                  <a:xfrm>
                    <a:off x="400" y="815"/>
                    <a:ext cx="3964" cy="3501"/>
                  </a:xfrm>
                  <a:custGeom>
                    <a:avLst/>
                    <a:gdLst>
                      <a:gd name="T0" fmla="*/ 4152 w 3952"/>
                      <a:gd name="T1" fmla="*/ 2860 h 3501"/>
                      <a:gd name="T2" fmla="*/ 4114 w 3952"/>
                      <a:gd name="T3" fmla="*/ 2614 h 3501"/>
                      <a:gd name="T4" fmla="*/ 4043 w 3952"/>
                      <a:gd name="T5" fmla="*/ 2368 h 3501"/>
                      <a:gd name="T6" fmla="*/ 3929 w 3952"/>
                      <a:gd name="T7" fmla="*/ 2110 h 3501"/>
                      <a:gd name="T8" fmla="*/ 3780 w 3952"/>
                      <a:gd name="T9" fmla="*/ 1853 h 3501"/>
                      <a:gd name="T10" fmla="*/ 3616 w 3952"/>
                      <a:gd name="T11" fmla="*/ 1595 h 3501"/>
                      <a:gd name="T12" fmla="*/ 3411 w 3952"/>
                      <a:gd name="T13" fmla="*/ 1343 h 3501"/>
                      <a:gd name="T14" fmla="*/ 3183 w 3952"/>
                      <a:gd name="T15" fmla="*/ 1103 h 3501"/>
                      <a:gd name="T16" fmla="*/ 2864 w 3952"/>
                      <a:gd name="T17" fmla="*/ 815 h 3501"/>
                      <a:gd name="T18" fmla="*/ 2451 w 3952"/>
                      <a:gd name="T19" fmla="*/ 522 h 3501"/>
                      <a:gd name="T20" fmla="*/ 2045 w 3952"/>
                      <a:gd name="T21" fmla="*/ 288 h 3501"/>
                      <a:gd name="T22" fmla="*/ 1640 w 3952"/>
                      <a:gd name="T23" fmla="*/ 126 h 3501"/>
                      <a:gd name="T24" fmla="*/ 1252 w 3952"/>
                      <a:gd name="T25" fmla="*/ 24 h 3501"/>
                      <a:gd name="T26" fmla="*/ 888 w 3952"/>
                      <a:gd name="T27" fmla="*/ 0 h 3501"/>
                      <a:gd name="T28" fmla="*/ 560 w 3952"/>
                      <a:gd name="T29" fmla="*/ 48 h 3501"/>
                      <a:gd name="T30" fmla="*/ 280 w 3952"/>
                      <a:gd name="T31" fmla="*/ 174 h 3501"/>
                      <a:gd name="T32" fmla="*/ 114 w 3952"/>
                      <a:gd name="T33" fmla="*/ 312 h 3501"/>
                      <a:gd name="T34" fmla="*/ 0 w 3952"/>
                      <a:gd name="T35" fmla="*/ 486 h 3501"/>
                      <a:gd name="T36" fmla="*/ 72 w 3952"/>
                      <a:gd name="T37" fmla="*/ 372 h 3501"/>
                      <a:gd name="T38" fmla="*/ 286 w 3952"/>
                      <a:gd name="T39" fmla="*/ 174 h 3501"/>
                      <a:gd name="T40" fmla="*/ 560 w 3952"/>
                      <a:gd name="T41" fmla="*/ 48 h 3501"/>
                      <a:gd name="T42" fmla="*/ 888 w 3952"/>
                      <a:gd name="T43" fmla="*/ 6 h 3501"/>
                      <a:gd name="T44" fmla="*/ 1252 w 3952"/>
                      <a:gd name="T45" fmla="*/ 30 h 3501"/>
                      <a:gd name="T46" fmla="*/ 1640 w 3952"/>
                      <a:gd name="T47" fmla="*/ 132 h 3501"/>
                      <a:gd name="T48" fmla="*/ 2045 w 3952"/>
                      <a:gd name="T49" fmla="*/ 294 h 3501"/>
                      <a:gd name="T50" fmla="*/ 2451 w 3952"/>
                      <a:gd name="T51" fmla="*/ 528 h 3501"/>
                      <a:gd name="T52" fmla="*/ 2857 w 3952"/>
                      <a:gd name="T53" fmla="*/ 821 h 3501"/>
                      <a:gd name="T54" fmla="*/ 3296 w 3952"/>
                      <a:gd name="T55" fmla="*/ 1223 h 3501"/>
                      <a:gd name="T56" fmla="*/ 3510 w 3952"/>
                      <a:gd name="T57" fmla="*/ 1469 h 3501"/>
                      <a:gd name="T58" fmla="*/ 3697 w 3952"/>
                      <a:gd name="T59" fmla="*/ 1727 h 3501"/>
                      <a:gd name="T60" fmla="*/ 3857 w 3952"/>
                      <a:gd name="T61" fmla="*/ 1984 h 3501"/>
                      <a:gd name="T62" fmla="*/ 3988 w 3952"/>
                      <a:gd name="T63" fmla="*/ 2236 h 3501"/>
                      <a:gd name="T64" fmla="*/ 4079 w 3952"/>
                      <a:gd name="T65" fmla="*/ 2494 h 3501"/>
                      <a:gd name="T66" fmla="*/ 4139 w 3952"/>
                      <a:gd name="T67" fmla="*/ 2740 h 3501"/>
                      <a:gd name="T68" fmla="*/ 4159 w 3952"/>
                      <a:gd name="T69" fmla="*/ 2973 h 3501"/>
                      <a:gd name="T70" fmla="*/ 4126 w 3952"/>
                      <a:gd name="T71" fmla="*/ 3255 h 3501"/>
                      <a:gd name="T72" fmla="*/ 4037 w 3952"/>
                      <a:gd name="T73" fmla="*/ 3501 h 3501"/>
                      <a:gd name="T74" fmla="*/ 4090 w 3952"/>
                      <a:gd name="T75" fmla="*/ 3387 h 3501"/>
                      <a:gd name="T76" fmla="*/ 4152 w 3952"/>
                      <a:gd name="T77" fmla="*/ 3123 h 3501"/>
                      <a:gd name="T78" fmla="*/ 4159 w 3952"/>
                      <a:gd name="T79" fmla="*/ 2973 h 3501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</a:gdLst>
                    <a:ahLst/>
                    <a:cxnLst>
                      <a:cxn ang="T80">
                        <a:pos x="T0" y="T1"/>
                      </a:cxn>
                      <a:cxn ang="T81">
                        <a:pos x="T2" y="T3"/>
                      </a:cxn>
                      <a:cxn ang="T82">
                        <a:pos x="T4" y="T5"/>
                      </a:cxn>
                      <a:cxn ang="T83">
                        <a:pos x="T6" y="T7"/>
                      </a:cxn>
                      <a:cxn ang="T84">
                        <a:pos x="T8" y="T9"/>
                      </a:cxn>
                      <a:cxn ang="T85">
                        <a:pos x="T10" y="T11"/>
                      </a:cxn>
                      <a:cxn ang="T86">
                        <a:pos x="T12" y="T13"/>
                      </a:cxn>
                      <a:cxn ang="T87">
                        <a:pos x="T14" y="T15"/>
                      </a:cxn>
                      <a:cxn ang="T88">
                        <a:pos x="T16" y="T17"/>
                      </a:cxn>
                      <a:cxn ang="T89">
                        <a:pos x="T18" y="T19"/>
                      </a:cxn>
                      <a:cxn ang="T90">
                        <a:pos x="T20" y="T21"/>
                      </a:cxn>
                      <a:cxn ang="T91">
                        <a:pos x="T22" y="T23"/>
                      </a:cxn>
                      <a:cxn ang="T92">
                        <a:pos x="T24" y="T25"/>
                      </a:cxn>
                      <a:cxn ang="T93">
                        <a:pos x="T26" y="T27"/>
                      </a:cxn>
                      <a:cxn ang="T94">
                        <a:pos x="T28" y="T29"/>
                      </a:cxn>
                      <a:cxn ang="T95">
                        <a:pos x="T30" y="T31"/>
                      </a:cxn>
                      <a:cxn ang="T96">
                        <a:pos x="T32" y="T33"/>
                      </a:cxn>
                      <a:cxn ang="T97">
                        <a:pos x="T34" y="T35"/>
                      </a:cxn>
                      <a:cxn ang="T98">
                        <a:pos x="T36" y="T37"/>
                      </a:cxn>
                      <a:cxn ang="T99">
                        <a:pos x="T38" y="T39"/>
                      </a:cxn>
                      <a:cxn ang="T100">
                        <a:pos x="T40" y="T41"/>
                      </a:cxn>
                      <a:cxn ang="T101">
                        <a:pos x="T42" y="T43"/>
                      </a:cxn>
                      <a:cxn ang="T102">
                        <a:pos x="T44" y="T45"/>
                      </a:cxn>
                      <a:cxn ang="T103">
                        <a:pos x="T46" y="T47"/>
                      </a:cxn>
                      <a:cxn ang="T104">
                        <a:pos x="T48" y="T49"/>
                      </a:cxn>
                      <a:cxn ang="T105">
                        <a:pos x="T50" y="T51"/>
                      </a:cxn>
                      <a:cxn ang="T106">
                        <a:pos x="T52" y="T53"/>
                      </a:cxn>
                      <a:cxn ang="T107">
                        <a:pos x="T54" y="T55"/>
                      </a:cxn>
                      <a:cxn ang="T108">
                        <a:pos x="T56" y="T57"/>
                      </a:cxn>
                      <a:cxn ang="T109">
                        <a:pos x="T58" y="T59"/>
                      </a:cxn>
                      <a:cxn ang="T110">
                        <a:pos x="T60" y="T61"/>
                      </a:cxn>
                      <a:cxn ang="T111">
                        <a:pos x="T62" y="T63"/>
                      </a:cxn>
                      <a:cxn ang="T112">
                        <a:pos x="T64" y="T65"/>
                      </a:cxn>
                      <a:cxn ang="T113">
                        <a:pos x="T66" y="T67"/>
                      </a:cxn>
                      <a:cxn ang="T114">
                        <a:pos x="T68" y="T69"/>
                      </a:cxn>
                      <a:cxn ang="T115">
                        <a:pos x="T70" y="T71"/>
                      </a:cxn>
                      <a:cxn ang="T116">
                        <a:pos x="T72" y="T73"/>
                      </a:cxn>
                      <a:cxn ang="T117">
                        <a:pos x="T74" y="T75"/>
                      </a:cxn>
                      <a:cxn ang="T118">
                        <a:pos x="T76" y="T77"/>
                      </a:cxn>
                      <a:cxn ang="T119">
                        <a:pos x="T78" y="T79"/>
                      </a:cxn>
                    </a:cxnLst>
                    <a:rect l="0" t="0" r="r" b="b"/>
                    <a:pathLst>
                      <a:path w="3952" h="3501">
                        <a:moveTo>
                          <a:pt x="3952" y="2973"/>
                        </a:moveTo>
                        <a:lnTo>
                          <a:pt x="3946" y="2860"/>
                        </a:lnTo>
                        <a:lnTo>
                          <a:pt x="3934" y="2740"/>
                        </a:lnTo>
                        <a:lnTo>
                          <a:pt x="3910" y="2614"/>
                        </a:lnTo>
                        <a:lnTo>
                          <a:pt x="3875" y="2494"/>
                        </a:lnTo>
                        <a:lnTo>
                          <a:pt x="3839" y="2368"/>
                        </a:lnTo>
                        <a:lnTo>
                          <a:pt x="3785" y="2236"/>
                        </a:lnTo>
                        <a:lnTo>
                          <a:pt x="3731" y="2110"/>
                        </a:lnTo>
                        <a:lnTo>
                          <a:pt x="3665" y="1978"/>
                        </a:lnTo>
                        <a:lnTo>
                          <a:pt x="3593" y="1853"/>
                        </a:lnTo>
                        <a:lnTo>
                          <a:pt x="3516" y="1721"/>
                        </a:lnTo>
                        <a:lnTo>
                          <a:pt x="3432" y="1595"/>
                        </a:lnTo>
                        <a:lnTo>
                          <a:pt x="3336" y="1469"/>
                        </a:lnTo>
                        <a:lnTo>
                          <a:pt x="3241" y="1343"/>
                        </a:lnTo>
                        <a:lnTo>
                          <a:pt x="3133" y="1223"/>
                        </a:lnTo>
                        <a:lnTo>
                          <a:pt x="3025" y="1103"/>
                        </a:lnTo>
                        <a:lnTo>
                          <a:pt x="2906" y="983"/>
                        </a:lnTo>
                        <a:lnTo>
                          <a:pt x="2721" y="815"/>
                        </a:lnTo>
                        <a:lnTo>
                          <a:pt x="2529" y="660"/>
                        </a:lnTo>
                        <a:lnTo>
                          <a:pt x="2332" y="522"/>
                        </a:lnTo>
                        <a:lnTo>
                          <a:pt x="2141" y="396"/>
                        </a:lnTo>
                        <a:lnTo>
                          <a:pt x="1943" y="288"/>
                        </a:lnTo>
                        <a:lnTo>
                          <a:pt x="1746" y="198"/>
                        </a:lnTo>
                        <a:lnTo>
                          <a:pt x="1555" y="126"/>
                        </a:lnTo>
                        <a:lnTo>
                          <a:pt x="1363" y="66"/>
                        </a:lnTo>
                        <a:lnTo>
                          <a:pt x="1184" y="24"/>
                        </a:lnTo>
                        <a:lnTo>
                          <a:pt x="1005" y="6"/>
                        </a:lnTo>
                        <a:lnTo>
                          <a:pt x="837" y="0"/>
                        </a:lnTo>
                        <a:lnTo>
                          <a:pt x="676" y="12"/>
                        </a:lnTo>
                        <a:lnTo>
                          <a:pt x="526" y="48"/>
                        </a:lnTo>
                        <a:lnTo>
                          <a:pt x="389" y="102"/>
                        </a:lnTo>
                        <a:lnTo>
                          <a:pt x="263" y="174"/>
                        </a:lnTo>
                        <a:lnTo>
                          <a:pt x="155" y="264"/>
                        </a:lnTo>
                        <a:lnTo>
                          <a:pt x="114" y="312"/>
                        </a:lnTo>
                        <a:lnTo>
                          <a:pt x="72" y="366"/>
                        </a:lnTo>
                        <a:lnTo>
                          <a:pt x="0" y="486"/>
                        </a:lnTo>
                        <a:lnTo>
                          <a:pt x="0" y="498"/>
                        </a:lnTo>
                        <a:lnTo>
                          <a:pt x="72" y="372"/>
                        </a:lnTo>
                        <a:lnTo>
                          <a:pt x="161" y="264"/>
                        </a:lnTo>
                        <a:lnTo>
                          <a:pt x="269" y="174"/>
                        </a:lnTo>
                        <a:lnTo>
                          <a:pt x="395" y="102"/>
                        </a:lnTo>
                        <a:lnTo>
                          <a:pt x="526" y="48"/>
                        </a:lnTo>
                        <a:lnTo>
                          <a:pt x="676" y="18"/>
                        </a:lnTo>
                        <a:lnTo>
                          <a:pt x="837" y="6"/>
                        </a:lnTo>
                        <a:lnTo>
                          <a:pt x="1005" y="6"/>
                        </a:lnTo>
                        <a:lnTo>
                          <a:pt x="1184" y="30"/>
                        </a:lnTo>
                        <a:lnTo>
                          <a:pt x="1363" y="72"/>
                        </a:lnTo>
                        <a:lnTo>
                          <a:pt x="1555" y="132"/>
                        </a:lnTo>
                        <a:lnTo>
                          <a:pt x="1746" y="204"/>
                        </a:lnTo>
                        <a:lnTo>
                          <a:pt x="1943" y="294"/>
                        </a:lnTo>
                        <a:lnTo>
                          <a:pt x="2135" y="402"/>
                        </a:lnTo>
                        <a:lnTo>
                          <a:pt x="2332" y="528"/>
                        </a:lnTo>
                        <a:lnTo>
                          <a:pt x="2523" y="666"/>
                        </a:lnTo>
                        <a:lnTo>
                          <a:pt x="2715" y="821"/>
                        </a:lnTo>
                        <a:lnTo>
                          <a:pt x="2900" y="989"/>
                        </a:lnTo>
                        <a:lnTo>
                          <a:pt x="3127" y="1223"/>
                        </a:lnTo>
                        <a:lnTo>
                          <a:pt x="3235" y="1349"/>
                        </a:lnTo>
                        <a:lnTo>
                          <a:pt x="3336" y="1469"/>
                        </a:lnTo>
                        <a:lnTo>
                          <a:pt x="3426" y="1595"/>
                        </a:lnTo>
                        <a:lnTo>
                          <a:pt x="3510" y="1727"/>
                        </a:lnTo>
                        <a:lnTo>
                          <a:pt x="3593" y="1853"/>
                        </a:lnTo>
                        <a:lnTo>
                          <a:pt x="3665" y="1984"/>
                        </a:lnTo>
                        <a:lnTo>
                          <a:pt x="3731" y="2110"/>
                        </a:lnTo>
                        <a:lnTo>
                          <a:pt x="3785" y="2236"/>
                        </a:lnTo>
                        <a:lnTo>
                          <a:pt x="3833" y="2368"/>
                        </a:lnTo>
                        <a:lnTo>
                          <a:pt x="3875" y="2494"/>
                        </a:lnTo>
                        <a:lnTo>
                          <a:pt x="3910" y="2614"/>
                        </a:lnTo>
                        <a:lnTo>
                          <a:pt x="3934" y="2740"/>
                        </a:lnTo>
                        <a:lnTo>
                          <a:pt x="3946" y="2860"/>
                        </a:lnTo>
                        <a:lnTo>
                          <a:pt x="3952" y="2973"/>
                        </a:lnTo>
                        <a:lnTo>
                          <a:pt x="3946" y="3123"/>
                        </a:lnTo>
                        <a:lnTo>
                          <a:pt x="3922" y="3255"/>
                        </a:lnTo>
                        <a:lnTo>
                          <a:pt x="3886" y="3387"/>
                        </a:lnTo>
                        <a:lnTo>
                          <a:pt x="3833" y="3501"/>
                        </a:lnTo>
                        <a:lnTo>
                          <a:pt x="3886" y="3387"/>
                        </a:lnTo>
                        <a:lnTo>
                          <a:pt x="3928" y="3255"/>
                        </a:lnTo>
                        <a:lnTo>
                          <a:pt x="3946" y="3123"/>
                        </a:lnTo>
                        <a:lnTo>
                          <a:pt x="3952" y="2973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cs-CZ"/>
                  </a:p>
                </p:txBody>
              </p:sp>
              <p:sp>
                <p:nvSpPr>
                  <p:cNvPr id="36" name="Freeform 8"/>
                  <p:cNvSpPr>
                    <a:spLocks/>
                  </p:cNvSpPr>
                  <p:nvPr userDrawn="1"/>
                </p:nvSpPr>
                <p:spPr bwMode="hidden">
                  <a:xfrm>
                    <a:off x="406" y="953"/>
                    <a:ext cx="3803" cy="3363"/>
                  </a:xfrm>
                  <a:custGeom>
                    <a:avLst/>
                    <a:gdLst>
                      <a:gd name="T0" fmla="*/ 710 w 3791"/>
                      <a:gd name="T1" fmla="*/ 2416 h 3363"/>
                      <a:gd name="T2" fmla="*/ 436 w 3791"/>
                      <a:gd name="T3" fmla="*/ 2062 h 3363"/>
                      <a:gd name="T4" fmla="*/ 232 w 3791"/>
                      <a:gd name="T5" fmla="*/ 1703 h 3363"/>
                      <a:gd name="T6" fmla="*/ 78 w 3791"/>
                      <a:gd name="T7" fmla="*/ 1343 h 3363"/>
                      <a:gd name="T8" fmla="*/ 12 w 3791"/>
                      <a:gd name="T9" fmla="*/ 1001 h 3363"/>
                      <a:gd name="T10" fmla="*/ 18 w 3791"/>
                      <a:gd name="T11" fmla="*/ 701 h 3363"/>
                      <a:gd name="T12" fmla="*/ 96 w 3791"/>
                      <a:gd name="T13" fmla="*/ 450 h 3363"/>
                      <a:gd name="T14" fmla="*/ 256 w 3791"/>
                      <a:gd name="T15" fmla="*/ 246 h 3363"/>
                      <a:gd name="T16" fmla="*/ 614 w 3791"/>
                      <a:gd name="T17" fmla="*/ 48 h 3363"/>
                      <a:gd name="T18" fmla="*/ 1079 w 3791"/>
                      <a:gd name="T19" fmla="*/ 6 h 3363"/>
                      <a:gd name="T20" fmla="*/ 1628 w 3791"/>
                      <a:gd name="T21" fmla="*/ 120 h 3363"/>
                      <a:gd name="T22" fmla="*/ 2206 w 3791"/>
                      <a:gd name="T23" fmla="*/ 378 h 3363"/>
                      <a:gd name="T24" fmla="*/ 2777 w 3791"/>
                      <a:gd name="T25" fmla="*/ 773 h 3363"/>
                      <a:gd name="T26" fmla="*/ 3285 w 3791"/>
                      <a:gd name="T27" fmla="*/ 1265 h 3363"/>
                      <a:gd name="T28" fmla="*/ 3565 w 3791"/>
                      <a:gd name="T29" fmla="*/ 1625 h 3363"/>
                      <a:gd name="T30" fmla="*/ 3781 w 3791"/>
                      <a:gd name="T31" fmla="*/ 1984 h 3363"/>
                      <a:gd name="T32" fmla="*/ 3923 w 3791"/>
                      <a:gd name="T33" fmla="*/ 2344 h 3363"/>
                      <a:gd name="T34" fmla="*/ 3992 w 3791"/>
                      <a:gd name="T35" fmla="*/ 2686 h 3363"/>
                      <a:gd name="T36" fmla="*/ 3953 w 3791"/>
                      <a:gd name="T37" fmla="*/ 3105 h 3363"/>
                      <a:gd name="T38" fmla="*/ 3832 w 3791"/>
                      <a:gd name="T39" fmla="*/ 3363 h 3363"/>
                      <a:gd name="T40" fmla="*/ 3985 w 3791"/>
                      <a:gd name="T41" fmla="*/ 2967 h 3363"/>
                      <a:gd name="T42" fmla="*/ 3998 w 3791"/>
                      <a:gd name="T43" fmla="*/ 2794 h 3363"/>
                      <a:gd name="T44" fmla="*/ 3953 w 3791"/>
                      <a:gd name="T45" fmla="*/ 2458 h 3363"/>
                      <a:gd name="T46" fmla="*/ 3839 w 3791"/>
                      <a:gd name="T47" fmla="*/ 2104 h 3363"/>
                      <a:gd name="T48" fmla="*/ 3643 w 3791"/>
                      <a:gd name="T49" fmla="*/ 1739 h 3363"/>
                      <a:gd name="T50" fmla="*/ 3387 w 3791"/>
                      <a:gd name="T51" fmla="*/ 1385 h 3363"/>
                      <a:gd name="T52" fmla="*/ 2957 w 3791"/>
                      <a:gd name="T53" fmla="*/ 929 h 3363"/>
                      <a:gd name="T54" fmla="*/ 2394 w 3791"/>
                      <a:gd name="T55" fmla="*/ 492 h 3363"/>
                      <a:gd name="T56" fmla="*/ 1820 w 3791"/>
                      <a:gd name="T57" fmla="*/ 192 h 3363"/>
                      <a:gd name="T58" fmla="*/ 1258 w 3791"/>
                      <a:gd name="T59" fmla="*/ 24 h 3363"/>
                      <a:gd name="T60" fmla="*/ 751 w 3791"/>
                      <a:gd name="T61" fmla="*/ 12 h 3363"/>
                      <a:gd name="T62" fmla="*/ 352 w 3791"/>
                      <a:gd name="T63" fmla="*/ 162 h 3363"/>
                      <a:gd name="T64" fmla="*/ 132 w 3791"/>
                      <a:gd name="T65" fmla="*/ 378 h 3363"/>
                      <a:gd name="T66" fmla="*/ 36 w 3791"/>
                      <a:gd name="T67" fmla="*/ 612 h 3363"/>
                      <a:gd name="T68" fmla="*/ 0 w 3791"/>
                      <a:gd name="T69" fmla="*/ 893 h 3363"/>
                      <a:gd name="T70" fmla="*/ 42 w 3791"/>
                      <a:gd name="T71" fmla="*/ 1229 h 3363"/>
                      <a:gd name="T72" fmla="*/ 178 w 3791"/>
                      <a:gd name="T73" fmla="*/ 1583 h 3363"/>
                      <a:gd name="T74" fmla="*/ 358 w 3791"/>
                      <a:gd name="T75" fmla="*/ 1942 h 3363"/>
                      <a:gd name="T76" fmla="*/ 614 w 3791"/>
                      <a:gd name="T77" fmla="*/ 2302 h 3363"/>
                      <a:gd name="T78" fmla="*/ 1038 w 3791"/>
                      <a:gd name="T79" fmla="*/ 2758 h 3363"/>
                      <a:gd name="T80" fmla="*/ 1681 w 3791"/>
                      <a:gd name="T81" fmla="*/ 3237 h 3363"/>
                      <a:gd name="T82" fmla="*/ 1681 w 3791"/>
                      <a:gd name="T83" fmla="*/ 3237 h 3363"/>
                      <a:gd name="T84" fmla="*/ 1044 w 3791"/>
                      <a:gd name="T85" fmla="*/ 2758 h 3363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</a:gdLst>
                    <a:ahLst/>
                    <a:cxnLst>
                      <a:cxn ang="T86">
                        <a:pos x="T0" y="T1"/>
                      </a:cxn>
                      <a:cxn ang="T87">
                        <a:pos x="T2" y="T3"/>
                      </a:cxn>
                      <a:cxn ang="T88">
                        <a:pos x="T4" y="T5"/>
                      </a:cxn>
                      <a:cxn ang="T89">
                        <a:pos x="T6" y="T7"/>
                      </a:cxn>
                      <a:cxn ang="T90">
                        <a:pos x="T8" y="T9"/>
                      </a:cxn>
                      <a:cxn ang="T91">
                        <a:pos x="T10" y="T11"/>
                      </a:cxn>
                      <a:cxn ang="T92">
                        <a:pos x="T12" y="T13"/>
                      </a:cxn>
                      <a:cxn ang="T93">
                        <a:pos x="T14" y="T15"/>
                      </a:cxn>
                      <a:cxn ang="T94">
                        <a:pos x="T16" y="T17"/>
                      </a:cxn>
                      <a:cxn ang="T95">
                        <a:pos x="T18" y="T19"/>
                      </a:cxn>
                      <a:cxn ang="T96">
                        <a:pos x="T20" y="T21"/>
                      </a:cxn>
                      <a:cxn ang="T97">
                        <a:pos x="T22" y="T23"/>
                      </a:cxn>
                      <a:cxn ang="T98">
                        <a:pos x="T24" y="T25"/>
                      </a:cxn>
                      <a:cxn ang="T99">
                        <a:pos x="T26" y="T27"/>
                      </a:cxn>
                      <a:cxn ang="T100">
                        <a:pos x="T28" y="T29"/>
                      </a:cxn>
                      <a:cxn ang="T101">
                        <a:pos x="T30" y="T31"/>
                      </a:cxn>
                      <a:cxn ang="T102">
                        <a:pos x="T32" y="T33"/>
                      </a:cxn>
                      <a:cxn ang="T103">
                        <a:pos x="T34" y="T35"/>
                      </a:cxn>
                      <a:cxn ang="T104">
                        <a:pos x="T36" y="T37"/>
                      </a:cxn>
                      <a:cxn ang="T105">
                        <a:pos x="T38" y="T39"/>
                      </a:cxn>
                      <a:cxn ang="T106">
                        <a:pos x="T40" y="T41"/>
                      </a:cxn>
                      <a:cxn ang="T107">
                        <a:pos x="T42" y="T43"/>
                      </a:cxn>
                      <a:cxn ang="T108">
                        <a:pos x="T44" y="T45"/>
                      </a:cxn>
                      <a:cxn ang="T109">
                        <a:pos x="T46" y="T47"/>
                      </a:cxn>
                      <a:cxn ang="T110">
                        <a:pos x="T48" y="T49"/>
                      </a:cxn>
                      <a:cxn ang="T111">
                        <a:pos x="T50" y="T51"/>
                      </a:cxn>
                      <a:cxn ang="T112">
                        <a:pos x="T52" y="T53"/>
                      </a:cxn>
                      <a:cxn ang="T113">
                        <a:pos x="T54" y="T55"/>
                      </a:cxn>
                      <a:cxn ang="T114">
                        <a:pos x="T56" y="T57"/>
                      </a:cxn>
                      <a:cxn ang="T115">
                        <a:pos x="T58" y="T59"/>
                      </a:cxn>
                      <a:cxn ang="T116">
                        <a:pos x="T60" y="T61"/>
                      </a:cxn>
                      <a:cxn ang="T117">
                        <a:pos x="T62" y="T63"/>
                      </a:cxn>
                      <a:cxn ang="T118">
                        <a:pos x="T64" y="T65"/>
                      </a:cxn>
                      <a:cxn ang="T119">
                        <a:pos x="T66" y="T67"/>
                      </a:cxn>
                      <a:cxn ang="T120">
                        <a:pos x="T68" y="T69"/>
                      </a:cxn>
                      <a:cxn ang="T121">
                        <a:pos x="T70" y="T71"/>
                      </a:cxn>
                      <a:cxn ang="T122">
                        <a:pos x="T72" y="T73"/>
                      </a:cxn>
                      <a:cxn ang="T123">
                        <a:pos x="T74" y="T75"/>
                      </a:cxn>
                      <a:cxn ang="T124">
                        <a:pos x="T76" y="T77"/>
                      </a:cxn>
                      <a:cxn ang="T125">
                        <a:pos x="T78" y="T79"/>
                      </a:cxn>
                      <a:cxn ang="T126">
                        <a:pos x="T80" y="T81"/>
                      </a:cxn>
                      <a:cxn ang="T127">
                        <a:pos x="T82" y="T83"/>
                      </a:cxn>
                      <a:cxn ang="T128">
                        <a:pos x="T84" y="T85"/>
                      </a:cxn>
                    </a:cxnLst>
                    <a:rect l="0" t="0" r="r" b="b"/>
                    <a:pathLst>
                      <a:path w="3791" h="3363">
                        <a:moveTo>
                          <a:pt x="993" y="2758"/>
                        </a:moveTo>
                        <a:lnTo>
                          <a:pt x="777" y="2536"/>
                        </a:lnTo>
                        <a:lnTo>
                          <a:pt x="676" y="2416"/>
                        </a:lnTo>
                        <a:lnTo>
                          <a:pt x="586" y="2302"/>
                        </a:lnTo>
                        <a:lnTo>
                          <a:pt x="496" y="2182"/>
                        </a:lnTo>
                        <a:lnTo>
                          <a:pt x="419" y="2062"/>
                        </a:lnTo>
                        <a:lnTo>
                          <a:pt x="341" y="1942"/>
                        </a:lnTo>
                        <a:lnTo>
                          <a:pt x="275" y="1822"/>
                        </a:lnTo>
                        <a:lnTo>
                          <a:pt x="215" y="1703"/>
                        </a:lnTo>
                        <a:lnTo>
                          <a:pt x="161" y="1583"/>
                        </a:lnTo>
                        <a:lnTo>
                          <a:pt x="114" y="1463"/>
                        </a:lnTo>
                        <a:lnTo>
                          <a:pt x="78" y="1343"/>
                        </a:lnTo>
                        <a:lnTo>
                          <a:pt x="48" y="1229"/>
                        </a:lnTo>
                        <a:lnTo>
                          <a:pt x="24" y="1115"/>
                        </a:lnTo>
                        <a:lnTo>
                          <a:pt x="12" y="1001"/>
                        </a:lnTo>
                        <a:lnTo>
                          <a:pt x="6" y="893"/>
                        </a:lnTo>
                        <a:lnTo>
                          <a:pt x="12" y="797"/>
                        </a:lnTo>
                        <a:lnTo>
                          <a:pt x="18" y="701"/>
                        </a:lnTo>
                        <a:lnTo>
                          <a:pt x="42" y="612"/>
                        </a:lnTo>
                        <a:lnTo>
                          <a:pt x="66" y="528"/>
                        </a:lnTo>
                        <a:lnTo>
                          <a:pt x="96" y="450"/>
                        </a:lnTo>
                        <a:lnTo>
                          <a:pt x="138" y="378"/>
                        </a:lnTo>
                        <a:lnTo>
                          <a:pt x="185" y="306"/>
                        </a:lnTo>
                        <a:lnTo>
                          <a:pt x="239" y="246"/>
                        </a:lnTo>
                        <a:lnTo>
                          <a:pt x="341" y="162"/>
                        </a:lnTo>
                        <a:lnTo>
                          <a:pt x="454" y="96"/>
                        </a:lnTo>
                        <a:lnTo>
                          <a:pt x="580" y="48"/>
                        </a:lnTo>
                        <a:lnTo>
                          <a:pt x="723" y="18"/>
                        </a:lnTo>
                        <a:lnTo>
                          <a:pt x="867" y="6"/>
                        </a:lnTo>
                        <a:lnTo>
                          <a:pt x="1028" y="6"/>
                        </a:lnTo>
                        <a:lnTo>
                          <a:pt x="1196" y="30"/>
                        </a:lnTo>
                        <a:lnTo>
                          <a:pt x="1363" y="66"/>
                        </a:lnTo>
                        <a:lnTo>
                          <a:pt x="1543" y="120"/>
                        </a:lnTo>
                        <a:lnTo>
                          <a:pt x="1722" y="192"/>
                        </a:lnTo>
                        <a:lnTo>
                          <a:pt x="1901" y="282"/>
                        </a:lnTo>
                        <a:lnTo>
                          <a:pt x="2087" y="378"/>
                        </a:lnTo>
                        <a:lnTo>
                          <a:pt x="2272" y="498"/>
                        </a:lnTo>
                        <a:lnTo>
                          <a:pt x="2451" y="624"/>
                        </a:lnTo>
                        <a:lnTo>
                          <a:pt x="2631" y="773"/>
                        </a:lnTo>
                        <a:lnTo>
                          <a:pt x="2804" y="929"/>
                        </a:lnTo>
                        <a:lnTo>
                          <a:pt x="3019" y="1151"/>
                        </a:lnTo>
                        <a:lnTo>
                          <a:pt x="3115" y="1265"/>
                        </a:lnTo>
                        <a:lnTo>
                          <a:pt x="3211" y="1385"/>
                        </a:lnTo>
                        <a:lnTo>
                          <a:pt x="3295" y="1505"/>
                        </a:lnTo>
                        <a:lnTo>
                          <a:pt x="3378" y="1625"/>
                        </a:lnTo>
                        <a:lnTo>
                          <a:pt x="3450" y="1745"/>
                        </a:lnTo>
                        <a:lnTo>
                          <a:pt x="3522" y="1864"/>
                        </a:lnTo>
                        <a:lnTo>
                          <a:pt x="3582" y="1984"/>
                        </a:lnTo>
                        <a:lnTo>
                          <a:pt x="3635" y="2104"/>
                        </a:lnTo>
                        <a:lnTo>
                          <a:pt x="3677" y="2224"/>
                        </a:lnTo>
                        <a:lnTo>
                          <a:pt x="3719" y="2344"/>
                        </a:lnTo>
                        <a:lnTo>
                          <a:pt x="3749" y="2458"/>
                        </a:lnTo>
                        <a:lnTo>
                          <a:pt x="3773" y="2572"/>
                        </a:lnTo>
                        <a:lnTo>
                          <a:pt x="3785" y="2686"/>
                        </a:lnTo>
                        <a:lnTo>
                          <a:pt x="3791" y="2794"/>
                        </a:lnTo>
                        <a:lnTo>
                          <a:pt x="3779" y="2955"/>
                        </a:lnTo>
                        <a:lnTo>
                          <a:pt x="3749" y="3105"/>
                        </a:lnTo>
                        <a:lnTo>
                          <a:pt x="3695" y="3243"/>
                        </a:lnTo>
                        <a:lnTo>
                          <a:pt x="3623" y="3363"/>
                        </a:lnTo>
                        <a:lnTo>
                          <a:pt x="3629" y="3363"/>
                        </a:lnTo>
                        <a:lnTo>
                          <a:pt x="3701" y="3243"/>
                        </a:lnTo>
                        <a:lnTo>
                          <a:pt x="3749" y="3111"/>
                        </a:lnTo>
                        <a:lnTo>
                          <a:pt x="3779" y="2967"/>
                        </a:lnTo>
                        <a:lnTo>
                          <a:pt x="3791" y="2806"/>
                        </a:lnTo>
                        <a:lnTo>
                          <a:pt x="3791" y="2800"/>
                        </a:lnTo>
                        <a:lnTo>
                          <a:pt x="3791" y="2794"/>
                        </a:lnTo>
                        <a:lnTo>
                          <a:pt x="3785" y="2686"/>
                        </a:lnTo>
                        <a:lnTo>
                          <a:pt x="3773" y="2572"/>
                        </a:lnTo>
                        <a:lnTo>
                          <a:pt x="3749" y="2458"/>
                        </a:lnTo>
                        <a:lnTo>
                          <a:pt x="3719" y="2338"/>
                        </a:lnTo>
                        <a:lnTo>
                          <a:pt x="3683" y="2224"/>
                        </a:lnTo>
                        <a:lnTo>
                          <a:pt x="3635" y="2104"/>
                        </a:lnTo>
                        <a:lnTo>
                          <a:pt x="3582" y="1984"/>
                        </a:lnTo>
                        <a:lnTo>
                          <a:pt x="3522" y="1864"/>
                        </a:lnTo>
                        <a:lnTo>
                          <a:pt x="3456" y="1739"/>
                        </a:lnTo>
                        <a:lnTo>
                          <a:pt x="3378" y="1619"/>
                        </a:lnTo>
                        <a:lnTo>
                          <a:pt x="3300" y="1499"/>
                        </a:lnTo>
                        <a:lnTo>
                          <a:pt x="3211" y="1385"/>
                        </a:lnTo>
                        <a:lnTo>
                          <a:pt x="3121" y="1265"/>
                        </a:lnTo>
                        <a:lnTo>
                          <a:pt x="3019" y="1151"/>
                        </a:lnTo>
                        <a:lnTo>
                          <a:pt x="2804" y="929"/>
                        </a:lnTo>
                        <a:lnTo>
                          <a:pt x="2631" y="767"/>
                        </a:lnTo>
                        <a:lnTo>
                          <a:pt x="2451" y="624"/>
                        </a:lnTo>
                        <a:lnTo>
                          <a:pt x="2272" y="492"/>
                        </a:lnTo>
                        <a:lnTo>
                          <a:pt x="2087" y="378"/>
                        </a:lnTo>
                        <a:lnTo>
                          <a:pt x="1901" y="276"/>
                        </a:lnTo>
                        <a:lnTo>
                          <a:pt x="1722" y="192"/>
                        </a:lnTo>
                        <a:lnTo>
                          <a:pt x="1543" y="120"/>
                        </a:lnTo>
                        <a:lnTo>
                          <a:pt x="1363" y="66"/>
                        </a:lnTo>
                        <a:lnTo>
                          <a:pt x="1190" y="24"/>
                        </a:lnTo>
                        <a:lnTo>
                          <a:pt x="1028" y="6"/>
                        </a:lnTo>
                        <a:lnTo>
                          <a:pt x="867" y="0"/>
                        </a:lnTo>
                        <a:lnTo>
                          <a:pt x="717" y="12"/>
                        </a:lnTo>
                        <a:lnTo>
                          <a:pt x="580" y="42"/>
                        </a:lnTo>
                        <a:lnTo>
                          <a:pt x="448" y="90"/>
                        </a:lnTo>
                        <a:lnTo>
                          <a:pt x="335" y="162"/>
                        </a:lnTo>
                        <a:lnTo>
                          <a:pt x="233" y="246"/>
                        </a:lnTo>
                        <a:lnTo>
                          <a:pt x="179" y="306"/>
                        </a:lnTo>
                        <a:lnTo>
                          <a:pt x="132" y="378"/>
                        </a:lnTo>
                        <a:lnTo>
                          <a:pt x="90" y="450"/>
                        </a:lnTo>
                        <a:lnTo>
                          <a:pt x="60" y="528"/>
                        </a:lnTo>
                        <a:lnTo>
                          <a:pt x="36" y="612"/>
                        </a:lnTo>
                        <a:lnTo>
                          <a:pt x="12" y="701"/>
                        </a:lnTo>
                        <a:lnTo>
                          <a:pt x="6" y="797"/>
                        </a:lnTo>
                        <a:lnTo>
                          <a:pt x="0" y="893"/>
                        </a:lnTo>
                        <a:lnTo>
                          <a:pt x="6" y="1001"/>
                        </a:lnTo>
                        <a:lnTo>
                          <a:pt x="24" y="1115"/>
                        </a:lnTo>
                        <a:lnTo>
                          <a:pt x="42" y="1229"/>
                        </a:lnTo>
                        <a:lnTo>
                          <a:pt x="78" y="1343"/>
                        </a:lnTo>
                        <a:lnTo>
                          <a:pt x="114" y="1463"/>
                        </a:lnTo>
                        <a:lnTo>
                          <a:pt x="161" y="1583"/>
                        </a:lnTo>
                        <a:lnTo>
                          <a:pt x="215" y="1703"/>
                        </a:lnTo>
                        <a:lnTo>
                          <a:pt x="275" y="1822"/>
                        </a:lnTo>
                        <a:lnTo>
                          <a:pt x="341" y="1942"/>
                        </a:lnTo>
                        <a:lnTo>
                          <a:pt x="413" y="2062"/>
                        </a:lnTo>
                        <a:lnTo>
                          <a:pt x="496" y="2182"/>
                        </a:lnTo>
                        <a:lnTo>
                          <a:pt x="580" y="2302"/>
                        </a:lnTo>
                        <a:lnTo>
                          <a:pt x="676" y="2422"/>
                        </a:lnTo>
                        <a:lnTo>
                          <a:pt x="771" y="2536"/>
                        </a:lnTo>
                        <a:lnTo>
                          <a:pt x="987" y="2758"/>
                        </a:lnTo>
                        <a:lnTo>
                          <a:pt x="1184" y="2931"/>
                        </a:lnTo>
                        <a:lnTo>
                          <a:pt x="1387" y="3093"/>
                        </a:lnTo>
                        <a:lnTo>
                          <a:pt x="1596" y="3237"/>
                        </a:lnTo>
                        <a:lnTo>
                          <a:pt x="1800" y="3363"/>
                        </a:lnTo>
                        <a:lnTo>
                          <a:pt x="1806" y="3363"/>
                        </a:lnTo>
                        <a:lnTo>
                          <a:pt x="1596" y="3237"/>
                        </a:lnTo>
                        <a:lnTo>
                          <a:pt x="1393" y="3093"/>
                        </a:lnTo>
                        <a:lnTo>
                          <a:pt x="1190" y="2931"/>
                        </a:lnTo>
                        <a:lnTo>
                          <a:pt x="993" y="2758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cs-CZ"/>
                  </a:p>
                </p:txBody>
              </p:sp>
              <p:sp>
                <p:nvSpPr>
                  <p:cNvPr id="37" name="Freeform 9"/>
                  <p:cNvSpPr>
                    <a:spLocks/>
                  </p:cNvSpPr>
                  <p:nvPr userDrawn="1"/>
                </p:nvSpPr>
                <p:spPr bwMode="hidden">
                  <a:xfrm>
                    <a:off x="514" y="1091"/>
                    <a:ext cx="3538" cy="3225"/>
                  </a:xfrm>
                  <a:custGeom>
                    <a:avLst/>
                    <a:gdLst>
                      <a:gd name="T0" fmla="*/ 572 w 3527"/>
                      <a:gd name="T1" fmla="*/ 2146 h 3225"/>
                      <a:gd name="T2" fmla="*/ 334 w 3527"/>
                      <a:gd name="T3" fmla="*/ 1816 h 3225"/>
                      <a:gd name="T4" fmla="*/ 149 w 3527"/>
                      <a:gd name="T5" fmla="*/ 1481 h 3225"/>
                      <a:gd name="T6" fmla="*/ 41 w 3527"/>
                      <a:gd name="T7" fmla="*/ 1151 h 3225"/>
                      <a:gd name="T8" fmla="*/ 0 w 3527"/>
                      <a:gd name="T9" fmla="*/ 839 h 3225"/>
                      <a:gd name="T10" fmla="*/ 30 w 3527"/>
                      <a:gd name="T11" fmla="*/ 575 h 3225"/>
                      <a:gd name="T12" fmla="*/ 125 w 3527"/>
                      <a:gd name="T13" fmla="*/ 354 h 3225"/>
                      <a:gd name="T14" fmla="*/ 334 w 3527"/>
                      <a:gd name="T15" fmla="*/ 150 h 3225"/>
                      <a:gd name="T16" fmla="*/ 703 w 3527"/>
                      <a:gd name="T17" fmla="*/ 12 h 3225"/>
                      <a:gd name="T18" fmla="*/ 1176 w 3527"/>
                      <a:gd name="T19" fmla="*/ 24 h 3225"/>
                      <a:gd name="T20" fmla="*/ 1693 w 3527"/>
                      <a:gd name="T21" fmla="*/ 174 h 3225"/>
                      <a:gd name="T22" fmla="*/ 2235 w 3527"/>
                      <a:gd name="T23" fmla="*/ 456 h 3225"/>
                      <a:gd name="T24" fmla="*/ 2751 w 3527"/>
                      <a:gd name="T25" fmla="*/ 857 h 3225"/>
                      <a:gd name="T26" fmla="*/ 3243 w 3527"/>
                      <a:gd name="T27" fmla="*/ 1391 h 3225"/>
                      <a:gd name="T28" fmla="*/ 3453 w 3527"/>
                      <a:gd name="T29" fmla="*/ 1726 h 3225"/>
                      <a:gd name="T30" fmla="*/ 3613 w 3527"/>
                      <a:gd name="T31" fmla="*/ 2062 h 3225"/>
                      <a:gd name="T32" fmla="*/ 3696 w 3527"/>
                      <a:gd name="T33" fmla="*/ 2386 h 3225"/>
                      <a:gd name="T34" fmla="*/ 3709 w 3527"/>
                      <a:gd name="T35" fmla="*/ 2680 h 3225"/>
                      <a:gd name="T36" fmla="*/ 3661 w 3527"/>
                      <a:gd name="T37" fmla="*/ 2931 h 3225"/>
                      <a:gd name="T38" fmla="*/ 3546 w 3527"/>
                      <a:gd name="T39" fmla="*/ 3141 h 3225"/>
                      <a:gd name="T40" fmla="*/ 3460 w 3527"/>
                      <a:gd name="T41" fmla="*/ 3225 h 3225"/>
                      <a:gd name="T42" fmla="*/ 3493 w 3527"/>
                      <a:gd name="T43" fmla="*/ 3201 h 3225"/>
                      <a:gd name="T44" fmla="*/ 3631 w 3527"/>
                      <a:gd name="T45" fmla="*/ 3009 h 3225"/>
                      <a:gd name="T46" fmla="*/ 3703 w 3527"/>
                      <a:gd name="T47" fmla="*/ 2769 h 3225"/>
                      <a:gd name="T48" fmla="*/ 3709 w 3527"/>
                      <a:gd name="T49" fmla="*/ 2488 h 3225"/>
                      <a:gd name="T50" fmla="*/ 3649 w 3527"/>
                      <a:gd name="T51" fmla="*/ 2170 h 3225"/>
                      <a:gd name="T52" fmla="*/ 3519 w 3527"/>
                      <a:gd name="T53" fmla="*/ 1834 h 3225"/>
                      <a:gd name="T54" fmla="*/ 3315 w 3527"/>
                      <a:gd name="T55" fmla="*/ 1499 h 3225"/>
                      <a:gd name="T56" fmla="*/ 2969 w 3527"/>
                      <a:gd name="T57" fmla="*/ 1061 h 3225"/>
                      <a:gd name="T58" fmla="*/ 2403 w 3527"/>
                      <a:gd name="T59" fmla="*/ 575 h 3225"/>
                      <a:gd name="T60" fmla="*/ 1877 w 3527"/>
                      <a:gd name="T61" fmla="*/ 252 h 3225"/>
                      <a:gd name="T62" fmla="*/ 1341 w 3527"/>
                      <a:gd name="T63" fmla="*/ 60 h 3225"/>
                      <a:gd name="T64" fmla="*/ 858 w 3527"/>
                      <a:gd name="T65" fmla="*/ 0 h 3225"/>
                      <a:gd name="T66" fmla="*/ 435 w 3527"/>
                      <a:gd name="T67" fmla="*/ 84 h 3225"/>
                      <a:gd name="T68" fmla="*/ 184 w 3527"/>
                      <a:gd name="T69" fmla="*/ 288 h 3225"/>
                      <a:gd name="T70" fmla="*/ 53 w 3527"/>
                      <a:gd name="T71" fmla="*/ 498 h 3225"/>
                      <a:gd name="T72" fmla="*/ 0 w 3527"/>
                      <a:gd name="T73" fmla="*/ 749 h 3225"/>
                      <a:gd name="T74" fmla="*/ 18 w 3527"/>
                      <a:gd name="T75" fmla="*/ 1043 h 3225"/>
                      <a:gd name="T76" fmla="*/ 101 w 3527"/>
                      <a:gd name="T77" fmla="*/ 1373 h 3225"/>
                      <a:gd name="T78" fmla="*/ 268 w 3527"/>
                      <a:gd name="T79" fmla="*/ 1708 h 3225"/>
                      <a:gd name="T80" fmla="*/ 471 w 3527"/>
                      <a:gd name="T81" fmla="*/ 2038 h 3225"/>
                      <a:gd name="T82" fmla="*/ 965 w 3527"/>
                      <a:gd name="T83" fmla="*/ 2572 h 3225"/>
                      <a:gd name="T84" fmla="*/ 1323 w 3527"/>
                      <a:gd name="T85" fmla="*/ 2865 h 3225"/>
                      <a:gd name="T86" fmla="*/ 1693 w 3527"/>
                      <a:gd name="T87" fmla="*/ 3099 h 3225"/>
                      <a:gd name="T88" fmla="*/ 1955 w 3527"/>
                      <a:gd name="T89" fmla="*/ 3225 h 3225"/>
                      <a:gd name="T90" fmla="*/ 1579 w 3527"/>
                      <a:gd name="T91" fmla="*/ 3027 h 3225"/>
                      <a:gd name="T92" fmla="*/ 1210 w 3527"/>
                      <a:gd name="T93" fmla="*/ 2769 h 3225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</a:gdLst>
                    <a:ahLst/>
                    <a:cxnLst>
                      <a:cxn ang="T94">
                        <a:pos x="T0" y="T1"/>
                      </a:cxn>
                      <a:cxn ang="T95">
                        <a:pos x="T2" y="T3"/>
                      </a:cxn>
                      <a:cxn ang="T96">
                        <a:pos x="T4" y="T5"/>
                      </a:cxn>
                      <a:cxn ang="T97">
                        <a:pos x="T6" y="T7"/>
                      </a:cxn>
                      <a:cxn ang="T98">
                        <a:pos x="T8" y="T9"/>
                      </a:cxn>
                      <a:cxn ang="T99">
                        <a:pos x="T10" y="T11"/>
                      </a:cxn>
                      <a:cxn ang="T100">
                        <a:pos x="T12" y="T13"/>
                      </a:cxn>
                      <a:cxn ang="T101">
                        <a:pos x="T14" y="T15"/>
                      </a:cxn>
                      <a:cxn ang="T102">
                        <a:pos x="T16" y="T17"/>
                      </a:cxn>
                      <a:cxn ang="T103">
                        <a:pos x="T18" y="T19"/>
                      </a:cxn>
                      <a:cxn ang="T104">
                        <a:pos x="T20" y="T21"/>
                      </a:cxn>
                      <a:cxn ang="T105">
                        <a:pos x="T22" y="T23"/>
                      </a:cxn>
                      <a:cxn ang="T106">
                        <a:pos x="T24" y="T25"/>
                      </a:cxn>
                      <a:cxn ang="T107">
                        <a:pos x="T26" y="T27"/>
                      </a:cxn>
                      <a:cxn ang="T108">
                        <a:pos x="T28" y="T29"/>
                      </a:cxn>
                      <a:cxn ang="T109">
                        <a:pos x="T30" y="T31"/>
                      </a:cxn>
                      <a:cxn ang="T110">
                        <a:pos x="T32" y="T33"/>
                      </a:cxn>
                      <a:cxn ang="T111">
                        <a:pos x="T34" y="T35"/>
                      </a:cxn>
                      <a:cxn ang="T112">
                        <a:pos x="T36" y="T37"/>
                      </a:cxn>
                      <a:cxn ang="T113">
                        <a:pos x="T38" y="T39"/>
                      </a:cxn>
                      <a:cxn ang="T114">
                        <a:pos x="T40" y="T41"/>
                      </a:cxn>
                      <a:cxn ang="T115">
                        <a:pos x="T42" y="T43"/>
                      </a:cxn>
                      <a:cxn ang="T116">
                        <a:pos x="T44" y="T45"/>
                      </a:cxn>
                      <a:cxn ang="T117">
                        <a:pos x="T46" y="T47"/>
                      </a:cxn>
                      <a:cxn ang="T118">
                        <a:pos x="T48" y="T49"/>
                      </a:cxn>
                      <a:cxn ang="T119">
                        <a:pos x="T50" y="T51"/>
                      </a:cxn>
                      <a:cxn ang="T120">
                        <a:pos x="T52" y="T53"/>
                      </a:cxn>
                      <a:cxn ang="T121">
                        <a:pos x="T54" y="T55"/>
                      </a:cxn>
                      <a:cxn ang="T122">
                        <a:pos x="T56" y="T57"/>
                      </a:cxn>
                      <a:cxn ang="T123">
                        <a:pos x="T58" y="T59"/>
                      </a:cxn>
                      <a:cxn ang="T124">
                        <a:pos x="T60" y="T61"/>
                      </a:cxn>
                      <a:cxn ang="T125">
                        <a:pos x="T62" y="T63"/>
                      </a:cxn>
                      <a:cxn ang="T126">
                        <a:pos x="T64" y="T65"/>
                      </a:cxn>
                      <a:cxn ang="T127">
                        <a:pos x="T66" y="T67"/>
                      </a:cxn>
                      <a:cxn ang="T128">
                        <a:pos x="T68" y="T69"/>
                      </a:cxn>
                      <a:cxn ang="T129">
                        <a:pos x="T70" y="T71"/>
                      </a:cxn>
                      <a:cxn ang="T130">
                        <a:pos x="T72" y="T73"/>
                      </a:cxn>
                      <a:cxn ang="T131">
                        <a:pos x="T74" y="T75"/>
                      </a:cxn>
                      <a:cxn ang="T132">
                        <a:pos x="T76" y="T77"/>
                      </a:cxn>
                      <a:cxn ang="T133">
                        <a:pos x="T78" y="T79"/>
                      </a:cxn>
                      <a:cxn ang="T134">
                        <a:pos x="T80" y="T81"/>
                      </a:cxn>
                      <a:cxn ang="T135">
                        <a:pos x="T82" y="T83"/>
                      </a:cxn>
                      <a:cxn ang="T136">
                        <a:pos x="T84" y="T85"/>
                      </a:cxn>
                      <a:cxn ang="T137">
                        <a:pos x="T86" y="T87"/>
                      </a:cxn>
                      <a:cxn ang="T138">
                        <a:pos x="T88" y="T89"/>
                      </a:cxn>
                      <a:cxn ang="T139">
                        <a:pos x="T90" y="T91"/>
                      </a:cxn>
                      <a:cxn ang="T140">
                        <a:pos x="T92" y="T93"/>
                      </a:cxn>
                    </a:cxnLst>
                    <a:rect l="0" t="0" r="r" b="b"/>
                    <a:pathLst>
                      <a:path w="3527" h="3225">
                        <a:moveTo>
                          <a:pt x="914" y="2572"/>
                        </a:moveTo>
                        <a:lnTo>
                          <a:pt x="717" y="2362"/>
                        </a:lnTo>
                        <a:lnTo>
                          <a:pt x="538" y="2146"/>
                        </a:lnTo>
                        <a:lnTo>
                          <a:pt x="460" y="2038"/>
                        </a:lnTo>
                        <a:lnTo>
                          <a:pt x="382" y="1930"/>
                        </a:lnTo>
                        <a:lnTo>
                          <a:pt x="317" y="1816"/>
                        </a:lnTo>
                        <a:lnTo>
                          <a:pt x="251" y="1702"/>
                        </a:lnTo>
                        <a:lnTo>
                          <a:pt x="197" y="1589"/>
                        </a:lnTo>
                        <a:lnTo>
                          <a:pt x="149" y="1481"/>
                        </a:lnTo>
                        <a:lnTo>
                          <a:pt x="107" y="1367"/>
                        </a:lnTo>
                        <a:lnTo>
                          <a:pt x="71" y="1259"/>
                        </a:lnTo>
                        <a:lnTo>
                          <a:pt x="41" y="1151"/>
                        </a:lnTo>
                        <a:lnTo>
                          <a:pt x="18" y="1043"/>
                        </a:lnTo>
                        <a:lnTo>
                          <a:pt x="6" y="941"/>
                        </a:lnTo>
                        <a:lnTo>
                          <a:pt x="0" y="839"/>
                        </a:lnTo>
                        <a:lnTo>
                          <a:pt x="6" y="749"/>
                        </a:lnTo>
                        <a:lnTo>
                          <a:pt x="12" y="659"/>
                        </a:lnTo>
                        <a:lnTo>
                          <a:pt x="30" y="575"/>
                        </a:lnTo>
                        <a:lnTo>
                          <a:pt x="59" y="498"/>
                        </a:lnTo>
                        <a:lnTo>
                          <a:pt x="89" y="420"/>
                        </a:lnTo>
                        <a:lnTo>
                          <a:pt x="125" y="354"/>
                        </a:lnTo>
                        <a:lnTo>
                          <a:pt x="173" y="288"/>
                        </a:lnTo>
                        <a:lnTo>
                          <a:pt x="221" y="228"/>
                        </a:lnTo>
                        <a:lnTo>
                          <a:pt x="317" y="150"/>
                        </a:lnTo>
                        <a:lnTo>
                          <a:pt x="424" y="90"/>
                        </a:lnTo>
                        <a:lnTo>
                          <a:pt x="544" y="42"/>
                        </a:lnTo>
                        <a:lnTo>
                          <a:pt x="669" y="12"/>
                        </a:lnTo>
                        <a:lnTo>
                          <a:pt x="813" y="0"/>
                        </a:lnTo>
                        <a:lnTo>
                          <a:pt x="956" y="6"/>
                        </a:lnTo>
                        <a:lnTo>
                          <a:pt x="1112" y="24"/>
                        </a:lnTo>
                        <a:lnTo>
                          <a:pt x="1273" y="60"/>
                        </a:lnTo>
                        <a:lnTo>
                          <a:pt x="1441" y="114"/>
                        </a:lnTo>
                        <a:lnTo>
                          <a:pt x="1608" y="174"/>
                        </a:lnTo>
                        <a:lnTo>
                          <a:pt x="1775" y="258"/>
                        </a:lnTo>
                        <a:lnTo>
                          <a:pt x="1949" y="348"/>
                        </a:lnTo>
                        <a:lnTo>
                          <a:pt x="2116" y="456"/>
                        </a:lnTo>
                        <a:lnTo>
                          <a:pt x="2284" y="575"/>
                        </a:lnTo>
                        <a:lnTo>
                          <a:pt x="2451" y="713"/>
                        </a:lnTo>
                        <a:lnTo>
                          <a:pt x="2613" y="857"/>
                        </a:lnTo>
                        <a:lnTo>
                          <a:pt x="2810" y="1067"/>
                        </a:lnTo>
                        <a:lnTo>
                          <a:pt x="2989" y="1283"/>
                        </a:lnTo>
                        <a:lnTo>
                          <a:pt x="3073" y="1391"/>
                        </a:lnTo>
                        <a:lnTo>
                          <a:pt x="3145" y="1505"/>
                        </a:lnTo>
                        <a:lnTo>
                          <a:pt x="3216" y="1612"/>
                        </a:lnTo>
                        <a:lnTo>
                          <a:pt x="3276" y="1726"/>
                        </a:lnTo>
                        <a:lnTo>
                          <a:pt x="3330" y="1840"/>
                        </a:lnTo>
                        <a:lnTo>
                          <a:pt x="3384" y="1948"/>
                        </a:lnTo>
                        <a:lnTo>
                          <a:pt x="3426" y="2062"/>
                        </a:lnTo>
                        <a:lnTo>
                          <a:pt x="3462" y="2170"/>
                        </a:lnTo>
                        <a:lnTo>
                          <a:pt x="3491" y="2278"/>
                        </a:lnTo>
                        <a:lnTo>
                          <a:pt x="3509" y="2386"/>
                        </a:lnTo>
                        <a:lnTo>
                          <a:pt x="3521" y="2488"/>
                        </a:lnTo>
                        <a:lnTo>
                          <a:pt x="3527" y="2590"/>
                        </a:lnTo>
                        <a:lnTo>
                          <a:pt x="3521" y="2680"/>
                        </a:lnTo>
                        <a:lnTo>
                          <a:pt x="3515" y="2769"/>
                        </a:lnTo>
                        <a:lnTo>
                          <a:pt x="3497" y="2853"/>
                        </a:lnTo>
                        <a:lnTo>
                          <a:pt x="3474" y="2931"/>
                        </a:lnTo>
                        <a:lnTo>
                          <a:pt x="3438" y="3009"/>
                        </a:lnTo>
                        <a:lnTo>
                          <a:pt x="3402" y="3075"/>
                        </a:lnTo>
                        <a:lnTo>
                          <a:pt x="3360" y="3141"/>
                        </a:lnTo>
                        <a:lnTo>
                          <a:pt x="3306" y="3201"/>
                        </a:lnTo>
                        <a:lnTo>
                          <a:pt x="3294" y="3213"/>
                        </a:lnTo>
                        <a:lnTo>
                          <a:pt x="3282" y="3225"/>
                        </a:lnTo>
                        <a:lnTo>
                          <a:pt x="3288" y="3225"/>
                        </a:lnTo>
                        <a:lnTo>
                          <a:pt x="3300" y="3213"/>
                        </a:lnTo>
                        <a:lnTo>
                          <a:pt x="3312" y="3201"/>
                        </a:lnTo>
                        <a:lnTo>
                          <a:pt x="3366" y="3141"/>
                        </a:lnTo>
                        <a:lnTo>
                          <a:pt x="3408" y="3075"/>
                        </a:lnTo>
                        <a:lnTo>
                          <a:pt x="3444" y="3009"/>
                        </a:lnTo>
                        <a:lnTo>
                          <a:pt x="3474" y="2931"/>
                        </a:lnTo>
                        <a:lnTo>
                          <a:pt x="3497" y="2853"/>
                        </a:lnTo>
                        <a:lnTo>
                          <a:pt x="3515" y="2769"/>
                        </a:lnTo>
                        <a:lnTo>
                          <a:pt x="3527" y="2680"/>
                        </a:lnTo>
                        <a:lnTo>
                          <a:pt x="3527" y="2590"/>
                        </a:lnTo>
                        <a:lnTo>
                          <a:pt x="3521" y="2488"/>
                        </a:lnTo>
                        <a:lnTo>
                          <a:pt x="3509" y="2386"/>
                        </a:lnTo>
                        <a:lnTo>
                          <a:pt x="3491" y="2278"/>
                        </a:lnTo>
                        <a:lnTo>
                          <a:pt x="3462" y="2170"/>
                        </a:lnTo>
                        <a:lnTo>
                          <a:pt x="3426" y="2056"/>
                        </a:lnTo>
                        <a:lnTo>
                          <a:pt x="3384" y="1948"/>
                        </a:lnTo>
                        <a:lnTo>
                          <a:pt x="3336" y="1834"/>
                        </a:lnTo>
                        <a:lnTo>
                          <a:pt x="3276" y="1726"/>
                        </a:lnTo>
                        <a:lnTo>
                          <a:pt x="3216" y="1612"/>
                        </a:lnTo>
                        <a:lnTo>
                          <a:pt x="3145" y="1499"/>
                        </a:lnTo>
                        <a:lnTo>
                          <a:pt x="3073" y="1391"/>
                        </a:lnTo>
                        <a:lnTo>
                          <a:pt x="2989" y="1277"/>
                        </a:lnTo>
                        <a:lnTo>
                          <a:pt x="2816" y="1061"/>
                        </a:lnTo>
                        <a:lnTo>
                          <a:pt x="2613" y="857"/>
                        </a:lnTo>
                        <a:lnTo>
                          <a:pt x="2451" y="707"/>
                        </a:lnTo>
                        <a:lnTo>
                          <a:pt x="2284" y="575"/>
                        </a:lnTo>
                        <a:lnTo>
                          <a:pt x="2116" y="456"/>
                        </a:lnTo>
                        <a:lnTo>
                          <a:pt x="1949" y="348"/>
                        </a:lnTo>
                        <a:lnTo>
                          <a:pt x="1775" y="252"/>
                        </a:lnTo>
                        <a:lnTo>
                          <a:pt x="1608" y="174"/>
                        </a:lnTo>
                        <a:lnTo>
                          <a:pt x="1435" y="108"/>
                        </a:lnTo>
                        <a:lnTo>
                          <a:pt x="1273" y="60"/>
                        </a:lnTo>
                        <a:lnTo>
                          <a:pt x="1112" y="24"/>
                        </a:lnTo>
                        <a:lnTo>
                          <a:pt x="956" y="0"/>
                        </a:lnTo>
                        <a:lnTo>
                          <a:pt x="807" y="0"/>
                        </a:lnTo>
                        <a:lnTo>
                          <a:pt x="669" y="12"/>
                        </a:lnTo>
                        <a:lnTo>
                          <a:pt x="538" y="42"/>
                        </a:lnTo>
                        <a:lnTo>
                          <a:pt x="418" y="84"/>
                        </a:lnTo>
                        <a:lnTo>
                          <a:pt x="311" y="150"/>
                        </a:lnTo>
                        <a:lnTo>
                          <a:pt x="215" y="228"/>
                        </a:lnTo>
                        <a:lnTo>
                          <a:pt x="167" y="288"/>
                        </a:lnTo>
                        <a:lnTo>
                          <a:pt x="119" y="354"/>
                        </a:lnTo>
                        <a:lnTo>
                          <a:pt x="83" y="420"/>
                        </a:lnTo>
                        <a:lnTo>
                          <a:pt x="53" y="498"/>
                        </a:lnTo>
                        <a:lnTo>
                          <a:pt x="30" y="575"/>
                        </a:lnTo>
                        <a:lnTo>
                          <a:pt x="12" y="659"/>
                        </a:lnTo>
                        <a:lnTo>
                          <a:pt x="0" y="749"/>
                        </a:lnTo>
                        <a:lnTo>
                          <a:pt x="0" y="839"/>
                        </a:lnTo>
                        <a:lnTo>
                          <a:pt x="6" y="941"/>
                        </a:lnTo>
                        <a:lnTo>
                          <a:pt x="18" y="1043"/>
                        </a:lnTo>
                        <a:lnTo>
                          <a:pt x="35" y="1151"/>
                        </a:lnTo>
                        <a:lnTo>
                          <a:pt x="65" y="1259"/>
                        </a:lnTo>
                        <a:lnTo>
                          <a:pt x="101" y="1373"/>
                        </a:lnTo>
                        <a:lnTo>
                          <a:pt x="143" y="1481"/>
                        </a:lnTo>
                        <a:lnTo>
                          <a:pt x="191" y="1595"/>
                        </a:lnTo>
                        <a:lnTo>
                          <a:pt x="251" y="1708"/>
                        </a:lnTo>
                        <a:lnTo>
                          <a:pt x="311" y="1816"/>
                        </a:lnTo>
                        <a:lnTo>
                          <a:pt x="382" y="1930"/>
                        </a:lnTo>
                        <a:lnTo>
                          <a:pt x="454" y="2038"/>
                        </a:lnTo>
                        <a:lnTo>
                          <a:pt x="538" y="2152"/>
                        </a:lnTo>
                        <a:lnTo>
                          <a:pt x="717" y="2368"/>
                        </a:lnTo>
                        <a:lnTo>
                          <a:pt x="914" y="2572"/>
                        </a:lnTo>
                        <a:lnTo>
                          <a:pt x="1028" y="2674"/>
                        </a:lnTo>
                        <a:lnTo>
                          <a:pt x="1142" y="2775"/>
                        </a:lnTo>
                        <a:lnTo>
                          <a:pt x="1255" y="2865"/>
                        </a:lnTo>
                        <a:lnTo>
                          <a:pt x="1369" y="2949"/>
                        </a:lnTo>
                        <a:lnTo>
                          <a:pt x="1488" y="3027"/>
                        </a:lnTo>
                        <a:lnTo>
                          <a:pt x="1608" y="3099"/>
                        </a:lnTo>
                        <a:lnTo>
                          <a:pt x="1722" y="3165"/>
                        </a:lnTo>
                        <a:lnTo>
                          <a:pt x="1841" y="3225"/>
                        </a:lnTo>
                        <a:lnTo>
                          <a:pt x="1853" y="3225"/>
                        </a:lnTo>
                        <a:lnTo>
                          <a:pt x="1734" y="3165"/>
                        </a:lnTo>
                        <a:lnTo>
                          <a:pt x="1614" y="3099"/>
                        </a:lnTo>
                        <a:lnTo>
                          <a:pt x="1494" y="3027"/>
                        </a:lnTo>
                        <a:lnTo>
                          <a:pt x="1375" y="2949"/>
                        </a:lnTo>
                        <a:lnTo>
                          <a:pt x="1261" y="2865"/>
                        </a:lnTo>
                        <a:lnTo>
                          <a:pt x="1142" y="2769"/>
                        </a:lnTo>
                        <a:lnTo>
                          <a:pt x="914" y="2572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cs-CZ"/>
                  </a:p>
                </p:txBody>
              </p:sp>
              <p:grpSp>
                <p:nvGrpSpPr>
                  <p:cNvPr id="38" name="Group 10"/>
                  <p:cNvGrpSpPr>
                    <a:grpSpLocks/>
                  </p:cNvGrpSpPr>
                  <p:nvPr userDrawn="1"/>
                </p:nvGrpSpPr>
                <p:grpSpPr bwMode="auto">
                  <a:xfrm>
                    <a:off x="0" y="522"/>
                    <a:ext cx="4751" cy="3794"/>
                    <a:chOff x="0" y="522"/>
                    <a:chExt cx="4751" cy="3794"/>
                  </a:xfrm>
                </p:grpSpPr>
                <p:sp>
                  <p:nvSpPr>
                    <p:cNvPr id="39" name="Freeform 11"/>
                    <p:cNvSpPr>
                      <a:spLocks/>
                    </p:cNvSpPr>
                    <p:nvPr userDrawn="1"/>
                  </p:nvSpPr>
                  <p:spPr bwMode="hidden">
                    <a:xfrm>
                      <a:off x="400" y="522"/>
                      <a:ext cx="4264" cy="3794"/>
                    </a:xfrm>
                    <a:custGeom>
                      <a:avLst/>
                      <a:gdLst>
                        <a:gd name="T0" fmla="*/ 4469 w 4251"/>
                        <a:gd name="T1" fmla="*/ 3237 h 3794"/>
                        <a:gd name="T2" fmla="*/ 4424 w 4251"/>
                        <a:gd name="T3" fmla="*/ 2961 h 3794"/>
                        <a:gd name="T4" fmla="*/ 4341 w 4251"/>
                        <a:gd name="T5" fmla="*/ 2679 h 3794"/>
                        <a:gd name="T6" fmla="*/ 4213 w 4251"/>
                        <a:gd name="T7" fmla="*/ 2391 h 3794"/>
                        <a:gd name="T8" fmla="*/ 4049 w 4251"/>
                        <a:gd name="T9" fmla="*/ 2098 h 3794"/>
                        <a:gd name="T10" fmla="*/ 3853 w 4251"/>
                        <a:gd name="T11" fmla="*/ 1810 h 3794"/>
                        <a:gd name="T12" fmla="*/ 3625 w 4251"/>
                        <a:gd name="T13" fmla="*/ 1528 h 3794"/>
                        <a:gd name="T14" fmla="*/ 3363 w 4251"/>
                        <a:gd name="T15" fmla="*/ 1252 h 3794"/>
                        <a:gd name="T16" fmla="*/ 3011 w 4251"/>
                        <a:gd name="T17" fmla="*/ 935 h 3794"/>
                        <a:gd name="T18" fmla="*/ 2567 w 4251"/>
                        <a:gd name="T19" fmla="*/ 605 h 3794"/>
                        <a:gd name="T20" fmla="*/ 2093 w 4251"/>
                        <a:gd name="T21" fmla="*/ 341 h 3794"/>
                        <a:gd name="T22" fmla="*/ 1634 w 4251"/>
                        <a:gd name="T23" fmla="*/ 143 h 3794"/>
                        <a:gd name="T24" fmla="*/ 1185 w 4251"/>
                        <a:gd name="T25" fmla="*/ 35 h 3794"/>
                        <a:gd name="T26" fmla="*/ 775 w 4251"/>
                        <a:gd name="T27" fmla="*/ 0 h 3794"/>
                        <a:gd name="T28" fmla="*/ 418 w 4251"/>
                        <a:gd name="T29" fmla="*/ 47 h 3794"/>
                        <a:gd name="T30" fmla="*/ 120 w 4251"/>
                        <a:gd name="T31" fmla="*/ 173 h 3794"/>
                        <a:gd name="T32" fmla="*/ 0 w 4251"/>
                        <a:gd name="T33" fmla="*/ 269 h 3794"/>
                        <a:gd name="T34" fmla="*/ 280 w 4251"/>
                        <a:gd name="T35" fmla="*/ 101 h 3794"/>
                        <a:gd name="T36" fmla="*/ 620 w 4251"/>
                        <a:gd name="T37" fmla="*/ 18 h 3794"/>
                        <a:gd name="T38" fmla="*/ 1008 w 4251"/>
                        <a:gd name="T39" fmla="*/ 18 h 3794"/>
                        <a:gd name="T40" fmla="*/ 1425 w 4251"/>
                        <a:gd name="T41" fmla="*/ 95 h 3794"/>
                        <a:gd name="T42" fmla="*/ 1880 w 4251"/>
                        <a:gd name="T43" fmla="*/ 245 h 3794"/>
                        <a:gd name="T44" fmla="*/ 2331 w 4251"/>
                        <a:gd name="T45" fmla="*/ 467 h 3794"/>
                        <a:gd name="T46" fmla="*/ 2779 w 4251"/>
                        <a:gd name="T47" fmla="*/ 761 h 3794"/>
                        <a:gd name="T48" fmla="*/ 3225 w 4251"/>
                        <a:gd name="T49" fmla="*/ 1120 h 3794"/>
                        <a:gd name="T50" fmla="*/ 3493 w 4251"/>
                        <a:gd name="T51" fmla="*/ 1390 h 3794"/>
                        <a:gd name="T52" fmla="*/ 3739 w 4251"/>
                        <a:gd name="T53" fmla="*/ 1666 h 3794"/>
                        <a:gd name="T54" fmla="*/ 3958 w 4251"/>
                        <a:gd name="T55" fmla="*/ 1954 h 3794"/>
                        <a:gd name="T56" fmla="*/ 4129 w 4251"/>
                        <a:gd name="T57" fmla="*/ 2247 h 3794"/>
                        <a:gd name="T58" fmla="*/ 4278 w 4251"/>
                        <a:gd name="T59" fmla="*/ 2535 h 3794"/>
                        <a:gd name="T60" fmla="*/ 4383 w 4251"/>
                        <a:gd name="T61" fmla="*/ 2823 h 3794"/>
                        <a:gd name="T62" fmla="*/ 4444 w 4251"/>
                        <a:gd name="T63" fmla="*/ 3105 h 3794"/>
                        <a:gd name="T64" fmla="*/ 4469 w 4251"/>
                        <a:gd name="T65" fmla="*/ 3368 h 3794"/>
                        <a:gd name="T66" fmla="*/ 4457 w 4251"/>
                        <a:gd name="T67" fmla="*/ 3590 h 3794"/>
                        <a:gd name="T68" fmla="*/ 4406 w 4251"/>
                        <a:gd name="T69" fmla="*/ 3794 h 3794"/>
                        <a:gd name="T70" fmla="*/ 4437 w 4251"/>
                        <a:gd name="T71" fmla="*/ 3692 h 3794"/>
                        <a:gd name="T72" fmla="*/ 4469 w 4251"/>
                        <a:gd name="T73" fmla="*/ 3482 h 3794"/>
                        <a:gd name="T74" fmla="*/ 4476 w 4251"/>
                        <a:gd name="T75" fmla="*/ 3368 h 3794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</a:gdLst>
                      <a:ahLst/>
                      <a:cxnLst>
                        <a:cxn ang="T76">
                          <a:pos x="T0" y="T1"/>
                        </a:cxn>
                        <a:cxn ang="T77">
                          <a:pos x="T2" y="T3"/>
                        </a:cxn>
                        <a:cxn ang="T78">
                          <a:pos x="T4" y="T5"/>
                        </a:cxn>
                        <a:cxn ang="T79">
                          <a:pos x="T6" y="T7"/>
                        </a:cxn>
                        <a:cxn ang="T80">
                          <a:pos x="T8" y="T9"/>
                        </a:cxn>
                        <a:cxn ang="T81">
                          <a:pos x="T10" y="T11"/>
                        </a:cxn>
                        <a:cxn ang="T82">
                          <a:pos x="T12" y="T13"/>
                        </a:cxn>
                        <a:cxn ang="T83">
                          <a:pos x="T14" y="T15"/>
                        </a:cxn>
                        <a:cxn ang="T84">
                          <a:pos x="T16" y="T17"/>
                        </a:cxn>
                        <a:cxn ang="T85">
                          <a:pos x="T18" y="T19"/>
                        </a:cxn>
                        <a:cxn ang="T86">
                          <a:pos x="T20" y="T21"/>
                        </a:cxn>
                        <a:cxn ang="T87">
                          <a:pos x="T22" y="T23"/>
                        </a:cxn>
                        <a:cxn ang="T88">
                          <a:pos x="T24" y="T25"/>
                        </a:cxn>
                        <a:cxn ang="T89">
                          <a:pos x="T26" y="T27"/>
                        </a:cxn>
                        <a:cxn ang="T90">
                          <a:pos x="T28" y="T29"/>
                        </a:cxn>
                        <a:cxn ang="T91">
                          <a:pos x="T30" y="T31"/>
                        </a:cxn>
                        <a:cxn ang="T92">
                          <a:pos x="T32" y="T33"/>
                        </a:cxn>
                        <a:cxn ang="T93">
                          <a:pos x="T34" y="T35"/>
                        </a:cxn>
                        <a:cxn ang="T94">
                          <a:pos x="T36" y="T37"/>
                        </a:cxn>
                        <a:cxn ang="T95">
                          <a:pos x="T38" y="T39"/>
                        </a:cxn>
                        <a:cxn ang="T96">
                          <a:pos x="T40" y="T41"/>
                        </a:cxn>
                        <a:cxn ang="T97">
                          <a:pos x="T42" y="T43"/>
                        </a:cxn>
                        <a:cxn ang="T98">
                          <a:pos x="T44" y="T45"/>
                        </a:cxn>
                        <a:cxn ang="T99">
                          <a:pos x="T46" y="T47"/>
                        </a:cxn>
                        <a:cxn ang="T100">
                          <a:pos x="T48" y="T49"/>
                        </a:cxn>
                        <a:cxn ang="T101">
                          <a:pos x="T50" y="T51"/>
                        </a:cxn>
                        <a:cxn ang="T102">
                          <a:pos x="T52" y="T53"/>
                        </a:cxn>
                        <a:cxn ang="T103">
                          <a:pos x="T54" y="T55"/>
                        </a:cxn>
                        <a:cxn ang="T104">
                          <a:pos x="T56" y="T57"/>
                        </a:cxn>
                        <a:cxn ang="T105">
                          <a:pos x="T58" y="T59"/>
                        </a:cxn>
                        <a:cxn ang="T106">
                          <a:pos x="T60" y="T61"/>
                        </a:cxn>
                        <a:cxn ang="T107">
                          <a:pos x="T62" y="T63"/>
                        </a:cxn>
                        <a:cxn ang="T108">
                          <a:pos x="T64" y="T65"/>
                        </a:cxn>
                        <a:cxn ang="T109">
                          <a:pos x="T66" y="T67"/>
                        </a:cxn>
                        <a:cxn ang="T110">
                          <a:pos x="T68" y="T69"/>
                        </a:cxn>
                        <a:cxn ang="T111">
                          <a:pos x="T70" y="T71"/>
                        </a:cxn>
                        <a:cxn ang="T112">
                          <a:pos x="T72" y="T73"/>
                        </a:cxn>
                        <a:cxn ang="T113">
                          <a:pos x="T74" y="T75"/>
                        </a:cxn>
                      </a:cxnLst>
                      <a:rect l="0" t="0" r="r" b="b"/>
                      <a:pathLst>
                        <a:path w="4251" h="3794">
                          <a:moveTo>
                            <a:pt x="4251" y="3368"/>
                          </a:moveTo>
                          <a:lnTo>
                            <a:pt x="4245" y="3237"/>
                          </a:lnTo>
                          <a:lnTo>
                            <a:pt x="4227" y="3099"/>
                          </a:lnTo>
                          <a:lnTo>
                            <a:pt x="4203" y="2961"/>
                          </a:lnTo>
                          <a:lnTo>
                            <a:pt x="4167" y="2823"/>
                          </a:lnTo>
                          <a:lnTo>
                            <a:pt x="4120" y="2679"/>
                          </a:lnTo>
                          <a:lnTo>
                            <a:pt x="4066" y="2535"/>
                          </a:lnTo>
                          <a:lnTo>
                            <a:pt x="4000" y="2391"/>
                          </a:lnTo>
                          <a:lnTo>
                            <a:pt x="3928" y="2247"/>
                          </a:lnTo>
                          <a:lnTo>
                            <a:pt x="3845" y="2098"/>
                          </a:lnTo>
                          <a:lnTo>
                            <a:pt x="3755" y="1954"/>
                          </a:lnTo>
                          <a:lnTo>
                            <a:pt x="3659" y="1810"/>
                          </a:lnTo>
                          <a:lnTo>
                            <a:pt x="3552" y="1666"/>
                          </a:lnTo>
                          <a:lnTo>
                            <a:pt x="3438" y="1528"/>
                          </a:lnTo>
                          <a:lnTo>
                            <a:pt x="3318" y="1390"/>
                          </a:lnTo>
                          <a:lnTo>
                            <a:pt x="3193" y="1252"/>
                          </a:lnTo>
                          <a:lnTo>
                            <a:pt x="3061" y="1120"/>
                          </a:lnTo>
                          <a:lnTo>
                            <a:pt x="2858" y="935"/>
                          </a:lnTo>
                          <a:lnTo>
                            <a:pt x="2649" y="761"/>
                          </a:lnTo>
                          <a:lnTo>
                            <a:pt x="2434" y="605"/>
                          </a:lnTo>
                          <a:lnTo>
                            <a:pt x="2212" y="467"/>
                          </a:lnTo>
                          <a:lnTo>
                            <a:pt x="1991" y="341"/>
                          </a:lnTo>
                          <a:lnTo>
                            <a:pt x="1770" y="233"/>
                          </a:lnTo>
                          <a:lnTo>
                            <a:pt x="1549" y="143"/>
                          </a:lnTo>
                          <a:lnTo>
                            <a:pt x="1327" y="77"/>
                          </a:lnTo>
                          <a:lnTo>
                            <a:pt x="1124" y="35"/>
                          </a:lnTo>
                          <a:lnTo>
                            <a:pt x="927" y="6"/>
                          </a:lnTo>
                          <a:lnTo>
                            <a:pt x="741" y="0"/>
                          </a:lnTo>
                          <a:lnTo>
                            <a:pt x="568" y="18"/>
                          </a:lnTo>
                          <a:lnTo>
                            <a:pt x="401" y="47"/>
                          </a:lnTo>
                          <a:lnTo>
                            <a:pt x="257" y="101"/>
                          </a:lnTo>
                          <a:lnTo>
                            <a:pt x="120" y="173"/>
                          </a:lnTo>
                          <a:lnTo>
                            <a:pt x="0" y="263"/>
                          </a:lnTo>
                          <a:lnTo>
                            <a:pt x="0" y="269"/>
                          </a:lnTo>
                          <a:lnTo>
                            <a:pt x="126" y="173"/>
                          </a:lnTo>
                          <a:lnTo>
                            <a:pt x="263" y="101"/>
                          </a:lnTo>
                          <a:lnTo>
                            <a:pt x="419" y="47"/>
                          </a:lnTo>
                          <a:lnTo>
                            <a:pt x="586" y="18"/>
                          </a:lnTo>
                          <a:lnTo>
                            <a:pt x="765" y="6"/>
                          </a:lnTo>
                          <a:lnTo>
                            <a:pt x="957" y="18"/>
                          </a:lnTo>
                          <a:lnTo>
                            <a:pt x="1154" y="47"/>
                          </a:lnTo>
                          <a:lnTo>
                            <a:pt x="1357" y="95"/>
                          </a:lnTo>
                          <a:lnTo>
                            <a:pt x="1567" y="161"/>
                          </a:lnTo>
                          <a:lnTo>
                            <a:pt x="1782" y="245"/>
                          </a:lnTo>
                          <a:lnTo>
                            <a:pt x="1997" y="347"/>
                          </a:lnTo>
                          <a:lnTo>
                            <a:pt x="2212" y="467"/>
                          </a:lnTo>
                          <a:lnTo>
                            <a:pt x="2428" y="605"/>
                          </a:lnTo>
                          <a:lnTo>
                            <a:pt x="2643" y="761"/>
                          </a:lnTo>
                          <a:lnTo>
                            <a:pt x="2858" y="935"/>
                          </a:lnTo>
                          <a:lnTo>
                            <a:pt x="3061" y="1120"/>
                          </a:lnTo>
                          <a:lnTo>
                            <a:pt x="3193" y="1252"/>
                          </a:lnTo>
                          <a:lnTo>
                            <a:pt x="3318" y="1390"/>
                          </a:lnTo>
                          <a:lnTo>
                            <a:pt x="3438" y="1528"/>
                          </a:lnTo>
                          <a:lnTo>
                            <a:pt x="3552" y="1666"/>
                          </a:lnTo>
                          <a:lnTo>
                            <a:pt x="3653" y="1810"/>
                          </a:lnTo>
                          <a:lnTo>
                            <a:pt x="3755" y="1954"/>
                          </a:lnTo>
                          <a:lnTo>
                            <a:pt x="3839" y="2104"/>
                          </a:lnTo>
                          <a:lnTo>
                            <a:pt x="3922" y="2247"/>
                          </a:lnTo>
                          <a:lnTo>
                            <a:pt x="3994" y="2391"/>
                          </a:lnTo>
                          <a:lnTo>
                            <a:pt x="4060" y="2535"/>
                          </a:lnTo>
                          <a:lnTo>
                            <a:pt x="4114" y="2679"/>
                          </a:lnTo>
                          <a:lnTo>
                            <a:pt x="4162" y="2823"/>
                          </a:lnTo>
                          <a:lnTo>
                            <a:pt x="4197" y="2967"/>
                          </a:lnTo>
                          <a:lnTo>
                            <a:pt x="4221" y="3105"/>
                          </a:lnTo>
                          <a:lnTo>
                            <a:pt x="4239" y="3237"/>
                          </a:lnTo>
                          <a:lnTo>
                            <a:pt x="4245" y="3368"/>
                          </a:lnTo>
                          <a:lnTo>
                            <a:pt x="4245" y="3482"/>
                          </a:lnTo>
                          <a:lnTo>
                            <a:pt x="4233" y="3590"/>
                          </a:lnTo>
                          <a:lnTo>
                            <a:pt x="4215" y="3692"/>
                          </a:lnTo>
                          <a:lnTo>
                            <a:pt x="4185" y="3794"/>
                          </a:lnTo>
                          <a:lnTo>
                            <a:pt x="4215" y="3692"/>
                          </a:lnTo>
                          <a:lnTo>
                            <a:pt x="4239" y="3590"/>
                          </a:lnTo>
                          <a:lnTo>
                            <a:pt x="4245" y="3482"/>
                          </a:lnTo>
                          <a:lnTo>
                            <a:pt x="4251" y="3368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cs-CZ"/>
                    </a:p>
                  </p:txBody>
                </p:sp>
                <p:grpSp>
                  <p:nvGrpSpPr>
                    <p:cNvPr id="40" name="Group 12"/>
                    <p:cNvGrpSpPr>
                      <a:grpSpLocks/>
                    </p:cNvGrpSpPr>
                    <p:nvPr userDrawn="1"/>
                  </p:nvGrpSpPr>
                  <p:grpSpPr bwMode="auto">
                    <a:xfrm>
                      <a:off x="0" y="659"/>
                      <a:ext cx="4751" cy="3657"/>
                      <a:chOff x="0" y="659"/>
                      <a:chExt cx="4751" cy="3657"/>
                    </a:xfrm>
                  </p:grpSpPr>
                  <p:sp>
                    <p:nvSpPr>
                      <p:cNvPr id="41" name="Freeform 13"/>
                      <p:cNvSpPr>
                        <a:spLocks/>
                      </p:cNvSpPr>
                      <p:nvPr userDrawn="1"/>
                    </p:nvSpPr>
                    <p:spPr bwMode="hidden">
                      <a:xfrm>
                        <a:off x="400" y="659"/>
                        <a:ext cx="4121" cy="3657"/>
                      </a:xfrm>
                      <a:custGeom>
                        <a:avLst/>
                        <a:gdLst>
                          <a:gd name="T0" fmla="*/ 178 w 4108"/>
                          <a:gd name="T1" fmla="*/ 186 h 3657"/>
                          <a:gd name="T2" fmla="*/ 459 w 4108"/>
                          <a:gd name="T3" fmla="*/ 54 h 3657"/>
                          <a:gd name="T4" fmla="*/ 812 w 4108"/>
                          <a:gd name="T5" fmla="*/ 6 h 3657"/>
                          <a:gd name="T6" fmla="*/ 1204 w 4108"/>
                          <a:gd name="T7" fmla="*/ 36 h 3657"/>
                          <a:gd name="T8" fmla="*/ 1622 w 4108"/>
                          <a:gd name="T9" fmla="*/ 144 h 3657"/>
                          <a:gd name="T10" fmla="*/ 2051 w 4108"/>
                          <a:gd name="T11" fmla="*/ 324 h 3657"/>
                          <a:gd name="T12" fmla="*/ 2503 w 4108"/>
                          <a:gd name="T13" fmla="*/ 570 h 3657"/>
                          <a:gd name="T14" fmla="*/ 2933 w 4108"/>
                          <a:gd name="T15" fmla="*/ 888 h 3657"/>
                          <a:gd name="T16" fmla="*/ 3273 w 4108"/>
                          <a:gd name="T17" fmla="*/ 1193 h 3657"/>
                          <a:gd name="T18" fmla="*/ 3523 w 4108"/>
                          <a:gd name="T19" fmla="*/ 1451 h 3657"/>
                          <a:gd name="T20" fmla="*/ 3735 w 4108"/>
                          <a:gd name="T21" fmla="*/ 1721 h 3657"/>
                          <a:gd name="T22" fmla="*/ 3923 w 4108"/>
                          <a:gd name="T23" fmla="*/ 1997 h 3657"/>
                          <a:gd name="T24" fmla="*/ 4076 w 4108"/>
                          <a:gd name="T25" fmla="*/ 2272 h 3657"/>
                          <a:gd name="T26" fmla="*/ 4197 w 4108"/>
                          <a:gd name="T27" fmla="*/ 2548 h 3657"/>
                          <a:gd name="T28" fmla="*/ 4282 w 4108"/>
                          <a:gd name="T29" fmla="*/ 2818 h 3657"/>
                          <a:gd name="T30" fmla="*/ 4327 w 4108"/>
                          <a:gd name="T31" fmla="*/ 3070 h 3657"/>
                          <a:gd name="T32" fmla="*/ 4327 w 4108"/>
                          <a:gd name="T33" fmla="*/ 3321 h 3657"/>
                          <a:gd name="T34" fmla="*/ 4282 w 4108"/>
                          <a:gd name="T35" fmla="*/ 3549 h 3657"/>
                          <a:gd name="T36" fmla="*/ 4251 w 4108"/>
                          <a:gd name="T37" fmla="*/ 3657 h 3657"/>
                          <a:gd name="T38" fmla="*/ 4314 w 4108"/>
                          <a:gd name="T39" fmla="*/ 3447 h 3657"/>
                          <a:gd name="T40" fmla="*/ 4333 w 4108"/>
                          <a:gd name="T41" fmla="*/ 3213 h 3657"/>
                          <a:gd name="T42" fmla="*/ 4327 w 4108"/>
                          <a:gd name="T43" fmla="*/ 3070 h 3657"/>
                          <a:gd name="T44" fmla="*/ 4282 w 4108"/>
                          <a:gd name="T45" fmla="*/ 2812 h 3657"/>
                          <a:gd name="T46" fmla="*/ 4203 w 4108"/>
                          <a:gd name="T47" fmla="*/ 2548 h 3657"/>
                          <a:gd name="T48" fmla="*/ 4083 w 4108"/>
                          <a:gd name="T49" fmla="*/ 2272 h 3657"/>
                          <a:gd name="T50" fmla="*/ 3929 w 4108"/>
                          <a:gd name="T51" fmla="*/ 1997 h 3657"/>
                          <a:gd name="T52" fmla="*/ 3742 w 4108"/>
                          <a:gd name="T53" fmla="*/ 1721 h 3657"/>
                          <a:gd name="T54" fmla="*/ 3529 w 4108"/>
                          <a:gd name="T55" fmla="*/ 1451 h 3657"/>
                          <a:gd name="T56" fmla="*/ 3279 w 4108"/>
                          <a:gd name="T57" fmla="*/ 1187 h 3657"/>
                          <a:gd name="T58" fmla="*/ 2945 w 4108"/>
                          <a:gd name="T59" fmla="*/ 888 h 3657"/>
                          <a:gd name="T60" fmla="*/ 2522 w 4108"/>
                          <a:gd name="T61" fmla="*/ 576 h 3657"/>
                          <a:gd name="T62" fmla="*/ 2071 w 4108"/>
                          <a:gd name="T63" fmla="*/ 330 h 3657"/>
                          <a:gd name="T64" fmla="*/ 1628 w 4108"/>
                          <a:gd name="T65" fmla="*/ 144 h 3657"/>
                          <a:gd name="T66" fmla="*/ 1198 w 4108"/>
                          <a:gd name="T67" fmla="*/ 30 h 3657"/>
                          <a:gd name="T68" fmla="*/ 787 w 4108"/>
                          <a:gd name="T69" fmla="*/ 0 h 3657"/>
                          <a:gd name="T70" fmla="*/ 448 w 4108"/>
                          <a:gd name="T71" fmla="*/ 54 h 3657"/>
                          <a:gd name="T72" fmla="*/ 178 w 4108"/>
                          <a:gd name="T73" fmla="*/ 186 h 3657"/>
                          <a:gd name="T74" fmla="*/ 24 w 4108"/>
                          <a:gd name="T75" fmla="*/ 306 h 3657"/>
                          <a:gd name="T76" fmla="*/ 0 w 4108"/>
                          <a:gd name="T77" fmla="*/ 336 h 3657"/>
                          <a:gd name="T78" fmla="*/ 48 w 4108"/>
                          <a:gd name="T79" fmla="*/ 282 h 3657"/>
                          <a:gd name="T80" fmla="*/ 0 60000 65536"/>
                          <a:gd name="T81" fmla="*/ 0 60000 65536"/>
                          <a:gd name="T82" fmla="*/ 0 60000 65536"/>
                          <a:gd name="T83" fmla="*/ 0 60000 65536"/>
                          <a:gd name="T84" fmla="*/ 0 60000 65536"/>
                          <a:gd name="T85" fmla="*/ 0 60000 65536"/>
                          <a:gd name="T86" fmla="*/ 0 60000 65536"/>
                          <a:gd name="T87" fmla="*/ 0 60000 65536"/>
                          <a:gd name="T88" fmla="*/ 0 60000 65536"/>
                          <a:gd name="T89" fmla="*/ 0 60000 65536"/>
                          <a:gd name="T90" fmla="*/ 0 60000 65536"/>
                          <a:gd name="T91" fmla="*/ 0 60000 65536"/>
                          <a:gd name="T92" fmla="*/ 0 60000 65536"/>
                          <a:gd name="T93" fmla="*/ 0 60000 65536"/>
                          <a:gd name="T94" fmla="*/ 0 60000 65536"/>
                          <a:gd name="T95" fmla="*/ 0 60000 65536"/>
                          <a:gd name="T96" fmla="*/ 0 60000 65536"/>
                          <a:gd name="T97" fmla="*/ 0 60000 65536"/>
                          <a:gd name="T98" fmla="*/ 0 60000 65536"/>
                          <a:gd name="T99" fmla="*/ 0 60000 65536"/>
                          <a:gd name="T100" fmla="*/ 0 60000 65536"/>
                          <a:gd name="T101" fmla="*/ 0 60000 65536"/>
                          <a:gd name="T102" fmla="*/ 0 60000 65536"/>
                          <a:gd name="T103" fmla="*/ 0 60000 65536"/>
                          <a:gd name="T104" fmla="*/ 0 60000 65536"/>
                          <a:gd name="T105" fmla="*/ 0 60000 65536"/>
                          <a:gd name="T106" fmla="*/ 0 60000 65536"/>
                          <a:gd name="T107" fmla="*/ 0 60000 65536"/>
                          <a:gd name="T108" fmla="*/ 0 60000 65536"/>
                          <a:gd name="T109" fmla="*/ 0 60000 65536"/>
                          <a:gd name="T110" fmla="*/ 0 60000 65536"/>
                          <a:gd name="T111" fmla="*/ 0 60000 65536"/>
                          <a:gd name="T112" fmla="*/ 0 60000 65536"/>
                          <a:gd name="T113" fmla="*/ 0 60000 65536"/>
                          <a:gd name="T114" fmla="*/ 0 60000 65536"/>
                          <a:gd name="T115" fmla="*/ 0 60000 65536"/>
                          <a:gd name="T116" fmla="*/ 0 60000 65536"/>
                          <a:gd name="T117" fmla="*/ 0 60000 65536"/>
                          <a:gd name="T118" fmla="*/ 0 60000 65536"/>
                          <a:gd name="T119" fmla="*/ 0 60000 65536"/>
                        </a:gdLst>
                        <a:ahLst/>
                        <a:cxnLst>
                          <a:cxn ang="T80">
                            <a:pos x="T0" y="T1"/>
                          </a:cxn>
                          <a:cxn ang="T81">
                            <a:pos x="T2" y="T3"/>
                          </a:cxn>
                          <a:cxn ang="T82">
                            <a:pos x="T4" y="T5"/>
                          </a:cxn>
                          <a:cxn ang="T83">
                            <a:pos x="T6" y="T7"/>
                          </a:cxn>
                          <a:cxn ang="T84">
                            <a:pos x="T8" y="T9"/>
                          </a:cxn>
                          <a:cxn ang="T85">
                            <a:pos x="T10" y="T11"/>
                          </a:cxn>
                          <a:cxn ang="T86">
                            <a:pos x="T12" y="T13"/>
                          </a:cxn>
                          <a:cxn ang="T87">
                            <a:pos x="T14" y="T15"/>
                          </a:cxn>
                          <a:cxn ang="T88">
                            <a:pos x="T16" y="T17"/>
                          </a:cxn>
                          <a:cxn ang="T89">
                            <a:pos x="T18" y="T19"/>
                          </a:cxn>
                          <a:cxn ang="T90">
                            <a:pos x="T20" y="T21"/>
                          </a:cxn>
                          <a:cxn ang="T91">
                            <a:pos x="T22" y="T23"/>
                          </a:cxn>
                          <a:cxn ang="T92">
                            <a:pos x="T24" y="T25"/>
                          </a:cxn>
                          <a:cxn ang="T93">
                            <a:pos x="T26" y="T27"/>
                          </a:cxn>
                          <a:cxn ang="T94">
                            <a:pos x="T28" y="T29"/>
                          </a:cxn>
                          <a:cxn ang="T95">
                            <a:pos x="T30" y="T31"/>
                          </a:cxn>
                          <a:cxn ang="T96">
                            <a:pos x="T32" y="T33"/>
                          </a:cxn>
                          <a:cxn ang="T97">
                            <a:pos x="T34" y="T35"/>
                          </a:cxn>
                          <a:cxn ang="T98">
                            <a:pos x="T36" y="T37"/>
                          </a:cxn>
                          <a:cxn ang="T99">
                            <a:pos x="T38" y="T39"/>
                          </a:cxn>
                          <a:cxn ang="T100">
                            <a:pos x="T40" y="T41"/>
                          </a:cxn>
                          <a:cxn ang="T101">
                            <a:pos x="T42" y="T43"/>
                          </a:cxn>
                          <a:cxn ang="T102">
                            <a:pos x="T44" y="T45"/>
                          </a:cxn>
                          <a:cxn ang="T103">
                            <a:pos x="T46" y="T47"/>
                          </a:cxn>
                          <a:cxn ang="T104">
                            <a:pos x="T48" y="T49"/>
                          </a:cxn>
                          <a:cxn ang="T105">
                            <a:pos x="T50" y="T51"/>
                          </a:cxn>
                          <a:cxn ang="T106">
                            <a:pos x="T52" y="T53"/>
                          </a:cxn>
                          <a:cxn ang="T107">
                            <a:pos x="T54" y="T55"/>
                          </a:cxn>
                          <a:cxn ang="T108">
                            <a:pos x="T56" y="T57"/>
                          </a:cxn>
                          <a:cxn ang="T109">
                            <a:pos x="T58" y="T59"/>
                          </a:cxn>
                          <a:cxn ang="T110">
                            <a:pos x="T60" y="T61"/>
                          </a:cxn>
                          <a:cxn ang="T111">
                            <a:pos x="T62" y="T63"/>
                          </a:cxn>
                          <a:cxn ang="T112">
                            <a:pos x="T64" y="T65"/>
                          </a:cxn>
                          <a:cxn ang="T113">
                            <a:pos x="T66" y="T67"/>
                          </a:cxn>
                          <a:cxn ang="T114">
                            <a:pos x="T68" y="T69"/>
                          </a:cxn>
                          <a:cxn ang="T115">
                            <a:pos x="T70" y="T71"/>
                          </a:cxn>
                          <a:cxn ang="T116">
                            <a:pos x="T72" y="T73"/>
                          </a:cxn>
                          <a:cxn ang="T117">
                            <a:pos x="T74" y="T75"/>
                          </a:cxn>
                          <a:cxn ang="T118">
                            <a:pos x="T76" y="T77"/>
                          </a:cxn>
                          <a:cxn ang="T119">
                            <a:pos x="T78" y="T79"/>
                          </a:cxn>
                        </a:cxnLst>
                        <a:rect l="0" t="0" r="r" b="b"/>
                        <a:pathLst>
                          <a:path w="4108" h="3657">
                            <a:moveTo>
                              <a:pt x="48" y="282"/>
                            </a:moveTo>
                            <a:lnTo>
                              <a:pt x="161" y="186"/>
                            </a:lnTo>
                            <a:lnTo>
                              <a:pt x="293" y="108"/>
                            </a:lnTo>
                            <a:lnTo>
                              <a:pt x="442" y="54"/>
                            </a:lnTo>
                            <a:lnTo>
                              <a:pt x="598" y="18"/>
                            </a:lnTo>
                            <a:lnTo>
                              <a:pt x="771" y="6"/>
                            </a:lnTo>
                            <a:lnTo>
                              <a:pt x="951" y="12"/>
                            </a:lnTo>
                            <a:lnTo>
                              <a:pt x="1136" y="36"/>
                            </a:lnTo>
                            <a:lnTo>
                              <a:pt x="1333" y="84"/>
                            </a:lnTo>
                            <a:lnTo>
                              <a:pt x="1537" y="144"/>
                            </a:lnTo>
                            <a:lnTo>
                              <a:pt x="1740" y="222"/>
                            </a:lnTo>
                            <a:lnTo>
                              <a:pt x="1949" y="324"/>
                            </a:lnTo>
                            <a:lnTo>
                              <a:pt x="2158" y="438"/>
                            </a:lnTo>
                            <a:lnTo>
                              <a:pt x="2368" y="570"/>
                            </a:lnTo>
                            <a:lnTo>
                              <a:pt x="2577" y="720"/>
                            </a:lnTo>
                            <a:lnTo>
                              <a:pt x="2780" y="888"/>
                            </a:lnTo>
                            <a:lnTo>
                              <a:pt x="2978" y="1067"/>
                            </a:lnTo>
                            <a:lnTo>
                              <a:pt x="3103" y="1193"/>
                            </a:lnTo>
                            <a:lnTo>
                              <a:pt x="3223" y="1319"/>
                            </a:lnTo>
                            <a:lnTo>
                              <a:pt x="3336" y="1451"/>
                            </a:lnTo>
                            <a:lnTo>
                              <a:pt x="3444" y="1589"/>
                            </a:lnTo>
                            <a:lnTo>
                              <a:pt x="3540" y="1721"/>
                            </a:lnTo>
                            <a:lnTo>
                              <a:pt x="3635" y="1859"/>
                            </a:lnTo>
                            <a:lnTo>
                              <a:pt x="3719" y="1997"/>
                            </a:lnTo>
                            <a:lnTo>
                              <a:pt x="3797" y="2134"/>
                            </a:lnTo>
                            <a:lnTo>
                              <a:pt x="3863" y="2272"/>
                            </a:lnTo>
                            <a:lnTo>
                              <a:pt x="3928" y="2410"/>
                            </a:lnTo>
                            <a:lnTo>
                              <a:pt x="3976" y="2548"/>
                            </a:lnTo>
                            <a:lnTo>
                              <a:pt x="4024" y="2680"/>
                            </a:lnTo>
                            <a:lnTo>
                              <a:pt x="4060" y="2818"/>
                            </a:lnTo>
                            <a:lnTo>
                              <a:pt x="4084" y="2944"/>
                            </a:lnTo>
                            <a:lnTo>
                              <a:pt x="4102" y="3070"/>
                            </a:lnTo>
                            <a:lnTo>
                              <a:pt x="4108" y="3195"/>
                            </a:lnTo>
                            <a:lnTo>
                              <a:pt x="4102" y="3321"/>
                            </a:lnTo>
                            <a:lnTo>
                              <a:pt x="4090" y="3441"/>
                            </a:lnTo>
                            <a:lnTo>
                              <a:pt x="4060" y="3549"/>
                            </a:lnTo>
                            <a:lnTo>
                              <a:pt x="4024" y="3657"/>
                            </a:lnTo>
                            <a:lnTo>
                              <a:pt x="4030" y="3657"/>
                            </a:lnTo>
                            <a:lnTo>
                              <a:pt x="4066" y="3555"/>
                            </a:lnTo>
                            <a:lnTo>
                              <a:pt x="4090" y="3447"/>
                            </a:lnTo>
                            <a:lnTo>
                              <a:pt x="4102" y="3333"/>
                            </a:lnTo>
                            <a:lnTo>
                              <a:pt x="4108" y="3213"/>
                            </a:lnTo>
                            <a:lnTo>
                              <a:pt x="4108" y="3195"/>
                            </a:lnTo>
                            <a:lnTo>
                              <a:pt x="4102" y="3070"/>
                            </a:lnTo>
                            <a:lnTo>
                              <a:pt x="4084" y="2944"/>
                            </a:lnTo>
                            <a:lnTo>
                              <a:pt x="4060" y="2812"/>
                            </a:lnTo>
                            <a:lnTo>
                              <a:pt x="4024" y="2680"/>
                            </a:lnTo>
                            <a:lnTo>
                              <a:pt x="3982" y="2548"/>
                            </a:lnTo>
                            <a:lnTo>
                              <a:pt x="3928" y="2410"/>
                            </a:lnTo>
                            <a:lnTo>
                              <a:pt x="3869" y="2272"/>
                            </a:lnTo>
                            <a:lnTo>
                              <a:pt x="3803" y="2134"/>
                            </a:lnTo>
                            <a:lnTo>
                              <a:pt x="3725" y="1997"/>
                            </a:lnTo>
                            <a:lnTo>
                              <a:pt x="3641" y="1859"/>
                            </a:lnTo>
                            <a:lnTo>
                              <a:pt x="3546" y="1721"/>
                            </a:lnTo>
                            <a:lnTo>
                              <a:pt x="3450" y="1583"/>
                            </a:lnTo>
                            <a:lnTo>
                              <a:pt x="3342" y="1451"/>
                            </a:lnTo>
                            <a:lnTo>
                              <a:pt x="3229" y="1319"/>
                            </a:lnTo>
                            <a:lnTo>
                              <a:pt x="3109" y="1187"/>
                            </a:lnTo>
                            <a:lnTo>
                              <a:pt x="2984" y="1061"/>
                            </a:lnTo>
                            <a:lnTo>
                              <a:pt x="2792" y="888"/>
                            </a:lnTo>
                            <a:lnTo>
                              <a:pt x="2589" y="726"/>
                            </a:lnTo>
                            <a:lnTo>
                              <a:pt x="2386" y="576"/>
                            </a:lnTo>
                            <a:lnTo>
                              <a:pt x="2176" y="444"/>
                            </a:lnTo>
                            <a:lnTo>
                              <a:pt x="1967" y="330"/>
                            </a:lnTo>
                            <a:lnTo>
                              <a:pt x="1752" y="228"/>
                            </a:lnTo>
                            <a:lnTo>
                              <a:pt x="1543" y="144"/>
                            </a:lnTo>
                            <a:lnTo>
                              <a:pt x="1333" y="78"/>
                            </a:lnTo>
                            <a:lnTo>
                              <a:pt x="1130" y="30"/>
                            </a:lnTo>
                            <a:lnTo>
                              <a:pt x="939" y="6"/>
                            </a:lnTo>
                            <a:lnTo>
                              <a:pt x="753" y="0"/>
                            </a:lnTo>
                            <a:lnTo>
                              <a:pt x="586" y="18"/>
                            </a:lnTo>
                            <a:lnTo>
                              <a:pt x="431" y="54"/>
                            </a:lnTo>
                            <a:lnTo>
                              <a:pt x="287" y="108"/>
                            </a:lnTo>
                            <a:lnTo>
                              <a:pt x="161" y="186"/>
                            </a:lnTo>
                            <a:lnTo>
                              <a:pt x="48" y="282"/>
                            </a:lnTo>
                            <a:lnTo>
                              <a:pt x="24" y="306"/>
                            </a:lnTo>
                            <a:lnTo>
                              <a:pt x="0" y="330"/>
                            </a:lnTo>
                            <a:lnTo>
                              <a:pt x="0" y="336"/>
                            </a:lnTo>
                            <a:lnTo>
                              <a:pt x="24" y="312"/>
                            </a:lnTo>
                            <a:lnTo>
                              <a:pt x="48" y="282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endParaRPr lang="cs-CZ"/>
                      </a:p>
                    </p:txBody>
                  </p:sp>
                  <p:grpSp>
                    <p:nvGrpSpPr>
                      <p:cNvPr id="42" name="Group 14"/>
                      <p:cNvGrpSpPr>
                        <a:grpSpLocks/>
                      </p:cNvGrpSpPr>
                      <p:nvPr userDrawn="1"/>
                    </p:nvGrpSpPr>
                    <p:grpSpPr bwMode="auto">
                      <a:xfrm>
                        <a:off x="0" y="808"/>
                        <a:ext cx="4751" cy="3508"/>
                        <a:chOff x="-400" y="808"/>
                        <a:chExt cx="4751" cy="3508"/>
                      </a:xfrm>
                    </p:grpSpPr>
                    <p:sp>
                      <p:nvSpPr>
                        <p:cNvPr id="43" name="Line 15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876" y="809"/>
                          <a:ext cx="1242" cy="191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cs-CZ"/>
                        </a:p>
                      </p:txBody>
                    </p:sp>
                    <p:sp>
                      <p:nvSpPr>
                        <p:cNvPr id="44" name="Line 16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-210" y="2117"/>
                          <a:ext cx="1921" cy="379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cs-CZ"/>
                        </a:p>
                      </p:txBody>
                    </p:sp>
                    <p:sp>
                      <p:nvSpPr>
                        <p:cNvPr id="45" name="Line 17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-257" y="1886"/>
                          <a:ext cx="2029" cy="591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cs-CZ"/>
                        </a:p>
                      </p:txBody>
                    </p:sp>
                    <p:sp>
                      <p:nvSpPr>
                        <p:cNvPr id="46" name="Line 18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-327" y="1599"/>
                          <a:ext cx="2175" cy="852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cs-CZ"/>
                        </a:p>
                      </p:txBody>
                    </p:sp>
                    <p:sp>
                      <p:nvSpPr>
                        <p:cNvPr id="47" name="Line 19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-400" y="1259"/>
                          <a:ext cx="2334" cy="1165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cs-CZ"/>
                        </a:p>
                      </p:txBody>
                    </p:sp>
                    <p:sp>
                      <p:nvSpPr>
                        <p:cNvPr id="48" name="Line 20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179" y="872"/>
                          <a:ext cx="1891" cy="1681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cs-CZ"/>
                        </a:p>
                      </p:txBody>
                    </p:sp>
                    <p:sp>
                      <p:nvSpPr>
                        <p:cNvPr id="49" name="Line 21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-150" y="2329"/>
                          <a:ext cx="1806" cy="194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cs-CZ"/>
                        </a:p>
                      </p:txBody>
                    </p:sp>
                    <p:sp>
                      <p:nvSpPr>
                        <p:cNvPr id="50" name="Line 22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-109" y="2514"/>
                          <a:ext cx="1720" cy="3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cs-CZ"/>
                        </a:p>
                      </p:txBody>
                    </p:sp>
                    <p:sp>
                      <p:nvSpPr>
                        <p:cNvPr id="51" name="Line 23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545" y="2785"/>
                          <a:ext cx="849" cy="802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cs-CZ"/>
                        </a:p>
                      </p:txBody>
                    </p:sp>
                    <p:sp>
                      <p:nvSpPr>
                        <p:cNvPr id="52" name="Line 24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168" y="2669"/>
                          <a:ext cx="1295" cy="56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cs-CZ"/>
                        </a:p>
                      </p:txBody>
                    </p:sp>
                    <p:sp>
                      <p:nvSpPr>
                        <p:cNvPr id="53" name="Line 25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-34" y="2588"/>
                          <a:ext cx="1576" cy="245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cs-CZ"/>
                        </a:p>
                      </p:txBody>
                    </p:sp>
                    <p:sp>
                      <p:nvSpPr>
                        <p:cNvPr id="54" name="Line 26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1201" y="2985"/>
                          <a:ext cx="141" cy="1041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cs-CZ"/>
                        </a:p>
                      </p:txBody>
                    </p:sp>
                    <p:sp>
                      <p:nvSpPr>
                        <p:cNvPr id="55" name="Line 27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1292" y="3013"/>
                          <a:ext cx="47" cy="1058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cs-CZ"/>
                        </a:p>
                      </p:txBody>
                    </p:sp>
                    <p:sp>
                      <p:nvSpPr>
                        <p:cNvPr id="56" name="Line 28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331" y="3034"/>
                          <a:ext cx="47" cy="1081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cs-CZ"/>
                        </a:p>
                      </p:txBody>
                    </p:sp>
                    <p:sp>
                      <p:nvSpPr>
                        <p:cNvPr id="57" name="Line 29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325" y="3059"/>
                          <a:ext cx="145" cy="1101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cs-CZ"/>
                        </a:p>
                      </p:txBody>
                    </p:sp>
                    <p:sp>
                      <p:nvSpPr>
                        <p:cNvPr id="58" name="Line 30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320" y="3090"/>
                          <a:ext cx="255" cy="1124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cs-CZ"/>
                        </a:p>
                      </p:txBody>
                    </p:sp>
                    <p:sp>
                      <p:nvSpPr>
                        <p:cNvPr id="59" name="Line 31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314" y="3117"/>
                          <a:ext cx="365" cy="1143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cs-CZ"/>
                        </a:p>
                      </p:txBody>
                    </p:sp>
                    <p:sp>
                      <p:nvSpPr>
                        <p:cNvPr id="60" name="Line 32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337" y="3181"/>
                          <a:ext cx="567" cy="1073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cs-CZ"/>
                        </a:p>
                      </p:txBody>
                    </p:sp>
                    <p:sp>
                      <p:nvSpPr>
                        <p:cNvPr id="61" name="Line 33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354" y="3209"/>
                          <a:ext cx="663" cy="1019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cs-CZ"/>
                        </a:p>
                      </p:txBody>
                    </p:sp>
                    <p:sp>
                      <p:nvSpPr>
                        <p:cNvPr id="62" name="Line 34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375" y="3238"/>
                          <a:ext cx="745" cy="957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cs-CZ"/>
                        </a:p>
                      </p:txBody>
                    </p:sp>
                    <p:sp>
                      <p:nvSpPr>
                        <p:cNvPr id="63" name="Line 35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393" y="3266"/>
                          <a:ext cx="849" cy="909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cs-CZ"/>
                        </a:p>
                      </p:txBody>
                    </p:sp>
                    <p:sp>
                      <p:nvSpPr>
                        <p:cNvPr id="64" name="Line 36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412" y="3293"/>
                          <a:ext cx="950" cy="85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cs-CZ"/>
                        </a:p>
                      </p:txBody>
                    </p:sp>
                    <p:sp>
                      <p:nvSpPr>
                        <p:cNvPr id="65" name="Line 37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429" y="3321"/>
                          <a:ext cx="1056" cy="788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cs-CZ"/>
                        </a:p>
                      </p:txBody>
                    </p:sp>
                    <p:sp>
                      <p:nvSpPr>
                        <p:cNvPr id="66" name="Line 38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452" y="3356"/>
                          <a:ext cx="1173" cy="727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cs-CZ"/>
                        </a:p>
                      </p:txBody>
                    </p:sp>
                    <p:sp>
                      <p:nvSpPr>
                        <p:cNvPr id="67" name="Line 39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469" y="3388"/>
                          <a:ext cx="1315" cy="665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cs-CZ"/>
                        </a:p>
                      </p:txBody>
                    </p:sp>
                    <p:sp>
                      <p:nvSpPr>
                        <p:cNvPr id="68" name="Line 40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493" y="3426"/>
                          <a:ext cx="1469" cy="585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cs-CZ"/>
                        </a:p>
                      </p:txBody>
                    </p:sp>
                    <p:sp>
                      <p:nvSpPr>
                        <p:cNvPr id="69" name="Line 41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511" y="3464"/>
                          <a:ext cx="1649" cy="495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cs-CZ"/>
                        </a:p>
                      </p:txBody>
                    </p:sp>
                    <p:sp>
                      <p:nvSpPr>
                        <p:cNvPr id="70" name="Line 42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528" y="3518"/>
                          <a:ext cx="1885" cy="38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cs-CZ"/>
                        </a:p>
                      </p:txBody>
                    </p:sp>
                    <p:sp>
                      <p:nvSpPr>
                        <p:cNvPr id="71" name="Line 43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552" y="3586"/>
                          <a:ext cx="2168" cy="24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cs-CZ"/>
                        </a:p>
                      </p:txBody>
                    </p:sp>
                    <p:sp>
                      <p:nvSpPr>
                        <p:cNvPr id="72" name="Line 44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577" y="3670"/>
                          <a:ext cx="2528" cy="6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cs-CZ"/>
                        </a:p>
                      </p:txBody>
                    </p:sp>
                    <p:sp>
                      <p:nvSpPr>
                        <p:cNvPr id="73" name="Line 45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V="1">
                          <a:off x="1621" y="3545"/>
                          <a:ext cx="2730" cy="17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cs-CZ"/>
                        </a:p>
                      </p:txBody>
                    </p:sp>
                    <p:sp>
                      <p:nvSpPr>
                        <p:cNvPr id="74" name="Line 46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V="1">
                          <a:off x="1682" y="3297"/>
                          <a:ext cx="2635" cy="404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cs-CZ"/>
                        </a:p>
                      </p:txBody>
                    </p:sp>
                    <p:sp>
                      <p:nvSpPr>
                        <p:cNvPr id="75" name="Line 47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V="1">
                          <a:off x="1782" y="2845"/>
                          <a:ext cx="2370" cy="789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cs-CZ"/>
                        </a:p>
                      </p:txBody>
                    </p:sp>
                    <p:sp>
                      <p:nvSpPr>
                        <p:cNvPr id="76" name="Line 48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V="1">
                          <a:off x="1960" y="1992"/>
                          <a:ext cx="1530" cy="1443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cs-CZ"/>
                        </a:p>
                      </p:txBody>
                    </p:sp>
                    <p:sp>
                      <p:nvSpPr>
                        <p:cNvPr id="77" name="Line 49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V="1">
                          <a:off x="2014" y="1727"/>
                          <a:ext cx="1219" cy="1629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cs-CZ"/>
                        </a:p>
                      </p:txBody>
                    </p:sp>
                    <p:sp>
                      <p:nvSpPr>
                        <p:cNvPr id="78" name="Freeform 50"/>
                        <p:cNvSpPr>
                          <a:spLocks/>
                        </p:cNvSpPr>
                        <p:nvPr userDrawn="1"/>
                      </p:nvSpPr>
                      <p:spPr bwMode="hidden">
                        <a:xfrm>
                          <a:off x="0" y="2548"/>
                          <a:ext cx="1542" cy="1768"/>
                        </a:xfrm>
                        <a:custGeom>
                          <a:avLst/>
                          <a:gdLst>
                            <a:gd name="T0" fmla="*/ 960 w 1537"/>
                            <a:gd name="T1" fmla="*/ 1264 h 1768"/>
                            <a:gd name="T2" fmla="*/ 1120 w 1537"/>
                            <a:gd name="T3" fmla="*/ 1402 h 1768"/>
                            <a:gd name="T4" fmla="*/ 1282 w 1537"/>
                            <a:gd name="T5" fmla="*/ 1528 h 1768"/>
                            <a:gd name="T6" fmla="*/ 1450 w 1537"/>
                            <a:gd name="T7" fmla="*/ 1654 h 1768"/>
                            <a:gd name="T8" fmla="*/ 1616 w 1537"/>
                            <a:gd name="T9" fmla="*/ 1768 h 1768"/>
                            <a:gd name="T10" fmla="*/ 1622 w 1537"/>
                            <a:gd name="T11" fmla="*/ 1768 h 1768"/>
                            <a:gd name="T12" fmla="*/ 1457 w 1537"/>
                            <a:gd name="T13" fmla="*/ 1654 h 1768"/>
                            <a:gd name="T14" fmla="*/ 1288 w 1537"/>
                            <a:gd name="T15" fmla="*/ 1534 h 1768"/>
                            <a:gd name="T16" fmla="*/ 1128 w 1537"/>
                            <a:gd name="T17" fmla="*/ 1402 h 1768"/>
                            <a:gd name="T18" fmla="*/ 966 w 1537"/>
                            <a:gd name="T19" fmla="*/ 1258 h 1768"/>
                            <a:gd name="T20" fmla="*/ 814 w 1537"/>
                            <a:gd name="T21" fmla="*/ 1115 h 1768"/>
                            <a:gd name="T22" fmla="*/ 662 w 1537"/>
                            <a:gd name="T23" fmla="*/ 959 h 1768"/>
                            <a:gd name="T24" fmla="*/ 530 w 1537"/>
                            <a:gd name="T25" fmla="*/ 803 h 1768"/>
                            <a:gd name="T26" fmla="*/ 394 w 1537"/>
                            <a:gd name="T27" fmla="*/ 647 h 1768"/>
                            <a:gd name="T28" fmla="*/ 286 w 1537"/>
                            <a:gd name="T29" fmla="*/ 485 h 1768"/>
                            <a:gd name="T30" fmla="*/ 184 w 1537"/>
                            <a:gd name="T31" fmla="*/ 323 h 1768"/>
                            <a:gd name="T32" fmla="*/ 78 w 1537"/>
                            <a:gd name="T33" fmla="*/ 161 h 1768"/>
                            <a:gd name="T34" fmla="*/ 0 w 1537"/>
                            <a:gd name="T35" fmla="*/ 0 h 1768"/>
                            <a:gd name="T36" fmla="*/ 0 w 1537"/>
                            <a:gd name="T37" fmla="*/ 12 h 1768"/>
                            <a:gd name="T38" fmla="*/ 78 w 1537"/>
                            <a:gd name="T39" fmla="*/ 173 h 1768"/>
                            <a:gd name="T40" fmla="*/ 184 w 1537"/>
                            <a:gd name="T41" fmla="*/ 335 h 1768"/>
                            <a:gd name="T42" fmla="*/ 286 w 1537"/>
                            <a:gd name="T43" fmla="*/ 491 h 1768"/>
                            <a:gd name="T44" fmla="*/ 394 w 1537"/>
                            <a:gd name="T45" fmla="*/ 653 h 1768"/>
                            <a:gd name="T46" fmla="*/ 530 w 1537"/>
                            <a:gd name="T47" fmla="*/ 809 h 1768"/>
                            <a:gd name="T48" fmla="*/ 662 w 1537"/>
                            <a:gd name="T49" fmla="*/ 965 h 1768"/>
                            <a:gd name="T50" fmla="*/ 814 w 1537"/>
                            <a:gd name="T51" fmla="*/ 1121 h 1768"/>
                            <a:gd name="T52" fmla="*/ 960 w 1537"/>
                            <a:gd name="T53" fmla="*/ 1264 h 1768"/>
                            <a:gd name="T54" fmla="*/ 960 w 1537"/>
                            <a:gd name="T55" fmla="*/ 1264 h 1768"/>
                            <a:gd name="T56" fmla="*/ 0 60000 65536"/>
                            <a:gd name="T57" fmla="*/ 0 60000 65536"/>
                            <a:gd name="T58" fmla="*/ 0 60000 65536"/>
                            <a:gd name="T59" fmla="*/ 0 60000 65536"/>
                            <a:gd name="T60" fmla="*/ 0 60000 65536"/>
                            <a:gd name="T61" fmla="*/ 0 60000 65536"/>
                            <a:gd name="T62" fmla="*/ 0 60000 65536"/>
                            <a:gd name="T63" fmla="*/ 0 60000 65536"/>
                            <a:gd name="T64" fmla="*/ 0 60000 65536"/>
                            <a:gd name="T65" fmla="*/ 0 60000 65536"/>
                            <a:gd name="T66" fmla="*/ 0 60000 65536"/>
                            <a:gd name="T67" fmla="*/ 0 60000 65536"/>
                            <a:gd name="T68" fmla="*/ 0 60000 65536"/>
                            <a:gd name="T69" fmla="*/ 0 60000 65536"/>
                            <a:gd name="T70" fmla="*/ 0 60000 65536"/>
                            <a:gd name="T71" fmla="*/ 0 60000 65536"/>
                            <a:gd name="T72" fmla="*/ 0 60000 65536"/>
                            <a:gd name="T73" fmla="*/ 0 60000 65536"/>
                            <a:gd name="T74" fmla="*/ 0 60000 65536"/>
                            <a:gd name="T75" fmla="*/ 0 60000 65536"/>
                            <a:gd name="T76" fmla="*/ 0 60000 65536"/>
                            <a:gd name="T77" fmla="*/ 0 60000 65536"/>
                            <a:gd name="T78" fmla="*/ 0 60000 65536"/>
                            <a:gd name="T79" fmla="*/ 0 60000 65536"/>
                            <a:gd name="T80" fmla="*/ 0 60000 65536"/>
                            <a:gd name="T81" fmla="*/ 0 60000 65536"/>
                            <a:gd name="T82" fmla="*/ 0 60000 65536"/>
                            <a:gd name="T83" fmla="*/ 0 60000 65536"/>
                          </a:gdLst>
                          <a:ahLst/>
                          <a:cxnLst>
                            <a:cxn ang="T56">
                              <a:pos x="T0" y="T1"/>
                            </a:cxn>
                            <a:cxn ang="T57">
                              <a:pos x="T2" y="T3"/>
                            </a:cxn>
                            <a:cxn ang="T58">
                              <a:pos x="T4" y="T5"/>
                            </a:cxn>
                            <a:cxn ang="T59">
                              <a:pos x="T6" y="T7"/>
                            </a:cxn>
                            <a:cxn ang="T60">
                              <a:pos x="T8" y="T9"/>
                            </a:cxn>
                            <a:cxn ang="T61">
                              <a:pos x="T10" y="T11"/>
                            </a:cxn>
                            <a:cxn ang="T62">
                              <a:pos x="T12" y="T13"/>
                            </a:cxn>
                            <a:cxn ang="T63">
                              <a:pos x="T14" y="T15"/>
                            </a:cxn>
                            <a:cxn ang="T64">
                              <a:pos x="T16" y="T17"/>
                            </a:cxn>
                            <a:cxn ang="T65">
                              <a:pos x="T18" y="T19"/>
                            </a:cxn>
                            <a:cxn ang="T66">
                              <a:pos x="T20" y="T21"/>
                            </a:cxn>
                            <a:cxn ang="T67">
                              <a:pos x="T22" y="T23"/>
                            </a:cxn>
                            <a:cxn ang="T68">
                              <a:pos x="T24" y="T25"/>
                            </a:cxn>
                            <a:cxn ang="T69">
                              <a:pos x="T26" y="T27"/>
                            </a:cxn>
                            <a:cxn ang="T70">
                              <a:pos x="T28" y="T29"/>
                            </a:cxn>
                            <a:cxn ang="T71">
                              <a:pos x="T30" y="T31"/>
                            </a:cxn>
                            <a:cxn ang="T72">
                              <a:pos x="T32" y="T33"/>
                            </a:cxn>
                            <a:cxn ang="T73">
                              <a:pos x="T34" y="T35"/>
                            </a:cxn>
                            <a:cxn ang="T74">
                              <a:pos x="T36" y="T37"/>
                            </a:cxn>
                            <a:cxn ang="T75">
                              <a:pos x="T38" y="T39"/>
                            </a:cxn>
                            <a:cxn ang="T76">
                              <a:pos x="T40" y="T41"/>
                            </a:cxn>
                            <a:cxn ang="T77">
                              <a:pos x="T42" y="T43"/>
                            </a:cxn>
                            <a:cxn ang="T78">
                              <a:pos x="T44" y="T45"/>
                            </a:cxn>
                            <a:cxn ang="T79">
                              <a:pos x="T46" y="T47"/>
                            </a:cxn>
                            <a:cxn ang="T80">
                              <a:pos x="T48" y="T49"/>
                            </a:cxn>
                            <a:cxn ang="T81">
                              <a:pos x="T50" y="T51"/>
                            </a:cxn>
                            <a:cxn ang="T82">
                              <a:pos x="T52" y="T53"/>
                            </a:cxn>
                            <a:cxn ang="T83">
                              <a:pos x="T54" y="T55"/>
                            </a:cxn>
                          </a:cxnLst>
                          <a:rect l="0" t="0" r="r" b="b"/>
                          <a:pathLst>
                            <a:path w="1537" h="1768">
                              <a:moveTo>
                                <a:pt x="909" y="1264"/>
                              </a:moveTo>
                              <a:lnTo>
                                <a:pt x="1058" y="1402"/>
                              </a:lnTo>
                              <a:lnTo>
                                <a:pt x="1214" y="1528"/>
                              </a:lnTo>
                              <a:lnTo>
                                <a:pt x="1369" y="1654"/>
                              </a:lnTo>
                              <a:lnTo>
                                <a:pt x="1531" y="1768"/>
                              </a:lnTo>
                              <a:lnTo>
                                <a:pt x="1537" y="1768"/>
                              </a:lnTo>
                              <a:lnTo>
                                <a:pt x="1375" y="1654"/>
                              </a:lnTo>
                              <a:lnTo>
                                <a:pt x="1220" y="1534"/>
                              </a:lnTo>
                              <a:lnTo>
                                <a:pt x="1064" y="1402"/>
                              </a:lnTo>
                              <a:lnTo>
                                <a:pt x="915" y="1258"/>
                              </a:lnTo>
                              <a:lnTo>
                                <a:pt x="765" y="1115"/>
                              </a:lnTo>
                              <a:lnTo>
                                <a:pt x="628" y="959"/>
                              </a:lnTo>
                              <a:lnTo>
                                <a:pt x="496" y="803"/>
                              </a:lnTo>
                              <a:lnTo>
                                <a:pt x="377" y="647"/>
                              </a:lnTo>
                              <a:lnTo>
                                <a:pt x="269" y="485"/>
                              </a:lnTo>
                              <a:lnTo>
                                <a:pt x="167" y="323"/>
                              </a:lnTo>
                              <a:lnTo>
                                <a:pt x="78" y="161"/>
                              </a:lnTo>
                              <a:lnTo>
                                <a:pt x="0" y="0"/>
                              </a:lnTo>
                              <a:lnTo>
                                <a:pt x="0" y="12"/>
                              </a:lnTo>
                              <a:lnTo>
                                <a:pt x="78" y="173"/>
                              </a:lnTo>
                              <a:lnTo>
                                <a:pt x="167" y="335"/>
                              </a:lnTo>
                              <a:lnTo>
                                <a:pt x="269" y="491"/>
                              </a:lnTo>
                              <a:lnTo>
                                <a:pt x="377" y="653"/>
                              </a:lnTo>
                              <a:lnTo>
                                <a:pt x="496" y="809"/>
                              </a:lnTo>
                              <a:lnTo>
                                <a:pt x="628" y="965"/>
                              </a:lnTo>
                              <a:lnTo>
                                <a:pt x="765" y="1121"/>
                              </a:lnTo>
                              <a:lnTo>
                                <a:pt x="909" y="1264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2"/>
                        </a:solidFill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cs-CZ"/>
                        </a:p>
                      </p:txBody>
                    </p:sp>
                    <p:grpSp>
                      <p:nvGrpSpPr>
                        <p:cNvPr id="79" name="Group 51"/>
                        <p:cNvGrpSpPr>
                          <a:grpSpLocks/>
                        </p:cNvGrpSpPr>
                        <p:nvPr userDrawn="1"/>
                      </p:nvGrpSpPr>
                      <p:grpSpPr bwMode="auto">
                        <a:xfrm>
                          <a:off x="8" y="1804"/>
                          <a:ext cx="3672" cy="2049"/>
                          <a:chOff x="13" y="1808"/>
                          <a:chExt cx="3672" cy="2049"/>
                        </a:xfrm>
                      </p:grpSpPr>
                      <p:sp>
                        <p:nvSpPr>
                          <p:cNvPr id="116" name="Oval 52"/>
                          <p:cNvSpPr>
                            <a:spLocks noChangeArrowheads="1"/>
                          </p:cNvSpPr>
                          <p:nvPr userDrawn="1"/>
                        </p:nvSpPr>
                        <p:spPr bwMode="hidden">
                          <a:xfrm rot="-2819839">
                            <a:off x="1569" y="2846"/>
                            <a:ext cx="161" cy="280"/>
                          </a:xfrm>
                          <a:prstGeom prst="ellipse">
                            <a:avLst/>
                          </a:prstGeom>
                          <a:noFill/>
                          <a:ln w="9525">
                            <a:solidFill>
                              <a:schemeClr val="accent2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  <p:txBody>
                          <a:bodyPr wrap="none" anchor="ctr"/>
                          <a:lstStyle>
                            <a:lvl1pPr eaLnBrk="0" hangingPunct="0">
                              <a:defRPr>
                                <a:solidFill>
                                  <a:schemeClr val="tx1"/>
                                </a:solidFill>
                                <a:latin typeface="Verdana" pitchFamily="34" charset="0"/>
                                <a:cs typeface="Arial" pitchFamily="34" charset="0"/>
                              </a:defRPr>
                            </a:lvl1pPr>
                            <a:lvl2pPr marL="742950" indent="-285750" eaLnBrk="0" hangingPunct="0">
                              <a:defRPr>
                                <a:solidFill>
                                  <a:schemeClr val="tx1"/>
                                </a:solidFill>
                                <a:latin typeface="Verdana" pitchFamily="34" charset="0"/>
                                <a:cs typeface="Arial" pitchFamily="34" charset="0"/>
                              </a:defRPr>
                            </a:lvl2pPr>
                            <a:lvl3pPr marL="1143000" indent="-228600" eaLnBrk="0" hangingPunct="0">
                              <a:defRPr>
                                <a:solidFill>
                                  <a:schemeClr val="tx1"/>
                                </a:solidFill>
                                <a:latin typeface="Verdana" pitchFamily="34" charset="0"/>
                                <a:cs typeface="Arial" pitchFamily="34" charset="0"/>
                              </a:defRPr>
                            </a:lvl3pPr>
                            <a:lvl4pPr marL="1600200" indent="-228600" eaLnBrk="0" hangingPunct="0">
                              <a:defRPr>
                                <a:solidFill>
                                  <a:schemeClr val="tx1"/>
                                </a:solidFill>
                                <a:latin typeface="Verdana" pitchFamily="34" charset="0"/>
                                <a:cs typeface="Arial" pitchFamily="34" charset="0"/>
                              </a:defRPr>
                            </a:lvl4pPr>
                            <a:lvl5pPr marL="2057400" indent="-228600" eaLnBrk="0" hangingPunct="0">
                              <a:defRPr>
                                <a:solidFill>
                                  <a:schemeClr val="tx1"/>
                                </a:solidFill>
                                <a:latin typeface="Verdana" pitchFamily="34" charset="0"/>
                                <a:cs typeface="Arial" pitchFamily="34" charset="0"/>
                              </a:defRPr>
                            </a:lvl5pPr>
                            <a:lvl6pPr marL="2514600" indent="-228600" algn="ctr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>
                                <a:solidFill>
                                  <a:schemeClr val="tx1"/>
                                </a:solidFill>
                                <a:latin typeface="Verdana" pitchFamily="34" charset="0"/>
                                <a:cs typeface="Arial" pitchFamily="34" charset="0"/>
                              </a:defRPr>
                            </a:lvl6pPr>
                            <a:lvl7pPr marL="2971800" indent="-228600" algn="ctr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>
                                <a:solidFill>
                                  <a:schemeClr val="tx1"/>
                                </a:solidFill>
                                <a:latin typeface="Verdana" pitchFamily="34" charset="0"/>
                                <a:cs typeface="Arial" pitchFamily="34" charset="0"/>
                              </a:defRPr>
                            </a:lvl7pPr>
                            <a:lvl8pPr marL="3429000" indent="-228600" algn="ctr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>
                                <a:solidFill>
                                  <a:schemeClr val="tx1"/>
                                </a:solidFill>
                                <a:latin typeface="Verdana" pitchFamily="34" charset="0"/>
                                <a:cs typeface="Arial" pitchFamily="34" charset="0"/>
                              </a:defRPr>
                            </a:lvl8pPr>
                            <a:lvl9pPr marL="3886200" indent="-228600" algn="ctr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>
                                <a:solidFill>
                                  <a:schemeClr val="tx1"/>
                                </a:solidFill>
                                <a:latin typeface="Verdana" pitchFamily="34" charset="0"/>
                                <a:cs typeface="Arial" pitchFamily="34" charset="0"/>
                              </a:defRPr>
                            </a:lvl9pPr>
                          </a:lstStyle>
                          <a:p>
                            <a:pPr algn="ctr" eaLnBrk="1" hangingPunct="1">
                              <a:defRPr/>
                            </a:pPr>
                            <a:endParaRPr lang="cs-CZ" altLang="en-US" smtClean="0"/>
                          </a:p>
                        </p:txBody>
                      </p:sp>
                      <p:sp>
                        <p:nvSpPr>
                          <p:cNvPr id="117" name="Oval 53"/>
                          <p:cNvSpPr>
                            <a:spLocks noChangeArrowheads="1"/>
                          </p:cNvSpPr>
                          <p:nvPr userDrawn="1"/>
                        </p:nvSpPr>
                        <p:spPr bwMode="hidden">
                          <a:xfrm rot="-2819839">
                            <a:off x="1490" y="2750"/>
                            <a:ext cx="281" cy="503"/>
                          </a:xfrm>
                          <a:prstGeom prst="ellipse">
                            <a:avLst/>
                          </a:prstGeom>
                          <a:noFill/>
                          <a:ln w="9525">
                            <a:solidFill>
                              <a:schemeClr val="accent2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  <p:txBody>
                          <a:bodyPr wrap="none" anchor="ctr"/>
                          <a:lstStyle>
                            <a:lvl1pPr eaLnBrk="0" hangingPunct="0">
                              <a:defRPr>
                                <a:solidFill>
                                  <a:schemeClr val="tx1"/>
                                </a:solidFill>
                                <a:latin typeface="Verdana" pitchFamily="34" charset="0"/>
                                <a:cs typeface="Arial" pitchFamily="34" charset="0"/>
                              </a:defRPr>
                            </a:lvl1pPr>
                            <a:lvl2pPr marL="742950" indent="-285750" eaLnBrk="0" hangingPunct="0">
                              <a:defRPr>
                                <a:solidFill>
                                  <a:schemeClr val="tx1"/>
                                </a:solidFill>
                                <a:latin typeface="Verdana" pitchFamily="34" charset="0"/>
                                <a:cs typeface="Arial" pitchFamily="34" charset="0"/>
                              </a:defRPr>
                            </a:lvl2pPr>
                            <a:lvl3pPr marL="1143000" indent="-228600" eaLnBrk="0" hangingPunct="0">
                              <a:defRPr>
                                <a:solidFill>
                                  <a:schemeClr val="tx1"/>
                                </a:solidFill>
                                <a:latin typeface="Verdana" pitchFamily="34" charset="0"/>
                                <a:cs typeface="Arial" pitchFamily="34" charset="0"/>
                              </a:defRPr>
                            </a:lvl3pPr>
                            <a:lvl4pPr marL="1600200" indent="-228600" eaLnBrk="0" hangingPunct="0">
                              <a:defRPr>
                                <a:solidFill>
                                  <a:schemeClr val="tx1"/>
                                </a:solidFill>
                                <a:latin typeface="Verdana" pitchFamily="34" charset="0"/>
                                <a:cs typeface="Arial" pitchFamily="34" charset="0"/>
                              </a:defRPr>
                            </a:lvl4pPr>
                            <a:lvl5pPr marL="2057400" indent="-228600" eaLnBrk="0" hangingPunct="0">
                              <a:defRPr>
                                <a:solidFill>
                                  <a:schemeClr val="tx1"/>
                                </a:solidFill>
                                <a:latin typeface="Verdana" pitchFamily="34" charset="0"/>
                                <a:cs typeface="Arial" pitchFamily="34" charset="0"/>
                              </a:defRPr>
                            </a:lvl5pPr>
                            <a:lvl6pPr marL="2514600" indent="-228600" algn="ctr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>
                                <a:solidFill>
                                  <a:schemeClr val="tx1"/>
                                </a:solidFill>
                                <a:latin typeface="Verdana" pitchFamily="34" charset="0"/>
                                <a:cs typeface="Arial" pitchFamily="34" charset="0"/>
                              </a:defRPr>
                            </a:lvl6pPr>
                            <a:lvl7pPr marL="2971800" indent="-228600" algn="ctr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>
                                <a:solidFill>
                                  <a:schemeClr val="tx1"/>
                                </a:solidFill>
                                <a:latin typeface="Verdana" pitchFamily="34" charset="0"/>
                                <a:cs typeface="Arial" pitchFamily="34" charset="0"/>
                              </a:defRPr>
                            </a:lvl7pPr>
                            <a:lvl8pPr marL="3429000" indent="-228600" algn="ctr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>
                                <a:solidFill>
                                  <a:schemeClr val="tx1"/>
                                </a:solidFill>
                                <a:latin typeface="Verdana" pitchFamily="34" charset="0"/>
                                <a:cs typeface="Arial" pitchFamily="34" charset="0"/>
                              </a:defRPr>
                            </a:lvl8pPr>
                            <a:lvl9pPr marL="3886200" indent="-228600" algn="ctr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>
                                <a:solidFill>
                                  <a:schemeClr val="tx1"/>
                                </a:solidFill>
                                <a:latin typeface="Verdana" pitchFamily="34" charset="0"/>
                                <a:cs typeface="Arial" pitchFamily="34" charset="0"/>
                              </a:defRPr>
                            </a:lvl9pPr>
                          </a:lstStyle>
                          <a:p>
                            <a:pPr algn="ctr" eaLnBrk="1" hangingPunct="1">
                              <a:defRPr/>
                            </a:pPr>
                            <a:endParaRPr lang="cs-CZ" altLang="en-US" smtClean="0"/>
                          </a:p>
                        </p:txBody>
                      </p:sp>
                      <p:sp>
                        <p:nvSpPr>
                          <p:cNvPr id="118" name="Oval 54"/>
                          <p:cNvSpPr>
                            <a:spLocks noChangeArrowheads="1"/>
                          </p:cNvSpPr>
                          <p:nvPr userDrawn="1"/>
                        </p:nvSpPr>
                        <p:spPr bwMode="hidden">
                          <a:xfrm rot="-2819839">
                            <a:off x="1415" y="2563"/>
                            <a:ext cx="471" cy="813"/>
                          </a:xfrm>
                          <a:prstGeom prst="ellipse">
                            <a:avLst/>
                          </a:prstGeom>
                          <a:noFill/>
                          <a:ln w="9525">
                            <a:solidFill>
                              <a:schemeClr val="accent2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  <p:txBody>
                          <a:bodyPr wrap="none" anchor="ctr"/>
                          <a:lstStyle>
                            <a:lvl1pPr eaLnBrk="0" hangingPunct="0">
                              <a:defRPr>
                                <a:solidFill>
                                  <a:schemeClr val="tx1"/>
                                </a:solidFill>
                                <a:latin typeface="Verdana" pitchFamily="34" charset="0"/>
                                <a:cs typeface="Arial" pitchFamily="34" charset="0"/>
                              </a:defRPr>
                            </a:lvl1pPr>
                            <a:lvl2pPr marL="742950" indent="-285750" eaLnBrk="0" hangingPunct="0">
                              <a:defRPr>
                                <a:solidFill>
                                  <a:schemeClr val="tx1"/>
                                </a:solidFill>
                                <a:latin typeface="Verdana" pitchFamily="34" charset="0"/>
                                <a:cs typeface="Arial" pitchFamily="34" charset="0"/>
                              </a:defRPr>
                            </a:lvl2pPr>
                            <a:lvl3pPr marL="1143000" indent="-228600" eaLnBrk="0" hangingPunct="0">
                              <a:defRPr>
                                <a:solidFill>
                                  <a:schemeClr val="tx1"/>
                                </a:solidFill>
                                <a:latin typeface="Verdana" pitchFamily="34" charset="0"/>
                                <a:cs typeface="Arial" pitchFamily="34" charset="0"/>
                              </a:defRPr>
                            </a:lvl3pPr>
                            <a:lvl4pPr marL="1600200" indent="-228600" eaLnBrk="0" hangingPunct="0">
                              <a:defRPr>
                                <a:solidFill>
                                  <a:schemeClr val="tx1"/>
                                </a:solidFill>
                                <a:latin typeface="Verdana" pitchFamily="34" charset="0"/>
                                <a:cs typeface="Arial" pitchFamily="34" charset="0"/>
                              </a:defRPr>
                            </a:lvl4pPr>
                            <a:lvl5pPr marL="2057400" indent="-228600" eaLnBrk="0" hangingPunct="0">
                              <a:defRPr>
                                <a:solidFill>
                                  <a:schemeClr val="tx1"/>
                                </a:solidFill>
                                <a:latin typeface="Verdana" pitchFamily="34" charset="0"/>
                                <a:cs typeface="Arial" pitchFamily="34" charset="0"/>
                              </a:defRPr>
                            </a:lvl5pPr>
                            <a:lvl6pPr marL="2514600" indent="-228600" algn="ctr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>
                                <a:solidFill>
                                  <a:schemeClr val="tx1"/>
                                </a:solidFill>
                                <a:latin typeface="Verdana" pitchFamily="34" charset="0"/>
                                <a:cs typeface="Arial" pitchFamily="34" charset="0"/>
                              </a:defRPr>
                            </a:lvl6pPr>
                            <a:lvl7pPr marL="2971800" indent="-228600" algn="ctr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>
                                <a:solidFill>
                                  <a:schemeClr val="tx1"/>
                                </a:solidFill>
                                <a:latin typeface="Verdana" pitchFamily="34" charset="0"/>
                                <a:cs typeface="Arial" pitchFamily="34" charset="0"/>
                              </a:defRPr>
                            </a:lvl7pPr>
                            <a:lvl8pPr marL="3429000" indent="-228600" algn="ctr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>
                                <a:solidFill>
                                  <a:schemeClr val="tx1"/>
                                </a:solidFill>
                                <a:latin typeface="Verdana" pitchFamily="34" charset="0"/>
                                <a:cs typeface="Arial" pitchFamily="34" charset="0"/>
                              </a:defRPr>
                            </a:lvl8pPr>
                            <a:lvl9pPr marL="3886200" indent="-228600" algn="ctr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>
                                <a:solidFill>
                                  <a:schemeClr val="tx1"/>
                                </a:solidFill>
                                <a:latin typeface="Verdana" pitchFamily="34" charset="0"/>
                                <a:cs typeface="Arial" pitchFamily="34" charset="0"/>
                              </a:defRPr>
                            </a:lvl9pPr>
                          </a:lstStyle>
                          <a:p>
                            <a:pPr algn="ctr" eaLnBrk="1" hangingPunct="1">
                              <a:defRPr/>
                            </a:pPr>
                            <a:endParaRPr lang="cs-CZ" altLang="en-US" smtClean="0"/>
                          </a:p>
                        </p:txBody>
                      </p:sp>
                      <p:sp>
                        <p:nvSpPr>
                          <p:cNvPr id="119" name="Oval 55"/>
                          <p:cNvSpPr>
                            <a:spLocks noChangeArrowheads="1"/>
                          </p:cNvSpPr>
                          <p:nvPr userDrawn="1"/>
                        </p:nvSpPr>
                        <p:spPr bwMode="hidden">
                          <a:xfrm rot="-2819839">
                            <a:off x="1357" y="2400"/>
                            <a:ext cx="623" cy="1129"/>
                          </a:xfrm>
                          <a:prstGeom prst="ellipse">
                            <a:avLst/>
                          </a:prstGeom>
                          <a:noFill/>
                          <a:ln w="9525">
                            <a:solidFill>
                              <a:schemeClr val="accent2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  <p:txBody>
                          <a:bodyPr wrap="none" anchor="ctr"/>
                          <a:lstStyle>
                            <a:lvl1pPr eaLnBrk="0" hangingPunct="0">
                              <a:defRPr>
                                <a:solidFill>
                                  <a:schemeClr val="tx1"/>
                                </a:solidFill>
                                <a:latin typeface="Verdana" pitchFamily="34" charset="0"/>
                                <a:cs typeface="Arial" pitchFamily="34" charset="0"/>
                              </a:defRPr>
                            </a:lvl1pPr>
                            <a:lvl2pPr marL="742950" indent="-285750" eaLnBrk="0" hangingPunct="0">
                              <a:defRPr>
                                <a:solidFill>
                                  <a:schemeClr val="tx1"/>
                                </a:solidFill>
                                <a:latin typeface="Verdana" pitchFamily="34" charset="0"/>
                                <a:cs typeface="Arial" pitchFamily="34" charset="0"/>
                              </a:defRPr>
                            </a:lvl2pPr>
                            <a:lvl3pPr marL="1143000" indent="-228600" eaLnBrk="0" hangingPunct="0">
                              <a:defRPr>
                                <a:solidFill>
                                  <a:schemeClr val="tx1"/>
                                </a:solidFill>
                                <a:latin typeface="Verdana" pitchFamily="34" charset="0"/>
                                <a:cs typeface="Arial" pitchFamily="34" charset="0"/>
                              </a:defRPr>
                            </a:lvl3pPr>
                            <a:lvl4pPr marL="1600200" indent="-228600" eaLnBrk="0" hangingPunct="0">
                              <a:defRPr>
                                <a:solidFill>
                                  <a:schemeClr val="tx1"/>
                                </a:solidFill>
                                <a:latin typeface="Verdana" pitchFamily="34" charset="0"/>
                                <a:cs typeface="Arial" pitchFamily="34" charset="0"/>
                              </a:defRPr>
                            </a:lvl4pPr>
                            <a:lvl5pPr marL="2057400" indent="-228600" eaLnBrk="0" hangingPunct="0">
                              <a:defRPr>
                                <a:solidFill>
                                  <a:schemeClr val="tx1"/>
                                </a:solidFill>
                                <a:latin typeface="Verdana" pitchFamily="34" charset="0"/>
                                <a:cs typeface="Arial" pitchFamily="34" charset="0"/>
                              </a:defRPr>
                            </a:lvl5pPr>
                            <a:lvl6pPr marL="2514600" indent="-228600" algn="ctr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>
                                <a:solidFill>
                                  <a:schemeClr val="tx1"/>
                                </a:solidFill>
                                <a:latin typeface="Verdana" pitchFamily="34" charset="0"/>
                                <a:cs typeface="Arial" pitchFamily="34" charset="0"/>
                              </a:defRPr>
                            </a:lvl6pPr>
                            <a:lvl7pPr marL="2971800" indent="-228600" algn="ctr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>
                                <a:solidFill>
                                  <a:schemeClr val="tx1"/>
                                </a:solidFill>
                                <a:latin typeface="Verdana" pitchFamily="34" charset="0"/>
                                <a:cs typeface="Arial" pitchFamily="34" charset="0"/>
                              </a:defRPr>
                            </a:lvl7pPr>
                            <a:lvl8pPr marL="3429000" indent="-228600" algn="ctr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>
                                <a:solidFill>
                                  <a:schemeClr val="tx1"/>
                                </a:solidFill>
                                <a:latin typeface="Verdana" pitchFamily="34" charset="0"/>
                                <a:cs typeface="Arial" pitchFamily="34" charset="0"/>
                              </a:defRPr>
                            </a:lvl8pPr>
                            <a:lvl9pPr marL="3886200" indent="-228600" algn="ctr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>
                                <a:solidFill>
                                  <a:schemeClr val="tx1"/>
                                </a:solidFill>
                                <a:latin typeface="Verdana" pitchFamily="34" charset="0"/>
                                <a:cs typeface="Arial" pitchFamily="34" charset="0"/>
                              </a:defRPr>
                            </a:lvl9pPr>
                          </a:lstStyle>
                          <a:p>
                            <a:pPr algn="ctr" eaLnBrk="1" hangingPunct="1">
                              <a:defRPr/>
                            </a:pPr>
                            <a:endParaRPr lang="cs-CZ" altLang="en-US" smtClean="0"/>
                          </a:p>
                        </p:txBody>
                      </p:sp>
                      <p:sp>
                        <p:nvSpPr>
                          <p:cNvPr id="120" name="Oval 56"/>
                          <p:cNvSpPr>
                            <a:spLocks noChangeArrowheads="1"/>
                          </p:cNvSpPr>
                          <p:nvPr userDrawn="1"/>
                        </p:nvSpPr>
                        <p:spPr bwMode="hidden">
                          <a:xfrm rot="-2819839">
                            <a:off x="1295" y="2200"/>
                            <a:ext cx="786" cy="1467"/>
                          </a:xfrm>
                          <a:prstGeom prst="ellipse">
                            <a:avLst/>
                          </a:prstGeom>
                          <a:noFill/>
                          <a:ln w="9525">
                            <a:solidFill>
                              <a:schemeClr val="accent2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  <p:txBody>
                          <a:bodyPr wrap="none" anchor="ctr"/>
                          <a:lstStyle>
                            <a:lvl1pPr eaLnBrk="0" hangingPunct="0">
                              <a:defRPr>
                                <a:solidFill>
                                  <a:schemeClr val="tx1"/>
                                </a:solidFill>
                                <a:latin typeface="Verdana" pitchFamily="34" charset="0"/>
                                <a:cs typeface="Arial" pitchFamily="34" charset="0"/>
                              </a:defRPr>
                            </a:lvl1pPr>
                            <a:lvl2pPr marL="742950" indent="-285750" eaLnBrk="0" hangingPunct="0">
                              <a:defRPr>
                                <a:solidFill>
                                  <a:schemeClr val="tx1"/>
                                </a:solidFill>
                                <a:latin typeface="Verdana" pitchFamily="34" charset="0"/>
                                <a:cs typeface="Arial" pitchFamily="34" charset="0"/>
                              </a:defRPr>
                            </a:lvl2pPr>
                            <a:lvl3pPr marL="1143000" indent="-228600" eaLnBrk="0" hangingPunct="0">
                              <a:defRPr>
                                <a:solidFill>
                                  <a:schemeClr val="tx1"/>
                                </a:solidFill>
                                <a:latin typeface="Verdana" pitchFamily="34" charset="0"/>
                                <a:cs typeface="Arial" pitchFamily="34" charset="0"/>
                              </a:defRPr>
                            </a:lvl3pPr>
                            <a:lvl4pPr marL="1600200" indent="-228600" eaLnBrk="0" hangingPunct="0">
                              <a:defRPr>
                                <a:solidFill>
                                  <a:schemeClr val="tx1"/>
                                </a:solidFill>
                                <a:latin typeface="Verdana" pitchFamily="34" charset="0"/>
                                <a:cs typeface="Arial" pitchFamily="34" charset="0"/>
                              </a:defRPr>
                            </a:lvl4pPr>
                            <a:lvl5pPr marL="2057400" indent="-228600" eaLnBrk="0" hangingPunct="0">
                              <a:defRPr>
                                <a:solidFill>
                                  <a:schemeClr val="tx1"/>
                                </a:solidFill>
                                <a:latin typeface="Verdana" pitchFamily="34" charset="0"/>
                                <a:cs typeface="Arial" pitchFamily="34" charset="0"/>
                              </a:defRPr>
                            </a:lvl5pPr>
                            <a:lvl6pPr marL="2514600" indent="-228600" algn="ctr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>
                                <a:solidFill>
                                  <a:schemeClr val="tx1"/>
                                </a:solidFill>
                                <a:latin typeface="Verdana" pitchFamily="34" charset="0"/>
                                <a:cs typeface="Arial" pitchFamily="34" charset="0"/>
                              </a:defRPr>
                            </a:lvl6pPr>
                            <a:lvl7pPr marL="2971800" indent="-228600" algn="ctr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>
                                <a:solidFill>
                                  <a:schemeClr val="tx1"/>
                                </a:solidFill>
                                <a:latin typeface="Verdana" pitchFamily="34" charset="0"/>
                                <a:cs typeface="Arial" pitchFamily="34" charset="0"/>
                              </a:defRPr>
                            </a:lvl7pPr>
                            <a:lvl8pPr marL="3429000" indent="-228600" algn="ctr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>
                                <a:solidFill>
                                  <a:schemeClr val="tx1"/>
                                </a:solidFill>
                                <a:latin typeface="Verdana" pitchFamily="34" charset="0"/>
                                <a:cs typeface="Arial" pitchFamily="34" charset="0"/>
                              </a:defRPr>
                            </a:lvl8pPr>
                            <a:lvl9pPr marL="3886200" indent="-228600" algn="ctr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>
                                <a:solidFill>
                                  <a:schemeClr val="tx1"/>
                                </a:solidFill>
                                <a:latin typeface="Verdana" pitchFamily="34" charset="0"/>
                                <a:cs typeface="Arial" pitchFamily="34" charset="0"/>
                              </a:defRPr>
                            </a:lvl9pPr>
                          </a:lstStyle>
                          <a:p>
                            <a:pPr algn="ctr" eaLnBrk="1" hangingPunct="1">
                              <a:defRPr/>
                            </a:pPr>
                            <a:endParaRPr lang="cs-CZ" altLang="en-US" smtClean="0"/>
                          </a:p>
                        </p:txBody>
                      </p:sp>
                      <p:sp>
                        <p:nvSpPr>
                          <p:cNvPr id="121" name="Oval 57"/>
                          <p:cNvSpPr>
                            <a:spLocks noChangeArrowheads="1"/>
                          </p:cNvSpPr>
                          <p:nvPr userDrawn="1"/>
                        </p:nvSpPr>
                        <p:spPr bwMode="hidden">
                          <a:xfrm rot="-2819839">
                            <a:off x="1238" y="2040"/>
                            <a:ext cx="972" cy="1779"/>
                          </a:xfrm>
                          <a:prstGeom prst="ellipse">
                            <a:avLst/>
                          </a:prstGeom>
                          <a:noFill/>
                          <a:ln w="9525">
                            <a:solidFill>
                              <a:schemeClr val="accent2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  <p:txBody>
                          <a:bodyPr wrap="none" anchor="ctr"/>
                          <a:lstStyle>
                            <a:lvl1pPr eaLnBrk="0" hangingPunct="0">
                              <a:defRPr>
                                <a:solidFill>
                                  <a:schemeClr val="tx1"/>
                                </a:solidFill>
                                <a:latin typeface="Verdana" pitchFamily="34" charset="0"/>
                                <a:cs typeface="Arial" pitchFamily="34" charset="0"/>
                              </a:defRPr>
                            </a:lvl1pPr>
                            <a:lvl2pPr marL="742950" indent="-285750" eaLnBrk="0" hangingPunct="0">
                              <a:defRPr>
                                <a:solidFill>
                                  <a:schemeClr val="tx1"/>
                                </a:solidFill>
                                <a:latin typeface="Verdana" pitchFamily="34" charset="0"/>
                                <a:cs typeface="Arial" pitchFamily="34" charset="0"/>
                              </a:defRPr>
                            </a:lvl2pPr>
                            <a:lvl3pPr marL="1143000" indent="-228600" eaLnBrk="0" hangingPunct="0">
                              <a:defRPr>
                                <a:solidFill>
                                  <a:schemeClr val="tx1"/>
                                </a:solidFill>
                                <a:latin typeface="Verdana" pitchFamily="34" charset="0"/>
                                <a:cs typeface="Arial" pitchFamily="34" charset="0"/>
                              </a:defRPr>
                            </a:lvl3pPr>
                            <a:lvl4pPr marL="1600200" indent="-228600" eaLnBrk="0" hangingPunct="0">
                              <a:defRPr>
                                <a:solidFill>
                                  <a:schemeClr val="tx1"/>
                                </a:solidFill>
                                <a:latin typeface="Verdana" pitchFamily="34" charset="0"/>
                                <a:cs typeface="Arial" pitchFamily="34" charset="0"/>
                              </a:defRPr>
                            </a:lvl4pPr>
                            <a:lvl5pPr marL="2057400" indent="-228600" eaLnBrk="0" hangingPunct="0">
                              <a:defRPr>
                                <a:solidFill>
                                  <a:schemeClr val="tx1"/>
                                </a:solidFill>
                                <a:latin typeface="Verdana" pitchFamily="34" charset="0"/>
                                <a:cs typeface="Arial" pitchFamily="34" charset="0"/>
                              </a:defRPr>
                            </a:lvl5pPr>
                            <a:lvl6pPr marL="2514600" indent="-228600" algn="ctr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>
                                <a:solidFill>
                                  <a:schemeClr val="tx1"/>
                                </a:solidFill>
                                <a:latin typeface="Verdana" pitchFamily="34" charset="0"/>
                                <a:cs typeface="Arial" pitchFamily="34" charset="0"/>
                              </a:defRPr>
                            </a:lvl6pPr>
                            <a:lvl7pPr marL="2971800" indent="-228600" algn="ctr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>
                                <a:solidFill>
                                  <a:schemeClr val="tx1"/>
                                </a:solidFill>
                                <a:latin typeface="Verdana" pitchFamily="34" charset="0"/>
                                <a:cs typeface="Arial" pitchFamily="34" charset="0"/>
                              </a:defRPr>
                            </a:lvl7pPr>
                            <a:lvl8pPr marL="3429000" indent="-228600" algn="ctr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>
                                <a:solidFill>
                                  <a:schemeClr val="tx1"/>
                                </a:solidFill>
                                <a:latin typeface="Verdana" pitchFamily="34" charset="0"/>
                                <a:cs typeface="Arial" pitchFamily="34" charset="0"/>
                              </a:defRPr>
                            </a:lvl8pPr>
                            <a:lvl9pPr marL="3886200" indent="-228600" algn="ctr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>
                                <a:solidFill>
                                  <a:schemeClr val="tx1"/>
                                </a:solidFill>
                                <a:latin typeface="Verdana" pitchFamily="34" charset="0"/>
                                <a:cs typeface="Arial" pitchFamily="34" charset="0"/>
                              </a:defRPr>
                            </a:lvl9pPr>
                          </a:lstStyle>
                          <a:p>
                            <a:pPr algn="ctr" eaLnBrk="1" hangingPunct="1">
                              <a:defRPr/>
                            </a:pPr>
                            <a:endParaRPr lang="cs-CZ" altLang="en-US" smtClean="0"/>
                          </a:p>
                        </p:txBody>
                      </p:sp>
                      <p:sp>
                        <p:nvSpPr>
                          <p:cNvPr id="122" name="Oval 58"/>
                          <p:cNvSpPr>
                            <a:spLocks noChangeArrowheads="1"/>
                          </p:cNvSpPr>
                          <p:nvPr userDrawn="1"/>
                        </p:nvSpPr>
                        <p:spPr bwMode="hidden">
                          <a:xfrm rot="-2819839">
                            <a:off x="1181" y="1842"/>
                            <a:ext cx="1167" cy="2094"/>
                          </a:xfrm>
                          <a:prstGeom prst="ellipse">
                            <a:avLst/>
                          </a:prstGeom>
                          <a:noFill/>
                          <a:ln w="9525">
                            <a:solidFill>
                              <a:schemeClr val="accent2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  <p:txBody>
                          <a:bodyPr wrap="none" anchor="ctr"/>
                          <a:lstStyle>
                            <a:lvl1pPr eaLnBrk="0" hangingPunct="0">
                              <a:defRPr>
                                <a:solidFill>
                                  <a:schemeClr val="tx1"/>
                                </a:solidFill>
                                <a:latin typeface="Verdana" pitchFamily="34" charset="0"/>
                                <a:cs typeface="Arial" pitchFamily="34" charset="0"/>
                              </a:defRPr>
                            </a:lvl1pPr>
                            <a:lvl2pPr marL="742950" indent="-285750" eaLnBrk="0" hangingPunct="0">
                              <a:defRPr>
                                <a:solidFill>
                                  <a:schemeClr val="tx1"/>
                                </a:solidFill>
                                <a:latin typeface="Verdana" pitchFamily="34" charset="0"/>
                                <a:cs typeface="Arial" pitchFamily="34" charset="0"/>
                              </a:defRPr>
                            </a:lvl2pPr>
                            <a:lvl3pPr marL="1143000" indent="-228600" eaLnBrk="0" hangingPunct="0">
                              <a:defRPr>
                                <a:solidFill>
                                  <a:schemeClr val="tx1"/>
                                </a:solidFill>
                                <a:latin typeface="Verdana" pitchFamily="34" charset="0"/>
                                <a:cs typeface="Arial" pitchFamily="34" charset="0"/>
                              </a:defRPr>
                            </a:lvl3pPr>
                            <a:lvl4pPr marL="1600200" indent="-228600" eaLnBrk="0" hangingPunct="0">
                              <a:defRPr>
                                <a:solidFill>
                                  <a:schemeClr val="tx1"/>
                                </a:solidFill>
                                <a:latin typeface="Verdana" pitchFamily="34" charset="0"/>
                                <a:cs typeface="Arial" pitchFamily="34" charset="0"/>
                              </a:defRPr>
                            </a:lvl4pPr>
                            <a:lvl5pPr marL="2057400" indent="-228600" eaLnBrk="0" hangingPunct="0">
                              <a:defRPr>
                                <a:solidFill>
                                  <a:schemeClr val="tx1"/>
                                </a:solidFill>
                                <a:latin typeface="Verdana" pitchFamily="34" charset="0"/>
                                <a:cs typeface="Arial" pitchFamily="34" charset="0"/>
                              </a:defRPr>
                            </a:lvl5pPr>
                            <a:lvl6pPr marL="2514600" indent="-228600" algn="ctr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>
                                <a:solidFill>
                                  <a:schemeClr val="tx1"/>
                                </a:solidFill>
                                <a:latin typeface="Verdana" pitchFamily="34" charset="0"/>
                                <a:cs typeface="Arial" pitchFamily="34" charset="0"/>
                              </a:defRPr>
                            </a:lvl6pPr>
                            <a:lvl7pPr marL="2971800" indent="-228600" algn="ctr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>
                                <a:solidFill>
                                  <a:schemeClr val="tx1"/>
                                </a:solidFill>
                                <a:latin typeface="Verdana" pitchFamily="34" charset="0"/>
                                <a:cs typeface="Arial" pitchFamily="34" charset="0"/>
                              </a:defRPr>
                            </a:lvl7pPr>
                            <a:lvl8pPr marL="3429000" indent="-228600" algn="ctr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>
                                <a:solidFill>
                                  <a:schemeClr val="tx1"/>
                                </a:solidFill>
                                <a:latin typeface="Verdana" pitchFamily="34" charset="0"/>
                                <a:cs typeface="Arial" pitchFamily="34" charset="0"/>
                              </a:defRPr>
                            </a:lvl8pPr>
                            <a:lvl9pPr marL="3886200" indent="-228600" algn="ctr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>
                                <a:solidFill>
                                  <a:schemeClr val="tx1"/>
                                </a:solidFill>
                                <a:latin typeface="Verdana" pitchFamily="34" charset="0"/>
                                <a:cs typeface="Arial" pitchFamily="34" charset="0"/>
                              </a:defRPr>
                            </a:lvl9pPr>
                          </a:lstStyle>
                          <a:p>
                            <a:pPr algn="ctr" eaLnBrk="1" hangingPunct="1">
                              <a:defRPr/>
                            </a:pPr>
                            <a:endParaRPr lang="cs-CZ" altLang="en-US" smtClean="0"/>
                          </a:p>
                        </p:txBody>
                      </p:sp>
                      <p:sp>
                        <p:nvSpPr>
                          <p:cNvPr id="123" name="Oval 59"/>
                          <p:cNvSpPr>
                            <a:spLocks noChangeArrowheads="1"/>
                          </p:cNvSpPr>
                          <p:nvPr userDrawn="1"/>
                        </p:nvSpPr>
                        <p:spPr bwMode="hidden">
                          <a:xfrm rot="-2819839">
                            <a:off x="1085" y="1698"/>
                            <a:ext cx="1346" cy="2398"/>
                          </a:xfrm>
                          <a:prstGeom prst="ellipse">
                            <a:avLst/>
                          </a:prstGeom>
                          <a:noFill/>
                          <a:ln w="9525">
                            <a:solidFill>
                              <a:schemeClr val="accent2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  <p:txBody>
                          <a:bodyPr wrap="none" anchor="ctr"/>
                          <a:lstStyle>
                            <a:lvl1pPr eaLnBrk="0" hangingPunct="0">
                              <a:defRPr>
                                <a:solidFill>
                                  <a:schemeClr val="tx1"/>
                                </a:solidFill>
                                <a:latin typeface="Verdana" pitchFamily="34" charset="0"/>
                                <a:cs typeface="Arial" pitchFamily="34" charset="0"/>
                              </a:defRPr>
                            </a:lvl1pPr>
                            <a:lvl2pPr marL="742950" indent="-285750" eaLnBrk="0" hangingPunct="0">
                              <a:defRPr>
                                <a:solidFill>
                                  <a:schemeClr val="tx1"/>
                                </a:solidFill>
                                <a:latin typeface="Verdana" pitchFamily="34" charset="0"/>
                                <a:cs typeface="Arial" pitchFamily="34" charset="0"/>
                              </a:defRPr>
                            </a:lvl2pPr>
                            <a:lvl3pPr marL="1143000" indent="-228600" eaLnBrk="0" hangingPunct="0">
                              <a:defRPr>
                                <a:solidFill>
                                  <a:schemeClr val="tx1"/>
                                </a:solidFill>
                                <a:latin typeface="Verdana" pitchFamily="34" charset="0"/>
                                <a:cs typeface="Arial" pitchFamily="34" charset="0"/>
                              </a:defRPr>
                            </a:lvl3pPr>
                            <a:lvl4pPr marL="1600200" indent="-228600" eaLnBrk="0" hangingPunct="0">
                              <a:defRPr>
                                <a:solidFill>
                                  <a:schemeClr val="tx1"/>
                                </a:solidFill>
                                <a:latin typeface="Verdana" pitchFamily="34" charset="0"/>
                                <a:cs typeface="Arial" pitchFamily="34" charset="0"/>
                              </a:defRPr>
                            </a:lvl4pPr>
                            <a:lvl5pPr marL="2057400" indent="-228600" eaLnBrk="0" hangingPunct="0">
                              <a:defRPr>
                                <a:solidFill>
                                  <a:schemeClr val="tx1"/>
                                </a:solidFill>
                                <a:latin typeface="Verdana" pitchFamily="34" charset="0"/>
                                <a:cs typeface="Arial" pitchFamily="34" charset="0"/>
                              </a:defRPr>
                            </a:lvl5pPr>
                            <a:lvl6pPr marL="2514600" indent="-228600" algn="ctr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>
                                <a:solidFill>
                                  <a:schemeClr val="tx1"/>
                                </a:solidFill>
                                <a:latin typeface="Verdana" pitchFamily="34" charset="0"/>
                                <a:cs typeface="Arial" pitchFamily="34" charset="0"/>
                              </a:defRPr>
                            </a:lvl6pPr>
                            <a:lvl7pPr marL="2971800" indent="-228600" algn="ctr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>
                                <a:solidFill>
                                  <a:schemeClr val="tx1"/>
                                </a:solidFill>
                                <a:latin typeface="Verdana" pitchFamily="34" charset="0"/>
                                <a:cs typeface="Arial" pitchFamily="34" charset="0"/>
                              </a:defRPr>
                            </a:lvl7pPr>
                            <a:lvl8pPr marL="3429000" indent="-228600" algn="ctr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>
                                <a:solidFill>
                                  <a:schemeClr val="tx1"/>
                                </a:solidFill>
                                <a:latin typeface="Verdana" pitchFamily="34" charset="0"/>
                                <a:cs typeface="Arial" pitchFamily="34" charset="0"/>
                              </a:defRPr>
                            </a:lvl8pPr>
                            <a:lvl9pPr marL="3886200" indent="-228600" algn="ctr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>
                                <a:solidFill>
                                  <a:schemeClr val="tx1"/>
                                </a:solidFill>
                                <a:latin typeface="Verdana" pitchFamily="34" charset="0"/>
                                <a:cs typeface="Arial" pitchFamily="34" charset="0"/>
                              </a:defRPr>
                            </a:lvl9pPr>
                          </a:lstStyle>
                          <a:p>
                            <a:pPr algn="ctr" eaLnBrk="1" hangingPunct="1">
                              <a:defRPr/>
                            </a:pPr>
                            <a:endParaRPr lang="cs-CZ" altLang="en-US" smtClean="0"/>
                          </a:p>
                        </p:txBody>
                      </p:sp>
                      <p:sp>
                        <p:nvSpPr>
                          <p:cNvPr id="124" name="Oval 60"/>
                          <p:cNvSpPr>
                            <a:spLocks noChangeArrowheads="1"/>
                          </p:cNvSpPr>
                          <p:nvPr userDrawn="1"/>
                        </p:nvSpPr>
                        <p:spPr bwMode="hidden">
                          <a:xfrm rot="-2819839">
                            <a:off x="1023" y="1513"/>
                            <a:ext cx="1563" cy="2696"/>
                          </a:xfrm>
                          <a:prstGeom prst="ellipse">
                            <a:avLst/>
                          </a:prstGeom>
                          <a:noFill/>
                          <a:ln w="9525">
                            <a:solidFill>
                              <a:schemeClr val="accent2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  <p:txBody>
                          <a:bodyPr wrap="none" anchor="ctr"/>
                          <a:lstStyle>
                            <a:lvl1pPr eaLnBrk="0" hangingPunct="0">
                              <a:defRPr>
                                <a:solidFill>
                                  <a:schemeClr val="tx1"/>
                                </a:solidFill>
                                <a:latin typeface="Verdana" pitchFamily="34" charset="0"/>
                                <a:cs typeface="Arial" pitchFamily="34" charset="0"/>
                              </a:defRPr>
                            </a:lvl1pPr>
                            <a:lvl2pPr marL="742950" indent="-285750" eaLnBrk="0" hangingPunct="0">
                              <a:defRPr>
                                <a:solidFill>
                                  <a:schemeClr val="tx1"/>
                                </a:solidFill>
                                <a:latin typeface="Verdana" pitchFamily="34" charset="0"/>
                                <a:cs typeface="Arial" pitchFamily="34" charset="0"/>
                              </a:defRPr>
                            </a:lvl2pPr>
                            <a:lvl3pPr marL="1143000" indent="-228600" eaLnBrk="0" hangingPunct="0">
                              <a:defRPr>
                                <a:solidFill>
                                  <a:schemeClr val="tx1"/>
                                </a:solidFill>
                                <a:latin typeface="Verdana" pitchFamily="34" charset="0"/>
                                <a:cs typeface="Arial" pitchFamily="34" charset="0"/>
                              </a:defRPr>
                            </a:lvl3pPr>
                            <a:lvl4pPr marL="1600200" indent="-228600" eaLnBrk="0" hangingPunct="0">
                              <a:defRPr>
                                <a:solidFill>
                                  <a:schemeClr val="tx1"/>
                                </a:solidFill>
                                <a:latin typeface="Verdana" pitchFamily="34" charset="0"/>
                                <a:cs typeface="Arial" pitchFamily="34" charset="0"/>
                              </a:defRPr>
                            </a:lvl4pPr>
                            <a:lvl5pPr marL="2057400" indent="-228600" eaLnBrk="0" hangingPunct="0">
                              <a:defRPr>
                                <a:solidFill>
                                  <a:schemeClr val="tx1"/>
                                </a:solidFill>
                                <a:latin typeface="Verdana" pitchFamily="34" charset="0"/>
                                <a:cs typeface="Arial" pitchFamily="34" charset="0"/>
                              </a:defRPr>
                            </a:lvl5pPr>
                            <a:lvl6pPr marL="2514600" indent="-228600" algn="ctr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>
                                <a:solidFill>
                                  <a:schemeClr val="tx1"/>
                                </a:solidFill>
                                <a:latin typeface="Verdana" pitchFamily="34" charset="0"/>
                                <a:cs typeface="Arial" pitchFamily="34" charset="0"/>
                              </a:defRPr>
                            </a:lvl6pPr>
                            <a:lvl7pPr marL="2971800" indent="-228600" algn="ctr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>
                                <a:solidFill>
                                  <a:schemeClr val="tx1"/>
                                </a:solidFill>
                                <a:latin typeface="Verdana" pitchFamily="34" charset="0"/>
                                <a:cs typeface="Arial" pitchFamily="34" charset="0"/>
                              </a:defRPr>
                            </a:lvl7pPr>
                            <a:lvl8pPr marL="3429000" indent="-228600" algn="ctr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>
                                <a:solidFill>
                                  <a:schemeClr val="tx1"/>
                                </a:solidFill>
                                <a:latin typeface="Verdana" pitchFamily="34" charset="0"/>
                                <a:cs typeface="Arial" pitchFamily="34" charset="0"/>
                              </a:defRPr>
                            </a:lvl8pPr>
                            <a:lvl9pPr marL="3886200" indent="-228600" algn="ctr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>
                                <a:solidFill>
                                  <a:schemeClr val="tx1"/>
                                </a:solidFill>
                                <a:latin typeface="Verdana" pitchFamily="34" charset="0"/>
                                <a:cs typeface="Arial" pitchFamily="34" charset="0"/>
                              </a:defRPr>
                            </a:lvl9pPr>
                          </a:lstStyle>
                          <a:p>
                            <a:pPr algn="ctr" eaLnBrk="1" hangingPunct="1">
                              <a:defRPr/>
                            </a:pPr>
                            <a:endParaRPr lang="cs-CZ" altLang="en-US" smtClean="0"/>
                          </a:p>
                        </p:txBody>
                      </p:sp>
                      <p:sp>
                        <p:nvSpPr>
                          <p:cNvPr id="125" name="Oval 61"/>
                          <p:cNvSpPr>
                            <a:spLocks noChangeArrowheads="1"/>
                          </p:cNvSpPr>
                          <p:nvPr userDrawn="1"/>
                        </p:nvSpPr>
                        <p:spPr bwMode="hidden">
                          <a:xfrm rot="-2819839">
                            <a:off x="954" y="1334"/>
                            <a:ext cx="1711" cy="3016"/>
                          </a:xfrm>
                          <a:prstGeom prst="ellipse">
                            <a:avLst/>
                          </a:prstGeom>
                          <a:noFill/>
                          <a:ln w="9525">
                            <a:solidFill>
                              <a:schemeClr val="accent2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  <p:txBody>
                          <a:bodyPr wrap="none" anchor="ctr"/>
                          <a:lstStyle>
                            <a:lvl1pPr eaLnBrk="0" hangingPunct="0">
                              <a:defRPr>
                                <a:solidFill>
                                  <a:schemeClr val="tx1"/>
                                </a:solidFill>
                                <a:latin typeface="Verdana" pitchFamily="34" charset="0"/>
                                <a:cs typeface="Arial" pitchFamily="34" charset="0"/>
                              </a:defRPr>
                            </a:lvl1pPr>
                            <a:lvl2pPr marL="742950" indent="-285750" eaLnBrk="0" hangingPunct="0">
                              <a:defRPr>
                                <a:solidFill>
                                  <a:schemeClr val="tx1"/>
                                </a:solidFill>
                                <a:latin typeface="Verdana" pitchFamily="34" charset="0"/>
                                <a:cs typeface="Arial" pitchFamily="34" charset="0"/>
                              </a:defRPr>
                            </a:lvl2pPr>
                            <a:lvl3pPr marL="1143000" indent="-228600" eaLnBrk="0" hangingPunct="0">
                              <a:defRPr>
                                <a:solidFill>
                                  <a:schemeClr val="tx1"/>
                                </a:solidFill>
                                <a:latin typeface="Verdana" pitchFamily="34" charset="0"/>
                                <a:cs typeface="Arial" pitchFamily="34" charset="0"/>
                              </a:defRPr>
                            </a:lvl3pPr>
                            <a:lvl4pPr marL="1600200" indent="-228600" eaLnBrk="0" hangingPunct="0">
                              <a:defRPr>
                                <a:solidFill>
                                  <a:schemeClr val="tx1"/>
                                </a:solidFill>
                                <a:latin typeface="Verdana" pitchFamily="34" charset="0"/>
                                <a:cs typeface="Arial" pitchFamily="34" charset="0"/>
                              </a:defRPr>
                            </a:lvl4pPr>
                            <a:lvl5pPr marL="2057400" indent="-228600" eaLnBrk="0" hangingPunct="0">
                              <a:defRPr>
                                <a:solidFill>
                                  <a:schemeClr val="tx1"/>
                                </a:solidFill>
                                <a:latin typeface="Verdana" pitchFamily="34" charset="0"/>
                                <a:cs typeface="Arial" pitchFamily="34" charset="0"/>
                              </a:defRPr>
                            </a:lvl5pPr>
                            <a:lvl6pPr marL="2514600" indent="-228600" algn="ctr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>
                                <a:solidFill>
                                  <a:schemeClr val="tx1"/>
                                </a:solidFill>
                                <a:latin typeface="Verdana" pitchFamily="34" charset="0"/>
                                <a:cs typeface="Arial" pitchFamily="34" charset="0"/>
                              </a:defRPr>
                            </a:lvl6pPr>
                            <a:lvl7pPr marL="2971800" indent="-228600" algn="ctr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>
                                <a:solidFill>
                                  <a:schemeClr val="tx1"/>
                                </a:solidFill>
                                <a:latin typeface="Verdana" pitchFamily="34" charset="0"/>
                                <a:cs typeface="Arial" pitchFamily="34" charset="0"/>
                              </a:defRPr>
                            </a:lvl7pPr>
                            <a:lvl8pPr marL="3429000" indent="-228600" algn="ctr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>
                                <a:solidFill>
                                  <a:schemeClr val="tx1"/>
                                </a:solidFill>
                                <a:latin typeface="Verdana" pitchFamily="34" charset="0"/>
                                <a:cs typeface="Arial" pitchFamily="34" charset="0"/>
                              </a:defRPr>
                            </a:lvl8pPr>
                            <a:lvl9pPr marL="3886200" indent="-228600" algn="ctr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>
                                <a:solidFill>
                                  <a:schemeClr val="tx1"/>
                                </a:solidFill>
                                <a:latin typeface="Verdana" pitchFamily="34" charset="0"/>
                                <a:cs typeface="Arial" pitchFamily="34" charset="0"/>
                              </a:defRPr>
                            </a:lvl9pPr>
                          </a:lstStyle>
                          <a:p>
                            <a:pPr algn="ctr" eaLnBrk="1" hangingPunct="1">
                              <a:defRPr/>
                            </a:pPr>
                            <a:endParaRPr lang="cs-CZ" altLang="en-US" smtClean="0"/>
                          </a:p>
                        </p:txBody>
                      </p:sp>
                      <p:sp>
                        <p:nvSpPr>
                          <p:cNvPr id="126" name="Oval 62"/>
                          <p:cNvSpPr>
                            <a:spLocks noChangeArrowheads="1"/>
                          </p:cNvSpPr>
                          <p:nvPr userDrawn="1"/>
                        </p:nvSpPr>
                        <p:spPr bwMode="hidden">
                          <a:xfrm rot="-2865139">
                            <a:off x="877" y="1187"/>
                            <a:ext cx="1880" cy="3345"/>
                          </a:xfrm>
                          <a:prstGeom prst="ellipse">
                            <a:avLst/>
                          </a:prstGeom>
                          <a:noFill/>
                          <a:ln w="9525">
                            <a:solidFill>
                              <a:schemeClr val="accent2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  <p:txBody>
                          <a:bodyPr wrap="none" anchor="ctr"/>
                          <a:lstStyle>
                            <a:lvl1pPr eaLnBrk="0" hangingPunct="0">
                              <a:defRPr>
                                <a:solidFill>
                                  <a:schemeClr val="tx1"/>
                                </a:solidFill>
                                <a:latin typeface="Verdana" pitchFamily="34" charset="0"/>
                                <a:cs typeface="Arial" pitchFamily="34" charset="0"/>
                              </a:defRPr>
                            </a:lvl1pPr>
                            <a:lvl2pPr marL="742950" indent="-285750" eaLnBrk="0" hangingPunct="0">
                              <a:defRPr>
                                <a:solidFill>
                                  <a:schemeClr val="tx1"/>
                                </a:solidFill>
                                <a:latin typeface="Verdana" pitchFamily="34" charset="0"/>
                                <a:cs typeface="Arial" pitchFamily="34" charset="0"/>
                              </a:defRPr>
                            </a:lvl2pPr>
                            <a:lvl3pPr marL="1143000" indent="-228600" eaLnBrk="0" hangingPunct="0">
                              <a:defRPr>
                                <a:solidFill>
                                  <a:schemeClr val="tx1"/>
                                </a:solidFill>
                                <a:latin typeface="Verdana" pitchFamily="34" charset="0"/>
                                <a:cs typeface="Arial" pitchFamily="34" charset="0"/>
                              </a:defRPr>
                            </a:lvl3pPr>
                            <a:lvl4pPr marL="1600200" indent="-228600" eaLnBrk="0" hangingPunct="0">
                              <a:defRPr>
                                <a:solidFill>
                                  <a:schemeClr val="tx1"/>
                                </a:solidFill>
                                <a:latin typeface="Verdana" pitchFamily="34" charset="0"/>
                                <a:cs typeface="Arial" pitchFamily="34" charset="0"/>
                              </a:defRPr>
                            </a:lvl4pPr>
                            <a:lvl5pPr marL="2057400" indent="-228600" eaLnBrk="0" hangingPunct="0">
                              <a:defRPr>
                                <a:solidFill>
                                  <a:schemeClr val="tx1"/>
                                </a:solidFill>
                                <a:latin typeface="Verdana" pitchFamily="34" charset="0"/>
                                <a:cs typeface="Arial" pitchFamily="34" charset="0"/>
                              </a:defRPr>
                            </a:lvl5pPr>
                            <a:lvl6pPr marL="2514600" indent="-228600" algn="ctr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>
                                <a:solidFill>
                                  <a:schemeClr val="tx1"/>
                                </a:solidFill>
                                <a:latin typeface="Verdana" pitchFamily="34" charset="0"/>
                                <a:cs typeface="Arial" pitchFamily="34" charset="0"/>
                              </a:defRPr>
                            </a:lvl6pPr>
                            <a:lvl7pPr marL="2971800" indent="-228600" algn="ctr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>
                                <a:solidFill>
                                  <a:schemeClr val="tx1"/>
                                </a:solidFill>
                                <a:latin typeface="Verdana" pitchFamily="34" charset="0"/>
                                <a:cs typeface="Arial" pitchFamily="34" charset="0"/>
                              </a:defRPr>
                            </a:lvl7pPr>
                            <a:lvl8pPr marL="3429000" indent="-228600" algn="ctr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>
                                <a:solidFill>
                                  <a:schemeClr val="tx1"/>
                                </a:solidFill>
                                <a:latin typeface="Verdana" pitchFamily="34" charset="0"/>
                                <a:cs typeface="Arial" pitchFamily="34" charset="0"/>
                              </a:defRPr>
                            </a:lvl8pPr>
                            <a:lvl9pPr marL="3886200" indent="-228600" algn="ctr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>
                                <a:solidFill>
                                  <a:schemeClr val="tx1"/>
                                </a:solidFill>
                                <a:latin typeface="Verdana" pitchFamily="34" charset="0"/>
                                <a:cs typeface="Arial" pitchFamily="34" charset="0"/>
                              </a:defRPr>
                            </a:lvl9pPr>
                          </a:lstStyle>
                          <a:p>
                            <a:pPr algn="ctr" eaLnBrk="1" hangingPunct="1">
                              <a:defRPr/>
                            </a:pPr>
                            <a:endParaRPr lang="cs-CZ" altLang="en-US" smtClean="0"/>
                          </a:p>
                        </p:txBody>
                      </p:sp>
                      <p:sp>
                        <p:nvSpPr>
                          <p:cNvPr id="127" name="Oval 63"/>
                          <p:cNvSpPr>
                            <a:spLocks noChangeArrowheads="1"/>
                          </p:cNvSpPr>
                          <p:nvPr userDrawn="1"/>
                        </p:nvSpPr>
                        <p:spPr bwMode="hidden">
                          <a:xfrm rot="-2780025">
                            <a:off x="842" y="979"/>
                            <a:ext cx="2049" cy="3672"/>
                          </a:xfrm>
                          <a:prstGeom prst="ellipse">
                            <a:avLst/>
                          </a:prstGeom>
                          <a:noFill/>
                          <a:ln w="9525">
                            <a:solidFill>
                              <a:schemeClr val="accent2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  <p:txBody>
                          <a:bodyPr wrap="none" anchor="ctr"/>
                          <a:lstStyle>
                            <a:lvl1pPr eaLnBrk="0" hangingPunct="0">
                              <a:defRPr>
                                <a:solidFill>
                                  <a:schemeClr val="tx1"/>
                                </a:solidFill>
                                <a:latin typeface="Verdana" pitchFamily="34" charset="0"/>
                                <a:cs typeface="Arial" pitchFamily="34" charset="0"/>
                              </a:defRPr>
                            </a:lvl1pPr>
                            <a:lvl2pPr marL="742950" indent="-285750" eaLnBrk="0" hangingPunct="0">
                              <a:defRPr>
                                <a:solidFill>
                                  <a:schemeClr val="tx1"/>
                                </a:solidFill>
                                <a:latin typeface="Verdana" pitchFamily="34" charset="0"/>
                                <a:cs typeface="Arial" pitchFamily="34" charset="0"/>
                              </a:defRPr>
                            </a:lvl2pPr>
                            <a:lvl3pPr marL="1143000" indent="-228600" eaLnBrk="0" hangingPunct="0">
                              <a:defRPr>
                                <a:solidFill>
                                  <a:schemeClr val="tx1"/>
                                </a:solidFill>
                                <a:latin typeface="Verdana" pitchFamily="34" charset="0"/>
                                <a:cs typeface="Arial" pitchFamily="34" charset="0"/>
                              </a:defRPr>
                            </a:lvl3pPr>
                            <a:lvl4pPr marL="1600200" indent="-228600" eaLnBrk="0" hangingPunct="0">
                              <a:defRPr>
                                <a:solidFill>
                                  <a:schemeClr val="tx1"/>
                                </a:solidFill>
                                <a:latin typeface="Verdana" pitchFamily="34" charset="0"/>
                                <a:cs typeface="Arial" pitchFamily="34" charset="0"/>
                              </a:defRPr>
                            </a:lvl4pPr>
                            <a:lvl5pPr marL="2057400" indent="-228600" eaLnBrk="0" hangingPunct="0">
                              <a:defRPr>
                                <a:solidFill>
                                  <a:schemeClr val="tx1"/>
                                </a:solidFill>
                                <a:latin typeface="Verdana" pitchFamily="34" charset="0"/>
                                <a:cs typeface="Arial" pitchFamily="34" charset="0"/>
                              </a:defRPr>
                            </a:lvl5pPr>
                            <a:lvl6pPr marL="2514600" indent="-228600" algn="ctr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>
                                <a:solidFill>
                                  <a:schemeClr val="tx1"/>
                                </a:solidFill>
                                <a:latin typeface="Verdana" pitchFamily="34" charset="0"/>
                                <a:cs typeface="Arial" pitchFamily="34" charset="0"/>
                              </a:defRPr>
                            </a:lvl6pPr>
                            <a:lvl7pPr marL="2971800" indent="-228600" algn="ctr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>
                                <a:solidFill>
                                  <a:schemeClr val="tx1"/>
                                </a:solidFill>
                                <a:latin typeface="Verdana" pitchFamily="34" charset="0"/>
                                <a:cs typeface="Arial" pitchFamily="34" charset="0"/>
                              </a:defRPr>
                            </a:lvl7pPr>
                            <a:lvl8pPr marL="3429000" indent="-228600" algn="ctr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>
                                <a:solidFill>
                                  <a:schemeClr val="tx1"/>
                                </a:solidFill>
                                <a:latin typeface="Verdana" pitchFamily="34" charset="0"/>
                                <a:cs typeface="Arial" pitchFamily="34" charset="0"/>
                              </a:defRPr>
                            </a:lvl8pPr>
                            <a:lvl9pPr marL="3886200" indent="-228600" algn="ctr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>
                                <a:solidFill>
                                  <a:schemeClr val="tx1"/>
                                </a:solidFill>
                                <a:latin typeface="Verdana" pitchFamily="34" charset="0"/>
                                <a:cs typeface="Arial" pitchFamily="34" charset="0"/>
                              </a:defRPr>
                            </a:lvl9pPr>
                          </a:lstStyle>
                          <a:p>
                            <a:pPr algn="ctr" eaLnBrk="1" hangingPunct="1">
                              <a:defRPr/>
                            </a:pPr>
                            <a:endParaRPr lang="cs-CZ" altLang="en-US" smtClean="0"/>
                          </a:p>
                        </p:txBody>
                      </p:sp>
                    </p:grpSp>
                    <p:sp>
                      <p:nvSpPr>
                        <p:cNvPr id="80" name="Line 64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flipV="1">
                          <a:off x="1656" y="1164"/>
                          <a:ext cx="831" cy="177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cs-CZ"/>
                        </a:p>
                      </p:txBody>
                    </p:sp>
                    <p:sp>
                      <p:nvSpPr>
                        <p:cNvPr id="81" name="Line 65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615780" flipV="1">
                          <a:off x="1811" y="1299"/>
                          <a:ext cx="819" cy="172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cs-CZ"/>
                        </a:p>
                      </p:txBody>
                    </p:sp>
                    <p:sp>
                      <p:nvSpPr>
                        <p:cNvPr id="82" name="Line 66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139441" flipV="1">
                          <a:off x="1963" y="1148"/>
                          <a:ext cx="383" cy="1895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cs-CZ"/>
                        </a:p>
                      </p:txBody>
                    </p:sp>
                    <p:sp>
                      <p:nvSpPr>
                        <p:cNvPr id="83" name="Line 67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061104" flipV="1">
                          <a:off x="1921" y="1332"/>
                          <a:ext cx="744" cy="176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cs-CZ"/>
                        </a:p>
                      </p:txBody>
                    </p:sp>
                    <p:sp>
                      <p:nvSpPr>
                        <p:cNvPr id="84" name="Line 68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2202167" flipV="1">
                          <a:off x="2217" y="1314"/>
                          <a:ext cx="311" cy="1917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cs-CZ"/>
                        </a:p>
                      </p:txBody>
                    </p:sp>
                    <p:sp>
                      <p:nvSpPr>
                        <p:cNvPr id="85" name="Line 69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V="1">
                          <a:off x="2039" y="1549"/>
                          <a:ext cx="895" cy="1722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cs-CZ"/>
                        </a:p>
                      </p:txBody>
                    </p:sp>
                    <p:sp>
                      <p:nvSpPr>
                        <p:cNvPr id="86" name="Line 70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V="1">
                          <a:off x="2024" y="1649"/>
                          <a:ext cx="1049" cy="1661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cs-CZ"/>
                        </a:p>
                      </p:txBody>
                    </p:sp>
                    <p:sp>
                      <p:nvSpPr>
                        <p:cNvPr id="87" name="Line 71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V="1">
                          <a:off x="1985" y="1876"/>
                          <a:ext cx="1357" cy="151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cs-CZ"/>
                        </a:p>
                      </p:txBody>
                    </p:sp>
                    <p:sp>
                      <p:nvSpPr>
                        <p:cNvPr id="88" name="Line 72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V="1">
                          <a:off x="1936" y="2115"/>
                          <a:ext cx="1686" cy="135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cs-CZ"/>
                        </a:p>
                      </p:txBody>
                    </p:sp>
                    <p:sp>
                      <p:nvSpPr>
                        <p:cNvPr id="89" name="Line 73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V="1">
                          <a:off x="1897" y="2287"/>
                          <a:ext cx="1880" cy="1225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cs-CZ"/>
                        </a:p>
                      </p:txBody>
                    </p:sp>
                    <p:sp>
                      <p:nvSpPr>
                        <p:cNvPr id="90" name="Line 74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V="1">
                          <a:off x="1855" y="2458"/>
                          <a:ext cx="2060" cy="109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cs-CZ"/>
                        </a:p>
                      </p:txBody>
                    </p:sp>
                    <p:sp>
                      <p:nvSpPr>
                        <p:cNvPr id="91" name="Line 75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V="1">
                          <a:off x="1823" y="2640"/>
                          <a:ext cx="2224" cy="95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cs-CZ"/>
                        </a:p>
                      </p:txBody>
                    </p:sp>
                    <p:sp>
                      <p:nvSpPr>
                        <p:cNvPr id="92" name="Line 76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V="1">
                          <a:off x="1737" y="3059"/>
                          <a:ext cx="2520" cy="614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cs-CZ"/>
                        </a:p>
                      </p:txBody>
                    </p:sp>
                    <p:sp>
                      <p:nvSpPr>
                        <p:cNvPr id="93" name="Line 77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324" y="3150"/>
                          <a:ext cx="472" cy="112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cs-CZ"/>
                        </a:p>
                      </p:txBody>
                    </p:sp>
                    <p:sp>
                      <p:nvSpPr>
                        <p:cNvPr id="94" name="Line 78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1121" y="2961"/>
                          <a:ext cx="220" cy="1012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cs-CZ"/>
                        </a:p>
                      </p:txBody>
                    </p:sp>
                    <p:sp>
                      <p:nvSpPr>
                        <p:cNvPr id="95" name="Line 79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1041" y="2935"/>
                          <a:ext cx="304" cy="99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cs-CZ"/>
                        </a:p>
                      </p:txBody>
                    </p:sp>
                    <p:sp>
                      <p:nvSpPr>
                        <p:cNvPr id="96" name="Line 80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957" y="2910"/>
                          <a:ext cx="394" cy="971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cs-CZ"/>
                        </a:p>
                      </p:txBody>
                    </p:sp>
                    <p:sp>
                      <p:nvSpPr>
                        <p:cNvPr id="97" name="Line 81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880" y="2885"/>
                          <a:ext cx="478" cy="943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cs-CZ"/>
                        </a:p>
                      </p:txBody>
                    </p:sp>
                    <p:sp>
                      <p:nvSpPr>
                        <p:cNvPr id="98" name="Line 82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801" y="2863"/>
                          <a:ext cx="561" cy="91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cs-CZ"/>
                        </a:p>
                      </p:txBody>
                    </p:sp>
                    <p:sp>
                      <p:nvSpPr>
                        <p:cNvPr id="99" name="Line 83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717" y="2836"/>
                          <a:ext cx="656" cy="878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cs-CZ"/>
                        </a:p>
                      </p:txBody>
                    </p:sp>
                    <p:sp>
                      <p:nvSpPr>
                        <p:cNvPr id="100" name="Line 84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631" y="2810"/>
                          <a:ext cx="752" cy="842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cs-CZ"/>
                        </a:p>
                      </p:txBody>
                    </p:sp>
                    <p:sp>
                      <p:nvSpPr>
                        <p:cNvPr id="101" name="Line 85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462" y="2758"/>
                          <a:ext cx="946" cy="751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cs-CZ"/>
                        </a:p>
                      </p:txBody>
                    </p:sp>
                    <p:sp>
                      <p:nvSpPr>
                        <p:cNvPr id="102" name="Line 86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365" y="2729"/>
                          <a:ext cx="1058" cy="69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cs-CZ"/>
                        </a:p>
                      </p:txBody>
                    </p:sp>
                    <p:sp>
                      <p:nvSpPr>
                        <p:cNvPr id="103" name="Line 87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265" y="2697"/>
                          <a:ext cx="1174" cy="63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cs-CZ"/>
                        </a:p>
                      </p:txBody>
                    </p:sp>
                    <p:sp>
                      <p:nvSpPr>
                        <p:cNvPr id="104" name="Line 88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55" y="2632"/>
                          <a:ext cx="1431" cy="481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cs-CZ"/>
                        </a:p>
                      </p:txBody>
                    </p:sp>
                    <p:sp>
                      <p:nvSpPr>
                        <p:cNvPr id="105" name="Line 89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-1" y="2607"/>
                          <a:ext cx="1513" cy="371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cs-CZ"/>
                        </a:p>
                      </p:txBody>
                    </p:sp>
                    <p:sp>
                      <p:nvSpPr>
                        <p:cNvPr id="106" name="Line 90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-72" y="2570"/>
                          <a:ext cx="1648" cy="107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cs-CZ"/>
                        </a:p>
                      </p:txBody>
                    </p:sp>
                    <p:sp>
                      <p:nvSpPr>
                        <p:cNvPr id="107" name="Line 91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-237" y="1095"/>
                          <a:ext cx="2219" cy="1364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cs-CZ"/>
                        </a:p>
                      </p:txBody>
                    </p:sp>
                    <p:sp>
                      <p:nvSpPr>
                        <p:cNvPr id="108" name="Line 92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-43" y="962"/>
                          <a:ext cx="2071" cy="1541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cs-CZ"/>
                        </a:p>
                      </p:txBody>
                    </p:sp>
                    <p:sp>
                      <p:nvSpPr>
                        <p:cNvPr id="109" name="Line 93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418" y="826"/>
                          <a:ext cx="1672" cy="178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cs-CZ"/>
                        </a:p>
                      </p:txBody>
                    </p:sp>
                    <p:sp>
                      <p:nvSpPr>
                        <p:cNvPr id="110" name="Line 94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634" y="808"/>
                          <a:ext cx="1473" cy="1852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cs-CZ"/>
                        </a:p>
                      </p:txBody>
                    </p:sp>
                    <p:sp>
                      <p:nvSpPr>
                        <p:cNvPr id="111" name="Line 95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1094" y="827"/>
                          <a:ext cx="1030" cy="1945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cs-CZ"/>
                        </a:p>
                      </p:txBody>
                    </p:sp>
                    <p:sp>
                      <p:nvSpPr>
                        <p:cNvPr id="112" name="Line 96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1302" y="857"/>
                          <a:ext cx="829" cy="197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cs-CZ"/>
                        </a:p>
                      </p:txBody>
                    </p:sp>
                    <p:sp>
                      <p:nvSpPr>
                        <p:cNvPr id="113" name="Line 97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1496" y="901"/>
                          <a:ext cx="633" cy="1978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cs-CZ"/>
                        </a:p>
                      </p:txBody>
                    </p:sp>
                    <p:sp>
                      <p:nvSpPr>
                        <p:cNvPr id="114" name="Line 98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1679" y="952"/>
                          <a:ext cx="447" cy="1978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cs-CZ"/>
                        </a:p>
                      </p:txBody>
                    </p:sp>
                    <p:sp>
                      <p:nvSpPr>
                        <p:cNvPr id="115" name="Line 99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1859" y="1013"/>
                          <a:ext cx="261" cy="1962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cs-CZ"/>
                        </a:p>
                      </p:txBody>
                    </p:sp>
                  </p:grpSp>
                </p:grpSp>
              </p:grpSp>
            </p:grpSp>
          </p:grpSp>
          <p:grpSp>
            <p:nvGrpSpPr>
              <p:cNvPr id="20" name="Group 100"/>
              <p:cNvGrpSpPr>
                <a:grpSpLocks/>
              </p:cNvGrpSpPr>
              <p:nvPr userDrawn="1"/>
            </p:nvGrpSpPr>
            <p:grpSpPr bwMode="auto">
              <a:xfrm>
                <a:off x="402" y="1454"/>
                <a:ext cx="2787" cy="2866"/>
                <a:chOff x="2" y="1454"/>
                <a:chExt cx="2787" cy="2866"/>
              </a:xfrm>
            </p:grpSpPr>
            <p:sp>
              <p:nvSpPr>
                <p:cNvPr id="21" name="Line 101"/>
                <p:cNvSpPr>
                  <a:spLocks noChangeShapeType="1"/>
                </p:cNvSpPr>
                <p:nvPr userDrawn="1"/>
              </p:nvSpPr>
              <p:spPr bwMode="hidden">
                <a:xfrm rot="1678521" flipV="1">
                  <a:off x="2057" y="1454"/>
                  <a:ext cx="732" cy="1778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22" name="Line 102"/>
                <p:cNvSpPr>
                  <a:spLocks noChangeShapeType="1"/>
                </p:cNvSpPr>
                <p:nvPr userDrawn="1"/>
              </p:nvSpPr>
              <p:spPr bwMode="hidden">
                <a:xfrm flipH="1" flipV="1">
                  <a:off x="870" y="3854"/>
                  <a:ext cx="223" cy="463"/>
                </a:xfrm>
                <a:prstGeom prst="line">
                  <a:avLst/>
                </a:prstGeom>
                <a:noFill/>
                <a:ln w="19050">
                  <a:solidFill>
                    <a:schemeClr val="accent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grpSp>
              <p:nvGrpSpPr>
                <p:cNvPr id="23" name="Group 103"/>
                <p:cNvGrpSpPr>
                  <a:grpSpLocks/>
                </p:cNvGrpSpPr>
                <p:nvPr userDrawn="1"/>
              </p:nvGrpSpPr>
              <p:grpSpPr bwMode="auto">
                <a:xfrm>
                  <a:off x="2" y="2738"/>
                  <a:ext cx="1317" cy="1582"/>
                  <a:chOff x="2" y="2738"/>
                  <a:chExt cx="1317" cy="1582"/>
                </a:xfrm>
              </p:grpSpPr>
              <p:sp>
                <p:nvSpPr>
                  <p:cNvPr id="24" name="Line 104"/>
                  <p:cNvSpPr>
                    <a:spLocks noChangeShapeType="1"/>
                  </p:cNvSpPr>
                  <p:nvPr userDrawn="1"/>
                </p:nvSpPr>
                <p:spPr bwMode="hidden">
                  <a:xfrm flipH="1">
                    <a:off x="697" y="3855"/>
                    <a:ext cx="173" cy="187"/>
                  </a:xfrm>
                  <a:prstGeom prst="line">
                    <a:avLst/>
                  </a:prstGeom>
                  <a:noFill/>
                  <a:ln w="19050">
                    <a:solidFill>
                      <a:schemeClr val="accent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cs-CZ"/>
                  </a:p>
                </p:txBody>
              </p:sp>
              <p:sp>
                <p:nvSpPr>
                  <p:cNvPr id="25" name="Freeform 105"/>
                  <p:cNvSpPr>
                    <a:spLocks/>
                  </p:cNvSpPr>
                  <p:nvPr userDrawn="1"/>
                </p:nvSpPr>
                <p:spPr bwMode="hidden">
                  <a:xfrm>
                    <a:off x="2" y="3218"/>
                    <a:ext cx="1006" cy="1102"/>
                  </a:xfrm>
                  <a:custGeom>
                    <a:avLst/>
                    <a:gdLst>
                      <a:gd name="T0" fmla="*/ 1006 w 1006"/>
                      <a:gd name="T1" fmla="*/ 1102 h 1102"/>
                      <a:gd name="T2" fmla="*/ 696 w 1006"/>
                      <a:gd name="T3" fmla="*/ 823 h 1102"/>
                      <a:gd name="T4" fmla="*/ 333 w 1006"/>
                      <a:gd name="T5" fmla="*/ 447 h 1102"/>
                      <a:gd name="T6" fmla="*/ 51 w 1006"/>
                      <a:gd name="T7" fmla="*/ 76 h 1102"/>
                      <a:gd name="T8" fmla="*/ 0 w 1006"/>
                      <a:gd name="T9" fmla="*/ 0 h 1102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1006" h="1102">
                        <a:moveTo>
                          <a:pt x="1006" y="1102"/>
                        </a:moveTo>
                        <a:lnTo>
                          <a:pt x="696" y="823"/>
                        </a:lnTo>
                        <a:lnTo>
                          <a:pt x="333" y="447"/>
                        </a:lnTo>
                        <a:lnTo>
                          <a:pt x="51" y="76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19050" cmpd="sng">
                    <a:solidFill>
                      <a:schemeClr val="accent2"/>
                    </a:solidFill>
                    <a:round/>
                    <a:headEnd type="none" w="med" len="med"/>
                    <a:tailEnd type="non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cs-CZ"/>
                  </a:p>
                </p:txBody>
              </p:sp>
              <p:sp>
                <p:nvSpPr>
                  <p:cNvPr id="26" name="Line 106"/>
                  <p:cNvSpPr>
                    <a:spLocks noChangeShapeType="1"/>
                  </p:cNvSpPr>
                  <p:nvPr userDrawn="1"/>
                </p:nvSpPr>
                <p:spPr bwMode="hidden">
                  <a:xfrm flipH="1">
                    <a:off x="1242" y="4231"/>
                    <a:ext cx="77" cy="88"/>
                  </a:xfrm>
                  <a:prstGeom prst="line">
                    <a:avLst/>
                  </a:prstGeom>
                  <a:noFill/>
                  <a:ln w="19050">
                    <a:solidFill>
                      <a:schemeClr val="accent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cs-CZ"/>
                  </a:p>
                </p:txBody>
              </p:sp>
              <p:sp>
                <p:nvSpPr>
                  <p:cNvPr id="27" name="Line 107"/>
                  <p:cNvSpPr>
                    <a:spLocks noChangeShapeType="1"/>
                  </p:cNvSpPr>
                  <p:nvPr userDrawn="1"/>
                </p:nvSpPr>
                <p:spPr bwMode="hidden">
                  <a:xfrm flipH="1" flipV="1">
                    <a:off x="340" y="3668"/>
                    <a:ext cx="532" cy="185"/>
                  </a:xfrm>
                  <a:prstGeom prst="line">
                    <a:avLst/>
                  </a:prstGeom>
                  <a:noFill/>
                  <a:ln w="19050">
                    <a:solidFill>
                      <a:schemeClr val="accent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cs-CZ"/>
                  </a:p>
                </p:txBody>
              </p:sp>
              <p:sp>
                <p:nvSpPr>
                  <p:cNvPr id="28" name="Line 108"/>
                  <p:cNvSpPr>
                    <a:spLocks noChangeShapeType="1"/>
                  </p:cNvSpPr>
                  <p:nvPr userDrawn="1"/>
                </p:nvSpPr>
                <p:spPr bwMode="hidden">
                  <a:xfrm flipH="1" flipV="1">
                    <a:off x="237" y="3101"/>
                    <a:ext cx="101" cy="567"/>
                  </a:xfrm>
                  <a:prstGeom prst="line">
                    <a:avLst/>
                  </a:prstGeom>
                  <a:noFill/>
                  <a:ln w="19050">
                    <a:solidFill>
                      <a:schemeClr val="accent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cs-CZ"/>
                  </a:p>
                </p:txBody>
              </p:sp>
              <p:sp>
                <p:nvSpPr>
                  <p:cNvPr id="29" name="Line 109"/>
                  <p:cNvSpPr>
                    <a:spLocks noChangeShapeType="1"/>
                  </p:cNvSpPr>
                  <p:nvPr userDrawn="1"/>
                </p:nvSpPr>
                <p:spPr bwMode="hidden">
                  <a:xfrm flipH="1" flipV="1">
                    <a:off x="2" y="3009"/>
                    <a:ext cx="235" cy="92"/>
                  </a:xfrm>
                  <a:prstGeom prst="line">
                    <a:avLst/>
                  </a:prstGeom>
                  <a:noFill/>
                  <a:ln w="19050">
                    <a:solidFill>
                      <a:schemeClr val="accent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cs-CZ"/>
                  </a:p>
                </p:txBody>
              </p:sp>
              <p:sp>
                <p:nvSpPr>
                  <p:cNvPr id="30" name="Line 110"/>
                  <p:cNvSpPr>
                    <a:spLocks noChangeShapeType="1"/>
                  </p:cNvSpPr>
                  <p:nvPr userDrawn="1"/>
                </p:nvSpPr>
                <p:spPr bwMode="hidden">
                  <a:xfrm flipV="1">
                    <a:off x="54" y="3101"/>
                    <a:ext cx="182" cy="194"/>
                  </a:xfrm>
                  <a:prstGeom prst="line">
                    <a:avLst/>
                  </a:prstGeom>
                  <a:noFill/>
                  <a:ln w="19050">
                    <a:solidFill>
                      <a:schemeClr val="accent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cs-CZ"/>
                  </a:p>
                </p:txBody>
              </p:sp>
              <p:sp>
                <p:nvSpPr>
                  <p:cNvPr id="31" name="Line 111"/>
                  <p:cNvSpPr>
                    <a:spLocks noChangeShapeType="1"/>
                  </p:cNvSpPr>
                  <p:nvPr userDrawn="1"/>
                </p:nvSpPr>
                <p:spPr bwMode="hidden">
                  <a:xfrm flipH="1">
                    <a:off x="336" y="3476"/>
                    <a:ext cx="176" cy="192"/>
                  </a:xfrm>
                  <a:prstGeom prst="line">
                    <a:avLst/>
                  </a:prstGeom>
                  <a:noFill/>
                  <a:ln w="19050">
                    <a:solidFill>
                      <a:schemeClr val="accent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cs-CZ"/>
                  </a:p>
                </p:txBody>
              </p:sp>
              <p:sp>
                <p:nvSpPr>
                  <p:cNvPr id="32" name="Line 112"/>
                  <p:cNvSpPr>
                    <a:spLocks noChangeShapeType="1"/>
                  </p:cNvSpPr>
                  <p:nvPr userDrawn="1"/>
                </p:nvSpPr>
                <p:spPr bwMode="hidden">
                  <a:xfrm flipV="1">
                    <a:off x="3" y="2738"/>
                    <a:ext cx="14" cy="23"/>
                  </a:xfrm>
                  <a:prstGeom prst="line">
                    <a:avLst/>
                  </a:prstGeom>
                  <a:noFill/>
                  <a:ln w="19050">
                    <a:solidFill>
                      <a:schemeClr val="accent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cs-CZ"/>
                  </a:p>
                </p:txBody>
              </p:sp>
            </p:grpSp>
          </p:grpSp>
        </p:grpSp>
        <p:grpSp>
          <p:nvGrpSpPr>
            <p:cNvPr id="6" name="Group 113"/>
            <p:cNvGrpSpPr>
              <a:grpSpLocks/>
            </p:cNvGrpSpPr>
            <p:nvPr userDrawn="1"/>
          </p:nvGrpSpPr>
          <p:grpSpPr bwMode="auto">
            <a:xfrm>
              <a:off x="16" y="1316"/>
              <a:ext cx="3325" cy="2958"/>
              <a:chOff x="16" y="1316"/>
              <a:chExt cx="3325" cy="2958"/>
            </a:xfrm>
          </p:grpSpPr>
          <p:sp>
            <p:nvSpPr>
              <p:cNvPr id="7" name="Freeform 114"/>
              <p:cNvSpPr>
                <a:spLocks/>
              </p:cNvSpPr>
              <p:nvPr/>
            </p:nvSpPr>
            <p:spPr bwMode="hidden">
              <a:xfrm>
                <a:off x="16" y="2656"/>
                <a:ext cx="1440" cy="1618"/>
              </a:xfrm>
              <a:custGeom>
                <a:avLst/>
                <a:gdLst>
                  <a:gd name="T0" fmla="*/ 924 w 1435"/>
                  <a:gd name="T1" fmla="*/ 1150 h 1618"/>
                  <a:gd name="T2" fmla="*/ 792 w 1435"/>
                  <a:gd name="T3" fmla="*/ 1019 h 1618"/>
                  <a:gd name="T4" fmla="*/ 644 w 1435"/>
                  <a:gd name="T5" fmla="*/ 875 h 1618"/>
                  <a:gd name="T6" fmla="*/ 524 w 1435"/>
                  <a:gd name="T7" fmla="*/ 737 h 1618"/>
                  <a:gd name="T8" fmla="*/ 394 w 1435"/>
                  <a:gd name="T9" fmla="*/ 593 h 1618"/>
                  <a:gd name="T10" fmla="*/ 292 w 1435"/>
                  <a:gd name="T11" fmla="*/ 443 h 1618"/>
                  <a:gd name="T12" fmla="*/ 190 w 1435"/>
                  <a:gd name="T13" fmla="*/ 299 h 1618"/>
                  <a:gd name="T14" fmla="*/ 84 w 1435"/>
                  <a:gd name="T15" fmla="*/ 149 h 1618"/>
                  <a:gd name="T16" fmla="*/ 0 w 1435"/>
                  <a:gd name="T17" fmla="*/ 0 h 1618"/>
                  <a:gd name="T18" fmla="*/ 0 w 1435"/>
                  <a:gd name="T19" fmla="*/ 11 h 1618"/>
                  <a:gd name="T20" fmla="*/ 84 w 1435"/>
                  <a:gd name="T21" fmla="*/ 155 h 1618"/>
                  <a:gd name="T22" fmla="*/ 190 w 1435"/>
                  <a:gd name="T23" fmla="*/ 305 h 1618"/>
                  <a:gd name="T24" fmla="*/ 286 w 1435"/>
                  <a:gd name="T25" fmla="*/ 449 h 1618"/>
                  <a:gd name="T26" fmla="*/ 394 w 1435"/>
                  <a:gd name="T27" fmla="*/ 593 h 1618"/>
                  <a:gd name="T28" fmla="*/ 524 w 1435"/>
                  <a:gd name="T29" fmla="*/ 737 h 1618"/>
                  <a:gd name="T30" fmla="*/ 644 w 1435"/>
                  <a:gd name="T31" fmla="*/ 881 h 1618"/>
                  <a:gd name="T32" fmla="*/ 786 w 1435"/>
                  <a:gd name="T33" fmla="*/ 1019 h 1618"/>
                  <a:gd name="T34" fmla="*/ 924 w 1435"/>
                  <a:gd name="T35" fmla="*/ 1150 h 1618"/>
                  <a:gd name="T36" fmla="*/ 1078 w 1435"/>
                  <a:gd name="T37" fmla="*/ 1276 h 1618"/>
                  <a:gd name="T38" fmla="*/ 1216 w 1435"/>
                  <a:gd name="T39" fmla="*/ 1396 h 1618"/>
                  <a:gd name="T40" fmla="*/ 1369 w 1435"/>
                  <a:gd name="T41" fmla="*/ 1510 h 1618"/>
                  <a:gd name="T42" fmla="*/ 1514 w 1435"/>
                  <a:gd name="T43" fmla="*/ 1618 h 1618"/>
                  <a:gd name="T44" fmla="*/ 1520 w 1435"/>
                  <a:gd name="T45" fmla="*/ 1618 h 1618"/>
                  <a:gd name="T46" fmla="*/ 1377 w 1435"/>
                  <a:gd name="T47" fmla="*/ 1510 h 1618"/>
                  <a:gd name="T48" fmla="*/ 1222 w 1435"/>
                  <a:gd name="T49" fmla="*/ 1396 h 1618"/>
                  <a:gd name="T50" fmla="*/ 1078 w 1435"/>
                  <a:gd name="T51" fmla="*/ 1276 h 1618"/>
                  <a:gd name="T52" fmla="*/ 924 w 1435"/>
                  <a:gd name="T53" fmla="*/ 1150 h 1618"/>
                  <a:gd name="T54" fmla="*/ 924 w 1435"/>
                  <a:gd name="T55" fmla="*/ 1150 h 1618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1435" h="1618">
                    <a:moveTo>
                      <a:pt x="873" y="1150"/>
                    </a:moveTo>
                    <a:lnTo>
                      <a:pt x="741" y="1019"/>
                    </a:lnTo>
                    <a:lnTo>
                      <a:pt x="610" y="875"/>
                    </a:lnTo>
                    <a:lnTo>
                      <a:pt x="490" y="737"/>
                    </a:lnTo>
                    <a:lnTo>
                      <a:pt x="377" y="593"/>
                    </a:lnTo>
                    <a:lnTo>
                      <a:pt x="275" y="443"/>
                    </a:lnTo>
                    <a:lnTo>
                      <a:pt x="173" y="299"/>
                    </a:lnTo>
                    <a:lnTo>
                      <a:pt x="84" y="149"/>
                    </a:lnTo>
                    <a:lnTo>
                      <a:pt x="0" y="0"/>
                    </a:lnTo>
                    <a:lnTo>
                      <a:pt x="0" y="11"/>
                    </a:lnTo>
                    <a:lnTo>
                      <a:pt x="84" y="155"/>
                    </a:lnTo>
                    <a:lnTo>
                      <a:pt x="173" y="305"/>
                    </a:lnTo>
                    <a:lnTo>
                      <a:pt x="269" y="449"/>
                    </a:lnTo>
                    <a:lnTo>
                      <a:pt x="377" y="593"/>
                    </a:lnTo>
                    <a:lnTo>
                      <a:pt x="490" y="737"/>
                    </a:lnTo>
                    <a:lnTo>
                      <a:pt x="610" y="881"/>
                    </a:lnTo>
                    <a:lnTo>
                      <a:pt x="735" y="1019"/>
                    </a:lnTo>
                    <a:lnTo>
                      <a:pt x="873" y="1150"/>
                    </a:lnTo>
                    <a:lnTo>
                      <a:pt x="1010" y="1276"/>
                    </a:lnTo>
                    <a:lnTo>
                      <a:pt x="1148" y="1396"/>
                    </a:lnTo>
                    <a:lnTo>
                      <a:pt x="1286" y="1510"/>
                    </a:lnTo>
                    <a:lnTo>
                      <a:pt x="1429" y="1618"/>
                    </a:lnTo>
                    <a:lnTo>
                      <a:pt x="1435" y="1618"/>
                    </a:lnTo>
                    <a:lnTo>
                      <a:pt x="1292" y="1510"/>
                    </a:lnTo>
                    <a:lnTo>
                      <a:pt x="1154" y="1396"/>
                    </a:lnTo>
                    <a:lnTo>
                      <a:pt x="1010" y="1276"/>
                    </a:lnTo>
                    <a:lnTo>
                      <a:pt x="873" y="115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" name="Freeform 115"/>
              <p:cNvSpPr>
                <a:spLocks/>
              </p:cNvSpPr>
              <p:nvPr/>
            </p:nvSpPr>
            <p:spPr bwMode="hidden">
              <a:xfrm>
                <a:off x="16" y="2260"/>
                <a:ext cx="1673" cy="2014"/>
              </a:xfrm>
              <a:custGeom>
                <a:avLst/>
                <a:gdLst>
                  <a:gd name="T0" fmla="*/ 1008 w 1668"/>
                  <a:gd name="T1" fmla="*/ 1463 h 2014"/>
                  <a:gd name="T2" fmla="*/ 823 w 1668"/>
                  <a:gd name="T3" fmla="*/ 1289 h 2014"/>
                  <a:gd name="T4" fmla="*/ 668 w 1668"/>
                  <a:gd name="T5" fmla="*/ 1115 h 2014"/>
                  <a:gd name="T6" fmla="*/ 513 w 1668"/>
                  <a:gd name="T7" fmla="*/ 929 h 2014"/>
                  <a:gd name="T8" fmla="*/ 382 w 1668"/>
                  <a:gd name="T9" fmla="*/ 743 h 2014"/>
                  <a:gd name="T10" fmla="*/ 268 w 1668"/>
                  <a:gd name="T11" fmla="*/ 557 h 2014"/>
                  <a:gd name="T12" fmla="*/ 149 w 1668"/>
                  <a:gd name="T13" fmla="*/ 372 h 2014"/>
                  <a:gd name="T14" fmla="*/ 66 w 1668"/>
                  <a:gd name="T15" fmla="*/ 186 h 2014"/>
                  <a:gd name="T16" fmla="*/ 0 w 1668"/>
                  <a:gd name="T17" fmla="*/ 0 h 2014"/>
                  <a:gd name="T18" fmla="*/ 0 w 1668"/>
                  <a:gd name="T19" fmla="*/ 12 h 2014"/>
                  <a:gd name="T20" fmla="*/ 66 w 1668"/>
                  <a:gd name="T21" fmla="*/ 198 h 2014"/>
                  <a:gd name="T22" fmla="*/ 149 w 1668"/>
                  <a:gd name="T23" fmla="*/ 384 h 2014"/>
                  <a:gd name="T24" fmla="*/ 268 w 1668"/>
                  <a:gd name="T25" fmla="*/ 569 h 2014"/>
                  <a:gd name="T26" fmla="*/ 382 w 1668"/>
                  <a:gd name="T27" fmla="*/ 755 h 2014"/>
                  <a:gd name="T28" fmla="*/ 513 w 1668"/>
                  <a:gd name="T29" fmla="*/ 935 h 2014"/>
                  <a:gd name="T30" fmla="*/ 668 w 1668"/>
                  <a:gd name="T31" fmla="*/ 1115 h 2014"/>
                  <a:gd name="T32" fmla="*/ 823 w 1668"/>
                  <a:gd name="T33" fmla="*/ 1295 h 2014"/>
                  <a:gd name="T34" fmla="*/ 1008 w 1668"/>
                  <a:gd name="T35" fmla="*/ 1463 h 2014"/>
                  <a:gd name="T36" fmla="*/ 1185 w 1668"/>
                  <a:gd name="T37" fmla="*/ 1618 h 2014"/>
                  <a:gd name="T38" fmla="*/ 1371 w 1668"/>
                  <a:gd name="T39" fmla="*/ 1762 h 2014"/>
                  <a:gd name="T40" fmla="*/ 1563 w 1668"/>
                  <a:gd name="T41" fmla="*/ 1894 h 2014"/>
                  <a:gd name="T42" fmla="*/ 1747 w 1668"/>
                  <a:gd name="T43" fmla="*/ 2014 h 2014"/>
                  <a:gd name="T44" fmla="*/ 1753 w 1668"/>
                  <a:gd name="T45" fmla="*/ 2014 h 2014"/>
                  <a:gd name="T46" fmla="*/ 1563 w 1668"/>
                  <a:gd name="T47" fmla="*/ 1894 h 2014"/>
                  <a:gd name="T48" fmla="*/ 1371 w 1668"/>
                  <a:gd name="T49" fmla="*/ 1762 h 2014"/>
                  <a:gd name="T50" fmla="*/ 1185 w 1668"/>
                  <a:gd name="T51" fmla="*/ 1618 h 2014"/>
                  <a:gd name="T52" fmla="*/ 1008 w 1668"/>
                  <a:gd name="T53" fmla="*/ 1463 h 2014"/>
                  <a:gd name="T54" fmla="*/ 1008 w 1668"/>
                  <a:gd name="T55" fmla="*/ 1463 h 2014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1668" h="2014">
                    <a:moveTo>
                      <a:pt x="957" y="1463"/>
                    </a:moveTo>
                    <a:lnTo>
                      <a:pt x="789" y="1289"/>
                    </a:lnTo>
                    <a:lnTo>
                      <a:pt x="634" y="1115"/>
                    </a:lnTo>
                    <a:lnTo>
                      <a:pt x="490" y="929"/>
                    </a:lnTo>
                    <a:lnTo>
                      <a:pt x="365" y="743"/>
                    </a:lnTo>
                    <a:lnTo>
                      <a:pt x="251" y="557"/>
                    </a:lnTo>
                    <a:lnTo>
                      <a:pt x="149" y="372"/>
                    </a:lnTo>
                    <a:lnTo>
                      <a:pt x="66" y="186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6" y="198"/>
                    </a:lnTo>
                    <a:lnTo>
                      <a:pt x="149" y="384"/>
                    </a:lnTo>
                    <a:lnTo>
                      <a:pt x="251" y="569"/>
                    </a:lnTo>
                    <a:lnTo>
                      <a:pt x="365" y="755"/>
                    </a:lnTo>
                    <a:lnTo>
                      <a:pt x="490" y="935"/>
                    </a:lnTo>
                    <a:lnTo>
                      <a:pt x="634" y="1115"/>
                    </a:lnTo>
                    <a:lnTo>
                      <a:pt x="789" y="1295"/>
                    </a:lnTo>
                    <a:lnTo>
                      <a:pt x="957" y="1463"/>
                    </a:lnTo>
                    <a:lnTo>
                      <a:pt x="1130" y="1618"/>
                    </a:lnTo>
                    <a:lnTo>
                      <a:pt x="1303" y="1762"/>
                    </a:lnTo>
                    <a:lnTo>
                      <a:pt x="1483" y="1894"/>
                    </a:lnTo>
                    <a:lnTo>
                      <a:pt x="1662" y="2014"/>
                    </a:lnTo>
                    <a:lnTo>
                      <a:pt x="1668" y="2014"/>
                    </a:lnTo>
                    <a:lnTo>
                      <a:pt x="1483" y="1894"/>
                    </a:lnTo>
                    <a:lnTo>
                      <a:pt x="1303" y="1762"/>
                    </a:lnTo>
                    <a:lnTo>
                      <a:pt x="1130" y="1618"/>
                    </a:lnTo>
                    <a:lnTo>
                      <a:pt x="957" y="1463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" name="Rectangle 116"/>
              <p:cNvSpPr>
                <a:spLocks noChangeArrowheads="1"/>
              </p:cNvSpPr>
              <p:nvPr/>
            </p:nvSpPr>
            <p:spPr bwMode="hidden">
              <a:xfrm rot="-2488720">
                <a:off x="1988" y="1919"/>
                <a:ext cx="1353" cy="1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pitchFamily="34" charset="0"/>
                  </a:defRPr>
                </a:lvl9pPr>
              </a:lstStyle>
              <a:p>
                <a:pPr algn="ctr" eaLnBrk="1" hangingPunct="1">
                  <a:defRPr/>
                </a:pPr>
                <a:endParaRPr lang="cs-CZ" altLang="en-US" smtClean="0"/>
              </a:p>
            </p:txBody>
          </p:sp>
          <p:sp>
            <p:nvSpPr>
              <p:cNvPr id="10" name="Rectangle 117"/>
              <p:cNvSpPr>
                <a:spLocks noChangeArrowheads="1"/>
              </p:cNvSpPr>
              <p:nvPr/>
            </p:nvSpPr>
            <p:spPr bwMode="hidden">
              <a:xfrm rot="-5087790">
                <a:off x="1964" y="2613"/>
                <a:ext cx="2217" cy="1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pitchFamily="34" charset="0"/>
                  </a:defRPr>
                </a:lvl9pPr>
              </a:lstStyle>
              <a:p>
                <a:pPr algn="ctr" eaLnBrk="1" hangingPunct="1">
                  <a:defRPr/>
                </a:pPr>
                <a:endParaRPr lang="cs-CZ" altLang="en-US" smtClean="0"/>
              </a:p>
            </p:txBody>
          </p:sp>
          <p:sp>
            <p:nvSpPr>
              <p:cNvPr id="11" name="Rectangle 118"/>
              <p:cNvSpPr>
                <a:spLocks noChangeArrowheads="1"/>
              </p:cNvSpPr>
              <p:nvPr/>
            </p:nvSpPr>
            <p:spPr bwMode="hidden">
              <a:xfrm rot="-3417299">
                <a:off x="1018" y="2695"/>
                <a:ext cx="2678" cy="1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pitchFamily="34" charset="0"/>
                  </a:defRPr>
                </a:lvl9pPr>
              </a:lstStyle>
              <a:p>
                <a:pPr algn="ctr" eaLnBrk="1" hangingPunct="1">
                  <a:defRPr/>
                </a:pPr>
                <a:endParaRPr lang="cs-CZ" altLang="en-US" smtClean="0"/>
              </a:p>
            </p:txBody>
          </p:sp>
          <p:sp>
            <p:nvSpPr>
              <p:cNvPr id="12" name="Rectangle 119"/>
              <p:cNvSpPr>
                <a:spLocks noChangeArrowheads="1"/>
              </p:cNvSpPr>
              <p:nvPr/>
            </p:nvSpPr>
            <p:spPr bwMode="hidden">
              <a:xfrm rot="-835848">
                <a:off x="688" y="1748"/>
                <a:ext cx="2390" cy="1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pitchFamily="34" charset="0"/>
                  </a:defRPr>
                </a:lvl9pPr>
              </a:lstStyle>
              <a:p>
                <a:pPr algn="ctr" eaLnBrk="1" hangingPunct="1">
                  <a:defRPr/>
                </a:pPr>
                <a:endParaRPr lang="cs-CZ" altLang="en-US" smtClean="0"/>
              </a:p>
            </p:txBody>
          </p:sp>
          <p:grpSp>
            <p:nvGrpSpPr>
              <p:cNvPr id="13" name="Group 120"/>
              <p:cNvGrpSpPr>
                <a:grpSpLocks noChangeAspect="1"/>
              </p:cNvGrpSpPr>
              <p:nvPr/>
            </p:nvGrpSpPr>
            <p:grpSpPr bwMode="auto">
              <a:xfrm>
                <a:off x="3075" y="1316"/>
                <a:ext cx="258" cy="296"/>
                <a:chOff x="3048" y="1265"/>
                <a:chExt cx="361" cy="423"/>
              </a:xfrm>
            </p:grpSpPr>
            <p:sp>
              <p:nvSpPr>
                <p:cNvPr id="14" name="Oval 121"/>
                <p:cNvSpPr>
                  <a:spLocks noChangeAspect="1" noChangeArrowheads="1"/>
                </p:cNvSpPr>
                <p:nvPr userDrawn="1"/>
              </p:nvSpPr>
              <p:spPr bwMode="hidden">
                <a:xfrm rot="2828979">
                  <a:off x="2986" y="1467"/>
                  <a:ext cx="283" cy="160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84706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eaLnBrk="1" hangingPunct="1">
                    <a:defRPr/>
                  </a:pPr>
                  <a:endParaRPr lang="cs-CZ">
                    <a:cs typeface="Arial" charset="0"/>
                  </a:endParaRPr>
                </a:p>
              </p:txBody>
            </p:sp>
            <p:sp>
              <p:nvSpPr>
                <p:cNvPr id="15" name="Freeform 122"/>
                <p:cNvSpPr>
                  <a:spLocks noChangeAspect="1"/>
                </p:cNvSpPr>
                <p:nvPr userDrawn="1"/>
              </p:nvSpPr>
              <p:spPr bwMode="hidden">
                <a:xfrm>
                  <a:off x="3070" y="1375"/>
                  <a:ext cx="225" cy="223"/>
                </a:xfrm>
                <a:custGeom>
                  <a:avLst/>
                  <a:gdLst/>
                  <a:ahLst/>
                  <a:cxnLst>
                    <a:cxn ang="0">
                      <a:pos x="227" y="134"/>
                    </a:cxn>
                    <a:cxn ang="0">
                      <a:pos x="203" y="144"/>
                    </a:cxn>
                    <a:cxn ang="0">
                      <a:pos x="179" y="138"/>
                    </a:cxn>
                    <a:cxn ang="0">
                      <a:pos x="149" y="126"/>
                    </a:cxn>
                    <a:cxn ang="0">
                      <a:pos x="126" y="102"/>
                    </a:cxn>
                    <a:cxn ang="0">
                      <a:pos x="102" y="72"/>
                    </a:cxn>
                    <a:cxn ang="0">
                      <a:pos x="84" y="48"/>
                    </a:cxn>
                    <a:cxn ang="0">
                      <a:pos x="78" y="24"/>
                    </a:cxn>
                    <a:cxn ang="0">
                      <a:pos x="84" y="0"/>
                    </a:cxn>
                    <a:cxn ang="0">
                      <a:pos x="84" y="0"/>
                    </a:cxn>
                    <a:cxn ang="0">
                      <a:pos x="78" y="0"/>
                    </a:cxn>
                    <a:cxn ang="0">
                      <a:pos x="18" y="60"/>
                    </a:cxn>
                    <a:cxn ang="0">
                      <a:pos x="0" y="90"/>
                    </a:cxn>
                    <a:cxn ang="0">
                      <a:pos x="0" y="120"/>
                    </a:cxn>
                    <a:cxn ang="0">
                      <a:pos x="12" y="156"/>
                    </a:cxn>
                    <a:cxn ang="0">
                      <a:pos x="36" y="192"/>
                    </a:cxn>
                    <a:cxn ang="0">
                      <a:pos x="66" y="216"/>
                    </a:cxn>
                    <a:cxn ang="0">
                      <a:pos x="96" y="222"/>
                    </a:cxn>
                    <a:cxn ang="0">
                      <a:pos x="126" y="222"/>
                    </a:cxn>
                    <a:cxn ang="0">
                      <a:pos x="155" y="210"/>
                    </a:cxn>
                    <a:cxn ang="0">
                      <a:pos x="227" y="138"/>
                    </a:cxn>
                    <a:cxn ang="0">
                      <a:pos x="227" y="134"/>
                    </a:cxn>
                  </a:cxnLst>
                  <a:rect l="0" t="0" r="r" b="b"/>
                  <a:pathLst>
                    <a:path w="227" h="222">
                      <a:moveTo>
                        <a:pt x="227" y="134"/>
                      </a:moveTo>
                      <a:lnTo>
                        <a:pt x="203" y="144"/>
                      </a:lnTo>
                      <a:lnTo>
                        <a:pt x="179" y="138"/>
                      </a:lnTo>
                      <a:lnTo>
                        <a:pt x="149" y="126"/>
                      </a:lnTo>
                      <a:lnTo>
                        <a:pt x="126" y="102"/>
                      </a:lnTo>
                      <a:lnTo>
                        <a:pt x="102" y="72"/>
                      </a:lnTo>
                      <a:lnTo>
                        <a:pt x="84" y="48"/>
                      </a:lnTo>
                      <a:lnTo>
                        <a:pt x="78" y="24"/>
                      </a:lnTo>
                      <a:lnTo>
                        <a:pt x="84" y="0"/>
                      </a:lnTo>
                      <a:lnTo>
                        <a:pt x="84" y="0"/>
                      </a:lnTo>
                      <a:lnTo>
                        <a:pt x="78" y="0"/>
                      </a:lnTo>
                      <a:lnTo>
                        <a:pt x="18" y="60"/>
                      </a:lnTo>
                      <a:lnTo>
                        <a:pt x="0" y="90"/>
                      </a:lnTo>
                      <a:lnTo>
                        <a:pt x="0" y="120"/>
                      </a:lnTo>
                      <a:lnTo>
                        <a:pt x="12" y="156"/>
                      </a:lnTo>
                      <a:lnTo>
                        <a:pt x="36" y="192"/>
                      </a:lnTo>
                      <a:lnTo>
                        <a:pt x="66" y="216"/>
                      </a:lnTo>
                      <a:lnTo>
                        <a:pt x="96" y="222"/>
                      </a:lnTo>
                      <a:lnTo>
                        <a:pt x="126" y="222"/>
                      </a:lnTo>
                      <a:lnTo>
                        <a:pt x="155" y="210"/>
                      </a:lnTo>
                      <a:lnTo>
                        <a:pt x="227" y="138"/>
                      </a:lnTo>
                      <a:lnTo>
                        <a:pt x="227" y="134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84706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1" hangingPunct="1">
                    <a:defRPr/>
                  </a:pPr>
                  <a:endParaRPr lang="cs-CZ">
                    <a:cs typeface="Arial" charset="0"/>
                  </a:endParaRPr>
                </a:p>
              </p:txBody>
            </p:sp>
            <p:sp>
              <p:nvSpPr>
                <p:cNvPr id="16" name="Freeform 123"/>
                <p:cNvSpPr>
                  <a:spLocks noChangeAspect="1"/>
                </p:cNvSpPr>
                <p:nvPr userDrawn="1"/>
              </p:nvSpPr>
              <p:spPr bwMode="hidden">
                <a:xfrm>
                  <a:off x="3145" y="1365"/>
                  <a:ext cx="162" cy="156"/>
                </a:xfrm>
                <a:custGeom>
                  <a:avLst/>
                  <a:gdLst/>
                  <a:ahLst/>
                  <a:cxnLst>
                    <a:cxn ang="0">
                      <a:pos x="221" y="216"/>
                    </a:cxn>
                    <a:cxn ang="0">
                      <a:pos x="192" y="234"/>
                    </a:cxn>
                    <a:cxn ang="0">
                      <a:pos x="150" y="234"/>
                    </a:cxn>
                    <a:cxn ang="0">
                      <a:pos x="102" y="210"/>
                    </a:cxn>
                    <a:cxn ang="0">
                      <a:pos x="54" y="174"/>
                    </a:cxn>
                    <a:cxn ang="0">
                      <a:pos x="24" y="132"/>
                    </a:cxn>
                    <a:cxn ang="0">
                      <a:pos x="6" y="84"/>
                    </a:cxn>
                    <a:cxn ang="0">
                      <a:pos x="0" y="42"/>
                    </a:cxn>
                    <a:cxn ang="0">
                      <a:pos x="12" y="12"/>
                    </a:cxn>
                    <a:cxn ang="0">
                      <a:pos x="48" y="0"/>
                    </a:cxn>
                    <a:cxn ang="0">
                      <a:pos x="84" y="0"/>
                    </a:cxn>
                    <a:cxn ang="0">
                      <a:pos x="132" y="18"/>
                    </a:cxn>
                    <a:cxn ang="0">
                      <a:pos x="174" y="54"/>
                    </a:cxn>
                    <a:cxn ang="0">
                      <a:pos x="210" y="102"/>
                    </a:cxn>
                    <a:cxn ang="0">
                      <a:pos x="233" y="144"/>
                    </a:cxn>
                    <a:cxn ang="0">
                      <a:pos x="233" y="186"/>
                    </a:cxn>
                    <a:cxn ang="0">
                      <a:pos x="221" y="216"/>
                    </a:cxn>
                    <a:cxn ang="0">
                      <a:pos x="221" y="216"/>
                    </a:cxn>
                  </a:cxnLst>
                  <a:rect l="0" t="0" r="r" b="b"/>
                  <a:pathLst>
                    <a:path w="233" h="234">
                      <a:moveTo>
                        <a:pt x="221" y="216"/>
                      </a:moveTo>
                      <a:lnTo>
                        <a:pt x="192" y="234"/>
                      </a:lnTo>
                      <a:lnTo>
                        <a:pt x="150" y="234"/>
                      </a:lnTo>
                      <a:lnTo>
                        <a:pt x="102" y="210"/>
                      </a:lnTo>
                      <a:lnTo>
                        <a:pt x="54" y="174"/>
                      </a:lnTo>
                      <a:lnTo>
                        <a:pt x="24" y="132"/>
                      </a:lnTo>
                      <a:lnTo>
                        <a:pt x="6" y="84"/>
                      </a:lnTo>
                      <a:lnTo>
                        <a:pt x="0" y="42"/>
                      </a:lnTo>
                      <a:lnTo>
                        <a:pt x="12" y="12"/>
                      </a:lnTo>
                      <a:lnTo>
                        <a:pt x="48" y="0"/>
                      </a:lnTo>
                      <a:lnTo>
                        <a:pt x="84" y="0"/>
                      </a:lnTo>
                      <a:lnTo>
                        <a:pt x="132" y="18"/>
                      </a:lnTo>
                      <a:lnTo>
                        <a:pt x="174" y="54"/>
                      </a:lnTo>
                      <a:lnTo>
                        <a:pt x="210" y="102"/>
                      </a:lnTo>
                      <a:lnTo>
                        <a:pt x="233" y="144"/>
                      </a:lnTo>
                      <a:lnTo>
                        <a:pt x="233" y="186"/>
                      </a:lnTo>
                      <a:lnTo>
                        <a:pt x="221" y="216"/>
                      </a:lnTo>
                      <a:lnTo>
                        <a:pt x="221" y="216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84706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1" hangingPunct="1">
                    <a:defRPr/>
                  </a:pPr>
                  <a:endParaRPr lang="cs-CZ">
                    <a:cs typeface="Arial" charset="0"/>
                  </a:endParaRPr>
                </a:p>
              </p:txBody>
            </p:sp>
            <p:sp>
              <p:nvSpPr>
                <p:cNvPr id="17" name="Freeform 124"/>
                <p:cNvSpPr>
                  <a:spLocks noChangeAspect="1"/>
                </p:cNvSpPr>
                <p:nvPr userDrawn="1"/>
              </p:nvSpPr>
              <p:spPr bwMode="hidden">
                <a:xfrm>
                  <a:off x="3201" y="1272"/>
                  <a:ext cx="203" cy="197"/>
                </a:xfrm>
                <a:custGeom>
                  <a:avLst/>
                  <a:gdLst/>
                  <a:ahLst/>
                  <a:cxnLst>
                    <a:cxn ang="0">
                      <a:pos x="179" y="18"/>
                    </a:cxn>
                    <a:cxn ang="0">
                      <a:pos x="197" y="48"/>
                    </a:cxn>
                    <a:cxn ang="0">
                      <a:pos x="203" y="60"/>
                    </a:cxn>
                    <a:cxn ang="0">
                      <a:pos x="197" y="66"/>
                    </a:cxn>
                    <a:cxn ang="0">
                      <a:pos x="65" y="192"/>
                    </a:cxn>
                    <a:cxn ang="0">
                      <a:pos x="59" y="198"/>
                    </a:cxn>
                    <a:cxn ang="0">
                      <a:pos x="47" y="192"/>
                    </a:cxn>
                    <a:cxn ang="0">
                      <a:pos x="17" y="174"/>
                    </a:cxn>
                    <a:cxn ang="0">
                      <a:pos x="0" y="150"/>
                    </a:cxn>
                    <a:cxn ang="0">
                      <a:pos x="0" y="126"/>
                    </a:cxn>
                    <a:cxn ang="0">
                      <a:pos x="131" y="0"/>
                    </a:cxn>
                    <a:cxn ang="0">
                      <a:pos x="155" y="0"/>
                    </a:cxn>
                    <a:cxn ang="0">
                      <a:pos x="179" y="18"/>
                    </a:cxn>
                    <a:cxn ang="0">
                      <a:pos x="179" y="18"/>
                    </a:cxn>
                  </a:cxnLst>
                  <a:rect l="0" t="0" r="r" b="b"/>
                  <a:pathLst>
                    <a:path w="203" h="198">
                      <a:moveTo>
                        <a:pt x="179" y="18"/>
                      </a:moveTo>
                      <a:lnTo>
                        <a:pt x="197" y="48"/>
                      </a:lnTo>
                      <a:lnTo>
                        <a:pt x="203" y="60"/>
                      </a:lnTo>
                      <a:lnTo>
                        <a:pt x="197" y="66"/>
                      </a:lnTo>
                      <a:lnTo>
                        <a:pt x="65" y="192"/>
                      </a:lnTo>
                      <a:lnTo>
                        <a:pt x="59" y="198"/>
                      </a:lnTo>
                      <a:lnTo>
                        <a:pt x="47" y="192"/>
                      </a:lnTo>
                      <a:lnTo>
                        <a:pt x="17" y="174"/>
                      </a:lnTo>
                      <a:lnTo>
                        <a:pt x="0" y="150"/>
                      </a:lnTo>
                      <a:lnTo>
                        <a:pt x="0" y="126"/>
                      </a:lnTo>
                      <a:lnTo>
                        <a:pt x="131" y="0"/>
                      </a:lnTo>
                      <a:lnTo>
                        <a:pt x="155" y="0"/>
                      </a:lnTo>
                      <a:lnTo>
                        <a:pt x="179" y="18"/>
                      </a:lnTo>
                      <a:lnTo>
                        <a:pt x="179" y="1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84706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1" hangingPunct="1">
                    <a:defRPr/>
                  </a:pPr>
                  <a:endParaRPr lang="cs-CZ">
                    <a:cs typeface="Arial" charset="0"/>
                  </a:endParaRPr>
                </a:p>
              </p:txBody>
            </p:sp>
            <p:sp>
              <p:nvSpPr>
                <p:cNvPr id="18" name="Freeform 125"/>
                <p:cNvSpPr>
                  <a:spLocks noChangeAspect="1"/>
                </p:cNvSpPr>
                <p:nvPr userDrawn="1"/>
              </p:nvSpPr>
              <p:spPr bwMode="hidden">
                <a:xfrm>
                  <a:off x="3331" y="1265"/>
                  <a:ext cx="78" cy="74"/>
                </a:xfrm>
                <a:custGeom>
                  <a:avLst/>
                  <a:gdLst/>
                  <a:ahLst/>
                  <a:cxnLst>
                    <a:cxn ang="0">
                      <a:pos x="221" y="216"/>
                    </a:cxn>
                    <a:cxn ang="0">
                      <a:pos x="192" y="234"/>
                    </a:cxn>
                    <a:cxn ang="0">
                      <a:pos x="150" y="234"/>
                    </a:cxn>
                    <a:cxn ang="0">
                      <a:pos x="102" y="210"/>
                    </a:cxn>
                    <a:cxn ang="0">
                      <a:pos x="54" y="174"/>
                    </a:cxn>
                    <a:cxn ang="0">
                      <a:pos x="24" y="132"/>
                    </a:cxn>
                    <a:cxn ang="0">
                      <a:pos x="6" y="84"/>
                    </a:cxn>
                    <a:cxn ang="0">
                      <a:pos x="0" y="42"/>
                    </a:cxn>
                    <a:cxn ang="0">
                      <a:pos x="12" y="12"/>
                    </a:cxn>
                    <a:cxn ang="0">
                      <a:pos x="48" y="0"/>
                    </a:cxn>
                    <a:cxn ang="0">
                      <a:pos x="84" y="0"/>
                    </a:cxn>
                    <a:cxn ang="0">
                      <a:pos x="132" y="18"/>
                    </a:cxn>
                    <a:cxn ang="0">
                      <a:pos x="174" y="54"/>
                    </a:cxn>
                    <a:cxn ang="0">
                      <a:pos x="210" y="102"/>
                    </a:cxn>
                    <a:cxn ang="0">
                      <a:pos x="233" y="144"/>
                    </a:cxn>
                    <a:cxn ang="0">
                      <a:pos x="233" y="186"/>
                    </a:cxn>
                    <a:cxn ang="0">
                      <a:pos x="221" y="216"/>
                    </a:cxn>
                    <a:cxn ang="0">
                      <a:pos x="221" y="216"/>
                    </a:cxn>
                  </a:cxnLst>
                  <a:rect l="0" t="0" r="r" b="b"/>
                  <a:pathLst>
                    <a:path w="233" h="234">
                      <a:moveTo>
                        <a:pt x="221" y="216"/>
                      </a:moveTo>
                      <a:lnTo>
                        <a:pt x="192" y="234"/>
                      </a:lnTo>
                      <a:lnTo>
                        <a:pt x="150" y="234"/>
                      </a:lnTo>
                      <a:lnTo>
                        <a:pt x="102" y="210"/>
                      </a:lnTo>
                      <a:lnTo>
                        <a:pt x="54" y="174"/>
                      </a:lnTo>
                      <a:lnTo>
                        <a:pt x="24" y="132"/>
                      </a:lnTo>
                      <a:lnTo>
                        <a:pt x="6" y="84"/>
                      </a:lnTo>
                      <a:lnTo>
                        <a:pt x="0" y="42"/>
                      </a:lnTo>
                      <a:lnTo>
                        <a:pt x="12" y="12"/>
                      </a:lnTo>
                      <a:lnTo>
                        <a:pt x="48" y="0"/>
                      </a:lnTo>
                      <a:lnTo>
                        <a:pt x="84" y="0"/>
                      </a:lnTo>
                      <a:lnTo>
                        <a:pt x="132" y="18"/>
                      </a:lnTo>
                      <a:lnTo>
                        <a:pt x="174" y="54"/>
                      </a:lnTo>
                      <a:lnTo>
                        <a:pt x="210" y="102"/>
                      </a:lnTo>
                      <a:lnTo>
                        <a:pt x="233" y="144"/>
                      </a:lnTo>
                      <a:lnTo>
                        <a:pt x="233" y="186"/>
                      </a:lnTo>
                      <a:lnTo>
                        <a:pt x="221" y="216"/>
                      </a:lnTo>
                      <a:lnTo>
                        <a:pt x="221" y="216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84706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1" hangingPunct="1">
                    <a:defRPr/>
                  </a:pPr>
                  <a:endParaRPr lang="cs-CZ">
                    <a:cs typeface="Arial" charset="0"/>
                  </a:endParaRPr>
                </a:p>
              </p:txBody>
            </p:sp>
          </p:grpSp>
        </p:grpSp>
      </p:grpSp>
      <p:sp>
        <p:nvSpPr>
          <p:cNvPr id="36990" name="Rectangle 126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00200"/>
            <a:ext cx="7772400" cy="1973263"/>
          </a:xfrm>
        </p:spPr>
        <p:txBody>
          <a:bodyPr/>
          <a:lstStyle>
            <a:lvl1pPr>
              <a:defRPr sz="5100"/>
            </a:lvl1pPr>
          </a:lstStyle>
          <a:p>
            <a:r>
              <a:rPr lang="en-US"/>
              <a:t>Klepnutím lze upravit styl předlohy nadpisů.</a:t>
            </a:r>
          </a:p>
        </p:txBody>
      </p:sp>
      <p:sp>
        <p:nvSpPr>
          <p:cNvPr id="36991" name="Rectangle 127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Klepnutím lze upravit styl předlohy podnadpisů.</a:t>
            </a:r>
          </a:p>
        </p:txBody>
      </p:sp>
      <p:sp>
        <p:nvSpPr>
          <p:cNvPr id="128" name="Rectangle 128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>
                <a:effectLst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9" name="Rectangle 1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ffectLst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0" name="Rectangle 1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ffectLst/>
              </a:defRPr>
            </a:lvl1pPr>
          </a:lstStyle>
          <a:p>
            <a:pPr>
              <a:defRPr/>
            </a:pPr>
            <a:fld id="{6103B95F-4BD2-435C-8449-B794843FCA65}" type="slidenum">
              <a:rPr lang="en-US" altLang="cs-CZ"/>
              <a:pPr>
                <a:defRPr/>
              </a:pPr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39059151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12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9CB514-CF10-42BF-97A5-5F7272D1DA06}" type="slidenum">
              <a:rPr lang="en-US" altLang="cs-CZ"/>
              <a:pPr>
                <a:defRPr/>
              </a:pPr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6139831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12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B96329-F2E1-43FC-B681-0AA65B7570A3}" type="slidenum">
              <a:rPr lang="en-US" altLang="cs-CZ"/>
              <a:pPr>
                <a:defRPr/>
              </a:pPr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27241590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Nadpis, klipart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klipart 2"/>
          <p:cNvSpPr>
            <a:spLocks noGrp="1"/>
          </p:cNvSpPr>
          <p:nvPr>
            <p:ph type="clipArt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12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CC72FE-CB46-4F3C-8552-D62C153200F3}" type="slidenum">
              <a:rPr lang="en-US" altLang="cs-CZ"/>
              <a:pPr>
                <a:defRPr/>
              </a:pPr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551342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Nadpis a tabul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abulku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30725"/>
          </a:xfrm>
        </p:spPr>
        <p:txBody>
          <a:bodyPr/>
          <a:lstStyle/>
          <a:p>
            <a:pPr lvl="0"/>
            <a:endParaRPr lang="cs-CZ" noProof="0" smtClean="0"/>
          </a:p>
        </p:txBody>
      </p:sp>
      <p:sp>
        <p:nvSpPr>
          <p:cNvPr id="4" name="Rectangle 12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C25711-6429-4B3E-8993-351B2137C4BF}" type="slidenum">
              <a:rPr lang="en-US" altLang="cs-CZ"/>
              <a:pPr>
                <a:defRPr/>
              </a:pPr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5039727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12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4740A4-A701-4774-AA4D-413EF94AC2B5}" type="slidenum">
              <a:rPr lang="en-US" altLang="cs-CZ"/>
              <a:pPr>
                <a:defRPr/>
              </a:pPr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10995195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>
  <p:cSld name="Nadpis, text a videok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média 3"/>
          <p:cNvSpPr>
            <a:spLocks noGrp="1"/>
          </p:cNvSpPr>
          <p:nvPr>
            <p:ph type="media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endParaRPr lang="cs-CZ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ED21B7-F6E9-4A8D-969D-BEFC9ABCFB26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867055110"/>
      </p:ext>
    </p:extLst>
  </p:cSld>
  <p:clrMapOvr>
    <a:masterClrMapping/>
  </p:clrMapOvr>
  <p:transition advClick="0" advTm="300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/>
          </p:nvPr>
        </p:nvSpPr>
        <p:spPr>
          <a:xfrm>
            <a:off x="457200" y="274639"/>
            <a:ext cx="8229600" cy="5851525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E23D29-9A40-4D45-8841-66941A8746F6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4850014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12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D49E63-D32D-481A-BA00-630501021267}" type="slidenum">
              <a:rPr lang="en-US" altLang="cs-CZ"/>
              <a:pPr>
                <a:defRPr/>
              </a:pPr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32265748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Rectangle 12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BB1581-CAFB-4DA3-A196-D66C90F16C45}" type="slidenum">
              <a:rPr lang="en-US" altLang="cs-CZ"/>
              <a:pPr>
                <a:defRPr/>
              </a:pPr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11682483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12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63AF45-C9E5-4B9F-817D-4B84893F4B98}" type="slidenum">
              <a:rPr lang="en-US" altLang="cs-CZ"/>
              <a:pPr>
                <a:defRPr/>
              </a:pPr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38679642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12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2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2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626830-AFF6-4DB9-AA62-1E8B3F96A8CB}" type="slidenum">
              <a:rPr lang="en-US" altLang="cs-CZ"/>
              <a:pPr>
                <a:defRPr/>
              </a:pPr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1686861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Rectangle 12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2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34B52F-C73E-4ACF-A1EC-BB7C76AC74D7}" type="slidenum">
              <a:rPr lang="en-US" altLang="cs-CZ"/>
              <a:pPr>
                <a:defRPr/>
              </a:pPr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37572637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2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2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9A96F2-6DEE-4278-BE69-443A8AFCE05E}" type="slidenum">
              <a:rPr lang="en-US" altLang="cs-CZ"/>
              <a:pPr>
                <a:defRPr/>
              </a:pPr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19065171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12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1E41B3-EE4C-4F62-88BC-1172A0C7766A}" type="slidenum">
              <a:rPr lang="en-US" altLang="cs-CZ"/>
              <a:pPr>
                <a:defRPr/>
              </a:pPr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6762065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12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A88BF8-AE17-4CCA-889D-451EBA344151}" type="slidenum">
              <a:rPr lang="en-US" altLang="cs-CZ"/>
              <a:pPr>
                <a:defRPr/>
              </a:pPr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11381407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2"/>
            </a:gs>
            <a:gs pos="100000">
              <a:schemeClr val="bg1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-609600" y="762000"/>
            <a:ext cx="7542213" cy="6029325"/>
            <a:chOff x="-384" y="480"/>
            <a:chExt cx="4751" cy="3798"/>
          </a:xfrm>
        </p:grpSpPr>
        <p:grpSp>
          <p:nvGrpSpPr>
            <p:cNvPr id="1032" name="Group 3"/>
            <p:cNvGrpSpPr>
              <a:grpSpLocks/>
            </p:cNvGrpSpPr>
            <p:nvPr/>
          </p:nvGrpSpPr>
          <p:grpSpPr bwMode="auto">
            <a:xfrm>
              <a:off x="-384" y="480"/>
              <a:ext cx="4751" cy="3798"/>
              <a:chOff x="0" y="522"/>
              <a:chExt cx="4751" cy="3798"/>
            </a:xfrm>
          </p:grpSpPr>
          <p:grpSp>
            <p:nvGrpSpPr>
              <p:cNvPr id="1046" name="Group 4"/>
              <p:cNvGrpSpPr>
                <a:grpSpLocks/>
              </p:cNvGrpSpPr>
              <p:nvPr userDrawn="1"/>
            </p:nvGrpSpPr>
            <p:grpSpPr bwMode="auto">
              <a:xfrm>
                <a:off x="0" y="522"/>
                <a:ext cx="4751" cy="3794"/>
                <a:chOff x="0" y="522"/>
                <a:chExt cx="4751" cy="3794"/>
              </a:xfrm>
            </p:grpSpPr>
            <p:sp>
              <p:nvSpPr>
                <p:cNvPr id="1060" name="Freeform 5"/>
                <p:cNvSpPr>
                  <a:spLocks/>
                </p:cNvSpPr>
                <p:nvPr userDrawn="1"/>
              </p:nvSpPr>
              <p:spPr bwMode="hidden">
                <a:xfrm>
                  <a:off x="628" y="1241"/>
                  <a:ext cx="3281" cy="3075"/>
                </a:xfrm>
                <a:custGeom>
                  <a:avLst/>
                  <a:gdLst>
                    <a:gd name="T0" fmla="*/ 536 w 3271"/>
                    <a:gd name="T1" fmla="*/ 1990 h 3075"/>
                    <a:gd name="T2" fmla="*/ 203 w 3271"/>
                    <a:gd name="T3" fmla="*/ 1474 h 3075"/>
                    <a:gd name="T4" fmla="*/ 66 w 3271"/>
                    <a:gd name="T5" fmla="*/ 1169 h 3075"/>
                    <a:gd name="T6" fmla="*/ 12 w 3271"/>
                    <a:gd name="T7" fmla="*/ 875 h 3075"/>
                    <a:gd name="T8" fmla="*/ 18 w 3271"/>
                    <a:gd name="T9" fmla="*/ 611 h 3075"/>
                    <a:gd name="T10" fmla="*/ 84 w 3271"/>
                    <a:gd name="T11" fmla="*/ 389 h 3075"/>
                    <a:gd name="T12" fmla="*/ 226 w 3271"/>
                    <a:gd name="T13" fmla="*/ 216 h 3075"/>
                    <a:gd name="T14" fmla="*/ 542 w 3271"/>
                    <a:gd name="T15" fmla="*/ 42 h 3075"/>
                    <a:gd name="T16" fmla="*/ 942 w 3271"/>
                    <a:gd name="T17" fmla="*/ 6 h 3075"/>
                    <a:gd name="T18" fmla="*/ 1402 w 3271"/>
                    <a:gd name="T19" fmla="*/ 102 h 3075"/>
                    <a:gd name="T20" fmla="*/ 1908 w 3271"/>
                    <a:gd name="T21" fmla="*/ 324 h 3075"/>
                    <a:gd name="T22" fmla="*/ 2391 w 3271"/>
                    <a:gd name="T23" fmla="*/ 659 h 3075"/>
                    <a:gd name="T24" fmla="*/ 2920 w 3271"/>
                    <a:gd name="T25" fmla="*/ 1187 h 3075"/>
                    <a:gd name="T26" fmla="*/ 3252 w 3271"/>
                    <a:gd name="T27" fmla="*/ 1702 h 3075"/>
                    <a:gd name="T28" fmla="*/ 3375 w 3271"/>
                    <a:gd name="T29" fmla="*/ 2008 h 3075"/>
                    <a:gd name="T30" fmla="*/ 3429 w 3271"/>
                    <a:gd name="T31" fmla="*/ 2302 h 3075"/>
                    <a:gd name="T32" fmla="*/ 3423 w 3271"/>
                    <a:gd name="T33" fmla="*/ 2565 h 3075"/>
                    <a:gd name="T34" fmla="*/ 3357 w 3271"/>
                    <a:gd name="T35" fmla="*/ 2781 h 3075"/>
                    <a:gd name="T36" fmla="*/ 3233 w 3271"/>
                    <a:gd name="T37" fmla="*/ 2961 h 3075"/>
                    <a:gd name="T38" fmla="*/ 3071 w 3271"/>
                    <a:gd name="T39" fmla="*/ 3075 h 3075"/>
                    <a:gd name="T40" fmla="*/ 3233 w 3271"/>
                    <a:gd name="T41" fmla="*/ 2967 h 3075"/>
                    <a:gd name="T42" fmla="*/ 3363 w 3271"/>
                    <a:gd name="T43" fmla="*/ 2787 h 3075"/>
                    <a:gd name="T44" fmla="*/ 3429 w 3271"/>
                    <a:gd name="T45" fmla="*/ 2565 h 3075"/>
                    <a:gd name="T46" fmla="*/ 3435 w 3271"/>
                    <a:gd name="T47" fmla="*/ 2302 h 3075"/>
                    <a:gd name="T48" fmla="*/ 3381 w 3271"/>
                    <a:gd name="T49" fmla="*/ 2008 h 3075"/>
                    <a:gd name="T50" fmla="*/ 3259 w 3271"/>
                    <a:gd name="T51" fmla="*/ 1702 h 3075"/>
                    <a:gd name="T52" fmla="*/ 2927 w 3271"/>
                    <a:gd name="T53" fmla="*/ 1181 h 3075"/>
                    <a:gd name="T54" fmla="*/ 2397 w 3271"/>
                    <a:gd name="T55" fmla="*/ 653 h 3075"/>
                    <a:gd name="T56" fmla="*/ 1908 w 3271"/>
                    <a:gd name="T57" fmla="*/ 318 h 3075"/>
                    <a:gd name="T58" fmla="*/ 1402 w 3271"/>
                    <a:gd name="T59" fmla="*/ 96 h 3075"/>
                    <a:gd name="T60" fmla="*/ 942 w 3271"/>
                    <a:gd name="T61" fmla="*/ 0 h 3075"/>
                    <a:gd name="T62" fmla="*/ 536 w 3271"/>
                    <a:gd name="T63" fmla="*/ 36 h 3075"/>
                    <a:gd name="T64" fmla="*/ 221 w 3271"/>
                    <a:gd name="T65" fmla="*/ 210 h 3075"/>
                    <a:gd name="T66" fmla="*/ 78 w 3271"/>
                    <a:gd name="T67" fmla="*/ 389 h 3075"/>
                    <a:gd name="T68" fmla="*/ 12 w 3271"/>
                    <a:gd name="T69" fmla="*/ 611 h 3075"/>
                    <a:gd name="T70" fmla="*/ 6 w 3271"/>
                    <a:gd name="T71" fmla="*/ 875 h 3075"/>
                    <a:gd name="T72" fmla="*/ 60 w 3271"/>
                    <a:gd name="T73" fmla="*/ 1169 h 3075"/>
                    <a:gd name="T74" fmla="*/ 197 w 3271"/>
                    <a:gd name="T75" fmla="*/ 1474 h 3075"/>
                    <a:gd name="T76" fmla="*/ 370 w 3271"/>
                    <a:gd name="T77" fmla="*/ 1786 h 3075"/>
                    <a:gd name="T78" fmla="*/ 900 w 3271"/>
                    <a:gd name="T79" fmla="*/ 2380 h 3075"/>
                    <a:gd name="T80" fmla="*/ 1312 w 3271"/>
                    <a:gd name="T81" fmla="*/ 2709 h 3075"/>
                    <a:gd name="T82" fmla="*/ 1741 w 3271"/>
                    <a:gd name="T83" fmla="*/ 2961 h 3075"/>
                    <a:gd name="T84" fmla="*/ 2039 w 3271"/>
                    <a:gd name="T85" fmla="*/ 3075 h 3075"/>
                    <a:gd name="T86" fmla="*/ 1610 w 3271"/>
                    <a:gd name="T87" fmla="*/ 2889 h 3075"/>
                    <a:gd name="T88" fmla="*/ 1177 w 3271"/>
                    <a:gd name="T89" fmla="*/ 2607 h 3075"/>
                    <a:gd name="T90" fmla="*/ 900 w 3271"/>
                    <a:gd name="T91" fmla="*/ 2380 h 3075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</a:gdLst>
                  <a:ahLst/>
                  <a:cxnLst>
                    <a:cxn ang="T92">
                      <a:pos x="T0" y="T1"/>
                    </a:cxn>
                    <a:cxn ang="T93">
                      <a:pos x="T2" y="T3"/>
                    </a:cxn>
                    <a:cxn ang="T94">
                      <a:pos x="T4" y="T5"/>
                    </a:cxn>
                    <a:cxn ang="T95">
                      <a:pos x="T6" y="T7"/>
                    </a:cxn>
                    <a:cxn ang="T96">
                      <a:pos x="T8" y="T9"/>
                    </a:cxn>
                    <a:cxn ang="T97">
                      <a:pos x="T10" y="T11"/>
                    </a:cxn>
                    <a:cxn ang="T98">
                      <a:pos x="T12" y="T13"/>
                    </a:cxn>
                    <a:cxn ang="T99">
                      <a:pos x="T14" y="T15"/>
                    </a:cxn>
                    <a:cxn ang="T100">
                      <a:pos x="T16" y="T17"/>
                    </a:cxn>
                    <a:cxn ang="T101">
                      <a:pos x="T18" y="T19"/>
                    </a:cxn>
                    <a:cxn ang="T102">
                      <a:pos x="T20" y="T21"/>
                    </a:cxn>
                    <a:cxn ang="T103">
                      <a:pos x="T22" y="T23"/>
                    </a:cxn>
                    <a:cxn ang="T104">
                      <a:pos x="T24" y="T25"/>
                    </a:cxn>
                    <a:cxn ang="T105">
                      <a:pos x="T26" y="T27"/>
                    </a:cxn>
                    <a:cxn ang="T106">
                      <a:pos x="T28" y="T29"/>
                    </a:cxn>
                    <a:cxn ang="T107">
                      <a:pos x="T30" y="T31"/>
                    </a:cxn>
                    <a:cxn ang="T108">
                      <a:pos x="T32" y="T33"/>
                    </a:cxn>
                    <a:cxn ang="T109">
                      <a:pos x="T34" y="T35"/>
                    </a:cxn>
                    <a:cxn ang="T110">
                      <a:pos x="T36" y="T37"/>
                    </a:cxn>
                    <a:cxn ang="T111">
                      <a:pos x="T38" y="T39"/>
                    </a:cxn>
                    <a:cxn ang="T112">
                      <a:pos x="T40" y="T41"/>
                    </a:cxn>
                    <a:cxn ang="T113">
                      <a:pos x="T42" y="T43"/>
                    </a:cxn>
                    <a:cxn ang="T114">
                      <a:pos x="T44" y="T45"/>
                    </a:cxn>
                    <a:cxn ang="T115">
                      <a:pos x="T46" y="T47"/>
                    </a:cxn>
                    <a:cxn ang="T116">
                      <a:pos x="T48" y="T49"/>
                    </a:cxn>
                    <a:cxn ang="T117">
                      <a:pos x="T50" y="T51"/>
                    </a:cxn>
                    <a:cxn ang="T118">
                      <a:pos x="T52" y="T53"/>
                    </a:cxn>
                    <a:cxn ang="T119">
                      <a:pos x="T54" y="T55"/>
                    </a:cxn>
                    <a:cxn ang="T120">
                      <a:pos x="T56" y="T57"/>
                    </a:cxn>
                    <a:cxn ang="T121">
                      <a:pos x="T58" y="T59"/>
                    </a:cxn>
                    <a:cxn ang="T122">
                      <a:pos x="T60" y="T61"/>
                    </a:cxn>
                    <a:cxn ang="T123">
                      <a:pos x="T62" y="T63"/>
                    </a:cxn>
                    <a:cxn ang="T124">
                      <a:pos x="T64" y="T65"/>
                    </a:cxn>
                    <a:cxn ang="T125">
                      <a:pos x="T66" y="T67"/>
                    </a:cxn>
                    <a:cxn ang="T126">
                      <a:pos x="T68" y="T69"/>
                    </a:cxn>
                    <a:cxn ang="T127">
                      <a:pos x="T70" y="T71"/>
                    </a:cxn>
                    <a:cxn ang="T128">
                      <a:pos x="T72" y="T73"/>
                    </a:cxn>
                    <a:cxn ang="T129">
                      <a:pos x="T74" y="T75"/>
                    </a:cxn>
                    <a:cxn ang="T130">
                      <a:pos x="T76" y="T77"/>
                    </a:cxn>
                    <a:cxn ang="T131">
                      <a:pos x="T78" y="T79"/>
                    </a:cxn>
                    <a:cxn ang="T132">
                      <a:pos x="T80" y="T81"/>
                    </a:cxn>
                    <a:cxn ang="T133">
                      <a:pos x="T82" y="T83"/>
                    </a:cxn>
                    <a:cxn ang="T134">
                      <a:pos x="T84" y="T85"/>
                    </a:cxn>
                    <a:cxn ang="T135">
                      <a:pos x="T86" y="T87"/>
                    </a:cxn>
                    <a:cxn ang="T136">
                      <a:pos x="T88" y="T89"/>
                    </a:cxn>
                    <a:cxn ang="T137">
                      <a:pos x="T90" y="T91"/>
                    </a:cxn>
                  </a:cxnLst>
                  <a:rect l="0" t="0" r="r" b="b"/>
                  <a:pathLst>
                    <a:path w="3271" h="3075">
                      <a:moveTo>
                        <a:pt x="849" y="2380"/>
                      </a:moveTo>
                      <a:lnTo>
                        <a:pt x="664" y="2188"/>
                      </a:lnTo>
                      <a:lnTo>
                        <a:pt x="502" y="1990"/>
                      </a:lnTo>
                      <a:lnTo>
                        <a:pt x="359" y="1786"/>
                      </a:lnTo>
                      <a:lnTo>
                        <a:pt x="239" y="1576"/>
                      </a:lnTo>
                      <a:lnTo>
                        <a:pt x="186" y="1474"/>
                      </a:lnTo>
                      <a:lnTo>
                        <a:pt x="138" y="1373"/>
                      </a:lnTo>
                      <a:lnTo>
                        <a:pt x="102" y="1271"/>
                      </a:lnTo>
                      <a:lnTo>
                        <a:pt x="66" y="1169"/>
                      </a:lnTo>
                      <a:lnTo>
                        <a:pt x="42" y="1067"/>
                      </a:lnTo>
                      <a:lnTo>
                        <a:pt x="24" y="971"/>
                      </a:lnTo>
                      <a:lnTo>
                        <a:pt x="12" y="875"/>
                      </a:lnTo>
                      <a:lnTo>
                        <a:pt x="6" y="779"/>
                      </a:lnTo>
                      <a:lnTo>
                        <a:pt x="6" y="695"/>
                      </a:lnTo>
                      <a:lnTo>
                        <a:pt x="18" y="611"/>
                      </a:lnTo>
                      <a:lnTo>
                        <a:pt x="30" y="533"/>
                      </a:lnTo>
                      <a:lnTo>
                        <a:pt x="54" y="461"/>
                      </a:lnTo>
                      <a:lnTo>
                        <a:pt x="84" y="389"/>
                      </a:lnTo>
                      <a:lnTo>
                        <a:pt x="120" y="330"/>
                      </a:lnTo>
                      <a:lnTo>
                        <a:pt x="162" y="270"/>
                      </a:lnTo>
                      <a:lnTo>
                        <a:pt x="209" y="216"/>
                      </a:lnTo>
                      <a:lnTo>
                        <a:pt x="299" y="144"/>
                      </a:lnTo>
                      <a:lnTo>
                        <a:pt x="395" y="84"/>
                      </a:lnTo>
                      <a:lnTo>
                        <a:pt x="508" y="42"/>
                      </a:lnTo>
                      <a:lnTo>
                        <a:pt x="628" y="18"/>
                      </a:lnTo>
                      <a:lnTo>
                        <a:pt x="754" y="6"/>
                      </a:lnTo>
                      <a:lnTo>
                        <a:pt x="891" y="6"/>
                      </a:lnTo>
                      <a:lnTo>
                        <a:pt x="1035" y="24"/>
                      </a:lnTo>
                      <a:lnTo>
                        <a:pt x="1184" y="60"/>
                      </a:lnTo>
                      <a:lnTo>
                        <a:pt x="1334" y="102"/>
                      </a:lnTo>
                      <a:lnTo>
                        <a:pt x="1489" y="162"/>
                      </a:lnTo>
                      <a:lnTo>
                        <a:pt x="1644" y="240"/>
                      </a:lnTo>
                      <a:lnTo>
                        <a:pt x="1806" y="324"/>
                      </a:lnTo>
                      <a:lnTo>
                        <a:pt x="1961" y="425"/>
                      </a:lnTo>
                      <a:lnTo>
                        <a:pt x="2117" y="533"/>
                      </a:lnTo>
                      <a:lnTo>
                        <a:pt x="2272" y="659"/>
                      </a:lnTo>
                      <a:lnTo>
                        <a:pt x="2422" y="797"/>
                      </a:lnTo>
                      <a:lnTo>
                        <a:pt x="2607" y="989"/>
                      </a:lnTo>
                      <a:lnTo>
                        <a:pt x="2769" y="1187"/>
                      </a:lnTo>
                      <a:lnTo>
                        <a:pt x="2912" y="1391"/>
                      </a:lnTo>
                      <a:lnTo>
                        <a:pt x="3032" y="1600"/>
                      </a:lnTo>
                      <a:lnTo>
                        <a:pt x="3085" y="1702"/>
                      </a:lnTo>
                      <a:lnTo>
                        <a:pt x="3133" y="1804"/>
                      </a:lnTo>
                      <a:lnTo>
                        <a:pt x="3169" y="1906"/>
                      </a:lnTo>
                      <a:lnTo>
                        <a:pt x="3205" y="2008"/>
                      </a:lnTo>
                      <a:lnTo>
                        <a:pt x="3229" y="2110"/>
                      </a:lnTo>
                      <a:lnTo>
                        <a:pt x="3247" y="2206"/>
                      </a:lnTo>
                      <a:lnTo>
                        <a:pt x="3259" y="2302"/>
                      </a:lnTo>
                      <a:lnTo>
                        <a:pt x="3265" y="2398"/>
                      </a:lnTo>
                      <a:lnTo>
                        <a:pt x="3265" y="2482"/>
                      </a:lnTo>
                      <a:lnTo>
                        <a:pt x="3253" y="2565"/>
                      </a:lnTo>
                      <a:lnTo>
                        <a:pt x="3241" y="2643"/>
                      </a:lnTo>
                      <a:lnTo>
                        <a:pt x="3217" y="2715"/>
                      </a:lnTo>
                      <a:lnTo>
                        <a:pt x="3187" y="2781"/>
                      </a:lnTo>
                      <a:lnTo>
                        <a:pt x="3157" y="2847"/>
                      </a:lnTo>
                      <a:lnTo>
                        <a:pt x="3115" y="2907"/>
                      </a:lnTo>
                      <a:lnTo>
                        <a:pt x="3068" y="2961"/>
                      </a:lnTo>
                      <a:lnTo>
                        <a:pt x="2996" y="3021"/>
                      </a:lnTo>
                      <a:lnTo>
                        <a:pt x="2918" y="3075"/>
                      </a:lnTo>
                      <a:lnTo>
                        <a:pt x="2930" y="3075"/>
                      </a:lnTo>
                      <a:lnTo>
                        <a:pt x="3002" y="3027"/>
                      </a:lnTo>
                      <a:lnTo>
                        <a:pt x="3068" y="2967"/>
                      </a:lnTo>
                      <a:lnTo>
                        <a:pt x="3115" y="2913"/>
                      </a:lnTo>
                      <a:lnTo>
                        <a:pt x="3157" y="2853"/>
                      </a:lnTo>
                      <a:lnTo>
                        <a:pt x="3193" y="2787"/>
                      </a:lnTo>
                      <a:lnTo>
                        <a:pt x="3223" y="2721"/>
                      </a:lnTo>
                      <a:lnTo>
                        <a:pt x="3247" y="2643"/>
                      </a:lnTo>
                      <a:lnTo>
                        <a:pt x="3259" y="2565"/>
                      </a:lnTo>
                      <a:lnTo>
                        <a:pt x="3271" y="2482"/>
                      </a:lnTo>
                      <a:lnTo>
                        <a:pt x="3271" y="2398"/>
                      </a:lnTo>
                      <a:lnTo>
                        <a:pt x="3265" y="2302"/>
                      </a:lnTo>
                      <a:lnTo>
                        <a:pt x="3253" y="2206"/>
                      </a:lnTo>
                      <a:lnTo>
                        <a:pt x="3235" y="2110"/>
                      </a:lnTo>
                      <a:lnTo>
                        <a:pt x="3211" y="2008"/>
                      </a:lnTo>
                      <a:lnTo>
                        <a:pt x="3175" y="1906"/>
                      </a:lnTo>
                      <a:lnTo>
                        <a:pt x="3139" y="1804"/>
                      </a:lnTo>
                      <a:lnTo>
                        <a:pt x="3091" y="1702"/>
                      </a:lnTo>
                      <a:lnTo>
                        <a:pt x="3038" y="1594"/>
                      </a:lnTo>
                      <a:lnTo>
                        <a:pt x="2918" y="1391"/>
                      </a:lnTo>
                      <a:lnTo>
                        <a:pt x="2775" y="1181"/>
                      </a:lnTo>
                      <a:lnTo>
                        <a:pt x="2613" y="983"/>
                      </a:lnTo>
                      <a:lnTo>
                        <a:pt x="2428" y="791"/>
                      </a:lnTo>
                      <a:lnTo>
                        <a:pt x="2278" y="653"/>
                      </a:lnTo>
                      <a:lnTo>
                        <a:pt x="2123" y="527"/>
                      </a:lnTo>
                      <a:lnTo>
                        <a:pt x="1967" y="419"/>
                      </a:lnTo>
                      <a:lnTo>
                        <a:pt x="1806" y="318"/>
                      </a:lnTo>
                      <a:lnTo>
                        <a:pt x="1650" y="234"/>
                      </a:lnTo>
                      <a:lnTo>
                        <a:pt x="1489" y="156"/>
                      </a:lnTo>
                      <a:lnTo>
                        <a:pt x="1334" y="96"/>
                      </a:lnTo>
                      <a:lnTo>
                        <a:pt x="1184" y="54"/>
                      </a:lnTo>
                      <a:lnTo>
                        <a:pt x="1035" y="18"/>
                      </a:lnTo>
                      <a:lnTo>
                        <a:pt x="891" y="0"/>
                      </a:lnTo>
                      <a:lnTo>
                        <a:pt x="754" y="0"/>
                      </a:lnTo>
                      <a:lnTo>
                        <a:pt x="622" y="12"/>
                      </a:lnTo>
                      <a:lnTo>
                        <a:pt x="502" y="36"/>
                      </a:lnTo>
                      <a:lnTo>
                        <a:pt x="395" y="78"/>
                      </a:lnTo>
                      <a:lnTo>
                        <a:pt x="293" y="138"/>
                      </a:lnTo>
                      <a:lnTo>
                        <a:pt x="204" y="210"/>
                      </a:lnTo>
                      <a:lnTo>
                        <a:pt x="156" y="264"/>
                      </a:lnTo>
                      <a:lnTo>
                        <a:pt x="114" y="324"/>
                      </a:lnTo>
                      <a:lnTo>
                        <a:pt x="78" y="389"/>
                      </a:lnTo>
                      <a:lnTo>
                        <a:pt x="48" y="461"/>
                      </a:lnTo>
                      <a:lnTo>
                        <a:pt x="30" y="533"/>
                      </a:lnTo>
                      <a:lnTo>
                        <a:pt x="12" y="611"/>
                      </a:lnTo>
                      <a:lnTo>
                        <a:pt x="6" y="695"/>
                      </a:lnTo>
                      <a:lnTo>
                        <a:pt x="0" y="779"/>
                      </a:lnTo>
                      <a:lnTo>
                        <a:pt x="6" y="875"/>
                      </a:lnTo>
                      <a:lnTo>
                        <a:pt x="18" y="971"/>
                      </a:lnTo>
                      <a:lnTo>
                        <a:pt x="36" y="1067"/>
                      </a:lnTo>
                      <a:lnTo>
                        <a:pt x="60" y="1169"/>
                      </a:lnTo>
                      <a:lnTo>
                        <a:pt x="96" y="1271"/>
                      </a:lnTo>
                      <a:lnTo>
                        <a:pt x="132" y="1373"/>
                      </a:lnTo>
                      <a:lnTo>
                        <a:pt x="180" y="1474"/>
                      </a:lnTo>
                      <a:lnTo>
                        <a:pt x="233" y="1582"/>
                      </a:lnTo>
                      <a:lnTo>
                        <a:pt x="287" y="1684"/>
                      </a:lnTo>
                      <a:lnTo>
                        <a:pt x="353" y="1786"/>
                      </a:lnTo>
                      <a:lnTo>
                        <a:pt x="496" y="1990"/>
                      </a:lnTo>
                      <a:lnTo>
                        <a:pt x="664" y="2188"/>
                      </a:lnTo>
                      <a:lnTo>
                        <a:pt x="849" y="2380"/>
                      </a:lnTo>
                      <a:lnTo>
                        <a:pt x="981" y="2500"/>
                      </a:lnTo>
                      <a:lnTo>
                        <a:pt x="1112" y="2607"/>
                      </a:lnTo>
                      <a:lnTo>
                        <a:pt x="1244" y="2709"/>
                      </a:lnTo>
                      <a:lnTo>
                        <a:pt x="1381" y="2805"/>
                      </a:lnTo>
                      <a:lnTo>
                        <a:pt x="1519" y="2889"/>
                      </a:lnTo>
                      <a:lnTo>
                        <a:pt x="1656" y="2961"/>
                      </a:lnTo>
                      <a:lnTo>
                        <a:pt x="1788" y="3021"/>
                      </a:lnTo>
                      <a:lnTo>
                        <a:pt x="1926" y="3075"/>
                      </a:lnTo>
                      <a:lnTo>
                        <a:pt x="1937" y="3075"/>
                      </a:lnTo>
                      <a:lnTo>
                        <a:pt x="1800" y="3021"/>
                      </a:lnTo>
                      <a:lnTo>
                        <a:pt x="1662" y="2961"/>
                      </a:lnTo>
                      <a:lnTo>
                        <a:pt x="1525" y="2889"/>
                      </a:lnTo>
                      <a:lnTo>
                        <a:pt x="1387" y="2805"/>
                      </a:lnTo>
                      <a:lnTo>
                        <a:pt x="1250" y="2709"/>
                      </a:lnTo>
                      <a:lnTo>
                        <a:pt x="1118" y="2607"/>
                      </a:lnTo>
                      <a:lnTo>
                        <a:pt x="981" y="2500"/>
                      </a:lnTo>
                      <a:lnTo>
                        <a:pt x="849" y="238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grpSp>
              <p:nvGrpSpPr>
                <p:cNvPr id="1061" name="Group 6"/>
                <p:cNvGrpSpPr>
                  <a:grpSpLocks/>
                </p:cNvGrpSpPr>
                <p:nvPr userDrawn="1"/>
              </p:nvGrpSpPr>
              <p:grpSpPr bwMode="auto">
                <a:xfrm>
                  <a:off x="0" y="522"/>
                  <a:ext cx="4751" cy="3794"/>
                  <a:chOff x="0" y="522"/>
                  <a:chExt cx="4751" cy="3794"/>
                </a:xfrm>
              </p:grpSpPr>
              <p:sp>
                <p:nvSpPr>
                  <p:cNvPr id="1062" name="Freeform 7"/>
                  <p:cNvSpPr>
                    <a:spLocks/>
                  </p:cNvSpPr>
                  <p:nvPr userDrawn="1"/>
                </p:nvSpPr>
                <p:spPr bwMode="hidden">
                  <a:xfrm>
                    <a:off x="400" y="815"/>
                    <a:ext cx="3964" cy="3501"/>
                  </a:xfrm>
                  <a:custGeom>
                    <a:avLst/>
                    <a:gdLst>
                      <a:gd name="T0" fmla="*/ 4152 w 3952"/>
                      <a:gd name="T1" fmla="*/ 2860 h 3501"/>
                      <a:gd name="T2" fmla="*/ 4114 w 3952"/>
                      <a:gd name="T3" fmla="*/ 2614 h 3501"/>
                      <a:gd name="T4" fmla="*/ 4043 w 3952"/>
                      <a:gd name="T5" fmla="*/ 2368 h 3501"/>
                      <a:gd name="T6" fmla="*/ 3929 w 3952"/>
                      <a:gd name="T7" fmla="*/ 2110 h 3501"/>
                      <a:gd name="T8" fmla="*/ 3780 w 3952"/>
                      <a:gd name="T9" fmla="*/ 1853 h 3501"/>
                      <a:gd name="T10" fmla="*/ 3616 w 3952"/>
                      <a:gd name="T11" fmla="*/ 1595 h 3501"/>
                      <a:gd name="T12" fmla="*/ 3411 w 3952"/>
                      <a:gd name="T13" fmla="*/ 1343 h 3501"/>
                      <a:gd name="T14" fmla="*/ 3183 w 3952"/>
                      <a:gd name="T15" fmla="*/ 1103 h 3501"/>
                      <a:gd name="T16" fmla="*/ 2864 w 3952"/>
                      <a:gd name="T17" fmla="*/ 815 h 3501"/>
                      <a:gd name="T18" fmla="*/ 2451 w 3952"/>
                      <a:gd name="T19" fmla="*/ 522 h 3501"/>
                      <a:gd name="T20" fmla="*/ 2045 w 3952"/>
                      <a:gd name="T21" fmla="*/ 288 h 3501"/>
                      <a:gd name="T22" fmla="*/ 1640 w 3952"/>
                      <a:gd name="T23" fmla="*/ 126 h 3501"/>
                      <a:gd name="T24" fmla="*/ 1252 w 3952"/>
                      <a:gd name="T25" fmla="*/ 24 h 3501"/>
                      <a:gd name="T26" fmla="*/ 888 w 3952"/>
                      <a:gd name="T27" fmla="*/ 0 h 3501"/>
                      <a:gd name="T28" fmla="*/ 560 w 3952"/>
                      <a:gd name="T29" fmla="*/ 48 h 3501"/>
                      <a:gd name="T30" fmla="*/ 280 w 3952"/>
                      <a:gd name="T31" fmla="*/ 174 h 3501"/>
                      <a:gd name="T32" fmla="*/ 114 w 3952"/>
                      <a:gd name="T33" fmla="*/ 312 h 3501"/>
                      <a:gd name="T34" fmla="*/ 0 w 3952"/>
                      <a:gd name="T35" fmla="*/ 486 h 3501"/>
                      <a:gd name="T36" fmla="*/ 72 w 3952"/>
                      <a:gd name="T37" fmla="*/ 372 h 3501"/>
                      <a:gd name="T38" fmla="*/ 286 w 3952"/>
                      <a:gd name="T39" fmla="*/ 174 h 3501"/>
                      <a:gd name="T40" fmla="*/ 560 w 3952"/>
                      <a:gd name="T41" fmla="*/ 48 h 3501"/>
                      <a:gd name="T42" fmla="*/ 888 w 3952"/>
                      <a:gd name="T43" fmla="*/ 6 h 3501"/>
                      <a:gd name="T44" fmla="*/ 1252 w 3952"/>
                      <a:gd name="T45" fmla="*/ 30 h 3501"/>
                      <a:gd name="T46" fmla="*/ 1640 w 3952"/>
                      <a:gd name="T47" fmla="*/ 132 h 3501"/>
                      <a:gd name="T48" fmla="*/ 2045 w 3952"/>
                      <a:gd name="T49" fmla="*/ 294 h 3501"/>
                      <a:gd name="T50" fmla="*/ 2451 w 3952"/>
                      <a:gd name="T51" fmla="*/ 528 h 3501"/>
                      <a:gd name="T52" fmla="*/ 2857 w 3952"/>
                      <a:gd name="T53" fmla="*/ 821 h 3501"/>
                      <a:gd name="T54" fmla="*/ 3296 w 3952"/>
                      <a:gd name="T55" fmla="*/ 1223 h 3501"/>
                      <a:gd name="T56" fmla="*/ 3510 w 3952"/>
                      <a:gd name="T57" fmla="*/ 1469 h 3501"/>
                      <a:gd name="T58" fmla="*/ 3697 w 3952"/>
                      <a:gd name="T59" fmla="*/ 1727 h 3501"/>
                      <a:gd name="T60" fmla="*/ 3857 w 3952"/>
                      <a:gd name="T61" fmla="*/ 1984 h 3501"/>
                      <a:gd name="T62" fmla="*/ 3988 w 3952"/>
                      <a:gd name="T63" fmla="*/ 2236 h 3501"/>
                      <a:gd name="T64" fmla="*/ 4079 w 3952"/>
                      <a:gd name="T65" fmla="*/ 2494 h 3501"/>
                      <a:gd name="T66" fmla="*/ 4139 w 3952"/>
                      <a:gd name="T67" fmla="*/ 2740 h 3501"/>
                      <a:gd name="T68" fmla="*/ 4159 w 3952"/>
                      <a:gd name="T69" fmla="*/ 2973 h 3501"/>
                      <a:gd name="T70" fmla="*/ 4126 w 3952"/>
                      <a:gd name="T71" fmla="*/ 3255 h 3501"/>
                      <a:gd name="T72" fmla="*/ 4037 w 3952"/>
                      <a:gd name="T73" fmla="*/ 3501 h 3501"/>
                      <a:gd name="T74" fmla="*/ 4090 w 3952"/>
                      <a:gd name="T75" fmla="*/ 3387 h 3501"/>
                      <a:gd name="T76" fmla="*/ 4152 w 3952"/>
                      <a:gd name="T77" fmla="*/ 3123 h 3501"/>
                      <a:gd name="T78" fmla="*/ 4159 w 3952"/>
                      <a:gd name="T79" fmla="*/ 2973 h 3501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</a:gdLst>
                    <a:ahLst/>
                    <a:cxnLst>
                      <a:cxn ang="T80">
                        <a:pos x="T0" y="T1"/>
                      </a:cxn>
                      <a:cxn ang="T81">
                        <a:pos x="T2" y="T3"/>
                      </a:cxn>
                      <a:cxn ang="T82">
                        <a:pos x="T4" y="T5"/>
                      </a:cxn>
                      <a:cxn ang="T83">
                        <a:pos x="T6" y="T7"/>
                      </a:cxn>
                      <a:cxn ang="T84">
                        <a:pos x="T8" y="T9"/>
                      </a:cxn>
                      <a:cxn ang="T85">
                        <a:pos x="T10" y="T11"/>
                      </a:cxn>
                      <a:cxn ang="T86">
                        <a:pos x="T12" y="T13"/>
                      </a:cxn>
                      <a:cxn ang="T87">
                        <a:pos x="T14" y="T15"/>
                      </a:cxn>
                      <a:cxn ang="T88">
                        <a:pos x="T16" y="T17"/>
                      </a:cxn>
                      <a:cxn ang="T89">
                        <a:pos x="T18" y="T19"/>
                      </a:cxn>
                      <a:cxn ang="T90">
                        <a:pos x="T20" y="T21"/>
                      </a:cxn>
                      <a:cxn ang="T91">
                        <a:pos x="T22" y="T23"/>
                      </a:cxn>
                      <a:cxn ang="T92">
                        <a:pos x="T24" y="T25"/>
                      </a:cxn>
                      <a:cxn ang="T93">
                        <a:pos x="T26" y="T27"/>
                      </a:cxn>
                      <a:cxn ang="T94">
                        <a:pos x="T28" y="T29"/>
                      </a:cxn>
                      <a:cxn ang="T95">
                        <a:pos x="T30" y="T31"/>
                      </a:cxn>
                      <a:cxn ang="T96">
                        <a:pos x="T32" y="T33"/>
                      </a:cxn>
                      <a:cxn ang="T97">
                        <a:pos x="T34" y="T35"/>
                      </a:cxn>
                      <a:cxn ang="T98">
                        <a:pos x="T36" y="T37"/>
                      </a:cxn>
                      <a:cxn ang="T99">
                        <a:pos x="T38" y="T39"/>
                      </a:cxn>
                      <a:cxn ang="T100">
                        <a:pos x="T40" y="T41"/>
                      </a:cxn>
                      <a:cxn ang="T101">
                        <a:pos x="T42" y="T43"/>
                      </a:cxn>
                      <a:cxn ang="T102">
                        <a:pos x="T44" y="T45"/>
                      </a:cxn>
                      <a:cxn ang="T103">
                        <a:pos x="T46" y="T47"/>
                      </a:cxn>
                      <a:cxn ang="T104">
                        <a:pos x="T48" y="T49"/>
                      </a:cxn>
                      <a:cxn ang="T105">
                        <a:pos x="T50" y="T51"/>
                      </a:cxn>
                      <a:cxn ang="T106">
                        <a:pos x="T52" y="T53"/>
                      </a:cxn>
                      <a:cxn ang="T107">
                        <a:pos x="T54" y="T55"/>
                      </a:cxn>
                      <a:cxn ang="T108">
                        <a:pos x="T56" y="T57"/>
                      </a:cxn>
                      <a:cxn ang="T109">
                        <a:pos x="T58" y="T59"/>
                      </a:cxn>
                      <a:cxn ang="T110">
                        <a:pos x="T60" y="T61"/>
                      </a:cxn>
                      <a:cxn ang="T111">
                        <a:pos x="T62" y="T63"/>
                      </a:cxn>
                      <a:cxn ang="T112">
                        <a:pos x="T64" y="T65"/>
                      </a:cxn>
                      <a:cxn ang="T113">
                        <a:pos x="T66" y="T67"/>
                      </a:cxn>
                      <a:cxn ang="T114">
                        <a:pos x="T68" y="T69"/>
                      </a:cxn>
                      <a:cxn ang="T115">
                        <a:pos x="T70" y="T71"/>
                      </a:cxn>
                      <a:cxn ang="T116">
                        <a:pos x="T72" y="T73"/>
                      </a:cxn>
                      <a:cxn ang="T117">
                        <a:pos x="T74" y="T75"/>
                      </a:cxn>
                      <a:cxn ang="T118">
                        <a:pos x="T76" y="T77"/>
                      </a:cxn>
                      <a:cxn ang="T119">
                        <a:pos x="T78" y="T79"/>
                      </a:cxn>
                    </a:cxnLst>
                    <a:rect l="0" t="0" r="r" b="b"/>
                    <a:pathLst>
                      <a:path w="3952" h="3501">
                        <a:moveTo>
                          <a:pt x="3952" y="2973"/>
                        </a:moveTo>
                        <a:lnTo>
                          <a:pt x="3946" y="2860"/>
                        </a:lnTo>
                        <a:lnTo>
                          <a:pt x="3934" y="2740"/>
                        </a:lnTo>
                        <a:lnTo>
                          <a:pt x="3910" y="2614"/>
                        </a:lnTo>
                        <a:lnTo>
                          <a:pt x="3875" y="2494"/>
                        </a:lnTo>
                        <a:lnTo>
                          <a:pt x="3839" y="2368"/>
                        </a:lnTo>
                        <a:lnTo>
                          <a:pt x="3785" y="2236"/>
                        </a:lnTo>
                        <a:lnTo>
                          <a:pt x="3731" y="2110"/>
                        </a:lnTo>
                        <a:lnTo>
                          <a:pt x="3665" y="1978"/>
                        </a:lnTo>
                        <a:lnTo>
                          <a:pt x="3593" y="1853"/>
                        </a:lnTo>
                        <a:lnTo>
                          <a:pt x="3516" y="1721"/>
                        </a:lnTo>
                        <a:lnTo>
                          <a:pt x="3432" y="1595"/>
                        </a:lnTo>
                        <a:lnTo>
                          <a:pt x="3336" y="1469"/>
                        </a:lnTo>
                        <a:lnTo>
                          <a:pt x="3241" y="1343"/>
                        </a:lnTo>
                        <a:lnTo>
                          <a:pt x="3133" y="1223"/>
                        </a:lnTo>
                        <a:lnTo>
                          <a:pt x="3025" y="1103"/>
                        </a:lnTo>
                        <a:lnTo>
                          <a:pt x="2906" y="983"/>
                        </a:lnTo>
                        <a:lnTo>
                          <a:pt x="2721" y="815"/>
                        </a:lnTo>
                        <a:lnTo>
                          <a:pt x="2529" y="660"/>
                        </a:lnTo>
                        <a:lnTo>
                          <a:pt x="2332" y="522"/>
                        </a:lnTo>
                        <a:lnTo>
                          <a:pt x="2141" y="396"/>
                        </a:lnTo>
                        <a:lnTo>
                          <a:pt x="1943" y="288"/>
                        </a:lnTo>
                        <a:lnTo>
                          <a:pt x="1746" y="198"/>
                        </a:lnTo>
                        <a:lnTo>
                          <a:pt x="1555" y="126"/>
                        </a:lnTo>
                        <a:lnTo>
                          <a:pt x="1363" y="66"/>
                        </a:lnTo>
                        <a:lnTo>
                          <a:pt x="1184" y="24"/>
                        </a:lnTo>
                        <a:lnTo>
                          <a:pt x="1005" y="6"/>
                        </a:lnTo>
                        <a:lnTo>
                          <a:pt x="837" y="0"/>
                        </a:lnTo>
                        <a:lnTo>
                          <a:pt x="676" y="12"/>
                        </a:lnTo>
                        <a:lnTo>
                          <a:pt x="526" y="48"/>
                        </a:lnTo>
                        <a:lnTo>
                          <a:pt x="389" y="102"/>
                        </a:lnTo>
                        <a:lnTo>
                          <a:pt x="263" y="174"/>
                        </a:lnTo>
                        <a:lnTo>
                          <a:pt x="155" y="264"/>
                        </a:lnTo>
                        <a:lnTo>
                          <a:pt x="114" y="312"/>
                        </a:lnTo>
                        <a:lnTo>
                          <a:pt x="72" y="366"/>
                        </a:lnTo>
                        <a:lnTo>
                          <a:pt x="0" y="486"/>
                        </a:lnTo>
                        <a:lnTo>
                          <a:pt x="0" y="498"/>
                        </a:lnTo>
                        <a:lnTo>
                          <a:pt x="72" y="372"/>
                        </a:lnTo>
                        <a:lnTo>
                          <a:pt x="161" y="264"/>
                        </a:lnTo>
                        <a:lnTo>
                          <a:pt x="269" y="174"/>
                        </a:lnTo>
                        <a:lnTo>
                          <a:pt x="395" y="102"/>
                        </a:lnTo>
                        <a:lnTo>
                          <a:pt x="526" y="48"/>
                        </a:lnTo>
                        <a:lnTo>
                          <a:pt x="676" y="18"/>
                        </a:lnTo>
                        <a:lnTo>
                          <a:pt x="837" y="6"/>
                        </a:lnTo>
                        <a:lnTo>
                          <a:pt x="1005" y="6"/>
                        </a:lnTo>
                        <a:lnTo>
                          <a:pt x="1184" y="30"/>
                        </a:lnTo>
                        <a:lnTo>
                          <a:pt x="1363" y="72"/>
                        </a:lnTo>
                        <a:lnTo>
                          <a:pt x="1555" y="132"/>
                        </a:lnTo>
                        <a:lnTo>
                          <a:pt x="1746" y="204"/>
                        </a:lnTo>
                        <a:lnTo>
                          <a:pt x="1943" y="294"/>
                        </a:lnTo>
                        <a:lnTo>
                          <a:pt x="2135" y="402"/>
                        </a:lnTo>
                        <a:lnTo>
                          <a:pt x="2332" y="528"/>
                        </a:lnTo>
                        <a:lnTo>
                          <a:pt x="2523" y="666"/>
                        </a:lnTo>
                        <a:lnTo>
                          <a:pt x="2715" y="821"/>
                        </a:lnTo>
                        <a:lnTo>
                          <a:pt x="2900" y="989"/>
                        </a:lnTo>
                        <a:lnTo>
                          <a:pt x="3127" y="1223"/>
                        </a:lnTo>
                        <a:lnTo>
                          <a:pt x="3235" y="1349"/>
                        </a:lnTo>
                        <a:lnTo>
                          <a:pt x="3336" y="1469"/>
                        </a:lnTo>
                        <a:lnTo>
                          <a:pt x="3426" y="1595"/>
                        </a:lnTo>
                        <a:lnTo>
                          <a:pt x="3510" y="1727"/>
                        </a:lnTo>
                        <a:lnTo>
                          <a:pt x="3593" y="1853"/>
                        </a:lnTo>
                        <a:lnTo>
                          <a:pt x="3665" y="1984"/>
                        </a:lnTo>
                        <a:lnTo>
                          <a:pt x="3731" y="2110"/>
                        </a:lnTo>
                        <a:lnTo>
                          <a:pt x="3785" y="2236"/>
                        </a:lnTo>
                        <a:lnTo>
                          <a:pt x="3833" y="2368"/>
                        </a:lnTo>
                        <a:lnTo>
                          <a:pt x="3875" y="2494"/>
                        </a:lnTo>
                        <a:lnTo>
                          <a:pt x="3910" y="2614"/>
                        </a:lnTo>
                        <a:lnTo>
                          <a:pt x="3934" y="2740"/>
                        </a:lnTo>
                        <a:lnTo>
                          <a:pt x="3946" y="2860"/>
                        </a:lnTo>
                        <a:lnTo>
                          <a:pt x="3952" y="2973"/>
                        </a:lnTo>
                        <a:lnTo>
                          <a:pt x="3946" y="3123"/>
                        </a:lnTo>
                        <a:lnTo>
                          <a:pt x="3922" y="3255"/>
                        </a:lnTo>
                        <a:lnTo>
                          <a:pt x="3886" y="3387"/>
                        </a:lnTo>
                        <a:lnTo>
                          <a:pt x="3833" y="3501"/>
                        </a:lnTo>
                        <a:lnTo>
                          <a:pt x="3886" y="3387"/>
                        </a:lnTo>
                        <a:lnTo>
                          <a:pt x="3928" y="3255"/>
                        </a:lnTo>
                        <a:lnTo>
                          <a:pt x="3946" y="3123"/>
                        </a:lnTo>
                        <a:lnTo>
                          <a:pt x="3952" y="2973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cs-CZ"/>
                  </a:p>
                </p:txBody>
              </p:sp>
              <p:sp>
                <p:nvSpPr>
                  <p:cNvPr id="1063" name="Freeform 8"/>
                  <p:cNvSpPr>
                    <a:spLocks/>
                  </p:cNvSpPr>
                  <p:nvPr userDrawn="1"/>
                </p:nvSpPr>
                <p:spPr bwMode="hidden">
                  <a:xfrm>
                    <a:off x="406" y="953"/>
                    <a:ext cx="3803" cy="3363"/>
                  </a:xfrm>
                  <a:custGeom>
                    <a:avLst/>
                    <a:gdLst>
                      <a:gd name="T0" fmla="*/ 710 w 3791"/>
                      <a:gd name="T1" fmla="*/ 2416 h 3363"/>
                      <a:gd name="T2" fmla="*/ 436 w 3791"/>
                      <a:gd name="T3" fmla="*/ 2062 h 3363"/>
                      <a:gd name="T4" fmla="*/ 232 w 3791"/>
                      <a:gd name="T5" fmla="*/ 1703 h 3363"/>
                      <a:gd name="T6" fmla="*/ 78 w 3791"/>
                      <a:gd name="T7" fmla="*/ 1343 h 3363"/>
                      <a:gd name="T8" fmla="*/ 12 w 3791"/>
                      <a:gd name="T9" fmla="*/ 1001 h 3363"/>
                      <a:gd name="T10" fmla="*/ 18 w 3791"/>
                      <a:gd name="T11" fmla="*/ 701 h 3363"/>
                      <a:gd name="T12" fmla="*/ 96 w 3791"/>
                      <a:gd name="T13" fmla="*/ 450 h 3363"/>
                      <a:gd name="T14" fmla="*/ 256 w 3791"/>
                      <a:gd name="T15" fmla="*/ 246 h 3363"/>
                      <a:gd name="T16" fmla="*/ 614 w 3791"/>
                      <a:gd name="T17" fmla="*/ 48 h 3363"/>
                      <a:gd name="T18" fmla="*/ 1079 w 3791"/>
                      <a:gd name="T19" fmla="*/ 6 h 3363"/>
                      <a:gd name="T20" fmla="*/ 1628 w 3791"/>
                      <a:gd name="T21" fmla="*/ 120 h 3363"/>
                      <a:gd name="T22" fmla="*/ 2206 w 3791"/>
                      <a:gd name="T23" fmla="*/ 378 h 3363"/>
                      <a:gd name="T24" fmla="*/ 2777 w 3791"/>
                      <a:gd name="T25" fmla="*/ 773 h 3363"/>
                      <a:gd name="T26" fmla="*/ 3285 w 3791"/>
                      <a:gd name="T27" fmla="*/ 1265 h 3363"/>
                      <a:gd name="T28" fmla="*/ 3565 w 3791"/>
                      <a:gd name="T29" fmla="*/ 1625 h 3363"/>
                      <a:gd name="T30" fmla="*/ 3781 w 3791"/>
                      <a:gd name="T31" fmla="*/ 1984 h 3363"/>
                      <a:gd name="T32" fmla="*/ 3923 w 3791"/>
                      <a:gd name="T33" fmla="*/ 2344 h 3363"/>
                      <a:gd name="T34" fmla="*/ 3992 w 3791"/>
                      <a:gd name="T35" fmla="*/ 2686 h 3363"/>
                      <a:gd name="T36" fmla="*/ 3953 w 3791"/>
                      <a:gd name="T37" fmla="*/ 3105 h 3363"/>
                      <a:gd name="T38" fmla="*/ 3832 w 3791"/>
                      <a:gd name="T39" fmla="*/ 3363 h 3363"/>
                      <a:gd name="T40" fmla="*/ 3985 w 3791"/>
                      <a:gd name="T41" fmla="*/ 2967 h 3363"/>
                      <a:gd name="T42" fmla="*/ 3998 w 3791"/>
                      <a:gd name="T43" fmla="*/ 2794 h 3363"/>
                      <a:gd name="T44" fmla="*/ 3953 w 3791"/>
                      <a:gd name="T45" fmla="*/ 2458 h 3363"/>
                      <a:gd name="T46" fmla="*/ 3839 w 3791"/>
                      <a:gd name="T47" fmla="*/ 2104 h 3363"/>
                      <a:gd name="T48" fmla="*/ 3643 w 3791"/>
                      <a:gd name="T49" fmla="*/ 1739 h 3363"/>
                      <a:gd name="T50" fmla="*/ 3387 w 3791"/>
                      <a:gd name="T51" fmla="*/ 1385 h 3363"/>
                      <a:gd name="T52" fmla="*/ 2957 w 3791"/>
                      <a:gd name="T53" fmla="*/ 929 h 3363"/>
                      <a:gd name="T54" fmla="*/ 2394 w 3791"/>
                      <a:gd name="T55" fmla="*/ 492 h 3363"/>
                      <a:gd name="T56" fmla="*/ 1820 w 3791"/>
                      <a:gd name="T57" fmla="*/ 192 h 3363"/>
                      <a:gd name="T58" fmla="*/ 1258 w 3791"/>
                      <a:gd name="T59" fmla="*/ 24 h 3363"/>
                      <a:gd name="T60" fmla="*/ 751 w 3791"/>
                      <a:gd name="T61" fmla="*/ 12 h 3363"/>
                      <a:gd name="T62" fmla="*/ 352 w 3791"/>
                      <a:gd name="T63" fmla="*/ 162 h 3363"/>
                      <a:gd name="T64" fmla="*/ 132 w 3791"/>
                      <a:gd name="T65" fmla="*/ 378 h 3363"/>
                      <a:gd name="T66" fmla="*/ 36 w 3791"/>
                      <a:gd name="T67" fmla="*/ 612 h 3363"/>
                      <a:gd name="T68" fmla="*/ 0 w 3791"/>
                      <a:gd name="T69" fmla="*/ 893 h 3363"/>
                      <a:gd name="T70" fmla="*/ 42 w 3791"/>
                      <a:gd name="T71" fmla="*/ 1229 h 3363"/>
                      <a:gd name="T72" fmla="*/ 178 w 3791"/>
                      <a:gd name="T73" fmla="*/ 1583 h 3363"/>
                      <a:gd name="T74" fmla="*/ 358 w 3791"/>
                      <a:gd name="T75" fmla="*/ 1942 h 3363"/>
                      <a:gd name="T76" fmla="*/ 614 w 3791"/>
                      <a:gd name="T77" fmla="*/ 2302 h 3363"/>
                      <a:gd name="T78" fmla="*/ 1038 w 3791"/>
                      <a:gd name="T79" fmla="*/ 2758 h 3363"/>
                      <a:gd name="T80" fmla="*/ 1681 w 3791"/>
                      <a:gd name="T81" fmla="*/ 3237 h 3363"/>
                      <a:gd name="T82" fmla="*/ 1681 w 3791"/>
                      <a:gd name="T83" fmla="*/ 3237 h 3363"/>
                      <a:gd name="T84" fmla="*/ 1044 w 3791"/>
                      <a:gd name="T85" fmla="*/ 2758 h 3363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</a:gdLst>
                    <a:ahLst/>
                    <a:cxnLst>
                      <a:cxn ang="T86">
                        <a:pos x="T0" y="T1"/>
                      </a:cxn>
                      <a:cxn ang="T87">
                        <a:pos x="T2" y="T3"/>
                      </a:cxn>
                      <a:cxn ang="T88">
                        <a:pos x="T4" y="T5"/>
                      </a:cxn>
                      <a:cxn ang="T89">
                        <a:pos x="T6" y="T7"/>
                      </a:cxn>
                      <a:cxn ang="T90">
                        <a:pos x="T8" y="T9"/>
                      </a:cxn>
                      <a:cxn ang="T91">
                        <a:pos x="T10" y="T11"/>
                      </a:cxn>
                      <a:cxn ang="T92">
                        <a:pos x="T12" y="T13"/>
                      </a:cxn>
                      <a:cxn ang="T93">
                        <a:pos x="T14" y="T15"/>
                      </a:cxn>
                      <a:cxn ang="T94">
                        <a:pos x="T16" y="T17"/>
                      </a:cxn>
                      <a:cxn ang="T95">
                        <a:pos x="T18" y="T19"/>
                      </a:cxn>
                      <a:cxn ang="T96">
                        <a:pos x="T20" y="T21"/>
                      </a:cxn>
                      <a:cxn ang="T97">
                        <a:pos x="T22" y="T23"/>
                      </a:cxn>
                      <a:cxn ang="T98">
                        <a:pos x="T24" y="T25"/>
                      </a:cxn>
                      <a:cxn ang="T99">
                        <a:pos x="T26" y="T27"/>
                      </a:cxn>
                      <a:cxn ang="T100">
                        <a:pos x="T28" y="T29"/>
                      </a:cxn>
                      <a:cxn ang="T101">
                        <a:pos x="T30" y="T31"/>
                      </a:cxn>
                      <a:cxn ang="T102">
                        <a:pos x="T32" y="T33"/>
                      </a:cxn>
                      <a:cxn ang="T103">
                        <a:pos x="T34" y="T35"/>
                      </a:cxn>
                      <a:cxn ang="T104">
                        <a:pos x="T36" y="T37"/>
                      </a:cxn>
                      <a:cxn ang="T105">
                        <a:pos x="T38" y="T39"/>
                      </a:cxn>
                      <a:cxn ang="T106">
                        <a:pos x="T40" y="T41"/>
                      </a:cxn>
                      <a:cxn ang="T107">
                        <a:pos x="T42" y="T43"/>
                      </a:cxn>
                      <a:cxn ang="T108">
                        <a:pos x="T44" y="T45"/>
                      </a:cxn>
                      <a:cxn ang="T109">
                        <a:pos x="T46" y="T47"/>
                      </a:cxn>
                      <a:cxn ang="T110">
                        <a:pos x="T48" y="T49"/>
                      </a:cxn>
                      <a:cxn ang="T111">
                        <a:pos x="T50" y="T51"/>
                      </a:cxn>
                      <a:cxn ang="T112">
                        <a:pos x="T52" y="T53"/>
                      </a:cxn>
                      <a:cxn ang="T113">
                        <a:pos x="T54" y="T55"/>
                      </a:cxn>
                      <a:cxn ang="T114">
                        <a:pos x="T56" y="T57"/>
                      </a:cxn>
                      <a:cxn ang="T115">
                        <a:pos x="T58" y="T59"/>
                      </a:cxn>
                      <a:cxn ang="T116">
                        <a:pos x="T60" y="T61"/>
                      </a:cxn>
                      <a:cxn ang="T117">
                        <a:pos x="T62" y="T63"/>
                      </a:cxn>
                      <a:cxn ang="T118">
                        <a:pos x="T64" y="T65"/>
                      </a:cxn>
                      <a:cxn ang="T119">
                        <a:pos x="T66" y="T67"/>
                      </a:cxn>
                      <a:cxn ang="T120">
                        <a:pos x="T68" y="T69"/>
                      </a:cxn>
                      <a:cxn ang="T121">
                        <a:pos x="T70" y="T71"/>
                      </a:cxn>
                      <a:cxn ang="T122">
                        <a:pos x="T72" y="T73"/>
                      </a:cxn>
                      <a:cxn ang="T123">
                        <a:pos x="T74" y="T75"/>
                      </a:cxn>
                      <a:cxn ang="T124">
                        <a:pos x="T76" y="T77"/>
                      </a:cxn>
                      <a:cxn ang="T125">
                        <a:pos x="T78" y="T79"/>
                      </a:cxn>
                      <a:cxn ang="T126">
                        <a:pos x="T80" y="T81"/>
                      </a:cxn>
                      <a:cxn ang="T127">
                        <a:pos x="T82" y="T83"/>
                      </a:cxn>
                      <a:cxn ang="T128">
                        <a:pos x="T84" y="T85"/>
                      </a:cxn>
                    </a:cxnLst>
                    <a:rect l="0" t="0" r="r" b="b"/>
                    <a:pathLst>
                      <a:path w="3791" h="3363">
                        <a:moveTo>
                          <a:pt x="993" y="2758"/>
                        </a:moveTo>
                        <a:lnTo>
                          <a:pt x="777" y="2536"/>
                        </a:lnTo>
                        <a:lnTo>
                          <a:pt x="676" y="2416"/>
                        </a:lnTo>
                        <a:lnTo>
                          <a:pt x="586" y="2302"/>
                        </a:lnTo>
                        <a:lnTo>
                          <a:pt x="496" y="2182"/>
                        </a:lnTo>
                        <a:lnTo>
                          <a:pt x="419" y="2062"/>
                        </a:lnTo>
                        <a:lnTo>
                          <a:pt x="341" y="1942"/>
                        </a:lnTo>
                        <a:lnTo>
                          <a:pt x="275" y="1822"/>
                        </a:lnTo>
                        <a:lnTo>
                          <a:pt x="215" y="1703"/>
                        </a:lnTo>
                        <a:lnTo>
                          <a:pt x="161" y="1583"/>
                        </a:lnTo>
                        <a:lnTo>
                          <a:pt x="114" y="1463"/>
                        </a:lnTo>
                        <a:lnTo>
                          <a:pt x="78" y="1343"/>
                        </a:lnTo>
                        <a:lnTo>
                          <a:pt x="48" y="1229"/>
                        </a:lnTo>
                        <a:lnTo>
                          <a:pt x="24" y="1115"/>
                        </a:lnTo>
                        <a:lnTo>
                          <a:pt x="12" y="1001"/>
                        </a:lnTo>
                        <a:lnTo>
                          <a:pt x="6" y="893"/>
                        </a:lnTo>
                        <a:lnTo>
                          <a:pt x="12" y="797"/>
                        </a:lnTo>
                        <a:lnTo>
                          <a:pt x="18" y="701"/>
                        </a:lnTo>
                        <a:lnTo>
                          <a:pt x="42" y="612"/>
                        </a:lnTo>
                        <a:lnTo>
                          <a:pt x="66" y="528"/>
                        </a:lnTo>
                        <a:lnTo>
                          <a:pt x="96" y="450"/>
                        </a:lnTo>
                        <a:lnTo>
                          <a:pt x="138" y="378"/>
                        </a:lnTo>
                        <a:lnTo>
                          <a:pt x="185" y="306"/>
                        </a:lnTo>
                        <a:lnTo>
                          <a:pt x="239" y="246"/>
                        </a:lnTo>
                        <a:lnTo>
                          <a:pt x="341" y="162"/>
                        </a:lnTo>
                        <a:lnTo>
                          <a:pt x="454" y="96"/>
                        </a:lnTo>
                        <a:lnTo>
                          <a:pt x="580" y="48"/>
                        </a:lnTo>
                        <a:lnTo>
                          <a:pt x="723" y="18"/>
                        </a:lnTo>
                        <a:lnTo>
                          <a:pt x="867" y="6"/>
                        </a:lnTo>
                        <a:lnTo>
                          <a:pt x="1028" y="6"/>
                        </a:lnTo>
                        <a:lnTo>
                          <a:pt x="1196" y="30"/>
                        </a:lnTo>
                        <a:lnTo>
                          <a:pt x="1363" y="66"/>
                        </a:lnTo>
                        <a:lnTo>
                          <a:pt x="1543" y="120"/>
                        </a:lnTo>
                        <a:lnTo>
                          <a:pt x="1722" y="192"/>
                        </a:lnTo>
                        <a:lnTo>
                          <a:pt x="1901" y="282"/>
                        </a:lnTo>
                        <a:lnTo>
                          <a:pt x="2087" y="378"/>
                        </a:lnTo>
                        <a:lnTo>
                          <a:pt x="2272" y="498"/>
                        </a:lnTo>
                        <a:lnTo>
                          <a:pt x="2451" y="624"/>
                        </a:lnTo>
                        <a:lnTo>
                          <a:pt x="2631" y="773"/>
                        </a:lnTo>
                        <a:lnTo>
                          <a:pt x="2804" y="929"/>
                        </a:lnTo>
                        <a:lnTo>
                          <a:pt x="3019" y="1151"/>
                        </a:lnTo>
                        <a:lnTo>
                          <a:pt x="3115" y="1265"/>
                        </a:lnTo>
                        <a:lnTo>
                          <a:pt x="3211" y="1385"/>
                        </a:lnTo>
                        <a:lnTo>
                          <a:pt x="3295" y="1505"/>
                        </a:lnTo>
                        <a:lnTo>
                          <a:pt x="3378" y="1625"/>
                        </a:lnTo>
                        <a:lnTo>
                          <a:pt x="3450" y="1745"/>
                        </a:lnTo>
                        <a:lnTo>
                          <a:pt x="3522" y="1864"/>
                        </a:lnTo>
                        <a:lnTo>
                          <a:pt x="3582" y="1984"/>
                        </a:lnTo>
                        <a:lnTo>
                          <a:pt x="3635" y="2104"/>
                        </a:lnTo>
                        <a:lnTo>
                          <a:pt x="3677" y="2224"/>
                        </a:lnTo>
                        <a:lnTo>
                          <a:pt x="3719" y="2344"/>
                        </a:lnTo>
                        <a:lnTo>
                          <a:pt x="3749" y="2458"/>
                        </a:lnTo>
                        <a:lnTo>
                          <a:pt x="3773" y="2572"/>
                        </a:lnTo>
                        <a:lnTo>
                          <a:pt x="3785" y="2686"/>
                        </a:lnTo>
                        <a:lnTo>
                          <a:pt x="3791" y="2794"/>
                        </a:lnTo>
                        <a:lnTo>
                          <a:pt x="3779" y="2955"/>
                        </a:lnTo>
                        <a:lnTo>
                          <a:pt x="3749" y="3105"/>
                        </a:lnTo>
                        <a:lnTo>
                          <a:pt x="3695" y="3243"/>
                        </a:lnTo>
                        <a:lnTo>
                          <a:pt x="3623" y="3363"/>
                        </a:lnTo>
                        <a:lnTo>
                          <a:pt x="3629" y="3363"/>
                        </a:lnTo>
                        <a:lnTo>
                          <a:pt x="3701" y="3243"/>
                        </a:lnTo>
                        <a:lnTo>
                          <a:pt x="3749" y="3111"/>
                        </a:lnTo>
                        <a:lnTo>
                          <a:pt x="3779" y="2967"/>
                        </a:lnTo>
                        <a:lnTo>
                          <a:pt x="3791" y="2806"/>
                        </a:lnTo>
                        <a:lnTo>
                          <a:pt x="3791" y="2800"/>
                        </a:lnTo>
                        <a:lnTo>
                          <a:pt x="3791" y="2794"/>
                        </a:lnTo>
                        <a:lnTo>
                          <a:pt x="3785" y="2686"/>
                        </a:lnTo>
                        <a:lnTo>
                          <a:pt x="3773" y="2572"/>
                        </a:lnTo>
                        <a:lnTo>
                          <a:pt x="3749" y="2458"/>
                        </a:lnTo>
                        <a:lnTo>
                          <a:pt x="3719" y="2338"/>
                        </a:lnTo>
                        <a:lnTo>
                          <a:pt x="3683" y="2224"/>
                        </a:lnTo>
                        <a:lnTo>
                          <a:pt x="3635" y="2104"/>
                        </a:lnTo>
                        <a:lnTo>
                          <a:pt x="3582" y="1984"/>
                        </a:lnTo>
                        <a:lnTo>
                          <a:pt x="3522" y="1864"/>
                        </a:lnTo>
                        <a:lnTo>
                          <a:pt x="3456" y="1739"/>
                        </a:lnTo>
                        <a:lnTo>
                          <a:pt x="3378" y="1619"/>
                        </a:lnTo>
                        <a:lnTo>
                          <a:pt x="3300" y="1499"/>
                        </a:lnTo>
                        <a:lnTo>
                          <a:pt x="3211" y="1385"/>
                        </a:lnTo>
                        <a:lnTo>
                          <a:pt x="3121" y="1265"/>
                        </a:lnTo>
                        <a:lnTo>
                          <a:pt x="3019" y="1151"/>
                        </a:lnTo>
                        <a:lnTo>
                          <a:pt x="2804" y="929"/>
                        </a:lnTo>
                        <a:lnTo>
                          <a:pt x="2631" y="767"/>
                        </a:lnTo>
                        <a:lnTo>
                          <a:pt x="2451" y="624"/>
                        </a:lnTo>
                        <a:lnTo>
                          <a:pt x="2272" y="492"/>
                        </a:lnTo>
                        <a:lnTo>
                          <a:pt x="2087" y="378"/>
                        </a:lnTo>
                        <a:lnTo>
                          <a:pt x="1901" y="276"/>
                        </a:lnTo>
                        <a:lnTo>
                          <a:pt x="1722" y="192"/>
                        </a:lnTo>
                        <a:lnTo>
                          <a:pt x="1543" y="120"/>
                        </a:lnTo>
                        <a:lnTo>
                          <a:pt x="1363" y="66"/>
                        </a:lnTo>
                        <a:lnTo>
                          <a:pt x="1190" y="24"/>
                        </a:lnTo>
                        <a:lnTo>
                          <a:pt x="1028" y="6"/>
                        </a:lnTo>
                        <a:lnTo>
                          <a:pt x="867" y="0"/>
                        </a:lnTo>
                        <a:lnTo>
                          <a:pt x="717" y="12"/>
                        </a:lnTo>
                        <a:lnTo>
                          <a:pt x="580" y="42"/>
                        </a:lnTo>
                        <a:lnTo>
                          <a:pt x="448" y="90"/>
                        </a:lnTo>
                        <a:lnTo>
                          <a:pt x="335" y="162"/>
                        </a:lnTo>
                        <a:lnTo>
                          <a:pt x="233" y="246"/>
                        </a:lnTo>
                        <a:lnTo>
                          <a:pt x="179" y="306"/>
                        </a:lnTo>
                        <a:lnTo>
                          <a:pt x="132" y="378"/>
                        </a:lnTo>
                        <a:lnTo>
                          <a:pt x="90" y="450"/>
                        </a:lnTo>
                        <a:lnTo>
                          <a:pt x="60" y="528"/>
                        </a:lnTo>
                        <a:lnTo>
                          <a:pt x="36" y="612"/>
                        </a:lnTo>
                        <a:lnTo>
                          <a:pt x="12" y="701"/>
                        </a:lnTo>
                        <a:lnTo>
                          <a:pt x="6" y="797"/>
                        </a:lnTo>
                        <a:lnTo>
                          <a:pt x="0" y="893"/>
                        </a:lnTo>
                        <a:lnTo>
                          <a:pt x="6" y="1001"/>
                        </a:lnTo>
                        <a:lnTo>
                          <a:pt x="24" y="1115"/>
                        </a:lnTo>
                        <a:lnTo>
                          <a:pt x="42" y="1229"/>
                        </a:lnTo>
                        <a:lnTo>
                          <a:pt x="78" y="1343"/>
                        </a:lnTo>
                        <a:lnTo>
                          <a:pt x="114" y="1463"/>
                        </a:lnTo>
                        <a:lnTo>
                          <a:pt x="161" y="1583"/>
                        </a:lnTo>
                        <a:lnTo>
                          <a:pt x="215" y="1703"/>
                        </a:lnTo>
                        <a:lnTo>
                          <a:pt x="275" y="1822"/>
                        </a:lnTo>
                        <a:lnTo>
                          <a:pt x="341" y="1942"/>
                        </a:lnTo>
                        <a:lnTo>
                          <a:pt x="413" y="2062"/>
                        </a:lnTo>
                        <a:lnTo>
                          <a:pt x="496" y="2182"/>
                        </a:lnTo>
                        <a:lnTo>
                          <a:pt x="580" y="2302"/>
                        </a:lnTo>
                        <a:lnTo>
                          <a:pt x="676" y="2422"/>
                        </a:lnTo>
                        <a:lnTo>
                          <a:pt x="771" y="2536"/>
                        </a:lnTo>
                        <a:lnTo>
                          <a:pt x="987" y="2758"/>
                        </a:lnTo>
                        <a:lnTo>
                          <a:pt x="1184" y="2931"/>
                        </a:lnTo>
                        <a:lnTo>
                          <a:pt x="1387" y="3093"/>
                        </a:lnTo>
                        <a:lnTo>
                          <a:pt x="1596" y="3237"/>
                        </a:lnTo>
                        <a:lnTo>
                          <a:pt x="1800" y="3363"/>
                        </a:lnTo>
                        <a:lnTo>
                          <a:pt x="1806" y="3363"/>
                        </a:lnTo>
                        <a:lnTo>
                          <a:pt x="1596" y="3237"/>
                        </a:lnTo>
                        <a:lnTo>
                          <a:pt x="1393" y="3093"/>
                        </a:lnTo>
                        <a:lnTo>
                          <a:pt x="1190" y="2931"/>
                        </a:lnTo>
                        <a:lnTo>
                          <a:pt x="993" y="2758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cs-CZ"/>
                  </a:p>
                </p:txBody>
              </p:sp>
              <p:sp>
                <p:nvSpPr>
                  <p:cNvPr id="1064" name="Freeform 9"/>
                  <p:cNvSpPr>
                    <a:spLocks/>
                  </p:cNvSpPr>
                  <p:nvPr userDrawn="1"/>
                </p:nvSpPr>
                <p:spPr bwMode="hidden">
                  <a:xfrm>
                    <a:off x="514" y="1091"/>
                    <a:ext cx="3538" cy="3225"/>
                  </a:xfrm>
                  <a:custGeom>
                    <a:avLst/>
                    <a:gdLst>
                      <a:gd name="T0" fmla="*/ 572 w 3527"/>
                      <a:gd name="T1" fmla="*/ 2146 h 3225"/>
                      <a:gd name="T2" fmla="*/ 334 w 3527"/>
                      <a:gd name="T3" fmla="*/ 1816 h 3225"/>
                      <a:gd name="T4" fmla="*/ 149 w 3527"/>
                      <a:gd name="T5" fmla="*/ 1481 h 3225"/>
                      <a:gd name="T6" fmla="*/ 41 w 3527"/>
                      <a:gd name="T7" fmla="*/ 1151 h 3225"/>
                      <a:gd name="T8" fmla="*/ 0 w 3527"/>
                      <a:gd name="T9" fmla="*/ 839 h 3225"/>
                      <a:gd name="T10" fmla="*/ 30 w 3527"/>
                      <a:gd name="T11" fmla="*/ 575 h 3225"/>
                      <a:gd name="T12" fmla="*/ 125 w 3527"/>
                      <a:gd name="T13" fmla="*/ 354 h 3225"/>
                      <a:gd name="T14" fmla="*/ 334 w 3527"/>
                      <a:gd name="T15" fmla="*/ 150 h 3225"/>
                      <a:gd name="T16" fmla="*/ 703 w 3527"/>
                      <a:gd name="T17" fmla="*/ 12 h 3225"/>
                      <a:gd name="T18" fmla="*/ 1176 w 3527"/>
                      <a:gd name="T19" fmla="*/ 24 h 3225"/>
                      <a:gd name="T20" fmla="*/ 1693 w 3527"/>
                      <a:gd name="T21" fmla="*/ 174 h 3225"/>
                      <a:gd name="T22" fmla="*/ 2235 w 3527"/>
                      <a:gd name="T23" fmla="*/ 456 h 3225"/>
                      <a:gd name="T24" fmla="*/ 2751 w 3527"/>
                      <a:gd name="T25" fmla="*/ 857 h 3225"/>
                      <a:gd name="T26" fmla="*/ 3243 w 3527"/>
                      <a:gd name="T27" fmla="*/ 1391 h 3225"/>
                      <a:gd name="T28" fmla="*/ 3453 w 3527"/>
                      <a:gd name="T29" fmla="*/ 1726 h 3225"/>
                      <a:gd name="T30" fmla="*/ 3613 w 3527"/>
                      <a:gd name="T31" fmla="*/ 2062 h 3225"/>
                      <a:gd name="T32" fmla="*/ 3696 w 3527"/>
                      <a:gd name="T33" fmla="*/ 2386 h 3225"/>
                      <a:gd name="T34" fmla="*/ 3709 w 3527"/>
                      <a:gd name="T35" fmla="*/ 2680 h 3225"/>
                      <a:gd name="T36" fmla="*/ 3661 w 3527"/>
                      <a:gd name="T37" fmla="*/ 2931 h 3225"/>
                      <a:gd name="T38" fmla="*/ 3546 w 3527"/>
                      <a:gd name="T39" fmla="*/ 3141 h 3225"/>
                      <a:gd name="T40" fmla="*/ 3460 w 3527"/>
                      <a:gd name="T41" fmla="*/ 3225 h 3225"/>
                      <a:gd name="T42" fmla="*/ 3493 w 3527"/>
                      <a:gd name="T43" fmla="*/ 3201 h 3225"/>
                      <a:gd name="T44" fmla="*/ 3631 w 3527"/>
                      <a:gd name="T45" fmla="*/ 3009 h 3225"/>
                      <a:gd name="T46" fmla="*/ 3703 w 3527"/>
                      <a:gd name="T47" fmla="*/ 2769 h 3225"/>
                      <a:gd name="T48" fmla="*/ 3709 w 3527"/>
                      <a:gd name="T49" fmla="*/ 2488 h 3225"/>
                      <a:gd name="T50" fmla="*/ 3649 w 3527"/>
                      <a:gd name="T51" fmla="*/ 2170 h 3225"/>
                      <a:gd name="T52" fmla="*/ 3519 w 3527"/>
                      <a:gd name="T53" fmla="*/ 1834 h 3225"/>
                      <a:gd name="T54" fmla="*/ 3315 w 3527"/>
                      <a:gd name="T55" fmla="*/ 1499 h 3225"/>
                      <a:gd name="T56" fmla="*/ 2969 w 3527"/>
                      <a:gd name="T57" fmla="*/ 1061 h 3225"/>
                      <a:gd name="T58" fmla="*/ 2403 w 3527"/>
                      <a:gd name="T59" fmla="*/ 575 h 3225"/>
                      <a:gd name="T60" fmla="*/ 1877 w 3527"/>
                      <a:gd name="T61" fmla="*/ 252 h 3225"/>
                      <a:gd name="T62" fmla="*/ 1341 w 3527"/>
                      <a:gd name="T63" fmla="*/ 60 h 3225"/>
                      <a:gd name="T64" fmla="*/ 858 w 3527"/>
                      <a:gd name="T65" fmla="*/ 0 h 3225"/>
                      <a:gd name="T66" fmla="*/ 435 w 3527"/>
                      <a:gd name="T67" fmla="*/ 84 h 3225"/>
                      <a:gd name="T68" fmla="*/ 184 w 3527"/>
                      <a:gd name="T69" fmla="*/ 288 h 3225"/>
                      <a:gd name="T70" fmla="*/ 53 w 3527"/>
                      <a:gd name="T71" fmla="*/ 498 h 3225"/>
                      <a:gd name="T72" fmla="*/ 0 w 3527"/>
                      <a:gd name="T73" fmla="*/ 749 h 3225"/>
                      <a:gd name="T74" fmla="*/ 18 w 3527"/>
                      <a:gd name="T75" fmla="*/ 1043 h 3225"/>
                      <a:gd name="T76" fmla="*/ 101 w 3527"/>
                      <a:gd name="T77" fmla="*/ 1373 h 3225"/>
                      <a:gd name="T78" fmla="*/ 268 w 3527"/>
                      <a:gd name="T79" fmla="*/ 1708 h 3225"/>
                      <a:gd name="T80" fmla="*/ 471 w 3527"/>
                      <a:gd name="T81" fmla="*/ 2038 h 3225"/>
                      <a:gd name="T82" fmla="*/ 965 w 3527"/>
                      <a:gd name="T83" fmla="*/ 2572 h 3225"/>
                      <a:gd name="T84" fmla="*/ 1323 w 3527"/>
                      <a:gd name="T85" fmla="*/ 2865 h 3225"/>
                      <a:gd name="T86" fmla="*/ 1693 w 3527"/>
                      <a:gd name="T87" fmla="*/ 3099 h 3225"/>
                      <a:gd name="T88" fmla="*/ 1955 w 3527"/>
                      <a:gd name="T89" fmla="*/ 3225 h 3225"/>
                      <a:gd name="T90" fmla="*/ 1579 w 3527"/>
                      <a:gd name="T91" fmla="*/ 3027 h 3225"/>
                      <a:gd name="T92" fmla="*/ 1210 w 3527"/>
                      <a:gd name="T93" fmla="*/ 2769 h 3225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</a:gdLst>
                    <a:ahLst/>
                    <a:cxnLst>
                      <a:cxn ang="T94">
                        <a:pos x="T0" y="T1"/>
                      </a:cxn>
                      <a:cxn ang="T95">
                        <a:pos x="T2" y="T3"/>
                      </a:cxn>
                      <a:cxn ang="T96">
                        <a:pos x="T4" y="T5"/>
                      </a:cxn>
                      <a:cxn ang="T97">
                        <a:pos x="T6" y="T7"/>
                      </a:cxn>
                      <a:cxn ang="T98">
                        <a:pos x="T8" y="T9"/>
                      </a:cxn>
                      <a:cxn ang="T99">
                        <a:pos x="T10" y="T11"/>
                      </a:cxn>
                      <a:cxn ang="T100">
                        <a:pos x="T12" y="T13"/>
                      </a:cxn>
                      <a:cxn ang="T101">
                        <a:pos x="T14" y="T15"/>
                      </a:cxn>
                      <a:cxn ang="T102">
                        <a:pos x="T16" y="T17"/>
                      </a:cxn>
                      <a:cxn ang="T103">
                        <a:pos x="T18" y="T19"/>
                      </a:cxn>
                      <a:cxn ang="T104">
                        <a:pos x="T20" y="T21"/>
                      </a:cxn>
                      <a:cxn ang="T105">
                        <a:pos x="T22" y="T23"/>
                      </a:cxn>
                      <a:cxn ang="T106">
                        <a:pos x="T24" y="T25"/>
                      </a:cxn>
                      <a:cxn ang="T107">
                        <a:pos x="T26" y="T27"/>
                      </a:cxn>
                      <a:cxn ang="T108">
                        <a:pos x="T28" y="T29"/>
                      </a:cxn>
                      <a:cxn ang="T109">
                        <a:pos x="T30" y="T31"/>
                      </a:cxn>
                      <a:cxn ang="T110">
                        <a:pos x="T32" y="T33"/>
                      </a:cxn>
                      <a:cxn ang="T111">
                        <a:pos x="T34" y="T35"/>
                      </a:cxn>
                      <a:cxn ang="T112">
                        <a:pos x="T36" y="T37"/>
                      </a:cxn>
                      <a:cxn ang="T113">
                        <a:pos x="T38" y="T39"/>
                      </a:cxn>
                      <a:cxn ang="T114">
                        <a:pos x="T40" y="T41"/>
                      </a:cxn>
                      <a:cxn ang="T115">
                        <a:pos x="T42" y="T43"/>
                      </a:cxn>
                      <a:cxn ang="T116">
                        <a:pos x="T44" y="T45"/>
                      </a:cxn>
                      <a:cxn ang="T117">
                        <a:pos x="T46" y="T47"/>
                      </a:cxn>
                      <a:cxn ang="T118">
                        <a:pos x="T48" y="T49"/>
                      </a:cxn>
                      <a:cxn ang="T119">
                        <a:pos x="T50" y="T51"/>
                      </a:cxn>
                      <a:cxn ang="T120">
                        <a:pos x="T52" y="T53"/>
                      </a:cxn>
                      <a:cxn ang="T121">
                        <a:pos x="T54" y="T55"/>
                      </a:cxn>
                      <a:cxn ang="T122">
                        <a:pos x="T56" y="T57"/>
                      </a:cxn>
                      <a:cxn ang="T123">
                        <a:pos x="T58" y="T59"/>
                      </a:cxn>
                      <a:cxn ang="T124">
                        <a:pos x="T60" y="T61"/>
                      </a:cxn>
                      <a:cxn ang="T125">
                        <a:pos x="T62" y="T63"/>
                      </a:cxn>
                      <a:cxn ang="T126">
                        <a:pos x="T64" y="T65"/>
                      </a:cxn>
                      <a:cxn ang="T127">
                        <a:pos x="T66" y="T67"/>
                      </a:cxn>
                      <a:cxn ang="T128">
                        <a:pos x="T68" y="T69"/>
                      </a:cxn>
                      <a:cxn ang="T129">
                        <a:pos x="T70" y="T71"/>
                      </a:cxn>
                      <a:cxn ang="T130">
                        <a:pos x="T72" y="T73"/>
                      </a:cxn>
                      <a:cxn ang="T131">
                        <a:pos x="T74" y="T75"/>
                      </a:cxn>
                      <a:cxn ang="T132">
                        <a:pos x="T76" y="T77"/>
                      </a:cxn>
                      <a:cxn ang="T133">
                        <a:pos x="T78" y="T79"/>
                      </a:cxn>
                      <a:cxn ang="T134">
                        <a:pos x="T80" y="T81"/>
                      </a:cxn>
                      <a:cxn ang="T135">
                        <a:pos x="T82" y="T83"/>
                      </a:cxn>
                      <a:cxn ang="T136">
                        <a:pos x="T84" y="T85"/>
                      </a:cxn>
                      <a:cxn ang="T137">
                        <a:pos x="T86" y="T87"/>
                      </a:cxn>
                      <a:cxn ang="T138">
                        <a:pos x="T88" y="T89"/>
                      </a:cxn>
                      <a:cxn ang="T139">
                        <a:pos x="T90" y="T91"/>
                      </a:cxn>
                      <a:cxn ang="T140">
                        <a:pos x="T92" y="T93"/>
                      </a:cxn>
                    </a:cxnLst>
                    <a:rect l="0" t="0" r="r" b="b"/>
                    <a:pathLst>
                      <a:path w="3527" h="3225">
                        <a:moveTo>
                          <a:pt x="914" y="2572"/>
                        </a:moveTo>
                        <a:lnTo>
                          <a:pt x="717" y="2362"/>
                        </a:lnTo>
                        <a:lnTo>
                          <a:pt x="538" y="2146"/>
                        </a:lnTo>
                        <a:lnTo>
                          <a:pt x="460" y="2038"/>
                        </a:lnTo>
                        <a:lnTo>
                          <a:pt x="382" y="1930"/>
                        </a:lnTo>
                        <a:lnTo>
                          <a:pt x="317" y="1816"/>
                        </a:lnTo>
                        <a:lnTo>
                          <a:pt x="251" y="1702"/>
                        </a:lnTo>
                        <a:lnTo>
                          <a:pt x="197" y="1589"/>
                        </a:lnTo>
                        <a:lnTo>
                          <a:pt x="149" y="1481"/>
                        </a:lnTo>
                        <a:lnTo>
                          <a:pt x="107" y="1367"/>
                        </a:lnTo>
                        <a:lnTo>
                          <a:pt x="71" y="1259"/>
                        </a:lnTo>
                        <a:lnTo>
                          <a:pt x="41" y="1151"/>
                        </a:lnTo>
                        <a:lnTo>
                          <a:pt x="18" y="1043"/>
                        </a:lnTo>
                        <a:lnTo>
                          <a:pt x="6" y="941"/>
                        </a:lnTo>
                        <a:lnTo>
                          <a:pt x="0" y="839"/>
                        </a:lnTo>
                        <a:lnTo>
                          <a:pt x="6" y="749"/>
                        </a:lnTo>
                        <a:lnTo>
                          <a:pt x="12" y="659"/>
                        </a:lnTo>
                        <a:lnTo>
                          <a:pt x="30" y="575"/>
                        </a:lnTo>
                        <a:lnTo>
                          <a:pt x="59" y="498"/>
                        </a:lnTo>
                        <a:lnTo>
                          <a:pt x="89" y="420"/>
                        </a:lnTo>
                        <a:lnTo>
                          <a:pt x="125" y="354"/>
                        </a:lnTo>
                        <a:lnTo>
                          <a:pt x="173" y="288"/>
                        </a:lnTo>
                        <a:lnTo>
                          <a:pt x="221" y="228"/>
                        </a:lnTo>
                        <a:lnTo>
                          <a:pt x="317" y="150"/>
                        </a:lnTo>
                        <a:lnTo>
                          <a:pt x="424" y="90"/>
                        </a:lnTo>
                        <a:lnTo>
                          <a:pt x="544" y="42"/>
                        </a:lnTo>
                        <a:lnTo>
                          <a:pt x="669" y="12"/>
                        </a:lnTo>
                        <a:lnTo>
                          <a:pt x="813" y="0"/>
                        </a:lnTo>
                        <a:lnTo>
                          <a:pt x="956" y="6"/>
                        </a:lnTo>
                        <a:lnTo>
                          <a:pt x="1112" y="24"/>
                        </a:lnTo>
                        <a:lnTo>
                          <a:pt x="1273" y="60"/>
                        </a:lnTo>
                        <a:lnTo>
                          <a:pt x="1441" y="114"/>
                        </a:lnTo>
                        <a:lnTo>
                          <a:pt x="1608" y="174"/>
                        </a:lnTo>
                        <a:lnTo>
                          <a:pt x="1775" y="258"/>
                        </a:lnTo>
                        <a:lnTo>
                          <a:pt x="1949" y="348"/>
                        </a:lnTo>
                        <a:lnTo>
                          <a:pt x="2116" y="456"/>
                        </a:lnTo>
                        <a:lnTo>
                          <a:pt x="2284" y="575"/>
                        </a:lnTo>
                        <a:lnTo>
                          <a:pt x="2451" y="713"/>
                        </a:lnTo>
                        <a:lnTo>
                          <a:pt x="2613" y="857"/>
                        </a:lnTo>
                        <a:lnTo>
                          <a:pt x="2810" y="1067"/>
                        </a:lnTo>
                        <a:lnTo>
                          <a:pt x="2989" y="1283"/>
                        </a:lnTo>
                        <a:lnTo>
                          <a:pt x="3073" y="1391"/>
                        </a:lnTo>
                        <a:lnTo>
                          <a:pt x="3145" y="1505"/>
                        </a:lnTo>
                        <a:lnTo>
                          <a:pt x="3216" y="1612"/>
                        </a:lnTo>
                        <a:lnTo>
                          <a:pt x="3276" y="1726"/>
                        </a:lnTo>
                        <a:lnTo>
                          <a:pt x="3330" y="1840"/>
                        </a:lnTo>
                        <a:lnTo>
                          <a:pt x="3384" y="1948"/>
                        </a:lnTo>
                        <a:lnTo>
                          <a:pt x="3426" y="2062"/>
                        </a:lnTo>
                        <a:lnTo>
                          <a:pt x="3462" y="2170"/>
                        </a:lnTo>
                        <a:lnTo>
                          <a:pt x="3491" y="2278"/>
                        </a:lnTo>
                        <a:lnTo>
                          <a:pt x="3509" y="2386"/>
                        </a:lnTo>
                        <a:lnTo>
                          <a:pt x="3521" y="2488"/>
                        </a:lnTo>
                        <a:lnTo>
                          <a:pt x="3527" y="2590"/>
                        </a:lnTo>
                        <a:lnTo>
                          <a:pt x="3521" y="2680"/>
                        </a:lnTo>
                        <a:lnTo>
                          <a:pt x="3515" y="2769"/>
                        </a:lnTo>
                        <a:lnTo>
                          <a:pt x="3497" y="2853"/>
                        </a:lnTo>
                        <a:lnTo>
                          <a:pt x="3474" y="2931"/>
                        </a:lnTo>
                        <a:lnTo>
                          <a:pt x="3438" y="3009"/>
                        </a:lnTo>
                        <a:lnTo>
                          <a:pt x="3402" y="3075"/>
                        </a:lnTo>
                        <a:lnTo>
                          <a:pt x="3360" y="3141"/>
                        </a:lnTo>
                        <a:lnTo>
                          <a:pt x="3306" y="3201"/>
                        </a:lnTo>
                        <a:lnTo>
                          <a:pt x="3294" y="3213"/>
                        </a:lnTo>
                        <a:lnTo>
                          <a:pt x="3282" y="3225"/>
                        </a:lnTo>
                        <a:lnTo>
                          <a:pt x="3288" y="3225"/>
                        </a:lnTo>
                        <a:lnTo>
                          <a:pt x="3300" y="3213"/>
                        </a:lnTo>
                        <a:lnTo>
                          <a:pt x="3312" y="3201"/>
                        </a:lnTo>
                        <a:lnTo>
                          <a:pt x="3366" y="3141"/>
                        </a:lnTo>
                        <a:lnTo>
                          <a:pt x="3408" y="3075"/>
                        </a:lnTo>
                        <a:lnTo>
                          <a:pt x="3444" y="3009"/>
                        </a:lnTo>
                        <a:lnTo>
                          <a:pt x="3474" y="2931"/>
                        </a:lnTo>
                        <a:lnTo>
                          <a:pt x="3497" y="2853"/>
                        </a:lnTo>
                        <a:lnTo>
                          <a:pt x="3515" y="2769"/>
                        </a:lnTo>
                        <a:lnTo>
                          <a:pt x="3527" y="2680"/>
                        </a:lnTo>
                        <a:lnTo>
                          <a:pt x="3527" y="2590"/>
                        </a:lnTo>
                        <a:lnTo>
                          <a:pt x="3521" y="2488"/>
                        </a:lnTo>
                        <a:lnTo>
                          <a:pt x="3509" y="2386"/>
                        </a:lnTo>
                        <a:lnTo>
                          <a:pt x="3491" y="2278"/>
                        </a:lnTo>
                        <a:lnTo>
                          <a:pt x="3462" y="2170"/>
                        </a:lnTo>
                        <a:lnTo>
                          <a:pt x="3426" y="2056"/>
                        </a:lnTo>
                        <a:lnTo>
                          <a:pt x="3384" y="1948"/>
                        </a:lnTo>
                        <a:lnTo>
                          <a:pt x="3336" y="1834"/>
                        </a:lnTo>
                        <a:lnTo>
                          <a:pt x="3276" y="1726"/>
                        </a:lnTo>
                        <a:lnTo>
                          <a:pt x="3216" y="1612"/>
                        </a:lnTo>
                        <a:lnTo>
                          <a:pt x="3145" y="1499"/>
                        </a:lnTo>
                        <a:lnTo>
                          <a:pt x="3073" y="1391"/>
                        </a:lnTo>
                        <a:lnTo>
                          <a:pt x="2989" y="1277"/>
                        </a:lnTo>
                        <a:lnTo>
                          <a:pt x="2816" y="1061"/>
                        </a:lnTo>
                        <a:lnTo>
                          <a:pt x="2613" y="857"/>
                        </a:lnTo>
                        <a:lnTo>
                          <a:pt x="2451" y="707"/>
                        </a:lnTo>
                        <a:lnTo>
                          <a:pt x="2284" y="575"/>
                        </a:lnTo>
                        <a:lnTo>
                          <a:pt x="2116" y="456"/>
                        </a:lnTo>
                        <a:lnTo>
                          <a:pt x="1949" y="348"/>
                        </a:lnTo>
                        <a:lnTo>
                          <a:pt x="1775" y="252"/>
                        </a:lnTo>
                        <a:lnTo>
                          <a:pt x="1608" y="174"/>
                        </a:lnTo>
                        <a:lnTo>
                          <a:pt x="1435" y="108"/>
                        </a:lnTo>
                        <a:lnTo>
                          <a:pt x="1273" y="60"/>
                        </a:lnTo>
                        <a:lnTo>
                          <a:pt x="1112" y="24"/>
                        </a:lnTo>
                        <a:lnTo>
                          <a:pt x="956" y="0"/>
                        </a:lnTo>
                        <a:lnTo>
                          <a:pt x="807" y="0"/>
                        </a:lnTo>
                        <a:lnTo>
                          <a:pt x="669" y="12"/>
                        </a:lnTo>
                        <a:lnTo>
                          <a:pt x="538" y="42"/>
                        </a:lnTo>
                        <a:lnTo>
                          <a:pt x="418" y="84"/>
                        </a:lnTo>
                        <a:lnTo>
                          <a:pt x="311" y="150"/>
                        </a:lnTo>
                        <a:lnTo>
                          <a:pt x="215" y="228"/>
                        </a:lnTo>
                        <a:lnTo>
                          <a:pt x="167" y="288"/>
                        </a:lnTo>
                        <a:lnTo>
                          <a:pt x="119" y="354"/>
                        </a:lnTo>
                        <a:lnTo>
                          <a:pt x="83" y="420"/>
                        </a:lnTo>
                        <a:lnTo>
                          <a:pt x="53" y="498"/>
                        </a:lnTo>
                        <a:lnTo>
                          <a:pt x="30" y="575"/>
                        </a:lnTo>
                        <a:lnTo>
                          <a:pt x="12" y="659"/>
                        </a:lnTo>
                        <a:lnTo>
                          <a:pt x="0" y="749"/>
                        </a:lnTo>
                        <a:lnTo>
                          <a:pt x="0" y="839"/>
                        </a:lnTo>
                        <a:lnTo>
                          <a:pt x="6" y="941"/>
                        </a:lnTo>
                        <a:lnTo>
                          <a:pt x="18" y="1043"/>
                        </a:lnTo>
                        <a:lnTo>
                          <a:pt x="35" y="1151"/>
                        </a:lnTo>
                        <a:lnTo>
                          <a:pt x="65" y="1259"/>
                        </a:lnTo>
                        <a:lnTo>
                          <a:pt x="101" y="1373"/>
                        </a:lnTo>
                        <a:lnTo>
                          <a:pt x="143" y="1481"/>
                        </a:lnTo>
                        <a:lnTo>
                          <a:pt x="191" y="1595"/>
                        </a:lnTo>
                        <a:lnTo>
                          <a:pt x="251" y="1708"/>
                        </a:lnTo>
                        <a:lnTo>
                          <a:pt x="311" y="1816"/>
                        </a:lnTo>
                        <a:lnTo>
                          <a:pt x="382" y="1930"/>
                        </a:lnTo>
                        <a:lnTo>
                          <a:pt x="454" y="2038"/>
                        </a:lnTo>
                        <a:lnTo>
                          <a:pt x="538" y="2152"/>
                        </a:lnTo>
                        <a:lnTo>
                          <a:pt x="717" y="2368"/>
                        </a:lnTo>
                        <a:lnTo>
                          <a:pt x="914" y="2572"/>
                        </a:lnTo>
                        <a:lnTo>
                          <a:pt x="1028" y="2674"/>
                        </a:lnTo>
                        <a:lnTo>
                          <a:pt x="1142" y="2775"/>
                        </a:lnTo>
                        <a:lnTo>
                          <a:pt x="1255" y="2865"/>
                        </a:lnTo>
                        <a:lnTo>
                          <a:pt x="1369" y="2949"/>
                        </a:lnTo>
                        <a:lnTo>
                          <a:pt x="1488" y="3027"/>
                        </a:lnTo>
                        <a:lnTo>
                          <a:pt x="1608" y="3099"/>
                        </a:lnTo>
                        <a:lnTo>
                          <a:pt x="1722" y="3165"/>
                        </a:lnTo>
                        <a:lnTo>
                          <a:pt x="1841" y="3225"/>
                        </a:lnTo>
                        <a:lnTo>
                          <a:pt x="1853" y="3225"/>
                        </a:lnTo>
                        <a:lnTo>
                          <a:pt x="1734" y="3165"/>
                        </a:lnTo>
                        <a:lnTo>
                          <a:pt x="1614" y="3099"/>
                        </a:lnTo>
                        <a:lnTo>
                          <a:pt x="1494" y="3027"/>
                        </a:lnTo>
                        <a:lnTo>
                          <a:pt x="1375" y="2949"/>
                        </a:lnTo>
                        <a:lnTo>
                          <a:pt x="1261" y="2865"/>
                        </a:lnTo>
                        <a:lnTo>
                          <a:pt x="1142" y="2769"/>
                        </a:lnTo>
                        <a:lnTo>
                          <a:pt x="914" y="2572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cs-CZ"/>
                  </a:p>
                </p:txBody>
              </p:sp>
              <p:grpSp>
                <p:nvGrpSpPr>
                  <p:cNvPr id="1065" name="Group 10"/>
                  <p:cNvGrpSpPr>
                    <a:grpSpLocks/>
                  </p:cNvGrpSpPr>
                  <p:nvPr userDrawn="1"/>
                </p:nvGrpSpPr>
                <p:grpSpPr bwMode="auto">
                  <a:xfrm>
                    <a:off x="0" y="522"/>
                    <a:ext cx="4751" cy="3794"/>
                    <a:chOff x="0" y="522"/>
                    <a:chExt cx="4751" cy="3794"/>
                  </a:xfrm>
                </p:grpSpPr>
                <p:sp>
                  <p:nvSpPr>
                    <p:cNvPr id="1066" name="Freeform 11"/>
                    <p:cNvSpPr>
                      <a:spLocks/>
                    </p:cNvSpPr>
                    <p:nvPr userDrawn="1"/>
                  </p:nvSpPr>
                  <p:spPr bwMode="hidden">
                    <a:xfrm>
                      <a:off x="400" y="522"/>
                      <a:ext cx="4264" cy="3794"/>
                    </a:xfrm>
                    <a:custGeom>
                      <a:avLst/>
                      <a:gdLst>
                        <a:gd name="T0" fmla="*/ 4469 w 4251"/>
                        <a:gd name="T1" fmla="*/ 3237 h 3794"/>
                        <a:gd name="T2" fmla="*/ 4424 w 4251"/>
                        <a:gd name="T3" fmla="*/ 2961 h 3794"/>
                        <a:gd name="T4" fmla="*/ 4341 w 4251"/>
                        <a:gd name="T5" fmla="*/ 2679 h 3794"/>
                        <a:gd name="T6" fmla="*/ 4213 w 4251"/>
                        <a:gd name="T7" fmla="*/ 2391 h 3794"/>
                        <a:gd name="T8" fmla="*/ 4049 w 4251"/>
                        <a:gd name="T9" fmla="*/ 2098 h 3794"/>
                        <a:gd name="T10" fmla="*/ 3853 w 4251"/>
                        <a:gd name="T11" fmla="*/ 1810 h 3794"/>
                        <a:gd name="T12" fmla="*/ 3625 w 4251"/>
                        <a:gd name="T13" fmla="*/ 1528 h 3794"/>
                        <a:gd name="T14" fmla="*/ 3363 w 4251"/>
                        <a:gd name="T15" fmla="*/ 1252 h 3794"/>
                        <a:gd name="T16" fmla="*/ 3011 w 4251"/>
                        <a:gd name="T17" fmla="*/ 935 h 3794"/>
                        <a:gd name="T18" fmla="*/ 2567 w 4251"/>
                        <a:gd name="T19" fmla="*/ 605 h 3794"/>
                        <a:gd name="T20" fmla="*/ 2093 w 4251"/>
                        <a:gd name="T21" fmla="*/ 341 h 3794"/>
                        <a:gd name="T22" fmla="*/ 1634 w 4251"/>
                        <a:gd name="T23" fmla="*/ 143 h 3794"/>
                        <a:gd name="T24" fmla="*/ 1185 w 4251"/>
                        <a:gd name="T25" fmla="*/ 35 h 3794"/>
                        <a:gd name="T26" fmla="*/ 775 w 4251"/>
                        <a:gd name="T27" fmla="*/ 0 h 3794"/>
                        <a:gd name="T28" fmla="*/ 418 w 4251"/>
                        <a:gd name="T29" fmla="*/ 47 h 3794"/>
                        <a:gd name="T30" fmla="*/ 120 w 4251"/>
                        <a:gd name="T31" fmla="*/ 173 h 3794"/>
                        <a:gd name="T32" fmla="*/ 0 w 4251"/>
                        <a:gd name="T33" fmla="*/ 269 h 3794"/>
                        <a:gd name="T34" fmla="*/ 280 w 4251"/>
                        <a:gd name="T35" fmla="*/ 101 h 3794"/>
                        <a:gd name="T36" fmla="*/ 620 w 4251"/>
                        <a:gd name="T37" fmla="*/ 18 h 3794"/>
                        <a:gd name="T38" fmla="*/ 1008 w 4251"/>
                        <a:gd name="T39" fmla="*/ 18 h 3794"/>
                        <a:gd name="T40" fmla="*/ 1425 w 4251"/>
                        <a:gd name="T41" fmla="*/ 95 h 3794"/>
                        <a:gd name="T42" fmla="*/ 1880 w 4251"/>
                        <a:gd name="T43" fmla="*/ 245 h 3794"/>
                        <a:gd name="T44" fmla="*/ 2331 w 4251"/>
                        <a:gd name="T45" fmla="*/ 467 h 3794"/>
                        <a:gd name="T46" fmla="*/ 2779 w 4251"/>
                        <a:gd name="T47" fmla="*/ 761 h 3794"/>
                        <a:gd name="T48" fmla="*/ 3225 w 4251"/>
                        <a:gd name="T49" fmla="*/ 1120 h 3794"/>
                        <a:gd name="T50" fmla="*/ 3493 w 4251"/>
                        <a:gd name="T51" fmla="*/ 1390 h 3794"/>
                        <a:gd name="T52" fmla="*/ 3739 w 4251"/>
                        <a:gd name="T53" fmla="*/ 1666 h 3794"/>
                        <a:gd name="T54" fmla="*/ 3958 w 4251"/>
                        <a:gd name="T55" fmla="*/ 1954 h 3794"/>
                        <a:gd name="T56" fmla="*/ 4129 w 4251"/>
                        <a:gd name="T57" fmla="*/ 2247 h 3794"/>
                        <a:gd name="T58" fmla="*/ 4278 w 4251"/>
                        <a:gd name="T59" fmla="*/ 2535 h 3794"/>
                        <a:gd name="T60" fmla="*/ 4383 w 4251"/>
                        <a:gd name="T61" fmla="*/ 2823 h 3794"/>
                        <a:gd name="T62" fmla="*/ 4444 w 4251"/>
                        <a:gd name="T63" fmla="*/ 3105 h 3794"/>
                        <a:gd name="T64" fmla="*/ 4469 w 4251"/>
                        <a:gd name="T65" fmla="*/ 3368 h 3794"/>
                        <a:gd name="T66" fmla="*/ 4457 w 4251"/>
                        <a:gd name="T67" fmla="*/ 3590 h 3794"/>
                        <a:gd name="T68" fmla="*/ 4406 w 4251"/>
                        <a:gd name="T69" fmla="*/ 3794 h 3794"/>
                        <a:gd name="T70" fmla="*/ 4437 w 4251"/>
                        <a:gd name="T71" fmla="*/ 3692 h 3794"/>
                        <a:gd name="T72" fmla="*/ 4469 w 4251"/>
                        <a:gd name="T73" fmla="*/ 3482 h 3794"/>
                        <a:gd name="T74" fmla="*/ 4476 w 4251"/>
                        <a:gd name="T75" fmla="*/ 3368 h 3794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</a:gdLst>
                      <a:ahLst/>
                      <a:cxnLst>
                        <a:cxn ang="T76">
                          <a:pos x="T0" y="T1"/>
                        </a:cxn>
                        <a:cxn ang="T77">
                          <a:pos x="T2" y="T3"/>
                        </a:cxn>
                        <a:cxn ang="T78">
                          <a:pos x="T4" y="T5"/>
                        </a:cxn>
                        <a:cxn ang="T79">
                          <a:pos x="T6" y="T7"/>
                        </a:cxn>
                        <a:cxn ang="T80">
                          <a:pos x="T8" y="T9"/>
                        </a:cxn>
                        <a:cxn ang="T81">
                          <a:pos x="T10" y="T11"/>
                        </a:cxn>
                        <a:cxn ang="T82">
                          <a:pos x="T12" y="T13"/>
                        </a:cxn>
                        <a:cxn ang="T83">
                          <a:pos x="T14" y="T15"/>
                        </a:cxn>
                        <a:cxn ang="T84">
                          <a:pos x="T16" y="T17"/>
                        </a:cxn>
                        <a:cxn ang="T85">
                          <a:pos x="T18" y="T19"/>
                        </a:cxn>
                        <a:cxn ang="T86">
                          <a:pos x="T20" y="T21"/>
                        </a:cxn>
                        <a:cxn ang="T87">
                          <a:pos x="T22" y="T23"/>
                        </a:cxn>
                        <a:cxn ang="T88">
                          <a:pos x="T24" y="T25"/>
                        </a:cxn>
                        <a:cxn ang="T89">
                          <a:pos x="T26" y="T27"/>
                        </a:cxn>
                        <a:cxn ang="T90">
                          <a:pos x="T28" y="T29"/>
                        </a:cxn>
                        <a:cxn ang="T91">
                          <a:pos x="T30" y="T31"/>
                        </a:cxn>
                        <a:cxn ang="T92">
                          <a:pos x="T32" y="T33"/>
                        </a:cxn>
                        <a:cxn ang="T93">
                          <a:pos x="T34" y="T35"/>
                        </a:cxn>
                        <a:cxn ang="T94">
                          <a:pos x="T36" y="T37"/>
                        </a:cxn>
                        <a:cxn ang="T95">
                          <a:pos x="T38" y="T39"/>
                        </a:cxn>
                        <a:cxn ang="T96">
                          <a:pos x="T40" y="T41"/>
                        </a:cxn>
                        <a:cxn ang="T97">
                          <a:pos x="T42" y="T43"/>
                        </a:cxn>
                        <a:cxn ang="T98">
                          <a:pos x="T44" y="T45"/>
                        </a:cxn>
                        <a:cxn ang="T99">
                          <a:pos x="T46" y="T47"/>
                        </a:cxn>
                        <a:cxn ang="T100">
                          <a:pos x="T48" y="T49"/>
                        </a:cxn>
                        <a:cxn ang="T101">
                          <a:pos x="T50" y="T51"/>
                        </a:cxn>
                        <a:cxn ang="T102">
                          <a:pos x="T52" y="T53"/>
                        </a:cxn>
                        <a:cxn ang="T103">
                          <a:pos x="T54" y="T55"/>
                        </a:cxn>
                        <a:cxn ang="T104">
                          <a:pos x="T56" y="T57"/>
                        </a:cxn>
                        <a:cxn ang="T105">
                          <a:pos x="T58" y="T59"/>
                        </a:cxn>
                        <a:cxn ang="T106">
                          <a:pos x="T60" y="T61"/>
                        </a:cxn>
                        <a:cxn ang="T107">
                          <a:pos x="T62" y="T63"/>
                        </a:cxn>
                        <a:cxn ang="T108">
                          <a:pos x="T64" y="T65"/>
                        </a:cxn>
                        <a:cxn ang="T109">
                          <a:pos x="T66" y="T67"/>
                        </a:cxn>
                        <a:cxn ang="T110">
                          <a:pos x="T68" y="T69"/>
                        </a:cxn>
                        <a:cxn ang="T111">
                          <a:pos x="T70" y="T71"/>
                        </a:cxn>
                        <a:cxn ang="T112">
                          <a:pos x="T72" y="T73"/>
                        </a:cxn>
                        <a:cxn ang="T113">
                          <a:pos x="T74" y="T75"/>
                        </a:cxn>
                      </a:cxnLst>
                      <a:rect l="0" t="0" r="r" b="b"/>
                      <a:pathLst>
                        <a:path w="4251" h="3794">
                          <a:moveTo>
                            <a:pt x="4251" y="3368"/>
                          </a:moveTo>
                          <a:lnTo>
                            <a:pt x="4245" y="3237"/>
                          </a:lnTo>
                          <a:lnTo>
                            <a:pt x="4227" y="3099"/>
                          </a:lnTo>
                          <a:lnTo>
                            <a:pt x="4203" y="2961"/>
                          </a:lnTo>
                          <a:lnTo>
                            <a:pt x="4167" y="2823"/>
                          </a:lnTo>
                          <a:lnTo>
                            <a:pt x="4120" y="2679"/>
                          </a:lnTo>
                          <a:lnTo>
                            <a:pt x="4066" y="2535"/>
                          </a:lnTo>
                          <a:lnTo>
                            <a:pt x="4000" y="2391"/>
                          </a:lnTo>
                          <a:lnTo>
                            <a:pt x="3928" y="2247"/>
                          </a:lnTo>
                          <a:lnTo>
                            <a:pt x="3845" y="2098"/>
                          </a:lnTo>
                          <a:lnTo>
                            <a:pt x="3755" y="1954"/>
                          </a:lnTo>
                          <a:lnTo>
                            <a:pt x="3659" y="1810"/>
                          </a:lnTo>
                          <a:lnTo>
                            <a:pt x="3552" y="1666"/>
                          </a:lnTo>
                          <a:lnTo>
                            <a:pt x="3438" y="1528"/>
                          </a:lnTo>
                          <a:lnTo>
                            <a:pt x="3318" y="1390"/>
                          </a:lnTo>
                          <a:lnTo>
                            <a:pt x="3193" y="1252"/>
                          </a:lnTo>
                          <a:lnTo>
                            <a:pt x="3061" y="1120"/>
                          </a:lnTo>
                          <a:lnTo>
                            <a:pt x="2858" y="935"/>
                          </a:lnTo>
                          <a:lnTo>
                            <a:pt x="2649" y="761"/>
                          </a:lnTo>
                          <a:lnTo>
                            <a:pt x="2434" y="605"/>
                          </a:lnTo>
                          <a:lnTo>
                            <a:pt x="2212" y="467"/>
                          </a:lnTo>
                          <a:lnTo>
                            <a:pt x="1991" y="341"/>
                          </a:lnTo>
                          <a:lnTo>
                            <a:pt x="1770" y="233"/>
                          </a:lnTo>
                          <a:lnTo>
                            <a:pt x="1549" y="143"/>
                          </a:lnTo>
                          <a:lnTo>
                            <a:pt x="1327" y="77"/>
                          </a:lnTo>
                          <a:lnTo>
                            <a:pt x="1124" y="35"/>
                          </a:lnTo>
                          <a:lnTo>
                            <a:pt x="927" y="6"/>
                          </a:lnTo>
                          <a:lnTo>
                            <a:pt x="741" y="0"/>
                          </a:lnTo>
                          <a:lnTo>
                            <a:pt x="568" y="18"/>
                          </a:lnTo>
                          <a:lnTo>
                            <a:pt x="401" y="47"/>
                          </a:lnTo>
                          <a:lnTo>
                            <a:pt x="257" y="101"/>
                          </a:lnTo>
                          <a:lnTo>
                            <a:pt x="120" y="173"/>
                          </a:lnTo>
                          <a:lnTo>
                            <a:pt x="0" y="263"/>
                          </a:lnTo>
                          <a:lnTo>
                            <a:pt x="0" y="269"/>
                          </a:lnTo>
                          <a:lnTo>
                            <a:pt x="126" y="173"/>
                          </a:lnTo>
                          <a:lnTo>
                            <a:pt x="263" y="101"/>
                          </a:lnTo>
                          <a:lnTo>
                            <a:pt x="419" y="47"/>
                          </a:lnTo>
                          <a:lnTo>
                            <a:pt x="586" y="18"/>
                          </a:lnTo>
                          <a:lnTo>
                            <a:pt x="765" y="6"/>
                          </a:lnTo>
                          <a:lnTo>
                            <a:pt x="957" y="18"/>
                          </a:lnTo>
                          <a:lnTo>
                            <a:pt x="1154" y="47"/>
                          </a:lnTo>
                          <a:lnTo>
                            <a:pt x="1357" y="95"/>
                          </a:lnTo>
                          <a:lnTo>
                            <a:pt x="1567" y="161"/>
                          </a:lnTo>
                          <a:lnTo>
                            <a:pt x="1782" y="245"/>
                          </a:lnTo>
                          <a:lnTo>
                            <a:pt x="1997" y="347"/>
                          </a:lnTo>
                          <a:lnTo>
                            <a:pt x="2212" y="467"/>
                          </a:lnTo>
                          <a:lnTo>
                            <a:pt x="2428" y="605"/>
                          </a:lnTo>
                          <a:lnTo>
                            <a:pt x="2643" y="761"/>
                          </a:lnTo>
                          <a:lnTo>
                            <a:pt x="2858" y="935"/>
                          </a:lnTo>
                          <a:lnTo>
                            <a:pt x="3061" y="1120"/>
                          </a:lnTo>
                          <a:lnTo>
                            <a:pt x="3193" y="1252"/>
                          </a:lnTo>
                          <a:lnTo>
                            <a:pt x="3318" y="1390"/>
                          </a:lnTo>
                          <a:lnTo>
                            <a:pt x="3438" y="1528"/>
                          </a:lnTo>
                          <a:lnTo>
                            <a:pt x="3552" y="1666"/>
                          </a:lnTo>
                          <a:lnTo>
                            <a:pt x="3653" y="1810"/>
                          </a:lnTo>
                          <a:lnTo>
                            <a:pt x="3755" y="1954"/>
                          </a:lnTo>
                          <a:lnTo>
                            <a:pt x="3839" y="2104"/>
                          </a:lnTo>
                          <a:lnTo>
                            <a:pt x="3922" y="2247"/>
                          </a:lnTo>
                          <a:lnTo>
                            <a:pt x="3994" y="2391"/>
                          </a:lnTo>
                          <a:lnTo>
                            <a:pt x="4060" y="2535"/>
                          </a:lnTo>
                          <a:lnTo>
                            <a:pt x="4114" y="2679"/>
                          </a:lnTo>
                          <a:lnTo>
                            <a:pt x="4162" y="2823"/>
                          </a:lnTo>
                          <a:lnTo>
                            <a:pt x="4197" y="2967"/>
                          </a:lnTo>
                          <a:lnTo>
                            <a:pt x="4221" y="3105"/>
                          </a:lnTo>
                          <a:lnTo>
                            <a:pt x="4239" y="3237"/>
                          </a:lnTo>
                          <a:lnTo>
                            <a:pt x="4245" y="3368"/>
                          </a:lnTo>
                          <a:lnTo>
                            <a:pt x="4245" y="3482"/>
                          </a:lnTo>
                          <a:lnTo>
                            <a:pt x="4233" y="3590"/>
                          </a:lnTo>
                          <a:lnTo>
                            <a:pt x="4215" y="3692"/>
                          </a:lnTo>
                          <a:lnTo>
                            <a:pt x="4185" y="3794"/>
                          </a:lnTo>
                          <a:lnTo>
                            <a:pt x="4215" y="3692"/>
                          </a:lnTo>
                          <a:lnTo>
                            <a:pt x="4239" y="3590"/>
                          </a:lnTo>
                          <a:lnTo>
                            <a:pt x="4245" y="3482"/>
                          </a:lnTo>
                          <a:lnTo>
                            <a:pt x="4251" y="3368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cs-CZ"/>
                    </a:p>
                  </p:txBody>
                </p:sp>
                <p:grpSp>
                  <p:nvGrpSpPr>
                    <p:cNvPr id="1067" name="Group 12"/>
                    <p:cNvGrpSpPr>
                      <a:grpSpLocks/>
                    </p:cNvGrpSpPr>
                    <p:nvPr userDrawn="1"/>
                  </p:nvGrpSpPr>
                  <p:grpSpPr bwMode="auto">
                    <a:xfrm>
                      <a:off x="0" y="659"/>
                      <a:ext cx="4751" cy="3657"/>
                      <a:chOff x="0" y="659"/>
                      <a:chExt cx="4751" cy="3657"/>
                    </a:xfrm>
                  </p:grpSpPr>
                  <p:sp>
                    <p:nvSpPr>
                      <p:cNvPr id="1068" name="Freeform 13"/>
                      <p:cNvSpPr>
                        <a:spLocks/>
                      </p:cNvSpPr>
                      <p:nvPr userDrawn="1"/>
                    </p:nvSpPr>
                    <p:spPr bwMode="hidden">
                      <a:xfrm>
                        <a:off x="400" y="659"/>
                        <a:ext cx="4121" cy="3657"/>
                      </a:xfrm>
                      <a:custGeom>
                        <a:avLst/>
                        <a:gdLst>
                          <a:gd name="T0" fmla="*/ 178 w 4108"/>
                          <a:gd name="T1" fmla="*/ 186 h 3657"/>
                          <a:gd name="T2" fmla="*/ 459 w 4108"/>
                          <a:gd name="T3" fmla="*/ 54 h 3657"/>
                          <a:gd name="T4" fmla="*/ 812 w 4108"/>
                          <a:gd name="T5" fmla="*/ 6 h 3657"/>
                          <a:gd name="T6" fmla="*/ 1204 w 4108"/>
                          <a:gd name="T7" fmla="*/ 36 h 3657"/>
                          <a:gd name="T8" fmla="*/ 1622 w 4108"/>
                          <a:gd name="T9" fmla="*/ 144 h 3657"/>
                          <a:gd name="T10" fmla="*/ 2051 w 4108"/>
                          <a:gd name="T11" fmla="*/ 324 h 3657"/>
                          <a:gd name="T12" fmla="*/ 2503 w 4108"/>
                          <a:gd name="T13" fmla="*/ 570 h 3657"/>
                          <a:gd name="T14" fmla="*/ 2933 w 4108"/>
                          <a:gd name="T15" fmla="*/ 888 h 3657"/>
                          <a:gd name="T16" fmla="*/ 3273 w 4108"/>
                          <a:gd name="T17" fmla="*/ 1193 h 3657"/>
                          <a:gd name="T18" fmla="*/ 3523 w 4108"/>
                          <a:gd name="T19" fmla="*/ 1451 h 3657"/>
                          <a:gd name="T20" fmla="*/ 3735 w 4108"/>
                          <a:gd name="T21" fmla="*/ 1721 h 3657"/>
                          <a:gd name="T22" fmla="*/ 3923 w 4108"/>
                          <a:gd name="T23" fmla="*/ 1997 h 3657"/>
                          <a:gd name="T24" fmla="*/ 4076 w 4108"/>
                          <a:gd name="T25" fmla="*/ 2272 h 3657"/>
                          <a:gd name="T26" fmla="*/ 4197 w 4108"/>
                          <a:gd name="T27" fmla="*/ 2548 h 3657"/>
                          <a:gd name="T28" fmla="*/ 4282 w 4108"/>
                          <a:gd name="T29" fmla="*/ 2818 h 3657"/>
                          <a:gd name="T30" fmla="*/ 4327 w 4108"/>
                          <a:gd name="T31" fmla="*/ 3070 h 3657"/>
                          <a:gd name="T32" fmla="*/ 4327 w 4108"/>
                          <a:gd name="T33" fmla="*/ 3321 h 3657"/>
                          <a:gd name="T34" fmla="*/ 4282 w 4108"/>
                          <a:gd name="T35" fmla="*/ 3549 h 3657"/>
                          <a:gd name="T36" fmla="*/ 4251 w 4108"/>
                          <a:gd name="T37" fmla="*/ 3657 h 3657"/>
                          <a:gd name="T38" fmla="*/ 4314 w 4108"/>
                          <a:gd name="T39" fmla="*/ 3447 h 3657"/>
                          <a:gd name="T40" fmla="*/ 4333 w 4108"/>
                          <a:gd name="T41" fmla="*/ 3213 h 3657"/>
                          <a:gd name="T42" fmla="*/ 4327 w 4108"/>
                          <a:gd name="T43" fmla="*/ 3070 h 3657"/>
                          <a:gd name="T44" fmla="*/ 4282 w 4108"/>
                          <a:gd name="T45" fmla="*/ 2812 h 3657"/>
                          <a:gd name="T46" fmla="*/ 4203 w 4108"/>
                          <a:gd name="T47" fmla="*/ 2548 h 3657"/>
                          <a:gd name="T48" fmla="*/ 4083 w 4108"/>
                          <a:gd name="T49" fmla="*/ 2272 h 3657"/>
                          <a:gd name="T50" fmla="*/ 3929 w 4108"/>
                          <a:gd name="T51" fmla="*/ 1997 h 3657"/>
                          <a:gd name="T52" fmla="*/ 3742 w 4108"/>
                          <a:gd name="T53" fmla="*/ 1721 h 3657"/>
                          <a:gd name="T54" fmla="*/ 3529 w 4108"/>
                          <a:gd name="T55" fmla="*/ 1451 h 3657"/>
                          <a:gd name="T56" fmla="*/ 3279 w 4108"/>
                          <a:gd name="T57" fmla="*/ 1187 h 3657"/>
                          <a:gd name="T58" fmla="*/ 2945 w 4108"/>
                          <a:gd name="T59" fmla="*/ 888 h 3657"/>
                          <a:gd name="T60" fmla="*/ 2522 w 4108"/>
                          <a:gd name="T61" fmla="*/ 576 h 3657"/>
                          <a:gd name="T62" fmla="*/ 2071 w 4108"/>
                          <a:gd name="T63" fmla="*/ 330 h 3657"/>
                          <a:gd name="T64" fmla="*/ 1628 w 4108"/>
                          <a:gd name="T65" fmla="*/ 144 h 3657"/>
                          <a:gd name="T66" fmla="*/ 1198 w 4108"/>
                          <a:gd name="T67" fmla="*/ 30 h 3657"/>
                          <a:gd name="T68" fmla="*/ 787 w 4108"/>
                          <a:gd name="T69" fmla="*/ 0 h 3657"/>
                          <a:gd name="T70" fmla="*/ 448 w 4108"/>
                          <a:gd name="T71" fmla="*/ 54 h 3657"/>
                          <a:gd name="T72" fmla="*/ 178 w 4108"/>
                          <a:gd name="T73" fmla="*/ 186 h 3657"/>
                          <a:gd name="T74" fmla="*/ 24 w 4108"/>
                          <a:gd name="T75" fmla="*/ 306 h 3657"/>
                          <a:gd name="T76" fmla="*/ 0 w 4108"/>
                          <a:gd name="T77" fmla="*/ 336 h 3657"/>
                          <a:gd name="T78" fmla="*/ 48 w 4108"/>
                          <a:gd name="T79" fmla="*/ 282 h 3657"/>
                          <a:gd name="T80" fmla="*/ 0 60000 65536"/>
                          <a:gd name="T81" fmla="*/ 0 60000 65536"/>
                          <a:gd name="T82" fmla="*/ 0 60000 65536"/>
                          <a:gd name="T83" fmla="*/ 0 60000 65536"/>
                          <a:gd name="T84" fmla="*/ 0 60000 65536"/>
                          <a:gd name="T85" fmla="*/ 0 60000 65536"/>
                          <a:gd name="T86" fmla="*/ 0 60000 65536"/>
                          <a:gd name="T87" fmla="*/ 0 60000 65536"/>
                          <a:gd name="T88" fmla="*/ 0 60000 65536"/>
                          <a:gd name="T89" fmla="*/ 0 60000 65536"/>
                          <a:gd name="T90" fmla="*/ 0 60000 65536"/>
                          <a:gd name="T91" fmla="*/ 0 60000 65536"/>
                          <a:gd name="T92" fmla="*/ 0 60000 65536"/>
                          <a:gd name="T93" fmla="*/ 0 60000 65536"/>
                          <a:gd name="T94" fmla="*/ 0 60000 65536"/>
                          <a:gd name="T95" fmla="*/ 0 60000 65536"/>
                          <a:gd name="T96" fmla="*/ 0 60000 65536"/>
                          <a:gd name="T97" fmla="*/ 0 60000 65536"/>
                          <a:gd name="T98" fmla="*/ 0 60000 65536"/>
                          <a:gd name="T99" fmla="*/ 0 60000 65536"/>
                          <a:gd name="T100" fmla="*/ 0 60000 65536"/>
                          <a:gd name="T101" fmla="*/ 0 60000 65536"/>
                          <a:gd name="T102" fmla="*/ 0 60000 65536"/>
                          <a:gd name="T103" fmla="*/ 0 60000 65536"/>
                          <a:gd name="T104" fmla="*/ 0 60000 65536"/>
                          <a:gd name="T105" fmla="*/ 0 60000 65536"/>
                          <a:gd name="T106" fmla="*/ 0 60000 65536"/>
                          <a:gd name="T107" fmla="*/ 0 60000 65536"/>
                          <a:gd name="T108" fmla="*/ 0 60000 65536"/>
                          <a:gd name="T109" fmla="*/ 0 60000 65536"/>
                          <a:gd name="T110" fmla="*/ 0 60000 65536"/>
                          <a:gd name="T111" fmla="*/ 0 60000 65536"/>
                          <a:gd name="T112" fmla="*/ 0 60000 65536"/>
                          <a:gd name="T113" fmla="*/ 0 60000 65536"/>
                          <a:gd name="T114" fmla="*/ 0 60000 65536"/>
                          <a:gd name="T115" fmla="*/ 0 60000 65536"/>
                          <a:gd name="T116" fmla="*/ 0 60000 65536"/>
                          <a:gd name="T117" fmla="*/ 0 60000 65536"/>
                          <a:gd name="T118" fmla="*/ 0 60000 65536"/>
                          <a:gd name="T119" fmla="*/ 0 60000 65536"/>
                        </a:gdLst>
                        <a:ahLst/>
                        <a:cxnLst>
                          <a:cxn ang="T80">
                            <a:pos x="T0" y="T1"/>
                          </a:cxn>
                          <a:cxn ang="T81">
                            <a:pos x="T2" y="T3"/>
                          </a:cxn>
                          <a:cxn ang="T82">
                            <a:pos x="T4" y="T5"/>
                          </a:cxn>
                          <a:cxn ang="T83">
                            <a:pos x="T6" y="T7"/>
                          </a:cxn>
                          <a:cxn ang="T84">
                            <a:pos x="T8" y="T9"/>
                          </a:cxn>
                          <a:cxn ang="T85">
                            <a:pos x="T10" y="T11"/>
                          </a:cxn>
                          <a:cxn ang="T86">
                            <a:pos x="T12" y="T13"/>
                          </a:cxn>
                          <a:cxn ang="T87">
                            <a:pos x="T14" y="T15"/>
                          </a:cxn>
                          <a:cxn ang="T88">
                            <a:pos x="T16" y="T17"/>
                          </a:cxn>
                          <a:cxn ang="T89">
                            <a:pos x="T18" y="T19"/>
                          </a:cxn>
                          <a:cxn ang="T90">
                            <a:pos x="T20" y="T21"/>
                          </a:cxn>
                          <a:cxn ang="T91">
                            <a:pos x="T22" y="T23"/>
                          </a:cxn>
                          <a:cxn ang="T92">
                            <a:pos x="T24" y="T25"/>
                          </a:cxn>
                          <a:cxn ang="T93">
                            <a:pos x="T26" y="T27"/>
                          </a:cxn>
                          <a:cxn ang="T94">
                            <a:pos x="T28" y="T29"/>
                          </a:cxn>
                          <a:cxn ang="T95">
                            <a:pos x="T30" y="T31"/>
                          </a:cxn>
                          <a:cxn ang="T96">
                            <a:pos x="T32" y="T33"/>
                          </a:cxn>
                          <a:cxn ang="T97">
                            <a:pos x="T34" y="T35"/>
                          </a:cxn>
                          <a:cxn ang="T98">
                            <a:pos x="T36" y="T37"/>
                          </a:cxn>
                          <a:cxn ang="T99">
                            <a:pos x="T38" y="T39"/>
                          </a:cxn>
                          <a:cxn ang="T100">
                            <a:pos x="T40" y="T41"/>
                          </a:cxn>
                          <a:cxn ang="T101">
                            <a:pos x="T42" y="T43"/>
                          </a:cxn>
                          <a:cxn ang="T102">
                            <a:pos x="T44" y="T45"/>
                          </a:cxn>
                          <a:cxn ang="T103">
                            <a:pos x="T46" y="T47"/>
                          </a:cxn>
                          <a:cxn ang="T104">
                            <a:pos x="T48" y="T49"/>
                          </a:cxn>
                          <a:cxn ang="T105">
                            <a:pos x="T50" y="T51"/>
                          </a:cxn>
                          <a:cxn ang="T106">
                            <a:pos x="T52" y="T53"/>
                          </a:cxn>
                          <a:cxn ang="T107">
                            <a:pos x="T54" y="T55"/>
                          </a:cxn>
                          <a:cxn ang="T108">
                            <a:pos x="T56" y="T57"/>
                          </a:cxn>
                          <a:cxn ang="T109">
                            <a:pos x="T58" y="T59"/>
                          </a:cxn>
                          <a:cxn ang="T110">
                            <a:pos x="T60" y="T61"/>
                          </a:cxn>
                          <a:cxn ang="T111">
                            <a:pos x="T62" y="T63"/>
                          </a:cxn>
                          <a:cxn ang="T112">
                            <a:pos x="T64" y="T65"/>
                          </a:cxn>
                          <a:cxn ang="T113">
                            <a:pos x="T66" y="T67"/>
                          </a:cxn>
                          <a:cxn ang="T114">
                            <a:pos x="T68" y="T69"/>
                          </a:cxn>
                          <a:cxn ang="T115">
                            <a:pos x="T70" y="T71"/>
                          </a:cxn>
                          <a:cxn ang="T116">
                            <a:pos x="T72" y="T73"/>
                          </a:cxn>
                          <a:cxn ang="T117">
                            <a:pos x="T74" y="T75"/>
                          </a:cxn>
                          <a:cxn ang="T118">
                            <a:pos x="T76" y="T77"/>
                          </a:cxn>
                          <a:cxn ang="T119">
                            <a:pos x="T78" y="T79"/>
                          </a:cxn>
                        </a:cxnLst>
                        <a:rect l="0" t="0" r="r" b="b"/>
                        <a:pathLst>
                          <a:path w="4108" h="3657">
                            <a:moveTo>
                              <a:pt x="48" y="282"/>
                            </a:moveTo>
                            <a:lnTo>
                              <a:pt x="161" y="186"/>
                            </a:lnTo>
                            <a:lnTo>
                              <a:pt x="293" y="108"/>
                            </a:lnTo>
                            <a:lnTo>
                              <a:pt x="442" y="54"/>
                            </a:lnTo>
                            <a:lnTo>
                              <a:pt x="598" y="18"/>
                            </a:lnTo>
                            <a:lnTo>
                              <a:pt x="771" y="6"/>
                            </a:lnTo>
                            <a:lnTo>
                              <a:pt x="951" y="12"/>
                            </a:lnTo>
                            <a:lnTo>
                              <a:pt x="1136" y="36"/>
                            </a:lnTo>
                            <a:lnTo>
                              <a:pt x="1333" y="84"/>
                            </a:lnTo>
                            <a:lnTo>
                              <a:pt x="1537" y="144"/>
                            </a:lnTo>
                            <a:lnTo>
                              <a:pt x="1740" y="222"/>
                            </a:lnTo>
                            <a:lnTo>
                              <a:pt x="1949" y="324"/>
                            </a:lnTo>
                            <a:lnTo>
                              <a:pt x="2158" y="438"/>
                            </a:lnTo>
                            <a:lnTo>
                              <a:pt x="2368" y="570"/>
                            </a:lnTo>
                            <a:lnTo>
                              <a:pt x="2577" y="720"/>
                            </a:lnTo>
                            <a:lnTo>
                              <a:pt x="2780" y="888"/>
                            </a:lnTo>
                            <a:lnTo>
                              <a:pt x="2978" y="1067"/>
                            </a:lnTo>
                            <a:lnTo>
                              <a:pt x="3103" y="1193"/>
                            </a:lnTo>
                            <a:lnTo>
                              <a:pt x="3223" y="1319"/>
                            </a:lnTo>
                            <a:lnTo>
                              <a:pt x="3336" y="1451"/>
                            </a:lnTo>
                            <a:lnTo>
                              <a:pt x="3444" y="1589"/>
                            </a:lnTo>
                            <a:lnTo>
                              <a:pt x="3540" y="1721"/>
                            </a:lnTo>
                            <a:lnTo>
                              <a:pt x="3635" y="1859"/>
                            </a:lnTo>
                            <a:lnTo>
                              <a:pt x="3719" y="1997"/>
                            </a:lnTo>
                            <a:lnTo>
                              <a:pt x="3797" y="2134"/>
                            </a:lnTo>
                            <a:lnTo>
                              <a:pt x="3863" y="2272"/>
                            </a:lnTo>
                            <a:lnTo>
                              <a:pt x="3928" y="2410"/>
                            </a:lnTo>
                            <a:lnTo>
                              <a:pt x="3976" y="2548"/>
                            </a:lnTo>
                            <a:lnTo>
                              <a:pt x="4024" y="2680"/>
                            </a:lnTo>
                            <a:lnTo>
                              <a:pt x="4060" y="2818"/>
                            </a:lnTo>
                            <a:lnTo>
                              <a:pt x="4084" y="2944"/>
                            </a:lnTo>
                            <a:lnTo>
                              <a:pt x="4102" y="3070"/>
                            </a:lnTo>
                            <a:lnTo>
                              <a:pt x="4108" y="3195"/>
                            </a:lnTo>
                            <a:lnTo>
                              <a:pt x="4102" y="3321"/>
                            </a:lnTo>
                            <a:lnTo>
                              <a:pt x="4090" y="3441"/>
                            </a:lnTo>
                            <a:lnTo>
                              <a:pt x="4060" y="3549"/>
                            </a:lnTo>
                            <a:lnTo>
                              <a:pt x="4024" y="3657"/>
                            </a:lnTo>
                            <a:lnTo>
                              <a:pt x="4030" y="3657"/>
                            </a:lnTo>
                            <a:lnTo>
                              <a:pt x="4066" y="3555"/>
                            </a:lnTo>
                            <a:lnTo>
                              <a:pt x="4090" y="3447"/>
                            </a:lnTo>
                            <a:lnTo>
                              <a:pt x="4102" y="3333"/>
                            </a:lnTo>
                            <a:lnTo>
                              <a:pt x="4108" y="3213"/>
                            </a:lnTo>
                            <a:lnTo>
                              <a:pt x="4108" y="3195"/>
                            </a:lnTo>
                            <a:lnTo>
                              <a:pt x="4102" y="3070"/>
                            </a:lnTo>
                            <a:lnTo>
                              <a:pt x="4084" y="2944"/>
                            </a:lnTo>
                            <a:lnTo>
                              <a:pt x="4060" y="2812"/>
                            </a:lnTo>
                            <a:lnTo>
                              <a:pt x="4024" y="2680"/>
                            </a:lnTo>
                            <a:lnTo>
                              <a:pt x="3982" y="2548"/>
                            </a:lnTo>
                            <a:lnTo>
                              <a:pt x="3928" y="2410"/>
                            </a:lnTo>
                            <a:lnTo>
                              <a:pt x="3869" y="2272"/>
                            </a:lnTo>
                            <a:lnTo>
                              <a:pt x="3803" y="2134"/>
                            </a:lnTo>
                            <a:lnTo>
                              <a:pt x="3725" y="1997"/>
                            </a:lnTo>
                            <a:lnTo>
                              <a:pt x="3641" y="1859"/>
                            </a:lnTo>
                            <a:lnTo>
                              <a:pt x="3546" y="1721"/>
                            </a:lnTo>
                            <a:lnTo>
                              <a:pt x="3450" y="1583"/>
                            </a:lnTo>
                            <a:lnTo>
                              <a:pt x="3342" y="1451"/>
                            </a:lnTo>
                            <a:lnTo>
                              <a:pt x="3229" y="1319"/>
                            </a:lnTo>
                            <a:lnTo>
                              <a:pt x="3109" y="1187"/>
                            </a:lnTo>
                            <a:lnTo>
                              <a:pt x="2984" y="1061"/>
                            </a:lnTo>
                            <a:lnTo>
                              <a:pt x="2792" y="888"/>
                            </a:lnTo>
                            <a:lnTo>
                              <a:pt x="2589" y="726"/>
                            </a:lnTo>
                            <a:lnTo>
                              <a:pt x="2386" y="576"/>
                            </a:lnTo>
                            <a:lnTo>
                              <a:pt x="2176" y="444"/>
                            </a:lnTo>
                            <a:lnTo>
                              <a:pt x="1967" y="330"/>
                            </a:lnTo>
                            <a:lnTo>
                              <a:pt x="1752" y="228"/>
                            </a:lnTo>
                            <a:lnTo>
                              <a:pt x="1543" y="144"/>
                            </a:lnTo>
                            <a:lnTo>
                              <a:pt x="1333" y="78"/>
                            </a:lnTo>
                            <a:lnTo>
                              <a:pt x="1130" y="30"/>
                            </a:lnTo>
                            <a:lnTo>
                              <a:pt x="939" y="6"/>
                            </a:lnTo>
                            <a:lnTo>
                              <a:pt x="753" y="0"/>
                            </a:lnTo>
                            <a:lnTo>
                              <a:pt x="586" y="18"/>
                            </a:lnTo>
                            <a:lnTo>
                              <a:pt x="431" y="54"/>
                            </a:lnTo>
                            <a:lnTo>
                              <a:pt x="287" y="108"/>
                            </a:lnTo>
                            <a:lnTo>
                              <a:pt x="161" y="186"/>
                            </a:lnTo>
                            <a:lnTo>
                              <a:pt x="48" y="282"/>
                            </a:lnTo>
                            <a:lnTo>
                              <a:pt x="24" y="306"/>
                            </a:lnTo>
                            <a:lnTo>
                              <a:pt x="0" y="330"/>
                            </a:lnTo>
                            <a:lnTo>
                              <a:pt x="0" y="336"/>
                            </a:lnTo>
                            <a:lnTo>
                              <a:pt x="24" y="312"/>
                            </a:lnTo>
                            <a:lnTo>
                              <a:pt x="48" y="282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endParaRPr lang="cs-CZ"/>
                      </a:p>
                    </p:txBody>
                  </p:sp>
                  <p:grpSp>
                    <p:nvGrpSpPr>
                      <p:cNvPr id="1069" name="Group 14"/>
                      <p:cNvGrpSpPr>
                        <a:grpSpLocks/>
                      </p:cNvGrpSpPr>
                      <p:nvPr userDrawn="1"/>
                    </p:nvGrpSpPr>
                    <p:grpSpPr bwMode="auto">
                      <a:xfrm>
                        <a:off x="0" y="808"/>
                        <a:ext cx="4751" cy="3508"/>
                        <a:chOff x="-400" y="808"/>
                        <a:chExt cx="4751" cy="3508"/>
                      </a:xfrm>
                    </p:grpSpPr>
                    <p:sp>
                      <p:nvSpPr>
                        <p:cNvPr id="1070" name="Line 15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876" y="809"/>
                          <a:ext cx="1242" cy="191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cs-CZ"/>
                        </a:p>
                      </p:txBody>
                    </p:sp>
                    <p:sp>
                      <p:nvSpPr>
                        <p:cNvPr id="1071" name="Line 16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-210" y="2117"/>
                          <a:ext cx="1921" cy="379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cs-CZ"/>
                        </a:p>
                      </p:txBody>
                    </p:sp>
                    <p:sp>
                      <p:nvSpPr>
                        <p:cNvPr id="1072" name="Line 17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-257" y="1886"/>
                          <a:ext cx="2029" cy="591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cs-CZ"/>
                        </a:p>
                      </p:txBody>
                    </p:sp>
                    <p:sp>
                      <p:nvSpPr>
                        <p:cNvPr id="1073" name="Line 18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-327" y="1599"/>
                          <a:ext cx="2175" cy="852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cs-CZ"/>
                        </a:p>
                      </p:txBody>
                    </p:sp>
                    <p:sp>
                      <p:nvSpPr>
                        <p:cNvPr id="1074" name="Line 19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-400" y="1259"/>
                          <a:ext cx="2334" cy="1165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cs-CZ"/>
                        </a:p>
                      </p:txBody>
                    </p:sp>
                    <p:sp>
                      <p:nvSpPr>
                        <p:cNvPr id="1075" name="Line 20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179" y="872"/>
                          <a:ext cx="1891" cy="1681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cs-CZ"/>
                        </a:p>
                      </p:txBody>
                    </p:sp>
                    <p:sp>
                      <p:nvSpPr>
                        <p:cNvPr id="1076" name="Line 21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-150" y="2329"/>
                          <a:ext cx="1806" cy="194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cs-CZ"/>
                        </a:p>
                      </p:txBody>
                    </p:sp>
                    <p:sp>
                      <p:nvSpPr>
                        <p:cNvPr id="1077" name="Line 22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-109" y="2514"/>
                          <a:ext cx="1720" cy="3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cs-CZ"/>
                        </a:p>
                      </p:txBody>
                    </p:sp>
                    <p:sp>
                      <p:nvSpPr>
                        <p:cNvPr id="1078" name="Line 23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545" y="2785"/>
                          <a:ext cx="849" cy="802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cs-CZ"/>
                        </a:p>
                      </p:txBody>
                    </p:sp>
                    <p:sp>
                      <p:nvSpPr>
                        <p:cNvPr id="1079" name="Line 24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168" y="2669"/>
                          <a:ext cx="1295" cy="56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cs-CZ"/>
                        </a:p>
                      </p:txBody>
                    </p:sp>
                    <p:sp>
                      <p:nvSpPr>
                        <p:cNvPr id="1080" name="Line 25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-34" y="2588"/>
                          <a:ext cx="1576" cy="245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cs-CZ"/>
                        </a:p>
                      </p:txBody>
                    </p:sp>
                    <p:sp>
                      <p:nvSpPr>
                        <p:cNvPr id="1081" name="Line 26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1201" y="2985"/>
                          <a:ext cx="141" cy="1041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cs-CZ"/>
                        </a:p>
                      </p:txBody>
                    </p:sp>
                    <p:sp>
                      <p:nvSpPr>
                        <p:cNvPr id="1082" name="Line 27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1292" y="3013"/>
                          <a:ext cx="47" cy="1058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cs-CZ"/>
                        </a:p>
                      </p:txBody>
                    </p:sp>
                    <p:sp>
                      <p:nvSpPr>
                        <p:cNvPr id="1083" name="Line 28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331" y="3034"/>
                          <a:ext cx="47" cy="1081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cs-CZ"/>
                        </a:p>
                      </p:txBody>
                    </p:sp>
                    <p:sp>
                      <p:nvSpPr>
                        <p:cNvPr id="1084" name="Line 29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325" y="3059"/>
                          <a:ext cx="145" cy="1101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cs-CZ"/>
                        </a:p>
                      </p:txBody>
                    </p:sp>
                    <p:sp>
                      <p:nvSpPr>
                        <p:cNvPr id="1085" name="Line 30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320" y="3090"/>
                          <a:ext cx="255" cy="1124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cs-CZ"/>
                        </a:p>
                      </p:txBody>
                    </p:sp>
                    <p:sp>
                      <p:nvSpPr>
                        <p:cNvPr id="1086" name="Line 31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314" y="3117"/>
                          <a:ext cx="365" cy="1143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cs-CZ"/>
                        </a:p>
                      </p:txBody>
                    </p:sp>
                    <p:sp>
                      <p:nvSpPr>
                        <p:cNvPr id="1087" name="Line 32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337" y="3181"/>
                          <a:ext cx="567" cy="1073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cs-CZ"/>
                        </a:p>
                      </p:txBody>
                    </p:sp>
                    <p:sp>
                      <p:nvSpPr>
                        <p:cNvPr id="1088" name="Line 33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354" y="3209"/>
                          <a:ext cx="663" cy="1019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cs-CZ"/>
                        </a:p>
                      </p:txBody>
                    </p:sp>
                    <p:sp>
                      <p:nvSpPr>
                        <p:cNvPr id="1089" name="Line 34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375" y="3238"/>
                          <a:ext cx="745" cy="957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cs-CZ"/>
                        </a:p>
                      </p:txBody>
                    </p:sp>
                    <p:sp>
                      <p:nvSpPr>
                        <p:cNvPr id="1090" name="Line 35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393" y="3266"/>
                          <a:ext cx="849" cy="909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cs-CZ"/>
                        </a:p>
                      </p:txBody>
                    </p:sp>
                    <p:sp>
                      <p:nvSpPr>
                        <p:cNvPr id="1091" name="Line 36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412" y="3293"/>
                          <a:ext cx="950" cy="85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cs-CZ"/>
                        </a:p>
                      </p:txBody>
                    </p:sp>
                    <p:sp>
                      <p:nvSpPr>
                        <p:cNvPr id="1092" name="Line 37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429" y="3321"/>
                          <a:ext cx="1056" cy="788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cs-CZ"/>
                        </a:p>
                      </p:txBody>
                    </p:sp>
                    <p:sp>
                      <p:nvSpPr>
                        <p:cNvPr id="1093" name="Line 38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452" y="3356"/>
                          <a:ext cx="1173" cy="727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cs-CZ"/>
                        </a:p>
                      </p:txBody>
                    </p:sp>
                    <p:sp>
                      <p:nvSpPr>
                        <p:cNvPr id="1094" name="Line 39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469" y="3388"/>
                          <a:ext cx="1315" cy="665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cs-CZ"/>
                        </a:p>
                      </p:txBody>
                    </p:sp>
                    <p:sp>
                      <p:nvSpPr>
                        <p:cNvPr id="1095" name="Line 40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493" y="3426"/>
                          <a:ext cx="1469" cy="585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cs-CZ"/>
                        </a:p>
                      </p:txBody>
                    </p:sp>
                    <p:sp>
                      <p:nvSpPr>
                        <p:cNvPr id="1096" name="Line 41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511" y="3464"/>
                          <a:ext cx="1649" cy="495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cs-CZ"/>
                        </a:p>
                      </p:txBody>
                    </p:sp>
                    <p:sp>
                      <p:nvSpPr>
                        <p:cNvPr id="1097" name="Line 42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528" y="3518"/>
                          <a:ext cx="1885" cy="38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cs-CZ"/>
                        </a:p>
                      </p:txBody>
                    </p:sp>
                    <p:sp>
                      <p:nvSpPr>
                        <p:cNvPr id="1098" name="Line 43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552" y="3586"/>
                          <a:ext cx="2168" cy="24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cs-CZ"/>
                        </a:p>
                      </p:txBody>
                    </p:sp>
                    <p:sp>
                      <p:nvSpPr>
                        <p:cNvPr id="1099" name="Line 44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577" y="3670"/>
                          <a:ext cx="2528" cy="6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cs-CZ"/>
                        </a:p>
                      </p:txBody>
                    </p:sp>
                    <p:sp>
                      <p:nvSpPr>
                        <p:cNvPr id="1100" name="Line 45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V="1">
                          <a:off x="1621" y="3545"/>
                          <a:ext cx="2730" cy="17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cs-CZ"/>
                        </a:p>
                      </p:txBody>
                    </p:sp>
                    <p:sp>
                      <p:nvSpPr>
                        <p:cNvPr id="1101" name="Line 46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V="1">
                          <a:off x="1682" y="3297"/>
                          <a:ext cx="2635" cy="404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cs-CZ"/>
                        </a:p>
                      </p:txBody>
                    </p:sp>
                    <p:sp>
                      <p:nvSpPr>
                        <p:cNvPr id="1102" name="Line 47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V="1">
                          <a:off x="1782" y="2845"/>
                          <a:ext cx="2370" cy="789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cs-CZ"/>
                        </a:p>
                      </p:txBody>
                    </p:sp>
                    <p:sp>
                      <p:nvSpPr>
                        <p:cNvPr id="1103" name="Line 48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V="1">
                          <a:off x="1960" y="1992"/>
                          <a:ext cx="1530" cy="1443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cs-CZ"/>
                        </a:p>
                      </p:txBody>
                    </p:sp>
                    <p:sp>
                      <p:nvSpPr>
                        <p:cNvPr id="1104" name="Line 49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V="1">
                          <a:off x="2014" y="1727"/>
                          <a:ext cx="1219" cy="1629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cs-CZ"/>
                        </a:p>
                      </p:txBody>
                    </p:sp>
                    <p:sp>
                      <p:nvSpPr>
                        <p:cNvPr id="1105" name="Freeform 50"/>
                        <p:cNvSpPr>
                          <a:spLocks/>
                        </p:cNvSpPr>
                        <p:nvPr userDrawn="1"/>
                      </p:nvSpPr>
                      <p:spPr bwMode="hidden">
                        <a:xfrm>
                          <a:off x="0" y="2548"/>
                          <a:ext cx="1542" cy="1768"/>
                        </a:xfrm>
                        <a:custGeom>
                          <a:avLst/>
                          <a:gdLst>
                            <a:gd name="T0" fmla="*/ 960 w 1537"/>
                            <a:gd name="T1" fmla="*/ 1264 h 1768"/>
                            <a:gd name="T2" fmla="*/ 1120 w 1537"/>
                            <a:gd name="T3" fmla="*/ 1402 h 1768"/>
                            <a:gd name="T4" fmla="*/ 1282 w 1537"/>
                            <a:gd name="T5" fmla="*/ 1528 h 1768"/>
                            <a:gd name="T6" fmla="*/ 1450 w 1537"/>
                            <a:gd name="T7" fmla="*/ 1654 h 1768"/>
                            <a:gd name="T8" fmla="*/ 1616 w 1537"/>
                            <a:gd name="T9" fmla="*/ 1768 h 1768"/>
                            <a:gd name="T10" fmla="*/ 1622 w 1537"/>
                            <a:gd name="T11" fmla="*/ 1768 h 1768"/>
                            <a:gd name="T12" fmla="*/ 1457 w 1537"/>
                            <a:gd name="T13" fmla="*/ 1654 h 1768"/>
                            <a:gd name="T14" fmla="*/ 1288 w 1537"/>
                            <a:gd name="T15" fmla="*/ 1534 h 1768"/>
                            <a:gd name="T16" fmla="*/ 1128 w 1537"/>
                            <a:gd name="T17" fmla="*/ 1402 h 1768"/>
                            <a:gd name="T18" fmla="*/ 966 w 1537"/>
                            <a:gd name="T19" fmla="*/ 1258 h 1768"/>
                            <a:gd name="T20" fmla="*/ 814 w 1537"/>
                            <a:gd name="T21" fmla="*/ 1115 h 1768"/>
                            <a:gd name="T22" fmla="*/ 662 w 1537"/>
                            <a:gd name="T23" fmla="*/ 959 h 1768"/>
                            <a:gd name="T24" fmla="*/ 530 w 1537"/>
                            <a:gd name="T25" fmla="*/ 803 h 1768"/>
                            <a:gd name="T26" fmla="*/ 394 w 1537"/>
                            <a:gd name="T27" fmla="*/ 647 h 1768"/>
                            <a:gd name="T28" fmla="*/ 286 w 1537"/>
                            <a:gd name="T29" fmla="*/ 485 h 1768"/>
                            <a:gd name="T30" fmla="*/ 184 w 1537"/>
                            <a:gd name="T31" fmla="*/ 323 h 1768"/>
                            <a:gd name="T32" fmla="*/ 78 w 1537"/>
                            <a:gd name="T33" fmla="*/ 161 h 1768"/>
                            <a:gd name="T34" fmla="*/ 0 w 1537"/>
                            <a:gd name="T35" fmla="*/ 0 h 1768"/>
                            <a:gd name="T36" fmla="*/ 0 w 1537"/>
                            <a:gd name="T37" fmla="*/ 12 h 1768"/>
                            <a:gd name="T38" fmla="*/ 78 w 1537"/>
                            <a:gd name="T39" fmla="*/ 173 h 1768"/>
                            <a:gd name="T40" fmla="*/ 184 w 1537"/>
                            <a:gd name="T41" fmla="*/ 335 h 1768"/>
                            <a:gd name="T42" fmla="*/ 286 w 1537"/>
                            <a:gd name="T43" fmla="*/ 491 h 1768"/>
                            <a:gd name="T44" fmla="*/ 394 w 1537"/>
                            <a:gd name="T45" fmla="*/ 653 h 1768"/>
                            <a:gd name="T46" fmla="*/ 530 w 1537"/>
                            <a:gd name="T47" fmla="*/ 809 h 1768"/>
                            <a:gd name="T48" fmla="*/ 662 w 1537"/>
                            <a:gd name="T49" fmla="*/ 965 h 1768"/>
                            <a:gd name="T50" fmla="*/ 814 w 1537"/>
                            <a:gd name="T51" fmla="*/ 1121 h 1768"/>
                            <a:gd name="T52" fmla="*/ 960 w 1537"/>
                            <a:gd name="T53" fmla="*/ 1264 h 1768"/>
                            <a:gd name="T54" fmla="*/ 960 w 1537"/>
                            <a:gd name="T55" fmla="*/ 1264 h 1768"/>
                            <a:gd name="T56" fmla="*/ 0 60000 65536"/>
                            <a:gd name="T57" fmla="*/ 0 60000 65536"/>
                            <a:gd name="T58" fmla="*/ 0 60000 65536"/>
                            <a:gd name="T59" fmla="*/ 0 60000 65536"/>
                            <a:gd name="T60" fmla="*/ 0 60000 65536"/>
                            <a:gd name="T61" fmla="*/ 0 60000 65536"/>
                            <a:gd name="T62" fmla="*/ 0 60000 65536"/>
                            <a:gd name="T63" fmla="*/ 0 60000 65536"/>
                            <a:gd name="T64" fmla="*/ 0 60000 65536"/>
                            <a:gd name="T65" fmla="*/ 0 60000 65536"/>
                            <a:gd name="T66" fmla="*/ 0 60000 65536"/>
                            <a:gd name="T67" fmla="*/ 0 60000 65536"/>
                            <a:gd name="T68" fmla="*/ 0 60000 65536"/>
                            <a:gd name="T69" fmla="*/ 0 60000 65536"/>
                            <a:gd name="T70" fmla="*/ 0 60000 65536"/>
                            <a:gd name="T71" fmla="*/ 0 60000 65536"/>
                            <a:gd name="T72" fmla="*/ 0 60000 65536"/>
                            <a:gd name="T73" fmla="*/ 0 60000 65536"/>
                            <a:gd name="T74" fmla="*/ 0 60000 65536"/>
                            <a:gd name="T75" fmla="*/ 0 60000 65536"/>
                            <a:gd name="T76" fmla="*/ 0 60000 65536"/>
                            <a:gd name="T77" fmla="*/ 0 60000 65536"/>
                            <a:gd name="T78" fmla="*/ 0 60000 65536"/>
                            <a:gd name="T79" fmla="*/ 0 60000 65536"/>
                            <a:gd name="T80" fmla="*/ 0 60000 65536"/>
                            <a:gd name="T81" fmla="*/ 0 60000 65536"/>
                            <a:gd name="T82" fmla="*/ 0 60000 65536"/>
                            <a:gd name="T83" fmla="*/ 0 60000 65536"/>
                          </a:gdLst>
                          <a:ahLst/>
                          <a:cxnLst>
                            <a:cxn ang="T56">
                              <a:pos x="T0" y="T1"/>
                            </a:cxn>
                            <a:cxn ang="T57">
                              <a:pos x="T2" y="T3"/>
                            </a:cxn>
                            <a:cxn ang="T58">
                              <a:pos x="T4" y="T5"/>
                            </a:cxn>
                            <a:cxn ang="T59">
                              <a:pos x="T6" y="T7"/>
                            </a:cxn>
                            <a:cxn ang="T60">
                              <a:pos x="T8" y="T9"/>
                            </a:cxn>
                            <a:cxn ang="T61">
                              <a:pos x="T10" y="T11"/>
                            </a:cxn>
                            <a:cxn ang="T62">
                              <a:pos x="T12" y="T13"/>
                            </a:cxn>
                            <a:cxn ang="T63">
                              <a:pos x="T14" y="T15"/>
                            </a:cxn>
                            <a:cxn ang="T64">
                              <a:pos x="T16" y="T17"/>
                            </a:cxn>
                            <a:cxn ang="T65">
                              <a:pos x="T18" y="T19"/>
                            </a:cxn>
                            <a:cxn ang="T66">
                              <a:pos x="T20" y="T21"/>
                            </a:cxn>
                            <a:cxn ang="T67">
                              <a:pos x="T22" y="T23"/>
                            </a:cxn>
                            <a:cxn ang="T68">
                              <a:pos x="T24" y="T25"/>
                            </a:cxn>
                            <a:cxn ang="T69">
                              <a:pos x="T26" y="T27"/>
                            </a:cxn>
                            <a:cxn ang="T70">
                              <a:pos x="T28" y="T29"/>
                            </a:cxn>
                            <a:cxn ang="T71">
                              <a:pos x="T30" y="T31"/>
                            </a:cxn>
                            <a:cxn ang="T72">
                              <a:pos x="T32" y="T33"/>
                            </a:cxn>
                            <a:cxn ang="T73">
                              <a:pos x="T34" y="T35"/>
                            </a:cxn>
                            <a:cxn ang="T74">
                              <a:pos x="T36" y="T37"/>
                            </a:cxn>
                            <a:cxn ang="T75">
                              <a:pos x="T38" y="T39"/>
                            </a:cxn>
                            <a:cxn ang="T76">
                              <a:pos x="T40" y="T41"/>
                            </a:cxn>
                            <a:cxn ang="T77">
                              <a:pos x="T42" y="T43"/>
                            </a:cxn>
                            <a:cxn ang="T78">
                              <a:pos x="T44" y="T45"/>
                            </a:cxn>
                            <a:cxn ang="T79">
                              <a:pos x="T46" y="T47"/>
                            </a:cxn>
                            <a:cxn ang="T80">
                              <a:pos x="T48" y="T49"/>
                            </a:cxn>
                            <a:cxn ang="T81">
                              <a:pos x="T50" y="T51"/>
                            </a:cxn>
                            <a:cxn ang="T82">
                              <a:pos x="T52" y="T53"/>
                            </a:cxn>
                            <a:cxn ang="T83">
                              <a:pos x="T54" y="T55"/>
                            </a:cxn>
                          </a:cxnLst>
                          <a:rect l="0" t="0" r="r" b="b"/>
                          <a:pathLst>
                            <a:path w="1537" h="1768">
                              <a:moveTo>
                                <a:pt x="909" y="1264"/>
                              </a:moveTo>
                              <a:lnTo>
                                <a:pt x="1058" y="1402"/>
                              </a:lnTo>
                              <a:lnTo>
                                <a:pt x="1214" y="1528"/>
                              </a:lnTo>
                              <a:lnTo>
                                <a:pt x="1369" y="1654"/>
                              </a:lnTo>
                              <a:lnTo>
                                <a:pt x="1531" y="1768"/>
                              </a:lnTo>
                              <a:lnTo>
                                <a:pt x="1537" y="1768"/>
                              </a:lnTo>
                              <a:lnTo>
                                <a:pt x="1375" y="1654"/>
                              </a:lnTo>
                              <a:lnTo>
                                <a:pt x="1220" y="1534"/>
                              </a:lnTo>
                              <a:lnTo>
                                <a:pt x="1064" y="1402"/>
                              </a:lnTo>
                              <a:lnTo>
                                <a:pt x="915" y="1258"/>
                              </a:lnTo>
                              <a:lnTo>
                                <a:pt x="765" y="1115"/>
                              </a:lnTo>
                              <a:lnTo>
                                <a:pt x="628" y="959"/>
                              </a:lnTo>
                              <a:lnTo>
                                <a:pt x="496" y="803"/>
                              </a:lnTo>
                              <a:lnTo>
                                <a:pt x="377" y="647"/>
                              </a:lnTo>
                              <a:lnTo>
                                <a:pt x="269" y="485"/>
                              </a:lnTo>
                              <a:lnTo>
                                <a:pt x="167" y="323"/>
                              </a:lnTo>
                              <a:lnTo>
                                <a:pt x="78" y="161"/>
                              </a:lnTo>
                              <a:lnTo>
                                <a:pt x="0" y="0"/>
                              </a:lnTo>
                              <a:lnTo>
                                <a:pt x="0" y="12"/>
                              </a:lnTo>
                              <a:lnTo>
                                <a:pt x="78" y="173"/>
                              </a:lnTo>
                              <a:lnTo>
                                <a:pt x="167" y="335"/>
                              </a:lnTo>
                              <a:lnTo>
                                <a:pt x="269" y="491"/>
                              </a:lnTo>
                              <a:lnTo>
                                <a:pt x="377" y="653"/>
                              </a:lnTo>
                              <a:lnTo>
                                <a:pt x="496" y="809"/>
                              </a:lnTo>
                              <a:lnTo>
                                <a:pt x="628" y="965"/>
                              </a:lnTo>
                              <a:lnTo>
                                <a:pt x="765" y="1121"/>
                              </a:lnTo>
                              <a:lnTo>
                                <a:pt x="909" y="1264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2"/>
                        </a:solidFill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cs-CZ"/>
                        </a:p>
                      </p:txBody>
                    </p:sp>
                    <p:grpSp>
                      <p:nvGrpSpPr>
                        <p:cNvPr id="1106" name="Group 51"/>
                        <p:cNvGrpSpPr>
                          <a:grpSpLocks/>
                        </p:cNvGrpSpPr>
                        <p:nvPr userDrawn="1"/>
                      </p:nvGrpSpPr>
                      <p:grpSpPr bwMode="auto">
                        <a:xfrm>
                          <a:off x="0" y="1812"/>
                          <a:ext cx="3672" cy="2049"/>
                          <a:chOff x="5" y="1816"/>
                          <a:chExt cx="3672" cy="2049"/>
                        </a:xfrm>
                      </p:grpSpPr>
                      <p:sp>
                        <p:nvSpPr>
                          <p:cNvPr id="1143" name="Oval 52"/>
                          <p:cNvSpPr>
                            <a:spLocks noChangeArrowheads="1"/>
                          </p:cNvSpPr>
                          <p:nvPr userDrawn="1"/>
                        </p:nvSpPr>
                        <p:spPr bwMode="hidden">
                          <a:xfrm rot="-2819839">
                            <a:off x="1544" y="2846"/>
                            <a:ext cx="161" cy="280"/>
                          </a:xfrm>
                          <a:prstGeom prst="ellipse">
                            <a:avLst/>
                          </a:prstGeom>
                          <a:noFill/>
                          <a:ln w="9525">
                            <a:solidFill>
                              <a:schemeClr val="accent2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  <p:txBody>
                          <a:bodyPr wrap="none" anchor="ctr"/>
                          <a:lstStyle>
                            <a:lvl1pPr eaLnBrk="0" hangingPunct="0">
                              <a:defRPr>
                                <a:solidFill>
                                  <a:schemeClr val="tx1"/>
                                </a:solidFill>
                                <a:latin typeface="Verdana" pitchFamily="34" charset="0"/>
                                <a:cs typeface="Arial" pitchFamily="34" charset="0"/>
                              </a:defRPr>
                            </a:lvl1pPr>
                            <a:lvl2pPr marL="742950" indent="-285750" eaLnBrk="0" hangingPunct="0">
                              <a:defRPr>
                                <a:solidFill>
                                  <a:schemeClr val="tx1"/>
                                </a:solidFill>
                                <a:latin typeface="Verdana" pitchFamily="34" charset="0"/>
                                <a:cs typeface="Arial" pitchFamily="34" charset="0"/>
                              </a:defRPr>
                            </a:lvl2pPr>
                            <a:lvl3pPr marL="1143000" indent="-228600" eaLnBrk="0" hangingPunct="0">
                              <a:defRPr>
                                <a:solidFill>
                                  <a:schemeClr val="tx1"/>
                                </a:solidFill>
                                <a:latin typeface="Verdana" pitchFamily="34" charset="0"/>
                                <a:cs typeface="Arial" pitchFamily="34" charset="0"/>
                              </a:defRPr>
                            </a:lvl3pPr>
                            <a:lvl4pPr marL="1600200" indent="-228600" eaLnBrk="0" hangingPunct="0">
                              <a:defRPr>
                                <a:solidFill>
                                  <a:schemeClr val="tx1"/>
                                </a:solidFill>
                                <a:latin typeface="Verdana" pitchFamily="34" charset="0"/>
                                <a:cs typeface="Arial" pitchFamily="34" charset="0"/>
                              </a:defRPr>
                            </a:lvl4pPr>
                            <a:lvl5pPr marL="2057400" indent="-228600" eaLnBrk="0" hangingPunct="0">
                              <a:defRPr>
                                <a:solidFill>
                                  <a:schemeClr val="tx1"/>
                                </a:solidFill>
                                <a:latin typeface="Verdana" pitchFamily="34" charset="0"/>
                                <a:cs typeface="Arial" pitchFamily="34" charset="0"/>
                              </a:defRPr>
                            </a:lvl5pPr>
                            <a:lvl6pPr marL="2514600" indent="-228600" algn="ctr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>
                                <a:solidFill>
                                  <a:schemeClr val="tx1"/>
                                </a:solidFill>
                                <a:latin typeface="Verdana" pitchFamily="34" charset="0"/>
                                <a:cs typeface="Arial" pitchFamily="34" charset="0"/>
                              </a:defRPr>
                            </a:lvl6pPr>
                            <a:lvl7pPr marL="2971800" indent="-228600" algn="ctr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>
                                <a:solidFill>
                                  <a:schemeClr val="tx1"/>
                                </a:solidFill>
                                <a:latin typeface="Verdana" pitchFamily="34" charset="0"/>
                                <a:cs typeface="Arial" pitchFamily="34" charset="0"/>
                              </a:defRPr>
                            </a:lvl7pPr>
                            <a:lvl8pPr marL="3429000" indent="-228600" algn="ctr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>
                                <a:solidFill>
                                  <a:schemeClr val="tx1"/>
                                </a:solidFill>
                                <a:latin typeface="Verdana" pitchFamily="34" charset="0"/>
                                <a:cs typeface="Arial" pitchFamily="34" charset="0"/>
                              </a:defRPr>
                            </a:lvl8pPr>
                            <a:lvl9pPr marL="3886200" indent="-228600" algn="ctr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>
                                <a:solidFill>
                                  <a:schemeClr val="tx1"/>
                                </a:solidFill>
                                <a:latin typeface="Verdana" pitchFamily="34" charset="0"/>
                                <a:cs typeface="Arial" pitchFamily="34" charset="0"/>
                              </a:defRPr>
                            </a:lvl9pPr>
                          </a:lstStyle>
                          <a:p>
                            <a:pPr algn="ctr" eaLnBrk="1" hangingPunct="1">
                              <a:defRPr/>
                            </a:pPr>
                            <a:endParaRPr lang="cs-CZ" altLang="en-US" smtClean="0"/>
                          </a:p>
                        </p:txBody>
                      </p:sp>
                      <p:sp>
                        <p:nvSpPr>
                          <p:cNvPr id="1144" name="Oval 53"/>
                          <p:cNvSpPr>
                            <a:spLocks noChangeArrowheads="1"/>
                          </p:cNvSpPr>
                          <p:nvPr userDrawn="1"/>
                        </p:nvSpPr>
                        <p:spPr bwMode="hidden">
                          <a:xfrm rot="-2819839">
                            <a:off x="1490" y="2750"/>
                            <a:ext cx="281" cy="503"/>
                          </a:xfrm>
                          <a:prstGeom prst="ellipse">
                            <a:avLst/>
                          </a:prstGeom>
                          <a:noFill/>
                          <a:ln w="9525">
                            <a:solidFill>
                              <a:schemeClr val="accent2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  <p:txBody>
                          <a:bodyPr wrap="none" anchor="ctr"/>
                          <a:lstStyle>
                            <a:lvl1pPr eaLnBrk="0" hangingPunct="0">
                              <a:defRPr>
                                <a:solidFill>
                                  <a:schemeClr val="tx1"/>
                                </a:solidFill>
                                <a:latin typeface="Verdana" pitchFamily="34" charset="0"/>
                                <a:cs typeface="Arial" pitchFamily="34" charset="0"/>
                              </a:defRPr>
                            </a:lvl1pPr>
                            <a:lvl2pPr marL="742950" indent="-285750" eaLnBrk="0" hangingPunct="0">
                              <a:defRPr>
                                <a:solidFill>
                                  <a:schemeClr val="tx1"/>
                                </a:solidFill>
                                <a:latin typeface="Verdana" pitchFamily="34" charset="0"/>
                                <a:cs typeface="Arial" pitchFamily="34" charset="0"/>
                              </a:defRPr>
                            </a:lvl2pPr>
                            <a:lvl3pPr marL="1143000" indent="-228600" eaLnBrk="0" hangingPunct="0">
                              <a:defRPr>
                                <a:solidFill>
                                  <a:schemeClr val="tx1"/>
                                </a:solidFill>
                                <a:latin typeface="Verdana" pitchFamily="34" charset="0"/>
                                <a:cs typeface="Arial" pitchFamily="34" charset="0"/>
                              </a:defRPr>
                            </a:lvl3pPr>
                            <a:lvl4pPr marL="1600200" indent="-228600" eaLnBrk="0" hangingPunct="0">
                              <a:defRPr>
                                <a:solidFill>
                                  <a:schemeClr val="tx1"/>
                                </a:solidFill>
                                <a:latin typeface="Verdana" pitchFamily="34" charset="0"/>
                                <a:cs typeface="Arial" pitchFamily="34" charset="0"/>
                              </a:defRPr>
                            </a:lvl4pPr>
                            <a:lvl5pPr marL="2057400" indent="-228600" eaLnBrk="0" hangingPunct="0">
                              <a:defRPr>
                                <a:solidFill>
                                  <a:schemeClr val="tx1"/>
                                </a:solidFill>
                                <a:latin typeface="Verdana" pitchFamily="34" charset="0"/>
                                <a:cs typeface="Arial" pitchFamily="34" charset="0"/>
                              </a:defRPr>
                            </a:lvl5pPr>
                            <a:lvl6pPr marL="2514600" indent="-228600" algn="ctr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>
                                <a:solidFill>
                                  <a:schemeClr val="tx1"/>
                                </a:solidFill>
                                <a:latin typeface="Verdana" pitchFamily="34" charset="0"/>
                                <a:cs typeface="Arial" pitchFamily="34" charset="0"/>
                              </a:defRPr>
                            </a:lvl6pPr>
                            <a:lvl7pPr marL="2971800" indent="-228600" algn="ctr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>
                                <a:solidFill>
                                  <a:schemeClr val="tx1"/>
                                </a:solidFill>
                                <a:latin typeface="Verdana" pitchFamily="34" charset="0"/>
                                <a:cs typeface="Arial" pitchFamily="34" charset="0"/>
                              </a:defRPr>
                            </a:lvl7pPr>
                            <a:lvl8pPr marL="3429000" indent="-228600" algn="ctr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>
                                <a:solidFill>
                                  <a:schemeClr val="tx1"/>
                                </a:solidFill>
                                <a:latin typeface="Verdana" pitchFamily="34" charset="0"/>
                                <a:cs typeface="Arial" pitchFamily="34" charset="0"/>
                              </a:defRPr>
                            </a:lvl8pPr>
                            <a:lvl9pPr marL="3886200" indent="-228600" algn="ctr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>
                                <a:solidFill>
                                  <a:schemeClr val="tx1"/>
                                </a:solidFill>
                                <a:latin typeface="Verdana" pitchFamily="34" charset="0"/>
                                <a:cs typeface="Arial" pitchFamily="34" charset="0"/>
                              </a:defRPr>
                            </a:lvl9pPr>
                          </a:lstStyle>
                          <a:p>
                            <a:pPr algn="ctr" eaLnBrk="1" hangingPunct="1">
                              <a:defRPr/>
                            </a:pPr>
                            <a:endParaRPr lang="cs-CZ" altLang="en-US" smtClean="0"/>
                          </a:p>
                        </p:txBody>
                      </p:sp>
                      <p:sp>
                        <p:nvSpPr>
                          <p:cNvPr id="1145" name="Oval 54"/>
                          <p:cNvSpPr>
                            <a:spLocks noChangeArrowheads="1"/>
                          </p:cNvSpPr>
                          <p:nvPr userDrawn="1"/>
                        </p:nvSpPr>
                        <p:spPr bwMode="hidden">
                          <a:xfrm rot="-2819839">
                            <a:off x="1415" y="2563"/>
                            <a:ext cx="471" cy="813"/>
                          </a:xfrm>
                          <a:prstGeom prst="ellipse">
                            <a:avLst/>
                          </a:prstGeom>
                          <a:noFill/>
                          <a:ln w="9525">
                            <a:solidFill>
                              <a:schemeClr val="accent2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  <p:txBody>
                          <a:bodyPr wrap="none" anchor="ctr"/>
                          <a:lstStyle>
                            <a:lvl1pPr eaLnBrk="0" hangingPunct="0">
                              <a:defRPr>
                                <a:solidFill>
                                  <a:schemeClr val="tx1"/>
                                </a:solidFill>
                                <a:latin typeface="Verdana" pitchFamily="34" charset="0"/>
                                <a:cs typeface="Arial" pitchFamily="34" charset="0"/>
                              </a:defRPr>
                            </a:lvl1pPr>
                            <a:lvl2pPr marL="742950" indent="-285750" eaLnBrk="0" hangingPunct="0">
                              <a:defRPr>
                                <a:solidFill>
                                  <a:schemeClr val="tx1"/>
                                </a:solidFill>
                                <a:latin typeface="Verdana" pitchFamily="34" charset="0"/>
                                <a:cs typeface="Arial" pitchFamily="34" charset="0"/>
                              </a:defRPr>
                            </a:lvl2pPr>
                            <a:lvl3pPr marL="1143000" indent="-228600" eaLnBrk="0" hangingPunct="0">
                              <a:defRPr>
                                <a:solidFill>
                                  <a:schemeClr val="tx1"/>
                                </a:solidFill>
                                <a:latin typeface="Verdana" pitchFamily="34" charset="0"/>
                                <a:cs typeface="Arial" pitchFamily="34" charset="0"/>
                              </a:defRPr>
                            </a:lvl3pPr>
                            <a:lvl4pPr marL="1600200" indent="-228600" eaLnBrk="0" hangingPunct="0">
                              <a:defRPr>
                                <a:solidFill>
                                  <a:schemeClr val="tx1"/>
                                </a:solidFill>
                                <a:latin typeface="Verdana" pitchFamily="34" charset="0"/>
                                <a:cs typeface="Arial" pitchFamily="34" charset="0"/>
                              </a:defRPr>
                            </a:lvl4pPr>
                            <a:lvl5pPr marL="2057400" indent="-228600" eaLnBrk="0" hangingPunct="0">
                              <a:defRPr>
                                <a:solidFill>
                                  <a:schemeClr val="tx1"/>
                                </a:solidFill>
                                <a:latin typeface="Verdana" pitchFamily="34" charset="0"/>
                                <a:cs typeface="Arial" pitchFamily="34" charset="0"/>
                              </a:defRPr>
                            </a:lvl5pPr>
                            <a:lvl6pPr marL="2514600" indent="-228600" algn="ctr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>
                                <a:solidFill>
                                  <a:schemeClr val="tx1"/>
                                </a:solidFill>
                                <a:latin typeface="Verdana" pitchFamily="34" charset="0"/>
                                <a:cs typeface="Arial" pitchFamily="34" charset="0"/>
                              </a:defRPr>
                            </a:lvl6pPr>
                            <a:lvl7pPr marL="2971800" indent="-228600" algn="ctr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>
                                <a:solidFill>
                                  <a:schemeClr val="tx1"/>
                                </a:solidFill>
                                <a:latin typeface="Verdana" pitchFamily="34" charset="0"/>
                                <a:cs typeface="Arial" pitchFamily="34" charset="0"/>
                              </a:defRPr>
                            </a:lvl7pPr>
                            <a:lvl8pPr marL="3429000" indent="-228600" algn="ctr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>
                                <a:solidFill>
                                  <a:schemeClr val="tx1"/>
                                </a:solidFill>
                                <a:latin typeface="Verdana" pitchFamily="34" charset="0"/>
                                <a:cs typeface="Arial" pitchFamily="34" charset="0"/>
                              </a:defRPr>
                            </a:lvl8pPr>
                            <a:lvl9pPr marL="3886200" indent="-228600" algn="ctr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>
                                <a:solidFill>
                                  <a:schemeClr val="tx1"/>
                                </a:solidFill>
                                <a:latin typeface="Verdana" pitchFamily="34" charset="0"/>
                                <a:cs typeface="Arial" pitchFamily="34" charset="0"/>
                              </a:defRPr>
                            </a:lvl9pPr>
                          </a:lstStyle>
                          <a:p>
                            <a:pPr algn="ctr" eaLnBrk="1" hangingPunct="1">
                              <a:defRPr/>
                            </a:pPr>
                            <a:endParaRPr lang="cs-CZ" altLang="en-US" smtClean="0"/>
                          </a:p>
                        </p:txBody>
                      </p:sp>
                      <p:sp>
                        <p:nvSpPr>
                          <p:cNvPr id="1146" name="Oval 55"/>
                          <p:cNvSpPr>
                            <a:spLocks noChangeArrowheads="1"/>
                          </p:cNvSpPr>
                          <p:nvPr userDrawn="1"/>
                        </p:nvSpPr>
                        <p:spPr bwMode="hidden">
                          <a:xfrm rot="-2819839">
                            <a:off x="1357" y="2400"/>
                            <a:ext cx="623" cy="1129"/>
                          </a:xfrm>
                          <a:prstGeom prst="ellipse">
                            <a:avLst/>
                          </a:prstGeom>
                          <a:noFill/>
                          <a:ln w="9525">
                            <a:solidFill>
                              <a:schemeClr val="accent2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  <p:txBody>
                          <a:bodyPr wrap="none" anchor="ctr"/>
                          <a:lstStyle>
                            <a:lvl1pPr eaLnBrk="0" hangingPunct="0">
                              <a:defRPr>
                                <a:solidFill>
                                  <a:schemeClr val="tx1"/>
                                </a:solidFill>
                                <a:latin typeface="Verdana" pitchFamily="34" charset="0"/>
                                <a:cs typeface="Arial" pitchFamily="34" charset="0"/>
                              </a:defRPr>
                            </a:lvl1pPr>
                            <a:lvl2pPr marL="742950" indent="-285750" eaLnBrk="0" hangingPunct="0">
                              <a:defRPr>
                                <a:solidFill>
                                  <a:schemeClr val="tx1"/>
                                </a:solidFill>
                                <a:latin typeface="Verdana" pitchFamily="34" charset="0"/>
                                <a:cs typeface="Arial" pitchFamily="34" charset="0"/>
                              </a:defRPr>
                            </a:lvl2pPr>
                            <a:lvl3pPr marL="1143000" indent="-228600" eaLnBrk="0" hangingPunct="0">
                              <a:defRPr>
                                <a:solidFill>
                                  <a:schemeClr val="tx1"/>
                                </a:solidFill>
                                <a:latin typeface="Verdana" pitchFamily="34" charset="0"/>
                                <a:cs typeface="Arial" pitchFamily="34" charset="0"/>
                              </a:defRPr>
                            </a:lvl3pPr>
                            <a:lvl4pPr marL="1600200" indent="-228600" eaLnBrk="0" hangingPunct="0">
                              <a:defRPr>
                                <a:solidFill>
                                  <a:schemeClr val="tx1"/>
                                </a:solidFill>
                                <a:latin typeface="Verdana" pitchFamily="34" charset="0"/>
                                <a:cs typeface="Arial" pitchFamily="34" charset="0"/>
                              </a:defRPr>
                            </a:lvl4pPr>
                            <a:lvl5pPr marL="2057400" indent="-228600" eaLnBrk="0" hangingPunct="0">
                              <a:defRPr>
                                <a:solidFill>
                                  <a:schemeClr val="tx1"/>
                                </a:solidFill>
                                <a:latin typeface="Verdana" pitchFamily="34" charset="0"/>
                                <a:cs typeface="Arial" pitchFamily="34" charset="0"/>
                              </a:defRPr>
                            </a:lvl5pPr>
                            <a:lvl6pPr marL="2514600" indent="-228600" algn="ctr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>
                                <a:solidFill>
                                  <a:schemeClr val="tx1"/>
                                </a:solidFill>
                                <a:latin typeface="Verdana" pitchFamily="34" charset="0"/>
                                <a:cs typeface="Arial" pitchFamily="34" charset="0"/>
                              </a:defRPr>
                            </a:lvl6pPr>
                            <a:lvl7pPr marL="2971800" indent="-228600" algn="ctr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>
                                <a:solidFill>
                                  <a:schemeClr val="tx1"/>
                                </a:solidFill>
                                <a:latin typeface="Verdana" pitchFamily="34" charset="0"/>
                                <a:cs typeface="Arial" pitchFamily="34" charset="0"/>
                              </a:defRPr>
                            </a:lvl7pPr>
                            <a:lvl8pPr marL="3429000" indent="-228600" algn="ctr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>
                                <a:solidFill>
                                  <a:schemeClr val="tx1"/>
                                </a:solidFill>
                                <a:latin typeface="Verdana" pitchFamily="34" charset="0"/>
                                <a:cs typeface="Arial" pitchFamily="34" charset="0"/>
                              </a:defRPr>
                            </a:lvl8pPr>
                            <a:lvl9pPr marL="3886200" indent="-228600" algn="ctr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>
                                <a:solidFill>
                                  <a:schemeClr val="tx1"/>
                                </a:solidFill>
                                <a:latin typeface="Verdana" pitchFamily="34" charset="0"/>
                                <a:cs typeface="Arial" pitchFamily="34" charset="0"/>
                              </a:defRPr>
                            </a:lvl9pPr>
                          </a:lstStyle>
                          <a:p>
                            <a:pPr algn="ctr" eaLnBrk="1" hangingPunct="1">
                              <a:defRPr/>
                            </a:pPr>
                            <a:endParaRPr lang="cs-CZ" altLang="en-US" smtClean="0"/>
                          </a:p>
                        </p:txBody>
                      </p:sp>
                      <p:sp>
                        <p:nvSpPr>
                          <p:cNvPr id="1147" name="Oval 56"/>
                          <p:cNvSpPr>
                            <a:spLocks noChangeArrowheads="1"/>
                          </p:cNvSpPr>
                          <p:nvPr userDrawn="1"/>
                        </p:nvSpPr>
                        <p:spPr bwMode="hidden">
                          <a:xfrm rot="-2819839">
                            <a:off x="1294" y="2200"/>
                            <a:ext cx="786" cy="1467"/>
                          </a:xfrm>
                          <a:prstGeom prst="ellipse">
                            <a:avLst/>
                          </a:prstGeom>
                          <a:noFill/>
                          <a:ln w="9525">
                            <a:solidFill>
                              <a:schemeClr val="accent2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  <p:txBody>
                          <a:bodyPr wrap="none" anchor="ctr"/>
                          <a:lstStyle>
                            <a:lvl1pPr eaLnBrk="0" hangingPunct="0">
                              <a:defRPr>
                                <a:solidFill>
                                  <a:schemeClr val="tx1"/>
                                </a:solidFill>
                                <a:latin typeface="Verdana" pitchFamily="34" charset="0"/>
                                <a:cs typeface="Arial" pitchFamily="34" charset="0"/>
                              </a:defRPr>
                            </a:lvl1pPr>
                            <a:lvl2pPr marL="742950" indent="-285750" eaLnBrk="0" hangingPunct="0">
                              <a:defRPr>
                                <a:solidFill>
                                  <a:schemeClr val="tx1"/>
                                </a:solidFill>
                                <a:latin typeface="Verdana" pitchFamily="34" charset="0"/>
                                <a:cs typeface="Arial" pitchFamily="34" charset="0"/>
                              </a:defRPr>
                            </a:lvl2pPr>
                            <a:lvl3pPr marL="1143000" indent="-228600" eaLnBrk="0" hangingPunct="0">
                              <a:defRPr>
                                <a:solidFill>
                                  <a:schemeClr val="tx1"/>
                                </a:solidFill>
                                <a:latin typeface="Verdana" pitchFamily="34" charset="0"/>
                                <a:cs typeface="Arial" pitchFamily="34" charset="0"/>
                              </a:defRPr>
                            </a:lvl3pPr>
                            <a:lvl4pPr marL="1600200" indent="-228600" eaLnBrk="0" hangingPunct="0">
                              <a:defRPr>
                                <a:solidFill>
                                  <a:schemeClr val="tx1"/>
                                </a:solidFill>
                                <a:latin typeface="Verdana" pitchFamily="34" charset="0"/>
                                <a:cs typeface="Arial" pitchFamily="34" charset="0"/>
                              </a:defRPr>
                            </a:lvl4pPr>
                            <a:lvl5pPr marL="2057400" indent="-228600" eaLnBrk="0" hangingPunct="0">
                              <a:defRPr>
                                <a:solidFill>
                                  <a:schemeClr val="tx1"/>
                                </a:solidFill>
                                <a:latin typeface="Verdana" pitchFamily="34" charset="0"/>
                                <a:cs typeface="Arial" pitchFamily="34" charset="0"/>
                              </a:defRPr>
                            </a:lvl5pPr>
                            <a:lvl6pPr marL="2514600" indent="-228600" algn="ctr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>
                                <a:solidFill>
                                  <a:schemeClr val="tx1"/>
                                </a:solidFill>
                                <a:latin typeface="Verdana" pitchFamily="34" charset="0"/>
                                <a:cs typeface="Arial" pitchFamily="34" charset="0"/>
                              </a:defRPr>
                            </a:lvl6pPr>
                            <a:lvl7pPr marL="2971800" indent="-228600" algn="ctr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>
                                <a:solidFill>
                                  <a:schemeClr val="tx1"/>
                                </a:solidFill>
                                <a:latin typeface="Verdana" pitchFamily="34" charset="0"/>
                                <a:cs typeface="Arial" pitchFamily="34" charset="0"/>
                              </a:defRPr>
                            </a:lvl7pPr>
                            <a:lvl8pPr marL="3429000" indent="-228600" algn="ctr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>
                                <a:solidFill>
                                  <a:schemeClr val="tx1"/>
                                </a:solidFill>
                                <a:latin typeface="Verdana" pitchFamily="34" charset="0"/>
                                <a:cs typeface="Arial" pitchFamily="34" charset="0"/>
                              </a:defRPr>
                            </a:lvl8pPr>
                            <a:lvl9pPr marL="3886200" indent="-228600" algn="ctr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>
                                <a:solidFill>
                                  <a:schemeClr val="tx1"/>
                                </a:solidFill>
                                <a:latin typeface="Verdana" pitchFamily="34" charset="0"/>
                                <a:cs typeface="Arial" pitchFamily="34" charset="0"/>
                              </a:defRPr>
                            </a:lvl9pPr>
                          </a:lstStyle>
                          <a:p>
                            <a:pPr algn="ctr" eaLnBrk="1" hangingPunct="1">
                              <a:defRPr/>
                            </a:pPr>
                            <a:endParaRPr lang="cs-CZ" altLang="en-US" smtClean="0"/>
                          </a:p>
                        </p:txBody>
                      </p:sp>
                      <p:sp>
                        <p:nvSpPr>
                          <p:cNvPr id="1148" name="Oval 57"/>
                          <p:cNvSpPr>
                            <a:spLocks noChangeArrowheads="1"/>
                          </p:cNvSpPr>
                          <p:nvPr userDrawn="1"/>
                        </p:nvSpPr>
                        <p:spPr bwMode="hidden">
                          <a:xfrm rot="-2819839">
                            <a:off x="1238" y="2040"/>
                            <a:ext cx="972" cy="1779"/>
                          </a:xfrm>
                          <a:prstGeom prst="ellipse">
                            <a:avLst/>
                          </a:prstGeom>
                          <a:noFill/>
                          <a:ln w="9525">
                            <a:solidFill>
                              <a:schemeClr val="accent2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  <p:txBody>
                          <a:bodyPr wrap="none" anchor="ctr"/>
                          <a:lstStyle>
                            <a:lvl1pPr eaLnBrk="0" hangingPunct="0">
                              <a:defRPr>
                                <a:solidFill>
                                  <a:schemeClr val="tx1"/>
                                </a:solidFill>
                                <a:latin typeface="Verdana" pitchFamily="34" charset="0"/>
                                <a:cs typeface="Arial" pitchFamily="34" charset="0"/>
                              </a:defRPr>
                            </a:lvl1pPr>
                            <a:lvl2pPr marL="742950" indent="-285750" eaLnBrk="0" hangingPunct="0">
                              <a:defRPr>
                                <a:solidFill>
                                  <a:schemeClr val="tx1"/>
                                </a:solidFill>
                                <a:latin typeface="Verdana" pitchFamily="34" charset="0"/>
                                <a:cs typeface="Arial" pitchFamily="34" charset="0"/>
                              </a:defRPr>
                            </a:lvl2pPr>
                            <a:lvl3pPr marL="1143000" indent="-228600" eaLnBrk="0" hangingPunct="0">
                              <a:defRPr>
                                <a:solidFill>
                                  <a:schemeClr val="tx1"/>
                                </a:solidFill>
                                <a:latin typeface="Verdana" pitchFamily="34" charset="0"/>
                                <a:cs typeface="Arial" pitchFamily="34" charset="0"/>
                              </a:defRPr>
                            </a:lvl3pPr>
                            <a:lvl4pPr marL="1600200" indent="-228600" eaLnBrk="0" hangingPunct="0">
                              <a:defRPr>
                                <a:solidFill>
                                  <a:schemeClr val="tx1"/>
                                </a:solidFill>
                                <a:latin typeface="Verdana" pitchFamily="34" charset="0"/>
                                <a:cs typeface="Arial" pitchFamily="34" charset="0"/>
                              </a:defRPr>
                            </a:lvl4pPr>
                            <a:lvl5pPr marL="2057400" indent="-228600" eaLnBrk="0" hangingPunct="0">
                              <a:defRPr>
                                <a:solidFill>
                                  <a:schemeClr val="tx1"/>
                                </a:solidFill>
                                <a:latin typeface="Verdana" pitchFamily="34" charset="0"/>
                                <a:cs typeface="Arial" pitchFamily="34" charset="0"/>
                              </a:defRPr>
                            </a:lvl5pPr>
                            <a:lvl6pPr marL="2514600" indent="-228600" algn="ctr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>
                                <a:solidFill>
                                  <a:schemeClr val="tx1"/>
                                </a:solidFill>
                                <a:latin typeface="Verdana" pitchFamily="34" charset="0"/>
                                <a:cs typeface="Arial" pitchFamily="34" charset="0"/>
                              </a:defRPr>
                            </a:lvl6pPr>
                            <a:lvl7pPr marL="2971800" indent="-228600" algn="ctr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>
                                <a:solidFill>
                                  <a:schemeClr val="tx1"/>
                                </a:solidFill>
                                <a:latin typeface="Verdana" pitchFamily="34" charset="0"/>
                                <a:cs typeface="Arial" pitchFamily="34" charset="0"/>
                              </a:defRPr>
                            </a:lvl7pPr>
                            <a:lvl8pPr marL="3429000" indent="-228600" algn="ctr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>
                                <a:solidFill>
                                  <a:schemeClr val="tx1"/>
                                </a:solidFill>
                                <a:latin typeface="Verdana" pitchFamily="34" charset="0"/>
                                <a:cs typeface="Arial" pitchFamily="34" charset="0"/>
                              </a:defRPr>
                            </a:lvl8pPr>
                            <a:lvl9pPr marL="3886200" indent="-228600" algn="ctr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>
                                <a:solidFill>
                                  <a:schemeClr val="tx1"/>
                                </a:solidFill>
                                <a:latin typeface="Verdana" pitchFamily="34" charset="0"/>
                                <a:cs typeface="Arial" pitchFamily="34" charset="0"/>
                              </a:defRPr>
                            </a:lvl9pPr>
                          </a:lstStyle>
                          <a:p>
                            <a:pPr algn="ctr" eaLnBrk="1" hangingPunct="1">
                              <a:defRPr/>
                            </a:pPr>
                            <a:endParaRPr lang="cs-CZ" altLang="en-US" smtClean="0"/>
                          </a:p>
                        </p:txBody>
                      </p:sp>
                      <p:sp>
                        <p:nvSpPr>
                          <p:cNvPr id="1149" name="Oval 58"/>
                          <p:cNvSpPr>
                            <a:spLocks noChangeArrowheads="1"/>
                          </p:cNvSpPr>
                          <p:nvPr userDrawn="1"/>
                        </p:nvSpPr>
                        <p:spPr bwMode="hidden">
                          <a:xfrm rot="-2819839">
                            <a:off x="1180" y="1842"/>
                            <a:ext cx="1167" cy="2094"/>
                          </a:xfrm>
                          <a:prstGeom prst="ellipse">
                            <a:avLst/>
                          </a:prstGeom>
                          <a:noFill/>
                          <a:ln w="9525">
                            <a:solidFill>
                              <a:schemeClr val="accent2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  <p:txBody>
                          <a:bodyPr wrap="none" anchor="ctr"/>
                          <a:lstStyle>
                            <a:lvl1pPr eaLnBrk="0" hangingPunct="0">
                              <a:defRPr>
                                <a:solidFill>
                                  <a:schemeClr val="tx1"/>
                                </a:solidFill>
                                <a:latin typeface="Verdana" pitchFamily="34" charset="0"/>
                                <a:cs typeface="Arial" pitchFamily="34" charset="0"/>
                              </a:defRPr>
                            </a:lvl1pPr>
                            <a:lvl2pPr marL="742950" indent="-285750" eaLnBrk="0" hangingPunct="0">
                              <a:defRPr>
                                <a:solidFill>
                                  <a:schemeClr val="tx1"/>
                                </a:solidFill>
                                <a:latin typeface="Verdana" pitchFamily="34" charset="0"/>
                                <a:cs typeface="Arial" pitchFamily="34" charset="0"/>
                              </a:defRPr>
                            </a:lvl2pPr>
                            <a:lvl3pPr marL="1143000" indent="-228600" eaLnBrk="0" hangingPunct="0">
                              <a:defRPr>
                                <a:solidFill>
                                  <a:schemeClr val="tx1"/>
                                </a:solidFill>
                                <a:latin typeface="Verdana" pitchFamily="34" charset="0"/>
                                <a:cs typeface="Arial" pitchFamily="34" charset="0"/>
                              </a:defRPr>
                            </a:lvl3pPr>
                            <a:lvl4pPr marL="1600200" indent="-228600" eaLnBrk="0" hangingPunct="0">
                              <a:defRPr>
                                <a:solidFill>
                                  <a:schemeClr val="tx1"/>
                                </a:solidFill>
                                <a:latin typeface="Verdana" pitchFamily="34" charset="0"/>
                                <a:cs typeface="Arial" pitchFamily="34" charset="0"/>
                              </a:defRPr>
                            </a:lvl4pPr>
                            <a:lvl5pPr marL="2057400" indent="-228600" eaLnBrk="0" hangingPunct="0">
                              <a:defRPr>
                                <a:solidFill>
                                  <a:schemeClr val="tx1"/>
                                </a:solidFill>
                                <a:latin typeface="Verdana" pitchFamily="34" charset="0"/>
                                <a:cs typeface="Arial" pitchFamily="34" charset="0"/>
                              </a:defRPr>
                            </a:lvl5pPr>
                            <a:lvl6pPr marL="2514600" indent="-228600" algn="ctr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>
                                <a:solidFill>
                                  <a:schemeClr val="tx1"/>
                                </a:solidFill>
                                <a:latin typeface="Verdana" pitchFamily="34" charset="0"/>
                                <a:cs typeface="Arial" pitchFamily="34" charset="0"/>
                              </a:defRPr>
                            </a:lvl6pPr>
                            <a:lvl7pPr marL="2971800" indent="-228600" algn="ctr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>
                                <a:solidFill>
                                  <a:schemeClr val="tx1"/>
                                </a:solidFill>
                                <a:latin typeface="Verdana" pitchFamily="34" charset="0"/>
                                <a:cs typeface="Arial" pitchFamily="34" charset="0"/>
                              </a:defRPr>
                            </a:lvl7pPr>
                            <a:lvl8pPr marL="3429000" indent="-228600" algn="ctr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>
                                <a:solidFill>
                                  <a:schemeClr val="tx1"/>
                                </a:solidFill>
                                <a:latin typeface="Verdana" pitchFamily="34" charset="0"/>
                                <a:cs typeface="Arial" pitchFamily="34" charset="0"/>
                              </a:defRPr>
                            </a:lvl8pPr>
                            <a:lvl9pPr marL="3886200" indent="-228600" algn="ctr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>
                                <a:solidFill>
                                  <a:schemeClr val="tx1"/>
                                </a:solidFill>
                                <a:latin typeface="Verdana" pitchFamily="34" charset="0"/>
                                <a:cs typeface="Arial" pitchFamily="34" charset="0"/>
                              </a:defRPr>
                            </a:lvl9pPr>
                          </a:lstStyle>
                          <a:p>
                            <a:pPr algn="ctr" eaLnBrk="1" hangingPunct="1">
                              <a:defRPr/>
                            </a:pPr>
                            <a:endParaRPr lang="cs-CZ" altLang="en-US" smtClean="0"/>
                          </a:p>
                        </p:txBody>
                      </p:sp>
                      <p:sp>
                        <p:nvSpPr>
                          <p:cNvPr id="1150" name="Oval 59"/>
                          <p:cNvSpPr>
                            <a:spLocks noChangeArrowheads="1"/>
                          </p:cNvSpPr>
                          <p:nvPr userDrawn="1"/>
                        </p:nvSpPr>
                        <p:spPr bwMode="hidden">
                          <a:xfrm rot="-2819839">
                            <a:off x="1085" y="1698"/>
                            <a:ext cx="1346" cy="2398"/>
                          </a:xfrm>
                          <a:prstGeom prst="ellipse">
                            <a:avLst/>
                          </a:prstGeom>
                          <a:noFill/>
                          <a:ln w="9525">
                            <a:solidFill>
                              <a:schemeClr val="accent2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  <p:txBody>
                          <a:bodyPr wrap="none" anchor="ctr"/>
                          <a:lstStyle>
                            <a:lvl1pPr eaLnBrk="0" hangingPunct="0">
                              <a:defRPr>
                                <a:solidFill>
                                  <a:schemeClr val="tx1"/>
                                </a:solidFill>
                                <a:latin typeface="Verdana" pitchFamily="34" charset="0"/>
                                <a:cs typeface="Arial" pitchFamily="34" charset="0"/>
                              </a:defRPr>
                            </a:lvl1pPr>
                            <a:lvl2pPr marL="742950" indent="-285750" eaLnBrk="0" hangingPunct="0">
                              <a:defRPr>
                                <a:solidFill>
                                  <a:schemeClr val="tx1"/>
                                </a:solidFill>
                                <a:latin typeface="Verdana" pitchFamily="34" charset="0"/>
                                <a:cs typeface="Arial" pitchFamily="34" charset="0"/>
                              </a:defRPr>
                            </a:lvl2pPr>
                            <a:lvl3pPr marL="1143000" indent="-228600" eaLnBrk="0" hangingPunct="0">
                              <a:defRPr>
                                <a:solidFill>
                                  <a:schemeClr val="tx1"/>
                                </a:solidFill>
                                <a:latin typeface="Verdana" pitchFamily="34" charset="0"/>
                                <a:cs typeface="Arial" pitchFamily="34" charset="0"/>
                              </a:defRPr>
                            </a:lvl3pPr>
                            <a:lvl4pPr marL="1600200" indent="-228600" eaLnBrk="0" hangingPunct="0">
                              <a:defRPr>
                                <a:solidFill>
                                  <a:schemeClr val="tx1"/>
                                </a:solidFill>
                                <a:latin typeface="Verdana" pitchFamily="34" charset="0"/>
                                <a:cs typeface="Arial" pitchFamily="34" charset="0"/>
                              </a:defRPr>
                            </a:lvl4pPr>
                            <a:lvl5pPr marL="2057400" indent="-228600" eaLnBrk="0" hangingPunct="0">
                              <a:defRPr>
                                <a:solidFill>
                                  <a:schemeClr val="tx1"/>
                                </a:solidFill>
                                <a:latin typeface="Verdana" pitchFamily="34" charset="0"/>
                                <a:cs typeface="Arial" pitchFamily="34" charset="0"/>
                              </a:defRPr>
                            </a:lvl5pPr>
                            <a:lvl6pPr marL="2514600" indent="-228600" algn="ctr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>
                                <a:solidFill>
                                  <a:schemeClr val="tx1"/>
                                </a:solidFill>
                                <a:latin typeface="Verdana" pitchFamily="34" charset="0"/>
                                <a:cs typeface="Arial" pitchFamily="34" charset="0"/>
                              </a:defRPr>
                            </a:lvl6pPr>
                            <a:lvl7pPr marL="2971800" indent="-228600" algn="ctr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>
                                <a:solidFill>
                                  <a:schemeClr val="tx1"/>
                                </a:solidFill>
                                <a:latin typeface="Verdana" pitchFamily="34" charset="0"/>
                                <a:cs typeface="Arial" pitchFamily="34" charset="0"/>
                              </a:defRPr>
                            </a:lvl7pPr>
                            <a:lvl8pPr marL="3429000" indent="-228600" algn="ctr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>
                                <a:solidFill>
                                  <a:schemeClr val="tx1"/>
                                </a:solidFill>
                                <a:latin typeface="Verdana" pitchFamily="34" charset="0"/>
                                <a:cs typeface="Arial" pitchFamily="34" charset="0"/>
                              </a:defRPr>
                            </a:lvl8pPr>
                            <a:lvl9pPr marL="3886200" indent="-228600" algn="ctr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>
                                <a:solidFill>
                                  <a:schemeClr val="tx1"/>
                                </a:solidFill>
                                <a:latin typeface="Verdana" pitchFamily="34" charset="0"/>
                                <a:cs typeface="Arial" pitchFamily="34" charset="0"/>
                              </a:defRPr>
                            </a:lvl9pPr>
                          </a:lstStyle>
                          <a:p>
                            <a:pPr algn="ctr" eaLnBrk="1" hangingPunct="1">
                              <a:defRPr/>
                            </a:pPr>
                            <a:endParaRPr lang="cs-CZ" altLang="en-US" smtClean="0"/>
                          </a:p>
                        </p:txBody>
                      </p:sp>
                      <p:sp>
                        <p:nvSpPr>
                          <p:cNvPr id="1151" name="Oval 60"/>
                          <p:cNvSpPr>
                            <a:spLocks noChangeArrowheads="1"/>
                          </p:cNvSpPr>
                          <p:nvPr userDrawn="1"/>
                        </p:nvSpPr>
                        <p:spPr bwMode="hidden">
                          <a:xfrm rot="-2819839">
                            <a:off x="1011" y="1513"/>
                            <a:ext cx="1563" cy="2696"/>
                          </a:xfrm>
                          <a:prstGeom prst="ellipse">
                            <a:avLst/>
                          </a:prstGeom>
                          <a:noFill/>
                          <a:ln w="9525">
                            <a:solidFill>
                              <a:schemeClr val="accent2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  <p:txBody>
                          <a:bodyPr wrap="none" anchor="ctr"/>
                          <a:lstStyle>
                            <a:lvl1pPr eaLnBrk="0" hangingPunct="0">
                              <a:defRPr>
                                <a:solidFill>
                                  <a:schemeClr val="tx1"/>
                                </a:solidFill>
                                <a:latin typeface="Verdana" pitchFamily="34" charset="0"/>
                                <a:cs typeface="Arial" pitchFamily="34" charset="0"/>
                              </a:defRPr>
                            </a:lvl1pPr>
                            <a:lvl2pPr marL="742950" indent="-285750" eaLnBrk="0" hangingPunct="0">
                              <a:defRPr>
                                <a:solidFill>
                                  <a:schemeClr val="tx1"/>
                                </a:solidFill>
                                <a:latin typeface="Verdana" pitchFamily="34" charset="0"/>
                                <a:cs typeface="Arial" pitchFamily="34" charset="0"/>
                              </a:defRPr>
                            </a:lvl2pPr>
                            <a:lvl3pPr marL="1143000" indent="-228600" eaLnBrk="0" hangingPunct="0">
                              <a:defRPr>
                                <a:solidFill>
                                  <a:schemeClr val="tx1"/>
                                </a:solidFill>
                                <a:latin typeface="Verdana" pitchFamily="34" charset="0"/>
                                <a:cs typeface="Arial" pitchFamily="34" charset="0"/>
                              </a:defRPr>
                            </a:lvl3pPr>
                            <a:lvl4pPr marL="1600200" indent="-228600" eaLnBrk="0" hangingPunct="0">
                              <a:defRPr>
                                <a:solidFill>
                                  <a:schemeClr val="tx1"/>
                                </a:solidFill>
                                <a:latin typeface="Verdana" pitchFamily="34" charset="0"/>
                                <a:cs typeface="Arial" pitchFamily="34" charset="0"/>
                              </a:defRPr>
                            </a:lvl4pPr>
                            <a:lvl5pPr marL="2057400" indent="-228600" eaLnBrk="0" hangingPunct="0">
                              <a:defRPr>
                                <a:solidFill>
                                  <a:schemeClr val="tx1"/>
                                </a:solidFill>
                                <a:latin typeface="Verdana" pitchFamily="34" charset="0"/>
                                <a:cs typeface="Arial" pitchFamily="34" charset="0"/>
                              </a:defRPr>
                            </a:lvl5pPr>
                            <a:lvl6pPr marL="2514600" indent="-228600" algn="ctr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>
                                <a:solidFill>
                                  <a:schemeClr val="tx1"/>
                                </a:solidFill>
                                <a:latin typeface="Verdana" pitchFamily="34" charset="0"/>
                                <a:cs typeface="Arial" pitchFamily="34" charset="0"/>
                              </a:defRPr>
                            </a:lvl6pPr>
                            <a:lvl7pPr marL="2971800" indent="-228600" algn="ctr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>
                                <a:solidFill>
                                  <a:schemeClr val="tx1"/>
                                </a:solidFill>
                                <a:latin typeface="Verdana" pitchFamily="34" charset="0"/>
                                <a:cs typeface="Arial" pitchFamily="34" charset="0"/>
                              </a:defRPr>
                            </a:lvl7pPr>
                            <a:lvl8pPr marL="3429000" indent="-228600" algn="ctr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>
                                <a:solidFill>
                                  <a:schemeClr val="tx1"/>
                                </a:solidFill>
                                <a:latin typeface="Verdana" pitchFamily="34" charset="0"/>
                                <a:cs typeface="Arial" pitchFamily="34" charset="0"/>
                              </a:defRPr>
                            </a:lvl8pPr>
                            <a:lvl9pPr marL="3886200" indent="-228600" algn="ctr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>
                                <a:solidFill>
                                  <a:schemeClr val="tx1"/>
                                </a:solidFill>
                                <a:latin typeface="Verdana" pitchFamily="34" charset="0"/>
                                <a:cs typeface="Arial" pitchFamily="34" charset="0"/>
                              </a:defRPr>
                            </a:lvl9pPr>
                          </a:lstStyle>
                          <a:p>
                            <a:pPr algn="ctr" eaLnBrk="1" hangingPunct="1">
                              <a:defRPr/>
                            </a:pPr>
                            <a:endParaRPr lang="cs-CZ" altLang="en-US" smtClean="0"/>
                          </a:p>
                        </p:txBody>
                      </p:sp>
                      <p:sp>
                        <p:nvSpPr>
                          <p:cNvPr id="1152" name="Oval 61"/>
                          <p:cNvSpPr>
                            <a:spLocks noChangeArrowheads="1"/>
                          </p:cNvSpPr>
                          <p:nvPr userDrawn="1"/>
                        </p:nvSpPr>
                        <p:spPr bwMode="hidden">
                          <a:xfrm rot="-2819839">
                            <a:off x="946" y="1334"/>
                            <a:ext cx="1711" cy="3016"/>
                          </a:xfrm>
                          <a:prstGeom prst="ellipse">
                            <a:avLst/>
                          </a:prstGeom>
                          <a:noFill/>
                          <a:ln w="9525">
                            <a:solidFill>
                              <a:schemeClr val="accent2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  <p:txBody>
                          <a:bodyPr wrap="none" anchor="ctr"/>
                          <a:lstStyle>
                            <a:lvl1pPr eaLnBrk="0" hangingPunct="0">
                              <a:defRPr>
                                <a:solidFill>
                                  <a:schemeClr val="tx1"/>
                                </a:solidFill>
                                <a:latin typeface="Verdana" pitchFamily="34" charset="0"/>
                                <a:cs typeface="Arial" pitchFamily="34" charset="0"/>
                              </a:defRPr>
                            </a:lvl1pPr>
                            <a:lvl2pPr marL="742950" indent="-285750" eaLnBrk="0" hangingPunct="0">
                              <a:defRPr>
                                <a:solidFill>
                                  <a:schemeClr val="tx1"/>
                                </a:solidFill>
                                <a:latin typeface="Verdana" pitchFamily="34" charset="0"/>
                                <a:cs typeface="Arial" pitchFamily="34" charset="0"/>
                              </a:defRPr>
                            </a:lvl2pPr>
                            <a:lvl3pPr marL="1143000" indent="-228600" eaLnBrk="0" hangingPunct="0">
                              <a:defRPr>
                                <a:solidFill>
                                  <a:schemeClr val="tx1"/>
                                </a:solidFill>
                                <a:latin typeface="Verdana" pitchFamily="34" charset="0"/>
                                <a:cs typeface="Arial" pitchFamily="34" charset="0"/>
                              </a:defRPr>
                            </a:lvl3pPr>
                            <a:lvl4pPr marL="1600200" indent="-228600" eaLnBrk="0" hangingPunct="0">
                              <a:defRPr>
                                <a:solidFill>
                                  <a:schemeClr val="tx1"/>
                                </a:solidFill>
                                <a:latin typeface="Verdana" pitchFamily="34" charset="0"/>
                                <a:cs typeface="Arial" pitchFamily="34" charset="0"/>
                              </a:defRPr>
                            </a:lvl4pPr>
                            <a:lvl5pPr marL="2057400" indent="-228600" eaLnBrk="0" hangingPunct="0">
                              <a:defRPr>
                                <a:solidFill>
                                  <a:schemeClr val="tx1"/>
                                </a:solidFill>
                                <a:latin typeface="Verdana" pitchFamily="34" charset="0"/>
                                <a:cs typeface="Arial" pitchFamily="34" charset="0"/>
                              </a:defRPr>
                            </a:lvl5pPr>
                            <a:lvl6pPr marL="2514600" indent="-228600" algn="ctr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>
                                <a:solidFill>
                                  <a:schemeClr val="tx1"/>
                                </a:solidFill>
                                <a:latin typeface="Verdana" pitchFamily="34" charset="0"/>
                                <a:cs typeface="Arial" pitchFamily="34" charset="0"/>
                              </a:defRPr>
                            </a:lvl6pPr>
                            <a:lvl7pPr marL="2971800" indent="-228600" algn="ctr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>
                                <a:solidFill>
                                  <a:schemeClr val="tx1"/>
                                </a:solidFill>
                                <a:latin typeface="Verdana" pitchFamily="34" charset="0"/>
                                <a:cs typeface="Arial" pitchFamily="34" charset="0"/>
                              </a:defRPr>
                            </a:lvl7pPr>
                            <a:lvl8pPr marL="3429000" indent="-228600" algn="ctr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>
                                <a:solidFill>
                                  <a:schemeClr val="tx1"/>
                                </a:solidFill>
                                <a:latin typeface="Verdana" pitchFamily="34" charset="0"/>
                                <a:cs typeface="Arial" pitchFamily="34" charset="0"/>
                              </a:defRPr>
                            </a:lvl8pPr>
                            <a:lvl9pPr marL="3886200" indent="-228600" algn="ctr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>
                                <a:solidFill>
                                  <a:schemeClr val="tx1"/>
                                </a:solidFill>
                                <a:latin typeface="Verdana" pitchFamily="34" charset="0"/>
                                <a:cs typeface="Arial" pitchFamily="34" charset="0"/>
                              </a:defRPr>
                            </a:lvl9pPr>
                          </a:lstStyle>
                          <a:p>
                            <a:pPr algn="ctr" eaLnBrk="1" hangingPunct="1">
                              <a:defRPr/>
                            </a:pPr>
                            <a:endParaRPr lang="cs-CZ" altLang="en-US" smtClean="0"/>
                          </a:p>
                        </p:txBody>
                      </p:sp>
                      <p:sp>
                        <p:nvSpPr>
                          <p:cNvPr id="1153" name="Oval 62"/>
                          <p:cNvSpPr>
                            <a:spLocks noChangeArrowheads="1"/>
                          </p:cNvSpPr>
                          <p:nvPr userDrawn="1"/>
                        </p:nvSpPr>
                        <p:spPr bwMode="hidden">
                          <a:xfrm rot="-2865139">
                            <a:off x="877" y="1187"/>
                            <a:ext cx="1880" cy="3345"/>
                          </a:xfrm>
                          <a:prstGeom prst="ellipse">
                            <a:avLst/>
                          </a:prstGeom>
                          <a:noFill/>
                          <a:ln w="9525">
                            <a:solidFill>
                              <a:schemeClr val="accent2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  <p:txBody>
                          <a:bodyPr wrap="none" anchor="ctr"/>
                          <a:lstStyle>
                            <a:lvl1pPr eaLnBrk="0" hangingPunct="0">
                              <a:defRPr>
                                <a:solidFill>
                                  <a:schemeClr val="tx1"/>
                                </a:solidFill>
                                <a:latin typeface="Verdana" pitchFamily="34" charset="0"/>
                                <a:cs typeface="Arial" pitchFamily="34" charset="0"/>
                              </a:defRPr>
                            </a:lvl1pPr>
                            <a:lvl2pPr marL="742950" indent="-285750" eaLnBrk="0" hangingPunct="0">
                              <a:defRPr>
                                <a:solidFill>
                                  <a:schemeClr val="tx1"/>
                                </a:solidFill>
                                <a:latin typeface="Verdana" pitchFamily="34" charset="0"/>
                                <a:cs typeface="Arial" pitchFamily="34" charset="0"/>
                              </a:defRPr>
                            </a:lvl2pPr>
                            <a:lvl3pPr marL="1143000" indent="-228600" eaLnBrk="0" hangingPunct="0">
                              <a:defRPr>
                                <a:solidFill>
                                  <a:schemeClr val="tx1"/>
                                </a:solidFill>
                                <a:latin typeface="Verdana" pitchFamily="34" charset="0"/>
                                <a:cs typeface="Arial" pitchFamily="34" charset="0"/>
                              </a:defRPr>
                            </a:lvl3pPr>
                            <a:lvl4pPr marL="1600200" indent="-228600" eaLnBrk="0" hangingPunct="0">
                              <a:defRPr>
                                <a:solidFill>
                                  <a:schemeClr val="tx1"/>
                                </a:solidFill>
                                <a:latin typeface="Verdana" pitchFamily="34" charset="0"/>
                                <a:cs typeface="Arial" pitchFamily="34" charset="0"/>
                              </a:defRPr>
                            </a:lvl4pPr>
                            <a:lvl5pPr marL="2057400" indent="-228600" eaLnBrk="0" hangingPunct="0">
                              <a:defRPr>
                                <a:solidFill>
                                  <a:schemeClr val="tx1"/>
                                </a:solidFill>
                                <a:latin typeface="Verdana" pitchFamily="34" charset="0"/>
                                <a:cs typeface="Arial" pitchFamily="34" charset="0"/>
                              </a:defRPr>
                            </a:lvl5pPr>
                            <a:lvl6pPr marL="2514600" indent="-228600" algn="ctr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>
                                <a:solidFill>
                                  <a:schemeClr val="tx1"/>
                                </a:solidFill>
                                <a:latin typeface="Verdana" pitchFamily="34" charset="0"/>
                                <a:cs typeface="Arial" pitchFamily="34" charset="0"/>
                              </a:defRPr>
                            </a:lvl6pPr>
                            <a:lvl7pPr marL="2971800" indent="-228600" algn="ctr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>
                                <a:solidFill>
                                  <a:schemeClr val="tx1"/>
                                </a:solidFill>
                                <a:latin typeface="Verdana" pitchFamily="34" charset="0"/>
                                <a:cs typeface="Arial" pitchFamily="34" charset="0"/>
                              </a:defRPr>
                            </a:lvl7pPr>
                            <a:lvl8pPr marL="3429000" indent="-228600" algn="ctr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>
                                <a:solidFill>
                                  <a:schemeClr val="tx1"/>
                                </a:solidFill>
                                <a:latin typeface="Verdana" pitchFamily="34" charset="0"/>
                                <a:cs typeface="Arial" pitchFamily="34" charset="0"/>
                              </a:defRPr>
                            </a:lvl8pPr>
                            <a:lvl9pPr marL="3886200" indent="-228600" algn="ctr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>
                                <a:solidFill>
                                  <a:schemeClr val="tx1"/>
                                </a:solidFill>
                                <a:latin typeface="Verdana" pitchFamily="34" charset="0"/>
                                <a:cs typeface="Arial" pitchFamily="34" charset="0"/>
                              </a:defRPr>
                            </a:lvl9pPr>
                          </a:lstStyle>
                          <a:p>
                            <a:pPr algn="ctr" eaLnBrk="1" hangingPunct="1">
                              <a:defRPr/>
                            </a:pPr>
                            <a:endParaRPr lang="cs-CZ" altLang="en-US" smtClean="0"/>
                          </a:p>
                        </p:txBody>
                      </p:sp>
                      <p:sp>
                        <p:nvSpPr>
                          <p:cNvPr id="1154" name="Oval 63"/>
                          <p:cNvSpPr>
                            <a:spLocks noChangeArrowheads="1"/>
                          </p:cNvSpPr>
                          <p:nvPr userDrawn="1"/>
                        </p:nvSpPr>
                        <p:spPr bwMode="hidden">
                          <a:xfrm rot="-2780025">
                            <a:off x="842" y="979"/>
                            <a:ext cx="2049" cy="3672"/>
                          </a:xfrm>
                          <a:prstGeom prst="ellipse">
                            <a:avLst/>
                          </a:prstGeom>
                          <a:noFill/>
                          <a:ln w="9525">
                            <a:solidFill>
                              <a:schemeClr val="accent2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  <p:txBody>
                          <a:bodyPr wrap="none" anchor="ctr"/>
                          <a:lstStyle>
                            <a:lvl1pPr eaLnBrk="0" hangingPunct="0">
                              <a:defRPr>
                                <a:solidFill>
                                  <a:schemeClr val="tx1"/>
                                </a:solidFill>
                                <a:latin typeface="Verdana" pitchFamily="34" charset="0"/>
                                <a:cs typeface="Arial" pitchFamily="34" charset="0"/>
                              </a:defRPr>
                            </a:lvl1pPr>
                            <a:lvl2pPr marL="742950" indent="-285750" eaLnBrk="0" hangingPunct="0">
                              <a:defRPr>
                                <a:solidFill>
                                  <a:schemeClr val="tx1"/>
                                </a:solidFill>
                                <a:latin typeface="Verdana" pitchFamily="34" charset="0"/>
                                <a:cs typeface="Arial" pitchFamily="34" charset="0"/>
                              </a:defRPr>
                            </a:lvl2pPr>
                            <a:lvl3pPr marL="1143000" indent="-228600" eaLnBrk="0" hangingPunct="0">
                              <a:defRPr>
                                <a:solidFill>
                                  <a:schemeClr val="tx1"/>
                                </a:solidFill>
                                <a:latin typeface="Verdana" pitchFamily="34" charset="0"/>
                                <a:cs typeface="Arial" pitchFamily="34" charset="0"/>
                              </a:defRPr>
                            </a:lvl3pPr>
                            <a:lvl4pPr marL="1600200" indent="-228600" eaLnBrk="0" hangingPunct="0">
                              <a:defRPr>
                                <a:solidFill>
                                  <a:schemeClr val="tx1"/>
                                </a:solidFill>
                                <a:latin typeface="Verdana" pitchFamily="34" charset="0"/>
                                <a:cs typeface="Arial" pitchFamily="34" charset="0"/>
                              </a:defRPr>
                            </a:lvl4pPr>
                            <a:lvl5pPr marL="2057400" indent="-228600" eaLnBrk="0" hangingPunct="0">
                              <a:defRPr>
                                <a:solidFill>
                                  <a:schemeClr val="tx1"/>
                                </a:solidFill>
                                <a:latin typeface="Verdana" pitchFamily="34" charset="0"/>
                                <a:cs typeface="Arial" pitchFamily="34" charset="0"/>
                              </a:defRPr>
                            </a:lvl5pPr>
                            <a:lvl6pPr marL="2514600" indent="-228600" algn="ctr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>
                                <a:solidFill>
                                  <a:schemeClr val="tx1"/>
                                </a:solidFill>
                                <a:latin typeface="Verdana" pitchFamily="34" charset="0"/>
                                <a:cs typeface="Arial" pitchFamily="34" charset="0"/>
                              </a:defRPr>
                            </a:lvl6pPr>
                            <a:lvl7pPr marL="2971800" indent="-228600" algn="ctr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>
                                <a:solidFill>
                                  <a:schemeClr val="tx1"/>
                                </a:solidFill>
                                <a:latin typeface="Verdana" pitchFamily="34" charset="0"/>
                                <a:cs typeface="Arial" pitchFamily="34" charset="0"/>
                              </a:defRPr>
                            </a:lvl7pPr>
                            <a:lvl8pPr marL="3429000" indent="-228600" algn="ctr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>
                                <a:solidFill>
                                  <a:schemeClr val="tx1"/>
                                </a:solidFill>
                                <a:latin typeface="Verdana" pitchFamily="34" charset="0"/>
                                <a:cs typeface="Arial" pitchFamily="34" charset="0"/>
                              </a:defRPr>
                            </a:lvl8pPr>
                            <a:lvl9pPr marL="3886200" indent="-228600" algn="ctr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>
                                <a:solidFill>
                                  <a:schemeClr val="tx1"/>
                                </a:solidFill>
                                <a:latin typeface="Verdana" pitchFamily="34" charset="0"/>
                                <a:cs typeface="Arial" pitchFamily="34" charset="0"/>
                              </a:defRPr>
                            </a:lvl9pPr>
                          </a:lstStyle>
                          <a:p>
                            <a:pPr algn="ctr" eaLnBrk="1" hangingPunct="1">
                              <a:defRPr/>
                            </a:pPr>
                            <a:endParaRPr lang="cs-CZ" altLang="en-US" smtClean="0"/>
                          </a:p>
                        </p:txBody>
                      </p:sp>
                    </p:grpSp>
                    <p:sp>
                      <p:nvSpPr>
                        <p:cNvPr id="1107" name="Line 64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flipV="1">
                          <a:off x="1656" y="1164"/>
                          <a:ext cx="831" cy="177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cs-CZ"/>
                        </a:p>
                      </p:txBody>
                    </p:sp>
                    <p:sp>
                      <p:nvSpPr>
                        <p:cNvPr id="1108" name="Line 65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615780" flipV="1">
                          <a:off x="1811" y="1299"/>
                          <a:ext cx="819" cy="172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cs-CZ"/>
                        </a:p>
                      </p:txBody>
                    </p:sp>
                    <p:sp>
                      <p:nvSpPr>
                        <p:cNvPr id="1109" name="Line 66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139441" flipV="1">
                          <a:off x="1963" y="1148"/>
                          <a:ext cx="383" cy="1895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cs-CZ"/>
                        </a:p>
                      </p:txBody>
                    </p:sp>
                    <p:sp>
                      <p:nvSpPr>
                        <p:cNvPr id="1110" name="Line 67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061104" flipV="1">
                          <a:off x="1921" y="1332"/>
                          <a:ext cx="744" cy="176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cs-CZ"/>
                        </a:p>
                      </p:txBody>
                    </p:sp>
                    <p:sp>
                      <p:nvSpPr>
                        <p:cNvPr id="1111" name="Line 68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2202167" flipV="1">
                          <a:off x="2217" y="1314"/>
                          <a:ext cx="311" cy="1917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cs-CZ"/>
                        </a:p>
                      </p:txBody>
                    </p:sp>
                    <p:sp>
                      <p:nvSpPr>
                        <p:cNvPr id="1112" name="Line 69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V="1">
                          <a:off x="2039" y="1549"/>
                          <a:ext cx="895" cy="1722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cs-CZ"/>
                        </a:p>
                      </p:txBody>
                    </p:sp>
                    <p:sp>
                      <p:nvSpPr>
                        <p:cNvPr id="1113" name="Line 70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V="1">
                          <a:off x="2024" y="1649"/>
                          <a:ext cx="1049" cy="1661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cs-CZ"/>
                        </a:p>
                      </p:txBody>
                    </p:sp>
                    <p:sp>
                      <p:nvSpPr>
                        <p:cNvPr id="1114" name="Line 71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V="1">
                          <a:off x="1985" y="1876"/>
                          <a:ext cx="1357" cy="151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cs-CZ"/>
                        </a:p>
                      </p:txBody>
                    </p:sp>
                    <p:sp>
                      <p:nvSpPr>
                        <p:cNvPr id="1115" name="Line 72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V="1">
                          <a:off x="1936" y="2115"/>
                          <a:ext cx="1686" cy="135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cs-CZ"/>
                        </a:p>
                      </p:txBody>
                    </p:sp>
                    <p:sp>
                      <p:nvSpPr>
                        <p:cNvPr id="1116" name="Line 73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V="1">
                          <a:off x="1897" y="2287"/>
                          <a:ext cx="1880" cy="1225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cs-CZ"/>
                        </a:p>
                      </p:txBody>
                    </p:sp>
                    <p:sp>
                      <p:nvSpPr>
                        <p:cNvPr id="1117" name="Line 74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V="1">
                          <a:off x="1855" y="2458"/>
                          <a:ext cx="2060" cy="109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cs-CZ"/>
                        </a:p>
                      </p:txBody>
                    </p:sp>
                    <p:sp>
                      <p:nvSpPr>
                        <p:cNvPr id="1118" name="Line 75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V="1">
                          <a:off x="1823" y="2640"/>
                          <a:ext cx="2224" cy="95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cs-CZ"/>
                        </a:p>
                      </p:txBody>
                    </p:sp>
                    <p:sp>
                      <p:nvSpPr>
                        <p:cNvPr id="1119" name="Line 76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V="1">
                          <a:off x="1737" y="3059"/>
                          <a:ext cx="2520" cy="614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cs-CZ"/>
                        </a:p>
                      </p:txBody>
                    </p:sp>
                    <p:sp>
                      <p:nvSpPr>
                        <p:cNvPr id="1120" name="Line 77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324" y="3150"/>
                          <a:ext cx="472" cy="112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cs-CZ"/>
                        </a:p>
                      </p:txBody>
                    </p:sp>
                    <p:sp>
                      <p:nvSpPr>
                        <p:cNvPr id="1121" name="Line 78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1121" y="2961"/>
                          <a:ext cx="220" cy="1012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cs-CZ"/>
                        </a:p>
                      </p:txBody>
                    </p:sp>
                    <p:sp>
                      <p:nvSpPr>
                        <p:cNvPr id="1122" name="Line 79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1041" y="2935"/>
                          <a:ext cx="304" cy="99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cs-CZ"/>
                        </a:p>
                      </p:txBody>
                    </p:sp>
                    <p:sp>
                      <p:nvSpPr>
                        <p:cNvPr id="1123" name="Line 80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957" y="2910"/>
                          <a:ext cx="394" cy="971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cs-CZ"/>
                        </a:p>
                      </p:txBody>
                    </p:sp>
                    <p:sp>
                      <p:nvSpPr>
                        <p:cNvPr id="1124" name="Line 81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880" y="2885"/>
                          <a:ext cx="478" cy="943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cs-CZ"/>
                        </a:p>
                      </p:txBody>
                    </p:sp>
                    <p:sp>
                      <p:nvSpPr>
                        <p:cNvPr id="1125" name="Line 82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801" y="2863"/>
                          <a:ext cx="561" cy="91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cs-CZ"/>
                        </a:p>
                      </p:txBody>
                    </p:sp>
                    <p:sp>
                      <p:nvSpPr>
                        <p:cNvPr id="1126" name="Line 83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717" y="2836"/>
                          <a:ext cx="656" cy="878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cs-CZ"/>
                        </a:p>
                      </p:txBody>
                    </p:sp>
                    <p:sp>
                      <p:nvSpPr>
                        <p:cNvPr id="1127" name="Line 84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631" y="2810"/>
                          <a:ext cx="752" cy="842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cs-CZ"/>
                        </a:p>
                      </p:txBody>
                    </p:sp>
                    <p:sp>
                      <p:nvSpPr>
                        <p:cNvPr id="1128" name="Line 85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462" y="2758"/>
                          <a:ext cx="946" cy="751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cs-CZ"/>
                        </a:p>
                      </p:txBody>
                    </p:sp>
                    <p:sp>
                      <p:nvSpPr>
                        <p:cNvPr id="1129" name="Line 86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365" y="2729"/>
                          <a:ext cx="1058" cy="69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cs-CZ"/>
                        </a:p>
                      </p:txBody>
                    </p:sp>
                    <p:sp>
                      <p:nvSpPr>
                        <p:cNvPr id="1130" name="Line 87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265" y="2697"/>
                          <a:ext cx="1174" cy="63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cs-CZ"/>
                        </a:p>
                      </p:txBody>
                    </p:sp>
                    <p:sp>
                      <p:nvSpPr>
                        <p:cNvPr id="1131" name="Line 88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55" y="2632"/>
                          <a:ext cx="1431" cy="481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cs-CZ"/>
                        </a:p>
                      </p:txBody>
                    </p:sp>
                    <p:sp>
                      <p:nvSpPr>
                        <p:cNvPr id="1132" name="Line 89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-1" y="2607"/>
                          <a:ext cx="1513" cy="371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cs-CZ"/>
                        </a:p>
                      </p:txBody>
                    </p:sp>
                    <p:sp>
                      <p:nvSpPr>
                        <p:cNvPr id="1133" name="Line 90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-72" y="2570"/>
                          <a:ext cx="1648" cy="107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cs-CZ"/>
                        </a:p>
                      </p:txBody>
                    </p:sp>
                    <p:sp>
                      <p:nvSpPr>
                        <p:cNvPr id="1134" name="Line 91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-237" y="1095"/>
                          <a:ext cx="2219" cy="1364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cs-CZ"/>
                        </a:p>
                      </p:txBody>
                    </p:sp>
                    <p:sp>
                      <p:nvSpPr>
                        <p:cNvPr id="1135" name="Line 92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-43" y="962"/>
                          <a:ext cx="2071" cy="1541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cs-CZ"/>
                        </a:p>
                      </p:txBody>
                    </p:sp>
                    <p:sp>
                      <p:nvSpPr>
                        <p:cNvPr id="1136" name="Line 93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418" y="826"/>
                          <a:ext cx="1672" cy="178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cs-CZ"/>
                        </a:p>
                      </p:txBody>
                    </p:sp>
                    <p:sp>
                      <p:nvSpPr>
                        <p:cNvPr id="1137" name="Line 94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634" y="808"/>
                          <a:ext cx="1473" cy="1852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cs-CZ"/>
                        </a:p>
                      </p:txBody>
                    </p:sp>
                    <p:sp>
                      <p:nvSpPr>
                        <p:cNvPr id="1138" name="Line 95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1094" y="827"/>
                          <a:ext cx="1030" cy="1945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cs-CZ"/>
                        </a:p>
                      </p:txBody>
                    </p:sp>
                    <p:sp>
                      <p:nvSpPr>
                        <p:cNvPr id="1139" name="Line 96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1302" y="857"/>
                          <a:ext cx="829" cy="197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cs-CZ"/>
                        </a:p>
                      </p:txBody>
                    </p:sp>
                    <p:sp>
                      <p:nvSpPr>
                        <p:cNvPr id="1140" name="Line 97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1496" y="901"/>
                          <a:ext cx="633" cy="1978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cs-CZ"/>
                        </a:p>
                      </p:txBody>
                    </p:sp>
                    <p:sp>
                      <p:nvSpPr>
                        <p:cNvPr id="1141" name="Line 98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1679" y="952"/>
                          <a:ext cx="447" cy="1978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cs-CZ"/>
                        </a:p>
                      </p:txBody>
                    </p:sp>
                    <p:sp>
                      <p:nvSpPr>
                        <p:cNvPr id="1142" name="Line 99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1859" y="1013"/>
                          <a:ext cx="261" cy="1962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cs-CZ"/>
                        </a:p>
                      </p:txBody>
                    </p:sp>
                  </p:grpSp>
                </p:grpSp>
              </p:grpSp>
            </p:grpSp>
          </p:grpSp>
          <p:grpSp>
            <p:nvGrpSpPr>
              <p:cNvPr id="1047" name="Group 100"/>
              <p:cNvGrpSpPr>
                <a:grpSpLocks/>
              </p:cNvGrpSpPr>
              <p:nvPr userDrawn="1"/>
            </p:nvGrpSpPr>
            <p:grpSpPr bwMode="auto">
              <a:xfrm>
                <a:off x="402" y="1454"/>
                <a:ext cx="2787" cy="2866"/>
                <a:chOff x="2" y="1454"/>
                <a:chExt cx="2787" cy="2866"/>
              </a:xfrm>
            </p:grpSpPr>
            <p:sp>
              <p:nvSpPr>
                <p:cNvPr id="1048" name="Line 101"/>
                <p:cNvSpPr>
                  <a:spLocks noChangeShapeType="1"/>
                </p:cNvSpPr>
                <p:nvPr userDrawn="1"/>
              </p:nvSpPr>
              <p:spPr bwMode="hidden">
                <a:xfrm rot="1678521" flipV="1">
                  <a:off x="2057" y="1454"/>
                  <a:ext cx="732" cy="1778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1049" name="Line 102"/>
                <p:cNvSpPr>
                  <a:spLocks noChangeShapeType="1"/>
                </p:cNvSpPr>
                <p:nvPr userDrawn="1"/>
              </p:nvSpPr>
              <p:spPr bwMode="hidden">
                <a:xfrm flipH="1" flipV="1">
                  <a:off x="870" y="3854"/>
                  <a:ext cx="223" cy="463"/>
                </a:xfrm>
                <a:prstGeom prst="line">
                  <a:avLst/>
                </a:prstGeom>
                <a:noFill/>
                <a:ln w="19050">
                  <a:solidFill>
                    <a:schemeClr val="accent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grpSp>
              <p:nvGrpSpPr>
                <p:cNvPr id="1050" name="Group 103"/>
                <p:cNvGrpSpPr>
                  <a:grpSpLocks/>
                </p:cNvGrpSpPr>
                <p:nvPr userDrawn="1"/>
              </p:nvGrpSpPr>
              <p:grpSpPr bwMode="auto">
                <a:xfrm>
                  <a:off x="2" y="2738"/>
                  <a:ext cx="1317" cy="1582"/>
                  <a:chOff x="2" y="2738"/>
                  <a:chExt cx="1317" cy="1582"/>
                </a:xfrm>
              </p:grpSpPr>
              <p:sp>
                <p:nvSpPr>
                  <p:cNvPr id="1051" name="Line 104"/>
                  <p:cNvSpPr>
                    <a:spLocks noChangeShapeType="1"/>
                  </p:cNvSpPr>
                  <p:nvPr userDrawn="1"/>
                </p:nvSpPr>
                <p:spPr bwMode="hidden">
                  <a:xfrm flipH="1">
                    <a:off x="697" y="3855"/>
                    <a:ext cx="173" cy="187"/>
                  </a:xfrm>
                  <a:prstGeom prst="line">
                    <a:avLst/>
                  </a:prstGeom>
                  <a:noFill/>
                  <a:ln w="19050">
                    <a:solidFill>
                      <a:schemeClr val="accent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cs-CZ"/>
                  </a:p>
                </p:txBody>
              </p:sp>
              <p:sp>
                <p:nvSpPr>
                  <p:cNvPr id="1052" name="Freeform 105"/>
                  <p:cNvSpPr>
                    <a:spLocks/>
                  </p:cNvSpPr>
                  <p:nvPr userDrawn="1"/>
                </p:nvSpPr>
                <p:spPr bwMode="hidden">
                  <a:xfrm>
                    <a:off x="2" y="3218"/>
                    <a:ext cx="1006" cy="1102"/>
                  </a:xfrm>
                  <a:custGeom>
                    <a:avLst/>
                    <a:gdLst>
                      <a:gd name="T0" fmla="*/ 1006 w 1006"/>
                      <a:gd name="T1" fmla="*/ 1102 h 1102"/>
                      <a:gd name="T2" fmla="*/ 696 w 1006"/>
                      <a:gd name="T3" fmla="*/ 823 h 1102"/>
                      <a:gd name="T4" fmla="*/ 333 w 1006"/>
                      <a:gd name="T5" fmla="*/ 447 h 1102"/>
                      <a:gd name="T6" fmla="*/ 51 w 1006"/>
                      <a:gd name="T7" fmla="*/ 76 h 1102"/>
                      <a:gd name="T8" fmla="*/ 0 w 1006"/>
                      <a:gd name="T9" fmla="*/ 0 h 1102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1006" h="1102">
                        <a:moveTo>
                          <a:pt x="1006" y="1102"/>
                        </a:moveTo>
                        <a:lnTo>
                          <a:pt x="696" y="823"/>
                        </a:lnTo>
                        <a:lnTo>
                          <a:pt x="333" y="447"/>
                        </a:lnTo>
                        <a:lnTo>
                          <a:pt x="51" y="76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19050" cmpd="sng">
                    <a:solidFill>
                      <a:schemeClr val="accent2"/>
                    </a:solidFill>
                    <a:round/>
                    <a:headEnd type="none" w="med" len="med"/>
                    <a:tailEnd type="non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cs-CZ"/>
                  </a:p>
                </p:txBody>
              </p:sp>
              <p:sp>
                <p:nvSpPr>
                  <p:cNvPr id="1053" name="Line 106"/>
                  <p:cNvSpPr>
                    <a:spLocks noChangeShapeType="1"/>
                  </p:cNvSpPr>
                  <p:nvPr userDrawn="1"/>
                </p:nvSpPr>
                <p:spPr bwMode="hidden">
                  <a:xfrm flipH="1">
                    <a:off x="1242" y="4231"/>
                    <a:ext cx="77" cy="88"/>
                  </a:xfrm>
                  <a:prstGeom prst="line">
                    <a:avLst/>
                  </a:prstGeom>
                  <a:noFill/>
                  <a:ln w="19050">
                    <a:solidFill>
                      <a:schemeClr val="accent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cs-CZ"/>
                  </a:p>
                </p:txBody>
              </p:sp>
              <p:sp>
                <p:nvSpPr>
                  <p:cNvPr id="1054" name="Line 107"/>
                  <p:cNvSpPr>
                    <a:spLocks noChangeShapeType="1"/>
                  </p:cNvSpPr>
                  <p:nvPr userDrawn="1"/>
                </p:nvSpPr>
                <p:spPr bwMode="hidden">
                  <a:xfrm flipH="1" flipV="1">
                    <a:off x="340" y="3668"/>
                    <a:ext cx="532" cy="185"/>
                  </a:xfrm>
                  <a:prstGeom prst="line">
                    <a:avLst/>
                  </a:prstGeom>
                  <a:noFill/>
                  <a:ln w="19050">
                    <a:solidFill>
                      <a:schemeClr val="accent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cs-CZ"/>
                  </a:p>
                </p:txBody>
              </p:sp>
              <p:sp>
                <p:nvSpPr>
                  <p:cNvPr id="1055" name="Line 108"/>
                  <p:cNvSpPr>
                    <a:spLocks noChangeShapeType="1"/>
                  </p:cNvSpPr>
                  <p:nvPr userDrawn="1"/>
                </p:nvSpPr>
                <p:spPr bwMode="hidden">
                  <a:xfrm flipH="1" flipV="1">
                    <a:off x="237" y="3101"/>
                    <a:ext cx="101" cy="567"/>
                  </a:xfrm>
                  <a:prstGeom prst="line">
                    <a:avLst/>
                  </a:prstGeom>
                  <a:noFill/>
                  <a:ln w="19050">
                    <a:solidFill>
                      <a:schemeClr val="accent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cs-CZ"/>
                  </a:p>
                </p:txBody>
              </p:sp>
              <p:sp>
                <p:nvSpPr>
                  <p:cNvPr id="1056" name="Line 109"/>
                  <p:cNvSpPr>
                    <a:spLocks noChangeShapeType="1"/>
                  </p:cNvSpPr>
                  <p:nvPr userDrawn="1"/>
                </p:nvSpPr>
                <p:spPr bwMode="hidden">
                  <a:xfrm flipH="1" flipV="1">
                    <a:off x="2" y="3009"/>
                    <a:ext cx="235" cy="92"/>
                  </a:xfrm>
                  <a:prstGeom prst="line">
                    <a:avLst/>
                  </a:prstGeom>
                  <a:noFill/>
                  <a:ln w="19050">
                    <a:solidFill>
                      <a:schemeClr val="accent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cs-CZ"/>
                  </a:p>
                </p:txBody>
              </p:sp>
              <p:sp>
                <p:nvSpPr>
                  <p:cNvPr id="1057" name="Line 110"/>
                  <p:cNvSpPr>
                    <a:spLocks noChangeShapeType="1"/>
                  </p:cNvSpPr>
                  <p:nvPr userDrawn="1"/>
                </p:nvSpPr>
                <p:spPr bwMode="hidden">
                  <a:xfrm flipV="1">
                    <a:off x="54" y="3101"/>
                    <a:ext cx="182" cy="194"/>
                  </a:xfrm>
                  <a:prstGeom prst="line">
                    <a:avLst/>
                  </a:prstGeom>
                  <a:noFill/>
                  <a:ln w="19050">
                    <a:solidFill>
                      <a:schemeClr val="accent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cs-CZ"/>
                  </a:p>
                </p:txBody>
              </p:sp>
              <p:sp>
                <p:nvSpPr>
                  <p:cNvPr id="1058" name="Line 111"/>
                  <p:cNvSpPr>
                    <a:spLocks noChangeShapeType="1"/>
                  </p:cNvSpPr>
                  <p:nvPr userDrawn="1"/>
                </p:nvSpPr>
                <p:spPr bwMode="hidden">
                  <a:xfrm flipH="1">
                    <a:off x="336" y="3476"/>
                    <a:ext cx="176" cy="192"/>
                  </a:xfrm>
                  <a:prstGeom prst="line">
                    <a:avLst/>
                  </a:prstGeom>
                  <a:noFill/>
                  <a:ln w="19050">
                    <a:solidFill>
                      <a:schemeClr val="accent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cs-CZ"/>
                  </a:p>
                </p:txBody>
              </p:sp>
              <p:sp>
                <p:nvSpPr>
                  <p:cNvPr id="1059" name="Line 112"/>
                  <p:cNvSpPr>
                    <a:spLocks noChangeShapeType="1"/>
                  </p:cNvSpPr>
                  <p:nvPr userDrawn="1"/>
                </p:nvSpPr>
                <p:spPr bwMode="hidden">
                  <a:xfrm flipV="1">
                    <a:off x="3" y="2738"/>
                    <a:ext cx="14" cy="23"/>
                  </a:xfrm>
                  <a:prstGeom prst="line">
                    <a:avLst/>
                  </a:prstGeom>
                  <a:noFill/>
                  <a:ln w="19050">
                    <a:solidFill>
                      <a:schemeClr val="accent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cs-CZ"/>
                  </a:p>
                </p:txBody>
              </p:sp>
            </p:grpSp>
          </p:grpSp>
        </p:grpSp>
        <p:grpSp>
          <p:nvGrpSpPr>
            <p:cNvPr id="1033" name="Group 113"/>
            <p:cNvGrpSpPr>
              <a:grpSpLocks/>
            </p:cNvGrpSpPr>
            <p:nvPr userDrawn="1"/>
          </p:nvGrpSpPr>
          <p:grpSpPr bwMode="auto">
            <a:xfrm>
              <a:off x="16" y="1326"/>
              <a:ext cx="3325" cy="2948"/>
              <a:chOff x="16" y="1326"/>
              <a:chExt cx="3325" cy="2948"/>
            </a:xfrm>
          </p:grpSpPr>
          <p:sp>
            <p:nvSpPr>
              <p:cNvPr id="1034" name="Freeform 114"/>
              <p:cNvSpPr>
                <a:spLocks/>
              </p:cNvSpPr>
              <p:nvPr/>
            </p:nvSpPr>
            <p:spPr bwMode="hidden">
              <a:xfrm>
                <a:off x="16" y="2656"/>
                <a:ext cx="1440" cy="1618"/>
              </a:xfrm>
              <a:custGeom>
                <a:avLst/>
                <a:gdLst>
                  <a:gd name="T0" fmla="*/ 924 w 1435"/>
                  <a:gd name="T1" fmla="*/ 1150 h 1618"/>
                  <a:gd name="T2" fmla="*/ 792 w 1435"/>
                  <a:gd name="T3" fmla="*/ 1019 h 1618"/>
                  <a:gd name="T4" fmla="*/ 644 w 1435"/>
                  <a:gd name="T5" fmla="*/ 875 h 1618"/>
                  <a:gd name="T6" fmla="*/ 524 w 1435"/>
                  <a:gd name="T7" fmla="*/ 737 h 1618"/>
                  <a:gd name="T8" fmla="*/ 394 w 1435"/>
                  <a:gd name="T9" fmla="*/ 593 h 1618"/>
                  <a:gd name="T10" fmla="*/ 292 w 1435"/>
                  <a:gd name="T11" fmla="*/ 443 h 1618"/>
                  <a:gd name="T12" fmla="*/ 190 w 1435"/>
                  <a:gd name="T13" fmla="*/ 299 h 1618"/>
                  <a:gd name="T14" fmla="*/ 84 w 1435"/>
                  <a:gd name="T15" fmla="*/ 149 h 1618"/>
                  <a:gd name="T16" fmla="*/ 0 w 1435"/>
                  <a:gd name="T17" fmla="*/ 0 h 1618"/>
                  <a:gd name="T18" fmla="*/ 0 w 1435"/>
                  <a:gd name="T19" fmla="*/ 11 h 1618"/>
                  <a:gd name="T20" fmla="*/ 84 w 1435"/>
                  <a:gd name="T21" fmla="*/ 155 h 1618"/>
                  <a:gd name="T22" fmla="*/ 190 w 1435"/>
                  <a:gd name="T23" fmla="*/ 305 h 1618"/>
                  <a:gd name="T24" fmla="*/ 286 w 1435"/>
                  <a:gd name="T25" fmla="*/ 449 h 1618"/>
                  <a:gd name="T26" fmla="*/ 394 w 1435"/>
                  <a:gd name="T27" fmla="*/ 593 h 1618"/>
                  <a:gd name="T28" fmla="*/ 524 w 1435"/>
                  <a:gd name="T29" fmla="*/ 737 h 1618"/>
                  <a:gd name="T30" fmla="*/ 644 w 1435"/>
                  <a:gd name="T31" fmla="*/ 881 h 1618"/>
                  <a:gd name="T32" fmla="*/ 786 w 1435"/>
                  <a:gd name="T33" fmla="*/ 1019 h 1618"/>
                  <a:gd name="T34" fmla="*/ 924 w 1435"/>
                  <a:gd name="T35" fmla="*/ 1150 h 1618"/>
                  <a:gd name="T36" fmla="*/ 1078 w 1435"/>
                  <a:gd name="T37" fmla="*/ 1276 h 1618"/>
                  <a:gd name="T38" fmla="*/ 1216 w 1435"/>
                  <a:gd name="T39" fmla="*/ 1396 h 1618"/>
                  <a:gd name="T40" fmla="*/ 1369 w 1435"/>
                  <a:gd name="T41" fmla="*/ 1510 h 1618"/>
                  <a:gd name="T42" fmla="*/ 1514 w 1435"/>
                  <a:gd name="T43" fmla="*/ 1618 h 1618"/>
                  <a:gd name="T44" fmla="*/ 1520 w 1435"/>
                  <a:gd name="T45" fmla="*/ 1618 h 1618"/>
                  <a:gd name="T46" fmla="*/ 1377 w 1435"/>
                  <a:gd name="T47" fmla="*/ 1510 h 1618"/>
                  <a:gd name="T48" fmla="*/ 1222 w 1435"/>
                  <a:gd name="T49" fmla="*/ 1396 h 1618"/>
                  <a:gd name="T50" fmla="*/ 1078 w 1435"/>
                  <a:gd name="T51" fmla="*/ 1276 h 1618"/>
                  <a:gd name="T52" fmla="*/ 924 w 1435"/>
                  <a:gd name="T53" fmla="*/ 1150 h 1618"/>
                  <a:gd name="T54" fmla="*/ 924 w 1435"/>
                  <a:gd name="T55" fmla="*/ 1150 h 1618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1435" h="1618">
                    <a:moveTo>
                      <a:pt x="873" y="1150"/>
                    </a:moveTo>
                    <a:lnTo>
                      <a:pt x="741" y="1019"/>
                    </a:lnTo>
                    <a:lnTo>
                      <a:pt x="610" y="875"/>
                    </a:lnTo>
                    <a:lnTo>
                      <a:pt x="490" y="737"/>
                    </a:lnTo>
                    <a:lnTo>
                      <a:pt x="377" y="593"/>
                    </a:lnTo>
                    <a:lnTo>
                      <a:pt x="275" y="443"/>
                    </a:lnTo>
                    <a:lnTo>
                      <a:pt x="173" y="299"/>
                    </a:lnTo>
                    <a:lnTo>
                      <a:pt x="84" y="149"/>
                    </a:lnTo>
                    <a:lnTo>
                      <a:pt x="0" y="0"/>
                    </a:lnTo>
                    <a:lnTo>
                      <a:pt x="0" y="11"/>
                    </a:lnTo>
                    <a:lnTo>
                      <a:pt x="84" y="155"/>
                    </a:lnTo>
                    <a:lnTo>
                      <a:pt x="173" y="305"/>
                    </a:lnTo>
                    <a:lnTo>
                      <a:pt x="269" y="449"/>
                    </a:lnTo>
                    <a:lnTo>
                      <a:pt x="377" y="593"/>
                    </a:lnTo>
                    <a:lnTo>
                      <a:pt x="490" y="737"/>
                    </a:lnTo>
                    <a:lnTo>
                      <a:pt x="610" y="881"/>
                    </a:lnTo>
                    <a:lnTo>
                      <a:pt x="735" y="1019"/>
                    </a:lnTo>
                    <a:lnTo>
                      <a:pt x="873" y="1150"/>
                    </a:lnTo>
                    <a:lnTo>
                      <a:pt x="1010" y="1276"/>
                    </a:lnTo>
                    <a:lnTo>
                      <a:pt x="1148" y="1396"/>
                    </a:lnTo>
                    <a:lnTo>
                      <a:pt x="1286" y="1510"/>
                    </a:lnTo>
                    <a:lnTo>
                      <a:pt x="1429" y="1618"/>
                    </a:lnTo>
                    <a:lnTo>
                      <a:pt x="1435" y="1618"/>
                    </a:lnTo>
                    <a:lnTo>
                      <a:pt x="1292" y="1510"/>
                    </a:lnTo>
                    <a:lnTo>
                      <a:pt x="1154" y="1396"/>
                    </a:lnTo>
                    <a:lnTo>
                      <a:pt x="1010" y="1276"/>
                    </a:lnTo>
                    <a:lnTo>
                      <a:pt x="873" y="115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035" name="Freeform 115"/>
              <p:cNvSpPr>
                <a:spLocks/>
              </p:cNvSpPr>
              <p:nvPr/>
            </p:nvSpPr>
            <p:spPr bwMode="hidden">
              <a:xfrm>
                <a:off x="16" y="2260"/>
                <a:ext cx="1673" cy="2014"/>
              </a:xfrm>
              <a:custGeom>
                <a:avLst/>
                <a:gdLst>
                  <a:gd name="T0" fmla="*/ 1008 w 1668"/>
                  <a:gd name="T1" fmla="*/ 1463 h 2014"/>
                  <a:gd name="T2" fmla="*/ 823 w 1668"/>
                  <a:gd name="T3" fmla="*/ 1289 h 2014"/>
                  <a:gd name="T4" fmla="*/ 668 w 1668"/>
                  <a:gd name="T5" fmla="*/ 1115 h 2014"/>
                  <a:gd name="T6" fmla="*/ 513 w 1668"/>
                  <a:gd name="T7" fmla="*/ 929 h 2014"/>
                  <a:gd name="T8" fmla="*/ 382 w 1668"/>
                  <a:gd name="T9" fmla="*/ 743 h 2014"/>
                  <a:gd name="T10" fmla="*/ 268 w 1668"/>
                  <a:gd name="T11" fmla="*/ 557 h 2014"/>
                  <a:gd name="T12" fmla="*/ 149 w 1668"/>
                  <a:gd name="T13" fmla="*/ 372 h 2014"/>
                  <a:gd name="T14" fmla="*/ 66 w 1668"/>
                  <a:gd name="T15" fmla="*/ 186 h 2014"/>
                  <a:gd name="T16" fmla="*/ 0 w 1668"/>
                  <a:gd name="T17" fmla="*/ 0 h 2014"/>
                  <a:gd name="T18" fmla="*/ 0 w 1668"/>
                  <a:gd name="T19" fmla="*/ 12 h 2014"/>
                  <a:gd name="T20" fmla="*/ 66 w 1668"/>
                  <a:gd name="T21" fmla="*/ 198 h 2014"/>
                  <a:gd name="T22" fmla="*/ 149 w 1668"/>
                  <a:gd name="T23" fmla="*/ 384 h 2014"/>
                  <a:gd name="T24" fmla="*/ 268 w 1668"/>
                  <a:gd name="T25" fmla="*/ 569 h 2014"/>
                  <a:gd name="T26" fmla="*/ 382 w 1668"/>
                  <a:gd name="T27" fmla="*/ 755 h 2014"/>
                  <a:gd name="T28" fmla="*/ 513 w 1668"/>
                  <a:gd name="T29" fmla="*/ 935 h 2014"/>
                  <a:gd name="T30" fmla="*/ 668 w 1668"/>
                  <a:gd name="T31" fmla="*/ 1115 h 2014"/>
                  <a:gd name="T32" fmla="*/ 823 w 1668"/>
                  <a:gd name="T33" fmla="*/ 1295 h 2014"/>
                  <a:gd name="T34" fmla="*/ 1008 w 1668"/>
                  <a:gd name="T35" fmla="*/ 1463 h 2014"/>
                  <a:gd name="T36" fmla="*/ 1185 w 1668"/>
                  <a:gd name="T37" fmla="*/ 1618 h 2014"/>
                  <a:gd name="T38" fmla="*/ 1371 w 1668"/>
                  <a:gd name="T39" fmla="*/ 1762 h 2014"/>
                  <a:gd name="T40" fmla="*/ 1563 w 1668"/>
                  <a:gd name="T41" fmla="*/ 1894 h 2014"/>
                  <a:gd name="T42" fmla="*/ 1747 w 1668"/>
                  <a:gd name="T43" fmla="*/ 2014 h 2014"/>
                  <a:gd name="T44" fmla="*/ 1753 w 1668"/>
                  <a:gd name="T45" fmla="*/ 2014 h 2014"/>
                  <a:gd name="T46" fmla="*/ 1563 w 1668"/>
                  <a:gd name="T47" fmla="*/ 1894 h 2014"/>
                  <a:gd name="T48" fmla="*/ 1371 w 1668"/>
                  <a:gd name="T49" fmla="*/ 1762 h 2014"/>
                  <a:gd name="T50" fmla="*/ 1185 w 1668"/>
                  <a:gd name="T51" fmla="*/ 1618 h 2014"/>
                  <a:gd name="T52" fmla="*/ 1008 w 1668"/>
                  <a:gd name="T53" fmla="*/ 1463 h 2014"/>
                  <a:gd name="T54" fmla="*/ 1008 w 1668"/>
                  <a:gd name="T55" fmla="*/ 1463 h 2014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1668" h="2014">
                    <a:moveTo>
                      <a:pt x="957" y="1463"/>
                    </a:moveTo>
                    <a:lnTo>
                      <a:pt x="789" y="1289"/>
                    </a:lnTo>
                    <a:lnTo>
                      <a:pt x="634" y="1115"/>
                    </a:lnTo>
                    <a:lnTo>
                      <a:pt x="490" y="929"/>
                    </a:lnTo>
                    <a:lnTo>
                      <a:pt x="365" y="743"/>
                    </a:lnTo>
                    <a:lnTo>
                      <a:pt x="251" y="557"/>
                    </a:lnTo>
                    <a:lnTo>
                      <a:pt x="149" y="372"/>
                    </a:lnTo>
                    <a:lnTo>
                      <a:pt x="66" y="186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6" y="198"/>
                    </a:lnTo>
                    <a:lnTo>
                      <a:pt x="149" y="384"/>
                    </a:lnTo>
                    <a:lnTo>
                      <a:pt x="251" y="569"/>
                    </a:lnTo>
                    <a:lnTo>
                      <a:pt x="365" y="755"/>
                    </a:lnTo>
                    <a:lnTo>
                      <a:pt x="490" y="935"/>
                    </a:lnTo>
                    <a:lnTo>
                      <a:pt x="634" y="1115"/>
                    </a:lnTo>
                    <a:lnTo>
                      <a:pt x="789" y="1295"/>
                    </a:lnTo>
                    <a:lnTo>
                      <a:pt x="957" y="1463"/>
                    </a:lnTo>
                    <a:lnTo>
                      <a:pt x="1130" y="1618"/>
                    </a:lnTo>
                    <a:lnTo>
                      <a:pt x="1303" y="1762"/>
                    </a:lnTo>
                    <a:lnTo>
                      <a:pt x="1483" y="1894"/>
                    </a:lnTo>
                    <a:lnTo>
                      <a:pt x="1662" y="2014"/>
                    </a:lnTo>
                    <a:lnTo>
                      <a:pt x="1668" y="2014"/>
                    </a:lnTo>
                    <a:lnTo>
                      <a:pt x="1483" y="1894"/>
                    </a:lnTo>
                    <a:lnTo>
                      <a:pt x="1303" y="1762"/>
                    </a:lnTo>
                    <a:lnTo>
                      <a:pt x="1130" y="1618"/>
                    </a:lnTo>
                    <a:lnTo>
                      <a:pt x="957" y="1463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036" name="Rectangle 116"/>
              <p:cNvSpPr>
                <a:spLocks noChangeArrowheads="1"/>
              </p:cNvSpPr>
              <p:nvPr/>
            </p:nvSpPr>
            <p:spPr bwMode="hidden">
              <a:xfrm rot="-2488720">
                <a:off x="1988" y="1919"/>
                <a:ext cx="1353" cy="1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pitchFamily="34" charset="0"/>
                  </a:defRPr>
                </a:lvl9pPr>
              </a:lstStyle>
              <a:p>
                <a:pPr algn="ctr" eaLnBrk="1" hangingPunct="1">
                  <a:defRPr/>
                </a:pPr>
                <a:endParaRPr lang="cs-CZ" altLang="en-US" smtClean="0"/>
              </a:p>
            </p:txBody>
          </p:sp>
          <p:sp>
            <p:nvSpPr>
              <p:cNvPr id="1037" name="Rectangle 117"/>
              <p:cNvSpPr>
                <a:spLocks noChangeArrowheads="1"/>
              </p:cNvSpPr>
              <p:nvPr/>
            </p:nvSpPr>
            <p:spPr bwMode="hidden">
              <a:xfrm rot="-5087790">
                <a:off x="1964" y="2613"/>
                <a:ext cx="2217" cy="1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pitchFamily="34" charset="0"/>
                  </a:defRPr>
                </a:lvl9pPr>
              </a:lstStyle>
              <a:p>
                <a:pPr algn="ctr" eaLnBrk="1" hangingPunct="1">
                  <a:defRPr/>
                </a:pPr>
                <a:endParaRPr lang="cs-CZ" altLang="en-US" smtClean="0"/>
              </a:p>
            </p:txBody>
          </p:sp>
          <p:sp>
            <p:nvSpPr>
              <p:cNvPr id="1038" name="Rectangle 118"/>
              <p:cNvSpPr>
                <a:spLocks noChangeArrowheads="1"/>
              </p:cNvSpPr>
              <p:nvPr/>
            </p:nvSpPr>
            <p:spPr bwMode="hidden">
              <a:xfrm rot="-3417299">
                <a:off x="993" y="2720"/>
                <a:ext cx="2678" cy="1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pitchFamily="34" charset="0"/>
                  </a:defRPr>
                </a:lvl9pPr>
              </a:lstStyle>
              <a:p>
                <a:pPr algn="ctr" eaLnBrk="1" hangingPunct="1">
                  <a:defRPr/>
                </a:pPr>
                <a:endParaRPr lang="cs-CZ" altLang="en-US" smtClean="0"/>
              </a:p>
            </p:txBody>
          </p:sp>
          <p:sp>
            <p:nvSpPr>
              <p:cNvPr id="1039" name="Rectangle 119"/>
              <p:cNvSpPr>
                <a:spLocks noChangeArrowheads="1"/>
              </p:cNvSpPr>
              <p:nvPr/>
            </p:nvSpPr>
            <p:spPr bwMode="hidden">
              <a:xfrm rot="-835848">
                <a:off x="688" y="1748"/>
                <a:ext cx="2390" cy="1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pitchFamily="34" charset="0"/>
                  </a:defRPr>
                </a:lvl9pPr>
              </a:lstStyle>
              <a:p>
                <a:pPr algn="ctr" eaLnBrk="1" hangingPunct="1">
                  <a:defRPr/>
                </a:pPr>
                <a:endParaRPr lang="cs-CZ" altLang="en-US" smtClean="0"/>
              </a:p>
            </p:txBody>
          </p:sp>
          <p:grpSp>
            <p:nvGrpSpPr>
              <p:cNvPr id="1040" name="Group 120"/>
              <p:cNvGrpSpPr>
                <a:grpSpLocks noChangeAspect="1"/>
              </p:cNvGrpSpPr>
              <p:nvPr/>
            </p:nvGrpSpPr>
            <p:grpSpPr bwMode="auto">
              <a:xfrm>
                <a:off x="3046" y="1326"/>
                <a:ext cx="259" cy="299"/>
                <a:chOff x="3042" y="1265"/>
                <a:chExt cx="367" cy="424"/>
              </a:xfrm>
            </p:grpSpPr>
            <p:sp>
              <p:nvSpPr>
                <p:cNvPr id="35961" name="Oval 121"/>
                <p:cNvSpPr>
                  <a:spLocks noChangeAspect="1" noChangeArrowheads="1"/>
                </p:cNvSpPr>
                <p:nvPr userDrawn="1"/>
              </p:nvSpPr>
              <p:spPr bwMode="hidden">
                <a:xfrm rot="2828979">
                  <a:off x="2982" y="1467"/>
                  <a:ext cx="282" cy="16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84706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eaLnBrk="1" hangingPunct="1">
                    <a:defRPr/>
                  </a:pPr>
                  <a:endParaRPr lang="cs-CZ">
                    <a:cs typeface="Arial" charset="0"/>
                  </a:endParaRPr>
                </a:p>
              </p:txBody>
            </p:sp>
            <p:sp>
              <p:nvSpPr>
                <p:cNvPr id="35962" name="Freeform 122"/>
                <p:cNvSpPr>
                  <a:spLocks noChangeAspect="1"/>
                </p:cNvSpPr>
                <p:nvPr userDrawn="1"/>
              </p:nvSpPr>
              <p:spPr bwMode="hidden">
                <a:xfrm>
                  <a:off x="3070" y="1374"/>
                  <a:ext cx="227" cy="221"/>
                </a:xfrm>
                <a:custGeom>
                  <a:avLst/>
                  <a:gdLst/>
                  <a:ahLst/>
                  <a:cxnLst>
                    <a:cxn ang="0">
                      <a:pos x="227" y="134"/>
                    </a:cxn>
                    <a:cxn ang="0">
                      <a:pos x="203" y="144"/>
                    </a:cxn>
                    <a:cxn ang="0">
                      <a:pos x="179" y="138"/>
                    </a:cxn>
                    <a:cxn ang="0">
                      <a:pos x="149" y="126"/>
                    </a:cxn>
                    <a:cxn ang="0">
                      <a:pos x="126" y="102"/>
                    </a:cxn>
                    <a:cxn ang="0">
                      <a:pos x="102" y="72"/>
                    </a:cxn>
                    <a:cxn ang="0">
                      <a:pos x="84" y="48"/>
                    </a:cxn>
                    <a:cxn ang="0">
                      <a:pos x="78" y="24"/>
                    </a:cxn>
                    <a:cxn ang="0">
                      <a:pos x="84" y="0"/>
                    </a:cxn>
                    <a:cxn ang="0">
                      <a:pos x="84" y="0"/>
                    </a:cxn>
                    <a:cxn ang="0">
                      <a:pos x="78" y="0"/>
                    </a:cxn>
                    <a:cxn ang="0">
                      <a:pos x="18" y="60"/>
                    </a:cxn>
                    <a:cxn ang="0">
                      <a:pos x="0" y="90"/>
                    </a:cxn>
                    <a:cxn ang="0">
                      <a:pos x="0" y="120"/>
                    </a:cxn>
                    <a:cxn ang="0">
                      <a:pos x="12" y="156"/>
                    </a:cxn>
                    <a:cxn ang="0">
                      <a:pos x="36" y="192"/>
                    </a:cxn>
                    <a:cxn ang="0">
                      <a:pos x="66" y="216"/>
                    </a:cxn>
                    <a:cxn ang="0">
                      <a:pos x="96" y="222"/>
                    </a:cxn>
                    <a:cxn ang="0">
                      <a:pos x="126" y="222"/>
                    </a:cxn>
                    <a:cxn ang="0">
                      <a:pos x="155" y="210"/>
                    </a:cxn>
                    <a:cxn ang="0">
                      <a:pos x="227" y="138"/>
                    </a:cxn>
                    <a:cxn ang="0">
                      <a:pos x="227" y="134"/>
                    </a:cxn>
                  </a:cxnLst>
                  <a:rect l="0" t="0" r="r" b="b"/>
                  <a:pathLst>
                    <a:path w="227" h="222">
                      <a:moveTo>
                        <a:pt x="227" y="134"/>
                      </a:moveTo>
                      <a:lnTo>
                        <a:pt x="203" y="144"/>
                      </a:lnTo>
                      <a:lnTo>
                        <a:pt x="179" y="138"/>
                      </a:lnTo>
                      <a:lnTo>
                        <a:pt x="149" y="126"/>
                      </a:lnTo>
                      <a:lnTo>
                        <a:pt x="126" y="102"/>
                      </a:lnTo>
                      <a:lnTo>
                        <a:pt x="102" y="72"/>
                      </a:lnTo>
                      <a:lnTo>
                        <a:pt x="84" y="48"/>
                      </a:lnTo>
                      <a:lnTo>
                        <a:pt x="78" y="24"/>
                      </a:lnTo>
                      <a:lnTo>
                        <a:pt x="84" y="0"/>
                      </a:lnTo>
                      <a:lnTo>
                        <a:pt x="84" y="0"/>
                      </a:lnTo>
                      <a:lnTo>
                        <a:pt x="78" y="0"/>
                      </a:lnTo>
                      <a:lnTo>
                        <a:pt x="18" y="60"/>
                      </a:lnTo>
                      <a:lnTo>
                        <a:pt x="0" y="90"/>
                      </a:lnTo>
                      <a:lnTo>
                        <a:pt x="0" y="120"/>
                      </a:lnTo>
                      <a:lnTo>
                        <a:pt x="12" y="156"/>
                      </a:lnTo>
                      <a:lnTo>
                        <a:pt x="36" y="192"/>
                      </a:lnTo>
                      <a:lnTo>
                        <a:pt x="66" y="216"/>
                      </a:lnTo>
                      <a:lnTo>
                        <a:pt x="96" y="222"/>
                      </a:lnTo>
                      <a:lnTo>
                        <a:pt x="126" y="222"/>
                      </a:lnTo>
                      <a:lnTo>
                        <a:pt x="155" y="210"/>
                      </a:lnTo>
                      <a:lnTo>
                        <a:pt x="227" y="138"/>
                      </a:lnTo>
                      <a:lnTo>
                        <a:pt x="227" y="134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84706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1" hangingPunct="1">
                    <a:defRPr/>
                  </a:pPr>
                  <a:endParaRPr lang="cs-CZ">
                    <a:cs typeface="Arial" charset="0"/>
                  </a:endParaRPr>
                </a:p>
              </p:txBody>
            </p:sp>
            <p:sp>
              <p:nvSpPr>
                <p:cNvPr id="35963" name="Freeform 123"/>
                <p:cNvSpPr>
                  <a:spLocks noChangeAspect="1"/>
                </p:cNvSpPr>
                <p:nvPr userDrawn="1"/>
              </p:nvSpPr>
              <p:spPr bwMode="hidden">
                <a:xfrm>
                  <a:off x="3144" y="1366"/>
                  <a:ext cx="163" cy="156"/>
                </a:xfrm>
                <a:custGeom>
                  <a:avLst/>
                  <a:gdLst/>
                  <a:ahLst/>
                  <a:cxnLst>
                    <a:cxn ang="0">
                      <a:pos x="221" y="216"/>
                    </a:cxn>
                    <a:cxn ang="0">
                      <a:pos x="192" y="234"/>
                    </a:cxn>
                    <a:cxn ang="0">
                      <a:pos x="150" y="234"/>
                    </a:cxn>
                    <a:cxn ang="0">
                      <a:pos x="102" y="210"/>
                    </a:cxn>
                    <a:cxn ang="0">
                      <a:pos x="54" y="174"/>
                    </a:cxn>
                    <a:cxn ang="0">
                      <a:pos x="24" y="132"/>
                    </a:cxn>
                    <a:cxn ang="0">
                      <a:pos x="6" y="84"/>
                    </a:cxn>
                    <a:cxn ang="0">
                      <a:pos x="0" y="42"/>
                    </a:cxn>
                    <a:cxn ang="0">
                      <a:pos x="12" y="12"/>
                    </a:cxn>
                    <a:cxn ang="0">
                      <a:pos x="48" y="0"/>
                    </a:cxn>
                    <a:cxn ang="0">
                      <a:pos x="84" y="0"/>
                    </a:cxn>
                    <a:cxn ang="0">
                      <a:pos x="132" y="18"/>
                    </a:cxn>
                    <a:cxn ang="0">
                      <a:pos x="174" y="54"/>
                    </a:cxn>
                    <a:cxn ang="0">
                      <a:pos x="210" y="102"/>
                    </a:cxn>
                    <a:cxn ang="0">
                      <a:pos x="233" y="144"/>
                    </a:cxn>
                    <a:cxn ang="0">
                      <a:pos x="233" y="186"/>
                    </a:cxn>
                    <a:cxn ang="0">
                      <a:pos x="221" y="216"/>
                    </a:cxn>
                    <a:cxn ang="0">
                      <a:pos x="221" y="216"/>
                    </a:cxn>
                  </a:cxnLst>
                  <a:rect l="0" t="0" r="r" b="b"/>
                  <a:pathLst>
                    <a:path w="233" h="234">
                      <a:moveTo>
                        <a:pt x="221" y="216"/>
                      </a:moveTo>
                      <a:lnTo>
                        <a:pt x="192" y="234"/>
                      </a:lnTo>
                      <a:lnTo>
                        <a:pt x="150" y="234"/>
                      </a:lnTo>
                      <a:lnTo>
                        <a:pt x="102" y="210"/>
                      </a:lnTo>
                      <a:lnTo>
                        <a:pt x="54" y="174"/>
                      </a:lnTo>
                      <a:lnTo>
                        <a:pt x="24" y="132"/>
                      </a:lnTo>
                      <a:lnTo>
                        <a:pt x="6" y="84"/>
                      </a:lnTo>
                      <a:lnTo>
                        <a:pt x="0" y="42"/>
                      </a:lnTo>
                      <a:lnTo>
                        <a:pt x="12" y="12"/>
                      </a:lnTo>
                      <a:lnTo>
                        <a:pt x="48" y="0"/>
                      </a:lnTo>
                      <a:lnTo>
                        <a:pt x="84" y="0"/>
                      </a:lnTo>
                      <a:lnTo>
                        <a:pt x="132" y="18"/>
                      </a:lnTo>
                      <a:lnTo>
                        <a:pt x="174" y="54"/>
                      </a:lnTo>
                      <a:lnTo>
                        <a:pt x="210" y="102"/>
                      </a:lnTo>
                      <a:lnTo>
                        <a:pt x="233" y="144"/>
                      </a:lnTo>
                      <a:lnTo>
                        <a:pt x="233" y="186"/>
                      </a:lnTo>
                      <a:lnTo>
                        <a:pt x="221" y="216"/>
                      </a:lnTo>
                      <a:lnTo>
                        <a:pt x="221" y="216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84706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1" hangingPunct="1">
                    <a:defRPr/>
                  </a:pPr>
                  <a:endParaRPr lang="cs-CZ">
                    <a:cs typeface="Arial" charset="0"/>
                  </a:endParaRPr>
                </a:p>
              </p:txBody>
            </p:sp>
            <p:sp>
              <p:nvSpPr>
                <p:cNvPr id="35964" name="Freeform 124"/>
                <p:cNvSpPr>
                  <a:spLocks noChangeAspect="1"/>
                </p:cNvSpPr>
                <p:nvPr userDrawn="1"/>
              </p:nvSpPr>
              <p:spPr bwMode="hidden">
                <a:xfrm>
                  <a:off x="3202" y="1272"/>
                  <a:ext cx="203" cy="199"/>
                </a:xfrm>
                <a:custGeom>
                  <a:avLst/>
                  <a:gdLst/>
                  <a:ahLst/>
                  <a:cxnLst>
                    <a:cxn ang="0">
                      <a:pos x="179" y="18"/>
                    </a:cxn>
                    <a:cxn ang="0">
                      <a:pos x="197" y="48"/>
                    </a:cxn>
                    <a:cxn ang="0">
                      <a:pos x="203" y="60"/>
                    </a:cxn>
                    <a:cxn ang="0">
                      <a:pos x="197" y="66"/>
                    </a:cxn>
                    <a:cxn ang="0">
                      <a:pos x="65" y="192"/>
                    </a:cxn>
                    <a:cxn ang="0">
                      <a:pos x="59" y="198"/>
                    </a:cxn>
                    <a:cxn ang="0">
                      <a:pos x="47" y="192"/>
                    </a:cxn>
                    <a:cxn ang="0">
                      <a:pos x="17" y="174"/>
                    </a:cxn>
                    <a:cxn ang="0">
                      <a:pos x="0" y="150"/>
                    </a:cxn>
                    <a:cxn ang="0">
                      <a:pos x="0" y="126"/>
                    </a:cxn>
                    <a:cxn ang="0">
                      <a:pos x="131" y="0"/>
                    </a:cxn>
                    <a:cxn ang="0">
                      <a:pos x="155" y="0"/>
                    </a:cxn>
                    <a:cxn ang="0">
                      <a:pos x="179" y="18"/>
                    </a:cxn>
                    <a:cxn ang="0">
                      <a:pos x="179" y="18"/>
                    </a:cxn>
                  </a:cxnLst>
                  <a:rect l="0" t="0" r="r" b="b"/>
                  <a:pathLst>
                    <a:path w="203" h="198">
                      <a:moveTo>
                        <a:pt x="179" y="18"/>
                      </a:moveTo>
                      <a:lnTo>
                        <a:pt x="197" y="48"/>
                      </a:lnTo>
                      <a:lnTo>
                        <a:pt x="203" y="60"/>
                      </a:lnTo>
                      <a:lnTo>
                        <a:pt x="197" y="66"/>
                      </a:lnTo>
                      <a:lnTo>
                        <a:pt x="65" y="192"/>
                      </a:lnTo>
                      <a:lnTo>
                        <a:pt x="59" y="198"/>
                      </a:lnTo>
                      <a:lnTo>
                        <a:pt x="47" y="192"/>
                      </a:lnTo>
                      <a:lnTo>
                        <a:pt x="17" y="174"/>
                      </a:lnTo>
                      <a:lnTo>
                        <a:pt x="0" y="150"/>
                      </a:lnTo>
                      <a:lnTo>
                        <a:pt x="0" y="126"/>
                      </a:lnTo>
                      <a:lnTo>
                        <a:pt x="131" y="0"/>
                      </a:lnTo>
                      <a:lnTo>
                        <a:pt x="155" y="0"/>
                      </a:lnTo>
                      <a:lnTo>
                        <a:pt x="179" y="18"/>
                      </a:lnTo>
                      <a:lnTo>
                        <a:pt x="179" y="1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84706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1" hangingPunct="1">
                    <a:defRPr/>
                  </a:pPr>
                  <a:endParaRPr lang="cs-CZ">
                    <a:cs typeface="Arial" charset="0"/>
                  </a:endParaRPr>
                </a:p>
              </p:txBody>
            </p:sp>
            <p:sp>
              <p:nvSpPr>
                <p:cNvPr id="35965" name="Freeform 125"/>
                <p:cNvSpPr>
                  <a:spLocks noChangeAspect="1"/>
                </p:cNvSpPr>
                <p:nvPr userDrawn="1"/>
              </p:nvSpPr>
              <p:spPr bwMode="hidden">
                <a:xfrm>
                  <a:off x="3330" y="1265"/>
                  <a:ext cx="79" cy="74"/>
                </a:xfrm>
                <a:custGeom>
                  <a:avLst/>
                  <a:gdLst/>
                  <a:ahLst/>
                  <a:cxnLst>
                    <a:cxn ang="0">
                      <a:pos x="221" y="216"/>
                    </a:cxn>
                    <a:cxn ang="0">
                      <a:pos x="192" y="234"/>
                    </a:cxn>
                    <a:cxn ang="0">
                      <a:pos x="150" y="234"/>
                    </a:cxn>
                    <a:cxn ang="0">
                      <a:pos x="102" y="210"/>
                    </a:cxn>
                    <a:cxn ang="0">
                      <a:pos x="54" y="174"/>
                    </a:cxn>
                    <a:cxn ang="0">
                      <a:pos x="24" y="132"/>
                    </a:cxn>
                    <a:cxn ang="0">
                      <a:pos x="6" y="84"/>
                    </a:cxn>
                    <a:cxn ang="0">
                      <a:pos x="0" y="42"/>
                    </a:cxn>
                    <a:cxn ang="0">
                      <a:pos x="12" y="12"/>
                    </a:cxn>
                    <a:cxn ang="0">
                      <a:pos x="48" y="0"/>
                    </a:cxn>
                    <a:cxn ang="0">
                      <a:pos x="84" y="0"/>
                    </a:cxn>
                    <a:cxn ang="0">
                      <a:pos x="132" y="18"/>
                    </a:cxn>
                    <a:cxn ang="0">
                      <a:pos x="174" y="54"/>
                    </a:cxn>
                    <a:cxn ang="0">
                      <a:pos x="210" y="102"/>
                    </a:cxn>
                    <a:cxn ang="0">
                      <a:pos x="233" y="144"/>
                    </a:cxn>
                    <a:cxn ang="0">
                      <a:pos x="233" y="186"/>
                    </a:cxn>
                    <a:cxn ang="0">
                      <a:pos x="221" y="216"/>
                    </a:cxn>
                    <a:cxn ang="0">
                      <a:pos x="221" y="216"/>
                    </a:cxn>
                  </a:cxnLst>
                  <a:rect l="0" t="0" r="r" b="b"/>
                  <a:pathLst>
                    <a:path w="233" h="234">
                      <a:moveTo>
                        <a:pt x="221" y="216"/>
                      </a:moveTo>
                      <a:lnTo>
                        <a:pt x="192" y="234"/>
                      </a:lnTo>
                      <a:lnTo>
                        <a:pt x="150" y="234"/>
                      </a:lnTo>
                      <a:lnTo>
                        <a:pt x="102" y="210"/>
                      </a:lnTo>
                      <a:lnTo>
                        <a:pt x="54" y="174"/>
                      </a:lnTo>
                      <a:lnTo>
                        <a:pt x="24" y="132"/>
                      </a:lnTo>
                      <a:lnTo>
                        <a:pt x="6" y="84"/>
                      </a:lnTo>
                      <a:lnTo>
                        <a:pt x="0" y="42"/>
                      </a:lnTo>
                      <a:lnTo>
                        <a:pt x="12" y="12"/>
                      </a:lnTo>
                      <a:lnTo>
                        <a:pt x="48" y="0"/>
                      </a:lnTo>
                      <a:lnTo>
                        <a:pt x="84" y="0"/>
                      </a:lnTo>
                      <a:lnTo>
                        <a:pt x="132" y="18"/>
                      </a:lnTo>
                      <a:lnTo>
                        <a:pt x="174" y="54"/>
                      </a:lnTo>
                      <a:lnTo>
                        <a:pt x="210" y="102"/>
                      </a:lnTo>
                      <a:lnTo>
                        <a:pt x="233" y="144"/>
                      </a:lnTo>
                      <a:lnTo>
                        <a:pt x="233" y="186"/>
                      </a:lnTo>
                      <a:lnTo>
                        <a:pt x="221" y="216"/>
                      </a:lnTo>
                      <a:lnTo>
                        <a:pt x="221" y="216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84706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1" hangingPunct="1">
                    <a:defRPr/>
                  </a:pPr>
                  <a:endParaRPr lang="cs-CZ">
                    <a:cs typeface="Arial" charset="0"/>
                  </a:endParaRPr>
                </a:p>
              </p:txBody>
            </p:sp>
          </p:grpSp>
        </p:grpSp>
      </p:grpSp>
      <p:sp>
        <p:nvSpPr>
          <p:cNvPr id="35966" name="Rectangle 12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5967" name="Rectangle 12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5968" name="Rectangle 12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fld id="{46B9125A-C3AB-41C5-9B21-648CAABB3B89}" type="slidenum">
              <a:rPr lang="en-US" altLang="cs-CZ"/>
              <a:pPr>
                <a:defRPr/>
              </a:pPr>
              <a:t>‹#›</a:t>
            </a:fld>
            <a:endParaRPr lang="en-US" altLang="cs-CZ"/>
          </a:p>
        </p:txBody>
      </p:sp>
      <p:sp>
        <p:nvSpPr>
          <p:cNvPr id="35969" name="Rectangle 129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Klepnutím lze upravit styly předlohy textu.</a:t>
            </a:r>
          </a:p>
          <a:p>
            <a:pPr lvl="1"/>
            <a:r>
              <a:rPr lang="en-US" smtClean="0"/>
              <a:t>Druhá úroveň</a:t>
            </a:r>
          </a:p>
          <a:p>
            <a:pPr lvl="2"/>
            <a:r>
              <a:rPr lang="en-US" smtClean="0"/>
              <a:t>Třetí úroveň</a:t>
            </a:r>
          </a:p>
          <a:p>
            <a:pPr lvl="3"/>
            <a:r>
              <a:rPr lang="en-US" smtClean="0"/>
              <a:t>Čtvrtá úroveň</a:t>
            </a:r>
          </a:p>
          <a:p>
            <a:pPr lvl="4"/>
            <a:r>
              <a:rPr lang="en-US" smtClean="0"/>
              <a:t>Pátá úroveň</a:t>
            </a:r>
          </a:p>
        </p:txBody>
      </p:sp>
      <p:sp>
        <p:nvSpPr>
          <p:cNvPr id="35970" name="Rectangle 13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Klepnutím lze upravit styl předlohy nadpisů.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128" r:id="rId1"/>
    <p:sldLayoutId id="2147484115" r:id="rId2"/>
    <p:sldLayoutId id="2147484116" r:id="rId3"/>
    <p:sldLayoutId id="2147484117" r:id="rId4"/>
    <p:sldLayoutId id="2147484118" r:id="rId5"/>
    <p:sldLayoutId id="2147484119" r:id="rId6"/>
    <p:sldLayoutId id="2147484120" r:id="rId7"/>
    <p:sldLayoutId id="2147484121" r:id="rId8"/>
    <p:sldLayoutId id="2147484122" r:id="rId9"/>
    <p:sldLayoutId id="2147484123" r:id="rId10"/>
    <p:sldLayoutId id="2147484124" r:id="rId11"/>
    <p:sldLayoutId id="2147484125" r:id="rId12"/>
    <p:sldLayoutId id="2147484126" r:id="rId13"/>
    <p:sldLayoutId id="2147484127" r:id="rId14"/>
    <p:sldLayoutId id="2147484129" r:id="rId15"/>
    <p:sldLayoutId id="2147484130" r:id="rId16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60000"/>
        <a:buFont typeface="Wingdings" panose="05000000000000000000" pitchFamily="2" charset="2"/>
        <a:buChar char="u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anose="05000000000000000000" pitchFamily="2" charset="2"/>
        <a:buChar char="u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anose="05000000000000000000" pitchFamily="2" charset="2"/>
        <a:buChar char="u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u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u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u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u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9.jpg"/><Relationship Id="rId4" Type="http://schemas.openxmlformats.org/officeDocument/2006/relationships/image" Target="../media/image108.emf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/H:\NSACH\CHIRAL.AVI" TargetMode="External"/><Relationship Id="rId1" Type="http://schemas.microsoft.com/office/2007/relationships/media" Target="file:///H:\NSACH\CHIRAL.AVI" TargetMode="External"/><Relationship Id="rId5" Type="http://schemas.openxmlformats.org/officeDocument/2006/relationships/image" Target="../media/image113.png"/><Relationship Id="rId4" Type="http://schemas.openxmlformats.org/officeDocument/2006/relationships/notesSlide" Target="../notesSlides/notesSlide7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6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6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w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w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2.wmf"/><Relationship Id="rId5" Type="http://schemas.openxmlformats.org/officeDocument/2006/relationships/image" Target="../media/image121.wmf"/><Relationship Id="rId4" Type="http://schemas.openxmlformats.org/officeDocument/2006/relationships/image" Target="../media/image120.wmf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emf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emf"/><Relationship Id="rId2" Type="http://schemas.openxmlformats.org/officeDocument/2006/relationships/image" Target="../media/image124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6.emf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emf"/><Relationship Id="rId2" Type="http://schemas.openxmlformats.org/officeDocument/2006/relationships/image" Target="../media/image127.wmf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emf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emf"/><Relationship Id="rId2" Type="http://schemas.openxmlformats.org/officeDocument/2006/relationships/image" Target="../media/image133.emf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/H:\NSACH\Popelka%20-%20Jedno%20zrnko%20popela.avi" TargetMode="External"/><Relationship Id="rId1" Type="http://schemas.microsoft.com/office/2007/relationships/media" Target="file:///H:\NSACH\Popelka%20-%20Jedno%20zrnko%20popela.avi" TargetMode="External"/><Relationship Id="rId5" Type="http://schemas.openxmlformats.org/officeDocument/2006/relationships/image" Target="../media/image135.png"/><Relationship Id="rId4" Type="http://schemas.openxmlformats.org/officeDocument/2006/relationships/audio" Target="../media/audio1.wav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wm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wm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wmf"/><Relationship Id="rId2" Type="http://schemas.openxmlformats.org/officeDocument/2006/relationships/image" Target="../media/image20.w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file:///H:\NSACH\enzyme_fun.avi" TargetMode="External"/><Relationship Id="rId1" Type="http://schemas.microsoft.com/office/2007/relationships/media" Target="file:///H:\NSACH\enzyme_fun.avi" TargetMode="External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w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w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wmf"/><Relationship Id="rId2" Type="http://schemas.openxmlformats.org/officeDocument/2006/relationships/image" Target="../media/image38.wm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wmf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8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47.wmf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wmf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emf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63.wmf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66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68.wmf"/><Relationship Id="rId5" Type="http://schemas.openxmlformats.org/officeDocument/2006/relationships/oleObject" Target="../embeddings/oleObject6.bin"/><Relationship Id="rId4" Type="http://schemas.openxmlformats.org/officeDocument/2006/relationships/image" Target="../media/image67.emf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69.wmf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wmf"/><Relationship Id="rId2" Type="http://schemas.openxmlformats.org/officeDocument/2006/relationships/image" Target="../media/image71.wmf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wmf"/><Relationship Id="rId2" Type="http://schemas.openxmlformats.org/officeDocument/2006/relationships/image" Target="../media/image73.wmf"/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wmf"/><Relationship Id="rId2" Type="http://schemas.openxmlformats.org/officeDocument/2006/relationships/image" Target="../media/image75.wm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8.wmf"/><Relationship Id="rId4" Type="http://schemas.openxmlformats.org/officeDocument/2006/relationships/image" Target="../media/image77.png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wmf"/><Relationship Id="rId2" Type="http://schemas.openxmlformats.org/officeDocument/2006/relationships/image" Target="../media/image80.wm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3.wmf"/><Relationship Id="rId4" Type="http://schemas.openxmlformats.org/officeDocument/2006/relationships/image" Target="../media/image82.wmf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84.emf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8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wmf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87.emf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wmf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w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1.wmf"/><Relationship Id="rId4" Type="http://schemas.openxmlformats.org/officeDocument/2006/relationships/image" Target="../media/image90.wmf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wmf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94.png"/><Relationship Id="rId5" Type="http://schemas.openxmlformats.org/officeDocument/2006/relationships/oleObject" Target="../embeddings/oleObject12.bin"/><Relationship Id="rId4" Type="http://schemas.openxmlformats.org/officeDocument/2006/relationships/image" Target="../media/image93.png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6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2"/>
            </a:gs>
            <a:gs pos="100000">
              <a:schemeClr val="bg1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620963"/>
            <a:ext cx="7772400" cy="1973262"/>
          </a:xfrm>
        </p:spPr>
        <p:txBody>
          <a:bodyPr/>
          <a:lstStyle/>
          <a:p>
            <a:pPr eaLnBrk="1" hangingPunct="1">
              <a:defRPr/>
            </a:pPr>
            <a:r>
              <a:rPr lang="cs-CZ" sz="5400" dirty="0" smtClean="0"/>
              <a:t>Využití </a:t>
            </a:r>
            <a:br>
              <a:rPr lang="cs-CZ" sz="5400" dirty="0" smtClean="0"/>
            </a:br>
            <a:r>
              <a:rPr lang="cs-CZ" sz="5400" dirty="0" smtClean="0"/>
              <a:t>kapilární elektroforézy </a:t>
            </a:r>
            <a:br>
              <a:rPr lang="cs-CZ" sz="5400" dirty="0" smtClean="0"/>
            </a:br>
            <a:r>
              <a:rPr lang="cs-CZ" sz="5400" dirty="0" smtClean="0"/>
              <a:t>při studiu enzymů</a:t>
            </a:r>
            <a:br>
              <a:rPr lang="cs-CZ" sz="5400" dirty="0" smtClean="0"/>
            </a:br>
            <a:r>
              <a:rPr lang="cs-CZ" sz="2400" dirty="0" smtClean="0"/>
              <a:t>Zdeněk Glatz</a:t>
            </a:r>
            <a:endParaRPr lang="en-US" sz="2400" dirty="0" smtClean="0"/>
          </a:p>
        </p:txBody>
      </p:sp>
      <p:pic>
        <p:nvPicPr>
          <p:cNvPr id="6147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8600" y="471488"/>
            <a:ext cx="2238375" cy="1328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419100"/>
            <a:ext cx="1925638" cy="192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sz="6600" dirty="0" smtClean="0"/>
              <a:t>Stabilizace</a:t>
            </a:r>
          </a:p>
        </p:txBody>
      </p:sp>
      <p:sp>
        <p:nvSpPr>
          <p:cNvPr id="59395" name="Rectangle 3"/>
          <p:cNvSpPr>
            <a:spLocks noGrp="1" noChangeArrowheads="1"/>
          </p:cNvSpPr>
          <p:nvPr>
            <p:ph idx="1"/>
          </p:nvPr>
        </p:nvSpPr>
        <p:spPr>
          <a:xfrm>
            <a:off x="2074863" y="1981200"/>
            <a:ext cx="5937250" cy="4114800"/>
          </a:xfrm>
        </p:spPr>
        <p:txBody>
          <a:bodyPr/>
          <a:lstStyle/>
          <a:p>
            <a:pPr eaLnBrk="1" hangingPunct="1">
              <a:buFontTx/>
              <a:buNone/>
              <a:defRPr/>
            </a:pPr>
            <a:endParaRPr lang="cs-CZ" dirty="0" smtClean="0"/>
          </a:p>
          <a:p>
            <a:pPr eaLnBrk="1" hangingPunct="1">
              <a:defRPr/>
            </a:pPr>
            <a:r>
              <a:rPr lang="cs-CZ" sz="5400" dirty="0" smtClean="0"/>
              <a:t>Porézní media</a:t>
            </a:r>
            <a:endParaRPr lang="cs-CZ" sz="5400" dirty="0"/>
          </a:p>
          <a:p>
            <a:pPr eaLnBrk="1" hangingPunct="1">
              <a:defRPr/>
            </a:pPr>
            <a:endParaRPr lang="cs-CZ" sz="5400" dirty="0" smtClean="0"/>
          </a:p>
          <a:p>
            <a:pPr eaLnBrk="1" hangingPunct="1">
              <a:defRPr/>
            </a:pPr>
            <a:r>
              <a:rPr lang="cs-CZ" sz="5400" dirty="0" smtClean="0"/>
              <a:t>Kapilára</a:t>
            </a:r>
          </a:p>
          <a:p>
            <a:pPr eaLnBrk="1" hangingPunct="1">
              <a:defRPr/>
            </a:pPr>
            <a:endParaRPr lang="cs-CZ" dirty="0" smtClean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Nadpis 1"/>
          <p:cNvSpPr txBox="1">
            <a:spLocks/>
          </p:cNvSpPr>
          <p:nvPr/>
        </p:nvSpPr>
        <p:spPr bwMode="auto">
          <a:xfrm>
            <a:off x="0" y="142875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9pPr>
          </a:lstStyle>
          <a:p>
            <a:pPr algn="ctr" eaLnBrk="1" hangingPunct="1">
              <a:defRPr/>
            </a:pPr>
            <a:r>
              <a:rPr lang="cs-CZ" altLang="en-US" sz="44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Míchání difuzí </a:t>
            </a:r>
            <a:r>
              <a:rPr lang="cs-CZ" altLang="en-US" sz="40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– CYP2C9 + </a:t>
            </a:r>
            <a:r>
              <a:rPr lang="cs-CZ" altLang="en-US" sz="4000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diclofenac</a:t>
            </a:r>
            <a:endParaRPr lang="cs-CZ" altLang="en-US" sz="4000" dirty="0" smtClean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7" name="Obdélník 6"/>
          <p:cNvSpPr/>
          <p:nvPr/>
        </p:nvSpPr>
        <p:spPr>
          <a:xfrm>
            <a:off x="827088" y="2708275"/>
            <a:ext cx="7489825" cy="122555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8" name="Zástupný symbol pro obsah 2"/>
          <p:cNvSpPr txBox="1">
            <a:spLocks/>
          </p:cNvSpPr>
          <p:nvPr/>
        </p:nvSpPr>
        <p:spPr bwMode="auto">
          <a:xfrm>
            <a:off x="6732588" y="2997200"/>
            <a:ext cx="1377950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ClrTx/>
              <a:buSzTx/>
              <a:buFont typeface="Arial" panose="020B0604020202020204" pitchFamily="34" charset="0"/>
              <a:buNone/>
            </a:pPr>
            <a:r>
              <a:rPr lang="en-US" altLang="en-US" sz="3000" b="1"/>
              <a:t>BGE</a:t>
            </a:r>
          </a:p>
          <a:p>
            <a:pPr eaLnBrk="1" hangingPunct="1">
              <a:buClrTx/>
              <a:buSzTx/>
              <a:buFont typeface="Arial Rounded MT Bold" panose="020F0704030504030204" pitchFamily="34" charset="0"/>
              <a:buChar char="–"/>
            </a:pPr>
            <a:endParaRPr lang="cs-CZ" altLang="en-US" sz="2800" b="1"/>
          </a:p>
        </p:txBody>
      </p:sp>
      <p:grpSp>
        <p:nvGrpSpPr>
          <p:cNvPr id="9" name="Skupina 8"/>
          <p:cNvGrpSpPr>
            <a:grpSpLocks/>
          </p:cNvGrpSpPr>
          <p:nvPr/>
        </p:nvGrpSpPr>
        <p:grpSpPr bwMode="auto">
          <a:xfrm>
            <a:off x="8459788" y="2997200"/>
            <a:ext cx="576262" cy="576263"/>
            <a:chOff x="5508104" y="5301208"/>
            <a:chExt cx="575984" cy="575984"/>
          </a:xfrm>
        </p:grpSpPr>
        <p:sp>
          <p:nvSpPr>
            <p:cNvPr id="10" name="Elipsa 79"/>
            <p:cNvSpPr/>
            <p:nvPr/>
          </p:nvSpPr>
          <p:spPr>
            <a:xfrm>
              <a:off x="5508104" y="5301208"/>
              <a:ext cx="575984" cy="575984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cs-CZ"/>
            </a:p>
          </p:txBody>
        </p:sp>
        <p:cxnSp>
          <p:nvCxnSpPr>
            <p:cNvPr id="11" name="Přímá spojovací čára 80"/>
            <p:cNvCxnSpPr/>
            <p:nvPr/>
          </p:nvCxnSpPr>
          <p:spPr>
            <a:xfrm>
              <a:off x="5652496" y="5589993"/>
              <a:ext cx="287199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Obdélník 11"/>
          <p:cNvSpPr/>
          <p:nvPr/>
        </p:nvSpPr>
        <p:spPr>
          <a:xfrm rot="10800000">
            <a:off x="827088" y="4149725"/>
            <a:ext cx="6624637" cy="71438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13" name="Obdélník 12"/>
          <p:cNvSpPr/>
          <p:nvPr/>
        </p:nvSpPr>
        <p:spPr>
          <a:xfrm>
            <a:off x="827088" y="2420938"/>
            <a:ext cx="6624637" cy="71437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14" name="Obdélník 13"/>
          <p:cNvSpPr/>
          <p:nvPr/>
        </p:nvSpPr>
        <p:spPr>
          <a:xfrm>
            <a:off x="7740650" y="2420938"/>
            <a:ext cx="576263" cy="71437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15" name="Obdélník 14"/>
          <p:cNvSpPr/>
          <p:nvPr/>
        </p:nvSpPr>
        <p:spPr>
          <a:xfrm>
            <a:off x="7740650" y="4149725"/>
            <a:ext cx="576263" cy="71438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grpSp>
        <p:nvGrpSpPr>
          <p:cNvPr id="16" name="Skupina 15"/>
          <p:cNvGrpSpPr>
            <a:grpSpLocks/>
          </p:cNvGrpSpPr>
          <p:nvPr/>
        </p:nvGrpSpPr>
        <p:grpSpPr bwMode="auto">
          <a:xfrm>
            <a:off x="6858000" y="4214813"/>
            <a:ext cx="1738313" cy="785812"/>
            <a:chOff x="6833992" y="1495044"/>
            <a:chExt cx="1738536" cy="785818"/>
          </a:xfrm>
        </p:grpSpPr>
        <p:sp>
          <p:nvSpPr>
            <p:cNvPr id="109631" name="Zástupný symbol pro obsah 2"/>
            <p:cNvSpPr txBox="1">
              <a:spLocks/>
            </p:cNvSpPr>
            <p:nvPr/>
          </p:nvSpPr>
          <p:spPr bwMode="auto">
            <a:xfrm>
              <a:off x="6833992" y="1780796"/>
              <a:ext cx="1738536" cy="500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marL="342900" indent="-342900"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anose="05000000000000000000" pitchFamily="2" charset="2"/>
                <a:buChar char="u"/>
                <a:defRPr sz="32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•"/>
                <a:defRPr sz="28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u"/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buClrTx/>
                <a:buSzTx/>
                <a:buFont typeface="Arial" panose="020B0604020202020204" pitchFamily="34" charset="0"/>
                <a:buNone/>
              </a:pPr>
              <a:r>
                <a:rPr lang="en-US" altLang="en-US" sz="2000" b="1"/>
                <a:t>Dete</a:t>
              </a:r>
              <a:r>
                <a:rPr lang="cs-CZ" altLang="en-US" sz="2000" b="1"/>
                <a:t>k</a:t>
              </a:r>
              <a:r>
                <a:rPr lang="en-US" altLang="en-US" sz="2000" b="1"/>
                <a:t>tor</a:t>
              </a:r>
            </a:p>
            <a:p>
              <a:pPr eaLnBrk="1" hangingPunct="1">
                <a:buClrTx/>
                <a:buSzTx/>
                <a:buFont typeface="Arial Rounded MT Bold" panose="020F0704030504030204" pitchFamily="34" charset="0"/>
                <a:buChar char="–"/>
              </a:pPr>
              <a:endParaRPr lang="cs-CZ" altLang="en-US" sz="2800" b="1"/>
            </a:p>
          </p:txBody>
        </p:sp>
        <p:cxnSp>
          <p:nvCxnSpPr>
            <p:cNvPr id="18" name="Přímá spojovací šipka 87"/>
            <p:cNvCxnSpPr/>
            <p:nvPr/>
          </p:nvCxnSpPr>
          <p:spPr>
            <a:xfrm rot="5400000">
              <a:off x="7405583" y="1637920"/>
              <a:ext cx="287339" cy="1588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Zástupný symbol pro obsah 2"/>
          <p:cNvSpPr txBox="1">
            <a:spLocks/>
          </p:cNvSpPr>
          <p:nvPr/>
        </p:nvSpPr>
        <p:spPr bwMode="auto">
          <a:xfrm>
            <a:off x="4191000" y="4581525"/>
            <a:ext cx="2524125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ClrTx/>
              <a:buSzTx/>
              <a:buFont typeface="Arial" panose="020B0604020202020204" pitchFamily="34" charset="0"/>
              <a:buNone/>
            </a:pPr>
            <a:r>
              <a:rPr lang="cs-CZ" altLang="en-US" sz="2000"/>
              <a:t>Roztok </a:t>
            </a:r>
            <a:r>
              <a:rPr lang="en-US" altLang="en-US" sz="2000"/>
              <a:t>enzymu</a:t>
            </a:r>
          </a:p>
          <a:p>
            <a:pPr eaLnBrk="1" hangingPunct="1">
              <a:buClrTx/>
              <a:buSzTx/>
              <a:buFont typeface="Arial" panose="020B0604020202020204" pitchFamily="34" charset="0"/>
              <a:buNone/>
            </a:pPr>
            <a:r>
              <a:rPr lang="cs-CZ" altLang="en-US" sz="2000"/>
              <a:t>Roztok substrátu</a:t>
            </a:r>
            <a:endParaRPr lang="en-US" altLang="en-US" sz="2000"/>
          </a:p>
          <a:p>
            <a:pPr eaLnBrk="1" hangingPunct="1">
              <a:buClrTx/>
              <a:buSzTx/>
              <a:buFont typeface="Arial" panose="020B0604020202020204" pitchFamily="34" charset="0"/>
              <a:buNone/>
            </a:pPr>
            <a:r>
              <a:rPr lang="cs-CZ" altLang="en-US" sz="2000"/>
              <a:t>Reakční směs</a:t>
            </a:r>
            <a:endParaRPr lang="en-US" altLang="en-US" sz="2000"/>
          </a:p>
          <a:p>
            <a:pPr eaLnBrk="1" hangingPunct="1">
              <a:buClrTx/>
              <a:buSzTx/>
              <a:buFont typeface="Arial" panose="020B0604020202020204" pitchFamily="34" charset="0"/>
              <a:buNone/>
            </a:pPr>
            <a:r>
              <a:rPr lang="cs-CZ" altLang="en-US" sz="2000"/>
              <a:t>Produkt reakce</a:t>
            </a:r>
            <a:endParaRPr lang="en-US" altLang="en-US" sz="2000"/>
          </a:p>
          <a:p>
            <a:pPr eaLnBrk="1" hangingPunct="1">
              <a:buClrTx/>
              <a:buSzTx/>
              <a:buFont typeface="Arial Rounded MT Bold" panose="020F0704030504030204" pitchFamily="34" charset="0"/>
              <a:buChar char="–"/>
            </a:pPr>
            <a:endParaRPr lang="cs-CZ" altLang="en-US" sz="2000"/>
          </a:p>
        </p:txBody>
      </p:sp>
      <p:sp>
        <p:nvSpPr>
          <p:cNvPr id="20" name="Obdélník 19"/>
          <p:cNvSpPr/>
          <p:nvPr/>
        </p:nvSpPr>
        <p:spPr>
          <a:xfrm>
            <a:off x="3470275" y="4652963"/>
            <a:ext cx="649288" cy="28892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21" name="Obdélník 20"/>
          <p:cNvSpPr/>
          <p:nvPr/>
        </p:nvSpPr>
        <p:spPr>
          <a:xfrm>
            <a:off x="3470275" y="5013325"/>
            <a:ext cx="649288" cy="287338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22" name="Obdélník 21"/>
          <p:cNvSpPr/>
          <p:nvPr/>
        </p:nvSpPr>
        <p:spPr>
          <a:xfrm>
            <a:off x="3470275" y="5373688"/>
            <a:ext cx="649288" cy="287337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23" name="Obdélník 22"/>
          <p:cNvSpPr/>
          <p:nvPr/>
        </p:nvSpPr>
        <p:spPr>
          <a:xfrm>
            <a:off x="3470275" y="5732463"/>
            <a:ext cx="649288" cy="28892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24" name="Obdélník 23"/>
          <p:cNvSpPr/>
          <p:nvPr/>
        </p:nvSpPr>
        <p:spPr>
          <a:xfrm>
            <a:off x="2071688" y="2643188"/>
            <a:ext cx="285750" cy="135731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25" name="Obdélník 24"/>
          <p:cNvSpPr/>
          <p:nvPr/>
        </p:nvSpPr>
        <p:spPr>
          <a:xfrm>
            <a:off x="1714500" y="2643188"/>
            <a:ext cx="214313" cy="1357312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26" name="Obdélník 25"/>
          <p:cNvSpPr/>
          <p:nvPr/>
        </p:nvSpPr>
        <p:spPr>
          <a:xfrm>
            <a:off x="1928813" y="2643188"/>
            <a:ext cx="147637" cy="135731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grpSp>
        <p:nvGrpSpPr>
          <p:cNvPr id="27" name="Skupina 26"/>
          <p:cNvGrpSpPr>
            <a:grpSpLocks/>
          </p:cNvGrpSpPr>
          <p:nvPr/>
        </p:nvGrpSpPr>
        <p:grpSpPr bwMode="auto">
          <a:xfrm>
            <a:off x="-2500313" y="2714625"/>
            <a:ext cx="3286126" cy="1214438"/>
            <a:chOff x="2643174" y="2571744"/>
            <a:chExt cx="3286148" cy="1214446"/>
          </a:xfrm>
        </p:grpSpPr>
        <p:sp>
          <p:nvSpPr>
            <p:cNvPr id="28" name="Elipsa 136"/>
            <p:cNvSpPr/>
            <p:nvPr/>
          </p:nvSpPr>
          <p:spPr>
            <a:xfrm>
              <a:off x="2643174" y="2571744"/>
              <a:ext cx="3286148" cy="1214446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cs-CZ"/>
            </a:p>
          </p:txBody>
        </p:sp>
        <p:sp>
          <p:nvSpPr>
            <p:cNvPr id="29" name="Elipsa 137"/>
            <p:cNvSpPr/>
            <p:nvPr/>
          </p:nvSpPr>
          <p:spPr>
            <a:xfrm>
              <a:off x="2857488" y="2571744"/>
              <a:ext cx="2786082" cy="1214446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cs-CZ"/>
            </a:p>
          </p:txBody>
        </p:sp>
        <p:sp>
          <p:nvSpPr>
            <p:cNvPr id="30" name="Elipsa 138"/>
            <p:cNvSpPr/>
            <p:nvPr/>
          </p:nvSpPr>
          <p:spPr>
            <a:xfrm>
              <a:off x="2857488" y="2571744"/>
              <a:ext cx="2643206" cy="1214446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cs-CZ"/>
            </a:p>
          </p:txBody>
        </p:sp>
        <p:sp>
          <p:nvSpPr>
            <p:cNvPr id="31" name="Elipsa 139"/>
            <p:cNvSpPr/>
            <p:nvPr/>
          </p:nvSpPr>
          <p:spPr>
            <a:xfrm>
              <a:off x="2857488" y="2571744"/>
              <a:ext cx="2500330" cy="1214446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cs-CZ"/>
            </a:p>
          </p:txBody>
        </p:sp>
        <p:sp>
          <p:nvSpPr>
            <p:cNvPr id="32" name="Elipsa 140"/>
            <p:cNvSpPr/>
            <p:nvPr/>
          </p:nvSpPr>
          <p:spPr>
            <a:xfrm>
              <a:off x="2857488" y="2571744"/>
              <a:ext cx="2357454" cy="1214446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cs-CZ"/>
            </a:p>
          </p:txBody>
        </p:sp>
        <p:sp>
          <p:nvSpPr>
            <p:cNvPr id="33" name="Elipsa 141"/>
            <p:cNvSpPr/>
            <p:nvPr/>
          </p:nvSpPr>
          <p:spPr>
            <a:xfrm>
              <a:off x="2857488" y="2571744"/>
              <a:ext cx="2214577" cy="1214446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cs-CZ"/>
            </a:p>
          </p:txBody>
        </p:sp>
        <p:sp>
          <p:nvSpPr>
            <p:cNvPr id="34" name="Elipsa 142"/>
            <p:cNvSpPr/>
            <p:nvPr/>
          </p:nvSpPr>
          <p:spPr>
            <a:xfrm>
              <a:off x="2857488" y="2571744"/>
              <a:ext cx="2071701" cy="1214446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cs-CZ"/>
            </a:p>
          </p:txBody>
        </p:sp>
      </p:grpSp>
      <p:sp>
        <p:nvSpPr>
          <p:cNvPr id="35" name="Obdélník 34"/>
          <p:cNvSpPr/>
          <p:nvPr/>
        </p:nvSpPr>
        <p:spPr>
          <a:xfrm>
            <a:off x="0" y="2286000"/>
            <a:ext cx="785813" cy="20716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grpSp>
        <p:nvGrpSpPr>
          <p:cNvPr id="36" name="Skupina 35"/>
          <p:cNvGrpSpPr>
            <a:grpSpLocks/>
          </p:cNvGrpSpPr>
          <p:nvPr/>
        </p:nvGrpSpPr>
        <p:grpSpPr bwMode="auto">
          <a:xfrm>
            <a:off x="1498600" y="2786063"/>
            <a:ext cx="787400" cy="1071562"/>
            <a:chOff x="5214942" y="2428868"/>
            <a:chExt cx="786612" cy="1070776"/>
          </a:xfrm>
        </p:grpSpPr>
        <p:cxnSp>
          <p:nvCxnSpPr>
            <p:cNvPr id="37" name="Přímá spojovací čára 103"/>
            <p:cNvCxnSpPr/>
            <p:nvPr/>
          </p:nvCxnSpPr>
          <p:spPr>
            <a:xfrm rot="5400000">
              <a:off x="5072965" y="2570845"/>
              <a:ext cx="285540" cy="1586"/>
            </a:xfrm>
            <a:prstGeom prst="line">
              <a:avLst/>
            </a:prstGeom>
            <a:ln w="28575">
              <a:solidFill>
                <a:schemeClr val="tx1"/>
              </a:solidFill>
              <a:headEnd type="oval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Přímá spojovací čára 104"/>
            <p:cNvCxnSpPr/>
            <p:nvPr/>
          </p:nvCxnSpPr>
          <p:spPr>
            <a:xfrm rot="5400000">
              <a:off x="5429796" y="2785000"/>
              <a:ext cx="285540" cy="1585"/>
            </a:xfrm>
            <a:prstGeom prst="line">
              <a:avLst/>
            </a:prstGeom>
            <a:ln w="28575">
              <a:solidFill>
                <a:schemeClr val="tx1"/>
              </a:solidFill>
              <a:headEnd type="oval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Přímá spojovací čára 105"/>
            <p:cNvCxnSpPr/>
            <p:nvPr/>
          </p:nvCxnSpPr>
          <p:spPr>
            <a:xfrm rot="5400000">
              <a:off x="5857992" y="2785000"/>
              <a:ext cx="285540" cy="1585"/>
            </a:xfrm>
            <a:prstGeom prst="line">
              <a:avLst/>
            </a:prstGeom>
            <a:ln w="28575">
              <a:solidFill>
                <a:schemeClr val="tx1"/>
              </a:solidFill>
              <a:headEnd type="oval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Přímá spojovací čára 106"/>
            <p:cNvCxnSpPr/>
            <p:nvPr/>
          </p:nvCxnSpPr>
          <p:spPr>
            <a:xfrm rot="5400000">
              <a:off x="5429796" y="3213310"/>
              <a:ext cx="285540" cy="1585"/>
            </a:xfrm>
            <a:prstGeom prst="line">
              <a:avLst/>
            </a:prstGeom>
            <a:ln w="28575">
              <a:solidFill>
                <a:schemeClr val="tx1"/>
              </a:solidFill>
              <a:headEnd type="oval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Přímá spojovací čára 107"/>
            <p:cNvCxnSpPr/>
            <p:nvPr/>
          </p:nvCxnSpPr>
          <p:spPr>
            <a:xfrm rot="5400000">
              <a:off x="5857992" y="3213310"/>
              <a:ext cx="285540" cy="1585"/>
            </a:xfrm>
            <a:prstGeom prst="line">
              <a:avLst/>
            </a:prstGeom>
            <a:ln w="28575">
              <a:solidFill>
                <a:schemeClr val="tx1"/>
              </a:solidFill>
              <a:headEnd type="oval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Přímá spojovací čára 108"/>
            <p:cNvCxnSpPr/>
            <p:nvPr/>
          </p:nvCxnSpPr>
          <p:spPr>
            <a:xfrm rot="16200000" flipV="1">
              <a:off x="5643893" y="3213310"/>
              <a:ext cx="285540" cy="1586"/>
            </a:xfrm>
            <a:prstGeom prst="line">
              <a:avLst/>
            </a:prstGeom>
            <a:ln w="28575">
              <a:solidFill>
                <a:schemeClr val="tx1"/>
              </a:solidFill>
              <a:headEnd type="oval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Přímá spojovací čára 109"/>
            <p:cNvCxnSpPr/>
            <p:nvPr/>
          </p:nvCxnSpPr>
          <p:spPr>
            <a:xfrm rot="16200000" flipV="1">
              <a:off x="5643893" y="2713615"/>
              <a:ext cx="285540" cy="1586"/>
            </a:xfrm>
            <a:prstGeom prst="line">
              <a:avLst/>
            </a:prstGeom>
            <a:ln w="28575">
              <a:solidFill>
                <a:schemeClr val="tx1"/>
              </a:solidFill>
              <a:headEnd type="oval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Přímá spojovací čára 110"/>
            <p:cNvCxnSpPr/>
            <p:nvPr/>
          </p:nvCxnSpPr>
          <p:spPr>
            <a:xfrm rot="16200000" flipV="1">
              <a:off x="5215697" y="3284696"/>
              <a:ext cx="285540" cy="1586"/>
            </a:xfrm>
            <a:prstGeom prst="line">
              <a:avLst/>
            </a:prstGeom>
            <a:ln w="28575">
              <a:solidFill>
                <a:schemeClr val="tx1"/>
              </a:solidFill>
              <a:headEnd type="oval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Přímá spojovací čára 111"/>
            <p:cNvCxnSpPr/>
            <p:nvPr/>
          </p:nvCxnSpPr>
          <p:spPr>
            <a:xfrm rot="16200000" flipV="1">
              <a:off x="5215697" y="2570845"/>
              <a:ext cx="285540" cy="1586"/>
            </a:xfrm>
            <a:prstGeom prst="line">
              <a:avLst/>
            </a:prstGeom>
            <a:ln w="28575">
              <a:solidFill>
                <a:schemeClr val="tx1"/>
              </a:solidFill>
              <a:headEnd type="oval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Přímá spojovací čára 112"/>
            <p:cNvCxnSpPr/>
            <p:nvPr/>
          </p:nvCxnSpPr>
          <p:spPr>
            <a:xfrm rot="5400000">
              <a:off x="5072965" y="3356081"/>
              <a:ext cx="285540" cy="1586"/>
            </a:xfrm>
            <a:prstGeom prst="line">
              <a:avLst/>
            </a:prstGeom>
            <a:ln w="28575">
              <a:solidFill>
                <a:schemeClr val="tx1"/>
              </a:solidFill>
              <a:headEnd type="oval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7" name="Obdélník 46"/>
          <p:cNvSpPr/>
          <p:nvPr/>
        </p:nvSpPr>
        <p:spPr>
          <a:xfrm rot="10800000">
            <a:off x="857250" y="2643188"/>
            <a:ext cx="642938" cy="1285875"/>
          </a:xfrm>
          <a:prstGeom prst="rect">
            <a:avLst/>
          </a:prstGeom>
          <a:gradFill flip="none" rotWithShape="1">
            <a:gsLst>
              <a:gs pos="36000">
                <a:srgbClr val="92D050"/>
              </a:gs>
              <a:gs pos="50000">
                <a:srgbClr val="FFFF99">
                  <a:shade val="67500"/>
                  <a:satMod val="115000"/>
                </a:srgbClr>
              </a:gs>
              <a:gs pos="100000">
                <a:srgbClr val="FFFF99">
                  <a:shade val="100000"/>
                  <a:satMod val="115000"/>
                </a:srgb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48" name="Obdélník 47"/>
          <p:cNvSpPr/>
          <p:nvPr/>
        </p:nvSpPr>
        <p:spPr>
          <a:xfrm>
            <a:off x="2214563" y="2643188"/>
            <a:ext cx="714375" cy="1285875"/>
          </a:xfrm>
          <a:prstGeom prst="rect">
            <a:avLst/>
          </a:prstGeom>
          <a:gradFill flip="none" rotWithShape="1">
            <a:gsLst>
              <a:gs pos="23000">
                <a:srgbClr val="92D050"/>
              </a:gs>
              <a:gs pos="50000">
                <a:srgbClr val="FFFF99">
                  <a:shade val="67500"/>
                  <a:satMod val="115000"/>
                </a:srgbClr>
              </a:gs>
              <a:gs pos="100000">
                <a:srgbClr val="FFFF99">
                  <a:shade val="100000"/>
                  <a:satMod val="115000"/>
                </a:srgb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49" name="Obdélník 48"/>
          <p:cNvSpPr/>
          <p:nvPr/>
        </p:nvSpPr>
        <p:spPr>
          <a:xfrm rot="10800000">
            <a:off x="2928938" y="2643188"/>
            <a:ext cx="428625" cy="1357312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50000">
                <a:srgbClr val="FFFF99">
                  <a:shade val="67500"/>
                  <a:satMod val="115000"/>
                </a:srgbClr>
              </a:gs>
              <a:gs pos="100000">
                <a:srgbClr val="FFFF99">
                  <a:shade val="100000"/>
                  <a:satMod val="115000"/>
                </a:srgb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50" name="Obdélník 49"/>
          <p:cNvSpPr/>
          <p:nvPr/>
        </p:nvSpPr>
        <p:spPr>
          <a:xfrm rot="10800000">
            <a:off x="1428750" y="2643188"/>
            <a:ext cx="857250" cy="1285875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51" name="Obdélník 50"/>
          <p:cNvSpPr/>
          <p:nvPr/>
        </p:nvSpPr>
        <p:spPr>
          <a:xfrm>
            <a:off x="827088" y="2492375"/>
            <a:ext cx="7489825" cy="2159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52" name="Obdélník 51"/>
          <p:cNvSpPr/>
          <p:nvPr/>
        </p:nvSpPr>
        <p:spPr>
          <a:xfrm rot="10800000">
            <a:off x="827088" y="3933825"/>
            <a:ext cx="7489825" cy="2159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grpSp>
        <p:nvGrpSpPr>
          <p:cNvPr id="53" name="Skupina 52"/>
          <p:cNvGrpSpPr>
            <a:grpSpLocks/>
          </p:cNvGrpSpPr>
          <p:nvPr/>
        </p:nvGrpSpPr>
        <p:grpSpPr bwMode="auto">
          <a:xfrm>
            <a:off x="66675" y="3000375"/>
            <a:ext cx="576263" cy="576263"/>
            <a:chOff x="6372200" y="5517232"/>
            <a:chExt cx="575984" cy="575984"/>
          </a:xfrm>
        </p:grpSpPr>
        <p:grpSp>
          <p:nvGrpSpPr>
            <p:cNvPr id="109610" name="Skupina 58"/>
            <p:cNvGrpSpPr>
              <a:grpSpLocks/>
            </p:cNvGrpSpPr>
            <p:nvPr/>
          </p:nvGrpSpPr>
          <p:grpSpPr bwMode="auto">
            <a:xfrm>
              <a:off x="6372200" y="5517232"/>
              <a:ext cx="575984" cy="575984"/>
              <a:chOff x="5508104" y="5301208"/>
              <a:chExt cx="575984" cy="575984"/>
            </a:xfrm>
          </p:grpSpPr>
          <p:sp>
            <p:nvSpPr>
              <p:cNvPr id="56" name="Elipsa 133"/>
              <p:cNvSpPr/>
              <p:nvPr/>
            </p:nvSpPr>
            <p:spPr>
              <a:xfrm>
                <a:off x="5508104" y="5301208"/>
                <a:ext cx="575984" cy="575984"/>
              </a:xfrm>
              <a:prstGeom prst="ellipse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cs-CZ"/>
              </a:p>
            </p:txBody>
          </p:sp>
          <p:cxnSp>
            <p:nvCxnSpPr>
              <p:cNvPr id="57" name="Přímá spojovací čára 134"/>
              <p:cNvCxnSpPr/>
              <p:nvPr/>
            </p:nvCxnSpPr>
            <p:spPr>
              <a:xfrm>
                <a:off x="5652497" y="5589993"/>
                <a:ext cx="287198" cy="0"/>
              </a:xfrm>
              <a:prstGeom prst="line">
                <a:avLst/>
              </a:prstGeom>
              <a:ln w="762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55" name="Přímá spojovací čára 132"/>
            <p:cNvCxnSpPr/>
            <p:nvPr/>
          </p:nvCxnSpPr>
          <p:spPr>
            <a:xfrm rot="5400000">
              <a:off x="6517386" y="5805224"/>
              <a:ext cx="287198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8" name="Skupina 57"/>
          <p:cNvGrpSpPr>
            <a:grpSpLocks/>
          </p:cNvGrpSpPr>
          <p:nvPr/>
        </p:nvGrpSpPr>
        <p:grpSpPr bwMode="auto">
          <a:xfrm>
            <a:off x="142875" y="4643438"/>
            <a:ext cx="3163888" cy="1624012"/>
            <a:chOff x="142846" y="4643446"/>
            <a:chExt cx="3164012" cy="1624438"/>
          </a:xfrm>
        </p:grpSpPr>
        <p:sp>
          <p:nvSpPr>
            <p:cNvPr id="59" name="Obdélník 58"/>
            <p:cNvSpPr/>
            <p:nvPr/>
          </p:nvSpPr>
          <p:spPr>
            <a:xfrm>
              <a:off x="857249" y="4643446"/>
              <a:ext cx="2357530" cy="1357668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cs-CZ"/>
            </a:p>
          </p:txBody>
        </p:sp>
        <p:sp>
          <p:nvSpPr>
            <p:cNvPr id="109600" name="TextovéPole 59"/>
            <p:cNvSpPr txBox="1">
              <a:spLocks noChangeArrowheads="1"/>
            </p:cNvSpPr>
            <p:nvPr/>
          </p:nvSpPr>
          <p:spPr bwMode="auto">
            <a:xfrm>
              <a:off x="571472" y="4714884"/>
              <a:ext cx="274434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anose="05000000000000000000" pitchFamily="2" charset="2"/>
                <a:buChar char="u"/>
                <a:defRPr sz="32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•"/>
                <a:defRPr sz="28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u"/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100"/>
                <a:t>1</a:t>
              </a:r>
              <a:endParaRPr lang="cs-CZ" altLang="en-US" sz="1100"/>
            </a:p>
          </p:txBody>
        </p:sp>
        <p:sp>
          <p:nvSpPr>
            <p:cNvPr id="109601" name="TextovéPole 60"/>
            <p:cNvSpPr txBox="1">
              <a:spLocks noChangeArrowheads="1"/>
            </p:cNvSpPr>
            <p:nvPr/>
          </p:nvSpPr>
          <p:spPr bwMode="auto">
            <a:xfrm>
              <a:off x="428596" y="5286388"/>
              <a:ext cx="415498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anose="05000000000000000000" pitchFamily="2" charset="2"/>
                <a:buChar char="u"/>
                <a:defRPr sz="32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•"/>
                <a:defRPr sz="28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u"/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100"/>
                <a:t>0,5</a:t>
              </a:r>
              <a:endParaRPr lang="cs-CZ" altLang="en-US" sz="1100"/>
            </a:p>
          </p:txBody>
        </p:sp>
        <p:cxnSp>
          <p:nvCxnSpPr>
            <p:cNvPr id="62" name="Přímá spojovací čára 122"/>
            <p:cNvCxnSpPr/>
            <p:nvPr/>
          </p:nvCxnSpPr>
          <p:spPr>
            <a:xfrm rot="10800000">
              <a:off x="785809" y="4856227"/>
              <a:ext cx="71440" cy="158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Přímá spojovací čára 123"/>
            <p:cNvCxnSpPr/>
            <p:nvPr/>
          </p:nvCxnSpPr>
          <p:spPr>
            <a:xfrm rot="10800000">
              <a:off x="785809" y="5429464"/>
              <a:ext cx="6985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9604" name="TextovéPole 63"/>
            <p:cNvSpPr txBox="1">
              <a:spLocks noChangeArrowheads="1"/>
            </p:cNvSpPr>
            <p:nvPr/>
          </p:nvSpPr>
          <p:spPr bwMode="auto">
            <a:xfrm>
              <a:off x="3000364" y="5929330"/>
              <a:ext cx="306494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anose="05000000000000000000" pitchFamily="2" charset="2"/>
                <a:buChar char="u"/>
                <a:defRPr sz="32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•"/>
                <a:defRPr sz="28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u"/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600"/>
                <a:t>x</a:t>
              </a:r>
              <a:endParaRPr lang="cs-CZ" altLang="en-US" sz="1600"/>
            </a:p>
          </p:txBody>
        </p:sp>
        <p:sp>
          <p:nvSpPr>
            <p:cNvPr id="109605" name="TextovéPole 64"/>
            <p:cNvSpPr txBox="1">
              <a:spLocks noChangeArrowheads="1"/>
            </p:cNvSpPr>
            <p:nvPr/>
          </p:nvSpPr>
          <p:spPr bwMode="auto">
            <a:xfrm rot="-5400000">
              <a:off x="-223663" y="5152831"/>
              <a:ext cx="1071571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anose="05000000000000000000" pitchFamily="2" charset="2"/>
                <a:buChar char="u"/>
                <a:defRPr sz="32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•"/>
                <a:defRPr sz="28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u"/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600"/>
                <a:t>c = C/C</a:t>
              </a:r>
              <a:r>
                <a:rPr lang="en-US" altLang="en-US" sz="1600" baseline="-25000"/>
                <a:t>0</a:t>
              </a:r>
              <a:endParaRPr lang="cs-CZ" altLang="en-US" sz="1600" baseline="-25000"/>
            </a:p>
          </p:txBody>
        </p:sp>
        <p:sp>
          <p:nvSpPr>
            <p:cNvPr id="66" name="Volný tvar 65"/>
            <p:cNvSpPr/>
            <p:nvPr/>
          </p:nvSpPr>
          <p:spPr>
            <a:xfrm>
              <a:off x="863599" y="4864166"/>
              <a:ext cx="2349592" cy="1124245"/>
            </a:xfrm>
            <a:custGeom>
              <a:avLst/>
              <a:gdLst>
                <a:gd name="connsiteX0" fmla="*/ 2349500 w 2349500"/>
                <a:gd name="connsiteY0" fmla="*/ 1123950 h 1123950"/>
                <a:gd name="connsiteX1" fmla="*/ 2203450 w 2349500"/>
                <a:gd name="connsiteY1" fmla="*/ 1016000 h 1123950"/>
                <a:gd name="connsiteX2" fmla="*/ 2051050 w 2349500"/>
                <a:gd name="connsiteY2" fmla="*/ 806450 h 1123950"/>
                <a:gd name="connsiteX3" fmla="*/ 1898650 w 2349500"/>
                <a:gd name="connsiteY3" fmla="*/ 654050 h 1123950"/>
                <a:gd name="connsiteX4" fmla="*/ 1746250 w 2349500"/>
                <a:gd name="connsiteY4" fmla="*/ 615950 h 1123950"/>
                <a:gd name="connsiteX5" fmla="*/ 1530350 w 2349500"/>
                <a:gd name="connsiteY5" fmla="*/ 692150 h 1123950"/>
                <a:gd name="connsiteX6" fmla="*/ 1358900 w 2349500"/>
                <a:gd name="connsiteY6" fmla="*/ 584200 h 1123950"/>
                <a:gd name="connsiteX7" fmla="*/ 1092200 w 2349500"/>
                <a:gd name="connsiteY7" fmla="*/ 666750 h 1123950"/>
                <a:gd name="connsiteX8" fmla="*/ 908050 w 2349500"/>
                <a:gd name="connsiteY8" fmla="*/ 546100 h 1123950"/>
                <a:gd name="connsiteX9" fmla="*/ 635000 w 2349500"/>
                <a:gd name="connsiteY9" fmla="*/ 641350 h 1123950"/>
                <a:gd name="connsiteX10" fmla="*/ 444500 w 2349500"/>
                <a:gd name="connsiteY10" fmla="*/ 558800 h 1123950"/>
                <a:gd name="connsiteX11" fmla="*/ 0 w 2349500"/>
                <a:gd name="connsiteY11" fmla="*/ 0 h 1123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349500" h="1123950">
                  <a:moveTo>
                    <a:pt x="2349500" y="1123950"/>
                  </a:moveTo>
                  <a:cubicBezTo>
                    <a:pt x="2301346" y="1096433"/>
                    <a:pt x="2253192" y="1068917"/>
                    <a:pt x="2203450" y="1016000"/>
                  </a:cubicBezTo>
                  <a:cubicBezTo>
                    <a:pt x="2153708" y="963083"/>
                    <a:pt x="2101850" y="866775"/>
                    <a:pt x="2051050" y="806450"/>
                  </a:cubicBezTo>
                  <a:cubicBezTo>
                    <a:pt x="2000250" y="746125"/>
                    <a:pt x="1949450" y="685800"/>
                    <a:pt x="1898650" y="654050"/>
                  </a:cubicBezTo>
                  <a:cubicBezTo>
                    <a:pt x="1847850" y="622300"/>
                    <a:pt x="1807633" y="609600"/>
                    <a:pt x="1746250" y="615950"/>
                  </a:cubicBezTo>
                  <a:cubicBezTo>
                    <a:pt x="1684867" y="622300"/>
                    <a:pt x="1594908" y="697442"/>
                    <a:pt x="1530350" y="692150"/>
                  </a:cubicBezTo>
                  <a:cubicBezTo>
                    <a:pt x="1465792" y="686858"/>
                    <a:pt x="1431925" y="588433"/>
                    <a:pt x="1358900" y="584200"/>
                  </a:cubicBezTo>
                  <a:cubicBezTo>
                    <a:pt x="1285875" y="579967"/>
                    <a:pt x="1167342" y="673100"/>
                    <a:pt x="1092200" y="666750"/>
                  </a:cubicBezTo>
                  <a:cubicBezTo>
                    <a:pt x="1017058" y="660400"/>
                    <a:pt x="984250" y="550333"/>
                    <a:pt x="908050" y="546100"/>
                  </a:cubicBezTo>
                  <a:cubicBezTo>
                    <a:pt x="831850" y="541867"/>
                    <a:pt x="712258" y="639233"/>
                    <a:pt x="635000" y="641350"/>
                  </a:cubicBezTo>
                  <a:cubicBezTo>
                    <a:pt x="557742" y="643467"/>
                    <a:pt x="550333" y="665692"/>
                    <a:pt x="444500" y="558800"/>
                  </a:cubicBezTo>
                  <a:cubicBezTo>
                    <a:pt x="338667" y="451908"/>
                    <a:pt x="169333" y="225954"/>
                    <a:pt x="0" y="0"/>
                  </a:cubicBezTo>
                </a:path>
              </a:pathLst>
            </a:custGeom>
            <a:ln w="28575">
              <a:solidFill>
                <a:srgbClr val="FFFF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cs-CZ"/>
            </a:p>
          </p:txBody>
        </p:sp>
        <p:sp>
          <p:nvSpPr>
            <p:cNvPr id="67" name="Volný tvar 66"/>
            <p:cNvSpPr/>
            <p:nvPr/>
          </p:nvSpPr>
          <p:spPr>
            <a:xfrm>
              <a:off x="869949" y="5429464"/>
              <a:ext cx="1987628" cy="558947"/>
            </a:xfrm>
            <a:custGeom>
              <a:avLst/>
              <a:gdLst>
                <a:gd name="connsiteX0" fmla="*/ 1905000 w 1905000"/>
                <a:gd name="connsiteY0" fmla="*/ 584200 h 584200"/>
                <a:gd name="connsiteX1" fmla="*/ 1765300 w 1905000"/>
                <a:gd name="connsiteY1" fmla="*/ 501650 h 584200"/>
                <a:gd name="connsiteX2" fmla="*/ 1638300 w 1905000"/>
                <a:gd name="connsiteY2" fmla="*/ 215900 h 584200"/>
                <a:gd name="connsiteX3" fmla="*/ 1549400 w 1905000"/>
                <a:gd name="connsiteY3" fmla="*/ 88900 h 584200"/>
                <a:gd name="connsiteX4" fmla="*/ 1422400 w 1905000"/>
                <a:gd name="connsiteY4" fmla="*/ 31750 h 584200"/>
                <a:gd name="connsiteX5" fmla="*/ 1276350 w 1905000"/>
                <a:gd name="connsiteY5" fmla="*/ 107950 h 584200"/>
                <a:gd name="connsiteX6" fmla="*/ 1155700 w 1905000"/>
                <a:gd name="connsiteY6" fmla="*/ 38100 h 584200"/>
                <a:gd name="connsiteX7" fmla="*/ 1092200 w 1905000"/>
                <a:gd name="connsiteY7" fmla="*/ 31750 h 584200"/>
                <a:gd name="connsiteX8" fmla="*/ 977900 w 1905000"/>
                <a:gd name="connsiteY8" fmla="*/ 82550 h 584200"/>
                <a:gd name="connsiteX9" fmla="*/ 977900 w 1905000"/>
                <a:gd name="connsiteY9" fmla="*/ 82550 h 584200"/>
                <a:gd name="connsiteX10" fmla="*/ 927100 w 1905000"/>
                <a:gd name="connsiteY10" fmla="*/ 101600 h 584200"/>
                <a:gd name="connsiteX11" fmla="*/ 889000 w 1905000"/>
                <a:gd name="connsiteY11" fmla="*/ 95250 h 584200"/>
                <a:gd name="connsiteX12" fmla="*/ 787400 w 1905000"/>
                <a:gd name="connsiteY12" fmla="*/ 19050 h 584200"/>
                <a:gd name="connsiteX13" fmla="*/ 685800 w 1905000"/>
                <a:gd name="connsiteY13" fmla="*/ 12700 h 584200"/>
                <a:gd name="connsiteX14" fmla="*/ 590550 w 1905000"/>
                <a:gd name="connsiteY14" fmla="*/ 95250 h 584200"/>
                <a:gd name="connsiteX15" fmla="*/ 469900 w 1905000"/>
                <a:gd name="connsiteY15" fmla="*/ 387350 h 584200"/>
                <a:gd name="connsiteX16" fmla="*/ 368300 w 1905000"/>
                <a:gd name="connsiteY16" fmla="*/ 520700 h 584200"/>
                <a:gd name="connsiteX17" fmla="*/ 0 w 1905000"/>
                <a:gd name="connsiteY17" fmla="*/ 584200 h 584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05000" h="584200">
                  <a:moveTo>
                    <a:pt x="1905000" y="584200"/>
                  </a:moveTo>
                  <a:cubicBezTo>
                    <a:pt x="1857375" y="573616"/>
                    <a:pt x="1809750" y="563033"/>
                    <a:pt x="1765300" y="501650"/>
                  </a:cubicBezTo>
                  <a:cubicBezTo>
                    <a:pt x="1720850" y="440267"/>
                    <a:pt x="1674283" y="284692"/>
                    <a:pt x="1638300" y="215900"/>
                  </a:cubicBezTo>
                  <a:cubicBezTo>
                    <a:pt x="1602317" y="147108"/>
                    <a:pt x="1585383" y="119592"/>
                    <a:pt x="1549400" y="88900"/>
                  </a:cubicBezTo>
                  <a:cubicBezTo>
                    <a:pt x="1513417" y="58208"/>
                    <a:pt x="1467908" y="28575"/>
                    <a:pt x="1422400" y="31750"/>
                  </a:cubicBezTo>
                  <a:cubicBezTo>
                    <a:pt x="1376892" y="34925"/>
                    <a:pt x="1320800" y="106892"/>
                    <a:pt x="1276350" y="107950"/>
                  </a:cubicBezTo>
                  <a:cubicBezTo>
                    <a:pt x="1231900" y="109008"/>
                    <a:pt x="1186392" y="50800"/>
                    <a:pt x="1155700" y="38100"/>
                  </a:cubicBezTo>
                  <a:cubicBezTo>
                    <a:pt x="1125008" y="25400"/>
                    <a:pt x="1121833" y="24342"/>
                    <a:pt x="1092200" y="31750"/>
                  </a:cubicBezTo>
                  <a:cubicBezTo>
                    <a:pt x="1062567" y="39158"/>
                    <a:pt x="977900" y="82550"/>
                    <a:pt x="977900" y="82550"/>
                  </a:cubicBezTo>
                  <a:lnTo>
                    <a:pt x="977900" y="82550"/>
                  </a:lnTo>
                  <a:cubicBezTo>
                    <a:pt x="969433" y="85725"/>
                    <a:pt x="941917" y="99483"/>
                    <a:pt x="927100" y="101600"/>
                  </a:cubicBezTo>
                  <a:cubicBezTo>
                    <a:pt x="912283" y="103717"/>
                    <a:pt x="912283" y="109008"/>
                    <a:pt x="889000" y="95250"/>
                  </a:cubicBezTo>
                  <a:cubicBezTo>
                    <a:pt x="865717" y="81492"/>
                    <a:pt x="821267" y="32808"/>
                    <a:pt x="787400" y="19050"/>
                  </a:cubicBezTo>
                  <a:cubicBezTo>
                    <a:pt x="753533" y="5292"/>
                    <a:pt x="718608" y="0"/>
                    <a:pt x="685800" y="12700"/>
                  </a:cubicBezTo>
                  <a:cubicBezTo>
                    <a:pt x="652992" y="25400"/>
                    <a:pt x="626533" y="32808"/>
                    <a:pt x="590550" y="95250"/>
                  </a:cubicBezTo>
                  <a:cubicBezTo>
                    <a:pt x="554567" y="157692"/>
                    <a:pt x="506942" y="316442"/>
                    <a:pt x="469900" y="387350"/>
                  </a:cubicBezTo>
                  <a:cubicBezTo>
                    <a:pt x="432858" y="458258"/>
                    <a:pt x="446617" y="487892"/>
                    <a:pt x="368300" y="520700"/>
                  </a:cubicBezTo>
                  <a:cubicBezTo>
                    <a:pt x="289983" y="553508"/>
                    <a:pt x="144991" y="568854"/>
                    <a:pt x="0" y="584200"/>
                  </a:cubicBezTo>
                </a:path>
              </a:pathLst>
            </a:custGeom>
            <a:ln w="2857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cs-CZ"/>
            </a:p>
          </p:txBody>
        </p:sp>
        <p:cxnSp>
          <p:nvCxnSpPr>
            <p:cNvPr id="68" name="Přímá spojovací čára 126"/>
            <p:cNvCxnSpPr/>
            <p:nvPr/>
          </p:nvCxnSpPr>
          <p:spPr>
            <a:xfrm rot="5400000">
              <a:off x="177622" y="5321486"/>
              <a:ext cx="1357668" cy="158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Přímá spojovací čára 129"/>
            <p:cNvCxnSpPr/>
            <p:nvPr/>
          </p:nvCxnSpPr>
          <p:spPr>
            <a:xfrm rot="10800000">
              <a:off x="857249" y="6001114"/>
              <a:ext cx="2357530" cy="158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9598" name="Zástupný symbol pro obsah 2"/>
          <p:cNvSpPr txBox="1">
            <a:spLocks/>
          </p:cNvSpPr>
          <p:nvPr/>
        </p:nvSpPr>
        <p:spPr bwMode="auto">
          <a:xfrm>
            <a:off x="500063" y="1484313"/>
            <a:ext cx="8393112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ClrTx/>
              <a:buSzTx/>
              <a:buFont typeface="Arial" panose="020B0604020202020204" pitchFamily="34" charset="0"/>
              <a:buNone/>
            </a:pPr>
            <a:endParaRPr lang="cs-CZ" altLang="en-US" sz="2800" baseline="300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1.11111E-6 L 0.2125 1.11111E-6 " pathEditMode="relative" ptsTypes="AA">
                                      <p:cBhvr>
                                        <p:cTn id="35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5" presetID="35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56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7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 nodeType="clickPar">
                      <p:stCondLst>
                        <p:cond delay="indefinite"/>
                      </p:stCondLst>
                      <p:childTnLst>
                        <p:par>
                          <p:cTn id="9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3611 0 " pathEditMode="relative" ptsTypes="AA">
                                      <p:cBhvr>
                                        <p:cTn id="105" dur="3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6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44097 0 " pathEditMode="relative" ptsTypes="AA">
                                      <p:cBhvr>
                                        <p:cTn id="107" dur="3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8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33872 0 " pathEditMode="relative" ptsTypes="AA">
                                      <p:cBhvr>
                                        <p:cTn id="109" dur="3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12" grpId="0" animBg="1"/>
      <p:bldP spid="13" grpId="0" animBg="1"/>
      <p:bldP spid="14" grpId="0" animBg="1"/>
      <p:bldP spid="15" grpId="0" animBg="1"/>
      <p:bldP spid="20" grpId="0" animBg="1"/>
      <p:bldP spid="21" grpId="0" animBg="1"/>
      <p:bldP spid="23" grpId="0" animBg="1"/>
      <p:bldP spid="24" grpId="0" animBg="1"/>
      <p:bldP spid="25" grpId="0" animBg="1"/>
      <p:bldP spid="26" grpId="0" animBg="1"/>
      <p:bldP spid="47" grpId="0" animBg="1"/>
      <p:bldP spid="47" grpId="1" animBg="1"/>
      <p:bldP spid="48" grpId="0" animBg="1"/>
      <p:bldP spid="48" grpId="1" animBg="1"/>
      <p:bldP spid="49" grpId="0" animBg="1"/>
      <p:bldP spid="49" grpId="1" animBg="1"/>
      <p:bldP spid="50" grpId="0" animBg="1"/>
      <p:bldP spid="50" grpId="1" animBg="1"/>
      <p:bldP spid="51" grpId="0" animBg="1"/>
      <p:bldP spid="52" grpId="0" animBg="1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3988" y="1285875"/>
            <a:ext cx="6148387" cy="314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0595" name="Obdélník 1"/>
          <p:cNvSpPr>
            <a:spLocks noChangeArrowheads="1"/>
          </p:cNvSpPr>
          <p:nvPr/>
        </p:nvSpPr>
        <p:spPr bwMode="auto">
          <a:xfrm>
            <a:off x="635000" y="5646738"/>
            <a:ext cx="73025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z="1400"/>
              <a:t>R. Řemínek, M. Zeisbergerová, M. Langmajerová, Z. Glatz, Electrophoresis, </a:t>
            </a:r>
            <a:r>
              <a:rPr lang="en-GB" altLang="en-US" sz="1400"/>
              <a:t>34</a:t>
            </a:r>
            <a:r>
              <a:rPr lang="cs-CZ" altLang="en-US" sz="1400"/>
              <a:t> (2013) </a:t>
            </a:r>
            <a:r>
              <a:rPr lang="en-GB" altLang="en-US" sz="1400"/>
              <a:t>2705.</a:t>
            </a:r>
            <a:endParaRPr lang="cs-CZ" altLang="en-US" sz="1400"/>
          </a:p>
        </p:txBody>
      </p:sp>
      <p:sp>
        <p:nvSpPr>
          <p:cNvPr id="6" name="Nadpis 1"/>
          <p:cNvSpPr txBox="1">
            <a:spLocks/>
          </p:cNvSpPr>
          <p:nvPr/>
        </p:nvSpPr>
        <p:spPr bwMode="auto">
          <a:xfrm>
            <a:off x="0" y="142875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9pPr>
          </a:lstStyle>
          <a:p>
            <a:pPr algn="ctr" eaLnBrk="1" hangingPunct="1">
              <a:defRPr/>
            </a:pPr>
            <a:r>
              <a:rPr lang="cs-CZ" altLang="en-US" sz="44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Míchání difuzí </a:t>
            </a:r>
            <a:r>
              <a:rPr lang="cs-CZ" altLang="en-US" sz="40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– CYP2C9 + </a:t>
            </a:r>
            <a:r>
              <a:rPr lang="cs-CZ" altLang="en-US" sz="4000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diclofenac</a:t>
            </a:r>
            <a:endParaRPr lang="cs-CZ" altLang="en-US" sz="4000" dirty="0" smtClean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" y="1285875"/>
            <a:ext cx="3457575" cy="242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16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313" y="3852863"/>
            <a:ext cx="3449637" cy="2290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16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1285875"/>
            <a:ext cx="3622675" cy="242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162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3917950"/>
            <a:ext cx="3643312" cy="222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1622" name="TextovéPole 8"/>
          <p:cNvSpPr txBox="1">
            <a:spLocks noChangeArrowheads="1"/>
          </p:cNvSpPr>
          <p:nvPr/>
        </p:nvSpPr>
        <p:spPr bwMode="auto">
          <a:xfrm>
            <a:off x="357188" y="6207125"/>
            <a:ext cx="878681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 b="1">
                <a:solidFill>
                  <a:schemeClr val="tx2"/>
                </a:solidFill>
              </a:rPr>
              <a:t>K</a:t>
            </a:r>
            <a:r>
              <a:rPr lang="en-US" altLang="en-US" sz="1600" b="1" baseline="-25000">
                <a:solidFill>
                  <a:schemeClr val="tx2"/>
                </a:solidFill>
              </a:rPr>
              <a:t>m</a:t>
            </a:r>
            <a:r>
              <a:rPr lang="en-US" altLang="en-US" sz="1600" b="1">
                <a:solidFill>
                  <a:schemeClr val="tx2"/>
                </a:solidFill>
              </a:rPr>
              <a:t> = 2,66 </a:t>
            </a:r>
            <a:r>
              <a:rPr lang="el-GR" altLang="en-US" sz="1600" b="1">
                <a:solidFill>
                  <a:schemeClr val="tx2"/>
                </a:solidFill>
              </a:rPr>
              <a:t>±</a:t>
            </a:r>
            <a:r>
              <a:rPr lang="en-US" altLang="en-US" sz="1600" b="1">
                <a:solidFill>
                  <a:schemeClr val="tx2"/>
                </a:solidFill>
              </a:rPr>
              <a:t> 0,18 </a:t>
            </a:r>
            <a:r>
              <a:rPr lang="el-GR" altLang="en-US" sz="1600" b="1">
                <a:solidFill>
                  <a:schemeClr val="tx2"/>
                </a:solidFill>
              </a:rPr>
              <a:t>μ</a:t>
            </a:r>
            <a:r>
              <a:rPr lang="en-US" altLang="en-US" sz="1600" b="1">
                <a:solidFill>
                  <a:schemeClr val="tx2"/>
                </a:solidFill>
              </a:rPr>
              <a:t>M; V</a:t>
            </a:r>
            <a:r>
              <a:rPr lang="en-US" altLang="en-US" sz="1600" b="1" baseline="-25000">
                <a:solidFill>
                  <a:schemeClr val="tx2"/>
                </a:solidFill>
              </a:rPr>
              <a:t>max</a:t>
            </a:r>
            <a:r>
              <a:rPr lang="en-US" altLang="en-US" sz="1600" b="1">
                <a:solidFill>
                  <a:schemeClr val="tx2"/>
                </a:solidFill>
              </a:rPr>
              <a:t> = 7,91 </a:t>
            </a:r>
            <a:r>
              <a:rPr lang="el-GR" altLang="en-US" sz="1600" b="1">
                <a:solidFill>
                  <a:schemeClr val="tx2"/>
                </a:solidFill>
              </a:rPr>
              <a:t>±</a:t>
            </a:r>
            <a:r>
              <a:rPr lang="en-US" altLang="en-US" sz="1600" b="1">
                <a:solidFill>
                  <a:schemeClr val="tx2"/>
                </a:solidFill>
              </a:rPr>
              <a:t> 0,22 nmol/min/nmol; n = 1,59 </a:t>
            </a:r>
            <a:r>
              <a:rPr lang="el-GR" altLang="en-US" sz="1600" b="1">
                <a:solidFill>
                  <a:schemeClr val="tx2"/>
                </a:solidFill>
              </a:rPr>
              <a:t>±</a:t>
            </a:r>
            <a:r>
              <a:rPr lang="en-US" altLang="en-US" sz="1600" b="1">
                <a:solidFill>
                  <a:schemeClr val="tx2"/>
                </a:solidFill>
              </a:rPr>
              <a:t> 0,16;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 b="1">
                <a:solidFill>
                  <a:schemeClr val="tx2"/>
                </a:solidFill>
              </a:rPr>
              <a:t>IC</a:t>
            </a:r>
            <a:r>
              <a:rPr lang="en-US" altLang="en-US" sz="1600" b="1" baseline="-25000">
                <a:solidFill>
                  <a:schemeClr val="tx2"/>
                </a:solidFill>
              </a:rPr>
              <a:t>50</a:t>
            </a:r>
            <a:r>
              <a:rPr lang="en-US" altLang="en-US" sz="1600" b="1">
                <a:solidFill>
                  <a:schemeClr val="tx2"/>
                </a:solidFill>
              </a:rPr>
              <a:t> = 0,94 </a:t>
            </a:r>
            <a:r>
              <a:rPr lang="el-GR" altLang="en-US" sz="1600" b="1">
                <a:solidFill>
                  <a:schemeClr val="tx2"/>
                </a:solidFill>
              </a:rPr>
              <a:t>±</a:t>
            </a:r>
            <a:r>
              <a:rPr lang="en-US" altLang="en-US" sz="1600" b="1">
                <a:solidFill>
                  <a:schemeClr val="tx2"/>
                </a:solidFill>
              </a:rPr>
              <a:t> 0,04 </a:t>
            </a:r>
            <a:r>
              <a:rPr lang="el-GR" altLang="en-US" sz="1600" b="1">
                <a:solidFill>
                  <a:schemeClr val="tx2"/>
                </a:solidFill>
              </a:rPr>
              <a:t>μ</a:t>
            </a:r>
            <a:r>
              <a:rPr lang="en-US" altLang="en-US" sz="1600" b="1">
                <a:solidFill>
                  <a:schemeClr val="tx2"/>
                </a:solidFill>
              </a:rPr>
              <a:t>M ; K</a:t>
            </a:r>
            <a:r>
              <a:rPr lang="en-US" altLang="en-US" sz="1600" b="1" baseline="-25000">
                <a:solidFill>
                  <a:schemeClr val="tx2"/>
                </a:solidFill>
              </a:rPr>
              <a:t>i</a:t>
            </a:r>
            <a:r>
              <a:rPr lang="en-US" altLang="en-US" sz="1600" b="1">
                <a:solidFill>
                  <a:schemeClr val="tx2"/>
                </a:solidFill>
              </a:rPr>
              <a:t> = 0,39 </a:t>
            </a:r>
            <a:r>
              <a:rPr lang="el-GR" altLang="en-US" sz="1600" b="1">
                <a:solidFill>
                  <a:schemeClr val="tx2"/>
                </a:solidFill>
              </a:rPr>
              <a:t>±</a:t>
            </a:r>
            <a:r>
              <a:rPr lang="en-US" altLang="en-US" sz="1600" b="1">
                <a:solidFill>
                  <a:schemeClr val="tx2"/>
                </a:solidFill>
              </a:rPr>
              <a:t> 0,07 </a:t>
            </a:r>
            <a:r>
              <a:rPr lang="el-GR" altLang="en-US" sz="1600" b="1">
                <a:solidFill>
                  <a:schemeClr val="tx2"/>
                </a:solidFill>
              </a:rPr>
              <a:t>μ</a:t>
            </a:r>
            <a:r>
              <a:rPr lang="en-US" altLang="en-US" sz="1600" b="1">
                <a:solidFill>
                  <a:schemeClr val="tx2"/>
                </a:solidFill>
              </a:rPr>
              <a:t>M</a:t>
            </a:r>
            <a:endParaRPr lang="cs-CZ" altLang="en-US" sz="1600" b="1">
              <a:solidFill>
                <a:schemeClr val="tx2"/>
              </a:solidFill>
            </a:endParaRPr>
          </a:p>
        </p:txBody>
      </p:sp>
      <p:sp>
        <p:nvSpPr>
          <p:cNvPr id="8" name="Nadpis 1"/>
          <p:cNvSpPr txBox="1">
            <a:spLocks/>
          </p:cNvSpPr>
          <p:nvPr/>
        </p:nvSpPr>
        <p:spPr bwMode="auto">
          <a:xfrm>
            <a:off x="0" y="142875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9pPr>
          </a:lstStyle>
          <a:p>
            <a:pPr algn="ctr" eaLnBrk="1" hangingPunct="1">
              <a:defRPr/>
            </a:pPr>
            <a:r>
              <a:rPr lang="cs-CZ" altLang="en-US" sz="44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Míchání difuzí </a:t>
            </a:r>
            <a:r>
              <a:rPr lang="cs-CZ" altLang="en-US" sz="40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– CYP2C9 + </a:t>
            </a:r>
            <a:r>
              <a:rPr lang="cs-CZ" altLang="en-US" sz="4000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diclofenac</a:t>
            </a:r>
            <a:endParaRPr lang="cs-CZ" altLang="en-US" sz="4000" dirty="0" smtClean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2637" y="277813"/>
            <a:ext cx="8891295" cy="1139825"/>
          </a:xfrm>
        </p:spPr>
        <p:txBody>
          <a:bodyPr/>
          <a:lstStyle/>
          <a:p>
            <a:pPr>
              <a:defRPr/>
            </a:pPr>
            <a:r>
              <a:rPr lang="cs-CZ" dirty="0" smtClean="0"/>
              <a:t>Kombinace TDLFP s MS detekcí</a:t>
            </a:r>
            <a:endParaRPr lang="cs-CZ" dirty="0"/>
          </a:p>
        </p:txBody>
      </p:sp>
      <p:sp>
        <p:nvSpPr>
          <p:cNvPr id="112645" name="Obdélník 3"/>
          <p:cNvSpPr>
            <a:spLocks noChangeArrowheads="1"/>
          </p:cNvSpPr>
          <p:nvPr/>
        </p:nvSpPr>
        <p:spPr bwMode="auto">
          <a:xfrm>
            <a:off x="1379538" y="6332538"/>
            <a:ext cx="54784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z="1800"/>
              <a:t>Langmajerová, et al. Electrophoresis, v tisku</a:t>
            </a:r>
            <a:r>
              <a:rPr lang="en-GB" altLang="en-US" sz="1800"/>
              <a:t>.</a:t>
            </a:r>
            <a:endParaRPr lang="cs-CZ" altLang="en-US" sz="180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2243" y="3754952"/>
            <a:ext cx="5968188" cy="2477900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273" y="1836449"/>
            <a:ext cx="4965573" cy="1268863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6278" y="1216387"/>
            <a:ext cx="3087655" cy="2315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341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45" grpId="0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857500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dirty="0" smtClean="0"/>
              <a:t>Chiralita – chirální separace ?</a:t>
            </a:r>
            <a:br>
              <a:rPr lang="cs-CZ" altLang="cs-CZ" dirty="0" smtClean="0"/>
            </a:br>
            <a:r>
              <a:rPr lang="cs-CZ" altLang="cs-CZ" dirty="0"/>
              <a:t>p</a:t>
            </a:r>
            <a:r>
              <a:rPr lang="cs-CZ" altLang="cs-CZ" dirty="0" smtClean="0"/>
              <a:t>omocí CE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mtClean="0"/>
              <a:t>Thalidomid</a:t>
            </a:r>
          </a:p>
        </p:txBody>
      </p:sp>
      <p:pic>
        <p:nvPicPr>
          <p:cNvPr id="116739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3875" y="1600200"/>
            <a:ext cx="5554663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mtClean="0"/>
              <a:t>Thalidomid</a:t>
            </a:r>
          </a:p>
        </p:txBody>
      </p:sp>
      <p:pic>
        <p:nvPicPr>
          <p:cNvPr id="117763" name="Picture 3" descr="thalidomide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49500" y="2332038"/>
            <a:ext cx="4445000" cy="30607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6" name="Picture 3" descr="thalidomid2"/>
          <p:cNvPicPr>
            <a:picLocks noGrp="1"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84438" y="836613"/>
            <a:ext cx="4564062" cy="45323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mtClean="0"/>
              <a:t>Chirální separace</a:t>
            </a:r>
          </a:p>
        </p:txBody>
      </p:sp>
      <p:pic>
        <p:nvPicPr>
          <p:cNvPr id="24582" name="CHIRAL.AVI">
            <a:hlinkClick r:id="" action="ppaction://media"/>
          </p:cNvPr>
          <p:cNvPicPr>
            <a:picLocks noGrp="1" noChangeAspect="1" noChangeArrowheads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16100" y="2057400"/>
            <a:ext cx="5513388" cy="3582988"/>
          </a:xfrm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2458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458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45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458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582"/>
                  </p:tgtEl>
                </p:cond>
              </p:nextCondLst>
            </p:seq>
          </p:childTnLst>
        </p:cTn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dirty="0" err="1" smtClean="0"/>
              <a:t>Cyklodextriny</a:t>
            </a:r>
            <a:endParaRPr lang="cs-CZ" altLang="cs-CZ" dirty="0" smtClean="0"/>
          </a:p>
        </p:txBody>
      </p:sp>
      <p:pic>
        <p:nvPicPr>
          <p:cNvPr id="3" name="Zástupný symbol pro obsah 2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57200" y="2433638"/>
            <a:ext cx="8229600" cy="2863850"/>
          </a:xfrm>
          <a:solidFill>
            <a:schemeClr val="tx1">
              <a:lumMod val="85000"/>
            </a:schemeClr>
          </a:solidFill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0550" y="2354263"/>
            <a:ext cx="2882900" cy="302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sz="6600" dirty="0"/>
              <a:t>Porézní media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66738" y="1411288"/>
            <a:ext cx="8424862" cy="5178425"/>
          </a:xfrm>
        </p:spPr>
        <p:txBody>
          <a:bodyPr/>
          <a:lstStyle/>
          <a:p>
            <a:pPr>
              <a:defRPr/>
            </a:pPr>
            <a:r>
              <a:rPr lang="en-GB" sz="4800" dirty="0" smtClean="0">
                <a:latin typeface="Arial" pitchFamily="34" charset="0"/>
              </a:rPr>
              <a:t>19</a:t>
            </a:r>
            <a:r>
              <a:rPr lang="cs-CZ" sz="4800" dirty="0" smtClean="0">
                <a:latin typeface="Arial" pitchFamily="34" charset="0"/>
              </a:rPr>
              <a:t>39</a:t>
            </a:r>
            <a:r>
              <a:rPr lang="en-GB" sz="4800" dirty="0" smtClean="0">
                <a:latin typeface="Arial" pitchFamily="34" charset="0"/>
              </a:rPr>
              <a:t> </a:t>
            </a:r>
            <a:r>
              <a:rPr lang="cs-CZ" sz="4800" i="1" dirty="0" smtClean="0">
                <a:latin typeface="Arial" pitchFamily="34" charset="0"/>
              </a:rPr>
              <a:t>Papír</a:t>
            </a:r>
            <a:r>
              <a:rPr lang="cs-CZ" sz="4800" dirty="0" smtClean="0">
                <a:latin typeface="Arial" pitchFamily="34" charset="0"/>
              </a:rPr>
              <a:t> </a:t>
            </a:r>
          </a:p>
          <a:p>
            <a:pPr>
              <a:defRPr/>
            </a:pPr>
            <a:r>
              <a:rPr lang="en-GB" sz="4800" dirty="0" smtClean="0">
                <a:latin typeface="Arial" pitchFamily="34" charset="0"/>
              </a:rPr>
              <a:t>1950 </a:t>
            </a:r>
            <a:r>
              <a:rPr lang="en-GB" sz="4800" i="1" dirty="0" smtClean="0">
                <a:latin typeface="Arial" pitchFamily="34" charset="0"/>
              </a:rPr>
              <a:t>Agar</a:t>
            </a:r>
            <a:r>
              <a:rPr lang="cs-CZ" sz="4800" i="1" dirty="0" err="1" smtClean="0">
                <a:latin typeface="Arial" pitchFamily="34" charset="0"/>
              </a:rPr>
              <a:t>ový</a:t>
            </a:r>
            <a:r>
              <a:rPr lang="en-GB" sz="4800" i="1" dirty="0" smtClean="0">
                <a:latin typeface="Arial" pitchFamily="34" charset="0"/>
              </a:rPr>
              <a:t> </a:t>
            </a:r>
            <a:r>
              <a:rPr lang="en-GB" sz="4800" i="1" dirty="0">
                <a:latin typeface="Arial" pitchFamily="34" charset="0"/>
              </a:rPr>
              <a:t>gel </a:t>
            </a:r>
            <a:endParaRPr lang="cs-CZ" sz="4800" i="1" dirty="0" smtClean="0">
              <a:latin typeface="Arial" pitchFamily="34" charset="0"/>
            </a:endParaRPr>
          </a:p>
          <a:p>
            <a:pPr>
              <a:defRPr/>
            </a:pPr>
            <a:r>
              <a:rPr lang="en-GB" sz="4800" dirty="0" smtClean="0">
                <a:latin typeface="Arial" pitchFamily="34" charset="0"/>
              </a:rPr>
              <a:t>1955 </a:t>
            </a:r>
            <a:r>
              <a:rPr lang="cs-CZ" sz="4800" i="1" dirty="0" smtClean="0">
                <a:latin typeface="Arial" pitchFamily="34" charset="0"/>
              </a:rPr>
              <a:t>Škrobový gel</a:t>
            </a:r>
            <a:endParaRPr lang="en-GB" sz="4800" dirty="0">
              <a:latin typeface="Arial" pitchFamily="34" charset="0"/>
            </a:endParaRPr>
          </a:p>
          <a:p>
            <a:pPr>
              <a:defRPr/>
            </a:pPr>
            <a:r>
              <a:rPr lang="en-GB" sz="4800" dirty="0">
                <a:latin typeface="Arial" pitchFamily="34" charset="0"/>
              </a:rPr>
              <a:t>1957 </a:t>
            </a:r>
            <a:r>
              <a:rPr lang="cs-CZ" sz="4800" dirty="0" smtClean="0">
                <a:latin typeface="Arial" pitchFamily="34" charset="0"/>
              </a:rPr>
              <a:t>Acetát </a:t>
            </a:r>
            <a:r>
              <a:rPr lang="cs-CZ" sz="4800" dirty="0" err="1" smtClean="0">
                <a:latin typeface="Arial" pitchFamily="34" charset="0"/>
              </a:rPr>
              <a:t>celulosy</a:t>
            </a:r>
            <a:r>
              <a:rPr lang="cs-CZ" sz="4800" dirty="0" smtClean="0">
                <a:latin typeface="Arial" pitchFamily="34" charset="0"/>
              </a:rPr>
              <a:t> </a:t>
            </a:r>
            <a:r>
              <a:rPr lang="cs-CZ" sz="4800" dirty="0">
                <a:latin typeface="Arial" pitchFamily="34" charset="0"/>
              </a:rPr>
              <a:t> </a:t>
            </a:r>
            <a:endParaRPr lang="cs-CZ" sz="4800" dirty="0" smtClean="0">
              <a:latin typeface="Arial" pitchFamily="34" charset="0"/>
            </a:endParaRPr>
          </a:p>
          <a:p>
            <a:pPr>
              <a:defRPr/>
            </a:pPr>
            <a:r>
              <a:rPr lang="en-GB" sz="4800" b="1" dirty="0" smtClean="0">
                <a:solidFill>
                  <a:srgbClr val="FFFF00"/>
                </a:solidFill>
                <a:latin typeface="Arial" pitchFamily="34" charset="0"/>
              </a:rPr>
              <a:t>1959 </a:t>
            </a:r>
            <a:r>
              <a:rPr lang="cs-CZ" sz="4800" b="1" dirty="0" err="1" smtClean="0">
                <a:solidFill>
                  <a:srgbClr val="FFFF00"/>
                </a:solidFill>
                <a:latin typeface="Arial" pitchFamily="34" charset="0"/>
              </a:rPr>
              <a:t>Polya</a:t>
            </a:r>
            <a:r>
              <a:rPr lang="cs-CZ" sz="4800" b="1" dirty="0" err="1">
                <a:solidFill>
                  <a:srgbClr val="FFFF00"/>
                </a:solidFill>
                <a:latin typeface="Arial" pitchFamily="34" charset="0"/>
              </a:rPr>
              <a:t>k</a:t>
            </a:r>
            <a:r>
              <a:rPr lang="en-GB" sz="4800" b="1" dirty="0" err="1" smtClean="0">
                <a:solidFill>
                  <a:srgbClr val="FFFF00"/>
                </a:solidFill>
                <a:latin typeface="Arial" pitchFamily="34" charset="0"/>
              </a:rPr>
              <a:t>rylamid</a:t>
            </a:r>
            <a:r>
              <a:rPr lang="cs-CZ" sz="4800" b="1" dirty="0" err="1" smtClean="0">
                <a:solidFill>
                  <a:srgbClr val="FFFF00"/>
                </a:solidFill>
                <a:latin typeface="Arial" pitchFamily="34" charset="0"/>
              </a:rPr>
              <a:t>ový</a:t>
            </a:r>
            <a:r>
              <a:rPr lang="en-GB" sz="4800" b="1" dirty="0" smtClean="0">
                <a:solidFill>
                  <a:srgbClr val="FFFF00"/>
                </a:solidFill>
                <a:latin typeface="Arial" pitchFamily="34" charset="0"/>
              </a:rPr>
              <a:t> gel</a:t>
            </a:r>
            <a:endParaRPr lang="en-GB" sz="4800" b="1" dirty="0">
              <a:solidFill>
                <a:srgbClr val="FFFF00"/>
              </a:solidFill>
              <a:latin typeface="Arial" pitchFamily="34" charset="0"/>
            </a:endParaRPr>
          </a:p>
          <a:p>
            <a:pPr>
              <a:defRPr/>
            </a:pPr>
            <a:r>
              <a:rPr lang="en-GB" sz="4800" dirty="0" smtClean="0">
                <a:latin typeface="Arial" pitchFamily="34" charset="0"/>
              </a:rPr>
              <a:t>1979 </a:t>
            </a:r>
            <a:r>
              <a:rPr lang="en-GB" sz="4800" dirty="0" err="1" smtClean="0">
                <a:latin typeface="Arial" pitchFamily="34" charset="0"/>
              </a:rPr>
              <a:t>Agaros</a:t>
            </a:r>
            <a:r>
              <a:rPr lang="cs-CZ" sz="4800" dirty="0" err="1" smtClean="0">
                <a:latin typeface="Arial" pitchFamily="34" charset="0"/>
              </a:rPr>
              <a:t>ový</a:t>
            </a:r>
            <a:r>
              <a:rPr lang="en-GB" sz="4800" dirty="0" smtClean="0">
                <a:latin typeface="Arial" pitchFamily="34" charset="0"/>
              </a:rPr>
              <a:t> gel</a:t>
            </a:r>
            <a:endParaRPr lang="cs-CZ" sz="4800" dirty="0" smtClean="0"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 err="1" smtClean="0"/>
              <a:t>Ketamin</a:t>
            </a:r>
            <a:endParaRPr lang="cs-CZ" dirty="0"/>
          </a:p>
        </p:txBody>
      </p:sp>
      <p:sp>
        <p:nvSpPr>
          <p:cNvPr id="124931" name="Zástupný symbol pro obsah 2"/>
          <p:cNvSpPr txBox="1">
            <a:spLocks/>
          </p:cNvSpPr>
          <p:nvPr/>
        </p:nvSpPr>
        <p:spPr bwMode="auto">
          <a:xfrm>
            <a:off x="457200" y="1412875"/>
            <a:ext cx="8229600" cy="122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ClrTx/>
              <a:buSzTx/>
              <a:buFont typeface="Arial" panose="020B0604020202020204" pitchFamily="34" charset="0"/>
              <a:buNone/>
            </a:pPr>
            <a:r>
              <a:rPr lang="en-US" altLang="cs-CZ">
                <a:latin typeface="Calibri" panose="020F0502020204030204" pitchFamily="34" charset="0"/>
              </a:rPr>
              <a:t>anes</a:t>
            </a:r>
            <a:r>
              <a:rPr lang="cs-CZ" altLang="cs-CZ">
                <a:latin typeface="Calibri" panose="020F0502020204030204" pitchFamily="34" charset="0"/>
              </a:rPr>
              <a:t>tetikum a </a:t>
            </a:r>
            <a:r>
              <a:rPr lang="en-US" altLang="cs-CZ">
                <a:latin typeface="Calibri" panose="020F0502020204030204" pitchFamily="34" charset="0"/>
              </a:rPr>
              <a:t> analge</a:t>
            </a:r>
            <a:r>
              <a:rPr lang="cs-CZ" altLang="cs-CZ">
                <a:latin typeface="Calibri" panose="020F0502020204030204" pitchFamily="34" charset="0"/>
              </a:rPr>
              <a:t>tikum</a:t>
            </a:r>
            <a:r>
              <a:rPr lang="en-US" altLang="cs-CZ">
                <a:latin typeface="Calibri" panose="020F0502020204030204" pitchFamily="34" charset="0"/>
              </a:rPr>
              <a:t> </a:t>
            </a:r>
            <a:r>
              <a:rPr lang="cs-CZ" altLang="cs-CZ">
                <a:latin typeface="Calibri" panose="020F0502020204030204" pitchFamily="34" charset="0"/>
              </a:rPr>
              <a:t>v </a:t>
            </a:r>
            <a:r>
              <a:rPr lang="en-US" altLang="cs-CZ">
                <a:latin typeface="Calibri" panose="020F0502020204030204" pitchFamily="34" charset="0"/>
              </a:rPr>
              <a:t>hum</a:t>
            </a:r>
            <a:r>
              <a:rPr lang="cs-CZ" altLang="cs-CZ">
                <a:latin typeface="Calibri" panose="020F0502020204030204" pitchFamily="34" charset="0"/>
              </a:rPr>
              <a:t>á</a:t>
            </a:r>
            <a:r>
              <a:rPr lang="en-US" altLang="cs-CZ">
                <a:latin typeface="Calibri" panose="020F0502020204030204" pitchFamily="34" charset="0"/>
              </a:rPr>
              <a:t>n</a:t>
            </a:r>
            <a:r>
              <a:rPr lang="cs-CZ" altLang="cs-CZ">
                <a:latin typeface="Calibri" panose="020F0502020204030204" pitchFamily="34" charset="0"/>
              </a:rPr>
              <a:t>ní</a:t>
            </a:r>
            <a:r>
              <a:rPr lang="en-US" altLang="cs-CZ">
                <a:latin typeface="Calibri" panose="020F0502020204030204" pitchFamily="34" charset="0"/>
              </a:rPr>
              <a:t> a veterin</a:t>
            </a:r>
            <a:r>
              <a:rPr lang="cs-CZ" altLang="cs-CZ">
                <a:latin typeface="Calibri" panose="020F0502020204030204" pitchFamily="34" charset="0"/>
              </a:rPr>
              <a:t>ární</a:t>
            </a:r>
            <a:r>
              <a:rPr lang="en-US" altLang="cs-CZ">
                <a:latin typeface="Calibri" panose="020F0502020204030204" pitchFamily="34" charset="0"/>
              </a:rPr>
              <a:t> medic</a:t>
            </a:r>
            <a:r>
              <a:rPr lang="cs-CZ" altLang="cs-CZ">
                <a:latin typeface="Calibri" panose="020F0502020204030204" pitchFamily="34" charset="0"/>
              </a:rPr>
              <a:t>íně</a:t>
            </a:r>
            <a:endParaRPr lang="en-US" altLang="cs-CZ">
              <a:latin typeface="Calibri" panose="020F0502020204030204" pitchFamily="34" charset="0"/>
            </a:endParaRPr>
          </a:p>
        </p:txBody>
      </p:sp>
      <p:pic>
        <p:nvPicPr>
          <p:cNvPr id="4" name="Picture 2" descr="http://i.imgur.com/ISibs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63713" y="2713038"/>
            <a:ext cx="5767387" cy="3984625"/>
          </a:xfrm>
          <a:prstGeom prst="rect">
            <a:avLst/>
          </a:prstGeom>
          <a:solidFill>
            <a:schemeClr val="tx1">
              <a:lumMod val="85000"/>
            </a:schemeClr>
          </a:solidFill>
          <a:extLst/>
        </p:spPr>
      </p:pic>
      <p:sp>
        <p:nvSpPr>
          <p:cNvPr id="5" name="TextovéPole 4"/>
          <p:cNvSpPr txBox="1"/>
          <p:nvPr/>
        </p:nvSpPr>
        <p:spPr>
          <a:xfrm>
            <a:off x="5795963" y="3590925"/>
            <a:ext cx="2598737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b="1" dirty="0">
                <a:solidFill>
                  <a:srgbClr val="FF0000"/>
                </a:solidFill>
                <a:latin typeface="Calibri"/>
                <a:cs typeface="+mn-cs"/>
              </a:rPr>
              <a:t>CYP3A4, </a:t>
            </a:r>
            <a:r>
              <a:rPr lang="cs-CZ" dirty="0">
                <a:solidFill>
                  <a:srgbClr val="FF0000"/>
                </a:solidFill>
                <a:latin typeface="Calibri"/>
                <a:cs typeface="+mn-cs"/>
              </a:rPr>
              <a:t>CYP2B6, CYP2C9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 smtClean="0"/>
              <a:t>TDLFP </a:t>
            </a:r>
            <a:r>
              <a:rPr lang="cs-CZ" dirty="0" err="1" smtClean="0"/>
              <a:t>ketaminu</a:t>
            </a:r>
            <a:endParaRPr lang="cs-CZ" dirty="0"/>
          </a:p>
        </p:txBody>
      </p:sp>
      <p:pic>
        <p:nvPicPr>
          <p:cNvPr id="125955" name="Obráze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375" y="1330325"/>
            <a:ext cx="7207250" cy="490061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5956" name="Obdélník 7"/>
          <p:cNvSpPr>
            <a:spLocks noChangeArrowheads="1"/>
          </p:cNvSpPr>
          <p:nvPr/>
        </p:nvSpPr>
        <p:spPr bwMode="auto">
          <a:xfrm>
            <a:off x="457200" y="6294438"/>
            <a:ext cx="8142288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cs-CZ" sz="1600"/>
              <a:t>50 mM TRIS-</a:t>
            </a:r>
            <a:r>
              <a:rPr lang="cs-CZ" altLang="cs-CZ" sz="1600"/>
              <a:t>fosfátový pufr</a:t>
            </a:r>
            <a:r>
              <a:rPr lang="en-US" altLang="cs-CZ" sz="1600"/>
              <a:t> (pH 2.5) </a:t>
            </a:r>
            <a:r>
              <a:rPr lang="cs-CZ" altLang="cs-CZ" sz="1600"/>
              <a:t>obsahující</a:t>
            </a:r>
            <a:r>
              <a:rPr lang="en-US" altLang="cs-CZ" sz="1600"/>
              <a:t>   </a:t>
            </a:r>
            <a:endParaRPr lang="cs-CZ" altLang="cs-CZ" sz="1600"/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cs-CZ" sz="1600"/>
              <a:t>3 % (w/v) </a:t>
            </a:r>
            <a:r>
              <a:rPr lang="cs-CZ" altLang="cs-CZ" sz="1600"/>
              <a:t>vysoce</a:t>
            </a:r>
            <a:r>
              <a:rPr lang="en-US" altLang="cs-CZ" sz="1600"/>
              <a:t> sulfat</a:t>
            </a:r>
            <a:r>
              <a:rPr lang="cs-CZ" altLang="cs-CZ" sz="1600"/>
              <a:t>ovaný</a:t>
            </a:r>
            <a:r>
              <a:rPr lang="en-US" altLang="cs-CZ" sz="1600"/>
              <a:t> γ-cyclodextrin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50825" y="1217613"/>
            <a:ext cx="5564188" cy="4772025"/>
          </a:xfrm>
          <a:solidFill>
            <a:schemeClr val="tx1">
              <a:lumMod val="75000"/>
              <a:lumOff val="25000"/>
            </a:schemeClr>
          </a:solidFill>
        </p:spPr>
      </p:pic>
      <p:graphicFrame>
        <p:nvGraphicFramePr>
          <p:cNvPr id="8" name="Tabulka 7"/>
          <p:cNvGraphicFramePr>
            <a:graphicFrameLocks noGrp="1"/>
          </p:cNvGraphicFramePr>
          <p:nvPr/>
        </p:nvGraphicFramePr>
        <p:xfrm>
          <a:off x="6011863" y="1001713"/>
          <a:ext cx="2952750" cy="386556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12384"/>
                <a:gridCol w="1440366"/>
              </a:tblGrid>
              <a:tr h="731508">
                <a:tc>
                  <a:txBody>
                    <a:bodyPr/>
                    <a:lstStyle/>
                    <a:p>
                      <a:pPr algn="ctr"/>
                      <a:r>
                        <a:rPr lang="cs-CZ" sz="1800" b="1" dirty="0" smtClean="0"/>
                        <a:t>K</a:t>
                      </a:r>
                      <a:r>
                        <a:rPr lang="cs-CZ" sz="1800" b="1" baseline="-25000" dirty="0" smtClean="0"/>
                        <a:t>M</a:t>
                      </a:r>
                      <a:r>
                        <a:rPr lang="cs-CZ" sz="1800" b="1" dirty="0" smtClean="0"/>
                        <a:t> </a:t>
                      </a:r>
                    </a:p>
                    <a:p>
                      <a:pPr algn="ctr"/>
                      <a:r>
                        <a:rPr lang="cs-CZ" sz="1200" b="1" dirty="0" smtClean="0"/>
                        <a:t>(µM)</a:t>
                      </a:r>
                      <a:endParaRPr lang="cs-CZ" sz="1200" b="1" dirty="0"/>
                    </a:p>
                  </a:txBody>
                  <a:tcPr marL="91453" marR="91453" marT="45715" marB="45715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b="1" dirty="0" err="1" smtClean="0"/>
                        <a:t>V</a:t>
                      </a:r>
                      <a:r>
                        <a:rPr lang="cs-CZ" sz="1800" b="1" baseline="-25000" dirty="0" err="1" smtClean="0"/>
                        <a:t>max</a:t>
                      </a:r>
                      <a:r>
                        <a:rPr lang="cs-CZ" sz="1800" b="1" dirty="0" smtClean="0"/>
                        <a:t> </a:t>
                      </a:r>
                    </a:p>
                    <a:p>
                      <a:pPr algn="ctr"/>
                      <a:r>
                        <a:rPr lang="cs-CZ" sz="1200" b="1" dirty="0" smtClean="0"/>
                        <a:t>(</a:t>
                      </a:r>
                      <a:r>
                        <a:rPr lang="cs-CZ" sz="1200" b="1" dirty="0" err="1" smtClean="0"/>
                        <a:t>nmol</a:t>
                      </a:r>
                      <a:r>
                        <a:rPr lang="cs-CZ" sz="1200" b="1" dirty="0" smtClean="0"/>
                        <a:t>/min/</a:t>
                      </a:r>
                      <a:r>
                        <a:rPr lang="cs-CZ" sz="1200" b="1" dirty="0" err="1" smtClean="0"/>
                        <a:t>nmol</a:t>
                      </a:r>
                      <a:r>
                        <a:rPr lang="cs-CZ" sz="1200" b="1" dirty="0" smtClean="0"/>
                        <a:t>)</a:t>
                      </a:r>
                      <a:endParaRPr lang="cs-CZ" sz="1200" b="1" dirty="0"/>
                    </a:p>
                  </a:txBody>
                  <a:tcPr marL="91453" marR="91453" marT="45715" marB="45715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783513">
                <a:tc>
                  <a:txBody>
                    <a:bodyPr/>
                    <a:lstStyle/>
                    <a:p>
                      <a:pPr algn="ctr"/>
                      <a:r>
                        <a:rPr lang="cs-CZ" sz="1800" b="1" dirty="0" smtClean="0"/>
                        <a:t>74.22 ± 5.75</a:t>
                      </a:r>
                      <a:endParaRPr lang="cs-CZ" sz="1800" b="1" dirty="0"/>
                    </a:p>
                  </a:txBody>
                  <a:tcPr marL="91453" marR="91453" marT="45715" marB="45715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b="1" dirty="0" smtClean="0"/>
                        <a:t>15.66 ± 0.52</a:t>
                      </a:r>
                      <a:endParaRPr lang="cs-CZ" sz="1800" b="1" dirty="0"/>
                    </a:p>
                  </a:txBody>
                  <a:tcPr marL="91453" marR="91453" marT="45715" marB="45715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783513">
                <a:tc>
                  <a:txBody>
                    <a:bodyPr/>
                    <a:lstStyle/>
                    <a:p>
                      <a:pPr algn="ctr"/>
                      <a:r>
                        <a:rPr lang="cs-CZ" sz="1800" b="1" dirty="0" smtClean="0"/>
                        <a:t>79.54 ± 8.49</a:t>
                      </a:r>
                      <a:endParaRPr lang="cs-CZ" sz="1800" b="1" dirty="0"/>
                    </a:p>
                  </a:txBody>
                  <a:tcPr marL="91453" marR="91453" marT="45715" marB="45715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b="1" dirty="0" smtClean="0"/>
                        <a:t>10.13 ± 0.48</a:t>
                      </a:r>
                      <a:endParaRPr lang="cs-CZ" sz="1800" b="1" dirty="0"/>
                    </a:p>
                  </a:txBody>
                  <a:tcPr marL="91453" marR="91453" marT="45715" marB="45715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783513">
                <a:tc>
                  <a:txBody>
                    <a:bodyPr/>
                    <a:lstStyle/>
                    <a:p>
                      <a:pPr algn="ctr"/>
                      <a:r>
                        <a:rPr lang="cs-CZ" sz="1800" b="1" dirty="0" smtClean="0"/>
                        <a:t>62.91 ± 8.02</a:t>
                      </a:r>
                      <a:endParaRPr lang="cs-CZ" sz="1800" b="1" dirty="0"/>
                    </a:p>
                  </a:txBody>
                  <a:tcPr marL="91453" marR="91453" marT="45715" marB="45715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b="1" dirty="0" smtClean="0"/>
                        <a:t>8.18 ± 0.40</a:t>
                      </a:r>
                      <a:endParaRPr lang="cs-CZ" sz="1800" b="1" dirty="0"/>
                    </a:p>
                  </a:txBody>
                  <a:tcPr marL="91453" marR="91453" marT="45715" marB="45715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783513">
                <a:tc>
                  <a:txBody>
                    <a:bodyPr/>
                    <a:lstStyle/>
                    <a:p>
                      <a:pPr algn="ctr"/>
                      <a:r>
                        <a:rPr lang="cs-CZ" sz="1800" b="1" dirty="0" smtClean="0"/>
                        <a:t>66.45 ± 6.62</a:t>
                      </a:r>
                      <a:endParaRPr lang="cs-CZ" sz="1800" b="1" dirty="0"/>
                    </a:p>
                  </a:txBody>
                  <a:tcPr marL="91453" marR="91453" marT="45715" marB="45715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b="1" dirty="0" smtClean="0"/>
                        <a:t>7.47 ± 0.31</a:t>
                      </a:r>
                      <a:endParaRPr lang="cs-CZ" sz="1800" b="1" dirty="0"/>
                    </a:p>
                  </a:txBody>
                  <a:tcPr marL="91453" marR="91453" marT="45715" marB="45715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126990" name="Nadpis 1"/>
          <p:cNvSpPr txBox="1">
            <a:spLocks/>
          </p:cNvSpPr>
          <p:nvPr/>
        </p:nvSpPr>
        <p:spPr bwMode="auto">
          <a:xfrm>
            <a:off x="1017588" y="12700"/>
            <a:ext cx="72009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4400">
                <a:solidFill>
                  <a:schemeClr val="tx2"/>
                </a:solidFill>
                <a:latin typeface="Arial" panose="020B0604020202020204" pitchFamily="34" charset="0"/>
              </a:rPr>
              <a:t>Kinetická studie</a:t>
            </a:r>
            <a:endParaRPr lang="en-US" altLang="cs-CZ" sz="440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sp>
        <p:nvSpPr>
          <p:cNvPr id="126991" name="Obdélník 4"/>
          <p:cNvSpPr>
            <a:spLocks noChangeArrowheads="1"/>
          </p:cNvSpPr>
          <p:nvPr/>
        </p:nvSpPr>
        <p:spPr bwMode="auto">
          <a:xfrm>
            <a:off x="1198563" y="6323013"/>
            <a:ext cx="78041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z="1800"/>
              <a:t>Řemínek, R. et al. </a:t>
            </a:r>
            <a:r>
              <a:rPr lang="cs-CZ" altLang="en-US" sz="1800" i="1"/>
              <a:t>Electrophoresis</a:t>
            </a:r>
            <a:r>
              <a:rPr lang="cs-CZ" altLang="en-US" sz="1800"/>
              <a:t>, v tisku.</a:t>
            </a:r>
            <a:r>
              <a:rPr lang="cs-CZ" altLang="en-US" sz="240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6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08038" y="1341438"/>
            <a:ext cx="3417887" cy="2519362"/>
          </a:xfrm>
          <a:solidFill>
            <a:schemeClr val="tx1"/>
          </a:solidFill>
        </p:spPr>
      </p:pic>
      <p:pic>
        <p:nvPicPr>
          <p:cNvPr id="129027" name="Obráze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0288" y="1341438"/>
            <a:ext cx="3384550" cy="2519362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9028" name="Obrázek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900" y="4065588"/>
            <a:ext cx="3384550" cy="252095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9029" name="Obrázek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4065588"/>
            <a:ext cx="3300412" cy="252095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9030" name="Nadpis 1"/>
          <p:cNvSpPr txBox="1">
            <a:spLocks/>
          </p:cNvSpPr>
          <p:nvPr/>
        </p:nvSpPr>
        <p:spPr bwMode="auto">
          <a:xfrm>
            <a:off x="736600" y="12700"/>
            <a:ext cx="72009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4400">
                <a:solidFill>
                  <a:schemeClr val="tx2"/>
                </a:solidFill>
                <a:latin typeface="Arial" panose="020B0604020202020204" pitchFamily="34" charset="0"/>
              </a:rPr>
              <a:t>Inhibiční studie</a:t>
            </a:r>
            <a:endParaRPr lang="en-US" altLang="cs-CZ" sz="440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 smtClean="0"/>
              <a:t>EMMA versus TDLFP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cs-CZ" dirty="0" smtClean="0"/>
              <a:t>EMMA + homogenní reakční směs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cs-CZ" dirty="0" smtClean="0"/>
              <a:t>		- nutné optimalizovat</a:t>
            </a:r>
          </a:p>
          <a:p>
            <a:pPr>
              <a:defRPr/>
            </a:pPr>
            <a:endParaRPr lang="cs-CZ" dirty="0" smtClean="0"/>
          </a:p>
          <a:p>
            <a:pPr>
              <a:defRPr/>
            </a:pPr>
            <a:endParaRPr lang="cs-CZ" dirty="0"/>
          </a:p>
          <a:p>
            <a:pPr>
              <a:defRPr/>
            </a:pPr>
            <a:r>
              <a:rPr lang="cs-CZ" dirty="0" smtClean="0"/>
              <a:t>TDLFP + universálnost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cs-CZ" dirty="0"/>
              <a:t>	</a:t>
            </a:r>
            <a:r>
              <a:rPr lang="cs-CZ" dirty="0" smtClean="0"/>
              <a:t>	- homogenita ???</a:t>
            </a:r>
          </a:p>
          <a:p>
            <a:pPr>
              <a:defRPr/>
            </a:pPr>
            <a:endParaRPr lang="cs-CZ" dirty="0"/>
          </a:p>
          <a:p>
            <a:pPr>
              <a:defRPr/>
            </a:pPr>
            <a:endParaRPr lang="cs-CZ" dirty="0" smtClean="0"/>
          </a:p>
          <a:p>
            <a:pPr marL="1828800" lvl="4" indent="0">
              <a:buFont typeface="Wingdings" panose="05000000000000000000" pitchFamily="2" charset="2"/>
              <a:buNone/>
              <a:defRPr/>
            </a:pPr>
            <a:endParaRPr lang="cs-CZ" sz="3200" dirty="0" smtClean="0"/>
          </a:p>
          <a:p>
            <a:pPr marL="1828800" lvl="4" indent="0">
              <a:buFont typeface="Wingdings" panose="05000000000000000000" pitchFamily="2" charset="2"/>
              <a:buNone/>
              <a:defRPr/>
            </a:pPr>
            <a:endParaRPr lang="cs-CZ" sz="3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652713" y="1844675"/>
            <a:ext cx="3816350" cy="2160588"/>
          </a:xfrm>
        </p:spPr>
        <p:txBody>
          <a:bodyPr/>
          <a:lstStyle/>
          <a:p>
            <a:pPr marL="0" indent="0" algn="ctr">
              <a:spcBef>
                <a:spcPct val="50000"/>
              </a:spcBef>
              <a:buClrTx/>
              <a:buSzTx/>
              <a:buFont typeface="Wingdings" panose="05000000000000000000" pitchFamily="2" charset="2"/>
              <a:buNone/>
              <a:defRPr/>
            </a:pPr>
            <a:r>
              <a:rPr lang="cs-CZ" sz="2800" b="1" dirty="0" smtClean="0">
                <a:solidFill>
                  <a:srgbClr val="FFFF00"/>
                </a:solidFill>
              </a:rPr>
              <a:t>Enzymový reaktor</a:t>
            </a:r>
          </a:p>
          <a:p>
            <a:pPr marL="0" indent="0" algn="ctr">
              <a:spcBef>
                <a:spcPct val="50000"/>
              </a:spcBef>
              <a:buClrTx/>
              <a:buSzTx/>
              <a:buFont typeface="Wingdings" panose="05000000000000000000" pitchFamily="2" charset="2"/>
              <a:buNone/>
              <a:defRPr/>
            </a:pPr>
            <a:r>
              <a:rPr lang="cs-CZ" sz="2800" b="1" dirty="0" smtClean="0">
                <a:solidFill>
                  <a:srgbClr val="FFFF00"/>
                </a:solidFill>
              </a:rPr>
              <a:t>IMER         </a:t>
            </a:r>
          </a:p>
        </p:txBody>
      </p:sp>
      <p:sp>
        <p:nvSpPr>
          <p:cNvPr id="126984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sz="4000" dirty="0" smtClean="0"/>
              <a:t>Studium enzymových reakcí pomocí CE</a:t>
            </a:r>
          </a:p>
        </p:txBody>
      </p:sp>
      <p:sp>
        <p:nvSpPr>
          <p:cNvPr id="2" name="TextovéPole 1"/>
          <p:cNvSpPr txBox="1">
            <a:spLocks noChangeArrowheads="1"/>
          </p:cNvSpPr>
          <p:nvPr/>
        </p:nvSpPr>
        <p:spPr bwMode="auto">
          <a:xfrm>
            <a:off x="1866900" y="2868613"/>
            <a:ext cx="53340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5400">
                <a:solidFill>
                  <a:srgbClr val="FF0000"/>
                </a:solidFill>
              </a:rPr>
              <a:t>HETEROGENNÍ</a:t>
            </a: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2142" y="2924969"/>
            <a:ext cx="4459715" cy="384630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6979" grpId="0" build="p"/>
      <p:bldP spid="2" grpId="0"/>
    </p:bld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IMER</a:t>
            </a:r>
            <a:endParaRPr lang="en-GB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457200" y="1152332"/>
            <a:ext cx="8229600" cy="2124075"/>
          </a:xfrm>
        </p:spPr>
        <p:txBody>
          <a:bodyPr/>
          <a:lstStyle/>
          <a:p>
            <a:r>
              <a:rPr lang="cs-CZ" dirty="0" smtClean="0"/>
              <a:t>Vyšší stabilita enzymu</a:t>
            </a:r>
          </a:p>
          <a:p>
            <a:pPr marL="0" indent="0">
              <a:buNone/>
            </a:pPr>
            <a:endParaRPr lang="cs-CZ" dirty="0" smtClean="0"/>
          </a:p>
          <a:p>
            <a:r>
              <a:rPr lang="cs-CZ" dirty="0" smtClean="0"/>
              <a:t>Možnost kombinace se separačními metodami – HPLC, CE</a:t>
            </a:r>
          </a:p>
          <a:p>
            <a:endParaRPr lang="cs-CZ" dirty="0" smtClean="0"/>
          </a:p>
          <a:p>
            <a:r>
              <a:rPr lang="cs-CZ" dirty="0" smtClean="0"/>
              <a:t>Výhodnější poměr </a:t>
            </a:r>
            <a:r>
              <a:rPr lang="en-US" dirty="0" err="1" smtClean="0"/>
              <a:t>substr</a:t>
            </a:r>
            <a:r>
              <a:rPr lang="cs-CZ" dirty="0" err="1" smtClean="0"/>
              <a:t>át</a:t>
            </a:r>
            <a:r>
              <a:rPr lang="en-US" dirty="0" smtClean="0"/>
              <a:t>/</a:t>
            </a:r>
            <a:r>
              <a:rPr lang="en-US" dirty="0" err="1" smtClean="0"/>
              <a:t>enzym</a:t>
            </a:r>
            <a:r>
              <a:rPr lang="cs-CZ" dirty="0" smtClean="0"/>
              <a:t> </a:t>
            </a:r>
            <a:r>
              <a:rPr lang="cs-CZ" dirty="0" smtClean="0">
                <a:cs typeface="Times New Roman" panose="02020603050405020304" pitchFamily="18" charset="0"/>
              </a:rPr>
              <a:t>→ vyšší citlivost, selektivita, reprodukovatelnost atd.</a:t>
            </a:r>
          </a:p>
          <a:p>
            <a:endParaRPr lang="cs-CZ" dirty="0">
              <a:cs typeface="Times New Roman" panose="02020603050405020304" pitchFamily="18" charset="0"/>
            </a:endParaRPr>
          </a:p>
          <a:p>
            <a:r>
              <a:rPr lang="cs-CZ" dirty="0"/>
              <a:t>Možnost opakovaného použití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9437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 smtClean="0"/>
              <a:t> CYP 2CD IMER</a:t>
            </a:r>
            <a:endParaRPr lang="cs-CZ" dirty="0"/>
          </a:p>
        </p:txBody>
      </p:sp>
      <p:pic>
        <p:nvPicPr>
          <p:cNvPr id="13312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1113" y="1409700"/>
            <a:ext cx="6581775" cy="48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1113" y="1409700"/>
            <a:ext cx="6581775" cy="48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2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1113" y="1409700"/>
            <a:ext cx="6581775" cy="48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3126" name="Obdélník 6"/>
          <p:cNvSpPr>
            <a:spLocks noChangeArrowheads="1"/>
          </p:cNvSpPr>
          <p:nvPr/>
        </p:nvSpPr>
        <p:spPr bwMode="auto">
          <a:xfrm>
            <a:off x="1198563" y="6323013"/>
            <a:ext cx="78041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z="1800"/>
              <a:t>Schejbal, J. et al. </a:t>
            </a:r>
            <a:r>
              <a:rPr lang="cs-CZ" altLang="en-US" sz="1800" i="1"/>
              <a:t>Electrophoresis</a:t>
            </a:r>
            <a:r>
              <a:rPr lang="cs-CZ" altLang="en-US" sz="1800"/>
              <a:t>, v tisku.</a:t>
            </a:r>
            <a:r>
              <a:rPr lang="cs-CZ" altLang="en-US" sz="240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338" y="1420813"/>
            <a:ext cx="6392862" cy="2546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6984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altLang="en-US" sz="4000"/>
              <a:t>Studium enzymových reakcí pomocí CE</a:t>
            </a:r>
          </a:p>
        </p:txBody>
      </p:sp>
      <p:pic>
        <p:nvPicPr>
          <p:cNvPr id="13414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4079875"/>
            <a:ext cx="7632700" cy="269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170" name="Skupina 2"/>
          <p:cNvGrpSpPr>
            <a:grpSpLocks/>
          </p:cNvGrpSpPr>
          <p:nvPr/>
        </p:nvGrpSpPr>
        <p:grpSpPr bwMode="auto">
          <a:xfrm>
            <a:off x="546100" y="2200275"/>
            <a:ext cx="8140700" cy="3057525"/>
            <a:chOff x="698500" y="2200274"/>
            <a:chExt cx="7467600" cy="3057525"/>
          </a:xfrm>
        </p:grpSpPr>
        <p:pic>
          <p:nvPicPr>
            <p:cNvPr id="135171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8500" y="2200274"/>
              <a:ext cx="7467600" cy="3057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5172" name="Obdélník 1"/>
            <p:cNvSpPr>
              <a:spLocks noChangeArrowheads="1"/>
            </p:cNvSpPr>
            <p:nvPr/>
          </p:nvSpPr>
          <p:spPr bwMode="auto">
            <a:xfrm>
              <a:off x="4572000" y="3429000"/>
              <a:ext cx="3594100" cy="182879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anose="05000000000000000000" pitchFamily="2" charset="2"/>
                <a:buChar char="u"/>
                <a:defRPr sz="32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•"/>
                <a:defRPr sz="28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u"/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cs-CZ" altLang="en-US" sz="180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25" y="1890713"/>
            <a:ext cx="84582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811213"/>
            <a:ext cx="9144000" cy="1139825"/>
          </a:xfrm>
        </p:spPr>
        <p:txBody>
          <a:bodyPr/>
          <a:lstStyle/>
          <a:p>
            <a:pPr eaLnBrk="1" hangingPunct="1">
              <a:defRPr/>
            </a:pPr>
            <a:r>
              <a:rPr lang="cs-CZ" sz="6600" dirty="0" smtClean="0"/>
              <a:t/>
            </a:r>
            <a:br>
              <a:rPr lang="cs-CZ" sz="6600" dirty="0" smtClean="0"/>
            </a:br>
            <a:r>
              <a:rPr lang="cs-CZ" sz="6600" dirty="0" smtClean="0"/>
              <a:t>Kapilární elektroforéza</a:t>
            </a:r>
            <a:br>
              <a:rPr lang="cs-CZ" sz="6600" dirty="0" smtClean="0"/>
            </a:br>
            <a:r>
              <a:rPr lang="cs-CZ" sz="3200" dirty="0"/>
              <a:t>1967 - </a:t>
            </a:r>
            <a:r>
              <a:rPr lang="cs-CZ" sz="3200" dirty="0" err="1"/>
              <a:t>Hjerten</a:t>
            </a:r>
            <a:r>
              <a:rPr lang="cs-CZ" sz="3200" dirty="0"/>
              <a:t> </a:t>
            </a:r>
            <a:r>
              <a:rPr lang="cs-CZ" sz="3200" dirty="0" smtClean="0"/>
              <a:t/>
            </a:r>
            <a:br>
              <a:rPr lang="cs-CZ" sz="3200" dirty="0" smtClean="0"/>
            </a:br>
            <a:r>
              <a:rPr lang="cs-CZ" sz="3200" dirty="0" smtClean="0"/>
              <a:t>3 </a:t>
            </a:r>
            <a:r>
              <a:rPr lang="cs-CZ" sz="3200" dirty="0"/>
              <a:t>mm </a:t>
            </a:r>
            <a:r>
              <a:rPr lang="cs-CZ" sz="3200" dirty="0" smtClean="0"/>
              <a:t>kapilára</a:t>
            </a:r>
            <a:r>
              <a:rPr lang="cs-CZ" sz="6600" dirty="0" smtClean="0"/>
              <a:t/>
            </a:r>
            <a:br>
              <a:rPr lang="cs-CZ" sz="6600" dirty="0" smtClean="0"/>
            </a:br>
            <a:r>
              <a:rPr lang="cs-CZ" sz="6600" dirty="0" smtClean="0"/>
              <a:t/>
            </a:r>
            <a:br>
              <a:rPr lang="cs-CZ" sz="6600" dirty="0" smtClean="0"/>
            </a:br>
            <a:endParaRPr lang="en-US" sz="6600" dirty="0" smtClean="0"/>
          </a:p>
        </p:txBody>
      </p:sp>
      <p:pic>
        <p:nvPicPr>
          <p:cNvPr id="430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488" y="1890713"/>
            <a:ext cx="8466137" cy="4538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84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altLang="en-US" sz="4000" dirty="0" smtClean="0"/>
              <a:t>EMMA</a:t>
            </a:r>
            <a:endParaRPr lang="cs-CZ" altLang="en-US" sz="4000" dirty="0"/>
          </a:p>
        </p:txBody>
      </p:sp>
      <p:pic>
        <p:nvPicPr>
          <p:cNvPr id="13619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" y="2019300"/>
            <a:ext cx="8593138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1231900"/>
            <a:ext cx="8128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84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altLang="en-US" sz="4000" dirty="0" smtClean="0"/>
              <a:t>TDLFP</a:t>
            </a:r>
            <a:endParaRPr lang="cs-CZ" altLang="en-US" sz="4000" dirty="0"/>
          </a:p>
        </p:txBody>
      </p:sp>
      <p:pic>
        <p:nvPicPr>
          <p:cNvPr id="138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365375"/>
            <a:ext cx="8839200" cy="206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84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altLang="en-US" sz="4000" dirty="0" smtClean="0"/>
              <a:t>IMER</a:t>
            </a:r>
            <a:endParaRPr lang="cs-CZ" altLang="en-US" sz="4000" dirty="0"/>
          </a:p>
        </p:txBody>
      </p:sp>
      <p:pic>
        <p:nvPicPr>
          <p:cNvPr id="13926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800" y="1298575"/>
            <a:ext cx="8839200" cy="206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39268" name="Skupina 2"/>
          <p:cNvGrpSpPr>
            <a:grpSpLocks/>
          </p:cNvGrpSpPr>
          <p:nvPr/>
        </p:nvGrpSpPr>
        <p:grpSpPr bwMode="auto">
          <a:xfrm>
            <a:off x="177800" y="3813175"/>
            <a:ext cx="8839200" cy="2066925"/>
            <a:chOff x="177800" y="3813173"/>
            <a:chExt cx="8839200" cy="2066925"/>
          </a:xfrm>
        </p:grpSpPr>
        <p:pic>
          <p:nvPicPr>
            <p:cNvPr id="139269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7800" y="3813173"/>
              <a:ext cx="8839200" cy="20669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39270" name="Obdélník 1"/>
            <p:cNvSpPr>
              <a:spLocks noChangeArrowheads="1"/>
            </p:cNvSpPr>
            <p:nvPr/>
          </p:nvSpPr>
          <p:spPr bwMode="auto">
            <a:xfrm>
              <a:off x="2692400" y="4914900"/>
              <a:ext cx="5740400" cy="93979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anose="05000000000000000000" pitchFamily="2" charset="2"/>
                <a:buChar char="u"/>
                <a:defRPr sz="32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•"/>
                <a:defRPr sz="28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u"/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cs-CZ" altLang="en-US" sz="180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422275"/>
            <a:ext cx="9144000" cy="1139825"/>
          </a:xfrm>
        </p:spPr>
        <p:txBody>
          <a:bodyPr/>
          <a:lstStyle/>
          <a:p>
            <a:pPr>
              <a:defRPr/>
            </a:pPr>
            <a:r>
              <a:rPr lang="cs-CZ" sz="6600" dirty="0" smtClean="0"/>
              <a:t>Příspěvek Čechů k separačním metodám</a:t>
            </a:r>
            <a:endParaRPr lang="en-GB" sz="6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422275"/>
            <a:ext cx="9144000" cy="1139825"/>
          </a:xfrm>
        </p:spPr>
        <p:txBody>
          <a:bodyPr/>
          <a:lstStyle/>
          <a:p>
            <a:pPr>
              <a:defRPr/>
            </a:pPr>
            <a:r>
              <a:rPr lang="cs-CZ" sz="6600" dirty="0" smtClean="0"/>
              <a:t>Příspěvek Čechů k separačním metodám</a:t>
            </a:r>
            <a:endParaRPr lang="en-GB" sz="6600" dirty="0"/>
          </a:p>
        </p:txBody>
      </p:sp>
      <p:pic>
        <p:nvPicPr>
          <p:cNvPr id="5" name="Popelka - Jedno zrnko popela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35100" y="1947863"/>
            <a:ext cx="6197600" cy="46482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ctrTitle" sz="quarter"/>
          </p:nvPr>
        </p:nvSpPr>
        <p:spPr>
          <a:xfrm>
            <a:off x="685800" y="2387600"/>
            <a:ext cx="7772400" cy="1973263"/>
          </a:xfrm>
        </p:spPr>
        <p:txBody>
          <a:bodyPr/>
          <a:lstStyle/>
          <a:p>
            <a:pPr>
              <a:defRPr/>
            </a:pPr>
            <a:r>
              <a:rPr lang="cs-CZ" dirty="0" smtClean="0"/>
              <a:t>Vám děkuji za pozornost!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151313" y="2217738"/>
            <a:ext cx="4605337" cy="3937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03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2425" y="2147888"/>
            <a:ext cx="4633913" cy="400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8" y="1989138"/>
            <a:ext cx="3240087" cy="435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>
          <a:xfrm>
            <a:off x="139700" y="836613"/>
            <a:ext cx="8902700" cy="1139825"/>
          </a:xfrm>
        </p:spPr>
        <p:txBody>
          <a:bodyPr/>
          <a:lstStyle/>
          <a:p>
            <a:pPr eaLnBrk="1" hangingPunct="1">
              <a:defRPr/>
            </a:pPr>
            <a:r>
              <a:rPr lang="cs-CZ" sz="6600" dirty="0" smtClean="0"/>
              <a:t/>
            </a:r>
            <a:br>
              <a:rPr lang="cs-CZ" sz="6600" dirty="0" smtClean="0"/>
            </a:br>
            <a:r>
              <a:rPr lang="cs-CZ" sz="6600" dirty="0" smtClean="0"/>
              <a:t>Kapilární elektroforéza</a:t>
            </a:r>
            <a:br>
              <a:rPr lang="cs-CZ" sz="6600" dirty="0" smtClean="0"/>
            </a:br>
            <a:r>
              <a:rPr lang="cs-CZ" sz="3200" dirty="0"/>
              <a:t>1981 - </a:t>
            </a:r>
            <a:r>
              <a:rPr lang="cs-CZ" sz="3200" dirty="0" err="1"/>
              <a:t>Jorgenson</a:t>
            </a:r>
            <a:r>
              <a:rPr lang="cs-CZ" sz="3200" dirty="0"/>
              <a:t> </a:t>
            </a:r>
            <a:r>
              <a:rPr lang="cs-CZ" sz="3200" dirty="0" err="1" smtClean="0"/>
              <a:t>Lukacsová</a:t>
            </a:r>
            <a:r>
              <a:rPr lang="cs-CZ" sz="3200" dirty="0" smtClean="0"/>
              <a:t/>
            </a:r>
            <a:br>
              <a:rPr lang="cs-CZ" sz="3200" dirty="0" smtClean="0"/>
            </a:br>
            <a:r>
              <a:rPr lang="cs-CZ" sz="3200" dirty="0" smtClean="0"/>
              <a:t>75 </a:t>
            </a:r>
            <a:r>
              <a:rPr lang="cs-CZ" sz="3200" dirty="0">
                <a:sym typeface="Symbol"/>
              </a:rPr>
              <a:t></a:t>
            </a:r>
            <a:r>
              <a:rPr lang="cs-CZ" sz="3200" dirty="0"/>
              <a:t>m kapilára</a:t>
            </a:r>
            <a:r>
              <a:rPr lang="cs-CZ" sz="6600" dirty="0" smtClean="0"/>
              <a:t/>
            </a:r>
            <a:br>
              <a:rPr lang="cs-CZ" sz="6600" dirty="0" smtClean="0"/>
            </a:br>
            <a:r>
              <a:rPr lang="cs-CZ" sz="6600" dirty="0" smtClean="0"/>
              <a:t/>
            </a:r>
            <a:br>
              <a:rPr lang="cs-CZ" sz="6600" dirty="0" smtClean="0"/>
            </a:br>
            <a:endParaRPr lang="en-US" sz="66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sz="6600" dirty="0" err="1" smtClean="0"/>
              <a:t>Beckman</a:t>
            </a:r>
            <a:r>
              <a:rPr lang="cs-CZ" sz="6600" dirty="0" smtClean="0"/>
              <a:t> 1987</a:t>
            </a:r>
            <a:endParaRPr lang="en-US" sz="6600" dirty="0" smtClean="0"/>
          </a:p>
        </p:txBody>
      </p:sp>
      <p:pic>
        <p:nvPicPr>
          <p:cNvPr id="21507" name="Picture 5" descr="P/ACE™ MDQ DNA Syste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9313" y="1387475"/>
            <a:ext cx="4775200" cy="5145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dirty="0" smtClean="0"/>
              <a:t>2003 - Projekt lidského genomu</a:t>
            </a:r>
            <a:endParaRPr lang="en-US" dirty="0" smtClean="0"/>
          </a:p>
        </p:txBody>
      </p:sp>
      <p:pic>
        <p:nvPicPr>
          <p:cNvPr id="22531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1825" y="2430463"/>
            <a:ext cx="4522788" cy="274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266825"/>
            <a:ext cx="4106862" cy="548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1825" y="1651000"/>
            <a:ext cx="4522788" cy="4792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dirty="0" smtClean="0"/>
              <a:t>2003 - Projekt lidského genomu</a:t>
            </a:r>
            <a:endParaRPr lang="en-US" dirty="0" smtClean="0"/>
          </a:p>
        </p:txBody>
      </p:sp>
      <p:pic>
        <p:nvPicPr>
          <p:cNvPr id="23555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75" y="1625600"/>
            <a:ext cx="8548688" cy="4805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8" name="Rectangle 4"/>
          <p:cNvSpPr>
            <a:spLocks noGrp="1" noChangeArrowheads="1"/>
          </p:cNvSpPr>
          <p:nvPr>
            <p:ph type="ctrTitle"/>
          </p:nvPr>
        </p:nvSpPr>
        <p:spPr>
          <a:xfrm>
            <a:off x="685800" y="2400300"/>
            <a:ext cx="7772400" cy="1973263"/>
          </a:xfrm>
        </p:spPr>
        <p:txBody>
          <a:bodyPr/>
          <a:lstStyle/>
          <a:p>
            <a:pPr eaLnBrk="1" hangingPunct="1">
              <a:defRPr/>
            </a:pPr>
            <a:r>
              <a:rPr lang="cs-CZ" dirty="0" smtClean="0"/>
              <a:t>Proč enzymy 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altLang="en-US" dirty="0"/>
              <a:t>Enzymy – molekulární stroje</a:t>
            </a:r>
          </a:p>
        </p:txBody>
      </p:sp>
      <p:pic>
        <p:nvPicPr>
          <p:cNvPr id="84995" name="enzyme_fun.avi">
            <a:hlinkClick r:id="" action="ppaction://media"/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1778000"/>
            <a:ext cx="45720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499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499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49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8499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995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Enzymy – molekulární stroje</a:t>
            </a:r>
          </a:p>
        </p:txBody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None/>
              <a:defRPr/>
            </a:pPr>
            <a:r>
              <a:rPr lang="cs-CZ" dirty="0" smtClean="0"/>
              <a:t>           2 H</a:t>
            </a:r>
            <a:r>
              <a:rPr lang="cs-CZ" baseline="-25000" dirty="0" smtClean="0"/>
              <a:t>2</a:t>
            </a:r>
            <a:r>
              <a:rPr lang="cs-CZ" dirty="0" smtClean="0"/>
              <a:t>O</a:t>
            </a:r>
            <a:r>
              <a:rPr lang="cs-CZ" baseline="-25000" dirty="0" smtClean="0"/>
              <a:t>2 </a:t>
            </a:r>
            <a:r>
              <a:rPr lang="cs-CZ" dirty="0" smtClean="0"/>
              <a:t>          </a:t>
            </a:r>
            <a:r>
              <a:rPr lang="cs-CZ" dirty="0"/>
              <a:t>O</a:t>
            </a:r>
            <a:r>
              <a:rPr lang="cs-CZ" baseline="-25000" dirty="0"/>
              <a:t>2</a:t>
            </a:r>
            <a:r>
              <a:rPr lang="cs-CZ" dirty="0"/>
              <a:t>   +   2H</a:t>
            </a:r>
            <a:r>
              <a:rPr lang="cs-CZ" baseline="-25000" dirty="0"/>
              <a:t>2</a:t>
            </a:r>
            <a:r>
              <a:rPr lang="cs-CZ" dirty="0"/>
              <a:t>O</a:t>
            </a:r>
          </a:p>
          <a:p>
            <a:pPr>
              <a:buFont typeface="Wingdings" panose="05000000000000000000" pitchFamily="2" charset="2"/>
              <a:buNone/>
              <a:defRPr/>
            </a:pPr>
            <a:endParaRPr lang="cs-CZ" dirty="0"/>
          </a:p>
          <a:p>
            <a:pPr>
              <a:buFont typeface="Wingdings" panose="05000000000000000000" pitchFamily="2" charset="2"/>
              <a:buNone/>
              <a:defRPr/>
            </a:pPr>
            <a:r>
              <a:rPr lang="cs-CZ" i="1" dirty="0"/>
              <a:t>Rychlostní konstanta :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cs-CZ" dirty="0"/>
              <a:t>Bez katalýzy 	</a:t>
            </a:r>
            <a:r>
              <a:rPr lang="cs-CZ" dirty="0" smtClean="0"/>
              <a:t>	-</a:t>
            </a:r>
            <a:r>
              <a:rPr lang="cs-CZ" dirty="0"/>
              <a:t>	0,23 s</a:t>
            </a:r>
            <a:r>
              <a:rPr lang="cs-CZ" baseline="30000" dirty="0"/>
              <a:t>-1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cs-CZ" dirty="0" err="1"/>
              <a:t>Pt</a:t>
            </a:r>
            <a:r>
              <a:rPr lang="cs-CZ" dirty="0"/>
              <a:t>				</a:t>
            </a:r>
            <a:r>
              <a:rPr lang="cs-CZ" dirty="0" smtClean="0"/>
              <a:t> 	-</a:t>
            </a:r>
            <a:r>
              <a:rPr lang="cs-CZ" dirty="0"/>
              <a:t>	1,3 . 10</a:t>
            </a:r>
            <a:r>
              <a:rPr lang="cs-CZ" baseline="30000" dirty="0"/>
              <a:t>3 </a:t>
            </a:r>
            <a:r>
              <a:rPr lang="cs-CZ" dirty="0"/>
              <a:t>s</a:t>
            </a:r>
            <a:r>
              <a:rPr lang="cs-CZ" baseline="30000" dirty="0"/>
              <a:t>-1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cs-CZ" dirty="0" smtClean="0"/>
              <a:t>Enzym</a:t>
            </a:r>
            <a:r>
              <a:rPr lang="cs-CZ" dirty="0"/>
              <a:t>	</a:t>
            </a:r>
            <a:r>
              <a:rPr lang="cs-CZ" dirty="0" smtClean="0"/>
              <a:t>- katalasa</a:t>
            </a:r>
            <a:r>
              <a:rPr lang="cs-CZ" dirty="0"/>
              <a:t>	</a:t>
            </a:r>
            <a:r>
              <a:rPr lang="cs-CZ" dirty="0" smtClean="0"/>
              <a:t>-</a:t>
            </a:r>
            <a:r>
              <a:rPr lang="cs-CZ" dirty="0"/>
              <a:t>	3,7 . 10</a:t>
            </a:r>
            <a:r>
              <a:rPr lang="cs-CZ" baseline="30000" dirty="0"/>
              <a:t>7 </a:t>
            </a:r>
            <a:r>
              <a:rPr lang="cs-CZ" dirty="0"/>
              <a:t>s</a:t>
            </a:r>
            <a:r>
              <a:rPr lang="cs-CZ" baseline="30000" dirty="0"/>
              <a:t>-1</a:t>
            </a:r>
          </a:p>
        </p:txBody>
      </p:sp>
      <p:sp>
        <p:nvSpPr>
          <p:cNvPr id="26628" name="Line 10"/>
          <p:cNvSpPr>
            <a:spLocks noChangeShapeType="1"/>
          </p:cNvSpPr>
          <p:nvPr/>
        </p:nvSpPr>
        <p:spPr bwMode="auto">
          <a:xfrm>
            <a:off x="3887788" y="1866900"/>
            <a:ext cx="685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63525"/>
            <a:ext cx="9144000" cy="1139825"/>
          </a:xfrm>
        </p:spPr>
        <p:txBody>
          <a:bodyPr/>
          <a:lstStyle/>
          <a:p>
            <a:pPr eaLnBrk="1" hangingPunct="1">
              <a:defRPr/>
            </a:pPr>
            <a:r>
              <a:rPr lang="cs-CZ" sz="6600" dirty="0" err="1" smtClean="0"/>
              <a:t>Frederic</a:t>
            </a:r>
            <a:r>
              <a:rPr lang="cs-CZ" sz="6600" dirty="0" smtClean="0"/>
              <a:t> </a:t>
            </a:r>
            <a:r>
              <a:rPr lang="cs-CZ" sz="6600" dirty="0" err="1" smtClean="0"/>
              <a:t>Reuss</a:t>
            </a:r>
            <a:r>
              <a:rPr lang="cs-CZ" sz="6600" dirty="0" smtClean="0"/>
              <a:t> </a:t>
            </a:r>
            <a:br>
              <a:rPr lang="cs-CZ" sz="6600" dirty="0" smtClean="0"/>
            </a:br>
            <a:r>
              <a:rPr lang="cs-CZ" sz="2400" dirty="0" smtClean="0">
                <a:solidFill>
                  <a:srgbClr val="FBEEC9"/>
                </a:solidFill>
              </a:rPr>
              <a:t>(1807)</a:t>
            </a:r>
            <a:r>
              <a:rPr lang="cs-CZ" sz="2400" dirty="0">
                <a:solidFill>
                  <a:srgbClr val="FBEEC9"/>
                </a:solidFill>
              </a:rPr>
              <a:t/>
            </a:r>
            <a:br>
              <a:rPr lang="cs-CZ" sz="2400" dirty="0">
                <a:solidFill>
                  <a:srgbClr val="FBEEC9"/>
                </a:solidFill>
              </a:rPr>
            </a:br>
            <a:r>
              <a:rPr lang="cs-CZ" sz="4000" dirty="0" err="1" smtClean="0">
                <a:solidFill>
                  <a:srgbClr val="FBEEC9"/>
                </a:solidFill>
              </a:rPr>
              <a:t>Katoforéza</a:t>
            </a:r>
            <a:endParaRPr lang="cs-CZ" sz="6600" dirty="0" smtClean="0"/>
          </a:p>
        </p:txBody>
      </p:sp>
      <p:sp>
        <p:nvSpPr>
          <p:cNvPr id="8195" name="Rectangle 4"/>
          <p:cNvSpPr>
            <a:spLocks noChangeArrowheads="1"/>
          </p:cNvSpPr>
          <p:nvPr/>
        </p:nvSpPr>
        <p:spPr bwMode="auto">
          <a:xfrm>
            <a:off x="2605088" y="17573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600">
              <a:solidFill>
                <a:schemeClr val="tx2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819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954213"/>
            <a:ext cx="3921125" cy="4489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9450" y="2441575"/>
            <a:ext cx="2079625" cy="3603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altLang="en-US" smtClean="0"/>
              <a:t>Enzymy – molekulární stroje</a:t>
            </a:r>
          </a:p>
        </p:txBody>
      </p:sp>
      <p:pic>
        <p:nvPicPr>
          <p:cNvPr id="27651" name="Picture 2" descr="figure 5-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473200"/>
            <a:ext cx="7940675" cy="5084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>
            <a:spLocks noChangeArrowheads="1"/>
          </p:cNvSpPr>
          <p:nvPr/>
        </p:nvSpPr>
        <p:spPr bwMode="auto">
          <a:xfrm>
            <a:off x="2439988" y="2276475"/>
            <a:ext cx="3127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z="1800">
                <a:solidFill>
                  <a:srgbClr val="FF0000"/>
                </a:solidFill>
                <a:latin typeface="Arial" panose="020B0604020202020204" pitchFamily="34" charset="0"/>
              </a:rPr>
              <a:t>0</a:t>
            </a:r>
          </a:p>
        </p:txBody>
      </p:sp>
      <p:sp>
        <p:nvSpPr>
          <p:cNvPr id="5" name="TextovéPole 4"/>
          <p:cNvSpPr txBox="1">
            <a:spLocks noChangeArrowheads="1"/>
          </p:cNvSpPr>
          <p:nvPr/>
        </p:nvSpPr>
        <p:spPr bwMode="auto">
          <a:xfrm>
            <a:off x="4384675" y="2276475"/>
            <a:ext cx="4032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z="1800">
                <a:solidFill>
                  <a:srgbClr val="FF0000"/>
                </a:solidFill>
                <a:latin typeface="Arial" panose="020B0604020202020204" pitchFamily="34" charset="0"/>
              </a:rPr>
              <a:t>Pt</a:t>
            </a:r>
          </a:p>
        </p:txBody>
      </p:sp>
      <p:sp>
        <p:nvSpPr>
          <p:cNvPr id="6" name="TextovéPole 5"/>
          <p:cNvSpPr txBox="1">
            <a:spLocks noChangeArrowheads="1"/>
          </p:cNvSpPr>
          <p:nvPr/>
        </p:nvSpPr>
        <p:spPr bwMode="auto">
          <a:xfrm>
            <a:off x="6084888" y="2276475"/>
            <a:ext cx="10810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z="1800">
                <a:solidFill>
                  <a:srgbClr val="FF0000"/>
                </a:solidFill>
                <a:latin typeface="Arial" panose="020B0604020202020204" pitchFamily="34" charset="0"/>
              </a:rPr>
              <a:t>Katalasa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Enzymy – molekulární stroje</a:t>
            </a:r>
          </a:p>
        </p:txBody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None/>
              <a:defRPr/>
            </a:pPr>
            <a:r>
              <a:rPr lang="cs-CZ" i="1" dirty="0" smtClean="0"/>
              <a:t>Katalasa</a:t>
            </a:r>
          </a:p>
          <a:p>
            <a:pPr>
              <a:buFont typeface="Wingdings" panose="05000000000000000000" pitchFamily="2" charset="2"/>
              <a:buNone/>
              <a:defRPr/>
            </a:pPr>
            <a:endParaRPr lang="cs-CZ" sz="2400" i="1" dirty="0"/>
          </a:p>
          <a:p>
            <a:pPr>
              <a:buFont typeface="Wingdings" panose="05000000000000000000" pitchFamily="2" charset="2"/>
              <a:buNone/>
              <a:defRPr/>
            </a:pPr>
            <a:r>
              <a:rPr lang="cs-CZ" dirty="0" smtClean="0"/>
              <a:t>2 H</a:t>
            </a:r>
            <a:r>
              <a:rPr lang="cs-CZ" baseline="-25000" dirty="0" smtClean="0"/>
              <a:t>2</a:t>
            </a:r>
            <a:r>
              <a:rPr lang="cs-CZ" dirty="0" smtClean="0"/>
              <a:t>O</a:t>
            </a:r>
            <a:r>
              <a:rPr lang="cs-CZ" baseline="-25000" dirty="0" smtClean="0"/>
              <a:t>2 </a:t>
            </a:r>
            <a:r>
              <a:rPr lang="cs-CZ" dirty="0" smtClean="0"/>
              <a:t>       O</a:t>
            </a:r>
            <a:r>
              <a:rPr lang="cs-CZ" baseline="-25000" dirty="0" smtClean="0"/>
              <a:t>2</a:t>
            </a:r>
            <a:r>
              <a:rPr lang="cs-CZ" dirty="0" smtClean="0"/>
              <a:t>   +   2H</a:t>
            </a:r>
            <a:r>
              <a:rPr lang="cs-CZ" baseline="-25000" dirty="0" smtClean="0"/>
              <a:t>2</a:t>
            </a:r>
            <a:r>
              <a:rPr lang="cs-CZ" dirty="0" smtClean="0"/>
              <a:t>O</a:t>
            </a:r>
            <a:endParaRPr lang="cs-CZ" i="1" dirty="0"/>
          </a:p>
          <a:p>
            <a:pPr>
              <a:buFont typeface="Wingdings" panose="05000000000000000000" pitchFamily="2" charset="2"/>
              <a:buNone/>
              <a:defRPr/>
            </a:pPr>
            <a:r>
              <a:rPr lang="cs-CZ" sz="2400" dirty="0" smtClean="0"/>
              <a:t>   </a:t>
            </a:r>
          </a:p>
          <a:p>
            <a:pPr>
              <a:buFont typeface="Wingdings" panose="05000000000000000000" pitchFamily="2" charset="2"/>
              <a:buNone/>
              <a:defRPr/>
            </a:pPr>
            <a:r>
              <a:rPr lang="cs-CZ" dirty="0" smtClean="0"/>
              <a:t>Číslo přeměny 40 000 </a:t>
            </a:r>
            <a:r>
              <a:rPr lang="cs-CZ" dirty="0" err="1" smtClean="0"/>
              <a:t>000</a:t>
            </a:r>
            <a:r>
              <a:rPr lang="cs-CZ" dirty="0" smtClean="0"/>
              <a:t> </a:t>
            </a:r>
            <a:endParaRPr lang="cs-CZ" dirty="0"/>
          </a:p>
          <a:p>
            <a:pPr>
              <a:buFont typeface="Wingdings" panose="05000000000000000000" pitchFamily="2" charset="2"/>
              <a:buNone/>
              <a:defRPr/>
            </a:pPr>
            <a:endParaRPr lang="cs-CZ" dirty="0"/>
          </a:p>
          <a:p>
            <a:pPr>
              <a:buFont typeface="Wingdings" panose="05000000000000000000" pitchFamily="2" charset="2"/>
              <a:buNone/>
              <a:defRPr/>
            </a:pPr>
            <a:endParaRPr lang="cs-CZ" dirty="0"/>
          </a:p>
          <a:p>
            <a:pPr>
              <a:buFont typeface="Wingdings" panose="05000000000000000000" pitchFamily="2" charset="2"/>
              <a:buNone/>
              <a:defRPr/>
            </a:pPr>
            <a:endParaRPr lang="cs-CZ" dirty="0"/>
          </a:p>
          <a:p>
            <a:pPr>
              <a:buFont typeface="Wingdings" panose="05000000000000000000" pitchFamily="2" charset="2"/>
              <a:buNone/>
              <a:defRPr/>
            </a:pPr>
            <a:endParaRPr lang="cs-CZ" dirty="0"/>
          </a:p>
        </p:txBody>
      </p:sp>
      <p:sp>
        <p:nvSpPr>
          <p:cNvPr id="28676" name="Line 4"/>
          <p:cNvSpPr>
            <a:spLocks noChangeShapeType="1"/>
          </p:cNvSpPr>
          <p:nvPr/>
        </p:nvSpPr>
        <p:spPr bwMode="auto">
          <a:xfrm>
            <a:off x="2173288" y="2963863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cs-CZ"/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376238" y="3875088"/>
            <a:ext cx="9934575" cy="2424112"/>
            <a:chOff x="237" y="2441"/>
            <a:chExt cx="6258" cy="1527"/>
          </a:xfrm>
        </p:grpSpPr>
        <p:sp>
          <p:nvSpPr>
            <p:cNvPr id="28679" name="AutoShape 6"/>
            <p:cNvSpPr>
              <a:spLocks noChangeArrowheads="1"/>
            </p:cNvSpPr>
            <p:nvPr/>
          </p:nvSpPr>
          <p:spPr bwMode="auto">
            <a:xfrm rot="5400000">
              <a:off x="4054" y="2429"/>
              <a:ext cx="288" cy="31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5898240 60000 65536"/>
                <a:gd name="T10" fmla="*/ 5898240 60000 65536"/>
                <a:gd name="T11" fmla="*/ 0 60000 65536"/>
                <a:gd name="T12" fmla="*/ 12450 w 21600"/>
                <a:gd name="T13" fmla="*/ 2908 h 21600"/>
                <a:gd name="T14" fmla="*/ 18225 w 21600"/>
                <a:gd name="T15" fmla="*/ 9277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21600" y="6079"/>
                  </a:moveTo>
                  <a:lnTo>
                    <a:pt x="15126" y="0"/>
                  </a:lnTo>
                  <a:lnTo>
                    <a:pt x="15126" y="2912"/>
                  </a:lnTo>
                  <a:lnTo>
                    <a:pt x="12427" y="2912"/>
                  </a:lnTo>
                  <a:cubicBezTo>
                    <a:pt x="5564" y="2912"/>
                    <a:pt x="0" y="7052"/>
                    <a:pt x="0" y="12158"/>
                  </a:cubicBezTo>
                  <a:lnTo>
                    <a:pt x="0" y="21600"/>
                  </a:lnTo>
                  <a:lnTo>
                    <a:pt x="6474" y="21600"/>
                  </a:lnTo>
                  <a:lnTo>
                    <a:pt x="6474" y="12158"/>
                  </a:lnTo>
                  <a:cubicBezTo>
                    <a:pt x="6474" y="10550"/>
                    <a:pt x="9139" y="9246"/>
                    <a:pt x="12427" y="9246"/>
                  </a:cubicBezTo>
                  <a:lnTo>
                    <a:pt x="15126" y="9246"/>
                  </a:lnTo>
                  <a:lnTo>
                    <a:pt x="15126" y="12158"/>
                  </a:lnTo>
                  <a:lnTo>
                    <a:pt x="21600" y="6079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71687" name="Text Box 7"/>
            <p:cNvSpPr txBox="1">
              <a:spLocks noChangeArrowheads="1"/>
            </p:cNvSpPr>
            <p:nvPr/>
          </p:nvSpPr>
          <p:spPr bwMode="auto">
            <a:xfrm>
              <a:off x="237" y="3138"/>
              <a:ext cx="6258" cy="8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itchFamily="2" charset="2"/>
                <a:buNone/>
                <a:defRPr/>
              </a:pPr>
              <a:r>
                <a:rPr lang="cs-CZ" sz="2800" dirty="0">
                  <a:effectLst>
                    <a:outerShdw blurRad="38100" dist="38100" dir="2700000" algn="tl">
                      <a:srgbClr val="000000"/>
                    </a:outerShdw>
                  </a:effectLst>
                  <a:cs typeface="Arial" charset="0"/>
                </a:rPr>
                <a:t>1 molekula enzymu přemění </a:t>
              </a:r>
            </a:p>
            <a:p>
              <a:pPr algn="ctr" eaLnBrk="1" hangingPunct="1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itchFamily="2" charset="2"/>
                <a:buNone/>
                <a:defRPr/>
              </a:pPr>
              <a:r>
                <a:rPr lang="cs-CZ" sz="2800" dirty="0">
                  <a:effectLst>
                    <a:outerShdw blurRad="38100" dist="38100" dir="2700000" algn="tl">
                      <a:srgbClr val="000000"/>
                    </a:outerShdw>
                  </a:effectLst>
                  <a:cs typeface="Arial" charset="0"/>
                </a:rPr>
                <a:t>40 000 000 molekul substrátu za 1 s</a:t>
              </a:r>
            </a:p>
            <a:p>
              <a:pPr algn="ctr" eaLnBrk="1" hangingPunct="1">
                <a:defRPr/>
              </a:pPr>
              <a:endParaRPr lang="cs-CZ" dirty="0">
                <a:cs typeface="Arial" charset="0"/>
              </a:endParaRPr>
            </a:p>
          </p:txBody>
        </p:sp>
      </p:grpSp>
      <p:pic>
        <p:nvPicPr>
          <p:cNvPr id="28678" name="Picture 9" descr="File:PDB 7cat EB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9688" y="1476375"/>
            <a:ext cx="2665412" cy="1998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/>
          <p:cNvSpPr>
            <a:spLocks noChangeArrowheads="1"/>
          </p:cNvSpPr>
          <p:nvPr/>
        </p:nvSpPr>
        <p:spPr bwMode="auto">
          <a:xfrm>
            <a:off x="827088" y="1300163"/>
            <a:ext cx="7772400" cy="245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None/>
              <a:defRPr/>
            </a:pPr>
            <a:r>
              <a:rPr lang="cs-CZ" sz="3200" i="1" dirty="0" err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Escherichia</a:t>
            </a:r>
            <a:r>
              <a:rPr lang="cs-CZ" sz="3200" i="1" dirty="0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</a:t>
            </a:r>
            <a:r>
              <a:rPr lang="cs-CZ" sz="3200" i="1" dirty="0" err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coli</a:t>
            </a:r>
            <a:r>
              <a:rPr lang="cs-CZ" sz="3200" dirty="0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       </a:t>
            </a:r>
            <a:r>
              <a:rPr lang="cs-CZ" sz="3200" i="1" dirty="0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Homo sapiens</a:t>
            </a:r>
          </a:p>
          <a:p>
            <a:pPr marL="342900" indent="-342900" eaLnBrk="1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None/>
              <a:defRPr/>
            </a:pPr>
            <a:endParaRPr lang="cs-CZ" sz="3200" i="1" dirty="0"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  <a:p>
            <a:pPr marL="342900" indent="-342900" eaLnBrk="1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None/>
              <a:defRPr/>
            </a:pPr>
            <a:endParaRPr lang="cs-CZ" sz="3200" i="1" dirty="0"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  <a:p>
            <a:pPr marL="342900" indent="-342900" eaLnBrk="1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None/>
              <a:defRPr/>
            </a:pPr>
            <a:endParaRPr lang="cs-CZ" sz="3200" i="1" dirty="0"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  <a:p>
            <a:pPr marL="342900" indent="-342900" eaLnBrk="1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None/>
              <a:defRPr/>
            </a:pPr>
            <a:r>
              <a:rPr lang="cs-CZ" sz="2400" dirty="0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 3 000 bílkovin                      25 000 bílkovin</a:t>
            </a:r>
            <a:endParaRPr lang="cs-CZ" sz="3200" dirty="0"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  <p:pic>
        <p:nvPicPr>
          <p:cNvPr id="132109" name="Picture 13" descr="101_019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3875" y="1900238"/>
            <a:ext cx="2289175" cy="171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209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4000"/>
              <a:t>Enzymy – stanovení koncentrace</a:t>
            </a:r>
          </a:p>
        </p:txBody>
      </p:sp>
      <p:pic>
        <p:nvPicPr>
          <p:cNvPr id="132106" name="Picture 10" descr="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888" y="1882775"/>
            <a:ext cx="2187575" cy="171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2110" name="Text Box 14"/>
          <p:cNvSpPr txBox="1">
            <a:spLocks noChangeArrowheads="1"/>
          </p:cNvSpPr>
          <p:nvPr/>
        </p:nvSpPr>
        <p:spPr bwMode="auto">
          <a:xfrm>
            <a:off x="1239838" y="4425950"/>
            <a:ext cx="6662737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1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None/>
              <a:defRPr/>
            </a:pPr>
            <a:r>
              <a:rPr lang="cs-CZ" sz="3200" dirty="0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Koncentrace  </a:t>
            </a:r>
            <a:r>
              <a:rPr lang="cs-CZ" sz="32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↔</a:t>
            </a:r>
            <a:r>
              <a:rPr lang="cs-CZ" sz="3200" dirty="0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 Katalytická aktivita</a:t>
            </a:r>
          </a:p>
          <a:p>
            <a:pPr algn="ctr" eaLnBrk="1" hangingPunct="1">
              <a:defRPr/>
            </a:pPr>
            <a:endParaRPr lang="cs-CZ" dirty="0">
              <a:cs typeface="Arial" charset="0"/>
            </a:endParaRPr>
          </a:p>
        </p:txBody>
      </p:sp>
      <p:sp>
        <p:nvSpPr>
          <p:cNvPr id="7" name="Text Box 17"/>
          <p:cNvSpPr txBox="1">
            <a:spLocks noChangeArrowheads="1"/>
          </p:cNvSpPr>
          <p:nvPr/>
        </p:nvSpPr>
        <p:spPr bwMode="auto">
          <a:xfrm>
            <a:off x="1965325" y="5648325"/>
            <a:ext cx="7000875" cy="561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AEAEA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ctr" eaLnBrk="1" hangingPunct="1">
              <a:lnSpc>
                <a:spcPct val="90000"/>
              </a:lnSpc>
              <a:spcBef>
                <a:spcPct val="50000"/>
              </a:spcBef>
              <a:defRPr/>
            </a:pPr>
            <a:r>
              <a:rPr lang="cs-CZ" altLang="en-US" sz="32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Substrát     </a:t>
            </a:r>
            <a:r>
              <a:rPr lang="cs-CZ" altLang="en-US" sz="3200" dirty="0">
                <a:effectLst>
                  <a:outerShdw blurRad="38100" dist="38100" dir="2700000" algn="tl">
                    <a:srgbClr val="000000"/>
                  </a:outerShdw>
                </a:effectLst>
                <a:sym typeface="Symbol"/>
              </a:rPr>
              <a:t></a:t>
            </a:r>
            <a:r>
              <a:rPr lang="cs-CZ" altLang="en-US" sz="32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    Produkt</a:t>
            </a:r>
          </a:p>
        </p:txBody>
      </p:sp>
      <p:sp>
        <p:nvSpPr>
          <p:cNvPr id="8" name="AutoShape 6"/>
          <p:cNvSpPr>
            <a:spLocks noChangeArrowheads="1"/>
          </p:cNvSpPr>
          <p:nvPr/>
        </p:nvSpPr>
        <p:spPr bwMode="auto">
          <a:xfrm>
            <a:off x="5435600" y="5194300"/>
            <a:ext cx="192088" cy="385763"/>
          </a:xfrm>
          <a:prstGeom prst="downArrow">
            <a:avLst>
              <a:gd name="adj1" fmla="val 50000"/>
              <a:gd name="adj2" fmla="val 5020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en-US" sz="18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2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32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32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2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2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2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21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21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321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2098" grpId="0"/>
      <p:bldP spid="7" grpId="0"/>
      <p:bldP spid="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ChangeArrowheads="1"/>
          </p:cNvSpPr>
          <p:nvPr/>
        </p:nvSpPr>
        <p:spPr bwMode="auto">
          <a:xfrm>
            <a:off x="827088" y="1989138"/>
            <a:ext cx="7772400" cy="334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/>
            </a:pPr>
            <a:r>
              <a:rPr lang="cs-CZ" altLang="en-US" sz="3200" i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Biochemie</a:t>
            </a:r>
          </a:p>
          <a:p>
            <a:pPr eaLnBrk="1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/>
            </a:pPr>
            <a:r>
              <a:rPr lang="cs-CZ" altLang="en-US" sz="3200" i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Molekulární biologie</a:t>
            </a:r>
          </a:p>
          <a:p>
            <a:pPr eaLnBrk="1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/>
            </a:pPr>
            <a:endParaRPr lang="cs-CZ" altLang="en-US" sz="3200" i="1" dirty="0" smtClean="0"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</a:endParaRPr>
          </a:p>
          <a:p>
            <a:pPr eaLnBrk="1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/>
            </a:pPr>
            <a:r>
              <a:rPr lang="cs-CZ" altLang="en-US" sz="3200" i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Klinická diagnostika</a:t>
            </a:r>
          </a:p>
          <a:p>
            <a:pPr eaLnBrk="1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/>
            </a:pPr>
            <a:r>
              <a:rPr lang="cs-CZ" altLang="en-US" sz="3200" i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Farmakologie – vývoj léčiv</a:t>
            </a:r>
          </a:p>
          <a:p>
            <a:pPr eaLnBrk="1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/>
            </a:pPr>
            <a:r>
              <a:rPr lang="cs-CZ" altLang="en-US" sz="3200" i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Biotechnologické procesy</a:t>
            </a:r>
          </a:p>
          <a:p>
            <a:pPr eaLnBrk="1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/>
            </a:pPr>
            <a:r>
              <a:rPr lang="cs-CZ" altLang="en-US" sz="3200" i="1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Bioanalytická</a:t>
            </a:r>
            <a:r>
              <a:rPr lang="cs-CZ" altLang="en-US" sz="3200" i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 chemie</a:t>
            </a:r>
          </a:p>
          <a:p>
            <a:pPr eaLnBrk="1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None/>
              <a:defRPr/>
            </a:pPr>
            <a:endParaRPr lang="cs-CZ" altLang="en-US" sz="3200" dirty="0" smtClean="0"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</a:endParaRPr>
          </a:p>
          <a:p>
            <a:pPr eaLnBrk="1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None/>
              <a:defRPr/>
            </a:pPr>
            <a:endParaRPr lang="cs-CZ" altLang="en-US" sz="3200" dirty="0" smtClean="0"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</a:endParaRPr>
          </a:p>
          <a:p>
            <a:pPr eaLnBrk="1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None/>
              <a:defRPr/>
            </a:pPr>
            <a:endParaRPr lang="cs-CZ" altLang="en-US" sz="3200" dirty="0" smtClean="0"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</a:endParaRPr>
          </a:p>
        </p:txBody>
      </p:sp>
      <p:sp>
        <p:nvSpPr>
          <p:cNvPr id="103427" name="Rectangle 3"/>
          <p:cNvSpPr>
            <a:spLocks noGrp="1" noChangeArrowheads="1"/>
          </p:cNvSpPr>
          <p:nvPr>
            <p:ph type="title"/>
          </p:nvPr>
        </p:nvSpPr>
        <p:spPr>
          <a:xfrm>
            <a:off x="228600" y="457200"/>
            <a:ext cx="8915400" cy="1143000"/>
          </a:xfrm>
        </p:spPr>
        <p:txBody>
          <a:bodyPr/>
          <a:lstStyle/>
          <a:p>
            <a:pPr>
              <a:defRPr/>
            </a:pPr>
            <a:r>
              <a:rPr lang="cs-CZ" altLang="en-US"/>
              <a:t>Stanovení aktivity enzymů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altLang="en-US"/>
              <a:t>Metody používané pro stanovení aktivity enzymů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cs-CZ" altLang="en-US" dirty="0"/>
              <a:t>Spektrofotometrické</a:t>
            </a:r>
          </a:p>
          <a:p>
            <a:pPr>
              <a:defRPr/>
            </a:pPr>
            <a:r>
              <a:rPr lang="cs-CZ" altLang="en-US" dirty="0" err="1"/>
              <a:t>Spektrofluorimetrické</a:t>
            </a:r>
            <a:endParaRPr lang="cs-CZ" altLang="en-US" dirty="0"/>
          </a:p>
          <a:p>
            <a:pPr>
              <a:defRPr/>
            </a:pPr>
            <a:r>
              <a:rPr lang="cs-CZ" altLang="en-US" dirty="0"/>
              <a:t>Elektrochemické</a:t>
            </a:r>
          </a:p>
          <a:p>
            <a:pPr>
              <a:defRPr/>
            </a:pPr>
            <a:r>
              <a:rPr lang="cs-CZ" altLang="en-US" dirty="0"/>
              <a:t>Radiochemické</a:t>
            </a:r>
          </a:p>
          <a:p>
            <a:pPr>
              <a:defRPr/>
            </a:pPr>
            <a:r>
              <a:rPr lang="cs-CZ" altLang="en-US" dirty="0"/>
              <a:t>Separační – </a:t>
            </a:r>
            <a:r>
              <a:rPr lang="cs-CZ" altLang="en-US" dirty="0" smtClean="0"/>
              <a:t>HPLC, GC, </a:t>
            </a:r>
            <a:r>
              <a:rPr lang="cs-CZ" altLang="en-US" b="1" dirty="0" smtClean="0">
                <a:solidFill>
                  <a:srgbClr val="FFFF00"/>
                </a:solidFill>
              </a:rPr>
              <a:t>CE</a:t>
            </a:r>
            <a:endParaRPr lang="cs-CZ" altLang="en-US" b="1" dirty="0">
              <a:solidFill>
                <a:srgbClr val="FFFF00"/>
              </a:solidFill>
            </a:endParaRPr>
          </a:p>
          <a:p>
            <a:pPr>
              <a:defRPr/>
            </a:pPr>
            <a:endParaRPr lang="cs-CZ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altLang="en-US"/>
              <a:t>Enzyme Assays</a:t>
            </a:r>
            <a:br>
              <a:rPr lang="cs-CZ" altLang="en-US"/>
            </a:br>
            <a:r>
              <a:rPr lang="cs-CZ" altLang="en-US"/>
              <a:t>R.Eisenthal and M.J. Danson</a:t>
            </a:r>
          </a:p>
        </p:txBody>
      </p:sp>
      <p:pic>
        <p:nvPicPr>
          <p:cNvPr id="32771" name="Picture 3" descr="C:\Documents and Settings\arcturus\Dokumenty\Piešťany\0978019963820_500X5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828800"/>
            <a:ext cx="4760913" cy="4760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altLang="en-US" dirty="0" smtClean="0"/>
              <a:t>HPLC in </a:t>
            </a:r>
            <a:r>
              <a:rPr lang="cs-CZ" altLang="en-US" dirty="0" err="1" smtClean="0"/>
              <a:t>Enzymatic</a:t>
            </a:r>
            <a:r>
              <a:rPr lang="cs-CZ" altLang="en-US" dirty="0" smtClean="0"/>
              <a:t> </a:t>
            </a:r>
            <a:r>
              <a:rPr lang="cs-CZ" altLang="en-US" dirty="0" err="1" smtClean="0"/>
              <a:t>Analysis</a:t>
            </a:r>
            <a:r>
              <a:rPr lang="cs-CZ" altLang="en-US" dirty="0"/>
              <a:t/>
            </a:r>
            <a:br>
              <a:rPr lang="cs-CZ" altLang="en-US" dirty="0"/>
            </a:br>
            <a:r>
              <a:rPr lang="cs-CZ" altLang="en-US" dirty="0" smtClean="0"/>
              <a:t>E.F. </a:t>
            </a:r>
            <a:r>
              <a:rPr lang="cs-CZ" altLang="en-US" dirty="0" err="1" smtClean="0"/>
              <a:t>Rossomando</a:t>
            </a:r>
            <a:endParaRPr lang="cs-CZ" altLang="en-US" dirty="0"/>
          </a:p>
        </p:txBody>
      </p:sp>
      <p:pic>
        <p:nvPicPr>
          <p:cNvPr id="33795" name="Picture 2" descr="http://media.wiley.com/product_data/coverImage300/03/04711034/0471103403.jpg">
            <a:hlinkClick r:id=""/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6400" y="1733550"/>
            <a:ext cx="3302000" cy="4919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8" name="Rectangle 4"/>
          <p:cNvSpPr>
            <a:spLocks noGrp="1" noChangeArrowheads="1"/>
          </p:cNvSpPr>
          <p:nvPr>
            <p:ph type="ctrTitle"/>
          </p:nvPr>
        </p:nvSpPr>
        <p:spPr>
          <a:xfrm>
            <a:off x="685800" y="2400300"/>
            <a:ext cx="7772400" cy="1973263"/>
          </a:xfrm>
        </p:spPr>
        <p:txBody>
          <a:bodyPr/>
          <a:lstStyle/>
          <a:p>
            <a:pPr eaLnBrk="1" hangingPunct="1">
              <a:defRPr/>
            </a:pPr>
            <a:r>
              <a:rPr lang="cs-CZ" dirty="0" smtClean="0"/>
              <a:t>Proč enzymy a CE 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2"/>
          <p:cNvSpPr>
            <a:spLocks noGrp="1" noChangeArrowheads="1"/>
          </p:cNvSpPr>
          <p:nvPr>
            <p:ph type="title"/>
          </p:nvPr>
        </p:nvSpPr>
        <p:spPr>
          <a:xfrm>
            <a:off x="458788" y="277813"/>
            <a:ext cx="8229600" cy="1139825"/>
          </a:xfrm>
        </p:spPr>
        <p:txBody>
          <a:bodyPr/>
          <a:lstStyle/>
          <a:p>
            <a:pPr eaLnBrk="1" hangingPunct="1">
              <a:defRPr/>
            </a:pPr>
            <a:r>
              <a:rPr lang="cs-CZ" smtClean="0"/>
              <a:t>Výhody CE</a:t>
            </a:r>
            <a:endParaRPr lang="en-US" smtClean="0"/>
          </a:p>
        </p:txBody>
      </p:sp>
      <p:sp>
        <p:nvSpPr>
          <p:cNvPr id="187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1584325"/>
            <a:ext cx="8591550" cy="4530725"/>
          </a:xfrm>
        </p:spPr>
        <p:txBody>
          <a:bodyPr/>
          <a:lstStyle/>
          <a:p>
            <a:pPr marL="358775" indent="-358775" eaLnBrk="1" hangingPunct="1">
              <a:defRPr/>
            </a:pPr>
            <a:r>
              <a:rPr lang="cs-CZ" smtClean="0">
                <a:solidFill>
                  <a:srgbClr val="FFFF00"/>
                </a:solidFill>
              </a:rPr>
              <a:t>Aplikační diverzita</a:t>
            </a:r>
          </a:p>
          <a:p>
            <a:pPr marL="823913" lvl="1" eaLnBrk="1" hangingPunct="1">
              <a:buFontTx/>
              <a:buNone/>
              <a:defRPr/>
            </a:pPr>
            <a:r>
              <a:rPr lang="cs-CZ" smtClean="0"/>
              <a:t>nabité i neutrální látky</a:t>
            </a:r>
          </a:p>
          <a:p>
            <a:pPr marL="823913" lvl="1" eaLnBrk="1" hangingPunct="1">
              <a:buFontTx/>
              <a:buNone/>
              <a:defRPr/>
            </a:pPr>
            <a:r>
              <a:rPr lang="cs-CZ" smtClean="0"/>
              <a:t>nízkomolekulární i vysokomolekulární látky</a:t>
            </a:r>
          </a:p>
          <a:p>
            <a:pPr marL="823913" lvl="1" eaLnBrk="1" hangingPunct="1">
              <a:buFontTx/>
              <a:buNone/>
              <a:defRPr/>
            </a:pPr>
            <a:r>
              <a:rPr lang="cs-CZ" smtClean="0"/>
              <a:t>chirální i achirální látky</a:t>
            </a:r>
          </a:p>
          <a:p>
            <a:pPr marL="823913" lvl="1" eaLnBrk="1" hangingPunct="1">
              <a:buFontTx/>
              <a:buNone/>
              <a:defRPr/>
            </a:pPr>
            <a:r>
              <a:rPr lang="cs-CZ" smtClean="0"/>
              <a:t>bakterie i viry</a:t>
            </a:r>
          </a:p>
          <a:p>
            <a:pPr marL="358775" indent="-358775" eaLnBrk="1" hangingPunct="1">
              <a:defRPr/>
            </a:pPr>
            <a:endParaRPr lang="cs-CZ" smtClean="0"/>
          </a:p>
          <a:p>
            <a:pPr marL="358775" indent="-358775" eaLnBrk="1" hangingPunct="1">
              <a:defRPr/>
            </a:pPr>
            <a:endParaRPr lang="en-US" smtClean="0"/>
          </a:p>
          <a:p>
            <a:pPr marL="358775" indent="-358775" eaLnBrk="1" hangingPunct="1">
              <a:defRPr/>
            </a:pPr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4" descr="ce-animation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8013" y="3357563"/>
            <a:ext cx="5349875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6263" y="3319463"/>
            <a:ext cx="5387975" cy="298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14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dirty="0" smtClean="0"/>
              <a:t>Výhody CE</a:t>
            </a:r>
            <a:endParaRPr lang="en-US" dirty="0" smtClean="0"/>
          </a:p>
        </p:txBody>
      </p:sp>
      <p:sp>
        <p:nvSpPr>
          <p:cNvPr id="2314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1584325"/>
            <a:ext cx="8229600" cy="4530725"/>
          </a:xfrm>
        </p:spPr>
        <p:txBody>
          <a:bodyPr/>
          <a:lstStyle/>
          <a:p>
            <a:pPr marL="357188" indent="-357188" eaLnBrk="1" hangingPunct="1">
              <a:defRPr/>
            </a:pPr>
            <a:r>
              <a:rPr lang="cs-CZ" dirty="0" smtClean="0">
                <a:solidFill>
                  <a:srgbClr val="FFFF00"/>
                </a:solidFill>
              </a:rPr>
              <a:t>Aplikační </a:t>
            </a:r>
            <a:r>
              <a:rPr lang="cs-CZ" dirty="0" err="1" smtClean="0">
                <a:solidFill>
                  <a:srgbClr val="FFFF00"/>
                </a:solidFill>
              </a:rPr>
              <a:t>diverzita</a:t>
            </a:r>
            <a:endParaRPr lang="cs-CZ" dirty="0" smtClean="0">
              <a:solidFill>
                <a:srgbClr val="FFFF00"/>
              </a:solidFill>
            </a:endParaRPr>
          </a:p>
          <a:p>
            <a:pPr marL="357188" indent="-357188" eaLnBrk="1" hangingPunct="1">
              <a:defRPr/>
            </a:pPr>
            <a:r>
              <a:rPr lang="en-US" dirty="0" err="1" smtClean="0">
                <a:solidFill>
                  <a:srgbClr val="FFFF00"/>
                </a:solidFill>
              </a:rPr>
              <a:t>Jednoduch</a:t>
            </a:r>
            <a:r>
              <a:rPr lang="cs-CZ" dirty="0" smtClean="0">
                <a:solidFill>
                  <a:srgbClr val="FFFF00"/>
                </a:solidFill>
              </a:rPr>
              <a:t>á instrumentace</a:t>
            </a:r>
          </a:p>
          <a:p>
            <a:pPr marL="357188" indent="-357188" eaLnBrk="1" hangingPunct="1">
              <a:buFont typeface="Wingdings" panose="05000000000000000000" pitchFamily="2" charset="2"/>
              <a:buNone/>
              <a:defRPr/>
            </a:pPr>
            <a:endParaRPr lang="en-US" dirty="0" smtClean="0"/>
          </a:p>
        </p:txBody>
      </p:sp>
      <p:grpSp>
        <p:nvGrpSpPr>
          <p:cNvPr id="2" name="Skupina 1"/>
          <p:cNvGrpSpPr>
            <a:grpSpLocks/>
          </p:cNvGrpSpPr>
          <p:nvPr/>
        </p:nvGrpSpPr>
        <p:grpSpPr bwMode="auto">
          <a:xfrm>
            <a:off x="322263" y="2881313"/>
            <a:ext cx="2881312" cy="1987550"/>
            <a:chOff x="322263" y="2881313"/>
            <a:chExt cx="2881312" cy="1987550"/>
          </a:xfrm>
        </p:grpSpPr>
        <p:pic>
          <p:nvPicPr>
            <p:cNvPr id="36874" name="Picture 6" descr="sejmout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2263" y="2881313"/>
              <a:ext cx="2881312" cy="1987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6875" name="Text Box 7"/>
            <p:cNvSpPr txBox="1">
              <a:spLocks noChangeArrowheads="1"/>
            </p:cNvSpPr>
            <p:nvPr/>
          </p:nvSpPr>
          <p:spPr bwMode="auto">
            <a:xfrm>
              <a:off x="565150" y="3117850"/>
              <a:ext cx="2124299" cy="13234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anose="05000000000000000000" pitchFamily="2" charset="2"/>
                <a:buChar char="u"/>
                <a:defRPr sz="32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•"/>
                <a:defRPr sz="28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u"/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en-US" sz="2000" b="1">
                  <a:latin typeface="Arial" panose="020B0604020202020204" pitchFamily="34" charset="0"/>
                </a:rPr>
                <a:t>CZE, MEKC, </a:t>
              </a:r>
            </a:p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en-US" sz="2000" b="1">
                  <a:latin typeface="Arial" panose="020B0604020202020204" pitchFamily="34" charset="0"/>
                </a:rPr>
                <a:t>CIEF, CITP</a:t>
              </a:r>
            </a:p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en-US" sz="2000" b="1">
                  <a:latin typeface="Arial" panose="020B0604020202020204" pitchFamily="34" charset="0"/>
                </a:rPr>
                <a:t>NACE, MEEKC, </a:t>
              </a:r>
            </a:p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en-US" sz="2000" b="1">
                  <a:latin typeface="Arial" panose="020B0604020202020204" pitchFamily="34" charset="0"/>
                </a:rPr>
                <a:t>CGE, ChCE</a:t>
              </a:r>
            </a:p>
          </p:txBody>
        </p:sp>
      </p:grpSp>
      <p:grpSp>
        <p:nvGrpSpPr>
          <p:cNvPr id="3" name="Skupina 2"/>
          <p:cNvGrpSpPr>
            <a:grpSpLocks/>
          </p:cNvGrpSpPr>
          <p:nvPr/>
        </p:nvGrpSpPr>
        <p:grpSpPr bwMode="auto">
          <a:xfrm>
            <a:off x="5795963" y="4581525"/>
            <a:ext cx="2881312" cy="2016125"/>
            <a:chOff x="5795963" y="4581525"/>
            <a:chExt cx="2881312" cy="2016125"/>
          </a:xfrm>
        </p:grpSpPr>
        <p:pic>
          <p:nvPicPr>
            <p:cNvPr id="36872" name="Picture 8" descr="original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95963" y="4581525"/>
              <a:ext cx="2881312" cy="2016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6873" name="Text Box 9"/>
            <p:cNvSpPr txBox="1">
              <a:spLocks noChangeArrowheads="1"/>
            </p:cNvSpPr>
            <p:nvPr/>
          </p:nvSpPr>
          <p:spPr bwMode="auto">
            <a:xfrm>
              <a:off x="6948488" y="5373688"/>
              <a:ext cx="725487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anose="05000000000000000000" pitchFamily="2" charset="2"/>
                <a:buChar char="u"/>
                <a:defRPr sz="32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•"/>
                <a:defRPr sz="28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u"/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en-US" sz="2000" b="1">
                  <a:latin typeface="Arial" panose="020B0604020202020204" pitchFamily="34" charset="0"/>
                </a:rPr>
                <a:t>CEC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6600" dirty="0" smtClean="0"/>
              <a:t>Elektroforéza</a:t>
            </a:r>
            <a:br>
              <a:rPr lang="cs-CZ" sz="6600" dirty="0" smtClean="0"/>
            </a:br>
            <a:r>
              <a:rPr lang="cs-CZ" sz="2400" dirty="0" smtClean="0">
                <a:solidFill>
                  <a:srgbClr val="FBEEC9"/>
                </a:solidFill>
              </a:rPr>
              <a:t>(1909)</a:t>
            </a:r>
            <a:r>
              <a:rPr lang="cs-CZ" sz="2400" dirty="0">
                <a:solidFill>
                  <a:srgbClr val="FBEEC9"/>
                </a:solidFill>
              </a:rPr>
              <a:t/>
            </a:r>
            <a:br>
              <a:rPr lang="cs-CZ" sz="2400" dirty="0">
                <a:solidFill>
                  <a:srgbClr val="FBEEC9"/>
                </a:solidFill>
              </a:rPr>
            </a:br>
            <a:r>
              <a:rPr lang="cs-CZ" sz="4000" dirty="0" smtClean="0">
                <a:solidFill>
                  <a:srgbClr val="FBEEC9"/>
                </a:solidFill>
              </a:rPr>
              <a:t>Leonor Michaelis</a:t>
            </a:r>
            <a:endParaRPr lang="cs-CZ" sz="6600" dirty="0" smtClean="0"/>
          </a:p>
        </p:txBody>
      </p:sp>
      <p:pic>
        <p:nvPicPr>
          <p:cNvPr id="5127" name="Picture 7" descr="http://www.bioinfo.org.cn/book/biochemistry/chapt08/212-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3800" y="2184400"/>
            <a:ext cx="4102100" cy="436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9" name="Picture 9" descr="http://plantphys.info/plant_physiology/images/enzmichaelis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850" y="2008188"/>
            <a:ext cx="6858000" cy="471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smtClean="0"/>
              <a:t>Výhody CE</a:t>
            </a:r>
            <a:endParaRPr lang="en-US" smtClean="0"/>
          </a:p>
        </p:txBody>
      </p:sp>
      <p:sp>
        <p:nvSpPr>
          <p:cNvPr id="2017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1584325"/>
            <a:ext cx="8229600" cy="4530725"/>
          </a:xfrm>
        </p:spPr>
        <p:txBody>
          <a:bodyPr/>
          <a:lstStyle/>
          <a:p>
            <a:pPr marL="358775" indent="-358775" eaLnBrk="1" hangingPunct="1">
              <a:defRPr/>
            </a:pPr>
            <a:r>
              <a:rPr lang="cs-CZ" smtClean="0">
                <a:solidFill>
                  <a:srgbClr val="FFFF00"/>
                </a:solidFill>
              </a:rPr>
              <a:t>Aplikační diverzita</a:t>
            </a:r>
          </a:p>
          <a:p>
            <a:pPr marL="358775" indent="-358775" eaLnBrk="1" hangingPunct="1">
              <a:defRPr/>
            </a:pPr>
            <a:r>
              <a:rPr lang="en-US" smtClean="0">
                <a:solidFill>
                  <a:srgbClr val="FFFF00"/>
                </a:solidFill>
              </a:rPr>
              <a:t>Jednoduch</a:t>
            </a:r>
            <a:r>
              <a:rPr lang="cs-CZ" smtClean="0">
                <a:solidFill>
                  <a:srgbClr val="FFFF00"/>
                </a:solidFill>
              </a:rPr>
              <a:t>á instrumentace</a:t>
            </a:r>
          </a:p>
          <a:p>
            <a:pPr marL="358775" indent="-358775" eaLnBrk="1" hangingPunct="1">
              <a:defRPr/>
            </a:pPr>
            <a:r>
              <a:rPr lang="cs-CZ" smtClean="0">
                <a:solidFill>
                  <a:srgbClr val="FFFF00"/>
                </a:solidFill>
              </a:rPr>
              <a:t>Vysoké rozlišení a účinnost separací</a:t>
            </a:r>
            <a:endParaRPr lang="cs-CZ" baseline="30000" smtClean="0">
              <a:solidFill>
                <a:srgbClr val="FFFF00"/>
              </a:solidFill>
            </a:endParaRPr>
          </a:p>
          <a:p>
            <a:pPr marL="358775" indent="-358775" eaLnBrk="1" hangingPunct="1">
              <a:defRPr/>
            </a:pPr>
            <a:r>
              <a:rPr lang="cs-CZ" smtClean="0">
                <a:solidFill>
                  <a:srgbClr val="FFFF00"/>
                </a:solidFill>
              </a:rPr>
              <a:t>Malá spotřeba vzorku</a:t>
            </a:r>
          </a:p>
          <a:p>
            <a:pPr marL="358775" indent="-358775" eaLnBrk="1" hangingPunct="1">
              <a:defRPr/>
            </a:pPr>
            <a:r>
              <a:rPr lang="cs-CZ" smtClean="0">
                <a:solidFill>
                  <a:srgbClr val="FFFF00"/>
                </a:solidFill>
              </a:rPr>
              <a:t>Rychlost analýzy</a:t>
            </a:r>
            <a:r>
              <a:rPr lang="en-US" smtClean="0">
                <a:solidFill>
                  <a:srgbClr val="FFFF00"/>
                </a:solidFill>
              </a:rPr>
              <a:t> </a:t>
            </a:r>
            <a:endParaRPr lang="cs-CZ" smtClean="0">
              <a:solidFill>
                <a:srgbClr val="FFFF00"/>
              </a:solidFill>
            </a:endParaRPr>
          </a:p>
          <a:p>
            <a:pPr marL="358775" indent="-358775" eaLnBrk="1" hangingPunct="1">
              <a:defRPr/>
            </a:pPr>
            <a:r>
              <a:rPr lang="cs-CZ" smtClean="0">
                <a:solidFill>
                  <a:srgbClr val="FFFF00"/>
                </a:solidFill>
              </a:rPr>
              <a:t>Malá spotřeba chemikálií a malé množství odpadů</a:t>
            </a:r>
            <a:endParaRPr lang="en-US" smtClean="0">
              <a:solidFill>
                <a:srgbClr val="FFFF00"/>
              </a:solidFill>
            </a:endParaRPr>
          </a:p>
          <a:p>
            <a:pPr marL="358775" indent="-358775" eaLnBrk="1" hangingPunct="1">
              <a:defRPr/>
            </a:pPr>
            <a:endParaRPr lang="en-US" smtClean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5" descr="sejmou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4113" y="1314450"/>
            <a:ext cx="6827837" cy="471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78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12900"/>
            <a:ext cx="8229600" cy="4657725"/>
          </a:xfrm>
        </p:spPr>
        <p:txBody>
          <a:bodyPr/>
          <a:lstStyle/>
          <a:p>
            <a:pPr algn="ctr" eaLnBrk="1" hangingPunct="1">
              <a:buFont typeface="Wingdings" panose="05000000000000000000" pitchFamily="2" charset="2"/>
              <a:buNone/>
              <a:defRPr/>
            </a:pPr>
            <a:endParaRPr lang="cs-CZ" smtClean="0">
              <a:solidFill>
                <a:srgbClr val="FFFF00"/>
              </a:solidFill>
            </a:endParaRPr>
          </a:p>
          <a:p>
            <a:pPr algn="ctr" eaLnBrk="1" hangingPunct="1">
              <a:buFont typeface="Wingdings" panose="05000000000000000000" pitchFamily="2" charset="2"/>
              <a:buNone/>
              <a:defRPr/>
            </a:pPr>
            <a:endParaRPr lang="cs-CZ" smtClean="0">
              <a:solidFill>
                <a:srgbClr val="FFFF00"/>
              </a:solidFill>
            </a:endParaRPr>
          </a:p>
          <a:p>
            <a:pPr algn="ctr" eaLnBrk="1" hangingPunct="1">
              <a:buFont typeface="Wingdings" panose="05000000000000000000" pitchFamily="2" charset="2"/>
              <a:buNone/>
              <a:defRPr/>
            </a:pPr>
            <a:endParaRPr lang="cs-CZ" smtClean="0">
              <a:solidFill>
                <a:srgbClr val="FFFF00"/>
              </a:solidFill>
            </a:endParaRPr>
          </a:p>
          <a:p>
            <a:pPr algn="ctr" eaLnBrk="1" hangingPunct="1">
              <a:buFont typeface="Wingdings" panose="05000000000000000000" pitchFamily="2" charset="2"/>
              <a:buNone/>
              <a:defRPr/>
            </a:pPr>
            <a:r>
              <a:rPr lang="cs-CZ" b="1" smtClean="0">
                <a:solidFill>
                  <a:srgbClr val="FFFF00"/>
                </a:solidFill>
                <a:latin typeface="Arial" charset="0"/>
              </a:rPr>
              <a:t>Kapilára jako reakční prostor</a:t>
            </a:r>
            <a:endParaRPr lang="en-US" smtClean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425476" name="Rectangle 256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dirty="0" smtClean="0"/>
              <a:t>Výhody CE</a:t>
            </a: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4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7938" y="4005263"/>
            <a:ext cx="6511925" cy="2566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69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652713" y="1844675"/>
            <a:ext cx="3816350" cy="2160588"/>
          </a:xfrm>
        </p:spPr>
        <p:txBody>
          <a:bodyPr/>
          <a:lstStyle/>
          <a:p>
            <a:pPr>
              <a:spcBef>
                <a:spcPct val="50000"/>
              </a:spcBef>
              <a:buClrTx/>
              <a:buSzTx/>
              <a:buFont typeface="Wingdings" panose="05000000000000000000" pitchFamily="2" charset="2"/>
              <a:buChar char="§"/>
              <a:defRPr/>
            </a:pPr>
            <a:r>
              <a:rPr lang="cs-CZ" sz="2800" b="1" dirty="0" smtClean="0">
                <a:solidFill>
                  <a:srgbClr val="FFFF00"/>
                </a:solidFill>
              </a:rPr>
              <a:t>„</a:t>
            </a:r>
            <a:r>
              <a:rPr lang="cs-CZ" sz="2800" b="1" dirty="0" err="1" smtClean="0">
                <a:solidFill>
                  <a:srgbClr val="FFFF00"/>
                </a:solidFill>
              </a:rPr>
              <a:t>Pre-capillary</a:t>
            </a:r>
            <a:r>
              <a:rPr lang="cs-CZ" sz="2800" b="1" dirty="0" smtClean="0">
                <a:solidFill>
                  <a:srgbClr val="FFFF00"/>
                </a:solidFill>
              </a:rPr>
              <a:t>“         </a:t>
            </a:r>
          </a:p>
          <a:p>
            <a:pPr>
              <a:spcBef>
                <a:spcPct val="50000"/>
              </a:spcBef>
              <a:buClrTx/>
              <a:buSzTx/>
              <a:buFont typeface="Wingdings" panose="05000000000000000000" pitchFamily="2" charset="2"/>
              <a:buChar char="§"/>
              <a:defRPr/>
            </a:pPr>
            <a:r>
              <a:rPr lang="cs-CZ" sz="2800" b="1" dirty="0" smtClean="0">
                <a:solidFill>
                  <a:srgbClr val="FFFF00"/>
                </a:solidFill>
              </a:rPr>
              <a:t>„O</a:t>
            </a:r>
            <a:r>
              <a:rPr lang="en-US" sz="2800" b="1" dirty="0" smtClean="0">
                <a:solidFill>
                  <a:srgbClr val="FFFF00"/>
                </a:solidFill>
              </a:rPr>
              <a:t>n-</a:t>
            </a:r>
            <a:r>
              <a:rPr lang="cs-CZ" sz="2800" b="1" dirty="0" err="1" smtClean="0">
                <a:solidFill>
                  <a:srgbClr val="FFFF00"/>
                </a:solidFill>
              </a:rPr>
              <a:t>capillary</a:t>
            </a:r>
            <a:r>
              <a:rPr lang="cs-CZ" sz="2800" b="1" dirty="0" smtClean="0">
                <a:solidFill>
                  <a:srgbClr val="FFFF00"/>
                </a:solidFill>
              </a:rPr>
              <a:t>“           </a:t>
            </a:r>
          </a:p>
          <a:p>
            <a:pPr>
              <a:spcBef>
                <a:spcPct val="50000"/>
              </a:spcBef>
              <a:buClrTx/>
              <a:buSzTx/>
              <a:buFont typeface="Wingdings" panose="05000000000000000000" pitchFamily="2" charset="2"/>
              <a:buChar char="§"/>
              <a:defRPr/>
            </a:pPr>
            <a:r>
              <a:rPr lang="cs-CZ" sz="2800" b="1" dirty="0" smtClean="0">
                <a:solidFill>
                  <a:srgbClr val="FFFF00"/>
                </a:solidFill>
              </a:rPr>
              <a:t>„Post-</a:t>
            </a:r>
            <a:r>
              <a:rPr lang="cs-CZ" sz="2800" b="1" dirty="0" err="1" smtClean="0">
                <a:solidFill>
                  <a:srgbClr val="FFFF00"/>
                </a:solidFill>
              </a:rPr>
              <a:t>capillary</a:t>
            </a:r>
            <a:r>
              <a:rPr lang="cs-CZ" sz="2800" b="1" dirty="0" smtClean="0">
                <a:solidFill>
                  <a:srgbClr val="FFFF00"/>
                </a:solidFill>
              </a:rPr>
              <a:t>“</a:t>
            </a:r>
            <a:r>
              <a:rPr lang="cs-CZ" b="1" dirty="0" smtClean="0">
                <a:solidFill>
                  <a:srgbClr val="FFFF00"/>
                </a:solidFill>
                <a:effectLst/>
              </a:rPr>
              <a:t>       </a:t>
            </a:r>
            <a:endParaRPr lang="en-US" sz="2800" dirty="0" smtClean="0">
              <a:effectLst/>
            </a:endParaRPr>
          </a:p>
        </p:txBody>
      </p:sp>
      <p:sp>
        <p:nvSpPr>
          <p:cNvPr id="126984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sz="4000" dirty="0" smtClean="0"/>
              <a:t>Studium enzymových reakcí pomocí CE</a:t>
            </a:r>
          </a:p>
        </p:txBody>
      </p:sp>
      <p:sp>
        <p:nvSpPr>
          <p:cNvPr id="2" name="TextovéPole 1"/>
          <p:cNvSpPr txBox="1">
            <a:spLocks noChangeArrowheads="1"/>
          </p:cNvSpPr>
          <p:nvPr/>
        </p:nvSpPr>
        <p:spPr bwMode="auto">
          <a:xfrm>
            <a:off x="2193925" y="2868613"/>
            <a:ext cx="467995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5400">
                <a:solidFill>
                  <a:srgbClr val="FF0000"/>
                </a:solidFill>
              </a:rPr>
              <a:t>HOMOGENNÍ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6979" grpId="0" build="p"/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sz="4000" dirty="0" smtClean="0"/>
              <a:t>Studium enzymových reakcí pomocí CE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50000"/>
              </a:spcBef>
              <a:buClrTx/>
              <a:buSzTx/>
              <a:buFont typeface="Wingdings" panose="05000000000000000000" pitchFamily="2" charset="2"/>
              <a:buChar char="§"/>
            </a:pPr>
            <a:r>
              <a:rPr lang="cs-CZ" altLang="en-US" sz="2600" b="1" smtClean="0">
                <a:solidFill>
                  <a:srgbClr val="FFFF00"/>
                </a:solidFill>
                <a:effectLst/>
              </a:rPr>
              <a:t>„Pre-capillary“ provedení </a:t>
            </a:r>
            <a:r>
              <a:rPr lang="en-US" altLang="en-US" sz="2600" b="1" smtClean="0">
                <a:solidFill>
                  <a:srgbClr val="FFFF00"/>
                </a:solidFill>
                <a:effectLst/>
              </a:rPr>
              <a:t>:</a:t>
            </a:r>
          </a:p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en-US" sz="2600" smtClean="0">
                <a:effectLst/>
              </a:rPr>
              <a:t>	</a:t>
            </a:r>
            <a:r>
              <a:rPr lang="en-US" altLang="en-US" sz="2600" smtClean="0">
                <a:effectLst/>
              </a:rPr>
              <a:t>- </a:t>
            </a:r>
            <a:r>
              <a:rPr lang="cs-CZ" altLang="en-US" sz="2600" smtClean="0">
                <a:effectLst/>
              </a:rPr>
              <a:t>kapilára je používána pouze pro separaci a   </a:t>
            </a:r>
          </a:p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en-US" sz="2600" smtClean="0">
                <a:effectLst/>
              </a:rPr>
              <a:t>     detekci</a:t>
            </a:r>
          </a:p>
          <a:p>
            <a:pPr>
              <a:spcBef>
                <a:spcPct val="50000"/>
              </a:spcBef>
              <a:buClrTx/>
              <a:buSzTx/>
              <a:buFontTx/>
              <a:buNone/>
            </a:pPr>
            <a:endParaRPr lang="en-US" altLang="en-US" sz="2600" smtClean="0">
              <a:effectLst/>
            </a:endParaRPr>
          </a:p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en-US" sz="2600" smtClean="0">
                <a:effectLst/>
              </a:rPr>
              <a:t>	- nutná manipulace mezi enzymovou reakcí a </a:t>
            </a:r>
          </a:p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en-US" sz="2600" smtClean="0">
                <a:effectLst/>
              </a:rPr>
              <a:t>     separací</a:t>
            </a:r>
          </a:p>
          <a:p>
            <a:pPr>
              <a:spcBef>
                <a:spcPct val="50000"/>
              </a:spcBef>
              <a:buClrTx/>
              <a:buSzTx/>
              <a:buFontTx/>
              <a:buNone/>
            </a:pPr>
            <a:endParaRPr lang="cs-CZ" altLang="en-US" sz="2600" smtClean="0">
              <a:effectLst/>
            </a:endParaRPr>
          </a:p>
          <a:p>
            <a:pPr>
              <a:spcBef>
                <a:spcPct val="50000"/>
              </a:spcBef>
              <a:buClrTx/>
              <a:buSzTx/>
              <a:buFontTx/>
              <a:buNone/>
            </a:pPr>
            <a:endParaRPr lang="en-US" altLang="en-US" sz="2600" smtClean="0"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sz="4000" smtClean="0"/>
              <a:t>Kinetické stanovení</a:t>
            </a:r>
            <a:br>
              <a:rPr lang="cs-CZ" sz="4000" smtClean="0"/>
            </a:br>
            <a:r>
              <a:rPr lang="cs-CZ" sz="3200" smtClean="0">
                <a:solidFill>
                  <a:srgbClr val="FFFF00"/>
                </a:solidFill>
              </a:rPr>
              <a:t>glutathion S-transferasa</a:t>
            </a:r>
          </a:p>
        </p:txBody>
      </p:sp>
      <p:sp>
        <p:nvSpPr>
          <p:cNvPr id="41987" name="Rectangle 8"/>
          <p:cNvSpPr>
            <a:spLocks noChangeArrowheads="1"/>
          </p:cNvSpPr>
          <p:nvPr/>
        </p:nvSpPr>
        <p:spPr bwMode="auto">
          <a:xfrm>
            <a:off x="2312988" y="6237288"/>
            <a:ext cx="448786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z="1400"/>
              <a:t>Šišková, Z. et al. </a:t>
            </a:r>
            <a:r>
              <a:rPr lang="cs-CZ" altLang="en-US" sz="1400" i="1"/>
              <a:t>J. Sep. Sci.</a:t>
            </a:r>
            <a:r>
              <a:rPr lang="cs-CZ" altLang="en-US" sz="1400"/>
              <a:t>, 2005, 28,  1357.</a:t>
            </a:r>
            <a:r>
              <a:rPr lang="cs-CZ" altLang="en-US" sz="1800"/>
              <a:t> </a:t>
            </a:r>
          </a:p>
        </p:txBody>
      </p:sp>
      <p:pic>
        <p:nvPicPr>
          <p:cNvPr id="41988" name="Picture 6"/>
          <p:cNvPicPr>
            <a:picLocks noGrp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44563" y="1593850"/>
            <a:ext cx="7197725" cy="4318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989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5575" y="1871663"/>
            <a:ext cx="4425950" cy="21209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7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sz="4000" smtClean="0"/>
              <a:t>„End point“ stanovení</a:t>
            </a:r>
            <a:br>
              <a:rPr lang="cs-CZ" sz="4000" smtClean="0"/>
            </a:br>
            <a:r>
              <a:rPr lang="cs-CZ" sz="3200" smtClean="0">
                <a:solidFill>
                  <a:srgbClr val="FFFF00"/>
                </a:solidFill>
              </a:rPr>
              <a:t>cytochrom P450 2C9</a:t>
            </a:r>
          </a:p>
        </p:txBody>
      </p:sp>
      <p:pic>
        <p:nvPicPr>
          <p:cNvPr id="43011" name="Picture 8"/>
          <p:cNvPicPr>
            <a:picLocks noGrp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55675" y="1600200"/>
            <a:ext cx="7197725" cy="4318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12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2276475"/>
            <a:ext cx="3382963" cy="134461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013" name="Rectangle 11"/>
          <p:cNvSpPr>
            <a:spLocks noChangeArrowheads="1"/>
          </p:cNvSpPr>
          <p:nvPr/>
        </p:nvSpPr>
        <p:spPr bwMode="auto">
          <a:xfrm>
            <a:off x="2700338" y="3141663"/>
            <a:ext cx="647700" cy="43180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en-US" sz="1800"/>
          </a:p>
        </p:txBody>
      </p:sp>
      <p:sp>
        <p:nvSpPr>
          <p:cNvPr id="43014" name="Rectangle 12"/>
          <p:cNvSpPr>
            <a:spLocks noChangeArrowheads="1"/>
          </p:cNvSpPr>
          <p:nvPr/>
        </p:nvSpPr>
        <p:spPr bwMode="auto">
          <a:xfrm>
            <a:off x="2157413" y="6251575"/>
            <a:ext cx="47942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tabLst>
                <a:tab pos="228600" algn="l"/>
              </a:tabLst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tabLst>
                <a:tab pos="228600" algn="l"/>
              </a:tabLst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tabLst>
                <a:tab pos="228600" algn="l"/>
              </a:tabLst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tabLst>
                <a:tab pos="228600" algn="l"/>
              </a:tabLst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tabLst>
                <a:tab pos="228600" algn="l"/>
              </a:tabLst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tabLst>
                <a:tab pos="228600" algn="l"/>
              </a:tabLst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tabLst>
                <a:tab pos="228600" algn="l"/>
              </a:tabLst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tabLst>
                <a:tab pos="228600" algn="l"/>
              </a:tabLst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tabLst>
                <a:tab pos="228600" algn="l"/>
              </a:tabLst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z="1400"/>
              <a:t>Konečný, J. et al.  </a:t>
            </a:r>
            <a:r>
              <a:rPr lang="cs-CZ" altLang="en-US" sz="1400" i="1"/>
              <a:t>Electrophoresis</a:t>
            </a:r>
            <a:r>
              <a:rPr lang="cs-CZ" altLang="en-US" sz="1400"/>
              <a:t>, 2007. 28, 1229.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smtClean="0"/>
              <a:t>Studium enzymových reakcí pomocí CE</a:t>
            </a:r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50000"/>
              </a:spcBef>
              <a:buClrTx/>
              <a:buSzTx/>
              <a:buFont typeface="Wingdings" panose="05000000000000000000" pitchFamily="2" charset="2"/>
              <a:buChar char="§"/>
            </a:pPr>
            <a:r>
              <a:rPr lang="cs-CZ" altLang="en-US" sz="2600" b="1" smtClean="0">
                <a:solidFill>
                  <a:srgbClr val="FFFF00"/>
                </a:solidFill>
                <a:effectLst/>
              </a:rPr>
              <a:t>„On-capillary“</a:t>
            </a:r>
            <a:r>
              <a:rPr lang="en-US" altLang="en-US" sz="2600" b="1" smtClean="0">
                <a:solidFill>
                  <a:srgbClr val="FFFF00"/>
                </a:solidFill>
                <a:effectLst/>
              </a:rPr>
              <a:t> </a:t>
            </a:r>
            <a:r>
              <a:rPr lang="cs-CZ" altLang="en-US" sz="2600" b="1" smtClean="0">
                <a:solidFill>
                  <a:srgbClr val="FFFF00"/>
                </a:solidFill>
                <a:effectLst/>
              </a:rPr>
              <a:t>provedení </a:t>
            </a:r>
            <a:r>
              <a:rPr lang="en-US" altLang="en-US" sz="2600" smtClean="0">
                <a:solidFill>
                  <a:srgbClr val="FFFF00"/>
                </a:solidFill>
                <a:effectLst/>
              </a:rPr>
              <a:t>:</a:t>
            </a:r>
          </a:p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en-US" sz="2600" smtClean="0">
                <a:effectLst/>
              </a:rPr>
              <a:t>	</a:t>
            </a:r>
            <a:r>
              <a:rPr lang="en-US" altLang="en-US" sz="2600" smtClean="0">
                <a:effectLst/>
              </a:rPr>
              <a:t>- </a:t>
            </a:r>
            <a:r>
              <a:rPr lang="cs-CZ" altLang="en-US" sz="2600" smtClean="0">
                <a:effectLst/>
              </a:rPr>
              <a:t>kapilára je navíc využita i jako reakční    </a:t>
            </a:r>
          </a:p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en-US" sz="2600" smtClean="0">
                <a:effectLst/>
              </a:rPr>
              <a:t>     prostředí</a:t>
            </a:r>
          </a:p>
          <a:p>
            <a:pPr>
              <a:spcBef>
                <a:spcPct val="50000"/>
              </a:spcBef>
              <a:buClrTx/>
              <a:buSzTx/>
              <a:buFontTx/>
              <a:buNone/>
            </a:pPr>
            <a:endParaRPr lang="en-US" altLang="en-US" sz="2600" smtClean="0">
              <a:effectLst/>
            </a:endParaRPr>
          </a:p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en-US" sz="2600" smtClean="0">
                <a:effectLst/>
              </a:rPr>
              <a:t>	</a:t>
            </a:r>
            <a:r>
              <a:rPr lang="en-US" altLang="en-US" sz="2600" smtClean="0">
                <a:effectLst/>
              </a:rPr>
              <a:t>- </a:t>
            </a:r>
            <a:r>
              <a:rPr lang="cs-CZ" altLang="en-US" sz="2600" smtClean="0">
                <a:effectLst/>
              </a:rPr>
              <a:t>stanovení je automatizováno – dávkování, </a:t>
            </a:r>
          </a:p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en-US" sz="2600" smtClean="0">
                <a:effectLst/>
              </a:rPr>
              <a:t>     </a:t>
            </a:r>
            <a:r>
              <a:rPr kumimoji="1" lang="cs-CZ" altLang="en-US" sz="2600" smtClean="0">
                <a:effectLst/>
              </a:rPr>
              <a:t>smísení, inkubace, separace, detekce</a:t>
            </a:r>
            <a:r>
              <a:rPr kumimoji="1" lang="en-US" altLang="en-US" sz="2600" smtClean="0">
                <a:effectLst/>
              </a:rPr>
              <a:t>  </a:t>
            </a:r>
            <a:r>
              <a:rPr kumimoji="1" lang="en-US" altLang="en-US" sz="2600" smtClean="0">
                <a:effectLst/>
                <a:sym typeface="Symbol" panose="05050102010706020507" pitchFamily="18" charset="2"/>
              </a:rPr>
              <a:t> </a:t>
            </a:r>
            <a:r>
              <a:rPr kumimoji="1" lang="en-US" altLang="en-US" sz="2600" smtClean="0">
                <a:effectLst/>
              </a:rPr>
              <a:t>CE</a:t>
            </a:r>
            <a:endParaRPr kumimoji="1" lang="cs-CZ" altLang="en-US" sz="2600" smtClean="0">
              <a:effectLst/>
            </a:endParaRPr>
          </a:p>
          <a:p>
            <a:pPr>
              <a:spcBef>
                <a:spcPct val="50000"/>
              </a:spcBef>
              <a:buClrTx/>
              <a:buSzTx/>
              <a:buFontTx/>
              <a:buNone/>
            </a:pPr>
            <a:endParaRPr lang="en-GB" altLang="en-US" sz="2600" smtClean="0">
              <a:effectLst/>
            </a:endParaRPr>
          </a:p>
          <a:p>
            <a:pPr>
              <a:spcBef>
                <a:spcPct val="50000"/>
              </a:spcBef>
              <a:buClrTx/>
              <a:buSzTx/>
              <a:buFontTx/>
              <a:buNone/>
            </a:pPr>
            <a:endParaRPr lang="cs-CZ" altLang="en-US" sz="2600" smtClean="0">
              <a:effectLst/>
            </a:endParaRPr>
          </a:p>
          <a:p>
            <a:pPr>
              <a:spcBef>
                <a:spcPct val="50000"/>
              </a:spcBef>
              <a:buClrTx/>
              <a:buSzTx/>
              <a:buFontTx/>
              <a:buNone/>
            </a:pPr>
            <a:endParaRPr lang="en-US" altLang="en-US" sz="2600" smtClean="0"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849313"/>
            <a:ext cx="9144000" cy="1066800"/>
          </a:xfrm>
        </p:spPr>
        <p:txBody>
          <a:bodyPr/>
          <a:lstStyle/>
          <a:p>
            <a:pPr eaLnBrk="1" hangingPunct="1">
              <a:defRPr/>
            </a:pPr>
            <a:r>
              <a:rPr lang="cs-CZ" b="1" smtClean="0"/>
              <a:t/>
            </a:r>
            <a:br>
              <a:rPr lang="cs-CZ" b="1" smtClean="0"/>
            </a:br>
            <a:r>
              <a:rPr lang="cs-CZ" sz="3200" b="1" smtClean="0"/>
              <a:t>Elektroforeticky zprostředkovaná mikroanalýza</a:t>
            </a:r>
            <a:r>
              <a:rPr lang="cs-CZ" sz="2800" b="1" smtClean="0"/>
              <a:t/>
            </a:r>
            <a:br>
              <a:rPr lang="cs-CZ" sz="2800" b="1" smtClean="0"/>
            </a:br>
            <a:r>
              <a:rPr lang="en-GB" b="1" smtClean="0"/>
              <a:t/>
            </a:r>
            <a:br>
              <a:rPr lang="en-GB" b="1" smtClean="0"/>
            </a:br>
            <a:r>
              <a:rPr lang="en-GB" sz="3200" b="1" smtClean="0">
                <a:solidFill>
                  <a:srgbClr val="FFFF00"/>
                </a:solidFill>
              </a:rPr>
              <a:t>E</a:t>
            </a:r>
            <a:r>
              <a:rPr lang="en-GB" sz="3200" smtClean="0"/>
              <a:t>lectrophoretically </a:t>
            </a:r>
            <a:r>
              <a:rPr lang="en-GB" sz="3200" b="1" smtClean="0">
                <a:solidFill>
                  <a:srgbClr val="FFFF00"/>
                </a:solidFill>
              </a:rPr>
              <a:t>M</a:t>
            </a:r>
            <a:r>
              <a:rPr lang="en-GB" sz="3200" smtClean="0"/>
              <a:t>ediated </a:t>
            </a:r>
            <a:r>
              <a:rPr lang="en-GB" sz="3200" b="1" smtClean="0">
                <a:solidFill>
                  <a:srgbClr val="FFFF00"/>
                </a:solidFill>
              </a:rPr>
              <a:t>M</a:t>
            </a:r>
            <a:r>
              <a:rPr lang="en-GB" sz="3200" smtClean="0"/>
              <a:t>icro</a:t>
            </a:r>
            <a:r>
              <a:rPr lang="en-GB" sz="3200" b="1" smtClean="0">
                <a:solidFill>
                  <a:srgbClr val="FFFF00"/>
                </a:solidFill>
              </a:rPr>
              <a:t>A</a:t>
            </a:r>
            <a:r>
              <a:rPr lang="en-GB" sz="3200" smtClean="0"/>
              <a:t>nalysis</a:t>
            </a:r>
            <a:r>
              <a:rPr lang="cs-CZ" sz="3200" smtClean="0"/>
              <a:t/>
            </a:r>
            <a:br>
              <a:rPr lang="cs-CZ" sz="3200" smtClean="0"/>
            </a:br>
            <a:r>
              <a:rPr lang="cs-CZ" sz="3200" smtClean="0"/>
              <a:t> </a:t>
            </a:r>
            <a:r>
              <a:rPr lang="en-GB" b="1" smtClean="0">
                <a:solidFill>
                  <a:srgbClr val="FFFF00"/>
                </a:solidFill>
              </a:rPr>
              <a:t>EMMA</a:t>
            </a:r>
            <a:endParaRPr lang="cs-CZ" b="1" smtClean="0">
              <a:solidFill>
                <a:srgbClr val="FFFF00"/>
              </a:solidFill>
            </a:endParaRPr>
          </a:p>
        </p:txBody>
      </p:sp>
      <p:sp>
        <p:nvSpPr>
          <p:cNvPr id="45059" name="Text Box 3"/>
          <p:cNvSpPr txBox="1">
            <a:spLocks noChangeArrowheads="1"/>
          </p:cNvSpPr>
          <p:nvPr/>
        </p:nvSpPr>
        <p:spPr bwMode="auto">
          <a:xfrm>
            <a:off x="107950" y="4905375"/>
            <a:ext cx="8863013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kumimoji="1" lang="cs-CZ" altLang="en-US" sz="2400" b="1">
                <a:solidFill>
                  <a:srgbClr val="FFFF00"/>
                </a:solidFill>
                <a:latin typeface="Tahoma" panose="020B0604030504040204" pitchFamily="34" charset="0"/>
              </a:rPr>
              <a:t>rozdílná</a:t>
            </a:r>
            <a:r>
              <a:rPr kumimoji="1" lang="cs-CZ" altLang="en-US" sz="2400">
                <a:solidFill>
                  <a:srgbClr val="FFFF00"/>
                </a:solidFill>
                <a:latin typeface="Tahoma" panose="020B0604030504040204" pitchFamily="34" charset="0"/>
              </a:rPr>
              <a:t> elektroforetická </a:t>
            </a:r>
            <a:r>
              <a:rPr kumimoji="1" lang="cs-CZ" altLang="en-US" sz="2400" b="1">
                <a:solidFill>
                  <a:srgbClr val="FFFF00"/>
                </a:solidFill>
                <a:latin typeface="Tahoma" panose="020B0604030504040204" pitchFamily="34" charset="0"/>
              </a:rPr>
              <a:t>mobilita</a:t>
            </a:r>
            <a:r>
              <a:rPr kumimoji="1" lang="cs-CZ" altLang="en-US" sz="2400">
                <a:solidFill>
                  <a:srgbClr val="FFFF00"/>
                </a:solidFill>
                <a:latin typeface="Tahoma" panose="020B0604030504040204" pitchFamily="34" charset="0"/>
              </a:rPr>
              <a:t> enzymu a jeho substrátu(ů)</a:t>
            </a:r>
            <a:r>
              <a:rPr kumimoji="1" lang="en-US" altLang="en-US" sz="2400">
                <a:solidFill>
                  <a:srgbClr val="FFFF00"/>
                </a:solidFill>
                <a:latin typeface="Tahoma" panose="020B0604030504040204" pitchFamily="34" charset="0"/>
              </a:rPr>
              <a:t>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kumimoji="1" lang="en-US" altLang="en-US" sz="2400">
                <a:solidFill>
                  <a:srgbClr val="FFFF00"/>
                </a:solidFill>
                <a:latin typeface="Tahoma" panose="020B0604030504040204" pitchFamily="34" charset="0"/>
              </a:rPr>
              <a:t>pro vyvol</a:t>
            </a:r>
            <a:r>
              <a:rPr kumimoji="1" lang="cs-CZ" altLang="en-US" sz="2400">
                <a:solidFill>
                  <a:srgbClr val="FFFF00"/>
                </a:solidFill>
                <a:latin typeface="Tahoma" panose="020B0604030504040204" pitchFamily="34" charset="0"/>
              </a:rPr>
              <a:t>á</a:t>
            </a:r>
            <a:r>
              <a:rPr kumimoji="1" lang="en-US" altLang="en-US" sz="2400">
                <a:solidFill>
                  <a:srgbClr val="FFFF00"/>
                </a:solidFill>
                <a:latin typeface="Tahoma" panose="020B0604030504040204" pitchFamily="34" charset="0"/>
              </a:rPr>
              <a:t>n</a:t>
            </a:r>
            <a:r>
              <a:rPr kumimoji="1" lang="cs-CZ" altLang="en-US" sz="2400">
                <a:solidFill>
                  <a:srgbClr val="FFFF00"/>
                </a:solidFill>
                <a:latin typeface="Tahoma" panose="020B0604030504040204" pitchFamily="34" charset="0"/>
              </a:rPr>
              <a:t>í</a:t>
            </a:r>
            <a:r>
              <a:rPr kumimoji="1" lang="en-US" altLang="en-US" sz="2400">
                <a:solidFill>
                  <a:srgbClr val="FFFF00"/>
                </a:solidFill>
                <a:latin typeface="Tahoma" panose="020B0604030504040204" pitchFamily="34" charset="0"/>
              </a:rPr>
              <a:t> reakce </a:t>
            </a:r>
            <a:r>
              <a:rPr kumimoji="1" lang="en-US" altLang="en-US" sz="2400" b="1">
                <a:solidFill>
                  <a:srgbClr val="FFFF00"/>
                </a:solidFill>
                <a:latin typeface="Tahoma" panose="020B0604030504040204" pitchFamily="34" charset="0"/>
              </a:rPr>
              <a:t>p</a:t>
            </a:r>
            <a:r>
              <a:rPr kumimoji="1" lang="cs-CZ" altLang="en-US" sz="2400" b="1">
                <a:solidFill>
                  <a:srgbClr val="FFFF00"/>
                </a:solidFill>
                <a:latin typeface="Tahoma" panose="020B0604030504040204" pitchFamily="34" charset="0"/>
              </a:rPr>
              <a:t>římo</a:t>
            </a:r>
            <a:r>
              <a:rPr kumimoji="1" lang="cs-CZ" altLang="en-US" sz="2400">
                <a:solidFill>
                  <a:srgbClr val="FFFF00"/>
                </a:solidFill>
                <a:latin typeface="Tahoma" panose="020B0604030504040204" pitchFamily="34" charset="0"/>
              </a:rPr>
              <a:t> v kapiláře</a:t>
            </a:r>
            <a:r>
              <a:rPr kumimoji="1" lang="en-US" altLang="en-US" sz="2400">
                <a:solidFill>
                  <a:srgbClr val="FFFF00"/>
                </a:solidFill>
                <a:latin typeface="Tahoma" panose="020B0604030504040204" pitchFamily="34" charset="0"/>
              </a:rPr>
              <a:t> </a:t>
            </a:r>
            <a:endParaRPr kumimoji="1" lang="cs-CZ" altLang="en-US" sz="2400">
              <a:solidFill>
                <a:srgbClr val="FFFF00"/>
              </a:solidFill>
              <a:latin typeface="Tahoma" panose="020B0604030504040204" pitchFamily="34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kumimoji="1" lang="cs-CZ" altLang="en-US" sz="2400">
              <a:solidFill>
                <a:srgbClr val="FFFF00"/>
              </a:solidFill>
              <a:latin typeface="Tahoma" panose="020B0604030504040204" pitchFamily="34" charset="0"/>
            </a:endParaRPr>
          </a:p>
        </p:txBody>
      </p:sp>
      <p:sp>
        <p:nvSpPr>
          <p:cNvPr id="45060" name="Text Box 4"/>
          <p:cNvSpPr txBox="1">
            <a:spLocks noChangeArrowheads="1"/>
          </p:cNvSpPr>
          <p:nvPr/>
        </p:nvSpPr>
        <p:spPr bwMode="auto">
          <a:xfrm>
            <a:off x="850900" y="3619500"/>
            <a:ext cx="73802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kumimoji="1" lang="cs-CZ" altLang="en-US" sz="2400">
                <a:latin typeface="Tahoma" panose="020B0604030504040204" pitchFamily="34" charset="0"/>
              </a:rPr>
              <a:t>J. Bao, F.E. Regnier, J. Chromatogr. 608, 217 (1992).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Zpět na hlavnín stran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0988" y="4537075"/>
            <a:ext cx="6142037" cy="168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3" name="Picture 4" descr="http://www.pluska.sk/thumb/images/css/flash/emma_tit.jpg?w=81&amp;h=108&amp;ip=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775" y="554038"/>
            <a:ext cx="2698750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4" name="Picture 6" descr="Emma Poster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7013" y="566738"/>
            <a:ext cx="2693987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smtClean="0"/>
              <a:t>EMMA - kontinuální mód</a:t>
            </a:r>
          </a:p>
        </p:txBody>
      </p:sp>
      <p:grpSp>
        <p:nvGrpSpPr>
          <p:cNvPr id="47107" name="Group 3"/>
          <p:cNvGrpSpPr>
            <a:grpSpLocks/>
          </p:cNvGrpSpPr>
          <p:nvPr/>
        </p:nvGrpSpPr>
        <p:grpSpPr bwMode="auto">
          <a:xfrm>
            <a:off x="1657350" y="1752600"/>
            <a:ext cx="5867400" cy="4572000"/>
            <a:chOff x="1032" y="1104"/>
            <a:chExt cx="3696" cy="2880"/>
          </a:xfrm>
        </p:grpSpPr>
        <p:sp>
          <p:nvSpPr>
            <p:cNvPr id="47108" name="Rectangle 4"/>
            <p:cNvSpPr>
              <a:spLocks noChangeArrowheads="1"/>
            </p:cNvSpPr>
            <p:nvPr/>
          </p:nvSpPr>
          <p:spPr bwMode="auto">
            <a:xfrm>
              <a:off x="1032" y="1104"/>
              <a:ext cx="3696" cy="288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anose="05000000000000000000" pitchFamily="2" charset="2"/>
                <a:buChar char="u"/>
                <a:defRPr sz="32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•"/>
                <a:defRPr sz="28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u"/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cs-CZ" altLang="en-US" sz="1800"/>
            </a:p>
          </p:txBody>
        </p:sp>
        <p:grpSp>
          <p:nvGrpSpPr>
            <p:cNvPr id="47109" name="Group 5"/>
            <p:cNvGrpSpPr>
              <a:grpSpLocks/>
            </p:cNvGrpSpPr>
            <p:nvPr/>
          </p:nvGrpSpPr>
          <p:grpSpPr bwMode="auto">
            <a:xfrm>
              <a:off x="1049" y="1140"/>
              <a:ext cx="3286" cy="2809"/>
              <a:chOff x="1049" y="1140"/>
              <a:chExt cx="3286" cy="2809"/>
            </a:xfrm>
          </p:grpSpPr>
          <p:grpSp>
            <p:nvGrpSpPr>
              <p:cNvPr id="47110" name="Group 6"/>
              <p:cNvGrpSpPr>
                <a:grpSpLocks/>
              </p:cNvGrpSpPr>
              <p:nvPr/>
            </p:nvGrpSpPr>
            <p:grpSpPr bwMode="auto">
              <a:xfrm>
                <a:off x="1049" y="1140"/>
                <a:ext cx="3073" cy="2809"/>
                <a:chOff x="1343" y="1140"/>
                <a:chExt cx="3073" cy="2809"/>
              </a:xfrm>
            </p:grpSpPr>
            <p:grpSp>
              <p:nvGrpSpPr>
                <p:cNvPr id="47113" name="Group 7"/>
                <p:cNvGrpSpPr>
                  <a:grpSpLocks noChangeAspect="1"/>
                </p:cNvGrpSpPr>
                <p:nvPr/>
              </p:nvGrpSpPr>
              <p:grpSpPr bwMode="auto">
                <a:xfrm>
                  <a:off x="1343" y="1140"/>
                  <a:ext cx="3073" cy="2809"/>
                  <a:chOff x="478" y="886"/>
                  <a:chExt cx="2047" cy="1871"/>
                </a:xfrm>
              </p:grpSpPr>
              <p:sp>
                <p:nvSpPr>
                  <p:cNvPr id="47116" name="Text Box 8"/>
                  <p:cNvSpPr txBox="1">
                    <a:spLocks noChangeAspect="1" noChangeArrowheads="1"/>
                  </p:cNvSpPr>
                  <p:nvPr/>
                </p:nvSpPr>
                <p:spPr bwMode="auto">
                  <a:xfrm>
                    <a:off x="1392" y="2592"/>
                    <a:ext cx="817" cy="16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>
                      <a:spcBef>
                        <a:spcPct val="20000"/>
                      </a:spcBef>
                      <a:buClr>
                        <a:schemeClr val="tx2"/>
                      </a:buClr>
                      <a:buSzPct val="60000"/>
                      <a:buFont typeface="Wingdings" panose="05000000000000000000" pitchFamily="2" charset="2"/>
                      <a:buChar char="u"/>
                      <a:defRPr sz="3200">
                        <a:solidFill>
                          <a:schemeClr val="tx1"/>
                        </a:solidFill>
                        <a:latin typeface="Verdana" panose="020B060403050404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lr>
                        <a:schemeClr val="tx1"/>
                      </a:buClr>
                      <a:buChar char="•"/>
                      <a:defRPr sz="2800">
                        <a:solidFill>
                          <a:schemeClr val="tx1"/>
                        </a:solidFill>
                        <a:latin typeface="Verdana" panose="020B060403050404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lr>
                        <a:schemeClr val="hlink"/>
                      </a:buClr>
                      <a:buSzPct val="60000"/>
                      <a:buFont typeface="Wingdings" panose="05000000000000000000" pitchFamily="2" charset="2"/>
                      <a:buChar char="u"/>
                      <a:defRPr sz="2400">
                        <a:solidFill>
                          <a:schemeClr val="tx1"/>
                        </a:solidFill>
                        <a:latin typeface="Verdana" panose="020B060403050404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lr>
                        <a:schemeClr val="tx1"/>
                      </a:buClr>
                      <a:buChar char="•"/>
                      <a:defRPr sz="2000">
                        <a:solidFill>
                          <a:schemeClr val="tx1"/>
                        </a:solidFill>
                        <a:latin typeface="Verdana" panose="020B060403050404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lr>
                        <a:schemeClr val="folHlink"/>
                      </a:buClr>
                      <a:buSzPct val="60000"/>
                      <a:buFont typeface="Wingdings" panose="05000000000000000000" pitchFamily="2" charset="2"/>
                      <a:buChar char="u"/>
                      <a:defRPr sz="2000">
                        <a:solidFill>
                          <a:schemeClr val="tx1"/>
                        </a:solidFill>
                        <a:latin typeface="Verdana" panose="020B060403050404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folHlink"/>
                      </a:buClr>
                      <a:buSzPct val="60000"/>
                      <a:buFont typeface="Wingdings" panose="05000000000000000000" pitchFamily="2" charset="2"/>
                      <a:buChar char="u"/>
                      <a:defRPr sz="2000">
                        <a:solidFill>
                          <a:schemeClr val="tx1"/>
                        </a:solidFill>
                        <a:latin typeface="Verdana" panose="020B060403050404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folHlink"/>
                      </a:buClr>
                      <a:buSzPct val="60000"/>
                      <a:buFont typeface="Wingdings" panose="05000000000000000000" pitchFamily="2" charset="2"/>
                      <a:buChar char="u"/>
                      <a:defRPr sz="2000">
                        <a:solidFill>
                          <a:schemeClr val="tx1"/>
                        </a:solidFill>
                        <a:latin typeface="Verdana" panose="020B060403050404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folHlink"/>
                      </a:buClr>
                      <a:buSzPct val="60000"/>
                      <a:buFont typeface="Wingdings" panose="05000000000000000000" pitchFamily="2" charset="2"/>
                      <a:buChar char="u"/>
                      <a:defRPr sz="2000">
                        <a:solidFill>
                          <a:schemeClr val="tx1"/>
                        </a:solidFill>
                        <a:latin typeface="Verdana" panose="020B060403050404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folHlink"/>
                      </a:buClr>
                      <a:buSzPct val="60000"/>
                      <a:buFont typeface="Wingdings" panose="05000000000000000000" pitchFamily="2" charset="2"/>
                      <a:buChar char="u"/>
                      <a:defRPr sz="2000">
                        <a:solidFill>
                          <a:schemeClr val="tx1"/>
                        </a:solidFill>
                        <a:latin typeface="Verdana" panose="020B060403050404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ClrTx/>
                      <a:buSzTx/>
                      <a:buFontTx/>
                      <a:buNone/>
                    </a:pPr>
                    <a:r>
                      <a:rPr lang="cs-CZ" altLang="en-US" sz="1200" b="1">
                        <a:latin typeface="Times New Roman" panose="02020603050405020304" pitchFamily="18" charset="0"/>
                      </a:rPr>
                      <a:t>    E                         P</a:t>
                    </a:r>
                  </a:p>
                </p:txBody>
              </p:sp>
              <p:grpSp>
                <p:nvGrpSpPr>
                  <p:cNvPr id="47117" name="Group 9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478" y="886"/>
                    <a:ext cx="2047" cy="1760"/>
                    <a:chOff x="720" y="864"/>
                    <a:chExt cx="2047" cy="1760"/>
                  </a:xfrm>
                </p:grpSpPr>
                <p:sp>
                  <p:nvSpPr>
                    <p:cNvPr id="47118" name="Rectangle 10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720" y="2541"/>
                      <a:ext cx="17" cy="83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lIns="0" tIns="0" rIns="0" bIns="0">
                      <a:spAutoFit/>
                    </a:bodyPr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anose="05000000000000000000" pitchFamily="2" charset="2"/>
                        <a:buChar char="u"/>
                        <a:defRPr sz="3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Char char="•"/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buChar char="u"/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Char char="•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Char char="u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Char char="u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Char char="u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Char char="u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Char char="u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kumimoji="1" lang="cs-CZ" altLang="en-US" sz="130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</a:rPr>
                        <a:t> </a:t>
                      </a:r>
                      <a:endParaRPr kumimoji="1" lang="cs-CZ" altLang="en-US" sz="2400">
                        <a:latin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47119" name="Rectangle 11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1033" y="2284"/>
                      <a:ext cx="1720" cy="237"/>
                    </a:xfrm>
                    <a:prstGeom prst="rect">
                      <a:avLst/>
                    </a:prstGeom>
                    <a:solidFill>
                      <a:srgbClr val="C0C0C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anose="05000000000000000000" pitchFamily="2" charset="2"/>
                        <a:buChar char="u"/>
                        <a:defRPr sz="3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Char char="•"/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buChar char="u"/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Char char="•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Char char="u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Char char="u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Char char="u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Char char="u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Char char="u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algn="ctr" eaLnBrk="1" hangingPunct="1"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endParaRPr lang="cs-CZ" altLang="en-US" sz="1800"/>
                    </a:p>
                  </p:txBody>
                </p:sp>
                <p:grpSp>
                  <p:nvGrpSpPr>
                    <p:cNvPr id="47120" name="Group 12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1033" y="2278"/>
                      <a:ext cx="1720" cy="249"/>
                      <a:chOff x="1033" y="2278"/>
                      <a:chExt cx="1720" cy="249"/>
                    </a:xfrm>
                  </p:grpSpPr>
                  <p:grpSp>
                    <p:nvGrpSpPr>
                      <p:cNvPr id="47164" name="Group 13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>
                        <a:off x="1033" y="2278"/>
                        <a:ext cx="1720" cy="249"/>
                        <a:chOff x="1033" y="2278"/>
                        <a:chExt cx="1720" cy="249"/>
                      </a:xfrm>
                    </p:grpSpPr>
                    <p:sp>
                      <p:nvSpPr>
                        <p:cNvPr id="47167" name="Rectangle 14"/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>
                          <a:off x="1033" y="2514"/>
                          <a:ext cx="1720" cy="13"/>
                        </a:xfrm>
                        <a:prstGeom prst="rect">
                          <a:avLst/>
                        </a:prstGeom>
                        <a:solidFill>
                          <a:srgbClr val="000000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/>
                        <a:lstStyle>
                          <a:lvl1pPr>
                            <a:spcBef>
                              <a:spcPct val="20000"/>
                            </a:spcBef>
                            <a:buClr>
                              <a:schemeClr val="tx2"/>
                            </a:buClr>
                            <a:buSzPct val="60000"/>
                            <a:buFont typeface="Wingdings" panose="05000000000000000000" pitchFamily="2" charset="2"/>
                            <a:buChar char="u"/>
                            <a:defRPr sz="3200">
                              <a:solidFill>
                                <a:schemeClr val="tx1"/>
                              </a:solidFill>
                              <a:latin typeface="Verdana" panose="020B0604030504040204" pitchFamily="34" charset="0"/>
                              <a:cs typeface="Arial" panose="020B0604020202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Clr>
                              <a:schemeClr val="tx1"/>
                            </a:buClr>
                            <a:buChar char="•"/>
                            <a:defRPr sz="2800">
                              <a:solidFill>
                                <a:schemeClr val="tx1"/>
                              </a:solidFill>
                              <a:latin typeface="Verdana" panose="020B0604030504040204" pitchFamily="34" charset="0"/>
                              <a:cs typeface="Arial" panose="020B0604020202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Clr>
                              <a:schemeClr val="hlink"/>
                            </a:buClr>
                            <a:buSzPct val="60000"/>
                            <a:buFont typeface="Wingdings" panose="05000000000000000000" pitchFamily="2" charset="2"/>
                            <a:buChar char="u"/>
                            <a:defRPr sz="2400">
                              <a:solidFill>
                                <a:schemeClr val="tx1"/>
                              </a:solidFill>
                              <a:latin typeface="Verdana" panose="020B0604030504040204" pitchFamily="34" charset="0"/>
                              <a:cs typeface="Arial" panose="020B0604020202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Clr>
                              <a:schemeClr val="tx1"/>
                            </a:buClr>
                            <a:buChar char="•"/>
                            <a:defRPr sz="2000">
                              <a:solidFill>
                                <a:schemeClr val="tx1"/>
                              </a:solidFill>
                              <a:latin typeface="Verdana" panose="020B0604030504040204" pitchFamily="34" charset="0"/>
                              <a:cs typeface="Arial" panose="020B0604020202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Clr>
                              <a:schemeClr val="folHlink"/>
                            </a:buClr>
                            <a:buSzPct val="60000"/>
                            <a:buFont typeface="Wingdings" panose="05000000000000000000" pitchFamily="2" charset="2"/>
                            <a:buChar char="u"/>
                            <a:defRPr sz="2000">
                              <a:solidFill>
                                <a:schemeClr val="tx1"/>
                              </a:solidFill>
                              <a:latin typeface="Verdana" panose="020B0604030504040204" pitchFamily="34" charset="0"/>
                              <a:cs typeface="Arial" panose="020B0604020202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folHlink"/>
                            </a:buClr>
                            <a:buSzPct val="60000"/>
                            <a:buFont typeface="Wingdings" panose="05000000000000000000" pitchFamily="2" charset="2"/>
                            <a:buChar char="u"/>
                            <a:defRPr sz="2000">
                              <a:solidFill>
                                <a:schemeClr val="tx1"/>
                              </a:solidFill>
                              <a:latin typeface="Verdana" panose="020B0604030504040204" pitchFamily="34" charset="0"/>
                              <a:cs typeface="Arial" panose="020B0604020202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folHlink"/>
                            </a:buClr>
                            <a:buSzPct val="60000"/>
                            <a:buFont typeface="Wingdings" panose="05000000000000000000" pitchFamily="2" charset="2"/>
                            <a:buChar char="u"/>
                            <a:defRPr sz="2000">
                              <a:solidFill>
                                <a:schemeClr val="tx1"/>
                              </a:solidFill>
                              <a:latin typeface="Verdana" panose="020B0604030504040204" pitchFamily="34" charset="0"/>
                              <a:cs typeface="Arial" panose="020B0604020202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folHlink"/>
                            </a:buClr>
                            <a:buSzPct val="60000"/>
                            <a:buFont typeface="Wingdings" panose="05000000000000000000" pitchFamily="2" charset="2"/>
                            <a:buChar char="u"/>
                            <a:defRPr sz="2000">
                              <a:solidFill>
                                <a:schemeClr val="tx1"/>
                              </a:solidFill>
                              <a:latin typeface="Verdana" panose="020B0604030504040204" pitchFamily="34" charset="0"/>
                              <a:cs typeface="Arial" panose="020B0604020202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folHlink"/>
                            </a:buClr>
                            <a:buSzPct val="60000"/>
                            <a:buFont typeface="Wingdings" panose="05000000000000000000" pitchFamily="2" charset="2"/>
                            <a:buChar char="u"/>
                            <a:defRPr sz="2000">
                              <a:solidFill>
                                <a:schemeClr val="tx1"/>
                              </a:solidFill>
                              <a:latin typeface="Verdana" panose="020B0604030504040204" pitchFamily="34" charset="0"/>
                              <a:cs typeface="Arial" panose="020B0604020202020204" pitchFamily="34" charset="0"/>
                            </a:defRPr>
                          </a:lvl9pPr>
                        </a:lstStyle>
                        <a:p>
                          <a:pPr algn="ctr" eaLnBrk="1" hangingPunct="1">
                            <a:spcBef>
                              <a:spcPct val="0"/>
                            </a:spcBef>
                            <a:buClrTx/>
                            <a:buSzTx/>
                            <a:buFontTx/>
                            <a:buNone/>
                          </a:pPr>
                          <a:endParaRPr lang="cs-CZ" altLang="en-US" sz="1800"/>
                        </a:p>
                      </p:txBody>
                    </p:sp>
                    <p:sp>
                      <p:nvSpPr>
                        <p:cNvPr id="47168" name="Rectangle 15"/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>
                          <a:off x="1033" y="2278"/>
                          <a:ext cx="1720" cy="12"/>
                        </a:xfrm>
                        <a:prstGeom prst="rect">
                          <a:avLst/>
                        </a:prstGeom>
                        <a:solidFill>
                          <a:srgbClr val="000000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/>
                        <a:lstStyle>
                          <a:lvl1pPr>
                            <a:spcBef>
                              <a:spcPct val="20000"/>
                            </a:spcBef>
                            <a:buClr>
                              <a:schemeClr val="tx2"/>
                            </a:buClr>
                            <a:buSzPct val="60000"/>
                            <a:buFont typeface="Wingdings" panose="05000000000000000000" pitchFamily="2" charset="2"/>
                            <a:buChar char="u"/>
                            <a:defRPr sz="3200">
                              <a:solidFill>
                                <a:schemeClr val="tx1"/>
                              </a:solidFill>
                              <a:latin typeface="Verdana" panose="020B0604030504040204" pitchFamily="34" charset="0"/>
                              <a:cs typeface="Arial" panose="020B0604020202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Clr>
                              <a:schemeClr val="tx1"/>
                            </a:buClr>
                            <a:buChar char="•"/>
                            <a:defRPr sz="2800">
                              <a:solidFill>
                                <a:schemeClr val="tx1"/>
                              </a:solidFill>
                              <a:latin typeface="Verdana" panose="020B0604030504040204" pitchFamily="34" charset="0"/>
                              <a:cs typeface="Arial" panose="020B0604020202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Clr>
                              <a:schemeClr val="hlink"/>
                            </a:buClr>
                            <a:buSzPct val="60000"/>
                            <a:buFont typeface="Wingdings" panose="05000000000000000000" pitchFamily="2" charset="2"/>
                            <a:buChar char="u"/>
                            <a:defRPr sz="2400">
                              <a:solidFill>
                                <a:schemeClr val="tx1"/>
                              </a:solidFill>
                              <a:latin typeface="Verdana" panose="020B0604030504040204" pitchFamily="34" charset="0"/>
                              <a:cs typeface="Arial" panose="020B0604020202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Clr>
                              <a:schemeClr val="tx1"/>
                            </a:buClr>
                            <a:buChar char="•"/>
                            <a:defRPr sz="2000">
                              <a:solidFill>
                                <a:schemeClr val="tx1"/>
                              </a:solidFill>
                              <a:latin typeface="Verdana" panose="020B0604030504040204" pitchFamily="34" charset="0"/>
                              <a:cs typeface="Arial" panose="020B0604020202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Clr>
                              <a:schemeClr val="folHlink"/>
                            </a:buClr>
                            <a:buSzPct val="60000"/>
                            <a:buFont typeface="Wingdings" panose="05000000000000000000" pitchFamily="2" charset="2"/>
                            <a:buChar char="u"/>
                            <a:defRPr sz="2000">
                              <a:solidFill>
                                <a:schemeClr val="tx1"/>
                              </a:solidFill>
                              <a:latin typeface="Verdana" panose="020B0604030504040204" pitchFamily="34" charset="0"/>
                              <a:cs typeface="Arial" panose="020B0604020202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folHlink"/>
                            </a:buClr>
                            <a:buSzPct val="60000"/>
                            <a:buFont typeface="Wingdings" panose="05000000000000000000" pitchFamily="2" charset="2"/>
                            <a:buChar char="u"/>
                            <a:defRPr sz="2000">
                              <a:solidFill>
                                <a:schemeClr val="tx1"/>
                              </a:solidFill>
                              <a:latin typeface="Verdana" panose="020B0604030504040204" pitchFamily="34" charset="0"/>
                              <a:cs typeface="Arial" panose="020B0604020202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folHlink"/>
                            </a:buClr>
                            <a:buSzPct val="60000"/>
                            <a:buFont typeface="Wingdings" panose="05000000000000000000" pitchFamily="2" charset="2"/>
                            <a:buChar char="u"/>
                            <a:defRPr sz="2000">
                              <a:solidFill>
                                <a:schemeClr val="tx1"/>
                              </a:solidFill>
                              <a:latin typeface="Verdana" panose="020B0604030504040204" pitchFamily="34" charset="0"/>
                              <a:cs typeface="Arial" panose="020B0604020202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folHlink"/>
                            </a:buClr>
                            <a:buSzPct val="60000"/>
                            <a:buFont typeface="Wingdings" panose="05000000000000000000" pitchFamily="2" charset="2"/>
                            <a:buChar char="u"/>
                            <a:defRPr sz="2000">
                              <a:solidFill>
                                <a:schemeClr val="tx1"/>
                              </a:solidFill>
                              <a:latin typeface="Verdana" panose="020B0604030504040204" pitchFamily="34" charset="0"/>
                              <a:cs typeface="Arial" panose="020B0604020202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folHlink"/>
                            </a:buClr>
                            <a:buSzPct val="60000"/>
                            <a:buFont typeface="Wingdings" panose="05000000000000000000" pitchFamily="2" charset="2"/>
                            <a:buChar char="u"/>
                            <a:defRPr sz="2000">
                              <a:solidFill>
                                <a:schemeClr val="tx1"/>
                              </a:solidFill>
                              <a:latin typeface="Verdana" panose="020B0604030504040204" pitchFamily="34" charset="0"/>
                              <a:cs typeface="Arial" panose="020B0604020202020204" pitchFamily="34" charset="0"/>
                            </a:defRPr>
                          </a:lvl9pPr>
                        </a:lstStyle>
                        <a:p>
                          <a:pPr algn="ctr" eaLnBrk="1" hangingPunct="1">
                            <a:spcBef>
                              <a:spcPct val="0"/>
                            </a:spcBef>
                            <a:buClrTx/>
                            <a:buSzTx/>
                            <a:buFontTx/>
                            <a:buNone/>
                          </a:pPr>
                          <a:endParaRPr lang="cs-CZ" altLang="en-US" sz="1800"/>
                        </a:p>
                      </p:txBody>
                    </p:sp>
                  </p:grpSp>
                  <p:sp>
                    <p:nvSpPr>
                      <p:cNvPr id="47165" name="Rectangle 16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1736" y="2284"/>
                        <a:ext cx="157" cy="237"/>
                      </a:xfrm>
                      <a:prstGeom prst="rect">
                        <a:avLst/>
                      </a:prstGeom>
                      <a:solidFill>
                        <a:srgbClr val="00000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>
                        <a:lvl1pPr>
                          <a:spcBef>
                            <a:spcPct val="20000"/>
                          </a:spcBef>
                          <a:buClr>
                            <a:schemeClr val="tx2"/>
                          </a:buClr>
                          <a:buSzPct val="60000"/>
                          <a:buFont typeface="Wingdings" panose="05000000000000000000" pitchFamily="2" charset="2"/>
                          <a:buChar char="u"/>
                          <a:defRPr sz="3200">
                            <a:solidFill>
                              <a:schemeClr val="tx1"/>
                            </a:solidFill>
                            <a:latin typeface="Verdana" panose="020B0604030504040204" pitchFamily="34" charset="0"/>
                            <a:cs typeface="Arial" panose="020B0604020202020204" pitchFamily="34" charset="0"/>
                          </a:defRPr>
                        </a:lvl1pPr>
                        <a:lvl2pPr marL="742950" indent="-285750">
                          <a:spcBef>
                            <a:spcPct val="20000"/>
                          </a:spcBef>
                          <a:buClr>
                            <a:schemeClr val="tx1"/>
                          </a:buClr>
                          <a:buChar char="•"/>
                          <a:defRPr sz="2800">
                            <a:solidFill>
                              <a:schemeClr val="tx1"/>
                            </a:solidFill>
                            <a:latin typeface="Verdana" panose="020B0604030504040204" pitchFamily="34" charset="0"/>
                            <a:cs typeface="Arial" panose="020B0604020202020204" pitchFamily="34" charset="0"/>
                          </a:defRPr>
                        </a:lvl2pPr>
                        <a:lvl3pPr marL="1143000" indent="-228600">
                          <a:spcBef>
                            <a:spcPct val="20000"/>
                          </a:spcBef>
                          <a:buClr>
                            <a:schemeClr val="hlink"/>
                          </a:buClr>
                          <a:buSzPct val="60000"/>
                          <a:buFont typeface="Wingdings" panose="05000000000000000000" pitchFamily="2" charset="2"/>
                          <a:buChar char="u"/>
                          <a:defRPr sz="2400">
                            <a:solidFill>
                              <a:schemeClr val="tx1"/>
                            </a:solidFill>
                            <a:latin typeface="Verdana" panose="020B0604030504040204" pitchFamily="34" charset="0"/>
                            <a:cs typeface="Arial" panose="020B0604020202020204" pitchFamily="34" charset="0"/>
                          </a:defRPr>
                        </a:lvl3pPr>
                        <a:lvl4pPr marL="1600200" indent="-228600">
                          <a:spcBef>
                            <a:spcPct val="20000"/>
                          </a:spcBef>
                          <a:buClr>
                            <a:schemeClr val="tx1"/>
                          </a:buClr>
                          <a:buChar char="•"/>
                          <a:defRPr sz="2000">
                            <a:solidFill>
                              <a:schemeClr val="tx1"/>
                            </a:solidFill>
                            <a:latin typeface="Verdana" panose="020B0604030504040204" pitchFamily="34" charset="0"/>
                            <a:cs typeface="Arial" panose="020B0604020202020204" pitchFamily="34" charset="0"/>
                          </a:defRPr>
                        </a:lvl4pPr>
                        <a:lvl5pPr marL="2057400" indent="-228600">
                          <a:spcBef>
                            <a:spcPct val="20000"/>
                          </a:spcBef>
                          <a:buClr>
                            <a:schemeClr val="folHlink"/>
                          </a:buClr>
                          <a:buSzPct val="60000"/>
                          <a:buFont typeface="Wingdings" panose="05000000000000000000" pitchFamily="2" charset="2"/>
                          <a:buChar char="u"/>
                          <a:defRPr sz="2000">
                            <a:solidFill>
                              <a:schemeClr val="tx1"/>
                            </a:solidFill>
                            <a:latin typeface="Verdana" panose="020B0604030504040204" pitchFamily="34" charset="0"/>
                            <a:cs typeface="Arial" panose="020B0604020202020204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lr>
                            <a:schemeClr val="folHlink"/>
                          </a:buClr>
                          <a:buSzPct val="60000"/>
                          <a:buFont typeface="Wingdings" panose="05000000000000000000" pitchFamily="2" charset="2"/>
                          <a:buChar char="u"/>
                          <a:defRPr sz="2000">
                            <a:solidFill>
                              <a:schemeClr val="tx1"/>
                            </a:solidFill>
                            <a:latin typeface="Verdana" panose="020B0604030504040204" pitchFamily="34" charset="0"/>
                            <a:cs typeface="Arial" panose="020B0604020202020204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lr>
                            <a:schemeClr val="folHlink"/>
                          </a:buClr>
                          <a:buSzPct val="60000"/>
                          <a:buFont typeface="Wingdings" panose="05000000000000000000" pitchFamily="2" charset="2"/>
                          <a:buChar char="u"/>
                          <a:defRPr sz="2000">
                            <a:solidFill>
                              <a:schemeClr val="tx1"/>
                            </a:solidFill>
                            <a:latin typeface="Verdana" panose="020B0604030504040204" pitchFamily="34" charset="0"/>
                            <a:cs typeface="Arial" panose="020B0604020202020204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lr>
                            <a:schemeClr val="folHlink"/>
                          </a:buClr>
                          <a:buSzPct val="60000"/>
                          <a:buFont typeface="Wingdings" panose="05000000000000000000" pitchFamily="2" charset="2"/>
                          <a:buChar char="u"/>
                          <a:defRPr sz="2000">
                            <a:solidFill>
                              <a:schemeClr val="tx1"/>
                            </a:solidFill>
                            <a:latin typeface="Verdana" panose="020B0604030504040204" pitchFamily="34" charset="0"/>
                            <a:cs typeface="Arial" panose="020B0604020202020204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lr>
                            <a:schemeClr val="folHlink"/>
                          </a:buClr>
                          <a:buSzPct val="60000"/>
                          <a:buFont typeface="Wingdings" panose="05000000000000000000" pitchFamily="2" charset="2"/>
                          <a:buChar char="u"/>
                          <a:defRPr sz="2000">
                            <a:solidFill>
                              <a:schemeClr val="tx1"/>
                            </a:solidFill>
                            <a:latin typeface="Verdana" panose="020B0604030504040204" pitchFamily="34" charset="0"/>
                            <a:cs typeface="Arial" panose="020B0604020202020204" pitchFamily="34" charset="0"/>
                          </a:defRPr>
                        </a:lvl9pPr>
                      </a:lstStyle>
                      <a:p>
                        <a:pPr algn="ctr" eaLnBrk="1" hangingPunct="1">
                          <a:spcBef>
                            <a:spcPct val="0"/>
                          </a:spcBef>
                          <a:buClrTx/>
                          <a:buSzTx/>
                          <a:buFontTx/>
                          <a:buNone/>
                        </a:pPr>
                        <a:endParaRPr lang="cs-CZ" altLang="en-US" sz="1800"/>
                      </a:p>
                    </p:txBody>
                  </p:sp>
                  <p:sp>
                    <p:nvSpPr>
                      <p:cNvPr id="47166" name="Rectangle 17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2127" y="2284"/>
                        <a:ext cx="158" cy="238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>
                        <a:lvl1pPr>
                          <a:spcBef>
                            <a:spcPct val="20000"/>
                          </a:spcBef>
                          <a:buClr>
                            <a:schemeClr val="tx2"/>
                          </a:buClr>
                          <a:buSzPct val="60000"/>
                          <a:buFont typeface="Wingdings" panose="05000000000000000000" pitchFamily="2" charset="2"/>
                          <a:buChar char="u"/>
                          <a:defRPr sz="3200">
                            <a:solidFill>
                              <a:schemeClr val="tx1"/>
                            </a:solidFill>
                            <a:latin typeface="Verdana" panose="020B0604030504040204" pitchFamily="34" charset="0"/>
                            <a:cs typeface="Arial" panose="020B0604020202020204" pitchFamily="34" charset="0"/>
                          </a:defRPr>
                        </a:lvl1pPr>
                        <a:lvl2pPr marL="742950" indent="-285750">
                          <a:spcBef>
                            <a:spcPct val="20000"/>
                          </a:spcBef>
                          <a:buClr>
                            <a:schemeClr val="tx1"/>
                          </a:buClr>
                          <a:buChar char="•"/>
                          <a:defRPr sz="2800">
                            <a:solidFill>
                              <a:schemeClr val="tx1"/>
                            </a:solidFill>
                            <a:latin typeface="Verdana" panose="020B0604030504040204" pitchFamily="34" charset="0"/>
                            <a:cs typeface="Arial" panose="020B0604020202020204" pitchFamily="34" charset="0"/>
                          </a:defRPr>
                        </a:lvl2pPr>
                        <a:lvl3pPr marL="1143000" indent="-228600">
                          <a:spcBef>
                            <a:spcPct val="20000"/>
                          </a:spcBef>
                          <a:buClr>
                            <a:schemeClr val="hlink"/>
                          </a:buClr>
                          <a:buSzPct val="60000"/>
                          <a:buFont typeface="Wingdings" panose="05000000000000000000" pitchFamily="2" charset="2"/>
                          <a:buChar char="u"/>
                          <a:defRPr sz="2400">
                            <a:solidFill>
                              <a:schemeClr val="tx1"/>
                            </a:solidFill>
                            <a:latin typeface="Verdana" panose="020B0604030504040204" pitchFamily="34" charset="0"/>
                            <a:cs typeface="Arial" panose="020B0604020202020204" pitchFamily="34" charset="0"/>
                          </a:defRPr>
                        </a:lvl3pPr>
                        <a:lvl4pPr marL="1600200" indent="-228600">
                          <a:spcBef>
                            <a:spcPct val="20000"/>
                          </a:spcBef>
                          <a:buClr>
                            <a:schemeClr val="tx1"/>
                          </a:buClr>
                          <a:buChar char="•"/>
                          <a:defRPr sz="2000">
                            <a:solidFill>
                              <a:schemeClr val="tx1"/>
                            </a:solidFill>
                            <a:latin typeface="Verdana" panose="020B0604030504040204" pitchFamily="34" charset="0"/>
                            <a:cs typeface="Arial" panose="020B0604020202020204" pitchFamily="34" charset="0"/>
                          </a:defRPr>
                        </a:lvl4pPr>
                        <a:lvl5pPr marL="2057400" indent="-228600">
                          <a:spcBef>
                            <a:spcPct val="20000"/>
                          </a:spcBef>
                          <a:buClr>
                            <a:schemeClr val="folHlink"/>
                          </a:buClr>
                          <a:buSzPct val="60000"/>
                          <a:buFont typeface="Wingdings" panose="05000000000000000000" pitchFamily="2" charset="2"/>
                          <a:buChar char="u"/>
                          <a:defRPr sz="2000">
                            <a:solidFill>
                              <a:schemeClr val="tx1"/>
                            </a:solidFill>
                            <a:latin typeface="Verdana" panose="020B0604030504040204" pitchFamily="34" charset="0"/>
                            <a:cs typeface="Arial" panose="020B0604020202020204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lr>
                            <a:schemeClr val="folHlink"/>
                          </a:buClr>
                          <a:buSzPct val="60000"/>
                          <a:buFont typeface="Wingdings" panose="05000000000000000000" pitchFamily="2" charset="2"/>
                          <a:buChar char="u"/>
                          <a:defRPr sz="2000">
                            <a:solidFill>
                              <a:schemeClr val="tx1"/>
                            </a:solidFill>
                            <a:latin typeface="Verdana" panose="020B0604030504040204" pitchFamily="34" charset="0"/>
                            <a:cs typeface="Arial" panose="020B0604020202020204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lr>
                            <a:schemeClr val="folHlink"/>
                          </a:buClr>
                          <a:buSzPct val="60000"/>
                          <a:buFont typeface="Wingdings" panose="05000000000000000000" pitchFamily="2" charset="2"/>
                          <a:buChar char="u"/>
                          <a:defRPr sz="2000">
                            <a:solidFill>
                              <a:schemeClr val="tx1"/>
                            </a:solidFill>
                            <a:latin typeface="Verdana" panose="020B0604030504040204" pitchFamily="34" charset="0"/>
                            <a:cs typeface="Arial" panose="020B0604020202020204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lr>
                            <a:schemeClr val="folHlink"/>
                          </a:buClr>
                          <a:buSzPct val="60000"/>
                          <a:buFont typeface="Wingdings" panose="05000000000000000000" pitchFamily="2" charset="2"/>
                          <a:buChar char="u"/>
                          <a:defRPr sz="2000">
                            <a:solidFill>
                              <a:schemeClr val="tx1"/>
                            </a:solidFill>
                            <a:latin typeface="Verdana" panose="020B0604030504040204" pitchFamily="34" charset="0"/>
                            <a:cs typeface="Arial" panose="020B0604020202020204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lr>
                            <a:schemeClr val="folHlink"/>
                          </a:buClr>
                          <a:buSzPct val="60000"/>
                          <a:buFont typeface="Wingdings" panose="05000000000000000000" pitchFamily="2" charset="2"/>
                          <a:buChar char="u"/>
                          <a:defRPr sz="2000">
                            <a:solidFill>
                              <a:schemeClr val="tx1"/>
                            </a:solidFill>
                            <a:latin typeface="Verdana" panose="020B0604030504040204" pitchFamily="34" charset="0"/>
                            <a:cs typeface="Arial" panose="020B0604020202020204" pitchFamily="34" charset="0"/>
                          </a:defRPr>
                        </a:lvl9pPr>
                      </a:lstStyle>
                      <a:p>
                        <a:pPr algn="ctr" eaLnBrk="1" hangingPunct="1">
                          <a:spcBef>
                            <a:spcPct val="0"/>
                          </a:spcBef>
                          <a:buClrTx/>
                          <a:buSzTx/>
                          <a:buFontTx/>
                          <a:buNone/>
                        </a:pPr>
                        <a:endParaRPr lang="cs-CZ" altLang="en-US" sz="1800"/>
                      </a:p>
                    </p:txBody>
                  </p:sp>
                </p:grpSp>
                <p:sp>
                  <p:nvSpPr>
                    <p:cNvPr id="47121" name="Rectangle 18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1033" y="1890"/>
                      <a:ext cx="1720" cy="236"/>
                    </a:xfrm>
                    <a:prstGeom prst="rect">
                      <a:avLst/>
                    </a:prstGeom>
                    <a:solidFill>
                      <a:srgbClr val="C0C0C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anose="05000000000000000000" pitchFamily="2" charset="2"/>
                        <a:buChar char="u"/>
                        <a:defRPr sz="3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Char char="•"/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buChar char="u"/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Char char="•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Char char="u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Char char="u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Char char="u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Char char="u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Char char="u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algn="ctr" eaLnBrk="1" hangingPunct="1"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endParaRPr lang="cs-CZ" altLang="en-US" sz="1800"/>
                    </a:p>
                  </p:txBody>
                </p:sp>
                <p:grpSp>
                  <p:nvGrpSpPr>
                    <p:cNvPr id="47122" name="Group 19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1033" y="1489"/>
                      <a:ext cx="1720" cy="249"/>
                      <a:chOff x="1033" y="1489"/>
                      <a:chExt cx="1720" cy="249"/>
                    </a:xfrm>
                  </p:grpSpPr>
                  <p:grpSp>
                    <p:nvGrpSpPr>
                      <p:cNvPr id="47159" name="Group 20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>
                        <a:off x="1033" y="1489"/>
                        <a:ext cx="1720" cy="249"/>
                        <a:chOff x="1033" y="1489"/>
                        <a:chExt cx="1720" cy="249"/>
                      </a:xfrm>
                    </p:grpSpPr>
                    <p:sp>
                      <p:nvSpPr>
                        <p:cNvPr id="47161" name="Rectangle 21"/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>
                          <a:off x="1033" y="1495"/>
                          <a:ext cx="1720" cy="237"/>
                        </a:xfrm>
                        <a:prstGeom prst="rect">
                          <a:avLst/>
                        </a:prstGeom>
                        <a:solidFill>
                          <a:srgbClr val="C0C0C0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/>
                        <a:lstStyle>
                          <a:lvl1pPr>
                            <a:spcBef>
                              <a:spcPct val="20000"/>
                            </a:spcBef>
                            <a:buClr>
                              <a:schemeClr val="tx2"/>
                            </a:buClr>
                            <a:buSzPct val="60000"/>
                            <a:buFont typeface="Wingdings" panose="05000000000000000000" pitchFamily="2" charset="2"/>
                            <a:buChar char="u"/>
                            <a:defRPr sz="3200">
                              <a:solidFill>
                                <a:schemeClr val="tx1"/>
                              </a:solidFill>
                              <a:latin typeface="Verdana" panose="020B0604030504040204" pitchFamily="34" charset="0"/>
                              <a:cs typeface="Arial" panose="020B0604020202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Clr>
                              <a:schemeClr val="tx1"/>
                            </a:buClr>
                            <a:buChar char="•"/>
                            <a:defRPr sz="2800">
                              <a:solidFill>
                                <a:schemeClr val="tx1"/>
                              </a:solidFill>
                              <a:latin typeface="Verdana" panose="020B0604030504040204" pitchFamily="34" charset="0"/>
                              <a:cs typeface="Arial" panose="020B0604020202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Clr>
                              <a:schemeClr val="hlink"/>
                            </a:buClr>
                            <a:buSzPct val="60000"/>
                            <a:buFont typeface="Wingdings" panose="05000000000000000000" pitchFamily="2" charset="2"/>
                            <a:buChar char="u"/>
                            <a:defRPr sz="2400">
                              <a:solidFill>
                                <a:schemeClr val="tx1"/>
                              </a:solidFill>
                              <a:latin typeface="Verdana" panose="020B0604030504040204" pitchFamily="34" charset="0"/>
                              <a:cs typeface="Arial" panose="020B0604020202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Clr>
                              <a:schemeClr val="tx1"/>
                            </a:buClr>
                            <a:buChar char="•"/>
                            <a:defRPr sz="2000">
                              <a:solidFill>
                                <a:schemeClr val="tx1"/>
                              </a:solidFill>
                              <a:latin typeface="Verdana" panose="020B0604030504040204" pitchFamily="34" charset="0"/>
                              <a:cs typeface="Arial" panose="020B0604020202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Clr>
                              <a:schemeClr val="folHlink"/>
                            </a:buClr>
                            <a:buSzPct val="60000"/>
                            <a:buFont typeface="Wingdings" panose="05000000000000000000" pitchFamily="2" charset="2"/>
                            <a:buChar char="u"/>
                            <a:defRPr sz="2000">
                              <a:solidFill>
                                <a:schemeClr val="tx1"/>
                              </a:solidFill>
                              <a:latin typeface="Verdana" panose="020B0604030504040204" pitchFamily="34" charset="0"/>
                              <a:cs typeface="Arial" panose="020B0604020202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folHlink"/>
                            </a:buClr>
                            <a:buSzPct val="60000"/>
                            <a:buFont typeface="Wingdings" panose="05000000000000000000" pitchFamily="2" charset="2"/>
                            <a:buChar char="u"/>
                            <a:defRPr sz="2000">
                              <a:solidFill>
                                <a:schemeClr val="tx1"/>
                              </a:solidFill>
                              <a:latin typeface="Verdana" panose="020B0604030504040204" pitchFamily="34" charset="0"/>
                              <a:cs typeface="Arial" panose="020B0604020202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folHlink"/>
                            </a:buClr>
                            <a:buSzPct val="60000"/>
                            <a:buFont typeface="Wingdings" panose="05000000000000000000" pitchFamily="2" charset="2"/>
                            <a:buChar char="u"/>
                            <a:defRPr sz="2000">
                              <a:solidFill>
                                <a:schemeClr val="tx1"/>
                              </a:solidFill>
                              <a:latin typeface="Verdana" panose="020B0604030504040204" pitchFamily="34" charset="0"/>
                              <a:cs typeface="Arial" panose="020B0604020202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folHlink"/>
                            </a:buClr>
                            <a:buSzPct val="60000"/>
                            <a:buFont typeface="Wingdings" panose="05000000000000000000" pitchFamily="2" charset="2"/>
                            <a:buChar char="u"/>
                            <a:defRPr sz="2000">
                              <a:solidFill>
                                <a:schemeClr val="tx1"/>
                              </a:solidFill>
                              <a:latin typeface="Verdana" panose="020B0604030504040204" pitchFamily="34" charset="0"/>
                              <a:cs typeface="Arial" panose="020B0604020202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folHlink"/>
                            </a:buClr>
                            <a:buSzPct val="60000"/>
                            <a:buFont typeface="Wingdings" panose="05000000000000000000" pitchFamily="2" charset="2"/>
                            <a:buChar char="u"/>
                            <a:defRPr sz="2000">
                              <a:solidFill>
                                <a:schemeClr val="tx1"/>
                              </a:solidFill>
                              <a:latin typeface="Verdana" panose="020B0604030504040204" pitchFamily="34" charset="0"/>
                              <a:cs typeface="Arial" panose="020B0604020202020204" pitchFamily="34" charset="0"/>
                            </a:defRPr>
                          </a:lvl9pPr>
                        </a:lstStyle>
                        <a:p>
                          <a:pPr algn="ctr" eaLnBrk="1" hangingPunct="1">
                            <a:spcBef>
                              <a:spcPct val="0"/>
                            </a:spcBef>
                            <a:buClrTx/>
                            <a:buSzTx/>
                            <a:buFontTx/>
                            <a:buNone/>
                          </a:pPr>
                          <a:endParaRPr lang="cs-CZ" altLang="en-US" sz="1800"/>
                        </a:p>
                      </p:txBody>
                    </p:sp>
                    <p:sp>
                      <p:nvSpPr>
                        <p:cNvPr id="47162" name="Rectangle 22"/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>
                          <a:off x="1033" y="1725"/>
                          <a:ext cx="1720" cy="13"/>
                        </a:xfrm>
                        <a:prstGeom prst="rect">
                          <a:avLst/>
                        </a:prstGeom>
                        <a:solidFill>
                          <a:srgbClr val="000000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/>
                        <a:lstStyle>
                          <a:lvl1pPr>
                            <a:spcBef>
                              <a:spcPct val="20000"/>
                            </a:spcBef>
                            <a:buClr>
                              <a:schemeClr val="tx2"/>
                            </a:buClr>
                            <a:buSzPct val="60000"/>
                            <a:buFont typeface="Wingdings" panose="05000000000000000000" pitchFamily="2" charset="2"/>
                            <a:buChar char="u"/>
                            <a:defRPr sz="3200">
                              <a:solidFill>
                                <a:schemeClr val="tx1"/>
                              </a:solidFill>
                              <a:latin typeface="Verdana" panose="020B0604030504040204" pitchFamily="34" charset="0"/>
                              <a:cs typeface="Arial" panose="020B0604020202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Clr>
                              <a:schemeClr val="tx1"/>
                            </a:buClr>
                            <a:buChar char="•"/>
                            <a:defRPr sz="2800">
                              <a:solidFill>
                                <a:schemeClr val="tx1"/>
                              </a:solidFill>
                              <a:latin typeface="Verdana" panose="020B0604030504040204" pitchFamily="34" charset="0"/>
                              <a:cs typeface="Arial" panose="020B0604020202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Clr>
                              <a:schemeClr val="hlink"/>
                            </a:buClr>
                            <a:buSzPct val="60000"/>
                            <a:buFont typeface="Wingdings" panose="05000000000000000000" pitchFamily="2" charset="2"/>
                            <a:buChar char="u"/>
                            <a:defRPr sz="2400">
                              <a:solidFill>
                                <a:schemeClr val="tx1"/>
                              </a:solidFill>
                              <a:latin typeface="Verdana" panose="020B0604030504040204" pitchFamily="34" charset="0"/>
                              <a:cs typeface="Arial" panose="020B0604020202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Clr>
                              <a:schemeClr val="tx1"/>
                            </a:buClr>
                            <a:buChar char="•"/>
                            <a:defRPr sz="2000">
                              <a:solidFill>
                                <a:schemeClr val="tx1"/>
                              </a:solidFill>
                              <a:latin typeface="Verdana" panose="020B0604030504040204" pitchFamily="34" charset="0"/>
                              <a:cs typeface="Arial" panose="020B0604020202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Clr>
                              <a:schemeClr val="folHlink"/>
                            </a:buClr>
                            <a:buSzPct val="60000"/>
                            <a:buFont typeface="Wingdings" panose="05000000000000000000" pitchFamily="2" charset="2"/>
                            <a:buChar char="u"/>
                            <a:defRPr sz="2000">
                              <a:solidFill>
                                <a:schemeClr val="tx1"/>
                              </a:solidFill>
                              <a:latin typeface="Verdana" panose="020B0604030504040204" pitchFamily="34" charset="0"/>
                              <a:cs typeface="Arial" panose="020B0604020202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folHlink"/>
                            </a:buClr>
                            <a:buSzPct val="60000"/>
                            <a:buFont typeface="Wingdings" panose="05000000000000000000" pitchFamily="2" charset="2"/>
                            <a:buChar char="u"/>
                            <a:defRPr sz="2000">
                              <a:solidFill>
                                <a:schemeClr val="tx1"/>
                              </a:solidFill>
                              <a:latin typeface="Verdana" panose="020B0604030504040204" pitchFamily="34" charset="0"/>
                              <a:cs typeface="Arial" panose="020B0604020202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folHlink"/>
                            </a:buClr>
                            <a:buSzPct val="60000"/>
                            <a:buFont typeface="Wingdings" panose="05000000000000000000" pitchFamily="2" charset="2"/>
                            <a:buChar char="u"/>
                            <a:defRPr sz="2000">
                              <a:solidFill>
                                <a:schemeClr val="tx1"/>
                              </a:solidFill>
                              <a:latin typeface="Verdana" panose="020B0604030504040204" pitchFamily="34" charset="0"/>
                              <a:cs typeface="Arial" panose="020B0604020202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folHlink"/>
                            </a:buClr>
                            <a:buSzPct val="60000"/>
                            <a:buFont typeface="Wingdings" panose="05000000000000000000" pitchFamily="2" charset="2"/>
                            <a:buChar char="u"/>
                            <a:defRPr sz="2000">
                              <a:solidFill>
                                <a:schemeClr val="tx1"/>
                              </a:solidFill>
                              <a:latin typeface="Verdana" panose="020B0604030504040204" pitchFamily="34" charset="0"/>
                              <a:cs typeface="Arial" panose="020B0604020202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folHlink"/>
                            </a:buClr>
                            <a:buSzPct val="60000"/>
                            <a:buFont typeface="Wingdings" panose="05000000000000000000" pitchFamily="2" charset="2"/>
                            <a:buChar char="u"/>
                            <a:defRPr sz="2000">
                              <a:solidFill>
                                <a:schemeClr val="tx1"/>
                              </a:solidFill>
                              <a:latin typeface="Verdana" panose="020B0604030504040204" pitchFamily="34" charset="0"/>
                              <a:cs typeface="Arial" panose="020B0604020202020204" pitchFamily="34" charset="0"/>
                            </a:defRPr>
                          </a:lvl9pPr>
                        </a:lstStyle>
                        <a:p>
                          <a:pPr algn="ctr" eaLnBrk="1" hangingPunct="1">
                            <a:spcBef>
                              <a:spcPct val="0"/>
                            </a:spcBef>
                            <a:buClrTx/>
                            <a:buSzTx/>
                            <a:buFontTx/>
                            <a:buNone/>
                          </a:pPr>
                          <a:endParaRPr lang="cs-CZ" altLang="en-US" sz="1800"/>
                        </a:p>
                      </p:txBody>
                    </p:sp>
                    <p:sp>
                      <p:nvSpPr>
                        <p:cNvPr id="47163" name="Rectangle 23"/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>
                          <a:off x="1033" y="1489"/>
                          <a:ext cx="1720" cy="12"/>
                        </a:xfrm>
                        <a:prstGeom prst="rect">
                          <a:avLst/>
                        </a:prstGeom>
                        <a:solidFill>
                          <a:srgbClr val="000000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/>
                        <a:lstStyle>
                          <a:lvl1pPr>
                            <a:spcBef>
                              <a:spcPct val="20000"/>
                            </a:spcBef>
                            <a:buClr>
                              <a:schemeClr val="tx2"/>
                            </a:buClr>
                            <a:buSzPct val="60000"/>
                            <a:buFont typeface="Wingdings" panose="05000000000000000000" pitchFamily="2" charset="2"/>
                            <a:buChar char="u"/>
                            <a:defRPr sz="3200">
                              <a:solidFill>
                                <a:schemeClr val="tx1"/>
                              </a:solidFill>
                              <a:latin typeface="Verdana" panose="020B0604030504040204" pitchFamily="34" charset="0"/>
                              <a:cs typeface="Arial" panose="020B0604020202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Clr>
                              <a:schemeClr val="tx1"/>
                            </a:buClr>
                            <a:buChar char="•"/>
                            <a:defRPr sz="2800">
                              <a:solidFill>
                                <a:schemeClr val="tx1"/>
                              </a:solidFill>
                              <a:latin typeface="Verdana" panose="020B0604030504040204" pitchFamily="34" charset="0"/>
                              <a:cs typeface="Arial" panose="020B0604020202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Clr>
                              <a:schemeClr val="hlink"/>
                            </a:buClr>
                            <a:buSzPct val="60000"/>
                            <a:buFont typeface="Wingdings" panose="05000000000000000000" pitchFamily="2" charset="2"/>
                            <a:buChar char="u"/>
                            <a:defRPr sz="2400">
                              <a:solidFill>
                                <a:schemeClr val="tx1"/>
                              </a:solidFill>
                              <a:latin typeface="Verdana" panose="020B0604030504040204" pitchFamily="34" charset="0"/>
                              <a:cs typeface="Arial" panose="020B0604020202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Clr>
                              <a:schemeClr val="tx1"/>
                            </a:buClr>
                            <a:buChar char="•"/>
                            <a:defRPr sz="2000">
                              <a:solidFill>
                                <a:schemeClr val="tx1"/>
                              </a:solidFill>
                              <a:latin typeface="Verdana" panose="020B0604030504040204" pitchFamily="34" charset="0"/>
                              <a:cs typeface="Arial" panose="020B0604020202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Clr>
                              <a:schemeClr val="folHlink"/>
                            </a:buClr>
                            <a:buSzPct val="60000"/>
                            <a:buFont typeface="Wingdings" panose="05000000000000000000" pitchFamily="2" charset="2"/>
                            <a:buChar char="u"/>
                            <a:defRPr sz="2000">
                              <a:solidFill>
                                <a:schemeClr val="tx1"/>
                              </a:solidFill>
                              <a:latin typeface="Verdana" panose="020B0604030504040204" pitchFamily="34" charset="0"/>
                              <a:cs typeface="Arial" panose="020B0604020202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folHlink"/>
                            </a:buClr>
                            <a:buSzPct val="60000"/>
                            <a:buFont typeface="Wingdings" panose="05000000000000000000" pitchFamily="2" charset="2"/>
                            <a:buChar char="u"/>
                            <a:defRPr sz="2000">
                              <a:solidFill>
                                <a:schemeClr val="tx1"/>
                              </a:solidFill>
                              <a:latin typeface="Verdana" panose="020B0604030504040204" pitchFamily="34" charset="0"/>
                              <a:cs typeface="Arial" panose="020B0604020202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folHlink"/>
                            </a:buClr>
                            <a:buSzPct val="60000"/>
                            <a:buFont typeface="Wingdings" panose="05000000000000000000" pitchFamily="2" charset="2"/>
                            <a:buChar char="u"/>
                            <a:defRPr sz="2000">
                              <a:solidFill>
                                <a:schemeClr val="tx1"/>
                              </a:solidFill>
                              <a:latin typeface="Verdana" panose="020B0604030504040204" pitchFamily="34" charset="0"/>
                              <a:cs typeface="Arial" panose="020B0604020202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folHlink"/>
                            </a:buClr>
                            <a:buSzPct val="60000"/>
                            <a:buFont typeface="Wingdings" panose="05000000000000000000" pitchFamily="2" charset="2"/>
                            <a:buChar char="u"/>
                            <a:defRPr sz="2000">
                              <a:solidFill>
                                <a:schemeClr val="tx1"/>
                              </a:solidFill>
                              <a:latin typeface="Verdana" panose="020B0604030504040204" pitchFamily="34" charset="0"/>
                              <a:cs typeface="Arial" panose="020B0604020202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folHlink"/>
                            </a:buClr>
                            <a:buSzPct val="60000"/>
                            <a:buFont typeface="Wingdings" panose="05000000000000000000" pitchFamily="2" charset="2"/>
                            <a:buChar char="u"/>
                            <a:defRPr sz="2000">
                              <a:solidFill>
                                <a:schemeClr val="tx1"/>
                              </a:solidFill>
                              <a:latin typeface="Verdana" panose="020B0604030504040204" pitchFamily="34" charset="0"/>
                              <a:cs typeface="Arial" panose="020B0604020202020204" pitchFamily="34" charset="0"/>
                            </a:defRPr>
                          </a:lvl9pPr>
                        </a:lstStyle>
                        <a:p>
                          <a:pPr algn="ctr" eaLnBrk="1" hangingPunct="1">
                            <a:spcBef>
                              <a:spcPct val="0"/>
                            </a:spcBef>
                            <a:buClrTx/>
                            <a:buSzTx/>
                            <a:buFontTx/>
                            <a:buNone/>
                          </a:pPr>
                          <a:endParaRPr lang="cs-CZ" altLang="en-US" sz="1800"/>
                        </a:p>
                      </p:txBody>
                    </p:sp>
                  </p:grpSp>
                  <p:sp>
                    <p:nvSpPr>
                      <p:cNvPr id="47160" name="Rectangle 24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1033" y="1495"/>
                        <a:ext cx="156" cy="237"/>
                      </a:xfrm>
                      <a:prstGeom prst="rect">
                        <a:avLst/>
                      </a:prstGeom>
                      <a:solidFill>
                        <a:srgbClr val="00000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>
                        <a:lvl1pPr>
                          <a:spcBef>
                            <a:spcPct val="20000"/>
                          </a:spcBef>
                          <a:buClr>
                            <a:schemeClr val="tx2"/>
                          </a:buClr>
                          <a:buSzPct val="60000"/>
                          <a:buFont typeface="Wingdings" panose="05000000000000000000" pitchFamily="2" charset="2"/>
                          <a:buChar char="u"/>
                          <a:defRPr sz="3200">
                            <a:solidFill>
                              <a:schemeClr val="tx1"/>
                            </a:solidFill>
                            <a:latin typeface="Verdana" panose="020B0604030504040204" pitchFamily="34" charset="0"/>
                            <a:cs typeface="Arial" panose="020B0604020202020204" pitchFamily="34" charset="0"/>
                          </a:defRPr>
                        </a:lvl1pPr>
                        <a:lvl2pPr marL="742950" indent="-285750">
                          <a:spcBef>
                            <a:spcPct val="20000"/>
                          </a:spcBef>
                          <a:buClr>
                            <a:schemeClr val="tx1"/>
                          </a:buClr>
                          <a:buChar char="•"/>
                          <a:defRPr sz="2800">
                            <a:solidFill>
                              <a:schemeClr val="tx1"/>
                            </a:solidFill>
                            <a:latin typeface="Verdana" panose="020B0604030504040204" pitchFamily="34" charset="0"/>
                            <a:cs typeface="Arial" panose="020B0604020202020204" pitchFamily="34" charset="0"/>
                          </a:defRPr>
                        </a:lvl2pPr>
                        <a:lvl3pPr marL="1143000" indent="-228600">
                          <a:spcBef>
                            <a:spcPct val="20000"/>
                          </a:spcBef>
                          <a:buClr>
                            <a:schemeClr val="hlink"/>
                          </a:buClr>
                          <a:buSzPct val="60000"/>
                          <a:buFont typeface="Wingdings" panose="05000000000000000000" pitchFamily="2" charset="2"/>
                          <a:buChar char="u"/>
                          <a:defRPr sz="2400">
                            <a:solidFill>
                              <a:schemeClr val="tx1"/>
                            </a:solidFill>
                            <a:latin typeface="Verdana" panose="020B0604030504040204" pitchFamily="34" charset="0"/>
                            <a:cs typeface="Arial" panose="020B0604020202020204" pitchFamily="34" charset="0"/>
                          </a:defRPr>
                        </a:lvl3pPr>
                        <a:lvl4pPr marL="1600200" indent="-228600">
                          <a:spcBef>
                            <a:spcPct val="20000"/>
                          </a:spcBef>
                          <a:buClr>
                            <a:schemeClr val="tx1"/>
                          </a:buClr>
                          <a:buChar char="•"/>
                          <a:defRPr sz="2000">
                            <a:solidFill>
                              <a:schemeClr val="tx1"/>
                            </a:solidFill>
                            <a:latin typeface="Verdana" panose="020B0604030504040204" pitchFamily="34" charset="0"/>
                            <a:cs typeface="Arial" panose="020B0604020202020204" pitchFamily="34" charset="0"/>
                          </a:defRPr>
                        </a:lvl4pPr>
                        <a:lvl5pPr marL="2057400" indent="-228600">
                          <a:spcBef>
                            <a:spcPct val="20000"/>
                          </a:spcBef>
                          <a:buClr>
                            <a:schemeClr val="folHlink"/>
                          </a:buClr>
                          <a:buSzPct val="60000"/>
                          <a:buFont typeface="Wingdings" panose="05000000000000000000" pitchFamily="2" charset="2"/>
                          <a:buChar char="u"/>
                          <a:defRPr sz="2000">
                            <a:solidFill>
                              <a:schemeClr val="tx1"/>
                            </a:solidFill>
                            <a:latin typeface="Verdana" panose="020B0604030504040204" pitchFamily="34" charset="0"/>
                            <a:cs typeface="Arial" panose="020B0604020202020204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lr>
                            <a:schemeClr val="folHlink"/>
                          </a:buClr>
                          <a:buSzPct val="60000"/>
                          <a:buFont typeface="Wingdings" panose="05000000000000000000" pitchFamily="2" charset="2"/>
                          <a:buChar char="u"/>
                          <a:defRPr sz="2000">
                            <a:solidFill>
                              <a:schemeClr val="tx1"/>
                            </a:solidFill>
                            <a:latin typeface="Verdana" panose="020B0604030504040204" pitchFamily="34" charset="0"/>
                            <a:cs typeface="Arial" panose="020B0604020202020204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lr>
                            <a:schemeClr val="folHlink"/>
                          </a:buClr>
                          <a:buSzPct val="60000"/>
                          <a:buFont typeface="Wingdings" panose="05000000000000000000" pitchFamily="2" charset="2"/>
                          <a:buChar char="u"/>
                          <a:defRPr sz="2000">
                            <a:solidFill>
                              <a:schemeClr val="tx1"/>
                            </a:solidFill>
                            <a:latin typeface="Verdana" panose="020B0604030504040204" pitchFamily="34" charset="0"/>
                            <a:cs typeface="Arial" panose="020B0604020202020204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lr>
                            <a:schemeClr val="folHlink"/>
                          </a:buClr>
                          <a:buSzPct val="60000"/>
                          <a:buFont typeface="Wingdings" panose="05000000000000000000" pitchFamily="2" charset="2"/>
                          <a:buChar char="u"/>
                          <a:defRPr sz="2000">
                            <a:solidFill>
                              <a:schemeClr val="tx1"/>
                            </a:solidFill>
                            <a:latin typeface="Verdana" panose="020B0604030504040204" pitchFamily="34" charset="0"/>
                            <a:cs typeface="Arial" panose="020B0604020202020204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lr>
                            <a:schemeClr val="folHlink"/>
                          </a:buClr>
                          <a:buSzPct val="60000"/>
                          <a:buFont typeface="Wingdings" panose="05000000000000000000" pitchFamily="2" charset="2"/>
                          <a:buChar char="u"/>
                          <a:defRPr sz="2000">
                            <a:solidFill>
                              <a:schemeClr val="tx1"/>
                            </a:solidFill>
                            <a:latin typeface="Verdana" panose="020B0604030504040204" pitchFamily="34" charset="0"/>
                            <a:cs typeface="Arial" panose="020B0604020202020204" pitchFamily="34" charset="0"/>
                          </a:defRPr>
                        </a:lvl9pPr>
                      </a:lstStyle>
                      <a:p>
                        <a:pPr algn="ctr" eaLnBrk="1" hangingPunct="1">
                          <a:spcBef>
                            <a:spcPct val="0"/>
                          </a:spcBef>
                          <a:buClrTx/>
                          <a:buSzTx/>
                          <a:buFontTx/>
                          <a:buNone/>
                        </a:pPr>
                        <a:endParaRPr lang="cs-CZ" altLang="en-US" sz="1800"/>
                      </a:p>
                    </p:txBody>
                  </p:sp>
                </p:grpSp>
                <p:sp>
                  <p:nvSpPr>
                    <p:cNvPr id="47123" name="Rectangle 25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2502" y="897"/>
                      <a:ext cx="221" cy="64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lIns="0" tIns="0" rIns="0" bIns="0">
                      <a:spAutoFit/>
                    </a:bodyPr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anose="05000000000000000000" pitchFamily="2" charset="2"/>
                        <a:buChar char="u"/>
                        <a:defRPr sz="3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Char char="•"/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buChar char="u"/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Char char="•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Char char="u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Char char="u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Char char="u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Char char="u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Char char="u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kumimoji="1" lang="cs-CZ" altLang="en-US" sz="100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</a:rPr>
                        <a:t>Detection </a:t>
                      </a:r>
                      <a:endParaRPr kumimoji="1" lang="cs-CZ" altLang="en-US" sz="2400">
                        <a:latin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47124" name="Rectangle 26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2502" y="987"/>
                      <a:ext cx="172" cy="64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lIns="0" tIns="0" rIns="0" bIns="0">
                      <a:spAutoFit/>
                    </a:bodyPr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anose="05000000000000000000" pitchFamily="2" charset="2"/>
                        <a:buChar char="u"/>
                        <a:defRPr sz="3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Char char="•"/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buChar char="u"/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Char char="•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Char char="u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Char char="u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Char char="u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Char char="u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Char char="u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kumimoji="1" lang="cs-CZ" altLang="en-US" sz="100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</a:rPr>
                        <a:t>window</a:t>
                      </a:r>
                      <a:endParaRPr kumimoji="1" lang="cs-CZ" altLang="en-US" sz="2400">
                        <a:latin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47125" name="Rectangle 27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2754" y="987"/>
                      <a:ext cx="13" cy="64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lIns="0" tIns="0" rIns="0" bIns="0">
                      <a:spAutoFit/>
                    </a:bodyPr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anose="05000000000000000000" pitchFamily="2" charset="2"/>
                        <a:buChar char="u"/>
                        <a:defRPr sz="3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Char char="•"/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buChar char="u"/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Char char="•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Char char="u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Char char="u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Char char="u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Char char="u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Char char="u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kumimoji="1" lang="cs-CZ" altLang="en-US" sz="100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</a:rPr>
                        <a:t> </a:t>
                      </a:r>
                      <a:endParaRPr kumimoji="1" lang="cs-CZ" altLang="en-US" sz="2400">
                        <a:latin typeface="Times New Roman" panose="02020603050405020304" pitchFamily="18" charset="0"/>
                      </a:endParaRPr>
                    </a:p>
                  </p:txBody>
                </p:sp>
                <p:grpSp>
                  <p:nvGrpSpPr>
                    <p:cNvPr id="47126" name="Group 28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1033" y="1094"/>
                      <a:ext cx="1720" cy="250"/>
                      <a:chOff x="1033" y="1094"/>
                      <a:chExt cx="1720" cy="250"/>
                    </a:xfrm>
                  </p:grpSpPr>
                  <p:grpSp>
                    <p:nvGrpSpPr>
                      <p:cNvPr id="47152" name="Group 29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>
                        <a:off x="1033" y="1094"/>
                        <a:ext cx="1720" cy="250"/>
                        <a:chOff x="1033" y="1094"/>
                        <a:chExt cx="1720" cy="250"/>
                      </a:xfrm>
                    </p:grpSpPr>
                    <p:sp>
                      <p:nvSpPr>
                        <p:cNvPr id="47156" name="Rectangle 30"/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>
                          <a:off x="1033" y="1101"/>
                          <a:ext cx="1720" cy="236"/>
                        </a:xfrm>
                        <a:prstGeom prst="rect">
                          <a:avLst/>
                        </a:prstGeom>
                        <a:solidFill>
                          <a:srgbClr val="C0C0C0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/>
                        <a:lstStyle>
                          <a:lvl1pPr>
                            <a:spcBef>
                              <a:spcPct val="20000"/>
                            </a:spcBef>
                            <a:buClr>
                              <a:schemeClr val="tx2"/>
                            </a:buClr>
                            <a:buSzPct val="60000"/>
                            <a:buFont typeface="Wingdings" panose="05000000000000000000" pitchFamily="2" charset="2"/>
                            <a:buChar char="u"/>
                            <a:defRPr sz="3200">
                              <a:solidFill>
                                <a:schemeClr val="tx1"/>
                              </a:solidFill>
                              <a:latin typeface="Verdana" panose="020B0604030504040204" pitchFamily="34" charset="0"/>
                              <a:cs typeface="Arial" panose="020B0604020202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Clr>
                              <a:schemeClr val="tx1"/>
                            </a:buClr>
                            <a:buChar char="•"/>
                            <a:defRPr sz="2800">
                              <a:solidFill>
                                <a:schemeClr val="tx1"/>
                              </a:solidFill>
                              <a:latin typeface="Verdana" panose="020B0604030504040204" pitchFamily="34" charset="0"/>
                              <a:cs typeface="Arial" panose="020B0604020202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Clr>
                              <a:schemeClr val="hlink"/>
                            </a:buClr>
                            <a:buSzPct val="60000"/>
                            <a:buFont typeface="Wingdings" panose="05000000000000000000" pitchFamily="2" charset="2"/>
                            <a:buChar char="u"/>
                            <a:defRPr sz="2400">
                              <a:solidFill>
                                <a:schemeClr val="tx1"/>
                              </a:solidFill>
                              <a:latin typeface="Verdana" panose="020B0604030504040204" pitchFamily="34" charset="0"/>
                              <a:cs typeface="Arial" panose="020B0604020202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Clr>
                              <a:schemeClr val="tx1"/>
                            </a:buClr>
                            <a:buChar char="•"/>
                            <a:defRPr sz="2000">
                              <a:solidFill>
                                <a:schemeClr val="tx1"/>
                              </a:solidFill>
                              <a:latin typeface="Verdana" panose="020B0604030504040204" pitchFamily="34" charset="0"/>
                              <a:cs typeface="Arial" panose="020B0604020202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Clr>
                              <a:schemeClr val="folHlink"/>
                            </a:buClr>
                            <a:buSzPct val="60000"/>
                            <a:buFont typeface="Wingdings" panose="05000000000000000000" pitchFamily="2" charset="2"/>
                            <a:buChar char="u"/>
                            <a:defRPr sz="2000">
                              <a:solidFill>
                                <a:schemeClr val="tx1"/>
                              </a:solidFill>
                              <a:latin typeface="Verdana" panose="020B0604030504040204" pitchFamily="34" charset="0"/>
                              <a:cs typeface="Arial" panose="020B0604020202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folHlink"/>
                            </a:buClr>
                            <a:buSzPct val="60000"/>
                            <a:buFont typeface="Wingdings" panose="05000000000000000000" pitchFamily="2" charset="2"/>
                            <a:buChar char="u"/>
                            <a:defRPr sz="2000">
                              <a:solidFill>
                                <a:schemeClr val="tx1"/>
                              </a:solidFill>
                              <a:latin typeface="Verdana" panose="020B0604030504040204" pitchFamily="34" charset="0"/>
                              <a:cs typeface="Arial" panose="020B0604020202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folHlink"/>
                            </a:buClr>
                            <a:buSzPct val="60000"/>
                            <a:buFont typeface="Wingdings" panose="05000000000000000000" pitchFamily="2" charset="2"/>
                            <a:buChar char="u"/>
                            <a:defRPr sz="2000">
                              <a:solidFill>
                                <a:schemeClr val="tx1"/>
                              </a:solidFill>
                              <a:latin typeface="Verdana" panose="020B0604030504040204" pitchFamily="34" charset="0"/>
                              <a:cs typeface="Arial" panose="020B0604020202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folHlink"/>
                            </a:buClr>
                            <a:buSzPct val="60000"/>
                            <a:buFont typeface="Wingdings" panose="05000000000000000000" pitchFamily="2" charset="2"/>
                            <a:buChar char="u"/>
                            <a:defRPr sz="2000">
                              <a:solidFill>
                                <a:schemeClr val="tx1"/>
                              </a:solidFill>
                              <a:latin typeface="Verdana" panose="020B0604030504040204" pitchFamily="34" charset="0"/>
                              <a:cs typeface="Arial" panose="020B0604020202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folHlink"/>
                            </a:buClr>
                            <a:buSzPct val="60000"/>
                            <a:buFont typeface="Wingdings" panose="05000000000000000000" pitchFamily="2" charset="2"/>
                            <a:buChar char="u"/>
                            <a:defRPr sz="2000">
                              <a:solidFill>
                                <a:schemeClr val="tx1"/>
                              </a:solidFill>
                              <a:latin typeface="Verdana" panose="020B0604030504040204" pitchFamily="34" charset="0"/>
                              <a:cs typeface="Arial" panose="020B0604020202020204" pitchFamily="34" charset="0"/>
                            </a:defRPr>
                          </a:lvl9pPr>
                        </a:lstStyle>
                        <a:p>
                          <a:pPr algn="ctr" eaLnBrk="1" hangingPunct="1">
                            <a:spcBef>
                              <a:spcPct val="0"/>
                            </a:spcBef>
                            <a:buClrTx/>
                            <a:buSzTx/>
                            <a:buFontTx/>
                            <a:buNone/>
                          </a:pPr>
                          <a:endParaRPr lang="cs-CZ" altLang="en-US" sz="1800"/>
                        </a:p>
                      </p:txBody>
                    </p:sp>
                    <p:sp>
                      <p:nvSpPr>
                        <p:cNvPr id="47157" name="Rectangle 31"/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>
                          <a:off x="1033" y="1331"/>
                          <a:ext cx="1720" cy="13"/>
                        </a:xfrm>
                        <a:prstGeom prst="rect">
                          <a:avLst/>
                        </a:prstGeom>
                        <a:solidFill>
                          <a:srgbClr val="000000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/>
                        <a:lstStyle>
                          <a:lvl1pPr>
                            <a:spcBef>
                              <a:spcPct val="20000"/>
                            </a:spcBef>
                            <a:buClr>
                              <a:schemeClr val="tx2"/>
                            </a:buClr>
                            <a:buSzPct val="60000"/>
                            <a:buFont typeface="Wingdings" panose="05000000000000000000" pitchFamily="2" charset="2"/>
                            <a:buChar char="u"/>
                            <a:defRPr sz="3200">
                              <a:solidFill>
                                <a:schemeClr val="tx1"/>
                              </a:solidFill>
                              <a:latin typeface="Verdana" panose="020B0604030504040204" pitchFamily="34" charset="0"/>
                              <a:cs typeface="Arial" panose="020B0604020202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Clr>
                              <a:schemeClr val="tx1"/>
                            </a:buClr>
                            <a:buChar char="•"/>
                            <a:defRPr sz="2800">
                              <a:solidFill>
                                <a:schemeClr val="tx1"/>
                              </a:solidFill>
                              <a:latin typeface="Verdana" panose="020B0604030504040204" pitchFamily="34" charset="0"/>
                              <a:cs typeface="Arial" panose="020B0604020202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Clr>
                              <a:schemeClr val="hlink"/>
                            </a:buClr>
                            <a:buSzPct val="60000"/>
                            <a:buFont typeface="Wingdings" panose="05000000000000000000" pitchFamily="2" charset="2"/>
                            <a:buChar char="u"/>
                            <a:defRPr sz="2400">
                              <a:solidFill>
                                <a:schemeClr val="tx1"/>
                              </a:solidFill>
                              <a:latin typeface="Verdana" panose="020B0604030504040204" pitchFamily="34" charset="0"/>
                              <a:cs typeface="Arial" panose="020B0604020202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Clr>
                              <a:schemeClr val="tx1"/>
                            </a:buClr>
                            <a:buChar char="•"/>
                            <a:defRPr sz="2000">
                              <a:solidFill>
                                <a:schemeClr val="tx1"/>
                              </a:solidFill>
                              <a:latin typeface="Verdana" panose="020B0604030504040204" pitchFamily="34" charset="0"/>
                              <a:cs typeface="Arial" panose="020B0604020202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Clr>
                              <a:schemeClr val="folHlink"/>
                            </a:buClr>
                            <a:buSzPct val="60000"/>
                            <a:buFont typeface="Wingdings" panose="05000000000000000000" pitchFamily="2" charset="2"/>
                            <a:buChar char="u"/>
                            <a:defRPr sz="2000">
                              <a:solidFill>
                                <a:schemeClr val="tx1"/>
                              </a:solidFill>
                              <a:latin typeface="Verdana" panose="020B0604030504040204" pitchFamily="34" charset="0"/>
                              <a:cs typeface="Arial" panose="020B0604020202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folHlink"/>
                            </a:buClr>
                            <a:buSzPct val="60000"/>
                            <a:buFont typeface="Wingdings" panose="05000000000000000000" pitchFamily="2" charset="2"/>
                            <a:buChar char="u"/>
                            <a:defRPr sz="2000">
                              <a:solidFill>
                                <a:schemeClr val="tx1"/>
                              </a:solidFill>
                              <a:latin typeface="Verdana" panose="020B0604030504040204" pitchFamily="34" charset="0"/>
                              <a:cs typeface="Arial" panose="020B0604020202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folHlink"/>
                            </a:buClr>
                            <a:buSzPct val="60000"/>
                            <a:buFont typeface="Wingdings" panose="05000000000000000000" pitchFamily="2" charset="2"/>
                            <a:buChar char="u"/>
                            <a:defRPr sz="2000">
                              <a:solidFill>
                                <a:schemeClr val="tx1"/>
                              </a:solidFill>
                              <a:latin typeface="Verdana" panose="020B0604030504040204" pitchFamily="34" charset="0"/>
                              <a:cs typeface="Arial" panose="020B0604020202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folHlink"/>
                            </a:buClr>
                            <a:buSzPct val="60000"/>
                            <a:buFont typeface="Wingdings" panose="05000000000000000000" pitchFamily="2" charset="2"/>
                            <a:buChar char="u"/>
                            <a:defRPr sz="2000">
                              <a:solidFill>
                                <a:schemeClr val="tx1"/>
                              </a:solidFill>
                              <a:latin typeface="Verdana" panose="020B0604030504040204" pitchFamily="34" charset="0"/>
                              <a:cs typeface="Arial" panose="020B0604020202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folHlink"/>
                            </a:buClr>
                            <a:buSzPct val="60000"/>
                            <a:buFont typeface="Wingdings" panose="05000000000000000000" pitchFamily="2" charset="2"/>
                            <a:buChar char="u"/>
                            <a:defRPr sz="2000">
                              <a:solidFill>
                                <a:schemeClr val="tx1"/>
                              </a:solidFill>
                              <a:latin typeface="Verdana" panose="020B0604030504040204" pitchFamily="34" charset="0"/>
                              <a:cs typeface="Arial" panose="020B0604020202020204" pitchFamily="34" charset="0"/>
                            </a:defRPr>
                          </a:lvl9pPr>
                        </a:lstStyle>
                        <a:p>
                          <a:pPr algn="ctr" eaLnBrk="1" hangingPunct="1">
                            <a:spcBef>
                              <a:spcPct val="0"/>
                            </a:spcBef>
                            <a:buClrTx/>
                            <a:buSzTx/>
                            <a:buFontTx/>
                            <a:buNone/>
                          </a:pPr>
                          <a:endParaRPr lang="cs-CZ" altLang="en-US" sz="1800"/>
                        </a:p>
                      </p:txBody>
                    </p:sp>
                    <p:sp>
                      <p:nvSpPr>
                        <p:cNvPr id="47158" name="Rectangle 32"/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>
                          <a:off x="1033" y="1094"/>
                          <a:ext cx="1720" cy="13"/>
                        </a:xfrm>
                        <a:prstGeom prst="rect">
                          <a:avLst/>
                        </a:prstGeom>
                        <a:solidFill>
                          <a:srgbClr val="000000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/>
                        <a:lstStyle>
                          <a:lvl1pPr>
                            <a:spcBef>
                              <a:spcPct val="20000"/>
                            </a:spcBef>
                            <a:buClr>
                              <a:schemeClr val="tx2"/>
                            </a:buClr>
                            <a:buSzPct val="60000"/>
                            <a:buFont typeface="Wingdings" panose="05000000000000000000" pitchFamily="2" charset="2"/>
                            <a:buChar char="u"/>
                            <a:defRPr sz="3200">
                              <a:solidFill>
                                <a:schemeClr val="tx1"/>
                              </a:solidFill>
                              <a:latin typeface="Verdana" panose="020B0604030504040204" pitchFamily="34" charset="0"/>
                              <a:cs typeface="Arial" panose="020B0604020202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Clr>
                              <a:schemeClr val="tx1"/>
                            </a:buClr>
                            <a:buChar char="•"/>
                            <a:defRPr sz="2800">
                              <a:solidFill>
                                <a:schemeClr val="tx1"/>
                              </a:solidFill>
                              <a:latin typeface="Verdana" panose="020B0604030504040204" pitchFamily="34" charset="0"/>
                              <a:cs typeface="Arial" panose="020B0604020202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Clr>
                              <a:schemeClr val="hlink"/>
                            </a:buClr>
                            <a:buSzPct val="60000"/>
                            <a:buFont typeface="Wingdings" panose="05000000000000000000" pitchFamily="2" charset="2"/>
                            <a:buChar char="u"/>
                            <a:defRPr sz="2400">
                              <a:solidFill>
                                <a:schemeClr val="tx1"/>
                              </a:solidFill>
                              <a:latin typeface="Verdana" panose="020B0604030504040204" pitchFamily="34" charset="0"/>
                              <a:cs typeface="Arial" panose="020B0604020202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Clr>
                              <a:schemeClr val="tx1"/>
                            </a:buClr>
                            <a:buChar char="•"/>
                            <a:defRPr sz="2000">
                              <a:solidFill>
                                <a:schemeClr val="tx1"/>
                              </a:solidFill>
                              <a:latin typeface="Verdana" panose="020B0604030504040204" pitchFamily="34" charset="0"/>
                              <a:cs typeface="Arial" panose="020B0604020202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Clr>
                              <a:schemeClr val="folHlink"/>
                            </a:buClr>
                            <a:buSzPct val="60000"/>
                            <a:buFont typeface="Wingdings" panose="05000000000000000000" pitchFamily="2" charset="2"/>
                            <a:buChar char="u"/>
                            <a:defRPr sz="2000">
                              <a:solidFill>
                                <a:schemeClr val="tx1"/>
                              </a:solidFill>
                              <a:latin typeface="Verdana" panose="020B0604030504040204" pitchFamily="34" charset="0"/>
                              <a:cs typeface="Arial" panose="020B0604020202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folHlink"/>
                            </a:buClr>
                            <a:buSzPct val="60000"/>
                            <a:buFont typeface="Wingdings" panose="05000000000000000000" pitchFamily="2" charset="2"/>
                            <a:buChar char="u"/>
                            <a:defRPr sz="2000">
                              <a:solidFill>
                                <a:schemeClr val="tx1"/>
                              </a:solidFill>
                              <a:latin typeface="Verdana" panose="020B0604030504040204" pitchFamily="34" charset="0"/>
                              <a:cs typeface="Arial" panose="020B0604020202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folHlink"/>
                            </a:buClr>
                            <a:buSzPct val="60000"/>
                            <a:buFont typeface="Wingdings" panose="05000000000000000000" pitchFamily="2" charset="2"/>
                            <a:buChar char="u"/>
                            <a:defRPr sz="2000">
                              <a:solidFill>
                                <a:schemeClr val="tx1"/>
                              </a:solidFill>
                              <a:latin typeface="Verdana" panose="020B0604030504040204" pitchFamily="34" charset="0"/>
                              <a:cs typeface="Arial" panose="020B0604020202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folHlink"/>
                            </a:buClr>
                            <a:buSzPct val="60000"/>
                            <a:buFont typeface="Wingdings" panose="05000000000000000000" pitchFamily="2" charset="2"/>
                            <a:buChar char="u"/>
                            <a:defRPr sz="2000">
                              <a:solidFill>
                                <a:schemeClr val="tx1"/>
                              </a:solidFill>
                              <a:latin typeface="Verdana" panose="020B0604030504040204" pitchFamily="34" charset="0"/>
                              <a:cs typeface="Arial" panose="020B0604020202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folHlink"/>
                            </a:buClr>
                            <a:buSzPct val="60000"/>
                            <a:buFont typeface="Wingdings" panose="05000000000000000000" pitchFamily="2" charset="2"/>
                            <a:buChar char="u"/>
                            <a:defRPr sz="2000">
                              <a:solidFill>
                                <a:schemeClr val="tx1"/>
                              </a:solidFill>
                              <a:latin typeface="Verdana" panose="020B0604030504040204" pitchFamily="34" charset="0"/>
                              <a:cs typeface="Arial" panose="020B0604020202020204" pitchFamily="34" charset="0"/>
                            </a:defRPr>
                          </a:lvl9pPr>
                        </a:lstStyle>
                        <a:p>
                          <a:pPr algn="ctr" eaLnBrk="1" hangingPunct="1">
                            <a:spcBef>
                              <a:spcPct val="0"/>
                            </a:spcBef>
                            <a:buClrTx/>
                            <a:buSzTx/>
                            <a:buFontTx/>
                            <a:buNone/>
                          </a:pPr>
                          <a:endParaRPr lang="cs-CZ" altLang="en-US" sz="1800"/>
                        </a:p>
                      </p:txBody>
                    </p:sp>
                  </p:grpSp>
                  <p:grpSp>
                    <p:nvGrpSpPr>
                      <p:cNvPr id="47153" name="Group 33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>
                        <a:off x="2596" y="1101"/>
                        <a:ext cx="79" cy="236"/>
                        <a:chOff x="2596" y="1101"/>
                        <a:chExt cx="79" cy="236"/>
                      </a:xfrm>
                    </p:grpSpPr>
                    <p:sp>
                      <p:nvSpPr>
                        <p:cNvPr id="47154" name="Line 34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>
                          <a:off x="2596" y="1101"/>
                          <a:ext cx="1" cy="23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cs-CZ"/>
                        </a:p>
                      </p:txBody>
                    </p:sp>
                    <p:sp>
                      <p:nvSpPr>
                        <p:cNvPr id="47155" name="Line 35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>
                          <a:off x="2674" y="1101"/>
                          <a:ext cx="1" cy="23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cs-CZ"/>
                        </a:p>
                      </p:txBody>
                    </p:sp>
                  </p:grpSp>
                </p:grpSp>
                <p:sp>
                  <p:nvSpPr>
                    <p:cNvPr id="47127" name="Rectangle 36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955" y="864"/>
                      <a:ext cx="235" cy="238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anose="05000000000000000000" pitchFamily="2" charset="2"/>
                        <a:buChar char="u"/>
                        <a:defRPr sz="3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Char char="•"/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buChar char="u"/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Char char="•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Char char="u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Char char="u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Char char="u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Char char="u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Char char="u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algn="ctr" eaLnBrk="1" hangingPunct="1"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endParaRPr lang="cs-CZ" altLang="en-US" sz="1800"/>
                    </a:p>
                  </p:txBody>
                </p:sp>
                <p:sp>
                  <p:nvSpPr>
                    <p:cNvPr id="47128" name="Rectangle 37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1017" y="899"/>
                      <a:ext cx="50" cy="84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lIns="0" tIns="0" rIns="0" bIns="0">
                      <a:spAutoFit/>
                    </a:bodyPr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anose="05000000000000000000" pitchFamily="2" charset="2"/>
                        <a:buChar char="u"/>
                        <a:defRPr sz="3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Char char="•"/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buChar char="u"/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Char char="•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Char char="u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Char char="u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Char char="u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Char char="u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Char char="u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kumimoji="1" lang="cs-CZ" altLang="en-US" sz="1300" b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</a:rPr>
                        <a:t>A</a:t>
                      </a:r>
                      <a:endParaRPr kumimoji="1" lang="cs-CZ" altLang="en-US" sz="2400">
                        <a:latin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47129" name="Rectangle 38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1092" y="899"/>
                      <a:ext cx="18" cy="84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lIns="0" tIns="0" rIns="0" bIns="0">
                      <a:spAutoFit/>
                    </a:bodyPr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anose="05000000000000000000" pitchFamily="2" charset="2"/>
                        <a:buChar char="u"/>
                        <a:defRPr sz="3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Char char="•"/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buChar char="u"/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Char char="•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Char char="u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Char char="u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Char char="u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Char char="u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Char char="u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kumimoji="1" lang="cs-CZ" altLang="en-US" sz="1300" b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</a:rPr>
                        <a:t> </a:t>
                      </a:r>
                      <a:endParaRPr kumimoji="1" lang="cs-CZ" altLang="en-US" sz="2400">
                        <a:latin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47130" name="Rectangle 39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720" y="1022"/>
                      <a:ext cx="236" cy="395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anose="05000000000000000000" pitchFamily="2" charset="2"/>
                        <a:buChar char="u"/>
                        <a:defRPr sz="3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Char char="•"/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buChar char="u"/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Char char="•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Char char="u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Char char="u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Char char="u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Char char="u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Char char="u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algn="ctr" eaLnBrk="1" hangingPunct="1"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endParaRPr lang="cs-CZ" altLang="en-US" sz="1800"/>
                    </a:p>
                  </p:txBody>
                </p:sp>
                <p:sp>
                  <p:nvSpPr>
                    <p:cNvPr id="47131" name="Rectangle 40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783" y="1053"/>
                      <a:ext cx="18" cy="83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lIns="0" tIns="0" rIns="0" bIns="0">
                      <a:spAutoFit/>
                    </a:bodyPr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anose="05000000000000000000" pitchFamily="2" charset="2"/>
                        <a:buChar char="u"/>
                        <a:defRPr sz="3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Char char="•"/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buChar char="u"/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Char char="•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Char char="u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Char char="u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Char char="u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Char char="u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Char char="u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kumimoji="1" lang="cs-CZ" altLang="en-US" sz="130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</a:rPr>
                        <a:t> </a:t>
                      </a:r>
                      <a:endParaRPr kumimoji="1" lang="cs-CZ" altLang="en-US" sz="2400">
                        <a:latin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47132" name="Rectangle 41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783" y="1177"/>
                      <a:ext cx="1" cy="153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lIns="0" tIns="0" rIns="0" bIns="0">
                      <a:spAutoFit/>
                    </a:bodyPr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anose="05000000000000000000" pitchFamily="2" charset="2"/>
                        <a:buChar char="u"/>
                        <a:defRPr sz="3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Char char="•"/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buChar char="u"/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Char char="•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Char char="u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Char char="u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Char char="u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Char char="u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Char char="u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endParaRPr kumimoji="1" lang="cs-CZ" altLang="en-US" sz="2400">
                        <a:latin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47133" name="Rectangle 42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823" y="1177"/>
                      <a:ext cx="18" cy="83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lIns="0" tIns="0" rIns="0" bIns="0">
                      <a:spAutoFit/>
                    </a:bodyPr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anose="05000000000000000000" pitchFamily="2" charset="2"/>
                        <a:buChar char="u"/>
                        <a:defRPr sz="3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Char char="•"/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buChar char="u"/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Char char="•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Char char="u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Char char="u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Char char="u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Char char="u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Char char="u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kumimoji="1" lang="cs-CZ" altLang="en-US" sz="1300" b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</a:rPr>
                        <a:t> </a:t>
                      </a:r>
                      <a:endParaRPr kumimoji="1" lang="cs-CZ" altLang="en-US" sz="2400">
                        <a:latin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47134" name="Rectangle 43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720" y="1495"/>
                      <a:ext cx="236" cy="238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anose="05000000000000000000" pitchFamily="2" charset="2"/>
                        <a:buChar char="u"/>
                        <a:defRPr sz="3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Char char="•"/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buChar char="u"/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Char char="•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Char char="u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Char char="u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Char char="u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Char char="u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Char char="u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algn="ctr" eaLnBrk="1" hangingPunct="1"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endParaRPr lang="cs-CZ" altLang="en-US" sz="1800"/>
                    </a:p>
                  </p:txBody>
                </p:sp>
                <p:sp>
                  <p:nvSpPr>
                    <p:cNvPr id="47135" name="Rectangle 44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783" y="1530"/>
                      <a:ext cx="1" cy="153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lIns="0" tIns="0" rIns="0" bIns="0">
                      <a:spAutoFit/>
                    </a:bodyPr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anose="05000000000000000000" pitchFamily="2" charset="2"/>
                        <a:buChar char="u"/>
                        <a:defRPr sz="3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Char char="•"/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buChar char="u"/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Char char="•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Char char="u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Char char="u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Char char="u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Char char="u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Char char="u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endParaRPr kumimoji="1" lang="cs-CZ" altLang="en-US" sz="2400">
                        <a:latin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47136" name="Rectangle 45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864" y="1530"/>
                      <a:ext cx="17" cy="83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lIns="0" tIns="0" rIns="0" bIns="0">
                      <a:spAutoFit/>
                    </a:bodyPr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anose="05000000000000000000" pitchFamily="2" charset="2"/>
                        <a:buChar char="u"/>
                        <a:defRPr sz="3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Char char="•"/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buChar char="u"/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Char char="•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Char char="u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Char char="u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Char char="u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Char char="u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Char char="u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kumimoji="1" lang="cs-CZ" altLang="en-US" sz="1300" b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</a:rPr>
                        <a:t> </a:t>
                      </a:r>
                      <a:endParaRPr kumimoji="1" lang="cs-CZ" altLang="en-US" sz="2400">
                        <a:latin typeface="Times New Roman" panose="02020603050405020304" pitchFamily="18" charset="0"/>
                      </a:endParaRPr>
                    </a:p>
                  </p:txBody>
                </p:sp>
                <p:grpSp>
                  <p:nvGrpSpPr>
                    <p:cNvPr id="47137" name="Group 46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1033" y="1883"/>
                      <a:ext cx="1720" cy="249"/>
                      <a:chOff x="1033" y="1883"/>
                      <a:chExt cx="1720" cy="249"/>
                    </a:xfrm>
                  </p:grpSpPr>
                  <p:grpSp>
                    <p:nvGrpSpPr>
                      <p:cNvPr id="47146" name="Group 47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>
                        <a:off x="1033" y="1883"/>
                        <a:ext cx="1720" cy="249"/>
                        <a:chOff x="1033" y="1883"/>
                        <a:chExt cx="1720" cy="249"/>
                      </a:xfrm>
                    </p:grpSpPr>
                    <p:sp>
                      <p:nvSpPr>
                        <p:cNvPr id="47150" name="Rectangle 48"/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>
                          <a:off x="1033" y="2120"/>
                          <a:ext cx="1720" cy="12"/>
                        </a:xfrm>
                        <a:prstGeom prst="rect">
                          <a:avLst/>
                        </a:prstGeom>
                        <a:solidFill>
                          <a:srgbClr val="000000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/>
                        <a:lstStyle>
                          <a:lvl1pPr>
                            <a:spcBef>
                              <a:spcPct val="20000"/>
                            </a:spcBef>
                            <a:buClr>
                              <a:schemeClr val="tx2"/>
                            </a:buClr>
                            <a:buSzPct val="60000"/>
                            <a:buFont typeface="Wingdings" panose="05000000000000000000" pitchFamily="2" charset="2"/>
                            <a:buChar char="u"/>
                            <a:defRPr sz="3200">
                              <a:solidFill>
                                <a:schemeClr val="tx1"/>
                              </a:solidFill>
                              <a:latin typeface="Verdana" panose="020B0604030504040204" pitchFamily="34" charset="0"/>
                              <a:cs typeface="Arial" panose="020B0604020202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Clr>
                              <a:schemeClr val="tx1"/>
                            </a:buClr>
                            <a:buChar char="•"/>
                            <a:defRPr sz="2800">
                              <a:solidFill>
                                <a:schemeClr val="tx1"/>
                              </a:solidFill>
                              <a:latin typeface="Verdana" panose="020B0604030504040204" pitchFamily="34" charset="0"/>
                              <a:cs typeface="Arial" panose="020B0604020202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Clr>
                              <a:schemeClr val="hlink"/>
                            </a:buClr>
                            <a:buSzPct val="60000"/>
                            <a:buFont typeface="Wingdings" panose="05000000000000000000" pitchFamily="2" charset="2"/>
                            <a:buChar char="u"/>
                            <a:defRPr sz="2400">
                              <a:solidFill>
                                <a:schemeClr val="tx1"/>
                              </a:solidFill>
                              <a:latin typeface="Verdana" panose="020B0604030504040204" pitchFamily="34" charset="0"/>
                              <a:cs typeface="Arial" panose="020B0604020202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Clr>
                              <a:schemeClr val="tx1"/>
                            </a:buClr>
                            <a:buChar char="•"/>
                            <a:defRPr sz="2000">
                              <a:solidFill>
                                <a:schemeClr val="tx1"/>
                              </a:solidFill>
                              <a:latin typeface="Verdana" panose="020B0604030504040204" pitchFamily="34" charset="0"/>
                              <a:cs typeface="Arial" panose="020B0604020202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Clr>
                              <a:schemeClr val="folHlink"/>
                            </a:buClr>
                            <a:buSzPct val="60000"/>
                            <a:buFont typeface="Wingdings" panose="05000000000000000000" pitchFamily="2" charset="2"/>
                            <a:buChar char="u"/>
                            <a:defRPr sz="2000">
                              <a:solidFill>
                                <a:schemeClr val="tx1"/>
                              </a:solidFill>
                              <a:latin typeface="Verdana" panose="020B0604030504040204" pitchFamily="34" charset="0"/>
                              <a:cs typeface="Arial" panose="020B0604020202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folHlink"/>
                            </a:buClr>
                            <a:buSzPct val="60000"/>
                            <a:buFont typeface="Wingdings" panose="05000000000000000000" pitchFamily="2" charset="2"/>
                            <a:buChar char="u"/>
                            <a:defRPr sz="2000">
                              <a:solidFill>
                                <a:schemeClr val="tx1"/>
                              </a:solidFill>
                              <a:latin typeface="Verdana" panose="020B0604030504040204" pitchFamily="34" charset="0"/>
                              <a:cs typeface="Arial" panose="020B0604020202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folHlink"/>
                            </a:buClr>
                            <a:buSzPct val="60000"/>
                            <a:buFont typeface="Wingdings" panose="05000000000000000000" pitchFamily="2" charset="2"/>
                            <a:buChar char="u"/>
                            <a:defRPr sz="2000">
                              <a:solidFill>
                                <a:schemeClr val="tx1"/>
                              </a:solidFill>
                              <a:latin typeface="Verdana" panose="020B0604030504040204" pitchFamily="34" charset="0"/>
                              <a:cs typeface="Arial" panose="020B0604020202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folHlink"/>
                            </a:buClr>
                            <a:buSzPct val="60000"/>
                            <a:buFont typeface="Wingdings" panose="05000000000000000000" pitchFamily="2" charset="2"/>
                            <a:buChar char="u"/>
                            <a:defRPr sz="2000">
                              <a:solidFill>
                                <a:schemeClr val="tx1"/>
                              </a:solidFill>
                              <a:latin typeface="Verdana" panose="020B0604030504040204" pitchFamily="34" charset="0"/>
                              <a:cs typeface="Arial" panose="020B0604020202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folHlink"/>
                            </a:buClr>
                            <a:buSzPct val="60000"/>
                            <a:buFont typeface="Wingdings" panose="05000000000000000000" pitchFamily="2" charset="2"/>
                            <a:buChar char="u"/>
                            <a:defRPr sz="2000">
                              <a:solidFill>
                                <a:schemeClr val="tx1"/>
                              </a:solidFill>
                              <a:latin typeface="Verdana" panose="020B0604030504040204" pitchFamily="34" charset="0"/>
                              <a:cs typeface="Arial" panose="020B0604020202020204" pitchFamily="34" charset="0"/>
                            </a:defRPr>
                          </a:lvl9pPr>
                        </a:lstStyle>
                        <a:p>
                          <a:pPr algn="ctr" eaLnBrk="1" hangingPunct="1">
                            <a:spcBef>
                              <a:spcPct val="0"/>
                            </a:spcBef>
                            <a:buClrTx/>
                            <a:buSzTx/>
                            <a:buFontTx/>
                            <a:buNone/>
                          </a:pPr>
                          <a:endParaRPr lang="cs-CZ" altLang="en-US" sz="1800"/>
                        </a:p>
                      </p:txBody>
                    </p:sp>
                    <p:sp>
                      <p:nvSpPr>
                        <p:cNvPr id="47151" name="Rectangle 49"/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>
                          <a:off x="1033" y="1883"/>
                          <a:ext cx="1720" cy="13"/>
                        </a:xfrm>
                        <a:prstGeom prst="rect">
                          <a:avLst/>
                        </a:prstGeom>
                        <a:solidFill>
                          <a:srgbClr val="000000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/>
                        <a:lstStyle>
                          <a:lvl1pPr>
                            <a:spcBef>
                              <a:spcPct val="20000"/>
                            </a:spcBef>
                            <a:buClr>
                              <a:schemeClr val="tx2"/>
                            </a:buClr>
                            <a:buSzPct val="60000"/>
                            <a:buFont typeface="Wingdings" panose="05000000000000000000" pitchFamily="2" charset="2"/>
                            <a:buChar char="u"/>
                            <a:defRPr sz="3200">
                              <a:solidFill>
                                <a:schemeClr val="tx1"/>
                              </a:solidFill>
                              <a:latin typeface="Verdana" panose="020B0604030504040204" pitchFamily="34" charset="0"/>
                              <a:cs typeface="Arial" panose="020B0604020202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Clr>
                              <a:schemeClr val="tx1"/>
                            </a:buClr>
                            <a:buChar char="•"/>
                            <a:defRPr sz="2800">
                              <a:solidFill>
                                <a:schemeClr val="tx1"/>
                              </a:solidFill>
                              <a:latin typeface="Verdana" panose="020B0604030504040204" pitchFamily="34" charset="0"/>
                              <a:cs typeface="Arial" panose="020B0604020202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Clr>
                              <a:schemeClr val="hlink"/>
                            </a:buClr>
                            <a:buSzPct val="60000"/>
                            <a:buFont typeface="Wingdings" panose="05000000000000000000" pitchFamily="2" charset="2"/>
                            <a:buChar char="u"/>
                            <a:defRPr sz="2400">
                              <a:solidFill>
                                <a:schemeClr val="tx1"/>
                              </a:solidFill>
                              <a:latin typeface="Verdana" panose="020B0604030504040204" pitchFamily="34" charset="0"/>
                              <a:cs typeface="Arial" panose="020B0604020202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Clr>
                              <a:schemeClr val="tx1"/>
                            </a:buClr>
                            <a:buChar char="•"/>
                            <a:defRPr sz="2000">
                              <a:solidFill>
                                <a:schemeClr val="tx1"/>
                              </a:solidFill>
                              <a:latin typeface="Verdana" panose="020B0604030504040204" pitchFamily="34" charset="0"/>
                              <a:cs typeface="Arial" panose="020B0604020202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Clr>
                              <a:schemeClr val="folHlink"/>
                            </a:buClr>
                            <a:buSzPct val="60000"/>
                            <a:buFont typeface="Wingdings" panose="05000000000000000000" pitchFamily="2" charset="2"/>
                            <a:buChar char="u"/>
                            <a:defRPr sz="2000">
                              <a:solidFill>
                                <a:schemeClr val="tx1"/>
                              </a:solidFill>
                              <a:latin typeface="Verdana" panose="020B0604030504040204" pitchFamily="34" charset="0"/>
                              <a:cs typeface="Arial" panose="020B0604020202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folHlink"/>
                            </a:buClr>
                            <a:buSzPct val="60000"/>
                            <a:buFont typeface="Wingdings" panose="05000000000000000000" pitchFamily="2" charset="2"/>
                            <a:buChar char="u"/>
                            <a:defRPr sz="2000">
                              <a:solidFill>
                                <a:schemeClr val="tx1"/>
                              </a:solidFill>
                              <a:latin typeface="Verdana" panose="020B0604030504040204" pitchFamily="34" charset="0"/>
                              <a:cs typeface="Arial" panose="020B0604020202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folHlink"/>
                            </a:buClr>
                            <a:buSzPct val="60000"/>
                            <a:buFont typeface="Wingdings" panose="05000000000000000000" pitchFamily="2" charset="2"/>
                            <a:buChar char="u"/>
                            <a:defRPr sz="2000">
                              <a:solidFill>
                                <a:schemeClr val="tx1"/>
                              </a:solidFill>
                              <a:latin typeface="Verdana" panose="020B0604030504040204" pitchFamily="34" charset="0"/>
                              <a:cs typeface="Arial" panose="020B0604020202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folHlink"/>
                            </a:buClr>
                            <a:buSzPct val="60000"/>
                            <a:buFont typeface="Wingdings" panose="05000000000000000000" pitchFamily="2" charset="2"/>
                            <a:buChar char="u"/>
                            <a:defRPr sz="2000">
                              <a:solidFill>
                                <a:schemeClr val="tx1"/>
                              </a:solidFill>
                              <a:latin typeface="Verdana" panose="020B0604030504040204" pitchFamily="34" charset="0"/>
                              <a:cs typeface="Arial" panose="020B0604020202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folHlink"/>
                            </a:buClr>
                            <a:buSzPct val="60000"/>
                            <a:buFont typeface="Wingdings" panose="05000000000000000000" pitchFamily="2" charset="2"/>
                            <a:buChar char="u"/>
                            <a:defRPr sz="2000">
                              <a:solidFill>
                                <a:schemeClr val="tx1"/>
                              </a:solidFill>
                              <a:latin typeface="Verdana" panose="020B0604030504040204" pitchFamily="34" charset="0"/>
                              <a:cs typeface="Arial" panose="020B0604020202020204" pitchFamily="34" charset="0"/>
                            </a:defRPr>
                          </a:lvl9pPr>
                        </a:lstStyle>
                        <a:p>
                          <a:pPr algn="ctr" eaLnBrk="1" hangingPunct="1">
                            <a:spcBef>
                              <a:spcPct val="0"/>
                            </a:spcBef>
                            <a:buClrTx/>
                            <a:buSzTx/>
                            <a:buFontTx/>
                            <a:buNone/>
                          </a:pPr>
                          <a:endParaRPr lang="cs-CZ" altLang="en-US" sz="1800"/>
                        </a:p>
                      </p:txBody>
                    </p:sp>
                  </p:grpSp>
                  <p:grpSp>
                    <p:nvGrpSpPr>
                      <p:cNvPr id="47147" name="Group 50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>
                        <a:off x="1267" y="1890"/>
                        <a:ext cx="158" cy="237"/>
                        <a:chOff x="1267" y="1890"/>
                        <a:chExt cx="158" cy="237"/>
                      </a:xfrm>
                    </p:grpSpPr>
                    <p:sp>
                      <p:nvSpPr>
                        <p:cNvPr id="47148" name="Rectangle 51"/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>
                          <a:off x="1267" y="1890"/>
                          <a:ext cx="157" cy="236"/>
                        </a:xfrm>
                        <a:prstGeom prst="rect">
                          <a:avLst/>
                        </a:prstGeom>
                        <a:blipFill dpi="0" rotWithShape="0">
                          <a:blip r:embed="rId2"/>
                          <a:srcRect/>
                          <a:tile tx="0" ty="0" sx="100000" sy="100000" flip="none" algn="tl"/>
                        </a:blip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/>
                        <a:lstStyle>
                          <a:lvl1pPr>
                            <a:spcBef>
                              <a:spcPct val="20000"/>
                            </a:spcBef>
                            <a:buClr>
                              <a:schemeClr val="tx2"/>
                            </a:buClr>
                            <a:buSzPct val="60000"/>
                            <a:buFont typeface="Wingdings" panose="05000000000000000000" pitchFamily="2" charset="2"/>
                            <a:buChar char="u"/>
                            <a:defRPr sz="3200">
                              <a:solidFill>
                                <a:schemeClr val="tx1"/>
                              </a:solidFill>
                              <a:latin typeface="Verdana" panose="020B0604030504040204" pitchFamily="34" charset="0"/>
                              <a:cs typeface="Arial" panose="020B0604020202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Clr>
                              <a:schemeClr val="tx1"/>
                            </a:buClr>
                            <a:buChar char="•"/>
                            <a:defRPr sz="2800">
                              <a:solidFill>
                                <a:schemeClr val="tx1"/>
                              </a:solidFill>
                              <a:latin typeface="Verdana" panose="020B0604030504040204" pitchFamily="34" charset="0"/>
                              <a:cs typeface="Arial" panose="020B0604020202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Clr>
                              <a:schemeClr val="hlink"/>
                            </a:buClr>
                            <a:buSzPct val="60000"/>
                            <a:buFont typeface="Wingdings" panose="05000000000000000000" pitchFamily="2" charset="2"/>
                            <a:buChar char="u"/>
                            <a:defRPr sz="2400">
                              <a:solidFill>
                                <a:schemeClr val="tx1"/>
                              </a:solidFill>
                              <a:latin typeface="Verdana" panose="020B0604030504040204" pitchFamily="34" charset="0"/>
                              <a:cs typeface="Arial" panose="020B0604020202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Clr>
                              <a:schemeClr val="tx1"/>
                            </a:buClr>
                            <a:buChar char="•"/>
                            <a:defRPr sz="2000">
                              <a:solidFill>
                                <a:schemeClr val="tx1"/>
                              </a:solidFill>
                              <a:latin typeface="Verdana" panose="020B0604030504040204" pitchFamily="34" charset="0"/>
                              <a:cs typeface="Arial" panose="020B0604020202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Clr>
                              <a:schemeClr val="folHlink"/>
                            </a:buClr>
                            <a:buSzPct val="60000"/>
                            <a:buFont typeface="Wingdings" panose="05000000000000000000" pitchFamily="2" charset="2"/>
                            <a:buChar char="u"/>
                            <a:defRPr sz="2000">
                              <a:solidFill>
                                <a:schemeClr val="tx1"/>
                              </a:solidFill>
                              <a:latin typeface="Verdana" panose="020B0604030504040204" pitchFamily="34" charset="0"/>
                              <a:cs typeface="Arial" panose="020B0604020202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folHlink"/>
                            </a:buClr>
                            <a:buSzPct val="60000"/>
                            <a:buFont typeface="Wingdings" panose="05000000000000000000" pitchFamily="2" charset="2"/>
                            <a:buChar char="u"/>
                            <a:defRPr sz="2000">
                              <a:solidFill>
                                <a:schemeClr val="tx1"/>
                              </a:solidFill>
                              <a:latin typeface="Verdana" panose="020B0604030504040204" pitchFamily="34" charset="0"/>
                              <a:cs typeface="Arial" panose="020B0604020202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folHlink"/>
                            </a:buClr>
                            <a:buSzPct val="60000"/>
                            <a:buFont typeface="Wingdings" panose="05000000000000000000" pitchFamily="2" charset="2"/>
                            <a:buChar char="u"/>
                            <a:defRPr sz="2000">
                              <a:solidFill>
                                <a:schemeClr val="tx1"/>
                              </a:solidFill>
                              <a:latin typeface="Verdana" panose="020B0604030504040204" pitchFamily="34" charset="0"/>
                              <a:cs typeface="Arial" panose="020B0604020202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folHlink"/>
                            </a:buClr>
                            <a:buSzPct val="60000"/>
                            <a:buFont typeface="Wingdings" panose="05000000000000000000" pitchFamily="2" charset="2"/>
                            <a:buChar char="u"/>
                            <a:defRPr sz="2000">
                              <a:solidFill>
                                <a:schemeClr val="tx1"/>
                              </a:solidFill>
                              <a:latin typeface="Verdana" panose="020B0604030504040204" pitchFamily="34" charset="0"/>
                              <a:cs typeface="Arial" panose="020B0604020202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folHlink"/>
                            </a:buClr>
                            <a:buSzPct val="60000"/>
                            <a:buFont typeface="Wingdings" panose="05000000000000000000" pitchFamily="2" charset="2"/>
                            <a:buChar char="u"/>
                            <a:defRPr sz="2000">
                              <a:solidFill>
                                <a:schemeClr val="tx1"/>
                              </a:solidFill>
                              <a:latin typeface="Verdana" panose="020B0604030504040204" pitchFamily="34" charset="0"/>
                              <a:cs typeface="Arial" panose="020B0604020202020204" pitchFamily="34" charset="0"/>
                            </a:defRPr>
                          </a:lvl9pPr>
                        </a:lstStyle>
                        <a:p>
                          <a:pPr algn="ctr" eaLnBrk="1" hangingPunct="1">
                            <a:spcBef>
                              <a:spcPct val="0"/>
                            </a:spcBef>
                            <a:buClrTx/>
                            <a:buSzTx/>
                            <a:buFontTx/>
                            <a:buNone/>
                          </a:pPr>
                          <a:endParaRPr lang="cs-CZ" altLang="en-US" sz="1800"/>
                        </a:p>
                      </p:txBody>
                    </p:sp>
                    <p:sp>
                      <p:nvSpPr>
                        <p:cNvPr id="47149" name="Rectangle 52"/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>
                          <a:off x="1267" y="1890"/>
                          <a:ext cx="158" cy="237"/>
                        </a:xfrm>
                        <a:prstGeom prst="rect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  <p:txBody>
                        <a:bodyPr/>
                        <a:lstStyle>
                          <a:lvl1pPr>
                            <a:spcBef>
                              <a:spcPct val="20000"/>
                            </a:spcBef>
                            <a:buClr>
                              <a:schemeClr val="tx2"/>
                            </a:buClr>
                            <a:buSzPct val="60000"/>
                            <a:buFont typeface="Wingdings" panose="05000000000000000000" pitchFamily="2" charset="2"/>
                            <a:buChar char="u"/>
                            <a:defRPr sz="3200">
                              <a:solidFill>
                                <a:schemeClr val="tx1"/>
                              </a:solidFill>
                              <a:latin typeface="Verdana" panose="020B0604030504040204" pitchFamily="34" charset="0"/>
                              <a:cs typeface="Arial" panose="020B0604020202020204" pitchFamily="34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Clr>
                              <a:schemeClr val="tx1"/>
                            </a:buClr>
                            <a:buChar char="•"/>
                            <a:defRPr sz="2800">
                              <a:solidFill>
                                <a:schemeClr val="tx1"/>
                              </a:solidFill>
                              <a:latin typeface="Verdana" panose="020B0604030504040204" pitchFamily="34" charset="0"/>
                              <a:cs typeface="Arial" panose="020B0604020202020204" pitchFamily="34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Clr>
                              <a:schemeClr val="hlink"/>
                            </a:buClr>
                            <a:buSzPct val="60000"/>
                            <a:buFont typeface="Wingdings" panose="05000000000000000000" pitchFamily="2" charset="2"/>
                            <a:buChar char="u"/>
                            <a:defRPr sz="2400">
                              <a:solidFill>
                                <a:schemeClr val="tx1"/>
                              </a:solidFill>
                              <a:latin typeface="Verdana" panose="020B0604030504040204" pitchFamily="34" charset="0"/>
                              <a:cs typeface="Arial" panose="020B0604020202020204" pitchFamily="34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Clr>
                              <a:schemeClr val="tx1"/>
                            </a:buClr>
                            <a:buChar char="•"/>
                            <a:defRPr sz="2000">
                              <a:solidFill>
                                <a:schemeClr val="tx1"/>
                              </a:solidFill>
                              <a:latin typeface="Verdana" panose="020B0604030504040204" pitchFamily="34" charset="0"/>
                              <a:cs typeface="Arial" panose="020B0604020202020204" pitchFamily="34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Clr>
                              <a:schemeClr val="folHlink"/>
                            </a:buClr>
                            <a:buSzPct val="60000"/>
                            <a:buFont typeface="Wingdings" panose="05000000000000000000" pitchFamily="2" charset="2"/>
                            <a:buChar char="u"/>
                            <a:defRPr sz="2000">
                              <a:solidFill>
                                <a:schemeClr val="tx1"/>
                              </a:solidFill>
                              <a:latin typeface="Verdana" panose="020B0604030504040204" pitchFamily="34" charset="0"/>
                              <a:cs typeface="Arial" panose="020B0604020202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folHlink"/>
                            </a:buClr>
                            <a:buSzPct val="60000"/>
                            <a:buFont typeface="Wingdings" panose="05000000000000000000" pitchFamily="2" charset="2"/>
                            <a:buChar char="u"/>
                            <a:defRPr sz="2000">
                              <a:solidFill>
                                <a:schemeClr val="tx1"/>
                              </a:solidFill>
                              <a:latin typeface="Verdana" panose="020B0604030504040204" pitchFamily="34" charset="0"/>
                              <a:cs typeface="Arial" panose="020B0604020202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folHlink"/>
                            </a:buClr>
                            <a:buSzPct val="60000"/>
                            <a:buFont typeface="Wingdings" panose="05000000000000000000" pitchFamily="2" charset="2"/>
                            <a:buChar char="u"/>
                            <a:defRPr sz="2000">
                              <a:solidFill>
                                <a:schemeClr val="tx1"/>
                              </a:solidFill>
                              <a:latin typeface="Verdana" panose="020B0604030504040204" pitchFamily="34" charset="0"/>
                              <a:cs typeface="Arial" panose="020B0604020202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folHlink"/>
                            </a:buClr>
                            <a:buSzPct val="60000"/>
                            <a:buFont typeface="Wingdings" panose="05000000000000000000" pitchFamily="2" charset="2"/>
                            <a:buChar char="u"/>
                            <a:defRPr sz="2000">
                              <a:solidFill>
                                <a:schemeClr val="tx1"/>
                              </a:solidFill>
                              <a:latin typeface="Verdana" panose="020B0604030504040204" pitchFamily="34" charset="0"/>
                              <a:cs typeface="Arial" panose="020B0604020202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folHlink"/>
                            </a:buClr>
                            <a:buSzPct val="60000"/>
                            <a:buFont typeface="Wingdings" panose="05000000000000000000" pitchFamily="2" charset="2"/>
                            <a:buChar char="u"/>
                            <a:defRPr sz="2000">
                              <a:solidFill>
                                <a:schemeClr val="tx1"/>
                              </a:solidFill>
                              <a:latin typeface="Verdana" panose="020B0604030504040204" pitchFamily="34" charset="0"/>
                              <a:cs typeface="Arial" panose="020B0604020202020204" pitchFamily="34" charset="0"/>
                            </a:defRPr>
                          </a:lvl9pPr>
                        </a:lstStyle>
                        <a:p>
                          <a:pPr algn="ctr" eaLnBrk="1" hangingPunct="1">
                            <a:spcBef>
                              <a:spcPct val="0"/>
                            </a:spcBef>
                            <a:buClrTx/>
                            <a:buSzTx/>
                            <a:buFontTx/>
                            <a:buNone/>
                          </a:pPr>
                          <a:endParaRPr lang="cs-CZ" altLang="en-US" sz="1800"/>
                        </a:p>
                      </p:txBody>
                    </p:sp>
                  </p:grpSp>
                </p:grpSp>
                <p:sp>
                  <p:nvSpPr>
                    <p:cNvPr id="47138" name="Rectangle 53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720" y="1890"/>
                      <a:ext cx="392" cy="237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anose="05000000000000000000" pitchFamily="2" charset="2"/>
                        <a:buChar char="u"/>
                        <a:defRPr sz="3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Char char="•"/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buChar char="u"/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Char char="•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Char char="u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Char char="u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Char char="u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Char char="u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Char char="u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algn="ctr" eaLnBrk="1" hangingPunct="1"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endParaRPr lang="cs-CZ" altLang="en-US" sz="1800"/>
                    </a:p>
                  </p:txBody>
                </p:sp>
                <p:sp>
                  <p:nvSpPr>
                    <p:cNvPr id="47139" name="Rectangle 54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783" y="1924"/>
                      <a:ext cx="1" cy="153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lIns="0" tIns="0" rIns="0" bIns="0">
                      <a:spAutoFit/>
                    </a:bodyPr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anose="05000000000000000000" pitchFamily="2" charset="2"/>
                        <a:buChar char="u"/>
                        <a:defRPr sz="3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Char char="•"/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buChar char="u"/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Char char="•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Char char="u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Char char="u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Char char="u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Char char="u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Char char="u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endParaRPr kumimoji="1" lang="cs-CZ" altLang="en-US" sz="2400">
                        <a:latin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47140" name="Rectangle 55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904" y="1924"/>
                      <a:ext cx="17" cy="83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lIns="0" tIns="0" rIns="0" bIns="0">
                      <a:spAutoFit/>
                    </a:bodyPr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anose="05000000000000000000" pitchFamily="2" charset="2"/>
                        <a:buChar char="u"/>
                        <a:defRPr sz="3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Char char="•"/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buChar char="u"/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Char char="•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Char char="u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Char char="u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Char char="u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Char char="u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Char char="u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kumimoji="1" lang="cs-CZ" altLang="en-US" sz="1300" b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</a:rPr>
                        <a:t> </a:t>
                      </a:r>
                      <a:endParaRPr kumimoji="1" lang="cs-CZ" altLang="en-US" sz="2400">
                        <a:latin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47141" name="Rectangle 56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720" y="2284"/>
                      <a:ext cx="314" cy="238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anose="05000000000000000000" pitchFamily="2" charset="2"/>
                        <a:buChar char="u"/>
                        <a:defRPr sz="3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Char char="•"/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buChar char="u"/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Char char="•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Char char="u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Char char="u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Char char="u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Char char="u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Char char="u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algn="ctr" eaLnBrk="1" hangingPunct="1"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endParaRPr lang="cs-CZ" altLang="en-US" sz="1800"/>
                    </a:p>
                  </p:txBody>
                </p:sp>
                <p:sp>
                  <p:nvSpPr>
                    <p:cNvPr id="47142" name="Rectangle 57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783" y="2319"/>
                      <a:ext cx="1" cy="153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lIns="0" tIns="0" rIns="0" bIns="0">
                      <a:spAutoFit/>
                    </a:bodyPr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anose="05000000000000000000" pitchFamily="2" charset="2"/>
                        <a:buChar char="u"/>
                        <a:defRPr sz="3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Char char="•"/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buChar char="u"/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Char char="•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Char char="u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Char char="u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Char char="u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Char char="u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Char char="u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endParaRPr kumimoji="1" lang="cs-CZ" altLang="en-US" sz="2400">
                        <a:latin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47143" name="Rectangle 58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898" y="2319"/>
                      <a:ext cx="17" cy="83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lIns="0" tIns="0" rIns="0" bIns="0">
                      <a:spAutoFit/>
                    </a:bodyPr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anose="05000000000000000000" pitchFamily="2" charset="2"/>
                        <a:buChar char="u"/>
                        <a:defRPr sz="3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Char char="•"/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buChar char="u"/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Char char="•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Char char="u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Char char="u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Char char="u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Char char="u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Char char="u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kumimoji="1" lang="cs-CZ" altLang="en-US" sz="1300" b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</a:rPr>
                        <a:t> </a:t>
                      </a:r>
                      <a:endParaRPr kumimoji="1" lang="cs-CZ" altLang="en-US" sz="2400">
                        <a:latin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47144" name="Text Box 59"/>
                    <p:cNvSpPr txBox="1">
                      <a:spLocks noChangeAspect="1" noChangeArrowheads="1"/>
                    </p:cNvSpPr>
                    <p:nvPr/>
                  </p:nvSpPr>
                  <p:spPr bwMode="auto">
                    <a:xfrm>
                      <a:off x="1206" y="864"/>
                      <a:ext cx="1225" cy="247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63500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anose="05000000000000000000" pitchFamily="2" charset="2"/>
                        <a:buChar char="u"/>
                        <a:defRPr sz="3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Char char="•"/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buChar char="u"/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Char char="•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Char char="u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Char char="u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Char char="u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Char char="u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Char char="u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lang="cs-CZ" altLang="en-US" sz="1200" b="1">
                          <a:latin typeface="Times New Roman" panose="02020603050405020304" pitchFamily="18" charset="0"/>
                        </a:rPr>
                        <a:t>Substrate filled capillary</a:t>
                      </a:r>
                    </a:p>
                  </p:txBody>
                </p:sp>
                <p:sp>
                  <p:nvSpPr>
                    <p:cNvPr id="47145" name="Line 60"/>
                    <p:cNvSpPr>
                      <a:spLocks noChangeAspect="1" noChangeShapeType="1"/>
                    </p:cNvSpPr>
                    <p:nvPr/>
                  </p:nvSpPr>
                  <p:spPr bwMode="auto">
                    <a:xfrm flipH="1">
                      <a:off x="1206" y="1029"/>
                      <a:ext cx="191" cy="165"/>
                    </a:xfrm>
                    <a:prstGeom prst="line">
                      <a:avLst/>
                    </a:prstGeom>
                    <a:noFill/>
                    <a:ln w="15875">
                      <a:solidFill>
                        <a:srgbClr val="000000"/>
                      </a:solidFill>
                      <a:round/>
                      <a:headEnd/>
                      <a:tailEnd type="triangle" w="med" len="med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cs-CZ"/>
                    </a:p>
                  </p:txBody>
                </p:sp>
              </p:grpSp>
            </p:grpSp>
            <p:sp>
              <p:nvSpPr>
                <p:cNvPr id="47114" name="Text Box 61"/>
                <p:cNvSpPr txBox="1">
                  <a:spLocks noChangeArrowheads="1"/>
                </p:cNvSpPr>
                <p:nvPr/>
              </p:nvSpPr>
              <p:spPr bwMode="auto">
                <a:xfrm>
                  <a:off x="1471" y="3350"/>
                  <a:ext cx="234" cy="23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SzPct val="60000"/>
                    <a:buFont typeface="Wingdings" panose="05000000000000000000" pitchFamily="2" charset="2"/>
                    <a:buChar char="u"/>
                    <a:defRPr sz="32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tx1"/>
                    </a:buClr>
                    <a:buChar char="•"/>
                    <a:defRPr sz="28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hlink"/>
                    </a:buClr>
                    <a:buSzPct val="60000"/>
                    <a:buFont typeface="Wingdings" panose="05000000000000000000" pitchFamily="2" charset="2"/>
                    <a:buChar char="u"/>
                    <a:defRPr sz="24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tx1"/>
                    </a:buClr>
                    <a:buChar char="•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u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u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u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u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u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r>
                    <a:rPr lang="cs-CZ" altLang="en-US" sz="1800" b="1">
                      <a:solidFill>
                        <a:srgbClr val="FF0000"/>
                      </a:solidFill>
                      <a:latin typeface="Tahoma" panose="020B0604030504040204" pitchFamily="34" charset="0"/>
                    </a:rPr>
                    <a:t>+</a:t>
                  </a:r>
                </a:p>
              </p:txBody>
            </p:sp>
            <p:sp>
              <p:nvSpPr>
                <p:cNvPr id="47115" name="Text Box 62"/>
                <p:cNvSpPr txBox="1">
                  <a:spLocks noChangeArrowheads="1"/>
                </p:cNvSpPr>
                <p:nvPr/>
              </p:nvSpPr>
              <p:spPr bwMode="auto">
                <a:xfrm>
                  <a:off x="1471" y="2757"/>
                  <a:ext cx="234" cy="23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SzPct val="60000"/>
                    <a:buFont typeface="Wingdings" panose="05000000000000000000" pitchFamily="2" charset="2"/>
                    <a:buChar char="u"/>
                    <a:defRPr sz="32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tx1"/>
                    </a:buClr>
                    <a:buChar char="•"/>
                    <a:defRPr sz="28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hlink"/>
                    </a:buClr>
                    <a:buSzPct val="60000"/>
                    <a:buFont typeface="Wingdings" panose="05000000000000000000" pitchFamily="2" charset="2"/>
                    <a:buChar char="u"/>
                    <a:defRPr sz="24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tx1"/>
                    </a:buClr>
                    <a:buChar char="•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u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u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u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u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u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r>
                    <a:rPr lang="cs-CZ" altLang="en-US" sz="1800" b="1">
                      <a:solidFill>
                        <a:srgbClr val="FF0000"/>
                      </a:solidFill>
                      <a:latin typeface="Tahoma" panose="020B0604030504040204" pitchFamily="34" charset="0"/>
                    </a:rPr>
                    <a:t>+</a:t>
                  </a:r>
                </a:p>
              </p:txBody>
            </p:sp>
          </p:grpSp>
          <p:sp>
            <p:nvSpPr>
              <p:cNvPr id="47111" name="Text Box 63"/>
              <p:cNvSpPr txBox="1">
                <a:spLocks noChangeArrowheads="1"/>
              </p:cNvSpPr>
              <p:nvPr/>
            </p:nvSpPr>
            <p:spPr bwMode="auto">
              <a:xfrm>
                <a:off x="4157" y="3343"/>
                <a:ext cx="178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SzPct val="60000"/>
                  <a:buFont typeface="Wingdings" panose="05000000000000000000" pitchFamily="2" charset="2"/>
                  <a:buChar char="u"/>
                  <a:defRPr sz="32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Char char="•"/>
                  <a:defRPr sz="28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hlink"/>
                  </a:buClr>
                  <a:buSzPct val="60000"/>
                  <a:buFont typeface="Wingdings" panose="05000000000000000000" pitchFamily="2" charset="2"/>
                  <a:buChar char="u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u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u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u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u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u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cs-CZ" altLang="en-US" sz="1800" b="1">
                    <a:solidFill>
                      <a:srgbClr val="FF0000"/>
                    </a:solidFill>
                    <a:latin typeface="Tahoma" panose="020B0604030504040204" pitchFamily="34" charset="0"/>
                  </a:rPr>
                  <a:t>-</a:t>
                </a:r>
              </a:p>
            </p:txBody>
          </p:sp>
          <p:sp>
            <p:nvSpPr>
              <p:cNvPr id="47112" name="Text Box 64"/>
              <p:cNvSpPr txBox="1">
                <a:spLocks noChangeArrowheads="1"/>
              </p:cNvSpPr>
              <p:nvPr/>
            </p:nvSpPr>
            <p:spPr bwMode="auto">
              <a:xfrm>
                <a:off x="4157" y="2727"/>
                <a:ext cx="178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SzPct val="60000"/>
                  <a:buFont typeface="Wingdings" panose="05000000000000000000" pitchFamily="2" charset="2"/>
                  <a:buChar char="u"/>
                  <a:defRPr sz="32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Char char="•"/>
                  <a:defRPr sz="28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hlink"/>
                  </a:buClr>
                  <a:buSzPct val="60000"/>
                  <a:buFont typeface="Wingdings" panose="05000000000000000000" pitchFamily="2" charset="2"/>
                  <a:buChar char="u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u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u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u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u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u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cs-CZ" altLang="en-US" sz="1800" b="1">
                    <a:solidFill>
                      <a:srgbClr val="FF0000"/>
                    </a:solidFill>
                    <a:latin typeface="Tahoma" panose="020B0604030504040204" pitchFamily="34" charset="0"/>
                  </a:rPr>
                  <a:t>-</a:t>
                </a: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sz="6600" dirty="0" smtClean="0"/>
              <a:t>Volná elektroforéza</a:t>
            </a:r>
            <a:br>
              <a:rPr lang="cs-CZ" sz="6600" dirty="0" smtClean="0"/>
            </a:br>
            <a:r>
              <a:rPr lang="cs-CZ" dirty="0" smtClean="0"/>
              <a:t>(</a:t>
            </a:r>
            <a:r>
              <a:rPr lang="en-GB" dirty="0" smtClean="0"/>
              <a:t>19</a:t>
            </a:r>
            <a:r>
              <a:rPr lang="cs-CZ" dirty="0" smtClean="0"/>
              <a:t>25)</a:t>
            </a:r>
          </a:p>
        </p:txBody>
      </p:sp>
      <p:sp>
        <p:nvSpPr>
          <p:cNvPr id="11267" name="Line 7"/>
          <p:cNvSpPr>
            <a:spLocks noChangeShapeType="1"/>
          </p:cNvSpPr>
          <p:nvPr/>
        </p:nvSpPr>
        <p:spPr bwMode="auto">
          <a:xfrm>
            <a:off x="2209800" y="2438400"/>
            <a:ext cx="0" cy="7620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cs-CZ"/>
          </a:p>
        </p:txBody>
      </p:sp>
      <p:sp>
        <p:nvSpPr>
          <p:cNvPr id="11268" name="Line 34"/>
          <p:cNvSpPr>
            <a:spLocks noChangeShapeType="1"/>
          </p:cNvSpPr>
          <p:nvPr/>
        </p:nvSpPr>
        <p:spPr bwMode="auto">
          <a:xfrm>
            <a:off x="5257800" y="4724400"/>
            <a:ext cx="250825" cy="1270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cs-CZ"/>
          </a:p>
        </p:txBody>
      </p:sp>
      <p:sp>
        <p:nvSpPr>
          <p:cNvPr id="11269" name="Line 44"/>
          <p:cNvSpPr>
            <a:spLocks noChangeShapeType="1"/>
          </p:cNvSpPr>
          <p:nvPr/>
        </p:nvSpPr>
        <p:spPr bwMode="auto">
          <a:xfrm flipV="1">
            <a:off x="8001000" y="4394200"/>
            <a:ext cx="457200" cy="635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cs-CZ"/>
          </a:p>
        </p:txBody>
      </p:sp>
      <p:sp>
        <p:nvSpPr>
          <p:cNvPr id="11270" name="Text Box 48"/>
          <p:cNvSpPr txBox="1">
            <a:spLocks noChangeArrowheads="1"/>
          </p:cNvSpPr>
          <p:nvPr/>
        </p:nvSpPr>
        <p:spPr bwMode="auto">
          <a:xfrm>
            <a:off x="890588" y="1547813"/>
            <a:ext cx="4762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en-US" sz="3600">
                <a:solidFill>
                  <a:schemeClr val="tx2"/>
                </a:solidFill>
                <a:latin typeface="Times New Roman" panose="02020603050405020304" pitchFamily="18" charset="0"/>
              </a:rPr>
              <a:t>+</a:t>
            </a:r>
          </a:p>
        </p:txBody>
      </p:sp>
      <p:sp>
        <p:nvSpPr>
          <p:cNvPr id="11271" name="Text Box 49"/>
          <p:cNvSpPr txBox="1">
            <a:spLocks noChangeArrowheads="1"/>
          </p:cNvSpPr>
          <p:nvPr/>
        </p:nvSpPr>
        <p:spPr bwMode="auto">
          <a:xfrm>
            <a:off x="4959350" y="1547813"/>
            <a:ext cx="4762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en-US" sz="3600">
                <a:solidFill>
                  <a:schemeClr val="tx2"/>
                </a:solidFill>
                <a:latin typeface="Times New Roman" panose="02020603050405020304" pitchFamily="18" charset="0"/>
              </a:rPr>
              <a:t>+</a:t>
            </a:r>
          </a:p>
        </p:txBody>
      </p:sp>
      <p:sp>
        <p:nvSpPr>
          <p:cNvPr id="11272" name="Text Box 50"/>
          <p:cNvSpPr txBox="1">
            <a:spLocks noChangeArrowheads="1"/>
          </p:cNvSpPr>
          <p:nvPr/>
        </p:nvSpPr>
        <p:spPr bwMode="auto">
          <a:xfrm>
            <a:off x="3621088" y="1503363"/>
            <a:ext cx="4762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en-US" sz="3600">
                <a:solidFill>
                  <a:schemeClr val="tx2"/>
                </a:solidFill>
                <a:latin typeface="Times New Roman" panose="02020603050405020304" pitchFamily="18" charset="0"/>
              </a:rPr>
              <a:t>-</a:t>
            </a:r>
          </a:p>
        </p:txBody>
      </p:sp>
      <p:sp>
        <p:nvSpPr>
          <p:cNvPr id="11273" name="Text Box 51"/>
          <p:cNvSpPr txBox="1">
            <a:spLocks noChangeArrowheads="1"/>
          </p:cNvSpPr>
          <p:nvPr/>
        </p:nvSpPr>
        <p:spPr bwMode="auto">
          <a:xfrm>
            <a:off x="7704138" y="1503363"/>
            <a:ext cx="4762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en-US" sz="3600">
                <a:solidFill>
                  <a:schemeClr val="tx2"/>
                </a:solidFill>
                <a:latin typeface="Times New Roman" panose="02020603050405020304" pitchFamily="18" charset="0"/>
              </a:rPr>
              <a:t>-</a:t>
            </a:r>
          </a:p>
        </p:txBody>
      </p:sp>
      <p:grpSp>
        <p:nvGrpSpPr>
          <p:cNvPr id="11274" name="Group 70"/>
          <p:cNvGrpSpPr>
            <a:grpSpLocks/>
          </p:cNvGrpSpPr>
          <p:nvPr/>
        </p:nvGrpSpPr>
        <p:grpSpPr bwMode="auto">
          <a:xfrm>
            <a:off x="914400" y="2133600"/>
            <a:ext cx="7340600" cy="4432300"/>
            <a:chOff x="576" y="1344"/>
            <a:chExt cx="4624" cy="2792"/>
          </a:xfrm>
        </p:grpSpPr>
        <p:sp>
          <p:nvSpPr>
            <p:cNvPr id="11275" name="Rectangle 64" descr="Tmavý šikmo nahoru"/>
            <p:cNvSpPr>
              <a:spLocks noChangeArrowheads="1"/>
            </p:cNvSpPr>
            <p:nvPr/>
          </p:nvSpPr>
          <p:spPr bwMode="auto">
            <a:xfrm>
              <a:off x="4846" y="2496"/>
              <a:ext cx="298" cy="311"/>
            </a:xfrm>
            <a:prstGeom prst="rect">
              <a:avLst/>
            </a:prstGeom>
            <a:pattFill prst="dkUpDiag">
              <a:fgClr>
                <a:srgbClr val="00FFCC"/>
              </a:fgClr>
              <a:bgClr>
                <a:srgbClr val="FFFFFF"/>
              </a:bgClr>
            </a:patt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anose="05000000000000000000" pitchFamily="2" charset="2"/>
                <a:buChar char="u"/>
                <a:defRPr sz="32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•"/>
                <a:defRPr sz="28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u"/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600">
                <a:solidFill>
                  <a:schemeClr val="tx2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276" name="Text Box 47"/>
            <p:cNvSpPr txBox="1">
              <a:spLocks noChangeArrowheads="1"/>
            </p:cNvSpPr>
            <p:nvPr/>
          </p:nvSpPr>
          <p:spPr bwMode="auto">
            <a:xfrm>
              <a:off x="4786" y="2556"/>
              <a:ext cx="414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anose="05000000000000000000" pitchFamily="2" charset="2"/>
                <a:buChar char="u"/>
                <a:defRPr sz="32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•"/>
                <a:defRPr sz="28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u"/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cs-CZ" altLang="en-US" sz="1600" b="1">
                  <a:solidFill>
                    <a:srgbClr val="FF0000"/>
                  </a:solidFill>
                  <a:latin typeface="Times New Roman" panose="02020603050405020304" pitchFamily="18" charset="0"/>
                </a:rPr>
                <a:t>A+B</a:t>
              </a:r>
            </a:p>
          </p:txBody>
        </p:sp>
        <p:sp>
          <p:nvSpPr>
            <p:cNvPr id="11277" name="Rectangle 68" descr="Světlý vodorovný"/>
            <p:cNvSpPr>
              <a:spLocks noChangeArrowheads="1"/>
            </p:cNvSpPr>
            <p:nvPr/>
          </p:nvSpPr>
          <p:spPr bwMode="auto">
            <a:xfrm>
              <a:off x="4855" y="2249"/>
              <a:ext cx="274" cy="238"/>
            </a:xfrm>
            <a:prstGeom prst="rect">
              <a:avLst/>
            </a:prstGeom>
            <a:pattFill prst="ltHorz">
              <a:fgClr>
                <a:srgbClr val="00FFCC"/>
              </a:fgClr>
              <a:bgClr>
                <a:srgbClr val="FFFFFF"/>
              </a:bgClr>
            </a:patt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anose="05000000000000000000" pitchFamily="2" charset="2"/>
                <a:buChar char="u"/>
                <a:defRPr sz="32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•"/>
                <a:defRPr sz="28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u"/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600">
                <a:solidFill>
                  <a:schemeClr val="tx2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278" name="Rectangle 66" descr="Světlý svislý"/>
            <p:cNvSpPr>
              <a:spLocks noChangeArrowheads="1"/>
            </p:cNvSpPr>
            <p:nvPr/>
          </p:nvSpPr>
          <p:spPr bwMode="auto">
            <a:xfrm>
              <a:off x="3127" y="2990"/>
              <a:ext cx="274" cy="265"/>
            </a:xfrm>
            <a:prstGeom prst="rect">
              <a:avLst/>
            </a:prstGeom>
            <a:pattFill prst="ltVert">
              <a:fgClr>
                <a:srgbClr val="00FFCC"/>
              </a:fgClr>
              <a:bgClr>
                <a:srgbClr val="FFFFFF"/>
              </a:bgClr>
            </a:patt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anose="05000000000000000000" pitchFamily="2" charset="2"/>
                <a:buChar char="u"/>
                <a:defRPr sz="32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•"/>
                <a:defRPr sz="28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u"/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600">
                <a:solidFill>
                  <a:schemeClr val="tx2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279" name="Rectangle 63" descr="Tmavý šikmo dolů"/>
            <p:cNvSpPr>
              <a:spLocks noChangeArrowheads="1"/>
            </p:cNvSpPr>
            <p:nvPr/>
          </p:nvSpPr>
          <p:spPr bwMode="auto">
            <a:xfrm>
              <a:off x="3127" y="3255"/>
              <a:ext cx="274" cy="302"/>
            </a:xfrm>
            <a:prstGeom prst="rect">
              <a:avLst/>
            </a:prstGeom>
            <a:pattFill prst="dkDnDiag">
              <a:fgClr>
                <a:srgbClr val="00FFCC"/>
              </a:fgClr>
              <a:bgClr>
                <a:srgbClr val="FFFFFF"/>
              </a:bgClr>
            </a:patt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anose="05000000000000000000" pitchFamily="2" charset="2"/>
                <a:buChar char="u"/>
                <a:defRPr sz="32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•"/>
                <a:defRPr sz="28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u"/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600">
                <a:solidFill>
                  <a:schemeClr val="tx2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280" name="Rectangle 61" descr="Jemná mřížka"/>
            <p:cNvSpPr>
              <a:spLocks noChangeArrowheads="1"/>
            </p:cNvSpPr>
            <p:nvPr/>
          </p:nvSpPr>
          <p:spPr bwMode="auto">
            <a:xfrm>
              <a:off x="3127" y="3566"/>
              <a:ext cx="2011" cy="219"/>
            </a:xfrm>
            <a:prstGeom prst="rect">
              <a:avLst/>
            </a:prstGeom>
            <a:pattFill prst="smGrid">
              <a:fgClr>
                <a:srgbClr val="00FFCC"/>
              </a:fgClr>
              <a:bgClr>
                <a:srgbClr val="FFFFFF"/>
              </a:bgClr>
            </a:patt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anose="05000000000000000000" pitchFamily="2" charset="2"/>
                <a:buChar char="u"/>
                <a:defRPr sz="32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•"/>
                <a:defRPr sz="28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u"/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600">
                <a:solidFill>
                  <a:schemeClr val="tx2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281" name="Rectangle 58" descr="Jemná mřížka"/>
            <p:cNvSpPr>
              <a:spLocks noChangeArrowheads="1"/>
            </p:cNvSpPr>
            <p:nvPr/>
          </p:nvSpPr>
          <p:spPr bwMode="auto">
            <a:xfrm>
              <a:off x="859" y="3548"/>
              <a:ext cx="1728" cy="243"/>
            </a:xfrm>
            <a:prstGeom prst="rect">
              <a:avLst/>
            </a:prstGeom>
            <a:pattFill prst="smGrid">
              <a:fgClr>
                <a:srgbClr val="00FFCC"/>
              </a:fgClr>
              <a:bgClr>
                <a:srgbClr val="FFFFFF"/>
              </a:bgClr>
            </a:patt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anose="05000000000000000000" pitchFamily="2" charset="2"/>
                <a:buChar char="u"/>
                <a:defRPr sz="32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•"/>
                <a:defRPr sz="28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u"/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600">
                <a:solidFill>
                  <a:schemeClr val="tx2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282" name="Line 27"/>
            <p:cNvSpPr>
              <a:spLocks noChangeShapeType="1"/>
            </p:cNvSpPr>
            <p:nvPr/>
          </p:nvSpPr>
          <p:spPr bwMode="auto">
            <a:xfrm>
              <a:off x="713" y="1344"/>
              <a:ext cx="0" cy="832"/>
            </a:xfrm>
            <a:prstGeom prst="line">
              <a:avLst/>
            </a:prstGeom>
            <a:noFill/>
            <a:ln w="76200" cmpd="tri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cs-CZ"/>
            </a:p>
          </p:txBody>
        </p:sp>
        <p:sp>
          <p:nvSpPr>
            <p:cNvPr id="11283" name="Line 28"/>
            <p:cNvSpPr>
              <a:spLocks noChangeShapeType="1"/>
            </p:cNvSpPr>
            <p:nvPr/>
          </p:nvSpPr>
          <p:spPr bwMode="auto">
            <a:xfrm>
              <a:off x="2437" y="1344"/>
              <a:ext cx="0" cy="832"/>
            </a:xfrm>
            <a:prstGeom prst="line">
              <a:avLst/>
            </a:prstGeom>
            <a:noFill/>
            <a:ln w="76200" cmpd="tri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cs-CZ"/>
            </a:p>
          </p:txBody>
        </p:sp>
        <p:sp>
          <p:nvSpPr>
            <p:cNvPr id="11284" name="Line 29"/>
            <p:cNvSpPr>
              <a:spLocks noChangeShapeType="1"/>
            </p:cNvSpPr>
            <p:nvPr/>
          </p:nvSpPr>
          <p:spPr bwMode="auto">
            <a:xfrm>
              <a:off x="3278" y="1344"/>
              <a:ext cx="0" cy="832"/>
            </a:xfrm>
            <a:prstGeom prst="line">
              <a:avLst/>
            </a:prstGeom>
            <a:noFill/>
            <a:ln w="76200" cmpd="tri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cs-CZ"/>
            </a:p>
          </p:txBody>
        </p:sp>
        <p:sp>
          <p:nvSpPr>
            <p:cNvPr id="11285" name="Line 30"/>
            <p:cNvSpPr>
              <a:spLocks noChangeShapeType="1"/>
            </p:cNvSpPr>
            <p:nvPr/>
          </p:nvSpPr>
          <p:spPr bwMode="auto">
            <a:xfrm>
              <a:off x="5006" y="1344"/>
              <a:ext cx="0" cy="832"/>
            </a:xfrm>
            <a:prstGeom prst="line">
              <a:avLst/>
            </a:prstGeom>
            <a:noFill/>
            <a:ln w="76200" cmpd="tri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cs-CZ"/>
            </a:p>
          </p:txBody>
        </p:sp>
        <p:grpSp>
          <p:nvGrpSpPr>
            <p:cNvPr id="11286" name="Group 12"/>
            <p:cNvGrpSpPr>
              <a:grpSpLocks/>
            </p:cNvGrpSpPr>
            <p:nvPr/>
          </p:nvGrpSpPr>
          <p:grpSpPr bwMode="auto">
            <a:xfrm>
              <a:off x="576" y="1536"/>
              <a:ext cx="2016" cy="2256"/>
              <a:chOff x="768" y="1536"/>
              <a:chExt cx="2016" cy="2256"/>
            </a:xfrm>
          </p:grpSpPr>
          <p:grpSp>
            <p:nvGrpSpPr>
              <p:cNvPr id="11315" name="Group 6"/>
              <p:cNvGrpSpPr>
                <a:grpSpLocks noChangeAspect="1"/>
              </p:cNvGrpSpPr>
              <p:nvPr/>
            </p:nvGrpSpPr>
            <p:grpSpPr bwMode="auto">
              <a:xfrm>
                <a:off x="1056" y="1536"/>
                <a:ext cx="1440" cy="2017"/>
                <a:chOff x="1104" y="1536"/>
                <a:chExt cx="960" cy="1344"/>
              </a:xfrm>
            </p:grpSpPr>
            <p:sp>
              <p:nvSpPr>
                <p:cNvPr id="11319" name="Line 3"/>
                <p:cNvSpPr>
                  <a:spLocks noChangeAspect="1" noChangeShapeType="1"/>
                </p:cNvSpPr>
                <p:nvPr/>
              </p:nvSpPr>
              <p:spPr bwMode="auto">
                <a:xfrm>
                  <a:off x="1104" y="1536"/>
                  <a:ext cx="0" cy="1344"/>
                </a:xfrm>
                <a:prstGeom prst="lin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anchor="ctr"/>
                <a:lstStyle/>
                <a:p>
                  <a:endParaRPr lang="cs-CZ"/>
                </a:p>
              </p:txBody>
            </p:sp>
            <p:sp>
              <p:nvSpPr>
                <p:cNvPr id="11320" name="Line 4"/>
                <p:cNvSpPr>
                  <a:spLocks noChangeAspect="1" noChangeShapeType="1"/>
                </p:cNvSpPr>
                <p:nvPr/>
              </p:nvSpPr>
              <p:spPr bwMode="auto">
                <a:xfrm>
                  <a:off x="1104" y="2880"/>
                  <a:ext cx="960" cy="0"/>
                </a:xfrm>
                <a:prstGeom prst="lin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anchor="ctr"/>
                <a:lstStyle/>
                <a:p>
                  <a:endParaRPr lang="cs-CZ"/>
                </a:p>
              </p:txBody>
            </p:sp>
            <p:sp>
              <p:nvSpPr>
                <p:cNvPr id="11321" name="Line 5"/>
                <p:cNvSpPr>
                  <a:spLocks noChangeAspect="1" noChangeShapeType="1"/>
                </p:cNvSpPr>
                <p:nvPr/>
              </p:nvSpPr>
              <p:spPr bwMode="auto">
                <a:xfrm>
                  <a:off x="2064" y="1536"/>
                  <a:ext cx="0" cy="1344"/>
                </a:xfrm>
                <a:prstGeom prst="lin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anchor="ctr"/>
                <a:lstStyle/>
                <a:p>
                  <a:endParaRPr lang="cs-CZ"/>
                </a:p>
              </p:txBody>
            </p:sp>
          </p:grpSp>
          <p:sp>
            <p:nvSpPr>
              <p:cNvPr id="11316" name="Line 8"/>
              <p:cNvSpPr>
                <a:spLocks noChangeShapeType="1"/>
              </p:cNvSpPr>
              <p:nvPr/>
            </p:nvSpPr>
            <p:spPr bwMode="auto">
              <a:xfrm>
                <a:off x="768" y="1536"/>
                <a:ext cx="0" cy="2256"/>
              </a:xfrm>
              <a:prstGeom prst="lin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anchor="ctr"/>
              <a:lstStyle/>
              <a:p>
                <a:endParaRPr lang="cs-CZ"/>
              </a:p>
            </p:txBody>
          </p:sp>
          <p:sp>
            <p:nvSpPr>
              <p:cNvPr id="11317" name="Line 9"/>
              <p:cNvSpPr>
                <a:spLocks noChangeShapeType="1"/>
              </p:cNvSpPr>
              <p:nvPr/>
            </p:nvSpPr>
            <p:spPr bwMode="auto">
              <a:xfrm>
                <a:off x="768" y="3792"/>
                <a:ext cx="2016" cy="0"/>
              </a:xfrm>
              <a:prstGeom prst="lin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anchor="ctr"/>
              <a:lstStyle/>
              <a:p>
                <a:endParaRPr lang="cs-CZ"/>
              </a:p>
            </p:txBody>
          </p:sp>
          <p:sp>
            <p:nvSpPr>
              <p:cNvPr id="11318" name="Line 10"/>
              <p:cNvSpPr>
                <a:spLocks noChangeShapeType="1"/>
              </p:cNvSpPr>
              <p:nvPr/>
            </p:nvSpPr>
            <p:spPr bwMode="auto">
              <a:xfrm>
                <a:off x="2784" y="1536"/>
                <a:ext cx="0" cy="2256"/>
              </a:xfrm>
              <a:prstGeom prst="lin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anchor="ctr"/>
              <a:lstStyle/>
              <a:p>
                <a:endParaRPr lang="cs-CZ"/>
              </a:p>
            </p:txBody>
          </p:sp>
        </p:grpSp>
        <p:grpSp>
          <p:nvGrpSpPr>
            <p:cNvPr id="11287" name="Group 13"/>
            <p:cNvGrpSpPr>
              <a:grpSpLocks/>
            </p:cNvGrpSpPr>
            <p:nvPr/>
          </p:nvGrpSpPr>
          <p:grpSpPr bwMode="auto">
            <a:xfrm>
              <a:off x="3120" y="1536"/>
              <a:ext cx="2016" cy="2256"/>
              <a:chOff x="768" y="1536"/>
              <a:chExt cx="2016" cy="2256"/>
            </a:xfrm>
          </p:grpSpPr>
          <p:grpSp>
            <p:nvGrpSpPr>
              <p:cNvPr id="11308" name="Group 14"/>
              <p:cNvGrpSpPr>
                <a:grpSpLocks noChangeAspect="1"/>
              </p:cNvGrpSpPr>
              <p:nvPr/>
            </p:nvGrpSpPr>
            <p:grpSpPr bwMode="auto">
              <a:xfrm>
                <a:off x="1056" y="1536"/>
                <a:ext cx="1440" cy="2017"/>
                <a:chOff x="1104" y="1536"/>
                <a:chExt cx="960" cy="1344"/>
              </a:xfrm>
            </p:grpSpPr>
            <p:sp>
              <p:nvSpPr>
                <p:cNvPr id="11312" name="Line 15"/>
                <p:cNvSpPr>
                  <a:spLocks noChangeAspect="1" noChangeShapeType="1"/>
                </p:cNvSpPr>
                <p:nvPr/>
              </p:nvSpPr>
              <p:spPr bwMode="auto">
                <a:xfrm>
                  <a:off x="1104" y="1536"/>
                  <a:ext cx="0" cy="1344"/>
                </a:xfrm>
                <a:prstGeom prst="lin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anchor="ctr"/>
                <a:lstStyle/>
                <a:p>
                  <a:endParaRPr lang="cs-CZ"/>
                </a:p>
              </p:txBody>
            </p:sp>
            <p:sp>
              <p:nvSpPr>
                <p:cNvPr id="11313" name="Line 16"/>
                <p:cNvSpPr>
                  <a:spLocks noChangeAspect="1" noChangeShapeType="1"/>
                </p:cNvSpPr>
                <p:nvPr/>
              </p:nvSpPr>
              <p:spPr bwMode="auto">
                <a:xfrm>
                  <a:off x="1104" y="2880"/>
                  <a:ext cx="960" cy="0"/>
                </a:xfrm>
                <a:prstGeom prst="lin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anchor="ctr"/>
                <a:lstStyle/>
                <a:p>
                  <a:endParaRPr lang="cs-CZ"/>
                </a:p>
              </p:txBody>
            </p:sp>
            <p:sp>
              <p:nvSpPr>
                <p:cNvPr id="11314" name="Line 17"/>
                <p:cNvSpPr>
                  <a:spLocks noChangeAspect="1" noChangeShapeType="1"/>
                </p:cNvSpPr>
                <p:nvPr/>
              </p:nvSpPr>
              <p:spPr bwMode="auto">
                <a:xfrm>
                  <a:off x="2064" y="1536"/>
                  <a:ext cx="0" cy="1344"/>
                </a:xfrm>
                <a:prstGeom prst="lin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anchor="ctr"/>
                <a:lstStyle/>
                <a:p>
                  <a:endParaRPr lang="cs-CZ"/>
                </a:p>
              </p:txBody>
            </p:sp>
          </p:grpSp>
          <p:sp>
            <p:nvSpPr>
              <p:cNvPr id="11309" name="Line 18"/>
              <p:cNvSpPr>
                <a:spLocks noChangeShapeType="1"/>
              </p:cNvSpPr>
              <p:nvPr/>
            </p:nvSpPr>
            <p:spPr bwMode="auto">
              <a:xfrm>
                <a:off x="768" y="1536"/>
                <a:ext cx="0" cy="2256"/>
              </a:xfrm>
              <a:prstGeom prst="lin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anchor="ctr"/>
              <a:lstStyle/>
              <a:p>
                <a:endParaRPr lang="cs-CZ"/>
              </a:p>
            </p:txBody>
          </p:sp>
          <p:sp>
            <p:nvSpPr>
              <p:cNvPr id="11310" name="Line 19"/>
              <p:cNvSpPr>
                <a:spLocks noChangeShapeType="1"/>
              </p:cNvSpPr>
              <p:nvPr/>
            </p:nvSpPr>
            <p:spPr bwMode="auto">
              <a:xfrm>
                <a:off x="768" y="3792"/>
                <a:ext cx="2016" cy="0"/>
              </a:xfrm>
              <a:prstGeom prst="lin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anchor="ctr"/>
              <a:lstStyle/>
              <a:p>
                <a:endParaRPr lang="cs-CZ"/>
              </a:p>
            </p:txBody>
          </p:sp>
          <p:sp>
            <p:nvSpPr>
              <p:cNvPr id="11311" name="Line 20"/>
              <p:cNvSpPr>
                <a:spLocks noChangeShapeType="1"/>
              </p:cNvSpPr>
              <p:nvPr/>
            </p:nvSpPr>
            <p:spPr bwMode="auto">
              <a:xfrm>
                <a:off x="2784" y="1536"/>
                <a:ext cx="0" cy="2256"/>
              </a:xfrm>
              <a:prstGeom prst="lin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anchor="ctr"/>
              <a:lstStyle/>
              <a:p>
                <a:endParaRPr lang="cs-CZ"/>
              </a:p>
            </p:txBody>
          </p:sp>
        </p:grpSp>
        <p:sp>
          <p:nvSpPr>
            <p:cNvPr id="11288" name="Line 22"/>
            <p:cNvSpPr>
              <a:spLocks noChangeShapeType="1"/>
            </p:cNvSpPr>
            <p:nvPr/>
          </p:nvSpPr>
          <p:spPr bwMode="auto">
            <a:xfrm>
              <a:off x="576" y="2487"/>
              <a:ext cx="288" cy="0"/>
            </a:xfrm>
            <a:prstGeom prst="line">
              <a:avLst/>
            </a:prstGeom>
            <a:noFill/>
            <a:ln w="9525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cs-CZ"/>
            </a:p>
          </p:txBody>
        </p:sp>
        <p:sp>
          <p:nvSpPr>
            <p:cNvPr id="11289" name="Rectangle 25"/>
            <p:cNvSpPr>
              <a:spLocks noChangeArrowheads="1"/>
            </p:cNvSpPr>
            <p:nvPr/>
          </p:nvSpPr>
          <p:spPr bwMode="auto">
            <a:xfrm>
              <a:off x="2304" y="1854"/>
              <a:ext cx="288" cy="633"/>
            </a:xfrm>
            <a:prstGeom prst="rect">
              <a:avLst/>
            </a:prstGeom>
            <a:noFill/>
            <a:ln w="9525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anose="05000000000000000000" pitchFamily="2" charset="2"/>
                <a:buChar char="u"/>
                <a:defRPr sz="32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•"/>
                <a:defRPr sz="28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u"/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600">
                <a:solidFill>
                  <a:schemeClr val="tx2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290" name="Rectangle 26"/>
            <p:cNvSpPr>
              <a:spLocks noChangeArrowheads="1"/>
            </p:cNvSpPr>
            <p:nvPr/>
          </p:nvSpPr>
          <p:spPr bwMode="auto">
            <a:xfrm>
              <a:off x="576" y="1854"/>
              <a:ext cx="288" cy="633"/>
            </a:xfrm>
            <a:prstGeom prst="rect">
              <a:avLst/>
            </a:prstGeom>
            <a:noFill/>
            <a:ln w="9525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anose="05000000000000000000" pitchFamily="2" charset="2"/>
                <a:buChar char="u"/>
                <a:defRPr sz="32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•"/>
                <a:defRPr sz="28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u"/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600">
                <a:solidFill>
                  <a:schemeClr val="tx2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291" name="Line 32"/>
            <p:cNvSpPr>
              <a:spLocks noChangeShapeType="1"/>
            </p:cNvSpPr>
            <p:nvPr/>
          </p:nvSpPr>
          <p:spPr bwMode="auto">
            <a:xfrm>
              <a:off x="3120" y="1854"/>
              <a:ext cx="288" cy="0"/>
            </a:xfrm>
            <a:prstGeom prst="line">
              <a:avLst/>
            </a:prstGeom>
            <a:noFill/>
            <a:ln w="9525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cs-CZ"/>
            </a:p>
          </p:txBody>
        </p:sp>
        <p:sp>
          <p:nvSpPr>
            <p:cNvPr id="11292" name="Line 35"/>
            <p:cNvSpPr>
              <a:spLocks noChangeShapeType="1"/>
            </p:cNvSpPr>
            <p:nvPr/>
          </p:nvSpPr>
          <p:spPr bwMode="auto">
            <a:xfrm>
              <a:off x="3120" y="2976"/>
              <a:ext cx="288" cy="0"/>
            </a:xfrm>
            <a:prstGeom prst="line">
              <a:avLst/>
            </a:prstGeom>
            <a:noFill/>
            <a:ln w="9525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cs-CZ"/>
            </a:p>
          </p:txBody>
        </p:sp>
        <p:sp>
          <p:nvSpPr>
            <p:cNvPr id="11293" name="Line 36"/>
            <p:cNvSpPr>
              <a:spLocks noChangeShapeType="1"/>
            </p:cNvSpPr>
            <p:nvPr/>
          </p:nvSpPr>
          <p:spPr bwMode="auto">
            <a:xfrm>
              <a:off x="3120" y="3248"/>
              <a:ext cx="288" cy="0"/>
            </a:xfrm>
            <a:prstGeom prst="line">
              <a:avLst/>
            </a:prstGeom>
            <a:noFill/>
            <a:ln w="9525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cs-CZ"/>
            </a:p>
          </p:txBody>
        </p:sp>
        <p:sp>
          <p:nvSpPr>
            <p:cNvPr id="11294" name="Line 37"/>
            <p:cNvSpPr>
              <a:spLocks noChangeShapeType="1"/>
            </p:cNvSpPr>
            <p:nvPr/>
          </p:nvSpPr>
          <p:spPr bwMode="auto">
            <a:xfrm>
              <a:off x="3120" y="3557"/>
              <a:ext cx="288" cy="0"/>
            </a:xfrm>
            <a:prstGeom prst="line">
              <a:avLst/>
            </a:prstGeom>
            <a:noFill/>
            <a:ln w="9525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cs-CZ"/>
            </a:p>
          </p:txBody>
        </p:sp>
        <p:sp>
          <p:nvSpPr>
            <p:cNvPr id="11295" name="Text Box 38"/>
            <p:cNvSpPr txBox="1">
              <a:spLocks noChangeArrowheads="1"/>
            </p:cNvSpPr>
            <p:nvPr/>
          </p:nvSpPr>
          <p:spPr bwMode="auto">
            <a:xfrm>
              <a:off x="3174" y="3007"/>
              <a:ext cx="194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anose="05000000000000000000" pitchFamily="2" charset="2"/>
                <a:buChar char="u"/>
                <a:defRPr sz="32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•"/>
                <a:defRPr sz="28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u"/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cs-CZ" altLang="en-US" sz="1600" b="1">
                  <a:solidFill>
                    <a:srgbClr val="FF0000"/>
                  </a:solidFill>
                  <a:latin typeface="Times New Roman" panose="02020603050405020304" pitchFamily="18" charset="0"/>
                </a:rPr>
                <a:t>C</a:t>
              </a:r>
            </a:p>
          </p:txBody>
        </p:sp>
        <p:sp>
          <p:nvSpPr>
            <p:cNvPr id="11296" name="Text Box 39"/>
            <p:cNvSpPr txBox="1">
              <a:spLocks noChangeArrowheads="1"/>
            </p:cNvSpPr>
            <p:nvPr/>
          </p:nvSpPr>
          <p:spPr bwMode="auto">
            <a:xfrm>
              <a:off x="3066" y="3290"/>
              <a:ext cx="414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anose="05000000000000000000" pitchFamily="2" charset="2"/>
                <a:buChar char="u"/>
                <a:defRPr sz="32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•"/>
                <a:defRPr sz="28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u"/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cs-CZ" altLang="en-US" sz="1600" b="1">
                  <a:solidFill>
                    <a:srgbClr val="FF0000"/>
                  </a:solidFill>
                  <a:latin typeface="Times New Roman" panose="02020603050405020304" pitchFamily="18" charset="0"/>
                </a:rPr>
                <a:t>B+C</a:t>
              </a:r>
            </a:p>
          </p:txBody>
        </p:sp>
        <p:sp>
          <p:nvSpPr>
            <p:cNvPr id="11297" name="Text Box 40"/>
            <p:cNvSpPr txBox="1">
              <a:spLocks noChangeArrowheads="1"/>
            </p:cNvSpPr>
            <p:nvPr/>
          </p:nvSpPr>
          <p:spPr bwMode="auto">
            <a:xfrm>
              <a:off x="3814" y="3563"/>
              <a:ext cx="602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anose="05000000000000000000" pitchFamily="2" charset="2"/>
                <a:buChar char="u"/>
                <a:defRPr sz="32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•"/>
                <a:defRPr sz="28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u"/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cs-CZ" altLang="en-US" sz="1600" b="1">
                  <a:solidFill>
                    <a:srgbClr val="FF0000"/>
                  </a:solidFill>
                  <a:latin typeface="Times New Roman" panose="02020603050405020304" pitchFamily="18" charset="0"/>
                </a:rPr>
                <a:t>A+B+C</a:t>
              </a:r>
            </a:p>
          </p:txBody>
        </p:sp>
        <p:sp>
          <p:nvSpPr>
            <p:cNvPr id="11298" name="Text Box 41"/>
            <p:cNvSpPr txBox="1">
              <a:spLocks noChangeArrowheads="1"/>
            </p:cNvSpPr>
            <p:nvPr/>
          </p:nvSpPr>
          <p:spPr bwMode="auto">
            <a:xfrm>
              <a:off x="1262" y="3563"/>
              <a:ext cx="602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anose="05000000000000000000" pitchFamily="2" charset="2"/>
                <a:buChar char="u"/>
                <a:defRPr sz="32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•"/>
                <a:defRPr sz="28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u"/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cs-CZ" altLang="en-US" sz="1600" b="1">
                  <a:solidFill>
                    <a:srgbClr val="FF0000"/>
                  </a:solidFill>
                  <a:latin typeface="Times New Roman" panose="02020603050405020304" pitchFamily="18" charset="0"/>
                </a:rPr>
                <a:t>A+B+C</a:t>
              </a:r>
            </a:p>
          </p:txBody>
        </p:sp>
        <p:sp>
          <p:nvSpPr>
            <p:cNvPr id="11299" name="Line 42"/>
            <p:cNvSpPr>
              <a:spLocks noChangeShapeType="1"/>
            </p:cNvSpPr>
            <p:nvPr/>
          </p:nvSpPr>
          <p:spPr bwMode="auto">
            <a:xfrm flipV="1">
              <a:off x="4848" y="2240"/>
              <a:ext cx="288" cy="0"/>
            </a:xfrm>
            <a:prstGeom prst="line">
              <a:avLst/>
            </a:prstGeom>
            <a:noFill/>
            <a:ln w="9525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cs-CZ"/>
            </a:p>
          </p:txBody>
        </p:sp>
        <p:sp>
          <p:nvSpPr>
            <p:cNvPr id="11300" name="Line 43"/>
            <p:cNvSpPr>
              <a:spLocks noChangeShapeType="1"/>
            </p:cNvSpPr>
            <p:nvPr/>
          </p:nvSpPr>
          <p:spPr bwMode="auto">
            <a:xfrm>
              <a:off x="4848" y="2487"/>
              <a:ext cx="288" cy="0"/>
            </a:xfrm>
            <a:prstGeom prst="line">
              <a:avLst/>
            </a:prstGeom>
            <a:noFill/>
            <a:ln w="9525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cs-CZ"/>
            </a:p>
          </p:txBody>
        </p:sp>
        <p:sp>
          <p:nvSpPr>
            <p:cNvPr id="11301" name="Line 45"/>
            <p:cNvSpPr>
              <a:spLocks noChangeShapeType="1"/>
            </p:cNvSpPr>
            <p:nvPr/>
          </p:nvSpPr>
          <p:spPr bwMode="auto">
            <a:xfrm>
              <a:off x="4848" y="2820"/>
              <a:ext cx="288" cy="0"/>
            </a:xfrm>
            <a:prstGeom prst="line">
              <a:avLst/>
            </a:prstGeom>
            <a:noFill/>
            <a:ln w="9525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cs-CZ"/>
            </a:p>
          </p:txBody>
        </p:sp>
        <p:sp>
          <p:nvSpPr>
            <p:cNvPr id="11302" name="Text Box 46"/>
            <p:cNvSpPr txBox="1">
              <a:spLocks noChangeArrowheads="1"/>
            </p:cNvSpPr>
            <p:nvPr/>
          </p:nvSpPr>
          <p:spPr bwMode="auto">
            <a:xfrm>
              <a:off x="4897" y="2263"/>
              <a:ext cx="194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anose="05000000000000000000" pitchFamily="2" charset="2"/>
                <a:buChar char="u"/>
                <a:defRPr sz="32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•"/>
                <a:defRPr sz="28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u"/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cs-CZ" altLang="en-US" sz="1600" b="1">
                  <a:solidFill>
                    <a:srgbClr val="FF0000"/>
                  </a:solidFill>
                  <a:latin typeface="Times New Roman" panose="02020603050405020304" pitchFamily="18" charset="0"/>
                </a:rPr>
                <a:t>A</a:t>
              </a:r>
            </a:p>
          </p:txBody>
        </p:sp>
        <p:sp>
          <p:nvSpPr>
            <p:cNvPr id="11303" name="Text Box 52"/>
            <p:cNvSpPr txBox="1">
              <a:spLocks noChangeArrowheads="1"/>
            </p:cNvSpPr>
            <p:nvPr/>
          </p:nvSpPr>
          <p:spPr bwMode="auto">
            <a:xfrm>
              <a:off x="1826" y="3809"/>
              <a:ext cx="2108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anose="05000000000000000000" pitchFamily="2" charset="2"/>
                <a:buChar char="u"/>
                <a:defRPr sz="32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•"/>
                <a:defRPr sz="28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u"/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en-US" sz="2800">
                  <a:solidFill>
                    <a:schemeClr val="tx2"/>
                  </a:solidFill>
                  <a:latin typeface="Times New Roman" panose="02020603050405020304" pitchFamily="18" charset="0"/>
                  <a:sym typeface="Symbol" panose="05050102010706020507" pitchFamily="18" charset="2"/>
                </a:rPr>
                <a:t></a:t>
              </a:r>
              <a:r>
                <a:rPr lang="cs-CZ" altLang="en-US" sz="2800" baseline="-25000">
                  <a:solidFill>
                    <a:schemeClr val="tx2"/>
                  </a:solidFill>
                  <a:latin typeface="Times New Roman" panose="02020603050405020304" pitchFamily="18" charset="0"/>
                  <a:sym typeface="Symbol" panose="05050102010706020507" pitchFamily="18" charset="2"/>
                </a:rPr>
                <a:t>A </a:t>
              </a:r>
              <a:r>
                <a:rPr lang="en-US" altLang="en-US" sz="2800">
                  <a:solidFill>
                    <a:schemeClr val="tx2"/>
                  </a:solidFill>
                  <a:latin typeface="Times New Roman" panose="02020603050405020304" pitchFamily="18" charset="0"/>
                  <a:sym typeface="Symbol" panose="05050102010706020507" pitchFamily="18" charset="2"/>
                </a:rPr>
                <a:t>&gt;</a:t>
              </a:r>
              <a:r>
                <a:rPr lang="en-US" altLang="en-US" sz="2800" baseline="-25000">
                  <a:solidFill>
                    <a:schemeClr val="tx2"/>
                  </a:solidFill>
                  <a:latin typeface="Times New Roman" panose="02020603050405020304" pitchFamily="18" charset="0"/>
                  <a:sym typeface="Symbol" panose="05050102010706020507" pitchFamily="18" charset="2"/>
                </a:rPr>
                <a:t> </a:t>
              </a:r>
              <a:r>
                <a:rPr lang="cs-CZ" altLang="en-US" sz="2800">
                  <a:solidFill>
                    <a:schemeClr val="tx2"/>
                  </a:solidFill>
                  <a:latin typeface="Times New Roman" panose="02020603050405020304" pitchFamily="18" charset="0"/>
                  <a:sym typeface="Symbol" panose="05050102010706020507" pitchFamily="18" charset="2"/>
                </a:rPr>
                <a:t></a:t>
              </a:r>
              <a:r>
                <a:rPr lang="cs-CZ" altLang="en-US" sz="2800" baseline="-25000">
                  <a:solidFill>
                    <a:schemeClr val="tx2"/>
                  </a:solidFill>
                  <a:latin typeface="Times New Roman" panose="02020603050405020304" pitchFamily="18" charset="0"/>
                  <a:sym typeface="Symbol" panose="05050102010706020507" pitchFamily="18" charset="2"/>
                </a:rPr>
                <a:t>B</a:t>
              </a:r>
              <a:r>
                <a:rPr lang="cs-CZ" altLang="en-US" sz="2800">
                  <a:solidFill>
                    <a:schemeClr val="tx2"/>
                  </a:solidFill>
                  <a:latin typeface="Times New Roman" panose="02020603050405020304" pitchFamily="18" charset="0"/>
                  <a:sym typeface="Symbol" panose="05050102010706020507" pitchFamily="18" charset="2"/>
                </a:rPr>
                <a:t> </a:t>
              </a:r>
              <a:r>
                <a:rPr lang="en-US" altLang="en-US" sz="2800">
                  <a:solidFill>
                    <a:schemeClr val="tx2"/>
                  </a:solidFill>
                  <a:latin typeface="Times New Roman" panose="02020603050405020304" pitchFamily="18" charset="0"/>
                  <a:sym typeface="Symbol" panose="05050102010706020507" pitchFamily="18" charset="2"/>
                </a:rPr>
                <a:t>&gt;</a:t>
              </a:r>
              <a:r>
                <a:rPr lang="cs-CZ" altLang="en-US" sz="2800">
                  <a:solidFill>
                    <a:schemeClr val="tx2"/>
                  </a:solidFill>
                  <a:latin typeface="Times New Roman" panose="02020603050405020304" pitchFamily="18" charset="0"/>
                  <a:sym typeface="Symbol" panose="05050102010706020507" pitchFamily="18" charset="2"/>
                </a:rPr>
                <a:t></a:t>
              </a:r>
              <a:r>
                <a:rPr lang="cs-CZ" altLang="en-US" sz="2800" baseline="-25000">
                  <a:solidFill>
                    <a:schemeClr val="tx2"/>
                  </a:solidFill>
                  <a:latin typeface="Times New Roman" panose="02020603050405020304" pitchFamily="18" charset="0"/>
                  <a:sym typeface="Symbol" panose="05050102010706020507" pitchFamily="18" charset="2"/>
                </a:rPr>
                <a:t>C</a:t>
              </a:r>
              <a:endParaRPr lang="cs-CZ" altLang="en-US" sz="2800" baseline="-25000">
                <a:solidFill>
                  <a:schemeClr val="tx2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304" name="Rectangle 56" descr="Jemná mřížka"/>
            <p:cNvSpPr>
              <a:spLocks noChangeArrowheads="1"/>
            </p:cNvSpPr>
            <p:nvPr/>
          </p:nvSpPr>
          <p:spPr bwMode="auto">
            <a:xfrm>
              <a:off x="585" y="2505"/>
              <a:ext cx="274" cy="1279"/>
            </a:xfrm>
            <a:prstGeom prst="rect">
              <a:avLst/>
            </a:prstGeom>
            <a:pattFill prst="smGrid">
              <a:fgClr>
                <a:srgbClr val="00FFCC"/>
              </a:fgClr>
              <a:bgClr>
                <a:srgbClr val="FFFFFF"/>
              </a:bgClr>
            </a:pattFill>
            <a:ln w="9525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anose="05000000000000000000" pitchFamily="2" charset="2"/>
                <a:buChar char="u"/>
                <a:defRPr sz="32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•"/>
                <a:defRPr sz="28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u"/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600">
                <a:solidFill>
                  <a:schemeClr val="tx2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305" name="Rectangle 60" descr="Jemná mřížka"/>
            <p:cNvSpPr>
              <a:spLocks noChangeArrowheads="1"/>
            </p:cNvSpPr>
            <p:nvPr/>
          </p:nvSpPr>
          <p:spPr bwMode="auto">
            <a:xfrm>
              <a:off x="2313" y="2496"/>
              <a:ext cx="274" cy="1070"/>
            </a:xfrm>
            <a:prstGeom prst="rect">
              <a:avLst/>
            </a:prstGeom>
            <a:pattFill prst="smGrid">
              <a:fgClr>
                <a:srgbClr val="00FFCC"/>
              </a:fgClr>
              <a:bgClr>
                <a:srgbClr val="FFFFFF"/>
              </a:bgClr>
            </a:patt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anose="05000000000000000000" pitchFamily="2" charset="2"/>
                <a:buChar char="u"/>
                <a:defRPr sz="32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•"/>
                <a:defRPr sz="28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u"/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600">
                <a:solidFill>
                  <a:schemeClr val="tx2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306" name="Rectangle 62" descr="Jemná mřížka"/>
            <p:cNvSpPr>
              <a:spLocks noChangeArrowheads="1"/>
            </p:cNvSpPr>
            <p:nvPr/>
          </p:nvSpPr>
          <p:spPr bwMode="auto">
            <a:xfrm>
              <a:off x="4855" y="2825"/>
              <a:ext cx="274" cy="741"/>
            </a:xfrm>
            <a:prstGeom prst="rect">
              <a:avLst/>
            </a:prstGeom>
            <a:pattFill prst="smGrid">
              <a:fgClr>
                <a:srgbClr val="00FFCC"/>
              </a:fgClr>
              <a:bgClr>
                <a:srgbClr val="FFFFFF"/>
              </a:bgClr>
            </a:patt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anose="05000000000000000000" pitchFamily="2" charset="2"/>
                <a:buChar char="u"/>
                <a:defRPr sz="32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•"/>
                <a:defRPr sz="28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u"/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600">
                <a:solidFill>
                  <a:schemeClr val="tx2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307" name="Line 67"/>
            <p:cNvSpPr>
              <a:spLocks noChangeShapeType="1"/>
            </p:cNvSpPr>
            <p:nvPr/>
          </p:nvSpPr>
          <p:spPr bwMode="auto">
            <a:xfrm>
              <a:off x="4846" y="1847"/>
              <a:ext cx="301" cy="0"/>
            </a:xfrm>
            <a:prstGeom prst="line">
              <a:avLst/>
            </a:prstGeom>
            <a:noFill/>
            <a:ln w="9525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cs-CZ"/>
            </a:p>
          </p:txBody>
        </p:sp>
      </p:grp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smtClean="0"/>
              <a:t>EMMA – zonální mód </a:t>
            </a:r>
          </a:p>
        </p:txBody>
      </p:sp>
      <p:grpSp>
        <p:nvGrpSpPr>
          <p:cNvPr id="48131" name="Group 3"/>
          <p:cNvGrpSpPr>
            <a:grpSpLocks/>
          </p:cNvGrpSpPr>
          <p:nvPr/>
        </p:nvGrpSpPr>
        <p:grpSpPr bwMode="auto">
          <a:xfrm>
            <a:off x="1638300" y="1752600"/>
            <a:ext cx="5867400" cy="4572000"/>
            <a:chOff x="1032" y="1104"/>
            <a:chExt cx="3696" cy="2880"/>
          </a:xfrm>
        </p:grpSpPr>
        <p:sp>
          <p:nvSpPr>
            <p:cNvPr id="48132" name="Rectangle 4"/>
            <p:cNvSpPr>
              <a:spLocks noChangeArrowheads="1"/>
            </p:cNvSpPr>
            <p:nvPr/>
          </p:nvSpPr>
          <p:spPr bwMode="auto">
            <a:xfrm>
              <a:off x="1032" y="1104"/>
              <a:ext cx="3696" cy="288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anose="05000000000000000000" pitchFamily="2" charset="2"/>
                <a:buChar char="u"/>
                <a:defRPr sz="32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•"/>
                <a:defRPr sz="28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u"/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cs-CZ" altLang="en-US" sz="1200" b="1">
                <a:latin typeface="Tahoma" panose="020B0604030504040204" pitchFamily="34" charset="0"/>
              </a:endParaRPr>
            </a:p>
          </p:txBody>
        </p:sp>
        <p:grpSp>
          <p:nvGrpSpPr>
            <p:cNvPr id="48133" name="Group 5"/>
            <p:cNvGrpSpPr>
              <a:grpSpLocks noChangeAspect="1"/>
            </p:cNvGrpSpPr>
            <p:nvPr/>
          </p:nvGrpSpPr>
          <p:grpSpPr bwMode="auto">
            <a:xfrm>
              <a:off x="1401" y="1147"/>
              <a:ext cx="2958" cy="2741"/>
              <a:chOff x="3451" y="881"/>
              <a:chExt cx="1973" cy="1828"/>
            </a:xfrm>
          </p:grpSpPr>
          <p:sp>
            <p:nvSpPr>
              <p:cNvPr id="48138" name="Text Box 6"/>
              <p:cNvSpPr txBox="1">
                <a:spLocks noChangeAspect="1" noChangeArrowheads="1"/>
              </p:cNvSpPr>
              <p:nvPr/>
            </p:nvSpPr>
            <p:spPr bwMode="auto">
              <a:xfrm>
                <a:off x="3840" y="2544"/>
                <a:ext cx="1226" cy="1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SzPct val="60000"/>
                  <a:buFont typeface="Wingdings" panose="05000000000000000000" pitchFamily="2" charset="2"/>
                  <a:buChar char="u"/>
                  <a:defRPr sz="32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Char char="•"/>
                  <a:defRPr sz="28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hlink"/>
                  </a:buClr>
                  <a:buSzPct val="60000"/>
                  <a:buFont typeface="Wingdings" panose="05000000000000000000" pitchFamily="2" charset="2"/>
                  <a:buChar char="u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u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u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u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u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u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cs-CZ" altLang="en-US" sz="1200">
                    <a:latin typeface="Times New Roman" panose="02020603050405020304" pitchFamily="18" charset="0"/>
                  </a:rPr>
                  <a:t>          </a:t>
                </a:r>
                <a:r>
                  <a:rPr lang="cs-CZ" altLang="en-US" sz="1200" b="1">
                    <a:latin typeface="Times New Roman" panose="02020603050405020304" pitchFamily="18" charset="0"/>
                  </a:rPr>
                  <a:t>S                             E                 P</a:t>
                </a:r>
              </a:p>
            </p:txBody>
          </p:sp>
          <p:grpSp>
            <p:nvGrpSpPr>
              <p:cNvPr id="48139" name="Group 7"/>
              <p:cNvGrpSpPr>
                <a:grpSpLocks noChangeAspect="1"/>
              </p:cNvGrpSpPr>
              <p:nvPr/>
            </p:nvGrpSpPr>
            <p:grpSpPr bwMode="auto">
              <a:xfrm>
                <a:off x="3451" y="881"/>
                <a:ext cx="1973" cy="1663"/>
                <a:chOff x="2827" y="864"/>
                <a:chExt cx="1973" cy="1663"/>
              </a:xfrm>
            </p:grpSpPr>
            <p:grpSp>
              <p:nvGrpSpPr>
                <p:cNvPr id="48140" name="Group 8"/>
                <p:cNvGrpSpPr>
                  <a:grpSpLocks noChangeAspect="1"/>
                </p:cNvGrpSpPr>
                <p:nvPr/>
              </p:nvGrpSpPr>
              <p:grpSpPr bwMode="auto">
                <a:xfrm>
                  <a:off x="2909" y="1094"/>
                  <a:ext cx="1720" cy="250"/>
                  <a:chOff x="2909" y="1094"/>
                  <a:chExt cx="1720" cy="250"/>
                </a:xfrm>
              </p:grpSpPr>
              <p:sp>
                <p:nvSpPr>
                  <p:cNvPr id="48167" name="Rectangle 9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909" y="1101"/>
                    <a:ext cx="157" cy="237"/>
                  </a:xfrm>
                  <a:prstGeom prst="rect">
                    <a:avLst/>
                  </a:prstGeom>
                  <a:solidFill>
                    <a:srgbClr val="C0C0C0"/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>
                    <a:lvl1pPr>
                      <a:spcBef>
                        <a:spcPct val="20000"/>
                      </a:spcBef>
                      <a:buClr>
                        <a:schemeClr val="tx2"/>
                      </a:buClr>
                      <a:buSzPct val="60000"/>
                      <a:buFont typeface="Wingdings" panose="05000000000000000000" pitchFamily="2" charset="2"/>
                      <a:buChar char="u"/>
                      <a:defRPr sz="3200">
                        <a:solidFill>
                          <a:schemeClr val="tx1"/>
                        </a:solidFill>
                        <a:latin typeface="Verdana" panose="020B060403050404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lr>
                        <a:schemeClr val="tx1"/>
                      </a:buClr>
                      <a:buChar char="•"/>
                      <a:defRPr sz="2800">
                        <a:solidFill>
                          <a:schemeClr val="tx1"/>
                        </a:solidFill>
                        <a:latin typeface="Verdana" panose="020B060403050404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lr>
                        <a:schemeClr val="hlink"/>
                      </a:buClr>
                      <a:buSzPct val="60000"/>
                      <a:buFont typeface="Wingdings" panose="05000000000000000000" pitchFamily="2" charset="2"/>
                      <a:buChar char="u"/>
                      <a:defRPr sz="2400">
                        <a:solidFill>
                          <a:schemeClr val="tx1"/>
                        </a:solidFill>
                        <a:latin typeface="Verdana" panose="020B060403050404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lr>
                        <a:schemeClr val="tx1"/>
                      </a:buClr>
                      <a:buChar char="•"/>
                      <a:defRPr sz="2000">
                        <a:solidFill>
                          <a:schemeClr val="tx1"/>
                        </a:solidFill>
                        <a:latin typeface="Verdana" panose="020B060403050404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lr>
                        <a:schemeClr val="folHlink"/>
                      </a:buClr>
                      <a:buSzPct val="60000"/>
                      <a:buFont typeface="Wingdings" panose="05000000000000000000" pitchFamily="2" charset="2"/>
                      <a:buChar char="u"/>
                      <a:defRPr sz="2000">
                        <a:solidFill>
                          <a:schemeClr val="tx1"/>
                        </a:solidFill>
                        <a:latin typeface="Verdana" panose="020B060403050404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folHlink"/>
                      </a:buClr>
                      <a:buSzPct val="60000"/>
                      <a:buFont typeface="Wingdings" panose="05000000000000000000" pitchFamily="2" charset="2"/>
                      <a:buChar char="u"/>
                      <a:defRPr sz="2000">
                        <a:solidFill>
                          <a:schemeClr val="tx1"/>
                        </a:solidFill>
                        <a:latin typeface="Verdana" panose="020B060403050404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folHlink"/>
                      </a:buClr>
                      <a:buSzPct val="60000"/>
                      <a:buFont typeface="Wingdings" panose="05000000000000000000" pitchFamily="2" charset="2"/>
                      <a:buChar char="u"/>
                      <a:defRPr sz="2000">
                        <a:solidFill>
                          <a:schemeClr val="tx1"/>
                        </a:solidFill>
                        <a:latin typeface="Verdana" panose="020B060403050404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folHlink"/>
                      </a:buClr>
                      <a:buSzPct val="60000"/>
                      <a:buFont typeface="Wingdings" panose="05000000000000000000" pitchFamily="2" charset="2"/>
                      <a:buChar char="u"/>
                      <a:defRPr sz="2000">
                        <a:solidFill>
                          <a:schemeClr val="tx1"/>
                        </a:solidFill>
                        <a:latin typeface="Verdana" panose="020B060403050404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folHlink"/>
                      </a:buClr>
                      <a:buSzPct val="60000"/>
                      <a:buFont typeface="Wingdings" panose="05000000000000000000" pitchFamily="2" charset="2"/>
                      <a:buChar char="u"/>
                      <a:defRPr sz="2000">
                        <a:solidFill>
                          <a:schemeClr val="tx1"/>
                        </a:solidFill>
                        <a:latin typeface="Verdana" panose="020B060403050404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algn="ctr" eaLnBrk="1" hangingPunct="1">
                      <a:spcBef>
                        <a:spcPct val="0"/>
                      </a:spcBef>
                      <a:buClrTx/>
                      <a:buSzTx/>
                      <a:buFontTx/>
                      <a:buNone/>
                    </a:pPr>
                    <a:endParaRPr lang="cs-CZ" altLang="en-US" sz="1800"/>
                  </a:p>
                </p:txBody>
              </p:sp>
              <p:grpSp>
                <p:nvGrpSpPr>
                  <p:cNvPr id="48168" name="Group 10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2909" y="1094"/>
                    <a:ext cx="1720" cy="250"/>
                    <a:chOff x="2909" y="1094"/>
                    <a:chExt cx="1720" cy="250"/>
                  </a:xfrm>
                </p:grpSpPr>
                <p:sp>
                  <p:nvSpPr>
                    <p:cNvPr id="48169" name="Rectangle 11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2909" y="1094"/>
                      <a:ext cx="1720" cy="13"/>
                    </a:xfrm>
                    <a:prstGeom prst="rect">
                      <a:avLst/>
                    </a:prstGeom>
                    <a:solidFill>
                      <a:srgbClr val="0000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anose="05000000000000000000" pitchFamily="2" charset="2"/>
                        <a:buChar char="u"/>
                        <a:defRPr sz="3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Char char="•"/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buChar char="u"/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Char char="•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Char char="u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Char char="u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Char char="u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Char char="u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Char char="u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algn="ctr" eaLnBrk="1" hangingPunct="1"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endParaRPr lang="cs-CZ" altLang="en-US" sz="1800"/>
                    </a:p>
                  </p:txBody>
                </p:sp>
                <p:sp>
                  <p:nvSpPr>
                    <p:cNvPr id="48170" name="Rectangle 12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2909" y="1331"/>
                      <a:ext cx="1720" cy="13"/>
                    </a:xfrm>
                    <a:prstGeom prst="rect">
                      <a:avLst/>
                    </a:prstGeom>
                    <a:solidFill>
                      <a:srgbClr val="0000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anose="05000000000000000000" pitchFamily="2" charset="2"/>
                        <a:buChar char="u"/>
                        <a:defRPr sz="3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Char char="•"/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buChar char="u"/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Char char="•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Char char="u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Char char="u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Char char="u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Char char="u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Char char="u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algn="ctr" eaLnBrk="1" hangingPunct="1"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endParaRPr lang="cs-CZ" altLang="en-US" sz="1800"/>
                    </a:p>
                  </p:txBody>
                </p:sp>
                <p:grpSp>
                  <p:nvGrpSpPr>
                    <p:cNvPr id="48171" name="Group 13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4472" y="1101"/>
                      <a:ext cx="79" cy="236"/>
                      <a:chOff x="4472" y="1101"/>
                      <a:chExt cx="79" cy="236"/>
                    </a:xfrm>
                  </p:grpSpPr>
                  <p:sp>
                    <p:nvSpPr>
                      <p:cNvPr id="48172" name="Line 14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4472" y="1101"/>
                        <a:ext cx="1" cy="236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cs-CZ"/>
                      </a:p>
                    </p:txBody>
                  </p:sp>
                  <p:sp>
                    <p:nvSpPr>
                      <p:cNvPr id="48173" name="Line 15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4550" y="1101"/>
                        <a:ext cx="1" cy="236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cs-CZ"/>
                      </a:p>
                    </p:txBody>
                  </p:sp>
                </p:grpSp>
              </p:grpSp>
            </p:grpSp>
            <p:grpSp>
              <p:nvGrpSpPr>
                <p:cNvPr id="48141" name="Group 16"/>
                <p:cNvGrpSpPr>
                  <a:grpSpLocks noChangeAspect="1"/>
                </p:cNvGrpSpPr>
                <p:nvPr/>
              </p:nvGrpSpPr>
              <p:grpSpPr bwMode="auto">
                <a:xfrm>
                  <a:off x="2909" y="1489"/>
                  <a:ext cx="1720" cy="249"/>
                  <a:chOff x="2909" y="1489"/>
                  <a:chExt cx="1720" cy="249"/>
                </a:xfrm>
              </p:grpSpPr>
              <p:sp>
                <p:nvSpPr>
                  <p:cNvPr id="48162" name="Rectangle 1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909" y="1495"/>
                    <a:ext cx="156" cy="237"/>
                  </a:xfrm>
                  <a:prstGeom prst="rect">
                    <a:avLst/>
                  </a:pr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>
                      <a:spcBef>
                        <a:spcPct val="20000"/>
                      </a:spcBef>
                      <a:buClr>
                        <a:schemeClr val="tx2"/>
                      </a:buClr>
                      <a:buSzPct val="60000"/>
                      <a:buFont typeface="Wingdings" panose="05000000000000000000" pitchFamily="2" charset="2"/>
                      <a:buChar char="u"/>
                      <a:defRPr sz="3200">
                        <a:solidFill>
                          <a:schemeClr val="tx1"/>
                        </a:solidFill>
                        <a:latin typeface="Verdana" panose="020B060403050404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lr>
                        <a:schemeClr val="tx1"/>
                      </a:buClr>
                      <a:buChar char="•"/>
                      <a:defRPr sz="2800">
                        <a:solidFill>
                          <a:schemeClr val="tx1"/>
                        </a:solidFill>
                        <a:latin typeface="Verdana" panose="020B060403050404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lr>
                        <a:schemeClr val="hlink"/>
                      </a:buClr>
                      <a:buSzPct val="60000"/>
                      <a:buFont typeface="Wingdings" panose="05000000000000000000" pitchFamily="2" charset="2"/>
                      <a:buChar char="u"/>
                      <a:defRPr sz="2400">
                        <a:solidFill>
                          <a:schemeClr val="tx1"/>
                        </a:solidFill>
                        <a:latin typeface="Verdana" panose="020B060403050404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lr>
                        <a:schemeClr val="tx1"/>
                      </a:buClr>
                      <a:buChar char="•"/>
                      <a:defRPr sz="2000">
                        <a:solidFill>
                          <a:schemeClr val="tx1"/>
                        </a:solidFill>
                        <a:latin typeface="Verdana" panose="020B060403050404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lr>
                        <a:schemeClr val="folHlink"/>
                      </a:buClr>
                      <a:buSzPct val="60000"/>
                      <a:buFont typeface="Wingdings" panose="05000000000000000000" pitchFamily="2" charset="2"/>
                      <a:buChar char="u"/>
                      <a:defRPr sz="2000">
                        <a:solidFill>
                          <a:schemeClr val="tx1"/>
                        </a:solidFill>
                        <a:latin typeface="Verdana" panose="020B060403050404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folHlink"/>
                      </a:buClr>
                      <a:buSzPct val="60000"/>
                      <a:buFont typeface="Wingdings" panose="05000000000000000000" pitchFamily="2" charset="2"/>
                      <a:buChar char="u"/>
                      <a:defRPr sz="2000">
                        <a:solidFill>
                          <a:schemeClr val="tx1"/>
                        </a:solidFill>
                        <a:latin typeface="Verdana" panose="020B060403050404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folHlink"/>
                      </a:buClr>
                      <a:buSzPct val="60000"/>
                      <a:buFont typeface="Wingdings" panose="05000000000000000000" pitchFamily="2" charset="2"/>
                      <a:buChar char="u"/>
                      <a:defRPr sz="2000">
                        <a:solidFill>
                          <a:schemeClr val="tx1"/>
                        </a:solidFill>
                        <a:latin typeface="Verdana" panose="020B060403050404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folHlink"/>
                      </a:buClr>
                      <a:buSzPct val="60000"/>
                      <a:buFont typeface="Wingdings" panose="05000000000000000000" pitchFamily="2" charset="2"/>
                      <a:buChar char="u"/>
                      <a:defRPr sz="2000">
                        <a:solidFill>
                          <a:schemeClr val="tx1"/>
                        </a:solidFill>
                        <a:latin typeface="Verdana" panose="020B060403050404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folHlink"/>
                      </a:buClr>
                      <a:buSzPct val="60000"/>
                      <a:buFont typeface="Wingdings" panose="05000000000000000000" pitchFamily="2" charset="2"/>
                      <a:buChar char="u"/>
                      <a:defRPr sz="2000">
                        <a:solidFill>
                          <a:schemeClr val="tx1"/>
                        </a:solidFill>
                        <a:latin typeface="Verdana" panose="020B060403050404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algn="ctr" eaLnBrk="1" hangingPunct="1">
                      <a:spcBef>
                        <a:spcPct val="0"/>
                      </a:spcBef>
                      <a:buClrTx/>
                      <a:buSzTx/>
                      <a:buFontTx/>
                      <a:buNone/>
                    </a:pPr>
                    <a:endParaRPr lang="cs-CZ" altLang="en-US" sz="1800"/>
                  </a:p>
                </p:txBody>
              </p:sp>
              <p:sp>
                <p:nvSpPr>
                  <p:cNvPr id="48163" name="Rectangle 1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065" y="1495"/>
                    <a:ext cx="158" cy="238"/>
                  </a:xfrm>
                  <a:prstGeom prst="rect">
                    <a:avLst/>
                  </a:prstGeom>
                  <a:solidFill>
                    <a:srgbClr val="C0C0C0"/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>
                    <a:lvl1pPr>
                      <a:spcBef>
                        <a:spcPct val="20000"/>
                      </a:spcBef>
                      <a:buClr>
                        <a:schemeClr val="tx2"/>
                      </a:buClr>
                      <a:buSzPct val="60000"/>
                      <a:buFont typeface="Wingdings" panose="05000000000000000000" pitchFamily="2" charset="2"/>
                      <a:buChar char="u"/>
                      <a:defRPr sz="3200">
                        <a:solidFill>
                          <a:schemeClr val="tx1"/>
                        </a:solidFill>
                        <a:latin typeface="Verdana" panose="020B060403050404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lr>
                        <a:schemeClr val="tx1"/>
                      </a:buClr>
                      <a:buChar char="•"/>
                      <a:defRPr sz="2800">
                        <a:solidFill>
                          <a:schemeClr val="tx1"/>
                        </a:solidFill>
                        <a:latin typeface="Verdana" panose="020B060403050404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lr>
                        <a:schemeClr val="hlink"/>
                      </a:buClr>
                      <a:buSzPct val="60000"/>
                      <a:buFont typeface="Wingdings" panose="05000000000000000000" pitchFamily="2" charset="2"/>
                      <a:buChar char="u"/>
                      <a:defRPr sz="2400">
                        <a:solidFill>
                          <a:schemeClr val="tx1"/>
                        </a:solidFill>
                        <a:latin typeface="Verdana" panose="020B060403050404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lr>
                        <a:schemeClr val="tx1"/>
                      </a:buClr>
                      <a:buChar char="•"/>
                      <a:defRPr sz="2000">
                        <a:solidFill>
                          <a:schemeClr val="tx1"/>
                        </a:solidFill>
                        <a:latin typeface="Verdana" panose="020B060403050404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lr>
                        <a:schemeClr val="folHlink"/>
                      </a:buClr>
                      <a:buSzPct val="60000"/>
                      <a:buFont typeface="Wingdings" panose="05000000000000000000" pitchFamily="2" charset="2"/>
                      <a:buChar char="u"/>
                      <a:defRPr sz="2000">
                        <a:solidFill>
                          <a:schemeClr val="tx1"/>
                        </a:solidFill>
                        <a:latin typeface="Verdana" panose="020B060403050404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folHlink"/>
                      </a:buClr>
                      <a:buSzPct val="60000"/>
                      <a:buFont typeface="Wingdings" panose="05000000000000000000" pitchFamily="2" charset="2"/>
                      <a:buChar char="u"/>
                      <a:defRPr sz="2000">
                        <a:solidFill>
                          <a:schemeClr val="tx1"/>
                        </a:solidFill>
                        <a:latin typeface="Verdana" panose="020B060403050404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folHlink"/>
                      </a:buClr>
                      <a:buSzPct val="60000"/>
                      <a:buFont typeface="Wingdings" panose="05000000000000000000" pitchFamily="2" charset="2"/>
                      <a:buChar char="u"/>
                      <a:defRPr sz="2000">
                        <a:solidFill>
                          <a:schemeClr val="tx1"/>
                        </a:solidFill>
                        <a:latin typeface="Verdana" panose="020B060403050404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folHlink"/>
                      </a:buClr>
                      <a:buSzPct val="60000"/>
                      <a:buFont typeface="Wingdings" panose="05000000000000000000" pitchFamily="2" charset="2"/>
                      <a:buChar char="u"/>
                      <a:defRPr sz="2000">
                        <a:solidFill>
                          <a:schemeClr val="tx1"/>
                        </a:solidFill>
                        <a:latin typeface="Verdana" panose="020B060403050404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chemeClr val="folHlink"/>
                      </a:buClr>
                      <a:buSzPct val="60000"/>
                      <a:buFont typeface="Wingdings" panose="05000000000000000000" pitchFamily="2" charset="2"/>
                      <a:buChar char="u"/>
                      <a:defRPr sz="2000">
                        <a:solidFill>
                          <a:schemeClr val="tx1"/>
                        </a:solidFill>
                        <a:latin typeface="Verdana" panose="020B060403050404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algn="ctr" eaLnBrk="1" hangingPunct="1">
                      <a:spcBef>
                        <a:spcPct val="0"/>
                      </a:spcBef>
                      <a:buClrTx/>
                      <a:buSzTx/>
                      <a:buFontTx/>
                      <a:buNone/>
                    </a:pPr>
                    <a:endParaRPr lang="cs-CZ" altLang="en-US" sz="1800"/>
                  </a:p>
                </p:txBody>
              </p:sp>
              <p:grpSp>
                <p:nvGrpSpPr>
                  <p:cNvPr id="48164" name="Group 19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2909" y="1489"/>
                    <a:ext cx="1720" cy="249"/>
                    <a:chOff x="2909" y="1489"/>
                    <a:chExt cx="1720" cy="249"/>
                  </a:xfrm>
                </p:grpSpPr>
                <p:sp>
                  <p:nvSpPr>
                    <p:cNvPr id="48165" name="Rectangle 20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2909" y="1489"/>
                      <a:ext cx="1720" cy="12"/>
                    </a:xfrm>
                    <a:prstGeom prst="rect">
                      <a:avLst/>
                    </a:prstGeom>
                    <a:solidFill>
                      <a:srgbClr val="0000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anose="05000000000000000000" pitchFamily="2" charset="2"/>
                        <a:buChar char="u"/>
                        <a:defRPr sz="3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Char char="•"/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buChar char="u"/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Char char="•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Char char="u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Char char="u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Char char="u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Char char="u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Char char="u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algn="ctr" eaLnBrk="1" hangingPunct="1"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endParaRPr lang="cs-CZ" altLang="en-US" sz="1800"/>
                    </a:p>
                  </p:txBody>
                </p:sp>
                <p:sp>
                  <p:nvSpPr>
                    <p:cNvPr id="48166" name="Rectangle 21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2909" y="1725"/>
                      <a:ext cx="1720" cy="13"/>
                    </a:xfrm>
                    <a:prstGeom prst="rect">
                      <a:avLst/>
                    </a:prstGeom>
                    <a:solidFill>
                      <a:srgbClr val="0000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anose="05000000000000000000" pitchFamily="2" charset="2"/>
                        <a:buChar char="u"/>
                        <a:defRPr sz="3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Char char="•"/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buChar char="u"/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Char char="•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Char char="u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Char char="u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Char char="u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Char char="u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Char char="u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algn="ctr" eaLnBrk="1" hangingPunct="1"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endParaRPr lang="cs-CZ" altLang="en-US" sz="1800"/>
                    </a:p>
                  </p:txBody>
                </p:sp>
              </p:grpSp>
            </p:grpSp>
            <p:grpSp>
              <p:nvGrpSpPr>
                <p:cNvPr id="48142" name="Group 22"/>
                <p:cNvGrpSpPr>
                  <a:grpSpLocks noChangeAspect="1"/>
                </p:cNvGrpSpPr>
                <p:nvPr/>
              </p:nvGrpSpPr>
              <p:grpSpPr bwMode="auto">
                <a:xfrm>
                  <a:off x="2909" y="1883"/>
                  <a:ext cx="1720" cy="249"/>
                  <a:chOff x="2909" y="1883"/>
                  <a:chExt cx="1720" cy="249"/>
                </a:xfrm>
              </p:grpSpPr>
              <p:grpSp>
                <p:nvGrpSpPr>
                  <p:cNvPr id="48156" name="Group 23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2909" y="1883"/>
                    <a:ext cx="1720" cy="249"/>
                    <a:chOff x="2909" y="1883"/>
                    <a:chExt cx="1720" cy="249"/>
                  </a:xfrm>
                </p:grpSpPr>
                <p:sp>
                  <p:nvSpPr>
                    <p:cNvPr id="48160" name="Rectangle 24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2909" y="1883"/>
                      <a:ext cx="1720" cy="13"/>
                    </a:xfrm>
                    <a:prstGeom prst="rect">
                      <a:avLst/>
                    </a:prstGeom>
                    <a:solidFill>
                      <a:srgbClr val="0000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anose="05000000000000000000" pitchFamily="2" charset="2"/>
                        <a:buChar char="u"/>
                        <a:defRPr sz="3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Char char="•"/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buChar char="u"/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Char char="•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Char char="u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Char char="u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Char char="u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Char char="u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Char char="u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algn="ctr" eaLnBrk="1" hangingPunct="1"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endParaRPr lang="cs-CZ" altLang="en-US" sz="1800"/>
                    </a:p>
                  </p:txBody>
                </p:sp>
                <p:sp>
                  <p:nvSpPr>
                    <p:cNvPr id="48161" name="Rectangle 25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2909" y="2120"/>
                      <a:ext cx="1720" cy="12"/>
                    </a:xfrm>
                    <a:prstGeom prst="rect">
                      <a:avLst/>
                    </a:prstGeom>
                    <a:solidFill>
                      <a:srgbClr val="0000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anose="05000000000000000000" pitchFamily="2" charset="2"/>
                        <a:buChar char="u"/>
                        <a:defRPr sz="3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Char char="•"/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buChar char="u"/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Char char="•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Char char="u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Char char="u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Char char="u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Char char="u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Char char="u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algn="ctr" eaLnBrk="1" hangingPunct="1"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endParaRPr lang="cs-CZ" altLang="en-US" sz="1800"/>
                    </a:p>
                  </p:txBody>
                </p:sp>
              </p:grpSp>
              <p:grpSp>
                <p:nvGrpSpPr>
                  <p:cNvPr id="48157" name="Group 26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3222" y="1890"/>
                    <a:ext cx="157" cy="237"/>
                    <a:chOff x="3222" y="1890"/>
                    <a:chExt cx="157" cy="237"/>
                  </a:xfrm>
                </p:grpSpPr>
                <p:sp>
                  <p:nvSpPr>
                    <p:cNvPr id="48158" name="Rectangle 27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3222" y="1890"/>
                      <a:ext cx="156" cy="236"/>
                    </a:xfrm>
                    <a:prstGeom prst="rect">
                      <a:avLst/>
                    </a:prstGeom>
                    <a:blipFill dpi="0" rotWithShape="0">
                      <a:blip r:embed="rId2"/>
                      <a:srcRect/>
                      <a:tile tx="0" ty="0" sx="100000" sy="100000" flip="none" algn="tl"/>
                    </a:blip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anose="05000000000000000000" pitchFamily="2" charset="2"/>
                        <a:buChar char="u"/>
                        <a:defRPr sz="3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Char char="•"/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buChar char="u"/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Char char="•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Char char="u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Char char="u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Char char="u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Char char="u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Char char="u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algn="ctr" eaLnBrk="1" hangingPunct="1"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endParaRPr lang="cs-CZ" altLang="en-US" sz="1800"/>
                    </a:p>
                  </p:txBody>
                </p:sp>
                <p:sp>
                  <p:nvSpPr>
                    <p:cNvPr id="48159" name="Rectangle 28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3222" y="1890"/>
                      <a:ext cx="157" cy="237"/>
                    </a:xfrm>
                    <a:prstGeom prst="rect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anose="05000000000000000000" pitchFamily="2" charset="2"/>
                        <a:buChar char="u"/>
                        <a:defRPr sz="3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Char char="•"/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buChar char="u"/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Char char="•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Char char="u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Char char="u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Char char="u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Char char="u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Char char="u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algn="ctr" eaLnBrk="1" hangingPunct="1"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endParaRPr lang="cs-CZ" altLang="en-US" sz="1800"/>
                    </a:p>
                  </p:txBody>
                </p:sp>
              </p:grpSp>
            </p:grpSp>
            <p:grpSp>
              <p:nvGrpSpPr>
                <p:cNvPr id="48143" name="Group 29"/>
                <p:cNvGrpSpPr>
                  <a:grpSpLocks noChangeAspect="1"/>
                </p:cNvGrpSpPr>
                <p:nvPr/>
              </p:nvGrpSpPr>
              <p:grpSpPr bwMode="auto">
                <a:xfrm>
                  <a:off x="2909" y="2278"/>
                  <a:ext cx="1720" cy="249"/>
                  <a:chOff x="2909" y="2278"/>
                  <a:chExt cx="1720" cy="249"/>
                </a:xfrm>
              </p:grpSpPr>
              <p:grpSp>
                <p:nvGrpSpPr>
                  <p:cNvPr id="48149" name="Group 30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3378" y="2284"/>
                    <a:ext cx="939" cy="238"/>
                    <a:chOff x="3378" y="2284"/>
                    <a:chExt cx="939" cy="238"/>
                  </a:xfrm>
                </p:grpSpPr>
                <p:sp>
                  <p:nvSpPr>
                    <p:cNvPr id="48153" name="Rectangle 31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3847" y="2284"/>
                      <a:ext cx="156" cy="237"/>
                    </a:xfrm>
                    <a:prstGeom prst="rect">
                      <a:avLst/>
                    </a:prstGeom>
                    <a:solidFill>
                      <a:srgbClr val="0000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anose="05000000000000000000" pitchFamily="2" charset="2"/>
                        <a:buChar char="u"/>
                        <a:defRPr sz="3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Char char="•"/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buChar char="u"/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Char char="•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Char char="u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Char char="u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Char char="u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Char char="u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Char char="u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algn="ctr" eaLnBrk="1" hangingPunct="1"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endParaRPr lang="cs-CZ" altLang="en-US" sz="1800"/>
                    </a:p>
                  </p:txBody>
                </p:sp>
                <p:sp>
                  <p:nvSpPr>
                    <p:cNvPr id="48154" name="Rectangle 32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3378" y="2284"/>
                      <a:ext cx="157" cy="238"/>
                    </a:xfrm>
                    <a:prstGeom prst="rect">
                      <a:avLst/>
                    </a:prstGeom>
                    <a:solidFill>
                      <a:srgbClr val="C0C0C0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anose="05000000000000000000" pitchFamily="2" charset="2"/>
                        <a:buChar char="u"/>
                        <a:defRPr sz="3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Char char="•"/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buChar char="u"/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Char char="•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Char char="u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Char char="u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Char char="u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Char char="u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Char char="u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algn="ctr" eaLnBrk="1" hangingPunct="1"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endParaRPr lang="cs-CZ" altLang="en-US" sz="1800"/>
                    </a:p>
                  </p:txBody>
                </p:sp>
                <p:sp>
                  <p:nvSpPr>
                    <p:cNvPr id="48155" name="Rectangle 33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4160" y="2284"/>
                      <a:ext cx="157" cy="238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anose="05000000000000000000" pitchFamily="2" charset="2"/>
                        <a:buChar char="u"/>
                        <a:defRPr sz="3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Char char="•"/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buChar char="u"/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Char char="•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Char char="u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Char char="u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Char char="u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Char char="u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Char char="u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algn="ctr" eaLnBrk="1" hangingPunct="1"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endParaRPr lang="cs-CZ" altLang="en-US" sz="1800"/>
                    </a:p>
                  </p:txBody>
                </p:sp>
              </p:grpSp>
              <p:grpSp>
                <p:nvGrpSpPr>
                  <p:cNvPr id="48150" name="Group 34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2909" y="2278"/>
                    <a:ext cx="1720" cy="249"/>
                    <a:chOff x="2909" y="2278"/>
                    <a:chExt cx="1720" cy="249"/>
                  </a:xfrm>
                </p:grpSpPr>
                <p:sp>
                  <p:nvSpPr>
                    <p:cNvPr id="48151" name="Rectangle 35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2909" y="2278"/>
                      <a:ext cx="1720" cy="12"/>
                    </a:xfrm>
                    <a:prstGeom prst="rect">
                      <a:avLst/>
                    </a:prstGeom>
                    <a:solidFill>
                      <a:srgbClr val="0000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anose="05000000000000000000" pitchFamily="2" charset="2"/>
                        <a:buChar char="u"/>
                        <a:defRPr sz="3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Char char="•"/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buChar char="u"/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Char char="•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Char char="u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Char char="u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Char char="u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Char char="u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Char char="u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algn="ctr" eaLnBrk="1" hangingPunct="1"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endParaRPr lang="cs-CZ" altLang="en-US" sz="1800"/>
                    </a:p>
                  </p:txBody>
                </p:sp>
                <p:sp>
                  <p:nvSpPr>
                    <p:cNvPr id="48152" name="Rectangle 36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2909" y="2514"/>
                      <a:ext cx="1720" cy="13"/>
                    </a:xfrm>
                    <a:prstGeom prst="rect">
                      <a:avLst/>
                    </a:prstGeom>
                    <a:solidFill>
                      <a:srgbClr val="0000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anose="05000000000000000000" pitchFamily="2" charset="2"/>
                        <a:buChar char="u"/>
                        <a:defRPr sz="32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Char char="•"/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buChar char="u"/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Char char="•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Char char="u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Char char="u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Char char="u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Char char="u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Char char="u"/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algn="ctr" eaLnBrk="1" hangingPunct="1"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endParaRPr lang="cs-CZ" altLang="en-US" sz="1800"/>
                    </a:p>
                  </p:txBody>
                </p:sp>
              </p:grpSp>
            </p:grpSp>
            <p:sp>
              <p:nvSpPr>
                <p:cNvPr id="48144" name="Rectangle 37"/>
                <p:cNvSpPr>
                  <a:spLocks noChangeAspect="1" noChangeArrowheads="1"/>
                </p:cNvSpPr>
                <p:nvPr/>
              </p:nvSpPr>
              <p:spPr bwMode="auto">
                <a:xfrm>
                  <a:off x="2831" y="864"/>
                  <a:ext cx="235" cy="23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SzPct val="60000"/>
                    <a:buFont typeface="Wingdings" panose="05000000000000000000" pitchFamily="2" charset="2"/>
                    <a:buChar char="u"/>
                    <a:defRPr sz="32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tx1"/>
                    </a:buClr>
                    <a:buChar char="•"/>
                    <a:defRPr sz="28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hlink"/>
                    </a:buClr>
                    <a:buSzPct val="60000"/>
                    <a:buFont typeface="Wingdings" panose="05000000000000000000" pitchFamily="2" charset="2"/>
                    <a:buChar char="u"/>
                    <a:defRPr sz="24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tx1"/>
                    </a:buClr>
                    <a:buChar char="•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u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u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u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u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u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cs-CZ" altLang="en-US" sz="1800"/>
                </a:p>
              </p:txBody>
            </p:sp>
            <p:sp>
              <p:nvSpPr>
                <p:cNvPr id="48145" name="Rectangle 38"/>
                <p:cNvSpPr>
                  <a:spLocks noChangeAspect="1" noChangeArrowheads="1"/>
                </p:cNvSpPr>
                <p:nvPr/>
              </p:nvSpPr>
              <p:spPr bwMode="auto">
                <a:xfrm>
                  <a:off x="2893" y="899"/>
                  <a:ext cx="46" cy="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SzPct val="60000"/>
                    <a:buFont typeface="Wingdings" panose="05000000000000000000" pitchFamily="2" charset="2"/>
                    <a:buChar char="u"/>
                    <a:defRPr sz="32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tx1"/>
                    </a:buClr>
                    <a:buChar char="•"/>
                    <a:defRPr sz="28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hlink"/>
                    </a:buClr>
                    <a:buSzPct val="60000"/>
                    <a:buFont typeface="Wingdings" panose="05000000000000000000" pitchFamily="2" charset="2"/>
                    <a:buChar char="u"/>
                    <a:defRPr sz="24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tx1"/>
                    </a:buClr>
                    <a:buChar char="•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u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u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u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u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u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r>
                    <a:rPr kumimoji="1" lang="cs-CZ" altLang="en-US" sz="1300" b="1">
                      <a:solidFill>
                        <a:srgbClr val="010000"/>
                      </a:solidFill>
                      <a:latin typeface="Times New Roman" panose="02020603050405020304" pitchFamily="18" charset="0"/>
                    </a:rPr>
                    <a:t>B</a:t>
                  </a:r>
                  <a:endParaRPr kumimoji="1" lang="cs-CZ" altLang="en-US" sz="240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48146" name="Rectangle 39"/>
                <p:cNvSpPr>
                  <a:spLocks noChangeAspect="1" noChangeArrowheads="1"/>
                </p:cNvSpPr>
                <p:nvPr/>
              </p:nvSpPr>
              <p:spPr bwMode="auto">
                <a:xfrm>
                  <a:off x="2963" y="899"/>
                  <a:ext cx="17" cy="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SzPct val="60000"/>
                    <a:buFont typeface="Wingdings" panose="05000000000000000000" pitchFamily="2" charset="2"/>
                    <a:buChar char="u"/>
                    <a:defRPr sz="32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tx1"/>
                    </a:buClr>
                    <a:buChar char="•"/>
                    <a:defRPr sz="28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hlink"/>
                    </a:buClr>
                    <a:buSzPct val="60000"/>
                    <a:buFont typeface="Wingdings" panose="05000000000000000000" pitchFamily="2" charset="2"/>
                    <a:buChar char="u"/>
                    <a:defRPr sz="24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tx1"/>
                    </a:buClr>
                    <a:buChar char="•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u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u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u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u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u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r>
                    <a:rPr kumimoji="1" lang="cs-CZ" altLang="en-US" sz="1300" b="1">
                      <a:solidFill>
                        <a:srgbClr val="010000"/>
                      </a:solidFill>
                      <a:latin typeface="Times New Roman" panose="02020603050405020304" pitchFamily="18" charset="0"/>
                    </a:rPr>
                    <a:t> </a:t>
                  </a:r>
                  <a:endParaRPr kumimoji="1" lang="cs-CZ" altLang="en-US" sz="240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48147" name="Rectangle 40"/>
                <p:cNvSpPr>
                  <a:spLocks noChangeAspect="1" noChangeArrowheads="1"/>
                </p:cNvSpPr>
                <p:nvPr/>
              </p:nvSpPr>
              <p:spPr bwMode="auto">
                <a:xfrm>
                  <a:off x="2827" y="897"/>
                  <a:ext cx="13" cy="6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SzPct val="60000"/>
                    <a:buFont typeface="Wingdings" panose="05000000000000000000" pitchFamily="2" charset="2"/>
                    <a:buChar char="u"/>
                    <a:defRPr sz="32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tx1"/>
                    </a:buClr>
                    <a:buChar char="•"/>
                    <a:defRPr sz="28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hlink"/>
                    </a:buClr>
                    <a:buSzPct val="60000"/>
                    <a:buFont typeface="Wingdings" panose="05000000000000000000" pitchFamily="2" charset="2"/>
                    <a:buChar char="u"/>
                    <a:defRPr sz="24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tx1"/>
                    </a:buClr>
                    <a:buChar char="•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u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u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u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u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u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r>
                    <a:rPr kumimoji="1" lang="cs-CZ" altLang="en-US" sz="1000">
                      <a:solidFill>
                        <a:srgbClr val="000000"/>
                      </a:solidFill>
                      <a:latin typeface="Times New Roman" panose="02020603050405020304" pitchFamily="18" charset="0"/>
                    </a:rPr>
                    <a:t> </a:t>
                  </a:r>
                  <a:endParaRPr kumimoji="1" lang="cs-CZ" altLang="en-US" sz="240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48148" name="Text Box 41"/>
                <p:cNvSpPr txBox="1">
                  <a:spLocks noChangeAspect="1" noChangeArrowheads="1"/>
                </p:cNvSpPr>
                <p:nvPr/>
              </p:nvSpPr>
              <p:spPr bwMode="auto">
                <a:xfrm>
                  <a:off x="4310" y="864"/>
                  <a:ext cx="490" cy="24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tx2"/>
                    </a:buClr>
                    <a:buSzPct val="60000"/>
                    <a:buFont typeface="Wingdings" panose="05000000000000000000" pitchFamily="2" charset="2"/>
                    <a:buChar char="u"/>
                    <a:defRPr sz="32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tx1"/>
                    </a:buClr>
                    <a:buChar char="•"/>
                    <a:defRPr sz="28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hlink"/>
                    </a:buClr>
                    <a:buSzPct val="60000"/>
                    <a:buFont typeface="Wingdings" panose="05000000000000000000" pitchFamily="2" charset="2"/>
                    <a:buChar char="u"/>
                    <a:defRPr sz="24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tx1"/>
                    </a:buClr>
                    <a:buChar char="•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u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u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u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u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u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algn="ctr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r>
                    <a:rPr lang="cs-CZ" altLang="en-US" sz="800">
                      <a:latin typeface="Times New Roman" panose="02020603050405020304" pitchFamily="18" charset="0"/>
                    </a:rPr>
                    <a:t>Detection</a:t>
                  </a:r>
                  <a:br>
                    <a:rPr lang="cs-CZ" altLang="en-US" sz="800">
                      <a:latin typeface="Times New Roman" panose="02020603050405020304" pitchFamily="18" charset="0"/>
                    </a:rPr>
                  </a:br>
                  <a:r>
                    <a:rPr lang="cs-CZ" altLang="en-US" sz="800">
                      <a:latin typeface="Times New Roman" panose="02020603050405020304" pitchFamily="18" charset="0"/>
                    </a:rPr>
                    <a:t>window</a:t>
                  </a:r>
                </a:p>
              </p:txBody>
            </p:sp>
          </p:grpSp>
        </p:grpSp>
        <p:sp>
          <p:nvSpPr>
            <p:cNvPr id="48134" name="Text Box 42"/>
            <p:cNvSpPr txBox="1">
              <a:spLocks noChangeArrowheads="1"/>
            </p:cNvSpPr>
            <p:nvPr/>
          </p:nvSpPr>
          <p:spPr bwMode="auto">
            <a:xfrm>
              <a:off x="4134" y="3328"/>
              <a:ext cx="17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anose="05000000000000000000" pitchFamily="2" charset="2"/>
                <a:buChar char="u"/>
                <a:defRPr sz="32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•"/>
                <a:defRPr sz="28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u"/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en-US" sz="1800" b="1">
                  <a:solidFill>
                    <a:srgbClr val="FF0000"/>
                  </a:solidFill>
                  <a:latin typeface="Tahoma" panose="020B0604030504040204" pitchFamily="34" charset="0"/>
                </a:rPr>
                <a:t>-</a:t>
              </a:r>
            </a:p>
          </p:txBody>
        </p:sp>
        <p:sp>
          <p:nvSpPr>
            <p:cNvPr id="48135" name="Text Box 43"/>
            <p:cNvSpPr txBox="1">
              <a:spLocks noChangeArrowheads="1"/>
            </p:cNvSpPr>
            <p:nvPr/>
          </p:nvSpPr>
          <p:spPr bwMode="auto">
            <a:xfrm>
              <a:off x="1223" y="2749"/>
              <a:ext cx="23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anose="05000000000000000000" pitchFamily="2" charset="2"/>
                <a:buChar char="u"/>
                <a:defRPr sz="32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•"/>
                <a:defRPr sz="28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u"/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en-US" sz="1800" b="1">
                  <a:solidFill>
                    <a:srgbClr val="FF0000"/>
                  </a:solidFill>
                  <a:latin typeface="Tahoma" panose="020B0604030504040204" pitchFamily="34" charset="0"/>
                </a:rPr>
                <a:t>+</a:t>
              </a:r>
            </a:p>
          </p:txBody>
        </p:sp>
        <p:sp>
          <p:nvSpPr>
            <p:cNvPr id="48136" name="Text Box 44"/>
            <p:cNvSpPr txBox="1">
              <a:spLocks noChangeArrowheads="1"/>
            </p:cNvSpPr>
            <p:nvPr/>
          </p:nvSpPr>
          <p:spPr bwMode="auto">
            <a:xfrm>
              <a:off x="1223" y="3340"/>
              <a:ext cx="23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anose="05000000000000000000" pitchFamily="2" charset="2"/>
                <a:buChar char="u"/>
                <a:defRPr sz="32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•"/>
                <a:defRPr sz="28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u"/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en-US" sz="1800" b="1">
                  <a:solidFill>
                    <a:srgbClr val="FF0000"/>
                  </a:solidFill>
                  <a:latin typeface="Tahoma" panose="020B0604030504040204" pitchFamily="34" charset="0"/>
                </a:rPr>
                <a:t>+</a:t>
              </a:r>
            </a:p>
          </p:txBody>
        </p:sp>
        <p:sp>
          <p:nvSpPr>
            <p:cNvPr id="48137" name="Text Box 45"/>
            <p:cNvSpPr txBox="1">
              <a:spLocks noChangeArrowheads="1"/>
            </p:cNvSpPr>
            <p:nvPr/>
          </p:nvSpPr>
          <p:spPr bwMode="auto">
            <a:xfrm>
              <a:off x="4134" y="2738"/>
              <a:ext cx="17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anose="05000000000000000000" pitchFamily="2" charset="2"/>
                <a:buChar char="u"/>
                <a:defRPr sz="32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•"/>
                <a:defRPr sz="28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u"/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en-US" sz="1800" b="1">
                  <a:solidFill>
                    <a:srgbClr val="FF0000"/>
                  </a:solidFill>
                  <a:latin typeface="Tahoma" panose="020B0604030504040204" pitchFamily="34" charset="0"/>
                </a:rPr>
                <a:t>-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smtClean="0"/>
              <a:t>EMMA – zonální mód</a:t>
            </a:r>
          </a:p>
        </p:txBody>
      </p:sp>
      <p:sp>
        <p:nvSpPr>
          <p:cNvPr id="143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cs-CZ" u="sng" dirty="0" smtClean="0">
                <a:solidFill>
                  <a:srgbClr val="FFFF00"/>
                </a:solidFill>
              </a:rPr>
              <a:t>Výhody :</a:t>
            </a:r>
          </a:p>
          <a:p>
            <a:pPr eaLnBrk="1" hangingPunct="1">
              <a:buFont typeface="Wingdings" panose="05000000000000000000" pitchFamily="2" charset="2"/>
              <a:buChar char="Ø"/>
              <a:defRPr/>
            </a:pPr>
            <a:r>
              <a:rPr lang="cs-CZ" dirty="0" smtClean="0">
                <a:solidFill>
                  <a:srgbClr val="FFFF00"/>
                </a:solidFill>
              </a:rPr>
              <a:t>Menší spotřeba vzorků – enzym, substráty, inhibitory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endParaRPr lang="cs-CZ" dirty="0" smtClean="0">
              <a:solidFill>
                <a:srgbClr val="FFFF00"/>
              </a:solidFill>
            </a:endParaRPr>
          </a:p>
          <a:p>
            <a:pPr eaLnBrk="1" hangingPunct="1">
              <a:buFont typeface="Wingdings" panose="05000000000000000000" pitchFamily="2" charset="2"/>
              <a:buChar char="Ø"/>
              <a:defRPr/>
            </a:pPr>
            <a:r>
              <a:rPr lang="cs-CZ" dirty="0" smtClean="0">
                <a:solidFill>
                  <a:srgbClr val="FFFF00"/>
                </a:solidFill>
              </a:rPr>
              <a:t>Vyhodnocování</a:t>
            </a:r>
            <a:r>
              <a:rPr lang="cs-CZ" dirty="0" smtClean="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smtClean="0"/>
              <a:t>EMMA – vyhodnocení </a:t>
            </a:r>
          </a:p>
        </p:txBody>
      </p:sp>
      <p:pic>
        <p:nvPicPr>
          <p:cNvPr id="50179" name="Picture 3" descr="plug-plug"/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31"/>
          <a:stretch>
            <a:fillRect/>
          </a:stretch>
        </p:blipFill>
        <p:spPr bwMode="auto">
          <a:xfrm>
            <a:off x="5105400" y="2862263"/>
            <a:ext cx="3516313" cy="300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0" name="Text Box 4"/>
          <p:cNvSpPr txBox="1">
            <a:spLocks noChangeArrowheads="1"/>
          </p:cNvSpPr>
          <p:nvPr/>
        </p:nvSpPr>
        <p:spPr bwMode="auto">
          <a:xfrm>
            <a:off x="4840288" y="6172200"/>
            <a:ext cx="4046537" cy="274638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kumimoji="1" lang="cs-CZ" altLang="en-US" sz="1200" b="1">
                <a:solidFill>
                  <a:srgbClr val="000000"/>
                </a:solidFill>
                <a:latin typeface="Tahoma" panose="020B0604030504040204" pitchFamily="34" charset="0"/>
              </a:rPr>
              <a:t>E.S .Kwak et al., Anal. Chim. Acta 397, 183 (1999).</a:t>
            </a:r>
          </a:p>
        </p:txBody>
      </p:sp>
      <p:sp>
        <p:nvSpPr>
          <p:cNvPr id="50181" name="Text Box 6"/>
          <p:cNvSpPr txBox="1">
            <a:spLocks noChangeArrowheads="1"/>
          </p:cNvSpPr>
          <p:nvPr/>
        </p:nvSpPr>
        <p:spPr bwMode="auto">
          <a:xfrm>
            <a:off x="0" y="1646238"/>
            <a:ext cx="9144000" cy="1249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z="1400" b="1">
                <a:latin typeface="Times New Roman" panose="02020603050405020304" pitchFamily="18" charset="0"/>
              </a:rPr>
              <a:t>                                                                                           G6PDH 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z="2800">
                <a:latin typeface="Times New Roman" panose="02020603050405020304" pitchFamily="18" charset="0"/>
              </a:rPr>
              <a:t>Glu-6P + NAD</a:t>
            </a:r>
            <a:r>
              <a:rPr lang="cs-CZ" altLang="en-US" sz="2800" baseline="30000">
                <a:latin typeface="Times New Roman" panose="02020603050405020304" pitchFamily="18" charset="0"/>
              </a:rPr>
              <a:t>+</a:t>
            </a:r>
            <a:r>
              <a:rPr lang="cs-CZ" altLang="en-US" sz="2800">
                <a:latin typeface="Times New Roman" panose="02020603050405020304" pitchFamily="18" charset="0"/>
              </a:rPr>
              <a:t>         6P-Glu + NADH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en-US" sz="1000"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z="2400">
                <a:solidFill>
                  <a:srgbClr val="FFFF00"/>
                </a:solidFill>
                <a:latin typeface="Times New Roman" panose="02020603050405020304" pitchFamily="18" charset="0"/>
              </a:rPr>
              <a:t>Kontinuální mód</a:t>
            </a:r>
            <a:r>
              <a:rPr lang="cs-CZ" altLang="en-US" sz="2400">
                <a:latin typeface="Times New Roman" panose="02020603050405020304" pitchFamily="18" charset="0"/>
              </a:rPr>
              <a:t>                                </a:t>
            </a:r>
            <a:r>
              <a:rPr lang="cs-CZ" altLang="en-US" sz="2400">
                <a:solidFill>
                  <a:srgbClr val="FFFF00"/>
                </a:solidFill>
                <a:latin typeface="Times New Roman" panose="02020603050405020304" pitchFamily="18" charset="0"/>
              </a:rPr>
              <a:t>Zonální mód</a:t>
            </a:r>
            <a:r>
              <a:rPr lang="cs-CZ" altLang="en-US" sz="2400">
                <a:latin typeface="Times New Roman" panose="02020603050405020304" pitchFamily="18" charset="0"/>
              </a:rPr>
              <a:t>      </a:t>
            </a:r>
          </a:p>
        </p:txBody>
      </p:sp>
      <p:sp>
        <p:nvSpPr>
          <p:cNvPr id="50182" name="Text Box 7"/>
          <p:cNvSpPr txBox="1">
            <a:spLocks noChangeArrowheads="1"/>
          </p:cNvSpPr>
          <p:nvPr/>
        </p:nvSpPr>
        <p:spPr bwMode="auto">
          <a:xfrm>
            <a:off x="304800" y="6172200"/>
            <a:ext cx="4205288" cy="274638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kumimoji="1" lang="cs-CZ" altLang="en-US" sz="1200" b="1">
                <a:solidFill>
                  <a:srgbClr val="000000"/>
                </a:solidFill>
                <a:latin typeface="Tahoma" panose="020B0604030504040204" pitchFamily="34" charset="0"/>
              </a:rPr>
              <a:t>B.J. Harmon et al.,J. Chromatogr. A 726, 193 (1996).</a:t>
            </a:r>
          </a:p>
        </p:txBody>
      </p:sp>
      <p:sp>
        <p:nvSpPr>
          <p:cNvPr id="50183" name="Line 8"/>
          <p:cNvSpPr>
            <a:spLocks noChangeShapeType="1"/>
          </p:cNvSpPr>
          <p:nvPr/>
        </p:nvSpPr>
        <p:spPr bwMode="auto">
          <a:xfrm>
            <a:off x="4262438" y="2133600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cs-CZ"/>
          </a:p>
        </p:txBody>
      </p:sp>
      <p:pic>
        <p:nvPicPr>
          <p:cNvPr id="50184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388" y="2852738"/>
            <a:ext cx="3500437" cy="301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02" name="Group 2"/>
          <p:cNvGrpSpPr>
            <a:grpSpLocks/>
          </p:cNvGrpSpPr>
          <p:nvPr/>
        </p:nvGrpSpPr>
        <p:grpSpPr bwMode="auto">
          <a:xfrm>
            <a:off x="381000" y="1676400"/>
            <a:ext cx="4724400" cy="3200400"/>
            <a:chOff x="288" y="1277"/>
            <a:chExt cx="2650" cy="1555"/>
          </a:xfrm>
        </p:grpSpPr>
        <p:sp>
          <p:nvSpPr>
            <p:cNvPr id="51210" name="Line 3"/>
            <p:cNvSpPr>
              <a:spLocks noChangeShapeType="1"/>
            </p:cNvSpPr>
            <p:nvPr/>
          </p:nvSpPr>
          <p:spPr bwMode="auto">
            <a:xfrm>
              <a:off x="691" y="1507"/>
              <a:ext cx="1786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1211" name="Line 4"/>
            <p:cNvSpPr>
              <a:spLocks noChangeShapeType="1"/>
            </p:cNvSpPr>
            <p:nvPr/>
          </p:nvSpPr>
          <p:spPr bwMode="auto">
            <a:xfrm>
              <a:off x="691" y="1680"/>
              <a:ext cx="1786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1212" name="AutoShape 5" descr="Wide downward diagonal"/>
            <p:cNvSpPr>
              <a:spLocks noChangeArrowheads="1"/>
            </p:cNvSpPr>
            <p:nvPr/>
          </p:nvSpPr>
          <p:spPr bwMode="auto">
            <a:xfrm>
              <a:off x="634" y="1507"/>
              <a:ext cx="403" cy="173"/>
            </a:xfrm>
            <a:prstGeom prst="flowChartMagneticDrum">
              <a:avLst/>
            </a:prstGeom>
            <a:pattFill prst="wdDnDiag">
              <a:fgClr>
                <a:srgbClr val="000000"/>
              </a:fgClr>
              <a:bgClr>
                <a:srgbClr val="FFFFFF"/>
              </a:bgClr>
            </a:patt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anose="05000000000000000000" pitchFamily="2" charset="2"/>
                <a:buChar char="u"/>
                <a:defRPr sz="32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•"/>
                <a:defRPr sz="28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u"/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cs-CZ" altLang="en-US" sz="1800"/>
            </a:p>
          </p:txBody>
        </p:sp>
        <p:sp>
          <p:nvSpPr>
            <p:cNvPr id="51213" name="AutoShape 6"/>
            <p:cNvSpPr>
              <a:spLocks noChangeArrowheads="1"/>
            </p:cNvSpPr>
            <p:nvPr/>
          </p:nvSpPr>
          <p:spPr bwMode="auto">
            <a:xfrm rot="5400000">
              <a:off x="1468" y="1306"/>
              <a:ext cx="173" cy="576"/>
            </a:xfrm>
            <a:prstGeom prst="can">
              <a:avLst>
                <a:gd name="adj" fmla="val 79383"/>
              </a:avLst>
            </a:prstGeom>
            <a:solidFill>
              <a:srgbClr val="DDDDDD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anose="05000000000000000000" pitchFamily="2" charset="2"/>
                <a:buChar char="u"/>
                <a:defRPr sz="32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•"/>
                <a:defRPr sz="28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u"/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cs-CZ" altLang="en-US" sz="1800"/>
            </a:p>
          </p:txBody>
        </p:sp>
        <p:sp>
          <p:nvSpPr>
            <p:cNvPr id="51214" name="Text Box 7"/>
            <p:cNvSpPr txBox="1">
              <a:spLocks noChangeArrowheads="1"/>
            </p:cNvSpPr>
            <p:nvPr/>
          </p:nvSpPr>
          <p:spPr bwMode="auto">
            <a:xfrm>
              <a:off x="288" y="1507"/>
              <a:ext cx="231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tIns="91440" bIns="0"/>
            <a:lstStyle>
              <a:lvl1pPr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anose="05000000000000000000" pitchFamily="2" charset="2"/>
                <a:buChar char="u"/>
                <a:defRPr sz="32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•"/>
                <a:defRPr sz="28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u"/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en-US" sz="1200">
                  <a:latin typeface="Times New Roman" panose="02020603050405020304" pitchFamily="18" charset="0"/>
                </a:rPr>
                <a:t>t</a:t>
              </a:r>
              <a:r>
                <a:rPr lang="cs-CZ" altLang="en-US" sz="1200" baseline="-25000">
                  <a:latin typeface="Times New Roman" panose="02020603050405020304" pitchFamily="18" charset="0"/>
                </a:rPr>
                <a:t>0</a:t>
              </a:r>
              <a:endParaRPr lang="cs-CZ" altLang="en-US" sz="1200">
                <a:latin typeface="Times New Roman" panose="02020603050405020304" pitchFamily="18" charset="0"/>
              </a:endParaRPr>
            </a:p>
          </p:txBody>
        </p:sp>
        <p:sp>
          <p:nvSpPr>
            <p:cNvPr id="51215" name="Line 8"/>
            <p:cNvSpPr>
              <a:spLocks noChangeShapeType="1"/>
            </p:cNvSpPr>
            <p:nvPr/>
          </p:nvSpPr>
          <p:spPr bwMode="auto">
            <a:xfrm>
              <a:off x="979" y="1449"/>
              <a:ext cx="346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stealth" w="med" len="med"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1216" name="Text Box 9"/>
            <p:cNvSpPr txBox="1">
              <a:spLocks noChangeArrowheads="1"/>
            </p:cNvSpPr>
            <p:nvPr/>
          </p:nvSpPr>
          <p:spPr bwMode="auto">
            <a:xfrm>
              <a:off x="1037" y="1277"/>
              <a:ext cx="230" cy="1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91440" bIns="0"/>
            <a:lstStyle>
              <a:lvl1pPr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anose="05000000000000000000" pitchFamily="2" charset="2"/>
                <a:buChar char="u"/>
                <a:defRPr sz="32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•"/>
                <a:defRPr sz="28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u"/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en-US" sz="1200">
                  <a:latin typeface="Times New Roman" panose="02020603050405020304" pitchFamily="18" charset="0"/>
                </a:rPr>
                <a:t>   </a:t>
              </a:r>
              <a:r>
                <a:rPr lang="cs-CZ" altLang="en-US" sz="1200">
                  <a:latin typeface="Times New Roman" panose="02020603050405020304" pitchFamily="18" charset="0"/>
                  <a:sym typeface="Symbol" panose="05050102010706020507" pitchFamily="18" charset="2"/>
                </a:rPr>
                <a:t></a:t>
              </a:r>
              <a:endParaRPr lang="cs-CZ" altLang="en-US" sz="1200">
                <a:latin typeface="Times New Roman" panose="02020603050405020304" pitchFamily="18" charset="0"/>
              </a:endParaRPr>
            </a:p>
          </p:txBody>
        </p:sp>
        <p:sp>
          <p:nvSpPr>
            <p:cNvPr id="51217" name="Line 10"/>
            <p:cNvSpPr>
              <a:spLocks noChangeShapeType="1"/>
            </p:cNvSpPr>
            <p:nvPr/>
          </p:nvSpPr>
          <p:spPr bwMode="auto">
            <a:xfrm>
              <a:off x="691" y="1853"/>
              <a:ext cx="288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stealth" w="med" len="med"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1218" name="Line 11"/>
            <p:cNvSpPr>
              <a:spLocks noChangeShapeType="1"/>
            </p:cNvSpPr>
            <p:nvPr/>
          </p:nvSpPr>
          <p:spPr bwMode="auto">
            <a:xfrm>
              <a:off x="1325" y="1853"/>
              <a:ext cx="461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stealth" w="med" len="med"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1219" name="Line 12"/>
            <p:cNvSpPr>
              <a:spLocks noChangeShapeType="1"/>
            </p:cNvSpPr>
            <p:nvPr/>
          </p:nvSpPr>
          <p:spPr bwMode="auto">
            <a:xfrm>
              <a:off x="691" y="2025"/>
              <a:ext cx="634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stealth" w="med" len="med"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1220" name="Text Box 13"/>
            <p:cNvSpPr txBox="1">
              <a:spLocks noChangeArrowheads="1"/>
            </p:cNvSpPr>
            <p:nvPr/>
          </p:nvSpPr>
          <p:spPr bwMode="auto">
            <a:xfrm>
              <a:off x="749" y="1680"/>
              <a:ext cx="230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91440" bIns="0"/>
            <a:lstStyle>
              <a:lvl1pPr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anose="05000000000000000000" pitchFamily="2" charset="2"/>
                <a:buChar char="u"/>
                <a:defRPr sz="32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•"/>
                <a:defRPr sz="28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u"/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en-US" sz="1200">
                  <a:latin typeface="Times New Roman" panose="02020603050405020304" pitchFamily="18" charset="0"/>
                </a:rPr>
                <a:t> </a:t>
              </a:r>
              <a:r>
                <a:rPr lang="cs-CZ" altLang="en-US" sz="1200">
                  <a:latin typeface="Times New Roman" panose="02020603050405020304" pitchFamily="18" charset="0"/>
                  <a:sym typeface="Symbol" panose="05050102010706020507" pitchFamily="18" charset="2"/>
                </a:rPr>
                <a:t></a:t>
              </a:r>
              <a:r>
                <a:rPr lang="cs-CZ" altLang="en-US" sz="1200" baseline="-25000">
                  <a:latin typeface="Times New Roman" panose="02020603050405020304" pitchFamily="18" charset="0"/>
                </a:rPr>
                <a:t>1</a:t>
              </a:r>
              <a:endParaRPr lang="cs-CZ" altLang="en-US" sz="1200">
                <a:latin typeface="Times New Roman" panose="02020603050405020304" pitchFamily="18" charset="0"/>
              </a:endParaRPr>
            </a:p>
          </p:txBody>
        </p:sp>
        <p:sp>
          <p:nvSpPr>
            <p:cNvPr id="51221" name="Text Box 14"/>
            <p:cNvSpPr txBox="1">
              <a:spLocks noChangeArrowheads="1"/>
            </p:cNvSpPr>
            <p:nvPr/>
          </p:nvSpPr>
          <p:spPr bwMode="auto">
            <a:xfrm>
              <a:off x="1440" y="1680"/>
              <a:ext cx="231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91440" bIns="0"/>
            <a:lstStyle>
              <a:lvl1pPr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anose="05000000000000000000" pitchFamily="2" charset="2"/>
                <a:buChar char="u"/>
                <a:defRPr sz="32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•"/>
                <a:defRPr sz="28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u"/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en-US" sz="1200">
                  <a:latin typeface="Times New Roman" panose="02020603050405020304" pitchFamily="18" charset="0"/>
                </a:rPr>
                <a:t>  </a:t>
              </a:r>
              <a:r>
                <a:rPr lang="cs-CZ" altLang="en-US" sz="1200">
                  <a:latin typeface="Times New Roman" panose="02020603050405020304" pitchFamily="18" charset="0"/>
                  <a:sym typeface="Symbol" panose="05050102010706020507" pitchFamily="18" charset="2"/>
                </a:rPr>
                <a:t></a:t>
              </a:r>
              <a:r>
                <a:rPr lang="cs-CZ" altLang="en-US" sz="1200" baseline="-25000">
                  <a:latin typeface="Times New Roman" panose="02020603050405020304" pitchFamily="18" charset="0"/>
                </a:rPr>
                <a:t>2</a:t>
              </a:r>
              <a:endParaRPr lang="cs-CZ" altLang="en-US" sz="1200">
                <a:latin typeface="Times New Roman" panose="02020603050405020304" pitchFamily="18" charset="0"/>
              </a:endParaRPr>
            </a:p>
          </p:txBody>
        </p:sp>
        <p:sp>
          <p:nvSpPr>
            <p:cNvPr id="51222" name="Text Box 15"/>
            <p:cNvSpPr txBox="1">
              <a:spLocks noChangeArrowheads="1"/>
            </p:cNvSpPr>
            <p:nvPr/>
          </p:nvSpPr>
          <p:spPr bwMode="auto">
            <a:xfrm>
              <a:off x="864" y="1853"/>
              <a:ext cx="231" cy="1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91440" bIns="0"/>
            <a:lstStyle>
              <a:lvl1pPr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anose="05000000000000000000" pitchFamily="2" charset="2"/>
                <a:buChar char="u"/>
                <a:defRPr sz="32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•"/>
                <a:defRPr sz="28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u"/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en-US" sz="1200">
                  <a:latin typeface="Times New Roman" panose="02020603050405020304" pitchFamily="18" charset="0"/>
                </a:rPr>
                <a:t>     </a:t>
              </a:r>
              <a:r>
                <a:rPr lang="cs-CZ" altLang="en-US" sz="1200">
                  <a:latin typeface="Times New Roman" panose="02020603050405020304" pitchFamily="18" charset="0"/>
                  <a:sym typeface="Symbol" panose="05050102010706020507" pitchFamily="18" charset="2"/>
                </a:rPr>
                <a:t></a:t>
              </a:r>
              <a:endParaRPr lang="cs-CZ" altLang="en-US" sz="1200">
                <a:latin typeface="Times New Roman" panose="02020603050405020304" pitchFamily="18" charset="0"/>
              </a:endParaRPr>
            </a:p>
          </p:txBody>
        </p:sp>
        <p:sp>
          <p:nvSpPr>
            <p:cNvPr id="51223" name="Line 16"/>
            <p:cNvSpPr>
              <a:spLocks noChangeShapeType="1"/>
            </p:cNvSpPr>
            <p:nvPr/>
          </p:nvSpPr>
          <p:spPr bwMode="auto">
            <a:xfrm>
              <a:off x="691" y="2313"/>
              <a:ext cx="1786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1224" name="Line 17"/>
            <p:cNvSpPr>
              <a:spLocks noChangeShapeType="1"/>
            </p:cNvSpPr>
            <p:nvPr/>
          </p:nvSpPr>
          <p:spPr bwMode="auto">
            <a:xfrm>
              <a:off x="691" y="2486"/>
              <a:ext cx="1786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1225" name="AutoShape 18"/>
            <p:cNvSpPr>
              <a:spLocks noChangeArrowheads="1"/>
            </p:cNvSpPr>
            <p:nvPr/>
          </p:nvSpPr>
          <p:spPr bwMode="auto">
            <a:xfrm rot="5400000">
              <a:off x="1756" y="2112"/>
              <a:ext cx="173" cy="576"/>
            </a:xfrm>
            <a:prstGeom prst="can">
              <a:avLst>
                <a:gd name="adj" fmla="val 79383"/>
              </a:avLst>
            </a:prstGeom>
            <a:solidFill>
              <a:srgbClr val="DDDDDD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anose="05000000000000000000" pitchFamily="2" charset="2"/>
                <a:buChar char="u"/>
                <a:defRPr sz="32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•"/>
                <a:defRPr sz="28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u"/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cs-CZ" altLang="en-US" sz="1800"/>
            </a:p>
          </p:txBody>
        </p:sp>
        <p:sp>
          <p:nvSpPr>
            <p:cNvPr id="51226" name="Text Box 19"/>
            <p:cNvSpPr txBox="1">
              <a:spLocks noChangeArrowheads="1"/>
            </p:cNvSpPr>
            <p:nvPr/>
          </p:nvSpPr>
          <p:spPr bwMode="auto">
            <a:xfrm>
              <a:off x="288" y="2313"/>
              <a:ext cx="34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tIns="91440" bIns="0"/>
            <a:lstStyle>
              <a:lvl1pPr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anose="05000000000000000000" pitchFamily="2" charset="2"/>
                <a:buChar char="u"/>
                <a:defRPr sz="32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•"/>
                <a:defRPr sz="28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u"/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en-US" sz="1200">
                  <a:latin typeface="Times New Roman" panose="02020603050405020304" pitchFamily="18" charset="0"/>
                </a:rPr>
                <a:t>t</a:t>
              </a:r>
              <a:r>
                <a:rPr lang="cs-CZ" altLang="en-US" sz="1200" baseline="-25000">
                  <a:latin typeface="Times New Roman" panose="02020603050405020304" pitchFamily="18" charset="0"/>
                </a:rPr>
                <a:t>contact</a:t>
              </a:r>
              <a:endParaRPr lang="cs-CZ" altLang="en-US" sz="1200">
                <a:latin typeface="Times New Roman" panose="02020603050405020304" pitchFamily="18" charset="0"/>
              </a:endParaRPr>
            </a:p>
          </p:txBody>
        </p:sp>
        <p:sp>
          <p:nvSpPr>
            <p:cNvPr id="51227" name="Line 20"/>
            <p:cNvSpPr>
              <a:spLocks noChangeShapeType="1"/>
            </p:cNvSpPr>
            <p:nvPr/>
          </p:nvSpPr>
          <p:spPr bwMode="auto">
            <a:xfrm>
              <a:off x="691" y="2659"/>
              <a:ext cx="1786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1228" name="Line 21"/>
            <p:cNvSpPr>
              <a:spLocks noChangeShapeType="1"/>
            </p:cNvSpPr>
            <p:nvPr/>
          </p:nvSpPr>
          <p:spPr bwMode="auto">
            <a:xfrm>
              <a:off x="691" y="2832"/>
              <a:ext cx="1786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1229" name="AutoShape 22" descr="Wide downward diagonal"/>
            <p:cNvSpPr>
              <a:spLocks noChangeArrowheads="1"/>
            </p:cNvSpPr>
            <p:nvPr/>
          </p:nvSpPr>
          <p:spPr bwMode="auto">
            <a:xfrm>
              <a:off x="1843" y="2659"/>
              <a:ext cx="404" cy="173"/>
            </a:xfrm>
            <a:prstGeom prst="flowChartMagneticDrum">
              <a:avLst/>
            </a:prstGeom>
            <a:pattFill prst="wdDnDiag">
              <a:fgClr>
                <a:srgbClr val="000000"/>
              </a:fgClr>
              <a:bgClr>
                <a:srgbClr val="FFFFFF"/>
              </a:bgClr>
            </a:patt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anose="05000000000000000000" pitchFamily="2" charset="2"/>
                <a:buChar char="u"/>
                <a:defRPr sz="32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•"/>
                <a:defRPr sz="28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u"/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cs-CZ" altLang="en-US" sz="1800"/>
            </a:p>
          </p:txBody>
        </p:sp>
        <p:sp>
          <p:nvSpPr>
            <p:cNvPr id="51230" name="AutoShape 23"/>
            <p:cNvSpPr>
              <a:spLocks noChangeArrowheads="1"/>
            </p:cNvSpPr>
            <p:nvPr/>
          </p:nvSpPr>
          <p:spPr bwMode="auto">
            <a:xfrm rot="5400000">
              <a:off x="2044" y="2458"/>
              <a:ext cx="173" cy="576"/>
            </a:xfrm>
            <a:prstGeom prst="can">
              <a:avLst>
                <a:gd name="adj" fmla="val 79383"/>
              </a:avLst>
            </a:prstGeom>
            <a:solidFill>
              <a:srgbClr val="C0C0C0">
                <a:alpha val="50195"/>
              </a:srgbClr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anose="05000000000000000000" pitchFamily="2" charset="2"/>
                <a:buChar char="u"/>
                <a:defRPr sz="32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•"/>
                <a:defRPr sz="28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u"/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cs-CZ" altLang="en-US" sz="1800"/>
            </a:p>
          </p:txBody>
        </p:sp>
        <p:sp>
          <p:nvSpPr>
            <p:cNvPr id="51231" name="Text Box 24"/>
            <p:cNvSpPr txBox="1">
              <a:spLocks noChangeArrowheads="1"/>
            </p:cNvSpPr>
            <p:nvPr/>
          </p:nvSpPr>
          <p:spPr bwMode="auto">
            <a:xfrm>
              <a:off x="288" y="2659"/>
              <a:ext cx="34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tIns="91440" bIns="0"/>
            <a:lstStyle>
              <a:lvl1pPr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anose="05000000000000000000" pitchFamily="2" charset="2"/>
                <a:buChar char="u"/>
                <a:defRPr sz="32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•"/>
                <a:defRPr sz="28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u"/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en-US" sz="1200">
                  <a:latin typeface="Times New Roman" panose="02020603050405020304" pitchFamily="18" charset="0"/>
                </a:rPr>
                <a:t>t</a:t>
              </a:r>
              <a:r>
                <a:rPr lang="cs-CZ" altLang="en-US" sz="1200" baseline="-25000">
                  <a:latin typeface="Times New Roman" panose="02020603050405020304" pitchFamily="18" charset="0"/>
                </a:rPr>
                <a:t>merge</a:t>
              </a:r>
              <a:endParaRPr lang="cs-CZ" altLang="en-US" sz="1200">
                <a:latin typeface="Times New Roman" panose="02020603050405020304" pitchFamily="18" charset="0"/>
              </a:endParaRPr>
            </a:p>
          </p:txBody>
        </p:sp>
        <p:sp>
          <p:nvSpPr>
            <p:cNvPr id="51232" name="AutoShape 25" descr="Wide downward diagonal"/>
            <p:cNvSpPr>
              <a:spLocks noChangeArrowheads="1"/>
            </p:cNvSpPr>
            <p:nvPr/>
          </p:nvSpPr>
          <p:spPr bwMode="auto">
            <a:xfrm>
              <a:off x="1267" y="2313"/>
              <a:ext cx="461" cy="173"/>
            </a:xfrm>
            <a:prstGeom prst="flowChartMagneticDrum">
              <a:avLst/>
            </a:prstGeom>
            <a:pattFill prst="wdDnDiag">
              <a:fgClr>
                <a:srgbClr val="000000"/>
              </a:fgClr>
              <a:bgClr>
                <a:srgbClr val="FFFFFF"/>
              </a:bgClr>
            </a:patt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anose="05000000000000000000" pitchFamily="2" charset="2"/>
                <a:buChar char="u"/>
                <a:defRPr sz="32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•"/>
                <a:defRPr sz="28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u"/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cs-CZ" altLang="en-US" sz="1800"/>
            </a:p>
          </p:txBody>
        </p:sp>
        <p:sp>
          <p:nvSpPr>
            <p:cNvPr id="51233" name="Text Box 26"/>
            <p:cNvSpPr txBox="1">
              <a:spLocks noChangeArrowheads="1"/>
            </p:cNvSpPr>
            <p:nvPr/>
          </p:nvSpPr>
          <p:spPr bwMode="auto">
            <a:xfrm>
              <a:off x="2650" y="1507"/>
              <a:ext cx="288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anose="05000000000000000000" pitchFamily="2" charset="2"/>
                <a:buChar char="u"/>
                <a:defRPr sz="32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•"/>
                <a:defRPr sz="28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u"/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200" b="1">
                  <a:latin typeface="Times New Roman" panose="02020603050405020304" pitchFamily="18" charset="0"/>
                </a:rPr>
                <a:t>A</a:t>
              </a:r>
            </a:p>
          </p:txBody>
        </p:sp>
        <p:sp>
          <p:nvSpPr>
            <p:cNvPr id="51234" name="Text Box 27"/>
            <p:cNvSpPr txBox="1">
              <a:spLocks noChangeArrowheads="1"/>
            </p:cNvSpPr>
            <p:nvPr/>
          </p:nvSpPr>
          <p:spPr bwMode="auto">
            <a:xfrm>
              <a:off x="2650" y="2313"/>
              <a:ext cx="288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anose="05000000000000000000" pitchFamily="2" charset="2"/>
                <a:buChar char="u"/>
                <a:defRPr sz="32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•"/>
                <a:defRPr sz="28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u"/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en-US" sz="1200" b="1">
                  <a:latin typeface="Times New Roman" panose="02020603050405020304" pitchFamily="18" charset="0"/>
                </a:rPr>
                <a:t>B</a:t>
              </a:r>
            </a:p>
          </p:txBody>
        </p:sp>
        <p:sp>
          <p:nvSpPr>
            <p:cNvPr id="51235" name="Text Box 28"/>
            <p:cNvSpPr txBox="1">
              <a:spLocks noChangeArrowheads="1"/>
            </p:cNvSpPr>
            <p:nvPr/>
          </p:nvSpPr>
          <p:spPr bwMode="auto">
            <a:xfrm>
              <a:off x="2650" y="2659"/>
              <a:ext cx="288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tIns="91440" bIns="0"/>
            <a:lstStyle>
              <a:lvl1pPr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anose="05000000000000000000" pitchFamily="2" charset="2"/>
                <a:buChar char="u"/>
                <a:defRPr sz="32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•"/>
                <a:defRPr sz="28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u"/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en-US" sz="1200" b="1">
                  <a:latin typeface="Times New Roman" panose="02020603050405020304" pitchFamily="18" charset="0"/>
                </a:rPr>
                <a:t>C</a:t>
              </a:r>
            </a:p>
          </p:txBody>
        </p:sp>
      </p:grpSp>
      <p:sp>
        <p:nvSpPr>
          <p:cNvPr id="51203" name="Rectangle 29"/>
          <p:cNvSpPr>
            <a:spLocks noChangeArrowheads="1"/>
          </p:cNvSpPr>
          <p:nvPr/>
        </p:nvSpPr>
        <p:spPr bwMode="auto">
          <a:xfrm>
            <a:off x="4052888" y="32051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en-US" sz="1800"/>
          </a:p>
        </p:txBody>
      </p:sp>
      <p:graphicFrame>
        <p:nvGraphicFramePr>
          <p:cNvPr id="198686" name="Object 30"/>
          <p:cNvGraphicFramePr>
            <a:graphicFrameLocks noChangeAspect="1"/>
          </p:cNvGraphicFramePr>
          <p:nvPr/>
        </p:nvGraphicFramePr>
        <p:xfrm>
          <a:off x="6096000" y="3311525"/>
          <a:ext cx="1828800" cy="668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42" r:id="rId3" imgW="1167893" imgH="431613" progId="Equation.DSMT4">
                  <p:embed/>
                </p:oleObj>
              </mc:Choice>
              <mc:Fallback>
                <p:oleObj r:id="rId3" imgW="1167893" imgH="431613" progId="Equation.DSMT4">
                  <p:embed/>
                  <p:pic>
                    <p:nvPicPr>
                      <p:cNvPr id="0" name="Object 3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0" y="3311525"/>
                        <a:ext cx="1828800" cy="668338"/>
                      </a:xfrm>
                      <a:prstGeom prst="rect">
                        <a:avLst/>
                      </a:prstGeom>
                      <a:solidFill>
                        <a:schemeClr val="accent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8687" name="Object 31"/>
          <p:cNvGraphicFramePr>
            <a:graphicFrameLocks noChangeAspect="1"/>
          </p:cNvGraphicFramePr>
          <p:nvPr/>
        </p:nvGraphicFramePr>
        <p:xfrm>
          <a:off x="6172200" y="4422775"/>
          <a:ext cx="1524000" cy="682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43" r:id="rId5" imgW="1002865" imgH="444307" progId="Equation.DSMT4">
                  <p:embed/>
                </p:oleObj>
              </mc:Choice>
              <mc:Fallback>
                <p:oleObj r:id="rId5" imgW="1002865" imgH="444307" progId="Equation.DSMT4">
                  <p:embed/>
                  <p:pic>
                    <p:nvPicPr>
                      <p:cNvPr id="0" name="Object 3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72200" y="4422775"/>
                        <a:ext cx="1524000" cy="682625"/>
                      </a:xfrm>
                      <a:prstGeom prst="rect">
                        <a:avLst/>
                      </a:prstGeom>
                      <a:solidFill>
                        <a:schemeClr val="accent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" name="Group 32"/>
          <p:cNvGrpSpPr>
            <a:grpSpLocks/>
          </p:cNvGrpSpPr>
          <p:nvPr/>
        </p:nvGrpSpPr>
        <p:grpSpPr bwMode="auto">
          <a:xfrm>
            <a:off x="1066800" y="5029200"/>
            <a:ext cx="6689725" cy="1295400"/>
            <a:chOff x="672" y="3168"/>
            <a:chExt cx="4214" cy="816"/>
          </a:xfrm>
        </p:grpSpPr>
        <p:sp>
          <p:nvSpPr>
            <p:cNvPr id="51208" name="AutoShape 33"/>
            <p:cNvSpPr>
              <a:spLocks noChangeArrowheads="1"/>
            </p:cNvSpPr>
            <p:nvPr/>
          </p:nvSpPr>
          <p:spPr bwMode="auto">
            <a:xfrm>
              <a:off x="2160" y="3168"/>
              <a:ext cx="192" cy="480"/>
            </a:xfrm>
            <a:prstGeom prst="downArrow">
              <a:avLst>
                <a:gd name="adj1" fmla="val 50000"/>
                <a:gd name="adj2" fmla="val 6250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anose="05000000000000000000" pitchFamily="2" charset="2"/>
                <a:buChar char="u"/>
                <a:defRPr sz="32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•"/>
                <a:defRPr sz="28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u"/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cs-CZ" altLang="en-US" sz="1800"/>
            </a:p>
          </p:txBody>
        </p:sp>
        <p:sp>
          <p:nvSpPr>
            <p:cNvPr id="51209" name="Text Box 34"/>
            <p:cNvSpPr txBox="1">
              <a:spLocks noChangeArrowheads="1"/>
            </p:cNvSpPr>
            <p:nvPr/>
          </p:nvSpPr>
          <p:spPr bwMode="auto">
            <a:xfrm>
              <a:off x="672" y="3696"/>
              <a:ext cx="4214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anose="05000000000000000000" pitchFamily="2" charset="2"/>
                <a:buChar char="u"/>
                <a:defRPr sz="32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•"/>
                <a:defRPr sz="28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u"/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kumimoji="1" lang="cs-CZ" altLang="en-US" sz="2400">
                  <a:solidFill>
                    <a:srgbClr val="FFFF00"/>
                  </a:solidFill>
                  <a:latin typeface="Tahoma" panose="020B0604030504040204" pitchFamily="34" charset="0"/>
                </a:rPr>
                <a:t>v</a:t>
              </a:r>
              <a:r>
                <a:rPr kumimoji="1" lang="en-US" altLang="en-US" sz="2400">
                  <a:solidFill>
                    <a:srgbClr val="FFFF00"/>
                  </a:solidFill>
                  <a:latin typeface="Tahoma" panose="020B0604030504040204" pitchFamily="34" charset="0"/>
                </a:rPr>
                <a:t>ypnut</a:t>
              </a:r>
              <a:r>
                <a:rPr kumimoji="1" lang="cs-CZ" altLang="en-US" sz="2400">
                  <a:solidFill>
                    <a:srgbClr val="FFFF00"/>
                  </a:solidFill>
                  <a:latin typeface="Tahoma" panose="020B0604030504040204" pitchFamily="34" charset="0"/>
                </a:rPr>
                <a:t>í el. napětí: </a:t>
              </a:r>
              <a:r>
                <a:rPr kumimoji="1" lang="en-GB" altLang="en-US" sz="2400">
                  <a:solidFill>
                    <a:srgbClr val="FFFF00"/>
                  </a:solidFill>
                  <a:latin typeface="Tahoma" panose="020B0604030504040204" pitchFamily="34" charset="0"/>
                  <a:cs typeface="Times New Roman" panose="02020603050405020304" pitchFamily="18" charset="0"/>
                </a:rPr>
                <a:t>“zero potential amplification”</a:t>
              </a:r>
              <a:r>
                <a:rPr kumimoji="1" lang="cs-CZ" altLang="en-US" sz="2400">
                  <a:latin typeface="Tahoma" panose="020B0604030504040204" pitchFamily="34" charset="0"/>
                </a:rPr>
                <a:t> </a:t>
              </a:r>
            </a:p>
          </p:txBody>
        </p:sp>
      </p:grpSp>
      <p:sp>
        <p:nvSpPr>
          <p:cNvPr id="198691" name="Rectangle 35"/>
          <p:cNvSpPr>
            <a:spLocks noGrp="1" noChangeArrowheads="1"/>
          </p:cNvSpPr>
          <p:nvPr>
            <p:ph type="title"/>
          </p:nvPr>
        </p:nvSpPr>
        <p:spPr>
          <a:xfrm>
            <a:off x="457200" y="341313"/>
            <a:ext cx="8229600" cy="835025"/>
          </a:xfrm>
        </p:spPr>
        <p:txBody>
          <a:bodyPr anchor="b"/>
          <a:lstStyle/>
          <a:p>
            <a:pPr eaLnBrk="1" hangingPunct="1">
              <a:defRPr/>
            </a:pPr>
            <a:r>
              <a:rPr lang="cs-CZ" smtClean="0"/>
              <a:t>EMMA – zonální mód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8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8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smtClean="0"/>
              <a:t>Studium enzymových reakcí pomocí CE</a:t>
            </a:r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  <a:spcBef>
                <a:spcPct val="50000"/>
              </a:spcBef>
              <a:buClrTx/>
              <a:buSzTx/>
              <a:buFont typeface="Wingdings" panose="05000000000000000000" pitchFamily="2" charset="2"/>
              <a:buChar char="§"/>
            </a:pPr>
            <a:r>
              <a:rPr lang="cs-CZ" altLang="en-US" sz="2600" b="1" smtClean="0">
                <a:solidFill>
                  <a:srgbClr val="FFFF00"/>
                </a:solidFill>
                <a:effectLst/>
              </a:rPr>
              <a:t>„Post-capillary“</a:t>
            </a:r>
            <a:r>
              <a:rPr lang="en-US" altLang="en-US" sz="2600" b="1" smtClean="0">
                <a:solidFill>
                  <a:srgbClr val="FFFF00"/>
                </a:solidFill>
                <a:effectLst/>
              </a:rPr>
              <a:t> </a:t>
            </a:r>
            <a:r>
              <a:rPr lang="cs-CZ" altLang="en-US" sz="2600" b="1" smtClean="0">
                <a:solidFill>
                  <a:srgbClr val="FFFF00"/>
                </a:solidFill>
                <a:effectLst/>
              </a:rPr>
              <a:t>provedení </a:t>
            </a:r>
            <a:r>
              <a:rPr lang="en-US" altLang="en-US" sz="2600" smtClean="0">
                <a:solidFill>
                  <a:srgbClr val="FFFF00"/>
                </a:solidFill>
                <a:effectLst/>
              </a:rPr>
              <a:t>:</a:t>
            </a:r>
          </a:p>
          <a:p>
            <a:pPr>
              <a:lnSpc>
                <a:spcPct val="9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en-US" sz="2600" smtClean="0">
                <a:effectLst/>
              </a:rPr>
              <a:t>	</a:t>
            </a:r>
            <a:r>
              <a:rPr lang="en-US" altLang="en-US" sz="2600" smtClean="0">
                <a:effectLst/>
              </a:rPr>
              <a:t>- </a:t>
            </a:r>
            <a:r>
              <a:rPr lang="cs-CZ" altLang="en-US" sz="2600" smtClean="0">
                <a:effectLst/>
              </a:rPr>
              <a:t>vzorek je nejprve separován pomocí CE,</a:t>
            </a:r>
          </a:p>
          <a:p>
            <a:pPr>
              <a:lnSpc>
                <a:spcPct val="9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en-US" sz="2600" smtClean="0">
                <a:effectLst/>
              </a:rPr>
              <a:t>     na konci kapiláry je reaktor, kde probíhá</a:t>
            </a:r>
          </a:p>
          <a:p>
            <a:pPr>
              <a:lnSpc>
                <a:spcPct val="9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en-US" sz="2600" smtClean="0">
                <a:effectLst/>
              </a:rPr>
              <a:t>     enzymová reakce</a:t>
            </a:r>
          </a:p>
          <a:p>
            <a:pPr>
              <a:lnSpc>
                <a:spcPct val="90000"/>
              </a:lnSpc>
              <a:spcBef>
                <a:spcPct val="50000"/>
              </a:spcBef>
              <a:buClrTx/>
              <a:buSzTx/>
              <a:buFontTx/>
              <a:buNone/>
            </a:pPr>
            <a:endParaRPr lang="en-US" altLang="en-US" sz="2600" smtClean="0">
              <a:effectLst/>
            </a:endParaRPr>
          </a:p>
          <a:p>
            <a:pPr>
              <a:lnSpc>
                <a:spcPct val="9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en-US" sz="2600" smtClean="0">
                <a:effectLst/>
              </a:rPr>
              <a:t>	</a:t>
            </a:r>
            <a:r>
              <a:rPr lang="en-US" altLang="en-US" sz="2600" smtClean="0">
                <a:effectLst/>
              </a:rPr>
              <a:t>- </a:t>
            </a:r>
            <a:r>
              <a:rPr lang="cs-CZ" altLang="en-US" sz="2600" smtClean="0">
                <a:effectLst/>
              </a:rPr>
              <a:t>uvedenou variantu nelze použít</a:t>
            </a:r>
          </a:p>
          <a:p>
            <a:pPr>
              <a:lnSpc>
                <a:spcPct val="9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en-US" sz="2600" smtClean="0">
                <a:effectLst/>
              </a:rPr>
              <a:t>     u komerčních CE zařízení</a:t>
            </a:r>
            <a:endParaRPr kumimoji="1" lang="cs-CZ" altLang="en-US" sz="2600" smtClean="0">
              <a:effectLst/>
            </a:endParaRPr>
          </a:p>
          <a:p>
            <a:pPr>
              <a:lnSpc>
                <a:spcPct val="90000"/>
              </a:lnSpc>
              <a:spcBef>
                <a:spcPct val="50000"/>
              </a:spcBef>
              <a:buClrTx/>
              <a:buSzTx/>
              <a:buFontTx/>
              <a:buNone/>
            </a:pPr>
            <a:endParaRPr lang="en-GB" altLang="en-US" sz="2600" smtClean="0">
              <a:effectLst/>
            </a:endParaRPr>
          </a:p>
          <a:p>
            <a:pPr>
              <a:lnSpc>
                <a:spcPct val="90000"/>
              </a:lnSpc>
              <a:spcBef>
                <a:spcPct val="50000"/>
              </a:spcBef>
              <a:buClrTx/>
              <a:buSzTx/>
              <a:buFontTx/>
              <a:buNone/>
            </a:pPr>
            <a:endParaRPr lang="cs-CZ" altLang="en-US" sz="2600" smtClean="0">
              <a:effectLst/>
            </a:endParaRPr>
          </a:p>
          <a:p>
            <a:pPr>
              <a:lnSpc>
                <a:spcPct val="90000"/>
              </a:lnSpc>
              <a:spcBef>
                <a:spcPct val="50000"/>
              </a:spcBef>
              <a:buClrTx/>
              <a:buSzTx/>
              <a:buFontTx/>
              <a:buNone/>
            </a:pPr>
            <a:endParaRPr lang="en-US" altLang="en-US" sz="2600" smtClean="0"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0525" y="188913"/>
            <a:ext cx="5783263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03" name="Picture 3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138" y="3284538"/>
            <a:ext cx="2900362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2" name="Rectangle 4"/>
          <p:cNvSpPr>
            <a:spLocks noChangeArrowheads="1"/>
          </p:cNvSpPr>
          <p:nvPr/>
        </p:nvSpPr>
        <p:spPr bwMode="auto">
          <a:xfrm>
            <a:off x="1892300" y="6353175"/>
            <a:ext cx="5359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z="1400"/>
              <a:t>A. Emmer, J. Roeraade, Chromatographia 39 (1994) 271.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20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20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120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694 -0.50185 L 3.88889E-6 -3.7037E-7 " pathEditMode="relative" ptsTypes="AA">
                                      <p:cBhvr>
                                        <p:cTn id="11" dur="2000" fill="hold"/>
                                        <p:tgtEl>
                                          <p:spTgt spid="5120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0" y="2235200"/>
            <a:ext cx="9144000" cy="1973263"/>
          </a:xfrm>
        </p:spPr>
        <p:txBody>
          <a:bodyPr/>
          <a:lstStyle/>
          <a:p>
            <a:pPr eaLnBrk="1" hangingPunct="1">
              <a:defRPr/>
            </a:pPr>
            <a:r>
              <a:rPr lang="cs-CZ" smtClean="0"/>
              <a:t>Studium enzymů pomocí CE ?</a:t>
            </a:r>
            <a:br>
              <a:rPr lang="cs-CZ" smtClean="0"/>
            </a:br>
            <a:r>
              <a:rPr lang="cs-CZ" sz="3600" smtClean="0"/>
              <a:t>(pre-capillary versus on-capillary)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obsah 2"/>
          <p:cNvSpPr>
            <a:spLocks noGrp="1"/>
          </p:cNvSpPr>
          <p:nvPr>
            <p:ph idx="1"/>
          </p:nvPr>
        </p:nvSpPr>
        <p:spPr>
          <a:xfrm>
            <a:off x="571500" y="1000125"/>
            <a:ext cx="8242300" cy="820738"/>
          </a:xfrm>
        </p:spPr>
        <p:txBody>
          <a:bodyPr/>
          <a:lstStyle/>
          <a:p>
            <a:pPr>
              <a:buFont typeface="Wingdings" panose="05000000000000000000" pitchFamily="2" charset="2"/>
              <a:buNone/>
              <a:defRPr/>
            </a:pPr>
            <a:r>
              <a:rPr lang="en-US" dirty="0" smtClean="0">
                <a:ea typeface="Verdana" pitchFamily="34" charset="0"/>
                <a:cs typeface="Verdana" pitchFamily="34" charset="0"/>
              </a:rPr>
              <a:t>Off-line</a:t>
            </a:r>
            <a:r>
              <a:rPr lang="cs-CZ" dirty="0" smtClean="0">
                <a:ea typeface="Verdana" pitchFamily="34" charset="0"/>
                <a:cs typeface="Verdana" pitchFamily="34" charset="0"/>
              </a:rPr>
              <a:t> – </a:t>
            </a:r>
            <a:r>
              <a:rPr lang="cs-CZ" dirty="0" err="1" smtClean="0">
                <a:ea typeface="Verdana" pitchFamily="34" charset="0"/>
                <a:cs typeface="Verdana" pitchFamily="34" charset="0"/>
              </a:rPr>
              <a:t>pre-capillary</a:t>
            </a:r>
            <a:r>
              <a:rPr lang="cs-CZ" dirty="0" smtClean="0">
                <a:ea typeface="Verdana" pitchFamily="34" charset="0"/>
                <a:cs typeface="Verdana" pitchFamily="34" charset="0"/>
              </a:rPr>
              <a:t> </a:t>
            </a:r>
            <a:endParaRPr lang="cs-CZ" dirty="0">
              <a:ea typeface="Verdana" pitchFamily="34" charset="0"/>
              <a:cs typeface="Verdana" pitchFamily="34" charset="0"/>
            </a:endParaRPr>
          </a:p>
        </p:txBody>
      </p:sp>
      <p:sp>
        <p:nvSpPr>
          <p:cNvPr id="6" name="Zástupný symbol pro obsah 2"/>
          <p:cNvSpPr txBox="1">
            <a:spLocks/>
          </p:cNvSpPr>
          <p:nvPr/>
        </p:nvSpPr>
        <p:spPr bwMode="auto">
          <a:xfrm>
            <a:off x="571500" y="3529013"/>
            <a:ext cx="8032750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ClrTx/>
              <a:buSzTx/>
              <a:buFont typeface="Arial" panose="020B0604020202020204" pitchFamily="34" charset="0"/>
              <a:buNone/>
            </a:pPr>
            <a:r>
              <a:rPr lang="en-US" altLang="en-US"/>
              <a:t>On-line </a:t>
            </a:r>
            <a:r>
              <a:rPr lang="cs-CZ" altLang="en-US"/>
              <a:t>– on-capillary</a:t>
            </a:r>
          </a:p>
        </p:txBody>
      </p:sp>
      <p:sp>
        <p:nvSpPr>
          <p:cNvPr id="7" name="Krychle 6"/>
          <p:cNvSpPr/>
          <p:nvPr/>
        </p:nvSpPr>
        <p:spPr>
          <a:xfrm>
            <a:off x="5827713" y="3863975"/>
            <a:ext cx="1782762" cy="1781175"/>
          </a:xfrm>
          <a:prstGeom prst="cube">
            <a:avLst/>
          </a:prstGeom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8" name="Krychle 7"/>
          <p:cNvSpPr/>
          <p:nvPr/>
        </p:nvSpPr>
        <p:spPr>
          <a:xfrm>
            <a:off x="8132763" y="5429250"/>
            <a:ext cx="188912" cy="188913"/>
          </a:xfrm>
          <a:prstGeom prst="cube">
            <a:avLst/>
          </a:prstGeom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grpSp>
        <p:nvGrpSpPr>
          <p:cNvPr id="9" name="Skupina 8"/>
          <p:cNvGrpSpPr>
            <a:grpSpLocks/>
          </p:cNvGrpSpPr>
          <p:nvPr/>
        </p:nvGrpSpPr>
        <p:grpSpPr bwMode="auto">
          <a:xfrm>
            <a:off x="858838" y="1576388"/>
            <a:ext cx="7634287" cy="2016125"/>
            <a:chOff x="755577" y="4725144"/>
            <a:chExt cx="7632847" cy="2016224"/>
          </a:xfrm>
        </p:grpSpPr>
        <p:grpSp>
          <p:nvGrpSpPr>
            <p:cNvPr id="55318" name="Skupina 69"/>
            <p:cNvGrpSpPr>
              <a:grpSpLocks/>
            </p:cNvGrpSpPr>
            <p:nvPr/>
          </p:nvGrpSpPr>
          <p:grpSpPr bwMode="auto">
            <a:xfrm>
              <a:off x="3327938" y="5142294"/>
              <a:ext cx="1447616" cy="778414"/>
              <a:chOff x="3707904" y="2708920"/>
              <a:chExt cx="1462515" cy="806214"/>
            </a:xfrm>
          </p:grpSpPr>
          <p:pic>
            <p:nvPicPr>
              <p:cNvPr id="55332" name="Picture 16"/>
              <p:cNvPicPr>
                <a:picLocks noChangeAspect="1" noChangeArrowheads="1"/>
              </p:cNvPicPr>
              <p:nvPr/>
            </p:nvPicPr>
            <p:blipFill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07904" y="2708920"/>
                <a:ext cx="1440160" cy="8062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5" name="Zástupný symbol pro obsah 2"/>
              <p:cNvSpPr txBox="1">
                <a:spLocks/>
              </p:cNvSpPr>
              <p:nvPr/>
            </p:nvSpPr>
            <p:spPr>
              <a:xfrm>
                <a:off x="3947327" y="3097365"/>
                <a:ext cx="1223498" cy="215401"/>
              </a:xfrm>
              <a:prstGeom prst="rect">
                <a:avLst/>
              </a:prstGeom>
            </p:spPr>
            <p:txBody>
              <a:bodyPr/>
              <a:lstStyle/>
              <a:p>
                <a:pPr marL="342900" indent="-342900" eaLnBrk="1" fontAlgn="auto" hangingPunct="1">
                  <a:spcBef>
                    <a:spcPct val="20000"/>
                  </a:spcBef>
                  <a:spcAft>
                    <a:spcPts val="0"/>
                  </a:spcAft>
                  <a:buFont typeface="Arial" pitchFamily="34" charset="0"/>
                  <a:buNone/>
                  <a:defRPr/>
                </a:pPr>
                <a:r>
                  <a:rPr lang="en-US" sz="1200" dirty="0" err="1">
                    <a:cs typeface="+mn-cs"/>
                  </a:rPr>
                  <a:t>Thermomixer</a:t>
                </a:r>
                <a:endParaRPr lang="cs-CZ" sz="1200" dirty="0">
                  <a:cs typeface="+mn-cs"/>
                </a:endParaRPr>
              </a:p>
            </p:txBody>
          </p:sp>
        </p:grpSp>
        <p:grpSp>
          <p:nvGrpSpPr>
            <p:cNvPr id="55319" name="Skupina 34"/>
            <p:cNvGrpSpPr>
              <a:grpSpLocks/>
            </p:cNvGrpSpPr>
            <p:nvPr/>
          </p:nvGrpSpPr>
          <p:grpSpPr bwMode="auto">
            <a:xfrm>
              <a:off x="5608720" y="4725144"/>
              <a:ext cx="1184526" cy="1580509"/>
              <a:chOff x="6444208" y="1772816"/>
              <a:chExt cx="1548692" cy="1921644"/>
            </a:xfrm>
          </p:grpSpPr>
          <p:pic>
            <p:nvPicPr>
              <p:cNvPr id="55330" name="Picture 9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444208" y="1772816"/>
                <a:ext cx="1408535" cy="19216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5331" name="Zástupný symbol pro obsah 2"/>
              <p:cNvSpPr txBox="1">
                <a:spLocks/>
              </p:cNvSpPr>
              <p:nvPr/>
            </p:nvSpPr>
            <p:spPr bwMode="auto">
              <a:xfrm>
                <a:off x="6595097" y="3348718"/>
                <a:ext cx="1397803" cy="2880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marL="342900" indent="-342900">
                  <a:spcBef>
                    <a:spcPct val="20000"/>
                  </a:spcBef>
                  <a:buClr>
                    <a:schemeClr val="tx2"/>
                  </a:buClr>
                  <a:buSzPct val="60000"/>
                  <a:buFont typeface="Wingdings" panose="05000000000000000000" pitchFamily="2" charset="2"/>
                  <a:buChar char="u"/>
                  <a:defRPr sz="32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Char char="•"/>
                  <a:defRPr sz="28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hlink"/>
                  </a:buClr>
                  <a:buSzPct val="60000"/>
                  <a:buFont typeface="Wingdings" panose="05000000000000000000" pitchFamily="2" charset="2"/>
                  <a:buChar char="u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u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u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u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u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u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buClrTx/>
                  <a:buSzTx/>
                  <a:buFont typeface="Arial" panose="020B0604020202020204" pitchFamily="34" charset="0"/>
                  <a:buNone/>
                </a:pPr>
                <a:r>
                  <a:rPr lang="en-US" altLang="en-US" sz="1200"/>
                  <a:t>CE System</a:t>
                </a:r>
                <a:endParaRPr lang="cs-CZ" altLang="en-US" sz="1200"/>
              </a:p>
            </p:txBody>
          </p:sp>
        </p:grpSp>
        <p:sp>
          <p:nvSpPr>
            <p:cNvPr id="55320" name="Zástupný symbol pro obsah 2"/>
            <p:cNvSpPr txBox="1">
              <a:spLocks/>
            </p:cNvSpPr>
            <p:nvPr/>
          </p:nvSpPr>
          <p:spPr bwMode="auto">
            <a:xfrm>
              <a:off x="3472500" y="6324218"/>
              <a:ext cx="1571636" cy="417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marL="342900" indent="-342900"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anose="05000000000000000000" pitchFamily="2" charset="2"/>
                <a:buChar char="u"/>
                <a:defRPr sz="32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•"/>
                <a:defRPr sz="28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u"/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buClrTx/>
                <a:buSzTx/>
                <a:buFont typeface="Arial" panose="020B0604020202020204" pitchFamily="34" charset="0"/>
                <a:buNone/>
              </a:pPr>
              <a:r>
                <a:rPr lang="en-US" altLang="en-US" sz="2000" b="1"/>
                <a:t>In</a:t>
              </a:r>
              <a:r>
                <a:rPr lang="cs-CZ" altLang="en-US" sz="2000" b="1"/>
                <a:t>kubace</a:t>
              </a:r>
            </a:p>
          </p:txBody>
        </p:sp>
        <p:sp>
          <p:nvSpPr>
            <p:cNvPr id="55321" name="Zástupný symbol pro obsah 2"/>
            <p:cNvSpPr txBox="1">
              <a:spLocks/>
            </p:cNvSpPr>
            <p:nvPr/>
          </p:nvSpPr>
          <p:spPr bwMode="auto">
            <a:xfrm>
              <a:off x="5692208" y="6324218"/>
              <a:ext cx="1319529" cy="417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marL="342900" indent="-342900"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anose="05000000000000000000" pitchFamily="2" charset="2"/>
                <a:buChar char="u"/>
                <a:defRPr sz="32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•"/>
                <a:defRPr sz="28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u"/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buClrTx/>
                <a:buSzTx/>
                <a:buFont typeface="Arial" panose="020B0604020202020204" pitchFamily="34" charset="0"/>
                <a:buNone/>
              </a:pPr>
              <a:r>
                <a:rPr lang="cs-CZ" altLang="en-US" sz="2000" b="1"/>
                <a:t>Analýza</a:t>
              </a:r>
            </a:p>
          </p:txBody>
        </p:sp>
        <p:cxnSp>
          <p:nvCxnSpPr>
            <p:cNvPr id="14" name="Přímá spojovací šipka 14"/>
            <p:cNvCxnSpPr/>
            <p:nvPr/>
          </p:nvCxnSpPr>
          <p:spPr>
            <a:xfrm>
              <a:off x="1190470" y="5212530"/>
              <a:ext cx="712653" cy="277827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Přímá spojovací šipka 15"/>
            <p:cNvCxnSpPr/>
            <p:nvPr/>
          </p:nvCxnSpPr>
          <p:spPr>
            <a:xfrm flipV="1">
              <a:off x="1190470" y="5560210"/>
              <a:ext cx="712653" cy="277826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Přímá spojovací šipka 16"/>
            <p:cNvCxnSpPr/>
            <p:nvPr/>
          </p:nvCxnSpPr>
          <p:spPr>
            <a:xfrm>
              <a:off x="2687200" y="5560210"/>
              <a:ext cx="498381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Přímá spojovací šipka 17"/>
            <p:cNvCxnSpPr/>
            <p:nvPr/>
          </p:nvCxnSpPr>
          <p:spPr>
            <a:xfrm>
              <a:off x="4896583" y="5560210"/>
              <a:ext cx="498381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Přímá spojovací šipka 18"/>
            <p:cNvCxnSpPr/>
            <p:nvPr/>
          </p:nvCxnSpPr>
          <p:spPr>
            <a:xfrm>
              <a:off x="6891694" y="5560210"/>
              <a:ext cx="498381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5327" name="Picture 1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57" y="4794669"/>
              <a:ext cx="292378" cy="695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5328" name="Picture 1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5577" y="5559444"/>
              <a:ext cx="291578" cy="695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5329" name="Picture 17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33131" y="4864194"/>
              <a:ext cx="855293" cy="139049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22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6" name="Skupina 25"/>
          <p:cNvGrpSpPr>
            <a:grpSpLocks/>
          </p:cNvGrpSpPr>
          <p:nvPr/>
        </p:nvGrpSpPr>
        <p:grpSpPr bwMode="auto">
          <a:xfrm>
            <a:off x="858838" y="4062413"/>
            <a:ext cx="4176712" cy="2016125"/>
            <a:chOff x="827584" y="4769768"/>
            <a:chExt cx="4189558" cy="2088232"/>
          </a:xfrm>
        </p:grpSpPr>
        <p:sp>
          <p:nvSpPr>
            <p:cNvPr id="55307" name="Zástupný symbol pro obsah 2"/>
            <p:cNvSpPr txBox="1">
              <a:spLocks/>
            </p:cNvSpPr>
            <p:nvPr/>
          </p:nvSpPr>
          <p:spPr bwMode="auto">
            <a:xfrm>
              <a:off x="1287861" y="6425952"/>
              <a:ext cx="3449838" cy="4320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marL="342900" indent="-342900"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anose="05000000000000000000" pitchFamily="2" charset="2"/>
                <a:buChar char="u"/>
                <a:defRPr sz="32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•"/>
                <a:defRPr sz="28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u"/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buClrTx/>
                <a:buSzTx/>
                <a:buFont typeface="Arial" panose="020B0604020202020204" pitchFamily="34" charset="0"/>
                <a:buNone/>
              </a:pPr>
              <a:r>
                <a:rPr lang="en-US" altLang="en-US" sz="2000" b="1"/>
                <a:t>In</a:t>
              </a:r>
              <a:r>
                <a:rPr lang="cs-CZ" altLang="en-US" sz="2000" b="1"/>
                <a:t>kubace</a:t>
              </a:r>
              <a:r>
                <a:rPr lang="en-US" altLang="en-US" sz="2000" b="1"/>
                <a:t> + anal</a:t>
              </a:r>
              <a:r>
                <a:rPr lang="cs-CZ" altLang="en-US" sz="2000" b="1"/>
                <a:t>ýza</a:t>
              </a:r>
            </a:p>
          </p:txBody>
        </p:sp>
        <p:grpSp>
          <p:nvGrpSpPr>
            <p:cNvPr id="55308" name="Skupina 100"/>
            <p:cNvGrpSpPr>
              <a:grpSpLocks/>
            </p:cNvGrpSpPr>
            <p:nvPr/>
          </p:nvGrpSpPr>
          <p:grpSpPr bwMode="auto">
            <a:xfrm>
              <a:off x="827584" y="4769768"/>
              <a:ext cx="4189558" cy="1636956"/>
              <a:chOff x="827584" y="4769768"/>
              <a:chExt cx="4189558" cy="1636956"/>
            </a:xfrm>
          </p:grpSpPr>
          <p:grpSp>
            <p:nvGrpSpPr>
              <p:cNvPr id="55309" name="Skupina 34"/>
              <p:cNvGrpSpPr>
                <a:grpSpLocks/>
              </p:cNvGrpSpPr>
              <p:nvPr/>
            </p:nvGrpSpPr>
            <p:grpSpPr bwMode="auto">
              <a:xfrm>
                <a:off x="2208829" y="4769768"/>
                <a:ext cx="1215784" cy="1636956"/>
                <a:chOff x="6444208" y="1772816"/>
                <a:chExt cx="1573367" cy="1921644"/>
              </a:xfrm>
            </p:grpSpPr>
            <p:pic>
              <p:nvPicPr>
                <p:cNvPr id="55316" name="Picture 9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444208" y="1772816"/>
                  <a:ext cx="1408535" cy="19216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55317" name="Zástupný symbol pro obsah 2"/>
                <p:cNvSpPr txBox="1">
                  <a:spLocks/>
                </p:cNvSpPr>
                <p:nvPr/>
              </p:nvSpPr>
              <p:spPr bwMode="auto">
                <a:xfrm>
                  <a:off x="6619772" y="3348718"/>
                  <a:ext cx="1397803" cy="28803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marL="342900" indent="-342900">
                    <a:spcBef>
                      <a:spcPct val="20000"/>
                    </a:spcBef>
                    <a:buClr>
                      <a:schemeClr val="tx2"/>
                    </a:buClr>
                    <a:buSzPct val="60000"/>
                    <a:buFont typeface="Wingdings" panose="05000000000000000000" pitchFamily="2" charset="2"/>
                    <a:buChar char="u"/>
                    <a:defRPr sz="32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tx1"/>
                    </a:buClr>
                    <a:buChar char="•"/>
                    <a:defRPr sz="28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hlink"/>
                    </a:buClr>
                    <a:buSzPct val="60000"/>
                    <a:buFont typeface="Wingdings" panose="05000000000000000000" pitchFamily="2" charset="2"/>
                    <a:buChar char="u"/>
                    <a:defRPr sz="24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tx1"/>
                    </a:buClr>
                    <a:buChar char="•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u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u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u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u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u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buClrTx/>
                    <a:buSzTx/>
                    <a:buFont typeface="Arial" panose="020B0604020202020204" pitchFamily="34" charset="0"/>
                    <a:buNone/>
                  </a:pPr>
                  <a:r>
                    <a:rPr lang="en-US" altLang="en-US" sz="1200"/>
                    <a:t>CE System</a:t>
                  </a:r>
                  <a:endParaRPr lang="cs-CZ" altLang="en-US" sz="1200"/>
                </a:p>
              </p:txBody>
            </p:sp>
          </p:grpSp>
          <p:cxnSp>
            <p:nvCxnSpPr>
              <p:cNvPr id="30" name="Přímá spojovací šipka 31"/>
              <p:cNvCxnSpPr/>
              <p:nvPr/>
            </p:nvCxnSpPr>
            <p:spPr>
              <a:xfrm>
                <a:off x="1265489" y="5300869"/>
                <a:ext cx="721350" cy="289393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Přímá spojovací šipka 32"/>
              <p:cNvCxnSpPr/>
              <p:nvPr/>
            </p:nvCxnSpPr>
            <p:spPr>
              <a:xfrm flipV="1">
                <a:off x="1265489" y="5660966"/>
                <a:ext cx="721350" cy="289393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Přímá spojovací šipka 33"/>
              <p:cNvCxnSpPr/>
              <p:nvPr/>
            </p:nvCxnSpPr>
            <p:spPr>
              <a:xfrm>
                <a:off x="3504379" y="5634658"/>
                <a:ext cx="504786" cy="1644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55313" name="Picture 12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34131" y="4869160"/>
                <a:ext cx="295387" cy="7200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5314" name="Picture 13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27584" y="5661248"/>
                <a:ext cx="294579" cy="7200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5315" name="Picture 17"/>
              <p:cNvPicPr>
                <a:picLocks noChangeAspect="1" noChangeArrowheads="1"/>
              </p:cNvPicPr>
              <p:nvPr/>
            </p:nvPicPr>
            <p:blipFill>
              <a:blip r:embed="rId7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53046" y="4913784"/>
                <a:ext cx="864096" cy="144016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38" name="Zástupný symbol pro obsah 2"/>
          <p:cNvSpPr txBox="1">
            <a:spLocks/>
          </p:cNvSpPr>
          <p:nvPr/>
        </p:nvSpPr>
        <p:spPr bwMode="auto">
          <a:xfrm>
            <a:off x="6457950" y="5645150"/>
            <a:ext cx="574675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ClrTx/>
              <a:buSzTx/>
              <a:buFont typeface="Arial" panose="020B0604020202020204" pitchFamily="34" charset="0"/>
              <a:buNone/>
            </a:pPr>
            <a:r>
              <a:rPr lang="en-US" altLang="en-US" sz="2000" b="1"/>
              <a:t>µl </a:t>
            </a:r>
            <a:endParaRPr lang="cs-CZ" altLang="en-US" sz="2000" b="1"/>
          </a:p>
        </p:txBody>
      </p:sp>
      <p:sp>
        <p:nvSpPr>
          <p:cNvPr id="39" name="Zástupný symbol pro obsah 2"/>
          <p:cNvSpPr txBox="1">
            <a:spLocks/>
          </p:cNvSpPr>
          <p:nvPr/>
        </p:nvSpPr>
        <p:spPr bwMode="auto">
          <a:xfrm>
            <a:off x="8029575" y="5616575"/>
            <a:ext cx="574675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ClrTx/>
              <a:buSzTx/>
              <a:buFont typeface="Arial" panose="020B0604020202020204" pitchFamily="34" charset="0"/>
              <a:buNone/>
            </a:pPr>
            <a:r>
              <a:rPr lang="en-US" altLang="en-US" sz="2000" b="1"/>
              <a:t>nl </a:t>
            </a:r>
            <a:endParaRPr lang="cs-CZ" altLang="en-US" sz="2000" b="1"/>
          </a:p>
        </p:txBody>
      </p:sp>
      <p:pic>
        <p:nvPicPr>
          <p:cNvPr id="40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3438" y="1708150"/>
            <a:ext cx="642937" cy="1433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38" grpId="0"/>
      <p:bldP spid="39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Rectangle 2"/>
          <p:cNvSpPr>
            <a:spLocks noGrp="1" noChangeArrowheads="1"/>
          </p:cNvSpPr>
          <p:nvPr>
            <p:ph type="title"/>
          </p:nvPr>
        </p:nvSpPr>
        <p:spPr>
          <a:xfrm>
            <a:off x="673100" y="838200"/>
            <a:ext cx="7772400" cy="692150"/>
          </a:xfrm>
        </p:spPr>
        <p:txBody>
          <a:bodyPr/>
          <a:lstStyle/>
          <a:p>
            <a:pPr eaLnBrk="1" hangingPunct="1">
              <a:defRPr/>
            </a:pPr>
            <a:r>
              <a:rPr lang="cs-CZ" smtClean="0"/>
              <a:t>Rhodanasa </a:t>
            </a:r>
            <a:r>
              <a:rPr kumimoji="1" lang="cs-CZ" sz="2200" smtClean="0">
                <a:solidFill>
                  <a:schemeClr val="tx1"/>
                </a:solidFill>
                <a:effectLst/>
                <a:cs typeface="Times New Roman" pitchFamily="18" charset="0"/>
              </a:rPr>
              <a:t>(EC 2.8.1.1)</a:t>
            </a:r>
            <a:r>
              <a:rPr kumimoji="1" lang="cs-CZ" sz="2200" smtClean="0">
                <a:solidFill>
                  <a:schemeClr val="tx1"/>
                </a:solidFill>
                <a:effectLst/>
              </a:rPr>
              <a:t> </a:t>
            </a:r>
          </a:p>
        </p:txBody>
      </p:sp>
      <p:sp>
        <p:nvSpPr>
          <p:cNvPr id="56323" name="Rectangle 3"/>
          <p:cNvSpPr>
            <a:spLocks noChangeArrowheads="1"/>
          </p:cNvSpPr>
          <p:nvPr/>
        </p:nvSpPr>
        <p:spPr bwMode="auto">
          <a:xfrm>
            <a:off x="0" y="0"/>
            <a:ext cx="7772400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>
                <a:solidFill>
                  <a:srgbClr val="000000"/>
                </a:solidFill>
                <a:latin typeface="Tahoma" panose="020B0604030504040204" pitchFamily="34" charset="0"/>
              </a:rPr>
              <a:t>       </a:t>
            </a:r>
          </a:p>
        </p:txBody>
      </p:sp>
      <p:sp>
        <p:nvSpPr>
          <p:cNvPr id="203780" name="Rectangle 4"/>
          <p:cNvSpPr>
            <a:spLocks noChangeArrowheads="1"/>
          </p:cNvSpPr>
          <p:nvPr/>
        </p:nvSpPr>
        <p:spPr bwMode="auto">
          <a:xfrm>
            <a:off x="-38100" y="1752600"/>
            <a:ext cx="9144000" cy="550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2800" dirty="0">
                <a:cs typeface="Arial" charset="0"/>
              </a:rPr>
              <a:t>CN</a:t>
            </a:r>
            <a:r>
              <a:rPr lang="en-US" sz="2800" baseline="30000" dirty="0">
                <a:cs typeface="Arial" charset="0"/>
              </a:rPr>
              <a:t>-</a:t>
            </a:r>
            <a:r>
              <a:rPr lang="en-US" dirty="0">
                <a:cs typeface="Arial" charset="0"/>
              </a:rPr>
              <a:t> </a:t>
            </a:r>
            <a:r>
              <a:rPr lang="en-US" sz="2800" baseline="30000" dirty="0">
                <a:latin typeface="Tahoma" charset="0"/>
                <a:cs typeface="Times New Roman" pitchFamily="18" charset="0"/>
              </a:rPr>
              <a:t>  </a:t>
            </a:r>
            <a:r>
              <a:rPr lang="en-US" sz="2800" dirty="0">
                <a:latin typeface="Tahoma" charset="0"/>
                <a:cs typeface="Times New Roman" pitchFamily="18" charset="0"/>
              </a:rPr>
              <a:t>+ </a:t>
            </a:r>
            <a:r>
              <a:rPr lang="cs-CZ" sz="2800" dirty="0">
                <a:latin typeface="Tahoma" charset="0"/>
                <a:cs typeface="Times New Roman" pitchFamily="18" charset="0"/>
              </a:rPr>
              <a:t>  </a:t>
            </a:r>
            <a:r>
              <a:rPr lang="en-US" sz="2800" dirty="0">
                <a:cs typeface="Arial" charset="0"/>
              </a:rPr>
              <a:t>S</a:t>
            </a:r>
            <a:r>
              <a:rPr lang="en-US" sz="2800" baseline="-25000" dirty="0">
                <a:cs typeface="Arial" charset="0"/>
              </a:rPr>
              <a:t>2</a:t>
            </a:r>
            <a:r>
              <a:rPr lang="en-US" sz="2800" dirty="0">
                <a:cs typeface="Arial" charset="0"/>
              </a:rPr>
              <a:t>O</a:t>
            </a:r>
            <a:r>
              <a:rPr lang="en-US" sz="2800" baseline="-25000" dirty="0">
                <a:cs typeface="Arial" charset="0"/>
              </a:rPr>
              <a:t>3</a:t>
            </a:r>
            <a:r>
              <a:rPr lang="en-US" sz="2800" baseline="30000" dirty="0">
                <a:cs typeface="Arial" charset="0"/>
              </a:rPr>
              <a:t>2-</a:t>
            </a:r>
            <a:r>
              <a:rPr lang="en-US" sz="2800" dirty="0">
                <a:latin typeface="Tahoma" charset="0"/>
                <a:cs typeface="Times New Roman" pitchFamily="18" charset="0"/>
              </a:rPr>
              <a:t> </a:t>
            </a:r>
            <a:r>
              <a:rPr lang="en-US" sz="2800" dirty="0">
                <a:latin typeface="Tahoma" charset="0"/>
                <a:cs typeface="Times New Roman" pitchFamily="18" charset="0"/>
                <a:sym typeface="Symbol" pitchFamily="18" charset="2"/>
              </a:rPr>
              <a:t></a:t>
            </a:r>
            <a:r>
              <a:rPr lang="en-US" sz="2800" dirty="0">
                <a:latin typeface="Tahoma" charset="0"/>
                <a:cs typeface="Times New Roman" pitchFamily="18" charset="0"/>
              </a:rPr>
              <a:t>    </a:t>
            </a:r>
            <a:r>
              <a:rPr lang="en-US" sz="2800" dirty="0">
                <a:latin typeface="Tahoma" charset="0"/>
                <a:cs typeface="Times New Roman" pitchFamily="18" charset="0"/>
                <a:sym typeface="Symbol" pitchFamily="18" charset="2"/>
              </a:rPr>
              <a:t>SCN</a:t>
            </a:r>
            <a:r>
              <a:rPr lang="en-US" sz="2800" baseline="30000" dirty="0">
                <a:latin typeface="Tahoma" charset="0"/>
                <a:cs typeface="Times New Roman" pitchFamily="18" charset="0"/>
                <a:sym typeface="Symbol" pitchFamily="18" charset="2"/>
              </a:rPr>
              <a:t>-</a:t>
            </a:r>
            <a:r>
              <a:rPr lang="en-US" sz="2800" dirty="0">
                <a:latin typeface="Tahoma" charset="0"/>
                <a:cs typeface="Times New Roman" pitchFamily="18" charset="0"/>
                <a:sym typeface="Symbol" pitchFamily="18" charset="2"/>
              </a:rPr>
              <a:t>   +   SO</a:t>
            </a:r>
            <a:r>
              <a:rPr lang="en-US" sz="2800" baseline="-30000" dirty="0">
                <a:latin typeface="Tahoma" charset="0"/>
                <a:cs typeface="Times New Roman" pitchFamily="18" charset="0"/>
                <a:sym typeface="Symbol" pitchFamily="18" charset="2"/>
              </a:rPr>
              <a:t>3</a:t>
            </a:r>
            <a:r>
              <a:rPr lang="en-US" sz="2800" baseline="30000" dirty="0">
                <a:latin typeface="Tahoma" charset="0"/>
                <a:cs typeface="Times New Roman" pitchFamily="18" charset="0"/>
                <a:sym typeface="Symbol" pitchFamily="18" charset="2"/>
              </a:rPr>
              <a:t>2-</a:t>
            </a:r>
            <a:endParaRPr lang="cs-CZ" sz="2800" baseline="30000" dirty="0">
              <a:latin typeface="Tahoma" charset="0"/>
              <a:cs typeface="Times New Roman" pitchFamily="18" charset="0"/>
              <a:sym typeface="Symbol" pitchFamily="18" charset="2"/>
            </a:endParaRPr>
          </a:p>
          <a:p>
            <a:pPr algn="ctr" eaLnBrk="1" hangingPunct="1">
              <a:defRPr/>
            </a:pPr>
            <a:endParaRPr lang="cs-CZ" sz="2800" baseline="30000" dirty="0">
              <a:latin typeface="Tahoma" charset="0"/>
              <a:cs typeface="Arial" charset="0"/>
              <a:sym typeface="Symbol" pitchFamily="18" charset="2"/>
            </a:endParaRPr>
          </a:p>
          <a:p>
            <a:pPr eaLnBrk="1" hangingPunct="1">
              <a:defRPr/>
            </a:pPr>
            <a:r>
              <a:rPr lang="cs-CZ" sz="2800" i="1" u="sng" dirty="0">
                <a:solidFill>
                  <a:srgbClr val="FFFFB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  <a:cs typeface="Arial" charset="0"/>
                <a:sym typeface="Symbol" pitchFamily="18" charset="2"/>
              </a:rPr>
              <a:t>Homo sapiens</a:t>
            </a:r>
          </a:p>
          <a:p>
            <a:pPr eaLnBrk="1" hangingPunct="1">
              <a:defRPr/>
            </a:pPr>
            <a:r>
              <a:rPr lang="cs-CZ" sz="2800" dirty="0">
                <a:latin typeface="Tahoma" charset="0"/>
                <a:cs typeface="Arial" charset="0"/>
                <a:sym typeface="Symbol" pitchFamily="18" charset="2"/>
              </a:rPr>
              <a:t>	</a:t>
            </a:r>
            <a:r>
              <a:rPr lang="cs-CZ" sz="2800" dirty="0">
                <a:solidFill>
                  <a:srgbClr val="FFFF00"/>
                </a:solidFill>
                <a:latin typeface="Tahoma" charset="0"/>
                <a:cs typeface="Arial" charset="0"/>
                <a:sym typeface="Symbol" pitchFamily="18" charset="2"/>
              </a:rPr>
              <a:t>Detoxikace kyanidu  - otravy</a:t>
            </a:r>
          </a:p>
          <a:p>
            <a:pPr eaLnBrk="1" hangingPunct="1">
              <a:defRPr/>
            </a:pPr>
            <a:r>
              <a:rPr lang="cs-CZ" sz="2800" dirty="0">
                <a:solidFill>
                  <a:srgbClr val="FFFF00"/>
                </a:solidFill>
                <a:latin typeface="Tahoma" charset="0"/>
                <a:cs typeface="Arial" charset="0"/>
                <a:sym typeface="Symbol" pitchFamily="18" charset="2"/>
              </a:rPr>
              <a:t>				     - cigaretový kouř</a:t>
            </a:r>
          </a:p>
          <a:p>
            <a:pPr eaLnBrk="1" hangingPunct="1">
              <a:defRPr/>
            </a:pPr>
            <a:r>
              <a:rPr lang="cs-CZ" sz="2800" dirty="0">
                <a:solidFill>
                  <a:srgbClr val="FFFF00"/>
                </a:solidFill>
                <a:latin typeface="Tahoma" charset="0"/>
                <a:cs typeface="Arial" charset="0"/>
                <a:sym typeface="Symbol" pitchFamily="18" charset="2"/>
              </a:rPr>
              <a:t>				     - </a:t>
            </a:r>
            <a:r>
              <a:rPr lang="cs-CZ" sz="2800" dirty="0" err="1">
                <a:solidFill>
                  <a:srgbClr val="FFFF00"/>
                </a:solidFill>
                <a:latin typeface="Tahoma" charset="0"/>
                <a:cs typeface="Arial" charset="0"/>
                <a:sym typeface="Symbol" pitchFamily="18" charset="2"/>
              </a:rPr>
              <a:t>glykosinoláty</a:t>
            </a:r>
            <a:r>
              <a:rPr lang="cs-CZ" sz="2800" dirty="0">
                <a:solidFill>
                  <a:srgbClr val="FFFF00"/>
                </a:solidFill>
                <a:latin typeface="Tahoma" charset="0"/>
                <a:cs typeface="Arial" charset="0"/>
                <a:sym typeface="Symbol" pitchFamily="18" charset="2"/>
              </a:rPr>
              <a:t> </a:t>
            </a:r>
            <a:r>
              <a:rPr lang="cs-CZ" sz="2800" i="1" dirty="0" err="1">
                <a:solidFill>
                  <a:srgbClr val="FFFF00"/>
                </a:solidFill>
                <a:latin typeface="Tahoma" charset="0"/>
                <a:cs typeface="Arial" charset="0"/>
                <a:sym typeface="Symbol" pitchFamily="18" charset="2"/>
              </a:rPr>
              <a:t>Brassicacceae</a:t>
            </a:r>
            <a:endParaRPr lang="cs-CZ" sz="2800" i="1" dirty="0">
              <a:solidFill>
                <a:srgbClr val="FFFF00"/>
              </a:solidFill>
              <a:latin typeface="Tahoma" charset="0"/>
              <a:cs typeface="Arial" charset="0"/>
              <a:sym typeface="Symbol" pitchFamily="18" charset="2"/>
            </a:endParaRPr>
          </a:p>
          <a:p>
            <a:pPr eaLnBrk="1" hangingPunct="1">
              <a:defRPr/>
            </a:pPr>
            <a:endParaRPr lang="cs-CZ" sz="2800" i="1" dirty="0">
              <a:solidFill>
                <a:srgbClr val="FFFF00"/>
              </a:solidFill>
              <a:latin typeface="Tahoma" charset="0"/>
              <a:cs typeface="Arial" charset="0"/>
              <a:sym typeface="Symbol" pitchFamily="18" charset="2"/>
            </a:endParaRPr>
          </a:p>
          <a:p>
            <a:pPr eaLnBrk="1" hangingPunct="1">
              <a:defRPr/>
            </a:pPr>
            <a:r>
              <a:rPr lang="cs-CZ" sz="2800" i="1" u="sng" dirty="0" err="1">
                <a:solidFill>
                  <a:srgbClr val="FFFFB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  <a:cs typeface="Arial" charset="0"/>
              </a:rPr>
              <a:t>Acidithiobacillus</a:t>
            </a:r>
            <a:r>
              <a:rPr lang="cs-CZ" sz="2800" i="1" u="sng" dirty="0">
                <a:solidFill>
                  <a:srgbClr val="FFFFB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  <a:cs typeface="Arial" charset="0"/>
              </a:rPr>
              <a:t> </a:t>
            </a:r>
            <a:r>
              <a:rPr lang="cs-CZ" sz="2800" i="1" u="sng" dirty="0" err="1">
                <a:solidFill>
                  <a:srgbClr val="FFFFB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  <a:cs typeface="Arial" charset="0"/>
              </a:rPr>
              <a:t>ferrooxidans</a:t>
            </a:r>
            <a:endParaRPr lang="cs-CZ" sz="2800" i="1" u="sng" dirty="0">
              <a:solidFill>
                <a:srgbClr val="FFFFBD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charset="0"/>
              <a:cs typeface="Arial" charset="0"/>
            </a:endParaRPr>
          </a:p>
          <a:p>
            <a:pPr eaLnBrk="1" hangingPunct="1">
              <a:defRPr/>
            </a:pPr>
            <a:r>
              <a:rPr lang="cs-CZ" sz="28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  <a:cs typeface="Arial" charset="0"/>
              </a:rPr>
              <a:t>	</a:t>
            </a:r>
            <a:r>
              <a:rPr lang="cs-CZ" sz="2800" dirty="0" err="1">
                <a:solidFill>
                  <a:srgbClr val="FFFF00"/>
                </a:solidFill>
                <a:latin typeface="Tahoma" charset="0"/>
                <a:cs typeface="Arial" charset="0"/>
                <a:sym typeface="Symbol" pitchFamily="18" charset="2"/>
              </a:rPr>
              <a:t>Biohydrometalurgie</a:t>
            </a:r>
            <a:endParaRPr lang="cs-CZ" sz="2800" dirty="0">
              <a:solidFill>
                <a:srgbClr val="FFFF00"/>
              </a:solidFill>
              <a:latin typeface="Tahoma" charset="0"/>
              <a:cs typeface="Arial" charset="0"/>
              <a:sym typeface="Symbol" pitchFamily="18" charset="2"/>
            </a:endParaRPr>
          </a:p>
          <a:p>
            <a:pPr eaLnBrk="1" hangingPunct="1">
              <a:defRPr/>
            </a:pPr>
            <a:endParaRPr lang="cs-CZ" sz="2800" dirty="0">
              <a:solidFill>
                <a:srgbClr val="FFFF00"/>
              </a:solidFill>
              <a:latin typeface="Tahoma" charset="0"/>
              <a:cs typeface="Arial" charset="0"/>
              <a:sym typeface="Symbol" pitchFamily="18" charset="2"/>
            </a:endParaRPr>
          </a:p>
          <a:p>
            <a:pPr eaLnBrk="1" hangingPunct="1">
              <a:defRPr/>
            </a:pPr>
            <a:r>
              <a:rPr lang="cs-CZ" sz="2800" dirty="0">
                <a:solidFill>
                  <a:srgbClr val="FFFF00"/>
                </a:solidFill>
                <a:latin typeface="Tahoma" charset="0"/>
                <a:cs typeface="Arial" charset="0"/>
                <a:sym typeface="Symbol" pitchFamily="18" charset="2"/>
              </a:rPr>
              <a:t>	Životní prostředí</a:t>
            </a:r>
            <a:endParaRPr lang="en-US" sz="2800" dirty="0">
              <a:solidFill>
                <a:srgbClr val="FFFF00"/>
              </a:solidFill>
              <a:latin typeface="Tahoma" charset="0"/>
              <a:cs typeface="Arial" charset="0"/>
              <a:sym typeface="Symbol" pitchFamily="18" charset="2"/>
            </a:endParaRPr>
          </a:p>
          <a:p>
            <a:pPr lvl="4" eaLnBrk="1" hangingPunct="1">
              <a:buFont typeface="Wingdings" pitchFamily="2" charset="2"/>
              <a:buNone/>
              <a:defRPr/>
            </a:pPr>
            <a:endParaRPr lang="cs-CZ" sz="2800" i="1" dirty="0">
              <a:solidFill>
                <a:srgbClr val="FF0000"/>
              </a:solidFill>
              <a:latin typeface="Tahoma" charset="0"/>
              <a:cs typeface="Arial" charset="0"/>
              <a:sym typeface="Symbol" pitchFamily="18" charset="2"/>
            </a:endParaRPr>
          </a:p>
          <a:p>
            <a:pPr eaLnBrk="1" hangingPunct="1">
              <a:defRPr/>
            </a:pPr>
            <a:endParaRPr lang="en-US" sz="2800" i="1" dirty="0">
              <a:solidFill>
                <a:srgbClr val="FF0000"/>
              </a:solidFill>
              <a:latin typeface="Tahoma" charset="0"/>
              <a:cs typeface="Arial" charset="0"/>
              <a:sym typeface="Symbol" pitchFamily="18" charset="2"/>
            </a:endParaRPr>
          </a:p>
        </p:txBody>
      </p:sp>
      <p:pic>
        <p:nvPicPr>
          <p:cNvPr id="56325" name="Picture 5" descr="thiobaci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6488" y="4502150"/>
            <a:ext cx="3005137" cy="21653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8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8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8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8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8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8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2"/>
          <p:cNvSpPr>
            <a:spLocks noGrp="1" noChangeArrowheads="1"/>
          </p:cNvSpPr>
          <p:nvPr>
            <p:ph type="title"/>
          </p:nvPr>
        </p:nvSpPr>
        <p:spPr>
          <a:xfrm>
            <a:off x="254000" y="457200"/>
            <a:ext cx="8610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cs-CZ" sz="3600" dirty="0" smtClean="0"/>
              <a:t>Volba separačních podmínek</a:t>
            </a:r>
            <a:r>
              <a:rPr lang="cs-CZ" dirty="0" smtClean="0"/>
              <a:t> </a:t>
            </a:r>
          </a:p>
        </p:txBody>
      </p:sp>
      <p:sp>
        <p:nvSpPr>
          <p:cNvPr id="57347" name="Rectangle 3"/>
          <p:cNvSpPr>
            <a:spLocks noChangeArrowheads="1"/>
          </p:cNvSpPr>
          <p:nvPr/>
        </p:nvSpPr>
        <p:spPr bwMode="auto">
          <a:xfrm>
            <a:off x="0" y="0"/>
            <a:ext cx="9144000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>
                <a:solidFill>
                  <a:schemeClr val="accent1"/>
                </a:solidFill>
                <a:latin typeface="Tahoma" panose="020B0604030504040204" pitchFamily="34" charset="0"/>
              </a:rPr>
              <a:t>rhodanasa – pre-capillary stanovení aktivity</a:t>
            </a:r>
          </a:p>
        </p:txBody>
      </p:sp>
      <p:sp>
        <p:nvSpPr>
          <p:cNvPr id="57348" name="Rectangle 4"/>
          <p:cNvSpPr>
            <a:spLocks noChangeArrowheads="1"/>
          </p:cNvSpPr>
          <p:nvPr/>
        </p:nvSpPr>
        <p:spPr bwMode="auto">
          <a:xfrm>
            <a:off x="1543050" y="1771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en-US" sz="1800"/>
          </a:p>
        </p:txBody>
      </p:sp>
      <p:sp>
        <p:nvSpPr>
          <p:cNvPr id="57349" name="Rectangle 5"/>
          <p:cNvSpPr>
            <a:spLocks noChangeArrowheads="1"/>
          </p:cNvSpPr>
          <p:nvPr/>
        </p:nvSpPr>
        <p:spPr bwMode="auto">
          <a:xfrm>
            <a:off x="0" y="1905000"/>
            <a:ext cx="914400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z="2800">
                <a:latin typeface="Tahoma" panose="020B0604030504040204" pitchFamily="34" charset="0"/>
                <a:cs typeface="Times New Roman" panose="02020603050405020304" pitchFamily="18" charset="0"/>
              </a:rPr>
              <a:t>CN</a:t>
            </a:r>
            <a:r>
              <a:rPr lang="cs-CZ" altLang="en-US" sz="2800" baseline="30000">
                <a:latin typeface="Tahoma" panose="020B0604030504040204" pitchFamily="34" charset="0"/>
                <a:cs typeface="Times New Roman" panose="02020603050405020304" pitchFamily="18" charset="0"/>
              </a:rPr>
              <a:t>-   </a:t>
            </a:r>
            <a:r>
              <a:rPr lang="cs-CZ" altLang="en-US" sz="2800">
                <a:latin typeface="Tahoma" panose="020B0604030504040204" pitchFamily="34" charset="0"/>
                <a:cs typeface="Times New Roman" panose="02020603050405020304" pitchFamily="18" charset="0"/>
              </a:rPr>
              <a:t>+ </a:t>
            </a:r>
            <a:r>
              <a:rPr lang="cs-CZ" altLang="en-US" sz="2800" baseline="30000">
                <a:latin typeface="Tahoma" panose="020B0604030504040204" pitchFamily="34" charset="0"/>
                <a:cs typeface="Times New Roman" panose="02020603050405020304" pitchFamily="18" charset="0"/>
              </a:rPr>
              <a:t>   </a:t>
            </a:r>
            <a:r>
              <a:rPr lang="en-US" altLang="en-US" sz="2800">
                <a:latin typeface="Tahoma" panose="020B0604030504040204" pitchFamily="34" charset="0"/>
                <a:cs typeface="Times New Roman" panose="02020603050405020304" pitchFamily="18" charset="0"/>
              </a:rPr>
              <a:t>S</a:t>
            </a:r>
            <a:r>
              <a:rPr lang="en-US" altLang="en-US" sz="2800" baseline="-30000">
                <a:latin typeface="Tahoma" panose="020B0604030504040204" pitchFamily="34" charset="0"/>
                <a:cs typeface="Times New Roman" panose="02020603050405020304" pitchFamily="18" charset="0"/>
              </a:rPr>
              <a:t>2</a:t>
            </a:r>
            <a:r>
              <a:rPr lang="en-US" altLang="en-US" sz="2800">
                <a:latin typeface="Tahoma" panose="020B0604030504040204" pitchFamily="34" charset="0"/>
                <a:cs typeface="Times New Roman" panose="02020603050405020304" pitchFamily="18" charset="0"/>
              </a:rPr>
              <a:t>O</a:t>
            </a:r>
            <a:r>
              <a:rPr lang="en-US" altLang="en-US" sz="2800" baseline="-30000">
                <a:latin typeface="Tahoma" panose="020B0604030504040204" pitchFamily="34" charset="0"/>
                <a:cs typeface="Times New Roman" panose="02020603050405020304" pitchFamily="18" charset="0"/>
              </a:rPr>
              <a:t>3</a:t>
            </a:r>
            <a:r>
              <a:rPr lang="en-US" altLang="en-US" sz="2800" baseline="30000">
                <a:latin typeface="Tahoma" panose="020B0604030504040204" pitchFamily="34" charset="0"/>
                <a:cs typeface="Times New Roman" panose="02020603050405020304" pitchFamily="18" charset="0"/>
              </a:rPr>
              <a:t>2- </a:t>
            </a:r>
            <a:r>
              <a:rPr lang="en-US" altLang="en-US" sz="2800">
                <a:latin typeface="Tahoma" panose="020B0604030504040204" pitchFamily="34" charset="0"/>
                <a:cs typeface="Times New Roman" panose="02020603050405020304" pitchFamily="18" charset="0"/>
              </a:rPr>
              <a:t>  </a:t>
            </a:r>
            <a:r>
              <a:rPr lang="en-US" altLang="en-US" sz="2800">
                <a:latin typeface="Tahoma" panose="020B060403050404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</a:t>
            </a:r>
            <a:r>
              <a:rPr lang="en-US" altLang="en-US" sz="2800">
                <a:latin typeface="Tahoma" panose="020B0604030504040204" pitchFamily="34" charset="0"/>
                <a:cs typeface="Times New Roman" panose="02020603050405020304" pitchFamily="18" charset="0"/>
              </a:rPr>
              <a:t>    </a:t>
            </a:r>
            <a:r>
              <a:rPr lang="en-US" altLang="en-US" sz="2800">
                <a:latin typeface="Tahoma" panose="020B060403050404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SCN</a:t>
            </a:r>
            <a:r>
              <a:rPr lang="en-US" altLang="en-US" sz="2800" baseline="30000">
                <a:latin typeface="Tahoma" panose="020B060403050404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-</a:t>
            </a:r>
            <a:r>
              <a:rPr lang="en-US" altLang="en-US" sz="2800">
                <a:latin typeface="Tahoma" panose="020B060403050404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   +   SO</a:t>
            </a:r>
            <a:r>
              <a:rPr lang="en-US" altLang="en-US" sz="2800" baseline="-30000">
                <a:latin typeface="Tahoma" panose="020B060403050404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3</a:t>
            </a:r>
            <a:r>
              <a:rPr lang="en-US" altLang="en-US" sz="2800" baseline="30000">
                <a:latin typeface="Tahoma" panose="020B060403050404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2-</a:t>
            </a:r>
            <a:endParaRPr lang="cs-CZ" altLang="en-US" sz="2800" baseline="30000">
              <a:latin typeface="Tahoma" panose="020B0604030504040204" pitchFamily="34" charset="0"/>
              <a:sym typeface="Symbol" panose="05050102010706020507" pitchFamily="18" charset="2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2800">
              <a:latin typeface="Tahoma" panose="020B0604030504040204" pitchFamily="34" charset="0"/>
              <a:cs typeface="Times New Roman" panose="02020603050405020304" pitchFamily="18" charset="0"/>
              <a:sym typeface="Symbol" panose="05050102010706020507" pitchFamily="18" charset="2"/>
            </a:endParaRPr>
          </a:p>
        </p:txBody>
      </p:sp>
      <p:sp>
        <p:nvSpPr>
          <p:cNvPr id="57350" name="AutoShape 7"/>
          <p:cNvSpPr>
            <a:spLocks noChangeArrowheads="1"/>
          </p:cNvSpPr>
          <p:nvPr/>
        </p:nvSpPr>
        <p:spPr bwMode="auto">
          <a:xfrm>
            <a:off x="4114800" y="5202238"/>
            <a:ext cx="914400" cy="914400"/>
          </a:xfrm>
          <a:prstGeom prst="smileyFace">
            <a:avLst>
              <a:gd name="adj" fmla="val -4653"/>
            </a:avLst>
          </a:prstGeom>
          <a:solidFill>
            <a:srgbClr val="FFFF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en-US" sz="1800"/>
          </a:p>
        </p:txBody>
      </p:sp>
      <p:sp>
        <p:nvSpPr>
          <p:cNvPr id="57351" name="Text Box 8"/>
          <p:cNvSpPr txBox="1">
            <a:spLocks noChangeArrowheads="1"/>
          </p:cNvSpPr>
          <p:nvPr/>
        </p:nvSpPr>
        <p:spPr bwMode="auto">
          <a:xfrm>
            <a:off x="1231900" y="3751263"/>
            <a:ext cx="675481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lvl="1" algn="ctr" eaLnBrk="1" hangingPunct="1">
              <a:spcBef>
                <a:spcPct val="0"/>
              </a:spcBef>
              <a:buClrTx/>
              <a:buFont typeface="Wingdings" panose="05000000000000000000" pitchFamily="2" charset="2"/>
              <a:buNone/>
            </a:pPr>
            <a:r>
              <a:rPr lang="cs-CZ" altLang="en-US" sz="2400" b="1">
                <a:solidFill>
                  <a:srgbClr val="FFFF00"/>
                </a:solidFill>
                <a:latin typeface="Arial" panose="020B0604020202020204" pitchFamily="34" charset="0"/>
              </a:rPr>
              <a:t>0.1 mM TTAB - 15 mM borát pH 9.0</a:t>
            </a:r>
          </a:p>
          <a:p>
            <a:pPr lvl="1" algn="ctr" eaLnBrk="1" hangingPunct="1">
              <a:spcBef>
                <a:spcPct val="0"/>
              </a:spcBef>
              <a:buClrTx/>
              <a:buFont typeface="Wingdings" panose="05000000000000000000" pitchFamily="2" charset="2"/>
              <a:buNone/>
            </a:pPr>
            <a:r>
              <a:rPr lang="cs-CZ" altLang="en-US" sz="2400" b="1">
                <a:solidFill>
                  <a:srgbClr val="FF0000"/>
                </a:solidFill>
                <a:latin typeface="Arial" panose="020B0604020202020204" pitchFamily="34" charset="0"/>
              </a:rPr>
              <a:t>blízká mobilita CN</a:t>
            </a:r>
            <a:r>
              <a:rPr lang="cs-CZ" altLang="en-US" sz="2400" b="1" baseline="30000">
                <a:solidFill>
                  <a:srgbClr val="FF0000"/>
                </a:solidFill>
                <a:latin typeface="Arial" panose="020B0604020202020204" pitchFamily="34" charset="0"/>
              </a:rPr>
              <a:t>-</a:t>
            </a:r>
            <a:r>
              <a:rPr lang="cs-CZ" altLang="en-US" sz="2400" b="1">
                <a:solidFill>
                  <a:srgbClr val="FF0000"/>
                </a:solidFill>
                <a:latin typeface="Arial" panose="020B0604020202020204" pitchFamily="34" charset="0"/>
              </a:rPr>
              <a:t>, SCN</a:t>
            </a:r>
            <a:r>
              <a:rPr lang="cs-CZ" altLang="en-US" sz="2400" b="1" baseline="30000">
                <a:solidFill>
                  <a:srgbClr val="FF0000"/>
                </a:solidFill>
                <a:latin typeface="Arial" panose="020B0604020202020204" pitchFamily="34" charset="0"/>
              </a:rPr>
              <a:t>- </a:t>
            </a:r>
          </a:p>
          <a:p>
            <a:pPr lvl="1" algn="ctr" eaLnBrk="1" hangingPunct="1">
              <a:spcBef>
                <a:spcPct val="0"/>
              </a:spcBef>
              <a:buClrTx/>
              <a:buFont typeface="Wingdings" panose="05000000000000000000" pitchFamily="2" charset="2"/>
              <a:buNone/>
            </a:pPr>
            <a:r>
              <a:rPr lang="cs-CZ" altLang="en-US" sz="2400" b="1">
                <a:solidFill>
                  <a:srgbClr val="FF0000"/>
                </a:solidFill>
                <a:latin typeface="Arial" panose="020B0604020202020204" pitchFamily="34" charset="0"/>
              </a:rPr>
              <a:t>vysoká koncentrace CN</a:t>
            </a:r>
            <a:r>
              <a:rPr lang="cs-CZ" altLang="en-US" sz="2400" b="1" baseline="30000">
                <a:solidFill>
                  <a:srgbClr val="FF0000"/>
                </a:solidFill>
                <a:latin typeface="Arial" panose="020B0604020202020204" pitchFamily="34" charset="0"/>
              </a:rPr>
              <a:t>-</a:t>
            </a:r>
            <a:r>
              <a:rPr lang="cs-CZ" altLang="en-US" sz="2400" b="1">
                <a:solidFill>
                  <a:srgbClr val="FF0000"/>
                </a:solidFill>
                <a:latin typeface="Arial" panose="020B0604020202020204" pitchFamily="34" charset="0"/>
              </a:rPr>
              <a:t> v reakční směsi</a:t>
            </a:r>
          </a:p>
        </p:txBody>
      </p:sp>
      <p:sp>
        <p:nvSpPr>
          <p:cNvPr id="57352" name="AutoShape 9"/>
          <p:cNvSpPr>
            <a:spLocks noChangeArrowheads="1"/>
          </p:cNvSpPr>
          <p:nvPr/>
        </p:nvSpPr>
        <p:spPr bwMode="auto">
          <a:xfrm>
            <a:off x="4457700" y="2763838"/>
            <a:ext cx="228600" cy="609600"/>
          </a:xfrm>
          <a:prstGeom prst="downArrow">
            <a:avLst>
              <a:gd name="adj1" fmla="val 50000"/>
              <a:gd name="adj2" fmla="val 66667"/>
            </a:avLst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en-US" sz="1800"/>
          </a:p>
        </p:txBody>
      </p:sp>
      <p:sp>
        <p:nvSpPr>
          <p:cNvPr id="57353" name="Rectangle 10"/>
          <p:cNvSpPr>
            <a:spLocks noChangeArrowheads="1"/>
          </p:cNvSpPr>
          <p:nvPr/>
        </p:nvSpPr>
        <p:spPr bwMode="auto">
          <a:xfrm>
            <a:off x="2266950" y="6308725"/>
            <a:ext cx="458311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z="1400"/>
              <a:t>Glatz, Z. et al </a:t>
            </a:r>
            <a:r>
              <a:rPr lang="cs-CZ" altLang="en-US" sz="1400" i="1"/>
              <a:t>J. Chromatogr A</a:t>
            </a:r>
            <a:r>
              <a:rPr lang="cs-CZ" altLang="en-US" sz="1400"/>
              <a:t>, 1999, 838, 139.</a:t>
            </a:r>
            <a:r>
              <a:rPr lang="cs-CZ" altLang="en-US" sz="180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5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3950" y="1771650"/>
            <a:ext cx="4948238" cy="4592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sz="6600" dirty="0" smtClean="0"/>
              <a:t>Volná elektroforéza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Arne </a:t>
            </a:r>
            <a:r>
              <a:rPr lang="cs-CZ" dirty="0" err="1" smtClean="0"/>
              <a:t>Tiselius</a:t>
            </a:r>
            <a:r>
              <a:rPr lang="cs-CZ" dirty="0" smtClean="0"/>
              <a:t> </a:t>
            </a:r>
            <a:r>
              <a:rPr lang="en-GB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(1902 –1971</a:t>
            </a:r>
            <a:r>
              <a:rPr lang="en-GB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cs-CZ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292" name="Line 7"/>
          <p:cNvSpPr>
            <a:spLocks noChangeShapeType="1"/>
          </p:cNvSpPr>
          <p:nvPr/>
        </p:nvSpPr>
        <p:spPr bwMode="auto">
          <a:xfrm>
            <a:off x="2209800" y="2438400"/>
            <a:ext cx="0" cy="7620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cs-CZ"/>
          </a:p>
        </p:txBody>
      </p:sp>
      <p:sp>
        <p:nvSpPr>
          <p:cNvPr id="12293" name="Line 34"/>
          <p:cNvSpPr>
            <a:spLocks noChangeShapeType="1"/>
          </p:cNvSpPr>
          <p:nvPr/>
        </p:nvSpPr>
        <p:spPr bwMode="auto">
          <a:xfrm>
            <a:off x="5257800" y="4724400"/>
            <a:ext cx="250825" cy="1270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cs-CZ"/>
          </a:p>
        </p:txBody>
      </p:sp>
      <p:sp>
        <p:nvSpPr>
          <p:cNvPr id="12294" name="Line 44"/>
          <p:cNvSpPr>
            <a:spLocks noChangeShapeType="1"/>
          </p:cNvSpPr>
          <p:nvPr/>
        </p:nvSpPr>
        <p:spPr bwMode="auto">
          <a:xfrm flipV="1">
            <a:off x="8001000" y="4394200"/>
            <a:ext cx="457200" cy="635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cs-CZ"/>
          </a:p>
        </p:txBody>
      </p:sp>
      <p:pic>
        <p:nvPicPr>
          <p:cNvPr id="12295" name="Picture 6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" y="2071688"/>
            <a:ext cx="2854325" cy="399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61" name="Picture 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3950" y="1771650"/>
            <a:ext cx="4948238" cy="4592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3"/>
          <p:cNvSpPr>
            <a:spLocks noChangeArrowheads="1"/>
          </p:cNvSpPr>
          <p:nvPr/>
        </p:nvSpPr>
        <p:spPr bwMode="auto">
          <a:xfrm>
            <a:off x="0" y="0"/>
            <a:ext cx="9093200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>
                <a:solidFill>
                  <a:schemeClr val="accent1"/>
                </a:solidFill>
                <a:latin typeface="Tahoma" panose="020B0604030504040204" pitchFamily="34" charset="0"/>
              </a:rPr>
              <a:t>rhodanasa – pre-capillary stanovení aktivity</a:t>
            </a:r>
          </a:p>
        </p:txBody>
      </p:sp>
      <p:sp>
        <p:nvSpPr>
          <p:cNvPr id="58371" name="Rectangle 4"/>
          <p:cNvSpPr>
            <a:spLocks noChangeArrowheads="1"/>
          </p:cNvSpPr>
          <p:nvPr/>
        </p:nvSpPr>
        <p:spPr bwMode="auto">
          <a:xfrm>
            <a:off x="1543050" y="1771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en-US" sz="1800"/>
          </a:p>
        </p:txBody>
      </p:sp>
      <p:sp>
        <p:nvSpPr>
          <p:cNvPr id="58372" name="Text Box 8"/>
          <p:cNvSpPr txBox="1">
            <a:spLocks noChangeArrowheads="1"/>
          </p:cNvSpPr>
          <p:nvPr/>
        </p:nvSpPr>
        <p:spPr bwMode="auto">
          <a:xfrm>
            <a:off x="1103313" y="3751263"/>
            <a:ext cx="684847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lvl="1" algn="ctr" eaLnBrk="1" hangingPunct="1">
              <a:spcBef>
                <a:spcPct val="0"/>
              </a:spcBef>
              <a:buClrTx/>
              <a:buFont typeface="Wingdings" panose="05000000000000000000" pitchFamily="2" charset="2"/>
              <a:buNone/>
            </a:pPr>
            <a:r>
              <a:rPr lang="cs-CZ" altLang="en-US" sz="2400" b="1">
                <a:solidFill>
                  <a:srgbClr val="FFFF00"/>
                </a:solidFill>
                <a:latin typeface="Arial" panose="020B0604020202020204" pitchFamily="34" charset="0"/>
              </a:rPr>
              <a:t>100 mM </a:t>
            </a:r>
            <a:r>
              <a:rPr lang="cs-CZ" altLang="en-US" sz="2400" b="1">
                <a:solidFill>
                  <a:srgbClr val="FFFF00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-alanin - HCl, pH 3.5</a:t>
            </a:r>
            <a:endParaRPr lang="cs-CZ" altLang="en-US" sz="2400" b="1">
              <a:solidFill>
                <a:srgbClr val="FFFF00"/>
              </a:solidFill>
              <a:latin typeface="Arial" panose="020B0604020202020204" pitchFamily="34" charset="0"/>
            </a:endParaRPr>
          </a:p>
          <a:p>
            <a:pPr lvl="1" algn="ctr" eaLnBrk="1" hangingPunct="1">
              <a:spcBef>
                <a:spcPct val="0"/>
              </a:spcBef>
              <a:buClrTx/>
              <a:buFont typeface="Wingdings" panose="05000000000000000000" pitchFamily="2" charset="2"/>
              <a:buNone/>
            </a:pPr>
            <a:r>
              <a:rPr lang="cs-CZ" altLang="en-US" sz="2400" b="1">
                <a:solidFill>
                  <a:srgbClr val="FF0000"/>
                </a:solidFill>
                <a:latin typeface="Arial" panose="020B0604020202020204" pitchFamily="34" charset="0"/>
              </a:rPr>
              <a:t>nízký EOF</a:t>
            </a:r>
          </a:p>
          <a:p>
            <a:pPr lvl="1" algn="ctr" eaLnBrk="1" hangingPunct="1">
              <a:spcBef>
                <a:spcPct val="0"/>
              </a:spcBef>
              <a:buClrTx/>
              <a:buFont typeface="Wingdings" panose="05000000000000000000" pitchFamily="2" charset="2"/>
              <a:buNone/>
            </a:pPr>
            <a:r>
              <a:rPr lang="cs-CZ" altLang="en-US" sz="2400" b="1">
                <a:solidFill>
                  <a:srgbClr val="FF0000"/>
                </a:solidFill>
                <a:latin typeface="Arial" panose="020B0604020202020204" pitchFamily="34" charset="0"/>
              </a:rPr>
              <a:t>CN</a:t>
            </a:r>
            <a:r>
              <a:rPr lang="cs-CZ" altLang="en-US" sz="2400" b="1" baseline="30000">
                <a:solidFill>
                  <a:srgbClr val="FF0000"/>
                </a:solidFill>
                <a:latin typeface="Arial" panose="020B0604020202020204" pitchFamily="34" charset="0"/>
              </a:rPr>
              <a:t>-</a:t>
            </a:r>
            <a:r>
              <a:rPr lang="cs-CZ" altLang="en-US" sz="2400" b="1">
                <a:solidFill>
                  <a:srgbClr val="FF0000"/>
                </a:solidFill>
                <a:latin typeface="Arial" panose="020B0604020202020204" pitchFamily="34" charset="0"/>
              </a:rPr>
              <a:t>  =  HCN</a:t>
            </a:r>
          </a:p>
        </p:txBody>
      </p:sp>
      <p:sp>
        <p:nvSpPr>
          <p:cNvPr id="149514" name="Rectangle 1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smtClean="0"/>
              <a:t>,</a:t>
            </a:r>
          </a:p>
        </p:txBody>
      </p:sp>
      <p:sp>
        <p:nvSpPr>
          <p:cNvPr id="149515" name="Rectangle 11"/>
          <p:cNvSpPr>
            <a:spLocks noChangeArrowheads="1"/>
          </p:cNvSpPr>
          <p:nvPr/>
        </p:nvSpPr>
        <p:spPr bwMode="auto">
          <a:xfrm>
            <a:off x="254000" y="457200"/>
            <a:ext cx="8610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r>
              <a:rPr lang="cs-CZ" sz="36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Volba separačních podmínek</a:t>
            </a:r>
            <a:r>
              <a:rPr lang="cs-CZ" sz="44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 </a:t>
            </a:r>
          </a:p>
        </p:txBody>
      </p:sp>
      <p:sp>
        <p:nvSpPr>
          <p:cNvPr id="58375" name="Rectangle 12"/>
          <p:cNvSpPr>
            <a:spLocks noChangeArrowheads="1"/>
          </p:cNvSpPr>
          <p:nvPr/>
        </p:nvSpPr>
        <p:spPr bwMode="auto">
          <a:xfrm>
            <a:off x="0" y="1905000"/>
            <a:ext cx="914400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z="2800">
                <a:latin typeface="Tahoma" panose="020B0604030504040204" pitchFamily="34" charset="0"/>
                <a:cs typeface="Times New Roman" panose="02020603050405020304" pitchFamily="18" charset="0"/>
              </a:rPr>
              <a:t>CN</a:t>
            </a:r>
            <a:r>
              <a:rPr lang="cs-CZ" altLang="en-US" sz="2800" baseline="30000">
                <a:latin typeface="Tahoma" panose="020B0604030504040204" pitchFamily="34" charset="0"/>
                <a:cs typeface="Times New Roman" panose="02020603050405020304" pitchFamily="18" charset="0"/>
              </a:rPr>
              <a:t>-   </a:t>
            </a:r>
            <a:r>
              <a:rPr lang="cs-CZ" altLang="en-US" sz="2800">
                <a:latin typeface="Tahoma" panose="020B0604030504040204" pitchFamily="34" charset="0"/>
                <a:cs typeface="Times New Roman" panose="02020603050405020304" pitchFamily="18" charset="0"/>
              </a:rPr>
              <a:t>+ </a:t>
            </a:r>
            <a:r>
              <a:rPr lang="cs-CZ" altLang="en-US" sz="2800" baseline="30000">
                <a:latin typeface="Tahoma" panose="020B0604030504040204" pitchFamily="34" charset="0"/>
                <a:cs typeface="Times New Roman" panose="02020603050405020304" pitchFamily="18" charset="0"/>
              </a:rPr>
              <a:t>   </a:t>
            </a:r>
            <a:r>
              <a:rPr lang="en-US" altLang="en-US" sz="2800">
                <a:latin typeface="Tahoma" panose="020B0604030504040204" pitchFamily="34" charset="0"/>
                <a:cs typeface="Times New Roman" panose="02020603050405020304" pitchFamily="18" charset="0"/>
              </a:rPr>
              <a:t>S</a:t>
            </a:r>
            <a:r>
              <a:rPr lang="en-US" altLang="en-US" sz="2800" baseline="-30000">
                <a:latin typeface="Tahoma" panose="020B0604030504040204" pitchFamily="34" charset="0"/>
                <a:cs typeface="Times New Roman" panose="02020603050405020304" pitchFamily="18" charset="0"/>
              </a:rPr>
              <a:t>2</a:t>
            </a:r>
            <a:r>
              <a:rPr lang="en-US" altLang="en-US" sz="2800">
                <a:latin typeface="Tahoma" panose="020B0604030504040204" pitchFamily="34" charset="0"/>
                <a:cs typeface="Times New Roman" panose="02020603050405020304" pitchFamily="18" charset="0"/>
              </a:rPr>
              <a:t>O</a:t>
            </a:r>
            <a:r>
              <a:rPr lang="en-US" altLang="en-US" sz="2800" baseline="-30000">
                <a:latin typeface="Tahoma" panose="020B0604030504040204" pitchFamily="34" charset="0"/>
                <a:cs typeface="Times New Roman" panose="02020603050405020304" pitchFamily="18" charset="0"/>
              </a:rPr>
              <a:t>3</a:t>
            </a:r>
            <a:r>
              <a:rPr lang="en-US" altLang="en-US" sz="2800" baseline="30000">
                <a:latin typeface="Tahoma" panose="020B0604030504040204" pitchFamily="34" charset="0"/>
                <a:cs typeface="Times New Roman" panose="02020603050405020304" pitchFamily="18" charset="0"/>
              </a:rPr>
              <a:t>2- </a:t>
            </a:r>
            <a:r>
              <a:rPr lang="en-US" altLang="en-US" sz="2800">
                <a:latin typeface="Tahoma" panose="020B0604030504040204" pitchFamily="34" charset="0"/>
                <a:cs typeface="Times New Roman" panose="02020603050405020304" pitchFamily="18" charset="0"/>
              </a:rPr>
              <a:t>  </a:t>
            </a:r>
            <a:r>
              <a:rPr lang="en-US" altLang="en-US" sz="2800">
                <a:latin typeface="Tahoma" panose="020B060403050404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</a:t>
            </a:r>
            <a:r>
              <a:rPr lang="en-US" altLang="en-US" sz="2800">
                <a:latin typeface="Tahoma" panose="020B0604030504040204" pitchFamily="34" charset="0"/>
                <a:cs typeface="Times New Roman" panose="02020603050405020304" pitchFamily="18" charset="0"/>
              </a:rPr>
              <a:t>    </a:t>
            </a:r>
            <a:r>
              <a:rPr lang="en-US" altLang="en-US" sz="2800">
                <a:latin typeface="Tahoma" panose="020B060403050404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SCN</a:t>
            </a:r>
            <a:r>
              <a:rPr lang="en-US" altLang="en-US" sz="2800" baseline="30000">
                <a:latin typeface="Tahoma" panose="020B060403050404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-</a:t>
            </a:r>
            <a:r>
              <a:rPr lang="en-US" altLang="en-US" sz="2800">
                <a:latin typeface="Tahoma" panose="020B060403050404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   +   SO</a:t>
            </a:r>
            <a:r>
              <a:rPr lang="en-US" altLang="en-US" sz="2800" baseline="-30000">
                <a:latin typeface="Tahoma" panose="020B060403050404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3</a:t>
            </a:r>
            <a:r>
              <a:rPr lang="en-US" altLang="en-US" sz="2800" baseline="30000">
                <a:latin typeface="Tahoma" panose="020B060403050404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2-</a:t>
            </a:r>
            <a:endParaRPr lang="cs-CZ" altLang="en-US" sz="2800" baseline="30000">
              <a:latin typeface="Tahoma" panose="020B0604030504040204" pitchFamily="34" charset="0"/>
              <a:sym typeface="Symbol" panose="05050102010706020507" pitchFamily="18" charset="2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2800">
              <a:latin typeface="Tahoma" panose="020B0604030504040204" pitchFamily="34" charset="0"/>
              <a:cs typeface="Times New Roman" panose="02020603050405020304" pitchFamily="18" charset="0"/>
              <a:sym typeface="Symbol" panose="05050102010706020507" pitchFamily="18" charset="2"/>
            </a:endParaRPr>
          </a:p>
        </p:txBody>
      </p:sp>
      <p:sp>
        <p:nvSpPr>
          <p:cNvPr id="58376" name="AutoShape 13"/>
          <p:cNvSpPr>
            <a:spLocks noChangeArrowheads="1"/>
          </p:cNvSpPr>
          <p:nvPr/>
        </p:nvSpPr>
        <p:spPr bwMode="auto">
          <a:xfrm>
            <a:off x="4457700" y="2763838"/>
            <a:ext cx="228600" cy="609600"/>
          </a:xfrm>
          <a:prstGeom prst="downArrow">
            <a:avLst>
              <a:gd name="adj1" fmla="val 50000"/>
              <a:gd name="adj2" fmla="val 66667"/>
            </a:avLst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en-US" sz="1800"/>
          </a:p>
        </p:txBody>
      </p:sp>
      <p:sp>
        <p:nvSpPr>
          <p:cNvPr id="58377" name="AutoShape 14"/>
          <p:cNvSpPr>
            <a:spLocks noChangeArrowheads="1"/>
          </p:cNvSpPr>
          <p:nvPr/>
        </p:nvSpPr>
        <p:spPr bwMode="auto">
          <a:xfrm>
            <a:off x="4114800" y="5202238"/>
            <a:ext cx="914400" cy="914400"/>
          </a:xfrm>
          <a:prstGeom prst="smileyFace">
            <a:avLst>
              <a:gd name="adj" fmla="val 4653"/>
            </a:avLst>
          </a:prstGeom>
          <a:solidFill>
            <a:srgbClr val="FFFF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en-US" sz="1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457200"/>
            <a:ext cx="8605838" cy="1143000"/>
          </a:xfrm>
        </p:spPr>
        <p:txBody>
          <a:bodyPr/>
          <a:lstStyle/>
          <a:p>
            <a:pPr eaLnBrk="1" hangingPunct="1">
              <a:defRPr/>
            </a:pPr>
            <a:r>
              <a:rPr lang="cs-CZ" sz="4000" smtClean="0"/>
              <a:t>Analýza standardů</a:t>
            </a:r>
          </a:p>
        </p:txBody>
      </p:sp>
      <p:sp>
        <p:nvSpPr>
          <p:cNvPr id="59395" name="Rectangle 3"/>
          <p:cNvSpPr>
            <a:spLocks noChangeArrowheads="1"/>
          </p:cNvSpPr>
          <p:nvPr/>
        </p:nvSpPr>
        <p:spPr bwMode="auto">
          <a:xfrm>
            <a:off x="0" y="0"/>
            <a:ext cx="9144000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>
                <a:solidFill>
                  <a:schemeClr val="accent1"/>
                </a:solidFill>
                <a:latin typeface="Tahoma" panose="020B0604030504040204" pitchFamily="34" charset="0"/>
              </a:rPr>
              <a:t>rhodanasa – pre-capillary stanovení aktivity</a:t>
            </a:r>
          </a:p>
        </p:txBody>
      </p:sp>
      <p:sp>
        <p:nvSpPr>
          <p:cNvPr id="59396" name="Rectangle 4"/>
          <p:cNvSpPr>
            <a:spLocks noChangeArrowheads="1"/>
          </p:cNvSpPr>
          <p:nvPr/>
        </p:nvSpPr>
        <p:spPr bwMode="auto">
          <a:xfrm>
            <a:off x="1543050" y="1771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en-US" sz="1800"/>
          </a:p>
        </p:txBody>
      </p:sp>
      <p:sp>
        <p:nvSpPr>
          <p:cNvPr id="59397" name="Rectangle 5"/>
          <p:cNvSpPr>
            <a:spLocks noChangeArrowheads="1"/>
          </p:cNvSpPr>
          <p:nvPr/>
        </p:nvSpPr>
        <p:spPr bwMode="auto">
          <a:xfrm>
            <a:off x="6316663" y="4465638"/>
            <a:ext cx="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en-US" sz="2400">
              <a:latin typeface="Times New Roman" panose="02020603050405020304" pitchFamily="18" charset="0"/>
            </a:endParaRPr>
          </a:p>
        </p:txBody>
      </p:sp>
      <p:grpSp>
        <p:nvGrpSpPr>
          <p:cNvPr id="59398" name="Group 6"/>
          <p:cNvGrpSpPr>
            <a:grpSpLocks/>
          </p:cNvGrpSpPr>
          <p:nvPr/>
        </p:nvGrpSpPr>
        <p:grpSpPr bwMode="auto">
          <a:xfrm>
            <a:off x="1882775" y="1909763"/>
            <a:ext cx="5378450" cy="2300287"/>
            <a:chOff x="1469" y="999"/>
            <a:chExt cx="3388" cy="1449"/>
          </a:xfrm>
        </p:grpSpPr>
        <p:sp>
          <p:nvSpPr>
            <p:cNvPr id="59401" name="Rectangle 7"/>
            <p:cNvSpPr>
              <a:spLocks noChangeArrowheads="1"/>
            </p:cNvSpPr>
            <p:nvPr/>
          </p:nvSpPr>
          <p:spPr bwMode="auto">
            <a:xfrm>
              <a:off x="1469" y="999"/>
              <a:ext cx="3387" cy="1449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25221E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anose="05000000000000000000" pitchFamily="2" charset="2"/>
                <a:buChar char="u"/>
                <a:defRPr sz="32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•"/>
                <a:defRPr sz="28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u"/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cs-CZ" altLang="en-US" sz="1800"/>
            </a:p>
          </p:txBody>
        </p:sp>
        <p:sp>
          <p:nvSpPr>
            <p:cNvPr id="59402" name="Line 8"/>
            <p:cNvSpPr>
              <a:spLocks noChangeShapeType="1"/>
            </p:cNvSpPr>
            <p:nvPr/>
          </p:nvSpPr>
          <p:spPr bwMode="auto">
            <a:xfrm>
              <a:off x="1716" y="2254"/>
              <a:ext cx="3140" cy="1"/>
            </a:xfrm>
            <a:prstGeom prst="line">
              <a:avLst/>
            </a:prstGeom>
            <a:noFill/>
            <a:ln w="0">
              <a:solidFill>
                <a:srgbClr val="25221E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9403" name="Rectangle 9"/>
            <p:cNvSpPr>
              <a:spLocks noChangeArrowheads="1"/>
            </p:cNvSpPr>
            <p:nvPr/>
          </p:nvSpPr>
          <p:spPr bwMode="auto">
            <a:xfrm>
              <a:off x="4656" y="2304"/>
              <a:ext cx="129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anose="05000000000000000000" pitchFamily="2" charset="2"/>
                <a:buChar char="u"/>
                <a:defRPr sz="32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•"/>
                <a:defRPr sz="28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u"/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en-US" sz="1000">
                  <a:solidFill>
                    <a:srgbClr val="25221E"/>
                  </a:solidFill>
                  <a:latin typeface="Arial" panose="020B0604020202020204" pitchFamily="34" charset="0"/>
                </a:rPr>
                <a:t>min</a:t>
              </a:r>
              <a:endParaRPr lang="cs-CZ" altLang="en-US" sz="1200" b="1">
                <a:latin typeface="Tahoma" panose="020B0604030504040204" pitchFamily="34" charset="0"/>
              </a:endParaRPr>
            </a:p>
          </p:txBody>
        </p:sp>
        <p:sp>
          <p:nvSpPr>
            <p:cNvPr id="59404" name="Line 10"/>
            <p:cNvSpPr>
              <a:spLocks noChangeShapeType="1"/>
            </p:cNvSpPr>
            <p:nvPr/>
          </p:nvSpPr>
          <p:spPr bwMode="auto">
            <a:xfrm>
              <a:off x="1809" y="2254"/>
              <a:ext cx="1" cy="23"/>
            </a:xfrm>
            <a:prstGeom prst="line">
              <a:avLst/>
            </a:prstGeom>
            <a:noFill/>
            <a:ln w="0">
              <a:solidFill>
                <a:srgbClr val="25221E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9405" name="Line 11"/>
            <p:cNvSpPr>
              <a:spLocks noChangeShapeType="1"/>
            </p:cNvSpPr>
            <p:nvPr/>
          </p:nvSpPr>
          <p:spPr bwMode="auto">
            <a:xfrm>
              <a:off x="1895" y="2254"/>
              <a:ext cx="1" cy="23"/>
            </a:xfrm>
            <a:prstGeom prst="line">
              <a:avLst/>
            </a:prstGeom>
            <a:noFill/>
            <a:ln w="0">
              <a:solidFill>
                <a:srgbClr val="25221E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9406" name="Line 12"/>
            <p:cNvSpPr>
              <a:spLocks noChangeShapeType="1"/>
            </p:cNvSpPr>
            <p:nvPr/>
          </p:nvSpPr>
          <p:spPr bwMode="auto">
            <a:xfrm>
              <a:off x="1987" y="2254"/>
              <a:ext cx="1" cy="23"/>
            </a:xfrm>
            <a:prstGeom prst="line">
              <a:avLst/>
            </a:prstGeom>
            <a:noFill/>
            <a:ln w="0">
              <a:solidFill>
                <a:srgbClr val="25221E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9407" name="Line 13"/>
            <p:cNvSpPr>
              <a:spLocks noChangeShapeType="1"/>
            </p:cNvSpPr>
            <p:nvPr/>
          </p:nvSpPr>
          <p:spPr bwMode="auto">
            <a:xfrm>
              <a:off x="2074" y="2254"/>
              <a:ext cx="1" cy="23"/>
            </a:xfrm>
            <a:prstGeom prst="line">
              <a:avLst/>
            </a:prstGeom>
            <a:noFill/>
            <a:ln w="0">
              <a:solidFill>
                <a:srgbClr val="25221E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9408" name="Line 14"/>
            <p:cNvSpPr>
              <a:spLocks noChangeShapeType="1"/>
            </p:cNvSpPr>
            <p:nvPr/>
          </p:nvSpPr>
          <p:spPr bwMode="auto">
            <a:xfrm>
              <a:off x="2166" y="2254"/>
              <a:ext cx="1" cy="46"/>
            </a:xfrm>
            <a:prstGeom prst="line">
              <a:avLst/>
            </a:prstGeom>
            <a:noFill/>
            <a:ln w="0">
              <a:solidFill>
                <a:srgbClr val="25221E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9409" name="Rectangle 15"/>
            <p:cNvSpPr>
              <a:spLocks noChangeArrowheads="1"/>
            </p:cNvSpPr>
            <p:nvPr/>
          </p:nvSpPr>
          <p:spPr bwMode="auto">
            <a:xfrm>
              <a:off x="2154" y="2306"/>
              <a:ext cx="44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anose="05000000000000000000" pitchFamily="2" charset="2"/>
                <a:buChar char="u"/>
                <a:defRPr sz="32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•"/>
                <a:defRPr sz="28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u"/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en-US" sz="1000">
                  <a:solidFill>
                    <a:srgbClr val="25221E"/>
                  </a:solidFill>
                  <a:latin typeface="Arial" panose="020B0604020202020204" pitchFamily="34" charset="0"/>
                </a:rPr>
                <a:t>1</a:t>
              </a:r>
              <a:endParaRPr lang="cs-CZ" altLang="en-US" sz="1200" b="1">
                <a:latin typeface="Tahoma" panose="020B0604030504040204" pitchFamily="34" charset="0"/>
              </a:endParaRPr>
            </a:p>
          </p:txBody>
        </p:sp>
        <p:sp>
          <p:nvSpPr>
            <p:cNvPr id="59410" name="Line 16"/>
            <p:cNvSpPr>
              <a:spLocks noChangeShapeType="1"/>
            </p:cNvSpPr>
            <p:nvPr/>
          </p:nvSpPr>
          <p:spPr bwMode="auto">
            <a:xfrm>
              <a:off x="2258" y="2254"/>
              <a:ext cx="1" cy="23"/>
            </a:xfrm>
            <a:prstGeom prst="line">
              <a:avLst/>
            </a:prstGeom>
            <a:noFill/>
            <a:ln w="0">
              <a:solidFill>
                <a:srgbClr val="25221E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9411" name="Line 17"/>
            <p:cNvSpPr>
              <a:spLocks noChangeShapeType="1"/>
            </p:cNvSpPr>
            <p:nvPr/>
          </p:nvSpPr>
          <p:spPr bwMode="auto">
            <a:xfrm>
              <a:off x="2344" y="2254"/>
              <a:ext cx="1" cy="23"/>
            </a:xfrm>
            <a:prstGeom prst="line">
              <a:avLst/>
            </a:prstGeom>
            <a:noFill/>
            <a:ln w="0">
              <a:solidFill>
                <a:srgbClr val="25221E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9412" name="Line 18"/>
            <p:cNvSpPr>
              <a:spLocks noChangeShapeType="1"/>
            </p:cNvSpPr>
            <p:nvPr/>
          </p:nvSpPr>
          <p:spPr bwMode="auto">
            <a:xfrm>
              <a:off x="2437" y="2254"/>
              <a:ext cx="1" cy="23"/>
            </a:xfrm>
            <a:prstGeom prst="line">
              <a:avLst/>
            </a:prstGeom>
            <a:noFill/>
            <a:ln w="0">
              <a:solidFill>
                <a:srgbClr val="25221E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9413" name="Line 19"/>
            <p:cNvSpPr>
              <a:spLocks noChangeShapeType="1"/>
            </p:cNvSpPr>
            <p:nvPr/>
          </p:nvSpPr>
          <p:spPr bwMode="auto">
            <a:xfrm>
              <a:off x="2523" y="2254"/>
              <a:ext cx="1" cy="23"/>
            </a:xfrm>
            <a:prstGeom prst="line">
              <a:avLst/>
            </a:prstGeom>
            <a:noFill/>
            <a:ln w="0">
              <a:solidFill>
                <a:srgbClr val="25221E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9414" name="Line 20"/>
            <p:cNvSpPr>
              <a:spLocks noChangeShapeType="1"/>
            </p:cNvSpPr>
            <p:nvPr/>
          </p:nvSpPr>
          <p:spPr bwMode="auto">
            <a:xfrm>
              <a:off x="2615" y="2254"/>
              <a:ext cx="1" cy="46"/>
            </a:xfrm>
            <a:prstGeom prst="line">
              <a:avLst/>
            </a:prstGeom>
            <a:noFill/>
            <a:ln w="0">
              <a:solidFill>
                <a:srgbClr val="25221E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9415" name="Rectangle 21"/>
            <p:cNvSpPr>
              <a:spLocks noChangeArrowheads="1"/>
            </p:cNvSpPr>
            <p:nvPr/>
          </p:nvSpPr>
          <p:spPr bwMode="auto">
            <a:xfrm>
              <a:off x="2604" y="2306"/>
              <a:ext cx="44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anose="05000000000000000000" pitchFamily="2" charset="2"/>
                <a:buChar char="u"/>
                <a:defRPr sz="32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•"/>
                <a:defRPr sz="28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u"/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en-US" sz="1000">
                  <a:solidFill>
                    <a:srgbClr val="25221E"/>
                  </a:solidFill>
                  <a:latin typeface="Arial" panose="020B0604020202020204" pitchFamily="34" charset="0"/>
                </a:rPr>
                <a:t>2</a:t>
              </a:r>
              <a:endParaRPr lang="cs-CZ" altLang="en-US" sz="1200" b="1">
                <a:latin typeface="Tahoma" panose="020B0604030504040204" pitchFamily="34" charset="0"/>
              </a:endParaRPr>
            </a:p>
          </p:txBody>
        </p:sp>
        <p:sp>
          <p:nvSpPr>
            <p:cNvPr id="59416" name="Line 22"/>
            <p:cNvSpPr>
              <a:spLocks noChangeShapeType="1"/>
            </p:cNvSpPr>
            <p:nvPr/>
          </p:nvSpPr>
          <p:spPr bwMode="auto">
            <a:xfrm>
              <a:off x="2701" y="2254"/>
              <a:ext cx="1" cy="23"/>
            </a:xfrm>
            <a:prstGeom prst="line">
              <a:avLst/>
            </a:prstGeom>
            <a:noFill/>
            <a:ln w="0">
              <a:solidFill>
                <a:srgbClr val="25221E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9417" name="Line 23"/>
            <p:cNvSpPr>
              <a:spLocks noChangeShapeType="1"/>
            </p:cNvSpPr>
            <p:nvPr/>
          </p:nvSpPr>
          <p:spPr bwMode="auto">
            <a:xfrm>
              <a:off x="2794" y="2254"/>
              <a:ext cx="1" cy="23"/>
            </a:xfrm>
            <a:prstGeom prst="line">
              <a:avLst/>
            </a:prstGeom>
            <a:noFill/>
            <a:ln w="0">
              <a:solidFill>
                <a:srgbClr val="25221E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9418" name="Line 24"/>
            <p:cNvSpPr>
              <a:spLocks noChangeShapeType="1"/>
            </p:cNvSpPr>
            <p:nvPr/>
          </p:nvSpPr>
          <p:spPr bwMode="auto">
            <a:xfrm>
              <a:off x="2880" y="2254"/>
              <a:ext cx="1" cy="23"/>
            </a:xfrm>
            <a:prstGeom prst="line">
              <a:avLst/>
            </a:prstGeom>
            <a:noFill/>
            <a:ln w="0">
              <a:solidFill>
                <a:srgbClr val="25221E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9419" name="Line 25"/>
            <p:cNvSpPr>
              <a:spLocks noChangeShapeType="1"/>
            </p:cNvSpPr>
            <p:nvPr/>
          </p:nvSpPr>
          <p:spPr bwMode="auto">
            <a:xfrm>
              <a:off x="2972" y="2254"/>
              <a:ext cx="1" cy="23"/>
            </a:xfrm>
            <a:prstGeom prst="line">
              <a:avLst/>
            </a:prstGeom>
            <a:noFill/>
            <a:ln w="0">
              <a:solidFill>
                <a:srgbClr val="25221E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9420" name="Line 26"/>
            <p:cNvSpPr>
              <a:spLocks noChangeShapeType="1"/>
            </p:cNvSpPr>
            <p:nvPr/>
          </p:nvSpPr>
          <p:spPr bwMode="auto">
            <a:xfrm>
              <a:off x="3059" y="2254"/>
              <a:ext cx="1" cy="46"/>
            </a:xfrm>
            <a:prstGeom prst="line">
              <a:avLst/>
            </a:prstGeom>
            <a:noFill/>
            <a:ln w="0">
              <a:solidFill>
                <a:srgbClr val="25221E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9421" name="Rectangle 27"/>
            <p:cNvSpPr>
              <a:spLocks noChangeArrowheads="1"/>
            </p:cNvSpPr>
            <p:nvPr/>
          </p:nvSpPr>
          <p:spPr bwMode="auto">
            <a:xfrm>
              <a:off x="3047" y="2306"/>
              <a:ext cx="44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anose="05000000000000000000" pitchFamily="2" charset="2"/>
                <a:buChar char="u"/>
                <a:defRPr sz="32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•"/>
                <a:defRPr sz="28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u"/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en-US" sz="1000">
                  <a:solidFill>
                    <a:srgbClr val="25221E"/>
                  </a:solidFill>
                  <a:latin typeface="Arial" panose="020B0604020202020204" pitchFamily="34" charset="0"/>
                </a:rPr>
                <a:t>3</a:t>
              </a:r>
              <a:endParaRPr lang="cs-CZ" altLang="en-US" sz="1200" b="1">
                <a:latin typeface="Tahoma" panose="020B0604030504040204" pitchFamily="34" charset="0"/>
              </a:endParaRPr>
            </a:p>
          </p:txBody>
        </p:sp>
        <p:sp>
          <p:nvSpPr>
            <p:cNvPr id="59422" name="Line 28"/>
            <p:cNvSpPr>
              <a:spLocks noChangeShapeType="1"/>
            </p:cNvSpPr>
            <p:nvPr/>
          </p:nvSpPr>
          <p:spPr bwMode="auto">
            <a:xfrm>
              <a:off x="3151" y="2254"/>
              <a:ext cx="1" cy="23"/>
            </a:xfrm>
            <a:prstGeom prst="line">
              <a:avLst/>
            </a:prstGeom>
            <a:noFill/>
            <a:ln w="0">
              <a:solidFill>
                <a:srgbClr val="25221E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9423" name="Line 29"/>
            <p:cNvSpPr>
              <a:spLocks noChangeShapeType="1"/>
            </p:cNvSpPr>
            <p:nvPr/>
          </p:nvSpPr>
          <p:spPr bwMode="auto">
            <a:xfrm>
              <a:off x="3243" y="2254"/>
              <a:ext cx="1" cy="23"/>
            </a:xfrm>
            <a:prstGeom prst="line">
              <a:avLst/>
            </a:prstGeom>
            <a:noFill/>
            <a:ln w="0">
              <a:solidFill>
                <a:srgbClr val="25221E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9424" name="Line 30"/>
            <p:cNvSpPr>
              <a:spLocks noChangeShapeType="1"/>
            </p:cNvSpPr>
            <p:nvPr/>
          </p:nvSpPr>
          <p:spPr bwMode="auto">
            <a:xfrm>
              <a:off x="3329" y="2254"/>
              <a:ext cx="1" cy="23"/>
            </a:xfrm>
            <a:prstGeom prst="line">
              <a:avLst/>
            </a:prstGeom>
            <a:noFill/>
            <a:ln w="0">
              <a:solidFill>
                <a:srgbClr val="25221E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9425" name="Line 31"/>
            <p:cNvSpPr>
              <a:spLocks noChangeShapeType="1"/>
            </p:cNvSpPr>
            <p:nvPr/>
          </p:nvSpPr>
          <p:spPr bwMode="auto">
            <a:xfrm>
              <a:off x="3421" y="2254"/>
              <a:ext cx="1" cy="23"/>
            </a:xfrm>
            <a:prstGeom prst="line">
              <a:avLst/>
            </a:prstGeom>
            <a:noFill/>
            <a:ln w="0">
              <a:solidFill>
                <a:srgbClr val="25221E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9426" name="Line 32"/>
            <p:cNvSpPr>
              <a:spLocks noChangeShapeType="1"/>
            </p:cNvSpPr>
            <p:nvPr/>
          </p:nvSpPr>
          <p:spPr bwMode="auto">
            <a:xfrm>
              <a:off x="3508" y="2254"/>
              <a:ext cx="1" cy="46"/>
            </a:xfrm>
            <a:prstGeom prst="line">
              <a:avLst/>
            </a:prstGeom>
            <a:noFill/>
            <a:ln w="0">
              <a:solidFill>
                <a:srgbClr val="25221E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9427" name="Rectangle 33"/>
            <p:cNvSpPr>
              <a:spLocks noChangeArrowheads="1"/>
            </p:cNvSpPr>
            <p:nvPr/>
          </p:nvSpPr>
          <p:spPr bwMode="auto">
            <a:xfrm>
              <a:off x="3497" y="2306"/>
              <a:ext cx="44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anose="05000000000000000000" pitchFamily="2" charset="2"/>
                <a:buChar char="u"/>
                <a:defRPr sz="32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•"/>
                <a:defRPr sz="28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u"/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en-US" sz="1000">
                  <a:solidFill>
                    <a:srgbClr val="25221E"/>
                  </a:solidFill>
                  <a:latin typeface="Arial" panose="020B0604020202020204" pitchFamily="34" charset="0"/>
                </a:rPr>
                <a:t>4</a:t>
              </a:r>
              <a:endParaRPr lang="cs-CZ" altLang="en-US" sz="1200" b="1">
                <a:latin typeface="Tahoma" panose="020B0604030504040204" pitchFamily="34" charset="0"/>
              </a:endParaRPr>
            </a:p>
          </p:txBody>
        </p:sp>
        <p:sp>
          <p:nvSpPr>
            <p:cNvPr id="59428" name="Line 34"/>
            <p:cNvSpPr>
              <a:spLocks noChangeShapeType="1"/>
            </p:cNvSpPr>
            <p:nvPr/>
          </p:nvSpPr>
          <p:spPr bwMode="auto">
            <a:xfrm>
              <a:off x="3600" y="2254"/>
              <a:ext cx="1" cy="23"/>
            </a:xfrm>
            <a:prstGeom prst="line">
              <a:avLst/>
            </a:prstGeom>
            <a:noFill/>
            <a:ln w="0">
              <a:solidFill>
                <a:srgbClr val="25221E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9429" name="Line 35"/>
            <p:cNvSpPr>
              <a:spLocks noChangeShapeType="1"/>
            </p:cNvSpPr>
            <p:nvPr/>
          </p:nvSpPr>
          <p:spPr bwMode="auto">
            <a:xfrm>
              <a:off x="3686" y="2254"/>
              <a:ext cx="1" cy="23"/>
            </a:xfrm>
            <a:prstGeom prst="line">
              <a:avLst/>
            </a:prstGeom>
            <a:noFill/>
            <a:ln w="0">
              <a:solidFill>
                <a:srgbClr val="25221E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9430" name="Line 36"/>
            <p:cNvSpPr>
              <a:spLocks noChangeShapeType="1"/>
            </p:cNvSpPr>
            <p:nvPr/>
          </p:nvSpPr>
          <p:spPr bwMode="auto">
            <a:xfrm>
              <a:off x="3779" y="2254"/>
              <a:ext cx="1" cy="23"/>
            </a:xfrm>
            <a:prstGeom prst="line">
              <a:avLst/>
            </a:prstGeom>
            <a:noFill/>
            <a:ln w="0">
              <a:solidFill>
                <a:srgbClr val="25221E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9431" name="Line 37"/>
            <p:cNvSpPr>
              <a:spLocks noChangeShapeType="1"/>
            </p:cNvSpPr>
            <p:nvPr/>
          </p:nvSpPr>
          <p:spPr bwMode="auto">
            <a:xfrm>
              <a:off x="3865" y="2254"/>
              <a:ext cx="1" cy="23"/>
            </a:xfrm>
            <a:prstGeom prst="line">
              <a:avLst/>
            </a:prstGeom>
            <a:noFill/>
            <a:ln w="0">
              <a:solidFill>
                <a:srgbClr val="25221E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9432" name="Line 38"/>
            <p:cNvSpPr>
              <a:spLocks noChangeShapeType="1"/>
            </p:cNvSpPr>
            <p:nvPr/>
          </p:nvSpPr>
          <p:spPr bwMode="auto">
            <a:xfrm>
              <a:off x="3957" y="2254"/>
              <a:ext cx="1" cy="46"/>
            </a:xfrm>
            <a:prstGeom prst="line">
              <a:avLst/>
            </a:prstGeom>
            <a:noFill/>
            <a:ln w="0">
              <a:solidFill>
                <a:srgbClr val="25221E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9433" name="Rectangle 39"/>
            <p:cNvSpPr>
              <a:spLocks noChangeArrowheads="1"/>
            </p:cNvSpPr>
            <p:nvPr/>
          </p:nvSpPr>
          <p:spPr bwMode="auto">
            <a:xfrm>
              <a:off x="3946" y="2306"/>
              <a:ext cx="44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anose="05000000000000000000" pitchFamily="2" charset="2"/>
                <a:buChar char="u"/>
                <a:defRPr sz="32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•"/>
                <a:defRPr sz="28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u"/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en-US" sz="1000">
                  <a:solidFill>
                    <a:srgbClr val="25221E"/>
                  </a:solidFill>
                  <a:latin typeface="Arial" panose="020B0604020202020204" pitchFamily="34" charset="0"/>
                </a:rPr>
                <a:t>5</a:t>
              </a:r>
              <a:endParaRPr lang="cs-CZ" altLang="en-US" sz="1200" b="1">
                <a:latin typeface="Tahoma" panose="020B0604030504040204" pitchFamily="34" charset="0"/>
              </a:endParaRPr>
            </a:p>
          </p:txBody>
        </p:sp>
        <p:sp>
          <p:nvSpPr>
            <p:cNvPr id="59434" name="Line 40"/>
            <p:cNvSpPr>
              <a:spLocks noChangeShapeType="1"/>
            </p:cNvSpPr>
            <p:nvPr/>
          </p:nvSpPr>
          <p:spPr bwMode="auto">
            <a:xfrm>
              <a:off x="4049" y="2254"/>
              <a:ext cx="1" cy="23"/>
            </a:xfrm>
            <a:prstGeom prst="line">
              <a:avLst/>
            </a:prstGeom>
            <a:noFill/>
            <a:ln w="0">
              <a:solidFill>
                <a:srgbClr val="25221E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9435" name="Line 41"/>
            <p:cNvSpPr>
              <a:spLocks noChangeShapeType="1"/>
            </p:cNvSpPr>
            <p:nvPr/>
          </p:nvSpPr>
          <p:spPr bwMode="auto">
            <a:xfrm>
              <a:off x="4136" y="2254"/>
              <a:ext cx="1" cy="23"/>
            </a:xfrm>
            <a:prstGeom prst="line">
              <a:avLst/>
            </a:prstGeom>
            <a:noFill/>
            <a:ln w="0">
              <a:solidFill>
                <a:srgbClr val="25221E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9436" name="Line 42"/>
            <p:cNvSpPr>
              <a:spLocks noChangeShapeType="1"/>
            </p:cNvSpPr>
            <p:nvPr/>
          </p:nvSpPr>
          <p:spPr bwMode="auto">
            <a:xfrm>
              <a:off x="4228" y="2254"/>
              <a:ext cx="1" cy="23"/>
            </a:xfrm>
            <a:prstGeom prst="line">
              <a:avLst/>
            </a:prstGeom>
            <a:noFill/>
            <a:ln w="0">
              <a:solidFill>
                <a:srgbClr val="25221E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9437" name="Line 43"/>
            <p:cNvSpPr>
              <a:spLocks noChangeShapeType="1"/>
            </p:cNvSpPr>
            <p:nvPr/>
          </p:nvSpPr>
          <p:spPr bwMode="auto">
            <a:xfrm>
              <a:off x="4314" y="2254"/>
              <a:ext cx="1" cy="23"/>
            </a:xfrm>
            <a:prstGeom prst="line">
              <a:avLst/>
            </a:prstGeom>
            <a:noFill/>
            <a:ln w="0">
              <a:solidFill>
                <a:srgbClr val="25221E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9438" name="Line 44"/>
            <p:cNvSpPr>
              <a:spLocks noChangeShapeType="1"/>
            </p:cNvSpPr>
            <p:nvPr/>
          </p:nvSpPr>
          <p:spPr bwMode="auto">
            <a:xfrm>
              <a:off x="4406" y="2254"/>
              <a:ext cx="1" cy="46"/>
            </a:xfrm>
            <a:prstGeom prst="line">
              <a:avLst/>
            </a:prstGeom>
            <a:noFill/>
            <a:ln w="0">
              <a:solidFill>
                <a:srgbClr val="25221E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9439" name="Rectangle 45"/>
            <p:cNvSpPr>
              <a:spLocks noChangeArrowheads="1"/>
            </p:cNvSpPr>
            <p:nvPr/>
          </p:nvSpPr>
          <p:spPr bwMode="auto">
            <a:xfrm>
              <a:off x="4395" y="2306"/>
              <a:ext cx="44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anose="05000000000000000000" pitchFamily="2" charset="2"/>
                <a:buChar char="u"/>
                <a:defRPr sz="32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•"/>
                <a:defRPr sz="28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u"/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en-US" sz="1000">
                  <a:solidFill>
                    <a:srgbClr val="25221E"/>
                  </a:solidFill>
                  <a:latin typeface="Arial" panose="020B0604020202020204" pitchFamily="34" charset="0"/>
                </a:rPr>
                <a:t>6</a:t>
              </a:r>
              <a:endParaRPr lang="cs-CZ" altLang="en-US" sz="1200" b="1">
                <a:latin typeface="Tahoma" panose="020B0604030504040204" pitchFamily="34" charset="0"/>
              </a:endParaRPr>
            </a:p>
          </p:txBody>
        </p:sp>
        <p:sp>
          <p:nvSpPr>
            <p:cNvPr id="59440" name="Line 46"/>
            <p:cNvSpPr>
              <a:spLocks noChangeShapeType="1"/>
            </p:cNvSpPr>
            <p:nvPr/>
          </p:nvSpPr>
          <p:spPr bwMode="auto">
            <a:xfrm>
              <a:off x="4493" y="2254"/>
              <a:ext cx="1" cy="23"/>
            </a:xfrm>
            <a:prstGeom prst="line">
              <a:avLst/>
            </a:prstGeom>
            <a:noFill/>
            <a:ln w="0">
              <a:solidFill>
                <a:srgbClr val="25221E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9441" name="Line 47"/>
            <p:cNvSpPr>
              <a:spLocks noChangeShapeType="1"/>
            </p:cNvSpPr>
            <p:nvPr/>
          </p:nvSpPr>
          <p:spPr bwMode="auto">
            <a:xfrm>
              <a:off x="4585" y="2254"/>
              <a:ext cx="1" cy="23"/>
            </a:xfrm>
            <a:prstGeom prst="line">
              <a:avLst/>
            </a:prstGeom>
            <a:noFill/>
            <a:ln w="0">
              <a:solidFill>
                <a:srgbClr val="25221E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9442" name="Line 48"/>
            <p:cNvSpPr>
              <a:spLocks noChangeShapeType="1"/>
            </p:cNvSpPr>
            <p:nvPr/>
          </p:nvSpPr>
          <p:spPr bwMode="auto">
            <a:xfrm>
              <a:off x="4677" y="2254"/>
              <a:ext cx="1" cy="23"/>
            </a:xfrm>
            <a:prstGeom prst="line">
              <a:avLst/>
            </a:prstGeom>
            <a:noFill/>
            <a:ln w="0">
              <a:solidFill>
                <a:srgbClr val="25221E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9443" name="Line 49"/>
            <p:cNvSpPr>
              <a:spLocks noChangeShapeType="1"/>
            </p:cNvSpPr>
            <p:nvPr/>
          </p:nvSpPr>
          <p:spPr bwMode="auto">
            <a:xfrm>
              <a:off x="4764" y="2254"/>
              <a:ext cx="1" cy="23"/>
            </a:xfrm>
            <a:prstGeom prst="line">
              <a:avLst/>
            </a:prstGeom>
            <a:noFill/>
            <a:ln w="0">
              <a:solidFill>
                <a:srgbClr val="25221E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9444" name="Line 50"/>
            <p:cNvSpPr>
              <a:spLocks noChangeShapeType="1"/>
            </p:cNvSpPr>
            <p:nvPr/>
          </p:nvSpPr>
          <p:spPr bwMode="auto">
            <a:xfrm>
              <a:off x="4856" y="2254"/>
              <a:ext cx="1" cy="46"/>
            </a:xfrm>
            <a:prstGeom prst="line">
              <a:avLst/>
            </a:prstGeom>
            <a:noFill/>
            <a:ln w="0">
              <a:solidFill>
                <a:srgbClr val="25221E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9445" name="Line 51"/>
            <p:cNvSpPr>
              <a:spLocks noChangeShapeType="1"/>
            </p:cNvSpPr>
            <p:nvPr/>
          </p:nvSpPr>
          <p:spPr bwMode="auto">
            <a:xfrm flipV="1">
              <a:off x="1716" y="1137"/>
              <a:ext cx="1" cy="1117"/>
            </a:xfrm>
            <a:prstGeom prst="line">
              <a:avLst/>
            </a:prstGeom>
            <a:noFill/>
            <a:ln w="0">
              <a:solidFill>
                <a:srgbClr val="25221E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9446" name="Rectangle 52"/>
            <p:cNvSpPr>
              <a:spLocks noChangeArrowheads="1"/>
            </p:cNvSpPr>
            <p:nvPr/>
          </p:nvSpPr>
          <p:spPr bwMode="auto">
            <a:xfrm>
              <a:off x="1551" y="1143"/>
              <a:ext cx="178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anose="05000000000000000000" pitchFamily="2" charset="2"/>
                <a:buChar char="u"/>
                <a:defRPr sz="32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•"/>
                <a:defRPr sz="28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u"/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en-US" sz="1000">
                  <a:solidFill>
                    <a:srgbClr val="25221E"/>
                  </a:solidFill>
                  <a:latin typeface="Arial" panose="020B0604020202020204" pitchFamily="34" charset="0"/>
                </a:rPr>
                <a:t>mAU</a:t>
              </a:r>
              <a:endParaRPr lang="cs-CZ" altLang="en-US" sz="1200" b="1">
                <a:latin typeface="Tahoma" panose="020B0604030504040204" pitchFamily="34" charset="0"/>
              </a:endParaRPr>
            </a:p>
          </p:txBody>
        </p:sp>
        <p:sp>
          <p:nvSpPr>
            <p:cNvPr id="59447" name="Line 53"/>
            <p:cNvSpPr>
              <a:spLocks noChangeShapeType="1"/>
            </p:cNvSpPr>
            <p:nvPr/>
          </p:nvSpPr>
          <p:spPr bwMode="auto">
            <a:xfrm flipH="1">
              <a:off x="1705" y="2231"/>
              <a:ext cx="11" cy="1"/>
            </a:xfrm>
            <a:prstGeom prst="line">
              <a:avLst/>
            </a:prstGeom>
            <a:noFill/>
            <a:ln w="0">
              <a:solidFill>
                <a:srgbClr val="25221E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9448" name="Line 54"/>
            <p:cNvSpPr>
              <a:spLocks noChangeShapeType="1"/>
            </p:cNvSpPr>
            <p:nvPr/>
          </p:nvSpPr>
          <p:spPr bwMode="auto">
            <a:xfrm flipH="1">
              <a:off x="1693" y="2203"/>
              <a:ext cx="23" cy="1"/>
            </a:xfrm>
            <a:prstGeom prst="line">
              <a:avLst/>
            </a:prstGeom>
            <a:noFill/>
            <a:ln w="0">
              <a:solidFill>
                <a:srgbClr val="25221E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9449" name="Rectangle 55"/>
            <p:cNvSpPr>
              <a:spLocks noChangeArrowheads="1"/>
            </p:cNvSpPr>
            <p:nvPr/>
          </p:nvSpPr>
          <p:spPr bwMode="auto">
            <a:xfrm>
              <a:off x="1654" y="2162"/>
              <a:ext cx="44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anose="05000000000000000000" pitchFamily="2" charset="2"/>
                <a:buChar char="u"/>
                <a:defRPr sz="32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•"/>
                <a:defRPr sz="28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u"/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en-US" sz="1000">
                  <a:solidFill>
                    <a:srgbClr val="25221E"/>
                  </a:solidFill>
                  <a:latin typeface="Arial" panose="020B0604020202020204" pitchFamily="34" charset="0"/>
                </a:rPr>
                <a:t>0</a:t>
              </a:r>
              <a:endParaRPr lang="cs-CZ" altLang="en-US" sz="1200" b="1">
                <a:latin typeface="Tahoma" panose="020B0604030504040204" pitchFamily="34" charset="0"/>
              </a:endParaRPr>
            </a:p>
          </p:txBody>
        </p:sp>
        <p:sp>
          <p:nvSpPr>
            <p:cNvPr id="59450" name="Line 56"/>
            <p:cNvSpPr>
              <a:spLocks noChangeShapeType="1"/>
            </p:cNvSpPr>
            <p:nvPr/>
          </p:nvSpPr>
          <p:spPr bwMode="auto">
            <a:xfrm flipH="1">
              <a:off x="1705" y="2174"/>
              <a:ext cx="11" cy="1"/>
            </a:xfrm>
            <a:prstGeom prst="line">
              <a:avLst/>
            </a:prstGeom>
            <a:noFill/>
            <a:ln w="0">
              <a:solidFill>
                <a:srgbClr val="25221E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9451" name="Line 57"/>
            <p:cNvSpPr>
              <a:spLocks noChangeShapeType="1"/>
            </p:cNvSpPr>
            <p:nvPr/>
          </p:nvSpPr>
          <p:spPr bwMode="auto">
            <a:xfrm flipH="1">
              <a:off x="1705" y="2145"/>
              <a:ext cx="11" cy="1"/>
            </a:xfrm>
            <a:prstGeom prst="line">
              <a:avLst/>
            </a:prstGeom>
            <a:noFill/>
            <a:ln w="0">
              <a:solidFill>
                <a:srgbClr val="25221E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9452" name="Line 58"/>
            <p:cNvSpPr>
              <a:spLocks noChangeShapeType="1"/>
            </p:cNvSpPr>
            <p:nvPr/>
          </p:nvSpPr>
          <p:spPr bwMode="auto">
            <a:xfrm flipH="1">
              <a:off x="1705" y="2110"/>
              <a:ext cx="11" cy="1"/>
            </a:xfrm>
            <a:prstGeom prst="line">
              <a:avLst/>
            </a:prstGeom>
            <a:noFill/>
            <a:ln w="0">
              <a:solidFill>
                <a:srgbClr val="25221E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9453" name="Line 59"/>
            <p:cNvSpPr>
              <a:spLocks noChangeShapeType="1"/>
            </p:cNvSpPr>
            <p:nvPr/>
          </p:nvSpPr>
          <p:spPr bwMode="auto">
            <a:xfrm flipH="1">
              <a:off x="1693" y="2082"/>
              <a:ext cx="23" cy="1"/>
            </a:xfrm>
            <a:prstGeom prst="line">
              <a:avLst/>
            </a:prstGeom>
            <a:noFill/>
            <a:ln w="0">
              <a:solidFill>
                <a:srgbClr val="25221E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9454" name="Rectangle 60"/>
            <p:cNvSpPr>
              <a:spLocks noChangeArrowheads="1"/>
            </p:cNvSpPr>
            <p:nvPr/>
          </p:nvSpPr>
          <p:spPr bwMode="auto">
            <a:xfrm>
              <a:off x="1622" y="2041"/>
              <a:ext cx="88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anose="05000000000000000000" pitchFamily="2" charset="2"/>
                <a:buChar char="u"/>
                <a:defRPr sz="32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•"/>
                <a:defRPr sz="28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u"/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en-US" sz="1000">
                  <a:solidFill>
                    <a:srgbClr val="25221E"/>
                  </a:solidFill>
                  <a:latin typeface="Arial" panose="020B0604020202020204" pitchFamily="34" charset="0"/>
                </a:rPr>
                <a:t>20</a:t>
              </a:r>
              <a:endParaRPr lang="cs-CZ" altLang="en-US" sz="1200" b="1">
                <a:latin typeface="Tahoma" panose="020B0604030504040204" pitchFamily="34" charset="0"/>
              </a:endParaRPr>
            </a:p>
          </p:txBody>
        </p:sp>
        <p:sp>
          <p:nvSpPr>
            <p:cNvPr id="59455" name="Line 61"/>
            <p:cNvSpPr>
              <a:spLocks noChangeShapeType="1"/>
            </p:cNvSpPr>
            <p:nvPr/>
          </p:nvSpPr>
          <p:spPr bwMode="auto">
            <a:xfrm flipH="1">
              <a:off x="1705" y="2053"/>
              <a:ext cx="11" cy="1"/>
            </a:xfrm>
            <a:prstGeom prst="line">
              <a:avLst/>
            </a:prstGeom>
            <a:noFill/>
            <a:ln w="0">
              <a:solidFill>
                <a:srgbClr val="25221E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9456" name="Line 62"/>
            <p:cNvSpPr>
              <a:spLocks noChangeShapeType="1"/>
            </p:cNvSpPr>
            <p:nvPr/>
          </p:nvSpPr>
          <p:spPr bwMode="auto">
            <a:xfrm flipH="1">
              <a:off x="1705" y="2024"/>
              <a:ext cx="11" cy="1"/>
            </a:xfrm>
            <a:prstGeom prst="line">
              <a:avLst/>
            </a:prstGeom>
            <a:noFill/>
            <a:ln w="0">
              <a:solidFill>
                <a:srgbClr val="25221E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9457" name="Line 63"/>
            <p:cNvSpPr>
              <a:spLocks noChangeShapeType="1"/>
            </p:cNvSpPr>
            <p:nvPr/>
          </p:nvSpPr>
          <p:spPr bwMode="auto">
            <a:xfrm flipH="1">
              <a:off x="1705" y="1995"/>
              <a:ext cx="11" cy="1"/>
            </a:xfrm>
            <a:prstGeom prst="line">
              <a:avLst/>
            </a:prstGeom>
            <a:noFill/>
            <a:ln w="0">
              <a:solidFill>
                <a:srgbClr val="25221E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9458" name="Line 64"/>
            <p:cNvSpPr>
              <a:spLocks noChangeShapeType="1"/>
            </p:cNvSpPr>
            <p:nvPr/>
          </p:nvSpPr>
          <p:spPr bwMode="auto">
            <a:xfrm flipH="1">
              <a:off x="1693" y="1966"/>
              <a:ext cx="23" cy="1"/>
            </a:xfrm>
            <a:prstGeom prst="line">
              <a:avLst/>
            </a:prstGeom>
            <a:noFill/>
            <a:ln w="0">
              <a:solidFill>
                <a:srgbClr val="25221E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9459" name="Rectangle 65"/>
            <p:cNvSpPr>
              <a:spLocks noChangeArrowheads="1"/>
            </p:cNvSpPr>
            <p:nvPr/>
          </p:nvSpPr>
          <p:spPr bwMode="auto">
            <a:xfrm>
              <a:off x="1622" y="1931"/>
              <a:ext cx="88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anose="05000000000000000000" pitchFamily="2" charset="2"/>
                <a:buChar char="u"/>
                <a:defRPr sz="32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•"/>
                <a:defRPr sz="28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u"/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en-US" sz="1000">
                  <a:solidFill>
                    <a:srgbClr val="25221E"/>
                  </a:solidFill>
                  <a:latin typeface="Arial" panose="020B0604020202020204" pitchFamily="34" charset="0"/>
                </a:rPr>
                <a:t>40</a:t>
              </a:r>
              <a:endParaRPr lang="cs-CZ" altLang="en-US" sz="1200" b="1">
                <a:latin typeface="Tahoma" panose="020B0604030504040204" pitchFamily="34" charset="0"/>
              </a:endParaRPr>
            </a:p>
          </p:txBody>
        </p:sp>
        <p:sp>
          <p:nvSpPr>
            <p:cNvPr id="59460" name="Line 66"/>
            <p:cNvSpPr>
              <a:spLocks noChangeShapeType="1"/>
            </p:cNvSpPr>
            <p:nvPr/>
          </p:nvSpPr>
          <p:spPr bwMode="auto">
            <a:xfrm flipH="1">
              <a:off x="1705" y="1938"/>
              <a:ext cx="11" cy="1"/>
            </a:xfrm>
            <a:prstGeom prst="line">
              <a:avLst/>
            </a:prstGeom>
            <a:noFill/>
            <a:ln w="0">
              <a:solidFill>
                <a:srgbClr val="25221E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9461" name="Line 67"/>
            <p:cNvSpPr>
              <a:spLocks noChangeShapeType="1"/>
            </p:cNvSpPr>
            <p:nvPr/>
          </p:nvSpPr>
          <p:spPr bwMode="auto">
            <a:xfrm flipH="1">
              <a:off x="1705" y="1909"/>
              <a:ext cx="11" cy="1"/>
            </a:xfrm>
            <a:prstGeom prst="line">
              <a:avLst/>
            </a:prstGeom>
            <a:noFill/>
            <a:ln w="0">
              <a:solidFill>
                <a:srgbClr val="25221E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9462" name="Line 68"/>
            <p:cNvSpPr>
              <a:spLocks noChangeShapeType="1"/>
            </p:cNvSpPr>
            <p:nvPr/>
          </p:nvSpPr>
          <p:spPr bwMode="auto">
            <a:xfrm flipH="1">
              <a:off x="1705" y="1874"/>
              <a:ext cx="11" cy="1"/>
            </a:xfrm>
            <a:prstGeom prst="line">
              <a:avLst/>
            </a:prstGeom>
            <a:noFill/>
            <a:ln w="0">
              <a:solidFill>
                <a:srgbClr val="25221E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9463" name="Line 69"/>
            <p:cNvSpPr>
              <a:spLocks noChangeShapeType="1"/>
            </p:cNvSpPr>
            <p:nvPr/>
          </p:nvSpPr>
          <p:spPr bwMode="auto">
            <a:xfrm flipH="1">
              <a:off x="1693" y="1851"/>
              <a:ext cx="23" cy="1"/>
            </a:xfrm>
            <a:prstGeom prst="line">
              <a:avLst/>
            </a:prstGeom>
            <a:noFill/>
            <a:ln w="0">
              <a:solidFill>
                <a:srgbClr val="25221E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9464" name="Rectangle 70"/>
            <p:cNvSpPr>
              <a:spLocks noChangeArrowheads="1"/>
            </p:cNvSpPr>
            <p:nvPr/>
          </p:nvSpPr>
          <p:spPr bwMode="auto">
            <a:xfrm>
              <a:off x="1622" y="1810"/>
              <a:ext cx="88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anose="05000000000000000000" pitchFamily="2" charset="2"/>
                <a:buChar char="u"/>
                <a:defRPr sz="32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•"/>
                <a:defRPr sz="28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u"/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en-US" sz="1000">
                  <a:solidFill>
                    <a:srgbClr val="25221E"/>
                  </a:solidFill>
                  <a:latin typeface="Arial" panose="020B0604020202020204" pitchFamily="34" charset="0"/>
                </a:rPr>
                <a:t>60</a:t>
              </a:r>
              <a:endParaRPr lang="cs-CZ" altLang="en-US" sz="1200" b="1">
                <a:latin typeface="Tahoma" panose="020B0604030504040204" pitchFamily="34" charset="0"/>
              </a:endParaRPr>
            </a:p>
          </p:txBody>
        </p:sp>
        <p:sp>
          <p:nvSpPr>
            <p:cNvPr id="59465" name="Line 71"/>
            <p:cNvSpPr>
              <a:spLocks noChangeShapeType="1"/>
            </p:cNvSpPr>
            <p:nvPr/>
          </p:nvSpPr>
          <p:spPr bwMode="auto">
            <a:xfrm flipH="1">
              <a:off x="1705" y="1817"/>
              <a:ext cx="11" cy="1"/>
            </a:xfrm>
            <a:prstGeom prst="line">
              <a:avLst/>
            </a:prstGeom>
            <a:noFill/>
            <a:ln w="0">
              <a:solidFill>
                <a:srgbClr val="25221E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9466" name="Line 72"/>
            <p:cNvSpPr>
              <a:spLocks noChangeShapeType="1"/>
            </p:cNvSpPr>
            <p:nvPr/>
          </p:nvSpPr>
          <p:spPr bwMode="auto">
            <a:xfrm flipH="1">
              <a:off x="1705" y="1788"/>
              <a:ext cx="11" cy="1"/>
            </a:xfrm>
            <a:prstGeom prst="line">
              <a:avLst/>
            </a:prstGeom>
            <a:noFill/>
            <a:ln w="0">
              <a:solidFill>
                <a:srgbClr val="25221E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9467" name="Line 73"/>
            <p:cNvSpPr>
              <a:spLocks noChangeShapeType="1"/>
            </p:cNvSpPr>
            <p:nvPr/>
          </p:nvSpPr>
          <p:spPr bwMode="auto">
            <a:xfrm flipH="1">
              <a:off x="1705" y="1759"/>
              <a:ext cx="11" cy="1"/>
            </a:xfrm>
            <a:prstGeom prst="line">
              <a:avLst/>
            </a:prstGeom>
            <a:noFill/>
            <a:ln w="0">
              <a:solidFill>
                <a:srgbClr val="25221E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9468" name="Line 74"/>
            <p:cNvSpPr>
              <a:spLocks noChangeShapeType="1"/>
            </p:cNvSpPr>
            <p:nvPr/>
          </p:nvSpPr>
          <p:spPr bwMode="auto">
            <a:xfrm flipH="1">
              <a:off x="1693" y="1730"/>
              <a:ext cx="23" cy="1"/>
            </a:xfrm>
            <a:prstGeom prst="line">
              <a:avLst/>
            </a:prstGeom>
            <a:noFill/>
            <a:ln w="0">
              <a:solidFill>
                <a:srgbClr val="25221E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9469" name="Rectangle 75"/>
            <p:cNvSpPr>
              <a:spLocks noChangeArrowheads="1"/>
            </p:cNvSpPr>
            <p:nvPr/>
          </p:nvSpPr>
          <p:spPr bwMode="auto">
            <a:xfrm>
              <a:off x="1622" y="1691"/>
              <a:ext cx="88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anose="05000000000000000000" pitchFamily="2" charset="2"/>
                <a:buChar char="u"/>
                <a:defRPr sz="32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•"/>
                <a:defRPr sz="28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u"/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en-US" sz="1000">
                  <a:solidFill>
                    <a:srgbClr val="25221E"/>
                  </a:solidFill>
                  <a:latin typeface="Arial" panose="020B0604020202020204" pitchFamily="34" charset="0"/>
                </a:rPr>
                <a:t>80</a:t>
              </a:r>
              <a:endParaRPr lang="cs-CZ" altLang="en-US" sz="1200" b="1">
                <a:latin typeface="Tahoma" panose="020B0604030504040204" pitchFamily="34" charset="0"/>
              </a:endParaRPr>
            </a:p>
          </p:txBody>
        </p:sp>
        <p:sp>
          <p:nvSpPr>
            <p:cNvPr id="59470" name="Line 76"/>
            <p:cNvSpPr>
              <a:spLocks noChangeShapeType="1"/>
            </p:cNvSpPr>
            <p:nvPr/>
          </p:nvSpPr>
          <p:spPr bwMode="auto">
            <a:xfrm flipH="1">
              <a:off x="1705" y="1701"/>
              <a:ext cx="11" cy="1"/>
            </a:xfrm>
            <a:prstGeom prst="line">
              <a:avLst/>
            </a:prstGeom>
            <a:noFill/>
            <a:ln w="0">
              <a:solidFill>
                <a:srgbClr val="25221E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9471" name="Line 77"/>
            <p:cNvSpPr>
              <a:spLocks noChangeShapeType="1"/>
            </p:cNvSpPr>
            <p:nvPr/>
          </p:nvSpPr>
          <p:spPr bwMode="auto">
            <a:xfrm flipH="1">
              <a:off x="1705" y="1673"/>
              <a:ext cx="11" cy="1"/>
            </a:xfrm>
            <a:prstGeom prst="line">
              <a:avLst/>
            </a:prstGeom>
            <a:noFill/>
            <a:ln w="0">
              <a:solidFill>
                <a:srgbClr val="25221E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9472" name="Line 78"/>
            <p:cNvSpPr>
              <a:spLocks noChangeShapeType="1"/>
            </p:cNvSpPr>
            <p:nvPr/>
          </p:nvSpPr>
          <p:spPr bwMode="auto">
            <a:xfrm flipH="1">
              <a:off x="1705" y="1644"/>
              <a:ext cx="11" cy="1"/>
            </a:xfrm>
            <a:prstGeom prst="line">
              <a:avLst/>
            </a:prstGeom>
            <a:noFill/>
            <a:ln w="0">
              <a:solidFill>
                <a:srgbClr val="25221E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9473" name="Line 79"/>
            <p:cNvSpPr>
              <a:spLocks noChangeShapeType="1"/>
            </p:cNvSpPr>
            <p:nvPr/>
          </p:nvSpPr>
          <p:spPr bwMode="auto">
            <a:xfrm flipH="1">
              <a:off x="1693" y="1615"/>
              <a:ext cx="23" cy="1"/>
            </a:xfrm>
            <a:prstGeom prst="line">
              <a:avLst/>
            </a:prstGeom>
            <a:noFill/>
            <a:ln w="0">
              <a:solidFill>
                <a:srgbClr val="25221E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9474" name="Rectangle 80"/>
            <p:cNvSpPr>
              <a:spLocks noChangeArrowheads="1"/>
            </p:cNvSpPr>
            <p:nvPr/>
          </p:nvSpPr>
          <p:spPr bwMode="auto">
            <a:xfrm>
              <a:off x="1587" y="1570"/>
              <a:ext cx="132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anose="05000000000000000000" pitchFamily="2" charset="2"/>
                <a:buChar char="u"/>
                <a:defRPr sz="32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•"/>
                <a:defRPr sz="28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u"/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en-US" sz="1000">
                  <a:solidFill>
                    <a:srgbClr val="25221E"/>
                  </a:solidFill>
                  <a:latin typeface="Arial" panose="020B0604020202020204" pitchFamily="34" charset="0"/>
                </a:rPr>
                <a:t>100</a:t>
              </a:r>
              <a:endParaRPr lang="cs-CZ" altLang="en-US" sz="1200" b="1">
                <a:latin typeface="Tahoma" panose="020B0604030504040204" pitchFamily="34" charset="0"/>
              </a:endParaRPr>
            </a:p>
          </p:txBody>
        </p:sp>
        <p:sp>
          <p:nvSpPr>
            <p:cNvPr id="59475" name="Line 81"/>
            <p:cNvSpPr>
              <a:spLocks noChangeShapeType="1"/>
            </p:cNvSpPr>
            <p:nvPr/>
          </p:nvSpPr>
          <p:spPr bwMode="auto">
            <a:xfrm flipH="1">
              <a:off x="1705" y="1586"/>
              <a:ext cx="11" cy="1"/>
            </a:xfrm>
            <a:prstGeom prst="line">
              <a:avLst/>
            </a:prstGeom>
            <a:noFill/>
            <a:ln w="0">
              <a:solidFill>
                <a:srgbClr val="25221E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9476" name="Line 82"/>
            <p:cNvSpPr>
              <a:spLocks noChangeShapeType="1"/>
            </p:cNvSpPr>
            <p:nvPr/>
          </p:nvSpPr>
          <p:spPr bwMode="auto">
            <a:xfrm flipH="1">
              <a:off x="1705" y="1552"/>
              <a:ext cx="11" cy="1"/>
            </a:xfrm>
            <a:prstGeom prst="line">
              <a:avLst/>
            </a:prstGeom>
            <a:noFill/>
            <a:ln w="0">
              <a:solidFill>
                <a:srgbClr val="25221E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9477" name="Line 83"/>
            <p:cNvSpPr>
              <a:spLocks noChangeShapeType="1"/>
            </p:cNvSpPr>
            <p:nvPr/>
          </p:nvSpPr>
          <p:spPr bwMode="auto">
            <a:xfrm flipH="1">
              <a:off x="1705" y="1523"/>
              <a:ext cx="11" cy="1"/>
            </a:xfrm>
            <a:prstGeom prst="line">
              <a:avLst/>
            </a:prstGeom>
            <a:noFill/>
            <a:ln w="0">
              <a:solidFill>
                <a:srgbClr val="25221E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9478" name="Line 84"/>
            <p:cNvSpPr>
              <a:spLocks noChangeShapeType="1"/>
            </p:cNvSpPr>
            <p:nvPr/>
          </p:nvSpPr>
          <p:spPr bwMode="auto">
            <a:xfrm flipH="1">
              <a:off x="1693" y="1494"/>
              <a:ext cx="23" cy="1"/>
            </a:xfrm>
            <a:prstGeom prst="line">
              <a:avLst/>
            </a:prstGeom>
            <a:noFill/>
            <a:ln w="0">
              <a:solidFill>
                <a:srgbClr val="25221E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9479" name="Rectangle 85"/>
            <p:cNvSpPr>
              <a:spLocks noChangeArrowheads="1"/>
            </p:cNvSpPr>
            <p:nvPr/>
          </p:nvSpPr>
          <p:spPr bwMode="auto">
            <a:xfrm>
              <a:off x="1587" y="1457"/>
              <a:ext cx="132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anose="05000000000000000000" pitchFamily="2" charset="2"/>
                <a:buChar char="u"/>
                <a:defRPr sz="32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•"/>
                <a:defRPr sz="28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u"/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en-US" sz="1000">
                  <a:solidFill>
                    <a:srgbClr val="25221E"/>
                  </a:solidFill>
                  <a:latin typeface="Arial" panose="020B0604020202020204" pitchFamily="34" charset="0"/>
                </a:rPr>
                <a:t>120</a:t>
              </a:r>
              <a:endParaRPr lang="cs-CZ" altLang="en-US" sz="1200" b="1">
                <a:latin typeface="Tahoma" panose="020B0604030504040204" pitchFamily="34" charset="0"/>
              </a:endParaRPr>
            </a:p>
          </p:txBody>
        </p:sp>
        <p:sp>
          <p:nvSpPr>
            <p:cNvPr id="59480" name="Line 86"/>
            <p:cNvSpPr>
              <a:spLocks noChangeShapeType="1"/>
            </p:cNvSpPr>
            <p:nvPr/>
          </p:nvSpPr>
          <p:spPr bwMode="auto">
            <a:xfrm flipH="1">
              <a:off x="1705" y="1465"/>
              <a:ext cx="11" cy="1"/>
            </a:xfrm>
            <a:prstGeom prst="line">
              <a:avLst/>
            </a:prstGeom>
            <a:noFill/>
            <a:ln w="0">
              <a:solidFill>
                <a:srgbClr val="25221E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9481" name="Line 87"/>
            <p:cNvSpPr>
              <a:spLocks noChangeShapeType="1"/>
            </p:cNvSpPr>
            <p:nvPr/>
          </p:nvSpPr>
          <p:spPr bwMode="auto">
            <a:xfrm flipH="1">
              <a:off x="1705" y="1437"/>
              <a:ext cx="11" cy="1"/>
            </a:xfrm>
            <a:prstGeom prst="line">
              <a:avLst/>
            </a:prstGeom>
            <a:noFill/>
            <a:ln w="0">
              <a:solidFill>
                <a:srgbClr val="25221E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9482" name="Line 88"/>
            <p:cNvSpPr>
              <a:spLocks noChangeShapeType="1"/>
            </p:cNvSpPr>
            <p:nvPr/>
          </p:nvSpPr>
          <p:spPr bwMode="auto">
            <a:xfrm flipH="1">
              <a:off x="1705" y="1408"/>
              <a:ext cx="11" cy="1"/>
            </a:xfrm>
            <a:prstGeom prst="line">
              <a:avLst/>
            </a:prstGeom>
            <a:noFill/>
            <a:ln w="0">
              <a:solidFill>
                <a:srgbClr val="25221E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9483" name="Line 89"/>
            <p:cNvSpPr>
              <a:spLocks noChangeShapeType="1"/>
            </p:cNvSpPr>
            <p:nvPr/>
          </p:nvSpPr>
          <p:spPr bwMode="auto">
            <a:xfrm flipH="1">
              <a:off x="1693" y="1379"/>
              <a:ext cx="23" cy="1"/>
            </a:xfrm>
            <a:prstGeom prst="line">
              <a:avLst/>
            </a:prstGeom>
            <a:noFill/>
            <a:ln w="0">
              <a:solidFill>
                <a:srgbClr val="25221E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9484" name="Rectangle 90"/>
            <p:cNvSpPr>
              <a:spLocks noChangeArrowheads="1"/>
            </p:cNvSpPr>
            <p:nvPr/>
          </p:nvSpPr>
          <p:spPr bwMode="auto">
            <a:xfrm>
              <a:off x="1587" y="1342"/>
              <a:ext cx="132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anose="05000000000000000000" pitchFamily="2" charset="2"/>
                <a:buChar char="u"/>
                <a:defRPr sz="32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•"/>
                <a:defRPr sz="28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u"/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en-US" sz="1000">
                  <a:solidFill>
                    <a:srgbClr val="25221E"/>
                  </a:solidFill>
                  <a:latin typeface="Arial" panose="020B0604020202020204" pitchFamily="34" charset="0"/>
                </a:rPr>
                <a:t>140</a:t>
              </a:r>
              <a:endParaRPr lang="cs-CZ" altLang="en-US" sz="1200" b="1">
                <a:latin typeface="Tahoma" panose="020B0604030504040204" pitchFamily="34" charset="0"/>
              </a:endParaRPr>
            </a:p>
          </p:txBody>
        </p:sp>
        <p:sp>
          <p:nvSpPr>
            <p:cNvPr id="59485" name="Line 91"/>
            <p:cNvSpPr>
              <a:spLocks noChangeShapeType="1"/>
            </p:cNvSpPr>
            <p:nvPr/>
          </p:nvSpPr>
          <p:spPr bwMode="auto">
            <a:xfrm flipH="1">
              <a:off x="1705" y="1344"/>
              <a:ext cx="11" cy="1"/>
            </a:xfrm>
            <a:prstGeom prst="line">
              <a:avLst/>
            </a:prstGeom>
            <a:noFill/>
            <a:ln w="0">
              <a:solidFill>
                <a:srgbClr val="25221E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9486" name="Line 92"/>
            <p:cNvSpPr>
              <a:spLocks noChangeShapeType="1"/>
            </p:cNvSpPr>
            <p:nvPr/>
          </p:nvSpPr>
          <p:spPr bwMode="auto">
            <a:xfrm flipH="1">
              <a:off x="1705" y="1316"/>
              <a:ext cx="11" cy="1"/>
            </a:xfrm>
            <a:prstGeom prst="line">
              <a:avLst/>
            </a:prstGeom>
            <a:noFill/>
            <a:ln w="0">
              <a:solidFill>
                <a:srgbClr val="25221E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9487" name="Line 93"/>
            <p:cNvSpPr>
              <a:spLocks noChangeShapeType="1"/>
            </p:cNvSpPr>
            <p:nvPr/>
          </p:nvSpPr>
          <p:spPr bwMode="auto">
            <a:xfrm flipH="1">
              <a:off x="1705" y="1287"/>
              <a:ext cx="11" cy="1"/>
            </a:xfrm>
            <a:prstGeom prst="line">
              <a:avLst/>
            </a:prstGeom>
            <a:noFill/>
            <a:ln w="0">
              <a:solidFill>
                <a:srgbClr val="25221E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9488" name="Line 94"/>
            <p:cNvSpPr>
              <a:spLocks noChangeShapeType="1"/>
            </p:cNvSpPr>
            <p:nvPr/>
          </p:nvSpPr>
          <p:spPr bwMode="auto">
            <a:xfrm flipH="1">
              <a:off x="1693" y="1258"/>
              <a:ext cx="23" cy="1"/>
            </a:xfrm>
            <a:prstGeom prst="line">
              <a:avLst/>
            </a:prstGeom>
            <a:noFill/>
            <a:ln w="0">
              <a:solidFill>
                <a:srgbClr val="25221E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9489" name="Line 95"/>
            <p:cNvSpPr>
              <a:spLocks noChangeShapeType="1"/>
            </p:cNvSpPr>
            <p:nvPr/>
          </p:nvSpPr>
          <p:spPr bwMode="auto">
            <a:xfrm flipH="1">
              <a:off x="1705" y="1229"/>
              <a:ext cx="11" cy="1"/>
            </a:xfrm>
            <a:prstGeom prst="line">
              <a:avLst/>
            </a:prstGeom>
            <a:noFill/>
            <a:ln w="0">
              <a:solidFill>
                <a:srgbClr val="25221E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9490" name="Line 96"/>
            <p:cNvSpPr>
              <a:spLocks noChangeShapeType="1"/>
            </p:cNvSpPr>
            <p:nvPr/>
          </p:nvSpPr>
          <p:spPr bwMode="auto">
            <a:xfrm flipH="1">
              <a:off x="1705" y="1200"/>
              <a:ext cx="11" cy="1"/>
            </a:xfrm>
            <a:prstGeom prst="line">
              <a:avLst/>
            </a:prstGeom>
            <a:noFill/>
            <a:ln w="0">
              <a:solidFill>
                <a:srgbClr val="25221E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9491" name="Line 97"/>
            <p:cNvSpPr>
              <a:spLocks noChangeShapeType="1"/>
            </p:cNvSpPr>
            <p:nvPr/>
          </p:nvSpPr>
          <p:spPr bwMode="auto">
            <a:xfrm flipH="1">
              <a:off x="1705" y="1172"/>
              <a:ext cx="11" cy="1"/>
            </a:xfrm>
            <a:prstGeom prst="line">
              <a:avLst/>
            </a:prstGeom>
            <a:noFill/>
            <a:ln w="0">
              <a:solidFill>
                <a:srgbClr val="25221E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9492" name="Line 98"/>
            <p:cNvSpPr>
              <a:spLocks noChangeShapeType="1"/>
            </p:cNvSpPr>
            <p:nvPr/>
          </p:nvSpPr>
          <p:spPr bwMode="auto">
            <a:xfrm flipH="1">
              <a:off x="1693" y="1137"/>
              <a:ext cx="23" cy="1"/>
            </a:xfrm>
            <a:prstGeom prst="line">
              <a:avLst/>
            </a:prstGeom>
            <a:noFill/>
            <a:ln w="0">
              <a:solidFill>
                <a:srgbClr val="25221E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9493" name="Freeform 99"/>
            <p:cNvSpPr>
              <a:spLocks/>
            </p:cNvSpPr>
            <p:nvPr/>
          </p:nvSpPr>
          <p:spPr bwMode="auto">
            <a:xfrm>
              <a:off x="1716" y="2197"/>
              <a:ext cx="191" cy="6"/>
            </a:xfrm>
            <a:custGeom>
              <a:avLst/>
              <a:gdLst>
                <a:gd name="T0" fmla="*/ 2147483646 w 33"/>
                <a:gd name="T1" fmla="*/ 2147483646 h 1"/>
                <a:gd name="T2" fmla="*/ 2147483646 w 33"/>
                <a:gd name="T3" fmla="*/ 0 h 1"/>
                <a:gd name="T4" fmla="*/ 2147483646 w 33"/>
                <a:gd name="T5" fmla="*/ 0 h 1"/>
                <a:gd name="T6" fmla="*/ 2147483646 w 33"/>
                <a:gd name="T7" fmla="*/ 0 h 1"/>
                <a:gd name="T8" fmla="*/ 2147483646 w 33"/>
                <a:gd name="T9" fmla="*/ 0 h 1"/>
                <a:gd name="T10" fmla="*/ 2147483646 w 33"/>
                <a:gd name="T11" fmla="*/ 0 h 1"/>
                <a:gd name="T12" fmla="*/ 2147483646 w 33"/>
                <a:gd name="T13" fmla="*/ 0 h 1"/>
                <a:gd name="T14" fmla="*/ 2147483646 w 33"/>
                <a:gd name="T15" fmla="*/ 0 h 1"/>
                <a:gd name="T16" fmla="*/ 2147483646 w 33"/>
                <a:gd name="T17" fmla="*/ 0 h 1"/>
                <a:gd name="T18" fmla="*/ 2147483646 w 33"/>
                <a:gd name="T19" fmla="*/ 0 h 1"/>
                <a:gd name="T20" fmla="*/ 2147483646 w 33"/>
                <a:gd name="T21" fmla="*/ 0 h 1"/>
                <a:gd name="T22" fmla="*/ 2147483646 w 33"/>
                <a:gd name="T23" fmla="*/ 0 h 1"/>
                <a:gd name="T24" fmla="*/ 2147483646 w 33"/>
                <a:gd name="T25" fmla="*/ 0 h 1"/>
                <a:gd name="T26" fmla="*/ 2147483646 w 33"/>
                <a:gd name="T27" fmla="*/ 0 h 1"/>
                <a:gd name="T28" fmla="*/ 2147483646 w 33"/>
                <a:gd name="T29" fmla="*/ 0 h 1"/>
                <a:gd name="T30" fmla="*/ 2147483646 w 33"/>
                <a:gd name="T31" fmla="*/ 0 h 1"/>
                <a:gd name="T32" fmla="*/ 2147483646 w 33"/>
                <a:gd name="T33" fmla="*/ 0 h 1"/>
                <a:gd name="T34" fmla="*/ 2147483646 w 33"/>
                <a:gd name="T35" fmla="*/ 0 h 1"/>
                <a:gd name="T36" fmla="*/ 2147483646 w 33"/>
                <a:gd name="T37" fmla="*/ 0 h 1"/>
                <a:gd name="T38" fmla="*/ 2147483646 w 33"/>
                <a:gd name="T39" fmla="*/ 0 h 1"/>
                <a:gd name="T40" fmla="*/ 2147483646 w 33"/>
                <a:gd name="T41" fmla="*/ 0 h 1"/>
                <a:gd name="T42" fmla="*/ 2147483646 w 33"/>
                <a:gd name="T43" fmla="*/ 0 h 1"/>
                <a:gd name="T44" fmla="*/ 2147483646 w 33"/>
                <a:gd name="T45" fmla="*/ 0 h 1"/>
                <a:gd name="T46" fmla="*/ 2147483646 w 33"/>
                <a:gd name="T47" fmla="*/ 0 h 1"/>
                <a:gd name="T48" fmla="*/ 2147483646 w 33"/>
                <a:gd name="T49" fmla="*/ 0 h 1"/>
                <a:gd name="T50" fmla="*/ 2147483646 w 33"/>
                <a:gd name="T51" fmla="*/ 0 h 1"/>
                <a:gd name="T52" fmla="*/ 2147483646 w 33"/>
                <a:gd name="T53" fmla="*/ 0 h 1"/>
                <a:gd name="T54" fmla="*/ 2147483646 w 33"/>
                <a:gd name="T55" fmla="*/ 0 h 1"/>
                <a:gd name="T56" fmla="*/ 2147483646 w 33"/>
                <a:gd name="T57" fmla="*/ 0 h 1"/>
                <a:gd name="T58" fmla="*/ 2147483646 w 33"/>
                <a:gd name="T59" fmla="*/ 0 h 1"/>
                <a:gd name="T60" fmla="*/ 2147483646 w 33"/>
                <a:gd name="T61" fmla="*/ 0 h 1"/>
                <a:gd name="T62" fmla="*/ 2147483646 w 33"/>
                <a:gd name="T63" fmla="*/ 0 h 1"/>
                <a:gd name="T64" fmla="*/ 2147483646 w 33"/>
                <a:gd name="T65" fmla="*/ 0 h 1"/>
                <a:gd name="T66" fmla="*/ 2147483646 w 33"/>
                <a:gd name="T67" fmla="*/ 0 h 1"/>
                <a:gd name="T68" fmla="*/ 2147483646 w 33"/>
                <a:gd name="T69" fmla="*/ 0 h 1"/>
                <a:gd name="T70" fmla="*/ 2147483646 w 33"/>
                <a:gd name="T71" fmla="*/ 0 h 1"/>
                <a:gd name="T72" fmla="*/ 2147483646 w 33"/>
                <a:gd name="T73" fmla="*/ 0 h 1"/>
                <a:gd name="T74" fmla="*/ 2147483646 w 33"/>
                <a:gd name="T75" fmla="*/ 0 h 1"/>
                <a:gd name="T76" fmla="*/ 2147483646 w 33"/>
                <a:gd name="T77" fmla="*/ 0 h 1"/>
                <a:gd name="T78" fmla="*/ 2147483646 w 33"/>
                <a:gd name="T79" fmla="*/ 0 h 1"/>
                <a:gd name="T80" fmla="*/ 2147483646 w 33"/>
                <a:gd name="T81" fmla="*/ 0 h 1"/>
                <a:gd name="T82" fmla="*/ 2147483646 w 33"/>
                <a:gd name="T83" fmla="*/ 0 h 1"/>
                <a:gd name="T84" fmla="*/ 2147483646 w 33"/>
                <a:gd name="T85" fmla="*/ 0 h 1"/>
                <a:gd name="T86" fmla="*/ 2147483646 w 33"/>
                <a:gd name="T87" fmla="*/ 0 h 1"/>
                <a:gd name="T88" fmla="*/ 2147483646 w 33"/>
                <a:gd name="T89" fmla="*/ 0 h 1"/>
                <a:gd name="T90" fmla="*/ 2147483646 w 33"/>
                <a:gd name="T91" fmla="*/ 0 h 1"/>
                <a:gd name="T92" fmla="*/ 2147483646 w 33"/>
                <a:gd name="T93" fmla="*/ 0 h 1"/>
                <a:gd name="T94" fmla="*/ 2147483646 w 33"/>
                <a:gd name="T95" fmla="*/ 0 h 1"/>
                <a:gd name="T96" fmla="*/ 2147483646 w 33"/>
                <a:gd name="T97" fmla="*/ 0 h 1"/>
                <a:gd name="T98" fmla="*/ 2147483646 w 33"/>
                <a:gd name="T99" fmla="*/ 0 h 1"/>
                <a:gd name="T100" fmla="*/ 2147483646 w 33"/>
                <a:gd name="T101" fmla="*/ 0 h 1"/>
                <a:gd name="T102" fmla="*/ 2147483646 w 33"/>
                <a:gd name="T103" fmla="*/ 0 h 1"/>
                <a:gd name="T104" fmla="*/ 2147483646 w 33"/>
                <a:gd name="T105" fmla="*/ 0 h 1"/>
                <a:gd name="T106" fmla="*/ 2147483646 w 33"/>
                <a:gd name="T107" fmla="*/ 0 h 1"/>
                <a:gd name="T108" fmla="*/ 2147483646 w 33"/>
                <a:gd name="T109" fmla="*/ 0 h 1"/>
                <a:gd name="T110" fmla="*/ 2147483646 w 33"/>
                <a:gd name="T111" fmla="*/ 0 h 1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33"/>
                <a:gd name="T169" fmla="*/ 0 h 1"/>
                <a:gd name="T170" fmla="*/ 33 w 33"/>
                <a:gd name="T171" fmla="*/ 1 h 1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33" h="1">
                  <a:moveTo>
                    <a:pt x="0" y="1"/>
                  </a:moveTo>
                  <a:lnTo>
                    <a:pt x="0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5" y="0"/>
                  </a:lnTo>
                  <a:lnTo>
                    <a:pt x="6" y="0"/>
                  </a:lnTo>
                  <a:lnTo>
                    <a:pt x="7" y="0"/>
                  </a:lnTo>
                  <a:lnTo>
                    <a:pt x="8" y="0"/>
                  </a:lnTo>
                  <a:lnTo>
                    <a:pt x="9" y="0"/>
                  </a:lnTo>
                  <a:lnTo>
                    <a:pt x="10" y="0"/>
                  </a:lnTo>
                  <a:lnTo>
                    <a:pt x="11" y="0"/>
                  </a:lnTo>
                  <a:lnTo>
                    <a:pt x="12" y="0"/>
                  </a:lnTo>
                  <a:lnTo>
                    <a:pt x="13" y="0"/>
                  </a:lnTo>
                  <a:lnTo>
                    <a:pt x="14" y="0"/>
                  </a:lnTo>
                  <a:lnTo>
                    <a:pt x="15" y="0"/>
                  </a:lnTo>
                  <a:lnTo>
                    <a:pt x="16" y="0"/>
                  </a:lnTo>
                  <a:lnTo>
                    <a:pt x="17" y="0"/>
                  </a:lnTo>
                  <a:lnTo>
                    <a:pt x="18" y="0"/>
                  </a:lnTo>
                  <a:lnTo>
                    <a:pt x="19" y="0"/>
                  </a:lnTo>
                  <a:lnTo>
                    <a:pt x="20" y="0"/>
                  </a:lnTo>
                  <a:lnTo>
                    <a:pt x="21" y="0"/>
                  </a:lnTo>
                  <a:lnTo>
                    <a:pt x="22" y="0"/>
                  </a:lnTo>
                  <a:lnTo>
                    <a:pt x="23" y="0"/>
                  </a:lnTo>
                  <a:lnTo>
                    <a:pt x="24" y="0"/>
                  </a:lnTo>
                  <a:lnTo>
                    <a:pt x="25" y="0"/>
                  </a:lnTo>
                  <a:lnTo>
                    <a:pt x="26" y="0"/>
                  </a:lnTo>
                  <a:lnTo>
                    <a:pt x="27" y="0"/>
                  </a:lnTo>
                  <a:lnTo>
                    <a:pt x="28" y="0"/>
                  </a:lnTo>
                  <a:lnTo>
                    <a:pt x="29" y="0"/>
                  </a:lnTo>
                  <a:lnTo>
                    <a:pt x="30" y="0"/>
                  </a:lnTo>
                  <a:lnTo>
                    <a:pt x="31" y="0"/>
                  </a:lnTo>
                  <a:lnTo>
                    <a:pt x="32" y="0"/>
                  </a:lnTo>
                  <a:lnTo>
                    <a:pt x="33" y="0"/>
                  </a:lnTo>
                </a:path>
              </a:pathLst>
            </a:custGeom>
            <a:noFill/>
            <a:ln w="0">
              <a:solidFill>
                <a:srgbClr val="25221E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9494" name="Freeform 100"/>
            <p:cNvSpPr>
              <a:spLocks/>
            </p:cNvSpPr>
            <p:nvPr/>
          </p:nvSpPr>
          <p:spPr bwMode="auto">
            <a:xfrm>
              <a:off x="1907" y="2197"/>
              <a:ext cx="190" cy="1"/>
            </a:xfrm>
            <a:custGeom>
              <a:avLst/>
              <a:gdLst>
                <a:gd name="T0" fmla="*/ 2147483646 w 33"/>
                <a:gd name="T1" fmla="*/ 0 h 1"/>
                <a:gd name="T2" fmla="*/ 2147483646 w 33"/>
                <a:gd name="T3" fmla="*/ 0 h 1"/>
                <a:gd name="T4" fmla="*/ 2147483646 w 33"/>
                <a:gd name="T5" fmla="*/ 0 h 1"/>
                <a:gd name="T6" fmla="*/ 2147483646 w 33"/>
                <a:gd name="T7" fmla="*/ 0 h 1"/>
                <a:gd name="T8" fmla="*/ 2147483646 w 33"/>
                <a:gd name="T9" fmla="*/ 0 h 1"/>
                <a:gd name="T10" fmla="*/ 2147483646 w 33"/>
                <a:gd name="T11" fmla="*/ 0 h 1"/>
                <a:gd name="T12" fmla="*/ 2147483646 w 33"/>
                <a:gd name="T13" fmla="*/ 0 h 1"/>
                <a:gd name="T14" fmla="*/ 2147483646 w 33"/>
                <a:gd name="T15" fmla="*/ 0 h 1"/>
                <a:gd name="T16" fmla="*/ 2147483646 w 33"/>
                <a:gd name="T17" fmla="*/ 0 h 1"/>
                <a:gd name="T18" fmla="*/ 2147483646 w 33"/>
                <a:gd name="T19" fmla="*/ 0 h 1"/>
                <a:gd name="T20" fmla="*/ 2147483646 w 33"/>
                <a:gd name="T21" fmla="*/ 0 h 1"/>
                <a:gd name="T22" fmla="*/ 2147483646 w 33"/>
                <a:gd name="T23" fmla="*/ 0 h 1"/>
                <a:gd name="T24" fmla="*/ 2147483646 w 33"/>
                <a:gd name="T25" fmla="*/ 0 h 1"/>
                <a:gd name="T26" fmla="*/ 2147483646 w 33"/>
                <a:gd name="T27" fmla="*/ 0 h 1"/>
                <a:gd name="T28" fmla="*/ 2147483646 w 33"/>
                <a:gd name="T29" fmla="*/ 0 h 1"/>
                <a:gd name="T30" fmla="*/ 2147483646 w 33"/>
                <a:gd name="T31" fmla="*/ 0 h 1"/>
                <a:gd name="T32" fmla="*/ 2147483646 w 33"/>
                <a:gd name="T33" fmla="*/ 0 h 1"/>
                <a:gd name="T34" fmla="*/ 2147483646 w 33"/>
                <a:gd name="T35" fmla="*/ 0 h 1"/>
                <a:gd name="T36" fmla="*/ 2147483646 w 33"/>
                <a:gd name="T37" fmla="*/ 0 h 1"/>
                <a:gd name="T38" fmla="*/ 2147483646 w 33"/>
                <a:gd name="T39" fmla="*/ 0 h 1"/>
                <a:gd name="T40" fmla="*/ 2147483646 w 33"/>
                <a:gd name="T41" fmla="*/ 0 h 1"/>
                <a:gd name="T42" fmla="*/ 2147483646 w 33"/>
                <a:gd name="T43" fmla="*/ 0 h 1"/>
                <a:gd name="T44" fmla="*/ 2147483646 w 33"/>
                <a:gd name="T45" fmla="*/ 0 h 1"/>
                <a:gd name="T46" fmla="*/ 2147483646 w 33"/>
                <a:gd name="T47" fmla="*/ 0 h 1"/>
                <a:gd name="T48" fmla="*/ 2147483646 w 33"/>
                <a:gd name="T49" fmla="*/ 0 h 1"/>
                <a:gd name="T50" fmla="*/ 2147483646 w 33"/>
                <a:gd name="T51" fmla="*/ 0 h 1"/>
                <a:gd name="T52" fmla="*/ 2147483646 w 33"/>
                <a:gd name="T53" fmla="*/ 0 h 1"/>
                <a:gd name="T54" fmla="*/ 2147483646 w 33"/>
                <a:gd name="T55" fmla="*/ 0 h 1"/>
                <a:gd name="T56" fmla="*/ 2147483646 w 33"/>
                <a:gd name="T57" fmla="*/ 0 h 1"/>
                <a:gd name="T58" fmla="*/ 2147483646 w 33"/>
                <a:gd name="T59" fmla="*/ 0 h 1"/>
                <a:gd name="T60" fmla="*/ 2147483646 w 33"/>
                <a:gd name="T61" fmla="*/ 0 h 1"/>
                <a:gd name="T62" fmla="*/ 2147483646 w 33"/>
                <a:gd name="T63" fmla="*/ 0 h 1"/>
                <a:gd name="T64" fmla="*/ 2147483646 w 33"/>
                <a:gd name="T65" fmla="*/ 0 h 1"/>
                <a:gd name="T66" fmla="*/ 2147483646 w 33"/>
                <a:gd name="T67" fmla="*/ 0 h 1"/>
                <a:gd name="T68" fmla="*/ 2147483646 w 33"/>
                <a:gd name="T69" fmla="*/ 0 h 1"/>
                <a:gd name="T70" fmla="*/ 2147483646 w 33"/>
                <a:gd name="T71" fmla="*/ 0 h 1"/>
                <a:gd name="T72" fmla="*/ 2147483646 w 33"/>
                <a:gd name="T73" fmla="*/ 0 h 1"/>
                <a:gd name="T74" fmla="*/ 2147483646 w 33"/>
                <a:gd name="T75" fmla="*/ 0 h 1"/>
                <a:gd name="T76" fmla="*/ 2147483646 w 33"/>
                <a:gd name="T77" fmla="*/ 0 h 1"/>
                <a:gd name="T78" fmla="*/ 2147483646 w 33"/>
                <a:gd name="T79" fmla="*/ 0 h 1"/>
                <a:gd name="T80" fmla="*/ 2147483646 w 33"/>
                <a:gd name="T81" fmla="*/ 0 h 1"/>
                <a:gd name="T82" fmla="*/ 2147483646 w 33"/>
                <a:gd name="T83" fmla="*/ 0 h 1"/>
                <a:gd name="T84" fmla="*/ 2147483646 w 33"/>
                <a:gd name="T85" fmla="*/ 0 h 1"/>
                <a:gd name="T86" fmla="*/ 2147483646 w 33"/>
                <a:gd name="T87" fmla="*/ 0 h 1"/>
                <a:gd name="T88" fmla="*/ 2147483646 w 33"/>
                <a:gd name="T89" fmla="*/ 0 h 1"/>
                <a:gd name="T90" fmla="*/ 2147483646 w 33"/>
                <a:gd name="T91" fmla="*/ 0 h 1"/>
                <a:gd name="T92" fmla="*/ 2147483646 w 33"/>
                <a:gd name="T93" fmla="*/ 0 h 1"/>
                <a:gd name="T94" fmla="*/ 2147483646 w 33"/>
                <a:gd name="T95" fmla="*/ 0 h 1"/>
                <a:gd name="T96" fmla="*/ 2147483646 w 33"/>
                <a:gd name="T97" fmla="*/ 0 h 1"/>
                <a:gd name="T98" fmla="*/ 2147483646 w 33"/>
                <a:gd name="T99" fmla="*/ 0 h 1"/>
                <a:gd name="T100" fmla="*/ 2147483646 w 33"/>
                <a:gd name="T101" fmla="*/ 0 h 1"/>
                <a:gd name="T102" fmla="*/ 2147483646 w 33"/>
                <a:gd name="T103" fmla="*/ 0 h 1"/>
                <a:gd name="T104" fmla="*/ 2147483646 w 33"/>
                <a:gd name="T105" fmla="*/ 0 h 1"/>
                <a:gd name="T106" fmla="*/ 2147483646 w 33"/>
                <a:gd name="T107" fmla="*/ 0 h 1"/>
                <a:gd name="T108" fmla="*/ 2147483646 w 33"/>
                <a:gd name="T109" fmla="*/ 0 h 1"/>
                <a:gd name="T110" fmla="*/ 2147483646 w 33"/>
                <a:gd name="T111" fmla="*/ 0 h 1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33"/>
                <a:gd name="T169" fmla="*/ 0 h 1"/>
                <a:gd name="T170" fmla="*/ 33 w 33"/>
                <a:gd name="T171" fmla="*/ 1 h 1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33" h="1">
                  <a:moveTo>
                    <a:pt x="0" y="0"/>
                  </a:moveTo>
                  <a:lnTo>
                    <a:pt x="1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5" y="0"/>
                  </a:lnTo>
                  <a:lnTo>
                    <a:pt x="6" y="0"/>
                  </a:lnTo>
                  <a:lnTo>
                    <a:pt x="7" y="0"/>
                  </a:lnTo>
                  <a:lnTo>
                    <a:pt x="8" y="0"/>
                  </a:lnTo>
                  <a:lnTo>
                    <a:pt x="9" y="0"/>
                  </a:lnTo>
                  <a:lnTo>
                    <a:pt x="10" y="0"/>
                  </a:lnTo>
                  <a:lnTo>
                    <a:pt x="11" y="0"/>
                  </a:lnTo>
                  <a:lnTo>
                    <a:pt x="12" y="0"/>
                  </a:lnTo>
                  <a:lnTo>
                    <a:pt x="13" y="0"/>
                  </a:lnTo>
                  <a:lnTo>
                    <a:pt x="14" y="0"/>
                  </a:lnTo>
                  <a:lnTo>
                    <a:pt x="15" y="0"/>
                  </a:lnTo>
                  <a:lnTo>
                    <a:pt x="16" y="0"/>
                  </a:lnTo>
                  <a:lnTo>
                    <a:pt x="17" y="0"/>
                  </a:lnTo>
                  <a:lnTo>
                    <a:pt x="18" y="0"/>
                  </a:lnTo>
                  <a:lnTo>
                    <a:pt x="19" y="0"/>
                  </a:lnTo>
                  <a:lnTo>
                    <a:pt x="20" y="0"/>
                  </a:lnTo>
                  <a:lnTo>
                    <a:pt x="21" y="0"/>
                  </a:lnTo>
                  <a:lnTo>
                    <a:pt x="22" y="0"/>
                  </a:lnTo>
                  <a:lnTo>
                    <a:pt x="23" y="0"/>
                  </a:lnTo>
                  <a:lnTo>
                    <a:pt x="24" y="0"/>
                  </a:lnTo>
                  <a:lnTo>
                    <a:pt x="25" y="0"/>
                  </a:lnTo>
                  <a:lnTo>
                    <a:pt x="26" y="0"/>
                  </a:lnTo>
                  <a:lnTo>
                    <a:pt x="27" y="0"/>
                  </a:lnTo>
                  <a:lnTo>
                    <a:pt x="28" y="0"/>
                  </a:lnTo>
                  <a:lnTo>
                    <a:pt x="29" y="0"/>
                  </a:lnTo>
                  <a:lnTo>
                    <a:pt x="30" y="0"/>
                  </a:lnTo>
                  <a:lnTo>
                    <a:pt x="31" y="0"/>
                  </a:lnTo>
                  <a:lnTo>
                    <a:pt x="32" y="0"/>
                  </a:lnTo>
                  <a:lnTo>
                    <a:pt x="33" y="0"/>
                  </a:lnTo>
                </a:path>
              </a:pathLst>
            </a:custGeom>
            <a:noFill/>
            <a:ln w="0">
              <a:solidFill>
                <a:srgbClr val="25221E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9495" name="Freeform 101"/>
            <p:cNvSpPr>
              <a:spLocks/>
            </p:cNvSpPr>
            <p:nvPr/>
          </p:nvSpPr>
          <p:spPr bwMode="auto">
            <a:xfrm>
              <a:off x="2097" y="2197"/>
              <a:ext cx="195" cy="1"/>
            </a:xfrm>
            <a:custGeom>
              <a:avLst/>
              <a:gdLst>
                <a:gd name="T0" fmla="*/ 2147483646 w 34"/>
                <a:gd name="T1" fmla="*/ 0 h 1"/>
                <a:gd name="T2" fmla="*/ 2147483646 w 34"/>
                <a:gd name="T3" fmla="*/ 0 h 1"/>
                <a:gd name="T4" fmla="*/ 2147483646 w 34"/>
                <a:gd name="T5" fmla="*/ 0 h 1"/>
                <a:gd name="T6" fmla="*/ 2147483646 w 34"/>
                <a:gd name="T7" fmla="*/ 0 h 1"/>
                <a:gd name="T8" fmla="*/ 2147483646 w 34"/>
                <a:gd name="T9" fmla="*/ 0 h 1"/>
                <a:gd name="T10" fmla="*/ 2147483646 w 34"/>
                <a:gd name="T11" fmla="*/ 0 h 1"/>
                <a:gd name="T12" fmla="*/ 2147483646 w 34"/>
                <a:gd name="T13" fmla="*/ 0 h 1"/>
                <a:gd name="T14" fmla="*/ 2147483646 w 34"/>
                <a:gd name="T15" fmla="*/ 0 h 1"/>
                <a:gd name="T16" fmla="*/ 2147483646 w 34"/>
                <a:gd name="T17" fmla="*/ 0 h 1"/>
                <a:gd name="T18" fmla="*/ 2147483646 w 34"/>
                <a:gd name="T19" fmla="*/ 0 h 1"/>
                <a:gd name="T20" fmla="*/ 2147483646 w 34"/>
                <a:gd name="T21" fmla="*/ 0 h 1"/>
                <a:gd name="T22" fmla="*/ 2147483646 w 34"/>
                <a:gd name="T23" fmla="*/ 0 h 1"/>
                <a:gd name="T24" fmla="*/ 2147483646 w 34"/>
                <a:gd name="T25" fmla="*/ 0 h 1"/>
                <a:gd name="T26" fmla="*/ 2147483646 w 34"/>
                <a:gd name="T27" fmla="*/ 0 h 1"/>
                <a:gd name="T28" fmla="*/ 2147483646 w 34"/>
                <a:gd name="T29" fmla="*/ 0 h 1"/>
                <a:gd name="T30" fmla="*/ 2147483646 w 34"/>
                <a:gd name="T31" fmla="*/ 0 h 1"/>
                <a:gd name="T32" fmla="*/ 2147483646 w 34"/>
                <a:gd name="T33" fmla="*/ 0 h 1"/>
                <a:gd name="T34" fmla="*/ 2147483646 w 34"/>
                <a:gd name="T35" fmla="*/ 0 h 1"/>
                <a:gd name="T36" fmla="*/ 2147483646 w 34"/>
                <a:gd name="T37" fmla="*/ 0 h 1"/>
                <a:gd name="T38" fmla="*/ 2147483646 w 34"/>
                <a:gd name="T39" fmla="*/ 0 h 1"/>
                <a:gd name="T40" fmla="*/ 2147483646 w 34"/>
                <a:gd name="T41" fmla="*/ 0 h 1"/>
                <a:gd name="T42" fmla="*/ 2147483646 w 34"/>
                <a:gd name="T43" fmla="*/ 0 h 1"/>
                <a:gd name="T44" fmla="*/ 2147483646 w 34"/>
                <a:gd name="T45" fmla="*/ 0 h 1"/>
                <a:gd name="T46" fmla="*/ 2147483646 w 34"/>
                <a:gd name="T47" fmla="*/ 0 h 1"/>
                <a:gd name="T48" fmla="*/ 2147483646 w 34"/>
                <a:gd name="T49" fmla="*/ 0 h 1"/>
                <a:gd name="T50" fmla="*/ 2147483646 w 34"/>
                <a:gd name="T51" fmla="*/ 0 h 1"/>
                <a:gd name="T52" fmla="*/ 2147483646 w 34"/>
                <a:gd name="T53" fmla="*/ 0 h 1"/>
                <a:gd name="T54" fmla="*/ 2147483646 w 34"/>
                <a:gd name="T55" fmla="*/ 0 h 1"/>
                <a:gd name="T56" fmla="*/ 2147483646 w 34"/>
                <a:gd name="T57" fmla="*/ 0 h 1"/>
                <a:gd name="T58" fmla="*/ 2147483646 w 34"/>
                <a:gd name="T59" fmla="*/ 0 h 1"/>
                <a:gd name="T60" fmla="*/ 2147483646 w 34"/>
                <a:gd name="T61" fmla="*/ 0 h 1"/>
                <a:gd name="T62" fmla="*/ 2147483646 w 34"/>
                <a:gd name="T63" fmla="*/ 0 h 1"/>
                <a:gd name="T64" fmla="*/ 2147483646 w 34"/>
                <a:gd name="T65" fmla="*/ 0 h 1"/>
                <a:gd name="T66" fmla="*/ 2147483646 w 34"/>
                <a:gd name="T67" fmla="*/ 0 h 1"/>
                <a:gd name="T68" fmla="*/ 2147483646 w 34"/>
                <a:gd name="T69" fmla="*/ 0 h 1"/>
                <a:gd name="T70" fmla="*/ 2147483646 w 34"/>
                <a:gd name="T71" fmla="*/ 0 h 1"/>
                <a:gd name="T72" fmla="*/ 2147483646 w 34"/>
                <a:gd name="T73" fmla="*/ 0 h 1"/>
                <a:gd name="T74" fmla="*/ 2147483646 w 34"/>
                <a:gd name="T75" fmla="*/ 0 h 1"/>
                <a:gd name="T76" fmla="*/ 2147483646 w 34"/>
                <a:gd name="T77" fmla="*/ 0 h 1"/>
                <a:gd name="T78" fmla="*/ 2147483646 w 34"/>
                <a:gd name="T79" fmla="*/ 0 h 1"/>
                <a:gd name="T80" fmla="*/ 2147483646 w 34"/>
                <a:gd name="T81" fmla="*/ 0 h 1"/>
                <a:gd name="T82" fmla="*/ 2147483646 w 34"/>
                <a:gd name="T83" fmla="*/ 0 h 1"/>
                <a:gd name="T84" fmla="*/ 2147483646 w 34"/>
                <a:gd name="T85" fmla="*/ 0 h 1"/>
                <a:gd name="T86" fmla="*/ 2147483646 w 34"/>
                <a:gd name="T87" fmla="*/ 0 h 1"/>
                <a:gd name="T88" fmla="*/ 2147483646 w 34"/>
                <a:gd name="T89" fmla="*/ 0 h 1"/>
                <a:gd name="T90" fmla="*/ 2147483646 w 34"/>
                <a:gd name="T91" fmla="*/ 0 h 1"/>
                <a:gd name="T92" fmla="*/ 2147483646 w 34"/>
                <a:gd name="T93" fmla="*/ 0 h 1"/>
                <a:gd name="T94" fmla="*/ 2147483646 w 34"/>
                <a:gd name="T95" fmla="*/ 0 h 1"/>
                <a:gd name="T96" fmla="*/ 2147483646 w 34"/>
                <a:gd name="T97" fmla="*/ 0 h 1"/>
                <a:gd name="T98" fmla="*/ 2147483646 w 34"/>
                <a:gd name="T99" fmla="*/ 0 h 1"/>
                <a:gd name="T100" fmla="*/ 2147483646 w 34"/>
                <a:gd name="T101" fmla="*/ 0 h 1"/>
                <a:gd name="T102" fmla="*/ 2147483646 w 34"/>
                <a:gd name="T103" fmla="*/ 0 h 1"/>
                <a:gd name="T104" fmla="*/ 2147483646 w 34"/>
                <a:gd name="T105" fmla="*/ 0 h 1"/>
                <a:gd name="T106" fmla="*/ 2147483646 w 34"/>
                <a:gd name="T107" fmla="*/ 0 h 1"/>
                <a:gd name="T108" fmla="*/ 2147483646 w 34"/>
                <a:gd name="T109" fmla="*/ 0 h 1"/>
                <a:gd name="T110" fmla="*/ 2147483646 w 34"/>
                <a:gd name="T111" fmla="*/ 0 h 1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34"/>
                <a:gd name="T169" fmla="*/ 0 h 1"/>
                <a:gd name="T170" fmla="*/ 34 w 34"/>
                <a:gd name="T171" fmla="*/ 1 h 1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34" h="1">
                  <a:moveTo>
                    <a:pt x="0" y="0"/>
                  </a:moveTo>
                  <a:lnTo>
                    <a:pt x="1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5" y="0"/>
                  </a:lnTo>
                  <a:lnTo>
                    <a:pt x="6" y="0"/>
                  </a:lnTo>
                  <a:lnTo>
                    <a:pt x="7" y="0"/>
                  </a:lnTo>
                  <a:lnTo>
                    <a:pt x="8" y="0"/>
                  </a:lnTo>
                  <a:lnTo>
                    <a:pt x="9" y="0"/>
                  </a:lnTo>
                  <a:lnTo>
                    <a:pt x="10" y="0"/>
                  </a:lnTo>
                  <a:lnTo>
                    <a:pt x="11" y="0"/>
                  </a:lnTo>
                  <a:lnTo>
                    <a:pt x="12" y="0"/>
                  </a:lnTo>
                  <a:lnTo>
                    <a:pt x="13" y="0"/>
                  </a:lnTo>
                  <a:lnTo>
                    <a:pt x="14" y="0"/>
                  </a:lnTo>
                  <a:lnTo>
                    <a:pt x="15" y="0"/>
                  </a:lnTo>
                  <a:lnTo>
                    <a:pt x="16" y="0"/>
                  </a:lnTo>
                  <a:lnTo>
                    <a:pt x="17" y="0"/>
                  </a:lnTo>
                  <a:lnTo>
                    <a:pt x="18" y="0"/>
                  </a:lnTo>
                  <a:lnTo>
                    <a:pt x="19" y="0"/>
                  </a:lnTo>
                  <a:lnTo>
                    <a:pt x="20" y="0"/>
                  </a:lnTo>
                  <a:lnTo>
                    <a:pt x="21" y="0"/>
                  </a:lnTo>
                  <a:lnTo>
                    <a:pt x="22" y="0"/>
                  </a:lnTo>
                  <a:lnTo>
                    <a:pt x="23" y="0"/>
                  </a:lnTo>
                  <a:lnTo>
                    <a:pt x="24" y="0"/>
                  </a:lnTo>
                  <a:lnTo>
                    <a:pt x="25" y="0"/>
                  </a:lnTo>
                  <a:lnTo>
                    <a:pt x="26" y="0"/>
                  </a:lnTo>
                  <a:lnTo>
                    <a:pt x="27" y="0"/>
                  </a:lnTo>
                  <a:lnTo>
                    <a:pt x="28" y="0"/>
                  </a:lnTo>
                  <a:lnTo>
                    <a:pt x="29" y="0"/>
                  </a:lnTo>
                  <a:lnTo>
                    <a:pt x="30" y="0"/>
                  </a:lnTo>
                  <a:lnTo>
                    <a:pt x="31" y="0"/>
                  </a:lnTo>
                  <a:lnTo>
                    <a:pt x="32" y="0"/>
                  </a:lnTo>
                  <a:lnTo>
                    <a:pt x="33" y="0"/>
                  </a:lnTo>
                  <a:lnTo>
                    <a:pt x="34" y="0"/>
                  </a:lnTo>
                </a:path>
              </a:pathLst>
            </a:custGeom>
            <a:noFill/>
            <a:ln w="0">
              <a:solidFill>
                <a:srgbClr val="25221E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9496" name="Freeform 102"/>
            <p:cNvSpPr>
              <a:spLocks/>
            </p:cNvSpPr>
            <p:nvPr/>
          </p:nvSpPr>
          <p:spPr bwMode="auto">
            <a:xfrm>
              <a:off x="2292" y="2197"/>
              <a:ext cx="191" cy="1"/>
            </a:xfrm>
            <a:custGeom>
              <a:avLst/>
              <a:gdLst>
                <a:gd name="T0" fmla="*/ 0 w 33"/>
                <a:gd name="T1" fmla="*/ 0 h 1"/>
                <a:gd name="T2" fmla="*/ 2147483646 w 33"/>
                <a:gd name="T3" fmla="*/ 0 h 1"/>
                <a:gd name="T4" fmla="*/ 2147483646 w 33"/>
                <a:gd name="T5" fmla="*/ 0 h 1"/>
                <a:gd name="T6" fmla="*/ 2147483646 w 33"/>
                <a:gd name="T7" fmla="*/ 0 h 1"/>
                <a:gd name="T8" fmla="*/ 2147483646 w 33"/>
                <a:gd name="T9" fmla="*/ 0 h 1"/>
                <a:gd name="T10" fmla="*/ 2147483646 w 33"/>
                <a:gd name="T11" fmla="*/ 0 h 1"/>
                <a:gd name="T12" fmla="*/ 2147483646 w 33"/>
                <a:gd name="T13" fmla="*/ 0 h 1"/>
                <a:gd name="T14" fmla="*/ 2147483646 w 33"/>
                <a:gd name="T15" fmla="*/ 0 h 1"/>
                <a:gd name="T16" fmla="*/ 2147483646 w 33"/>
                <a:gd name="T17" fmla="*/ 0 h 1"/>
                <a:gd name="T18" fmla="*/ 2147483646 w 33"/>
                <a:gd name="T19" fmla="*/ 0 h 1"/>
                <a:gd name="T20" fmla="*/ 2147483646 w 33"/>
                <a:gd name="T21" fmla="*/ 0 h 1"/>
                <a:gd name="T22" fmla="*/ 2147483646 w 33"/>
                <a:gd name="T23" fmla="*/ 0 h 1"/>
                <a:gd name="T24" fmla="*/ 2147483646 w 33"/>
                <a:gd name="T25" fmla="*/ 0 h 1"/>
                <a:gd name="T26" fmla="*/ 2147483646 w 33"/>
                <a:gd name="T27" fmla="*/ 0 h 1"/>
                <a:gd name="T28" fmla="*/ 2147483646 w 33"/>
                <a:gd name="T29" fmla="*/ 0 h 1"/>
                <a:gd name="T30" fmla="*/ 2147483646 w 33"/>
                <a:gd name="T31" fmla="*/ 0 h 1"/>
                <a:gd name="T32" fmla="*/ 2147483646 w 33"/>
                <a:gd name="T33" fmla="*/ 0 h 1"/>
                <a:gd name="T34" fmla="*/ 2147483646 w 33"/>
                <a:gd name="T35" fmla="*/ 0 h 1"/>
                <a:gd name="T36" fmla="*/ 2147483646 w 33"/>
                <a:gd name="T37" fmla="*/ 0 h 1"/>
                <a:gd name="T38" fmla="*/ 2147483646 w 33"/>
                <a:gd name="T39" fmla="*/ 0 h 1"/>
                <a:gd name="T40" fmla="*/ 2147483646 w 33"/>
                <a:gd name="T41" fmla="*/ 0 h 1"/>
                <a:gd name="T42" fmla="*/ 2147483646 w 33"/>
                <a:gd name="T43" fmla="*/ 0 h 1"/>
                <a:gd name="T44" fmla="*/ 2147483646 w 33"/>
                <a:gd name="T45" fmla="*/ 0 h 1"/>
                <a:gd name="T46" fmla="*/ 2147483646 w 33"/>
                <a:gd name="T47" fmla="*/ 0 h 1"/>
                <a:gd name="T48" fmla="*/ 2147483646 w 33"/>
                <a:gd name="T49" fmla="*/ 0 h 1"/>
                <a:gd name="T50" fmla="*/ 2147483646 w 33"/>
                <a:gd name="T51" fmla="*/ 0 h 1"/>
                <a:gd name="T52" fmla="*/ 2147483646 w 33"/>
                <a:gd name="T53" fmla="*/ 0 h 1"/>
                <a:gd name="T54" fmla="*/ 2147483646 w 33"/>
                <a:gd name="T55" fmla="*/ 0 h 1"/>
                <a:gd name="T56" fmla="*/ 2147483646 w 33"/>
                <a:gd name="T57" fmla="*/ 0 h 1"/>
                <a:gd name="T58" fmla="*/ 2147483646 w 33"/>
                <a:gd name="T59" fmla="*/ 0 h 1"/>
                <a:gd name="T60" fmla="*/ 2147483646 w 33"/>
                <a:gd name="T61" fmla="*/ 0 h 1"/>
                <a:gd name="T62" fmla="*/ 2147483646 w 33"/>
                <a:gd name="T63" fmla="*/ 0 h 1"/>
                <a:gd name="T64" fmla="*/ 2147483646 w 33"/>
                <a:gd name="T65" fmla="*/ 0 h 1"/>
                <a:gd name="T66" fmla="*/ 2147483646 w 33"/>
                <a:gd name="T67" fmla="*/ 0 h 1"/>
                <a:gd name="T68" fmla="*/ 2147483646 w 33"/>
                <a:gd name="T69" fmla="*/ 0 h 1"/>
                <a:gd name="T70" fmla="*/ 2147483646 w 33"/>
                <a:gd name="T71" fmla="*/ 0 h 1"/>
                <a:gd name="T72" fmla="*/ 2147483646 w 33"/>
                <a:gd name="T73" fmla="*/ 0 h 1"/>
                <a:gd name="T74" fmla="*/ 2147483646 w 33"/>
                <a:gd name="T75" fmla="*/ 0 h 1"/>
                <a:gd name="T76" fmla="*/ 2147483646 w 33"/>
                <a:gd name="T77" fmla="*/ 0 h 1"/>
                <a:gd name="T78" fmla="*/ 2147483646 w 33"/>
                <a:gd name="T79" fmla="*/ 0 h 1"/>
                <a:gd name="T80" fmla="*/ 2147483646 w 33"/>
                <a:gd name="T81" fmla="*/ 0 h 1"/>
                <a:gd name="T82" fmla="*/ 2147483646 w 33"/>
                <a:gd name="T83" fmla="*/ 0 h 1"/>
                <a:gd name="T84" fmla="*/ 2147483646 w 33"/>
                <a:gd name="T85" fmla="*/ 0 h 1"/>
                <a:gd name="T86" fmla="*/ 2147483646 w 33"/>
                <a:gd name="T87" fmla="*/ 0 h 1"/>
                <a:gd name="T88" fmla="*/ 2147483646 w 33"/>
                <a:gd name="T89" fmla="*/ 0 h 1"/>
                <a:gd name="T90" fmla="*/ 2147483646 w 33"/>
                <a:gd name="T91" fmla="*/ 0 h 1"/>
                <a:gd name="T92" fmla="*/ 2147483646 w 33"/>
                <a:gd name="T93" fmla="*/ 0 h 1"/>
                <a:gd name="T94" fmla="*/ 2147483646 w 33"/>
                <a:gd name="T95" fmla="*/ 0 h 1"/>
                <a:gd name="T96" fmla="*/ 2147483646 w 33"/>
                <a:gd name="T97" fmla="*/ 0 h 1"/>
                <a:gd name="T98" fmla="*/ 2147483646 w 33"/>
                <a:gd name="T99" fmla="*/ 0 h 1"/>
                <a:gd name="T100" fmla="*/ 2147483646 w 33"/>
                <a:gd name="T101" fmla="*/ 0 h 1"/>
                <a:gd name="T102" fmla="*/ 2147483646 w 33"/>
                <a:gd name="T103" fmla="*/ 0 h 1"/>
                <a:gd name="T104" fmla="*/ 2147483646 w 33"/>
                <a:gd name="T105" fmla="*/ 0 h 1"/>
                <a:gd name="T106" fmla="*/ 2147483646 w 33"/>
                <a:gd name="T107" fmla="*/ 0 h 1"/>
                <a:gd name="T108" fmla="*/ 2147483646 w 33"/>
                <a:gd name="T109" fmla="*/ 0 h 1"/>
                <a:gd name="T110" fmla="*/ 2147483646 w 33"/>
                <a:gd name="T111" fmla="*/ 0 h 1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33"/>
                <a:gd name="T169" fmla="*/ 0 h 1"/>
                <a:gd name="T170" fmla="*/ 33 w 33"/>
                <a:gd name="T171" fmla="*/ 1 h 1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33" h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5" y="0"/>
                  </a:lnTo>
                  <a:lnTo>
                    <a:pt x="6" y="0"/>
                  </a:lnTo>
                  <a:lnTo>
                    <a:pt x="7" y="0"/>
                  </a:lnTo>
                  <a:lnTo>
                    <a:pt x="8" y="0"/>
                  </a:lnTo>
                  <a:lnTo>
                    <a:pt x="9" y="0"/>
                  </a:lnTo>
                  <a:lnTo>
                    <a:pt x="10" y="0"/>
                  </a:lnTo>
                  <a:lnTo>
                    <a:pt x="11" y="0"/>
                  </a:lnTo>
                  <a:lnTo>
                    <a:pt x="12" y="0"/>
                  </a:lnTo>
                  <a:lnTo>
                    <a:pt x="13" y="0"/>
                  </a:lnTo>
                  <a:lnTo>
                    <a:pt x="14" y="0"/>
                  </a:lnTo>
                  <a:lnTo>
                    <a:pt x="15" y="0"/>
                  </a:lnTo>
                  <a:lnTo>
                    <a:pt x="16" y="0"/>
                  </a:lnTo>
                  <a:lnTo>
                    <a:pt x="17" y="0"/>
                  </a:lnTo>
                  <a:lnTo>
                    <a:pt x="18" y="0"/>
                  </a:lnTo>
                  <a:lnTo>
                    <a:pt x="19" y="0"/>
                  </a:lnTo>
                  <a:lnTo>
                    <a:pt x="20" y="0"/>
                  </a:lnTo>
                  <a:lnTo>
                    <a:pt x="21" y="0"/>
                  </a:lnTo>
                  <a:lnTo>
                    <a:pt x="22" y="0"/>
                  </a:lnTo>
                  <a:lnTo>
                    <a:pt x="23" y="0"/>
                  </a:lnTo>
                  <a:lnTo>
                    <a:pt x="24" y="0"/>
                  </a:lnTo>
                  <a:lnTo>
                    <a:pt x="25" y="0"/>
                  </a:lnTo>
                  <a:lnTo>
                    <a:pt x="26" y="0"/>
                  </a:lnTo>
                  <a:lnTo>
                    <a:pt x="27" y="0"/>
                  </a:lnTo>
                  <a:lnTo>
                    <a:pt x="28" y="0"/>
                  </a:lnTo>
                  <a:lnTo>
                    <a:pt x="29" y="0"/>
                  </a:lnTo>
                  <a:lnTo>
                    <a:pt x="30" y="0"/>
                  </a:lnTo>
                  <a:lnTo>
                    <a:pt x="31" y="0"/>
                  </a:lnTo>
                  <a:lnTo>
                    <a:pt x="32" y="0"/>
                  </a:lnTo>
                  <a:lnTo>
                    <a:pt x="33" y="0"/>
                  </a:lnTo>
                </a:path>
              </a:pathLst>
            </a:custGeom>
            <a:noFill/>
            <a:ln w="0">
              <a:solidFill>
                <a:srgbClr val="25221E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9497" name="Freeform 103"/>
            <p:cNvSpPr>
              <a:spLocks/>
            </p:cNvSpPr>
            <p:nvPr/>
          </p:nvSpPr>
          <p:spPr bwMode="auto">
            <a:xfrm>
              <a:off x="2483" y="2197"/>
              <a:ext cx="190" cy="1"/>
            </a:xfrm>
            <a:custGeom>
              <a:avLst/>
              <a:gdLst>
                <a:gd name="T0" fmla="*/ 0 w 33"/>
                <a:gd name="T1" fmla="*/ 0 h 1"/>
                <a:gd name="T2" fmla="*/ 2147483646 w 33"/>
                <a:gd name="T3" fmla="*/ 0 h 1"/>
                <a:gd name="T4" fmla="*/ 2147483646 w 33"/>
                <a:gd name="T5" fmla="*/ 0 h 1"/>
                <a:gd name="T6" fmla="*/ 2147483646 w 33"/>
                <a:gd name="T7" fmla="*/ 0 h 1"/>
                <a:gd name="T8" fmla="*/ 2147483646 w 33"/>
                <a:gd name="T9" fmla="*/ 0 h 1"/>
                <a:gd name="T10" fmla="*/ 2147483646 w 33"/>
                <a:gd name="T11" fmla="*/ 0 h 1"/>
                <a:gd name="T12" fmla="*/ 2147483646 w 33"/>
                <a:gd name="T13" fmla="*/ 0 h 1"/>
                <a:gd name="T14" fmla="*/ 2147483646 w 33"/>
                <a:gd name="T15" fmla="*/ 0 h 1"/>
                <a:gd name="T16" fmla="*/ 2147483646 w 33"/>
                <a:gd name="T17" fmla="*/ 0 h 1"/>
                <a:gd name="T18" fmla="*/ 2147483646 w 33"/>
                <a:gd name="T19" fmla="*/ 0 h 1"/>
                <a:gd name="T20" fmla="*/ 2147483646 w 33"/>
                <a:gd name="T21" fmla="*/ 0 h 1"/>
                <a:gd name="T22" fmla="*/ 2147483646 w 33"/>
                <a:gd name="T23" fmla="*/ 0 h 1"/>
                <a:gd name="T24" fmla="*/ 2147483646 w 33"/>
                <a:gd name="T25" fmla="*/ 0 h 1"/>
                <a:gd name="T26" fmla="*/ 2147483646 w 33"/>
                <a:gd name="T27" fmla="*/ 0 h 1"/>
                <a:gd name="T28" fmla="*/ 2147483646 w 33"/>
                <a:gd name="T29" fmla="*/ 0 h 1"/>
                <a:gd name="T30" fmla="*/ 2147483646 w 33"/>
                <a:gd name="T31" fmla="*/ 0 h 1"/>
                <a:gd name="T32" fmla="*/ 2147483646 w 33"/>
                <a:gd name="T33" fmla="*/ 0 h 1"/>
                <a:gd name="T34" fmla="*/ 2147483646 w 33"/>
                <a:gd name="T35" fmla="*/ 0 h 1"/>
                <a:gd name="T36" fmla="*/ 2147483646 w 33"/>
                <a:gd name="T37" fmla="*/ 0 h 1"/>
                <a:gd name="T38" fmla="*/ 2147483646 w 33"/>
                <a:gd name="T39" fmla="*/ 0 h 1"/>
                <a:gd name="T40" fmla="*/ 2147483646 w 33"/>
                <a:gd name="T41" fmla="*/ 0 h 1"/>
                <a:gd name="T42" fmla="*/ 2147483646 w 33"/>
                <a:gd name="T43" fmla="*/ 0 h 1"/>
                <a:gd name="T44" fmla="*/ 2147483646 w 33"/>
                <a:gd name="T45" fmla="*/ 0 h 1"/>
                <a:gd name="T46" fmla="*/ 2147483646 w 33"/>
                <a:gd name="T47" fmla="*/ 0 h 1"/>
                <a:gd name="T48" fmla="*/ 2147483646 w 33"/>
                <a:gd name="T49" fmla="*/ 0 h 1"/>
                <a:gd name="T50" fmla="*/ 2147483646 w 33"/>
                <a:gd name="T51" fmla="*/ 0 h 1"/>
                <a:gd name="T52" fmla="*/ 2147483646 w 33"/>
                <a:gd name="T53" fmla="*/ 0 h 1"/>
                <a:gd name="T54" fmla="*/ 2147483646 w 33"/>
                <a:gd name="T55" fmla="*/ 0 h 1"/>
                <a:gd name="T56" fmla="*/ 2147483646 w 33"/>
                <a:gd name="T57" fmla="*/ 0 h 1"/>
                <a:gd name="T58" fmla="*/ 2147483646 w 33"/>
                <a:gd name="T59" fmla="*/ 0 h 1"/>
                <a:gd name="T60" fmla="*/ 2147483646 w 33"/>
                <a:gd name="T61" fmla="*/ 0 h 1"/>
                <a:gd name="T62" fmla="*/ 2147483646 w 33"/>
                <a:gd name="T63" fmla="*/ 0 h 1"/>
                <a:gd name="T64" fmla="*/ 2147483646 w 33"/>
                <a:gd name="T65" fmla="*/ 0 h 1"/>
                <a:gd name="T66" fmla="*/ 2147483646 w 33"/>
                <a:gd name="T67" fmla="*/ 0 h 1"/>
                <a:gd name="T68" fmla="*/ 2147483646 w 33"/>
                <a:gd name="T69" fmla="*/ 0 h 1"/>
                <a:gd name="T70" fmla="*/ 2147483646 w 33"/>
                <a:gd name="T71" fmla="*/ 0 h 1"/>
                <a:gd name="T72" fmla="*/ 2147483646 w 33"/>
                <a:gd name="T73" fmla="*/ 0 h 1"/>
                <a:gd name="T74" fmla="*/ 2147483646 w 33"/>
                <a:gd name="T75" fmla="*/ 0 h 1"/>
                <a:gd name="T76" fmla="*/ 2147483646 w 33"/>
                <a:gd name="T77" fmla="*/ 0 h 1"/>
                <a:gd name="T78" fmla="*/ 2147483646 w 33"/>
                <a:gd name="T79" fmla="*/ 0 h 1"/>
                <a:gd name="T80" fmla="*/ 2147483646 w 33"/>
                <a:gd name="T81" fmla="*/ 0 h 1"/>
                <a:gd name="T82" fmla="*/ 2147483646 w 33"/>
                <a:gd name="T83" fmla="*/ 0 h 1"/>
                <a:gd name="T84" fmla="*/ 2147483646 w 33"/>
                <a:gd name="T85" fmla="*/ 0 h 1"/>
                <a:gd name="T86" fmla="*/ 2147483646 w 33"/>
                <a:gd name="T87" fmla="*/ 0 h 1"/>
                <a:gd name="T88" fmla="*/ 2147483646 w 33"/>
                <a:gd name="T89" fmla="*/ 0 h 1"/>
                <a:gd name="T90" fmla="*/ 2147483646 w 33"/>
                <a:gd name="T91" fmla="*/ 0 h 1"/>
                <a:gd name="T92" fmla="*/ 2147483646 w 33"/>
                <a:gd name="T93" fmla="*/ 0 h 1"/>
                <a:gd name="T94" fmla="*/ 2147483646 w 33"/>
                <a:gd name="T95" fmla="*/ 0 h 1"/>
                <a:gd name="T96" fmla="*/ 2147483646 w 33"/>
                <a:gd name="T97" fmla="*/ 0 h 1"/>
                <a:gd name="T98" fmla="*/ 2147483646 w 33"/>
                <a:gd name="T99" fmla="*/ 0 h 1"/>
                <a:gd name="T100" fmla="*/ 2147483646 w 33"/>
                <a:gd name="T101" fmla="*/ 0 h 1"/>
                <a:gd name="T102" fmla="*/ 2147483646 w 33"/>
                <a:gd name="T103" fmla="*/ 0 h 1"/>
                <a:gd name="T104" fmla="*/ 2147483646 w 33"/>
                <a:gd name="T105" fmla="*/ 0 h 1"/>
                <a:gd name="T106" fmla="*/ 2147483646 w 33"/>
                <a:gd name="T107" fmla="*/ 0 h 1"/>
                <a:gd name="T108" fmla="*/ 2147483646 w 33"/>
                <a:gd name="T109" fmla="*/ 0 h 1"/>
                <a:gd name="T110" fmla="*/ 2147483646 w 33"/>
                <a:gd name="T111" fmla="*/ 0 h 1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33"/>
                <a:gd name="T169" fmla="*/ 0 h 1"/>
                <a:gd name="T170" fmla="*/ 33 w 33"/>
                <a:gd name="T171" fmla="*/ 1 h 1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33" h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5" y="0"/>
                  </a:lnTo>
                  <a:lnTo>
                    <a:pt x="6" y="0"/>
                  </a:lnTo>
                  <a:lnTo>
                    <a:pt x="7" y="0"/>
                  </a:lnTo>
                  <a:lnTo>
                    <a:pt x="8" y="0"/>
                  </a:lnTo>
                  <a:lnTo>
                    <a:pt x="9" y="0"/>
                  </a:lnTo>
                  <a:lnTo>
                    <a:pt x="10" y="0"/>
                  </a:lnTo>
                  <a:lnTo>
                    <a:pt x="11" y="0"/>
                  </a:lnTo>
                  <a:lnTo>
                    <a:pt x="12" y="0"/>
                  </a:lnTo>
                  <a:lnTo>
                    <a:pt x="13" y="0"/>
                  </a:lnTo>
                  <a:lnTo>
                    <a:pt x="14" y="0"/>
                  </a:lnTo>
                  <a:lnTo>
                    <a:pt x="15" y="0"/>
                  </a:lnTo>
                  <a:lnTo>
                    <a:pt x="16" y="0"/>
                  </a:lnTo>
                  <a:lnTo>
                    <a:pt x="17" y="0"/>
                  </a:lnTo>
                  <a:lnTo>
                    <a:pt x="18" y="0"/>
                  </a:lnTo>
                  <a:lnTo>
                    <a:pt x="19" y="0"/>
                  </a:lnTo>
                  <a:lnTo>
                    <a:pt x="20" y="0"/>
                  </a:lnTo>
                  <a:lnTo>
                    <a:pt x="21" y="0"/>
                  </a:lnTo>
                  <a:lnTo>
                    <a:pt x="22" y="0"/>
                  </a:lnTo>
                  <a:lnTo>
                    <a:pt x="23" y="0"/>
                  </a:lnTo>
                  <a:lnTo>
                    <a:pt x="24" y="0"/>
                  </a:lnTo>
                  <a:lnTo>
                    <a:pt x="25" y="0"/>
                  </a:lnTo>
                  <a:lnTo>
                    <a:pt x="26" y="0"/>
                  </a:lnTo>
                  <a:lnTo>
                    <a:pt x="27" y="0"/>
                  </a:lnTo>
                  <a:lnTo>
                    <a:pt x="28" y="0"/>
                  </a:lnTo>
                  <a:lnTo>
                    <a:pt x="29" y="0"/>
                  </a:lnTo>
                  <a:lnTo>
                    <a:pt x="30" y="0"/>
                  </a:lnTo>
                  <a:lnTo>
                    <a:pt x="31" y="0"/>
                  </a:lnTo>
                  <a:lnTo>
                    <a:pt x="32" y="0"/>
                  </a:lnTo>
                  <a:lnTo>
                    <a:pt x="33" y="0"/>
                  </a:lnTo>
                </a:path>
              </a:pathLst>
            </a:custGeom>
            <a:noFill/>
            <a:ln w="0">
              <a:solidFill>
                <a:srgbClr val="25221E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9498" name="Freeform 104"/>
            <p:cNvSpPr>
              <a:spLocks/>
            </p:cNvSpPr>
            <p:nvPr/>
          </p:nvSpPr>
          <p:spPr bwMode="auto">
            <a:xfrm>
              <a:off x="2673" y="2197"/>
              <a:ext cx="190" cy="1"/>
            </a:xfrm>
            <a:custGeom>
              <a:avLst/>
              <a:gdLst>
                <a:gd name="T0" fmla="*/ 0 w 33"/>
                <a:gd name="T1" fmla="*/ 0 h 1"/>
                <a:gd name="T2" fmla="*/ 2147483646 w 33"/>
                <a:gd name="T3" fmla="*/ 0 h 1"/>
                <a:gd name="T4" fmla="*/ 2147483646 w 33"/>
                <a:gd name="T5" fmla="*/ 0 h 1"/>
                <a:gd name="T6" fmla="*/ 2147483646 w 33"/>
                <a:gd name="T7" fmla="*/ 0 h 1"/>
                <a:gd name="T8" fmla="*/ 2147483646 w 33"/>
                <a:gd name="T9" fmla="*/ 0 h 1"/>
                <a:gd name="T10" fmla="*/ 2147483646 w 33"/>
                <a:gd name="T11" fmla="*/ 0 h 1"/>
                <a:gd name="T12" fmla="*/ 2147483646 w 33"/>
                <a:gd name="T13" fmla="*/ 0 h 1"/>
                <a:gd name="T14" fmla="*/ 2147483646 w 33"/>
                <a:gd name="T15" fmla="*/ 0 h 1"/>
                <a:gd name="T16" fmla="*/ 2147483646 w 33"/>
                <a:gd name="T17" fmla="*/ 0 h 1"/>
                <a:gd name="T18" fmla="*/ 2147483646 w 33"/>
                <a:gd name="T19" fmla="*/ 0 h 1"/>
                <a:gd name="T20" fmla="*/ 2147483646 w 33"/>
                <a:gd name="T21" fmla="*/ 0 h 1"/>
                <a:gd name="T22" fmla="*/ 2147483646 w 33"/>
                <a:gd name="T23" fmla="*/ 0 h 1"/>
                <a:gd name="T24" fmla="*/ 2147483646 w 33"/>
                <a:gd name="T25" fmla="*/ 0 h 1"/>
                <a:gd name="T26" fmla="*/ 2147483646 w 33"/>
                <a:gd name="T27" fmla="*/ 0 h 1"/>
                <a:gd name="T28" fmla="*/ 2147483646 w 33"/>
                <a:gd name="T29" fmla="*/ 0 h 1"/>
                <a:gd name="T30" fmla="*/ 2147483646 w 33"/>
                <a:gd name="T31" fmla="*/ 0 h 1"/>
                <a:gd name="T32" fmla="*/ 2147483646 w 33"/>
                <a:gd name="T33" fmla="*/ 0 h 1"/>
                <a:gd name="T34" fmla="*/ 2147483646 w 33"/>
                <a:gd name="T35" fmla="*/ 0 h 1"/>
                <a:gd name="T36" fmla="*/ 2147483646 w 33"/>
                <a:gd name="T37" fmla="*/ 0 h 1"/>
                <a:gd name="T38" fmla="*/ 2147483646 w 33"/>
                <a:gd name="T39" fmla="*/ 0 h 1"/>
                <a:gd name="T40" fmla="*/ 2147483646 w 33"/>
                <a:gd name="T41" fmla="*/ 0 h 1"/>
                <a:gd name="T42" fmla="*/ 2147483646 w 33"/>
                <a:gd name="T43" fmla="*/ 0 h 1"/>
                <a:gd name="T44" fmla="*/ 2147483646 w 33"/>
                <a:gd name="T45" fmla="*/ 0 h 1"/>
                <a:gd name="T46" fmla="*/ 2147483646 w 33"/>
                <a:gd name="T47" fmla="*/ 0 h 1"/>
                <a:gd name="T48" fmla="*/ 2147483646 w 33"/>
                <a:gd name="T49" fmla="*/ 0 h 1"/>
                <a:gd name="T50" fmla="*/ 2147483646 w 33"/>
                <a:gd name="T51" fmla="*/ 0 h 1"/>
                <a:gd name="T52" fmla="*/ 2147483646 w 33"/>
                <a:gd name="T53" fmla="*/ 0 h 1"/>
                <a:gd name="T54" fmla="*/ 2147483646 w 33"/>
                <a:gd name="T55" fmla="*/ 0 h 1"/>
                <a:gd name="T56" fmla="*/ 2147483646 w 33"/>
                <a:gd name="T57" fmla="*/ 0 h 1"/>
                <a:gd name="T58" fmla="*/ 2147483646 w 33"/>
                <a:gd name="T59" fmla="*/ 0 h 1"/>
                <a:gd name="T60" fmla="*/ 2147483646 w 33"/>
                <a:gd name="T61" fmla="*/ 0 h 1"/>
                <a:gd name="T62" fmla="*/ 2147483646 w 33"/>
                <a:gd name="T63" fmla="*/ 0 h 1"/>
                <a:gd name="T64" fmla="*/ 2147483646 w 33"/>
                <a:gd name="T65" fmla="*/ 0 h 1"/>
                <a:gd name="T66" fmla="*/ 2147483646 w 33"/>
                <a:gd name="T67" fmla="*/ 0 h 1"/>
                <a:gd name="T68" fmla="*/ 2147483646 w 33"/>
                <a:gd name="T69" fmla="*/ 0 h 1"/>
                <a:gd name="T70" fmla="*/ 2147483646 w 33"/>
                <a:gd name="T71" fmla="*/ 0 h 1"/>
                <a:gd name="T72" fmla="*/ 2147483646 w 33"/>
                <a:gd name="T73" fmla="*/ 0 h 1"/>
                <a:gd name="T74" fmla="*/ 2147483646 w 33"/>
                <a:gd name="T75" fmla="*/ 0 h 1"/>
                <a:gd name="T76" fmla="*/ 2147483646 w 33"/>
                <a:gd name="T77" fmla="*/ 0 h 1"/>
                <a:gd name="T78" fmla="*/ 2147483646 w 33"/>
                <a:gd name="T79" fmla="*/ 0 h 1"/>
                <a:gd name="T80" fmla="*/ 2147483646 w 33"/>
                <a:gd name="T81" fmla="*/ 0 h 1"/>
                <a:gd name="T82" fmla="*/ 2147483646 w 33"/>
                <a:gd name="T83" fmla="*/ 0 h 1"/>
                <a:gd name="T84" fmla="*/ 2147483646 w 33"/>
                <a:gd name="T85" fmla="*/ 0 h 1"/>
                <a:gd name="T86" fmla="*/ 2147483646 w 33"/>
                <a:gd name="T87" fmla="*/ 0 h 1"/>
                <a:gd name="T88" fmla="*/ 2147483646 w 33"/>
                <a:gd name="T89" fmla="*/ 0 h 1"/>
                <a:gd name="T90" fmla="*/ 2147483646 w 33"/>
                <a:gd name="T91" fmla="*/ 0 h 1"/>
                <a:gd name="T92" fmla="*/ 2147483646 w 33"/>
                <a:gd name="T93" fmla="*/ 0 h 1"/>
                <a:gd name="T94" fmla="*/ 2147483646 w 33"/>
                <a:gd name="T95" fmla="*/ 0 h 1"/>
                <a:gd name="T96" fmla="*/ 2147483646 w 33"/>
                <a:gd name="T97" fmla="*/ 0 h 1"/>
                <a:gd name="T98" fmla="*/ 2147483646 w 33"/>
                <a:gd name="T99" fmla="*/ 0 h 1"/>
                <a:gd name="T100" fmla="*/ 2147483646 w 33"/>
                <a:gd name="T101" fmla="*/ 0 h 1"/>
                <a:gd name="T102" fmla="*/ 2147483646 w 33"/>
                <a:gd name="T103" fmla="*/ 0 h 1"/>
                <a:gd name="T104" fmla="*/ 2147483646 w 33"/>
                <a:gd name="T105" fmla="*/ 0 h 1"/>
                <a:gd name="T106" fmla="*/ 2147483646 w 33"/>
                <a:gd name="T107" fmla="*/ 0 h 1"/>
                <a:gd name="T108" fmla="*/ 2147483646 w 33"/>
                <a:gd name="T109" fmla="*/ 0 h 1"/>
                <a:gd name="T110" fmla="*/ 2147483646 w 33"/>
                <a:gd name="T111" fmla="*/ 0 h 1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33"/>
                <a:gd name="T169" fmla="*/ 0 h 1"/>
                <a:gd name="T170" fmla="*/ 33 w 33"/>
                <a:gd name="T171" fmla="*/ 1 h 1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33" h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5" y="0"/>
                  </a:lnTo>
                  <a:lnTo>
                    <a:pt x="6" y="0"/>
                  </a:lnTo>
                  <a:lnTo>
                    <a:pt x="7" y="0"/>
                  </a:lnTo>
                  <a:lnTo>
                    <a:pt x="8" y="0"/>
                  </a:lnTo>
                  <a:lnTo>
                    <a:pt x="9" y="0"/>
                  </a:lnTo>
                  <a:lnTo>
                    <a:pt x="10" y="0"/>
                  </a:lnTo>
                  <a:lnTo>
                    <a:pt x="11" y="0"/>
                  </a:lnTo>
                  <a:lnTo>
                    <a:pt x="12" y="0"/>
                  </a:lnTo>
                  <a:lnTo>
                    <a:pt x="13" y="0"/>
                  </a:lnTo>
                  <a:lnTo>
                    <a:pt x="14" y="0"/>
                  </a:lnTo>
                  <a:lnTo>
                    <a:pt x="15" y="0"/>
                  </a:lnTo>
                  <a:lnTo>
                    <a:pt x="16" y="0"/>
                  </a:lnTo>
                  <a:lnTo>
                    <a:pt x="17" y="0"/>
                  </a:lnTo>
                  <a:lnTo>
                    <a:pt x="18" y="0"/>
                  </a:lnTo>
                  <a:lnTo>
                    <a:pt x="19" y="0"/>
                  </a:lnTo>
                  <a:lnTo>
                    <a:pt x="20" y="0"/>
                  </a:lnTo>
                  <a:lnTo>
                    <a:pt x="21" y="0"/>
                  </a:lnTo>
                  <a:lnTo>
                    <a:pt x="22" y="0"/>
                  </a:lnTo>
                  <a:lnTo>
                    <a:pt x="23" y="0"/>
                  </a:lnTo>
                  <a:lnTo>
                    <a:pt x="24" y="0"/>
                  </a:lnTo>
                  <a:lnTo>
                    <a:pt x="25" y="0"/>
                  </a:lnTo>
                  <a:lnTo>
                    <a:pt x="26" y="0"/>
                  </a:lnTo>
                  <a:lnTo>
                    <a:pt x="27" y="0"/>
                  </a:lnTo>
                  <a:lnTo>
                    <a:pt x="28" y="0"/>
                  </a:lnTo>
                  <a:lnTo>
                    <a:pt x="29" y="0"/>
                  </a:lnTo>
                  <a:lnTo>
                    <a:pt x="30" y="0"/>
                  </a:lnTo>
                  <a:lnTo>
                    <a:pt x="31" y="0"/>
                  </a:lnTo>
                  <a:lnTo>
                    <a:pt x="32" y="0"/>
                  </a:lnTo>
                  <a:lnTo>
                    <a:pt x="33" y="0"/>
                  </a:lnTo>
                </a:path>
              </a:pathLst>
            </a:custGeom>
            <a:noFill/>
            <a:ln w="0">
              <a:solidFill>
                <a:srgbClr val="25221E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9499" name="Freeform 105"/>
            <p:cNvSpPr>
              <a:spLocks/>
            </p:cNvSpPr>
            <p:nvPr/>
          </p:nvSpPr>
          <p:spPr bwMode="auto">
            <a:xfrm>
              <a:off x="2863" y="2197"/>
              <a:ext cx="190" cy="1"/>
            </a:xfrm>
            <a:custGeom>
              <a:avLst/>
              <a:gdLst>
                <a:gd name="T0" fmla="*/ 0 w 33"/>
                <a:gd name="T1" fmla="*/ 0 h 1"/>
                <a:gd name="T2" fmla="*/ 2147483646 w 33"/>
                <a:gd name="T3" fmla="*/ 0 h 1"/>
                <a:gd name="T4" fmla="*/ 2147483646 w 33"/>
                <a:gd name="T5" fmla="*/ 0 h 1"/>
                <a:gd name="T6" fmla="*/ 2147483646 w 33"/>
                <a:gd name="T7" fmla="*/ 0 h 1"/>
                <a:gd name="T8" fmla="*/ 2147483646 w 33"/>
                <a:gd name="T9" fmla="*/ 0 h 1"/>
                <a:gd name="T10" fmla="*/ 2147483646 w 33"/>
                <a:gd name="T11" fmla="*/ 0 h 1"/>
                <a:gd name="T12" fmla="*/ 2147483646 w 33"/>
                <a:gd name="T13" fmla="*/ 0 h 1"/>
                <a:gd name="T14" fmla="*/ 2147483646 w 33"/>
                <a:gd name="T15" fmla="*/ 0 h 1"/>
                <a:gd name="T16" fmla="*/ 2147483646 w 33"/>
                <a:gd name="T17" fmla="*/ 0 h 1"/>
                <a:gd name="T18" fmla="*/ 2147483646 w 33"/>
                <a:gd name="T19" fmla="*/ 0 h 1"/>
                <a:gd name="T20" fmla="*/ 2147483646 w 33"/>
                <a:gd name="T21" fmla="*/ 0 h 1"/>
                <a:gd name="T22" fmla="*/ 2147483646 w 33"/>
                <a:gd name="T23" fmla="*/ 0 h 1"/>
                <a:gd name="T24" fmla="*/ 2147483646 w 33"/>
                <a:gd name="T25" fmla="*/ 0 h 1"/>
                <a:gd name="T26" fmla="*/ 2147483646 w 33"/>
                <a:gd name="T27" fmla="*/ 0 h 1"/>
                <a:gd name="T28" fmla="*/ 2147483646 w 33"/>
                <a:gd name="T29" fmla="*/ 0 h 1"/>
                <a:gd name="T30" fmla="*/ 2147483646 w 33"/>
                <a:gd name="T31" fmla="*/ 0 h 1"/>
                <a:gd name="T32" fmla="*/ 2147483646 w 33"/>
                <a:gd name="T33" fmla="*/ 0 h 1"/>
                <a:gd name="T34" fmla="*/ 2147483646 w 33"/>
                <a:gd name="T35" fmla="*/ 0 h 1"/>
                <a:gd name="T36" fmla="*/ 2147483646 w 33"/>
                <a:gd name="T37" fmla="*/ 0 h 1"/>
                <a:gd name="T38" fmla="*/ 2147483646 w 33"/>
                <a:gd name="T39" fmla="*/ 0 h 1"/>
                <a:gd name="T40" fmla="*/ 2147483646 w 33"/>
                <a:gd name="T41" fmla="*/ 0 h 1"/>
                <a:gd name="T42" fmla="*/ 2147483646 w 33"/>
                <a:gd name="T43" fmla="*/ 0 h 1"/>
                <a:gd name="T44" fmla="*/ 2147483646 w 33"/>
                <a:gd name="T45" fmla="*/ 0 h 1"/>
                <a:gd name="T46" fmla="*/ 2147483646 w 33"/>
                <a:gd name="T47" fmla="*/ 0 h 1"/>
                <a:gd name="T48" fmla="*/ 2147483646 w 33"/>
                <a:gd name="T49" fmla="*/ 0 h 1"/>
                <a:gd name="T50" fmla="*/ 2147483646 w 33"/>
                <a:gd name="T51" fmla="*/ 0 h 1"/>
                <a:gd name="T52" fmla="*/ 2147483646 w 33"/>
                <a:gd name="T53" fmla="*/ 0 h 1"/>
                <a:gd name="T54" fmla="*/ 2147483646 w 33"/>
                <a:gd name="T55" fmla="*/ 0 h 1"/>
                <a:gd name="T56" fmla="*/ 2147483646 w 33"/>
                <a:gd name="T57" fmla="*/ 0 h 1"/>
                <a:gd name="T58" fmla="*/ 2147483646 w 33"/>
                <a:gd name="T59" fmla="*/ 0 h 1"/>
                <a:gd name="T60" fmla="*/ 2147483646 w 33"/>
                <a:gd name="T61" fmla="*/ 0 h 1"/>
                <a:gd name="T62" fmla="*/ 2147483646 w 33"/>
                <a:gd name="T63" fmla="*/ 0 h 1"/>
                <a:gd name="T64" fmla="*/ 2147483646 w 33"/>
                <a:gd name="T65" fmla="*/ 0 h 1"/>
                <a:gd name="T66" fmla="*/ 2147483646 w 33"/>
                <a:gd name="T67" fmla="*/ 0 h 1"/>
                <a:gd name="T68" fmla="*/ 2147483646 w 33"/>
                <a:gd name="T69" fmla="*/ 0 h 1"/>
                <a:gd name="T70" fmla="*/ 2147483646 w 33"/>
                <a:gd name="T71" fmla="*/ 0 h 1"/>
                <a:gd name="T72" fmla="*/ 2147483646 w 33"/>
                <a:gd name="T73" fmla="*/ 0 h 1"/>
                <a:gd name="T74" fmla="*/ 2147483646 w 33"/>
                <a:gd name="T75" fmla="*/ 0 h 1"/>
                <a:gd name="T76" fmla="*/ 2147483646 w 33"/>
                <a:gd name="T77" fmla="*/ 0 h 1"/>
                <a:gd name="T78" fmla="*/ 2147483646 w 33"/>
                <a:gd name="T79" fmla="*/ 0 h 1"/>
                <a:gd name="T80" fmla="*/ 2147483646 w 33"/>
                <a:gd name="T81" fmla="*/ 0 h 1"/>
                <a:gd name="T82" fmla="*/ 2147483646 w 33"/>
                <a:gd name="T83" fmla="*/ 0 h 1"/>
                <a:gd name="T84" fmla="*/ 2147483646 w 33"/>
                <a:gd name="T85" fmla="*/ 0 h 1"/>
                <a:gd name="T86" fmla="*/ 2147483646 w 33"/>
                <a:gd name="T87" fmla="*/ 0 h 1"/>
                <a:gd name="T88" fmla="*/ 2147483646 w 33"/>
                <a:gd name="T89" fmla="*/ 0 h 1"/>
                <a:gd name="T90" fmla="*/ 2147483646 w 33"/>
                <a:gd name="T91" fmla="*/ 0 h 1"/>
                <a:gd name="T92" fmla="*/ 2147483646 w 33"/>
                <a:gd name="T93" fmla="*/ 0 h 1"/>
                <a:gd name="T94" fmla="*/ 2147483646 w 33"/>
                <a:gd name="T95" fmla="*/ 0 h 1"/>
                <a:gd name="T96" fmla="*/ 2147483646 w 33"/>
                <a:gd name="T97" fmla="*/ 0 h 1"/>
                <a:gd name="T98" fmla="*/ 2147483646 w 33"/>
                <a:gd name="T99" fmla="*/ 0 h 1"/>
                <a:gd name="T100" fmla="*/ 2147483646 w 33"/>
                <a:gd name="T101" fmla="*/ 0 h 1"/>
                <a:gd name="T102" fmla="*/ 2147483646 w 33"/>
                <a:gd name="T103" fmla="*/ 0 h 1"/>
                <a:gd name="T104" fmla="*/ 2147483646 w 33"/>
                <a:gd name="T105" fmla="*/ 0 h 1"/>
                <a:gd name="T106" fmla="*/ 2147483646 w 33"/>
                <a:gd name="T107" fmla="*/ 0 h 1"/>
                <a:gd name="T108" fmla="*/ 2147483646 w 33"/>
                <a:gd name="T109" fmla="*/ 0 h 1"/>
                <a:gd name="T110" fmla="*/ 2147483646 w 33"/>
                <a:gd name="T111" fmla="*/ 0 h 1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33"/>
                <a:gd name="T169" fmla="*/ 0 h 1"/>
                <a:gd name="T170" fmla="*/ 33 w 33"/>
                <a:gd name="T171" fmla="*/ 1 h 1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33" h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5" y="0"/>
                  </a:lnTo>
                  <a:lnTo>
                    <a:pt x="6" y="0"/>
                  </a:lnTo>
                  <a:lnTo>
                    <a:pt x="7" y="0"/>
                  </a:lnTo>
                  <a:lnTo>
                    <a:pt x="8" y="0"/>
                  </a:lnTo>
                  <a:lnTo>
                    <a:pt x="9" y="0"/>
                  </a:lnTo>
                  <a:lnTo>
                    <a:pt x="10" y="0"/>
                  </a:lnTo>
                  <a:lnTo>
                    <a:pt x="11" y="0"/>
                  </a:lnTo>
                  <a:lnTo>
                    <a:pt x="12" y="0"/>
                  </a:lnTo>
                  <a:lnTo>
                    <a:pt x="13" y="0"/>
                  </a:lnTo>
                  <a:lnTo>
                    <a:pt x="14" y="0"/>
                  </a:lnTo>
                  <a:lnTo>
                    <a:pt x="15" y="0"/>
                  </a:lnTo>
                  <a:lnTo>
                    <a:pt x="16" y="0"/>
                  </a:lnTo>
                  <a:lnTo>
                    <a:pt x="17" y="0"/>
                  </a:lnTo>
                  <a:lnTo>
                    <a:pt x="18" y="0"/>
                  </a:lnTo>
                  <a:lnTo>
                    <a:pt x="19" y="0"/>
                  </a:lnTo>
                  <a:lnTo>
                    <a:pt x="20" y="0"/>
                  </a:lnTo>
                  <a:lnTo>
                    <a:pt x="21" y="0"/>
                  </a:lnTo>
                  <a:lnTo>
                    <a:pt x="22" y="0"/>
                  </a:lnTo>
                  <a:lnTo>
                    <a:pt x="23" y="0"/>
                  </a:lnTo>
                  <a:lnTo>
                    <a:pt x="24" y="0"/>
                  </a:lnTo>
                  <a:lnTo>
                    <a:pt x="25" y="0"/>
                  </a:lnTo>
                  <a:lnTo>
                    <a:pt x="26" y="0"/>
                  </a:lnTo>
                  <a:lnTo>
                    <a:pt x="27" y="0"/>
                  </a:lnTo>
                  <a:lnTo>
                    <a:pt x="28" y="0"/>
                  </a:lnTo>
                  <a:lnTo>
                    <a:pt x="29" y="0"/>
                  </a:lnTo>
                  <a:lnTo>
                    <a:pt x="30" y="0"/>
                  </a:lnTo>
                  <a:lnTo>
                    <a:pt x="31" y="0"/>
                  </a:lnTo>
                  <a:lnTo>
                    <a:pt x="32" y="0"/>
                  </a:lnTo>
                  <a:lnTo>
                    <a:pt x="33" y="0"/>
                  </a:lnTo>
                </a:path>
              </a:pathLst>
            </a:custGeom>
            <a:noFill/>
            <a:ln w="0">
              <a:solidFill>
                <a:srgbClr val="25221E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9500" name="Freeform 106"/>
            <p:cNvSpPr>
              <a:spLocks/>
            </p:cNvSpPr>
            <p:nvPr/>
          </p:nvSpPr>
          <p:spPr bwMode="auto">
            <a:xfrm>
              <a:off x="3053" y="2197"/>
              <a:ext cx="190" cy="1"/>
            </a:xfrm>
            <a:custGeom>
              <a:avLst/>
              <a:gdLst>
                <a:gd name="T0" fmla="*/ 2147483646 w 33"/>
                <a:gd name="T1" fmla="*/ 0 h 1"/>
                <a:gd name="T2" fmla="*/ 2147483646 w 33"/>
                <a:gd name="T3" fmla="*/ 0 h 1"/>
                <a:gd name="T4" fmla="*/ 2147483646 w 33"/>
                <a:gd name="T5" fmla="*/ 0 h 1"/>
                <a:gd name="T6" fmla="*/ 2147483646 w 33"/>
                <a:gd name="T7" fmla="*/ 0 h 1"/>
                <a:gd name="T8" fmla="*/ 2147483646 w 33"/>
                <a:gd name="T9" fmla="*/ 0 h 1"/>
                <a:gd name="T10" fmla="*/ 2147483646 w 33"/>
                <a:gd name="T11" fmla="*/ 0 h 1"/>
                <a:gd name="T12" fmla="*/ 2147483646 w 33"/>
                <a:gd name="T13" fmla="*/ 0 h 1"/>
                <a:gd name="T14" fmla="*/ 2147483646 w 33"/>
                <a:gd name="T15" fmla="*/ 0 h 1"/>
                <a:gd name="T16" fmla="*/ 2147483646 w 33"/>
                <a:gd name="T17" fmla="*/ 0 h 1"/>
                <a:gd name="T18" fmla="*/ 2147483646 w 33"/>
                <a:gd name="T19" fmla="*/ 0 h 1"/>
                <a:gd name="T20" fmla="*/ 2147483646 w 33"/>
                <a:gd name="T21" fmla="*/ 0 h 1"/>
                <a:gd name="T22" fmla="*/ 2147483646 w 33"/>
                <a:gd name="T23" fmla="*/ 0 h 1"/>
                <a:gd name="T24" fmla="*/ 2147483646 w 33"/>
                <a:gd name="T25" fmla="*/ 0 h 1"/>
                <a:gd name="T26" fmla="*/ 2147483646 w 33"/>
                <a:gd name="T27" fmla="*/ 0 h 1"/>
                <a:gd name="T28" fmla="*/ 2147483646 w 33"/>
                <a:gd name="T29" fmla="*/ 0 h 1"/>
                <a:gd name="T30" fmla="*/ 2147483646 w 33"/>
                <a:gd name="T31" fmla="*/ 0 h 1"/>
                <a:gd name="T32" fmla="*/ 2147483646 w 33"/>
                <a:gd name="T33" fmla="*/ 0 h 1"/>
                <a:gd name="T34" fmla="*/ 2147483646 w 33"/>
                <a:gd name="T35" fmla="*/ 0 h 1"/>
                <a:gd name="T36" fmla="*/ 2147483646 w 33"/>
                <a:gd name="T37" fmla="*/ 0 h 1"/>
                <a:gd name="T38" fmla="*/ 2147483646 w 33"/>
                <a:gd name="T39" fmla="*/ 0 h 1"/>
                <a:gd name="T40" fmla="*/ 2147483646 w 33"/>
                <a:gd name="T41" fmla="*/ 0 h 1"/>
                <a:gd name="T42" fmla="*/ 2147483646 w 33"/>
                <a:gd name="T43" fmla="*/ 0 h 1"/>
                <a:gd name="T44" fmla="*/ 2147483646 w 33"/>
                <a:gd name="T45" fmla="*/ 0 h 1"/>
                <a:gd name="T46" fmla="*/ 2147483646 w 33"/>
                <a:gd name="T47" fmla="*/ 0 h 1"/>
                <a:gd name="T48" fmla="*/ 2147483646 w 33"/>
                <a:gd name="T49" fmla="*/ 0 h 1"/>
                <a:gd name="T50" fmla="*/ 2147483646 w 33"/>
                <a:gd name="T51" fmla="*/ 0 h 1"/>
                <a:gd name="T52" fmla="*/ 2147483646 w 33"/>
                <a:gd name="T53" fmla="*/ 0 h 1"/>
                <a:gd name="T54" fmla="*/ 2147483646 w 33"/>
                <a:gd name="T55" fmla="*/ 0 h 1"/>
                <a:gd name="T56" fmla="*/ 2147483646 w 33"/>
                <a:gd name="T57" fmla="*/ 0 h 1"/>
                <a:gd name="T58" fmla="*/ 2147483646 w 33"/>
                <a:gd name="T59" fmla="*/ 0 h 1"/>
                <a:gd name="T60" fmla="*/ 2147483646 w 33"/>
                <a:gd name="T61" fmla="*/ 0 h 1"/>
                <a:gd name="T62" fmla="*/ 2147483646 w 33"/>
                <a:gd name="T63" fmla="*/ 0 h 1"/>
                <a:gd name="T64" fmla="*/ 2147483646 w 33"/>
                <a:gd name="T65" fmla="*/ 0 h 1"/>
                <a:gd name="T66" fmla="*/ 2147483646 w 33"/>
                <a:gd name="T67" fmla="*/ 0 h 1"/>
                <a:gd name="T68" fmla="*/ 2147483646 w 33"/>
                <a:gd name="T69" fmla="*/ 0 h 1"/>
                <a:gd name="T70" fmla="*/ 2147483646 w 33"/>
                <a:gd name="T71" fmla="*/ 0 h 1"/>
                <a:gd name="T72" fmla="*/ 2147483646 w 33"/>
                <a:gd name="T73" fmla="*/ 0 h 1"/>
                <a:gd name="T74" fmla="*/ 2147483646 w 33"/>
                <a:gd name="T75" fmla="*/ 0 h 1"/>
                <a:gd name="T76" fmla="*/ 2147483646 w 33"/>
                <a:gd name="T77" fmla="*/ 0 h 1"/>
                <a:gd name="T78" fmla="*/ 2147483646 w 33"/>
                <a:gd name="T79" fmla="*/ 0 h 1"/>
                <a:gd name="T80" fmla="*/ 2147483646 w 33"/>
                <a:gd name="T81" fmla="*/ 0 h 1"/>
                <a:gd name="T82" fmla="*/ 2147483646 w 33"/>
                <a:gd name="T83" fmla="*/ 0 h 1"/>
                <a:gd name="T84" fmla="*/ 2147483646 w 33"/>
                <a:gd name="T85" fmla="*/ 0 h 1"/>
                <a:gd name="T86" fmla="*/ 2147483646 w 33"/>
                <a:gd name="T87" fmla="*/ 0 h 1"/>
                <a:gd name="T88" fmla="*/ 2147483646 w 33"/>
                <a:gd name="T89" fmla="*/ 0 h 1"/>
                <a:gd name="T90" fmla="*/ 2147483646 w 33"/>
                <a:gd name="T91" fmla="*/ 0 h 1"/>
                <a:gd name="T92" fmla="*/ 2147483646 w 33"/>
                <a:gd name="T93" fmla="*/ 0 h 1"/>
                <a:gd name="T94" fmla="*/ 2147483646 w 33"/>
                <a:gd name="T95" fmla="*/ 0 h 1"/>
                <a:gd name="T96" fmla="*/ 2147483646 w 33"/>
                <a:gd name="T97" fmla="*/ 0 h 1"/>
                <a:gd name="T98" fmla="*/ 2147483646 w 33"/>
                <a:gd name="T99" fmla="*/ 0 h 1"/>
                <a:gd name="T100" fmla="*/ 2147483646 w 33"/>
                <a:gd name="T101" fmla="*/ 0 h 1"/>
                <a:gd name="T102" fmla="*/ 2147483646 w 33"/>
                <a:gd name="T103" fmla="*/ 0 h 1"/>
                <a:gd name="T104" fmla="*/ 2147483646 w 33"/>
                <a:gd name="T105" fmla="*/ 0 h 1"/>
                <a:gd name="T106" fmla="*/ 2147483646 w 33"/>
                <a:gd name="T107" fmla="*/ 0 h 1"/>
                <a:gd name="T108" fmla="*/ 2147483646 w 33"/>
                <a:gd name="T109" fmla="*/ 0 h 1"/>
                <a:gd name="T110" fmla="*/ 2147483646 w 33"/>
                <a:gd name="T111" fmla="*/ 0 h 1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33"/>
                <a:gd name="T169" fmla="*/ 0 h 1"/>
                <a:gd name="T170" fmla="*/ 33 w 33"/>
                <a:gd name="T171" fmla="*/ 1 h 1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33" h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5" y="0"/>
                  </a:lnTo>
                  <a:lnTo>
                    <a:pt x="6" y="0"/>
                  </a:lnTo>
                  <a:lnTo>
                    <a:pt x="7" y="0"/>
                  </a:lnTo>
                  <a:lnTo>
                    <a:pt x="8" y="0"/>
                  </a:lnTo>
                  <a:lnTo>
                    <a:pt x="9" y="0"/>
                  </a:lnTo>
                  <a:lnTo>
                    <a:pt x="10" y="0"/>
                  </a:lnTo>
                  <a:lnTo>
                    <a:pt x="11" y="0"/>
                  </a:lnTo>
                  <a:lnTo>
                    <a:pt x="12" y="0"/>
                  </a:lnTo>
                  <a:lnTo>
                    <a:pt x="13" y="0"/>
                  </a:lnTo>
                  <a:lnTo>
                    <a:pt x="14" y="0"/>
                  </a:lnTo>
                  <a:lnTo>
                    <a:pt x="15" y="0"/>
                  </a:lnTo>
                  <a:lnTo>
                    <a:pt x="16" y="0"/>
                  </a:lnTo>
                  <a:lnTo>
                    <a:pt x="17" y="0"/>
                  </a:lnTo>
                  <a:lnTo>
                    <a:pt x="18" y="0"/>
                  </a:lnTo>
                  <a:lnTo>
                    <a:pt x="19" y="0"/>
                  </a:lnTo>
                  <a:lnTo>
                    <a:pt x="20" y="0"/>
                  </a:lnTo>
                  <a:lnTo>
                    <a:pt x="21" y="0"/>
                  </a:lnTo>
                  <a:lnTo>
                    <a:pt x="22" y="0"/>
                  </a:lnTo>
                  <a:lnTo>
                    <a:pt x="23" y="0"/>
                  </a:lnTo>
                  <a:lnTo>
                    <a:pt x="24" y="0"/>
                  </a:lnTo>
                  <a:lnTo>
                    <a:pt x="25" y="0"/>
                  </a:lnTo>
                  <a:lnTo>
                    <a:pt x="26" y="0"/>
                  </a:lnTo>
                  <a:lnTo>
                    <a:pt x="27" y="0"/>
                  </a:lnTo>
                  <a:lnTo>
                    <a:pt x="28" y="0"/>
                  </a:lnTo>
                  <a:lnTo>
                    <a:pt x="29" y="0"/>
                  </a:lnTo>
                  <a:lnTo>
                    <a:pt x="30" y="0"/>
                  </a:lnTo>
                  <a:lnTo>
                    <a:pt x="31" y="0"/>
                  </a:lnTo>
                  <a:lnTo>
                    <a:pt x="32" y="0"/>
                  </a:lnTo>
                  <a:lnTo>
                    <a:pt x="33" y="0"/>
                  </a:lnTo>
                </a:path>
              </a:pathLst>
            </a:custGeom>
            <a:noFill/>
            <a:ln w="0">
              <a:solidFill>
                <a:srgbClr val="25221E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9501" name="Freeform 107"/>
            <p:cNvSpPr>
              <a:spLocks/>
            </p:cNvSpPr>
            <p:nvPr/>
          </p:nvSpPr>
          <p:spPr bwMode="auto">
            <a:xfrm>
              <a:off x="3243" y="2197"/>
              <a:ext cx="190" cy="1"/>
            </a:xfrm>
            <a:custGeom>
              <a:avLst/>
              <a:gdLst>
                <a:gd name="T0" fmla="*/ 2147483646 w 33"/>
                <a:gd name="T1" fmla="*/ 0 h 1"/>
                <a:gd name="T2" fmla="*/ 2147483646 w 33"/>
                <a:gd name="T3" fmla="*/ 0 h 1"/>
                <a:gd name="T4" fmla="*/ 2147483646 w 33"/>
                <a:gd name="T5" fmla="*/ 0 h 1"/>
                <a:gd name="T6" fmla="*/ 2147483646 w 33"/>
                <a:gd name="T7" fmla="*/ 0 h 1"/>
                <a:gd name="T8" fmla="*/ 2147483646 w 33"/>
                <a:gd name="T9" fmla="*/ 0 h 1"/>
                <a:gd name="T10" fmla="*/ 2147483646 w 33"/>
                <a:gd name="T11" fmla="*/ 0 h 1"/>
                <a:gd name="T12" fmla="*/ 2147483646 w 33"/>
                <a:gd name="T13" fmla="*/ 0 h 1"/>
                <a:gd name="T14" fmla="*/ 2147483646 w 33"/>
                <a:gd name="T15" fmla="*/ 0 h 1"/>
                <a:gd name="T16" fmla="*/ 2147483646 w 33"/>
                <a:gd name="T17" fmla="*/ 0 h 1"/>
                <a:gd name="T18" fmla="*/ 2147483646 w 33"/>
                <a:gd name="T19" fmla="*/ 0 h 1"/>
                <a:gd name="T20" fmla="*/ 2147483646 w 33"/>
                <a:gd name="T21" fmla="*/ 0 h 1"/>
                <a:gd name="T22" fmla="*/ 2147483646 w 33"/>
                <a:gd name="T23" fmla="*/ 0 h 1"/>
                <a:gd name="T24" fmla="*/ 2147483646 w 33"/>
                <a:gd name="T25" fmla="*/ 0 h 1"/>
                <a:gd name="T26" fmla="*/ 2147483646 w 33"/>
                <a:gd name="T27" fmla="*/ 0 h 1"/>
                <a:gd name="T28" fmla="*/ 2147483646 w 33"/>
                <a:gd name="T29" fmla="*/ 0 h 1"/>
                <a:gd name="T30" fmla="*/ 2147483646 w 33"/>
                <a:gd name="T31" fmla="*/ 0 h 1"/>
                <a:gd name="T32" fmla="*/ 2147483646 w 33"/>
                <a:gd name="T33" fmla="*/ 0 h 1"/>
                <a:gd name="T34" fmla="*/ 2147483646 w 33"/>
                <a:gd name="T35" fmla="*/ 0 h 1"/>
                <a:gd name="T36" fmla="*/ 2147483646 w 33"/>
                <a:gd name="T37" fmla="*/ 0 h 1"/>
                <a:gd name="T38" fmla="*/ 2147483646 w 33"/>
                <a:gd name="T39" fmla="*/ 0 h 1"/>
                <a:gd name="T40" fmla="*/ 2147483646 w 33"/>
                <a:gd name="T41" fmla="*/ 0 h 1"/>
                <a:gd name="T42" fmla="*/ 2147483646 w 33"/>
                <a:gd name="T43" fmla="*/ 0 h 1"/>
                <a:gd name="T44" fmla="*/ 2147483646 w 33"/>
                <a:gd name="T45" fmla="*/ 0 h 1"/>
                <a:gd name="T46" fmla="*/ 2147483646 w 33"/>
                <a:gd name="T47" fmla="*/ 0 h 1"/>
                <a:gd name="T48" fmla="*/ 2147483646 w 33"/>
                <a:gd name="T49" fmla="*/ 0 h 1"/>
                <a:gd name="T50" fmla="*/ 2147483646 w 33"/>
                <a:gd name="T51" fmla="*/ 0 h 1"/>
                <a:gd name="T52" fmla="*/ 2147483646 w 33"/>
                <a:gd name="T53" fmla="*/ 0 h 1"/>
                <a:gd name="T54" fmla="*/ 2147483646 w 33"/>
                <a:gd name="T55" fmla="*/ 0 h 1"/>
                <a:gd name="T56" fmla="*/ 2147483646 w 33"/>
                <a:gd name="T57" fmla="*/ 0 h 1"/>
                <a:gd name="T58" fmla="*/ 2147483646 w 33"/>
                <a:gd name="T59" fmla="*/ 0 h 1"/>
                <a:gd name="T60" fmla="*/ 2147483646 w 33"/>
                <a:gd name="T61" fmla="*/ 0 h 1"/>
                <a:gd name="T62" fmla="*/ 2147483646 w 33"/>
                <a:gd name="T63" fmla="*/ 0 h 1"/>
                <a:gd name="T64" fmla="*/ 2147483646 w 33"/>
                <a:gd name="T65" fmla="*/ 0 h 1"/>
                <a:gd name="T66" fmla="*/ 2147483646 w 33"/>
                <a:gd name="T67" fmla="*/ 0 h 1"/>
                <a:gd name="T68" fmla="*/ 2147483646 w 33"/>
                <a:gd name="T69" fmla="*/ 0 h 1"/>
                <a:gd name="T70" fmla="*/ 2147483646 w 33"/>
                <a:gd name="T71" fmla="*/ 0 h 1"/>
                <a:gd name="T72" fmla="*/ 2147483646 w 33"/>
                <a:gd name="T73" fmla="*/ 0 h 1"/>
                <a:gd name="T74" fmla="*/ 2147483646 w 33"/>
                <a:gd name="T75" fmla="*/ 0 h 1"/>
                <a:gd name="T76" fmla="*/ 2147483646 w 33"/>
                <a:gd name="T77" fmla="*/ 0 h 1"/>
                <a:gd name="T78" fmla="*/ 2147483646 w 33"/>
                <a:gd name="T79" fmla="*/ 0 h 1"/>
                <a:gd name="T80" fmla="*/ 2147483646 w 33"/>
                <a:gd name="T81" fmla="*/ 0 h 1"/>
                <a:gd name="T82" fmla="*/ 2147483646 w 33"/>
                <a:gd name="T83" fmla="*/ 0 h 1"/>
                <a:gd name="T84" fmla="*/ 2147483646 w 33"/>
                <a:gd name="T85" fmla="*/ 0 h 1"/>
                <a:gd name="T86" fmla="*/ 2147483646 w 33"/>
                <a:gd name="T87" fmla="*/ 0 h 1"/>
                <a:gd name="T88" fmla="*/ 2147483646 w 33"/>
                <a:gd name="T89" fmla="*/ 0 h 1"/>
                <a:gd name="T90" fmla="*/ 2147483646 w 33"/>
                <a:gd name="T91" fmla="*/ 0 h 1"/>
                <a:gd name="T92" fmla="*/ 2147483646 w 33"/>
                <a:gd name="T93" fmla="*/ 0 h 1"/>
                <a:gd name="T94" fmla="*/ 2147483646 w 33"/>
                <a:gd name="T95" fmla="*/ 0 h 1"/>
                <a:gd name="T96" fmla="*/ 2147483646 w 33"/>
                <a:gd name="T97" fmla="*/ 0 h 1"/>
                <a:gd name="T98" fmla="*/ 2147483646 w 33"/>
                <a:gd name="T99" fmla="*/ 0 h 1"/>
                <a:gd name="T100" fmla="*/ 2147483646 w 33"/>
                <a:gd name="T101" fmla="*/ 0 h 1"/>
                <a:gd name="T102" fmla="*/ 2147483646 w 33"/>
                <a:gd name="T103" fmla="*/ 0 h 1"/>
                <a:gd name="T104" fmla="*/ 2147483646 w 33"/>
                <a:gd name="T105" fmla="*/ 0 h 1"/>
                <a:gd name="T106" fmla="*/ 2147483646 w 33"/>
                <a:gd name="T107" fmla="*/ 0 h 1"/>
                <a:gd name="T108" fmla="*/ 2147483646 w 33"/>
                <a:gd name="T109" fmla="*/ 0 h 1"/>
                <a:gd name="T110" fmla="*/ 2147483646 w 33"/>
                <a:gd name="T111" fmla="*/ 0 h 1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33"/>
                <a:gd name="T169" fmla="*/ 0 h 1"/>
                <a:gd name="T170" fmla="*/ 33 w 33"/>
                <a:gd name="T171" fmla="*/ 1 h 1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33" h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5" y="0"/>
                  </a:lnTo>
                  <a:lnTo>
                    <a:pt x="6" y="0"/>
                  </a:lnTo>
                  <a:lnTo>
                    <a:pt x="7" y="0"/>
                  </a:lnTo>
                  <a:lnTo>
                    <a:pt x="8" y="0"/>
                  </a:lnTo>
                  <a:lnTo>
                    <a:pt x="9" y="0"/>
                  </a:lnTo>
                  <a:lnTo>
                    <a:pt x="10" y="0"/>
                  </a:lnTo>
                  <a:lnTo>
                    <a:pt x="11" y="0"/>
                  </a:lnTo>
                  <a:lnTo>
                    <a:pt x="12" y="0"/>
                  </a:lnTo>
                  <a:lnTo>
                    <a:pt x="13" y="0"/>
                  </a:lnTo>
                  <a:lnTo>
                    <a:pt x="14" y="0"/>
                  </a:lnTo>
                  <a:lnTo>
                    <a:pt x="15" y="0"/>
                  </a:lnTo>
                  <a:lnTo>
                    <a:pt x="16" y="0"/>
                  </a:lnTo>
                  <a:lnTo>
                    <a:pt x="17" y="0"/>
                  </a:lnTo>
                  <a:lnTo>
                    <a:pt x="18" y="0"/>
                  </a:lnTo>
                  <a:lnTo>
                    <a:pt x="19" y="0"/>
                  </a:lnTo>
                  <a:lnTo>
                    <a:pt x="20" y="0"/>
                  </a:lnTo>
                  <a:lnTo>
                    <a:pt x="21" y="0"/>
                  </a:lnTo>
                  <a:lnTo>
                    <a:pt x="22" y="0"/>
                  </a:lnTo>
                  <a:lnTo>
                    <a:pt x="23" y="0"/>
                  </a:lnTo>
                  <a:lnTo>
                    <a:pt x="24" y="0"/>
                  </a:lnTo>
                  <a:lnTo>
                    <a:pt x="25" y="0"/>
                  </a:lnTo>
                  <a:lnTo>
                    <a:pt x="26" y="0"/>
                  </a:lnTo>
                  <a:lnTo>
                    <a:pt x="27" y="0"/>
                  </a:lnTo>
                  <a:lnTo>
                    <a:pt x="28" y="0"/>
                  </a:lnTo>
                  <a:lnTo>
                    <a:pt x="29" y="0"/>
                  </a:lnTo>
                  <a:lnTo>
                    <a:pt x="30" y="0"/>
                  </a:lnTo>
                  <a:lnTo>
                    <a:pt x="31" y="0"/>
                  </a:lnTo>
                  <a:lnTo>
                    <a:pt x="32" y="0"/>
                  </a:lnTo>
                  <a:lnTo>
                    <a:pt x="33" y="0"/>
                  </a:lnTo>
                </a:path>
              </a:pathLst>
            </a:custGeom>
            <a:noFill/>
            <a:ln w="0">
              <a:solidFill>
                <a:srgbClr val="25221E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9502" name="Freeform 108"/>
            <p:cNvSpPr>
              <a:spLocks/>
            </p:cNvSpPr>
            <p:nvPr/>
          </p:nvSpPr>
          <p:spPr bwMode="auto">
            <a:xfrm>
              <a:off x="3433" y="2197"/>
              <a:ext cx="190" cy="1"/>
            </a:xfrm>
            <a:custGeom>
              <a:avLst/>
              <a:gdLst>
                <a:gd name="T0" fmla="*/ 2147483646 w 33"/>
                <a:gd name="T1" fmla="*/ 0 h 1"/>
                <a:gd name="T2" fmla="*/ 2147483646 w 33"/>
                <a:gd name="T3" fmla="*/ 0 h 1"/>
                <a:gd name="T4" fmla="*/ 2147483646 w 33"/>
                <a:gd name="T5" fmla="*/ 0 h 1"/>
                <a:gd name="T6" fmla="*/ 2147483646 w 33"/>
                <a:gd name="T7" fmla="*/ 0 h 1"/>
                <a:gd name="T8" fmla="*/ 2147483646 w 33"/>
                <a:gd name="T9" fmla="*/ 0 h 1"/>
                <a:gd name="T10" fmla="*/ 2147483646 w 33"/>
                <a:gd name="T11" fmla="*/ 0 h 1"/>
                <a:gd name="T12" fmla="*/ 2147483646 w 33"/>
                <a:gd name="T13" fmla="*/ 0 h 1"/>
                <a:gd name="T14" fmla="*/ 2147483646 w 33"/>
                <a:gd name="T15" fmla="*/ 0 h 1"/>
                <a:gd name="T16" fmla="*/ 2147483646 w 33"/>
                <a:gd name="T17" fmla="*/ 0 h 1"/>
                <a:gd name="T18" fmla="*/ 2147483646 w 33"/>
                <a:gd name="T19" fmla="*/ 0 h 1"/>
                <a:gd name="T20" fmla="*/ 2147483646 w 33"/>
                <a:gd name="T21" fmla="*/ 0 h 1"/>
                <a:gd name="T22" fmla="*/ 2147483646 w 33"/>
                <a:gd name="T23" fmla="*/ 0 h 1"/>
                <a:gd name="T24" fmla="*/ 2147483646 w 33"/>
                <a:gd name="T25" fmla="*/ 0 h 1"/>
                <a:gd name="T26" fmla="*/ 2147483646 w 33"/>
                <a:gd name="T27" fmla="*/ 0 h 1"/>
                <a:gd name="T28" fmla="*/ 2147483646 w 33"/>
                <a:gd name="T29" fmla="*/ 0 h 1"/>
                <a:gd name="T30" fmla="*/ 2147483646 w 33"/>
                <a:gd name="T31" fmla="*/ 0 h 1"/>
                <a:gd name="T32" fmla="*/ 2147483646 w 33"/>
                <a:gd name="T33" fmla="*/ 0 h 1"/>
                <a:gd name="T34" fmla="*/ 2147483646 w 33"/>
                <a:gd name="T35" fmla="*/ 0 h 1"/>
                <a:gd name="T36" fmla="*/ 2147483646 w 33"/>
                <a:gd name="T37" fmla="*/ 0 h 1"/>
                <a:gd name="T38" fmla="*/ 2147483646 w 33"/>
                <a:gd name="T39" fmla="*/ 0 h 1"/>
                <a:gd name="T40" fmla="*/ 2147483646 w 33"/>
                <a:gd name="T41" fmla="*/ 0 h 1"/>
                <a:gd name="T42" fmla="*/ 2147483646 w 33"/>
                <a:gd name="T43" fmla="*/ 0 h 1"/>
                <a:gd name="T44" fmla="*/ 2147483646 w 33"/>
                <a:gd name="T45" fmla="*/ 0 h 1"/>
                <a:gd name="T46" fmla="*/ 2147483646 w 33"/>
                <a:gd name="T47" fmla="*/ 0 h 1"/>
                <a:gd name="T48" fmla="*/ 2147483646 w 33"/>
                <a:gd name="T49" fmla="*/ 0 h 1"/>
                <a:gd name="T50" fmla="*/ 2147483646 w 33"/>
                <a:gd name="T51" fmla="*/ 0 h 1"/>
                <a:gd name="T52" fmla="*/ 2147483646 w 33"/>
                <a:gd name="T53" fmla="*/ 0 h 1"/>
                <a:gd name="T54" fmla="*/ 2147483646 w 33"/>
                <a:gd name="T55" fmla="*/ 0 h 1"/>
                <a:gd name="T56" fmla="*/ 2147483646 w 33"/>
                <a:gd name="T57" fmla="*/ 0 h 1"/>
                <a:gd name="T58" fmla="*/ 2147483646 w 33"/>
                <a:gd name="T59" fmla="*/ 0 h 1"/>
                <a:gd name="T60" fmla="*/ 2147483646 w 33"/>
                <a:gd name="T61" fmla="*/ 0 h 1"/>
                <a:gd name="T62" fmla="*/ 2147483646 w 33"/>
                <a:gd name="T63" fmla="*/ 0 h 1"/>
                <a:gd name="T64" fmla="*/ 2147483646 w 33"/>
                <a:gd name="T65" fmla="*/ 0 h 1"/>
                <a:gd name="T66" fmla="*/ 2147483646 w 33"/>
                <a:gd name="T67" fmla="*/ 0 h 1"/>
                <a:gd name="T68" fmla="*/ 2147483646 w 33"/>
                <a:gd name="T69" fmla="*/ 0 h 1"/>
                <a:gd name="T70" fmla="*/ 2147483646 w 33"/>
                <a:gd name="T71" fmla="*/ 0 h 1"/>
                <a:gd name="T72" fmla="*/ 2147483646 w 33"/>
                <a:gd name="T73" fmla="*/ 0 h 1"/>
                <a:gd name="T74" fmla="*/ 2147483646 w 33"/>
                <a:gd name="T75" fmla="*/ 0 h 1"/>
                <a:gd name="T76" fmla="*/ 2147483646 w 33"/>
                <a:gd name="T77" fmla="*/ 0 h 1"/>
                <a:gd name="T78" fmla="*/ 2147483646 w 33"/>
                <a:gd name="T79" fmla="*/ 0 h 1"/>
                <a:gd name="T80" fmla="*/ 2147483646 w 33"/>
                <a:gd name="T81" fmla="*/ 0 h 1"/>
                <a:gd name="T82" fmla="*/ 2147483646 w 33"/>
                <a:gd name="T83" fmla="*/ 0 h 1"/>
                <a:gd name="T84" fmla="*/ 2147483646 w 33"/>
                <a:gd name="T85" fmla="*/ 0 h 1"/>
                <a:gd name="T86" fmla="*/ 2147483646 w 33"/>
                <a:gd name="T87" fmla="*/ 0 h 1"/>
                <a:gd name="T88" fmla="*/ 2147483646 w 33"/>
                <a:gd name="T89" fmla="*/ 0 h 1"/>
                <a:gd name="T90" fmla="*/ 2147483646 w 33"/>
                <a:gd name="T91" fmla="*/ 0 h 1"/>
                <a:gd name="T92" fmla="*/ 2147483646 w 33"/>
                <a:gd name="T93" fmla="*/ 0 h 1"/>
                <a:gd name="T94" fmla="*/ 2147483646 w 33"/>
                <a:gd name="T95" fmla="*/ 0 h 1"/>
                <a:gd name="T96" fmla="*/ 2147483646 w 33"/>
                <a:gd name="T97" fmla="*/ 0 h 1"/>
                <a:gd name="T98" fmla="*/ 2147483646 w 33"/>
                <a:gd name="T99" fmla="*/ 0 h 1"/>
                <a:gd name="T100" fmla="*/ 2147483646 w 33"/>
                <a:gd name="T101" fmla="*/ 0 h 1"/>
                <a:gd name="T102" fmla="*/ 2147483646 w 33"/>
                <a:gd name="T103" fmla="*/ 0 h 1"/>
                <a:gd name="T104" fmla="*/ 2147483646 w 33"/>
                <a:gd name="T105" fmla="*/ 0 h 1"/>
                <a:gd name="T106" fmla="*/ 2147483646 w 33"/>
                <a:gd name="T107" fmla="*/ 0 h 1"/>
                <a:gd name="T108" fmla="*/ 2147483646 w 33"/>
                <a:gd name="T109" fmla="*/ 0 h 1"/>
                <a:gd name="T110" fmla="*/ 2147483646 w 33"/>
                <a:gd name="T111" fmla="*/ 0 h 1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33"/>
                <a:gd name="T169" fmla="*/ 0 h 1"/>
                <a:gd name="T170" fmla="*/ 33 w 33"/>
                <a:gd name="T171" fmla="*/ 1 h 1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33" h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5" y="0"/>
                  </a:lnTo>
                  <a:lnTo>
                    <a:pt x="6" y="0"/>
                  </a:lnTo>
                  <a:lnTo>
                    <a:pt x="7" y="0"/>
                  </a:lnTo>
                  <a:lnTo>
                    <a:pt x="8" y="0"/>
                  </a:lnTo>
                  <a:lnTo>
                    <a:pt x="9" y="0"/>
                  </a:lnTo>
                  <a:lnTo>
                    <a:pt x="10" y="0"/>
                  </a:lnTo>
                  <a:lnTo>
                    <a:pt x="11" y="0"/>
                  </a:lnTo>
                  <a:lnTo>
                    <a:pt x="12" y="0"/>
                  </a:lnTo>
                  <a:lnTo>
                    <a:pt x="13" y="0"/>
                  </a:lnTo>
                  <a:lnTo>
                    <a:pt x="14" y="0"/>
                  </a:lnTo>
                  <a:lnTo>
                    <a:pt x="15" y="0"/>
                  </a:lnTo>
                  <a:lnTo>
                    <a:pt x="16" y="0"/>
                  </a:lnTo>
                  <a:lnTo>
                    <a:pt x="17" y="0"/>
                  </a:lnTo>
                  <a:lnTo>
                    <a:pt x="18" y="0"/>
                  </a:lnTo>
                  <a:lnTo>
                    <a:pt x="19" y="0"/>
                  </a:lnTo>
                  <a:lnTo>
                    <a:pt x="20" y="0"/>
                  </a:lnTo>
                  <a:lnTo>
                    <a:pt x="21" y="0"/>
                  </a:lnTo>
                  <a:lnTo>
                    <a:pt x="22" y="0"/>
                  </a:lnTo>
                  <a:lnTo>
                    <a:pt x="23" y="0"/>
                  </a:lnTo>
                  <a:lnTo>
                    <a:pt x="24" y="0"/>
                  </a:lnTo>
                  <a:lnTo>
                    <a:pt x="25" y="0"/>
                  </a:lnTo>
                  <a:lnTo>
                    <a:pt x="26" y="0"/>
                  </a:lnTo>
                  <a:lnTo>
                    <a:pt x="27" y="0"/>
                  </a:lnTo>
                  <a:lnTo>
                    <a:pt x="28" y="0"/>
                  </a:lnTo>
                  <a:lnTo>
                    <a:pt x="29" y="0"/>
                  </a:lnTo>
                  <a:lnTo>
                    <a:pt x="30" y="0"/>
                  </a:lnTo>
                  <a:lnTo>
                    <a:pt x="31" y="0"/>
                  </a:lnTo>
                  <a:lnTo>
                    <a:pt x="32" y="0"/>
                  </a:lnTo>
                  <a:lnTo>
                    <a:pt x="33" y="0"/>
                  </a:lnTo>
                </a:path>
              </a:pathLst>
            </a:custGeom>
            <a:noFill/>
            <a:ln w="0">
              <a:solidFill>
                <a:srgbClr val="25221E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9503" name="Freeform 109"/>
            <p:cNvSpPr>
              <a:spLocks/>
            </p:cNvSpPr>
            <p:nvPr/>
          </p:nvSpPr>
          <p:spPr bwMode="auto">
            <a:xfrm>
              <a:off x="3623" y="2197"/>
              <a:ext cx="196" cy="1"/>
            </a:xfrm>
            <a:custGeom>
              <a:avLst/>
              <a:gdLst>
                <a:gd name="T0" fmla="*/ 2147483646 w 34"/>
                <a:gd name="T1" fmla="*/ 0 h 1"/>
                <a:gd name="T2" fmla="*/ 2147483646 w 34"/>
                <a:gd name="T3" fmla="*/ 0 h 1"/>
                <a:gd name="T4" fmla="*/ 2147483646 w 34"/>
                <a:gd name="T5" fmla="*/ 0 h 1"/>
                <a:gd name="T6" fmla="*/ 2147483646 w 34"/>
                <a:gd name="T7" fmla="*/ 0 h 1"/>
                <a:gd name="T8" fmla="*/ 2147483646 w 34"/>
                <a:gd name="T9" fmla="*/ 0 h 1"/>
                <a:gd name="T10" fmla="*/ 2147483646 w 34"/>
                <a:gd name="T11" fmla="*/ 0 h 1"/>
                <a:gd name="T12" fmla="*/ 2147483646 w 34"/>
                <a:gd name="T13" fmla="*/ 0 h 1"/>
                <a:gd name="T14" fmla="*/ 2147483646 w 34"/>
                <a:gd name="T15" fmla="*/ 0 h 1"/>
                <a:gd name="T16" fmla="*/ 2147483646 w 34"/>
                <a:gd name="T17" fmla="*/ 0 h 1"/>
                <a:gd name="T18" fmla="*/ 2147483646 w 34"/>
                <a:gd name="T19" fmla="*/ 0 h 1"/>
                <a:gd name="T20" fmla="*/ 2147483646 w 34"/>
                <a:gd name="T21" fmla="*/ 0 h 1"/>
                <a:gd name="T22" fmla="*/ 2147483646 w 34"/>
                <a:gd name="T23" fmla="*/ 0 h 1"/>
                <a:gd name="T24" fmla="*/ 2147483646 w 34"/>
                <a:gd name="T25" fmla="*/ 0 h 1"/>
                <a:gd name="T26" fmla="*/ 2147483646 w 34"/>
                <a:gd name="T27" fmla="*/ 0 h 1"/>
                <a:gd name="T28" fmla="*/ 2147483646 w 34"/>
                <a:gd name="T29" fmla="*/ 0 h 1"/>
                <a:gd name="T30" fmla="*/ 2147483646 w 34"/>
                <a:gd name="T31" fmla="*/ 0 h 1"/>
                <a:gd name="T32" fmla="*/ 2147483646 w 34"/>
                <a:gd name="T33" fmla="*/ 0 h 1"/>
                <a:gd name="T34" fmla="*/ 2147483646 w 34"/>
                <a:gd name="T35" fmla="*/ 0 h 1"/>
                <a:gd name="T36" fmla="*/ 2147483646 w 34"/>
                <a:gd name="T37" fmla="*/ 0 h 1"/>
                <a:gd name="T38" fmla="*/ 2147483646 w 34"/>
                <a:gd name="T39" fmla="*/ 0 h 1"/>
                <a:gd name="T40" fmla="*/ 2147483646 w 34"/>
                <a:gd name="T41" fmla="*/ 0 h 1"/>
                <a:gd name="T42" fmla="*/ 2147483646 w 34"/>
                <a:gd name="T43" fmla="*/ 0 h 1"/>
                <a:gd name="T44" fmla="*/ 2147483646 w 34"/>
                <a:gd name="T45" fmla="*/ 0 h 1"/>
                <a:gd name="T46" fmla="*/ 2147483646 w 34"/>
                <a:gd name="T47" fmla="*/ 0 h 1"/>
                <a:gd name="T48" fmla="*/ 2147483646 w 34"/>
                <a:gd name="T49" fmla="*/ 0 h 1"/>
                <a:gd name="T50" fmla="*/ 2147483646 w 34"/>
                <a:gd name="T51" fmla="*/ 0 h 1"/>
                <a:gd name="T52" fmla="*/ 2147483646 w 34"/>
                <a:gd name="T53" fmla="*/ 0 h 1"/>
                <a:gd name="T54" fmla="*/ 2147483646 w 34"/>
                <a:gd name="T55" fmla="*/ 0 h 1"/>
                <a:gd name="T56" fmla="*/ 2147483646 w 34"/>
                <a:gd name="T57" fmla="*/ 0 h 1"/>
                <a:gd name="T58" fmla="*/ 2147483646 w 34"/>
                <a:gd name="T59" fmla="*/ 0 h 1"/>
                <a:gd name="T60" fmla="*/ 2147483646 w 34"/>
                <a:gd name="T61" fmla="*/ 0 h 1"/>
                <a:gd name="T62" fmla="*/ 2147483646 w 34"/>
                <a:gd name="T63" fmla="*/ 0 h 1"/>
                <a:gd name="T64" fmla="*/ 2147483646 w 34"/>
                <a:gd name="T65" fmla="*/ 0 h 1"/>
                <a:gd name="T66" fmla="*/ 2147483646 w 34"/>
                <a:gd name="T67" fmla="*/ 0 h 1"/>
                <a:gd name="T68" fmla="*/ 2147483646 w 34"/>
                <a:gd name="T69" fmla="*/ 0 h 1"/>
                <a:gd name="T70" fmla="*/ 2147483646 w 34"/>
                <a:gd name="T71" fmla="*/ 0 h 1"/>
                <a:gd name="T72" fmla="*/ 2147483646 w 34"/>
                <a:gd name="T73" fmla="*/ 0 h 1"/>
                <a:gd name="T74" fmla="*/ 2147483646 w 34"/>
                <a:gd name="T75" fmla="*/ 0 h 1"/>
                <a:gd name="T76" fmla="*/ 2147483646 w 34"/>
                <a:gd name="T77" fmla="*/ 0 h 1"/>
                <a:gd name="T78" fmla="*/ 2147483646 w 34"/>
                <a:gd name="T79" fmla="*/ 0 h 1"/>
                <a:gd name="T80" fmla="*/ 2147483646 w 34"/>
                <a:gd name="T81" fmla="*/ 0 h 1"/>
                <a:gd name="T82" fmla="*/ 2147483646 w 34"/>
                <a:gd name="T83" fmla="*/ 0 h 1"/>
                <a:gd name="T84" fmla="*/ 2147483646 w 34"/>
                <a:gd name="T85" fmla="*/ 0 h 1"/>
                <a:gd name="T86" fmla="*/ 2147483646 w 34"/>
                <a:gd name="T87" fmla="*/ 0 h 1"/>
                <a:gd name="T88" fmla="*/ 2147483646 w 34"/>
                <a:gd name="T89" fmla="*/ 0 h 1"/>
                <a:gd name="T90" fmla="*/ 2147483646 w 34"/>
                <a:gd name="T91" fmla="*/ 0 h 1"/>
                <a:gd name="T92" fmla="*/ 2147483646 w 34"/>
                <a:gd name="T93" fmla="*/ 0 h 1"/>
                <a:gd name="T94" fmla="*/ 2147483646 w 34"/>
                <a:gd name="T95" fmla="*/ 0 h 1"/>
                <a:gd name="T96" fmla="*/ 2147483646 w 34"/>
                <a:gd name="T97" fmla="*/ 0 h 1"/>
                <a:gd name="T98" fmla="*/ 2147483646 w 34"/>
                <a:gd name="T99" fmla="*/ 0 h 1"/>
                <a:gd name="T100" fmla="*/ 2147483646 w 34"/>
                <a:gd name="T101" fmla="*/ 0 h 1"/>
                <a:gd name="T102" fmla="*/ 2147483646 w 34"/>
                <a:gd name="T103" fmla="*/ 0 h 1"/>
                <a:gd name="T104" fmla="*/ 2147483646 w 34"/>
                <a:gd name="T105" fmla="*/ 0 h 1"/>
                <a:gd name="T106" fmla="*/ 2147483646 w 34"/>
                <a:gd name="T107" fmla="*/ 0 h 1"/>
                <a:gd name="T108" fmla="*/ 2147483646 w 34"/>
                <a:gd name="T109" fmla="*/ 0 h 1"/>
                <a:gd name="T110" fmla="*/ 2147483646 w 34"/>
                <a:gd name="T111" fmla="*/ 0 h 1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34"/>
                <a:gd name="T169" fmla="*/ 0 h 1"/>
                <a:gd name="T170" fmla="*/ 34 w 34"/>
                <a:gd name="T171" fmla="*/ 1 h 1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34" h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5" y="0"/>
                  </a:lnTo>
                  <a:lnTo>
                    <a:pt x="6" y="0"/>
                  </a:lnTo>
                  <a:lnTo>
                    <a:pt x="7" y="0"/>
                  </a:lnTo>
                  <a:lnTo>
                    <a:pt x="8" y="0"/>
                  </a:lnTo>
                  <a:lnTo>
                    <a:pt x="9" y="0"/>
                  </a:lnTo>
                  <a:lnTo>
                    <a:pt x="10" y="0"/>
                  </a:lnTo>
                  <a:lnTo>
                    <a:pt x="11" y="0"/>
                  </a:lnTo>
                  <a:lnTo>
                    <a:pt x="12" y="0"/>
                  </a:lnTo>
                  <a:lnTo>
                    <a:pt x="13" y="0"/>
                  </a:lnTo>
                  <a:lnTo>
                    <a:pt x="14" y="0"/>
                  </a:lnTo>
                  <a:lnTo>
                    <a:pt x="15" y="0"/>
                  </a:lnTo>
                  <a:lnTo>
                    <a:pt x="16" y="0"/>
                  </a:lnTo>
                  <a:lnTo>
                    <a:pt x="17" y="0"/>
                  </a:lnTo>
                  <a:lnTo>
                    <a:pt x="18" y="0"/>
                  </a:lnTo>
                  <a:lnTo>
                    <a:pt x="19" y="0"/>
                  </a:lnTo>
                  <a:lnTo>
                    <a:pt x="20" y="0"/>
                  </a:lnTo>
                  <a:lnTo>
                    <a:pt x="21" y="0"/>
                  </a:lnTo>
                  <a:lnTo>
                    <a:pt x="22" y="0"/>
                  </a:lnTo>
                  <a:lnTo>
                    <a:pt x="23" y="0"/>
                  </a:lnTo>
                  <a:lnTo>
                    <a:pt x="24" y="0"/>
                  </a:lnTo>
                  <a:lnTo>
                    <a:pt x="25" y="0"/>
                  </a:lnTo>
                  <a:lnTo>
                    <a:pt x="26" y="0"/>
                  </a:lnTo>
                  <a:lnTo>
                    <a:pt x="27" y="0"/>
                  </a:lnTo>
                  <a:lnTo>
                    <a:pt x="28" y="0"/>
                  </a:lnTo>
                  <a:lnTo>
                    <a:pt x="29" y="0"/>
                  </a:lnTo>
                  <a:lnTo>
                    <a:pt x="30" y="0"/>
                  </a:lnTo>
                  <a:lnTo>
                    <a:pt x="31" y="0"/>
                  </a:lnTo>
                  <a:lnTo>
                    <a:pt x="32" y="0"/>
                  </a:lnTo>
                  <a:lnTo>
                    <a:pt x="33" y="0"/>
                  </a:lnTo>
                  <a:lnTo>
                    <a:pt x="34" y="0"/>
                  </a:lnTo>
                </a:path>
              </a:pathLst>
            </a:custGeom>
            <a:noFill/>
            <a:ln w="0">
              <a:solidFill>
                <a:srgbClr val="25221E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9504" name="Freeform 110"/>
            <p:cNvSpPr>
              <a:spLocks/>
            </p:cNvSpPr>
            <p:nvPr/>
          </p:nvSpPr>
          <p:spPr bwMode="auto">
            <a:xfrm>
              <a:off x="3819" y="1730"/>
              <a:ext cx="190" cy="467"/>
            </a:xfrm>
            <a:custGeom>
              <a:avLst/>
              <a:gdLst>
                <a:gd name="T0" fmla="*/ 0 w 33"/>
                <a:gd name="T1" fmla="*/ 2147483646 h 81"/>
                <a:gd name="T2" fmla="*/ 2147483646 w 33"/>
                <a:gd name="T3" fmla="*/ 2147483646 h 81"/>
                <a:gd name="T4" fmla="*/ 2147483646 w 33"/>
                <a:gd name="T5" fmla="*/ 2147483646 h 81"/>
                <a:gd name="T6" fmla="*/ 2147483646 w 33"/>
                <a:gd name="T7" fmla="*/ 2147483646 h 81"/>
                <a:gd name="T8" fmla="*/ 2147483646 w 33"/>
                <a:gd name="T9" fmla="*/ 2147483646 h 81"/>
                <a:gd name="T10" fmla="*/ 2147483646 w 33"/>
                <a:gd name="T11" fmla="*/ 2147483646 h 81"/>
                <a:gd name="T12" fmla="*/ 2147483646 w 33"/>
                <a:gd name="T13" fmla="*/ 2147483646 h 81"/>
                <a:gd name="T14" fmla="*/ 2147483646 w 33"/>
                <a:gd name="T15" fmla="*/ 2147483646 h 81"/>
                <a:gd name="T16" fmla="*/ 2147483646 w 33"/>
                <a:gd name="T17" fmla="*/ 2147483646 h 81"/>
                <a:gd name="T18" fmla="*/ 2147483646 w 33"/>
                <a:gd name="T19" fmla="*/ 2147483646 h 81"/>
                <a:gd name="T20" fmla="*/ 2147483646 w 33"/>
                <a:gd name="T21" fmla="*/ 2147483646 h 81"/>
                <a:gd name="T22" fmla="*/ 2147483646 w 33"/>
                <a:gd name="T23" fmla="*/ 2147483646 h 81"/>
                <a:gd name="T24" fmla="*/ 2147483646 w 33"/>
                <a:gd name="T25" fmla="*/ 2147483646 h 81"/>
                <a:gd name="T26" fmla="*/ 2147483646 w 33"/>
                <a:gd name="T27" fmla="*/ 2147483646 h 81"/>
                <a:gd name="T28" fmla="*/ 2147483646 w 33"/>
                <a:gd name="T29" fmla="*/ 2147483646 h 81"/>
                <a:gd name="T30" fmla="*/ 2147483646 w 33"/>
                <a:gd name="T31" fmla="*/ 2147483646 h 81"/>
                <a:gd name="T32" fmla="*/ 2147483646 w 33"/>
                <a:gd name="T33" fmla="*/ 2147483646 h 81"/>
                <a:gd name="T34" fmla="*/ 2147483646 w 33"/>
                <a:gd name="T35" fmla="*/ 2147483646 h 81"/>
                <a:gd name="T36" fmla="*/ 2147483646 w 33"/>
                <a:gd name="T37" fmla="*/ 2147483646 h 81"/>
                <a:gd name="T38" fmla="*/ 2147483646 w 33"/>
                <a:gd name="T39" fmla="*/ 2147483646 h 81"/>
                <a:gd name="T40" fmla="*/ 2147483646 w 33"/>
                <a:gd name="T41" fmla="*/ 2147483646 h 81"/>
                <a:gd name="T42" fmla="*/ 2147483646 w 33"/>
                <a:gd name="T43" fmla="*/ 2147483646 h 81"/>
                <a:gd name="T44" fmla="*/ 2147483646 w 33"/>
                <a:gd name="T45" fmla="*/ 2147483646 h 81"/>
                <a:gd name="T46" fmla="*/ 2147483646 w 33"/>
                <a:gd name="T47" fmla="*/ 2147483646 h 81"/>
                <a:gd name="T48" fmla="*/ 2147483646 w 33"/>
                <a:gd name="T49" fmla="*/ 2147483646 h 81"/>
                <a:gd name="T50" fmla="*/ 2147483646 w 33"/>
                <a:gd name="T51" fmla="*/ 2147483646 h 81"/>
                <a:gd name="T52" fmla="*/ 2147483646 w 33"/>
                <a:gd name="T53" fmla="*/ 2147483646 h 81"/>
                <a:gd name="T54" fmla="*/ 2147483646 w 33"/>
                <a:gd name="T55" fmla="*/ 2147483646 h 81"/>
                <a:gd name="T56" fmla="*/ 2147483646 w 33"/>
                <a:gd name="T57" fmla="*/ 2147483646 h 81"/>
                <a:gd name="T58" fmla="*/ 2147483646 w 33"/>
                <a:gd name="T59" fmla="*/ 2147483646 h 81"/>
                <a:gd name="T60" fmla="*/ 2147483646 w 33"/>
                <a:gd name="T61" fmla="*/ 2147483646 h 81"/>
                <a:gd name="T62" fmla="*/ 2147483646 w 33"/>
                <a:gd name="T63" fmla="*/ 2147483646 h 81"/>
                <a:gd name="T64" fmla="*/ 2147483646 w 33"/>
                <a:gd name="T65" fmla="*/ 2147483646 h 81"/>
                <a:gd name="T66" fmla="*/ 2147483646 w 33"/>
                <a:gd name="T67" fmla="*/ 2147483646 h 81"/>
                <a:gd name="T68" fmla="*/ 2147483646 w 33"/>
                <a:gd name="T69" fmla="*/ 2147483646 h 81"/>
                <a:gd name="T70" fmla="*/ 2147483646 w 33"/>
                <a:gd name="T71" fmla="*/ 2147483646 h 81"/>
                <a:gd name="T72" fmla="*/ 2147483646 w 33"/>
                <a:gd name="T73" fmla="*/ 2147483646 h 81"/>
                <a:gd name="T74" fmla="*/ 2147483646 w 33"/>
                <a:gd name="T75" fmla="*/ 2147483646 h 81"/>
                <a:gd name="T76" fmla="*/ 2147483646 w 33"/>
                <a:gd name="T77" fmla="*/ 2147483646 h 81"/>
                <a:gd name="T78" fmla="*/ 2147483646 w 33"/>
                <a:gd name="T79" fmla="*/ 2147483646 h 81"/>
                <a:gd name="T80" fmla="*/ 2147483646 w 33"/>
                <a:gd name="T81" fmla="*/ 2147483646 h 81"/>
                <a:gd name="T82" fmla="*/ 2147483646 w 33"/>
                <a:gd name="T83" fmla="*/ 2147483646 h 81"/>
                <a:gd name="T84" fmla="*/ 2147483646 w 33"/>
                <a:gd name="T85" fmla="*/ 2147483646 h 81"/>
                <a:gd name="T86" fmla="*/ 2147483646 w 33"/>
                <a:gd name="T87" fmla="*/ 2147483646 h 81"/>
                <a:gd name="T88" fmla="*/ 2147483646 w 33"/>
                <a:gd name="T89" fmla="*/ 2147483646 h 81"/>
                <a:gd name="T90" fmla="*/ 2147483646 w 33"/>
                <a:gd name="T91" fmla="*/ 2147483646 h 81"/>
                <a:gd name="T92" fmla="*/ 2147483646 w 33"/>
                <a:gd name="T93" fmla="*/ 2147483646 h 81"/>
                <a:gd name="T94" fmla="*/ 2147483646 w 33"/>
                <a:gd name="T95" fmla="*/ 2147483646 h 81"/>
                <a:gd name="T96" fmla="*/ 2147483646 w 33"/>
                <a:gd name="T97" fmla="*/ 2147483646 h 81"/>
                <a:gd name="T98" fmla="*/ 2147483646 w 33"/>
                <a:gd name="T99" fmla="*/ 2147483646 h 81"/>
                <a:gd name="T100" fmla="*/ 2147483646 w 33"/>
                <a:gd name="T101" fmla="*/ 2147483646 h 81"/>
                <a:gd name="T102" fmla="*/ 2147483646 w 33"/>
                <a:gd name="T103" fmla="*/ 2147483646 h 81"/>
                <a:gd name="T104" fmla="*/ 2147483646 w 33"/>
                <a:gd name="T105" fmla="*/ 2147483646 h 81"/>
                <a:gd name="T106" fmla="*/ 2147483646 w 33"/>
                <a:gd name="T107" fmla="*/ 2147483646 h 81"/>
                <a:gd name="T108" fmla="*/ 2147483646 w 33"/>
                <a:gd name="T109" fmla="*/ 2147483646 h 81"/>
                <a:gd name="T110" fmla="*/ 2147483646 w 33"/>
                <a:gd name="T111" fmla="*/ 2147483646 h 81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33"/>
                <a:gd name="T169" fmla="*/ 0 h 81"/>
                <a:gd name="T170" fmla="*/ 33 w 33"/>
                <a:gd name="T171" fmla="*/ 81 h 81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33" h="81">
                  <a:moveTo>
                    <a:pt x="0" y="81"/>
                  </a:moveTo>
                  <a:lnTo>
                    <a:pt x="0" y="81"/>
                  </a:lnTo>
                  <a:lnTo>
                    <a:pt x="1" y="81"/>
                  </a:lnTo>
                  <a:lnTo>
                    <a:pt x="2" y="81"/>
                  </a:lnTo>
                  <a:lnTo>
                    <a:pt x="3" y="81"/>
                  </a:lnTo>
                  <a:lnTo>
                    <a:pt x="4" y="81"/>
                  </a:lnTo>
                  <a:lnTo>
                    <a:pt x="5" y="81"/>
                  </a:lnTo>
                  <a:lnTo>
                    <a:pt x="6" y="81"/>
                  </a:lnTo>
                  <a:lnTo>
                    <a:pt x="7" y="81"/>
                  </a:lnTo>
                  <a:lnTo>
                    <a:pt x="8" y="81"/>
                  </a:lnTo>
                  <a:lnTo>
                    <a:pt x="9" y="81"/>
                  </a:lnTo>
                  <a:lnTo>
                    <a:pt x="10" y="81"/>
                  </a:lnTo>
                  <a:lnTo>
                    <a:pt x="11" y="81"/>
                  </a:lnTo>
                  <a:lnTo>
                    <a:pt x="12" y="81"/>
                  </a:lnTo>
                  <a:lnTo>
                    <a:pt x="13" y="81"/>
                  </a:lnTo>
                  <a:lnTo>
                    <a:pt x="14" y="81"/>
                  </a:lnTo>
                  <a:lnTo>
                    <a:pt x="15" y="81"/>
                  </a:lnTo>
                  <a:lnTo>
                    <a:pt x="16" y="81"/>
                  </a:lnTo>
                  <a:lnTo>
                    <a:pt x="17" y="81"/>
                  </a:lnTo>
                  <a:lnTo>
                    <a:pt x="18" y="81"/>
                  </a:lnTo>
                  <a:lnTo>
                    <a:pt x="19" y="81"/>
                  </a:lnTo>
                  <a:lnTo>
                    <a:pt x="20" y="81"/>
                  </a:lnTo>
                  <a:lnTo>
                    <a:pt x="21" y="81"/>
                  </a:lnTo>
                  <a:lnTo>
                    <a:pt x="22" y="81"/>
                  </a:lnTo>
                  <a:lnTo>
                    <a:pt x="23" y="81"/>
                  </a:lnTo>
                  <a:lnTo>
                    <a:pt x="24" y="81"/>
                  </a:lnTo>
                  <a:lnTo>
                    <a:pt x="24" y="80"/>
                  </a:lnTo>
                  <a:lnTo>
                    <a:pt x="24" y="78"/>
                  </a:lnTo>
                  <a:lnTo>
                    <a:pt x="25" y="76"/>
                  </a:lnTo>
                  <a:lnTo>
                    <a:pt x="25" y="72"/>
                  </a:lnTo>
                  <a:lnTo>
                    <a:pt x="25" y="66"/>
                  </a:lnTo>
                  <a:lnTo>
                    <a:pt x="25" y="59"/>
                  </a:lnTo>
                  <a:lnTo>
                    <a:pt x="25" y="50"/>
                  </a:lnTo>
                  <a:lnTo>
                    <a:pt x="25" y="41"/>
                  </a:lnTo>
                  <a:lnTo>
                    <a:pt x="25" y="31"/>
                  </a:lnTo>
                  <a:lnTo>
                    <a:pt x="25" y="23"/>
                  </a:lnTo>
                  <a:lnTo>
                    <a:pt x="25" y="15"/>
                  </a:lnTo>
                  <a:lnTo>
                    <a:pt x="25" y="10"/>
                  </a:lnTo>
                  <a:lnTo>
                    <a:pt x="25" y="5"/>
                  </a:lnTo>
                  <a:lnTo>
                    <a:pt x="25" y="3"/>
                  </a:lnTo>
                  <a:lnTo>
                    <a:pt x="25" y="1"/>
                  </a:lnTo>
                  <a:lnTo>
                    <a:pt x="25" y="0"/>
                  </a:lnTo>
                  <a:lnTo>
                    <a:pt x="26" y="1"/>
                  </a:lnTo>
                  <a:lnTo>
                    <a:pt x="26" y="2"/>
                  </a:lnTo>
                  <a:lnTo>
                    <a:pt x="26" y="3"/>
                  </a:lnTo>
                  <a:lnTo>
                    <a:pt x="26" y="5"/>
                  </a:lnTo>
                  <a:lnTo>
                    <a:pt x="26" y="7"/>
                  </a:lnTo>
                  <a:lnTo>
                    <a:pt x="26" y="8"/>
                  </a:lnTo>
                  <a:lnTo>
                    <a:pt x="26" y="10"/>
                  </a:lnTo>
                  <a:lnTo>
                    <a:pt x="26" y="12"/>
                  </a:lnTo>
                  <a:lnTo>
                    <a:pt x="26" y="13"/>
                  </a:lnTo>
                  <a:lnTo>
                    <a:pt x="26" y="15"/>
                  </a:lnTo>
                  <a:lnTo>
                    <a:pt x="26" y="17"/>
                  </a:lnTo>
                  <a:lnTo>
                    <a:pt x="26" y="19"/>
                  </a:lnTo>
                  <a:lnTo>
                    <a:pt x="26" y="21"/>
                  </a:lnTo>
                  <a:lnTo>
                    <a:pt x="26" y="22"/>
                  </a:lnTo>
                  <a:lnTo>
                    <a:pt x="27" y="24"/>
                  </a:lnTo>
                  <a:lnTo>
                    <a:pt x="27" y="25"/>
                  </a:lnTo>
                  <a:lnTo>
                    <a:pt x="27" y="27"/>
                  </a:lnTo>
                  <a:lnTo>
                    <a:pt x="27" y="29"/>
                  </a:lnTo>
                  <a:lnTo>
                    <a:pt x="27" y="31"/>
                  </a:lnTo>
                  <a:lnTo>
                    <a:pt x="27" y="32"/>
                  </a:lnTo>
                  <a:lnTo>
                    <a:pt x="27" y="34"/>
                  </a:lnTo>
                  <a:lnTo>
                    <a:pt x="27" y="35"/>
                  </a:lnTo>
                  <a:lnTo>
                    <a:pt x="27" y="37"/>
                  </a:lnTo>
                  <a:lnTo>
                    <a:pt x="27" y="38"/>
                  </a:lnTo>
                  <a:lnTo>
                    <a:pt x="27" y="39"/>
                  </a:lnTo>
                  <a:lnTo>
                    <a:pt x="27" y="41"/>
                  </a:lnTo>
                  <a:lnTo>
                    <a:pt x="27" y="42"/>
                  </a:lnTo>
                  <a:lnTo>
                    <a:pt x="27" y="43"/>
                  </a:lnTo>
                  <a:lnTo>
                    <a:pt x="27" y="45"/>
                  </a:lnTo>
                  <a:lnTo>
                    <a:pt x="27" y="46"/>
                  </a:lnTo>
                  <a:lnTo>
                    <a:pt x="27" y="47"/>
                  </a:lnTo>
                  <a:lnTo>
                    <a:pt x="27" y="48"/>
                  </a:lnTo>
                  <a:lnTo>
                    <a:pt x="27" y="49"/>
                  </a:lnTo>
                  <a:lnTo>
                    <a:pt x="28" y="50"/>
                  </a:lnTo>
                  <a:lnTo>
                    <a:pt x="28" y="51"/>
                  </a:lnTo>
                  <a:lnTo>
                    <a:pt x="28" y="52"/>
                  </a:lnTo>
                  <a:lnTo>
                    <a:pt x="28" y="53"/>
                  </a:lnTo>
                  <a:lnTo>
                    <a:pt x="28" y="54"/>
                  </a:lnTo>
                  <a:lnTo>
                    <a:pt x="28" y="55"/>
                  </a:lnTo>
                  <a:lnTo>
                    <a:pt x="28" y="56"/>
                  </a:lnTo>
                  <a:lnTo>
                    <a:pt x="28" y="57"/>
                  </a:lnTo>
                  <a:lnTo>
                    <a:pt x="28" y="58"/>
                  </a:lnTo>
                  <a:lnTo>
                    <a:pt x="28" y="59"/>
                  </a:lnTo>
                  <a:lnTo>
                    <a:pt x="28" y="60"/>
                  </a:lnTo>
                  <a:lnTo>
                    <a:pt x="28" y="61"/>
                  </a:lnTo>
                  <a:lnTo>
                    <a:pt x="28" y="62"/>
                  </a:lnTo>
                  <a:lnTo>
                    <a:pt x="29" y="63"/>
                  </a:lnTo>
                  <a:lnTo>
                    <a:pt x="29" y="64"/>
                  </a:lnTo>
                  <a:lnTo>
                    <a:pt x="29" y="65"/>
                  </a:lnTo>
                  <a:lnTo>
                    <a:pt x="29" y="66"/>
                  </a:lnTo>
                  <a:lnTo>
                    <a:pt x="29" y="67"/>
                  </a:lnTo>
                  <a:lnTo>
                    <a:pt x="29" y="68"/>
                  </a:lnTo>
                  <a:lnTo>
                    <a:pt x="29" y="69"/>
                  </a:lnTo>
                  <a:lnTo>
                    <a:pt x="29" y="70"/>
                  </a:lnTo>
                  <a:lnTo>
                    <a:pt x="29" y="71"/>
                  </a:lnTo>
                  <a:lnTo>
                    <a:pt x="29" y="72"/>
                  </a:lnTo>
                  <a:lnTo>
                    <a:pt x="29" y="73"/>
                  </a:lnTo>
                  <a:lnTo>
                    <a:pt x="30" y="73"/>
                  </a:lnTo>
                  <a:lnTo>
                    <a:pt x="30" y="74"/>
                  </a:lnTo>
                  <a:lnTo>
                    <a:pt x="30" y="75"/>
                  </a:lnTo>
                  <a:lnTo>
                    <a:pt x="30" y="76"/>
                  </a:lnTo>
                  <a:lnTo>
                    <a:pt x="30" y="77"/>
                  </a:lnTo>
                  <a:lnTo>
                    <a:pt x="31" y="77"/>
                  </a:lnTo>
                  <a:lnTo>
                    <a:pt x="31" y="78"/>
                  </a:lnTo>
                  <a:lnTo>
                    <a:pt x="31" y="79"/>
                  </a:lnTo>
                  <a:lnTo>
                    <a:pt x="32" y="79"/>
                  </a:lnTo>
                  <a:lnTo>
                    <a:pt x="32" y="80"/>
                  </a:lnTo>
                  <a:lnTo>
                    <a:pt x="33" y="80"/>
                  </a:lnTo>
                </a:path>
              </a:pathLst>
            </a:custGeom>
            <a:noFill/>
            <a:ln w="0">
              <a:solidFill>
                <a:srgbClr val="25221E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9505" name="Freeform 111"/>
            <p:cNvSpPr>
              <a:spLocks/>
            </p:cNvSpPr>
            <p:nvPr/>
          </p:nvSpPr>
          <p:spPr bwMode="auto">
            <a:xfrm>
              <a:off x="4009" y="2191"/>
              <a:ext cx="190" cy="6"/>
            </a:xfrm>
            <a:custGeom>
              <a:avLst/>
              <a:gdLst>
                <a:gd name="T0" fmla="*/ 0 w 33"/>
                <a:gd name="T1" fmla="*/ 0 h 1"/>
                <a:gd name="T2" fmla="*/ 2147483646 w 33"/>
                <a:gd name="T3" fmla="*/ 0 h 1"/>
                <a:gd name="T4" fmla="*/ 2147483646 w 33"/>
                <a:gd name="T5" fmla="*/ 0 h 1"/>
                <a:gd name="T6" fmla="*/ 2147483646 w 33"/>
                <a:gd name="T7" fmla="*/ 0 h 1"/>
                <a:gd name="T8" fmla="*/ 2147483646 w 33"/>
                <a:gd name="T9" fmla="*/ 0 h 1"/>
                <a:gd name="T10" fmla="*/ 2147483646 w 33"/>
                <a:gd name="T11" fmla="*/ 0 h 1"/>
                <a:gd name="T12" fmla="*/ 2147483646 w 33"/>
                <a:gd name="T13" fmla="*/ 2147483646 h 1"/>
                <a:gd name="T14" fmla="*/ 2147483646 w 33"/>
                <a:gd name="T15" fmla="*/ 2147483646 h 1"/>
                <a:gd name="T16" fmla="*/ 2147483646 w 33"/>
                <a:gd name="T17" fmla="*/ 2147483646 h 1"/>
                <a:gd name="T18" fmla="*/ 2147483646 w 33"/>
                <a:gd name="T19" fmla="*/ 2147483646 h 1"/>
                <a:gd name="T20" fmla="*/ 2147483646 w 33"/>
                <a:gd name="T21" fmla="*/ 2147483646 h 1"/>
                <a:gd name="T22" fmla="*/ 2147483646 w 33"/>
                <a:gd name="T23" fmla="*/ 2147483646 h 1"/>
                <a:gd name="T24" fmla="*/ 2147483646 w 33"/>
                <a:gd name="T25" fmla="*/ 2147483646 h 1"/>
                <a:gd name="T26" fmla="*/ 2147483646 w 33"/>
                <a:gd name="T27" fmla="*/ 2147483646 h 1"/>
                <a:gd name="T28" fmla="*/ 2147483646 w 33"/>
                <a:gd name="T29" fmla="*/ 2147483646 h 1"/>
                <a:gd name="T30" fmla="*/ 2147483646 w 33"/>
                <a:gd name="T31" fmla="*/ 2147483646 h 1"/>
                <a:gd name="T32" fmla="*/ 2147483646 w 33"/>
                <a:gd name="T33" fmla="*/ 2147483646 h 1"/>
                <a:gd name="T34" fmla="*/ 2147483646 w 33"/>
                <a:gd name="T35" fmla="*/ 2147483646 h 1"/>
                <a:gd name="T36" fmla="*/ 2147483646 w 33"/>
                <a:gd name="T37" fmla="*/ 2147483646 h 1"/>
                <a:gd name="T38" fmla="*/ 2147483646 w 33"/>
                <a:gd name="T39" fmla="*/ 2147483646 h 1"/>
                <a:gd name="T40" fmla="*/ 2147483646 w 33"/>
                <a:gd name="T41" fmla="*/ 2147483646 h 1"/>
                <a:gd name="T42" fmla="*/ 2147483646 w 33"/>
                <a:gd name="T43" fmla="*/ 2147483646 h 1"/>
                <a:gd name="T44" fmla="*/ 2147483646 w 33"/>
                <a:gd name="T45" fmla="*/ 2147483646 h 1"/>
                <a:gd name="T46" fmla="*/ 2147483646 w 33"/>
                <a:gd name="T47" fmla="*/ 2147483646 h 1"/>
                <a:gd name="T48" fmla="*/ 2147483646 w 33"/>
                <a:gd name="T49" fmla="*/ 2147483646 h 1"/>
                <a:gd name="T50" fmla="*/ 2147483646 w 33"/>
                <a:gd name="T51" fmla="*/ 2147483646 h 1"/>
                <a:gd name="T52" fmla="*/ 2147483646 w 33"/>
                <a:gd name="T53" fmla="*/ 2147483646 h 1"/>
                <a:gd name="T54" fmla="*/ 2147483646 w 33"/>
                <a:gd name="T55" fmla="*/ 2147483646 h 1"/>
                <a:gd name="T56" fmla="*/ 2147483646 w 33"/>
                <a:gd name="T57" fmla="*/ 2147483646 h 1"/>
                <a:gd name="T58" fmla="*/ 2147483646 w 33"/>
                <a:gd name="T59" fmla="*/ 2147483646 h 1"/>
                <a:gd name="T60" fmla="*/ 2147483646 w 33"/>
                <a:gd name="T61" fmla="*/ 2147483646 h 1"/>
                <a:gd name="T62" fmla="*/ 2147483646 w 33"/>
                <a:gd name="T63" fmla="*/ 2147483646 h 1"/>
                <a:gd name="T64" fmla="*/ 2147483646 w 33"/>
                <a:gd name="T65" fmla="*/ 2147483646 h 1"/>
                <a:gd name="T66" fmla="*/ 2147483646 w 33"/>
                <a:gd name="T67" fmla="*/ 2147483646 h 1"/>
                <a:gd name="T68" fmla="*/ 2147483646 w 33"/>
                <a:gd name="T69" fmla="*/ 2147483646 h 1"/>
                <a:gd name="T70" fmla="*/ 2147483646 w 33"/>
                <a:gd name="T71" fmla="*/ 2147483646 h 1"/>
                <a:gd name="T72" fmla="*/ 2147483646 w 33"/>
                <a:gd name="T73" fmla="*/ 2147483646 h 1"/>
                <a:gd name="T74" fmla="*/ 2147483646 w 33"/>
                <a:gd name="T75" fmla="*/ 2147483646 h 1"/>
                <a:gd name="T76" fmla="*/ 2147483646 w 33"/>
                <a:gd name="T77" fmla="*/ 2147483646 h 1"/>
                <a:gd name="T78" fmla="*/ 2147483646 w 33"/>
                <a:gd name="T79" fmla="*/ 2147483646 h 1"/>
                <a:gd name="T80" fmla="*/ 2147483646 w 33"/>
                <a:gd name="T81" fmla="*/ 2147483646 h 1"/>
                <a:gd name="T82" fmla="*/ 2147483646 w 33"/>
                <a:gd name="T83" fmla="*/ 2147483646 h 1"/>
                <a:gd name="T84" fmla="*/ 2147483646 w 33"/>
                <a:gd name="T85" fmla="*/ 2147483646 h 1"/>
                <a:gd name="T86" fmla="*/ 2147483646 w 33"/>
                <a:gd name="T87" fmla="*/ 2147483646 h 1"/>
                <a:gd name="T88" fmla="*/ 2147483646 w 33"/>
                <a:gd name="T89" fmla="*/ 2147483646 h 1"/>
                <a:gd name="T90" fmla="*/ 2147483646 w 33"/>
                <a:gd name="T91" fmla="*/ 2147483646 h 1"/>
                <a:gd name="T92" fmla="*/ 2147483646 w 33"/>
                <a:gd name="T93" fmla="*/ 2147483646 h 1"/>
                <a:gd name="T94" fmla="*/ 2147483646 w 33"/>
                <a:gd name="T95" fmla="*/ 2147483646 h 1"/>
                <a:gd name="T96" fmla="*/ 2147483646 w 33"/>
                <a:gd name="T97" fmla="*/ 2147483646 h 1"/>
                <a:gd name="T98" fmla="*/ 2147483646 w 33"/>
                <a:gd name="T99" fmla="*/ 2147483646 h 1"/>
                <a:gd name="T100" fmla="*/ 2147483646 w 33"/>
                <a:gd name="T101" fmla="*/ 2147483646 h 1"/>
                <a:gd name="T102" fmla="*/ 2147483646 w 33"/>
                <a:gd name="T103" fmla="*/ 2147483646 h 1"/>
                <a:gd name="T104" fmla="*/ 2147483646 w 33"/>
                <a:gd name="T105" fmla="*/ 2147483646 h 1"/>
                <a:gd name="T106" fmla="*/ 2147483646 w 33"/>
                <a:gd name="T107" fmla="*/ 2147483646 h 1"/>
                <a:gd name="T108" fmla="*/ 2147483646 w 33"/>
                <a:gd name="T109" fmla="*/ 2147483646 h 1"/>
                <a:gd name="T110" fmla="*/ 2147483646 w 33"/>
                <a:gd name="T111" fmla="*/ 2147483646 h 1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33"/>
                <a:gd name="T169" fmla="*/ 0 h 1"/>
                <a:gd name="T170" fmla="*/ 33 w 33"/>
                <a:gd name="T171" fmla="*/ 1 h 1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33" h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3" y="1"/>
                  </a:lnTo>
                  <a:lnTo>
                    <a:pt x="3" y="0"/>
                  </a:lnTo>
                  <a:lnTo>
                    <a:pt x="4" y="0"/>
                  </a:lnTo>
                  <a:lnTo>
                    <a:pt x="4" y="1"/>
                  </a:lnTo>
                  <a:lnTo>
                    <a:pt x="5" y="1"/>
                  </a:lnTo>
                  <a:lnTo>
                    <a:pt x="6" y="1"/>
                  </a:lnTo>
                  <a:lnTo>
                    <a:pt x="7" y="1"/>
                  </a:lnTo>
                  <a:lnTo>
                    <a:pt x="8" y="1"/>
                  </a:lnTo>
                  <a:lnTo>
                    <a:pt x="9" y="1"/>
                  </a:lnTo>
                  <a:lnTo>
                    <a:pt x="10" y="1"/>
                  </a:lnTo>
                  <a:lnTo>
                    <a:pt x="11" y="1"/>
                  </a:lnTo>
                  <a:lnTo>
                    <a:pt x="12" y="1"/>
                  </a:lnTo>
                  <a:lnTo>
                    <a:pt x="13" y="1"/>
                  </a:lnTo>
                  <a:lnTo>
                    <a:pt x="14" y="1"/>
                  </a:lnTo>
                  <a:lnTo>
                    <a:pt x="15" y="1"/>
                  </a:lnTo>
                  <a:lnTo>
                    <a:pt x="16" y="1"/>
                  </a:lnTo>
                  <a:lnTo>
                    <a:pt x="17" y="1"/>
                  </a:lnTo>
                  <a:lnTo>
                    <a:pt x="18" y="1"/>
                  </a:lnTo>
                  <a:lnTo>
                    <a:pt x="19" y="1"/>
                  </a:lnTo>
                  <a:lnTo>
                    <a:pt x="20" y="1"/>
                  </a:lnTo>
                  <a:lnTo>
                    <a:pt x="21" y="1"/>
                  </a:lnTo>
                  <a:lnTo>
                    <a:pt x="22" y="1"/>
                  </a:lnTo>
                  <a:lnTo>
                    <a:pt x="23" y="1"/>
                  </a:lnTo>
                  <a:lnTo>
                    <a:pt x="24" y="1"/>
                  </a:lnTo>
                  <a:lnTo>
                    <a:pt x="25" y="1"/>
                  </a:lnTo>
                  <a:lnTo>
                    <a:pt x="26" y="1"/>
                  </a:lnTo>
                  <a:lnTo>
                    <a:pt x="27" y="1"/>
                  </a:lnTo>
                  <a:lnTo>
                    <a:pt x="28" y="1"/>
                  </a:lnTo>
                  <a:lnTo>
                    <a:pt x="29" y="1"/>
                  </a:lnTo>
                  <a:lnTo>
                    <a:pt x="30" y="1"/>
                  </a:lnTo>
                  <a:lnTo>
                    <a:pt x="31" y="1"/>
                  </a:lnTo>
                  <a:lnTo>
                    <a:pt x="32" y="1"/>
                  </a:lnTo>
                  <a:lnTo>
                    <a:pt x="33" y="1"/>
                  </a:lnTo>
                  <a:lnTo>
                    <a:pt x="33" y="0"/>
                  </a:lnTo>
                </a:path>
              </a:pathLst>
            </a:custGeom>
            <a:noFill/>
            <a:ln w="0">
              <a:solidFill>
                <a:srgbClr val="25221E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9506" name="Freeform 112"/>
            <p:cNvSpPr>
              <a:spLocks/>
            </p:cNvSpPr>
            <p:nvPr/>
          </p:nvSpPr>
          <p:spPr bwMode="auto">
            <a:xfrm>
              <a:off x="4199" y="2191"/>
              <a:ext cx="190" cy="6"/>
            </a:xfrm>
            <a:custGeom>
              <a:avLst/>
              <a:gdLst>
                <a:gd name="T0" fmla="*/ 0 w 33"/>
                <a:gd name="T1" fmla="*/ 0 h 1"/>
                <a:gd name="T2" fmla="*/ 2147483646 w 33"/>
                <a:gd name="T3" fmla="*/ 0 h 1"/>
                <a:gd name="T4" fmla="*/ 2147483646 w 33"/>
                <a:gd name="T5" fmla="*/ 0 h 1"/>
                <a:gd name="T6" fmla="*/ 2147483646 w 33"/>
                <a:gd name="T7" fmla="*/ 2147483646 h 1"/>
                <a:gd name="T8" fmla="*/ 2147483646 w 33"/>
                <a:gd name="T9" fmla="*/ 2147483646 h 1"/>
                <a:gd name="T10" fmla="*/ 2147483646 w 33"/>
                <a:gd name="T11" fmla="*/ 2147483646 h 1"/>
                <a:gd name="T12" fmla="*/ 2147483646 w 33"/>
                <a:gd name="T13" fmla="*/ 2147483646 h 1"/>
                <a:gd name="T14" fmla="*/ 2147483646 w 33"/>
                <a:gd name="T15" fmla="*/ 2147483646 h 1"/>
                <a:gd name="T16" fmla="*/ 2147483646 w 33"/>
                <a:gd name="T17" fmla="*/ 2147483646 h 1"/>
                <a:gd name="T18" fmla="*/ 2147483646 w 33"/>
                <a:gd name="T19" fmla="*/ 2147483646 h 1"/>
                <a:gd name="T20" fmla="*/ 2147483646 w 33"/>
                <a:gd name="T21" fmla="*/ 2147483646 h 1"/>
                <a:gd name="T22" fmla="*/ 2147483646 w 33"/>
                <a:gd name="T23" fmla="*/ 2147483646 h 1"/>
                <a:gd name="T24" fmla="*/ 2147483646 w 33"/>
                <a:gd name="T25" fmla="*/ 2147483646 h 1"/>
                <a:gd name="T26" fmla="*/ 2147483646 w 33"/>
                <a:gd name="T27" fmla="*/ 2147483646 h 1"/>
                <a:gd name="T28" fmla="*/ 2147483646 w 33"/>
                <a:gd name="T29" fmla="*/ 2147483646 h 1"/>
                <a:gd name="T30" fmla="*/ 2147483646 w 33"/>
                <a:gd name="T31" fmla="*/ 2147483646 h 1"/>
                <a:gd name="T32" fmla="*/ 2147483646 w 33"/>
                <a:gd name="T33" fmla="*/ 2147483646 h 1"/>
                <a:gd name="T34" fmla="*/ 2147483646 w 33"/>
                <a:gd name="T35" fmla="*/ 2147483646 h 1"/>
                <a:gd name="T36" fmla="*/ 2147483646 w 33"/>
                <a:gd name="T37" fmla="*/ 2147483646 h 1"/>
                <a:gd name="T38" fmla="*/ 2147483646 w 33"/>
                <a:gd name="T39" fmla="*/ 2147483646 h 1"/>
                <a:gd name="T40" fmla="*/ 2147483646 w 33"/>
                <a:gd name="T41" fmla="*/ 2147483646 h 1"/>
                <a:gd name="T42" fmla="*/ 2147483646 w 33"/>
                <a:gd name="T43" fmla="*/ 2147483646 h 1"/>
                <a:gd name="T44" fmla="*/ 2147483646 w 33"/>
                <a:gd name="T45" fmla="*/ 2147483646 h 1"/>
                <a:gd name="T46" fmla="*/ 2147483646 w 33"/>
                <a:gd name="T47" fmla="*/ 2147483646 h 1"/>
                <a:gd name="T48" fmla="*/ 2147483646 w 33"/>
                <a:gd name="T49" fmla="*/ 2147483646 h 1"/>
                <a:gd name="T50" fmla="*/ 2147483646 w 33"/>
                <a:gd name="T51" fmla="*/ 2147483646 h 1"/>
                <a:gd name="T52" fmla="*/ 2147483646 w 33"/>
                <a:gd name="T53" fmla="*/ 2147483646 h 1"/>
                <a:gd name="T54" fmla="*/ 2147483646 w 33"/>
                <a:gd name="T55" fmla="*/ 2147483646 h 1"/>
                <a:gd name="T56" fmla="*/ 2147483646 w 33"/>
                <a:gd name="T57" fmla="*/ 2147483646 h 1"/>
                <a:gd name="T58" fmla="*/ 2147483646 w 33"/>
                <a:gd name="T59" fmla="*/ 2147483646 h 1"/>
                <a:gd name="T60" fmla="*/ 2147483646 w 33"/>
                <a:gd name="T61" fmla="*/ 2147483646 h 1"/>
                <a:gd name="T62" fmla="*/ 2147483646 w 33"/>
                <a:gd name="T63" fmla="*/ 2147483646 h 1"/>
                <a:gd name="T64" fmla="*/ 2147483646 w 33"/>
                <a:gd name="T65" fmla="*/ 2147483646 h 1"/>
                <a:gd name="T66" fmla="*/ 2147483646 w 33"/>
                <a:gd name="T67" fmla="*/ 2147483646 h 1"/>
                <a:gd name="T68" fmla="*/ 2147483646 w 33"/>
                <a:gd name="T69" fmla="*/ 2147483646 h 1"/>
                <a:gd name="T70" fmla="*/ 2147483646 w 33"/>
                <a:gd name="T71" fmla="*/ 2147483646 h 1"/>
                <a:gd name="T72" fmla="*/ 2147483646 w 33"/>
                <a:gd name="T73" fmla="*/ 2147483646 h 1"/>
                <a:gd name="T74" fmla="*/ 2147483646 w 33"/>
                <a:gd name="T75" fmla="*/ 2147483646 h 1"/>
                <a:gd name="T76" fmla="*/ 2147483646 w 33"/>
                <a:gd name="T77" fmla="*/ 2147483646 h 1"/>
                <a:gd name="T78" fmla="*/ 2147483646 w 33"/>
                <a:gd name="T79" fmla="*/ 2147483646 h 1"/>
                <a:gd name="T80" fmla="*/ 2147483646 w 33"/>
                <a:gd name="T81" fmla="*/ 2147483646 h 1"/>
                <a:gd name="T82" fmla="*/ 2147483646 w 33"/>
                <a:gd name="T83" fmla="*/ 2147483646 h 1"/>
                <a:gd name="T84" fmla="*/ 2147483646 w 33"/>
                <a:gd name="T85" fmla="*/ 2147483646 h 1"/>
                <a:gd name="T86" fmla="*/ 2147483646 w 33"/>
                <a:gd name="T87" fmla="*/ 2147483646 h 1"/>
                <a:gd name="T88" fmla="*/ 2147483646 w 33"/>
                <a:gd name="T89" fmla="*/ 2147483646 h 1"/>
                <a:gd name="T90" fmla="*/ 2147483646 w 33"/>
                <a:gd name="T91" fmla="*/ 2147483646 h 1"/>
                <a:gd name="T92" fmla="*/ 2147483646 w 33"/>
                <a:gd name="T93" fmla="*/ 2147483646 h 1"/>
                <a:gd name="T94" fmla="*/ 2147483646 w 33"/>
                <a:gd name="T95" fmla="*/ 2147483646 h 1"/>
                <a:gd name="T96" fmla="*/ 2147483646 w 33"/>
                <a:gd name="T97" fmla="*/ 2147483646 h 1"/>
                <a:gd name="T98" fmla="*/ 2147483646 w 33"/>
                <a:gd name="T99" fmla="*/ 2147483646 h 1"/>
                <a:gd name="T100" fmla="*/ 2147483646 w 33"/>
                <a:gd name="T101" fmla="*/ 2147483646 h 1"/>
                <a:gd name="T102" fmla="*/ 2147483646 w 33"/>
                <a:gd name="T103" fmla="*/ 2147483646 h 1"/>
                <a:gd name="T104" fmla="*/ 2147483646 w 33"/>
                <a:gd name="T105" fmla="*/ 2147483646 h 1"/>
                <a:gd name="T106" fmla="*/ 2147483646 w 33"/>
                <a:gd name="T107" fmla="*/ 2147483646 h 1"/>
                <a:gd name="T108" fmla="*/ 2147483646 w 33"/>
                <a:gd name="T109" fmla="*/ 2147483646 h 1"/>
                <a:gd name="T110" fmla="*/ 2147483646 w 33"/>
                <a:gd name="T111" fmla="*/ 2147483646 h 1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33"/>
                <a:gd name="T169" fmla="*/ 0 h 1"/>
                <a:gd name="T170" fmla="*/ 33 w 33"/>
                <a:gd name="T171" fmla="*/ 1 h 1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33" h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2" y="0"/>
                  </a:lnTo>
                  <a:lnTo>
                    <a:pt x="2" y="1"/>
                  </a:lnTo>
                  <a:lnTo>
                    <a:pt x="3" y="1"/>
                  </a:lnTo>
                  <a:lnTo>
                    <a:pt x="4" y="1"/>
                  </a:lnTo>
                  <a:lnTo>
                    <a:pt x="5" y="1"/>
                  </a:lnTo>
                  <a:lnTo>
                    <a:pt x="6" y="1"/>
                  </a:lnTo>
                  <a:lnTo>
                    <a:pt x="7" y="1"/>
                  </a:lnTo>
                  <a:lnTo>
                    <a:pt x="8" y="1"/>
                  </a:lnTo>
                  <a:lnTo>
                    <a:pt x="9" y="1"/>
                  </a:lnTo>
                  <a:lnTo>
                    <a:pt x="10" y="1"/>
                  </a:lnTo>
                  <a:lnTo>
                    <a:pt x="11" y="1"/>
                  </a:lnTo>
                  <a:lnTo>
                    <a:pt x="12" y="1"/>
                  </a:lnTo>
                  <a:lnTo>
                    <a:pt x="13" y="1"/>
                  </a:lnTo>
                  <a:lnTo>
                    <a:pt x="14" y="1"/>
                  </a:lnTo>
                  <a:lnTo>
                    <a:pt x="15" y="1"/>
                  </a:lnTo>
                  <a:lnTo>
                    <a:pt x="16" y="1"/>
                  </a:lnTo>
                  <a:lnTo>
                    <a:pt x="17" y="1"/>
                  </a:lnTo>
                  <a:lnTo>
                    <a:pt x="18" y="1"/>
                  </a:lnTo>
                  <a:lnTo>
                    <a:pt x="19" y="1"/>
                  </a:lnTo>
                  <a:lnTo>
                    <a:pt x="20" y="1"/>
                  </a:lnTo>
                  <a:lnTo>
                    <a:pt x="21" y="1"/>
                  </a:lnTo>
                  <a:lnTo>
                    <a:pt x="22" y="1"/>
                  </a:lnTo>
                  <a:lnTo>
                    <a:pt x="23" y="1"/>
                  </a:lnTo>
                  <a:lnTo>
                    <a:pt x="24" y="1"/>
                  </a:lnTo>
                  <a:lnTo>
                    <a:pt x="25" y="1"/>
                  </a:lnTo>
                  <a:lnTo>
                    <a:pt x="26" y="1"/>
                  </a:lnTo>
                  <a:lnTo>
                    <a:pt x="27" y="1"/>
                  </a:lnTo>
                  <a:lnTo>
                    <a:pt x="28" y="1"/>
                  </a:lnTo>
                  <a:lnTo>
                    <a:pt x="29" y="1"/>
                  </a:lnTo>
                  <a:lnTo>
                    <a:pt x="30" y="1"/>
                  </a:lnTo>
                  <a:lnTo>
                    <a:pt x="31" y="1"/>
                  </a:lnTo>
                  <a:lnTo>
                    <a:pt x="32" y="1"/>
                  </a:lnTo>
                  <a:lnTo>
                    <a:pt x="33" y="1"/>
                  </a:lnTo>
                </a:path>
              </a:pathLst>
            </a:custGeom>
            <a:noFill/>
            <a:ln w="0">
              <a:solidFill>
                <a:srgbClr val="25221E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9507" name="Freeform 113"/>
            <p:cNvSpPr>
              <a:spLocks/>
            </p:cNvSpPr>
            <p:nvPr/>
          </p:nvSpPr>
          <p:spPr bwMode="auto">
            <a:xfrm>
              <a:off x="4389" y="1984"/>
              <a:ext cx="190" cy="213"/>
            </a:xfrm>
            <a:custGeom>
              <a:avLst/>
              <a:gdLst>
                <a:gd name="T0" fmla="*/ 0 w 33"/>
                <a:gd name="T1" fmla="*/ 2147483646 h 37"/>
                <a:gd name="T2" fmla="*/ 2147483646 w 33"/>
                <a:gd name="T3" fmla="*/ 2147483646 h 37"/>
                <a:gd name="T4" fmla="*/ 2147483646 w 33"/>
                <a:gd name="T5" fmla="*/ 2147483646 h 37"/>
                <a:gd name="T6" fmla="*/ 2147483646 w 33"/>
                <a:gd name="T7" fmla="*/ 2147483646 h 37"/>
                <a:gd name="T8" fmla="*/ 2147483646 w 33"/>
                <a:gd name="T9" fmla="*/ 2147483646 h 37"/>
                <a:gd name="T10" fmla="*/ 2147483646 w 33"/>
                <a:gd name="T11" fmla="*/ 2147483646 h 37"/>
                <a:gd name="T12" fmla="*/ 2147483646 w 33"/>
                <a:gd name="T13" fmla="*/ 2147483646 h 37"/>
                <a:gd name="T14" fmla="*/ 2147483646 w 33"/>
                <a:gd name="T15" fmla="*/ 2147483646 h 37"/>
                <a:gd name="T16" fmla="*/ 2147483646 w 33"/>
                <a:gd name="T17" fmla="*/ 2147483646 h 37"/>
                <a:gd name="T18" fmla="*/ 2147483646 w 33"/>
                <a:gd name="T19" fmla="*/ 2147483646 h 37"/>
                <a:gd name="T20" fmla="*/ 2147483646 w 33"/>
                <a:gd name="T21" fmla="*/ 2147483646 h 37"/>
                <a:gd name="T22" fmla="*/ 2147483646 w 33"/>
                <a:gd name="T23" fmla="*/ 2147483646 h 37"/>
                <a:gd name="T24" fmla="*/ 2147483646 w 33"/>
                <a:gd name="T25" fmla="*/ 2147483646 h 37"/>
                <a:gd name="T26" fmla="*/ 2147483646 w 33"/>
                <a:gd name="T27" fmla="*/ 2147483646 h 37"/>
                <a:gd name="T28" fmla="*/ 2147483646 w 33"/>
                <a:gd name="T29" fmla="*/ 2147483646 h 37"/>
                <a:gd name="T30" fmla="*/ 2147483646 w 33"/>
                <a:gd name="T31" fmla="*/ 2147483646 h 37"/>
                <a:gd name="T32" fmla="*/ 2147483646 w 33"/>
                <a:gd name="T33" fmla="*/ 2147483646 h 37"/>
                <a:gd name="T34" fmla="*/ 2147483646 w 33"/>
                <a:gd name="T35" fmla="*/ 2147483646 h 37"/>
                <a:gd name="T36" fmla="*/ 2147483646 w 33"/>
                <a:gd name="T37" fmla="*/ 2147483646 h 37"/>
                <a:gd name="T38" fmla="*/ 2147483646 w 33"/>
                <a:gd name="T39" fmla="*/ 2147483646 h 37"/>
                <a:gd name="T40" fmla="*/ 2147483646 w 33"/>
                <a:gd name="T41" fmla="*/ 2147483646 h 37"/>
                <a:gd name="T42" fmla="*/ 2147483646 w 33"/>
                <a:gd name="T43" fmla="*/ 2147483646 h 37"/>
                <a:gd name="T44" fmla="*/ 2147483646 w 33"/>
                <a:gd name="T45" fmla="*/ 2147483646 h 37"/>
                <a:gd name="T46" fmla="*/ 2147483646 w 33"/>
                <a:gd name="T47" fmla="*/ 2147483646 h 37"/>
                <a:gd name="T48" fmla="*/ 2147483646 w 33"/>
                <a:gd name="T49" fmla="*/ 2147483646 h 37"/>
                <a:gd name="T50" fmla="*/ 2147483646 w 33"/>
                <a:gd name="T51" fmla="*/ 2147483646 h 37"/>
                <a:gd name="T52" fmla="*/ 2147483646 w 33"/>
                <a:gd name="T53" fmla="*/ 2147483646 h 37"/>
                <a:gd name="T54" fmla="*/ 2147483646 w 33"/>
                <a:gd name="T55" fmla="*/ 2147483646 h 37"/>
                <a:gd name="T56" fmla="*/ 2147483646 w 33"/>
                <a:gd name="T57" fmla="*/ 2147483646 h 37"/>
                <a:gd name="T58" fmla="*/ 2147483646 w 33"/>
                <a:gd name="T59" fmla="*/ 2147483646 h 37"/>
                <a:gd name="T60" fmla="*/ 2147483646 w 33"/>
                <a:gd name="T61" fmla="*/ 2147483646 h 37"/>
                <a:gd name="T62" fmla="*/ 2147483646 w 33"/>
                <a:gd name="T63" fmla="*/ 2147483646 h 37"/>
                <a:gd name="T64" fmla="*/ 2147483646 w 33"/>
                <a:gd name="T65" fmla="*/ 2147483646 h 37"/>
                <a:gd name="T66" fmla="*/ 2147483646 w 33"/>
                <a:gd name="T67" fmla="*/ 2147483646 h 37"/>
                <a:gd name="T68" fmla="*/ 2147483646 w 33"/>
                <a:gd name="T69" fmla="*/ 2147483646 h 37"/>
                <a:gd name="T70" fmla="*/ 2147483646 w 33"/>
                <a:gd name="T71" fmla="*/ 2147483646 h 37"/>
                <a:gd name="T72" fmla="*/ 2147483646 w 33"/>
                <a:gd name="T73" fmla="*/ 2147483646 h 37"/>
                <a:gd name="T74" fmla="*/ 2147483646 w 33"/>
                <a:gd name="T75" fmla="*/ 2147483646 h 37"/>
                <a:gd name="T76" fmla="*/ 2147483646 w 33"/>
                <a:gd name="T77" fmla="*/ 2147483646 h 37"/>
                <a:gd name="T78" fmla="*/ 2147483646 w 33"/>
                <a:gd name="T79" fmla="*/ 2147483646 h 37"/>
                <a:gd name="T80" fmla="*/ 2147483646 w 33"/>
                <a:gd name="T81" fmla="*/ 2147483646 h 37"/>
                <a:gd name="T82" fmla="*/ 2147483646 w 33"/>
                <a:gd name="T83" fmla="*/ 2147483646 h 37"/>
                <a:gd name="T84" fmla="*/ 2147483646 w 33"/>
                <a:gd name="T85" fmla="*/ 2147483646 h 37"/>
                <a:gd name="T86" fmla="*/ 2147483646 w 33"/>
                <a:gd name="T87" fmla="*/ 2147483646 h 37"/>
                <a:gd name="T88" fmla="*/ 2147483646 w 33"/>
                <a:gd name="T89" fmla="*/ 2147483646 h 37"/>
                <a:gd name="T90" fmla="*/ 2147483646 w 33"/>
                <a:gd name="T91" fmla="*/ 2147483646 h 37"/>
                <a:gd name="T92" fmla="*/ 2147483646 w 33"/>
                <a:gd name="T93" fmla="*/ 2147483646 h 37"/>
                <a:gd name="T94" fmla="*/ 2147483646 w 33"/>
                <a:gd name="T95" fmla="*/ 2147483646 h 37"/>
                <a:gd name="T96" fmla="*/ 2147483646 w 33"/>
                <a:gd name="T97" fmla="*/ 2147483646 h 37"/>
                <a:gd name="T98" fmla="*/ 2147483646 w 33"/>
                <a:gd name="T99" fmla="*/ 2147483646 h 37"/>
                <a:gd name="T100" fmla="*/ 2147483646 w 33"/>
                <a:gd name="T101" fmla="*/ 2147483646 h 37"/>
                <a:gd name="T102" fmla="*/ 2147483646 w 33"/>
                <a:gd name="T103" fmla="*/ 2147483646 h 37"/>
                <a:gd name="T104" fmla="*/ 2147483646 w 33"/>
                <a:gd name="T105" fmla="*/ 2147483646 h 37"/>
                <a:gd name="T106" fmla="*/ 2147483646 w 33"/>
                <a:gd name="T107" fmla="*/ 2147483646 h 37"/>
                <a:gd name="T108" fmla="*/ 2147483646 w 33"/>
                <a:gd name="T109" fmla="*/ 2147483646 h 37"/>
                <a:gd name="T110" fmla="*/ 2147483646 w 33"/>
                <a:gd name="T111" fmla="*/ 2147483646 h 37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33"/>
                <a:gd name="T169" fmla="*/ 0 h 37"/>
                <a:gd name="T170" fmla="*/ 33 w 33"/>
                <a:gd name="T171" fmla="*/ 37 h 37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33" h="37">
                  <a:moveTo>
                    <a:pt x="0" y="37"/>
                  </a:moveTo>
                  <a:lnTo>
                    <a:pt x="0" y="37"/>
                  </a:lnTo>
                  <a:lnTo>
                    <a:pt x="1" y="37"/>
                  </a:lnTo>
                  <a:lnTo>
                    <a:pt x="2" y="37"/>
                  </a:lnTo>
                  <a:lnTo>
                    <a:pt x="3" y="37"/>
                  </a:lnTo>
                  <a:lnTo>
                    <a:pt x="4" y="37"/>
                  </a:lnTo>
                  <a:lnTo>
                    <a:pt x="4" y="36"/>
                  </a:lnTo>
                  <a:lnTo>
                    <a:pt x="4" y="35"/>
                  </a:lnTo>
                  <a:lnTo>
                    <a:pt x="4" y="34"/>
                  </a:lnTo>
                  <a:lnTo>
                    <a:pt x="4" y="32"/>
                  </a:lnTo>
                  <a:lnTo>
                    <a:pt x="4" y="30"/>
                  </a:lnTo>
                  <a:lnTo>
                    <a:pt x="4" y="28"/>
                  </a:lnTo>
                  <a:lnTo>
                    <a:pt x="4" y="25"/>
                  </a:lnTo>
                  <a:lnTo>
                    <a:pt x="4" y="21"/>
                  </a:lnTo>
                  <a:lnTo>
                    <a:pt x="4" y="17"/>
                  </a:lnTo>
                  <a:lnTo>
                    <a:pt x="4" y="14"/>
                  </a:lnTo>
                  <a:lnTo>
                    <a:pt x="4" y="10"/>
                  </a:lnTo>
                  <a:lnTo>
                    <a:pt x="4" y="7"/>
                  </a:lnTo>
                  <a:lnTo>
                    <a:pt x="4" y="5"/>
                  </a:lnTo>
                  <a:lnTo>
                    <a:pt x="4" y="3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0"/>
                  </a:lnTo>
                  <a:lnTo>
                    <a:pt x="5" y="1"/>
                  </a:lnTo>
                  <a:lnTo>
                    <a:pt x="5" y="2"/>
                  </a:lnTo>
                  <a:lnTo>
                    <a:pt x="6" y="3"/>
                  </a:lnTo>
                  <a:lnTo>
                    <a:pt x="6" y="4"/>
                  </a:lnTo>
                  <a:lnTo>
                    <a:pt x="6" y="5"/>
                  </a:lnTo>
                  <a:lnTo>
                    <a:pt x="6" y="6"/>
                  </a:lnTo>
                  <a:lnTo>
                    <a:pt x="6" y="7"/>
                  </a:lnTo>
                  <a:lnTo>
                    <a:pt x="7" y="7"/>
                  </a:lnTo>
                  <a:lnTo>
                    <a:pt x="7" y="8"/>
                  </a:lnTo>
                  <a:lnTo>
                    <a:pt x="7" y="9"/>
                  </a:lnTo>
                  <a:lnTo>
                    <a:pt x="7" y="10"/>
                  </a:lnTo>
                  <a:lnTo>
                    <a:pt x="7" y="11"/>
                  </a:lnTo>
                  <a:lnTo>
                    <a:pt x="8" y="12"/>
                  </a:lnTo>
                  <a:lnTo>
                    <a:pt x="8" y="13"/>
                  </a:lnTo>
                  <a:lnTo>
                    <a:pt x="8" y="14"/>
                  </a:lnTo>
                  <a:lnTo>
                    <a:pt x="8" y="15"/>
                  </a:lnTo>
                  <a:lnTo>
                    <a:pt x="8" y="16"/>
                  </a:lnTo>
                  <a:lnTo>
                    <a:pt x="9" y="16"/>
                  </a:lnTo>
                  <a:lnTo>
                    <a:pt x="9" y="17"/>
                  </a:lnTo>
                  <a:lnTo>
                    <a:pt x="9" y="18"/>
                  </a:lnTo>
                  <a:lnTo>
                    <a:pt x="9" y="19"/>
                  </a:lnTo>
                  <a:lnTo>
                    <a:pt x="10" y="20"/>
                  </a:lnTo>
                  <a:lnTo>
                    <a:pt x="10" y="21"/>
                  </a:lnTo>
                  <a:lnTo>
                    <a:pt x="10" y="22"/>
                  </a:lnTo>
                  <a:lnTo>
                    <a:pt x="10" y="23"/>
                  </a:lnTo>
                  <a:lnTo>
                    <a:pt x="10" y="24"/>
                  </a:lnTo>
                  <a:lnTo>
                    <a:pt x="10" y="25"/>
                  </a:lnTo>
                  <a:lnTo>
                    <a:pt x="11" y="25"/>
                  </a:lnTo>
                  <a:lnTo>
                    <a:pt x="11" y="26"/>
                  </a:lnTo>
                  <a:lnTo>
                    <a:pt x="11" y="27"/>
                  </a:lnTo>
                  <a:lnTo>
                    <a:pt x="11" y="28"/>
                  </a:lnTo>
                  <a:lnTo>
                    <a:pt x="11" y="29"/>
                  </a:lnTo>
                  <a:lnTo>
                    <a:pt x="12" y="29"/>
                  </a:lnTo>
                  <a:lnTo>
                    <a:pt x="12" y="30"/>
                  </a:lnTo>
                  <a:lnTo>
                    <a:pt x="12" y="31"/>
                  </a:lnTo>
                  <a:lnTo>
                    <a:pt x="12" y="32"/>
                  </a:lnTo>
                  <a:lnTo>
                    <a:pt x="13" y="32"/>
                  </a:lnTo>
                  <a:lnTo>
                    <a:pt x="13" y="33"/>
                  </a:lnTo>
                  <a:lnTo>
                    <a:pt x="13" y="34"/>
                  </a:lnTo>
                  <a:lnTo>
                    <a:pt x="14" y="34"/>
                  </a:lnTo>
                  <a:lnTo>
                    <a:pt x="14" y="35"/>
                  </a:lnTo>
                  <a:lnTo>
                    <a:pt x="15" y="35"/>
                  </a:lnTo>
                  <a:lnTo>
                    <a:pt x="15" y="36"/>
                  </a:lnTo>
                  <a:lnTo>
                    <a:pt x="16" y="36"/>
                  </a:lnTo>
                  <a:lnTo>
                    <a:pt x="16" y="37"/>
                  </a:lnTo>
                  <a:lnTo>
                    <a:pt x="17" y="37"/>
                  </a:lnTo>
                  <a:lnTo>
                    <a:pt x="18" y="37"/>
                  </a:lnTo>
                  <a:lnTo>
                    <a:pt x="19" y="37"/>
                  </a:lnTo>
                  <a:lnTo>
                    <a:pt x="20" y="37"/>
                  </a:lnTo>
                  <a:lnTo>
                    <a:pt x="21" y="37"/>
                  </a:lnTo>
                  <a:lnTo>
                    <a:pt x="22" y="37"/>
                  </a:lnTo>
                  <a:lnTo>
                    <a:pt x="23" y="37"/>
                  </a:lnTo>
                  <a:lnTo>
                    <a:pt x="24" y="37"/>
                  </a:lnTo>
                  <a:lnTo>
                    <a:pt x="25" y="37"/>
                  </a:lnTo>
                  <a:lnTo>
                    <a:pt x="26" y="37"/>
                  </a:lnTo>
                  <a:lnTo>
                    <a:pt x="27" y="37"/>
                  </a:lnTo>
                  <a:lnTo>
                    <a:pt x="28" y="37"/>
                  </a:lnTo>
                  <a:lnTo>
                    <a:pt x="29" y="37"/>
                  </a:lnTo>
                  <a:lnTo>
                    <a:pt x="30" y="37"/>
                  </a:lnTo>
                  <a:lnTo>
                    <a:pt x="31" y="37"/>
                  </a:lnTo>
                  <a:lnTo>
                    <a:pt x="32" y="37"/>
                  </a:lnTo>
                  <a:lnTo>
                    <a:pt x="33" y="37"/>
                  </a:lnTo>
                </a:path>
              </a:pathLst>
            </a:custGeom>
            <a:noFill/>
            <a:ln w="0">
              <a:solidFill>
                <a:srgbClr val="25221E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9508" name="Freeform 114"/>
            <p:cNvSpPr>
              <a:spLocks/>
            </p:cNvSpPr>
            <p:nvPr/>
          </p:nvSpPr>
          <p:spPr bwMode="auto">
            <a:xfrm>
              <a:off x="4579" y="2197"/>
              <a:ext cx="190" cy="1"/>
            </a:xfrm>
            <a:custGeom>
              <a:avLst/>
              <a:gdLst>
                <a:gd name="T0" fmla="*/ 2147483646 w 33"/>
                <a:gd name="T1" fmla="*/ 0 h 1"/>
                <a:gd name="T2" fmla="*/ 2147483646 w 33"/>
                <a:gd name="T3" fmla="*/ 0 h 1"/>
                <a:gd name="T4" fmla="*/ 2147483646 w 33"/>
                <a:gd name="T5" fmla="*/ 0 h 1"/>
                <a:gd name="T6" fmla="*/ 2147483646 w 33"/>
                <a:gd name="T7" fmla="*/ 0 h 1"/>
                <a:gd name="T8" fmla="*/ 2147483646 w 33"/>
                <a:gd name="T9" fmla="*/ 0 h 1"/>
                <a:gd name="T10" fmla="*/ 2147483646 w 33"/>
                <a:gd name="T11" fmla="*/ 0 h 1"/>
                <a:gd name="T12" fmla="*/ 2147483646 w 33"/>
                <a:gd name="T13" fmla="*/ 0 h 1"/>
                <a:gd name="T14" fmla="*/ 2147483646 w 33"/>
                <a:gd name="T15" fmla="*/ 0 h 1"/>
                <a:gd name="T16" fmla="*/ 2147483646 w 33"/>
                <a:gd name="T17" fmla="*/ 0 h 1"/>
                <a:gd name="T18" fmla="*/ 2147483646 w 33"/>
                <a:gd name="T19" fmla="*/ 0 h 1"/>
                <a:gd name="T20" fmla="*/ 2147483646 w 33"/>
                <a:gd name="T21" fmla="*/ 0 h 1"/>
                <a:gd name="T22" fmla="*/ 2147483646 w 33"/>
                <a:gd name="T23" fmla="*/ 0 h 1"/>
                <a:gd name="T24" fmla="*/ 2147483646 w 33"/>
                <a:gd name="T25" fmla="*/ 0 h 1"/>
                <a:gd name="T26" fmla="*/ 2147483646 w 33"/>
                <a:gd name="T27" fmla="*/ 0 h 1"/>
                <a:gd name="T28" fmla="*/ 2147483646 w 33"/>
                <a:gd name="T29" fmla="*/ 0 h 1"/>
                <a:gd name="T30" fmla="*/ 2147483646 w 33"/>
                <a:gd name="T31" fmla="*/ 0 h 1"/>
                <a:gd name="T32" fmla="*/ 2147483646 w 33"/>
                <a:gd name="T33" fmla="*/ 0 h 1"/>
                <a:gd name="T34" fmla="*/ 2147483646 w 33"/>
                <a:gd name="T35" fmla="*/ 0 h 1"/>
                <a:gd name="T36" fmla="*/ 2147483646 w 33"/>
                <a:gd name="T37" fmla="*/ 0 h 1"/>
                <a:gd name="T38" fmla="*/ 2147483646 w 33"/>
                <a:gd name="T39" fmla="*/ 0 h 1"/>
                <a:gd name="T40" fmla="*/ 2147483646 w 33"/>
                <a:gd name="T41" fmla="*/ 0 h 1"/>
                <a:gd name="T42" fmla="*/ 2147483646 w 33"/>
                <a:gd name="T43" fmla="*/ 0 h 1"/>
                <a:gd name="T44" fmla="*/ 2147483646 w 33"/>
                <a:gd name="T45" fmla="*/ 0 h 1"/>
                <a:gd name="T46" fmla="*/ 2147483646 w 33"/>
                <a:gd name="T47" fmla="*/ 0 h 1"/>
                <a:gd name="T48" fmla="*/ 2147483646 w 33"/>
                <a:gd name="T49" fmla="*/ 0 h 1"/>
                <a:gd name="T50" fmla="*/ 2147483646 w 33"/>
                <a:gd name="T51" fmla="*/ 0 h 1"/>
                <a:gd name="T52" fmla="*/ 2147483646 w 33"/>
                <a:gd name="T53" fmla="*/ 0 h 1"/>
                <a:gd name="T54" fmla="*/ 2147483646 w 33"/>
                <a:gd name="T55" fmla="*/ 0 h 1"/>
                <a:gd name="T56" fmla="*/ 2147483646 w 33"/>
                <a:gd name="T57" fmla="*/ 0 h 1"/>
                <a:gd name="T58" fmla="*/ 2147483646 w 33"/>
                <a:gd name="T59" fmla="*/ 0 h 1"/>
                <a:gd name="T60" fmla="*/ 2147483646 w 33"/>
                <a:gd name="T61" fmla="*/ 0 h 1"/>
                <a:gd name="T62" fmla="*/ 2147483646 w 33"/>
                <a:gd name="T63" fmla="*/ 0 h 1"/>
                <a:gd name="T64" fmla="*/ 2147483646 w 33"/>
                <a:gd name="T65" fmla="*/ 0 h 1"/>
                <a:gd name="T66" fmla="*/ 2147483646 w 33"/>
                <a:gd name="T67" fmla="*/ 0 h 1"/>
                <a:gd name="T68" fmla="*/ 2147483646 w 33"/>
                <a:gd name="T69" fmla="*/ 0 h 1"/>
                <a:gd name="T70" fmla="*/ 2147483646 w 33"/>
                <a:gd name="T71" fmla="*/ 0 h 1"/>
                <a:gd name="T72" fmla="*/ 2147483646 w 33"/>
                <a:gd name="T73" fmla="*/ 0 h 1"/>
                <a:gd name="T74" fmla="*/ 2147483646 w 33"/>
                <a:gd name="T75" fmla="*/ 0 h 1"/>
                <a:gd name="T76" fmla="*/ 2147483646 w 33"/>
                <a:gd name="T77" fmla="*/ 0 h 1"/>
                <a:gd name="T78" fmla="*/ 2147483646 w 33"/>
                <a:gd name="T79" fmla="*/ 0 h 1"/>
                <a:gd name="T80" fmla="*/ 2147483646 w 33"/>
                <a:gd name="T81" fmla="*/ 0 h 1"/>
                <a:gd name="T82" fmla="*/ 2147483646 w 33"/>
                <a:gd name="T83" fmla="*/ 0 h 1"/>
                <a:gd name="T84" fmla="*/ 2147483646 w 33"/>
                <a:gd name="T85" fmla="*/ 0 h 1"/>
                <a:gd name="T86" fmla="*/ 2147483646 w 33"/>
                <a:gd name="T87" fmla="*/ 0 h 1"/>
                <a:gd name="T88" fmla="*/ 2147483646 w 33"/>
                <a:gd name="T89" fmla="*/ 0 h 1"/>
                <a:gd name="T90" fmla="*/ 2147483646 w 33"/>
                <a:gd name="T91" fmla="*/ 0 h 1"/>
                <a:gd name="T92" fmla="*/ 2147483646 w 33"/>
                <a:gd name="T93" fmla="*/ 0 h 1"/>
                <a:gd name="T94" fmla="*/ 2147483646 w 33"/>
                <a:gd name="T95" fmla="*/ 0 h 1"/>
                <a:gd name="T96" fmla="*/ 2147483646 w 33"/>
                <a:gd name="T97" fmla="*/ 0 h 1"/>
                <a:gd name="T98" fmla="*/ 2147483646 w 33"/>
                <a:gd name="T99" fmla="*/ 0 h 1"/>
                <a:gd name="T100" fmla="*/ 2147483646 w 33"/>
                <a:gd name="T101" fmla="*/ 0 h 1"/>
                <a:gd name="T102" fmla="*/ 2147483646 w 33"/>
                <a:gd name="T103" fmla="*/ 0 h 1"/>
                <a:gd name="T104" fmla="*/ 2147483646 w 33"/>
                <a:gd name="T105" fmla="*/ 0 h 1"/>
                <a:gd name="T106" fmla="*/ 2147483646 w 33"/>
                <a:gd name="T107" fmla="*/ 0 h 1"/>
                <a:gd name="T108" fmla="*/ 2147483646 w 33"/>
                <a:gd name="T109" fmla="*/ 0 h 1"/>
                <a:gd name="T110" fmla="*/ 2147483646 w 33"/>
                <a:gd name="T111" fmla="*/ 0 h 1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33"/>
                <a:gd name="T169" fmla="*/ 0 h 1"/>
                <a:gd name="T170" fmla="*/ 33 w 33"/>
                <a:gd name="T171" fmla="*/ 1 h 1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33" h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5" y="0"/>
                  </a:lnTo>
                  <a:lnTo>
                    <a:pt x="6" y="0"/>
                  </a:lnTo>
                  <a:lnTo>
                    <a:pt x="7" y="0"/>
                  </a:lnTo>
                  <a:lnTo>
                    <a:pt x="8" y="0"/>
                  </a:lnTo>
                  <a:lnTo>
                    <a:pt x="9" y="0"/>
                  </a:lnTo>
                  <a:lnTo>
                    <a:pt x="10" y="0"/>
                  </a:lnTo>
                  <a:lnTo>
                    <a:pt x="11" y="0"/>
                  </a:lnTo>
                  <a:lnTo>
                    <a:pt x="12" y="0"/>
                  </a:lnTo>
                  <a:lnTo>
                    <a:pt x="13" y="0"/>
                  </a:lnTo>
                  <a:lnTo>
                    <a:pt x="14" y="0"/>
                  </a:lnTo>
                  <a:lnTo>
                    <a:pt x="15" y="0"/>
                  </a:lnTo>
                  <a:lnTo>
                    <a:pt x="16" y="0"/>
                  </a:lnTo>
                  <a:lnTo>
                    <a:pt x="17" y="0"/>
                  </a:lnTo>
                  <a:lnTo>
                    <a:pt x="18" y="0"/>
                  </a:lnTo>
                  <a:lnTo>
                    <a:pt x="19" y="0"/>
                  </a:lnTo>
                  <a:lnTo>
                    <a:pt x="20" y="0"/>
                  </a:lnTo>
                  <a:lnTo>
                    <a:pt x="21" y="0"/>
                  </a:lnTo>
                  <a:lnTo>
                    <a:pt x="22" y="0"/>
                  </a:lnTo>
                  <a:lnTo>
                    <a:pt x="23" y="0"/>
                  </a:lnTo>
                  <a:lnTo>
                    <a:pt x="24" y="0"/>
                  </a:lnTo>
                  <a:lnTo>
                    <a:pt x="25" y="0"/>
                  </a:lnTo>
                  <a:lnTo>
                    <a:pt x="26" y="0"/>
                  </a:lnTo>
                  <a:lnTo>
                    <a:pt x="27" y="0"/>
                  </a:lnTo>
                  <a:lnTo>
                    <a:pt x="28" y="0"/>
                  </a:lnTo>
                  <a:lnTo>
                    <a:pt x="29" y="0"/>
                  </a:lnTo>
                  <a:lnTo>
                    <a:pt x="30" y="0"/>
                  </a:lnTo>
                  <a:lnTo>
                    <a:pt x="31" y="0"/>
                  </a:lnTo>
                  <a:lnTo>
                    <a:pt x="32" y="0"/>
                  </a:lnTo>
                  <a:lnTo>
                    <a:pt x="33" y="0"/>
                  </a:lnTo>
                </a:path>
              </a:pathLst>
            </a:custGeom>
            <a:noFill/>
            <a:ln w="0">
              <a:solidFill>
                <a:srgbClr val="25221E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9509" name="Freeform 115"/>
            <p:cNvSpPr>
              <a:spLocks/>
            </p:cNvSpPr>
            <p:nvPr/>
          </p:nvSpPr>
          <p:spPr bwMode="auto">
            <a:xfrm>
              <a:off x="4769" y="2197"/>
              <a:ext cx="87" cy="1"/>
            </a:xfrm>
            <a:custGeom>
              <a:avLst/>
              <a:gdLst>
                <a:gd name="T0" fmla="*/ 0 w 15"/>
                <a:gd name="T1" fmla="*/ 0 h 1"/>
                <a:gd name="T2" fmla="*/ 2147483646 w 15"/>
                <a:gd name="T3" fmla="*/ 0 h 1"/>
                <a:gd name="T4" fmla="*/ 2147483646 w 15"/>
                <a:gd name="T5" fmla="*/ 0 h 1"/>
                <a:gd name="T6" fmla="*/ 2147483646 w 15"/>
                <a:gd name="T7" fmla="*/ 0 h 1"/>
                <a:gd name="T8" fmla="*/ 2147483646 w 15"/>
                <a:gd name="T9" fmla="*/ 0 h 1"/>
                <a:gd name="T10" fmla="*/ 2147483646 w 15"/>
                <a:gd name="T11" fmla="*/ 0 h 1"/>
                <a:gd name="T12" fmla="*/ 2147483646 w 15"/>
                <a:gd name="T13" fmla="*/ 0 h 1"/>
                <a:gd name="T14" fmla="*/ 2147483646 w 15"/>
                <a:gd name="T15" fmla="*/ 0 h 1"/>
                <a:gd name="T16" fmla="*/ 2147483646 w 15"/>
                <a:gd name="T17" fmla="*/ 0 h 1"/>
                <a:gd name="T18" fmla="*/ 2147483646 w 15"/>
                <a:gd name="T19" fmla="*/ 0 h 1"/>
                <a:gd name="T20" fmla="*/ 2147483646 w 15"/>
                <a:gd name="T21" fmla="*/ 0 h 1"/>
                <a:gd name="T22" fmla="*/ 2147483646 w 15"/>
                <a:gd name="T23" fmla="*/ 0 h 1"/>
                <a:gd name="T24" fmla="*/ 2147483646 w 15"/>
                <a:gd name="T25" fmla="*/ 0 h 1"/>
                <a:gd name="T26" fmla="*/ 2147483646 w 15"/>
                <a:gd name="T27" fmla="*/ 0 h 1"/>
                <a:gd name="T28" fmla="*/ 2147483646 w 15"/>
                <a:gd name="T29" fmla="*/ 0 h 1"/>
                <a:gd name="T30" fmla="*/ 2147483646 w 15"/>
                <a:gd name="T31" fmla="*/ 0 h 1"/>
                <a:gd name="T32" fmla="*/ 2147483646 w 15"/>
                <a:gd name="T33" fmla="*/ 0 h 1"/>
                <a:gd name="T34" fmla="*/ 2147483646 w 15"/>
                <a:gd name="T35" fmla="*/ 0 h 1"/>
                <a:gd name="T36" fmla="*/ 2147483646 w 15"/>
                <a:gd name="T37" fmla="*/ 0 h 1"/>
                <a:gd name="T38" fmla="*/ 2147483646 w 15"/>
                <a:gd name="T39" fmla="*/ 0 h 1"/>
                <a:gd name="T40" fmla="*/ 2147483646 w 15"/>
                <a:gd name="T41" fmla="*/ 0 h 1"/>
                <a:gd name="T42" fmla="*/ 2147483646 w 15"/>
                <a:gd name="T43" fmla="*/ 0 h 1"/>
                <a:gd name="T44" fmla="*/ 2147483646 w 15"/>
                <a:gd name="T45" fmla="*/ 0 h 1"/>
                <a:gd name="T46" fmla="*/ 2147483646 w 15"/>
                <a:gd name="T47" fmla="*/ 0 h 1"/>
                <a:gd name="T48" fmla="*/ 2147483646 w 15"/>
                <a:gd name="T49" fmla="*/ 0 h 1"/>
                <a:gd name="T50" fmla="*/ 2147483646 w 15"/>
                <a:gd name="T51" fmla="*/ 0 h 1"/>
                <a:gd name="T52" fmla="*/ 2147483646 w 15"/>
                <a:gd name="T53" fmla="*/ 0 h 1"/>
                <a:gd name="T54" fmla="*/ 2147483646 w 15"/>
                <a:gd name="T55" fmla="*/ 0 h 1"/>
                <a:gd name="T56" fmla="*/ 2147483646 w 15"/>
                <a:gd name="T57" fmla="*/ 0 h 1"/>
                <a:gd name="T58" fmla="*/ 2147483646 w 15"/>
                <a:gd name="T59" fmla="*/ 0 h 1"/>
                <a:gd name="T60" fmla="*/ 2147483646 w 15"/>
                <a:gd name="T61" fmla="*/ 0 h 1"/>
                <a:gd name="T62" fmla="*/ 2147483646 w 15"/>
                <a:gd name="T63" fmla="*/ 0 h 1"/>
                <a:gd name="T64" fmla="*/ 2147483646 w 15"/>
                <a:gd name="T65" fmla="*/ 0 h 1"/>
                <a:gd name="T66" fmla="*/ 2147483646 w 15"/>
                <a:gd name="T67" fmla="*/ 0 h 1"/>
                <a:gd name="T68" fmla="*/ 2147483646 w 15"/>
                <a:gd name="T69" fmla="*/ 0 h 1"/>
                <a:gd name="T70" fmla="*/ 2147483646 w 15"/>
                <a:gd name="T71" fmla="*/ 0 h 1"/>
                <a:gd name="T72" fmla="*/ 2147483646 w 15"/>
                <a:gd name="T73" fmla="*/ 0 h 1"/>
                <a:gd name="T74" fmla="*/ 2147483646 w 15"/>
                <a:gd name="T75" fmla="*/ 0 h 1"/>
                <a:gd name="T76" fmla="*/ 2147483646 w 15"/>
                <a:gd name="T77" fmla="*/ 0 h 1"/>
                <a:gd name="T78" fmla="*/ 2147483646 w 15"/>
                <a:gd name="T79" fmla="*/ 0 h 1"/>
                <a:gd name="T80" fmla="*/ 2147483646 w 15"/>
                <a:gd name="T81" fmla="*/ 0 h 1"/>
                <a:gd name="T82" fmla="*/ 2147483646 w 15"/>
                <a:gd name="T83" fmla="*/ 0 h 1"/>
                <a:gd name="T84" fmla="*/ 2147483646 w 15"/>
                <a:gd name="T85" fmla="*/ 0 h 1"/>
                <a:gd name="T86" fmla="*/ 2147483646 w 15"/>
                <a:gd name="T87" fmla="*/ 0 h 1"/>
                <a:gd name="T88" fmla="*/ 2147483646 w 15"/>
                <a:gd name="T89" fmla="*/ 0 h 1"/>
                <a:gd name="T90" fmla="*/ 2147483646 w 15"/>
                <a:gd name="T91" fmla="*/ 0 h 1"/>
                <a:gd name="T92" fmla="*/ 2147483646 w 15"/>
                <a:gd name="T93" fmla="*/ 0 h 1"/>
                <a:gd name="T94" fmla="*/ 2147483646 w 15"/>
                <a:gd name="T95" fmla="*/ 0 h 1"/>
                <a:gd name="T96" fmla="*/ 2147483646 w 15"/>
                <a:gd name="T97" fmla="*/ 0 h 1"/>
                <a:gd name="T98" fmla="*/ 2147483646 w 15"/>
                <a:gd name="T99" fmla="*/ 0 h 1"/>
                <a:gd name="T100" fmla="*/ 2147483646 w 15"/>
                <a:gd name="T101" fmla="*/ 0 h 1"/>
                <a:gd name="T102" fmla="*/ 2147483646 w 15"/>
                <a:gd name="T103" fmla="*/ 0 h 1"/>
                <a:gd name="T104" fmla="*/ 2147483646 w 15"/>
                <a:gd name="T105" fmla="*/ 0 h 1"/>
                <a:gd name="T106" fmla="*/ 2147483646 w 15"/>
                <a:gd name="T107" fmla="*/ 0 h 1"/>
                <a:gd name="T108" fmla="*/ 2147483646 w 15"/>
                <a:gd name="T109" fmla="*/ 0 h 1"/>
                <a:gd name="T110" fmla="*/ 2147483646 w 15"/>
                <a:gd name="T111" fmla="*/ 0 h 1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5"/>
                <a:gd name="T169" fmla="*/ 0 h 1"/>
                <a:gd name="T170" fmla="*/ 15 w 15"/>
                <a:gd name="T171" fmla="*/ 1 h 1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5" h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5" y="0"/>
                  </a:lnTo>
                  <a:lnTo>
                    <a:pt x="6" y="0"/>
                  </a:lnTo>
                  <a:lnTo>
                    <a:pt x="7" y="0"/>
                  </a:lnTo>
                  <a:lnTo>
                    <a:pt x="8" y="0"/>
                  </a:lnTo>
                  <a:lnTo>
                    <a:pt x="9" y="0"/>
                  </a:lnTo>
                  <a:lnTo>
                    <a:pt x="10" y="0"/>
                  </a:lnTo>
                  <a:lnTo>
                    <a:pt x="11" y="0"/>
                  </a:lnTo>
                  <a:lnTo>
                    <a:pt x="12" y="0"/>
                  </a:lnTo>
                  <a:lnTo>
                    <a:pt x="13" y="0"/>
                  </a:lnTo>
                  <a:lnTo>
                    <a:pt x="14" y="0"/>
                  </a:lnTo>
                  <a:lnTo>
                    <a:pt x="15" y="0"/>
                  </a:lnTo>
                </a:path>
              </a:pathLst>
            </a:custGeom>
            <a:noFill/>
            <a:ln w="0">
              <a:solidFill>
                <a:srgbClr val="25221E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9510" name="Rectangle 116"/>
            <p:cNvSpPr>
              <a:spLocks noChangeArrowheads="1"/>
            </p:cNvSpPr>
            <p:nvPr/>
          </p:nvSpPr>
          <p:spPr bwMode="auto">
            <a:xfrm>
              <a:off x="3892" y="1581"/>
              <a:ext cx="128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anose="05000000000000000000" pitchFamily="2" charset="2"/>
                <a:buChar char="u"/>
                <a:defRPr sz="32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•"/>
                <a:defRPr sz="28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u"/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en-US" sz="1200" b="1">
                  <a:solidFill>
                    <a:srgbClr val="25221E"/>
                  </a:solidFill>
                  <a:latin typeface="Times New Roman" panose="02020603050405020304" pitchFamily="18" charset="0"/>
                </a:rPr>
                <a:t>SO</a:t>
              </a:r>
              <a:endParaRPr lang="cs-CZ" altLang="en-US" sz="1200" b="1">
                <a:latin typeface="Tahoma" panose="020B0604030504040204" pitchFamily="34" charset="0"/>
              </a:endParaRPr>
            </a:p>
          </p:txBody>
        </p:sp>
        <p:sp>
          <p:nvSpPr>
            <p:cNvPr id="59511" name="Rectangle 117"/>
            <p:cNvSpPr>
              <a:spLocks noChangeArrowheads="1"/>
            </p:cNvSpPr>
            <p:nvPr/>
          </p:nvSpPr>
          <p:spPr bwMode="auto">
            <a:xfrm>
              <a:off x="3924" y="1650"/>
              <a:ext cx="108" cy="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anose="05000000000000000000" pitchFamily="2" charset="2"/>
                <a:buChar char="u"/>
                <a:defRPr sz="32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•"/>
                <a:defRPr sz="28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u"/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en-US" sz="600" b="1">
                  <a:solidFill>
                    <a:srgbClr val="25221E"/>
                  </a:solidFill>
                  <a:latin typeface="Times New Roman" panose="02020603050405020304" pitchFamily="18" charset="0"/>
                </a:rPr>
                <a:t>2     3</a:t>
              </a:r>
              <a:endParaRPr lang="cs-CZ" altLang="en-US" sz="1200" b="1">
                <a:latin typeface="Tahoma" panose="020B0604030504040204" pitchFamily="34" charset="0"/>
              </a:endParaRPr>
            </a:p>
          </p:txBody>
        </p:sp>
        <p:sp>
          <p:nvSpPr>
            <p:cNvPr id="59512" name="Rectangle 118"/>
            <p:cNvSpPr>
              <a:spLocks noChangeArrowheads="1"/>
            </p:cNvSpPr>
            <p:nvPr/>
          </p:nvSpPr>
          <p:spPr bwMode="auto">
            <a:xfrm>
              <a:off x="4049" y="1587"/>
              <a:ext cx="48" cy="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anose="05000000000000000000" pitchFamily="2" charset="2"/>
                <a:buChar char="u"/>
                <a:defRPr sz="32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•"/>
                <a:defRPr sz="28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u"/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en-US" sz="600" b="1">
                  <a:solidFill>
                    <a:srgbClr val="25221E"/>
                  </a:solidFill>
                  <a:latin typeface="Times New Roman" panose="02020603050405020304" pitchFamily="18" charset="0"/>
                </a:rPr>
                <a:t>2_</a:t>
              </a:r>
              <a:endParaRPr lang="cs-CZ" altLang="en-US" sz="1200" b="1">
                <a:latin typeface="Tahoma" panose="020B0604030504040204" pitchFamily="34" charset="0"/>
              </a:endParaRPr>
            </a:p>
          </p:txBody>
        </p:sp>
        <p:sp>
          <p:nvSpPr>
            <p:cNvPr id="59513" name="Rectangle 119"/>
            <p:cNvSpPr>
              <a:spLocks noChangeArrowheads="1"/>
            </p:cNvSpPr>
            <p:nvPr/>
          </p:nvSpPr>
          <p:spPr bwMode="auto">
            <a:xfrm>
              <a:off x="4346" y="1844"/>
              <a:ext cx="191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anose="05000000000000000000" pitchFamily="2" charset="2"/>
                <a:buChar char="u"/>
                <a:defRPr sz="32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•"/>
                <a:defRPr sz="28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u"/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en-US" sz="1200" b="1">
                  <a:solidFill>
                    <a:srgbClr val="25221E"/>
                  </a:solidFill>
                  <a:latin typeface="Times New Roman" panose="02020603050405020304" pitchFamily="18" charset="0"/>
                </a:rPr>
                <a:t>SCN</a:t>
              </a:r>
              <a:endParaRPr lang="cs-CZ" altLang="en-US" sz="1200" b="1">
                <a:latin typeface="Tahoma" panose="020B0604030504040204" pitchFamily="34" charset="0"/>
              </a:endParaRPr>
            </a:p>
          </p:txBody>
        </p:sp>
        <p:sp>
          <p:nvSpPr>
            <p:cNvPr id="59514" name="Rectangle 120"/>
            <p:cNvSpPr>
              <a:spLocks noChangeArrowheads="1"/>
            </p:cNvSpPr>
            <p:nvPr/>
          </p:nvSpPr>
          <p:spPr bwMode="auto">
            <a:xfrm>
              <a:off x="4519" y="1824"/>
              <a:ext cx="24" cy="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anose="05000000000000000000" pitchFamily="2" charset="2"/>
                <a:buChar char="u"/>
                <a:defRPr sz="32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•"/>
                <a:defRPr sz="28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u"/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en-US" sz="600" b="1">
                  <a:solidFill>
                    <a:srgbClr val="25221E"/>
                  </a:solidFill>
                  <a:latin typeface="Times New Roman" panose="02020603050405020304" pitchFamily="18" charset="0"/>
                </a:rPr>
                <a:t>_</a:t>
              </a:r>
              <a:endParaRPr lang="cs-CZ" altLang="en-US" sz="1200" b="1">
                <a:latin typeface="Tahoma" panose="020B0604030504040204" pitchFamily="34" charset="0"/>
              </a:endParaRPr>
            </a:p>
          </p:txBody>
        </p:sp>
        <p:sp>
          <p:nvSpPr>
            <p:cNvPr id="59515" name="Rectangle 121"/>
            <p:cNvSpPr>
              <a:spLocks noChangeArrowheads="1"/>
            </p:cNvSpPr>
            <p:nvPr/>
          </p:nvSpPr>
          <p:spPr bwMode="auto">
            <a:xfrm>
              <a:off x="3311" y="1147"/>
              <a:ext cx="1379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anose="05000000000000000000" pitchFamily="2" charset="2"/>
                <a:buChar char="u"/>
                <a:defRPr sz="32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•"/>
                <a:defRPr sz="28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u"/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en-US" sz="1500" i="1">
                  <a:solidFill>
                    <a:srgbClr val="25221E"/>
                  </a:solidFill>
                  <a:latin typeface="Arial" panose="020B0604020202020204" pitchFamily="34" charset="0"/>
                </a:rPr>
                <a:t>"LONG END INJECTION"</a:t>
              </a:r>
              <a:endParaRPr lang="cs-CZ" altLang="en-US" sz="1200" b="1">
                <a:latin typeface="Tahoma" panose="020B0604030504040204" pitchFamily="34" charset="0"/>
              </a:endParaRPr>
            </a:p>
          </p:txBody>
        </p:sp>
        <p:sp>
          <p:nvSpPr>
            <p:cNvPr id="59516" name="Rectangle 122"/>
            <p:cNvSpPr>
              <a:spLocks noChangeArrowheads="1"/>
            </p:cNvSpPr>
            <p:nvPr/>
          </p:nvSpPr>
          <p:spPr bwMode="auto">
            <a:xfrm>
              <a:off x="3266" y="1290"/>
              <a:ext cx="1342" cy="6"/>
            </a:xfrm>
            <a:prstGeom prst="rect">
              <a:avLst/>
            </a:pr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anose="05000000000000000000" pitchFamily="2" charset="2"/>
                <a:buChar char="u"/>
                <a:defRPr sz="32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•"/>
                <a:defRPr sz="28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u"/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cs-CZ" altLang="en-US" sz="1800"/>
            </a:p>
          </p:txBody>
        </p:sp>
      </p:grpSp>
      <p:sp>
        <p:nvSpPr>
          <p:cNvPr id="59399" name="Rectangle 123"/>
          <p:cNvSpPr>
            <a:spLocks noChangeArrowheads="1"/>
          </p:cNvSpPr>
          <p:nvPr/>
        </p:nvSpPr>
        <p:spPr bwMode="auto">
          <a:xfrm>
            <a:off x="2405063" y="4298950"/>
            <a:ext cx="4572000" cy="2719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z="1600" b="1">
                <a:latin typeface="Tahoma" panose="020B0604030504040204" pitchFamily="34" charset="0"/>
                <a:sym typeface="Symbol" panose="05050102010706020507" pitchFamily="18" charset="2"/>
              </a:rPr>
              <a:t>Kapilára:    </a:t>
            </a:r>
            <a:r>
              <a:rPr lang="cs-CZ" altLang="en-US" sz="1600">
                <a:latin typeface="Tahoma" panose="020B0604030504040204" pitchFamily="34" charset="0"/>
                <a:sym typeface="Symbol" panose="05050102010706020507" pitchFamily="18" charset="2"/>
              </a:rPr>
              <a:t>křemenná,</a:t>
            </a:r>
            <a:r>
              <a:rPr lang="cs-CZ" altLang="en-US" sz="1600" b="1">
                <a:latin typeface="Tahoma" panose="020B0604030504040204" pitchFamily="34" charset="0"/>
                <a:sym typeface="Symbol" panose="05050102010706020507" pitchFamily="18" charset="2"/>
              </a:rPr>
              <a:t> </a:t>
            </a:r>
            <a:r>
              <a:rPr lang="cs-CZ" altLang="en-US" sz="1600">
                <a:latin typeface="Tahoma" panose="020B0604030504040204" pitchFamily="34" charset="0"/>
                <a:sym typeface="Symbol" panose="05050102010706020507" pitchFamily="18" charset="2"/>
              </a:rPr>
              <a:t>vnitřní průměr 75 m,  	    celková délka 64.5  cm, efektivní  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z="1600">
                <a:latin typeface="Tahoma" panose="020B0604030504040204" pitchFamily="34" charset="0"/>
                <a:sym typeface="Symbol" panose="05050102010706020507" pitchFamily="18" charset="2"/>
              </a:rPr>
              <a:t>                  délka 56 cm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z="1600" b="1">
                <a:latin typeface="Tahoma" panose="020B0604030504040204" pitchFamily="34" charset="0"/>
                <a:sym typeface="Symbol" panose="05050102010706020507" pitchFamily="18" charset="2"/>
              </a:rPr>
              <a:t>Dávkování : </a:t>
            </a:r>
            <a:r>
              <a:rPr lang="cs-CZ" altLang="en-US" sz="1600">
                <a:latin typeface="Tahoma" panose="020B0604030504040204" pitchFamily="34" charset="0"/>
              </a:rPr>
              <a:t>50 mbar/6s</a:t>
            </a:r>
            <a:endParaRPr lang="cs-CZ" altLang="en-US" sz="1600" b="1">
              <a:latin typeface="Tahoma" panose="020B0604030504040204" pitchFamily="34" charset="0"/>
              <a:sym typeface="Symbol" panose="05050102010706020507" pitchFamily="18" charset="2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z="1600" b="1">
                <a:latin typeface="Tahoma" panose="020B0604030504040204" pitchFamily="34" charset="0"/>
                <a:sym typeface="Symbol" panose="05050102010706020507" pitchFamily="18" charset="2"/>
              </a:rPr>
              <a:t>Separační napětí:</a:t>
            </a:r>
            <a:r>
              <a:rPr lang="cs-CZ" altLang="en-US" sz="1600">
                <a:latin typeface="Tahoma" panose="020B0604030504040204" pitchFamily="34" charset="0"/>
                <a:sym typeface="Symbol" panose="05050102010706020507" pitchFamily="18" charset="2"/>
              </a:rPr>
              <a:t>    18 kV (negativní polarita)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z="1600" b="1">
                <a:latin typeface="Tahoma" panose="020B0604030504040204" pitchFamily="34" charset="0"/>
                <a:sym typeface="Symbol" panose="05050102010706020507" pitchFamily="18" charset="2"/>
              </a:rPr>
              <a:t>Teplota kapiláry:</a:t>
            </a:r>
            <a:r>
              <a:rPr lang="cs-CZ" altLang="en-US" sz="1600">
                <a:latin typeface="Tahoma" panose="020B0604030504040204" pitchFamily="34" charset="0"/>
                <a:sym typeface="Symbol" panose="05050102010706020507" pitchFamily="18" charset="2"/>
              </a:rPr>
              <a:t>    25  0,1 °C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z="1600" b="1">
                <a:latin typeface="Tahoma" panose="020B0604030504040204" pitchFamily="34" charset="0"/>
                <a:sym typeface="Symbol" panose="05050102010706020507" pitchFamily="18" charset="2"/>
              </a:rPr>
              <a:t>Detekce:   </a:t>
            </a:r>
            <a:r>
              <a:rPr lang="cs-CZ" altLang="en-US" sz="1600">
                <a:latin typeface="Tahoma" panose="020B0604030504040204" pitchFamily="34" charset="0"/>
                <a:sym typeface="Symbol" panose="05050102010706020507" pitchFamily="18" charset="2"/>
              </a:rPr>
              <a:t>  = 200 nm (šířka pásu 20 nm)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z="1600">
                <a:solidFill>
                  <a:srgbClr val="FFFF00"/>
                </a:solidFill>
                <a:latin typeface="Tahoma" panose="020B0604030504040204" pitchFamily="34" charset="0"/>
                <a:sym typeface="Symbol" panose="05050102010706020507" pitchFamily="18" charset="2"/>
              </a:rPr>
              <a:t>Vzorek : 1 mM S</a:t>
            </a:r>
            <a:r>
              <a:rPr lang="cs-CZ" altLang="en-US" sz="1600" baseline="-25000">
                <a:solidFill>
                  <a:srgbClr val="FFFF00"/>
                </a:solidFill>
                <a:latin typeface="Tahoma" panose="020B0604030504040204" pitchFamily="34" charset="0"/>
                <a:sym typeface="Symbol" panose="05050102010706020507" pitchFamily="18" charset="2"/>
              </a:rPr>
              <a:t>2</a:t>
            </a:r>
            <a:r>
              <a:rPr lang="cs-CZ" altLang="en-US" sz="1600">
                <a:solidFill>
                  <a:srgbClr val="FFFF00"/>
                </a:solidFill>
                <a:latin typeface="Tahoma" panose="020B0604030504040204" pitchFamily="34" charset="0"/>
                <a:sym typeface="Symbol" panose="05050102010706020507" pitchFamily="18" charset="2"/>
              </a:rPr>
              <a:t>O</a:t>
            </a:r>
            <a:r>
              <a:rPr lang="cs-CZ" altLang="en-US" sz="1600" baseline="-25000">
                <a:solidFill>
                  <a:srgbClr val="FFFF00"/>
                </a:solidFill>
                <a:latin typeface="Tahoma" panose="020B0604030504040204" pitchFamily="34" charset="0"/>
                <a:sym typeface="Symbol" panose="05050102010706020507" pitchFamily="18" charset="2"/>
              </a:rPr>
              <a:t>3</a:t>
            </a:r>
            <a:r>
              <a:rPr lang="cs-CZ" altLang="en-US" sz="1600" baseline="30000">
                <a:solidFill>
                  <a:srgbClr val="FFFF00"/>
                </a:solidFill>
                <a:latin typeface="Tahoma" panose="020B0604030504040204" pitchFamily="34" charset="0"/>
                <a:sym typeface="Symbol" panose="05050102010706020507" pitchFamily="18" charset="2"/>
              </a:rPr>
              <a:t>2-</a:t>
            </a:r>
            <a:r>
              <a:rPr lang="cs-CZ" altLang="en-US" sz="1600">
                <a:solidFill>
                  <a:srgbClr val="FFFF00"/>
                </a:solidFill>
                <a:latin typeface="Tahoma" panose="020B0604030504040204" pitchFamily="34" charset="0"/>
                <a:sym typeface="Symbol" panose="05050102010706020507" pitchFamily="18" charset="2"/>
              </a:rPr>
              <a:t>, 1 mM SCN</a:t>
            </a:r>
            <a:r>
              <a:rPr lang="cs-CZ" altLang="en-US" sz="1600" baseline="30000">
                <a:solidFill>
                  <a:srgbClr val="FFFF00"/>
                </a:solidFill>
                <a:latin typeface="Tahoma" panose="020B0604030504040204" pitchFamily="34" charset="0"/>
                <a:sym typeface="Symbol" panose="05050102010706020507" pitchFamily="18" charset="2"/>
              </a:rPr>
              <a:t>-</a:t>
            </a:r>
            <a:r>
              <a:rPr lang="cs-CZ" altLang="en-US" sz="1600">
                <a:solidFill>
                  <a:srgbClr val="FFFF00"/>
                </a:solidFill>
                <a:latin typeface="Tahoma" panose="020B0604030504040204" pitchFamily="34" charset="0"/>
                <a:sym typeface="Symbol" panose="05050102010706020507" pitchFamily="18" charset="2"/>
              </a:rPr>
              <a:t>, 25 mM CN</a:t>
            </a:r>
            <a:r>
              <a:rPr lang="cs-CZ" altLang="en-US" sz="1600" baseline="30000">
                <a:solidFill>
                  <a:srgbClr val="FFFF00"/>
                </a:solidFill>
                <a:latin typeface="Tahoma" panose="020B0604030504040204" pitchFamily="34" charset="0"/>
                <a:sym typeface="Symbol" panose="05050102010706020507" pitchFamily="18" charset="2"/>
              </a:rPr>
              <a:t>-</a:t>
            </a:r>
            <a:r>
              <a:rPr lang="cs-CZ" altLang="en-US" sz="1600">
                <a:solidFill>
                  <a:srgbClr val="FFFF00"/>
                </a:solidFill>
                <a:latin typeface="Tahoma" panose="020B0604030504040204" pitchFamily="34" charset="0"/>
                <a:sym typeface="Symbol" panose="05050102010706020507" pitchFamily="18" charset="2"/>
              </a:rPr>
              <a:t>        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z="1600">
                <a:solidFill>
                  <a:srgbClr val="FFFF00"/>
                </a:solidFill>
                <a:latin typeface="Tahoma" panose="020B0604030504040204" pitchFamily="34" charset="0"/>
                <a:sym typeface="Symbol" panose="05050102010706020507" pitchFamily="18" charset="2"/>
              </a:rPr>
              <a:t>             v 25 mM HEPES pufru (pH 8.5)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en-US" sz="1600">
              <a:solidFill>
                <a:srgbClr val="FFFF00"/>
              </a:solidFill>
              <a:latin typeface="Tahoma" panose="020B0604030504040204" pitchFamily="34" charset="0"/>
              <a:sym typeface="Symbol" panose="05050102010706020507" pitchFamily="18" charset="2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en-US" sz="1200">
              <a:solidFill>
                <a:srgbClr val="FFFF00"/>
              </a:solidFill>
              <a:latin typeface="Tahoma" panose="020B0604030504040204" pitchFamily="34" charset="0"/>
              <a:sym typeface="Symbol" panose="05050102010706020507" pitchFamily="18" charset="2"/>
            </a:endParaRPr>
          </a:p>
        </p:txBody>
      </p:sp>
      <p:sp>
        <p:nvSpPr>
          <p:cNvPr id="59400" name="Rectangle 124"/>
          <p:cNvSpPr>
            <a:spLocks noChangeArrowheads="1"/>
          </p:cNvSpPr>
          <p:nvPr/>
        </p:nvSpPr>
        <p:spPr bwMode="auto">
          <a:xfrm>
            <a:off x="4572000" y="2108200"/>
            <a:ext cx="2540000" cy="5588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en-US" sz="1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154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457200"/>
            <a:ext cx="8605838" cy="1143000"/>
          </a:xfrm>
        </p:spPr>
        <p:txBody>
          <a:bodyPr/>
          <a:lstStyle/>
          <a:p>
            <a:pPr eaLnBrk="1" hangingPunct="1">
              <a:defRPr/>
            </a:pPr>
            <a:r>
              <a:rPr lang="cs-CZ" sz="4000" smtClean="0"/>
              <a:t>Stanovení aktivity</a:t>
            </a:r>
          </a:p>
        </p:txBody>
      </p:sp>
      <p:sp>
        <p:nvSpPr>
          <p:cNvPr id="60419" name="Rectangle 3"/>
          <p:cNvSpPr>
            <a:spLocks noChangeArrowheads="1"/>
          </p:cNvSpPr>
          <p:nvPr/>
        </p:nvSpPr>
        <p:spPr bwMode="auto">
          <a:xfrm>
            <a:off x="0" y="0"/>
            <a:ext cx="9144000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>
                <a:solidFill>
                  <a:schemeClr val="accent1"/>
                </a:solidFill>
                <a:latin typeface="Tahoma" panose="020B0604030504040204" pitchFamily="34" charset="0"/>
              </a:rPr>
              <a:t>rhodanasa – pre-capillary stanovení aktivity</a:t>
            </a:r>
          </a:p>
        </p:txBody>
      </p:sp>
      <p:sp>
        <p:nvSpPr>
          <p:cNvPr id="60420" name="Rectangle 4"/>
          <p:cNvSpPr>
            <a:spLocks noChangeArrowheads="1"/>
          </p:cNvSpPr>
          <p:nvPr/>
        </p:nvSpPr>
        <p:spPr bwMode="auto">
          <a:xfrm>
            <a:off x="1543050" y="1771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en-US" sz="1800"/>
          </a:p>
        </p:txBody>
      </p:sp>
      <p:sp>
        <p:nvSpPr>
          <p:cNvPr id="60421" name="Rectangle 5"/>
          <p:cNvSpPr>
            <a:spLocks noChangeArrowheads="1"/>
          </p:cNvSpPr>
          <p:nvPr/>
        </p:nvSpPr>
        <p:spPr bwMode="auto">
          <a:xfrm>
            <a:off x="6316663" y="4465638"/>
            <a:ext cx="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en-US" sz="2400">
              <a:latin typeface="Times New Roman" panose="02020603050405020304" pitchFamily="18" charset="0"/>
            </a:endParaRPr>
          </a:p>
        </p:txBody>
      </p:sp>
      <p:pic>
        <p:nvPicPr>
          <p:cNvPr id="6042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6950" y="2109788"/>
            <a:ext cx="4587875" cy="382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23" name="Oval 7"/>
          <p:cNvSpPr>
            <a:spLocks noChangeAspect="1" noChangeArrowheads="1"/>
          </p:cNvSpPr>
          <p:nvPr/>
        </p:nvSpPr>
        <p:spPr bwMode="auto">
          <a:xfrm>
            <a:off x="3941763" y="3697288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en-US" sz="1800"/>
          </a:p>
        </p:txBody>
      </p:sp>
      <p:sp>
        <p:nvSpPr>
          <p:cNvPr id="60424" name="Oval 8"/>
          <p:cNvSpPr>
            <a:spLocks noChangeAspect="1" noChangeArrowheads="1"/>
          </p:cNvSpPr>
          <p:nvPr/>
        </p:nvSpPr>
        <p:spPr bwMode="auto">
          <a:xfrm>
            <a:off x="5089525" y="3057525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en-US" sz="1800"/>
          </a:p>
        </p:txBody>
      </p:sp>
      <p:sp>
        <p:nvSpPr>
          <p:cNvPr id="60425" name="Oval 9"/>
          <p:cNvSpPr>
            <a:spLocks noChangeAspect="1" noChangeArrowheads="1"/>
          </p:cNvSpPr>
          <p:nvPr/>
        </p:nvSpPr>
        <p:spPr bwMode="auto">
          <a:xfrm>
            <a:off x="6257925" y="2776538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en-US" sz="1800"/>
          </a:p>
        </p:txBody>
      </p:sp>
      <p:sp>
        <p:nvSpPr>
          <p:cNvPr id="60426" name="Oval 10"/>
          <p:cNvSpPr>
            <a:spLocks noChangeAspect="1" noChangeArrowheads="1"/>
          </p:cNvSpPr>
          <p:nvPr/>
        </p:nvSpPr>
        <p:spPr bwMode="auto">
          <a:xfrm>
            <a:off x="2838450" y="5438775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en-US" sz="1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17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17513"/>
            <a:ext cx="8229600" cy="1139825"/>
          </a:xfrm>
        </p:spPr>
        <p:txBody>
          <a:bodyPr/>
          <a:lstStyle/>
          <a:p>
            <a:pPr eaLnBrk="1" hangingPunct="1">
              <a:defRPr/>
            </a:pPr>
            <a:r>
              <a:rPr lang="cs-CZ" sz="3600" smtClean="0"/>
              <a:t>Dávkování</a:t>
            </a:r>
          </a:p>
        </p:txBody>
      </p:sp>
      <p:sp>
        <p:nvSpPr>
          <p:cNvPr id="61443" name="Rectangle 3"/>
          <p:cNvSpPr>
            <a:spLocks noChangeArrowheads="1"/>
          </p:cNvSpPr>
          <p:nvPr/>
        </p:nvSpPr>
        <p:spPr bwMode="auto">
          <a:xfrm>
            <a:off x="0" y="0"/>
            <a:ext cx="9080500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>
                <a:solidFill>
                  <a:schemeClr val="accent1"/>
                </a:solidFill>
                <a:latin typeface="Tahoma" panose="020B0604030504040204" pitchFamily="34" charset="0"/>
              </a:rPr>
              <a:t>rhodanasa – pre-capillary stanovení aktivity</a:t>
            </a:r>
          </a:p>
        </p:txBody>
      </p:sp>
      <p:sp>
        <p:nvSpPr>
          <p:cNvPr id="61444" name="Rectangle 4"/>
          <p:cNvSpPr>
            <a:spLocks noChangeArrowheads="1"/>
          </p:cNvSpPr>
          <p:nvPr/>
        </p:nvSpPr>
        <p:spPr bwMode="auto">
          <a:xfrm>
            <a:off x="1543050" y="1771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en-US" sz="1800"/>
          </a:p>
        </p:txBody>
      </p:sp>
      <p:sp>
        <p:nvSpPr>
          <p:cNvPr id="61445" name="Rectangle 5"/>
          <p:cNvSpPr>
            <a:spLocks noChangeArrowheads="1"/>
          </p:cNvSpPr>
          <p:nvPr/>
        </p:nvSpPr>
        <p:spPr bwMode="auto">
          <a:xfrm>
            <a:off x="6316663" y="4465638"/>
            <a:ext cx="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en-US" sz="2400">
              <a:latin typeface="Times New Roman" panose="02020603050405020304" pitchFamily="18" charset="0"/>
            </a:endParaRPr>
          </a:p>
        </p:txBody>
      </p:sp>
      <p:sp>
        <p:nvSpPr>
          <p:cNvPr id="61446" name="Rectangle 6"/>
          <p:cNvSpPr>
            <a:spLocks noChangeArrowheads="1"/>
          </p:cNvSpPr>
          <p:nvPr/>
        </p:nvSpPr>
        <p:spPr bwMode="auto">
          <a:xfrm>
            <a:off x="2824163" y="3095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en-US" sz="1800"/>
          </a:p>
        </p:txBody>
      </p:sp>
      <p:pic>
        <p:nvPicPr>
          <p:cNvPr id="61447" name="Picture 7" descr="instrumentac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7775" y="1527175"/>
            <a:ext cx="4110038" cy="525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8" name="Text Box 8"/>
          <p:cNvSpPr txBox="1">
            <a:spLocks noChangeArrowheads="1"/>
          </p:cNvSpPr>
          <p:nvPr/>
        </p:nvSpPr>
        <p:spPr bwMode="auto">
          <a:xfrm>
            <a:off x="365125" y="354647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en-US" sz="2400">
              <a:latin typeface="Times New Roman" panose="02020603050405020304" pitchFamily="18" charset="0"/>
            </a:endParaRPr>
          </a:p>
        </p:txBody>
      </p:sp>
      <p:sp>
        <p:nvSpPr>
          <p:cNvPr id="61449" name="AutoShape 9"/>
          <p:cNvSpPr>
            <a:spLocks/>
          </p:cNvSpPr>
          <p:nvPr/>
        </p:nvSpPr>
        <p:spPr bwMode="auto">
          <a:xfrm>
            <a:off x="7010400" y="4410075"/>
            <a:ext cx="1387475" cy="466725"/>
          </a:xfrm>
          <a:prstGeom prst="borderCallout2">
            <a:avLst>
              <a:gd name="adj1" fmla="val 7315"/>
              <a:gd name="adj2" fmla="val -5491"/>
              <a:gd name="adj3" fmla="val 7315"/>
              <a:gd name="adj4" fmla="val -30319"/>
              <a:gd name="adj5" fmla="val -190954"/>
              <a:gd name="adj6" fmla="val -127000"/>
            </a:avLst>
          </a:prstGeom>
          <a:noFill/>
          <a:ln w="9525">
            <a:solidFill>
              <a:srgbClr val="FFCC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z="2400">
                <a:latin typeface="Times New Roman" panose="02020603050405020304" pitchFamily="18" charset="0"/>
              </a:rPr>
              <a:t>Long-end</a:t>
            </a:r>
          </a:p>
        </p:txBody>
      </p:sp>
      <p:sp>
        <p:nvSpPr>
          <p:cNvPr id="61450" name="AutoShape 10"/>
          <p:cNvSpPr>
            <a:spLocks/>
          </p:cNvSpPr>
          <p:nvPr/>
        </p:nvSpPr>
        <p:spPr bwMode="auto">
          <a:xfrm flipH="1">
            <a:off x="458788" y="4408488"/>
            <a:ext cx="1601787" cy="466725"/>
          </a:xfrm>
          <a:prstGeom prst="borderCallout2">
            <a:avLst>
              <a:gd name="adj1" fmla="val 24486"/>
              <a:gd name="adj2" fmla="val -4759"/>
              <a:gd name="adj3" fmla="val 24486"/>
              <a:gd name="adj4" fmla="val -28546"/>
              <a:gd name="adj5" fmla="val -189458"/>
              <a:gd name="adj6" fmla="val -121407"/>
            </a:avLst>
          </a:prstGeom>
          <a:noFill/>
          <a:ln w="9525">
            <a:solidFill>
              <a:srgbClr val="FFCC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z="2400">
                <a:latin typeface="Times New Roman" panose="02020603050405020304" pitchFamily="18" charset="0"/>
              </a:rPr>
              <a:t>Short-end</a:t>
            </a:r>
          </a:p>
        </p:txBody>
      </p:sp>
      <p:sp>
        <p:nvSpPr>
          <p:cNvPr id="434187" name="Line 11"/>
          <p:cNvSpPr>
            <a:spLocks noChangeShapeType="1"/>
          </p:cNvSpPr>
          <p:nvPr/>
        </p:nvSpPr>
        <p:spPr bwMode="auto">
          <a:xfrm>
            <a:off x="4019550" y="3376613"/>
            <a:ext cx="4763" cy="1319212"/>
          </a:xfrm>
          <a:prstGeom prst="line">
            <a:avLst/>
          </a:prstGeom>
          <a:noFill/>
          <a:ln w="38100">
            <a:solidFill>
              <a:srgbClr val="00FF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50" grpId="0" animBg="1"/>
      <p:bldP spid="434187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202" name="Rectangle 2"/>
          <p:cNvSpPr>
            <a:spLocks noGrp="1" noChangeArrowheads="1"/>
          </p:cNvSpPr>
          <p:nvPr>
            <p:ph type="title"/>
          </p:nvPr>
        </p:nvSpPr>
        <p:spPr>
          <a:xfrm>
            <a:off x="190500" y="457200"/>
            <a:ext cx="8732838" cy="1143000"/>
          </a:xfrm>
        </p:spPr>
        <p:txBody>
          <a:bodyPr/>
          <a:lstStyle/>
          <a:p>
            <a:pPr eaLnBrk="1" hangingPunct="1">
              <a:defRPr/>
            </a:pPr>
            <a:r>
              <a:rPr lang="cs-CZ" sz="3600" smtClean="0"/>
              <a:t>„Short end“ </a:t>
            </a:r>
            <a:r>
              <a:rPr lang="cs-CZ" sz="3600" i="1" smtClean="0"/>
              <a:t>versus</a:t>
            </a:r>
            <a:r>
              <a:rPr lang="cs-CZ" sz="3600" smtClean="0"/>
              <a:t> „Long end injection“</a:t>
            </a:r>
          </a:p>
        </p:txBody>
      </p:sp>
      <p:sp>
        <p:nvSpPr>
          <p:cNvPr id="62467" name="Rectangle 3"/>
          <p:cNvSpPr>
            <a:spLocks noChangeArrowheads="1"/>
          </p:cNvSpPr>
          <p:nvPr/>
        </p:nvSpPr>
        <p:spPr bwMode="auto">
          <a:xfrm>
            <a:off x="0" y="0"/>
            <a:ext cx="9144000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>
                <a:solidFill>
                  <a:schemeClr val="accent1"/>
                </a:solidFill>
                <a:latin typeface="Tahoma" panose="020B0604030504040204" pitchFamily="34" charset="0"/>
              </a:rPr>
              <a:t>rhodanasa – pre-capillary stanovení aktivity</a:t>
            </a:r>
          </a:p>
        </p:txBody>
      </p:sp>
      <p:sp>
        <p:nvSpPr>
          <p:cNvPr id="62468" name="Rectangle 4"/>
          <p:cNvSpPr>
            <a:spLocks noChangeArrowheads="1"/>
          </p:cNvSpPr>
          <p:nvPr/>
        </p:nvSpPr>
        <p:spPr bwMode="auto">
          <a:xfrm>
            <a:off x="1543050" y="1771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en-US" sz="1800"/>
          </a:p>
        </p:txBody>
      </p:sp>
      <p:sp>
        <p:nvSpPr>
          <p:cNvPr id="62469" name="Rectangle 5"/>
          <p:cNvSpPr>
            <a:spLocks noChangeArrowheads="1"/>
          </p:cNvSpPr>
          <p:nvPr/>
        </p:nvSpPr>
        <p:spPr bwMode="auto">
          <a:xfrm>
            <a:off x="6316663" y="4465638"/>
            <a:ext cx="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en-US" sz="2400">
              <a:latin typeface="Times New Roman" panose="02020603050405020304" pitchFamily="18" charset="0"/>
            </a:endParaRPr>
          </a:p>
        </p:txBody>
      </p:sp>
      <p:pic>
        <p:nvPicPr>
          <p:cNvPr id="6247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3250" y="1576388"/>
            <a:ext cx="5399088" cy="444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71" name="Picture 7"/>
          <p:cNvPicPr preferRelativeResize="0"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9838" y="1525588"/>
            <a:ext cx="2141537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8914" name="Object 2"/>
          <p:cNvGraphicFramePr>
            <a:graphicFrameLocks noGrp="1" noChangeAspect="1"/>
          </p:cNvGraphicFramePr>
          <p:nvPr>
            <p:ph idx="1"/>
          </p:nvPr>
        </p:nvGraphicFramePr>
        <p:xfrm>
          <a:off x="1104900" y="1803400"/>
          <a:ext cx="6934200" cy="4124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9749" name="CorelDRAW" r:id="rId3" imgW="6925056" imgH="4117848" progId="CorelDRAW.Graphic.12">
                  <p:embed/>
                </p:oleObj>
              </mc:Choice>
              <mc:Fallback>
                <p:oleObj name="CorelDRAW" r:id="rId3" imgW="6925056" imgH="4117848" progId="CorelDRAW.Graphic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04900" y="1803400"/>
                        <a:ext cx="6934200" cy="4124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915" name="Rectangle 4"/>
          <p:cNvSpPr>
            <a:spLocks noChangeArrowheads="1"/>
          </p:cNvSpPr>
          <p:nvPr/>
        </p:nvSpPr>
        <p:spPr bwMode="auto">
          <a:xfrm>
            <a:off x="0" y="0"/>
            <a:ext cx="9144000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l" eaLnBrk="0" hangingPunct="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>
                <a:solidFill>
                  <a:schemeClr val="accent1"/>
                </a:solidFill>
                <a:latin typeface="Tahoma" panose="020B0604030504040204" pitchFamily="34" charset="0"/>
              </a:rPr>
              <a:t>rhodanasa – pre-capillary stanovení aktivity</a:t>
            </a:r>
          </a:p>
        </p:txBody>
      </p:sp>
      <p:sp>
        <p:nvSpPr>
          <p:cNvPr id="38916" name="Rectangle 5"/>
          <p:cNvSpPr>
            <a:spLocks noChangeArrowheads="1"/>
          </p:cNvSpPr>
          <p:nvPr/>
        </p:nvSpPr>
        <p:spPr bwMode="auto">
          <a:xfrm>
            <a:off x="6316663" y="4465638"/>
            <a:ext cx="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en-US" sz="2400">
              <a:latin typeface="Times New Roman" panose="02020603050405020304" pitchFamily="18" charset="0"/>
            </a:endParaRPr>
          </a:p>
        </p:txBody>
      </p:sp>
      <p:sp>
        <p:nvSpPr>
          <p:cNvPr id="38917" name="Oval 6"/>
          <p:cNvSpPr>
            <a:spLocks noChangeArrowheads="1"/>
          </p:cNvSpPr>
          <p:nvPr/>
        </p:nvSpPr>
        <p:spPr bwMode="auto">
          <a:xfrm>
            <a:off x="4459288" y="5253038"/>
            <a:ext cx="863600" cy="504825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en-US" sz="1800"/>
          </a:p>
        </p:txBody>
      </p:sp>
      <p:sp>
        <p:nvSpPr>
          <p:cNvPr id="38918" name="Oval 7"/>
          <p:cNvSpPr>
            <a:spLocks noChangeArrowheads="1"/>
          </p:cNvSpPr>
          <p:nvPr/>
        </p:nvSpPr>
        <p:spPr bwMode="auto">
          <a:xfrm>
            <a:off x="4459288" y="2190750"/>
            <a:ext cx="863600" cy="504825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en-US" sz="1800"/>
          </a:p>
        </p:txBody>
      </p:sp>
      <p:sp>
        <p:nvSpPr>
          <p:cNvPr id="436233" name="Rectangle 9"/>
          <p:cNvSpPr>
            <a:spLocks noGrp="1" noChangeArrowheads="1"/>
          </p:cNvSpPr>
          <p:nvPr>
            <p:ph type="title"/>
          </p:nvPr>
        </p:nvSpPr>
        <p:spPr>
          <a:xfrm>
            <a:off x="190500" y="457200"/>
            <a:ext cx="8732838" cy="1143000"/>
          </a:xfrm>
        </p:spPr>
        <p:txBody>
          <a:bodyPr/>
          <a:lstStyle/>
          <a:p>
            <a:pPr eaLnBrk="1" hangingPunct="1">
              <a:defRPr/>
            </a:pPr>
            <a:r>
              <a:rPr lang="cs-CZ" sz="3600" smtClean="0"/>
              <a:t>„Short end“ </a:t>
            </a:r>
            <a:r>
              <a:rPr lang="cs-CZ" sz="3600" i="1" smtClean="0"/>
              <a:t>versus</a:t>
            </a:r>
            <a:r>
              <a:rPr lang="cs-CZ" sz="3600" smtClean="0"/>
              <a:t> „Long end injection“</a:t>
            </a:r>
          </a:p>
        </p:txBody>
      </p:sp>
      <p:sp>
        <p:nvSpPr>
          <p:cNvPr id="38920" name="Line 10"/>
          <p:cNvSpPr>
            <a:spLocks noChangeShapeType="1"/>
          </p:cNvSpPr>
          <p:nvPr/>
        </p:nvSpPr>
        <p:spPr bwMode="auto">
          <a:xfrm flipH="1">
            <a:off x="5461000" y="2438400"/>
            <a:ext cx="11430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8921" name="Line 11"/>
          <p:cNvSpPr>
            <a:spLocks noChangeShapeType="1"/>
          </p:cNvSpPr>
          <p:nvPr/>
        </p:nvSpPr>
        <p:spPr bwMode="auto">
          <a:xfrm flipH="1">
            <a:off x="5461000" y="5461000"/>
            <a:ext cx="11430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21177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>
          <a:xfrm>
            <a:off x="101600" y="457200"/>
            <a:ext cx="8915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cs-CZ" sz="3600" smtClean="0"/>
              <a:t>Stanovení aktivity</a:t>
            </a:r>
          </a:p>
        </p:txBody>
      </p:sp>
      <p:sp>
        <p:nvSpPr>
          <p:cNvPr id="63491" name="Rectangle 3"/>
          <p:cNvSpPr>
            <a:spLocks noChangeArrowheads="1"/>
          </p:cNvSpPr>
          <p:nvPr/>
        </p:nvSpPr>
        <p:spPr bwMode="auto">
          <a:xfrm>
            <a:off x="0" y="0"/>
            <a:ext cx="9144000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>
                <a:solidFill>
                  <a:schemeClr val="accent1"/>
                </a:solidFill>
                <a:latin typeface="Tahoma" panose="020B0604030504040204" pitchFamily="34" charset="0"/>
              </a:rPr>
              <a:t>rhodanasa – pre-capillary stanovení aktivity</a:t>
            </a:r>
          </a:p>
        </p:txBody>
      </p:sp>
      <p:sp>
        <p:nvSpPr>
          <p:cNvPr id="63492" name="Rectangle 4"/>
          <p:cNvSpPr>
            <a:spLocks noChangeArrowheads="1"/>
          </p:cNvSpPr>
          <p:nvPr/>
        </p:nvSpPr>
        <p:spPr bwMode="auto">
          <a:xfrm>
            <a:off x="1543050" y="1771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en-US" sz="1800"/>
          </a:p>
        </p:txBody>
      </p:sp>
      <p:sp>
        <p:nvSpPr>
          <p:cNvPr id="63493" name="Rectangle 5"/>
          <p:cNvSpPr>
            <a:spLocks noChangeArrowheads="1"/>
          </p:cNvSpPr>
          <p:nvPr/>
        </p:nvSpPr>
        <p:spPr bwMode="auto">
          <a:xfrm>
            <a:off x="6316663" y="4465638"/>
            <a:ext cx="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en-US" sz="2400">
              <a:latin typeface="Times New Roman" panose="02020603050405020304" pitchFamily="18" charset="0"/>
            </a:endParaRPr>
          </a:p>
        </p:txBody>
      </p:sp>
      <p:pic>
        <p:nvPicPr>
          <p:cNvPr id="6349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0538" y="1714500"/>
            <a:ext cx="5624512" cy="428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3495" name="Group 7"/>
          <p:cNvGrpSpPr>
            <a:grpSpLocks noChangeAspect="1"/>
          </p:cNvGrpSpPr>
          <p:nvPr/>
        </p:nvGrpSpPr>
        <p:grpSpPr bwMode="auto">
          <a:xfrm>
            <a:off x="2266950" y="2109788"/>
            <a:ext cx="2155825" cy="1797050"/>
            <a:chOff x="1428" y="1329"/>
            <a:chExt cx="2890" cy="2408"/>
          </a:xfrm>
        </p:grpSpPr>
        <p:pic>
          <p:nvPicPr>
            <p:cNvPr id="63498" name="Picture 8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28" y="1329"/>
              <a:ext cx="2890" cy="24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3499" name="Oval 9"/>
            <p:cNvSpPr>
              <a:spLocks noChangeAspect="1" noChangeArrowheads="1"/>
            </p:cNvSpPr>
            <p:nvPr/>
          </p:nvSpPr>
          <p:spPr bwMode="auto">
            <a:xfrm>
              <a:off x="2476" y="2310"/>
              <a:ext cx="48" cy="4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anose="05000000000000000000" pitchFamily="2" charset="2"/>
                <a:buChar char="u"/>
                <a:defRPr sz="32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•"/>
                <a:defRPr sz="28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u"/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cs-CZ" altLang="en-US" sz="1800"/>
            </a:p>
          </p:txBody>
        </p:sp>
        <p:sp>
          <p:nvSpPr>
            <p:cNvPr id="63500" name="Oval 10"/>
            <p:cNvSpPr>
              <a:spLocks noChangeAspect="1" noChangeArrowheads="1"/>
            </p:cNvSpPr>
            <p:nvPr/>
          </p:nvSpPr>
          <p:spPr bwMode="auto">
            <a:xfrm>
              <a:off x="2720" y="2147"/>
              <a:ext cx="48" cy="4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anose="05000000000000000000" pitchFamily="2" charset="2"/>
                <a:buChar char="u"/>
                <a:defRPr sz="32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•"/>
                <a:defRPr sz="28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u"/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cs-CZ" altLang="en-US" sz="1800"/>
            </a:p>
          </p:txBody>
        </p:sp>
        <p:sp>
          <p:nvSpPr>
            <p:cNvPr id="63501" name="Oval 11"/>
            <p:cNvSpPr>
              <a:spLocks noChangeAspect="1" noChangeArrowheads="1"/>
            </p:cNvSpPr>
            <p:nvPr/>
          </p:nvSpPr>
          <p:spPr bwMode="auto">
            <a:xfrm>
              <a:off x="2953" y="2021"/>
              <a:ext cx="48" cy="4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anose="05000000000000000000" pitchFamily="2" charset="2"/>
                <a:buChar char="u"/>
                <a:defRPr sz="32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•"/>
                <a:defRPr sz="28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u"/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cs-CZ" altLang="en-US" sz="1800"/>
            </a:p>
          </p:txBody>
        </p:sp>
        <p:sp>
          <p:nvSpPr>
            <p:cNvPr id="63502" name="Oval 12"/>
            <p:cNvSpPr>
              <a:spLocks noChangeAspect="1" noChangeArrowheads="1"/>
            </p:cNvSpPr>
            <p:nvPr/>
          </p:nvSpPr>
          <p:spPr bwMode="auto">
            <a:xfrm>
              <a:off x="3440" y="1839"/>
              <a:ext cx="48" cy="4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anose="05000000000000000000" pitchFamily="2" charset="2"/>
                <a:buChar char="u"/>
                <a:defRPr sz="32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•"/>
                <a:defRPr sz="28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u"/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cs-CZ" altLang="en-US" sz="1800"/>
            </a:p>
          </p:txBody>
        </p:sp>
        <p:sp>
          <p:nvSpPr>
            <p:cNvPr id="63503" name="Oval 13"/>
            <p:cNvSpPr>
              <a:spLocks noChangeAspect="1" noChangeArrowheads="1"/>
            </p:cNvSpPr>
            <p:nvPr/>
          </p:nvSpPr>
          <p:spPr bwMode="auto">
            <a:xfrm>
              <a:off x="3677" y="1760"/>
              <a:ext cx="48" cy="4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anose="05000000000000000000" pitchFamily="2" charset="2"/>
                <a:buChar char="u"/>
                <a:defRPr sz="32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•"/>
                <a:defRPr sz="28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u"/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cs-CZ" altLang="en-US" sz="1800"/>
            </a:p>
          </p:txBody>
        </p:sp>
        <p:sp>
          <p:nvSpPr>
            <p:cNvPr id="63504" name="Oval 14"/>
            <p:cNvSpPr>
              <a:spLocks noChangeAspect="1" noChangeArrowheads="1"/>
            </p:cNvSpPr>
            <p:nvPr/>
          </p:nvSpPr>
          <p:spPr bwMode="auto">
            <a:xfrm>
              <a:off x="2244" y="2554"/>
              <a:ext cx="48" cy="4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anose="05000000000000000000" pitchFamily="2" charset="2"/>
                <a:buChar char="u"/>
                <a:defRPr sz="32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•"/>
                <a:defRPr sz="28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u"/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cs-CZ" altLang="en-US" sz="1800"/>
            </a:p>
          </p:txBody>
        </p:sp>
        <p:sp>
          <p:nvSpPr>
            <p:cNvPr id="63505" name="Oval 15"/>
            <p:cNvSpPr>
              <a:spLocks noChangeAspect="1" noChangeArrowheads="1"/>
            </p:cNvSpPr>
            <p:nvPr/>
          </p:nvSpPr>
          <p:spPr bwMode="auto">
            <a:xfrm>
              <a:off x="1996" y="2934"/>
              <a:ext cx="48" cy="4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anose="05000000000000000000" pitchFamily="2" charset="2"/>
                <a:buChar char="u"/>
                <a:defRPr sz="32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•"/>
                <a:defRPr sz="28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u"/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cs-CZ" altLang="en-US" sz="1800"/>
            </a:p>
          </p:txBody>
        </p:sp>
        <p:sp>
          <p:nvSpPr>
            <p:cNvPr id="63506" name="Oval 16"/>
            <p:cNvSpPr>
              <a:spLocks noChangeAspect="1" noChangeArrowheads="1"/>
            </p:cNvSpPr>
            <p:nvPr/>
          </p:nvSpPr>
          <p:spPr bwMode="auto">
            <a:xfrm>
              <a:off x="3204" y="1910"/>
              <a:ext cx="48" cy="4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anose="05000000000000000000" pitchFamily="2" charset="2"/>
                <a:buChar char="u"/>
                <a:defRPr sz="32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•"/>
                <a:defRPr sz="28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u"/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cs-CZ" altLang="en-US" sz="1800"/>
            </a:p>
          </p:txBody>
        </p:sp>
        <p:sp>
          <p:nvSpPr>
            <p:cNvPr id="63507" name="Oval 17"/>
            <p:cNvSpPr>
              <a:spLocks noChangeAspect="1" noChangeArrowheads="1"/>
            </p:cNvSpPr>
            <p:nvPr/>
          </p:nvSpPr>
          <p:spPr bwMode="auto">
            <a:xfrm>
              <a:off x="3925" y="1731"/>
              <a:ext cx="48" cy="4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anose="05000000000000000000" pitchFamily="2" charset="2"/>
                <a:buChar char="u"/>
                <a:defRPr sz="32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•"/>
                <a:defRPr sz="28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u"/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cs-CZ" altLang="en-US" sz="1800"/>
            </a:p>
          </p:txBody>
        </p:sp>
        <p:sp>
          <p:nvSpPr>
            <p:cNvPr id="63508" name="Oval 18"/>
            <p:cNvSpPr>
              <a:spLocks noChangeAspect="1" noChangeArrowheads="1"/>
            </p:cNvSpPr>
            <p:nvPr/>
          </p:nvSpPr>
          <p:spPr bwMode="auto">
            <a:xfrm>
              <a:off x="4150" y="1708"/>
              <a:ext cx="48" cy="4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anose="05000000000000000000" pitchFamily="2" charset="2"/>
                <a:buChar char="u"/>
                <a:defRPr sz="32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•"/>
                <a:defRPr sz="28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u"/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cs-CZ" altLang="en-US" sz="1800"/>
            </a:p>
          </p:txBody>
        </p:sp>
      </p:grpSp>
      <p:sp>
        <p:nvSpPr>
          <p:cNvPr id="63496" name="Text Box 19"/>
          <p:cNvSpPr txBox="1">
            <a:spLocks noChangeArrowheads="1"/>
          </p:cNvSpPr>
          <p:nvPr/>
        </p:nvSpPr>
        <p:spPr bwMode="auto">
          <a:xfrm>
            <a:off x="5927725" y="2444750"/>
            <a:ext cx="86836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z="1600" b="1">
                <a:solidFill>
                  <a:srgbClr val="000000"/>
                </a:solidFill>
              </a:rPr>
              <a:t>S</a:t>
            </a:r>
            <a:r>
              <a:rPr lang="cs-CZ" altLang="en-US" sz="1600" b="1" baseline="-25000">
                <a:solidFill>
                  <a:srgbClr val="000000"/>
                </a:solidFill>
              </a:rPr>
              <a:t>2</a:t>
            </a:r>
            <a:r>
              <a:rPr lang="cs-CZ" altLang="en-US" sz="1600" b="1">
                <a:solidFill>
                  <a:srgbClr val="000000"/>
                </a:solidFill>
              </a:rPr>
              <a:t>O</a:t>
            </a:r>
            <a:r>
              <a:rPr lang="cs-CZ" altLang="en-US" sz="1600" b="1" baseline="-25000">
                <a:solidFill>
                  <a:srgbClr val="000000"/>
                </a:solidFill>
              </a:rPr>
              <a:t>3</a:t>
            </a:r>
            <a:r>
              <a:rPr lang="cs-CZ" altLang="en-US" sz="1600" b="1" baseline="30000">
                <a:solidFill>
                  <a:srgbClr val="000000"/>
                </a:solidFill>
              </a:rPr>
              <a:t>2-</a:t>
            </a:r>
          </a:p>
        </p:txBody>
      </p:sp>
      <p:sp>
        <p:nvSpPr>
          <p:cNvPr id="63497" name="Text Box 20"/>
          <p:cNvSpPr txBox="1">
            <a:spLocks noChangeArrowheads="1"/>
          </p:cNvSpPr>
          <p:nvPr/>
        </p:nvSpPr>
        <p:spPr bwMode="auto">
          <a:xfrm>
            <a:off x="6562725" y="3403600"/>
            <a:ext cx="7143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z="1600" b="1">
                <a:solidFill>
                  <a:srgbClr val="000000"/>
                </a:solidFill>
              </a:rPr>
              <a:t>SCN</a:t>
            </a:r>
            <a:r>
              <a:rPr lang="cs-CZ" altLang="en-US" sz="1600" b="1" baseline="30000">
                <a:solidFill>
                  <a:srgbClr val="000000"/>
                </a:solidFill>
              </a:rPr>
              <a:t>-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646113"/>
            <a:ext cx="8229600" cy="1139825"/>
          </a:xfrm>
        </p:spPr>
        <p:txBody>
          <a:bodyPr/>
          <a:lstStyle/>
          <a:p>
            <a:pPr eaLnBrk="1" hangingPunct="1">
              <a:defRPr/>
            </a:pPr>
            <a:r>
              <a:rPr lang="cs-CZ" sz="3600" smtClean="0"/>
              <a:t>Volba separačních parametrů</a:t>
            </a:r>
          </a:p>
        </p:txBody>
      </p:sp>
      <p:sp>
        <p:nvSpPr>
          <p:cNvPr id="64515" name="Text Box 3"/>
          <p:cNvSpPr txBox="1">
            <a:spLocks noChangeArrowheads="1"/>
          </p:cNvSpPr>
          <p:nvPr/>
        </p:nvSpPr>
        <p:spPr bwMode="auto">
          <a:xfrm>
            <a:off x="923925" y="1839913"/>
            <a:ext cx="7240588" cy="264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kumimoji="1" lang="cs-CZ" altLang="en-US" sz="2400">
                <a:solidFill>
                  <a:srgbClr val="FFFFBD"/>
                </a:solidFill>
                <a:latin typeface="Tahoma" panose="020B0604030504040204" pitchFamily="34" charset="0"/>
              </a:rPr>
              <a:t>Stejný pufr</a:t>
            </a:r>
            <a:r>
              <a:rPr kumimoji="1" lang="cs-CZ" altLang="en-US" sz="2400">
                <a:latin typeface="Tahoma" panose="020B0604030504040204" pitchFamily="34" charset="0"/>
              </a:rPr>
              <a:t> použit jak </a:t>
            </a:r>
            <a:r>
              <a:rPr kumimoji="1" lang="cs-CZ" altLang="en-US" sz="2400">
                <a:solidFill>
                  <a:srgbClr val="FFFFBD"/>
                </a:solidFill>
                <a:latin typeface="Tahoma" panose="020B0604030504040204" pitchFamily="34" charset="0"/>
              </a:rPr>
              <a:t>pro enzymovou reakci,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kumimoji="1" lang="cs-CZ" altLang="en-US" sz="2400">
                <a:latin typeface="Tahoma" panose="020B0604030504040204" pitchFamily="34" charset="0"/>
              </a:rPr>
              <a:t>tak </a:t>
            </a:r>
            <a:r>
              <a:rPr kumimoji="1" lang="cs-CZ" altLang="en-US" sz="2400">
                <a:solidFill>
                  <a:srgbClr val="FFFFBD"/>
                </a:solidFill>
                <a:latin typeface="Tahoma" panose="020B0604030504040204" pitchFamily="34" charset="0"/>
              </a:rPr>
              <a:t>pro separaci </a:t>
            </a:r>
            <a:r>
              <a:rPr kumimoji="1" lang="cs-CZ" altLang="en-US" sz="2400">
                <a:latin typeface="Tahoma" panose="020B0604030504040204" pitchFamily="34" charset="0"/>
              </a:rPr>
              <a:t>produktů</a:t>
            </a:r>
            <a:endParaRPr kumimoji="1" lang="cs-CZ" altLang="en-US" sz="2400">
              <a:latin typeface="Tahoma" panose="020B0604030504040204" pitchFamily="34" charset="0"/>
              <a:sym typeface="Symbol" panose="05050102010706020507" pitchFamily="18" charset="2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 typeface="Symbol" panose="05050102010706020507" pitchFamily="18" charset="2"/>
              <a:buChar char="Þ"/>
            </a:pPr>
            <a:endParaRPr kumimoji="1" lang="cs-CZ" altLang="en-US" sz="2400">
              <a:latin typeface="Tahoma" panose="020B0604030504040204" pitchFamily="34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 typeface="Symbol" panose="05050102010706020507" pitchFamily="18" charset="2"/>
              <a:buChar char="Þ"/>
            </a:pPr>
            <a:endParaRPr kumimoji="1" lang="cs-CZ" altLang="en-US" sz="2400">
              <a:latin typeface="Tahoma" panose="020B0604030504040204" pitchFamily="34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 typeface="Symbol" panose="05050102010706020507" pitchFamily="18" charset="2"/>
              <a:buNone/>
            </a:pPr>
            <a:r>
              <a:rPr kumimoji="1" lang="cs-CZ" altLang="en-US" sz="2400">
                <a:latin typeface="Tahoma" panose="020B0604030504040204" pitchFamily="34" charset="0"/>
              </a:rPr>
              <a:t>pH optimum rhodanasy</a:t>
            </a:r>
            <a:r>
              <a:rPr kumimoji="1" lang="cs-CZ" altLang="en-US" sz="2400">
                <a:latin typeface="Tahoma" panose="020B0604030504040204" pitchFamily="34" charset="0"/>
                <a:sym typeface="Symbol" panose="05050102010706020507" pitchFamily="18" charset="2"/>
              </a:rPr>
              <a:t>: </a:t>
            </a:r>
            <a:r>
              <a:rPr kumimoji="1" lang="cs-CZ" altLang="en-US" sz="2400">
                <a:solidFill>
                  <a:srgbClr val="FFFFBD"/>
                </a:solidFill>
                <a:latin typeface="Tahoma" panose="020B0604030504040204" pitchFamily="34" charset="0"/>
                <a:sym typeface="Symbol" panose="05050102010706020507" pitchFamily="18" charset="2"/>
              </a:rPr>
              <a:t>8.5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 typeface="Symbol" panose="05050102010706020507" pitchFamily="18" charset="2"/>
              <a:buNone/>
            </a:pPr>
            <a:endParaRPr kumimoji="1" lang="cs-CZ" altLang="en-US" sz="2400">
              <a:solidFill>
                <a:srgbClr val="FFFFBD"/>
              </a:solidFill>
              <a:latin typeface="Tahoma" panose="020B0604030504040204" pitchFamily="34" charset="0"/>
              <a:sym typeface="Symbol" panose="05050102010706020507" pitchFamily="18" charset="2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 typeface="Symbol" panose="05050102010706020507" pitchFamily="18" charset="2"/>
              <a:buNone/>
            </a:pPr>
            <a:endParaRPr kumimoji="1" lang="cs-CZ" altLang="en-US" sz="2400">
              <a:latin typeface="Tahoma" panose="020B0604030504040204" pitchFamily="34" charset="0"/>
              <a:sym typeface="Symbol" panose="05050102010706020507" pitchFamily="18" charset="2"/>
            </a:endParaRPr>
          </a:p>
        </p:txBody>
      </p:sp>
      <p:sp>
        <p:nvSpPr>
          <p:cNvPr id="64516" name="Rectangle 4"/>
          <p:cNvSpPr>
            <a:spLocks noChangeArrowheads="1"/>
          </p:cNvSpPr>
          <p:nvPr/>
        </p:nvSpPr>
        <p:spPr bwMode="auto">
          <a:xfrm>
            <a:off x="0" y="0"/>
            <a:ext cx="9144000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>
                <a:solidFill>
                  <a:schemeClr val="accent1"/>
                </a:solidFill>
                <a:latin typeface="Tahoma" panose="020B0604030504040204" pitchFamily="34" charset="0"/>
              </a:rPr>
              <a:t>rhodanasa – EMMA stanovení kinet. parametrů</a:t>
            </a:r>
          </a:p>
        </p:txBody>
      </p:sp>
      <p:sp>
        <p:nvSpPr>
          <p:cNvPr id="64517" name="Rectangle 5"/>
          <p:cNvSpPr>
            <a:spLocks noChangeArrowheads="1"/>
          </p:cNvSpPr>
          <p:nvPr/>
        </p:nvSpPr>
        <p:spPr bwMode="auto">
          <a:xfrm>
            <a:off x="1543050" y="1771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en-US" sz="1800"/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539750" y="4076700"/>
            <a:ext cx="8040688" cy="2320925"/>
            <a:chOff x="404" y="2651"/>
            <a:chExt cx="5065" cy="1462"/>
          </a:xfrm>
        </p:grpSpPr>
        <p:sp>
          <p:nvSpPr>
            <p:cNvPr id="64520" name="AutoShape 7"/>
            <p:cNvSpPr>
              <a:spLocks noChangeArrowheads="1"/>
            </p:cNvSpPr>
            <p:nvPr/>
          </p:nvSpPr>
          <p:spPr bwMode="auto">
            <a:xfrm>
              <a:off x="2863" y="2651"/>
              <a:ext cx="144" cy="384"/>
            </a:xfrm>
            <a:prstGeom prst="downArrow">
              <a:avLst>
                <a:gd name="adj1" fmla="val 50000"/>
                <a:gd name="adj2" fmla="val 66667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anose="05000000000000000000" pitchFamily="2" charset="2"/>
                <a:buChar char="u"/>
                <a:defRPr sz="32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•"/>
                <a:defRPr sz="28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u"/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cs-CZ" altLang="en-US" sz="1800"/>
            </a:p>
          </p:txBody>
        </p:sp>
        <p:grpSp>
          <p:nvGrpSpPr>
            <p:cNvPr id="64521" name="Group 8"/>
            <p:cNvGrpSpPr>
              <a:grpSpLocks/>
            </p:cNvGrpSpPr>
            <p:nvPr/>
          </p:nvGrpSpPr>
          <p:grpSpPr bwMode="auto">
            <a:xfrm>
              <a:off x="404" y="3271"/>
              <a:ext cx="5065" cy="842"/>
              <a:chOff x="404" y="3271"/>
              <a:chExt cx="5065" cy="842"/>
            </a:xfrm>
          </p:grpSpPr>
          <p:sp>
            <p:nvSpPr>
              <p:cNvPr id="64522" name="Text Box 9"/>
              <p:cNvSpPr txBox="1">
                <a:spLocks noChangeArrowheads="1"/>
              </p:cNvSpPr>
              <p:nvPr/>
            </p:nvSpPr>
            <p:spPr bwMode="auto">
              <a:xfrm>
                <a:off x="404" y="3271"/>
                <a:ext cx="5065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SzPct val="60000"/>
                  <a:buFont typeface="Wingdings" panose="05000000000000000000" pitchFamily="2" charset="2"/>
                  <a:buChar char="u"/>
                  <a:defRPr sz="32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Char char="•"/>
                  <a:defRPr sz="28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hlink"/>
                  </a:buClr>
                  <a:buSzPct val="60000"/>
                  <a:buFont typeface="Wingdings" panose="05000000000000000000" pitchFamily="2" charset="2"/>
                  <a:buChar char="u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u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u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u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u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u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kumimoji="1" lang="cs-CZ" altLang="en-US" sz="2400">
                    <a:solidFill>
                      <a:srgbClr val="FFFF00"/>
                    </a:solidFill>
                    <a:latin typeface="Tahoma" panose="020B0604030504040204" pitchFamily="34" charset="0"/>
                    <a:sym typeface="Symbol" panose="05050102010706020507" pitchFamily="18" charset="2"/>
                  </a:rPr>
                  <a:t>BGE pH 8.5 – (nepokrytá kapilára, PVA – pokrytá kapilára)</a:t>
                </a:r>
              </a:p>
            </p:txBody>
          </p:sp>
          <p:sp>
            <p:nvSpPr>
              <p:cNvPr id="64523" name="AutoShape 10"/>
              <p:cNvSpPr>
                <a:spLocks noChangeArrowheads="1"/>
              </p:cNvSpPr>
              <p:nvPr/>
            </p:nvSpPr>
            <p:spPr bwMode="auto">
              <a:xfrm>
                <a:off x="2714" y="3668"/>
                <a:ext cx="474" cy="445"/>
              </a:xfrm>
              <a:prstGeom prst="smileyFace">
                <a:avLst>
                  <a:gd name="adj" fmla="val -4653"/>
                </a:avLst>
              </a:prstGeom>
              <a:solidFill>
                <a:srgbClr val="FFFF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SzPct val="60000"/>
                  <a:buFont typeface="Wingdings" panose="05000000000000000000" pitchFamily="2" charset="2"/>
                  <a:buChar char="u"/>
                  <a:defRPr sz="32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Char char="•"/>
                  <a:defRPr sz="28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hlink"/>
                  </a:buClr>
                  <a:buSzPct val="60000"/>
                  <a:buFont typeface="Wingdings" panose="05000000000000000000" pitchFamily="2" charset="2"/>
                  <a:buChar char="u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u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u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u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u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u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cs-CZ" altLang="en-US" sz="1800"/>
              </a:p>
            </p:txBody>
          </p:sp>
        </p:grpSp>
      </p:grpSp>
      <p:sp>
        <p:nvSpPr>
          <p:cNvPr id="64519" name="Rectangle 12"/>
          <p:cNvSpPr>
            <a:spLocks noChangeArrowheads="1"/>
          </p:cNvSpPr>
          <p:nvPr/>
        </p:nvSpPr>
        <p:spPr bwMode="auto">
          <a:xfrm>
            <a:off x="2022475" y="6375400"/>
            <a:ext cx="50387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tabLst>
                <a:tab pos="228600" algn="l"/>
              </a:tabLst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tabLst>
                <a:tab pos="228600" algn="l"/>
              </a:tabLst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tabLst>
                <a:tab pos="228600" algn="l"/>
              </a:tabLst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tabLst>
                <a:tab pos="228600" algn="l"/>
              </a:tabLst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tabLst>
                <a:tab pos="228600" algn="l"/>
              </a:tabLst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tabLst>
                <a:tab pos="228600" algn="l"/>
              </a:tabLst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tabLst>
                <a:tab pos="228600" algn="l"/>
              </a:tabLst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tabLst>
                <a:tab pos="228600" algn="l"/>
              </a:tabLst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tabLst>
                <a:tab pos="228600" algn="l"/>
              </a:tabLst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z="1400"/>
              <a:t>Nováková, S. et al. </a:t>
            </a:r>
            <a:r>
              <a:rPr lang="cs-CZ" altLang="en-US" sz="1400" i="1"/>
              <a:t>Electrophoresis</a:t>
            </a:r>
            <a:r>
              <a:rPr lang="cs-CZ" altLang="en-US" sz="1400"/>
              <a:t>,, 2002, 23, 1063.</a:t>
            </a:r>
            <a:r>
              <a:rPr lang="cs-CZ" altLang="en-US" sz="180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658813"/>
            <a:ext cx="8229600" cy="1139825"/>
          </a:xfrm>
        </p:spPr>
        <p:txBody>
          <a:bodyPr/>
          <a:lstStyle/>
          <a:p>
            <a:pPr eaLnBrk="1" hangingPunct="1">
              <a:defRPr/>
            </a:pPr>
            <a:r>
              <a:rPr lang="cs-CZ" sz="3600" smtClean="0"/>
              <a:t>Volba separačních parametrů</a:t>
            </a:r>
          </a:p>
        </p:txBody>
      </p:sp>
      <p:sp>
        <p:nvSpPr>
          <p:cNvPr id="65539" name="Text Box 3"/>
          <p:cNvSpPr txBox="1">
            <a:spLocks noChangeArrowheads="1"/>
          </p:cNvSpPr>
          <p:nvPr/>
        </p:nvSpPr>
        <p:spPr bwMode="auto">
          <a:xfrm>
            <a:off x="923925" y="1839913"/>
            <a:ext cx="7240588" cy="264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kumimoji="1" lang="cs-CZ" altLang="en-US" sz="2400">
                <a:latin typeface="Tahoma" panose="020B0604030504040204" pitchFamily="34" charset="0"/>
              </a:rPr>
              <a:t>Separace anorganických aniontů (</a:t>
            </a:r>
            <a:r>
              <a:rPr lang="en-US" altLang="en-US" sz="2400">
                <a:latin typeface="Tahoma" panose="020B0604030504040204" pitchFamily="34" charset="0"/>
                <a:cs typeface="Times New Roman" panose="02020603050405020304" pitchFamily="18" charset="0"/>
              </a:rPr>
              <a:t>S</a:t>
            </a:r>
            <a:r>
              <a:rPr lang="en-US" altLang="en-US" sz="2400" baseline="-30000">
                <a:latin typeface="Tahoma" panose="020B0604030504040204" pitchFamily="34" charset="0"/>
                <a:cs typeface="Times New Roman" panose="02020603050405020304" pitchFamily="18" charset="0"/>
              </a:rPr>
              <a:t>2</a:t>
            </a:r>
            <a:r>
              <a:rPr lang="en-US" altLang="en-US" sz="2400">
                <a:latin typeface="Tahoma" panose="020B0604030504040204" pitchFamily="34" charset="0"/>
                <a:cs typeface="Times New Roman" panose="02020603050405020304" pitchFamily="18" charset="0"/>
              </a:rPr>
              <a:t>O</a:t>
            </a:r>
            <a:r>
              <a:rPr lang="en-US" altLang="en-US" sz="2400" baseline="-30000">
                <a:latin typeface="Tahoma" panose="020B0604030504040204" pitchFamily="34" charset="0"/>
                <a:cs typeface="Times New Roman" panose="02020603050405020304" pitchFamily="18" charset="0"/>
              </a:rPr>
              <a:t>3</a:t>
            </a:r>
            <a:r>
              <a:rPr lang="en-US" altLang="en-US" sz="2400" baseline="30000">
                <a:latin typeface="Tahoma" panose="020B0604030504040204" pitchFamily="34" charset="0"/>
                <a:cs typeface="Times New Roman" panose="02020603050405020304" pitchFamily="18" charset="0"/>
              </a:rPr>
              <a:t>2- </a:t>
            </a:r>
            <a:r>
              <a:rPr lang="cs-CZ" altLang="en-US" sz="2400">
                <a:latin typeface="Tahoma" panose="020B0604030504040204" pitchFamily="34" charset="0"/>
                <a:sym typeface="Symbol" panose="05050102010706020507" pitchFamily="18" charset="2"/>
              </a:rPr>
              <a:t>, </a:t>
            </a:r>
            <a:r>
              <a:rPr lang="en-US" altLang="en-US" sz="2400" baseline="30000">
                <a:latin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>
                <a:latin typeface="Tahoma" panose="020B060403050404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SCN</a:t>
            </a:r>
            <a:r>
              <a:rPr lang="en-US" altLang="en-US" sz="2400" baseline="30000">
                <a:latin typeface="Tahoma" panose="020B060403050404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-</a:t>
            </a:r>
            <a:r>
              <a:rPr kumimoji="1" lang="cs-CZ" altLang="en-US" sz="2400">
                <a:latin typeface="Tahoma" panose="020B0604030504040204" pitchFamily="34" charset="0"/>
                <a:sym typeface="Symbol" panose="05050102010706020507" pitchFamily="18" charset="2"/>
              </a:rPr>
              <a:t>)</a:t>
            </a:r>
            <a:endParaRPr lang="cs-CZ" altLang="en-US" sz="2400" baseline="30000">
              <a:latin typeface="Tahoma" panose="020B0604030504040204" pitchFamily="34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kumimoji="1" lang="cs-CZ" altLang="en-US" sz="2400">
                <a:latin typeface="Tahoma" panose="020B0604030504040204" pitchFamily="34" charset="0"/>
              </a:rPr>
              <a:t>probíhá nejlépe při </a:t>
            </a:r>
            <a:r>
              <a:rPr kumimoji="1" lang="cs-CZ" altLang="en-US" sz="2400">
                <a:solidFill>
                  <a:srgbClr val="FFFFBD"/>
                </a:solidFill>
                <a:latin typeface="Tahoma" panose="020B0604030504040204" pitchFamily="34" charset="0"/>
              </a:rPr>
              <a:t>nízkém pH</a:t>
            </a:r>
            <a:r>
              <a:rPr kumimoji="1" lang="cs-CZ" altLang="en-US" sz="2400">
                <a:latin typeface="Tahoma" panose="020B0604030504040204" pitchFamily="34" charset="0"/>
              </a:rPr>
              <a:t> základního elektrolytu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 typeface="Symbol" panose="05050102010706020507" pitchFamily="18" charset="2"/>
              <a:buChar char="Þ"/>
            </a:pPr>
            <a:r>
              <a:rPr kumimoji="1" lang="cs-CZ" altLang="en-US" sz="2400">
                <a:latin typeface="Tahoma" panose="020B0604030504040204" pitchFamily="34" charset="0"/>
                <a:sym typeface="Symbol" panose="05050102010706020507" pitchFamily="18" charset="2"/>
              </a:rPr>
              <a:t>  eliminace EOF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 typeface="Symbol" panose="05050102010706020507" pitchFamily="18" charset="2"/>
              <a:buChar char="Þ"/>
            </a:pPr>
            <a:endParaRPr kumimoji="1" lang="cs-CZ" altLang="en-US" sz="2400">
              <a:latin typeface="Tahoma" panose="020B0604030504040204" pitchFamily="34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 typeface="Symbol" panose="05050102010706020507" pitchFamily="18" charset="2"/>
              <a:buNone/>
            </a:pPr>
            <a:r>
              <a:rPr kumimoji="1" lang="cs-CZ" altLang="en-US" sz="2400">
                <a:latin typeface="Tahoma" panose="020B0604030504040204" pitchFamily="34" charset="0"/>
              </a:rPr>
              <a:t>pH optimum rhodanasy</a:t>
            </a:r>
            <a:r>
              <a:rPr kumimoji="1" lang="cs-CZ" altLang="en-US" sz="2400">
                <a:latin typeface="Tahoma" panose="020B0604030504040204" pitchFamily="34" charset="0"/>
                <a:sym typeface="Symbol" panose="05050102010706020507" pitchFamily="18" charset="2"/>
              </a:rPr>
              <a:t>: </a:t>
            </a:r>
            <a:r>
              <a:rPr kumimoji="1" lang="cs-CZ" altLang="en-US" sz="2400">
                <a:solidFill>
                  <a:srgbClr val="FFFFBD"/>
                </a:solidFill>
                <a:latin typeface="Tahoma" panose="020B0604030504040204" pitchFamily="34" charset="0"/>
                <a:sym typeface="Symbol" panose="05050102010706020507" pitchFamily="18" charset="2"/>
              </a:rPr>
              <a:t>8.5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 typeface="Symbol" panose="05050102010706020507" pitchFamily="18" charset="2"/>
              <a:buNone/>
            </a:pPr>
            <a:endParaRPr kumimoji="1" lang="cs-CZ" altLang="en-US" sz="2400">
              <a:solidFill>
                <a:schemeClr val="bg2"/>
              </a:solidFill>
              <a:latin typeface="Tahoma" panose="020B0604030504040204" pitchFamily="34" charset="0"/>
              <a:sym typeface="Symbol" panose="05050102010706020507" pitchFamily="18" charset="2"/>
            </a:endParaRPr>
          </a:p>
          <a:p>
            <a:pPr eaLnBrk="1" hangingPunct="1">
              <a:spcBef>
                <a:spcPct val="0"/>
              </a:spcBef>
              <a:buClrTx/>
              <a:buSzTx/>
              <a:buFont typeface="Symbol" panose="05050102010706020507" pitchFamily="18" charset="2"/>
              <a:buNone/>
            </a:pPr>
            <a:r>
              <a:rPr kumimoji="1" lang="cs-CZ" altLang="en-US" sz="2400">
                <a:latin typeface="Tahoma" panose="020B0604030504040204" pitchFamily="34" charset="0"/>
                <a:sym typeface="Symbol" panose="05050102010706020507" pitchFamily="18" charset="2"/>
              </a:rPr>
              <a:t>	</a:t>
            </a:r>
          </a:p>
        </p:txBody>
      </p:sp>
      <p:sp>
        <p:nvSpPr>
          <p:cNvPr id="65540" name="Rectangle 4"/>
          <p:cNvSpPr>
            <a:spLocks noChangeArrowheads="1"/>
          </p:cNvSpPr>
          <p:nvPr/>
        </p:nvSpPr>
        <p:spPr bwMode="auto">
          <a:xfrm>
            <a:off x="0" y="0"/>
            <a:ext cx="9144000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>
                <a:solidFill>
                  <a:schemeClr val="accent1"/>
                </a:solidFill>
                <a:latin typeface="Tahoma" panose="020B0604030504040204" pitchFamily="34" charset="0"/>
              </a:rPr>
              <a:t>rhodanasa – EMMA stanovení kinet. parametrů</a:t>
            </a:r>
          </a:p>
        </p:txBody>
      </p:sp>
      <p:sp>
        <p:nvSpPr>
          <p:cNvPr id="65541" name="Rectangle 5"/>
          <p:cNvSpPr>
            <a:spLocks noChangeArrowheads="1"/>
          </p:cNvSpPr>
          <p:nvPr/>
        </p:nvSpPr>
        <p:spPr bwMode="auto">
          <a:xfrm>
            <a:off x="1543050" y="1771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en-US" sz="1800"/>
          </a:p>
        </p:txBody>
      </p:sp>
      <p:sp>
        <p:nvSpPr>
          <p:cNvPr id="65542" name="AutoShape 6"/>
          <p:cNvSpPr>
            <a:spLocks noChangeArrowheads="1"/>
          </p:cNvSpPr>
          <p:nvPr/>
        </p:nvSpPr>
        <p:spPr bwMode="auto">
          <a:xfrm>
            <a:off x="4443413" y="4076700"/>
            <a:ext cx="228600" cy="609600"/>
          </a:xfrm>
          <a:prstGeom prst="downArrow">
            <a:avLst>
              <a:gd name="adj1" fmla="val 50000"/>
              <a:gd name="adj2" fmla="val 66667"/>
            </a:avLst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en-US" sz="1800"/>
          </a:p>
        </p:txBody>
      </p:sp>
      <p:sp>
        <p:nvSpPr>
          <p:cNvPr id="65543" name="Text Box 7"/>
          <p:cNvSpPr txBox="1">
            <a:spLocks noChangeArrowheads="1"/>
          </p:cNvSpPr>
          <p:nvPr/>
        </p:nvSpPr>
        <p:spPr bwMode="auto">
          <a:xfrm>
            <a:off x="855663" y="5060950"/>
            <a:ext cx="72993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kumimoji="1" lang="cs-CZ" altLang="en-US" sz="2400">
                <a:solidFill>
                  <a:srgbClr val="FFFF00"/>
                </a:solidFill>
                <a:latin typeface="Tahoma" panose="020B0604030504040204" pitchFamily="34" charset="0"/>
              </a:rPr>
              <a:t>Kombinace metody EMMA s </a:t>
            </a:r>
            <a:r>
              <a:rPr kumimoji="1" lang="cs-CZ" altLang="en-US" sz="2400">
                <a:solidFill>
                  <a:srgbClr val="FFFF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"</a:t>
            </a:r>
            <a:r>
              <a:rPr kumimoji="1" lang="cs-CZ" altLang="en-US" sz="2400">
                <a:solidFill>
                  <a:srgbClr val="FFFF00"/>
                </a:solidFill>
                <a:latin typeface="Tahoma" panose="020B0604030504040204" pitchFamily="34" charset="0"/>
              </a:rPr>
              <a:t>partial filling technique</a:t>
            </a:r>
            <a:r>
              <a:rPr kumimoji="1" lang="cs-CZ" altLang="en-US" sz="2400">
                <a:solidFill>
                  <a:srgbClr val="FFFF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"</a:t>
            </a:r>
          </a:p>
        </p:txBody>
      </p:sp>
      <p:sp>
        <p:nvSpPr>
          <p:cNvPr id="65544" name="AutoShape 8"/>
          <p:cNvSpPr>
            <a:spLocks noChangeArrowheads="1"/>
          </p:cNvSpPr>
          <p:nvPr/>
        </p:nvSpPr>
        <p:spPr bwMode="auto">
          <a:xfrm>
            <a:off x="4206875" y="5691188"/>
            <a:ext cx="752475" cy="706437"/>
          </a:xfrm>
          <a:prstGeom prst="smileyFace">
            <a:avLst>
              <a:gd name="adj" fmla="val 4653"/>
            </a:avLst>
          </a:prstGeom>
          <a:solidFill>
            <a:srgbClr val="FFFF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en-US" sz="1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322" name="Rectangle 2"/>
          <p:cNvSpPr>
            <a:spLocks noChangeArrowheads="1"/>
          </p:cNvSpPr>
          <p:nvPr/>
        </p:nvSpPr>
        <p:spPr bwMode="auto">
          <a:xfrm>
            <a:off x="5715000" y="5073650"/>
            <a:ext cx="1447800" cy="533400"/>
          </a:xfrm>
          <a:prstGeom prst="rect">
            <a:avLst/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z="1200" b="1">
                <a:solidFill>
                  <a:schemeClr val="bg2"/>
                </a:solidFill>
                <a:latin typeface="Tahoma" panose="020B0604030504040204" pitchFamily="34" charset="0"/>
              </a:rPr>
              <a:t>25 mM HEPES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z="1200" b="1">
                <a:solidFill>
                  <a:schemeClr val="bg2"/>
                </a:solidFill>
                <a:latin typeface="Tahoma" panose="020B0604030504040204" pitchFamily="34" charset="0"/>
              </a:rPr>
              <a:t>(pH 8,5)</a:t>
            </a:r>
          </a:p>
        </p:txBody>
      </p:sp>
      <p:sp>
        <p:nvSpPr>
          <p:cNvPr id="312323" name="Rectangle 3"/>
          <p:cNvSpPr>
            <a:spLocks noChangeArrowheads="1"/>
          </p:cNvSpPr>
          <p:nvPr/>
        </p:nvSpPr>
        <p:spPr bwMode="auto">
          <a:xfrm>
            <a:off x="2895600" y="1736725"/>
            <a:ext cx="25781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z="2000" b="1">
                <a:solidFill>
                  <a:schemeClr val="tx2"/>
                </a:solidFill>
                <a:latin typeface="Tahoma" panose="020B0604030504040204" pitchFamily="34" charset="0"/>
              </a:rPr>
              <a:t>Základní elektrolyt</a:t>
            </a:r>
          </a:p>
        </p:txBody>
      </p:sp>
      <p:sp>
        <p:nvSpPr>
          <p:cNvPr id="312324" name="Text Box 4"/>
          <p:cNvSpPr txBox="1">
            <a:spLocks noChangeArrowheads="1"/>
          </p:cNvSpPr>
          <p:nvPr/>
        </p:nvSpPr>
        <p:spPr bwMode="auto">
          <a:xfrm>
            <a:off x="2362200" y="2193925"/>
            <a:ext cx="38385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z="2000">
                <a:latin typeface="Tahoma" panose="020B0604030504040204" pitchFamily="34" charset="0"/>
              </a:rPr>
              <a:t>100 mM  </a:t>
            </a:r>
            <a:r>
              <a:rPr lang="cs-CZ" altLang="en-US" sz="2000">
                <a:latin typeface="Tahoma" panose="020B0604030504040204" pitchFamily="34" charset="0"/>
                <a:sym typeface="Symbol" panose="05050102010706020507" pitchFamily="18" charset="2"/>
              </a:rPr>
              <a:t>-alanin – HCl (pH 3.5)</a:t>
            </a:r>
            <a:endParaRPr lang="cs-CZ" altLang="en-US" sz="2000">
              <a:latin typeface="Tahoma" panose="020B0604030504040204" pitchFamily="34" charset="0"/>
            </a:endParaRPr>
          </a:p>
        </p:txBody>
      </p:sp>
      <p:sp>
        <p:nvSpPr>
          <p:cNvPr id="312325" name="Rectangle 5"/>
          <p:cNvSpPr>
            <a:spLocks noChangeArrowheads="1"/>
          </p:cNvSpPr>
          <p:nvPr/>
        </p:nvSpPr>
        <p:spPr bwMode="auto">
          <a:xfrm>
            <a:off x="609600" y="2438400"/>
            <a:ext cx="7772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z="2400" b="1">
                <a:solidFill>
                  <a:schemeClr val="tx2"/>
                </a:solidFill>
                <a:latin typeface="Tahoma" panose="020B0604030504040204" pitchFamily="34" charset="0"/>
              </a:rPr>
              <a:t>Dávkování</a:t>
            </a:r>
          </a:p>
        </p:txBody>
      </p:sp>
      <p:sp>
        <p:nvSpPr>
          <p:cNvPr id="312326" name="Rectangle 6"/>
          <p:cNvSpPr>
            <a:spLocks noChangeArrowheads="1"/>
          </p:cNvSpPr>
          <p:nvPr/>
        </p:nvSpPr>
        <p:spPr bwMode="auto">
          <a:xfrm>
            <a:off x="1052513" y="3200400"/>
            <a:ext cx="7848600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609600" indent="-60960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Clr>
                <a:schemeClr val="accent2"/>
              </a:buClr>
              <a:buSzPct val="80000"/>
              <a:buFont typeface="Wingdings" panose="05000000000000000000" pitchFamily="2" charset="2"/>
              <a:buNone/>
            </a:pPr>
            <a:r>
              <a:rPr lang="cs-CZ" altLang="en-US" sz="2000">
                <a:solidFill>
                  <a:schemeClr val="tx2"/>
                </a:solidFill>
                <a:latin typeface="Tahoma" panose="020B0604030504040204" pitchFamily="34" charset="0"/>
              </a:rPr>
              <a:t>1.</a:t>
            </a:r>
            <a:r>
              <a:rPr lang="cs-CZ" altLang="en-US" sz="2000">
                <a:latin typeface="Tahoma" panose="020B0604030504040204" pitchFamily="34" charset="0"/>
              </a:rPr>
              <a:t>     25 mM HEPES pufr (pH 8.5) : 50 mbar/4s</a:t>
            </a:r>
          </a:p>
        </p:txBody>
      </p:sp>
      <p:sp>
        <p:nvSpPr>
          <p:cNvPr id="312327" name="Rectangle 7"/>
          <p:cNvSpPr>
            <a:spLocks noChangeArrowheads="1"/>
          </p:cNvSpPr>
          <p:nvPr/>
        </p:nvSpPr>
        <p:spPr bwMode="auto">
          <a:xfrm>
            <a:off x="685800" y="5073650"/>
            <a:ext cx="1524000" cy="533400"/>
          </a:xfrm>
          <a:prstGeom prst="rect">
            <a:avLst/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z="1200" b="1">
                <a:solidFill>
                  <a:schemeClr val="bg2"/>
                </a:solidFill>
                <a:latin typeface="Tahoma" panose="020B0604030504040204" pitchFamily="34" charset="0"/>
              </a:rPr>
              <a:t>25 mM HEPES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z="1200" b="1">
                <a:solidFill>
                  <a:schemeClr val="bg2"/>
                </a:solidFill>
                <a:latin typeface="Tahoma" panose="020B0604030504040204" pitchFamily="34" charset="0"/>
              </a:rPr>
              <a:t>(pH 8,5)</a:t>
            </a:r>
          </a:p>
        </p:txBody>
      </p:sp>
      <p:sp>
        <p:nvSpPr>
          <p:cNvPr id="312328" name="Rectangle 8"/>
          <p:cNvSpPr>
            <a:spLocks noChangeArrowheads="1"/>
          </p:cNvSpPr>
          <p:nvPr/>
        </p:nvSpPr>
        <p:spPr bwMode="auto">
          <a:xfrm>
            <a:off x="2286000" y="5073650"/>
            <a:ext cx="1600200" cy="533400"/>
          </a:xfrm>
          <a:prstGeom prst="rect">
            <a:avLst/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z="1200" b="1">
                <a:solidFill>
                  <a:schemeClr val="bg2"/>
                </a:solidFill>
                <a:latin typeface="Tahoma" panose="020B0604030504040204" pitchFamily="34" charset="0"/>
              </a:rPr>
              <a:t>Substráty v 25 mM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z="1200" b="1">
                <a:solidFill>
                  <a:schemeClr val="bg2"/>
                </a:solidFill>
                <a:latin typeface="Tahoma" panose="020B0604030504040204" pitchFamily="34" charset="0"/>
              </a:rPr>
              <a:t>HEPES (pH 8,5)</a:t>
            </a:r>
          </a:p>
        </p:txBody>
      </p:sp>
      <p:sp>
        <p:nvSpPr>
          <p:cNvPr id="312329" name="Rectangle 9"/>
          <p:cNvSpPr>
            <a:spLocks noChangeArrowheads="1"/>
          </p:cNvSpPr>
          <p:nvPr/>
        </p:nvSpPr>
        <p:spPr bwMode="auto">
          <a:xfrm>
            <a:off x="3962400" y="5073650"/>
            <a:ext cx="1676400" cy="533400"/>
          </a:xfrm>
          <a:prstGeom prst="rect">
            <a:avLst/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z="1200" b="1">
                <a:solidFill>
                  <a:schemeClr val="bg2"/>
                </a:solidFill>
                <a:latin typeface="Tahoma" panose="020B0604030504040204" pitchFamily="34" charset="0"/>
              </a:rPr>
              <a:t>Rhodanasa v 25 mM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z="1200" b="1">
                <a:solidFill>
                  <a:schemeClr val="bg2"/>
                </a:solidFill>
                <a:latin typeface="Tahoma" panose="020B0604030504040204" pitchFamily="34" charset="0"/>
              </a:rPr>
              <a:t>HEPES (pH 8,5)</a:t>
            </a:r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0" y="5045075"/>
            <a:ext cx="9167813" cy="579438"/>
            <a:chOff x="0" y="3178"/>
            <a:chExt cx="5775" cy="365"/>
          </a:xfrm>
        </p:grpSpPr>
        <p:sp>
          <p:nvSpPr>
            <p:cNvPr id="66603" name="Text Box 11"/>
            <p:cNvSpPr txBox="1">
              <a:spLocks noChangeArrowheads="1"/>
            </p:cNvSpPr>
            <p:nvPr/>
          </p:nvSpPr>
          <p:spPr bwMode="auto">
            <a:xfrm>
              <a:off x="5473" y="3178"/>
              <a:ext cx="302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anose="05000000000000000000" pitchFamily="2" charset="2"/>
                <a:buChar char="u"/>
                <a:defRPr sz="32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•"/>
                <a:defRPr sz="28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u"/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en-US">
                  <a:solidFill>
                    <a:srgbClr val="FF0000"/>
                  </a:solidFill>
                  <a:latin typeface="Tahoma" panose="020B0604030504040204" pitchFamily="34" charset="0"/>
                </a:rPr>
                <a:t>+</a:t>
              </a:r>
            </a:p>
          </p:txBody>
        </p:sp>
        <p:sp>
          <p:nvSpPr>
            <p:cNvPr id="66604" name="Text Box 12"/>
            <p:cNvSpPr txBox="1">
              <a:spLocks noChangeArrowheads="1"/>
            </p:cNvSpPr>
            <p:nvPr/>
          </p:nvSpPr>
          <p:spPr bwMode="auto">
            <a:xfrm>
              <a:off x="0" y="3244"/>
              <a:ext cx="29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anose="05000000000000000000" pitchFamily="2" charset="2"/>
                <a:buChar char="u"/>
                <a:defRPr sz="32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•"/>
                <a:defRPr sz="28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u"/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en-US" sz="2400" b="1">
                  <a:solidFill>
                    <a:srgbClr val="FF0000"/>
                  </a:solidFill>
                  <a:latin typeface="Tahoma" panose="020B0604030504040204" pitchFamily="34" charset="0"/>
                </a:rPr>
                <a:t>-</a:t>
              </a:r>
            </a:p>
          </p:txBody>
        </p:sp>
      </p:grpSp>
      <p:grpSp>
        <p:nvGrpSpPr>
          <p:cNvPr id="66571" name="Group 14"/>
          <p:cNvGrpSpPr>
            <a:grpSpLocks/>
          </p:cNvGrpSpPr>
          <p:nvPr/>
        </p:nvGrpSpPr>
        <p:grpSpPr bwMode="auto">
          <a:xfrm>
            <a:off x="381000" y="5073650"/>
            <a:ext cx="8534400" cy="533400"/>
            <a:chOff x="240" y="3196"/>
            <a:chExt cx="5376" cy="336"/>
          </a:xfrm>
        </p:grpSpPr>
        <p:sp>
          <p:nvSpPr>
            <p:cNvPr id="66597" name="Line 15"/>
            <p:cNvSpPr>
              <a:spLocks noChangeShapeType="1"/>
            </p:cNvSpPr>
            <p:nvPr/>
          </p:nvSpPr>
          <p:spPr bwMode="auto">
            <a:xfrm>
              <a:off x="240" y="3196"/>
              <a:ext cx="456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cs-CZ"/>
            </a:p>
          </p:txBody>
        </p:sp>
        <p:sp>
          <p:nvSpPr>
            <p:cNvPr id="66598" name="Line 16"/>
            <p:cNvSpPr>
              <a:spLocks noChangeShapeType="1"/>
            </p:cNvSpPr>
            <p:nvPr/>
          </p:nvSpPr>
          <p:spPr bwMode="auto">
            <a:xfrm>
              <a:off x="240" y="3532"/>
              <a:ext cx="456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cs-CZ"/>
            </a:p>
          </p:txBody>
        </p:sp>
        <p:sp>
          <p:nvSpPr>
            <p:cNvPr id="66599" name="Oval 17"/>
            <p:cNvSpPr>
              <a:spLocks noChangeArrowheads="1"/>
            </p:cNvSpPr>
            <p:nvPr/>
          </p:nvSpPr>
          <p:spPr bwMode="auto">
            <a:xfrm>
              <a:off x="4752" y="3196"/>
              <a:ext cx="96" cy="336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anose="05000000000000000000" pitchFamily="2" charset="2"/>
                <a:buChar char="u"/>
                <a:defRPr sz="32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•"/>
                <a:defRPr sz="28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u"/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cs-CZ" altLang="en-US" sz="1800"/>
            </a:p>
          </p:txBody>
        </p:sp>
        <p:sp>
          <p:nvSpPr>
            <p:cNvPr id="66600" name="Oval 18"/>
            <p:cNvSpPr>
              <a:spLocks noChangeArrowheads="1"/>
            </p:cNvSpPr>
            <p:nvPr/>
          </p:nvSpPr>
          <p:spPr bwMode="auto">
            <a:xfrm>
              <a:off x="4896" y="3196"/>
              <a:ext cx="96" cy="336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anose="05000000000000000000" pitchFamily="2" charset="2"/>
                <a:buChar char="u"/>
                <a:defRPr sz="32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•"/>
                <a:defRPr sz="28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u"/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cs-CZ" altLang="en-US" sz="1800"/>
            </a:p>
          </p:txBody>
        </p:sp>
        <p:sp>
          <p:nvSpPr>
            <p:cNvPr id="66601" name="Line 19"/>
            <p:cNvSpPr>
              <a:spLocks noChangeShapeType="1"/>
            </p:cNvSpPr>
            <p:nvPr/>
          </p:nvSpPr>
          <p:spPr bwMode="auto">
            <a:xfrm>
              <a:off x="4944" y="3196"/>
              <a:ext cx="67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cs-CZ"/>
            </a:p>
          </p:txBody>
        </p:sp>
        <p:sp>
          <p:nvSpPr>
            <p:cNvPr id="66602" name="Line 20"/>
            <p:cNvSpPr>
              <a:spLocks noChangeShapeType="1"/>
            </p:cNvSpPr>
            <p:nvPr/>
          </p:nvSpPr>
          <p:spPr bwMode="auto">
            <a:xfrm>
              <a:off x="4944" y="3532"/>
              <a:ext cx="67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cs-CZ"/>
            </a:p>
          </p:txBody>
        </p:sp>
      </p:grpSp>
      <p:sp>
        <p:nvSpPr>
          <p:cNvPr id="66572" name="Line 21"/>
          <p:cNvSpPr>
            <a:spLocks noChangeShapeType="1"/>
          </p:cNvSpPr>
          <p:nvPr/>
        </p:nvSpPr>
        <p:spPr bwMode="auto">
          <a:xfrm flipV="1">
            <a:off x="8293100" y="5619750"/>
            <a:ext cx="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66573" name="Text Box 22"/>
          <p:cNvSpPr txBox="1">
            <a:spLocks noChangeArrowheads="1"/>
          </p:cNvSpPr>
          <p:nvPr/>
        </p:nvSpPr>
        <p:spPr bwMode="auto">
          <a:xfrm>
            <a:off x="7734300" y="6135688"/>
            <a:ext cx="112077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z="1800" b="1">
                <a:latin typeface="Tahoma" panose="020B0604030504040204" pitchFamily="34" charset="0"/>
              </a:rPr>
              <a:t>Detekce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z="1800" b="1">
                <a:latin typeface="Tahoma" panose="020B0604030504040204" pitchFamily="34" charset="0"/>
              </a:rPr>
              <a:t>200 nm</a:t>
            </a:r>
          </a:p>
        </p:txBody>
      </p:sp>
      <p:sp>
        <p:nvSpPr>
          <p:cNvPr id="66574" name="Line 23"/>
          <p:cNvSpPr>
            <a:spLocks noChangeShapeType="1"/>
          </p:cNvSpPr>
          <p:nvPr/>
        </p:nvSpPr>
        <p:spPr bwMode="auto">
          <a:xfrm flipV="1">
            <a:off x="304800" y="5619750"/>
            <a:ext cx="1524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66575" name="Text Box 24"/>
          <p:cNvSpPr txBox="1">
            <a:spLocks noChangeArrowheads="1"/>
          </p:cNvSpPr>
          <p:nvPr/>
        </p:nvSpPr>
        <p:spPr bwMode="auto">
          <a:xfrm>
            <a:off x="0" y="6127750"/>
            <a:ext cx="17526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z="1800" b="1">
                <a:latin typeface="Tahoma" panose="020B0604030504040204" pitchFamily="34" charset="0"/>
              </a:rPr>
              <a:t>nástřik vzorku</a:t>
            </a:r>
          </a:p>
        </p:txBody>
      </p:sp>
      <p:sp>
        <p:nvSpPr>
          <p:cNvPr id="312345" name="Rectangle 25"/>
          <p:cNvSpPr>
            <a:spLocks noChangeArrowheads="1"/>
          </p:cNvSpPr>
          <p:nvPr/>
        </p:nvSpPr>
        <p:spPr bwMode="auto">
          <a:xfrm>
            <a:off x="0" y="0"/>
            <a:ext cx="9144000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>
                <a:solidFill>
                  <a:schemeClr val="accent1"/>
                </a:solidFill>
                <a:latin typeface="Tahoma" panose="020B0604030504040204" pitchFamily="34" charset="0"/>
              </a:rPr>
              <a:t>rhodanasa – EMMA stanovení kinet. parametrů</a:t>
            </a:r>
          </a:p>
        </p:txBody>
      </p:sp>
      <p:sp>
        <p:nvSpPr>
          <p:cNvPr id="312346" name="Rectangle 26"/>
          <p:cNvSpPr>
            <a:spLocks noGrp="1" noChangeArrowheads="1"/>
          </p:cNvSpPr>
          <p:nvPr>
            <p:ph type="title"/>
          </p:nvPr>
        </p:nvSpPr>
        <p:spPr/>
        <p:txBody>
          <a:bodyPr anchor="b"/>
          <a:lstStyle/>
          <a:p>
            <a:pPr eaLnBrk="1" hangingPunct="1">
              <a:defRPr/>
            </a:pPr>
            <a:r>
              <a:rPr lang="cs-CZ" sz="3600" smtClean="0"/>
              <a:t>Dávkovací a separační parametry</a:t>
            </a:r>
          </a:p>
        </p:txBody>
      </p:sp>
      <p:sp>
        <p:nvSpPr>
          <p:cNvPr id="312347" name="Rectangle 27"/>
          <p:cNvSpPr>
            <a:spLocks noChangeArrowheads="1"/>
          </p:cNvSpPr>
          <p:nvPr/>
        </p:nvSpPr>
        <p:spPr bwMode="auto">
          <a:xfrm>
            <a:off x="1052513" y="4411663"/>
            <a:ext cx="7848600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609600" indent="-60960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Clr>
                <a:schemeClr val="accent2"/>
              </a:buClr>
              <a:buSzPct val="80000"/>
              <a:buFont typeface="Wingdings" panose="05000000000000000000" pitchFamily="2" charset="2"/>
              <a:buNone/>
            </a:pPr>
            <a:r>
              <a:rPr lang="cs-CZ" altLang="en-US" sz="2000">
                <a:solidFill>
                  <a:schemeClr val="tx2"/>
                </a:solidFill>
                <a:latin typeface="Tahoma" panose="020B0604030504040204" pitchFamily="34" charset="0"/>
              </a:rPr>
              <a:t>4.</a:t>
            </a:r>
            <a:r>
              <a:rPr lang="cs-CZ" altLang="en-US" sz="2000">
                <a:latin typeface="Tahoma" panose="020B0604030504040204" pitchFamily="34" charset="0"/>
              </a:rPr>
              <a:t>     25 mM HEPES pufr (pH 8.5) : 50 mbar/4s</a:t>
            </a:r>
          </a:p>
        </p:txBody>
      </p:sp>
      <p:sp>
        <p:nvSpPr>
          <p:cNvPr id="312348" name="Rectangle 28"/>
          <p:cNvSpPr>
            <a:spLocks noChangeArrowheads="1"/>
          </p:cNvSpPr>
          <p:nvPr/>
        </p:nvSpPr>
        <p:spPr bwMode="auto">
          <a:xfrm>
            <a:off x="1052513" y="3978275"/>
            <a:ext cx="7848600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609600" indent="-60960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Clr>
                <a:schemeClr val="accent2"/>
              </a:buClr>
              <a:buSzPct val="80000"/>
              <a:buFont typeface="Wingdings" panose="05000000000000000000" pitchFamily="2" charset="2"/>
              <a:buNone/>
            </a:pPr>
            <a:r>
              <a:rPr lang="cs-CZ" altLang="en-US" sz="2000">
                <a:solidFill>
                  <a:schemeClr val="tx2"/>
                </a:solidFill>
                <a:latin typeface="Tahoma" panose="020B0604030504040204" pitchFamily="34" charset="0"/>
              </a:rPr>
              <a:t>3.</a:t>
            </a:r>
            <a:r>
              <a:rPr lang="cs-CZ" altLang="en-US" sz="2000">
                <a:latin typeface="Tahoma" panose="020B0604030504040204" pitchFamily="34" charset="0"/>
              </a:rPr>
              <a:t>     Substráty ve 25 mM HEPES pufru (pH 8.5) : 50 mbar/4s</a:t>
            </a:r>
          </a:p>
        </p:txBody>
      </p:sp>
      <p:sp>
        <p:nvSpPr>
          <p:cNvPr id="312349" name="Rectangle 29"/>
          <p:cNvSpPr>
            <a:spLocks noChangeArrowheads="1"/>
          </p:cNvSpPr>
          <p:nvPr/>
        </p:nvSpPr>
        <p:spPr bwMode="auto">
          <a:xfrm>
            <a:off x="1052513" y="3575050"/>
            <a:ext cx="784860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609600" indent="-60960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Clr>
                <a:schemeClr val="accent2"/>
              </a:buClr>
              <a:buSzPct val="80000"/>
              <a:buFont typeface="Wingdings" panose="05000000000000000000" pitchFamily="2" charset="2"/>
              <a:buNone/>
            </a:pPr>
            <a:r>
              <a:rPr lang="cs-CZ" altLang="en-US" sz="2000">
                <a:solidFill>
                  <a:schemeClr val="tx2"/>
                </a:solidFill>
                <a:latin typeface="Tahoma" panose="020B0604030504040204" pitchFamily="34" charset="0"/>
              </a:rPr>
              <a:t>2.</a:t>
            </a:r>
            <a:r>
              <a:rPr lang="cs-CZ" altLang="en-US" sz="2000">
                <a:latin typeface="Tahoma" panose="020B0604030504040204" pitchFamily="34" charset="0"/>
              </a:rPr>
              <a:t>     Rhodanasa ve 25 mM HEPES pufru (pH 8.5) : 50 mbar/4s</a:t>
            </a:r>
          </a:p>
        </p:txBody>
      </p:sp>
      <p:pic>
        <p:nvPicPr>
          <p:cNvPr id="312350" name="Picture 30" descr="optim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75" y="1455738"/>
            <a:ext cx="7488238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12375" name="Group 55"/>
          <p:cNvGraphicFramePr>
            <a:graphicFrameLocks noGrp="1"/>
          </p:cNvGraphicFramePr>
          <p:nvPr>
            <p:ph idx="1"/>
          </p:nvPr>
        </p:nvGraphicFramePr>
        <p:xfrm>
          <a:off x="1208088" y="1989138"/>
          <a:ext cx="4498975" cy="1441449"/>
        </p:xfrm>
        <a:graphic>
          <a:graphicData uri="http://schemas.openxmlformats.org/drawingml/2006/table">
            <a:tbl>
              <a:tblPr/>
              <a:tblGrid>
                <a:gridCol w="3249612"/>
                <a:gridCol w="1249363"/>
              </a:tblGrid>
              <a:tr h="3255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Parametr</a:t>
                      </a:r>
                    </a:p>
                  </a:txBody>
                  <a:tcPr marT="45734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Hodnota</a:t>
                      </a:r>
                    </a:p>
                  </a:txBody>
                  <a:tcPr marT="45734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3356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Přesnost migračních časů (n=10)</a:t>
                      </a:r>
                    </a:p>
                  </a:txBody>
                  <a:tcPr marT="45734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0,23 %</a:t>
                      </a:r>
                    </a:p>
                  </a:txBody>
                  <a:tcPr marT="45734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8234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Přesnost ploch píků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(n=10)</a:t>
                      </a:r>
                    </a:p>
                  </a:txBody>
                  <a:tcPr marT="45734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3,88 %</a:t>
                      </a:r>
                    </a:p>
                  </a:txBody>
                  <a:tcPr marT="45734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12368" name="Text Box 48"/>
          <p:cNvSpPr txBox="1">
            <a:spLocks noChangeArrowheads="1"/>
          </p:cNvSpPr>
          <p:nvPr/>
        </p:nvSpPr>
        <p:spPr bwMode="auto">
          <a:xfrm>
            <a:off x="3060700" y="5888038"/>
            <a:ext cx="30289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z="2400" b="1">
                <a:solidFill>
                  <a:schemeClr val="tx2"/>
                </a:solidFill>
                <a:latin typeface="Tahoma" panose="020B0604030504040204" pitchFamily="34" charset="0"/>
              </a:rPr>
              <a:t>Separační napětí</a:t>
            </a:r>
            <a:r>
              <a:rPr lang="cs-CZ" altLang="en-US" sz="1800">
                <a:solidFill>
                  <a:srgbClr val="FFFF00"/>
                </a:solidFill>
              </a:rPr>
              <a:t>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z="2000">
                <a:latin typeface="Tahoma" panose="020B0604030504040204" pitchFamily="34" charset="0"/>
              </a:rPr>
              <a:t>18 kV (negativní polarita)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123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123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12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4757 0.42986 L 0.01823 0.42894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3123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281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3123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2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3123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2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123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123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12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48148E-6 L -0.62118 -0.00278 " pathEditMode="relative" rAng="0" ptsTypes="AA">
                                      <p:cBhvr>
                                        <p:cTn id="40" dur="2000" spd="-100000" fill="hold"/>
                                        <p:tgtEl>
                                          <p:spTgt spid="3123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059" y="-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123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123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12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81481E-6 L -0.51337 -4.81481E-6 " pathEditMode="relative" rAng="0" ptsTypes="AA">
                                      <p:cBhvr>
                                        <p:cTn id="50" dur="2000" spd="-100000" fill="hold"/>
                                        <p:tgtEl>
                                          <p:spTgt spid="3123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67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123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123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12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32222 0.00139 " pathEditMode="relative" ptsTypes="AA">
                                      <p:cBhvr>
                                        <p:cTn id="60" dur="2000" spd="-100000" fill="hold"/>
                                        <p:tgtEl>
                                          <p:spTgt spid="3123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"/>
                                  </p:iterate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123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123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312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11111E-6 L -0.15781 0.00139 " pathEditMode="relative" rAng="0" ptsTypes="AA">
                                      <p:cBhvr>
                                        <p:cTn id="70" dur="2000" spd="-100000" fill="hold"/>
                                        <p:tgtEl>
                                          <p:spTgt spid="3123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99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123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123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12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4.81481E-6 L 0.8092 -4.81481E-6 " pathEditMode="relative" rAng="0" ptsTypes="AA">
                                      <p:cBhvr>
                                        <p:cTn id="83" dur="2000" fill="hold"/>
                                        <p:tgtEl>
                                          <p:spTgt spid="3123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451" y="0"/>
                                    </p:animMotion>
                                  </p:childTnLst>
                                </p:cTn>
                              </p:par>
                              <p:par>
                                <p:cTn id="8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3.33333E-6 L 0.62205 3.33333E-6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3123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094" y="0"/>
                                    </p:animMotion>
                                  </p:childTnLst>
                                </p:cTn>
                              </p:par>
                              <p:par>
                                <p:cTn id="8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3.33333E-6 L 0.43108 3.33333E-6 " pathEditMode="relative" rAng="0" ptsTypes="AA">
                                      <p:cBhvr>
                                        <p:cTn id="87" dur="2000" fill="hold"/>
                                        <p:tgtEl>
                                          <p:spTgt spid="3123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545" y="0"/>
                                    </p:animMotion>
                                  </p:childTnLst>
                                </p:cTn>
                              </p:par>
                              <p:par>
                                <p:cTn id="8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  E" pathEditMode="relative" ptsTypes="">
                                      <p:cBhvr>
                                        <p:cTn id="89" dur="2000" fill="hold"/>
                                        <p:tgtEl>
                                          <p:spTgt spid="3123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9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3123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3123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12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7" dur="500"/>
                                        <p:tgtEl>
                                          <p:spTgt spid="3123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2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0" dur="500"/>
                                        <p:tgtEl>
                                          <p:spTgt spid="3123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2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3" dur="500"/>
                                        <p:tgtEl>
                                          <p:spTgt spid="3123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2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6" dur="500"/>
                                        <p:tgtEl>
                                          <p:spTgt spid="3123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2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0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3123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3123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312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2322" grpId="0" animBg="1"/>
      <p:bldP spid="312322" grpId="1" animBg="1"/>
      <p:bldP spid="312323" grpId="0"/>
      <p:bldP spid="312323" grpId="1"/>
      <p:bldP spid="312324" grpId="0"/>
      <p:bldP spid="312324" grpId="1"/>
      <p:bldP spid="312324" grpId="2"/>
      <p:bldP spid="312325" grpId="0"/>
      <p:bldP spid="312327" grpId="0" animBg="1"/>
      <p:bldP spid="312327" grpId="1" animBg="1"/>
      <p:bldP spid="312328" grpId="0" animBg="1"/>
      <p:bldP spid="312328" grpId="1" animBg="1"/>
      <p:bldP spid="312329" grpId="0" animBg="1"/>
      <p:bldP spid="312329" grpId="1" animBg="1"/>
      <p:bldP spid="312345" grpId="0"/>
      <p:bldP spid="312346" grpId="0"/>
      <p:bldP spid="312347" grpId="0"/>
      <p:bldP spid="312348" grpId="0"/>
      <p:bldP spid="312349" grpId="0"/>
      <p:bldP spid="31236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sz="6600" dirty="0" smtClean="0"/>
              <a:t>Volná elektroforéza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Arne </a:t>
            </a:r>
            <a:r>
              <a:rPr lang="cs-CZ" dirty="0" err="1" smtClean="0"/>
              <a:t>Tiselius</a:t>
            </a:r>
            <a:r>
              <a:rPr lang="cs-CZ" dirty="0" smtClean="0"/>
              <a:t> </a:t>
            </a:r>
            <a:r>
              <a:rPr lang="en-GB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(1902 –1971</a:t>
            </a:r>
            <a:r>
              <a:rPr lang="en-GB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cs-CZ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315" name="Line 7"/>
          <p:cNvSpPr>
            <a:spLocks noChangeShapeType="1"/>
          </p:cNvSpPr>
          <p:nvPr/>
        </p:nvSpPr>
        <p:spPr bwMode="auto">
          <a:xfrm>
            <a:off x="2209800" y="2438400"/>
            <a:ext cx="0" cy="7620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cs-CZ"/>
          </a:p>
        </p:txBody>
      </p:sp>
      <p:sp>
        <p:nvSpPr>
          <p:cNvPr id="13316" name="Line 34"/>
          <p:cNvSpPr>
            <a:spLocks noChangeShapeType="1"/>
          </p:cNvSpPr>
          <p:nvPr/>
        </p:nvSpPr>
        <p:spPr bwMode="auto">
          <a:xfrm>
            <a:off x="5257800" y="4724400"/>
            <a:ext cx="250825" cy="1270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cs-CZ"/>
          </a:p>
        </p:txBody>
      </p:sp>
      <p:sp>
        <p:nvSpPr>
          <p:cNvPr id="13317" name="Line 44"/>
          <p:cNvSpPr>
            <a:spLocks noChangeShapeType="1"/>
          </p:cNvSpPr>
          <p:nvPr/>
        </p:nvSpPr>
        <p:spPr bwMode="auto">
          <a:xfrm flipV="1">
            <a:off x="8001000" y="4394200"/>
            <a:ext cx="457200" cy="635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cs-CZ"/>
          </a:p>
        </p:txBody>
      </p:sp>
      <p:sp>
        <p:nvSpPr>
          <p:cNvPr id="15" name="TextovéPole 1"/>
          <p:cNvSpPr txBox="1">
            <a:spLocks noChangeArrowheads="1"/>
          </p:cNvSpPr>
          <p:nvPr/>
        </p:nvSpPr>
        <p:spPr bwMode="auto">
          <a:xfrm>
            <a:off x="2520950" y="1682750"/>
            <a:ext cx="3865563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ctr" eaLnBrk="0" hangingPunct="0">
              <a:defRPr sz="1600">
                <a:solidFill>
                  <a:schemeClr val="tx2"/>
                </a:solidFill>
                <a:latin typeface="Times New Roman" pitchFamily="18" charset="0"/>
                <a:cs typeface="Arial" charset="0"/>
              </a:defRPr>
            </a:lvl1pPr>
            <a:lvl2pPr marL="742950" indent="-285750" algn="ctr" eaLnBrk="0" hangingPunct="0">
              <a:defRPr sz="1600">
                <a:solidFill>
                  <a:schemeClr val="tx2"/>
                </a:solidFill>
                <a:latin typeface="Times New Roman" pitchFamily="18" charset="0"/>
                <a:cs typeface="Arial" charset="0"/>
              </a:defRPr>
            </a:lvl2pPr>
            <a:lvl3pPr marL="1143000" indent="-228600" algn="ctr" eaLnBrk="0" hangingPunct="0">
              <a:defRPr sz="1600">
                <a:solidFill>
                  <a:schemeClr val="tx2"/>
                </a:solidFill>
                <a:latin typeface="Times New Roman" pitchFamily="18" charset="0"/>
                <a:cs typeface="Arial" charset="0"/>
              </a:defRPr>
            </a:lvl3pPr>
            <a:lvl4pPr marL="1600200" indent="-228600" algn="ctr" eaLnBrk="0" hangingPunct="0">
              <a:defRPr sz="1600">
                <a:solidFill>
                  <a:schemeClr val="tx2"/>
                </a:solidFill>
                <a:latin typeface="Times New Roman" pitchFamily="18" charset="0"/>
                <a:cs typeface="Arial" charset="0"/>
              </a:defRPr>
            </a:lvl4pPr>
            <a:lvl5pPr marL="2057400" indent="-228600" algn="ctr" eaLnBrk="0" hangingPunct="0">
              <a:defRPr sz="1600">
                <a:solidFill>
                  <a:schemeClr val="tx2"/>
                </a:solidFill>
                <a:latin typeface="Times New Roman" pitchFamily="18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2"/>
                </a:solidFill>
                <a:latin typeface="Times New Roman" pitchFamily="18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2"/>
                </a:solidFill>
                <a:latin typeface="Times New Roman" pitchFamily="18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2"/>
                </a:solidFill>
                <a:latin typeface="Times New Roman" pitchFamily="18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2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cs-CZ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Nobelova cena1948</a:t>
            </a:r>
            <a:endParaRPr lang="en-GB" sz="3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13319" name="Picture 9" descr="http://home.comcast.net/~tm01001/Stamps/sweden_147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5663" y="2544763"/>
            <a:ext cx="4960937" cy="3132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ChangeArrowheads="1"/>
          </p:cNvSpPr>
          <p:nvPr/>
        </p:nvSpPr>
        <p:spPr bwMode="auto">
          <a:xfrm>
            <a:off x="0" y="0"/>
            <a:ext cx="9144000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>
                <a:solidFill>
                  <a:schemeClr val="accent1"/>
                </a:solidFill>
                <a:latin typeface="Tahoma" panose="020B0604030504040204" pitchFamily="34" charset="0"/>
              </a:rPr>
              <a:t>rhodanasa – EMMA stanovení kinet. parametrů</a:t>
            </a:r>
          </a:p>
        </p:txBody>
      </p:sp>
      <p:graphicFrame>
        <p:nvGraphicFramePr>
          <p:cNvPr id="67587" name="Object 3"/>
          <p:cNvGraphicFramePr>
            <a:graphicFrameLocks noChangeAspect="1"/>
          </p:cNvGraphicFramePr>
          <p:nvPr/>
        </p:nvGraphicFramePr>
        <p:xfrm>
          <a:off x="1524000" y="2057400"/>
          <a:ext cx="6083300" cy="3868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592" name="CorelPhotoPaint.Image.9" r:id="rId3" imgW="6831746" imgH="4342857" progId="CorelPhotoPaint.Image.9">
                  <p:embed/>
                </p:oleObj>
              </mc:Choice>
              <mc:Fallback>
                <p:oleObj name="CorelPhotoPaint.Image.9" r:id="rId3" imgW="6831746" imgH="4342857" progId="CorelPhotoPaint.Image.9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2057400"/>
                        <a:ext cx="6083300" cy="38687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1797" name="Rectangle 5"/>
          <p:cNvSpPr>
            <a:spLocks noChangeArrowheads="1"/>
          </p:cNvSpPr>
          <p:nvPr/>
        </p:nvSpPr>
        <p:spPr bwMode="auto">
          <a:xfrm>
            <a:off x="571500" y="812800"/>
            <a:ext cx="79660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cs-CZ" sz="36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  <a:cs typeface="Arial" charset="0"/>
              </a:rPr>
              <a:t>Stanovení Michaelisových konstant Km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8610" name="Object 2"/>
          <p:cNvGraphicFramePr>
            <a:graphicFrameLocks noChangeAspect="1"/>
          </p:cNvGraphicFramePr>
          <p:nvPr/>
        </p:nvGraphicFramePr>
        <p:xfrm>
          <a:off x="0" y="1524000"/>
          <a:ext cx="4572000" cy="2590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640" name="Graf" r:id="rId3" imgW="5286812" imgH="2714912" progId="Excel.Chart.8">
                  <p:embed/>
                </p:oleObj>
              </mc:Choice>
              <mc:Fallback>
                <p:oleObj name="Graf" r:id="rId3" imgW="5286812" imgH="2714912" progId="Excel.Chart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524000"/>
                        <a:ext cx="4572000" cy="2590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68611" name="Group 3"/>
          <p:cNvGrpSpPr>
            <a:grpSpLocks/>
          </p:cNvGrpSpPr>
          <p:nvPr/>
        </p:nvGrpSpPr>
        <p:grpSpPr bwMode="auto">
          <a:xfrm>
            <a:off x="4567238" y="1533525"/>
            <a:ext cx="4572000" cy="2590800"/>
            <a:chOff x="2832" y="1680"/>
            <a:chExt cx="2880" cy="1632"/>
          </a:xfrm>
        </p:grpSpPr>
        <p:graphicFrame>
          <p:nvGraphicFramePr>
            <p:cNvPr id="68629" name="Object 4"/>
            <p:cNvGraphicFramePr>
              <a:graphicFrameLocks noChangeAspect="1"/>
            </p:cNvGraphicFramePr>
            <p:nvPr/>
          </p:nvGraphicFramePr>
          <p:xfrm>
            <a:off x="2832" y="1680"/>
            <a:ext cx="2880" cy="163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8641" r:id="rId5" imgW="5314950" imgH="2867025" progId="Excel.Chart.8">
                    <p:embed/>
                  </p:oleObj>
                </mc:Choice>
                <mc:Fallback>
                  <p:oleObj r:id="rId5" imgW="5314950" imgH="2867025" progId="Excel.Chart.8">
                    <p:embed/>
                    <p:pic>
                      <p:nvPicPr>
                        <p:cNvPr id="0" name="Object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32" y="1680"/>
                          <a:ext cx="2880" cy="163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8630" name="Line 5"/>
            <p:cNvSpPr>
              <a:spLocks noChangeShapeType="1"/>
            </p:cNvSpPr>
            <p:nvPr/>
          </p:nvSpPr>
          <p:spPr bwMode="auto">
            <a:xfrm>
              <a:off x="3504" y="2544"/>
              <a:ext cx="240" cy="192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cs-CZ"/>
            </a:p>
          </p:txBody>
        </p:sp>
        <p:sp>
          <p:nvSpPr>
            <p:cNvPr id="68631" name="Line 6"/>
            <p:cNvSpPr>
              <a:spLocks noChangeShapeType="1"/>
            </p:cNvSpPr>
            <p:nvPr/>
          </p:nvSpPr>
          <p:spPr bwMode="auto">
            <a:xfrm flipH="1">
              <a:off x="3936" y="2400"/>
              <a:ext cx="96" cy="288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cs-CZ"/>
            </a:p>
          </p:txBody>
        </p:sp>
        <p:sp>
          <p:nvSpPr>
            <p:cNvPr id="68632" name="Text Box 7"/>
            <p:cNvSpPr txBox="1">
              <a:spLocks noChangeArrowheads="1"/>
            </p:cNvSpPr>
            <p:nvPr/>
          </p:nvSpPr>
          <p:spPr bwMode="auto">
            <a:xfrm>
              <a:off x="3936" y="2208"/>
              <a:ext cx="768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anose="05000000000000000000" pitchFamily="2" charset="2"/>
                <a:buChar char="u"/>
                <a:defRPr sz="32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•"/>
                <a:defRPr sz="28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u"/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en-US" sz="1400">
                  <a:solidFill>
                    <a:schemeClr val="bg2"/>
                  </a:solidFill>
                  <a:latin typeface="Tahoma" panose="020B0604030504040204" pitchFamily="34" charset="0"/>
                </a:rPr>
                <a:t>1/K</a:t>
              </a:r>
              <a:r>
                <a:rPr lang="cs-CZ" altLang="en-US" sz="1400" baseline="-25000">
                  <a:solidFill>
                    <a:schemeClr val="bg2"/>
                  </a:solidFill>
                  <a:latin typeface="Tahoma" panose="020B0604030504040204" pitchFamily="34" charset="0"/>
                </a:rPr>
                <a:t>M</a:t>
              </a:r>
              <a:r>
                <a:rPr lang="cs-CZ" altLang="en-US" sz="1400">
                  <a:solidFill>
                    <a:schemeClr val="bg2"/>
                  </a:solidFill>
                  <a:latin typeface="Tahoma" panose="020B0604030504040204" pitchFamily="34" charset="0"/>
                </a:rPr>
                <a:t>(S</a:t>
              </a:r>
              <a:r>
                <a:rPr lang="cs-CZ" altLang="en-US" sz="1400" baseline="-25000">
                  <a:solidFill>
                    <a:schemeClr val="bg2"/>
                  </a:solidFill>
                  <a:latin typeface="Tahoma" panose="020B0604030504040204" pitchFamily="34" charset="0"/>
                </a:rPr>
                <a:t>2</a:t>
              </a:r>
              <a:r>
                <a:rPr lang="cs-CZ" altLang="en-US" sz="1400">
                  <a:solidFill>
                    <a:schemeClr val="bg2"/>
                  </a:solidFill>
                  <a:latin typeface="Tahoma" panose="020B0604030504040204" pitchFamily="34" charset="0"/>
                </a:rPr>
                <a:t>O</a:t>
              </a:r>
              <a:r>
                <a:rPr lang="cs-CZ" altLang="en-US" sz="1400" baseline="-25000">
                  <a:solidFill>
                    <a:schemeClr val="bg2"/>
                  </a:solidFill>
                  <a:latin typeface="Tahoma" panose="020B0604030504040204" pitchFamily="34" charset="0"/>
                </a:rPr>
                <a:t>3</a:t>
              </a:r>
              <a:r>
                <a:rPr lang="cs-CZ" altLang="en-US" sz="1400" baseline="30000">
                  <a:solidFill>
                    <a:schemeClr val="bg2"/>
                  </a:solidFill>
                  <a:latin typeface="Tahoma" panose="020B0604030504040204" pitchFamily="34" charset="0"/>
                </a:rPr>
                <a:t>2-</a:t>
              </a:r>
              <a:r>
                <a:rPr lang="cs-CZ" altLang="en-US" sz="1400">
                  <a:solidFill>
                    <a:schemeClr val="bg2"/>
                  </a:solidFill>
                  <a:latin typeface="Tahoma" panose="020B0604030504040204" pitchFamily="34" charset="0"/>
                </a:rPr>
                <a:t>)</a:t>
              </a:r>
            </a:p>
          </p:txBody>
        </p:sp>
        <p:sp>
          <p:nvSpPr>
            <p:cNvPr id="68633" name="Text Box 8"/>
            <p:cNvSpPr txBox="1">
              <a:spLocks noChangeArrowheads="1"/>
            </p:cNvSpPr>
            <p:nvPr/>
          </p:nvSpPr>
          <p:spPr bwMode="auto">
            <a:xfrm>
              <a:off x="3168" y="2344"/>
              <a:ext cx="595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anose="05000000000000000000" pitchFamily="2" charset="2"/>
                <a:buChar char="u"/>
                <a:defRPr sz="32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•"/>
                <a:defRPr sz="28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u"/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en-US" sz="1400">
                  <a:solidFill>
                    <a:schemeClr val="bg2"/>
                  </a:solidFill>
                  <a:latin typeface="Tahoma" panose="020B0604030504040204" pitchFamily="34" charset="0"/>
                </a:rPr>
                <a:t>1/K</a:t>
              </a:r>
              <a:r>
                <a:rPr lang="cs-CZ" altLang="en-US" sz="1400" baseline="-25000">
                  <a:solidFill>
                    <a:schemeClr val="bg2"/>
                  </a:solidFill>
                  <a:latin typeface="Tahoma" panose="020B0604030504040204" pitchFamily="34" charset="0"/>
                </a:rPr>
                <a:t>M</a:t>
              </a:r>
              <a:r>
                <a:rPr lang="cs-CZ" altLang="en-US" sz="1400">
                  <a:solidFill>
                    <a:schemeClr val="bg2"/>
                  </a:solidFill>
                  <a:latin typeface="Tahoma" panose="020B0604030504040204" pitchFamily="34" charset="0"/>
                </a:rPr>
                <a:t>(CN</a:t>
              </a:r>
              <a:r>
                <a:rPr lang="cs-CZ" altLang="en-US" sz="1400" baseline="30000">
                  <a:solidFill>
                    <a:schemeClr val="bg2"/>
                  </a:solidFill>
                  <a:latin typeface="Tahoma" panose="020B0604030504040204" pitchFamily="34" charset="0"/>
                </a:rPr>
                <a:t>-</a:t>
              </a:r>
              <a:r>
                <a:rPr lang="cs-CZ" altLang="en-US" sz="1400">
                  <a:solidFill>
                    <a:schemeClr val="bg2"/>
                  </a:solidFill>
                  <a:latin typeface="Tahoma" panose="020B0604030504040204" pitchFamily="34" charset="0"/>
                </a:rPr>
                <a:t>)</a:t>
              </a:r>
            </a:p>
          </p:txBody>
        </p:sp>
      </p:grpSp>
      <p:sp>
        <p:nvSpPr>
          <p:cNvPr id="162825" name="Rectangle 9"/>
          <p:cNvSpPr>
            <a:spLocks noChangeArrowheads="1"/>
          </p:cNvSpPr>
          <p:nvPr/>
        </p:nvSpPr>
        <p:spPr bwMode="auto">
          <a:xfrm>
            <a:off x="571500" y="812800"/>
            <a:ext cx="79660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cs-CZ" sz="36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  <a:cs typeface="Arial" charset="0"/>
              </a:rPr>
              <a:t>Stanovení Michaelisových konstant Km</a:t>
            </a:r>
          </a:p>
        </p:txBody>
      </p:sp>
      <p:sp>
        <p:nvSpPr>
          <p:cNvPr id="68613" name="Text Box 10"/>
          <p:cNvSpPr txBox="1">
            <a:spLocks noChangeArrowheads="1"/>
          </p:cNvSpPr>
          <p:nvPr/>
        </p:nvSpPr>
        <p:spPr bwMode="auto">
          <a:xfrm>
            <a:off x="1225550" y="4219575"/>
            <a:ext cx="6691313" cy="4572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z="2400">
                <a:solidFill>
                  <a:srgbClr val="FF0000"/>
                </a:solidFill>
                <a:latin typeface="Tahoma" panose="020B0604030504040204" pitchFamily="34" charset="0"/>
              </a:rPr>
              <a:t>K</a:t>
            </a:r>
            <a:r>
              <a:rPr lang="cs-CZ" altLang="en-US" sz="2400" baseline="-25000">
                <a:solidFill>
                  <a:srgbClr val="FF0000"/>
                </a:solidFill>
                <a:latin typeface="Tahoma" panose="020B0604030504040204" pitchFamily="34" charset="0"/>
              </a:rPr>
              <a:t>M</a:t>
            </a:r>
            <a:r>
              <a:rPr lang="cs-CZ" altLang="en-US" sz="2400">
                <a:solidFill>
                  <a:srgbClr val="FF0000"/>
                </a:solidFill>
                <a:latin typeface="Tahoma" panose="020B0604030504040204" pitchFamily="34" charset="0"/>
              </a:rPr>
              <a:t> (CN</a:t>
            </a:r>
            <a:r>
              <a:rPr lang="cs-CZ" altLang="en-US" sz="2400" baseline="30000">
                <a:solidFill>
                  <a:srgbClr val="FF0000"/>
                </a:solidFill>
                <a:latin typeface="Tahoma" panose="020B0604030504040204" pitchFamily="34" charset="0"/>
              </a:rPr>
              <a:t>-</a:t>
            </a:r>
            <a:r>
              <a:rPr lang="cs-CZ" altLang="en-US" sz="2400">
                <a:solidFill>
                  <a:srgbClr val="FF0000"/>
                </a:solidFill>
                <a:latin typeface="Tahoma" panose="020B0604030504040204" pitchFamily="34" charset="0"/>
              </a:rPr>
              <a:t>) = 7</a:t>
            </a:r>
            <a:r>
              <a:rPr lang="en-US" altLang="en-US" sz="2400">
                <a:solidFill>
                  <a:srgbClr val="FF0000"/>
                </a:solidFill>
                <a:latin typeface="Tahoma" panose="020B0604030504040204" pitchFamily="34" charset="0"/>
              </a:rPr>
              <a:t>.</a:t>
            </a:r>
            <a:r>
              <a:rPr lang="cs-CZ" altLang="en-US" sz="2400">
                <a:solidFill>
                  <a:srgbClr val="FF0000"/>
                </a:solidFill>
                <a:latin typeface="Tahoma" panose="020B0604030504040204" pitchFamily="34" charset="0"/>
              </a:rPr>
              <a:t>60 mM      K</a:t>
            </a:r>
            <a:r>
              <a:rPr lang="cs-CZ" altLang="en-US" sz="2400" baseline="-25000">
                <a:solidFill>
                  <a:srgbClr val="FF0000"/>
                </a:solidFill>
                <a:latin typeface="Tahoma" panose="020B0604030504040204" pitchFamily="34" charset="0"/>
              </a:rPr>
              <a:t>M</a:t>
            </a:r>
            <a:r>
              <a:rPr lang="cs-CZ" altLang="en-US" sz="2400">
                <a:solidFill>
                  <a:srgbClr val="FF0000"/>
                </a:solidFill>
                <a:latin typeface="Tahoma" panose="020B0604030504040204" pitchFamily="34" charset="0"/>
              </a:rPr>
              <a:t> (S</a:t>
            </a:r>
            <a:r>
              <a:rPr lang="cs-CZ" altLang="en-US" sz="2400" baseline="-25000">
                <a:solidFill>
                  <a:srgbClr val="FF0000"/>
                </a:solidFill>
                <a:latin typeface="Tahoma" panose="020B0604030504040204" pitchFamily="34" charset="0"/>
              </a:rPr>
              <a:t>2</a:t>
            </a:r>
            <a:r>
              <a:rPr lang="cs-CZ" altLang="en-US" sz="2400">
                <a:solidFill>
                  <a:srgbClr val="FF0000"/>
                </a:solidFill>
                <a:latin typeface="Tahoma" panose="020B0604030504040204" pitchFamily="34" charset="0"/>
              </a:rPr>
              <a:t>O</a:t>
            </a:r>
            <a:r>
              <a:rPr lang="cs-CZ" altLang="en-US" sz="2400" baseline="-25000">
                <a:solidFill>
                  <a:srgbClr val="FF0000"/>
                </a:solidFill>
                <a:latin typeface="Tahoma" panose="020B0604030504040204" pitchFamily="34" charset="0"/>
              </a:rPr>
              <a:t>3</a:t>
            </a:r>
            <a:r>
              <a:rPr lang="cs-CZ" altLang="en-US" sz="2400" baseline="30000">
                <a:solidFill>
                  <a:srgbClr val="FF0000"/>
                </a:solidFill>
                <a:latin typeface="Tahoma" panose="020B0604030504040204" pitchFamily="34" charset="0"/>
              </a:rPr>
              <a:t>2-</a:t>
            </a:r>
            <a:r>
              <a:rPr lang="cs-CZ" altLang="en-US" sz="2400">
                <a:solidFill>
                  <a:srgbClr val="FF0000"/>
                </a:solidFill>
                <a:latin typeface="Tahoma" panose="020B0604030504040204" pitchFamily="34" charset="0"/>
              </a:rPr>
              <a:t>) = 13</a:t>
            </a:r>
            <a:r>
              <a:rPr lang="en-US" altLang="en-US" sz="2400">
                <a:solidFill>
                  <a:srgbClr val="FF0000"/>
                </a:solidFill>
                <a:latin typeface="Tahoma" panose="020B0604030504040204" pitchFamily="34" charset="0"/>
              </a:rPr>
              <a:t>.</a:t>
            </a:r>
            <a:r>
              <a:rPr lang="cs-CZ" altLang="en-US" sz="2400">
                <a:solidFill>
                  <a:srgbClr val="FF0000"/>
                </a:solidFill>
                <a:latin typeface="Tahoma" panose="020B0604030504040204" pitchFamily="34" charset="0"/>
              </a:rPr>
              <a:t>02 mM</a:t>
            </a:r>
          </a:p>
        </p:txBody>
      </p:sp>
      <p:sp>
        <p:nvSpPr>
          <p:cNvPr id="68614" name="Rectangle 11"/>
          <p:cNvSpPr>
            <a:spLocks noChangeArrowheads="1"/>
          </p:cNvSpPr>
          <p:nvPr/>
        </p:nvSpPr>
        <p:spPr bwMode="auto">
          <a:xfrm>
            <a:off x="0" y="0"/>
            <a:ext cx="9144000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>
                <a:solidFill>
                  <a:schemeClr val="accent1"/>
                </a:solidFill>
                <a:latin typeface="Tahoma" panose="020B0604030504040204" pitchFamily="34" charset="0"/>
              </a:rPr>
              <a:t>rhodanasa – EMMA stanovení kinet. parametrů</a:t>
            </a:r>
          </a:p>
        </p:txBody>
      </p:sp>
      <p:grpSp>
        <p:nvGrpSpPr>
          <p:cNvPr id="68615" name="Group 12"/>
          <p:cNvGrpSpPr>
            <a:grpSpLocks noChangeAspect="1"/>
          </p:cNvGrpSpPr>
          <p:nvPr/>
        </p:nvGrpSpPr>
        <p:grpSpPr bwMode="auto">
          <a:xfrm>
            <a:off x="1711325" y="4799013"/>
            <a:ext cx="5721350" cy="1828800"/>
            <a:chOff x="960" y="1296"/>
            <a:chExt cx="3600" cy="1118"/>
          </a:xfrm>
        </p:grpSpPr>
        <p:sp>
          <p:nvSpPr>
            <p:cNvPr id="68616" name="Rectangle 13"/>
            <p:cNvSpPr>
              <a:spLocks noChangeAspect="1" noChangeArrowheads="1"/>
            </p:cNvSpPr>
            <p:nvPr/>
          </p:nvSpPr>
          <p:spPr bwMode="auto">
            <a:xfrm>
              <a:off x="960" y="1296"/>
              <a:ext cx="3600" cy="110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anose="05000000000000000000" pitchFamily="2" charset="2"/>
                <a:buChar char="u"/>
                <a:defRPr sz="32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•"/>
                <a:defRPr sz="28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u"/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cs-CZ" altLang="en-US" sz="1800"/>
            </a:p>
          </p:txBody>
        </p:sp>
        <p:grpSp>
          <p:nvGrpSpPr>
            <p:cNvPr id="68617" name="Group 14"/>
            <p:cNvGrpSpPr>
              <a:grpSpLocks noChangeAspect="1"/>
            </p:cNvGrpSpPr>
            <p:nvPr/>
          </p:nvGrpSpPr>
          <p:grpSpPr bwMode="auto">
            <a:xfrm>
              <a:off x="1008" y="1344"/>
              <a:ext cx="3546" cy="1070"/>
              <a:chOff x="810" y="1824"/>
              <a:chExt cx="3546" cy="1070"/>
            </a:xfrm>
          </p:grpSpPr>
          <p:cxnSp>
            <p:nvCxnSpPr>
              <p:cNvPr id="68618" name="AutoShape 15"/>
              <p:cNvCxnSpPr>
                <a:cxnSpLocks noChangeAspect="1" noChangeShapeType="1"/>
              </p:cNvCxnSpPr>
              <p:nvPr/>
            </p:nvCxnSpPr>
            <p:spPr bwMode="auto">
              <a:xfrm>
                <a:off x="1248" y="1920"/>
                <a:ext cx="1104" cy="864"/>
              </a:xfrm>
              <a:prstGeom prst="curvedConnector3">
                <a:avLst>
                  <a:gd name="adj1" fmla="val 50000"/>
                </a:avLst>
              </a:prstGeom>
              <a:noFill/>
              <a:ln w="9525">
                <a:solidFill>
                  <a:schemeClr val="tx1"/>
                </a:solidFill>
                <a:miter lim="800000"/>
                <a:headEnd type="triangl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68619" name="AutoShape 16"/>
              <p:cNvCxnSpPr>
                <a:cxnSpLocks noChangeAspect="1" noChangeShapeType="1"/>
              </p:cNvCxnSpPr>
              <p:nvPr/>
            </p:nvCxnSpPr>
            <p:spPr bwMode="auto">
              <a:xfrm flipV="1">
                <a:off x="1248" y="1920"/>
                <a:ext cx="1104" cy="864"/>
              </a:xfrm>
              <a:prstGeom prst="curvedConnector3">
                <a:avLst>
                  <a:gd name="adj1" fmla="val 50000"/>
                </a:avLst>
              </a:prstGeom>
              <a:noFill/>
              <a:ln w="9525">
                <a:solidFill>
                  <a:schemeClr val="tx1"/>
                </a:solidFill>
                <a:miter lim="800000"/>
                <a:headEnd type="triangl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68620" name="AutoShape 17"/>
              <p:cNvCxnSpPr>
                <a:cxnSpLocks noChangeAspect="1" noChangeShapeType="1"/>
              </p:cNvCxnSpPr>
              <p:nvPr/>
            </p:nvCxnSpPr>
            <p:spPr bwMode="auto">
              <a:xfrm>
                <a:off x="2832" y="1920"/>
                <a:ext cx="1104" cy="864"/>
              </a:xfrm>
              <a:prstGeom prst="curvedConnector3">
                <a:avLst>
                  <a:gd name="adj1" fmla="val 50000"/>
                </a:avLst>
              </a:prstGeom>
              <a:noFill/>
              <a:ln w="9525">
                <a:solidFill>
                  <a:schemeClr val="tx1"/>
                </a:solidFill>
                <a:miter lim="800000"/>
                <a:headEnd type="triangl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68621" name="AutoShape 18"/>
              <p:cNvCxnSpPr>
                <a:cxnSpLocks noChangeAspect="1" noChangeShapeType="1"/>
              </p:cNvCxnSpPr>
              <p:nvPr/>
            </p:nvCxnSpPr>
            <p:spPr bwMode="auto">
              <a:xfrm flipV="1">
                <a:off x="2832" y="1920"/>
                <a:ext cx="1104" cy="864"/>
              </a:xfrm>
              <a:prstGeom prst="curvedConnector3">
                <a:avLst>
                  <a:gd name="adj1" fmla="val 50000"/>
                </a:avLst>
              </a:prstGeom>
              <a:noFill/>
              <a:ln w="9525">
                <a:solidFill>
                  <a:schemeClr val="tx1"/>
                </a:solidFill>
                <a:miter lim="800000"/>
                <a:headEnd type="triangl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68622" name="Text Box 19"/>
              <p:cNvSpPr txBox="1">
                <a:spLocks noChangeAspect="1" noChangeArrowheads="1"/>
              </p:cNvSpPr>
              <p:nvPr/>
            </p:nvSpPr>
            <p:spPr bwMode="auto">
              <a:xfrm>
                <a:off x="1488" y="2236"/>
                <a:ext cx="688" cy="20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SzPct val="60000"/>
                  <a:buFont typeface="Wingdings" panose="05000000000000000000" pitchFamily="2" charset="2"/>
                  <a:buChar char="u"/>
                  <a:defRPr sz="32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Char char="•"/>
                  <a:defRPr sz="28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hlink"/>
                  </a:buClr>
                  <a:buSzPct val="60000"/>
                  <a:buFont typeface="Wingdings" panose="05000000000000000000" pitchFamily="2" charset="2"/>
                  <a:buChar char="u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u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u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u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u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u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kumimoji="1" lang="cs-CZ" altLang="en-US" sz="1600" b="1">
                    <a:latin typeface="Tahoma" panose="020B0604030504040204" pitchFamily="34" charset="0"/>
                  </a:rPr>
                  <a:t>E</a:t>
                </a:r>
                <a:r>
                  <a:rPr kumimoji="1" lang="cs-CZ" altLang="en-US" sz="1600" b="1">
                    <a:latin typeface="Tahoma" panose="020B0604030504040204" pitchFamily="34" charset="0"/>
                    <a:cs typeface="Times New Roman" panose="02020603050405020304" pitchFamily="18" charset="0"/>
                  </a:rPr>
                  <a:t>•</a:t>
                </a:r>
                <a:r>
                  <a:rPr kumimoji="1" lang="cs-CZ" altLang="en-US" sz="1600" b="1">
                    <a:latin typeface="Tahoma" panose="020B0604030504040204" pitchFamily="34" charset="0"/>
                  </a:rPr>
                  <a:t>S</a:t>
                </a:r>
                <a:r>
                  <a:rPr kumimoji="1" lang="cs-CZ" altLang="en-US" sz="1600" b="1" baseline="-25000">
                    <a:latin typeface="Tahoma" panose="020B0604030504040204" pitchFamily="34" charset="0"/>
                  </a:rPr>
                  <a:t>2</a:t>
                </a:r>
                <a:r>
                  <a:rPr kumimoji="1" lang="cs-CZ" altLang="en-US" sz="1600" b="1">
                    <a:latin typeface="Tahoma" panose="020B0604030504040204" pitchFamily="34" charset="0"/>
                  </a:rPr>
                  <a:t>O</a:t>
                </a:r>
                <a:r>
                  <a:rPr kumimoji="1" lang="cs-CZ" altLang="en-US" sz="1600" b="1" baseline="-25000">
                    <a:latin typeface="Tahoma" panose="020B0604030504040204" pitchFamily="34" charset="0"/>
                  </a:rPr>
                  <a:t>3 </a:t>
                </a:r>
                <a:r>
                  <a:rPr kumimoji="1" lang="cs-CZ" altLang="en-US" sz="1600" b="1" baseline="50000">
                    <a:latin typeface="Tahoma" panose="020B0604030504040204" pitchFamily="34" charset="0"/>
                  </a:rPr>
                  <a:t>2-</a:t>
                </a:r>
              </a:p>
            </p:txBody>
          </p:sp>
          <p:sp>
            <p:nvSpPr>
              <p:cNvPr id="68623" name="Text Box 20"/>
              <p:cNvSpPr txBox="1">
                <a:spLocks noChangeAspect="1" noChangeArrowheads="1"/>
              </p:cNvSpPr>
              <p:nvPr/>
            </p:nvSpPr>
            <p:spPr bwMode="auto">
              <a:xfrm>
                <a:off x="810" y="1824"/>
                <a:ext cx="390" cy="2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3600" rIns="3600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SzPct val="60000"/>
                  <a:buFont typeface="Wingdings" panose="05000000000000000000" pitchFamily="2" charset="2"/>
                  <a:buChar char="u"/>
                  <a:defRPr sz="32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Char char="•"/>
                  <a:defRPr sz="28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hlink"/>
                  </a:buClr>
                  <a:buSzPct val="60000"/>
                  <a:buFont typeface="Wingdings" panose="05000000000000000000" pitchFamily="2" charset="2"/>
                  <a:buChar char="u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u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u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u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u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u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kumimoji="1" lang="cs-CZ" altLang="en-US" sz="1600" b="1">
                    <a:latin typeface="Tahoma" panose="020B0604030504040204" pitchFamily="34" charset="0"/>
                  </a:rPr>
                  <a:t>S</a:t>
                </a:r>
                <a:r>
                  <a:rPr kumimoji="1" lang="cs-CZ" altLang="en-US" sz="1600" b="1" baseline="-25000">
                    <a:latin typeface="Tahoma" panose="020B0604030504040204" pitchFamily="34" charset="0"/>
                  </a:rPr>
                  <a:t>2</a:t>
                </a:r>
                <a:r>
                  <a:rPr kumimoji="1" lang="cs-CZ" altLang="en-US" sz="1600" b="1">
                    <a:latin typeface="Tahoma" panose="020B0604030504040204" pitchFamily="34" charset="0"/>
                  </a:rPr>
                  <a:t>O</a:t>
                </a:r>
                <a:r>
                  <a:rPr kumimoji="1" lang="cs-CZ" altLang="en-US" sz="1600" b="1" baseline="-25000">
                    <a:latin typeface="Tahoma" panose="020B0604030504040204" pitchFamily="34" charset="0"/>
                  </a:rPr>
                  <a:t>3</a:t>
                </a:r>
                <a:r>
                  <a:rPr kumimoji="1" lang="cs-CZ" altLang="en-US" sz="1600" b="1" baseline="50000">
                    <a:latin typeface="Tahoma" panose="020B0604030504040204" pitchFamily="34" charset="0"/>
                  </a:rPr>
                  <a:t>2-</a:t>
                </a:r>
              </a:p>
            </p:txBody>
          </p:sp>
          <p:sp>
            <p:nvSpPr>
              <p:cNvPr id="68624" name="Text Box 21"/>
              <p:cNvSpPr txBox="1">
                <a:spLocks noChangeAspect="1" noChangeArrowheads="1"/>
              </p:cNvSpPr>
              <p:nvPr/>
            </p:nvSpPr>
            <p:spPr bwMode="auto">
              <a:xfrm>
                <a:off x="816" y="2688"/>
                <a:ext cx="372" cy="2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3600" rIns="3600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SzPct val="60000"/>
                  <a:buFont typeface="Wingdings" panose="05000000000000000000" pitchFamily="2" charset="2"/>
                  <a:buChar char="u"/>
                  <a:defRPr sz="32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Char char="•"/>
                  <a:defRPr sz="28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hlink"/>
                  </a:buClr>
                  <a:buSzPct val="60000"/>
                  <a:buFont typeface="Wingdings" panose="05000000000000000000" pitchFamily="2" charset="2"/>
                  <a:buChar char="u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u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u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u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u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u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kumimoji="1" lang="cs-CZ" altLang="en-US" sz="1600" b="1">
                    <a:latin typeface="Tahoma" panose="020B0604030504040204" pitchFamily="34" charset="0"/>
                  </a:rPr>
                  <a:t> SO</a:t>
                </a:r>
                <a:r>
                  <a:rPr kumimoji="1" lang="cs-CZ" altLang="en-US" sz="1600" b="1" baseline="-25000">
                    <a:latin typeface="Tahoma" panose="020B0604030504040204" pitchFamily="34" charset="0"/>
                  </a:rPr>
                  <a:t>3</a:t>
                </a:r>
                <a:r>
                  <a:rPr kumimoji="1" lang="cs-CZ" altLang="en-US" sz="1600" b="1" baseline="50000">
                    <a:latin typeface="Tahoma" panose="020B0604030504040204" pitchFamily="34" charset="0"/>
                  </a:rPr>
                  <a:t>2-</a:t>
                </a:r>
              </a:p>
            </p:txBody>
          </p:sp>
          <p:sp>
            <p:nvSpPr>
              <p:cNvPr id="68625" name="Text Box 22"/>
              <p:cNvSpPr txBox="1">
                <a:spLocks noChangeAspect="1" noChangeArrowheads="1"/>
              </p:cNvSpPr>
              <p:nvPr/>
            </p:nvSpPr>
            <p:spPr bwMode="auto">
              <a:xfrm>
                <a:off x="2544" y="1824"/>
                <a:ext cx="144" cy="2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3600" rIns="3600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SzPct val="60000"/>
                  <a:buFont typeface="Wingdings" panose="05000000000000000000" pitchFamily="2" charset="2"/>
                  <a:buChar char="u"/>
                  <a:defRPr sz="32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Char char="•"/>
                  <a:defRPr sz="28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hlink"/>
                  </a:buClr>
                  <a:buSzPct val="60000"/>
                  <a:buFont typeface="Wingdings" panose="05000000000000000000" pitchFamily="2" charset="2"/>
                  <a:buChar char="u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u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u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u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u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u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kumimoji="1" lang="cs-CZ" altLang="en-US" sz="1600" b="1">
                    <a:latin typeface="Tahoma" panose="020B0604030504040204" pitchFamily="34" charset="0"/>
                  </a:rPr>
                  <a:t>E</a:t>
                </a:r>
                <a:endParaRPr kumimoji="1" lang="cs-CZ" altLang="en-US" sz="1600" b="1" baseline="50000">
                  <a:latin typeface="Tahoma" panose="020B0604030504040204" pitchFamily="34" charset="0"/>
                </a:endParaRPr>
              </a:p>
            </p:txBody>
          </p:sp>
          <p:sp>
            <p:nvSpPr>
              <p:cNvPr id="68626" name="Text Box 23"/>
              <p:cNvSpPr txBox="1">
                <a:spLocks noChangeAspect="1" noChangeArrowheads="1"/>
              </p:cNvSpPr>
              <p:nvPr/>
            </p:nvSpPr>
            <p:spPr bwMode="auto">
              <a:xfrm>
                <a:off x="2544" y="2688"/>
                <a:ext cx="240" cy="2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3600" rIns="3600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SzPct val="60000"/>
                  <a:buFont typeface="Wingdings" panose="05000000000000000000" pitchFamily="2" charset="2"/>
                  <a:buChar char="u"/>
                  <a:defRPr sz="32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Char char="•"/>
                  <a:defRPr sz="28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hlink"/>
                  </a:buClr>
                  <a:buSzPct val="60000"/>
                  <a:buFont typeface="Wingdings" panose="05000000000000000000" pitchFamily="2" charset="2"/>
                  <a:buChar char="u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u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u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u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u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u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kumimoji="1" lang="cs-CZ" altLang="en-US" sz="1600" b="1">
                    <a:latin typeface="Tahoma" panose="020B0604030504040204" pitchFamily="34" charset="0"/>
                  </a:rPr>
                  <a:t>ES</a:t>
                </a:r>
                <a:endParaRPr kumimoji="1" lang="cs-CZ" altLang="en-US" sz="1600" b="1" baseline="50000">
                  <a:latin typeface="Tahoma" panose="020B0604030504040204" pitchFamily="34" charset="0"/>
                </a:endParaRPr>
              </a:p>
            </p:txBody>
          </p:sp>
          <p:sp>
            <p:nvSpPr>
              <p:cNvPr id="68627" name="Text Box 24"/>
              <p:cNvSpPr txBox="1">
                <a:spLocks noChangeAspect="1" noChangeArrowheads="1"/>
              </p:cNvSpPr>
              <p:nvPr/>
            </p:nvSpPr>
            <p:spPr bwMode="auto">
              <a:xfrm>
                <a:off x="3984" y="2688"/>
                <a:ext cx="372" cy="2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3600" rIns="3600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SzPct val="60000"/>
                  <a:buFont typeface="Wingdings" panose="05000000000000000000" pitchFamily="2" charset="2"/>
                  <a:buChar char="u"/>
                  <a:defRPr sz="32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Char char="•"/>
                  <a:defRPr sz="28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hlink"/>
                  </a:buClr>
                  <a:buSzPct val="60000"/>
                  <a:buFont typeface="Wingdings" panose="05000000000000000000" pitchFamily="2" charset="2"/>
                  <a:buChar char="u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u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u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u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u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u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kumimoji="1" lang="cs-CZ" altLang="en-US" sz="1600" b="1">
                    <a:latin typeface="Tahoma" panose="020B0604030504040204" pitchFamily="34" charset="0"/>
                  </a:rPr>
                  <a:t> CN</a:t>
                </a:r>
                <a:r>
                  <a:rPr kumimoji="1" lang="cs-CZ" altLang="en-US" sz="1600" b="1" baseline="50000">
                    <a:latin typeface="Tahoma" panose="020B0604030504040204" pitchFamily="34" charset="0"/>
                  </a:rPr>
                  <a:t>-</a:t>
                </a:r>
              </a:p>
            </p:txBody>
          </p:sp>
          <p:sp>
            <p:nvSpPr>
              <p:cNvPr id="68628" name="Text Box 25"/>
              <p:cNvSpPr txBox="1">
                <a:spLocks noChangeAspect="1" noChangeArrowheads="1"/>
              </p:cNvSpPr>
              <p:nvPr/>
            </p:nvSpPr>
            <p:spPr bwMode="auto">
              <a:xfrm>
                <a:off x="3984" y="1824"/>
                <a:ext cx="372" cy="2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3600" rIns="3600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SzPct val="60000"/>
                  <a:buFont typeface="Wingdings" panose="05000000000000000000" pitchFamily="2" charset="2"/>
                  <a:buChar char="u"/>
                  <a:defRPr sz="32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Char char="•"/>
                  <a:defRPr sz="28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hlink"/>
                  </a:buClr>
                  <a:buSzPct val="60000"/>
                  <a:buFont typeface="Wingdings" panose="05000000000000000000" pitchFamily="2" charset="2"/>
                  <a:buChar char="u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u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u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u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u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u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kumimoji="1" lang="cs-CZ" altLang="en-US" sz="1600" b="1">
                    <a:latin typeface="Tahoma" panose="020B0604030504040204" pitchFamily="34" charset="0"/>
                  </a:rPr>
                  <a:t> SCN</a:t>
                </a:r>
                <a:r>
                  <a:rPr kumimoji="1" lang="cs-CZ" altLang="en-US" sz="1600" b="1" baseline="50000">
                    <a:latin typeface="Tahoma" panose="020B0604030504040204" pitchFamily="34" charset="0"/>
                  </a:rPr>
                  <a:t>-</a:t>
                </a: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ChangeArrowheads="1"/>
          </p:cNvSpPr>
          <p:nvPr/>
        </p:nvSpPr>
        <p:spPr bwMode="auto">
          <a:xfrm>
            <a:off x="0" y="0"/>
            <a:ext cx="9144000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>
                <a:solidFill>
                  <a:schemeClr val="accent1"/>
                </a:solidFill>
                <a:latin typeface="Tahoma" panose="020B0604030504040204" pitchFamily="34" charset="0"/>
              </a:rPr>
              <a:t>rhodanasa – EMMA stanovení kinet. parametrů</a:t>
            </a:r>
          </a:p>
        </p:txBody>
      </p:sp>
      <p:graphicFrame>
        <p:nvGraphicFramePr>
          <p:cNvPr id="69635" name="Object 3"/>
          <p:cNvGraphicFramePr>
            <a:graphicFrameLocks noChangeAspect="1"/>
          </p:cNvGraphicFramePr>
          <p:nvPr/>
        </p:nvGraphicFramePr>
        <p:xfrm>
          <a:off x="1485900" y="2057400"/>
          <a:ext cx="6172200" cy="411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647" name="CorelDRAW" r:id="rId3" imgW="6858000" imgH="4381500" progId="CorelDRAW.Graphic.12">
                  <p:embed/>
                </p:oleObj>
              </mc:Choice>
              <mc:Fallback>
                <p:oleObj name="CorelDRAW" r:id="rId3" imgW="6858000" imgH="4381500" progId="CorelDRAW.Graphic.12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85900" y="2057400"/>
                        <a:ext cx="6172200" cy="4114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9636" name="Text Box 4"/>
          <p:cNvSpPr txBox="1">
            <a:spLocks noChangeArrowheads="1"/>
          </p:cNvSpPr>
          <p:nvPr/>
        </p:nvSpPr>
        <p:spPr bwMode="auto">
          <a:xfrm>
            <a:off x="5738813" y="3074988"/>
            <a:ext cx="609600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00" tIns="10800" rIns="3600" bIns="10800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kumimoji="1" lang="en-US" altLang="en-US" sz="240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kumimoji="1" lang="cs-CZ" altLang="en-US" sz="240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kumimoji="1" lang="en-US" altLang="en-US" sz="240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kumimoji="1" lang="cs-CZ" altLang="en-US" sz="1800">
                <a:solidFill>
                  <a:srgbClr val="000000"/>
                </a:solidFill>
                <a:latin typeface="Times New Roman" panose="02020603050405020304" pitchFamily="18" charset="0"/>
              </a:rPr>
              <a:t>Br</a:t>
            </a:r>
            <a:r>
              <a:rPr kumimoji="1" lang="en-US" altLang="en-US" sz="1800" baseline="50000">
                <a:solidFill>
                  <a:srgbClr val="000000"/>
                </a:solidFill>
                <a:latin typeface="Times New Roman" panose="02020603050405020304" pitchFamily="18" charset="0"/>
              </a:rPr>
              <a:t>-</a:t>
            </a:r>
            <a:endParaRPr kumimoji="1" lang="cs-CZ" altLang="en-US" sz="1800" baseline="500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9637" name="Text Box 5"/>
          <p:cNvSpPr txBox="1">
            <a:spLocks noChangeArrowheads="1"/>
          </p:cNvSpPr>
          <p:nvPr/>
        </p:nvSpPr>
        <p:spPr bwMode="auto">
          <a:xfrm>
            <a:off x="5943600" y="2068513"/>
            <a:ext cx="890588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00" tIns="10800" rIns="18000" bIns="36000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kumimoji="1" lang="en-US" altLang="en-US" sz="240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kumimoji="1" lang="en-US" altLang="en-US" sz="1800">
                <a:solidFill>
                  <a:srgbClr val="000000"/>
                </a:solidFill>
                <a:latin typeface="Times New Roman" panose="02020603050405020304" pitchFamily="18" charset="0"/>
              </a:rPr>
              <a:t>S</a:t>
            </a:r>
            <a:r>
              <a:rPr kumimoji="1" lang="en-US" altLang="en-US" sz="1800" baseline="-25000">
                <a:solidFill>
                  <a:srgbClr val="000000"/>
                </a:solidFill>
                <a:latin typeface="Times New Roman" panose="02020603050405020304" pitchFamily="18" charset="0"/>
              </a:rPr>
              <a:t>2</a:t>
            </a:r>
            <a:r>
              <a:rPr kumimoji="1" lang="en-US" altLang="en-US" sz="1800">
                <a:solidFill>
                  <a:srgbClr val="000000"/>
                </a:solidFill>
                <a:latin typeface="Times New Roman" panose="02020603050405020304" pitchFamily="18" charset="0"/>
              </a:rPr>
              <a:t>O</a:t>
            </a:r>
            <a:r>
              <a:rPr kumimoji="1" lang="en-US" altLang="en-US" sz="1800" baseline="-25000">
                <a:solidFill>
                  <a:srgbClr val="000000"/>
                </a:solidFill>
                <a:latin typeface="Times New Roman" panose="02020603050405020304" pitchFamily="18" charset="0"/>
              </a:rPr>
              <a:t>3</a:t>
            </a:r>
            <a:r>
              <a:rPr kumimoji="1" lang="en-US" altLang="en-US" sz="1800" baseline="50000">
                <a:solidFill>
                  <a:srgbClr val="000000"/>
                </a:solidFill>
                <a:latin typeface="Times New Roman" panose="02020603050405020304" pitchFamily="18" charset="0"/>
              </a:rPr>
              <a:t>2-</a:t>
            </a:r>
            <a:endParaRPr kumimoji="1" lang="cs-CZ" altLang="en-US" sz="1800" baseline="500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9638" name="Text Box 6"/>
          <p:cNvSpPr txBox="1">
            <a:spLocks noChangeArrowheads="1"/>
          </p:cNvSpPr>
          <p:nvPr/>
        </p:nvSpPr>
        <p:spPr bwMode="auto">
          <a:xfrm>
            <a:off x="6527800" y="3676650"/>
            <a:ext cx="892175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00" rIns="18000" bIns="0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kumimoji="1" lang="en-US" altLang="en-US" sz="1800">
                <a:solidFill>
                  <a:srgbClr val="000000"/>
                </a:solidFill>
                <a:latin typeface="Times New Roman" panose="02020603050405020304" pitchFamily="18" charset="0"/>
              </a:rPr>
              <a:t>SCN</a:t>
            </a:r>
            <a:r>
              <a:rPr kumimoji="1" lang="en-US" altLang="en-US" sz="1800" baseline="50000">
                <a:solidFill>
                  <a:srgbClr val="000000"/>
                </a:solidFill>
                <a:latin typeface="Times New Roman" panose="02020603050405020304" pitchFamily="18" charset="0"/>
              </a:rPr>
              <a:t>-</a:t>
            </a:r>
            <a:endParaRPr kumimoji="1" lang="cs-CZ" altLang="en-US" sz="1800" baseline="500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9639" name="Text Box 7"/>
          <p:cNvSpPr txBox="1">
            <a:spLocks noChangeArrowheads="1"/>
          </p:cNvSpPr>
          <p:nvPr/>
        </p:nvSpPr>
        <p:spPr bwMode="auto">
          <a:xfrm>
            <a:off x="1935163" y="5340350"/>
            <a:ext cx="17049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kumimoji="1" lang="en-US" altLang="en-US" sz="2000">
                <a:solidFill>
                  <a:srgbClr val="000000"/>
                </a:solidFill>
                <a:latin typeface="Tahoma" panose="020B0604030504040204" pitchFamily="34" charset="0"/>
              </a:rPr>
              <a:t>bez inhibitoru</a:t>
            </a:r>
            <a:endParaRPr kumimoji="1" lang="cs-CZ" altLang="en-US" sz="200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sp>
        <p:nvSpPr>
          <p:cNvPr id="69640" name="Text Box 8"/>
          <p:cNvSpPr txBox="1">
            <a:spLocks noChangeArrowheads="1"/>
          </p:cNvSpPr>
          <p:nvPr/>
        </p:nvSpPr>
        <p:spPr bwMode="auto">
          <a:xfrm>
            <a:off x="2141538" y="5002213"/>
            <a:ext cx="171608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kumimoji="1" lang="cs-CZ" altLang="en-US" sz="2000">
                <a:solidFill>
                  <a:schemeClr val="bg2"/>
                </a:solidFill>
                <a:latin typeface="Tahoma" panose="020B0604030504040204" pitchFamily="34" charset="0"/>
              </a:rPr>
              <a:t> </a:t>
            </a:r>
            <a:r>
              <a:rPr kumimoji="1" lang="cs-CZ" altLang="en-US" sz="2000">
                <a:solidFill>
                  <a:srgbClr val="000000"/>
                </a:solidFill>
                <a:latin typeface="Tahoma" panose="020B0604030504040204" pitchFamily="34" charset="0"/>
              </a:rPr>
              <a:t>s i</a:t>
            </a:r>
            <a:r>
              <a:rPr kumimoji="1" lang="en-US" altLang="en-US" sz="2000">
                <a:solidFill>
                  <a:srgbClr val="000000"/>
                </a:solidFill>
                <a:latin typeface="Tahoma" panose="020B0604030504040204" pitchFamily="34" charset="0"/>
              </a:rPr>
              <a:t>nhibitorem</a:t>
            </a:r>
            <a:endParaRPr kumimoji="1" lang="cs-CZ" altLang="en-US" sz="200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sp>
        <p:nvSpPr>
          <p:cNvPr id="163850" name="Text Box 10"/>
          <p:cNvSpPr txBox="1">
            <a:spLocks noChangeArrowheads="1"/>
          </p:cNvSpPr>
          <p:nvPr/>
        </p:nvSpPr>
        <p:spPr bwMode="auto">
          <a:xfrm>
            <a:off x="533400" y="685800"/>
            <a:ext cx="800100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kumimoji="1" lang="en-US" sz="36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  <a:cs typeface="Arial" charset="0"/>
              </a:rPr>
              <a:t>Inhib</a:t>
            </a:r>
            <a:r>
              <a:rPr kumimoji="1" lang="cs-CZ" sz="36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  <a:cs typeface="Arial" charset="0"/>
              </a:rPr>
              <a:t>ice rhodanasy 2-oxoglutarátem</a:t>
            </a:r>
          </a:p>
          <a:p>
            <a:pPr eaLnBrk="1" hangingPunct="1">
              <a:defRPr/>
            </a:pPr>
            <a:r>
              <a:rPr kumimoji="1" lang="cs-CZ">
                <a:solidFill>
                  <a:schemeClr val="tx2"/>
                </a:solidFill>
                <a:latin typeface="Tahoma" charset="0"/>
                <a:cs typeface="Arial" charset="0"/>
              </a:rPr>
              <a:t>(inhibitor přidán do zóny substrátů)</a:t>
            </a:r>
          </a:p>
        </p:txBody>
      </p:sp>
      <p:sp>
        <p:nvSpPr>
          <p:cNvPr id="69642" name="Text Box 11"/>
          <p:cNvSpPr txBox="1">
            <a:spLocks noChangeArrowheads="1"/>
          </p:cNvSpPr>
          <p:nvPr/>
        </p:nvSpPr>
        <p:spPr bwMode="auto">
          <a:xfrm>
            <a:off x="3565525" y="2667000"/>
            <a:ext cx="3206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kumimoji="1" lang="cs-CZ" altLang="en-US" sz="2000">
              <a:latin typeface="Tahoma" panose="020B0604030504040204" pitchFamily="34" charset="0"/>
            </a:endParaRPr>
          </a:p>
        </p:txBody>
      </p:sp>
      <p:sp>
        <p:nvSpPr>
          <p:cNvPr id="69643" name="Rectangle 12"/>
          <p:cNvSpPr>
            <a:spLocks noChangeArrowheads="1"/>
          </p:cNvSpPr>
          <p:nvPr/>
        </p:nvSpPr>
        <p:spPr bwMode="auto">
          <a:xfrm>
            <a:off x="2009775" y="6308725"/>
            <a:ext cx="50673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tabLst>
                <a:tab pos="228600" algn="l"/>
              </a:tabLst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tabLst>
                <a:tab pos="228600" algn="l"/>
              </a:tabLst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tabLst>
                <a:tab pos="228600" algn="l"/>
              </a:tabLst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tabLst>
                <a:tab pos="228600" algn="l"/>
              </a:tabLst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tabLst>
                <a:tab pos="228600" algn="l"/>
              </a:tabLst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tabLst>
                <a:tab pos="228600" algn="l"/>
              </a:tabLst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tabLst>
                <a:tab pos="228600" algn="l"/>
              </a:tabLst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tabLst>
                <a:tab pos="228600" algn="l"/>
              </a:tabLst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tabLst>
                <a:tab pos="228600" algn="l"/>
              </a:tabLst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z="1400"/>
              <a:t>Nováková, S. et al </a:t>
            </a:r>
            <a:r>
              <a:rPr lang="cs-CZ" altLang="en-US" sz="1400" i="1"/>
              <a:t>J. Chromatogr. A</a:t>
            </a:r>
            <a:r>
              <a:rPr lang="cs-CZ" altLang="en-US" sz="1400"/>
              <a:t>, 2003, 990, 189.</a:t>
            </a:r>
            <a:r>
              <a:rPr lang="cs-CZ" altLang="en-US" sz="180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ChangeArrowheads="1"/>
          </p:cNvSpPr>
          <p:nvPr/>
        </p:nvSpPr>
        <p:spPr bwMode="auto">
          <a:xfrm>
            <a:off x="0" y="0"/>
            <a:ext cx="9144000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>
                <a:solidFill>
                  <a:schemeClr val="accent1"/>
                </a:solidFill>
                <a:latin typeface="Tahoma" panose="020B0604030504040204" pitchFamily="34" charset="0"/>
              </a:rPr>
              <a:t>rhodanasa – EMMA stanovení kinet. parametrů</a:t>
            </a:r>
          </a:p>
        </p:txBody>
      </p:sp>
      <p:grpSp>
        <p:nvGrpSpPr>
          <p:cNvPr id="70659" name="Group 3"/>
          <p:cNvGrpSpPr>
            <a:grpSpLocks/>
          </p:cNvGrpSpPr>
          <p:nvPr/>
        </p:nvGrpSpPr>
        <p:grpSpPr bwMode="auto">
          <a:xfrm>
            <a:off x="787400" y="3810000"/>
            <a:ext cx="7543800" cy="2514600"/>
            <a:chOff x="768" y="2016"/>
            <a:chExt cx="4752" cy="1584"/>
          </a:xfrm>
        </p:grpSpPr>
        <p:sp>
          <p:nvSpPr>
            <p:cNvPr id="70679" name="Rectangle 4"/>
            <p:cNvSpPr>
              <a:spLocks noChangeArrowheads="1"/>
            </p:cNvSpPr>
            <p:nvPr/>
          </p:nvSpPr>
          <p:spPr bwMode="auto">
            <a:xfrm>
              <a:off x="768" y="2016"/>
              <a:ext cx="4752" cy="158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anose="05000000000000000000" pitchFamily="2" charset="2"/>
                <a:buChar char="u"/>
                <a:defRPr sz="32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•"/>
                <a:defRPr sz="28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u"/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cs-CZ" altLang="en-US" sz="1800"/>
            </a:p>
          </p:txBody>
        </p:sp>
        <p:grpSp>
          <p:nvGrpSpPr>
            <p:cNvPr id="70680" name="Group 5"/>
            <p:cNvGrpSpPr>
              <a:grpSpLocks/>
            </p:cNvGrpSpPr>
            <p:nvPr/>
          </p:nvGrpSpPr>
          <p:grpSpPr bwMode="auto">
            <a:xfrm>
              <a:off x="864" y="2064"/>
              <a:ext cx="3546" cy="1076"/>
              <a:chOff x="810" y="1824"/>
              <a:chExt cx="3546" cy="1076"/>
            </a:xfrm>
          </p:grpSpPr>
          <p:cxnSp>
            <p:nvCxnSpPr>
              <p:cNvPr id="70688" name="AutoShape 6"/>
              <p:cNvCxnSpPr>
                <a:cxnSpLocks noChangeShapeType="1"/>
              </p:cNvCxnSpPr>
              <p:nvPr/>
            </p:nvCxnSpPr>
            <p:spPr bwMode="auto">
              <a:xfrm>
                <a:off x="1248" y="1920"/>
                <a:ext cx="1104" cy="864"/>
              </a:xfrm>
              <a:prstGeom prst="curvedConnector3">
                <a:avLst>
                  <a:gd name="adj1" fmla="val 50000"/>
                </a:avLst>
              </a:prstGeom>
              <a:noFill/>
              <a:ln w="9525">
                <a:solidFill>
                  <a:schemeClr val="tx1"/>
                </a:solidFill>
                <a:miter lim="800000"/>
                <a:headEnd type="triangl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70689" name="AutoShape 7"/>
              <p:cNvCxnSpPr>
                <a:cxnSpLocks noChangeShapeType="1"/>
              </p:cNvCxnSpPr>
              <p:nvPr/>
            </p:nvCxnSpPr>
            <p:spPr bwMode="auto">
              <a:xfrm flipV="1">
                <a:off x="1248" y="1920"/>
                <a:ext cx="1104" cy="864"/>
              </a:xfrm>
              <a:prstGeom prst="curvedConnector3">
                <a:avLst>
                  <a:gd name="adj1" fmla="val 50000"/>
                </a:avLst>
              </a:prstGeom>
              <a:noFill/>
              <a:ln w="9525">
                <a:solidFill>
                  <a:schemeClr val="tx1"/>
                </a:solidFill>
                <a:miter lim="800000"/>
                <a:headEnd type="triangl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70690" name="AutoShape 8"/>
              <p:cNvCxnSpPr>
                <a:cxnSpLocks noChangeShapeType="1"/>
              </p:cNvCxnSpPr>
              <p:nvPr/>
            </p:nvCxnSpPr>
            <p:spPr bwMode="auto">
              <a:xfrm>
                <a:off x="2832" y="1920"/>
                <a:ext cx="1104" cy="864"/>
              </a:xfrm>
              <a:prstGeom prst="curvedConnector3">
                <a:avLst>
                  <a:gd name="adj1" fmla="val 50000"/>
                </a:avLst>
              </a:prstGeom>
              <a:noFill/>
              <a:ln w="9525">
                <a:solidFill>
                  <a:schemeClr val="tx1"/>
                </a:solidFill>
                <a:miter lim="800000"/>
                <a:headEnd type="triangl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70691" name="AutoShape 9"/>
              <p:cNvCxnSpPr>
                <a:cxnSpLocks noChangeShapeType="1"/>
              </p:cNvCxnSpPr>
              <p:nvPr/>
            </p:nvCxnSpPr>
            <p:spPr bwMode="auto">
              <a:xfrm flipV="1">
                <a:off x="2832" y="1920"/>
                <a:ext cx="1104" cy="864"/>
              </a:xfrm>
              <a:prstGeom prst="curvedConnector3">
                <a:avLst>
                  <a:gd name="adj1" fmla="val 50000"/>
                </a:avLst>
              </a:prstGeom>
              <a:noFill/>
              <a:ln w="9525">
                <a:solidFill>
                  <a:schemeClr val="tx1"/>
                </a:solidFill>
                <a:miter lim="800000"/>
                <a:headEnd type="triangl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70692" name="Text Box 10"/>
              <p:cNvSpPr txBox="1">
                <a:spLocks noChangeArrowheads="1"/>
              </p:cNvSpPr>
              <p:nvPr/>
            </p:nvSpPr>
            <p:spPr bwMode="auto">
              <a:xfrm>
                <a:off x="1488" y="2236"/>
                <a:ext cx="689" cy="21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SzPct val="60000"/>
                  <a:buFont typeface="Wingdings" panose="05000000000000000000" pitchFamily="2" charset="2"/>
                  <a:buChar char="u"/>
                  <a:defRPr sz="32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Char char="•"/>
                  <a:defRPr sz="28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hlink"/>
                  </a:buClr>
                  <a:buSzPct val="60000"/>
                  <a:buFont typeface="Wingdings" panose="05000000000000000000" pitchFamily="2" charset="2"/>
                  <a:buChar char="u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u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u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u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u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u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kumimoji="1" lang="cs-CZ" altLang="en-US" sz="1600" b="1">
                    <a:latin typeface="Tahoma" panose="020B0604030504040204" pitchFamily="34" charset="0"/>
                  </a:rPr>
                  <a:t>E</a:t>
                </a:r>
                <a:r>
                  <a:rPr kumimoji="1" lang="cs-CZ" altLang="en-US" sz="1600" b="1">
                    <a:latin typeface="Tahoma" panose="020B0604030504040204" pitchFamily="34" charset="0"/>
                    <a:cs typeface="Times New Roman" panose="02020603050405020304" pitchFamily="18" charset="0"/>
                  </a:rPr>
                  <a:t>•</a:t>
                </a:r>
                <a:r>
                  <a:rPr kumimoji="1" lang="cs-CZ" altLang="en-US" sz="1600" b="1">
                    <a:latin typeface="Tahoma" panose="020B0604030504040204" pitchFamily="34" charset="0"/>
                  </a:rPr>
                  <a:t>S</a:t>
                </a:r>
                <a:r>
                  <a:rPr kumimoji="1" lang="cs-CZ" altLang="en-US" sz="1600" b="1" baseline="-25000">
                    <a:latin typeface="Tahoma" panose="020B0604030504040204" pitchFamily="34" charset="0"/>
                  </a:rPr>
                  <a:t>2</a:t>
                </a:r>
                <a:r>
                  <a:rPr kumimoji="1" lang="cs-CZ" altLang="en-US" sz="1600" b="1">
                    <a:latin typeface="Tahoma" panose="020B0604030504040204" pitchFamily="34" charset="0"/>
                  </a:rPr>
                  <a:t>O</a:t>
                </a:r>
                <a:r>
                  <a:rPr kumimoji="1" lang="cs-CZ" altLang="en-US" sz="1600" b="1" baseline="-25000">
                    <a:latin typeface="Tahoma" panose="020B0604030504040204" pitchFamily="34" charset="0"/>
                  </a:rPr>
                  <a:t>3 </a:t>
                </a:r>
                <a:r>
                  <a:rPr kumimoji="1" lang="cs-CZ" altLang="en-US" sz="1600" b="1" baseline="50000">
                    <a:latin typeface="Tahoma" panose="020B0604030504040204" pitchFamily="34" charset="0"/>
                  </a:rPr>
                  <a:t>2-</a:t>
                </a:r>
              </a:p>
            </p:txBody>
          </p:sp>
          <p:sp>
            <p:nvSpPr>
              <p:cNvPr id="70693" name="Text Box 11"/>
              <p:cNvSpPr txBox="1">
                <a:spLocks noChangeArrowheads="1"/>
              </p:cNvSpPr>
              <p:nvPr/>
            </p:nvSpPr>
            <p:spPr bwMode="auto">
              <a:xfrm>
                <a:off x="810" y="1824"/>
                <a:ext cx="390" cy="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3600" rIns="3600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SzPct val="60000"/>
                  <a:buFont typeface="Wingdings" panose="05000000000000000000" pitchFamily="2" charset="2"/>
                  <a:buChar char="u"/>
                  <a:defRPr sz="32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Char char="•"/>
                  <a:defRPr sz="28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hlink"/>
                  </a:buClr>
                  <a:buSzPct val="60000"/>
                  <a:buFont typeface="Wingdings" panose="05000000000000000000" pitchFamily="2" charset="2"/>
                  <a:buChar char="u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u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u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u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u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u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kumimoji="1" lang="cs-CZ" altLang="en-US" sz="1600" b="1">
                    <a:latin typeface="Tahoma" panose="020B0604030504040204" pitchFamily="34" charset="0"/>
                  </a:rPr>
                  <a:t>S</a:t>
                </a:r>
                <a:r>
                  <a:rPr kumimoji="1" lang="cs-CZ" altLang="en-US" sz="1600" b="1" baseline="-25000">
                    <a:latin typeface="Tahoma" panose="020B0604030504040204" pitchFamily="34" charset="0"/>
                  </a:rPr>
                  <a:t>2</a:t>
                </a:r>
                <a:r>
                  <a:rPr kumimoji="1" lang="cs-CZ" altLang="en-US" sz="1600" b="1">
                    <a:latin typeface="Tahoma" panose="020B0604030504040204" pitchFamily="34" charset="0"/>
                  </a:rPr>
                  <a:t>O</a:t>
                </a:r>
                <a:r>
                  <a:rPr kumimoji="1" lang="cs-CZ" altLang="en-US" sz="1600" b="1" baseline="-25000">
                    <a:latin typeface="Tahoma" panose="020B0604030504040204" pitchFamily="34" charset="0"/>
                  </a:rPr>
                  <a:t>3</a:t>
                </a:r>
                <a:r>
                  <a:rPr kumimoji="1" lang="cs-CZ" altLang="en-US" sz="1600" b="1" baseline="50000">
                    <a:latin typeface="Tahoma" panose="020B0604030504040204" pitchFamily="34" charset="0"/>
                  </a:rPr>
                  <a:t>2-</a:t>
                </a:r>
              </a:p>
            </p:txBody>
          </p:sp>
          <p:sp>
            <p:nvSpPr>
              <p:cNvPr id="70694" name="Text Box 12"/>
              <p:cNvSpPr txBox="1">
                <a:spLocks noChangeArrowheads="1"/>
              </p:cNvSpPr>
              <p:nvPr/>
            </p:nvSpPr>
            <p:spPr bwMode="auto">
              <a:xfrm>
                <a:off x="816" y="2688"/>
                <a:ext cx="372" cy="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3600" rIns="3600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SzPct val="60000"/>
                  <a:buFont typeface="Wingdings" panose="05000000000000000000" pitchFamily="2" charset="2"/>
                  <a:buChar char="u"/>
                  <a:defRPr sz="32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Char char="•"/>
                  <a:defRPr sz="28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hlink"/>
                  </a:buClr>
                  <a:buSzPct val="60000"/>
                  <a:buFont typeface="Wingdings" panose="05000000000000000000" pitchFamily="2" charset="2"/>
                  <a:buChar char="u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u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u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u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u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u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kumimoji="1" lang="cs-CZ" altLang="en-US" sz="1600" b="1">
                    <a:latin typeface="Tahoma" panose="020B0604030504040204" pitchFamily="34" charset="0"/>
                  </a:rPr>
                  <a:t> SO</a:t>
                </a:r>
                <a:r>
                  <a:rPr kumimoji="1" lang="cs-CZ" altLang="en-US" sz="1600" b="1" baseline="-25000">
                    <a:latin typeface="Tahoma" panose="020B0604030504040204" pitchFamily="34" charset="0"/>
                  </a:rPr>
                  <a:t>3</a:t>
                </a:r>
                <a:r>
                  <a:rPr kumimoji="1" lang="cs-CZ" altLang="en-US" sz="1600" b="1" baseline="50000">
                    <a:latin typeface="Tahoma" panose="020B0604030504040204" pitchFamily="34" charset="0"/>
                  </a:rPr>
                  <a:t>2-</a:t>
                </a:r>
              </a:p>
            </p:txBody>
          </p:sp>
          <p:sp>
            <p:nvSpPr>
              <p:cNvPr id="70695" name="Text Box 13"/>
              <p:cNvSpPr txBox="1">
                <a:spLocks noChangeArrowheads="1"/>
              </p:cNvSpPr>
              <p:nvPr/>
            </p:nvSpPr>
            <p:spPr bwMode="auto">
              <a:xfrm>
                <a:off x="2544" y="1824"/>
                <a:ext cx="144" cy="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3600" rIns="3600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SzPct val="60000"/>
                  <a:buFont typeface="Wingdings" panose="05000000000000000000" pitchFamily="2" charset="2"/>
                  <a:buChar char="u"/>
                  <a:defRPr sz="32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Char char="•"/>
                  <a:defRPr sz="28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hlink"/>
                  </a:buClr>
                  <a:buSzPct val="60000"/>
                  <a:buFont typeface="Wingdings" panose="05000000000000000000" pitchFamily="2" charset="2"/>
                  <a:buChar char="u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u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u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u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u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u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kumimoji="1" lang="cs-CZ" altLang="en-US" sz="1600" b="1">
                    <a:latin typeface="Tahoma" panose="020B0604030504040204" pitchFamily="34" charset="0"/>
                  </a:rPr>
                  <a:t>E</a:t>
                </a:r>
                <a:endParaRPr kumimoji="1" lang="cs-CZ" altLang="en-US" sz="1600" b="1" baseline="50000">
                  <a:latin typeface="Tahoma" panose="020B0604030504040204" pitchFamily="34" charset="0"/>
                </a:endParaRPr>
              </a:p>
            </p:txBody>
          </p:sp>
          <p:sp>
            <p:nvSpPr>
              <p:cNvPr id="70696" name="Text Box 14"/>
              <p:cNvSpPr txBox="1">
                <a:spLocks noChangeArrowheads="1"/>
              </p:cNvSpPr>
              <p:nvPr/>
            </p:nvSpPr>
            <p:spPr bwMode="auto">
              <a:xfrm>
                <a:off x="2544" y="2688"/>
                <a:ext cx="240" cy="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3600" rIns="3600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SzPct val="60000"/>
                  <a:buFont typeface="Wingdings" panose="05000000000000000000" pitchFamily="2" charset="2"/>
                  <a:buChar char="u"/>
                  <a:defRPr sz="32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Char char="•"/>
                  <a:defRPr sz="28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hlink"/>
                  </a:buClr>
                  <a:buSzPct val="60000"/>
                  <a:buFont typeface="Wingdings" panose="05000000000000000000" pitchFamily="2" charset="2"/>
                  <a:buChar char="u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u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u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u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u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u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kumimoji="1" lang="cs-CZ" altLang="en-US" sz="1600" b="1">
                    <a:latin typeface="Tahoma" panose="020B0604030504040204" pitchFamily="34" charset="0"/>
                  </a:rPr>
                  <a:t>ES</a:t>
                </a:r>
                <a:endParaRPr kumimoji="1" lang="cs-CZ" altLang="en-US" sz="1600" b="1" baseline="50000">
                  <a:latin typeface="Tahoma" panose="020B0604030504040204" pitchFamily="34" charset="0"/>
                </a:endParaRPr>
              </a:p>
            </p:txBody>
          </p:sp>
          <p:sp>
            <p:nvSpPr>
              <p:cNvPr id="70697" name="Text Box 15"/>
              <p:cNvSpPr txBox="1">
                <a:spLocks noChangeArrowheads="1"/>
              </p:cNvSpPr>
              <p:nvPr/>
            </p:nvSpPr>
            <p:spPr bwMode="auto">
              <a:xfrm>
                <a:off x="3984" y="2688"/>
                <a:ext cx="372" cy="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3600" rIns="3600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SzPct val="60000"/>
                  <a:buFont typeface="Wingdings" panose="05000000000000000000" pitchFamily="2" charset="2"/>
                  <a:buChar char="u"/>
                  <a:defRPr sz="32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Char char="•"/>
                  <a:defRPr sz="28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hlink"/>
                  </a:buClr>
                  <a:buSzPct val="60000"/>
                  <a:buFont typeface="Wingdings" panose="05000000000000000000" pitchFamily="2" charset="2"/>
                  <a:buChar char="u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u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u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u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u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u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kumimoji="1" lang="cs-CZ" altLang="en-US" sz="1600" b="1">
                    <a:latin typeface="Tahoma" panose="020B0604030504040204" pitchFamily="34" charset="0"/>
                  </a:rPr>
                  <a:t> CN</a:t>
                </a:r>
                <a:r>
                  <a:rPr kumimoji="1" lang="cs-CZ" altLang="en-US" sz="1600" b="1" baseline="50000">
                    <a:latin typeface="Tahoma" panose="020B0604030504040204" pitchFamily="34" charset="0"/>
                  </a:rPr>
                  <a:t>-</a:t>
                </a:r>
              </a:p>
            </p:txBody>
          </p:sp>
          <p:sp>
            <p:nvSpPr>
              <p:cNvPr id="70698" name="Text Box 16"/>
              <p:cNvSpPr txBox="1">
                <a:spLocks noChangeArrowheads="1"/>
              </p:cNvSpPr>
              <p:nvPr/>
            </p:nvSpPr>
            <p:spPr bwMode="auto">
              <a:xfrm>
                <a:off x="3984" y="1824"/>
                <a:ext cx="372" cy="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3600" rIns="3600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SzPct val="60000"/>
                  <a:buFont typeface="Wingdings" panose="05000000000000000000" pitchFamily="2" charset="2"/>
                  <a:buChar char="u"/>
                  <a:defRPr sz="32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Char char="•"/>
                  <a:defRPr sz="28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hlink"/>
                  </a:buClr>
                  <a:buSzPct val="60000"/>
                  <a:buFont typeface="Wingdings" panose="05000000000000000000" pitchFamily="2" charset="2"/>
                  <a:buChar char="u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u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u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u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u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u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kumimoji="1" lang="cs-CZ" altLang="en-US" sz="1600" b="1">
                    <a:latin typeface="Tahoma" panose="020B0604030504040204" pitchFamily="34" charset="0"/>
                  </a:rPr>
                  <a:t> SCN</a:t>
                </a:r>
                <a:r>
                  <a:rPr kumimoji="1" lang="cs-CZ" altLang="en-US" sz="1600" b="1" baseline="50000">
                    <a:latin typeface="Tahoma" panose="020B0604030504040204" pitchFamily="34" charset="0"/>
                  </a:rPr>
                  <a:t>-</a:t>
                </a:r>
              </a:p>
            </p:txBody>
          </p:sp>
        </p:grpSp>
        <p:sp>
          <p:nvSpPr>
            <p:cNvPr id="70681" name="Line 17"/>
            <p:cNvSpPr>
              <a:spLocks noChangeShapeType="1"/>
            </p:cNvSpPr>
            <p:nvPr/>
          </p:nvSpPr>
          <p:spPr bwMode="auto">
            <a:xfrm flipV="1">
              <a:off x="2640" y="3120"/>
              <a:ext cx="0" cy="3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cs-CZ"/>
            </a:p>
          </p:txBody>
        </p:sp>
        <p:sp>
          <p:nvSpPr>
            <p:cNvPr id="70682" name="Line 18"/>
            <p:cNvSpPr>
              <a:spLocks noChangeShapeType="1"/>
            </p:cNvSpPr>
            <p:nvPr/>
          </p:nvSpPr>
          <p:spPr bwMode="auto">
            <a:xfrm flipV="1">
              <a:off x="4176" y="3120"/>
              <a:ext cx="0" cy="3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cs-CZ"/>
            </a:p>
          </p:txBody>
        </p:sp>
        <p:cxnSp>
          <p:nvCxnSpPr>
            <p:cNvPr id="70683" name="AutoShape 19"/>
            <p:cNvCxnSpPr>
              <a:cxnSpLocks noChangeShapeType="1"/>
            </p:cNvCxnSpPr>
            <p:nvPr/>
          </p:nvCxnSpPr>
          <p:spPr bwMode="auto">
            <a:xfrm>
              <a:off x="2352" y="3456"/>
              <a:ext cx="576" cy="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miter lim="800000"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70684" name="Text Box 20"/>
            <p:cNvSpPr txBox="1">
              <a:spLocks noChangeArrowheads="1"/>
            </p:cNvSpPr>
            <p:nvPr/>
          </p:nvSpPr>
          <p:spPr bwMode="auto">
            <a:xfrm>
              <a:off x="3168" y="3328"/>
              <a:ext cx="48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anose="05000000000000000000" pitchFamily="2" charset="2"/>
                <a:buChar char="u"/>
                <a:defRPr sz="32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•"/>
                <a:defRPr sz="28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u"/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kumimoji="1" lang="cs-CZ" altLang="en-US" sz="1800" b="1">
                  <a:latin typeface="Tahoma" panose="020B0604030504040204" pitchFamily="34" charset="0"/>
                </a:rPr>
                <a:t>2-OG</a:t>
              </a:r>
            </a:p>
          </p:txBody>
        </p:sp>
        <p:cxnSp>
          <p:nvCxnSpPr>
            <p:cNvPr id="70685" name="AutoShape 21"/>
            <p:cNvCxnSpPr>
              <a:cxnSpLocks noChangeShapeType="1"/>
            </p:cNvCxnSpPr>
            <p:nvPr/>
          </p:nvCxnSpPr>
          <p:spPr bwMode="auto">
            <a:xfrm>
              <a:off x="3888" y="3456"/>
              <a:ext cx="576" cy="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miter lim="800000"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70686" name="Text Box 22"/>
            <p:cNvSpPr txBox="1">
              <a:spLocks noChangeArrowheads="1"/>
            </p:cNvSpPr>
            <p:nvPr/>
          </p:nvSpPr>
          <p:spPr bwMode="auto">
            <a:xfrm>
              <a:off x="1344" y="3328"/>
              <a:ext cx="84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anose="05000000000000000000" pitchFamily="2" charset="2"/>
                <a:buChar char="u"/>
                <a:defRPr sz="32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•"/>
                <a:defRPr sz="28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u"/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kumimoji="1" lang="cs-CZ" altLang="en-US" sz="1800" b="1">
                  <a:latin typeface="Tahoma" panose="020B0604030504040204" pitchFamily="34" charset="0"/>
                </a:rPr>
                <a:t>ES </a:t>
              </a:r>
              <a:r>
                <a:rPr kumimoji="1" lang="cs-CZ" altLang="en-US" sz="1800" b="1">
                  <a:latin typeface="Tahoma" panose="020B0604030504040204" pitchFamily="34" charset="0"/>
                  <a:cs typeface="Times New Roman" panose="02020603050405020304" pitchFamily="18" charset="0"/>
                </a:rPr>
                <a:t>•</a:t>
              </a:r>
              <a:r>
                <a:rPr kumimoji="1" lang="cs-CZ" altLang="en-US" sz="1800" b="1">
                  <a:latin typeface="Tahoma" panose="020B0604030504040204" pitchFamily="34" charset="0"/>
                </a:rPr>
                <a:t> 2-OG</a:t>
              </a:r>
            </a:p>
          </p:txBody>
        </p:sp>
        <p:sp>
          <p:nvSpPr>
            <p:cNvPr id="70687" name="Text Box 23"/>
            <p:cNvSpPr txBox="1">
              <a:spLocks noChangeArrowheads="1"/>
            </p:cNvSpPr>
            <p:nvPr/>
          </p:nvSpPr>
          <p:spPr bwMode="auto">
            <a:xfrm>
              <a:off x="4512" y="3321"/>
              <a:ext cx="1005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anose="05000000000000000000" pitchFamily="2" charset="2"/>
                <a:buChar char="u"/>
                <a:defRPr sz="32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•"/>
                <a:defRPr sz="28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u"/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kumimoji="1" lang="cs-CZ" altLang="en-US" sz="1800" b="1">
                  <a:latin typeface="Tahoma" panose="020B0604030504040204" pitchFamily="34" charset="0"/>
                </a:rPr>
                <a:t>cyanohydrin</a:t>
              </a:r>
            </a:p>
          </p:txBody>
        </p:sp>
      </p:grpSp>
      <p:graphicFrame>
        <p:nvGraphicFramePr>
          <p:cNvPr id="165936" name="Group 48"/>
          <p:cNvGraphicFramePr>
            <a:graphicFrameLocks noGrp="1"/>
          </p:cNvGraphicFramePr>
          <p:nvPr/>
        </p:nvGraphicFramePr>
        <p:xfrm>
          <a:off x="1524000" y="2133600"/>
          <a:ext cx="6096000" cy="1127126"/>
        </p:xfrm>
        <a:graphic>
          <a:graphicData uri="http://schemas.openxmlformats.org/drawingml/2006/table">
            <a:tbl>
              <a:tblPr/>
              <a:tblGrid>
                <a:gridCol w="914400"/>
                <a:gridCol w="3276600"/>
                <a:gridCol w="1905000"/>
              </a:tblGrid>
              <a:tr h="38071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Verdana" pitchFamily="34" charset="0"/>
                        <a:cs typeface="Arial" charset="0"/>
                      </a:endParaRPr>
                    </a:p>
                  </a:txBody>
                  <a:tcPr marT="45687" marB="4568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1" lang="cs-CZ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  <a:cs typeface="Arial" charset="0"/>
                        </a:rPr>
                        <a:t>2-OG   K</a:t>
                      </a:r>
                      <a:r>
                        <a:rPr kumimoji="1" lang="cs-CZ" sz="18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  <a:cs typeface="Arial" charset="0"/>
                        </a:rPr>
                        <a:t>I </a:t>
                      </a:r>
                      <a:r>
                        <a:rPr kumimoji="1" lang="cs-CZ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  <a:cs typeface="Arial" charset="0"/>
                        </a:rPr>
                        <a:t>(mM)</a:t>
                      </a:r>
                    </a:p>
                  </a:txBody>
                  <a:tcPr marT="45687" marB="4568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  <a:cs typeface="Arial" charset="0"/>
                        </a:rPr>
                        <a:t>inhibice</a:t>
                      </a:r>
                    </a:p>
                  </a:txBody>
                  <a:tcPr marT="45687" marB="4568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</a:tr>
              <a:tr h="36569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1" lang="cs-C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  <a:cs typeface="Arial" charset="0"/>
                        </a:rPr>
                        <a:t>S</a:t>
                      </a:r>
                      <a:r>
                        <a:rPr kumimoji="1" lang="cs-CZ" sz="18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  <a:cs typeface="Arial" charset="0"/>
                        </a:rPr>
                        <a:t>2</a:t>
                      </a:r>
                      <a:r>
                        <a:rPr kumimoji="1" lang="cs-C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  <a:cs typeface="Arial" charset="0"/>
                        </a:rPr>
                        <a:t>O</a:t>
                      </a:r>
                      <a:r>
                        <a:rPr kumimoji="1" lang="cs-CZ" sz="18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  <a:cs typeface="Arial" charset="0"/>
                        </a:rPr>
                        <a:t>3</a:t>
                      </a:r>
                      <a:r>
                        <a:rPr kumimoji="1" lang="cs-CZ" sz="1800" b="0" i="0" u="none" strike="noStrike" cap="none" normalizeH="0" baseline="5000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  <a:cs typeface="Arial" charset="0"/>
                        </a:rPr>
                        <a:t>2</a:t>
                      </a:r>
                    </a:p>
                  </a:txBody>
                  <a:tcPr marT="45687" marB="4568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1" lang="cs-C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  <a:cs typeface="Arial" charset="0"/>
                        </a:rPr>
                        <a:t>1.40</a:t>
                      </a:r>
                      <a:endParaRPr kumimoji="1" lang="cs-CZ" sz="1800" b="0" i="0" u="none" strike="noStrike" cap="none" normalizeH="0" baseline="50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Verdana" pitchFamily="34" charset="0"/>
                        <a:cs typeface="Arial" charset="0"/>
                      </a:endParaRPr>
                    </a:p>
                  </a:txBody>
                  <a:tcPr marT="45687" marB="4568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1" lang="cs-C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  <a:cs typeface="Arial" charset="0"/>
                        </a:rPr>
                        <a:t>akompetitivní</a:t>
                      </a:r>
                    </a:p>
                  </a:txBody>
                  <a:tcPr marT="45687" marB="4568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071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1" lang="cs-C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  <a:cs typeface="Arial" charset="0"/>
                        </a:rPr>
                        <a:t>CN</a:t>
                      </a:r>
                      <a:r>
                        <a:rPr kumimoji="1" lang="cs-CZ" sz="1800" b="0" i="0" u="none" strike="noStrike" cap="none" normalizeH="0" baseline="5000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  <a:cs typeface="Arial" charset="0"/>
                        </a:rPr>
                        <a:t>-</a:t>
                      </a:r>
                    </a:p>
                  </a:txBody>
                  <a:tcPr marT="45687" marB="4568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1" lang="cs-C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  <a:cs typeface="Arial" charset="0"/>
                        </a:rPr>
                        <a:t>3.62 x 10</a:t>
                      </a:r>
                      <a:r>
                        <a:rPr kumimoji="1" lang="cs-CZ" sz="1800" b="0" i="0" u="none" strike="noStrike" cap="none" normalizeH="0" baseline="5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  <a:cs typeface="Arial" charset="0"/>
                        </a:rPr>
                        <a:t>-1</a:t>
                      </a:r>
                    </a:p>
                  </a:txBody>
                  <a:tcPr marT="45687" marB="4568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1" lang="cs-C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  <a:cs typeface="Arial" charset="0"/>
                        </a:rPr>
                        <a:t>kompetitivní</a:t>
                      </a:r>
                    </a:p>
                  </a:txBody>
                  <a:tcPr marT="45687" marB="4568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65938" name="Text Box 50"/>
          <p:cNvSpPr txBox="1">
            <a:spLocks noChangeArrowheads="1"/>
          </p:cNvSpPr>
          <p:nvPr/>
        </p:nvSpPr>
        <p:spPr bwMode="auto">
          <a:xfrm>
            <a:off x="1943100" y="762000"/>
            <a:ext cx="52260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kumimoji="1" lang="en-US" sz="36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  <a:cs typeface="Arial" charset="0"/>
              </a:rPr>
              <a:t>Diagnostika </a:t>
            </a:r>
            <a:r>
              <a:rPr kumimoji="1" lang="cs-CZ" sz="36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  <a:cs typeface="Arial" charset="0"/>
              </a:rPr>
              <a:t>typu </a:t>
            </a:r>
            <a:r>
              <a:rPr kumimoji="1" lang="en-US" sz="36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  <a:cs typeface="Arial" charset="0"/>
              </a:rPr>
              <a:t>inhibice</a:t>
            </a:r>
            <a:endParaRPr kumimoji="1" lang="cs-CZ" sz="360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3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838200"/>
            <a:ext cx="8204200" cy="692150"/>
          </a:xfrm>
        </p:spPr>
        <p:txBody>
          <a:bodyPr/>
          <a:lstStyle/>
          <a:p>
            <a:pPr>
              <a:defRPr/>
            </a:pPr>
            <a:r>
              <a:rPr lang="cs-CZ" altLang="en-US"/>
              <a:t>Haloalkandehalogenasa </a:t>
            </a:r>
            <a:r>
              <a:rPr kumimoji="1" lang="cs-CZ" altLang="en-US" sz="2200">
                <a:solidFill>
                  <a:schemeClr val="tx1"/>
                </a:solidFill>
                <a:effectLst/>
                <a:cs typeface="Times New Roman" pitchFamily="18" charset="0"/>
              </a:rPr>
              <a:t>(EC 3.8.1.5)</a:t>
            </a:r>
            <a:r>
              <a:rPr kumimoji="1" lang="cs-CZ" altLang="en-US" sz="2200">
                <a:solidFill>
                  <a:schemeClr val="tx1"/>
                </a:solidFill>
                <a:effectLst/>
              </a:rPr>
              <a:t> </a:t>
            </a:r>
          </a:p>
        </p:txBody>
      </p:sp>
      <p:sp>
        <p:nvSpPr>
          <p:cNvPr id="71683" name="Rectangle 3"/>
          <p:cNvSpPr>
            <a:spLocks noChangeArrowheads="1"/>
          </p:cNvSpPr>
          <p:nvPr/>
        </p:nvSpPr>
        <p:spPr bwMode="auto">
          <a:xfrm>
            <a:off x="0" y="0"/>
            <a:ext cx="7772400" cy="76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>
                <a:solidFill>
                  <a:srgbClr val="000000"/>
                </a:solidFill>
                <a:latin typeface="Tahoma" panose="020B0604030504040204" pitchFamily="34" charset="0"/>
              </a:rPr>
              <a:t>       </a:t>
            </a:r>
          </a:p>
        </p:txBody>
      </p:sp>
      <p:sp>
        <p:nvSpPr>
          <p:cNvPr id="71684" name="Rectangle 4"/>
          <p:cNvSpPr>
            <a:spLocks noChangeArrowheads="1"/>
          </p:cNvSpPr>
          <p:nvPr/>
        </p:nvSpPr>
        <p:spPr bwMode="auto">
          <a:xfrm>
            <a:off x="-12700" y="2032000"/>
            <a:ext cx="9144000" cy="294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812800" indent="-81280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1081088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260475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439863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z="2800">
                <a:latin typeface="Tahoma" panose="020B0604030504040204" pitchFamily="34" charset="0"/>
                <a:cs typeface="Times New Roman" panose="02020603050405020304" pitchFamily="18" charset="0"/>
              </a:rPr>
              <a:t>RX</a:t>
            </a:r>
            <a:r>
              <a:rPr lang="en-US" altLang="en-US" sz="2800" baseline="30000">
                <a:latin typeface="Tahoma" panose="020B0604030504040204" pitchFamily="34" charset="0"/>
                <a:cs typeface="Times New Roman" panose="02020603050405020304" pitchFamily="18" charset="0"/>
              </a:rPr>
              <a:t>   </a:t>
            </a:r>
            <a:r>
              <a:rPr lang="en-US" altLang="en-US" sz="2800">
                <a:latin typeface="Tahoma" panose="020B0604030504040204" pitchFamily="34" charset="0"/>
                <a:cs typeface="Times New Roman" panose="02020603050405020304" pitchFamily="18" charset="0"/>
              </a:rPr>
              <a:t>+    </a:t>
            </a:r>
            <a:r>
              <a:rPr lang="cs-CZ" altLang="en-US" sz="2800">
                <a:latin typeface="Tahoma" panose="020B0604030504040204" pitchFamily="34" charset="0"/>
                <a:cs typeface="Times New Roman" panose="02020603050405020304" pitchFamily="18" charset="0"/>
              </a:rPr>
              <a:t>H</a:t>
            </a:r>
            <a:r>
              <a:rPr lang="cs-CZ" altLang="en-US" sz="2800" baseline="-25000">
                <a:latin typeface="Tahoma" panose="020B0604030504040204" pitchFamily="34" charset="0"/>
                <a:cs typeface="Times New Roman" panose="02020603050405020304" pitchFamily="18" charset="0"/>
              </a:rPr>
              <a:t>2</a:t>
            </a:r>
            <a:r>
              <a:rPr lang="cs-CZ" altLang="en-US" sz="2800">
                <a:latin typeface="Tahoma" panose="020B0604030504040204" pitchFamily="34" charset="0"/>
                <a:cs typeface="Times New Roman" panose="02020603050405020304" pitchFamily="18" charset="0"/>
              </a:rPr>
              <a:t>O</a:t>
            </a:r>
            <a:r>
              <a:rPr lang="en-US" altLang="en-US" sz="2800">
                <a:latin typeface="Tahoma" panose="020B0604030504040204" pitchFamily="34" charset="0"/>
                <a:cs typeface="Times New Roman" panose="02020603050405020304" pitchFamily="18" charset="0"/>
              </a:rPr>
              <a:t>    </a:t>
            </a:r>
            <a:r>
              <a:rPr lang="en-US" altLang="en-US" sz="2800">
                <a:latin typeface="Tahoma" panose="020B060403050404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</a:t>
            </a:r>
            <a:r>
              <a:rPr lang="en-US" altLang="en-US" sz="2800">
                <a:latin typeface="Tahoma" panose="020B0604030504040204" pitchFamily="34" charset="0"/>
                <a:cs typeface="Times New Roman" panose="02020603050405020304" pitchFamily="18" charset="0"/>
              </a:rPr>
              <a:t>    </a:t>
            </a:r>
            <a:r>
              <a:rPr lang="cs-CZ" altLang="en-US" sz="2800">
                <a:latin typeface="Tahoma" panose="020B060403050404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ROH</a:t>
            </a:r>
            <a:r>
              <a:rPr lang="en-US" altLang="en-US" sz="2800">
                <a:latin typeface="Tahoma" panose="020B060403050404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   +   </a:t>
            </a:r>
            <a:r>
              <a:rPr lang="cs-CZ" altLang="en-US" sz="2800">
                <a:latin typeface="Tahoma" panose="020B060403050404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X</a:t>
            </a:r>
            <a:r>
              <a:rPr lang="en-US" altLang="en-US" sz="2800" baseline="30000">
                <a:latin typeface="Tahoma" panose="020B060403050404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-</a:t>
            </a:r>
            <a:r>
              <a:rPr lang="cs-CZ" altLang="en-US" sz="2800" baseline="30000">
                <a:latin typeface="Tahoma" panose="020B060403050404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     </a:t>
            </a:r>
            <a:r>
              <a:rPr lang="cs-CZ" altLang="en-US" sz="2800">
                <a:latin typeface="Tahoma" panose="020B060403050404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+</a:t>
            </a:r>
            <a:r>
              <a:rPr lang="cs-CZ" altLang="en-US" sz="2800" baseline="30000">
                <a:latin typeface="Tahoma" panose="020B060403050404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     </a:t>
            </a:r>
            <a:r>
              <a:rPr lang="cs-CZ" altLang="en-US" sz="2800">
                <a:latin typeface="Tahoma" panose="020B060403050404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H</a:t>
            </a:r>
            <a:r>
              <a:rPr lang="cs-CZ" altLang="en-US" sz="2800" baseline="30000">
                <a:latin typeface="Tahoma" panose="020B060403050404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+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en-US" sz="2800" baseline="30000">
              <a:latin typeface="Tahoma" panose="020B0604030504040204" pitchFamily="34" charset="0"/>
              <a:sym typeface="Symbol" panose="05050102010706020507" pitchFamily="18" charset="2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z="2800">
                <a:latin typeface="Tahoma" panose="020B0604030504040204" pitchFamily="34" charset="0"/>
                <a:sym typeface="Symbol" panose="05050102010706020507" pitchFamily="18" charset="2"/>
              </a:rPr>
              <a:t>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cs-CZ" altLang="en-US" sz="2800">
                <a:solidFill>
                  <a:srgbClr val="FFFF00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Odbourávání halogenovaných derivátů uhlovodíků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endParaRPr lang="cs-CZ" altLang="en-US" sz="2800">
              <a:solidFill>
                <a:srgbClr val="FFFF00"/>
              </a:solidFill>
              <a:latin typeface="Arial" panose="020B0604020202020204" pitchFamily="34" charset="0"/>
              <a:sym typeface="Symbol" panose="05050102010706020507" pitchFamily="18" charset="2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cs-CZ" altLang="en-US" sz="2800">
                <a:solidFill>
                  <a:srgbClr val="FFFF00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Enantioselektivní organické syntézy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z="2800">
                <a:latin typeface="Tahoma" panose="020B0604030504040204" pitchFamily="34" charset="0"/>
                <a:sym typeface="Symbol" panose="05050102010706020507" pitchFamily="18" charset="2"/>
              </a:rPr>
              <a:t>				     </a:t>
            </a:r>
            <a:endParaRPr lang="en-US" altLang="en-US" sz="2800">
              <a:latin typeface="Tahoma" panose="020B0604030504040204" pitchFamily="34" charset="0"/>
              <a:cs typeface="Times New Roman" panose="02020603050405020304" pitchFamily="18" charset="0"/>
              <a:sym typeface="Symbol" panose="05050102010706020507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394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457200"/>
            <a:ext cx="8610600" cy="1143000"/>
          </a:xfrm>
        </p:spPr>
        <p:txBody>
          <a:bodyPr/>
          <a:lstStyle/>
          <a:p>
            <a:pPr>
              <a:defRPr/>
            </a:pPr>
            <a:r>
              <a:rPr lang="cs-CZ" altLang="en-US" sz="3600"/>
              <a:t>Volba separačních podmínek</a:t>
            </a:r>
            <a:r>
              <a:rPr lang="cs-CZ" altLang="en-US"/>
              <a:t> </a:t>
            </a:r>
          </a:p>
        </p:txBody>
      </p:sp>
      <p:sp>
        <p:nvSpPr>
          <p:cNvPr id="72707" name="Rectangle 3"/>
          <p:cNvSpPr>
            <a:spLocks noChangeArrowheads="1"/>
          </p:cNvSpPr>
          <p:nvPr/>
        </p:nvSpPr>
        <p:spPr bwMode="auto">
          <a:xfrm>
            <a:off x="0" y="0"/>
            <a:ext cx="9144000" cy="76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>
                <a:solidFill>
                  <a:schemeClr val="accent1"/>
                </a:solidFill>
                <a:latin typeface="Tahoma" panose="020B0604030504040204" pitchFamily="34" charset="0"/>
              </a:rPr>
              <a:t>haloalkandehalogenasa – pre-capillary stanovení</a:t>
            </a:r>
          </a:p>
        </p:txBody>
      </p:sp>
      <p:sp>
        <p:nvSpPr>
          <p:cNvPr id="72708" name="Rectangle 4"/>
          <p:cNvSpPr>
            <a:spLocks noChangeArrowheads="1"/>
          </p:cNvSpPr>
          <p:nvPr/>
        </p:nvSpPr>
        <p:spPr bwMode="auto">
          <a:xfrm>
            <a:off x="1543050" y="17716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en-US" sz="1800"/>
          </a:p>
        </p:txBody>
      </p:sp>
      <p:grpSp>
        <p:nvGrpSpPr>
          <p:cNvPr id="72709" name="Group 6"/>
          <p:cNvGrpSpPr>
            <a:grpSpLocks/>
          </p:cNvGrpSpPr>
          <p:nvPr/>
        </p:nvGrpSpPr>
        <p:grpSpPr bwMode="auto">
          <a:xfrm>
            <a:off x="900113" y="2763838"/>
            <a:ext cx="6848475" cy="3352800"/>
            <a:chOff x="567" y="1741"/>
            <a:chExt cx="4314" cy="2112"/>
          </a:xfrm>
        </p:grpSpPr>
        <p:sp>
          <p:nvSpPr>
            <p:cNvPr id="72712" name="AutoShape 7"/>
            <p:cNvSpPr>
              <a:spLocks noChangeArrowheads="1"/>
            </p:cNvSpPr>
            <p:nvPr/>
          </p:nvSpPr>
          <p:spPr bwMode="auto">
            <a:xfrm>
              <a:off x="2592" y="3277"/>
              <a:ext cx="576" cy="576"/>
            </a:xfrm>
            <a:prstGeom prst="smileyFace">
              <a:avLst>
                <a:gd name="adj" fmla="val 4653"/>
              </a:avLst>
            </a:prstGeom>
            <a:solidFill>
              <a:srgbClr val="FFFF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anose="05000000000000000000" pitchFamily="2" charset="2"/>
                <a:buChar char="u"/>
                <a:defRPr sz="32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•"/>
                <a:defRPr sz="28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u"/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cs-CZ" altLang="en-US" sz="1800"/>
            </a:p>
          </p:txBody>
        </p:sp>
        <p:sp>
          <p:nvSpPr>
            <p:cNvPr id="72713" name="Text Box 8"/>
            <p:cNvSpPr txBox="1">
              <a:spLocks noChangeArrowheads="1"/>
            </p:cNvSpPr>
            <p:nvPr/>
          </p:nvSpPr>
          <p:spPr bwMode="auto">
            <a:xfrm>
              <a:off x="567" y="2363"/>
              <a:ext cx="4314" cy="7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marL="342900" indent="-342900"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anose="05000000000000000000" pitchFamily="2" charset="2"/>
                <a:buChar char="u"/>
                <a:defRPr sz="32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>
                <a:spcBef>
                  <a:spcPct val="20000"/>
                </a:spcBef>
                <a:buClr>
                  <a:schemeClr val="tx1"/>
                </a:buClr>
                <a:buChar char="•"/>
                <a:defRPr sz="28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u"/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lvl="1" algn="ctr" eaLnBrk="1" hangingPunct="1">
                <a:spcBef>
                  <a:spcPct val="0"/>
                </a:spcBef>
                <a:buClrTx/>
                <a:buFont typeface="Wingdings" panose="05000000000000000000" pitchFamily="2" charset="2"/>
                <a:buNone/>
              </a:pPr>
              <a:r>
                <a:rPr lang="cs-CZ" altLang="en-US" sz="2400" b="1">
                  <a:solidFill>
                    <a:srgbClr val="FFFF00"/>
                  </a:solidFill>
                  <a:latin typeface="Times New Roman" panose="02020603050405020304" pitchFamily="18" charset="0"/>
                </a:rPr>
                <a:t>100 mM </a:t>
              </a:r>
              <a:r>
                <a:rPr lang="cs-CZ" altLang="en-US" sz="2400" b="1">
                  <a:solidFill>
                    <a:srgbClr val="FFFF00"/>
                  </a:solidFill>
                  <a:latin typeface="Times New Roman" panose="02020603050405020304" pitchFamily="18" charset="0"/>
                  <a:sym typeface="Symbol" panose="05050102010706020507" pitchFamily="18" charset="2"/>
                </a:rPr>
                <a:t>-alanin - HCl, pH 3.5</a:t>
              </a:r>
              <a:endParaRPr lang="cs-CZ" altLang="en-US" sz="2400" b="1">
                <a:solidFill>
                  <a:srgbClr val="FFFF00"/>
                </a:solidFill>
                <a:latin typeface="Times New Roman" panose="02020603050405020304" pitchFamily="18" charset="0"/>
              </a:endParaRPr>
            </a:p>
            <a:p>
              <a:pPr lvl="1" algn="ctr" eaLnBrk="1" hangingPunct="1">
                <a:spcBef>
                  <a:spcPct val="0"/>
                </a:spcBef>
                <a:buClrTx/>
                <a:buFont typeface="Wingdings" panose="05000000000000000000" pitchFamily="2" charset="2"/>
                <a:buNone/>
              </a:pPr>
              <a:r>
                <a:rPr lang="cs-CZ" altLang="en-US" sz="2400">
                  <a:solidFill>
                    <a:srgbClr val="FFFF00"/>
                  </a:solidFill>
                  <a:latin typeface="Arial" panose="020B0604020202020204" pitchFamily="34" charset="0"/>
                </a:rPr>
                <a:t>UV 200 nm</a:t>
              </a:r>
            </a:p>
            <a:p>
              <a:pPr lvl="1" algn="ctr" eaLnBrk="1" hangingPunct="1">
                <a:spcBef>
                  <a:spcPct val="0"/>
                </a:spcBef>
                <a:buClrTx/>
                <a:buFont typeface="Wingdings" panose="05000000000000000000" pitchFamily="2" charset="2"/>
                <a:buNone/>
              </a:pPr>
              <a:r>
                <a:rPr lang="cs-CZ" altLang="en-US" sz="2400">
                  <a:solidFill>
                    <a:srgbClr val="FFFF00"/>
                  </a:solidFill>
                  <a:latin typeface="Arial" panose="020B0604020202020204" pitchFamily="34" charset="0"/>
                </a:rPr>
                <a:t>Separační napětí 18 kV (hegativní polarita)</a:t>
              </a:r>
            </a:p>
          </p:txBody>
        </p:sp>
        <p:sp>
          <p:nvSpPr>
            <p:cNvPr id="72714" name="AutoShape 9"/>
            <p:cNvSpPr>
              <a:spLocks noChangeArrowheads="1"/>
            </p:cNvSpPr>
            <p:nvPr/>
          </p:nvSpPr>
          <p:spPr bwMode="auto">
            <a:xfrm>
              <a:off x="2808" y="1741"/>
              <a:ext cx="144" cy="384"/>
            </a:xfrm>
            <a:prstGeom prst="downArrow">
              <a:avLst>
                <a:gd name="adj1" fmla="val 50000"/>
                <a:gd name="adj2" fmla="val 66667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anose="05000000000000000000" pitchFamily="2" charset="2"/>
                <a:buChar char="u"/>
                <a:defRPr sz="32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•"/>
                <a:defRPr sz="28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u"/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cs-CZ" altLang="en-US" sz="1800"/>
            </a:p>
          </p:txBody>
        </p:sp>
      </p:grpSp>
      <p:sp>
        <p:nvSpPr>
          <p:cNvPr id="72710" name="Rectangle 10"/>
          <p:cNvSpPr>
            <a:spLocks noChangeArrowheads="1"/>
          </p:cNvSpPr>
          <p:nvPr/>
        </p:nvSpPr>
        <p:spPr bwMode="auto">
          <a:xfrm>
            <a:off x="0" y="1600200"/>
            <a:ext cx="9144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z="2800">
                <a:latin typeface="Tahoma" panose="020B0604030504040204" pitchFamily="34" charset="0"/>
                <a:cs typeface="Times New Roman" panose="02020603050405020304" pitchFamily="18" charset="0"/>
              </a:rPr>
              <a:t>RBr</a:t>
            </a:r>
            <a:r>
              <a:rPr lang="en-US" altLang="en-US" sz="2800" baseline="30000">
                <a:latin typeface="Tahoma" panose="020B0604030504040204" pitchFamily="34" charset="0"/>
                <a:cs typeface="Times New Roman" panose="02020603050405020304" pitchFamily="18" charset="0"/>
              </a:rPr>
              <a:t>   </a:t>
            </a:r>
            <a:r>
              <a:rPr lang="en-US" altLang="en-US" sz="2800">
                <a:latin typeface="Tahoma" panose="020B0604030504040204" pitchFamily="34" charset="0"/>
                <a:cs typeface="Times New Roman" panose="02020603050405020304" pitchFamily="18" charset="0"/>
              </a:rPr>
              <a:t>+    </a:t>
            </a:r>
            <a:r>
              <a:rPr lang="cs-CZ" altLang="en-US" sz="2800">
                <a:latin typeface="Tahoma" panose="020B0604030504040204" pitchFamily="34" charset="0"/>
                <a:cs typeface="Times New Roman" panose="02020603050405020304" pitchFamily="18" charset="0"/>
              </a:rPr>
              <a:t>H</a:t>
            </a:r>
            <a:r>
              <a:rPr lang="cs-CZ" altLang="en-US" sz="2800" baseline="-25000">
                <a:latin typeface="Tahoma" panose="020B0604030504040204" pitchFamily="34" charset="0"/>
                <a:cs typeface="Times New Roman" panose="02020603050405020304" pitchFamily="18" charset="0"/>
              </a:rPr>
              <a:t>2</a:t>
            </a:r>
            <a:r>
              <a:rPr lang="cs-CZ" altLang="en-US" sz="2800">
                <a:latin typeface="Tahoma" panose="020B0604030504040204" pitchFamily="34" charset="0"/>
                <a:cs typeface="Times New Roman" panose="02020603050405020304" pitchFamily="18" charset="0"/>
              </a:rPr>
              <a:t>O</a:t>
            </a:r>
            <a:r>
              <a:rPr lang="en-US" altLang="en-US" sz="2800">
                <a:latin typeface="Tahoma" panose="020B0604030504040204" pitchFamily="34" charset="0"/>
                <a:cs typeface="Times New Roman" panose="02020603050405020304" pitchFamily="18" charset="0"/>
              </a:rPr>
              <a:t>    </a:t>
            </a:r>
            <a:r>
              <a:rPr lang="en-US" altLang="en-US" sz="2800">
                <a:latin typeface="Tahoma" panose="020B060403050404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</a:t>
            </a:r>
            <a:r>
              <a:rPr lang="en-US" altLang="en-US" sz="2800">
                <a:latin typeface="Tahoma" panose="020B0604030504040204" pitchFamily="34" charset="0"/>
                <a:cs typeface="Times New Roman" panose="02020603050405020304" pitchFamily="18" charset="0"/>
              </a:rPr>
              <a:t>    </a:t>
            </a:r>
            <a:r>
              <a:rPr lang="cs-CZ" altLang="en-US" sz="2800">
                <a:latin typeface="Tahoma" panose="020B060403050404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ROH</a:t>
            </a:r>
            <a:r>
              <a:rPr lang="en-US" altLang="en-US" sz="2800">
                <a:latin typeface="Tahoma" panose="020B060403050404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   +   </a:t>
            </a:r>
            <a:r>
              <a:rPr lang="cs-CZ" altLang="en-US" sz="2800">
                <a:solidFill>
                  <a:srgbClr val="FFFF00"/>
                </a:solidFill>
                <a:latin typeface="Tahoma" panose="020B060403050404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Br</a:t>
            </a:r>
            <a:r>
              <a:rPr lang="en-US" altLang="en-US" sz="2800" baseline="30000">
                <a:solidFill>
                  <a:srgbClr val="FFFF00"/>
                </a:solidFill>
                <a:latin typeface="Tahoma" panose="020B060403050404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-</a:t>
            </a:r>
            <a:r>
              <a:rPr lang="cs-CZ" altLang="en-US" sz="2800" baseline="30000">
                <a:latin typeface="Tahoma" panose="020B060403050404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    </a:t>
            </a:r>
            <a:r>
              <a:rPr lang="cs-CZ" altLang="en-US" sz="2800">
                <a:latin typeface="Tahoma" panose="020B060403050404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+</a:t>
            </a:r>
            <a:r>
              <a:rPr lang="cs-CZ" altLang="en-US" sz="2800" baseline="30000">
                <a:latin typeface="Tahoma" panose="020B060403050404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     </a:t>
            </a:r>
            <a:r>
              <a:rPr lang="cs-CZ" altLang="en-US" sz="2800">
                <a:latin typeface="Tahoma" panose="020B060403050404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H</a:t>
            </a:r>
            <a:r>
              <a:rPr lang="cs-CZ" altLang="en-US" sz="2800" baseline="30000">
                <a:latin typeface="Tahoma" panose="020B060403050404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+</a:t>
            </a:r>
            <a:endParaRPr lang="en-US" altLang="en-US" sz="2800">
              <a:latin typeface="Tahoma" panose="020B0604030504040204" pitchFamily="34" charset="0"/>
              <a:cs typeface="Times New Roman" panose="02020603050405020304" pitchFamily="18" charset="0"/>
              <a:sym typeface="Symbol" panose="05050102010706020507" pitchFamily="18" charset="2"/>
            </a:endParaRPr>
          </a:p>
        </p:txBody>
      </p:sp>
      <p:sp>
        <p:nvSpPr>
          <p:cNvPr id="72711" name="Rectangle 11"/>
          <p:cNvSpPr>
            <a:spLocks noChangeArrowheads="1"/>
          </p:cNvSpPr>
          <p:nvPr/>
        </p:nvSpPr>
        <p:spPr bwMode="auto">
          <a:xfrm>
            <a:off x="2146300" y="6280150"/>
            <a:ext cx="47783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tabLst>
                <a:tab pos="228600" algn="l"/>
              </a:tabLst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tabLst>
                <a:tab pos="228600" algn="l"/>
              </a:tabLst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tabLst>
                <a:tab pos="228600" algn="l"/>
              </a:tabLst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tabLst>
                <a:tab pos="228600" algn="l"/>
              </a:tabLst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tabLst>
                <a:tab pos="228600" algn="l"/>
              </a:tabLst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tabLst>
                <a:tab pos="228600" algn="l"/>
              </a:tabLst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tabLst>
                <a:tab pos="228600" algn="l"/>
              </a:tabLst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tabLst>
                <a:tab pos="228600" algn="l"/>
              </a:tabLst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tabLst>
                <a:tab pos="228600" algn="l"/>
              </a:tabLst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z="1400"/>
              <a:t>Glatz, Z., et al. </a:t>
            </a:r>
            <a:r>
              <a:rPr lang="cs-CZ" altLang="en-US" sz="1400" i="1"/>
              <a:t>J. Chromatogr. A</a:t>
            </a:r>
            <a:r>
              <a:rPr lang="cs-CZ" altLang="en-US" sz="1400"/>
              <a:t>, 2000, 895, 219.</a:t>
            </a:r>
            <a:r>
              <a:rPr lang="cs-CZ" altLang="en-US" sz="180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42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457200"/>
            <a:ext cx="8610600" cy="1143000"/>
          </a:xfrm>
        </p:spPr>
        <p:txBody>
          <a:bodyPr/>
          <a:lstStyle/>
          <a:p>
            <a:pPr>
              <a:defRPr/>
            </a:pPr>
            <a:r>
              <a:rPr lang="cs-CZ" altLang="en-US" sz="3600"/>
              <a:t>Volba separačních podmínek</a:t>
            </a:r>
            <a:r>
              <a:rPr lang="cs-CZ" altLang="en-US"/>
              <a:t> </a:t>
            </a:r>
          </a:p>
        </p:txBody>
      </p:sp>
      <p:sp>
        <p:nvSpPr>
          <p:cNvPr id="73731" name="Rectangle 3"/>
          <p:cNvSpPr>
            <a:spLocks noChangeArrowheads="1"/>
          </p:cNvSpPr>
          <p:nvPr/>
        </p:nvSpPr>
        <p:spPr bwMode="auto">
          <a:xfrm>
            <a:off x="0" y="0"/>
            <a:ext cx="9144000" cy="76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>
                <a:solidFill>
                  <a:schemeClr val="accent1"/>
                </a:solidFill>
                <a:latin typeface="Tahoma" panose="020B0604030504040204" pitchFamily="34" charset="0"/>
              </a:rPr>
              <a:t>haloalkandehalogenasa – pre-capillary stanovení</a:t>
            </a:r>
          </a:p>
        </p:txBody>
      </p:sp>
      <p:sp>
        <p:nvSpPr>
          <p:cNvPr id="73732" name="Rectangle 4"/>
          <p:cNvSpPr>
            <a:spLocks noChangeArrowheads="1"/>
          </p:cNvSpPr>
          <p:nvPr/>
        </p:nvSpPr>
        <p:spPr bwMode="auto">
          <a:xfrm>
            <a:off x="1543050" y="17716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en-US" sz="1800"/>
          </a:p>
        </p:txBody>
      </p:sp>
      <p:grpSp>
        <p:nvGrpSpPr>
          <p:cNvPr id="317450" name="Group 10"/>
          <p:cNvGrpSpPr>
            <a:grpSpLocks/>
          </p:cNvGrpSpPr>
          <p:nvPr/>
        </p:nvGrpSpPr>
        <p:grpSpPr bwMode="auto">
          <a:xfrm>
            <a:off x="1116013" y="2763838"/>
            <a:ext cx="6848475" cy="3352800"/>
            <a:chOff x="703" y="1741"/>
            <a:chExt cx="4314" cy="2112"/>
          </a:xfrm>
        </p:grpSpPr>
        <p:sp>
          <p:nvSpPr>
            <p:cNvPr id="73736" name="AutoShape 6"/>
            <p:cNvSpPr>
              <a:spLocks noChangeArrowheads="1"/>
            </p:cNvSpPr>
            <p:nvPr/>
          </p:nvSpPr>
          <p:spPr bwMode="auto">
            <a:xfrm>
              <a:off x="2600" y="3277"/>
              <a:ext cx="576" cy="576"/>
            </a:xfrm>
            <a:prstGeom prst="smileyFace">
              <a:avLst>
                <a:gd name="adj" fmla="val 4653"/>
              </a:avLst>
            </a:prstGeom>
            <a:solidFill>
              <a:srgbClr val="FFFF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anose="05000000000000000000" pitchFamily="2" charset="2"/>
                <a:buChar char="u"/>
                <a:defRPr sz="32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•"/>
                <a:defRPr sz="28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u"/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cs-CZ" altLang="en-US" sz="1800"/>
            </a:p>
          </p:txBody>
        </p:sp>
        <p:sp>
          <p:nvSpPr>
            <p:cNvPr id="73737" name="Text Box 7"/>
            <p:cNvSpPr txBox="1">
              <a:spLocks noChangeArrowheads="1"/>
            </p:cNvSpPr>
            <p:nvPr/>
          </p:nvSpPr>
          <p:spPr bwMode="auto">
            <a:xfrm>
              <a:off x="703" y="2363"/>
              <a:ext cx="4314" cy="12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anose="05000000000000000000" pitchFamily="2" charset="2"/>
                <a:buChar char="u"/>
                <a:defRPr sz="32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•"/>
                <a:defRPr sz="28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u"/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cs-CZ" altLang="en-US" sz="2400">
                <a:latin typeface="Times New Roman" panose="02020603050405020304" pitchFamily="18" charset="0"/>
              </a:endParaRPr>
            </a:p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en-US" sz="4000">
                  <a:solidFill>
                    <a:srgbClr val="FFFF00"/>
                  </a:solidFill>
                  <a:latin typeface="Arial" panose="020B0604020202020204" pitchFamily="34" charset="0"/>
                </a:rPr>
                <a:t>Nepřímá detekce</a:t>
              </a:r>
            </a:p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cs-CZ" altLang="en-US" sz="4000">
                <a:solidFill>
                  <a:srgbClr val="FFFF00"/>
                </a:solidFill>
                <a:latin typeface="Arial" panose="020B0604020202020204" pitchFamily="34" charset="0"/>
              </a:endParaRPr>
            </a:p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cs-CZ" altLang="en-US" sz="2400">
                <a:solidFill>
                  <a:srgbClr val="FFFF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73738" name="AutoShape 8"/>
            <p:cNvSpPr>
              <a:spLocks noChangeArrowheads="1"/>
            </p:cNvSpPr>
            <p:nvPr/>
          </p:nvSpPr>
          <p:spPr bwMode="auto">
            <a:xfrm>
              <a:off x="2816" y="1741"/>
              <a:ext cx="144" cy="384"/>
            </a:xfrm>
            <a:prstGeom prst="downArrow">
              <a:avLst>
                <a:gd name="adj1" fmla="val 50000"/>
                <a:gd name="adj2" fmla="val 66667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anose="05000000000000000000" pitchFamily="2" charset="2"/>
                <a:buChar char="u"/>
                <a:defRPr sz="32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•"/>
                <a:defRPr sz="28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u"/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cs-CZ" altLang="en-US" sz="1800"/>
            </a:p>
          </p:txBody>
        </p:sp>
      </p:grpSp>
      <p:sp>
        <p:nvSpPr>
          <p:cNvPr id="73734" name="Rectangle 9"/>
          <p:cNvSpPr>
            <a:spLocks noChangeArrowheads="1"/>
          </p:cNvSpPr>
          <p:nvPr/>
        </p:nvSpPr>
        <p:spPr bwMode="auto">
          <a:xfrm>
            <a:off x="0" y="1600200"/>
            <a:ext cx="9144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z="2800">
                <a:latin typeface="Tahoma" panose="020B0604030504040204" pitchFamily="34" charset="0"/>
                <a:cs typeface="Times New Roman" panose="02020603050405020304" pitchFamily="18" charset="0"/>
              </a:rPr>
              <a:t>RCl</a:t>
            </a:r>
            <a:r>
              <a:rPr lang="en-US" altLang="en-US" sz="2800" baseline="30000">
                <a:solidFill>
                  <a:srgbClr val="FF0000"/>
                </a:solidFill>
                <a:latin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aseline="30000">
                <a:latin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cs-CZ" altLang="en-US" sz="2800" baseline="30000">
                <a:latin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aseline="30000">
                <a:latin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>
                <a:latin typeface="Tahoma" panose="020B0604030504040204" pitchFamily="34" charset="0"/>
                <a:cs typeface="Times New Roman" panose="02020603050405020304" pitchFamily="18" charset="0"/>
              </a:rPr>
              <a:t>+    </a:t>
            </a:r>
            <a:r>
              <a:rPr lang="cs-CZ" altLang="en-US" sz="2800">
                <a:latin typeface="Tahoma" panose="020B0604030504040204" pitchFamily="34" charset="0"/>
                <a:cs typeface="Times New Roman" panose="02020603050405020304" pitchFamily="18" charset="0"/>
              </a:rPr>
              <a:t>H</a:t>
            </a:r>
            <a:r>
              <a:rPr lang="cs-CZ" altLang="en-US" sz="2800" baseline="-25000">
                <a:latin typeface="Tahoma" panose="020B0604030504040204" pitchFamily="34" charset="0"/>
                <a:cs typeface="Times New Roman" panose="02020603050405020304" pitchFamily="18" charset="0"/>
              </a:rPr>
              <a:t>2</a:t>
            </a:r>
            <a:r>
              <a:rPr lang="cs-CZ" altLang="en-US" sz="2800">
                <a:latin typeface="Tahoma" panose="020B0604030504040204" pitchFamily="34" charset="0"/>
                <a:cs typeface="Times New Roman" panose="02020603050405020304" pitchFamily="18" charset="0"/>
              </a:rPr>
              <a:t>O</a:t>
            </a:r>
            <a:r>
              <a:rPr lang="en-US" altLang="en-US" sz="2800">
                <a:latin typeface="Tahoma" panose="020B0604030504040204" pitchFamily="34" charset="0"/>
                <a:cs typeface="Times New Roman" panose="02020603050405020304" pitchFamily="18" charset="0"/>
              </a:rPr>
              <a:t>    </a:t>
            </a:r>
            <a:r>
              <a:rPr lang="en-US" altLang="en-US" sz="2800">
                <a:latin typeface="Tahoma" panose="020B060403050404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</a:t>
            </a:r>
            <a:r>
              <a:rPr lang="en-US" altLang="en-US" sz="2800">
                <a:latin typeface="Tahoma" panose="020B0604030504040204" pitchFamily="34" charset="0"/>
                <a:cs typeface="Times New Roman" panose="02020603050405020304" pitchFamily="18" charset="0"/>
              </a:rPr>
              <a:t>    </a:t>
            </a:r>
            <a:r>
              <a:rPr lang="cs-CZ" altLang="en-US" sz="2800">
                <a:latin typeface="Tahoma" panose="020B060403050404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ROH</a:t>
            </a:r>
            <a:r>
              <a:rPr lang="en-US" altLang="en-US" sz="2800">
                <a:latin typeface="Tahoma" panose="020B060403050404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   +  </a:t>
            </a:r>
            <a:r>
              <a:rPr lang="cs-CZ" altLang="en-US" sz="2800">
                <a:latin typeface="Tahoma" panose="020B060403050404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cs-CZ" altLang="en-US" sz="2800">
                <a:solidFill>
                  <a:schemeClr val="accent1"/>
                </a:solidFill>
                <a:latin typeface="Tahoma" panose="020B060403050404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Cl</a:t>
            </a:r>
            <a:r>
              <a:rPr lang="en-US" altLang="en-US" sz="2800" baseline="30000">
                <a:solidFill>
                  <a:schemeClr val="accent1"/>
                </a:solidFill>
                <a:latin typeface="Tahoma" panose="020B060403050404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-</a:t>
            </a:r>
            <a:r>
              <a:rPr lang="cs-CZ" altLang="en-US" sz="2800" baseline="30000">
                <a:latin typeface="Tahoma" panose="020B060403050404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     </a:t>
            </a:r>
            <a:r>
              <a:rPr lang="cs-CZ" altLang="en-US" sz="2800">
                <a:latin typeface="Tahoma" panose="020B060403050404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+</a:t>
            </a:r>
            <a:r>
              <a:rPr lang="cs-CZ" altLang="en-US" sz="2800" baseline="30000">
                <a:latin typeface="Tahoma" panose="020B060403050404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     </a:t>
            </a:r>
            <a:r>
              <a:rPr lang="cs-CZ" altLang="en-US" sz="2800">
                <a:latin typeface="Tahoma" panose="020B060403050404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H</a:t>
            </a:r>
            <a:r>
              <a:rPr lang="cs-CZ" altLang="en-US" sz="2800" baseline="30000">
                <a:latin typeface="Tahoma" panose="020B060403050404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+</a:t>
            </a:r>
            <a:endParaRPr lang="en-US" altLang="en-US" sz="2800">
              <a:latin typeface="Tahoma" panose="020B0604030504040204" pitchFamily="34" charset="0"/>
              <a:cs typeface="Times New Roman" panose="02020603050405020304" pitchFamily="18" charset="0"/>
              <a:sym typeface="Symbol" panose="05050102010706020507" pitchFamily="18" charset="2"/>
            </a:endParaRPr>
          </a:p>
        </p:txBody>
      </p:sp>
      <p:sp>
        <p:nvSpPr>
          <p:cNvPr id="317452" name="Text Box 12"/>
          <p:cNvSpPr txBox="1">
            <a:spLocks noChangeArrowheads="1"/>
          </p:cNvSpPr>
          <p:nvPr/>
        </p:nvSpPr>
        <p:spPr bwMode="auto">
          <a:xfrm>
            <a:off x="4295775" y="2576513"/>
            <a:ext cx="5588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z="5400">
                <a:solidFill>
                  <a:srgbClr val="FFFF00"/>
                </a:solidFill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52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466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698500"/>
            <a:ext cx="8610600" cy="1143000"/>
          </a:xfrm>
        </p:spPr>
        <p:txBody>
          <a:bodyPr/>
          <a:lstStyle/>
          <a:p>
            <a:pPr>
              <a:defRPr/>
            </a:pPr>
            <a:r>
              <a:rPr lang="cs-CZ" altLang="en-US" sz="3600"/>
              <a:t>Nepřímá detekce</a:t>
            </a:r>
            <a:r>
              <a:rPr lang="cs-CZ" altLang="en-US"/>
              <a:t> </a:t>
            </a:r>
          </a:p>
        </p:txBody>
      </p:sp>
      <p:sp>
        <p:nvSpPr>
          <p:cNvPr id="74755" name="Rectangle 3"/>
          <p:cNvSpPr>
            <a:spLocks noChangeArrowheads="1"/>
          </p:cNvSpPr>
          <p:nvPr/>
        </p:nvSpPr>
        <p:spPr bwMode="auto">
          <a:xfrm>
            <a:off x="0" y="0"/>
            <a:ext cx="9144000" cy="76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>
                <a:solidFill>
                  <a:schemeClr val="accent1"/>
                </a:solidFill>
                <a:latin typeface="Tahoma" panose="020B0604030504040204" pitchFamily="34" charset="0"/>
              </a:rPr>
              <a:t>haloalkandehalogenasa – pre-capillary stanovení</a:t>
            </a:r>
          </a:p>
        </p:txBody>
      </p:sp>
      <p:sp>
        <p:nvSpPr>
          <p:cNvPr id="74756" name="Rectangle 4"/>
          <p:cNvSpPr>
            <a:spLocks noChangeArrowheads="1"/>
          </p:cNvSpPr>
          <p:nvPr/>
        </p:nvSpPr>
        <p:spPr bwMode="auto">
          <a:xfrm>
            <a:off x="1543050" y="17716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en-US" sz="1800"/>
          </a:p>
        </p:txBody>
      </p:sp>
      <p:pic>
        <p:nvPicPr>
          <p:cNvPr id="74757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981200"/>
            <a:ext cx="7772400" cy="313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8475" name="Rectangle 11"/>
          <p:cNvSpPr>
            <a:spLocks noChangeArrowheads="1"/>
          </p:cNvSpPr>
          <p:nvPr/>
        </p:nvSpPr>
        <p:spPr bwMode="auto">
          <a:xfrm>
            <a:off x="2005013" y="5443538"/>
            <a:ext cx="5135562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z="1800" b="1">
                <a:solidFill>
                  <a:srgbClr val="FFFF00"/>
                </a:solidFill>
              </a:rPr>
              <a:t>5 mM chroman 0.5 mM TTAB pH 8.5</a:t>
            </a:r>
            <a:r>
              <a:rPr lang="cs-CZ" altLang="en-US" sz="1800"/>
              <a:t>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z="1800">
                <a:solidFill>
                  <a:srgbClr val="FFFF00"/>
                </a:solidFill>
              </a:rPr>
              <a:t>Nepřímá detekce – 315 nm / 375 nm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z="1800">
                <a:solidFill>
                  <a:srgbClr val="FFFF00"/>
                </a:solidFill>
              </a:rPr>
              <a:t>Separační napětí 15 kV (negativní polarita)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8475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658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723900"/>
            <a:ext cx="8610600" cy="1143000"/>
          </a:xfrm>
        </p:spPr>
        <p:txBody>
          <a:bodyPr/>
          <a:lstStyle/>
          <a:p>
            <a:pPr>
              <a:defRPr/>
            </a:pPr>
            <a:r>
              <a:rPr lang="cs-CZ" altLang="en-US" sz="3600"/>
              <a:t>Stanovení aktivity</a:t>
            </a:r>
            <a:br>
              <a:rPr lang="cs-CZ" altLang="en-US" sz="3600"/>
            </a:br>
            <a:r>
              <a:rPr lang="cs-CZ" altLang="en-US" sz="2400"/>
              <a:t>substrát 1-brombutan</a:t>
            </a:r>
          </a:p>
        </p:txBody>
      </p:sp>
      <p:sp>
        <p:nvSpPr>
          <p:cNvPr id="75779" name="Rectangle 3"/>
          <p:cNvSpPr>
            <a:spLocks noChangeArrowheads="1"/>
          </p:cNvSpPr>
          <p:nvPr/>
        </p:nvSpPr>
        <p:spPr bwMode="auto">
          <a:xfrm>
            <a:off x="0" y="0"/>
            <a:ext cx="9144000" cy="76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>
                <a:solidFill>
                  <a:schemeClr val="accent1"/>
                </a:solidFill>
                <a:latin typeface="Tahoma" panose="020B0604030504040204" pitchFamily="34" charset="0"/>
              </a:rPr>
              <a:t>haloalkandehalogenasa – pre-capillary stanovení</a:t>
            </a:r>
          </a:p>
        </p:txBody>
      </p:sp>
      <p:sp>
        <p:nvSpPr>
          <p:cNvPr id="75780" name="Rectangle 4"/>
          <p:cNvSpPr>
            <a:spLocks noChangeArrowheads="1"/>
          </p:cNvSpPr>
          <p:nvPr/>
        </p:nvSpPr>
        <p:spPr bwMode="auto">
          <a:xfrm>
            <a:off x="1543050" y="17716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en-US" sz="1800"/>
          </a:p>
        </p:txBody>
      </p:sp>
      <p:sp>
        <p:nvSpPr>
          <p:cNvPr id="75781" name="Text Box 7"/>
          <p:cNvSpPr txBox="1">
            <a:spLocks noChangeArrowheads="1"/>
          </p:cNvSpPr>
          <p:nvPr/>
        </p:nvSpPr>
        <p:spPr bwMode="auto">
          <a:xfrm>
            <a:off x="341313" y="5465763"/>
            <a:ext cx="84994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z="2400" b="1">
                <a:solidFill>
                  <a:srgbClr val="FFFF00"/>
                </a:solidFill>
                <a:latin typeface="Arial" panose="020B0604020202020204" pitchFamily="34" charset="0"/>
              </a:rPr>
              <a:t>Přímá detekce                              Nepřímá detekce</a:t>
            </a:r>
            <a:r>
              <a:rPr lang="cs-CZ" altLang="en-US" sz="2400">
                <a:latin typeface="Times New Roman" panose="02020603050405020304" pitchFamily="18" charset="0"/>
              </a:rPr>
              <a:t> </a:t>
            </a:r>
          </a:p>
        </p:txBody>
      </p:sp>
      <p:pic>
        <p:nvPicPr>
          <p:cNvPr id="75782" name="Picture 10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838" y="2028825"/>
            <a:ext cx="3959225" cy="323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5783" name="Picture 11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9488" y="2012950"/>
            <a:ext cx="3959225" cy="323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802" name="Group 51"/>
          <p:cNvGrpSpPr>
            <a:grpSpLocks/>
          </p:cNvGrpSpPr>
          <p:nvPr/>
        </p:nvGrpSpPr>
        <p:grpSpPr bwMode="auto">
          <a:xfrm>
            <a:off x="795338" y="1382713"/>
            <a:ext cx="7537450" cy="2609850"/>
            <a:chOff x="549" y="863"/>
            <a:chExt cx="4748" cy="1644"/>
          </a:xfrm>
        </p:grpSpPr>
        <p:sp>
          <p:nvSpPr>
            <p:cNvPr id="76812" name="Rectangle 3"/>
            <p:cNvSpPr>
              <a:spLocks noChangeArrowheads="1"/>
            </p:cNvSpPr>
            <p:nvPr/>
          </p:nvSpPr>
          <p:spPr bwMode="auto">
            <a:xfrm>
              <a:off x="1916" y="863"/>
              <a:ext cx="1931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anose="05000000000000000000" pitchFamily="2" charset="2"/>
                <a:buChar char="u"/>
                <a:defRPr sz="32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•"/>
                <a:defRPr sz="28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u"/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en-US" sz="2400" b="1">
                  <a:solidFill>
                    <a:schemeClr val="tx2"/>
                  </a:solidFill>
                  <a:latin typeface="Tahoma" panose="020B0604030504040204" pitchFamily="34" charset="0"/>
                </a:rPr>
                <a:t>Základní elektrolyt</a:t>
              </a:r>
            </a:p>
          </p:txBody>
        </p:sp>
        <p:sp>
          <p:nvSpPr>
            <p:cNvPr id="76813" name="Text Box 4"/>
            <p:cNvSpPr txBox="1">
              <a:spLocks noChangeArrowheads="1"/>
            </p:cNvSpPr>
            <p:nvPr/>
          </p:nvSpPr>
          <p:spPr bwMode="auto">
            <a:xfrm>
              <a:off x="549" y="1182"/>
              <a:ext cx="4748" cy="13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anose="05000000000000000000" pitchFamily="2" charset="2"/>
                <a:buChar char="u"/>
                <a:defRPr sz="32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•"/>
                <a:defRPr sz="28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u"/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en-US" sz="2000" b="1">
                  <a:solidFill>
                    <a:srgbClr val="FFFF00"/>
                  </a:solidFill>
                  <a:latin typeface="Tahoma" panose="020B0604030504040204" pitchFamily="34" charset="0"/>
                </a:rPr>
                <a:t>20 mM  </a:t>
              </a:r>
              <a:r>
                <a:rPr lang="cs-CZ" altLang="en-US" sz="2000" b="1">
                  <a:solidFill>
                    <a:srgbClr val="FFFF00"/>
                  </a:solidFill>
                  <a:latin typeface="Tahoma" panose="020B0604030504040204" pitchFamily="34" charset="0"/>
                  <a:sym typeface="Symbol" panose="05050102010706020507" pitchFamily="18" charset="2"/>
                </a:rPr>
                <a:t>-alanin - HCl, pH 3.5 - </a:t>
              </a:r>
              <a:r>
                <a:rPr lang="cs-CZ" altLang="en-US" sz="2000" b="1">
                  <a:latin typeface="Tahoma" panose="020B0604030504040204" pitchFamily="34" charset="0"/>
                  <a:sym typeface="Symbol" panose="05050102010706020507" pitchFamily="18" charset="2"/>
                </a:rPr>
                <a:t> </a:t>
              </a:r>
              <a:r>
                <a:rPr lang="cs-CZ" altLang="en-US" sz="2000" b="1">
                  <a:solidFill>
                    <a:srgbClr val="FFFF00"/>
                  </a:solidFill>
                  <a:latin typeface="Tahoma" panose="020B0604030504040204" pitchFamily="34" charset="0"/>
                  <a:sym typeface="Symbol" panose="05050102010706020507" pitchFamily="18" charset="2"/>
                </a:rPr>
                <a:t>přímá detekce</a:t>
              </a:r>
              <a:r>
                <a:rPr lang="cs-CZ" altLang="en-US" sz="2000" b="1">
                  <a:latin typeface="Tahoma" panose="020B0604030504040204" pitchFamily="34" charset="0"/>
                  <a:sym typeface="Symbol" panose="05050102010706020507" pitchFamily="18" charset="2"/>
                </a:rPr>
                <a:t> </a:t>
              </a:r>
            </a:p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en-US" sz="2000">
                  <a:latin typeface="Tahoma" panose="020B0604030504040204" pitchFamily="34" charset="0"/>
                  <a:sym typeface="Symbol" panose="05050102010706020507" pitchFamily="18" charset="2"/>
                </a:rPr>
                <a:t>separační napětí 29,9 kV (negativní polarita)</a:t>
              </a:r>
              <a:endParaRPr lang="cs-CZ" altLang="en-US" sz="2400" b="1">
                <a:latin typeface="Tahoma" panose="020B0604030504040204" pitchFamily="34" charset="0"/>
                <a:sym typeface="Symbol" panose="05050102010706020507" pitchFamily="18" charset="2"/>
              </a:endParaRPr>
            </a:p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cs-CZ" altLang="en-US" sz="1200" b="1">
                <a:latin typeface="Tahoma" panose="020B0604030504040204" pitchFamily="34" charset="0"/>
                <a:sym typeface="Symbol" panose="05050102010706020507" pitchFamily="18" charset="2"/>
              </a:endParaRPr>
            </a:p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en-US" sz="2400" b="1">
                  <a:solidFill>
                    <a:srgbClr val="FFFFBD"/>
                  </a:solidFill>
                  <a:latin typeface="Tahoma" panose="020B0604030504040204" pitchFamily="34" charset="0"/>
                  <a:sym typeface="Symbol" panose="05050102010706020507" pitchFamily="18" charset="2"/>
                </a:rPr>
                <a:t>nebo</a:t>
              </a:r>
            </a:p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cs-CZ" altLang="en-US" sz="1800">
                <a:latin typeface="Tahoma" panose="020B0604030504040204" pitchFamily="34" charset="0"/>
                <a:sym typeface="Symbol" panose="05050102010706020507" pitchFamily="18" charset="2"/>
              </a:endParaRPr>
            </a:p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en-US" sz="2000" b="1">
                  <a:solidFill>
                    <a:srgbClr val="FFFF00"/>
                  </a:solidFill>
                  <a:latin typeface="Tahoma" panose="020B0604030504040204" pitchFamily="34" charset="0"/>
                </a:rPr>
                <a:t>10 mM chroman 0.1 mM CTAB pH 9.2 - </a:t>
              </a:r>
              <a:r>
                <a:rPr lang="cs-CZ" altLang="en-US" sz="2000" b="1">
                  <a:solidFill>
                    <a:srgbClr val="FFFF00"/>
                  </a:solidFill>
                  <a:latin typeface="Tahoma" panose="020B0604030504040204" pitchFamily="34" charset="0"/>
                  <a:sym typeface="Symbol" panose="05050102010706020507" pitchFamily="18" charset="2"/>
                </a:rPr>
                <a:t> nepřímá detekce</a:t>
              </a:r>
              <a:r>
                <a:rPr lang="cs-CZ" altLang="en-US" sz="2000">
                  <a:latin typeface="Tahoma" panose="020B0604030504040204" pitchFamily="34" charset="0"/>
                </a:rPr>
                <a:t>  </a:t>
              </a:r>
            </a:p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en-US" sz="1800">
                  <a:sym typeface="Symbol" panose="05050102010706020507" pitchFamily="18" charset="2"/>
                </a:rPr>
                <a:t>separační napětí 18 kV (negativní polarita)</a:t>
              </a:r>
            </a:p>
          </p:txBody>
        </p:sp>
      </p:grpSp>
      <p:sp>
        <p:nvSpPr>
          <p:cNvPr id="76803" name="Rectangle 25"/>
          <p:cNvSpPr>
            <a:spLocks noChangeArrowheads="1"/>
          </p:cNvSpPr>
          <p:nvPr/>
        </p:nvSpPr>
        <p:spPr bwMode="auto">
          <a:xfrm>
            <a:off x="0" y="0"/>
            <a:ext cx="9144000" cy="76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>
                <a:solidFill>
                  <a:schemeClr val="accent1"/>
                </a:solidFill>
                <a:latin typeface="Tahoma" panose="020B0604030504040204" pitchFamily="34" charset="0"/>
              </a:rPr>
              <a:t>haloalkandehalogenasa – EMMA</a:t>
            </a:r>
          </a:p>
        </p:txBody>
      </p:sp>
      <p:sp>
        <p:nvSpPr>
          <p:cNvPr id="350234" name="Rectangle 26"/>
          <p:cNvSpPr>
            <a:spLocks noGrp="1" noChangeArrowheads="1"/>
          </p:cNvSpPr>
          <p:nvPr>
            <p:ph type="title"/>
          </p:nvPr>
        </p:nvSpPr>
        <p:spPr>
          <a:xfrm>
            <a:off x="457200" y="823913"/>
            <a:ext cx="8229600" cy="644525"/>
          </a:xfrm>
        </p:spPr>
        <p:txBody>
          <a:bodyPr anchor="b"/>
          <a:lstStyle/>
          <a:p>
            <a:pPr>
              <a:defRPr/>
            </a:pPr>
            <a:r>
              <a:rPr lang="cs-CZ" altLang="en-US" sz="3600"/>
              <a:t>Dávkovací a separační parametry</a:t>
            </a:r>
          </a:p>
        </p:txBody>
      </p:sp>
      <p:grpSp>
        <p:nvGrpSpPr>
          <p:cNvPr id="76805" name="Group 50"/>
          <p:cNvGrpSpPr>
            <a:grpSpLocks/>
          </p:cNvGrpSpPr>
          <p:nvPr/>
        </p:nvGrpSpPr>
        <p:grpSpPr bwMode="auto">
          <a:xfrm>
            <a:off x="658813" y="3822700"/>
            <a:ext cx="8485187" cy="2446338"/>
            <a:chOff x="415" y="2256"/>
            <a:chExt cx="5345" cy="1541"/>
          </a:xfrm>
        </p:grpSpPr>
        <p:sp>
          <p:nvSpPr>
            <p:cNvPr id="76807" name="Rectangle 5"/>
            <p:cNvSpPr>
              <a:spLocks noChangeArrowheads="1"/>
            </p:cNvSpPr>
            <p:nvPr/>
          </p:nvSpPr>
          <p:spPr bwMode="auto">
            <a:xfrm>
              <a:off x="424" y="2256"/>
              <a:ext cx="4896" cy="5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2075" tIns="46038" rIns="92075" bIns="46038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anose="05000000000000000000" pitchFamily="2" charset="2"/>
                <a:buChar char="u"/>
                <a:defRPr sz="32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•"/>
                <a:defRPr sz="28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u"/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en-US" sz="2400" b="1">
                  <a:solidFill>
                    <a:schemeClr val="tx2"/>
                  </a:solidFill>
                  <a:latin typeface="Tahoma" panose="020B0604030504040204" pitchFamily="34" charset="0"/>
                </a:rPr>
                <a:t>Dávkování</a:t>
              </a:r>
            </a:p>
          </p:txBody>
        </p:sp>
        <p:sp>
          <p:nvSpPr>
            <p:cNvPr id="76808" name="Rectangle 6"/>
            <p:cNvSpPr>
              <a:spLocks noChangeArrowheads="1"/>
            </p:cNvSpPr>
            <p:nvPr/>
          </p:nvSpPr>
          <p:spPr bwMode="auto">
            <a:xfrm>
              <a:off x="423" y="2736"/>
              <a:ext cx="4944" cy="2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 marL="609600" indent="-609600"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anose="05000000000000000000" pitchFamily="2" charset="2"/>
                <a:buChar char="u"/>
                <a:defRPr sz="32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990600" indent="-533400">
                <a:spcBef>
                  <a:spcPct val="20000"/>
                </a:spcBef>
                <a:buClr>
                  <a:schemeClr val="tx1"/>
                </a:buClr>
                <a:buChar char="•"/>
                <a:defRPr sz="28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371600" indent="-45720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u"/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752600" indent="-3810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209800" indent="-3810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667000" indent="-3810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3124200" indent="-3810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581400" indent="-3810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4038600" indent="-3810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buClr>
                  <a:schemeClr val="accent2"/>
                </a:buClr>
                <a:buSzPct val="80000"/>
                <a:buFont typeface="Wingdings" panose="05000000000000000000" pitchFamily="2" charset="2"/>
                <a:buNone/>
              </a:pPr>
              <a:r>
                <a:rPr lang="cs-CZ" altLang="en-US" sz="2000">
                  <a:solidFill>
                    <a:schemeClr val="tx2"/>
                  </a:solidFill>
                  <a:latin typeface="Tahoma" panose="020B0604030504040204" pitchFamily="34" charset="0"/>
                </a:rPr>
                <a:t>1.</a:t>
              </a:r>
              <a:r>
                <a:rPr lang="cs-CZ" altLang="en-US" sz="2000">
                  <a:latin typeface="Tahoma" panose="020B0604030504040204" pitchFamily="34" charset="0"/>
                </a:rPr>
                <a:t>     20 mM glycinátový pufr (pH 8.6) : 50 mbar/4s</a:t>
              </a:r>
            </a:p>
          </p:txBody>
        </p:sp>
        <p:sp>
          <p:nvSpPr>
            <p:cNvPr id="76809" name="Rectangle 27"/>
            <p:cNvSpPr>
              <a:spLocks noChangeArrowheads="1"/>
            </p:cNvSpPr>
            <p:nvPr/>
          </p:nvSpPr>
          <p:spPr bwMode="auto">
            <a:xfrm>
              <a:off x="415" y="3499"/>
              <a:ext cx="4944" cy="2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 marL="609600" indent="-609600"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anose="05000000000000000000" pitchFamily="2" charset="2"/>
                <a:buChar char="u"/>
                <a:defRPr sz="32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990600" indent="-533400">
                <a:spcBef>
                  <a:spcPct val="20000"/>
                </a:spcBef>
                <a:buClr>
                  <a:schemeClr val="tx1"/>
                </a:buClr>
                <a:buChar char="•"/>
                <a:defRPr sz="28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371600" indent="-45720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u"/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752600" indent="-3810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209800" indent="-3810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667000" indent="-3810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3124200" indent="-3810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581400" indent="-3810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4038600" indent="-3810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buClr>
                  <a:schemeClr val="accent2"/>
                </a:buClr>
                <a:buSzPct val="80000"/>
                <a:buFont typeface="Wingdings" panose="05000000000000000000" pitchFamily="2" charset="2"/>
                <a:buNone/>
              </a:pPr>
              <a:r>
                <a:rPr lang="cs-CZ" altLang="en-US" sz="2000">
                  <a:solidFill>
                    <a:schemeClr val="tx2"/>
                  </a:solidFill>
                  <a:latin typeface="Tahoma" panose="020B0604030504040204" pitchFamily="34" charset="0"/>
                </a:rPr>
                <a:t>4.</a:t>
              </a:r>
              <a:r>
                <a:rPr lang="cs-CZ" altLang="en-US" sz="2000">
                  <a:latin typeface="Tahoma" panose="020B0604030504040204" pitchFamily="34" charset="0"/>
                </a:rPr>
                <a:t>     20 mM </a:t>
              </a:r>
              <a:r>
                <a:rPr lang="cs-CZ" altLang="en-US" sz="1800"/>
                <a:t>glycinátový pufr</a:t>
              </a:r>
              <a:r>
                <a:rPr lang="cs-CZ" altLang="en-US" sz="2000">
                  <a:latin typeface="Tahoma" panose="020B0604030504040204" pitchFamily="34" charset="0"/>
                </a:rPr>
                <a:t> (pH 8.6) : 50 mbar/4s</a:t>
              </a:r>
            </a:p>
          </p:txBody>
        </p:sp>
        <p:sp>
          <p:nvSpPr>
            <p:cNvPr id="76810" name="Rectangle 28"/>
            <p:cNvSpPr>
              <a:spLocks noChangeArrowheads="1"/>
            </p:cNvSpPr>
            <p:nvPr/>
          </p:nvSpPr>
          <p:spPr bwMode="auto">
            <a:xfrm>
              <a:off x="415" y="3226"/>
              <a:ext cx="5345" cy="4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 marL="609600" indent="-609600"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anose="05000000000000000000" pitchFamily="2" charset="2"/>
                <a:buChar char="u"/>
                <a:defRPr sz="32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990600" indent="-533400">
                <a:spcBef>
                  <a:spcPct val="20000"/>
                </a:spcBef>
                <a:buClr>
                  <a:schemeClr val="tx1"/>
                </a:buClr>
                <a:buChar char="•"/>
                <a:defRPr sz="28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371600" indent="-45720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u"/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752600" indent="-3810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209800" indent="-3810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667000" indent="-3810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3124200" indent="-3810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581400" indent="-3810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4038600" indent="-3810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buClr>
                  <a:schemeClr val="accent2"/>
                </a:buClr>
                <a:buSzPct val="80000"/>
                <a:buFont typeface="Wingdings" panose="05000000000000000000" pitchFamily="2" charset="2"/>
                <a:buNone/>
              </a:pPr>
              <a:r>
                <a:rPr lang="cs-CZ" altLang="en-US" sz="2000">
                  <a:solidFill>
                    <a:schemeClr val="tx2"/>
                  </a:solidFill>
                  <a:latin typeface="Tahoma" panose="020B0604030504040204" pitchFamily="34" charset="0"/>
                </a:rPr>
                <a:t>3.</a:t>
              </a:r>
              <a:r>
                <a:rPr lang="cs-CZ" altLang="en-US" sz="2000">
                  <a:latin typeface="Tahoma" panose="020B0604030504040204" pitchFamily="34" charset="0"/>
                </a:rPr>
                <a:t>     Substrát ve 20 mM </a:t>
              </a:r>
              <a:r>
                <a:rPr lang="cs-CZ" altLang="en-US" sz="1800"/>
                <a:t>glycinátovém pufru</a:t>
              </a:r>
              <a:r>
                <a:rPr lang="cs-CZ" altLang="en-US" sz="2000">
                  <a:latin typeface="Tahoma" panose="020B0604030504040204" pitchFamily="34" charset="0"/>
                </a:rPr>
                <a:t> pufru (pH 8.6) : 50 mbar/4s</a:t>
              </a:r>
            </a:p>
          </p:txBody>
        </p:sp>
        <p:sp>
          <p:nvSpPr>
            <p:cNvPr id="76811" name="Rectangle 29"/>
            <p:cNvSpPr>
              <a:spLocks noChangeArrowheads="1"/>
            </p:cNvSpPr>
            <p:nvPr/>
          </p:nvSpPr>
          <p:spPr bwMode="auto">
            <a:xfrm>
              <a:off x="415" y="2972"/>
              <a:ext cx="4944" cy="3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 marL="609600" indent="-609600"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anose="05000000000000000000" pitchFamily="2" charset="2"/>
                <a:buChar char="u"/>
                <a:defRPr sz="32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990600" indent="-533400">
                <a:spcBef>
                  <a:spcPct val="20000"/>
                </a:spcBef>
                <a:buClr>
                  <a:schemeClr val="tx1"/>
                </a:buClr>
                <a:buChar char="•"/>
                <a:defRPr sz="28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371600" indent="-45720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u"/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752600" indent="-3810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209800" indent="-3810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667000" indent="-3810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3124200" indent="-3810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581400" indent="-3810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4038600" indent="-3810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buClr>
                  <a:schemeClr val="accent2"/>
                </a:buClr>
                <a:buSzPct val="80000"/>
                <a:buFont typeface="Wingdings" panose="05000000000000000000" pitchFamily="2" charset="2"/>
                <a:buNone/>
              </a:pPr>
              <a:r>
                <a:rPr lang="cs-CZ" altLang="en-US" sz="2000">
                  <a:solidFill>
                    <a:schemeClr val="tx2"/>
                  </a:solidFill>
                  <a:latin typeface="Tahoma" panose="020B0604030504040204" pitchFamily="34" charset="0"/>
                </a:rPr>
                <a:t>2.</a:t>
              </a:r>
              <a:r>
                <a:rPr lang="cs-CZ" altLang="en-US" sz="2000">
                  <a:latin typeface="Tahoma" panose="020B0604030504040204" pitchFamily="34" charset="0"/>
                </a:rPr>
                <a:t>     Enzym ve 20 mM </a:t>
              </a:r>
              <a:r>
                <a:rPr lang="cs-CZ" altLang="en-US" sz="1800"/>
                <a:t>glycinátovém</a:t>
              </a:r>
              <a:r>
                <a:rPr lang="cs-CZ" altLang="en-US" sz="2000">
                  <a:latin typeface="Tahoma" panose="020B0604030504040204" pitchFamily="34" charset="0"/>
                </a:rPr>
                <a:t> pufru (pH 8.6) : 50 mbar/4s</a:t>
              </a:r>
            </a:p>
          </p:txBody>
        </p:sp>
      </p:grpSp>
      <p:sp>
        <p:nvSpPr>
          <p:cNvPr id="76806" name="Rectangle 49"/>
          <p:cNvSpPr>
            <a:spLocks noChangeArrowheads="1"/>
          </p:cNvSpPr>
          <p:nvPr/>
        </p:nvSpPr>
        <p:spPr bwMode="auto">
          <a:xfrm>
            <a:off x="2111375" y="6242050"/>
            <a:ext cx="489108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z="1400"/>
              <a:t>Telnarová, M. et al. </a:t>
            </a:r>
            <a:r>
              <a:rPr lang="cs-CZ" altLang="en-US" sz="1400" i="1"/>
              <a:t>Electrophoresis</a:t>
            </a:r>
            <a:r>
              <a:rPr lang="cs-CZ" altLang="en-US" sz="1400"/>
              <a:t>, 2004, 25, 290.</a:t>
            </a:r>
            <a:r>
              <a:rPr lang="cs-CZ" altLang="en-US" sz="180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6600" dirty="0" smtClean="0"/>
              <a:t>Z</a:t>
            </a:r>
            <a:r>
              <a:rPr lang="cs-CZ" sz="6600" dirty="0" err="1" smtClean="0"/>
              <a:t>ónová</a:t>
            </a:r>
            <a:r>
              <a:rPr lang="cs-CZ" sz="6600" dirty="0" smtClean="0"/>
              <a:t> elektroforéza</a:t>
            </a:r>
            <a:br>
              <a:rPr lang="cs-CZ" sz="6600" dirty="0" smtClean="0"/>
            </a:br>
            <a:r>
              <a:rPr lang="cs-CZ" dirty="0" smtClean="0"/>
              <a:t>(1939)</a:t>
            </a:r>
            <a:endParaRPr lang="cs-CZ" sz="6600" dirty="0" smtClean="0"/>
          </a:p>
        </p:txBody>
      </p:sp>
      <p:sp>
        <p:nvSpPr>
          <p:cNvPr id="14339" name="Text Box 32"/>
          <p:cNvSpPr txBox="1">
            <a:spLocks noChangeArrowheads="1"/>
          </p:cNvSpPr>
          <p:nvPr/>
        </p:nvSpPr>
        <p:spPr bwMode="auto">
          <a:xfrm>
            <a:off x="3186113" y="1377950"/>
            <a:ext cx="4762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en-US" sz="3600">
                <a:solidFill>
                  <a:schemeClr val="tx2"/>
                </a:solidFill>
                <a:latin typeface="Times New Roman" panose="02020603050405020304" pitchFamily="18" charset="0"/>
              </a:rPr>
              <a:t>+</a:t>
            </a:r>
          </a:p>
        </p:txBody>
      </p:sp>
      <p:sp>
        <p:nvSpPr>
          <p:cNvPr id="14340" name="Text Box 33"/>
          <p:cNvSpPr txBox="1">
            <a:spLocks noChangeArrowheads="1"/>
          </p:cNvSpPr>
          <p:nvPr/>
        </p:nvSpPr>
        <p:spPr bwMode="auto">
          <a:xfrm>
            <a:off x="5470525" y="1370013"/>
            <a:ext cx="4762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en-US" sz="3600">
                <a:solidFill>
                  <a:schemeClr val="tx2"/>
                </a:solidFill>
                <a:latin typeface="Times New Roman" panose="02020603050405020304" pitchFamily="18" charset="0"/>
              </a:rPr>
              <a:t>+</a:t>
            </a:r>
          </a:p>
        </p:txBody>
      </p:sp>
      <p:grpSp>
        <p:nvGrpSpPr>
          <p:cNvPr id="14341" name="Group 39"/>
          <p:cNvGrpSpPr>
            <a:grpSpLocks/>
          </p:cNvGrpSpPr>
          <p:nvPr/>
        </p:nvGrpSpPr>
        <p:grpSpPr bwMode="auto">
          <a:xfrm>
            <a:off x="2898775" y="1914525"/>
            <a:ext cx="3346450" cy="4651375"/>
            <a:chOff x="1826" y="1206"/>
            <a:chExt cx="2108" cy="2930"/>
          </a:xfrm>
        </p:grpSpPr>
        <p:sp>
          <p:nvSpPr>
            <p:cNvPr id="14342" name="Line 3"/>
            <p:cNvSpPr>
              <a:spLocks noChangeShapeType="1"/>
            </p:cNvSpPr>
            <p:nvPr/>
          </p:nvSpPr>
          <p:spPr bwMode="auto">
            <a:xfrm>
              <a:off x="1894" y="1371"/>
              <a:ext cx="0" cy="228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cs-CZ"/>
            </a:p>
          </p:txBody>
        </p:sp>
        <p:sp>
          <p:nvSpPr>
            <p:cNvPr id="14343" name="Line 4"/>
            <p:cNvSpPr>
              <a:spLocks noChangeShapeType="1"/>
            </p:cNvSpPr>
            <p:nvPr/>
          </p:nvSpPr>
          <p:spPr bwMode="auto">
            <a:xfrm>
              <a:off x="2386" y="1371"/>
              <a:ext cx="0" cy="228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cs-CZ"/>
            </a:p>
          </p:txBody>
        </p:sp>
        <p:sp>
          <p:nvSpPr>
            <p:cNvPr id="14344" name="Rectangle 9" descr="Jemná mřížka"/>
            <p:cNvSpPr>
              <a:spLocks noChangeArrowheads="1"/>
            </p:cNvSpPr>
            <p:nvPr/>
          </p:nvSpPr>
          <p:spPr bwMode="auto">
            <a:xfrm>
              <a:off x="1894" y="1639"/>
              <a:ext cx="492" cy="494"/>
            </a:xfrm>
            <a:prstGeom prst="rect">
              <a:avLst/>
            </a:prstGeom>
            <a:pattFill prst="smGrid">
              <a:fgClr>
                <a:srgbClr val="00FFCC"/>
              </a:fgClr>
              <a:bgClr>
                <a:srgbClr val="FFFFFF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anose="05000000000000000000" pitchFamily="2" charset="2"/>
                <a:buChar char="u"/>
                <a:defRPr sz="32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•"/>
                <a:defRPr sz="28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u"/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600">
                <a:solidFill>
                  <a:schemeClr val="tx2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4345" name="Text Box 13"/>
            <p:cNvSpPr txBox="1">
              <a:spLocks noChangeArrowheads="1"/>
            </p:cNvSpPr>
            <p:nvPr/>
          </p:nvSpPr>
          <p:spPr bwMode="auto">
            <a:xfrm>
              <a:off x="1855" y="1745"/>
              <a:ext cx="602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anose="05000000000000000000" pitchFamily="2" charset="2"/>
                <a:buChar char="u"/>
                <a:defRPr sz="32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•"/>
                <a:defRPr sz="28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u"/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cs-CZ" altLang="en-US" sz="1600" b="1">
                  <a:solidFill>
                    <a:srgbClr val="FF0000"/>
                  </a:solidFill>
                  <a:latin typeface="Times New Roman" panose="02020603050405020304" pitchFamily="18" charset="0"/>
                </a:rPr>
                <a:t>A+B+C</a:t>
              </a:r>
            </a:p>
          </p:txBody>
        </p:sp>
        <p:grpSp>
          <p:nvGrpSpPr>
            <p:cNvPr id="14346" name="Group 16"/>
            <p:cNvGrpSpPr>
              <a:grpSpLocks/>
            </p:cNvGrpSpPr>
            <p:nvPr/>
          </p:nvGrpSpPr>
          <p:grpSpPr bwMode="auto">
            <a:xfrm>
              <a:off x="3349" y="1386"/>
              <a:ext cx="492" cy="2286"/>
              <a:chOff x="1568" y="1620"/>
              <a:chExt cx="492" cy="2286"/>
            </a:xfrm>
          </p:grpSpPr>
          <p:sp>
            <p:nvSpPr>
              <p:cNvPr id="14364" name="Line 14"/>
              <p:cNvSpPr>
                <a:spLocks noChangeShapeType="1"/>
              </p:cNvSpPr>
              <p:nvPr/>
            </p:nvSpPr>
            <p:spPr bwMode="auto">
              <a:xfrm>
                <a:off x="1568" y="1620"/>
                <a:ext cx="0" cy="228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anchor="ctr"/>
              <a:lstStyle/>
              <a:p>
                <a:endParaRPr lang="cs-CZ"/>
              </a:p>
            </p:txBody>
          </p:sp>
          <p:sp>
            <p:nvSpPr>
              <p:cNvPr id="14365" name="Line 15"/>
              <p:cNvSpPr>
                <a:spLocks noChangeShapeType="1"/>
              </p:cNvSpPr>
              <p:nvPr/>
            </p:nvSpPr>
            <p:spPr bwMode="auto">
              <a:xfrm>
                <a:off x="2060" y="1620"/>
                <a:ext cx="0" cy="228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anchor="ctr"/>
              <a:lstStyle/>
              <a:p>
                <a:endParaRPr lang="cs-CZ"/>
              </a:p>
            </p:txBody>
          </p:sp>
        </p:grpSp>
        <p:sp>
          <p:nvSpPr>
            <p:cNvPr id="14347" name="Line 17"/>
            <p:cNvSpPr>
              <a:spLocks noChangeShapeType="1"/>
            </p:cNvSpPr>
            <p:nvPr/>
          </p:nvSpPr>
          <p:spPr bwMode="auto">
            <a:xfrm>
              <a:off x="1894" y="1485"/>
              <a:ext cx="49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cs-CZ"/>
            </a:p>
          </p:txBody>
        </p:sp>
        <p:sp>
          <p:nvSpPr>
            <p:cNvPr id="14348" name="Line 18"/>
            <p:cNvSpPr>
              <a:spLocks noChangeShapeType="1"/>
            </p:cNvSpPr>
            <p:nvPr/>
          </p:nvSpPr>
          <p:spPr bwMode="auto">
            <a:xfrm>
              <a:off x="2150" y="1206"/>
              <a:ext cx="0" cy="333"/>
            </a:xfrm>
            <a:prstGeom prst="line">
              <a:avLst/>
            </a:prstGeom>
            <a:noFill/>
            <a:ln w="76200" cmpd="tri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cs-CZ"/>
            </a:p>
          </p:txBody>
        </p:sp>
        <p:sp>
          <p:nvSpPr>
            <p:cNvPr id="14349" name="Line 19"/>
            <p:cNvSpPr>
              <a:spLocks noChangeShapeType="1"/>
            </p:cNvSpPr>
            <p:nvPr/>
          </p:nvSpPr>
          <p:spPr bwMode="auto">
            <a:xfrm>
              <a:off x="3349" y="1485"/>
              <a:ext cx="49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cs-CZ"/>
            </a:p>
          </p:txBody>
        </p:sp>
        <p:sp>
          <p:nvSpPr>
            <p:cNvPr id="14350" name="Line 20"/>
            <p:cNvSpPr>
              <a:spLocks noChangeShapeType="1"/>
            </p:cNvSpPr>
            <p:nvPr/>
          </p:nvSpPr>
          <p:spPr bwMode="auto">
            <a:xfrm>
              <a:off x="1894" y="3657"/>
              <a:ext cx="49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cs-CZ"/>
            </a:p>
          </p:txBody>
        </p:sp>
        <p:sp>
          <p:nvSpPr>
            <p:cNvPr id="14351" name="Line 21"/>
            <p:cNvSpPr>
              <a:spLocks noChangeShapeType="1"/>
            </p:cNvSpPr>
            <p:nvPr/>
          </p:nvSpPr>
          <p:spPr bwMode="auto">
            <a:xfrm>
              <a:off x="3349" y="3657"/>
              <a:ext cx="49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cs-CZ"/>
            </a:p>
          </p:txBody>
        </p:sp>
        <p:sp>
          <p:nvSpPr>
            <p:cNvPr id="14352" name="Rectangle 22" descr="Světlý šikmo nahoru"/>
            <p:cNvSpPr>
              <a:spLocks noChangeArrowheads="1"/>
            </p:cNvSpPr>
            <p:nvPr/>
          </p:nvSpPr>
          <p:spPr bwMode="auto">
            <a:xfrm>
              <a:off x="3349" y="2343"/>
              <a:ext cx="492" cy="265"/>
            </a:xfrm>
            <a:prstGeom prst="rect">
              <a:avLst/>
            </a:prstGeom>
            <a:pattFill prst="ltUpDiag">
              <a:fgClr>
                <a:srgbClr val="00FFCC"/>
              </a:fgClr>
              <a:bgClr>
                <a:srgbClr val="FFFFFF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anose="05000000000000000000" pitchFamily="2" charset="2"/>
                <a:buChar char="u"/>
                <a:defRPr sz="32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•"/>
                <a:defRPr sz="28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u"/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600">
                <a:solidFill>
                  <a:schemeClr val="tx2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4353" name="Rectangle 23" descr="Světlý vodorovný"/>
            <p:cNvSpPr>
              <a:spLocks noChangeArrowheads="1"/>
            </p:cNvSpPr>
            <p:nvPr/>
          </p:nvSpPr>
          <p:spPr bwMode="auto">
            <a:xfrm>
              <a:off x="3349" y="2866"/>
              <a:ext cx="492" cy="189"/>
            </a:xfrm>
            <a:prstGeom prst="rect">
              <a:avLst/>
            </a:prstGeom>
            <a:pattFill prst="ltHorz">
              <a:fgClr>
                <a:srgbClr val="00FFCC"/>
              </a:fgClr>
              <a:bgClr>
                <a:srgbClr val="FFFFFF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anose="05000000000000000000" pitchFamily="2" charset="2"/>
                <a:buChar char="u"/>
                <a:defRPr sz="32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•"/>
                <a:defRPr sz="28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u"/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600">
                <a:solidFill>
                  <a:schemeClr val="tx2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4354" name="Rectangle 24" descr="Světlý svislý"/>
            <p:cNvSpPr>
              <a:spLocks noChangeArrowheads="1"/>
            </p:cNvSpPr>
            <p:nvPr/>
          </p:nvSpPr>
          <p:spPr bwMode="auto">
            <a:xfrm>
              <a:off x="3349" y="3340"/>
              <a:ext cx="492" cy="201"/>
            </a:xfrm>
            <a:prstGeom prst="rect">
              <a:avLst/>
            </a:prstGeom>
            <a:pattFill prst="ltVert">
              <a:fgClr>
                <a:srgbClr val="00FFCC"/>
              </a:fgClr>
              <a:bgClr>
                <a:srgbClr val="FFFFFF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anose="05000000000000000000" pitchFamily="2" charset="2"/>
                <a:buChar char="u"/>
                <a:defRPr sz="32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•"/>
                <a:defRPr sz="28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u"/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600">
                <a:solidFill>
                  <a:schemeClr val="tx2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4355" name="Text Box 26" descr="Světlý vodorovný"/>
            <p:cNvSpPr txBox="1">
              <a:spLocks noChangeArrowheads="1"/>
            </p:cNvSpPr>
            <p:nvPr/>
          </p:nvSpPr>
          <p:spPr bwMode="auto">
            <a:xfrm>
              <a:off x="3295" y="3329"/>
              <a:ext cx="602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anose="05000000000000000000" pitchFamily="2" charset="2"/>
                <a:buChar char="u"/>
                <a:defRPr sz="32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•"/>
                <a:defRPr sz="28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u"/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cs-CZ" altLang="en-US" sz="1600" b="1">
                  <a:solidFill>
                    <a:srgbClr val="FF0000"/>
                  </a:solidFill>
                  <a:latin typeface="Times New Roman" panose="02020603050405020304" pitchFamily="18" charset="0"/>
                </a:rPr>
                <a:t>A</a:t>
              </a:r>
            </a:p>
          </p:txBody>
        </p:sp>
        <p:sp>
          <p:nvSpPr>
            <p:cNvPr id="14356" name="Text Box 27" descr="Světlý svislý"/>
            <p:cNvSpPr txBox="1">
              <a:spLocks noChangeArrowheads="1"/>
            </p:cNvSpPr>
            <p:nvPr/>
          </p:nvSpPr>
          <p:spPr bwMode="auto">
            <a:xfrm>
              <a:off x="3295" y="2843"/>
              <a:ext cx="602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anose="05000000000000000000" pitchFamily="2" charset="2"/>
                <a:buChar char="u"/>
                <a:defRPr sz="32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•"/>
                <a:defRPr sz="28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u"/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cs-CZ" altLang="en-US" sz="1600" b="1">
                  <a:solidFill>
                    <a:srgbClr val="FF0000"/>
                  </a:solidFill>
                  <a:latin typeface="Times New Roman" panose="02020603050405020304" pitchFamily="18" charset="0"/>
                </a:rPr>
                <a:t>B</a:t>
              </a:r>
            </a:p>
          </p:txBody>
        </p:sp>
        <p:sp>
          <p:nvSpPr>
            <p:cNvPr id="14357" name="Text Box 28"/>
            <p:cNvSpPr txBox="1">
              <a:spLocks noChangeArrowheads="1"/>
            </p:cNvSpPr>
            <p:nvPr/>
          </p:nvSpPr>
          <p:spPr bwMode="auto">
            <a:xfrm>
              <a:off x="3302" y="2379"/>
              <a:ext cx="602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anose="05000000000000000000" pitchFamily="2" charset="2"/>
                <a:buChar char="u"/>
                <a:defRPr sz="32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•"/>
                <a:defRPr sz="28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u"/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cs-CZ" altLang="en-US" sz="1600" b="1">
                  <a:solidFill>
                    <a:srgbClr val="FF0000"/>
                  </a:solidFill>
                  <a:latin typeface="Times New Roman" panose="02020603050405020304" pitchFamily="18" charset="0"/>
                </a:rPr>
                <a:t>C</a:t>
              </a:r>
            </a:p>
          </p:txBody>
        </p:sp>
        <p:sp>
          <p:nvSpPr>
            <p:cNvPr id="14358" name="Line 29"/>
            <p:cNvSpPr>
              <a:spLocks noChangeShapeType="1"/>
            </p:cNvSpPr>
            <p:nvPr/>
          </p:nvSpPr>
          <p:spPr bwMode="auto">
            <a:xfrm>
              <a:off x="2154" y="3514"/>
              <a:ext cx="0" cy="333"/>
            </a:xfrm>
            <a:prstGeom prst="line">
              <a:avLst/>
            </a:prstGeom>
            <a:noFill/>
            <a:ln w="76200" cmpd="tri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cs-CZ"/>
            </a:p>
          </p:txBody>
        </p:sp>
        <p:sp>
          <p:nvSpPr>
            <p:cNvPr id="14359" name="Line 30"/>
            <p:cNvSpPr>
              <a:spLocks noChangeShapeType="1"/>
            </p:cNvSpPr>
            <p:nvPr/>
          </p:nvSpPr>
          <p:spPr bwMode="auto">
            <a:xfrm>
              <a:off x="3587" y="1212"/>
              <a:ext cx="0" cy="333"/>
            </a:xfrm>
            <a:prstGeom prst="line">
              <a:avLst/>
            </a:prstGeom>
            <a:noFill/>
            <a:ln w="76200" cmpd="tri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cs-CZ"/>
            </a:p>
          </p:txBody>
        </p:sp>
        <p:sp>
          <p:nvSpPr>
            <p:cNvPr id="14360" name="Line 31"/>
            <p:cNvSpPr>
              <a:spLocks noChangeShapeType="1"/>
            </p:cNvSpPr>
            <p:nvPr/>
          </p:nvSpPr>
          <p:spPr bwMode="auto">
            <a:xfrm>
              <a:off x="3608" y="3533"/>
              <a:ext cx="0" cy="333"/>
            </a:xfrm>
            <a:prstGeom prst="line">
              <a:avLst/>
            </a:prstGeom>
            <a:noFill/>
            <a:ln w="76200" cmpd="tri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cs-CZ"/>
            </a:p>
          </p:txBody>
        </p:sp>
        <p:sp>
          <p:nvSpPr>
            <p:cNvPr id="14361" name="Text Box 34"/>
            <p:cNvSpPr txBox="1">
              <a:spLocks noChangeArrowheads="1"/>
            </p:cNvSpPr>
            <p:nvPr/>
          </p:nvSpPr>
          <p:spPr bwMode="auto">
            <a:xfrm>
              <a:off x="1999" y="3673"/>
              <a:ext cx="300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anose="05000000000000000000" pitchFamily="2" charset="2"/>
                <a:buChar char="u"/>
                <a:defRPr sz="32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•"/>
                <a:defRPr sz="28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u"/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cs-CZ" altLang="en-US" sz="3600">
                  <a:solidFill>
                    <a:schemeClr val="tx2"/>
                  </a:solidFill>
                  <a:latin typeface="Times New Roman" panose="02020603050405020304" pitchFamily="18" charset="0"/>
                </a:rPr>
                <a:t>-</a:t>
              </a:r>
            </a:p>
          </p:txBody>
        </p:sp>
        <p:sp>
          <p:nvSpPr>
            <p:cNvPr id="14362" name="Text Box 35"/>
            <p:cNvSpPr txBox="1">
              <a:spLocks noChangeArrowheads="1"/>
            </p:cNvSpPr>
            <p:nvPr/>
          </p:nvSpPr>
          <p:spPr bwMode="auto">
            <a:xfrm>
              <a:off x="3457" y="3723"/>
              <a:ext cx="300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anose="05000000000000000000" pitchFamily="2" charset="2"/>
                <a:buChar char="u"/>
                <a:defRPr sz="32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•"/>
                <a:defRPr sz="28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u"/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cs-CZ" altLang="en-US" sz="3600">
                  <a:solidFill>
                    <a:schemeClr val="tx2"/>
                  </a:solidFill>
                  <a:latin typeface="Times New Roman" panose="02020603050405020304" pitchFamily="18" charset="0"/>
                </a:rPr>
                <a:t>-</a:t>
              </a:r>
            </a:p>
          </p:txBody>
        </p:sp>
        <p:sp>
          <p:nvSpPr>
            <p:cNvPr id="14363" name="Text Box 38"/>
            <p:cNvSpPr txBox="1">
              <a:spLocks noChangeArrowheads="1"/>
            </p:cNvSpPr>
            <p:nvPr/>
          </p:nvSpPr>
          <p:spPr bwMode="auto">
            <a:xfrm>
              <a:off x="1826" y="3809"/>
              <a:ext cx="2108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anose="05000000000000000000" pitchFamily="2" charset="2"/>
                <a:buChar char="u"/>
                <a:defRPr sz="32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•"/>
                <a:defRPr sz="28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u"/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en-US" sz="2800">
                  <a:solidFill>
                    <a:schemeClr val="tx2"/>
                  </a:solidFill>
                  <a:latin typeface="Times New Roman" panose="02020603050405020304" pitchFamily="18" charset="0"/>
                  <a:sym typeface="Symbol" panose="05050102010706020507" pitchFamily="18" charset="2"/>
                </a:rPr>
                <a:t></a:t>
              </a:r>
              <a:r>
                <a:rPr lang="cs-CZ" altLang="en-US" sz="2800" baseline="-25000">
                  <a:solidFill>
                    <a:schemeClr val="tx2"/>
                  </a:solidFill>
                  <a:latin typeface="Times New Roman" panose="02020603050405020304" pitchFamily="18" charset="0"/>
                  <a:sym typeface="Symbol" panose="05050102010706020507" pitchFamily="18" charset="2"/>
                </a:rPr>
                <a:t>A </a:t>
              </a:r>
              <a:r>
                <a:rPr lang="en-US" altLang="en-US" sz="2800">
                  <a:solidFill>
                    <a:schemeClr val="tx2"/>
                  </a:solidFill>
                  <a:latin typeface="Times New Roman" panose="02020603050405020304" pitchFamily="18" charset="0"/>
                  <a:sym typeface="Symbol" panose="05050102010706020507" pitchFamily="18" charset="2"/>
                </a:rPr>
                <a:t>&gt;</a:t>
              </a:r>
              <a:r>
                <a:rPr lang="en-US" altLang="en-US" sz="2800" baseline="-25000">
                  <a:solidFill>
                    <a:schemeClr val="tx2"/>
                  </a:solidFill>
                  <a:latin typeface="Times New Roman" panose="02020603050405020304" pitchFamily="18" charset="0"/>
                  <a:sym typeface="Symbol" panose="05050102010706020507" pitchFamily="18" charset="2"/>
                </a:rPr>
                <a:t> </a:t>
              </a:r>
              <a:r>
                <a:rPr lang="cs-CZ" altLang="en-US" sz="2800">
                  <a:solidFill>
                    <a:schemeClr val="tx2"/>
                  </a:solidFill>
                  <a:latin typeface="Times New Roman" panose="02020603050405020304" pitchFamily="18" charset="0"/>
                  <a:sym typeface="Symbol" panose="05050102010706020507" pitchFamily="18" charset="2"/>
                </a:rPr>
                <a:t></a:t>
              </a:r>
              <a:r>
                <a:rPr lang="cs-CZ" altLang="en-US" sz="2800" baseline="-25000">
                  <a:solidFill>
                    <a:schemeClr val="tx2"/>
                  </a:solidFill>
                  <a:latin typeface="Times New Roman" panose="02020603050405020304" pitchFamily="18" charset="0"/>
                  <a:sym typeface="Symbol" panose="05050102010706020507" pitchFamily="18" charset="2"/>
                </a:rPr>
                <a:t>B</a:t>
              </a:r>
              <a:r>
                <a:rPr lang="cs-CZ" altLang="en-US" sz="2800">
                  <a:solidFill>
                    <a:schemeClr val="tx2"/>
                  </a:solidFill>
                  <a:latin typeface="Times New Roman" panose="02020603050405020304" pitchFamily="18" charset="0"/>
                  <a:sym typeface="Symbol" panose="05050102010706020507" pitchFamily="18" charset="2"/>
                </a:rPr>
                <a:t> </a:t>
              </a:r>
              <a:r>
                <a:rPr lang="en-US" altLang="en-US" sz="2800">
                  <a:solidFill>
                    <a:schemeClr val="tx2"/>
                  </a:solidFill>
                  <a:latin typeface="Times New Roman" panose="02020603050405020304" pitchFamily="18" charset="0"/>
                  <a:sym typeface="Symbol" panose="05050102010706020507" pitchFamily="18" charset="2"/>
                </a:rPr>
                <a:t>&gt;</a:t>
              </a:r>
              <a:r>
                <a:rPr lang="cs-CZ" altLang="en-US" sz="2800">
                  <a:solidFill>
                    <a:schemeClr val="tx2"/>
                  </a:solidFill>
                  <a:latin typeface="Times New Roman" panose="02020603050405020304" pitchFamily="18" charset="0"/>
                  <a:sym typeface="Symbol" panose="05050102010706020507" pitchFamily="18" charset="2"/>
                </a:rPr>
                <a:t></a:t>
              </a:r>
              <a:r>
                <a:rPr lang="cs-CZ" altLang="en-US" sz="2800" baseline="-25000">
                  <a:solidFill>
                    <a:schemeClr val="tx2"/>
                  </a:solidFill>
                  <a:latin typeface="Times New Roman" panose="02020603050405020304" pitchFamily="18" charset="0"/>
                  <a:sym typeface="Symbol" panose="05050102010706020507" pitchFamily="18" charset="2"/>
                </a:rPr>
                <a:t>C</a:t>
              </a:r>
              <a:endParaRPr lang="cs-CZ" altLang="en-US" sz="2800" baseline="-25000">
                <a:solidFill>
                  <a:schemeClr val="tx2"/>
                </a:solidFill>
                <a:latin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5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569913"/>
            <a:ext cx="8229600" cy="1139825"/>
          </a:xfrm>
        </p:spPr>
        <p:txBody>
          <a:bodyPr/>
          <a:lstStyle/>
          <a:p>
            <a:pPr>
              <a:defRPr/>
            </a:pPr>
            <a:r>
              <a:rPr lang="cs-CZ" altLang="en-US" sz="3600"/>
              <a:t/>
            </a:r>
            <a:br>
              <a:rPr lang="cs-CZ" altLang="en-US" sz="3600"/>
            </a:br>
            <a:r>
              <a:rPr lang="cs-CZ" altLang="en-US" sz="3200"/>
              <a:t>Stanovení Michaelisovy konstanty Km</a:t>
            </a:r>
            <a:r>
              <a:rPr lang="cs-CZ" altLang="en-US" sz="2800"/>
              <a:t> </a:t>
            </a:r>
            <a:br>
              <a:rPr lang="cs-CZ" altLang="en-US" sz="2800"/>
            </a:br>
            <a:r>
              <a:rPr lang="cs-CZ" altLang="en-US" sz="2400"/>
              <a:t>substrát 1-brombutan</a:t>
            </a:r>
          </a:p>
        </p:txBody>
      </p:sp>
      <p:sp>
        <p:nvSpPr>
          <p:cNvPr id="77827" name="Rectangle 4"/>
          <p:cNvSpPr>
            <a:spLocks noChangeArrowheads="1"/>
          </p:cNvSpPr>
          <p:nvPr/>
        </p:nvSpPr>
        <p:spPr bwMode="auto">
          <a:xfrm>
            <a:off x="0" y="0"/>
            <a:ext cx="9144000" cy="76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>
                <a:solidFill>
                  <a:schemeClr val="accent1"/>
                </a:solidFill>
                <a:latin typeface="Tahoma" panose="020B0604030504040204" pitchFamily="34" charset="0"/>
              </a:rPr>
              <a:t>haloalkandehalogenasa – EMMA </a:t>
            </a:r>
          </a:p>
        </p:txBody>
      </p:sp>
      <p:sp>
        <p:nvSpPr>
          <p:cNvPr id="77828" name="Rectangle 5"/>
          <p:cNvSpPr>
            <a:spLocks noChangeArrowheads="1"/>
          </p:cNvSpPr>
          <p:nvPr/>
        </p:nvSpPr>
        <p:spPr bwMode="auto">
          <a:xfrm>
            <a:off x="1543050" y="17716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en-US" sz="1800"/>
          </a:p>
        </p:txBody>
      </p:sp>
      <p:pic>
        <p:nvPicPr>
          <p:cNvPr id="77829" name="Picture 10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088" y="2228850"/>
            <a:ext cx="3959225" cy="323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7830" name="Picture 12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2188" y="2217738"/>
            <a:ext cx="3959225" cy="323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7831" name="Text Box 13"/>
          <p:cNvSpPr txBox="1">
            <a:spLocks noChangeArrowheads="1"/>
          </p:cNvSpPr>
          <p:nvPr/>
        </p:nvSpPr>
        <p:spPr bwMode="auto">
          <a:xfrm>
            <a:off x="341313" y="5554663"/>
            <a:ext cx="84994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z="2400" b="1">
                <a:solidFill>
                  <a:srgbClr val="FFFF00"/>
                </a:solidFill>
                <a:latin typeface="Arial" panose="020B0604020202020204" pitchFamily="34" charset="0"/>
              </a:rPr>
              <a:t>Přímá detekce                             Nepřímá detekce</a:t>
            </a:r>
            <a:endParaRPr lang="cs-CZ" altLang="en-US" sz="2400">
              <a:latin typeface="Arial" panose="020B0604020202020204" pitchFamily="34" charset="0"/>
            </a:endParaRPr>
          </a:p>
        </p:txBody>
      </p:sp>
      <p:sp>
        <p:nvSpPr>
          <p:cNvPr id="77832" name="Rectangle 14"/>
          <p:cNvSpPr>
            <a:spLocks noChangeArrowheads="1"/>
          </p:cNvSpPr>
          <p:nvPr/>
        </p:nvSpPr>
        <p:spPr bwMode="auto">
          <a:xfrm>
            <a:off x="1092200" y="5486400"/>
            <a:ext cx="26511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z="180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75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90513"/>
            <a:ext cx="8229600" cy="1139825"/>
          </a:xfrm>
        </p:spPr>
        <p:txBody>
          <a:bodyPr/>
          <a:lstStyle/>
          <a:p>
            <a:pPr>
              <a:defRPr/>
            </a:pPr>
            <a:r>
              <a:rPr lang="cs-CZ" altLang="en-US" sz="3600"/>
              <a:t/>
            </a:r>
            <a:br>
              <a:rPr lang="cs-CZ" altLang="en-US" sz="3600"/>
            </a:br>
            <a:r>
              <a:rPr lang="cs-CZ" altLang="en-US" sz="3200"/>
              <a:t>Stanovení Michaelisovy konstanty Km </a:t>
            </a:r>
            <a:br>
              <a:rPr lang="cs-CZ" altLang="en-US" sz="3200"/>
            </a:br>
            <a:r>
              <a:rPr lang="cs-CZ" altLang="en-US" sz="2400"/>
              <a:t>substrát 1-brombutan</a:t>
            </a:r>
          </a:p>
        </p:txBody>
      </p:sp>
      <p:sp>
        <p:nvSpPr>
          <p:cNvPr id="73731" name="Rectangle 3"/>
          <p:cNvSpPr>
            <a:spLocks noChangeArrowheads="1"/>
          </p:cNvSpPr>
          <p:nvPr/>
        </p:nvSpPr>
        <p:spPr bwMode="auto">
          <a:xfrm>
            <a:off x="0" y="0"/>
            <a:ext cx="9144000" cy="76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algn="l" eaLnBrk="0" hangingPunct="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>
                <a:solidFill>
                  <a:schemeClr val="accent1"/>
                </a:solidFill>
                <a:latin typeface="Tahoma" panose="020B0604030504040204" pitchFamily="34" charset="0"/>
              </a:rPr>
              <a:t>haloalkandehalogenasa – EMMA </a:t>
            </a:r>
          </a:p>
        </p:txBody>
      </p:sp>
      <p:sp>
        <p:nvSpPr>
          <p:cNvPr id="73732" name="Rectangle 4"/>
          <p:cNvSpPr>
            <a:spLocks noChangeArrowheads="1"/>
          </p:cNvSpPr>
          <p:nvPr/>
        </p:nvSpPr>
        <p:spPr bwMode="auto">
          <a:xfrm>
            <a:off x="1543050" y="17716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en-US" sz="1800"/>
          </a:p>
        </p:txBody>
      </p:sp>
      <p:sp>
        <p:nvSpPr>
          <p:cNvPr id="73733" name="Text Box 13"/>
          <p:cNvSpPr txBox="1">
            <a:spLocks noChangeArrowheads="1"/>
          </p:cNvSpPr>
          <p:nvPr/>
        </p:nvSpPr>
        <p:spPr bwMode="auto">
          <a:xfrm>
            <a:off x="315913" y="6342063"/>
            <a:ext cx="84994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z="2400" b="1">
                <a:solidFill>
                  <a:srgbClr val="FFFF00"/>
                </a:solidFill>
                <a:latin typeface="Arial" panose="020B0604020202020204" pitchFamily="34" charset="0"/>
              </a:rPr>
              <a:t>Přímá detekce                         Nepřímá detekce</a:t>
            </a:r>
            <a:r>
              <a:rPr lang="cs-CZ" altLang="en-US" sz="2400">
                <a:latin typeface="Times New Roman" panose="02020603050405020304" pitchFamily="18" charset="0"/>
              </a:rPr>
              <a:t> </a:t>
            </a:r>
          </a:p>
        </p:txBody>
      </p:sp>
      <p:grpSp>
        <p:nvGrpSpPr>
          <p:cNvPr id="73734" name="Group 17"/>
          <p:cNvGrpSpPr>
            <a:grpSpLocks/>
          </p:cNvGrpSpPr>
          <p:nvPr/>
        </p:nvGrpSpPr>
        <p:grpSpPr bwMode="auto">
          <a:xfrm>
            <a:off x="1036638" y="1582738"/>
            <a:ext cx="7013575" cy="4752975"/>
            <a:chOff x="685" y="973"/>
            <a:chExt cx="4418" cy="2994"/>
          </a:xfrm>
        </p:grpSpPr>
        <p:pic>
          <p:nvPicPr>
            <p:cNvPr id="73735" name="Picture 9"/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89" y="973"/>
              <a:ext cx="1814" cy="14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3736" name="Picture 10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85" y="2477"/>
              <a:ext cx="1814" cy="14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3737" name="Picture 11"/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7" y="987"/>
              <a:ext cx="1814" cy="14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3738" name="Picture 12"/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5" y="2493"/>
              <a:ext cx="1814" cy="14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3739" name="Text Box 15"/>
            <p:cNvSpPr txBox="1">
              <a:spLocks noChangeArrowheads="1"/>
            </p:cNvSpPr>
            <p:nvPr/>
          </p:nvSpPr>
          <p:spPr bwMode="auto">
            <a:xfrm>
              <a:off x="3584" y="1108"/>
              <a:ext cx="1157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algn="l" eaLnBrk="0" hangingPunct="0"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anose="05000000000000000000" pitchFamily="2" charset="2"/>
                <a:buChar char="u"/>
                <a:defRPr sz="32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1"/>
                </a:buClr>
                <a:buChar char="•"/>
                <a:defRPr sz="28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u"/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en-US" sz="1800">
                  <a:solidFill>
                    <a:srgbClr val="FF0000"/>
                  </a:solidFill>
                </a:rPr>
                <a:t>K</a:t>
              </a:r>
              <a:r>
                <a:rPr lang="cs-CZ" altLang="en-US" sz="1800" baseline="-25000">
                  <a:solidFill>
                    <a:srgbClr val="FF0000"/>
                  </a:solidFill>
                </a:rPr>
                <a:t>M</a:t>
              </a:r>
              <a:r>
                <a:rPr lang="cs-CZ" altLang="en-US" sz="1800">
                  <a:solidFill>
                    <a:srgbClr val="FF0000"/>
                  </a:solidFill>
                </a:rPr>
                <a:t> = 0,17 mM</a:t>
              </a:r>
            </a:p>
          </p:txBody>
        </p:sp>
        <p:sp>
          <p:nvSpPr>
            <p:cNvPr id="73740" name="Text Box 16"/>
            <p:cNvSpPr txBox="1">
              <a:spLocks noChangeArrowheads="1"/>
            </p:cNvSpPr>
            <p:nvPr/>
          </p:nvSpPr>
          <p:spPr bwMode="auto">
            <a:xfrm>
              <a:off x="984" y="1116"/>
              <a:ext cx="1157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algn="l" eaLnBrk="0" hangingPunct="0"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anose="05000000000000000000" pitchFamily="2" charset="2"/>
                <a:buChar char="u"/>
                <a:defRPr sz="32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1"/>
                </a:buClr>
                <a:buChar char="•"/>
                <a:defRPr sz="28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u"/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en-US" sz="1800">
                  <a:solidFill>
                    <a:srgbClr val="FF0000"/>
                  </a:solidFill>
                </a:rPr>
                <a:t>K</a:t>
              </a:r>
              <a:r>
                <a:rPr lang="cs-CZ" altLang="en-US" sz="1800" baseline="-25000">
                  <a:solidFill>
                    <a:srgbClr val="FF0000"/>
                  </a:solidFill>
                </a:rPr>
                <a:t>M</a:t>
              </a:r>
              <a:r>
                <a:rPr lang="cs-CZ" altLang="en-US" sz="1800">
                  <a:solidFill>
                    <a:srgbClr val="FF0000"/>
                  </a:solidFill>
                </a:rPr>
                <a:t> = 0,59 mM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04996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70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557213"/>
            <a:ext cx="8229600" cy="1139825"/>
          </a:xfrm>
        </p:spPr>
        <p:txBody>
          <a:bodyPr/>
          <a:lstStyle/>
          <a:p>
            <a:pPr>
              <a:defRPr/>
            </a:pPr>
            <a:r>
              <a:rPr lang="cs-CZ" altLang="en-US" sz="3200"/>
              <a:t>Stanovení inhibiční konstanty Ki </a:t>
            </a:r>
            <a:br>
              <a:rPr lang="cs-CZ" altLang="en-US" sz="3200"/>
            </a:br>
            <a:r>
              <a:rPr lang="cs-CZ" altLang="en-US" sz="2400"/>
              <a:t>substrát 1-brombutan</a:t>
            </a:r>
            <a:r>
              <a:rPr lang="en-US" altLang="en-US" sz="2400"/>
              <a:t>;</a:t>
            </a:r>
            <a:r>
              <a:rPr lang="cs-CZ" altLang="en-US" sz="2400"/>
              <a:t> </a:t>
            </a:r>
            <a:r>
              <a:rPr lang="en-US" altLang="en-US" sz="2400"/>
              <a:t>inhibitor </a:t>
            </a:r>
            <a:r>
              <a:rPr lang="cs-CZ" altLang="en-US" sz="2400"/>
              <a:t>1,2-dichloethan</a:t>
            </a:r>
          </a:p>
        </p:txBody>
      </p:sp>
      <p:sp>
        <p:nvSpPr>
          <p:cNvPr id="79875" name="Rectangle 3"/>
          <p:cNvSpPr>
            <a:spLocks noChangeArrowheads="1"/>
          </p:cNvSpPr>
          <p:nvPr/>
        </p:nvSpPr>
        <p:spPr bwMode="auto">
          <a:xfrm>
            <a:off x="0" y="0"/>
            <a:ext cx="9144000" cy="76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>
                <a:solidFill>
                  <a:schemeClr val="accent1"/>
                </a:solidFill>
                <a:latin typeface="Tahoma" panose="020B0604030504040204" pitchFamily="34" charset="0"/>
              </a:rPr>
              <a:t>haloalkandehalogenasa – EMMA </a:t>
            </a:r>
          </a:p>
        </p:txBody>
      </p:sp>
      <p:sp>
        <p:nvSpPr>
          <p:cNvPr id="79876" name="Rectangle 4"/>
          <p:cNvSpPr>
            <a:spLocks noChangeArrowheads="1"/>
          </p:cNvSpPr>
          <p:nvPr/>
        </p:nvSpPr>
        <p:spPr bwMode="auto">
          <a:xfrm>
            <a:off x="1543050" y="17716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en-US" sz="1800"/>
          </a:p>
        </p:txBody>
      </p:sp>
      <p:sp>
        <p:nvSpPr>
          <p:cNvPr id="79877" name="Rectangle 16"/>
          <p:cNvSpPr>
            <a:spLocks noChangeArrowheads="1"/>
          </p:cNvSpPr>
          <p:nvPr/>
        </p:nvSpPr>
        <p:spPr bwMode="auto">
          <a:xfrm>
            <a:off x="2060575" y="6242050"/>
            <a:ext cx="5003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z="1400"/>
              <a:t>Telnarová, M. et al. </a:t>
            </a:r>
            <a:r>
              <a:rPr lang="cs-CZ" altLang="en-US" sz="1400" i="1"/>
              <a:t>Electrophoresis</a:t>
            </a:r>
            <a:r>
              <a:rPr lang="cs-CZ" altLang="en-US" sz="1400"/>
              <a:t>, 2004, 25, 1028.</a:t>
            </a:r>
            <a:r>
              <a:rPr lang="cs-CZ" altLang="en-US" sz="1800"/>
              <a:t> </a:t>
            </a:r>
          </a:p>
        </p:txBody>
      </p:sp>
      <p:pic>
        <p:nvPicPr>
          <p:cNvPr id="79878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263" y="1981200"/>
            <a:ext cx="8499475" cy="423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3"/>
          <p:cNvSpPr>
            <a:spLocks noChangeArrowheads="1"/>
          </p:cNvSpPr>
          <p:nvPr/>
        </p:nvSpPr>
        <p:spPr bwMode="auto">
          <a:xfrm>
            <a:off x="0" y="0"/>
            <a:ext cx="9144000" cy="76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>
                <a:solidFill>
                  <a:schemeClr val="accent1"/>
                </a:solidFill>
                <a:latin typeface="Tahoma" panose="020B0604030504040204" pitchFamily="34" charset="0"/>
              </a:rPr>
              <a:t>haloalkandehalogenasa – EMMA </a:t>
            </a:r>
          </a:p>
        </p:txBody>
      </p:sp>
      <p:sp>
        <p:nvSpPr>
          <p:cNvPr id="80899" name="Rectangle 4"/>
          <p:cNvSpPr>
            <a:spLocks noChangeArrowheads="1"/>
          </p:cNvSpPr>
          <p:nvPr/>
        </p:nvSpPr>
        <p:spPr bwMode="auto">
          <a:xfrm>
            <a:off x="1543050" y="17716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en-US" sz="1800"/>
          </a:p>
        </p:txBody>
      </p:sp>
      <p:sp>
        <p:nvSpPr>
          <p:cNvPr id="80900" name="Text Box 6"/>
          <p:cNvSpPr txBox="1">
            <a:spLocks noChangeArrowheads="1"/>
          </p:cNvSpPr>
          <p:nvPr/>
        </p:nvSpPr>
        <p:spPr bwMode="auto">
          <a:xfrm>
            <a:off x="303213" y="6418263"/>
            <a:ext cx="84994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z="2400" b="1">
                <a:solidFill>
                  <a:srgbClr val="FFFF00"/>
                </a:solidFill>
                <a:latin typeface="Arial" panose="020B0604020202020204" pitchFamily="34" charset="0"/>
              </a:rPr>
              <a:t>Přímá detekce                         Nepřímá detekce</a:t>
            </a:r>
            <a:r>
              <a:rPr lang="cs-CZ" altLang="en-US" sz="2400">
                <a:latin typeface="Arial" panose="020B0604020202020204" pitchFamily="34" charset="0"/>
              </a:rPr>
              <a:t> </a:t>
            </a:r>
          </a:p>
        </p:txBody>
      </p:sp>
      <p:pic>
        <p:nvPicPr>
          <p:cNvPr id="80901" name="Picture 7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675" y="1698625"/>
            <a:ext cx="2879725" cy="2339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0902" name="Picture 8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025" y="4111625"/>
            <a:ext cx="2879725" cy="2339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0903" name="Picture 9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0025" y="1689100"/>
            <a:ext cx="2879725" cy="2339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0904" name="Picture 10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375" y="4098925"/>
            <a:ext cx="2879725" cy="2339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0905" name="Text Box 11"/>
          <p:cNvSpPr txBox="1">
            <a:spLocks noChangeArrowheads="1"/>
          </p:cNvSpPr>
          <p:nvPr/>
        </p:nvSpPr>
        <p:spPr bwMode="auto">
          <a:xfrm>
            <a:off x="1428750" y="1924050"/>
            <a:ext cx="17716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z="1800">
                <a:solidFill>
                  <a:srgbClr val="FF0000"/>
                </a:solidFill>
              </a:rPr>
              <a:t>K</a:t>
            </a:r>
            <a:r>
              <a:rPr lang="cs-CZ" altLang="en-US" sz="1800" baseline="-25000">
                <a:solidFill>
                  <a:srgbClr val="FF0000"/>
                </a:solidFill>
              </a:rPr>
              <a:t>I</a:t>
            </a:r>
            <a:r>
              <a:rPr lang="cs-CZ" altLang="en-US" sz="1800">
                <a:solidFill>
                  <a:srgbClr val="FF0000"/>
                </a:solidFill>
              </a:rPr>
              <a:t> = 0,63 mM</a:t>
            </a:r>
          </a:p>
        </p:txBody>
      </p:sp>
      <p:sp>
        <p:nvSpPr>
          <p:cNvPr id="80906" name="Text Box 12"/>
          <p:cNvSpPr txBox="1">
            <a:spLocks noChangeArrowheads="1"/>
          </p:cNvSpPr>
          <p:nvPr/>
        </p:nvSpPr>
        <p:spPr bwMode="auto">
          <a:xfrm>
            <a:off x="5835650" y="1924050"/>
            <a:ext cx="17716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z="1800">
                <a:solidFill>
                  <a:srgbClr val="FF0000"/>
                </a:solidFill>
              </a:rPr>
              <a:t>K</a:t>
            </a:r>
            <a:r>
              <a:rPr lang="cs-CZ" altLang="en-US" sz="1800" baseline="-25000">
                <a:solidFill>
                  <a:srgbClr val="FF0000"/>
                </a:solidFill>
              </a:rPr>
              <a:t>I</a:t>
            </a:r>
            <a:r>
              <a:rPr lang="cs-CZ" altLang="en-US" sz="1800">
                <a:solidFill>
                  <a:srgbClr val="FF0000"/>
                </a:solidFill>
              </a:rPr>
              <a:t> = 0,44 mM</a:t>
            </a:r>
          </a:p>
        </p:txBody>
      </p:sp>
      <p:sp>
        <p:nvSpPr>
          <p:cNvPr id="351245" name="Rectangle 13"/>
          <p:cNvSpPr>
            <a:spLocks noChangeArrowheads="1"/>
          </p:cNvSpPr>
          <p:nvPr/>
        </p:nvSpPr>
        <p:spPr bwMode="auto">
          <a:xfrm>
            <a:off x="457200" y="531813"/>
            <a:ext cx="8229600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defRPr>
            </a:lvl1pPr>
            <a:lvl2pPr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defRPr>
            </a:lvl2pPr>
            <a:lvl3pPr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defRPr>
            </a:lvl3pPr>
            <a:lvl4pPr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defRPr>
            </a:lvl4pPr>
            <a:lvl5pPr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defRPr/>
            </a:pPr>
            <a:r>
              <a:rPr lang="cs-CZ" altLang="en-US" sz="3200" smtClean="0"/>
              <a:t>Stanovení inhibiční konstanty Ki</a:t>
            </a:r>
            <a:r>
              <a:rPr lang="cs-CZ" altLang="en-US" sz="3600" smtClean="0"/>
              <a:t> </a:t>
            </a:r>
            <a:br>
              <a:rPr lang="cs-CZ" altLang="en-US" sz="3600" smtClean="0"/>
            </a:br>
            <a:r>
              <a:rPr lang="cs-CZ" altLang="en-US" sz="2400" smtClean="0"/>
              <a:t>substrát 1-brombutan</a:t>
            </a:r>
            <a:r>
              <a:rPr lang="en-US" altLang="en-US" sz="2400" smtClean="0"/>
              <a:t>;</a:t>
            </a:r>
            <a:r>
              <a:rPr lang="cs-CZ" altLang="en-US" sz="2400" smtClean="0"/>
              <a:t> </a:t>
            </a:r>
            <a:r>
              <a:rPr lang="en-US" altLang="en-US" sz="2400" smtClean="0"/>
              <a:t>inhibitor </a:t>
            </a:r>
            <a:r>
              <a:rPr lang="cs-CZ" altLang="en-US" sz="2400" smtClean="0"/>
              <a:t>1,2-dichloethan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09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57200"/>
            <a:ext cx="9144000" cy="1143000"/>
          </a:xfrm>
        </p:spPr>
        <p:txBody>
          <a:bodyPr/>
          <a:lstStyle/>
          <a:p>
            <a:pPr eaLnBrk="1" hangingPunct="1">
              <a:defRPr/>
            </a:pPr>
            <a:r>
              <a:rPr lang="cs-CZ" sz="4000" smtClean="0"/>
              <a:t>„Pre-capillary“ enzymové stanovení</a:t>
            </a:r>
            <a:br>
              <a:rPr lang="cs-CZ" sz="4000" smtClean="0"/>
            </a:br>
            <a:r>
              <a:rPr lang="cs-CZ" sz="3200" smtClean="0">
                <a:solidFill>
                  <a:srgbClr val="FFFFBD"/>
                </a:solidFill>
              </a:rPr>
              <a:t>stanovení aktivity</a:t>
            </a:r>
            <a:endParaRPr lang="cs-CZ" sz="4000" smtClean="0">
              <a:solidFill>
                <a:srgbClr val="FFFFBD"/>
              </a:solidFill>
            </a:endParaRPr>
          </a:p>
        </p:txBody>
      </p:sp>
      <p:sp>
        <p:nvSpPr>
          <p:cNvPr id="516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006600"/>
            <a:ext cx="8229600" cy="4124325"/>
          </a:xfrm>
        </p:spPr>
        <p:txBody>
          <a:bodyPr/>
          <a:lstStyle/>
          <a:p>
            <a:pPr eaLnBrk="1" hangingPunct="1">
              <a:defRPr/>
            </a:pPr>
            <a:r>
              <a:rPr lang="cs-CZ" smtClean="0"/>
              <a:t>Vysoká účinnost</a:t>
            </a:r>
          </a:p>
          <a:p>
            <a:pPr eaLnBrk="1" hangingPunct="1">
              <a:defRPr/>
            </a:pPr>
            <a:r>
              <a:rPr lang="cs-CZ" smtClean="0"/>
              <a:t>Vysoké rozlišení</a:t>
            </a:r>
          </a:p>
          <a:p>
            <a:pPr eaLnBrk="1" hangingPunct="1">
              <a:defRPr/>
            </a:pPr>
            <a:r>
              <a:rPr lang="cs-CZ" smtClean="0"/>
              <a:t>Rychlost analýzy</a:t>
            </a:r>
          </a:p>
          <a:p>
            <a:pPr eaLnBrk="1" hangingPunct="1">
              <a:defRPr/>
            </a:pPr>
            <a:endParaRPr lang="cs-CZ" smtClean="0"/>
          </a:p>
          <a:p>
            <a:pPr eaLnBrk="1" hangingPunct="1">
              <a:defRPr/>
            </a:pPr>
            <a:endParaRPr lang="cs-CZ" smtClean="0"/>
          </a:p>
          <a:p>
            <a:pPr eaLnBrk="1" hangingPunct="1">
              <a:buFont typeface="Wingdings" panose="05000000000000000000" pitchFamily="2" charset="2"/>
              <a:buNone/>
              <a:defRPr/>
            </a:pPr>
            <a:endParaRPr lang="cs-CZ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270" name="Rectangle 6"/>
          <p:cNvSpPr>
            <a:spLocks noChangeArrowheads="1"/>
          </p:cNvSpPr>
          <p:nvPr/>
        </p:nvSpPr>
        <p:spPr bwMode="auto">
          <a:xfrm>
            <a:off x="115888" y="4940300"/>
            <a:ext cx="8974137" cy="1858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cs-CZ" sz="26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Studium kinetiky </a:t>
            </a:r>
            <a:r>
              <a:rPr lang="cs-CZ" sz="26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dvousubstrátové</a:t>
            </a:r>
            <a:r>
              <a:rPr lang="cs-CZ" sz="26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enzymové reakce</a:t>
            </a:r>
            <a:r>
              <a:rPr lang="cs-CZ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</a:t>
            </a:r>
          </a:p>
          <a:p>
            <a:pPr algn="ctr" eaLnBrk="1" hangingPunct="1">
              <a:defRPr/>
            </a:pPr>
            <a:r>
              <a:rPr lang="cs-CZ" sz="2400" dirty="0">
                <a:solidFill>
                  <a:srgbClr val="FFFFB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(60 experimentů)</a:t>
            </a:r>
          </a:p>
          <a:p>
            <a:pPr algn="ctr" eaLnBrk="1" hangingPunct="1">
              <a:defRPr/>
            </a:pPr>
            <a:r>
              <a:rPr lang="cs-CZ" dirty="0">
                <a:cs typeface="Arial" charset="0"/>
              </a:rPr>
              <a:t> </a:t>
            </a:r>
            <a:r>
              <a:rPr lang="cs-CZ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/>
            </a:r>
            <a:br>
              <a:rPr lang="cs-CZ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</a:br>
            <a:r>
              <a:rPr lang="cs-CZ" sz="2400" dirty="0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* spotřeba vzorku enzymu –</a:t>
            </a:r>
            <a:r>
              <a:rPr lang="cs-CZ" sz="2400" dirty="0">
                <a:cs typeface="Arial" charset="0"/>
              </a:rPr>
              <a:t> </a:t>
            </a:r>
            <a:r>
              <a:rPr lang="cs-CZ" sz="2400" dirty="0">
                <a:solidFill>
                  <a:srgbClr val="FFFFB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20 </a:t>
            </a:r>
            <a:r>
              <a:rPr lang="en-US" sz="2400" dirty="0">
                <a:solidFill>
                  <a:srgbClr val="FFFFB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µ</a:t>
            </a:r>
            <a:r>
              <a:rPr lang="cs-CZ" sz="2400" dirty="0">
                <a:solidFill>
                  <a:srgbClr val="FFFFB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l !!</a:t>
            </a:r>
            <a:r>
              <a:rPr lang="cs-CZ" sz="2400" dirty="0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/>
            </a:r>
            <a:br>
              <a:rPr lang="cs-CZ" sz="2400" dirty="0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</a:br>
            <a:r>
              <a:rPr lang="cs-CZ" sz="2400" dirty="0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* doba studie – </a:t>
            </a:r>
            <a:r>
              <a:rPr lang="cs-CZ" sz="2400" dirty="0">
                <a:solidFill>
                  <a:srgbClr val="FFFFB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3 hodiny SE !!</a:t>
            </a:r>
            <a:r>
              <a:rPr lang="cs-CZ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</a:t>
            </a:r>
            <a:r>
              <a:rPr lang="cs-CZ" sz="2400" dirty="0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(10 hodin LE)</a:t>
            </a:r>
          </a:p>
        </p:txBody>
      </p:sp>
      <p:sp>
        <p:nvSpPr>
          <p:cNvPr id="52326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31800"/>
            <a:ext cx="9144000" cy="1143000"/>
          </a:xfrm>
        </p:spPr>
        <p:txBody>
          <a:bodyPr/>
          <a:lstStyle/>
          <a:p>
            <a:pPr eaLnBrk="1" hangingPunct="1">
              <a:defRPr/>
            </a:pPr>
            <a:r>
              <a:rPr lang="cs-CZ" sz="4000" smtClean="0"/>
              <a:t>„On-capillary“ enzymové stanovení</a:t>
            </a:r>
            <a:br>
              <a:rPr lang="cs-CZ" sz="4000" smtClean="0"/>
            </a:br>
            <a:r>
              <a:rPr lang="cs-CZ" sz="3200" smtClean="0">
                <a:solidFill>
                  <a:srgbClr val="FFFFBD"/>
                </a:solidFill>
              </a:rPr>
              <a:t>studium kinetiky</a:t>
            </a:r>
            <a:endParaRPr lang="cs-CZ" sz="3200" baseline="-25000" smtClean="0">
              <a:solidFill>
                <a:srgbClr val="FFFFBD"/>
              </a:solidFill>
            </a:endParaRPr>
          </a:p>
        </p:txBody>
      </p:sp>
      <p:sp>
        <p:nvSpPr>
          <p:cNvPr id="523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006600"/>
            <a:ext cx="8229600" cy="4124325"/>
          </a:xfrm>
        </p:spPr>
        <p:txBody>
          <a:bodyPr/>
          <a:lstStyle/>
          <a:p>
            <a:pPr eaLnBrk="1" hangingPunct="1">
              <a:defRPr/>
            </a:pPr>
            <a:r>
              <a:rPr lang="cs-CZ" dirty="0" smtClean="0"/>
              <a:t>Vysoká účinnost</a:t>
            </a:r>
          </a:p>
          <a:p>
            <a:pPr eaLnBrk="1" hangingPunct="1">
              <a:defRPr/>
            </a:pPr>
            <a:r>
              <a:rPr lang="cs-CZ" dirty="0" smtClean="0"/>
              <a:t>Vysoké rozlišení</a:t>
            </a:r>
          </a:p>
          <a:p>
            <a:pPr eaLnBrk="1" hangingPunct="1">
              <a:defRPr/>
            </a:pPr>
            <a:r>
              <a:rPr lang="cs-CZ" dirty="0" smtClean="0"/>
              <a:t>Rychlost analýzy</a:t>
            </a:r>
          </a:p>
          <a:p>
            <a:pPr eaLnBrk="1" hangingPunct="1">
              <a:defRPr/>
            </a:pPr>
            <a:r>
              <a:rPr lang="cs-CZ" dirty="0" smtClean="0">
                <a:solidFill>
                  <a:srgbClr val="FFFF00"/>
                </a:solidFill>
              </a:rPr>
              <a:t>Automatizace</a:t>
            </a:r>
          </a:p>
          <a:p>
            <a:pPr eaLnBrk="1" hangingPunct="1">
              <a:defRPr/>
            </a:pPr>
            <a:r>
              <a:rPr lang="cs-CZ" dirty="0" smtClean="0">
                <a:solidFill>
                  <a:srgbClr val="FFFF00"/>
                </a:solidFill>
              </a:rPr>
              <a:t>Malá množství vzorku</a:t>
            </a:r>
          </a:p>
          <a:p>
            <a:pPr eaLnBrk="1" hangingPunct="1">
              <a:defRPr/>
            </a:pPr>
            <a:endParaRPr lang="cs-CZ" dirty="0" smtClean="0">
              <a:solidFill>
                <a:srgbClr val="FFFF00"/>
              </a:solidFill>
            </a:endParaRPr>
          </a:p>
          <a:p>
            <a:pPr eaLnBrk="1" hangingPunct="1">
              <a:buFont typeface="Wingdings" panose="05000000000000000000" pitchFamily="2" charset="2"/>
              <a:buNone/>
              <a:defRPr/>
            </a:pPr>
            <a:endParaRPr lang="cs-CZ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2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2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2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0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2235200"/>
            <a:ext cx="9334500" cy="1973263"/>
          </a:xfrm>
        </p:spPr>
        <p:txBody>
          <a:bodyPr/>
          <a:lstStyle/>
          <a:p>
            <a:pPr eaLnBrk="1" hangingPunct="1">
              <a:defRPr/>
            </a:pPr>
            <a:r>
              <a:rPr lang="cs-CZ" sz="4700" smtClean="0"/>
              <a:t>EMMA </a:t>
            </a:r>
            <a:br>
              <a:rPr lang="cs-CZ" sz="4700" smtClean="0"/>
            </a:br>
            <a:r>
              <a:rPr lang="cs-CZ" sz="4700" smtClean="0"/>
              <a:t>současně jako předseparační metoda ?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500063"/>
            <a:ext cx="8229600" cy="688975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S</a:t>
            </a:r>
            <a:r>
              <a:rPr lang="cs-CZ" dirty="0" err="1" smtClean="0"/>
              <a:t>ulfotransferasa</a:t>
            </a:r>
            <a:r>
              <a:rPr lang="cs-CZ" dirty="0" smtClean="0"/>
              <a:t> </a:t>
            </a:r>
            <a:r>
              <a:rPr lang="cs-CZ" sz="2200" dirty="0" smtClean="0">
                <a:solidFill>
                  <a:schemeClr val="tx1"/>
                </a:solidFill>
                <a:effectLst/>
              </a:rPr>
              <a:t>(</a:t>
            </a:r>
            <a:r>
              <a:rPr kumimoji="1" lang="cs-CZ" sz="2200" dirty="0" smtClean="0">
                <a:solidFill>
                  <a:schemeClr val="tx1"/>
                </a:solidFill>
                <a:effectLst/>
              </a:rPr>
              <a:t>EC 2.8.2.1)</a:t>
            </a:r>
          </a:p>
        </p:txBody>
      </p:sp>
      <p:sp>
        <p:nvSpPr>
          <p:cNvPr id="84995" name="Rectangle 3"/>
          <p:cNvSpPr>
            <a:spLocks noChangeArrowheads="1"/>
          </p:cNvSpPr>
          <p:nvPr/>
        </p:nvSpPr>
        <p:spPr bwMode="auto">
          <a:xfrm>
            <a:off x="0" y="0"/>
            <a:ext cx="7772400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en-US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sp>
        <p:nvSpPr>
          <p:cNvPr id="84996" name="Text Box 4"/>
          <p:cNvSpPr txBox="1">
            <a:spLocks noChangeArrowheads="1"/>
          </p:cNvSpPr>
          <p:nvPr/>
        </p:nvSpPr>
        <p:spPr bwMode="auto">
          <a:xfrm>
            <a:off x="304800" y="1981200"/>
            <a:ext cx="8839200" cy="532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ct val="0"/>
              </a:spcBef>
              <a:buClrTx/>
              <a:buSzTx/>
              <a:buFont typeface="Wingdings" panose="05000000000000000000" pitchFamily="2" charset="2"/>
              <a:buChar char="Ø"/>
            </a:pPr>
            <a:r>
              <a:rPr kumimoji="1" lang="cs-CZ" altLang="en-US" sz="2800" dirty="0" err="1">
                <a:solidFill>
                  <a:schemeClr val="tx2"/>
                </a:solidFill>
                <a:latin typeface="Tahoma" panose="020B0604030504040204" pitchFamily="34" charset="0"/>
              </a:rPr>
              <a:t>cytosolická</a:t>
            </a:r>
            <a:r>
              <a:rPr kumimoji="1" lang="cs-CZ" altLang="en-US" sz="2800" dirty="0">
                <a:solidFill>
                  <a:schemeClr val="tx2"/>
                </a:solidFill>
                <a:latin typeface="Tahoma" panose="020B0604030504040204" pitchFamily="34" charset="0"/>
              </a:rPr>
              <a:t> 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ClrTx/>
              <a:buSzTx/>
              <a:buFont typeface="Wingdings" panose="05000000000000000000" pitchFamily="2" charset="2"/>
              <a:buNone/>
            </a:pPr>
            <a:r>
              <a:rPr kumimoji="1" lang="cs-CZ" altLang="en-US" sz="2800" dirty="0">
                <a:solidFill>
                  <a:srgbClr val="FFFF00"/>
                </a:solidFill>
                <a:latin typeface="Tahoma" panose="020B0604030504040204" pitchFamily="34" charset="0"/>
              </a:rPr>
              <a:t>    - biotransformace/detoxikace </a:t>
            </a:r>
            <a:r>
              <a:rPr kumimoji="1" lang="cs-CZ" altLang="en-US" sz="2800" dirty="0" err="1">
                <a:solidFill>
                  <a:srgbClr val="FFFF00"/>
                </a:solidFill>
                <a:latin typeface="Tahoma" panose="020B0604030504040204" pitchFamily="34" charset="0"/>
              </a:rPr>
              <a:t>xenobiotik</a:t>
            </a:r>
            <a:r>
              <a:rPr kumimoji="1" lang="cs-CZ" altLang="en-US" sz="2800" dirty="0">
                <a:solidFill>
                  <a:srgbClr val="FFFF00"/>
                </a:solidFill>
                <a:latin typeface="Tahoma" panose="020B0604030504040204" pitchFamily="34" charset="0"/>
              </a:rPr>
              <a:t>   (II fáze)</a:t>
            </a:r>
            <a:endParaRPr kumimoji="1" lang="en-US" altLang="en-US" sz="2800" dirty="0">
              <a:solidFill>
                <a:srgbClr val="FFFF00"/>
              </a:solidFill>
              <a:latin typeface="Tahoma" panose="020B0604030504040204" pitchFamily="34" charset="0"/>
            </a:endParaRP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ClrTx/>
              <a:buSzTx/>
              <a:buFont typeface="Wingdings" panose="05000000000000000000" pitchFamily="2" charset="2"/>
              <a:buNone/>
            </a:pPr>
            <a:endParaRPr kumimoji="1" lang="en-US" altLang="en-US" sz="2800" dirty="0">
              <a:latin typeface="Tahoma" panose="020B0604030504040204" pitchFamily="34" charset="0"/>
            </a:endParaRP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ClrTx/>
              <a:buSzTx/>
              <a:buFont typeface="Wingdings" panose="05000000000000000000" pitchFamily="2" charset="2"/>
              <a:buChar char="Ø"/>
            </a:pPr>
            <a:r>
              <a:rPr kumimoji="1" lang="cs-CZ" altLang="en-US" sz="2800" dirty="0">
                <a:solidFill>
                  <a:schemeClr val="tx2"/>
                </a:solidFill>
                <a:latin typeface="Tahoma" panose="020B0604030504040204" pitchFamily="34" charset="0"/>
              </a:rPr>
              <a:t>membránově vázaná</a:t>
            </a:r>
            <a:endParaRPr kumimoji="1" lang="en-US" altLang="en-US" sz="2800" dirty="0">
              <a:solidFill>
                <a:schemeClr val="tx2"/>
              </a:solidFill>
              <a:latin typeface="Tahoma" panose="020B0604030504040204" pitchFamily="34" charset="0"/>
            </a:endParaRPr>
          </a:p>
          <a:p>
            <a:pPr lvl="1" eaLnBrk="1" hangingPunct="1">
              <a:lnSpc>
                <a:spcPct val="130000"/>
              </a:lnSpc>
              <a:spcBef>
                <a:spcPct val="0"/>
              </a:spcBef>
              <a:buClrTx/>
              <a:buFont typeface="Wingdings" panose="05000000000000000000" pitchFamily="2" charset="2"/>
              <a:buNone/>
            </a:pPr>
            <a:r>
              <a:rPr kumimoji="1" lang="en-US" altLang="en-US" dirty="0">
                <a:solidFill>
                  <a:srgbClr val="FFFF00"/>
                </a:solidFill>
                <a:latin typeface="Tahoma" panose="020B0604030504040204" pitchFamily="34" charset="0"/>
              </a:rPr>
              <a:t>-</a:t>
            </a:r>
            <a:r>
              <a:rPr kumimoji="1" lang="cs-CZ" altLang="en-US" dirty="0">
                <a:solidFill>
                  <a:srgbClr val="FFFF00"/>
                </a:solidFill>
                <a:latin typeface="Tahoma" panose="020B0604030504040204" pitchFamily="34" charset="0"/>
              </a:rPr>
              <a:t> sulfatace glykoproteinů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ClrTx/>
              <a:buSzTx/>
              <a:buFont typeface="Wingdings" panose="05000000000000000000" pitchFamily="2" charset="2"/>
              <a:buNone/>
            </a:pPr>
            <a:endParaRPr kumimoji="1" lang="cs-CZ" altLang="en-US" sz="2800" dirty="0">
              <a:solidFill>
                <a:srgbClr val="FFFF00"/>
              </a:solidFill>
              <a:latin typeface="Tahoma" panose="020B0604030504040204" pitchFamily="34" charset="0"/>
            </a:endParaRP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ClrTx/>
              <a:buSzTx/>
              <a:buFont typeface="Wingdings" panose="05000000000000000000" pitchFamily="2" charset="2"/>
              <a:buNone/>
            </a:pPr>
            <a:endParaRPr kumimoji="1" lang="cs-CZ" altLang="en-US" sz="2400" dirty="0">
              <a:solidFill>
                <a:srgbClr val="FFFF00"/>
              </a:solidFill>
              <a:latin typeface="Tahoma" panose="020B0604030504040204" pitchFamily="34" charset="0"/>
            </a:endParaRP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ClrTx/>
              <a:buSzTx/>
              <a:buFont typeface="Wingdings" panose="05000000000000000000" pitchFamily="2" charset="2"/>
              <a:buNone/>
            </a:pPr>
            <a:endParaRPr kumimoji="1" lang="cs-CZ" altLang="en-US" sz="2400" dirty="0">
              <a:latin typeface="Tahoma" panose="020B0604030504040204" pitchFamily="34" charset="0"/>
            </a:endParaRP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ClrTx/>
              <a:buSzTx/>
              <a:buFont typeface="Wingdings" panose="05000000000000000000" pitchFamily="2" charset="2"/>
              <a:buChar char="Ø"/>
            </a:pPr>
            <a:endParaRPr kumimoji="1" lang="cs-CZ" altLang="en-US" sz="2400" dirty="0">
              <a:latin typeface="Tahoma" panose="020B0604030504040204" pitchFamily="34" charset="0"/>
            </a:endParaRP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ClrTx/>
              <a:buSzTx/>
              <a:buFont typeface="Wingdings" panose="05000000000000000000" pitchFamily="2" charset="2"/>
              <a:buNone/>
            </a:pPr>
            <a:endParaRPr kumimoji="1" lang="cs-CZ" altLang="en-US" sz="2400" dirty="0">
              <a:latin typeface="Tahoma" panose="020B060403050404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2226" name="Object 2"/>
          <p:cNvGraphicFramePr>
            <a:graphicFrameLocks noChangeAspect="1"/>
          </p:cNvGraphicFramePr>
          <p:nvPr/>
        </p:nvGraphicFramePr>
        <p:xfrm>
          <a:off x="228600" y="2057400"/>
          <a:ext cx="8686800" cy="2640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0773" r:id="rId3" imgW="7381803" imgH="2238289" progId="ChemWindow.Document">
                  <p:embed/>
                </p:oleObj>
              </mc:Choice>
              <mc:Fallback>
                <p:oleObj r:id="rId3" imgW="7381803" imgH="2238289" progId="ChemWindow.Document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2057400"/>
                        <a:ext cx="8686800" cy="2640013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07907" name="Text Box 3"/>
          <p:cNvSpPr txBox="1">
            <a:spLocks noChangeArrowheads="1"/>
          </p:cNvSpPr>
          <p:nvPr/>
        </p:nvSpPr>
        <p:spPr bwMode="auto">
          <a:xfrm>
            <a:off x="3746500" y="1092200"/>
            <a:ext cx="16287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defRPr/>
            </a:pPr>
            <a:r>
              <a:rPr kumimoji="1" lang="cs-CZ" sz="36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  <a:cs typeface="Arial" charset="0"/>
              </a:rPr>
              <a:t>Reakce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4586288" y="4813300"/>
            <a:ext cx="3186112" cy="1387475"/>
            <a:chOff x="2889" y="3072"/>
            <a:chExt cx="2007" cy="874"/>
          </a:xfrm>
        </p:grpSpPr>
        <p:sp>
          <p:nvSpPr>
            <p:cNvPr id="52236" name="Line 5"/>
            <p:cNvSpPr>
              <a:spLocks noChangeShapeType="1"/>
            </p:cNvSpPr>
            <p:nvPr/>
          </p:nvSpPr>
          <p:spPr bwMode="auto">
            <a:xfrm>
              <a:off x="3897" y="3072"/>
              <a:ext cx="0" cy="33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cs-CZ"/>
            </a:p>
          </p:txBody>
        </p:sp>
        <p:sp>
          <p:nvSpPr>
            <p:cNvPr id="52237" name="Text Box 6"/>
            <p:cNvSpPr txBox="1">
              <a:spLocks noChangeArrowheads="1"/>
            </p:cNvSpPr>
            <p:nvPr/>
          </p:nvSpPr>
          <p:spPr bwMode="auto">
            <a:xfrm>
              <a:off x="2889" y="3504"/>
              <a:ext cx="2007" cy="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l" eaLnBrk="0" hangingPunct="0"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anose="05000000000000000000" pitchFamily="2" charset="2"/>
                <a:buChar char="u"/>
                <a:defRPr sz="32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1"/>
                </a:buClr>
                <a:buChar char="•"/>
                <a:defRPr sz="28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u"/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kumimoji="1" lang="cs-CZ" altLang="en-US" sz="2000">
                  <a:solidFill>
                    <a:srgbClr val="FFFF00"/>
                  </a:solidFill>
                  <a:latin typeface="Tahoma" panose="020B0604030504040204" pitchFamily="34" charset="0"/>
                </a:rPr>
                <a:t>Velmi silný inhibitor reakce</a:t>
              </a:r>
            </a:p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kumimoji="1" lang="cs-CZ" altLang="en-US" sz="2000">
                  <a:solidFill>
                    <a:srgbClr val="FFFF00"/>
                  </a:solidFill>
                  <a:latin typeface="Tahoma" panose="020B0604030504040204" pitchFamily="34" charset="0"/>
                </a:rPr>
                <a:t> </a:t>
              </a:r>
              <a:r>
                <a:rPr kumimoji="1" lang="cs-CZ" altLang="en-US" sz="2000" b="1">
                  <a:solidFill>
                    <a:srgbClr val="FFFF00"/>
                  </a:solidFill>
                  <a:latin typeface="Tahoma" panose="020B0604030504040204" pitchFamily="34" charset="0"/>
                </a:rPr>
                <a:t>K</a:t>
              </a:r>
              <a:r>
                <a:rPr kumimoji="1" lang="cs-CZ" altLang="en-US" sz="2000" b="1" baseline="-25000">
                  <a:solidFill>
                    <a:srgbClr val="FFFF00"/>
                  </a:solidFill>
                  <a:latin typeface="Tahoma" panose="020B0604030504040204" pitchFamily="34" charset="0"/>
                </a:rPr>
                <a:t>I</a:t>
              </a:r>
              <a:r>
                <a:rPr kumimoji="1" lang="cs-CZ" altLang="en-US" sz="2000" b="1">
                  <a:solidFill>
                    <a:srgbClr val="FFFF00"/>
                  </a:solidFill>
                  <a:latin typeface="Tahoma" panose="020B0604030504040204" pitchFamily="34" charset="0"/>
                </a:rPr>
                <a:t> = 0.4 </a:t>
              </a:r>
              <a:r>
                <a:rPr kumimoji="1" lang="cs-CZ" altLang="en-US" sz="2000" b="1">
                  <a:solidFill>
                    <a:srgbClr val="FFFF00"/>
                  </a:solidFill>
                  <a:latin typeface="Tahoma" panose="020B0604030504040204" pitchFamily="34" charset="0"/>
                  <a:sym typeface="Symbol" panose="05050102010706020507" pitchFamily="18" charset="2"/>
                </a:rPr>
                <a:t>M</a:t>
              </a:r>
              <a:endParaRPr kumimoji="1" lang="cs-CZ" altLang="en-US" sz="2000" b="1">
                <a:solidFill>
                  <a:srgbClr val="FFFF00"/>
                </a:solidFill>
                <a:latin typeface="Tahoma" panose="020B0604030504040204" pitchFamily="34" charset="0"/>
              </a:endParaRPr>
            </a:p>
          </p:txBody>
        </p:sp>
      </p:grp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509588" y="4737100"/>
            <a:ext cx="2174875" cy="1387475"/>
            <a:chOff x="3105" y="3072"/>
            <a:chExt cx="1370" cy="874"/>
          </a:xfrm>
        </p:grpSpPr>
        <p:sp>
          <p:nvSpPr>
            <p:cNvPr id="52234" name="Line 8"/>
            <p:cNvSpPr>
              <a:spLocks noChangeShapeType="1"/>
            </p:cNvSpPr>
            <p:nvPr/>
          </p:nvSpPr>
          <p:spPr bwMode="auto">
            <a:xfrm>
              <a:off x="3792" y="3072"/>
              <a:ext cx="0" cy="33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cs-CZ"/>
            </a:p>
          </p:txBody>
        </p:sp>
        <p:sp>
          <p:nvSpPr>
            <p:cNvPr id="52235" name="Text Box 9"/>
            <p:cNvSpPr txBox="1">
              <a:spLocks noChangeArrowheads="1"/>
            </p:cNvSpPr>
            <p:nvPr/>
          </p:nvSpPr>
          <p:spPr bwMode="auto">
            <a:xfrm>
              <a:off x="3105" y="3504"/>
              <a:ext cx="1370" cy="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l" eaLnBrk="0" hangingPunct="0"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anose="05000000000000000000" pitchFamily="2" charset="2"/>
                <a:buChar char="u"/>
                <a:defRPr sz="32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1"/>
                </a:buClr>
                <a:buChar char="•"/>
                <a:defRPr sz="28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u"/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kumimoji="1" lang="cs-CZ" altLang="en-US" sz="2000" dirty="0">
                  <a:solidFill>
                    <a:srgbClr val="FFFF00"/>
                  </a:solidFill>
                  <a:latin typeface="Tahoma" panose="020B0604030504040204" pitchFamily="34" charset="0"/>
                </a:rPr>
                <a:t>Velmi nestabilní</a:t>
              </a:r>
            </a:p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kumimoji="1" lang="cs-CZ" altLang="en-US" sz="2000" dirty="0">
                  <a:solidFill>
                    <a:srgbClr val="FFFF00"/>
                  </a:solidFill>
                  <a:latin typeface="Tahoma" panose="020B0604030504040204" pitchFamily="34" charset="0"/>
                </a:rPr>
                <a:t>80 % (20 % PAP</a:t>
              </a:r>
              <a:r>
                <a:rPr kumimoji="1" lang="en-US" altLang="en-US" sz="2000" dirty="0">
                  <a:solidFill>
                    <a:srgbClr val="FFFF00"/>
                  </a:solidFill>
                  <a:latin typeface="Tahoma" panose="020B0604030504040204" pitchFamily="34" charset="0"/>
                </a:rPr>
                <a:t>)</a:t>
              </a:r>
              <a:endParaRPr kumimoji="1" lang="cs-CZ" altLang="en-US" sz="2000" dirty="0">
                <a:solidFill>
                  <a:srgbClr val="FFFF00"/>
                </a:solidFill>
                <a:latin typeface="Tahoma" panose="020B0604030504040204" pitchFamily="34" charset="0"/>
                <a:cs typeface="Times New Roman" panose="02020603050405020304" pitchFamily="18" charset="0"/>
                <a:sym typeface="Symbol" panose="05050102010706020507" pitchFamily="18" charset="2"/>
              </a:endParaRPr>
            </a:p>
          </p:txBody>
        </p:sp>
      </p:grpSp>
      <p:sp>
        <p:nvSpPr>
          <p:cNvPr id="52230" name="Rectangle 10"/>
          <p:cNvSpPr>
            <a:spLocks noChangeArrowheads="1"/>
          </p:cNvSpPr>
          <p:nvPr/>
        </p:nvSpPr>
        <p:spPr bwMode="auto">
          <a:xfrm>
            <a:off x="0" y="298450"/>
            <a:ext cx="9144000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l" eaLnBrk="0" hangingPunct="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>
                <a:solidFill>
                  <a:schemeClr val="accent1"/>
                </a:solidFill>
                <a:latin typeface="Tahoma" panose="020B0604030504040204" pitchFamily="34" charset="0"/>
              </a:rPr>
              <a:t>sulfotransferasa – EMMA stanovení aktivity a kinetických parametrů</a:t>
            </a:r>
          </a:p>
        </p:txBody>
      </p:sp>
      <p:sp>
        <p:nvSpPr>
          <p:cNvPr id="52231" name="Text Box 11"/>
          <p:cNvSpPr txBox="1">
            <a:spLocks noChangeArrowheads="1"/>
          </p:cNvSpPr>
          <p:nvPr/>
        </p:nvSpPr>
        <p:spPr bwMode="auto">
          <a:xfrm>
            <a:off x="7670800" y="2019300"/>
            <a:ext cx="9588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kumimoji="1" lang="cs-CZ" altLang="en-US" sz="1600" b="1">
                <a:solidFill>
                  <a:srgbClr val="FF0000"/>
                </a:solidFill>
                <a:latin typeface="Tahoma" panose="020B0604030504040204" pitchFamily="34" charset="0"/>
              </a:rPr>
              <a:t>274 nm</a:t>
            </a:r>
          </a:p>
        </p:txBody>
      </p:sp>
      <p:sp>
        <p:nvSpPr>
          <p:cNvPr id="507916" name="Text Box 12"/>
          <p:cNvSpPr txBox="1">
            <a:spLocks noChangeArrowheads="1"/>
          </p:cNvSpPr>
          <p:nvPr/>
        </p:nvSpPr>
        <p:spPr bwMode="auto">
          <a:xfrm>
            <a:off x="665163" y="6115050"/>
            <a:ext cx="1833562" cy="36671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kumimoji="1" lang="en-US" altLang="en-US" sz="1800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~</a:t>
            </a:r>
            <a:r>
              <a:rPr kumimoji="1" lang="cs-CZ" altLang="en-US" sz="1800" dirty="0">
                <a:solidFill>
                  <a:srgbClr val="FF0000"/>
                </a:solidFill>
                <a:latin typeface="Tahoma" panose="020B0604030504040204" pitchFamily="34" charset="0"/>
              </a:rPr>
              <a:t>1 mg </a:t>
            </a:r>
            <a:r>
              <a:rPr kumimoji="1" lang="cs-CZ" altLang="en-US" sz="1800" dirty="0" smtClean="0">
                <a:solidFill>
                  <a:srgbClr val="FF0000"/>
                </a:solidFill>
                <a:latin typeface="Tahoma" panose="020B0604030504040204" pitchFamily="34" charset="0"/>
              </a:rPr>
              <a:t>4900 Kč</a:t>
            </a:r>
            <a:endParaRPr kumimoji="1" lang="cs-CZ" altLang="en-US" sz="1800" dirty="0">
              <a:solidFill>
                <a:srgbClr val="FF0000"/>
              </a:solidFill>
              <a:latin typeface="Tahoma" panose="020B0604030504040204" pitchFamily="34" charset="0"/>
              <a:sym typeface="Symbol" panose="05050102010706020507" pitchFamily="18" charset="2"/>
            </a:endParaRPr>
          </a:p>
        </p:txBody>
      </p:sp>
      <p:sp>
        <p:nvSpPr>
          <p:cNvPr id="52233" name="Rectangle 13"/>
          <p:cNvSpPr>
            <a:spLocks noChangeArrowheads="1"/>
          </p:cNvSpPr>
          <p:nvPr/>
        </p:nvSpPr>
        <p:spPr bwMode="auto">
          <a:xfrm>
            <a:off x="1946275" y="6400800"/>
            <a:ext cx="523081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tabLst>
                <a:tab pos="228600" algn="l"/>
              </a:tabLst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1"/>
              </a:buClr>
              <a:buChar char="•"/>
              <a:tabLst>
                <a:tab pos="228600" algn="l"/>
              </a:tabLst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tabLst>
                <a:tab pos="228600" algn="l"/>
              </a:tabLst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tx1"/>
              </a:buClr>
              <a:buChar char="•"/>
              <a:tabLst>
                <a:tab pos="228600" algn="l"/>
              </a:tabLst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tabLst>
                <a:tab pos="228600" algn="l"/>
              </a:tabLst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tabLst>
                <a:tab pos="228600" algn="l"/>
              </a:tabLst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tabLst>
                <a:tab pos="228600" algn="l"/>
              </a:tabLst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tabLst>
                <a:tab pos="228600" algn="l"/>
              </a:tabLst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tabLst>
                <a:tab pos="228600" algn="l"/>
              </a:tabLst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z="1400"/>
              <a:t>Vytisková, S. et al. </a:t>
            </a:r>
            <a:r>
              <a:rPr lang="cs-CZ" altLang="en-US" sz="1400" i="1"/>
              <a:t>J. Chromatogr. A</a:t>
            </a:r>
            <a:r>
              <a:rPr lang="cs-CZ" altLang="en-US" sz="1400"/>
              <a:t>, 2004, 1032, 319.</a:t>
            </a:r>
            <a:r>
              <a:rPr lang="cs-CZ" altLang="en-US" sz="180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16052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7916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ChangeArrowheads="1"/>
          </p:cNvSpPr>
          <p:nvPr/>
        </p:nvSpPr>
        <p:spPr bwMode="auto">
          <a:xfrm>
            <a:off x="0" y="0"/>
            <a:ext cx="91440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>
                <a:solidFill>
                  <a:schemeClr val="accent1"/>
                </a:solidFill>
                <a:latin typeface="Tahoma" panose="020B0604030504040204" pitchFamily="34" charset="0"/>
              </a:rPr>
              <a:t>sulfotransferasa – EMMA stanovení aktivity a kinetických parametrů</a:t>
            </a:r>
          </a:p>
        </p:txBody>
      </p:sp>
      <p:sp>
        <p:nvSpPr>
          <p:cNvPr id="168963" name="Text Box 3"/>
          <p:cNvSpPr txBox="1">
            <a:spLocks noChangeArrowheads="1"/>
          </p:cNvSpPr>
          <p:nvPr/>
        </p:nvSpPr>
        <p:spPr bwMode="auto">
          <a:xfrm>
            <a:off x="266700" y="1044575"/>
            <a:ext cx="8618538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kumimoji="1" lang="cs-CZ" sz="36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  <a:cs typeface="Arial" charset="0"/>
              </a:rPr>
              <a:t>Předseparace PAP od PAPS – MEKC </a:t>
            </a:r>
            <a:r>
              <a:rPr kumimoji="1" lang="cs-CZ" sz="2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  <a:cs typeface="Arial" charset="0"/>
              </a:rPr>
              <a:t>(cholát)</a:t>
            </a:r>
          </a:p>
        </p:txBody>
      </p:sp>
      <p:graphicFrame>
        <p:nvGraphicFramePr>
          <p:cNvPr id="87044" name="Object 4"/>
          <p:cNvGraphicFramePr>
            <a:graphicFrameLocks noChangeAspect="1"/>
          </p:cNvGraphicFramePr>
          <p:nvPr/>
        </p:nvGraphicFramePr>
        <p:xfrm>
          <a:off x="3733800" y="2003425"/>
          <a:ext cx="5334000" cy="297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065" name="Bitmap Image" r:id="rId3" imgW="5915851" imgH="4009524" progId="Paint.Picture">
                  <p:embed/>
                </p:oleObj>
              </mc:Choice>
              <mc:Fallback>
                <p:oleObj name="Bitmap Image" r:id="rId3" imgW="5915851" imgH="4009524" progId="Paint.Picture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33800" y="2003425"/>
                        <a:ext cx="5334000" cy="2971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8965" name="Group 5"/>
          <p:cNvGraphicFramePr>
            <a:graphicFrameLocks noGrp="1"/>
          </p:cNvGraphicFramePr>
          <p:nvPr/>
        </p:nvGraphicFramePr>
        <p:xfrm>
          <a:off x="1308100" y="5178425"/>
          <a:ext cx="6477000" cy="1427163"/>
        </p:xfrm>
        <a:graphic>
          <a:graphicData uri="http://schemas.openxmlformats.org/drawingml/2006/table">
            <a:tbl>
              <a:tblPr/>
              <a:tblGrid>
                <a:gridCol w="1766888"/>
                <a:gridCol w="1766887"/>
                <a:gridCol w="1681163"/>
                <a:gridCol w="1262062"/>
              </a:tblGrid>
              <a:tr h="695285">
                <a:tc>
                  <a:txBody>
                    <a:bodyPr/>
                    <a:lstStyle/>
                    <a:p>
                      <a:pPr marL="0" marR="0" lvl="0" indent="0" algn="l" defTabSz="4884738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8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  <a:cs typeface="Arial" charset="0"/>
                        </a:rPr>
                        <a:t>Standard</a:t>
                      </a:r>
                      <a:endParaRPr kumimoji="0" lang="en-GB" sz="1800" b="0" i="1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Verdana" pitchFamily="34" charset="0"/>
                        <a:cs typeface="Arial" charset="0"/>
                      </a:endParaRPr>
                    </a:p>
                  </a:txBody>
                  <a:tcPr marR="0" marT="45742" marB="45742" horzOverflow="overflow">
                    <a:lnL cap="flat"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884738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8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  <a:cs typeface="Arial" charset="0"/>
                        </a:rPr>
                        <a:t>Migrační čas</a:t>
                      </a:r>
                      <a:r>
                        <a:rPr kumimoji="0" lang="en-GB" sz="18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  <a:cs typeface="Times New Roman" pitchFamily="18" charset="0"/>
                        </a:rPr>
                        <a:t>  (s)</a:t>
                      </a:r>
                      <a:r>
                        <a:rPr kumimoji="0" lang="en-GB" sz="18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  <a:cs typeface="Arial" charset="0"/>
                        </a:rPr>
                        <a:t> </a:t>
                      </a:r>
                    </a:p>
                  </a:txBody>
                  <a:tcPr marT="45742" marB="45742" horzOverflow="overflow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884738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8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  <a:cs typeface="Times New Roman" pitchFamily="18" charset="0"/>
                        </a:rPr>
                        <a:t>Mobilit</a:t>
                      </a:r>
                      <a:r>
                        <a:rPr kumimoji="0" lang="cs-CZ" sz="18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  <a:cs typeface="Arial" charset="0"/>
                        </a:rPr>
                        <a:t>a</a:t>
                      </a:r>
                      <a:endParaRPr kumimoji="0" lang="en-GB" sz="1800" b="0" i="1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Verdana" pitchFamily="34" charset="0"/>
                        <a:cs typeface="Arial" charset="0"/>
                      </a:endParaRPr>
                    </a:p>
                    <a:p>
                      <a:pPr marL="0" marR="0" lvl="0" indent="0" algn="ctr" defTabSz="4884738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8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  <a:cs typeface="Times New Roman" pitchFamily="18" charset="0"/>
                        </a:rPr>
                        <a:t>(cm</a:t>
                      </a:r>
                      <a:r>
                        <a:rPr kumimoji="0" lang="en-GB" sz="1800" b="0" i="1" u="none" strike="noStrike" cap="none" normalizeH="0" baseline="3000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  <a:cs typeface="Times New Roman" pitchFamily="18" charset="0"/>
                        </a:rPr>
                        <a:t>2</a:t>
                      </a:r>
                      <a:r>
                        <a:rPr kumimoji="0" lang="en-GB" sz="18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  <a:cs typeface="Times New Roman" pitchFamily="18" charset="0"/>
                        </a:rPr>
                        <a:t>V</a:t>
                      </a:r>
                      <a:r>
                        <a:rPr kumimoji="0" lang="en-GB" sz="1800" b="0" i="1" u="none" strike="noStrike" cap="none" normalizeH="0" baseline="3000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  <a:cs typeface="Times New Roman" pitchFamily="18" charset="0"/>
                        </a:rPr>
                        <a:t>-1</a:t>
                      </a:r>
                      <a:r>
                        <a:rPr kumimoji="0" lang="en-GB" sz="18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  <a:cs typeface="Times New Roman" pitchFamily="18" charset="0"/>
                        </a:rPr>
                        <a:t>s</a:t>
                      </a:r>
                      <a:r>
                        <a:rPr kumimoji="0" lang="en-GB" sz="1800" b="0" i="1" u="none" strike="noStrike" cap="none" normalizeH="0" baseline="3000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  <a:cs typeface="Times New Roman" pitchFamily="18" charset="0"/>
                        </a:rPr>
                        <a:t>-1</a:t>
                      </a:r>
                      <a:r>
                        <a:rPr kumimoji="0" lang="en-GB" sz="18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  <a:cs typeface="Times New Roman" pitchFamily="18" charset="0"/>
                        </a:rPr>
                        <a:t>)</a:t>
                      </a:r>
                      <a:r>
                        <a:rPr kumimoji="0" lang="en-GB" sz="18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  <a:cs typeface="Arial" charset="0"/>
                        </a:rPr>
                        <a:t> </a:t>
                      </a:r>
                    </a:p>
                  </a:txBody>
                  <a:tcPr marT="45742" marB="45742" horzOverflow="overflow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884738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8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  <a:cs typeface="Arial" charset="0"/>
                        </a:rPr>
                        <a:t>Rychlost</a:t>
                      </a:r>
                    </a:p>
                    <a:p>
                      <a:pPr marL="0" marR="0" lvl="0" indent="0" algn="ctr" defTabSz="4884738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8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  <a:cs typeface="Times New Roman" pitchFamily="18" charset="0"/>
                        </a:rPr>
                        <a:t>(cm s</a:t>
                      </a:r>
                      <a:r>
                        <a:rPr kumimoji="0" lang="en-GB" sz="1800" b="0" i="1" u="none" strike="noStrike" cap="none" normalizeH="0" baseline="3000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  <a:cs typeface="Times New Roman" pitchFamily="18" charset="0"/>
                        </a:rPr>
                        <a:t>-1</a:t>
                      </a:r>
                      <a:r>
                        <a:rPr kumimoji="0" lang="en-GB" sz="18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  <a:cs typeface="Times New Roman" pitchFamily="18" charset="0"/>
                        </a:rPr>
                        <a:t>)</a:t>
                      </a:r>
                      <a:r>
                        <a:rPr kumimoji="0" lang="en-GB" sz="18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  <a:cs typeface="Arial" charset="0"/>
                        </a:rPr>
                        <a:t> </a:t>
                      </a:r>
                    </a:p>
                  </a:txBody>
                  <a:tcPr marT="45742" marB="45742" horzOverflow="overflow">
                    <a:lnL>
                      <a:noFill/>
                    </a:lnL>
                    <a:lnR cap="flat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</a:tr>
              <a:tr h="365939">
                <a:tc>
                  <a:txBody>
                    <a:bodyPr/>
                    <a:lstStyle/>
                    <a:p>
                      <a:pPr marL="0" marR="0" lvl="0" indent="0" algn="l" defTabSz="4884738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fr-BE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  <a:cs typeface="Arial" charset="0"/>
                        </a:rPr>
                        <a:t>PAP</a:t>
                      </a:r>
                      <a:endParaRPr kumimoji="0" lang="en-GB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Verdana" pitchFamily="34" charset="0"/>
                        <a:cs typeface="Arial" charset="0"/>
                      </a:endParaRPr>
                    </a:p>
                  </a:txBody>
                  <a:tcPr marT="45742" marB="45742"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884738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fr-BE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  <a:cs typeface="Arial" charset="0"/>
                        </a:rPr>
                        <a:t>246</a:t>
                      </a:r>
                      <a:endParaRPr kumimoji="0" lang="en-GB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Verdana" pitchFamily="34" charset="0"/>
                        <a:cs typeface="Arial" charset="0"/>
                      </a:endParaRPr>
                    </a:p>
                  </a:txBody>
                  <a:tcPr marT="45742" marB="45742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884738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  <a:cs typeface="Times New Roman" pitchFamily="18" charset="0"/>
                        </a:rPr>
                        <a:t>-3.90 </a:t>
                      </a:r>
                      <a:r>
                        <a:rPr kumimoji="0" lang="en-GB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  <a:cs typeface="Tahoma" charset="0"/>
                        </a:rPr>
                        <a:t>x </a:t>
                      </a:r>
                      <a:r>
                        <a:rPr kumimoji="0" lang="en-GB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  <a:cs typeface="Times New Roman" pitchFamily="18" charset="0"/>
                        </a:rPr>
                        <a:t>10</a:t>
                      </a:r>
                      <a:r>
                        <a:rPr kumimoji="0" lang="en-GB" sz="18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  <a:cs typeface="Times New Roman" pitchFamily="18" charset="0"/>
                        </a:rPr>
                        <a:t>-4</a:t>
                      </a:r>
                      <a:r>
                        <a:rPr kumimoji="0" lang="en-GB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  <a:cs typeface="Arial" charset="0"/>
                        </a:rPr>
                        <a:t> </a:t>
                      </a:r>
                    </a:p>
                  </a:txBody>
                  <a:tcPr marT="45742" marB="45742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884738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  <a:cs typeface="Times New Roman" pitchFamily="18" charset="0"/>
                        </a:rPr>
                        <a:t>-0.106</a:t>
                      </a:r>
                      <a:endParaRPr kumimoji="0" lang="en-GB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Verdana" pitchFamily="34" charset="0"/>
                        <a:cs typeface="Arial" charset="0"/>
                      </a:endParaRPr>
                    </a:p>
                  </a:txBody>
                  <a:tcPr marT="45742" marB="45742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</a:tr>
              <a:tr h="365939">
                <a:tc>
                  <a:txBody>
                    <a:bodyPr/>
                    <a:lstStyle/>
                    <a:p>
                      <a:pPr marL="0" marR="0" lvl="0" indent="0" algn="l" defTabSz="4884738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fr-BE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  <a:cs typeface="Arial" charset="0"/>
                        </a:rPr>
                        <a:t>PAPS</a:t>
                      </a:r>
                      <a:endParaRPr kumimoji="0" lang="en-GB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Verdana" pitchFamily="34" charset="0"/>
                        <a:cs typeface="Arial" charset="0"/>
                      </a:endParaRPr>
                    </a:p>
                  </a:txBody>
                  <a:tcPr marT="45742" marB="45742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884738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fr-BE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  <a:cs typeface="Arial" charset="0"/>
                        </a:rPr>
                        <a:t>339</a:t>
                      </a:r>
                      <a:endParaRPr kumimoji="0" lang="en-GB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Verdana" pitchFamily="34" charset="0"/>
                        <a:cs typeface="Arial" charset="0"/>
                      </a:endParaRPr>
                    </a:p>
                  </a:txBody>
                  <a:tcPr marT="45742" marB="45742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884738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  <a:cs typeface="Times New Roman" pitchFamily="18" charset="0"/>
                        </a:rPr>
                        <a:t>-4.03 </a:t>
                      </a:r>
                      <a:r>
                        <a:rPr kumimoji="0" lang="en-GB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  <a:cs typeface="Tahoma" charset="0"/>
                        </a:rPr>
                        <a:t>x </a:t>
                      </a:r>
                      <a:r>
                        <a:rPr kumimoji="0" lang="en-GB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  <a:cs typeface="Times New Roman" pitchFamily="18" charset="0"/>
                        </a:rPr>
                        <a:t>10</a:t>
                      </a:r>
                      <a:r>
                        <a:rPr kumimoji="0" lang="en-GB" sz="18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  <a:cs typeface="Times New Roman" pitchFamily="18" charset="0"/>
                        </a:rPr>
                        <a:t>-4</a:t>
                      </a:r>
                      <a:r>
                        <a:rPr kumimoji="0" lang="en-GB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  <a:cs typeface="Arial" charset="0"/>
                        </a:rPr>
                        <a:t> </a:t>
                      </a:r>
                    </a:p>
                  </a:txBody>
                  <a:tcPr marT="45742" marB="45742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884738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  <a:cs typeface="Times New Roman" pitchFamily="18" charset="0"/>
                        </a:rPr>
                        <a:t>-0.130</a:t>
                      </a:r>
                      <a:r>
                        <a:rPr kumimoji="0" lang="en-GB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  <a:cs typeface="Arial" charset="0"/>
                        </a:rPr>
                        <a:t> </a:t>
                      </a:r>
                    </a:p>
                  </a:txBody>
                  <a:tcPr marT="45742" marB="45742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</a:tr>
            </a:tbl>
          </a:graphicData>
        </a:graphic>
      </p:graphicFrame>
      <p:sp>
        <p:nvSpPr>
          <p:cNvPr id="87061" name="Text Box 27"/>
          <p:cNvSpPr txBox="1">
            <a:spLocks noChangeArrowheads="1"/>
          </p:cNvSpPr>
          <p:nvPr/>
        </p:nvSpPr>
        <p:spPr bwMode="auto">
          <a:xfrm>
            <a:off x="149225" y="2003425"/>
            <a:ext cx="3355975" cy="2813050"/>
          </a:xfrm>
          <a:prstGeom prst="rect">
            <a:avLst/>
          </a:prstGeom>
          <a:noFill/>
          <a:ln w="38100" cmpd="dbl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1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z="1600" b="1">
                <a:latin typeface="Tahoma" panose="020B0604030504040204" pitchFamily="34" charset="0"/>
              </a:rPr>
              <a:t>Separační odmínky</a:t>
            </a:r>
            <a:r>
              <a:rPr lang="nl-BE" altLang="en-US" sz="1600" b="1">
                <a:latin typeface="Tahoma" panose="020B0604030504040204" pitchFamily="34" charset="0"/>
              </a:rPr>
              <a:t>: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z="1600">
                <a:latin typeface="Tahoma" panose="020B0604030504040204" pitchFamily="34" charset="0"/>
              </a:rPr>
              <a:t>BGE</a:t>
            </a:r>
            <a:r>
              <a:rPr lang="nl-BE" altLang="en-US" sz="1600">
                <a:latin typeface="Tahoma" panose="020B0604030504040204" pitchFamily="34" charset="0"/>
              </a:rPr>
              <a:t>: 150 mM HEPES, pH 6.5 + 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nl-BE" altLang="en-US" sz="1600">
                <a:latin typeface="Tahoma" panose="020B0604030504040204" pitchFamily="34" charset="0"/>
              </a:rPr>
              <a:t>        20 mM </a:t>
            </a:r>
            <a:r>
              <a:rPr lang="cs-CZ" altLang="en-US" sz="1600">
                <a:latin typeface="Tahoma" panose="020B0604030504040204" pitchFamily="34" charset="0"/>
              </a:rPr>
              <a:t>kyselina cholová</a:t>
            </a:r>
            <a:endParaRPr lang="en-US" altLang="en-US" sz="1600">
              <a:latin typeface="Tahoma" panose="020B0604030504040204" pitchFamily="34" charset="0"/>
            </a:endParaRP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z="1600">
                <a:latin typeface="Tahoma" panose="020B0604030504040204" pitchFamily="34" charset="0"/>
              </a:rPr>
              <a:t>Kapilára</a:t>
            </a:r>
            <a:r>
              <a:rPr lang="nl-BE" altLang="en-US" sz="1600">
                <a:latin typeface="Tahoma" panose="020B0604030504040204" pitchFamily="34" charset="0"/>
              </a:rPr>
              <a:t>: L</a:t>
            </a:r>
            <a:r>
              <a:rPr lang="nl-BE" altLang="en-US" sz="1600" baseline="-25000">
                <a:latin typeface="Tahoma" panose="020B0604030504040204" pitchFamily="34" charset="0"/>
              </a:rPr>
              <a:t>T</a:t>
            </a:r>
            <a:r>
              <a:rPr lang="nl-BE" altLang="en-US" sz="1600">
                <a:latin typeface="Tahoma" panose="020B0604030504040204" pitchFamily="34" charset="0"/>
              </a:rPr>
              <a:t>=31.2 cm (L</a:t>
            </a:r>
            <a:r>
              <a:rPr lang="nl-BE" altLang="en-US" sz="1600" baseline="-25000">
                <a:latin typeface="Tahoma" panose="020B0604030504040204" pitchFamily="34" charset="0"/>
              </a:rPr>
              <a:t>E </a:t>
            </a:r>
            <a:r>
              <a:rPr lang="nl-BE" altLang="en-US" sz="1600">
                <a:latin typeface="Tahoma" panose="020B0604030504040204" pitchFamily="34" charset="0"/>
              </a:rPr>
              <a:t>= 21cm), </a:t>
            </a:r>
            <a:endParaRPr lang="cs-CZ" altLang="en-US" sz="1600">
              <a:latin typeface="Tahoma" panose="020B0604030504040204" pitchFamily="34" charset="0"/>
            </a:endParaRP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z="1600">
                <a:latin typeface="Tahoma" panose="020B0604030504040204" pitchFamily="34" charset="0"/>
              </a:rPr>
              <a:t>              </a:t>
            </a:r>
            <a:r>
              <a:rPr lang="nl-BE" altLang="en-US" sz="1600">
                <a:latin typeface="Tahoma" panose="020B0604030504040204" pitchFamily="34" charset="0"/>
              </a:rPr>
              <a:t>75</a:t>
            </a:r>
            <a:r>
              <a:rPr lang="nl-BE" altLang="en-US" sz="1600">
                <a:latin typeface="Symbol" panose="05050102010706020507" pitchFamily="18" charset="2"/>
              </a:rPr>
              <a:t>m</a:t>
            </a:r>
            <a:r>
              <a:rPr lang="nl-BE" altLang="en-US" sz="1600">
                <a:latin typeface="Tahoma" panose="020B0604030504040204" pitchFamily="34" charset="0"/>
              </a:rPr>
              <a:t>m I.D. 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z="1600">
                <a:latin typeface="Tahoma" panose="020B0604030504040204" pitchFamily="34" charset="0"/>
              </a:rPr>
              <a:t>Napětí</a:t>
            </a:r>
            <a:r>
              <a:rPr lang="nl-BE" altLang="en-US" sz="1600">
                <a:latin typeface="Tahoma" panose="020B0604030504040204" pitchFamily="34" charset="0"/>
              </a:rPr>
              <a:t>: + 10 kV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z="1600">
                <a:latin typeface="Tahoma" panose="020B0604030504040204" pitchFamily="34" charset="0"/>
              </a:rPr>
              <a:t>Teplota kapiláry</a:t>
            </a:r>
            <a:r>
              <a:rPr lang="nl-BE" altLang="en-US" sz="1600">
                <a:latin typeface="Tahoma" panose="020B0604030504040204" pitchFamily="34" charset="0"/>
              </a:rPr>
              <a:t>: 37 °C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z="1600">
                <a:latin typeface="Tahoma" panose="020B0604030504040204" pitchFamily="34" charset="0"/>
              </a:rPr>
              <a:t>Detekce</a:t>
            </a:r>
            <a:r>
              <a:rPr lang="nl-BE" altLang="en-US" sz="1600">
                <a:latin typeface="Tahoma" panose="020B0604030504040204" pitchFamily="34" charset="0"/>
              </a:rPr>
              <a:t>: 260 nm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z="1600">
                <a:latin typeface="Tahoma" panose="020B0604030504040204" pitchFamily="34" charset="0"/>
              </a:rPr>
              <a:t>Dávkování</a:t>
            </a:r>
            <a:r>
              <a:rPr lang="nl-BE" altLang="en-US" sz="1600">
                <a:latin typeface="Tahoma" panose="020B0604030504040204" pitchFamily="34" charset="0"/>
              </a:rPr>
              <a:t>: 0.3 psi/ 5 s 1mM PAP </a:t>
            </a:r>
            <a:endParaRPr lang="cs-CZ" altLang="en-US" sz="1600">
              <a:latin typeface="Tahoma" panose="020B0604030504040204" pitchFamily="34" charset="0"/>
            </a:endParaRP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z="1600">
                <a:latin typeface="Tahoma" panose="020B0604030504040204" pitchFamily="34" charset="0"/>
              </a:rPr>
              <a:t>                 nebo</a:t>
            </a:r>
            <a:r>
              <a:rPr lang="nl-BE" altLang="en-US" sz="1600">
                <a:latin typeface="Tahoma" panose="020B0604030504040204" pitchFamily="34" charset="0"/>
              </a:rPr>
              <a:t> 115 mM PAPS</a:t>
            </a:r>
            <a:endParaRPr lang="en-US" altLang="en-US" sz="1600" b="1">
              <a:latin typeface="Tahoma" panose="020B060403050404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8575" y="1597025"/>
            <a:ext cx="3873500" cy="5008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6600" dirty="0" err="1" smtClean="0"/>
              <a:t>Skylab</a:t>
            </a:r>
            <a:endParaRPr lang="en-GB" sz="6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930" name="Rectangle 2"/>
          <p:cNvSpPr>
            <a:spLocks noChangeArrowheads="1"/>
          </p:cNvSpPr>
          <p:nvPr/>
        </p:nvSpPr>
        <p:spPr bwMode="auto">
          <a:xfrm>
            <a:off x="479425" y="2887663"/>
            <a:ext cx="8005763" cy="334962"/>
          </a:xfrm>
          <a:prstGeom prst="rect">
            <a:avLst/>
          </a:prstGeom>
          <a:solidFill>
            <a:schemeClr val="tx1">
              <a:alpha val="79999"/>
            </a:schemeClr>
          </a:solidFill>
          <a:ln w="2857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en-US" sz="1200" b="1">
              <a:solidFill>
                <a:srgbClr val="FFFF00"/>
              </a:solidFill>
              <a:latin typeface="Tahoma" panose="020B0604030504040204" pitchFamily="34" charset="0"/>
            </a:endParaRPr>
          </a:p>
        </p:txBody>
      </p:sp>
      <p:sp>
        <p:nvSpPr>
          <p:cNvPr id="508931" name="Rectangle 3"/>
          <p:cNvSpPr>
            <a:spLocks noChangeArrowheads="1"/>
          </p:cNvSpPr>
          <p:nvPr/>
        </p:nvSpPr>
        <p:spPr bwMode="auto">
          <a:xfrm>
            <a:off x="481013" y="3246438"/>
            <a:ext cx="8005762" cy="334962"/>
          </a:xfrm>
          <a:prstGeom prst="rect">
            <a:avLst/>
          </a:prstGeom>
          <a:solidFill>
            <a:schemeClr val="tx1">
              <a:alpha val="79999"/>
            </a:schemeClr>
          </a:solidFill>
          <a:ln w="2857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en-US" sz="1200" b="1">
              <a:solidFill>
                <a:srgbClr val="FFFF00"/>
              </a:solidFill>
              <a:latin typeface="Tahoma" panose="020B0604030504040204" pitchFamily="34" charset="0"/>
            </a:endParaRPr>
          </a:p>
        </p:txBody>
      </p:sp>
      <p:sp>
        <p:nvSpPr>
          <p:cNvPr id="508932" name="Rectangle 4"/>
          <p:cNvSpPr>
            <a:spLocks noChangeArrowheads="1"/>
          </p:cNvSpPr>
          <p:nvPr/>
        </p:nvSpPr>
        <p:spPr bwMode="auto">
          <a:xfrm>
            <a:off x="479425" y="3633788"/>
            <a:ext cx="8005763" cy="334962"/>
          </a:xfrm>
          <a:prstGeom prst="rect">
            <a:avLst/>
          </a:prstGeom>
          <a:solidFill>
            <a:schemeClr val="tx1">
              <a:alpha val="79999"/>
            </a:schemeClr>
          </a:solidFill>
          <a:ln w="2857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en-US" sz="1200" b="1">
              <a:solidFill>
                <a:srgbClr val="FFFF00"/>
              </a:solidFill>
              <a:latin typeface="Tahoma" panose="020B0604030504040204" pitchFamily="34" charset="0"/>
            </a:endParaRPr>
          </a:p>
        </p:txBody>
      </p:sp>
      <p:sp>
        <p:nvSpPr>
          <p:cNvPr id="508933" name="Rectangle 5"/>
          <p:cNvSpPr>
            <a:spLocks noChangeArrowheads="1"/>
          </p:cNvSpPr>
          <p:nvPr/>
        </p:nvSpPr>
        <p:spPr bwMode="auto">
          <a:xfrm>
            <a:off x="479425" y="3983038"/>
            <a:ext cx="8005763" cy="334962"/>
          </a:xfrm>
          <a:prstGeom prst="rect">
            <a:avLst/>
          </a:prstGeom>
          <a:solidFill>
            <a:schemeClr val="tx1">
              <a:alpha val="79999"/>
            </a:schemeClr>
          </a:solidFill>
          <a:ln w="2857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en-US" sz="1200" b="1">
              <a:solidFill>
                <a:srgbClr val="FFFF00"/>
              </a:solidFill>
              <a:latin typeface="Tahoma" panose="020B0604030504040204" pitchFamily="34" charset="0"/>
            </a:endParaRPr>
          </a:p>
        </p:txBody>
      </p:sp>
      <p:sp>
        <p:nvSpPr>
          <p:cNvPr id="508934" name="Rectangle 6"/>
          <p:cNvSpPr>
            <a:spLocks noChangeArrowheads="1"/>
          </p:cNvSpPr>
          <p:nvPr/>
        </p:nvSpPr>
        <p:spPr bwMode="auto">
          <a:xfrm>
            <a:off x="476250" y="4351338"/>
            <a:ext cx="8005763" cy="334962"/>
          </a:xfrm>
          <a:prstGeom prst="rect">
            <a:avLst/>
          </a:prstGeom>
          <a:solidFill>
            <a:schemeClr val="tx1">
              <a:alpha val="79999"/>
            </a:schemeClr>
          </a:solidFill>
          <a:ln w="2857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en-US" sz="1200" b="1">
              <a:solidFill>
                <a:srgbClr val="FFFF00"/>
              </a:solidFill>
              <a:latin typeface="Tahoma" panose="020B0604030504040204" pitchFamily="34" charset="0"/>
            </a:endParaRPr>
          </a:p>
        </p:txBody>
      </p:sp>
      <p:sp>
        <p:nvSpPr>
          <p:cNvPr id="508935" name="Rectangle 7"/>
          <p:cNvSpPr>
            <a:spLocks noChangeArrowheads="1"/>
          </p:cNvSpPr>
          <p:nvPr/>
        </p:nvSpPr>
        <p:spPr bwMode="auto">
          <a:xfrm>
            <a:off x="471488" y="4710113"/>
            <a:ext cx="8005762" cy="334962"/>
          </a:xfrm>
          <a:prstGeom prst="rect">
            <a:avLst/>
          </a:prstGeom>
          <a:solidFill>
            <a:schemeClr val="tx1">
              <a:alpha val="79999"/>
            </a:schemeClr>
          </a:solidFill>
          <a:ln w="2857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en-US" sz="1200" b="1">
              <a:solidFill>
                <a:srgbClr val="FFFF00"/>
              </a:solidFill>
              <a:latin typeface="Tahoma" panose="020B0604030504040204" pitchFamily="34" charset="0"/>
            </a:endParaRPr>
          </a:p>
        </p:txBody>
      </p:sp>
      <p:sp>
        <p:nvSpPr>
          <p:cNvPr id="508936" name="Rectangle 8"/>
          <p:cNvSpPr>
            <a:spLocks noChangeArrowheads="1"/>
          </p:cNvSpPr>
          <p:nvPr/>
        </p:nvSpPr>
        <p:spPr bwMode="auto">
          <a:xfrm>
            <a:off x="481013" y="2489200"/>
            <a:ext cx="8005762" cy="334963"/>
          </a:xfrm>
          <a:prstGeom prst="rect">
            <a:avLst/>
          </a:prstGeom>
          <a:solidFill>
            <a:schemeClr val="tx1"/>
          </a:solidFill>
          <a:ln w="2857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en-US" sz="1200" b="1">
              <a:solidFill>
                <a:srgbClr val="FFFF00"/>
              </a:solidFill>
              <a:latin typeface="Tahoma" panose="020B0604030504040204" pitchFamily="34" charset="0"/>
            </a:endParaRPr>
          </a:p>
        </p:txBody>
      </p:sp>
      <p:sp>
        <p:nvSpPr>
          <p:cNvPr id="508937" name="Rectangle 9" descr="Světlý svislý"/>
          <p:cNvSpPr>
            <a:spLocks noChangeArrowheads="1"/>
          </p:cNvSpPr>
          <p:nvPr/>
        </p:nvSpPr>
        <p:spPr bwMode="auto">
          <a:xfrm>
            <a:off x="1552575" y="5257800"/>
            <a:ext cx="520700" cy="533400"/>
          </a:xfrm>
          <a:prstGeom prst="rect">
            <a:avLst/>
          </a:prstGeom>
          <a:pattFill prst="ltVert">
            <a:fgClr>
              <a:schemeClr val="hlink"/>
            </a:fgClr>
            <a:bgClr>
              <a:srgbClr val="FFFFFF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z="1200" b="1">
                <a:solidFill>
                  <a:schemeClr val="bg2"/>
                </a:solidFill>
                <a:latin typeface="Tahoma" panose="020B0604030504040204" pitchFamily="34" charset="0"/>
              </a:rPr>
              <a:t>PAPS</a:t>
            </a:r>
          </a:p>
        </p:txBody>
      </p:sp>
      <p:graphicFrame>
        <p:nvGraphicFramePr>
          <p:cNvPr id="508938" name="Group 10"/>
          <p:cNvGraphicFramePr>
            <a:graphicFrameLocks noGrp="1"/>
          </p:cNvGraphicFramePr>
          <p:nvPr/>
        </p:nvGraphicFramePr>
        <p:xfrm>
          <a:off x="452438" y="1778000"/>
          <a:ext cx="8061325" cy="3255965"/>
        </p:xfrm>
        <a:graphic>
          <a:graphicData uri="http://schemas.openxmlformats.org/drawingml/2006/table">
            <a:tbl>
              <a:tblPr/>
              <a:tblGrid>
                <a:gridCol w="3827462"/>
                <a:gridCol w="1239838"/>
                <a:gridCol w="1179512"/>
                <a:gridCol w="744538"/>
                <a:gridCol w="1069975"/>
              </a:tblGrid>
              <a:tr h="695092">
                <a:tc>
                  <a:txBody>
                    <a:bodyPr/>
                    <a:lstStyle/>
                    <a:p>
                      <a:pPr marL="0" marR="0" lvl="0" indent="0" algn="l" defTabSz="4884738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  <a:cs typeface="Arial" charset="0"/>
                        </a:rPr>
                        <a:t>Krok</a:t>
                      </a:r>
                      <a:endParaRPr kumimoji="0" lang="nl-BE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Verdana" pitchFamily="34" charset="0"/>
                        <a:cs typeface="Arial" charset="0"/>
                      </a:endParaRPr>
                    </a:p>
                    <a:p>
                      <a:pPr marL="0" marR="0" lvl="0" indent="0" algn="l" defTabSz="4884738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Verdana" pitchFamily="34" charset="0"/>
                        <a:cs typeface="Arial" charset="0"/>
                      </a:endParaRPr>
                    </a:p>
                  </a:txBody>
                  <a:tcPr marT="45730" marB="45730" horzOverflow="overflow">
                    <a:lnL cap="flat"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884738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  <a:cs typeface="Arial" charset="0"/>
                        </a:rPr>
                        <a:t>Zóna</a:t>
                      </a:r>
                      <a:endParaRPr kumimoji="0" lang="nl-BE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Verdana" pitchFamily="34" charset="0"/>
                        <a:cs typeface="Arial" charset="0"/>
                      </a:endParaRPr>
                    </a:p>
                    <a:p>
                      <a:pPr marL="0" marR="0" lvl="0" indent="0" algn="ctr" defTabSz="4884738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Verdana" pitchFamily="34" charset="0"/>
                        <a:cs typeface="Arial" charset="0"/>
                      </a:endParaRPr>
                    </a:p>
                  </a:txBody>
                  <a:tcPr marT="45730" marB="45730" horzOverflow="overflow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884738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  <a:cs typeface="Arial" charset="0"/>
                        </a:rPr>
                        <a:t>Tlak</a:t>
                      </a:r>
                      <a:r>
                        <a:rPr kumimoji="0" lang="nl-BE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  <a:cs typeface="Arial" charset="0"/>
                        </a:rPr>
                        <a:t> p</a:t>
                      </a:r>
                      <a:r>
                        <a:rPr kumimoji="0" lang="nl-BE" sz="18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  <a:cs typeface="Arial" charset="0"/>
                        </a:rPr>
                        <a:t>i  </a:t>
                      </a:r>
                      <a:r>
                        <a:rPr kumimoji="0" lang="nl-BE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  <a:cs typeface="Arial" charset="0"/>
                        </a:rPr>
                        <a:t>(psi)</a:t>
                      </a:r>
                      <a:endParaRPr kumimoji="0" 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Verdana" pitchFamily="34" charset="0"/>
                        <a:cs typeface="Arial" charset="0"/>
                      </a:endParaRPr>
                    </a:p>
                  </a:txBody>
                  <a:tcPr marT="45730" marB="45730" horzOverflow="overflow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884738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  <a:cs typeface="Arial" charset="0"/>
                        </a:rPr>
                        <a:t>Čas</a:t>
                      </a:r>
                      <a:r>
                        <a:rPr kumimoji="0" lang="nl-BE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  <a:cs typeface="Arial" charset="0"/>
                        </a:rPr>
                        <a:t> (s)</a:t>
                      </a:r>
                      <a:endParaRPr kumimoji="0" 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Verdana" pitchFamily="34" charset="0"/>
                        <a:cs typeface="Arial" charset="0"/>
                      </a:endParaRPr>
                    </a:p>
                  </a:txBody>
                  <a:tcPr marT="45730" marB="45730" horzOverflow="overflow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884738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  <a:cs typeface="Arial" charset="0"/>
                        </a:rPr>
                        <a:t>Napětí</a:t>
                      </a:r>
                    </a:p>
                    <a:p>
                      <a:pPr marL="0" marR="0" lvl="0" indent="0" algn="ctr" defTabSz="4884738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nl-BE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  <a:cs typeface="Arial" charset="0"/>
                        </a:rPr>
                        <a:t>(kV)</a:t>
                      </a:r>
                      <a:endParaRPr kumimoji="0" 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Verdana" pitchFamily="34" charset="0"/>
                        <a:cs typeface="Arial" charset="0"/>
                      </a:endParaRPr>
                    </a:p>
                  </a:txBody>
                  <a:tcPr marT="45730" marB="45730" horzOverflow="overflow">
                    <a:lnL>
                      <a:noFill/>
                    </a:lnL>
                    <a:lnR cap="flat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5839">
                <a:tc>
                  <a:txBody>
                    <a:bodyPr/>
                    <a:lstStyle/>
                    <a:p>
                      <a:pPr marL="0" marR="0" lvl="0" indent="0" algn="l" defTabSz="4884738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nl-BE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  <a:cs typeface="Arial" charset="0"/>
                        </a:rPr>
                        <a:t>1. </a:t>
                      </a:r>
                      <a:r>
                        <a:rPr kumimoji="0" lang="cs-C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  <a:cs typeface="Arial" charset="0"/>
                        </a:rPr>
                        <a:t>Dávkování</a:t>
                      </a:r>
                      <a:r>
                        <a:rPr kumimoji="0" lang="nl-BE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  <a:cs typeface="Arial" charset="0"/>
                        </a:rPr>
                        <a:t>  PAPS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Verdana" pitchFamily="34" charset="0"/>
                        <a:cs typeface="Arial" charset="0"/>
                      </a:endParaRPr>
                    </a:p>
                  </a:txBody>
                  <a:tcPr marT="45730" marB="45730"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884738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nl-BE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  <a:cs typeface="Arial" charset="0"/>
                        </a:rPr>
                        <a:t>PAPS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Verdana" pitchFamily="34" charset="0"/>
                        <a:cs typeface="Arial" charset="0"/>
                      </a:endParaRPr>
                    </a:p>
                  </a:txBody>
                  <a:tcPr marT="45730" marB="4573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884738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nl-BE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  <a:cs typeface="Arial" charset="0"/>
                        </a:rPr>
                        <a:t>0.5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Verdana" pitchFamily="34" charset="0"/>
                        <a:cs typeface="Arial" charset="0"/>
                      </a:endParaRPr>
                    </a:p>
                  </a:txBody>
                  <a:tcPr marT="45730" marB="4573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884738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nl-BE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  <a:cs typeface="Arial" charset="0"/>
                        </a:rPr>
                        <a:t>5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Verdana" pitchFamily="34" charset="0"/>
                        <a:cs typeface="Arial" charset="0"/>
                      </a:endParaRPr>
                    </a:p>
                  </a:txBody>
                  <a:tcPr marT="45730" marB="4573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884738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nl-BE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  <a:cs typeface="Arial" charset="0"/>
                        </a:rPr>
                        <a:t>/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Verdana" pitchFamily="34" charset="0"/>
                        <a:cs typeface="Arial" charset="0"/>
                      </a:endParaRPr>
                    </a:p>
                  </a:txBody>
                  <a:tcPr marT="45730" marB="45730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5839">
                <a:tc>
                  <a:txBody>
                    <a:bodyPr/>
                    <a:lstStyle/>
                    <a:p>
                      <a:pPr marL="0" marR="0" lvl="0" indent="0" algn="l" defTabSz="4884738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nl-BE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  <a:cs typeface="Arial" charset="0"/>
                        </a:rPr>
                        <a:t>2. </a:t>
                      </a:r>
                      <a:r>
                        <a:rPr kumimoji="0" lang="cs-C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  <a:cs typeface="Arial" charset="0"/>
                        </a:rPr>
                        <a:t>Předseparace</a:t>
                      </a:r>
                      <a:r>
                        <a:rPr kumimoji="0" lang="nl-BE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  <a:cs typeface="Arial" charset="0"/>
                        </a:rPr>
                        <a:t> </a:t>
                      </a:r>
                      <a:r>
                        <a:rPr kumimoji="0" lang="cs-C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  <a:cs typeface="Arial" charset="0"/>
                        </a:rPr>
                        <a:t>od</a:t>
                      </a:r>
                      <a:r>
                        <a:rPr kumimoji="0" lang="nl-BE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  <a:cs typeface="Arial" charset="0"/>
                        </a:rPr>
                        <a:t> PAPS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Verdana" pitchFamily="34" charset="0"/>
                        <a:cs typeface="Arial" charset="0"/>
                      </a:endParaRPr>
                    </a:p>
                  </a:txBody>
                  <a:tcPr marT="45730" marB="45730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884738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nl-BE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  <a:cs typeface="Arial" charset="0"/>
                        </a:rPr>
                        <a:t>/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Verdana" pitchFamily="34" charset="0"/>
                        <a:cs typeface="Arial" charset="0"/>
                      </a:endParaRPr>
                    </a:p>
                  </a:txBody>
                  <a:tcPr marT="45730" marB="4573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884738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nl-BE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  <a:cs typeface="Arial" charset="0"/>
                        </a:rPr>
                        <a:t>/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Verdana" pitchFamily="34" charset="0"/>
                        <a:cs typeface="Arial" charset="0"/>
                      </a:endParaRPr>
                    </a:p>
                  </a:txBody>
                  <a:tcPr marT="45730" marB="4573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884738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nl-BE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  <a:cs typeface="Arial" charset="0"/>
                        </a:rPr>
                        <a:t>60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Verdana" pitchFamily="34" charset="0"/>
                        <a:cs typeface="Arial" charset="0"/>
                      </a:endParaRPr>
                    </a:p>
                  </a:txBody>
                  <a:tcPr marT="45730" marB="4573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884738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nl-BE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  <a:cs typeface="Arial" charset="0"/>
                        </a:rPr>
                        <a:t>15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Verdana" pitchFamily="34" charset="0"/>
                        <a:cs typeface="Arial" charset="0"/>
                      </a:endParaRPr>
                    </a:p>
                  </a:txBody>
                  <a:tcPr marT="45730" marB="4573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5839">
                <a:tc>
                  <a:txBody>
                    <a:bodyPr/>
                    <a:lstStyle/>
                    <a:p>
                      <a:pPr marL="0" marR="0" lvl="0" indent="0" algn="l" defTabSz="4884738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nl-BE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  <a:cs typeface="Arial" charset="0"/>
                        </a:rPr>
                        <a:t>3. </a:t>
                      </a:r>
                      <a:r>
                        <a:rPr kumimoji="0" lang="cs-C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  <a:cs typeface="Arial" charset="0"/>
                        </a:rPr>
                        <a:t>Dávkování</a:t>
                      </a:r>
                      <a:r>
                        <a:rPr kumimoji="0" lang="nl-BE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  <a:cs typeface="Arial" charset="0"/>
                        </a:rPr>
                        <a:t> S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Verdana" pitchFamily="34" charset="0"/>
                        <a:cs typeface="Arial" charset="0"/>
                      </a:endParaRPr>
                    </a:p>
                  </a:txBody>
                  <a:tcPr marT="45730" marB="45730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884738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  <a:cs typeface="Arial" charset="0"/>
                        </a:rPr>
                        <a:t>4-</a:t>
                      </a:r>
                      <a:r>
                        <a:rPr kumimoji="0" lang="nl-BE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  <a:cs typeface="Arial" charset="0"/>
                        </a:rPr>
                        <a:t>NP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Verdana" pitchFamily="34" charset="0"/>
                        <a:cs typeface="Arial" charset="0"/>
                      </a:endParaRPr>
                    </a:p>
                  </a:txBody>
                  <a:tcPr marT="45730" marB="4573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884738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nl-BE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  <a:cs typeface="Arial" charset="0"/>
                        </a:rPr>
                        <a:t>0.3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Verdana" pitchFamily="34" charset="0"/>
                        <a:cs typeface="Arial" charset="0"/>
                      </a:endParaRPr>
                    </a:p>
                  </a:txBody>
                  <a:tcPr marT="45730" marB="4573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884738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nl-BE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  <a:cs typeface="Arial" charset="0"/>
                        </a:rPr>
                        <a:t>5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Verdana" pitchFamily="34" charset="0"/>
                        <a:cs typeface="Arial" charset="0"/>
                      </a:endParaRPr>
                    </a:p>
                  </a:txBody>
                  <a:tcPr marT="45730" marB="4573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884738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nl-BE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  <a:cs typeface="Arial" charset="0"/>
                        </a:rPr>
                        <a:t>/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Verdana" pitchFamily="34" charset="0"/>
                        <a:cs typeface="Arial" charset="0"/>
                      </a:endParaRPr>
                    </a:p>
                  </a:txBody>
                  <a:tcPr marT="45730" marB="4573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5839">
                <a:tc>
                  <a:txBody>
                    <a:bodyPr/>
                    <a:lstStyle/>
                    <a:p>
                      <a:pPr marL="0" marR="0" lvl="0" indent="0" algn="l" defTabSz="4884738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nl-BE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  <a:cs typeface="Arial" charset="0"/>
                        </a:rPr>
                        <a:t>4. </a:t>
                      </a:r>
                      <a:r>
                        <a:rPr kumimoji="0" lang="cs-C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  <a:cs typeface="Arial" charset="0"/>
                        </a:rPr>
                        <a:t>Dávkování</a:t>
                      </a:r>
                      <a:r>
                        <a:rPr kumimoji="0" lang="nl-BE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  <a:cs typeface="Arial" charset="0"/>
                        </a:rPr>
                        <a:t> E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Verdana" pitchFamily="34" charset="0"/>
                        <a:cs typeface="Arial" charset="0"/>
                      </a:endParaRPr>
                    </a:p>
                  </a:txBody>
                  <a:tcPr marT="45730" marB="45730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884738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nl-BE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  <a:cs typeface="Arial" charset="0"/>
                        </a:rPr>
                        <a:t>SULT1A1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Verdana" pitchFamily="34" charset="0"/>
                        <a:cs typeface="Arial" charset="0"/>
                      </a:endParaRPr>
                    </a:p>
                  </a:txBody>
                  <a:tcPr marT="45730" marB="4573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884738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nl-BE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  <a:cs typeface="Arial" charset="0"/>
                        </a:rPr>
                        <a:t>0.3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Verdana" pitchFamily="34" charset="0"/>
                        <a:cs typeface="Arial" charset="0"/>
                      </a:endParaRPr>
                    </a:p>
                  </a:txBody>
                  <a:tcPr marT="45730" marB="4573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884738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nl-BE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  <a:cs typeface="Arial" charset="0"/>
                        </a:rPr>
                        <a:t>5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Verdana" pitchFamily="34" charset="0"/>
                        <a:cs typeface="Arial" charset="0"/>
                      </a:endParaRPr>
                    </a:p>
                  </a:txBody>
                  <a:tcPr marT="45730" marB="4573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884738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nl-BE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  <a:cs typeface="Arial" charset="0"/>
                        </a:rPr>
                        <a:t>/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Verdana" pitchFamily="34" charset="0"/>
                        <a:cs typeface="Arial" charset="0"/>
                      </a:endParaRPr>
                    </a:p>
                  </a:txBody>
                  <a:tcPr marT="45730" marB="4573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5839">
                <a:tc>
                  <a:txBody>
                    <a:bodyPr/>
                    <a:lstStyle/>
                    <a:p>
                      <a:pPr marL="0" marR="0" lvl="0" indent="0" algn="l" defTabSz="4884738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nl-BE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  <a:cs typeface="Arial" charset="0"/>
                        </a:rPr>
                        <a:t>5. </a:t>
                      </a:r>
                      <a:r>
                        <a:rPr kumimoji="0" lang="cs-C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  <a:cs typeface="Arial" charset="0"/>
                        </a:rPr>
                        <a:t>Smísení a enzymová reakce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Verdana" pitchFamily="34" charset="0"/>
                        <a:cs typeface="Arial" charset="0"/>
                      </a:endParaRPr>
                    </a:p>
                  </a:txBody>
                  <a:tcPr marT="45730" marB="45730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884738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nl-BE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  <a:cs typeface="Arial" charset="0"/>
                        </a:rPr>
                        <a:t>/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Verdana" pitchFamily="34" charset="0"/>
                        <a:cs typeface="Arial" charset="0"/>
                      </a:endParaRPr>
                    </a:p>
                  </a:txBody>
                  <a:tcPr marT="45730" marB="4573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884738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nl-BE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  <a:cs typeface="Arial" charset="0"/>
                        </a:rPr>
                        <a:t>/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Verdana" pitchFamily="34" charset="0"/>
                        <a:cs typeface="Arial" charset="0"/>
                      </a:endParaRPr>
                    </a:p>
                  </a:txBody>
                  <a:tcPr marT="45730" marB="4573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884738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nl-BE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  <a:cs typeface="Arial" charset="0"/>
                        </a:rPr>
                        <a:t>60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Verdana" pitchFamily="34" charset="0"/>
                        <a:cs typeface="Arial" charset="0"/>
                      </a:endParaRPr>
                    </a:p>
                  </a:txBody>
                  <a:tcPr marT="45730" marB="4573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884738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nl-BE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  <a:cs typeface="Arial" charset="0"/>
                        </a:rPr>
                        <a:t>5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Verdana" pitchFamily="34" charset="0"/>
                        <a:cs typeface="Arial" charset="0"/>
                      </a:endParaRPr>
                    </a:p>
                  </a:txBody>
                  <a:tcPr marT="45730" marB="4573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5839">
                <a:tc>
                  <a:txBody>
                    <a:bodyPr/>
                    <a:lstStyle/>
                    <a:p>
                      <a:pPr marL="0" marR="0" lvl="0" indent="0" algn="l" defTabSz="4884738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nl-BE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  <a:cs typeface="Arial" charset="0"/>
                        </a:rPr>
                        <a:t>6. </a:t>
                      </a:r>
                      <a:r>
                        <a:rPr kumimoji="0" lang="cs-C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  <a:cs typeface="Arial" charset="0"/>
                        </a:rPr>
                        <a:t>Inkubace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Verdana" pitchFamily="34" charset="0"/>
                        <a:cs typeface="Arial" charset="0"/>
                      </a:endParaRPr>
                    </a:p>
                  </a:txBody>
                  <a:tcPr marT="45730" marB="45730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884738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nl-BE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  <a:cs typeface="Arial" charset="0"/>
                        </a:rPr>
                        <a:t>/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Verdana" pitchFamily="34" charset="0"/>
                        <a:cs typeface="Arial" charset="0"/>
                      </a:endParaRPr>
                    </a:p>
                  </a:txBody>
                  <a:tcPr marT="45730" marB="4573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884738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nl-BE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  <a:cs typeface="Arial" charset="0"/>
                        </a:rPr>
                        <a:t>/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Verdana" pitchFamily="34" charset="0"/>
                        <a:cs typeface="Arial" charset="0"/>
                      </a:endParaRPr>
                    </a:p>
                  </a:txBody>
                  <a:tcPr marT="45730" marB="4573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884738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nl-BE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  <a:cs typeface="Arial" charset="0"/>
                        </a:rPr>
                        <a:t>120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Verdana" pitchFamily="34" charset="0"/>
                        <a:cs typeface="Arial" charset="0"/>
                      </a:endParaRPr>
                    </a:p>
                  </a:txBody>
                  <a:tcPr marT="45730" marB="4573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884738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nl-BE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  <a:cs typeface="Arial" charset="0"/>
                        </a:rPr>
                        <a:t>0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Verdana" pitchFamily="34" charset="0"/>
                        <a:cs typeface="Arial" charset="0"/>
                      </a:endParaRPr>
                    </a:p>
                  </a:txBody>
                  <a:tcPr marT="45730" marB="4573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5839">
                <a:tc>
                  <a:txBody>
                    <a:bodyPr/>
                    <a:lstStyle/>
                    <a:p>
                      <a:pPr marL="0" marR="0" lvl="0" indent="0" algn="l" defTabSz="4884738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nl-BE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  <a:cs typeface="Arial" charset="0"/>
                        </a:rPr>
                        <a:t>7. </a:t>
                      </a:r>
                      <a:r>
                        <a:rPr kumimoji="0" lang="cs-C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  <a:cs typeface="Arial" charset="0"/>
                        </a:rPr>
                        <a:t>Separace</a:t>
                      </a:r>
                      <a:r>
                        <a:rPr kumimoji="0" lang="nl-BE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  <a:cs typeface="Arial" charset="0"/>
                        </a:rPr>
                        <a:t> 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Verdana" pitchFamily="34" charset="0"/>
                        <a:cs typeface="Arial" charset="0"/>
                      </a:endParaRPr>
                    </a:p>
                  </a:txBody>
                  <a:tcPr marT="45730" marB="45730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884738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nl-BE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  <a:cs typeface="Arial" charset="0"/>
                        </a:rPr>
                        <a:t>/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Verdana" pitchFamily="34" charset="0"/>
                        <a:cs typeface="Arial" charset="0"/>
                      </a:endParaRPr>
                    </a:p>
                  </a:txBody>
                  <a:tcPr marT="45730" marB="4573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884738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nl-BE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  <a:cs typeface="Arial" charset="0"/>
                        </a:rPr>
                        <a:t>/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Verdana" pitchFamily="34" charset="0"/>
                        <a:cs typeface="Arial" charset="0"/>
                      </a:endParaRPr>
                    </a:p>
                  </a:txBody>
                  <a:tcPr marT="45730" marB="4573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884738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nl-BE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  <a:cs typeface="Arial" charset="0"/>
                        </a:rPr>
                        <a:t>300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Verdana" pitchFamily="34" charset="0"/>
                        <a:cs typeface="Arial" charset="0"/>
                      </a:endParaRPr>
                    </a:p>
                  </a:txBody>
                  <a:tcPr marT="45730" marB="4573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884738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nl-BE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  <a:cs typeface="Arial" charset="0"/>
                        </a:rPr>
                        <a:t>10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Verdana" pitchFamily="34" charset="0"/>
                        <a:cs typeface="Arial" charset="0"/>
                      </a:endParaRPr>
                    </a:p>
                  </a:txBody>
                  <a:tcPr marT="45730" marB="4573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88118" name="Rectangle 70"/>
          <p:cNvSpPr>
            <a:spLocks noChangeArrowheads="1"/>
          </p:cNvSpPr>
          <p:nvPr/>
        </p:nvSpPr>
        <p:spPr bwMode="auto">
          <a:xfrm>
            <a:off x="0" y="0"/>
            <a:ext cx="91440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>
                <a:solidFill>
                  <a:schemeClr val="accent1"/>
                </a:solidFill>
                <a:latin typeface="Tahoma" panose="020B0604030504040204" pitchFamily="34" charset="0"/>
              </a:rPr>
              <a:t>sulfotransferasa – EMMA stanovení aktivity a kinetických parametrů</a:t>
            </a:r>
          </a:p>
        </p:txBody>
      </p:sp>
      <p:sp>
        <p:nvSpPr>
          <p:cNvPr id="508999" name="Rectangle 71"/>
          <p:cNvSpPr>
            <a:spLocks noChangeArrowheads="1"/>
          </p:cNvSpPr>
          <p:nvPr/>
        </p:nvSpPr>
        <p:spPr bwMode="auto">
          <a:xfrm>
            <a:off x="673100" y="4572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 eaLnBrk="1" hangingPunct="1">
              <a:defRPr/>
            </a:pPr>
            <a:r>
              <a:rPr lang="cs-CZ" sz="36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  <a:cs typeface="Arial" charset="0"/>
              </a:rPr>
              <a:t>Dávkování a inkubace</a:t>
            </a:r>
          </a:p>
        </p:txBody>
      </p:sp>
      <p:sp>
        <p:nvSpPr>
          <p:cNvPr id="509000" name="Rectangle 72" descr="Tmavý šikmo nahoru"/>
          <p:cNvSpPr>
            <a:spLocks noChangeArrowheads="1"/>
          </p:cNvSpPr>
          <p:nvPr/>
        </p:nvSpPr>
        <p:spPr bwMode="auto">
          <a:xfrm>
            <a:off x="-1244600" y="5218113"/>
            <a:ext cx="558800" cy="533400"/>
          </a:xfrm>
          <a:prstGeom prst="rect">
            <a:avLst/>
          </a:prstGeom>
          <a:pattFill prst="dkUpDiag">
            <a:fgClr>
              <a:schemeClr val="hlink"/>
            </a:fgClr>
            <a:bgClr>
              <a:srgbClr val="FFFFFF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z="1200" b="1">
                <a:solidFill>
                  <a:schemeClr val="bg2"/>
                </a:solidFill>
                <a:latin typeface="Tahoma" panose="020B0604030504040204" pitchFamily="34" charset="0"/>
              </a:rPr>
              <a:t>E</a:t>
            </a:r>
          </a:p>
        </p:txBody>
      </p:sp>
      <p:sp>
        <p:nvSpPr>
          <p:cNvPr id="509001" name="Rectangle 73" descr="Jemná mřížka"/>
          <p:cNvSpPr>
            <a:spLocks noChangeArrowheads="1"/>
          </p:cNvSpPr>
          <p:nvPr/>
        </p:nvSpPr>
        <p:spPr bwMode="auto">
          <a:xfrm>
            <a:off x="-1320800" y="5226050"/>
            <a:ext cx="965200" cy="533400"/>
          </a:xfrm>
          <a:prstGeom prst="rect">
            <a:avLst/>
          </a:prstGeom>
          <a:pattFill prst="smGrid">
            <a:fgClr>
              <a:schemeClr val="hlink"/>
            </a:fgClr>
            <a:bgClr>
              <a:srgbClr val="FFFFFF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z="1200" b="1">
                <a:solidFill>
                  <a:schemeClr val="bg2"/>
                </a:solidFill>
                <a:latin typeface="Tahoma" panose="020B0604030504040204" pitchFamily="34" charset="0"/>
              </a:rPr>
              <a:t>PAPS + PAP</a:t>
            </a:r>
          </a:p>
        </p:txBody>
      </p:sp>
      <p:sp>
        <p:nvSpPr>
          <p:cNvPr id="509002" name="Rectangle 74" descr="Světlý svislý"/>
          <p:cNvSpPr>
            <a:spLocks noChangeArrowheads="1"/>
          </p:cNvSpPr>
          <p:nvPr/>
        </p:nvSpPr>
        <p:spPr bwMode="auto">
          <a:xfrm>
            <a:off x="1731963" y="5249863"/>
            <a:ext cx="333375" cy="533400"/>
          </a:xfrm>
          <a:prstGeom prst="rect">
            <a:avLst/>
          </a:prstGeom>
          <a:pattFill prst="ltVert">
            <a:fgClr>
              <a:schemeClr val="hlink"/>
            </a:fgClr>
            <a:bgClr>
              <a:srgbClr val="FFFFFF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z="1200" b="1">
                <a:solidFill>
                  <a:schemeClr val="bg2"/>
                </a:solidFill>
                <a:latin typeface="Tahoma" panose="020B0604030504040204" pitchFamily="34" charset="0"/>
              </a:rPr>
              <a:t>PAP</a:t>
            </a:r>
          </a:p>
        </p:txBody>
      </p:sp>
      <p:sp>
        <p:nvSpPr>
          <p:cNvPr id="509003" name="Rectangle 75" descr="Tmavý šikmo dolů"/>
          <p:cNvSpPr>
            <a:spLocks noChangeArrowheads="1"/>
          </p:cNvSpPr>
          <p:nvPr/>
        </p:nvSpPr>
        <p:spPr bwMode="auto">
          <a:xfrm>
            <a:off x="-889000" y="5235575"/>
            <a:ext cx="482600" cy="533400"/>
          </a:xfrm>
          <a:prstGeom prst="rect">
            <a:avLst/>
          </a:prstGeom>
          <a:pattFill prst="dkDnDiag">
            <a:fgClr>
              <a:schemeClr val="hlink"/>
            </a:fgClr>
            <a:bgClr>
              <a:srgbClr val="FFFFFF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z="1200" b="1">
                <a:solidFill>
                  <a:schemeClr val="bg2"/>
                </a:solidFill>
                <a:latin typeface="Tahoma" panose="020B0604030504040204" pitchFamily="34" charset="0"/>
              </a:rPr>
              <a:t>S</a:t>
            </a:r>
          </a:p>
        </p:txBody>
      </p:sp>
      <p:grpSp>
        <p:nvGrpSpPr>
          <p:cNvPr id="2" name="Group 76"/>
          <p:cNvGrpSpPr>
            <a:grpSpLocks/>
          </p:cNvGrpSpPr>
          <p:nvPr/>
        </p:nvGrpSpPr>
        <p:grpSpPr bwMode="auto">
          <a:xfrm>
            <a:off x="-23813" y="5184775"/>
            <a:ext cx="9167813" cy="579438"/>
            <a:chOff x="0" y="3178"/>
            <a:chExt cx="5775" cy="365"/>
          </a:xfrm>
        </p:grpSpPr>
        <p:sp>
          <p:nvSpPr>
            <p:cNvPr id="88138" name="Text Box 77"/>
            <p:cNvSpPr txBox="1">
              <a:spLocks noChangeArrowheads="1"/>
            </p:cNvSpPr>
            <p:nvPr/>
          </p:nvSpPr>
          <p:spPr bwMode="auto">
            <a:xfrm>
              <a:off x="5473" y="3178"/>
              <a:ext cx="302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anose="05000000000000000000" pitchFamily="2" charset="2"/>
                <a:buChar char="u"/>
                <a:defRPr sz="32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•"/>
                <a:defRPr sz="28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u"/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en-US">
                  <a:solidFill>
                    <a:srgbClr val="FF0000"/>
                  </a:solidFill>
                  <a:latin typeface="Tahoma" panose="020B0604030504040204" pitchFamily="34" charset="0"/>
                </a:rPr>
                <a:t>+</a:t>
              </a:r>
            </a:p>
          </p:txBody>
        </p:sp>
        <p:sp>
          <p:nvSpPr>
            <p:cNvPr id="88139" name="Text Box 78"/>
            <p:cNvSpPr txBox="1">
              <a:spLocks noChangeArrowheads="1"/>
            </p:cNvSpPr>
            <p:nvPr/>
          </p:nvSpPr>
          <p:spPr bwMode="auto">
            <a:xfrm>
              <a:off x="0" y="3244"/>
              <a:ext cx="29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anose="05000000000000000000" pitchFamily="2" charset="2"/>
                <a:buChar char="u"/>
                <a:defRPr sz="32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•"/>
                <a:defRPr sz="28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u"/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en-US" sz="2400" b="1">
                  <a:solidFill>
                    <a:srgbClr val="FF0000"/>
                  </a:solidFill>
                  <a:latin typeface="Tahoma" panose="020B0604030504040204" pitchFamily="34" charset="0"/>
                </a:rPr>
                <a:t>-</a:t>
              </a:r>
            </a:p>
          </p:txBody>
        </p:sp>
      </p:grpSp>
      <p:grpSp>
        <p:nvGrpSpPr>
          <p:cNvPr id="88125" name="Group 79"/>
          <p:cNvGrpSpPr>
            <a:grpSpLocks/>
          </p:cNvGrpSpPr>
          <p:nvPr/>
        </p:nvGrpSpPr>
        <p:grpSpPr bwMode="auto">
          <a:xfrm>
            <a:off x="0" y="5251450"/>
            <a:ext cx="9017000" cy="1631950"/>
            <a:chOff x="0" y="3196"/>
            <a:chExt cx="5680" cy="1028"/>
          </a:xfrm>
        </p:grpSpPr>
        <p:grpSp>
          <p:nvGrpSpPr>
            <p:cNvPr id="88127" name="Group 80"/>
            <p:cNvGrpSpPr>
              <a:grpSpLocks/>
            </p:cNvGrpSpPr>
            <p:nvPr/>
          </p:nvGrpSpPr>
          <p:grpSpPr bwMode="auto">
            <a:xfrm>
              <a:off x="240" y="3196"/>
              <a:ext cx="5376" cy="336"/>
              <a:chOff x="240" y="3196"/>
              <a:chExt cx="5376" cy="336"/>
            </a:xfrm>
          </p:grpSpPr>
          <p:sp>
            <p:nvSpPr>
              <p:cNvPr id="88132" name="Line 81"/>
              <p:cNvSpPr>
                <a:spLocks noChangeShapeType="1"/>
              </p:cNvSpPr>
              <p:nvPr/>
            </p:nvSpPr>
            <p:spPr bwMode="auto">
              <a:xfrm>
                <a:off x="240" y="3196"/>
                <a:ext cx="456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cs-CZ"/>
              </a:p>
            </p:txBody>
          </p:sp>
          <p:sp>
            <p:nvSpPr>
              <p:cNvPr id="88133" name="Line 82"/>
              <p:cNvSpPr>
                <a:spLocks noChangeShapeType="1"/>
              </p:cNvSpPr>
              <p:nvPr/>
            </p:nvSpPr>
            <p:spPr bwMode="auto">
              <a:xfrm>
                <a:off x="240" y="3532"/>
                <a:ext cx="456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cs-CZ"/>
              </a:p>
            </p:txBody>
          </p:sp>
          <p:sp>
            <p:nvSpPr>
              <p:cNvPr id="88134" name="Oval 83"/>
              <p:cNvSpPr>
                <a:spLocks noChangeArrowheads="1"/>
              </p:cNvSpPr>
              <p:nvPr/>
            </p:nvSpPr>
            <p:spPr bwMode="auto">
              <a:xfrm>
                <a:off x="4752" y="3196"/>
                <a:ext cx="96" cy="336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SzPct val="60000"/>
                  <a:buFont typeface="Wingdings" panose="05000000000000000000" pitchFamily="2" charset="2"/>
                  <a:buChar char="u"/>
                  <a:defRPr sz="32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Char char="•"/>
                  <a:defRPr sz="28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hlink"/>
                  </a:buClr>
                  <a:buSzPct val="60000"/>
                  <a:buFont typeface="Wingdings" panose="05000000000000000000" pitchFamily="2" charset="2"/>
                  <a:buChar char="u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u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u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u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u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u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cs-CZ" altLang="en-US" sz="1800"/>
              </a:p>
            </p:txBody>
          </p:sp>
          <p:sp>
            <p:nvSpPr>
              <p:cNvPr id="88135" name="Oval 84"/>
              <p:cNvSpPr>
                <a:spLocks noChangeArrowheads="1"/>
              </p:cNvSpPr>
              <p:nvPr/>
            </p:nvSpPr>
            <p:spPr bwMode="auto">
              <a:xfrm>
                <a:off x="4896" y="3196"/>
                <a:ext cx="96" cy="336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SzPct val="60000"/>
                  <a:buFont typeface="Wingdings" panose="05000000000000000000" pitchFamily="2" charset="2"/>
                  <a:buChar char="u"/>
                  <a:defRPr sz="32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Char char="•"/>
                  <a:defRPr sz="28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hlink"/>
                  </a:buClr>
                  <a:buSzPct val="60000"/>
                  <a:buFont typeface="Wingdings" panose="05000000000000000000" pitchFamily="2" charset="2"/>
                  <a:buChar char="u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u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u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u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u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u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cs-CZ" altLang="en-US" sz="1800"/>
              </a:p>
            </p:txBody>
          </p:sp>
          <p:sp>
            <p:nvSpPr>
              <p:cNvPr id="88136" name="Line 85"/>
              <p:cNvSpPr>
                <a:spLocks noChangeShapeType="1"/>
              </p:cNvSpPr>
              <p:nvPr/>
            </p:nvSpPr>
            <p:spPr bwMode="auto">
              <a:xfrm>
                <a:off x="4944" y="3196"/>
                <a:ext cx="67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cs-CZ"/>
              </a:p>
            </p:txBody>
          </p:sp>
          <p:sp>
            <p:nvSpPr>
              <p:cNvPr id="88137" name="Line 86"/>
              <p:cNvSpPr>
                <a:spLocks noChangeShapeType="1"/>
              </p:cNvSpPr>
              <p:nvPr/>
            </p:nvSpPr>
            <p:spPr bwMode="auto">
              <a:xfrm>
                <a:off x="4944" y="3532"/>
                <a:ext cx="67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cs-CZ"/>
              </a:p>
            </p:txBody>
          </p:sp>
        </p:grpSp>
        <p:sp>
          <p:nvSpPr>
            <p:cNvPr id="88128" name="Line 87"/>
            <p:cNvSpPr>
              <a:spLocks noChangeShapeType="1"/>
            </p:cNvSpPr>
            <p:nvPr/>
          </p:nvSpPr>
          <p:spPr bwMode="auto">
            <a:xfrm flipV="1">
              <a:off x="5232" y="3628"/>
              <a:ext cx="0" cy="3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cs-CZ"/>
            </a:p>
          </p:txBody>
        </p:sp>
        <p:sp>
          <p:nvSpPr>
            <p:cNvPr id="88129" name="Text Box 88"/>
            <p:cNvSpPr txBox="1">
              <a:spLocks noChangeArrowheads="1"/>
            </p:cNvSpPr>
            <p:nvPr/>
          </p:nvSpPr>
          <p:spPr bwMode="auto">
            <a:xfrm>
              <a:off x="4992" y="3953"/>
              <a:ext cx="68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anose="05000000000000000000" pitchFamily="2" charset="2"/>
                <a:buChar char="u"/>
                <a:defRPr sz="32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•"/>
                <a:defRPr sz="28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u"/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en-US" sz="1800" b="1">
                  <a:latin typeface="Tahoma" panose="020B0604030504040204" pitchFamily="34" charset="0"/>
                </a:rPr>
                <a:t>detekce</a:t>
              </a:r>
            </a:p>
          </p:txBody>
        </p:sp>
        <p:sp>
          <p:nvSpPr>
            <p:cNvPr id="88130" name="Line 89"/>
            <p:cNvSpPr>
              <a:spLocks noChangeShapeType="1"/>
            </p:cNvSpPr>
            <p:nvPr/>
          </p:nvSpPr>
          <p:spPr bwMode="auto">
            <a:xfrm flipV="1">
              <a:off x="192" y="3484"/>
              <a:ext cx="96" cy="3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cs-CZ"/>
            </a:p>
          </p:txBody>
        </p:sp>
        <p:sp>
          <p:nvSpPr>
            <p:cNvPr id="88131" name="Text Box 90"/>
            <p:cNvSpPr txBox="1">
              <a:spLocks noChangeArrowheads="1"/>
            </p:cNvSpPr>
            <p:nvPr/>
          </p:nvSpPr>
          <p:spPr bwMode="auto">
            <a:xfrm>
              <a:off x="0" y="3820"/>
              <a:ext cx="1104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anose="05000000000000000000" pitchFamily="2" charset="2"/>
                <a:buChar char="u"/>
                <a:defRPr sz="32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•"/>
                <a:defRPr sz="28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u"/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en-US" sz="1800" b="1">
                  <a:latin typeface="Tahoma" panose="020B0604030504040204" pitchFamily="34" charset="0"/>
                </a:rPr>
                <a:t>nástřik vzorku</a:t>
              </a:r>
            </a:p>
          </p:txBody>
        </p:sp>
      </p:grpSp>
      <p:sp>
        <p:nvSpPr>
          <p:cNvPr id="509019" name="Rectangle 91"/>
          <p:cNvSpPr>
            <a:spLocks noChangeArrowheads="1"/>
          </p:cNvSpPr>
          <p:nvPr/>
        </p:nvSpPr>
        <p:spPr bwMode="auto">
          <a:xfrm>
            <a:off x="4573588" y="5257800"/>
            <a:ext cx="571500" cy="5270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z="1200" b="1">
                <a:solidFill>
                  <a:schemeClr val="bg2"/>
                </a:solidFill>
                <a:latin typeface="Tahoma" panose="020B0604030504040204" pitchFamily="34" charset="0"/>
              </a:rPr>
              <a:t>P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9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726 0.00347 L 0.18854 0.0037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5090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9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5089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89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8854 0.0037 L 0.30816 0.00439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5090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72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9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2" dur="500"/>
                                        <p:tgtEl>
                                          <p:spTgt spid="5090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9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858 0.00092 L 0.03368 0.00115 " pathEditMode="relative" rAng="0" ptsTypes="AA">
                                      <p:cBhvr>
                                        <p:cTn id="29" dur="1000" fill="hold"/>
                                        <p:tgtEl>
                                          <p:spTgt spid="5090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7" y="0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0 L 0.09219 -0.00046 " pathEditMode="relative" rAng="0" ptsTypes="AA">
                                      <p:cBhvr>
                                        <p:cTn id="31" dur="1000" fill="hold"/>
                                        <p:tgtEl>
                                          <p:spTgt spid="5089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01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5089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8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354 0.00162 L 0.16771 0.00232 " pathEditMode="relative" rAng="0" ptsTypes="AA">
                                      <p:cBhvr>
                                        <p:cTn id="43" dur="1000" fill="hold"/>
                                        <p:tgtEl>
                                          <p:spTgt spid="5090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63" y="23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3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865 -0.00047 L 0.12032 -0.00047 " pathEditMode="relative" rAng="0" ptsTypes="AA">
                                      <p:cBhvr>
                                        <p:cTn id="45" dur="1000" fill="hold"/>
                                        <p:tgtEl>
                                          <p:spTgt spid="5089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3" y="0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63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858 0.00092 L 0.05972 0.00023 " pathEditMode="relative" rAng="0" ptsTypes="AA">
                                      <p:cBhvr>
                                        <p:cTn id="47" dur="1000" fill="hold"/>
                                        <p:tgtEl>
                                          <p:spTgt spid="5090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49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5089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8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0.00348 L 0.20313 0.00417 " pathEditMode="relative" rAng="0" ptsTypes="AA">
                                      <p:cBhvr>
                                        <p:cTn id="56" dur="1000" fill="hold"/>
                                        <p:tgtEl>
                                          <p:spTgt spid="5090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56" y="23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771 0.00232 L 0.22291 0.00232 " pathEditMode="relative" rAng="0" ptsTypes="AA">
                                      <p:cBhvr>
                                        <p:cTn id="58" dur="1000" fill="hold"/>
                                        <p:tgtEl>
                                          <p:spTgt spid="5090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60" y="0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63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59 0.00116 L 0.09913 0.00162 " pathEditMode="relative" rAng="0" ptsTypes="AA">
                                      <p:cBhvr>
                                        <p:cTn id="60" dur="1000" fill="hold"/>
                                        <p:tgtEl>
                                          <p:spTgt spid="5090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53" y="23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63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188 0.00138 L 0.1573 0.00069 " pathEditMode="relative" rAng="0" ptsTypes="AA">
                                      <p:cBhvr>
                                        <p:cTn id="62" dur="1000" fill="hold"/>
                                        <p:tgtEl>
                                          <p:spTgt spid="5089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71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5089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8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254 0.0007 L 0.20851 -0.00023 " pathEditMode="relative" rAng="0" ptsTypes="AA">
                                      <p:cBhvr>
                                        <p:cTn id="73" dur="3000" fill="hold"/>
                                        <p:tgtEl>
                                          <p:spTgt spid="5090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99" y="-46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63" presetClass="path" presetSubtype="0" accel="50000" decel="5000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729 0.0007 L 0.33073 0.0007 " pathEditMode="relative" rAng="0" ptsTypes="AA">
                                      <p:cBhvr>
                                        <p:cTn id="75" dur="3000" fill="hold"/>
                                        <p:tgtEl>
                                          <p:spTgt spid="5089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63" y="0"/>
                                    </p:animMotion>
                                  </p:childTnLst>
                                </p:cTn>
                              </p:par>
                              <p:par>
                                <p:cTn id="76" presetID="63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2291 0.00278 L 0.60139 0.00255 " pathEditMode="relative" rAng="0" ptsTypes="AA">
                                      <p:cBhvr>
                                        <p:cTn id="77" dur="3000" fill="hold"/>
                                        <p:tgtEl>
                                          <p:spTgt spid="5090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924" y="-23"/>
                                    </p:animMotion>
                                  </p:childTnLst>
                                </p:cTn>
                              </p:par>
                              <p:par>
                                <p:cTn id="78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0244 0.00486 L 0.63507 0.00486 " pathEditMode="relative" rAng="0" ptsTypes="AA">
                                      <p:cBhvr>
                                        <p:cTn id="79" dur="3000" fill="hold"/>
                                        <p:tgtEl>
                                          <p:spTgt spid="5090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63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 nodeType="clickPar">
                      <p:stCondLst>
                        <p:cond delay="indefinite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5089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8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 nodeType="clickPar">
                      <p:stCondLst>
                        <p:cond delay="indefinite"/>
                      </p:stCondLst>
                      <p:childTnLst>
                        <p:par>
                          <p:cTn id="9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5089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8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9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2" presetID="63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3 0.00115 L 0.53108 -0.00232 " pathEditMode="relative" rAng="0" ptsTypes="AA">
                                      <p:cBhvr>
                                        <p:cTn id="103" dur="2000" fill="hold"/>
                                        <p:tgtEl>
                                          <p:spTgt spid="5090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667" y="-185"/>
                                    </p:animMotion>
                                  </p:childTnLst>
                                </p:cTn>
                              </p:par>
                              <p:par>
                                <p:cTn id="104" presetID="63" presetClass="path" presetSubtype="0" accel="50000" decel="5000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3073 0.00069 L 0.89011 -0.00301 " pathEditMode="relative" rAng="0" ptsTypes="AA">
                                      <p:cBhvr>
                                        <p:cTn id="105" dur="2000" fill="hold"/>
                                        <p:tgtEl>
                                          <p:spTgt spid="5089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969" y="-185"/>
                                    </p:animMotion>
                                  </p:childTnLst>
                                </p:cTn>
                              </p:par>
                              <p:par>
                                <p:cTn id="106" presetID="63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9982 0.00394 L 1.21059 0.00024 " pathEditMode="relative" rAng="0" ptsTypes="AA">
                                      <p:cBhvr>
                                        <p:cTn id="107" dur="2000" fill="hold"/>
                                        <p:tgtEl>
                                          <p:spTgt spid="5090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538" y="-185"/>
                                    </p:animMotion>
                                  </p:childTnLst>
                                </p:cTn>
                              </p:par>
                              <p:par>
                                <p:cTn id="108" presetID="63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3455 0.00648 L 1.14254 0.0037 " pathEditMode="relative" rAng="0" ptsTypes="AA">
                                      <p:cBhvr>
                                        <p:cTn id="109" dur="2000" fill="hold"/>
                                        <p:tgtEl>
                                          <p:spTgt spid="5090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399" y="-139"/>
                                    </p:animMotion>
                                  </p:childTnLst>
                                </p:cTn>
                              </p:par>
                              <p:par>
                                <p:cTn id="110" presetID="63" presetClass="path" presetSubtype="0" accel="50000" decel="5000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085 -0.00023 L 0.84843 -0.00162 " pathEditMode="relative" rAng="0" ptsTypes="AA">
                                      <p:cBhvr>
                                        <p:cTn id="111" dur="3000" fill="hold"/>
                                        <p:tgtEl>
                                          <p:spTgt spid="5090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997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8930" grpId="0" animBg="1"/>
      <p:bldP spid="508930" grpId="1" animBg="1"/>
      <p:bldP spid="508931" grpId="0" animBg="1"/>
      <p:bldP spid="508931" grpId="1" animBg="1"/>
      <p:bldP spid="508932" grpId="0" animBg="1"/>
      <p:bldP spid="508932" grpId="1" animBg="1"/>
      <p:bldP spid="508933" grpId="0" animBg="1"/>
      <p:bldP spid="508933" grpId="1" animBg="1"/>
      <p:bldP spid="508934" grpId="0" animBg="1"/>
      <p:bldP spid="508934" grpId="1" animBg="1"/>
      <p:bldP spid="508935" grpId="0" animBg="1"/>
      <p:bldP spid="508936" grpId="0" animBg="1"/>
      <p:bldP spid="508936" grpId="1" animBg="1"/>
      <p:bldP spid="508937" grpId="0" animBg="1"/>
      <p:bldP spid="508937" grpId="1" animBg="1"/>
      <p:bldP spid="508937" grpId="2" animBg="1"/>
      <p:bldP spid="508937" grpId="3" animBg="1"/>
      <p:bldP spid="508937" grpId="4" animBg="1"/>
      <p:bldP spid="508937" grpId="5" animBg="1"/>
      <p:bldP spid="509000" grpId="0" animBg="1"/>
      <p:bldP spid="509000" grpId="1" animBg="1"/>
      <p:bldP spid="509000" grpId="2" animBg="1"/>
      <p:bldP spid="509001" grpId="0" animBg="1"/>
      <p:bldP spid="509001" grpId="1" animBg="1"/>
      <p:bldP spid="509001" grpId="2" animBg="1"/>
      <p:bldP spid="509002" grpId="0" animBg="1"/>
      <p:bldP spid="509002" grpId="1" animBg="1"/>
      <p:bldP spid="509002" grpId="2" animBg="1"/>
      <p:bldP spid="509002" grpId="3" animBg="1"/>
      <p:bldP spid="509002" grpId="4" animBg="1"/>
      <p:bldP spid="509002" grpId="5" animBg="1"/>
      <p:bldP spid="509003" grpId="0" animBg="1"/>
      <p:bldP spid="509003" grpId="1" animBg="1"/>
      <p:bldP spid="509003" grpId="2" animBg="1"/>
      <p:bldP spid="509003" grpId="3" animBg="1"/>
      <p:bldP spid="509019" grpId="0" animBg="1"/>
      <p:bldP spid="509019" grpId="1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0" name="Text Box 10"/>
          <p:cNvSpPr txBox="1">
            <a:spLocks noChangeArrowheads="1"/>
          </p:cNvSpPr>
          <p:nvPr/>
        </p:nvSpPr>
        <p:spPr bwMode="auto">
          <a:xfrm>
            <a:off x="-6350" y="1257300"/>
            <a:ext cx="9117013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kumimoji="1" lang="cs-CZ" sz="32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  <a:cs typeface="Arial" charset="0"/>
              </a:rPr>
              <a:t>Stanovení </a:t>
            </a:r>
            <a:r>
              <a:rPr kumimoji="1" lang="en-US" sz="32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  <a:cs typeface="Arial" charset="0"/>
              </a:rPr>
              <a:t>Michaelisov</a:t>
            </a:r>
            <a:r>
              <a:rPr kumimoji="1" lang="cs-CZ" sz="32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  <a:cs typeface="Arial" charset="0"/>
              </a:rPr>
              <a:t>y</a:t>
            </a:r>
            <a:r>
              <a:rPr kumimoji="1" lang="en-US" sz="32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  <a:cs typeface="Arial" charset="0"/>
              </a:rPr>
              <a:t> konstant</a:t>
            </a:r>
            <a:r>
              <a:rPr kumimoji="1" lang="cs-CZ" sz="32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  <a:cs typeface="Arial" charset="0"/>
              </a:rPr>
              <a:t>y</a:t>
            </a:r>
            <a:r>
              <a:rPr kumimoji="1" lang="en-US" sz="32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  <a:cs typeface="Arial" charset="0"/>
              </a:rPr>
              <a:t> pro </a:t>
            </a:r>
            <a:r>
              <a:rPr kumimoji="1" lang="cs-CZ" sz="32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  <a:cs typeface="Arial" charset="0"/>
              </a:rPr>
              <a:t>4-nitrofenol</a:t>
            </a:r>
          </a:p>
        </p:txBody>
      </p:sp>
      <p:sp>
        <p:nvSpPr>
          <p:cNvPr id="89091" name="Rectangle 11"/>
          <p:cNvSpPr>
            <a:spLocks noChangeArrowheads="1"/>
          </p:cNvSpPr>
          <p:nvPr/>
        </p:nvSpPr>
        <p:spPr bwMode="auto">
          <a:xfrm>
            <a:off x="0" y="298450"/>
            <a:ext cx="9144000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>
                <a:solidFill>
                  <a:schemeClr val="accent1"/>
                </a:solidFill>
                <a:latin typeface="Tahoma" panose="020B0604030504040204" pitchFamily="34" charset="0"/>
              </a:rPr>
              <a:t>sulfotransferasa – EMMA stanovení aktivity a kinetických parametrů</a:t>
            </a:r>
          </a:p>
        </p:txBody>
      </p:sp>
      <p:pic>
        <p:nvPicPr>
          <p:cNvPr id="89092" name="Picture 1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4613" y="2052638"/>
            <a:ext cx="6478587" cy="395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093" name="Rectangle 14"/>
          <p:cNvSpPr>
            <a:spLocks noChangeArrowheads="1"/>
          </p:cNvSpPr>
          <p:nvPr/>
        </p:nvSpPr>
        <p:spPr bwMode="auto">
          <a:xfrm>
            <a:off x="7143750" y="5384800"/>
            <a:ext cx="165100" cy="10795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en-US" sz="1800"/>
          </a:p>
        </p:txBody>
      </p:sp>
      <p:sp>
        <p:nvSpPr>
          <p:cNvPr id="89094" name="Rectangle 16"/>
          <p:cNvSpPr>
            <a:spLocks noChangeArrowheads="1"/>
          </p:cNvSpPr>
          <p:nvPr/>
        </p:nvSpPr>
        <p:spPr bwMode="auto">
          <a:xfrm>
            <a:off x="7142163" y="5159375"/>
            <a:ext cx="165100" cy="10795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en-US" sz="1800"/>
          </a:p>
        </p:txBody>
      </p:sp>
      <p:sp>
        <p:nvSpPr>
          <p:cNvPr id="89095" name="Rectangle 17"/>
          <p:cNvSpPr>
            <a:spLocks noChangeArrowheads="1"/>
          </p:cNvSpPr>
          <p:nvPr/>
        </p:nvSpPr>
        <p:spPr bwMode="auto">
          <a:xfrm>
            <a:off x="7127875" y="4935538"/>
            <a:ext cx="165100" cy="10795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en-US" sz="1800"/>
          </a:p>
        </p:txBody>
      </p:sp>
      <p:sp>
        <p:nvSpPr>
          <p:cNvPr id="89096" name="Rectangle 18"/>
          <p:cNvSpPr>
            <a:spLocks noChangeArrowheads="1"/>
          </p:cNvSpPr>
          <p:nvPr/>
        </p:nvSpPr>
        <p:spPr bwMode="auto">
          <a:xfrm>
            <a:off x="7132638" y="4621213"/>
            <a:ext cx="165100" cy="18415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en-US" sz="1800"/>
          </a:p>
        </p:txBody>
      </p:sp>
      <p:sp>
        <p:nvSpPr>
          <p:cNvPr id="89097" name="Rectangle 19"/>
          <p:cNvSpPr>
            <a:spLocks noChangeArrowheads="1"/>
          </p:cNvSpPr>
          <p:nvPr/>
        </p:nvSpPr>
        <p:spPr bwMode="auto">
          <a:xfrm>
            <a:off x="7123113" y="4430713"/>
            <a:ext cx="165100" cy="93662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en-US" sz="1800"/>
          </a:p>
        </p:txBody>
      </p:sp>
      <p:sp>
        <p:nvSpPr>
          <p:cNvPr id="89098" name="Rectangle 20"/>
          <p:cNvSpPr>
            <a:spLocks noChangeArrowheads="1"/>
          </p:cNvSpPr>
          <p:nvPr/>
        </p:nvSpPr>
        <p:spPr bwMode="auto">
          <a:xfrm>
            <a:off x="7118350" y="4121150"/>
            <a:ext cx="165100" cy="14605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en-US" sz="1800"/>
          </a:p>
        </p:txBody>
      </p:sp>
      <p:sp>
        <p:nvSpPr>
          <p:cNvPr id="89099" name="Rectangle 21"/>
          <p:cNvSpPr>
            <a:spLocks noChangeArrowheads="1"/>
          </p:cNvSpPr>
          <p:nvPr/>
        </p:nvSpPr>
        <p:spPr bwMode="auto">
          <a:xfrm>
            <a:off x="7123113" y="3811588"/>
            <a:ext cx="165100" cy="19367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en-US" sz="1800"/>
          </a:p>
        </p:txBody>
      </p:sp>
      <p:sp>
        <p:nvSpPr>
          <p:cNvPr id="89100" name="Text Box 13"/>
          <p:cNvSpPr txBox="1">
            <a:spLocks noChangeArrowheads="1"/>
          </p:cNvSpPr>
          <p:nvPr/>
        </p:nvSpPr>
        <p:spPr bwMode="auto">
          <a:xfrm>
            <a:off x="6470650" y="5241925"/>
            <a:ext cx="877888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z="900" b="1">
                <a:solidFill>
                  <a:schemeClr val="accent2"/>
                </a:solidFill>
                <a:latin typeface="Times New Roman" panose="02020603050405020304" pitchFamily="18" charset="0"/>
              </a:rPr>
              <a:t>0.1 </a:t>
            </a:r>
            <a:r>
              <a:rPr lang="en-US" altLang="en-US" sz="900" b="1">
                <a:solidFill>
                  <a:schemeClr val="accent2"/>
                </a:solidFill>
                <a:latin typeface="Times New Roman" panose="02020603050405020304" pitchFamily="18" charset="0"/>
              </a:rPr>
              <a:t>µ</a:t>
            </a:r>
            <a:r>
              <a:rPr lang="cs-CZ" altLang="en-US" sz="900" b="1">
                <a:solidFill>
                  <a:schemeClr val="accent2"/>
                </a:solidFill>
                <a:latin typeface="Times New Roman" panose="02020603050405020304" pitchFamily="18" charset="0"/>
              </a:rPr>
              <a:t>M pNP</a:t>
            </a:r>
            <a:endParaRPr lang="en-US" altLang="en-US" sz="900" b="1">
              <a:solidFill>
                <a:schemeClr val="accent2"/>
              </a:solidFill>
              <a:latin typeface="Times New Roman" panose="02020603050405020304" pitchFamily="18" charset="0"/>
            </a:endParaRPr>
          </a:p>
        </p:txBody>
      </p:sp>
      <p:sp>
        <p:nvSpPr>
          <p:cNvPr id="89101" name="Text Box 22"/>
          <p:cNvSpPr txBox="1">
            <a:spLocks noChangeArrowheads="1"/>
          </p:cNvSpPr>
          <p:nvPr/>
        </p:nvSpPr>
        <p:spPr bwMode="auto">
          <a:xfrm>
            <a:off x="6518275" y="5053013"/>
            <a:ext cx="877888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z="900" b="1">
                <a:solidFill>
                  <a:schemeClr val="accent2"/>
                </a:solidFill>
                <a:latin typeface="Times New Roman" panose="02020603050405020304" pitchFamily="18" charset="0"/>
              </a:rPr>
              <a:t>0.2 </a:t>
            </a:r>
            <a:r>
              <a:rPr lang="en-US" altLang="en-US" sz="900" b="1">
                <a:solidFill>
                  <a:schemeClr val="accent2"/>
                </a:solidFill>
                <a:latin typeface="Times New Roman" panose="02020603050405020304" pitchFamily="18" charset="0"/>
              </a:rPr>
              <a:t>µ</a:t>
            </a:r>
            <a:r>
              <a:rPr lang="cs-CZ" altLang="en-US" sz="900" b="1">
                <a:solidFill>
                  <a:schemeClr val="accent2"/>
                </a:solidFill>
                <a:latin typeface="Times New Roman" panose="02020603050405020304" pitchFamily="18" charset="0"/>
              </a:rPr>
              <a:t>M pNP</a:t>
            </a:r>
            <a:endParaRPr lang="en-US" altLang="en-US" sz="900" b="1">
              <a:solidFill>
                <a:schemeClr val="accent2"/>
              </a:solidFill>
              <a:latin typeface="Times New Roman" panose="02020603050405020304" pitchFamily="18" charset="0"/>
            </a:endParaRPr>
          </a:p>
        </p:txBody>
      </p:sp>
      <p:sp>
        <p:nvSpPr>
          <p:cNvPr id="89102" name="Text Box 23"/>
          <p:cNvSpPr txBox="1">
            <a:spLocks noChangeArrowheads="1"/>
          </p:cNvSpPr>
          <p:nvPr/>
        </p:nvSpPr>
        <p:spPr bwMode="auto">
          <a:xfrm>
            <a:off x="6538913" y="4872038"/>
            <a:ext cx="877887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z="900" b="1">
                <a:solidFill>
                  <a:schemeClr val="accent2"/>
                </a:solidFill>
                <a:latin typeface="Times New Roman" panose="02020603050405020304" pitchFamily="18" charset="0"/>
              </a:rPr>
              <a:t>0.3 </a:t>
            </a:r>
            <a:r>
              <a:rPr lang="en-US" altLang="en-US" sz="900" b="1">
                <a:solidFill>
                  <a:schemeClr val="accent2"/>
                </a:solidFill>
                <a:latin typeface="Times New Roman" panose="02020603050405020304" pitchFamily="18" charset="0"/>
              </a:rPr>
              <a:t>µ</a:t>
            </a:r>
            <a:r>
              <a:rPr lang="cs-CZ" altLang="en-US" sz="900" b="1">
                <a:solidFill>
                  <a:schemeClr val="accent2"/>
                </a:solidFill>
                <a:latin typeface="Times New Roman" panose="02020603050405020304" pitchFamily="18" charset="0"/>
              </a:rPr>
              <a:t>M pNP</a:t>
            </a:r>
            <a:endParaRPr lang="en-US" altLang="en-US" sz="900" b="1">
              <a:solidFill>
                <a:schemeClr val="accent2"/>
              </a:solidFill>
              <a:latin typeface="Times New Roman" panose="02020603050405020304" pitchFamily="18" charset="0"/>
            </a:endParaRPr>
          </a:p>
        </p:txBody>
      </p:sp>
      <p:sp>
        <p:nvSpPr>
          <p:cNvPr id="89103" name="Text Box 24"/>
          <p:cNvSpPr txBox="1">
            <a:spLocks noChangeArrowheads="1"/>
          </p:cNvSpPr>
          <p:nvPr/>
        </p:nvSpPr>
        <p:spPr bwMode="auto">
          <a:xfrm>
            <a:off x="6577013" y="4614863"/>
            <a:ext cx="877887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z="900" b="1">
                <a:solidFill>
                  <a:schemeClr val="accent2"/>
                </a:solidFill>
                <a:latin typeface="Times New Roman" panose="02020603050405020304" pitchFamily="18" charset="0"/>
              </a:rPr>
              <a:t>0.5 </a:t>
            </a:r>
            <a:r>
              <a:rPr lang="en-US" altLang="en-US" sz="900" b="1">
                <a:solidFill>
                  <a:schemeClr val="accent2"/>
                </a:solidFill>
                <a:latin typeface="Times New Roman" panose="02020603050405020304" pitchFamily="18" charset="0"/>
              </a:rPr>
              <a:t>µ</a:t>
            </a:r>
            <a:r>
              <a:rPr lang="cs-CZ" altLang="en-US" sz="900" b="1">
                <a:solidFill>
                  <a:schemeClr val="accent2"/>
                </a:solidFill>
                <a:latin typeface="Times New Roman" panose="02020603050405020304" pitchFamily="18" charset="0"/>
              </a:rPr>
              <a:t>M pNP</a:t>
            </a:r>
            <a:endParaRPr lang="en-US" altLang="en-US" sz="900" b="1">
              <a:solidFill>
                <a:schemeClr val="accent2"/>
              </a:solidFill>
              <a:latin typeface="Times New Roman" panose="02020603050405020304" pitchFamily="18" charset="0"/>
            </a:endParaRPr>
          </a:p>
        </p:txBody>
      </p:sp>
      <p:sp>
        <p:nvSpPr>
          <p:cNvPr id="89104" name="Text Box 25"/>
          <p:cNvSpPr txBox="1">
            <a:spLocks noChangeArrowheads="1"/>
          </p:cNvSpPr>
          <p:nvPr/>
        </p:nvSpPr>
        <p:spPr bwMode="auto">
          <a:xfrm>
            <a:off x="6577013" y="4376738"/>
            <a:ext cx="877887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z="900" b="1">
                <a:solidFill>
                  <a:schemeClr val="accent2"/>
                </a:solidFill>
                <a:latin typeface="Times New Roman" panose="02020603050405020304" pitchFamily="18" charset="0"/>
              </a:rPr>
              <a:t>1 </a:t>
            </a:r>
            <a:r>
              <a:rPr lang="en-US" altLang="en-US" sz="900" b="1">
                <a:solidFill>
                  <a:schemeClr val="accent2"/>
                </a:solidFill>
                <a:latin typeface="Times New Roman" panose="02020603050405020304" pitchFamily="18" charset="0"/>
              </a:rPr>
              <a:t>µ</a:t>
            </a:r>
            <a:r>
              <a:rPr lang="cs-CZ" altLang="en-US" sz="900" b="1">
                <a:solidFill>
                  <a:schemeClr val="accent2"/>
                </a:solidFill>
                <a:latin typeface="Times New Roman" panose="02020603050405020304" pitchFamily="18" charset="0"/>
              </a:rPr>
              <a:t>M pNP</a:t>
            </a:r>
            <a:endParaRPr lang="en-US" altLang="en-US" sz="900" b="1">
              <a:solidFill>
                <a:schemeClr val="accent2"/>
              </a:solidFill>
              <a:latin typeface="Times New Roman" panose="02020603050405020304" pitchFamily="18" charset="0"/>
            </a:endParaRPr>
          </a:p>
        </p:txBody>
      </p:sp>
      <p:sp>
        <p:nvSpPr>
          <p:cNvPr id="89105" name="Text Box 26"/>
          <p:cNvSpPr txBox="1">
            <a:spLocks noChangeArrowheads="1"/>
          </p:cNvSpPr>
          <p:nvPr/>
        </p:nvSpPr>
        <p:spPr bwMode="auto">
          <a:xfrm>
            <a:off x="6648450" y="4125913"/>
            <a:ext cx="877888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z="900" b="1">
                <a:solidFill>
                  <a:schemeClr val="accent2"/>
                </a:solidFill>
                <a:latin typeface="Times New Roman" panose="02020603050405020304" pitchFamily="18" charset="0"/>
              </a:rPr>
              <a:t>1.5 </a:t>
            </a:r>
            <a:r>
              <a:rPr lang="en-US" altLang="en-US" sz="900" b="1">
                <a:solidFill>
                  <a:schemeClr val="accent2"/>
                </a:solidFill>
                <a:latin typeface="Times New Roman" panose="02020603050405020304" pitchFamily="18" charset="0"/>
              </a:rPr>
              <a:t>µ</a:t>
            </a:r>
            <a:r>
              <a:rPr lang="cs-CZ" altLang="en-US" sz="900" b="1">
                <a:solidFill>
                  <a:schemeClr val="accent2"/>
                </a:solidFill>
                <a:latin typeface="Times New Roman" panose="02020603050405020304" pitchFamily="18" charset="0"/>
              </a:rPr>
              <a:t>M pNP</a:t>
            </a:r>
            <a:endParaRPr lang="en-US" altLang="en-US" sz="900" b="1">
              <a:solidFill>
                <a:schemeClr val="accent2"/>
              </a:solidFill>
              <a:latin typeface="Times New Roman" panose="02020603050405020304" pitchFamily="18" charset="0"/>
            </a:endParaRPr>
          </a:p>
        </p:txBody>
      </p:sp>
      <p:sp>
        <p:nvSpPr>
          <p:cNvPr id="89106" name="Text Box 27"/>
          <p:cNvSpPr txBox="1">
            <a:spLocks noChangeArrowheads="1"/>
          </p:cNvSpPr>
          <p:nvPr/>
        </p:nvSpPr>
        <p:spPr bwMode="auto">
          <a:xfrm>
            <a:off x="6696075" y="3862388"/>
            <a:ext cx="877888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z="900" b="1">
                <a:solidFill>
                  <a:schemeClr val="accent2"/>
                </a:solidFill>
                <a:latin typeface="Times New Roman" panose="02020603050405020304" pitchFamily="18" charset="0"/>
              </a:rPr>
              <a:t>2.5 </a:t>
            </a:r>
            <a:r>
              <a:rPr lang="en-US" altLang="en-US" sz="900" b="1">
                <a:solidFill>
                  <a:schemeClr val="accent2"/>
                </a:solidFill>
                <a:latin typeface="Times New Roman" panose="02020603050405020304" pitchFamily="18" charset="0"/>
              </a:rPr>
              <a:t>µ</a:t>
            </a:r>
            <a:r>
              <a:rPr lang="cs-CZ" altLang="en-US" sz="900" b="1">
                <a:solidFill>
                  <a:schemeClr val="accent2"/>
                </a:solidFill>
                <a:latin typeface="Times New Roman" panose="02020603050405020304" pitchFamily="18" charset="0"/>
              </a:rPr>
              <a:t>M pNP</a:t>
            </a:r>
            <a:endParaRPr lang="en-US" altLang="en-US" sz="900" b="1">
              <a:solidFill>
                <a:schemeClr val="accent2"/>
              </a:solidFill>
              <a:latin typeface="Times New Roman" panose="02020603050405020304" pitchFamily="18" charset="0"/>
            </a:endParaRPr>
          </a:p>
        </p:txBody>
      </p:sp>
      <p:sp>
        <p:nvSpPr>
          <p:cNvPr id="89107" name="Text Box 28"/>
          <p:cNvSpPr txBox="1">
            <a:spLocks noChangeArrowheads="1"/>
          </p:cNvSpPr>
          <p:nvPr/>
        </p:nvSpPr>
        <p:spPr bwMode="auto">
          <a:xfrm>
            <a:off x="3200400" y="6202363"/>
            <a:ext cx="2743200" cy="4572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kumimoji="1" lang="cs-CZ" altLang="en-US" sz="2400">
                <a:solidFill>
                  <a:srgbClr val="FF0000"/>
                </a:solidFill>
                <a:latin typeface="Tahoma" panose="020B0604030504040204" pitchFamily="34" charset="0"/>
              </a:rPr>
              <a:t>K</a:t>
            </a:r>
            <a:r>
              <a:rPr kumimoji="1" lang="cs-CZ" altLang="en-US" sz="2400" baseline="-25000">
                <a:solidFill>
                  <a:srgbClr val="FF0000"/>
                </a:solidFill>
                <a:latin typeface="Tahoma" panose="020B0604030504040204" pitchFamily="34" charset="0"/>
              </a:rPr>
              <a:t>M</a:t>
            </a:r>
            <a:r>
              <a:rPr kumimoji="1" lang="cs-CZ" altLang="en-US" sz="2400">
                <a:solidFill>
                  <a:srgbClr val="FF0000"/>
                </a:solidFill>
                <a:latin typeface="Tahoma" panose="020B0604030504040204" pitchFamily="34" charset="0"/>
              </a:rPr>
              <a:t> = 0.8 </a:t>
            </a:r>
            <a:r>
              <a:rPr kumimoji="1" lang="cs-CZ" altLang="en-US" sz="2400">
                <a:solidFill>
                  <a:srgbClr val="FF0000"/>
                </a:solidFill>
                <a:latin typeface="Symbol" panose="05050102010706020507" pitchFamily="18" charset="2"/>
              </a:rPr>
              <a:t>m</a:t>
            </a:r>
            <a:r>
              <a:rPr kumimoji="1" lang="cs-CZ" altLang="en-US" sz="2400">
                <a:solidFill>
                  <a:srgbClr val="FF0000"/>
                </a:solidFill>
                <a:latin typeface="Tahoma" panose="020B0604030504040204" pitchFamily="34" charset="0"/>
              </a:rPr>
              <a:t>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1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47900"/>
            <a:ext cx="7772400" cy="1973263"/>
          </a:xfrm>
        </p:spPr>
        <p:txBody>
          <a:bodyPr/>
          <a:lstStyle/>
          <a:p>
            <a:pPr>
              <a:defRPr/>
            </a:pPr>
            <a:r>
              <a:rPr lang="cs-CZ" altLang="en-US"/>
              <a:t>Stanovení substrátů metodou EMMA 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ChangeArrowheads="1"/>
          </p:cNvSpPr>
          <p:nvPr/>
        </p:nvSpPr>
        <p:spPr bwMode="auto">
          <a:xfrm>
            <a:off x="0" y="298450"/>
            <a:ext cx="9144000" cy="76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>
                <a:solidFill>
                  <a:schemeClr val="accent1"/>
                </a:solidFill>
                <a:latin typeface="Tahoma" panose="020B0604030504040204" pitchFamily="34" charset="0"/>
              </a:rPr>
              <a:t>stanovení kyanidu metodou EMMA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>
                <a:solidFill>
                  <a:schemeClr val="accent1"/>
                </a:solidFill>
                <a:latin typeface="Tahoma" panose="020B0604030504040204" pitchFamily="34" charset="0"/>
              </a:rPr>
              <a:t>po enzymatické konverzi na thiokyanatan</a:t>
            </a:r>
          </a:p>
        </p:txBody>
      </p:sp>
      <p:sp>
        <p:nvSpPr>
          <p:cNvPr id="91139" name="Rectangle 3"/>
          <p:cNvSpPr>
            <a:spLocks noChangeArrowheads="1"/>
          </p:cNvSpPr>
          <p:nvPr/>
        </p:nvSpPr>
        <p:spPr bwMode="auto">
          <a:xfrm>
            <a:off x="0" y="2098675"/>
            <a:ext cx="9144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>
                <a:solidFill>
                  <a:schemeClr val="accent1"/>
                </a:solidFill>
              </a:rPr>
              <a:t>CN</a:t>
            </a:r>
            <a:r>
              <a:rPr lang="en-US" altLang="en-US" sz="2800" baseline="30000">
                <a:solidFill>
                  <a:schemeClr val="accent1"/>
                </a:solidFill>
              </a:rPr>
              <a:t>-</a:t>
            </a:r>
            <a:r>
              <a:rPr lang="en-US" altLang="en-US" sz="1800"/>
              <a:t> </a:t>
            </a:r>
            <a:r>
              <a:rPr lang="en-US" altLang="en-US" sz="2800" baseline="30000">
                <a:latin typeface="Tahoma" panose="020B0604030504040204" pitchFamily="34" charset="0"/>
                <a:cs typeface="Times New Roman" panose="02020603050405020304" pitchFamily="18" charset="0"/>
              </a:rPr>
              <a:t>  </a:t>
            </a:r>
            <a:r>
              <a:rPr lang="en-US" altLang="en-US" sz="2800">
                <a:latin typeface="Tahoma" panose="020B0604030504040204" pitchFamily="34" charset="0"/>
                <a:cs typeface="Times New Roman" panose="02020603050405020304" pitchFamily="18" charset="0"/>
              </a:rPr>
              <a:t>+ </a:t>
            </a:r>
            <a:r>
              <a:rPr lang="cs-CZ" altLang="en-US" sz="2800">
                <a:latin typeface="Tahoma" panose="020B0604030504040204" pitchFamily="34" charset="0"/>
                <a:cs typeface="Times New Roman" panose="02020603050405020304" pitchFamily="18" charset="0"/>
              </a:rPr>
              <a:t>  </a:t>
            </a:r>
            <a:r>
              <a:rPr lang="en-US" altLang="en-US" sz="2800"/>
              <a:t>S</a:t>
            </a:r>
            <a:r>
              <a:rPr lang="en-US" altLang="en-US" sz="2800" baseline="-25000"/>
              <a:t>2</a:t>
            </a:r>
            <a:r>
              <a:rPr lang="en-US" altLang="en-US" sz="2800"/>
              <a:t>O</a:t>
            </a:r>
            <a:r>
              <a:rPr lang="en-US" altLang="en-US" sz="2800" baseline="-25000"/>
              <a:t>3</a:t>
            </a:r>
            <a:r>
              <a:rPr lang="en-US" altLang="en-US" sz="2800" baseline="30000"/>
              <a:t>2-</a:t>
            </a:r>
            <a:r>
              <a:rPr lang="en-US" altLang="en-US" sz="2800">
                <a:latin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>
                <a:latin typeface="Tahoma" panose="020B060403050404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</a:t>
            </a:r>
            <a:r>
              <a:rPr lang="en-US" altLang="en-US" sz="2800">
                <a:latin typeface="Tahoma" panose="020B0604030504040204" pitchFamily="34" charset="0"/>
                <a:cs typeface="Times New Roman" panose="02020603050405020304" pitchFamily="18" charset="0"/>
              </a:rPr>
              <a:t>    </a:t>
            </a:r>
            <a:r>
              <a:rPr lang="en-US" altLang="en-US" sz="2800">
                <a:solidFill>
                  <a:srgbClr val="FFFF00"/>
                </a:solidFill>
                <a:latin typeface="Tahoma" panose="020B060403050404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SCN</a:t>
            </a:r>
            <a:r>
              <a:rPr lang="en-US" altLang="en-US" sz="2800" baseline="30000">
                <a:solidFill>
                  <a:srgbClr val="FFFF00"/>
                </a:solidFill>
                <a:latin typeface="Tahoma" panose="020B060403050404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-</a:t>
            </a:r>
            <a:r>
              <a:rPr lang="en-US" altLang="en-US" sz="2800">
                <a:latin typeface="Tahoma" panose="020B060403050404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   +   SO</a:t>
            </a:r>
            <a:r>
              <a:rPr lang="en-US" altLang="en-US" sz="2800" baseline="-30000">
                <a:latin typeface="Tahoma" panose="020B060403050404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3</a:t>
            </a:r>
            <a:r>
              <a:rPr lang="en-US" altLang="en-US" sz="2800" baseline="30000">
                <a:latin typeface="Tahoma" panose="020B060403050404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2-</a:t>
            </a:r>
            <a:endParaRPr lang="en-US" altLang="en-US" sz="2800" i="1">
              <a:solidFill>
                <a:srgbClr val="FFFF00"/>
              </a:solidFill>
              <a:latin typeface="Tahoma" panose="020B0604030504040204" pitchFamily="34" charset="0"/>
              <a:sym typeface="Symbol" panose="05050102010706020507" pitchFamily="18" charset="2"/>
            </a:endParaRPr>
          </a:p>
        </p:txBody>
      </p:sp>
      <p:sp>
        <p:nvSpPr>
          <p:cNvPr id="91140" name="Rectangle 4"/>
          <p:cNvSpPr>
            <a:spLocks noChangeArrowheads="1"/>
          </p:cNvSpPr>
          <p:nvPr/>
        </p:nvSpPr>
        <p:spPr bwMode="auto">
          <a:xfrm>
            <a:off x="5737225" y="3841750"/>
            <a:ext cx="1727200" cy="533400"/>
          </a:xfrm>
          <a:prstGeom prst="rect">
            <a:avLst/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z="1000" b="1">
                <a:solidFill>
                  <a:schemeClr val="bg2"/>
                </a:solidFill>
                <a:latin typeface="Tahoma" panose="020B0604030504040204" pitchFamily="34" charset="0"/>
              </a:rPr>
              <a:t>20 mM S</a:t>
            </a:r>
            <a:r>
              <a:rPr lang="cs-CZ" altLang="en-US" sz="1000" b="1" baseline="-25000">
                <a:solidFill>
                  <a:schemeClr val="bg2"/>
                </a:solidFill>
                <a:latin typeface="Tahoma" panose="020B0604030504040204" pitchFamily="34" charset="0"/>
              </a:rPr>
              <a:t>2</a:t>
            </a:r>
            <a:r>
              <a:rPr lang="cs-CZ" altLang="en-US" sz="1000" b="1">
                <a:solidFill>
                  <a:schemeClr val="bg2"/>
                </a:solidFill>
                <a:latin typeface="Tahoma" panose="020B0604030504040204" pitchFamily="34" charset="0"/>
              </a:rPr>
              <a:t>O</a:t>
            </a:r>
            <a:r>
              <a:rPr lang="cs-CZ" altLang="en-US" sz="1000" b="1" baseline="-25000">
                <a:solidFill>
                  <a:schemeClr val="bg2"/>
                </a:solidFill>
                <a:latin typeface="Tahoma" panose="020B0604030504040204" pitchFamily="34" charset="0"/>
              </a:rPr>
              <a:t>3</a:t>
            </a:r>
            <a:r>
              <a:rPr lang="cs-CZ" altLang="en-US" sz="1000" b="1" baseline="30000">
                <a:solidFill>
                  <a:schemeClr val="bg2"/>
                </a:solidFill>
                <a:latin typeface="Tahoma" panose="020B0604030504040204" pitchFamily="34" charset="0"/>
              </a:rPr>
              <a:t>-</a:t>
            </a:r>
            <a:r>
              <a:rPr lang="cs-CZ" altLang="en-US" sz="1000" b="1">
                <a:solidFill>
                  <a:schemeClr val="bg2"/>
                </a:solidFill>
                <a:latin typeface="Tahoma" panose="020B0604030504040204" pitchFamily="34" charset="0"/>
              </a:rPr>
              <a:t>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z="1000" b="1">
                <a:solidFill>
                  <a:schemeClr val="bg2"/>
                </a:solidFill>
                <a:latin typeface="Tahoma" panose="020B0604030504040204" pitchFamily="34" charset="0"/>
              </a:rPr>
              <a:t>v 25 mM HEPES (pH 8,5)</a:t>
            </a:r>
          </a:p>
        </p:txBody>
      </p:sp>
      <p:sp>
        <p:nvSpPr>
          <p:cNvPr id="91141" name="Rectangle 5"/>
          <p:cNvSpPr>
            <a:spLocks noChangeArrowheads="1"/>
          </p:cNvSpPr>
          <p:nvPr/>
        </p:nvSpPr>
        <p:spPr bwMode="auto">
          <a:xfrm>
            <a:off x="473075" y="3841750"/>
            <a:ext cx="1727200" cy="533400"/>
          </a:xfrm>
          <a:prstGeom prst="rect">
            <a:avLst/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z="1000" b="1">
                <a:solidFill>
                  <a:schemeClr val="bg2"/>
                </a:solidFill>
                <a:latin typeface="Tahoma" panose="020B0604030504040204" pitchFamily="34" charset="0"/>
              </a:rPr>
              <a:t>20 mM S</a:t>
            </a:r>
            <a:r>
              <a:rPr lang="cs-CZ" altLang="en-US" sz="1000" b="1" baseline="-25000">
                <a:solidFill>
                  <a:schemeClr val="bg2"/>
                </a:solidFill>
                <a:latin typeface="Tahoma" panose="020B0604030504040204" pitchFamily="34" charset="0"/>
              </a:rPr>
              <a:t>2</a:t>
            </a:r>
            <a:r>
              <a:rPr lang="cs-CZ" altLang="en-US" sz="1000" b="1">
                <a:solidFill>
                  <a:schemeClr val="bg2"/>
                </a:solidFill>
                <a:latin typeface="Tahoma" panose="020B0604030504040204" pitchFamily="34" charset="0"/>
              </a:rPr>
              <a:t>O</a:t>
            </a:r>
            <a:r>
              <a:rPr lang="cs-CZ" altLang="en-US" sz="1000" b="1" baseline="-25000">
                <a:solidFill>
                  <a:schemeClr val="bg2"/>
                </a:solidFill>
                <a:latin typeface="Tahoma" panose="020B0604030504040204" pitchFamily="34" charset="0"/>
              </a:rPr>
              <a:t>3</a:t>
            </a:r>
            <a:r>
              <a:rPr lang="cs-CZ" altLang="en-US" sz="1000" b="1" baseline="30000">
                <a:solidFill>
                  <a:schemeClr val="bg2"/>
                </a:solidFill>
                <a:latin typeface="Tahoma" panose="020B0604030504040204" pitchFamily="34" charset="0"/>
              </a:rPr>
              <a:t>-</a:t>
            </a:r>
            <a:r>
              <a:rPr lang="cs-CZ" altLang="en-US" sz="1000" b="1">
                <a:solidFill>
                  <a:schemeClr val="bg2"/>
                </a:solidFill>
                <a:latin typeface="Tahoma" panose="020B0604030504040204" pitchFamily="34" charset="0"/>
              </a:rPr>
              <a:t>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z="1000" b="1">
                <a:solidFill>
                  <a:schemeClr val="bg2"/>
                </a:solidFill>
                <a:latin typeface="Tahoma" panose="020B0604030504040204" pitchFamily="34" charset="0"/>
              </a:rPr>
              <a:t>v 25 mM HEPES (pH 8,5)</a:t>
            </a:r>
          </a:p>
        </p:txBody>
      </p:sp>
      <p:sp>
        <p:nvSpPr>
          <p:cNvPr id="91142" name="Rectangle 6"/>
          <p:cNvSpPr>
            <a:spLocks noChangeArrowheads="1"/>
          </p:cNvSpPr>
          <p:nvPr/>
        </p:nvSpPr>
        <p:spPr bwMode="auto">
          <a:xfrm>
            <a:off x="2232025" y="3841750"/>
            <a:ext cx="1727200" cy="533400"/>
          </a:xfrm>
          <a:prstGeom prst="rect">
            <a:avLst/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z="1000" b="1">
                <a:solidFill>
                  <a:schemeClr val="bg2"/>
                </a:solidFill>
                <a:latin typeface="Tahoma" panose="020B0604030504040204" pitchFamily="34" charset="0"/>
              </a:rPr>
              <a:t>Vzorek CN</a:t>
            </a:r>
            <a:r>
              <a:rPr lang="cs-CZ" altLang="en-US" sz="1000" b="1" baseline="30000">
                <a:solidFill>
                  <a:schemeClr val="bg2"/>
                </a:solidFill>
                <a:latin typeface="Tahoma" panose="020B0604030504040204" pitchFamily="34" charset="0"/>
              </a:rPr>
              <a:t>-</a:t>
            </a:r>
          </a:p>
        </p:txBody>
      </p:sp>
      <p:sp>
        <p:nvSpPr>
          <p:cNvPr id="91143" name="Rectangle 7"/>
          <p:cNvSpPr>
            <a:spLocks noChangeArrowheads="1"/>
          </p:cNvSpPr>
          <p:nvPr/>
        </p:nvSpPr>
        <p:spPr bwMode="auto">
          <a:xfrm>
            <a:off x="3984625" y="3841750"/>
            <a:ext cx="1727200" cy="533400"/>
          </a:xfrm>
          <a:prstGeom prst="rect">
            <a:avLst/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z="1000" b="1">
                <a:solidFill>
                  <a:schemeClr val="bg2"/>
                </a:solidFill>
                <a:latin typeface="Tahoma" panose="020B0604030504040204" pitchFamily="34" charset="0"/>
              </a:rPr>
              <a:t>Rhodanasa a 20 mM S</a:t>
            </a:r>
            <a:r>
              <a:rPr lang="cs-CZ" altLang="en-US" sz="1000" b="1" baseline="-25000">
                <a:solidFill>
                  <a:schemeClr val="bg2"/>
                </a:solidFill>
                <a:latin typeface="Tahoma" panose="020B0604030504040204" pitchFamily="34" charset="0"/>
              </a:rPr>
              <a:t>2</a:t>
            </a:r>
            <a:r>
              <a:rPr lang="cs-CZ" altLang="en-US" sz="1000" b="1">
                <a:solidFill>
                  <a:schemeClr val="bg2"/>
                </a:solidFill>
                <a:latin typeface="Tahoma" panose="020B0604030504040204" pitchFamily="34" charset="0"/>
              </a:rPr>
              <a:t>O</a:t>
            </a:r>
            <a:r>
              <a:rPr lang="cs-CZ" altLang="en-US" sz="1000" b="1" baseline="-25000">
                <a:solidFill>
                  <a:schemeClr val="bg2"/>
                </a:solidFill>
                <a:latin typeface="Tahoma" panose="020B0604030504040204" pitchFamily="34" charset="0"/>
              </a:rPr>
              <a:t>3</a:t>
            </a:r>
            <a:r>
              <a:rPr lang="cs-CZ" altLang="en-US" sz="1000" b="1" baseline="30000">
                <a:solidFill>
                  <a:schemeClr val="bg2"/>
                </a:solidFill>
                <a:latin typeface="Tahoma" panose="020B0604030504040204" pitchFamily="34" charset="0"/>
              </a:rPr>
              <a:t>-</a:t>
            </a:r>
            <a:r>
              <a:rPr lang="cs-CZ" altLang="en-US" sz="1000"/>
              <a:t>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z="1000" b="1">
                <a:solidFill>
                  <a:schemeClr val="bg2"/>
                </a:solidFill>
                <a:latin typeface="Tahoma" panose="020B0604030504040204" pitchFamily="34" charset="0"/>
              </a:rPr>
              <a:t>v 25 mMHEPES (pH 8,5)</a:t>
            </a:r>
          </a:p>
        </p:txBody>
      </p:sp>
      <p:grpSp>
        <p:nvGrpSpPr>
          <p:cNvPr id="91144" name="Group 8"/>
          <p:cNvGrpSpPr>
            <a:grpSpLocks/>
          </p:cNvGrpSpPr>
          <p:nvPr/>
        </p:nvGrpSpPr>
        <p:grpSpPr bwMode="auto">
          <a:xfrm>
            <a:off x="381000" y="3841750"/>
            <a:ext cx="8534400" cy="533400"/>
            <a:chOff x="240" y="3196"/>
            <a:chExt cx="5376" cy="336"/>
          </a:xfrm>
        </p:grpSpPr>
        <p:sp>
          <p:nvSpPr>
            <p:cNvPr id="91150" name="Line 9"/>
            <p:cNvSpPr>
              <a:spLocks noChangeShapeType="1"/>
            </p:cNvSpPr>
            <p:nvPr/>
          </p:nvSpPr>
          <p:spPr bwMode="auto">
            <a:xfrm>
              <a:off x="240" y="3196"/>
              <a:ext cx="456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cs-CZ"/>
            </a:p>
          </p:txBody>
        </p:sp>
        <p:sp>
          <p:nvSpPr>
            <p:cNvPr id="91151" name="Line 10"/>
            <p:cNvSpPr>
              <a:spLocks noChangeShapeType="1"/>
            </p:cNvSpPr>
            <p:nvPr/>
          </p:nvSpPr>
          <p:spPr bwMode="auto">
            <a:xfrm>
              <a:off x="240" y="3532"/>
              <a:ext cx="456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cs-CZ"/>
            </a:p>
          </p:txBody>
        </p:sp>
        <p:sp>
          <p:nvSpPr>
            <p:cNvPr id="91152" name="Oval 11"/>
            <p:cNvSpPr>
              <a:spLocks noChangeArrowheads="1"/>
            </p:cNvSpPr>
            <p:nvPr/>
          </p:nvSpPr>
          <p:spPr bwMode="auto">
            <a:xfrm>
              <a:off x="4752" y="3196"/>
              <a:ext cx="96" cy="336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anose="05000000000000000000" pitchFamily="2" charset="2"/>
                <a:buChar char="u"/>
                <a:defRPr sz="32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•"/>
                <a:defRPr sz="28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u"/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cs-CZ" altLang="en-US" sz="1800"/>
            </a:p>
          </p:txBody>
        </p:sp>
        <p:sp>
          <p:nvSpPr>
            <p:cNvPr id="91153" name="Oval 12"/>
            <p:cNvSpPr>
              <a:spLocks noChangeArrowheads="1"/>
            </p:cNvSpPr>
            <p:nvPr/>
          </p:nvSpPr>
          <p:spPr bwMode="auto">
            <a:xfrm>
              <a:off x="4896" y="3196"/>
              <a:ext cx="96" cy="336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anose="05000000000000000000" pitchFamily="2" charset="2"/>
                <a:buChar char="u"/>
                <a:defRPr sz="32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•"/>
                <a:defRPr sz="28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u"/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cs-CZ" altLang="en-US" sz="1800"/>
            </a:p>
          </p:txBody>
        </p:sp>
        <p:sp>
          <p:nvSpPr>
            <p:cNvPr id="91154" name="Line 13"/>
            <p:cNvSpPr>
              <a:spLocks noChangeShapeType="1"/>
            </p:cNvSpPr>
            <p:nvPr/>
          </p:nvSpPr>
          <p:spPr bwMode="auto">
            <a:xfrm>
              <a:off x="4944" y="3196"/>
              <a:ext cx="67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cs-CZ"/>
            </a:p>
          </p:txBody>
        </p:sp>
        <p:sp>
          <p:nvSpPr>
            <p:cNvPr id="91155" name="Line 14"/>
            <p:cNvSpPr>
              <a:spLocks noChangeShapeType="1"/>
            </p:cNvSpPr>
            <p:nvPr/>
          </p:nvSpPr>
          <p:spPr bwMode="auto">
            <a:xfrm>
              <a:off x="4944" y="3532"/>
              <a:ext cx="67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cs-CZ"/>
            </a:p>
          </p:txBody>
        </p:sp>
      </p:grpSp>
      <p:sp>
        <p:nvSpPr>
          <p:cNvPr id="91145" name="Line 15"/>
          <p:cNvSpPr>
            <a:spLocks noChangeShapeType="1"/>
          </p:cNvSpPr>
          <p:nvPr/>
        </p:nvSpPr>
        <p:spPr bwMode="auto">
          <a:xfrm flipV="1">
            <a:off x="8305800" y="4527550"/>
            <a:ext cx="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91146" name="Text Box 16"/>
          <p:cNvSpPr txBox="1">
            <a:spLocks noChangeArrowheads="1"/>
          </p:cNvSpPr>
          <p:nvPr/>
        </p:nvSpPr>
        <p:spPr bwMode="auto">
          <a:xfrm>
            <a:off x="7924800" y="5043488"/>
            <a:ext cx="10922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z="1800" b="1">
                <a:latin typeface="Tahoma" panose="020B0604030504040204" pitchFamily="34" charset="0"/>
              </a:rPr>
              <a:t>detekce</a:t>
            </a:r>
          </a:p>
        </p:txBody>
      </p:sp>
      <p:sp>
        <p:nvSpPr>
          <p:cNvPr id="91147" name="Line 17"/>
          <p:cNvSpPr>
            <a:spLocks noChangeShapeType="1"/>
          </p:cNvSpPr>
          <p:nvPr/>
        </p:nvSpPr>
        <p:spPr bwMode="auto">
          <a:xfrm flipV="1">
            <a:off x="304800" y="4400550"/>
            <a:ext cx="1524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91148" name="Text Box 18"/>
          <p:cNvSpPr txBox="1">
            <a:spLocks noChangeArrowheads="1"/>
          </p:cNvSpPr>
          <p:nvPr/>
        </p:nvSpPr>
        <p:spPr bwMode="auto">
          <a:xfrm>
            <a:off x="0" y="4933950"/>
            <a:ext cx="17526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z="1800" b="1">
                <a:latin typeface="Tahoma" panose="020B0604030504040204" pitchFamily="34" charset="0"/>
              </a:rPr>
              <a:t>nástřik vzorku</a:t>
            </a:r>
          </a:p>
        </p:txBody>
      </p:sp>
      <p:sp>
        <p:nvSpPr>
          <p:cNvPr id="91149" name="Rectangle 19"/>
          <p:cNvSpPr>
            <a:spLocks noChangeArrowheads="1"/>
          </p:cNvSpPr>
          <p:nvPr/>
        </p:nvSpPr>
        <p:spPr bwMode="auto">
          <a:xfrm>
            <a:off x="1958975" y="6375400"/>
            <a:ext cx="52101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tabLst>
                <a:tab pos="228600" algn="l"/>
              </a:tabLst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tabLst>
                <a:tab pos="228600" algn="l"/>
              </a:tabLst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tabLst>
                <a:tab pos="228600" algn="l"/>
              </a:tabLst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tabLst>
                <a:tab pos="228600" algn="l"/>
              </a:tabLst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tabLst>
                <a:tab pos="228600" algn="l"/>
              </a:tabLst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tabLst>
                <a:tab pos="228600" algn="l"/>
              </a:tabLst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tabLst>
                <a:tab pos="228600" algn="l"/>
              </a:tabLst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tabLst>
                <a:tab pos="228600" algn="l"/>
              </a:tabLst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tabLst>
                <a:tab pos="228600" algn="l"/>
              </a:tabLst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z="1400"/>
              <a:t>Papežová, K. et al. </a:t>
            </a:r>
            <a:r>
              <a:rPr lang="cs-CZ" altLang="en-US" sz="1400" i="1"/>
              <a:t>J. Chromatogr. A</a:t>
            </a:r>
            <a:r>
              <a:rPr lang="cs-CZ" altLang="en-US" sz="1400"/>
              <a:t>, 2006, 1120, 268.</a:t>
            </a:r>
            <a:r>
              <a:rPr lang="cs-CZ" altLang="en-US" sz="180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194" name="Rectangle 2"/>
          <p:cNvSpPr>
            <a:spLocks noChangeArrowheads="1"/>
          </p:cNvSpPr>
          <p:nvPr/>
        </p:nvSpPr>
        <p:spPr bwMode="auto">
          <a:xfrm>
            <a:off x="673100" y="1168400"/>
            <a:ext cx="77724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l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algn="l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algn="l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algn="l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algn="l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defRPr/>
            </a:pPr>
            <a:r>
              <a:rPr lang="cs-CZ" altLang="en-US" sz="360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Dávkování a inkubace</a:t>
            </a:r>
          </a:p>
        </p:txBody>
      </p:sp>
      <p:graphicFrame>
        <p:nvGraphicFramePr>
          <p:cNvPr id="92163" name="Object 3"/>
          <p:cNvGraphicFramePr>
            <a:graphicFrameLocks noChangeAspect="1"/>
          </p:cNvGraphicFramePr>
          <p:nvPr/>
        </p:nvGraphicFramePr>
        <p:xfrm>
          <a:off x="690563" y="1906588"/>
          <a:ext cx="7759700" cy="4410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169" name="CorelDRAW" r:id="rId3" imgW="6747442" imgH="3833165" progId="CorelDRAW.Graphic.12">
                  <p:embed/>
                </p:oleObj>
              </mc:Choice>
              <mc:Fallback>
                <p:oleObj name="CorelDRAW" r:id="rId3" imgW="6747442" imgH="3833165" progId="CorelDRAW.Graphic.12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0563" y="1906588"/>
                        <a:ext cx="7759700" cy="4410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2164" name="Rectangle 4"/>
          <p:cNvSpPr>
            <a:spLocks noChangeArrowheads="1"/>
          </p:cNvSpPr>
          <p:nvPr/>
        </p:nvSpPr>
        <p:spPr bwMode="auto">
          <a:xfrm>
            <a:off x="0" y="298450"/>
            <a:ext cx="9144000" cy="76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>
                <a:solidFill>
                  <a:schemeClr val="accent1"/>
                </a:solidFill>
                <a:latin typeface="Tahoma" panose="020B0604030504040204" pitchFamily="34" charset="0"/>
              </a:rPr>
              <a:t>stanovení kyanidu metodou EMMA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>
                <a:solidFill>
                  <a:schemeClr val="accent1"/>
                </a:solidFill>
                <a:latin typeface="Tahoma" panose="020B0604030504040204" pitchFamily="34" charset="0"/>
              </a:rPr>
              <a:t>po enzymatické konverzi na thiokyanatan</a:t>
            </a:r>
          </a:p>
        </p:txBody>
      </p:sp>
      <p:sp>
        <p:nvSpPr>
          <p:cNvPr id="92165" name="Rectangle 5"/>
          <p:cNvSpPr>
            <a:spLocks noChangeArrowheads="1"/>
          </p:cNvSpPr>
          <p:nvPr/>
        </p:nvSpPr>
        <p:spPr bwMode="auto">
          <a:xfrm>
            <a:off x="393700" y="4635500"/>
            <a:ext cx="8293100" cy="1168400"/>
          </a:xfrm>
          <a:prstGeom prst="rect">
            <a:avLst/>
          </a:prstGeom>
          <a:noFill/>
          <a:ln w="28575">
            <a:solidFill>
              <a:srgbClr val="FFFF00"/>
            </a:solidFill>
            <a:prstDash val="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en-US" sz="1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218" name="Rectangle 2"/>
          <p:cNvSpPr>
            <a:spLocks noChangeArrowheads="1"/>
          </p:cNvSpPr>
          <p:nvPr/>
        </p:nvSpPr>
        <p:spPr bwMode="auto">
          <a:xfrm>
            <a:off x="679450" y="1119188"/>
            <a:ext cx="78105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cs-CZ" altLang="en-US" sz="36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Vzorek lysatu erythrocytů (LOD 3 </a:t>
            </a:r>
            <a:r>
              <a:rPr lang="en-US" altLang="en-US" sz="36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Tahoma" pitchFamily="34" charset="0"/>
              </a:rPr>
              <a:t>µ</a:t>
            </a:r>
            <a:r>
              <a:rPr lang="cs-CZ" altLang="en-US" sz="36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Tahoma" pitchFamily="34" charset="0"/>
              </a:rPr>
              <a:t>M)</a:t>
            </a:r>
            <a:endParaRPr lang="en-US" altLang="en-US" sz="360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sp>
        <p:nvSpPr>
          <p:cNvPr id="93187" name="Rectangle 3"/>
          <p:cNvSpPr>
            <a:spLocks noChangeArrowheads="1"/>
          </p:cNvSpPr>
          <p:nvPr/>
        </p:nvSpPr>
        <p:spPr bwMode="auto">
          <a:xfrm>
            <a:off x="0" y="298450"/>
            <a:ext cx="9144000" cy="76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>
                <a:solidFill>
                  <a:schemeClr val="accent1"/>
                </a:solidFill>
                <a:latin typeface="Tahoma" panose="020B0604030504040204" pitchFamily="34" charset="0"/>
              </a:rPr>
              <a:t>stanovení kyanidu metodou EMMA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>
                <a:solidFill>
                  <a:schemeClr val="accent1"/>
                </a:solidFill>
                <a:latin typeface="Tahoma" panose="020B0604030504040204" pitchFamily="34" charset="0"/>
              </a:rPr>
              <a:t>po enzymatické konverzi na thiokyanatan</a:t>
            </a:r>
          </a:p>
        </p:txBody>
      </p:sp>
      <p:pic>
        <p:nvPicPr>
          <p:cNvPr id="9318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638" y="2051050"/>
            <a:ext cx="7567612" cy="417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30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35200"/>
            <a:ext cx="7772400" cy="1973263"/>
          </a:xfrm>
        </p:spPr>
        <p:txBody>
          <a:bodyPr/>
          <a:lstStyle/>
          <a:p>
            <a:pPr eaLnBrk="1" hangingPunct="1">
              <a:defRPr/>
            </a:pPr>
            <a:r>
              <a:rPr lang="cs-CZ" smtClean="0"/>
              <a:t>Využití metody EMMA</a:t>
            </a:r>
            <a:br>
              <a:rPr lang="cs-CZ" smtClean="0"/>
            </a:br>
            <a:r>
              <a:rPr lang="cs-CZ" smtClean="0"/>
              <a:t>v proteomice 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3459" name="Picture 3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3850" y="1314450"/>
            <a:ext cx="4749800" cy="416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3460" name="Picture 4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320800"/>
            <a:ext cx="4724400" cy="414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5236" name="Text Box 5"/>
          <p:cNvSpPr txBox="1">
            <a:spLocks noChangeArrowheads="1"/>
          </p:cNvSpPr>
          <p:nvPr/>
        </p:nvSpPr>
        <p:spPr bwMode="auto">
          <a:xfrm>
            <a:off x="387350" y="1543050"/>
            <a:ext cx="985838" cy="385763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z="1800">
                <a:solidFill>
                  <a:srgbClr val="FFFF00"/>
                </a:solidFill>
              </a:rPr>
              <a:t>Vzorek</a:t>
            </a:r>
          </a:p>
        </p:txBody>
      </p:sp>
      <p:sp>
        <p:nvSpPr>
          <p:cNvPr id="403462" name="Text Box 6"/>
          <p:cNvSpPr txBox="1">
            <a:spLocks noChangeArrowheads="1"/>
          </p:cNvSpPr>
          <p:nvPr/>
        </p:nvSpPr>
        <p:spPr bwMode="auto">
          <a:xfrm>
            <a:off x="3581400" y="868363"/>
            <a:ext cx="101441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z="1800"/>
              <a:t>2D Elfo</a:t>
            </a:r>
          </a:p>
        </p:txBody>
      </p:sp>
      <p:sp>
        <p:nvSpPr>
          <p:cNvPr id="403463" name="Text Box 7"/>
          <p:cNvSpPr txBox="1">
            <a:spLocks noChangeArrowheads="1"/>
          </p:cNvSpPr>
          <p:nvPr/>
        </p:nvSpPr>
        <p:spPr bwMode="auto">
          <a:xfrm>
            <a:off x="1747838" y="869950"/>
            <a:ext cx="447516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z="1800"/>
              <a:t>1D, 2D HPLC, CE, HPLC-CE, CE-HPLC</a:t>
            </a:r>
          </a:p>
        </p:txBody>
      </p:sp>
      <p:sp>
        <p:nvSpPr>
          <p:cNvPr id="95239" name="Text Box 8"/>
          <p:cNvSpPr txBox="1">
            <a:spLocks noChangeArrowheads="1"/>
          </p:cNvSpPr>
          <p:nvPr/>
        </p:nvSpPr>
        <p:spPr bwMode="auto">
          <a:xfrm>
            <a:off x="6721475" y="3790950"/>
            <a:ext cx="2168525" cy="385763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z="1800">
                <a:solidFill>
                  <a:srgbClr val="FFFF00"/>
                </a:solidFill>
              </a:rPr>
              <a:t>Tryptické štěpení</a:t>
            </a:r>
          </a:p>
        </p:txBody>
      </p:sp>
      <p:pic>
        <p:nvPicPr>
          <p:cNvPr id="95240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3688" y="5159375"/>
            <a:ext cx="2500312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5241" name="Text Box 10"/>
          <p:cNvSpPr txBox="1">
            <a:spLocks noChangeArrowheads="1"/>
          </p:cNvSpPr>
          <p:nvPr/>
        </p:nvSpPr>
        <p:spPr bwMode="auto">
          <a:xfrm>
            <a:off x="7299325" y="4400550"/>
            <a:ext cx="1001713" cy="385763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z="1800">
                <a:solidFill>
                  <a:srgbClr val="FFFF00"/>
                </a:solidFill>
              </a:rPr>
              <a:t>MS/MS</a:t>
            </a:r>
          </a:p>
        </p:txBody>
      </p:sp>
      <p:sp>
        <p:nvSpPr>
          <p:cNvPr id="95242" name="Line 11"/>
          <p:cNvSpPr>
            <a:spLocks noChangeShapeType="1"/>
          </p:cNvSpPr>
          <p:nvPr/>
        </p:nvSpPr>
        <p:spPr bwMode="auto">
          <a:xfrm>
            <a:off x="7823200" y="4140200"/>
            <a:ext cx="1588" cy="277813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5243" name="Line 12"/>
          <p:cNvSpPr>
            <a:spLocks noChangeShapeType="1"/>
          </p:cNvSpPr>
          <p:nvPr/>
        </p:nvSpPr>
        <p:spPr bwMode="auto">
          <a:xfrm>
            <a:off x="800100" y="2019300"/>
            <a:ext cx="571500" cy="41910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5244" name="Line 13"/>
          <p:cNvSpPr>
            <a:spLocks noChangeShapeType="1"/>
          </p:cNvSpPr>
          <p:nvPr/>
        </p:nvSpPr>
        <p:spPr bwMode="auto">
          <a:xfrm>
            <a:off x="6656388" y="3290888"/>
            <a:ext cx="571500" cy="41910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5245" name="Rectangle 13"/>
          <p:cNvSpPr>
            <a:spLocks noChangeArrowheads="1"/>
          </p:cNvSpPr>
          <p:nvPr/>
        </p:nvSpPr>
        <p:spPr bwMode="auto">
          <a:xfrm>
            <a:off x="485775" y="6399213"/>
            <a:ext cx="54451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tabLst>
                <a:tab pos="228600" algn="l"/>
              </a:tabLst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tabLst>
                <a:tab pos="228600" algn="l"/>
              </a:tabLst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tabLst>
                <a:tab pos="228600" algn="l"/>
              </a:tabLst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tabLst>
                <a:tab pos="228600" algn="l"/>
              </a:tabLst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tabLst>
                <a:tab pos="228600" algn="l"/>
              </a:tabLst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tabLst>
                <a:tab pos="228600" algn="l"/>
              </a:tabLst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tabLst>
                <a:tab pos="228600" algn="l"/>
              </a:tabLst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tabLst>
                <a:tab pos="228600" algn="l"/>
              </a:tabLst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tabLst>
                <a:tab pos="228600" algn="l"/>
              </a:tabLst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z="1400"/>
              <a:t>Zeisbergerová, M. et al. </a:t>
            </a:r>
            <a:r>
              <a:rPr lang="cs-CZ" altLang="en-US" sz="1400" i="1"/>
              <a:t>Electrophoresis</a:t>
            </a:r>
            <a:r>
              <a:rPr lang="cs-CZ" altLang="en-US" sz="1400"/>
              <a:t>, 2009, 30, 2378.</a:t>
            </a:r>
            <a:r>
              <a:rPr lang="cs-CZ" altLang="en-US" sz="180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3462" grpId="0"/>
      <p:bldP spid="403463" grpId="0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ChangeArrowheads="1"/>
          </p:cNvSpPr>
          <p:nvPr/>
        </p:nvSpPr>
        <p:spPr bwMode="auto">
          <a:xfrm>
            <a:off x="0" y="57150"/>
            <a:ext cx="9144000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>
                <a:solidFill>
                  <a:schemeClr val="accent1"/>
                </a:solidFill>
                <a:latin typeface="Tahoma" panose="020B0604030504040204" pitchFamily="34" charset="0"/>
              </a:rPr>
              <a:t>integrace „on-line“ tryptického štěpení do CE</a:t>
            </a:r>
          </a:p>
        </p:txBody>
      </p:sp>
      <p:sp>
        <p:nvSpPr>
          <p:cNvPr id="97283" name="Text Box 27"/>
          <p:cNvSpPr txBox="1">
            <a:spLocks noChangeArrowheads="1"/>
          </p:cNvSpPr>
          <p:nvPr/>
        </p:nvSpPr>
        <p:spPr bwMode="auto">
          <a:xfrm>
            <a:off x="3060700" y="6103938"/>
            <a:ext cx="30289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z="2400" b="1">
                <a:solidFill>
                  <a:schemeClr val="tx2"/>
                </a:solidFill>
                <a:latin typeface="Tahoma" panose="020B0604030504040204" pitchFamily="34" charset="0"/>
              </a:rPr>
              <a:t>Separační napětí</a:t>
            </a:r>
            <a:r>
              <a:rPr lang="cs-CZ" altLang="en-US" sz="1800">
                <a:solidFill>
                  <a:srgbClr val="FFFF00"/>
                </a:solidFill>
              </a:rPr>
              <a:t>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z="2000">
                <a:solidFill>
                  <a:srgbClr val="FFFF00"/>
                </a:solidFill>
                <a:latin typeface="Tahoma" panose="020B0604030504040204" pitchFamily="34" charset="0"/>
              </a:rPr>
              <a:t>18 kV (negativní polarita)</a:t>
            </a:r>
          </a:p>
        </p:txBody>
      </p:sp>
      <p:grpSp>
        <p:nvGrpSpPr>
          <p:cNvPr id="97284" name="Group 33"/>
          <p:cNvGrpSpPr>
            <a:grpSpLocks/>
          </p:cNvGrpSpPr>
          <p:nvPr/>
        </p:nvGrpSpPr>
        <p:grpSpPr bwMode="auto">
          <a:xfrm>
            <a:off x="50800" y="3733800"/>
            <a:ext cx="9045575" cy="1963738"/>
            <a:chOff x="0" y="3104"/>
            <a:chExt cx="5698" cy="1237"/>
          </a:xfrm>
        </p:grpSpPr>
        <p:sp>
          <p:nvSpPr>
            <p:cNvPr id="97289" name="Rectangle 7"/>
            <p:cNvSpPr>
              <a:spLocks noChangeArrowheads="1"/>
            </p:cNvSpPr>
            <p:nvPr/>
          </p:nvSpPr>
          <p:spPr bwMode="auto">
            <a:xfrm>
              <a:off x="112" y="3220"/>
              <a:ext cx="907" cy="336"/>
            </a:xfrm>
            <a:prstGeom prst="rect">
              <a:avLst/>
            </a:prstGeom>
            <a:solidFill>
              <a:srgbClr val="EAEAEA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anose="05000000000000000000" pitchFamily="2" charset="2"/>
                <a:buChar char="u"/>
                <a:defRPr sz="32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•"/>
                <a:defRPr sz="28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u"/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en-US" sz="1200" b="1">
                  <a:solidFill>
                    <a:schemeClr val="bg2"/>
                  </a:solidFill>
                  <a:latin typeface="Tahoma" panose="020B0604030504040204" pitchFamily="34" charset="0"/>
                </a:rPr>
                <a:t>25 mM Tris-HCl </a:t>
              </a:r>
            </a:p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en-US" sz="1200" b="1">
                  <a:solidFill>
                    <a:schemeClr val="bg2"/>
                  </a:solidFill>
                  <a:latin typeface="Tahoma" panose="020B0604030504040204" pitchFamily="34" charset="0"/>
                </a:rPr>
                <a:t>(pH 8,5)</a:t>
              </a:r>
            </a:p>
          </p:txBody>
        </p:sp>
        <p:sp>
          <p:nvSpPr>
            <p:cNvPr id="97290" name="Rectangle 8"/>
            <p:cNvSpPr>
              <a:spLocks noChangeArrowheads="1"/>
            </p:cNvSpPr>
            <p:nvPr/>
          </p:nvSpPr>
          <p:spPr bwMode="auto">
            <a:xfrm>
              <a:off x="1040" y="3220"/>
              <a:ext cx="904" cy="336"/>
            </a:xfrm>
            <a:prstGeom prst="rect">
              <a:avLst/>
            </a:prstGeom>
            <a:solidFill>
              <a:srgbClr val="EAEAEA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anose="05000000000000000000" pitchFamily="2" charset="2"/>
                <a:buChar char="u"/>
                <a:defRPr sz="32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•"/>
                <a:defRPr sz="28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u"/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en-US" sz="1200" b="1">
                  <a:solidFill>
                    <a:schemeClr val="bg2"/>
                  </a:solidFill>
                  <a:latin typeface="Tahoma" panose="020B0604030504040204" pitchFamily="34" charset="0"/>
                </a:rPr>
                <a:t>Trypsin ve 25 mM</a:t>
              </a:r>
            </a:p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en-US" sz="1200" b="1">
                  <a:solidFill>
                    <a:schemeClr val="bg2"/>
                  </a:solidFill>
                  <a:latin typeface="Tahoma" panose="020B0604030504040204" pitchFamily="34" charset="0"/>
                </a:rPr>
                <a:t>Tris HCl (pH 8,5)</a:t>
              </a:r>
            </a:p>
          </p:txBody>
        </p:sp>
        <p:sp>
          <p:nvSpPr>
            <p:cNvPr id="97291" name="Rectangle 9"/>
            <p:cNvSpPr>
              <a:spLocks noChangeArrowheads="1"/>
            </p:cNvSpPr>
            <p:nvPr/>
          </p:nvSpPr>
          <p:spPr bwMode="auto">
            <a:xfrm>
              <a:off x="1968" y="3228"/>
              <a:ext cx="904" cy="336"/>
            </a:xfrm>
            <a:prstGeom prst="rect">
              <a:avLst/>
            </a:prstGeom>
            <a:solidFill>
              <a:srgbClr val="EAEAEA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anose="05000000000000000000" pitchFamily="2" charset="2"/>
                <a:buChar char="u"/>
                <a:defRPr sz="32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•"/>
                <a:defRPr sz="28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u"/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en-US" sz="1200" b="1">
                  <a:solidFill>
                    <a:schemeClr val="bg2"/>
                  </a:solidFill>
                  <a:latin typeface="Tahoma" panose="020B0604030504040204" pitchFamily="34" charset="0"/>
                </a:rPr>
                <a:t>Protein ve 25 mM</a:t>
              </a:r>
            </a:p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en-US" sz="1200" b="1">
                  <a:solidFill>
                    <a:schemeClr val="bg2"/>
                  </a:solidFill>
                  <a:latin typeface="Tahoma" panose="020B0604030504040204" pitchFamily="34" charset="0"/>
                </a:rPr>
                <a:t>Tris HCl (pH 8,5)</a:t>
              </a:r>
            </a:p>
          </p:txBody>
        </p:sp>
        <p:grpSp>
          <p:nvGrpSpPr>
            <p:cNvPr id="97292" name="Group 10"/>
            <p:cNvGrpSpPr>
              <a:grpSpLocks/>
            </p:cNvGrpSpPr>
            <p:nvPr/>
          </p:nvGrpSpPr>
          <p:grpSpPr bwMode="auto">
            <a:xfrm>
              <a:off x="72" y="3220"/>
              <a:ext cx="5584" cy="336"/>
              <a:chOff x="240" y="3196"/>
              <a:chExt cx="5376" cy="336"/>
            </a:xfrm>
          </p:grpSpPr>
          <p:sp>
            <p:nvSpPr>
              <p:cNvPr id="97300" name="Line 11"/>
              <p:cNvSpPr>
                <a:spLocks noChangeShapeType="1"/>
              </p:cNvSpPr>
              <p:nvPr/>
            </p:nvSpPr>
            <p:spPr bwMode="auto">
              <a:xfrm>
                <a:off x="240" y="3196"/>
                <a:ext cx="456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cs-CZ"/>
              </a:p>
            </p:txBody>
          </p:sp>
          <p:sp>
            <p:nvSpPr>
              <p:cNvPr id="97301" name="Line 12"/>
              <p:cNvSpPr>
                <a:spLocks noChangeShapeType="1"/>
              </p:cNvSpPr>
              <p:nvPr/>
            </p:nvSpPr>
            <p:spPr bwMode="auto">
              <a:xfrm>
                <a:off x="240" y="3532"/>
                <a:ext cx="456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cs-CZ"/>
              </a:p>
            </p:txBody>
          </p:sp>
          <p:sp>
            <p:nvSpPr>
              <p:cNvPr id="97302" name="Oval 13"/>
              <p:cNvSpPr>
                <a:spLocks noChangeArrowheads="1"/>
              </p:cNvSpPr>
              <p:nvPr/>
            </p:nvSpPr>
            <p:spPr bwMode="auto">
              <a:xfrm>
                <a:off x="4752" y="3196"/>
                <a:ext cx="96" cy="336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SzPct val="60000"/>
                  <a:buFont typeface="Wingdings" panose="05000000000000000000" pitchFamily="2" charset="2"/>
                  <a:buChar char="u"/>
                  <a:defRPr sz="32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Char char="•"/>
                  <a:defRPr sz="28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hlink"/>
                  </a:buClr>
                  <a:buSzPct val="60000"/>
                  <a:buFont typeface="Wingdings" panose="05000000000000000000" pitchFamily="2" charset="2"/>
                  <a:buChar char="u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u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u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u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u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u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cs-CZ" altLang="en-US" sz="1800"/>
              </a:p>
            </p:txBody>
          </p:sp>
          <p:sp>
            <p:nvSpPr>
              <p:cNvPr id="97303" name="Oval 14"/>
              <p:cNvSpPr>
                <a:spLocks noChangeArrowheads="1"/>
              </p:cNvSpPr>
              <p:nvPr/>
            </p:nvSpPr>
            <p:spPr bwMode="auto">
              <a:xfrm>
                <a:off x="4896" y="3196"/>
                <a:ext cx="96" cy="336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SzPct val="60000"/>
                  <a:buFont typeface="Wingdings" panose="05000000000000000000" pitchFamily="2" charset="2"/>
                  <a:buChar char="u"/>
                  <a:defRPr sz="32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Char char="•"/>
                  <a:defRPr sz="28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hlink"/>
                  </a:buClr>
                  <a:buSzPct val="60000"/>
                  <a:buFont typeface="Wingdings" panose="05000000000000000000" pitchFamily="2" charset="2"/>
                  <a:buChar char="u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u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u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u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u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u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cs-CZ" altLang="en-US" sz="1800"/>
              </a:p>
            </p:txBody>
          </p:sp>
          <p:sp>
            <p:nvSpPr>
              <p:cNvPr id="97304" name="Line 15"/>
              <p:cNvSpPr>
                <a:spLocks noChangeShapeType="1"/>
              </p:cNvSpPr>
              <p:nvPr/>
            </p:nvSpPr>
            <p:spPr bwMode="auto">
              <a:xfrm>
                <a:off x="4944" y="3196"/>
                <a:ext cx="67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cs-CZ"/>
              </a:p>
            </p:txBody>
          </p:sp>
          <p:sp>
            <p:nvSpPr>
              <p:cNvPr id="97305" name="Line 16"/>
              <p:cNvSpPr>
                <a:spLocks noChangeShapeType="1"/>
              </p:cNvSpPr>
              <p:nvPr/>
            </p:nvSpPr>
            <p:spPr bwMode="auto">
              <a:xfrm>
                <a:off x="4944" y="3532"/>
                <a:ext cx="67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cs-CZ"/>
              </a:p>
            </p:txBody>
          </p:sp>
        </p:grpSp>
        <p:sp>
          <p:nvSpPr>
            <p:cNvPr id="97293" name="Line 17"/>
            <p:cNvSpPr>
              <a:spLocks noChangeShapeType="1"/>
            </p:cNvSpPr>
            <p:nvPr/>
          </p:nvSpPr>
          <p:spPr bwMode="auto">
            <a:xfrm flipV="1">
              <a:off x="5232" y="3612"/>
              <a:ext cx="0" cy="3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cs-CZ"/>
            </a:p>
          </p:txBody>
        </p:sp>
        <p:sp>
          <p:nvSpPr>
            <p:cNvPr id="97294" name="Text Box 18"/>
            <p:cNvSpPr txBox="1">
              <a:spLocks noChangeArrowheads="1"/>
            </p:cNvSpPr>
            <p:nvPr/>
          </p:nvSpPr>
          <p:spPr bwMode="auto">
            <a:xfrm>
              <a:off x="4992" y="3937"/>
              <a:ext cx="706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anose="05000000000000000000" pitchFamily="2" charset="2"/>
                <a:buChar char="u"/>
                <a:defRPr sz="32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•"/>
                <a:defRPr sz="28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u"/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en-US" sz="1800" b="1">
                  <a:latin typeface="Tahoma" panose="020B0604030504040204" pitchFamily="34" charset="0"/>
                </a:rPr>
                <a:t>Detekce</a:t>
              </a:r>
            </a:p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en-US" sz="1800" b="1">
                  <a:latin typeface="Tahoma" panose="020B0604030504040204" pitchFamily="34" charset="0"/>
                </a:rPr>
                <a:t>200 nm</a:t>
              </a:r>
            </a:p>
          </p:txBody>
        </p:sp>
        <p:sp>
          <p:nvSpPr>
            <p:cNvPr id="97295" name="Line 19"/>
            <p:cNvSpPr>
              <a:spLocks noChangeShapeType="1"/>
            </p:cNvSpPr>
            <p:nvPr/>
          </p:nvSpPr>
          <p:spPr bwMode="auto">
            <a:xfrm flipV="1">
              <a:off x="192" y="3588"/>
              <a:ext cx="96" cy="3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cs-CZ"/>
            </a:p>
          </p:txBody>
        </p:sp>
        <p:sp>
          <p:nvSpPr>
            <p:cNvPr id="97296" name="Text Box 20"/>
            <p:cNvSpPr txBox="1">
              <a:spLocks noChangeArrowheads="1"/>
            </p:cNvSpPr>
            <p:nvPr/>
          </p:nvSpPr>
          <p:spPr bwMode="auto">
            <a:xfrm>
              <a:off x="0" y="3924"/>
              <a:ext cx="1104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anose="05000000000000000000" pitchFamily="2" charset="2"/>
                <a:buChar char="u"/>
                <a:defRPr sz="32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•"/>
                <a:defRPr sz="28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u"/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en-US" sz="1800" b="1">
                  <a:latin typeface="Tahoma" panose="020B0604030504040204" pitchFamily="34" charset="0"/>
                </a:rPr>
                <a:t>nástřik vzorku</a:t>
              </a:r>
            </a:p>
          </p:txBody>
        </p:sp>
        <p:sp>
          <p:nvSpPr>
            <p:cNvPr id="97297" name="Rectangle 24"/>
            <p:cNvSpPr>
              <a:spLocks noChangeArrowheads="1"/>
            </p:cNvSpPr>
            <p:nvPr/>
          </p:nvSpPr>
          <p:spPr bwMode="auto">
            <a:xfrm>
              <a:off x="3824" y="3220"/>
              <a:ext cx="907" cy="336"/>
            </a:xfrm>
            <a:prstGeom prst="rect">
              <a:avLst/>
            </a:prstGeom>
            <a:solidFill>
              <a:srgbClr val="EAEAEA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anose="05000000000000000000" pitchFamily="2" charset="2"/>
                <a:buChar char="u"/>
                <a:defRPr sz="32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•"/>
                <a:defRPr sz="28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u"/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en-US" sz="1200" b="1">
                  <a:solidFill>
                    <a:schemeClr val="bg2"/>
                  </a:solidFill>
                  <a:latin typeface="Tahoma" panose="020B0604030504040204" pitchFamily="34" charset="0"/>
                </a:rPr>
                <a:t>25 mM Tris-HCl </a:t>
              </a:r>
            </a:p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en-US" sz="1200" b="1">
                  <a:solidFill>
                    <a:schemeClr val="bg2"/>
                  </a:solidFill>
                  <a:latin typeface="Tahoma" panose="020B0604030504040204" pitchFamily="34" charset="0"/>
                </a:rPr>
                <a:t>(pH 8,5)</a:t>
              </a:r>
            </a:p>
          </p:txBody>
        </p:sp>
        <p:sp>
          <p:nvSpPr>
            <p:cNvPr id="97298" name="Rectangle 25"/>
            <p:cNvSpPr>
              <a:spLocks noChangeArrowheads="1"/>
            </p:cNvSpPr>
            <p:nvPr/>
          </p:nvSpPr>
          <p:spPr bwMode="auto">
            <a:xfrm>
              <a:off x="2896" y="3220"/>
              <a:ext cx="904" cy="336"/>
            </a:xfrm>
            <a:prstGeom prst="rect">
              <a:avLst/>
            </a:prstGeom>
            <a:solidFill>
              <a:srgbClr val="EAEAEA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anose="05000000000000000000" pitchFamily="2" charset="2"/>
                <a:buChar char="u"/>
                <a:defRPr sz="32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•"/>
                <a:defRPr sz="28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u"/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en-US" sz="1200" b="1">
                  <a:solidFill>
                    <a:schemeClr val="bg2"/>
                  </a:solidFill>
                  <a:latin typeface="Tahoma" panose="020B0604030504040204" pitchFamily="34" charset="0"/>
                </a:rPr>
                <a:t>Trypsin ve 25 mM</a:t>
              </a:r>
            </a:p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en-US" sz="1200" b="1">
                  <a:solidFill>
                    <a:schemeClr val="bg2"/>
                  </a:solidFill>
                  <a:latin typeface="Tahoma" panose="020B0604030504040204" pitchFamily="34" charset="0"/>
                </a:rPr>
                <a:t>Tris HCl (pH 8,5)</a:t>
              </a:r>
            </a:p>
          </p:txBody>
        </p:sp>
        <p:sp>
          <p:nvSpPr>
            <p:cNvPr id="97299" name="Rectangle 28"/>
            <p:cNvSpPr>
              <a:spLocks noChangeArrowheads="1"/>
            </p:cNvSpPr>
            <p:nvPr/>
          </p:nvSpPr>
          <p:spPr bwMode="auto">
            <a:xfrm>
              <a:off x="1024" y="3104"/>
              <a:ext cx="2784" cy="592"/>
            </a:xfrm>
            <a:prstGeom prst="rect">
              <a:avLst/>
            </a:prstGeom>
            <a:noFill/>
            <a:ln w="28575">
              <a:solidFill>
                <a:srgbClr val="FFFF00"/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anose="05000000000000000000" pitchFamily="2" charset="2"/>
                <a:buChar char="u"/>
                <a:defRPr sz="32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•"/>
                <a:defRPr sz="28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u"/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cs-CZ" altLang="en-US" sz="1800"/>
            </a:p>
          </p:txBody>
        </p:sp>
      </p:grpSp>
      <p:pic>
        <p:nvPicPr>
          <p:cNvPr id="97285" name="Picture 2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3325" y="1219200"/>
            <a:ext cx="4197350" cy="239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2702" name="Text Box 30"/>
          <p:cNvSpPr txBox="1">
            <a:spLocks noChangeArrowheads="1"/>
          </p:cNvSpPr>
          <p:nvPr/>
        </p:nvSpPr>
        <p:spPr bwMode="auto">
          <a:xfrm>
            <a:off x="1014413" y="630238"/>
            <a:ext cx="710247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cs-CZ" sz="32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Dávkovací a separační parametry</a:t>
            </a:r>
            <a:r>
              <a:rPr lang="cs-CZ">
                <a:cs typeface="Arial" charset="0"/>
              </a:rPr>
              <a:t> </a:t>
            </a:r>
            <a:endParaRPr lang="cs-CZ" sz="3200">
              <a:solidFill>
                <a:schemeClr val="tx2"/>
              </a:solidFill>
              <a:latin typeface="Tahoma" charset="0"/>
              <a:cs typeface="Arial" charset="0"/>
            </a:endParaRPr>
          </a:p>
        </p:txBody>
      </p:sp>
      <p:sp>
        <p:nvSpPr>
          <p:cNvPr id="97287" name="Rectangle 31"/>
          <p:cNvSpPr>
            <a:spLocks noChangeArrowheads="1"/>
          </p:cNvSpPr>
          <p:nvPr/>
        </p:nvSpPr>
        <p:spPr bwMode="auto">
          <a:xfrm>
            <a:off x="3009900" y="4670425"/>
            <a:ext cx="307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z="2400" b="1">
                <a:solidFill>
                  <a:schemeClr val="tx2"/>
                </a:solidFill>
                <a:latin typeface="Tahoma" panose="020B0604030504040204" pitchFamily="34" charset="0"/>
              </a:rPr>
              <a:t>Základní elektrolyt</a:t>
            </a:r>
          </a:p>
        </p:txBody>
      </p:sp>
      <p:sp>
        <p:nvSpPr>
          <p:cNvPr id="97288" name="Text Box 32"/>
          <p:cNvSpPr txBox="1">
            <a:spLocks noChangeArrowheads="1"/>
          </p:cNvSpPr>
          <p:nvPr/>
        </p:nvSpPr>
        <p:spPr bwMode="auto">
          <a:xfrm>
            <a:off x="1117600" y="5113338"/>
            <a:ext cx="6800850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z="2000">
                <a:solidFill>
                  <a:srgbClr val="FFFF00"/>
                </a:solidFill>
                <a:latin typeface="Tahoma" panose="020B0604030504040204" pitchFamily="34" charset="0"/>
              </a:rPr>
              <a:t>0,1 M fosfátový pufr pH 2,5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z="2000">
                <a:solidFill>
                  <a:srgbClr val="FFFFBD"/>
                </a:solidFill>
                <a:latin typeface="Tahoma" panose="020B0604030504040204" pitchFamily="34" charset="0"/>
              </a:rPr>
              <a:t>nebo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z="2000">
                <a:solidFill>
                  <a:srgbClr val="FFFF00"/>
                </a:solidFill>
                <a:latin typeface="Tahoma" panose="020B0604030504040204" pitchFamily="34" charset="0"/>
              </a:rPr>
              <a:t>0,1 M mravenčanový pufr pH 2,5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en-US" sz="2000">
              <a:latin typeface="Tahoma" panose="020B060403050404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ChangeArrowheads="1"/>
          </p:cNvSpPr>
          <p:nvPr/>
        </p:nvSpPr>
        <p:spPr bwMode="auto">
          <a:xfrm>
            <a:off x="0" y="57150"/>
            <a:ext cx="9144000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>
                <a:solidFill>
                  <a:schemeClr val="accent1"/>
                </a:solidFill>
                <a:latin typeface="Tahoma" panose="020B0604030504040204" pitchFamily="34" charset="0"/>
              </a:rPr>
              <a:t>integrace „on-line“ tryptického štěpení do CE</a:t>
            </a:r>
          </a:p>
        </p:txBody>
      </p:sp>
      <p:sp>
        <p:nvSpPr>
          <p:cNvPr id="98307" name="Rectangle 3"/>
          <p:cNvSpPr>
            <a:spLocks noChangeArrowheads="1"/>
          </p:cNvSpPr>
          <p:nvPr/>
        </p:nvSpPr>
        <p:spPr bwMode="auto">
          <a:xfrm>
            <a:off x="0" y="22050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en-US" sz="1800"/>
          </a:p>
        </p:txBody>
      </p:sp>
      <p:sp>
        <p:nvSpPr>
          <p:cNvPr id="98308" name="Rectangle 5"/>
          <p:cNvSpPr>
            <a:spLocks noChangeArrowheads="1"/>
          </p:cNvSpPr>
          <p:nvPr/>
        </p:nvSpPr>
        <p:spPr bwMode="auto">
          <a:xfrm>
            <a:off x="0" y="22050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en-US" sz="1800"/>
          </a:p>
        </p:txBody>
      </p:sp>
      <p:sp>
        <p:nvSpPr>
          <p:cNvPr id="98309" name="Rectangle 7"/>
          <p:cNvSpPr>
            <a:spLocks noChangeArrowheads="1"/>
          </p:cNvSpPr>
          <p:nvPr/>
        </p:nvSpPr>
        <p:spPr bwMode="auto">
          <a:xfrm>
            <a:off x="0" y="21669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en-US" sz="1800"/>
          </a:p>
        </p:txBody>
      </p:sp>
      <p:sp>
        <p:nvSpPr>
          <p:cNvPr id="98310" name="Rectangle 9"/>
          <p:cNvSpPr>
            <a:spLocks noChangeArrowheads="1"/>
          </p:cNvSpPr>
          <p:nvPr/>
        </p:nvSpPr>
        <p:spPr bwMode="auto">
          <a:xfrm>
            <a:off x="1803400" y="847725"/>
            <a:ext cx="5537200" cy="576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>
                <a:solidFill>
                  <a:schemeClr val="tx2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Optimalizace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l-GR" altLang="en-US">
                <a:solidFill>
                  <a:srgbClr val="FFFFBD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β</a:t>
            </a:r>
            <a:r>
              <a:rPr lang="cs-CZ" altLang="en-US">
                <a:solidFill>
                  <a:srgbClr val="FFFFBD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-kasein, cytochrom c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z="2800">
                <a:solidFill>
                  <a:srgbClr val="FFFF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Teplota kapiláry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en-US" sz="2800">
              <a:solidFill>
                <a:srgbClr val="FF00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z="2800">
                <a:solidFill>
                  <a:srgbClr val="FFFFBD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35 </a:t>
            </a:r>
            <a:r>
              <a:rPr lang="cs-CZ" altLang="en-US" sz="2800" baseline="30000">
                <a:solidFill>
                  <a:srgbClr val="FFFFBD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o</a:t>
            </a:r>
            <a:r>
              <a:rPr lang="cs-CZ" altLang="en-US" sz="2800">
                <a:solidFill>
                  <a:srgbClr val="FFFFBD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en-US" sz="2800">
              <a:solidFill>
                <a:srgbClr val="FF00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z="2800">
                <a:solidFill>
                  <a:srgbClr val="FFFF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Množství trypsinu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en-US" sz="2800">
              <a:solidFill>
                <a:srgbClr val="FF00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z="2800">
                <a:solidFill>
                  <a:srgbClr val="FFFFBD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0,1 mg/ml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en-US" sz="2800">
              <a:solidFill>
                <a:srgbClr val="FF00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z="2800">
                <a:solidFill>
                  <a:srgbClr val="FFFF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„Zero potential amplification“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en-US" sz="2800">
              <a:solidFill>
                <a:srgbClr val="FF00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z="2800">
                <a:solidFill>
                  <a:srgbClr val="FFFFBD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0 s</a:t>
            </a:r>
            <a:endParaRPr lang="cs-CZ" altLang="en-US">
              <a:solidFill>
                <a:srgbClr val="FFFFBD"/>
              </a:solidFill>
              <a:latin typeface="Tahoma" panose="020B0604030504040204" pitchFamily="34" charset="0"/>
            </a:endParaRPr>
          </a:p>
        </p:txBody>
      </p:sp>
      <p:sp>
        <p:nvSpPr>
          <p:cNvPr id="98311" name="Line 15"/>
          <p:cNvSpPr>
            <a:spLocks noChangeShapeType="1"/>
          </p:cNvSpPr>
          <p:nvPr/>
        </p:nvSpPr>
        <p:spPr bwMode="auto">
          <a:xfrm>
            <a:off x="4572000" y="2311400"/>
            <a:ext cx="0" cy="36830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8312" name="Line 16"/>
          <p:cNvSpPr>
            <a:spLocks noChangeShapeType="1"/>
          </p:cNvSpPr>
          <p:nvPr/>
        </p:nvSpPr>
        <p:spPr bwMode="auto">
          <a:xfrm>
            <a:off x="4572000" y="4064000"/>
            <a:ext cx="0" cy="36830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8313" name="Line 17"/>
          <p:cNvSpPr>
            <a:spLocks noChangeShapeType="1"/>
          </p:cNvSpPr>
          <p:nvPr/>
        </p:nvSpPr>
        <p:spPr bwMode="auto">
          <a:xfrm>
            <a:off x="4573588" y="5767388"/>
            <a:ext cx="0" cy="36830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311" grpId="0" animBg="1"/>
      <p:bldP spid="98312" grpId="0" animBg="1"/>
      <p:bldP spid="983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6600" dirty="0" err="1">
                <a:solidFill>
                  <a:srgbClr val="FBEEC9"/>
                </a:solidFill>
              </a:rPr>
              <a:t>Skylab</a:t>
            </a:r>
            <a:endParaRPr lang="en-GB" dirty="0"/>
          </a:p>
        </p:txBody>
      </p:sp>
      <p:pic>
        <p:nvPicPr>
          <p:cNvPr id="1638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1793875"/>
            <a:ext cx="3648075" cy="425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3050" y="2411413"/>
            <a:ext cx="4895850" cy="302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4"/>
          <p:cNvSpPr>
            <a:spLocks noChangeArrowheads="1"/>
          </p:cNvSpPr>
          <p:nvPr/>
        </p:nvSpPr>
        <p:spPr bwMode="auto">
          <a:xfrm>
            <a:off x="0" y="57150"/>
            <a:ext cx="9144000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>
                <a:solidFill>
                  <a:schemeClr val="accent1"/>
                </a:solidFill>
                <a:latin typeface="Tahoma" panose="020B0604030504040204" pitchFamily="34" charset="0"/>
              </a:rPr>
              <a:t>integrace „on-line“ tryptického štěpení do CE</a:t>
            </a:r>
          </a:p>
        </p:txBody>
      </p:sp>
      <p:sp>
        <p:nvSpPr>
          <p:cNvPr id="99331" name="Rectangle 5"/>
          <p:cNvSpPr>
            <a:spLocks noChangeArrowheads="1"/>
          </p:cNvSpPr>
          <p:nvPr/>
        </p:nvSpPr>
        <p:spPr bwMode="auto">
          <a:xfrm>
            <a:off x="0" y="22050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en-US" sz="1800"/>
          </a:p>
        </p:txBody>
      </p:sp>
      <p:sp>
        <p:nvSpPr>
          <p:cNvPr id="99332" name="Rectangle 6"/>
          <p:cNvSpPr>
            <a:spLocks noChangeArrowheads="1"/>
          </p:cNvSpPr>
          <p:nvPr/>
        </p:nvSpPr>
        <p:spPr bwMode="auto">
          <a:xfrm>
            <a:off x="0" y="22050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en-US" sz="1800"/>
          </a:p>
        </p:txBody>
      </p:sp>
      <p:sp>
        <p:nvSpPr>
          <p:cNvPr id="99333" name="Rectangle 7"/>
          <p:cNvSpPr>
            <a:spLocks noChangeArrowheads="1"/>
          </p:cNvSpPr>
          <p:nvPr/>
        </p:nvSpPr>
        <p:spPr bwMode="auto">
          <a:xfrm>
            <a:off x="0" y="21669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en-US" sz="1800"/>
          </a:p>
        </p:txBody>
      </p:sp>
      <p:sp>
        <p:nvSpPr>
          <p:cNvPr id="99334" name="Rectangle 8"/>
          <p:cNvSpPr>
            <a:spLocks noChangeArrowheads="1"/>
          </p:cNvSpPr>
          <p:nvPr/>
        </p:nvSpPr>
        <p:spPr bwMode="auto">
          <a:xfrm>
            <a:off x="0" y="847725"/>
            <a:ext cx="9144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>
                <a:solidFill>
                  <a:schemeClr val="tx2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cytochrom c</a:t>
            </a:r>
            <a:endParaRPr lang="el-GR" altLang="en-US">
              <a:solidFill>
                <a:schemeClr val="tx2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9335" name="Rectangle 12"/>
          <p:cNvSpPr>
            <a:spLocks noChangeArrowheads="1"/>
          </p:cNvSpPr>
          <p:nvPr/>
        </p:nvSpPr>
        <p:spPr bwMode="auto">
          <a:xfrm>
            <a:off x="0" y="23812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en-US" sz="1800"/>
          </a:p>
        </p:txBody>
      </p:sp>
      <p:sp>
        <p:nvSpPr>
          <p:cNvPr id="99336" name="Rectangle 13"/>
          <p:cNvSpPr>
            <a:spLocks noChangeArrowheads="1"/>
          </p:cNvSpPr>
          <p:nvPr/>
        </p:nvSpPr>
        <p:spPr bwMode="auto">
          <a:xfrm>
            <a:off x="0" y="2386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en-US" sz="1800"/>
          </a:p>
        </p:txBody>
      </p:sp>
      <p:sp>
        <p:nvSpPr>
          <p:cNvPr id="99337" name="Rectangle 15"/>
          <p:cNvSpPr>
            <a:spLocks noChangeArrowheads="1"/>
          </p:cNvSpPr>
          <p:nvPr/>
        </p:nvSpPr>
        <p:spPr bwMode="auto">
          <a:xfrm>
            <a:off x="0" y="100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en-US" sz="1800"/>
          </a:p>
        </p:txBody>
      </p:sp>
      <p:sp>
        <p:nvSpPr>
          <p:cNvPr id="99338" name="Rectangle 17"/>
          <p:cNvSpPr>
            <a:spLocks noChangeArrowheads="1"/>
          </p:cNvSpPr>
          <p:nvPr/>
        </p:nvSpPr>
        <p:spPr bwMode="auto">
          <a:xfrm>
            <a:off x="0" y="22050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en-US" sz="1800"/>
          </a:p>
        </p:txBody>
      </p:sp>
      <p:graphicFrame>
        <p:nvGraphicFramePr>
          <p:cNvPr id="99339" name="Object 16"/>
          <p:cNvGraphicFramePr>
            <a:graphicFrameLocks/>
          </p:cNvGraphicFramePr>
          <p:nvPr/>
        </p:nvGraphicFramePr>
        <p:xfrm>
          <a:off x="1854200" y="1366838"/>
          <a:ext cx="5399088" cy="2519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9350" name="Rastrový obrázek" r:id="rId3" imgW="3696216" imgH="1790476" progId="Paint.Picture">
                  <p:embed/>
                </p:oleObj>
              </mc:Choice>
              <mc:Fallback>
                <p:oleObj name="Rastrový obrázek" r:id="rId3" imgW="3696216" imgH="1790476" progId="Paint.Picture">
                  <p:embed/>
                  <p:pic>
                    <p:nvPicPr>
                      <p:cNvPr id="0" name="Object 16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54200" y="1366838"/>
                        <a:ext cx="5399088" cy="25193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9340" name="Rectangle 19"/>
          <p:cNvSpPr>
            <a:spLocks noChangeArrowheads="1"/>
          </p:cNvSpPr>
          <p:nvPr/>
        </p:nvSpPr>
        <p:spPr bwMode="auto">
          <a:xfrm>
            <a:off x="0" y="22050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en-US" sz="1800"/>
          </a:p>
        </p:txBody>
      </p:sp>
      <p:graphicFrame>
        <p:nvGraphicFramePr>
          <p:cNvPr id="99341" name="Object 18"/>
          <p:cNvGraphicFramePr>
            <a:graphicFrameLocks/>
          </p:cNvGraphicFramePr>
          <p:nvPr/>
        </p:nvGraphicFramePr>
        <p:xfrm>
          <a:off x="1854200" y="4249738"/>
          <a:ext cx="5399088" cy="2519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9351" name="Rastrový obrázek" r:id="rId5" imgW="3780952" imgH="1781424" progId="Paint.Picture">
                  <p:embed/>
                </p:oleObj>
              </mc:Choice>
              <mc:Fallback>
                <p:oleObj name="Rastrový obrázek" r:id="rId5" imgW="3780952" imgH="1781424" progId="Paint.Picture">
                  <p:embed/>
                  <p:pic>
                    <p:nvPicPr>
                      <p:cNvPr id="0" name="Object 18"/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54200" y="4249738"/>
                        <a:ext cx="5399088" cy="25193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9342" name="Text Box 20"/>
          <p:cNvSpPr txBox="1">
            <a:spLocks noChangeArrowheads="1"/>
          </p:cNvSpPr>
          <p:nvPr/>
        </p:nvSpPr>
        <p:spPr bwMode="auto">
          <a:xfrm>
            <a:off x="2292350" y="1441450"/>
            <a:ext cx="4929188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z="1800">
                <a:solidFill>
                  <a:srgbClr val="FF0000"/>
                </a:solidFill>
              </a:rPr>
              <a:t>off-line štěpení – 12 hodin + 1 hodina analýzy</a:t>
            </a:r>
          </a:p>
        </p:txBody>
      </p:sp>
      <p:sp>
        <p:nvSpPr>
          <p:cNvPr id="99343" name="Text Box 21"/>
          <p:cNvSpPr txBox="1">
            <a:spLocks noChangeArrowheads="1"/>
          </p:cNvSpPr>
          <p:nvPr/>
        </p:nvSpPr>
        <p:spPr bwMode="auto">
          <a:xfrm>
            <a:off x="2347913" y="4337050"/>
            <a:ext cx="49688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z="1800">
                <a:solidFill>
                  <a:srgbClr val="FF0000"/>
                </a:solidFill>
              </a:rPr>
              <a:t>on-line štěpení – 1 hodina včetně analýzy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342" grpId="0"/>
      <p:bldP spid="99343" grpId="0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ChangeArrowheads="1"/>
          </p:cNvSpPr>
          <p:nvPr/>
        </p:nvSpPr>
        <p:spPr bwMode="auto">
          <a:xfrm>
            <a:off x="4052888" y="32051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en-US" sz="1800"/>
          </a:p>
        </p:txBody>
      </p:sp>
      <p:sp>
        <p:nvSpPr>
          <p:cNvPr id="145411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303213"/>
            <a:ext cx="8229600" cy="873125"/>
          </a:xfrm>
        </p:spPr>
        <p:txBody>
          <a:bodyPr anchor="b"/>
          <a:lstStyle/>
          <a:p>
            <a:pPr>
              <a:defRPr/>
            </a:pPr>
            <a:r>
              <a:rPr lang="cs-CZ" altLang="en-US"/>
              <a:t>EMMA – využití </a:t>
            </a:r>
          </a:p>
        </p:txBody>
      </p:sp>
      <p:sp>
        <p:nvSpPr>
          <p:cNvPr id="100356" name="Text Box 4"/>
          <p:cNvSpPr txBox="1">
            <a:spLocks noChangeArrowheads="1"/>
          </p:cNvSpPr>
          <p:nvPr/>
        </p:nvSpPr>
        <p:spPr bwMode="auto">
          <a:xfrm>
            <a:off x="1660525" y="1196975"/>
            <a:ext cx="5873750" cy="421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 typeface="Wingdings" panose="05000000000000000000" pitchFamily="2" charset="2"/>
              <a:buChar char="Ø"/>
            </a:pPr>
            <a:r>
              <a:rPr lang="cs-CZ" altLang="en-US" sz="240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altLang="en-US" sz="2800" u="sng">
                <a:solidFill>
                  <a:srgbClr val="FFFF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Enzymové systémy</a:t>
            </a:r>
            <a:r>
              <a:rPr lang="cs-CZ" altLang="en-US" sz="2800">
                <a:solidFill>
                  <a:srgbClr val="FFFF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lvl="1" eaLnBrk="1" hangingPunct="1">
              <a:spcBef>
                <a:spcPct val="0"/>
              </a:spcBef>
              <a:buClrTx/>
            </a:pPr>
            <a:r>
              <a:rPr lang="cs-CZ" altLang="en-US" sz="2000">
                <a:latin typeface="Arial" panose="020B0604020202020204" pitchFamily="34" charset="0"/>
              </a:rPr>
              <a:t> </a:t>
            </a:r>
            <a:r>
              <a:rPr lang="cs-CZ" altLang="en-US" sz="2400">
                <a:latin typeface="Arial" panose="020B0604020202020204" pitchFamily="34" charset="0"/>
              </a:rPr>
              <a:t>Aktivita enzymů</a:t>
            </a:r>
          </a:p>
          <a:p>
            <a:pPr lvl="1" eaLnBrk="1" hangingPunct="1">
              <a:spcBef>
                <a:spcPct val="0"/>
              </a:spcBef>
              <a:buClrTx/>
            </a:pPr>
            <a:r>
              <a:rPr lang="cs-CZ" altLang="en-US" sz="2400">
                <a:latin typeface="Arial" panose="020B0604020202020204" pitchFamily="34" charset="0"/>
              </a:rPr>
              <a:t> Koncentrace substrátů a inhibitorů</a:t>
            </a:r>
          </a:p>
          <a:p>
            <a:pPr lvl="1" eaLnBrk="1" hangingPunct="1">
              <a:spcBef>
                <a:spcPct val="0"/>
              </a:spcBef>
              <a:buClrTx/>
            </a:pPr>
            <a:r>
              <a:rPr lang="cs-CZ" altLang="en-US" sz="2400">
                <a:latin typeface="Arial" panose="020B0604020202020204" pitchFamily="34" charset="0"/>
              </a:rPr>
              <a:t> Michaelisovy a inhibiční konstanty</a:t>
            </a:r>
          </a:p>
          <a:p>
            <a:pPr lvl="1" eaLnBrk="1" hangingPunct="1">
              <a:spcBef>
                <a:spcPct val="0"/>
              </a:spcBef>
              <a:buClrTx/>
              <a:buFontTx/>
              <a:buNone/>
            </a:pPr>
            <a:endParaRPr lang="cs-CZ" altLang="en-US" sz="200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 typeface="Wingdings" panose="05000000000000000000" pitchFamily="2" charset="2"/>
              <a:buChar char="Ø"/>
            </a:pPr>
            <a:r>
              <a:rPr lang="cs-CZ" altLang="en-US" sz="280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altLang="en-US" sz="2800" u="sng">
                <a:solidFill>
                  <a:srgbClr val="FFFF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Neenzymové systémy</a:t>
            </a:r>
            <a:r>
              <a:rPr lang="cs-CZ" altLang="en-US" sz="280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lvl="1" eaLnBrk="1" hangingPunct="1">
              <a:spcBef>
                <a:spcPct val="0"/>
              </a:spcBef>
              <a:buClrTx/>
            </a:pPr>
            <a:r>
              <a:rPr lang="cs-CZ" altLang="en-US" sz="2400">
                <a:latin typeface="Arial" panose="020B0604020202020204" pitchFamily="34" charset="0"/>
              </a:rPr>
              <a:t> GSH, HCys, Cys, DTT</a:t>
            </a:r>
          </a:p>
          <a:p>
            <a:pPr lvl="1" eaLnBrk="1" hangingPunct="1">
              <a:spcBef>
                <a:spcPct val="0"/>
              </a:spcBef>
              <a:buClrTx/>
            </a:pPr>
            <a:r>
              <a:rPr lang="cs-CZ" altLang="en-US" sz="2400">
                <a:latin typeface="Arial" panose="020B0604020202020204" pitchFamily="34" charset="0"/>
              </a:rPr>
              <a:t> Ca(II)</a:t>
            </a:r>
          </a:p>
          <a:p>
            <a:pPr lvl="1" eaLnBrk="1" hangingPunct="1">
              <a:spcBef>
                <a:spcPct val="0"/>
              </a:spcBef>
              <a:buClrTx/>
            </a:pPr>
            <a:r>
              <a:rPr lang="cs-CZ" altLang="en-US" sz="2400">
                <a:latin typeface="Arial" panose="020B0604020202020204" pitchFamily="34" charset="0"/>
              </a:rPr>
              <a:t> Gentamycin a kanamycin</a:t>
            </a:r>
          </a:p>
          <a:p>
            <a:pPr lvl="1" eaLnBrk="1" hangingPunct="1">
              <a:spcBef>
                <a:spcPct val="0"/>
              </a:spcBef>
              <a:buClrTx/>
            </a:pPr>
            <a:r>
              <a:rPr lang="cs-CZ" altLang="en-US" sz="2400">
                <a:latin typeface="Arial" panose="020B0604020202020204" pitchFamily="34" charset="0"/>
              </a:rPr>
              <a:t> Kreatin</a:t>
            </a:r>
          </a:p>
          <a:p>
            <a:pPr lvl="1" eaLnBrk="1" hangingPunct="1">
              <a:spcBef>
                <a:spcPct val="0"/>
              </a:spcBef>
              <a:buClrTx/>
            </a:pPr>
            <a:r>
              <a:rPr lang="cs-CZ" altLang="en-US" sz="2400">
                <a:latin typeface="Arial" panose="020B0604020202020204" pitchFamily="34" charset="0"/>
              </a:rPr>
              <a:t> Cr(VI) a Co(II)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30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35200"/>
            <a:ext cx="7772400" cy="1973263"/>
          </a:xfrm>
        </p:spPr>
        <p:txBody>
          <a:bodyPr/>
          <a:lstStyle/>
          <a:p>
            <a:pPr eaLnBrk="1" hangingPunct="1">
              <a:defRPr/>
            </a:pPr>
            <a:r>
              <a:rPr lang="cs-CZ" dirty="0" smtClean="0"/>
              <a:t>Využití metody CE</a:t>
            </a:r>
            <a:br>
              <a:rPr lang="cs-CZ" dirty="0" smtClean="0"/>
            </a:br>
            <a:r>
              <a:rPr lang="cs-CZ" dirty="0" smtClean="0"/>
              <a:t>při studiu metabolismu léčiv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7" descr="http://miro.ifsc.usp.br/pkdb/img/home/0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384300"/>
            <a:ext cx="6769100" cy="499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277813"/>
            <a:ext cx="9144000" cy="1139825"/>
          </a:xfrm>
        </p:spPr>
        <p:txBody>
          <a:bodyPr/>
          <a:lstStyle/>
          <a:p>
            <a:pPr>
              <a:defRPr/>
            </a:pPr>
            <a:r>
              <a:rPr lang="cs-CZ" dirty="0" smtClean="0"/>
              <a:t>Vývoj nového léčiva - </a:t>
            </a:r>
            <a:r>
              <a:rPr lang="cs-CZ" dirty="0" smtClean="0">
                <a:effectLst/>
              </a:rPr>
              <a:t>L</a:t>
            </a:r>
            <a:r>
              <a:rPr lang="cs-CZ" dirty="0" smtClean="0"/>
              <a:t>ADME</a:t>
            </a:r>
            <a:endParaRPr lang="cs-CZ" dirty="0"/>
          </a:p>
        </p:txBody>
      </p:sp>
      <p:sp>
        <p:nvSpPr>
          <p:cNvPr id="3" name="Zaoblený obdélník 2"/>
          <p:cNvSpPr>
            <a:spLocks noChangeArrowheads="1"/>
          </p:cNvSpPr>
          <p:nvPr/>
        </p:nvSpPr>
        <p:spPr bwMode="auto">
          <a:xfrm>
            <a:off x="1079500" y="3073400"/>
            <a:ext cx="2451100" cy="1727200"/>
          </a:xfrm>
          <a:prstGeom prst="roundRect">
            <a:avLst>
              <a:gd name="adj" fmla="val 16667"/>
            </a:avLst>
          </a:prstGeom>
          <a:noFill/>
          <a:ln w="254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en-US" sz="18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 smtClean="0"/>
              <a:t>Vývoj nového léčiva</a:t>
            </a:r>
            <a:endParaRPr lang="cs-CZ" dirty="0"/>
          </a:p>
        </p:txBody>
      </p:sp>
      <p:pic>
        <p:nvPicPr>
          <p:cNvPr id="10342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30275" y="1460500"/>
            <a:ext cx="7281863" cy="40719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Rectangle 2"/>
          <p:cNvSpPr>
            <a:spLocks noGrp="1" noChangeArrowheads="1"/>
          </p:cNvSpPr>
          <p:nvPr>
            <p:ph type="title"/>
          </p:nvPr>
        </p:nvSpPr>
        <p:spPr>
          <a:xfrm>
            <a:off x="673100" y="838200"/>
            <a:ext cx="7772400" cy="692150"/>
          </a:xfrm>
        </p:spPr>
        <p:txBody>
          <a:bodyPr/>
          <a:lstStyle/>
          <a:p>
            <a:pPr eaLnBrk="1" hangingPunct="1">
              <a:defRPr/>
            </a:pPr>
            <a:r>
              <a:rPr lang="cs-CZ" dirty="0" smtClean="0"/>
              <a:t>Cytochromy P450 (CYP)</a:t>
            </a:r>
            <a:endParaRPr kumimoji="1" lang="cs-CZ" sz="2200" dirty="0" smtClean="0">
              <a:solidFill>
                <a:schemeClr val="tx1"/>
              </a:solidFill>
              <a:effectLst/>
            </a:endParaRPr>
          </a:p>
        </p:txBody>
      </p:sp>
      <p:sp>
        <p:nvSpPr>
          <p:cNvPr id="104451" name="Rectangle 3"/>
          <p:cNvSpPr>
            <a:spLocks noChangeArrowheads="1"/>
          </p:cNvSpPr>
          <p:nvPr/>
        </p:nvSpPr>
        <p:spPr bwMode="auto">
          <a:xfrm>
            <a:off x="0" y="0"/>
            <a:ext cx="7772400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>
                <a:solidFill>
                  <a:srgbClr val="000000"/>
                </a:solidFill>
                <a:latin typeface="Tahoma" panose="020B0604030504040204" pitchFamily="34" charset="0"/>
              </a:rPr>
              <a:t>       </a:t>
            </a:r>
          </a:p>
        </p:txBody>
      </p:sp>
      <p:sp>
        <p:nvSpPr>
          <p:cNvPr id="203780" name="Rectangle 4"/>
          <p:cNvSpPr>
            <a:spLocks noChangeArrowheads="1"/>
          </p:cNvSpPr>
          <p:nvPr/>
        </p:nvSpPr>
        <p:spPr bwMode="auto">
          <a:xfrm>
            <a:off x="-38100" y="1752600"/>
            <a:ext cx="9144000" cy="4494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cs-CZ" sz="2800" dirty="0">
                <a:cs typeface="Arial" charset="0"/>
              </a:rPr>
              <a:t>RH</a:t>
            </a:r>
            <a:r>
              <a:rPr lang="en-US" dirty="0">
                <a:cs typeface="Arial" charset="0"/>
              </a:rPr>
              <a:t> </a:t>
            </a:r>
            <a:r>
              <a:rPr lang="cs-CZ" dirty="0">
                <a:cs typeface="Arial" charset="0"/>
              </a:rPr>
              <a:t>  </a:t>
            </a:r>
            <a:r>
              <a:rPr lang="en-US" sz="2800" dirty="0">
                <a:latin typeface="Tahoma" charset="0"/>
                <a:cs typeface="Times New Roman" pitchFamily="18" charset="0"/>
              </a:rPr>
              <a:t>+ </a:t>
            </a:r>
            <a:r>
              <a:rPr lang="en-US" sz="2800" dirty="0">
                <a:cs typeface="Arial" charset="0"/>
              </a:rPr>
              <a:t>O</a:t>
            </a:r>
            <a:r>
              <a:rPr lang="cs-CZ" sz="2800" baseline="-25000" dirty="0">
                <a:cs typeface="Arial" charset="0"/>
              </a:rPr>
              <a:t>2 </a:t>
            </a:r>
            <a:r>
              <a:rPr lang="cs-CZ" sz="2800" dirty="0">
                <a:cs typeface="Arial" charset="0"/>
              </a:rPr>
              <a:t> +  NADPH</a:t>
            </a:r>
            <a:r>
              <a:rPr lang="en-US" sz="2800" dirty="0">
                <a:latin typeface="Tahoma" charset="0"/>
                <a:cs typeface="Times New Roman" pitchFamily="18" charset="0"/>
              </a:rPr>
              <a:t> </a:t>
            </a:r>
            <a:r>
              <a:rPr lang="cs-CZ" sz="2800" dirty="0">
                <a:latin typeface="Tahoma" charset="0"/>
                <a:cs typeface="Times New Roman" pitchFamily="18" charset="0"/>
              </a:rPr>
              <a:t> </a:t>
            </a:r>
            <a:r>
              <a:rPr lang="en-US" sz="2800" dirty="0">
                <a:latin typeface="Tahoma" charset="0"/>
                <a:cs typeface="Times New Roman" pitchFamily="18" charset="0"/>
                <a:sym typeface="Symbol" pitchFamily="18" charset="2"/>
              </a:rPr>
              <a:t></a:t>
            </a:r>
            <a:r>
              <a:rPr lang="en-US" sz="2800" dirty="0">
                <a:latin typeface="Tahoma" charset="0"/>
                <a:cs typeface="Times New Roman" pitchFamily="18" charset="0"/>
              </a:rPr>
              <a:t>  </a:t>
            </a:r>
            <a:r>
              <a:rPr lang="cs-CZ" sz="2800" dirty="0">
                <a:latin typeface="Tahoma" charset="0"/>
                <a:cs typeface="Times New Roman" pitchFamily="18" charset="0"/>
                <a:sym typeface="Symbol" pitchFamily="18" charset="2"/>
              </a:rPr>
              <a:t>ROH</a:t>
            </a:r>
            <a:r>
              <a:rPr lang="en-US" sz="2800" dirty="0">
                <a:latin typeface="Tahoma" charset="0"/>
                <a:cs typeface="Times New Roman" pitchFamily="18" charset="0"/>
                <a:sym typeface="Symbol" pitchFamily="18" charset="2"/>
              </a:rPr>
              <a:t>  +  </a:t>
            </a:r>
            <a:r>
              <a:rPr lang="cs-CZ" sz="2800" dirty="0">
                <a:latin typeface="Tahoma" charset="0"/>
                <a:cs typeface="Times New Roman" pitchFamily="18" charset="0"/>
                <a:sym typeface="Symbol" pitchFamily="18" charset="2"/>
              </a:rPr>
              <a:t>NADP</a:t>
            </a:r>
            <a:r>
              <a:rPr lang="cs-CZ" sz="2800" baseline="30000" dirty="0">
                <a:latin typeface="Tahoma" charset="0"/>
                <a:cs typeface="Times New Roman" pitchFamily="18" charset="0"/>
                <a:sym typeface="Symbol" pitchFamily="18" charset="2"/>
              </a:rPr>
              <a:t>+</a:t>
            </a:r>
            <a:r>
              <a:rPr lang="cs-CZ" sz="2800" dirty="0">
                <a:latin typeface="Tahoma" charset="0"/>
                <a:cs typeface="Times New Roman" pitchFamily="18" charset="0"/>
                <a:sym typeface="Symbol" pitchFamily="18" charset="2"/>
              </a:rPr>
              <a:t> +  H</a:t>
            </a:r>
            <a:r>
              <a:rPr lang="cs-CZ" sz="2800" baseline="-25000" dirty="0">
                <a:latin typeface="Tahoma" charset="0"/>
                <a:cs typeface="Times New Roman" pitchFamily="18" charset="0"/>
                <a:sym typeface="Symbol" pitchFamily="18" charset="2"/>
              </a:rPr>
              <a:t>2</a:t>
            </a:r>
            <a:r>
              <a:rPr lang="cs-CZ" sz="2800" dirty="0">
                <a:latin typeface="Tahoma" charset="0"/>
                <a:cs typeface="Times New Roman" pitchFamily="18" charset="0"/>
                <a:sym typeface="Symbol" pitchFamily="18" charset="2"/>
              </a:rPr>
              <a:t>O</a:t>
            </a:r>
            <a:endParaRPr lang="cs-CZ" sz="2800" baseline="30000" dirty="0">
              <a:latin typeface="Tahoma" charset="0"/>
              <a:cs typeface="Arial" charset="0"/>
              <a:sym typeface="Symbol" pitchFamily="18" charset="2"/>
            </a:endParaRPr>
          </a:p>
          <a:p>
            <a:pPr eaLnBrk="1" hangingPunct="1">
              <a:defRPr/>
            </a:pPr>
            <a:endParaRPr lang="cs-CZ" i="1" u="sng" dirty="0">
              <a:solidFill>
                <a:srgbClr val="FFFFBD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charset="0"/>
              <a:cs typeface="Arial" charset="0"/>
              <a:sym typeface="Symbol" pitchFamily="18" charset="2"/>
            </a:endParaRPr>
          </a:p>
          <a:p>
            <a:pPr eaLnBrk="1" hangingPunct="1">
              <a:defRPr/>
            </a:pPr>
            <a:r>
              <a:rPr lang="cs-CZ" sz="2800" i="1" dirty="0">
                <a:solidFill>
                  <a:srgbClr val="FFFFB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  <a:cs typeface="Arial" charset="0"/>
                <a:sym typeface="Symbol" pitchFamily="18" charset="2"/>
              </a:rPr>
              <a:t>   </a:t>
            </a:r>
            <a:r>
              <a:rPr lang="cs-CZ" sz="2800" i="1" u="sng" dirty="0">
                <a:solidFill>
                  <a:srgbClr val="FFFFB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  <a:cs typeface="Arial" charset="0"/>
                <a:sym typeface="Symbol" pitchFamily="18" charset="2"/>
              </a:rPr>
              <a:t>Homo sapiens</a:t>
            </a:r>
          </a:p>
          <a:p>
            <a:pPr eaLnBrk="1" hangingPunct="1">
              <a:defRPr/>
            </a:pPr>
            <a:endParaRPr lang="cs-CZ" sz="2800" i="1" u="sng" dirty="0">
              <a:solidFill>
                <a:srgbClr val="FFFFBD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charset="0"/>
              <a:cs typeface="Arial" charset="0"/>
              <a:sym typeface="Symbol" pitchFamily="18" charset="2"/>
            </a:endParaRPr>
          </a:p>
          <a:p>
            <a:pPr eaLnBrk="1" hangingPunct="1">
              <a:defRPr/>
            </a:pPr>
            <a:r>
              <a:rPr lang="cs-CZ" sz="2800" dirty="0">
                <a:latin typeface="Tahoma" charset="0"/>
                <a:cs typeface="Arial" charset="0"/>
                <a:sym typeface="Symbol" pitchFamily="18" charset="2"/>
              </a:rPr>
              <a:t>    </a:t>
            </a:r>
            <a:r>
              <a:rPr lang="cs-CZ" sz="2800" dirty="0">
                <a:solidFill>
                  <a:srgbClr val="FFFF00"/>
                </a:solidFill>
                <a:latin typeface="Tahoma" charset="0"/>
                <a:cs typeface="Arial" charset="0"/>
                <a:sym typeface="Symbol" pitchFamily="18" charset="2"/>
              </a:rPr>
              <a:t>50 různých CYP </a:t>
            </a:r>
            <a:r>
              <a:rPr lang="cs-CZ" sz="2800" dirty="0" err="1">
                <a:solidFill>
                  <a:srgbClr val="FFFF00"/>
                </a:solidFill>
                <a:latin typeface="Tahoma" charset="0"/>
                <a:cs typeface="Arial" charset="0"/>
                <a:sym typeface="Symbol" pitchFamily="18" charset="2"/>
              </a:rPr>
              <a:t>izoforem</a:t>
            </a:r>
            <a:endParaRPr lang="cs-CZ" sz="2800" dirty="0">
              <a:solidFill>
                <a:srgbClr val="FFFF00"/>
              </a:solidFill>
              <a:latin typeface="Tahoma" charset="0"/>
              <a:cs typeface="Arial" charset="0"/>
              <a:sym typeface="Symbol" pitchFamily="18" charset="2"/>
            </a:endParaRPr>
          </a:p>
          <a:p>
            <a:pPr eaLnBrk="1" hangingPunct="1">
              <a:defRPr/>
            </a:pPr>
            <a:endParaRPr lang="cs-CZ" sz="2800" dirty="0">
              <a:solidFill>
                <a:srgbClr val="FFFF00"/>
              </a:solidFill>
              <a:latin typeface="Tahoma" charset="0"/>
              <a:cs typeface="Arial" charset="0"/>
              <a:sym typeface="Symbol" pitchFamily="18" charset="2"/>
            </a:endParaRPr>
          </a:p>
          <a:p>
            <a:pPr eaLnBrk="1" hangingPunct="1">
              <a:defRPr/>
            </a:pPr>
            <a:r>
              <a:rPr lang="cs-CZ" sz="2800" dirty="0">
                <a:solidFill>
                  <a:srgbClr val="FFFF00"/>
                </a:solidFill>
                <a:latin typeface="Tahoma" charset="0"/>
                <a:cs typeface="Arial" charset="0"/>
                <a:sym typeface="Symbol" pitchFamily="18" charset="2"/>
              </a:rPr>
              <a:t>    podíl na metabolismu 80 % známých léčiv</a:t>
            </a:r>
          </a:p>
          <a:p>
            <a:pPr eaLnBrk="1" hangingPunct="1">
              <a:defRPr/>
            </a:pPr>
            <a:endParaRPr lang="cs-CZ" sz="2800" i="1" dirty="0">
              <a:solidFill>
                <a:srgbClr val="FFFF00"/>
              </a:solidFill>
              <a:latin typeface="Tahoma" charset="0"/>
              <a:cs typeface="Arial" charset="0"/>
              <a:sym typeface="Symbol" pitchFamily="18" charset="2"/>
            </a:endParaRPr>
          </a:p>
          <a:p>
            <a:pPr eaLnBrk="1" hangingPunct="1">
              <a:defRPr/>
            </a:pPr>
            <a:endParaRPr lang="cs-CZ" sz="1600" i="1" dirty="0">
              <a:latin typeface="Tahoma" charset="0"/>
              <a:cs typeface="Arial" charset="0"/>
              <a:sym typeface="Symbol" pitchFamily="18" charset="2"/>
            </a:endParaRPr>
          </a:p>
          <a:p>
            <a:pPr lvl="4" eaLnBrk="1" hangingPunct="1">
              <a:buFont typeface="Wingdings" pitchFamily="2" charset="2"/>
              <a:buNone/>
              <a:defRPr/>
            </a:pPr>
            <a:endParaRPr lang="cs-CZ" sz="2800" i="1" dirty="0">
              <a:solidFill>
                <a:srgbClr val="FF0000"/>
              </a:solidFill>
              <a:latin typeface="Tahoma" charset="0"/>
              <a:cs typeface="Arial" charset="0"/>
              <a:sym typeface="Symbol" pitchFamily="18" charset="2"/>
            </a:endParaRPr>
          </a:p>
          <a:p>
            <a:pPr eaLnBrk="1" hangingPunct="1">
              <a:defRPr/>
            </a:pPr>
            <a:endParaRPr lang="en-US" sz="2800" i="1" dirty="0">
              <a:solidFill>
                <a:srgbClr val="FF0000"/>
              </a:solidFill>
              <a:latin typeface="Tahoma" charset="0"/>
              <a:cs typeface="Arial" charset="0"/>
              <a:sym typeface="Symbol" pitchFamily="18" charset="2"/>
            </a:endParaRPr>
          </a:p>
        </p:txBody>
      </p:sp>
      <p:pic>
        <p:nvPicPr>
          <p:cNvPr id="10445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1425" y="2263775"/>
            <a:ext cx="3940175" cy="198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Line 17"/>
          <p:cNvSpPr>
            <a:spLocks noChangeShapeType="1"/>
          </p:cNvSpPr>
          <p:nvPr/>
        </p:nvSpPr>
        <p:spPr bwMode="auto">
          <a:xfrm>
            <a:off x="4573588" y="5868988"/>
            <a:ext cx="0" cy="36830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7" name="Line 17"/>
          <p:cNvSpPr>
            <a:spLocks noChangeShapeType="1"/>
          </p:cNvSpPr>
          <p:nvPr/>
        </p:nvSpPr>
        <p:spPr bwMode="auto">
          <a:xfrm>
            <a:off x="4573588" y="4751388"/>
            <a:ext cx="0" cy="36830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" name="TextovéPole 8"/>
          <p:cNvSpPr txBox="1">
            <a:spLocks noChangeArrowheads="1"/>
          </p:cNvSpPr>
          <p:nvPr/>
        </p:nvSpPr>
        <p:spPr bwMode="auto">
          <a:xfrm>
            <a:off x="-38100" y="5219700"/>
            <a:ext cx="9215438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z="2600" i="1">
                <a:latin typeface="Tahoma" panose="020B0604030504040204" pitchFamily="34" charset="0"/>
                <a:sym typeface="Symbol" panose="05050102010706020507" pitchFamily="18" charset="2"/>
              </a:rPr>
              <a:t>Jaterní plátky, hepatocyty, </a:t>
            </a:r>
            <a:r>
              <a:rPr lang="cs-CZ" altLang="en-US" sz="2600" i="1">
                <a:solidFill>
                  <a:srgbClr val="FFFF00"/>
                </a:solidFill>
                <a:latin typeface="Tahoma" panose="020B0604030504040204" pitchFamily="34" charset="0"/>
                <a:sym typeface="Symbol" panose="05050102010706020507" pitchFamily="18" charset="2"/>
              </a:rPr>
              <a:t>mikrosomy, rekombinantní enzymy</a:t>
            </a:r>
          </a:p>
        </p:txBody>
      </p:sp>
      <p:sp>
        <p:nvSpPr>
          <p:cNvPr id="10" name="TextovéPole 9"/>
          <p:cNvSpPr txBox="1">
            <a:spLocks noChangeArrowheads="1"/>
          </p:cNvSpPr>
          <p:nvPr/>
        </p:nvSpPr>
        <p:spPr bwMode="auto">
          <a:xfrm>
            <a:off x="571500" y="6273800"/>
            <a:ext cx="79962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z="2400" i="1">
                <a:solidFill>
                  <a:srgbClr val="FF0000"/>
                </a:solidFill>
                <a:latin typeface="Tahoma" panose="020B0604030504040204" pitchFamily="34" charset="0"/>
                <a:sym typeface="Symbol" panose="05050102010706020507" pitchFamily="18" charset="2"/>
              </a:rPr>
              <a:t>promývání mezi analýzami - dynamické pokrytí kapiláry!!!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/>
      <p:bldP spid="10" grpId="0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827088" y="2708275"/>
            <a:ext cx="7489825" cy="122555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6" name="Zástupný symbol pro obsah 2"/>
          <p:cNvSpPr txBox="1">
            <a:spLocks/>
          </p:cNvSpPr>
          <p:nvPr/>
        </p:nvSpPr>
        <p:spPr bwMode="auto">
          <a:xfrm>
            <a:off x="6732588" y="2997200"/>
            <a:ext cx="1377950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ClrTx/>
              <a:buSzTx/>
              <a:buFont typeface="Arial" panose="020B0604020202020204" pitchFamily="34" charset="0"/>
              <a:buNone/>
            </a:pPr>
            <a:r>
              <a:rPr lang="en-US" altLang="en-US" sz="3000" b="1"/>
              <a:t>BGE</a:t>
            </a:r>
          </a:p>
          <a:p>
            <a:pPr eaLnBrk="1" hangingPunct="1">
              <a:buClrTx/>
              <a:buSzTx/>
              <a:buFont typeface="Arial Rounded MT Bold" panose="020F0704030504030204" pitchFamily="34" charset="0"/>
              <a:buChar char="–"/>
            </a:pPr>
            <a:endParaRPr lang="cs-CZ" altLang="en-US" sz="2800" b="1"/>
          </a:p>
        </p:txBody>
      </p:sp>
      <p:grpSp>
        <p:nvGrpSpPr>
          <p:cNvPr id="7" name="Skupina 6"/>
          <p:cNvGrpSpPr>
            <a:grpSpLocks/>
          </p:cNvGrpSpPr>
          <p:nvPr/>
        </p:nvGrpSpPr>
        <p:grpSpPr bwMode="auto">
          <a:xfrm>
            <a:off x="8459788" y="2997200"/>
            <a:ext cx="576262" cy="576263"/>
            <a:chOff x="5508104" y="5301208"/>
            <a:chExt cx="575984" cy="575984"/>
          </a:xfrm>
        </p:grpSpPr>
        <p:sp>
          <p:nvSpPr>
            <p:cNvPr id="8" name="Elipsa 7"/>
            <p:cNvSpPr/>
            <p:nvPr/>
          </p:nvSpPr>
          <p:spPr>
            <a:xfrm>
              <a:off x="5508104" y="5301208"/>
              <a:ext cx="575984" cy="575984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cs-CZ"/>
            </a:p>
          </p:txBody>
        </p:sp>
        <p:cxnSp>
          <p:nvCxnSpPr>
            <p:cNvPr id="9" name="Přímá spojovací čára 8"/>
            <p:cNvCxnSpPr/>
            <p:nvPr/>
          </p:nvCxnSpPr>
          <p:spPr>
            <a:xfrm>
              <a:off x="5652496" y="5589993"/>
              <a:ext cx="287199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Obdélník 9"/>
          <p:cNvSpPr/>
          <p:nvPr/>
        </p:nvSpPr>
        <p:spPr>
          <a:xfrm rot="10800000">
            <a:off x="827088" y="4149725"/>
            <a:ext cx="6624637" cy="71438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11" name="Obdélník 10"/>
          <p:cNvSpPr/>
          <p:nvPr/>
        </p:nvSpPr>
        <p:spPr>
          <a:xfrm>
            <a:off x="827088" y="2420938"/>
            <a:ext cx="6624637" cy="71437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12" name="Obdélník 11"/>
          <p:cNvSpPr/>
          <p:nvPr/>
        </p:nvSpPr>
        <p:spPr>
          <a:xfrm>
            <a:off x="7740650" y="2420938"/>
            <a:ext cx="576263" cy="71437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13" name="Obdélník 12"/>
          <p:cNvSpPr/>
          <p:nvPr/>
        </p:nvSpPr>
        <p:spPr>
          <a:xfrm>
            <a:off x="7740650" y="4149725"/>
            <a:ext cx="576263" cy="71438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grpSp>
        <p:nvGrpSpPr>
          <p:cNvPr id="14" name="Skupina 13"/>
          <p:cNvGrpSpPr>
            <a:grpSpLocks/>
          </p:cNvGrpSpPr>
          <p:nvPr/>
        </p:nvGrpSpPr>
        <p:grpSpPr bwMode="auto">
          <a:xfrm>
            <a:off x="7048500" y="4214813"/>
            <a:ext cx="1738313" cy="785812"/>
            <a:chOff x="7024282" y="1495044"/>
            <a:chExt cx="1738536" cy="785818"/>
          </a:xfrm>
        </p:grpSpPr>
        <p:sp>
          <p:nvSpPr>
            <p:cNvPr id="105518" name="Zástupný symbol pro obsah 2"/>
            <p:cNvSpPr txBox="1">
              <a:spLocks/>
            </p:cNvSpPr>
            <p:nvPr/>
          </p:nvSpPr>
          <p:spPr bwMode="auto">
            <a:xfrm>
              <a:off x="7024282" y="1780796"/>
              <a:ext cx="1738536" cy="500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marL="342900" indent="-342900"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anose="05000000000000000000" pitchFamily="2" charset="2"/>
                <a:buChar char="u"/>
                <a:defRPr sz="32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•"/>
                <a:defRPr sz="28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u"/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buClrTx/>
                <a:buSzTx/>
                <a:buFont typeface="Arial" panose="020B0604020202020204" pitchFamily="34" charset="0"/>
                <a:buNone/>
              </a:pPr>
              <a:r>
                <a:rPr lang="en-US" altLang="en-US" sz="2000" b="1"/>
                <a:t>Dete</a:t>
              </a:r>
              <a:r>
                <a:rPr lang="cs-CZ" altLang="en-US" sz="2000" b="1"/>
                <a:t>k</a:t>
              </a:r>
              <a:r>
                <a:rPr lang="en-US" altLang="en-US" sz="2000" b="1"/>
                <a:t>tor</a:t>
              </a:r>
            </a:p>
            <a:p>
              <a:pPr eaLnBrk="1" hangingPunct="1">
                <a:buClrTx/>
                <a:buSzTx/>
                <a:buFont typeface="Arial Rounded MT Bold" panose="020F0704030504030204" pitchFamily="34" charset="0"/>
                <a:buChar char="–"/>
              </a:pPr>
              <a:endParaRPr lang="cs-CZ" altLang="en-US" sz="2800" b="1"/>
            </a:p>
          </p:txBody>
        </p:sp>
        <p:cxnSp>
          <p:nvCxnSpPr>
            <p:cNvPr id="16" name="Přímá spojovací šipka 15"/>
            <p:cNvCxnSpPr/>
            <p:nvPr/>
          </p:nvCxnSpPr>
          <p:spPr>
            <a:xfrm rot="5400000">
              <a:off x="7405348" y="1637920"/>
              <a:ext cx="287339" cy="1588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Zástupný symbol pro obsah 2"/>
          <p:cNvSpPr txBox="1">
            <a:spLocks/>
          </p:cNvSpPr>
          <p:nvPr/>
        </p:nvSpPr>
        <p:spPr bwMode="auto">
          <a:xfrm>
            <a:off x="4191000" y="4581525"/>
            <a:ext cx="2524125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ClrTx/>
              <a:buSzTx/>
              <a:buFont typeface="Arial" panose="020B0604020202020204" pitchFamily="34" charset="0"/>
              <a:buNone/>
            </a:pPr>
            <a:r>
              <a:rPr lang="cs-CZ" altLang="en-US" sz="1900" b="1"/>
              <a:t>Roztok </a:t>
            </a:r>
            <a:r>
              <a:rPr lang="en-US" altLang="en-US" sz="1900" b="1"/>
              <a:t>enzymu</a:t>
            </a:r>
          </a:p>
          <a:p>
            <a:pPr eaLnBrk="1" hangingPunct="1">
              <a:buClrTx/>
              <a:buSzTx/>
              <a:buFont typeface="Arial" panose="020B0604020202020204" pitchFamily="34" charset="0"/>
              <a:buNone/>
            </a:pPr>
            <a:r>
              <a:rPr lang="cs-CZ" altLang="en-US" sz="1900" b="1"/>
              <a:t>Roztok substrátu</a:t>
            </a:r>
            <a:endParaRPr lang="en-US" altLang="en-US" sz="1900" b="1"/>
          </a:p>
          <a:p>
            <a:pPr eaLnBrk="1" hangingPunct="1">
              <a:buClrTx/>
              <a:buSzTx/>
              <a:buFont typeface="Arial" panose="020B0604020202020204" pitchFamily="34" charset="0"/>
              <a:buNone/>
            </a:pPr>
            <a:r>
              <a:rPr lang="cs-CZ" altLang="en-US" sz="1900" b="1"/>
              <a:t>Reakční směs</a:t>
            </a:r>
            <a:endParaRPr lang="en-US" altLang="en-US" sz="1900" b="1"/>
          </a:p>
          <a:p>
            <a:pPr eaLnBrk="1" hangingPunct="1">
              <a:buClrTx/>
              <a:buSzTx/>
              <a:buFont typeface="Arial" panose="020B0604020202020204" pitchFamily="34" charset="0"/>
              <a:buNone/>
            </a:pPr>
            <a:r>
              <a:rPr lang="cs-CZ" altLang="en-US" sz="1900" b="1"/>
              <a:t>Produkt reakce</a:t>
            </a:r>
            <a:endParaRPr lang="en-US" altLang="en-US" sz="1900" b="1"/>
          </a:p>
          <a:p>
            <a:pPr eaLnBrk="1" hangingPunct="1">
              <a:buClrTx/>
              <a:buSzTx/>
              <a:buFont typeface="Arial Rounded MT Bold" panose="020F0704030504030204" pitchFamily="34" charset="0"/>
              <a:buChar char="–"/>
            </a:pPr>
            <a:endParaRPr lang="cs-CZ" altLang="en-US" sz="1900"/>
          </a:p>
        </p:txBody>
      </p:sp>
      <p:sp>
        <p:nvSpPr>
          <p:cNvPr id="18" name="Obdélník 17"/>
          <p:cNvSpPr/>
          <p:nvPr/>
        </p:nvSpPr>
        <p:spPr>
          <a:xfrm>
            <a:off x="3470275" y="4652963"/>
            <a:ext cx="649288" cy="28892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19" name="Obdélník 18"/>
          <p:cNvSpPr/>
          <p:nvPr/>
        </p:nvSpPr>
        <p:spPr>
          <a:xfrm>
            <a:off x="3470275" y="5013325"/>
            <a:ext cx="649288" cy="287338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20" name="Obdélník 19"/>
          <p:cNvSpPr/>
          <p:nvPr/>
        </p:nvSpPr>
        <p:spPr>
          <a:xfrm>
            <a:off x="3470275" y="5373688"/>
            <a:ext cx="649288" cy="287337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21" name="Obdélník 20"/>
          <p:cNvSpPr/>
          <p:nvPr/>
        </p:nvSpPr>
        <p:spPr>
          <a:xfrm>
            <a:off x="3470275" y="5732463"/>
            <a:ext cx="649288" cy="28892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grpSp>
        <p:nvGrpSpPr>
          <p:cNvPr id="22" name="Skupina 21"/>
          <p:cNvGrpSpPr>
            <a:grpSpLocks/>
          </p:cNvGrpSpPr>
          <p:nvPr/>
        </p:nvGrpSpPr>
        <p:grpSpPr bwMode="auto">
          <a:xfrm>
            <a:off x="-357188" y="2643188"/>
            <a:ext cx="1143001" cy="1357312"/>
            <a:chOff x="-357222" y="2643182"/>
            <a:chExt cx="1143008" cy="1357322"/>
          </a:xfrm>
        </p:grpSpPr>
        <p:sp>
          <p:nvSpPr>
            <p:cNvPr id="23" name="Obdélník 22"/>
            <p:cNvSpPr/>
            <p:nvPr/>
          </p:nvSpPr>
          <p:spPr>
            <a:xfrm>
              <a:off x="214283" y="2643182"/>
              <a:ext cx="571503" cy="1357322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cs-CZ"/>
            </a:p>
          </p:txBody>
        </p:sp>
        <p:sp>
          <p:nvSpPr>
            <p:cNvPr id="24" name="Obdélník 23"/>
            <p:cNvSpPr/>
            <p:nvPr/>
          </p:nvSpPr>
          <p:spPr>
            <a:xfrm>
              <a:off x="-357222" y="2643182"/>
              <a:ext cx="571505" cy="1357322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cs-CZ"/>
            </a:p>
          </p:txBody>
        </p:sp>
      </p:grpSp>
      <p:sp>
        <p:nvSpPr>
          <p:cNvPr id="25" name="Obdélník 24"/>
          <p:cNvSpPr/>
          <p:nvPr/>
        </p:nvSpPr>
        <p:spPr>
          <a:xfrm>
            <a:off x="1428750" y="2643188"/>
            <a:ext cx="571500" cy="135731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26" name="Obdélník 25"/>
          <p:cNvSpPr/>
          <p:nvPr/>
        </p:nvSpPr>
        <p:spPr>
          <a:xfrm>
            <a:off x="857250" y="2643188"/>
            <a:ext cx="571500" cy="1357312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27" name="Obdélník 26"/>
          <p:cNvSpPr/>
          <p:nvPr/>
        </p:nvSpPr>
        <p:spPr>
          <a:xfrm>
            <a:off x="0" y="2357438"/>
            <a:ext cx="785813" cy="2071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grpSp>
        <p:nvGrpSpPr>
          <p:cNvPr id="28" name="Skupina 27"/>
          <p:cNvGrpSpPr>
            <a:grpSpLocks/>
          </p:cNvGrpSpPr>
          <p:nvPr/>
        </p:nvGrpSpPr>
        <p:grpSpPr bwMode="auto">
          <a:xfrm>
            <a:off x="66675" y="3000375"/>
            <a:ext cx="576263" cy="576263"/>
            <a:chOff x="6372200" y="5517232"/>
            <a:chExt cx="575984" cy="575984"/>
          </a:xfrm>
        </p:grpSpPr>
        <p:grpSp>
          <p:nvGrpSpPr>
            <p:cNvPr id="105512" name="Skupina 58"/>
            <p:cNvGrpSpPr>
              <a:grpSpLocks/>
            </p:cNvGrpSpPr>
            <p:nvPr/>
          </p:nvGrpSpPr>
          <p:grpSpPr bwMode="auto">
            <a:xfrm>
              <a:off x="6372200" y="5517232"/>
              <a:ext cx="575984" cy="575984"/>
              <a:chOff x="5508104" y="5301208"/>
              <a:chExt cx="575984" cy="575984"/>
            </a:xfrm>
          </p:grpSpPr>
          <p:sp>
            <p:nvSpPr>
              <p:cNvPr id="31" name="Elipsa 30"/>
              <p:cNvSpPr/>
              <p:nvPr/>
            </p:nvSpPr>
            <p:spPr>
              <a:xfrm>
                <a:off x="5508104" y="5301208"/>
                <a:ext cx="575984" cy="575984"/>
              </a:xfrm>
              <a:prstGeom prst="ellipse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cs-CZ"/>
              </a:p>
            </p:txBody>
          </p:sp>
          <p:cxnSp>
            <p:nvCxnSpPr>
              <p:cNvPr id="32" name="Přímá spojovací čára 31"/>
              <p:cNvCxnSpPr/>
              <p:nvPr/>
            </p:nvCxnSpPr>
            <p:spPr>
              <a:xfrm>
                <a:off x="5652497" y="5589993"/>
                <a:ext cx="287198" cy="0"/>
              </a:xfrm>
              <a:prstGeom prst="line">
                <a:avLst/>
              </a:prstGeom>
              <a:ln w="762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0" name="Přímá spojovací čára 29"/>
            <p:cNvCxnSpPr/>
            <p:nvPr/>
          </p:nvCxnSpPr>
          <p:spPr>
            <a:xfrm rot="5400000">
              <a:off x="6517386" y="5805224"/>
              <a:ext cx="287198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Obdélník 32"/>
          <p:cNvSpPr/>
          <p:nvPr/>
        </p:nvSpPr>
        <p:spPr>
          <a:xfrm>
            <a:off x="1643063" y="2643188"/>
            <a:ext cx="214312" cy="135731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34" name="Obdélník 33"/>
          <p:cNvSpPr/>
          <p:nvPr/>
        </p:nvSpPr>
        <p:spPr>
          <a:xfrm>
            <a:off x="1714500" y="2643188"/>
            <a:ext cx="142875" cy="1357312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35" name="Obdélník 34"/>
          <p:cNvSpPr/>
          <p:nvPr/>
        </p:nvSpPr>
        <p:spPr>
          <a:xfrm>
            <a:off x="1785938" y="2643188"/>
            <a:ext cx="147637" cy="135731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36" name="Obdélník 35"/>
          <p:cNvSpPr/>
          <p:nvPr/>
        </p:nvSpPr>
        <p:spPr>
          <a:xfrm>
            <a:off x="1428750" y="2643188"/>
            <a:ext cx="576263" cy="1357312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37" name="Obdélník 36"/>
          <p:cNvSpPr/>
          <p:nvPr/>
        </p:nvSpPr>
        <p:spPr>
          <a:xfrm rot="10800000">
            <a:off x="827088" y="3933825"/>
            <a:ext cx="7489825" cy="2159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38" name="Obdélník 37"/>
          <p:cNvSpPr/>
          <p:nvPr/>
        </p:nvSpPr>
        <p:spPr>
          <a:xfrm>
            <a:off x="827088" y="2492375"/>
            <a:ext cx="7489825" cy="2159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grpSp>
        <p:nvGrpSpPr>
          <p:cNvPr id="39" name="Skupina 38"/>
          <p:cNvGrpSpPr>
            <a:grpSpLocks/>
          </p:cNvGrpSpPr>
          <p:nvPr/>
        </p:nvGrpSpPr>
        <p:grpSpPr bwMode="auto">
          <a:xfrm>
            <a:off x="142875" y="4643438"/>
            <a:ext cx="2630488" cy="1624012"/>
            <a:chOff x="142846" y="4643446"/>
            <a:chExt cx="2630284" cy="1624438"/>
          </a:xfrm>
        </p:grpSpPr>
        <p:sp>
          <p:nvSpPr>
            <p:cNvPr id="40" name="Obdélník 39"/>
            <p:cNvSpPr/>
            <p:nvPr/>
          </p:nvSpPr>
          <p:spPr>
            <a:xfrm>
              <a:off x="857166" y="4643446"/>
              <a:ext cx="1857231" cy="1357668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cs-CZ"/>
            </a:p>
          </p:txBody>
        </p:sp>
        <p:cxnSp>
          <p:nvCxnSpPr>
            <p:cNvPr id="41" name="Přímá spojovací čára 40"/>
            <p:cNvCxnSpPr/>
            <p:nvPr/>
          </p:nvCxnSpPr>
          <p:spPr>
            <a:xfrm rot="5400000">
              <a:off x="178332" y="5322280"/>
              <a:ext cx="1357668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Levá jednoduchá závorka 41"/>
            <p:cNvSpPr/>
            <p:nvPr/>
          </p:nvSpPr>
          <p:spPr>
            <a:xfrm rot="5400000">
              <a:off x="1142699" y="5143736"/>
              <a:ext cx="1143300" cy="571456"/>
            </a:xfrm>
            <a:prstGeom prst="leftBracket">
              <a:avLst/>
            </a:prstGeom>
            <a:ln w="2857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cs-CZ"/>
            </a:p>
          </p:txBody>
        </p:sp>
        <p:sp>
          <p:nvSpPr>
            <p:cNvPr id="43" name="Levá jednoduchá závorka 42"/>
            <p:cNvSpPr/>
            <p:nvPr/>
          </p:nvSpPr>
          <p:spPr>
            <a:xfrm rot="5400000">
              <a:off x="1197464" y="5127069"/>
              <a:ext cx="1143300" cy="604791"/>
            </a:xfrm>
            <a:prstGeom prst="leftBracket">
              <a:avLst/>
            </a:prstGeom>
            <a:ln w="28575">
              <a:solidFill>
                <a:srgbClr val="FFFF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cs-CZ"/>
            </a:p>
          </p:txBody>
        </p:sp>
        <p:cxnSp>
          <p:nvCxnSpPr>
            <p:cNvPr id="44" name="Přímá spojovací čára 43"/>
            <p:cNvCxnSpPr/>
            <p:nvPr/>
          </p:nvCxnSpPr>
          <p:spPr>
            <a:xfrm rot="10800000">
              <a:off x="857166" y="6001114"/>
              <a:ext cx="1857231" cy="158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5506" name="TextovéPole 44"/>
            <p:cNvSpPr txBox="1">
              <a:spLocks noChangeArrowheads="1"/>
            </p:cNvSpPr>
            <p:nvPr/>
          </p:nvSpPr>
          <p:spPr bwMode="auto">
            <a:xfrm>
              <a:off x="571472" y="4714884"/>
              <a:ext cx="256802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anose="05000000000000000000" pitchFamily="2" charset="2"/>
                <a:buChar char="u"/>
                <a:defRPr sz="32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•"/>
                <a:defRPr sz="28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u"/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100"/>
                <a:t>1</a:t>
              </a:r>
              <a:endParaRPr lang="cs-CZ" altLang="en-US" sz="1100"/>
            </a:p>
          </p:txBody>
        </p:sp>
        <p:sp>
          <p:nvSpPr>
            <p:cNvPr id="105507" name="TextovéPole 45"/>
            <p:cNvSpPr txBox="1">
              <a:spLocks noChangeArrowheads="1"/>
            </p:cNvSpPr>
            <p:nvPr/>
          </p:nvSpPr>
          <p:spPr bwMode="auto">
            <a:xfrm>
              <a:off x="428596" y="5286388"/>
              <a:ext cx="364202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anose="05000000000000000000" pitchFamily="2" charset="2"/>
                <a:buChar char="u"/>
                <a:defRPr sz="32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•"/>
                <a:defRPr sz="28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u"/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100"/>
                <a:t>0,5</a:t>
              </a:r>
              <a:endParaRPr lang="cs-CZ" altLang="en-US" sz="1100"/>
            </a:p>
          </p:txBody>
        </p:sp>
        <p:cxnSp>
          <p:nvCxnSpPr>
            <p:cNvPr id="47" name="Přímá spojovací čára 46"/>
            <p:cNvCxnSpPr/>
            <p:nvPr/>
          </p:nvCxnSpPr>
          <p:spPr>
            <a:xfrm rot="10800000">
              <a:off x="787321" y="4856227"/>
              <a:ext cx="69845" cy="158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Přímá spojovací čára 47"/>
            <p:cNvCxnSpPr/>
            <p:nvPr/>
          </p:nvCxnSpPr>
          <p:spPr>
            <a:xfrm rot="10800000">
              <a:off x="785734" y="5429464"/>
              <a:ext cx="71431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5510" name="TextovéPole 48"/>
            <p:cNvSpPr txBox="1">
              <a:spLocks noChangeArrowheads="1"/>
            </p:cNvSpPr>
            <p:nvPr/>
          </p:nvSpPr>
          <p:spPr bwMode="auto">
            <a:xfrm>
              <a:off x="2500298" y="5929330"/>
              <a:ext cx="27283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anose="05000000000000000000" pitchFamily="2" charset="2"/>
                <a:buChar char="u"/>
                <a:defRPr sz="32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•"/>
                <a:defRPr sz="28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u"/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600"/>
                <a:t>x</a:t>
              </a:r>
              <a:endParaRPr lang="cs-CZ" altLang="en-US" sz="1600"/>
            </a:p>
          </p:txBody>
        </p:sp>
        <p:sp>
          <p:nvSpPr>
            <p:cNvPr id="105511" name="TextovéPole 49"/>
            <p:cNvSpPr txBox="1">
              <a:spLocks noChangeArrowheads="1"/>
            </p:cNvSpPr>
            <p:nvPr/>
          </p:nvSpPr>
          <p:spPr bwMode="auto">
            <a:xfrm rot="-5400000">
              <a:off x="-223663" y="5152831"/>
              <a:ext cx="1071571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anose="05000000000000000000" pitchFamily="2" charset="2"/>
                <a:buChar char="u"/>
                <a:defRPr sz="32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•"/>
                <a:defRPr sz="28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u"/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600"/>
                <a:t>c = C/C</a:t>
              </a:r>
              <a:r>
                <a:rPr lang="en-US" altLang="en-US" sz="1600" baseline="-25000"/>
                <a:t>0</a:t>
              </a:r>
              <a:endParaRPr lang="cs-CZ" altLang="en-US" sz="1600" baseline="-25000"/>
            </a:p>
          </p:txBody>
        </p:sp>
      </p:grpSp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55" name="Rectangle 3"/>
          <p:cNvSpPr>
            <a:spLocks noGrp="1" noChangeArrowheads="1"/>
          </p:cNvSpPr>
          <p:nvPr>
            <p:ph type="title"/>
          </p:nvPr>
        </p:nvSpPr>
        <p:spPr>
          <a:xfrm>
            <a:off x="66675" y="303213"/>
            <a:ext cx="8969375" cy="873125"/>
          </a:xfrm>
        </p:spPr>
        <p:txBody>
          <a:bodyPr anchor="b"/>
          <a:lstStyle/>
          <a:p>
            <a:pPr>
              <a:defRPr/>
            </a:pPr>
            <a:r>
              <a:rPr lang="cs-CZ" altLang="en-US" dirty="0"/>
              <a:t>EMMA – </a:t>
            </a:r>
            <a:r>
              <a:rPr lang="cs-CZ" altLang="en-US" sz="4000" dirty="0" smtClean="0"/>
              <a:t>CYP3A4 + </a:t>
            </a:r>
            <a:r>
              <a:rPr lang="cs-CZ" altLang="en-US" sz="4000" dirty="0" err="1" smtClean="0"/>
              <a:t>dextrometorfan</a:t>
            </a:r>
            <a:endParaRPr lang="cs-CZ" altLang="en-US" sz="4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4.07407E-6 L 0.13403 -4.07407E-6 " pathEditMode="relative" ptsTypes="AA">
                                      <p:cBhvr>
                                        <p:cTn id="35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9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6302 0 " pathEditMode="relative" ptsTypes="AA">
                                      <p:cBhvr>
                                        <p:cTn id="7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7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9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 nodeType="clickPar">
                      <p:stCondLst>
                        <p:cond delay="indefinite"/>
                      </p:stCondLst>
                      <p:childTnLst>
                        <p:par>
                          <p:cTn id="10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3611 0 " pathEditMode="relative" ptsTypes="AA">
                                      <p:cBhvr>
                                        <p:cTn id="115" dur="3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6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44097 0 " pathEditMode="relative" ptsTypes="AA">
                                      <p:cBhvr>
                                        <p:cTn id="117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8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33872 0 " pathEditMode="relative" ptsTypes="AA">
                                      <p:cBhvr>
                                        <p:cTn id="119" dur="3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100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10" grpId="0" animBg="1"/>
      <p:bldP spid="11" grpId="0" animBg="1"/>
      <p:bldP spid="12" grpId="0" animBg="1"/>
      <p:bldP spid="13" grpId="0" animBg="1"/>
      <p:bldP spid="18" grpId="0" animBg="1"/>
      <p:bldP spid="19" grpId="0" animBg="1"/>
      <p:bldP spid="20" grpId="0" animBg="1"/>
      <p:bldP spid="21" grpId="0" animBg="1"/>
      <p:bldP spid="25" grpId="0" animBg="1"/>
      <p:bldP spid="25" grpId="1" animBg="1"/>
      <p:bldP spid="26" grpId="0" animBg="1"/>
      <p:bldP spid="26" grpId="1" animBg="1"/>
      <p:bldP spid="26" grpId="2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8" grpId="0" animBg="1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349500"/>
            <a:ext cx="4313237" cy="279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64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224088"/>
            <a:ext cx="3875088" cy="291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6500" name="TextovéPole 8"/>
          <p:cNvSpPr txBox="1">
            <a:spLocks noChangeArrowheads="1"/>
          </p:cNvSpPr>
          <p:nvPr/>
        </p:nvSpPr>
        <p:spPr bwMode="auto">
          <a:xfrm>
            <a:off x="2124075" y="5445125"/>
            <a:ext cx="8763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z="2800" b="1"/>
              <a:t>HLM</a:t>
            </a:r>
          </a:p>
        </p:txBody>
      </p:sp>
      <p:sp>
        <p:nvSpPr>
          <p:cNvPr id="106501" name="TextovéPole 9"/>
          <p:cNvSpPr txBox="1">
            <a:spLocks noChangeArrowheads="1"/>
          </p:cNvSpPr>
          <p:nvPr/>
        </p:nvSpPr>
        <p:spPr bwMode="auto">
          <a:xfrm>
            <a:off x="6257925" y="5445125"/>
            <a:ext cx="13350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z="2800" b="1"/>
              <a:t>CYP3A4</a:t>
            </a:r>
          </a:p>
        </p:txBody>
      </p:sp>
      <p:sp>
        <p:nvSpPr>
          <p:cNvPr id="11" name="Rectangle 3"/>
          <p:cNvSpPr>
            <a:spLocks noGrp="1" noChangeArrowheads="1"/>
          </p:cNvSpPr>
          <p:nvPr>
            <p:ph type="title"/>
          </p:nvPr>
        </p:nvSpPr>
        <p:spPr>
          <a:xfrm>
            <a:off x="66675" y="303213"/>
            <a:ext cx="8969375" cy="873125"/>
          </a:xfrm>
        </p:spPr>
        <p:txBody>
          <a:bodyPr anchor="b"/>
          <a:lstStyle/>
          <a:p>
            <a:pPr>
              <a:defRPr/>
            </a:pPr>
            <a:r>
              <a:rPr lang="cs-CZ" altLang="en-US" dirty="0"/>
              <a:t>EMMA – </a:t>
            </a:r>
            <a:r>
              <a:rPr lang="cs-CZ" altLang="en-US" sz="4000" dirty="0" smtClean="0"/>
              <a:t>CYP3A4 + </a:t>
            </a:r>
            <a:r>
              <a:rPr lang="cs-CZ" altLang="en-US" sz="4000" dirty="0" err="1" smtClean="0"/>
              <a:t>dextrometorfan</a:t>
            </a:r>
            <a:endParaRPr lang="cs-CZ" altLang="en-US" sz="4000" dirty="0"/>
          </a:p>
        </p:txBody>
      </p:sp>
      <p:sp>
        <p:nvSpPr>
          <p:cNvPr id="106503" name="Rectangle 13"/>
          <p:cNvSpPr>
            <a:spLocks noChangeArrowheads="1"/>
          </p:cNvSpPr>
          <p:nvPr/>
        </p:nvSpPr>
        <p:spPr bwMode="auto">
          <a:xfrm>
            <a:off x="485775" y="6399213"/>
            <a:ext cx="54451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tabLst>
                <a:tab pos="228600" algn="l"/>
              </a:tabLst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tabLst>
                <a:tab pos="228600" algn="l"/>
              </a:tabLst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tabLst>
                <a:tab pos="228600" algn="l"/>
              </a:tabLst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tabLst>
                <a:tab pos="228600" algn="l"/>
              </a:tabLst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tabLst>
                <a:tab pos="228600" algn="l"/>
              </a:tabLst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tabLst>
                <a:tab pos="228600" algn="l"/>
              </a:tabLst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tabLst>
                <a:tab pos="228600" algn="l"/>
              </a:tabLst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tabLst>
                <a:tab pos="228600" algn="l"/>
              </a:tabLst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tabLst>
                <a:tab pos="228600" algn="l"/>
              </a:tabLst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z="1400"/>
              <a:t>Zeisbergerová, M. et al. </a:t>
            </a:r>
            <a:r>
              <a:rPr lang="cs-CZ" altLang="en-US" sz="1400" i="1"/>
              <a:t>Electrophoresis</a:t>
            </a:r>
            <a:r>
              <a:rPr lang="cs-CZ" altLang="en-US" sz="1400"/>
              <a:t>, 2009, 30, 2378.</a:t>
            </a:r>
            <a:r>
              <a:rPr lang="cs-CZ" altLang="en-US" sz="180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Nadpis 1"/>
          <p:cNvSpPr txBox="1">
            <a:spLocks/>
          </p:cNvSpPr>
          <p:nvPr/>
        </p:nvSpPr>
        <p:spPr bwMode="auto">
          <a:xfrm>
            <a:off x="0" y="142875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9pPr>
          </a:lstStyle>
          <a:p>
            <a:pPr algn="ctr" eaLnBrk="1" hangingPunct="1">
              <a:defRPr/>
            </a:pPr>
            <a:r>
              <a:rPr lang="cs-CZ" altLang="en-US" sz="44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Míchání difuzí</a:t>
            </a:r>
            <a:endParaRPr lang="cs-CZ" altLang="en-US" sz="4000" dirty="0" smtClean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107523" name="Zástupný symbol pro obsah 2"/>
          <p:cNvSpPr txBox="1">
            <a:spLocks/>
          </p:cNvSpPr>
          <p:nvPr/>
        </p:nvSpPr>
        <p:spPr bwMode="auto">
          <a:xfrm>
            <a:off x="500063" y="6429375"/>
            <a:ext cx="8215312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ClrTx/>
              <a:buSzTx/>
              <a:buFontTx/>
              <a:buNone/>
            </a:pPr>
            <a:r>
              <a:rPr lang="en-US" altLang="en-US" sz="1800"/>
              <a:t>V. Okhonin, X. Liu, S.N. Krylov, Anal. Chem. 77 (2005) 5925</a:t>
            </a:r>
            <a:r>
              <a:rPr lang="en-US" altLang="en-US" sz="1600" b="1">
                <a:solidFill>
                  <a:schemeClr val="bg1"/>
                </a:solidFill>
              </a:rPr>
              <a:t>.</a:t>
            </a:r>
            <a:endParaRPr lang="cs-CZ" altLang="en-US" sz="1600" b="1">
              <a:solidFill>
                <a:schemeClr val="bg1"/>
              </a:solidFill>
            </a:endParaRPr>
          </a:p>
        </p:txBody>
      </p:sp>
      <p:sp>
        <p:nvSpPr>
          <p:cNvPr id="107524" name="Zástupný symbol pro obsah 2"/>
          <p:cNvSpPr txBox="1">
            <a:spLocks/>
          </p:cNvSpPr>
          <p:nvPr/>
        </p:nvSpPr>
        <p:spPr bwMode="auto">
          <a:xfrm>
            <a:off x="500063" y="1484313"/>
            <a:ext cx="8393112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ClrTx/>
              <a:buSzTx/>
              <a:buFont typeface="Arial" panose="020B0604020202020204" pitchFamily="34" charset="0"/>
              <a:buNone/>
            </a:pPr>
            <a:r>
              <a:rPr lang="cs-CZ" altLang="en-US" sz="2800"/>
              <a:t>TDLFP = Transverse diffusion of laminar flow profiles</a:t>
            </a:r>
            <a:r>
              <a:rPr lang="cs-CZ" altLang="en-US" sz="2800" baseline="30000"/>
              <a:t>1</a:t>
            </a:r>
          </a:p>
        </p:txBody>
      </p:sp>
      <p:pic>
        <p:nvPicPr>
          <p:cNvPr id="107525" name="Picture 6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" y="1989138"/>
            <a:ext cx="8893175" cy="406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Nadpis 1"/>
          <p:cNvSpPr txBox="1">
            <a:spLocks/>
          </p:cNvSpPr>
          <p:nvPr/>
        </p:nvSpPr>
        <p:spPr bwMode="auto">
          <a:xfrm>
            <a:off x="0" y="142875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9pPr>
          </a:lstStyle>
          <a:p>
            <a:pPr algn="ctr" eaLnBrk="1" hangingPunct="1">
              <a:defRPr/>
            </a:pPr>
            <a:r>
              <a:rPr lang="cs-CZ" altLang="en-US" sz="44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Míchání difuzí</a:t>
            </a:r>
            <a:endParaRPr lang="cs-CZ" altLang="en-US" sz="4000" dirty="0" smtClean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108547" name="Zástupný symbol pro obsah 2"/>
          <p:cNvSpPr txBox="1">
            <a:spLocks/>
          </p:cNvSpPr>
          <p:nvPr/>
        </p:nvSpPr>
        <p:spPr bwMode="auto">
          <a:xfrm>
            <a:off x="500063" y="1484313"/>
            <a:ext cx="8393112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ClrTx/>
              <a:buSzTx/>
              <a:buFont typeface="Arial" panose="020B0604020202020204" pitchFamily="34" charset="0"/>
              <a:buNone/>
            </a:pPr>
            <a:r>
              <a:rPr lang="cs-CZ" altLang="en-US" sz="2800"/>
              <a:t>TDLFP = Transverse diffusion of laminar flow profiles</a:t>
            </a:r>
            <a:r>
              <a:rPr lang="cs-CZ" altLang="en-US" sz="2800" baseline="30000"/>
              <a:t>1</a:t>
            </a:r>
          </a:p>
        </p:txBody>
      </p:sp>
      <p:pic>
        <p:nvPicPr>
          <p:cNvPr id="108548" name="Picture 6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" y="1989138"/>
            <a:ext cx="8893175" cy="406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8549" name="Picture 6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" y="1989138"/>
            <a:ext cx="8893175" cy="405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8550" name="Obdélník 2"/>
          <p:cNvSpPr>
            <a:spLocks noChangeArrowheads="1"/>
          </p:cNvSpPr>
          <p:nvPr/>
        </p:nvSpPr>
        <p:spPr bwMode="auto">
          <a:xfrm>
            <a:off x="1316038" y="6143625"/>
            <a:ext cx="66294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z="1800"/>
              <a:t>R. Řemínek, M. Zeisbergerová, M. Langmajerová, Z. Glatz, Electrophoresis, </a:t>
            </a:r>
            <a:r>
              <a:rPr lang="en-GB" altLang="en-US" sz="1800"/>
              <a:t>34</a:t>
            </a:r>
            <a:r>
              <a:rPr lang="cs-CZ" altLang="en-US" sz="1800"/>
              <a:t> (2013) </a:t>
            </a:r>
            <a:r>
              <a:rPr lang="en-GB" altLang="en-US" sz="1800"/>
              <a:t>2705.</a:t>
            </a:r>
            <a:endParaRPr lang="cs-CZ" altLang="en-US" sz="1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arabola">
  <a:themeElements>
    <a:clrScheme name="Parabola 4">
      <a:dk1>
        <a:srgbClr val="666A5C"/>
      </a:dk1>
      <a:lt1>
        <a:srgbClr val="FFFFFF"/>
      </a:lt1>
      <a:dk2>
        <a:srgbClr val="757868"/>
      </a:dk2>
      <a:lt2>
        <a:srgbClr val="C4C3AA"/>
      </a:lt2>
      <a:accent1>
        <a:srgbClr val="9AC2C0"/>
      </a:accent1>
      <a:accent2>
        <a:srgbClr val="4D4F45"/>
      </a:accent2>
      <a:accent3>
        <a:srgbClr val="BDBEB9"/>
      </a:accent3>
      <a:accent4>
        <a:srgbClr val="DADADA"/>
      </a:accent4>
      <a:accent5>
        <a:srgbClr val="CADDDC"/>
      </a:accent5>
      <a:accent6>
        <a:srgbClr val="45473E"/>
      </a:accent6>
      <a:hlink>
        <a:srgbClr val="009999"/>
      </a:hlink>
      <a:folHlink>
        <a:srgbClr val="BFCB4F"/>
      </a:folHlink>
    </a:clrScheme>
    <a:fontScheme name="Parabola">
      <a:majorFont>
        <a:latin typeface="Arial"/>
        <a:ea typeface=""/>
        <a:cs typeface="Arial"/>
      </a:majorFont>
      <a:minorFont>
        <a:latin typeface="Verdana"/>
        <a:ea typeface=""/>
        <a:cs typeface="Arial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cs typeface="Arial" charset="0"/>
          </a:defRPr>
        </a:defPPr>
      </a:lstStyle>
    </a:lnDef>
  </a:objectDefaults>
  <a:extraClrSchemeLst>
    <a:extraClrScheme>
      <a:clrScheme name="Parabola 1">
        <a:dk1>
          <a:srgbClr val="660000"/>
        </a:dk1>
        <a:lt1>
          <a:srgbClr val="FFFFFF"/>
        </a:lt1>
        <a:dk2>
          <a:srgbClr val="A80000"/>
        </a:dk2>
        <a:lt2>
          <a:srgbClr val="FFFF99"/>
        </a:lt2>
        <a:accent1>
          <a:srgbClr val="FF6600"/>
        </a:accent1>
        <a:accent2>
          <a:srgbClr val="6A0000"/>
        </a:accent2>
        <a:accent3>
          <a:srgbClr val="D1AAAA"/>
        </a:accent3>
        <a:accent4>
          <a:srgbClr val="DADADA"/>
        </a:accent4>
        <a:accent5>
          <a:srgbClr val="FFB8AA"/>
        </a:accent5>
        <a:accent6>
          <a:srgbClr val="5F0000"/>
        </a:accent6>
        <a:hlink>
          <a:srgbClr val="FFCC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rabola 2">
        <a:dk1>
          <a:srgbClr val="6A4700"/>
        </a:dk1>
        <a:lt1>
          <a:srgbClr val="FFFFFF"/>
        </a:lt1>
        <a:dk2>
          <a:srgbClr val="522900"/>
        </a:dk2>
        <a:lt2>
          <a:srgbClr val="FFFF99"/>
        </a:lt2>
        <a:accent1>
          <a:srgbClr val="CC9900"/>
        </a:accent1>
        <a:accent2>
          <a:srgbClr val="9C7300"/>
        </a:accent2>
        <a:accent3>
          <a:srgbClr val="B3ACAA"/>
        </a:accent3>
        <a:accent4>
          <a:srgbClr val="DADADA"/>
        </a:accent4>
        <a:accent5>
          <a:srgbClr val="E2CAAA"/>
        </a:accent5>
        <a:accent6>
          <a:srgbClr val="8D6800"/>
        </a:accent6>
        <a:hlink>
          <a:srgbClr val="FF9900"/>
        </a:hlink>
        <a:folHlink>
          <a:srgbClr val="FFFF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rabola 3">
        <a:dk1>
          <a:srgbClr val="495630"/>
        </a:dk1>
        <a:lt1>
          <a:srgbClr val="FFFFCC"/>
        </a:lt1>
        <a:dk2>
          <a:srgbClr val="2D361C"/>
        </a:dk2>
        <a:lt2>
          <a:srgbClr val="BAD38D"/>
        </a:lt2>
        <a:accent1>
          <a:srgbClr val="68803E"/>
        </a:accent1>
        <a:accent2>
          <a:srgbClr val="556636"/>
        </a:accent2>
        <a:accent3>
          <a:srgbClr val="ADAEAB"/>
        </a:accent3>
        <a:accent4>
          <a:srgbClr val="DADAAE"/>
        </a:accent4>
        <a:accent5>
          <a:srgbClr val="B9C0AF"/>
        </a:accent5>
        <a:accent6>
          <a:srgbClr val="4C5C30"/>
        </a:accent6>
        <a:hlink>
          <a:srgbClr val="339933"/>
        </a:hlink>
        <a:folHlink>
          <a:srgbClr val="D9D4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rabola 4">
        <a:dk1>
          <a:srgbClr val="666A5C"/>
        </a:dk1>
        <a:lt1>
          <a:srgbClr val="FFFFFF"/>
        </a:lt1>
        <a:dk2>
          <a:srgbClr val="757868"/>
        </a:dk2>
        <a:lt2>
          <a:srgbClr val="C4C3AA"/>
        </a:lt2>
        <a:accent1>
          <a:srgbClr val="9AC2C0"/>
        </a:accent1>
        <a:accent2>
          <a:srgbClr val="4D4F45"/>
        </a:accent2>
        <a:accent3>
          <a:srgbClr val="BDBEB9"/>
        </a:accent3>
        <a:accent4>
          <a:srgbClr val="DADADA"/>
        </a:accent4>
        <a:accent5>
          <a:srgbClr val="CADDDC"/>
        </a:accent5>
        <a:accent6>
          <a:srgbClr val="45473E"/>
        </a:accent6>
        <a:hlink>
          <a:srgbClr val="009999"/>
        </a:hlink>
        <a:folHlink>
          <a:srgbClr val="BFCB4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rabola 5">
        <a:dk1>
          <a:srgbClr val="006664"/>
        </a:dk1>
        <a:lt1>
          <a:srgbClr val="FFFFFF"/>
        </a:lt1>
        <a:dk2>
          <a:srgbClr val="00908D"/>
        </a:dk2>
        <a:lt2>
          <a:srgbClr val="ADE5CD"/>
        </a:lt2>
        <a:accent1>
          <a:srgbClr val="00CCFF"/>
        </a:accent1>
        <a:accent2>
          <a:srgbClr val="006666"/>
        </a:accent2>
        <a:accent3>
          <a:srgbClr val="AAC6C5"/>
        </a:accent3>
        <a:accent4>
          <a:srgbClr val="DADADA"/>
        </a:accent4>
        <a:accent5>
          <a:srgbClr val="AAE2FF"/>
        </a:accent5>
        <a:accent6>
          <a:srgbClr val="005C5C"/>
        </a:accent6>
        <a:hlink>
          <a:srgbClr val="6DD8DB"/>
        </a:hlink>
        <a:folHlink>
          <a:srgbClr val="C5E2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rabola 6">
        <a:dk1>
          <a:srgbClr val="000000"/>
        </a:dk1>
        <a:lt1>
          <a:srgbClr val="DDDCC5"/>
        </a:lt1>
        <a:dk2>
          <a:srgbClr val="000000"/>
        </a:dk2>
        <a:lt2>
          <a:srgbClr val="B9B695"/>
        </a:lt2>
        <a:accent1>
          <a:srgbClr val="EAEBE9"/>
        </a:accent1>
        <a:accent2>
          <a:srgbClr val="BFBFAB"/>
        </a:accent2>
        <a:accent3>
          <a:srgbClr val="EBEBDF"/>
        </a:accent3>
        <a:accent4>
          <a:srgbClr val="000000"/>
        </a:accent4>
        <a:accent5>
          <a:srgbClr val="F3F3F2"/>
        </a:accent5>
        <a:accent6>
          <a:srgbClr val="ADAD9B"/>
        </a:accent6>
        <a:hlink>
          <a:srgbClr val="009900"/>
        </a:hlink>
        <a:folHlink>
          <a:srgbClr val="33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arabola 7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336699"/>
        </a:accent1>
        <a:accent2>
          <a:srgbClr val="5F5F5F"/>
        </a:accent2>
        <a:accent3>
          <a:srgbClr val="AAAAAA"/>
        </a:accent3>
        <a:accent4>
          <a:srgbClr val="DADADA"/>
        </a:accent4>
        <a:accent5>
          <a:srgbClr val="ADB8CA"/>
        </a:accent5>
        <a:accent6>
          <a:srgbClr val="555555"/>
        </a:accent6>
        <a:hlink>
          <a:srgbClr val="BBE5FF"/>
        </a:hlink>
        <a:folHlink>
          <a:srgbClr val="B6B3E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rabola 8">
        <a:dk1>
          <a:srgbClr val="000090"/>
        </a:dk1>
        <a:lt1>
          <a:srgbClr val="EAEAEA"/>
        </a:lt1>
        <a:dk2>
          <a:srgbClr val="3A3AB2"/>
        </a:dk2>
        <a:lt2>
          <a:srgbClr val="CAD4DC"/>
        </a:lt2>
        <a:accent1>
          <a:srgbClr val="3974AF"/>
        </a:accent1>
        <a:accent2>
          <a:srgbClr val="232369"/>
        </a:accent2>
        <a:accent3>
          <a:srgbClr val="AEAED5"/>
        </a:accent3>
        <a:accent4>
          <a:srgbClr val="C8C8C8"/>
        </a:accent4>
        <a:accent5>
          <a:srgbClr val="AEBCD4"/>
        </a:accent5>
        <a:accent6>
          <a:srgbClr val="1F1F5E"/>
        </a:accent6>
        <a:hlink>
          <a:srgbClr val="00CCFF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rabola 9">
        <a:dk1>
          <a:srgbClr val="9C9C9C"/>
        </a:dk1>
        <a:lt1>
          <a:srgbClr val="FFFFFF"/>
        </a:lt1>
        <a:dk2>
          <a:srgbClr val="8696CA"/>
        </a:dk2>
        <a:lt2>
          <a:srgbClr val="FFFFFF"/>
        </a:lt2>
        <a:accent1>
          <a:srgbClr val="97D1D5"/>
        </a:accent1>
        <a:accent2>
          <a:srgbClr val="666699"/>
        </a:accent2>
        <a:accent3>
          <a:srgbClr val="C3C9E1"/>
        </a:accent3>
        <a:accent4>
          <a:srgbClr val="DADADA"/>
        </a:accent4>
        <a:accent5>
          <a:srgbClr val="C9E5E7"/>
        </a:accent5>
        <a:accent6>
          <a:srgbClr val="5C5C8A"/>
        </a:accent6>
        <a:hlink>
          <a:srgbClr val="0000FF"/>
        </a:hlink>
        <a:folHlink>
          <a:srgbClr val="0099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Layers</Template>
  <TotalTime>12828</TotalTime>
  <Words>2668</Words>
  <Application>Microsoft Office PowerPoint</Application>
  <PresentationFormat>Předvádění na obrazovce (4:3)</PresentationFormat>
  <Paragraphs>774</Paragraphs>
  <Slides>126</Slides>
  <Notes>10</Notes>
  <HiddenSlides>0</HiddenSlides>
  <MMClips>3</MMClips>
  <ScaleCrop>false</ScaleCrop>
  <HeadingPairs>
    <vt:vector size="8" baseType="variant">
      <vt:variant>
        <vt:lpstr>Použitá písma</vt:lpstr>
      </vt:variant>
      <vt:variant>
        <vt:i4>8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8</vt:i4>
      </vt:variant>
      <vt:variant>
        <vt:lpstr>Nadpisy snímků</vt:lpstr>
      </vt:variant>
      <vt:variant>
        <vt:i4>126</vt:i4>
      </vt:variant>
    </vt:vector>
  </HeadingPairs>
  <TitlesOfParts>
    <vt:vector size="143" baseType="lpstr">
      <vt:lpstr>Arial</vt:lpstr>
      <vt:lpstr>Arial Rounded MT Bold</vt:lpstr>
      <vt:lpstr>Calibri</vt:lpstr>
      <vt:lpstr>Symbol</vt:lpstr>
      <vt:lpstr>Tahoma</vt:lpstr>
      <vt:lpstr>Times New Roman</vt:lpstr>
      <vt:lpstr>Verdana</vt:lpstr>
      <vt:lpstr>Wingdings</vt:lpstr>
      <vt:lpstr>Parabola</vt:lpstr>
      <vt:lpstr>Equation.DSMT4</vt:lpstr>
      <vt:lpstr>CorelDRAW</vt:lpstr>
      <vt:lpstr>CorelPhotoPaint.Image.9</vt:lpstr>
      <vt:lpstr>Graf</vt:lpstr>
      <vt:lpstr>Graf aplikace Microsoft Excel</vt:lpstr>
      <vt:lpstr>ChemWindow.Document</vt:lpstr>
      <vt:lpstr>Bitmap Image</vt:lpstr>
      <vt:lpstr>Rastrový obrázek</vt:lpstr>
      <vt:lpstr>Využití  kapilární elektroforézy  při studiu enzymů Zdeněk Glatz</vt:lpstr>
      <vt:lpstr>Frederic Reuss  (1807) Katoforéza</vt:lpstr>
      <vt:lpstr>Elektroforéza (1909) Leonor Michaelis</vt:lpstr>
      <vt:lpstr>Volná elektroforéza (1925)</vt:lpstr>
      <vt:lpstr>Volná elektroforéza Arne Tiselius (1902 –1971)</vt:lpstr>
      <vt:lpstr>Volná elektroforéza Arne Tiselius (1902 –1971)</vt:lpstr>
      <vt:lpstr>Zónová elektroforéza (1939)</vt:lpstr>
      <vt:lpstr>Skylab</vt:lpstr>
      <vt:lpstr>Skylab</vt:lpstr>
      <vt:lpstr>Stabilizace</vt:lpstr>
      <vt:lpstr>Porézní media</vt:lpstr>
      <vt:lpstr> Kapilární elektroforéza 1967 - Hjerten  3 mm kapilára  </vt:lpstr>
      <vt:lpstr> Kapilární elektroforéza 1981 - Jorgenson Lukacsová 75 m kapilára  </vt:lpstr>
      <vt:lpstr>Beckman 1987</vt:lpstr>
      <vt:lpstr>2003 - Projekt lidského genomu</vt:lpstr>
      <vt:lpstr>2003 - Projekt lidského genomu</vt:lpstr>
      <vt:lpstr>Proč enzymy ?</vt:lpstr>
      <vt:lpstr>Enzymy – molekulární stroje</vt:lpstr>
      <vt:lpstr>Enzymy – molekulární stroje</vt:lpstr>
      <vt:lpstr>Enzymy – molekulární stroje</vt:lpstr>
      <vt:lpstr>Enzymy – molekulární stroje</vt:lpstr>
      <vt:lpstr>Enzymy – stanovení koncentrace</vt:lpstr>
      <vt:lpstr>Stanovení aktivity enzymů</vt:lpstr>
      <vt:lpstr>Metody používané pro stanovení aktivity enzymů</vt:lpstr>
      <vt:lpstr>Enzyme Assays R.Eisenthal and M.J. Danson</vt:lpstr>
      <vt:lpstr>HPLC in Enzymatic Analysis E.F. Rossomando</vt:lpstr>
      <vt:lpstr>Proč enzymy a CE ?</vt:lpstr>
      <vt:lpstr>Výhody CE</vt:lpstr>
      <vt:lpstr>Výhody CE</vt:lpstr>
      <vt:lpstr>Výhody CE</vt:lpstr>
      <vt:lpstr>Výhody CE</vt:lpstr>
      <vt:lpstr>Studium enzymových reakcí pomocí CE</vt:lpstr>
      <vt:lpstr>Studium enzymových reakcí pomocí CE</vt:lpstr>
      <vt:lpstr>Kinetické stanovení glutathion S-transferasa</vt:lpstr>
      <vt:lpstr>„End point“ stanovení cytochrom P450 2C9</vt:lpstr>
      <vt:lpstr>Studium enzymových reakcí pomocí CE</vt:lpstr>
      <vt:lpstr> Elektroforeticky zprostředkovaná mikroanalýza  Electrophoretically Mediated MicroAnalysis  EMMA</vt:lpstr>
      <vt:lpstr>Prezentace aplikace PowerPoint</vt:lpstr>
      <vt:lpstr>EMMA - kontinuální mód</vt:lpstr>
      <vt:lpstr>EMMA – zonální mód </vt:lpstr>
      <vt:lpstr>EMMA – zonální mód</vt:lpstr>
      <vt:lpstr>EMMA – vyhodnocení </vt:lpstr>
      <vt:lpstr>EMMA – zonální mód </vt:lpstr>
      <vt:lpstr>Studium enzymových reakcí pomocí CE</vt:lpstr>
      <vt:lpstr>Prezentace aplikace PowerPoint</vt:lpstr>
      <vt:lpstr>Studium enzymů pomocí CE ? (pre-capillary versus on-capillary)</vt:lpstr>
      <vt:lpstr>Prezentace aplikace PowerPoint</vt:lpstr>
      <vt:lpstr>Rhodanasa (EC 2.8.1.1) </vt:lpstr>
      <vt:lpstr>Volba separačních podmínek </vt:lpstr>
      <vt:lpstr>,</vt:lpstr>
      <vt:lpstr>Analýza standardů</vt:lpstr>
      <vt:lpstr>Stanovení aktivity</vt:lpstr>
      <vt:lpstr>Dávkování</vt:lpstr>
      <vt:lpstr>„Short end“ versus „Long end injection“</vt:lpstr>
      <vt:lpstr>„Short end“ versus „Long end injection“</vt:lpstr>
      <vt:lpstr>Stanovení aktivity</vt:lpstr>
      <vt:lpstr>Volba separačních parametrů</vt:lpstr>
      <vt:lpstr>Volba separačních parametrů</vt:lpstr>
      <vt:lpstr>Dávkovací a separační parametry</vt:lpstr>
      <vt:lpstr>Prezentace aplikace PowerPoint</vt:lpstr>
      <vt:lpstr>Prezentace aplikace PowerPoint</vt:lpstr>
      <vt:lpstr>Prezentace aplikace PowerPoint</vt:lpstr>
      <vt:lpstr>Prezentace aplikace PowerPoint</vt:lpstr>
      <vt:lpstr>Haloalkandehalogenasa (EC 3.8.1.5) </vt:lpstr>
      <vt:lpstr>Volba separačních podmínek </vt:lpstr>
      <vt:lpstr>Volba separačních podmínek </vt:lpstr>
      <vt:lpstr>Nepřímá detekce </vt:lpstr>
      <vt:lpstr>Stanovení aktivity substrát 1-brombutan</vt:lpstr>
      <vt:lpstr>Dávkovací a separační parametry</vt:lpstr>
      <vt:lpstr> Stanovení Michaelisovy konstanty Km  substrát 1-brombutan</vt:lpstr>
      <vt:lpstr> Stanovení Michaelisovy konstanty Km  substrát 1-brombutan</vt:lpstr>
      <vt:lpstr>Stanovení inhibiční konstanty Ki  substrát 1-brombutan; inhibitor 1,2-dichloethan</vt:lpstr>
      <vt:lpstr>Prezentace aplikace PowerPoint</vt:lpstr>
      <vt:lpstr>„Pre-capillary“ enzymové stanovení stanovení aktivity</vt:lpstr>
      <vt:lpstr>„On-capillary“ enzymové stanovení studium kinetiky</vt:lpstr>
      <vt:lpstr>EMMA  současně jako předseparační metoda ? </vt:lpstr>
      <vt:lpstr>Sulfotransferasa (EC 2.8.2.1)</vt:lpstr>
      <vt:lpstr>Prezentace aplikace PowerPoint</vt:lpstr>
      <vt:lpstr>Prezentace aplikace PowerPoint</vt:lpstr>
      <vt:lpstr>Prezentace aplikace PowerPoint</vt:lpstr>
      <vt:lpstr>Prezentace aplikace PowerPoint</vt:lpstr>
      <vt:lpstr>Stanovení substrátů metodou EMMA ?</vt:lpstr>
      <vt:lpstr>Prezentace aplikace PowerPoint</vt:lpstr>
      <vt:lpstr>Prezentace aplikace PowerPoint</vt:lpstr>
      <vt:lpstr>Prezentace aplikace PowerPoint</vt:lpstr>
      <vt:lpstr>Využití metody EMMA v proteomice ?</vt:lpstr>
      <vt:lpstr>Prezentace aplikace PowerPoint</vt:lpstr>
      <vt:lpstr>Prezentace aplikace PowerPoint</vt:lpstr>
      <vt:lpstr>Prezentace aplikace PowerPoint</vt:lpstr>
      <vt:lpstr>Prezentace aplikace PowerPoint</vt:lpstr>
      <vt:lpstr>EMMA – využití </vt:lpstr>
      <vt:lpstr>Využití metody CE při studiu metabolismu léčiv</vt:lpstr>
      <vt:lpstr>Vývoj nového léčiva - LADME</vt:lpstr>
      <vt:lpstr>Vývoj nového léčiva</vt:lpstr>
      <vt:lpstr>Cytochromy P450 (CYP)</vt:lpstr>
      <vt:lpstr>EMMA – CYP3A4 + dextrometorfan</vt:lpstr>
      <vt:lpstr>EMMA – CYP3A4 + dextrometorfan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Kombinace TDLFP s MS detekcí</vt:lpstr>
      <vt:lpstr>Chiralita – chirální separace ? pomocí CE</vt:lpstr>
      <vt:lpstr>Thalidomid</vt:lpstr>
      <vt:lpstr>Thalidomid</vt:lpstr>
      <vt:lpstr>Prezentace aplikace PowerPoint</vt:lpstr>
      <vt:lpstr>Chirální separace</vt:lpstr>
      <vt:lpstr>Cyklodextriny</vt:lpstr>
      <vt:lpstr>Ketamin</vt:lpstr>
      <vt:lpstr>TDLFP ketaminu</vt:lpstr>
      <vt:lpstr>Prezentace aplikace PowerPoint</vt:lpstr>
      <vt:lpstr>Prezentace aplikace PowerPoint</vt:lpstr>
      <vt:lpstr>EMMA versus TDLFP</vt:lpstr>
      <vt:lpstr>Studium enzymových reakcí pomocí CE</vt:lpstr>
      <vt:lpstr>IMER</vt:lpstr>
      <vt:lpstr> CYP 2CD IMER</vt:lpstr>
      <vt:lpstr>Studium enzymových reakcí pomocí CE</vt:lpstr>
      <vt:lpstr>Prezentace aplikace PowerPoint</vt:lpstr>
      <vt:lpstr>EMMA</vt:lpstr>
      <vt:lpstr>Prezentace aplikace PowerPoint</vt:lpstr>
      <vt:lpstr>TDLFP</vt:lpstr>
      <vt:lpstr>IMER</vt:lpstr>
      <vt:lpstr>Příspěvek Čechů k separačním metodám</vt:lpstr>
      <vt:lpstr>Příspěvek Čechů k separačním metodám</vt:lpstr>
      <vt:lpstr>Vám děkuji za pozornost!</vt:lpstr>
    </vt:vector>
  </TitlesOfParts>
  <Company>k.biochemie př.f.MU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Využití kapilární elektroforézy v bioanalytické chemie</dc:title>
  <dc:creator>Zdeněk Glatz</dc:creator>
  <cp:lastModifiedBy>Zdeněk Glatz</cp:lastModifiedBy>
  <cp:revision>217</cp:revision>
  <dcterms:created xsi:type="dcterms:W3CDTF">2006-03-15T14:29:54Z</dcterms:created>
  <dcterms:modified xsi:type="dcterms:W3CDTF">2014-10-30T19:00:12Z</dcterms:modified>
</cp:coreProperties>
</file>