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61" r:id="rId3"/>
    <p:sldId id="262" r:id="rId4"/>
    <p:sldId id="266" r:id="rId5"/>
    <p:sldId id="265" r:id="rId6"/>
    <p:sldId id="264" r:id="rId7"/>
    <p:sldId id="267" r:id="rId8"/>
    <p:sldId id="268" r:id="rId9"/>
    <p:sldId id="269" r:id="rId10"/>
    <p:sldId id="279" r:id="rId11"/>
    <p:sldId id="271" r:id="rId12"/>
    <p:sldId id="272" r:id="rId13"/>
    <p:sldId id="270" r:id="rId14"/>
    <p:sldId id="273" r:id="rId15"/>
    <p:sldId id="275" r:id="rId16"/>
    <p:sldId id="276" r:id="rId17"/>
    <p:sldId id="274" r:id="rId18"/>
    <p:sldId id="277" r:id="rId19"/>
    <p:sldId id="278" r:id="rId2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6" autoAdjust="0"/>
    <p:restoredTop sz="94627" autoAdjust="0"/>
  </p:normalViewPr>
  <p:slideViewPr>
    <p:cSldViewPr showGuides="1">
      <p:cViewPr varScale="1">
        <p:scale>
          <a:sx n="115" d="100"/>
          <a:sy n="115" d="100"/>
        </p:scale>
        <p:origin x="-74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AE2A4-C72F-4C3A-8D38-F38A3FD38555}" type="datetimeFigureOut">
              <a:rPr lang="cs-CZ" smtClean="0"/>
              <a:t>18.4.2016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A367A-F103-4373-BC42-842993E29398}" type="slidenum">
              <a:rPr lang="cs-CZ" smtClean="0"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6984ECDC-EDEC-4EDE-8979-0339AAFD274B}" type="slidenum">
              <a:rPr altLang="cs-CZ">
                <a:latin typeface="Arial" charset="0"/>
              </a:rPr>
              <a:pPr/>
              <a:t>1</a:t>
            </a:fld>
            <a:endParaRPr lang="cs-CZ" altLang="cs-CZ">
              <a:latin typeface="Arial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693863" y="225425"/>
            <a:ext cx="57943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altLang="cs-CZ" sz="2400" dirty="0" err="1" smtClean="0">
                <a:solidFill>
                  <a:srgbClr val="FF0000"/>
                </a:solidFill>
              </a:rPr>
              <a:t>Heteronuclear</a:t>
            </a:r>
            <a:r>
              <a:rPr lang="cs-CZ" altLang="cs-CZ" sz="2400" dirty="0" smtClean="0">
                <a:solidFill>
                  <a:srgbClr val="FF0000"/>
                </a:solidFill>
              </a:rPr>
              <a:t> </a:t>
            </a:r>
            <a:r>
              <a:rPr lang="cs-CZ" altLang="cs-CZ" sz="2400" dirty="0">
                <a:solidFill>
                  <a:srgbClr val="FF0000"/>
                </a:solidFill>
              </a:rPr>
              <a:t>2D </a:t>
            </a:r>
            <a:r>
              <a:rPr lang="cs-CZ" altLang="cs-CZ" sz="2400" dirty="0" err="1" smtClean="0">
                <a:solidFill>
                  <a:srgbClr val="FF0000"/>
                </a:solidFill>
              </a:rPr>
              <a:t>methods</a:t>
            </a:r>
            <a:endParaRPr lang="cs-CZ" altLang="cs-CZ" sz="2400" noProof="1">
              <a:solidFill>
                <a:srgbClr val="FF0000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235142" y="1124744"/>
            <a:ext cx="4673715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sz="1800" dirty="0" err="1" smtClean="0"/>
              <a:t>Coherence</a:t>
            </a:r>
            <a:r>
              <a:rPr lang="cs-CZ" altLang="cs-CZ" sz="1800" dirty="0" smtClean="0"/>
              <a:t> transfer via </a:t>
            </a:r>
            <a:r>
              <a:rPr lang="cs-CZ" altLang="cs-CZ" sz="1800" dirty="0" err="1" smtClean="0"/>
              <a:t>heteronuclear</a:t>
            </a:r>
            <a:r>
              <a:rPr lang="cs-CZ" altLang="cs-CZ" sz="1800" dirty="0" smtClean="0"/>
              <a:t> J-</a:t>
            </a:r>
            <a:r>
              <a:rPr lang="cs-CZ" altLang="cs-CZ" sz="1800" dirty="0" err="1" smtClean="0"/>
              <a:t>coupling</a:t>
            </a:r>
            <a:endParaRPr lang="cs-CZ" altLang="cs-CZ" sz="1800" noProof="1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81575" y="1836738"/>
            <a:ext cx="3838575" cy="19526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14288" y="2655888"/>
            <a:ext cx="4703762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altLang="cs-CZ">
                <a:solidFill>
                  <a:srgbClr val="FF0000"/>
                </a:solidFill>
              </a:rPr>
              <a:t>HMQC -H</a:t>
            </a:r>
            <a:r>
              <a:rPr lang="cs-CZ" altLang="cs-CZ"/>
              <a:t>eteronuclear </a:t>
            </a:r>
            <a:r>
              <a:rPr lang="cs-CZ" altLang="cs-CZ">
                <a:solidFill>
                  <a:srgbClr val="FF0000"/>
                </a:solidFill>
              </a:rPr>
              <a:t>M</a:t>
            </a:r>
            <a:r>
              <a:rPr lang="cs-CZ" altLang="cs-CZ"/>
              <a:t>ultiple-</a:t>
            </a:r>
            <a:r>
              <a:rPr lang="cs-CZ" altLang="cs-CZ">
                <a:solidFill>
                  <a:srgbClr val="FF0000"/>
                </a:solidFill>
              </a:rPr>
              <a:t>Q</a:t>
            </a:r>
            <a:r>
              <a:rPr lang="cs-CZ" altLang="cs-CZ"/>
              <a:t>uantum</a:t>
            </a:r>
          </a:p>
          <a:p>
            <a:pPr algn="ctr"/>
            <a:r>
              <a:rPr lang="cs-CZ" altLang="cs-CZ">
                <a:solidFill>
                  <a:srgbClr val="FF0000"/>
                </a:solidFill>
              </a:rPr>
              <a:t>C</a:t>
            </a:r>
            <a:r>
              <a:rPr lang="cs-CZ" altLang="cs-CZ"/>
              <a:t>orrelation</a:t>
            </a:r>
            <a:endParaRPr lang="cs-CZ" altLang="cs-CZ" noProof="1"/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7225" y="3968750"/>
            <a:ext cx="3381375" cy="4381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8" name="Picture 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33950" y="4545013"/>
            <a:ext cx="2733675" cy="55245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9" name="Text Box 10"/>
          <p:cNvSpPr txBox="1">
            <a:spLocks noChangeArrowheads="1"/>
          </p:cNvSpPr>
          <p:nvPr/>
        </p:nvSpPr>
        <p:spPr bwMode="auto">
          <a:xfrm>
            <a:off x="1079500" y="4041775"/>
            <a:ext cx="1824038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>
                <a:solidFill>
                  <a:srgbClr val="009900"/>
                </a:solidFill>
                <a:latin typeface="Symbol" pitchFamily="18" charset="2"/>
              </a:rPr>
              <a:t>D</a:t>
            </a:r>
            <a:r>
              <a:rPr lang="cs-CZ" altLang="cs-CZ" dirty="0">
                <a:solidFill>
                  <a:srgbClr val="009900"/>
                </a:solidFill>
              </a:rPr>
              <a:t> – spin I</a:t>
            </a:r>
            <a:r>
              <a:rPr lang="cs-CZ" altLang="cs-CZ" baseline="-25000" dirty="0">
                <a:solidFill>
                  <a:srgbClr val="009900"/>
                </a:solidFill>
              </a:rPr>
              <a:t>1</a:t>
            </a:r>
            <a:r>
              <a:rPr lang="cs-CZ" altLang="cs-CZ" dirty="0">
                <a:solidFill>
                  <a:srgbClr val="009900"/>
                </a:solidFill>
              </a:rPr>
              <a:t> (J):</a:t>
            </a:r>
            <a:endParaRPr lang="cs-CZ" altLang="cs-CZ" noProof="1">
              <a:solidFill>
                <a:srgbClr val="009900"/>
              </a:solidFill>
            </a:endParaRPr>
          </a:p>
        </p:txBody>
      </p:sp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989013" y="4652963"/>
            <a:ext cx="1770036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>
                <a:solidFill>
                  <a:srgbClr val="009900"/>
                </a:solidFill>
              </a:rPr>
              <a:t>2. </a:t>
            </a:r>
            <a:r>
              <a:rPr lang="cs-CZ" altLang="cs-CZ" dirty="0" smtClean="0">
                <a:solidFill>
                  <a:srgbClr val="009900"/>
                </a:solidFill>
              </a:rPr>
              <a:t>Pulse </a:t>
            </a:r>
            <a:r>
              <a:rPr lang="cs-CZ" altLang="cs-CZ" dirty="0">
                <a:solidFill>
                  <a:srgbClr val="009900"/>
                </a:solidFill>
              </a:rPr>
              <a:t>– spin I</a:t>
            </a:r>
            <a:r>
              <a:rPr lang="cs-CZ" altLang="cs-CZ" baseline="-25000" dirty="0">
                <a:solidFill>
                  <a:srgbClr val="009900"/>
                </a:solidFill>
              </a:rPr>
              <a:t>2</a:t>
            </a:r>
            <a:r>
              <a:rPr lang="cs-CZ" altLang="cs-CZ" dirty="0">
                <a:solidFill>
                  <a:srgbClr val="009900"/>
                </a:solidFill>
              </a:rPr>
              <a:t>:</a:t>
            </a:r>
            <a:endParaRPr lang="cs-CZ" altLang="cs-CZ" noProof="1">
              <a:solidFill>
                <a:srgbClr val="009900"/>
              </a:solidFill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43338" y="5319713"/>
            <a:ext cx="5229225" cy="4857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77850" y="5338763"/>
            <a:ext cx="2625975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>
                <a:solidFill>
                  <a:srgbClr val="009900"/>
                </a:solidFill>
              </a:rPr>
              <a:t>t1 – </a:t>
            </a:r>
            <a:r>
              <a:rPr lang="cs-CZ" altLang="cs-CZ" dirty="0" err="1" smtClean="0">
                <a:solidFill>
                  <a:srgbClr val="009900"/>
                </a:solidFill>
              </a:rPr>
              <a:t>evolution</a:t>
            </a:r>
            <a:r>
              <a:rPr lang="cs-CZ" altLang="cs-CZ" dirty="0" smtClean="0">
                <a:solidFill>
                  <a:srgbClr val="009900"/>
                </a:solidFill>
              </a:rPr>
              <a:t> </a:t>
            </a:r>
            <a:r>
              <a:rPr lang="cs-CZ" altLang="cs-CZ" dirty="0">
                <a:solidFill>
                  <a:srgbClr val="009900"/>
                </a:solidFill>
              </a:rPr>
              <a:t>spin I</a:t>
            </a:r>
            <a:r>
              <a:rPr lang="cs-CZ" altLang="cs-CZ" baseline="-25000" dirty="0">
                <a:solidFill>
                  <a:srgbClr val="009900"/>
                </a:solidFill>
              </a:rPr>
              <a:t>2</a:t>
            </a:r>
            <a:r>
              <a:rPr lang="cs-CZ" altLang="cs-CZ" dirty="0">
                <a:solidFill>
                  <a:srgbClr val="009900"/>
                </a:solidFill>
              </a:rPr>
              <a:t> (</a:t>
            </a:r>
            <a:r>
              <a:rPr lang="cs-CZ" altLang="cs-CZ" dirty="0">
                <a:solidFill>
                  <a:srgbClr val="009900"/>
                </a:solidFill>
                <a:latin typeface="Symbol" pitchFamily="18" charset="2"/>
              </a:rPr>
              <a:t>W</a:t>
            </a:r>
            <a:r>
              <a:rPr lang="cs-CZ" altLang="cs-CZ" baseline="-25000" dirty="0">
                <a:solidFill>
                  <a:srgbClr val="009900"/>
                </a:solidFill>
                <a:latin typeface="Symbol" pitchFamily="18" charset="2"/>
              </a:rPr>
              <a:t>2</a:t>
            </a:r>
            <a:r>
              <a:rPr lang="cs-CZ" altLang="cs-CZ" dirty="0">
                <a:solidFill>
                  <a:srgbClr val="009900"/>
                </a:solidFill>
              </a:rPr>
              <a:t>):</a:t>
            </a:r>
            <a:endParaRPr lang="cs-CZ" altLang="cs-CZ" noProof="1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C7995\Lesson4\CT-HSQ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596" y="620688"/>
            <a:ext cx="7272808" cy="539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237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C7995\Lesson4\2D_heteronuclear_Page_0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" y="38099"/>
            <a:ext cx="9120188" cy="681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290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C7995\Lesson4\2D_heteronuclear_Page_0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12" y="38099"/>
            <a:ext cx="9120188" cy="6819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2295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C7995\Lesson4\2D_heteronuclear_Page_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8100"/>
            <a:ext cx="9120188" cy="681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3869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67844" y="436602"/>
            <a:ext cx="28083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Bruker implementations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4100" name="Picture 4" descr="G:\C7995\Lesson4\HSQC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24744"/>
            <a:ext cx="6580187" cy="524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5482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721" y="640997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Bruker implementations – gradient versions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G:\C7995\Lesson4\HSQC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7931" y="1556792"/>
            <a:ext cx="6688138" cy="395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7805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721" y="640997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Bruker implementations – gradient versions, cont.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6146" name="Picture 2" descr="G:\C7995\Lesson4\HSQC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881" y="1628800"/>
            <a:ext cx="6742112" cy="417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1497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721" y="640997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Bruker implementations – So Fast HSQC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7170" name="Picture 2" descr="G:\C7995\Lesson4\SFHSQ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81186"/>
            <a:ext cx="55530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9623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721" y="640997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Bruker implementations – TROSY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333" y="2200428"/>
            <a:ext cx="5733334" cy="2457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2996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31721" y="640997"/>
            <a:ext cx="69847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Bruker implementations – HP correlation</a:t>
            </a:r>
            <a:endParaRPr lang="cs-CZ" sz="2000" b="1" dirty="0">
              <a:solidFill>
                <a:srgbClr val="FF0000"/>
              </a:solidFill>
            </a:endParaRPr>
          </a:p>
        </p:txBody>
      </p:sp>
      <p:pic>
        <p:nvPicPr>
          <p:cNvPr id="8194" name="Picture 2" descr="G:\C7995\Lesson4\HPcor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70049"/>
            <a:ext cx="3267075" cy="268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C7995\Lesson4\HPcor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1985789"/>
            <a:ext cx="4695825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672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D53B7629-81A4-4DE9-9968-F7C566AE19BC}" type="slidenum">
              <a:rPr altLang="cs-CZ">
                <a:latin typeface="Arial" charset="0"/>
              </a:rPr>
              <a:pPr/>
              <a:t>2</a:t>
            </a:fld>
            <a:endParaRPr lang="cs-CZ" altLang="cs-CZ">
              <a:latin typeface="Arial" charset="0"/>
            </a:endParaRPr>
          </a:p>
        </p:txBody>
      </p:sp>
      <p:pic>
        <p:nvPicPr>
          <p:cNvPr id="3" name="Picture 1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65788" y="4652963"/>
            <a:ext cx="2362200" cy="20955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48150" y="3897313"/>
            <a:ext cx="4371975" cy="5715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693863" y="225425"/>
            <a:ext cx="57943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altLang="cs-CZ" sz="2400" dirty="0" err="1" smtClean="0">
                <a:solidFill>
                  <a:srgbClr val="FF0000"/>
                </a:solidFill>
              </a:rPr>
              <a:t>Heteronuclear</a:t>
            </a:r>
            <a:r>
              <a:rPr lang="cs-CZ" altLang="cs-CZ" sz="2400" dirty="0" smtClean="0">
                <a:solidFill>
                  <a:srgbClr val="FF0000"/>
                </a:solidFill>
              </a:rPr>
              <a:t> 2D </a:t>
            </a:r>
            <a:r>
              <a:rPr lang="cs-CZ" altLang="cs-CZ" sz="2400" dirty="0" err="1" smtClean="0">
                <a:solidFill>
                  <a:srgbClr val="FF0000"/>
                </a:solidFill>
              </a:rPr>
              <a:t>methods</a:t>
            </a:r>
            <a:endParaRPr lang="cs-CZ" altLang="cs-CZ" sz="2400" noProof="1">
              <a:solidFill>
                <a:srgbClr val="FF0000"/>
              </a:solidFill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51720" y="908720"/>
            <a:ext cx="4673715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 err="1"/>
              <a:t>Coherence</a:t>
            </a:r>
            <a:r>
              <a:rPr lang="cs-CZ" altLang="cs-CZ" dirty="0"/>
              <a:t> transfer via </a:t>
            </a:r>
            <a:r>
              <a:rPr lang="cs-CZ" altLang="cs-CZ" dirty="0" err="1"/>
              <a:t>heteronuclear</a:t>
            </a:r>
            <a:r>
              <a:rPr lang="cs-CZ" altLang="cs-CZ" dirty="0"/>
              <a:t> J-</a:t>
            </a:r>
            <a:r>
              <a:rPr lang="cs-CZ" altLang="cs-CZ" dirty="0" err="1"/>
              <a:t>coupling</a:t>
            </a:r>
            <a:endParaRPr lang="cs-CZ" altLang="cs-CZ" noProof="1"/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81575" y="1836738"/>
            <a:ext cx="3838575" cy="19526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4288" y="2655888"/>
            <a:ext cx="4703762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altLang="cs-CZ">
                <a:solidFill>
                  <a:srgbClr val="FF0000"/>
                </a:solidFill>
              </a:rPr>
              <a:t>HMQC -H</a:t>
            </a:r>
            <a:r>
              <a:rPr lang="cs-CZ" altLang="cs-CZ"/>
              <a:t>eteronuclear </a:t>
            </a:r>
            <a:r>
              <a:rPr lang="cs-CZ" altLang="cs-CZ">
                <a:solidFill>
                  <a:srgbClr val="FF0000"/>
                </a:solidFill>
              </a:rPr>
              <a:t>M</a:t>
            </a:r>
            <a:r>
              <a:rPr lang="cs-CZ" altLang="cs-CZ"/>
              <a:t>ultiple-</a:t>
            </a:r>
            <a:r>
              <a:rPr lang="cs-CZ" altLang="cs-CZ">
                <a:solidFill>
                  <a:srgbClr val="FF0000"/>
                </a:solidFill>
              </a:rPr>
              <a:t>Q</a:t>
            </a:r>
            <a:r>
              <a:rPr lang="cs-CZ" altLang="cs-CZ"/>
              <a:t>uantum</a:t>
            </a:r>
          </a:p>
          <a:p>
            <a:pPr algn="ctr"/>
            <a:r>
              <a:rPr lang="cs-CZ" altLang="cs-CZ">
                <a:solidFill>
                  <a:srgbClr val="FF0000"/>
                </a:solidFill>
              </a:rPr>
              <a:t>C</a:t>
            </a:r>
            <a:r>
              <a:rPr lang="cs-CZ" altLang="cs-CZ"/>
              <a:t>orrelation</a:t>
            </a:r>
            <a:endParaRPr lang="cs-CZ" altLang="cs-CZ" noProof="1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008063" y="3968750"/>
            <a:ext cx="2035175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altLang="cs-CZ" dirty="0" smtClean="0">
                <a:solidFill>
                  <a:srgbClr val="009900"/>
                </a:solidFill>
              </a:rPr>
              <a:t>4. Pulse </a:t>
            </a:r>
            <a:r>
              <a:rPr lang="cs-CZ" altLang="cs-CZ" dirty="0">
                <a:solidFill>
                  <a:srgbClr val="009900"/>
                </a:solidFill>
              </a:rPr>
              <a:t>– spin I</a:t>
            </a:r>
            <a:r>
              <a:rPr lang="cs-CZ" altLang="cs-CZ" baseline="-25000" dirty="0">
                <a:solidFill>
                  <a:srgbClr val="009900"/>
                </a:solidFill>
              </a:rPr>
              <a:t>2</a:t>
            </a:r>
            <a:r>
              <a:rPr lang="cs-CZ" altLang="cs-CZ" dirty="0">
                <a:solidFill>
                  <a:srgbClr val="009900"/>
                </a:solidFill>
              </a:rPr>
              <a:t>:</a:t>
            </a:r>
            <a:endParaRPr lang="cs-CZ" altLang="cs-CZ" noProof="1">
              <a:solidFill>
                <a:srgbClr val="009900"/>
              </a:solidFill>
            </a:endParaRPr>
          </a:p>
        </p:txBody>
      </p:sp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92500" y="4689475"/>
            <a:ext cx="5219700" cy="828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611188" y="4724400"/>
            <a:ext cx="2460625" cy="3968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>
                <a:solidFill>
                  <a:srgbClr val="009900"/>
                </a:solidFill>
                <a:latin typeface="Symbol" pitchFamily="18" charset="2"/>
              </a:rPr>
              <a:t>D</a:t>
            </a:r>
            <a:r>
              <a:rPr lang="cs-CZ" altLang="cs-CZ">
                <a:solidFill>
                  <a:srgbClr val="009900"/>
                </a:solidFill>
              </a:rPr>
              <a:t>=1/2J – spin I</a:t>
            </a:r>
            <a:r>
              <a:rPr lang="cs-CZ" altLang="cs-CZ" baseline="-25000">
                <a:solidFill>
                  <a:srgbClr val="009900"/>
                </a:solidFill>
              </a:rPr>
              <a:t>1 </a:t>
            </a:r>
            <a:r>
              <a:rPr lang="cs-CZ" altLang="cs-CZ">
                <a:solidFill>
                  <a:srgbClr val="009900"/>
                </a:solidFill>
              </a:rPr>
              <a:t>(J):</a:t>
            </a:r>
            <a:endParaRPr lang="cs-CZ" altLang="cs-CZ" noProof="1">
              <a:solidFill>
                <a:srgbClr val="009900"/>
              </a:solidFill>
            </a:endParaRPr>
          </a:p>
        </p:txBody>
      </p:sp>
      <p:sp>
        <p:nvSpPr>
          <p:cNvPr id="12" name="Text Box 15"/>
          <p:cNvSpPr txBox="1">
            <a:spLocks noChangeArrowheads="1"/>
          </p:cNvSpPr>
          <p:nvPr/>
        </p:nvSpPr>
        <p:spPr bwMode="auto">
          <a:xfrm>
            <a:off x="6588125" y="5121275"/>
            <a:ext cx="471488" cy="3968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/>
              <a:t>J</a:t>
            </a:r>
            <a:r>
              <a:rPr lang="cs-CZ" altLang="cs-CZ" baseline="-25000"/>
              <a:t>12</a:t>
            </a:r>
            <a:endParaRPr lang="en-US" altLang="cs-CZ" baseline="-25000"/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6624638" y="5697538"/>
            <a:ext cx="360362" cy="0"/>
          </a:xfrm>
          <a:prstGeom prst="line">
            <a:avLst/>
          </a:prstGeom>
          <a:noFill/>
          <a:ln w="25400">
            <a:solidFill>
              <a:srgbClr val="00008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cs-CZ"/>
          </a:p>
        </p:txBody>
      </p:sp>
      <p:sp>
        <p:nvSpPr>
          <p:cNvPr id="14" name="Text Box 18"/>
          <p:cNvSpPr txBox="1">
            <a:spLocks noChangeArrowheads="1"/>
          </p:cNvSpPr>
          <p:nvPr/>
        </p:nvSpPr>
        <p:spPr bwMode="auto">
          <a:xfrm>
            <a:off x="683568" y="5733256"/>
            <a:ext cx="1879232" cy="36933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baseline="30000" dirty="0" smtClean="0">
                <a:solidFill>
                  <a:srgbClr val="FF0000"/>
                </a:solidFill>
              </a:rPr>
              <a:t>1</a:t>
            </a:r>
            <a:r>
              <a:rPr lang="cs-CZ" altLang="cs-CZ" dirty="0" smtClean="0">
                <a:solidFill>
                  <a:srgbClr val="FF0000"/>
                </a:solidFill>
              </a:rPr>
              <a:t>H-</a:t>
            </a:r>
            <a:r>
              <a:rPr lang="cs-CZ" altLang="cs-CZ" baseline="30000" dirty="0" smtClean="0">
                <a:solidFill>
                  <a:srgbClr val="FF0000"/>
                </a:solidFill>
              </a:rPr>
              <a:t>12</a:t>
            </a:r>
            <a:r>
              <a:rPr lang="cs-CZ" altLang="cs-CZ" dirty="0" smtClean="0">
                <a:solidFill>
                  <a:srgbClr val="FF0000"/>
                </a:solidFill>
              </a:rPr>
              <a:t>C </a:t>
            </a:r>
            <a:r>
              <a:rPr lang="cs-CZ" altLang="cs-CZ" dirty="0" err="1">
                <a:solidFill>
                  <a:srgbClr val="FF0000"/>
                </a:solidFill>
              </a:rPr>
              <a:t>vers</a:t>
            </a:r>
            <a:r>
              <a:rPr lang="cs-CZ" altLang="cs-CZ" dirty="0">
                <a:solidFill>
                  <a:srgbClr val="FF0000"/>
                </a:solidFill>
              </a:rPr>
              <a:t>. </a:t>
            </a:r>
            <a:r>
              <a:rPr lang="cs-CZ" altLang="cs-CZ" baseline="30000" dirty="0" smtClean="0">
                <a:solidFill>
                  <a:srgbClr val="FF0000"/>
                </a:solidFill>
              </a:rPr>
              <a:t>1</a:t>
            </a:r>
            <a:r>
              <a:rPr lang="cs-CZ" altLang="cs-CZ" dirty="0" smtClean="0">
                <a:solidFill>
                  <a:srgbClr val="FF0000"/>
                </a:solidFill>
              </a:rPr>
              <a:t>H-</a:t>
            </a:r>
            <a:r>
              <a:rPr lang="cs-CZ" altLang="cs-CZ" baseline="30000" dirty="0" smtClean="0">
                <a:solidFill>
                  <a:srgbClr val="FF0000"/>
                </a:solidFill>
              </a:rPr>
              <a:t>13</a:t>
            </a:r>
            <a:r>
              <a:rPr lang="cs-CZ" altLang="cs-CZ" dirty="0" smtClean="0">
                <a:solidFill>
                  <a:srgbClr val="FF0000"/>
                </a:solidFill>
              </a:rPr>
              <a:t>C</a:t>
            </a:r>
            <a:endParaRPr lang="en-US" altLang="cs-CZ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D789F111-7CB5-475F-B713-27B9F13BF89F}" type="slidenum">
              <a:rPr altLang="cs-CZ">
                <a:latin typeface="Arial" charset="0"/>
              </a:rPr>
              <a:pPr/>
              <a:t>3</a:t>
            </a:fld>
            <a:endParaRPr lang="cs-CZ" altLang="cs-CZ">
              <a:latin typeface="Arial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693863" y="225425"/>
            <a:ext cx="57943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cs-CZ" altLang="cs-CZ" sz="2400" dirty="0" err="1" smtClean="0">
                <a:solidFill>
                  <a:srgbClr val="FF0000"/>
                </a:solidFill>
              </a:rPr>
              <a:t>Heteronuclear</a:t>
            </a:r>
            <a:r>
              <a:rPr lang="cs-CZ" altLang="cs-CZ" sz="2400" dirty="0" smtClean="0">
                <a:solidFill>
                  <a:srgbClr val="FF0000"/>
                </a:solidFill>
              </a:rPr>
              <a:t> 2D </a:t>
            </a:r>
            <a:r>
              <a:rPr lang="cs-CZ" altLang="cs-CZ" sz="2400" dirty="0" err="1" smtClean="0">
                <a:solidFill>
                  <a:srgbClr val="FF0000"/>
                </a:solidFill>
              </a:rPr>
              <a:t>methods</a:t>
            </a:r>
            <a:endParaRPr lang="cs-CZ" altLang="cs-CZ" sz="2400" noProof="1">
              <a:solidFill>
                <a:srgbClr val="FF0000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2123728" y="980728"/>
            <a:ext cx="4673715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 err="1"/>
              <a:t>Coherence</a:t>
            </a:r>
            <a:r>
              <a:rPr lang="cs-CZ" altLang="cs-CZ" dirty="0"/>
              <a:t> transfer via </a:t>
            </a:r>
            <a:r>
              <a:rPr lang="cs-CZ" altLang="cs-CZ" dirty="0" err="1"/>
              <a:t>heteronuclear</a:t>
            </a:r>
            <a:r>
              <a:rPr lang="cs-CZ" altLang="cs-CZ" dirty="0"/>
              <a:t> J-</a:t>
            </a:r>
            <a:r>
              <a:rPr lang="cs-CZ" altLang="cs-CZ" dirty="0" err="1"/>
              <a:t>coupling</a:t>
            </a:r>
            <a:endParaRPr lang="cs-CZ" altLang="cs-CZ" noProof="1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127000" y="2312988"/>
            <a:ext cx="4451350" cy="70167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cs-CZ" altLang="cs-CZ">
                <a:solidFill>
                  <a:srgbClr val="FF0000"/>
                </a:solidFill>
              </a:rPr>
              <a:t>HSQC -H</a:t>
            </a:r>
            <a:r>
              <a:rPr lang="cs-CZ" altLang="cs-CZ"/>
              <a:t>eteronuclear </a:t>
            </a:r>
            <a:r>
              <a:rPr lang="cs-CZ" altLang="cs-CZ">
                <a:solidFill>
                  <a:srgbClr val="FF0000"/>
                </a:solidFill>
              </a:rPr>
              <a:t>S</a:t>
            </a:r>
            <a:r>
              <a:rPr lang="cs-CZ" altLang="cs-CZ"/>
              <a:t>ingle-</a:t>
            </a:r>
            <a:r>
              <a:rPr lang="cs-CZ" altLang="cs-CZ">
                <a:solidFill>
                  <a:srgbClr val="FF0000"/>
                </a:solidFill>
              </a:rPr>
              <a:t>Q</a:t>
            </a:r>
            <a:r>
              <a:rPr lang="cs-CZ" altLang="cs-CZ"/>
              <a:t>uantum</a:t>
            </a:r>
          </a:p>
          <a:p>
            <a:pPr algn="ctr"/>
            <a:r>
              <a:rPr lang="cs-CZ" altLang="cs-CZ">
                <a:solidFill>
                  <a:srgbClr val="FF0000"/>
                </a:solidFill>
              </a:rPr>
              <a:t>C</a:t>
            </a:r>
            <a:r>
              <a:rPr lang="cs-CZ" altLang="cs-CZ"/>
              <a:t>orrelation</a:t>
            </a:r>
            <a:endParaRPr lang="cs-CZ" altLang="cs-CZ" noProof="1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95850" y="1900238"/>
            <a:ext cx="4086225" cy="16002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3787775"/>
            <a:ext cx="5276850" cy="504825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358775" y="3824288"/>
            <a:ext cx="2866426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>
                <a:solidFill>
                  <a:srgbClr val="009900"/>
                </a:solidFill>
              </a:rPr>
              <a:t>B: t1 – </a:t>
            </a:r>
            <a:r>
              <a:rPr lang="cs-CZ" altLang="cs-CZ" dirty="0" err="1" smtClean="0">
                <a:solidFill>
                  <a:srgbClr val="009900"/>
                </a:solidFill>
              </a:rPr>
              <a:t>evolution</a:t>
            </a:r>
            <a:r>
              <a:rPr lang="cs-CZ" altLang="cs-CZ" dirty="0" smtClean="0">
                <a:solidFill>
                  <a:srgbClr val="009900"/>
                </a:solidFill>
              </a:rPr>
              <a:t> </a:t>
            </a:r>
            <a:r>
              <a:rPr lang="cs-CZ" altLang="cs-CZ" dirty="0">
                <a:solidFill>
                  <a:srgbClr val="009900"/>
                </a:solidFill>
              </a:rPr>
              <a:t>spin I</a:t>
            </a:r>
            <a:r>
              <a:rPr lang="cs-CZ" altLang="cs-CZ" baseline="-25000" dirty="0">
                <a:solidFill>
                  <a:srgbClr val="009900"/>
                </a:solidFill>
              </a:rPr>
              <a:t>2</a:t>
            </a:r>
            <a:r>
              <a:rPr lang="cs-CZ" altLang="cs-CZ" dirty="0">
                <a:solidFill>
                  <a:srgbClr val="009900"/>
                </a:solidFill>
              </a:rPr>
              <a:t> (</a:t>
            </a:r>
            <a:r>
              <a:rPr lang="cs-CZ" altLang="cs-CZ" dirty="0">
                <a:solidFill>
                  <a:srgbClr val="009900"/>
                </a:solidFill>
                <a:latin typeface="Symbol" pitchFamily="18" charset="2"/>
              </a:rPr>
              <a:t>W</a:t>
            </a:r>
            <a:r>
              <a:rPr lang="cs-CZ" altLang="cs-CZ" baseline="-25000" dirty="0">
                <a:solidFill>
                  <a:srgbClr val="009900"/>
                </a:solidFill>
                <a:latin typeface="Symbol" pitchFamily="18" charset="2"/>
              </a:rPr>
              <a:t>2</a:t>
            </a:r>
            <a:r>
              <a:rPr lang="cs-CZ" altLang="cs-CZ" dirty="0">
                <a:solidFill>
                  <a:srgbClr val="009900"/>
                </a:solidFill>
              </a:rPr>
              <a:t>):</a:t>
            </a:r>
            <a:endParaRPr lang="cs-CZ" altLang="cs-CZ" noProof="1">
              <a:solidFill>
                <a:srgbClr val="009900"/>
              </a:solidFill>
            </a:endParaRPr>
          </a:p>
        </p:txBody>
      </p:sp>
      <p:pic>
        <p:nvPicPr>
          <p:cNvPr id="9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92388" y="4689475"/>
            <a:ext cx="6551612" cy="8763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0" name="Text Box 11"/>
          <p:cNvSpPr txBox="1">
            <a:spLocks noChangeArrowheads="1"/>
          </p:cNvSpPr>
          <p:nvPr/>
        </p:nvSpPr>
        <p:spPr bwMode="auto">
          <a:xfrm>
            <a:off x="412750" y="4689475"/>
            <a:ext cx="2035175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altLang="cs-CZ" dirty="0">
                <a:solidFill>
                  <a:srgbClr val="009900"/>
                </a:solidFill>
              </a:rPr>
              <a:t>90</a:t>
            </a:r>
            <a:r>
              <a:rPr lang="cs-CZ" altLang="cs-CZ" baseline="30000" dirty="0">
                <a:solidFill>
                  <a:srgbClr val="009900"/>
                </a:solidFill>
              </a:rPr>
              <a:t>o</a:t>
            </a:r>
            <a:r>
              <a:rPr lang="cs-CZ" altLang="cs-CZ" dirty="0">
                <a:solidFill>
                  <a:srgbClr val="009900"/>
                </a:solidFill>
              </a:rPr>
              <a:t> </a:t>
            </a:r>
            <a:r>
              <a:rPr lang="cs-CZ" altLang="cs-CZ" dirty="0" err="1" smtClean="0">
                <a:solidFill>
                  <a:srgbClr val="009900"/>
                </a:solidFill>
              </a:rPr>
              <a:t>Pulses</a:t>
            </a:r>
            <a:r>
              <a:rPr lang="cs-CZ" altLang="cs-CZ" dirty="0" smtClean="0">
                <a:solidFill>
                  <a:srgbClr val="009900"/>
                </a:solidFill>
              </a:rPr>
              <a:t> </a:t>
            </a:r>
            <a:r>
              <a:rPr lang="cs-CZ" altLang="cs-CZ" dirty="0">
                <a:solidFill>
                  <a:srgbClr val="009900"/>
                </a:solidFill>
              </a:rPr>
              <a:t>– </a:t>
            </a:r>
            <a:r>
              <a:rPr lang="cs-CZ" altLang="cs-CZ" dirty="0" err="1" smtClean="0">
                <a:solidFill>
                  <a:srgbClr val="009900"/>
                </a:solidFill>
              </a:rPr>
              <a:t>spins</a:t>
            </a:r>
            <a:r>
              <a:rPr lang="cs-CZ" altLang="cs-CZ" dirty="0" smtClean="0">
                <a:solidFill>
                  <a:srgbClr val="009900"/>
                </a:solidFill>
              </a:rPr>
              <a:t> </a:t>
            </a:r>
            <a:r>
              <a:rPr lang="cs-CZ" altLang="cs-CZ" dirty="0">
                <a:solidFill>
                  <a:srgbClr val="009900"/>
                </a:solidFill>
              </a:rPr>
              <a:t>I</a:t>
            </a:r>
            <a:r>
              <a:rPr lang="cs-CZ" altLang="cs-CZ" baseline="-25000" dirty="0">
                <a:solidFill>
                  <a:srgbClr val="009900"/>
                </a:solidFill>
              </a:rPr>
              <a:t>1</a:t>
            </a:r>
            <a:r>
              <a:rPr lang="cs-CZ" altLang="cs-CZ" dirty="0">
                <a:solidFill>
                  <a:srgbClr val="009900"/>
                </a:solidFill>
              </a:rPr>
              <a:t> a I</a:t>
            </a:r>
            <a:r>
              <a:rPr lang="cs-CZ" altLang="cs-CZ" baseline="-25000" dirty="0">
                <a:solidFill>
                  <a:srgbClr val="009900"/>
                </a:solidFill>
              </a:rPr>
              <a:t>2</a:t>
            </a:r>
            <a:r>
              <a:rPr lang="cs-CZ" altLang="cs-CZ" dirty="0">
                <a:solidFill>
                  <a:srgbClr val="009900"/>
                </a:solidFill>
              </a:rPr>
              <a:t>:</a:t>
            </a:r>
            <a:endParaRPr lang="cs-CZ" altLang="cs-CZ" noProof="1">
              <a:solidFill>
                <a:srgbClr val="009900"/>
              </a:solidFill>
            </a:endParaRPr>
          </a:p>
        </p:txBody>
      </p:sp>
      <p:pic>
        <p:nvPicPr>
          <p:cNvPr id="11" name="Picture 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59338" y="5842000"/>
            <a:ext cx="1390650" cy="34290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431800" y="5768975"/>
            <a:ext cx="3154966" cy="369332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>
                <a:solidFill>
                  <a:srgbClr val="009900"/>
                </a:solidFill>
              </a:rPr>
              <a:t>C: </a:t>
            </a:r>
            <a:r>
              <a:rPr lang="cs-CZ" altLang="cs-CZ" dirty="0">
                <a:solidFill>
                  <a:srgbClr val="009900"/>
                </a:solidFill>
                <a:latin typeface="Symbol" pitchFamily="18" charset="2"/>
              </a:rPr>
              <a:t>D=</a:t>
            </a:r>
            <a:r>
              <a:rPr lang="cs-CZ" altLang="cs-CZ" dirty="0">
                <a:solidFill>
                  <a:srgbClr val="009900"/>
                </a:solidFill>
              </a:rPr>
              <a:t>1/2J – </a:t>
            </a:r>
            <a:r>
              <a:rPr lang="cs-CZ" altLang="cs-CZ" dirty="0" err="1" smtClean="0">
                <a:solidFill>
                  <a:srgbClr val="009900"/>
                </a:solidFill>
              </a:rPr>
              <a:t>evolution</a:t>
            </a:r>
            <a:r>
              <a:rPr lang="cs-CZ" altLang="cs-CZ" dirty="0" smtClean="0">
                <a:solidFill>
                  <a:srgbClr val="009900"/>
                </a:solidFill>
              </a:rPr>
              <a:t> </a:t>
            </a:r>
            <a:r>
              <a:rPr lang="cs-CZ" altLang="cs-CZ" dirty="0">
                <a:solidFill>
                  <a:srgbClr val="009900"/>
                </a:solidFill>
              </a:rPr>
              <a:t>spin I</a:t>
            </a:r>
            <a:r>
              <a:rPr lang="cs-CZ" altLang="cs-CZ" baseline="-25000" dirty="0">
                <a:solidFill>
                  <a:srgbClr val="009900"/>
                </a:solidFill>
              </a:rPr>
              <a:t>1</a:t>
            </a:r>
            <a:r>
              <a:rPr lang="cs-CZ" altLang="cs-CZ" dirty="0">
                <a:solidFill>
                  <a:srgbClr val="009900"/>
                </a:solidFill>
              </a:rPr>
              <a:t> (J):</a:t>
            </a:r>
            <a:endParaRPr lang="cs-CZ" altLang="cs-CZ" noProof="1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G:\C7995\Lesson4\Page_0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0500" y="1916831"/>
            <a:ext cx="6223000" cy="398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619672" y="524669"/>
            <a:ext cx="57943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cs-CZ" sz="2400" dirty="0" smtClean="0">
                <a:solidFill>
                  <a:srgbClr val="FF0000"/>
                </a:solidFill>
              </a:rPr>
              <a:t>HMQC-HSQC comparison</a:t>
            </a:r>
            <a:endParaRPr lang="cs-CZ" altLang="cs-CZ" sz="2400" noProof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197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1619672" y="524669"/>
            <a:ext cx="57943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cs-CZ" sz="2400" dirty="0" smtClean="0">
                <a:solidFill>
                  <a:srgbClr val="FF0000"/>
                </a:solidFill>
              </a:rPr>
              <a:t>HMQC-HSQC comparison</a:t>
            </a:r>
            <a:endParaRPr lang="cs-CZ" altLang="cs-CZ" sz="2400" noProof="1">
              <a:solidFill>
                <a:srgbClr val="FF0000"/>
              </a:solidFill>
            </a:endParaRPr>
          </a:p>
        </p:txBody>
      </p:sp>
      <p:pic>
        <p:nvPicPr>
          <p:cNvPr id="3076" name="Picture 4" descr="G:\C7995\Lesson4\Page_01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1762" y="1772816"/>
            <a:ext cx="6340475" cy="396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049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noFill/>
        </p:spPr>
        <p:txBody>
          <a:bodyPr/>
          <a:lstStyle/>
          <a:p>
            <a:fld id="{D789F111-7CB5-475F-B713-27B9F13BF89F}" type="slidenum">
              <a:rPr altLang="cs-CZ">
                <a:latin typeface="Arial" charset="0"/>
              </a:rPr>
              <a:pPr/>
              <a:t>6</a:t>
            </a:fld>
            <a:endParaRPr lang="cs-CZ" altLang="cs-CZ">
              <a:latin typeface="Arial" charset="0"/>
            </a:endParaRPr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1693863" y="225425"/>
            <a:ext cx="5794375" cy="59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altLang="cs-CZ" sz="2400" baseline="30000" dirty="0" smtClean="0">
                <a:solidFill>
                  <a:srgbClr val="FF0000"/>
                </a:solidFill>
              </a:rPr>
              <a:t>1</a:t>
            </a:r>
            <a:r>
              <a:rPr lang="en-US" altLang="cs-CZ" sz="2400" dirty="0" smtClean="0">
                <a:solidFill>
                  <a:srgbClr val="FF0000"/>
                </a:solidFill>
              </a:rPr>
              <a:t>H-</a:t>
            </a:r>
            <a:r>
              <a:rPr lang="en-US" altLang="cs-CZ" sz="2400" baseline="30000" dirty="0" smtClean="0">
                <a:solidFill>
                  <a:srgbClr val="FF0000"/>
                </a:solidFill>
              </a:rPr>
              <a:t>31</a:t>
            </a:r>
            <a:r>
              <a:rPr lang="en-US" altLang="cs-CZ" sz="2400" dirty="0" smtClean="0">
                <a:solidFill>
                  <a:srgbClr val="FF0000"/>
                </a:solidFill>
              </a:rPr>
              <a:t>P Correlation</a:t>
            </a:r>
            <a:endParaRPr lang="cs-CZ" altLang="cs-CZ" sz="2400" noProof="1">
              <a:solidFill>
                <a:srgbClr val="FF0000"/>
              </a:solidFill>
            </a:endParaRPr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1666760" y="980728"/>
            <a:ext cx="6320385" cy="369332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altLang="cs-CZ" dirty="0" err="1"/>
              <a:t>Coherence</a:t>
            </a:r>
            <a:r>
              <a:rPr lang="cs-CZ" altLang="cs-CZ" dirty="0"/>
              <a:t> transfer via </a:t>
            </a:r>
            <a:r>
              <a:rPr lang="cs-CZ" altLang="cs-CZ" dirty="0" err="1"/>
              <a:t>heteronuclear</a:t>
            </a:r>
            <a:r>
              <a:rPr lang="cs-CZ" altLang="cs-CZ" dirty="0"/>
              <a:t> </a:t>
            </a:r>
            <a:r>
              <a:rPr lang="cs-CZ" altLang="cs-CZ" dirty="0" smtClean="0"/>
              <a:t>J-</a:t>
            </a:r>
            <a:r>
              <a:rPr lang="cs-CZ" altLang="cs-CZ" dirty="0" err="1" smtClean="0"/>
              <a:t>coupling</a:t>
            </a:r>
            <a:r>
              <a:rPr lang="en-US" altLang="cs-CZ" dirty="0" smtClean="0"/>
              <a:t>, starting on </a:t>
            </a:r>
            <a:r>
              <a:rPr lang="en-US" altLang="cs-CZ" baseline="30000" dirty="0" smtClean="0"/>
              <a:t>31</a:t>
            </a:r>
            <a:r>
              <a:rPr lang="en-US" altLang="cs-CZ" dirty="0" smtClean="0"/>
              <a:t>P</a:t>
            </a:r>
            <a:endParaRPr lang="cs-CZ" altLang="cs-CZ" noProof="1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899592" y="1804387"/>
            <a:ext cx="2648867" cy="110799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/>
              <a:t>2D </a:t>
            </a:r>
            <a:r>
              <a:rPr lang="cs-CZ" b="1" baseline="30000" dirty="0"/>
              <a:t>1</a:t>
            </a:r>
            <a:r>
              <a:rPr lang="cs-CZ" b="1" dirty="0"/>
              <a:t>H-</a:t>
            </a:r>
            <a:r>
              <a:rPr lang="cs-CZ" b="1" baseline="30000" dirty="0"/>
              <a:t>31</a:t>
            </a:r>
            <a:r>
              <a:rPr lang="cs-CZ" b="1" dirty="0"/>
              <a:t>P </a:t>
            </a:r>
            <a:r>
              <a:rPr lang="cs-CZ" b="1" dirty="0" smtClean="0"/>
              <a:t>HETCOR</a:t>
            </a:r>
            <a:endParaRPr lang="en-US" b="1" dirty="0" smtClean="0"/>
          </a:p>
          <a:p>
            <a:r>
              <a:rPr lang="en-US" altLang="cs-CZ" sz="1600" noProof="1" smtClean="0"/>
              <a:t>No signal in 1</a:t>
            </a:r>
            <a:r>
              <a:rPr lang="en-US" altLang="cs-CZ" sz="1600" baseline="30000" noProof="1" smtClean="0"/>
              <a:t>st</a:t>
            </a:r>
            <a:r>
              <a:rPr lang="en-US" altLang="cs-CZ" sz="1600" noProof="1" smtClean="0"/>
              <a:t> increment</a:t>
            </a:r>
          </a:p>
          <a:p>
            <a:r>
              <a:rPr lang="en-US" altLang="cs-CZ" sz="1600" noProof="1" smtClean="0"/>
              <a:t>No decoupling</a:t>
            </a:r>
          </a:p>
          <a:p>
            <a:r>
              <a:rPr lang="en-US" altLang="cs-CZ" sz="1600" noProof="1" smtClean="0"/>
              <a:t>Anti-phase peaks (COSY-type)</a:t>
            </a:r>
            <a:endParaRPr lang="cs-CZ" altLang="cs-CZ" sz="1600" noProof="1"/>
          </a:p>
        </p:txBody>
      </p:sp>
      <p:sp>
        <p:nvSpPr>
          <p:cNvPr id="18" name="Rectangle 17"/>
          <p:cNvSpPr/>
          <p:nvPr/>
        </p:nvSpPr>
        <p:spPr>
          <a:xfrm>
            <a:off x="6149940" y="4598645"/>
            <a:ext cx="72008" cy="369332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7876" y="1966198"/>
            <a:ext cx="920115" cy="60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>
            <a:endCxn id="2050" idx="3"/>
          </p:cNvCxnSpPr>
          <p:nvPr/>
        </p:nvCxnSpPr>
        <p:spPr>
          <a:xfrm>
            <a:off x="4999543" y="2269570"/>
            <a:ext cx="30684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999543" y="2924944"/>
            <a:ext cx="30684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/>
        </p:nvSpPr>
        <p:spPr>
          <a:xfrm>
            <a:off x="5148064" y="2132856"/>
            <a:ext cx="576064" cy="136714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Rectangle 16"/>
          <p:cNvSpPr/>
          <p:nvPr/>
        </p:nvSpPr>
        <p:spPr>
          <a:xfrm>
            <a:off x="5736286" y="2555612"/>
            <a:ext cx="47625" cy="369332"/>
          </a:xfrm>
          <a:prstGeom prst="rect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0" name="Rectangle 19"/>
          <p:cNvSpPr/>
          <p:nvPr/>
        </p:nvSpPr>
        <p:spPr>
          <a:xfrm>
            <a:off x="7164288" y="2555612"/>
            <a:ext cx="47625" cy="369332"/>
          </a:xfrm>
          <a:prstGeom prst="rect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1" name="Rectangle 20"/>
          <p:cNvSpPr/>
          <p:nvPr/>
        </p:nvSpPr>
        <p:spPr>
          <a:xfrm>
            <a:off x="7164288" y="1900238"/>
            <a:ext cx="47625" cy="369332"/>
          </a:xfrm>
          <a:prstGeom prst="rect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3" name="TextBox 22"/>
          <p:cNvSpPr txBox="1"/>
          <p:nvPr/>
        </p:nvSpPr>
        <p:spPr>
          <a:xfrm>
            <a:off x="6279905" y="2467483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1</a:t>
            </a:r>
            <a:endParaRPr lang="cs-CZ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5172575" y="1831881"/>
            <a:ext cx="53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sat.</a:t>
            </a:r>
            <a:endParaRPr lang="cs-CZ" dirty="0"/>
          </a:p>
        </p:txBody>
      </p:sp>
      <p:sp>
        <p:nvSpPr>
          <p:cNvPr id="27" name="TextBox 26"/>
          <p:cNvSpPr txBox="1"/>
          <p:nvPr/>
        </p:nvSpPr>
        <p:spPr>
          <a:xfrm>
            <a:off x="4577124" y="2084903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H</a:t>
            </a:r>
            <a:endParaRPr lang="cs-CZ" dirty="0"/>
          </a:p>
        </p:txBody>
      </p:sp>
      <p:sp>
        <p:nvSpPr>
          <p:cNvPr id="29" name="TextBox 28"/>
          <p:cNvSpPr txBox="1"/>
          <p:nvPr/>
        </p:nvSpPr>
        <p:spPr>
          <a:xfrm>
            <a:off x="4581772" y="2716041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31</a:t>
            </a:r>
            <a:r>
              <a:rPr lang="en-US" dirty="0" smtClean="0"/>
              <a:t>P</a:t>
            </a:r>
            <a:endParaRPr lang="cs-CZ" dirty="0"/>
          </a:p>
        </p:txBody>
      </p:sp>
      <p:sp>
        <p:nvSpPr>
          <p:cNvPr id="28" name="TextBox 27"/>
          <p:cNvSpPr txBox="1"/>
          <p:nvPr/>
        </p:nvSpPr>
        <p:spPr>
          <a:xfrm>
            <a:off x="5706183" y="2268646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endParaRPr lang="cs-CZ" dirty="0">
              <a:latin typeface="Symbol" panose="05050102010706020507" pitchFamily="18" charset="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069887" y="226864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cs-CZ" dirty="0"/>
          </a:p>
        </p:txBody>
      </p:sp>
      <p:sp>
        <p:nvSpPr>
          <p:cNvPr id="32" name="TextBox 31"/>
          <p:cNvSpPr txBox="1"/>
          <p:nvPr/>
        </p:nvSpPr>
        <p:spPr>
          <a:xfrm>
            <a:off x="7069887" y="1614786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cs-CZ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0487" y="4663921"/>
            <a:ext cx="920115" cy="6067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36" name="Straight Connector 35"/>
          <p:cNvCxnSpPr>
            <a:endCxn id="35" idx="3"/>
          </p:cNvCxnSpPr>
          <p:nvPr/>
        </p:nvCxnSpPr>
        <p:spPr>
          <a:xfrm>
            <a:off x="5042154" y="4967293"/>
            <a:ext cx="30684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042154" y="5622667"/>
            <a:ext cx="3068448" cy="0"/>
          </a:xfrm>
          <a:prstGeom prst="lin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Rectangle 37"/>
          <p:cNvSpPr/>
          <p:nvPr/>
        </p:nvSpPr>
        <p:spPr>
          <a:xfrm>
            <a:off x="5190675" y="4830579"/>
            <a:ext cx="576064" cy="136714"/>
          </a:xfrm>
          <a:prstGeom prst="rect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Rectangle 38"/>
          <p:cNvSpPr/>
          <p:nvPr/>
        </p:nvSpPr>
        <p:spPr>
          <a:xfrm>
            <a:off x="5778897" y="5253335"/>
            <a:ext cx="47625" cy="369332"/>
          </a:xfrm>
          <a:prstGeom prst="rect">
            <a:avLst/>
          </a:prstGeom>
          <a:solidFill>
            <a:schemeClr val="tx1"/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TextBox 41"/>
          <p:cNvSpPr txBox="1"/>
          <p:nvPr/>
        </p:nvSpPr>
        <p:spPr>
          <a:xfrm>
            <a:off x="6053686" y="5229098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</a:t>
            </a:r>
            <a:r>
              <a:rPr lang="en-US" baseline="-25000" dirty="0" smtClean="0"/>
              <a:t>1</a:t>
            </a:r>
            <a:endParaRPr lang="cs-CZ" baseline="-25000" dirty="0"/>
          </a:p>
        </p:txBody>
      </p:sp>
      <p:sp>
        <p:nvSpPr>
          <p:cNvPr id="43" name="TextBox 42"/>
          <p:cNvSpPr txBox="1"/>
          <p:nvPr/>
        </p:nvSpPr>
        <p:spPr>
          <a:xfrm>
            <a:off x="5215186" y="4529604"/>
            <a:ext cx="533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sat.</a:t>
            </a:r>
            <a:endParaRPr lang="cs-CZ" dirty="0"/>
          </a:p>
        </p:txBody>
      </p:sp>
      <p:sp>
        <p:nvSpPr>
          <p:cNvPr id="44" name="TextBox 43"/>
          <p:cNvSpPr txBox="1"/>
          <p:nvPr/>
        </p:nvSpPr>
        <p:spPr>
          <a:xfrm>
            <a:off x="4619735" y="4782626"/>
            <a:ext cx="407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1</a:t>
            </a:r>
            <a:r>
              <a:rPr lang="en-US" dirty="0" smtClean="0"/>
              <a:t>H</a:t>
            </a:r>
            <a:endParaRPr lang="cs-CZ" dirty="0"/>
          </a:p>
        </p:txBody>
      </p:sp>
      <p:sp>
        <p:nvSpPr>
          <p:cNvPr id="45" name="TextBox 44"/>
          <p:cNvSpPr txBox="1"/>
          <p:nvPr/>
        </p:nvSpPr>
        <p:spPr>
          <a:xfrm>
            <a:off x="4624383" y="5413764"/>
            <a:ext cx="460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/>
              <a:t>31</a:t>
            </a:r>
            <a:r>
              <a:rPr lang="en-US" dirty="0" smtClean="0"/>
              <a:t>P</a:t>
            </a:r>
            <a:endParaRPr lang="cs-CZ" dirty="0"/>
          </a:p>
        </p:txBody>
      </p:sp>
      <p:sp>
        <p:nvSpPr>
          <p:cNvPr id="46" name="TextBox 45"/>
          <p:cNvSpPr txBox="1"/>
          <p:nvPr/>
        </p:nvSpPr>
        <p:spPr>
          <a:xfrm>
            <a:off x="5748794" y="4966369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baseline="-25000" dirty="0" smtClean="0">
                <a:latin typeface="Symbol" panose="05050102010706020507" pitchFamily="18" charset="2"/>
              </a:rPr>
              <a:t>1</a:t>
            </a:r>
            <a:endParaRPr lang="cs-CZ" baseline="-25000" dirty="0">
              <a:latin typeface="Symbol" panose="05050102010706020507" pitchFamily="18" charset="2"/>
            </a:endParaRPr>
          </a:p>
        </p:txBody>
      </p:sp>
      <p:sp>
        <p:nvSpPr>
          <p:cNvPr id="49" name="Text Box 6"/>
          <p:cNvSpPr txBox="1">
            <a:spLocks noChangeArrowheads="1"/>
          </p:cNvSpPr>
          <p:nvPr/>
        </p:nvSpPr>
        <p:spPr bwMode="auto">
          <a:xfrm>
            <a:off x="899592" y="4678306"/>
            <a:ext cx="2586349" cy="1107996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cs-CZ" b="1" dirty="0"/>
              <a:t>2D </a:t>
            </a:r>
            <a:r>
              <a:rPr lang="cs-CZ" b="1" baseline="30000" dirty="0"/>
              <a:t>1</a:t>
            </a:r>
            <a:r>
              <a:rPr lang="cs-CZ" b="1" dirty="0"/>
              <a:t>H-</a:t>
            </a:r>
            <a:r>
              <a:rPr lang="cs-CZ" b="1" baseline="30000" dirty="0"/>
              <a:t>31</a:t>
            </a:r>
            <a:r>
              <a:rPr lang="cs-CZ" b="1" dirty="0"/>
              <a:t>P </a:t>
            </a:r>
            <a:r>
              <a:rPr lang="cs-CZ" b="1" dirty="0" smtClean="0"/>
              <a:t>HET</a:t>
            </a:r>
            <a:r>
              <a:rPr lang="en-US" b="1" dirty="0" smtClean="0"/>
              <a:t>ERO-TOCSY</a:t>
            </a:r>
          </a:p>
          <a:p>
            <a:r>
              <a:rPr lang="en-US" altLang="cs-CZ" sz="1600" noProof="1" smtClean="0"/>
              <a:t>Signal in 1</a:t>
            </a:r>
            <a:r>
              <a:rPr lang="en-US" altLang="cs-CZ" sz="1600" baseline="30000" noProof="1" smtClean="0"/>
              <a:t>st</a:t>
            </a:r>
            <a:r>
              <a:rPr lang="en-US" altLang="cs-CZ" sz="1600" noProof="1" smtClean="0"/>
              <a:t> increment</a:t>
            </a:r>
          </a:p>
          <a:p>
            <a:r>
              <a:rPr lang="en-US" altLang="cs-CZ" sz="1600" noProof="1" smtClean="0"/>
              <a:t>Decoupling</a:t>
            </a:r>
          </a:p>
          <a:p>
            <a:r>
              <a:rPr lang="en-US" altLang="cs-CZ" sz="1600" noProof="1" smtClean="0"/>
              <a:t>In-phase peaks (TOCSY-type)</a:t>
            </a:r>
            <a:endParaRPr lang="cs-CZ" altLang="cs-CZ" sz="1600" noProof="1"/>
          </a:p>
        </p:txBody>
      </p:sp>
      <p:sp>
        <p:nvSpPr>
          <p:cNvPr id="50" name="Rectangle 49"/>
          <p:cNvSpPr/>
          <p:nvPr/>
        </p:nvSpPr>
        <p:spPr>
          <a:xfrm>
            <a:off x="6693541" y="5438001"/>
            <a:ext cx="576064" cy="18466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Rectangle 50"/>
          <p:cNvSpPr/>
          <p:nvPr/>
        </p:nvSpPr>
        <p:spPr>
          <a:xfrm>
            <a:off x="6676295" y="4781703"/>
            <a:ext cx="576064" cy="184666"/>
          </a:xfrm>
          <a:prstGeom prst="rect">
            <a:avLst/>
          </a:prstGeom>
          <a:solidFill>
            <a:schemeClr val="accent3">
              <a:lumMod val="7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Rectangle 51"/>
          <p:cNvSpPr/>
          <p:nvPr/>
        </p:nvSpPr>
        <p:spPr>
          <a:xfrm>
            <a:off x="6576379" y="5438001"/>
            <a:ext cx="117162" cy="184666"/>
          </a:xfrm>
          <a:prstGeom prst="rect">
            <a:avLst/>
          </a:prstGeom>
          <a:ln w="190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3" name="TextBox 52"/>
          <p:cNvSpPr txBox="1"/>
          <p:nvPr/>
        </p:nvSpPr>
        <p:spPr>
          <a:xfrm>
            <a:off x="6409489" y="5085998"/>
            <a:ext cx="284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</a:t>
            </a:r>
            <a:endParaRPr lang="cs-CZ" dirty="0"/>
          </a:p>
        </p:txBody>
      </p:sp>
      <p:sp>
        <p:nvSpPr>
          <p:cNvPr id="54" name="TextBox 53"/>
          <p:cNvSpPr txBox="1"/>
          <p:nvPr/>
        </p:nvSpPr>
        <p:spPr>
          <a:xfrm>
            <a:off x="6697523" y="4479255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</a:t>
            </a:r>
            <a:endParaRPr lang="cs-CZ" dirty="0"/>
          </a:p>
        </p:txBody>
      </p:sp>
      <p:sp>
        <p:nvSpPr>
          <p:cNvPr id="55" name="TextBox 54"/>
          <p:cNvSpPr txBox="1"/>
          <p:nvPr/>
        </p:nvSpPr>
        <p:spPr>
          <a:xfrm>
            <a:off x="6128158" y="4294589"/>
            <a:ext cx="381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panose="05050102010706020507" pitchFamily="18" charset="2"/>
              </a:rPr>
              <a:t>f</a:t>
            </a:r>
            <a:r>
              <a:rPr lang="en-US" baseline="-25000" dirty="0">
                <a:latin typeface="Symbol" panose="05050102010706020507" pitchFamily="18" charset="2"/>
              </a:rPr>
              <a:t>2</a:t>
            </a:r>
            <a:endParaRPr lang="cs-CZ" baseline="-25000" dirty="0">
              <a:latin typeface="Symbol" panose="05050102010706020507" pitchFamily="18" charset="2"/>
            </a:endParaRPr>
          </a:p>
        </p:txBody>
      </p:sp>
      <p:sp>
        <p:nvSpPr>
          <p:cNvPr id="56" name="Text Box 10"/>
          <p:cNvSpPr txBox="1">
            <a:spLocks noChangeArrowheads="1"/>
          </p:cNvSpPr>
          <p:nvPr/>
        </p:nvSpPr>
        <p:spPr bwMode="auto">
          <a:xfrm>
            <a:off x="963468" y="3244334"/>
            <a:ext cx="7084375" cy="923330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cs-CZ" dirty="0">
                <a:solidFill>
                  <a:srgbClr val="009900"/>
                </a:solidFill>
              </a:rPr>
              <a:t>t</a:t>
            </a:r>
            <a:r>
              <a:rPr lang="en-US" altLang="cs-CZ" baseline="-25000" dirty="0">
                <a:solidFill>
                  <a:srgbClr val="009900"/>
                </a:solidFill>
              </a:rPr>
              <a:t>1</a:t>
            </a:r>
            <a:r>
              <a:rPr lang="cs-CZ" altLang="cs-CZ" dirty="0" smtClean="0">
                <a:solidFill>
                  <a:srgbClr val="009900"/>
                </a:solidFill>
              </a:rPr>
              <a:t> </a:t>
            </a:r>
            <a:r>
              <a:rPr lang="cs-CZ" altLang="cs-CZ" dirty="0">
                <a:solidFill>
                  <a:srgbClr val="009900"/>
                </a:solidFill>
              </a:rPr>
              <a:t>– </a:t>
            </a:r>
            <a:r>
              <a:rPr lang="cs-CZ" altLang="cs-CZ" dirty="0" smtClean="0">
                <a:solidFill>
                  <a:srgbClr val="009900"/>
                </a:solidFill>
              </a:rPr>
              <a:t>spin </a:t>
            </a:r>
            <a:r>
              <a:rPr lang="cs-CZ" altLang="cs-CZ" dirty="0">
                <a:solidFill>
                  <a:srgbClr val="009900"/>
                </a:solidFill>
              </a:rPr>
              <a:t>I</a:t>
            </a:r>
            <a:r>
              <a:rPr lang="cs-CZ" altLang="cs-CZ" baseline="-25000" dirty="0">
                <a:solidFill>
                  <a:srgbClr val="009900"/>
                </a:solidFill>
              </a:rPr>
              <a:t>1</a:t>
            </a:r>
            <a:r>
              <a:rPr lang="cs-CZ" altLang="cs-CZ" dirty="0">
                <a:solidFill>
                  <a:srgbClr val="009900"/>
                </a:solidFill>
              </a:rPr>
              <a:t> (J</a:t>
            </a:r>
            <a:r>
              <a:rPr lang="cs-CZ" altLang="cs-CZ" dirty="0" smtClean="0">
                <a:solidFill>
                  <a:srgbClr val="009900"/>
                </a:solidFill>
              </a:rPr>
              <a:t>):</a:t>
            </a:r>
            <a:r>
              <a:rPr lang="en-US" altLang="cs-CZ" dirty="0" smtClean="0">
                <a:solidFill>
                  <a:srgbClr val="009900"/>
                </a:solidFill>
              </a:rPr>
              <a:t>			I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x</a:t>
            </a:r>
            <a:r>
              <a:rPr lang="en-US" altLang="cs-CZ" dirty="0" smtClean="0">
                <a:solidFill>
                  <a:srgbClr val="009900"/>
                </a:solidFill>
              </a:rPr>
              <a:t> --&gt; I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x</a:t>
            </a:r>
            <a:r>
              <a:rPr lang="en-US" altLang="cs-CZ" dirty="0" smtClean="0">
                <a:solidFill>
                  <a:srgbClr val="009900"/>
                </a:solidFill>
              </a:rPr>
              <a:t> cos(</a:t>
            </a:r>
            <a:r>
              <a:rPr lang="en-US" altLang="cs-CZ" dirty="0" smtClean="0">
                <a:solidFill>
                  <a:srgbClr val="009900"/>
                </a:solidFill>
                <a:latin typeface="Symbol" panose="05050102010706020507" pitchFamily="18" charset="2"/>
              </a:rPr>
              <a:t>p </a:t>
            </a:r>
            <a:r>
              <a:rPr lang="en-US" altLang="cs-CZ" dirty="0" smtClean="0">
                <a:solidFill>
                  <a:srgbClr val="009900"/>
                </a:solidFill>
              </a:rPr>
              <a:t>J t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1</a:t>
            </a:r>
            <a:r>
              <a:rPr lang="en-US" altLang="cs-CZ" dirty="0" smtClean="0">
                <a:solidFill>
                  <a:srgbClr val="009900"/>
                </a:solidFill>
              </a:rPr>
              <a:t>) - 2I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y</a:t>
            </a:r>
            <a:r>
              <a:rPr lang="en-US" altLang="cs-CZ" dirty="0" smtClean="0">
                <a:solidFill>
                  <a:srgbClr val="009900"/>
                </a:solidFill>
              </a:rPr>
              <a:t>S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z</a:t>
            </a:r>
            <a:r>
              <a:rPr lang="en-US" altLang="cs-CZ" dirty="0" smtClean="0">
                <a:solidFill>
                  <a:srgbClr val="009900"/>
                </a:solidFill>
              </a:rPr>
              <a:t> sin(</a:t>
            </a:r>
            <a:r>
              <a:rPr lang="en-US" altLang="cs-CZ" dirty="0" smtClean="0">
                <a:solidFill>
                  <a:srgbClr val="009900"/>
                </a:solidFill>
                <a:latin typeface="Symbol" panose="05050102010706020507" pitchFamily="18" charset="2"/>
              </a:rPr>
              <a:t>p </a:t>
            </a:r>
            <a:r>
              <a:rPr lang="en-US" altLang="cs-CZ" dirty="0">
                <a:solidFill>
                  <a:srgbClr val="009900"/>
                </a:solidFill>
              </a:rPr>
              <a:t>J t</a:t>
            </a:r>
            <a:r>
              <a:rPr lang="en-US" altLang="cs-CZ" baseline="-25000" dirty="0">
                <a:solidFill>
                  <a:srgbClr val="009900"/>
                </a:solidFill>
              </a:rPr>
              <a:t>1</a:t>
            </a:r>
            <a:r>
              <a:rPr lang="en-US" altLang="cs-CZ" dirty="0">
                <a:solidFill>
                  <a:srgbClr val="009900"/>
                </a:solidFill>
              </a:rPr>
              <a:t>) </a:t>
            </a:r>
            <a:endParaRPr lang="en-US" altLang="cs-CZ" dirty="0" smtClean="0">
              <a:solidFill>
                <a:srgbClr val="009900"/>
              </a:solidFill>
            </a:endParaRPr>
          </a:p>
          <a:p>
            <a:pPr>
              <a:lnSpc>
                <a:spcPct val="150000"/>
              </a:lnSpc>
            </a:pPr>
            <a:r>
              <a:rPr lang="en-US" altLang="cs-CZ" noProof="1" smtClean="0">
                <a:solidFill>
                  <a:srgbClr val="009900"/>
                </a:solidFill>
              </a:rPr>
              <a:t>2</a:t>
            </a:r>
            <a:r>
              <a:rPr lang="en-US" altLang="cs-CZ" baseline="30000" noProof="1" smtClean="0">
                <a:solidFill>
                  <a:srgbClr val="009900"/>
                </a:solidFill>
              </a:rPr>
              <a:t>nd</a:t>
            </a:r>
            <a:r>
              <a:rPr lang="en-US" altLang="cs-CZ" noProof="1" smtClean="0">
                <a:solidFill>
                  <a:srgbClr val="009900"/>
                </a:solidFill>
              </a:rPr>
              <a:t> and 3</a:t>
            </a:r>
            <a:r>
              <a:rPr lang="en-US" altLang="cs-CZ" baseline="30000" noProof="1" smtClean="0">
                <a:solidFill>
                  <a:srgbClr val="009900"/>
                </a:solidFill>
              </a:rPr>
              <a:t>rd</a:t>
            </a:r>
            <a:r>
              <a:rPr lang="en-US" altLang="cs-CZ" noProof="1" smtClean="0">
                <a:solidFill>
                  <a:srgbClr val="009900"/>
                </a:solidFill>
              </a:rPr>
              <a:t> pulses			</a:t>
            </a:r>
            <a:r>
              <a:rPr lang="en-US" altLang="cs-CZ" dirty="0">
                <a:solidFill>
                  <a:srgbClr val="009900"/>
                </a:solidFill>
              </a:rPr>
              <a:t> </a:t>
            </a:r>
            <a:r>
              <a:rPr lang="en-US" altLang="cs-CZ" dirty="0" smtClean="0">
                <a:solidFill>
                  <a:srgbClr val="009900"/>
                </a:solidFill>
              </a:rPr>
              <a:t>-2I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y</a:t>
            </a:r>
            <a:r>
              <a:rPr lang="en-US" altLang="cs-CZ" dirty="0" smtClean="0">
                <a:solidFill>
                  <a:srgbClr val="009900"/>
                </a:solidFill>
              </a:rPr>
              <a:t>S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z</a:t>
            </a:r>
            <a:r>
              <a:rPr lang="en-US" altLang="cs-CZ" dirty="0" smtClean="0">
                <a:solidFill>
                  <a:srgbClr val="009900"/>
                </a:solidFill>
              </a:rPr>
              <a:t> </a:t>
            </a:r>
            <a:r>
              <a:rPr lang="en-US" altLang="cs-CZ" dirty="0">
                <a:solidFill>
                  <a:srgbClr val="009900"/>
                </a:solidFill>
              </a:rPr>
              <a:t>sin(</a:t>
            </a:r>
            <a:r>
              <a:rPr lang="en-US" altLang="cs-CZ" dirty="0">
                <a:solidFill>
                  <a:srgbClr val="009900"/>
                </a:solidFill>
                <a:latin typeface="Symbol" panose="05050102010706020507" pitchFamily="18" charset="2"/>
              </a:rPr>
              <a:t>p </a:t>
            </a:r>
            <a:r>
              <a:rPr lang="en-US" altLang="cs-CZ" dirty="0">
                <a:solidFill>
                  <a:srgbClr val="009900"/>
                </a:solidFill>
              </a:rPr>
              <a:t>J t</a:t>
            </a:r>
            <a:r>
              <a:rPr lang="en-US" altLang="cs-CZ" baseline="-25000" dirty="0">
                <a:solidFill>
                  <a:srgbClr val="009900"/>
                </a:solidFill>
              </a:rPr>
              <a:t>1</a:t>
            </a:r>
            <a:r>
              <a:rPr lang="en-US" altLang="cs-CZ" dirty="0">
                <a:solidFill>
                  <a:srgbClr val="009900"/>
                </a:solidFill>
              </a:rPr>
              <a:t>) </a:t>
            </a:r>
            <a:r>
              <a:rPr lang="en-US" altLang="cs-CZ" dirty="0" smtClean="0">
                <a:solidFill>
                  <a:srgbClr val="009900"/>
                </a:solidFill>
              </a:rPr>
              <a:t>--&gt; 2I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z</a:t>
            </a:r>
            <a:r>
              <a:rPr lang="en-US" altLang="cs-CZ" dirty="0" smtClean="0">
                <a:solidFill>
                  <a:srgbClr val="009900"/>
                </a:solidFill>
              </a:rPr>
              <a:t>S</a:t>
            </a:r>
            <a:r>
              <a:rPr lang="en-US" altLang="cs-CZ" baseline="-25000" dirty="0" smtClean="0">
                <a:solidFill>
                  <a:srgbClr val="009900"/>
                </a:solidFill>
              </a:rPr>
              <a:t>y</a:t>
            </a:r>
            <a:r>
              <a:rPr lang="en-US" altLang="cs-CZ" dirty="0" smtClean="0">
                <a:solidFill>
                  <a:srgbClr val="009900"/>
                </a:solidFill>
              </a:rPr>
              <a:t> </a:t>
            </a:r>
            <a:r>
              <a:rPr lang="en-US" altLang="cs-CZ" dirty="0">
                <a:solidFill>
                  <a:srgbClr val="009900"/>
                </a:solidFill>
              </a:rPr>
              <a:t>sin(</a:t>
            </a:r>
            <a:r>
              <a:rPr lang="en-US" altLang="cs-CZ" dirty="0">
                <a:solidFill>
                  <a:srgbClr val="009900"/>
                </a:solidFill>
                <a:latin typeface="Symbol" panose="05050102010706020507" pitchFamily="18" charset="2"/>
              </a:rPr>
              <a:t>p </a:t>
            </a:r>
            <a:r>
              <a:rPr lang="en-US" altLang="cs-CZ" dirty="0">
                <a:solidFill>
                  <a:srgbClr val="009900"/>
                </a:solidFill>
              </a:rPr>
              <a:t>J t</a:t>
            </a:r>
            <a:r>
              <a:rPr lang="en-US" altLang="cs-CZ" baseline="-25000" dirty="0">
                <a:solidFill>
                  <a:srgbClr val="009900"/>
                </a:solidFill>
              </a:rPr>
              <a:t>1</a:t>
            </a:r>
            <a:r>
              <a:rPr lang="en-US" altLang="cs-CZ" dirty="0">
                <a:solidFill>
                  <a:srgbClr val="009900"/>
                </a:solidFill>
              </a:rPr>
              <a:t>) </a:t>
            </a:r>
            <a:endParaRPr lang="cs-CZ" altLang="cs-CZ" noProof="1">
              <a:solidFill>
                <a:srgbClr val="0099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03678" y="5071079"/>
            <a:ext cx="52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mix</a:t>
            </a:r>
            <a:endParaRPr lang="cs-CZ" dirty="0"/>
          </a:p>
        </p:txBody>
      </p:sp>
      <p:sp>
        <p:nvSpPr>
          <p:cNvPr id="58" name="Rectangle 57"/>
          <p:cNvSpPr/>
          <p:nvPr/>
        </p:nvSpPr>
        <p:spPr>
          <a:xfrm>
            <a:off x="7319901" y="5427220"/>
            <a:ext cx="576064" cy="18466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9" name="TextBox 58"/>
          <p:cNvSpPr txBox="1"/>
          <p:nvPr/>
        </p:nvSpPr>
        <p:spPr>
          <a:xfrm>
            <a:off x="7346828" y="5085998"/>
            <a:ext cx="5774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d</a:t>
            </a:r>
            <a:r>
              <a:rPr lang="en-US" dirty="0" err="1" smtClean="0"/>
              <a:t>ec.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16740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C7995\Lesson4\Bir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124744"/>
            <a:ext cx="5911850" cy="4530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8728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C7995\Lesson4\SE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980728"/>
            <a:ext cx="6284912" cy="4505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15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C7995\Lesson4\SE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052736"/>
            <a:ext cx="5784850" cy="443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282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213</Words>
  <Application>Microsoft Office PowerPoint</Application>
  <PresentationFormat>On-screen Show (4:3)</PresentationFormat>
  <Paragraphs>63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Motiv sady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Radek</dc:creator>
  <cp:lastModifiedBy>Radovan Fiala</cp:lastModifiedBy>
  <cp:revision>20</cp:revision>
  <dcterms:created xsi:type="dcterms:W3CDTF">2016-04-16T17:52:10Z</dcterms:created>
  <dcterms:modified xsi:type="dcterms:W3CDTF">2016-04-18T10:31:07Z</dcterms:modified>
</cp:coreProperties>
</file>