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8" r:id="rId3"/>
    <p:sldId id="257" r:id="rId4"/>
    <p:sldId id="263" r:id="rId5"/>
    <p:sldId id="276" r:id="rId6"/>
    <p:sldId id="259" r:id="rId7"/>
    <p:sldId id="269" r:id="rId8"/>
    <p:sldId id="261" r:id="rId9"/>
    <p:sldId id="262" r:id="rId10"/>
    <p:sldId id="273" r:id="rId11"/>
    <p:sldId id="274" r:id="rId12"/>
    <p:sldId id="270" r:id="rId13"/>
    <p:sldId id="271" r:id="rId14"/>
    <p:sldId id="258" r:id="rId15"/>
    <p:sldId id="264" r:id="rId16"/>
    <p:sldId id="265" r:id="rId17"/>
    <p:sldId id="275" r:id="rId18"/>
    <p:sldId id="266" r:id="rId19"/>
    <p:sldId id="26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6"/>
    <p:restoredTop sz="94727"/>
  </p:normalViewPr>
  <p:slideViewPr>
    <p:cSldViewPr snapToGrid="0" snapToObjects="1">
      <p:cViewPr varScale="1">
        <p:scale>
          <a:sx n="89" d="100"/>
          <a:sy n="89" d="100"/>
        </p:scale>
        <p:origin x="200" y="1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7F692-3E44-D845-A97E-2EA5678EE0F6}" type="datetimeFigureOut">
              <a:rPr lang="en-US" smtClean="0"/>
              <a:t>5/1/16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079C5-E9E1-9447-8746-8D034C943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2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 studied the interaction between</a:t>
            </a:r>
            <a:r>
              <a:rPr lang="en-US" baseline="0" dirty="0" smtClean="0"/>
              <a:t> CTD and CID by m</a:t>
            </a:r>
            <a:r>
              <a:rPr lang="en-US" dirty="0" smtClean="0"/>
              <a:t>onitoring</a:t>
            </a:r>
            <a:r>
              <a:rPr lang="en-US" baseline="0" dirty="0" smtClean="0"/>
              <a:t> the chemical shift changes of the CID residues – one peak represents one amino acid in this spectra - upon addition of the CTD. In this way, we indentified the interacting surface of the Nrd1-CID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F8A6A9-30E3-584F-8EE0-D174B9F4C04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56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186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3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75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0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21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5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02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27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13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5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9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8FEDD-1C0B-B140-ADE5-47A66BDF83D5}" type="datetimeFigureOut">
              <a:rPr lang="en-US" smtClean="0"/>
              <a:t>5/1/16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39BAF-F930-8947-86D6-17F2B446F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Relationship Id="rId3" Type="http://schemas.openxmlformats.org/officeDocument/2006/relationships/image" Target="../media/image3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Relationship Id="rId3" Type="http://schemas.openxmlformats.org/officeDocument/2006/relationships/image" Target="../media/image3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emf"/><Relationship Id="rId3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20" Type="http://schemas.openxmlformats.org/officeDocument/2006/relationships/image" Target="../media/image27.png"/><Relationship Id="rId21" Type="http://schemas.openxmlformats.org/officeDocument/2006/relationships/image" Target="../media/image28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23.png"/><Relationship Id="rId17" Type="http://schemas.openxmlformats.org/officeDocument/2006/relationships/image" Target="../media/image24.png"/><Relationship Id="rId18" Type="http://schemas.openxmlformats.org/officeDocument/2006/relationships/image" Target="../media/image25.png"/><Relationship Id="rId19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4600" y="2097741"/>
            <a:ext cx="7624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HSQC – </a:t>
            </a:r>
            <a:r>
              <a:rPr lang="en-US" sz="2800" b="1" dirty="0" err="1" smtClean="0">
                <a:solidFill>
                  <a:srgbClr val="C00000"/>
                </a:solidFill>
              </a:rPr>
              <a:t>H</a:t>
            </a:r>
            <a:r>
              <a:rPr lang="en-US" sz="2800" dirty="0" err="1" smtClean="0"/>
              <a:t>eteronuclear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S</a:t>
            </a:r>
            <a:r>
              <a:rPr lang="en-US" sz="2800" dirty="0" smtClean="0"/>
              <a:t>ingle </a:t>
            </a:r>
            <a:r>
              <a:rPr lang="en-US" sz="2800" b="1" dirty="0" err="1" smtClean="0">
                <a:solidFill>
                  <a:srgbClr val="C00000"/>
                </a:solidFill>
              </a:rPr>
              <a:t>Q</a:t>
            </a:r>
            <a:r>
              <a:rPr lang="en-US" sz="2800" dirty="0" err="1" smtClean="0"/>
              <a:t>uantrum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C</a:t>
            </a:r>
            <a:r>
              <a:rPr lang="en-US" sz="2800" dirty="0" smtClean="0"/>
              <a:t>oherence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3838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65" y="0"/>
            <a:ext cx="529936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729" y="2327562"/>
            <a:ext cx="5270217" cy="40724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044" y="781688"/>
            <a:ext cx="4395849" cy="154587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386451" y="1258783"/>
            <a:ext cx="570017" cy="1068779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95548" y="950027"/>
            <a:ext cx="3659579" cy="878774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1" t="6927" r="22396" b="3897"/>
          <a:stretch/>
        </p:blipFill>
        <p:spPr>
          <a:xfrm>
            <a:off x="177080" y="10287"/>
            <a:ext cx="5820308" cy="61157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900" y="-457216"/>
            <a:ext cx="6571100" cy="6845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28725" y="6211808"/>
            <a:ext cx="10129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</a:t>
            </a:r>
            <a:r>
              <a:rPr lang="en-US" baseline="30000" dirty="0" smtClean="0"/>
              <a:t>15</a:t>
            </a:r>
            <a:r>
              <a:rPr lang="en-US" dirty="0" smtClean="0"/>
              <a:t>N TROSY						</a:t>
            </a:r>
            <a:r>
              <a:rPr lang="en-US" baseline="30000" dirty="0" smtClean="0"/>
              <a:t>15</a:t>
            </a:r>
            <a:r>
              <a:rPr lang="en-US" dirty="0" smtClean="0"/>
              <a:t>N HSQC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28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003" y="-701575"/>
            <a:ext cx="6816436" cy="52672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97" b="14589"/>
          <a:stretch/>
        </p:blipFill>
        <p:spPr>
          <a:xfrm>
            <a:off x="6089896" y="27450"/>
            <a:ext cx="6914247" cy="613954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71464" y="0"/>
            <a:ext cx="3300411" cy="2157413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781800" y="3458388"/>
            <a:ext cx="3300411" cy="2157413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218215" y="1771650"/>
            <a:ext cx="3563585" cy="2514600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793435" y="170329"/>
            <a:ext cx="669736" cy="3288059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4350" y="4262572"/>
            <a:ext cx="557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13</a:t>
            </a:r>
            <a:r>
              <a:rPr lang="en-US" dirty="0" smtClean="0"/>
              <a:t>C aliphatic HSQC aliased (</a:t>
            </a:r>
            <a:r>
              <a:rPr lang="en-US" b="1" dirty="0" smtClean="0"/>
              <a:t>left</a:t>
            </a:r>
            <a:r>
              <a:rPr lang="en-US" dirty="0" smtClean="0"/>
              <a:t>) and full range (</a:t>
            </a:r>
            <a:r>
              <a:rPr lang="en-US" b="1" dirty="0" smtClean="0"/>
              <a:t>right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62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518" y="185744"/>
            <a:ext cx="887505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3275" y="71440"/>
            <a:ext cx="557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 smtClean="0"/>
              <a:t>13</a:t>
            </a:r>
            <a:r>
              <a:rPr lang="en-US" dirty="0" smtClean="0"/>
              <a:t>C aromatic HSQC</a:t>
            </a:r>
            <a:r>
              <a:rPr lang="en-US" smtClean="0"/>
              <a:t>, </a:t>
            </a:r>
            <a:r>
              <a:rPr lang="en-US" baseline="30000" smtClean="0"/>
              <a:t>1</a:t>
            </a:r>
            <a:r>
              <a:rPr lang="en-US" baseline="-25000" smtClean="0"/>
              <a:t>CH</a:t>
            </a:r>
            <a:r>
              <a:rPr lang="en-US" b="1" smtClean="0"/>
              <a:t>J=175 Hz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6153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D1H_IntergatorRed_TudorBlue_H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58326" y="133548"/>
            <a:ext cx="5390683" cy="7628496"/>
          </a:xfrm>
          <a:prstGeom prst="rect">
            <a:avLst/>
          </a:prstGeom>
        </p:spPr>
      </p:pic>
      <p:pic>
        <p:nvPicPr>
          <p:cNvPr id="3" name="Picture 2" descr="Screen Shot 2013-02-28 at 12.58.12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" t="32642" r="56759" b="6407"/>
          <a:stretch/>
        </p:blipFill>
        <p:spPr>
          <a:xfrm>
            <a:off x="2555800" y="198455"/>
            <a:ext cx="4095736" cy="443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0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6" name="Group 8"/>
          <p:cNvGrpSpPr>
            <a:grpSpLocks/>
          </p:cNvGrpSpPr>
          <p:nvPr/>
        </p:nvGrpSpPr>
        <p:grpSpPr bwMode="auto">
          <a:xfrm>
            <a:off x="1711662" y="3151680"/>
            <a:ext cx="4079539" cy="3309848"/>
            <a:chOff x="153" y="2016"/>
            <a:chExt cx="2295" cy="1862"/>
          </a:xfrm>
        </p:grpSpPr>
        <p:grpSp>
          <p:nvGrpSpPr>
            <p:cNvPr id="22537" name="Group 9"/>
            <p:cNvGrpSpPr>
              <a:grpSpLocks/>
            </p:cNvGrpSpPr>
            <p:nvPr/>
          </p:nvGrpSpPr>
          <p:grpSpPr bwMode="auto">
            <a:xfrm>
              <a:off x="192" y="2016"/>
              <a:ext cx="2256" cy="1830"/>
              <a:chOff x="912" y="240"/>
              <a:chExt cx="2256" cy="1830"/>
            </a:xfrm>
          </p:grpSpPr>
          <p:sp>
            <p:nvSpPr>
              <p:cNvPr id="22538" name="Rectangle 10"/>
              <p:cNvSpPr>
                <a:spLocks noChangeArrowheads="1"/>
              </p:cNvSpPr>
              <p:nvPr/>
            </p:nvSpPr>
            <p:spPr bwMode="auto">
              <a:xfrm>
                <a:off x="2257" y="1114"/>
                <a:ext cx="87" cy="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9" name="Oval 11"/>
              <p:cNvSpPr>
                <a:spLocks noChangeArrowheads="1"/>
              </p:cNvSpPr>
              <p:nvPr/>
            </p:nvSpPr>
            <p:spPr bwMode="auto">
              <a:xfrm>
                <a:off x="2285" y="1104"/>
                <a:ext cx="43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540" name="Group 12"/>
              <p:cNvGrpSpPr>
                <a:grpSpLocks/>
              </p:cNvGrpSpPr>
              <p:nvPr/>
            </p:nvGrpSpPr>
            <p:grpSpPr bwMode="auto">
              <a:xfrm>
                <a:off x="912" y="240"/>
                <a:ext cx="2256" cy="1830"/>
                <a:chOff x="-912" y="48"/>
                <a:chExt cx="2496" cy="2022"/>
              </a:xfrm>
            </p:grpSpPr>
            <p:pic>
              <p:nvPicPr>
                <p:cNvPr id="22541" name="Picture 13" descr="D:\Simone\Eudora\attach\OlappedSpectraApoBlueCuIRed.png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12" y="48"/>
                  <a:ext cx="2496" cy="202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2542" name="Rectangle 14"/>
                <p:cNvSpPr>
                  <a:spLocks noChangeArrowheads="1"/>
                </p:cNvSpPr>
                <p:nvPr/>
              </p:nvSpPr>
              <p:spPr bwMode="auto">
                <a:xfrm>
                  <a:off x="576" y="960"/>
                  <a:ext cx="96" cy="9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43" name="Rectangle 15"/>
              <p:cNvSpPr>
                <a:spLocks noChangeArrowheads="1"/>
              </p:cNvSpPr>
              <p:nvPr/>
            </p:nvSpPr>
            <p:spPr bwMode="auto">
              <a:xfrm>
                <a:off x="912" y="1201"/>
                <a:ext cx="130" cy="2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4" name="Rectangle 16"/>
              <p:cNvSpPr>
                <a:spLocks noChangeArrowheads="1"/>
              </p:cNvSpPr>
              <p:nvPr/>
            </p:nvSpPr>
            <p:spPr bwMode="auto">
              <a:xfrm>
                <a:off x="1780" y="1940"/>
                <a:ext cx="217" cy="1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5" name="Text Box 17"/>
              <p:cNvSpPr txBox="1">
                <a:spLocks noChangeArrowheads="1"/>
              </p:cNvSpPr>
              <p:nvPr/>
            </p:nvSpPr>
            <p:spPr bwMode="auto">
              <a:xfrm>
                <a:off x="1246" y="336"/>
                <a:ext cx="198" cy="2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b="1">
                    <a:latin typeface="Arial" charset="0"/>
                  </a:rPr>
                  <a:t>A</a:t>
                </a:r>
              </a:p>
            </p:txBody>
          </p:sp>
        </p:grpSp>
        <p:sp>
          <p:nvSpPr>
            <p:cNvPr id="22546" name="Text Box 18"/>
            <p:cNvSpPr txBox="1">
              <a:spLocks noChangeArrowheads="1"/>
            </p:cNvSpPr>
            <p:nvPr/>
          </p:nvSpPr>
          <p:spPr bwMode="auto">
            <a:xfrm rot="16242624">
              <a:off x="163" y="2975"/>
              <a:ext cx="15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  <p:sp>
          <p:nvSpPr>
            <p:cNvPr id="22547" name="Text Box 19"/>
            <p:cNvSpPr txBox="1">
              <a:spLocks noChangeArrowheads="1"/>
            </p:cNvSpPr>
            <p:nvPr/>
          </p:nvSpPr>
          <p:spPr bwMode="auto">
            <a:xfrm rot="4805">
              <a:off x="1113" y="3705"/>
              <a:ext cx="15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</p:grpSp>
      <p:grpSp>
        <p:nvGrpSpPr>
          <p:cNvPr id="22548" name="Group 20"/>
          <p:cNvGrpSpPr>
            <a:grpSpLocks/>
          </p:cNvGrpSpPr>
          <p:nvPr/>
        </p:nvGrpSpPr>
        <p:grpSpPr bwMode="auto">
          <a:xfrm>
            <a:off x="6324600" y="3050304"/>
            <a:ext cx="4038600" cy="3581400"/>
            <a:chOff x="2408" y="3072"/>
            <a:chExt cx="2544" cy="2256"/>
          </a:xfrm>
        </p:grpSpPr>
        <p:pic>
          <p:nvPicPr>
            <p:cNvPr id="22549" name="Picture 21" descr="C:\WINDOWS\Desktop\2j_anew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6" y="3072"/>
              <a:ext cx="1986" cy="2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50" name="Picture 22" descr="C:\WINDOWS\Desktop\2j_bnew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6" y="3201"/>
              <a:ext cx="678" cy="2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1" name="Rectangle 23"/>
            <p:cNvSpPr>
              <a:spLocks noChangeArrowheads="1"/>
            </p:cNvSpPr>
            <p:nvPr/>
          </p:nvSpPr>
          <p:spPr bwMode="auto">
            <a:xfrm>
              <a:off x="3687" y="5184"/>
              <a:ext cx="167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2" name="Rectangle 24"/>
            <p:cNvSpPr>
              <a:spLocks noChangeArrowheads="1"/>
            </p:cNvSpPr>
            <p:nvPr/>
          </p:nvSpPr>
          <p:spPr bwMode="auto">
            <a:xfrm>
              <a:off x="2408" y="5146"/>
              <a:ext cx="167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3" name="Text Box 25"/>
            <p:cNvSpPr txBox="1">
              <a:spLocks noChangeArrowheads="1"/>
            </p:cNvSpPr>
            <p:nvPr/>
          </p:nvSpPr>
          <p:spPr bwMode="auto">
            <a:xfrm>
              <a:off x="2895" y="3408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 b="1">
                <a:latin typeface="Times New Roman" charset="0"/>
              </a:endParaRPr>
            </a:p>
          </p:txBody>
        </p:sp>
        <p:sp>
          <p:nvSpPr>
            <p:cNvPr id="22554" name="Rectangle 26"/>
            <p:cNvSpPr>
              <a:spLocks noChangeArrowheads="1"/>
            </p:cNvSpPr>
            <p:nvPr/>
          </p:nvSpPr>
          <p:spPr bwMode="auto">
            <a:xfrm>
              <a:off x="3117" y="3264"/>
              <a:ext cx="167" cy="18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5" name="Rectangle 27"/>
            <p:cNvSpPr>
              <a:spLocks noChangeArrowheads="1"/>
            </p:cNvSpPr>
            <p:nvPr/>
          </p:nvSpPr>
          <p:spPr bwMode="auto">
            <a:xfrm rot="16200000">
              <a:off x="3285" y="3167"/>
              <a:ext cx="14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latin typeface="Times New Roman" charset="0"/>
                  <a:cs typeface="Times New Roman" charset="0"/>
                </a:rPr>
                <a:t>≈</a:t>
              </a:r>
              <a:r>
                <a:rPr lang="it-IT" b="1">
                  <a:latin typeface="Times New Roman" charset="0"/>
                </a:rPr>
                <a:t> </a:t>
              </a:r>
            </a:p>
          </p:txBody>
        </p:sp>
        <p:sp>
          <p:nvSpPr>
            <p:cNvPr id="22556" name="Rectangle 28"/>
            <p:cNvSpPr>
              <a:spLocks noChangeArrowheads="1"/>
            </p:cNvSpPr>
            <p:nvPr/>
          </p:nvSpPr>
          <p:spPr bwMode="auto">
            <a:xfrm rot="16200000">
              <a:off x="3257" y="4991"/>
              <a:ext cx="14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latin typeface="Times New Roman" charset="0"/>
                  <a:cs typeface="Times New Roman" charset="0"/>
                </a:rPr>
                <a:t>≈</a:t>
              </a:r>
              <a:r>
                <a:rPr lang="it-IT" b="1">
                  <a:latin typeface="Times New Roman" charset="0"/>
                </a:rPr>
                <a:t> </a:t>
              </a:r>
            </a:p>
          </p:txBody>
        </p:sp>
        <p:sp>
          <p:nvSpPr>
            <p:cNvPr id="22557" name="Rectangle 29"/>
            <p:cNvSpPr>
              <a:spLocks noChangeArrowheads="1"/>
            </p:cNvSpPr>
            <p:nvPr/>
          </p:nvSpPr>
          <p:spPr bwMode="auto">
            <a:xfrm>
              <a:off x="2561" y="4272"/>
              <a:ext cx="167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8" name="Rectangle 30"/>
            <p:cNvSpPr>
              <a:spLocks noChangeArrowheads="1"/>
            </p:cNvSpPr>
            <p:nvPr/>
          </p:nvSpPr>
          <p:spPr bwMode="auto">
            <a:xfrm>
              <a:off x="2686" y="5184"/>
              <a:ext cx="222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9" name="Line 31"/>
            <p:cNvSpPr>
              <a:spLocks noChangeAspect="1" noChangeShapeType="1"/>
            </p:cNvSpPr>
            <p:nvPr/>
          </p:nvSpPr>
          <p:spPr bwMode="auto">
            <a:xfrm rot="5400000">
              <a:off x="3635" y="4193"/>
              <a:ext cx="1610" cy="3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0" name="Line 32"/>
            <p:cNvSpPr>
              <a:spLocks noChangeAspect="1" noChangeShapeType="1"/>
            </p:cNvSpPr>
            <p:nvPr/>
          </p:nvSpPr>
          <p:spPr bwMode="auto">
            <a:xfrm>
              <a:off x="3840" y="5007"/>
              <a:ext cx="612" cy="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1" name="Line 33"/>
            <p:cNvSpPr>
              <a:spLocks noChangeAspect="1" noChangeShapeType="1"/>
            </p:cNvSpPr>
            <p:nvPr/>
          </p:nvSpPr>
          <p:spPr bwMode="auto">
            <a:xfrm rot="5400000">
              <a:off x="3039" y="4192"/>
              <a:ext cx="1597" cy="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2" name="Line 34"/>
            <p:cNvSpPr>
              <a:spLocks noChangeAspect="1" noChangeShapeType="1"/>
            </p:cNvSpPr>
            <p:nvPr/>
          </p:nvSpPr>
          <p:spPr bwMode="auto">
            <a:xfrm>
              <a:off x="3421" y="3585"/>
              <a:ext cx="641" cy="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3" name="Line 35"/>
            <p:cNvSpPr>
              <a:spLocks noChangeAspect="1" noChangeShapeType="1"/>
            </p:cNvSpPr>
            <p:nvPr/>
          </p:nvSpPr>
          <p:spPr bwMode="auto">
            <a:xfrm rot="5400000">
              <a:off x="2980" y="4016"/>
              <a:ext cx="864" cy="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4" name="Line 36"/>
            <p:cNvSpPr>
              <a:spLocks noChangeAspect="1" noChangeShapeType="1"/>
            </p:cNvSpPr>
            <p:nvPr/>
          </p:nvSpPr>
          <p:spPr bwMode="auto">
            <a:xfrm rot="5400000">
              <a:off x="3024" y="4239"/>
              <a:ext cx="1022" cy="3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5" name="Line 37"/>
            <p:cNvSpPr>
              <a:spLocks noChangeAspect="1" noChangeShapeType="1"/>
            </p:cNvSpPr>
            <p:nvPr/>
          </p:nvSpPr>
          <p:spPr bwMode="auto">
            <a:xfrm>
              <a:off x="3539" y="3733"/>
              <a:ext cx="557" cy="1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6" name="Line 38"/>
            <p:cNvSpPr>
              <a:spLocks noChangeAspect="1" noChangeShapeType="1"/>
            </p:cNvSpPr>
            <p:nvPr/>
          </p:nvSpPr>
          <p:spPr bwMode="auto">
            <a:xfrm rot="5400000">
              <a:off x="2981" y="4055"/>
              <a:ext cx="913" cy="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7" name="Text Box 39"/>
            <p:cNvSpPr txBox="1">
              <a:spLocks noChangeArrowheads="1"/>
            </p:cNvSpPr>
            <p:nvPr/>
          </p:nvSpPr>
          <p:spPr bwMode="auto">
            <a:xfrm>
              <a:off x="3840" y="3811"/>
              <a:ext cx="42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chemeClr val="accent2"/>
                  </a:solidFill>
                  <a:latin typeface="Times New Roman" charset="0"/>
                </a:rPr>
                <a:t>His 108</a:t>
              </a:r>
            </a:p>
          </p:txBody>
        </p:sp>
        <p:sp>
          <p:nvSpPr>
            <p:cNvPr id="22568" name="Line 40"/>
            <p:cNvSpPr>
              <a:spLocks noChangeShapeType="1"/>
            </p:cNvSpPr>
            <p:nvPr/>
          </p:nvSpPr>
          <p:spPr bwMode="auto">
            <a:xfrm flipV="1">
              <a:off x="3933" y="3744"/>
              <a:ext cx="166" cy="96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9" name="Text Box 41"/>
            <p:cNvSpPr txBox="1">
              <a:spLocks noChangeArrowheads="1"/>
            </p:cNvSpPr>
            <p:nvPr/>
          </p:nvSpPr>
          <p:spPr bwMode="auto">
            <a:xfrm>
              <a:off x="3895" y="3404"/>
              <a:ext cx="42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rgbClr val="FF3300"/>
                  </a:solidFill>
                  <a:latin typeface="Times New Roman" charset="0"/>
                </a:rPr>
                <a:t>His 108</a:t>
              </a:r>
            </a:p>
          </p:txBody>
        </p:sp>
        <p:sp>
          <p:nvSpPr>
            <p:cNvPr id="22570" name="Line 42"/>
            <p:cNvSpPr>
              <a:spLocks noChangeShapeType="1"/>
            </p:cNvSpPr>
            <p:nvPr/>
          </p:nvSpPr>
          <p:spPr bwMode="auto">
            <a:xfrm flipV="1">
              <a:off x="4216" y="3400"/>
              <a:ext cx="223" cy="4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71" name="Rectangle 43"/>
            <p:cNvSpPr>
              <a:spLocks noChangeArrowheads="1"/>
            </p:cNvSpPr>
            <p:nvPr/>
          </p:nvSpPr>
          <p:spPr bwMode="auto">
            <a:xfrm>
              <a:off x="3936" y="3662"/>
              <a:ext cx="111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2" name="Rectangle 44"/>
            <p:cNvSpPr>
              <a:spLocks noChangeArrowheads="1"/>
            </p:cNvSpPr>
            <p:nvPr/>
          </p:nvSpPr>
          <p:spPr bwMode="auto">
            <a:xfrm>
              <a:off x="4315" y="3667"/>
              <a:ext cx="111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3" name="Rectangle 45"/>
            <p:cNvSpPr>
              <a:spLocks noChangeArrowheads="1"/>
            </p:cNvSpPr>
            <p:nvPr/>
          </p:nvSpPr>
          <p:spPr bwMode="auto">
            <a:xfrm>
              <a:off x="3258" y="3792"/>
              <a:ext cx="5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4" name="Text Box 46"/>
            <p:cNvSpPr txBox="1">
              <a:spLocks noChangeArrowheads="1"/>
            </p:cNvSpPr>
            <p:nvPr/>
          </p:nvSpPr>
          <p:spPr bwMode="auto">
            <a:xfrm>
              <a:off x="3173" y="3408"/>
              <a:ext cx="37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rgbClr val="FF3300"/>
                  </a:solidFill>
                  <a:latin typeface="Times New Roman" charset="0"/>
                </a:rPr>
                <a:t>His 79</a:t>
              </a:r>
            </a:p>
          </p:txBody>
        </p:sp>
        <p:sp>
          <p:nvSpPr>
            <p:cNvPr id="22575" name="Line 47"/>
            <p:cNvSpPr>
              <a:spLocks noChangeShapeType="1"/>
            </p:cNvSpPr>
            <p:nvPr/>
          </p:nvSpPr>
          <p:spPr bwMode="auto">
            <a:xfrm rot="-2388334">
              <a:off x="3321" y="3509"/>
              <a:ext cx="55" cy="96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76" name="Text Box 48"/>
            <p:cNvSpPr txBox="1">
              <a:spLocks noChangeArrowheads="1"/>
            </p:cNvSpPr>
            <p:nvPr/>
          </p:nvSpPr>
          <p:spPr bwMode="auto">
            <a:xfrm>
              <a:off x="4059" y="3585"/>
              <a:ext cx="37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chemeClr val="accent2"/>
                  </a:solidFill>
                  <a:latin typeface="Times New Roman" charset="0"/>
                </a:rPr>
                <a:t>His 79</a:t>
              </a:r>
            </a:p>
          </p:txBody>
        </p:sp>
        <p:sp>
          <p:nvSpPr>
            <p:cNvPr id="22577" name="Line 49"/>
            <p:cNvSpPr>
              <a:spLocks noChangeAspect="1" noChangeShapeType="1"/>
            </p:cNvSpPr>
            <p:nvPr/>
          </p:nvSpPr>
          <p:spPr bwMode="auto">
            <a:xfrm rot="-1768553">
              <a:off x="4112" y="3574"/>
              <a:ext cx="111" cy="96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78" name="Rectangle 50"/>
            <p:cNvSpPr>
              <a:spLocks noChangeArrowheads="1"/>
            </p:cNvSpPr>
            <p:nvPr/>
          </p:nvSpPr>
          <p:spPr bwMode="auto">
            <a:xfrm>
              <a:off x="4174" y="3312"/>
              <a:ext cx="55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9" name="Line 51"/>
            <p:cNvSpPr>
              <a:spLocks noChangeAspect="1" noChangeShapeType="1"/>
            </p:cNvSpPr>
            <p:nvPr/>
          </p:nvSpPr>
          <p:spPr bwMode="auto">
            <a:xfrm>
              <a:off x="3031" y="3395"/>
              <a:ext cx="1421" cy="2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80" name="Oval 52"/>
            <p:cNvSpPr>
              <a:spLocks noChangeArrowheads="1"/>
            </p:cNvSpPr>
            <p:nvPr/>
          </p:nvSpPr>
          <p:spPr bwMode="auto">
            <a:xfrm>
              <a:off x="4033" y="3622"/>
              <a:ext cx="63" cy="1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1" name="Rectangle 53"/>
            <p:cNvSpPr>
              <a:spLocks noChangeArrowheads="1"/>
            </p:cNvSpPr>
            <p:nvPr/>
          </p:nvSpPr>
          <p:spPr bwMode="auto">
            <a:xfrm>
              <a:off x="4062" y="3622"/>
              <a:ext cx="56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2" name="Oval 54"/>
            <p:cNvSpPr>
              <a:spLocks noChangeAspect="1" noChangeArrowheads="1"/>
            </p:cNvSpPr>
            <p:nvPr/>
          </p:nvSpPr>
          <p:spPr bwMode="auto">
            <a:xfrm>
              <a:off x="4061" y="3613"/>
              <a:ext cx="11" cy="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3" name="Oval 55"/>
            <p:cNvSpPr>
              <a:spLocks noChangeArrowheads="1"/>
            </p:cNvSpPr>
            <p:nvPr/>
          </p:nvSpPr>
          <p:spPr bwMode="auto">
            <a:xfrm>
              <a:off x="3466" y="3590"/>
              <a:ext cx="55" cy="10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4" name="Oval 56"/>
            <p:cNvSpPr>
              <a:spLocks noChangeAspect="1" noChangeArrowheads="1"/>
            </p:cNvSpPr>
            <p:nvPr/>
          </p:nvSpPr>
          <p:spPr bwMode="auto">
            <a:xfrm>
              <a:off x="3489" y="3696"/>
              <a:ext cx="29" cy="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5" name="Oval 57"/>
            <p:cNvSpPr>
              <a:spLocks noChangeArrowheads="1"/>
            </p:cNvSpPr>
            <p:nvPr/>
          </p:nvSpPr>
          <p:spPr bwMode="auto">
            <a:xfrm>
              <a:off x="3455" y="4655"/>
              <a:ext cx="5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6" name="Oval 58"/>
            <p:cNvSpPr>
              <a:spLocks noChangeArrowheads="1"/>
            </p:cNvSpPr>
            <p:nvPr/>
          </p:nvSpPr>
          <p:spPr bwMode="auto">
            <a:xfrm>
              <a:off x="3481" y="4656"/>
              <a:ext cx="55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7" name="Oval 59"/>
            <p:cNvSpPr>
              <a:spLocks noChangeArrowheads="1"/>
            </p:cNvSpPr>
            <p:nvPr/>
          </p:nvSpPr>
          <p:spPr bwMode="auto">
            <a:xfrm>
              <a:off x="3460" y="4752"/>
              <a:ext cx="55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8" name="Oval 60"/>
            <p:cNvSpPr>
              <a:spLocks noChangeArrowheads="1"/>
            </p:cNvSpPr>
            <p:nvPr/>
          </p:nvSpPr>
          <p:spPr bwMode="auto">
            <a:xfrm>
              <a:off x="4033" y="4719"/>
              <a:ext cx="56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9" name="Line 61"/>
            <p:cNvSpPr>
              <a:spLocks noChangeAspect="1" noChangeShapeType="1"/>
            </p:cNvSpPr>
            <p:nvPr/>
          </p:nvSpPr>
          <p:spPr bwMode="auto">
            <a:xfrm>
              <a:off x="3451" y="3600"/>
              <a:ext cx="603" cy="1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90" name="Rectangle 62"/>
            <p:cNvSpPr>
              <a:spLocks noChangeArrowheads="1"/>
            </p:cNvSpPr>
            <p:nvPr/>
          </p:nvSpPr>
          <p:spPr bwMode="auto">
            <a:xfrm>
              <a:off x="2839" y="5184"/>
              <a:ext cx="500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1" name="Text Box 63"/>
            <p:cNvSpPr txBox="1">
              <a:spLocks noChangeArrowheads="1"/>
            </p:cNvSpPr>
            <p:nvPr/>
          </p:nvSpPr>
          <p:spPr bwMode="auto">
            <a:xfrm>
              <a:off x="2908" y="4751"/>
              <a:ext cx="22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b="1">
                  <a:latin typeface="Arial" charset="0"/>
                </a:rPr>
                <a:t>C</a:t>
              </a:r>
            </a:p>
          </p:txBody>
        </p:sp>
        <p:sp>
          <p:nvSpPr>
            <p:cNvPr id="22592" name="Rectangle 64"/>
            <p:cNvSpPr>
              <a:spLocks noChangeArrowheads="1"/>
            </p:cNvSpPr>
            <p:nvPr/>
          </p:nvSpPr>
          <p:spPr bwMode="auto">
            <a:xfrm rot="5318370">
              <a:off x="3203" y="3291"/>
              <a:ext cx="19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latin typeface="Times New Roman" charset="0"/>
                  <a:cs typeface="Times New Roman" charset="0"/>
                </a:rPr>
                <a:t>≈</a:t>
              </a:r>
              <a:endParaRPr lang="it-IT" b="1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22593" name="Text Box 65"/>
            <p:cNvSpPr txBox="1">
              <a:spLocks noChangeArrowheads="1"/>
            </p:cNvSpPr>
            <p:nvPr/>
          </p:nvSpPr>
          <p:spPr bwMode="auto">
            <a:xfrm rot="-5357376">
              <a:off x="2562" y="4235"/>
              <a:ext cx="1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  <p:sp>
          <p:nvSpPr>
            <p:cNvPr id="22594" name="Text Box 66"/>
            <p:cNvSpPr txBox="1">
              <a:spLocks noChangeArrowheads="1"/>
            </p:cNvSpPr>
            <p:nvPr/>
          </p:nvSpPr>
          <p:spPr bwMode="auto">
            <a:xfrm rot="4805">
              <a:off x="3725" y="5128"/>
              <a:ext cx="1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</p:grpSp>
      <p:sp>
        <p:nvSpPr>
          <p:cNvPr id="22595" name="Text Box 67"/>
          <p:cNvSpPr txBox="1">
            <a:spLocks noChangeArrowheads="1"/>
          </p:cNvSpPr>
          <p:nvPr/>
        </p:nvSpPr>
        <p:spPr bwMode="auto">
          <a:xfrm>
            <a:off x="1928857" y="377171"/>
            <a:ext cx="4000839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de-DE" sz="3200" b="1" i="1" dirty="0">
                <a:solidFill>
                  <a:schemeClr val="accent2"/>
                </a:solidFill>
              </a:rPr>
              <a:t>Interaction </a:t>
            </a:r>
            <a:r>
              <a:rPr lang="de-DE" sz="3200" b="1" i="1" dirty="0" err="1">
                <a:solidFill>
                  <a:schemeClr val="accent2"/>
                </a:solidFill>
              </a:rPr>
              <a:t>of</a:t>
            </a:r>
            <a:r>
              <a:rPr lang="de-DE" sz="3200" b="1" i="1" dirty="0">
                <a:solidFill>
                  <a:schemeClr val="accent2"/>
                </a:solidFill>
              </a:rPr>
              <a:t> DR1885 </a:t>
            </a:r>
          </a:p>
          <a:p>
            <a:pPr algn="ctr" eaLnBrk="0" hangingPunct="0"/>
            <a:r>
              <a:rPr lang="de-DE" sz="3200" b="1" i="1" dirty="0" err="1">
                <a:solidFill>
                  <a:schemeClr val="accent2"/>
                </a:solidFill>
              </a:rPr>
              <a:t>with</a:t>
            </a:r>
            <a:r>
              <a:rPr lang="de-DE" sz="3200" b="1" i="1" dirty="0">
                <a:solidFill>
                  <a:schemeClr val="accent2"/>
                </a:solidFill>
              </a:rPr>
              <a:t> </a:t>
            </a:r>
            <a:r>
              <a:rPr lang="de-DE" sz="3200" b="1" i="1" dirty="0" err="1">
                <a:solidFill>
                  <a:schemeClr val="accent2"/>
                </a:solidFill>
              </a:rPr>
              <a:t>copper</a:t>
            </a:r>
            <a:endParaRPr lang="de-DE" sz="3200" b="1" i="1" dirty="0">
              <a:solidFill>
                <a:schemeClr val="accent2"/>
              </a:solidFill>
            </a:endParaRPr>
          </a:p>
          <a:p>
            <a:pPr algn="ctr" eaLnBrk="0" hangingPunct="0"/>
            <a:endParaRPr lang="de-DE" dirty="0"/>
          </a:p>
          <a:p>
            <a:pPr algn="ctr" eaLnBrk="0" hangingPunct="0">
              <a:buFontTx/>
              <a:buChar char="-"/>
            </a:pPr>
            <a:r>
              <a:rPr lang="de-DE" dirty="0" err="1"/>
              <a:t>titration</a:t>
            </a:r>
            <a:r>
              <a:rPr lang="de-DE" dirty="0"/>
              <a:t> (A,B)</a:t>
            </a:r>
          </a:p>
          <a:p>
            <a:pPr algn="ctr" eaLnBrk="0" hangingPunct="0">
              <a:buFontTx/>
              <a:buChar char="-"/>
            </a:pPr>
            <a:r>
              <a:rPr lang="de-DE" baseline="30000" dirty="0"/>
              <a:t>2</a:t>
            </a:r>
            <a:r>
              <a:rPr lang="de-DE" dirty="0"/>
              <a:t>J HSQC (C)</a:t>
            </a:r>
          </a:p>
        </p:txBody>
      </p:sp>
      <p:sp>
        <p:nvSpPr>
          <p:cNvPr id="5" name="Oval 4"/>
          <p:cNvSpPr/>
          <p:nvPr/>
        </p:nvSpPr>
        <p:spPr>
          <a:xfrm>
            <a:off x="6452690" y="2994489"/>
            <a:ext cx="4085297" cy="3642102"/>
          </a:xfrm>
          <a:prstGeom prst="ellipse">
            <a:avLst/>
          </a:prstGeom>
          <a:solidFill>
            <a:schemeClr val="bg1">
              <a:alpha val="80000"/>
            </a:schemeClr>
          </a:solidFill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46149" y="4033120"/>
            <a:ext cx="1025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f</a:t>
            </a:r>
            <a:r>
              <a:rPr lang="en-US" sz="1400" dirty="0">
                <a:solidFill>
                  <a:srgbClr val="0070C0"/>
                </a:solidFill>
              </a:rPr>
              <a:t>ree</a:t>
            </a:r>
          </a:p>
          <a:p>
            <a:r>
              <a:rPr lang="en-US" sz="1400" dirty="0">
                <a:solidFill>
                  <a:srgbClr val="FF0000"/>
                </a:solidFill>
              </a:rPr>
              <a:t>bound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 rot="2988009">
            <a:off x="5235845" y="4618894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 rot="2988009">
            <a:off x="3599702" y="3974210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 rot="2988009">
            <a:off x="3367203" y="5692697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 rot="2988009">
            <a:off x="3891629" y="3899338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6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6" name="Group 8"/>
          <p:cNvGrpSpPr>
            <a:grpSpLocks/>
          </p:cNvGrpSpPr>
          <p:nvPr/>
        </p:nvGrpSpPr>
        <p:grpSpPr bwMode="auto">
          <a:xfrm>
            <a:off x="1711662" y="3151680"/>
            <a:ext cx="4079539" cy="3309848"/>
            <a:chOff x="153" y="2016"/>
            <a:chExt cx="2295" cy="1862"/>
          </a:xfrm>
        </p:grpSpPr>
        <p:grpSp>
          <p:nvGrpSpPr>
            <p:cNvPr id="22537" name="Group 9"/>
            <p:cNvGrpSpPr>
              <a:grpSpLocks/>
            </p:cNvGrpSpPr>
            <p:nvPr/>
          </p:nvGrpSpPr>
          <p:grpSpPr bwMode="auto">
            <a:xfrm>
              <a:off x="192" y="2016"/>
              <a:ext cx="2256" cy="1830"/>
              <a:chOff x="912" y="240"/>
              <a:chExt cx="2256" cy="1830"/>
            </a:xfrm>
          </p:grpSpPr>
          <p:sp>
            <p:nvSpPr>
              <p:cNvPr id="22538" name="Rectangle 10"/>
              <p:cNvSpPr>
                <a:spLocks noChangeArrowheads="1"/>
              </p:cNvSpPr>
              <p:nvPr/>
            </p:nvSpPr>
            <p:spPr bwMode="auto">
              <a:xfrm>
                <a:off x="2257" y="1114"/>
                <a:ext cx="87" cy="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9" name="Oval 11"/>
              <p:cNvSpPr>
                <a:spLocks noChangeArrowheads="1"/>
              </p:cNvSpPr>
              <p:nvPr/>
            </p:nvSpPr>
            <p:spPr bwMode="auto">
              <a:xfrm>
                <a:off x="2285" y="1104"/>
                <a:ext cx="43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540" name="Group 12"/>
              <p:cNvGrpSpPr>
                <a:grpSpLocks/>
              </p:cNvGrpSpPr>
              <p:nvPr/>
            </p:nvGrpSpPr>
            <p:grpSpPr bwMode="auto">
              <a:xfrm>
                <a:off x="912" y="240"/>
                <a:ext cx="2256" cy="1830"/>
                <a:chOff x="-912" y="48"/>
                <a:chExt cx="2496" cy="2022"/>
              </a:xfrm>
            </p:grpSpPr>
            <p:pic>
              <p:nvPicPr>
                <p:cNvPr id="22541" name="Picture 13" descr="D:\Simone\Eudora\attach\OlappedSpectraApoBlueCuIRed.png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12" y="48"/>
                  <a:ext cx="2496" cy="202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2542" name="Rectangle 14"/>
                <p:cNvSpPr>
                  <a:spLocks noChangeArrowheads="1"/>
                </p:cNvSpPr>
                <p:nvPr/>
              </p:nvSpPr>
              <p:spPr bwMode="auto">
                <a:xfrm>
                  <a:off x="576" y="960"/>
                  <a:ext cx="96" cy="9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43" name="Rectangle 15"/>
              <p:cNvSpPr>
                <a:spLocks noChangeArrowheads="1"/>
              </p:cNvSpPr>
              <p:nvPr/>
            </p:nvSpPr>
            <p:spPr bwMode="auto">
              <a:xfrm>
                <a:off x="912" y="1201"/>
                <a:ext cx="130" cy="2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4" name="Rectangle 16"/>
              <p:cNvSpPr>
                <a:spLocks noChangeArrowheads="1"/>
              </p:cNvSpPr>
              <p:nvPr/>
            </p:nvSpPr>
            <p:spPr bwMode="auto">
              <a:xfrm>
                <a:off x="1780" y="1940"/>
                <a:ext cx="217" cy="1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5" name="Text Box 17"/>
              <p:cNvSpPr txBox="1">
                <a:spLocks noChangeArrowheads="1"/>
              </p:cNvSpPr>
              <p:nvPr/>
            </p:nvSpPr>
            <p:spPr bwMode="auto">
              <a:xfrm>
                <a:off x="1246" y="336"/>
                <a:ext cx="198" cy="2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b="1">
                    <a:latin typeface="Arial" charset="0"/>
                  </a:rPr>
                  <a:t>A</a:t>
                </a:r>
              </a:p>
            </p:txBody>
          </p:sp>
        </p:grpSp>
        <p:sp>
          <p:nvSpPr>
            <p:cNvPr id="22546" name="Text Box 18"/>
            <p:cNvSpPr txBox="1">
              <a:spLocks noChangeArrowheads="1"/>
            </p:cNvSpPr>
            <p:nvPr/>
          </p:nvSpPr>
          <p:spPr bwMode="auto">
            <a:xfrm rot="16242624">
              <a:off x="163" y="2975"/>
              <a:ext cx="15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  <p:sp>
          <p:nvSpPr>
            <p:cNvPr id="22547" name="Text Box 19"/>
            <p:cNvSpPr txBox="1">
              <a:spLocks noChangeArrowheads="1"/>
            </p:cNvSpPr>
            <p:nvPr/>
          </p:nvSpPr>
          <p:spPr bwMode="auto">
            <a:xfrm rot="4805">
              <a:off x="1113" y="3705"/>
              <a:ext cx="15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</p:grpSp>
      <p:grpSp>
        <p:nvGrpSpPr>
          <p:cNvPr id="22548" name="Group 20"/>
          <p:cNvGrpSpPr>
            <a:grpSpLocks/>
          </p:cNvGrpSpPr>
          <p:nvPr/>
        </p:nvGrpSpPr>
        <p:grpSpPr bwMode="auto">
          <a:xfrm>
            <a:off x="6324600" y="3050304"/>
            <a:ext cx="4038600" cy="3581400"/>
            <a:chOff x="2408" y="3072"/>
            <a:chExt cx="2544" cy="2256"/>
          </a:xfrm>
        </p:grpSpPr>
        <p:pic>
          <p:nvPicPr>
            <p:cNvPr id="22549" name="Picture 21" descr="C:\WINDOWS\Desktop\2j_anew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6" y="3072"/>
              <a:ext cx="1986" cy="2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50" name="Picture 22" descr="C:\WINDOWS\Desktop\2j_bnew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6" y="3201"/>
              <a:ext cx="678" cy="2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1" name="Rectangle 23"/>
            <p:cNvSpPr>
              <a:spLocks noChangeArrowheads="1"/>
            </p:cNvSpPr>
            <p:nvPr/>
          </p:nvSpPr>
          <p:spPr bwMode="auto">
            <a:xfrm>
              <a:off x="3687" y="5184"/>
              <a:ext cx="167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2" name="Rectangle 24"/>
            <p:cNvSpPr>
              <a:spLocks noChangeArrowheads="1"/>
            </p:cNvSpPr>
            <p:nvPr/>
          </p:nvSpPr>
          <p:spPr bwMode="auto">
            <a:xfrm>
              <a:off x="2408" y="5146"/>
              <a:ext cx="167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3" name="Text Box 25"/>
            <p:cNvSpPr txBox="1">
              <a:spLocks noChangeArrowheads="1"/>
            </p:cNvSpPr>
            <p:nvPr/>
          </p:nvSpPr>
          <p:spPr bwMode="auto">
            <a:xfrm>
              <a:off x="2895" y="3408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 b="1">
                <a:latin typeface="Times New Roman" charset="0"/>
              </a:endParaRPr>
            </a:p>
          </p:txBody>
        </p:sp>
        <p:sp>
          <p:nvSpPr>
            <p:cNvPr id="22554" name="Rectangle 26"/>
            <p:cNvSpPr>
              <a:spLocks noChangeArrowheads="1"/>
            </p:cNvSpPr>
            <p:nvPr/>
          </p:nvSpPr>
          <p:spPr bwMode="auto">
            <a:xfrm>
              <a:off x="3117" y="3264"/>
              <a:ext cx="167" cy="18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5" name="Rectangle 27"/>
            <p:cNvSpPr>
              <a:spLocks noChangeArrowheads="1"/>
            </p:cNvSpPr>
            <p:nvPr/>
          </p:nvSpPr>
          <p:spPr bwMode="auto">
            <a:xfrm rot="16200000">
              <a:off x="3285" y="3167"/>
              <a:ext cx="14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latin typeface="Times New Roman" charset="0"/>
                  <a:cs typeface="Times New Roman" charset="0"/>
                </a:rPr>
                <a:t>≈</a:t>
              </a:r>
              <a:r>
                <a:rPr lang="it-IT" b="1">
                  <a:latin typeface="Times New Roman" charset="0"/>
                </a:rPr>
                <a:t> </a:t>
              </a:r>
            </a:p>
          </p:txBody>
        </p:sp>
        <p:sp>
          <p:nvSpPr>
            <p:cNvPr id="22556" name="Rectangle 28"/>
            <p:cNvSpPr>
              <a:spLocks noChangeArrowheads="1"/>
            </p:cNvSpPr>
            <p:nvPr/>
          </p:nvSpPr>
          <p:spPr bwMode="auto">
            <a:xfrm rot="16200000">
              <a:off x="3257" y="4991"/>
              <a:ext cx="14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latin typeface="Times New Roman" charset="0"/>
                  <a:cs typeface="Times New Roman" charset="0"/>
                </a:rPr>
                <a:t>≈</a:t>
              </a:r>
              <a:r>
                <a:rPr lang="it-IT" b="1">
                  <a:latin typeface="Times New Roman" charset="0"/>
                </a:rPr>
                <a:t> </a:t>
              </a:r>
            </a:p>
          </p:txBody>
        </p:sp>
        <p:sp>
          <p:nvSpPr>
            <p:cNvPr id="22557" name="Rectangle 29"/>
            <p:cNvSpPr>
              <a:spLocks noChangeArrowheads="1"/>
            </p:cNvSpPr>
            <p:nvPr/>
          </p:nvSpPr>
          <p:spPr bwMode="auto">
            <a:xfrm>
              <a:off x="2561" y="4272"/>
              <a:ext cx="167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8" name="Rectangle 30"/>
            <p:cNvSpPr>
              <a:spLocks noChangeArrowheads="1"/>
            </p:cNvSpPr>
            <p:nvPr/>
          </p:nvSpPr>
          <p:spPr bwMode="auto">
            <a:xfrm>
              <a:off x="2686" y="5184"/>
              <a:ext cx="222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9" name="Line 31"/>
            <p:cNvSpPr>
              <a:spLocks noChangeAspect="1" noChangeShapeType="1"/>
            </p:cNvSpPr>
            <p:nvPr/>
          </p:nvSpPr>
          <p:spPr bwMode="auto">
            <a:xfrm rot="5400000">
              <a:off x="3635" y="4193"/>
              <a:ext cx="1610" cy="3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0" name="Line 32"/>
            <p:cNvSpPr>
              <a:spLocks noChangeAspect="1" noChangeShapeType="1"/>
            </p:cNvSpPr>
            <p:nvPr/>
          </p:nvSpPr>
          <p:spPr bwMode="auto">
            <a:xfrm>
              <a:off x="3840" y="5007"/>
              <a:ext cx="612" cy="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1" name="Line 33"/>
            <p:cNvSpPr>
              <a:spLocks noChangeAspect="1" noChangeShapeType="1"/>
            </p:cNvSpPr>
            <p:nvPr/>
          </p:nvSpPr>
          <p:spPr bwMode="auto">
            <a:xfrm rot="5400000">
              <a:off x="3039" y="4192"/>
              <a:ext cx="1597" cy="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2" name="Line 34"/>
            <p:cNvSpPr>
              <a:spLocks noChangeAspect="1" noChangeShapeType="1"/>
            </p:cNvSpPr>
            <p:nvPr/>
          </p:nvSpPr>
          <p:spPr bwMode="auto">
            <a:xfrm>
              <a:off x="3421" y="3585"/>
              <a:ext cx="641" cy="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3" name="Line 35"/>
            <p:cNvSpPr>
              <a:spLocks noChangeAspect="1" noChangeShapeType="1"/>
            </p:cNvSpPr>
            <p:nvPr/>
          </p:nvSpPr>
          <p:spPr bwMode="auto">
            <a:xfrm rot="5400000">
              <a:off x="2980" y="4016"/>
              <a:ext cx="864" cy="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4" name="Line 36"/>
            <p:cNvSpPr>
              <a:spLocks noChangeAspect="1" noChangeShapeType="1"/>
            </p:cNvSpPr>
            <p:nvPr/>
          </p:nvSpPr>
          <p:spPr bwMode="auto">
            <a:xfrm rot="5400000">
              <a:off x="3024" y="4239"/>
              <a:ext cx="1022" cy="3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5" name="Line 37"/>
            <p:cNvSpPr>
              <a:spLocks noChangeAspect="1" noChangeShapeType="1"/>
            </p:cNvSpPr>
            <p:nvPr/>
          </p:nvSpPr>
          <p:spPr bwMode="auto">
            <a:xfrm>
              <a:off x="3539" y="3733"/>
              <a:ext cx="557" cy="1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6" name="Line 38"/>
            <p:cNvSpPr>
              <a:spLocks noChangeAspect="1" noChangeShapeType="1"/>
            </p:cNvSpPr>
            <p:nvPr/>
          </p:nvSpPr>
          <p:spPr bwMode="auto">
            <a:xfrm rot="5400000">
              <a:off x="2981" y="4055"/>
              <a:ext cx="913" cy="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7" name="Text Box 39"/>
            <p:cNvSpPr txBox="1">
              <a:spLocks noChangeArrowheads="1"/>
            </p:cNvSpPr>
            <p:nvPr/>
          </p:nvSpPr>
          <p:spPr bwMode="auto">
            <a:xfrm>
              <a:off x="3840" y="3811"/>
              <a:ext cx="42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chemeClr val="accent2"/>
                  </a:solidFill>
                  <a:latin typeface="Times New Roman" charset="0"/>
                </a:rPr>
                <a:t>His 108</a:t>
              </a:r>
            </a:p>
          </p:txBody>
        </p:sp>
        <p:sp>
          <p:nvSpPr>
            <p:cNvPr id="22568" name="Line 40"/>
            <p:cNvSpPr>
              <a:spLocks noChangeShapeType="1"/>
            </p:cNvSpPr>
            <p:nvPr/>
          </p:nvSpPr>
          <p:spPr bwMode="auto">
            <a:xfrm flipV="1">
              <a:off x="3933" y="3744"/>
              <a:ext cx="166" cy="96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9" name="Text Box 41"/>
            <p:cNvSpPr txBox="1">
              <a:spLocks noChangeArrowheads="1"/>
            </p:cNvSpPr>
            <p:nvPr/>
          </p:nvSpPr>
          <p:spPr bwMode="auto">
            <a:xfrm>
              <a:off x="3895" y="3404"/>
              <a:ext cx="42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rgbClr val="FF3300"/>
                  </a:solidFill>
                  <a:latin typeface="Times New Roman" charset="0"/>
                </a:rPr>
                <a:t>His 108</a:t>
              </a:r>
            </a:p>
          </p:txBody>
        </p:sp>
        <p:sp>
          <p:nvSpPr>
            <p:cNvPr id="22570" name="Line 42"/>
            <p:cNvSpPr>
              <a:spLocks noChangeShapeType="1"/>
            </p:cNvSpPr>
            <p:nvPr/>
          </p:nvSpPr>
          <p:spPr bwMode="auto">
            <a:xfrm flipV="1">
              <a:off x="4216" y="3400"/>
              <a:ext cx="223" cy="4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71" name="Rectangle 43"/>
            <p:cNvSpPr>
              <a:spLocks noChangeArrowheads="1"/>
            </p:cNvSpPr>
            <p:nvPr/>
          </p:nvSpPr>
          <p:spPr bwMode="auto">
            <a:xfrm>
              <a:off x="3936" y="3662"/>
              <a:ext cx="111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2" name="Rectangle 44"/>
            <p:cNvSpPr>
              <a:spLocks noChangeArrowheads="1"/>
            </p:cNvSpPr>
            <p:nvPr/>
          </p:nvSpPr>
          <p:spPr bwMode="auto">
            <a:xfrm>
              <a:off x="4315" y="3667"/>
              <a:ext cx="111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3" name="Rectangle 45"/>
            <p:cNvSpPr>
              <a:spLocks noChangeArrowheads="1"/>
            </p:cNvSpPr>
            <p:nvPr/>
          </p:nvSpPr>
          <p:spPr bwMode="auto">
            <a:xfrm>
              <a:off x="3258" y="3792"/>
              <a:ext cx="5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4" name="Text Box 46"/>
            <p:cNvSpPr txBox="1">
              <a:spLocks noChangeArrowheads="1"/>
            </p:cNvSpPr>
            <p:nvPr/>
          </p:nvSpPr>
          <p:spPr bwMode="auto">
            <a:xfrm>
              <a:off x="3173" y="3408"/>
              <a:ext cx="37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rgbClr val="FF3300"/>
                  </a:solidFill>
                  <a:latin typeface="Times New Roman" charset="0"/>
                </a:rPr>
                <a:t>His 79</a:t>
              </a:r>
            </a:p>
          </p:txBody>
        </p:sp>
        <p:sp>
          <p:nvSpPr>
            <p:cNvPr id="22575" name="Line 47"/>
            <p:cNvSpPr>
              <a:spLocks noChangeShapeType="1"/>
            </p:cNvSpPr>
            <p:nvPr/>
          </p:nvSpPr>
          <p:spPr bwMode="auto">
            <a:xfrm rot="-2388334">
              <a:off x="3321" y="3509"/>
              <a:ext cx="55" cy="96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76" name="Text Box 48"/>
            <p:cNvSpPr txBox="1">
              <a:spLocks noChangeArrowheads="1"/>
            </p:cNvSpPr>
            <p:nvPr/>
          </p:nvSpPr>
          <p:spPr bwMode="auto">
            <a:xfrm>
              <a:off x="4059" y="3585"/>
              <a:ext cx="37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chemeClr val="accent2"/>
                  </a:solidFill>
                  <a:latin typeface="Times New Roman" charset="0"/>
                </a:rPr>
                <a:t>His 79</a:t>
              </a:r>
            </a:p>
          </p:txBody>
        </p:sp>
        <p:sp>
          <p:nvSpPr>
            <p:cNvPr id="22577" name="Line 49"/>
            <p:cNvSpPr>
              <a:spLocks noChangeAspect="1" noChangeShapeType="1"/>
            </p:cNvSpPr>
            <p:nvPr/>
          </p:nvSpPr>
          <p:spPr bwMode="auto">
            <a:xfrm rot="-1768553">
              <a:off x="4112" y="3574"/>
              <a:ext cx="111" cy="96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78" name="Rectangle 50"/>
            <p:cNvSpPr>
              <a:spLocks noChangeArrowheads="1"/>
            </p:cNvSpPr>
            <p:nvPr/>
          </p:nvSpPr>
          <p:spPr bwMode="auto">
            <a:xfrm>
              <a:off x="4174" y="3312"/>
              <a:ext cx="55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9" name="Line 51"/>
            <p:cNvSpPr>
              <a:spLocks noChangeAspect="1" noChangeShapeType="1"/>
            </p:cNvSpPr>
            <p:nvPr/>
          </p:nvSpPr>
          <p:spPr bwMode="auto">
            <a:xfrm>
              <a:off x="3031" y="3395"/>
              <a:ext cx="1421" cy="2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80" name="Oval 52"/>
            <p:cNvSpPr>
              <a:spLocks noChangeArrowheads="1"/>
            </p:cNvSpPr>
            <p:nvPr/>
          </p:nvSpPr>
          <p:spPr bwMode="auto">
            <a:xfrm>
              <a:off x="4033" y="3622"/>
              <a:ext cx="63" cy="1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1" name="Rectangle 53"/>
            <p:cNvSpPr>
              <a:spLocks noChangeArrowheads="1"/>
            </p:cNvSpPr>
            <p:nvPr/>
          </p:nvSpPr>
          <p:spPr bwMode="auto">
            <a:xfrm>
              <a:off x="4062" y="3622"/>
              <a:ext cx="56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2" name="Oval 54"/>
            <p:cNvSpPr>
              <a:spLocks noChangeAspect="1" noChangeArrowheads="1"/>
            </p:cNvSpPr>
            <p:nvPr/>
          </p:nvSpPr>
          <p:spPr bwMode="auto">
            <a:xfrm>
              <a:off x="4061" y="3613"/>
              <a:ext cx="11" cy="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3" name="Oval 55"/>
            <p:cNvSpPr>
              <a:spLocks noChangeArrowheads="1"/>
            </p:cNvSpPr>
            <p:nvPr/>
          </p:nvSpPr>
          <p:spPr bwMode="auto">
            <a:xfrm>
              <a:off x="3466" y="3590"/>
              <a:ext cx="55" cy="10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4" name="Oval 56"/>
            <p:cNvSpPr>
              <a:spLocks noChangeAspect="1" noChangeArrowheads="1"/>
            </p:cNvSpPr>
            <p:nvPr/>
          </p:nvSpPr>
          <p:spPr bwMode="auto">
            <a:xfrm>
              <a:off x="3489" y="3696"/>
              <a:ext cx="29" cy="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5" name="Oval 57"/>
            <p:cNvSpPr>
              <a:spLocks noChangeArrowheads="1"/>
            </p:cNvSpPr>
            <p:nvPr/>
          </p:nvSpPr>
          <p:spPr bwMode="auto">
            <a:xfrm>
              <a:off x="3455" y="4655"/>
              <a:ext cx="5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6" name="Oval 58"/>
            <p:cNvSpPr>
              <a:spLocks noChangeArrowheads="1"/>
            </p:cNvSpPr>
            <p:nvPr/>
          </p:nvSpPr>
          <p:spPr bwMode="auto">
            <a:xfrm>
              <a:off x="3481" y="4656"/>
              <a:ext cx="55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7" name="Oval 59"/>
            <p:cNvSpPr>
              <a:spLocks noChangeArrowheads="1"/>
            </p:cNvSpPr>
            <p:nvPr/>
          </p:nvSpPr>
          <p:spPr bwMode="auto">
            <a:xfrm>
              <a:off x="3460" y="4752"/>
              <a:ext cx="55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8" name="Oval 60"/>
            <p:cNvSpPr>
              <a:spLocks noChangeArrowheads="1"/>
            </p:cNvSpPr>
            <p:nvPr/>
          </p:nvSpPr>
          <p:spPr bwMode="auto">
            <a:xfrm>
              <a:off x="4033" y="4719"/>
              <a:ext cx="56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9" name="Line 61"/>
            <p:cNvSpPr>
              <a:spLocks noChangeAspect="1" noChangeShapeType="1"/>
            </p:cNvSpPr>
            <p:nvPr/>
          </p:nvSpPr>
          <p:spPr bwMode="auto">
            <a:xfrm>
              <a:off x="3451" y="3600"/>
              <a:ext cx="603" cy="1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90" name="Rectangle 62"/>
            <p:cNvSpPr>
              <a:spLocks noChangeArrowheads="1"/>
            </p:cNvSpPr>
            <p:nvPr/>
          </p:nvSpPr>
          <p:spPr bwMode="auto">
            <a:xfrm>
              <a:off x="2839" y="5184"/>
              <a:ext cx="500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1" name="Text Box 63"/>
            <p:cNvSpPr txBox="1">
              <a:spLocks noChangeArrowheads="1"/>
            </p:cNvSpPr>
            <p:nvPr/>
          </p:nvSpPr>
          <p:spPr bwMode="auto">
            <a:xfrm>
              <a:off x="2908" y="4751"/>
              <a:ext cx="22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b="1">
                  <a:latin typeface="Arial" charset="0"/>
                </a:rPr>
                <a:t>C</a:t>
              </a:r>
            </a:p>
          </p:txBody>
        </p:sp>
        <p:sp>
          <p:nvSpPr>
            <p:cNvPr id="22592" name="Rectangle 64"/>
            <p:cNvSpPr>
              <a:spLocks noChangeArrowheads="1"/>
            </p:cNvSpPr>
            <p:nvPr/>
          </p:nvSpPr>
          <p:spPr bwMode="auto">
            <a:xfrm rot="5318370">
              <a:off x="3203" y="3291"/>
              <a:ext cx="19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latin typeface="Times New Roman" charset="0"/>
                  <a:cs typeface="Times New Roman" charset="0"/>
                </a:rPr>
                <a:t>≈</a:t>
              </a:r>
              <a:endParaRPr lang="it-IT" b="1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22593" name="Text Box 65"/>
            <p:cNvSpPr txBox="1">
              <a:spLocks noChangeArrowheads="1"/>
            </p:cNvSpPr>
            <p:nvPr/>
          </p:nvSpPr>
          <p:spPr bwMode="auto">
            <a:xfrm rot="-5357376">
              <a:off x="2562" y="4235"/>
              <a:ext cx="1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  <p:sp>
          <p:nvSpPr>
            <p:cNvPr id="22594" name="Text Box 66"/>
            <p:cNvSpPr txBox="1">
              <a:spLocks noChangeArrowheads="1"/>
            </p:cNvSpPr>
            <p:nvPr/>
          </p:nvSpPr>
          <p:spPr bwMode="auto">
            <a:xfrm rot="4805">
              <a:off x="3725" y="5128"/>
              <a:ext cx="1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</p:grpSp>
      <p:sp>
        <p:nvSpPr>
          <p:cNvPr id="22595" name="Text Box 67"/>
          <p:cNvSpPr txBox="1">
            <a:spLocks noChangeArrowheads="1"/>
          </p:cNvSpPr>
          <p:nvPr/>
        </p:nvSpPr>
        <p:spPr bwMode="auto">
          <a:xfrm>
            <a:off x="1928857" y="377171"/>
            <a:ext cx="4000839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de-DE" sz="3200" b="1" i="1" dirty="0">
                <a:solidFill>
                  <a:schemeClr val="accent2"/>
                </a:solidFill>
              </a:rPr>
              <a:t>Interaction </a:t>
            </a:r>
            <a:r>
              <a:rPr lang="de-DE" sz="3200" b="1" i="1" dirty="0" err="1">
                <a:solidFill>
                  <a:schemeClr val="accent2"/>
                </a:solidFill>
              </a:rPr>
              <a:t>of</a:t>
            </a:r>
            <a:r>
              <a:rPr lang="de-DE" sz="3200" b="1" i="1" dirty="0">
                <a:solidFill>
                  <a:schemeClr val="accent2"/>
                </a:solidFill>
              </a:rPr>
              <a:t> DR1885 </a:t>
            </a:r>
          </a:p>
          <a:p>
            <a:pPr algn="ctr" eaLnBrk="0" hangingPunct="0"/>
            <a:r>
              <a:rPr lang="de-DE" sz="3200" b="1" i="1" dirty="0" err="1">
                <a:solidFill>
                  <a:schemeClr val="accent2"/>
                </a:solidFill>
              </a:rPr>
              <a:t>with</a:t>
            </a:r>
            <a:r>
              <a:rPr lang="de-DE" sz="3200" b="1" i="1" dirty="0">
                <a:solidFill>
                  <a:schemeClr val="accent2"/>
                </a:solidFill>
              </a:rPr>
              <a:t> </a:t>
            </a:r>
            <a:r>
              <a:rPr lang="de-DE" sz="3200" b="1" i="1" dirty="0" err="1">
                <a:solidFill>
                  <a:schemeClr val="accent2"/>
                </a:solidFill>
              </a:rPr>
              <a:t>copper</a:t>
            </a:r>
            <a:endParaRPr lang="de-DE" sz="3200" b="1" i="1" dirty="0">
              <a:solidFill>
                <a:schemeClr val="accent2"/>
              </a:solidFill>
            </a:endParaRPr>
          </a:p>
          <a:p>
            <a:pPr algn="ctr" eaLnBrk="0" hangingPunct="0"/>
            <a:endParaRPr lang="de-DE" dirty="0"/>
          </a:p>
          <a:p>
            <a:pPr algn="ctr" eaLnBrk="0" hangingPunct="0">
              <a:buFontTx/>
              <a:buChar char="-"/>
            </a:pPr>
            <a:r>
              <a:rPr lang="de-DE" dirty="0" err="1"/>
              <a:t>titration</a:t>
            </a:r>
            <a:r>
              <a:rPr lang="de-DE" dirty="0"/>
              <a:t> (A,B)</a:t>
            </a:r>
          </a:p>
          <a:p>
            <a:pPr algn="ctr" eaLnBrk="0" hangingPunct="0">
              <a:buFontTx/>
              <a:buChar char="-"/>
            </a:pPr>
            <a:r>
              <a:rPr lang="de-DE" baseline="30000" dirty="0"/>
              <a:t>2</a:t>
            </a:r>
            <a:r>
              <a:rPr lang="de-DE" dirty="0"/>
              <a:t>J HSQC (C)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232086" y="89794"/>
            <a:ext cx="4131115" cy="2834381"/>
            <a:chOff x="4708085" y="89793"/>
            <a:chExt cx="4131115" cy="2834381"/>
          </a:xfrm>
        </p:grpSpPr>
        <p:grpSp>
          <p:nvGrpSpPr>
            <p:cNvPr id="22533" name="Group 5"/>
            <p:cNvGrpSpPr>
              <a:grpSpLocks/>
            </p:cNvGrpSpPr>
            <p:nvPr/>
          </p:nvGrpSpPr>
          <p:grpSpPr bwMode="auto">
            <a:xfrm>
              <a:off x="4759577" y="89793"/>
              <a:ext cx="4079623" cy="2834381"/>
              <a:chOff x="960" y="2064"/>
              <a:chExt cx="2086" cy="1340"/>
            </a:xfrm>
          </p:grpSpPr>
          <p:pic>
            <p:nvPicPr>
              <p:cNvPr id="22534" name="Picture 6" descr="D:\Simone\Eudora\attach\ApoHolo_shiftsNewA51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" y="2064"/>
                <a:ext cx="2086" cy="1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535" name="Text Box 7"/>
              <p:cNvSpPr txBox="1">
                <a:spLocks noChangeArrowheads="1"/>
              </p:cNvSpPr>
              <p:nvPr/>
            </p:nvSpPr>
            <p:spPr bwMode="auto">
              <a:xfrm>
                <a:off x="1244" y="2082"/>
                <a:ext cx="180" cy="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b="1">
                    <a:latin typeface="Arial" charset="0"/>
                  </a:rPr>
                  <a:t>B</a:t>
                </a:r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4776787" y="1266542"/>
              <a:ext cx="103685" cy="43365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 rot="16200000">
              <a:off x="4506378" y="1382208"/>
              <a:ext cx="61885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combined</a:t>
              </a:r>
              <a:endParaRPr lang="en-US" sz="800" dirty="0"/>
            </a:p>
          </p:txBody>
        </p:sp>
      </p:grpSp>
      <p:sp>
        <p:nvSpPr>
          <p:cNvPr id="5" name="Oval 4"/>
          <p:cNvSpPr/>
          <p:nvPr/>
        </p:nvSpPr>
        <p:spPr>
          <a:xfrm>
            <a:off x="6452690" y="2994489"/>
            <a:ext cx="4085297" cy="3642102"/>
          </a:xfrm>
          <a:prstGeom prst="ellipse">
            <a:avLst/>
          </a:prstGeom>
          <a:solidFill>
            <a:schemeClr val="bg1">
              <a:alpha val="80000"/>
            </a:schemeClr>
          </a:solidFill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46149" y="4033120"/>
            <a:ext cx="1025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f</a:t>
            </a:r>
            <a:r>
              <a:rPr lang="en-US" sz="1400" dirty="0">
                <a:solidFill>
                  <a:srgbClr val="0070C0"/>
                </a:solidFill>
              </a:rPr>
              <a:t>ree</a:t>
            </a:r>
          </a:p>
          <a:p>
            <a:r>
              <a:rPr lang="en-US" sz="1400" dirty="0">
                <a:solidFill>
                  <a:srgbClr val="FF0000"/>
                </a:solidFill>
              </a:rPr>
              <a:t>bound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0" name="Oval 69"/>
          <p:cNvSpPr/>
          <p:nvPr/>
        </p:nvSpPr>
        <p:spPr>
          <a:xfrm rot="2988009">
            <a:off x="5235845" y="4618894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 rot="2988009">
            <a:off x="3599702" y="3974210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 rot="2988009">
            <a:off x="3367203" y="5692697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 rot="2988009">
            <a:off x="3891629" y="3899338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4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261" y="2284020"/>
            <a:ext cx="6134100" cy="29718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766951" y="2994489"/>
            <a:ext cx="1484415" cy="2261331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392056" y="3004381"/>
            <a:ext cx="1484415" cy="2261331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888346" y="3004381"/>
            <a:ext cx="1484415" cy="2261331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440386" y="3004381"/>
            <a:ext cx="1484415" cy="2261331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24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6" name="Group 8"/>
          <p:cNvGrpSpPr>
            <a:grpSpLocks/>
          </p:cNvGrpSpPr>
          <p:nvPr/>
        </p:nvGrpSpPr>
        <p:grpSpPr bwMode="auto">
          <a:xfrm>
            <a:off x="1711662" y="3151680"/>
            <a:ext cx="4079539" cy="3309848"/>
            <a:chOff x="153" y="2016"/>
            <a:chExt cx="2295" cy="1862"/>
          </a:xfrm>
        </p:grpSpPr>
        <p:grpSp>
          <p:nvGrpSpPr>
            <p:cNvPr id="22537" name="Group 9"/>
            <p:cNvGrpSpPr>
              <a:grpSpLocks/>
            </p:cNvGrpSpPr>
            <p:nvPr/>
          </p:nvGrpSpPr>
          <p:grpSpPr bwMode="auto">
            <a:xfrm>
              <a:off x="192" y="2016"/>
              <a:ext cx="2256" cy="1830"/>
              <a:chOff x="912" y="240"/>
              <a:chExt cx="2256" cy="1830"/>
            </a:xfrm>
          </p:grpSpPr>
          <p:sp>
            <p:nvSpPr>
              <p:cNvPr id="22538" name="Rectangle 10"/>
              <p:cNvSpPr>
                <a:spLocks noChangeArrowheads="1"/>
              </p:cNvSpPr>
              <p:nvPr/>
            </p:nvSpPr>
            <p:spPr bwMode="auto">
              <a:xfrm>
                <a:off x="2257" y="1114"/>
                <a:ext cx="87" cy="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9" name="Oval 11"/>
              <p:cNvSpPr>
                <a:spLocks noChangeArrowheads="1"/>
              </p:cNvSpPr>
              <p:nvPr/>
            </p:nvSpPr>
            <p:spPr bwMode="auto">
              <a:xfrm>
                <a:off x="2285" y="1104"/>
                <a:ext cx="43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540" name="Group 12"/>
              <p:cNvGrpSpPr>
                <a:grpSpLocks/>
              </p:cNvGrpSpPr>
              <p:nvPr/>
            </p:nvGrpSpPr>
            <p:grpSpPr bwMode="auto">
              <a:xfrm>
                <a:off x="912" y="240"/>
                <a:ext cx="2256" cy="1830"/>
                <a:chOff x="-912" y="48"/>
                <a:chExt cx="2496" cy="2022"/>
              </a:xfrm>
            </p:grpSpPr>
            <p:pic>
              <p:nvPicPr>
                <p:cNvPr id="22541" name="Picture 13" descr="D:\Simone\Eudora\attach\OlappedSpectraApoBlueCuIRed.png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12" y="48"/>
                  <a:ext cx="2496" cy="202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2542" name="Rectangle 14"/>
                <p:cNvSpPr>
                  <a:spLocks noChangeArrowheads="1"/>
                </p:cNvSpPr>
                <p:nvPr/>
              </p:nvSpPr>
              <p:spPr bwMode="auto">
                <a:xfrm>
                  <a:off x="576" y="960"/>
                  <a:ext cx="96" cy="9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43" name="Rectangle 15"/>
              <p:cNvSpPr>
                <a:spLocks noChangeArrowheads="1"/>
              </p:cNvSpPr>
              <p:nvPr/>
            </p:nvSpPr>
            <p:spPr bwMode="auto">
              <a:xfrm>
                <a:off x="912" y="1201"/>
                <a:ext cx="130" cy="2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4" name="Rectangle 16"/>
              <p:cNvSpPr>
                <a:spLocks noChangeArrowheads="1"/>
              </p:cNvSpPr>
              <p:nvPr/>
            </p:nvSpPr>
            <p:spPr bwMode="auto">
              <a:xfrm>
                <a:off x="1780" y="1940"/>
                <a:ext cx="217" cy="1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5" name="Text Box 17"/>
              <p:cNvSpPr txBox="1">
                <a:spLocks noChangeArrowheads="1"/>
              </p:cNvSpPr>
              <p:nvPr/>
            </p:nvSpPr>
            <p:spPr bwMode="auto">
              <a:xfrm>
                <a:off x="1246" y="336"/>
                <a:ext cx="198" cy="2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b="1">
                    <a:latin typeface="Arial" charset="0"/>
                  </a:rPr>
                  <a:t>A</a:t>
                </a:r>
              </a:p>
            </p:txBody>
          </p:sp>
        </p:grpSp>
        <p:sp>
          <p:nvSpPr>
            <p:cNvPr id="22546" name="Text Box 18"/>
            <p:cNvSpPr txBox="1">
              <a:spLocks noChangeArrowheads="1"/>
            </p:cNvSpPr>
            <p:nvPr/>
          </p:nvSpPr>
          <p:spPr bwMode="auto">
            <a:xfrm rot="16242624">
              <a:off x="163" y="2975"/>
              <a:ext cx="15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  <p:sp>
          <p:nvSpPr>
            <p:cNvPr id="22547" name="Text Box 19"/>
            <p:cNvSpPr txBox="1">
              <a:spLocks noChangeArrowheads="1"/>
            </p:cNvSpPr>
            <p:nvPr/>
          </p:nvSpPr>
          <p:spPr bwMode="auto">
            <a:xfrm rot="4805">
              <a:off x="1113" y="3705"/>
              <a:ext cx="15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</p:grpSp>
      <p:grpSp>
        <p:nvGrpSpPr>
          <p:cNvPr id="22548" name="Group 20"/>
          <p:cNvGrpSpPr>
            <a:grpSpLocks/>
          </p:cNvGrpSpPr>
          <p:nvPr/>
        </p:nvGrpSpPr>
        <p:grpSpPr bwMode="auto">
          <a:xfrm>
            <a:off x="6324600" y="3050304"/>
            <a:ext cx="4038600" cy="3581400"/>
            <a:chOff x="2408" y="3072"/>
            <a:chExt cx="2544" cy="2256"/>
          </a:xfrm>
        </p:grpSpPr>
        <p:pic>
          <p:nvPicPr>
            <p:cNvPr id="22549" name="Picture 21" descr="C:\WINDOWS\Desktop\2j_anew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6" y="3072"/>
              <a:ext cx="1986" cy="2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50" name="Picture 22" descr="C:\WINDOWS\Desktop\2j_bnew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6" y="3201"/>
              <a:ext cx="678" cy="2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1" name="Rectangle 23"/>
            <p:cNvSpPr>
              <a:spLocks noChangeArrowheads="1"/>
            </p:cNvSpPr>
            <p:nvPr/>
          </p:nvSpPr>
          <p:spPr bwMode="auto">
            <a:xfrm>
              <a:off x="3687" y="5184"/>
              <a:ext cx="167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2" name="Rectangle 24"/>
            <p:cNvSpPr>
              <a:spLocks noChangeArrowheads="1"/>
            </p:cNvSpPr>
            <p:nvPr/>
          </p:nvSpPr>
          <p:spPr bwMode="auto">
            <a:xfrm>
              <a:off x="2408" y="5146"/>
              <a:ext cx="167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3" name="Text Box 25"/>
            <p:cNvSpPr txBox="1">
              <a:spLocks noChangeArrowheads="1"/>
            </p:cNvSpPr>
            <p:nvPr/>
          </p:nvSpPr>
          <p:spPr bwMode="auto">
            <a:xfrm>
              <a:off x="2895" y="3408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 b="1">
                <a:latin typeface="Times New Roman" charset="0"/>
              </a:endParaRPr>
            </a:p>
          </p:txBody>
        </p:sp>
        <p:sp>
          <p:nvSpPr>
            <p:cNvPr id="22554" name="Rectangle 26"/>
            <p:cNvSpPr>
              <a:spLocks noChangeArrowheads="1"/>
            </p:cNvSpPr>
            <p:nvPr/>
          </p:nvSpPr>
          <p:spPr bwMode="auto">
            <a:xfrm>
              <a:off x="3117" y="3264"/>
              <a:ext cx="167" cy="18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5" name="Rectangle 27"/>
            <p:cNvSpPr>
              <a:spLocks noChangeArrowheads="1"/>
            </p:cNvSpPr>
            <p:nvPr/>
          </p:nvSpPr>
          <p:spPr bwMode="auto">
            <a:xfrm rot="16200000">
              <a:off x="3285" y="3167"/>
              <a:ext cx="14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latin typeface="Times New Roman" charset="0"/>
                  <a:cs typeface="Times New Roman" charset="0"/>
                </a:rPr>
                <a:t>≈</a:t>
              </a:r>
              <a:r>
                <a:rPr lang="it-IT" b="1">
                  <a:latin typeface="Times New Roman" charset="0"/>
                </a:rPr>
                <a:t> </a:t>
              </a:r>
            </a:p>
          </p:txBody>
        </p:sp>
        <p:sp>
          <p:nvSpPr>
            <p:cNvPr id="22556" name="Rectangle 28"/>
            <p:cNvSpPr>
              <a:spLocks noChangeArrowheads="1"/>
            </p:cNvSpPr>
            <p:nvPr/>
          </p:nvSpPr>
          <p:spPr bwMode="auto">
            <a:xfrm rot="16200000">
              <a:off x="3257" y="4991"/>
              <a:ext cx="14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latin typeface="Times New Roman" charset="0"/>
                  <a:cs typeface="Times New Roman" charset="0"/>
                </a:rPr>
                <a:t>≈</a:t>
              </a:r>
              <a:r>
                <a:rPr lang="it-IT" b="1">
                  <a:latin typeface="Times New Roman" charset="0"/>
                </a:rPr>
                <a:t> </a:t>
              </a:r>
            </a:p>
          </p:txBody>
        </p:sp>
        <p:sp>
          <p:nvSpPr>
            <p:cNvPr id="22557" name="Rectangle 29"/>
            <p:cNvSpPr>
              <a:spLocks noChangeArrowheads="1"/>
            </p:cNvSpPr>
            <p:nvPr/>
          </p:nvSpPr>
          <p:spPr bwMode="auto">
            <a:xfrm>
              <a:off x="2561" y="4272"/>
              <a:ext cx="167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8" name="Rectangle 30"/>
            <p:cNvSpPr>
              <a:spLocks noChangeArrowheads="1"/>
            </p:cNvSpPr>
            <p:nvPr/>
          </p:nvSpPr>
          <p:spPr bwMode="auto">
            <a:xfrm>
              <a:off x="2686" y="5184"/>
              <a:ext cx="222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9" name="Line 31"/>
            <p:cNvSpPr>
              <a:spLocks noChangeAspect="1" noChangeShapeType="1"/>
            </p:cNvSpPr>
            <p:nvPr/>
          </p:nvSpPr>
          <p:spPr bwMode="auto">
            <a:xfrm rot="5400000">
              <a:off x="3635" y="4193"/>
              <a:ext cx="1610" cy="3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0" name="Line 32"/>
            <p:cNvSpPr>
              <a:spLocks noChangeAspect="1" noChangeShapeType="1"/>
            </p:cNvSpPr>
            <p:nvPr/>
          </p:nvSpPr>
          <p:spPr bwMode="auto">
            <a:xfrm>
              <a:off x="3840" y="5007"/>
              <a:ext cx="612" cy="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1" name="Line 33"/>
            <p:cNvSpPr>
              <a:spLocks noChangeAspect="1" noChangeShapeType="1"/>
            </p:cNvSpPr>
            <p:nvPr/>
          </p:nvSpPr>
          <p:spPr bwMode="auto">
            <a:xfrm rot="5400000">
              <a:off x="3039" y="4192"/>
              <a:ext cx="1597" cy="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2" name="Line 34"/>
            <p:cNvSpPr>
              <a:spLocks noChangeAspect="1" noChangeShapeType="1"/>
            </p:cNvSpPr>
            <p:nvPr/>
          </p:nvSpPr>
          <p:spPr bwMode="auto">
            <a:xfrm>
              <a:off x="3421" y="3585"/>
              <a:ext cx="641" cy="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3" name="Line 35"/>
            <p:cNvSpPr>
              <a:spLocks noChangeAspect="1" noChangeShapeType="1"/>
            </p:cNvSpPr>
            <p:nvPr/>
          </p:nvSpPr>
          <p:spPr bwMode="auto">
            <a:xfrm rot="5400000">
              <a:off x="2980" y="4016"/>
              <a:ext cx="864" cy="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4" name="Line 36"/>
            <p:cNvSpPr>
              <a:spLocks noChangeAspect="1" noChangeShapeType="1"/>
            </p:cNvSpPr>
            <p:nvPr/>
          </p:nvSpPr>
          <p:spPr bwMode="auto">
            <a:xfrm rot="5400000">
              <a:off x="3024" y="4239"/>
              <a:ext cx="1022" cy="3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5" name="Line 37"/>
            <p:cNvSpPr>
              <a:spLocks noChangeAspect="1" noChangeShapeType="1"/>
            </p:cNvSpPr>
            <p:nvPr/>
          </p:nvSpPr>
          <p:spPr bwMode="auto">
            <a:xfrm>
              <a:off x="3539" y="3733"/>
              <a:ext cx="557" cy="1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6" name="Line 38"/>
            <p:cNvSpPr>
              <a:spLocks noChangeAspect="1" noChangeShapeType="1"/>
            </p:cNvSpPr>
            <p:nvPr/>
          </p:nvSpPr>
          <p:spPr bwMode="auto">
            <a:xfrm rot="5400000">
              <a:off x="2981" y="4055"/>
              <a:ext cx="913" cy="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7" name="Text Box 39"/>
            <p:cNvSpPr txBox="1">
              <a:spLocks noChangeArrowheads="1"/>
            </p:cNvSpPr>
            <p:nvPr/>
          </p:nvSpPr>
          <p:spPr bwMode="auto">
            <a:xfrm>
              <a:off x="3840" y="3811"/>
              <a:ext cx="42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chemeClr val="accent2"/>
                  </a:solidFill>
                  <a:latin typeface="Times New Roman" charset="0"/>
                </a:rPr>
                <a:t>His 108</a:t>
              </a:r>
            </a:p>
          </p:txBody>
        </p:sp>
        <p:sp>
          <p:nvSpPr>
            <p:cNvPr id="22568" name="Line 40"/>
            <p:cNvSpPr>
              <a:spLocks noChangeShapeType="1"/>
            </p:cNvSpPr>
            <p:nvPr/>
          </p:nvSpPr>
          <p:spPr bwMode="auto">
            <a:xfrm flipV="1">
              <a:off x="3933" y="3744"/>
              <a:ext cx="166" cy="96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9" name="Text Box 41"/>
            <p:cNvSpPr txBox="1">
              <a:spLocks noChangeArrowheads="1"/>
            </p:cNvSpPr>
            <p:nvPr/>
          </p:nvSpPr>
          <p:spPr bwMode="auto">
            <a:xfrm>
              <a:off x="3895" y="3404"/>
              <a:ext cx="42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rgbClr val="FF3300"/>
                  </a:solidFill>
                  <a:latin typeface="Times New Roman" charset="0"/>
                </a:rPr>
                <a:t>His 108</a:t>
              </a:r>
            </a:p>
          </p:txBody>
        </p:sp>
        <p:sp>
          <p:nvSpPr>
            <p:cNvPr id="22570" name="Line 42"/>
            <p:cNvSpPr>
              <a:spLocks noChangeShapeType="1"/>
            </p:cNvSpPr>
            <p:nvPr/>
          </p:nvSpPr>
          <p:spPr bwMode="auto">
            <a:xfrm flipV="1">
              <a:off x="4216" y="3400"/>
              <a:ext cx="223" cy="4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71" name="Rectangle 43"/>
            <p:cNvSpPr>
              <a:spLocks noChangeArrowheads="1"/>
            </p:cNvSpPr>
            <p:nvPr/>
          </p:nvSpPr>
          <p:spPr bwMode="auto">
            <a:xfrm>
              <a:off x="3936" y="3662"/>
              <a:ext cx="111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2" name="Rectangle 44"/>
            <p:cNvSpPr>
              <a:spLocks noChangeArrowheads="1"/>
            </p:cNvSpPr>
            <p:nvPr/>
          </p:nvSpPr>
          <p:spPr bwMode="auto">
            <a:xfrm>
              <a:off x="4315" y="3667"/>
              <a:ext cx="111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3" name="Rectangle 45"/>
            <p:cNvSpPr>
              <a:spLocks noChangeArrowheads="1"/>
            </p:cNvSpPr>
            <p:nvPr/>
          </p:nvSpPr>
          <p:spPr bwMode="auto">
            <a:xfrm>
              <a:off x="3258" y="3792"/>
              <a:ext cx="5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4" name="Text Box 46"/>
            <p:cNvSpPr txBox="1">
              <a:spLocks noChangeArrowheads="1"/>
            </p:cNvSpPr>
            <p:nvPr/>
          </p:nvSpPr>
          <p:spPr bwMode="auto">
            <a:xfrm>
              <a:off x="3173" y="3408"/>
              <a:ext cx="37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rgbClr val="FF3300"/>
                  </a:solidFill>
                  <a:latin typeface="Times New Roman" charset="0"/>
                </a:rPr>
                <a:t>His 79</a:t>
              </a:r>
            </a:p>
          </p:txBody>
        </p:sp>
        <p:sp>
          <p:nvSpPr>
            <p:cNvPr id="22575" name="Line 47"/>
            <p:cNvSpPr>
              <a:spLocks noChangeShapeType="1"/>
            </p:cNvSpPr>
            <p:nvPr/>
          </p:nvSpPr>
          <p:spPr bwMode="auto">
            <a:xfrm rot="-2388334">
              <a:off x="3321" y="3509"/>
              <a:ext cx="55" cy="96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76" name="Text Box 48"/>
            <p:cNvSpPr txBox="1">
              <a:spLocks noChangeArrowheads="1"/>
            </p:cNvSpPr>
            <p:nvPr/>
          </p:nvSpPr>
          <p:spPr bwMode="auto">
            <a:xfrm>
              <a:off x="4059" y="3585"/>
              <a:ext cx="37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chemeClr val="accent2"/>
                  </a:solidFill>
                  <a:latin typeface="Times New Roman" charset="0"/>
                </a:rPr>
                <a:t>His 79</a:t>
              </a:r>
            </a:p>
          </p:txBody>
        </p:sp>
        <p:sp>
          <p:nvSpPr>
            <p:cNvPr id="22577" name="Line 49"/>
            <p:cNvSpPr>
              <a:spLocks noChangeAspect="1" noChangeShapeType="1"/>
            </p:cNvSpPr>
            <p:nvPr/>
          </p:nvSpPr>
          <p:spPr bwMode="auto">
            <a:xfrm rot="-1768553">
              <a:off x="4112" y="3574"/>
              <a:ext cx="111" cy="96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78" name="Rectangle 50"/>
            <p:cNvSpPr>
              <a:spLocks noChangeArrowheads="1"/>
            </p:cNvSpPr>
            <p:nvPr/>
          </p:nvSpPr>
          <p:spPr bwMode="auto">
            <a:xfrm>
              <a:off x="4174" y="3312"/>
              <a:ext cx="55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9" name="Line 51"/>
            <p:cNvSpPr>
              <a:spLocks noChangeAspect="1" noChangeShapeType="1"/>
            </p:cNvSpPr>
            <p:nvPr/>
          </p:nvSpPr>
          <p:spPr bwMode="auto">
            <a:xfrm>
              <a:off x="3031" y="3395"/>
              <a:ext cx="1421" cy="2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80" name="Oval 52"/>
            <p:cNvSpPr>
              <a:spLocks noChangeArrowheads="1"/>
            </p:cNvSpPr>
            <p:nvPr/>
          </p:nvSpPr>
          <p:spPr bwMode="auto">
            <a:xfrm>
              <a:off x="4033" y="3622"/>
              <a:ext cx="63" cy="1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1" name="Rectangle 53"/>
            <p:cNvSpPr>
              <a:spLocks noChangeArrowheads="1"/>
            </p:cNvSpPr>
            <p:nvPr/>
          </p:nvSpPr>
          <p:spPr bwMode="auto">
            <a:xfrm>
              <a:off x="4062" y="3622"/>
              <a:ext cx="56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2" name="Oval 54"/>
            <p:cNvSpPr>
              <a:spLocks noChangeAspect="1" noChangeArrowheads="1"/>
            </p:cNvSpPr>
            <p:nvPr/>
          </p:nvSpPr>
          <p:spPr bwMode="auto">
            <a:xfrm>
              <a:off x="4061" y="3613"/>
              <a:ext cx="11" cy="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3" name="Oval 55"/>
            <p:cNvSpPr>
              <a:spLocks noChangeArrowheads="1"/>
            </p:cNvSpPr>
            <p:nvPr/>
          </p:nvSpPr>
          <p:spPr bwMode="auto">
            <a:xfrm>
              <a:off x="3466" y="3590"/>
              <a:ext cx="55" cy="10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4" name="Oval 56"/>
            <p:cNvSpPr>
              <a:spLocks noChangeAspect="1" noChangeArrowheads="1"/>
            </p:cNvSpPr>
            <p:nvPr/>
          </p:nvSpPr>
          <p:spPr bwMode="auto">
            <a:xfrm>
              <a:off x="3489" y="3696"/>
              <a:ext cx="29" cy="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5" name="Oval 57"/>
            <p:cNvSpPr>
              <a:spLocks noChangeArrowheads="1"/>
            </p:cNvSpPr>
            <p:nvPr/>
          </p:nvSpPr>
          <p:spPr bwMode="auto">
            <a:xfrm>
              <a:off x="3455" y="4655"/>
              <a:ext cx="5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6" name="Oval 58"/>
            <p:cNvSpPr>
              <a:spLocks noChangeArrowheads="1"/>
            </p:cNvSpPr>
            <p:nvPr/>
          </p:nvSpPr>
          <p:spPr bwMode="auto">
            <a:xfrm>
              <a:off x="3481" y="4656"/>
              <a:ext cx="55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7" name="Oval 59"/>
            <p:cNvSpPr>
              <a:spLocks noChangeArrowheads="1"/>
            </p:cNvSpPr>
            <p:nvPr/>
          </p:nvSpPr>
          <p:spPr bwMode="auto">
            <a:xfrm>
              <a:off x="3460" y="4752"/>
              <a:ext cx="55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8" name="Oval 60"/>
            <p:cNvSpPr>
              <a:spLocks noChangeArrowheads="1"/>
            </p:cNvSpPr>
            <p:nvPr/>
          </p:nvSpPr>
          <p:spPr bwMode="auto">
            <a:xfrm>
              <a:off x="4033" y="4719"/>
              <a:ext cx="56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9" name="Line 61"/>
            <p:cNvSpPr>
              <a:spLocks noChangeAspect="1" noChangeShapeType="1"/>
            </p:cNvSpPr>
            <p:nvPr/>
          </p:nvSpPr>
          <p:spPr bwMode="auto">
            <a:xfrm>
              <a:off x="3451" y="3600"/>
              <a:ext cx="603" cy="1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90" name="Rectangle 62"/>
            <p:cNvSpPr>
              <a:spLocks noChangeArrowheads="1"/>
            </p:cNvSpPr>
            <p:nvPr/>
          </p:nvSpPr>
          <p:spPr bwMode="auto">
            <a:xfrm>
              <a:off x="2839" y="5184"/>
              <a:ext cx="500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1" name="Text Box 63"/>
            <p:cNvSpPr txBox="1">
              <a:spLocks noChangeArrowheads="1"/>
            </p:cNvSpPr>
            <p:nvPr/>
          </p:nvSpPr>
          <p:spPr bwMode="auto">
            <a:xfrm>
              <a:off x="2908" y="4751"/>
              <a:ext cx="22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b="1">
                  <a:latin typeface="Arial" charset="0"/>
                </a:rPr>
                <a:t>C</a:t>
              </a:r>
            </a:p>
          </p:txBody>
        </p:sp>
        <p:sp>
          <p:nvSpPr>
            <p:cNvPr id="22592" name="Rectangle 64"/>
            <p:cNvSpPr>
              <a:spLocks noChangeArrowheads="1"/>
            </p:cNvSpPr>
            <p:nvPr/>
          </p:nvSpPr>
          <p:spPr bwMode="auto">
            <a:xfrm rot="5318370">
              <a:off x="3203" y="3291"/>
              <a:ext cx="19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latin typeface="Times New Roman" charset="0"/>
                  <a:cs typeface="Times New Roman" charset="0"/>
                </a:rPr>
                <a:t>≈</a:t>
              </a:r>
              <a:endParaRPr lang="it-IT" b="1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22593" name="Text Box 65"/>
            <p:cNvSpPr txBox="1">
              <a:spLocks noChangeArrowheads="1"/>
            </p:cNvSpPr>
            <p:nvPr/>
          </p:nvSpPr>
          <p:spPr bwMode="auto">
            <a:xfrm rot="-5357376">
              <a:off x="2562" y="4235"/>
              <a:ext cx="1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  <p:sp>
          <p:nvSpPr>
            <p:cNvPr id="22594" name="Text Box 66"/>
            <p:cNvSpPr txBox="1">
              <a:spLocks noChangeArrowheads="1"/>
            </p:cNvSpPr>
            <p:nvPr/>
          </p:nvSpPr>
          <p:spPr bwMode="auto">
            <a:xfrm rot="4805">
              <a:off x="3725" y="5128"/>
              <a:ext cx="1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>
                  <a:latin typeface="Symbol" charset="0"/>
                </a:rPr>
                <a:t>d</a:t>
              </a:r>
            </a:p>
          </p:txBody>
        </p:sp>
      </p:grpSp>
      <p:sp>
        <p:nvSpPr>
          <p:cNvPr id="22595" name="Text Box 67"/>
          <p:cNvSpPr txBox="1">
            <a:spLocks noChangeArrowheads="1"/>
          </p:cNvSpPr>
          <p:nvPr/>
        </p:nvSpPr>
        <p:spPr bwMode="auto">
          <a:xfrm>
            <a:off x="1928857" y="377171"/>
            <a:ext cx="4000839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de-DE" sz="3200" b="1" i="1" dirty="0">
                <a:solidFill>
                  <a:schemeClr val="accent2"/>
                </a:solidFill>
              </a:rPr>
              <a:t>Interaction </a:t>
            </a:r>
            <a:r>
              <a:rPr lang="de-DE" sz="3200" b="1" i="1" dirty="0" err="1">
                <a:solidFill>
                  <a:schemeClr val="accent2"/>
                </a:solidFill>
              </a:rPr>
              <a:t>of</a:t>
            </a:r>
            <a:r>
              <a:rPr lang="de-DE" sz="3200" b="1" i="1" dirty="0">
                <a:solidFill>
                  <a:schemeClr val="accent2"/>
                </a:solidFill>
              </a:rPr>
              <a:t> DR1885 </a:t>
            </a:r>
          </a:p>
          <a:p>
            <a:pPr algn="ctr" eaLnBrk="0" hangingPunct="0"/>
            <a:r>
              <a:rPr lang="de-DE" sz="3200" b="1" i="1" dirty="0" err="1">
                <a:solidFill>
                  <a:schemeClr val="accent2"/>
                </a:solidFill>
              </a:rPr>
              <a:t>with</a:t>
            </a:r>
            <a:r>
              <a:rPr lang="de-DE" sz="3200" b="1" i="1" dirty="0">
                <a:solidFill>
                  <a:schemeClr val="accent2"/>
                </a:solidFill>
              </a:rPr>
              <a:t> </a:t>
            </a:r>
            <a:r>
              <a:rPr lang="de-DE" sz="3200" b="1" i="1" dirty="0" err="1">
                <a:solidFill>
                  <a:schemeClr val="accent2"/>
                </a:solidFill>
              </a:rPr>
              <a:t>copper</a:t>
            </a:r>
            <a:endParaRPr lang="de-DE" sz="3200" b="1" i="1" dirty="0">
              <a:solidFill>
                <a:schemeClr val="accent2"/>
              </a:solidFill>
            </a:endParaRPr>
          </a:p>
          <a:p>
            <a:pPr algn="ctr" eaLnBrk="0" hangingPunct="0"/>
            <a:endParaRPr lang="de-DE" dirty="0"/>
          </a:p>
          <a:p>
            <a:pPr algn="ctr" eaLnBrk="0" hangingPunct="0">
              <a:buFontTx/>
              <a:buChar char="-"/>
            </a:pPr>
            <a:r>
              <a:rPr lang="de-DE" dirty="0" err="1"/>
              <a:t>titration</a:t>
            </a:r>
            <a:r>
              <a:rPr lang="de-DE" dirty="0"/>
              <a:t> (A,B)</a:t>
            </a:r>
          </a:p>
          <a:p>
            <a:pPr algn="ctr" eaLnBrk="0" hangingPunct="0">
              <a:buFontTx/>
              <a:buChar char="-"/>
            </a:pPr>
            <a:r>
              <a:rPr lang="de-DE" baseline="30000" dirty="0"/>
              <a:t>2</a:t>
            </a:r>
            <a:r>
              <a:rPr lang="de-DE" dirty="0"/>
              <a:t>J HSQC (C)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232086" y="89794"/>
            <a:ext cx="4131115" cy="2834381"/>
            <a:chOff x="4708085" y="89793"/>
            <a:chExt cx="4131115" cy="2834381"/>
          </a:xfrm>
        </p:grpSpPr>
        <p:grpSp>
          <p:nvGrpSpPr>
            <p:cNvPr id="22533" name="Group 5"/>
            <p:cNvGrpSpPr>
              <a:grpSpLocks/>
            </p:cNvGrpSpPr>
            <p:nvPr/>
          </p:nvGrpSpPr>
          <p:grpSpPr bwMode="auto">
            <a:xfrm>
              <a:off x="4759577" y="89793"/>
              <a:ext cx="4079623" cy="2834381"/>
              <a:chOff x="960" y="2064"/>
              <a:chExt cx="2086" cy="1340"/>
            </a:xfrm>
          </p:grpSpPr>
          <p:pic>
            <p:nvPicPr>
              <p:cNvPr id="22534" name="Picture 6" descr="D:\Simone\Eudora\attach\ApoHolo_shiftsNewA51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" y="2064"/>
                <a:ext cx="2086" cy="1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535" name="Text Box 7"/>
              <p:cNvSpPr txBox="1">
                <a:spLocks noChangeArrowheads="1"/>
              </p:cNvSpPr>
              <p:nvPr/>
            </p:nvSpPr>
            <p:spPr bwMode="auto">
              <a:xfrm>
                <a:off x="1244" y="2082"/>
                <a:ext cx="180" cy="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b="1">
                    <a:latin typeface="Arial" charset="0"/>
                  </a:rPr>
                  <a:t>B</a:t>
                </a:r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4776787" y="1266542"/>
              <a:ext cx="103685" cy="43365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 rot="16200000">
              <a:off x="4506378" y="1382208"/>
              <a:ext cx="61885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combined</a:t>
              </a:r>
              <a:endParaRPr lang="en-US" sz="800" dirty="0"/>
            </a:p>
          </p:txBody>
        </p:sp>
      </p:grpSp>
      <p:sp>
        <p:nvSpPr>
          <p:cNvPr id="5" name="Oval 4"/>
          <p:cNvSpPr/>
          <p:nvPr/>
        </p:nvSpPr>
        <p:spPr>
          <a:xfrm>
            <a:off x="6452690" y="2994489"/>
            <a:ext cx="4085297" cy="3642102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2446149" y="4033120"/>
            <a:ext cx="1025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f</a:t>
            </a:r>
            <a:r>
              <a:rPr lang="en-US" sz="1400" dirty="0">
                <a:solidFill>
                  <a:srgbClr val="0070C0"/>
                </a:solidFill>
              </a:rPr>
              <a:t>ree</a:t>
            </a:r>
          </a:p>
          <a:p>
            <a:r>
              <a:rPr lang="en-US" sz="1400" dirty="0">
                <a:solidFill>
                  <a:srgbClr val="FF0000"/>
                </a:solidFill>
              </a:rPr>
              <a:t>bound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0" name="Oval 69"/>
          <p:cNvSpPr/>
          <p:nvPr/>
        </p:nvSpPr>
        <p:spPr>
          <a:xfrm rot="2988009">
            <a:off x="5235845" y="4618894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 rot="2988009">
            <a:off x="3599702" y="3974210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 rot="2988009">
            <a:off x="3367203" y="5692697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 rot="2988009">
            <a:off x="3891629" y="3899338"/>
            <a:ext cx="209227" cy="2924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87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8428" t="9820" r="28969" b="12330"/>
          <a:stretch/>
        </p:blipFill>
        <p:spPr>
          <a:xfrm>
            <a:off x="6593683" y="1828800"/>
            <a:ext cx="3978055" cy="3978054"/>
          </a:xfrm>
          <a:prstGeom prst="rect">
            <a:avLst/>
          </a:prstGeom>
        </p:spPr>
      </p:pic>
      <p:pic>
        <p:nvPicPr>
          <p:cNvPr id="26626" name="Picture 3" descr="CID-CTD_191108_tit0_bis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5634" y="1882776"/>
            <a:ext cx="5085439" cy="46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1992313" y="50801"/>
            <a:ext cx="8291512" cy="1489075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cs-CZ" sz="2800" b="1" dirty="0">
                <a:solidFill>
                  <a:srgbClr val="000090"/>
                </a:solidFill>
              </a:rPr>
              <a:t>Interaction of Nrd1-CID with C-terminal domain (CTD)</a:t>
            </a:r>
            <a:br>
              <a:rPr lang="cs-CZ" sz="2800" b="1" dirty="0">
                <a:solidFill>
                  <a:srgbClr val="000090"/>
                </a:solidFill>
              </a:rPr>
            </a:br>
            <a:r>
              <a:rPr lang="cs-CZ" sz="1800" b="1" dirty="0"/>
              <a:t>NMR Titration	-</a:t>
            </a:r>
            <a:r>
              <a:rPr lang="cs-CZ" sz="1800" dirty="0"/>
              <a:t> 	</a:t>
            </a:r>
            <a:r>
              <a:rPr lang="cs-CZ" sz="1800" baseline="30000" dirty="0"/>
              <a:t>15</a:t>
            </a:r>
            <a:r>
              <a:rPr lang="cs-CZ" sz="1800" dirty="0"/>
              <a:t>N enriched CID + unlabeled CTD-Ser5P in </a:t>
            </a:r>
            <a:r>
              <a:rPr lang="cs-CZ" sz="1800" b="1" i="1" dirty="0">
                <a:solidFill>
                  <a:srgbClr val="0000FF"/>
                </a:solidFill>
              </a:rPr>
              <a:t>n</a:t>
            </a:r>
            <a:r>
              <a:rPr lang="cs-CZ" sz="1800" dirty="0"/>
              <a:t>-steps, </a:t>
            </a:r>
            <a:r>
              <a:rPr lang="cs-CZ" sz="1800" b="1" dirty="0">
                <a:solidFill>
                  <a:srgbClr val="0000FF"/>
                </a:solidFill>
              </a:rPr>
              <a:t>n=6</a:t>
            </a:r>
            <a:r>
              <a:rPr lang="cs-CZ" sz="1800" dirty="0"/>
              <a:t> in our case</a:t>
            </a:r>
            <a:br>
              <a:rPr lang="cs-CZ" sz="1800" dirty="0"/>
            </a:br>
            <a:r>
              <a:rPr lang="cs-CZ" sz="1800" dirty="0"/>
              <a:t>			- 	peaks corresponding to the interacting residues of CID change 					their chemical shift (position in the spectrum)</a:t>
            </a:r>
            <a:br>
              <a:rPr lang="cs-CZ" sz="1800" dirty="0"/>
            </a:br>
            <a:r>
              <a:rPr lang="cs-CZ" sz="1800" dirty="0"/>
              <a:t>			</a:t>
            </a:r>
            <a:r>
              <a:rPr lang="cs-CZ" sz="1800" b="1" dirty="0">
                <a:solidFill>
                  <a:srgbClr val="800000"/>
                </a:solidFill>
              </a:rPr>
              <a:t>=&gt;</a:t>
            </a:r>
            <a:r>
              <a:rPr lang="cs-CZ" sz="1800" dirty="0"/>
              <a:t>	interaction surface, binding constant, stoichiometry</a:t>
            </a:r>
            <a:endParaRPr lang="cs-CZ" sz="2800" b="1" dirty="0">
              <a:solidFill>
                <a:srgbClr val="00009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 rot="364705">
            <a:off x="3318786" y="2489151"/>
            <a:ext cx="789228" cy="309666"/>
          </a:xfrm>
          <a:prstGeom prst="ellipse">
            <a:avLst/>
          </a:prstGeom>
          <a:noFill/>
          <a:ln w="5715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rot="20916159">
            <a:off x="1954282" y="3307021"/>
            <a:ext cx="566830" cy="314325"/>
          </a:xfrm>
          <a:prstGeom prst="ellipse">
            <a:avLst/>
          </a:prstGeom>
          <a:noFill/>
          <a:ln w="5715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364705">
            <a:off x="3740975" y="4345554"/>
            <a:ext cx="451310" cy="240173"/>
          </a:xfrm>
          <a:prstGeom prst="ellipse">
            <a:avLst/>
          </a:prstGeom>
          <a:noFill/>
          <a:ln w="5715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 rot="20916159">
            <a:off x="5931560" y="4396946"/>
            <a:ext cx="496887" cy="436562"/>
          </a:xfrm>
          <a:prstGeom prst="ellipse">
            <a:avLst/>
          </a:prstGeom>
          <a:noFill/>
          <a:ln w="5715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 rot="364705">
            <a:off x="4131940" y="5333627"/>
            <a:ext cx="542964" cy="483941"/>
          </a:xfrm>
          <a:prstGeom prst="ellipse">
            <a:avLst/>
          </a:prstGeom>
          <a:noFill/>
          <a:ln w="5715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593683" y="5806854"/>
            <a:ext cx="3978055" cy="886046"/>
          </a:xfrm>
          <a:prstGeom prst="rect">
            <a:avLst/>
          </a:prstGeom>
          <a:solidFill>
            <a:srgbClr val="00009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718300" y="5905501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Shifted upon interaction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521700" y="5918201"/>
            <a:ext cx="1905000" cy="646331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572500" y="6019800"/>
            <a:ext cx="181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Mutaded</a:t>
            </a:r>
            <a:r>
              <a:rPr lang="en-US" dirty="0"/>
              <a:t> for FA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14994" y="6612692"/>
            <a:ext cx="255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FA – fluorescent anisotropy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609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2969" y="303008"/>
            <a:ext cx="8671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For most of the modern applications, enrichment by </a:t>
            </a:r>
            <a:r>
              <a:rPr lang="en-US" baseline="30000" dirty="0"/>
              <a:t>13</a:t>
            </a:r>
            <a:r>
              <a:rPr lang="en-US" dirty="0"/>
              <a:t>C, </a:t>
            </a:r>
            <a:r>
              <a:rPr lang="en-US" baseline="30000" dirty="0"/>
              <a:t>15</a:t>
            </a:r>
            <a:r>
              <a:rPr lang="en-US" dirty="0"/>
              <a:t>N and often </a:t>
            </a:r>
            <a:r>
              <a:rPr lang="en-US" baseline="30000" dirty="0"/>
              <a:t>2</a:t>
            </a:r>
            <a:r>
              <a:rPr lang="en-US" dirty="0"/>
              <a:t>H needed!</a:t>
            </a:r>
          </a:p>
          <a:p>
            <a:pPr marL="342900" indent="-342900">
              <a:buAutoNum type="arabicParenR"/>
            </a:pPr>
            <a:endParaRPr lang="en-US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418773"/>
              </p:ext>
            </p:extLst>
          </p:nvPr>
        </p:nvGraphicFramePr>
        <p:xfrm>
          <a:off x="2675393" y="1701061"/>
          <a:ext cx="6926453" cy="3235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31613"/>
                <a:gridCol w="1731613"/>
                <a:gridCol w="1212743"/>
                <a:gridCol w="518871"/>
                <a:gridCol w="17316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Isotope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Ground state spin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Natural abundance [%]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Rel.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Sensitivity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1</a:t>
                      </a:r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~100</a:t>
                      </a:r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__</a:t>
                      </a:r>
                      <a:r>
                        <a:rPr lang="en-US" baseline="0" dirty="0" smtClean="0"/>
                        <a:t>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1.00x10</a:t>
                      </a:r>
                      <a:r>
                        <a:rPr lang="en-US" baseline="30000" dirty="0" smtClean="0"/>
                        <a:t>+0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13</a:t>
                      </a:r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1.59x10</a:t>
                      </a:r>
                      <a:r>
                        <a:rPr lang="en-US" baseline="30000" dirty="0" smtClean="0"/>
                        <a:t>-2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15</a:t>
                      </a:r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1.04x10</a:t>
                      </a:r>
                      <a:r>
                        <a:rPr lang="en-US" baseline="30000" dirty="0" smtClean="0"/>
                        <a:t>-3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19</a:t>
                      </a:r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½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</a:t>
                      </a: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__</a:t>
                      </a:r>
                      <a:endParaRPr 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8.30x10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31</a:t>
                      </a:r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~100</a:t>
                      </a:r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6.63x10</a:t>
                      </a:r>
                      <a:r>
                        <a:rPr lang="en-US" baseline="30000" dirty="0" smtClean="0"/>
                        <a:t>-2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12</a:t>
                      </a:r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98.90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16</a:t>
                      </a:r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~100</a:t>
                      </a:r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__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077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2-28 at 12.58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"/>
            <a:ext cx="9144000" cy="64789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07745" y="445829"/>
            <a:ext cx="6228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1D </a:t>
            </a:r>
            <a:r>
              <a:rPr lang="en-US" baseline="30000" dirty="0"/>
              <a:t>1</a:t>
            </a:r>
            <a:r>
              <a:rPr lang="en-US" dirty="0"/>
              <a:t>H </a:t>
            </a:r>
            <a:r>
              <a:rPr lang="en-US" dirty="0" smtClean="0"/>
              <a:t>of a protein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929797" y="6370820"/>
            <a:ext cx="449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Cavanagh et al. Protein NMR Spectroscopy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31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ID-15N-HSQC_JC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943" y="2321812"/>
            <a:ext cx="5557880" cy="4294725"/>
          </a:xfrm>
          <a:prstGeom prst="rect">
            <a:avLst/>
          </a:prstGeom>
        </p:spPr>
      </p:pic>
      <p:pic>
        <p:nvPicPr>
          <p:cNvPr id="6" name="Picture 5" descr="Screen Shot 2013-10-09 at 9.53.0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436" y="166764"/>
            <a:ext cx="4986481" cy="35432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03004" y="6431870"/>
            <a:ext cx="5964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aseline="30000" dirty="0"/>
              <a:t>1</a:t>
            </a:r>
            <a:r>
              <a:rPr lang="en-US" dirty="0"/>
              <a:t>H-</a:t>
            </a:r>
            <a:r>
              <a:rPr lang="en-US" baseline="30000" dirty="0"/>
              <a:t>15</a:t>
            </a:r>
            <a:r>
              <a:rPr lang="en-US" dirty="0"/>
              <a:t>N HSQC, </a:t>
            </a:r>
            <a:r>
              <a:rPr lang="en-US" dirty="0" err="1"/>
              <a:t>cca</a:t>
            </a:r>
            <a:r>
              <a:rPr lang="en-US" dirty="0"/>
              <a:t> 155 </a:t>
            </a:r>
            <a:r>
              <a:rPr lang="en-US" dirty="0" err="1"/>
              <a:t>aa</a:t>
            </a:r>
            <a:r>
              <a:rPr lang="en-US" dirty="0"/>
              <a:t>, well folded, 600MHz, 293K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96069" y="279999"/>
            <a:ext cx="351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aseline="30000" dirty="0"/>
              <a:t>1</a:t>
            </a:r>
            <a:r>
              <a:rPr lang="en-US" dirty="0"/>
              <a:t>H 1D, Cavanagh et </a:t>
            </a:r>
            <a:r>
              <a:rPr lang="en-US" dirty="0"/>
              <a:t>a</a:t>
            </a:r>
            <a:r>
              <a:rPr lang="en-US" dirty="0"/>
              <a:t>l., 2007</a:t>
            </a:r>
          </a:p>
        </p:txBody>
      </p:sp>
      <p:sp>
        <p:nvSpPr>
          <p:cNvPr id="11" name="Oval 10"/>
          <p:cNvSpPr/>
          <p:nvPr/>
        </p:nvSpPr>
        <p:spPr>
          <a:xfrm>
            <a:off x="1716435" y="1423873"/>
            <a:ext cx="1975698" cy="461796"/>
          </a:xfrm>
          <a:prstGeom prst="ellipse">
            <a:avLst/>
          </a:prstGeom>
          <a:noFill/>
          <a:ln w="38100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972145" y="2038069"/>
            <a:ext cx="1015058" cy="461796"/>
          </a:xfrm>
          <a:prstGeom prst="ellipse">
            <a:avLst/>
          </a:prstGeom>
          <a:noFill/>
          <a:ln w="38100" cmpd="sng">
            <a:solidFill>
              <a:srgbClr val="8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prstDash val="sysDash"/>
              </a:ln>
            </a:endParaRPr>
          </a:p>
        </p:txBody>
      </p:sp>
      <p:pic>
        <p:nvPicPr>
          <p:cNvPr id="13" name="Picture 12" descr="backbone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4600" y="4111425"/>
            <a:ext cx="3505200" cy="1974449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940391" y="4957541"/>
            <a:ext cx="304800" cy="914400"/>
          </a:xfrm>
          <a:prstGeom prst="ellipse">
            <a:avLst/>
          </a:prstGeom>
          <a:noFill/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972991" y="4347941"/>
            <a:ext cx="304800" cy="914400"/>
          </a:xfrm>
          <a:prstGeom prst="ellipse">
            <a:avLst/>
          </a:prstGeom>
          <a:noFill/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997791" y="4957541"/>
            <a:ext cx="304800" cy="914400"/>
          </a:xfrm>
          <a:prstGeom prst="ellipse">
            <a:avLst/>
          </a:prstGeom>
          <a:noFill/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360190" y="2657959"/>
            <a:ext cx="0" cy="5393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360190" y="1756516"/>
            <a:ext cx="0" cy="539330"/>
          </a:xfrm>
          <a:prstGeom prst="straightConnector1">
            <a:avLst/>
          </a:prstGeom>
          <a:ln w="381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16200000">
            <a:off x="3968859" y="1272019"/>
            <a:ext cx="782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water</a:t>
            </a:r>
            <a:endParaRPr lang="en-US" sz="1200" dirty="0"/>
          </a:p>
        </p:txBody>
      </p:sp>
      <p:sp>
        <p:nvSpPr>
          <p:cNvPr id="18" name="Oval 17"/>
          <p:cNvSpPr/>
          <p:nvPr/>
        </p:nvSpPr>
        <p:spPr>
          <a:xfrm>
            <a:off x="8184777" y="3271101"/>
            <a:ext cx="2229191" cy="1076840"/>
          </a:xfrm>
          <a:prstGeom prst="ellipse">
            <a:avLst/>
          </a:prstGeom>
          <a:noFill/>
          <a:ln w="38100" cmpd="sng">
            <a:solidFill>
              <a:srgbClr val="8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prstDash val="sysDash"/>
              </a:ln>
            </a:endParaRPr>
          </a:p>
        </p:txBody>
      </p:sp>
      <p:sp>
        <p:nvSpPr>
          <p:cNvPr id="19" name="Oval 18"/>
          <p:cNvSpPr/>
          <p:nvPr/>
        </p:nvSpPr>
        <p:spPr>
          <a:xfrm>
            <a:off x="6297106" y="2582944"/>
            <a:ext cx="4369718" cy="3664261"/>
          </a:xfrm>
          <a:prstGeom prst="ellipse">
            <a:avLst/>
          </a:prstGeom>
          <a:noFill/>
          <a:ln w="38100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0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150" y="1868219"/>
            <a:ext cx="3975100" cy="271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728" y="2581399"/>
            <a:ext cx="3695700" cy="1587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9797" y="6370820"/>
            <a:ext cx="449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Hore</a:t>
            </a:r>
            <a:r>
              <a:rPr lang="en-US" dirty="0" smtClean="0"/>
              <a:t> et al., NMR: The Toolkit, 2000</a:t>
            </a:r>
          </a:p>
        </p:txBody>
      </p:sp>
    </p:spTree>
    <p:extLst>
      <p:ext uri="{BB962C8B-B14F-4D97-AF65-F5344CB8AC3E}">
        <p14:creationId xmlns:p14="http://schemas.microsoft.com/office/powerpoint/2010/main" val="125638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ID-15N-HSQC_JCh.png"/>
          <p:cNvPicPr>
            <a:picLocks noChangeAspect="1"/>
          </p:cNvPicPr>
          <p:nvPr/>
        </p:nvPicPr>
        <p:blipFill>
          <a:blip r:embed="rId2"/>
          <a:srcRect r="5416"/>
          <a:stretch>
            <a:fillRect/>
          </a:stretch>
        </p:blipFill>
        <p:spPr>
          <a:xfrm>
            <a:off x="5203016" y="843644"/>
            <a:ext cx="6071429" cy="4960222"/>
          </a:xfrm>
          <a:prstGeom prst="rect">
            <a:avLst/>
          </a:prstGeom>
        </p:spPr>
      </p:pic>
      <p:pic>
        <p:nvPicPr>
          <p:cNvPr id="6" name="Picture 5" descr="backbone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670" y="4392951"/>
            <a:ext cx="3505200" cy="197444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084070" y="5211824"/>
            <a:ext cx="304800" cy="914400"/>
          </a:xfrm>
          <a:prstGeom prst="ellipse">
            <a:avLst/>
          </a:prstGeom>
          <a:noFill/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116670" y="4602224"/>
            <a:ext cx="304800" cy="914400"/>
          </a:xfrm>
          <a:prstGeom prst="ellipse">
            <a:avLst/>
          </a:prstGeom>
          <a:noFill/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141470" y="5211824"/>
            <a:ext cx="304800" cy="914400"/>
          </a:xfrm>
          <a:prstGeom prst="ellipse">
            <a:avLst/>
          </a:prstGeom>
          <a:noFill/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76400" y="213773"/>
            <a:ext cx="43991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>
                <a:solidFill>
                  <a:srgbClr val="800000"/>
                </a:solidFill>
              </a:rPr>
              <a:t>15</a:t>
            </a:r>
            <a:r>
              <a:rPr lang="en-US" sz="2000" b="1" dirty="0">
                <a:solidFill>
                  <a:srgbClr val="800000"/>
                </a:solidFill>
              </a:rPr>
              <a:t>N-</a:t>
            </a:r>
            <a:r>
              <a:rPr lang="en-US" sz="2000" b="1" baseline="30000" dirty="0">
                <a:solidFill>
                  <a:srgbClr val="800000"/>
                </a:solidFill>
              </a:rPr>
              <a:t>1</a:t>
            </a:r>
            <a:r>
              <a:rPr lang="en-US" sz="2000" b="1" dirty="0">
                <a:solidFill>
                  <a:srgbClr val="800000"/>
                </a:solidFill>
              </a:rPr>
              <a:t>H HSQC</a:t>
            </a:r>
          </a:p>
          <a:p>
            <a:pPr marL="342900" indent="-342900">
              <a:buAutoNum type="arabicParenR"/>
            </a:pPr>
            <a:r>
              <a:rPr lang="en-US" dirty="0"/>
              <a:t>1 peak </a:t>
            </a:r>
            <a:r>
              <a:rPr lang="en-US" sz="2400" dirty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dirty="0"/>
              <a:t> 1 amino acid</a:t>
            </a:r>
          </a:p>
          <a:p>
            <a:pPr marL="342900" indent="-342900">
              <a:buAutoNum type="arabicParenR"/>
            </a:pPr>
            <a:r>
              <a:rPr lang="en-US" dirty="0" smtClean="0"/>
              <a:t>Excellent </a:t>
            </a:r>
            <a:r>
              <a:rPr lang="en-US" dirty="0"/>
              <a:t>info about the protein fold</a:t>
            </a:r>
          </a:p>
          <a:p>
            <a:pPr marL="342900" indent="-342900">
              <a:buAutoNum type="arabicParenR"/>
            </a:pPr>
            <a:r>
              <a:rPr lang="en-US" dirty="0"/>
              <a:t>No info about primary sequence</a:t>
            </a:r>
          </a:p>
        </p:txBody>
      </p:sp>
    </p:spTree>
    <p:extLst>
      <p:ext uri="{BB962C8B-B14F-4D97-AF65-F5344CB8AC3E}">
        <p14:creationId xmlns:p14="http://schemas.microsoft.com/office/powerpoint/2010/main" val="57504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368" y="1531752"/>
            <a:ext cx="5829300" cy="3143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07052" y="5863472"/>
            <a:ext cx="349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Sattler et al. Progress NMR Spec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523758" y="3788230"/>
            <a:ext cx="1055172" cy="1045028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933128" y="2244436"/>
            <a:ext cx="1533979" cy="866899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1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2" name="Group 24"/>
          <p:cNvGrpSpPr>
            <a:grpSpLocks/>
          </p:cNvGrpSpPr>
          <p:nvPr/>
        </p:nvGrpSpPr>
        <p:grpSpPr bwMode="auto">
          <a:xfrm>
            <a:off x="1371600" y="100014"/>
            <a:ext cx="9448800" cy="6757987"/>
            <a:chOff x="240" y="240"/>
            <a:chExt cx="4920" cy="3800"/>
          </a:xfrm>
        </p:grpSpPr>
        <p:pic>
          <p:nvPicPr>
            <p:cNvPr id="2050" name="Picture 2" descr="C:\Documents and Settings\lelli\Documenti\Immagini\AMMINOACIDI\ala.gif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240"/>
              <a:ext cx="1127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Documents and Settings\lelli\Documenti\Immagini\AMMINOACIDI\arg.gif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7" y="240"/>
              <a:ext cx="1128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C:\Documents and Settings\lelli\Documenti\Immagini\AMMINOACIDI\asn.gif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240"/>
              <a:ext cx="1128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C:\Documents and Settings\lelli\Documenti\Immagini\AMMINOACIDI\asp.gif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240"/>
              <a:ext cx="1127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C:\Documents and Settings\lelli\Documenti\Immagini\AMMINOACIDI\cys.gif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240"/>
              <a:ext cx="1128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 descr="C:\Documents and Settings\lelli\Documenti\Immagini\AMMINOACIDI\gln.gif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1200"/>
              <a:ext cx="1127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C:\Documents and Settings\lelli\Documenti\Immagini\AMMINOACIDI\glu.gif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7" y="1193"/>
              <a:ext cx="1128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" name="Picture 9" descr="C:\Documents and Settings\lelli\Documenti\Immagini\AMMINOACIDI\gly.gif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1248"/>
              <a:ext cx="1128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C:\Documents and Settings\lelli\Documenti\Immagini\AMMINOACIDI\his.gif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6" y="1248"/>
              <a:ext cx="1127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9" name="Picture 11" descr="C:\Documents and Settings\lelli\Documenti\Immagini\AMMINOACIDI\ile.gif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" y="1248"/>
              <a:ext cx="1128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C:\Documents and Settings\lelli\Documenti\Immagini\AMMINOACIDI\leu.gif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112"/>
              <a:ext cx="1127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1" name="Picture 13" descr="C:\Documents and Settings\lelli\Documenti\Immagini\AMMINOACIDI\lys.gif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7" y="2147"/>
              <a:ext cx="1128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C:\Documents and Settings\lelli\Documenti\Immagini\AMMINOACIDI\met.gif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2112"/>
              <a:ext cx="1128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3" name="Picture 15" descr="C:\Documents and Settings\lelli\Documenti\Immagini\AMMINOACIDI\phe.gif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160"/>
              <a:ext cx="1127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4" name="Picture 16" descr="C:\Documents and Settings\lelli\Documenti\Immagini\AMMINOACIDI\pro.gif"/>
            <p:cNvPicPr>
              <a:picLocks noChangeAspect="1" noChangeArrowheads="1"/>
            </p:cNvPicPr>
            <p:nvPr/>
          </p:nvPicPr>
          <p:blipFill>
            <a:blip r:embed="rId16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2160"/>
              <a:ext cx="1154" cy="9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5" name="Picture 17" descr="C:\Documents and Settings\lelli\Documenti\Immagini\AMMINOACIDI\ser.gif"/>
            <p:cNvPicPr>
              <a:picLocks noChangeAspect="1" noChangeArrowheads="1"/>
            </p:cNvPicPr>
            <p:nvPr/>
          </p:nvPicPr>
          <p:blipFill>
            <a:blip r:embed="rId17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3024"/>
              <a:ext cx="1127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6" name="Picture 18" descr="C:\Documents and Settings\lelli\Documenti\Immagini\AMMINOACIDI\thr.gif"/>
            <p:cNvPicPr>
              <a:picLocks noChangeAspect="1" noChangeArrowheads="1"/>
            </p:cNvPicPr>
            <p:nvPr/>
          </p:nvPicPr>
          <p:blipFill>
            <a:blip r:embed="rId18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3024"/>
              <a:ext cx="1128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7" name="Picture 19" descr="C:\Documents and Settings\lelli\Documenti\Immagini\AMMINOACIDI\trp.gif"/>
            <p:cNvPicPr>
              <a:picLocks noChangeAspect="1" noChangeArrowheads="1"/>
            </p:cNvPicPr>
            <p:nvPr/>
          </p:nvPicPr>
          <p:blipFill>
            <a:blip r:embed="rId19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3024"/>
              <a:ext cx="1128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8" name="Picture 20" descr="C:\Documents and Settings\lelli\Documenti\Immagini\AMMINOACIDI\tyr.gif"/>
            <p:cNvPicPr>
              <a:picLocks noChangeAspect="1" noChangeArrowheads="1"/>
            </p:cNvPicPr>
            <p:nvPr/>
          </p:nvPicPr>
          <p:blipFill>
            <a:blip r:embed="rId20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3120"/>
              <a:ext cx="1127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9" name="Picture 21" descr="C:\Documents and Settings\lelli\Documenti\Immagini\AMMINOACIDI\val.gif"/>
            <p:cNvPicPr>
              <a:picLocks noChangeAspect="1" noChangeArrowheads="1"/>
            </p:cNvPicPr>
            <p:nvPr/>
          </p:nvPicPr>
          <p:blipFill>
            <a:blip r:embed="rId21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3072"/>
              <a:ext cx="1128" cy="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4189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802" y="266741"/>
            <a:ext cx="7110959" cy="5950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25259" y="6370816"/>
            <a:ext cx="4706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p</a:t>
            </a:r>
            <a:r>
              <a:rPr lang="en-US" dirty="0" smtClean="0"/>
              <a:t>rotein-</a:t>
            </a:r>
            <a:r>
              <a:rPr lang="en-US" dirty="0" err="1" smtClean="0"/>
              <a:t>nmr.org.uk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88" y="3951514"/>
            <a:ext cx="3199740" cy="143988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045029" y="5035138"/>
            <a:ext cx="783772" cy="593766"/>
          </a:xfrm>
          <a:prstGeom prst="ellipse">
            <a:avLst/>
          </a:prstGeom>
          <a:noFill/>
          <a:ln w="635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7359</TotalTime>
  <Words>328</Words>
  <Application>Microsoft Macintosh PowerPoint</Application>
  <PresentationFormat>Widescreen</PresentationFormat>
  <Paragraphs>120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Calibri</vt:lpstr>
      <vt:lpstr>Calibri Light</vt:lpstr>
      <vt:lpstr>ＭＳ ゴシック</vt:lpstr>
      <vt:lpstr>Symbol</vt:lpstr>
      <vt:lpstr>Times New Roman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Interaction of Nrd1-CID with C-terminal domain (CTD) NMR Titration -  15N enriched CID + unlabeled CTD-Ser5P in n-steps, n=6 in our case    -  peaks corresponding to the interacting residues of CID change      their chemical shift (position in the spectrum)    =&gt; interaction surface, binding constant, stoichiometry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29</cp:revision>
  <dcterms:created xsi:type="dcterms:W3CDTF">2016-05-01T18:14:52Z</dcterms:created>
  <dcterms:modified xsi:type="dcterms:W3CDTF">2016-05-06T20:53:54Z</dcterms:modified>
</cp:coreProperties>
</file>