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3"/>
  </p:notesMasterIdLst>
  <p:handoutMasterIdLst>
    <p:handoutMasterId r:id="rId94"/>
  </p:handoutMasterIdLst>
  <p:sldIdLst>
    <p:sldId id="256" r:id="rId2"/>
    <p:sldId id="335" r:id="rId3"/>
    <p:sldId id="309" r:id="rId4"/>
    <p:sldId id="284" r:id="rId5"/>
    <p:sldId id="285" r:id="rId6"/>
    <p:sldId id="354" r:id="rId7"/>
    <p:sldId id="351" r:id="rId8"/>
    <p:sldId id="352" r:id="rId9"/>
    <p:sldId id="350" r:id="rId10"/>
    <p:sldId id="349" r:id="rId11"/>
    <p:sldId id="353" r:id="rId12"/>
    <p:sldId id="355" r:id="rId13"/>
    <p:sldId id="310" r:id="rId14"/>
    <p:sldId id="308" r:id="rId15"/>
    <p:sldId id="356" r:id="rId16"/>
    <p:sldId id="286" r:id="rId17"/>
    <p:sldId id="290" r:id="rId18"/>
    <p:sldId id="288" r:id="rId19"/>
    <p:sldId id="289" r:id="rId20"/>
    <p:sldId id="330" r:id="rId21"/>
    <p:sldId id="331" r:id="rId22"/>
    <p:sldId id="263" r:id="rId23"/>
    <p:sldId id="306" r:id="rId24"/>
    <p:sldId id="303" r:id="rId25"/>
    <p:sldId id="281" r:id="rId26"/>
    <p:sldId id="257" r:id="rId27"/>
    <p:sldId id="258" r:id="rId28"/>
    <p:sldId id="319" r:id="rId29"/>
    <p:sldId id="304" r:id="rId30"/>
    <p:sldId id="300" r:id="rId31"/>
    <p:sldId id="332" r:id="rId32"/>
    <p:sldId id="278" r:id="rId33"/>
    <p:sldId id="295" r:id="rId34"/>
    <p:sldId id="305" r:id="rId35"/>
    <p:sldId id="276" r:id="rId36"/>
    <p:sldId id="359" r:id="rId37"/>
    <p:sldId id="313" r:id="rId38"/>
    <p:sldId id="345" r:id="rId39"/>
    <p:sldId id="314" r:id="rId40"/>
    <p:sldId id="368" r:id="rId41"/>
    <p:sldId id="279" r:id="rId42"/>
    <p:sldId id="390" r:id="rId43"/>
    <p:sldId id="337" r:id="rId44"/>
    <p:sldId id="336" r:id="rId45"/>
    <p:sldId id="377" r:id="rId46"/>
    <p:sldId id="378" r:id="rId47"/>
    <p:sldId id="338" r:id="rId48"/>
    <p:sldId id="361" r:id="rId49"/>
    <p:sldId id="386" r:id="rId50"/>
    <p:sldId id="268" r:id="rId51"/>
    <p:sldId id="363" r:id="rId52"/>
    <p:sldId id="387" r:id="rId53"/>
    <p:sldId id="364" r:id="rId54"/>
    <p:sldId id="365" r:id="rId55"/>
    <p:sldId id="266" r:id="rId56"/>
    <p:sldId id="369" r:id="rId57"/>
    <p:sldId id="269" r:id="rId58"/>
    <p:sldId id="366" r:id="rId59"/>
    <p:sldId id="367" r:id="rId60"/>
    <p:sldId id="271" r:id="rId61"/>
    <p:sldId id="370" r:id="rId62"/>
    <p:sldId id="371" r:id="rId63"/>
    <p:sldId id="372" r:id="rId64"/>
    <p:sldId id="373" r:id="rId65"/>
    <p:sldId id="280" r:id="rId66"/>
    <p:sldId id="328" r:id="rId67"/>
    <p:sldId id="320" r:id="rId68"/>
    <p:sldId id="322" r:id="rId69"/>
    <p:sldId id="323" r:id="rId70"/>
    <p:sldId id="392" r:id="rId71"/>
    <p:sldId id="393" r:id="rId72"/>
    <p:sldId id="395" r:id="rId73"/>
    <p:sldId id="324" r:id="rId74"/>
    <p:sldId id="326" r:id="rId75"/>
    <p:sldId id="394" r:id="rId76"/>
    <p:sldId id="346" r:id="rId77"/>
    <p:sldId id="347" r:id="rId78"/>
    <p:sldId id="348" r:id="rId79"/>
    <p:sldId id="357" r:id="rId80"/>
    <p:sldId id="374" r:id="rId81"/>
    <p:sldId id="375" r:id="rId82"/>
    <p:sldId id="379" r:id="rId83"/>
    <p:sldId id="380" r:id="rId84"/>
    <p:sldId id="381" r:id="rId85"/>
    <p:sldId id="382" r:id="rId86"/>
    <p:sldId id="383" r:id="rId87"/>
    <p:sldId id="384" r:id="rId88"/>
    <p:sldId id="385" r:id="rId89"/>
    <p:sldId id="388" r:id="rId90"/>
    <p:sldId id="391" r:id="rId91"/>
    <p:sldId id="358" r:id="rId92"/>
  </p:sldIdLst>
  <p:sldSz cx="9144000" cy="6858000" type="screen4x3"/>
  <p:notesSz cx="6746875" cy="9913938"/>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9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p:cViewPr varScale="1">
        <p:scale>
          <a:sx n="121" d="100"/>
          <a:sy n="121" d="100"/>
        </p:scale>
        <p:origin x="1904" y="176"/>
      </p:cViewPr>
      <p:guideLst>
        <p:guide orient="horz" pos="2160"/>
        <p:guide pos="2928"/>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Lst>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 Id="rId98" Type="http://schemas.openxmlformats.org/officeDocument/2006/relationships/tableStyles" Target="tableStyles.xml"/></Relationships>
</file>

<file path=ppt/_rels/viewProps.xml.rels><?xml version="1.0" encoding="UTF-8" standalone="yes"?>
<Relationships xmlns="http://schemas.openxmlformats.org/package/2006/relationships"><Relationship Id="rId8" Type="http://schemas.openxmlformats.org/officeDocument/2006/relationships/slide" Target="slides/slide56.xml"/><Relationship Id="rId3" Type="http://schemas.openxmlformats.org/officeDocument/2006/relationships/slide" Target="slides/slide28.xml"/><Relationship Id="rId7" Type="http://schemas.openxmlformats.org/officeDocument/2006/relationships/slide" Target="slides/slide55.xml"/><Relationship Id="rId2" Type="http://schemas.openxmlformats.org/officeDocument/2006/relationships/slide" Target="slides/slide27.xml"/><Relationship Id="rId1" Type="http://schemas.openxmlformats.org/officeDocument/2006/relationships/slide" Target="slides/slide26.xml"/><Relationship Id="rId6" Type="http://schemas.openxmlformats.org/officeDocument/2006/relationships/slide" Target="slides/slide50.xml"/><Relationship Id="rId5" Type="http://schemas.openxmlformats.org/officeDocument/2006/relationships/slide" Target="slides/slide48.xml"/><Relationship Id="rId10" Type="http://schemas.openxmlformats.org/officeDocument/2006/relationships/slide" Target="slides/slide88.xml"/><Relationship Id="rId4" Type="http://schemas.openxmlformats.org/officeDocument/2006/relationships/slide" Target="slides/slide39.xml"/><Relationship Id="rId9" Type="http://schemas.openxmlformats.org/officeDocument/2006/relationships/slide" Target="slides/slide5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image" Target="../media/image1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81F632AC-C584-B14B-8670-9055829528FD}"/>
              </a:ext>
            </a:extLst>
          </p:cNvPr>
          <p:cNvSpPr>
            <a:spLocks noGrp="1" noChangeArrowheads="1"/>
          </p:cNvSpPr>
          <p:nvPr>
            <p:ph type="hdr" sz="quarter"/>
          </p:nvPr>
        </p:nvSpPr>
        <p:spPr bwMode="auto">
          <a:xfrm>
            <a:off x="0" y="0"/>
            <a:ext cx="2924175"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ea typeface="+mn-ea"/>
                <a:cs typeface="+mn-cs"/>
              </a:defRPr>
            </a:lvl1pPr>
          </a:lstStyle>
          <a:p>
            <a:pPr>
              <a:defRPr/>
            </a:pPr>
            <a:endParaRPr lang="en-GB"/>
          </a:p>
        </p:txBody>
      </p:sp>
      <p:sp>
        <p:nvSpPr>
          <p:cNvPr id="30723" name="Rectangle 3">
            <a:extLst>
              <a:ext uri="{FF2B5EF4-FFF2-40B4-BE49-F238E27FC236}">
                <a16:creationId xmlns:a16="http://schemas.microsoft.com/office/drawing/2014/main" id="{DACBE023-523B-DD4F-B48A-F36A8E9AA1D5}"/>
              </a:ext>
            </a:extLst>
          </p:cNvPr>
          <p:cNvSpPr>
            <a:spLocks noGrp="1" noChangeArrowheads="1"/>
          </p:cNvSpPr>
          <p:nvPr>
            <p:ph type="dt" sz="quarter" idx="1"/>
          </p:nvPr>
        </p:nvSpPr>
        <p:spPr bwMode="auto">
          <a:xfrm>
            <a:off x="3822700" y="0"/>
            <a:ext cx="2924175"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ea typeface="+mn-ea"/>
                <a:cs typeface="+mn-cs"/>
              </a:defRPr>
            </a:lvl1pPr>
          </a:lstStyle>
          <a:p>
            <a:pPr>
              <a:defRPr/>
            </a:pPr>
            <a:endParaRPr lang="en-GB"/>
          </a:p>
        </p:txBody>
      </p:sp>
      <p:sp>
        <p:nvSpPr>
          <p:cNvPr id="30724" name="Rectangle 4">
            <a:extLst>
              <a:ext uri="{FF2B5EF4-FFF2-40B4-BE49-F238E27FC236}">
                <a16:creationId xmlns:a16="http://schemas.microsoft.com/office/drawing/2014/main" id="{6074DDB6-8EE9-0246-890F-B490FF9534BE}"/>
              </a:ext>
            </a:extLst>
          </p:cNvPr>
          <p:cNvSpPr>
            <a:spLocks noGrp="1" noChangeArrowheads="1"/>
          </p:cNvSpPr>
          <p:nvPr>
            <p:ph type="ftr" sz="quarter" idx="2"/>
          </p:nvPr>
        </p:nvSpPr>
        <p:spPr bwMode="auto">
          <a:xfrm>
            <a:off x="0" y="9418638"/>
            <a:ext cx="2924175"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ea typeface="+mn-ea"/>
                <a:cs typeface="+mn-cs"/>
              </a:defRPr>
            </a:lvl1pPr>
          </a:lstStyle>
          <a:p>
            <a:pPr>
              <a:defRPr/>
            </a:pPr>
            <a:endParaRPr lang="en-GB"/>
          </a:p>
        </p:txBody>
      </p:sp>
      <p:sp>
        <p:nvSpPr>
          <p:cNvPr id="30725" name="Rectangle 5">
            <a:extLst>
              <a:ext uri="{FF2B5EF4-FFF2-40B4-BE49-F238E27FC236}">
                <a16:creationId xmlns:a16="http://schemas.microsoft.com/office/drawing/2014/main" id="{27026F1F-6C73-3B44-B417-EB0A0023FA90}"/>
              </a:ext>
            </a:extLst>
          </p:cNvPr>
          <p:cNvSpPr>
            <a:spLocks noGrp="1" noChangeArrowheads="1"/>
          </p:cNvSpPr>
          <p:nvPr>
            <p:ph type="sldNum" sz="quarter" idx="3"/>
          </p:nvPr>
        </p:nvSpPr>
        <p:spPr bwMode="auto">
          <a:xfrm>
            <a:off x="3822700" y="9418638"/>
            <a:ext cx="2924175"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7489C78-2AEF-5A45-B084-DC88101F8C76}" type="slidenum">
              <a:rPr lang="en-GB" altLang="cs-CZ"/>
              <a:pPr/>
              <a:t>‹#›</a:t>
            </a:fld>
            <a:endParaRPr lang="en-GB" altLang="cs-CZ"/>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15D18A-EF26-B74B-B482-E796808A32AD}"/>
              </a:ext>
            </a:extLst>
          </p:cNvPr>
          <p:cNvSpPr>
            <a:spLocks noGrp="1"/>
          </p:cNvSpPr>
          <p:nvPr>
            <p:ph type="hdr" sz="quarter"/>
          </p:nvPr>
        </p:nvSpPr>
        <p:spPr>
          <a:xfrm>
            <a:off x="0" y="0"/>
            <a:ext cx="2924175" cy="495300"/>
          </a:xfrm>
          <a:prstGeom prst="rect">
            <a:avLst/>
          </a:prstGeom>
        </p:spPr>
        <p:txBody>
          <a:bodyPr vert="horz" lIns="91440" tIns="45720" rIns="91440" bIns="45720" rtlCol="0"/>
          <a:lstStyle>
            <a:lvl1pPr algn="l">
              <a:defRPr sz="1200">
                <a:latin typeface="Times New Roman" charset="0"/>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8BD5C807-B96B-5A4D-B1F3-B527B0A111FE}"/>
              </a:ext>
            </a:extLst>
          </p:cNvPr>
          <p:cNvSpPr>
            <a:spLocks noGrp="1"/>
          </p:cNvSpPr>
          <p:nvPr>
            <p:ph type="dt" idx="1"/>
          </p:nvPr>
        </p:nvSpPr>
        <p:spPr>
          <a:xfrm>
            <a:off x="3821113" y="0"/>
            <a:ext cx="2924175" cy="4953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7E6817A8-D76E-324C-8E82-2C97E690D3D4}" type="datetime1">
              <a:rPr lang="en-US" altLang="cs-CZ"/>
              <a:pPr/>
              <a:t>12/11/20</a:t>
            </a:fld>
            <a:endParaRPr lang="en-US" altLang="cs-CZ"/>
          </a:p>
        </p:txBody>
      </p:sp>
      <p:sp>
        <p:nvSpPr>
          <p:cNvPr id="4" name="Slide Image Placeholder 3">
            <a:extLst>
              <a:ext uri="{FF2B5EF4-FFF2-40B4-BE49-F238E27FC236}">
                <a16:creationId xmlns:a16="http://schemas.microsoft.com/office/drawing/2014/main" id="{837AE6DD-7DE6-FF4A-8231-1A3B7C06068E}"/>
              </a:ext>
            </a:extLst>
          </p:cNvPr>
          <p:cNvSpPr>
            <a:spLocks noGrp="1" noRot="1" noChangeAspect="1"/>
          </p:cNvSpPr>
          <p:nvPr>
            <p:ph type="sldImg" idx="2"/>
          </p:nvPr>
        </p:nvSpPr>
        <p:spPr>
          <a:xfrm>
            <a:off x="895350" y="742950"/>
            <a:ext cx="4956175" cy="371792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BBEA0D8D-DAB2-854A-8A66-F9AA7C5C02EA}"/>
              </a:ext>
            </a:extLst>
          </p:cNvPr>
          <p:cNvSpPr>
            <a:spLocks noGrp="1"/>
          </p:cNvSpPr>
          <p:nvPr>
            <p:ph type="body" sz="quarter" idx="3"/>
          </p:nvPr>
        </p:nvSpPr>
        <p:spPr>
          <a:xfrm>
            <a:off x="674688" y="4708525"/>
            <a:ext cx="5397500" cy="446246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C783746-4737-0E4F-9851-D6E2CF609CDB}"/>
              </a:ext>
            </a:extLst>
          </p:cNvPr>
          <p:cNvSpPr>
            <a:spLocks noGrp="1"/>
          </p:cNvSpPr>
          <p:nvPr>
            <p:ph type="ftr" sz="quarter" idx="4"/>
          </p:nvPr>
        </p:nvSpPr>
        <p:spPr>
          <a:xfrm>
            <a:off x="0" y="9417050"/>
            <a:ext cx="2924175" cy="495300"/>
          </a:xfrm>
          <a:prstGeom prst="rect">
            <a:avLst/>
          </a:prstGeom>
        </p:spPr>
        <p:txBody>
          <a:bodyPr vert="horz" lIns="91440" tIns="45720" rIns="91440" bIns="45720" rtlCol="0" anchor="b"/>
          <a:lstStyle>
            <a:lvl1pPr algn="l">
              <a:defRPr sz="1200">
                <a:latin typeface="Times New Roman" charset="0"/>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97916478-9644-DA4B-8486-761093FAE9BE}"/>
              </a:ext>
            </a:extLst>
          </p:cNvPr>
          <p:cNvSpPr>
            <a:spLocks noGrp="1"/>
          </p:cNvSpPr>
          <p:nvPr>
            <p:ph type="sldNum" sz="quarter" idx="5"/>
          </p:nvPr>
        </p:nvSpPr>
        <p:spPr>
          <a:xfrm>
            <a:off x="3821113" y="9417050"/>
            <a:ext cx="2924175" cy="4953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DF24CD1-16CC-A844-8705-1C5501F9E7D2}" type="slidenum">
              <a:rPr lang="en-US" altLang="cs-CZ"/>
              <a:pPr/>
              <a:t>‹#›</a:t>
            </a:fld>
            <a:endParaRPr lang="en-US" altLang="cs-CZ"/>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幻灯片图像占位符 1">
            <a:extLst>
              <a:ext uri="{FF2B5EF4-FFF2-40B4-BE49-F238E27FC236}">
                <a16:creationId xmlns:a16="http://schemas.microsoft.com/office/drawing/2014/main" id="{F5BD5BA9-1D02-0B43-84A4-1B095D220C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备注占位符 2">
            <a:extLst>
              <a:ext uri="{FF2B5EF4-FFF2-40B4-BE49-F238E27FC236}">
                <a16:creationId xmlns:a16="http://schemas.microsoft.com/office/drawing/2014/main" id="{EA3B6082-C99E-0F44-A98E-4CFF9DB70C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cs-CZ">
              <a:ea typeface="ＭＳ Ｐゴシック" panose="020B0600070205080204" pitchFamily="34" charset="-128"/>
            </a:endParaRPr>
          </a:p>
        </p:txBody>
      </p:sp>
      <p:sp>
        <p:nvSpPr>
          <p:cNvPr id="36867" name="灯片编号占位符 3">
            <a:extLst>
              <a:ext uri="{FF2B5EF4-FFF2-40B4-BE49-F238E27FC236}">
                <a16:creationId xmlns:a16="http://schemas.microsoft.com/office/drawing/2014/main" id="{E3DEDB4A-5C2D-0047-89C0-503DBB3E38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F1C38559-286F-6645-9DDE-0F06D5C8EFEA}" type="slidenum">
              <a:rPr lang="en-US" altLang="cs-CZ" sz="1200">
                <a:ea typeface="宋体" panose="02010600030101010101" pitchFamily="2" charset="-122"/>
              </a:rPr>
              <a:pPr eaLnBrk="1" hangingPunct="1"/>
              <a:t>21</a:t>
            </a:fld>
            <a:endParaRPr lang="en-US" altLang="cs-CZ" sz="120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D26EAADC-75CF-8747-9B28-0658E24615F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a:extLst>
              <a:ext uri="{FF2B5EF4-FFF2-40B4-BE49-F238E27FC236}">
                <a16:creationId xmlns:a16="http://schemas.microsoft.com/office/drawing/2014/main" id="{2883081C-F73D-8F46-A0E9-3BA1F93967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lv-LV" altLang="cs-CZ">
                <a:ea typeface="ＭＳ Ｐゴシック" panose="020B0600070205080204" pitchFamily="34" charset="-128"/>
              </a:rPr>
              <a:t>Molecule is composed of many electrons</a:t>
            </a:r>
          </a:p>
          <a:p>
            <a:pPr eaLnBrk="1" hangingPunct="1">
              <a:lnSpc>
                <a:spcPct val="90000"/>
              </a:lnSpc>
              <a:spcBef>
                <a:spcPct val="0"/>
              </a:spcBef>
            </a:pPr>
            <a:r>
              <a:rPr lang="lv-LV" altLang="cs-CZ">
                <a:ea typeface="ＭＳ Ｐゴシック" panose="020B0600070205080204" pitchFamily="34" charset="-128"/>
              </a:rPr>
              <a:t>Each electron will scatter secondary radiation uppon exposure to x-rays</a:t>
            </a:r>
          </a:p>
          <a:p>
            <a:pPr eaLnBrk="1" hangingPunct="1">
              <a:lnSpc>
                <a:spcPct val="90000"/>
              </a:lnSpc>
              <a:spcBef>
                <a:spcPct val="0"/>
              </a:spcBef>
            </a:pPr>
            <a:r>
              <a:rPr lang="lv-LV" altLang="cs-CZ">
                <a:ea typeface="ＭＳ Ｐゴシック" panose="020B0600070205080204" pitchFamily="34" charset="-128"/>
              </a:rPr>
              <a:t>The scattered secondary beams will interact and cause interference</a:t>
            </a:r>
          </a:p>
          <a:p>
            <a:pPr eaLnBrk="1" hangingPunct="1">
              <a:lnSpc>
                <a:spcPct val="90000"/>
              </a:lnSpc>
              <a:spcBef>
                <a:spcPct val="0"/>
              </a:spcBef>
            </a:pPr>
            <a:r>
              <a:rPr lang="lv-LV" altLang="cs-CZ">
                <a:ea typeface="ＭＳ Ｐゴシック" panose="020B0600070205080204" pitchFamily="34" charset="-128"/>
              </a:rPr>
              <a:t>The scattering from a molecule is dependent on number of and  distances between electrons </a:t>
            </a:r>
          </a:p>
          <a:p>
            <a:pPr eaLnBrk="1" hangingPunct="1">
              <a:lnSpc>
                <a:spcPct val="90000"/>
              </a:lnSpc>
              <a:spcBef>
                <a:spcPct val="0"/>
              </a:spcBef>
            </a:pPr>
            <a:r>
              <a:rPr lang="lv-LV" altLang="cs-CZ">
                <a:ea typeface="ＭＳ Ｐゴシック" panose="020B0600070205080204" pitchFamily="34" charset="-128"/>
              </a:rPr>
              <a:t>In other words, scattering from molecule is dependent on its structure</a:t>
            </a:r>
          </a:p>
          <a:p>
            <a:pPr eaLnBrk="1" hangingPunct="1">
              <a:lnSpc>
                <a:spcPct val="90000"/>
              </a:lnSpc>
              <a:spcBef>
                <a:spcPct val="0"/>
              </a:spcBef>
            </a:pPr>
            <a:r>
              <a:rPr lang="lv-LV" altLang="cs-CZ">
                <a:ea typeface="ＭＳ Ｐゴシック" panose="020B0600070205080204" pitchFamily="34" charset="-128"/>
              </a:rPr>
              <a:t>If we would know the amplitudes and phases of scattered molecule, we could calculate the structure of molecule... </a:t>
            </a:r>
            <a:endParaRPr lang="en-GB" altLang="cs-CZ">
              <a:ea typeface="ＭＳ Ｐゴシック" panose="020B0600070205080204" pitchFamily="34" charset="-128"/>
            </a:endParaRPr>
          </a:p>
          <a:p>
            <a:pPr eaLnBrk="1" hangingPunct="1">
              <a:spcBef>
                <a:spcPct val="0"/>
              </a:spcBef>
            </a:pPr>
            <a:endParaRPr lang="en-US" altLang="cs-CZ">
              <a:ea typeface="ＭＳ Ｐゴシック" panose="020B0600070205080204" pitchFamily="34" charset="-128"/>
            </a:endParaRPr>
          </a:p>
        </p:txBody>
      </p:sp>
      <p:sp>
        <p:nvSpPr>
          <p:cNvPr id="44035" name="Slide Number Placeholder 3">
            <a:extLst>
              <a:ext uri="{FF2B5EF4-FFF2-40B4-BE49-F238E27FC236}">
                <a16:creationId xmlns:a16="http://schemas.microsoft.com/office/drawing/2014/main" id="{ACC5F028-E276-A848-B728-0BE24CE855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C7AEC81B-1AA4-3041-ADA9-DDD031F95318}" type="slidenum">
              <a:rPr lang="en-US" altLang="cs-CZ" sz="1200"/>
              <a:pPr eaLnBrk="1" hangingPunct="1"/>
              <a:t>27</a:t>
            </a:fld>
            <a:endParaRPr lang="en-US" altLang="cs-CZ"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a:extLst>
              <a:ext uri="{FF2B5EF4-FFF2-40B4-BE49-F238E27FC236}">
                <a16:creationId xmlns:a16="http://schemas.microsoft.com/office/drawing/2014/main" id="{4C1CC8CB-6E1D-E040-8138-A14F51762FF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8" name="Notes Placeholder 2">
            <a:extLst>
              <a:ext uri="{FF2B5EF4-FFF2-40B4-BE49-F238E27FC236}">
                <a16:creationId xmlns:a16="http://schemas.microsoft.com/office/drawing/2014/main" id="{94FDEFE3-6734-6E4C-99F2-72D894CB3E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lv-LV" altLang="cs-CZ">
                <a:ea typeface="ＭＳ Ｐゴシック" panose="020B0600070205080204" pitchFamily="34" charset="-128"/>
              </a:rPr>
              <a:t>Fitting of protein sequence in the electron density</a:t>
            </a:r>
          </a:p>
          <a:p>
            <a:pPr eaLnBrk="1" hangingPunct="1"/>
            <a:r>
              <a:rPr lang="lv-LV" altLang="cs-CZ">
                <a:ea typeface="ＭＳ Ｐゴシック" panose="020B0600070205080204" pitchFamily="34" charset="-128"/>
              </a:rPr>
              <a:t>Easy in molecular replacement</a:t>
            </a:r>
          </a:p>
          <a:p>
            <a:pPr eaLnBrk="1" hangingPunct="1"/>
            <a:r>
              <a:rPr lang="lv-LV" altLang="cs-CZ">
                <a:ea typeface="ＭＳ Ｐゴシック" panose="020B0600070205080204" pitchFamily="34" charset="-128"/>
              </a:rPr>
              <a:t>More difficult if no initial model is available</a:t>
            </a:r>
          </a:p>
          <a:p>
            <a:pPr eaLnBrk="1" hangingPunct="1"/>
            <a:r>
              <a:rPr lang="lv-LV" altLang="cs-CZ">
                <a:ea typeface="ＭＳ Ｐゴシック" panose="020B0600070205080204" pitchFamily="34" charset="-128"/>
              </a:rPr>
              <a:t>Unambiquous if resolution is high enough (better than 3.0 Å)</a:t>
            </a:r>
          </a:p>
          <a:p>
            <a:pPr eaLnBrk="1" hangingPunct="1"/>
            <a:r>
              <a:rPr lang="lv-LV" altLang="cs-CZ">
                <a:ea typeface="ＭＳ Ｐゴシック" panose="020B0600070205080204" pitchFamily="34" charset="-128"/>
              </a:rPr>
              <a:t>Can be automated, if resolution is close to 2Å or better</a:t>
            </a:r>
            <a:endParaRPr lang="en-GB" altLang="cs-CZ">
              <a:ea typeface="ＭＳ Ｐゴシック" panose="020B0600070205080204" pitchFamily="34" charset="-128"/>
            </a:endParaRPr>
          </a:p>
          <a:p>
            <a:endParaRPr lang="en-US" altLang="cs-CZ">
              <a:ea typeface="ＭＳ Ｐゴシック" panose="020B0600070205080204" pitchFamily="34" charset="-128"/>
            </a:endParaRPr>
          </a:p>
        </p:txBody>
      </p:sp>
      <p:sp>
        <p:nvSpPr>
          <p:cNvPr id="75779" name="Slide Number Placeholder 3">
            <a:extLst>
              <a:ext uri="{FF2B5EF4-FFF2-40B4-BE49-F238E27FC236}">
                <a16:creationId xmlns:a16="http://schemas.microsoft.com/office/drawing/2014/main" id="{1DA14DB9-4A4D-7C47-84B3-53E98C80D2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E05D220E-11A5-CD46-9719-727012430102}" type="slidenum">
              <a:rPr lang="en-US" altLang="cs-CZ" sz="1200"/>
              <a:pPr eaLnBrk="1" hangingPunct="1"/>
              <a:t>57</a:t>
            </a:fld>
            <a:endParaRPr lang="en-US" altLang="cs-CZ"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a:extLst>
              <a:ext uri="{FF2B5EF4-FFF2-40B4-BE49-F238E27FC236}">
                <a16:creationId xmlns:a16="http://schemas.microsoft.com/office/drawing/2014/main" id="{6F20AC85-3B58-F04A-ABA7-2F7271ED447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6" name="Notes Placeholder 2">
            <a:extLst>
              <a:ext uri="{FF2B5EF4-FFF2-40B4-BE49-F238E27FC236}">
                <a16:creationId xmlns:a16="http://schemas.microsoft.com/office/drawing/2014/main" id="{2D3CE7C8-2BC2-E14E-AAE2-2D527849E32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cs-CZ">
                <a:ea typeface="ＭＳ Ｐゴシック" panose="020B0600070205080204" pitchFamily="34" charset="-128"/>
              </a:rPr>
              <a:t>I would like to start my presentation by defining biological significance of my project.</a:t>
            </a:r>
          </a:p>
          <a:p>
            <a:pPr eaLnBrk="1" hangingPunct="1">
              <a:spcBef>
                <a:spcPct val="0"/>
              </a:spcBef>
            </a:pPr>
            <a:r>
              <a:rPr lang="en-US" altLang="cs-CZ">
                <a:ea typeface="ＭＳ Ｐゴシック" panose="020B0600070205080204" pitchFamily="34" charset="-128"/>
              </a:rPr>
              <a:t>My research is focused on structural studies of picornaviruses that include some of the most common human pathogens. For example, rhinoviruses are responsible for about 40$ of common cold cases. The economic damage caused by rhinoviruses was estimated to be 16bn dollars per year in the united states alone. Similar expenses are expected for European union.</a:t>
            </a:r>
          </a:p>
          <a:p>
            <a:pPr eaLnBrk="1" hangingPunct="1">
              <a:spcBef>
                <a:spcPct val="0"/>
              </a:spcBef>
            </a:pPr>
            <a:r>
              <a:rPr lang="en-US" altLang="cs-CZ">
                <a:ea typeface="ＭＳ Ｐゴシック" panose="020B0600070205080204" pitchFamily="34" charset="-128"/>
              </a:rPr>
              <a:t>Enterovirus 71 induces yearly outbreaks of hand-foot-and-mouth disease mostly in south-east Asia. About 5% of the infected children develop encephalitis that can be fatal or result in permanent brain damage. This magnetic resonance image shows inflammation in left section of cerebellum caused by EV71 infection. The three years old patient lost ability to speak.</a:t>
            </a:r>
          </a:p>
          <a:p>
            <a:pPr eaLnBrk="1" hangingPunct="1">
              <a:spcBef>
                <a:spcPct val="0"/>
              </a:spcBef>
            </a:pPr>
            <a:r>
              <a:rPr lang="en-US" altLang="cs-CZ">
                <a:ea typeface="ＭＳ Ｐゴシック" panose="020B0600070205080204" pitchFamily="34" charset="-128"/>
              </a:rPr>
              <a:t>Currently no antiviral drugs are available against rhinoviruses or enteroviruses. More basic research is needed to improve our understanding of picornavirus biology to allow identification of new targets for antiviral drugs. My research will address these requirements by -&gt; next slide</a:t>
            </a:r>
          </a:p>
        </p:txBody>
      </p:sp>
      <p:sp>
        <p:nvSpPr>
          <p:cNvPr id="88067" name="Slide Number Placeholder 3">
            <a:extLst>
              <a:ext uri="{FF2B5EF4-FFF2-40B4-BE49-F238E27FC236}">
                <a16:creationId xmlns:a16="http://schemas.microsoft.com/office/drawing/2014/main" id="{54EB989C-09EA-1646-B5D1-936C5D015AE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20107850-B9AB-FE40-A919-9E9457535DC0}" type="slidenum">
              <a:rPr lang="en-US" altLang="cs-CZ" sz="1200"/>
              <a:pPr eaLnBrk="1" hangingPunct="1"/>
              <a:t>68</a:t>
            </a:fld>
            <a:endParaRPr lang="en-US" altLang="cs-CZ"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668E5A61-1E3E-0E40-9612-DC2C3ACFCEC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4" name="Notes Placeholder 2">
            <a:extLst>
              <a:ext uri="{FF2B5EF4-FFF2-40B4-BE49-F238E27FC236}">
                <a16:creationId xmlns:a16="http://schemas.microsoft.com/office/drawing/2014/main" id="{0CC596E6-D607-6540-B787-D713EE150FB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cs-CZ">
                <a:ea typeface="ＭＳ Ｐゴシック" panose="020B0600070205080204" pitchFamily="34" charset="-128"/>
              </a:rPr>
              <a:t>… aspiring to answer basic biological questions about picornavirus life cycle. It is well established that picornaviruses enter cells by receptor mediated endocytosis. However, it is not known how is the picornavirus ssRNA genome delivered from virions across the membrane of the endosome into cell cytoplasm. That is our first research question.</a:t>
            </a:r>
          </a:p>
          <a:p>
            <a:pPr eaLnBrk="1" hangingPunct="1">
              <a:spcBef>
                <a:spcPct val="0"/>
              </a:spcBef>
            </a:pPr>
            <a:r>
              <a:rPr lang="en-US" altLang="cs-CZ">
                <a:ea typeface="ＭＳ Ｐゴシック" panose="020B0600070205080204" pitchFamily="34" charset="-128"/>
              </a:rPr>
              <a:t>	When in the cytoplasm the genome is translated into a polyprotein that is then cleaved into functional subunits. The viral proteins induce formation of so called virus-replication factories that contain lipid vesicles derived from intra-cellular membranes, viral and cellular proteins, ribosomes and viral RNAs. We will use modern cryo-electron tomography approaches to characterize the factories on molecular level.</a:t>
            </a:r>
          </a:p>
          <a:p>
            <a:pPr eaLnBrk="1" hangingPunct="1">
              <a:spcBef>
                <a:spcPct val="0"/>
              </a:spcBef>
            </a:pPr>
            <a:r>
              <a:rPr lang="en-US" altLang="cs-CZ">
                <a:ea typeface="ＭＳ Ｐゴシック" panose="020B0600070205080204" pitchFamily="34" charset="-128"/>
              </a:rPr>
              <a:t>	In addition we will structurally characterize picornavirus genome replication and recombination – processes that happen in the vicinity of the replication factories.</a:t>
            </a:r>
          </a:p>
          <a:p>
            <a:pPr eaLnBrk="1" hangingPunct="1">
              <a:spcBef>
                <a:spcPct val="0"/>
              </a:spcBef>
            </a:pPr>
            <a:r>
              <a:rPr lang="en-US" altLang="cs-CZ">
                <a:ea typeface="ＭＳ Ｐゴシック" panose="020B0600070205080204" pitchFamily="34" charset="-128"/>
              </a:rPr>
              <a:t>	Finally, we will determine picornavirus virion assembly mechanism.</a:t>
            </a:r>
          </a:p>
        </p:txBody>
      </p:sp>
      <p:sp>
        <p:nvSpPr>
          <p:cNvPr id="90115" name="Slide Number Placeholder 3">
            <a:extLst>
              <a:ext uri="{FF2B5EF4-FFF2-40B4-BE49-F238E27FC236}">
                <a16:creationId xmlns:a16="http://schemas.microsoft.com/office/drawing/2014/main" id="{6923F876-093E-B242-9B0D-D57A65B1175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254A4814-F847-034D-86A7-6497434CFF0C}" type="slidenum">
              <a:rPr lang="en-US" altLang="cs-CZ" sz="1200"/>
              <a:pPr eaLnBrk="1" hangingPunct="1"/>
              <a:t>69</a:t>
            </a:fld>
            <a:endParaRPr lang="en-US" altLang="cs-CZ"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a:extLst>
              <a:ext uri="{FF2B5EF4-FFF2-40B4-BE49-F238E27FC236}">
                <a16:creationId xmlns:a16="http://schemas.microsoft.com/office/drawing/2014/main" id="{B49D9E8D-B2E5-414A-8BF9-5E16382C25E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6" name="Notes Placeholder 2">
            <a:extLst>
              <a:ext uri="{FF2B5EF4-FFF2-40B4-BE49-F238E27FC236}">
                <a16:creationId xmlns:a16="http://schemas.microsoft.com/office/drawing/2014/main" id="{D300A850-A8CF-A142-BBE0-26EADFB0809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cs-CZ">
                <a:ea typeface="ＭＳ Ｐゴシック" panose="020B0600070205080204" pitchFamily="34" charset="-128"/>
              </a:rPr>
              <a:t>… aspiring to answer basic biological questions about picornavirus life cycle. It is well established that picornaviruses enter cells by receptor mediated endocytosis. However, it is not known how is the picornavirus ssRNA genome delivered from virions across the membrane of the endosome into cell cytoplasm. That is our first research question.</a:t>
            </a:r>
          </a:p>
          <a:p>
            <a:pPr eaLnBrk="1" hangingPunct="1">
              <a:spcBef>
                <a:spcPct val="0"/>
              </a:spcBef>
            </a:pPr>
            <a:r>
              <a:rPr lang="en-US" altLang="cs-CZ">
                <a:ea typeface="ＭＳ Ｐゴシック" panose="020B0600070205080204" pitchFamily="34" charset="-128"/>
              </a:rPr>
              <a:t>	When in the cytoplasm the genome is translated into a polyprotein that is then cleaved into functional subunits. The viral proteins induce formation of so called virus-replication factories that contain lipid vesicles derived from intra-cellular membranes, viral and cellular proteins, ribosomes and viral RNAs. We will use modern cryo-electron tomography approaches to characterize the factories on molecular level.</a:t>
            </a:r>
          </a:p>
          <a:p>
            <a:pPr eaLnBrk="1" hangingPunct="1">
              <a:spcBef>
                <a:spcPct val="0"/>
              </a:spcBef>
            </a:pPr>
            <a:r>
              <a:rPr lang="en-US" altLang="cs-CZ">
                <a:ea typeface="ＭＳ Ｐゴシック" panose="020B0600070205080204" pitchFamily="34" charset="-128"/>
              </a:rPr>
              <a:t>	In addition we will structurally characterize picornavirus genome replication and recombination – processes that happen in the vicinity of the replication factories.</a:t>
            </a:r>
          </a:p>
          <a:p>
            <a:pPr eaLnBrk="1" hangingPunct="1">
              <a:spcBef>
                <a:spcPct val="0"/>
              </a:spcBef>
            </a:pPr>
            <a:r>
              <a:rPr lang="en-US" altLang="cs-CZ">
                <a:ea typeface="ＭＳ Ｐゴシック" panose="020B0600070205080204" pitchFamily="34" charset="-128"/>
              </a:rPr>
              <a:t>	Finally, we will determine picornavirus virion assembly mechanism.</a:t>
            </a:r>
          </a:p>
        </p:txBody>
      </p:sp>
      <p:sp>
        <p:nvSpPr>
          <p:cNvPr id="93187" name="Slide Number Placeholder 3">
            <a:extLst>
              <a:ext uri="{FF2B5EF4-FFF2-40B4-BE49-F238E27FC236}">
                <a16:creationId xmlns:a16="http://schemas.microsoft.com/office/drawing/2014/main" id="{B04C7AE0-1A19-A246-AEAC-1F76C922C64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2AF4684F-3AE7-C14C-BDA1-04CBFBB945D1}" type="slidenum">
              <a:rPr lang="en-US" altLang="cs-CZ" sz="1200"/>
              <a:pPr eaLnBrk="1" hangingPunct="1"/>
              <a:t>73</a:t>
            </a:fld>
            <a:endParaRPr lang="en-US" altLang="cs-CZ"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EFADEA1-CE44-E54A-AEAE-CB7D5E944AE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3177A7A-D252-C44D-8140-A95E2E4421E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D2DF541-5353-CB49-9BA0-18CAB0111A64}"/>
              </a:ext>
            </a:extLst>
          </p:cNvPr>
          <p:cNvSpPr>
            <a:spLocks noGrp="1"/>
          </p:cNvSpPr>
          <p:nvPr>
            <p:ph type="sldNum" sz="quarter" idx="12"/>
          </p:nvPr>
        </p:nvSpPr>
        <p:spPr/>
        <p:txBody>
          <a:bodyPr/>
          <a:lstStyle>
            <a:lvl1pPr>
              <a:defRPr/>
            </a:lvl1pPr>
          </a:lstStyle>
          <a:p>
            <a:fld id="{B49AEA18-618B-314F-A5BB-DFDA6A93AA3F}" type="slidenum">
              <a:rPr lang="en-US" altLang="cs-CZ"/>
              <a:pPr/>
              <a:t>‹#›</a:t>
            </a:fld>
            <a:endParaRPr lang="en-US" altLang="cs-CZ"/>
          </a:p>
        </p:txBody>
      </p:sp>
    </p:spTree>
    <p:extLst>
      <p:ext uri="{BB962C8B-B14F-4D97-AF65-F5344CB8AC3E}">
        <p14:creationId xmlns:p14="http://schemas.microsoft.com/office/powerpoint/2010/main" val="3484813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15269B-ABF6-0E4D-8DFC-C81B67CA8A7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7B95207-F2A0-C343-B0D8-C304984D31C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111F7E8-C4EB-6F44-97DC-96351B143462}"/>
              </a:ext>
            </a:extLst>
          </p:cNvPr>
          <p:cNvSpPr>
            <a:spLocks noGrp="1"/>
          </p:cNvSpPr>
          <p:nvPr>
            <p:ph type="sldNum" sz="quarter" idx="12"/>
          </p:nvPr>
        </p:nvSpPr>
        <p:spPr/>
        <p:txBody>
          <a:bodyPr/>
          <a:lstStyle>
            <a:lvl1pPr>
              <a:defRPr/>
            </a:lvl1pPr>
          </a:lstStyle>
          <a:p>
            <a:fld id="{2EE22310-B3A2-8D42-B981-CDF0A7077AE0}" type="slidenum">
              <a:rPr lang="en-US" altLang="cs-CZ"/>
              <a:pPr/>
              <a:t>‹#›</a:t>
            </a:fld>
            <a:endParaRPr lang="en-US" altLang="cs-CZ"/>
          </a:p>
        </p:txBody>
      </p:sp>
    </p:spTree>
    <p:extLst>
      <p:ext uri="{BB962C8B-B14F-4D97-AF65-F5344CB8AC3E}">
        <p14:creationId xmlns:p14="http://schemas.microsoft.com/office/powerpoint/2010/main" val="2692151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9DB949-48AE-AE4B-BF8B-02515AE5568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9572551-F600-DF49-AB0C-1AD9CC4F85C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88C8A7F-0124-5A42-A284-8ADCB0ABD029}"/>
              </a:ext>
            </a:extLst>
          </p:cNvPr>
          <p:cNvSpPr>
            <a:spLocks noGrp="1"/>
          </p:cNvSpPr>
          <p:nvPr>
            <p:ph type="sldNum" sz="quarter" idx="12"/>
          </p:nvPr>
        </p:nvSpPr>
        <p:spPr/>
        <p:txBody>
          <a:bodyPr/>
          <a:lstStyle>
            <a:lvl1pPr>
              <a:defRPr/>
            </a:lvl1pPr>
          </a:lstStyle>
          <a:p>
            <a:fld id="{8BC6DE9D-A716-D040-9862-A20FFD924059}" type="slidenum">
              <a:rPr lang="en-US" altLang="cs-CZ"/>
              <a:pPr/>
              <a:t>‹#›</a:t>
            </a:fld>
            <a:endParaRPr lang="en-US" altLang="cs-CZ"/>
          </a:p>
        </p:txBody>
      </p:sp>
    </p:spTree>
    <p:extLst>
      <p:ext uri="{BB962C8B-B14F-4D97-AF65-F5344CB8AC3E}">
        <p14:creationId xmlns:p14="http://schemas.microsoft.com/office/powerpoint/2010/main" val="3651214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54A0CA-43D5-534C-A7EB-06C70E37327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CB1D8E5-1146-F043-82C9-CD096672E80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EF7A02D-224D-D04C-8019-951B0A84F95C}"/>
              </a:ext>
            </a:extLst>
          </p:cNvPr>
          <p:cNvSpPr>
            <a:spLocks noGrp="1"/>
          </p:cNvSpPr>
          <p:nvPr>
            <p:ph type="sldNum" sz="quarter" idx="12"/>
          </p:nvPr>
        </p:nvSpPr>
        <p:spPr/>
        <p:txBody>
          <a:bodyPr/>
          <a:lstStyle>
            <a:lvl1pPr>
              <a:defRPr/>
            </a:lvl1pPr>
          </a:lstStyle>
          <a:p>
            <a:fld id="{34D34564-159B-B347-A4D5-861B197C76C8}" type="slidenum">
              <a:rPr lang="en-US" altLang="cs-CZ"/>
              <a:pPr/>
              <a:t>‹#›</a:t>
            </a:fld>
            <a:endParaRPr lang="en-US" altLang="cs-CZ"/>
          </a:p>
        </p:txBody>
      </p:sp>
    </p:spTree>
    <p:extLst>
      <p:ext uri="{BB962C8B-B14F-4D97-AF65-F5344CB8AC3E}">
        <p14:creationId xmlns:p14="http://schemas.microsoft.com/office/powerpoint/2010/main" val="2499630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0D6E6C-222C-D543-B915-B2E352B6659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570409-3A30-8249-BD38-13107459B89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244BC2B-0ABB-9249-890A-73CD9752BCAB}"/>
              </a:ext>
            </a:extLst>
          </p:cNvPr>
          <p:cNvSpPr>
            <a:spLocks noGrp="1"/>
          </p:cNvSpPr>
          <p:nvPr>
            <p:ph type="sldNum" sz="quarter" idx="12"/>
          </p:nvPr>
        </p:nvSpPr>
        <p:spPr/>
        <p:txBody>
          <a:bodyPr/>
          <a:lstStyle>
            <a:lvl1pPr>
              <a:defRPr/>
            </a:lvl1pPr>
          </a:lstStyle>
          <a:p>
            <a:fld id="{3D88791C-8695-4E48-908F-A334E2F15CC4}" type="slidenum">
              <a:rPr lang="en-US" altLang="cs-CZ"/>
              <a:pPr/>
              <a:t>‹#›</a:t>
            </a:fld>
            <a:endParaRPr lang="en-US" altLang="cs-CZ"/>
          </a:p>
        </p:txBody>
      </p:sp>
    </p:spTree>
    <p:extLst>
      <p:ext uri="{BB962C8B-B14F-4D97-AF65-F5344CB8AC3E}">
        <p14:creationId xmlns:p14="http://schemas.microsoft.com/office/powerpoint/2010/main" val="789016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409E38B-0AD8-8A43-BD88-7E140D4C15B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800FD702-E5E5-9F46-A6CF-AF078D8A1F8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026F1A4-6CE9-3843-A871-C17F512EFBA5}"/>
              </a:ext>
            </a:extLst>
          </p:cNvPr>
          <p:cNvSpPr>
            <a:spLocks noGrp="1"/>
          </p:cNvSpPr>
          <p:nvPr>
            <p:ph type="sldNum" sz="quarter" idx="12"/>
          </p:nvPr>
        </p:nvSpPr>
        <p:spPr/>
        <p:txBody>
          <a:bodyPr/>
          <a:lstStyle>
            <a:lvl1pPr>
              <a:defRPr/>
            </a:lvl1pPr>
          </a:lstStyle>
          <a:p>
            <a:fld id="{ECC15C96-11C3-6748-AAB8-291BA68D14B9}" type="slidenum">
              <a:rPr lang="en-US" altLang="cs-CZ"/>
              <a:pPr/>
              <a:t>‹#›</a:t>
            </a:fld>
            <a:endParaRPr lang="en-US" altLang="cs-CZ"/>
          </a:p>
        </p:txBody>
      </p:sp>
    </p:spTree>
    <p:extLst>
      <p:ext uri="{BB962C8B-B14F-4D97-AF65-F5344CB8AC3E}">
        <p14:creationId xmlns:p14="http://schemas.microsoft.com/office/powerpoint/2010/main" val="2597256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AC0688F-7C24-5F48-97AD-1424EEDEB5C7}"/>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1D4B6DCB-15E9-6742-BD22-2331CB4733B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E9F95AE-FC5E-DB48-965F-4A7361236A15}"/>
              </a:ext>
            </a:extLst>
          </p:cNvPr>
          <p:cNvSpPr>
            <a:spLocks noGrp="1"/>
          </p:cNvSpPr>
          <p:nvPr>
            <p:ph type="sldNum" sz="quarter" idx="12"/>
          </p:nvPr>
        </p:nvSpPr>
        <p:spPr/>
        <p:txBody>
          <a:bodyPr/>
          <a:lstStyle>
            <a:lvl1pPr>
              <a:defRPr/>
            </a:lvl1pPr>
          </a:lstStyle>
          <a:p>
            <a:fld id="{D7D48695-4002-B54D-9B17-0E09D53179FB}" type="slidenum">
              <a:rPr lang="en-US" altLang="cs-CZ"/>
              <a:pPr/>
              <a:t>‹#›</a:t>
            </a:fld>
            <a:endParaRPr lang="en-US" altLang="cs-CZ"/>
          </a:p>
        </p:txBody>
      </p:sp>
    </p:spTree>
    <p:extLst>
      <p:ext uri="{BB962C8B-B14F-4D97-AF65-F5344CB8AC3E}">
        <p14:creationId xmlns:p14="http://schemas.microsoft.com/office/powerpoint/2010/main" val="3978120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1F4F541-709C-854C-8886-973CC526B1D7}"/>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041096D5-BCD7-D64B-8B3D-EB7DC226767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9215A0B-DF32-8E4F-89F3-398EA60750D8}"/>
              </a:ext>
            </a:extLst>
          </p:cNvPr>
          <p:cNvSpPr>
            <a:spLocks noGrp="1"/>
          </p:cNvSpPr>
          <p:nvPr>
            <p:ph type="sldNum" sz="quarter" idx="12"/>
          </p:nvPr>
        </p:nvSpPr>
        <p:spPr/>
        <p:txBody>
          <a:bodyPr/>
          <a:lstStyle>
            <a:lvl1pPr>
              <a:defRPr/>
            </a:lvl1pPr>
          </a:lstStyle>
          <a:p>
            <a:fld id="{360F6E8D-C65D-A040-AC4D-2F4F76FBE995}" type="slidenum">
              <a:rPr lang="en-US" altLang="cs-CZ"/>
              <a:pPr/>
              <a:t>‹#›</a:t>
            </a:fld>
            <a:endParaRPr lang="en-US" altLang="cs-CZ"/>
          </a:p>
        </p:txBody>
      </p:sp>
    </p:spTree>
    <p:extLst>
      <p:ext uri="{BB962C8B-B14F-4D97-AF65-F5344CB8AC3E}">
        <p14:creationId xmlns:p14="http://schemas.microsoft.com/office/powerpoint/2010/main" val="1526937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3FF11E5-B5B7-724B-9600-CAE10A9A24A1}"/>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1196A522-851E-034B-B48F-41CDFAC2B9A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AC83988-C90C-E94E-943C-FD0A75D46F5E}"/>
              </a:ext>
            </a:extLst>
          </p:cNvPr>
          <p:cNvSpPr>
            <a:spLocks noGrp="1"/>
          </p:cNvSpPr>
          <p:nvPr>
            <p:ph type="sldNum" sz="quarter" idx="12"/>
          </p:nvPr>
        </p:nvSpPr>
        <p:spPr/>
        <p:txBody>
          <a:bodyPr/>
          <a:lstStyle>
            <a:lvl1pPr>
              <a:defRPr/>
            </a:lvl1pPr>
          </a:lstStyle>
          <a:p>
            <a:fld id="{E80EEE32-62A9-0A46-B3BA-A01B0D7BAEA3}" type="slidenum">
              <a:rPr lang="en-US" altLang="cs-CZ"/>
              <a:pPr/>
              <a:t>‹#›</a:t>
            </a:fld>
            <a:endParaRPr lang="en-US" altLang="cs-CZ"/>
          </a:p>
        </p:txBody>
      </p:sp>
    </p:spTree>
    <p:extLst>
      <p:ext uri="{BB962C8B-B14F-4D97-AF65-F5344CB8AC3E}">
        <p14:creationId xmlns:p14="http://schemas.microsoft.com/office/powerpoint/2010/main" val="3200776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7A9C42C-C0E0-F045-B192-ED0744980887}"/>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9FD337C6-5AC4-1747-B21E-4F0B1BEB9DF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C537717-BB9D-7F44-96F8-28A9E8E2FDE0}"/>
              </a:ext>
            </a:extLst>
          </p:cNvPr>
          <p:cNvSpPr>
            <a:spLocks noGrp="1"/>
          </p:cNvSpPr>
          <p:nvPr>
            <p:ph type="sldNum" sz="quarter" idx="12"/>
          </p:nvPr>
        </p:nvSpPr>
        <p:spPr/>
        <p:txBody>
          <a:bodyPr/>
          <a:lstStyle>
            <a:lvl1pPr>
              <a:defRPr/>
            </a:lvl1pPr>
          </a:lstStyle>
          <a:p>
            <a:fld id="{BE7AAA17-5C5E-B04F-B085-07BBCC70B49B}" type="slidenum">
              <a:rPr lang="en-US" altLang="cs-CZ"/>
              <a:pPr/>
              <a:t>‹#›</a:t>
            </a:fld>
            <a:endParaRPr lang="en-US" altLang="cs-CZ"/>
          </a:p>
        </p:txBody>
      </p:sp>
    </p:spTree>
    <p:extLst>
      <p:ext uri="{BB962C8B-B14F-4D97-AF65-F5344CB8AC3E}">
        <p14:creationId xmlns:p14="http://schemas.microsoft.com/office/powerpoint/2010/main" val="853469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F9461E3-EB88-504A-B8AF-2743773C7615}"/>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CAF08717-6962-3E49-846D-60C74F1066E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75D8C0D-5152-AF4D-9C4F-D5F46A2CC87F}"/>
              </a:ext>
            </a:extLst>
          </p:cNvPr>
          <p:cNvSpPr>
            <a:spLocks noGrp="1"/>
          </p:cNvSpPr>
          <p:nvPr>
            <p:ph type="sldNum" sz="quarter" idx="12"/>
          </p:nvPr>
        </p:nvSpPr>
        <p:spPr/>
        <p:txBody>
          <a:bodyPr/>
          <a:lstStyle>
            <a:lvl1pPr>
              <a:defRPr/>
            </a:lvl1pPr>
          </a:lstStyle>
          <a:p>
            <a:fld id="{3AF544C1-4CE7-9A4E-BD2D-E1BAE12AE549}" type="slidenum">
              <a:rPr lang="en-US" altLang="cs-CZ"/>
              <a:pPr/>
              <a:t>‹#›</a:t>
            </a:fld>
            <a:endParaRPr lang="en-US" altLang="cs-CZ"/>
          </a:p>
        </p:txBody>
      </p:sp>
    </p:spTree>
    <p:extLst>
      <p:ext uri="{BB962C8B-B14F-4D97-AF65-F5344CB8AC3E}">
        <p14:creationId xmlns:p14="http://schemas.microsoft.com/office/powerpoint/2010/main" val="2638882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2714175-FD1A-5F47-B24F-0A249D66686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cs-CZ"/>
              <a:t>Click to edit Master title style</a:t>
            </a:r>
          </a:p>
        </p:txBody>
      </p:sp>
      <p:sp>
        <p:nvSpPr>
          <p:cNvPr id="1027" name="Text Placeholder 2">
            <a:extLst>
              <a:ext uri="{FF2B5EF4-FFF2-40B4-BE49-F238E27FC236}">
                <a16:creationId xmlns:a16="http://schemas.microsoft.com/office/drawing/2014/main" id="{A61C941E-0E99-6B43-9D35-8CBA314AA72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s-CZ"/>
              <a:t>Click to edit Master text styles</a:t>
            </a:r>
          </a:p>
          <a:p>
            <a:pPr lvl="1"/>
            <a:r>
              <a:rPr lang="en-US" altLang="cs-CZ"/>
              <a:t>Second level</a:t>
            </a:r>
          </a:p>
          <a:p>
            <a:pPr lvl="2"/>
            <a:r>
              <a:rPr lang="en-US" altLang="cs-CZ"/>
              <a:t>Third level</a:t>
            </a:r>
          </a:p>
          <a:p>
            <a:pPr lvl="3"/>
            <a:r>
              <a:rPr lang="en-US" altLang="cs-CZ"/>
              <a:t>Fourth level</a:t>
            </a:r>
          </a:p>
          <a:p>
            <a:pPr lvl="4"/>
            <a:r>
              <a:rPr lang="en-US" altLang="cs-CZ"/>
              <a:t>Fifth level</a:t>
            </a:r>
          </a:p>
        </p:txBody>
      </p:sp>
      <p:sp>
        <p:nvSpPr>
          <p:cNvPr id="4" name="Date Placeholder 3">
            <a:extLst>
              <a:ext uri="{FF2B5EF4-FFF2-40B4-BE49-F238E27FC236}">
                <a16:creationId xmlns:a16="http://schemas.microsoft.com/office/drawing/2014/main" id="{AF21CCFB-0349-974B-A387-D66600BF9A49}"/>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charset="0"/>
                <a:ea typeface="+mn-ea"/>
                <a:cs typeface="+mn-cs"/>
              </a:defRPr>
            </a:lvl1pPr>
          </a:lstStyle>
          <a:p>
            <a:pPr>
              <a:defRPr/>
            </a:pPr>
            <a:endParaRPr lang="en-US"/>
          </a:p>
        </p:txBody>
      </p:sp>
      <p:sp>
        <p:nvSpPr>
          <p:cNvPr id="5" name="Footer Placeholder 4">
            <a:extLst>
              <a:ext uri="{FF2B5EF4-FFF2-40B4-BE49-F238E27FC236}">
                <a16:creationId xmlns:a16="http://schemas.microsoft.com/office/drawing/2014/main" id="{08C4C82B-BE96-AA44-9975-43325A5EA95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charset="0"/>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ED99AEF7-27D1-4841-904B-8D45EACA932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A3E6C9D1-A078-E947-9140-6F3BA91A9A13}" type="slidenum">
              <a:rPr lang="en-US" altLang="cs-CZ"/>
              <a:pPr/>
              <a:t>‹#›</a:t>
            </a:fld>
            <a:endParaRPr lang="en-US" altLang="cs-CZ"/>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0.emf"/><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notesSlide" Target="../notesSlides/notesSlide2.xml"/><Relationship Id="rId7"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3.emf"/><Relationship Id="rId5" Type="http://schemas.openxmlformats.org/officeDocument/2006/relationships/oleObject" Target="../embeddings/oleObject2.bin"/><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5.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8.jpe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9.jpe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36.pn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1.jpeg"/><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7.png"/><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5.jpe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73.jpe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63.png"/><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80.png"/><Relationship Id="rId4" Type="http://schemas.openxmlformats.org/officeDocument/2006/relationships/image" Target="../media/image7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87.jpeg"/></Relationships>
</file>

<file path=ppt/slides/_rels/slide6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6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1.jpeg"/><Relationship Id="rId2" Type="http://schemas.openxmlformats.org/officeDocument/2006/relationships/image" Target="../media/image97.jpeg"/><Relationship Id="rId1" Type="http://schemas.openxmlformats.org/officeDocument/2006/relationships/slideLayout" Target="../slideLayouts/slideLayout7.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53.jpeg"/></Relationships>
</file>

<file path=ppt/slides/_rels/slide6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3.jpeg"/></Relationships>
</file>

<file path=ppt/slides/_rels/slide6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 Id="rId5" Type="http://schemas.openxmlformats.org/officeDocument/2006/relationships/image" Target="../media/image111.jpeg"/><Relationship Id="rId4" Type="http://schemas.openxmlformats.org/officeDocument/2006/relationships/image" Target="../media/image110.jpeg"/></Relationships>
</file>

<file path=ppt/slides/_rels/slide75.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97.jpeg"/><Relationship Id="rId7" Type="http://schemas.openxmlformats.org/officeDocument/2006/relationships/image" Target="../media/image115.jpeg"/><Relationship Id="rId2" Type="http://schemas.openxmlformats.org/officeDocument/2006/relationships/image" Target="../media/image112.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114.jpeg"/><Relationship Id="rId10" Type="http://schemas.openxmlformats.org/officeDocument/2006/relationships/image" Target="../media/image118.jpeg"/><Relationship Id="rId4" Type="http://schemas.openxmlformats.org/officeDocument/2006/relationships/image" Target="../media/image113.jpeg"/><Relationship Id="rId9" Type="http://schemas.openxmlformats.org/officeDocument/2006/relationships/image" Target="../media/image117.jpeg"/></Relationships>
</file>

<file path=ppt/slides/_rels/slide7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23.emf"/><Relationship Id="rId5" Type="http://schemas.openxmlformats.org/officeDocument/2006/relationships/oleObject" Target="../embeddings/oleObject5.bin"/><Relationship Id="rId4" Type="http://schemas.openxmlformats.org/officeDocument/2006/relationships/image" Target="../media/image122.emf"/></Relationships>
</file>

<file path=ppt/slides/_rels/slide8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36.pn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1.jpeg"/><Relationship Id="rId4" Type="http://schemas.openxmlformats.org/officeDocument/2006/relationships/image" Target="../media/image44.jpeg"/></Relationships>
</file>

<file path=ppt/slides/_rels/slide8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 Id="rId4" Type="http://schemas.openxmlformats.org/officeDocument/2006/relationships/image" Target="../media/image125.png"/></Relationships>
</file>

<file path=ppt/slides/_rels/slide8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8.png"/><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8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E45546B4-F955-334C-9E71-2A6918847FC0}"/>
              </a:ext>
            </a:extLst>
          </p:cNvPr>
          <p:cNvSpPr>
            <a:spLocks noGrp="1" noChangeArrowheads="1"/>
          </p:cNvSpPr>
          <p:nvPr>
            <p:ph type="ctrTitle"/>
          </p:nvPr>
        </p:nvSpPr>
        <p:spPr>
          <a:xfrm>
            <a:off x="685800" y="1295400"/>
            <a:ext cx="7772400" cy="1143000"/>
          </a:xfrm>
        </p:spPr>
        <p:txBody>
          <a:bodyPr>
            <a:normAutofit fontScale="90000"/>
          </a:bodyPr>
          <a:lstStyle/>
          <a:p>
            <a:pPr eaLnBrk="1" hangingPunct="1">
              <a:defRPr/>
            </a:pPr>
            <a:r>
              <a:rPr lang="lv-LV" sz="4900">
                <a:ea typeface="ＭＳ Ｐゴシック" charset="0"/>
                <a:cs typeface="Calibri" charset="0"/>
              </a:rPr>
              <a:t>Macromolecular crystallography</a:t>
            </a:r>
            <a:endParaRPr lang="en-GB" sz="4900">
              <a:ea typeface="ＭＳ Ｐゴシック" charset="0"/>
              <a:cs typeface="Calibri" charset="0"/>
            </a:endParaRPr>
          </a:p>
        </p:txBody>
      </p:sp>
      <p:sp>
        <p:nvSpPr>
          <p:cNvPr id="2" name="Rectangle 3">
            <a:extLst>
              <a:ext uri="{FF2B5EF4-FFF2-40B4-BE49-F238E27FC236}">
                <a16:creationId xmlns:a16="http://schemas.microsoft.com/office/drawing/2014/main" id="{77D5F761-9816-BB45-8553-3B5DE0330E1C}"/>
              </a:ext>
            </a:extLst>
          </p:cNvPr>
          <p:cNvSpPr>
            <a:spLocks noGrp="1" noChangeArrowheads="1"/>
          </p:cNvSpPr>
          <p:nvPr>
            <p:ph type="subTitle" idx="1"/>
          </p:nvPr>
        </p:nvSpPr>
        <p:spPr/>
        <p:txBody>
          <a:bodyPr/>
          <a:lstStyle/>
          <a:p>
            <a:pPr eaLnBrk="1" hangingPunct="1"/>
            <a:r>
              <a:rPr lang="en-GB" altLang="cs-CZ">
                <a:solidFill>
                  <a:schemeClr val="tx1"/>
                </a:solidFill>
                <a:ea typeface="ＭＳ Ｐゴシック" panose="020B0600070205080204" pitchFamily="34" charset="-128"/>
              </a:rPr>
              <a:t>Lecture 1</a:t>
            </a:r>
          </a:p>
          <a:p>
            <a:pPr eaLnBrk="1" hangingPunct="1"/>
            <a:endParaRPr lang="en-GB" altLang="cs-CZ">
              <a:solidFill>
                <a:schemeClr val="tx1"/>
              </a:solidFill>
              <a:ea typeface="ＭＳ Ｐゴシック" panose="020B0600070205080204" pitchFamily="34" charset="-128"/>
            </a:endParaRPr>
          </a:p>
          <a:p>
            <a:pPr eaLnBrk="1" hangingPunct="1"/>
            <a:r>
              <a:rPr lang="en-GB" altLang="cs-CZ" sz="2400">
                <a:solidFill>
                  <a:schemeClr val="tx1"/>
                </a:solidFill>
                <a:ea typeface="ＭＳ Ｐゴシック" panose="020B0600070205080204" pitchFamily="34" charset="-128"/>
              </a:rPr>
              <a:t>Pavel Plevka</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3">
            <a:extLst>
              <a:ext uri="{FF2B5EF4-FFF2-40B4-BE49-F238E27FC236}">
                <a16:creationId xmlns:a16="http://schemas.microsoft.com/office/drawing/2014/main" id="{170530BB-AF45-764A-8849-AA8654D920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167640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Box 5">
            <a:extLst>
              <a:ext uri="{FF2B5EF4-FFF2-40B4-BE49-F238E27FC236}">
                <a16:creationId xmlns:a16="http://schemas.microsoft.com/office/drawing/2014/main" id="{EBCA4C2D-644F-9148-8D0E-7F32293F06FB}"/>
              </a:ext>
            </a:extLst>
          </p:cNvPr>
          <p:cNvSpPr txBox="1">
            <a:spLocks noChangeArrowheads="1"/>
          </p:cNvSpPr>
          <p:nvPr/>
        </p:nvSpPr>
        <p:spPr bwMode="auto">
          <a:xfrm>
            <a:off x="609600" y="304800"/>
            <a:ext cx="7924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cs-CZ" sz="4000">
                <a:latin typeface="Calibri" panose="020F0502020204030204" pitchFamily="34" charset="0"/>
              </a:rPr>
              <a:t>Diffraction of light</a:t>
            </a:r>
          </a:p>
        </p:txBody>
      </p:sp>
      <p:pic>
        <p:nvPicPr>
          <p:cNvPr id="24579" name="Picture 7">
            <a:extLst>
              <a:ext uri="{FF2B5EF4-FFF2-40B4-BE49-F238E27FC236}">
                <a16:creationId xmlns:a16="http://schemas.microsoft.com/office/drawing/2014/main" id="{5F100F3A-44C1-B540-A8DA-AD1A335E85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648200" y="167640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a:extLst>
              <a:ext uri="{FF2B5EF4-FFF2-40B4-BE49-F238E27FC236}">
                <a16:creationId xmlns:a16="http://schemas.microsoft.com/office/drawing/2014/main" id="{1DFED94F-C57D-5F47-8E04-E282A3A0DA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67640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4">
            <a:extLst>
              <a:ext uri="{FF2B5EF4-FFF2-40B4-BE49-F238E27FC236}">
                <a16:creationId xmlns:a16="http://schemas.microsoft.com/office/drawing/2014/main" id="{3379C9EC-B092-4D48-85D4-0505A19D39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7640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Box 5">
            <a:extLst>
              <a:ext uri="{FF2B5EF4-FFF2-40B4-BE49-F238E27FC236}">
                <a16:creationId xmlns:a16="http://schemas.microsoft.com/office/drawing/2014/main" id="{CF4AB958-EF34-AE40-8B66-85BAFA132924}"/>
              </a:ext>
            </a:extLst>
          </p:cNvPr>
          <p:cNvSpPr txBox="1">
            <a:spLocks noChangeArrowheads="1"/>
          </p:cNvSpPr>
          <p:nvPr/>
        </p:nvSpPr>
        <p:spPr bwMode="auto">
          <a:xfrm>
            <a:off x="609600" y="304800"/>
            <a:ext cx="7924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cs-CZ" sz="4000">
                <a:latin typeface="Calibri" panose="020F0502020204030204" pitchFamily="34" charset="0"/>
              </a:rPr>
              <a:t>Diffraction of light</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316B749A-EA2F-5045-A41F-A348E7E63AEC}"/>
              </a:ext>
            </a:extLst>
          </p:cNvPr>
          <p:cNvSpPr>
            <a:spLocks noGrp="1" noRot="1" noChangeArrowheads="1"/>
          </p:cNvSpPr>
          <p:nvPr>
            <p:ph type="title"/>
          </p:nvPr>
        </p:nvSpPr>
        <p:spPr>
          <a:xfrm>
            <a:off x="468313" y="152400"/>
            <a:ext cx="4176712" cy="1431925"/>
          </a:xfrm>
        </p:spPr>
        <p:txBody>
          <a:bodyPr/>
          <a:lstStyle/>
          <a:p>
            <a:pPr eaLnBrk="1" hangingPunct="1"/>
            <a:r>
              <a:rPr lang="en-US" altLang="zh-TW" sz="3200">
                <a:ea typeface="新細明體" panose="02020500000000000000" pitchFamily="18" charset="-120"/>
              </a:rPr>
              <a:t>MAX VON LAUE </a:t>
            </a:r>
            <a:br>
              <a:rPr lang="en-US" altLang="zh-TW" sz="3200">
                <a:ea typeface="新細明體" panose="02020500000000000000" pitchFamily="18" charset="-120"/>
              </a:rPr>
            </a:br>
            <a:r>
              <a:rPr lang="en-US" altLang="zh-TW" sz="3200">
                <a:ea typeface="新細明體" panose="02020500000000000000" pitchFamily="18" charset="-120"/>
              </a:rPr>
              <a:t>(1879-1960)</a:t>
            </a:r>
          </a:p>
        </p:txBody>
      </p:sp>
      <p:sp>
        <p:nvSpPr>
          <p:cNvPr id="26626" name="Rectangle 3">
            <a:extLst>
              <a:ext uri="{FF2B5EF4-FFF2-40B4-BE49-F238E27FC236}">
                <a16:creationId xmlns:a16="http://schemas.microsoft.com/office/drawing/2014/main" id="{A78C1F2C-BAC2-8541-B177-20491EEF48C0}"/>
              </a:ext>
            </a:extLst>
          </p:cNvPr>
          <p:cNvSpPr>
            <a:spLocks noGrp="1" noRot="1" noChangeArrowheads="1"/>
          </p:cNvSpPr>
          <p:nvPr>
            <p:ph idx="1"/>
          </p:nvPr>
        </p:nvSpPr>
        <p:spPr>
          <a:xfrm>
            <a:off x="179388" y="1752600"/>
            <a:ext cx="6678612" cy="2160588"/>
          </a:xfrm>
        </p:spPr>
        <p:txBody>
          <a:bodyPr/>
          <a:lstStyle/>
          <a:p>
            <a:pPr eaLnBrk="1" hangingPunct="1">
              <a:lnSpc>
                <a:spcPct val="90000"/>
              </a:lnSpc>
            </a:pPr>
            <a:r>
              <a:rPr lang="en-US" altLang="zh-TW" sz="2800" b="1">
                <a:ea typeface="新細明體" panose="02020500000000000000" pitchFamily="18" charset="-120"/>
              </a:rPr>
              <a:t>1914 Nobel Laureate in Physics</a:t>
            </a:r>
          </a:p>
          <a:p>
            <a:pPr eaLnBrk="1" hangingPunct="1">
              <a:lnSpc>
                <a:spcPct val="90000"/>
              </a:lnSpc>
              <a:buFont typeface="Wingdings" pitchFamily="2" charset="2"/>
              <a:buNone/>
            </a:pPr>
            <a:r>
              <a:rPr lang="en-US" altLang="zh-TW" sz="2800" b="1">
                <a:ea typeface="新細明體" panose="02020500000000000000" pitchFamily="18" charset="-120"/>
              </a:rPr>
              <a:t>	</a:t>
            </a:r>
            <a:r>
              <a:rPr lang="en-US" altLang="cs-CZ" sz="2800" i="1">
                <a:ea typeface="ＭＳ Ｐゴシック" panose="020B0600070205080204" pitchFamily="34" charset="-128"/>
              </a:rPr>
              <a:t>for his discovery of the diffraction of X-rays by crystals</a:t>
            </a:r>
            <a:endParaRPr lang="en-US" altLang="zh-TW" sz="2800" b="1">
              <a:ea typeface="新細明體" panose="02020500000000000000" pitchFamily="18" charset="-120"/>
            </a:endParaRPr>
          </a:p>
        </p:txBody>
      </p:sp>
      <p:pic>
        <p:nvPicPr>
          <p:cNvPr id="26627" name="Picture 4" descr="laue">
            <a:extLst>
              <a:ext uri="{FF2B5EF4-FFF2-40B4-BE49-F238E27FC236}">
                <a16:creationId xmlns:a16="http://schemas.microsoft.com/office/drawing/2014/main" id="{C326BA04-478A-CB46-9ECC-061E2F7486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177800"/>
            <a:ext cx="17526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7" descr="img59">
            <a:extLst>
              <a:ext uri="{FF2B5EF4-FFF2-40B4-BE49-F238E27FC236}">
                <a16:creationId xmlns:a16="http://schemas.microsoft.com/office/drawing/2014/main" id="{4C8D9BCC-856E-B54A-9726-CBE66002CC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023" t="3571"/>
          <a:stretch>
            <a:fillRect/>
          </a:stretch>
        </p:blipFill>
        <p:spPr bwMode="auto">
          <a:xfrm>
            <a:off x="76200" y="3962400"/>
            <a:ext cx="4419600" cy="2057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6629" name="Picture 6">
            <a:extLst>
              <a:ext uri="{FF2B5EF4-FFF2-40B4-BE49-F238E27FC236}">
                <a16:creationId xmlns:a16="http://schemas.microsoft.com/office/drawing/2014/main" id="{DFDFE4B3-7C88-7247-AEAB-0A7AAD4CD4D9}"/>
              </a:ext>
            </a:extLst>
          </p:cNvPr>
          <p:cNvPicPr>
            <a:picLocks noChangeAspect="1"/>
          </p:cNvPicPr>
          <p:nvPr/>
        </p:nvPicPr>
        <p:blipFill>
          <a:blip r:embed="rId4">
            <a:extLst>
              <a:ext uri="{28A0092B-C50C-407E-A947-70E740481C1C}">
                <a14:useLocalDpi xmlns:a14="http://schemas.microsoft.com/office/drawing/2010/main" val="0"/>
              </a:ext>
            </a:extLst>
          </a:blip>
          <a:srcRect l="57680" t="19737" r="7761" b="35526"/>
          <a:stretch>
            <a:fillRect/>
          </a:stretch>
        </p:blipFill>
        <p:spPr bwMode="auto">
          <a:xfrm>
            <a:off x="4881563" y="2827338"/>
            <a:ext cx="4186237" cy="395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3">
            <a:extLst>
              <a:ext uri="{FF2B5EF4-FFF2-40B4-BE49-F238E27FC236}">
                <a16:creationId xmlns:a16="http://schemas.microsoft.com/office/drawing/2014/main" id="{0D679429-C40D-BC45-9B14-6125B76E60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1920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7">
            <a:extLst>
              <a:ext uri="{FF2B5EF4-FFF2-40B4-BE49-F238E27FC236}">
                <a16:creationId xmlns:a16="http://schemas.microsoft.com/office/drawing/2014/main" id="{4EA4496E-452A-0549-AF0E-703F9331A5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57725" y="1219200"/>
            <a:ext cx="44100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8">
            <a:extLst>
              <a:ext uri="{FF2B5EF4-FFF2-40B4-BE49-F238E27FC236}">
                <a16:creationId xmlns:a16="http://schemas.microsoft.com/office/drawing/2014/main" id="{B23F717A-417D-5642-AC62-099D810B8E19}"/>
              </a:ext>
            </a:extLst>
          </p:cNvPr>
          <p:cNvSpPr txBox="1">
            <a:spLocks noChangeArrowheads="1"/>
          </p:cNvSpPr>
          <p:nvPr/>
        </p:nvSpPr>
        <p:spPr bwMode="auto">
          <a:xfrm>
            <a:off x="1524000" y="177800"/>
            <a:ext cx="6096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cs-CZ" sz="4000">
                <a:latin typeface="Calibri" panose="020F0502020204030204" pitchFamily="34" charset="0"/>
              </a:rPr>
              <a:t>Wavelength and diffraction</a:t>
            </a:r>
          </a:p>
        </p:txBody>
      </p:sp>
      <p:pic>
        <p:nvPicPr>
          <p:cNvPr id="27652" name="Picture 9">
            <a:extLst>
              <a:ext uri="{FF2B5EF4-FFF2-40B4-BE49-F238E27FC236}">
                <a16:creationId xmlns:a16="http://schemas.microsoft.com/office/drawing/2014/main" id="{126944FE-7B2B-494D-82E6-68523DC0596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4648200"/>
            <a:ext cx="2870200" cy="2057400"/>
          </a:xfrm>
          <a:prstGeom prst="rect">
            <a:avLst/>
          </a:prstGeom>
          <a:noFill/>
          <a:ln w="476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7653" name="Picture 10">
            <a:extLst>
              <a:ext uri="{FF2B5EF4-FFF2-40B4-BE49-F238E27FC236}">
                <a16:creationId xmlns:a16="http://schemas.microsoft.com/office/drawing/2014/main" id="{F93B79BB-2F10-3C48-A548-9AE861515513}"/>
              </a:ext>
            </a:extLst>
          </p:cNvPr>
          <p:cNvPicPr>
            <a:picLocks noChangeAspect="1"/>
          </p:cNvPicPr>
          <p:nvPr/>
        </p:nvPicPr>
        <p:blipFill>
          <a:blip r:embed="rId5">
            <a:extLst>
              <a:ext uri="{28A0092B-C50C-407E-A947-70E740481C1C}">
                <a14:useLocalDpi xmlns:a14="http://schemas.microsoft.com/office/drawing/2010/main" val="0"/>
              </a:ext>
            </a:extLst>
          </a:blip>
          <a:srcRect b="53645"/>
          <a:stretch>
            <a:fillRect/>
          </a:stretch>
        </p:blipFill>
        <p:spPr bwMode="auto">
          <a:xfrm>
            <a:off x="457200" y="5638800"/>
            <a:ext cx="33909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6">
            <a:extLst>
              <a:ext uri="{FF2B5EF4-FFF2-40B4-BE49-F238E27FC236}">
                <a16:creationId xmlns:a16="http://schemas.microsoft.com/office/drawing/2014/main" id="{4EED53D2-1A2B-4147-9A56-3CF9A19F5170}"/>
              </a:ext>
            </a:extLst>
          </p:cNvPr>
          <p:cNvPicPr>
            <a:picLocks noChangeAspect="1"/>
          </p:cNvPicPr>
          <p:nvPr/>
        </p:nvPicPr>
        <p:blipFill>
          <a:blip r:embed="rId2">
            <a:extLst>
              <a:ext uri="{28A0092B-C50C-407E-A947-70E740481C1C}">
                <a14:useLocalDpi xmlns:a14="http://schemas.microsoft.com/office/drawing/2010/main" val="0"/>
              </a:ext>
            </a:extLst>
          </a:blip>
          <a:srcRect l="833" t="1282" r="1666" b="1282"/>
          <a:stretch>
            <a:fillRect/>
          </a:stretch>
        </p:blipFill>
        <p:spPr bwMode="auto">
          <a:xfrm>
            <a:off x="76200" y="990600"/>
            <a:ext cx="89154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Picture 3">
            <a:extLst>
              <a:ext uri="{FF2B5EF4-FFF2-40B4-BE49-F238E27FC236}">
                <a16:creationId xmlns:a16="http://schemas.microsoft.com/office/drawing/2014/main" id="{0DE083F9-85A0-EE42-B966-32E3C84740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91288" y="4319588"/>
            <a:ext cx="2652712"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5">
            <a:extLst>
              <a:ext uri="{FF2B5EF4-FFF2-40B4-BE49-F238E27FC236}">
                <a16:creationId xmlns:a16="http://schemas.microsoft.com/office/drawing/2014/main" id="{11C851CC-D3FA-9F42-B9C6-F190E7706484}"/>
              </a:ext>
            </a:extLst>
          </p:cNvPr>
          <p:cNvSpPr txBox="1">
            <a:spLocks noChangeArrowheads="1"/>
          </p:cNvSpPr>
          <p:nvPr/>
        </p:nvSpPr>
        <p:spPr bwMode="auto">
          <a:xfrm>
            <a:off x="381000" y="177800"/>
            <a:ext cx="8458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cs-CZ" sz="3200">
                <a:latin typeface="Calibri" panose="020F0502020204030204" pitchFamily="34" charset="0"/>
              </a:rPr>
              <a:t>Wavelength comparison of X-rays and visible light</a:t>
            </a:r>
          </a:p>
        </p:txBody>
      </p:sp>
      <p:pic>
        <p:nvPicPr>
          <p:cNvPr id="28676" name="Picture 6">
            <a:extLst>
              <a:ext uri="{FF2B5EF4-FFF2-40B4-BE49-F238E27FC236}">
                <a16:creationId xmlns:a16="http://schemas.microsoft.com/office/drawing/2014/main" id="{769AB5EA-DBB8-F749-AFAB-D779C34C4BD8}"/>
              </a:ext>
            </a:extLst>
          </p:cNvPr>
          <p:cNvPicPr>
            <a:picLocks noChangeAspect="1"/>
          </p:cNvPicPr>
          <p:nvPr/>
        </p:nvPicPr>
        <p:blipFill>
          <a:blip r:embed="rId4">
            <a:extLst>
              <a:ext uri="{28A0092B-C50C-407E-A947-70E740481C1C}">
                <a14:useLocalDpi xmlns:a14="http://schemas.microsoft.com/office/drawing/2010/main" val="0"/>
              </a:ext>
            </a:extLst>
          </a:blip>
          <a:srcRect l="15591" r="6989"/>
          <a:stretch>
            <a:fillRect/>
          </a:stretch>
        </p:blipFill>
        <p:spPr bwMode="auto">
          <a:xfrm>
            <a:off x="5638800" y="1219200"/>
            <a:ext cx="2362200"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9">
            <a:extLst>
              <a:ext uri="{FF2B5EF4-FFF2-40B4-BE49-F238E27FC236}">
                <a16:creationId xmlns:a16="http://schemas.microsoft.com/office/drawing/2014/main" id="{BD0E543A-85D9-0145-956B-DBD8F62EFD7F}"/>
              </a:ext>
            </a:extLst>
          </p:cNvPr>
          <p:cNvSpPr txBox="1">
            <a:spLocks noChangeArrowheads="1"/>
          </p:cNvSpPr>
          <p:nvPr/>
        </p:nvSpPr>
        <p:spPr bwMode="auto">
          <a:xfrm>
            <a:off x="8229600" y="3429000"/>
            <a:ext cx="83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cs-CZ" sz="2800"/>
              <a:t>38</a:t>
            </a:r>
            <a:r>
              <a:rPr lang="en-GB" altLang="cs-CZ" sz="2800">
                <a:latin typeface="Symbol" pitchFamily="2" charset="2"/>
              </a:rPr>
              <a:t>l</a:t>
            </a:r>
            <a:endParaRPr lang="en-US" altLang="cs-CZ" sz="2800"/>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3">
            <a:extLst>
              <a:ext uri="{FF2B5EF4-FFF2-40B4-BE49-F238E27FC236}">
                <a16:creationId xmlns:a16="http://schemas.microsoft.com/office/drawing/2014/main" id="{39900259-9DCD-D843-8A5D-D8EDFC41B4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66700"/>
            <a:ext cx="6483350"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261E81DD-16A3-714B-8122-CED4756A432C}"/>
              </a:ext>
            </a:extLst>
          </p:cNvPr>
          <p:cNvCxnSpPr>
            <a:cxnSpLocks noChangeShapeType="1"/>
          </p:cNvCxnSpPr>
          <p:nvPr/>
        </p:nvCxnSpPr>
        <p:spPr bwMode="auto">
          <a:xfrm flipV="1">
            <a:off x="3733800" y="3124200"/>
            <a:ext cx="3276600" cy="7620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 name="Straight Connector 4">
            <a:extLst>
              <a:ext uri="{FF2B5EF4-FFF2-40B4-BE49-F238E27FC236}">
                <a16:creationId xmlns:a16="http://schemas.microsoft.com/office/drawing/2014/main" id="{BBE41E4F-1D64-F741-A8D3-0B9EF760A590}"/>
              </a:ext>
            </a:extLst>
          </p:cNvPr>
          <p:cNvCxnSpPr>
            <a:cxnSpLocks noChangeShapeType="1"/>
          </p:cNvCxnSpPr>
          <p:nvPr/>
        </p:nvCxnSpPr>
        <p:spPr bwMode="auto">
          <a:xfrm flipV="1">
            <a:off x="3733800" y="3352800"/>
            <a:ext cx="3276600" cy="7620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 name="Straight Arrow Connector 6">
            <a:extLst>
              <a:ext uri="{FF2B5EF4-FFF2-40B4-BE49-F238E27FC236}">
                <a16:creationId xmlns:a16="http://schemas.microsoft.com/office/drawing/2014/main" id="{21E146E8-9644-434F-9483-7BD0284D67C1}"/>
              </a:ext>
            </a:extLst>
          </p:cNvPr>
          <p:cNvCxnSpPr>
            <a:cxnSpLocks noChangeShapeType="1"/>
          </p:cNvCxnSpPr>
          <p:nvPr/>
        </p:nvCxnSpPr>
        <p:spPr bwMode="auto">
          <a:xfrm rot="5400000">
            <a:off x="7049294" y="3239294"/>
            <a:ext cx="381000" cy="1588"/>
          </a:xfrm>
          <a:prstGeom prst="straightConnector1">
            <a:avLst/>
          </a:prstGeom>
          <a:noFill/>
          <a:ln w="25400">
            <a:solidFill>
              <a:schemeClr val="accent1"/>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9701" name="TextBox 11">
            <a:extLst>
              <a:ext uri="{FF2B5EF4-FFF2-40B4-BE49-F238E27FC236}">
                <a16:creationId xmlns:a16="http://schemas.microsoft.com/office/drawing/2014/main" id="{4F894561-A75F-3341-9EE3-CAA6090041AC}"/>
              </a:ext>
            </a:extLst>
          </p:cNvPr>
          <p:cNvSpPr txBox="1">
            <a:spLocks noChangeArrowheads="1"/>
          </p:cNvSpPr>
          <p:nvPr/>
        </p:nvSpPr>
        <p:spPr bwMode="auto">
          <a:xfrm>
            <a:off x="7315200" y="2819400"/>
            <a:ext cx="1600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cs-CZ" sz="4000">
                <a:latin typeface="Calibri" panose="020F0502020204030204" pitchFamily="34" charset="0"/>
              </a:rPr>
              <a:t>70μm</a:t>
            </a:r>
          </a:p>
        </p:txBody>
      </p:sp>
      <p:pic>
        <p:nvPicPr>
          <p:cNvPr id="29702" name="Picture 12">
            <a:extLst>
              <a:ext uri="{FF2B5EF4-FFF2-40B4-BE49-F238E27FC236}">
                <a16:creationId xmlns:a16="http://schemas.microsoft.com/office/drawing/2014/main" id="{D403D280-4C73-B848-9879-3705AB5D80CD}"/>
              </a:ext>
            </a:extLst>
          </p:cNvPr>
          <p:cNvPicPr>
            <a:picLocks noChangeAspect="1"/>
          </p:cNvPicPr>
          <p:nvPr/>
        </p:nvPicPr>
        <p:blipFill>
          <a:blip r:embed="rId3">
            <a:extLst>
              <a:ext uri="{28A0092B-C50C-407E-A947-70E740481C1C}">
                <a14:useLocalDpi xmlns:a14="http://schemas.microsoft.com/office/drawing/2010/main" val="0"/>
              </a:ext>
            </a:extLst>
          </a:blip>
          <a:srcRect l="57680" t="19737" r="7761" b="35526"/>
          <a:stretch>
            <a:fillRect/>
          </a:stretch>
        </p:blipFill>
        <p:spPr bwMode="auto">
          <a:xfrm>
            <a:off x="6705600" y="4551363"/>
            <a:ext cx="2362200" cy="22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B93F6D2D-A8E9-C04E-9195-F3B72E640687}"/>
              </a:ext>
            </a:extLst>
          </p:cNvPr>
          <p:cNvSpPr>
            <a:spLocks noGrp="1" noRot="1" noChangeArrowheads="1"/>
          </p:cNvSpPr>
          <p:nvPr>
            <p:ph type="title"/>
          </p:nvPr>
        </p:nvSpPr>
        <p:spPr>
          <a:xfrm>
            <a:off x="179388" y="260350"/>
            <a:ext cx="8964612" cy="1366838"/>
          </a:xfrm>
        </p:spPr>
        <p:txBody>
          <a:bodyPr/>
          <a:lstStyle/>
          <a:p>
            <a:pPr eaLnBrk="1" hangingPunct="1"/>
            <a:r>
              <a:rPr lang="en-US" altLang="zh-TW" sz="3200">
                <a:ea typeface="ＭＳ Ｐゴシック" panose="020B0600070205080204" pitchFamily="34" charset="-128"/>
              </a:rPr>
              <a:t>SIR WILLIAM HENRY BRAGG (1862-1942)</a:t>
            </a:r>
            <a:br>
              <a:rPr lang="en-US" altLang="zh-TW" sz="3200">
                <a:ea typeface="ＭＳ Ｐゴシック" panose="020B0600070205080204" pitchFamily="34" charset="-128"/>
              </a:rPr>
            </a:br>
            <a:r>
              <a:rPr lang="en-US" altLang="zh-TW" sz="3200">
                <a:ea typeface="ＭＳ Ｐゴシック" panose="020B0600070205080204" pitchFamily="34" charset="-128"/>
              </a:rPr>
              <a:t>SIR WILLIAM LAWRENCE BRAGG (1890-1971) </a:t>
            </a:r>
          </a:p>
        </p:txBody>
      </p:sp>
      <p:sp>
        <p:nvSpPr>
          <p:cNvPr id="30722" name="Rectangle 3">
            <a:extLst>
              <a:ext uri="{FF2B5EF4-FFF2-40B4-BE49-F238E27FC236}">
                <a16:creationId xmlns:a16="http://schemas.microsoft.com/office/drawing/2014/main" id="{B831F24D-1F71-4446-8AC8-6A6EFE076451}"/>
              </a:ext>
            </a:extLst>
          </p:cNvPr>
          <p:cNvSpPr>
            <a:spLocks noGrp="1" noRot="1" noChangeArrowheads="1"/>
          </p:cNvSpPr>
          <p:nvPr>
            <p:ph idx="1"/>
          </p:nvPr>
        </p:nvSpPr>
        <p:spPr>
          <a:xfrm>
            <a:off x="298450" y="1989138"/>
            <a:ext cx="8007350" cy="1800225"/>
          </a:xfrm>
        </p:spPr>
        <p:txBody>
          <a:bodyPr/>
          <a:lstStyle/>
          <a:p>
            <a:pPr eaLnBrk="1" hangingPunct="1"/>
            <a:r>
              <a:rPr lang="en-US" altLang="zh-TW" b="1">
                <a:ea typeface="新細明體" panose="02020500000000000000" pitchFamily="18" charset="-120"/>
              </a:rPr>
              <a:t>1915 Nobel Laureates in Physics</a:t>
            </a:r>
            <a:endParaRPr lang="en-US" altLang="zh-TW" i="1">
              <a:ea typeface="新細明體" panose="02020500000000000000" pitchFamily="18" charset="-120"/>
            </a:endParaRPr>
          </a:p>
          <a:p>
            <a:pPr eaLnBrk="1" hangingPunct="1">
              <a:buFont typeface="Wingdings" pitchFamily="2" charset="2"/>
              <a:buNone/>
            </a:pPr>
            <a:r>
              <a:rPr lang="en-US" altLang="zh-TW" i="1">
                <a:ea typeface="新細明體" panose="02020500000000000000" pitchFamily="18" charset="-120"/>
              </a:rPr>
              <a:t>   for the analysis of crystal structure by means of X-rays</a:t>
            </a:r>
          </a:p>
        </p:txBody>
      </p:sp>
      <p:pic>
        <p:nvPicPr>
          <p:cNvPr id="30723" name="Picture 4" descr="wh-bragg">
            <a:extLst>
              <a:ext uri="{FF2B5EF4-FFF2-40B4-BE49-F238E27FC236}">
                <a16:creationId xmlns:a16="http://schemas.microsoft.com/office/drawing/2014/main" id="{A867F240-A419-8B43-9C6E-D5E8EAA7DD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3" y="4005263"/>
            <a:ext cx="1931987"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5" descr="wl-bragg">
            <a:extLst>
              <a:ext uri="{FF2B5EF4-FFF2-40B4-BE49-F238E27FC236}">
                <a16:creationId xmlns:a16="http://schemas.microsoft.com/office/drawing/2014/main" id="{B19B467F-32B1-8447-AC36-03148CABFE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4005263"/>
            <a:ext cx="1927225"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 Box 8">
            <a:extLst>
              <a:ext uri="{FF2B5EF4-FFF2-40B4-BE49-F238E27FC236}">
                <a16:creationId xmlns:a16="http://schemas.microsoft.com/office/drawing/2014/main" id="{DEE2F369-6AA6-7643-9CF1-40F5D2F313E1}"/>
              </a:ext>
            </a:extLst>
          </p:cNvPr>
          <p:cNvSpPr txBox="1">
            <a:spLocks noChangeArrowheads="1"/>
          </p:cNvSpPr>
          <p:nvPr/>
        </p:nvSpPr>
        <p:spPr bwMode="auto">
          <a:xfrm>
            <a:off x="5410200" y="3530600"/>
            <a:ext cx="2286000" cy="584200"/>
          </a:xfrm>
          <a:prstGeom prst="rect">
            <a:avLst/>
          </a:prstGeom>
          <a:solidFill>
            <a:schemeClr val="bg1"/>
          </a:solidFill>
          <a:ln w="47625">
            <a:solidFill>
              <a:srgbClr val="FF0000"/>
            </a:solidFill>
            <a:miter lim="800000"/>
            <a:headEnd/>
            <a:tailEnd/>
          </a:ln>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GB" altLang="cs-CZ" sz="3200"/>
              <a:t>n</a:t>
            </a:r>
            <a:r>
              <a:rPr lang="en-GB" altLang="cs-CZ" sz="3200">
                <a:latin typeface="Symbol" pitchFamily="2" charset="2"/>
              </a:rPr>
              <a:t>l</a:t>
            </a:r>
            <a:r>
              <a:rPr lang="en-GB" altLang="cs-CZ" sz="3200"/>
              <a:t> = 2d sin</a:t>
            </a:r>
            <a:r>
              <a:rPr lang="en-GB" altLang="cs-CZ" sz="3200">
                <a:latin typeface="Symbol" pitchFamily="2" charset="2"/>
              </a:rPr>
              <a:t>q</a:t>
            </a:r>
            <a:endParaRPr lang="en-GB" altLang="cs-CZ" sz="3200"/>
          </a:p>
        </p:txBody>
      </p:sp>
      <p:pic>
        <p:nvPicPr>
          <p:cNvPr id="30726" name="Picture 7">
            <a:extLst>
              <a:ext uri="{FF2B5EF4-FFF2-40B4-BE49-F238E27FC236}">
                <a16:creationId xmlns:a16="http://schemas.microsoft.com/office/drawing/2014/main" id="{F5A86162-C518-C941-92E5-18936A14D33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4191000"/>
            <a:ext cx="49784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04D2A0D5-7DD2-2047-A7FC-3475B1C5F246}"/>
              </a:ext>
            </a:extLst>
          </p:cNvPr>
          <p:cNvSpPr>
            <a:spLocks noGrp="1" noRot="1" noChangeArrowheads="1"/>
          </p:cNvSpPr>
          <p:nvPr>
            <p:ph type="title"/>
          </p:nvPr>
        </p:nvSpPr>
        <p:spPr>
          <a:xfrm>
            <a:off x="468313" y="152400"/>
            <a:ext cx="5170487" cy="1431925"/>
          </a:xfrm>
        </p:spPr>
        <p:txBody>
          <a:bodyPr/>
          <a:lstStyle/>
          <a:p>
            <a:pPr eaLnBrk="1" hangingPunct="1"/>
            <a:r>
              <a:rPr lang="en-US" altLang="zh-TW" sz="3200">
                <a:ea typeface="新細明體" panose="02020500000000000000" pitchFamily="18" charset="-120"/>
              </a:rPr>
              <a:t>James Batcheller Sumner</a:t>
            </a:r>
            <a:br>
              <a:rPr lang="en-US" altLang="zh-TW" sz="3200">
                <a:ea typeface="新細明體" panose="02020500000000000000" pitchFamily="18" charset="-120"/>
              </a:rPr>
            </a:br>
            <a:r>
              <a:rPr lang="en-US" altLang="zh-TW" sz="3200">
                <a:ea typeface="新細明體" panose="02020500000000000000" pitchFamily="18" charset="-120"/>
              </a:rPr>
              <a:t>(1879-1960)</a:t>
            </a:r>
          </a:p>
        </p:txBody>
      </p:sp>
      <p:sp>
        <p:nvSpPr>
          <p:cNvPr id="31746" name="Rectangle 3">
            <a:extLst>
              <a:ext uri="{FF2B5EF4-FFF2-40B4-BE49-F238E27FC236}">
                <a16:creationId xmlns:a16="http://schemas.microsoft.com/office/drawing/2014/main" id="{F44FDA66-47F6-5C43-9042-4560712D7926}"/>
              </a:ext>
            </a:extLst>
          </p:cNvPr>
          <p:cNvSpPr>
            <a:spLocks noGrp="1" noRot="1" noChangeArrowheads="1"/>
          </p:cNvSpPr>
          <p:nvPr>
            <p:ph idx="1"/>
          </p:nvPr>
        </p:nvSpPr>
        <p:spPr>
          <a:xfrm>
            <a:off x="179388" y="1649413"/>
            <a:ext cx="6678612" cy="2160587"/>
          </a:xfrm>
        </p:spPr>
        <p:txBody>
          <a:bodyPr/>
          <a:lstStyle/>
          <a:p>
            <a:pPr eaLnBrk="1" hangingPunct="1">
              <a:lnSpc>
                <a:spcPct val="90000"/>
              </a:lnSpc>
            </a:pPr>
            <a:r>
              <a:rPr lang="en-US" altLang="zh-TW" sz="2800" b="1">
                <a:ea typeface="新細明體" panose="02020500000000000000" pitchFamily="18" charset="-120"/>
              </a:rPr>
              <a:t>1946 Nobel Laureate in Chemistry</a:t>
            </a:r>
          </a:p>
          <a:p>
            <a:pPr eaLnBrk="1" hangingPunct="1">
              <a:lnSpc>
                <a:spcPct val="90000"/>
              </a:lnSpc>
              <a:buFont typeface="Wingdings" pitchFamily="2" charset="2"/>
              <a:buNone/>
            </a:pPr>
            <a:r>
              <a:rPr lang="en-US" altLang="zh-TW" sz="2800" b="1">
                <a:ea typeface="新細明體" panose="02020500000000000000" pitchFamily="18" charset="-120"/>
              </a:rPr>
              <a:t>	</a:t>
            </a:r>
            <a:r>
              <a:rPr lang="en-US" altLang="cs-CZ" sz="2800" i="1">
                <a:ea typeface="ＭＳ Ｐゴシック" panose="020B0600070205080204" pitchFamily="34" charset="-128"/>
              </a:rPr>
              <a:t>for his discovery that enzymes can be crystallized</a:t>
            </a:r>
            <a:endParaRPr lang="en-US" altLang="zh-TW" sz="2800" b="1">
              <a:ea typeface="新細明體" panose="02020500000000000000" pitchFamily="18" charset="-120"/>
            </a:endParaRPr>
          </a:p>
        </p:txBody>
      </p:sp>
      <p:pic>
        <p:nvPicPr>
          <p:cNvPr id="31747" name="Picture 6">
            <a:extLst>
              <a:ext uri="{FF2B5EF4-FFF2-40B4-BE49-F238E27FC236}">
                <a16:creationId xmlns:a16="http://schemas.microsoft.com/office/drawing/2014/main" id="{9C6A29D3-2BB4-FC4B-9BF3-353885A2BE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76200"/>
            <a:ext cx="20574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8">
            <a:extLst>
              <a:ext uri="{FF2B5EF4-FFF2-40B4-BE49-F238E27FC236}">
                <a16:creationId xmlns:a16="http://schemas.microsoft.com/office/drawing/2014/main" id="{1EFA930E-5CFB-5C4A-879E-17C21411AB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97013" y="3048000"/>
            <a:ext cx="5665787"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3EA68D0E-5D19-5B4F-85C0-76A09B83C018}"/>
              </a:ext>
            </a:extLst>
          </p:cNvPr>
          <p:cNvSpPr>
            <a:spLocks noGrp="1" noRot="1" noChangeArrowheads="1"/>
          </p:cNvSpPr>
          <p:nvPr>
            <p:ph type="title"/>
          </p:nvPr>
        </p:nvSpPr>
        <p:spPr>
          <a:xfrm>
            <a:off x="171450" y="0"/>
            <a:ext cx="8820150" cy="1431925"/>
          </a:xfrm>
        </p:spPr>
        <p:txBody>
          <a:bodyPr/>
          <a:lstStyle/>
          <a:p>
            <a:pPr eaLnBrk="1" hangingPunct="1"/>
            <a:r>
              <a:rPr lang="en-US" altLang="zh-TW" sz="2800">
                <a:ea typeface="新細明體" panose="02020500000000000000" pitchFamily="18" charset="-120"/>
              </a:rPr>
              <a:t>FRANCIS HARRY COMPTON CRICK (1916~2004)</a:t>
            </a:r>
            <a:br>
              <a:rPr lang="en-US" altLang="zh-TW" sz="2800">
                <a:ea typeface="新細明體" panose="02020500000000000000" pitchFamily="18" charset="-120"/>
              </a:rPr>
            </a:br>
            <a:r>
              <a:rPr lang="en-US" altLang="zh-TW" sz="2800">
                <a:ea typeface="新細明體" panose="02020500000000000000" pitchFamily="18" charset="-120"/>
              </a:rPr>
              <a:t>JAMES DEWEY WATSON (1928~)</a:t>
            </a:r>
            <a:br>
              <a:rPr lang="en-US" altLang="zh-TW" sz="2800">
                <a:ea typeface="新細明體" panose="02020500000000000000" pitchFamily="18" charset="-120"/>
              </a:rPr>
            </a:br>
            <a:r>
              <a:rPr lang="en-US" altLang="zh-TW" sz="2800">
                <a:ea typeface="新細明體" panose="02020500000000000000" pitchFamily="18" charset="-120"/>
              </a:rPr>
              <a:t>MAURICE HUGH FREDERICK WILKINS (1916~2004)</a:t>
            </a:r>
          </a:p>
        </p:txBody>
      </p:sp>
      <p:sp>
        <p:nvSpPr>
          <p:cNvPr id="32770" name="Rectangle 3">
            <a:extLst>
              <a:ext uri="{FF2B5EF4-FFF2-40B4-BE49-F238E27FC236}">
                <a16:creationId xmlns:a16="http://schemas.microsoft.com/office/drawing/2014/main" id="{E1A01A6B-7185-294F-89FD-E2ECE6457A5D}"/>
              </a:ext>
            </a:extLst>
          </p:cNvPr>
          <p:cNvSpPr>
            <a:spLocks noGrp="1" noRot="1" noChangeArrowheads="1"/>
          </p:cNvSpPr>
          <p:nvPr>
            <p:ph idx="1"/>
          </p:nvPr>
        </p:nvSpPr>
        <p:spPr>
          <a:xfrm>
            <a:off x="179388" y="1600200"/>
            <a:ext cx="8659812" cy="2133600"/>
          </a:xfrm>
        </p:spPr>
        <p:txBody>
          <a:bodyPr/>
          <a:lstStyle/>
          <a:p>
            <a:pPr eaLnBrk="1" hangingPunct="1"/>
            <a:r>
              <a:rPr lang="en-US" altLang="zh-TW" sz="2800" b="1">
                <a:ea typeface="新細明體" panose="02020500000000000000" pitchFamily="18" charset="-120"/>
              </a:rPr>
              <a:t>1962 Nobel Laureates in Physiology and Medicine</a:t>
            </a:r>
            <a:endParaRPr lang="en-US" altLang="zh-TW" sz="2800" i="1">
              <a:ea typeface="新細明體" panose="02020500000000000000" pitchFamily="18" charset="-120"/>
            </a:endParaRPr>
          </a:p>
          <a:p>
            <a:pPr eaLnBrk="1" hangingPunct="1">
              <a:buFont typeface="Wingdings" pitchFamily="2" charset="2"/>
              <a:buNone/>
            </a:pPr>
            <a:r>
              <a:rPr lang="en-US" altLang="zh-TW" sz="2800" i="1">
                <a:ea typeface="新細明體" panose="02020500000000000000" pitchFamily="18" charset="-120"/>
              </a:rPr>
              <a:t>   for their discoveries concerning the molecular structure of nuclear acids and its significance for information transfer in living material.</a:t>
            </a:r>
          </a:p>
        </p:txBody>
      </p:sp>
      <p:pic>
        <p:nvPicPr>
          <p:cNvPr id="32771" name="Picture 5" descr="wcwf03">
            <a:extLst>
              <a:ext uri="{FF2B5EF4-FFF2-40B4-BE49-F238E27FC236}">
                <a16:creationId xmlns:a16="http://schemas.microsoft.com/office/drawing/2014/main" id="{DF8B8D24-AFFC-AC42-A905-96837F5BA7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138" y="3886200"/>
            <a:ext cx="18732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6" descr="wcwf02">
            <a:extLst>
              <a:ext uri="{FF2B5EF4-FFF2-40B4-BE49-F238E27FC236}">
                <a16:creationId xmlns:a16="http://schemas.microsoft.com/office/drawing/2014/main" id="{FC56748E-CE5F-9247-BE81-FD7C49D4F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1450" y="3833813"/>
            <a:ext cx="1784350" cy="23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8">
            <a:extLst>
              <a:ext uri="{FF2B5EF4-FFF2-40B4-BE49-F238E27FC236}">
                <a16:creationId xmlns:a16="http://schemas.microsoft.com/office/drawing/2014/main" id="{6D1C1250-BF04-3C4F-B2D2-BE083B42ADDB}"/>
              </a:ext>
            </a:extLst>
          </p:cNvPr>
          <p:cNvSpPr txBox="1">
            <a:spLocks noChangeArrowheads="1"/>
          </p:cNvSpPr>
          <p:nvPr/>
        </p:nvSpPr>
        <p:spPr bwMode="auto">
          <a:xfrm>
            <a:off x="5673725" y="6172200"/>
            <a:ext cx="2403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zh-TW">
                <a:ea typeface="新細明體" panose="02020500000000000000" pitchFamily="18" charset="-120"/>
              </a:rPr>
              <a:t>Rosalind Franklin</a:t>
            </a:r>
          </a:p>
        </p:txBody>
      </p:sp>
      <p:sp>
        <p:nvSpPr>
          <p:cNvPr id="32774" name="Rectangle 9">
            <a:extLst>
              <a:ext uri="{FF2B5EF4-FFF2-40B4-BE49-F238E27FC236}">
                <a16:creationId xmlns:a16="http://schemas.microsoft.com/office/drawing/2014/main" id="{7B7B7080-246A-9646-A536-039845814AEF}"/>
              </a:ext>
            </a:extLst>
          </p:cNvPr>
          <p:cNvSpPr>
            <a:spLocks noChangeArrowheads="1"/>
          </p:cNvSpPr>
          <p:nvPr/>
        </p:nvSpPr>
        <p:spPr bwMode="auto">
          <a:xfrm>
            <a:off x="2590800" y="6138863"/>
            <a:ext cx="2362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zh-TW">
                <a:ea typeface="新細明體" panose="02020500000000000000" pitchFamily="18" charset="-120"/>
              </a:rPr>
              <a:t>Maurice Wilkins </a:t>
            </a:r>
          </a:p>
        </p:txBody>
      </p:sp>
      <p:sp>
        <p:nvSpPr>
          <p:cNvPr id="32775" name="Text Box 10">
            <a:extLst>
              <a:ext uri="{FF2B5EF4-FFF2-40B4-BE49-F238E27FC236}">
                <a16:creationId xmlns:a16="http://schemas.microsoft.com/office/drawing/2014/main" id="{77C4F43E-B79A-4445-A828-88A9FD1AA718}"/>
              </a:ext>
            </a:extLst>
          </p:cNvPr>
          <p:cNvSpPr txBox="1">
            <a:spLocks noChangeArrowheads="1"/>
          </p:cNvSpPr>
          <p:nvPr/>
        </p:nvSpPr>
        <p:spPr bwMode="auto">
          <a:xfrm>
            <a:off x="336550" y="5867400"/>
            <a:ext cx="2025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zh-TW">
                <a:ea typeface="新細明體" panose="02020500000000000000" pitchFamily="18" charset="-120"/>
              </a:rPr>
              <a:t>James Watson </a:t>
            </a:r>
          </a:p>
          <a:p>
            <a:pPr eaLnBrk="1" hangingPunct="1"/>
            <a:r>
              <a:rPr lang="en-US" altLang="zh-TW">
                <a:ea typeface="新細明體" panose="02020500000000000000" pitchFamily="18" charset="-120"/>
              </a:rPr>
              <a:t>and Francis Crick </a:t>
            </a:r>
          </a:p>
        </p:txBody>
      </p:sp>
      <p:pic>
        <p:nvPicPr>
          <p:cNvPr id="32776" name="Picture 9">
            <a:extLst>
              <a:ext uri="{FF2B5EF4-FFF2-40B4-BE49-F238E27FC236}">
                <a16:creationId xmlns:a16="http://schemas.microsoft.com/office/drawing/2014/main" id="{337B5472-78D0-B34B-8847-387A590F78E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843338"/>
            <a:ext cx="4267200"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9046BB41-4B7D-C24E-BCEC-2BBDBFB41034}"/>
              </a:ext>
            </a:extLst>
          </p:cNvPr>
          <p:cNvSpPr>
            <a:spLocks noGrp="1" noRot="1" noChangeArrowheads="1"/>
          </p:cNvSpPr>
          <p:nvPr>
            <p:ph type="title"/>
          </p:nvPr>
        </p:nvSpPr>
        <p:spPr>
          <a:xfrm>
            <a:off x="76200" y="0"/>
            <a:ext cx="6553200" cy="1431925"/>
          </a:xfrm>
        </p:spPr>
        <p:txBody>
          <a:bodyPr/>
          <a:lstStyle/>
          <a:p>
            <a:pPr algn="l" eaLnBrk="1" hangingPunct="1"/>
            <a:r>
              <a:rPr lang="en-US" altLang="cs-CZ" sz="3200">
                <a:ea typeface="ＭＳ Ｐゴシック" panose="020B0600070205080204" pitchFamily="34" charset="-128"/>
              </a:rPr>
              <a:t>Max Ferdinand Perutz (1914 – 2002)</a:t>
            </a:r>
            <a:br>
              <a:rPr lang="en-US" altLang="zh-TW" sz="3200">
                <a:ea typeface="新細明體" panose="02020500000000000000" pitchFamily="18" charset="-120"/>
              </a:rPr>
            </a:br>
            <a:r>
              <a:rPr lang="en-US" altLang="cs-CZ" sz="3200">
                <a:ea typeface="ＭＳ Ｐゴシック" panose="020B0600070205080204" pitchFamily="34" charset="-128"/>
              </a:rPr>
              <a:t>John Cowdery Kendrew (1917 – 1997)</a:t>
            </a:r>
            <a:endParaRPr lang="en-US" altLang="zh-TW" sz="3200">
              <a:ea typeface="新細明體" panose="02020500000000000000" pitchFamily="18" charset="-120"/>
            </a:endParaRPr>
          </a:p>
        </p:txBody>
      </p:sp>
      <p:sp>
        <p:nvSpPr>
          <p:cNvPr id="33794" name="Rectangle 3">
            <a:extLst>
              <a:ext uri="{FF2B5EF4-FFF2-40B4-BE49-F238E27FC236}">
                <a16:creationId xmlns:a16="http://schemas.microsoft.com/office/drawing/2014/main" id="{9EA6E4E9-FF1D-D348-85DD-E15654B08814}"/>
              </a:ext>
            </a:extLst>
          </p:cNvPr>
          <p:cNvSpPr>
            <a:spLocks noGrp="1" noRot="1" noChangeArrowheads="1"/>
          </p:cNvSpPr>
          <p:nvPr>
            <p:ph idx="1"/>
          </p:nvPr>
        </p:nvSpPr>
        <p:spPr>
          <a:xfrm>
            <a:off x="179388" y="1752600"/>
            <a:ext cx="6678612" cy="2160588"/>
          </a:xfrm>
        </p:spPr>
        <p:txBody>
          <a:bodyPr/>
          <a:lstStyle/>
          <a:p>
            <a:pPr eaLnBrk="1" hangingPunct="1">
              <a:lnSpc>
                <a:spcPct val="90000"/>
              </a:lnSpc>
            </a:pPr>
            <a:r>
              <a:rPr lang="en-US" altLang="zh-TW" sz="2800" b="1">
                <a:ea typeface="新細明體" panose="02020500000000000000" pitchFamily="18" charset="-120"/>
              </a:rPr>
              <a:t>1962 Nobel Laureates in Physics</a:t>
            </a:r>
          </a:p>
          <a:p>
            <a:pPr eaLnBrk="1" hangingPunct="1">
              <a:lnSpc>
                <a:spcPct val="90000"/>
              </a:lnSpc>
              <a:buFont typeface="Wingdings" pitchFamily="2" charset="2"/>
              <a:buNone/>
            </a:pPr>
            <a:r>
              <a:rPr lang="en-US" altLang="zh-TW" sz="2800" b="1">
                <a:ea typeface="新細明體" panose="02020500000000000000" pitchFamily="18" charset="-120"/>
              </a:rPr>
              <a:t>	</a:t>
            </a:r>
            <a:r>
              <a:rPr lang="en-US" altLang="cs-CZ" sz="2800" i="1">
                <a:ea typeface="ＭＳ Ｐゴシック" panose="020B0600070205080204" pitchFamily="34" charset="-128"/>
              </a:rPr>
              <a:t>for their studies of the structures of globular proteins</a:t>
            </a:r>
            <a:endParaRPr lang="en-US" altLang="zh-TW" sz="2800" b="1">
              <a:ea typeface="新細明體" panose="02020500000000000000" pitchFamily="18" charset="-120"/>
            </a:endParaRPr>
          </a:p>
        </p:txBody>
      </p:sp>
      <p:pic>
        <p:nvPicPr>
          <p:cNvPr id="33795" name="Picture 6">
            <a:extLst>
              <a:ext uri="{FF2B5EF4-FFF2-40B4-BE49-F238E27FC236}">
                <a16:creationId xmlns:a16="http://schemas.microsoft.com/office/drawing/2014/main" id="{151F0ADF-BEC6-F84A-86BF-0DB46CA928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80088" y="1295400"/>
            <a:ext cx="1585912"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7">
            <a:extLst>
              <a:ext uri="{FF2B5EF4-FFF2-40B4-BE49-F238E27FC236}">
                <a16:creationId xmlns:a16="http://schemas.microsoft.com/office/drawing/2014/main" id="{7AE42DFF-C4A4-054D-AF88-19E004CDF0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1219200"/>
            <a:ext cx="1611313"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8">
            <a:extLst>
              <a:ext uri="{FF2B5EF4-FFF2-40B4-BE49-F238E27FC236}">
                <a16:creationId xmlns:a16="http://schemas.microsoft.com/office/drawing/2014/main" id="{25E0C3D4-73E1-A046-8AEA-2CE8BED668F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9425" y="3733800"/>
            <a:ext cx="3254375" cy="297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9">
            <a:extLst>
              <a:ext uri="{FF2B5EF4-FFF2-40B4-BE49-F238E27FC236}">
                <a16:creationId xmlns:a16="http://schemas.microsoft.com/office/drawing/2014/main" id="{AC7C3D13-80EE-6D49-A5A8-7E7A47DDF4D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733800"/>
            <a:ext cx="39624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Content Placeholder 2">
            <a:extLst>
              <a:ext uri="{FF2B5EF4-FFF2-40B4-BE49-F238E27FC236}">
                <a16:creationId xmlns:a16="http://schemas.microsoft.com/office/drawing/2014/main" id="{E3308E02-17EF-6344-BA76-A6F3C2F46955}"/>
              </a:ext>
            </a:extLst>
          </p:cNvPr>
          <p:cNvSpPr>
            <a:spLocks noGrp="1"/>
          </p:cNvSpPr>
          <p:nvPr>
            <p:ph idx="1"/>
          </p:nvPr>
        </p:nvSpPr>
        <p:spPr>
          <a:xfrm>
            <a:off x="685800" y="1524000"/>
            <a:ext cx="7772400" cy="4038600"/>
          </a:xfrm>
        </p:spPr>
        <p:txBody>
          <a:bodyPr/>
          <a:lstStyle/>
          <a:p>
            <a:pPr eaLnBrk="1" hangingPunct="1">
              <a:spcAft>
                <a:spcPts val="6000"/>
              </a:spcAft>
            </a:pPr>
            <a:r>
              <a:rPr lang="en-US" altLang="cs-CZ" sz="4000">
                <a:ea typeface="ＭＳ Ｐゴシック" panose="020B0600070205080204" pitchFamily="34" charset="-128"/>
              </a:rPr>
              <a:t>Lecture 1 – Introduction to X-ray crystallography, basic diffraction</a:t>
            </a:r>
          </a:p>
          <a:p>
            <a:pPr eaLnBrk="1" hangingPunct="1">
              <a:spcAft>
                <a:spcPts val="6000"/>
              </a:spcAft>
            </a:pPr>
            <a:r>
              <a:rPr lang="en-US" altLang="cs-CZ" sz="4000">
                <a:ea typeface="ＭＳ Ｐゴシック" panose="020B0600070205080204" pitchFamily="34" charset="-128"/>
              </a:rPr>
              <a:t>Lecture 2 – Solution of phase problem, model building, and structure validation</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BFBD6A25-DA1C-324C-BDA4-CC2E85BA22FD}"/>
              </a:ext>
            </a:extLst>
          </p:cNvPr>
          <p:cNvCxnSpPr>
            <a:cxnSpLocks noChangeShapeType="1"/>
          </p:cNvCxnSpPr>
          <p:nvPr/>
        </p:nvCxnSpPr>
        <p:spPr bwMode="auto">
          <a:xfrm flipV="1">
            <a:off x="914400" y="4495800"/>
            <a:ext cx="1600200" cy="990600"/>
          </a:xfrm>
          <a:prstGeom prst="line">
            <a:avLst/>
          </a:prstGeom>
          <a:noFill/>
          <a:ln w="25400">
            <a:solidFill>
              <a:srgbClr val="FF0000"/>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a:extLst>
              <a:ext uri="{FF2B5EF4-FFF2-40B4-BE49-F238E27FC236}">
                <a16:creationId xmlns:a16="http://schemas.microsoft.com/office/drawing/2014/main" id="{0F63B0E5-6529-6C4A-BE24-C5F834DAFDDC}"/>
              </a:ext>
            </a:extLst>
          </p:cNvPr>
          <p:cNvCxnSpPr>
            <a:cxnSpLocks noChangeShapeType="1"/>
          </p:cNvCxnSpPr>
          <p:nvPr/>
        </p:nvCxnSpPr>
        <p:spPr bwMode="auto">
          <a:xfrm rot="5400000">
            <a:off x="1067594" y="3047206"/>
            <a:ext cx="2895600" cy="1588"/>
          </a:xfrm>
          <a:prstGeom prst="line">
            <a:avLst/>
          </a:prstGeom>
          <a:noFill/>
          <a:ln w="25400">
            <a:solidFill>
              <a:srgbClr val="FF0000"/>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a:extLst>
              <a:ext uri="{FF2B5EF4-FFF2-40B4-BE49-F238E27FC236}">
                <a16:creationId xmlns:a16="http://schemas.microsoft.com/office/drawing/2014/main" id="{A36A4FC9-09BC-F542-9707-98CE6BF0D6A0}"/>
              </a:ext>
            </a:extLst>
          </p:cNvPr>
          <p:cNvCxnSpPr>
            <a:cxnSpLocks noChangeShapeType="1"/>
          </p:cNvCxnSpPr>
          <p:nvPr/>
        </p:nvCxnSpPr>
        <p:spPr bwMode="auto">
          <a:xfrm flipV="1">
            <a:off x="2514600" y="4419600"/>
            <a:ext cx="6019800" cy="76200"/>
          </a:xfrm>
          <a:prstGeom prst="line">
            <a:avLst/>
          </a:prstGeom>
          <a:noFill/>
          <a:ln w="25400">
            <a:solidFill>
              <a:srgbClr val="FF0000"/>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4820" name="TextBox 3">
            <a:extLst>
              <a:ext uri="{FF2B5EF4-FFF2-40B4-BE49-F238E27FC236}">
                <a16:creationId xmlns:a16="http://schemas.microsoft.com/office/drawing/2014/main" id="{2487C017-F490-6545-AEF5-EA1E1C1CCFBC}"/>
              </a:ext>
            </a:extLst>
          </p:cNvPr>
          <p:cNvSpPr txBox="1">
            <a:spLocks noChangeArrowheads="1"/>
          </p:cNvSpPr>
          <p:nvPr/>
        </p:nvSpPr>
        <p:spPr bwMode="auto">
          <a:xfrm>
            <a:off x="304800" y="152400"/>
            <a:ext cx="8458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cs-CZ" sz="4000">
                <a:latin typeface="Calibri" panose="020F0502020204030204" pitchFamily="34" charset="0"/>
              </a:rPr>
              <a:t>Information from X-ray diffraction experiment</a:t>
            </a:r>
          </a:p>
        </p:txBody>
      </p:sp>
      <p:pic>
        <p:nvPicPr>
          <p:cNvPr id="34821" name="Picture 4">
            <a:extLst>
              <a:ext uri="{FF2B5EF4-FFF2-40B4-BE49-F238E27FC236}">
                <a16:creationId xmlns:a16="http://schemas.microsoft.com/office/drawing/2014/main" id="{2FD9AC94-0C93-434E-97AC-A7AE5F5D0C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67400"/>
            <a:ext cx="9144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5">
            <a:extLst>
              <a:ext uri="{FF2B5EF4-FFF2-40B4-BE49-F238E27FC236}">
                <a16:creationId xmlns:a16="http://schemas.microsoft.com/office/drawing/2014/main" id="{07E061F2-785F-3D44-9732-ED6B7AFDBB6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21" b="10426"/>
          <a:stretch>
            <a:fillRect/>
          </a:stretch>
        </p:blipFill>
        <p:spPr bwMode="auto">
          <a:xfrm>
            <a:off x="1905000" y="1979613"/>
            <a:ext cx="5722938" cy="335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pic>
      <p:cxnSp>
        <p:nvCxnSpPr>
          <p:cNvPr id="6" name="Straight Connector 5">
            <a:extLst>
              <a:ext uri="{FF2B5EF4-FFF2-40B4-BE49-F238E27FC236}">
                <a16:creationId xmlns:a16="http://schemas.microsoft.com/office/drawing/2014/main" id="{60F7FA67-94EF-8441-B270-61B0791A2B22}"/>
              </a:ext>
            </a:extLst>
          </p:cNvPr>
          <p:cNvCxnSpPr>
            <a:cxnSpLocks noChangeShapeType="1"/>
          </p:cNvCxnSpPr>
          <p:nvPr/>
        </p:nvCxnSpPr>
        <p:spPr bwMode="auto">
          <a:xfrm flipV="1">
            <a:off x="914400" y="1600200"/>
            <a:ext cx="1600200" cy="990600"/>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 name="Straight Connector 6">
            <a:extLst>
              <a:ext uri="{FF2B5EF4-FFF2-40B4-BE49-F238E27FC236}">
                <a16:creationId xmlns:a16="http://schemas.microsoft.com/office/drawing/2014/main" id="{A33A54A4-376C-3248-941D-A0CB8A5C1BEB}"/>
              </a:ext>
            </a:extLst>
          </p:cNvPr>
          <p:cNvCxnSpPr>
            <a:cxnSpLocks noChangeShapeType="1"/>
          </p:cNvCxnSpPr>
          <p:nvPr/>
        </p:nvCxnSpPr>
        <p:spPr bwMode="auto">
          <a:xfrm rot="5400000">
            <a:off x="-533399" y="4038600"/>
            <a:ext cx="2895600" cy="3175"/>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0" name="Straight Connector 9">
            <a:extLst>
              <a:ext uri="{FF2B5EF4-FFF2-40B4-BE49-F238E27FC236}">
                <a16:creationId xmlns:a16="http://schemas.microsoft.com/office/drawing/2014/main" id="{8F2C3009-C9CE-4642-9F74-C9B988CD9719}"/>
              </a:ext>
            </a:extLst>
          </p:cNvPr>
          <p:cNvCxnSpPr>
            <a:cxnSpLocks noChangeShapeType="1"/>
          </p:cNvCxnSpPr>
          <p:nvPr/>
        </p:nvCxnSpPr>
        <p:spPr bwMode="auto">
          <a:xfrm flipV="1">
            <a:off x="914400" y="2514600"/>
            <a:ext cx="6019800" cy="76200"/>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5" name="Straight Connector 14">
            <a:extLst>
              <a:ext uri="{FF2B5EF4-FFF2-40B4-BE49-F238E27FC236}">
                <a16:creationId xmlns:a16="http://schemas.microsoft.com/office/drawing/2014/main" id="{340EF5C6-9D47-5949-BF05-A7D17F02C4BF}"/>
              </a:ext>
            </a:extLst>
          </p:cNvPr>
          <p:cNvCxnSpPr>
            <a:cxnSpLocks noChangeShapeType="1"/>
          </p:cNvCxnSpPr>
          <p:nvPr/>
        </p:nvCxnSpPr>
        <p:spPr bwMode="auto">
          <a:xfrm flipV="1">
            <a:off x="2514600" y="1524000"/>
            <a:ext cx="6019800" cy="76200"/>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a:extLst>
              <a:ext uri="{FF2B5EF4-FFF2-40B4-BE49-F238E27FC236}">
                <a16:creationId xmlns:a16="http://schemas.microsoft.com/office/drawing/2014/main" id="{D038605F-2550-0840-A535-FB1A09B23731}"/>
              </a:ext>
            </a:extLst>
          </p:cNvPr>
          <p:cNvCxnSpPr>
            <a:cxnSpLocks noChangeShapeType="1"/>
          </p:cNvCxnSpPr>
          <p:nvPr/>
        </p:nvCxnSpPr>
        <p:spPr bwMode="auto">
          <a:xfrm rot="5400000">
            <a:off x="5487194" y="3961606"/>
            <a:ext cx="2895600" cy="1588"/>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a:extLst>
              <a:ext uri="{FF2B5EF4-FFF2-40B4-BE49-F238E27FC236}">
                <a16:creationId xmlns:a16="http://schemas.microsoft.com/office/drawing/2014/main" id="{8A4DBE86-D502-3847-9354-457CC357B323}"/>
              </a:ext>
            </a:extLst>
          </p:cNvPr>
          <p:cNvCxnSpPr>
            <a:cxnSpLocks noChangeShapeType="1"/>
          </p:cNvCxnSpPr>
          <p:nvPr/>
        </p:nvCxnSpPr>
        <p:spPr bwMode="auto">
          <a:xfrm flipV="1">
            <a:off x="6934200" y="4419600"/>
            <a:ext cx="1600200" cy="990600"/>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a:extLst>
              <a:ext uri="{FF2B5EF4-FFF2-40B4-BE49-F238E27FC236}">
                <a16:creationId xmlns:a16="http://schemas.microsoft.com/office/drawing/2014/main" id="{4A7B7600-720F-6845-AEDC-F26DD7B19AAC}"/>
              </a:ext>
            </a:extLst>
          </p:cNvPr>
          <p:cNvCxnSpPr>
            <a:cxnSpLocks noChangeShapeType="1"/>
          </p:cNvCxnSpPr>
          <p:nvPr/>
        </p:nvCxnSpPr>
        <p:spPr bwMode="auto">
          <a:xfrm rot="5400000">
            <a:off x="7087394" y="2971006"/>
            <a:ext cx="2895600" cy="1588"/>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 name="Straight Connector 12">
            <a:extLst>
              <a:ext uri="{FF2B5EF4-FFF2-40B4-BE49-F238E27FC236}">
                <a16:creationId xmlns:a16="http://schemas.microsoft.com/office/drawing/2014/main" id="{270CB36B-CA7C-A040-8AAE-153B7F7CA1CD}"/>
              </a:ext>
            </a:extLst>
          </p:cNvPr>
          <p:cNvCxnSpPr>
            <a:cxnSpLocks noChangeShapeType="1"/>
          </p:cNvCxnSpPr>
          <p:nvPr/>
        </p:nvCxnSpPr>
        <p:spPr bwMode="auto">
          <a:xfrm flipV="1">
            <a:off x="6934200" y="1524000"/>
            <a:ext cx="1600200" cy="990600"/>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Connector 15">
            <a:extLst>
              <a:ext uri="{FF2B5EF4-FFF2-40B4-BE49-F238E27FC236}">
                <a16:creationId xmlns:a16="http://schemas.microsoft.com/office/drawing/2014/main" id="{72A03F46-09C8-1B4D-8646-E5B57129D0FD}"/>
              </a:ext>
            </a:extLst>
          </p:cNvPr>
          <p:cNvCxnSpPr>
            <a:cxnSpLocks noChangeShapeType="1"/>
          </p:cNvCxnSpPr>
          <p:nvPr/>
        </p:nvCxnSpPr>
        <p:spPr bwMode="auto">
          <a:xfrm flipV="1">
            <a:off x="914400" y="5410200"/>
            <a:ext cx="6019800" cy="76200"/>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4832" name="TextBox 20">
            <a:extLst>
              <a:ext uri="{FF2B5EF4-FFF2-40B4-BE49-F238E27FC236}">
                <a16:creationId xmlns:a16="http://schemas.microsoft.com/office/drawing/2014/main" id="{BF119C52-669D-B646-B530-EB3ED16C2DAD}"/>
              </a:ext>
            </a:extLst>
          </p:cNvPr>
          <p:cNvSpPr txBox="1">
            <a:spLocks noChangeArrowheads="1"/>
          </p:cNvSpPr>
          <p:nvPr/>
        </p:nvSpPr>
        <p:spPr bwMode="auto">
          <a:xfrm>
            <a:off x="381000" y="5407025"/>
            <a:ext cx="121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cs-CZ"/>
              <a:t>[0;0;0]</a:t>
            </a:r>
          </a:p>
        </p:txBody>
      </p:sp>
      <p:sp>
        <p:nvSpPr>
          <p:cNvPr id="34833" name="TextBox 23">
            <a:extLst>
              <a:ext uri="{FF2B5EF4-FFF2-40B4-BE49-F238E27FC236}">
                <a16:creationId xmlns:a16="http://schemas.microsoft.com/office/drawing/2014/main" id="{CE23A151-91AD-1747-8739-B79D61677C5E}"/>
              </a:ext>
            </a:extLst>
          </p:cNvPr>
          <p:cNvSpPr txBox="1">
            <a:spLocks noChangeArrowheads="1"/>
          </p:cNvSpPr>
          <p:nvPr/>
        </p:nvSpPr>
        <p:spPr bwMode="auto">
          <a:xfrm>
            <a:off x="6629400" y="5254625"/>
            <a:ext cx="45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cs-CZ"/>
              <a:t>x</a:t>
            </a:r>
          </a:p>
        </p:txBody>
      </p:sp>
      <p:sp>
        <p:nvSpPr>
          <p:cNvPr id="34834" name="TextBox 24">
            <a:extLst>
              <a:ext uri="{FF2B5EF4-FFF2-40B4-BE49-F238E27FC236}">
                <a16:creationId xmlns:a16="http://schemas.microsoft.com/office/drawing/2014/main" id="{D2519791-6284-A047-85AF-D63D76230111}"/>
              </a:ext>
            </a:extLst>
          </p:cNvPr>
          <p:cNvSpPr txBox="1">
            <a:spLocks noChangeArrowheads="1"/>
          </p:cNvSpPr>
          <p:nvPr/>
        </p:nvSpPr>
        <p:spPr bwMode="auto">
          <a:xfrm>
            <a:off x="609600" y="2435225"/>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cs-CZ"/>
              <a:t>y</a:t>
            </a:r>
          </a:p>
        </p:txBody>
      </p:sp>
      <p:sp>
        <p:nvSpPr>
          <p:cNvPr id="34835" name="TextBox 25">
            <a:extLst>
              <a:ext uri="{FF2B5EF4-FFF2-40B4-BE49-F238E27FC236}">
                <a16:creationId xmlns:a16="http://schemas.microsoft.com/office/drawing/2014/main" id="{4FC0792E-224A-AE4B-9B95-4E672147B81A}"/>
              </a:ext>
            </a:extLst>
          </p:cNvPr>
          <p:cNvSpPr txBox="1">
            <a:spLocks noChangeArrowheads="1"/>
          </p:cNvSpPr>
          <p:nvPr/>
        </p:nvSpPr>
        <p:spPr bwMode="auto">
          <a:xfrm>
            <a:off x="2209800" y="4111625"/>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cs-CZ"/>
              <a:t>z</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5" descr="aadensity">
            <a:extLst>
              <a:ext uri="{FF2B5EF4-FFF2-40B4-BE49-F238E27FC236}">
                <a16:creationId xmlns:a16="http://schemas.microsoft.com/office/drawing/2014/main" id="{C08C4302-991C-E046-81AC-C843A649B85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62000" y="1139825"/>
            <a:ext cx="7653338" cy="5108575"/>
          </a:xfrm>
          <a:noFill/>
        </p:spPr>
      </p:pic>
      <p:sp>
        <p:nvSpPr>
          <p:cNvPr id="35842" name="Text Box 8">
            <a:extLst>
              <a:ext uri="{FF2B5EF4-FFF2-40B4-BE49-F238E27FC236}">
                <a16:creationId xmlns:a16="http://schemas.microsoft.com/office/drawing/2014/main" id="{64E9FFF4-34C4-8A47-A545-60DFFEE08264}"/>
              </a:ext>
            </a:extLst>
          </p:cNvPr>
          <p:cNvSpPr txBox="1">
            <a:spLocks noChangeArrowheads="1"/>
          </p:cNvSpPr>
          <p:nvPr/>
        </p:nvSpPr>
        <p:spPr bwMode="auto">
          <a:xfrm>
            <a:off x="838200" y="152400"/>
            <a:ext cx="7467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en-US" altLang="cs-CZ" sz="3200">
                <a:latin typeface="Calibri" panose="020F0502020204030204" pitchFamily="34" charset="0"/>
              </a:rPr>
              <a:t>Representative electron density for amino acid side chains</a:t>
            </a:r>
          </a:p>
        </p:txBody>
      </p:sp>
      <p:sp>
        <p:nvSpPr>
          <p:cNvPr id="35843" name="Text Box 9">
            <a:extLst>
              <a:ext uri="{FF2B5EF4-FFF2-40B4-BE49-F238E27FC236}">
                <a16:creationId xmlns:a16="http://schemas.microsoft.com/office/drawing/2014/main" id="{0B19906B-406D-1647-A048-CF9F1E5A238D}"/>
              </a:ext>
            </a:extLst>
          </p:cNvPr>
          <p:cNvSpPr txBox="1">
            <a:spLocks noChangeArrowheads="1"/>
          </p:cNvSpPr>
          <p:nvPr/>
        </p:nvSpPr>
        <p:spPr bwMode="auto">
          <a:xfrm>
            <a:off x="822325" y="6137275"/>
            <a:ext cx="7712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ru-RU" altLang="cs-CZ"/>
          </a:p>
        </p:txBody>
      </p:sp>
      <p:sp>
        <p:nvSpPr>
          <p:cNvPr id="35844" name="Rectangle 10">
            <a:extLst>
              <a:ext uri="{FF2B5EF4-FFF2-40B4-BE49-F238E27FC236}">
                <a16:creationId xmlns:a16="http://schemas.microsoft.com/office/drawing/2014/main" id="{E3BE0909-672D-3948-B423-ADAD38D75940}"/>
              </a:ext>
            </a:extLst>
          </p:cNvPr>
          <p:cNvSpPr>
            <a:spLocks noChangeArrowheads="1"/>
          </p:cNvSpPr>
          <p:nvPr/>
        </p:nvSpPr>
        <p:spPr bwMode="auto">
          <a:xfrm>
            <a:off x="762000" y="6319838"/>
            <a:ext cx="7680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kumimoji="1" lang="en-US" altLang="cs-CZ">
                <a:solidFill>
                  <a:srgbClr val="000000"/>
                </a:solidFill>
                <a:latin typeface="Calibri" panose="020F0502020204030204" pitchFamily="34" charset="0"/>
              </a:rPr>
              <a:t>Electron density maps calculated at 1.5 Angstrom resolution. </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3">
            <a:extLst>
              <a:ext uri="{FF2B5EF4-FFF2-40B4-BE49-F238E27FC236}">
                <a16:creationId xmlns:a16="http://schemas.microsoft.com/office/drawing/2014/main" id="{58498374-2FC5-8E47-8FD4-A9C53037038A}"/>
              </a:ext>
            </a:extLst>
          </p:cNvPr>
          <p:cNvSpPr>
            <a:spLocks noChangeArrowheads="1"/>
          </p:cNvSpPr>
          <p:nvPr/>
        </p:nvSpPr>
        <p:spPr bwMode="auto">
          <a:xfrm>
            <a:off x="2057400" y="1547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cs-CZ" altLang="cs-CZ"/>
          </a:p>
        </p:txBody>
      </p:sp>
      <p:pic>
        <p:nvPicPr>
          <p:cNvPr id="37890" name="Picture 3">
            <a:extLst>
              <a:ext uri="{FF2B5EF4-FFF2-40B4-BE49-F238E27FC236}">
                <a16:creationId xmlns:a16="http://schemas.microsoft.com/office/drawing/2014/main" id="{E76EAFCC-B014-6348-9A0F-F65E352F9D09}"/>
              </a:ext>
            </a:extLst>
          </p:cNvPr>
          <p:cNvPicPr>
            <a:picLocks noChangeAspect="1"/>
          </p:cNvPicPr>
          <p:nvPr/>
        </p:nvPicPr>
        <p:blipFill>
          <a:blip r:embed="rId2">
            <a:extLst>
              <a:ext uri="{28A0092B-C50C-407E-A947-70E740481C1C}">
                <a14:useLocalDpi xmlns:a14="http://schemas.microsoft.com/office/drawing/2010/main" val="0"/>
              </a:ext>
            </a:extLst>
          </a:blip>
          <a:srcRect t="7785" r="3333" b="8804"/>
          <a:stretch>
            <a:fillRect/>
          </a:stretch>
        </p:blipFill>
        <p:spPr bwMode="auto">
          <a:xfrm>
            <a:off x="0" y="565150"/>
            <a:ext cx="9144000"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5">
            <a:extLst>
              <a:ext uri="{FF2B5EF4-FFF2-40B4-BE49-F238E27FC236}">
                <a16:creationId xmlns:a16="http://schemas.microsoft.com/office/drawing/2014/main" id="{02DEED1D-0388-B045-BF92-E492C8DB9786}"/>
              </a:ext>
            </a:extLst>
          </p:cNvPr>
          <p:cNvPicPr>
            <a:picLocks noChangeAspect="1"/>
          </p:cNvPicPr>
          <p:nvPr/>
        </p:nvPicPr>
        <p:blipFill>
          <a:blip r:embed="rId2">
            <a:extLst>
              <a:ext uri="{28A0092B-C50C-407E-A947-70E740481C1C}">
                <a14:useLocalDpi xmlns:a14="http://schemas.microsoft.com/office/drawing/2010/main" val="0"/>
              </a:ext>
            </a:extLst>
          </a:blip>
          <a:srcRect l="5373" r="3284"/>
          <a:stretch>
            <a:fillRect/>
          </a:stretch>
        </p:blipFill>
        <p:spPr bwMode="auto">
          <a:xfrm>
            <a:off x="4665663" y="2209800"/>
            <a:ext cx="432593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4" name="Picture 7">
            <a:extLst>
              <a:ext uri="{FF2B5EF4-FFF2-40B4-BE49-F238E27FC236}">
                <a16:creationId xmlns:a16="http://schemas.microsoft.com/office/drawing/2014/main" id="{8BF7C512-8FBA-D143-877F-07E89520E986}"/>
              </a:ext>
            </a:extLst>
          </p:cNvPr>
          <p:cNvPicPr>
            <a:picLocks noChangeAspect="1"/>
          </p:cNvPicPr>
          <p:nvPr/>
        </p:nvPicPr>
        <p:blipFill>
          <a:blip r:embed="rId3">
            <a:extLst>
              <a:ext uri="{28A0092B-C50C-407E-A947-70E740481C1C}">
                <a14:useLocalDpi xmlns:a14="http://schemas.microsoft.com/office/drawing/2010/main" val="0"/>
              </a:ext>
            </a:extLst>
          </a:blip>
          <a:srcRect r="1724" b="12437"/>
          <a:stretch>
            <a:fillRect/>
          </a:stretch>
        </p:blipFill>
        <p:spPr bwMode="auto">
          <a:xfrm>
            <a:off x="0" y="1143000"/>
            <a:ext cx="4572000" cy="561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6">
            <a:extLst>
              <a:ext uri="{FF2B5EF4-FFF2-40B4-BE49-F238E27FC236}">
                <a16:creationId xmlns:a16="http://schemas.microsoft.com/office/drawing/2014/main" id="{B5064DA0-A233-0446-9A5D-186BE811021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609600"/>
            <a:ext cx="14478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Box 8">
            <a:extLst>
              <a:ext uri="{FF2B5EF4-FFF2-40B4-BE49-F238E27FC236}">
                <a16:creationId xmlns:a16="http://schemas.microsoft.com/office/drawing/2014/main" id="{EEE1E8D5-962E-DA46-B4E3-240381D80144}"/>
              </a:ext>
            </a:extLst>
          </p:cNvPr>
          <p:cNvSpPr txBox="1">
            <a:spLocks noChangeArrowheads="1"/>
          </p:cNvSpPr>
          <p:nvPr/>
        </p:nvSpPr>
        <p:spPr bwMode="auto">
          <a:xfrm>
            <a:off x="990600" y="-104775"/>
            <a:ext cx="7239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cs-CZ" sz="4000">
                <a:latin typeface="Calibri" panose="020F0502020204030204" pitchFamily="34" charset="0"/>
              </a:rPr>
              <a:t>Comparison of microscope and diffraction</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0">
            <a:extLst>
              <a:ext uri="{FF2B5EF4-FFF2-40B4-BE49-F238E27FC236}">
                <a16:creationId xmlns:a16="http://schemas.microsoft.com/office/drawing/2014/main" id="{D5D2A54D-5A54-5E43-B7F4-2BEEF9C6660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108075"/>
            <a:ext cx="5181600"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TextBox 3">
            <a:extLst>
              <a:ext uri="{FF2B5EF4-FFF2-40B4-BE49-F238E27FC236}">
                <a16:creationId xmlns:a16="http://schemas.microsoft.com/office/drawing/2014/main" id="{46DE7EA5-E50B-8F4C-B26F-F252028216FC}"/>
              </a:ext>
            </a:extLst>
          </p:cNvPr>
          <p:cNvSpPr txBox="1">
            <a:spLocks noChangeArrowheads="1"/>
          </p:cNvSpPr>
          <p:nvPr/>
        </p:nvSpPr>
        <p:spPr bwMode="auto">
          <a:xfrm>
            <a:off x="1828800" y="76200"/>
            <a:ext cx="5715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cs-CZ" sz="4000">
                <a:latin typeface="Calibri" panose="020F0502020204030204" pitchFamily="34" charset="0"/>
              </a:rPr>
              <a:t>Waves and Radiation</a:t>
            </a:r>
          </a:p>
        </p:txBody>
      </p:sp>
      <p:pic>
        <p:nvPicPr>
          <p:cNvPr id="39939" name="Picture 4">
            <a:extLst>
              <a:ext uri="{FF2B5EF4-FFF2-40B4-BE49-F238E27FC236}">
                <a16:creationId xmlns:a16="http://schemas.microsoft.com/office/drawing/2014/main" id="{1BE10B22-4E32-B047-979D-A4EB75C160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932363"/>
            <a:ext cx="4953000"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DBB6C337-2BEE-8040-A0BB-FFC979F0E17B}"/>
              </a:ext>
            </a:extLst>
          </p:cNvPr>
          <p:cNvSpPr>
            <a:spLocks noGrp="1" noChangeArrowheads="1"/>
          </p:cNvSpPr>
          <p:nvPr>
            <p:ph type="title"/>
          </p:nvPr>
        </p:nvSpPr>
        <p:spPr>
          <a:xfrm>
            <a:off x="685800" y="76200"/>
            <a:ext cx="7772400" cy="1143000"/>
          </a:xfrm>
        </p:spPr>
        <p:txBody>
          <a:bodyPr/>
          <a:lstStyle/>
          <a:p>
            <a:pPr eaLnBrk="1" hangingPunct="1"/>
            <a:r>
              <a:rPr lang="sv-SE" altLang="cs-CZ">
                <a:ea typeface="ＭＳ Ｐゴシック" panose="020B0600070205080204" pitchFamily="34" charset="-128"/>
              </a:rPr>
              <a:t>Wave as a vector</a:t>
            </a:r>
            <a:endParaRPr lang="en-US" altLang="cs-CZ">
              <a:ea typeface="ＭＳ Ｐゴシック" panose="020B0600070205080204" pitchFamily="34" charset="-128"/>
            </a:endParaRPr>
          </a:p>
        </p:txBody>
      </p:sp>
      <p:sp>
        <p:nvSpPr>
          <p:cNvPr id="40962" name="Rectangle 3">
            <a:extLst>
              <a:ext uri="{FF2B5EF4-FFF2-40B4-BE49-F238E27FC236}">
                <a16:creationId xmlns:a16="http://schemas.microsoft.com/office/drawing/2014/main" id="{3CDB3211-27E7-5849-B002-E1DFEC669C5C}"/>
              </a:ext>
            </a:extLst>
          </p:cNvPr>
          <p:cNvSpPr>
            <a:spLocks noGrp="1" noChangeArrowheads="1"/>
          </p:cNvSpPr>
          <p:nvPr>
            <p:ph idx="1"/>
          </p:nvPr>
        </p:nvSpPr>
        <p:spPr>
          <a:xfrm>
            <a:off x="611188" y="5229225"/>
            <a:ext cx="4176712" cy="1223963"/>
          </a:xfrm>
        </p:spPr>
        <p:txBody>
          <a:bodyPr/>
          <a:lstStyle/>
          <a:p>
            <a:pPr eaLnBrk="1" hangingPunct="1">
              <a:buFontTx/>
              <a:buNone/>
            </a:pPr>
            <a:r>
              <a:rPr lang="sv-SE" altLang="cs-CZ">
                <a:ea typeface="ＭＳ Ｐゴシック" panose="020B0600070205080204" pitchFamily="34" charset="-128"/>
              </a:rPr>
              <a:t>F=Acos</a:t>
            </a:r>
            <a:r>
              <a:rPr lang="sv-SE" altLang="cs-CZ">
                <a:latin typeface="Symbol" pitchFamily="2" charset="2"/>
                <a:ea typeface="ＭＳ Ｐゴシック" panose="020B0600070205080204" pitchFamily="34" charset="-128"/>
              </a:rPr>
              <a:t>a</a:t>
            </a:r>
            <a:r>
              <a:rPr lang="sv-SE" altLang="cs-CZ">
                <a:ea typeface="ＭＳ Ｐゴシック" panose="020B0600070205080204" pitchFamily="34" charset="-128"/>
              </a:rPr>
              <a:t>+iAsin</a:t>
            </a:r>
            <a:r>
              <a:rPr lang="sv-SE" altLang="cs-CZ">
                <a:latin typeface="Symbol" pitchFamily="2" charset="2"/>
                <a:ea typeface="ＭＳ Ｐゴシック" panose="020B0600070205080204" pitchFamily="34" charset="-128"/>
              </a:rPr>
              <a:t>a</a:t>
            </a:r>
            <a:endParaRPr lang="sv-SE" altLang="cs-CZ">
              <a:ea typeface="ＭＳ Ｐゴシック" panose="020B0600070205080204" pitchFamily="34" charset="-128"/>
            </a:endParaRPr>
          </a:p>
          <a:p>
            <a:pPr eaLnBrk="1" hangingPunct="1">
              <a:buFontTx/>
              <a:buNone/>
            </a:pPr>
            <a:r>
              <a:rPr lang="sv-SE" altLang="cs-CZ">
                <a:ea typeface="ＭＳ Ｐゴシック" panose="020B0600070205080204" pitchFamily="34" charset="-128"/>
              </a:rPr>
              <a:t>F=Aexp(i</a:t>
            </a:r>
            <a:r>
              <a:rPr lang="sv-SE" altLang="cs-CZ">
                <a:latin typeface="Symbol" pitchFamily="2" charset="2"/>
                <a:ea typeface="ＭＳ Ｐゴシック" panose="020B0600070205080204" pitchFamily="34" charset="-128"/>
              </a:rPr>
              <a:t>a</a:t>
            </a:r>
            <a:r>
              <a:rPr lang="sv-SE" altLang="cs-CZ">
                <a:ea typeface="ＭＳ Ｐゴシック" panose="020B0600070205080204" pitchFamily="34" charset="-128"/>
              </a:rPr>
              <a:t>)</a:t>
            </a:r>
            <a:endParaRPr lang="en-US" altLang="cs-CZ">
              <a:ea typeface="ＭＳ Ｐゴシック" panose="020B0600070205080204" pitchFamily="34" charset="-128"/>
            </a:endParaRPr>
          </a:p>
        </p:txBody>
      </p:sp>
      <p:sp>
        <p:nvSpPr>
          <p:cNvPr id="40963" name="Line 4">
            <a:extLst>
              <a:ext uri="{FF2B5EF4-FFF2-40B4-BE49-F238E27FC236}">
                <a16:creationId xmlns:a16="http://schemas.microsoft.com/office/drawing/2014/main" id="{C154C3FF-01A7-B64F-9C42-C6E84608F7CC}"/>
              </a:ext>
            </a:extLst>
          </p:cNvPr>
          <p:cNvSpPr>
            <a:spLocks noChangeShapeType="1"/>
          </p:cNvSpPr>
          <p:nvPr/>
        </p:nvSpPr>
        <p:spPr bwMode="auto">
          <a:xfrm>
            <a:off x="1547813" y="1916113"/>
            <a:ext cx="0" cy="2376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64" name="Line 6">
            <a:extLst>
              <a:ext uri="{FF2B5EF4-FFF2-40B4-BE49-F238E27FC236}">
                <a16:creationId xmlns:a16="http://schemas.microsoft.com/office/drawing/2014/main" id="{BA5B0933-2C28-BA4F-AE19-ABE42BD443FC}"/>
              </a:ext>
            </a:extLst>
          </p:cNvPr>
          <p:cNvSpPr>
            <a:spLocks noChangeShapeType="1"/>
          </p:cNvSpPr>
          <p:nvPr/>
        </p:nvSpPr>
        <p:spPr bwMode="auto">
          <a:xfrm flipV="1">
            <a:off x="1547813" y="2565400"/>
            <a:ext cx="2663825" cy="1727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65" name="Line 7">
            <a:extLst>
              <a:ext uri="{FF2B5EF4-FFF2-40B4-BE49-F238E27FC236}">
                <a16:creationId xmlns:a16="http://schemas.microsoft.com/office/drawing/2014/main" id="{1200D4E6-C134-FC47-AE8A-CC0FBDF680A5}"/>
              </a:ext>
            </a:extLst>
          </p:cNvPr>
          <p:cNvSpPr>
            <a:spLocks noChangeShapeType="1"/>
          </p:cNvSpPr>
          <p:nvPr/>
        </p:nvSpPr>
        <p:spPr bwMode="auto">
          <a:xfrm>
            <a:off x="4211638" y="2565400"/>
            <a:ext cx="0" cy="17272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0966" name="Line 8">
            <a:extLst>
              <a:ext uri="{FF2B5EF4-FFF2-40B4-BE49-F238E27FC236}">
                <a16:creationId xmlns:a16="http://schemas.microsoft.com/office/drawing/2014/main" id="{019710EE-D741-6D47-831C-27685D45B6A1}"/>
              </a:ext>
            </a:extLst>
          </p:cNvPr>
          <p:cNvSpPr>
            <a:spLocks noChangeShapeType="1"/>
          </p:cNvSpPr>
          <p:nvPr/>
        </p:nvSpPr>
        <p:spPr bwMode="auto">
          <a:xfrm flipH="1">
            <a:off x="1547813" y="2565400"/>
            <a:ext cx="2663825"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0967" name="Freeform 9">
            <a:extLst>
              <a:ext uri="{FF2B5EF4-FFF2-40B4-BE49-F238E27FC236}">
                <a16:creationId xmlns:a16="http://schemas.microsoft.com/office/drawing/2014/main" id="{D0049ABD-9F3A-474F-9DAD-6947FB6D004F}"/>
              </a:ext>
            </a:extLst>
          </p:cNvPr>
          <p:cNvSpPr>
            <a:spLocks/>
          </p:cNvSpPr>
          <p:nvPr/>
        </p:nvSpPr>
        <p:spPr bwMode="auto">
          <a:xfrm>
            <a:off x="2051050" y="3933825"/>
            <a:ext cx="144463" cy="358775"/>
          </a:xfrm>
          <a:custGeom>
            <a:avLst/>
            <a:gdLst>
              <a:gd name="T0" fmla="*/ 0 w 91"/>
              <a:gd name="T1" fmla="*/ 0 h 226"/>
              <a:gd name="T2" fmla="*/ 2147483647 w 91"/>
              <a:gd name="T3" fmla="*/ 2147483647 h 226"/>
              <a:gd name="T4" fmla="*/ 2147483647 w 91"/>
              <a:gd name="T5" fmla="*/ 2147483647 h 226"/>
              <a:gd name="T6" fmla="*/ 0 60000 65536"/>
              <a:gd name="T7" fmla="*/ 0 60000 65536"/>
              <a:gd name="T8" fmla="*/ 0 60000 65536"/>
              <a:gd name="T9" fmla="*/ 0 w 91"/>
              <a:gd name="T10" fmla="*/ 0 h 226"/>
              <a:gd name="T11" fmla="*/ 91 w 91"/>
              <a:gd name="T12" fmla="*/ 226 h 226"/>
            </a:gdLst>
            <a:ahLst/>
            <a:cxnLst>
              <a:cxn ang="T6">
                <a:pos x="T0" y="T1"/>
              </a:cxn>
              <a:cxn ang="T7">
                <a:pos x="T2" y="T3"/>
              </a:cxn>
              <a:cxn ang="T8">
                <a:pos x="T4" y="T5"/>
              </a:cxn>
            </a:cxnLst>
            <a:rect l="T9" t="T10" r="T11" b="T12"/>
            <a:pathLst>
              <a:path w="91" h="226">
                <a:moveTo>
                  <a:pt x="0" y="0"/>
                </a:moveTo>
                <a:lnTo>
                  <a:pt x="46" y="90"/>
                </a:lnTo>
                <a:lnTo>
                  <a:pt x="91" y="22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68" name="Text Box 10">
            <a:extLst>
              <a:ext uri="{FF2B5EF4-FFF2-40B4-BE49-F238E27FC236}">
                <a16:creationId xmlns:a16="http://schemas.microsoft.com/office/drawing/2014/main" id="{C4BC2905-8746-494E-A823-FD9A46ACB53D}"/>
              </a:ext>
            </a:extLst>
          </p:cNvPr>
          <p:cNvSpPr txBox="1">
            <a:spLocks noChangeArrowheads="1"/>
          </p:cNvSpPr>
          <p:nvPr/>
        </p:nvSpPr>
        <p:spPr bwMode="auto">
          <a:xfrm>
            <a:off x="2195513" y="3860800"/>
            <a:ext cx="576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sv-SE" altLang="cs-CZ">
                <a:latin typeface="Symbol" pitchFamily="2" charset="2"/>
              </a:rPr>
              <a:t>a</a:t>
            </a:r>
            <a:endParaRPr lang="en-US" altLang="cs-CZ">
              <a:latin typeface="Symbol" pitchFamily="2" charset="2"/>
            </a:endParaRPr>
          </a:p>
        </p:txBody>
      </p:sp>
      <p:sp>
        <p:nvSpPr>
          <p:cNvPr id="40969" name="Text Box 11">
            <a:extLst>
              <a:ext uri="{FF2B5EF4-FFF2-40B4-BE49-F238E27FC236}">
                <a16:creationId xmlns:a16="http://schemas.microsoft.com/office/drawing/2014/main" id="{5DE45C2F-29EF-684C-A76E-F40F1B201AD1}"/>
              </a:ext>
            </a:extLst>
          </p:cNvPr>
          <p:cNvSpPr txBox="1">
            <a:spLocks noChangeArrowheads="1"/>
          </p:cNvSpPr>
          <p:nvPr/>
        </p:nvSpPr>
        <p:spPr bwMode="auto">
          <a:xfrm>
            <a:off x="3059113" y="2636838"/>
            <a:ext cx="576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sv-SE" altLang="cs-CZ"/>
              <a:t>A</a:t>
            </a:r>
            <a:endParaRPr lang="en-US" altLang="cs-CZ"/>
          </a:p>
        </p:txBody>
      </p:sp>
      <p:sp>
        <p:nvSpPr>
          <p:cNvPr id="40970" name="Text Box 12">
            <a:extLst>
              <a:ext uri="{FF2B5EF4-FFF2-40B4-BE49-F238E27FC236}">
                <a16:creationId xmlns:a16="http://schemas.microsoft.com/office/drawing/2014/main" id="{FEF75205-C90E-D14F-BB96-9FA0D2D1976F}"/>
              </a:ext>
            </a:extLst>
          </p:cNvPr>
          <p:cNvSpPr txBox="1">
            <a:spLocks noChangeArrowheads="1"/>
          </p:cNvSpPr>
          <p:nvPr/>
        </p:nvSpPr>
        <p:spPr bwMode="auto">
          <a:xfrm>
            <a:off x="3995738" y="4508500"/>
            <a:ext cx="16557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sv-SE" altLang="cs-CZ"/>
              <a:t>Real axis</a:t>
            </a:r>
            <a:endParaRPr lang="en-US" altLang="cs-CZ"/>
          </a:p>
        </p:txBody>
      </p:sp>
      <p:sp>
        <p:nvSpPr>
          <p:cNvPr id="40971" name="Text Box 13">
            <a:extLst>
              <a:ext uri="{FF2B5EF4-FFF2-40B4-BE49-F238E27FC236}">
                <a16:creationId xmlns:a16="http://schemas.microsoft.com/office/drawing/2014/main" id="{C05EBC7F-A1FC-2646-B076-6FFF5561C05F}"/>
              </a:ext>
            </a:extLst>
          </p:cNvPr>
          <p:cNvSpPr txBox="1">
            <a:spLocks noChangeArrowheads="1"/>
          </p:cNvSpPr>
          <p:nvPr/>
        </p:nvSpPr>
        <p:spPr bwMode="auto">
          <a:xfrm rot="-5400000">
            <a:off x="-131763" y="2444751"/>
            <a:ext cx="223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sv-SE" altLang="cs-CZ"/>
              <a:t>Imaginary axis</a:t>
            </a:r>
            <a:endParaRPr lang="en-US" altLang="cs-CZ"/>
          </a:p>
        </p:txBody>
      </p:sp>
      <p:sp>
        <p:nvSpPr>
          <p:cNvPr id="40972" name="Text Box 14">
            <a:extLst>
              <a:ext uri="{FF2B5EF4-FFF2-40B4-BE49-F238E27FC236}">
                <a16:creationId xmlns:a16="http://schemas.microsoft.com/office/drawing/2014/main" id="{4FC8EDA3-27C7-2B46-957A-DEA59024B0AD}"/>
              </a:ext>
            </a:extLst>
          </p:cNvPr>
          <p:cNvSpPr txBox="1">
            <a:spLocks noChangeArrowheads="1"/>
          </p:cNvSpPr>
          <p:nvPr/>
        </p:nvSpPr>
        <p:spPr bwMode="auto">
          <a:xfrm>
            <a:off x="5867400" y="2636838"/>
            <a:ext cx="2592388"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sv-SE" altLang="cs-CZ"/>
              <a:t>A- wave amplitude</a:t>
            </a:r>
          </a:p>
          <a:p>
            <a:pPr eaLnBrk="1" hangingPunct="1">
              <a:spcBef>
                <a:spcPct val="50000"/>
              </a:spcBef>
            </a:pPr>
            <a:r>
              <a:rPr lang="sv-SE" altLang="cs-CZ">
                <a:latin typeface="Symbol" pitchFamily="2" charset="2"/>
              </a:rPr>
              <a:t>a</a:t>
            </a:r>
            <a:r>
              <a:rPr lang="sv-SE" altLang="cs-CZ"/>
              <a:t>- wave phase</a:t>
            </a:r>
            <a:endParaRPr lang="en-US" altLang="cs-CZ"/>
          </a:p>
        </p:txBody>
      </p:sp>
      <p:pic>
        <p:nvPicPr>
          <p:cNvPr id="40973" name="Picture 14">
            <a:extLst>
              <a:ext uri="{FF2B5EF4-FFF2-40B4-BE49-F238E27FC236}">
                <a16:creationId xmlns:a16="http://schemas.microsoft.com/office/drawing/2014/main" id="{5AAE4313-2802-6941-BEE9-72B9C13F7DE8}"/>
              </a:ext>
            </a:extLst>
          </p:cNvPr>
          <p:cNvPicPr>
            <a:picLocks noChangeAspect="1"/>
          </p:cNvPicPr>
          <p:nvPr/>
        </p:nvPicPr>
        <p:blipFill>
          <a:blip r:embed="rId3">
            <a:extLst>
              <a:ext uri="{28A0092B-C50C-407E-A947-70E740481C1C}">
                <a14:useLocalDpi xmlns:a14="http://schemas.microsoft.com/office/drawing/2010/main" val="0"/>
              </a:ext>
            </a:extLst>
          </a:blip>
          <a:srcRect l="44167"/>
          <a:stretch>
            <a:fillRect/>
          </a:stretch>
        </p:blipFill>
        <p:spPr bwMode="auto">
          <a:xfrm>
            <a:off x="381000" y="1143000"/>
            <a:ext cx="5105400"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0974" name="Object 2">
            <a:extLst>
              <a:ext uri="{FF2B5EF4-FFF2-40B4-BE49-F238E27FC236}">
                <a16:creationId xmlns:a16="http://schemas.microsoft.com/office/drawing/2014/main" id="{42F6A8D1-80BA-C94E-93FA-D1D33AF484D0}"/>
              </a:ext>
            </a:extLst>
          </p:cNvPr>
          <p:cNvGraphicFramePr>
            <a:graphicFrameLocks noChangeAspect="1"/>
          </p:cNvGraphicFramePr>
          <p:nvPr/>
        </p:nvGraphicFramePr>
        <p:xfrm>
          <a:off x="5867400" y="4572000"/>
          <a:ext cx="3048000" cy="2082800"/>
        </p:xfrm>
        <a:graphic>
          <a:graphicData uri="http://schemas.openxmlformats.org/presentationml/2006/ole">
            <mc:AlternateContent xmlns:mc="http://schemas.openxmlformats.org/markup-compatibility/2006">
              <mc:Choice xmlns:v="urn:schemas-microsoft-com:vml" Requires="v">
                <p:oleObj spid="_x0000_s40990" r:id="rId4" imgW="3708400" imgH="2540000" progId="MSGraph.Chart.8">
                  <p:embed/>
                </p:oleObj>
              </mc:Choice>
              <mc:Fallback>
                <p:oleObj r:id="rId4" imgW="3708400" imgH="2540000" progId="MSGraph.Char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4572000"/>
                        <a:ext cx="30480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0975" name="TextBox 15">
            <a:extLst>
              <a:ext uri="{FF2B5EF4-FFF2-40B4-BE49-F238E27FC236}">
                <a16:creationId xmlns:a16="http://schemas.microsoft.com/office/drawing/2014/main" id="{AEA7A3C5-F164-9745-BAA2-6A58D307958A}"/>
              </a:ext>
            </a:extLst>
          </p:cNvPr>
          <p:cNvSpPr txBox="1">
            <a:spLocks noChangeArrowheads="1"/>
          </p:cNvSpPr>
          <p:nvPr/>
        </p:nvSpPr>
        <p:spPr bwMode="auto">
          <a:xfrm>
            <a:off x="2667000" y="3500438"/>
            <a:ext cx="381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cs-CZ"/>
              <a:t>F</a:t>
            </a:r>
          </a:p>
        </p:txBody>
      </p:sp>
      <p:cxnSp>
        <p:nvCxnSpPr>
          <p:cNvPr id="18" name="Straight Connector 17">
            <a:extLst>
              <a:ext uri="{FF2B5EF4-FFF2-40B4-BE49-F238E27FC236}">
                <a16:creationId xmlns:a16="http://schemas.microsoft.com/office/drawing/2014/main" id="{2B4C3C0C-0D86-E34C-A28C-7259FD692BE1}"/>
              </a:ext>
            </a:extLst>
          </p:cNvPr>
          <p:cNvCxnSpPr>
            <a:cxnSpLocks noChangeShapeType="1"/>
          </p:cNvCxnSpPr>
          <p:nvPr/>
        </p:nvCxnSpPr>
        <p:spPr bwMode="auto">
          <a:xfrm rot="16200000" flipV="1">
            <a:off x="3314700" y="2705100"/>
            <a:ext cx="304800" cy="228600"/>
          </a:xfrm>
          <a:prstGeom prst="line">
            <a:avLst/>
          </a:prstGeom>
          <a:noFill/>
          <a:ln w="12700">
            <a:solidFill>
              <a:schemeClr val="tx1"/>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a:extLst>
              <a:ext uri="{FF2B5EF4-FFF2-40B4-BE49-F238E27FC236}">
                <a16:creationId xmlns:a16="http://schemas.microsoft.com/office/drawing/2014/main" id="{6079021B-8930-B843-80E6-52181E238E5B}"/>
              </a:ext>
            </a:extLst>
          </p:cNvPr>
          <p:cNvCxnSpPr>
            <a:cxnSpLocks noChangeShapeType="1"/>
          </p:cNvCxnSpPr>
          <p:nvPr/>
        </p:nvCxnSpPr>
        <p:spPr bwMode="auto">
          <a:xfrm rot="16200000" flipV="1">
            <a:off x="1104900" y="4000500"/>
            <a:ext cx="304800" cy="228600"/>
          </a:xfrm>
          <a:prstGeom prst="line">
            <a:avLst/>
          </a:prstGeom>
          <a:noFill/>
          <a:ln w="12700">
            <a:solidFill>
              <a:schemeClr val="tx1"/>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a:extLst>
              <a:ext uri="{FF2B5EF4-FFF2-40B4-BE49-F238E27FC236}">
                <a16:creationId xmlns:a16="http://schemas.microsoft.com/office/drawing/2014/main" id="{81CC2A9E-F801-AB45-BFC8-FA8F546212DE}"/>
              </a:ext>
            </a:extLst>
          </p:cNvPr>
          <p:cNvCxnSpPr>
            <a:cxnSpLocks noChangeShapeType="1"/>
          </p:cNvCxnSpPr>
          <p:nvPr/>
        </p:nvCxnSpPr>
        <p:spPr bwMode="auto">
          <a:xfrm rot="10800000" flipV="1">
            <a:off x="1143000" y="2667000"/>
            <a:ext cx="2209800" cy="1295400"/>
          </a:xfrm>
          <a:prstGeom prst="line">
            <a:avLst/>
          </a:prstGeom>
          <a:noFill/>
          <a:ln w="12700">
            <a:solidFill>
              <a:schemeClr val="tx1"/>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8" name="Rectangle 27">
            <a:extLst>
              <a:ext uri="{FF2B5EF4-FFF2-40B4-BE49-F238E27FC236}">
                <a16:creationId xmlns:a16="http://schemas.microsoft.com/office/drawing/2014/main" id="{25702D3A-F9AB-114A-AC22-8E465C97B131}"/>
              </a:ext>
            </a:extLst>
          </p:cNvPr>
          <p:cNvSpPr/>
          <p:nvPr/>
        </p:nvSpPr>
        <p:spPr>
          <a:xfrm>
            <a:off x="2057400" y="3429000"/>
            <a:ext cx="22860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980" name="TextBox 28">
            <a:extLst>
              <a:ext uri="{FF2B5EF4-FFF2-40B4-BE49-F238E27FC236}">
                <a16:creationId xmlns:a16="http://schemas.microsoft.com/office/drawing/2014/main" id="{3DF0053C-4785-3542-B647-AFB7A3BAA00F}"/>
              </a:ext>
            </a:extLst>
          </p:cNvPr>
          <p:cNvSpPr txBox="1">
            <a:spLocks noChangeArrowheads="1"/>
          </p:cNvSpPr>
          <p:nvPr/>
        </p:nvSpPr>
        <p:spPr bwMode="auto">
          <a:xfrm>
            <a:off x="1752600" y="3043238"/>
            <a:ext cx="533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cs-CZ"/>
              <a:t>A</a:t>
            </a:r>
          </a:p>
        </p:txBody>
      </p:sp>
      <p:cxnSp>
        <p:nvCxnSpPr>
          <p:cNvPr id="31" name="Straight Arrow Connector 30">
            <a:extLst>
              <a:ext uri="{FF2B5EF4-FFF2-40B4-BE49-F238E27FC236}">
                <a16:creationId xmlns:a16="http://schemas.microsoft.com/office/drawing/2014/main" id="{F67B2D10-C085-D744-8932-FC6758C0877F}"/>
              </a:ext>
            </a:extLst>
          </p:cNvPr>
          <p:cNvCxnSpPr/>
          <p:nvPr/>
        </p:nvCxnSpPr>
        <p:spPr>
          <a:xfrm>
            <a:off x="2743200" y="3581400"/>
            <a:ext cx="304800"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1A29ADAD-D97E-134B-9DEA-7838AB3CF39E}"/>
              </a:ext>
            </a:extLst>
          </p:cNvPr>
          <p:cNvCxnSpPr/>
          <p:nvPr/>
        </p:nvCxnSpPr>
        <p:spPr>
          <a:xfrm>
            <a:off x="685800" y="5334000"/>
            <a:ext cx="304800"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E98D0DE7-E2E9-AC4C-9D9A-3AD0B07D5766}"/>
              </a:ext>
            </a:extLst>
          </p:cNvPr>
          <p:cNvCxnSpPr/>
          <p:nvPr/>
        </p:nvCxnSpPr>
        <p:spPr>
          <a:xfrm>
            <a:off x="685800" y="5943600"/>
            <a:ext cx="304800"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1">
            <a:extLst>
              <a:ext uri="{FF2B5EF4-FFF2-40B4-BE49-F238E27FC236}">
                <a16:creationId xmlns:a16="http://schemas.microsoft.com/office/drawing/2014/main" id="{1891B179-2869-5447-8604-9EB299CAF5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438400"/>
            <a:ext cx="4953000" cy="255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2">
            <a:extLst>
              <a:ext uri="{FF2B5EF4-FFF2-40B4-BE49-F238E27FC236}">
                <a16:creationId xmlns:a16="http://schemas.microsoft.com/office/drawing/2014/main" id="{5029A937-ED99-034D-A572-EE5C4F32EB4A}"/>
              </a:ext>
            </a:extLst>
          </p:cNvPr>
          <p:cNvSpPr>
            <a:spLocks noGrp="1" noChangeArrowheads="1"/>
          </p:cNvSpPr>
          <p:nvPr>
            <p:ph type="title"/>
          </p:nvPr>
        </p:nvSpPr>
        <p:spPr/>
        <p:txBody>
          <a:bodyPr>
            <a:normAutofit fontScale="90000"/>
          </a:bodyPr>
          <a:lstStyle/>
          <a:p>
            <a:pPr eaLnBrk="1" hangingPunct="1">
              <a:defRPr/>
            </a:pPr>
            <a:r>
              <a:rPr lang="lv-LV" sz="4000">
                <a:ea typeface="ＭＳ Ｐゴシック" charset="0"/>
                <a:cs typeface="Calibri" charset="0"/>
              </a:rPr>
              <a:t>X-rays scatter from electrons in all directions</a:t>
            </a:r>
            <a:endParaRPr lang="en-GB" sz="4000">
              <a:ea typeface="ＭＳ Ｐゴシック" charset="0"/>
              <a:cs typeface="Calibri" charset="0"/>
            </a:endParaRPr>
          </a:p>
        </p:txBody>
      </p:sp>
      <p:sp>
        <p:nvSpPr>
          <p:cNvPr id="41987" name="Line 5">
            <a:extLst>
              <a:ext uri="{FF2B5EF4-FFF2-40B4-BE49-F238E27FC236}">
                <a16:creationId xmlns:a16="http://schemas.microsoft.com/office/drawing/2014/main" id="{FE3DC5D8-E421-8C44-B846-1E8E9167B842}"/>
              </a:ext>
            </a:extLst>
          </p:cNvPr>
          <p:cNvSpPr>
            <a:spLocks noChangeShapeType="1"/>
          </p:cNvSpPr>
          <p:nvPr/>
        </p:nvSpPr>
        <p:spPr bwMode="auto">
          <a:xfrm>
            <a:off x="1143000" y="3962400"/>
            <a:ext cx="3048000" cy="0"/>
          </a:xfrm>
          <a:prstGeom prst="line">
            <a:avLst/>
          </a:prstGeom>
          <a:noFill/>
          <a:ln w="38100">
            <a:solidFill>
              <a:srgbClr val="53E33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988" name="Text Box 6">
            <a:extLst>
              <a:ext uri="{FF2B5EF4-FFF2-40B4-BE49-F238E27FC236}">
                <a16:creationId xmlns:a16="http://schemas.microsoft.com/office/drawing/2014/main" id="{9C0644B2-22EC-E542-8D0A-1D78EBAEE4C7}"/>
              </a:ext>
            </a:extLst>
          </p:cNvPr>
          <p:cNvSpPr txBox="1">
            <a:spLocks noChangeArrowheads="1"/>
          </p:cNvSpPr>
          <p:nvPr/>
        </p:nvSpPr>
        <p:spPr bwMode="auto">
          <a:xfrm>
            <a:off x="1676400" y="2667000"/>
            <a:ext cx="2057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lv-LV" altLang="cs-CZ">
                <a:latin typeface="Calibri" panose="020F0502020204030204" pitchFamily="34" charset="0"/>
              </a:rPr>
              <a:t>Primary beam</a:t>
            </a:r>
            <a:endParaRPr lang="en-GB" altLang="cs-CZ">
              <a:latin typeface="Calibri" panose="020F0502020204030204" pitchFamily="34" charset="0"/>
            </a:endParaRPr>
          </a:p>
        </p:txBody>
      </p:sp>
      <p:sp>
        <p:nvSpPr>
          <p:cNvPr id="41989" name="Text Box 14">
            <a:extLst>
              <a:ext uri="{FF2B5EF4-FFF2-40B4-BE49-F238E27FC236}">
                <a16:creationId xmlns:a16="http://schemas.microsoft.com/office/drawing/2014/main" id="{1AE162A7-9AB8-854D-90B3-2875B0888A1B}"/>
              </a:ext>
            </a:extLst>
          </p:cNvPr>
          <p:cNvSpPr txBox="1">
            <a:spLocks noChangeArrowheads="1"/>
          </p:cNvSpPr>
          <p:nvPr/>
        </p:nvSpPr>
        <p:spPr bwMode="auto">
          <a:xfrm>
            <a:off x="5410200" y="5105400"/>
            <a:ext cx="2438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lv-LV" altLang="cs-CZ">
                <a:latin typeface="Calibri" panose="020F0502020204030204" pitchFamily="34" charset="0"/>
              </a:rPr>
              <a:t>Secondary beams</a:t>
            </a:r>
            <a:endParaRPr lang="en-GB" altLang="cs-CZ">
              <a:latin typeface="Calibri" panose="020F0502020204030204" pitchFamily="34" charset="0"/>
            </a:endParaRPr>
          </a:p>
        </p:txBody>
      </p:sp>
      <p:sp>
        <p:nvSpPr>
          <p:cNvPr id="41990" name="Line 5">
            <a:extLst>
              <a:ext uri="{FF2B5EF4-FFF2-40B4-BE49-F238E27FC236}">
                <a16:creationId xmlns:a16="http://schemas.microsoft.com/office/drawing/2014/main" id="{DB622789-D457-544A-AA3B-A929643DB28F}"/>
              </a:ext>
            </a:extLst>
          </p:cNvPr>
          <p:cNvSpPr>
            <a:spLocks noChangeShapeType="1"/>
          </p:cNvSpPr>
          <p:nvPr/>
        </p:nvSpPr>
        <p:spPr bwMode="auto">
          <a:xfrm>
            <a:off x="1143000" y="4114800"/>
            <a:ext cx="3048000" cy="0"/>
          </a:xfrm>
          <a:prstGeom prst="line">
            <a:avLst/>
          </a:prstGeom>
          <a:noFill/>
          <a:ln w="38100">
            <a:solidFill>
              <a:srgbClr val="53E33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991" name="Line 5">
            <a:extLst>
              <a:ext uri="{FF2B5EF4-FFF2-40B4-BE49-F238E27FC236}">
                <a16:creationId xmlns:a16="http://schemas.microsoft.com/office/drawing/2014/main" id="{18281E2B-D61D-AB4C-8AA0-B18F4FD6AFD4}"/>
              </a:ext>
            </a:extLst>
          </p:cNvPr>
          <p:cNvSpPr>
            <a:spLocks noChangeShapeType="1"/>
          </p:cNvSpPr>
          <p:nvPr/>
        </p:nvSpPr>
        <p:spPr bwMode="auto">
          <a:xfrm>
            <a:off x="1143000" y="3810000"/>
            <a:ext cx="3048000" cy="0"/>
          </a:xfrm>
          <a:prstGeom prst="line">
            <a:avLst/>
          </a:prstGeom>
          <a:noFill/>
          <a:ln w="38100">
            <a:solidFill>
              <a:srgbClr val="53E33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992" name="Line 5">
            <a:extLst>
              <a:ext uri="{FF2B5EF4-FFF2-40B4-BE49-F238E27FC236}">
                <a16:creationId xmlns:a16="http://schemas.microsoft.com/office/drawing/2014/main" id="{A0CC873B-43B7-A04F-AA17-3FD9D1E7C3B5}"/>
              </a:ext>
            </a:extLst>
          </p:cNvPr>
          <p:cNvSpPr>
            <a:spLocks noChangeShapeType="1"/>
          </p:cNvSpPr>
          <p:nvPr/>
        </p:nvSpPr>
        <p:spPr bwMode="auto">
          <a:xfrm>
            <a:off x="1143000" y="3657600"/>
            <a:ext cx="3048000" cy="0"/>
          </a:xfrm>
          <a:prstGeom prst="line">
            <a:avLst/>
          </a:prstGeom>
          <a:noFill/>
          <a:ln w="38100">
            <a:solidFill>
              <a:srgbClr val="53E33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993" name="Line 5">
            <a:extLst>
              <a:ext uri="{FF2B5EF4-FFF2-40B4-BE49-F238E27FC236}">
                <a16:creationId xmlns:a16="http://schemas.microsoft.com/office/drawing/2014/main" id="{FAAF43B8-0B5C-7248-ABF2-774EADCC5DAF}"/>
              </a:ext>
            </a:extLst>
          </p:cNvPr>
          <p:cNvSpPr>
            <a:spLocks noChangeShapeType="1"/>
          </p:cNvSpPr>
          <p:nvPr/>
        </p:nvSpPr>
        <p:spPr bwMode="auto">
          <a:xfrm>
            <a:off x="1143000" y="3352800"/>
            <a:ext cx="3048000" cy="0"/>
          </a:xfrm>
          <a:prstGeom prst="line">
            <a:avLst/>
          </a:prstGeom>
          <a:noFill/>
          <a:ln w="38100">
            <a:solidFill>
              <a:srgbClr val="53E33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994" name="Line 5">
            <a:extLst>
              <a:ext uri="{FF2B5EF4-FFF2-40B4-BE49-F238E27FC236}">
                <a16:creationId xmlns:a16="http://schemas.microsoft.com/office/drawing/2014/main" id="{8C3842C9-DF60-BD4A-B3B6-4F47FE5DD2D5}"/>
              </a:ext>
            </a:extLst>
          </p:cNvPr>
          <p:cNvSpPr>
            <a:spLocks noChangeShapeType="1"/>
          </p:cNvSpPr>
          <p:nvPr/>
        </p:nvSpPr>
        <p:spPr bwMode="auto">
          <a:xfrm>
            <a:off x="1143000" y="3505200"/>
            <a:ext cx="3048000" cy="0"/>
          </a:xfrm>
          <a:prstGeom prst="line">
            <a:avLst/>
          </a:prstGeom>
          <a:noFill/>
          <a:ln w="38100">
            <a:solidFill>
              <a:srgbClr val="53E33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41995" name="Picture 20">
            <a:extLst>
              <a:ext uri="{FF2B5EF4-FFF2-40B4-BE49-F238E27FC236}">
                <a16:creationId xmlns:a16="http://schemas.microsoft.com/office/drawing/2014/main" id="{485D1668-317D-6D4D-A403-BFEDE48AC5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200400"/>
            <a:ext cx="22860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3009" name="Picture 59">
            <a:extLst>
              <a:ext uri="{FF2B5EF4-FFF2-40B4-BE49-F238E27FC236}">
                <a16:creationId xmlns:a16="http://schemas.microsoft.com/office/drawing/2014/main" id="{4D100D21-2102-414F-BE73-0222DC28A0E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339725"/>
            <a:ext cx="594360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Rectangle 2">
            <a:extLst>
              <a:ext uri="{FF2B5EF4-FFF2-40B4-BE49-F238E27FC236}">
                <a16:creationId xmlns:a16="http://schemas.microsoft.com/office/drawing/2014/main" id="{8392F1D3-4E57-ED4D-B9A1-39EAF6C22E36}"/>
              </a:ext>
            </a:extLst>
          </p:cNvPr>
          <p:cNvSpPr>
            <a:spLocks noGrp="1" noChangeArrowheads="1"/>
          </p:cNvSpPr>
          <p:nvPr>
            <p:ph type="title"/>
          </p:nvPr>
        </p:nvSpPr>
        <p:spPr>
          <a:xfrm>
            <a:off x="609600" y="304800"/>
            <a:ext cx="7772400" cy="1143000"/>
          </a:xfrm>
        </p:spPr>
        <p:txBody>
          <a:bodyPr>
            <a:normAutofit fontScale="90000"/>
          </a:bodyPr>
          <a:lstStyle/>
          <a:p>
            <a:pPr eaLnBrk="1" hangingPunct="1">
              <a:defRPr/>
            </a:pPr>
            <a:r>
              <a:rPr lang="lv-LV" sz="4000">
                <a:ea typeface="ＭＳ Ｐゴシック" charset="0"/>
                <a:cs typeface="Calibri" charset="0"/>
              </a:rPr>
              <a:t>X-ray scattering from several electrons</a:t>
            </a:r>
            <a:endParaRPr lang="en-GB" sz="4000">
              <a:ea typeface="ＭＳ Ｐゴシック" charset="0"/>
              <a:cs typeface="Calibri" charset="0"/>
            </a:endParaRPr>
          </a:p>
        </p:txBody>
      </p:sp>
      <p:sp>
        <p:nvSpPr>
          <p:cNvPr id="43011" name="Line 5">
            <a:extLst>
              <a:ext uri="{FF2B5EF4-FFF2-40B4-BE49-F238E27FC236}">
                <a16:creationId xmlns:a16="http://schemas.microsoft.com/office/drawing/2014/main" id="{63D05F41-B83B-F14F-B2ED-467418CAE498}"/>
              </a:ext>
            </a:extLst>
          </p:cNvPr>
          <p:cNvSpPr>
            <a:spLocks noChangeShapeType="1"/>
          </p:cNvSpPr>
          <p:nvPr/>
        </p:nvSpPr>
        <p:spPr bwMode="auto">
          <a:xfrm>
            <a:off x="990600" y="3962400"/>
            <a:ext cx="3048000" cy="0"/>
          </a:xfrm>
          <a:prstGeom prst="line">
            <a:avLst/>
          </a:prstGeom>
          <a:noFill/>
          <a:ln w="38100">
            <a:solidFill>
              <a:srgbClr val="53E33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12" name="Text Box 6">
            <a:extLst>
              <a:ext uri="{FF2B5EF4-FFF2-40B4-BE49-F238E27FC236}">
                <a16:creationId xmlns:a16="http://schemas.microsoft.com/office/drawing/2014/main" id="{D78087CD-06A6-1046-97AC-152FD103809D}"/>
              </a:ext>
            </a:extLst>
          </p:cNvPr>
          <p:cNvSpPr txBox="1">
            <a:spLocks noChangeArrowheads="1"/>
          </p:cNvSpPr>
          <p:nvPr/>
        </p:nvSpPr>
        <p:spPr bwMode="auto">
          <a:xfrm>
            <a:off x="1600200" y="26670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lv-LV" altLang="cs-CZ">
                <a:latin typeface="Calibri" panose="020F0502020204030204" pitchFamily="34" charset="0"/>
              </a:rPr>
              <a:t>Primary beam</a:t>
            </a:r>
            <a:endParaRPr lang="en-GB" altLang="cs-CZ">
              <a:latin typeface="Calibri" panose="020F0502020204030204" pitchFamily="34" charset="0"/>
            </a:endParaRPr>
          </a:p>
        </p:txBody>
      </p:sp>
      <p:sp>
        <p:nvSpPr>
          <p:cNvPr id="43013" name="Line 5">
            <a:extLst>
              <a:ext uri="{FF2B5EF4-FFF2-40B4-BE49-F238E27FC236}">
                <a16:creationId xmlns:a16="http://schemas.microsoft.com/office/drawing/2014/main" id="{7884C787-D5FD-8E4B-89E7-29F8FA3166D8}"/>
              </a:ext>
            </a:extLst>
          </p:cNvPr>
          <p:cNvSpPr>
            <a:spLocks noChangeShapeType="1"/>
          </p:cNvSpPr>
          <p:nvPr/>
        </p:nvSpPr>
        <p:spPr bwMode="auto">
          <a:xfrm>
            <a:off x="990600" y="4114800"/>
            <a:ext cx="3048000" cy="0"/>
          </a:xfrm>
          <a:prstGeom prst="line">
            <a:avLst/>
          </a:prstGeom>
          <a:noFill/>
          <a:ln w="38100">
            <a:solidFill>
              <a:srgbClr val="53E33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14" name="Line 5">
            <a:extLst>
              <a:ext uri="{FF2B5EF4-FFF2-40B4-BE49-F238E27FC236}">
                <a16:creationId xmlns:a16="http://schemas.microsoft.com/office/drawing/2014/main" id="{EEA3B969-E394-1348-8D64-DC3E126D8CCF}"/>
              </a:ext>
            </a:extLst>
          </p:cNvPr>
          <p:cNvSpPr>
            <a:spLocks noChangeShapeType="1"/>
          </p:cNvSpPr>
          <p:nvPr/>
        </p:nvSpPr>
        <p:spPr bwMode="auto">
          <a:xfrm>
            <a:off x="990600" y="3810000"/>
            <a:ext cx="3048000" cy="0"/>
          </a:xfrm>
          <a:prstGeom prst="line">
            <a:avLst/>
          </a:prstGeom>
          <a:noFill/>
          <a:ln w="38100">
            <a:solidFill>
              <a:srgbClr val="53E33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15" name="Line 5">
            <a:extLst>
              <a:ext uri="{FF2B5EF4-FFF2-40B4-BE49-F238E27FC236}">
                <a16:creationId xmlns:a16="http://schemas.microsoft.com/office/drawing/2014/main" id="{816DB29E-A9BA-314F-9AE5-4B28F72195BB}"/>
              </a:ext>
            </a:extLst>
          </p:cNvPr>
          <p:cNvSpPr>
            <a:spLocks noChangeShapeType="1"/>
          </p:cNvSpPr>
          <p:nvPr/>
        </p:nvSpPr>
        <p:spPr bwMode="auto">
          <a:xfrm>
            <a:off x="990600" y="3657600"/>
            <a:ext cx="3048000" cy="0"/>
          </a:xfrm>
          <a:prstGeom prst="line">
            <a:avLst/>
          </a:prstGeom>
          <a:noFill/>
          <a:ln w="38100">
            <a:solidFill>
              <a:srgbClr val="53E33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16" name="Line 5">
            <a:extLst>
              <a:ext uri="{FF2B5EF4-FFF2-40B4-BE49-F238E27FC236}">
                <a16:creationId xmlns:a16="http://schemas.microsoft.com/office/drawing/2014/main" id="{F6EA197F-678A-D247-9641-469D39B03675}"/>
              </a:ext>
            </a:extLst>
          </p:cNvPr>
          <p:cNvSpPr>
            <a:spLocks noChangeShapeType="1"/>
          </p:cNvSpPr>
          <p:nvPr/>
        </p:nvSpPr>
        <p:spPr bwMode="auto">
          <a:xfrm>
            <a:off x="990600" y="3352800"/>
            <a:ext cx="3048000" cy="0"/>
          </a:xfrm>
          <a:prstGeom prst="line">
            <a:avLst/>
          </a:prstGeom>
          <a:noFill/>
          <a:ln w="38100">
            <a:solidFill>
              <a:srgbClr val="53E33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17" name="Line 5">
            <a:extLst>
              <a:ext uri="{FF2B5EF4-FFF2-40B4-BE49-F238E27FC236}">
                <a16:creationId xmlns:a16="http://schemas.microsoft.com/office/drawing/2014/main" id="{D7CD3120-7798-1946-89C7-A6D1A56AFCE3}"/>
              </a:ext>
            </a:extLst>
          </p:cNvPr>
          <p:cNvSpPr>
            <a:spLocks noChangeShapeType="1"/>
          </p:cNvSpPr>
          <p:nvPr/>
        </p:nvSpPr>
        <p:spPr bwMode="auto">
          <a:xfrm>
            <a:off x="990600" y="3505200"/>
            <a:ext cx="3048000" cy="0"/>
          </a:xfrm>
          <a:prstGeom prst="line">
            <a:avLst/>
          </a:prstGeom>
          <a:noFill/>
          <a:ln w="38100">
            <a:solidFill>
              <a:srgbClr val="53E33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43018" name="Object 2">
            <a:extLst>
              <a:ext uri="{FF2B5EF4-FFF2-40B4-BE49-F238E27FC236}">
                <a16:creationId xmlns:a16="http://schemas.microsoft.com/office/drawing/2014/main" id="{4E57811D-1F90-4B4D-A7E4-39633C3A6C19}"/>
              </a:ext>
            </a:extLst>
          </p:cNvPr>
          <p:cNvGraphicFramePr>
            <a:graphicFrameLocks noChangeAspect="1"/>
          </p:cNvGraphicFramePr>
          <p:nvPr/>
        </p:nvGraphicFramePr>
        <p:xfrm>
          <a:off x="6535738" y="5029200"/>
          <a:ext cx="2379662" cy="1625600"/>
        </p:xfrm>
        <a:graphic>
          <a:graphicData uri="http://schemas.openxmlformats.org/presentationml/2006/ole">
            <mc:AlternateContent xmlns:mc="http://schemas.openxmlformats.org/markup-compatibility/2006">
              <mc:Choice xmlns:v="urn:schemas-microsoft-com:vml" Requires="v">
                <p:oleObj spid="_x0000_s43028" r:id="rId5" imgW="3708400" imgH="2540000" progId="MSGraph.Chart.8">
                  <p:embed/>
                </p:oleObj>
              </mc:Choice>
              <mc:Fallback>
                <p:oleObj r:id="rId5" imgW="3708400" imgH="2540000" progId="MSGraph.Char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5738" y="5029200"/>
                        <a:ext cx="2379662"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3019" name="Picture 56">
            <a:extLst>
              <a:ext uri="{FF2B5EF4-FFF2-40B4-BE49-F238E27FC236}">
                <a16:creationId xmlns:a16="http://schemas.microsoft.com/office/drawing/2014/main" id="{7AC9E189-52E1-7844-8F4A-94D001426E5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5189538"/>
            <a:ext cx="2139950" cy="136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0" name="Picture 57">
            <a:extLst>
              <a:ext uri="{FF2B5EF4-FFF2-40B4-BE49-F238E27FC236}">
                <a16:creationId xmlns:a16="http://schemas.microsoft.com/office/drawing/2014/main" id="{9D484970-D9F8-EF4A-8281-C145BB8A716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71600" y="3200400"/>
            <a:ext cx="22860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1" name="TextBox 58">
            <a:extLst>
              <a:ext uri="{FF2B5EF4-FFF2-40B4-BE49-F238E27FC236}">
                <a16:creationId xmlns:a16="http://schemas.microsoft.com/office/drawing/2014/main" id="{86B0D7C1-3AFF-FC4A-AE16-E5CBF451062A}"/>
              </a:ext>
            </a:extLst>
          </p:cNvPr>
          <p:cNvSpPr txBox="1">
            <a:spLocks noChangeArrowheads="1"/>
          </p:cNvSpPr>
          <p:nvPr/>
        </p:nvSpPr>
        <p:spPr bwMode="auto">
          <a:xfrm>
            <a:off x="228600" y="5353050"/>
            <a:ext cx="3810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cs-CZ">
                <a:latin typeface="Calibri" panose="020F0502020204030204" pitchFamily="34" charset="0"/>
              </a:rPr>
              <a:t>When do electrons scatter </a:t>
            </a:r>
            <a:r>
              <a:rPr lang="ja-JP" altLang="en-US">
                <a:latin typeface="Calibri" panose="020F0502020204030204" pitchFamily="34" charset="0"/>
              </a:rPr>
              <a:t>“</a:t>
            </a:r>
            <a:r>
              <a:rPr lang="en-US" altLang="ja-JP">
                <a:latin typeface="Calibri" panose="020F0502020204030204" pitchFamily="34" charset="0"/>
              </a:rPr>
              <a:t>in phase</a:t>
            </a:r>
            <a:r>
              <a:rPr lang="ja-JP" altLang="en-US">
                <a:latin typeface="Calibri" panose="020F0502020204030204" pitchFamily="34" charset="0"/>
              </a:rPr>
              <a:t>”</a:t>
            </a:r>
            <a:r>
              <a:rPr lang="en-US" altLang="ja-JP">
                <a:latin typeface="Calibri" panose="020F0502020204030204" pitchFamily="34" charset="0"/>
              </a:rPr>
              <a:t> – waves add constructively?</a:t>
            </a:r>
            <a:endParaRPr lang="en-US" altLang="cs-CZ">
              <a:latin typeface="Calibri" panose="020F0502020204030204" pitchFamily="34" charset="0"/>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7" name="Rectangle 3">
            <a:extLst>
              <a:ext uri="{FF2B5EF4-FFF2-40B4-BE49-F238E27FC236}">
                <a16:creationId xmlns:a16="http://schemas.microsoft.com/office/drawing/2014/main" id="{D3D45CA8-099E-1743-85C9-49A244FAF205}"/>
              </a:ext>
            </a:extLst>
          </p:cNvPr>
          <p:cNvSpPr>
            <a:spLocks noGrp="1" noChangeArrowheads="1"/>
          </p:cNvSpPr>
          <p:nvPr>
            <p:ph idx="1"/>
          </p:nvPr>
        </p:nvSpPr>
        <p:spPr>
          <a:xfrm>
            <a:off x="762000" y="990600"/>
            <a:ext cx="7772400" cy="4419600"/>
          </a:xfrm>
        </p:spPr>
        <p:txBody>
          <a:bodyPr/>
          <a:lstStyle/>
          <a:p>
            <a:pPr eaLnBrk="1" hangingPunct="1">
              <a:spcAft>
                <a:spcPts val="3000"/>
              </a:spcAft>
            </a:pPr>
            <a:r>
              <a:rPr lang="lv-LV" altLang="cs-CZ">
                <a:ea typeface="ＭＳ Ｐゴシック" panose="020B0600070205080204" pitchFamily="34" charset="-128"/>
              </a:rPr>
              <a:t>Scattering from a single molecule is not detectable</a:t>
            </a:r>
          </a:p>
          <a:p>
            <a:pPr eaLnBrk="1" hangingPunct="1">
              <a:spcAft>
                <a:spcPts val="3000"/>
              </a:spcAft>
            </a:pPr>
            <a:r>
              <a:rPr lang="lv-LV" altLang="cs-CZ">
                <a:ea typeface="ＭＳ Ｐゴシック" panose="020B0600070205080204" pitchFamily="34" charset="-128"/>
              </a:rPr>
              <a:t>If molecules are all oriented in the same way, the </a:t>
            </a:r>
            <a:r>
              <a:rPr lang="lv-LV" altLang="cs-CZ">
                <a:solidFill>
                  <a:srgbClr val="FF0000"/>
                </a:solidFill>
                <a:ea typeface="ＭＳ Ｐゴシック" panose="020B0600070205080204" pitchFamily="34" charset="-128"/>
              </a:rPr>
              <a:t>scattering</a:t>
            </a:r>
            <a:r>
              <a:rPr lang="lv-LV" altLang="cs-CZ">
                <a:ea typeface="ＭＳ Ｐゴシック" panose="020B0600070205080204" pitchFamily="34" charset="-128"/>
              </a:rPr>
              <a:t> from individual molecules </a:t>
            </a:r>
            <a:r>
              <a:rPr lang="lv-LV" altLang="cs-CZ">
                <a:solidFill>
                  <a:srgbClr val="FF0000"/>
                </a:solidFill>
                <a:ea typeface="ＭＳ Ｐゴシック" panose="020B0600070205080204" pitchFamily="34" charset="-128"/>
              </a:rPr>
              <a:t>will add in certain directions</a:t>
            </a:r>
          </a:p>
          <a:p>
            <a:pPr lvl="3" eaLnBrk="1" hangingPunct="1">
              <a:spcAft>
                <a:spcPts val="3000"/>
              </a:spcAft>
            </a:pPr>
            <a:r>
              <a:rPr lang="lv-LV" altLang="cs-CZ" sz="3200">
                <a:solidFill>
                  <a:srgbClr val="FF0000"/>
                </a:solidFill>
                <a:ea typeface="ＭＳ Ｐゴシック" panose="020B0600070205080204" pitchFamily="34" charset="-128"/>
              </a:rPr>
              <a:t>Which directions?</a:t>
            </a:r>
          </a:p>
          <a:p>
            <a:pPr eaLnBrk="1" hangingPunct="1">
              <a:spcAft>
                <a:spcPts val="3000"/>
              </a:spcAft>
            </a:pPr>
            <a:endParaRPr lang="en-GB" altLang="cs-CZ">
              <a:ea typeface="ＭＳ Ｐゴシック" panose="020B0600070205080204" pitchFamily="34" charset="-128"/>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4">
            <a:extLst>
              <a:ext uri="{FF2B5EF4-FFF2-40B4-BE49-F238E27FC236}">
                <a16:creationId xmlns:a16="http://schemas.microsoft.com/office/drawing/2014/main" id="{C1C5758D-85B8-7545-A360-D3CF3FA563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479800"/>
            <a:ext cx="9088438"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2" name="Picture 6">
            <a:extLst>
              <a:ext uri="{FF2B5EF4-FFF2-40B4-BE49-F238E27FC236}">
                <a16:creationId xmlns:a16="http://schemas.microsoft.com/office/drawing/2014/main" id="{3336BD9D-BDCF-7F4A-B1BC-26CA96E03F7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48288" y="152400"/>
            <a:ext cx="3719512"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Box 7">
            <a:extLst>
              <a:ext uri="{FF2B5EF4-FFF2-40B4-BE49-F238E27FC236}">
                <a16:creationId xmlns:a16="http://schemas.microsoft.com/office/drawing/2014/main" id="{E9A8B83E-838D-4649-8A7B-AAB14D15F393}"/>
              </a:ext>
            </a:extLst>
          </p:cNvPr>
          <p:cNvSpPr txBox="1">
            <a:spLocks noChangeArrowheads="1"/>
          </p:cNvSpPr>
          <p:nvPr/>
        </p:nvSpPr>
        <p:spPr bwMode="auto">
          <a:xfrm>
            <a:off x="76200" y="152400"/>
            <a:ext cx="5410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cs-CZ" sz="3200">
                <a:latin typeface="Calibri" panose="020F0502020204030204" pitchFamily="34" charset="0"/>
              </a:rPr>
              <a:t>There is no path and PHASE DIFFERENCE when rays reflect from a plane</a:t>
            </a:r>
          </a:p>
        </p:txBody>
      </p:sp>
      <p:pic>
        <p:nvPicPr>
          <p:cNvPr id="46084" name="Picture 8">
            <a:extLst>
              <a:ext uri="{FF2B5EF4-FFF2-40B4-BE49-F238E27FC236}">
                <a16:creationId xmlns:a16="http://schemas.microsoft.com/office/drawing/2014/main" id="{5808C65F-F63F-AC42-BA11-535D68C5877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759297">
            <a:off x="1801813" y="4459288"/>
            <a:ext cx="2359025"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9">
            <a:extLst>
              <a:ext uri="{FF2B5EF4-FFF2-40B4-BE49-F238E27FC236}">
                <a16:creationId xmlns:a16="http://schemas.microsoft.com/office/drawing/2014/main" id="{ACB23EB6-F09A-CC42-8673-DE1B6F8424D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64390">
            <a:off x="4773613" y="4459288"/>
            <a:ext cx="2359025"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6086" name="Object 2">
            <a:extLst>
              <a:ext uri="{FF2B5EF4-FFF2-40B4-BE49-F238E27FC236}">
                <a16:creationId xmlns:a16="http://schemas.microsoft.com/office/drawing/2014/main" id="{33812291-5365-684B-924D-17438D95A281}"/>
              </a:ext>
            </a:extLst>
          </p:cNvPr>
          <p:cNvGraphicFramePr>
            <a:graphicFrameLocks noChangeAspect="1"/>
          </p:cNvGraphicFramePr>
          <p:nvPr/>
        </p:nvGraphicFramePr>
        <p:xfrm>
          <a:off x="2743200" y="1752600"/>
          <a:ext cx="2379663" cy="1625600"/>
        </p:xfrm>
        <a:graphic>
          <a:graphicData uri="http://schemas.openxmlformats.org/presentationml/2006/ole">
            <mc:AlternateContent xmlns:mc="http://schemas.openxmlformats.org/markup-compatibility/2006">
              <mc:Choice xmlns:v="urn:schemas-microsoft-com:vml" Requires="v">
                <p:oleObj spid="_x0000_s46093" r:id="rId6" imgW="3708400" imgH="2540000" progId="MSGraph.Chart.8">
                  <p:embed/>
                </p:oleObj>
              </mc:Choice>
              <mc:Fallback>
                <p:oleObj r:id="rId6" imgW="3708400" imgH="2540000" progId="MSGraph.Chart.8">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1752600"/>
                        <a:ext cx="2379663"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Content Placeholder 2">
            <a:extLst>
              <a:ext uri="{FF2B5EF4-FFF2-40B4-BE49-F238E27FC236}">
                <a16:creationId xmlns:a16="http://schemas.microsoft.com/office/drawing/2014/main" id="{C2AD64DB-7492-A84C-9441-C7D29C2626D3}"/>
              </a:ext>
            </a:extLst>
          </p:cNvPr>
          <p:cNvSpPr>
            <a:spLocks noGrp="1"/>
          </p:cNvSpPr>
          <p:nvPr>
            <p:ph idx="1"/>
          </p:nvPr>
        </p:nvSpPr>
        <p:spPr>
          <a:xfrm>
            <a:off x="762000" y="990600"/>
            <a:ext cx="7772400" cy="3200400"/>
          </a:xfrm>
        </p:spPr>
        <p:txBody>
          <a:bodyPr/>
          <a:lstStyle/>
          <a:p>
            <a:pPr eaLnBrk="1" hangingPunct="1">
              <a:spcAft>
                <a:spcPts val="3000"/>
              </a:spcAft>
              <a:buFont typeface="Arial" panose="020B0604020202020204" pitchFamily="34" charset="0"/>
              <a:buNone/>
            </a:pPr>
            <a:endParaRPr lang="en-US" altLang="cs-CZ" sz="4000">
              <a:ea typeface="ＭＳ Ｐゴシック" panose="020B0600070205080204" pitchFamily="34" charset="-128"/>
            </a:endParaRPr>
          </a:p>
          <a:p>
            <a:pPr eaLnBrk="1" hangingPunct="1">
              <a:spcAft>
                <a:spcPts val="3000"/>
              </a:spcAft>
            </a:pPr>
            <a:r>
              <a:rPr lang="en-US" altLang="cs-CZ" sz="4000">
                <a:ea typeface="ＭＳ Ｐゴシック" panose="020B0600070205080204" pitchFamily="34" charset="-128"/>
              </a:rPr>
              <a:t>Development of crystallography</a:t>
            </a:r>
          </a:p>
          <a:p>
            <a:pPr eaLnBrk="1" hangingPunct="1">
              <a:spcAft>
                <a:spcPts val="3000"/>
              </a:spcAft>
            </a:pPr>
            <a:r>
              <a:rPr lang="en-US" altLang="cs-CZ" sz="4000">
                <a:ea typeface="ＭＳ Ｐゴシック" panose="020B0600070205080204" pitchFamily="34" charset="-128"/>
              </a:rPr>
              <a:t>Waves, radiation, and diffraction</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4">
            <a:extLst>
              <a:ext uri="{FF2B5EF4-FFF2-40B4-BE49-F238E27FC236}">
                <a16:creationId xmlns:a16="http://schemas.microsoft.com/office/drawing/2014/main" id="{781356BB-2DB7-8E48-9424-756D1837878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704975"/>
            <a:ext cx="4876800" cy="3019425"/>
          </a:xfrm>
          <a:noFill/>
        </p:spPr>
      </p:pic>
      <p:pic>
        <p:nvPicPr>
          <p:cNvPr id="47106" name="Picture 5">
            <a:extLst>
              <a:ext uri="{FF2B5EF4-FFF2-40B4-BE49-F238E27FC236}">
                <a16:creationId xmlns:a16="http://schemas.microsoft.com/office/drawing/2014/main" id="{BED8DE89-7C6A-5E43-8AA5-B52A90B1FD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4838" y="3725863"/>
            <a:ext cx="4729162"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8">
            <a:extLst>
              <a:ext uri="{FF2B5EF4-FFF2-40B4-BE49-F238E27FC236}">
                <a16:creationId xmlns:a16="http://schemas.microsoft.com/office/drawing/2014/main" id="{AF7EA59A-CEB5-614D-8376-39626B0FDE75}"/>
              </a:ext>
            </a:extLst>
          </p:cNvPr>
          <p:cNvSpPr txBox="1">
            <a:spLocks noChangeArrowheads="1"/>
          </p:cNvSpPr>
          <p:nvPr/>
        </p:nvSpPr>
        <p:spPr bwMode="auto">
          <a:xfrm>
            <a:off x="5791200" y="2057400"/>
            <a:ext cx="2362200" cy="584200"/>
          </a:xfrm>
          <a:prstGeom prst="rect">
            <a:avLst/>
          </a:prstGeom>
          <a:noFill/>
          <a:ln w="476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GB" altLang="cs-CZ" sz="3200"/>
              <a:t>n</a:t>
            </a:r>
            <a:r>
              <a:rPr lang="en-GB" altLang="cs-CZ" sz="3200">
                <a:latin typeface="Symbol" pitchFamily="2" charset="2"/>
              </a:rPr>
              <a:t>l</a:t>
            </a:r>
            <a:r>
              <a:rPr lang="en-GB" altLang="cs-CZ" sz="3200"/>
              <a:t> = 2d sin</a:t>
            </a:r>
            <a:r>
              <a:rPr lang="en-GB" altLang="cs-CZ" sz="3200">
                <a:latin typeface="Symbol" pitchFamily="2" charset="2"/>
              </a:rPr>
              <a:t>q</a:t>
            </a:r>
            <a:endParaRPr lang="en-GB" altLang="cs-CZ" sz="3200"/>
          </a:p>
        </p:txBody>
      </p:sp>
      <p:sp>
        <p:nvSpPr>
          <p:cNvPr id="47108" name="TextBox 5">
            <a:extLst>
              <a:ext uri="{FF2B5EF4-FFF2-40B4-BE49-F238E27FC236}">
                <a16:creationId xmlns:a16="http://schemas.microsoft.com/office/drawing/2014/main" id="{E2A726E5-299C-B645-BCEF-01E60818D5A9}"/>
              </a:ext>
            </a:extLst>
          </p:cNvPr>
          <p:cNvSpPr txBox="1">
            <a:spLocks noChangeArrowheads="1"/>
          </p:cNvSpPr>
          <p:nvPr/>
        </p:nvSpPr>
        <p:spPr bwMode="auto">
          <a:xfrm>
            <a:off x="5791200" y="1524000"/>
            <a:ext cx="1905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cs-CZ"/>
              <a:t>Bragg</a:t>
            </a:r>
            <a:r>
              <a:rPr lang="ja-JP" altLang="en-US"/>
              <a:t>’</a:t>
            </a:r>
            <a:r>
              <a:rPr lang="en-US" altLang="ja-JP"/>
              <a:t>s law:</a:t>
            </a:r>
            <a:endParaRPr lang="en-US" altLang="cs-CZ"/>
          </a:p>
        </p:txBody>
      </p:sp>
      <p:sp>
        <p:nvSpPr>
          <p:cNvPr id="47109" name="TextBox 8">
            <a:extLst>
              <a:ext uri="{FF2B5EF4-FFF2-40B4-BE49-F238E27FC236}">
                <a16:creationId xmlns:a16="http://schemas.microsoft.com/office/drawing/2014/main" id="{FAAF3BFD-2EFD-5145-AB69-8F84802CB589}"/>
              </a:ext>
            </a:extLst>
          </p:cNvPr>
          <p:cNvSpPr txBox="1">
            <a:spLocks noChangeArrowheads="1"/>
          </p:cNvSpPr>
          <p:nvPr/>
        </p:nvSpPr>
        <p:spPr bwMode="auto">
          <a:xfrm>
            <a:off x="228600" y="76200"/>
            <a:ext cx="8610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cs-CZ" sz="3200"/>
              <a:t>There is NO PHASE DIFFERENCE if the path differences are equal to whole number multiplies of wavelength (</a:t>
            </a:r>
            <a:r>
              <a:rPr lang="en-GB" altLang="cs-CZ" sz="3200">
                <a:latin typeface="Symbol" pitchFamily="2" charset="2"/>
              </a:rPr>
              <a:t>l</a:t>
            </a:r>
            <a:r>
              <a:rPr lang="en-US" altLang="cs-CZ" sz="3200"/>
              <a:t>)</a:t>
            </a:r>
          </a:p>
        </p:txBody>
      </p:sp>
      <p:cxnSp>
        <p:nvCxnSpPr>
          <p:cNvPr id="11" name="Straight Connector 10">
            <a:extLst>
              <a:ext uri="{FF2B5EF4-FFF2-40B4-BE49-F238E27FC236}">
                <a16:creationId xmlns:a16="http://schemas.microsoft.com/office/drawing/2014/main" id="{363EACE5-BA7D-3441-92E6-232FFDD39390}"/>
              </a:ext>
            </a:extLst>
          </p:cNvPr>
          <p:cNvCxnSpPr>
            <a:cxnSpLocks noChangeShapeType="1"/>
          </p:cNvCxnSpPr>
          <p:nvPr/>
        </p:nvCxnSpPr>
        <p:spPr bwMode="auto">
          <a:xfrm flipV="1">
            <a:off x="2514600" y="3505200"/>
            <a:ext cx="304800" cy="152400"/>
          </a:xfrm>
          <a:prstGeom prst="line">
            <a:avLst/>
          </a:prstGeom>
          <a:noFill/>
          <a:ln w="635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7111" name="TextBox 13">
            <a:extLst>
              <a:ext uri="{FF2B5EF4-FFF2-40B4-BE49-F238E27FC236}">
                <a16:creationId xmlns:a16="http://schemas.microsoft.com/office/drawing/2014/main" id="{29DB9D2B-3ED4-C043-8085-EEDD6A27573E}"/>
              </a:ext>
            </a:extLst>
          </p:cNvPr>
          <p:cNvSpPr txBox="1">
            <a:spLocks noChangeArrowheads="1"/>
          </p:cNvSpPr>
          <p:nvPr/>
        </p:nvSpPr>
        <p:spPr bwMode="auto">
          <a:xfrm>
            <a:off x="2514600" y="3505200"/>
            <a:ext cx="45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cs-CZ" b="1">
                <a:solidFill>
                  <a:srgbClr val="FF0000"/>
                </a:solidFill>
              </a:rPr>
              <a:t>w</a:t>
            </a:r>
          </a:p>
        </p:txBody>
      </p:sp>
      <p:pic>
        <p:nvPicPr>
          <p:cNvPr id="47112" name="Picture 14">
            <a:extLst>
              <a:ext uri="{FF2B5EF4-FFF2-40B4-BE49-F238E27FC236}">
                <a16:creationId xmlns:a16="http://schemas.microsoft.com/office/drawing/2014/main" id="{CD636601-E43F-994F-A490-77A7A4B4B389}"/>
              </a:ext>
            </a:extLst>
          </p:cNvPr>
          <p:cNvPicPr>
            <a:picLocks noChangeAspect="1"/>
          </p:cNvPicPr>
          <p:nvPr/>
        </p:nvPicPr>
        <p:blipFill>
          <a:blip r:embed="rId4">
            <a:extLst>
              <a:ext uri="{28A0092B-C50C-407E-A947-70E740481C1C}">
                <a14:useLocalDpi xmlns:a14="http://schemas.microsoft.com/office/drawing/2010/main" val="0"/>
              </a:ext>
            </a:extLst>
          </a:blip>
          <a:srcRect b="61971"/>
          <a:stretch>
            <a:fillRect/>
          </a:stretch>
        </p:blipFill>
        <p:spPr bwMode="auto">
          <a:xfrm>
            <a:off x="5105400" y="2667000"/>
            <a:ext cx="37719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Picture 8">
            <a:extLst>
              <a:ext uri="{FF2B5EF4-FFF2-40B4-BE49-F238E27FC236}">
                <a16:creationId xmlns:a16="http://schemas.microsoft.com/office/drawing/2014/main" id="{AD6127AD-0F8B-6749-812B-EA04214003FA}"/>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35858"/>
          <a:stretch>
            <a:fillRect/>
          </a:stretch>
        </p:blipFill>
        <p:spPr bwMode="auto">
          <a:xfrm rot="-9029427">
            <a:off x="1209675" y="2444750"/>
            <a:ext cx="120332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4" name="Picture 8">
            <a:extLst>
              <a:ext uri="{FF2B5EF4-FFF2-40B4-BE49-F238E27FC236}">
                <a16:creationId xmlns:a16="http://schemas.microsoft.com/office/drawing/2014/main" id="{2F11966F-0027-B74E-BA20-8CF420E5EAD9}"/>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35858"/>
          <a:stretch>
            <a:fillRect/>
          </a:stretch>
        </p:blipFill>
        <p:spPr bwMode="auto">
          <a:xfrm rot="-1858572">
            <a:off x="2584450" y="2455863"/>
            <a:ext cx="1201738"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5" name="TextBox 7">
            <a:extLst>
              <a:ext uri="{FF2B5EF4-FFF2-40B4-BE49-F238E27FC236}">
                <a16:creationId xmlns:a16="http://schemas.microsoft.com/office/drawing/2014/main" id="{28217ADD-6D57-8F4B-B1C7-19A5087045B1}"/>
              </a:ext>
            </a:extLst>
          </p:cNvPr>
          <p:cNvSpPr txBox="1">
            <a:spLocks noChangeArrowheads="1"/>
          </p:cNvSpPr>
          <p:nvPr/>
        </p:nvSpPr>
        <p:spPr bwMode="auto">
          <a:xfrm>
            <a:off x="1447800" y="5037138"/>
            <a:ext cx="2057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GB" altLang="cs-CZ"/>
              <a:t>sin</a:t>
            </a:r>
            <a:r>
              <a:rPr lang="en-GB" altLang="cs-CZ">
                <a:latin typeface="Symbol" pitchFamily="2" charset="2"/>
              </a:rPr>
              <a:t>q = </a:t>
            </a:r>
            <a:r>
              <a:rPr lang="en-US" altLang="cs-CZ" b="1">
                <a:solidFill>
                  <a:srgbClr val="FF0000"/>
                </a:solidFill>
              </a:rPr>
              <a:t>w</a:t>
            </a:r>
            <a:r>
              <a:rPr lang="en-US" altLang="cs-CZ"/>
              <a:t>/d</a:t>
            </a:r>
          </a:p>
          <a:p>
            <a:pPr eaLnBrk="1" hangingPunct="1"/>
            <a:r>
              <a:rPr lang="en-US" altLang="cs-CZ"/>
              <a:t>2</a:t>
            </a:r>
            <a:r>
              <a:rPr lang="en-US" altLang="cs-CZ" b="1">
                <a:solidFill>
                  <a:srgbClr val="FF0000"/>
                </a:solidFill>
              </a:rPr>
              <a:t>w</a:t>
            </a:r>
            <a:r>
              <a:rPr lang="en-US" altLang="cs-CZ"/>
              <a:t> = n</a:t>
            </a:r>
            <a:r>
              <a:rPr lang="en-GB" altLang="cs-CZ">
                <a:latin typeface="Symbol" pitchFamily="2" charset="2"/>
              </a:rPr>
              <a:t>l</a:t>
            </a:r>
            <a:endParaRPr lang="en-US" altLang="cs-CZ"/>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4">
            <a:extLst>
              <a:ext uri="{FF2B5EF4-FFF2-40B4-BE49-F238E27FC236}">
                <a16:creationId xmlns:a16="http://schemas.microsoft.com/office/drawing/2014/main" id="{5F160F6E-12D6-064A-B413-AB0AD931694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704975"/>
            <a:ext cx="4876800" cy="3019425"/>
          </a:xfrm>
          <a:noFill/>
        </p:spPr>
      </p:pic>
      <p:pic>
        <p:nvPicPr>
          <p:cNvPr id="48130" name="Picture 5">
            <a:extLst>
              <a:ext uri="{FF2B5EF4-FFF2-40B4-BE49-F238E27FC236}">
                <a16:creationId xmlns:a16="http://schemas.microsoft.com/office/drawing/2014/main" id="{5CD39522-0849-064C-84C1-0DBD2B7896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4838" y="3725863"/>
            <a:ext cx="4729162"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8">
            <a:extLst>
              <a:ext uri="{FF2B5EF4-FFF2-40B4-BE49-F238E27FC236}">
                <a16:creationId xmlns:a16="http://schemas.microsoft.com/office/drawing/2014/main" id="{572E4C0A-F0C1-134C-A0B9-CCC36D06A293}"/>
              </a:ext>
            </a:extLst>
          </p:cNvPr>
          <p:cNvSpPr txBox="1">
            <a:spLocks noChangeArrowheads="1"/>
          </p:cNvSpPr>
          <p:nvPr/>
        </p:nvSpPr>
        <p:spPr bwMode="auto">
          <a:xfrm>
            <a:off x="5791200" y="2057400"/>
            <a:ext cx="2362200" cy="584200"/>
          </a:xfrm>
          <a:prstGeom prst="rect">
            <a:avLst/>
          </a:prstGeom>
          <a:noFill/>
          <a:ln w="476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GB" altLang="cs-CZ" sz="3200"/>
              <a:t>n</a:t>
            </a:r>
            <a:r>
              <a:rPr lang="en-GB" altLang="cs-CZ" sz="3200">
                <a:latin typeface="Symbol" pitchFamily="2" charset="2"/>
              </a:rPr>
              <a:t>l</a:t>
            </a:r>
            <a:r>
              <a:rPr lang="en-GB" altLang="cs-CZ" sz="3200"/>
              <a:t> = 2d sin</a:t>
            </a:r>
            <a:r>
              <a:rPr lang="en-GB" altLang="cs-CZ" sz="3200">
                <a:latin typeface="Symbol" pitchFamily="2" charset="2"/>
              </a:rPr>
              <a:t>q</a:t>
            </a:r>
            <a:endParaRPr lang="en-GB" altLang="cs-CZ" sz="3200"/>
          </a:p>
        </p:txBody>
      </p:sp>
      <p:sp>
        <p:nvSpPr>
          <p:cNvPr id="48132" name="TextBox 5">
            <a:extLst>
              <a:ext uri="{FF2B5EF4-FFF2-40B4-BE49-F238E27FC236}">
                <a16:creationId xmlns:a16="http://schemas.microsoft.com/office/drawing/2014/main" id="{513BB6A4-58BC-8B4E-940D-F01E1B70F5E5}"/>
              </a:ext>
            </a:extLst>
          </p:cNvPr>
          <p:cNvSpPr txBox="1">
            <a:spLocks noChangeArrowheads="1"/>
          </p:cNvSpPr>
          <p:nvPr/>
        </p:nvSpPr>
        <p:spPr bwMode="auto">
          <a:xfrm>
            <a:off x="5791200" y="1524000"/>
            <a:ext cx="1905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cs-CZ"/>
              <a:t>Bragg</a:t>
            </a:r>
            <a:r>
              <a:rPr lang="ja-JP" altLang="en-US"/>
              <a:t>’</a:t>
            </a:r>
            <a:r>
              <a:rPr lang="en-US" altLang="ja-JP"/>
              <a:t>s law:</a:t>
            </a:r>
            <a:endParaRPr lang="en-US" altLang="cs-CZ"/>
          </a:p>
        </p:txBody>
      </p:sp>
      <p:sp>
        <p:nvSpPr>
          <p:cNvPr id="48133" name="TextBox 7">
            <a:extLst>
              <a:ext uri="{FF2B5EF4-FFF2-40B4-BE49-F238E27FC236}">
                <a16:creationId xmlns:a16="http://schemas.microsoft.com/office/drawing/2014/main" id="{0BFDDD88-F674-4E41-8462-BF0EA3F91371}"/>
              </a:ext>
            </a:extLst>
          </p:cNvPr>
          <p:cNvSpPr txBox="1">
            <a:spLocks noChangeArrowheads="1"/>
          </p:cNvSpPr>
          <p:nvPr/>
        </p:nvSpPr>
        <p:spPr bwMode="auto">
          <a:xfrm>
            <a:off x="1447800" y="5037138"/>
            <a:ext cx="2057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GB" altLang="cs-CZ"/>
              <a:t>sin</a:t>
            </a:r>
            <a:r>
              <a:rPr lang="en-GB" altLang="cs-CZ">
                <a:latin typeface="Symbol" pitchFamily="2" charset="2"/>
              </a:rPr>
              <a:t>q = </a:t>
            </a:r>
            <a:r>
              <a:rPr lang="en-US" altLang="cs-CZ" b="1">
                <a:solidFill>
                  <a:srgbClr val="FF0000"/>
                </a:solidFill>
              </a:rPr>
              <a:t>w</a:t>
            </a:r>
            <a:r>
              <a:rPr lang="en-US" altLang="cs-CZ"/>
              <a:t>/d</a:t>
            </a:r>
          </a:p>
          <a:p>
            <a:pPr eaLnBrk="1" hangingPunct="1"/>
            <a:r>
              <a:rPr lang="en-US" altLang="cs-CZ"/>
              <a:t>2</a:t>
            </a:r>
            <a:r>
              <a:rPr lang="en-US" altLang="cs-CZ" b="1">
                <a:solidFill>
                  <a:srgbClr val="FF0000"/>
                </a:solidFill>
              </a:rPr>
              <a:t>w</a:t>
            </a:r>
            <a:r>
              <a:rPr lang="en-US" altLang="cs-CZ"/>
              <a:t> = n</a:t>
            </a:r>
            <a:r>
              <a:rPr lang="en-GB" altLang="cs-CZ">
                <a:latin typeface="Symbol" pitchFamily="2" charset="2"/>
              </a:rPr>
              <a:t>l</a:t>
            </a:r>
            <a:endParaRPr lang="en-US" altLang="cs-CZ"/>
          </a:p>
        </p:txBody>
      </p:sp>
      <p:sp>
        <p:nvSpPr>
          <p:cNvPr id="48134" name="TextBox 8">
            <a:extLst>
              <a:ext uri="{FF2B5EF4-FFF2-40B4-BE49-F238E27FC236}">
                <a16:creationId xmlns:a16="http://schemas.microsoft.com/office/drawing/2014/main" id="{ADA42DE6-B940-2F4D-AB78-C5BA2DC1DAF9}"/>
              </a:ext>
            </a:extLst>
          </p:cNvPr>
          <p:cNvSpPr txBox="1">
            <a:spLocks noChangeArrowheads="1"/>
          </p:cNvSpPr>
          <p:nvPr/>
        </p:nvSpPr>
        <p:spPr bwMode="auto">
          <a:xfrm>
            <a:off x="228600" y="76200"/>
            <a:ext cx="8610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cs-CZ" sz="3200"/>
              <a:t>There is NO PHASE DIFFERENCE if the path differences are equal to prime number multiplies of wavelength (</a:t>
            </a:r>
            <a:r>
              <a:rPr lang="en-GB" altLang="cs-CZ" sz="3200">
                <a:latin typeface="Symbol" pitchFamily="2" charset="2"/>
              </a:rPr>
              <a:t>l</a:t>
            </a:r>
            <a:r>
              <a:rPr lang="en-US" altLang="cs-CZ" sz="3200"/>
              <a:t>)</a:t>
            </a:r>
          </a:p>
        </p:txBody>
      </p:sp>
      <p:cxnSp>
        <p:nvCxnSpPr>
          <p:cNvPr id="11" name="Straight Connector 10">
            <a:extLst>
              <a:ext uri="{FF2B5EF4-FFF2-40B4-BE49-F238E27FC236}">
                <a16:creationId xmlns:a16="http://schemas.microsoft.com/office/drawing/2014/main" id="{E7AB6178-2096-B14B-BC34-F6CA325C6DA6}"/>
              </a:ext>
            </a:extLst>
          </p:cNvPr>
          <p:cNvCxnSpPr>
            <a:cxnSpLocks noChangeShapeType="1"/>
          </p:cNvCxnSpPr>
          <p:nvPr/>
        </p:nvCxnSpPr>
        <p:spPr bwMode="auto">
          <a:xfrm flipV="1">
            <a:off x="2514600" y="3505200"/>
            <a:ext cx="304800" cy="152400"/>
          </a:xfrm>
          <a:prstGeom prst="line">
            <a:avLst/>
          </a:prstGeom>
          <a:noFill/>
          <a:ln w="635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8136" name="TextBox 13">
            <a:extLst>
              <a:ext uri="{FF2B5EF4-FFF2-40B4-BE49-F238E27FC236}">
                <a16:creationId xmlns:a16="http://schemas.microsoft.com/office/drawing/2014/main" id="{7403808C-AC21-554F-9400-B0607D7C74E7}"/>
              </a:ext>
            </a:extLst>
          </p:cNvPr>
          <p:cNvSpPr txBox="1">
            <a:spLocks noChangeArrowheads="1"/>
          </p:cNvSpPr>
          <p:nvPr/>
        </p:nvSpPr>
        <p:spPr bwMode="auto">
          <a:xfrm>
            <a:off x="2514600" y="3505200"/>
            <a:ext cx="45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cs-CZ" b="1">
                <a:solidFill>
                  <a:srgbClr val="FF0000"/>
                </a:solidFill>
              </a:rPr>
              <a:t>w</a:t>
            </a:r>
          </a:p>
        </p:txBody>
      </p:sp>
      <p:pic>
        <p:nvPicPr>
          <p:cNvPr id="48137" name="Picture 14">
            <a:extLst>
              <a:ext uri="{FF2B5EF4-FFF2-40B4-BE49-F238E27FC236}">
                <a16:creationId xmlns:a16="http://schemas.microsoft.com/office/drawing/2014/main" id="{B09CCAFF-3983-E445-B8AD-F31E5E93F10F}"/>
              </a:ext>
            </a:extLst>
          </p:cNvPr>
          <p:cNvPicPr>
            <a:picLocks noChangeAspect="1"/>
          </p:cNvPicPr>
          <p:nvPr/>
        </p:nvPicPr>
        <p:blipFill>
          <a:blip r:embed="rId4">
            <a:extLst>
              <a:ext uri="{28A0092B-C50C-407E-A947-70E740481C1C}">
                <a14:useLocalDpi xmlns:a14="http://schemas.microsoft.com/office/drawing/2010/main" val="0"/>
              </a:ext>
            </a:extLst>
          </a:blip>
          <a:srcRect b="61971"/>
          <a:stretch>
            <a:fillRect/>
          </a:stretch>
        </p:blipFill>
        <p:spPr bwMode="auto">
          <a:xfrm>
            <a:off x="5105400" y="2667000"/>
            <a:ext cx="37719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4">
            <a:extLst>
              <a:ext uri="{FF2B5EF4-FFF2-40B4-BE49-F238E27FC236}">
                <a16:creationId xmlns:a16="http://schemas.microsoft.com/office/drawing/2014/main" id="{B6624299-4B68-ED4B-B6D7-4A9F51C980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37" t="2002" r="1709"/>
          <a:stretch>
            <a:fillRect/>
          </a:stretch>
        </p:blipFill>
        <p:spPr bwMode="auto">
          <a:xfrm>
            <a:off x="0" y="1689100"/>
            <a:ext cx="9144000"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4">
            <a:extLst>
              <a:ext uri="{FF2B5EF4-FFF2-40B4-BE49-F238E27FC236}">
                <a16:creationId xmlns:a16="http://schemas.microsoft.com/office/drawing/2014/main" id="{D2C2E4EC-FDB9-2D42-BA30-3EFA20E60F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8" name="Picture 5">
            <a:extLst>
              <a:ext uri="{FF2B5EF4-FFF2-40B4-BE49-F238E27FC236}">
                <a16:creationId xmlns:a16="http://schemas.microsoft.com/office/drawing/2014/main" id="{CB2972CA-4202-6749-97BD-CE59B1E23F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52400"/>
            <a:ext cx="37846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6">
            <a:extLst>
              <a:ext uri="{FF2B5EF4-FFF2-40B4-BE49-F238E27FC236}">
                <a16:creationId xmlns:a16="http://schemas.microsoft.com/office/drawing/2014/main" id="{08B4902B-562D-0F41-9774-433C3FE57CE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1138" y="1600200"/>
            <a:ext cx="344646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Content Placeholder 3">
            <a:extLst>
              <a:ext uri="{FF2B5EF4-FFF2-40B4-BE49-F238E27FC236}">
                <a16:creationId xmlns:a16="http://schemas.microsoft.com/office/drawing/2014/main" id="{9920111D-F0FC-D14C-9A0E-29CE3086BFB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778" r="-3778"/>
          <a:stretch>
            <a:fillRect/>
          </a:stretch>
        </p:blipFill>
        <p:spPr>
          <a:xfrm>
            <a:off x="330200" y="990600"/>
            <a:ext cx="8204200" cy="4343400"/>
          </a:xfrm>
        </p:spPr>
      </p:pic>
      <p:pic>
        <p:nvPicPr>
          <p:cNvPr id="51202" name="Picture 4">
            <a:extLst>
              <a:ext uri="{FF2B5EF4-FFF2-40B4-BE49-F238E27FC236}">
                <a16:creationId xmlns:a16="http://schemas.microsoft.com/office/drawing/2014/main" id="{E22B548D-AB29-8F47-8A66-496282FE55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248275"/>
            <a:ext cx="741362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5">
            <a:extLst>
              <a:ext uri="{FF2B5EF4-FFF2-40B4-BE49-F238E27FC236}">
                <a16:creationId xmlns:a16="http://schemas.microsoft.com/office/drawing/2014/main" id="{B9C086B6-3A8D-B149-B479-634F7EBCF4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541" b="24332"/>
          <a:stretch>
            <a:fillRect/>
          </a:stretch>
        </p:blipFill>
        <p:spPr bwMode="auto">
          <a:xfrm>
            <a:off x="1905000" y="76200"/>
            <a:ext cx="2820988"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71A94EE8-0745-FC42-8ED4-7429848CB07E}"/>
              </a:ext>
            </a:extLst>
          </p:cNvPr>
          <p:cNvCxnSpPr>
            <a:cxnSpLocks noChangeShapeType="1"/>
          </p:cNvCxnSpPr>
          <p:nvPr/>
        </p:nvCxnSpPr>
        <p:spPr bwMode="auto">
          <a:xfrm>
            <a:off x="1295400" y="1598613"/>
            <a:ext cx="3429000" cy="1587"/>
          </a:xfrm>
          <a:prstGeom prst="line">
            <a:avLst/>
          </a:prstGeom>
          <a:noFill/>
          <a:ln w="34925">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0" name="Straight Connector 9">
            <a:extLst>
              <a:ext uri="{FF2B5EF4-FFF2-40B4-BE49-F238E27FC236}">
                <a16:creationId xmlns:a16="http://schemas.microsoft.com/office/drawing/2014/main" id="{2CAEA87B-A13F-4C4C-95BC-C0270345A572}"/>
              </a:ext>
            </a:extLst>
          </p:cNvPr>
          <p:cNvCxnSpPr>
            <a:cxnSpLocks noChangeShapeType="1"/>
          </p:cNvCxnSpPr>
          <p:nvPr/>
        </p:nvCxnSpPr>
        <p:spPr bwMode="auto">
          <a:xfrm>
            <a:off x="1143000" y="2208213"/>
            <a:ext cx="3429000" cy="1587"/>
          </a:xfrm>
          <a:prstGeom prst="line">
            <a:avLst/>
          </a:prstGeom>
          <a:noFill/>
          <a:ln w="34925">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Straight Connector 10">
            <a:extLst>
              <a:ext uri="{FF2B5EF4-FFF2-40B4-BE49-F238E27FC236}">
                <a16:creationId xmlns:a16="http://schemas.microsoft.com/office/drawing/2014/main" id="{64D7C66F-C0D9-8244-89FF-11B20AB1900B}"/>
              </a:ext>
            </a:extLst>
          </p:cNvPr>
          <p:cNvCxnSpPr>
            <a:cxnSpLocks noChangeShapeType="1"/>
          </p:cNvCxnSpPr>
          <p:nvPr/>
        </p:nvCxnSpPr>
        <p:spPr bwMode="auto">
          <a:xfrm>
            <a:off x="990600" y="2743200"/>
            <a:ext cx="3429000" cy="1588"/>
          </a:xfrm>
          <a:prstGeom prst="line">
            <a:avLst/>
          </a:prstGeom>
          <a:noFill/>
          <a:ln w="34925">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2" name="Straight Connector 11">
            <a:extLst>
              <a:ext uri="{FF2B5EF4-FFF2-40B4-BE49-F238E27FC236}">
                <a16:creationId xmlns:a16="http://schemas.microsoft.com/office/drawing/2014/main" id="{9140D325-11AC-004A-8E7A-D7A5BEAA9529}"/>
              </a:ext>
            </a:extLst>
          </p:cNvPr>
          <p:cNvCxnSpPr>
            <a:cxnSpLocks noChangeShapeType="1"/>
          </p:cNvCxnSpPr>
          <p:nvPr/>
        </p:nvCxnSpPr>
        <p:spPr bwMode="auto">
          <a:xfrm>
            <a:off x="838200" y="3352800"/>
            <a:ext cx="3429000" cy="1588"/>
          </a:xfrm>
          <a:prstGeom prst="line">
            <a:avLst/>
          </a:prstGeom>
          <a:noFill/>
          <a:ln w="34925">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 name="Straight Connector 12">
            <a:extLst>
              <a:ext uri="{FF2B5EF4-FFF2-40B4-BE49-F238E27FC236}">
                <a16:creationId xmlns:a16="http://schemas.microsoft.com/office/drawing/2014/main" id="{F2186928-5D17-B340-B4BE-1FFADFF2C09F}"/>
              </a:ext>
            </a:extLst>
          </p:cNvPr>
          <p:cNvCxnSpPr>
            <a:cxnSpLocks noChangeShapeType="1"/>
          </p:cNvCxnSpPr>
          <p:nvPr/>
        </p:nvCxnSpPr>
        <p:spPr bwMode="auto">
          <a:xfrm>
            <a:off x="685800" y="3960813"/>
            <a:ext cx="3429000" cy="1587"/>
          </a:xfrm>
          <a:prstGeom prst="line">
            <a:avLst/>
          </a:prstGeom>
          <a:noFill/>
          <a:ln w="34925">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a:extLst>
              <a:ext uri="{FF2B5EF4-FFF2-40B4-BE49-F238E27FC236}">
                <a16:creationId xmlns:a16="http://schemas.microsoft.com/office/drawing/2014/main" id="{E3FBF6EE-258E-9F4A-8CF3-330269404A25}"/>
              </a:ext>
            </a:extLst>
          </p:cNvPr>
          <p:cNvCxnSpPr>
            <a:cxnSpLocks noChangeShapeType="1"/>
          </p:cNvCxnSpPr>
          <p:nvPr/>
        </p:nvCxnSpPr>
        <p:spPr bwMode="auto">
          <a:xfrm>
            <a:off x="533400" y="4570413"/>
            <a:ext cx="3429000" cy="1587"/>
          </a:xfrm>
          <a:prstGeom prst="line">
            <a:avLst/>
          </a:prstGeom>
          <a:noFill/>
          <a:ln w="34925">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5" name="Straight Connector 14">
            <a:extLst>
              <a:ext uri="{FF2B5EF4-FFF2-40B4-BE49-F238E27FC236}">
                <a16:creationId xmlns:a16="http://schemas.microsoft.com/office/drawing/2014/main" id="{C9BD49CB-533D-4647-AC93-483581ECC3E3}"/>
              </a:ext>
            </a:extLst>
          </p:cNvPr>
          <p:cNvCxnSpPr>
            <a:cxnSpLocks noChangeShapeType="1"/>
          </p:cNvCxnSpPr>
          <p:nvPr/>
        </p:nvCxnSpPr>
        <p:spPr bwMode="auto">
          <a:xfrm>
            <a:off x="381000" y="5180013"/>
            <a:ext cx="3429000" cy="1587"/>
          </a:xfrm>
          <a:prstGeom prst="line">
            <a:avLst/>
          </a:prstGeom>
          <a:noFill/>
          <a:ln w="34925">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51211" name="Picture 4">
            <a:extLst>
              <a:ext uri="{FF2B5EF4-FFF2-40B4-BE49-F238E27FC236}">
                <a16:creationId xmlns:a16="http://schemas.microsoft.com/office/drawing/2014/main" id="{8F2DA014-62A0-5B40-8397-0287F48E79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3521" t="17413" r="1709" b="5820"/>
          <a:stretch>
            <a:fillRect/>
          </a:stretch>
        </p:blipFill>
        <p:spPr bwMode="auto">
          <a:xfrm>
            <a:off x="5715000" y="228600"/>
            <a:ext cx="19923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2" name="TextBox 15">
            <a:extLst>
              <a:ext uri="{FF2B5EF4-FFF2-40B4-BE49-F238E27FC236}">
                <a16:creationId xmlns:a16="http://schemas.microsoft.com/office/drawing/2014/main" id="{38D2503C-C28D-8E49-A708-40FBB98A8459}"/>
              </a:ext>
            </a:extLst>
          </p:cNvPr>
          <p:cNvSpPr txBox="1">
            <a:spLocks noChangeArrowheads="1"/>
          </p:cNvSpPr>
          <p:nvPr/>
        </p:nvSpPr>
        <p:spPr bwMode="auto">
          <a:xfrm>
            <a:off x="8001000" y="5791200"/>
            <a:ext cx="114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cs-CZ"/>
              <a:t>(h, k, l)</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832FE96D-495D-CE4A-BA1C-F9FAD730EF6A}"/>
              </a:ext>
            </a:extLst>
          </p:cNvPr>
          <p:cNvSpPr>
            <a:spLocks noGrp="1" noChangeArrowheads="1"/>
          </p:cNvSpPr>
          <p:nvPr>
            <p:ph type="title"/>
          </p:nvPr>
        </p:nvSpPr>
        <p:spPr>
          <a:xfrm>
            <a:off x="381000" y="-228600"/>
            <a:ext cx="8382000" cy="1143000"/>
          </a:xfrm>
        </p:spPr>
        <p:txBody>
          <a:bodyPr/>
          <a:lstStyle/>
          <a:p>
            <a:pPr eaLnBrk="1" hangingPunct="1"/>
            <a:r>
              <a:rPr lang="lv-LV" altLang="cs-CZ" sz="3200">
                <a:ea typeface="ＭＳ Ｐゴシック" panose="020B0600070205080204" pitchFamily="34" charset="-128"/>
              </a:rPr>
              <a:t>Diffraction pattern from a protein crystal</a:t>
            </a:r>
            <a:endParaRPr lang="en-GB" altLang="cs-CZ" sz="3200">
              <a:ea typeface="ＭＳ Ｐゴシック" panose="020B0600070205080204" pitchFamily="34" charset="-128"/>
            </a:endParaRPr>
          </a:p>
        </p:txBody>
      </p:sp>
      <p:pic>
        <p:nvPicPr>
          <p:cNvPr id="52226" name="Picture 4">
            <a:extLst>
              <a:ext uri="{FF2B5EF4-FFF2-40B4-BE49-F238E27FC236}">
                <a16:creationId xmlns:a16="http://schemas.microsoft.com/office/drawing/2014/main" id="{DB5F7B90-AD03-4A44-BA7E-B0008E61D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 y="993775"/>
            <a:ext cx="5838825" cy="578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7823C54A-995C-5241-B174-D7B32D0F88CA}"/>
              </a:ext>
            </a:extLst>
          </p:cNvPr>
          <p:cNvCxnSpPr>
            <a:cxnSpLocks noChangeShapeType="1"/>
          </p:cNvCxnSpPr>
          <p:nvPr/>
        </p:nvCxnSpPr>
        <p:spPr bwMode="auto">
          <a:xfrm>
            <a:off x="3276600" y="3810000"/>
            <a:ext cx="1295400" cy="1588"/>
          </a:xfrm>
          <a:prstGeom prst="line">
            <a:avLst/>
          </a:prstGeom>
          <a:noFill/>
          <a:ln w="25400">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 name="Straight Connector 7">
            <a:extLst>
              <a:ext uri="{FF2B5EF4-FFF2-40B4-BE49-F238E27FC236}">
                <a16:creationId xmlns:a16="http://schemas.microsoft.com/office/drawing/2014/main" id="{6830835A-4FA0-3D44-B5B5-39151C578627}"/>
              </a:ext>
            </a:extLst>
          </p:cNvPr>
          <p:cNvCxnSpPr>
            <a:cxnSpLocks noChangeShapeType="1"/>
          </p:cNvCxnSpPr>
          <p:nvPr/>
        </p:nvCxnSpPr>
        <p:spPr bwMode="auto">
          <a:xfrm rot="5400000">
            <a:off x="2630488" y="4457700"/>
            <a:ext cx="1293812" cy="1588"/>
          </a:xfrm>
          <a:prstGeom prst="line">
            <a:avLst/>
          </a:prstGeom>
          <a:noFill/>
          <a:ln w="25400">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Straight Connector 10">
            <a:extLst>
              <a:ext uri="{FF2B5EF4-FFF2-40B4-BE49-F238E27FC236}">
                <a16:creationId xmlns:a16="http://schemas.microsoft.com/office/drawing/2014/main" id="{27133E82-56D5-4F4C-9EA9-10644CA6A900}"/>
              </a:ext>
            </a:extLst>
          </p:cNvPr>
          <p:cNvCxnSpPr>
            <a:cxnSpLocks noChangeShapeType="1"/>
          </p:cNvCxnSpPr>
          <p:nvPr/>
        </p:nvCxnSpPr>
        <p:spPr bwMode="auto">
          <a:xfrm>
            <a:off x="3276600" y="5105400"/>
            <a:ext cx="1295400" cy="1588"/>
          </a:xfrm>
          <a:prstGeom prst="line">
            <a:avLst/>
          </a:prstGeom>
          <a:noFill/>
          <a:ln w="25400">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Connector 15">
            <a:extLst>
              <a:ext uri="{FF2B5EF4-FFF2-40B4-BE49-F238E27FC236}">
                <a16:creationId xmlns:a16="http://schemas.microsoft.com/office/drawing/2014/main" id="{50F0431A-AEDA-2A46-BCA9-E83F5B03AA32}"/>
              </a:ext>
            </a:extLst>
          </p:cNvPr>
          <p:cNvCxnSpPr>
            <a:cxnSpLocks noChangeShapeType="1"/>
          </p:cNvCxnSpPr>
          <p:nvPr/>
        </p:nvCxnSpPr>
        <p:spPr bwMode="auto">
          <a:xfrm rot="5400000">
            <a:off x="3924300" y="4456113"/>
            <a:ext cx="1293813" cy="1587"/>
          </a:xfrm>
          <a:prstGeom prst="line">
            <a:avLst/>
          </a:prstGeom>
          <a:noFill/>
          <a:ln w="25400">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a:extLst>
              <a:ext uri="{FF2B5EF4-FFF2-40B4-BE49-F238E27FC236}">
                <a16:creationId xmlns:a16="http://schemas.microsoft.com/office/drawing/2014/main" id="{1ADF90D7-A098-1E40-B927-38E877268DE4}"/>
              </a:ext>
            </a:extLst>
          </p:cNvPr>
          <p:cNvCxnSpPr>
            <a:cxnSpLocks noChangeShapeType="1"/>
          </p:cNvCxnSpPr>
          <p:nvPr/>
        </p:nvCxnSpPr>
        <p:spPr bwMode="auto">
          <a:xfrm rot="5400000" flipH="1" flipV="1">
            <a:off x="3238500" y="876300"/>
            <a:ext cx="2971800" cy="2895600"/>
          </a:xfrm>
          <a:prstGeom prst="line">
            <a:avLst/>
          </a:prstGeom>
          <a:noFill/>
          <a:ln w="25400">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a:extLst>
              <a:ext uri="{FF2B5EF4-FFF2-40B4-BE49-F238E27FC236}">
                <a16:creationId xmlns:a16="http://schemas.microsoft.com/office/drawing/2014/main" id="{2E91DB61-8D94-194D-977B-DDA6881FA109}"/>
              </a:ext>
            </a:extLst>
          </p:cNvPr>
          <p:cNvCxnSpPr>
            <a:cxnSpLocks noChangeShapeType="1"/>
          </p:cNvCxnSpPr>
          <p:nvPr/>
        </p:nvCxnSpPr>
        <p:spPr bwMode="auto">
          <a:xfrm flipV="1">
            <a:off x="4572000" y="3581400"/>
            <a:ext cx="4343400" cy="1524000"/>
          </a:xfrm>
          <a:prstGeom prst="line">
            <a:avLst/>
          </a:prstGeom>
          <a:noFill/>
          <a:ln w="25400">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52233" name="Picture 5">
            <a:extLst>
              <a:ext uri="{FF2B5EF4-FFF2-40B4-BE49-F238E27FC236}">
                <a16:creationId xmlns:a16="http://schemas.microsoft.com/office/drawing/2014/main" id="{2E85D6BD-E12F-B941-9E1A-E99492AB49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838200"/>
            <a:ext cx="2782888"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Content Placeholder 3">
            <a:extLst>
              <a:ext uri="{FF2B5EF4-FFF2-40B4-BE49-F238E27FC236}">
                <a16:creationId xmlns:a16="http://schemas.microsoft.com/office/drawing/2014/main" id="{85C5907F-FCB4-0243-87F4-1C5D11105BC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778" r="-3778"/>
          <a:stretch>
            <a:fillRect/>
          </a:stretch>
        </p:blipFill>
        <p:spPr>
          <a:xfrm>
            <a:off x="330200" y="990600"/>
            <a:ext cx="8204200" cy="4343400"/>
          </a:xfrm>
        </p:spPr>
      </p:pic>
      <p:pic>
        <p:nvPicPr>
          <p:cNvPr id="54274" name="Picture 4">
            <a:extLst>
              <a:ext uri="{FF2B5EF4-FFF2-40B4-BE49-F238E27FC236}">
                <a16:creationId xmlns:a16="http://schemas.microsoft.com/office/drawing/2014/main" id="{0501DE63-019B-E447-875A-86EB238AC6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248275"/>
            <a:ext cx="741362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5">
            <a:extLst>
              <a:ext uri="{FF2B5EF4-FFF2-40B4-BE49-F238E27FC236}">
                <a16:creationId xmlns:a16="http://schemas.microsoft.com/office/drawing/2014/main" id="{15C28FC9-9479-8144-BD86-F3803A6FFB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541" b="24332"/>
          <a:stretch>
            <a:fillRect/>
          </a:stretch>
        </p:blipFill>
        <p:spPr bwMode="auto">
          <a:xfrm>
            <a:off x="1905000" y="76200"/>
            <a:ext cx="2820988"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16B062CF-74E5-2140-B77F-FB00819A2DF0}"/>
              </a:ext>
            </a:extLst>
          </p:cNvPr>
          <p:cNvCxnSpPr>
            <a:cxnSpLocks noChangeShapeType="1"/>
          </p:cNvCxnSpPr>
          <p:nvPr/>
        </p:nvCxnSpPr>
        <p:spPr bwMode="auto">
          <a:xfrm>
            <a:off x="1295400" y="1598613"/>
            <a:ext cx="3429000" cy="1587"/>
          </a:xfrm>
          <a:prstGeom prst="line">
            <a:avLst/>
          </a:prstGeom>
          <a:noFill/>
          <a:ln w="34925">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0" name="Straight Connector 9">
            <a:extLst>
              <a:ext uri="{FF2B5EF4-FFF2-40B4-BE49-F238E27FC236}">
                <a16:creationId xmlns:a16="http://schemas.microsoft.com/office/drawing/2014/main" id="{F66574B6-0935-4445-9768-72D31009F63A}"/>
              </a:ext>
            </a:extLst>
          </p:cNvPr>
          <p:cNvCxnSpPr>
            <a:cxnSpLocks noChangeShapeType="1"/>
          </p:cNvCxnSpPr>
          <p:nvPr/>
        </p:nvCxnSpPr>
        <p:spPr bwMode="auto">
          <a:xfrm>
            <a:off x="1143000" y="2208213"/>
            <a:ext cx="3429000" cy="1587"/>
          </a:xfrm>
          <a:prstGeom prst="line">
            <a:avLst/>
          </a:prstGeom>
          <a:noFill/>
          <a:ln w="34925">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Straight Connector 10">
            <a:extLst>
              <a:ext uri="{FF2B5EF4-FFF2-40B4-BE49-F238E27FC236}">
                <a16:creationId xmlns:a16="http://schemas.microsoft.com/office/drawing/2014/main" id="{67599BE9-1C76-A440-8B7E-42DA15A6C147}"/>
              </a:ext>
            </a:extLst>
          </p:cNvPr>
          <p:cNvCxnSpPr>
            <a:cxnSpLocks noChangeShapeType="1"/>
          </p:cNvCxnSpPr>
          <p:nvPr/>
        </p:nvCxnSpPr>
        <p:spPr bwMode="auto">
          <a:xfrm>
            <a:off x="990600" y="2743200"/>
            <a:ext cx="3429000" cy="1588"/>
          </a:xfrm>
          <a:prstGeom prst="line">
            <a:avLst/>
          </a:prstGeom>
          <a:noFill/>
          <a:ln w="34925">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2" name="Straight Connector 11">
            <a:extLst>
              <a:ext uri="{FF2B5EF4-FFF2-40B4-BE49-F238E27FC236}">
                <a16:creationId xmlns:a16="http://schemas.microsoft.com/office/drawing/2014/main" id="{03B5A05B-97E6-E142-AA34-F88819ED187D}"/>
              </a:ext>
            </a:extLst>
          </p:cNvPr>
          <p:cNvCxnSpPr>
            <a:cxnSpLocks noChangeShapeType="1"/>
          </p:cNvCxnSpPr>
          <p:nvPr/>
        </p:nvCxnSpPr>
        <p:spPr bwMode="auto">
          <a:xfrm>
            <a:off x="838200" y="3352800"/>
            <a:ext cx="3429000" cy="1588"/>
          </a:xfrm>
          <a:prstGeom prst="line">
            <a:avLst/>
          </a:prstGeom>
          <a:noFill/>
          <a:ln w="34925">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 name="Straight Connector 12">
            <a:extLst>
              <a:ext uri="{FF2B5EF4-FFF2-40B4-BE49-F238E27FC236}">
                <a16:creationId xmlns:a16="http://schemas.microsoft.com/office/drawing/2014/main" id="{8D72A240-4D2A-4343-9BDE-7CB2E57ECB78}"/>
              </a:ext>
            </a:extLst>
          </p:cNvPr>
          <p:cNvCxnSpPr>
            <a:cxnSpLocks noChangeShapeType="1"/>
          </p:cNvCxnSpPr>
          <p:nvPr/>
        </p:nvCxnSpPr>
        <p:spPr bwMode="auto">
          <a:xfrm>
            <a:off x="685800" y="3960813"/>
            <a:ext cx="3429000" cy="1587"/>
          </a:xfrm>
          <a:prstGeom prst="line">
            <a:avLst/>
          </a:prstGeom>
          <a:noFill/>
          <a:ln w="34925">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a:extLst>
              <a:ext uri="{FF2B5EF4-FFF2-40B4-BE49-F238E27FC236}">
                <a16:creationId xmlns:a16="http://schemas.microsoft.com/office/drawing/2014/main" id="{ACD30188-C43C-534C-B18C-B3CB7FBC927B}"/>
              </a:ext>
            </a:extLst>
          </p:cNvPr>
          <p:cNvCxnSpPr>
            <a:cxnSpLocks noChangeShapeType="1"/>
          </p:cNvCxnSpPr>
          <p:nvPr/>
        </p:nvCxnSpPr>
        <p:spPr bwMode="auto">
          <a:xfrm>
            <a:off x="457200" y="4570413"/>
            <a:ext cx="3429000" cy="1587"/>
          </a:xfrm>
          <a:prstGeom prst="line">
            <a:avLst/>
          </a:prstGeom>
          <a:noFill/>
          <a:ln w="34925">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5" name="Straight Connector 14">
            <a:extLst>
              <a:ext uri="{FF2B5EF4-FFF2-40B4-BE49-F238E27FC236}">
                <a16:creationId xmlns:a16="http://schemas.microsoft.com/office/drawing/2014/main" id="{DE2DCD71-C58D-EE42-A5BE-35ADCF28AE93}"/>
              </a:ext>
            </a:extLst>
          </p:cNvPr>
          <p:cNvCxnSpPr>
            <a:cxnSpLocks noChangeShapeType="1"/>
          </p:cNvCxnSpPr>
          <p:nvPr/>
        </p:nvCxnSpPr>
        <p:spPr bwMode="auto">
          <a:xfrm>
            <a:off x="304800" y="5180013"/>
            <a:ext cx="3429000" cy="1587"/>
          </a:xfrm>
          <a:prstGeom prst="line">
            <a:avLst/>
          </a:prstGeom>
          <a:noFill/>
          <a:ln w="34925">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54283" name="Picture 4">
            <a:extLst>
              <a:ext uri="{FF2B5EF4-FFF2-40B4-BE49-F238E27FC236}">
                <a16:creationId xmlns:a16="http://schemas.microsoft.com/office/drawing/2014/main" id="{C1D22CAD-8873-2746-BC65-4DDE5764A2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3521" t="17413" r="1709" b="5820"/>
          <a:stretch>
            <a:fillRect/>
          </a:stretch>
        </p:blipFill>
        <p:spPr bwMode="auto">
          <a:xfrm>
            <a:off x="5715000" y="228600"/>
            <a:ext cx="19923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4" name="TextBox 15">
            <a:extLst>
              <a:ext uri="{FF2B5EF4-FFF2-40B4-BE49-F238E27FC236}">
                <a16:creationId xmlns:a16="http://schemas.microsoft.com/office/drawing/2014/main" id="{A2C0CDB0-15C1-7A43-9ED6-99455A6AF16F}"/>
              </a:ext>
            </a:extLst>
          </p:cNvPr>
          <p:cNvSpPr txBox="1">
            <a:spLocks noChangeArrowheads="1"/>
          </p:cNvSpPr>
          <p:nvPr/>
        </p:nvSpPr>
        <p:spPr bwMode="auto">
          <a:xfrm>
            <a:off x="8001000" y="5791200"/>
            <a:ext cx="114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cs-CZ"/>
              <a:t>(h, k, l)</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3">
            <a:extLst>
              <a:ext uri="{FF2B5EF4-FFF2-40B4-BE49-F238E27FC236}">
                <a16:creationId xmlns:a16="http://schemas.microsoft.com/office/drawing/2014/main" id="{CE28DDCD-4F10-0247-93FC-00AB522B5F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953000"/>
            <a:ext cx="9144000"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8" name="Picture 5">
            <a:extLst>
              <a:ext uri="{FF2B5EF4-FFF2-40B4-BE49-F238E27FC236}">
                <a16:creationId xmlns:a16="http://schemas.microsoft.com/office/drawing/2014/main" id="{A1C1700C-C5B0-3C48-AD5E-0AF8BC270A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866" b="24573"/>
          <a:stretch>
            <a:fillRect/>
          </a:stretch>
        </p:blipFill>
        <p:spPr bwMode="auto">
          <a:xfrm>
            <a:off x="152400" y="838200"/>
            <a:ext cx="47291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5">
            <a:extLst>
              <a:ext uri="{FF2B5EF4-FFF2-40B4-BE49-F238E27FC236}">
                <a16:creationId xmlns:a16="http://schemas.microsoft.com/office/drawing/2014/main" id="{AF6D2F63-0143-914C-B135-BF8FC9000F2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28600"/>
            <a:ext cx="433387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6">
            <a:extLst>
              <a:ext uri="{FF2B5EF4-FFF2-40B4-BE49-F238E27FC236}">
                <a16:creationId xmlns:a16="http://schemas.microsoft.com/office/drawing/2014/main" id="{18B03C99-019D-B34E-8B38-888DE3024C37}"/>
              </a:ext>
            </a:extLst>
          </p:cNvPr>
          <p:cNvPicPr>
            <a:picLocks noChangeAspect="1"/>
          </p:cNvPicPr>
          <p:nvPr/>
        </p:nvPicPr>
        <p:blipFill>
          <a:blip r:embed="rId5">
            <a:extLst>
              <a:ext uri="{28A0092B-C50C-407E-A947-70E740481C1C}">
                <a14:useLocalDpi xmlns:a14="http://schemas.microsoft.com/office/drawing/2010/main" val="0"/>
              </a:ext>
            </a:extLst>
          </a:blip>
          <a:srcRect l="44167"/>
          <a:stretch>
            <a:fillRect/>
          </a:stretch>
        </p:blipFill>
        <p:spPr bwMode="auto">
          <a:xfrm>
            <a:off x="6850063" y="3505200"/>
            <a:ext cx="21272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Text Box 8">
            <a:extLst>
              <a:ext uri="{FF2B5EF4-FFF2-40B4-BE49-F238E27FC236}">
                <a16:creationId xmlns:a16="http://schemas.microsoft.com/office/drawing/2014/main" id="{B7E66C03-AC31-CB42-9F53-9BEEE57350AD}"/>
              </a:ext>
            </a:extLst>
          </p:cNvPr>
          <p:cNvSpPr txBox="1">
            <a:spLocks noChangeArrowheads="1"/>
          </p:cNvSpPr>
          <p:nvPr/>
        </p:nvSpPr>
        <p:spPr bwMode="auto">
          <a:xfrm>
            <a:off x="381000" y="3683000"/>
            <a:ext cx="2362200" cy="584200"/>
          </a:xfrm>
          <a:prstGeom prst="rect">
            <a:avLst/>
          </a:prstGeom>
          <a:noFill/>
          <a:ln w="476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GB" altLang="cs-CZ" sz="3200"/>
              <a:t>n</a:t>
            </a:r>
            <a:r>
              <a:rPr lang="en-GB" altLang="cs-CZ" sz="3200">
                <a:latin typeface="Symbol" pitchFamily="2" charset="2"/>
              </a:rPr>
              <a:t>l</a:t>
            </a:r>
            <a:r>
              <a:rPr lang="en-GB" altLang="cs-CZ" sz="3200"/>
              <a:t> = 2d sin</a:t>
            </a:r>
            <a:r>
              <a:rPr lang="en-GB" altLang="cs-CZ" sz="3200">
                <a:latin typeface="Symbol" pitchFamily="2" charset="2"/>
              </a:rPr>
              <a:t>q</a:t>
            </a:r>
            <a:endParaRPr lang="en-GB" altLang="cs-CZ" sz="3200"/>
          </a:p>
        </p:txBody>
      </p:sp>
      <p:pic>
        <p:nvPicPr>
          <p:cNvPr id="55302" name="Picture 4">
            <a:extLst>
              <a:ext uri="{FF2B5EF4-FFF2-40B4-BE49-F238E27FC236}">
                <a16:creationId xmlns:a16="http://schemas.microsoft.com/office/drawing/2014/main" id="{CCDD6F17-AA19-AF4D-9D8E-EA666A43DE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1773" t="31197" r="61311" b="31409"/>
          <a:stretch>
            <a:fillRect/>
          </a:stretch>
        </p:blipFill>
        <p:spPr bwMode="auto">
          <a:xfrm>
            <a:off x="3505200" y="3429000"/>
            <a:ext cx="1600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5" descr="aadensity">
            <a:extLst>
              <a:ext uri="{FF2B5EF4-FFF2-40B4-BE49-F238E27FC236}">
                <a16:creationId xmlns:a16="http://schemas.microsoft.com/office/drawing/2014/main" id="{89D9460F-D767-B145-984E-42729965D9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75668" t="59727"/>
          <a:stretch>
            <a:fillRect/>
          </a:stretch>
        </p:blipFill>
        <p:spPr bwMode="auto">
          <a:xfrm>
            <a:off x="5380038" y="3581400"/>
            <a:ext cx="11731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9">
            <a:extLst>
              <a:ext uri="{FF2B5EF4-FFF2-40B4-BE49-F238E27FC236}">
                <a16:creationId xmlns:a16="http://schemas.microsoft.com/office/drawing/2014/main" id="{1237C699-549C-7647-B069-1EED91324A1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62400" y="6172200"/>
            <a:ext cx="40989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3" descr="piccat">
            <a:extLst>
              <a:ext uri="{FF2B5EF4-FFF2-40B4-BE49-F238E27FC236}">
                <a16:creationId xmlns:a16="http://schemas.microsoft.com/office/drawing/2014/main" id="{2164843F-68E2-B242-8088-594882EEED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2949575"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2" name="Picture 5" descr="piccatfftm">
            <a:extLst>
              <a:ext uri="{FF2B5EF4-FFF2-40B4-BE49-F238E27FC236}">
                <a16:creationId xmlns:a16="http://schemas.microsoft.com/office/drawing/2014/main" id="{74C112C7-D526-024D-AE89-4E86B66640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657600"/>
            <a:ext cx="2949575"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9" descr="picmanxfft">
            <a:extLst>
              <a:ext uri="{FF2B5EF4-FFF2-40B4-BE49-F238E27FC236}">
                <a16:creationId xmlns:a16="http://schemas.microsoft.com/office/drawing/2014/main" id="{7FBE8A9D-3633-B443-98C8-C8629C300E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81000"/>
            <a:ext cx="2949575"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 Box 10">
            <a:extLst>
              <a:ext uri="{FF2B5EF4-FFF2-40B4-BE49-F238E27FC236}">
                <a16:creationId xmlns:a16="http://schemas.microsoft.com/office/drawing/2014/main" id="{9E5D2444-9BB1-8B4F-A780-A55799DEF20D}"/>
              </a:ext>
            </a:extLst>
          </p:cNvPr>
          <p:cNvSpPr txBox="1">
            <a:spLocks noChangeArrowheads="1"/>
          </p:cNvSpPr>
          <p:nvPr/>
        </p:nvSpPr>
        <p:spPr bwMode="auto">
          <a:xfrm>
            <a:off x="5791200" y="36576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lv-LV" altLang="cs-CZ">
                <a:latin typeface="Calibri" panose="020F0502020204030204" pitchFamily="34" charset="0"/>
              </a:rPr>
              <a:t>Observed amplitudes</a:t>
            </a:r>
            <a:endParaRPr lang="en-GB" altLang="cs-CZ">
              <a:latin typeface="Calibri" panose="020F0502020204030204" pitchFamily="34" charset="0"/>
            </a:endParaRPr>
          </a:p>
        </p:txBody>
      </p:sp>
      <p:sp>
        <p:nvSpPr>
          <p:cNvPr id="56325" name="Text Box 13">
            <a:extLst>
              <a:ext uri="{FF2B5EF4-FFF2-40B4-BE49-F238E27FC236}">
                <a16:creationId xmlns:a16="http://schemas.microsoft.com/office/drawing/2014/main" id="{D4F57CA1-63BF-3A41-8952-21A12A7E5608}"/>
              </a:ext>
            </a:extLst>
          </p:cNvPr>
          <p:cNvSpPr txBox="1">
            <a:spLocks noChangeArrowheads="1"/>
          </p:cNvSpPr>
          <p:nvPr/>
        </p:nvSpPr>
        <p:spPr bwMode="auto">
          <a:xfrm>
            <a:off x="5638800" y="35814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endParaRPr lang="en-GB" altLang="cs-CZ"/>
          </a:p>
        </p:txBody>
      </p:sp>
      <p:sp>
        <p:nvSpPr>
          <p:cNvPr id="56326" name="Text Box 14">
            <a:extLst>
              <a:ext uri="{FF2B5EF4-FFF2-40B4-BE49-F238E27FC236}">
                <a16:creationId xmlns:a16="http://schemas.microsoft.com/office/drawing/2014/main" id="{6B35C918-C7BC-1F49-85EE-C9EA605B6ED5}"/>
              </a:ext>
            </a:extLst>
          </p:cNvPr>
          <p:cNvSpPr txBox="1">
            <a:spLocks noChangeArrowheads="1"/>
          </p:cNvSpPr>
          <p:nvPr/>
        </p:nvSpPr>
        <p:spPr bwMode="auto">
          <a:xfrm>
            <a:off x="5715000" y="388938"/>
            <a:ext cx="3048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lv-LV" altLang="cs-CZ">
                <a:latin typeface="Calibri" panose="020F0502020204030204" pitchFamily="34" charset="0"/>
              </a:rPr>
              <a:t>Fourier amplitudes and phases</a:t>
            </a:r>
            <a:endParaRPr lang="en-GB" altLang="cs-CZ">
              <a:latin typeface="Calibri" panose="020F0502020204030204" pitchFamily="34" charset="0"/>
            </a:endParaRPr>
          </a:p>
        </p:txBody>
      </p:sp>
      <p:pic>
        <p:nvPicPr>
          <p:cNvPr id="56327" name="Picture 16">
            <a:extLst>
              <a:ext uri="{FF2B5EF4-FFF2-40B4-BE49-F238E27FC236}">
                <a16:creationId xmlns:a16="http://schemas.microsoft.com/office/drawing/2014/main" id="{C23C96A1-2020-124C-8BFE-BEA5A24BEB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9263" y="1219200"/>
            <a:ext cx="625475"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8" name="Text Box 20">
            <a:extLst>
              <a:ext uri="{FF2B5EF4-FFF2-40B4-BE49-F238E27FC236}">
                <a16:creationId xmlns:a16="http://schemas.microsoft.com/office/drawing/2014/main" id="{FDFCE703-8CBF-B341-AA81-84636F2CF82A}"/>
              </a:ext>
            </a:extLst>
          </p:cNvPr>
          <p:cNvSpPr txBox="1">
            <a:spLocks noChangeArrowheads="1"/>
          </p:cNvSpPr>
          <p:nvPr/>
        </p:nvSpPr>
        <p:spPr bwMode="auto">
          <a:xfrm>
            <a:off x="762000" y="3810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lv-LV" altLang="cs-CZ">
                <a:latin typeface="Calibri" panose="020F0502020204030204" pitchFamily="34" charset="0"/>
              </a:rPr>
              <a:t>Real space cat</a:t>
            </a:r>
            <a:endParaRPr lang="en-GB" altLang="cs-CZ">
              <a:latin typeface="Calibri" panose="020F0502020204030204" pitchFamily="34" charset="0"/>
            </a:endParaRPr>
          </a:p>
        </p:txBody>
      </p:sp>
      <p:sp>
        <p:nvSpPr>
          <p:cNvPr id="56329" name="Text Box 25">
            <a:extLst>
              <a:ext uri="{FF2B5EF4-FFF2-40B4-BE49-F238E27FC236}">
                <a16:creationId xmlns:a16="http://schemas.microsoft.com/office/drawing/2014/main" id="{9004929E-9A15-9742-8387-A4727684F8A6}"/>
              </a:ext>
            </a:extLst>
          </p:cNvPr>
          <p:cNvSpPr txBox="1">
            <a:spLocks noChangeArrowheads="1"/>
          </p:cNvSpPr>
          <p:nvPr/>
        </p:nvSpPr>
        <p:spPr bwMode="auto">
          <a:xfrm>
            <a:off x="3733800" y="2057400"/>
            <a:ext cx="1752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lv-LV" altLang="cs-CZ">
                <a:latin typeface="Calibri" panose="020F0502020204030204" pitchFamily="34" charset="0"/>
              </a:rPr>
              <a:t>Fourier transform</a:t>
            </a:r>
            <a:endParaRPr lang="en-GB" altLang="cs-CZ">
              <a:latin typeface="Calibri" panose="020F0502020204030204" pitchFamily="34" charset="0"/>
            </a:endParaRPr>
          </a:p>
        </p:txBody>
      </p:sp>
      <p:pic>
        <p:nvPicPr>
          <p:cNvPr id="56330" name="Picture 22">
            <a:extLst>
              <a:ext uri="{FF2B5EF4-FFF2-40B4-BE49-F238E27FC236}">
                <a16:creationId xmlns:a16="http://schemas.microsoft.com/office/drawing/2014/main" id="{223A241F-4786-1548-9949-D3E01B47838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8200" y="40386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1" name="Text Box 14">
            <a:extLst>
              <a:ext uri="{FF2B5EF4-FFF2-40B4-BE49-F238E27FC236}">
                <a16:creationId xmlns:a16="http://schemas.microsoft.com/office/drawing/2014/main" id="{70325455-EAFC-7B43-B2DD-564A5E69C2AE}"/>
              </a:ext>
            </a:extLst>
          </p:cNvPr>
          <p:cNvSpPr txBox="1">
            <a:spLocks noChangeArrowheads="1"/>
          </p:cNvSpPr>
          <p:nvPr/>
        </p:nvSpPr>
        <p:spPr bwMode="auto">
          <a:xfrm>
            <a:off x="152400" y="3352800"/>
            <a:ext cx="3276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lv-LV" altLang="cs-CZ" sz="2000">
                <a:latin typeface="Calibri" panose="020F0502020204030204" pitchFamily="34" charset="0"/>
              </a:rPr>
              <a:t>Circular rainbow scale of phases</a:t>
            </a:r>
            <a:endParaRPr lang="en-GB" altLang="cs-CZ" sz="2000">
              <a:latin typeface="Calibri" panose="020F0502020204030204" pitchFamily="34" charset="0"/>
            </a:endParaRPr>
          </a:p>
        </p:txBody>
      </p:sp>
      <p:pic>
        <p:nvPicPr>
          <p:cNvPr id="56332" name="Picture 24">
            <a:extLst>
              <a:ext uri="{FF2B5EF4-FFF2-40B4-BE49-F238E27FC236}">
                <a16:creationId xmlns:a16="http://schemas.microsoft.com/office/drawing/2014/main" id="{872E5D8B-E492-C647-BFC6-C7EF3D9F826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43400" y="4191000"/>
            <a:ext cx="3730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3" name="Text Box 14">
            <a:extLst>
              <a:ext uri="{FF2B5EF4-FFF2-40B4-BE49-F238E27FC236}">
                <a16:creationId xmlns:a16="http://schemas.microsoft.com/office/drawing/2014/main" id="{6AD9CD7C-65A8-DC46-8523-F7BED09EDAB9}"/>
              </a:ext>
            </a:extLst>
          </p:cNvPr>
          <p:cNvSpPr txBox="1">
            <a:spLocks noChangeArrowheads="1"/>
          </p:cNvSpPr>
          <p:nvPr/>
        </p:nvSpPr>
        <p:spPr bwMode="auto">
          <a:xfrm>
            <a:off x="3276600" y="3330575"/>
            <a:ext cx="2590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lv-LV" altLang="cs-CZ" sz="2000">
                <a:latin typeface="Calibri" panose="020F0502020204030204" pitchFamily="34" charset="0"/>
              </a:rPr>
              <a:t>Linear intensity scale of amplitude size</a:t>
            </a:r>
            <a:endParaRPr lang="en-GB" altLang="cs-CZ" sz="2000">
              <a:latin typeface="Calibri" panose="020F0502020204030204" pitchFamily="34" charset="0"/>
            </a:endParaRPr>
          </a:p>
        </p:txBody>
      </p:sp>
      <p:pic>
        <p:nvPicPr>
          <p:cNvPr id="56334" name="Picture 3">
            <a:extLst>
              <a:ext uri="{FF2B5EF4-FFF2-40B4-BE49-F238E27FC236}">
                <a16:creationId xmlns:a16="http://schemas.microsoft.com/office/drawing/2014/main" id="{89B1C19C-99A3-884D-AC64-0E15C1FD716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6200" y="6019800"/>
            <a:ext cx="56070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6B3D2484-F2CA-674C-823B-2034AE2033A0}"/>
              </a:ext>
            </a:extLst>
          </p:cNvPr>
          <p:cNvSpPr>
            <a:spLocks noGrp="1" noChangeArrowheads="1"/>
          </p:cNvSpPr>
          <p:nvPr>
            <p:ph type="title"/>
          </p:nvPr>
        </p:nvSpPr>
        <p:spPr>
          <a:xfrm>
            <a:off x="685800" y="228600"/>
            <a:ext cx="7772400" cy="1143000"/>
          </a:xfrm>
        </p:spPr>
        <p:txBody>
          <a:bodyPr/>
          <a:lstStyle/>
          <a:p>
            <a:pPr eaLnBrk="1" hangingPunct="1"/>
            <a:r>
              <a:rPr lang="lv-LV" altLang="cs-CZ" sz="4000">
                <a:ea typeface="ＭＳ Ｐゴシック" panose="020B0600070205080204" pitchFamily="34" charset="-128"/>
              </a:rPr>
              <a:t>Electron density equation + PHASE PROBLEM</a:t>
            </a:r>
            <a:endParaRPr lang="en-GB" altLang="cs-CZ" sz="4000">
              <a:ea typeface="ＭＳ Ｐゴシック" panose="020B0600070205080204" pitchFamily="34" charset="-128"/>
            </a:endParaRPr>
          </a:p>
        </p:txBody>
      </p:sp>
      <p:pic>
        <p:nvPicPr>
          <p:cNvPr id="57346" name="Picture 3">
            <a:extLst>
              <a:ext uri="{FF2B5EF4-FFF2-40B4-BE49-F238E27FC236}">
                <a16:creationId xmlns:a16="http://schemas.microsoft.com/office/drawing/2014/main" id="{4934FFD9-A684-FD4D-ADB9-1912D58688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33550"/>
            <a:ext cx="9144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C87B7B39-0C88-6346-BA75-30EC8F93948B}"/>
              </a:ext>
            </a:extLst>
          </p:cNvPr>
          <p:cNvSpPr>
            <a:spLocks noChangeArrowheads="1"/>
          </p:cNvSpPr>
          <p:nvPr/>
        </p:nvSpPr>
        <p:spPr bwMode="auto">
          <a:xfrm>
            <a:off x="8077200" y="1828800"/>
            <a:ext cx="1066800" cy="609600"/>
          </a:xfrm>
          <a:prstGeom prst="ellipse">
            <a:avLst/>
          </a:prstGeom>
          <a:noFill/>
          <a:ln w="25400">
            <a:solidFill>
              <a:srgbClr val="FF00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pic>
        <p:nvPicPr>
          <p:cNvPr id="57348" name="Picture 5">
            <a:extLst>
              <a:ext uri="{FF2B5EF4-FFF2-40B4-BE49-F238E27FC236}">
                <a16:creationId xmlns:a16="http://schemas.microsoft.com/office/drawing/2014/main" id="{F157F938-0E82-A542-BB5A-A54860BFCD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679825"/>
            <a:ext cx="304800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6">
            <a:extLst>
              <a:ext uri="{FF2B5EF4-FFF2-40B4-BE49-F238E27FC236}">
                <a16:creationId xmlns:a16="http://schemas.microsoft.com/office/drawing/2014/main" id="{6685832B-9D57-6A4B-9BD5-FEE69F17713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787650"/>
            <a:ext cx="40989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5">
            <a:extLst>
              <a:ext uri="{FF2B5EF4-FFF2-40B4-BE49-F238E27FC236}">
                <a16:creationId xmlns:a16="http://schemas.microsoft.com/office/drawing/2014/main" id="{076E1237-D332-F44C-ADA9-F0E56A620FD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21" b="10426"/>
          <a:stretch>
            <a:fillRect/>
          </a:stretch>
        </p:blipFill>
        <p:spPr bwMode="auto">
          <a:xfrm>
            <a:off x="144463" y="3503613"/>
            <a:ext cx="5722937" cy="335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B1B7514C-9224-9E40-933A-42420862E556}"/>
              </a:ext>
            </a:extLst>
          </p:cNvPr>
          <p:cNvSpPr>
            <a:spLocks noGrp="1" noRot="1" noChangeArrowheads="1"/>
          </p:cNvSpPr>
          <p:nvPr>
            <p:ph type="title"/>
          </p:nvPr>
        </p:nvSpPr>
        <p:spPr>
          <a:xfrm>
            <a:off x="457200" y="244475"/>
            <a:ext cx="6346825" cy="1431925"/>
          </a:xfrm>
        </p:spPr>
        <p:txBody>
          <a:bodyPr/>
          <a:lstStyle/>
          <a:p>
            <a:pPr eaLnBrk="1" hangingPunct="1"/>
            <a:r>
              <a:rPr lang="en-US" altLang="zh-TW" sz="3200">
                <a:ea typeface="新細明體" panose="02020500000000000000" pitchFamily="18" charset="-120"/>
              </a:rPr>
              <a:t>WILHELM CONRAD RÖNTGEN (1845-1923)</a:t>
            </a:r>
          </a:p>
        </p:txBody>
      </p:sp>
      <p:sp>
        <p:nvSpPr>
          <p:cNvPr id="18434" name="Rectangle 3">
            <a:extLst>
              <a:ext uri="{FF2B5EF4-FFF2-40B4-BE49-F238E27FC236}">
                <a16:creationId xmlns:a16="http://schemas.microsoft.com/office/drawing/2014/main" id="{5DD5CBDE-E42D-0A40-B253-AA75386CC620}"/>
              </a:ext>
            </a:extLst>
          </p:cNvPr>
          <p:cNvSpPr>
            <a:spLocks noGrp="1" noRot="1" noChangeArrowheads="1"/>
          </p:cNvSpPr>
          <p:nvPr>
            <p:ph idx="1"/>
          </p:nvPr>
        </p:nvSpPr>
        <p:spPr>
          <a:xfrm>
            <a:off x="228600" y="2944813"/>
            <a:ext cx="8018463" cy="2160587"/>
          </a:xfrm>
        </p:spPr>
        <p:txBody>
          <a:bodyPr/>
          <a:lstStyle/>
          <a:p>
            <a:pPr eaLnBrk="1" hangingPunct="1"/>
            <a:r>
              <a:rPr lang="en-US" altLang="zh-TW" sz="2800" b="1">
                <a:ea typeface="新細明體" panose="02020500000000000000" pitchFamily="18" charset="-120"/>
              </a:rPr>
              <a:t>1901 Nobel Laureate in Physics</a:t>
            </a:r>
            <a:endParaRPr lang="en-US" altLang="zh-TW" sz="2800" i="1">
              <a:ea typeface="新細明體" panose="02020500000000000000" pitchFamily="18" charset="-120"/>
            </a:endParaRPr>
          </a:p>
          <a:p>
            <a:pPr eaLnBrk="1" hangingPunct="1">
              <a:buFont typeface="Wingdings" pitchFamily="2" charset="2"/>
              <a:buNone/>
            </a:pPr>
            <a:r>
              <a:rPr lang="en-US" altLang="zh-TW" sz="2800" i="1">
                <a:ea typeface="新細明體" panose="02020500000000000000" pitchFamily="18" charset="-120"/>
              </a:rPr>
              <a:t>	discovery of the remarkable rays subsequently named after him.</a:t>
            </a:r>
          </a:p>
        </p:txBody>
      </p:sp>
      <p:pic>
        <p:nvPicPr>
          <p:cNvPr id="18435" name="Picture 8">
            <a:extLst>
              <a:ext uri="{FF2B5EF4-FFF2-40B4-BE49-F238E27FC236}">
                <a16:creationId xmlns:a16="http://schemas.microsoft.com/office/drawing/2014/main" id="{7D712D39-F395-554A-A9CA-4D8E599C3D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228600"/>
            <a:ext cx="2159000" cy="305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5">
            <a:extLst>
              <a:ext uri="{FF2B5EF4-FFF2-40B4-BE49-F238E27FC236}">
                <a16:creationId xmlns:a16="http://schemas.microsoft.com/office/drawing/2014/main" id="{A42D2074-B8DB-9C49-B1AA-AD1BAE0A477A}"/>
              </a:ext>
            </a:extLst>
          </p:cNvPr>
          <p:cNvPicPr>
            <a:picLocks noChangeAspect="1"/>
          </p:cNvPicPr>
          <p:nvPr/>
        </p:nvPicPr>
        <p:blipFill>
          <a:blip r:embed="rId3">
            <a:extLst>
              <a:ext uri="{28A0092B-C50C-407E-A947-70E740481C1C}">
                <a14:useLocalDpi xmlns:a14="http://schemas.microsoft.com/office/drawing/2010/main" val="0"/>
              </a:ext>
            </a:extLst>
          </a:blip>
          <a:srcRect l="59140"/>
          <a:stretch>
            <a:fillRect/>
          </a:stretch>
        </p:blipFill>
        <p:spPr bwMode="auto">
          <a:xfrm rot="5400000">
            <a:off x="5526881" y="3317082"/>
            <a:ext cx="2700337"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Box 3">
            <a:extLst>
              <a:ext uri="{FF2B5EF4-FFF2-40B4-BE49-F238E27FC236}">
                <a16:creationId xmlns:a16="http://schemas.microsoft.com/office/drawing/2014/main" id="{E514CA9F-F81E-1D42-B28B-2D754F03CD6B}"/>
              </a:ext>
            </a:extLst>
          </p:cNvPr>
          <p:cNvSpPr txBox="1">
            <a:spLocks noChangeArrowheads="1"/>
          </p:cNvSpPr>
          <p:nvPr/>
        </p:nvSpPr>
        <p:spPr bwMode="auto">
          <a:xfrm>
            <a:off x="1066800" y="206375"/>
            <a:ext cx="7239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cs-CZ" sz="4000">
                <a:latin typeface="Calibri" panose="020F0502020204030204" pitchFamily="34" charset="0"/>
              </a:rPr>
              <a:t>Summary:</a:t>
            </a:r>
          </a:p>
        </p:txBody>
      </p:sp>
      <p:sp>
        <p:nvSpPr>
          <p:cNvPr id="58370" name="TextBox 4">
            <a:extLst>
              <a:ext uri="{FF2B5EF4-FFF2-40B4-BE49-F238E27FC236}">
                <a16:creationId xmlns:a16="http://schemas.microsoft.com/office/drawing/2014/main" id="{1B84271F-798E-584B-84A3-3A04CD1F9566}"/>
              </a:ext>
            </a:extLst>
          </p:cNvPr>
          <p:cNvSpPr txBox="1">
            <a:spLocks noChangeArrowheads="1"/>
          </p:cNvSpPr>
          <p:nvPr/>
        </p:nvSpPr>
        <p:spPr bwMode="auto">
          <a:xfrm>
            <a:off x="457200" y="1447800"/>
            <a:ext cx="83820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04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Aft>
                <a:spcPts val="1200"/>
              </a:spcAft>
            </a:pPr>
            <a:r>
              <a:rPr lang="en-US" altLang="cs-CZ" sz="2800" dirty="0">
                <a:latin typeface="Calibri" panose="020F0502020204030204" pitchFamily="34" charset="0"/>
              </a:rPr>
              <a:t>1. X-rays have suitable wavelength for study of molecular structures</a:t>
            </a:r>
          </a:p>
          <a:p>
            <a:pPr eaLnBrk="1" hangingPunct="1">
              <a:spcAft>
                <a:spcPts val="1200"/>
              </a:spcAft>
            </a:pPr>
            <a:r>
              <a:rPr lang="en-US" altLang="cs-CZ" sz="2800" dirty="0">
                <a:latin typeface="Calibri" panose="020F0502020204030204" pitchFamily="34" charset="0"/>
              </a:rPr>
              <a:t>2. Crystals allow measurement of useful diffraction data because they diffract strongly in certain directions</a:t>
            </a:r>
          </a:p>
          <a:p>
            <a:pPr eaLnBrk="1" hangingPunct="1">
              <a:spcAft>
                <a:spcPts val="1200"/>
              </a:spcAft>
            </a:pPr>
            <a:r>
              <a:rPr lang="en-US" altLang="cs-CZ" sz="2800" dirty="0">
                <a:latin typeface="Calibri" panose="020F0502020204030204" pitchFamily="34" charset="0"/>
              </a:rPr>
              <a:t>3. Our goal is to obtain three-dimensional distribution of  electron density, because it shows the shape of a molecule</a:t>
            </a:r>
          </a:p>
          <a:p>
            <a:pPr eaLnBrk="1" hangingPunct="1">
              <a:spcAft>
                <a:spcPts val="1200"/>
              </a:spcAft>
            </a:pPr>
            <a:r>
              <a:rPr lang="en-US" altLang="cs-CZ" sz="2800" dirty="0">
                <a:latin typeface="Calibri" panose="020F0502020204030204" pitchFamily="34" charset="0"/>
              </a:rPr>
              <a:t>4. Diffraction experiments provide only amplitudes of structure factors =&gt; </a:t>
            </a:r>
            <a:r>
              <a:rPr lang="en-US" altLang="cs-CZ" sz="2800" dirty="0">
                <a:solidFill>
                  <a:srgbClr val="FF0000"/>
                </a:solidFill>
                <a:latin typeface="Calibri" panose="020F0502020204030204" pitchFamily="34" charset="0"/>
              </a:rPr>
              <a:t>Phase problem</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afv.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25635" y="1861380"/>
            <a:ext cx="5916128" cy="4180320"/>
          </a:xfrm>
          <a:prstGeom prst="rect">
            <a:avLst/>
          </a:prstGeom>
        </p:spPr>
      </p:pic>
      <p:pic>
        <p:nvPicPr>
          <p:cNvPr id="6" name="Picture 5"/>
          <p:cNvPicPr>
            <a:picLocks noChangeAspect="1"/>
          </p:cNvPicPr>
          <p:nvPr/>
        </p:nvPicPr>
        <p:blipFill rotWithShape="1">
          <a:blip r:embed="rId5"/>
          <a:srcRect l="8681" t="13549" r="51275" b="54162"/>
          <a:stretch/>
        </p:blipFill>
        <p:spPr>
          <a:xfrm>
            <a:off x="4487660" y="1730745"/>
            <a:ext cx="4656341" cy="4506907"/>
          </a:xfrm>
          <a:prstGeom prst="rect">
            <a:avLst/>
          </a:prstGeom>
        </p:spPr>
      </p:pic>
      <p:sp>
        <p:nvSpPr>
          <p:cNvPr id="2" name="TextBox 1"/>
          <p:cNvSpPr txBox="1"/>
          <p:nvPr/>
        </p:nvSpPr>
        <p:spPr>
          <a:xfrm>
            <a:off x="359022" y="163126"/>
            <a:ext cx="8425957" cy="1432443"/>
          </a:xfrm>
          <a:prstGeom prst="rect">
            <a:avLst/>
          </a:prstGeom>
          <a:noFill/>
        </p:spPr>
        <p:txBody>
          <a:bodyPr wrap="square" rtlCol="0">
            <a:spAutoFit/>
          </a:bodyPr>
          <a:lstStyle/>
          <a:p>
            <a:pPr algn="ctr"/>
            <a:r>
              <a:rPr lang="en-US" sz="4354" dirty="0">
                <a:latin typeface="Calibri"/>
                <a:cs typeface="Calibri"/>
              </a:rPr>
              <a:t>Human </a:t>
            </a:r>
            <a:r>
              <a:rPr lang="en-US" sz="4354" dirty="0" err="1">
                <a:latin typeface="Calibri"/>
                <a:cs typeface="Calibri"/>
              </a:rPr>
              <a:t>cardiovirus</a:t>
            </a:r>
            <a:r>
              <a:rPr lang="en-US" sz="4354" dirty="0">
                <a:latin typeface="Calibri"/>
                <a:cs typeface="Calibri"/>
              </a:rPr>
              <a:t> </a:t>
            </a:r>
            <a:r>
              <a:rPr lang="en-US" sz="4354" dirty="0" err="1">
                <a:latin typeface="Calibri"/>
                <a:cs typeface="Calibri"/>
              </a:rPr>
              <a:t>Saffold</a:t>
            </a:r>
            <a:r>
              <a:rPr lang="en-US" sz="4354" dirty="0">
                <a:latin typeface="Calibri"/>
                <a:cs typeface="Calibri"/>
              </a:rPr>
              <a:t> virus 3 (2.5Å resolution)</a:t>
            </a:r>
          </a:p>
        </p:txBody>
      </p:sp>
    </p:spTree>
    <p:extLst>
      <p:ext uri="{BB962C8B-B14F-4D97-AF65-F5344CB8AC3E}">
        <p14:creationId xmlns:p14="http://schemas.microsoft.com/office/powerpoint/2010/main" val="405839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74BCB0-99DB-E94C-9DB3-0A9047554D85}"/>
              </a:ext>
            </a:extLst>
          </p:cNvPr>
          <p:cNvSpPr txBox="1"/>
          <p:nvPr/>
        </p:nvSpPr>
        <p:spPr>
          <a:xfrm>
            <a:off x="215900" y="115888"/>
            <a:ext cx="8820150" cy="7110412"/>
          </a:xfrm>
          <a:prstGeom prst="rect">
            <a:avLst/>
          </a:prstGeom>
          <a:noFill/>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cs-CZ" b="1" dirty="0">
                <a:latin typeface="Calibri" panose="020F0502020204030204" pitchFamily="34" charset="0"/>
              </a:rPr>
              <a:t>1. </a:t>
            </a:r>
            <a:r>
              <a:rPr lang="en-US" altLang="cs-CZ" b="1" dirty="0" err="1">
                <a:latin typeface="Calibri" panose="020F0502020204030204" pitchFamily="34" charset="0"/>
              </a:rPr>
              <a:t>Rentgenov</a:t>
            </a:r>
            <a:r>
              <a:rPr lang="cs-CZ" altLang="cs-CZ" b="1" dirty="0" err="1">
                <a:latin typeface="Calibri" panose="020F0502020204030204" pitchFamily="34" charset="0"/>
              </a:rPr>
              <a:t>é</a:t>
            </a:r>
            <a:r>
              <a:rPr lang="cs-CZ" altLang="cs-CZ" b="1" dirty="0">
                <a:latin typeface="Calibri" panose="020F0502020204030204" pitchFamily="34" charset="0"/>
              </a:rPr>
              <a:t> paprsky se používají ke studiu makromolekulárních struktur protože:</a:t>
            </a:r>
            <a:endParaRPr lang="en-US" altLang="cs-CZ" dirty="0">
              <a:latin typeface="Calibri" panose="020F0502020204030204" pitchFamily="34" charset="0"/>
            </a:endParaRPr>
          </a:p>
          <a:p>
            <a:pPr eaLnBrk="1" hangingPunct="1"/>
            <a:r>
              <a:rPr lang="en-US" altLang="cs-CZ" dirty="0">
                <a:latin typeface="Calibri" panose="020F0502020204030204" pitchFamily="34" charset="0"/>
              </a:rPr>
              <a:t>A.) Maj</a:t>
            </a:r>
            <a:r>
              <a:rPr lang="cs-CZ" altLang="cs-CZ" dirty="0" err="1">
                <a:latin typeface="Calibri" panose="020F0502020204030204" pitchFamily="34" charset="0"/>
              </a:rPr>
              <a:t>í</a:t>
            </a:r>
            <a:r>
              <a:rPr lang="cs-CZ" altLang="cs-CZ" dirty="0">
                <a:latin typeface="Calibri" panose="020F0502020204030204" pitchFamily="34" charset="0"/>
              </a:rPr>
              <a:t> vlnovou délku podobnou meziatomovým vzdálenostem.</a:t>
            </a:r>
            <a:endParaRPr lang="en-US" altLang="cs-CZ" dirty="0">
              <a:latin typeface="Calibri" panose="020F0502020204030204" pitchFamily="34" charset="0"/>
            </a:endParaRPr>
          </a:p>
          <a:p>
            <a:pPr eaLnBrk="1" hangingPunct="1"/>
            <a:r>
              <a:rPr lang="en-US" altLang="cs-CZ" dirty="0">
                <a:latin typeface="Calibri" panose="020F0502020204030204" pitchFamily="34" charset="0"/>
              </a:rPr>
              <a:t>B.) </a:t>
            </a:r>
            <a:r>
              <a:rPr lang="en-US" altLang="cs-CZ" dirty="0" err="1">
                <a:latin typeface="Calibri" panose="020F0502020204030204" pitchFamily="34" charset="0"/>
              </a:rPr>
              <a:t>Jako</a:t>
            </a:r>
            <a:r>
              <a:rPr lang="en-US" altLang="cs-CZ" dirty="0">
                <a:latin typeface="Calibri" panose="020F0502020204030204" pitchFamily="34" charset="0"/>
              </a:rPr>
              <a:t> </a:t>
            </a:r>
            <a:r>
              <a:rPr lang="en-US" altLang="cs-CZ" dirty="0" err="1">
                <a:latin typeface="Calibri" panose="020F0502020204030204" pitchFamily="34" charset="0"/>
              </a:rPr>
              <a:t>jedin</a:t>
            </a:r>
            <a:r>
              <a:rPr lang="cs-CZ" altLang="cs-CZ" dirty="0" err="1">
                <a:latin typeface="Calibri" panose="020F0502020204030204" pitchFamily="34" charset="0"/>
              </a:rPr>
              <a:t>é</a:t>
            </a:r>
            <a:r>
              <a:rPr lang="cs-CZ" altLang="cs-CZ" dirty="0">
                <a:latin typeface="Calibri" panose="020F0502020204030204" pitchFamily="34" charset="0"/>
              </a:rPr>
              <a:t> elektromagnetické záření</a:t>
            </a:r>
            <a:r>
              <a:rPr lang="en-US" altLang="cs-CZ" dirty="0">
                <a:latin typeface="Calibri" panose="020F0502020204030204" pitchFamily="34" charset="0"/>
              </a:rPr>
              <a:t> </a:t>
            </a:r>
            <a:r>
              <a:rPr lang="en-US" altLang="cs-CZ" dirty="0" err="1">
                <a:latin typeface="Calibri" panose="020F0502020204030204" pitchFamily="34" charset="0"/>
              </a:rPr>
              <a:t>interagují</a:t>
            </a:r>
            <a:r>
              <a:rPr lang="en-US" altLang="cs-CZ" dirty="0">
                <a:latin typeface="Calibri" panose="020F0502020204030204" pitchFamily="34" charset="0"/>
              </a:rPr>
              <a:t> s </a:t>
            </a:r>
            <a:r>
              <a:rPr lang="en-US" altLang="cs-CZ" dirty="0" err="1">
                <a:latin typeface="Calibri" panose="020F0502020204030204" pitchFamily="34" charset="0"/>
              </a:rPr>
              <a:t>biologickým</a:t>
            </a:r>
            <a:r>
              <a:rPr lang="en-US" altLang="cs-CZ" dirty="0">
                <a:latin typeface="Calibri" panose="020F0502020204030204" pitchFamily="34" charset="0"/>
              </a:rPr>
              <a:t> </a:t>
            </a:r>
            <a:r>
              <a:rPr lang="en-US" altLang="cs-CZ" dirty="0" err="1">
                <a:latin typeface="Calibri" panose="020F0502020204030204" pitchFamily="34" charset="0"/>
              </a:rPr>
              <a:t>materiálem</a:t>
            </a:r>
            <a:r>
              <a:rPr lang="en-US" altLang="cs-CZ" dirty="0">
                <a:latin typeface="Calibri" panose="020F0502020204030204" pitchFamily="34" charset="0"/>
              </a:rPr>
              <a:t>.</a:t>
            </a:r>
          </a:p>
          <a:p>
            <a:pPr eaLnBrk="1" hangingPunct="1"/>
            <a:r>
              <a:rPr lang="en-US" altLang="cs-CZ" dirty="0">
                <a:latin typeface="Calibri" panose="020F0502020204030204" pitchFamily="34" charset="0"/>
              </a:rPr>
              <a:t>C.) </a:t>
            </a:r>
            <a:r>
              <a:rPr lang="en-US" altLang="cs-CZ" dirty="0" err="1">
                <a:latin typeface="Calibri" panose="020F0502020204030204" pitchFamily="34" charset="0"/>
              </a:rPr>
              <a:t>Byly</a:t>
            </a:r>
            <a:r>
              <a:rPr lang="en-US" altLang="cs-CZ" dirty="0">
                <a:latin typeface="Calibri" panose="020F0502020204030204" pitchFamily="34" charset="0"/>
              </a:rPr>
              <a:t> </a:t>
            </a:r>
            <a:r>
              <a:rPr lang="en-US" altLang="cs-CZ" dirty="0" err="1">
                <a:latin typeface="Calibri" panose="020F0502020204030204" pitchFamily="34" charset="0"/>
              </a:rPr>
              <a:t>objeveny</a:t>
            </a:r>
            <a:r>
              <a:rPr lang="en-US" altLang="cs-CZ" dirty="0">
                <a:latin typeface="Calibri" panose="020F0502020204030204" pitchFamily="34" charset="0"/>
              </a:rPr>
              <a:t> v </a:t>
            </a:r>
            <a:r>
              <a:rPr lang="en-US" altLang="cs-CZ" dirty="0" err="1">
                <a:latin typeface="Calibri" panose="020F0502020204030204" pitchFamily="34" charset="0"/>
              </a:rPr>
              <a:t>době</a:t>
            </a:r>
            <a:r>
              <a:rPr lang="en-US" altLang="cs-CZ" dirty="0">
                <a:latin typeface="Calibri" panose="020F0502020204030204" pitchFamily="34" charset="0"/>
              </a:rPr>
              <a:t> </a:t>
            </a:r>
            <a:r>
              <a:rPr lang="en-US" altLang="cs-CZ" dirty="0" err="1">
                <a:latin typeface="Calibri" panose="020F0502020204030204" pitchFamily="34" charset="0"/>
              </a:rPr>
              <a:t>intenzivního</a:t>
            </a:r>
            <a:r>
              <a:rPr lang="en-US" altLang="cs-CZ" dirty="0">
                <a:latin typeface="Calibri" panose="020F0502020204030204" pitchFamily="34" charset="0"/>
              </a:rPr>
              <a:t> </a:t>
            </a:r>
            <a:r>
              <a:rPr lang="en-US" altLang="cs-CZ" dirty="0" err="1">
                <a:latin typeface="Calibri" panose="020F0502020204030204" pitchFamily="34" charset="0"/>
              </a:rPr>
              <a:t>zájmu</a:t>
            </a:r>
            <a:r>
              <a:rPr lang="en-US" altLang="cs-CZ" dirty="0">
                <a:latin typeface="Calibri" panose="020F0502020204030204" pitchFamily="34" charset="0"/>
              </a:rPr>
              <a:t> o </a:t>
            </a:r>
            <a:r>
              <a:rPr lang="en-US" altLang="cs-CZ" dirty="0" err="1">
                <a:latin typeface="Calibri" panose="020F0502020204030204" pitchFamily="34" charset="0"/>
              </a:rPr>
              <a:t>strukturu</a:t>
            </a:r>
            <a:r>
              <a:rPr lang="en-US" altLang="cs-CZ" dirty="0">
                <a:latin typeface="Calibri" panose="020F0502020204030204" pitchFamily="34" charset="0"/>
              </a:rPr>
              <a:t> </a:t>
            </a:r>
            <a:r>
              <a:rPr lang="en-US" altLang="cs-CZ" dirty="0" err="1">
                <a:latin typeface="Calibri" panose="020F0502020204030204" pitchFamily="34" charset="0"/>
              </a:rPr>
              <a:t>makromolekul</a:t>
            </a:r>
            <a:r>
              <a:rPr lang="en-US" altLang="cs-CZ" dirty="0">
                <a:latin typeface="Calibri" panose="020F0502020204030204" pitchFamily="34" charset="0"/>
              </a:rPr>
              <a:t> a z </a:t>
            </a:r>
            <a:r>
              <a:rPr lang="en-US" altLang="cs-CZ" dirty="0" err="1">
                <a:latin typeface="Calibri" panose="020F0502020204030204" pitchFamily="34" charset="0"/>
              </a:rPr>
              <a:t>historických</a:t>
            </a:r>
            <a:r>
              <a:rPr lang="en-US" altLang="cs-CZ" dirty="0">
                <a:latin typeface="Calibri" panose="020F0502020204030204" pitchFamily="34" charset="0"/>
              </a:rPr>
              <a:t> </a:t>
            </a:r>
            <a:r>
              <a:rPr lang="en-US" altLang="cs-CZ" dirty="0" err="1">
                <a:latin typeface="Calibri" panose="020F0502020204030204" pitchFamily="34" charset="0"/>
              </a:rPr>
              <a:t>důvodů</a:t>
            </a:r>
            <a:r>
              <a:rPr lang="en-US" altLang="cs-CZ" dirty="0">
                <a:latin typeface="Calibri" panose="020F0502020204030204" pitchFamily="34" charset="0"/>
              </a:rPr>
              <a:t> se </a:t>
            </a:r>
            <a:r>
              <a:rPr lang="en-US" altLang="cs-CZ" dirty="0" err="1">
                <a:latin typeface="Calibri" panose="020F0502020204030204" pitchFamily="34" charset="0"/>
              </a:rPr>
              <a:t>používají</a:t>
            </a:r>
            <a:r>
              <a:rPr lang="en-US" altLang="cs-CZ" dirty="0">
                <a:latin typeface="Calibri" panose="020F0502020204030204" pitchFamily="34" charset="0"/>
              </a:rPr>
              <a:t> </a:t>
            </a:r>
            <a:r>
              <a:rPr lang="en-US" altLang="cs-CZ" dirty="0" err="1">
                <a:latin typeface="Calibri" panose="020F0502020204030204" pitchFamily="34" charset="0"/>
              </a:rPr>
              <a:t>dodnes</a:t>
            </a:r>
            <a:r>
              <a:rPr lang="en-US" altLang="cs-CZ" dirty="0">
                <a:latin typeface="Calibri" panose="020F0502020204030204" pitchFamily="34" charset="0"/>
              </a:rPr>
              <a:t>.</a:t>
            </a:r>
          </a:p>
          <a:p>
            <a:pPr eaLnBrk="1" hangingPunct="1"/>
            <a:r>
              <a:rPr lang="en-US" altLang="cs-CZ" b="1" dirty="0">
                <a:latin typeface="Calibri" panose="020F0502020204030204" pitchFamily="34" charset="0"/>
              </a:rPr>
              <a:t> </a:t>
            </a:r>
            <a:endParaRPr lang="en-US" altLang="cs-CZ" dirty="0">
              <a:latin typeface="Calibri" panose="020F0502020204030204" pitchFamily="34" charset="0"/>
            </a:endParaRPr>
          </a:p>
          <a:p>
            <a:pPr eaLnBrk="1" hangingPunct="1"/>
            <a:r>
              <a:rPr lang="en-US" altLang="cs-CZ" b="1" dirty="0">
                <a:latin typeface="Calibri" panose="020F0502020204030204" pitchFamily="34" charset="0"/>
              </a:rPr>
              <a:t>2. To, </a:t>
            </a:r>
            <a:r>
              <a:rPr lang="en-US" altLang="cs-CZ" b="1" dirty="0" err="1">
                <a:latin typeface="Calibri" panose="020F0502020204030204" pitchFamily="34" charset="0"/>
              </a:rPr>
              <a:t>že</a:t>
            </a:r>
            <a:r>
              <a:rPr lang="en-US" altLang="cs-CZ" b="1" dirty="0">
                <a:latin typeface="Calibri" panose="020F0502020204030204" pitchFamily="34" charset="0"/>
              </a:rPr>
              <a:t> </a:t>
            </a:r>
            <a:r>
              <a:rPr lang="en-US" altLang="cs-CZ" b="1" dirty="0" err="1">
                <a:latin typeface="Calibri" panose="020F0502020204030204" pitchFamily="34" charset="0"/>
              </a:rPr>
              <a:t>makromolekuly</a:t>
            </a:r>
            <a:r>
              <a:rPr lang="en-US" altLang="cs-CZ" b="1" dirty="0">
                <a:latin typeface="Calibri" panose="020F0502020204030204" pitchFamily="34" charset="0"/>
              </a:rPr>
              <a:t> </a:t>
            </a:r>
            <a:r>
              <a:rPr lang="en-US" altLang="cs-CZ" b="1" dirty="0" err="1">
                <a:latin typeface="Calibri" panose="020F0502020204030204" pitchFamily="34" charset="0"/>
              </a:rPr>
              <a:t>tvoří</a:t>
            </a:r>
            <a:r>
              <a:rPr lang="en-US" altLang="cs-CZ" b="1" dirty="0">
                <a:latin typeface="Calibri" panose="020F0502020204030204" pitchFamily="34" charset="0"/>
              </a:rPr>
              <a:t> </a:t>
            </a:r>
            <a:r>
              <a:rPr lang="en-US" altLang="cs-CZ" b="1" dirty="0" err="1">
                <a:latin typeface="Calibri" panose="020F0502020204030204" pitchFamily="34" charset="0"/>
              </a:rPr>
              <a:t>krystaly</a:t>
            </a:r>
            <a:r>
              <a:rPr lang="en-US" altLang="cs-CZ" b="1" dirty="0">
                <a:latin typeface="Calibri" panose="020F0502020204030204" pitchFamily="34" charset="0"/>
              </a:rPr>
              <a:t> </a:t>
            </a:r>
            <a:r>
              <a:rPr lang="en-US" altLang="cs-CZ" b="1" dirty="0" err="1">
                <a:latin typeface="Calibri" panose="020F0502020204030204" pitchFamily="34" charset="0"/>
              </a:rPr>
              <a:t>znamená</a:t>
            </a:r>
            <a:r>
              <a:rPr lang="en-US" altLang="cs-CZ" b="1" dirty="0">
                <a:latin typeface="Calibri" panose="020F0502020204030204" pitchFamily="34" charset="0"/>
              </a:rPr>
              <a:t> </a:t>
            </a:r>
            <a:r>
              <a:rPr lang="en-US" altLang="cs-CZ" b="1" dirty="0" err="1">
                <a:latin typeface="Calibri" panose="020F0502020204030204" pitchFamily="34" charset="0"/>
              </a:rPr>
              <a:t>že</a:t>
            </a:r>
            <a:r>
              <a:rPr lang="en-US" altLang="cs-CZ" b="1" dirty="0">
                <a:latin typeface="Calibri" panose="020F0502020204030204" pitchFamily="34" charset="0"/>
              </a:rPr>
              <a:t>:</a:t>
            </a:r>
            <a:endParaRPr lang="en-US" altLang="cs-CZ" dirty="0">
              <a:latin typeface="Calibri" panose="020F0502020204030204" pitchFamily="34" charset="0"/>
            </a:endParaRPr>
          </a:p>
          <a:p>
            <a:pPr eaLnBrk="1" hangingPunct="1"/>
            <a:r>
              <a:rPr lang="en-US" altLang="cs-CZ" dirty="0">
                <a:latin typeface="Calibri" panose="020F0502020204030204" pitchFamily="34" charset="0"/>
              </a:rPr>
              <a:t>A.) </a:t>
            </a:r>
            <a:r>
              <a:rPr lang="en-US" altLang="cs-CZ" dirty="0" err="1">
                <a:latin typeface="Calibri" panose="020F0502020204030204" pitchFamily="34" charset="0"/>
              </a:rPr>
              <a:t>Mají</a:t>
            </a:r>
            <a:r>
              <a:rPr lang="en-US" altLang="cs-CZ" dirty="0">
                <a:latin typeface="Calibri" panose="020F0502020204030204" pitchFamily="34" charset="0"/>
              </a:rPr>
              <a:t> </a:t>
            </a:r>
            <a:r>
              <a:rPr lang="en-US" altLang="cs-CZ" dirty="0" err="1">
                <a:latin typeface="Calibri" panose="020F0502020204030204" pitchFamily="34" charset="0"/>
              </a:rPr>
              <a:t>enzymatickou</a:t>
            </a:r>
            <a:r>
              <a:rPr lang="en-US" altLang="cs-CZ" dirty="0">
                <a:latin typeface="Calibri" panose="020F0502020204030204" pitchFamily="34" charset="0"/>
              </a:rPr>
              <a:t> </a:t>
            </a:r>
            <a:r>
              <a:rPr lang="en-US" altLang="cs-CZ" dirty="0" err="1">
                <a:latin typeface="Calibri" panose="020F0502020204030204" pitchFamily="34" charset="0"/>
              </a:rPr>
              <a:t>aktivitu</a:t>
            </a:r>
            <a:endParaRPr lang="en-US" altLang="cs-CZ" dirty="0">
              <a:latin typeface="Calibri" panose="020F0502020204030204" pitchFamily="34" charset="0"/>
            </a:endParaRPr>
          </a:p>
          <a:p>
            <a:pPr eaLnBrk="1" hangingPunct="1"/>
            <a:r>
              <a:rPr lang="en-US" altLang="cs-CZ" dirty="0">
                <a:latin typeface="Calibri" panose="020F0502020204030204" pitchFamily="34" charset="0"/>
              </a:rPr>
              <a:t>B.) </a:t>
            </a:r>
            <a:r>
              <a:rPr lang="en-US" altLang="cs-CZ" dirty="0" err="1">
                <a:latin typeface="Calibri" panose="020F0502020204030204" pitchFamily="34" charset="0"/>
              </a:rPr>
              <a:t>Jsou</a:t>
            </a:r>
            <a:r>
              <a:rPr lang="en-US" altLang="cs-CZ" dirty="0">
                <a:latin typeface="Calibri" panose="020F0502020204030204" pitchFamily="34" charset="0"/>
              </a:rPr>
              <a:t> </a:t>
            </a:r>
            <a:r>
              <a:rPr lang="en-US" altLang="cs-CZ" dirty="0" err="1">
                <a:latin typeface="Calibri" panose="020F0502020204030204" pitchFamily="34" charset="0"/>
              </a:rPr>
              <a:t>součástí</a:t>
            </a:r>
            <a:r>
              <a:rPr lang="en-US" altLang="cs-CZ" dirty="0">
                <a:latin typeface="Calibri" panose="020F0502020204030204" pitchFamily="34" charset="0"/>
              </a:rPr>
              <a:t> </a:t>
            </a:r>
            <a:r>
              <a:rPr lang="en-US" altLang="cs-CZ" dirty="0" err="1">
                <a:latin typeface="Calibri" panose="020F0502020204030204" pitchFamily="34" charset="0"/>
              </a:rPr>
              <a:t>kostry</a:t>
            </a:r>
            <a:r>
              <a:rPr lang="en-US" altLang="cs-CZ" dirty="0">
                <a:latin typeface="Calibri" panose="020F0502020204030204" pitchFamily="34" charset="0"/>
              </a:rPr>
              <a:t> </a:t>
            </a:r>
            <a:r>
              <a:rPr lang="en-US" altLang="cs-CZ" dirty="0" err="1">
                <a:latin typeface="Calibri" panose="020F0502020204030204" pitchFamily="34" charset="0"/>
              </a:rPr>
              <a:t>buňky</a:t>
            </a:r>
            <a:r>
              <a:rPr lang="en-US" altLang="cs-CZ" dirty="0">
                <a:latin typeface="Calibri" panose="020F0502020204030204" pitchFamily="34" charset="0"/>
              </a:rPr>
              <a:t> (</a:t>
            </a:r>
            <a:r>
              <a:rPr lang="en-US" altLang="cs-CZ" dirty="0" err="1">
                <a:latin typeface="Calibri" panose="020F0502020204030204" pitchFamily="34" charset="0"/>
              </a:rPr>
              <a:t>cytoskeletu</a:t>
            </a:r>
            <a:r>
              <a:rPr lang="en-US" altLang="cs-CZ" dirty="0">
                <a:latin typeface="Calibri" panose="020F0502020204030204" pitchFamily="34" charset="0"/>
              </a:rPr>
              <a:t>)</a:t>
            </a:r>
          </a:p>
          <a:p>
            <a:pPr eaLnBrk="1" hangingPunct="1"/>
            <a:r>
              <a:rPr lang="en-US" altLang="cs-CZ" dirty="0">
                <a:latin typeface="Calibri" panose="020F0502020204030204" pitchFamily="34" charset="0"/>
              </a:rPr>
              <a:t>C.) </a:t>
            </a:r>
            <a:r>
              <a:rPr lang="en-US" altLang="cs-CZ" dirty="0" err="1">
                <a:latin typeface="Calibri" panose="020F0502020204030204" pitchFamily="34" charset="0"/>
              </a:rPr>
              <a:t>Mají</a:t>
            </a:r>
            <a:r>
              <a:rPr lang="en-US" altLang="cs-CZ" dirty="0">
                <a:latin typeface="Calibri" panose="020F0502020204030204" pitchFamily="34" charset="0"/>
              </a:rPr>
              <a:t> </a:t>
            </a:r>
            <a:r>
              <a:rPr lang="en-US" altLang="cs-CZ" dirty="0" err="1">
                <a:latin typeface="Calibri" panose="020F0502020204030204" pitchFamily="34" charset="0"/>
              </a:rPr>
              <a:t>stabilní</a:t>
            </a:r>
            <a:r>
              <a:rPr lang="en-US" altLang="cs-CZ" dirty="0">
                <a:latin typeface="Calibri" panose="020F0502020204030204" pitchFamily="34" charset="0"/>
              </a:rPr>
              <a:t> </a:t>
            </a:r>
            <a:r>
              <a:rPr lang="en-US" altLang="cs-CZ" dirty="0" err="1">
                <a:latin typeface="Calibri" panose="020F0502020204030204" pitchFamily="34" charset="0"/>
              </a:rPr>
              <a:t>strukturu</a:t>
            </a:r>
            <a:r>
              <a:rPr lang="en-US" altLang="cs-CZ" dirty="0">
                <a:latin typeface="Calibri" panose="020F0502020204030204" pitchFamily="34" charset="0"/>
              </a:rPr>
              <a:t>.</a:t>
            </a:r>
          </a:p>
          <a:p>
            <a:pPr eaLnBrk="1" hangingPunct="1"/>
            <a:r>
              <a:rPr lang="en-US" altLang="cs-CZ" b="1" dirty="0">
                <a:latin typeface="Calibri" panose="020F0502020204030204" pitchFamily="34" charset="0"/>
              </a:rPr>
              <a:t> </a:t>
            </a:r>
            <a:endParaRPr lang="en-US" altLang="cs-CZ" dirty="0">
              <a:latin typeface="Calibri" panose="020F0502020204030204" pitchFamily="34" charset="0"/>
            </a:endParaRPr>
          </a:p>
          <a:p>
            <a:pPr eaLnBrk="1" hangingPunct="1"/>
            <a:r>
              <a:rPr lang="en-US" altLang="cs-CZ" b="1" dirty="0">
                <a:latin typeface="Calibri" panose="020F0502020204030204" pitchFamily="34" charset="0"/>
              </a:rPr>
              <a:t>3. </a:t>
            </a:r>
            <a:r>
              <a:rPr lang="en-US" altLang="cs-CZ" b="1" dirty="0" err="1">
                <a:latin typeface="Calibri" panose="020F0502020204030204" pitchFamily="34" charset="0"/>
              </a:rPr>
              <a:t>Mapa</a:t>
            </a:r>
            <a:r>
              <a:rPr lang="en-US" altLang="cs-CZ" b="1" dirty="0">
                <a:latin typeface="Calibri" panose="020F0502020204030204" pitchFamily="34" charset="0"/>
              </a:rPr>
              <a:t> </a:t>
            </a:r>
            <a:r>
              <a:rPr lang="en-US" altLang="cs-CZ" b="1" dirty="0" err="1">
                <a:latin typeface="Calibri" panose="020F0502020204030204" pitchFamily="34" charset="0"/>
              </a:rPr>
              <a:t>elektronové</a:t>
            </a:r>
            <a:r>
              <a:rPr lang="en-US" altLang="cs-CZ" b="1" dirty="0">
                <a:latin typeface="Calibri" panose="020F0502020204030204" pitchFamily="34" charset="0"/>
              </a:rPr>
              <a:t> </a:t>
            </a:r>
            <a:r>
              <a:rPr lang="en-US" altLang="cs-CZ" b="1" dirty="0" err="1">
                <a:latin typeface="Calibri" panose="020F0502020204030204" pitchFamily="34" charset="0"/>
              </a:rPr>
              <a:t>hustoty</a:t>
            </a:r>
            <a:r>
              <a:rPr lang="en-US" altLang="cs-CZ" b="1" dirty="0">
                <a:latin typeface="Calibri" panose="020F0502020204030204" pitchFamily="34" charset="0"/>
              </a:rPr>
              <a:t>, </a:t>
            </a:r>
            <a:r>
              <a:rPr lang="en-US" altLang="cs-CZ" b="1" dirty="0" err="1">
                <a:latin typeface="Calibri" panose="020F0502020204030204" pitchFamily="34" charset="0"/>
              </a:rPr>
              <a:t>která</a:t>
            </a:r>
            <a:r>
              <a:rPr lang="en-US" altLang="cs-CZ" b="1" dirty="0">
                <a:latin typeface="Calibri" panose="020F0502020204030204" pitchFamily="34" charset="0"/>
              </a:rPr>
              <a:t> je </a:t>
            </a:r>
            <a:r>
              <a:rPr lang="en-US" altLang="cs-CZ" b="1" dirty="0" err="1">
                <a:latin typeface="Calibri" panose="020F0502020204030204" pitchFamily="34" charset="0"/>
              </a:rPr>
              <a:t>výsledkem</a:t>
            </a:r>
            <a:r>
              <a:rPr lang="en-US" altLang="cs-CZ" b="1" dirty="0">
                <a:latin typeface="Calibri" panose="020F0502020204030204" pitchFamily="34" charset="0"/>
              </a:rPr>
              <a:t> </a:t>
            </a:r>
            <a:r>
              <a:rPr lang="en-US" altLang="cs-CZ" b="1" dirty="0" err="1">
                <a:latin typeface="Calibri" panose="020F0502020204030204" pitchFamily="34" charset="0"/>
              </a:rPr>
              <a:t>rentgenové</a:t>
            </a:r>
            <a:r>
              <a:rPr lang="en-US" altLang="cs-CZ" b="1" dirty="0">
                <a:latin typeface="Calibri" panose="020F0502020204030204" pitchFamily="34" charset="0"/>
              </a:rPr>
              <a:t> </a:t>
            </a:r>
            <a:r>
              <a:rPr lang="en-US" altLang="cs-CZ" b="1" dirty="0" err="1">
                <a:latin typeface="Calibri" panose="020F0502020204030204" pitchFamily="34" charset="0"/>
              </a:rPr>
              <a:t>analýzy</a:t>
            </a:r>
            <a:r>
              <a:rPr lang="en-US" altLang="cs-CZ" b="1" dirty="0">
                <a:latin typeface="Calibri" panose="020F0502020204030204" pitchFamily="34" charset="0"/>
              </a:rPr>
              <a:t> </a:t>
            </a:r>
            <a:r>
              <a:rPr lang="en-US" altLang="cs-CZ" b="1" dirty="0" err="1">
                <a:latin typeface="Calibri" panose="020F0502020204030204" pitchFamily="34" charset="0"/>
              </a:rPr>
              <a:t>krystalů</a:t>
            </a:r>
            <a:r>
              <a:rPr lang="en-US" altLang="cs-CZ" b="1" dirty="0">
                <a:latin typeface="Calibri" panose="020F0502020204030204" pitchFamily="34" charset="0"/>
              </a:rPr>
              <a:t>:</a:t>
            </a:r>
            <a:endParaRPr lang="en-US" altLang="cs-CZ" dirty="0">
              <a:latin typeface="Calibri" panose="020F0502020204030204" pitchFamily="34" charset="0"/>
            </a:endParaRPr>
          </a:p>
          <a:p>
            <a:pPr eaLnBrk="1" hangingPunct="1"/>
            <a:r>
              <a:rPr lang="en-US" altLang="cs-CZ" dirty="0">
                <a:latin typeface="Calibri" panose="020F0502020204030204" pitchFamily="34" charset="0"/>
              </a:rPr>
              <a:t>A.) </a:t>
            </a:r>
            <a:r>
              <a:rPr lang="en-US" altLang="cs-CZ" dirty="0" err="1">
                <a:latin typeface="Calibri" panose="020F0502020204030204" pitchFamily="34" charset="0"/>
              </a:rPr>
              <a:t>Ukazuje</a:t>
            </a:r>
            <a:r>
              <a:rPr lang="en-US" altLang="cs-CZ" dirty="0">
                <a:latin typeface="Calibri" panose="020F0502020204030204" pitchFamily="34" charset="0"/>
              </a:rPr>
              <a:t> </a:t>
            </a:r>
            <a:r>
              <a:rPr lang="en-US" altLang="cs-CZ" dirty="0" err="1">
                <a:latin typeface="Calibri" panose="020F0502020204030204" pitchFamily="34" charset="0"/>
              </a:rPr>
              <a:t>tvar</a:t>
            </a:r>
            <a:r>
              <a:rPr lang="en-US" altLang="cs-CZ" dirty="0">
                <a:latin typeface="Calibri" panose="020F0502020204030204" pitchFamily="34" charset="0"/>
              </a:rPr>
              <a:t> </a:t>
            </a:r>
            <a:r>
              <a:rPr lang="en-US" altLang="cs-CZ" dirty="0" err="1">
                <a:latin typeface="Calibri" panose="020F0502020204030204" pitchFamily="34" charset="0"/>
              </a:rPr>
              <a:t>molekul</a:t>
            </a:r>
            <a:r>
              <a:rPr lang="en-US" altLang="cs-CZ" dirty="0">
                <a:latin typeface="Calibri" panose="020F0502020204030204" pitchFamily="34" charset="0"/>
              </a:rPr>
              <a:t>, </a:t>
            </a:r>
            <a:r>
              <a:rPr lang="en-US" altLang="cs-CZ" dirty="0" err="1">
                <a:latin typeface="Calibri" panose="020F0502020204030204" pitchFamily="34" charset="0"/>
              </a:rPr>
              <a:t>které</a:t>
            </a:r>
            <a:r>
              <a:rPr lang="en-US" altLang="cs-CZ" dirty="0">
                <a:latin typeface="Calibri" panose="020F0502020204030204" pitchFamily="34" charset="0"/>
              </a:rPr>
              <a:t> </a:t>
            </a:r>
            <a:r>
              <a:rPr lang="en-US" altLang="cs-CZ" dirty="0" err="1">
                <a:latin typeface="Calibri" panose="020F0502020204030204" pitchFamily="34" charset="0"/>
              </a:rPr>
              <a:t>tvoří</a:t>
            </a:r>
            <a:r>
              <a:rPr lang="en-US" altLang="cs-CZ" dirty="0">
                <a:latin typeface="Calibri" panose="020F0502020204030204" pitchFamily="34" charset="0"/>
              </a:rPr>
              <a:t> </a:t>
            </a:r>
            <a:r>
              <a:rPr lang="en-US" altLang="cs-CZ" dirty="0" err="1">
                <a:latin typeface="Calibri" panose="020F0502020204030204" pitchFamily="34" charset="0"/>
              </a:rPr>
              <a:t>krystal</a:t>
            </a:r>
            <a:endParaRPr lang="en-US" altLang="cs-CZ" dirty="0">
              <a:latin typeface="Calibri" panose="020F0502020204030204" pitchFamily="34" charset="0"/>
            </a:endParaRPr>
          </a:p>
          <a:p>
            <a:pPr eaLnBrk="1" hangingPunct="1"/>
            <a:r>
              <a:rPr lang="en-US" altLang="cs-CZ" dirty="0">
                <a:latin typeface="Calibri" panose="020F0502020204030204" pitchFamily="34" charset="0"/>
              </a:rPr>
              <a:t>B.) </a:t>
            </a:r>
            <a:r>
              <a:rPr lang="en-US" altLang="cs-CZ" dirty="0" err="1">
                <a:latin typeface="Calibri" panose="020F0502020204030204" pitchFamily="34" charset="0"/>
              </a:rPr>
              <a:t>Má</a:t>
            </a:r>
            <a:r>
              <a:rPr lang="en-US" altLang="cs-CZ" dirty="0">
                <a:latin typeface="Calibri" panose="020F0502020204030204" pitchFamily="34" charset="0"/>
              </a:rPr>
              <a:t> </a:t>
            </a:r>
            <a:r>
              <a:rPr lang="en-US" altLang="cs-CZ" dirty="0" err="1">
                <a:latin typeface="Calibri" panose="020F0502020204030204" pitchFamily="34" charset="0"/>
              </a:rPr>
              <a:t>vždy</a:t>
            </a:r>
            <a:r>
              <a:rPr lang="en-US" altLang="cs-CZ" dirty="0">
                <a:latin typeface="Calibri" panose="020F0502020204030204" pitchFamily="34" charset="0"/>
              </a:rPr>
              <a:t> </a:t>
            </a:r>
            <a:r>
              <a:rPr lang="en-US" altLang="cs-CZ" dirty="0" err="1">
                <a:latin typeface="Calibri" panose="020F0502020204030204" pitchFamily="34" charset="0"/>
              </a:rPr>
              <a:t>bílou</a:t>
            </a:r>
            <a:r>
              <a:rPr lang="en-US" altLang="cs-CZ" dirty="0">
                <a:latin typeface="Calibri" panose="020F0502020204030204" pitchFamily="34" charset="0"/>
              </a:rPr>
              <a:t> </a:t>
            </a:r>
            <a:r>
              <a:rPr lang="en-US" altLang="cs-CZ" dirty="0" err="1">
                <a:latin typeface="Calibri" panose="020F0502020204030204" pitchFamily="34" charset="0"/>
              </a:rPr>
              <a:t>barvu</a:t>
            </a:r>
            <a:endParaRPr lang="en-US" altLang="cs-CZ" dirty="0">
              <a:latin typeface="Calibri" panose="020F0502020204030204" pitchFamily="34" charset="0"/>
            </a:endParaRPr>
          </a:p>
          <a:p>
            <a:pPr eaLnBrk="1" hangingPunct="1"/>
            <a:r>
              <a:rPr lang="en-US" altLang="cs-CZ" dirty="0">
                <a:latin typeface="Calibri" panose="020F0502020204030204" pitchFamily="34" charset="0"/>
              </a:rPr>
              <a:t>C.) </a:t>
            </a:r>
            <a:r>
              <a:rPr lang="en-US" altLang="cs-CZ" dirty="0" err="1">
                <a:latin typeface="Calibri" panose="020F0502020204030204" pitchFamily="34" charset="0"/>
              </a:rPr>
              <a:t>Ukazuje</a:t>
            </a:r>
            <a:r>
              <a:rPr lang="en-US" altLang="cs-CZ" dirty="0">
                <a:latin typeface="Calibri" panose="020F0502020204030204" pitchFamily="34" charset="0"/>
              </a:rPr>
              <a:t> </a:t>
            </a:r>
            <a:r>
              <a:rPr lang="en-US" altLang="cs-CZ" dirty="0" err="1">
                <a:latin typeface="Calibri" panose="020F0502020204030204" pitchFamily="34" charset="0"/>
              </a:rPr>
              <a:t>tvar</a:t>
            </a:r>
            <a:r>
              <a:rPr lang="en-US" altLang="cs-CZ" dirty="0">
                <a:latin typeface="Calibri" panose="020F0502020204030204" pitchFamily="34" charset="0"/>
              </a:rPr>
              <a:t> </a:t>
            </a:r>
            <a:r>
              <a:rPr lang="en-US" altLang="cs-CZ" dirty="0" err="1">
                <a:latin typeface="Calibri" panose="020F0502020204030204" pitchFamily="34" charset="0"/>
              </a:rPr>
              <a:t>molekuly</a:t>
            </a:r>
            <a:r>
              <a:rPr lang="en-US" altLang="cs-CZ" dirty="0">
                <a:latin typeface="Calibri" panose="020F0502020204030204" pitchFamily="34" charset="0"/>
              </a:rPr>
              <a:t> po </a:t>
            </a:r>
            <a:r>
              <a:rPr lang="en-US" altLang="cs-CZ" dirty="0" err="1">
                <a:latin typeface="Calibri" panose="020F0502020204030204" pitchFamily="34" charset="0"/>
              </a:rPr>
              <a:t>denaturaci</a:t>
            </a:r>
            <a:endParaRPr lang="en-US" altLang="cs-CZ" dirty="0">
              <a:latin typeface="Calibri" panose="020F0502020204030204" pitchFamily="34" charset="0"/>
            </a:endParaRPr>
          </a:p>
          <a:p>
            <a:pPr eaLnBrk="1" hangingPunct="1"/>
            <a:endParaRPr lang="en-US" altLang="cs-CZ" dirty="0">
              <a:latin typeface="Calibri" panose="020F050202020403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DB23E166-8988-2C45-8CD4-3320A1B2A848}"/>
              </a:ext>
            </a:extLst>
          </p:cNvPr>
          <p:cNvSpPr>
            <a:spLocks noGrp="1" noChangeArrowheads="1"/>
          </p:cNvSpPr>
          <p:nvPr>
            <p:ph type="ctrTitle"/>
          </p:nvPr>
        </p:nvSpPr>
        <p:spPr>
          <a:xfrm>
            <a:off x="762000" y="1676400"/>
            <a:ext cx="7772400" cy="1143000"/>
          </a:xfrm>
        </p:spPr>
        <p:txBody>
          <a:bodyPr/>
          <a:lstStyle/>
          <a:p>
            <a:pPr eaLnBrk="1" hangingPunct="1"/>
            <a:r>
              <a:rPr lang="lv-LV" altLang="cs-CZ" sz="4900">
                <a:ea typeface="ＭＳ Ｐゴシック" panose="020B0600070205080204" pitchFamily="34" charset="-128"/>
              </a:rPr>
              <a:t>Macromolecular crystallography</a:t>
            </a:r>
            <a:endParaRPr lang="en-GB" altLang="cs-CZ" sz="4900">
              <a:ea typeface="ＭＳ Ｐゴシック" panose="020B0600070205080204" pitchFamily="34" charset="-128"/>
            </a:endParaRPr>
          </a:p>
        </p:txBody>
      </p:sp>
      <p:sp>
        <p:nvSpPr>
          <p:cNvPr id="60418" name="Rectangle 3">
            <a:extLst>
              <a:ext uri="{FF2B5EF4-FFF2-40B4-BE49-F238E27FC236}">
                <a16:creationId xmlns:a16="http://schemas.microsoft.com/office/drawing/2014/main" id="{FF7944C4-97D9-DC43-860C-506C5C5E5BC3}"/>
              </a:ext>
            </a:extLst>
          </p:cNvPr>
          <p:cNvSpPr>
            <a:spLocks noGrp="1" noChangeArrowheads="1"/>
          </p:cNvSpPr>
          <p:nvPr>
            <p:ph type="subTitle" idx="1"/>
          </p:nvPr>
        </p:nvSpPr>
        <p:spPr>
          <a:xfrm>
            <a:off x="1447800" y="3886200"/>
            <a:ext cx="6400800" cy="1752600"/>
          </a:xfrm>
        </p:spPr>
        <p:txBody>
          <a:bodyPr/>
          <a:lstStyle/>
          <a:p>
            <a:pPr eaLnBrk="1" hangingPunct="1"/>
            <a:r>
              <a:rPr lang="en-GB" altLang="cs-CZ">
                <a:solidFill>
                  <a:schemeClr val="tx1"/>
                </a:solidFill>
                <a:ea typeface="ＭＳ Ｐゴシック" panose="020B0600070205080204" pitchFamily="34" charset="-128"/>
              </a:rPr>
              <a:t>Lecture 2</a:t>
            </a:r>
          </a:p>
          <a:p>
            <a:pPr eaLnBrk="1" hangingPunct="1"/>
            <a:endParaRPr lang="en-GB" altLang="cs-CZ">
              <a:solidFill>
                <a:schemeClr val="tx1"/>
              </a:solidFill>
              <a:ea typeface="ＭＳ Ｐゴシック" panose="020B0600070205080204" pitchFamily="34" charset="-128"/>
            </a:endParaRPr>
          </a:p>
          <a:p>
            <a:pPr eaLnBrk="1" hangingPunct="1"/>
            <a:r>
              <a:rPr lang="en-GB" altLang="cs-CZ" sz="2400">
                <a:solidFill>
                  <a:schemeClr val="tx1"/>
                </a:solidFill>
                <a:ea typeface="ＭＳ Ｐゴシック" panose="020B0600070205080204" pitchFamily="34" charset="-128"/>
              </a:rPr>
              <a:t>Pavel Plevka</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Content Placeholder 2">
            <a:extLst>
              <a:ext uri="{FF2B5EF4-FFF2-40B4-BE49-F238E27FC236}">
                <a16:creationId xmlns:a16="http://schemas.microsoft.com/office/drawing/2014/main" id="{45F326C8-B561-6A4A-AD50-44C851DD4583}"/>
              </a:ext>
            </a:extLst>
          </p:cNvPr>
          <p:cNvSpPr>
            <a:spLocks noGrp="1"/>
          </p:cNvSpPr>
          <p:nvPr>
            <p:ph idx="1"/>
          </p:nvPr>
        </p:nvSpPr>
        <p:spPr>
          <a:xfrm>
            <a:off x="533400" y="1371600"/>
            <a:ext cx="8229600" cy="4267200"/>
          </a:xfrm>
        </p:spPr>
        <p:txBody>
          <a:bodyPr/>
          <a:lstStyle/>
          <a:p>
            <a:pPr eaLnBrk="1" hangingPunct="1">
              <a:spcAft>
                <a:spcPts val="3000"/>
              </a:spcAft>
            </a:pPr>
            <a:r>
              <a:rPr lang="en-US" altLang="cs-CZ" sz="4000">
                <a:ea typeface="ＭＳ Ｐゴシック" panose="020B0600070205080204" pitchFamily="34" charset="-128"/>
              </a:rPr>
              <a:t>Phase problem and its solution</a:t>
            </a:r>
          </a:p>
          <a:p>
            <a:pPr eaLnBrk="1" hangingPunct="1">
              <a:spcAft>
                <a:spcPts val="3000"/>
              </a:spcAft>
            </a:pPr>
            <a:r>
              <a:rPr lang="en-US" altLang="cs-CZ" sz="4000">
                <a:ea typeface="ＭＳ Ｐゴシック" panose="020B0600070205080204" pitchFamily="34" charset="-128"/>
              </a:rPr>
              <a:t>Building macromolecular structures based on X-ray diffraction data</a:t>
            </a:r>
          </a:p>
          <a:p>
            <a:pPr eaLnBrk="1" hangingPunct="1">
              <a:spcAft>
                <a:spcPts val="3000"/>
              </a:spcAft>
            </a:pPr>
            <a:r>
              <a:rPr lang="en-US" altLang="cs-CZ" sz="4000">
                <a:ea typeface="ＭＳ Ｐゴシック" panose="020B0600070205080204" pitchFamily="34" charset="-128"/>
              </a:rPr>
              <a:t>Validation of macromolecular structures</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5">
            <a:extLst>
              <a:ext uri="{FF2B5EF4-FFF2-40B4-BE49-F238E27FC236}">
                <a16:creationId xmlns:a16="http://schemas.microsoft.com/office/drawing/2014/main" id="{196B4C67-6298-4547-8FC4-70A20C0D85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605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Text Box 8">
            <a:extLst>
              <a:ext uri="{FF2B5EF4-FFF2-40B4-BE49-F238E27FC236}">
                <a16:creationId xmlns:a16="http://schemas.microsoft.com/office/drawing/2014/main" id="{2B2131D5-E7A0-7240-BA73-7D3C7F126043}"/>
              </a:ext>
            </a:extLst>
          </p:cNvPr>
          <p:cNvSpPr txBox="1">
            <a:spLocks noChangeArrowheads="1"/>
          </p:cNvSpPr>
          <p:nvPr/>
        </p:nvSpPr>
        <p:spPr bwMode="auto">
          <a:xfrm>
            <a:off x="3505200" y="5410200"/>
            <a:ext cx="2286000" cy="584200"/>
          </a:xfrm>
          <a:prstGeom prst="rect">
            <a:avLst/>
          </a:prstGeom>
          <a:solidFill>
            <a:schemeClr val="bg1"/>
          </a:solidFill>
          <a:ln w="47625">
            <a:solidFill>
              <a:srgbClr val="FF0000"/>
            </a:solidFill>
            <a:miter lim="800000"/>
            <a:headEnd/>
            <a:tailEnd/>
          </a:ln>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GB" altLang="cs-CZ" sz="3200"/>
              <a:t>n</a:t>
            </a:r>
            <a:r>
              <a:rPr lang="en-GB" altLang="cs-CZ" sz="3200">
                <a:latin typeface="Symbol" pitchFamily="2" charset="2"/>
              </a:rPr>
              <a:t>l</a:t>
            </a:r>
            <a:r>
              <a:rPr lang="en-GB" altLang="cs-CZ" sz="3200"/>
              <a:t> = 2d sin</a:t>
            </a:r>
            <a:r>
              <a:rPr lang="en-GB" altLang="cs-CZ" sz="3200">
                <a:latin typeface="Symbol" pitchFamily="2" charset="2"/>
              </a:rPr>
              <a:t>q</a:t>
            </a:r>
            <a:endParaRPr lang="en-GB" altLang="cs-CZ" sz="3200"/>
          </a:p>
        </p:txBody>
      </p:sp>
      <p:sp>
        <p:nvSpPr>
          <p:cNvPr id="62467" name="Rectangle 2">
            <a:extLst>
              <a:ext uri="{FF2B5EF4-FFF2-40B4-BE49-F238E27FC236}">
                <a16:creationId xmlns:a16="http://schemas.microsoft.com/office/drawing/2014/main" id="{33453040-8B57-4D4A-9063-B0CB8842E917}"/>
              </a:ext>
            </a:extLst>
          </p:cNvPr>
          <p:cNvSpPr txBox="1">
            <a:spLocks noChangeArrowheads="1"/>
          </p:cNvSpPr>
          <p:nvPr/>
        </p:nvSpPr>
        <p:spPr bwMode="auto">
          <a:xfrm>
            <a:off x="7620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45720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4572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4572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sv-SE" altLang="cs-CZ" sz="4400">
                <a:latin typeface="Calibri" panose="020F0502020204030204" pitchFamily="34" charset="0"/>
              </a:rPr>
              <a:t>Bragg</a:t>
            </a:r>
            <a:r>
              <a:rPr lang="sv-SE" altLang="en-US" sz="4400">
                <a:latin typeface="Calibri" panose="020F0502020204030204" pitchFamily="34" charset="0"/>
              </a:rPr>
              <a:t>’</a:t>
            </a:r>
            <a:r>
              <a:rPr lang="sv-SE" altLang="cs-CZ" sz="4400">
                <a:latin typeface="Calibri" panose="020F0502020204030204" pitchFamily="34" charset="0"/>
              </a:rPr>
              <a:t>s law</a:t>
            </a:r>
            <a:endParaRPr lang="en-US" altLang="cs-CZ" sz="4400">
              <a:latin typeface="Calibri" panose="020F050202020403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89" name="Group 14">
            <a:extLst>
              <a:ext uri="{FF2B5EF4-FFF2-40B4-BE49-F238E27FC236}">
                <a16:creationId xmlns:a16="http://schemas.microsoft.com/office/drawing/2014/main" id="{95B15C05-06B3-A048-9E39-6F4F3A065392}"/>
              </a:ext>
            </a:extLst>
          </p:cNvPr>
          <p:cNvGrpSpPr>
            <a:grpSpLocks/>
          </p:cNvGrpSpPr>
          <p:nvPr/>
        </p:nvGrpSpPr>
        <p:grpSpPr bwMode="auto">
          <a:xfrm>
            <a:off x="685800" y="3276600"/>
            <a:ext cx="8001000" cy="3200400"/>
            <a:chOff x="685800" y="3276600"/>
            <a:chExt cx="8001000" cy="3200400"/>
          </a:xfrm>
        </p:grpSpPr>
        <p:pic>
          <p:nvPicPr>
            <p:cNvPr id="63492" name="Picture 4">
              <a:extLst>
                <a:ext uri="{FF2B5EF4-FFF2-40B4-BE49-F238E27FC236}">
                  <a16:creationId xmlns:a16="http://schemas.microsoft.com/office/drawing/2014/main" id="{89D37461-B38B-D54A-A22C-BB5178D57D4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276600"/>
              <a:ext cx="1600200" cy="1600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3493" name="Picture 5">
              <a:extLst>
                <a:ext uri="{FF2B5EF4-FFF2-40B4-BE49-F238E27FC236}">
                  <a16:creationId xmlns:a16="http://schemas.microsoft.com/office/drawing/2014/main" id="{C1288B1C-2CF6-614F-8B93-388852DE53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276600"/>
              <a:ext cx="1600200" cy="1600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3494" name="Picture 6">
              <a:extLst>
                <a:ext uri="{FF2B5EF4-FFF2-40B4-BE49-F238E27FC236}">
                  <a16:creationId xmlns:a16="http://schemas.microsoft.com/office/drawing/2014/main" id="{46F429C0-680C-3A42-9F3F-44153EB9ACE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276600"/>
              <a:ext cx="1600200" cy="1600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3495" name="Picture 7">
              <a:extLst>
                <a:ext uri="{FF2B5EF4-FFF2-40B4-BE49-F238E27FC236}">
                  <a16:creationId xmlns:a16="http://schemas.microsoft.com/office/drawing/2014/main" id="{8B111E9F-6178-704A-8BF4-CD444C7E8E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3276600"/>
              <a:ext cx="1600200" cy="1600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3496" name="Picture 8">
              <a:extLst>
                <a:ext uri="{FF2B5EF4-FFF2-40B4-BE49-F238E27FC236}">
                  <a16:creationId xmlns:a16="http://schemas.microsoft.com/office/drawing/2014/main" id="{2138D163-C2EB-6349-A8C7-6D21BC5667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3276600"/>
              <a:ext cx="1600200" cy="1600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3497" name="Picture 9">
              <a:extLst>
                <a:ext uri="{FF2B5EF4-FFF2-40B4-BE49-F238E27FC236}">
                  <a16:creationId xmlns:a16="http://schemas.microsoft.com/office/drawing/2014/main" id="{479248D7-74A1-EC49-9286-27772EE5ED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4876800"/>
              <a:ext cx="1600200" cy="1600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3498" name="Picture 10">
              <a:extLst>
                <a:ext uri="{FF2B5EF4-FFF2-40B4-BE49-F238E27FC236}">
                  <a16:creationId xmlns:a16="http://schemas.microsoft.com/office/drawing/2014/main" id="{F4E3C176-E5D2-9046-88F7-3C4D8C09FD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4876800"/>
              <a:ext cx="1600200" cy="1600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3499" name="Picture 11">
              <a:extLst>
                <a:ext uri="{FF2B5EF4-FFF2-40B4-BE49-F238E27FC236}">
                  <a16:creationId xmlns:a16="http://schemas.microsoft.com/office/drawing/2014/main" id="{87A3308C-B8DB-B541-A362-6628988CFF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4876800"/>
              <a:ext cx="1600200" cy="1600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3500" name="Picture 12">
              <a:extLst>
                <a:ext uri="{FF2B5EF4-FFF2-40B4-BE49-F238E27FC236}">
                  <a16:creationId xmlns:a16="http://schemas.microsoft.com/office/drawing/2014/main" id="{3858A369-3CD8-D243-A2AB-B7DCE20C31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4876800"/>
              <a:ext cx="1600200" cy="1600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3501" name="Picture 13">
              <a:extLst>
                <a:ext uri="{FF2B5EF4-FFF2-40B4-BE49-F238E27FC236}">
                  <a16:creationId xmlns:a16="http://schemas.microsoft.com/office/drawing/2014/main" id="{23F2E9AC-5417-5542-86CF-CC9AEC0519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876800"/>
              <a:ext cx="1600200" cy="1600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pic>
        <p:nvPicPr>
          <p:cNvPr id="63490" name="Picture 5">
            <a:extLst>
              <a:ext uri="{FF2B5EF4-FFF2-40B4-BE49-F238E27FC236}">
                <a16:creationId xmlns:a16="http://schemas.microsoft.com/office/drawing/2014/main" id="{3E0A506D-EA94-2141-826A-1447FCC2B04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09600"/>
            <a:ext cx="9144000" cy="605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2">
            <a:extLst>
              <a:ext uri="{FF2B5EF4-FFF2-40B4-BE49-F238E27FC236}">
                <a16:creationId xmlns:a16="http://schemas.microsoft.com/office/drawing/2014/main" id="{CE026AB4-30AF-5F4B-AB7A-A749BE243D02}"/>
              </a:ext>
            </a:extLst>
          </p:cNvPr>
          <p:cNvSpPr txBox="1">
            <a:spLocks noChangeArrowheads="1"/>
          </p:cNvSpPr>
          <p:nvPr/>
        </p:nvSpPr>
        <p:spPr bwMode="auto">
          <a:xfrm>
            <a:off x="7620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45720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4572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4572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sv-SE" altLang="cs-CZ" sz="4400">
                <a:latin typeface="Calibri" panose="020F0502020204030204" pitchFamily="34" charset="0"/>
              </a:rPr>
              <a:t>Bragg</a:t>
            </a:r>
            <a:r>
              <a:rPr lang="sv-SE" altLang="en-US" sz="4400">
                <a:latin typeface="Calibri" panose="020F0502020204030204" pitchFamily="34" charset="0"/>
              </a:rPr>
              <a:t>’</a:t>
            </a:r>
            <a:r>
              <a:rPr lang="sv-SE" altLang="cs-CZ" sz="4400">
                <a:latin typeface="Calibri" panose="020F0502020204030204" pitchFamily="34" charset="0"/>
              </a:rPr>
              <a:t>s law</a:t>
            </a:r>
            <a:endParaRPr lang="en-US" altLang="cs-CZ" sz="4400">
              <a:latin typeface="Calibri" panose="020F050202020403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5">
            <a:extLst>
              <a:ext uri="{FF2B5EF4-FFF2-40B4-BE49-F238E27FC236}">
                <a16:creationId xmlns:a16="http://schemas.microsoft.com/office/drawing/2014/main" id="{AB7E53C7-EDDF-FF47-9E13-BD12603AAD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52197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Rectangle 2">
            <a:extLst>
              <a:ext uri="{FF2B5EF4-FFF2-40B4-BE49-F238E27FC236}">
                <a16:creationId xmlns:a16="http://schemas.microsoft.com/office/drawing/2014/main" id="{401B43C7-128A-F943-A5F0-67013415DE12}"/>
              </a:ext>
            </a:extLst>
          </p:cNvPr>
          <p:cNvSpPr txBox="1">
            <a:spLocks noChangeArrowheads="1"/>
          </p:cNvSpPr>
          <p:nvPr/>
        </p:nvSpPr>
        <p:spPr bwMode="auto">
          <a:xfrm>
            <a:off x="609600" y="0"/>
            <a:ext cx="838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lv-LV" altLang="cs-CZ" sz="4400">
                <a:latin typeface="Calibri" panose="020F0502020204030204" pitchFamily="34" charset="0"/>
              </a:rPr>
              <a:t>Adition of waves</a:t>
            </a:r>
            <a:endParaRPr lang="en-GB" altLang="cs-CZ" sz="4400">
              <a:latin typeface="Calibri" panose="020F0502020204030204" pitchFamily="34" charset="0"/>
            </a:endParaRPr>
          </a:p>
        </p:txBody>
      </p:sp>
      <p:pic>
        <p:nvPicPr>
          <p:cNvPr id="64515" name="Picture 12">
            <a:extLst>
              <a:ext uri="{FF2B5EF4-FFF2-40B4-BE49-F238E27FC236}">
                <a16:creationId xmlns:a16="http://schemas.microsoft.com/office/drawing/2014/main" id="{ECF23719-CB38-4646-8265-88200874F57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0971" t="6667" r="3085" b="2222"/>
          <a:stretch>
            <a:fillRect/>
          </a:stretch>
        </p:blipFill>
        <p:spPr bwMode="auto">
          <a:xfrm>
            <a:off x="5029200" y="1506538"/>
            <a:ext cx="4038600" cy="352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8">
            <a:extLst>
              <a:ext uri="{FF2B5EF4-FFF2-40B4-BE49-F238E27FC236}">
                <a16:creationId xmlns:a16="http://schemas.microsoft.com/office/drawing/2014/main" id="{1961979D-58E9-1747-85BF-3E135F20FC9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3000" y="4876800"/>
            <a:ext cx="30480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Rectangle 3">
            <a:extLst>
              <a:ext uri="{FF2B5EF4-FFF2-40B4-BE49-F238E27FC236}">
                <a16:creationId xmlns:a16="http://schemas.microsoft.com/office/drawing/2014/main" id="{83060890-FABB-F444-A5CA-344EB3DD5A23}"/>
              </a:ext>
            </a:extLst>
          </p:cNvPr>
          <p:cNvSpPr txBox="1">
            <a:spLocks noChangeArrowheads="1"/>
          </p:cNvSpPr>
          <p:nvPr/>
        </p:nvSpPr>
        <p:spPr bwMode="auto">
          <a:xfrm>
            <a:off x="5500688" y="5557838"/>
            <a:ext cx="3186112"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45720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4572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4572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20000"/>
              </a:spcBef>
            </a:pPr>
            <a:r>
              <a:rPr lang="sv-SE" altLang="cs-CZ" sz="3200">
                <a:latin typeface="Calibri" panose="020F0502020204030204" pitchFamily="34" charset="0"/>
              </a:rPr>
              <a:t>F=Acos</a:t>
            </a:r>
            <a:r>
              <a:rPr lang="sv-SE" altLang="cs-CZ" sz="3200">
                <a:latin typeface="Symbol" pitchFamily="2" charset="2"/>
              </a:rPr>
              <a:t>a</a:t>
            </a:r>
            <a:r>
              <a:rPr lang="sv-SE" altLang="cs-CZ" sz="3200">
                <a:latin typeface="Calibri" panose="020F0502020204030204" pitchFamily="34" charset="0"/>
              </a:rPr>
              <a:t>+iAsin</a:t>
            </a:r>
            <a:r>
              <a:rPr lang="sv-SE" altLang="cs-CZ" sz="3200">
                <a:latin typeface="Symbol" pitchFamily="2" charset="2"/>
              </a:rPr>
              <a:t>a</a:t>
            </a:r>
            <a:endParaRPr lang="sv-SE" altLang="cs-CZ" sz="3200">
              <a:latin typeface="Calibri" panose="020F0502020204030204" pitchFamily="34" charset="0"/>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8A27AB40-B7F4-1A4B-83F1-3E06A67F79EE}"/>
              </a:ext>
            </a:extLst>
          </p:cNvPr>
          <p:cNvSpPr>
            <a:spLocks noGrp="1" noChangeArrowheads="1"/>
          </p:cNvSpPr>
          <p:nvPr>
            <p:ph type="title"/>
          </p:nvPr>
        </p:nvSpPr>
        <p:spPr>
          <a:xfrm>
            <a:off x="685800" y="228600"/>
            <a:ext cx="7772400" cy="1143000"/>
          </a:xfrm>
        </p:spPr>
        <p:txBody>
          <a:bodyPr/>
          <a:lstStyle/>
          <a:p>
            <a:pPr eaLnBrk="1" hangingPunct="1"/>
            <a:r>
              <a:rPr lang="lv-LV" altLang="cs-CZ" sz="4000">
                <a:ea typeface="ＭＳ Ｐゴシック" panose="020B0600070205080204" pitchFamily="34" charset="-128"/>
              </a:rPr>
              <a:t>Electron density equation</a:t>
            </a:r>
            <a:br>
              <a:rPr lang="lv-LV" altLang="cs-CZ" sz="4000">
                <a:ea typeface="ＭＳ Ｐゴシック" panose="020B0600070205080204" pitchFamily="34" charset="-128"/>
              </a:rPr>
            </a:br>
            <a:r>
              <a:rPr lang="lv-LV" altLang="cs-CZ" sz="4000">
                <a:ea typeface="ＭＳ Ｐゴシック" panose="020B0600070205080204" pitchFamily="34" charset="-128"/>
              </a:rPr>
              <a:t>&amp; PHASE PROBLEM</a:t>
            </a:r>
            <a:endParaRPr lang="en-GB" altLang="cs-CZ" sz="4000">
              <a:ea typeface="ＭＳ Ｐゴシック" panose="020B0600070205080204" pitchFamily="34" charset="-128"/>
            </a:endParaRPr>
          </a:p>
        </p:txBody>
      </p:sp>
      <p:pic>
        <p:nvPicPr>
          <p:cNvPr id="65538" name="Picture 3">
            <a:extLst>
              <a:ext uri="{FF2B5EF4-FFF2-40B4-BE49-F238E27FC236}">
                <a16:creationId xmlns:a16="http://schemas.microsoft.com/office/drawing/2014/main" id="{E8D57CAB-5789-954B-8E5F-3CA246EB3F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33550"/>
            <a:ext cx="9144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FE2E4056-B701-494E-8DAA-071B9133414C}"/>
              </a:ext>
            </a:extLst>
          </p:cNvPr>
          <p:cNvSpPr>
            <a:spLocks noChangeArrowheads="1"/>
          </p:cNvSpPr>
          <p:nvPr/>
        </p:nvSpPr>
        <p:spPr bwMode="auto">
          <a:xfrm>
            <a:off x="8077200" y="1828800"/>
            <a:ext cx="1066800" cy="609600"/>
          </a:xfrm>
          <a:prstGeom prst="ellipse">
            <a:avLst/>
          </a:prstGeom>
          <a:noFill/>
          <a:ln w="25400">
            <a:solidFill>
              <a:srgbClr val="FF00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pic>
        <p:nvPicPr>
          <p:cNvPr id="65540" name="Picture 5">
            <a:extLst>
              <a:ext uri="{FF2B5EF4-FFF2-40B4-BE49-F238E27FC236}">
                <a16:creationId xmlns:a16="http://schemas.microsoft.com/office/drawing/2014/main" id="{86BAC39C-2F83-DB48-861C-432B901D6D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679825"/>
            <a:ext cx="304800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6">
            <a:extLst>
              <a:ext uri="{FF2B5EF4-FFF2-40B4-BE49-F238E27FC236}">
                <a16:creationId xmlns:a16="http://schemas.microsoft.com/office/drawing/2014/main" id="{E08EE845-7004-7E4F-830C-1AA2663C7A3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787650"/>
            <a:ext cx="4098925" cy="488950"/>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65542" name="Picture 5">
            <a:extLst>
              <a:ext uri="{FF2B5EF4-FFF2-40B4-BE49-F238E27FC236}">
                <a16:creationId xmlns:a16="http://schemas.microsoft.com/office/drawing/2014/main" id="{A347941C-3686-E441-993F-18D597A7AE68}"/>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21" b="10426"/>
          <a:stretch>
            <a:fillRect/>
          </a:stretch>
        </p:blipFill>
        <p:spPr bwMode="auto">
          <a:xfrm>
            <a:off x="144463" y="3503613"/>
            <a:ext cx="5722937" cy="335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4">
            <a:extLst>
              <a:ext uri="{FF2B5EF4-FFF2-40B4-BE49-F238E27FC236}">
                <a16:creationId xmlns:a16="http://schemas.microsoft.com/office/drawing/2014/main" id="{C84E6FFA-8E81-1041-B0DA-41D905271E1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3581400"/>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2" name="Picture 3" descr="piccat">
            <a:extLst>
              <a:ext uri="{FF2B5EF4-FFF2-40B4-BE49-F238E27FC236}">
                <a16:creationId xmlns:a16="http://schemas.microsoft.com/office/drawing/2014/main" id="{24046380-BC2D-D74D-AB4B-2E12D04487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1000"/>
            <a:ext cx="2949575"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9" descr="picmanxfft">
            <a:extLst>
              <a:ext uri="{FF2B5EF4-FFF2-40B4-BE49-F238E27FC236}">
                <a16:creationId xmlns:a16="http://schemas.microsoft.com/office/drawing/2014/main" id="{F353CF0B-D780-3443-9E66-3D9A00814E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81000"/>
            <a:ext cx="2949575"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 Box 10">
            <a:extLst>
              <a:ext uri="{FF2B5EF4-FFF2-40B4-BE49-F238E27FC236}">
                <a16:creationId xmlns:a16="http://schemas.microsoft.com/office/drawing/2014/main" id="{2BF3B449-AD8D-8A40-B501-65B9D6E4162E}"/>
              </a:ext>
            </a:extLst>
          </p:cNvPr>
          <p:cNvSpPr txBox="1">
            <a:spLocks noChangeArrowheads="1"/>
          </p:cNvSpPr>
          <p:nvPr/>
        </p:nvSpPr>
        <p:spPr bwMode="auto">
          <a:xfrm>
            <a:off x="5791200" y="36576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lv-LV" altLang="cs-CZ">
                <a:latin typeface="Calibri" panose="020F0502020204030204" pitchFamily="34" charset="0"/>
              </a:rPr>
              <a:t>Observed amplitudes</a:t>
            </a:r>
            <a:endParaRPr lang="en-GB" altLang="cs-CZ">
              <a:latin typeface="Calibri" panose="020F0502020204030204" pitchFamily="34" charset="0"/>
            </a:endParaRPr>
          </a:p>
        </p:txBody>
      </p:sp>
      <p:sp>
        <p:nvSpPr>
          <p:cNvPr id="66565" name="Text Box 13">
            <a:extLst>
              <a:ext uri="{FF2B5EF4-FFF2-40B4-BE49-F238E27FC236}">
                <a16:creationId xmlns:a16="http://schemas.microsoft.com/office/drawing/2014/main" id="{5C7FBE62-87E5-3A4C-8760-30BEA0807A69}"/>
              </a:ext>
            </a:extLst>
          </p:cNvPr>
          <p:cNvSpPr txBox="1">
            <a:spLocks noChangeArrowheads="1"/>
          </p:cNvSpPr>
          <p:nvPr/>
        </p:nvSpPr>
        <p:spPr bwMode="auto">
          <a:xfrm>
            <a:off x="5638800" y="35814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endParaRPr lang="en-GB" altLang="cs-CZ"/>
          </a:p>
        </p:txBody>
      </p:sp>
      <p:sp>
        <p:nvSpPr>
          <p:cNvPr id="66566" name="Text Box 14">
            <a:extLst>
              <a:ext uri="{FF2B5EF4-FFF2-40B4-BE49-F238E27FC236}">
                <a16:creationId xmlns:a16="http://schemas.microsoft.com/office/drawing/2014/main" id="{914A882B-F587-3F49-97DB-129FF18C5BFC}"/>
              </a:ext>
            </a:extLst>
          </p:cNvPr>
          <p:cNvSpPr txBox="1">
            <a:spLocks noChangeArrowheads="1"/>
          </p:cNvSpPr>
          <p:nvPr/>
        </p:nvSpPr>
        <p:spPr bwMode="auto">
          <a:xfrm>
            <a:off x="5715000" y="388938"/>
            <a:ext cx="3048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lv-LV" altLang="cs-CZ">
                <a:latin typeface="Calibri" panose="020F0502020204030204" pitchFamily="34" charset="0"/>
              </a:rPr>
              <a:t>Fourier amplitudes and phases</a:t>
            </a:r>
            <a:endParaRPr lang="en-GB" altLang="cs-CZ">
              <a:latin typeface="Calibri" panose="020F0502020204030204" pitchFamily="34" charset="0"/>
            </a:endParaRPr>
          </a:p>
        </p:txBody>
      </p:sp>
      <p:pic>
        <p:nvPicPr>
          <p:cNvPr id="66567" name="Picture 16">
            <a:extLst>
              <a:ext uri="{FF2B5EF4-FFF2-40B4-BE49-F238E27FC236}">
                <a16:creationId xmlns:a16="http://schemas.microsoft.com/office/drawing/2014/main" id="{DA11F3B1-5B69-D147-8FE2-1F7277F498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9263" y="1219200"/>
            <a:ext cx="625475"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8" name="Text Box 20">
            <a:extLst>
              <a:ext uri="{FF2B5EF4-FFF2-40B4-BE49-F238E27FC236}">
                <a16:creationId xmlns:a16="http://schemas.microsoft.com/office/drawing/2014/main" id="{C410488A-C9E3-2B43-B7AD-FA163ED10FB8}"/>
              </a:ext>
            </a:extLst>
          </p:cNvPr>
          <p:cNvSpPr txBox="1">
            <a:spLocks noChangeArrowheads="1"/>
          </p:cNvSpPr>
          <p:nvPr/>
        </p:nvSpPr>
        <p:spPr bwMode="auto">
          <a:xfrm>
            <a:off x="762000" y="3810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lv-LV" altLang="cs-CZ">
                <a:latin typeface="Calibri" panose="020F0502020204030204" pitchFamily="34" charset="0"/>
              </a:rPr>
              <a:t>Real space cat</a:t>
            </a:r>
            <a:endParaRPr lang="en-GB" altLang="cs-CZ">
              <a:latin typeface="Calibri" panose="020F0502020204030204" pitchFamily="34" charset="0"/>
            </a:endParaRPr>
          </a:p>
        </p:txBody>
      </p:sp>
      <p:sp>
        <p:nvSpPr>
          <p:cNvPr id="66569" name="Text Box 25">
            <a:extLst>
              <a:ext uri="{FF2B5EF4-FFF2-40B4-BE49-F238E27FC236}">
                <a16:creationId xmlns:a16="http://schemas.microsoft.com/office/drawing/2014/main" id="{CFDDE1C3-DA5E-2D4A-92FF-B466229D42B1}"/>
              </a:ext>
            </a:extLst>
          </p:cNvPr>
          <p:cNvSpPr txBox="1">
            <a:spLocks noChangeArrowheads="1"/>
          </p:cNvSpPr>
          <p:nvPr/>
        </p:nvSpPr>
        <p:spPr bwMode="auto">
          <a:xfrm>
            <a:off x="3733800" y="2057400"/>
            <a:ext cx="1752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lv-LV" altLang="cs-CZ">
                <a:latin typeface="Calibri" panose="020F0502020204030204" pitchFamily="34" charset="0"/>
              </a:rPr>
              <a:t>Fourier transform</a:t>
            </a:r>
            <a:endParaRPr lang="en-GB" altLang="cs-CZ">
              <a:latin typeface="Calibri" panose="020F0502020204030204" pitchFamily="34" charset="0"/>
            </a:endParaRPr>
          </a:p>
        </p:txBody>
      </p:sp>
      <p:pic>
        <p:nvPicPr>
          <p:cNvPr id="66570" name="Picture 22">
            <a:extLst>
              <a:ext uri="{FF2B5EF4-FFF2-40B4-BE49-F238E27FC236}">
                <a16:creationId xmlns:a16="http://schemas.microsoft.com/office/drawing/2014/main" id="{9B31013E-415A-B240-B4A6-7081751D77D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200" y="4043363"/>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1" name="Text Box 14">
            <a:extLst>
              <a:ext uri="{FF2B5EF4-FFF2-40B4-BE49-F238E27FC236}">
                <a16:creationId xmlns:a16="http://schemas.microsoft.com/office/drawing/2014/main" id="{346F18AF-60FC-E547-9187-9A3E2C381D9B}"/>
              </a:ext>
            </a:extLst>
          </p:cNvPr>
          <p:cNvSpPr txBox="1">
            <a:spLocks noChangeArrowheads="1"/>
          </p:cNvSpPr>
          <p:nvPr/>
        </p:nvSpPr>
        <p:spPr bwMode="auto">
          <a:xfrm>
            <a:off x="152400" y="3352800"/>
            <a:ext cx="3276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lv-LV" altLang="cs-CZ" sz="2000">
                <a:latin typeface="Calibri" panose="020F0502020204030204" pitchFamily="34" charset="0"/>
              </a:rPr>
              <a:t>Circular rainbow scale of phases</a:t>
            </a:r>
            <a:endParaRPr lang="en-GB" altLang="cs-CZ" sz="2000">
              <a:latin typeface="Calibri" panose="020F0502020204030204" pitchFamily="34" charset="0"/>
            </a:endParaRPr>
          </a:p>
        </p:txBody>
      </p:sp>
      <p:pic>
        <p:nvPicPr>
          <p:cNvPr id="66572" name="Picture 24">
            <a:extLst>
              <a:ext uri="{FF2B5EF4-FFF2-40B4-BE49-F238E27FC236}">
                <a16:creationId xmlns:a16="http://schemas.microsoft.com/office/drawing/2014/main" id="{632B0ED2-570F-AD45-BACC-915ACFFFFFA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25938" y="4267200"/>
            <a:ext cx="47466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3" name="Text Box 14">
            <a:extLst>
              <a:ext uri="{FF2B5EF4-FFF2-40B4-BE49-F238E27FC236}">
                <a16:creationId xmlns:a16="http://schemas.microsoft.com/office/drawing/2014/main" id="{D1C7461F-38A4-7A4B-A065-82068BAEBE3F}"/>
              </a:ext>
            </a:extLst>
          </p:cNvPr>
          <p:cNvSpPr txBox="1">
            <a:spLocks noChangeArrowheads="1"/>
          </p:cNvSpPr>
          <p:nvPr/>
        </p:nvSpPr>
        <p:spPr bwMode="auto">
          <a:xfrm>
            <a:off x="3276600" y="3330575"/>
            <a:ext cx="2590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lv-LV" altLang="cs-CZ" sz="2000">
                <a:latin typeface="Calibri" panose="020F0502020204030204" pitchFamily="34" charset="0"/>
              </a:rPr>
              <a:t>Linear intensity scale of amplitude size</a:t>
            </a:r>
            <a:endParaRPr lang="en-GB" altLang="cs-CZ" sz="2000">
              <a:latin typeface="Calibri" panose="020F0502020204030204" pitchFamily="34" charset="0"/>
            </a:endParaRPr>
          </a:p>
        </p:txBody>
      </p:sp>
      <p:sp>
        <p:nvSpPr>
          <p:cNvPr id="66574" name="Text Box 20">
            <a:extLst>
              <a:ext uri="{FF2B5EF4-FFF2-40B4-BE49-F238E27FC236}">
                <a16:creationId xmlns:a16="http://schemas.microsoft.com/office/drawing/2014/main" id="{ABDBD87B-F03E-6D4A-9182-18124DCA849D}"/>
              </a:ext>
            </a:extLst>
          </p:cNvPr>
          <p:cNvSpPr txBox="1">
            <a:spLocks noChangeArrowheads="1"/>
          </p:cNvSpPr>
          <p:nvPr/>
        </p:nvSpPr>
        <p:spPr bwMode="auto">
          <a:xfrm>
            <a:off x="6400800" y="27432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lv-LV" altLang="cs-CZ">
                <a:latin typeface="Calibri" panose="020F0502020204030204" pitchFamily="34" charset="0"/>
              </a:rPr>
              <a:t>Fourier cat</a:t>
            </a:r>
            <a:endParaRPr lang="en-GB" altLang="cs-CZ">
              <a:latin typeface="Calibri" panose="020F0502020204030204" pitchFamily="34"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CEBC1A47-98D2-2446-B8D0-F9C328503B10}"/>
              </a:ext>
            </a:extLst>
          </p:cNvPr>
          <p:cNvSpPr>
            <a:spLocks noGrp="1" noRot="1" noChangeArrowheads="1"/>
          </p:cNvSpPr>
          <p:nvPr>
            <p:ph type="title"/>
          </p:nvPr>
        </p:nvSpPr>
        <p:spPr>
          <a:xfrm>
            <a:off x="468313" y="152400"/>
            <a:ext cx="4176712" cy="1431925"/>
          </a:xfrm>
        </p:spPr>
        <p:txBody>
          <a:bodyPr/>
          <a:lstStyle/>
          <a:p>
            <a:pPr eaLnBrk="1" hangingPunct="1"/>
            <a:r>
              <a:rPr lang="en-US" altLang="zh-TW" sz="3200">
                <a:ea typeface="新細明體" panose="02020500000000000000" pitchFamily="18" charset="-120"/>
              </a:rPr>
              <a:t>MAX VON LAUE </a:t>
            </a:r>
            <a:br>
              <a:rPr lang="en-US" altLang="zh-TW" sz="3200">
                <a:ea typeface="新細明體" panose="02020500000000000000" pitchFamily="18" charset="-120"/>
              </a:rPr>
            </a:br>
            <a:r>
              <a:rPr lang="en-US" altLang="zh-TW" sz="3200">
                <a:ea typeface="新細明體" panose="02020500000000000000" pitchFamily="18" charset="-120"/>
              </a:rPr>
              <a:t>(1879-1960)</a:t>
            </a:r>
          </a:p>
        </p:txBody>
      </p:sp>
      <p:sp>
        <p:nvSpPr>
          <p:cNvPr id="19458" name="Rectangle 3">
            <a:extLst>
              <a:ext uri="{FF2B5EF4-FFF2-40B4-BE49-F238E27FC236}">
                <a16:creationId xmlns:a16="http://schemas.microsoft.com/office/drawing/2014/main" id="{552E1A91-0DDD-AA42-86F0-18C833CBF1BD}"/>
              </a:ext>
            </a:extLst>
          </p:cNvPr>
          <p:cNvSpPr>
            <a:spLocks noGrp="1" noRot="1" noChangeArrowheads="1"/>
          </p:cNvSpPr>
          <p:nvPr>
            <p:ph idx="1"/>
          </p:nvPr>
        </p:nvSpPr>
        <p:spPr>
          <a:xfrm>
            <a:off x="179388" y="1752600"/>
            <a:ext cx="6678612" cy="2160588"/>
          </a:xfrm>
        </p:spPr>
        <p:txBody>
          <a:bodyPr/>
          <a:lstStyle/>
          <a:p>
            <a:pPr eaLnBrk="1" hangingPunct="1">
              <a:lnSpc>
                <a:spcPct val="90000"/>
              </a:lnSpc>
            </a:pPr>
            <a:r>
              <a:rPr lang="en-US" altLang="zh-TW" sz="2800" b="1">
                <a:ea typeface="新細明體" panose="02020500000000000000" pitchFamily="18" charset="-120"/>
              </a:rPr>
              <a:t>1914 Nobel Laureate in Physics</a:t>
            </a:r>
          </a:p>
          <a:p>
            <a:pPr eaLnBrk="1" hangingPunct="1">
              <a:lnSpc>
                <a:spcPct val="90000"/>
              </a:lnSpc>
              <a:buFont typeface="Wingdings" pitchFamily="2" charset="2"/>
              <a:buNone/>
            </a:pPr>
            <a:r>
              <a:rPr lang="en-US" altLang="zh-TW" sz="2800" b="1">
                <a:ea typeface="新細明體" panose="02020500000000000000" pitchFamily="18" charset="-120"/>
              </a:rPr>
              <a:t>	</a:t>
            </a:r>
            <a:r>
              <a:rPr lang="en-US" altLang="cs-CZ" sz="2800" i="1">
                <a:ea typeface="ＭＳ Ｐゴシック" panose="020B0600070205080204" pitchFamily="34" charset="-128"/>
              </a:rPr>
              <a:t>for his discovery of the diffraction of X-rays by crystals</a:t>
            </a:r>
            <a:endParaRPr lang="en-US" altLang="zh-TW" sz="2800" b="1">
              <a:ea typeface="新細明體" panose="02020500000000000000" pitchFamily="18" charset="-120"/>
            </a:endParaRPr>
          </a:p>
        </p:txBody>
      </p:sp>
      <p:pic>
        <p:nvPicPr>
          <p:cNvPr id="19459" name="Picture 4" descr="laue">
            <a:extLst>
              <a:ext uri="{FF2B5EF4-FFF2-40B4-BE49-F238E27FC236}">
                <a16:creationId xmlns:a16="http://schemas.microsoft.com/office/drawing/2014/main" id="{7F140D00-6B8C-6543-8032-110030096F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177800"/>
            <a:ext cx="17526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7" descr="img59">
            <a:extLst>
              <a:ext uri="{FF2B5EF4-FFF2-40B4-BE49-F238E27FC236}">
                <a16:creationId xmlns:a16="http://schemas.microsoft.com/office/drawing/2014/main" id="{D6B3CD5D-81FB-5B4F-BB98-F621EE501F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023" t="3571"/>
          <a:stretch>
            <a:fillRect/>
          </a:stretch>
        </p:blipFill>
        <p:spPr bwMode="auto">
          <a:xfrm>
            <a:off x="76200" y="3962400"/>
            <a:ext cx="4419600" cy="2057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461" name="Picture 6">
            <a:extLst>
              <a:ext uri="{FF2B5EF4-FFF2-40B4-BE49-F238E27FC236}">
                <a16:creationId xmlns:a16="http://schemas.microsoft.com/office/drawing/2014/main" id="{7A25144B-2DD2-D444-83A0-0441BBFCA2C8}"/>
              </a:ext>
            </a:extLst>
          </p:cNvPr>
          <p:cNvPicPr>
            <a:picLocks noChangeAspect="1"/>
          </p:cNvPicPr>
          <p:nvPr/>
        </p:nvPicPr>
        <p:blipFill>
          <a:blip r:embed="rId4">
            <a:extLst>
              <a:ext uri="{28A0092B-C50C-407E-A947-70E740481C1C}">
                <a14:useLocalDpi xmlns:a14="http://schemas.microsoft.com/office/drawing/2010/main" val="0"/>
              </a:ext>
            </a:extLst>
          </a:blip>
          <a:srcRect l="57680" t="19737" r="7761" b="35526"/>
          <a:stretch>
            <a:fillRect/>
          </a:stretch>
        </p:blipFill>
        <p:spPr bwMode="auto">
          <a:xfrm>
            <a:off x="4881563" y="2827338"/>
            <a:ext cx="4186237" cy="395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CD31EF8-4B84-084A-A425-82F5BA9D338B}"/>
              </a:ext>
            </a:extLst>
          </p:cNvPr>
          <p:cNvSpPr txBox="1"/>
          <p:nvPr/>
        </p:nvSpPr>
        <p:spPr>
          <a:xfrm>
            <a:off x="395288" y="6165850"/>
            <a:ext cx="4248150" cy="460375"/>
          </a:xfrm>
          <a:prstGeom prst="rect">
            <a:avLst/>
          </a:prstGeom>
          <a:noFill/>
        </p:spPr>
        <p:txBody>
          <a:bodyPr>
            <a:spAutoFit/>
          </a:bodyPr>
          <a:lstStyle/>
          <a:p>
            <a:pPr>
              <a:defRPr/>
            </a:pPr>
            <a:r>
              <a:rPr lang="en-US" dirty="0">
                <a:latin typeface="+mn-lt"/>
                <a:ea typeface="ＭＳ Ｐゴシック" charset="0"/>
                <a:cs typeface="ＭＳ Ｐゴシック" charset="0"/>
              </a:rPr>
              <a:t>Friedrich and </a:t>
            </a:r>
            <a:r>
              <a:rPr lang="en-US" dirty="0" err="1">
                <a:latin typeface="+mn-lt"/>
                <a:ea typeface="ＭＳ Ｐゴシック" charset="0"/>
                <a:cs typeface="ＭＳ Ｐゴシック" charset="0"/>
              </a:rPr>
              <a:t>Knipping</a:t>
            </a:r>
            <a:r>
              <a:rPr lang="en-US" dirty="0">
                <a:latin typeface="+mn-lt"/>
                <a:ea typeface="ＭＳ Ｐゴシック" charset="0"/>
                <a:cs typeface="ＭＳ Ｐゴシック" charset="0"/>
              </a:rPr>
              <a:t> </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3">
            <a:extLst>
              <a:ext uri="{FF2B5EF4-FFF2-40B4-BE49-F238E27FC236}">
                <a16:creationId xmlns:a16="http://schemas.microsoft.com/office/drawing/2014/main" id="{DCC4705E-52E7-B04E-81A1-345BDD77ADCE}"/>
              </a:ext>
            </a:extLst>
          </p:cNvPr>
          <p:cNvSpPr>
            <a:spLocks noGrp="1" noChangeArrowheads="1"/>
          </p:cNvSpPr>
          <p:nvPr>
            <p:ph idx="1"/>
          </p:nvPr>
        </p:nvSpPr>
        <p:spPr>
          <a:xfrm>
            <a:off x="304800" y="1066800"/>
            <a:ext cx="8305800" cy="3733800"/>
          </a:xfrm>
        </p:spPr>
        <p:txBody>
          <a:bodyPr/>
          <a:lstStyle/>
          <a:p>
            <a:pPr eaLnBrk="1" hangingPunct="1">
              <a:lnSpc>
                <a:spcPct val="90000"/>
              </a:lnSpc>
              <a:spcBef>
                <a:spcPct val="0"/>
              </a:spcBef>
              <a:spcAft>
                <a:spcPts val="1200"/>
              </a:spcAft>
              <a:buFontTx/>
              <a:buNone/>
            </a:pPr>
            <a:r>
              <a:rPr lang="lv-LV" altLang="cs-CZ" sz="4000" b="1">
                <a:solidFill>
                  <a:srgbClr val="FF0000"/>
                </a:solidFill>
                <a:ea typeface="ＭＳ Ｐゴシック" panose="020B0600070205080204" pitchFamily="34" charset="-128"/>
              </a:rPr>
              <a:t>Molecular replacement</a:t>
            </a:r>
          </a:p>
          <a:p>
            <a:pPr eaLnBrk="1" hangingPunct="1">
              <a:buFont typeface="Arial" panose="020B0604020202020204" pitchFamily="34" charset="0"/>
              <a:buNone/>
            </a:pPr>
            <a:r>
              <a:rPr lang="en-US" altLang="cs-CZ" sz="2800">
                <a:ea typeface="ＭＳ Ｐゴシック" panose="020B0600070205080204" pitchFamily="34" charset="-128"/>
              </a:rPr>
              <a:t>1. source of initial phases is a model</a:t>
            </a:r>
          </a:p>
          <a:p>
            <a:pPr eaLnBrk="1" hangingPunct="1">
              <a:buFont typeface="Arial" panose="020B0604020202020204" pitchFamily="34" charset="0"/>
              <a:buNone/>
            </a:pPr>
            <a:r>
              <a:rPr lang="en-US" altLang="cs-CZ" sz="2800">
                <a:ea typeface="ＭＳ Ｐゴシック" panose="020B0600070205080204" pitchFamily="34" charset="-128"/>
              </a:rPr>
              <a:t>2. the model is oriented and positioned to obtain the best agreement with the x-ray data</a:t>
            </a:r>
          </a:p>
          <a:p>
            <a:pPr eaLnBrk="1" hangingPunct="1">
              <a:buFont typeface="Arial" panose="020B0604020202020204" pitchFamily="34" charset="0"/>
              <a:buNone/>
            </a:pPr>
            <a:r>
              <a:rPr lang="en-US" altLang="cs-CZ" sz="2800">
                <a:ea typeface="ＭＳ Ｐゴシック" panose="020B0600070205080204" pitchFamily="34" charset="-128"/>
              </a:rPr>
              <a:t>3. phases are calculated from the model</a:t>
            </a:r>
          </a:p>
          <a:p>
            <a:pPr eaLnBrk="1" hangingPunct="1">
              <a:buFont typeface="Arial" panose="020B0604020202020204" pitchFamily="34" charset="0"/>
              <a:buNone/>
            </a:pPr>
            <a:r>
              <a:rPr lang="en-US" altLang="cs-CZ" sz="2800">
                <a:ea typeface="ＭＳ Ｐゴシック" panose="020B0600070205080204" pitchFamily="34" charset="-128"/>
              </a:rPr>
              <a:t>4. The calculated phases are combined with the experimental data</a:t>
            </a:r>
            <a:endParaRPr lang="lv-LV" altLang="cs-CZ" sz="2800">
              <a:ea typeface="ＭＳ Ｐゴシック" panose="020B0600070205080204" pitchFamily="34" charset="-128"/>
            </a:endParaRPr>
          </a:p>
          <a:p>
            <a:pPr eaLnBrk="1" hangingPunct="1">
              <a:lnSpc>
                <a:spcPct val="90000"/>
              </a:lnSpc>
            </a:pPr>
            <a:endParaRPr lang="en-GB" altLang="cs-CZ" sz="2800">
              <a:ea typeface="ＭＳ Ｐゴシック" panose="020B0600070205080204" pitchFamily="34" charset="-128"/>
            </a:endParaRPr>
          </a:p>
        </p:txBody>
      </p:sp>
      <p:sp>
        <p:nvSpPr>
          <p:cNvPr id="67586" name="TextBox 4">
            <a:extLst>
              <a:ext uri="{FF2B5EF4-FFF2-40B4-BE49-F238E27FC236}">
                <a16:creationId xmlns:a16="http://schemas.microsoft.com/office/drawing/2014/main" id="{38AE2597-5E12-E348-96BB-F061A12E7C7C}"/>
              </a:ext>
            </a:extLst>
          </p:cNvPr>
          <p:cNvSpPr txBox="1">
            <a:spLocks noChangeArrowheads="1"/>
          </p:cNvSpPr>
          <p:nvPr/>
        </p:nvSpPr>
        <p:spPr bwMode="auto">
          <a:xfrm>
            <a:off x="1219200" y="304800"/>
            <a:ext cx="6705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cs-CZ" sz="4000">
                <a:latin typeface="Calibri" panose="020F0502020204030204" pitchFamily="34" charset="0"/>
              </a:rPr>
              <a:t>Solving the phase problem by:</a:t>
            </a:r>
          </a:p>
        </p:txBody>
      </p:sp>
      <p:pic>
        <p:nvPicPr>
          <p:cNvPr id="67587" name="Picture 3">
            <a:extLst>
              <a:ext uri="{FF2B5EF4-FFF2-40B4-BE49-F238E27FC236}">
                <a16:creationId xmlns:a16="http://schemas.microsoft.com/office/drawing/2014/main" id="{1E4D9231-9AB6-074C-809C-0A2DAB548F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29238" y="4343400"/>
            <a:ext cx="3586162"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9BA2EEE-E671-5141-BB8F-2E7FCB9EC5CA}"/>
              </a:ext>
            </a:extLst>
          </p:cNvPr>
          <p:cNvSpPr txBox="1"/>
          <p:nvPr/>
        </p:nvSpPr>
        <p:spPr>
          <a:xfrm>
            <a:off x="1676400" y="5321300"/>
            <a:ext cx="3657600" cy="1384300"/>
          </a:xfrm>
          <a:prstGeom prst="rect">
            <a:avLst/>
          </a:prstGeom>
          <a:noFill/>
        </p:spPr>
        <p:txBody>
          <a:bodyPr>
            <a:spAutoFit/>
          </a:bodyPr>
          <a:lstStyle/>
          <a:p>
            <a:pPr>
              <a:defRPr/>
            </a:pPr>
            <a:r>
              <a:rPr lang="en-US" sz="2800" b="1" dirty="0">
                <a:latin typeface="+mn-lt"/>
                <a:ea typeface="+mn-ea"/>
              </a:rPr>
              <a:t>M</a:t>
            </a:r>
            <a:r>
              <a:rPr lang="en-US" sz="2800" dirty="0">
                <a:latin typeface="+mn-lt"/>
                <a:ea typeface="+mn-ea"/>
              </a:rPr>
              <a:t>olecular </a:t>
            </a:r>
            <a:r>
              <a:rPr lang="en-US" sz="2800" b="1" dirty="0">
                <a:latin typeface="+mn-lt"/>
                <a:ea typeface="+mn-ea"/>
              </a:rPr>
              <a:t>R</a:t>
            </a:r>
            <a:r>
              <a:rPr lang="en-US" sz="2800" dirty="0">
                <a:latin typeface="+mn-lt"/>
                <a:ea typeface="+mn-ea"/>
              </a:rPr>
              <a:t>eplacement was invented by</a:t>
            </a:r>
          </a:p>
          <a:p>
            <a:pPr>
              <a:defRPr/>
            </a:pPr>
            <a:r>
              <a:rPr lang="en-US" sz="2800" b="1" dirty="0">
                <a:latin typeface="+mn-lt"/>
                <a:ea typeface="+mn-ea"/>
              </a:rPr>
              <a:t>M</a:t>
            </a:r>
            <a:r>
              <a:rPr lang="en-US" sz="2800" dirty="0">
                <a:latin typeface="+mn-lt"/>
                <a:ea typeface="+mn-ea"/>
              </a:rPr>
              <a:t>ichael </a:t>
            </a:r>
            <a:r>
              <a:rPr lang="en-US" sz="2800" b="1" dirty="0" err="1">
                <a:latin typeface="+mn-lt"/>
                <a:ea typeface="+mn-ea"/>
              </a:rPr>
              <a:t>R</a:t>
            </a:r>
            <a:r>
              <a:rPr lang="en-US" sz="2800" dirty="0" err="1">
                <a:latin typeface="+mn-lt"/>
                <a:ea typeface="+mn-ea"/>
              </a:rPr>
              <a:t>ossmann</a:t>
            </a:r>
            <a:endParaRPr lang="en-US" sz="2800" dirty="0">
              <a:latin typeface="+mn-lt"/>
              <a:ea typeface="+mn-ea"/>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1">
            <a:extLst>
              <a:ext uri="{FF2B5EF4-FFF2-40B4-BE49-F238E27FC236}">
                <a16:creationId xmlns:a16="http://schemas.microsoft.com/office/drawing/2014/main" id="{3654465A-BD95-C645-9AD4-0D1B66F7FD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304800"/>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0" name="Picture 3" descr="piccat">
            <a:extLst>
              <a:ext uri="{FF2B5EF4-FFF2-40B4-BE49-F238E27FC236}">
                <a16:creationId xmlns:a16="http://schemas.microsoft.com/office/drawing/2014/main" id="{83758D2A-6820-5041-8237-46D42B82BB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4800"/>
            <a:ext cx="2949575"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7" descr="picmanx">
            <a:extLst>
              <a:ext uri="{FF2B5EF4-FFF2-40B4-BE49-F238E27FC236}">
                <a16:creationId xmlns:a16="http://schemas.microsoft.com/office/drawing/2014/main" id="{9ACD87A3-3E9C-A145-A06F-7FC6DEE3C9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429000"/>
            <a:ext cx="2949575"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Text Box 10">
            <a:extLst>
              <a:ext uri="{FF2B5EF4-FFF2-40B4-BE49-F238E27FC236}">
                <a16:creationId xmlns:a16="http://schemas.microsoft.com/office/drawing/2014/main" id="{2332DE89-3EF2-DB46-8D71-E4D1E06BFC9F}"/>
              </a:ext>
            </a:extLst>
          </p:cNvPr>
          <p:cNvSpPr txBox="1">
            <a:spLocks noChangeArrowheads="1"/>
          </p:cNvSpPr>
          <p:nvPr/>
        </p:nvSpPr>
        <p:spPr bwMode="auto">
          <a:xfrm>
            <a:off x="5638800" y="304800"/>
            <a:ext cx="2819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lv-LV" altLang="cs-CZ">
                <a:latin typeface="Calibri" panose="020F0502020204030204" pitchFamily="34" charset="0"/>
              </a:rPr>
              <a:t>Observed amplitudes Phases unknown!</a:t>
            </a:r>
            <a:endParaRPr lang="en-GB" altLang="cs-CZ">
              <a:latin typeface="Calibri" panose="020F0502020204030204" pitchFamily="34" charset="0"/>
            </a:endParaRPr>
          </a:p>
        </p:txBody>
      </p:sp>
      <p:sp>
        <p:nvSpPr>
          <p:cNvPr id="68613" name="Text Box 11">
            <a:extLst>
              <a:ext uri="{FF2B5EF4-FFF2-40B4-BE49-F238E27FC236}">
                <a16:creationId xmlns:a16="http://schemas.microsoft.com/office/drawing/2014/main" id="{B5F2781E-D2B9-E543-B13E-C3C15690AB60}"/>
              </a:ext>
            </a:extLst>
          </p:cNvPr>
          <p:cNvSpPr txBox="1">
            <a:spLocks noChangeArrowheads="1"/>
          </p:cNvSpPr>
          <p:nvPr/>
        </p:nvSpPr>
        <p:spPr bwMode="auto">
          <a:xfrm>
            <a:off x="457200" y="304800"/>
            <a:ext cx="2895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lv-LV" altLang="cs-CZ" b="1">
                <a:latin typeface="Calibri" panose="020F0502020204030204" pitchFamily="34" charset="0"/>
              </a:rPr>
              <a:t>Unknown structure,</a:t>
            </a:r>
          </a:p>
          <a:p>
            <a:pPr algn="ctr" eaLnBrk="1" hangingPunct="1"/>
            <a:r>
              <a:rPr lang="lv-LV" altLang="cs-CZ" b="1">
                <a:latin typeface="Calibri" panose="020F0502020204030204" pitchFamily="34" charset="0"/>
              </a:rPr>
              <a:t>unknown orientation</a:t>
            </a:r>
            <a:endParaRPr lang="en-GB" altLang="cs-CZ" b="1">
              <a:latin typeface="Calibri" panose="020F0502020204030204" pitchFamily="34" charset="0"/>
            </a:endParaRPr>
          </a:p>
        </p:txBody>
      </p:sp>
      <p:sp>
        <p:nvSpPr>
          <p:cNvPr id="68614" name="Text Box 12">
            <a:extLst>
              <a:ext uri="{FF2B5EF4-FFF2-40B4-BE49-F238E27FC236}">
                <a16:creationId xmlns:a16="http://schemas.microsoft.com/office/drawing/2014/main" id="{AD3A1CB0-2064-EB4E-9833-A27D7EF6E589}"/>
              </a:ext>
            </a:extLst>
          </p:cNvPr>
          <p:cNvSpPr txBox="1">
            <a:spLocks noChangeArrowheads="1"/>
          </p:cNvSpPr>
          <p:nvPr/>
        </p:nvSpPr>
        <p:spPr bwMode="auto">
          <a:xfrm>
            <a:off x="838200" y="34290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lv-LV" altLang="cs-CZ">
                <a:latin typeface="Calibri" panose="020F0502020204030204" pitchFamily="34" charset="0"/>
              </a:rPr>
              <a:t>Known structure</a:t>
            </a:r>
            <a:endParaRPr lang="en-GB" altLang="cs-CZ">
              <a:latin typeface="Calibri" panose="020F0502020204030204" pitchFamily="34" charset="0"/>
            </a:endParaRPr>
          </a:p>
        </p:txBody>
      </p:sp>
      <p:sp>
        <p:nvSpPr>
          <p:cNvPr id="68615" name="Text Box 13">
            <a:extLst>
              <a:ext uri="{FF2B5EF4-FFF2-40B4-BE49-F238E27FC236}">
                <a16:creationId xmlns:a16="http://schemas.microsoft.com/office/drawing/2014/main" id="{6BEA84CE-512B-F447-B334-DA8E060F6437}"/>
              </a:ext>
            </a:extLst>
          </p:cNvPr>
          <p:cNvSpPr txBox="1">
            <a:spLocks noChangeArrowheads="1"/>
          </p:cNvSpPr>
          <p:nvPr/>
        </p:nvSpPr>
        <p:spPr bwMode="auto">
          <a:xfrm>
            <a:off x="5638800" y="35814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endParaRPr lang="en-GB" altLang="cs-CZ"/>
          </a:p>
        </p:txBody>
      </p:sp>
      <p:pic>
        <p:nvPicPr>
          <p:cNvPr id="68616" name="Picture 16">
            <a:extLst>
              <a:ext uri="{FF2B5EF4-FFF2-40B4-BE49-F238E27FC236}">
                <a16:creationId xmlns:a16="http://schemas.microsoft.com/office/drawing/2014/main" id="{7018A8E0-513F-944D-9414-8ECBE814E0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4572000"/>
            <a:ext cx="625475"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7" name="Text Box 20">
            <a:extLst>
              <a:ext uri="{FF2B5EF4-FFF2-40B4-BE49-F238E27FC236}">
                <a16:creationId xmlns:a16="http://schemas.microsoft.com/office/drawing/2014/main" id="{FB91C8C5-7A86-374E-AFBA-08F66452F2D2}"/>
              </a:ext>
            </a:extLst>
          </p:cNvPr>
          <p:cNvSpPr txBox="1">
            <a:spLocks noChangeArrowheads="1"/>
          </p:cNvSpPr>
          <p:nvPr/>
        </p:nvSpPr>
        <p:spPr bwMode="auto">
          <a:xfrm>
            <a:off x="6400800" y="27432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lv-LV" altLang="cs-CZ">
                <a:latin typeface="Calibri" panose="020F0502020204030204" pitchFamily="34" charset="0"/>
              </a:rPr>
              <a:t>Fourier cat</a:t>
            </a:r>
            <a:endParaRPr lang="en-GB" altLang="cs-CZ">
              <a:latin typeface="Calibri" panose="020F0502020204030204" pitchFamily="34" charset="0"/>
            </a:endParaRPr>
          </a:p>
        </p:txBody>
      </p:sp>
      <p:sp>
        <p:nvSpPr>
          <p:cNvPr id="68618" name="Text Box 21">
            <a:extLst>
              <a:ext uri="{FF2B5EF4-FFF2-40B4-BE49-F238E27FC236}">
                <a16:creationId xmlns:a16="http://schemas.microsoft.com/office/drawing/2014/main" id="{C53F86FA-45B4-A443-80CD-B5587137A4EA}"/>
              </a:ext>
            </a:extLst>
          </p:cNvPr>
          <p:cNvSpPr txBox="1">
            <a:spLocks noChangeArrowheads="1"/>
          </p:cNvSpPr>
          <p:nvPr/>
        </p:nvSpPr>
        <p:spPr bwMode="auto">
          <a:xfrm>
            <a:off x="1600200" y="27432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lv-LV" altLang="cs-CZ">
                <a:latin typeface="Calibri" panose="020F0502020204030204" pitchFamily="34" charset="0"/>
              </a:rPr>
              <a:t>Cat</a:t>
            </a:r>
            <a:endParaRPr lang="en-GB" altLang="cs-CZ">
              <a:latin typeface="Calibri" panose="020F0502020204030204" pitchFamily="34" charset="0"/>
            </a:endParaRPr>
          </a:p>
        </p:txBody>
      </p:sp>
      <p:sp>
        <p:nvSpPr>
          <p:cNvPr id="68619" name="Text Box 25">
            <a:extLst>
              <a:ext uri="{FF2B5EF4-FFF2-40B4-BE49-F238E27FC236}">
                <a16:creationId xmlns:a16="http://schemas.microsoft.com/office/drawing/2014/main" id="{ABE82D28-DDDF-DB42-A6B3-6A38A50E2E03}"/>
              </a:ext>
            </a:extLst>
          </p:cNvPr>
          <p:cNvSpPr txBox="1">
            <a:spLocks noChangeArrowheads="1"/>
          </p:cNvSpPr>
          <p:nvPr/>
        </p:nvSpPr>
        <p:spPr bwMode="auto">
          <a:xfrm>
            <a:off x="3657600" y="5418138"/>
            <a:ext cx="1752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lv-LV" altLang="cs-CZ">
                <a:latin typeface="Calibri" panose="020F0502020204030204" pitchFamily="34" charset="0"/>
              </a:rPr>
              <a:t>Fourier transform</a:t>
            </a:r>
            <a:endParaRPr lang="en-GB" altLang="cs-CZ">
              <a:latin typeface="Calibri" panose="020F0502020204030204" pitchFamily="34" charset="0"/>
            </a:endParaRPr>
          </a:p>
        </p:txBody>
      </p:sp>
      <p:pic>
        <p:nvPicPr>
          <p:cNvPr id="68620" name="Picture 5">
            <a:extLst>
              <a:ext uri="{FF2B5EF4-FFF2-40B4-BE49-F238E27FC236}">
                <a16:creationId xmlns:a16="http://schemas.microsoft.com/office/drawing/2014/main" id="{4CE1E0BC-50A1-3146-A469-8935DF13B9D7}"/>
              </a:ext>
            </a:extLst>
          </p:cNvPr>
          <p:cNvPicPr>
            <a:picLocks noChangeAspect="1"/>
          </p:cNvPicPr>
          <p:nvPr/>
        </p:nvPicPr>
        <p:blipFill>
          <a:blip r:embed="rId6">
            <a:extLst>
              <a:ext uri="{28A0092B-C50C-407E-A947-70E740481C1C}">
                <a14:useLocalDpi xmlns:a14="http://schemas.microsoft.com/office/drawing/2010/main" val="0"/>
              </a:ext>
            </a:extLst>
          </a:blip>
          <a:srcRect l="5373" r="3284"/>
          <a:stretch>
            <a:fillRect/>
          </a:stretch>
        </p:blipFill>
        <p:spPr bwMode="auto">
          <a:xfrm>
            <a:off x="3556000" y="1295400"/>
            <a:ext cx="1854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1" name="Text Box 10">
            <a:extLst>
              <a:ext uri="{FF2B5EF4-FFF2-40B4-BE49-F238E27FC236}">
                <a16:creationId xmlns:a16="http://schemas.microsoft.com/office/drawing/2014/main" id="{A51C68A2-3908-5542-BF7F-1C77C6875DDF}"/>
              </a:ext>
            </a:extLst>
          </p:cNvPr>
          <p:cNvSpPr txBox="1">
            <a:spLocks noChangeArrowheads="1"/>
          </p:cNvSpPr>
          <p:nvPr/>
        </p:nvSpPr>
        <p:spPr bwMode="auto">
          <a:xfrm>
            <a:off x="3429000" y="465138"/>
            <a:ext cx="2133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lv-LV" altLang="cs-CZ">
                <a:latin typeface="Calibri" panose="020F0502020204030204" pitchFamily="34" charset="0"/>
              </a:rPr>
              <a:t>Diffraction experiment</a:t>
            </a:r>
            <a:endParaRPr lang="en-GB" altLang="cs-CZ">
              <a:latin typeface="Calibri" panose="020F0502020204030204" pitchFamily="34" charset="0"/>
            </a:endParaRPr>
          </a:p>
        </p:txBody>
      </p:sp>
      <p:pic>
        <p:nvPicPr>
          <p:cNvPr id="68622" name="Picture 7" descr="picmanx">
            <a:extLst>
              <a:ext uri="{FF2B5EF4-FFF2-40B4-BE49-F238E27FC236}">
                <a16:creationId xmlns:a16="http://schemas.microsoft.com/office/drawing/2014/main" id="{EBC3EA52-40E6-6F48-A1B7-9C1D3732A1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250" t="20668" r="22498" b="22498"/>
          <a:stretch>
            <a:fillRect/>
          </a:stretch>
        </p:blipFill>
        <p:spPr bwMode="auto">
          <a:xfrm rot="-5400000">
            <a:off x="1095375" y="4129088"/>
            <a:ext cx="1600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3" name="Text Box 22">
            <a:extLst>
              <a:ext uri="{FF2B5EF4-FFF2-40B4-BE49-F238E27FC236}">
                <a16:creationId xmlns:a16="http://schemas.microsoft.com/office/drawing/2014/main" id="{18400119-8BBA-8844-BF40-5592A7EE1D4D}"/>
              </a:ext>
            </a:extLst>
          </p:cNvPr>
          <p:cNvSpPr txBox="1">
            <a:spLocks noChangeArrowheads="1"/>
          </p:cNvSpPr>
          <p:nvPr/>
        </p:nvSpPr>
        <p:spPr bwMode="auto">
          <a:xfrm>
            <a:off x="1219200" y="57912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lv-LV" altLang="cs-CZ">
                <a:latin typeface="Calibri" panose="020F0502020204030204" pitchFamily="34" charset="0"/>
              </a:rPr>
              <a:t>Manx cat</a:t>
            </a:r>
            <a:endParaRPr lang="en-GB" altLang="cs-CZ">
              <a:latin typeface="Calibri" panose="020F0502020204030204" pitchFamily="34" charset="0"/>
            </a:endParaRPr>
          </a:p>
        </p:txBody>
      </p:sp>
      <p:sp>
        <p:nvSpPr>
          <p:cNvPr id="68624" name="Text Box 23">
            <a:extLst>
              <a:ext uri="{FF2B5EF4-FFF2-40B4-BE49-F238E27FC236}">
                <a16:creationId xmlns:a16="http://schemas.microsoft.com/office/drawing/2014/main" id="{5BEEDA27-1E6A-7C4A-95F2-5238508E5475}"/>
              </a:ext>
            </a:extLst>
          </p:cNvPr>
          <p:cNvSpPr txBox="1">
            <a:spLocks noChangeArrowheads="1"/>
          </p:cNvSpPr>
          <p:nvPr/>
        </p:nvSpPr>
        <p:spPr bwMode="auto">
          <a:xfrm>
            <a:off x="5715000" y="6324600"/>
            <a:ext cx="2819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lv-LV" altLang="cs-CZ" b="1">
                <a:solidFill>
                  <a:srgbClr val="FF0000"/>
                </a:solidFill>
                <a:latin typeface="Calibri" panose="020F0502020204030204" pitchFamily="34" charset="0"/>
              </a:rPr>
              <a:t>Wrong orientation!</a:t>
            </a:r>
            <a:endParaRPr lang="en-GB" altLang="cs-CZ" b="1">
              <a:solidFill>
                <a:srgbClr val="FF0000"/>
              </a:solidFill>
              <a:latin typeface="Calibri" panose="020F0502020204030204" pitchFamily="34" charset="0"/>
            </a:endParaRPr>
          </a:p>
        </p:txBody>
      </p:sp>
      <p:pic>
        <p:nvPicPr>
          <p:cNvPr id="68625" name="Picture 28">
            <a:extLst>
              <a:ext uri="{FF2B5EF4-FFF2-40B4-BE49-F238E27FC236}">
                <a16:creationId xmlns:a16="http://schemas.microsoft.com/office/drawing/2014/main" id="{1492920E-568B-F340-BC69-2C53B5F7AFB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62600" y="3429000"/>
            <a:ext cx="2971800" cy="29718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8626" name="Text Box 14">
            <a:extLst>
              <a:ext uri="{FF2B5EF4-FFF2-40B4-BE49-F238E27FC236}">
                <a16:creationId xmlns:a16="http://schemas.microsoft.com/office/drawing/2014/main" id="{33C39220-4D50-7748-ABCC-FE7B6CD953F5}"/>
              </a:ext>
            </a:extLst>
          </p:cNvPr>
          <p:cNvSpPr txBox="1">
            <a:spLocks noChangeArrowheads="1"/>
          </p:cNvSpPr>
          <p:nvPr/>
        </p:nvSpPr>
        <p:spPr bwMode="auto">
          <a:xfrm>
            <a:off x="5562600" y="3429000"/>
            <a:ext cx="2971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lv-LV" altLang="cs-CZ">
                <a:latin typeface="Calibri" panose="020F0502020204030204" pitchFamily="34" charset="0"/>
              </a:rPr>
              <a:t>Calculated amplitudes and phases</a:t>
            </a:r>
            <a:endParaRPr lang="en-GB" altLang="cs-CZ">
              <a:latin typeface="Calibri" panose="020F0502020204030204" pitchFamily="34" charset="0"/>
            </a:endParaRPr>
          </a:p>
        </p:txBody>
      </p:sp>
      <p:sp>
        <p:nvSpPr>
          <p:cNvPr id="68627" name="Text Box 23">
            <a:extLst>
              <a:ext uri="{FF2B5EF4-FFF2-40B4-BE49-F238E27FC236}">
                <a16:creationId xmlns:a16="http://schemas.microsoft.com/office/drawing/2014/main" id="{257117AA-D4B4-5B45-96A3-78AD7E1F6D54}"/>
              </a:ext>
            </a:extLst>
          </p:cNvPr>
          <p:cNvSpPr txBox="1">
            <a:spLocks noChangeArrowheads="1"/>
          </p:cNvSpPr>
          <p:nvPr/>
        </p:nvSpPr>
        <p:spPr bwMode="auto">
          <a:xfrm>
            <a:off x="5943600" y="5791200"/>
            <a:ext cx="228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lv-LV" altLang="cs-CZ">
                <a:latin typeface="Calibri" panose="020F0502020204030204" pitchFamily="34" charset="0"/>
              </a:rPr>
              <a:t>FT of Manx cat</a:t>
            </a:r>
            <a:endParaRPr lang="en-GB" altLang="cs-CZ">
              <a:latin typeface="Calibri" panose="020F0502020204030204" pitchFamily="34" charset="0"/>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6">
            <a:extLst>
              <a:ext uri="{FF2B5EF4-FFF2-40B4-BE49-F238E27FC236}">
                <a16:creationId xmlns:a16="http://schemas.microsoft.com/office/drawing/2014/main" id="{6939A002-12C5-8445-8987-F6B1DE287D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429000"/>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4" name="Picture 25">
            <a:extLst>
              <a:ext uri="{FF2B5EF4-FFF2-40B4-BE49-F238E27FC236}">
                <a16:creationId xmlns:a16="http://schemas.microsoft.com/office/drawing/2014/main" id="{6CBBA9B4-4697-0C47-93E7-BD6B4021DA0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304800"/>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24">
            <a:extLst>
              <a:ext uri="{FF2B5EF4-FFF2-40B4-BE49-F238E27FC236}">
                <a16:creationId xmlns:a16="http://schemas.microsoft.com/office/drawing/2014/main" id="{26B37EA7-E228-F74D-A164-208B89DF03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429000"/>
            <a:ext cx="302260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7" descr="picmanx">
            <a:extLst>
              <a:ext uri="{FF2B5EF4-FFF2-40B4-BE49-F238E27FC236}">
                <a16:creationId xmlns:a16="http://schemas.microsoft.com/office/drawing/2014/main" id="{93048D52-FD59-0545-80C3-B50F4CF0B1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28600"/>
            <a:ext cx="2949575"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 Box 10">
            <a:extLst>
              <a:ext uri="{FF2B5EF4-FFF2-40B4-BE49-F238E27FC236}">
                <a16:creationId xmlns:a16="http://schemas.microsoft.com/office/drawing/2014/main" id="{4B315B8D-7901-7043-B43E-2E98E31ADB9D}"/>
              </a:ext>
            </a:extLst>
          </p:cNvPr>
          <p:cNvSpPr txBox="1">
            <a:spLocks noChangeArrowheads="1"/>
          </p:cNvSpPr>
          <p:nvPr/>
        </p:nvSpPr>
        <p:spPr bwMode="auto">
          <a:xfrm>
            <a:off x="5638800" y="304800"/>
            <a:ext cx="2819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lv-LV" altLang="cs-CZ">
                <a:latin typeface="Calibri" panose="020F0502020204030204" pitchFamily="34" charset="0"/>
              </a:rPr>
              <a:t>Observed amplitudes Phases unknown!</a:t>
            </a:r>
            <a:endParaRPr lang="en-GB" altLang="cs-CZ">
              <a:latin typeface="Calibri" panose="020F0502020204030204" pitchFamily="34" charset="0"/>
            </a:endParaRPr>
          </a:p>
        </p:txBody>
      </p:sp>
      <p:sp>
        <p:nvSpPr>
          <p:cNvPr id="69638" name="Text Box 12">
            <a:extLst>
              <a:ext uri="{FF2B5EF4-FFF2-40B4-BE49-F238E27FC236}">
                <a16:creationId xmlns:a16="http://schemas.microsoft.com/office/drawing/2014/main" id="{2CFCF66E-E43F-DF45-8685-C86CE6235475}"/>
              </a:ext>
            </a:extLst>
          </p:cNvPr>
          <p:cNvSpPr txBox="1">
            <a:spLocks noChangeArrowheads="1"/>
          </p:cNvSpPr>
          <p:nvPr/>
        </p:nvSpPr>
        <p:spPr bwMode="auto">
          <a:xfrm>
            <a:off x="838200" y="2286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lv-LV" altLang="cs-CZ">
                <a:latin typeface="Calibri" panose="020F0502020204030204" pitchFamily="34" charset="0"/>
              </a:rPr>
              <a:t>Known structure</a:t>
            </a:r>
            <a:endParaRPr lang="en-GB" altLang="cs-CZ">
              <a:latin typeface="Calibri" panose="020F0502020204030204" pitchFamily="34" charset="0"/>
            </a:endParaRPr>
          </a:p>
        </p:txBody>
      </p:sp>
      <p:sp>
        <p:nvSpPr>
          <p:cNvPr id="69639" name="Text Box 13">
            <a:extLst>
              <a:ext uri="{FF2B5EF4-FFF2-40B4-BE49-F238E27FC236}">
                <a16:creationId xmlns:a16="http://schemas.microsoft.com/office/drawing/2014/main" id="{F80EB419-2590-E343-9A28-B79B51B6CB40}"/>
              </a:ext>
            </a:extLst>
          </p:cNvPr>
          <p:cNvSpPr txBox="1">
            <a:spLocks noChangeArrowheads="1"/>
          </p:cNvSpPr>
          <p:nvPr/>
        </p:nvSpPr>
        <p:spPr bwMode="auto">
          <a:xfrm>
            <a:off x="5638800" y="35814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endParaRPr lang="en-GB" altLang="cs-CZ"/>
          </a:p>
        </p:txBody>
      </p:sp>
      <p:sp>
        <p:nvSpPr>
          <p:cNvPr id="69640" name="Text Box 20">
            <a:extLst>
              <a:ext uri="{FF2B5EF4-FFF2-40B4-BE49-F238E27FC236}">
                <a16:creationId xmlns:a16="http://schemas.microsoft.com/office/drawing/2014/main" id="{61A99C0E-76FC-0B46-AC41-ECF6FFE5F930}"/>
              </a:ext>
            </a:extLst>
          </p:cNvPr>
          <p:cNvSpPr txBox="1">
            <a:spLocks noChangeArrowheads="1"/>
          </p:cNvSpPr>
          <p:nvPr/>
        </p:nvSpPr>
        <p:spPr bwMode="auto">
          <a:xfrm>
            <a:off x="6400800" y="27432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lv-LV" altLang="cs-CZ">
                <a:latin typeface="Calibri" panose="020F0502020204030204" pitchFamily="34" charset="0"/>
              </a:rPr>
              <a:t>Fourier cat</a:t>
            </a:r>
            <a:endParaRPr lang="en-GB" altLang="cs-CZ">
              <a:latin typeface="Calibri" panose="020F0502020204030204" pitchFamily="34" charset="0"/>
            </a:endParaRPr>
          </a:p>
        </p:txBody>
      </p:sp>
      <p:sp>
        <p:nvSpPr>
          <p:cNvPr id="69641" name="Text Box 25">
            <a:extLst>
              <a:ext uri="{FF2B5EF4-FFF2-40B4-BE49-F238E27FC236}">
                <a16:creationId xmlns:a16="http://schemas.microsoft.com/office/drawing/2014/main" id="{8EA6E2D3-630C-4E4E-8A2A-4F14C2F13EA4}"/>
              </a:ext>
            </a:extLst>
          </p:cNvPr>
          <p:cNvSpPr txBox="1">
            <a:spLocks noChangeArrowheads="1"/>
          </p:cNvSpPr>
          <p:nvPr/>
        </p:nvSpPr>
        <p:spPr bwMode="auto">
          <a:xfrm>
            <a:off x="0" y="3429000"/>
            <a:ext cx="3352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lv-LV" altLang="cs-CZ">
                <a:latin typeface="Calibri" panose="020F0502020204030204" pitchFamily="34" charset="0"/>
              </a:rPr>
              <a:t>Fourier transform,</a:t>
            </a:r>
          </a:p>
          <a:p>
            <a:pPr algn="ctr" eaLnBrk="1" hangingPunct="1">
              <a:spcBef>
                <a:spcPct val="50000"/>
              </a:spcBef>
            </a:pPr>
            <a:r>
              <a:rPr lang="lv-LV" altLang="cs-CZ">
                <a:latin typeface="Calibri" panose="020F0502020204030204" pitchFamily="34" charset="0"/>
              </a:rPr>
              <a:t>try different orientations</a:t>
            </a:r>
            <a:endParaRPr lang="en-GB" altLang="cs-CZ">
              <a:latin typeface="Calibri" panose="020F0502020204030204" pitchFamily="34" charset="0"/>
            </a:endParaRPr>
          </a:p>
        </p:txBody>
      </p:sp>
      <p:pic>
        <p:nvPicPr>
          <p:cNvPr id="69642" name="Picture 7" descr="picmanx">
            <a:extLst>
              <a:ext uri="{FF2B5EF4-FFF2-40B4-BE49-F238E27FC236}">
                <a16:creationId xmlns:a16="http://schemas.microsoft.com/office/drawing/2014/main" id="{1E36551F-ABD6-0A4C-956F-B0F3346169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250" t="20668" r="22498" b="22498"/>
          <a:stretch>
            <a:fillRect/>
          </a:stretch>
        </p:blipFill>
        <p:spPr bwMode="auto">
          <a:xfrm rot="-5400000">
            <a:off x="1095375" y="928688"/>
            <a:ext cx="1600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3" name="Text Box 22">
            <a:extLst>
              <a:ext uri="{FF2B5EF4-FFF2-40B4-BE49-F238E27FC236}">
                <a16:creationId xmlns:a16="http://schemas.microsoft.com/office/drawing/2014/main" id="{4ADB0106-794F-C541-A7FD-FBCDD14C6DF3}"/>
              </a:ext>
            </a:extLst>
          </p:cNvPr>
          <p:cNvSpPr txBox="1">
            <a:spLocks noChangeArrowheads="1"/>
          </p:cNvSpPr>
          <p:nvPr/>
        </p:nvSpPr>
        <p:spPr bwMode="auto">
          <a:xfrm>
            <a:off x="1219200" y="2590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lv-LV" altLang="cs-CZ">
                <a:latin typeface="Calibri" panose="020F0502020204030204" pitchFamily="34" charset="0"/>
              </a:rPr>
              <a:t>Manx cat</a:t>
            </a:r>
            <a:endParaRPr lang="en-GB" altLang="cs-CZ">
              <a:latin typeface="Calibri" panose="020F0502020204030204" pitchFamily="34" charset="0"/>
            </a:endParaRPr>
          </a:p>
        </p:txBody>
      </p:sp>
      <p:sp>
        <p:nvSpPr>
          <p:cNvPr id="69644" name="Text Box 23">
            <a:extLst>
              <a:ext uri="{FF2B5EF4-FFF2-40B4-BE49-F238E27FC236}">
                <a16:creationId xmlns:a16="http://schemas.microsoft.com/office/drawing/2014/main" id="{2EFA44F7-2A8E-7C4A-949E-BB50A24D4D0D}"/>
              </a:ext>
            </a:extLst>
          </p:cNvPr>
          <p:cNvSpPr txBox="1">
            <a:spLocks noChangeArrowheads="1"/>
          </p:cNvSpPr>
          <p:nvPr/>
        </p:nvSpPr>
        <p:spPr bwMode="auto">
          <a:xfrm>
            <a:off x="5715000" y="6324600"/>
            <a:ext cx="2819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lv-LV" altLang="cs-CZ" b="1">
                <a:solidFill>
                  <a:srgbClr val="FF0000"/>
                </a:solidFill>
                <a:latin typeface="Calibri" panose="020F0502020204030204" pitchFamily="34" charset="0"/>
              </a:rPr>
              <a:t>Wrong orientation!</a:t>
            </a:r>
            <a:endParaRPr lang="en-GB" altLang="cs-CZ" b="1">
              <a:solidFill>
                <a:srgbClr val="FF0000"/>
              </a:solidFill>
              <a:latin typeface="Calibri" panose="020F0502020204030204" pitchFamily="34" charset="0"/>
            </a:endParaRPr>
          </a:p>
        </p:txBody>
      </p:sp>
      <p:sp>
        <p:nvSpPr>
          <p:cNvPr id="69645" name="Text Box 14">
            <a:extLst>
              <a:ext uri="{FF2B5EF4-FFF2-40B4-BE49-F238E27FC236}">
                <a16:creationId xmlns:a16="http://schemas.microsoft.com/office/drawing/2014/main" id="{1631527E-8F7B-B54E-99F1-3FFDD2D5A761}"/>
              </a:ext>
            </a:extLst>
          </p:cNvPr>
          <p:cNvSpPr txBox="1">
            <a:spLocks noChangeArrowheads="1"/>
          </p:cNvSpPr>
          <p:nvPr/>
        </p:nvSpPr>
        <p:spPr bwMode="auto">
          <a:xfrm>
            <a:off x="5562600" y="3429000"/>
            <a:ext cx="2971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lv-LV" altLang="cs-CZ">
                <a:latin typeface="Calibri" panose="020F0502020204030204" pitchFamily="34" charset="0"/>
              </a:rPr>
              <a:t>Calculated amplitudes and phases</a:t>
            </a:r>
            <a:endParaRPr lang="en-GB" altLang="cs-CZ">
              <a:latin typeface="Calibri" panose="020F0502020204030204" pitchFamily="34" charset="0"/>
            </a:endParaRPr>
          </a:p>
        </p:txBody>
      </p:sp>
      <p:sp>
        <p:nvSpPr>
          <p:cNvPr id="69646" name="Text Box 23">
            <a:extLst>
              <a:ext uri="{FF2B5EF4-FFF2-40B4-BE49-F238E27FC236}">
                <a16:creationId xmlns:a16="http://schemas.microsoft.com/office/drawing/2014/main" id="{06120B44-B2AF-6D4D-BA2D-D04E9A67711A}"/>
              </a:ext>
            </a:extLst>
          </p:cNvPr>
          <p:cNvSpPr txBox="1">
            <a:spLocks noChangeArrowheads="1"/>
          </p:cNvSpPr>
          <p:nvPr/>
        </p:nvSpPr>
        <p:spPr bwMode="auto">
          <a:xfrm>
            <a:off x="5943600" y="5791200"/>
            <a:ext cx="228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lv-LV" altLang="cs-CZ">
                <a:latin typeface="Calibri" panose="020F0502020204030204" pitchFamily="34" charset="0"/>
              </a:rPr>
              <a:t>FT of Manx cat</a:t>
            </a:r>
            <a:endParaRPr lang="en-GB" altLang="cs-CZ">
              <a:latin typeface="Calibri" panose="020F0502020204030204" pitchFamily="34" charset="0"/>
            </a:endParaRPr>
          </a:p>
        </p:txBody>
      </p:sp>
      <p:pic>
        <p:nvPicPr>
          <p:cNvPr id="69647" name="Picture 7" descr="picmanx">
            <a:extLst>
              <a:ext uri="{FF2B5EF4-FFF2-40B4-BE49-F238E27FC236}">
                <a16:creationId xmlns:a16="http://schemas.microsoft.com/office/drawing/2014/main" id="{08BEF0B8-DDB4-224A-92B5-82F731DFEA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1335" t="38753" r="40582" b="40581"/>
          <a:stretch>
            <a:fillRect/>
          </a:stretch>
        </p:blipFill>
        <p:spPr bwMode="auto">
          <a:xfrm rot="-5400000">
            <a:off x="1714500" y="6134100"/>
            <a:ext cx="53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8" name="Picture 7" descr="picmanx">
            <a:extLst>
              <a:ext uri="{FF2B5EF4-FFF2-40B4-BE49-F238E27FC236}">
                <a16:creationId xmlns:a16="http://schemas.microsoft.com/office/drawing/2014/main" id="{D675F0C3-1646-4342-8DF9-E0E87E87AA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1335" t="38753" r="40582" b="40581"/>
          <a:stretch>
            <a:fillRect/>
          </a:stretch>
        </p:blipFill>
        <p:spPr bwMode="auto">
          <a:xfrm rot="-197338">
            <a:off x="385763" y="5554663"/>
            <a:ext cx="53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9" name="Picture 7" descr="picmanx">
            <a:extLst>
              <a:ext uri="{FF2B5EF4-FFF2-40B4-BE49-F238E27FC236}">
                <a16:creationId xmlns:a16="http://schemas.microsoft.com/office/drawing/2014/main" id="{6A9917B2-D0D8-6C4F-BA7C-98246E7A99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1335" t="38753" r="40582" b="40581"/>
          <a:stretch>
            <a:fillRect/>
          </a:stretch>
        </p:blipFill>
        <p:spPr bwMode="auto">
          <a:xfrm rot="2327859">
            <a:off x="1731963" y="4443413"/>
            <a:ext cx="53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50" name="Picture 7" descr="picmanx">
            <a:extLst>
              <a:ext uri="{FF2B5EF4-FFF2-40B4-BE49-F238E27FC236}">
                <a16:creationId xmlns:a16="http://schemas.microsoft.com/office/drawing/2014/main" id="{059E19A5-121D-4346-AB73-9824D9917C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1335" t="38753" r="40582" b="40581"/>
          <a:stretch>
            <a:fillRect/>
          </a:stretch>
        </p:blipFill>
        <p:spPr bwMode="auto">
          <a:xfrm rot="7992423">
            <a:off x="1128713" y="5737225"/>
            <a:ext cx="53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51" name="Picture 7" descr="picmanx">
            <a:extLst>
              <a:ext uri="{FF2B5EF4-FFF2-40B4-BE49-F238E27FC236}">
                <a16:creationId xmlns:a16="http://schemas.microsoft.com/office/drawing/2014/main" id="{CE329DC5-531A-244E-846A-D83C5BA717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1335" t="38753" r="40582" b="40581"/>
          <a:stretch>
            <a:fillRect/>
          </a:stretch>
        </p:blipFill>
        <p:spPr bwMode="auto">
          <a:xfrm rot="4165466">
            <a:off x="1636713" y="5157788"/>
            <a:ext cx="53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52" name="Picture 7" descr="picmanx">
            <a:extLst>
              <a:ext uri="{FF2B5EF4-FFF2-40B4-BE49-F238E27FC236}">
                <a16:creationId xmlns:a16="http://schemas.microsoft.com/office/drawing/2014/main" id="{20E6FB32-ADFB-B44D-9E6A-AC833CC4CD0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1335" t="38753" r="40582" b="40581"/>
          <a:stretch>
            <a:fillRect/>
          </a:stretch>
        </p:blipFill>
        <p:spPr bwMode="auto">
          <a:xfrm rot="-8295182">
            <a:off x="1125538" y="4367213"/>
            <a:ext cx="53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53" name="Picture 7" descr="picmanx">
            <a:extLst>
              <a:ext uri="{FF2B5EF4-FFF2-40B4-BE49-F238E27FC236}">
                <a16:creationId xmlns:a16="http://schemas.microsoft.com/office/drawing/2014/main" id="{2C336431-8C78-FC49-8F86-F83C799EEA2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1335" t="38753" r="40582" b="40581"/>
          <a:stretch>
            <a:fillRect/>
          </a:stretch>
        </p:blipFill>
        <p:spPr bwMode="auto">
          <a:xfrm rot="-3166536">
            <a:off x="290513" y="4511675"/>
            <a:ext cx="53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 name="Straight Arrow Connector 28">
            <a:extLst>
              <a:ext uri="{FF2B5EF4-FFF2-40B4-BE49-F238E27FC236}">
                <a16:creationId xmlns:a16="http://schemas.microsoft.com/office/drawing/2014/main" id="{B2BA585E-ADF1-EC49-964B-22515A9A54B5}"/>
              </a:ext>
            </a:extLst>
          </p:cNvPr>
          <p:cNvCxnSpPr>
            <a:cxnSpLocks noChangeShapeType="1"/>
          </p:cNvCxnSpPr>
          <p:nvPr/>
        </p:nvCxnSpPr>
        <p:spPr bwMode="auto">
          <a:xfrm flipV="1">
            <a:off x="2133600" y="4953000"/>
            <a:ext cx="4533900" cy="144780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Straight Arrow Connector 30">
            <a:extLst>
              <a:ext uri="{FF2B5EF4-FFF2-40B4-BE49-F238E27FC236}">
                <a16:creationId xmlns:a16="http://schemas.microsoft.com/office/drawing/2014/main" id="{232974D2-A400-A34A-A7DF-8E897497743D}"/>
              </a:ext>
            </a:extLst>
          </p:cNvPr>
          <p:cNvCxnSpPr>
            <a:cxnSpLocks noChangeShapeType="1"/>
          </p:cNvCxnSpPr>
          <p:nvPr/>
        </p:nvCxnSpPr>
        <p:spPr bwMode="auto">
          <a:xfrm flipV="1">
            <a:off x="762000" y="4876800"/>
            <a:ext cx="3124200" cy="99060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3" descr="piccatmanx3">
            <a:extLst>
              <a:ext uri="{FF2B5EF4-FFF2-40B4-BE49-F238E27FC236}">
                <a16:creationId xmlns:a16="http://schemas.microsoft.com/office/drawing/2014/main" id="{002CAD93-DA2D-8E46-9FCA-7DBC084A19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2384425"/>
            <a:ext cx="2949575"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8" name="Picture 5" descr="piccatmanx3fft">
            <a:extLst>
              <a:ext uri="{FF2B5EF4-FFF2-40B4-BE49-F238E27FC236}">
                <a16:creationId xmlns:a16="http://schemas.microsoft.com/office/drawing/2014/main" id="{B91FA5F2-8415-CC45-BE1B-4A48D7D0E8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438400"/>
            <a:ext cx="2949575"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 Box 14">
            <a:extLst>
              <a:ext uri="{FF2B5EF4-FFF2-40B4-BE49-F238E27FC236}">
                <a16:creationId xmlns:a16="http://schemas.microsoft.com/office/drawing/2014/main" id="{833BF926-917B-7046-AEBC-22BF41C45566}"/>
              </a:ext>
            </a:extLst>
          </p:cNvPr>
          <p:cNvSpPr txBox="1">
            <a:spLocks noChangeArrowheads="1"/>
          </p:cNvSpPr>
          <p:nvPr/>
        </p:nvSpPr>
        <p:spPr bwMode="auto">
          <a:xfrm>
            <a:off x="990600" y="504825"/>
            <a:ext cx="7315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lv-LV" altLang="cs-CZ" sz="4000">
                <a:latin typeface="Calibri" panose="020F0502020204030204" pitchFamily="34" charset="0"/>
              </a:rPr>
              <a:t>Observed </a:t>
            </a:r>
            <a:r>
              <a:rPr lang="lv-LV" altLang="cs-CZ" sz="4000" b="1">
                <a:latin typeface="Calibri" panose="020F0502020204030204" pitchFamily="34" charset="0"/>
              </a:rPr>
              <a:t>a</a:t>
            </a:r>
            <a:r>
              <a:rPr lang="lv-LV" altLang="cs-CZ" sz="4000" b="1">
                <a:solidFill>
                  <a:srgbClr val="262626"/>
                </a:solidFill>
                <a:latin typeface="Calibri" panose="020F0502020204030204" pitchFamily="34" charset="0"/>
              </a:rPr>
              <a:t>mp</a:t>
            </a:r>
            <a:r>
              <a:rPr lang="lv-LV" altLang="cs-CZ" sz="4000" b="1">
                <a:solidFill>
                  <a:srgbClr val="404040"/>
                </a:solidFill>
                <a:latin typeface="Calibri" panose="020F0502020204030204" pitchFamily="34" charset="0"/>
              </a:rPr>
              <a:t>li</a:t>
            </a:r>
            <a:r>
              <a:rPr lang="lv-LV" altLang="cs-CZ" sz="4000" b="1">
                <a:solidFill>
                  <a:srgbClr val="595959"/>
                </a:solidFill>
                <a:latin typeface="Calibri" panose="020F0502020204030204" pitchFamily="34" charset="0"/>
              </a:rPr>
              <a:t>tud</a:t>
            </a:r>
            <a:r>
              <a:rPr lang="lv-LV" altLang="cs-CZ" sz="4000" b="1">
                <a:solidFill>
                  <a:srgbClr val="7F7F7F"/>
                </a:solidFill>
                <a:latin typeface="Calibri" panose="020F0502020204030204" pitchFamily="34" charset="0"/>
              </a:rPr>
              <a:t>es</a:t>
            </a:r>
            <a:r>
              <a:rPr lang="lv-LV" altLang="cs-CZ" sz="4000">
                <a:latin typeface="Calibri" panose="020F0502020204030204" pitchFamily="34" charset="0"/>
              </a:rPr>
              <a:t> (tailed cat), calculated </a:t>
            </a:r>
            <a:r>
              <a:rPr lang="lv-LV" altLang="cs-CZ" sz="4000" b="1">
                <a:solidFill>
                  <a:srgbClr val="660066"/>
                </a:solidFill>
                <a:latin typeface="Calibri" panose="020F0502020204030204" pitchFamily="34" charset="0"/>
              </a:rPr>
              <a:t>p</a:t>
            </a:r>
            <a:r>
              <a:rPr lang="lv-LV" altLang="cs-CZ" sz="4000" b="1">
                <a:solidFill>
                  <a:srgbClr val="0000FF"/>
                </a:solidFill>
                <a:latin typeface="Calibri" panose="020F0502020204030204" pitchFamily="34" charset="0"/>
              </a:rPr>
              <a:t>h</a:t>
            </a:r>
            <a:r>
              <a:rPr lang="lv-LV" altLang="cs-CZ" sz="4000" b="1">
                <a:solidFill>
                  <a:srgbClr val="008000"/>
                </a:solidFill>
                <a:latin typeface="Calibri" panose="020F0502020204030204" pitchFamily="34" charset="0"/>
              </a:rPr>
              <a:t>a</a:t>
            </a:r>
            <a:r>
              <a:rPr lang="lv-LV" altLang="cs-CZ" sz="4000" b="1">
                <a:solidFill>
                  <a:srgbClr val="FFFF00"/>
                </a:solidFill>
                <a:latin typeface="Calibri" panose="020F0502020204030204" pitchFamily="34" charset="0"/>
              </a:rPr>
              <a:t>s</a:t>
            </a:r>
            <a:r>
              <a:rPr lang="lv-LV" altLang="cs-CZ" sz="4000" b="1">
                <a:solidFill>
                  <a:srgbClr val="FF6600"/>
                </a:solidFill>
                <a:latin typeface="Calibri" panose="020F0502020204030204" pitchFamily="34" charset="0"/>
              </a:rPr>
              <a:t>e</a:t>
            </a:r>
            <a:r>
              <a:rPr lang="lv-LV" altLang="cs-CZ" sz="4000" b="1">
                <a:solidFill>
                  <a:srgbClr val="FF0000"/>
                </a:solidFill>
                <a:latin typeface="Calibri" panose="020F0502020204030204" pitchFamily="34" charset="0"/>
              </a:rPr>
              <a:t>s</a:t>
            </a:r>
            <a:r>
              <a:rPr lang="lv-LV" altLang="cs-CZ" sz="4000">
                <a:latin typeface="Calibri" panose="020F0502020204030204" pitchFamily="34" charset="0"/>
              </a:rPr>
              <a:t> (Manx cat)</a:t>
            </a:r>
            <a:endParaRPr lang="en-GB" altLang="cs-CZ" sz="4000">
              <a:latin typeface="Calibri" panose="020F0502020204030204" pitchFamily="34" charset="0"/>
            </a:endParaRPr>
          </a:p>
        </p:txBody>
      </p:sp>
      <p:pic>
        <p:nvPicPr>
          <p:cNvPr id="70660" name="Picture 15">
            <a:extLst>
              <a:ext uri="{FF2B5EF4-FFF2-40B4-BE49-F238E27FC236}">
                <a16:creationId xmlns:a16="http://schemas.microsoft.com/office/drawing/2014/main" id="{E4FA64F8-606D-1649-A94D-3228250B1F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971800"/>
            <a:ext cx="8937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Text Box 16">
            <a:extLst>
              <a:ext uri="{FF2B5EF4-FFF2-40B4-BE49-F238E27FC236}">
                <a16:creationId xmlns:a16="http://schemas.microsoft.com/office/drawing/2014/main" id="{79094A94-3A32-B941-815B-42052672861C}"/>
              </a:ext>
            </a:extLst>
          </p:cNvPr>
          <p:cNvSpPr txBox="1">
            <a:spLocks noChangeArrowheads="1"/>
          </p:cNvSpPr>
          <p:nvPr/>
        </p:nvSpPr>
        <p:spPr bwMode="auto">
          <a:xfrm>
            <a:off x="5181600" y="5867400"/>
            <a:ext cx="3886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lv-LV" altLang="cs-CZ">
                <a:latin typeface="Calibri" panose="020F0502020204030204" pitchFamily="34" charset="0"/>
              </a:rPr>
              <a:t>Even the tail becomes visible!</a:t>
            </a:r>
            <a:endParaRPr lang="en-GB" altLang="cs-CZ">
              <a:latin typeface="Calibri" panose="020F0502020204030204" pitchFamily="34" charset="0"/>
            </a:endParaRPr>
          </a:p>
        </p:txBody>
      </p:sp>
      <p:sp>
        <p:nvSpPr>
          <p:cNvPr id="70662" name="Text Box 25">
            <a:extLst>
              <a:ext uri="{FF2B5EF4-FFF2-40B4-BE49-F238E27FC236}">
                <a16:creationId xmlns:a16="http://schemas.microsoft.com/office/drawing/2014/main" id="{7A06C52B-4878-9E4E-BBC9-6A3B98E7C50F}"/>
              </a:ext>
            </a:extLst>
          </p:cNvPr>
          <p:cNvSpPr txBox="1">
            <a:spLocks noChangeArrowheads="1"/>
          </p:cNvSpPr>
          <p:nvPr/>
        </p:nvSpPr>
        <p:spPr bwMode="auto">
          <a:xfrm>
            <a:off x="3733800" y="4191000"/>
            <a:ext cx="1752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lv-LV" altLang="cs-CZ">
                <a:latin typeface="Calibri" panose="020F0502020204030204" pitchFamily="34" charset="0"/>
              </a:rPr>
              <a:t>Inverted Fourier transform</a:t>
            </a:r>
            <a:endParaRPr lang="en-GB" altLang="cs-CZ">
              <a:latin typeface="Calibri" panose="020F0502020204030204" pitchFamily="34" charset="0"/>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3" descr="picduck">
            <a:extLst>
              <a:ext uri="{FF2B5EF4-FFF2-40B4-BE49-F238E27FC236}">
                <a16:creationId xmlns:a16="http://schemas.microsoft.com/office/drawing/2014/main" id="{B90EDF97-6677-CA49-A9FD-6FC99E93D2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762000"/>
            <a:ext cx="2949575"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2" name="Picture 4" descr="picduckfft">
            <a:extLst>
              <a:ext uri="{FF2B5EF4-FFF2-40B4-BE49-F238E27FC236}">
                <a16:creationId xmlns:a16="http://schemas.microsoft.com/office/drawing/2014/main" id="{FBD60FD2-BF88-804F-BC5A-DC82D94B1A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762000"/>
            <a:ext cx="2949575"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5" descr="piccatduckfft">
            <a:extLst>
              <a:ext uri="{FF2B5EF4-FFF2-40B4-BE49-F238E27FC236}">
                <a16:creationId xmlns:a16="http://schemas.microsoft.com/office/drawing/2014/main" id="{BA18DE64-DE8A-E14F-9E63-9C67761EAA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832225"/>
            <a:ext cx="2949575"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6" descr="piccatduck">
            <a:extLst>
              <a:ext uri="{FF2B5EF4-FFF2-40B4-BE49-F238E27FC236}">
                <a16:creationId xmlns:a16="http://schemas.microsoft.com/office/drawing/2014/main" id="{0ED7CED8-90D2-474B-A4CE-99389CB866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3832225"/>
            <a:ext cx="2949575"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 Box 7">
            <a:extLst>
              <a:ext uri="{FF2B5EF4-FFF2-40B4-BE49-F238E27FC236}">
                <a16:creationId xmlns:a16="http://schemas.microsoft.com/office/drawing/2014/main" id="{AB24BBFA-655A-9546-9188-5C335227F86B}"/>
              </a:ext>
            </a:extLst>
          </p:cNvPr>
          <p:cNvSpPr txBox="1">
            <a:spLocks noChangeArrowheads="1"/>
          </p:cNvSpPr>
          <p:nvPr/>
        </p:nvSpPr>
        <p:spPr bwMode="auto">
          <a:xfrm>
            <a:off x="914400" y="3894138"/>
            <a:ext cx="2286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lv-LV" altLang="cs-CZ">
                <a:latin typeface="Calibri" panose="020F0502020204030204" pitchFamily="34" charset="0"/>
              </a:rPr>
              <a:t>Duck amplitudes + cat phases</a:t>
            </a:r>
            <a:endParaRPr lang="en-GB" altLang="cs-CZ">
              <a:latin typeface="Calibri" panose="020F0502020204030204" pitchFamily="34" charset="0"/>
            </a:endParaRPr>
          </a:p>
        </p:txBody>
      </p:sp>
      <p:sp>
        <p:nvSpPr>
          <p:cNvPr id="71686" name="Text Box 8">
            <a:extLst>
              <a:ext uri="{FF2B5EF4-FFF2-40B4-BE49-F238E27FC236}">
                <a16:creationId xmlns:a16="http://schemas.microsoft.com/office/drawing/2014/main" id="{9AAAEC90-A3FF-AB4B-94D9-EEE27073C970}"/>
              </a:ext>
            </a:extLst>
          </p:cNvPr>
          <p:cNvSpPr txBox="1">
            <a:spLocks noChangeArrowheads="1"/>
          </p:cNvSpPr>
          <p:nvPr/>
        </p:nvSpPr>
        <p:spPr bwMode="auto">
          <a:xfrm>
            <a:off x="1371600" y="7620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lv-LV" altLang="cs-CZ">
                <a:latin typeface="Calibri" panose="020F0502020204030204" pitchFamily="34" charset="0"/>
              </a:rPr>
              <a:t>Duck</a:t>
            </a:r>
            <a:endParaRPr lang="en-GB" altLang="cs-CZ">
              <a:latin typeface="Calibri" panose="020F0502020204030204" pitchFamily="34" charset="0"/>
            </a:endParaRPr>
          </a:p>
        </p:txBody>
      </p:sp>
      <p:sp>
        <p:nvSpPr>
          <p:cNvPr id="71687" name="Text Box 9">
            <a:extLst>
              <a:ext uri="{FF2B5EF4-FFF2-40B4-BE49-F238E27FC236}">
                <a16:creationId xmlns:a16="http://schemas.microsoft.com/office/drawing/2014/main" id="{0F25AB0B-75A5-274A-984B-7B796C78AA07}"/>
              </a:ext>
            </a:extLst>
          </p:cNvPr>
          <p:cNvSpPr txBox="1">
            <a:spLocks noChangeArrowheads="1"/>
          </p:cNvSpPr>
          <p:nvPr/>
        </p:nvSpPr>
        <p:spPr bwMode="auto">
          <a:xfrm>
            <a:off x="5715000" y="762000"/>
            <a:ext cx="2590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lv-LV" altLang="cs-CZ">
                <a:latin typeface="Calibri" panose="020F0502020204030204" pitchFamily="34" charset="0"/>
              </a:rPr>
              <a:t>Fourier transform of duck</a:t>
            </a:r>
            <a:endParaRPr lang="en-GB" altLang="cs-CZ">
              <a:latin typeface="Calibri" panose="020F0502020204030204" pitchFamily="34" charset="0"/>
            </a:endParaRPr>
          </a:p>
        </p:txBody>
      </p:sp>
      <p:sp>
        <p:nvSpPr>
          <p:cNvPr id="71688" name="Text Box 10">
            <a:extLst>
              <a:ext uri="{FF2B5EF4-FFF2-40B4-BE49-F238E27FC236}">
                <a16:creationId xmlns:a16="http://schemas.microsoft.com/office/drawing/2014/main" id="{20A12F0D-58B9-EB46-BB94-12230FFD681D}"/>
              </a:ext>
            </a:extLst>
          </p:cNvPr>
          <p:cNvSpPr txBox="1">
            <a:spLocks noChangeArrowheads="1"/>
          </p:cNvSpPr>
          <p:nvPr/>
        </p:nvSpPr>
        <p:spPr bwMode="auto">
          <a:xfrm>
            <a:off x="5562600" y="38862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lv-LV" altLang="cs-CZ">
                <a:latin typeface="Calibri" panose="020F0502020204030204" pitchFamily="34" charset="0"/>
              </a:rPr>
              <a:t>Looks like a cat!!</a:t>
            </a:r>
            <a:endParaRPr lang="en-GB" altLang="cs-CZ">
              <a:latin typeface="Calibri" panose="020F0502020204030204" pitchFamily="34" charset="0"/>
            </a:endParaRPr>
          </a:p>
        </p:txBody>
      </p:sp>
      <p:sp>
        <p:nvSpPr>
          <p:cNvPr id="71689" name="Text Box 11">
            <a:extLst>
              <a:ext uri="{FF2B5EF4-FFF2-40B4-BE49-F238E27FC236}">
                <a16:creationId xmlns:a16="http://schemas.microsoft.com/office/drawing/2014/main" id="{F65E6025-E1AA-1B4F-B729-BEAA7F129692}"/>
              </a:ext>
            </a:extLst>
          </p:cNvPr>
          <p:cNvSpPr txBox="1">
            <a:spLocks noChangeArrowheads="1"/>
          </p:cNvSpPr>
          <p:nvPr/>
        </p:nvSpPr>
        <p:spPr bwMode="auto">
          <a:xfrm>
            <a:off x="2057400" y="-22225"/>
            <a:ext cx="5181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lv-LV" altLang="cs-CZ" sz="4000">
                <a:latin typeface="Calibri" panose="020F0502020204030204" pitchFamily="34" charset="0"/>
              </a:rPr>
              <a:t>Model Bias</a:t>
            </a:r>
            <a:endParaRPr lang="en-GB" altLang="cs-CZ" sz="4000">
              <a:latin typeface="Calibri" panose="020F0502020204030204" pitchFamily="34" charset="0"/>
            </a:endParaRPr>
          </a:p>
        </p:txBody>
      </p:sp>
      <p:pic>
        <p:nvPicPr>
          <p:cNvPr id="71690" name="Picture 12">
            <a:extLst>
              <a:ext uri="{FF2B5EF4-FFF2-40B4-BE49-F238E27FC236}">
                <a16:creationId xmlns:a16="http://schemas.microsoft.com/office/drawing/2014/main" id="{00B87D4E-F110-7B4E-9B20-1545CF0FCB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5438" y="1676400"/>
            <a:ext cx="89376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1" name="Picture 13">
            <a:extLst>
              <a:ext uri="{FF2B5EF4-FFF2-40B4-BE49-F238E27FC236}">
                <a16:creationId xmlns:a16="http://schemas.microsoft.com/office/drawing/2014/main" id="{22496BA9-38BC-C543-9818-B5E13D569A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5438" y="4191000"/>
            <a:ext cx="89376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2" name="Text Box 25">
            <a:extLst>
              <a:ext uri="{FF2B5EF4-FFF2-40B4-BE49-F238E27FC236}">
                <a16:creationId xmlns:a16="http://schemas.microsoft.com/office/drawing/2014/main" id="{E77CA2B1-B49C-864A-B688-AC9B5F2AC46E}"/>
              </a:ext>
            </a:extLst>
          </p:cNvPr>
          <p:cNvSpPr txBox="1">
            <a:spLocks noChangeArrowheads="1"/>
          </p:cNvSpPr>
          <p:nvPr/>
        </p:nvSpPr>
        <p:spPr bwMode="auto">
          <a:xfrm>
            <a:off x="3733800" y="2827338"/>
            <a:ext cx="1752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lv-LV" altLang="cs-CZ">
                <a:latin typeface="Calibri" panose="020F0502020204030204" pitchFamily="34" charset="0"/>
              </a:rPr>
              <a:t>Fourier transform</a:t>
            </a:r>
            <a:endParaRPr lang="en-GB" altLang="cs-CZ">
              <a:latin typeface="Calibri" panose="020F0502020204030204" pitchFamily="34" charset="0"/>
            </a:endParaRPr>
          </a:p>
        </p:txBody>
      </p:sp>
      <p:sp>
        <p:nvSpPr>
          <p:cNvPr id="71693" name="Text Box 25">
            <a:extLst>
              <a:ext uri="{FF2B5EF4-FFF2-40B4-BE49-F238E27FC236}">
                <a16:creationId xmlns:a16="http://schemas.microsoft.com/office/drawing/2014/main" id="{14C56B18-39F2-2B43-B496-7FB0BFE8A8FE}"/>
              </a:ext>
            </a:extLst>
          </p:cNvPr>
          <p:cNvSpPr txBox="1">
            <a:spLocks noChangeArrowheads="1"/>
          </p:cNvSpPr>
          <p:nvPr/>
        </p:nvSpPr>
        <p:spPr bwMode="auto">
          <a:xfrm>
            <a:off x="3657600" y="5486400"/>
            <a:ext cx="1752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lv-LV" altLang="cs-CZ">
                <a:latin typeface="Calibri" panose="020F0502020204030204" pitchFamily="34" charset="0"/>
              </a:rPr>
              <a:t>Inverted Fourier transform</a:t>
            </a:r>
            <a:endParaRPr lang="en-GB" altLang="cs-CZ">
              <a:latin typeface="Calibri" panose="020F0502020204030204" pitchFamily="34" charset="0"/>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5" name="Rectangle 3">
            <a:extLst>
              <a:ext uri="{FF2B5EF4-FFF2-40B4-BE49-F238E27FC236}">
                <a16:creationId xmlns:a16="http://schemas.microsoft.com/office/drawing/2014/main" id="{15DF9D8E-B779-C648-930E-0A2661A294E0}"/>
              </a:ext>
            </a:extLst>
          </p:cNvPr>
          <p:cNvSpPr>
            <a:spLocks noGrp="1" noChangeArrowheads="1"/>
          </p:cNvSpPr>
          <p:nvPr>
            <p:ph idx="1"/>
          </p:nvPr>
        </p:nvSpPr>
        <p:spPr>
          <a:xfrm>
            <a:off x="762000" y="1828800"/>
            <a:ext cx="7772400" cy="3810000"/>
          </a:xfrm>
        </p:spPr>
        <p:txBody>
          <a:bodyPr/>
          <a:lstStyle/>
          <a:p>
            <a:pPr eaLnBrk="1" hangingPunct="1">
              <a:buFontTx/>
              <a:buNone/>
            </a:pPr>
            <a:r>
              <a:rPr lang="en-US" altLang="cs-CZ" sz="4000">
                <a:ea typeface="ＭＳ Ｐゴシック" panose="020B0600070205080204" pitchFamily="34" charset="-128"/>
              </a:rPr>
              <a:t>Multiple/Single </a:t>
            </a:r>
            <a:r>
              <a:rPr lang="en-US" altLang="cs-CZ" sz="4000">
                <a:solidFill>
                  <a:srgbClr val="FF0000"/>
                </a:solidFill>
                <a:ea typeface="ＭＳ Ｐゴシック" panose="020B0600070205080204" pitchFamily="34" charset="-128"/>
              </a:rPr>
              <a:t>Isomorphous Replacement</a:t>
            </a:r>
            <a:r>
              <a:rPr lang="en-US" altLang="cs-CZ" sz="4000">
                <a:ea typeface="ＭＳ Ｐゴシック" panose="020B0600070205080204" pitchFamily="34" charset="-128"/>
              </a:rPr>
              <a:t> (MIR/SIR)</a:t>
            </a:r>
          </a:p>
          <a:p>
            <a:pPr eaLnBrk="1" hangingPunct="1"/>
            <a:r>
              <a:rPr lang="en-US" altLang="cs-CZ" sz="2800">
                <a:ea typeface="ＭＳ Ｐゴシック" panose="020B0600070205080204" pitchFamily="34" charset="-128"/>
              </a:rPr>
              <a:t>source of phases – intensity differences between data from native and derivative (heavy atom containing) crystals</a:t>
            </a:r>
          </a:p>
          <a:p>
            <a:pPr eaLnBrk="1" hangingPunct="1"/>
            <a:r>
              <a:rPr lang="en-US" altLang="cs-CZ" sz="2800">
                <a:ea typeface="ＭＳ Ｐゴシック" panose="020B0600070205080204" pitchFamily="34" charset="-128"/>
              </a:rPr>
              <a:t>Positions of heavy atoms identified from isomorphous difference Patterson maps</a:t>
            </a:r>
            <a:endParaRPr lang="en-GB" altLang="cs-CZ" sz="2800">
              <a:ea typeface="ＭＳ Ｐゴシック" panose="020B0600070205080204" pitchFamily="34" charset="-128"/>
            </a:endParaRPr>
          </a:p>
        </p:txBody>
      </p:sp>
      <p:sp>
        <p:nvSpPr>
          <p:cNvPr id="72706" name="TextBox 3">
            <a:extLst>
              <a:ext uri="{FF2B5EF4-FFF2-40B4-BE49-F238E27FC236}">
                <a16:creationId xmlns:a16="http://schemas.microsoft.com/office/drawing/2014/main" id="{CD8CFE2C-8AC4-F84F-8B14-9E8C296169A0}"/>
              </a:ext>
            </a:extLst>
          </p:cNvPr>
          <p:cNvSpPr txBox="1">
            <a:spLocks noChangeArrowheads="1"/>
          </p:cNvSpPr>
          <p:nvPr/>
        </p:nvSpPr>
        <p:spPr bwMode="auto">
          <a:xfrm>
            <a:off x="1219200" y="304800"/>
            <a:ext cx="6705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cs-CZ" sz="4000">
                <a:latin typeface="Calibri" panose="020F0502020204030204" pitchFamily="34" charset="0"/>
              </a:rPr>
              <a:t>Solving the phase problem by:</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29" name="Rectangle 3">
            <a:extLst>
              <a:ext uri="{FF2B5EF4-FFF2-40B4-BE49-F238E27FC236}">
                <a16:creationId xmlns:a16="http://schemas.microsoft.com/office/drawing/2014/main" id="{21634462-02C0-A641-B52C-EF865B75F331}"/>
              </a:ext>
            </a:extLst>
          </p:cNvPr>
          <p:cNvSpPr>
            <a:spLocks noGrp="1" noChangeArrowheads="1"/>
          </p:cNvSpPr>
          <p:nvPr>
            <p:ph idx="1"/>
          </p:nvPr>
        </p:nvSpPr>
        <p:spPr>
          <a:xfrm>
            <a:off x="762000" y="1828800"/>
            <a:ext cx="7772400" cy="3810000"/>
          </a:xfrm>
        </p:spPr>
        <p:txBody>
          <a:bodyPr/>
          <a:lstStyle/>
          <a:p>
            <a:pPr eaLnBrk="1" hangingPunct="1">
              <a:lnSpc>
                <a:spcPct val="90000"/>
              </a:lnSpc>
              <a:buFont typeface="Arial" panose="020B0604020202020204" pitchFamily="34" charset="0"/>
              <a:buNone/>
            </a:pPr>
            <a:r>
              <a:rPr lang="en-US" altLang="cs-CZ" sz="4000">
                <a:ea typeface="ＭＳ Ｐゴシック" panose="020B0600070205080204" pitchFamily="34" charset="-128"/>
              </a:rPr>
              <a:t>Multiple/Single-wavelength </a:t>
            </a:r>
            <a:r>
              <a:rPr lang="en-US" altLang="cs-CZ" sz="4000">
                <a:solidFill>
                  <a:srgbClr val="FF0000"/>
                </a:solidFill>
                <a:ea typeface="ＭＳ Ｐゴシック" panose="020B0600070205080204" pitchFamily="34" charset="-128"/>
              </a:rPr>
              <a:t>anomalous diffraction</a:t>
            </a:r>
            <a:r>
              <a:rPr lang="en-US" altLang="cs-CZ" sz="4000">
                <a:ea typeface="ＭＳ Ｐゴシック" panose="020B0600070205080204" pitchFamily="34" charset="-128"/>
              </a:rPr>
              <a:t> (MAD/SAD)</a:t>
            </a:r>
          </a:p>
          <a:p>
            <a:pPr eaLnBrk="1" hangingPunct="1">
              <a:lnSpc>
                <a:spcPct val="90000"/>
              </a:lnSpc>
            </a:pPr>
            <a:r>
              <a:rPr lang="en-US" altLang="cs-CZ" sz="2800">
                <a:ea typeface="ＭＳ Ｐゴシック" panose="020B0600070205080204" pitchFamily="34" charset="-128"/>
              </a:rPr>
              <a:t>source of phases – intensity differences between structure factors due to the presence of atom that specifically interacts with X-rays of a given wavelength</a:t>
            </a:r>
          </a:p>
          <a:p>
            <a:pPr eaLnBrk="1" hangingPunct="1">
              <a:lnSpc>
                <a:spcPct val="90000"/>
              </a:lnSpc>
            </a:pPr>
            <a:r>
              <a:rPr lang="en-US" altLang="cs-CZ" sz="2800">
                <a:ea typeface="ＭＳ Ｐゴシック" panose="020B0600070205080204" pitchFamily="34" charset="-128"/>
              </a:rPr>
              <a:t>Positions of heavy atoms identified from anomalous difference Patterson maps</a:t>
            </a:r>
            <a:endParaRPr lang="en-GB" altLang="cs-CZ" sz="2800">
              <a:ea typeface="ＭＳ Ｐゴシック" panose="020B0600070205080204" pitchFamily="34" charset="-128"/>
            </a:endParaRPr>
          </a:p>
        </p:txBody>
      </p:sp>
      <p:sp>
        <p:nvSpPr>
          <p:cNvPr id="73730" name="TextBox 3">
            <a:extLst>
              <a:ext uri="{FF2B5EF4-FFF2-40B4-BE49-F238E27FC236}">
                <a16:creationId xmlns:a16="http://schemas.microsoft.com/office/drawing/2014/main" id="{405A1DD5-95A8-344F-BB19-0ADA9A3BD60A}"/>
              </a:ext>
            </a:extLst>
          </p:cNvPr>
          <p:cNvSpPr txBox="1">
            <a:spLocks noChangeArrowheads="1"/>
          </p:cNvSpPr>
          <p:nvPr/>
        </p:nvSpPr>
        <p:spPr bwMode="auto">
          <a:xfrm>
            <a:off x="1219200" y="304800"/>
            <a:ext cx="6705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cs-CZ" sz="4000">
                <a:latin typeface="Calibri" panose="020F0502020204030204" pitchFamily="34" charset="0"/>
              </a:rPr>
              <a:t>Solving the phase problem 3</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4753" name="Picture 3">
            <a:extLst>
              <a:ext uri="{FF2B5EF4-FFF2-40B4-BE49-F238E27FC236}">
                <a16:creationId xmlns:a16="http://schemas.microsoft.com/office/drawing/2014/main" id="{AC7FE9F5-6437-2941-8B40-49EABDAE3B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4550" y="762000"/>
            <a:ext cx="504825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4" name="Rectangle 2">
            <a:extLst>
              <a:ext uri="{FF2B5EF4-FFF2-40B4-BE49-F238E27FC236}">
                <a16:creationId xmlns:a16="http://schemas.microsoft.com/office/drawing/2014/main" id="{84B29251-09FD-A14A-812B-9F58B37B9563}"/>
              </a:ext>
            </a:extLst>
          </p:cNvPr>
          <p:cNvSpPr>
            <a:spLocks noGrp="1" noChangeArrowheads="1"/>
          </p:cNvSpPr>
          <p:nvPr>
            <p:ph type="title"/>
          </p:nvPr>
        </p:nvSpPr>
        <p:spPr>
          <a:xfrm>
            <a:off x="685800" y="-76200"/>
            <a:ext cx="7772400" cy="1143000"/>
          </a:xfrm>
        </p:spPr>
        <p:txBody>
          <a:bodyPr/>
          <a:lstStyle/>
          <a:p>
            <a:pPr eaLnBrk="1" hangingPunct="1"/>
            <a:r>
              <a:rPr lang="lv-LV" altLang="cs-CZ">
                <a:ea typeface="ＭＳ Ｐゴシック" panose="020B0600070205080204" pitchFamily="34" charset="-128"/>
              </a:rPr>
              <a:t>Model building &amp; resolution</a:t>
            </a:r>
            <a:endParaRPr lang="en-GB" altLang="cs-CZ">
              <a:ea typeface="ＭＳ Ｐゴシック" panose="020B0600070205080204" pitchFamily="34" charset="-128"/>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3">
            <a:extLst>
              <a:ext uri="{FF2B5EF4-FFF2-40B4-BE49-F238E27FC236}">
                <a16:creationId xmlns:a16="http://schemas.microsoft.com/office/drawing/2014/main" id="{1B28AD46-F1F1-CF45-981E-4ABE71B01F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55725" y="1143000"/>
            <a:ext cx="6416675"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Rectangle 2">
            <a:extLst>
              <a:ext uri="{FF2B5EF4-FFF2-40B4-BE49-F238E27FC236}">
                <a16:creationId xmlns:a16="http://schemas.microsoft.com/office/drawing/2014/main" id="{AB4171DE-E247-734D-BAAF-0CE5BA026094}"/>
              </a:ext>
            </a:extLst>
          </p:cNvPr>
          <p:cNvSpPr txBox="1">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45720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4572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4572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lv-LV" altLang="cs-CZ" sz="4400">
                <a:latin typeface="Calibri" panose="020F0502020204030204" pitchFamily="34" charset="0"/>
              </a:rPr>
              <a:t>Model building &amp; refinement</a:t>
            </a:r>
            <a:endParaRPr lang="en-GB" altLang="cs-CZ" sz="4400">
              <a:latin typeface="Calibri" panose="020F0502020204030204" pitchFamily="34" charset="0"/>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1">
            <a:extLst>
              <a:ext uri="{FF2B5EF4-FFF2-40B4-BE49-F238E27FC236}">
                <a16:creationId xmlns:a16="http://schemas.microsoft.com/office/drawing/2014/main" id="{6C39A914-EA8B-4D4A-8FC0-C1AA01DB83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1712913"/>
            <a:ext cx="4510088" cy="476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6" name="Picture 2">
            <a:extLst>
              <a:ext uri="{FF2B5EF4-FFF2-40B4-BE49-F238E27FC236}">
                <a16:creationId xmlns:a16="http://schemas.microsoft.com/office/drawing/2014/main" id="{63B5BC90-B06B-364A-9E80-1FE87DFD6F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05350" y="1865313"/>
            <a:ext cx="436245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Rectangle 2">
            <a:extLst>
              <a:ext uri="{FF2B5EF4-FFF2-40B4-BE49-F238E27FC236}">
                <a16:creationId xmlns:a16="http://schemas.microsoft.com/office/drawing/2014/main" id="{5DF61073-F0B0-4542-BEC2-86FB20F39738}"/>
              </a:ext>
            </a:extLst>
          </p:cNvPr>
          <p:cNvSpPr txBox="1">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45720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4572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4572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lv-LV" altLang="cs-CZ" sz="4400">
                <a:latin typeface="Calibri" panose="020F0502020204030204" pitchFamily="34" charset="0"/>
              </a:rPr>
              <a:t>Model building &amp; refinement</a:t>
            </a:r>
            <a:endParaRPr lang="en-GB" altLang="cs-CZ" sz="4400">
              <a:latin typeface="Calibri" panose="020F05020202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0">
            <a:extLst>
              <a:ext uri="{FF2B5EF4-FFF2-40B4-BE49-F238E27FC236}">
                <a16:creationId xmlns:a16="http://schemas.microsoft.com/office/drawing/2014/main" id="{48B1CC53-A7FB-6448-909E-4B21DBEA5E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108075"/>
            <a:ext cx="5181600"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Box 3">
            <a:extLst>
              <a:ext uri="{FF2B5EF4-FFF2-40B4-BE49-F238E27FC236}">
                <a16:creationId xmlns:a16="http://schemas.microsoft.com/office/drawing/2014/main" id="{0ABE0F2A-17D9-B245-9207-6A8F86D46661}"/>
              </a:ext>
            </a:extLst>
          </p:cNvPr>
          <p:cNvSpPr txBox="1">
            <a:spLocks noChangeArrowheads="1"/>
          </p:cNvSpPr>
          <p:nvPr/>
        </p:nvSpPr>
        <p:spPr bwMode="auto">
          <a:xfrm>
            <a:off x="1828800" y="76200"/>
            <a:ext cx="5715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cs-CZ" sz="4000">
                <a:latin typeface="Calibri" panose="020F0502020204030204" pitchFamily="34" charset="0"/>
              </a:rPr>
              <a:t>Waves</a:t>
            </a:r>
          </a:p>
        </p:txBody>
      </p:sp>
      <p:pic>
        <p:nvPicPr>
          <p:cNvPr id="20483" name="Picture 4">
            <a:extLst>
              <a:ext uri="{FF2B5EF4-FFF2-40B4-BE49-F238E27FC236}">
                <a16:creationId xmlns:a16="http://schemas.microsoft.com/office/drawing/2014/main" id="{2A3E2EC8-DA5B-9948-BBDB-352504A598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932363"/>
            <a:ext cx="4953000"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8CD6D7FB-88FD-4F49-90DE-70B3093132A7}"/>
              </a:ext>
            </a:extLst>
          </p:cNvPr>
          <p:cNvSpPr>
            <a:spLocks noGrp="1" noChangeArrowheads="1"/>
          </p:cNvSpPr>
          <p:nvPr>
            <p:ph type="title"/>
          </p:nvPr>
        </p:nvSpPr>
        <p:spPr/>
        <p:txBody>
          <a:bodyPr/>
          <a:lstStyle/>
          <a:p>
            <a:pPr eaLnBrk="1" hangingPunct="1"/>
            <a:r>
              <a:rPr lang="lv-LV" altLang="cs-CZ">
                <a:ea typeface="ＭＳ Ｐゴシック" panose="020B0600070205080204" pitchFamily="34" charset="-128"/>
              </a:rPr>
              <a:t>Validation</a:t>
            </a:r>
            <a:endParaRPr lang="en-GB" altLang="cs-CZ">
              <a:ea typeface="ＭＳ Ｐゴシック" panose="020B0600070205080204" pitchFamily="34" charset="-128"/>
            </a:endParaRPr>
          </a:p>
        </p:txBody>
      </p:sp>
      <p:sp>
        <p:nvSpPr>
          <p:cNvPr id="78850" name="Rectangle 3">
            <a:extLst>
              <a:ext uri="{FF2B5EF4-FFF2-40B4-BE49-F238E27FC236}">
                <a16:creationId xmlns:a16="http://schemas.microsoft.com/office/drawing/2014/main" id="{4AAE04D6-F1B1-354A-9889-D20EA6D82221}"/>
              </a:ext>
            </a:extLst>
          </p:cNvPr>
          <p:cNvSpPr>
            <a:spLocks noGrp="1" noChangeArrowheads="1"/>
          </p:cNvSpPr>
          <p:nvPr>
            <p:ph idx="1"/>
          </p:nvPr>
        </p:nvSpPr>
        <p:spPr>
          <a:xfrm>
            <a:off x="609600" y="2133600"/>
            <a:ext cx="8229600" cy="3124200"/>
          </a:xfrm>
        </p:spPr>
        <p:txBody>
          <a:bodyPr/>
          <a:lstStyle/>
          <a:p>
            <a:pPr eaLnBrk="1" hangingPunct="1">
              <a:buFont typeface="Arial" panose="020B0604020202020204" pitchFamily="34" charset="0"/>
              <a:buNone/>
            </a:pPr>
            <a:r>
              <a:rPr lang="lv-LV" altLang="cs-CZ" sz="2800">
                <a:ea typeface="ＭＳ Ｐゴシック" panose="020B0600070205080204" pitchFamily="34" charset="-128"/>
              </a:rPr>
              <a:t>Assesment of model quality:</a:t>
            </a:r>
          </a:p>
          <a:p>
            <a:pPr eaLnBrk="1" hangingPunct="1"/>
            <a:r>
              <a:rPr lang="lv-LV" altLang="cs-CZ" sz="2800">
                <a:ea typeface="ＭＳ Ｐゴシック" panose="020B0600070205080204" pitchFamily="34" charset="-128"/>
              </a:rPr>
              <a:t>Is the model in agreement with experimwntal data?</a:t>
            </a:r>
          </a:p>
          <a:p>
            <a:pPr eaLnBrk="1" hangingPunct="1"/>
            <a:r>
              <a:rPr lang="lv-LV" altLang="cs-CZ" sz="2800">
                <a:ea typeface="ＭＳ Ｐゴシック" panose="020B0600070205080204" pitchFamily="34" charset="-128"/>
              </a:rPr>
              <a:t>How the geometry of amino acids look like?</a:t>
            </a:r>
          </a:p>
          <a:p>
            <a:pPr eaLnBrk="1" hangingPunct="1"/>
            <a:r>
              <a:rPr lang="lv-LV" altLang="cs-CZ" sz="2800">
                <a:ea typeface="ＭＳ Ｐゴシック" panose="020B0600070205080204" pitchFamily="34" charset="-128"/>
              </a:rPr>
              <a:t>Are atoms far / close enough from each other?</a:t>
            </a:r>
          </a:p>
          <a:p>
            <a:pPr eaLnBrk="1" hangingPunct="1"/>
            <a:r>
              <a:rPr lang="lv-LV" altLang="cs-CZ" sz="2800">
                <a:ea typeface="ＭＳ Ｐゴシック" panose="020B0600070205080204" pitchFamily="34" charset="-128"/>
              </a:rPr>
              <a:t>Are residues </a:t>
            </a:r>
            <a:r>
              <a:rPr lang="lv-LV" altLang="en-US" sz="2800">
                <a:ea typeface="ＭＳ Ｐゴシック" panose="020B0600070205080204" pitchFamily="34" charset="-128"/>
              </a:rPr>
              <a:t>“</a:t>
            </a:r>
            <a:r>
              <a:rPr lang="lv-LV" altLang="cs-CZ" sz="2800">
                <a:ea typeface="ＭＳ Ｐゴシック" panose="020B0600070205080204" pitchFamily="34" charset="-128"/>
              </a:rPr>
              <a:t>happy</a:t>
            </a:r>
            <a:r>
              <a:rPr lang="lv-LV" altLang="en-US" sz="2800">
                <a:ea typeface="ＭＳ Ｐゴシック" panose="020B0600070205080204" pitchFamily="34" charset="-128"/>
              </a:rPr>
              <a:t>”</a:t>
            </a:r>
            <a:r>
              <a:rPr lang="lv-LV" altLang="cs-CZ" sz="2800">
                <a:ea typeface="ＭＳ Ｐゴシック" panose="020B0600070205080204" pitchFamily="34" charset="-128"/>
              </a:rPr>
              <a:t> in their environment? </a:t>
            </a:r>
          </a:p>
          <a:p>
            <a:pPr eaLnBrk="1" hangingPunct="1"/>
            <a:r>
              <a:rPr lang="lv-LV" altLang="cs-CZ" sz="2800">
                <a:ea typeface="ＭＳ Ｐゴシック" panose="020B0600070205080204" pitchFamily="34" charset="-128"/>
              </a:rPr>
              <a:t>Are the hydrogen donors/acceptors satisfied?</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B9DDABDD-B8A9-814B-9C13-ACD12C062781}"/>
              </a:ext>
            </a:extLst>
          </p:cNvPr>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45720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4572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4572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lv-LV" altLang="cs-CZ" sz="4400">
                <a:latin typeface="Calibri" panose="020F0502020204030204" pitchFamily="34" charset="0"/>
              </a:rPr>
              <a:t>R-factor, R</a:t>
            </a:r>
            <a:r>
              <a:rPr lang="lv-LV" altLang="cs-CZ" sz="4400" baseline="-25000">
                <a:latin typeface="Calibri" panose="020F0502020204030204" pitchFamily="34" charset="0"/>
              </a:rPr>
              <a:t>free</a:t>
            </a:r>
            <a:r>
              <a:rPr lang="lv-LV" altLang="cs-CZ" sz="4400">
                <a:latin typeface="Calibri" panose="020F0502020204030204" pitchFamily="34" charset="0"/>
              </a:rPr>
              <a:t>factor</a:t>
            </a:r>
            <a:endParaRPr lang="en-GB" altLang="cs-CZ" sz="4400">
              <a:latin typeface="Calibri" panose="020F0502020204030204" pitchFamily="34" charset="0"/>
            </a:endParaRPr>
          </a:p>
        </p:txBody>
      </p:sp>
      <p:pic>
        <p:nvPicPr>
          <p:cNvPr id="79874" name="Picture 1028">
            <a:extLst>
              <a:ext uri="{FF2B5EF4-FFF2-40B4-BE49-F238E27FC236}">
                <a16:creationId xmlns:a16="http://schemas.microsoft.com/office/drawing/2014/main" id="{16FF7EE3-C666-524C-8BFB-45749057ED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87475"/>
            <a:ext cx="4138613"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1030">
            <a:extLst>
              <a:ext uri="{FF2B5EF4-FFF2-40B4-BE49-F238E27FC236}">
                <a16:creationId xmlns:a16="http://schemas.microsoft.com/office/drawing/2014/main" id="{619B726A-3F75-834C-951A-C30A1BF13D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371600"/>
            <a:ext cx="407511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9">
            <a:extLst>
              <a:ext uri="{FF2B5EF4-FFF2-40B4-BE49-F238E27FC236}">
                <a16:creationId xmlns:a16="http://schemas.microsoft.com/office/drawing/2014/main" id="{2871A5D5-C44A-9544-8834-694C87195B6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1700" y="5105400"/>
            <a:ext cx="42799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10">
            <a:extLst>
              <a:ext uri="{FF2B5EF4-FFF2-40B4-BE49-F238E27FC236}">
                <a16:creationId xmlns:a16="http://schemas.microsoft.com/office/drawing/2014/main" id="{7A6B0302-0A74-D44E-B391-F368541EFF2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 y="5105400"/>
            <a:ext cx="37084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a:extLst>
              <a:ext uri="{FF2B5EF4-FFF2-40B4-BE49-F238E27FC236}">
                <a16:creationId xmlns:a16="http://schemas.microsoft.com/office/drawing/2014/main" id="{B459E342-17D2-B841-AB55-93F48210654E}"/>
              </a:ext>
            </a:extLst>
          </p:cNvPr>
          <p:cNvCxnSpPr>
            <a:cxnSpLocks noChangeShapeType="1"/>
          </p:cNvCxnSpPr>
          <p:nvPr/>
        </p:nvCxnSpPr>
        <p:spPr bwMode="auto">
          <a:xfrm>
            <a:off x="457200" y="3960813"/>
            <a:ext cx="8229600"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Connector 15">
            <a:extLst>
              <a:ext uri="{FF2B5EF4-FFF2-40B4-BE49-F238E27FC236}">
                <a16:creationId xmlns:a16="http://schemas.microsoft.com/office/drawing/2014/main" id="{BEF159C2-1F97-EF44-820C-7B3090B906DA}"/>
              </a:ext>
            </a:extLst>
          </p:cNvPr>
          <p:cNvCxnSpPr>
            <a:cxnSpLocks noChangeShapeType="1"/>
          </p:cNvCxnSpPr>
          <p:nvPr/>
        </p:nvCxnSpPr>
        <p:spPr bwMode="auto">
          <a:xfrm rot="5400000">
            <a:off x="3505201" y="5486400"/>
            <a:ext cx="2286000" cy="3175"/>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9880" name="TextBox 17">
            <a:extLst>
              <a:ext uri="{FF2B5EF4-FFF2-40B4-BE49-F238E27FC236}">
                <a16:creationId xmlns:a16="http://schemas.microsoft.com/office/drawing/2014/main" id="{1A9D51AC-F93A-6F49-A47A-ED78542CEAE9}"/>
              </a:ext>
            </a:extLst>
          </p:cNvPr>
          <p:cNvSpPr txBox="1">
            <a:spLocks noChangeArrowheads="1"/>
          </p:cNvSpPr>
          <p:nvPr/>
        </p:nvSpPr>
        <p:spPr bwMode="auto">
          <a:xfrm>
            <a:off x="1676400" y="4191000"/>
            <a:ext cx="1752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cs-CZ" sz="3200">
                <a:latin typeface="Calibri" panose="020F0502020204030204" pitchFamily="34" charset="0"/>
              </a:rPr>
              <a:t>R-factor</a:t>
            </a:r>
          </a:p>
        </p:txBody>
      </p:sp>
      <p:sp>
        <p:nvSpPr>
          <p:cNvPr id="79881" name="TextBox 18">
            <a:extLst>
              <a:ext uri="{FF2B5EF4-FFF2-40B4-BE49-F238E27FC236}">
                <a16:creationId xmlns:a16="http://schemas.microsoft.com/office/drawing/2014/main" id="{0EB44DFD-2E32-CC44-A788-21908F46917E}"/>
              </a:ext>
            </a:extLst>
          </p:cNvPr>
          <p:cNvSpPr txBox="1">
            <a:spLocks noChangeArrowheads="1"/>
          </p:cNvSpPr>
          <p:nvPr/>
        </p:nvSpPr>
        <p:spPr bwMode="auto">
          <a:xfrm>
            <a:off x="5410200" y="4191000"/>
            <a:ext cx="2209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cs-CZ" sz="3200">
                <a:latin typeface="Calibri" panose="020F0502020204030204" pitchFamily="34" charset="0"/>
              </a:rPr>
              <a:t>R</a:t>
            </a:r>
            <a:r>
              <a:rPr lang="en-US" altLang="cs-CZ" sz="3200" baseline="-25000">
                <a:latin typeface="Calibri" panose="020F0502020204030204" pitchFamily="34" charset="0"/>
              </a:rPr>
              <a:t>free</a:t>
            </a:r>
            <a:r>
              <a:rPr lang="en-US" altLang="cs-CZ" sz="3200">
                <a:latin typeface="Calibri" panose="020F0502020204030204" pitchFamily="34" charset="0"/>
              </a:rPr>
              <a:t> factor</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1">
            <a:extLst>
              <a:ext uri="{FF2B5EF4-FFF2-40B4-BE49-F238E27FC236}">
                <a16:creationId xmlns:a16="http://schemas.microsoft.com/office/drawing/2014/main" id="{572E6500-5411-134B-ADEC-E3690C6E786C}"/>
              </a:ext>
            </a:extLst>
          </p:cNvPr>
          <p:cNvPicPr>
            <a:picLocks noChangeAspect="1"/>
          </p:cNvPicPr>
          <p:nvPr/>
        </p:nvPicPr>
        <p:blipFill>
          <a:blip r:embed="rId2">
            <a:extLst>
              <a:ext uri="{28A0092B-C50C-407E-A947-70E740481C1C}">
                <a14:useLocalDpi xmlns:a14="http://schemas.microsoft.com/office/drawing/2010/main" val="0"/>
              </a:ext>
            </a:extLst>
          </a:blip>
          <a:srcRect l="10088" t="9525" r="14960" b="36879"/>
          <a:stretch>
            <a:fillRect/>
          </a:stretch>
        </p:blipFill>
        <p:spPr bwMode="auto">
          <a:xfrm>
            <a:off x="457200" y="1371600"/>
            <a:ext cx="5105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Rectangle 2">
            <a:extLst>
              <a:ext uri="{FF2B5EF4-FFF2-40B4-BE49-F238E27FC236}">
                <a16:creationId xmlns:a16="http://schemas.microsoft.com/office/drawing/2014/main" id="{A274CE96-4540-484D-9371-A43F6406C9AD}"/>
              </a:ext>
            </a:extLst>
          </p:cNvPr>
          <p:cNvSpPr txBox="1">
            <a:spLocks noChangeArrowheads="1"/>
          </p:cNvSpPr>
          <p:nvPr/>
        </p:nvSpPr>
        <p:spPr bwMode="auto">
          <a:xfrm>
            <a:off x="5334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45720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4572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4572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lv-LV" altLang="cs-CZ" sz="4400">
                <a:latin typeface="Calibri" panose="020F0502020204030204" pitchFamily="34" charset="0"/>
              </a:rPr>
              <a:t>Ramachandran plot</a:t>
            </a:r>
            <a:endParaRPr lang="en-GB" altLang="cs-CZ" sz="4400">
              <a:latin typeface="Calibri" panose="020F0502020204030204" pitchFamily="34" charset="0"/>
            </a:endParaRPr>
          </a:p>
        </p:txBody>
      </p:sp>
      <p:pic>
        <p:nvPicPr>
          <p:cNvPr id="80899" name="Picture 3">
            <a:extLst>
              <a:ext uri="{FF2B5EF4-FFF2-40B4-BE49-F238E27FC236}">
                <a16:creationId xmlns:a16="http://schemas.microsoft.com/office/drawing/2014/main" id="{238B2481-9B05-4C44-8737-E686094ABC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524000"/>
            <a:ext cx="354171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extBox 4">
            <a:extLst>
              <a:ext uri="{FF2B5EF4-FFF2-40B4-BE49-F238E27FC236}">
                <a16:creationId xmlns:a16="http://schemas.microsoft.com/office/drawing/2014/main" id="{97D7EC87-EA2C-C243-BBCF-3E0E1DCE83ED}"/>
              </a:ext>
            </a:extLst>
          </p:cNvPr>
          <p:cNvSpPr txBox="1">
            <a:spLocks noChangeArrowheads="1"/>
          </p:cNvSpPr>
          <p:nvPr/>
        </p:nvSpPr>
        <p:spPr bwMode="auto">
          <a:xfrm>
            <a:off x="76200" y="3254375"/>
            <a:ext cx="685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cs-CZ" sz="4000">
                <a:latin typeface="Calibri" panose="020F0502020204030204" pitchFamily="34" charset="0"/>
              </a:rPr>
              <a:t>Ψ</a:t>
            </a:r>
          </a:p>
        </p:txBody>
      </p:sp>
      <p:sp>
        <p:nvSpPr>
          <p:cNvPr id="80901" name="TextBox 5">
            <a:extLst>
              <a:ext uri="{FF2B5EF4-FFF2-40B4-BE49-F238E27FC236}">
                <a16:creationId xmlns:a16="http://schemas.microsoft.com/office/drawing/2014/main" id="{768B88D9-A883-7C46-917A-586DBAA3F0EA}"/>
              </a:ext>
            </a:extLst>
          </p:cNvPr>
          <p:cNvSpPr txBox="1">
            <a:spLocks noChangeArrowheads="1"/>
          </p:cNvSpPr>
          <p:nvPr/>
        </p:nvSpPr>
        <p:spPr bwMode="auto">
          <a:xfrm>
            <a:off x="2819400" y="5943600"/>
            <a:ext cx="609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cs-CZ" sz="4000">
                <a:latin typeface="Calibri" panose="020F0502020204030204" pitchFamily="34" charset="0"/>
              </a:rPr>
              <a:t>φ</a:t>
            </a:r>
          </a:p>
        </p:txBody>
      </p:sp>
      <p:sp>
        <p:nvSpPr>
          <p:cNvPr id="80902" name="TextBox 6">
            <a:extLst>
              <a:ext uri="{FF2B5EF4-FFF2-40B4-BE49-F238E27FC236}">
                <a16:creationId xmlns:a16="http://schemas.microsoft.com/office/drawing/2014/main" id="{D51A662C-E8B0-CD43-AE01-FC4EA38215A5}"/>
              </a:ext>
            </a:extLst>
          </p:cNvPr>
          <p:cNvSpPr txBox="1">
            <a:spLocks noChangeArrowheads="1"/>
          </p:cNvSpPr>
          <p:nvPr/>
        </p:nvSpPr>
        <p:spPr bwMode="auto">
          <a:xfrm>
            <a:off x="8001000" y="4724400"/>
            <a:ext cx="609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cs-CZ" sz="4000">
                <a:latin typeface="Calibri" panose="020F0502020204030204" pitchFamily="34" charset="0"/>
              </a:rPr>
              <a:t>φ</a:t>
            </a:r>
          </a:p>
        </p:txBody>
      </p:sp>
      <p:cxnSp>
        <p:nvCxnSpPr>
          <p:cNvPr id="9" name="Straight Arrow Connector 8">
            <a:extLst>
              <a:ext uri="{FF2B5EF4-FFF2-40B4-BE49-F238E27FC236}">
                <a16:creationId xmlns:a16="http://schemas.microsoft.com/office/drawing/2014/main" id="{D6FA34B2-A0D0-ED47-BF1F-50CE97934F85}"/>
              </a:ext>
            </a:extLst>
          </p:cNvPr>
          <p:cNvCxnSpPr>
            <a:cxnSpLocks noChangeShapeType="1"/>
          </p:cNvCxnSpPr>
          <p:nvPr/>
        </p:nvCxnSpPr>
        <p:spPr bwMode="auto">
          <a:xfrm rot="16200000" flipV="1">
            <a:off x="7239000" y="4038600"/>
            <a:ext cx="1066800" cy="762000"/>
          </a:xfrm>
          <a:prstGeom prst="straightConnector1">
            <a:avLst/>
          </a:prstGeom>
          <a:noFill/>
          <a:ln w="31750">
            <a:solidFill>
              <a:schemeClr val="accent1"/>
            </a:solidFill>
            <a:round/>
            <a:headEnd/>
            <a:tailEnd type="stealth"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 name="Straight Arrow Connector 12">
            <a:extLst>
              <a:ext uri="{FF2B5EF4-FFF2-40B4-BE49-F238E27FC236}">
                <a16:creationId xmlns:a16="http://schemas.microsoft.com/office/drawing/2014/main" id="{48BB5102-7FBD-504A-9F5E-8D0EB004FC6D}"/>
              </a:ext>
            </a:extLst>
          </p:cNvPr>
          <p:cNvCxnSpPr>
            <a:cxnSpLocks noChangeShapeType="1"/>
          </p:cNvCxnSpPr>
          <p:nvPr/>
        </p:nvCxnSpPr>
        <p:spPr bwMode="auto">
          <a:xfrm flipV="1">
            <a:off x="6172200" y="3276600"/>
            <a:ext cx="1066800" cy="457200"/>
          </a:xfrm>
          <a:prstGeom prst="straightConnector1">
            <a:avLst/>
          </a:prstGeom>
          <a:noFill/>
          <a:ln w="31750">
            <a:solidFill>
              <a:schemeClr val="accent1"/>
            </a:solidFill>
            <a:round/>
            <a:headEnd/>
            <a:tailEnd type="stealth"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0905" name="TextBox 16">
            <a:extLst>
              <a:ext uri="{FF2B5EF4-FFF2-40B4-BE49-F238E27FC236}">
                <a16:creationId xmlns:a16="http://schemas.microsoft.com/office/drawing/2014/main" id="{7C7DA995-2B74-4146-9BEB-6F11EA11EDD9}"/>
              </a:ext>
            </a:extLst>
          </p:cNvPr>
          <p:cNvSpPr txBox="1">
            <a:spLocks noChangeArrowheads="1"/>
          </p:cNvSpPr>
          <p:nvPr/>
        </p:nvSpPr>
        <p:spPr bwMode="auto">
          <a:xfrm>
            <a:off x="5638800" y="3352800"/>
            <a:ext cx="685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cs-CZ" sz="4000">
                <a:latin typeface="Calibri" panose="020F0502020204030204" pitchFamily="34" charset="0"/>
              </a:rPr>
              <a:t>Ψ</a:t>
            </a:r>
          </a:p>
        </p:txBody>
      </p:sp>
      <p:sp>
        <p:nvSpPr>
          <p:cNvPr id="80906" name="TextBox 20">
            <a:extLst>
              <a:ext uri="{FF2B5EF4-FFF2-40B4-BE49-F238E27FC236}">
                <a16:creationId xmlns:a16="http://schemas.microsoft.com/office/drawing/2014/main" id="{594F1C8F-0FCD-3A4C-B435-68C414A5169C}"/>
              </a:ext>
            </a:extLst>
          </p:cNvPr>
          <p:cNvSpPr txBox="1">
            <a:spLocks noChangeArrowheads="1"/>
          </p:cNvSpPr>
          <p:nvPr/>
        </p:nvSpPr>
        <p:spPr bwMode="auto">
          <a:xfrm>
            <a:off x="8382000" y="2667000"/>
            <a:ext cx="533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cs-CZ" sz="4000">
                <a:latin typeface="Calibri" panose="020F0502020204030204" pitchFamily="34" charset="0"/>
              </a:rPr>
              <a:t>ω</a:t>
            </a:r>
          </a:p>
        </p:txBody>
      </p:sp>
      <p:cxnSp>
        <p:nvCxnSpPr>
          <p:cNvPr id="22" name="Straight Arrow Connector 21">
            <a:extLst>
              <a:ext uri="{FF2B5EF4-FFF2-40B4-BE49-F238E27FC236}">
                <a16:creationId xmlns:a16="http://schemas.microsoft.com/office/drawing/2014/main" id="{52499186-2708-2242-8D30-1151E6764919}"/>
              </a:ext>
            </a:extLst>
          </p:cNvPr>
          <p:cNvCxnSpPr>
            <a:cxnSpLocks noChangeShapeType="1"/>
            <a:stCxn id="80906" idx="1"/>
          </p:cNvCxnSpPr>
          <p:nvPr/>
        </p:nvCxnSpPr>
        <p:spPr bwMode="auto">
          <a:xfrm rot="10800000">
            <a:off x="7772400" y="2590800"/>
            <a:ext cx="609600" cy="430213"/>
          </a:xfrm>
          <a:prstGeom prst="straightConnector1">
            <a:avLst/>
          </a:prstGeom>
          <a:noFill/>
          <a:ln w="31750">
            <a:solidFill>
              <a:schemeClr val="accent1"/>
            </a:solidFill>
            <a:round/>
            <a:headEnd/>
            <a:tailEnd type="stealth"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a:extLst>
              <a:ext uri="{FF2B5EF4-FFF2-40B4-BE49-F238E27FC236}">
                <a16:creationId xmlns:a16="http://schemas.microsoft.com/office/drawing/2014/main" id="{5A2B85F2-75F8-5045-A895-6A1D1F835E2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5835650"/>
            <a:ext cx="38989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2" name="Picture 4">
            <a:extLst>
              <a:ext uri="{FF2B5EF4-FFF2-40B4-BE49-F238E27FC236}">
                <a16:creationId xmlns:a16="http://schemas.microsoft.com/office/drawing/2014/main" id="{0FA5EEE8-55BF-B444-9BA3-25919550E3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7000"/>
            <a:ext cx="43418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5">
            <a:extLst>
              <a:ext uri="{FF2B5EF4-FFF2-40B4-BE49-F238E27FC236}">
                <a16:creationId xmlns:a16="http://schemas.microsoft.com/office/drawing/2014/main" id="{06A2E364-5E60-3F4E-A7EA-8A3D86515D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981200"/>
            <a:ext cx="4191000" cy="368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TextBox 6">
            <a:extLst>
              <a:ext uri="{FF2B5EF4-FFF2-40B4-BE49-F238E27FC236}">
                <a16:creationId xmlns:a16="http://schemas.microsoft.com/office/drawing/2014/main" id="{CE028A64-9ED2-744C-9F41-F2C1967CDFEF}"/>
              </a:ext>
            </a:extLst>
          </p:cNvPr>
          <p:cNvSpPr txBox="1">
            <a:spLocks noChangeArrowheads="1"/>
          </p:cNvSpPr>
          <p:nvPr/>
        </p:nvSpPr>
        <p:spPr bwMode="auto">
          <a:xfrm>
            <a:off x="1219200" y="304800"/>
            <a:ext cx="6781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cs-CZ" sz="4000">
                <a:latin typeface="Calibri" panose="020F0502020204030204" pitchFamily="34" charset="0"/>
              </a:rPr>
              <a:t>Geometry and stereochemistry</a:t>
            </a:r>
          </a:p>
        </p:txBody>
      </p:sp>
      <p:sp>
        <p:nvSpPr>
          <p:cNvPr id="81925" name="TextBox 7">
            <a:extLst>
              <a:ext uri="{FF2B5EF4-FFF2-40B4-BE49-F238E27FC236}">
                <a16:creationId xmlns:a16="http://schemas.microsoft.com/office/drawing/2014/main" id="{470F7365-5C7C-3F40-94BE-98EB448324D6}"/>
              </a:ext>
            </a:extLst>
          </p:cNvPr>
          <p:cNvSpPr txBox="1">
            <a:spLocks noChangeArrowheads="1"/>
          </p:cNvSpPr>
          <p:nvPr/>
        </p:nvSpPr>
        <p:spPr bwMode="auto">
          <a:xfrm>
            <a:off x="762000" y="1473200"/>
            <a:ext cx="259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cs-CZ" sz="3200">
                <a:latin typeface="Calibri" panose="020F0502020204030204" pitchFamily="34" charset="0"/>
              </a:rPr>
              <a:t>Bond lengths</a:t>
            </a:r>
          </a:p>
        </p:txBody>
      </p:sp>
      <p:sp>
        <p:nvSpPr>
          <p:cNvPr id="81926" name="TextBox 8">
            <a:extLst>
              <a:ext uri="{FF2B5EF4-FFF2-40B4-BE49-F238E27FC236}">
                <a16:creationId xmlns:a16="http://schemas.microsoft.com/office/drawing/2014/main" id="{72DC8009-7A9B-C749-A4E6-19639DB3A819}"/>
              </a:ext>
            </a:extLst>
          </p:cNvPr>
          <p:cNvSpPr txBox="1">
            <a:spLocks noChangeArrowheads="1"/>
          </p:cNvSpPr>
          <p:nvPr/>
        </p:nvSpPr>
        <p:spPr bwMode="auto">
          <a:xfrm>
            <a:off x="4953000" y="1473200"/>
            <a:ext cx="3124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cs-CZ" sz="3200">
                <a:latin typeface="Calibri" panose="020F0502020204030204" pitchFamily="34" charset="0"/>
              </a:rPr>
              <a:t>Dihedral angles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
            <a:extLst>
              <a:ext uri="{FF2B5EF4-FFF2-40B4-BE49-F238E27FC236}">
                <a16:creationId xmlns:a16="http://schemas.microsoft.com/office/drawing/2014/main" id="{A83DE83E-863C-D144-A6F8-F5FAF45D7C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528094" y="1080294"/>
            <a:ext cx="431641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6" name="Rectangle 2">
            <a:extLst>
              <a:ext uri="{FF2B5EF4-FFF2-40B4-BE49-F238E27FC236}">
                <a16:creationId xmlns:a16="http://schemas.microsoft.com/office/drawing/2014/main" id="{E14A8B2B-FD02-D24F-BADF-772BDBB067AE}"/>
              </a:ext>
            </a:extLst>
          </p:cNvPr>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45720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4572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4572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lv-LV" altLang="cs-CZ" sz="4400">
                <a:latin typeface="Calibri" panose="020F0502020204030204" pitchFamily="34" charset="0"/>
              </a:rPr>
              <a:t>Real-space fit</a:t>
            </a:r>
            <a:endParaRPr lang="en-GB" altLang="cs-CZ" sz="4400">
              <a:latin typeface="Calibri" panose="020F050202020403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69" name="Rectangle 2">
            <a:extLst>
              <a:ext uri="{FF2B5EF4-FFF2-40B4-BE49-F238E27FC236}">
                <a16:creationId xmlns:a16="http://schemas.microsoft.com/office/drawing/2014/main" id="{91CFB17D-2822-664D-BC3D-490185015572}"/>
              </a:ext>
            </a:extLst>
          </p:cNvPr>
          <p:cNvSpPr>
            <a:spLocks noGrp="1" noChangeArrowheads="1"/>
          </p:cNvSpPr>
          <p:nvPr>
            <p:ph type="title"/>
          </p:nvPr>
        </p:nvSpPr>
        <p:spPr>
          <a:xfrm>
            <a:off x="762000" y="0"/>
            <a:ext cx="7772400" cy="1143000"/>
          </a:xfrm>
        </p:spPr>
        <p:txBody>
          <a:bodyPr/>
          <a:lstStyle/>
          <a:p>
            <a:pPr eaLnBrk="1" hangingPunct="1"/>
            <a:r>
              <a:rPr lang="lv-LV" altLang="cs-CZ">
                <a:ea typeface="ＭＳ Ｐゴシック" panose="020B0600070205080204" pitchFamily="34" charset="-128"/>
              </a:rPr>
              <a:t>Data deposition</a:t>
            </a:r>
            <a:endParaRPr lang="en-GB" altLang="cs-CZ">
              <a:ea typeface="ＭＳ Ｐゴシック" panose="020B0600070205080204" pitchFamily="34" charset="-128"/>
            </a:endParaRPr>
          </a:p>
        </p:txBody>
      </p:sp>
      <p:sp>
        <p:nvSpPr>
          <p:cNvPr id="28675" name="Rectangle 3">
            <a:extLst>
              <a:ext uri="{FF2B5EF4-FFF2-40B4-BE49-F238E27FC236}">
                <a16:creationId xmlns:a16="http://schemas.microsoft.com/office/drawing/2014/main" id="{686202BD-C9C4-214E-879A-91164103E7AC}"/>
              </a:ext>
            </a:extLst>
          </p:cNvPr>
          <p:cNvSpPr>
            <a:spLocks noGrp="1" noChangeArrowheads="1"/>
          </p:cNvSpPr>
          <p:nvPr>
            <p:ph idx="1"/>
          </p:nvPr>
        </p:nvSpPr>
        <p:spPr>
          <a:xfrm>
            <a:off x="762000" y="1371600"/>
            <a:ext cx="7772400" cy="838200"/>
          </a:xfrm>
        </p:spPr>
        <p:txBody>
          <a:bodyPr rtlCol="0">
            <a:normAutofit fontScale="77500" lnSpcReduction="20000"/>
          </a:bodyPr>
          <a:lstStyle/>
          <a:p>
            <a:pPr eaLnBrk="1" fontAlgn="auto" hangingPunct="1">
              <a:spcAft>
                <a:spcPts val="0"/>
              </a:spcAft>
              <a:buFont typeface="Arial"/>
              <a:buChar char="•"/>
              <a:defRPr/>
            </a:pPr>
            <a:r>
              <a:rPr lang="lv-LV" dirty="0">
                <a:ea typeface="Calibri" charset="0"/>
                <a:cs typeface="Calibri" charset="0"/>
              </a:rPr>
              <a:t>Protein Data Bank (PDB)</a:t>
            </a:r>
          </a:p>
          <a:p>
            <a:pPr eaLnBrk="1" fontAlgn="auto" hangingPunct="1">
              <a:spcAft>
                <a:spcPts val="0"/>
              </a:spcAft>
              <a:buFont typeface="Arial"/>
              <a:buChar char="•"/>
              <a:defRPr/>
            </a:pPr>
            <a:r>
              <a:rPr lang="lv-LV" dirty="0">
                <a:ea typeface="Calibri" charset="0"/>
                <a:cs typeface="Calibri" charset="0"/>
              </a:rPr>
              <a:t>Some structures are wrong!</a:t>
            </a:r>
          </a:p>
        </p:txBody>
      </p:sp>
      <p:pic>
        <p:nvPicPr>
          <p:cNvPr id="83971" name="Picture 4">
            <a:extLst>
              <a:ext uri="{FF2B5EF4-FFF2-40B4-BE49-F238E27FC236}">
                <a16:creationId xmlns:a16="http://schemas.microsoft.com/office/drawing/2014/main" id="{278DA486-2DFA-1247-81B3-3698F65E36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5908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5">
            <a:extLst>
              <a:ext uri="{FF2B5EF4-FFF2-40B4-BE49-F238E27FC236}">
                <a16:creationId xmlns:a16="http://schemas.microsoft.com/office/drawing/2014/main" id="{1F5B6D2C-A728-CC48-8ED9-2F8E9A32E1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590800"/>
            <a:ext cx="3657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extBox 3">
            <a:extLst>
              <a:ext uri="{FF2B5EF4-FFF2-40B4-BE49-F238E27FC236}">
                <a16:creationId xmlns:a16="http://schemas.microsoft.com/office/drawing/2014/main" id="{07EB0239-FDF2-D947-863D-3660D563EA9A}"/>
              </a:ext>
            </a:extLst>
          </p:cNvPr>
          <p:cNvSpPr txBox="1">
            <a:spLocks noChangeArrowheads="1"/>
          </p:cNvSpPr>
          <p:nvPr/>
        </p:nvSpPr>
        <p:spPr bwMode="auto">
          <a:xfrm>
            <a:off x="1066800" y="152400"/>
            <a:ext cx="7239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cs-CZ" sz="4000">
                <a:latin typeface="Calibri" panose="020F0502020204030204" pitchFamily="34" charset="0"/>
              </a:rPr>
              <a:t>Summary</a:t>
            </a:r>
          </a:p>
        </p:txBody>
      </p:sp>
      <p:sp>
        <p:nvSpPr>
          <p:cNvPr id="84994" name="TextBox 4">
            <a:extLst>
              <a:ext uri="{FF2B5EF4-FFF2-40B4-BE49-F238E27FC236}">
                <a16:creationId xmlns:a16="http://schemas.microsoft.com/office/drawing/2014/main" id="{45361543-6A70-3744-B654-B2F18B572F43}"/>
              </a:ext>
            </a:extLst>
          </p:cNvPr>
          <p:cNvSpPr txBox="1">
            <a:spLocks noChangeArrowheads="1"/>
          </p:cNvSpPr>
          <p:nvPr/>
        </p:nvSpPr>
        <p:spPr bwMode="auto">
          <a:xfrm>
            <a:off x="457200" y="838200"/>
            <a:ext cx="8382000" cy="566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04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Aft>
                <a:spcPts val="1200"/>
              </a:spcAft>
            </a:pPr>
            <a:r>
              <a:rPr lang="en-US" altLang="cs-CZ">
                <a:latin typeface="Calibri" panose="020F0502020204030204" pitchFamily="34" charset="0"/>
              </a:rPr>
              <a:t>1. X-rays have suitable wavelength for study of molecular structures</a:t>
            </a:r>
          </a:p>
          <a:p>
            <a:pPr eaLnBrk="1" hangingPunct="1">
              <a:spcAft>
                <a:spcPts val="1200"/>
              </a:spcAft>
            </a:pPr>
            <a:r>
              <a:rPr lang="en-US" altLang="cs-CZ">
                <a:latin typeface="Calibri" panose="020F0502020204030204" pitchFamily="34" charset="0"/>
              </a:rPr>
              <a:t>2. Crystals allow measurement of useful diffraction data because they diffract strongly in certain directions</a:t>
            </a:r>
          </a:p>
          <a:p>
            <a:pPr eaLnBrk="1" hangingPunct="1">
              <a:spcAft>
                <a:spcPts val="1200"/>
              </a:spcAft>
            </a:pPr>
            <a:r>
              <a:rPr lang="en-US" altLang="cs-CZ">
                <a:latin typeface="Calibri" panose="020F0502020204030204" pitchFamily="34" charset="0"/>
              </a:rPr>
              <a:t>3. Our goal is to obtain three dimensional distribution of  electron density, because it shows the shape of a molecule</a:t>
            </a:r>
          </a:p>
          <a:p>
            <a:pPr eaLnBrk="1" hangingPunct="1">
              <a:spcAft>
                <a:spcPts val="1200"/>
              </a:spcAft>
            </a:pPr>
            <a:r>
              <a:rPr lang="en-US" altLang="cs-CZ">
                <a:latin typeface="Calibri" panose="020F0502020204030204" pitchFamily="34" charset="0"/>
              </a:rPr>
              <a:t>4. Diffraction experiments provide only amplitudes of structure factors =&gt; </a:t>
            </a:r>
            <a:r>
              <a:rPr lang="en-US" altLang="cs-CZ">
                <a:solidFill>
                  <a:srgbClr val="FF0000"/>
                </a:solidFill>
                <a:latin typeface="Calibri" panose="020F0502020204030204" pitchFamily="34" charset="0"/>
              </a:rPr>
              <a:t>Phase problem</a:t>
            </a:r>
          </a:p>
          <a:p>
            <a:pPr eaLnBrk="1" hangingPunct="1"/>
            <a:r>
              <a:rPr lang="en-US" altLang="cs-CZ">
                <a:latin typeface="Calibri" panose="020F0502020204030204" pitchFamily="34" charset="0"/>
              </a:rPr>
              <a:t>5. Solution of the phase problem:</a:t>
            </a:r>
          </a:p>
          <a:p>
            <a:pPr eaLnBrk="1" hangingPunct="1"/>
            <a:r>
              <a:rPr lang="en-US" altLang="cs-CZ">
                <a:latin typeface="Calibri" panose="020F0502020204030204" pitchFamily="34" charset="0"/>
              </a:rPr>
              <a:t>	Molecular replacement</a:t>
            </a:r>
          </a:p>
          <a:p>
            <a:pPr eaLnBrk="1" hangingPunct="1"/>
            <a:r>
              <a:rPr lang="en-US" altLang="cs-CZ">
                <a:latin typeface="Calibri" panose="020F0502020204030204" pitchFamily="34" charset="0"/>
              </a:rPr>
              <a:t>	Isomorphous replacement</a:t>
            </a:r>
          </a:p>
          <a:p>
            <a:pPr eaLnBrk="1" hangingPunct="1">
              <a:spcAft>
                <a:spcPts val="1200"/>
              </a:spcAft>
            </a:pPr>
            <a:r>
              <a:rPr lang="en-US" altLang="cs-CZ">
                <a:latin typeface="Calibri" panose="020F0502020204030204" pitchFamily="34" charset="0"/>
              </a:rPr>
              <a:t>	Anomalous diffraction</a:t>
            </a:r>
          </a:p>
          <a:p>
            <a:pPr eaLnBrk="1" hangingPunct="1">
              <a:spcAft>
                <a:spcPts val="1200"/>
              </a:spcAft>
            </a:pPr>
            <a:r>
              <a:rPr lang="en-US" altLang="cs-CZ">
                <a:latin typeface="Calibri" panose="020F0502020204030204" pitchFamily="34" charset="0"/>
              </a:rPr>
              <a:t>6. Model building, refinement, validation, deposition</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3">
            <a:extLst>
              <a:ext uri="{FF2B5EF4-FFF2-40B4-BE49-F238E27FC236}">
                <a16:creationId xmlns:a16="http://schemas.microsoft.com/office/drawing/2014/main" id="{ABBC232E-0E63-CD4B-A206-69A7C123AD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338" y="885825"/>
            <a:ext cx="421957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8" name="Picture 5">
            <a:extLst>
              <a:ext uri="{FF2B5EF4-FFF2-40B4-BE49-F238E27FC236}">
                <a16:creationId xmlns:a16="http://schemas.microsoft.com/office/drawing/2014/main" id="{5A8FD523-1207-A24B-8A78-9C68E5B520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2188" y="885825"/>
            <a:ext cx="235902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9" name="Picture 7">
            <a:extLst>
              <a:ext uri="{FF2B5EF4-FFF2-40B4-BE49-F238E27FC236}">
                <a16:creationId xmlns:a16="http://schemas.microsoft.com/office/drawing/2014/main" id="{10118875-7660-8D4F-B779-369D5F8D78E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864350" y="1433513"/>
            <a:ext cx="244792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8">
            <a:extLst>
              <a:ext uri="{FF2B5EF4-FFF2-40B4-BE49-F238E27FC236}">
                <a16:creationId xmlns:a16="http://schemas.microsoft.com/office/drawing/2014/main" id="{F5345A1D-B47B-C240-B716-987CECAAD9A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9638" y="3960813"/>
            <a:ext cx="2841625"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9">
            <a:extLst>
              <a:ext uri="{FF2B5EF4-FFF2-40B4-BE49-F238E27FC236}">
                <a16:creationId xmlns:a16="http://schemas.microsoft.com/office/drawing/2014/main" id="{FA057384-BD66-ED44-99D7-51062F5981B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54650" y="4051300"/>
            <a:ext cx="3113088"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TextBox 10">
            <a:extLst>
              <a:ext uri="{FF2B5EF4-FFF2-40B4-BE49-F238E27FC236}">
                <a16:creationId xmlns:a16="http://schemas.microsoft.com/office/drawing/2014/main" id="{7CF5E000-EE12-CA44-8E86-DE6624995F32}"/>
              </a:ext>
            </a:extLst>
          </p:cNvPr>
          <p:cNvSpPr txBox="1">
            <a:spLocks noChangeArrowheads="1"/>
          </p:cNvSpPr>
          <p:nvPr/>
        </p:nvSpPr>
        <p:spPr bwMode="auto">
          <a:xfrm>
            <a:off x="0" y="160338"/>
            <a:ext cx="45672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cs-CZ" sz="4000" dirty="0"/>
              <a:t>1. Virus purification</a:t>
            </a:r>
          </a:p>
        </p:txBody>
      </p:sp>
      <p:sp>
        <p:nvSpPr>
          <p:cNvPr id="86023" name="TextBox 11">
            <a:extLst>
              <a:ext uri="{FF2B5EF4-FFF2-40B4-BE49-F238E27FC236}">
                <a16:creationId xmlns:a16="http://schemas.microsoft.com/office/drawing/2014/main" id="{6EE3E9CD-9564-C64A-9A31-2C3857CAADC2}"/>
              </a:ext>
            </a:extLst>
          </p:cNvPr>
          <p:cNvSpPr txBox="1">
            <a:spLocks noChangeArrowheads="1"/>
          </p:cNvSpPr>
          <p:nvPr/>
        </p:nvSpPr>
        <p:spPr bwMode="auto">
          <a:xfrm>
            <a:off x="4684713" y="160338"/>
            <a:ext cx="3883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cs-CZ" sz="4000"/>
              <a:t>2. Crystallization</a:t>
            </a:r>
          </a:p>
        </p:txBody>
      </p:sp>
      <p:sp>
        <p:nvSpPr>
          <p:cNvPr id="86024" name="TextBox 12">
            <a:extLst>
              <a:ext uri="{FF2B5EF4-FFF2-40B4-BE49-F238E27FC236}">
                <a16:creationId xmlns:a16="http://schemas.microsoft.com/office/drawing/2014/main" id="{89669A5E-6C02-8C44-BA99-D0C11897D7AA}"/>
              </a:ext>
            </a:extLst>
          </p:cNvPr>
          <p:cNvSpPr txBox="1">
            <a:spLocks noChangeArrowheads="1"/>
          </p:cNvSpPr>
          <p:nvPr/>
        </p:nvSpPr>
        <p:spPr bwMode="auto">
          <a:xfrm>
            <a:off x="258763" y="3344863"/>
            <a:ext cx="4160837"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cs-CZ" sz="4000"/>
              <a:t>3. Diffraction data</a:t>
            </a:r>
          </a:p>
        </p:txBody>
      </p:sp>
      <p:pic>
        <p:nvPicPr>
          <p:cNvPr id="86025" name="Picture 13">
            <a:extLst>
              <a:ext uri="{FF2B5EF4-FFF2-40B4-BE49-F238E27FC236}">
                <a16:creationId xmlns:a16="http://schemas.microsoft.com/office/drawing/2014/main" id="{6BF802AC-CD98-4A45-AD10-CB447CC890E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51263" y="5837238"/>
            <a:ext cx="1423987"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6" name="TextBox 14">
            <a:extLst>
              <a:ext uri="{FF2B5EF4-FFF2-40B4-BE49-F238E27FC236}">
                <a16:creationId xmlns:a16="http://schemas.microsoft.com/office/drawing/2014/main" id="{C00BCB10-79FB-BE43-838D-ABD606B2A20E}"/>
              </a:ext>
            </a:extLst>
          </p:cNvPr>
          <p:cNvSpPr txBox="1">
            <a:spLocks noChangeArrowheads="1"/>
          </p:cNvSpPr>
          <p:nvPr/>
        </p:nvSpPr>
        <p:spPr bwMode="auto">
          <a:xfrm>
            <a:off x="4802188" y="3344863"/>
            <a:ext cx="38830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cs-CZ" sz="4000"/>
              <a:t>4. Solve structure</a:t>
            </a:r>
          </a:p>
        </p:txBody>
      </p:sp>
      <p:cxnSp>
        <p:nvCxnSpPr>
          <p:cNvPr id="17" name="Straight Connector 16">
            <a:extLst>
              <a:ext uri="{FF2B5EF4-FFF2-40B4-BE49-F238E27FC236}">
                <a16:creationId xmlns:a16="http://schemas.microsoft.com/office/drawing/2014/main" id="{1DCD9CB8-D789-9147-9AA5-0602797FBC8A}"/>
              </a:ext>
            </a:extLst>
          </p:cNvPr>
          <p:cNvCxnSpPr>
            <a:cxnSpLocks noChangeShapeType="1"/>
          </p:cNvCxnSpPr>
          <p:nvPr/>
        </p:nvCxnSpPr>
        <p:spPr bwMode="auto">
          <a:xfrm rot="5400000">
            <a:off x="1842294" y="2890044"/>
            <a:ext cx="5459413" cy="3175"/>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a:extLst>
              <a:ext uri="{FF2B5EF4-FFF2-40B4-BE49-F238E27FC236}">
                <a16:creationId xmlns:a16="http://schemas.microsoft.com/office/drawing/2014/main" id="{28D715E8-7EBC-9841-BB0B-98357C0E1866}"/>
              </a:ext>
            </a:extLst>
          </p:cNvPr>
          <p:cNvCxnSpPr>
            <a:cxnSpLocks noChangeShapeType="1"/>
          </p:cNvCxnSpPr>
          <p:nvPr/>
        </p:nvCxnSpPr>
        <p:spPr bwMode="auto">
          <a:xfrm>
            <a:off x="160338" y="3429000"/>
            <a:ext cx="8604250"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81EABE92-9C92-7B4A-A685-6638FBCC1942}"/>
              </a:ext>
            </a:extLst>
          </p:cNvPr>
          <p:cNvSpPr>
            <a:spLocks noChangeArrowheads="1"/>
          </p:cNvSpPr>
          <p:nvPr/>
        </p:nvSpPr>
        <p:spPr bwMode="auto">
          <a:xfrm>
            <a:off x="474663" y="3402013"/>
            <a:ext cx="8194675" cy="2403475"/>
          </a:xfrm>
          <a:prstGeom prst="roundRect">
            <a:avLst>
              <a:gd name="adj" fmla="val 5556"/>
            </a:avLst>
          </a:prstGeom>
          <a:solidFill>
            <a:schemeClr val="bg1"/>
          </a:solidFill>
          <a:ln w="63500">
            <a:solidFill>
              <a:srgbClr val="FF0000"/>
            </a:solidFill>
            <a:round/>
            <a:headEnd/>
            <a:tailEnd/>
          </a:ln>
          <a:effectLst>
            <a:outerShdw blurRad="40000" dist="20000" dir="5400000" rotWithShape="0">
              <a:srgbClr val="808080">
                <a:alpha val="37999"/>
              </a:srgbClr>
            </a:outerShdw>
          </a:effectLst>
        </p:spPr>
        <p:txBody>
          <a:bodyPr anchor="ctr"/>
          <a:lstStyle/>
          <a:p>
            <a:pPr algn="ctr">
              <a:defRPr/>
            </a:pPr>
            <a:endParaRPr lang="en-US">
              <a:solidFill>
                <a:schemeClr val="dk1"/>
              </a:solidFill>
              <a:latin typeface="+mn-lt"/>
              <a:ea typeface="+mn-ea"/>
            </a:endParaRPr>
          </a:p>
        </p:txBody>
      </p:sp>
      <p:sp>
        <p:nvSpPr>
          <p:cNvPr id="7" name="Rounded Rectangle 6">
            <a:extLst>
              <a:ext uri="{FF2B5EF4-FFF2-40B4-BE49-F238E27FC236}">
                <a16:creationId xmlns:a16="http://schemas.microsoft.com/office/drawing/2014/main" id="{6F4AC907-F44C-7045-A739-303B1063642C}"/>
              </a:ext>
            </a:extLst>
          </p:cNvPr>
          <p:cNvSpPr>
            <a:spLocks noChangeArrowheads="1"/>
          </p:cNvSpPr>
          <p:nvPr/>
        </p:nvSpPr>
        <p:spPr bwMode="auto">
          <a:xfrm>
            <a:off x="474663" y="1865313"/>
            <a:ext cx="8194675" cy="1333500"/>
          </a:xfrm>
          <a:prstGeom prst="roundRect">
            <a:avLst>
              <a:gd name="adj" fmla="val 16667"/>
            </a:avLst>
          </a:prstGeom>
          <a:solidFill>
            <a:schemeClr val="bg1"/>
          </a:solidFill>
          <a:ln w="63500">
            <a:solidFill>
              <a:srgbClr val="FF0000"/>
            </a:solidFill>
            <a:round/>
            <a:headEnd/>
            <a:tailEnd/>
          </a:ln>
          <a:effectLst>
            <a:outerShdw blurRad="40000" dist="20000" dir="5400000" rotWithShape="0">
              <a:srgbClr val="808080">
                <a:alpha val="37999"/>
              </a:srgbClr>
            </a:outerShdw>
          </a:effectLst>
        </p:spPr>
        <p:txBody>
          <a:bodyPr anchor="ctr"/>
          <a:lstStyle/>
          <a:p>
            <a:pPr algn="ctr">
              <a:defRPr/>
            </a:pPr>
            <a:endParaRPr lang="en-US">
              <a:solidFill>
                <a:schemeClr val="dk1"/>
              </a:solidFill>
              <a:latin typeface="+mn-lt"/>
              <a:ea typeface="+mn-ea"/>
            </a:endParaRPr>
          </a:p>
        </p:txBody>
      </p:sp>
      <p:pic>
        <p:nvPicPr>
          <p:cNvPr id="87043" name="Picture 4">
            <a:extLst>
              <a:ext uri="{FF2B5EF4-FFF2-40B4-BE49-F238E27FC236}">
                <a16:creationId xmlns:a16="http://schemas.microsoft.com/office/drawing/2014/main" id="{4363E053-FCB9-F24E-8F4D-2C9E26693E1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3788" y="4365625"/>
            <a:ext cx="1243012"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5">
            <a:extLst>
              <a:ext uri="{FF2B5EF4-FFF2-40B4-BE49-F238E27FC236}">
                <a16:creationId xmlns:a16="http://schemas.microsoft.com/office/drawing/2014/main" id="{315C72A5-59F4-A742-89FA-4BC8CC822C3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1425" y="3563938"/>
            <a:ext cx="1979613"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TextBox 9">
            <a:extLst>
              <a:ext uri="{FF2B5EF4-FFF2-40B4-BE49-F238E27FC236}">
                <a16:creationId xmlns:a16="http://schemas.microsoft.com/office/drawing/2014/main" id="{EC490500-8401-E44C-AA9F-FDA4EB4C54C6}"/>
              </a:ext>
            </a:extLst>
          </p:cNvPr>
          <p:cNvSpPr txBox="1">
            <a:spLocks noChangeArrowheads="1"/>
          </p:cNvSpPr>
          <p:nvPr/>
        </p:nvSpPr>
        <p:spPr bwMode="auto">
          <a:xfrm>
            <a:off x="474663" y="1814513"/>
            <a:ext cx="81946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cs-CZ" sz="2800"/>
              <a:t>Rhinoviruses                                                               </a:t>
            </a:r>
          </a:p>
          <a:p>
            <a:pPr eaLnBrk="1" hangingPunct="1"/>
            <a:r>
              <a:rPr lang="en-US" altLang="cs-CZ" sz="2800"/>
              <a:t>	– 40% of common cold cases</a:t>
            </a:r>
          </a:p>
          <a:p>
            <a:pPr eaLnBrk="1" hangingPunct="1"/>
            <a:r>
              <a:rPr lang="en-US" altLang="cs-CZ" sz="2800"/>
              <a:t>	– economic losses $16bn/year in USA</a:t>
            </a:r>
          </a:p>
        </p:txBody>
      </p:sp>
      <p:sp>
        <p:nvSpPr>
          <p:cNvPr id="87046" name="TextBox 10">
            <a:extLst>
              <a:ext uri="{FF2B5EF4-FFF2-40B4-BE49-F238E27FC236}">
                <a16:creationId xmlns:a16="http://schemas.microsoft.com/office/drawing/2014/main" id="{2571BAAA-2C9A-4144-AB6F-5F7F81BEBC9A}"/>
              </a:ext>
            </a:extLst>
          </p:cNvPr>
          <p:cNvSpPr txBox="1">
            <a:spLocks noChangeArrowheads="1"/>
          </p:cNvSpPr>
          <p:nvPr/>
        </p:nvSpPr>
        <p:spPr bwMode="auto">
          <a:xfrm>
            <a:off x="0" y="6515100"/>
            <a:ext cx="9131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cs-CZ" sz="1600"/>
              <a:t>McMinn et al. Clin Infect Dis 2001. Image by Heng Soy, KI Media 2012.</a:t>
            </a:r>
          </a:p>
        </p:txBody>
      </p:sp>
      <p:sp>
        <p:nvSpPr>
          <p:cNvPr id="87047" name="TextBox 11">
            <a:extLst>
              <a:ext uri="{FF2B5EF4-FFF2-40B4-BE49-F238E27FC236}">
                <a16:creationId xmlns:a16="http://schemas.microsoft.com/office/drawing/2014/main" id="{2CB969C0-4E68-544C-A6B8-6B309C08FA92}"/>
              </a:ext>
            </a:extLst>
          </p:cNvPr>
          <p:cNvSpPr txBox="1">
            <a:spLocks noChangeArrowheads="1"/>
          </p:cNvSpPr>
          <p:nvPr/>
        </p:nvSpPr>
        <p:spPr bwMode="auto">
          <a:xfrm>
            <a:off x="0" y="6350"/>
            <a:ext cx="91440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cs-CZ" sz="4400"/>
              <a:t>Structural studies of human picornaviruses</a:t>
            </a:r>
          </a:p>
        </p:txBody>
      </p:sp>
      <p:sp>
        <p:nvSpPr>
          <p:cNvPr id="87048" name="TextBox 15">
            <a:extLst>
              <a:ext uri="{FF2B5EF4-FFF2-40B4-BE49-F238E27FC236}">
                <a16:creationId xmlns:a16="http://schemas.microsoft.com/office/drawing/2014/main" id="{F2AE3146-3874-8641-891A-DF0F81562B2C}"/>
              </a:ext>
            </a:extLst>
          </p:cNvPr>
          <p:cNvSpPr txBox="1">
            <a:spLocks noChangeArrowheads="1"/>
          </p:cNvSpPr>
          <p:nvPr/>
        </p:nvSpPr>
        <p:spPr bwMode="auto">
          <a:xfrm>
            <a:off x="495300" y="3411538"/>
            <a:ext cx="552132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cs-CZ" sz="2800"/>
              <a:t>Enteroviruses (EV71)</a:t>
            </a:r>
          </a:p>
          <a:p>
            <a:pPr eaLnBrk="1" hangingPunct="1"/>
            <a:r>
              <a:rPr lang="en-US" altLang="cs-CZ" sz="2800"/>
              <a:t>	– hand-foot-and-mouth-disease</a:t>
            </a:r>
          </a:p>
          <a:p>
            <a:pPr eaLnBrk="1" hangingPunct="1"/>
            <a:r>
              <a:rPr lang="en-US" altLang="cs-CZ" sz="2800"/>
              <a:t>	– encephalitis  </a:t>
            </a:r>
          </a:p>
          <a:p>
            <a:pPr eaLnBrk="1" hangingPunct="1"/>
            <a:endParaRPr lang="en-US" altLang="cs-CZ"/>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extBox 3">
            <a:extLst>
              <a:ext uri="{FF2B5EF4-FFF2-40B4-BE49-F238E27FC236}">
                <a16:creationId xmlns:a16="http://schemas.microsoft.com/office/drawing/2014/main" id="{F89043DE-02FC-2E4F-818A-7371775BC5BA}"/>
              </a:ext>
            </a:extLst>
          </p:cNvPr>
          <p:cNvSpPr txBox="1">
            <a:spLocks noChangeArrowheads="1"/>
          </p:cNvSpPr>
          <p:nvPr/>
        </p:nvSpPr>
        <p:spPr bwMode="auto">
          <a:xfrm>
            <a:off x="790575" y="6350"/>
            <a:ext cx="756761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cs-CZ" sz="4400"/>
              <a:t>Picornavirus replication cycle</a:t>
            </a:r>
          </a:p>
        </p:txBody>
      </p:sp>
      <p:pic>
        <p:nvPicPr>
          <p:cNvPr id="89090" name="Picture 6">
            <a:extLst>
              <a:ext uri="{FF2B5EF4-FFF2-40B4-BE49-F238E27FC236}">
                <a16:creationId xmlns:a16="http://schemas.microsoft.com/office/drawing/2014/main" id="{8094451F-C6B2-6D4C-A41D-30B2044A3F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738" y="785813"/>
            <a:ext cx="8788400" cy="607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3">
            <a:extLst>
              <a:ext uri="{FF2B5EF4-FFF2-40B4-BE49-F238E27FC236}">
                <a16:creationId xmlns:a16="http://schemas.microsoft.com/office/drawing/2014/main" id="{20C35638-3C3C-A540-88F9-C299FFE1B7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1038" y="1981200"/>
            <a:ext cx="77819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TextBox 4">
            <a:extLst>
              <a:ext uri="{FF2B5EF4-FFF2-40B4-BE49-F238E27FC236}">
                <a16:creationId xmlns:a16="http://schemas.microsoft.com/office/drawing/2014/main" id="{FA3F511F-BD7B-3145-ACBC-1A6D41CDADFF}"/>
              </a:ext>
            </a:extLst>
          </p:cNvPr>
          <p:cNvSpPr txBox="1">
            <a:spLocks noChangeArrowheads="1"/>
          </p:cNvSpPr>
          <p:nvPr/>
        </p:nvSpPr>
        <p:spPr bwMode="auto">
          <a:xfrm>
            <a:off x="1676400" y="304800"/>
            <a:ext cx="579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cs-CZ" sz="4000">
                <a:latin typeface="Calibri" panose="020F0502020204030204" pitchFamily="34" charset="0"/>
              </a:rPr>
              <a:t>Coherent beam</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afv.mp4">
            <a:hlinkClick r:id="" action="ppaction://media"/>
            <a:extLst>
              <a:ext uri="{FF2B5EF4-FFF2-40B4-BE49-F238E27FC236}">
                <a16:creationId xmlns:a16="http://schemas.microsoft.com/office/drawing/2014/main" id="{8EE44516-CF83-AC44-9214-929F7D3694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5475" y="1860550"/>
            <a:ext cx="5916613"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18" name="Picture 5">
            <a:extLst>
              <a:ext uri="{FF2B5EF4-FFF2-40B4-BE49-F238E27FC236}">
                <a16:creationId xmlns:a16="http://schemas.microsoft.com/office/drawing/2014/main" id="{FA008C58-755F-5D4F-A841-B3253313640A}"/>
              </a:ext>
            </a:extLst>
          </p:cNvPr>
          <p:cNvPicPr>
            <a:picLocks noChangeAspect="1"/>
          </p:cNvPicPr>
          <p:nvPr/>
        </p:nvPicPr>
        <p:blipFill>
          <a:blip r:embed="rId3">
            <a:extLst>
              <a:ext uri="{28A0092B-C50C-407E-A947-70E740481C1C}">
                <a14:useLocalDpi xmlns:a14="http://schemas.microsoft.com/office/drawing/2010/main" val="0"/>
              </a:ext>
            </a:extLst>
          </a:blip>
          <a:srcRect l="8681" t="13548" r="51276" b="54163"/>
          <a:stretch>
            <a:fillRect/>
          </a:stretch>
        </p:blipFill>
        <p:spPr bwMode="auto">
          <a:xfrm>
            <a:off x="4487863" y="1730375"/>
            <a:ext cx="4656137" cy="450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TextBox 1">
            <a:extLst>
              <a:ext uri="{FF2B5EF4-FFF2-40B4-BE49-F238E27FC236}">
                <a16:creationId xmlns:a16="http://schemas.microsoft.com/office/drawing/2014/main" id="{746F6735-391E-BD49-A506-078CEC87D94B}"/>
              </a:ext>
            </a:extLst>
          </p:cNvPr>
          <p:cNvSpPr txBox="1">
            <a:spLocks noChangeArrowheads="1"/>
          </p:cNvSpPr>
          <p:nvPr/>
        </p:nvSpPr>
        <p:spPr bwMode="auto">
          <a:xfrm>
            <a:off x="358775" y="163513"/>
            <a:ext cx="8426450"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cs-CZ" sz="4400">
                <a:latin typeface="Calibri" panose="020F0502020204030204" pitchFamily="34" charset="0"/>
              </a:rPr>
              <a:t>Human cardiovirus Saffold virus 3 (2.5Å resolution)</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pev.mp4">
            <a:hlinkClick r:id="" action="ppaction://media"/>
            <a:extLst>
              <a:ext uri="{FF2B5EF4-FFF2-40B4-BE49-F238E27FC236}">
                <a16:creationId xmlns:a16="http://schemas.microsoft.com/office/drawing/2014/main" id="{7DB31F8E-AFEC-834B-A2D3-700748CC383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4050" y="1600200"/>
            <a:ext cx="6218238"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2" name="TextBox 4">
            <a:extLst>
              <a:ext uri="{FF2B5EF4-FFF2-40B4-BE49-F238E27FC236}">
                <a16:creationId xmlns:a16="http://schemas.microsoft.com/office/drawing/2014/main" id="{BA10D58B-2144-B14F-9E93-EFA37B957501}"/>
              </a:ext>
            </a:extLst>
          </p:cNvPr>
          <p:cNvSpPr txBox="1">
            <a:spLocks noChangeArrowheads="1"/>
          </p:cNvSpPr>
          <p:nvPr/>
        </p:nvSpPr>
        <p:spPr bwMode="auto">
          <a:xfrm>
            <a:off x="0" y="179388"/>
            <a:ext cx="9144000"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cs-CZ" sz="4900">
                <a:latin typeface="Calibri" panose="020F0502020204030204" pitchFamily="34" charset="0"/>
              </a:rPr>
              <a:t>Human Parechovirus 1 @ 3.1Å</a:t>
            </a:r>
          </a:p>
        </p:txBody>
      </p:sp>
      <p:pic>
        <p:nvPicPr>
          <p:cNvPr id="112643" name="Picture 2">
            <a:extLst>
              <a:ext uri="{FF2B5EF4-FFF2-40B4-BE49-F238E27FC236}">
                <a16:creationId xmlns:a16="http://schemas.microsoft.com/office/drawing/2014/main" id="{2D856C07-520E-2049-97C9-372AC7A359C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813" t="1932" r="49554" b="58699"/>
          <a:stretch>
            <a:fillRect/>
          </a:stretch>
        </p:blipFill>
        <p:spPr bwMode="auto">
          <a:xfrm>
            <a:off x="4897438" y="1600200"/>
            <a:ext cx="4376737" cy="4357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7EE13C-C732-D94B-AD55-858D24D39889}"/>
              </a:ext>
            </a:extLst>
          </p:cNvPr>
          <p:cNvSpPr txBox="1"/>
          <p:nvPr/>
        </p:nvSpPr>
        <p:spPr>
          <a:xfrm>
            <a:off x="179388" y="-28575"/>
            <a:ext cx="8820150" cy="6986588"/>
          </a:xfrm>
          <a:prstGeom prst="rect">
            <a:avLst/>
          </a:prstGeom>
          <a:noFill/>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cs-CZ" sz="3200" b="1" dirty="0">
                <a:latin typeface="Calibri" panose="020F0502020204030204" pitchFamily="34" charset="0"/>
              </a:rPr>
              <a:t>1.) </a:t>
            </a:r>
            <a:r>
              <a:rPr lang="en-US" altLang="cs-CZ" sz="3200" b="1" dirty="0" err="1">
                <a:latin typeface="Calibri" panose="020F0502020204030204" pitchFamily="34" charset="0"/>
              </a:rPr>
              <a:t>Jakou</a:t>
            </a:r>
            <a:r>
              <a:rPr lang="en-US" altLang="cs-CZ" sz="3200" b="1" dirty="0">
                <a:latin typeface="Calibri" panose="020F0502020204030204" pitchFamily="34" charset="0"/>
              </a:rPr>
              <a:t> </a:t>
            </a:r>
            <a:r>
              <a:rPr lang="en-US" altLang="cs-CZ" sz="3200" b="1" dirty="0" err="1">
                <a:latin typeface="Calibri" panose="020F0502020204030204" pitchFamily="34" charset="0"/>
              </a:rPr>
              <a:t>část</a:t>
            </a:r>
            <a:r>
              <a:rPr lang="en-US" altLang="cs-CZ" sz="3200" b="1" dirty="0">
                <a:latin typeface="Calibri" panose="020F0502020204030204" pitchFamily="34" charset="0"/>
              </a:rPr>
              <a:t> </a:t>
            </a:r>
            <a:r>
              <a:rPr lang="en-US" altLang="cs-CZ" sz="3200" b="1" dirty="0" err="1">
                <a:latin typeface="Calibri" panose="020F0502020204030204" pitchFamily="34" charset="0"/>
              </a:rPr>
              <a:t>strukturního</a:t>
            </a:r>
            <a:r>
              <a:rPr lang="en-US" altLang="cs-CZ" sz="3200" b="1" dirty="0">
                <a:latin typeface="Calibri" panose="020F0502020204030204" pitchFamily="34" charset="0"/>
              </a:rPr>
              <a:t> </a:t>
            </a:r>
            <a:r>
              <a:rPr lang="en-US" altLang="cs-CZ" sz="3200" b="1" dirty="0" err="1">
                <a:latin typeface="Calibri" panose="020F0502020204030204" pitchFamily="34" charset="0"/>
              </a:rPr>
              <a:t>faktoru</a:t>
            </a:r>
            <a:r>
              <a:rPr lang="en-US" altLang="cs-CZ" sz="3200" b="1" dirty="0">
                <a:latin typeface="Calibri" panose="020F0502020204030204" pitchFamily="34" charset="0"/>
              </a:rPr>
              <a:t> </a:t>
            </a:r>
            <a:r>
              <a:rPr lang="en-US" altLang="cs-CZ" sz="3200" b="1" dirty="0" err="1">
                <a:latin typeface="Calibri" panose="020F0502020204030204" pitchFamily="34" charset="0"/>
              </a:rPr>
              <a:t>můžeme</a:t>
            </a:r>
            <a:r>
              <a:rPr lang="en-US" altLang="cs-CZ" sz="3200" b="1" dirty="0">
                <a:latin typeface="Calibri" panose="020F0502020204030204" pitchFamily="34" charset="0"/>
              </a:rPr>
              <a:t> </a:t>
            </a:r>
            <a:r>
              <a:rPr lang="en-US" altLang="cs-CZ" sz="3200" b="1" dirty="0" err="1">
                <a:latin typeface="Calibri" panose="020F0502020204030204" pitchFamily="34" charset="0"/>
              </a:rPr>
              <a:t>změřit</a:t>
            </a:r>
            <a:r>
              <a:rPr lang="en-US" altLang="cs-CZ" sz="3200" b="1" dirty="0">
                <a:latin typeface="Calibri" panose="020F0502020204030204" pitchFamily="34" charset="0"/>
              </a:rPr>
              <a:t> v </a:t>
            </a:r>
            <a:r>
              <a:rPr lang="en-US" altLang="cs-CZ" sz="3200" b="1" dirty="0" err="1">
                <a:latin typeface="Calibri" panose="020F0502020204030204" pitchFamily="34" charset="0"/>
              </a:rPr>
              <a:t>difrakčním</a:t>
            </a:r>
            <a:r>
              <a:rPr lang="en-US" altLang="cs-CZ" sz="3200" b="1" dirty="0">
                <a:latin typeface="Calibri" panose="020F0502020204030204" pitchFamily="34" charset="0"/>
              </a:rPr>
              <a:t> </a:t>
            </a:r>
            <a:r>
              <a:rPr lang="en-US" altLang="cs-CZ" sz="3200" b="1" dirty="0" err="1">
                <a:latin typeface="Calibri" panose="020F0502020204030204" pitchFamily="34" charset="0"/>
              </a:rPr>
              <a:t>experimentu</a:t>
            </a:r>
            <a:r>
              <a:rPr lang="en-US" altLang="cs-CZ" sz="3200" b="1" dirty="0">
                <a:latin typeface="Calibri" panose="020F0502020204030204" pitchFamily="34" charset="0"/>
              </a:rPr>
              <a:t>:</a:t>
            </a:r>
          </a:p>
          <a:p>
            <a:pPr eaLnBrk="1" hangingPunct="1"/>
            <a:r>
              <a:rPr lang="en-US" altLang="cs-CZ" sz="3200" dirty="0">
                <a:latin typeface="Calibri" panose="020F0502020204030204" pitchFamily="34" charset="0"/>
              </a:rPr>
              <a:t>a) </a:t>
            </a:r>
            <a:r>
              <a:rPr lang="en-US" altLang="cs-CZ" sz="3200" dirty="0" err="1">
                <a:latin typeface="Calibri" panose="020F0502020204030204" pitchFamily="34" charset="0"/>
              </a:rPr>
              <a:t>amplitudu</a:t>
            </a:r>
            <a:r>
              <a:rPr lang="en-US" altLang="cs-CZ" sz="3200" dirty="0">
                <a:latin typeface="Calibri" panose="020F0502020204030204" pitchFamily="34" charset="0"/>
              </a:rPr>
              <a:t> (</a:t>
            </a:r>
            <a:r>
              <a:rPr lang="en-US" altLang="cs-CZ" sz="3200" dirty="0" err="1">
                <a:latin typeface="Calibri" panose="020F0502020204030204" pitchFamily="34" charset="0"/>
              </a:rPr>
              <a:t>ve</a:t>
            </a:r>
            <a:r>
              <a:rPr lang="en-US" altLang="cs-CZ" sz="3200" dirty="0">
                <a:latin typeface="Calibri" panose="020F0502020204030204" pitchFamily="34" charset="0"/>
              </a:rPr>
              <a:t> </a:t>
            </a:r>
            <a:r>
              <a:rPr lang="en-US" altLang="cs-CZ" sz="3200" dirty="0" err="1">
                <a:latin typeface="Calibri" panose="020F0502020204030204" pitchFamily="34" charset="0"/>
              </a:rPr>
              <a:t>formě</a:t>
            </a:r>
            <a:r>
              <a:rPr lang="en-US" altLang="cs-CZ" sz="3200" dirty="0">
                <a:latin typeface="Calibri" panose="020F0502020204030204" pitchFamily="34" charset="0"/>
              </a:rPr>
              <a:t> intensity)</a:t>
            </a:r>
          </a:p>
          <a:p>
            <a:pPr eaLnBrk="1" hangingPunct="1"/>
            <a:r>
              <a:rPr lang="en-US" altLang="cs-CZ" sz="3200" dirty="0">
                <a:latin typeface="Calibri" panose="020F0502020204030204" pitchFamily="34" charset="0"/>
              </a:rPr>
              <a:t>b) </a:t>
            </a:r>
            <a:r>
              <a:rPr lang="en-US" altLang="cs-CZ" sz="3200" dirty="0" err="1">
                <a:latin typeface="Calibri" panose="020F0502020204030204" pitchFamily="34" charset="0"/>
              </a:rPr>
              <a:t>fázi</a:t>
            </a:r>
            <a:endParaRPr lang="en-US" altLang="cs-CZ" sz="3200" dirty="0">
              <a:latin typeface="Calibri" panose="020F0502020204030204" pitchFamily="34" charset="0"/>
            </a:endParaRPr>
          </a:p>
          <a:p>
            <a:pPr eaLnBrk="1" hangingPunct="1"/>
            <a:endParaRPr lang="en-US" altLang="cs-CZ" sz="3200" dirty="0">
              <a:latin typeface="Calibri" panose="020F0502020204030204" pitchFamily="34" charset="0"/>
            </a:endParaRPr>
          </a:p>
          <a:p>
            <a:pPr eaLnBrk="1" hangingPunct="1"/>
            <a:r>
              <a:rPr lang="en-US" altLang="cs-CZ" sz="3200" b="1" dirty="0">
                <a:latin typeface="Calibri" panose="020F0502020204030204" pitchFamily="34" charset="0"/>
              </a:rPr>
              <a:t>2.) </a:t>
            </a:r>
            <a:r>
              <a:rPr lang="en-US" altLang="cs-CZ" sz="3200" b="1" dirty="0" err="1">
                <a:latin typeface="Calibri" panose="020F0502020204030204" pitchFamily="34" charset="0"/>
              </a:rPr>
              <a:t>Nejčastější</a:t>
            </a:r>
            <a:r>
              <a:rPr lang="en-US" altLang="cs-CZ" sz="3200" b="1" dirty="0">
                <a:latin typeface="Calibri" panose="020F0502020204030204" pitchFamily="34" charset="0"/>
              </a:rPr>
              <a:t> </a:t>
            </a:r>
            <a:r>
              <a:rPr lang="en-US" altLang="cs-CZ" sz="3200" b="1" dirty="0" err="1">
                <a:latin typeface="Calibri" panose="020F0502020204030204" pitchFamily="34" charset="0"/>
              </a:rPr>
              <a:t>metoda</a:t>
            </a:r>
            <a:r>
              <a:rPr lang="en-US" altLang="cs-CZ" sz="3200" b="1" dirty="0">
                <a:latin typeface="Calibri" panose="020F0502020204030204" pitchFamily="34" charset="0"/>
              </a:rPr>
              <a:t> pro </a:t>
            </a:r>
            <a:r>
              <a:rPr lang="en-US" altLang="cs-CZ" sz="3200" b="1" dirty="0" err="1">
                <a:latin typeface="Calibri" panose="020F0502020204030204" pitchFamily="34" charset="0"/>
              </a:rPr>
              <a:t>získání</a:t>
            </a:r>
            <a:r>
              <a:rPr lang="en-US" altLang="cs-CZ" sz="3200" b="1" dirty="0">
                <a:latin typeface="Calibri" panose="020F0502020204030204" pitchFamily="34" charset="0"/>
              </a:rPr>
              <a:t> </a:t>
            </a:r>
            <a:r>
              <a:rPr lang="en-US" altLang="cs-CZ" sz="3200" b="1" dirty="0" err="1">
                <a:latin typeface="Calibri" panose="020F0502020204030204" pitchFamily="34" charset="0"/>
              </a:rPr>
              <a:t>fází</a:t>
            </a:r>
            <a:r>
              <a:rPr lang="en-US" altLang="cs-CZ" sz="3200" b="1" dirty="0">
                <a:latin typeface="Calibri" panose="020F0502020204030204" pitchFamily="34" charset="0"/>
              </a:rPr>
              <a:t> je:</a:t>
            </a:r>
          </a:p>
          <a:p>
            <a:pPr eaLnBrk="1" hangingPunct="1"/>
            <a:r>
              <a:rPr lang="en-US" altLang="cs-CZ" sz="3200" dirty="0">
                <a:latin typeface="Calibri" panose="020F0502020204030204" pitchFamily="34" charset="0"/>
              </a:rPr>
              <a:t>a) </a:t>
            </a:r>
            <a:r>
              <a:rPr lang="en-US" altLang="cs-CZ" sz="3200" dirty="0" err="1">
                <a:latin typeface="Calibri" panose="020F0502020204030204" pitchFamily="34" charset="0"/>
              </a:rPr>
              <a:t>molekulární</a:t>
            </a:r>
            <a:r>
              <a:rPr lang="en-US" altLang="cs-CZ" sz="3200" dirty="0">
                <a:latin typeface="Calibri" panose="020F0502020204030204" pitchFamily="34" charset="0"/>
              </a:rPr>
              <a:t> </a:t>
            </a:r>
            <a:r>
              <a:rPr lang="en-US" altLang="cs-CZ" sz="3200" dirty="0" err="1">
                <a:latin typeface="Calibri" panose="020F0502020204030204" pitchFamily="34" charset="0"/>
              </a:rPr>
              <a:t>nahrazení</a:t>
            </a:r>
            <a:r>
              <a:rPr lang="en-US" altLang="cs-CZ" sz="3200" dirty="0">
                <a:latin typeface="Calibri" panose="020F0502020204030204" pitchFamily="34" charset="0"/>
              </a:rPr>
              <a:t> (molecular replacement)</a:t>
            </a:r>
          </a:p>
          <a:p>
            <a:pPr eaLnBrk="1" hangingPunct="1"/>
            <a:r>
              <a:rPr lang="en-US" altLang="cs-CZ" sz="3200" dirty="0">
                <a:latin typeface="Calibri" panose="020F0502020204030204" pitchFamily="34" charset="0"/>
              </a:rPr>
              <a:t>b) </a:t>
            </a:r>
            <a:r>
              <a:rPr lang="en-US" altLang="cs-CZ" sz="3200" dirty="0" err="1">
                <a:latin typeface="Calibri" panose="020F0502020204030204" pitchFamily="34" charset="0"/>
              </a:rPr>
              <a:t>isomorfní</a:t>
            </a:r>
            <a:r>
              <a:rPr lang="en-US" altLang="cs-CZ" sz="3200" dirty="0">
                <a:latin typeface="Calibri" panose="020F0502020204030204" pitchFamily="34" charset="0"/>
              </a:rPr>
              <a:t> </a:t>
            </a:r>
            <a:r>
              <a:rPr lang="en-US" altLang="cs-CZ" sz="3200" dirty="0" err="1">
                <a:latin typeface="Calibri" panose="020F0502020204030204" pitchFamily="34" charset="0"/>
              </a:rPr>
              <a:t>nahrazení</a:t>
            </a:r>
            <a:endParaRPr lang="en-US" altLang="cs-CZ" sz="3200" dirty="0">
              <a:latin typeface="Calibri" panose="020F0502020204030204" pitchFamily="34" charset="0"/>
            </a:endParaRPr>
          </a:p>
          <a:p>
            <a:pPr eaLnBrk="1" hangingPunct="1"/>
            <a:r>
              <a:rPr lang="en-US" altLang="cs-CZ" sz="3200" dirty="0">
                <a:latin typeface="Calibri" panose="020F0502020204030204" pitchFamily="34" charset="0"/>
              </a:rPr>
              <a:t>c) </a:t>
            </a:r>
            <a:r>
              <a:rPr lang="en-US" altLang="cs-CZ" sz="3200" dirty="0" err="1">
                <a:latin typeface="Calibri" panose="020F0502020204030204" pitchFamily="34" charset="0"/>
              </a:rPr>
              <a:t>anomální</a:t>
            </a:r>
            <a:r>
              <a:rPr lang="en-US" altLang="cs-CZ" sz="3200" dirty="0">
                <a:latin typeface="Calibri" panose="020F0502020204030204" pitchFamily="34" charset="0"/>
              </a:rPr>
              <a:t> </a:t>
            </a:r>
            <a:r>
              <a:rPr lang="en-US" altLang="cs-CZ" sz="3200" dirty="0" err="1">
                <a:latin typeface="Calibri" panose="020F0502020204030204" pitchFamily="34" charset="0"/>
              </a:rPr>
              <a:t>diffrakce</a:t>
            </a:r>
            <a:endParaRPr lang="en-US" altLang="cs-CZ" sz="3200" dirty="0">
              <a:latin typeface="Calibri" panose="020F0502020204030204" pitchFamily="34" charset="0"/>
            </a:endParaRPr>
          </a:p>
          <a:p>
            <a:pPr eaLnBrk="1" hangingPunct="1"/>
            <a:endParaRPr lang="en-US" altLang="cs-CZ" sz="3200" dirty="0">
              <a:latin typeface="Calibri" panose="020F0502020204030204" pitchFamily="34" charset="0"/>
            </a:endParaRPr>
          </a:p>
          <a:p>
            <a:pPr eaLnBrk="1" hangingPunct="1"/>
            <a:r>
              <a:rPr lang="en-US" altLang="cs-CZ" sz="3200" b="1" dirty="0">
                <a:latin typeface="Calibri" panose="020F0502020204030204" pitchFamily="34" charset="0"/>
              </a:rPr>
              <a:t>3.) Ramachandran plot </a:t>
            </a:r>
            <a:r>
              <a:rPr lang="en-US" altLang="cs-CZ" sz="3200" b="1" dirty="0" err="1">
                <a:latin typeface="Calibri" panose="020F0502020204030204" pitchFamily="34" charset="0"/>
              </a:rPr>
              <a:t>ukazuje</a:t>
            </a:r>
            <a:r>
              <a:rPr lang="en-US" altLang="cs-CZ" sz="3200" b="1" dirty="0">
                <a:latin typeface="Calibri" panose="020F0502020204030204" pitchFamily="34" charset="0"/>
              </a:rPr>
              <a:t>:</a:t>
            </a:r>
          </a:p>
          <a:p>
            <a:pPr eaLnBrk="1" hangingPunct="1"/>
            <a:r>
              <a:rPr lang="en-US" altLang="cs-CZ" sz="3200" dirty="0">
                <a:latin typeface="Calibri" panose="020F0502020204030204" pitchFamily="34" charset="0"/>
              </a:rPr>
              <a:t>a.) </a:t>
            </a:r>
            <a:r>
              <a:rPr lang="en-US" altLang="cs-CZ" sz="3200" dirty="0" err="1">
                <a:latin typeface="Calibri" panose="020F0502020204030204" pitchFamily="34" charset="0"/>
              </a:rPr>
              <a:t>distribuci</a:t>
            </a:r>
            <a:r>
              <a:rPr lang="en-US" altLang="cs-CZ" sz="3200" dirty="0">
                <a:latin typeface="Calibri" panose="020F0502020204030204" pitchFamily="34" charset="0"/>
              </a:rPr>
              <a:t> </a:t>
            </a:r>
            <a:r>
              <a:rPr lang="en-US" altLang="cs-CZ" sz="3200" dirty="0" err="1">
                <a:latin typeface="Calibri" panose="020F0502020204030204" pitchFamily="34" charset="0"/>
              </a:rPr>
              <a:t>úhlů</a:t>
            </a:r>
            <a:r>
              <a:rPr lang="en-US" altLang="cs-CZ" sz="3200" dirty="0">
                <a:latin typeface="Calibri" panose="020F0502020204030204" pitchFamily="34" charset="0"/>
              </a:rPr>
              <a:t> v </a:t>
            </a:r>
            <a:r>
              <a:rPr lang="en-US" altLang="cs-CZ" sz="3200" dirty="0" err="1">
                <a:latin typeface="Calibri" panose="020F0502020204030204" pitchFamily="34" charset="0"/>
              </a:rPr>
              <a:t>hlavním</a:t>
            </a:r>
            <a:r>
              <a:rPr lang="en-US" altLang="cs-CZ" sz="3200" dirty="0">
                <a:latin typeface="Calibri" panose="020F0502020204030204" pitchFamily="34" charset="0"/>
              </a:rPr>
              <a:t> </a:t>
            </a:r>
            <a:r>
              <a:rPr lang="en-US" altLang="cs-CZ" sz="3200" dirty="0" err="1">
                <a:latin typeface="Calibri" panose="020F0502020204030204" pitchFamily="34" charset="0"/>
              </a:rPr>
              <a:t>řetězci</a:t>
            </a:r>
            <a:r>
              <a:rPr lang="en-US" altLang="cs-CZ" sz="3200" dirty="0">
                <a:latin typeface="Calibri" panose="020F0502020204030204" pitchFamily="34" charset="0"/>
              </a:rPr>
              <a:t> </a:t>
            </a:r>
            <a:r>
              <a:rPr lang="en-US" altLang="cs-CZ" sz="3200" dirty="0" err="1">
                <a:latin typeface="Calibri" panose="020F0502020204030204" pitchFamily="34" charset="0"/>
              </a:rPr>
              <a:t>proteinu</a:t>
            </a:r>
            <a:endParaRPr lang="en-US" altLang="cs-CZ" sz="3200" dirty="0">
              <a:latin typeface="Calibri" panose="020F0502020204030204" pitchFamily="34" charset="0"/>
            </a:endParaRPr>
          </a:p>
          <a:p>
            <a:pPr eaLnBrk="1" hangingPunct="1"/>
            <a:r>
              <a:rPr lang="en-US" altLang="cs-CZ" sz="3200" dirty="0">
                <a:latin typeface="Calibri" panose="020F0502020204030204" pitchFamily="34" charset="0"/>
              </a:rPr>
              <a:t>b.) </a:t>
            </a:r>
            <a:r>
              <a:rPr lang="en-US" altLang="cs-CZ" sz="3200" dirty="0" err="1">
                <a:latin typeface="Calibri" panose="020F0502020204030204" pitchFamily="34" charset="0"/>
              </a:rPr>
              <a:t>vzdálenosti</a:t>
            </a:r>
            <a:r>
              <a:rPr lang="en-US" altLang="cs-CZ" sz="3200" dirty="0">
                <a:latin typeface="Calibri" panose="020F0502020204030204" pitchFamily="34" charset="0"/>
              </a:rPr>
              <a:t> </a:t>
            </a:r>
            <a:r>
              <a:rPr lang="en-US" altLang="cs-CZ" sz="3200" dirty="0" err="1">
                <a:latin typeface="Calibri" panose="020F0502020204030204" pitchFamily="34" charset="0"/>
              </a:rPr>
              <a:t>mezi</a:t>
            </a:r>
            <a:r>
              <a:rPr lang="en-US" altLang="cs-CZ" sz="3200" dirty="0">
                <a:latin typeface="Calibri" panose="020F0502020204030204" pitchFamily="34" charset="0"/>
              </a:rPr>
              <a:t> atomy</a:t>
            </a:r>
          </a:p>
          <a:p>
            <a:pPr eaLnBrk="1" hangingPunct="1"/>
            <a:r>
              <a:rPr lang="en-US" altLang="cs-CZ" sz="3200" dirty="0">
                <a:latin typeface="Calibri" panose="020F0502020204030204" pitchFamily="34" charset="0"/>
              </a:rPr>
              <a:t>c.) </a:t>
            </a:r>
            <a:r>
              <a:rPr lang="en-US" altLang="cs-CZ" sz="3200" dirty="0" err="1">
                <a:latin typeface="Calibri" panose="020F0502020204030204" pitchFamily="34" charset="0"/>
              </a:rPr>
              <a:t>konformace</a:t>
            </a:r>
            <a:r>
              <a:rPr lang="en-US" altLang="cs-CZ" sz="3200" dirty="0">
                <a:latin typeface="Calibri" panose="020F0502020204030204" pitchFamily="34" charset="0"/>
              </a:rPr>
              <a:t> </a:t>
            </a:r>
            <a:r>
              <a:rPr lang="en-US" altLang="cs-CZ" sz="3200" dirty="0" err="1">
                <a:latin typeface="Calibri" panose="020F0502020204030204" pitchFamily="34" charset="0"/>
              </a:rPr>
              <a:t>postranních</a:t>
            </a:r>
            <a:r>
              <a:rPr lang="en-US" altLang="cs-CZ" sz="3200" dirty="0">
                <a:latin typeface="Calibri" panose="020F0502020204030204" pitchFamily="34" charset="0"/>
              </a:rPr>
              <a:t> </a:t>
            </a:r>
            <a:r>
              <a:rPr lang="en-US" altLang="cs-CZ" sz="3200" dirty="0" err="1">
                <a:latin typeface="Calibri" panose="020F0502020204030204" pitchFamily="34" charset="0"/>
              </a:rPr>
              <a:t>řetězců</a:t>
            </a:r>
            <a:r>
              <a:rPr lang="en-US" altLang="cs-CZ" sz="3200" dirty="0">
                <a:latin typeface="Calibri" panose="020F0502020204030204" pitchFamily="34" charset="0"/>
              </a:rPr>
              <a:t> </a:t>
            </a:r>
            <a:r>
              <a:rPr lang="en-US" altLang="cs-CZ" sz="3200" dirty="0" err="1">
                <a:latin typeface="Calibri" panose="020F0502020204030204" pitchFamily="34" charset="0"/>
              </a:rPr>
              <a:t>aminokyselin</a:t>
            </a:r>
            <a:endParaRPr lang="en-US" altLang="cs-CZ" sz="3200" dirty="0">
              <a:latin typeface="Calibri" panose="020F050202020403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extBox 3">
            <a:extLst>
              <a:ext uri="{FF2B5EF4-FFF2-40B4-BE49-F238E27FC236}">
                <a16:creationId xmlns:a16="http://schemas.microsoft.com/office/drawing/2014/main" id="{8D64B2C3-A098-D140-93F7-71BEF109181A}"/>
              </a:ext>
            </a:extLst>
          </p:cNvPr>
          <p:cNvSpPr txBox="1">
            <a:spLocks noChangeArrowheads="1"/>
          </p:cNvSpPr>
          <p:nvPr/>
        </p:nvSpPr>
        <p:spPr bwMode="auto">
          <a:xfrm>
            <a:off x="484188" y="6350"/>
            <a:ext cx="81724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cs-CZ" sz="4400"/>
              <a:t>Honeybee viruses</a:t>
            </a:r>
          </a:p>
        </p:txBody>
      </p:sp>
      <p:pic>
        <p:nvPicPr>
          <p:cNvPr id="92162" name="Picture 4">
            <a:extLst>
              <a:ext uri="{FF2B5EF4-FFF2-40B4-BE49-F238E27FC236}">
                <a16:creationId xmlns:a16="http://schemas.microsoft.com/office/drawing/2014/main" id="{867D3B23-ABFA-1044-BF7F-662C7A3B4A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5488" y="1003300"/>
            <a:ext cx="7643812" cy="549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5">
            <a:extLst>
              <a:ext uri="{FF2B5EF4-FFF2-40B4-BE49-F238E27FC236}">
                <a16:creationId xmlns:a16="http://schemas.microsoft.com/office/drawing/2014/main" id="{B268DACA-230A-394F-A600-D8C4AAB0494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1950" y="1019175"/>
            <a:ext cx="2852738"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0" name="Picture 6">
            <a:extLst>
              <a:ext uri="{FF2B5EF4-FFF2-40B4-BE49-F238E27FC236}">
                <a16:creationId xmlns:a16="http://schemas.microsoft.com/office/drawing/2014/main" id="{76DC0FC7-4FC4-B24B-9110-C037D740E2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1950" y="4278313"/>
            <a:ext cx="2852738" cy="203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1" name="Picture 11">
            <a:extLst>
              <a:ext uri="{FF2B5EF4-FFF2-40B4-BE49-F238E27FC236}">
                <a16:creationId xmlns:a16="http://schemas.microsoft.com/office/drawing/2014/main" id="{00EB62CE-E2FE-594E-AE18-5F01296005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19475" y="1628775"/>
            <a:ext cx="32004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TextBox 21">
            <a:extLst>
              <a:ext uri="{FF2B5EF4-FFF2-40B4-BE49-F238E27FC236}">
                <a16:creationId xmlns:a16="http://schemas.microsoft.com/office/drawing/2014/main" id="{9B415295-6AB7-6943-9374-B81A58ADE4C5}"/>
              </a:ext>
            </a:extLst>
          </p:cNvPr>
          <p:cNvSpPr txBox="1">
            <a:spLocks noChangeArrowheads="1"/>
          </p:cNvSpPr>
          <p:nvPr/>
        </p:nvSpPr>
        <p:spPr bwMode="auto">
          <a:xfrm>
            <a:off x="222250" y="6265863"/>
            <a:ext cx="3197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cs-CZ"/>
              <a:t>cutaneous leishmaniasis</a:t>
            </a:r>
          </a:p>
        </p:txBody>
      </p:sp>
      <p:cxnSp>
        <p:nvCxnSpPr>
          <p:cNvPr id="25" name="Straight Arrow Connector 24">
            <a:extLst>
              <a:ext uri="{FF2B5EF4-FFF2-40B4-BE49-F238E27FC236}">
                <a16:creationId xmlns:a16="http://schemas.microsoft.com/office/drawing/2014/main" id="{4747D510-17E6-E944-AAE5-DD3F73E5B6E9}"/>
              </a:ext>
            </a:extLst>
          </p:cNvPr>
          <p:cNvCxnSpPr>
            <a:cxnSpLocks noChangeShapeType="1"/>
            <a:endCxn id="94214" idx="1"/>
          </p:cNvCxnSpPr>
          <p:nvPr/>
        </p:nvCxnSpPr>
        <p:spPr bwMode="auto">
          <a:xfrm flipV="1">
            <a:off x="5613400" y="1860550"/>
            <a:ext cx="1181100" cy="1035050"/>
          </a:xfrm>
          <a:prstGeom prst="straightConnector1">
            <a:avLst/>
          </a:prstGeom>
          <a:noFill/>
          <a:ln w="50800">
            <a:solidFill>
              <a:srgbClr val="FF0000"/>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4214" name="TextBox 25">
            <a:extLst>
              <a:ext uri="{FF2B5EF4-FFF2-40B4-BE49-F238E27FC236}">
                <a16:creationId xmlns:a16="http://schemas.microsoft.com/office/drawing/2014/main" id="{2C713E8D-A92A-F54E-A284-719436CFE7D6}"/>
              </a:ext>
            </a:extLst>
          </p:cNvPr>
          <p:cNvSpPr txBox="1">
            <a:spLocks noChangeArrowheads="1"/>
          </p:cNvSpPr>
          <p:nvPr/>
        </p:nvSpPr>
        <p:spPr bwMode="auto">
          <a:xfrm>
            <a:off x="6794500" y="1260475"/>
            <a:ext cx="2171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cs-CZ"/>
              <a:t>metastasis to nasopharyngeal tissues</a:t>
            </a:r>
          </a:p>
        </p:txBody>
      </p:sp>
      <p:cxnSp>
        <p:nvCxnSpPr>
          <p:cNvPr id="28" name="Straight Arrow Connector 27">
            <a:extLst>
              <a:ext uri="{FF2B5EF4-FFF2-40B4-BE49-F238E27FC236}">
                <a16:creationId xmlns:a16="http://schemas.microsoft.com/office/drawing/2014/main" id="{04C58AA2-859A-EB46-B9A7-C26C45215AAF}"/>
              </a:ext>
            </a:extLst>
          </p:cNvPr>
          <p:cNvCxnSpPr>
            <a:cxnSpLocks noChangeShapeType="1"/>
          </p:cNvCxnSpPr>
          <p:nvPr/>
        </p:nvCxnSpPr>
        <p:spPr bwMode="auto">
          <a:xfrm rot="5400000">
            <a:off x="2743993" y="3021807"/>
            <a:ext cx="1522413" cy="1270000"/>
          </a:xfrm>
          <a:prstGeom prst="straightConnector1">
            <a:avLst/>
          </a:prstGeom>
          <a:noFill/>
          <a:ln w="50800">
            <a:solidFill>
              <a:srgbClr val="0000FF"/>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4216" name="TextBox 12">
            <a:extLst>
              <a:ext uri="{FF2B5EF4-FFF2-40B4-BE49-F238E27FC236}">
                <a16:creationId xmlns:a16="http://schemas.microsoft.com/office/drawing/2014/main" id="{5C27D7C4-0C16-034B-9703-D06DF608AFBA}"/>
              </a:ext>
            </a:extLst>
          </p:cNvPr>
          <p:cNvSpPr txBox="1">
            <a:spLocks noChangeArrowheads="1"/>
          </p:cNvSpPr>
          <p:nvPr/>
        </p:nvSpPr>
        <p:spPr bwMode="auto">
          <a:xfrm>
            <a:off x="4343400" y="4587875"/>
            <a:ext cx="15494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cs-CZ" sz="1100"/>
              <a:t>Ives et al. Science, 2011</a:t>
            </a:r>
          </a:p>
          <a:p>
            <a:pPr eaLnBrk="1" hangingPunct="1"/>
            <a:r>
              <a:rPr lang="en-US" altLang="cs-CZ" sz="1100"/>
              <a:t>Olivier. Nature, 2011</a:t>
            </a:r>
          </a:p>
        </p:txBody>
      </p:sp>
      <p:sp>
        <p:nvSpPr>
          <p:cNvPr id="94217" name="TextBox 14">
            <a:extLst>
              <a:ext uri="{FF2B5EF4-FFF2-40B4-BE49-F238E27FC236}">
                <a16:creationId xmlns:a16="http://schemas.microsoft.com/office/drawing/2014/main" id="{19FFA8A9-5502-354A-88A2-E41F582346E8}"/>
              </a:ext>
            </a:extLst>
          </p:cNvPr>
          <p:cNvSpPr txBox="1">
            <a:spLocks noChangeArrowheads="1"/>
          </p:cNvSpPr>
          <p:nvPr/>
        </p:nvSpPr>
        <p:spPr bwMode="auto">
          <a:xfrm>
            <a:off x="1930400" y="3957638"/>
            <a:ext cx="1130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cs-CZ" sz="1100"/>
              <a:t>Free Dictionary</a:t>
            </a:r>
          </a:p>
        </p:txBody>
      </p:sp>
      <p:pic>
        <p:nvPicPr>
          <p:cNvPr id="94218" name="Picture 16">
            <a:extLst>
              <a:ext uri="{FF2B5EF4-FFF2-40B4-BE49-F238E27FC236}">
                <a16:creationId xmlns:a16="http://schemas.microsoft.com/office/drawing/2014/main" id="{343EF0C8-4456-D341-A931-1C75E8DC578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08775" y="2597150"/>
            <a:ext cx="2346325"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9" name="Rectangle 13">
            <a:extLst>
              <a:ext uri="{FF2B5EF4-FFF2-40B4-BE49-F238E27FC236}">
                <a16:creationId xmlns:a16="http://schemas.microsoft.com/office/drawing/2014/main" id="{EECE1F44-3A27-C841-91D4-EBAE0C2A982C}"/>
              </a:ext>
            </a:extLst>
          </p:cNvPr>
          <p:cNvSpPr>
            <a:spLocks noChangeArrowheads="1"/>
          </p:cNvSpPr>
          <p:nvPr/>
        </p:nvSpPr>
        <p:spPr bwMode="auto">
          <a:xfrm>
            <a:off x="304800" y="220663"/>
            <a:ext cx="8532813"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cs-CZ" sz="4400"/>
              <a:t>Leishmania RNA virus 1</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7">
            <a:extLst>
              <a:ext uri="{FF2B5EF4-FFF2-40B4-BE49-F238E27FC236}">
                <a16:creationId xmlns:a16="http://schemas.microsoft.com/office/drawing/2014/main" id="{61A20CEF-0E1A-604B-AF7D-9B02F6DECD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75" y="3630613"/>
            <a:ext cx="1684338"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4" name="Picture 3">
            <a:extLst>
              <a:ext uri="{FF2B5EF4-FFF2-40B4-BE49-F238E27FC236}">
                <a16:creationId xmlns:a16="http://schemas.microsoft.com/office/drawing/2014/main" id="{F0880D51-A15F-7147-9A0F-9F16751595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338" y="885825"/>
            <a:ext cx="421957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TextBox 10">
            <a:extLst>
              <a:ext uri="{FF2B5EF4-FFF2-40B4-BE49-F238E27FC236}">
                <a16:creationId xmlns:a16="http://schemas.microsoft.com/office/drawing/2014/main" id="{2F8E9B04-8C98-9145-A014-872013AEE27E}"/>
              </a:ext>
            </a:extLst>
          </p:cNvPr>
          <p:cNvSpPr txBox="1">
            <a:spLocks noChangeArrowheads="1"/>
          </p:cNvSpPr>
          <p:nvPr/>
        </p:nvSpPr>
        <p:spPr bwMode="auto">
          <a:xfrm>
            <a:off x="160338" y="160338"/>
            <a:ext cx="4251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cs-CZ" sz="4000"/>
              <a:t>1. Virus purification</a:t>
            </a:r>
          </a:p>
        </p:txBody>
      </p:sp>
      <p:sp>
        <p:nvSpPr>
          <p:cNvPr id="95236" name="TextBox 12">
            <a:extLst>
              <a:ext uri="{FF2B5EF4-FFF2-40B4-BE49-F238E27FC236}">
                <a16:creationId xmlns:a16="http://schemas.microsoft.com/office/drawing/2014/main" id="{2BCA3266-0BF2-114A-846C-2C5D6D0BB9A2}"/>
              </a:ext>
            </a:extLst>
          </p:cNvPr>
          <p:cNvSpPr txBox="1">
            <a:spLocks noChangeArrowheads="1"/>
          </p:cNvSpPr>
          <p:nvPr/>
        </p:nvSpPr>
        <p:spPr bwMode="auto">
          <a:xfrm>
            <a:off x="160338" y="3344863"/>
            <a:ext cx="421957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cs-CZ" sz="4000"/>
              <a:t>3. cryo-EM</a:t>
            </a:r>
            <a:endParaRPr lang="en-US" altLang="cs-CZ" sz="2800"/>
          </a:p>
        </p:txBody>
      </p:sp>
      <p:sp>
        <p:nvSpPr>
          <p:cNvPr id="95237" name="TextBox 14">
            <a:extLst>
              <a:ext uri="{FF2B5EF4-FFF2-40B4-BE49-F238E27FC236}">
                <a16:creationId xmlns:a16="http://schemas.microsoft.com/office/drawing/2014/main" id="{B9E2660F-1458-1644-8E8A-3E2FD3F55FD6}"/>
              </a:ext>
            </a:extLst>
          </p:cNvPr>
          <p:cNvSpPr txBox="1">
            <a:spLocks noChangeArrowheads="1"/>
          </p:cNvSpPr>
          <p:nvPr/>
        </p:nvSpPr>
        <p:spPr bwMode="auto">
          <a:xfrm>
            <a:off x="4540250" y="3344863"/>
            <a:ext cx="4516438"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cs-CZ" sz="4000"/>
              <a:t>4. Reconstruction</a:t>
            </a:r>
          </a:p>
        </p:txBody>
      </p:sp>
      <p:cxnSp>
        <p:nvCxnSpPr>
          <p:cNvPr id="17" name="Straight Connector 16">
            <a:extLst>
              <a:ext uri="{FF2B5EF4-FFF2-40B4-BE49-F238E27FC236}">
                <a16:creationId xmlns:a16="http://schemas.microsoft.com/office/drawing/2014/main" id="{6E9EEFC8-391E-4243-8A8E-3EEB721F5614}"/>
              </a:ext>
            </a:extLst>
          </p:cNvPr>
          <p:cNvCxnSpPr>
            <a:cxnSpLocks noChangeShapeType="1"/>
          </p:cNvCxnSpPr>
          <p:nvPr/>
        </p:nvCxnSpPr>
        <p:spPr bwMode="auto">
          <a:xfrm rot="5400000">
            <a:off x="1261269" y="3472656"/>
            <a:ext cx="6623050"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a:extLst>
              <a:ext uri="{FF2B5EF4-FFF2-40B4-BE49-F238E27FC236}">
                <a16:creationId xmlns:a16="http://schemas.microsoft.com/office/drawing/2014/main" id="{377F091C-2B20-F94F-9FF9-102F9BC27765}"/>
              </a:ext>
            </a:extLst>
          </p:cNvPr>
          <p:cNvCxnSpPr>
            <a:cxnSpLocks noChangeShapeType="1"/>
          </p:cNvCxnSpPr>
          <p:nvPr/>
        </p:nvCxnSpPr>
        <p:spPr bwMode="auto">
          <a:xfrm>
            <a:off x="160338" y="3429000"/>
            <a:ext cx="8604250"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95240" name="Picture 15">
            <a:extLst>
              <a:ext uri="{FF2B5EF4-FFF2-40B4-BE49-F238E27FC236}">
                <a16:creationId xmlns:a16="http://schemas.microsoft.com/office/drawing/2014/main" id="{AA210854-810F-B04D-87C7-420F22CF782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2838" y="925513"/>
            <a:ext cx="2192337"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1" name="Picture 19">
            <a:extLst>
              <a:ext uri="{FF2B5EF4-FFF2-40B4-BE49-F238E27FC236}">
                <a16:creationId xmlns:a16="http://schemas.microsoft.com/office/drawing/2014/main" id="{196A2CB0-863C-664B-AF48-B6C8C84AB8E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92988" y="914400"/>
            <a:ext cx="142240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2" name="TextBox 20">
            <a:extLst>
              <a:ext uri="{FF2B5EF4-FFF2-40B4-BE49-F238E27FC236}">
                <a16:creationId xmlns:a16="http://schemas.microsoft.com/office/drawing/2014/main" id="{174CC1E3-9812-FE41-AECF-89AD433F31D3}"/>
              </a:ext>
            </a:extLst>
          </p:cNvPr>
          <p:cNvSpPr txBox="1">
            <a:spLocks noChangeArrowheads="1"/>
          </p:cNvSpPr>
          <p:nvPr/>
        </p:nvSpPr>
        <p:spPr bwMode="auto">
          <a:xfrm>
            <a:off x="4714875" y="177800"/>
            <a:ext cx="4251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cs-CZ" sz="4000"/>
              <a:t>2. Grid preparation</a:t>
            </a:r>
          </a:p>
        </p:txBody>
      </p:sp>
      <p:pic>
        <p:nvPicPr>
          <p:cNvPr id="95243" name="Picture 21">
            <a:extLst>
              <a:ext uri="{FF2B5EF4-FFF2-40B4-BE49-F238E27FC236}">
                <a16:creationId xmlns:a16="http://schemas.microsoft.com/office/drawing/2014/main" id="{EF152EC1-F9E6-7A45-90A3-38B7B4D16A7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27563" y="841375"/>
            <a:ext cx="106045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4" name="Picture 23">
            <a:extLst>
              <a:ext uri="{FF2B5EF4-FFF2-40B4-BE49-F238E27FC236}">
                <a16:creationId xmlns:a16="http://schemas.microsoft.com/office/drawing/2014/main" id="{EA773692-4354-974D-9545-D16D0EAA9BA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0338" y="5711825"/>
            <a:ext cx="2146300"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5" name="Picture 24">
            <a:extLst>
              <a:ext uri="{FF2B5EF4-FFF2-40B4-BE49-F238E27FC236}">
                <a16:creationId xmlns:a16="http://schemas.microsoft.com/office/drawing/2014/main" id="{C1A0C1FE-DE07-4147-BBCC-4B529FCA3F8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00213" y="4702175"/>
            <a:ext cx="1825625"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6" name="Picture 25">
            <a:extLst>
              <a:ext uri="{FF2B5EF4-FFF2-40B4-BE49-F238E27FC236}">
                <a16:creationId xmlns:a16="http://schemas.microsoft.com/office/drawing/2014/main" id="{6EB4A2FA-7B34-A54E-8341-8A064E456D9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890838" y="3978275"/>
            <a:ext cx="1593850"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7" name="Picture 26">
            <a:extLst>
              <a:ext uri="{FF2B5EF4-FFF2-40B4-BE49-F238E27FC236}">
                <a16:creationId xmlns:a16="http://schemas.microsoft.com/office/drawing/2014/main" id="{78A17420-03E6-2647-A9F1-6D7C61BEA6CC}"/>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68938" y="3906838"/>
            <a:ext cx="2924175" cy="292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A2B21040-4768-7642-B80B-EFD26322B9BC}"/>
              </a:ext>
            </a:extLst>
          </p:cNvPr>
          <p:cNvSpPr>
            <a:spLocks noGrp="1" noRot="1" noChangeArrowheads="1"/>
          </p:cNvSpPr>
          <p:nvPr>
            <p:ph type="title"/>
          </p:nvPr>
        </p:nvSpPr>
        <p:spPr>
          <a:xfrm>
            <a:off x="171450" y="0"/>
            <a:ext cx="8820150" cy="1431925"/>
          </a:xfrm>
        </p:spPr>
        <p:txBody>
          <a:bodyPr/>
          <a:lstStyle/>
          <a:p>
            <a:pPr eaLnBrk="1" hangingPunct="1"/>
            <a:r>
              <a:rPr lang="en-US" altLang="cs-CZ" sz="2800">
                <a:ea typeface="ＭＳ Ｐゴシック" panose="020B0600070205080204" pitchFamily="34" charset="-128"/>
              </a:rPr>
              <a:t>Johann Deisenhofer (1943)</a:t>
            </a:r>
            <a:br>
              <a:rPr lang="en-US" altLang="cs-CZ" sz="2800">
                <a:ea typeface="ＭＳ Ｐゴシック" panose="020B0600070205080204" pitchFamily="34" charset="-128"/>
              </a:rPr>
            </a:br>
            <a:r>
              <a:rPr lang="en-US" altLang="cs-CZ" sz="2800">
                <a:ea typeface="ＭＳ Ｐゴシック" panose="020B0600070205080204" pitchFamily="34" charset="-128"/>
              </a:rPr>
              <a:t>Robert Huber (1937)</a:t>
            </a:r>
            <a:br>
              <a:rPr lang="en-US" altLang="cs-CZ" sz="2800">
                <a:ea typeface="ＭＳ Ｐゴシック" panose="020B0600070205080204" pitchFamily="34" charset="-128"/>
              </a:rPr>
            </a:br>
            <a:r>
              <a:rPr lang="en-US" altLang="cs-CZ" sz="2800">
                <a:ea typeface="ＭＳ Ｐゴシック" panose="020B0600070205080204" pitchFamily="34" charset="-128"/>
              </a:rPr>
              <a:t>Hartmut Michel (1948)</a:t>
            </a:r>
            <a:endParaRPr lang="en-US" altLang="zh-TW" sz="2800">
              <a:ea typeface="新細明體" panose="02020500000000000000" pitchFamily="18" charset="-120"/>
            </a:endParaRPr>
          </a:p>
        </p:txBody>
      </p:sp>
      <p:sp>
        <p:nvSpPr>
          <p:cNvPr id="96258" name="Rectangle 3">
            <a:extLst>
              <a:ext uri="{FF2B5EF4-FFF2-40B4-BE49-F238E27FC236}">
                <a16:creationId xmlns:a16="http://schemas.microsoft.com/office/drawing/2014/main" id="{864653F7-2D1F-A14F-9087-8FBB1A238652}"/>
              </a:ext>
            </a:extLst>
          </p:cNvPr>
          <p:cNvSpPr>
            <a:spLocks noGrp="1" noRot="1" noChangeArrowheads="1"/>
          </p:cNvSpPr>
          <p:nvPr>
            <p:ph idx="1"/>
          </p:nvPr>
        </p:nvSpPr>
        <p:spPr>
          <a:xfrm>
            <a:off x="179388" y="1600200"/>
            <a:ext cx="8659812" cy="1524000"/>
          </a:xfrm>
        </p:spPr>
        <p:txBody>
          <a:bodyPr/>
          <a:lstStyle/>
          <a:p>
            <a:pPr eaLnBrk="1" hangingPunct="1"/>
            <a:r>
              <a:rPr lang="en-US" altLang="zh-TW" sz="2800" b="1">
                <a:ea typeface="新細明體" panose="02020500000000000000" pitchFamily="18" charset="-120"/>
              </a:rPr>
              <a:t>1988 Nobel Laureates in Chemistry</a:t>
            </a:r>
            <a:endParaRPr lang="en-US" altLang="zh-TW" sz="2800" i="1">
              <a:ea typeface="新細明體" panose="02020500000000000000" pitchFamily="18" charset="-120"/>
            </a:endParaRPr>
          </a:p>
          <a:p>
            <a:pPr eaLnBrk="1" hangingPunct="1">
              <a:buFont typeface="Wingdings" pitchFamily="2" charset="2"/>
              <a:buNone/>
            </a:pPr>
            <a:r>
              <a:rPr lang="en-US" altLang="zh-TW" sz="2800" i="1">
                <a:ea typeface="新細明體" panose="02020500000000000000" pitchFamily="18" charset="-120"/>
              </a:rPr>
              <a:t>   f</a:t>
            </a:r>
            <a:r>
              <a:rPr lang="en-US" altLang="cs-CZ" sz="2800" i="1">
                <a:ea typeface="ＭＳ Ｐゴシック" panose="020B0600070205080204" pitchFamily="34" charset="-128"/>
              </a:rPr>
              <a:t>or the determination of the structure of a photosynthetic reaction centre</a:t>
            </a:r>
            <a:endParaRPr lang="en-US" altLang="zh-TW" sz="2800" i="1">
              <a:ea typeface="新細明體" panose="02020500000000000000" pitchFamily="18" charset="-120"/>
            </a:endParaRPr>
          </a:p>
        </p:txBody>
      </p:sp>
      <p:pic>
        <p:nvPicPr>
          <p:cNvPr id="96259" name="Picture 9">
            <a:extLst>
              <a:ext uri="{FF2B5EF4-FFF2-40B4-BE49-F238E27FC236}">
                <a16:creationId xmlns:a16="http://schemas.microsoft.com/office/drawing/2014/main" id="{4B972F68-A3F5-9645-871A-BA20AECD5583}"/>
              </a:ext>
            </a:extLst>
          </p:cNvPr>
          <p:cNvPicPr>
            <a:picLocks noChangeAspect="1"/>
          </p:cNvPicPr>
          <p:nvPr/>
        </p:nvPicPr>
        <p:blipFill>
          <a:blip r:embed="rId2">
            <a:extLst>
              <a:ext uri="{28A0092B-C50C-407E-A947-70E740481C1C}">
                <a14:useLocalDpi xmlns:a14="http://schemas.microsoft.com/office/drawing/2010/main" val="0"/>
              </a:ext>
            </a:extLst>
          </a:blip>
          <a:srcRect l="5455" t="21819" r="16000" b="18546"/>
          <a:stretch>
            <a:fillRect/>
          </a:stretch>
        </p:blipFill>
        <p:spPr bwMode="auto">
          <a:xfrm>
            <a:off x="1371600" y="3124200"/>
            <a:ext cx="64008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0DD237D2-791E-B749-A164-B4E52E6B8C87}"/>
              </a:ext>
            </a:extLst>
          </p:cNvPr>
          <p:cNvSpPr>
            <a:spLocks noGrp="1" noRot="1" noChangeArrowheads="1"/>
          </p:cNvSpPr>
          <p:nvPr>
            <p:ph type="title"/>
          </p:nvPr>
        </p:nvSpPr>
        <p:spPr>
          <a:xfrm>
            <a:off x="171450" y="0"/>
            <a:ext cx="8820150" cy="1431925"/>
          </a:xfrm>
        </p:spPr>
        <p:txBody>
          <a:bodyPr/>
          <a:lstStyle/>
          <a:p>
            <a:pPr eaLnBrk="1" hangingPunct="1"/>
            <a:r>
              <a:rPr lang="en-US" altLang="cs-CZ" sz="2800">
                <a:ea typeface="ＭＳ Ｐゴシック" panose="020B0600070205080204" pitchFamily="34" charset="-128"/>
              </a:rPr>
              <a:t>Venkatraman Ramakrishnan (1952)</a:t>
            </a:r>
            <a:br>
              <a:rPr lang="en-US" altLang="cs-CZ" sz="2800">
                <a:ea typeface="ＭＳ Ｐゴシック" panose="020B0600070205080204" pitchFamily="34" charset="-128"/>
              </a:rPr>
            </a:br>
            <a:r>
              <a:rPr lang="en-US" altLang="cs-CZ" sz="2800">
                <a:ea typeface="ＭＳ Ｐゴシック" panose="020B0600070205080204" pitchFamily="34" charset="-128"/>
              </a:rPr>
              <a:t>Thomas A. Steitz (1940)</a:t>
            </a:r>
            <a:br>
              <a:rPr lang="en-US" altLang="cs-CZ" sz="2800">
                <a:ea typeface="ＭＳ Ｐゴシック" panose="020B0600070205080204" pitchFamily="34" charset="-128"/>
              </a:rPr>
            </a:br>
            <a:r>
              <a:rPr lang="en-US" altLang="cs-CZ" sz="2800">
                <a:ea typeface="ＭＳ Ｐゴシック" panose="020B0600070205080204" pitchFamily="34" charset="-128"/>
              </a:rPr>
              <a:t>Ada E. Yonath (1939)</a:t>
            </a:r>
            <a:endParaRPr lang="en-US" altLang="zh-TW" sz="2800">
              <a:ea typeface="新細明體" panose="02020500000000000000" pitchFamily="18" charset="-120"/>
            </a:endParaRPr>
          </a:p>
        </p:txBody>
      </p:sp>
      <p:sp>
        <p:nvSpPr>
          <p:cNvPr id="97282" name="Rectangle 3">
            <a:extLst>
              <a:ext uri="{FF2B5EF4-FFF2-40B4-BE49-F238E27FC236}">
                <a16:creationId xmlns:a16="http://schemas.microsoft.com/office/drawing/2014/main" id="{017609B7-1B51-E742-AAA4-2B2506C4CDB9}"/>
              </a:ext>
            </a:extLst>
          </p:cNvPr>
          <p:cNvSpPr>
            <a:spLocks noGrp="1" noRot="1" noChangeArrowheads="1"/>
          </p:cNvSpPr>
          <p:nvPr>
            <p:ph idx="1"/>
          </p:nvPr>
        </p:nvSpPr>
        <p:spPr>
          <a:xfrm>
            <a:off x="179388" y="1600200"/>
            <a:ext cx="8659812" cy="1143000"/>
          </a:xfrm>
        </p:spPr>
        <p:txBody>
          <a:bodyPr/>
          <a:lstStyle/>
          <a:p>
            <a:pPr eaLnBrk="1" hangingPunct="1"/>
            <a:r>
              <a:rPr lang="en-US" altLang="zh-TW" sz="2800" b="1">
                <a:ea typeface="新細明體" panose="02020500000000000000" pitchFamily="18" charset="-120"/>
              </a:rPr>
              <a:t>2009 Nobel Laureates in Chemistry</a:t>
            </a:r>
            <a:endParaRPr lang="en-US" altLang="zh-TW" sz="2800" i="1">
              <a:ea typeface="新細明體" panose="02020500000000000000" pitchFamily="18" charset="-120"/>
            </a:endParaRPr>
          </a:p>
          <a:p>
            <a:pPr eaLnBrk="1" hangingPunct="1">
              <a:buFont typeface="Wingdings" pitchFamily="2" charset="2"/>
              <a:buNone/>
            </a:pPr>
            <a:r>
              <a:rPr lang="en-US" altLang="zh-TW" sz="2800" i="1">
                <a:ea typeface="新細明體" panose="02020500000000000000" pitchFamily="18" charset="-120"/>
              </a:rPr>
              <a:t>  f</a:t>
            </a:r>
            <a:r>
              <a:rPr lang="en-US" altLang="cs-CZ" sz="2800" i="1">
                <a:ea typeface="ＭＳ Ｐゴシック" panose="020B0600070205080204" pitchFamily="34" charset="-128"/>
              </a:rPr>
              <a:t>or studies of the structure and function of the ribosome</a:t>
            </a:r>
            <a:endParaRPr lang="en-US" altLang="zh-TW" sz="2800" i="1">
              <a:ea typeface="新細明體" panose="02020500000000000000" pitchFamily="18" charset="-120"/>
            </a:endParaRPr>
          </a:p>
        </p:txBody>
      </p:sp>
      <p:pic>
        <p:nvPicPr>
          <p:cNvPr id="97283" name="Picture 4">
            <a:extLst>
              <a:ext uri="{FF2B5EF4-FFF2-40B4-BE49-F238E27FC236}">
                <a16:creationId xmlns:a16="http://schemas.microsoft.com/office/drawing/2014/main" id="{61298F18-FBA4-374E-8E7D-67EBCF5F46ED}"/>
              </a:ext>
            </a:extLst>
          </p:cNvPr>
          <p:cNvPicPr>
            <a:picLocks noChangeAspect="1"/>
          </p:cNvPicPr>
          <p:nvPr/>
        </p:nvPicPr>
        <p:blipFill>
          <a:blip r:embed="rId2">
            <a:extLst>
              <a:ext uri="{28A0092B-C50C-407E-A947-70E740481C1C}">
                <a14:useLocalDpi xmlns:a14="http://schemas.microsoft.com/office/drawing/2010/main" val="0"/>
              </a:ext>
            </a:extLst>
          </a:blip>
          <a:srcRect l="4321" t="7407" r="6790" b="3703"/>
          <a:stretch>
            <a:fillRect/>
          </a:stretch>
        </p:blipFill>
        <p:spPr bwMode="auto">
          <a:xfrm>
            <a:off x="2514600" y="2667000"/>
            <a:ext cx="4191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a:extLst>
              <a:ext uri="{FF2B5EF4-FFF2-40B4-BE49-F238E27FC236}">
                <a16:creationId xmlns:a16="http://schemas.microsoft.com/office/drawing/2014/main" id="{296DEC0F-EB1E-E449-8750-99105444BC24}"/>
              </a:ext>
            </a:extLst>
          </p:cNvPr>
          <p:cNvSpPr>
            <a:spLocks noGrp="1"/>
          </p:cNvSpPr>
          <p:nvPr>
            <p:ph type="title"/>
          </p:nvPr>
        </p:nvSpPr>
        <p:spPr>
          <a:xfrm>
            <a:off x="685800" y="0"/>
            <a:ext cx="7772400" cy="1143000"/>
          </a:xfrm>
        </p:spPr>
        <p:txBody>
          <a:bodyPr/>
          <a:lstStyle/>
          <a:p>
            <a:pPr eaLnBrk="1" hangingPunct="1"/>
            <a:r>
              <a:rPr lang="en-US" altLang="cs-CZ">
                <a:ea typeface="ＭＳ Ｐゴシック" panose="020B0600070205080204" pitchFamily="34" charset="-128"/>
              </a:rPr>
              <a:t>X-ray crystallography</a:t>
            </a:r>
          </a:p>
        </p:txBody>
      </p:sp>
      <p:sp>
        <p:nvSpPr>
          <p:cNvPr id="98306" name="Content Placeholder 2">
            <a:extLst>
              <a:ext uri="{FF2B5EF4-FFF2-40B4-BE49-F238E27FC236}">
                <a16:creationId xmlns:a16="http://schemas.microsoft.com/office/drawing/2014/main" id="{9802A6E4-12C8-DE40-93DF-6D664FAD36C9}"/>
              </a:ext>
            </a:extLst>
          </p:cNvPr>
          <p:cNvSpPr>
            <a:spLocks noGrp="1"/>
          </p:cNvSpPr>
          <p:nvPr>
            <p:ph idx="1"/>
          </p:nvPr>
        </p:nvSpPr>
        <p:spPr>
          <a:xfrm>
            <a:off x="304800" y="1447800"/>
            <a:ext cx="8458200" cy="4648200"/>
          </a:xfrm>
        </p:spPr>
        <p:txBody>
          <a:bodyPr/>
          <a:lstStyle/>
          <a:p>
            <a:pPr eaLnBrk="1" hangingPunct="1">
              <a:lnSpc>
                <a:spcPct val="90000"/>
              </a:lnSpc>
              <a:spcAft>
                <a:spcPts val="1200"/>
              </a:spcAft>
            </a:pPr>
            <a:r>
              <a:rPr lang="en-US" altLang="cs-CZ">
                <a:ea typeface="ＭＳ Ｐゴシック" panose="020B0600070205080204" pitchFamily="34" charset="-128"/>
              </a:rPr>
              <a:t>First method to determine structure of molecules with atomic resolution</a:t>
            </a:r>
          </a:p>
          <a:p>
            <a:pPr eaLnBrk="1" hangingPunct="1">
              <a:lnSpc>
                <a:spcPct val="90000"/>
              </a:lnSpc>
              <a:spcAft>
                <a:spcPts val="1200"/>
              </a:spcAft>
            </a:pPr>
            <a:r>
              <a:rPr lang="en-US" altLang="cs-CZ">
                <a:ea typeface="ＭＳ Ｐゴシック" panose="020B0600070205080204" pitchFamily="34" charset="-128"/>
              </a:rPr>
              <a:t>As of September 17, 2013 there were more than 70,000 structures determined by protein crystallography in Protein Data Bank</a:t>
            </a:r>
          </a:p>
          <a:p>
            <a:pPr eaLnBrk="1" hangingPunct="1">
              <a:lnSpc>
                <a:spcPct val="90000"/>
              </a:lnSpc>
              <a:spcAft>
                <a:spcPts val="1200"/>
              </a:spcAft>
            </a:pPr>
            <a:r>
              <a:rPr lang="en-US" altLang="cs-CZ">
                <a:ea typeface="ＭＳ Ｐゴシック" panose="020B0600070205080204" pitchFamily="34" charset="-128"/>
              </a:rPr>
              <a:t>Macromolecular structures are crucial for our understanding of life at the molecular level</a:t>
            </a:r>
          </a:p>
          <a:p>
            <a:pPr eaLnBrk="1" hangingPunct="1">
              <a:lnSpc>
                <a:spcPct val="90000"/>
              </a:lnSpc>
              <a:spcAft>
                <a:spcPts val="1200"/>
              </a:spcAft>
            </a:pPr>
            <a:r>
              <a:rPr lang="en-US" altLang="cs-CZ">
                <a:ea typeface="ＭＳ Ｐゴシック" panose="020B0600070205080204" pitchFamily="34" charset="-128"/>
              </a:rPr>
              <a:t>28 Nobel prizes</a:t>
            </a: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a:extLst>
              <a:ext uri="{FF2B5EF4-FFF2-40B4-BE49-F238E27FC236}">
                <a16:creationId xmlns:a16="http://schemas.microsoft.com/office/drawing/2014/main" id="{1888EF06-08BF-C841-9F5F-D85D5E586E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989013"/>
            <a:ext cx="4319588" cy="579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0" name="Text Box 3">
            <a:extLst>
              <a:ext uri="{FF2B5EF4-FFF2-40B4-BE49-F238E27FC236}">
                <a16:creationId xmlns:a16="http://schemas.microsoft.com/office/drawing/2014/main" id="{6748C76B-C610-654C-AB46-088BD591E374}"/>
              </a:ext>
            </a:extLst>
          </p:cNvPr>
          <p:cNvSpPr txBox="1">
            <a:spLocks noChangeArrowheads="1"/>
          </p:cNvSpPr>
          <p:nvPr/>
        </p:nvSpPr>
        <p:spPr bwMode="auto">
          <a:xfrm>
            <a:off x="2570163" y="152400"/>
            <a:ext cx="39830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cs-CZ" sz="4000">
                <a:latin typeface="Calibri" panose="020F0502020204030204" pitchFamily="34" charset="0"/>
              </a:rPr>
              <a:t>14 Bravais Lattices</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8">
            <a:extLst>
              <a:ext uri="{FF2B5EF4-FFF2-40B4-BE49-F238E27FC236}">
                <a16:creationId xmlns:a16="http://schemas.microsoft.com/office/drawing/2014/main" id="{CB86E1A3-682A-794A-B6D1-95CDCC48EE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4588" y="1600200"/>
            <a:ext cx="6932612"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Box 11">
            <a:extLst>
              <a:ext uri="{FF2B5EF4-FFF2-40B4-BE49-F238E27FC236}">
                <a16:creationId xmlns:a16="http://schemas.microsoft.com/office/drawing/2014/main" id="{4F0BC4A7-B3D0-4742-86B4-4569B8C55F0C}"/>
              </a:ext>
            </a:extLst>
          </p:cNvPr>
          <p:cNvSpPr txBox="1">
            <a:spLocks noChangeArrowheads="1"/>
          </p:cNvSpPr>
          <p:nvPr/>
        </p:nvSpPr>
        <p:spPr bwMode="auto">
          <a:xfrm>
            <a:off x="1181100" y="457200"/>
            <a:ext cx="6781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cs-CZ" sz="4000">
                <a:latin typeface="Calibri" panose="020F0502020204030204" pitchFamily="34" charset="0"/>
              </a:rPr>
              <a:t>Addition of waves</a:t>
            </a: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026">
            <a:extLst>
              <a:ext uri="{FF2B5EF4-FFF2-40B4-BE49-F238E27FC236}">
                <a16:creationId xmlns:a16="http://schemas.microsoft.com/office/drawing/2014/main" id="{E185A2FC-85C3-4E44-A90F-A4DF9130A3CB}"/>
              </a:ext>
            </a:extLst>
          </p:cNvPr>
          <p:cNvSpPr>
            <a:spLocks noGrp="1" noChangeArrowheads="1"/>
          </p:cNvSpPr>
          <p:nvPr>
            <p:ph type="title"/>
          </p:nvPr>
        </p:nvSpPr>
        <p:spPr>
          <a:xfrm>
            <a:off x="609600" y="152400"/>
            <a:ext cx="7772400" cy="1143000"/>
          </a:xfrm>
        </p:spPr>
        <p:txBody>
          <a:bodyPr/>
          <a:lstStyle/>
          <a:p>
            <a:pPr eaLnBrk="1" hangingPunct="1"/>
            <a:r>
              <a:rPr lang="lv-LV" altLang="cs-CZ" sz="4000">
                <a:ea typeface="ＭＳ Ｐゴシック" panose="020B0600070205080204" pitchFamily="34" charset="-128"/>
              </a:rPr>
              <a:t>Description of lectromagnetic waves</a:t>
            </a:r>
            <a:endParaRPr lang="en-GB" altLang="cs-CZ" sz="4000">
              <a:ea typeface="ＭＳ Ｐゴシック" panose="020B0600070205080204" pitchFamily="34" charset="-128"/>
            </a:endParaRPr>
          </a:p>
        </p:txBody>
      </p:sp>
      <p:sp>
        <p:nvSpPr>
          <p:cNvPr id="100354" name="Rectangle 1027">
            <a:extLst>
              <a:ext uri="{FF2B5EF4-FFF2-40B4-BE49-F238E27FC236}">
                <a16:creationId xmlns:a16="http://schemas.microsoft.com/office/drawing/2014/main" id="{471C9B7D-90E4-654D-94D7-D34FBC5CC989}"/>
              </a:ext>
            </a:extLst>
          </p:cNvPr>
          <p:cNvSpPr>
            <a:spLocks noGrp="1" noChangeArrowheads="1"/>
          </p:cNvSpPr>
          <p:nvPr>
            <p:ph idx="1"/>
          </p:nvPr>
        </p:nvSpPr>
        <p:spPr>
          <a:xfrm>
            <a:off x="152400" y="4953000"/>
            <a:ext cx="4038600" cy="1371600"/>
          </a:xfrm>
        </p:spPr>
        <p:txBody>
          <a:bodyPr/>
          <a:lstStyle/>
          <a:p>
            <a:pPr eaLnBrk="1" hangingPunct="1">
              <a:lnSpc>
                <a:spcPct val="90000"/>
              </a:lnSpc>
            </a:pPr>
            <a:r>
              <a:rPr lang="lv-LV" altLang="cs-CZ" sz="2000">
                <a:ea typeface="ＭＳ Ｐゴシック" panose="020B0600070205080204" pitchFamily="34" charset="-128"/>
              </a:rPr>
              <a:t>E- electric field strength</a:t>
            </a:r>
          </a:p>
          <a:p>
            <a:pPr eaLnBrk="1" hangingPunct="1">
              <a:lnSpc>
                <a:spcPct val="90000"/>
              </a:lnSpc>
            </a:pPr>
            <a:r>
              <a:rPr lang="lv-LV" altLang="cs-CZ" sz="2000">
                <a:ea typeface="ＭＳ Ｐゴシック" panose="020B0600070205080204" pitchFamily="34" charset="-128"/>
              </a:rPr>
              <a:t>A- amplitude</a:t>
            </a:r>
          </a:p>
          <a:p>
            <a:pPr eaLnBrk="1" hangingPunct="1">
              <a:lnSpc>
                <a:spcPct val="90000"/>
              </a:lnSpc>
            </a:pPr>
            <a:r>
              <a:rPr lang="lv-LV" altLang="cs-CZ" sz="2000">
                <a:latin typeface="Symbol" pitchFamily="2" charset="2"/>
                <a:ea typeface="ＭＳ Ｐゴシック" panose="020B0600070205080204" pitchFamily="34" charset="-128"/>
              </a:rPr>
              <a:t>l</a:t>
            </a:r>
            <a:r>
              <a:rPr lang="lv-LV" altLang="cs-CZ" sz="2000">
                <a:ea typeface="ＭＳ Ｐゴシック" panose="020B0600070205080204" pitchFamily="34" charset="-128"/>
              </a:rPr>
              <a:t> - wavelenght</a:t>
            </a:r>
          </a:p>
          <a:p>
            <a:pPr eaLnBrk="1" hangingPunct="1">
              <a:lnSpc>
                <a:spcPct val="90000"/>
              </a:lnSpc>
            </a:pPr>
            <a:endParaRPr lang="en-GB" altLang="cs-CZ" sz="2000">
              <a:ea typeface="ＭＳ Ｐゴシック" panose="020B0600070205080204" pitchFamily="34" charset="-128"/>
            </a:endParaRPr>
          </a:p>
        </p:txBody>
      </p:sp>
      <p:sp>
        <p:nvSpPr>
          <p:cNvPr id="100355" name="Rectangle 1029">
            <a:extLst>
              <a:ext uri="{FF2B5EF4-FFF2-40B4-BE49-F238E27FC236}">
                <a16:creationId xmlns:a16="http://schemas.microsoft.com/office/drawing/2014/main" id="{DE8421AC-DF32-064E-A7EC-2015885D8410}"/>
              </a:ext>
            </a:extLst>
          </p:cNvPr>
          <p:cNvSpPr>
            <a:spLocks noChangeArrowheads="1"/>
          </p:cNvSpPr>
          <p:nvPr/>
        </p:nvSpPr>
        <p:spPr bwMode="auto">
          <a:xfrm>
            <a:off x="2903538" y="2286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cs-CZ" altLang="cs-CZ"/>
          </a:p>
        </p:txBody>
      </p:sp>
      <p:graphicFrame>
        <p:nvGraphicFramePr>
          <p:cNvPr id="100356" name="Object 2">
            <a:extLst>
              <a:ext uri="{FF2B5EF4-FFF2-40B4-BE49-F238E27FC236}">
                <a16:creationId xmlns:a16="http://schemas.microsoft.com/office/drawing/2014/main" id="{79678720-E614-DD41-BF84-8CA04C57E82E}"/>
              </a:ext>
            </a:extLst>
          </p:cNvPr>
          <p:cNvGraphicFramePr>
            <a:graphicFrameLocks noChangeAspect="1"/>
          </p:cNvGraphicFramePr>
          <p:nvPr/>
        </p:nvGraphicFramePr>
        <p:xfrm>
          <a:off x="381000" y="1519238"/>
          <a:ext cx="4114800" cy="2819400"/>
        </p:xfrm>
        <a:graphic>
          <a:graphicData uri="http://schemas.openxmlformats.org/presentationml/2006/ole">
            <mc:AlternateContent xmlns:mc="http://schemas.openxmlformats.org/markup-compatibility/2006">
              <mc:Choice xmlns:v="urn:schemas-microsoft-com:vml" Requires="v">
                <p:oleObj spid="_x0000_s100376" r:id="rId3" imgW="3340100" imgH="2286000" progId="MSGraph.Chart.8">
                  <p:embed/>
                </p:oleObj>
              </mc:Choice>
              <mc:Fallback>
                <p:oleObj r:id="rId3" imgW="3340100" imgH="2286000" progId="MSGraph.Char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519238"/>
                        <a:ext cx="4114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0357" name="Rectangle 1031">
            <a:extLst>
              <a:ext uri="{FF2B5EF4-FFF2-40B4-BE49-F238E27FC236}">
                <a16:creationId xmlns:a16="http://schemas.microsoft.com/office/drawing/2014/main" id="{2546605C-441A-2B4A-B6BF-D2EA86B2B853}"/>
              </a:ext>
            </a:extLst>
          </p:cNvPr>
          <p:cNvSpPr>
            <a:spLocks noChangeArrowheads="1"/>
          </p:cNvSpPr>
          <p:nvPr/>
        </p:nvSpPr>
        <p:spPr bwMode="auto">
          <a:xfrm>
            <a:off x="2716213" y="2160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cs-CZ" altLang="cs-CZ"/>
          </a:p>
        </p:txBody>
      </p:sp>
      <p:graphicFrame>
        <p:nvGraphicFramePr>
          <p:cNvPr id="100358" name="Object 3">
            <a:extLst>
              <a:ext uri="{FF2B5EF4-FFF2-40B4-BE49-F238E27FC236}">
                <a16:creationId xmlns:a16="http://schemas.microsoft.com/office/drawing/2014/main" id="{D89671E3-1463-744B-B1D4-3DC1E6DDC3A8}"/>
              </a:ext>
            </a:extLst>
          </p:cNvPr>
          <p:cNvGraphicFramePr>
            <a:graphicFrameLocks noChangeAspect="1"/>
          </p:cNvGraphicFramePr>
          <p:nvPr/>
        </p:nvGraphicFramePr>
        <p:xfrm>
          <a:off x="4648200" y="1747838"/>
          <a:ext cx="3711575" cy="2536825"/>
        </p:xfrm>
        <a:graphic>
          <a:graphicData uri="http://schemas.openxmlformats.org/presentationml/2006/ole">
            <mc:AlternateContent xmlns:mc="http://schemas.openxmlformats.org/markup-compatibility/2006">
              <mc:Choice xmlns:v="urn:schemas-microsoft-com:vml" Requires="v">
                <p:oleObj spid="_x0000_s100377" r:id="rId5" imgW="3708400" imgH="2540000" progId="MSGraph.Chart.8">
                  <p:embed/>
                </p:oleObj>
              </mc:Choice>
              <mc:Fallback>
                <p:oleObj r:id="rId5" imgW="3708400" imgH="2540000" progId="MSGraph.Chart.8">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1747838"/>
                        <a:ext cx="3711575"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0359" name="Text Box 1032">
            <a:extLst>
              <a:ext uri="{FF2B5EF4-FFF2-40B4-BE49-F238E27FC236}">
                <a16:creationId xmlns:a16="http://schemas.microsoft.com/office/drawing/2014/main" id="{CCEFBABE-F561-DC4B-97BB-9358F6009045}"/>
              </a:ext>
            </a:extLst>
          </p:cNvPr>
          <p:cNvSpPr txBox="1">
            <a:spLocks noChangeArrowheads="1"/>
          </p:cNvSpPr>
          <p:nvPr/>
        </p:nvSpPr>
        <p:spPr bwMode="auto">
          <a:xfrm>
            <a:off x="990600" y="4333875"/>
            <a:ext cx="2667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cs-CZ"/>
              <a:t>E = A cos 2</a:t>
            </a:r>
            <a:r>
              <a:rPr lang="en-US" altLang="cs-CZ">
                <a:latin typeface="Symbol" pitchFamily="2" charset="2"/>
              </a:rPr>
              <a:t>p</a:t>
            </a:r>
            <a:r>
              <a:rPr lang="en-US" altLang="cs-CZ"/>
              <a:t>z/</a:t>
            </a:r>
            <a:r>
              <a:rPr lang="lv-LV" altLang="cs-CZ">
                <a:latin typeface="Symbol" pitchFamily="2" charset="2"/>
              </a:rPr>
              <a:t>l</a:t>
            </a:r>
            <a:endParaRPr lang="en-US" altLang="cs-CZ"/>
          </a:p>
          <a:p>
            <a:pPr eaLnBrk="1" hangingPunct="1">
              <a:spcBef>
                <a:spcPct val="50000"/>
              </a:spcBef>
            </a:pPr>
            <a:r>
              <a:rPr lang="en-GB" altLang="cs-CZ"/>
              <a:t> </a:t>
            </a:r>
            <a:endParaRPr lang="lv-LV" altLang="cs-CZ"/>
          </a:p>
        </p:txBody>
      </p:sp>
      <p:sp>
        <p:nvSpPr>
          <p:cNvPr id="100360" name="Text Box 1033">
            <a:extLst>
              <a:ext uri="{FF2B5EF4-FFF2-40B4-BE49-F238E27FC236}">
                <a16:creationId xmlns:a16="http://schemas.microsoft.com/office/drawing/2014/main" id="{819160E2-4965-6A43-AD44-B232F9A47DA2}"/>
              </a:ext>
            </a:extLst>
          </p:cNvPr>
          <p:cNvSpPr txBox="1">
            <a:spLocks noChangeArrowheads="1"/>
          </p:cNvSpPr>
          <p:nvPr/>
        </p:nvSpPr>
        <p:spPr bwMode="auto">
          <a:xfrm>
            <a:off x="5029200" y="4338638"/>
            <a:ext cx="2971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cs-CZ"/>
              <a:t>E = A cos </a:t>
            </a:r>
            <a:r>
              <a:rPr lang="lv-LV" altLang="cs-CZ"/>
              <a:t>(</a:t>
            </a:r>
            <a:r>
              <a:rPr lang="lv-LV" altLang="cs-CZ">
                <a:latin typeface="Symbol" pitchFamily="2" charset="2"/>
              </a:rPr>
              <a:t>a</a:t>
            </a:r>
            <a:r>
              <a:rPr lang="lv-LV" altLang="cs-CZ"/>
              <a:t>+</a:t>
            </a:r>
            <a:r>
              <a:rPr lang="en-US" altLang="cs-CZ">
                <a:latin typeface="Symbol" pitchFamily="2" charset="2"/>
              </a:rPr>
              <a:t>2p</a:t>
            </a:r>
            <a:r>
              <a:rPr lang="en-US" altLang="cs-CZ"/>
              <a:t>z/</a:t>
            </a:r>
            <a:r>
              <a:rPr lang="lv-LV" altLang="cs-CZ">
                <a:latin typeface="Symbol" pitchFamily="2" charset="2"/>
              </a:rPr>
              <a:t>l</a:t>
            </a:r>
            <a:r>
              <a:rPr lang="lv-LV" altLang="cs-CZ"/>
              <a:t>)</a:t>
            </a:r>
          </a:p>
        </p:txBody>
      </p:sp>
      <p:sp>
        <p:nvSpPr>
          <p:cNvPr id="100361" name="Rectangle 1034">
            <a:extLst>
              <a:ext uri="{FF2B5EF4-FFF2-40B4-BE49-F238E27FC236}">
                <a16:creationId xmlns:a16="http://schemas.microsoft.com/office/drawing/2014/main" id="{4C5E26B0-B742-524A-AA0C-248CFB1C3198}"/>
              </a:ext>
            </a:extLst>
          </p:cNvPr>
          <p:cNvSpPr>
            <a:spLocks noChangeArrowheads="1"/>
          </p:cNvSpPr>
          <p:nvPr/>
        </p:nvSpPr>
        <p:spPr bwMode="auto">
          <a:xfrm>
            <a:off x="4495800" y="5029200"/>
            <a:ext cx="4038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90000"/>
              </a:lnSpc>
              <a:spcBef>
                <a:spcPct val="20000"/>
              </a:spcBef>
              <a:buFontTx/>
              <a:buChar char="•"/>
            </a:pPr>
            <a:r>
              <a:rPr lang="lv-LV" altLang="cs-CZ" sz="2000"/>
              <a:t>z </a:t>
            </a:r>
            <a:r>
              <a:rPr lang="en-US" altLang="cs-CZ" sz="2000"/>
              <a:t>-</a:t>
            </a:r>
            <a:r>
              <a:rPr lang="lv-LV" altLang="cs-CZ" sz="2000"/>
              <a:t> position along beam path </a:t>
            </a:r>
          </a:p>
          <a:p>
            <a:pPr eaLnBrk="1" hangingPunct="1">
              <a:lnSpc>
                <a:spcPct val="90000"/>
              </a:lnSpc>
              <a:spcBef>
                <a:spcPct val="20000"/>
              </a:spcBef>
              <a:buFontTx/>
              <a:buChar char="•"/>
            </a:pPr>
            <a:r>
              <a:rPr lang="lv-LV" altLang="cs-CZ" sz="2000">
                <a:latin typeface="Symbol" pitchFamily="2" charset="2"/>
              </a:rPr>
              <a:t>a</a:t>
            </a:r>
            <a:r>
              <a:rPr lang="lv-LV" altLang="cs-CZ" sz="2000"/>
              <a:t> - phase</a:t>
            </a:r>
          </a:p>
          <a:p>
            <a:pPr eaLnBrk="1" hangingPunct="1">
              <a:lnSpc>
                <a:spcPct val="90000"/>
              </a:lnSpc>
              <a:spcBef>
                <a:spcPct val="20000"/>
              </a:spcBef>
              <a:buFontTx/>
              <a:buChar char="•"/>
            </a:pPr>
            <a:endParaRPr lang="en-GB" altLang="cs-CZ" sz="2000"/>
          </a:p>
        </p:txBody>
      </p:sp>
      <p:sp>
        <p:nvSpPr>
          <p:cNvPr id="100362" name="TextBox 10">
            <a:extLst>
              <a:ext uri="{FF2B5EF4-FFF2-40B4-BE49-F238E27FC236}">
                <a16:creationId xmlns:a16="http://schemas.microsoft.com/office/drawing/2014/main" id="{75A8F05D-EADD-834B-9CE9-A293695DF69B}"/>
              </a:ext>
            </a:extLst>
          </p:cNvPr>
          <p:cNvSpPr txBox="1">
            <a:spLocks noChangeArrowheads="1"/>
          </p:cNvSpPr>
          <p:nvPr/>
        </p:nvSpPr>
        <p:spPr bwMode="auto">
          <a:xfrm>
            <a:off x="2057400" y="1595438"/>
            <a:ext cx="457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lv-LV" altLang="cs-CZ">
                <a:latin typeface="Symbol" pitchFamily="2" charset="2"/>
              </a:rPr>
              <a:t>l</a:t>
            </a:r>
            <a:endParaRPr lang="en-US" altLang="cs-CZ"/>
          </a:p>
        </p:txBody>
      </p:sp>
      <p:sp>
        <p:nvSpPr>
          <p:cNvPr id="100363" name="TextBox 11">
            <a:extLst>
              <a:ext uri="{FF2B5EF4-FFF2-40B4-BE49-F238E27FC236}">
                <a16:creationId xmlns:a16="http://schemas.microsoft.com/office/drawing/2014/main" id="{29CEBE5F-D737-6142-8266-68572DCBE6EB}"/>
              </a:ext>
            </a:extLst>
          </p:cNvPr>
          <p:cNvSpPr txBox="1">
            <a:spLocks noChangeArrowheads="1"/>
          </p:cNvSpPr>
          <p:nvPr/>
        </p:nvSpPr>
        <p:spPr bwMode="auto">
          <a:xfrm>
            <a:off x="6172200" y="1524000"/>
            <a:ext cx="45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lv-LV" altLang="cs-CZ">
                <a:latin typeface="Symbol" pitchFamily="2" charset="2"/>
              </a:rPr>
              <a:t>l</a:t>
            </a:r>
            <a:endParaRPr lang="en-US" altLang="cs-CZ"/>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3">
            <a:extLst>
              <a:ext uri="{FF2B5EF4-FFF2-40B4-BE49-F238E27FC236}">
                <a16:creationId xmlns:a16="http://schemas.microsoft.com/office/drawing/2014/main" id="{8E38D5E8-4994-D949-B21E-BC1B39FBD10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953000"/>
            <a:ext cx="9144000"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8" name="Picture 5">
            <a:extLst>
              <a:ext uri="{FF2B5EF4-FFF2-40B4-BE49-F238E27FC236}">
                <a16:creationId xmlns:a16="http://schemas.microsoft.com/office/drawing/2014/main" id="{16D5B6DB-BA21-5941-BC07-1F0330FBBE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866" b="24573"/>
          <a:stretch>
            <a:fillRect/>
          </a:stretch>
        </p:blipFill>
        <p:spPr bwMode="auto">
          <a:xfrm>
            <a:off x="152400" y="1143000"/>
            <a:ext cx="47291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Picture 5">
            <a:extLst>
              <a:ext uri="{FF2B5EF4-FFF2-40B4-BE49-F238E27FC236}">
                <a16:creationId xmlns:a16="http://schemas.microsoft.com/office/drawing/2014/main" id="{C710307E-4F42-494E-89E4-42D4CD3569F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533400"/>
            <a:ext cx="433387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6">
            <a:extLst>
              <a:ext uri="{FF2B5EF4-FFF2-40B4-BE49-F238E27FC236}">
                <a16:creationId xmlns:a16="http://schemas.microsoft.com/office/drawing/2014/main" id="{86AF63D0-576D-B841-AA00-B2F4E6FAF1EC}"/>
              </a:ext>
            </a:extLst>
          </p:cNvPr>
          <p:cNvPicPr>
            <a:picLocks noChangeAspect="1"/>
          </p:cNvPicPr>
          <p:nvPr/>
        </p:nvPicPr>
        <p:blipFill>
          <a:blip r:embed="rId5">
            <a:extLst>
              <a:ext uri="{28A0092B-C50C-407E-A947-70E740481C1C}">
                <a14:useLocalDpi xmlns:a14="http://schemas.microsoft.com/office/drawing/2010/main" val="0"/>
              </a:ext>
            </a:extLst>
          </a:blip>
          <a:srcRect l="44167"/>
          <a:stretch>
            <a:fillRect/>
          </a:stretch>
        </p:blipFill>
        <p:spPr bwMode="auto">
          <a:xfrm>
            <a:off x="6850063" y="3733800"/>
            <a:ext cx="21272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1" name="Text Box 8">
            <a:extLst>
              <a:ext uri="{FF2B5EF4-FFF2-40B4-BE49-F238E27FC236}">
                <a16:creationId xmlns:a16="http://schemas.microsoft.com/office/drawing/2014/main" id="{82650129-E9BA-224D-84D4-326082B8D0A8}"/>
              </a:ext>
            </a:extLst>
          </p:cNvPr>
          <p:cNvSpPr txBox="1">
            <a:spLocks noChangeArrowheads="1"/>
          </p:cNvSpPr>
          <p:nvPr/>
        </p:nvSpPr>
        <p:spPr bwMode="auto">
          <a:xfrm>
            <a:off x="381000" y="3911600"/>
            <a:ext cx="2362200" cy="584200"/>
          </a:xfrm>
          <a:prstGeom prst="rect">
            <a:avLst/>
          </a:prstGeom>
          <a:noFill/>
          <a:ln w="476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GB" altLang="cs-CZ" sz="3200"/>
              <a:t>n</a:t>
            </a:r>
            <a:r>
              <a:rPr lang="en-GB" altLang="cs-CZ" sz="3200">
                <a:latin typeface="Symbol" pitchFamily="2" charset="2"/>
              </a:rPr>
              <a:t>l</a:t>
            </a:r>
            <a:r>
              <a:rPr lang="en-GB" altLang="cs-CZ" sz="3200"/>
              <a:t> = 2d sin</a:t>
            </a:r>
            <a:r>
              <a:rPr lang="en-GB" altLang="cs-CZ" sz="3200">
                <a:latin typeface="Symbol" pitchFamily="2" charset="2"/>
              </a:rPr>
              <a:t>q</a:t>
            </a:r>
            <a:endParaRPr lang="en-GB" altLang="cs-CZ" sz="3200"/>
          </a:p>
        </p:txBody>
      </p:sp>
      <p:pic>
        <p:nvPicPr>
          <p:cNvPr id="101382" name="Picture 4">
            <a:extLst>
              <a:ext uri="{FF2B5EF4-FFF2-40B4-BE49-F238E27FC236}">
                <a16:creationId xmlns:a16="http://schemas.microsoft.com/office/drawing/2014/main" id="{8FCD6103-3564-1242-A044-A52A143195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1773" t="31197" r="61311" b="31409"/>
          <a:stretch>
            <a:fillRect/>
          </a:stretch>
        </p:blipFill>
        <p:spPr bwMode="auto">
          <a:xfrm>
            <a:off x="3505200" y="3657600"/>
            <a:ext cx="1600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3" name="Picture 5" descr="aadensity">
            <a:extLst>
              <a:ext uri="{FF2B5EF4-FFF2-40B4-BE49-F238E27FC236}">
                <a16:creationId xmlns:a16="http://schemas.microsoft.com/office/drawing/2014/main" id="{80122FCA-F5B1-4846-B241-B7CCC41AC0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75668" t="59727"/>
          <a:stretch>
            <a:fillRect/>
          </a:stretch>
        </p:blipFill>
        <p:spPr bwMode="auto">
          <a:xfrm>
            <a:off x="5380038" y="3810000"/>
            <a:ext cx="11731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4" name="Picture 9">
            <a:extLst>
              <a:ext uri="{FF2B5EF4-FFF2-40B4-BE49-F238E27FC236}">
                <a16:creationId xmlns:a16="http://schemas.microsoft.com/office/drawing/2014/main" id="{786D62EF-E46B-7F47-958F-B5777F6C7C7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62400" y="6172200"/>
            <a:ext cx="40989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5" name="Rectangle 2">
            <a:extLst>
              <a:ext uri="{FF2B5EF4-FFF2-40B4-BE49-F238E27FC236}">
                <a16:creationId xmlns:a16="http://schemas.microsoft.com/office/drawing/2014/main" id="{3C09C160-F150-7648-AF31-BD685D951CEB}"/>
              </a:ext>
            </a:extLst>
          </p:cNvPr>
          <p:cNvSpPr txBox="1">
            <a:spLocks noChangeArrowheads="1"/>
          </p:cNvSpPr>
          <p:nvPr/>
        </p:nvSpPr>
        <p:spPr bwMode="auto">
          <a:xfrm>
            <a:off x="381000" y="-228600"/>
            <a:ext cx="838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lv-LV" altLang="cs-CZ" sz="3200">
                <a:latin typeface="Calibri" panose="020F0502020204030204" pitchFamily="34" charset="0"/>
              </a:rPr>
              <a:t>Diffraction pattern from a protein crystal</a:t>
            </a:r>
            <a:endParaRPr lang="en-GB" altLang="cs-CZ" sz="3200">
              <a:latin typeface="Calibri" panose="020F0502020204030204" pitchFamily="34" charset="0"/>
            </a:endParaRP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extBox 4">
            <a:extLst>
              <a:ext uri="{FF2B5EF4-FFF2-40B4-BE49-F238E27FC236}">
                <a16:creationId xmlns:a16="http://schemas.microsoft.com/office/drawing/2014/main" id="{0D8A3192-3F96-CA48-B023-710D8985E65B}"/>
              </a:ext>
            </a:extLst>
          </p:cNvPr>
          <p:cNvSpPr txBox="1">
            <a:spLocks noChangeArrowheads="1"/>
          </p:cNvSpPr>
          <p:nvPr/>
        </p:nvSpPr>
        <p:spPr bwMode="auto">
          <a:xfrm>
            <a:off x="2819400" y="304800"/>
            <a:ext cx="3543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cs-CZ" sz="4000">
                <a:latin typeface="Calibri" panose="020F0502020204030204" pitchFamily="34" charset="0"/>
              </a:rPr>
              <a:t>Phase problem</a:t>
            </a:r>
          </a:p>
        </p:txBody>
      </p:sp>
      <p:sp>
        <p:nvSpPr>
          <p:cNvPr id="102402" name="TextBox 5">
            <a:extLst>
              <a:ext uri="{FF2B5EF4-FFF2-40B4-BE49-F238E27FC236}">
                <a16:creationId xmlns:a16="http://schemas.microsoft.com/office/drawing/2014/main" id="{22978DF5-25F2-C249-99E3-71ADDACFD3F0}"/>
              </a:ext>
            </a:extLst>
          </p:cNvPr>
          <p:cNvSpPr txBox="1">
            <a:spLocks noChangeArrowheads="1"/>
          </p:cNvSpPr>
          <p:nvPr/>
        </p:nvSpPr>
        <p:spPr bwMode="auto">
          <a:xfrm>
            <a:off x="5562600" y="3429000"/>
            <a:ext cx="60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cs-CZ"/>
              <a:t>α</a:t>
            </a:r>
          </a:p>
        </p:txBody>
      </p:sp>
      <p:pic>
        <p:nvPicPr>
          <p:cNvPr id="102403" name="Picture 6">
            <a:extLst>
              <a:ext uri="{FF2B5EF4-FFF2-40B4-BE49-F238E27FC236}">
                <a16:creationId xmlns:a16="http://schemas.microsoft.com/office/drawing/2014/main" id="{43A405D0-B7D1-4740-B6CB-6170236A4A4A}"/>
              </a:ext>
            </a:extLst>
          </p:cNvPr>
          <p:cNvPicPr>
            <a:picLocks noChangeAspect="1"/>
          </p:cNvPicPr>
          <p:nvPr/>
        </p:nvPicPr>
        <p:blipFill>
          <a:blip r:embed="rId2">
            <a:extLst>
              <a:ext uri="{28A0092B-C50C-407E-A947-70E740481C1C}">
                <a14:useLocalDpi xmlns:a14="http://schemas.microsoft.com/office/drawing/2010/main" val="0"/>
              </a:ext>
            </a:extLst>
          </a:blip>
          <a:srcRect l="39999"/>
          <a:stretch>
            <a:fillRect/>
          </a:stretch>
        </p:blipFill>
        <p:spPr bwMode="auto">
          <a:xfrm>
            <a:off x="1066800" y="1216025"/>
            <a:ext cx="5791200" cy="473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TextBox 7">
            <a:extLst>
              <a:ext uri="{FF2B5EF4-FFF2-40B4-BE49-F238E27FC236}">
                <a16:creationId xmlns:a16="http://schemas.microsoft.com/office/drawing/2014/main" id="{3D7389C5-B9F1-954F-97DB-764E44B91343}"/>
              </a:ext>
            </a:extLst>
          </p:cNvPr>
          <p:cNvSpPr txBox="1">
            <a:spLocks noChangeArrowheads="1"/>
          </p:cNvSpPr>
          <p:nvPr/>
        </p:nvSpPr>
        <p:spPr bwMode="auto">
          <a:xfrm>
            <a:off x="5562600" y="3505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cs-CZ"/>
              <a:t>α</a:t>
            </a:r>
          </a:p>
        </p:txBody>
      </p:sp>
      <p:sp>
        <p:nvSpPr>
          <p:cNvPr id="102405" name="TextBox 8">
            <a:extLst>
              <a:ext uri="{FF2B5EF4-FFF2-40B4-BE49-F238E27FC236}">
                <a16:creationId xmlns:a16="http://schemas.microsoft.com/office/drawing/2014/main" id="{FEC74008-BFBB-4149-9237-2EF84D5A0DBC}"/>
              </a:ext>
            </a:extLst>
          </p:cNvPr>
          <p:cNvSpPr txBox="1">
            <a:spLocks noChangeArrowheads="1"/>
          </p:cNvSpPr>
          <p:nvPr/>
        </p:nvSpPr>
        <p:spPr bwMode="auto">
          <a:xfrm>
            <a:off x="304800" y="5334000"/>
            <a:ext cx="76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cs-CZ" sz="3200"/>
              <a:t>α</a:t>
            </a: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extBox 4">
            <a:extLst>
              <a:ext uri="{FF2B5EF4-FFF2-40B4-BE49-F238E27FC236}">
                <a16:creationId xmlns:a16="http://schemas.microsoft.com/office/drawing/2014/main" id="{EE243642-87D8-3C4B-97F8-C5EB56B05331}"/>
              </a:ext>
            </a:extLst>
          </p:cNvPr>
          <p:cNvSpPr txBox="1">
            <a:spLocks noChangeArrowheads="1"/>
          </p:cNvSpPr>
          <p:nvPr/>
        </p:nvSpPr>
        <p:spPr bwMode="auto">
          <a:xfrm>
            <a:off x="2819400" y="304800"/>
            <a:ext cx="3543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cs-CZ" sz="4000">
                <a:latin typeface="Calibri" panose="020F0502020204030204" pitchFamily="34" charset="0"/>
              </a:rPr>
              <a:t>Phase problem</a:t>
            </a:r>
          </a:p>
        </p:txBody>
      </p:sp>
      <p:sp>
        <p:nvSpPr>
          <p:cNvPr id="103426" name="TextBox 5">
            <a:extLst>
              <a:ext uri="{FF2B5EF4-FFF2-40B4-BE49-F238E27FC236}">
                <a16:creationId xmlns:a16="http://schemas.microsoft.com/office/drawing/2014/main" id="{7E900D7C-3E44-A14F-8C7F-54CF04FB2E46}"/>
              </a:ext>
            </a:extLst>
          </p:cNvPr>
          <p:cNvSpPr txBox="1">
            <a:spLocks noChangeArrowheads="1"/>
          </p:cNvSpPr>
          <p:nvPr/>
        </p:nvSpPr>
        <p:spPr bwMode="auto">
          <a:xfrm>
            <a:off x="5562600" y="3429000"/>
            <a:ext cx="60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cs-CZ"/>
              <a:t>α</a:t>
            </a:r>
          </a:p>
        </p:txBody>
      </p:sp>
      <p:pic>
        <p:nvPicPr>
          <p:cNvPr id="103427" name="Picture 6">
            <a:extLst>
              <a:ext uri="{FF2B5EF4-FFF2-40B4-BE49-F238E27FC236}">
                <a16:creationId xmlns:a16="http://schemas.microsoft.com/office/drawing/2014/main" id="{F98D1EEE-8B28-984E-9363-E4544CEA25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12850"/>
            <a:ext cx="9144000" cy="473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Box 7">
            <a:extLst>
              <a:ext uri="{FF2B5EF4-FFF2-40B4-BE49-F238E27FC236}">
                <a16:creationId xmlns:a16="http://schemas.microsoft.com/office/drawing/2014/main" id="{B26F730A-044D-8B46-9E6B-622C95D9ED97}"/>
              </a:ext>
            </a:extLst>
          </p:cNvPr>
          <p:cNvSpPr txBox="1">
            <a:spLocks noChangeArrowheads="1"/>
          </p:cNvSpPr>
          <p:nvPr/>
        </p:nvSpPr>
        <p:spPr bwMode="auto">
          <a:xfrm>
            <a:off x="5562600" y="3505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cs-CZ"/>
              <a:t>α</a:t>
            </a:r>
          </a:p>
        </p:txBody>
      </p:sp>
      <p:sp>
        <p:nvSpPr>
          <p:cNvPr id="103429" name="TextBox 8">
            <a:extLst>
              <a:ext uri="{FF2B5EF4-FFF2-40B4-BE49-F238E27FC236}">
                <a16:creationId xmlns:a16="http://schemas.microsoft.com/office/drawing/2014/main" id="{19E06931-650C-A246-95ED-93B2749B758B}"/>
              </a:ext>
            </a:extLst>
          </p:cNvPr>
          <p:cNvSpPr txBox="1">
            <a:spLocks noChangeArrowheads="1"/>
          </p:cNvSpPr>
          <p:nvPr/>
        </p:nvSpPr>
        <p:spPr bwMode="auto">
          <a:xfrm>
            <a:off x="304800" y="5334000"/>
            <a:ext cx="76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cs-CZ" sz="3200"/>
              <a:t>α</a:t>
            </a: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ext Box 3">
            <a:extLst>
              <a:ext uri="{FF2B5EF4-FFF2-40B4-BE49-F238E27FC236}">
                <a16:creationId xmlns:a16="http://schemas.microsoft.com/office/drawing/2014/main" id="{0831D462-2E2B-634E-A2A7-97E501804931}"/>
              </a:ext>
            </a:extLst>
          </p:cNvPr>
          <p:cNvSpPr txBox="1">
            <a:spLocks noChangeArrowheads="1"/>
          </p:cNvSpPr>
          <p:nvPr/>
        </p:nvSpPr>
        <p:spPr bwMode="auto">
          <a:xfrm>
            <a:off x="2286000" y="2438400"/>
            <a:ext cx="685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GB" altLang="cs-CZ" sz="3200">
              <a:latin typeface="Arial Black" panose="020B0604020202020204" pitchFamily="34" charset="0"/>
            </a:endParaRPr>
          </a:p>
        </p:txBody>
      </p:sp>
      <p:pic>
        <p:nvPicPr>
          <p:cNvPr id="104450" name="Picture 7">
            <a:extLst>
              <a:ext uri="{FF2B5EF4-FFF2-40B4-BE49-F238E27FC236}">
                <a16:creationId xmlns:a16="http://schemas.microsoft.com/office/drawing/2014/main" id="{54FD31F3-FF15-7B44-8585-5FB495859A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524000"/>
            <a:ext cx="7162800" cy="488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extBox 5">
            <a:extLst>
              <a:ext uri="{FF2B5EF4-FFF2-40B4-BE49-F238E27FC236}">
                <a16:creationId xmlns:a16="http://schemas.microsoft.com/office/drawing/2014/main" id="{E1316BC4-FFEA-3F47-8226-47A07D08D8A3}"/>
              </a:ext>
            </a:extLst>
          </p:cNvPr>
          <p:cNvSpPr txBox="1">
            <a:spLocks noChangeArrowheads="1"/>
          </p:cNvSpPr>
          <p:nvPr/>
        </p:nvSpPr>
        <p:spPr bwMode="auto">
          <a:xfrm>
            <a:off x="685800" y="434975"/>
            <a:ext cx="7848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cs-CZ" sz="4000">
                <a:latin typeface="Calibri" panose="020F0502020204030204" pitchFamily="34" charset="0"/>
              </a:rPr>
              <a:t>Building macromolecular structures</a:t>
            </a: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ext Box 3">
            <a:extLst>
              <a:ext uri="{FF2B5EF4-FFF2-40B4-BE49-F238E27FC236}">
                <a16:creationId xmlns:a16="http://schemas.microsoft.com/office/drawing/2014/main" id="{01495058-FC98-114B-8BCE-121E18EA41F2}"/>
              </a:ext>
            </a:extLst>
          </p:cNvPr>
          <p:cNvSpPr txBox="1">
            <a:spLocks noChangeArrowheads="1"/>
          </p:cNvSpPr>
          <p:nvPr/>
        </p:nvSpPr>
        <p:spPr bwMode="auto">
          <a:xfrm>
            <a:off x="2286000" y="2438400"/>
            <a:ext cx="685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GB" altLang="cs-CZ" sz="3200">
              <a:latin typeface="Arial Black" panose="020B0604020202020204" pitchFamily="34" charset="0"/>
            </a:endParaRPr>
          </a:p>
        </p:txBody>
      </p:sp>
      <p:pic>
        <p:nvPicPr>
          <p:cNvPr id="105474" name="Picture 5">
            <a:extLst>
              <a:ext uri="{FF2B5EF4-FFF2-40B4-BE49-F238E27FC236}">
                <a16:creationId xmlns:a16="http://schemas.microsoft.com/office/drawing/2014/main" id="{A54E8403-F855-6F44-A31D-6603014FBA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4000"/>
            <a:ext cx="8153400" cy="484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TextBox 5">
            <a:extLst>
              <a:ext uri="{FF2B5EF4-FFF2-40B4-BE49-F238E27FC236}">
                <a16:creationId xmlns:a16="http://schemas.microsoft.com/office/drawing/2014/main" id="{92BE90B8-C637-FC4E-92D8-D1936F205322}"/>
              </a:ext>
            </a:extLst>
          </p:cNvPr>
          <p:cNvSpPr txBox="1">
            <a:spLocks noChangeArrowheads="1"/>
          </p:cNvSpPr>
          <p:nvPr/>
        </p:nvSpPr>
        <p:spPr bwMode="auto">
          <a:xfrm>
            <a:off x="685800" y="434975"/>
            <a:ext cx="7848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cs-CZ" sz="4000">
                <a:latin typeface="Calibri" panose="020F0502020204030204" pitchFamily="34" charset="0"/>
              </a:rPr>
              <a:t>Building macromolecular structures</a:t>
            </a: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ext Box 1027">
            <a:extLst>
              <a:ext uri="{FF2B5EF4-FFF2-40B4-BE49-F238E27FC236}">
                <a16:creationId xmlns:a16="http://schemas.microsoft.com/office/drawing/2014/main" id="{16404796-5C05-7D44-A740-6F25E7FCCDE2}"/>
              </a:ext>
            </a:extLst>
          </p:cNvPr>
          <p:cNvSpPr txBox="1">
            <a:spLocks noChangeArrowheads="1"/>
          </p:cNvSpPr>
          <p:nvPr/>
        </p:nvSpPr>
        <p:spPr bwMode="auto">
          <a:xfrm>
            <a:off x="2286000" y="2438400"/>
            <a:ext cx="685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GB" altLang="cs-CZ" sz="3200">
              <a:latin typeface="Arial Black" panose="020B0604020202020204" pitchFamily="34" charset="0"/>
            </a:endParaRPr>
          </a:p>
        </p:txBody>
      </p:sp>
      <p:pic>
        <p:nvPicPr>
          <p:cNvPr id="106498" name="Picture 1028">
            <a:extLst>
              <a:ext uri="{FF2B5EF4-FFF2-40B4-BE49-F238E27FC236}">
                <a16:creationId xmlns:a16="http://schemas.microsoft.com/office/drawing/2014/main" id="{0BD4AC20-F8C2-124B-8569-9CD9F4528E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95400"/>
            <a:ext cx="3886200"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Picture 1030">
            <a:extLst>
              <a:ext uri="{FF2B5EF4-FFF2-40B4-BE49-F238E27FC236}">
                <a16:creationId xmlns:a16="http://schemas.microsoft.com/office/drawing/2014/main" id="{65102AC5-83BE-BD45-8DB8-5BCAC4C8D2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309813"/>
            <a:ext cx="4572000"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Box 9">
            <a:extLst>
              <a:ext uri="{FF2B5EF4-FFF2-40B4-BE49-F238E27FC236}">
                <a16:creationId xmlns:a16="http://schemas.microsoft.com/office/drawing/2014/main" id="{25CB712C-9A96-9149-BD28-1EA6164A1F80}"/>
              </a:ext>
            </a:extLst>
          </p:cNvPr>
          <p:cNvSpPr txBox="1">
            <a:spLocks noChangeArrowheads="1"/>
          </p:cNvSpPr>
          <p:nvPr/>
        </p:nvSpPr>
        <p:spPr bwMode="auto">
          <a:xfrm>
            <a:off x="685800" y="434975"/>
            <a:ext cx="7848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cs-CZ" sz="4000">
                <a:latin typeface="Calibri" panose="020F0502020204030204" pitchFamily="34" charset="0"/>
              </a:rPr>
              <a:t>Building macromolecular structures</a:t>
            </a:r>
          </a:p>
        </p:txBody>
      </p:sp>
      <p:pic>
        <p:nvPicPr>
          <p:cNvPr id="106501" name="Picture 10">
            <a:extLst>
              <a:ext uri="{FF2B5EF4-FFF2-40B4-BE49-F238E27FC236}">
                <a16:creationId xmlns:a16="http://schemas.microsoft.com/office/drawing/2014/main" id="{8EA41E36-C208-9841-B4AB-9C4C6553A714}"/>
              </a:ext>
            </a:extLst>
          </p:cNvPr>
          <p:cNvPicPr>
            <a:picLocks noChangeAspect="1"/>
          </p:cNvPicPr>
          <p:nvPr/>
        </p:nvPicPr>
        <p:blipFill>
          <a:blip r:embed="rId4">
            <a:extLst>
              <a:ext uri="{28A0092B-C50C-407E-A947-70E740481C1C}">
                <a14:useLocalDpi xmlns:a14="http://schemas.microsoft.com/office/drawing/2010/main" val="0"/>
              </a:ext>
            </a:extLst>
          </a:blip>
          <a:srcRect t="6061"/>
          <a:stretch>
            <a:fillRect/>
          </a:stretch>
        </p:blipFill>
        <p:spPr bwMode="auto">
          <a:xfrm>
            <a:off x="246063" y="3810000"/>
            <a:ext cx="432593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extBox 4">
            <a:extLst>
              <a:ext uri="{FF2B5EF4-FFF2-40B4-BE49-F238E27FC236}">
                <a16:creationId xmlns:a16="http://schemas.microsoft.com/office/drawing/2014/main" id="{BA798076-94D7-224C-9C12-B572697DD50D}"/>
              </a:ext>
            </a:extLst>
          </p:cNvPr>
          <p:cNvSpPr txBox="1">
            <a:spLocks noChangeArrowheads="1"/>
          </p:cNvSpPr>
          <p:nvPr/>
        </p:nvSpPr>
        <p:spPr bwMode="auto">
          <a:xfrm>
            <a:off x="2819400" y="304800"/>
            <a:ext cx="3543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cs-CZ" sz="4000">
                <a:latin typeface="Calibri" panose="020F0502020204030204" pitchFamily="34" charset="0"/>
              </a:rPr>
              <a:t>Phase problem</a:t>
            </a:r>
          </a:p>
        </p:txBody>
      </p:sp>
      <p:grpSp>
        <p:nvGrpSpPr>
          <p:cNvPr id="107522" name="Group 14">
            <a:extLst>
              <a:ext uri="{FF2B5EF4-FFF2-40B4-BE49-F238E27FC236}">
                <a16:creationId xmlns:a16="http://schemas.microsoft.com/office/drawing/2014/main" id="{B003DE46-36E0-694B-9B07-937645FCC44D}"/>
              </a:ext>
            </a:extLst>
          </p:cNvPr>
          <p:cNvGrpSpPr>
            <a:grpSpLocks/>
          </p:cNvGrpSpPr>
          <p:nvPr/>
        </p:nvGrpSpPr>
        <p:grpSpPr bwMode="auto">
          <a:xfrm>
            <a:off x="152400" y="3586163"/>
            <a:ext cx="4519613" cy="1666875"/>
            <a:chOff x="685800" y="3276600"/>
            <a:chExt cx="8001000" cy="3200400"/>
          </a:xfrm>
        </p:grpSpPr>
        <p:pic>
          <p:nvPicPr>
            <p:cNvPr id="107525" name="Picture 7">
              <a:extLst>
                <a:ext uri="{FF2B5EF4-FFF2-40B4-BE49-F238E27FC236}">
                  <a16:creationId xmlns:a16="http://schemas.microsoft.com/office/drawing/2014/main" id="{EFB8F114-CD38-FA4C-80B0-569CFD0A0E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276600"/>
              <a:ext cx="1600200" cy="1600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7526" name="Picture 8">
              <a:extLst>
                <a:ext uri="{FF2B5EF4-FFF2-40B4-BE49-F238E27FC236}">
                  <a16:creationId xmlns:a16="http://schemas.microsoft.com/office/drawing/2014/main" id="{C0241CA5-A4E6-454D-A425-2D0C68440D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276600"/>
              <a:ext cx="1600200" cy="1600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7527" name="Picture 9">
              <a:extLst>
                <a:ext uri="{FF2B5EF4-FFF2-40B4-BE49-F238E27FC236}">
                  <a16:creationId xmlns:a16="http://schemas.microsoft.com/office/drawing/2014/main" id="{09724780-20E6-3A40-8CAC-B7C6377E8E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276600"/>
              <a:ext cx="1600200" cy="1600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7528" name="Picture 10">
              <a:extLst>
                <a:ext uri="{FF2B5EF4-FFF2-40B4-BE49-F238E27FC236}">
                  <a16:creationId xmlns:a16="http://schemas.microsoft.com/office/drawing/2014/main" id="{9676280E-726E-3B4C-8954-E13A8A5136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3276600"/>
              <a:ext cx="1600200" cy="1600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7529" name="Picture 11">
              <a:extLst>
                <a:ext uri="{FF2B5EF4-FFF2-40B4-BE49-F238E27FC236}">
                  <a16:creationId xmlns:a16="http://schemas.microsoft.com/office/drawing/2014/main" id="{00D6B295-32CE-A741-83AE-36AE20FB1F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3276600"/>
              <a:ext cx="1600200" cy="1600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7530" name="Picture 12">
              <a:extLst>
                <a:ext uri="{FF2B5EF4-FFF2-40B4-BE49-F238E27FC236}">
                  <a16:creationId xmlns:a16="http://schemas.microsoft.com/office/drawing/2014/main" id="{C0CB7B63-4B02-4443-AA83-5B0C653A06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4876800"/>
              <a:ext cx="1600200" cy="1600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7531" name="Picture 13">
              <a:extLst>
                <a:ext uri="{FF2B5EF4-FFF2-40B4-BE49-F238E27FC236}">
                  <a16:creationId xmlns:a16="http://schemas.microsoft.com/office/drawing/2014/main" id="{CCEE27FD-7DC6-524C-9D74-92EB15A98F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4876800"/>
              <a:ext cx="1600200" cy="1600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7532" name="Picture 14">
              <a:extLst>
                <a:ext uri="{FF2B5EF4-FFF2-40B4-BE49-F238E27FC236}">
                  <a16:creationId xmlns:a16="http://schemas.microsoft.com/office/drawing/2014/main" id="{5FD43604-6531-2A48-B834-13D541F42B2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4876800"/>
              <a:ext cx="1600200" cy="1600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7533" name="Picture 15">
              <a:extLst>
                <a:ext uri="{FF2B5EF4-FFF2-40B4-BE49-F238E27FC236}">
                  <a16:creationId xmlns:a16="http://schemas.microsoft.com/office/drawing/2014/main" id="{586D40CB-0D5F-4645-8DDA-829CF0BB09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4876800"/>
              <a:ext cx="1600200" cy="1600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7534" name="Picture 16">
              <a:extLst>
                <a:ext uri="{FF2B5EF4-FFF2-40B4-BE49-F238E27FC236}">
                  <a16:creationId xmlns:a16="http://schemas.microsoft.com/office/drawing/2014/main" id="{11462A82-1E85-ED4B-AEAE-30E1C97285B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876800"/>
              <a:ext cx="1600200" cy="1600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pic>
        <p:nvPicPr>
          <p:cNvPr id="107523" name="Picture 5">
            <a:extLst>
              <a:ext uri="{FF2B5EF4-FFF2-40B4-BE49-F238E27FC236}">
                <a16:creationId xmlns:a16="http://schemas.microsoft.com/office/drawing/2014/main" id="{197EA8FA-F978-7B40-BFD9-0C622063779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9063" y="2209800"/>
            <a:ext cx="4757737" cy="315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19">
            <a:extLst>
              <a:ext uri="{FF2B5EF4-FFF2-40B4-BE49-F238E27FC236}">
                <a16:creationId xmlns:a16="http://schemas.microsoft.com/office/drawing/2014/main" id="{FA3D92B2-B6B0-BC41-8528-C32DC0FD23B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0971" t="6667" r="3085" b="2222"/>
          <a:stretch>
            <a:fillRect/>
          </a:stretch>
        </p:blipFill>
        <p:spPr bwMode="auto">
          <a:xfrm>
            <a:off x="5029200" y="2133600"/>
            <a:ext cx="4038600" cy="352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5" name="Rectangle 2">
            <a:extLst>
              <a:ext uri="{FF2B5EF4-FFF2-40B4-BE49-F238E27FC236}">
                <a16:creationId xmlns:a16="http://schemas.microsoft.com/office/drawing/2014/main" id="{13E2A15C-9D46-ED4A-949C-ED0F703ED9A5}"/>
              </a:ext>
            </a:extLst>
          </p:cNvPr>
          <p:cNvSpPr>
            <a:spLocks noGrp="1" noChangeArrowheads="1"/>
          </p:cNvSpPr>
          <p:nvPr>
            <p:ph type="title"/>
          </p:nvPr>
        </p:nvSpPr>
        <p:spPr>
          <a:xfrm>
            <a:off x="685800" y="228600"/>
            <a:ext cx="7772400" cy="1143000"/>
          </a:xfrm>
        </p:spPr>
        <p:txBody>
          <a:bodyPr/>
          <a:lstStyle/>
          <a:p>
            <a:pPr eaLnBrk="1" hangingPunct="1"/>
            <a:r>
              <a:rPr lang="lv-LV" altLang="cs-CZ">
                <a:ea typeface="ＭＳ Ｐゴシック" panose="020B0600070205080204" pitchFamily="34" charset="-128"/>
              </a:rPr>
              <a:t>Electron density equation</a:t>
            </a:r>
            <a:endParaRPr lang="en-GB" altLang="cs-CZ">
              <a:ea typeface="ＭＳ Ｐゴシック" panose="020B0600070205080204" pitchFamily="34" charset="-128"/>
            </a:endParaRPr>
          </a:p>
        </p:txBody>
      </p:sp>
      <p:pic>
        <p:nvPicPr>
          <p:cNvPr id="108546" name="Picture 3">
            <a:extLst>
              <a:ext uri="{FF2B5EF4-FFF2-40B4-BE49-F238E27FC236}">
                <a16:creationId xmlns:a16="http://schemas.microsoft.com/office/drawing/2014/main" id="{4B3F6137-2BC8-C142-A052-7B3D911CF9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571750"/>
            <a:ext cx="9144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ADF4BB71-5408-C74A-A76A-6695A29E5968}"/>
              </a:ext>
            </a:extLst>
          </p:cNvPr>
          <p:cNvSpPr>
            <a:spLocks noChangeArrowheads="1"/>
          </p:cNvSpPr>
          <p:nvPr/>
        </p:nvSpPr>
        <p:spPr bwMode="auto">
          <a:xfrm>
            <a:off x="8077200" y="2667000"/>
            <a:ext cx="1066800" cy="609600"/>
          </a:xfrm>
          <a:prstGeom prst="ellipse">
            <a:avLst/>
          </a:prstGeom>
          <a:noFill/>
          <a:ln w="25400">
            <a:solidFill>
              <a:srgbClr val="FF00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pic>
        <p:nvPicPr>
          <p:cNvPr id="108548" name="Picture 6">
            <a:extLst>
              <a:ext uri="{FF2B5EF4-FFF2-40B4-BE49-F238E27FC236}">
                <a16:creationId xmlns:a16="http://schemas.microsoft.com/office/drawing/2014/main" id="{61F58410-E481-5C45-AAA5-60B05B42DA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22538" y="4724400"/>
            <a:ext cx="40989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a:extLst>
              <a:ext uri="{FF2B5EF4-FFF2-40B4-BE49-F238E27FC236}">
                <a16:creationId xmlns:a16="http://schemas.microsoft.com/office/drawing/2014/main" id="{C33F08F2-66D8-2B49-8404-87F5A2CEA5E1}"/>
              </a:ext>
            </a:extLst>
          </p:cNvPr>
          <p:cNvSpPr>
            <a:spLocks noGrp="1" noChangeArrowheads="1"/>
          </p:cNvSpPr>
          <p:nvPr>
            <p:ph type="title"/>
          </p:nvPr>
        </p:nvSpPr>
        <p:spPr>
          <a:xfrm>
            <a:off x="762000" y="0"/>
            <a:ext cx="7772400" cy="1143000"/>
          </a:xfrm>
        </p:spPr>
        <p:txBody>
          <a:bodyPr/>
          <a:lstStyle/>
          <a:p>
            <a:pPr eaLnBrk="1" hangingPunct="1"/>
            <a:r>
              <a:rPr lang="sv-SE" altLang="cs-CZ">
                <a:ea typeface="ＭＳ Ｐゴシック" panose="020B0600070205080204" pitchFamily="34" charset="-128"/>
              </a:rPr>
              <a:t>Wave as a vector</a:t>
            </a:r>
            <a:endParaRPr lang="en-US" altLang="cs-CZ">
              <a:ea typeface="ＭＳ Ｐゴシック" panose="020B0600070205080204" pitchFamily="34" charset="-128"/>
            </a:endParaRPr>
          </a:p>
        </p:txBody>
      </p:sp>
      <p:sp>
        <p:nvSpPr>
          <p:cNvPr id="109570" name="Rectangle 3">
            <a:extLst>
              <a:ext uri="{FF2B5EF4-FFF2-40B4-BE49-F238E27FC236}">
                <a16:creationId xmlns:a16="http://schemas.microsoft.com/office/drawing/2014/main" id="{3FBA13EB-773E-C345-A3D8-E2B27699BE5D}"/>
              </a:ext>
            </a:extLst>
          </p:cNvPr>
          <p:cNvSpPr>
            <a:spLocks noGrp="1" noChangeArrowheads="1"/>
          </p:cNvSpPr>
          <p:nvPr>
            <p:ph idx="1"/>
          </p:nvPr>
        </p:nvSpPr>
        <p:spPr>
          <a:xfrm>
            <a:off x="611188" y="5229225"/>
            <a:ext cx="4176712" cy="1223963"/>
          </a:xfrm>
        </p:spPr>
        <p:txBody>
          <a:bodyPr/>
          <a:lstStyle/>
          <a:p>
            <a:pPr eaLnBrk="1" hangingPunct="1">
              <a:buFontTx/>
              <a:buNone/>
            </a:pPr>
            <a:r>
              <a:rPr lang="sv-SE" altLang="cs-CZ">
                <a:ea typeface="ＭＳ Ｐゴシック" panose="020B0600070205080204" pitchFamily="34" charset="-128"/>
              </a:rPr>
              <a:t>F=Acos</a:t>
            </a:r>
            <a:r>
              <a:rPr lang="sv-SE" altLang="cs-CZ">
                <a:latin typeface="Symbol" pitchFamily="2" charset="2"/>
                <a:ea typeface="ＭＳ Ｐゴシック" panose="020B0600070205080204" pitchFamily="34" charset="-128"/>
              </a:rPr>
              <a:t>a</a:t>
            </a:r>
            <a:r>
              <a:rPr lang="sv-SE" altLang="cs-CZ">
                <a:ea typeface="ＭＳ Ｐゴシック" panose="020B0600070205080204" pitchFamily="34" charset="-128"/>
              </a:rPr>
              <a:t>+iAsin</a:t>
            </a:r>
            <a:r>
              <a:rPr lang="sv-SE" altLang="cs-CZ">
                <a:latin typeface="Symbol" pitchFamily="2" charset="2"/>
                <a:ea typeface="ＭＳ Ｐゴシック" panose="020B0600070205080204" pitchFamily="34" charset="-128"/>
              </a:rPr>
              <a:t>a</a:t>
            </a:r>
            <a:endParaRPr lang="sv-SE" altLang="cs-CZ">
              <a:ea typeface="ＭＳ Ｐゴシック" panose="020B0600070205080204" pitchFamily="34" charset="-128"/>
            </a:endParaRPr>
          </a:p>
          <a:p>
            <a:pPr eaLnBrk="1" hangingPunct="1">
              <a:buFontTx/>
              <a:buNone/>
            </a:pPr>
            <a:r>
              <a:rPr lang="sv-SE" altLang="cs-CZ">
                <a:ea typeface="ＭＳ Ｐゴシック" panose="020B0600070205080204" pitchFamily="34" charset="-128"/>
              </a:rPr>
              <a:t>F=Aexp(i</a:t>
            </a:r>
            <a:r>
              <a:rPr lang="sv-SE" altLang="cs-CZ">
                <a:latin typeface="Symbol" pitchFamily="2" charset="2"/>
                <a:ea typeface="ＭＳ Ｐゴシック" panose="020B0600070205080204" pitchFamily="34" charset="-128"/>
              </a:rPr>
              <a:t>a</a:t>
            </a:r>
            <a:r>
              <a:rPr lang="sv-SE" altLang="cs-CZ">
                <a:ea typeface="ＭＳ Ｐゴシック" panose="020B0600070205080204" pitchFamily="34" charset="-128"/>
              </a:rPr>
              <a:t>)</a:t>
            </a:r>
            <a:endParaRPr lang="en-US" altLang="cs-CZ">
              <a:ea typeface="ＭＳ Ｐゴシック" panose="020B0600070205080204" pitchFamily="34" charset="-128"/>
            </a:endParaRPr>
          </a:p>
        </p:txBody>
      </p:sp>
      <p:sp>
        <p:nvSpPr>
          <p:cNvPr id="109571" name="Line 4">
            <a:extLst>
              <a:ext uri="{FF2B5EF4-FFF2-40B4-BE49-F238E27FC236}">
                <a16:creationId xmlns:a16="http://schemas.microsoft.com/office/drawing/2014/main" id="{127429C8-0C9C-5440-BF78-B1917BB15936}"/>
              </a:ext>
            </a:extLst>
          </p:cNvPr>
          <p:cNvSpPr>
            <a:spLocks noChangeShapeType="1"/>
          </p:cNvSpPr>
          <p:nvPr/>
        </p:nvSpPr>
        <p:spPr bwMode="auto">
          <a:xfrm>
            <a:off x="1547813" y="1916113"/>
            <a:ext cx="0" cy="2376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572" name="Line 6">
            <a:extLst>
              <a:ext uri="{FF2B5EF4-FFF2-40B4-BE49-F238E27FC236}">
                <a16:creationId xmlns:a16="http://schemas.microsoft.com/office/drawing/2014/main" id="{10A7FAEF-3DA5-3D41-B369-40251B34089F}"/>
              </a:ext>
            </a:extLst>
          </p:cNvPr>
          <p:cNvSpPr>
            <a:spLocks noChangeShapeType="1"/>
          </p:cNvSpPr>
          <p:nvPr/>
        </p:nvSpPr>
        <p:spPr bwMode="auto">
          <a:xfrm flipV="1">
            <a:off x="1547813" y="2565400"/>
            <a:ext cx="2663825" cy="1727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9573" name="Line 7">
            <a:extLst>
              <a:ext uri="{FF2B5EF4-FFF2-40B4-BE49-F238E27FC236}">
                <a16:creationId xmlns:a16="http://schemas.microsoft.com/office/drawing/2014/main" id="{7BE6C29A-9A27-FD4C-972E-6B88C4E31871}"/>
              </a:ext>
            </a:extLst>
          </p:cNvPr>
          <p:cNvSpPr>
            <a:spLocks noChangeShapeType="1"/>
          </p:cNvSpPr>
          <p:nvPr/>
        </p:nvSpPr>
        <p:spPr bwMode="auto">
          <a:xfrm>
            <a:off x="4211638" y="2565400"/>
            <a:ext cx="0" cy="17272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09574" name="Line 8">
            <a:extLst>
              <a:ext uri="{FF2B5EF4-FFF2-40B4-BE49-F238E27FC236}">
                <a16:creationId xmlns:a16="http://schemas.microsoft.com/office/drawing/2014/main" id="{6197EF1C-1C37-314C-B89D-19DDE061D0F9}"/>
              </a:ext>
            </a:extLst>
          </p:cNvPr>
          <p:cNvSpPr>
            <a:spLocks noChangeShapeType="1"/>
          </p:cNvSpPr>
          <p:nvPr/>
        </p:nvSpPr>
        <p:spPr bwMode="auto">
          <a:xfrm flipH="1">
            <a:off x="1547813" y="2565400"/>
            <a:ext cx="2663825"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09575" name="Freeform 9">
            <a:extLst>
              <a:ext uri="{FF2B5EF4-FFF2-40B4-BE49-F238E27FC236}">
                <a16:creationId xmlns:a16="http://schemas.microsoft.com/office/drawing/2014/main" id="{D9888B27-002E-B34C-950B-640E9D5CF85D}"/>
              </a:ext>
            </a:extLst>
          </p:cNvPr>
          <p:cNvSpPr>
            <a:spLocks/>
          </p:cNvSpPr>
          <p:nvPr/>
        </p:nvSpPr>
        <p:spPr bwMode="auto">
          <a:xfrm>
            <a:off x="2051050" y="3933825"/>
            <a:ext cx="144463" cy="358775"/>
          </a:xfrm>
          <a:custGeom>
            <a:avLst/>
            <a:gdLst>
              <a:gd name="T0" fmla="*/ 0 w 91"/>
              <a:gd name="T1" fmla="*/ 0 h 226"/>
              <a:gd name="T2" fmla="*/ 2147483647 w 91"/>
              <a:gd name="T3" fmla="*/ 2147483647 h 226"/>
              <a:gd name="T4" fmla="*/ 2147483647 w 91"/>
              <a:gd name="T5" fmla="*/ 2147483647 h 226"/>
              <a:gd name="T6" fmla="*/ 0 60000 65536"/>
              <a:gd name="T7" fmla="*/ 0 60000 65536"/>
              <a:gd name="T8" fmla="*/ 0 60000 65536"/>
              <a:gd name="T9" fmla="*/ 0 w 91"/>
              <a:gd name="T10" fmla="*/ 0 h 226"/>
              <a:gd name="T11" fmla="*/ 91 w 91"/>
              <a:gd name="T12" fmla="*/ 226 h 226"/>
            </a:gdLst>
            <a:ahLst/>
            <a:cxnLst>
              <a:cxn ang="T6">
                <a:pos x="T0" y="T1"/>
              </a:cxn>
              <a:cxn ang="T7">
                <a:pos x="T2" y="T3"/>
              </a:cxn>
              <a:cxn ang="T8">
                <a:pos x="T4" y="T5"/>
              </a:cxn>
            </a:cxnLst>
            <a:rect l="T9" t="T10" r="T11" b="T12"/>
            <a:pathLst>
              <a:path w="91" h="226">
                <a:moveTo>
                  <a:pt x="0" y="0"/>
                </a:moveTo>
                <a:lnTo>
                  <a:pt x="46" y="90"/>
                </a:lnTo>
                <a:lnTo>
                  <a:pt x="91" y="22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576" name="Text Box 10">
            <a:extLst>
              <a:ext uri="{FF2B5EF4-FFF2-40B4-BE49-F238E27FC236}">
                <a16:creationId xmlns:a16="http://schemas.microsoft.com/office/drawing/2014/main" id="{4DF15A74-67E9-8E46-AB0F-AF1C5DD4AC89}"/>
              </a:ext>
            </a:extLst>
          </p:cNvPr>
          <p:cNvSpPr txBox="1">
            <a:spLocks noChangeArrowheads="1"/>
          </p:cNvSpPr>
          <p:nvPr/>
        </p:nvSpPr>
        <p:spPr bwMode="auto">
          <a:xfrm>
            <a:off x="2195513" y="3860800"/>
            <a:ext cx="576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sv-SE" altLang="cs-CZ">
                <a:latin typeface="Symbol" pitchFamily="2" charset="2"/>
              </a:rPr>
              <a:t>a</a:t>
            </a:r>
            <a:endParaRPr lang="en-US" altLang="cs-CZ">
              <a:latin typeface="Symbol" pitchFamily="2" charset="2"/>
            </a:endParaRPr>
          </a:p>
        </p:txBody>
      </p:sp>
      <p:sp>
        <p:nvSpPr>
          <p:cNvPr id="109577" name="Text Box 11">
            <a:extLst>
              <a:ext uri="{FF2B5EF4-FFF2-40B4-BE49-F238E27FC236}">
                <a16:creationId xmlns:a16="http://schemas.microsoft.com/office/drawing/2014/main" id="{DD5890E3-3791-0940-8207-C16B57A96A44}"/>
              </a:ext>
            </a:extLst>
          </p:cNvPr>
          <p:cNvSpPr txBox="1">
            <a:spLocks noChangeArrowheads="1"/>
          </p:cNvSpPr>
          <p:nvPr/>
        </p:nvSpPr>
        <p:spPr bwMode="auto">
          <a:xfrm>
            <a:off x="3059113" y="2636838"/>
            <a:ext cx="576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sv-SE" altLang="cs-CZ"/>
              <a:t>A</a:t>
            </a:r>
            <a:endParaRPr lang="en-US" altLang="cs-CZ"/>
          </a:p>
        </p:txBody>
      </p:sp>
      <p:sp>
        <p:nvSpPr>
          <p:cNvPr id="109578" name="Text Box 12">
            <a:extLst>
              <a:ext uri="{FF2B5EF4-FFF2-40B4-BE49-F238E27FC236}">
                <a16:creationId xmlns:a16="http://schemas.microsoft.com/office/drawing/2014/main" id="{BB60A4E8-B314-3745-A35F-313D2D465AC7}"/>
              </a:ext>
            </a:extLst>
          </p:cNvPr>
          <p:cNvSpPr txBox="1">
            <a:spLocks noChangeArrowheads="1"/>
          </p:cNvSpPr>
          <p:nvPr/>
        </p:nvSpPr>
        <p:spPr bwMode="auto">
          <a:xfrm>
            <a:off x="3995738" y="4508500"/>
            <a:ext cx="16557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sv-SE" altLang="cs-CZ"/>
              <a:t>Real axis</a:t>
            </a:r>
            <a:endParaRPr lang="en-US" altLang="cs-CZ"/>
          </a:p>
        </p:txBody>
      </p:sp>
      <p:sp>
        <p:nvSpPr>
          <p:cNvPr id="109579" name="Text Box 13">
            <a:extLst>
              <a:ext uri="{FF2B5EF4-FFF2-40B4-BE49-F238E27FC236}">
                <a16:creationId xmlns:a16="http://schemas.microsoft.com/office/drawing/2014/main" id="{4EEBBF90-0DEF-A342-8937-9274EAC4451F}"/>
              </a:ext>
            </a:extLst>
          </p:cNvPr>
          <p:cNvSpPr txBox="1">
            <a:spLocks noChangeArrowheads="1"/>
          </p:cNvSpPr>
          <p:nvPr/>
        </p:nvSpPr>
        <p:spPr bwMode="auto">
          <a:xfrm rot="-5400000">
            <a:off x="-131763" y="2444751"/>
            <a:ext cx="223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sv-SE" altLang="cs-CZ"/>
              <a:t>Imaginary axis</a:t>
            </a:r>
            <a:endParaRPr lang="en-US" altLang="cs-CZ"/>
          </a:p>
        </p:txBody>
      </p:sp>
      <p:sp>
        <p:nvSpPr>
          <p:cNvPr id="109580" name="Text Box 14">
            <a:extLst>
              <a:ext uri="{FF2B5EF4-FFF2-40B4-BE49-F238E27FC236}">
                <a16:creationId xmlns:a16="http://schemas.microsoft.com/office/drawing/2014/main" id="{0683A70A-E41E-7B48-A232-ACED5ABA5001}"/>
              </a:ext>
            </a:extLst>
          </p:cNvPr>
          <p:cNvSpPr txBox="1">
            <a:spLocks noChangeArrowheads="1"/>
          </p:cNvSpPr>
          <p:nvPr/>
        </p:nvSpPr>
        <p:spPr bwMode="auto">
          <a:xfrm>
            <a:off x="5029200" y="5233988"/>
            <a:ext cx="3733800"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Aft>
                <a:spcPts val="600"/>
              </a:spcAft>
            </a:pPr>
            <a:r>
              <a:rPr lang="sv-SE" altLang="cs-CZ" sz="3200">
                <a:latin typeface="Calibri" panose="020F0502020204030204" pitchFamily="34" charset="0"/>
              </a:rPr>
              <a:t>A - wave amplitude</a:t>
            </a:r>
          </a:p>
          <a:p>
            <a:pPr eaLnBrk="1" hangingPunct="1">
              <a:spcAft>
                <a:spcPts val="600"/>
              </a:spcAft>
            </a:pPr>
            <a:r>
              <a:rPr lang="sv-SE" altLang="cs-CZ" sz="3200">
                <a:latin typeface="Calibri" panose="020F0502020204030204" pitchFamily="34" charset="0"/>
              </a:rPr>
              <a:t>α - wave phase</a:t>
            </a:r>
            <a:endParaRPr lang="en-US" altLang="cs-CZ" sz="3200">
              <a:latin typeface="Calibri" panose="020F0502020204030204" pitchFamily="34" charset="0"/>
            </a:endParaRPr>
          </a:p>
        </p:txBody>
      </p:sp>
      <p:pic>
        <p:nvPicPr>
          <p:cNvPr id="109581" name="Picture 14">
            <a:extLst>
              <a:ext uri="{FF2B5EF4-FFF2-40B4-BE49-F238E27FC236}">
                <a16:creationId xmlns:a16="http://schemas.microsoft.com/office/drawing/2014/main" id="{1FCDCF66-77A8-E340-9097-C9C9BD9F1ECD}"/>
              </a:ext>
            </a:extLst>
          </p:cNvPr>
          <p:cNvPicPr>
            <a:picLocks noChangeAspect="1"/>
          </p:cNvPicPr>
          <p:nvPr/>
        </p:nvPicPr>
        <p:blipFill>
          <a:blip r:embed="rId2">
            <a:extLst>
              <a:ext uri="{28A0092B-C50C-407E-A947-70E740481C1C}">
                <a14:useLocalDpi xmlns:a14="http://schemas.microsoft.com/office/drawing/2010/main" val="0"/>
              </a:ext>
            </a:extLst>
          </a:blip>
          <a:srcRect l="44167"/>
          <a:stretch>
            <a:fillRect/>
          </a:stretch>
        </p:blipFill>
        <p:spPr bwMode="auto">
          <a:xfrm>
            <a:off x="381000" y="1143000"/>
            <a:ext cx="5105400"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82" name="TextBox 15">
            <a:extLst>
              <a:ext uri="{FF2B5EF4-FFF2-40B4-BE49-F238E27FC236}">
                <a16:creationId xmlns:a16="http://schemas.microsoft.com/office/drawing/2014/main" id="{D17F5FC9-AF4F-F944-B9F1-F68DA89DA035}"/>
              </a:ext>
            </a:extLst>
          </p:cNvPr>
          <p:cNvSpPr txBox="1">
            <a:spLocks noChangeArrowheads="1"/>
          </p:cNvSpPr>
          <p:nvPr/>
        </p:nvSpPr>
        <p:spPr bwMode="auto">
          <a:xfrm>
            <a:off x="2667000" y="3500438"/>
            <a:ext cx="381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cs-CZ"/>
              <a:t>F</a:t>
            </a:r>
          </a:p>
        </p:txBody>
      </p:sp>
      <p:cxnSp>
        <p:nvCxnSpPr>
          <p:cNvPr id="18" name="Straight Connector 17">
            <a:extLst>
              <a:ext uri="{FF2B5EF4-FFF2-40B4-BE49-F238E27FC236}">
                <a16:creationId xmlns:a16="http://schemas.microsoft.com/office/drawing/2014/main" id="{33050593-50A6-A048-92E9-219F868A6474}"/>
              </a:ext>
            </a:extLst>
          </p:cNvPr>
          <p:cNvCxnSpPr>
            <a:cxnSpLocks noChangeShapeType="1"/>
          </p:cNvCxnSpPr>
          <p:nvPr/>
        </p:nvCxnSpPr>
        <p:spPr bwMode="auto">
          <a:xfrm rot="16200000" flipV="1">
            <a:off x="3314700" y="2705100"/>
            <a:ext cx="304800" cy="228600"/>
          </a:xfrm>
          <a:prstGeom prst="line">
            <a:avLst/>
          </a:prstGeom>
          <a:noFill/>
          <a:ln w="12700">
            <a:solidFill>
              <a:schemeClr val="tx1"/>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a:extLst>
              <a:ext uri="{FF2B5EF4-FFF2-40B4-BE49-F238E27FC236}">
                <a16:creationId xmlns:a16="http://schemas.microsoft.com/office/drawing/2014/main" id="{17838E2B-F614-3347-8554-E2631A5C2590}"/>
              </a:ext>
            </a:extLst>
          </p:cNvPr>
          <p:cNvCxnSpPr>
            <a:cxnSpLocks noChangeShapeType="1"/>
          </p:cNvCxnSpPr>
          <p:nvPr/>
        </p:nvCxnSpPr>
        <p:spPr bwMode="auto">
          <a:xfrm rot="16200000" flipV="1">
            <a:off x="1104900" y="4000500"/>
            <a:ext cx="304800" cy="228600"/>
          </a:xfrm>
          <a:prstGeom prst="line">
            <a:avLst/>
          </a:prstGeom>
          <a:noFill/>
          <a:ln w="12700">
            <a:solidFill>
              <a:schemeClr val="tx1"/>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a:extLst>
              <a:ext uri="{FF2B5EF4-FFF2-40B4-BE49-F238E27FC236}">
                <a16:creationId xmlns:a16="http://schemas.microsoft.com/office/drawing/2014/main" id="{29751664-25FC-1143-99CE-5972D6C875B4}"/>
              </a:ext>
            </a:extLst>
          </p:cNvPr>
          <p:cNvCxnSpPr>
            <a:cxnSpLocks noChangeShapeType="1"/>
          </p:cNvCxnSpPr>
          <p:nvPr/>
        </p:nvCxnSpPr>
        <p:spPr bwMode="auto">
          <a:xfrm rot="10800000" flipV="1">
            <a:off x="1143000" y="2667000"/>
            <a:ext cx="2209800" cy="1295400"/>
          </a:xfrm>
          <a:prstGeom prst="line">
            <a:avLst/>
          </a:prstGeom>
          <a:noFill/>
          <a:ln w="12700">
            <a:solidFill>
              <a:schemeClr val="tx1"/>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8" name="Rectangle 27">
            <a:extLst>
              <a:ext uri="{FF2B5EF4-FFF2-40B4-BE49-F238E27FC236}">
                <a16:creationId xmlns:a16="http://schemas.microsoft.com/office/drawing/2014/main" id="{9FDD0B55-5448-B147-BF92-F1DCB7874F93}"/>
              </a:ext>
            </a:extLst>
          </p:cNvPr>
          <p:cNvSpPr/>
          <p:nvPr/>
        </p:nvSpPr>
        <p:spPr>
          <a:xfrm>
            <a:off x="2057400" y="3429000"/>
            <a:ext cx="22860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9587" name="TextBox 28">
            <a:extLst>
              <a:ext uri="{FF2B5EF4-FFF2-40B4-BE49-F238E27FC236}">
                <a16:creationId xmlns:a16="http://schemas.microsoft.com/office/drawing/2014/main" id="{EADFE135-F4DA-4E48-AB00-144344204ED5}"/>
              </a:ext>
            </a:extLst>
          </p:cNvPr>
          <p:cNvSpPr txBox="1">
            <a:spLocks noChangeArrowheads="1"/>
          </p:cNvSpPr>
          <p:nvPr/>
        </p:nvSpPr>
        <p:spPr bwMode="auto">
          <a:xfrm>
            <a:off x="1752600" y="3043238"/>
            <a:ext cx="533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cs-CZ"/>
              <a:t>A</a:t>
            </a:r>
          </a:p>
        </p:txBody>
      </p:sp>
      <p:cxnSp>
        <p:nvCxnSpPr>
          <p:cNvPr id="31" name="Straight Arrow Connector 30">
            <a:extLst>
              <a:ext uri="{FF2B5EF4-FFF2-40B4-BE49-F238E27FC236}">
                <a16:creationId xmlns:a16="http://schemas.microsoft.com/office/drawing/2014/main" id="{C256F383-B8D6-1449-B89B-80A409611CAB}"/>
              </a:ext>
            </a:extLst>
          </p:cNvPr>
          <p:cNvCxnSpPr/>
          <p:nvPr/>
        </p:nvCxnSpPr>
        <p:spPr>
          <a:xfrm>
            <a:off x="2743200" y="3581400"/>
            <a:ext cx="304800"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D8095676-22AA-D246-AEC0-ECC0A3D0580A}"/>
              </a:ext>
            </a:extLst>
          </p:cNvPr>
          <p:cNvCxnSpPr/>
          <p:nvPr/>
        </p:nvCxnSpPr>
        <p:spPr>
          <a:xfrm>
            <a:off x="685800" y="5334000"/>
            <a:ext cx="304800"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01AAEA1D-41AB-7C4E-A613-76836C5A1A66}"/>
              </a:ext>
            </a:extLst>
          </p:cNvPr>
          <p:cNvCxnSpPr/>
          <p:nvPr/>
        </p:nvCxnSpPr>
        <p:spPr>
          <a:xfrm>
            <a:off x="685800" y="5943600"/>
            <a:ext cx="304800"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109591" name="Picture 10">
            <a:extLst>
              <a:ext uri="{FF2B5EF4-FFF2-40B4-BE49-F238E27FC236}">
                <a16:creationId xmlns:a16="http://schemas.microsoft.com/office/drawing/2014/main" id="{6DC2A9F7-2C92-244C-B124-D2F5244CB90F}"/>
              </a:ext>
            </a:extLst>
          </p:cNvPr>
          <p:cNvPicPr>
            <a:picLocks noChangeAspect="1"/>
          </p:cNvPicPr>
          <p:nvPr/>
        </p:nvPicPr>
        <p:blipFill>
          <a:blip r:embed="rId3">
            <a:extLst>
              <a:ext uri="{28A0092B-C50C-407E-A947-70E740481C1C}">
                <a14:useLocalDpi xmlns:a14="http://schemas.microsoft.com/office/drawing/2010/main" val="0"/>
              </a:ext>
            </a:extLst>
          </a:blip>
          <a:srcRect b="53633"/>
          <a:stretch>
            <a:fillRect/>
          </a:stretch>
        </p:blipFill>
        <p:spPr bwMode="auto">
          <a:xfrm>
            <a:off x="3944938" y="1524000"/>
            <a:ext cx="4970462"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4">
            <a:extLst>
              <a:ext uri="{FF2B5EF4-FFF2-40B4-BE49-F238E27FC236}">
                <a16:creationId xmlns:a16="http://schemas.microsoft.com/office/drawing/2014/main" id="{C523309B-7DAF-E04F-A3AE-7B8811C94E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447800"/>
            <a:ext cx="4324350"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5">
            <a:extLst>
              <a:ext uri="{FF2B5EF4-FFF2-40B4-BE49-F238E27FC236}">
                <a16:creationId xmlns:a16="http://schemas.microsoft.com/office/drawing/2014/main" id="{1C65C175-E8C5-E042-A073-A544FBB642F2}"/>
              </a:ext>
            </a:extLst>
          </p:cNvPr>
          <p:cNvPicPr>
            <a:picLocks noChangeAspect="1"/>
          </p:cNvPicPr>
          <p:nvPr/>
        </p:nvPicPr>
        <p:blipFill>
          <a:blip r:embed="rId3">
            <a:extLst>
              <a:ext uri="{28A0092B-C50C-407E-A947-70E740481C1C}">
                <a14:useLocalDpi xmlns:a14="http://schemas.microsoft.com/office/drawing/2010/main" val="0"/>
              </a:ext>
            </a:extLst>
          </a:blip>
          <a:srcRect l="4105" t="6097" r="13794"/>
          <a:stretch>
            <a:fillRect/>
          </a:stretch>
        </p:blipFill>
        <p:spPr bwMode="auto">
          <a:xfrm>
            <a:off x="4730750" y="1752600"/>
            <a:ext cx="4413250" cy="424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ECDA545F-C48C-3841-A7FD-58A67F9EB338}"/>
              </a:ext>
            </a:extLst>
          </p:cNvPr>
          <p:cNvCxnSpPr>
            <a:cxnSpLocks noChangeShapeType="1"/>
          </p:cNvCxnSpPr>
          <p:nvPr/>
        </p:nvCxnSpPr>
        <p:spPr bwMode="auto">
          <a:xfrm rot="5400000">
            <a:off x="1943101" y="3924300"/>
            <a:ext cx="5257800" cy="3175"/>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Straight Connector 10">
            <a:extLst>
              <a:ext uri="{FF2B5EF4-FFF2-40B4-BE49-F238E27FC236}">
                <a16:creationId xmlns:a16="http://schemas.microsoft.com/office/drawing/2014/main" id="{0E20A2FC-FFE5-6C46-A6BB-3AD18CD42620}"/>
              </a:ext>
            </a:extLst>
          </p:cNvPr>
          <p:cNvCxnSpPr>
            <a:cxnSpLocks noChangeShapeType="1"/>
          </p:cNvCxnSpPr>
          <p:nvPr/>
        </p:nvCxnSpPr>
        <p:spPr bwMode="auto">
          <a:xfrm>
            <a:off x="228600" y="3886200"/>
            <a:ext cx="4343400" cy="1588"/>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3557" name="TextBox 15">
            <a:extLst>
              <a:ext uri="{FF2B5EF4-FFF2-40B4-BE49-F238E27FC236}">
                <a16:creationId xmlns:a16="http://schemas.microsoft.com/office/drawing/2014/main" id="{92F8ABCB-FDFA-0041-A9B7-16A3E700B832}"/>
              </a:ext>
            </a:extLst>
          </p:cNvPr>
          <p:cNvSpPr txBox="1">
            <a:spLocks noChangeArrowheads="1"/>
          </p:cNvSpPr>
          <p:nvPr/>
        </p:nvSpPr>
        <p:spPr bwMode="auto">
          <a:xfrm>
            <a:off x="609600" y="304800"/>
            <a:ext cx="7924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cs-CZ" sz="4000">
                <a:latin typeface="Calibri" panose="020F0502020204030204" pitchFamily="34" charset="0"/>
              </a:rPr>
              <a:t>Particles &amp; waves</a:t>
            </a: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1">
            <a:extLst>
              <a:ext uri="{FF2B5EF4-FFF2-40B4-BE49-F238E27FC236}">
                <a16:creationId xmlns:a16="http://schemas.microsoft.com/office/drawing/2014/main" id="{3468CDE0-ACD7-7B48-BCC0-95959A8B1E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33900" y="1447800"/>
            <a:ext cx="46101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4" name="Picture 2">
            <a:extLst>
              <a:ext uri="{FF2B5EF4-FFF2-40B4-BE49-F238E27FC236}">
                <a16:creationId xmlns:a16="http://schemas.microsoft.com/office/drawing/2014/main" id="{621FE2F0-C714-9144-AB38-2D513C3604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46101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E34FFF-6A47-D445-86C5-4A4BE9CCD375}"/>
              </a:ext>
            </a:extLst>
          </p:cNvPr>
          <p:cNvSpPr txBox="1"/>
          <p:nvPr/>
        </p:nvSpPr>
        <p:spPr>
          <a:xfrm>
            <a:off x="762000" y="228600"/>
            <a:ext cx="7772400" cy="708025"/>
          </a:xfrm>
          <a:prstGeom prst="rect">
            <a:avLst/>
          </a:prstGeom>
          <a:noFill/>
        </p:spPr>
        <p:txBody>
          <a:bodyPr>
            <a:spAutoFit/>
          </a:bodyPr>
          <a:lstStyle/>
          <a:p>
            <a:pPr>
              <a:defRPr/>
            </a:pPr>
            <a:r>
              <a:rPr lang="en-US" sz="4000" dirty="0">
                <a:latin typeface="+mn-lt"/>
                <a:ea typeface="+mn-ea"/>
              </a:rPr>
              <a:t>Patterson function, Patterson space</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3">
            <a:extLst>
              <a:ext uri="{FF2B5EF4-FFF2-40B4-BE49-F238E27FC236}">
                <a16:creationId xmlns:a16="http://schemas.microsoft.com/office/drawing/2014/main" id="{B135530A-E699-8047-A072-972B7CE91E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66700"/>
            <a:ext cx="6483350"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663891"/>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18245</TotalTime>
  <Words>2307</Words>
  <Application>Microsoft Macintosh PowerPoint</Application>
  <PresentationFormat>On-screen Show (4:3)</PresentationFormat>
  <Paragraphs>340</Paragraphs>
  <Slides>91</Slides>
  <Notes>6</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91</vt:i4>
      </vt:variant>
    </vt:vector>
  </HeadingPairs>
  <TitlesOfParts>
    <vt:vector size="99" baseType="lpstr">
      <vt:lpstr>Arial</vt:lpstr>
      <vt:lpstr>Arial Black</vt:lpstr>
      <vt:lpstr>Calibri</vt:lpstr>
      <vt:lpstr>Symbol</vt:lpstr>
      <vt:lpstr>Times New Roman</vt:lpstr>
      <vt:lpstr>Wingdings</vt:lpstr>
      <vt:lpstr>Office Theme</vt:lpstr>
      <vt:lpstr>MSGraph.Chart.8</vt:lpstr>
      <vt:lpstr>Macromolecular crystallography</vt:lpstr>
      <vt:lpstr>PowerPoint Presentation</vt:lpstr>
      <vt:lpstr>PowerPoint Presentation</vt:lpstr>
      <vt:lpstr>WILHELM CONRAD RÖNTGEN (1845-1923)</vt:lpstr>
      <vt:lpstr>MAX VON LAUE  (1879-1960)</vt:lpstr>
      <vt:lpstr>PowerPoint Presentation</vt:lpstr>
      <vt:lpstr>PowerPoint Presentation</vt:lpstr>
      <vt:lpstr>PowerPoint Presentation</vt:lpstr>
      <vt:lpstr>PowerPoint Presentation</vt:lpstr>
      <vt:lpstr>PowerPoint Presentation</vt:lpstr>
      <vt:lpstr>PowerPoint Presentation</vt:lpstr>
      <vt:lpstr>MAX VON LAUE  (1879-1960)</vt:lpstr>
      <vt:lpstr>PowerPoint Presentation</vt:lpstr>
      <vt:lpstr>PowerPoint Presentation</vt:lpstr>
      <vt:lpstr>PowerPoint Presentation</vt:lpstr>
      <vt:lpstr>SIR WILLIAM HENRY BRAGG (1862-1942) SIR WILLIAM LAWRENCE BRAGG (1890-1971) </vt:lpstr>
      <vt:lpstr>James Batcheller Sumner (1879-1960)</vt:lpstr>
      <vt:lpstr>FRANCIS HARRY COMPTON CRICK (1916~2004) JAMES DEWEY WATSON (1928~) MAURICE HUGH FREDERICK WILKINS (1916~2004)</vt:lpstr>
      <vt:lpstr>Max Ferdinand Perutz (1914 – 2002) John Cowdery Kendrew (1917 – 1997)</vt:lpstr>
      <vt:lpstr>PowerPoint Presentation</vt:lpstr>
      <vt:lpstr>PowerPoint Presentation</vt:lpstr>
      <vt:lpstr>PowerPoint Presentation</vt:lpstr>
      <vt:lpstr>PowerPoint Presentation</vt:lpstr>
      <vt:lpstr>PowerPoint Presentation</vt:lpstr>
      <vt:lpstr>Wave as a vector</vt:lpstr>
      <vt:lpstr>X-rays scatter from electrons in all directions</vt:lpstr>
      <vt:lpstr>X-ray scattering from several electrons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Diffraction pattern from a protein crystal</vt:lpstr>
      <vt:lpstr>PowerPoint Presentation</vt:lpstr>
      <vt:lpstr>PowerPoint Presentation</vt:lpstr>
      <vt:lpstr>PowerPoint Presentation</vt:lpstr>
      <vt:lpstr>Electron density equation + PHASE PROBLEM</vt:lpstr>
      <vt:lpstr>PowerPoint Presentation</vt:lpstr>
      <vt:lpstr>PowerPoint Presentation</vt:lpstr>
      <vt:lpstr>PowerPoint Presentation</vt:lpstr>
      <vt:lpstr>Macromolecular crystallography</vt:lpstr>
      <vt:lpstr>PowerPoint Presentation</vt:lpstr>
      <vt:lpstr>PowerPoint Presentation</vt:lpstr>
      <vt:lpstr>PowerPoint Presentation</vt:lpstr>
      <vt:lpstr>PowerPoint Presentation</vt:lpstr>
      <vt:lpstr>Electron density equation &amp; PHASE PROBLEM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Model building &amp; resolution</vt:lpstr>
      <vt:lpstr>PowerPoint Presentation</vt:lpstr>
      <vt:lpstr>PowerPoint Presentation</vt:lpstr>
      <vt:lpstr>Validation</vt:lpstr>
      <vt:lpstr>PowerPoint Presentation</vt:lpstr>
      <vt:lpstr>PowerPoint Presentation</vt:lpstr>
      <vt:lpstr>PowerPoint Presentation</vt:lpstr>
      <vt:lpstr>PowerPoint Presentation</vt:lpstr>
      <vt:lpstr>Data deposition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Johann Deisenhofer (1943) Robert Huber (1937) Hartmut Michel (1948)</vt:lpstr>
      <vt:lpstr>Venkatraman Ramakrishnan (1952) Thomas A. Steitz (1940) Ada E. Yonath (1939)</vt:lpstr>
      <vt:lpstr>X-ray crystallography</vt:lpstr>
      <vt:lpstr>PowerPoint Presentation</vt:lpstr>
      <vt:lpstr>Description of lectromagnetic waves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Electron density equation</vt:lpstr>
      <vt:lpstr>Wave as a vector</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Pavel Plevka</cp:lastModifiedBy>
  <cp:revision>71</cp:revision>
  <dcterms:created xsi:type="dcterms:W3CDTF">2013-11-17T18:12:31Z</dcterms:created>
  <dcterms:modified xsi:type="dcterms:W3CDTF">2020-12-11T11:48:41Z</dcterms:modified>
  <cp:category/>
</cp:coreProperties>
</file>