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73" r:id="rId5"/>
    <p:sldId id="274" r:id="rId6"/>
    <p:sldId id="269" r:id="rId7"/>
    <p:sldId id="272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58" r:id="rId16"/>
    <p:sldId id="259" r:id="rId17"/>
    <p:sldId id="260" r:id="rId18"/>
    <p:sldId id="298" r:id="rId19"/>
    <p:sldId id="299" r:id="rId20"/>
    <p:sldId id="300" r:id="rId21"/>
    <p:sldId id="301" r:id="rId22"/>
    <p:sldId id="297" r:id="rId23"/>
    <p:sldId id="296" r:id="rId24"/>
    <p:sldId id="261" r:id="rId25"/>
    <p:sldId id="263" r:id="rId26"/>
    <p:sldId id="264" r:id="rId27"/>
    <p:sldId id="266" r:id="rId28"/>
    <p:sldId id="295" r:id="rId29"/>
    <p:sldId id="305" r:id="rId30"/>
    <p:sldId id="302" r:id="rId31"/>
    <p:sldId id="303" r:id="rId32"/>
    <p:sldId id="267" r:id="rId33"/>
    <p:sldId id="265" r:id="rId34"/>
    <p:sldId id="283" r:id="rId35"/>
    <p:sldId id="304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A227-5FE6-4BEA-A332-76FCDBC7AD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3D4A-37A9-4D88-A329-F4948B9A6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3D4A-37A9-4D88-A329-F4948B9A61F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 (C9981)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Basic principles, thermodynamics, and kinetics</a:t>
            </a:r>
          </a:p>
          <a:p>
            <a:pPr marL="514350" indent="-514350">
              <a:buAutoNum type="arabicPeriod"/>
            </a:pPr>
            <a:r>
              <a:rPr lang="cs-CZ" dirty="0" smtClean="0"/>
              <a:t>Active sites and catalyst evaluation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 catalyst is present in a </a:t>
            </a:r>
            <a:r>
              <a:rPr lang="cs-CZ" sz="2800" b="1" dirty="0" smtClean="0"/>
              <a:t>different, distinct phase</a:t>
            </a:r>
            <a:r>
              <a:rPr lang="cs-CZ" sz="2800" dirty="0" smtClean="0"/>
              <a:t> in contrary to the rxn mixture</a:t>
            </a:r>
            <a:endParaRPr lang="cs-CZ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Liquid phase rxn mixture over solid catalyst</a:t>
            </a:r>
            <a:endParaRPr lang="cs-CZ" dirty="0" smtClean="0"/>
          </a:p>
          <a:p>
            <a:pPr lvl="1"/>
            <a:r>
              <a:rPr lang="cs-CZ" sz="2400" dirty="0" smtClean="0"/>
              <a:t>Olefin metathesis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6" y="3645023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5536" y="4766945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Longer olefins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Longer olefins</a:t>
            </a:r>
          </a:p>
        </p:txBody>
      </p:sp>
    </p:spTree>
    <p:extLst>
      <p:ext uri="{BB962C8B-B14F-4D97-AF65-F5344CB8AC3E}">
        <p14:creationId xmlns:p14="http://schemas.microsoft.com/office/powerpoint/2010/main" val="4048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Heterogeneous vs. Homogeneous catalysis</a:t>
            </a:r>
            <a:endParaRPr lang="cs-CZ" dirty="0"/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032448" cy="45259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Well defined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easier to characterize the active site, describe reactivity, and evaluate catalytic performance</a:t>
            </a:r>
          </a:p>
          <a:p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FF0000"/>
                </a:solidFill>
              </a:rPr>
              <a:t>Ill defined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active site???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more than one type of active sites???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number of active sites???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20" y="1628800"/>
            <a:ext cx="4604128" cy="25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Heterogeneous vs. Homogeneous catalysis</a:t>
            </a:r>
            <a:endParaRPr lang="cs-CZ" dirty="0"/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176464" cy="45259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One phase with reactants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higher probability that all necessary species meet and react</a:t>
            </a:r>
            <a:r>
              <a:rPr lang="cs-CZ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FF0000"/>
                </a:solidFill>
              </a:rPr>
              <a:t>Distinct phase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diffusion???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</a:t>
            </a:r>
            <a:r>
              <a:rPr lang="cs-CZ" sz="2800" b="1" dirty="0">
                <a:solidFill>
                  <a:srgbClr val="FF0000"/>
                </a:solidFill>
              </a:rPr>
              <a:t>adsorption</a:t>
            </a:r>
            <a:r>
              <a:rPr lang="cs-CZ" sz="2800" b="1" dirty="0" smtClean="0">
                <a:solidFill>
                  <a:srgbClr val="FF0000"/>
                </a:solidFill>
              </a:rPr>
              <a:t>???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= desorption???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Heterogeneous vs. Homogeneous catalysis</a:t>
            </a:r>
            <a:endParaRPr lang="cs-CZ" dirty="0"/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176464" cy="45259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Separation???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Reusability/Price???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Toxicity???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Batch rxns only???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00B050"/>
                </a:solidFill>
              </a:rPr>
              <a:t>Distinct phase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easy to separate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reusable/recyclable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clean products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sz="2800" b="1" dirty="0" smtClean="0">
                <a:solidFill>
                  <a:srgbClr val="00B050"/>
                </a:solidFill>
              </a:rPr>
              <a:t>= continuous processes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Heterogeneous vs. Homogeneous catalysis</a:t>
            </a:r>
            <a:endParaRPr lang="cs-CZ" dirty="0"/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231629"/>
            <a:ext cx="874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 smtClean="0"/>
              <a:t>Homogeneous and Heterogeneous catalysis are complementary to each other</a:t>
            </a:r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We choose either hetero or homo based on the rxn we want to catalyze (pros and cons)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730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Catalytic cycle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6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003623" cy="30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 bwMode="auto">
          <a:xfrm>
            <a:off x="4411030" y="2492896"/>
            <a:ext cx="44091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04248" y="306896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5733256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E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a</a:t>
            </a:r>
            <a:r>
              <a:rPr lang="cs-CZ" sz="2800" b="1" dirty="0" smtClean="0"/>
              <a:t> </a:t>
            </a:r>
            <a:r>
              <a:rPr lang="cs-CZ" sz="2800" b="1" dirty="0" smtClean="0">
                <a:latin typeface="Calibri"/>
                <a:cs typeface="Calibri"/>
              </a:rPr>
              <a:t>&gt;&gt; </a:t>
            </a:r>
            <a:r>
              <a:rPr lang="cs-CZ" sz="2800" b="1" dirty="0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lang="cs-CZ" sz="2800" b="1" baseline="-25000" dirty="0" smtClean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lang="cs-CZ" sz="2800" b="1" dirty="0" smtClean="0">
                <a:solidFill>
                  <a:srgbClr val="0070C0"/>
                </a:solidFill>
                <a:latin typeface="Calibri"/>
                <a:cs typeface="Calibri"/>
              </a:rPr>
              <a:t>(cata); </a:t>
            </a:r>
            <a:r>
              <a:rPr lang="cs-CZ" sz="2800" b="1" dirty="0" smtClean="0">
                <a:latin typeface="Calibri"/>
                <a:cs typeface="Calibri"/>
              </a:rPr>
              <a:t>k = A∙e</a:t>
            </a:r>
            <a:r>
              <a:rPr lang="cs-CZ" sz="2800" b="1" baseline="30000" dirty="0" smtClean="0">
                <a:latin typeface="Calibri"/>
                <a:cs typeface="Calibri"/>
              </a:rPr>
              <a:t>–Ea/RT</a:t>
            </a:r>
          </a:p>
          <a:p>
            <a:pPr marL="0" indent="0"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Δ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  <a:r>
              <a:rPr lang="cs-CZ" sz="2800" b="1" dirty="0" smtClean="0"/>
              <a:t> </a:t>
            </a:r>
            <a:r>
              <a:rPr lang="cs-CZ" sz="2800" b="1" dirty="0" smtClean="0">
                <a:cs typeface="Calibri"/>
              </a:rPr>
              <a:t>= </a:t>
            </a:r>
            <a:r>
              <a:rPr lang="el-GR" sz="2800" b="1" dirty="0" smtClean="0">
                <a:solidFill>
                  <a:srgbClr val="0070C0"/>
                </a:solidFill>
              </a:rPr>
              <a:t>Δ</a:t>
            </a:r>
            <a:r>
              <a:rPr lang="cs-CZ" sz="2800" b="1" dirty="0" smtClean="0">
                <a:solidFill>
                  <a:srgbClr val="0070C0"/>
                </a:solidFill>
              </a:rPr>
              <a:t>G</a:t>
            </a:r>
            <a:r>
              <a:rPr lang="cs-CZ" sz="2800" b="1" dirty="0" smtClean="0">
                <a:solidFill>
                  <a:srgbClr val="0070C0"/>
                </a:solidFill>
                <a:cs typeface="Calibri"/>
              </a:rPr>
              <a:t>(cata); </a:t>
            </a:r>
            <a:r>
              <a:rPr lang="el-GR" sz="2800" b="1" dirty="0" smtClean="0"/>
              <a:t>Δ</a:t>
            </a:r>
            <a:r>
              <a:rPr lang="cs-CZ" sz="2800" b="1" dirty="0" smtClean="0"/>
              <a:t>G = –RT∙lnK</a:t>
            </a:r>
            <a:r>
              <a:rPr lang="cs-CZ" sz="2800" b="1" dirty="0" smtClean="0">
                <a:cs typeface="Calibri"/>
              </a:rPr>
              <a:t> </a:t>
            </a:r>
            <a:endParaRPr lang="cs-CZ" sz="2800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414908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922468" y="3654549"/>
            <a:ext cx="1008112" cy="55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Addition of catalyst into the rxn mixture</a:t>
            </a:r>
          </a:p>
          <a:p>
            <a:pPr lvl="1"/>
            <a:r>
              <a:rPr lang="cs-CZ" sz="2400" b="1" dirty="0" smtClean="0"/>
              <a:t>does</a:t>
            </a:r>
            <a:r>
              <a:rPr lang="cs-CZ" sz="2400" dirty="0" smtClean="0"/>
              <a:t> change „</a:t>
            </a:r>
            <a:r>
              <a:rPr lang="cs-CZ" sz="2400" b="1" dirty="0" smtClean="0"/>
              <a:t>k</a:t>
            </a:r>
            <a:r>
              <a:rPr lang="cs-CZ" sz="2400" dirty="0" smtClean="0"/>
              <a:t>“</a:t>
            </a:r>
          </a:p>
          <a:p>
            <a:pPr lvl="1"/>
            <a:r>
              <a:rPr lang="cs-CZ" sz="2400" b="1" dirty="0" smtClean="0"/>
              <a:t>does not</a:t>
            </a:r>
            <a:r>
              <a:rPr lang="cs-CZ" sz="2400" dirty="0" smtClean="0"/>
              <a:t> change „</a:t>
            </a:r>
            <a:r>
              <a:rPr lang="cs-CZ" sz="2400" b="1" dirty="0" smtClean="0"/>
              <a:t>K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457575"/>
            <a:ext cx="8280920" cy="112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/>
              <a:t>A → P</a:t>
            </a:r>
            <a:r>
              <a:rPr lang="cs-CZ" sz="2800" dirty="0" smtClean="0"/>
              <a:t>, speeded up by addition of a catalyst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K = 1; </a:t>
            </a:r>
            <a:r>
              <a:rPr lang="el-GR" sz="2800" dirty="0" smtClean="0"/>
              <a:t>Δ</a:t>
            </a:r>
            <a:r>
              <a:rPr lang="cs-CZ" sz="2800" dirty="0" smtClean="0"/>
              <a:t>G = 0 kJ mol</a:t>
            </a:r>
            <a:r>
              <a:rPr lang="cs-CZ" sz="2800" baseline="30000" dirty="0" smtClean="0"/>
              <a:t>–1</a:t>
            </a:r>
            <a:r>
              <a:rPr lang="cs-CZ" sz="2800" dirty="0" smtClean="0"/>
              <a:t>; final rxn mixture: 1A + 1P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The catalyst is then </a:t>
            </a:r>
            <a:r>
              <a:rPr lang="cs-CZ" sz="2800" b="1" dirty="0" smtClean="0"/>
              <a:t>equally efficient</a:t>
            </a:r>
            <a:r>
              <a:rPr lang="cs-CZ" sz="2800" dirty="0" smtClean="0"/>
              <a:t> in catalysing </a:t>
            </a:r>
            <a:r>
              <a:rPr lang="cs-CZ" sz="2800" b="1" dirty="0" smtClean="0"/>
              <a:t>the opposite process</a:t>
            </a:r>
          </a:p>
          <a:p>
            <a:r>
              <a:rPr lang="cs-CZ" sz="2800" b="1" dirty="0" smtClean="0"/>
              <a:t>P → A</a:t>
            </a:r>
            <a:r>
              <a:rPr lang="cs-CZ" sz="2800" dirty="0" smtClean="0"/>
              <a:t>; final rxn mixture: 1A + 1P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102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If a catalyst is efficient in </a:t>
            </a:r>
            <a:r>
              <a:rPr lang="cs-CZ" sz="2800" b="1" dirty="0" smtClean="0"/>
              <a:t>dehydration</a:t>
            </a:r>
          </a:p>
          <a:p>
            <a:pPr lvl="1"/>
            <a:r>
              <a:rPr lang="cs-CZ" sz="2400" dirty="0"/>
              <a:t>t</a:t>
            </a:r>
            <a:r>
              <a:rPr lang="cs-CZ" sz="2400" dirty="0" smtClean="0"/>
              <a:t>hen it can be possibly used in </a:t>
            </a:r>
            <a:r>
              <a:rPr lang="cs-CZ" sz="2400" b="1" dirty="0" smtClean="0"/>
              <a:t>hydration</a:t>
            </a:r>
          </a:p>
          <a:p>
            <a:r>
              <a:rPr lang="cs-CZ" sz="2800" dirty="0" smtClean="0"/>
              <a:t>If a catalyst is efficient in </a:t>
            </a:r>
            <a:r>
              <a:rPr lang="cs-CZ" sz="2800" b="1" dirty="0" smtClean="0"/>
              <a:t>hydrogenation</a:t>
            </a:r>
          </a:p>
          <a:p>
            <a:pPr lvl="1"/>
            <a:r>
              <a:rPr lang="cs-CZ" sz="2400" dirty="0"/>
              <a:t>t</a:t>
            </a:r>
            <a:r>
              <a:rPr lang="cs-CZ" sz="2400" dirty="0" smtClean="0"/>
              <a:t>hen it can be possibly used in </a:t>
            </a:r>
            <a:r>
              <a:rPr lang="cs-CZ" sz="2400" b="1" dirty="0" smtClean="0"/>
              <a:t>dehydrogenation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381" y="38610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I.e.: It depends on </a:t>
            </a:r>
            <a:r>
              <a:rPr lang="el-GR" sz="2800" b="1" dirty="0" smtClean="0"/>
              <a:t>Δ</a:t>
            </a:r>
            <a:r>
              <a:rPr lang="cs-CZ" sz="2800" b="1" dirty="0" smtClean="0"/>
              <a:t>G</a:t>
            </a:r>
            <a:r>
              <a:rPr lang="cs-CZ" sz="2800" dirty="0" smtClean="0"/>
              <a:t> of studied reaction, whether the </a:t>
            </a:r>
            <a:r>
              <a:rPr lang="cs-CZ" sz="2800" b="1" dirty="0" smtClean="0"/>
              <a:t>catalyst hydrogenates </a:t>
            </a:r>
            <a:r>
              <a:rPr lang="cs-CZ" sz="2800" dirty="0" smtClean="0"/>
              <a:t>or</a:t>
            </a:r>
            <a:r>
              <a:rPr lang="cs-CZ" sz="2800" b="1" dirty="0" smtClean="0"/>
              <a:t> dehydrogenates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5" name="Rectangle 4"/>
          <p:cNvSpPr/>
          <p:nvPr/>
        </p:nvSpPr>
        <p:spPr>
          <a:xfrm>
            <a:off x="611560" y="506718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We know how to shift equilibrium of chemical reaction</a:t>
            </a:r>
            <a:r>
              <a:rPr lang="cs-CZ" sz="2400" dirty="0" smtClean="0">
                <a:sym typeface="Wingdings" panose="05000000000000000000" pitchFamily="2" charset="2"/>
              </a:rPr>
              <a:t> (#GenChem). This is not a job of the catalyst.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57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Reaction coordinate: A multidimensional problem</a:t>
            </a:r>
            <a:endParaRPr lang="cs-CZ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492896"/>
            <a:ext cx="8677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Reaction coordinate: A multidimensional problem</a:t>
            </a:r>
          </a:p>
          <a:p>
            <a:pPr lvl="1"/>
            <a:r>
              <a:rPr lang="cs-CZ" sz="2400" dirty="0" smtClean="0"/>
              <a:t>e.g. selective oxidation reactions (Table 1)</a:t>
            </a:r>
          </a:p>
          <a:p>
            <a:pPr lvl="2"/>
            <a:r>
              <a:rPr lang="cs-CZ" sz="2000" dirty="0" smtClean="0"/>
              <a:t>We are not shooting for the most stable product (thermodynamically); </a:t>
            </a:r>
            <a:r>
              <a:rPr lang="cs-CZ" sz="2000" b="1" dirty="0" smtClean="0"/>
              <a:t>Difficult!</a:t>
            </a:r>
            <a:endParaRPr lang="cs-CZ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96" y="3429000"/>
            <a:ext cx="5886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7064" y="3744838"/>
            <a:ext cx="1626096" cy="3084984"/>
            <a:chOff x="4767064" y="3744838"/>
            <a:chExt cx="1626096" cy="3084984"/>
          </a:xfrm>
        </p:grpSpPr>
        <p:sp>
          <p:nvSpPr>
            <p:cNvPr id="4" name="Oval 3"/>
            <p:cNvSpPr/>
            <p:nvPr/>
          </p:nvSpPr>
          <p:spPr>
            <a:xfrm>
              <a:off x="5148064" y="3744838"/>
              <a:ext cx="864096" cy="2160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767064" y="5921102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0070C0"/>
                  </a:solidFill>
                </a:rPr>
                <a:t>Mountain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0070C0"/>
                  </a:solidFill>
                </a:rPr>
                <a:t>cottage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0240" y="3760862"/>
            <a:ext cx="1626096" cy="3097138"/>
            <a:chOff x="5970240" y="3760862"/>
            <a:chExt cx="1626096" cy="3097138"/>
          </a:xfrm>
        </p:grpSpPr>
        <p:sp>
          <p:nvSpPr>
            <p:cNvPr id="6" name="Oval 5"/>
            <p:cNvSpPr/>
            <p:nvPr/>
          </p:nvSpPr>
          <p:spPr>
            <a:xfrm>
              <a:off x="6228184" y="3760862"/>
              <a:ext cx="864096" cy="21602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970240" y="5949280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FF0000"/>
                  </a:solidFill>
                </a:rPr>
                <a:t>Spa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FF0000"/>
                  </a:solidFill>
                </a:rPr>
                <a:t>resort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3537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/>
          <a:lstStyle/>
          <a:p>
            <a:r>
              <a:rPr lang="cs-CZ" sz="2800" dirty="0" smtClean="0"/>
              <a:t>Catalyst is…</a:t>
            </a:r>
          </a:p>
          <a:p>
            <a:pPr lvl="1"/>
            <a:r>
              <a:rPr lang="cs-CZ" sz="2400" dirty="0" smtClean="0"/>
              <a:t>A substance that speeds up a chemical reaction</a:t>
            </a:r>
          </a:p>
          <a:p>
            <a:pPr lvl="1"/>
            <a:r>
              <a:rPr lang="cs-CZ" sz="2400" dirty="0" smtClean="0"/>
              <a:t>Without being consumed or changed</a:t>
            </a:r>
            <a:endParaRPr lang="cs-CZ" sz="2400" dirty="0"/>
          </a:p>
        </p:txBody>
      </p:sp>
      <p:pic>
        <p:nvPicPr>
          <p:cNvPr id="1026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94387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58883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76056" y="4694410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+ CATA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80312" y="4653136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+ CATA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Výsledek obrázku pro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8015"/>
            <a:ext cx="1368151" cy="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stest animal in the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09" y="3307100"/>
            <a:ext cx="1404003" cy="10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9208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5444480" y="45175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5596880" y="46699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5271939" y="465157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5424339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5220072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5652120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565212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66834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7820744" y="45007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7973144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7648203" y="463480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7800603" y="46363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7596336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8028384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802838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5536" y="5301208"/>
            <a:ext cx="8928992" cy="136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 smtClean="0"/>
              <a:t>We get our products</a:t>
            </a:r>
          </a:p>
          <a:p>
            <a:pPr lvl="1"/>
            <a:r>
              <a:rPr lang="cs-CZ" dirty="0" smtClean="0"/>
              <a:t>In shorter time; at lower rxn temperature; at lower pressure</a:t>
            </a:r>
            <a:endParaRPr lang="cs-CZ" dirty="0"/>
          </a:p>
          <a:p>
            <a:pPr lvl="1"/>
            <a:r>
              <a:rPr lang="cs-CZ" b="1" dirty="0" smtClean="0"/>
              <a:t>cheaper; economical; ecological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63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Reaction coordinate: A multidimensional problem</a:t>
            </a:r>
          </a:p>
          <a:p>
            <a:pPr lvl="1"/>
            <a:r>
              <a:rPr lang="cs-CZ" sz="2400" dirty="0" smtClean="0"/>
              <a:t>How is it possible that we sometimes end up in a mountain cottage and not in the spa resort???</a:t>
            </a:r>
          </a:p>
          <a:p>
            <a:pPr lvl="1"/>
            <a:r>
              <a:rPr lang="cs-CZ" sz="2400" dirty="0" smtClean="0"/>
              <a:t>We need a catalyst!</a:t>
            </a:r>
          </a:p>
          <a:p>
            <a:pPr lvl="1"/>
            <a:r>
              <a:rPr lang="cs-CZ" sz="2400" dirty="0" smtClean="0"/>
              <a:t>The catalyst will lower the activation energy of our way to the mountain cottage (beautiful views, crazy friends,…)</a:t>
            </a:r>
          </a:p>
          <a:p>
            <a:pPr lvl="1"/>
            <a:r>
              <a:rPr lang="cs-CZ" sz="2400" dirty="0" smtClean="0"/>
              <a:t>The catalyst will increase the activation energy of our way to the spa resort</a:t>
            </a:r>
          </a:p>
          <a:p>
            <a:pPr lvl="1"/>
            <a:r>
              <a:rPr lang="cs-CZ" sz="2400" dirty="0" smtClean="0"/>
              <a:t>E.g. The catalyst has to increase the rate of hiking (selective oxidation) and decrease the rate of hiking (total oxidation). What a difficult job!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94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Reaction coordinate: A multidimensional problem</a:t>
            </a:r>
            <a:endParaRPr lang="cs-CZ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492896"/>
            <a:ext cx="5800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2276872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93296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Reaction coordinate:</a:t>
            </a:r>
            <a:r>
              <a:rPr lang="cs-CZ" sz="2400" dirty="0" smtClean="0"/>
              <a:t> From multidimensional to two-dimensional problem</a:t>
            </a:r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420888"/>
            <a:ext cx="6508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/>
          <a:stretch/>
        </p:blipFill>
        <p:spPr bwMode="auto">
          <a:xfrm>
            <a:off x="1475656" y="2493218"/>
            <a:ext cx="5666681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800" dirty="0" smtClean="0"/>
              <a:t>Transitions state vs. Intermediate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56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Thermodynamics – heterogeneous catalysis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1: </a:t>
            </a:r>
            <a:r>
              <a:rPr lang="cs-CZ" sz="2400" dirty="0" smtClean="0"/>
              <a:t>Adsorption of reactants on catalyst surface (hetero) / Formation of reaction intermediate ABC (enzymes and homo)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4087366"/>
            <a:ext cx="3672409" cy="19390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In heterogeneous catalysis always thermodynamically favorable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(coordinatively unsaturated surface + adsorbate)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317697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Let‘s imagine weak interaction of A, B, and catalyst surface…???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Let‘s imagine very strong interaction of catalyst surface, A, and/or B…??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53833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14096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3: </a:t>
            </a:r>
            <a:r>
              <a:rPr lang="cs-CZ" sz="2400" dirty="0" smtClean="0"/>
              <a:t>Desorption of products from catalyst surface (hetero) / Rupture of product intermediate PC (enzymes and homo)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771800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Let‘s imagine very strong interaction of P with catalyst surface…???</a:t>
            </a:r>
          </a:p>
        </p:txBody>
      </p:sp>
    </p:spTree>
    <p:extLst>
      <p:ext uri="{BB962C8B-B14F-4D97-AF65-F5344CB8AC3E}">
        <p14:creationId xmlns:p14="http://schemas.microsoft.com/office/powerpoint/2010/main" val="24573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Interactions of A,B, and P with catalyst not too weak, not too strong </a:t>
            </a:r>
            <a:br>
              <a:rPr lang="cs-CZ" sz="2800" dirty="0" smtClean="0"/>
            </a:br>
            <a:r>
              <a:rPr lang="cs-CZ" sz="2800" dirty="0" smtClean="0"/>
              <a:t>(= physi/chemisorption on catalyst surface)</a:t>
            </a:r>
            <a:endParaRPr lang="cs-CZ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5832648"/>
            <a:ext cx="4427984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Sabatier‘s principle; Volcano plot</a:t>
            </a:r>
          </a:p>
        </p:txBody>
      </p:sp>
      <p:pic>
        <p:nvPicPr>
          <p:cNvPr id="3078" name="Picture 6" descr="sabatier_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3168352" cy="25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68" y="3032505"/>
            <a:ext cx="4594820" cy="36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Before going any further…</a:t>
            </a:r>
          </a:p>
          <a:p>
            <a:pPr marL="0" indent="0">
              <a:buNone/>
            </a:pPr>
            <a:r>
              <a:rPr lang="cs-CZ" sz="2800" b="1" dirty="0" smtClean="0"/>
              <a:t>Steps 1 and 3 are equally important to step 2 in catalysis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Adsorption and desorption of A, B, and P might have a significant effect on </a:t>
            </a:r>
            <a:r>
              <a:rPr lang="cs-CZ" sz="2800" b="1" dirty="0" smtClean="0">
                <a:solidFill>
                  <a:srgbClr val="0070C0"/>
                </a:solidFill>
              </a:rPr>
              <a:t>E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a</a:t>
            </a:r>
            <a:r>
              <a:rPr lang="cs-CZ" sz="2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76064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In kinetic studies in heterogeneous catalysis we estimate only </a:t>
            </a:r>
            <a:r>
              <a:rPr lang="cs-CZ" sz="2400" b="1" dirty="0" smtClean="0"/>
              <a:t>apparent activation energy (E</a:t>
            </a:r>
            <a:r>
              <a:rPr lang="cs-CZ" sz="2400" b="1" baseline="-25000" dirty="0" smtClean="0"/>
              <a:t>app</a:t>
            </a:r>
            <a:r>
              <a:rPr lang="cs-CZ" sz="2400" b="1" dirty="0" smtClean="0"/>
              <a:t>)</a:t>
            </a:r>
            <a:r>
              <a:rPr lang="cs-CZ" sz="2400" dirty="0" smtClean="0"/>
              <a:t>, where all these contributions are included.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2924944"/>
            <a:ext cx="1080120" cy="1208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534594" y="3767733"/>
            <a:ext cx="677366" cy="9574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39094"/>
            <a:ext cx="8424936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Importance of reactant adsorption and product desorption</a:t>
            </a:r>
          </a:p>
          <a:p>
            <a:pPr lvl="1"/>
            <a:r>
              <a:rPr lang="cs-CZ" sz="2400" dirty="0" smtClean="0"/>
              <a:t>Example: Ethylbenzene dehydrogenation to styrene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16" y="3207221"/>
            <a:ext cx="5972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47664" y="4586796"/>
            <a:ext cx="7672523" cy="908720"/>
            <a:chOff x="1547664" y="4126768"/>
            <a:chExt cx="7672523" cy="908720"/>
          </a:xfrm>
        </p:grpSpPr>
        <p:sp>
          <p:nvSpPr>
            <p:cNvPr id="3" name="Rectangle 2"/>
            <p:cNvSpPr/>
            <p:nvPr/>
          </p:nvSpPr>
          <p:spPr>
            <a:xfrm>
              <a:off x="1547664" y="4437112"/>
              <a:ext cx="6046427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594091" y="4126768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FF0000"/>
                  </a:solidFill>
                </a:rPr>
                <a:t>The best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 smtClean="0">
                  <a:solidFill>
                    <a:srgbClr val="FF0000"/>
                  </a:solidFill>
                </a:rPr>
                <a:t>catalyst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3537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 smtClean="0"/>
              <a:t>What is </a:t>
            </a:r>
            <a:r>
              <a:rPr lang="cs-CZ" sz="2800" b="1" dirty="0" smtClean="0"/>
              <a:t>preceding step 1 </a:t>
            </a:r>
            <a:r>
              <a:rPr lang="cs-CZ" sz="2800" dirty="0" smtClean="0"/>
              <a:t>and</a:t>
            </a:r>
            <a:r>
              <a:rPr lang="cs-CZ" sz="2800" b="1" dirty="0" smtClean="0"/>
              <a:t> following step 3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Diffusion!</a:t>
            </a: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Diffusion</a:t>
            </a:r>
            <a:r>
              <a:rPr lang="cs-CZ" sz="2800" dirty="0" smtClean="0"/>
              <a:t> of A, B, and P might have a significant effect on </a:t>
            </a:r>
            <a:r>
              <a:rPr lang="cs-CZ" sz="2800" b="1" dirty="0" smtClean="0">
                <a:solidFill>
                  <a:srgbClr val="0070C0"/>
                </a:solidFill>
              </a:rPr>
              <a:t>E</a:t>
            </a:r>
            <a:r>
              <a:rPr lang="cs-CZ" sz="2800" b="1" baseline="-25000" dirty="0" smtClean="0">
                <a:solidFill>
                  <a:srgbClr val="0070C0"/>
                </a:solidFill>
              </a:rPr>
              <a:t>a</a:t>
            </a:r>
            <a:r>
              <a:rPr lang="cs-CZ" sz="2800" dirty="0"/>
              <a:t> </a:t>
            </a:r>
            <a:r>
              <a:rPr lang="cs-CZ" sz="2800" dirty="0" smtClean="0"/>
              <a:t>as well.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76064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In kinetic studies in heterogeneous catalysis we estimate only </a:t>
            </a:r>
            <a:r>
              <a:rPr lang="cs-CZ" sz="2400" b="1" dirty="0" smtClean="0"/>
              <a:t>apparent activation energy (E</a:t>
            </a:r>
            <a:r>
              <a:rPr lang="cs-CZ" sz="2400" b="1" baseline="-25000" dirty="0" smtClean="0"/>
              <a:t>app</a:t>
            </a:r>
            <a:r>
              <a:rPr lang="cs-CZ" sz="2400" b="1" dirty="0" smtClean="0"/>
              <a:t>)</a:t>
            </a:r>
            <a:r>
              <a:rPr lang="cs-CZ" sz="2400" dirty="0" smtClean="0"/>
              <a:t>, where all these contributions are included.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2924944"/>
            <a:ext cx="1080120" cy="1208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534594" y="3767733"/>
            <a:ext cx="677366" cy="9574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Types of catalyst (based on phase)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Homogeneous</a:t>
            </a:r>
          </a:p>
          <a:p>
            <a:r>
              <a:rPr lang="cs-CZ" dirty="0" smtClean="0"/>
              <a:t>Heterogeneous</a:t>
            </a:r>
          </a:p>
          <a:p>
            <a:r>
              <a:rPr lang="cs-CZ" dirty="0" smtClean="0"/>
              <a:t>Enzymatic</a:t>
            </a:r>
            <a:endParaRPr lang="cs-CZ" dirty="0"/>
          </a:p>
        </p:txBody>
      </p:sp>
      <p:pic>
        <p:nvPicPr>
          <p:cNvPr id="4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2822202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+ CATA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444480" y="26452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5596880" y="27976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271939" y="277936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5424339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5220072" y="26369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5652120" y="26369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5652120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6" y="1749524"/>
            <a:ext cx="5562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94151"/>
            <a:ext cx="586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9026" y="5085184"/>
            <a:ext cx="864096" cy="33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5364088" y="6623769"/>
            <a:ext cx="1656656" cy="18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Another representation of the complexity of heterogeneous catalytic reaction</a:t>
            </a:r>
            <a:endParaRPr lang="cs-CZ" sz="2400" dirty="0"/>
          </a:p>
        </p:txBody>
      </p:sp>
      <p:sp>
        <p:nvSpPr>
          <p:cNvPr id="9" name="Rectangle 8"/>
          <p:cNvSpPr/>
          <p:nvPr/>
        </p:nvSpPr>
        <p:spPr>
          <a:xfrm>
            <a:off x="5976392" y="1749524"/>
            <a:ext cx="864096" cy="42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2397596"/>
            <a:ext cx="3150978" cy="160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Adsorption, desorption, and </a:t>
            </a:r>
            <a:r>
              <a:rPr lang="cs-CZ" sz="2400" b="1" dirty="0" smtClean="0">
                <a:solidFill>
                  <a:srgbClr val="00B050"/>
                </a:solidFill>
              </a:rPr>
              <a:t>diffusion</a:t>
            </a:r>
            <a:r>
              <a:rPr lang="cs-CZ" sz="2400" dirty="0" smtClean="0"/>
              <a:t> of A, B, and P might have a significant effect on </a:t>
            </a:r>
            <a:r>
              <a:rPr lang="cs-CZ" sz="2400" b="1" dirty="0" smtClean="0">
                <a:solidFill>
                  <a:srgbClr val="0070C0"/>
                </a:solidFill>
              </a:rPr>
              <a:t>E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a</a:t>
            </a:r>
            <a:r>
              <a:rPr lang="cs-CZ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14" y="4005064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Another representation of the complexity of heterogeneous catalytic reaction</a:t>
            </a:r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0812"/>
            <a:ext cx="5328592" cy="43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2420888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8280" y="2780928"/>
            <a:ext cx="3150978" cy="160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Adsorption, desorption, and </a:t>
            </a:r>
            <a:r>
              <a:rPr lang="cs-CZ" sz="2400" b="1" dirty="0" smtClean="0">
                <a:solidFill>
                  <a:srgbClr val="00B050"/>
                </a:solidFill>
              </a:rPr>
              <a:t>diffusion</a:t>
            </a:r>
            <a:r>
              <a:rPr lang="cs-CZ" sz="2400" dirty="0" smtClean="0"/>
              <a:t> of A, B, and P might have a significant effect on </a:t>
            </a:r>
            <a:r>
              <a:rPr lang="cs-CZ" sz="2400" b="1" dirty="0" smtClean="0">
                <a:solidFill>
                  <a:srgbClr val="0070C0"/>
                </a:solidFill>
              </a:rPr>
              <a:t>E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a</a:t>
            </a:r>
            <a:r>
              <a:rPr lang="cs-CZ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31" y="5229200"/>
            <a:ext cx="5191869" cy="8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7944" y="5127340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36989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sz="2800" dirty="0" smtClean="0"/>
              <a:t>We know kinetics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r>
              <a:rPr lang="cs-CZ" sz="2800" dirty="0" smtClean="0"/>
              <a:t> (#ChemKin)</a:t>
            </a:r>
          </a:p>
          <a:p>
            <a:r>
              <a:rPr lang="cs-CZ" sz="2800" dirty="0" smtClean="0"/>
              <a:t>Rxns of zero order, first order, and second order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But in catalysis also 0.39 order, –0.5 order… (many elementary rxns, fight for active site between reactants and products,…!)</a:t>
            </a:r>
            <a:endParaRPr lang="cs-CZ" sz="2800" dirty="0"/>
          </a:p>
        </p:txBody>
      </p:sp>
      <p:pic>
        <p:nvPicPr>
          <p:cNvPr id="9218" name="Picture 2" descr="Výsledek obrázku pro zero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Thermodynamics vs. kinetics</a:t>
            </a:r>
            <a:endParaRPr lang="cs-CZ" dirty="0"/>
          </a:p>
        </p:txBody>
      </p:sp>
      <p:grpSp>
        <p:nvGrpSpPr>
          <p:cNvPr id="4" name="Group 3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2: </a:t>
            </a:r>
            <a:r>
              <a:rPr lang="cs-CZ" sz="2400" dirty="0" smtClean="0"/>
              <a:t>In order to decrease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for step 2 we need to </a:t>
            </a:r>
            <a:r>
              <a:rPr lang="cs-CZ" sz="2400" b="1" dirty="0" smtClean="0"/>
              <a:t>design</a:t>
            </a:r>
            <a:r>
              <a:rPr lang="cs-CZ" sz="2400" dirty="0" smtClean="0"/>
              <a:t> an </a:t>
            </a:r>
            <a:r>
              <a:rPr lang="cs-CZ" sz="2400" b="1" dirty="0" smtClean="0"/>
              <a:t>active site</a:t>
            </a:r>
            <a:r>
              <a:rPr lang="cs-CZ" sz="2400" dirty="0" smtClean="0"/>
              <a:t> of the catalyst </a:t>
            </a:r>
            <a:r>
              <a:rPr lang="cs-CZ" sz="2400" b="1" dirty="0" smtClean="0"/>
              <a:t>as good as possible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6016" y="3767733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What is the </a:t>
            </a:r>
            <a:r>
              <a:rPr lang="cs-CZ" sz="2400" b="1" dirty="0" smtClean="0"/>
              <a:t>active site???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How do we measure the </a:t>
            </a:r>
            <a:r>
              <a:rPr lang="cs-CZ" sz="2400" b="1" dirty="0" smtClean="0"/>
              <a:t>„goodness“ </a:t>
            </a:r>
            <a:r>
              <a:rPr lang="cs-CZ" sz="2400" dirty="0" smtClean="0"/>
              <a:t>of the active site???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6373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04128" cy="25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1187623" y="3850658"/>
            <a:ext cx="2755515" cy="29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5092547" y="4157541"/>
            <a:ext cx="3567418" cy="23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73285" y="468914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65380" y="4005064"/>
            <a:ext cx="2438668" cy="6840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1297" y="4905164"/>
            <a:ext cx="2299872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4005064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6876256" y="3996097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sites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220072" y="4005064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6876256" y="3996097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61" y="1484784"/>
            <a:ext cx="6308303" cy="50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Autofit/>
          </a:bodyPr>
          <a:lstStyle/>
          <a:p>
            <a:r>
              <a:rPr lang="cs-CZ" sz="2400" dirty="0" smtClean="0"/>
              <a:t>Active sites are often dynamic: They has to be created first!</a:t>
            </a:r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site/catalyst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Turn-over frequency</a:t>
            </a:r>
            <a:r>
              <a:rPr lang="cs-CZ" sz="2800" dirty="0" smtClean="0"/>
              <a:t> (TOF; [s</a:t>
            </a:r>
            <a:r>
              <a:rPr lang="cs-CZ" sz="2800" baseline="30000" dirty="0" smtClean="0"/>
              <a:t>–1</a:t>
            </a:r>
            <a:r>
              <a:rPr lang="cs-CZ" sz="2800" dirty="0" smtClean="0"/>
              <a:t>])</a:t>
            </a:r>
            <a:br>
              <a:rPr lang="cs-CZ" sz="2800" dirty="0" smtClean="0"/>
            </a:br>
            <a:r>
              <a:rPr lang="cs-CZ" sz="2800" dirty="0" smtClean="0"/>
              <a:t>= number of catalytic cycles performed by </a:t>
            </a:r>
            <a:r>
              <a:rPr lang="cs-CZ" sz="2800" b="1" dirty="0" smtClean="0"/>
              <a:t>1 active site</a:t>
            </a:r>
            <a:r>
              <a:rPr lang="cs-CZ" sz="2800" dirty="0" smtClean="0"/>
              <a:t> per time unit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 smtClean="0">
                <a:solidFill>
                  <a:srgbClr val="FF0000"/>
                </a:solidFill>
              </a:rPr>
              <a:t> Numbers for heterogeneous catalysis???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4406255"/>
            <a:ext cx="6336704" cy="219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		</a:t>
            </a:r>
            <a:r>
              <a:rPr lang="cs-CZ" sz="2400" dirty="0"/>
              <a:t>TOF [s</a:t>
            </a:r>
            <a:r>
              <a:rPr lang="cs-CZ" sz="2400" baseline="30000" dirty="0"/>
              <a:t>–1</a:t>
            </a:r>
            <a:r>
              <a:rPr lang="cs-CZ" sz="2400" dirty="0" smtClean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Hetero: 	~1–100 s</a:t>
            </a:r>
            <a:r>
              <a:rPr lang="cs-CZ" sz="2400" baseline="30000" dirty="0" smtClean="0"/>
              <a:t>–1</a:t>
            </a:r>
          </a:p>
          <a:p>
            <a:pPr marL="0" indent="0">
              <a:buNone/>
            </a:pPr>
            <a:r>
              <a:rPr lang="cs-CZ" sz="2400" dirty="0" smtClean="0"/>
              <a:t>Homo: 		~</a:t>
            </a:r>
            <a:r>
              <a:rPr lang="cs-CZ" sz="2400" dirty="0"/>
              <a:t>10–1000 </a:t>
            </a:r>
            <a:r>
              <a:rPr lang="cs-CZ" sz="2400" dirty="0" smtClean="0"/>
              <a:t>s</a:t>
            </a:r>
            <a:r>
              <a:rPr lang="cs-CZ" sz="2400" baseline="30000" dirty="0" smtClean="0"/>
              <a:t>–1</a:t>
            </a:r>
          </a:p>
          <a:p>
            <a:pPr marL="0" indent="0">
              <a:buNone/>
            </a:pPr>
            <a:r>
              <a:rPr lang="cs-CZ" sz="2400" dirty="0" smtClean="0"/>
              <a:t>Enzymes: 	~10000–1000000 </a:t>
            </a:r>
            <a:r>
              <a:rPr lang="cs-CZ" sz="2400" dirty="0"/>
              <a:t>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site/catalyst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Turn-over number</a:t>
            </a:r>
            <a:r>
              <a:rPr lang="cs-CZ" sz="2800" dirty="0" smtClean="0"/>
              <a:t> (TON; [-])</a:t>
            </a:r>
            <a:br>
              <a:rPr lang="cs-CZ" sz="2800" dirty="0" smtClean="0"/>
            </a:br>
            <a:r>
              <a:rPr lang="cs-CZ" sz="2800" dirty="0" smtClean="0"/>
              <a:t>= number of catalytic cycles performed by </a:t>
            </a:r>
            <a:r>
              <a:rPr lang="cs-CZ" sz="2800" b="1" dirty="0" smtClean="0"/>
              <a:t>1 active site</a:t>
            </a:r>
            <a:r>
              <a:rPr lang="cs-CZ" sz="2800" dirty="0" smtClean="0"/>
              <a:t> before deactivation (~lifetime)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 smtClean="0">
                <a:solidFill>
                  <a:srgbClr val="FF0000"/>
                </a:solidFill>
              </a:rPr>
              <a:t> Numbers for heterogeneous catalysis???</a:t>
            </a:r>
          </a:p>
        </p:txBody>
      </p:sp>
    </p:spTree>
    <p:extLst>
      <p:ext uri="{BB962C8B-B14F-4D97-AF65-F5344CB8AC3E}">
        <p14:creationId xmlns:p14="http://schemas.microsoft.com/office/powerpoint/2010/main" val="33836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site/catalyst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Selectivity </a:t>
            </a:r>
            <a:r>
              <a:rPr lang="cs-CZ" sz="2800" dirty="0" smtClean="0"/>
              <a:t>is ability of catalyst to form one product from a pool of products (possibly many) 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Selectivity</a:t>
            </a:r>
            <a:r>
              <a:rPr lang="cs-CZ" sz="2800" dirty="0" smtClean="0"/>
              <a:t> (S; [%])</a:t>
            </a:r>
            <a:br>
              <a:rPr lang="cs-CZ" sz="2800" dirty="0" smtClean="0"/>
            </a:br>
            <a:r>
              <a:rPr lang="cs-CZ" sz="2800" dirty="0" smtClean="0"/>
              <a:t>= number of D molecules produced / R molecules converted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/>
          <a:stretch/>
        </p:blipFill>
        <p:spPr bwMode="auto">
          <a:xfrm>
            <a:off x="3933825" y="2564904"/>
            <a:ext cx="1660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95736" y="3484265"/>
            <a:ext cx="1800200" cy="52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reactant </a:t>
            </a:r>
            <a:r>
              <a:rPr lang="cs-CZ" b="1" dirty="0" smtClean="0"/>
              <a:t>R</a:t>
            </a: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871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site/catalyst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Enantiomeric enrichment </a:t>
            </a:r>
            <a:r>
              <a:rPr lang="cs-CZ" sz="2800" dirty="0" smtClean="0"/>
              <a:t>is ability of catalyst to form </a:t>
            </a:r>
            <a:r>
              <a:rPr lang="cs-CZ" sz="2800" b="1" dirty="0" smtClean="0"/>
              <a:t>selectively</a:t>
            </a:r>
            <a:r>
              <a:rPr lang="cs-CZ" sz="2800" dirty="0" smtClean="0"/>
              <a:t> one </a:t>
            </a:r>
            <a:r>
              <a:rPr lang="cs-CZ" sz="2800" b="1" dirty="0" smtClean="0"/>
              <a:t>enantiomer</a:t>
            </a:r>
            <a:endParaRPr lang="cs-CZ" sz="2800" dirty="0" smtClean="0"/>
          </a:p>
          <a:p>
            <a:r>
              <a:rPr lang="cs-CZ" sz="2800" b="1" dirty="0" smtClean="0"/>
              <a:t>Enantiomeric enrichment</a:t>
            </a:r>
            <a:r>
              <a:rPr lang="cs-CZ" sz="2800" dirty="0" smtClean="0"/>
              <a:t> (ee; [%])</a:t>
            </a:r>
            <a:br>
              <a:rPr lang="cs-CZ" sz="2800" dirty="0" smtClean="0"/>
            </a:br>
            <a:r>
              <a:rPr lang="cs-CZ" sz="2800" dirty="0" smtClean="0"/>
              <a:t>= S(P</a:t>
            </a:r>
            <a:r>
              <a:rPr lang="cs-CZ" sz="2800" baseline="-25000" dirty="0" smtClean="0"/>
              <a:t>R</a:t>
            </a:r>
            <a:r>
              <a:rPr lang="cs-CZ" sz="2800" dirty="0" smtClean="0"/>
              <a:t>) – S(P</a:t>
            </a:r>
            <a:r>
              <a:rPr lang="cs-CZ" sz="2800" baseline="-25000" dirty="0" smtClean="0"/>
              <a:t>S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 smtClean="0"/>
              <a:t>(e.g. Final mixture consists of 90 % P</a:t>
            </a:r>
            <a:r>
              <a:rPr lang="cs-CZ" sz="2800" baseline="-25000" dirty="0" smtClean="0"/>
              <a:t>R</a:t>
            </a:r>
            <a:r>
              <a:rPr lang="cs-CZ" sz="2800" dirty="0" smtClean="0"/>
              <a:t> and 10 % P</a:t>
            </a:r>
            <a:r>
              <a:rPr lang="cs-CZ" sz="2800" baseline="-25000" dirty="0" smtClean="0"/>
              <a:t>S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ee = 80 %)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7704" y="4766295"/>
            <a:ext cx="6264696" cy="18310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		S [%]	</a:t>
            </a:r>
            <a:r>
              <a:rPr lang="cs-CZ" sz="2400" dirty="0"/>
              <a:t>	ee [%]</a:t>
            </a: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Hetero: 	1–100		1–100</a:t>
            </a:r>
            <a:r>
              <a:rPr lang="cs-CZ" sz="2400" baseline="30000" dirty="0" smtClean="0"/>
              <a:t>	</a:t>
            </a:r>
          </a:p>
          <a:p>
            <a:pPr marL="0" indent="0">
              <a:buNone/>
            </a:pPr>
            <a:r>
              <a:rPr lang="cs-CZ" sz="2400" dirty="0" smtClean="0"/>
              <a:t>Homo: 		</a:t>
            </a:r>
            <a:r>
              <a:rPr lang="cs-CZ" sz="2400" dirty="0" smtClean="0">
                <a:latin typeface="Calibri"/>
                <a:cs typeface="Calibri"/>
              </a:rPr>
              <a:t>&gt; 90		</a:t>
            </a:r>
            <a:r>
              <a:rPr lang="cs-CZ" sz="2400" dirty="0">
                <a:cs typeface="Calibri"/>
              </a:rPr>
              <a:t>&gt; </a:t>
            </a:r>
            <a:r>
              <a:rPr lang="cs-CZ" sz="2400" dirty="0" smtClean="0">
                <a:cs typeface="Calibri"/>
              </a:rPr>
              <a:t>70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Enzymes: 	</a:t>
            </a:r>
            <a:r>
              <a:rPr lang="cs-CZ" sz="2400" dirty="0">
                <a:cs typeface="Calibri"/>
              </a:rPr>
              <a:t>&gt; </a:t>
            </a:r>
            <a:r>
              <a:rPr lang="cs-CZ" sz="2400" dirty="0" smtClean="0">
                <a:cs typeface="Calibri"/>
              </a:rPr>
              <a:t>99.99		&gt; </a:t>
            </a:r>
            <a:r>
              <a:rPr lang="cs-CZ" sz="2400" dirty="0">
                <a:cs typeface="Calibri"/>
              </a:rPr>
              <a:t>99.99</a:t>
            </a:r>
            <a:endParaRPr lang="cs-CZ" sz="2400" baseline="300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734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Enzymatic catalysis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Cytochrome P450</a:t>
            </a:r>
            <a:endParaRPr lang="cs-CZ" dirty="0"/>
          </a:p>
        </p:txBody>
      </p:sp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9188"/>
          <a:stretch/>
        </p:blipFill>
        <p:spPr bwMode="auto">
          <a:xfrm>
            <a:off x="2339752" y="2150363"/>
            <a:ext cx="5832648" cy="44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03648" y="2451024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Catalytic cycle</a:t>
            </a:r>
          </a:p>
        </p:txBody>
      </p:sp>
    </p:spTree>
    <p:extLst>
      <p:ext uri="{BB962C8B-B14F-4D97-AF65-F5344CB8AC3E}">
        <p14:creationId xmlns:p14="http://schemas.microsoft.com/office/powerpoint/2010/main" val="13927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site/catalyst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2514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Selectivity</a:t>
            </a:r>
            <a:r>
              <a:rPr lang="cs-CZ" sz="2800" b="1" dirty="0" smtClean="0"/>
              <a:t> </a:t>
            </a:r>
            <a:r>
              <a:rPr lang="cs-CZ" sz="2800" dirty="0" smtClean="0"/>
              <a:t>is ability of catalyst to form one product from a pool of products (possibly many)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9376"/>
            <a:ext cx="3028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427"/>
            <a:ext cx="2895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49688" y="1600200"/>
            <a:ext cx="3538736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Specificity </a:t>
            </a:r>
            <a:r>
              <a:rPr lang="cs-CZ" sz="2800" dirty="0" smtClean="0"/>
              <a:t>is ability of catalyst to react with one reactant among many (similar) reactants</a:t>
            </a:r>
          </a:p>
        </p:txBody>
      </p:sp>
    </p:spTree>
    <p:extLst>
      <p:ext uri="{BB962C8B-B14F-4D97-AF65-F5344CB8AC3E}">
        <p14:creationId xmlns:p14="http://schemas.microsoft.com/office/powerpoint/2010/main" val="6183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Active sites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3229665" cy="17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12" y="1585090"/>
            <a:ext cx="2020462" cy="15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3505171" y="3102129"/>
            <a:ext cx="1932913" cy="20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6216371" y="3526289"/>
            <a:ext cx="2502441" cy="16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790834" y="3940610"/>
            <a:ext cx="117582" cy="14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928" y="3940611"/>
            <a:ext cx="1327366" cy="104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9879" y="4081835"/>
            <a:ext cx="1251818" cy="8002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-25152" y="5345411"/>
            <a:ext cx="9144000" cy="16839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Electronic</a:t>
            </a:r>
            <a:r>
              <a:rPr lang="cs-CZ" sz="2400" dirty="0" smtClean="0"/>
              <a:t> and </a:t>
            </a:r>
            <a:r>
              <a:rPr lang="cs-CZ" sz="2400" b="1" dirty="0" smtClean="0"/>
              <a:t>steric</a:t>
            </a:r>
            <a:r>
              <a:rPr lang="cs-CZ" sz="2400" dirty="0" smtClean="0"/>
              <a:t> properties do play an important role! (TOF, TON, Selectivity, ee, specificity).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020272" y="3139212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7467591" y="3140968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evaluation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0851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Conversion</a:t>
            </a:r>
            <a:r>
              <a:rPr lang="cs-CZ" sz="2800" dirty="0" smtClean="0"/>
              <a:t> (C; [%])</a:t>
            </a:r>
            <a:br>
              <a:rPr lang="cs-CZ" sz="2800" dirty="0" smtClean="0"/>
            </a:br>
            <a:r>
              <a:rPr lang="cs-CZ" sz="2800" dirty="0" smtClean="0"/>
              <a:t>= number of R molecules converted / number of R molecules introduced</a:t>
            </a:r>
          </a:p>
          <a:p>
            <a:r>
              <a:rPr lang="cs-CZ" sz="2800" b="1" dirty="0" smtClean="0"/>
              <a:t>Yield</a:t>
            </a:r>
            <a:r>
              <a:rPr lang="cs-CZ" sz="2800" dirty="0" smtClean="0"/>
              <a:t> (Y; </a:t>
            </a:r>
            <a:r>
              <a:rPr lang="cs-CZ" sz="2800" dirty="0"/>
              <a:t>[%])</a:t>
            </a:r>
            <a:br>
              <a:rPr lang="cs-CZ" sz="2800" dirty="0"/>
            </a:br>
            <a:r>
              <a:rPr lang="cs-CZ" sz="2800" dirty="0"/>
              <a:t>= number of </a:t>
            </a:r>
            <a:r>
              <a:rPr lang="cs-CZ" sz="2800" dirty="0" smtClean="0"/>
              <a:t>P </a:t>
            </a:r>
            <a:r>
              <a:rPr lang="cs-CZ" sz="2800" dirty="0"/>
              <a:t>molecules </a:t>
            </a:r>
            <a:r>
              <a:rPr lang="cs-CZ" sz="2800" dirty="0" smtClean="0"/>
              <a:t>produced </a:t>
            </a:r>
            <a:r>
              <a:rPr lang="cs-CZ" sz="2800" dirty="0"/>
              <a:t>/ number of R molecules introduced</a:t>
            </a:r>
          </a:p>
          <a:p>
            <a:r>
              <a:rPr lang="cs-CZ" sz="2800" b="1" dirty="0" smtClean="0"/>
              <a:t>Selectivity</a:t>
            </a:r>
            <a:r>
              <a:rPr lang="cs-CZ" sz="2800" dirty="0" smtClean="0"/>
              <a:t> (S; </a:t>
            </a:r>
            <a:r>
              <a:rPr lang="cs-CZ" sz="2800" dirty="0"/>
              <a:t>[%])</a:t>
            </a:r>
            <a:br>
              <a:rPr lang="cs-CZ" sz="2800" dirty="0"/>
            </a:br>
            <a:r>
              <a:rPr lang="cs-CZ" sz="2800" dirty="0"/>
              <a:t>= number of </a:t>
            </a:r>
            <a:r>
              <a:rPr lang="cs-CZ" sz="2800" dirty="0" smtClean="0"/>
              <a:t>P </a:t>
            </a:r>
            <a:r>
              <a:rPr lang="cs-CZ" sz="2800" dirty="0"/>
              <a:t>molecules converted / number of R molecules </a:t>
            </a:r>
            <a:r>
              <a:rPr lang="cs-CZ" sz="2800" dirty="0" smtClean="0"/>
              <a:t>converted</a:t>
            </a:r>
          </a:p>
          <a:p>
            <a:endParaRPr lang="cs-CZ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12776"/>
            <a:ext cx="9144000" cy="16839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R → P + P‘</a:t>
            </a: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3354" y="5805264"/>
                <a:ext cx="1462742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54" y="5805264"/>
                <a:ext cx="1462742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83968" y="5661248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evaluation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736304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Productivity </a:t>
            </a:r>
            <a:r>
              <a:rPr lang="cs-CZ" sz="2800" dirty="0" smtClean="0"/>
              <a:t>(STandard Yield, STY; [g g</a:t>
            </a:r>
            <a:r>
              <a:rPr lang="cs-CZ" sz="2800" baseline="30000" dirty="0" smtClean="0"/>
              <a:t>–1</a:t>
            </a:r>
            <a:r>
              <a:rPr lang="cs-CZ" sz="2800" dirty="0" smtClean="0"/>
              <a:t> s</a:t>
            </a:r>
            <a:r>
              <a:rPr lang="cs-CZ" sz="2800" baseline="30000" dirty="0" smtClean="0"/>
              <a:t>–1</a:t>
            </a:r>
            <a:r>
              <a:rPr lang="cs-CZ" sz="2800" dirty="0" smtClean="0"/>
              <a:t>])</a:t>
            </a:r>
            <a:br>
              <a:rPr lang="cs-CZ" sz="2800" dirty="0" smtClean="0"/>
            </a:br>
            <a:r>
              <a:rPr lang="cs-CZ" sz="2800" dirty="0" smtClean="0"/>
              <a:t>= amount of product P produced per unit of time and unit of catalyst mass</a:t>
            </a:r>
            <a:br>
              <a:rPr lang="cs-CZ" sz="2800" dirty="0" smtClean="0"/>
            </a:br>
            <a:r>
              <a:rPr lang="cs-CZ" sz="2800" dirty="0" smtClean="0"/>
              <a:t>= high conversion, high selectivity, low catalyst mass, high flow</a:t>
            </a:r>
            <a:br>
              <a:rPr lang="cs-CZ" sz="2800" dirty="0" smtClean="0"/>
            </a:br>
            <a:r>
              <a:rPr lang="cs-CZ" sz="2800" dirty="0" smtClean="0"/>
              <a:t>= industrial viewpoint</a:t>
            </a:r>
          </a:p>
          <a:p>
            <a:endParaRPr lang="cs-CZ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12777"/>
            <a:ext cx="914400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R → P + P‘</a:t>
            </a: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336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Homework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6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/>
              <a:t>Ecological point of view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13285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Atom efficiency </a:t>
            </a:r>
            <a:r>
              <a:rPr lang="cs-CZ" sz="2800" dirty="0" smtClean="0"/>
              <a:t>[%]</a:t>
            </a:r>
            <a:br>
              <a:rPr lang="cs-CZ" sz="2800" dirty="0" smtClean="0"/>
            </a:br>
            <a:r>
              <a:rPr lang="cs-CZ" sz="2800" dirty="0" smtClean="0"/>
              <a:t>= mass of desired product / total mass of all products</a:t>
            </a:r>
            <a:endParaRPr lang="cs-CZ" sz="2800" dirty="0"/>
          </a:p>
          <a:p>
            <a:r>
              <a:rPr lang="cs-CZ" sz="2800" b="1" dirty="0" smtClean="0"/>
              <a:t>E factor</a:t>
            </a:r>
            <a:r>
              <a:rPr lang="cs-CZ" sz="2800" dirty="0" smtClean="0"/>
              <a:t> [-]</a:t>
            </a:r>
            <a:br>
              <a:rPr lang="cs-CZ" sz="2800" dirty="0" smtClean="0"/>
            </a:br>
            <a:r>
              <a:rPr lang="cs-CZ" sz="2800" dirty="0" smtClean="0"/>
              <a:t>= mass of all wastes (solvents, gases, unreacted precursors, byproducts) / mass of desired products</a:t>
            </a:r>
          </a:p>
          <a:p>
            <a:r>
              <a:rPr lang="cs-CZ" sz="2800" b="1" dirty="0" smtClean="0"/>
              <a:t>EQ factor</a:t>
            </a:r>
            <a:r>
              <a:rPr lang="cs-CZ" sz="2800" dirty="0" smtClean="0"/>
              <a:t> [-]</a:t>
            </a:r>
            <a:br>
              <a:rPr lang="cs-CZ" sz="2800" dirty="0" smtClean="0"/>
            </a:br>
            <a:r>
              <a:rPr lang="cs-CZ" sz="2800" dirty="0" smtClean="0"/>
              <a:t>= E factor, mass of each waste multiplied by Q (environmental unfriendliness), e.g. Q = ~0 for water, </a:t>
            </a:r>
            <a:r>
              <a:rPr lang="cs-CZ" sz="2800" dirty="0"/>
              <a:t>~ </a:t>
            </a:r>
            <a:r>
              <a:rPr lang="cs-CZ" sz="2800" dirty="0" smtClean="0"/>
              <a:t>1 for NaCl, and ~1000 for toluene…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34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/>
              <a:t>Ecological point of view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1328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/>
              <a:t>Atom efficiency </a:t>
            </a:r>
            <a:r>
              <a:rPr lang="cs-CZ" sz="2800" dirty="0" smtClean="0"/>
              <a:t>[%], </a:t>
            </a:r>
            <a:r>
              <a:rPr lang="cs-CZ" sz="2800" b="1" dirty="0" smtClean="0"/>
              <a:t>E factor</a:t>
            </a:r>
            <a:r>
              <a:rPr lang="cs-CZ" sz="2800" dirty="0" smtClean="0"/>
              <a:t> [-], </a:t>
            </a:r>
            <a:r>
              <a:rPr lang="cs-CZ" sz="2800" b="1" dirty="0" smtClean="0"/>
              <a:t>EQ factor</a:t>
            </a:r>
            <a:r>
              <a:rPr lang="cs-CZ" sz="2800" dirty="0" smtClean="0"/>
              <a:t> [-]</a:t>
            </a:r>
            <a:endParaRPr lang="cs-CZ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07455"/>
              </p:ext>
            </p:extLst>
          </p:nvPr>
        </p:nvGraphicFramePr>
        <p:xfrm>
          <a:off x="422970" y="2852936"/>
          <a:ext cx="8297536" cy="354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MDLDrawObject Class" r:id="rId3" imgW="5478745" imgH="2362404" progId="MDLDrawOLE.MDLDrawObject.1">
                  <p:embed/>
                </p:oleObj>
              </mc:Choice>
              <mc:Fallback>
                <p:oleObj name="MDLDrawObject Class" r:id="rId3" imgW="5478745" imgH="2362404" progId="MDLDrawOLE.MDLDrawObject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70" y="2852936"/>
                        <a:ext cx="8297536" cy="3546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860032" y="2969147"/>
            <a:ext cx="2868960" cy="603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Gas phase, flow mode</a:t>
            </a: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72200" y="4581128"/>
            <a:ext cx="2868960" cy="603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Liquid phase, toluene as solvent, batch mode</a:t>
            </a: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739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Enzymatic catalysis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Cytochrome P450</a:t>
            </a:r>
            <a:endParaRPr lang="cs-CZ" dirty="0"/>
          </a:p>
        </p:txBody>
      </p:sp>
      <p:pic>
        <p:nvPicPr>
          <p:cNvPr id="3074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395536" y="2250853"/>
            <a:ext cx="4176464" cy="4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4459942" y="2852936"/>
            <a:ext cx="4702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2842" y="2636912"/>
            <a:ext cx="144132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6811194" y="2636912"/>
            <a:ext cx="144132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52120" y="2492895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Active site</a:t>
            </a:r>
          </a:p>
        </p:txBody>
      </p:sp>
    </p:spTree>
    <p:extLst>
      <p:ext uri="{BB962C8B-B14F-4D97-AF65-F5344CB8AC3E}">
        <p14:creationId xmlns:p14="http://schemas.microsoft.com/office/powerpoint/2010/main" val="40451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Homogeneous catalysis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cs-CZ" sz="2800" dirty="0" smtClean="0"/>
              <a:t>Gas phase</a:t>
            </a:r>
          </a:p>
          <a:p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276872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1/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Cl</a:t>
            </a:r>
            <a:r>
              <a:rPr lang="cs-CZ" sz="2400" dirty="0" smtClean="0"/>
              <a:t> + 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→ ClO</a:t>
            </a:r>
            <a:r>
              <a:rPr lang="cs-CZ" sz="2400" baseline="-25000" dirty="0" smtClean="0"/>
              <a:t>3</a:t>
            </a:r>
          </a:p>
          <a:p>
            <a:pPr marL="0" indent="0">
              <a:buNone/>
            </a:pPr>
            <a:r>
              <a:rPr lang="cs-CZ" sz="2400" dirty="0" smtClean="0"/>
              <a:t>ClO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→ ClO + O</a:t>
            </a:r>
            <a:r>
              <a:rPr lang="cs-CZ" sz="2400" baseline="-25000" dirty="0" smtClean="0"/>
              <a:t>2</a:t>
            </a:r>
          </a:p>
          <a:p>
            <a:pPr marL="0" indent="0">
              <a:buNone/>
            </a:pPr>
            <a:r>
              <a:rPr lang="cs-CZ" sz="2400" dirty="0" smtClean="0"/>
              <a:t>ClO + O → </a:t>
            </a:r>
            <a:r>
              <a:rPr lang="cs-CZ" sz="2400" b="1" dirty="0" smtClean="0"/>
              <a:t>Cl</a:t>
            </a:r>
            <a:r>
              <a:rPr lang="cs-CZ" sz="2400" dirty="0" smtClean="0"/>
              <a:t> + O</a:t>
            </a:r>
            <a:r>
              <a:rPr lang="cs-CZ" sz="2400" baseline="-25000" dirty="0" smtClean="0"/>
              <a:t>2</a:t>
            </a:r>
          </a:p>
          <a:p>
            <a:pPr marL="0" indent="0">
              <a:buNone/>
            </a:pPr>
            <a:r>
              <a:rPr lang="cs-CZ" sz="2400" b="1" dirty="0" smtClean="0"/>
              <a:t>Total:</a:t>
            </a:r>
          </a:p>
          <a:p>
            <a:pPr marL="0" indent="0">
              <a:buNone/>
            </a:pPr>
            <a:r>
              <a:rPr lang="cs-CZ" sz="2400" b="1" dirty="0" smtClean="0"/>
              <a:t>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+ O → 2 O</a:t>
            </a:r>
            <a:r>
              <a:rPr lang="cs-CZ" sz="2400" b="1" baseline="-25000" dirty="0" smtClean="0"/>
              <a:t>2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2/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Isomerization of hydrocarbons with </a:t>
            </a:r>
            <a:r>
              <a:rPr lang="cs-CZ" sz="2400" b="1" dirty="0" smtClean="0"/>
              <a:t>HF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(both in gaseous phase)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9688" y="1639341"/>
            <a:ext cx="2890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Liquid phase</a:t>
            </a:r>
          </a:p>
          <a:p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2040" y="2276872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1/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Esterification of acids with alcohols catalyzed by </a:t>
            </a:r>
            <a:r>
              <a:rPr lang="cs-CZ" sz="2400" b="1" dirty="0" smtClean="0"/>
              <a:t>H</a:t>
            </a:r>
            <a:r>
              <a:rPr lang="cs-CZ" sz="2400" b="1" baseline="30000" dirty="0" smtClean="0"/>
              <a:t>+</a:t>
            </a:r>
            <a:br>
              <a:rPr lang="cs-CZ" sz="2400" b="1" baseline="30000" dirty="0" smtClean="0"/>
            </a:br>
            <a:r>
              <a:rPr lang="cs-CZ" sz="2400" dirty="0" smtClean="0"/>
              <a:t>(e.g. </a:t>
            </a:r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, 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PW</a:t>
            </a:r>
            <a:r>
              <a:rPr lang="cs-CZ" sz="2400" b="1" baseline="-25000" dirty="0" smtClean="0"/>
              <a:t>12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40</a:t>
            </a:r>
            <a:r>
              <a:rPr lang="cs-CZ" sz="2400" dirty="0" smtClean="0"/>
              <a:t>)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  <p:pic>
        <p:nvPicPr>
          <p:cNvPr id="1026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106014" cy="15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4365104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2/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Olefin metathesis </a:t>
            </a:r>
            <a:br>
              <a:rPr lang="cs-CZ" sz="2400" dirty="0" smtClean="0"/>
            </a:br>
            <a:r>
              <a:rPr lang="cs-CZ" sz="2400" dirty="0" smtClean="0"/>
              <a:t>over Grubbs catalyst (organometallics dissolved in liquid solvent along with precursors</a:t>
            </a:r>
            <a:endParaRPr lang="cs-CZ" sz="2400" b="1" baseline="30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124744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 catalyst and rxn mixture in </a:t>
            </a:r>
            <a:r>
              <a:rPr lang="cs-CZ" b="1" dirty="0" smtClean="0"/>
              <a:t>one unique phase</a:t>
            </a:r>
          </a:p>
        </p:txBody>
      </p:sp>
    </p:spTree>
    <p:extLst>
      <p:ext uri="{BB962C8B-B14F-4D97-AF65-F5344CB8AC3E}">
        <p14:creationId xmlns:p14="http://schemas.microsoft.com/office/powerpoint/2010/main" val="42287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 catalyst is present in a </a:t>
            </a:r>
            <a:r>
              <a:rPr lang="cs-CZ" sz="2800" b="1" dirty="0" smtClean="0"/>
              <a:t>different, distinct phase</a:t>
            </a:r>
            <a:r>
              <a:rPr lang="cs-CZ" sz="2800" dirty="0" smtClean="0"/>
              <a:t> in contrary to the rxn mixture</a:t>
            </a:r>
            <a:endParaRPr lang="cs-CZ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Gas phase rxn mixture over solid catalyst</a:t>
            </a:r>
            <a:endParaRPr lang="cs-CZ" dirty="0" smtClean="0"/>
          </a:p>
          <a:p>
            <a:pPr lvl="1"/>
            <a:r>
              <a:rPr lang="cs-CZ" sz="2400" dirty="0" smtClean="0"/>
              <a:t>Olefin metathesis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6" y="3645023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4315231"/>
            <a:ext cx="2213992" cy="2066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Ethene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Butene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Propene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55976" y="6240662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material???</a:t>
            </a:r>
          </a:p>
        </p:txBody>
      </p:sp>
    </p:spTree>
    <p:extLst>
      <p:ext uri="{BB962C8B-B14F-4D97-AF65-F5344CB8AC3E}">
        <p14:creationId xmlns:p14="http://schemas.microsoft.com/office/powerpoint/2010/main" val="12732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 catalyst is present in a </a:t>
            </a:r>
            <a:r>
              <a:rPr lang="cs-CZ" sz="2800" b="1" dirty="0" smtClean="0"/>
              <a:t>different, distinct phase</a:t>
            </a:r>
            <a:r>
              <a:rPr lang="cs-CZ" sz="2800" dirty="0" smtClean="0"/>
              <a:t> in contrary to the rxn mixture</a:t>
            </a:r>
            <a:endParaRPr lang="cs-CZ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Gas phase rxn mixture over solid catalyst</a:t>
            </a:r>
            <a:endParaRPr lang="cs-CZ" dirty="0" smtClean="0"/>
          </a:p>
          <a:p>
            <a:pPr lvl="1"/>
            <a:r>
              <a:rPr lang="cs-CZ" sz="2400" dirty="0" smtClean="0"/>
              <a:t>Alcohol dehydration</a:t>
            </a:r>
          </a:p>
        </p:txBody>
      </p:sp>
      <p:pic>
        <p:nvPicPr>
          <p:cNvPr id="5122" name="Picture 2" descr="Výsledek obrázku pro phosphotungst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4665"/>
            <a:ext cx="2952328" cy="29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788553"/>
            <a:ext cx="2213992" cy="4406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Methanol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1510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Dimethylether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9712" y="6240662"/>
            <a:ext cx="5949788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PW</a:t>
            </a:r>
            <a:r>
              <a:rPr lang="cs-CZ" sz="2400" b="1" baseline="-25000" dirty="0" smtClean="0"/>
              <a:t>12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40</a:t>
            </a:r>
            <a:r>
              <a:rPr lang="cs-CZ" sz="2400" b="1" dirty="0" smtClean="0"/>
              <a:t>; a molecular compound, not a material!</a:t>
            </a:r>
          </a:p>
        </p:txBody>
      </p:sp>
    </p:spTree>
    <p:extLst>
      <p:ext uri="{BB962C8B-B14F-4D97-AF65-F5344CB8AC3E}">
        <p14:creationId xmlns:p14="http://schemas.microsoft.com/office/powerpoint/2010/main" val="22747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 catalyst is present in a </a:t>
            </a:r>
            <a:r>
              <a:rPr lang="cs-CZ" sz="2800" b="1" dirty="0" smtClean="0"/>
              <a:t>different, distinct phase</a:t>
            </a:r>
            <a:r>
              <a:rPr lang="cs-CZ" sz="2800" dirty="0" smtClean="0"/>
              <a:t> in contrary to the rxn mixture</a:t>
            </a:r>
            <a:endParaRPr lang="cs-CZ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Liquid phase rxn mixture over solid catalyst</a:t>
            </a:r>
            <a:endParaRPr lang="cs-CZ" dirty="0" smtClean="0"/>
          </a:p>
          <a:p>
            <a:pPr lvl="1"/>
            <a:r>
              <a:rPr lang="cs-CZ" sz="2400" dirty="0" smtClean="0"/>
              <a:t>Alcohol dehydration</a:t>
            </a:r>
          </a:p>
        </p:txBody>
      </p:sp>
      <p:pic>
        <p:nvPicPr>
          <p:cNvPr id="5122" name="Picture 2" descr="Výsledek obrázku pro phosphotungst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4665"/>
            <a:ext cx="2952328" cy="29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788553"/>
            <a:ext cx="2213992" cy="4406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Butanol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1510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293096"/>
            <a:ext cx="2213992" cy="165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Dibutylether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Butenes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9712" y="6240662"/>
            <a:ext cx="5949788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 smtClean="0"/>
              <a:t>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PW</a:t>
            </a:r>
            <a:r>
              <a:rPr lang="cs-CZ" sz="2400" b="1" baseline="-25000" dirty="0" smtClean="0"/>
              <a:t>12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40</a:t>
            </a:r>
            <a:r>
              <a:rPr lang="cs-CZ" sz="2400" b="1" dirty="0" smtClean="0"/>
              <a:t>; insoluble molecular compound</a:t>
            </a:r>
          </a:p>
        </p:txBody>
      </p:sp>
    </p:spTree>
    <p:extLst>
      <p:ext uri="{BB962C8B-B14F-4D97-AF65-F5344CB8AC3E}">
        <p14:creationId xmlns:p14="http://schemas.microsoft.com/office/powerpoint/2010/main" val="4058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1396</Words>
  <Application>Microsoft Office PowerPoint</Application>
  <PresentationFormat>On-screen Show (4:3)</PresentationFormat>
  <Paragraphs>261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MDLDrawObject Class</vt:lpstr>
      <vt:lpstr>Heterogeneous catalysis (C9981)</vt:lpstr>
      <vt:lpstr>Definition</vt:lpstr>
      <vt:lpstr>Types of catalyst (based on phase)</vt:lpstr>
      <vt:lpstr>Enzymatic catalysis</vt:lpstr>
      <vt:lpstr>Enzymatic catalysis</vt:lpstr>
      <vt:lpstr>Homogeneous catalysis</vt:lpstr>
      <vt:lpstr>Heterogeneous catalysis</vt:lpstr>
      <vt:lpstr>Heterogeneous catalysis</vt:lpstr>
      <vt:lpstr>Heterogeneous catalysis</vt:lpstr>
      <vt:lpstr>Heterogeneous catalysis</vt:lpstr>
      <vt:lpstr>Heterogeneous vs. Homogeneous catalysis</vt:lpstr>
      <vt:lpstr>Heterogeneous vs. Homogeneous catalysis</vt:lpstr>
      <vt:lpstr>Heterogeneous vs. Homogeneous catalysis</vt:lpstr>
      <vt:lpstr>Heterogeneous vs. Homogeneous catalysis</vt:lpstr>
      <vt:lpstr>Catalytic cycle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– heterogeneous catalysis</vt:lpstr>
      <vt:lpstr>Thermodynamics</vt:lpstr>
      <vt:lpstr>Thermodynamics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Kinetics</vt:lpstr>
      <vt:lpstr>Thermodynamics vs. kinetics</vt:lpstr>
      <vt:lpstr>Active sites</vt:lpstr>
      <vt:lpstr>Active sites</vt:lpstr>
      <vt:lpstr>Active site/catalyst evaluation</vt:lpstr>
      <vt:lpstr>Active site/catalyst evaluation</vt:lpstr>
      <vt:lpstr>Active site/catalyst evaluation</vt:lpstr>
      <vt:lpstr>Active site/catalyst evaluation</vt:lpstr>
      <vt:lpstr>Active site/catalyst evaluation</vt:lpstr>
      <vt:lpstr>Active sites</vt:lpstr>
      <vt:lpstr>Catalyst evaluation</vt:lpstr>
      <vt:lpstr>Catalyst evaluation</vt:lpstr>
      <vt:lpstr>Catalyst evaluation</vt:lpstr>
      <vt:lpstr>Catalyst evaluation</vt:lpstr>
      <vt:lpstr>Catalyst evaluation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 (C9981)</dc:title>
  <dc:creator>ales.styskalik</dc:creator>
  <cp:lastModifiedBy>ales.styskalik</cp:lastModifiedBy>
  <cp:revision>72</cp:revision>
  <dcterms:created xsi:type="dcterms:W3CDTF">2019-10-16T03:38:43Z</dcterms:created>
  <dcterms:modified xsi:type="dcterms:W3CDTF">2020-12-22T09:48:43Z</dcterms:modified>
</cp:coreProperties>
</file>