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7" r:id="rId5"/>
    <p:sldId id="309" r:id="rId6"/>
    <p:sldId id="296" r:id="rId7"/>
    <p:sldId id="298" r:id="rId8"/>
    <p:sldId id="299" r:id="rId9"/>
    <p:sldId id="303" r:id="rId10"/>
    <p:sldId id="300" r:id="rId11"/>
    <p:sldId id="305" r:id="rId12"/>
    <p:sldId id="301" r:id="rId13"/>
    <p:sldId id="302" r:id="rId14"/>
    <p:sldId id="304" r:id="rId15"/>
    <p:sldId id="306" r:id="rId16"/>
    <p:sldId id="314" r:id="rId17"/>
    <p:sldId id="315" r:id="rId18"/>
    <p:sldId id="285" r:id="rId19"/>
    <p:sldId id="310" r:id="rId20"/>
    <p:sldId id="286" r:id="rId21"/>
    <p:sldId id="287" r:id="rId22"/>
    <p:sldId id="290" r:id="rId23"/>
    <p:sldId id="311" r:id="rId24"/>
    <p:sldId id="288" r:id="rId25"/>
    <p:sldId id="312" r:id="rId26"/>
    <p:sldId id="289" r:id="rId27"/>
    <p:sldId id="313" r:id="rId28"/>
    <p:sldId id="291" r:id="rId29"/>
    <p:sldId id="293" r:id="rId30"/>
    <p:sldId id="294" r:id="rId31"/>
    <p:sldId id="292" r:id="rId32"/>
    <p:sldId id="261" r:id="rId33"/>
    <p:sldId id="263" r:id="rId34"/>
    <p:sldId id="264" r:id="rId35"/>
    <p:sldId id="262" r:id="rId36"/>
    <p:sldId id="265" r:id="rId37"/>
    <p:sldId id="266" r:id="rId38"/>
    <p:sldId id="267" r:id="rId39"/>
    <p:sldId id="268" r:id="rId40"/>
    <p:sldId id="269" r:id="rId41"/>
    <p:sldId id="274" r:id="rId42"/>
    <p:sldId id="270" r:id="rId43"/>
    <p:sldId id="271" r:id="rId44"/>
    <p:sldId id="272" r:id="rId45"/>
    <p:sldId id="275" r:id="rId46"/>
    <p:sldId id="273" r:id="rId47"/>
    <p:sldId id="276" r:id="rId48"/>
    <p:sldId id="278" r:id="rId49"/>
    <p:sldId id="279" r:id="rId50"/>
    <p:sldId id="277" r:id="rId51"/>
    <p:sldId id="280" r:id="rId52"/>
    <p:sldId id="281" r:id="rId53"/>
    <p:sldId id="282" r:id="rId54"/>
    <p:sldId id="284" r:id="rId55"/>
    <p:sldId id="316" r:id="rId5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891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129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378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651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38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01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639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925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395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56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808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21457-77D4-4C2A-9A3F-ED9D03A87753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606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Heterogeneous catalysis (C9981)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cs-CZ" dirty="0" smtClean="0"/>
              <a:t>Kinetics</a:t>
            </a:r>
          </a:p>
          <a:p>
            <a:pPr marL="514350" indent="-514350">
              <a:buAutoNum type="arabicPeriod"/>
            </a:pPr>
            <a:r>
              <a:rPr lang="cs-CZ" dirty="0" smtClean="0"/>
              <a:t>Mechanisms of catalytic reactions</a:t>
            </a:r>
          </a:p>
          <a:p>
            <a:pPr marL="514350" indent="-514350">
              <a:buAutoNum type="arabicPeriod"/>
            </a:pPr>
            <a:r>
              <a:rPr lang="cs-CZ" dirty="0" smtClean="0"/>
              <a:t>Diffusional limitations on heterogeneous catalysts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651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Kinetics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Back to Arrhenius equation</a:t>
            </a:r>
          </a:p>
          <a:p>
            <a:r>
              <a:rPr lang="cs-CZ" dirty="0" smtClean="0"/>
              <a:t>k – is the reaction rate constant</a:t>
            </a:r>
          </a:p>
          <a:p>
            <a:r>
              <a:rPr lang="cs-CZ" dirty="0" smtClean="0"/>
              <a:t>k – is not a constant in fact</a:t>
            </a:r>
          </a:p>
          <a:p>
            <a:pPr lvl="1"/>
            <a:r>
              <a:rPr lang="cs-CZ" dirty="0" smtClean="0"/>
              <a:t>It depends on temperature and pressure</a:t>
            </a:r>
          </a:p>
          <a:p>
            <a:pPr lvl="1"/>
            <a:r>
              <a:rPr lang="cs-CZ" dirty="0" smtClean="0"/>
              <a:t>Its units differ according to the reaction order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013176"/>
            <a:ext cx="14382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83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Kinetics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Important terms</a:t>
            </a:r>
          </a:p>
          <a:p>
            <a:pPr lvl="1"/>
            <a:r>
              <a:rPr lang="cs-CZ" dirty="0" smtClean="0"/>
              <a:t>Reaction pseudo-order</a:t>
            </a:r>
          </a:p>
          <a:p>
            <a:pPr lvl="2"/>
            <a:r>
              <a:rPr lang="cs-CZ" dirty="0" smtClean="0"/>
              <a:t>Application of one (or more) of the reactants in a big excess so that its concentration in time t virtually equals concentration in time 0</a:t>
            </a:r>
          </a:p>
          <a:p>
            <a:pPr lvl="2"/>
            <a:r>
              <a:rPr lang="cs-CZ" dirty="0" smtClean="0"/>
              <a:t>Simplification of reaction rate equation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8"/>
          <a:stretch/>
        </p:blipFill>
        <p:spPr bwMode="auto">
          <a:xfrm>
            <a:off x="107504" y="6168008"/>
            <a:ext cx="40480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33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Kinetics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2" y="1454149"/>
            <a:ext cx="8726860" cy="533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24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Kinetics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1" y="2339974"/>
            <a:ext cx="9044153" cy="31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69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Kinetics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</a:t>
            </a:r>
            <a:r>
              <a:rPr lang="cs-CZ" baseline="-25000" dirty="0" smtClean="0"/>
              <a:t>a</a:t>
            </a:r>
            <a:r>
              <a:rPr lang="cs-CZ" dirty="0" smtClean="0"/>
              <a:t> (apparent) and A can be estimated by plotting ln k vs. 1/T = Arrhenius plot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663" y="1052736"/>
            <a:ext cx="14382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528" y="2780928"/>
            <a:ext cx="4896544" cy="392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80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Kinetics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2" y="2717800"/>
            <a:ext cx="8916551" cy="200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dirty="0" smtClean="0"/>
              <a:t>Summary</a:t>
            </a:r>
          </a:p>
        </p:txBody>
      </p:sp>
      <p:sp>
        <p:nvSpPr>
          <p:cNvPr id="4" name="Rectangle 3"/>
          <p:cNvSpPr/>
          <p:nvPr/>
        </p:nvSpPr>
        <p:spPr>
          <a:xfrm>
            <a:off x="2555776" y="4365104"/>
            <a:ext cx="6454777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8"/>
          <a:stretch/>
        </p:blipFill>
        <p:spPr bwMode="auto">
          <a:xfrm>
            <a:off x="0" y="6181725"/>
            <a:ext cx="40480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90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Homework 1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6421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480148"/>
            <a:ext cx="6096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12" y="5681928"/>
            <a:ext cx="3170907" cy="113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60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Homework 1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7" y="2095500"/>
            <a:ext cx="9062424" cy="370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42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Mechanisms of catalytic reactions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Langmuir (monomolecular) </a:t>
            </a:r>
          </a:p>
          <a:p>
            <a:pPr lvl="1"/>
            <a:r>
              <a:rPr lang="cs-CZ" sz="2400" dirty="0" smtClean="0"/>
              <a:t>A(adsorbed) → P(adsorbed)</a:t>
            </a:r>
          </a:p>
          <a:p>
            <a:r>
              <a:rPr lang="cs-CZ" sz="2800" dirty="0" smtClean="0"/>
              <a:t>Langmuir-Hinshelwood (bimolecular)</a:t>
            </a:r>
          </a:p>
          <a:p>
            <a:pPr lvl="1"/>
            <a:r>
              <a:rPr lang="cs-CZ" sz="2400" dirty="0" smtClean="0"/>
              <a:t>A(adsorbed) + B(adsorbed) </a:t>
            </a:r>
            <a:r>
              <a:rPr lang="cs-CZ" sz="2400" dirty="0"/>
              <a:t>→ </a:t>
            </a:r>
            <a:r>
              <a:rPr lang="cs-CZ" sz="2400" dirty="0" smtClean="0"/>
              <a:t>P(adsorbed)</a:t>
            </a:r>
          </a:p>
          <a:p>
            <a:r>
              <a:rPr lang="cs-CZ" sz="2800" dirty="0" smtClean="0"/>
              <a:t>Eley-Rideal (bimolecular)</a:t>
            </a:r>
            <a:endParaRPr lang="cs-CZ" sz="2400" dirty="0" smtClean="0"/>
          </a:p>
          <a:p>
            <a:pPr lvl="1"/>
            <a:r>
              <a:rPr lang="cs-CZ" sz="2400" dirty="0" smtClean="0"/>
              <a:t>A(adsorbed) </a:t>
            </a:r>
            <a:r>
              <a:rPr lang="cs-CZ" sz="2400" dirty="0"/>
              <a:t>+ </a:t>
            </a:r>
            <a:r>
              <a:rPr lang="cs-CZ" sz="2400" dirty="0" smtClean="0"/>
              <a:t>B(gas phase) </a:t>
            </a:r>
            <a:r>
              <a:rPr lang="cs-CZ" sz="2400" dirty="0"/>
              <a:t>→ </a:t>
            </a:r>
            <a:r>
              <a:rPr lang="cs-CZ" sz="2400" dirty="0" smtClean="0"/>
              <a:t>P(adsorbed)</a:t>
            </a:r>
          </a:p>
          <a:p>
            <a:r>
              <a:rPr lang="cs-CZ" sz="2800" dirty="0" smtClean="0"/>
              <a:t>Mars-van Krevelen (special case)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5881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Mechanisms of catalytic reactions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 smtClean="0"/>
              <a:t>Langmuir (monomolecular) </a:t>
            </a:r>
          </a:p>
          <a:p>
            <a:pPr lvl="1"/>
            <a:r>
              <a:rPr lang="cs-CZ" sz="2400" b="1" dirty="0" smtClean="0"/>
              <a:t>A(adsorbed) → P(adsorbed)</a:t>
            </a:r>
          </a:p>
          <a:p>
            <a:r>
              <a:rPr lang="cs-CZ" sz="2800" dirty="0" smtClean="0"/>
              <a:t>Langmuir-Hinshelwood (bimolecular)</a:t>
            </a:r>
          </a:p>
          <a:p>
            <a:pPr lvl="1"/>
            <a:r>
              <a:rPr lang="cs-CZ" sz="2400" dirty="0" smtClean="0"/>
              <a:t>A(adsorbed) + B(adsorbed) </a:t>
            </a:r>
            <a:r>
              <a:rPr lang="cs-CZ" sz="2400" dirty="0"/>
              <a:t>→ </a:t>
            </a:r>
            <a:r>
              <a:rPr lang="cs-CZ" sz="2400" dirty="0" smtClean="0"/>
              <a:t>P(adsorbed)</a:t>
            </a:r>
          </a:p>
          <a:p>
            <a:r>
              <a:rPr lang="cs-CZ" sz="2800" dirty="0" smtClean="0"/>
              <a:t>Eley-Rideal (bimolecular)</a:t>
            </a:r>
            <a:endParaRPr lang="cs-CZ" sz="2400" dirty="0" smtClean="0"/>
          </a:p>
          <a:p>
            <a:pPr lvl="1"/>
            <a:r>
              <a:rPr lang="cs-CZ" sz="2400" dirty="0" smtClean="0"/>
              <a:t>A(adsorbed) </a:t>
            </a:r>
            <a:r>
              <a:rPr lang="cs-CZ" sz="2400" dirty="0"/>
              <a:t>+ </a:t>
            </a:r>
            <a:r>
              <a:rPr lang="cs-CZ" sz="2400" dirty="0" smtClean="0"/>
              <a:t>B(gas phase) </a:t>
            </a:r>
            <a:r>
              <a:rPr lang="cs-CZ" sz="2400" dirty="0"/>
              <a:t>→ </a:t>
            </a:r>
            <a:r>
              <a:rPr lang="cs-CZ" sz="2400" dirty="0" smtClean="0"/>
              <a:t>P(adsorbed)</a:t>
            </a:r>
          </a:p>
          <a:p>
            <a:r>
              <a:rPr lang="cs-CZ" sz="2800" dirty="0" smtClean="0"/>
              <a:t>Mars-van Krevelen (special case)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02894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98066"/>
            <a:ext cx="8229600" cy="4525963"/>
          </a:xfrm>
        </p:spPr>
        <p:txBody>
          <a:bodyPr/>
          <a:lstStyle/>
          <a:p>
            <a:r>
              <a:rPr lang="cs-CZ" sz="2800" dirty="0" smtClean="0"/>
              <a:t>Catalyst is…</a:t>
            </a:r>
          </a:p>
          <a:p>
            <a:pPr lvl="1"/>
            <a:r>
              <a:rPr lang="cs-CZ" sz="2400" dirty="0" smtClean="0"/>
              <a:t>A substance that speeds up a chemical reaction</a:t>
            </a:r>
          </a:p>
          <a:p>
            <a:pPr lvl="1"/>
            <a:r>
              <a:rPr lang="cs-CZ" sz="2400" dirty="0" smtClean="0"/>
              <a:t>Without being consumed or changed</a:t>
            </a:r>
            <a:endParaRPr lang="cs-CZ" sz="2400" dirty="0"/>
          </a:p>
        </p:txBody>
      </p:sp>
      <p:pic>
        <p:nvPicPr>
          <p:cNvPr id="1026" name="Picture 2" descr="Výsledek obrázku pro beak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1226843" cy="154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beak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45024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694387" y="4415395"/>
            <a:ext cx="933397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Výsledek obrázku pro beak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1226843" cy="154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Výsledek obrázku pro beak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645024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6158883" y="4415395"/>
            <a:ext cx="933397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5076056" y="4694410"/>
            <a:ext cx="1152128" cy="606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 smtClean="0">
                <a:solidFill>
                  <a:schemeClr val="bg1"/>
                </a:solidFill>
              </a:rPr>
              <a:t>+ CATA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380312" y="4653136"/>
            <a:ext cx="1152128" cy="606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 smtClean="0">
                <a:solidFill>
                  <a:schemeClr val="bg1"/>
                </a:solidFill>
              </a:rPr>
              <a:t>+ CATA</a:t>
            </a:r>
            <a:endParaRPr lang="cs-CZ" sz="200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Výsledek obrázku pro sna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68015"/>
            <a:ext cx="1368151" cy="80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fastest animal in the worl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309" y="3307100"/>
            <a:ext cx="1404003" cy="105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5292080" y="4365104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al 15"/>
          <p:cNvSpPr/>
          <p:nvPr/>
        </p:nvSpPr>
        <p:spPr>
          <a:xfrm>
            <a:off x="5444480" y="4517504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al 16"/>
          <p:cNvSpPr/>
          <p:nvPr/>
        </p:nvSpPr>
        <p:spPr>
          <a:xfrm>
            <a:off x="5596880" y="4669904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al 17"/>
          <p:cNvSpPr/>
          <p:nvPr/>
        </p:nvSpPr>
        <p:spPr>
          <a:xfrm>
            <a:off x="5271939" y="4651573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al 18"/>
          <p:cNvSpPr/>
          <p:nvPr/>
        </p:nvSpPr>
        <p:spPr>
          <a:xfrm>
            <a:off x="5424339" y="4653136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al 19"/>
          <p:cNvSpPr/>
          <p:nvPr/>
        </p:nvSpPr>
        <p:spPr>
          <a:xfrm>
            <a:off x="5220072" y="450912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al 20"/>
          <p:cNvSpPr/>
          <p:nvPr/>
        </p:nvSpPr>
        <p:spPr>
          <a:xfrm>
            <a:off x="5652120" y="450912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al 21"/>
          <p:cNvSpPr/>
          <p:nvPr/>
        </p:nvSpPr>
        <p:spPr>
          <a:xfrm>
            <a:off x="5652120" y="4365104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al 22"/>
          <p:cNvSpPr/>
          <p:nvPr/>
        </p:nvSpPr>
        <p:spPr>
          <a:xfrm>
            <a:off x="7668344" y="4348336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al 23"/>
          <p:cNvSpPr/>
          <p:nvPr/>
        </p:nvSpPr>
        <p:spPr>
          <a:xfrm>
            <a:off x="7820744" y="4500736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al 24"/>
          <p:cNvSpPr/>
          <p:nvPr/>
        </p:nvSpPr>
        <p:spPr>
          <a:xfrm>
            <a:off x="7973144" y="4653136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al 25"/>
          <p:cNvSpPr/>
          <p:nvPr/>
        </p:nvSpPr>
        <p:spPr>
          <a:xfrm>
            <a:off x="7648203" y="4634805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al 26"/>
          <p:cNvSpPr/>
          <p:nvPr/>
        </p:nvSpPr>
        <p:spPr>
          <a:xfrm>
            <a:off x="7800603" y="4636368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al 27"/>
          <p:cNvSpPr/>
          <p:nvPr/>
        </p:nvSpPr>
        <p:spPr>
          <a:xfrm>
            <a:off x="7596336" y="4492352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al 28"/>
          <p:cNvSpPr/>
          <p:nvPr/>
        </p:nvSpPr>
        <p:spPr>
          <a:xfrm>
            <a:off x="8028384" y="4492352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val 29"/>
          <p:cNvSpPr/>
          <p:nvPr/>
        </p:nvSpPr>
        <p:spPr>
          <a:xfrm>
            <a:off x="8028384" y="4348336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395536" y="5301208"/>
            <a:ext cx="8928992" cy="13631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300" dirty="0" smtClean="0"/>
              <a:t>We get our products</a:t>
            </a:r>
          </a:p>
          <a:p>
            <a:pPr lvl="1"/>
            <a:r>
              <a:rPr lang="cs-CZ" dirty="0" smtClean="0"/>
              <a:t>In shorter time; at lower rxn temperature; at lower pressure</a:t>
            </a:r>
            <a:endParaRPr lang="cs-CZ" dirty="0"/>
          </a:p>
          <a:p>
            <a:pPr lvl="1"/>
            <a:r>
              <a:rPr lang="cs-CZ" b="1" dirty="0" smtClean="0"/>
              <a:t>cheaper; economical; ecological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19634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Langmuir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Hypotheses identical as for Langmuir adsorption isotherm</a:t>
            </a:r>
          </a:p>
          <a:p>
            <a:pPr lvl="1"/>
            <a:r>
              <a:rPr lang="cs-CZ" dirty="0" smtClean="0"/>
              <a:t>Monolayer</a:t>
            </a:r>
          </a:p>
          <a:p>
            <a:pPr lvl="1"/>
            <a:r>
              <a:rPr lang="cs-CZ" dirty="0" smtClean="0"/>
              <a:t>One molecule per active site</a:t>
            </a:r>
          </a:p>
          <a:p>
            <a:pPr lvl="1"/>
            <a:r>
              <a:rPr lang="cs-CZ" dirty="0" smtClean="0"/>
              <a:t>The enthalpy of adsorption independent on surface coverage </a:t>
            </a:r>
            <a:r>
              <a:rPr lang="el-GR" dirty="0" smtClean="0"/>
              <a:t>Θ</a:t>
            </a:r>
            <a:endParaRPr lang="cs-CZ" dirty="0" smtClean="0"/>
          </a:p>
          <a:p>
            <a:pPr lvl="2"/>
            <a:r>
              <a:rPr lang="cs-CZ" dirty="0" smtClean="0"/>
              <a:t>All sites identical</a:t>
            </a:r>
          </a:p>
          <a:p>
            <a:pPr lvl="2"/>
            <a:r>
              <a:rPr lang="cs-CZ" dirty="0" smtClean="0"/>
              <a:t>No interactions between molecules of adsorbate</a:t>
            </a:r>
          </a:p>
          <a:p>
            <a:pPr lvl="1"/>
            <a:r>
              <a:rPr lang="cs-CZ" dirty="0" smtClean="0"/>
              <a:t>Adsorption and desorption in equilibrium</a:t>
            </a:r>
          </a:p>
        </p:txBody>
      </p:sp>
    </p:spTree>
    <p:extLst>
      <p:ext uri="{BB962C8B-B14F-4D97-AF65-F5344CB8AC3E}">
        <p14:creationId xmlns:p14="http://schemas.microsoft.com/office/powerpoint/2010/main" val="42117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Langmuir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8516" y="5589240"/>
            <a:ext cx="2818656" cy="964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Reaction rate ≈ k∙[A]</a:t>
            </a:r>
          </a:p>
          <a:p>
            <a:pPr marL="0" indent="0">
              <a:buNone/>
            </a:pPr>
            <a:r>
              <a:rPr lang="cs-CZ" sz="2400" dirty="0" smtClean="0"/>
              <a:t>First order reaction</a:t>
            </a:r>
            <a:endParaRPr lang="cs-CZ" sz="24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514" y="1916832"/>
            <a:ext cx="547687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051720" y="1844824"/>
            <a:ext cx="1944216" cy="3781425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760207" y="4437112"/>
            <a:ext cx="2088232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 smtClean="0"/>
              <a:t>Note: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dirty="0" smtClean="0"/>
              <a:t>k can be k</a:t>
            </a:r>
            <a:r>
              <a:rPr lang="cs-CZ" sz="2400" baseline="-25000" dirty="0" smtClean="0"/>
              <a:t>A→P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dirty="0" smtClean="0"/>
              <a:t>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dirty="0" smtClean="0"/>
              <a:t>k</a:t>
            </a:r>
            <a:r>
              <a:rPr lang="cs-CZ" sz="2400" baseline="-25000" dirty="0" smtClean="0"/>
              <a:t>A-adsorption</a:t>
            </a:r>
            <a:endParaRPr lang="cs-CZ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290659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Langmuir</a:t>
            </a:r>
            <a:endParaRPr lang="cs-CZ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103959"/>
            <a:ext cx="547687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854860" y="1519783"/>
            <a:ext cx="4541676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 smtClean="0"/>
              <a:t>Surface is fully covered with 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dirty="0" smtClean="0"/>
              <a:t>No change with increasing [A]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dirty="0" smtClean="0"/>
              <a:t>Reaction rate ≈ 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dirty="0" smtClean="0"/>
              <a:t>Zero order reaction</a:t>
            </a:r>
            <a:endParaRPr lang="cs-CZ" sz="2400" dirty="0"/>
          </a:p>
        </p:txBody>
      </p:sp>
      <p:sp>
        <p:nvSpPr>
          <p:cNvPr id="6" name="Oval 5"/>
          <p:cNvSpPr/>
          <p:nvPr/>
        </p:nvSpPr>
        <p:spPr>
          <a:xfrm>
            <a:off x="971600" y="3103959"/>
            <a:ext cx="4896544" cy="144016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24128" y="4365104"/>
            <a:ext cx="4541676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 smtClean="0"/>
              <a:t>Note: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dirty="0" smtClean="0"/>
              <a:t>k can be k</a:t>
            </a:r>
            <a:r>
              <a:rPr lang="cs-CZ" sz="2400" baseline="-25000" dirty="0" smtClean="0"/>
              <a:t>A→P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dirty="0" smtClean="0"/>
              <a:t>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dirty="0" smtClean="0"/>
              <a:t>k</a:t>
            </a:r>
            <a:r>
              <a:rPr lang="cs-CZ" sz="2400" baseline="-25000" dirty="0" smtClean="0"/>
              <a:t>P-desorption</a:t>
            </a:r>
            <a:endParaRPr lang="cs-CZ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28509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Mechanisms of catalytic reactions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Langmuir (monomolecular) </a:t>
            </a:r>
          </a:p>
          <a:p>
            <a:pPr lvl="1"/>
            <a:r>
              <a:rPr lang="cs-CZ" sz="2400" dirty="0" smtClean="0"/>
              <a:t>A(adsorbed) → P(adsorbed)</a:t>
            </a:r>
          </a:p>
          <a:p>
            <a:r>
              <a:rPr lang="cs-CZ" sz="2800" b="1" dirty="0" smtClean="0"/>
              <a:t>Langmuir-Hinshelwood (bimolecular)</a:t>
            </a:r>
          </a:p>
          <a:p>
            <a:pPr lvl="1"/>
            <a:r>
              <a:rPr lang="cs-CZ" sz="2400" b="1" dirty="0" smtClean="0"/>
              <a:t>A(adsorbed) + B(adsorbed) </a:t>
            </a:r>
            <a:r>
              <a:rPr lang="cs-CZ" sz="2400" b="1" dirty="0"/>
              <a:t>→ </a:t>
            </a:r>
            <a:r>
              <a:rPr lang="cs-CZ" sz="2400" b="1" dirty="0" smtClean="0"/>
              <a:t>P(adsorbed)</a:t>
            </a:r>
          </a:p>
          <a:p>
            <a:r>
              <a:rPr lang="cs-CZ" sz="2800" dirty="0" smtClean="0"/>
              <a:t>Eley-Rideal (bimolecular)</a:t>
            </a:r>
            <a:endParaRPr lang="cs-CZ" sz="2400" dirty="0" smtClean="0"/>
          </a:p>
          <a:p>
            <a:pPr lvl="1"/>
            <a:r>
              <a:rPr lang="cs-CZ" sz="2400" dirty="0" smtClean="0"/>
              <a:t>A(adsorbed) </a:t>
            </a:r>
            <a:r>
              <a:rPr lang="cs-CZ" sz="2400" dirty="0"/>
              <a:t>+ </a:t>
            </a:r>
            <a:r>
              <a:rPr lang="cs-CZ" sz="2400" dirty="0" smtClean="0"/>
              <a:t>B(gas phase) </a:t>
            </a:r>
            <a:r>
              <a:rPr lang="cs-CZ" sz="2400" dirty="0"/>
              <a:t>→ </a:t>
            </a:r>
            <a:r>
              <a:rPr lang="cs-CZ" sz="2400" dirty="0" smtClean="0"/>
              <a:t>P(adsorbed)</a:t>
            </a:r>
          </a:p>
          <a:p>
            <a:r>
              <a:rPr lang="cs-CZ" sz="2800" dirty="0" smtClean="0"/>
              <a:t>Mars-van Krevelen (special case)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02894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Langmuir-Hinshelwood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Competition between A and B adsorbates for adsorption sites</a:t>
            </a:r>
            <a:endParaRPr lang="cs-CZ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2942431"/>
            <a:ext cx="39243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20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Mechanisms of catalytic reactions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Langmuir (monomolecular) </a:t>
            </a:r>
          </a:p>
          <a:p>
            <a:pPr lvl="1"/>
            <a:r>
              <a:rPr lang="cs-CZ" sz="2400" dirty="0" smtClean="0"/>
              <a:t>A(adsorbed) → P(adsorbed)</a:t>
            </a:r>
          </a:p>
          <a:p>
            <a:r>
              <a:rPr lang="cs-CZ" sz="2800" dirty="0" smtClean="0"/>
              <a:t>Langmuir-Hinshelwood (bimolecular)</a:t>
            </a:r>
          </a:p>
          <a:p>
            <a:pPr lvl="1"/>
            <a:r>
              <a:rPr lang="cs-CZ" sz="2400" dirty="0" smtClean="0"/>
              <a:t>A(adsorbed) + B(adsorbed) </a:t>
            </a:r>
            <a:r>
              <a:rPr lang="cs-CZ" sz="2400" dirty="0"/>
              <a:t>→ </a:t>
            </a:r>
            <a:r>
              <a:rPr lang="cs-CZ" sz="2400" dirty="0" smtClean="0"/>
              <a:t>P(adsorbed)</a:t>
            </a:r>
          </a:p>
          <a:p>
            <a:r>
              <a:rPr lang="cs-CZ" sz="2800" b="1" dirty="0" smtClean="0"/>
              <a:t>Eley-Rideal (bimolecular)</a:t>
            </a:r>
            <a:endParaRPr lang="cs-CZ" sz="2400" b="1" dirty="0" smtClean="0"/>
          </a:p>
          <a:p>
            <a:pPr lvl="1"/>
            <a:r>
              <a:rPr lang="cs-CZ" sz="2400" b="1" dirty="0" smtClean="0"/>
              <a:t>A(adsorbed) </a:t>
            </a:r>
            <a:r>
              <a:rPr lang="cs-CZ" sz="2400" b="1" dirty="0"/>
              <a:t>+ </a:t>
            </a:r>
            <a:r>
              <a:rPr lang="cs-CZ" sz="2400" b="1" dirty="0" smtClean="0"/>
              <a:t>B(gas phase) </a:t>
            </a:r>
            <a:r>
              <a:rPr lang="cs-CZ" sz="2400" b="1" dirty="0"/>
              <a:t>→ </a:t>
            </a:r>
            <a:r>
              <a:rPr lang="cs-CZ" sz="2400" b="1" dirty="0" smtClean="0"/>
              <a:t>P(adsorbed)</a:t>
            </a:r>
          </a:p>
          <a:p>
            <a:r>
              <a:rPr lang="cs-CZ" sz="2800" dirty="0" smtClean="0"/>
              <a:t>Mars-van Krevelen (special case)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02894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Eley-Rideal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41910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206" y="2403424"/>
            <a:ext cx="4339282" cy="287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77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Mechanisms of catalytic reactions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Langmuir (monomolecular) </a:t>
            </a:r>
          </a:p>
          <a:p>
            <a:pPr lvl="1"/>
            <a:r>
              <a:rPr lang="cs-CZ" sz="2400" dirty="0" smtClean="0"/>
              <a:t>A(adsorbed) → P(adsorbed)</a:t>
            </a:r>
          </a:p>
          <a:p>
            <a:r>
              <a:rPr lang="cs-CZ" sz="2800" dirty="0" smtClean="0"/>
              <a:t>Langmuir-Hinshelwood (bimolecular)</a:t>
            </a:r>
          </a:p>
          <a:p>
            <a:pPr lvl="1"/>
            <a:r>
              <a:rPr lang="cs-CZ" sz="2400" dirty="0" smtClean="0"/>
              <a:t>A(adsorbed) + B(adsorbed) </a:t>
            </a:r>
            <a:r>
              <a:rPr lang="cs-CZ" sz="2400" dirty="0"/>
              <a:t>→ </a:t>
            </a:r>
            <a:r>
              <a:rPr lang="cs-CZ" sz="2400" dirty="0" smtClean="0"/>
              <a:t>P(adsorbed)</a:t>
            </a:r>
          </a:p>
          <a:p>
            <a:r>
              <a:rPr lang="cs-CZ" sz="2800" dirty="0" smtClean="0"/>
              <a:t>Eley-Rideal (bimolecular)</a:t>
            </a:r>
            <a:endParaRPr lang="cs-CZ" sz="2400" dirty="0" smtClean="0"/>
          </a:p>
          <a:p>
            <a:pPr lvl="1"/>
            <a:r>
              <a:rPr lang="cs-CZ" sz="2400" dirty="0" smtClean="0"/>
              <a:t>A(adsorbed) </a:t>
            </a:r>
            <a:r>
              <a:rPr lang="cs-CZ" sz="2400" dirty="0"/>
              <a:t>+ </a:t>
            </a:r>
            <a:r>
              <a:rPr lang="cs-CZ" sz="2400" dirty="0" smtClean="0"/>
              <a:t>B(gas phase) </a:t>
            </a:r>
            <a:r>
              <a:rPr lang="cs-CZ" sz="2400" dirty="0"/>
              <a:t>→ </a:t>
            </a:r>
            <a:r>
              <a:rPr lang="cs-CZ" sz="2400" dirty="0" smtClean="0"/>
              <a:t>P(adsorbed)</a:t>
            </a:r>
          </a:p>
          <a:p>
            <a:r>
              <a:rPr lang="cs-CZ" sz="2800" b="1" dirty="0" smtClean="0"/>
              <a:t>Mars-van Krevelen (special case)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02894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Mars-van Krevelen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Example: oxidation of toluene over V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O</a:t>
            </a:r>
            <a:r>
              <a:rPr lang="cs-CZ" sz="2800" baseline="-25000" dirty="0" smtClean="0"/>
              <a:t>5</a:t>
            </a:r>
          </a:p>
          <a:p>
            <a:pPr lvl="1"/>
            <a:r>
              <a:rPr lang="cs-CZ" sz="2400" dirty="0" smtClean="0"/>
              <a:t>Oxygen comes from crystal lattice (confirmed by isotope studies)</a:t>
            </a:r>
          </a:p>
          <a:p>
            <a:pPr lvl="2"/>
            <a:r>
              <a:rPr lang="cs-CZ" dirty="0" smtClean="0"/>
              <a:t>Creation of oxygen vacancies</a:t>
            </a:r>
          </a:p>
          <a:p>
            <a:pPr lvl="2"/>
            <a:r>
              <a:rPr lang="cs-CZ" dirty="0" smtClean="0"/>
              <a:t>Regeneration of catalyst with O</a:t>
            </a:r>
            <a:r>
              <a:rPr lang="cs-CZ" baseline="-25000" dirty="0" smtClean="0"/>
              <a:t>2</a:t>
            </a:r>
            <a:r>
              <a:rPr lang="cs-CZ" dirty="0" smtClean="0"/>
              <a:t> in the feed</a:t>
            </a:r>
            <a:endParaRPr lang="cs-CZ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722" y="3813882"/>
            <a:ext cx="4032448" cy="258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2" r="35298"/>
          <a:stretch/>
        </p:blipFill>
        <p:spPr bwMode="auto">
          <a:xfrm rot="10800000" flipH="1">
            <a:off x="1420440" y="3872570"/>
            <a:ext cx="559271" cy="258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971600" y="4820196"/>
            <a:ext cx="576064" cy="636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 smtClean="0"/>
              <a:t>O</a:t>
            </a:r>
            <a:r>
              <a:rPr lang="cs-CZ" sz="2400" baseline="-25000" dirty="0" smtClean="0"/>
              <a:t>2</a:t>
            </a:r>
            <a:endParaRPr lang="cs-CZ" sz="2400" baseline="-25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871170" y="3872570"/>
            <a:ext cx="3165326" cy="27967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 smtClean="0"/>
              <a:t>Note: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cs-CZ" sz="2400" dirty="0" smtClean="0"/>
              <a:t>Catalyst should not change during catalysis!</a:t>
            </a:r>
            <a:endParaRPr lang="cs-CZ" sz="2400" baseline="-25000" dirty="0" smtClean="0"/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cs-CZ" sz="2400" dirty="0" smtClean="0"/>
              <a:t>Compare with Langmuir-Hinshelwood and Eley-Rideal</a:t>
            </a:r>
          </a:p>
        </p:txBody>
      </p:sp>
    </p:spTree>
    <p:extLst>
      <p:ext uri="{BB962C8B-B14F-4D97-AF65-F5344CB8AC3E}">
        <p14:creationId xmlns:p14="http://schemas.microsoft.com/office/powerpoint/2010/main" val="221031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Mars-van Krevelen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2494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Possible only with metal oxides, sulphides, etc., where metal can achieve variable oxidation states and coordinations</a:t>
            </a:r>
          </a:p>
          <a:p>
            <a:r>
              <a:rPr lang="cs-CZ" sz="2800" dirty="0" smtClean="0"/>
              <a:t>Catalyst works as a „bank“</a:t>
            </a:r>
          </a:p>
          <a:p>
            <a:pPr lvl="1"/>
            <a:r>
              <a:rPr lang="cs-CZ" sz="2400" dirty="0" smtClean="0"/>
              <a:t>It can borrow you oxygen if needed</a:t>
            </a:r>
          </a:p>
          <a:p>
            <a:pPr lvl="1"/>
            <a:r>
              <a:rPr lang="cs-CZ" sz="2400" dirty="0"/>
              <a:t>I</a:t>
            </a:r>
            <a:r>
              <a:rPr lang="cs-CZ" sz="2400" dirty="0" smtClean="0"/>
              <a:t>t can save oxygen for worse times…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4365104"/>
            <a:ext cx="8229600" cy="16127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300" dirty="0" smtClean="0"/>
              <a:t>Selectivity might be very high</a:t>
            </a:r>
          </a:p>
          <a:p>
            <a:pPr lvl="1"/>
            <a:r>
              <a:rPr lang="cs-CZ" dirty="0" smtClean="0"/>
              <a:t>Specific oxidation species within the crystal lattice</a:t>
            </a:r>
          </a:p>
          <a:p>
            <a:r>
              <a:rPr lang="cs-CZ" sz="3300" dirty="0" smtClean="0"/>
              <a:t>Diffusion in solids needs to be considered</a:t>
            </a:r>
          </a:p>
          <a:p>
            <a:pPr lvl="1"/>
            <a:r>
              <a:rPr lang="cs-CZ" dirty="0" smtClean="0"/>
              <a:t>Vacancies play an important role</a:t>
            </a:r>
          </a:p>
        </p:txBody>
      </p:sp>
    </p:spTree>
    <p:extLst>
      <p:ext uri="{BB962C8B-B14F-4D97-AF65-F5344CB8AC3E}">
        <p14:creationId xmlns:p14="http://schemas.microsoft.com/office/powerpoint/2010/main" val="281241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Catalytic cycle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968" y="1628800"/>
            <a:ext cx="1724123" cy="604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A + B → P</a:t>
            </a:r>
            <a:endParaRPr lang="cs-CZ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4003623" cy="305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0"/>
          <a:stretch/>
        </p:blipFill>
        <p:spPr bwMode="auto">
          <a:xfrm>
            <a:off x="4411030" y="2492896"/>
            <a:ext cx="440912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6804248" y="3068960"/>
            <a:ext cx="0" cy="1080120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4788024" y="5733256"/>
            <a:ext cx="4355976" cy="1124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E</a:t>
            </a:r>
            <a:r>
              <a:rPr lang="cs-CZ" sz="2800" b="1" baseline="-25000" dirty="0" smtClean="0">
                <a:solidFill>
                  <a:srgbClr val="FF0000"/>
                </a:solidFill>
              </a:rPr>
              <a:t>a</a:t>
            </a:r>
            <a:r>
              <a:rPr lang="cs-CZ" sz="2800" b="1" dirty="0" smtClean="0"/>
              <a:t> </a:t>
            </a:r>
            <a:r>
              <a:rPr lang="cs-CZ" sz="2800" b="1" dirty="0" smtClean="0">
                <a:latin typeface="Calibri"/>
                <a:cs typeface="Calibri"/>
              </a:rPr>
              <a:t>&gt;&gt; </a:t>
            </a:r>
            <a:r>
              <a:rPr lang="cs-CZ" sz="2800" b="1" dirty="0" smtClean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lang="cs-CZ" sz="2800" b="1" baseline="-25000" dirty="0" smtClean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lang="cs-CZ" sz="2800" b="1" dirty="0" smtClean="0">
                <a:solidFill>
                  <a:srgbClr val="0070C0"/>
                </a:solidFill>
                <a:latin typeface="Calibri"/>
                <a:cs typeface="Calibri"/>
              </a:rPr>
              <a:t>(cata); </a:t>
            </a:r>
            <a:r>
              <a:rPr lang="cs-CZ" sz="2800" b="1" dirty="0" smtClean="0">
                <a:latin typeface="Calibri"/>
                <a:cs typeface="Calibri"/>
              </a:rPr>
              <a:t>k = A∙e</a:t>
            </a:r>
            <a:r>
              <a:rPr lang="cs-CZ" sz="2800" b="1" baseline="30000" dirty="0" smtClean="0">
                <a:latin typeface="Calibri"/>
                <a:cs typeface="Calibri"/>
              </a:rPr>
              <a:t>–Ea/RT</a:t>
            </a:r>
          </a:p>
          <a:p>
            <a:pPr marL="0" indent="0">
              <a:buNone/>
            </a:pPr>
            <a:r>
              <a:rPr lang="el-GR" sz="2800" b="1" dirty="0" smtClean="0">
                <a:solidFill>
                  <a:srgbClr val="FF0000"/>
                </a:solidFill>
              </a:rPr>
              <a:t>Δ</a:t>
            </a:r>
            <a:r>
              <a:rPr lang="cs-CZ" sz="2800" b="1" dirty="0" smtClean="0">
                <a:solidFill>
                  <a:srgbClr val="FF0000"/>
                </a:solidFill>
              </a:rPr>
              <a:t>G</a:t>
            </a:r>
            <a:r>
              <a:rPr lang="cs-CZ" sz="2800" b="1" dirty="0" smtClean="0"/>
              <a:t> </a:t>
            </a:r>
            <a:r>
              <a:rPr lang="cs-CZ" sz="2800" b="1" dirty="0" smtClean="0">
                <a:cs typeface="Calibri"/>
              </a:rPr>
              <a:t>= </a:t>
            </a:r>
            <a:r>
              <a:rPr lang="el-GR" sz="2800" b="1" dirty="0" smtClean="0">
                <a:solidFill>
                  <a:srgbClr val="0070C0"/>
                </a:solidFill>
              </a:rPr>
              <a:t>Δ</a:t>
            </a:r>
            <a:r>
              <a:rPr lang="cs-CZ" sz="2800" b="1" dirty="0" smtClean="0">
                <a:solidFill>
                  <a:srgbClr val="0070C0"/>
                </a:solidFill>
              </a:rPr>
              <a:t>G</a:t>
            </a:r>
            <a:r>
              <a:rPr lang="cs-CZ" sz="2800" b="1" dirty="0" smtClean="0">
                <a:solidFill>
                  <a:srgbClr val="0070C0"/>
                </a:solidFill>
                <a:cs typeface="Calibri"/>
              </a:rPr>
              <a:t>(cata); </a:t>
            </a:r>
            <a:r>
              <a:rPr lang="el-GR" sz="2800" b="1" dirty="0" smtClean="0"/>
              <a:t>Δ</a:t>
            </a:r>
            <a:r>
              <a:rPr lang="cs-CZ" sz="2800" b="1" dirty="0" smtClean="0"/>
              <a:t>G = –RT∙lnK</a:t>
            </a:r>
            <a:r>
              <a:rPr lang="cs-CZ" sz="2800" b="1" dirty="0" smtClean="0">
                <a:cs typeface="Calibri"/>
              </a:rPr>
              <a:t> </a:t>
            </a:r>
            <a:endParaRPr lang="cs-CZ" sz="2800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92280" y="4149080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7922468" y="3654549"/>
            <a:ext cx="1008112" cy="554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88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Mars-van Krevelen</a:t>
            </a:r>
            <a:endParaRPr lang="cs-CZ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Possible only with metal oxides, sulphides, etc., where metal can achieve variable oxidation states and coordinations:</a:t>
            </a:r>
          </a:p>
          <a:p>
            <a:pPr lvl="1"/>
            <a:r>
              <a:rPr lang="cs-CZ" sz="2400" dirty="0" smtClean="0"/>
              <a:t>Oxidation of propylene to acrolein over MoO</a:t>
            </a:r>
            <a:r>
              <a:rPr lang="cs-CZ" sz="2400" baseline="-25000" dirty="0" smtClean="0"/>
              <a:t>3-x</a:t>
            </a:r>
          </a:p>
          <a:p>
            <a:pPr lvl="1"/>
            <a:r>
              <a:rPr lang="cs-CZ" sz="2400" dirty="0" smtClean="0"/>
              <a:t>Reduction of benzoic acid to benzaldehyde over MoO</a:t>
            </a:r>
            <a:r>
              <a:rPr lang="cs-CZ" sz="2400" baseline="-25000" dirty="0" smtClean="0"/>
              <a:t>3-x</a:t>
            </a:r>
          </a:p>
          <a:p>
            <a:pPr lvl="1"/>
            <a:r>
              <a:rPr lang="cs-CZ" sz="2400" dirty="0" smtClean="0"/>
              <a:t>Hydrodesulfurization of DBT do DB over NiMoS</a:t>
            </a:r>
            <a:r>
              <a:rPr lang="cs-CZ" sz="2400" baseline="-25000" dirty="0" smtClean="0"/>
              <a:t>2-x</a:t>
            </a:r>
          </a:p>
          <a:p>
            <a:pPr lvl="1"/>
            <a:r>
              <a:rPr lang="cs-CZ" sz="2400" dirty="0" smtClean="0"/>
              <a:t>Oxidation and reduction of gases in car exhausts over CeO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-Ce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O</a:t>
            </a:r>
            <a:r>
              <a:rPr lang="cs-CZ" sz="2400" baseline="-25000" dirty="0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7253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330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Thermodynamics + steps of cat reaction</a:t>
            </a:r>
            <a:endParaRPr lang="cs-CZ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64618" y="1628800"/>
            <a:ext cx="1724123" cy="604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A + B → P</a:t>
            </a:r>
            <a:endParaRPr lang="cs-CZ" sz="2800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426680" y="2636912"/>
            <a:ext cx="0" cy="1080120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1490576" y="3717032"/>
            <a:ext cx="489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 smtClean="0">
                <a:solidFill>
                  <a:srgbClr val="0070C0"/>
                </a:solidFill>
              </a:rPr>
              <a:t>1</a:t>
            </a:r>
            <a:endParaRPr lang="cs-CZ" sz="2800" b="1" dirty="0">
              <a:solidFill>
                <a:srgbClr val="0070C0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09517" y="1639094"/>
            <a:ext cx="3672409" cy="26540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000" b="1" dirty="0" smtClean="0">
                <a:solidFill>
                  <a:srgbClr val="0070C0"/>
                </a:solidFill>
              </a:rPr>
              <a:t>1: </a:t>
            </a:r>
            <a:r>
              <a:rPr lang="cs-CZ" sz="2400" dirty="0" smtClean="0"/>
              <a:t>Adsorption of reactants on catalyst surface</a:t>
            </a:r>
            <a:endParaRPr lang="cs-CZ" sz="26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683568" y="3176972"/>
            <a:ext cx="1512168" cy="1548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6" name="Group 15"/>
          <p:cNvGrpSpPr/>
          <p:nvPr/>
        </p:nvGrpSpPr>
        <p:grpSpPr>
          <a:xfrm>
            <a:off x="33462" y="2060848"/>
            <a:ext cx="4504630" cy="3312368"/>
            <a:chOff x="33462" y="2060848"/>
            <a:chExt cx="4504630" cy="3312368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47"/>
            <a:stretch/>
          </p:blipFill>
          <p:spPr bwMode="auto">
            <a:xfrm>
              <a:off x="33462" y="2060848"/>
              <a:ext cx="4414713" cy="3312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2699792" y="3707507"/>
              <a:ext cx="792088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29980" y="3212976"/>
              <a:ext cx="1008112" cy="5547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2483768" y="3629211"/>
            <a:ext cx="489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 smtClean="0">
                <a:solidFill>
                  <a:srgbClr val="0070C0"/>
                </a:solidFill>
              </a:rPr>
              <a:t>2</a:t>
            </a:r>
            <a:endParaRPr lang="cs-CZ" sz="2800" b="1" dirty="0">
              <a:solidFill>
                <a:srgbClr val="0070C0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218768" y="3933056"/>
            <a:ext cx="489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 smtClean="0">
                <a:solidFill>
                  <a:srgbClr val="0070C0"/>
                </a:solidFill>
              </a:rPr>
              <a:t>3</a:t>
            </a:r>
            <a:endParaRPr lang="cs-CZ" sz="2800" b="1" dirty="0">
              <a:solidFill>
                <a:srgbClr val="0070C0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481262" y="3538339"/>
            <a:ext cx="489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 smtClean="0">
                <a:solidFill>
                  <a:srgbClr val="0070C0"/>
                </a:solidFill>
              </a:rPr>
              <a:t>1</a:t>
            </a:r>
            <a:endParaRPr lang="cs-CZ" sz="2800" b="1" dirty="0">
              <a:solidFill>
                <a:srgbClr val="0070C0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3568" y="3140968"/>
            <a:ext cx="1512168" cy="1548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2771800" y="3392996"/>
            <a:ext cx="1512168" cy="1548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411760" y="2708920"/>
            <a:ext cx="0" cy="1080120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 txBox="1">
            <a:spLocks/>
          </p:cNvSpPr>
          <p:nvPr/>
        </p:nvSpPr>
        <p:spPr>
          <a:xfrm>
            <a:off x="4716016" y="4509120"/>
            <a:ext cx="3672409" cy="12858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000" b="1" dirty="0" smtClean="0">
                <a:solidFill>
                  <a:srgbClr val="0070C0"/>
                </a:solidFill>
              </a:rPr>
              <a:t>3: </a:t>
            </a:r>
            <a:r>
              <a:rPr lang="cs-CZ" sz="2400" dirty="0" smtClean="0"/>
              <a:t>Desorption of products from catalyst surface</a:t>
            </a:r>
            <a:endParaRPr lang="cs-CZ" sz="2600" dirty="0" smtClean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716016" y="3140968"/>
            <a:ext cx="3672409" cy="26540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000" b="1" dirty="0" smtClean="0">
                <a:solidFill>
                  <a:srgbClr val="0070C0"/>
                </a:solidFill>
              </a:rPr>
              <a:t>2: </a:t>
            </a:r>
            <a:r>
              <a:rPr lang="cs-CZ" sz="2400" dirty="0" smtClean="0"/>
              <a:t>Reaction on active site</a:t>
            </a:r>
            <a:endParaRPr lang="cs-CZ" sz="2400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2600" dirty="0" smtClean="0"/>
          </a:p>
        </p:txBody>
      </p:sp>
    </p:spTree>
    <p:extLst>
      <p:ext uri="{BB962C8B-B14F-4D97-AF65-F5344CB8AC3E}">
        <p14:creationId xmlns:p14="http://schemas.microsoft.com/office/powerpoint/2010/main" val="31856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Steps of catalytic rxns</a:t>
            </a:r>
            <a:endParaRPr lang="cs-CZ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64618" y="1268760"/>
            <a:ext cx="1724123" cy="604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A + B → P</a:t>
            </a:r>
            <a:endParaRPr lang="cs-CZ" sz="2800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426680" y="2276872"/>
            <a:ext cx="0" cy="1080120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1490576" y="3356992"/>
            <a:ext cx="489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 smtClean="0">
                <a:solidFill>
                  <a:srgbClr val="0070C0"/>
                </a:solidFill>
              </a:rPr>
              <a:t>1</a:t>
            </a:r>
            <a:endParaRPr lang="cs-CZ" sz="2800" b="1" dirty="0">
              <a:solidFill>
                <a:srgbClr val="0070C0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09517" y="1639094"/>
            <a:ext cx="4326979" cy="37341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000" b="1" dirty="0" smtClean="0">
                <a:solidFill>
                  <a:srgbClr val="00B050"/>
                </a:solidFill>
              </a:rPr>
              <a:t>1:</a:t>
            </a:r>
            <a:r>
              <a:rPr lang="cs-CZ" sz="3000" b="1" dirty="0" smtClean="0">
                <a:solidFill>
                  <a:srgbClr val="0070C0"/>
                </a:solidFill>
              </a:rPr>
              <a:t> </a:t>
            </a:r>
            <a:r>
              <a:rPr lang="cs-CZ" sz="2400" dirty="0" smtClean="0"/>
              <a:t>Diffusion medium→catalyst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3000" b="1" dirty="0" smtClean="0">
                <a:solidFill>
                  <a:srgbClr val="0070C0"/>
                </a:solidFill>
              </a:rPr>
              <a:t>2: </a:t>
            </a:r>
            <a:r>
              <a:rPr lang="cs-CZ" sz="2400" dirty="0" smtClean="0"/>
              <a:t>Adsorption of reactants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dirty="0" smtClean="0"/>
              <a:t>(</a:t>
            </a:r>
            <a:r>
              <a:rPr lang="cs-CZ" sz="3000" b="1" dirty="0" smtClean="0">
                <a:solidFill>
                  <a:srgbClr val="00B050"/>
                </a:solidFill>
              </a:rPr>
              <a:t>3:</a:t>
            </a:r>
            <a:r>
              <a:rPr lang="cs-CZ" sz="3000" b="1" dirty="0" smtClean="0">
                <a:solidFill>
                  <a:schemeClr val="tx2"/>
                </a:solidFill>
              </a:rPr>
              <a:t> </a:t>
            </a:r>
            <a:r>
              <a:rPr lang="cs-CZ" sz="2400" dirty="0" smtClean="0"/>
              <a:t>Diffusion on cat. surface)</a:t>
            </a:r>
          </a:p>
          <a:p>
            <a:pPr marL="0" indent="0">
              <a:buNone/>
            </a:pPr>
            <a:r>
              <a:rPr lang="cs-CZ" sz="3000" b="1" dirty="0" smtClean="0">
                <a:solidFill>
                  <a:srgbClr val="FF0000"/>
                </a:solidFill>
              </a:rPr>
              <a:t>4: </a:t>
            </a:r>
            <a:r>
              <a:rPr lang="cs-CZ" sz="2400" dirty="0" smtClean="0"/>
              <a:t>Reaction on active site</a:t>
            </a:r>
          </a:p>
          <a:p>
            <a:pPr marL="0" indent="0">
              <a:buNone/>
            </a:pPr>
            <a:r>
              <a:rPr lang="cs-CZ" sz="2400" dirty="0" smtClean="0"/>
              <a:t>(</a:t>
            </a:r>
            <a:r>
              <a:rPr lang="cs-CZ" sz="3000" b="1" dirty="0" smtClean="0">
                <a:solidFill>
                  <a:srgbClr val="00B050"/>
                </a:solidFill>
              </a:rPr>
              <a:t>5</a:t>
            </a:r>
            <a:r>
              <a:rPr lang="cs-CZ" sz="3000" b="1" dirty="0">
                <a:solidFill>
                  <a:srgbClr val="00B050"/>
                </a:solidFill>
              </a:rPr>
              <a:t>:</a:t>
            </a:r>
            <a:r>
              <a:rPr lang="cs-CZ" sz="3000" b="1" dirty="0">
                <a:solidFill>
                  <a:srgbClr val="00B0F0"/>
                </a:solidFill>
              </a:rPr>
              <a:t> </a:t>
            </a:r>
            <a:r>
              <a:rPr lang="cs-CZ" sz="2400" dirty="0"/>
              <a:t>Diffusion on cat. </a:t>
            </a:r>
            <a:r>
              <a:rPr lang="cs-CZ" sz="2400" dirty="0" smtClean="0"/>
              <a:t>surface)</a:t>
            </a:r>
          </a:p>
          <a:p>
            <a:pPr marL="0" indent="0">
              <a:buNone/>
            </a:pPr>
            <a:r>
              <a:rPr lang="cs-CZ" sz="3000" b="1" dirty="0" smtClean="0">
                <a:solidFill>
                  <a:srgbClr val="0070C0"/>
                </a:solidFill>
              </a:rPr>
              <a:t>6: </a:t>
            </a:r>
            <a:r>
              <a:rPr lang="cs-CZ" sz="2400" dirty="0" smtClean="0"/>
              <a:t>Desorption of products</a:t>
            </a:r>
          </a:p>
          <a:p>
            <a:pPr marL="0" indent="0">
              <a:buNone/>
            </a:pPr>
            <a:r>
              <a:rPr lang="cs-CZ" sz="3000" b="1" dirty="0" smtClean="0">
                <a:solidFill>
                  <a:srgbClr val="00B050"/>
                </a:solidFill>
              </a:rPr>
              <a:t>7:</a:t>
            </a:r>
            <a:r>
              <a:rPr lang="cs-CZ" sz="2400" dirty="0" smtClean="0"/>
              <a:t> Diffusion catalyst→medium</a:t>
            </a:r>
          </a:p>
          <a:p>
            <a:pPr marL="0" indent="0">
              <a:buNone/>
            </a:pPr>
            <a:endParaRPr lang="cs-CZ" sz="26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683568" y="2816932"/>
            <a:ext cx="1512168" cy="1548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6" name="Group 15"/>
          <p:cNvGrpSpPr/>
          <p:nvPr/>
        </p:nvGrpSpPr>
        <p:grpSpPr>
          <a:xfrm>
            <a:off x="33462" y="1700808"/>
            <a:ext cx="4504630" cy="3312368"/>
            <a:chOff x="33462" y="2060848"/>
            <a:chExt cx="4504630" cy="3312368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47"/>
            <a:stretch/>
          </p:blipFill>
          <p:spPr bwMode="auto">
            <a:xfrm>
              <a:off x="33462" y="2060848"/>
              <a:ext cx="4414713" cy="3312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2699792" y="3707507"/>
              <a:ext cx="792088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29980" y="3212976"/>
              <a:ext cx="1008112" cy="5547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2483768" y="3269171"/>
            <a:ext cx="489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 smtClean="0">
                <a:solidFill>
                  <a:srgbClr val="0070C0"/>
                </a:solidFill>
              </a:rPr>
              <a:t>4</a:t>
            </a:r>
            <a:endParaRPr lang="cs-CZ" sz="2800" b="1" dirty="0">
              <a:solidFill>
                <a:srgbClr val="0070C0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218768" y="3573016"/>
            <a:ext cx="489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 smtClean="0">
                <a:solidFill>
                  <a:srgbClr val="0070C0"/>
                </a:solidFill>
              </a:rPr>
              <a:t>6</a:t>
            </a:r>
            <a:endParaRPr lang="cs-CZ" sz="2800" b="1" dirty="0">
              <a:solidFill>
                <a:srgbClr val="0070C0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481262" y="3178299"/>
            <a:ext cx="489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 smtClean="0">
                <a:solidFill>
                  <a:srgbClr val="0070C0"/>
                </a:solidFill>
              </a:rPr>
              <a:t>2</a:t>
            </a:r>
            <a:endParaRPr lang="cs-CZ" sz="2800" b="1" dirty="0">
              <a:solidFill>
                <a:srgbClr val="0070C0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3568" y="2780928"/>
            <a:ext cx="1512168" cy="1548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2771800" y="3032956"/>
            <a:ext cx="1512168" cy="1548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411760" y="2348880"/>
            <a:ext cx="0" cy="1080120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123" y="5099032"/>
            <a:ext cx="5367883" cy="175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61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Steps of catalytic rxns</a:t>
            </a:r>
            <a:endParaRPr lang="cs-CZ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09517" y="1340768"/>
            <a:ext cx="4326979" cy="547260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000" b="1" dirty="0" smtClean="0">
                <a:solidFill>
                  <a:srgbClr val="00B050"/>
                </a:solidFill>
              </a:rPr>
              <a:t>1a:</a:t>
            </a:r>
            <a:r>
              <a:rPr lang="cs-CZ" sz="3000" b="1" dirty="0" smtClean="0">
                <a:solidFill>
                  <a:srgbClr val="0070C0"/>
                </a:solidFill>
              </a:rPr>
              <a:t> </a:t>
            </a:r>
            <a:r>
              <a:rPr lang="cs-CZ" sz="2400" dirty="0" smtClean="0"/>
              <a:t>Diffusion of the reactant in the fluid film surrounding the catalysts grain (</a:t>
            </a:r>
            <a:r>
              <a:rPr lang="cs-CZ" sz="2400" b="1" dirty="0" smtClean="0"/>
              <a:t>External diffusion</a:t>
            </a:r>
            <a:r>
              <a:rPr lang="cs-CZ" sz="2400" dirty="0" smtClean="0"/>
              <a:t>; macroporosity)</a:t>
            </a:r>
          </a:p>
          <a:p>
            <a:pPr marL="0" indent="0">
              <a:buNone/>
            </a:pPr>
            <a:r>
              <a:rPr lang="cs-CZ" sz="3000" b="1" dirty="0" smtClean="0">
                <a:solidFill>
                  <a:srgbClr val="00B050"/>
                </a:solidFill>
              </a:rPr>
              <a:t>1b:</a:t>
            </a:r>
            <a:r>
              <a:rPr lang="cs-CZ" sz="3000" b="1" dirty="0" smtClean="0">
                <a:solidFill>
                  <a:srgbClr val="0070C0"/>
                </a:solidFill>
              </a:rPr>
              <a:t> </a:t>
            </a:r>
            <a:r>
              <a:rPr lang="cs-CZ" sz="2400" dirty="0"/>
              <a:t>Diffusion </a:t>
            </a:r>
            <a:r>
              <a:rPr lang="cs-CZ" sz="2400" dirty="0" smtClean="0"/>
              <a:t>of the reactant in porous network until reaching surface (</a:t>
            </a:r>
            <a:r>
              <a:rPr lang="cs-CZ" sz="2400" b="1" dirty="0" smtClean="0"/>
              <a:t>Internal diffusion</a:t>
            </a:r>
            <a:r>
              <a:rPr lang="cs-CZ" sz="2400" dirty="0" smtClean="0"/>
              <a:t>; micro- and mesopores)</a:t>
            </a:r>
            <a:endParaRPr lang="cs-CZ" sz="2400" dirty="0"/>
          </a:p>
          <a:p>
            <a:pPr marL="0" indent="0">
              <a:buFont typeface="Arial" panose="020B0604020202020204" pitchFamily="34" charset="0"/>
              <a:buNone/>
            </a:pPr>
            <a:endParaRPr lang="cs-CZ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3000" b="1" dirty="0" smtClean="0">
                <a:solidFill>
                  <a:srgbClr val="0070C0"/>
                </a:solidFill>
              </a:rPr>
              <a:t>2: </a:t>
            </a:r>
            <a:r>
              <a:rPr lang="cs-CZ" sz="2400" dirty="0" smtClean="0"/>
              <a:t>Adsorption of reactants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dirty="0" smtClean="0"/>
              <a:t>(</a:t>
            </a:r>
            <a:r>
              <a:rPr lang="cs-CZ" sz="3000" b="1" dirty="0" smtClean="0">
                <a:solidFill>
                  <a:srgbClr val="00B050"/>
                </a:solidFill>
              </a:rPr>
              <a:t>3:</a:t>
            </a:r>
            <a:r>
              <a:rPr lang="cs-CZ" sz="3000" b="1" dirty="0" smtClean="0">
                <a:solidFill>
                  <a:schemeClr val="tx2"/>
                </a:solidFill>
              </a:rPr>
              <a:t> </a:t>
            </a:r>
            <a:r>
              <a:rPr lang="cs-CZ" sz="2400" dirty="0" smtClean="0"/>
              <a:t>Diffusion on cat. surface)</a:t>
            </a:r>
          </a:p>
          <a:p>
            <a:pPr marL="0" indent="0">
              <a:buNone/>
            </a:pPr>
            <a:r>
              <a:rPr lang="cs-CZ" sz="3000" b="1" dirty="0" smtClean="0">
                <a:solidFill>
                  <a:srgbClr val="FF0000"/>
                </a:solidFill>
              </a:rPr>
              <a:t>4: </a:t>
            </a:r>
            <a:r>
              <a:rPr lang="cs-CZ" sz="2400" dirty="0" smtClean="0"/>
              <a:t>Reaction on active site</a:t>
            </a:r>
          </a:p>
          <a:p>
            <a:pPr marL="0" indent="0">
              <a:buNone/>
            </a:pPr>
            <a:r>
              <a:rPr lang="cs-CZ" sz="2400" dirty="0" smtClean="0"/>
              <a:t>(</a:t>
            </a:r>
            <a:r>
              <a:rPr lang="cs-CZ" sz="3000" b="1" dirty="0" smtClean="0">
                <a:solidFill>
                  <a:srgbClr val="00B050"/>
                </a:solidFill>
              </a:rPr>
              <a:t>5</a:t>
            </a:r>
            <a:r>
              <a:rPr lang="cs-CZ" sz="3000" b="1" dirty="0">
                <a:solidFill>
                  <a:srgbClr val="00B050"/>
                </a:solidFill>
              </a:rPr>
              <a:t>:</a:t>
            </a:r>
            <a:r>
              <a:rPr lang="cs-CZ" sz="3000" b="1" dirty="0">
                <a:solidFill>
                  <a:srgbClr val="00B0F0"/>
                </a:solidFill>
              </a:rPr>
              <a:t> </a:t>
            </a:r>
            <a:r>
              <a:rPr lang="cs-CZ" sz="2400" dirty="0"/>
              <a:t>Diffusion on cat. </a:t>
            </a:r>
            <a:r>
              <a:rPr lang="cs-CZ" sz="2400" dirty="0" smtClean="0"/>
              <a:t>surface)</a:t>
            </a:r>
          </a:p>
          <a:p>
            <a:pPr marL="0" indent="0">
              <a:buNone/>
            </a:pPr>
            <a:r>
              <a:rPr lang="cs-CZ" sz="3000" b="1" dirty="0" smtClean="0">
                <a:solidFill>
                  <a:srgbClr val="0070C0"/>
                </a:solidFill>
              </a:rPr>
              <a:t>6: </a:t>
            </a:r>
            <a:r>
              <a:rPr lang="cs-CZ" sz="2400" dirty="0" smtClean="0"/>
              <a:t>Desorption of products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3000" b="1" dirty="0" smtClean="0">
                <a:solidFill>
                  <a:srgbClr val="00B050"/>
                </a:solidFill>
              </a:rPr>
              <a:t>7a:</a:t>
            </a:r>
            <a:r>
              <a:rPr lang="cs-CZ" sz="2400" dirty="0" smtClean="0"/>
              <a:t> Diffusion of the product in the porous network until reaching the aperture of the pore (</a:t>
            </a:r>
            <a:r>
              <a:rPr lang="cs-CZ" sz="2400" b="1" dirty="0" smtClean="0"/>
              <a:t>Internal diffusion</a:t>
            </a:r>
            <a:r>
              <a:rPr lang="cs-CZ" sz="2400" dirty="0" smtClean="0"/>
              <a:t>)</a:t>
            </a:r>
          </a:p>
          <a:p>
            <a:pPr marL="0" indent="0">
              <a:buNone/>
            </a:pPr>
            <a:r>
              <a:rPr lang="cs-CZ" sz="3000" b="1" dirty="0">
                <a:solidFill>
                  <a:srgbClr val="00B050"/>
                </a:solidFill>
              </a:rPr>
              <a:t>7a:</a:t>
            </a:r>
            <a:r>
              <a:rPr lang="cs-CZ" sz="2400" dirty="0"/>
              <a:t> Diffusion of the product in the </a:t>
            </a:r>
            <a:r>
              <a:rPr lang="cs-CZ" sz="2400" dirty="0" smtClean="0"/>
              <a:t>fluid film (</a:t>
            </a:r>
            <a:r>
              <a:rPr lang="cs-CZ" sz="2400" b="1" dirty="0" smtClean="0"/>
              <a:t>External </a:t>
            </a:r>
            <a:r>
              <a:rPr lang="cs-CZ" sz="2400" b="1" dirty="0"/>
              <a:t>diffusion</a:t>
            </a:r>
            <a:r>
              <a:rPr lang="cs-CZ" sz="2400" dirty="0" smtClean="0"/>
              <a:t>)</a:t>
            </a:r>
          </a:p>
          <a:p>
            <a:pPr marL="0" indent="0">
              <a:buNone/>
            </a:pPr>
            <a:endParaRPr lang="cs-CZ" sz="26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59160"/>
            <a:ext cx="47148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Rate determining step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Total: Up to 9 steps; 6 of them diffusion!</a:t>
            </a:r>
          </a:p>
          <a:p>
            <a:r>
              <a:rPr lang="cs-CZ" dirty="0" smtClean="0"/>
              <a:t>All of them more or less contribute to the final reaction rate (k</a:t>
            </a:r>
            <a:r>
              <a:rPr lang="cs-CZ" baseline="-25000" dirty="0" smtClean="0"/>
              <a:t>apparent</a:t>
            </a:r>
            <a:r>
              <a:rPr lang="cs-CZ" dirty="0" smtClean="0"/>
              <a:t> and E</a:t>
            </a:r>
            <a:r>
              <a:rPr lang="cs-CZ" baseline="-25000" dirty="0" smtClean="0"/>
              <a:t>apparent</a:t>
            </a:r>
            <a:r>
              <a:rPr lang="cs-CZ" dirty="0" smtClean="0"/>
              <a:t>)</a:t>
            </a:r>
          </a:p>
          <a:p>
            <a:r>
              <a:rPr lang="cs-CZ" dirty="0" smtClean="0"/>
              <a:t>Slowest step???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17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Rate determining step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6 steps based on diffusion</a:t>
            </a:r>
          </a:p>
          <a:p>
            <a:pPr lvl="1"/>
            <a:r>
              <a:rPr lang="cs-CZ" sz="2400" dirty="0" smtClean="0"/>
              <a:t>Fick laws</a:t>
            </a:r>
          </a:p>
          <a:p>
            <a:pPr lvl="1"/>
            <a:r>
              <a:rPr lang="cs-CZ" sz="2400" b="1" dirty="0" smtClean="0"/>
              <a:t>Low</a:t>
            </a:r>
            <a:r>
              <a:rPr lang="cs-CZ" sz="2400" dirty="0" smtClean="0"/>
              <a:t> dependance on temperature</a:t>
            </a:r>
          </a:p>
          <a:p>
            <a:pPr lvl="1"/>
            <a:r>
              <a:rPr lang="cs-CZ" sz="2400" dirty="0" smtClean="0"/>
              <a:t>E</a:t>
            </a:r>
            <a:r>
              <a:rPr lang="cs-CZ" sz="2400" baseline="-25000" dirty="0" smtClean="0"/>
              <a:t>a</a:t>
            </a:r>
            <a:r>
              <a:rPr lang="cs-CZ" sz="2400" dirty="0" smtClean="0"/>
              <a:t> = 4–8 kJ mol</a:t>
            </a:r>
            <a:r>
              <a:rPr lang="cs-CZ" sz="2400" baseline="30000" dirty="0" smtClean="0"/>
              <a:t>–1</a:t>
            </a:r>
          </a:p>
          <a:p>
            <a:r>
              <a:rPr lang="cs-CZ" sz="2800" dirty="0" smtClean="0"/>
              <a:t>3 steps based on chemistry</a:t>
            </a:r>
          </a:p>
          <a:p>
            <a:pPr lvl="1"/>
            <a:r>
              <a:rPr lang="cs-CZ" sz="2400" b="1" dirty="0" smtClean="0"/>
              <a:t>High</a:t>
            </a:r>
            <a:r>
              <a:rPr lang="cs-CZ" sz="2400" dirty="0" smtClean="0"/>
              <a:t> dependance on temperature</a:t>
            </a:r>
          </a:p>
          <a:p>
            <a:pPr lvl="1"/>
            <a:r>
              <a:rPr lang="cs-CZ" sz="2400" dirty="0" smtClean="0"/>
              <a:t>E</a:t>
            </a:r>
            <a:r>
              <a:rPr lang="cs-CZ" sz="2400" baseline="-25000" dirty="0" smtClean="0"/>
              <a:t>a</a:t>
            </a:r>
            <a:r>
              <a:rPr lang="cs-CZ" sz="2400" dirty="0" smtClean="0"/>
              <a:t> = 20–200 kJ mol</a:t>
            </a:r>
            <a:r>
              <a:rPr lang="cs-CZ" sz="2400" baseline="30000" dirty="0" smtClean="0"/>
              <a:t>–1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55576" y="5445224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Slowest step of the catalytic reaction???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Depends on the temperature!!!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52120" y="3888432"/>
            <a:ext cx="4355976" cy="1124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 smtClean="0">
                <a:latin typeface="Calibri"/>
                <a:cs typeface="Calibri"/>
              </a:rPr>
              <a:t>k = A∙e</a:t>
            </a:r>
            <a:r>
              <a:rPr lang="cs-CZ" sz="2800" b="1" baseline="30000" dirty="0" smtClean="0">
                <a:latin typeface="Calibri"/>
                <a:cs typeface="Calibri"/>
              </a:rPr>
              <a:t>–Ea/RT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89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Rate determining step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</a:rPr>
              <a:t>Low temperature</a:t>
            </a:r>
          </a:p>
          <a:p>
            <a:pPr lvl="1"/>
            <a:r>
              <a:rPr lang="cs-CZ" sz="2400" dirty="0" smtClean="0"/>
              <a:t>Chemical steps are limiting</a:t>
            </a:r>
          </a:p>
          <a:p>
            <a:pPr lvl="1"/>
            <a:r>
              <a:rPr lang="cs-CZ" sz="2400" dirty="0" smtClean="0"/>
              <a:t>E</a:t>
            </a:r>
            <a:r>
              <a:rPr lang="cs-CZ" sz="2400" baseline="-25000" dirty="0" smtClean="0"/>
              <a:t>app</a:t>
            </a:r>
            <a:r>
              <a:rPr lang="cs-CZ" sz="2400" dirty="0" smtClean="0"/>
              <a:t> = E</a:t>
            </a:r>
            <a:r>
              <a:rPr lang="cs-CZ" sz="2400" baseline="-25000" dirty="0" smtClean="0"/>
              <a:t>a</a:t>
            </a:r>
            <a:r>
              <a:rPr lang="cs-CZ" sz="2400" dirty="0" smtClean="0"/>
              <a:t> of the reaction step</a:t>
            </a:r>
            <a:endParaRPr lang="cs-CZ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4984"/>
            <a:ext cx="459105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60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3016"/>
            <a:ext cx="46672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Rate determining step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rgbClr val="002060"/>
                </a:solidFill>
              </a:rPr>
              <a:t>High temperature</a:t>
            </a:r>
          </a:p>
          <a:p>
            <a:pPr lvl="1"/>
            <a:r>
              <a:rPr lang="cs-CZ" sz="2400" dirty="0" smtClean="0"/>
              <a:t>The chemical reaction is fast</a:t>
            </a:r>
          </a:p>
          <a:p>
            <a:pPr lvl="1"/>
            <a:r>
              <a:rPr lang="cs-CZ" sz="2400" dirty="0" smtClean="0"/>
              <a:t>There is no time for </a:t>
            </a:r>
            <a:r>
              <a:rPr lang="cs-CZ" sz="2400" b="1" dirty="0" smtClean="0"/>
              <a:t>internal diffusion</a:t>
            </a:r>
            <a:r>
              <a:rPr lang="cs-CZ" sz="2400" dirty="0" smtClean="0"/>
              <a:t> to take place, only external surface employed in catalysis</a:t>
            </a:r>
          </a:p>
          <a:p>
            <a:pPr lvl="1"/>
            <a:r>
              <a:rPr lang="cs-CZ" sz="2400" dirty="0" smtClean="0"/>
              <a:t>Diffusional steps </a:t>
            </a:r>
            <a:br>
              <a:rPr lang="cs-CZ" sz="2400" dirty="0" smtClean="0"/>
            </a:br>
            <a:r>
              <a:rPr lang="cs-CZ" sz="2400" dirty="0" smtClean="0"/>
              <a:t>are limiting</a:t>
            </a:r>
          </a:p>
          <a:p>
            <a:pPr lvl="1"/>
            <a:r>
              <a:rPr lang="cs-CZ" sz="2400" dirty="0" smtClean="0"/>
              <a:t>E</a:t>
            </a:r>
            <a:r>
              <a:rPr lang="cs-CZ" sz="2400" baseline="-25000" dirty="0" smtClean="0"/>
              <a:t>app</a:t>
            </a:r>
            <a:r>
              <a:rPr lang="cs-CZ" sz="2400" dirty="0" smtClean="0"/>
              <a:t> = E</a:t>
            </a:r>
            <a:r>
              <a:rPr lang="cs-CZ" sz="2400" baseline="-25000" dirty="0" smtClean="0"/>
              <a:t>a</a:t>
            </a:r>
            <a:r>
              <a:rPr lang="cs-CZ" sz="2400" dirty="0" smtClean="0"/>
              <a:t> of the diffusion</a:t>
            </a:r>
            <a:br>
              <a:rPr lang="cs-CZ" sz="2400" dirty="0" smtClean="0"/>
            </a:br>
            <a:r>
              <a:rPr lang="cs-CZ" sz="2400" dirty="0" smtClean="0"/>
              <a:t>in the fluid film </a:t>
            </a:r>
            <a:br>
              <a:rPr lang="cs-CZ" sz="2400" dirty="0" smtClean="0"/>
            </a:br>
            <a:r>
              <a:rPr lang="cs-CZ" sz="2400" dirty="0" smtClean="0"/>
              <a:t>(</a:t>
            </a:r>
            <a:r>
              <a:rPr lang="cs-CZ" sz="2400" b="1" dirty="0" smtClean="0"/>
              <a:t>external diffusion</a:t>
            </a:r>
            <a:r>
              <a:rPr lang="cs-CZ" sz="2400" dirty="0" smtClean="0"/>
              <a:t>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3248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Rate determining step</a:t>
            </a:r>
            <a:endParaRPr lang="cs-C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90950"/>
            <a:ext cx="45339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sz="2800" dirty="0" smtClean="0">
                <a:solidFill>
                  <a:srgbClr val="00B050"/>
                </a:solidFill>
              </a:rPr>
              <a:t>Intermediate temperature</a:t>
            </a:r>
          </a:p>
          <a:p>
            <a:pPr lvl="1"/>
            <a:r>
              <a:rPr lang="cs-CZ" sz="2400" dirty="0" smtClean="0"/>
              <a:t>Contribution of both chemistry and diffusion (diffusion in the pores, </a:t>
            </a:r>
            <a:r>
              <a:rPr lang="cs-CZ" sz="2400" b="1" dirty="0" smtClean="0"/>
              <a:t>internal diffusion</a:t>
            </a:r>
            <a:r>
              <a:rPr lang="cs-CZ" sz="2400" dirty="0" smtClean="0"/>
              <a:t>)</a:t>
            </a:r>
          </a:p>
          <a:p>
            <a:pPr lvl="1"/>
            <a:r>
              <a:rPr lang="cs-CZ" sz="2400" dirty="0" smtClean="0"/>
              <a:t>E</a:t>
            </a:r>
            <a:r>
              <a:rPr lang="cs-CZ" sz="2400" baseline="-25000" dirty="0" smtClean="0"/>
              <a:t>app</a:t>
            </a:r>
            <a:r>
              <a:rPr lang="cs-CZ" sz="2400" dirty="0" smtClean="0"/>
              <a:t> = average of E</a:t>
            </a:r>
            <a:r>
              <a:rPr lang="cs-CZ" sz="2400" baseline="-25000" dirty="0" smtClean="0"/>
              <a:t>a</a:t>
            </a:r>
            <a:r>
              <a:rPr lang="cs-CZ" sz="2400" dirty="0" smtClean="0"/>
              <a:t> of the reaction step and E</a:t>
            </a:r>
            <a:r>
              <a:rPr lang="cs-CZ" sz="2400" baseline="-25000" dirty="0" smtClean="0"/>
              <a:t>a</a:t>
            </a:r>
            <a:r>
              <a:rPr lang="cs-CZ" sz="2400" dirty="0" smtClean="0"/>
              <a:t> of internal diffusion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7908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Kinetics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We know kinetics</a:t>
            </a:r>
            <a:r>
              <a:rPr lang="cs-CZ" sz="2800" dirty="0" smtClean="0">
                <a:sym typeface="Wingdings" panose="05000000000000000000" pitchFamily="2" charset="2"/>
              </a:rPr>
              <a:t></a:t>
            </a:r>
            <a:r>
              <a:rPr lang="cs-CZ" sz="2800" dirty="0" smtClean="0"/>
              <a:t> (#ChemKin)</a:t>
            </a:r>
          </a:p>
          <a:p>
            <a:r>
              <a:rPr lang="cs-CZ" sz="2800" dirty="0" smtClean="0"/>
              <a:t>Rxns of zero order, first order, and second order</a:t>
            </a:r>
          </a:p>
          <a:p>
            <a:endParaRPr lang="cs-CZ" sz="2800" dirty="0" smtClean="0"/>
          </a:p>
          <a:p>
            <a:endParaRPr lang="cs-CZ" sz="2800" dirty="0"/>
          </a:p>
          <a:p>
            <a:endParaRPr lang="cs-CZ" sz="2800" dirty="0" smtClean="0"/>
          </a:p>
          <a:p>
            <a:endParaRPr lang="cs-CZ" sz="2800" dirty="0"/>
          </a:p>
          <a:p>
            <a:endParaRPr lang="cs-CZ" sz="2800" dirty="0" smtClean="0"/>
          </a:p>
          <a:p>
            <a:r>
              <a:rPr lang="cs-CZ" sz="2800" dirty="0" smtClean="0"/>
              <a:t>But in catalysis also 0.39 order… (many steps, all contribute!)</a:t>
            </a:r>
            <a:endParaRPr lang="cs-CZ" sz="2800" dirty="0"/>
          </a:p>
        </p:txBody>
      </p:sp>
      <p:pic>
        <p:nvPicPr>
          <p:cNvPr id="9218" name="Picture 2" descr="Výsledek obrázku pro zero order kine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2409825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Výsledek obrázku pro first order kine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80928"/>
            <a:ext cx="381710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11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Diffusional limitation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221088"/>
            <a:ext cx="8229600" cy="8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dirty="0" smtClean="0"/>
              <a:t>k</a:t>
            </a:r>
            <a:r>
              <a:rPr lang="cs-CZ" sz="2400" baseline="-25000" dirty="0" smtClean="0"/>
              <a:t>d</a:t>
            </a:r>
            <a:r>
              <a:rPr lang="cs-CZ" sz="2400" dirty="0" smtClean="0"/>
              <a:t> = diffusion constant; k</a:t>
            </a:r>
            <a:r>
              <a:rPr lang="cs-CZ" sz="2400" baseline="-25000" dirty="0" smtClean="0"/>
              <a:t>i</a:t>
            </a:r>
            <a:r>
              <a:rPr lang="cs-CZ" sz="2400" dirty="0" smtClean="0"/>
              <a:t> = reaction rate constant per m</a:t>
            </a:r>
            <a:r>
              <a:rPr lang="cs-CZ" sz="2400" baseline="30000" dirty="0" smtClean="0"/>
              <a:t>2</a:t>
            </a:r>
            <a:r>
              <a:rPr lang="cs-CZ" sz="2400" dirty="0" smtClean="0"/>
              <a:t> of catalysts; S = specific surface area</a:t>
            </a:r>
            <a:endParaRPr lang="cs-CZ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3150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301208"/>
            <a:ext cx="8229600" cy="136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 smtClean="0"/>
              <a:t>k</a:t>
            </a:r>
            <a:r>
              <a:rPr lang="cs-CZ" sz="2800" baseline="-25000" dirty="0" smtClean="0"/>
              <a:t>d</a:t>
            </a:r>
            <a:r>
              <a:rPr lang="cs-CZ" sz="2800" dirty="0" smtClean="0"/>
              <a:t> = k</a:t>
            </a:r>
            <a:r>
              <a:rPr lang="cs-CZ" sz="2800" baseline="-25000" dirty="0" smtClean="0"/>
              <a:t>i</a:t>
            </a:r>
            <a:r>
              <a:rPr lang="cs-CZ" sz="2800" dirty="0" smtClean="0"/>
              <a:t>∙S; Surface is supplied with reactants; no diffusional limitation</a:t>
            </a:r>
          </a:p>
          <a:p>
            <a:r>
              <a:rPr lang="cs-CZ" sz="2800" dirty="0"/>
              <a:t>k</a:t>
            </a:r>
            <a:r>
              <a:rPr lang="cs-CZ" sz="2800" baseline="-25000" dirty="0"/>
              <a:t>d</a:t>
            </a:r>
            <a:r>
              <a:rPr lang="cs-CZ" sz="2800" dirty="0"/>
              <a:t> </a:t>
            </a:r>
            <a:r>
              <a:rPr lang="cs-CZ" sz="2800" dirty="0" smtClean="0"/>
              <a:t>&lt;&lt; </a:t>
            </a:r>
            <a:r>
              <a:rPr lang="cs-CZ" sz="2800" dirty="0"/>
              <a:t>k</a:t>
            </a:r>
            <a:r>
              <a:rPr lang="cs-CZ" sz="2800" baseline="-25000" dirty="0"/>
              <a:t>i</a:t>
            </a:r>
            <a:r>
              <a:rPr lang="cs-CZ" sz="2800" dirty="0"/>
              <a:t>∙</a:t>
            </a:r>
            <a:r>
              <a:rPr lang="cs-CZ" sz="2800" dirty="0" smtClean="0"/>
              <a:t>S; Internal surface of the catalyst is not supplied with reactants; </a:t>
            </a:r>
            <a:r>
              <a:rPr lang="cs-CZ" sz="2800" b="1" dirty="0" smtClean="0"/>
              <a:t>Diffusional limitation</a:t>
            </a:r>
          </a:p>
        </p:txBody>
      </p:sp>
    </p:spTree>
    <p:extLst>
      <p:ext uri="{BB962C8B-B14F-4D97-AF65-F5344CB8AC3E}">
        <p14:creationId xmlns:p14="http://schemas.microsoft.com/office/powerpoint/2010/main" val="162037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Diffusional limitation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Gradient of reactant concentration in</a:t>
            </a:r>
          </a:p>
          <a:p>
            <a:pPr lvl="1"/>
            <a:r>
              <a:rPr lang="cs-CZ" sz="2400" dirty="0" smtClean="0"/>
              <a:t>Fluid film of particle (External diffusion)</a:t>
            </a:r>
          </a:p>
          <a:p>
            <a:pPr lvl="1"/>
            <a:r>
              <a:rPr lang="cs-CZ" sz="2400" dirty="0" smtClean="0"/>
              <a:t>Inside the pore (Internal diffusion)</a:t>
            </a:r>
          </a:p>
          <a:p>
            <a:pPr lvl="1"/>
            <a:endParaRPr lang="cs-CZ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108" y="3155776"/>
            <a:ext cx="39243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34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Diffusional limitation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4096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We want to use as many active sites as possible (even deep in the internal pore system)</a:t>
            </a:r>
          </a:p>
          <a:p>
            <a:r>
              <a:rPr lang="cs-CZ" sz="2400" dirty="0" smtClean="0"/>
              <a:t>We want to avoid diffusional limitation</a:t>
            </a:r>
          </a:p>
          <a:p>
            <a:endParaRPr lang="cs-CZ" sz="2400" dirty="0"/>
          </a:p>
          <a:p>
            <a:r>
              <a:rPr lang="cs-CZ" sz="2400" b="1" dirty="0" smtClean="0"/>
              <a:t>Effectivenes factor </a:t>
            </a:r>
            <a:r>
              <a:rPr lang="el-GR" sz="2400" b="1" dirty="0" smtClean="0"/>
              <a:t>η</a:t>
            </a:r>
            <a:r>
              <a:rPr lang="cs-CZ" sz="2400" dirty="0" smtClean="0"/>
              <a:t> (observed reaction rate / maximal theoretical reaction rate) depends on Thiele modulus</a:t>
            </a:r>
          </a:p>
          <a:p>
            <a:r>
              <a:rPr lang="cs-CZ" sz="2400" b="1" dirty="0" smtClean="0"/>
              <a:t>Thiele modulus </a:t>
            </a:r>
            <a:r>
              <a:rPr lang="el-GR" sz="2400" b="1" dirty="0" smtClean="0"/>
              <a:t>φ</a:t>
            </a:r>
            <a:r>
              <a:rPr lang="cs-CZ" sz="2400" b="1" dirty="0" smtClean="0"/>
              <a:t> </a:t>
            </a:r>
            <a:r>
              <a:rPr lang="cs-CZ" sz="2400" dirty="0" smtClean="0"/>
              <a:t>describes the „quality“ of catalyst grain in terms of </a:t>
            </a:r>
            <a:r>
              <a:rPr lang="cs-CZ" sz="2400" b="1" dirty="0" smtClean="0"/>
              <a:t>internal diffusion</a:t>
            </a:r>
            <a:r>
              <a:rPr lang="cs-CZ" sz="2400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71498" y="4797152"/>
                <a:ext cx="1942894" cy="91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</a:rPr>
                        <m:t>φ</m:t>
                      </m:r>
                      <m:r>
                        <a:rPr lang="cs-CZ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  <m:r>
                            <a:rPr lang="cs-CZ" i="1" baseline="-25000">
                              <a:latin typeface="Cambria Math"/>
                            </a:rPr>
                            <m:t>𝑝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cs-CZ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cs-CZ" i="1" baseline="-2500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</a:rPr>
                                <m:t>ρ</m:t>
                              </m:r>
                              <m:r>
                                <a:rPr lang="cs-CZ" i="1" baseline="-25000">
                                  <a:latin typeface="Cambria Math"/>
                                </a:rPr>
                                <m:t>𝑔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∙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𝑆</m:t>
                              </m:r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𝐷</m:t>
                              </m:r>
                              <m:r>
                                <a:rPr lang="cs-CZ" i="1" baseline="-25000">
                                  <a:latin typeface="Cambria Math"/>
                                </a:rPr>
                                <m:t>𝑒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498" y="4797152"/>
                <a:ext cx="1942894" cy="91069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301055" y="5755416"/>
            <a:ext cx="8229600" cy="892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dirty="0" smtClean="0"/>
              <a:t>d</a:t>
            </a:r>
            <a:r>
              <a:rPr lang="cs-CZ" sz="2400" baseline="-25000" dirty="0" smtClean="0"/>
              <a:t>p</a:t>
            </a:r>
            <a:r>
              <a:rPr lang="cs-CZ" sz="2400" dirty="0" smtClean="0"/>
              <a:t> = diameter of grain; k</a:t>
            </a:r>
            <a:r>
              <a:rPr lang="cs-CZ" sz="2400" baseline="-25000" dirty="0" smtClean="0"/>
              <a:t>i</a:t>
            </a:r>
            <a:r>
              <a:rPr lang="cs-CZ" sz="2400" dirty="0" smtClean="0"/>
              <a:t> = reaction rate constant per m</a:t>
            </a:r>
            <a:r>
              <a:rPr lang="cs-CZ" sz="2400" baseline="30000" dirty="0" smtClean="0"/>
              <a:t>2</a:t>
            </a:r>
            <a:r>
              <a:rPr lang="cs-CZ" sz="2400" dirty="0" smtClean="0"/>
              <a:t> of catalysts; S = specific surface area; </a:t>
            </a:r>
            <a:r>
              <a:rPr lang="el-GR" sz="2400" dirty="0" smtClean="0"/>
              <a:t>ρ</a:t>
            </a:r>
            <a:r>
              <a:rPr lang="cs-CZ" sz="2400" baseline="-25000" dirty="0" smtClean="0"/>
              <a:t>g</a:t>
            </a:r>
            <a:r>
              <a:rPr lang="cs-CZ" sz="2400" dirty="0" smtClean="0"/>
              <a:t> = density of the catalyst including pores; D</a:t>
            </a:r>
            <a:r>
              <a:rPr lang="cs-CZ" sz="2400" baseline="-25000" dirty="0" smtClean="0"/>
              <a:t>e</a:t>
            </a:r>
            <a:r>
              <a:rPr lang="cs-CZ" sz="2400" dirty="0" smtClean="0"/>
              <a:t> = diffusion coefficient of the reactant in the pores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6737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Diffusional limitation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Thiele modulus </a:t>
            </a:r>
            <a:r>
              <a:rPr lang="el-GR" sz="2400" b="1" dirty="0"/>
              <a:t>φ</a:t>
            </a:r>
            <a:r>
              <a:rPr lang="cs-CZ" sz="2400" b="1" dirty="0"/>
              <a:t> </a:t>
            </a:r>
            <a:r>
              <a:rPr lang="cs-CZ" sz="2400" dirty="0"/>
              <a:t>describes the „quality“ of catalyst grain in terms of </a:t>
            </a:r>
            <a:r>
              <a:rPr lang="cs-CZ" sz="2400" dirty="0" smtClean="0"/>
              <a:t>internal diffusion:</a:t>
            </a:r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r>
              <a:rPr lang="cs-CZ" sz="2400" dirty="0" smtClean="0"/>
              <a:t>The higher the Thiele modulus, the higher probability of diffusional limitations to occur</a:t>
            </a:r>
          </a:p>
          <a:p>
            <a:r>
              <a:rPr lang="cs-CZ" sz="2400" dirty="0" smtClean="0"/>
              <a:t>Internal diffusional limitations occur always to some extent</a:t>
            </a:r>
            <a:endParaRPr lang="cs-CZ" sz="2400" dirty="0"/>
          </a:p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47864" y="2708920"/>
                <a:ext cx="1942894" cy="91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</a:rPr>
                        <m:t>φ</m:t>
                      </m:r>
                      <m:r>
                        <a:rPr lang="cs-CZ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  <m:r>
                            <a:rPr lang="cs-CZ" i="1" baseline="-25000">
                              <a:latin typeface="Cambria Math"/>
                            </a:rPr>
                            <m:t>𝑝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cs-CZ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cs-CZ" i="1" baseline="-2500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</a:rPr>
                                <m:t>ρ</m:t>
                              </m:r>
                              <m:r>
                                <a:rPr lang="cs-CZ" i="1" baseline="-25000">
                                  <a:latin typeface="Cambria Math"/>
                                </a:rPr>
                                <m:t>𝑔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∙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𝑆</m:t>
                              </m:r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𝐷</m:t>
                              </m:r>
                              <m:r>
                                <a:rPr lang="cs-CZ" i="1" baseline="-25000">
                                  <a:latin typeface="Cambria Math"/>
                                </a:rPr>
                                <m:t>𝑒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708920"/>
                <a:ext cx="1942894" cy="91069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563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Diffusional limitation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Thiele modulus </a:t>
            </a:r>
            <a:r>
              <a:rPr lang="el-GR" sz="2400" b="1" dirty="0"/>
              <a:t>φ</a:t>
            </a:r>
            <a:r>
              <a:rPr lang="cs-CZ" sz="2400" b="1" dirty="0"/>
              <a:t> </a:t>
            </a:r>
            <a:r>
              <a:rPr lang="cs-CZ" sz="2400" dirty="0"/>
              <a:t>describes the „quality“ of catalyst grain in terms of diffusion</a:t>
            </a:r>
            <a:r>
              <a:rPr lang="cs-CZ" sz="2400" dirty="0" smtClean="0"/>
              <a:t>:</a:t>
            </a:r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r>
              <a:rPr lang="cs-CZ" sz="2400" dirty="0" smtClean="0"/>
              <a:t>Let‘s decrease d</a:t>
            </a:r>
            <a:r>
              <a:rPr lang="cs-CZ" sz="2400" baseline="-25000" dirty="0" smtClean="0"/>
              <a:t>p</a:t>
            </a:r>
            <a:r>
              <a:rPr lang="cs-CZ" sz="2400" dirty="0" smtClean="0"/>
              <a:t> = small catalyst grains</a:t>
            </a:r>
          </a:p>
          <a:p>
            <a:r>
              <a:rPr lang="cs-CZ" sz="2400" dirty="0" smtClean="0"/>
              <a:t>Let‘s decrease </a:t>
            </a:r>
            <a:r>
              <a:rPr lang="el-GR" sz="2400" dirty="0" smtClean="0"/>
              <a:t>ρ</a:t>
            </a:r>
            <a:r>
              <a:rPr lang="cs-CZ" sz="2400" baseline="-25000" dirty="0" smtClean="0"/>
              <a:t>g</a:t>
            </a:r>
            <a:r>
              <a:rPr lang="cs-CZ" sz="2400" dirty="0" smtClean="0"/>
              <a:t> = higher pore volume</a:t>
            </a:r>
          </a:p>
          <a:p>
            <a:r>
              <a:rPr lang="cs-CZ" sz="2400" dirty="0" smtClean="0"/>
              <a:t>Let‘s increase D</a:t>
            </a:r>
            <a:r>
              <a:rPr lang="cs-CZ" sz="2400" baseline="-25000" dirty="0" smtClean="0"/>
              <a:t>e</a:t>
            </a:r>
            <a:r>
              <a:rPr lang="cs-CZ" sz="2400" dirty="0" smtClean="0"/>
              <a:t> = bigger pores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47864" y="2708920"/>
                <a:ext cx="1942894" cy="91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</a:rPr>
                        <m:t>φ</m:t>
                      </m:r>
                      <m:r>
                        <a:rPr lang="cs-CZ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𝑑</m:t>
                          </m:r>
                          <m:r>
                            <a:rPr lang="cs-CZ" i="1" baseline="-25000">
                              <a:latin typeface="Cambria Math"/>
                            </a:rPr>
                            <m:t>𝑝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cs-CZ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cs-CZ" i="1" baseline="-2500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</a:rPr>
                                <m:t>ρ</m:t>
                              </m:r>
                              <m:r>
                                <a:rPr lang="cs-CZ" i="1" baseline="-25000">
                                  <a:latin typeface="Cambria Math"/>
                                </a:rPr>
                                <m:t>𝑔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∙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𝑆</m:t>
                              </m:r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𝐷</m:t>
                              </m:r>
                              <m:r>
                                <a:rPr lang="cs-CZ" i="1" baseline="-25000">
                                  <a:latin typeface="Cambria Math"/>
                                </a:rPr>
                                <m:t>𝑒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708920"/>
                <a:ext cx="1942894" cy="91069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580112" y="4005064"/>
            <a:ext cx="3316047" cy="1776393"/>
            <a:chOff x="5580112" y="4005064"/>
            <a:chExt cx="3316047" cy="1776393"/>
          </a:xfrm>
        </p:grpSpPr>
        <p:sp>
          <p:nvSpPr>
            <p:cNvPr id="4" name="Right Brace 3"/>
            <p:cNvSpPr/>
            <p:nvPr/>
          </p:nvSpPr>
          <p:spPr>
            <a:xfrm>
              <a:off x="5580112" y="4005064"/>
              <a:ext cx="576064" cy="1656184"/>
            </a:xfrm>
            <a:prstGeom prst="righ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300192" y="4581128"/>
              <a:ext cx="259596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400" b="1" dirty="0" smtClean="0"/>
                <a:t>Catalyst synthesis, </a:t>
              </a:r>
            </a:p>
            <a:p>
              <a:r>
                <a:rPr lang="cs-CZ" sz="2400" b="1" dirty="0" smtClean="0"/>
                <a:t>shaping, thermal </a:t>
              </a:r>
            </a:p>
            <a:p>
              <a:r>
                <a:rPr lang="cs-CZ" sz="2400" b="1" dirty="0" smtClean="0"/>
                <a:t>treatment…</a:t>
              </a:r>
              <a:endParaRPr lang="cs-CZ" sz="2400" b="1" dirty="0"/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301055" y="5755416"/>
            <a:ext cx="8229600" cy="89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dirty="0" smtClean="0"/>
              <a:t>…in order to avoid the internal diffusional limitations as much as possible…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0904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Diffusional limitation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/>
          <a:lstStyle/>
          <a:p>
            <a:r>
              <a:rPr lang="cs-CZ" sz="2800" dirty="0" smtClean="0"/>
              <a:t>Gradient of reactant concentration in</a:t>
            </a:r>
          </a:p>
          <a:p>
            <a:pPr lvl="1"/>
            <a:r>
              <a:rPr lang="cs-CZ" sz="2400" dirty="0" smtClean="0"/>
              <a:t>Fluid film of particle (External diffusion)</a:t>
            </a:r>
          </a:p>
          <a:p>
            <a:pPr lvl="2"/>
            <a:r>
              <a:rPr lang="cs-CZ" sz="2000" dirty="0" smtClean="0"/>
              <a:t>Viscosity of vector gas</a:t>
            </a:r>
          </a:p>
          <a:p>
            <a:pPr lvl="2"/>
            <a:r>
              <a:rPr lang="cs-CZ" sz="2000" dirty="0" smtClean="0"/>
              <a:t>Linear velocity of vector gas</a:t>
            </a:r>
          </a:p>
          <a:p>
            <a:pPr lvl="2"/>
            <a:r>
              <a:rPr lang="cs-CZ" sz="2000" dirty="0" smtClean="0"/>
              <a:t>Size of the grains</a:t>
            </a:r>
          </a:p>
          <a:p>
            <a:pPr lvl="2"/>
            <a:r>
              <a:rPr lang="cs-CZ" sz="2000" dirty="0" smtClean="0"/>
              <a:t>Diffusion coeff of reactants</a:t>
            </a:r>
          </a:p>
          <a:p>
            <a:pPr lvl="1"/>
            <a:r>
              <a:rPr lang="cs-CZ" sz="2400" dirty="0" smtClean="0"/>
              <a:t>Inside the pore (Internal diffusion)</a:t>
            </a:r>
          </a:p>
          <a:p>
            <a:pPr lvl="1"/>
            <a:endParaRPr lang="cs-CZ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196" y="3155776"/>
            <a:ext cx="39243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58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Diffusional limitations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cs-CZ" sz="2800" dirty="0" smtClean="0"/>
              <a:t>Note: Up to now we have discussed only diffusion of reactants</a:t>
            </a:r>
          </a:p>
          <a:p>
            <a:r>
              <a:rPr lang="cs-CZ" sz="2800" dirty="0" smtClean="0"/>
              <a:t>Same applies for </a:t>
            </a:r>
            <a:r>
              <a:rPr lang="cs-CZ" sz="2800" b="1" dirty="0" smtClean="0"/>
              <a:t>heat diffusion</a:t>
            </a:r>
            <a:endParaRPr lang="cs-CZ" sz="2800" b="1" dirty="0"/>
          </a:p>
          <a:p>
            <a:r>
              <a:rPr lang="cs-CZ" sz="2800" dirty="0" smtClean="0"/>
              <a:t>I.e. diffusional limitations can lead to important issues!</a:t>
            </a:r>
          </a:p>
          <a:p>
            <a:pPr lvl="1"/>
            <a:r>
              <a:rPr lang="cs-CZ" sz="2400" b="1" dirty="0" smtClean="0"/>
              <a:t>Effectivenes factor </a:t>
            </a:r>
            <a:r>
              <a:rPr lang="el-GR" sz="2400" b="1" dirty="0" smtClean="0"/>
              <a:t>η</a:t>
            </a:r>
            <a:r>
              <a:rPr lang="cs-CZ" sz="2400" b="1" dirty="0" smtClean="0"/>
              <a:t> </a:t>
            </a:r>
            <a:r>
              <a:rPr lang="el-GR" sz="2400" b="1" dirty="0" smtClean="0">
                <a:latin typeface="Calibri"/>
                <a:cs typeface="Calibri"/>
              </a:rPr>
              <a:t>&gt;</a:t>
            </a:r>
            <a:r>
              <a:rPr lang="cs-CZ" sz="2400" b="1" dirty="0" smtClean="0">
                <a:latin typeface="Calibri"/>
                <a:cs typeface="Calibri"/>
              </a:rPr>
              <a:t> 1</a:t>
            </a:r>
            <a:endParaRPr lang="cs-CZ" sz="2400" b="1" dirty="0" smtClean="0"/>
          </a:p>
          <a:p>
            <a:pPr lvl="1"/>
            <a:r>
              <a:rPr lang="cs-CZ" sz="2400" b="1" dirty="0" smtClean="0"/>
              <a:t>Hot spots</a:t>
            </a:r>
          </a:p>
          <a:p>
            <a:pPr lvl="1"/>
            <a:r>
              <a:rPr lang="cs-CZ" sz="2400" b="1" dirty="0" smtClean="0"/>
              <a:t>Sintering of catalysts</a:t>
            </a:r>
          </a:p>
          <a:p>
            <a:pPr lvl="1"/>
            <a:r>
              <a:rPr lang="cs-CZ" sz="2400" b="1" dirty="0" smtClean="0"/>
              <a:t>Shift/loss of selectivity</a:t>
            </a:r>
          </a:p>
          <a:p>
            <a:pPr lvl="1"/>
            <a:r>
              <a:rPr lang="cs-CZ" sz="2400" b="1" dirty="0" smtClean="0"/>
              <a:t>Explosion</a:t>
            </a:r>
            <a:endParaRPr lang="cs-CZ" sz="24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4355976" y="4028871"/>
            <a:ext cx="3798486" cy="2208441"/>
            <a:chOff x="4355976" y="3573015"/>
            <a:chExt cx="3798486" cy="2208441"/>
          </a:xfrm>
        </p:grpSpPr>
        <p:sp>
          <p:nvSpPr>
            <p:cNvPr id="5" name="Right Brace 4"/>
            <p:cNvSpPr/>
            <p:nvPr/>
          </p:nvSpPr>
          <p:spPr>
            <a:xfrm>
              <a:off x="4355976" y="3573015"/>
              <a:ext cx="576064" cy="2208441"/>
            </a:xfrm>
            <a:prstGeom prst="righ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004048" y="4437112"/>
              <a:ext cx="31504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400" b="1" dirty="0" smtClean="0"/>
                <a:t>Industrial point of view</a:t>
              </a:r>
              <a:endParaRPr lang="cs-CZ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1079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Diffusional limitations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Internal diffusional limitations always present to some extent</a:t>
            </a:r>
          </a:p>
          <a:p>
            <a:pPr lvl="1"/>
            <a:r>
              <a:rPr lang="cs-CZ" sz="2400" dirty="0" smtClean="0"/>
              <a:t>We can diminish them </a:t>
            </a:r>
            <a:r>
              <a:rPr lang="cs-CZ" sz="2400" b="1" dirty="0" smtClean="0"/>
              <a:t>at the time of catalyst preparation</a:t>
            </a:r>
            <a:r>
              <a:rPr lang="cs-CZ" sz="2400" dirty="0" smtClean="0"/>
              <a:t> (pore volume, pore diameter, size of catalysts grains)</a:t>
            </a:r>
          </a:p>
          <a:p>
            <a:r>
              <a:rPr lang="cs-CZ" sz="2800" dirty="0" smtClean="0"/>
              <a:t>External can be avoided </a:t>
            </a:r>
            <a:r>
              <a:rPr lang="cs-CZ" sz="2800" b="1" dirty="0" smtClean="0"/>
              <a:t>at the time of catalytic reaction</a:t>
            </a:r>
          </a:p>
          <a:p>
            <a:pPr lvl="1"/>
            <a:r>
              <a:rPr lang="cs-CZ" sz="2400" dirty="0" smtClean="0"/>
              <a:t>Linear velocity of vector gas,…</a:t>
            </a:r>
          </a:p>
          <a:p>
            <a:r>
              <a:rPr lang="cs-CZ" sz="2800" dirty="0" smtClean="0"/>
              <a:t>How to reveal external diffusional limitations?</a:t>
            </a:r>
          </a:p>
        </p:txBody>
      </p:sp>
    </p:spTree>
    <p:extLst>
      <p:ext uri="{BB962C8B-B14F-4D97-AF65-F5344CB8AC3E}">
        <p14:creationId xmlns:p14="http://schemas.microsoft.com/office/powerpoint/2010/main" val="260074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Diffusional limitations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How to reveal external diffusional limitations?</a:t>
            </a:r>
          </a:p>
          <a:p>
            <a:endParaRPr lang="cs-CZ" sz="2800" dirty="0"/>
          </a:p>
          <a:p>
            <a:r>
              <a:rPr lang="cs-CZ" sz="2800" dirty="0" smtClean="0"/>
              <a:t>Constant temperature and constant </a:t>
            </a:r>
            <a:r>
              <a:rPr lang="cs-CZ" sz="2800" b="1" dirty="0" smtClean="0"/>
              <a:t>contact time</a:t>
            </a:r>
            <a:r>
              <a:rPr lang="cs-CZ" sz="2800" dirty="0" smtClean="0"/>
              <a:t> (other parameters can vary) lead to constant conversion, selectivity, and yield</a:t>
            </a:r>
            <a:endParaRPr lang="cs-CZ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09320"/>
            <a:ext cx="4200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22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Diffusional limitations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>
            <a:normAutofit/>
          </a:bodyPr>
          <a:lstStyle/>
          <a:p>
            <a:r>
              <a:rPr lang="cs-CZ" sz="2800" dirty="0" smtClean="0"/>
              <a:t>How to reveal external diffusional limitations?</a:t>
            </a:r>
          </a:p>
          <a:p>
            <a:endParaRPr lang="cs-CZ" sz="2800" dirty="0"/>
          </a:p>
          <a:p>
            <a:r>
              <a:rPr lang="cs-CZ" sz="2800" dirty="0" smtClean="0"/>
              <a:t>Contact time practically???</a:t>
            </a:r>
            <a:endParaRPr lang="cs-CZ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11560" y="4077072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15616" y="4077072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932040" y="4005064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444480" y="4005064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11560" y="4653136"/>
            <a:ext cx="504056" cy="648072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4940424" y="4977172"/>
            <a:ext cx="504056" cy="324036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1187624" y="4542219"/>
            <a:ext cx="33250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1 unit of catalyst mass</a:t>
            </a:r>
          </a:p>
          <a:p>
            <a:r>
              <a:rPr lang="cs-CZ" sz="2400" b="1" dirty="0" smtClean="0"/>
              <a:t>1 unit of catalyst volume</a:t>
            </a:r>
            <a:endParaRPr lang="cs-CZ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5503843" y="4542219"/>
            <a:ext cx="35622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0.5 unit of catalyst mass</a:t>
            </a:r>
          </a:p>
          <a:p>
            <a:r>
              <a:rPr lang="cs-CZ" sz="2400" b="1" dirty="0" smtClean="0"/>
              <a:t>0.5 unit of catalyst volume</a:t>
            </a:r>
            <a:endParaRPr lang="cs-CZ" sz="2400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63588" y="3356992"/>
            <a:ext cx="0" cy="9361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71600" y="3356992"/>
            <a:ext cx="36053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1 unit of linear gas velocity</a:t>
            </a:r>
          </a:p>
          <a:p>
            <a:r>
              <a:rPr lang="cs-CZ" sz="2400" b="1" dirty="0" smtClean="0"/>
              <a:t>1 unit of reactant feed</a:t>
            </a:r>
            <a:endParaRPr lang="cs-CZ" sz="2400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179122" y="3825044"/>
            <a:ext cx="0" cy="46805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287134" y="3356992"/>
            <a:ext cx="38425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0.5 unit of linear gas velocity</a:t>
            </a:r>
          </a:p>
          <a:p>
            <a:r>
              <a:rPr lang="cs-CZ" sz="2400" b="1" dirty="0" smtClean="0"/>
              <a:t>0.5 unit of reactant feed</a:t>
            </a:r>
            <a:endParaRPr lang="cs-CZ" sz="2400" b="1" dirty="0"/>
          </a:p>
        </p:txBody>
      </p:sp>
      <p:sp>
        <p:nvSpPr>
          <p:cNvPr id="19" name="Rectangle 18"/>
          <p:cNvSpPr/>
          <p:nvPr/>
        </p:nvSpPr>
        <p:spPr>
          <a:xfrm>
            <a:off x="611560" y="6021288"/>
            <a:ext cx="75253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Conversion, yield, and selectivity are equal!</a:t>
            </a:r>
          </a:p>
          <a:p>
            <a:r>
              <a:rPr lang="cs-CZ" sz="2400" b="1" dirty="0" smtClean="0">
                <a:solidFill>
                  <a:srgbClr val="FF0000"/>
                </a:solidFill>
              </a:rPr>
              <a:t>If not, then we encounter external diffusional limitations!</a:t>
            </a:r>
            <a:endParaRPr lang="cs-CZ" sz="2400" b="1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788024" y="5640474"/>
            <a:ext cx="369570" cy="46805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63588" y="5675870"/>
            <a:ext cx="324036" cy="46805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98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Kinetics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6877"/>
            <a:ext cx="8229600" cy="2389286"/>
          </a:xfrm>
        </p:spPr>
        <p:txBody>
          <a:bodyPr>
            <a:normAutofit/>
          </a:bodyPr>
          <a:lstStyle/>
          <a:p>
            <a:r>
              <a:rPr lang="cs-CZ" sz="2400" dirty="0" smtClean="0"/>
              <a:t>An important consideration: type of the reactor</a:t>
            </a:r>
          </a:p>
          <a:p>
            <a:pPr lvl="1"/>
            <a:r>
              <a:rPr lang="cs-CZ" sz="2000" b="1" dirty="0" smtClean="0"/>
              <a:t>Batch</a:t>
            </a:r>
          </a:p>
          <a:p>
            <a:pPr lvl="1"/>
            <a:r>
              <a:rPr lang="cs-CZ" sz="2000" b="1" dirty="0" smtClean="0"/>
              <a:t>Continuous</a:t>
            </a:r>
            <a:r>
              <a:rPr lang="cs-CZ" sz="2000" dirty="0" smtClean="0"/>
              <a:t> (plug flow (fixed bed) reactor (PFR) or continuous stirred tank reactor (CSTR))</a:t>
            </a:r>
          </a:p>
          <a:p>
            <a:pPr lvl="2"/>
            <a:r>
              <a:rPr lang="cs-CZ" sz="2000" dirty="0" smtClean="0"/>
              <a:t>Steady-state approximation (complicated math behind!)</a:t>
            </a:r>
          </a:p>
          <a:p>
            <a:pPr lvl="2"/>
            <a:r>
              <a:rPr lang="cs-CZ" sz="2000" dirty="0" smtClean="0"/>
              <a:t>It is not possible to follow changes of concentrations in time</a:t>
            </a:r>
            <a:endParaRPr lang="cs-CZ" sz="2000" dirty="0"/>
          </a:p>
        </p:txBody>
      </p:sp>
      <p:pic>
        <p:nvPicPr>
          <p:cNvPr id="4" name="Picture 4" descr="Výsledek obrázku pro first order kine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2776"/>
            <a:ext cx="381710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44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Space velocity and contact time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Contact time = 1/space velocity</a:t>
            </a:r>
          </a:p>
          <a:p>
            <a:r>
              <a:rPr lang="cs-CZ" sz="2800" dirty="0" smtClean="0"/>
              <a:t>Space velocity [h</a:t>
            </a:r>
            <a:r>
              <a:rPr lang="cs-CZ" sz="2800" baseline="30000" dirty="0" smtClean="0"/>
              <a:t>–1</a:t>
            </a:r>
            <a:r>
              <a:rPr lang="cs-CZ" sz="2800" dirty="0" smtClean="0"/>
              <a:t>]</a:t>
            </a:r>
          </a:p>
          <a:p>
            <a:pPr lvl="1"/>
            <a:r>
              <a:rPr lang="cs-CZ" sz="2400" dirty="0" smtClean="0"/>
              <a:t>Based on catalyst mass (WHSV, weight hourly space velocity)</a:t>
            </a:r>
          </a:p>
          <a:p>
            <a:pPr lvl="2"/>
            <a:r>
              <a:rPr lang="cs-CZ" dirty="0" smtClean="0"/>
              <a:t>weight of reactant per weight of catalyst per hour</a:t>
            </a:r>
          </a:p>
          <a:p>
            <a:pPr lvl="2"/>
            <a:endParaRPr lang="cs-CZ" dirty="0" smtClean="0"/>
          </a:p>
          <a:p>
            <a:pPr lvl="1"/>
            <a:r>
              <a:rPr lang="cs-CZ" sz="2400" dirty="0" smtClean="0"/>
              <a:t>Based on catalyst volume (GHSV or LHSV – gas/liquid…)</a:t>
            </a:r>
          </a:p>
          <a:p>
            <a:pPr lvl="2"/>
            <a:r>
              <a:rPr lang="cs-CZ" dirty="0" smtClean="0"/>
              <a:t>Volume of feed gas@STP (</a:t>
            </a:r>
            <a:r>
              <a:rPr lang="cs-CZ" b="1" dirty="0" smtClean="0"/>
              <a:t>reactant + gas vector</a:t>
            </a:r>
            <a:r>
              <a:rPr lang="cs-CZ" dirty="0" smtClean="0"/>
              <a:t>) per volume of </a:t>
            </a:r>
            <a:r>
              <a:rPr lang="cs-CZ" b="1" dirty="0" smtClean="0"/>
              <a:t>catalyst bed</a:t>
            </a:r>
            <a:r>
              <a:rPr lang="cs-CZ" dirty="0" smtClean="0"/>
              <a:t> per hour</a:t>
            </a:r>
          </a:p>
          <a:p>
            <a:pPr lvl="2"/>
            <a:endParaRPr lang="cs-CZ" dirty="0"/>
          </a:p>
        </p:txBody>
      </p:sp>
      <p:sp>
        <p:nvSpPr>
          <p:cNvPr id="4" name="Rectangle 3"/>
          <p:cNvSpPr/>
          <p:nvPr/>
        </p:nvSpPr>
        <p:spPr>
          <a:xfrm>
            <a:off x="611560" y="6021288"/>
            <a:ext cx="8268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Be careful, contact time can be based on WHSV, GHSV, or LHSV!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Space velocity and contact time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cs-CZ" sz="2800" dirty="0" smtClean="0"/>
              <a:t>Calculations with volumes always much less convenient than weight…</a:t>
            </a:r>
          </a:p>
          <a:p>
            <a:r>
              <a:rPr lang="cs-CZ" sz="2800" dirty="0" smtClean="0"/>
              <a:t>So…Why is GHSV/LHSV important in heterogeneous catalysis??</a:t>
            </a:r>
            <a:endParaRPr lang="cs-CZ" dirty="0" smtClean="0"/>
          </a:p>
          <a:p>
            <a:pPr lvl="2"/>
            <a:endParaRPr lang="cs-CZ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11560" y="4321696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15616" y="4321696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42281" y="3385592"/>
            <a:ext cx="504056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4932040" y="4321696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36096" y="4321696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932040" y="4897760"/>
            <a:ext cx="504056" cy="648072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1187624" y="4786843"/>
            <a:ext cx="33250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1 unit of catalyst mass</a:t>
            </a:r>
          </a:p>
          <a:p>
            <a:r>
              <a:rPr lang="cs-CZ" sz="2400" b="1" dirty="0" smtClean="0"/>
              <a:t>1 unit of catalyst volume</a:t>
            </a:r>
            <a:endParaRPr lang="cs-CZ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5783491" y="4786843"/>
            <a:ext cx="33250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1 unit of catalyst mass</a:t>
            </a:r>
          </a:p>
          <a:p>
            <a:r>
              <a:rPr lang="cs-CZ" sz="2400" b="1" dirty="0" smtClean="0"/>
              <a:t>1 unit of catalyst volume</a:t>
            </a:r>
            <a:endParaRPr lang="cs-CZ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611560" y="4897760"/>
            <a:ext cx="504056" cy="648072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63588" y="3817640"/>
            <a:ext cx="0" cy="9361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110670" y="3817640"/>
            <a:ext cx="36053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1 unit of linear gas velocity</a:t>
            </a:r>
            <a:endParaRPr lang="cs-CZ" sz="2400" b="1" dirty="0"/>
          </a:p>
          <a:p>
            <a:r>
              <a:rPr lang="cs-CZ" sz="2400" b="1" dirty="0" smtClean="0"/>
              <a:t>Feed of reactant constant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179122" y="4285692"/>
            <a:ext cx="0" cy="46805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409930" y="3850739"/>
            <a:ext cx="38425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0.5 unit of linear gas velocity</a:t>
            </a:r>
          </a:p>
          <a:p>
            <a:r>
              <a:rPr lang="cs-CZ" sz="2400" b="1" dirty="0" smtClean="0"/>
              <a:t>Feed of reactant constant</a:t>
            </a:r>
            <a:endParaRPr lang="cs-CZ" sz="2400" b="1" dirty="0"/>
          </a:p>
        </p:txBody>
      </p:sp>
      <p:sp>
        <p:nvSpPr>
          <p:cNvPr id="19" name="Rectangle 18"/>
          <p:cNvSpPr/>
          <p:nvPr/>
        </p:nvSpPr>
        <p:spPr>
          <a:xfrm>
            <a:off x="4932040" y="3709628"/>
            <a:ext cx="504056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al 19"/>
          <p:cNvSpPr/>
          <p:nvPr/>
        </p:nvSpPr>
        <p:spPr>
          <a:xfrm>
            <a:off x="755576" y="3503319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al 20"/>
          <p:cNvSpPr/>
          <p:nvPr/>
        </p:nvSpPr>
        <p:spPr>
          <a:xfrm>
            <a:off x="971600" y="3504836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al 21"/>
          <p:cNvSpPr/>
          <p:nvPr/>
        </p:nvSpPr>
        <p:spPr>
          <a:xfrm>
            <a:off x="755576" y="3762400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al 22"/>
          <p:cNvSpPr/>
          <p:nvPr/>
        </p:nvSpPr>
        <p:spPr>
          <a:xfrm>
            <a:off x="971600" y="3771921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al 23"/>
          <p:cNvSpPr/>
          <p:nvPr/>
        </p:nvSpPr>
        <p:spPr>
          <a:xfrm>
            <a:off x="5076056" y="3770404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al 24"/>
          <p:cNvSpPr/>
          <p:nvPr/>
        </p:nvSpPr>
        <p:spPr>
          <a:xfrm>
            <a:off x="5292080" y="3771921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al 25"/>
          <p:cNvSpPr/>
          <p:nvPr/>
        </p:nvSpPr>
        <p:spPr>
          <a:xfrm>
            <a:off x="5076056" y="3914800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al 26"/>
          <p:cNvSpPr/>
          <p:nvPr/>
        </p:nvSpPr>
        <p:spPr>
          <a:xfrm>
            <a:off x="5292080" y="3924321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Rectangle 27"/>
          <p:cNvSpPr/>
          <p:nvPr/>
        </p:nvSpPr>
        <p:spPr>
          <a:xfrm>
            <a:off x="611560" y="6021288"/>
            <a:ext cx="61376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WHSV is constant. GHSV is different.</a:t>
            </a:r>
          </a:p>
          <a:p>
            <a:r>
              <a:rPr lang="cs-CZ" sz="2400" b="1" dirty="0" smtClean="0">
                <a:solidFill>
                  <a:srgbClr val="FF0000"/>
                </a:solidFill>
              </a:rPr>
              <a:t>Conversion, yield, and selectivity are different!</a:t>
            </a:r>
          </a:p>
        </p:txBody>
      </p:sp>
    </p:spTree>
    <p:extLst>
      <p:ext uri="{BB962C8B-B14F-4D97-AF65-F5344CB8AC3E}">
        <p14:creationId xmlns:p14="http://schemas.microsoft.com/office/powerpoint/2010/main" val="14092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Space velocity and contact time</a:t>
            </a:r>
            <a:endParaRPr lang="cs-CZ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3528" y="2852936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27584" y="2852936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54249" y="1916832"/>
            <a:ext cx="504056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899592" y="3318083"/>
            <a:ext cx="33250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/>
              <a:t>1 unit of catalyst mass</a:t>
            </a:r>
          </a:p>
          <a:p>
            <a:r>
              <a:rPr lang="cs-CZ" sz="2400" dirty="0" smtClean="0"/>
              <a:t>1 unit of catalyst volume</a:t>
            </a:r>
            <a:endParaRPr lang="cs-CZ" sz="2400" dirty="0"/>
          </a:p>
        </p:txBody>
      </p:sp>
      <p:sp>
        <p:nvSpPr>
          <p:cNvPr id="8" name="Rectangle 7"/>
          <p:cNvSpPr/>
          <p:nvPr/>
        </p:nvSpPr>
        <p:spPr>
          <a:xfrm>
            <a:off x="323528" y="3429000"/>
            <a:ext cx="504056" cy="648072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75556" y="2348880"/>
            <a:ext cx="0" cy="9361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94646" y="2348880"/>
            <a:ext cx="48220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1 unit of linear gas velocity [m</a:t>
            </a:r>
            <a:r>
              <a:rPr lang="cs-CZ" sz="2400" b="1" baseline="30000" dirty="0" smtClean="0"/>
              <a:t>3</a:t>
            </a:r>
            <a:r>
              <a:rPr lang="cs-CZ" sz="2400" b="1" dirty="0" smtClean="0"/>
              <a:t> h</a:t>
            </a:r>
            <a:r>
              <a:rPr lang="cs-CZ" sz="2400" b="1" baseline="30000" dirty="0" smtClean="0"/>
              <a:t>–1</a:t>
            </a:r>
            <a:r>
              <a:rPr lang="cs-CZ" sz="2400" b="1" dirty="0" smtClean="0"/>
              <a:t>]</a:t>
            </a:r>
            <a:endParaRPr lang="cs-CZ" sz="2400" b="1" dirty="0"/>
          </a:p>
          <a:p>
            <a:r>
              <a:rPr lang="cs-CZ" sz="2400" dirty="0" smtClean="0"/>
              <a:t>1 unit of reactant feed</a:t>
            </a:r>
          </a:p>
        </p:txBody>
      </p:sp>
      <p:sp>
        <p:nvSpPr>
          <p:cNvPr id="11" name="Oval 10"/>
          <p:cNvSpPr/>
          <p:nvPr/>
        </p:nvSpPr>
        <p:spPr>
          <a:xfrm>
            <a:off x="467544" y="2034559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al 11"/>
          <p:cNvSpPr/>
          <p:nvPr/>
        </p:nvSpPr>
        <p:spPr>
          <a:xfrm>
            <a:off x="683568" y="2036076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al 12"/>
          <p:cNvSpPr/>
          <p:nvPr/>
        </p:nvSpPr>
        <p:spPr>
          <a:xfrm>
            <a:off x="467544" y="2293640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al 13"/>
          <p:cNvSpPr/>
          <p:nvPr/>
        </p:nvSpPr>
        <p:spPr>
          <a:xfrm>
            <a:off x="683568" y="2303161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AutoShape 2" descr="Výsledek obrázku pro mass flow control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AutoShape 4" descr="Výsledek obrázku pro mass flow controll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486" name="Picture 6" descr="Výsledek obrázku pro mass flow control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37112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907704" y="6396335"/>
            <a:ext cx="2804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Mass flow controller</a:t>
            </a:r>
            <a:endParaRPr lang="cs-CZ" sz="2400" dirty="0" smtClean="0"/>
          </a:p>
        </p:txBody>
      </p:sp>
      <p:pic>
        <p:nvPicPr>
          <p:cNvPr id="20488" name="Picture 8" descr="Manual Bubble Flowmeter (Standard Version) flow meter volume 50 mL, pkg of 1 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97038"/>
            <a:ext cx="2717257" cy="388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292080" y="5946948"/>
            <a:ext cx="3249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Soap bubble flow meter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60402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Výsledek obrázku pro automatic syringe pu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690" y="3562390"/>
            <a:ext cx="397174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Space velocity and contact time</a:t>
            </a:r>
            <a:endParaRPr lang="cs-CZ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3528" y="2852936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27584" y="2852936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54249" y="1916832"/>
            <a:ext cx="504056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899592" y="3318083"/>
            <a:ext cx="33250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/>
              <a:t>1 unit of catalyst mass</a:t>
            </a:r>
          </a:p>
          <a:p>
            <a:r>
              <a:rPr lang="cs-CZ" sz="2400" dirty="0" smtClean="0"/>
              <a:t>1 unit of catalyst volume</a:t>
            </a:r>
            <a:endParaRPr lang="cs-CZ" sz="2400" dirty="0"/>
          </a:p>
        </p:txBody>
      </p:sp>
      <p:sp>
        <p:nvSpPr>
          <p:cNvPr id="8" name="Rectangle 7"/>
          <p:cNvSpPr/>
          <p:nvPr/>
        </p:nvSpPr>
        <p:spPr>
          <a:xfrm>
            <a:off x="323528" y="3429000"/>
            <a:ext cx="504056" cy="648072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75556" y="2348880"/>
            <a:ext cx="0" cy="9361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94646" y="2348880"/>
            <a:ext cx="48282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/>
              <a:t>1 unit of linear gas velocity</a:t>
            </a:r>
            <a:endParaRPr lang="cs-CZ" sz="2400" dirty="0"/>
          </a:p>
          <a:p>
            <a:r>
              <a:rPr lang="cs-CZ" sz="2400" b="1" dirty="0" smtClean="0"/>
              <a:t>1 unit of reactant feed [g or cm</a:t>
            </a:r>
            <a:r>
              <a:rPr lang="cs-CZ" sz="2400" b="1" baseline="30000" dirty="0" smtClean="0"/>
              <a:t>3</a:t>
            </a:r>
            <a:r>
              <a:rPr lang="cs-CZ" sz="2400" b="1" dirty="0" smtClean="0"/>
              <a:t> h</a:t>
            </a:r>
            <a:r>
              <a:rPr lang="cs-CZ" sz="2400" b="1" baseline="30000" dirty="0" smtClean="0"/>
              <a:t>–1</a:t>
            </a:r>
            <a:r>
              <a:rPr lang="cs-CZ" sz="2400" b="1" dirty="0" smtClean="0"/>
              <a:t>]</a:t>
            </a:r>
          </a:p>
        </p:txBody>
      </p:sp>
      <p:sp>
        <p:nvSpPr>
          <p:cNvPr id="11" name="Oval 10"/>
          <p:cNvSpPr/>
          <p:nvPr/>
        </p:nvSpPr>
        <p:spPr>
          <a:xfrm>
            <a:off x="467544" y="2034559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al 11"/>
          <p:cNvSpPr/>
          <p:nvPr/>
        </p:nvSpPr>
        <p:spPr>
          <a:xfrm>
            <a:off x="683568" y="2036076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al 12"/>
          <p:cNvSpPr/>
          <p:nvPr/>
        </p:nvSpPr>
        <p:spPr>
          <a:xfrm>
            <a:off x="467544" y="2293640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al 13"/>
          <p:cNvSpPr/>
          <p:nvPr/>
        </p:nvSpPr>
        <p:spPr>
          <a:xfrm>
            <a:off x="683568" y="2303161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AutoShape 2" descr="Výsledek obrázku pro mass flow control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AutoShape 4" descr="Výsledek obrázku pro mass flow controll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5506366" y="2708919"/>
            <a:ext cx="37461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/>
              <a:t>→ gas</a:t>
            </a:r>
          </a:p>
          <a:p>
            <a:r>
              <a:rPr lang="cs-CZ" sz="2400" dirty="0"/>
              <a:t>(= mass flow control, soap…)</a:t>
            </a:r>
          </a:p>
          <a:p>
            <a:r>
              <a:rPr lang="cs-CZ" sz="2400" dirty="0" smtClean="0"/>
              <a:t>→ liquid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24128" y="6283885"/>
            <a:ext cx="3311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Automatic syringe pump</a:t>
            </a:r>
            <a:endParaRPr lang="cs-CZ" sz="2400" dirty="0" smtClean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156176" y="3912645"/>
            <a:ext cx="102361" cy="23643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0" name="Picture 4" descr="Výsledek obrázku pro chem bubbl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115" y="4437112"/>
            <a:ext cx="125069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1188957" y="6309320"/>
            <a:ext cx="36707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Vapor saturator (= bubbler)</a:t>
            </a:r>
            <a:endParaRPr lang="cs-CZ" sz="2400" dirty="0" smtClean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2553714" y="3909248"/>
            <a:ext cx="3602462" cy="112930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20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Space velocity and contact time</a:t>
            </a:r>
            <a:endParaRPr lang="cs-CZ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3528" y="2852936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27584" y="2852936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54249" y="1916832"/>
            <a:ext cx="504056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899592" y="3318083"/>
            <a:ext cx="40752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1 unit of catalyst mass [g]</a:t>
            </a:r>
          </a:p>
          <a:p>
            <a:r>
              <a:rPr lang="cs-CZ" sz="2400" b="1" dirty="0" smtClean="0"/>
              <a:t>1 unit of catalyst volume [cm</a:t>
            </a:r>
            <a:r>
              <a:rPr lang="cs-CZ" sz="2400" b="1" baseline="30000" dirty="0" smtClean="0"/>
              <a:t>3</a:t>
            </a:r>
            <a:r>
              <a:rPr lang="cs-CZ" sz="2400" b="1" dirty="0" smtClean="0"/>
              <a:t>]</a:t>
            </a:r>
            <a:endParaRPr lang="cs-CZ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323528" y="3429000"/>
            <a:ext cx="504056" cy="648072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75556" y="2348880"/>
            <a:ext cx="0" cy="9361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94646" y="2348880"/>
            <a:ext cx="36053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/>
              <a:t>1 unit of linear gas velocity</a:t>
            </a:r>
            <a:endParaRPr lang="cs-CZ" sz="2400" dirty="0"/>
          </a:p>
          <a:p>
            <a:r>
              <a:rPr lang="cs-CZ" sz="2400" dirty="0" smtClean="0"/>
              <a:t>1 unit of reactant feed</a:t>
            </a:r>
          </a:p>
        </p:txBody>
      </p:sp>
      <p:sp>
        <p:nvSpPr>
          <p:cNvPr id="11" name="Oval 10"/>
          <p:cNvSpPr/>
          <p:nvPr/>
        </p:nvSpPr>
        <p:spPr>
          <a:xfrm>
            <a:off x="467544" y="2034559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al 11"/>
          <p:cNvSpPr/>
          <p:nvPr/>
        </p:nvSpPr>
        <p:spPr>
          <a:xfrm>
            <a:off x="683568" y="2036076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al 12"/>
          <p:cNvSpPr/>
          <p:nvPr/>
        </p:nvSpPr>
        <p:spPr>
          <a:xfrm>
            <a:off x="467544" y="2293640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al 13"/>
          <p:cNvSpPr/>
          <p:nvPr/>
        </p:nvSpPr>
        <p:spPr>
          <a:xfrm>
            <a:off x="683568" y="2303161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AutoShape 2" descr="Výsledek obrázku pro mass flow control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AutoShape 4" descr="Výsledek obrázku pro mass flow controll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4974810" y="3717032"/>
            <a:ext cx="28204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/>
              <a:t>→ dilute with inert </a:t>
            </a:r>
            <a:br>
              <a:rPr lang="cs-CZ" sz="2400" dirty="0" smtClean="0"/>
            </a:br>
            <a:r>
              <a:rPr lang="cs-CZ" sz="2400" dirty="0" smtClean="0"/>
              <a:t>     material to </a:t>
            </a:r>
            <a:br>
              <a:rPr lang="cs-CZ" sz="2400" dirty="0" smtClean="0"/>
            </a:br>
            <a:r>
              <a:rPr lang="cs-CZ" sz="2400" dirty="0" smtClean="0"/>
              <a:t>     a constant volume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35896" y="4917361"/>
            <a:ext cx="53100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Remember,</a:t>
            </a:r>
          </a:p>
          <a:p>
            <a:r>
              <a:rPr lang="cs-CZ" sz="2400" b="1" dirty="0" smtClean="0">
                <a:solidFill>
                  <a:srgbClr val="FF0000"/>
                </a:solidFill>
              </a:rPr>
              <a:t>GHSV important for catalyst comparison</a:t>
            </a:r>
          </a:p>
        </p:txBody>
      </p:sp>
    </p:spTree>
    <p:extLst>
      <p:ext uri="{BB962C8B-B14F-4D97-AF65-F5344CB8AC3E}">
        <p14:creationId xmlns:p14="http://schemas.microsoft.com/office/powerpoint/2010/main" val="418827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Homework 2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733256"/>
            <a:ext cx="5760640" cy="5760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400" dirty="0" smtClean="0"/>
              <a:t>Selectivity = 90 % in all cases; WHSV = 15.5 h</a:t>
            </a:r>
            <a:r>
              <a:rPr lang="cs-CZ" sz="2400" baseline="30000" dirty="0" smtClean="0"/>
              <a:t>–1</a:t>
            </a:r>
            <a:r>
              <a:rPr lang="cs-CZ" sz="2400" dirty="0" smtClean="0"/>
              <a:t> </a:t>
            </a:r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12382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03821"/>
            <a:ext cx="12287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627784" y="1988840"/>
            <a:ext cx="129614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552475" y="1700808"/>
            <a:ext cx="362000" cy="1184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55776" y="2068623"/>
            <a:ext cx="1349028" cy="59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 smtClean="0"/>
              <a:t>-2 MeOH</a:t>
            </a:r>
            <a:endParaRPr lang="cs-CZ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555776" y="1412776"/>
            <a:ext cx="1349028" cy="59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 smtClean="0"/>
              <a:t>TiO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/SiO</a:t>
            </a:r>
            <a:r>
              <a:rPr lang="cs-CZ" sz="2400" baseline="-25000" dirty="0" smtClean="0"/>
              <a:t>2</a:t>
            </a:r>
            <a:endParaRPr lang="cs-CZ" baseline="-25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236309"/>
              </p:ext>
            </p:extLst>
          </p:nvPr>
        </p:nvGraphicFramePr>
        <p:xfrm>
          <a:off x="251520" y="3212976"/>
          <a:ext cx="5832648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20"/>
                <a:gridCol w="2214930"/>
                <a:gridCol w="214109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Temperature [°C]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Conversion sample 1 (4.2 wt% Ti) [%]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Conversion sample 2 (0.9 wt% Ti)</a:t>
                      </a:r>
                      <a:r>
                        <a:rPr lang="cs-CZ" baseline="0" dirty="0" smtClean="0"/>
                        <a:t> [%]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220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8.6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230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9.6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240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13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260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21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5724128" y="1268760"/>
            <a:ext cx="3312368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Gas phase transesterification</a:t>
            </a:r>
          </a:p>
          <a:p>
            <a:r>
              <a:rPr lang="cs-CZ" sz="2400" dirty="0" smtClean="0"/>
              <a:t>Continuous flow fixed bed reactor</a:t>
            </a:r>
            <a:endParaRPr lang="cs-CZ" sz="24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156176" y="3212976"/>
            <a:ext cx="2880320" cy="35283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Create Arrhenius plots for both catalysts (plot ln k [mol</a:t>
            </a:r>
            <a:r>
              <a:rPr lang="cs-CZ" sz="2400" baseline="-25000" dirty="0" smtClean="0"/>
              <a:t>LD</a:t>
            </a:r>
            <a:r>
              <a:rPr lang="cs-CZ" sz="2400" dirty="0" smtClean="0"/>
              <a:t> g</a:t>
            </a:r>
            <a:r>
              <a:rPr lang="cs-CZ" sz="2400" baseline="-25000" dirty="0" smtClean="0"/>
              <a:t>cat</a:t>
            </a:r>
            <a:r>
              <a:rPr lang="cs-CZ" sz="2400" baseline="30000" dirty="0" smtClean="0"/>
              <a:t>–1</a:t>
            </a:r>
            <a:r>
              <a:rPr lang="cs-CZ" sz="2400" dirty="0" smtClean="0"/>
              <a:t> h</a:t>
            </a:r>
            <a:r>
              <a:rPr lang="cs-CZ" sz="2400" baseline="30000" dirty="0" smtClean="0"/>
              <a:t>–1</a:t>
            </a:r>
            <a:r>
              <a:rPr lang="cs-CZ" sz="2400" dirty="0" smtClean="0"/>
              <a:t>] vs. 1000/T [K</a:t>
            </a:r>
            <a:r>
              <a:rPr lang="cs-CZ" sz="2400" baseline="30000" dirty="0" smtClean="0"/>
              <a:t>–1</a:t>
            </a:r>
            <a:r>
              <a:rPr lang="cs-CZ" sz="2400" dirty="0" smtClean="0"/>
              <a:t>]</a:t>
            </a:r>
          </a:p>
          <a:p>
            <a:r>
              <a:rPr lang="cs-CZ" sz="2400" dirty="0" smtClean="0"/>
              <a:t>Estimate apparent E</a:t>
            </a:r>
            <a:r>
              <a:rPr lang="cs-CZ" sz="2400" baseline="-25000" dirty="0" smtClean="0"/>
              <a:t>a</a:t>
            </a:r>
            <a:r>
              <a:rPr lang="cs-CZ" sz="2400" dirty="0" smtClean="0"/>
              <a:t> and A from Arrhenius equation</a:t>
            </a:r>
          </a:p>
          <a:p>
            <a:r>
              <a:rPr lang="cs-CZ" sz="2400" dirty="0" smtClean="0"/>
              <a:t>What makes the difference between these two catalysts?</a:t>
            </a:r>
            <a:endParaRPr lang="cs-CZ" sz="2400" dirty="0"/>
          </a:p>
        </p:txBody>
      </p:sp>
      <p:sp>
        <p:nvSpPr>
          <p:cNvPr id="4" name="Rectangle 3"/>
          <p:cNvSpPr/>
          <p:nvPr/>
        </p:nvSpPr>
        <p:spPr>
          <a:xfrm>
            <a:off x="251520" y="6309320"/>
            <a:ext cx="32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/>
              <a:t>ACS Catal.</a:t>
            </a:r>
            <a:r>
              <a:rPr lang="cs-CZ" dirty="0"/>
              <a:t> 2018, 8, 9, 8130–8139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080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Kinetics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Important terms</a:t>
            </a:r>
          </a:p>
          <a:p>
            <a:pPr lvl="1"/>
            <a:r>
              <a:rPr lang="cs-CZ" dirty="0" smtClean="0"/>
              <a:t>Rate</a:t>
            </a:r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Arrhenius equation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33104"/>
            <a:ext cx="54197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388" y="5229200"/>
            <a:ext cx="14382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41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Kinetics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Important terms</a:t>
            </a:r>
          </a:p>
          <a:p>
            <a:pPr lvl="1"/>
            <a:r>
              <a:rPr lang="cs-CZ" dirty="0" smtClean="0"/>
              <a:t>Reaction order</a:t>
            </a:r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For elementary reactions </a:t>
            </a:r>
            <a:r>
              <a:rPr lang="el-GR" dirty="0" smtClean="0"/>
              <a:t>α</a:t>
            </a:r>
            <a:r>
              <a:rPr lang="cs-CZ" dirty="0" smtClean="0"/>
              <a:t>, </a:t>
            </a:r>
            <a:r>
              <a:rPr lang="el-GR" dirty="0" smtClean="0"/>
              <a:t>β</a:t>
            </a:r>
            <a:r>
              <a:rPr lang="cs-CZ" dirty="0" smtClean="0"/>
              <a:t> = whole numbers (integers)</a:t>
            </a:r>
          </a:p>
          <a:p>
            <a:pPr lvl="1"/>
            <a:r>
              <a:rPr lang="cs-CZ" dirty="0" smtClean="0"/>
              <a:t>For non-elementary reactions (i.e. catalytic reactions) </a:t>
            </a:r>
            <a:r>
              <a:rPr lang="el-GR" dirty="0"/>
              <a:t>α</a:t>
            </a:r>
            <a:r>
              <a:rPr lang="cs-CZ" dirty="0"/>
              <a:t>, </a:t>
            </a:r>
            <a:r>
              <a:rPr lang="el-GR" dirty="0"/>
              <a:t>β</a:t>
            </a:r>
            <a:r>
              <a:rPr lang="cs-CZ" dirty="0"/>
              <a:t> </a:t>
            </a:r>
            <a:r>
              <a:rPr lang="cs-CZ" dirty="0" smtClean="0"/>
              <a:t>= non-integers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08920"/>
            <a:ext cx="1285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3190875"/>
            <a:ext cx="2028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3837806"/>
            <a:ext cx="39147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98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Kinetics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Important terms</a:t>
            </a:r>
          </a:p>
          <a:p>
            <a:pPr lvl="1"/>
            <a:r>
              <a:rPr lang="cs-CZ" dirty="0" smtClean="0"/>
              <a:t>Reaction order</a:t>
            </a:r>
          </a:p>
          <a:p>
            <a:pPr lvl="2"/>
            <a:r>
              <a:rPr lang="cs-CZ" dirty="0" smtClean="0"/>
              <a:t>Can be negative!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34705"/>
            <a:ext cx="8693145" cy="193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3284984"/>
            <a:ext cx="259228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8"/>
          <a:stretch/>
        </p:blipFill>
        <p:spPr bwMode="auto">
          <a:xfrm>
            <a:off x="107504" y="6093296"/>
            <a:ext cx="40480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82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Kinetics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Important terms</a:t>
            </a:r>
          </a:p>
          <a:p>
            <a:pPr lvl="1"/>
            <a:r>
              <a:rPr lang="cs-CZ" dirty="0" smtClean="0"/>
              <a:t>Reaction order</a:t>
            </a:r>
          </a:p>
          <a:p>
            <a:pPr lvl="2"/>
            <a:r>
              <a:rPr lang="cs-CZ" dirty="0" smtClean="0"/>
              <a:t>Example: Determination of reaction order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3286125"/>
            <a:ext cx="12287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355" y="3629025"/>
            <a:ext cx="19526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87" y="4279007"/>
            <a:ext cx="64389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203649" y="6093296"/>
            <a:ext cx="2695575" cy="571500"/>
            <a:chOff x="3203649" y="6093296"/>
            <a:chExt cx="2695575" cy="571500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649" y="6093296"/>
              <a:ext cx="2695575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292080" y="6093296"/>
              <a:ext cx="535136" cy="5715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08859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2156</Words>
  <Application>Microsoft Office PowerPoint</Application>
  <PresentationFormat>On-screen Show (4:3)</PresentationFormat>
  <Paragraphs>385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Heterogeneous catalysis (C9981)</vt:lpstr>
      <vt:lpstr>Definition</vt:lpstr>
      <vt:lpstr>Catalytic cycle</vt:lpstr>
      <vt:lpstr>Kinetics</vt:lpstr>
      <vt:lpstr>Kinetics</vt:lpstr>
      <vt:lpstr>Kinetics</vt:lpstr>
      <vt:lpstr>Kinetics</vt:lpstr>
      <vt:lpstr>Kinetics</vt:lpstr>
      <vt:lpstr>Kinetics</vt:lpstr>
      <vt:lpstr>Kinetics</vt:lpstr>
      <vt:lpstr>Kinetics</vt:lpstr>
      <vt:lpstr>Kinetics</vt:lpstr>
      <vt:lpstr>Kinetics</vt:lpstr>
      <vt:lpstr>Kinetics</vt:lpstr>
      <vt:lpstr>Kinetics</vt:lpstr>
      <vt:lpstr>Homework 1</vt:lpstr>
      <vt:lpstr>Homework 1</vt:lpstr>
      <vt:lpstr>Mechanisms of catalytic reactions</vt:lpstr>
      <vt:lpstr>Mechanisms of catalytic reactions</vt:lpstr>
      <vt:lpstr>Langmuir</vt:lpstr>
      <vt:lpstr>Langmuir</vt:lpstr>
      <vt:lpstr>Langmuir</vt:lpstr>
      <vt:lpstr>Mechanisms of catalytic reactions</vt:lpstr>
      <vt:lpstr>Langmuir-Hinshelwood</vt:lpstr>
      <vt:lpstr>Mechanisms of catalytic reactions</vt:lpstr>
      <vt:lpstr>Eley-Rideal</vt:lpstr>
      <vt:lpstr>Mechanisms of catalytic reactions</vt:lpstr>
      <vt:lpstr>Mars-van Krevelen</vt:lpstr>
      <vt:lpstr>Mars-van Krevelen</vt:lpstr>
      <vt:lpstr>Mars-van Krevelen</vt:lpstr>
      <vt:lpstr>PowerPoint Presentation</vt:lpstr>
      <vt:lpstr>Thermodynamics + steps of cat reaction</vt:lpstr>
      <vt:lpstr>Steps of catalytic rxns</vt:lpstr>
      <vt:lpstr>Steps of catalytic rxns</vt:lpstr>
      <vt:lpstr>Rate determining step</vt:lpstr>
      <vt:lpstr>Rate determining step</vt:lpstr>
      <vt:lpstr>Rate determining step</vt:lpstr>
      <vt:lpstr>Rate determining step</vt:lpstr>
      <vt:lpstr>Rate determining step</vt:lpstr>
      <vt:lpstr>Diffusional limitation</vt:lpstr>
      <vt:lpstr>Diffusional limitation</vt:lpstr>
      <vt:lpstr>Diffusional limitation</vt:lpstr>
      <vt:lpstr>Diffusional limitation</vt:lpstr>
      <vt:lpstr>Diffusional limitation</vt:lpstr>
      <vt:lpstr>Diffusional limitation</vt:lpstr>
      <vt:lpstr>Diffusional limitations</vt:lpstr>
      <vt:lpstr>Diffusional limitations</vt:lpstr>
      <vt:lpstr>Diffusional limitations</vt:lpstr>
      <vt:lpstr>Diffusional limitations</vt:lpstr>
      <vt:lpstr>Space velocity and contact time</vt:lpstr>
      <vt:lpstr>Space velocity and contact time</vt:lpstr>
      <vt:lpstr>Space velocity and contact time</vt:lpstr>
      <vt:lpstr>Space velocity and contact time</vt:lpstr>
      <vt:lpstr>Space velocity and contact time</vt:lpstr>
      <vt:lpstr>Homework 2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Heterogeneous catalysis (C9981)</dc:title>
  <dc:creator>ales.styskalik</dc:creator>
  <cp:lastModifiedBy>ales.styskalik</cp:lastModifiedBy>
  <cp:revision>121</cp:revision>
  <dcterms:created xsi:type="dcterms:W3CDTF">2019-10-16T03:38:43Z</dcterms:created>
  <dcterms:modified xsi:type="dcterms:W3CDTF">2020-12-22T10:02:08Z</dcterms:modified>
</cp:coreProperties>
</file>