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304" r:id="rId4"/>
    <p:sldId id="308" r:id="rId5"/>
    <p:sldId id="264" r:id="rId6"/>
    <p:sldId id="258" r:id="rId7"/>
    <p:sldId id="259" r:id="rId8"/>
    <p:sldId id="260" r:id="rId9"/>
    <p:sldId id="261" r:id="rId10"/>
    <p:sldId id="262" r:id="rId11"/>
    <p:sldId id="263" r:id="rId12"/>
    <p:sldId id="302" r:id="rId13"/>
    <p:sldId id="303" r:id="rId14"/>
    <p:sldId id="265" r:id="rId15"/>
    <p:sldId id="267" r:id="rId16"/>
    <p:sldId id="266" r:id="rId17"/>
    <p:sldId id="268" r:id="rId18"/>
    <p:sldId id="270" r:id="rId19"/>
    <p:sldId id="271" r:id="rId20"/>
    <p:sldId id="272" r:id="rId21"/>
    <p:sldId id="273" r:id="rId22"/>
    <p:sldId id="293" r:id="rId23"/>
    <p:sldId id="274" r:id="rId24"/>
    <p:sldId id="275" r:id="rId25"/>
    <p:sldId id="276" r:id="rId26"/>
    <p:sldId id="277" r:id="rId27"/>
    <p:sldId id="278" r:id="rId28"/>
    <p:sldId id="280" r:id="rId29"/>
    <p:sldId id="281" r:id="rId30"/>
    <p:sldId id="282" r:id="rId31"/>
    <p:sldId id="283" r:id="rId32"/>
    <p:sldId id="285" r:id="rId33"/>
    <p:sldId id="284" r:id="rId34"/>
    <p:sldId id="286" r:id="rId35"/>
    <p:sldId id="287" r:id="rId36"/>
    <p:sldId id="288" r:id="rId37"/>
    <p:sldId id="289" r:id="rId38"/>
    <p:sldId id="291" r:id="rId39"/>
    <p:sldId id="292" r:id="rId40"/>
    <p:sldId id="305" r:id="rId41"/>
    <p:sldId id="306" r:id="rId42"/>
    <p:sldId id="307" r:id="rId43"/>
    <p:sldId id="294" r:id="rId44"/>
    <p:sldId id="295" r:id="rId45"/>
    <p:sldId id="296" r:id="rId46"/>
    <p:sldId id="297" r:id="rId47"/>
    <p:sldId id="298" r:id="rId48"/>
    <p:sldId id="300" r:id="rId49"/>
    <p:sldId id="301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EA0BE-83E6-4DC5-A698-63AED766C195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BC05D-E65D-4BC4-92CF-3ABB927592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42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BC05D-E65D-4BC4-92CF-3ABB927592B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2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F2C1-58EC-41F7-936C-E44B6C1CCD05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5569-7F4D-4C87-B165-E3E47BE07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47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F2C1-58EC-41F7-936C-E44B6C1CCD05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5569-7F4D-4C87-B165-E3E47BE07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04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F2C1-58EC-41F7-936C-E44B6C1CCD05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5569-7F4D-4C87-B165-E3E47BE07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F2C1-58EC-41F7-936C-E44B6C1CCD05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5569-7F4D-4C87-B165-E3E47BE07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08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F2C1-58EC-41F7-936C-E44B6C1CCD05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5569-7F4D-4C87-B165-E3E47BE07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49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F2C1-58EC-41F7-936C-E44B6C1CCD05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5569-7F4D-4C87-B165-E3E47BE07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46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F2C1-58EC-41F7-936C-E44B6C1CCD05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5569-7F4D-4C87-B165-E3E47BE07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15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F2C1-58EC-41F7-936C-E44B6C1CCD05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5569-7F4D-4C87-B165-E3E47BE07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17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F2C1-58EC-41F7-936C-E44B6C1CCD05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5569-7F4D-4C87-B165-E3E47BE07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2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F2C1-58EC-41F7-936C-E44B6C1CCD05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5569-7F4D-4C87-B165-E3E47BE07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75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F2C1-58EC-41F7-936C-E44B6C1CCD05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5569-7F4D-4C87-B165-E3E47BE07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57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4F2C1-58EC-41F7-936C-E44B6C1CCD05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45569-7F4D-4C87-B165-E3E47BE07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19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Heterogeneous catalysis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Lecture 3</a:t>
            </a:r>
          </a:p>
          <a:p>
            <a:r>
              <a:rPr lang="cs-CZ" dirty="0" smtClean="0"/>
              <a:t>Catalysts preparation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5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bulk catalysts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5" y="1340768"/>
            <a:ext cx="835077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501285" cy="422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9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62" y="3212976"/>
            <a:ext cx="424192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bulk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556792"/>
            <a:ext cx="31683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◊  </a:t>
            </a:r>
            <a:r>
              <a:rPr lang="el-GR" sz="2000" dirty="0" smtClean="0"/>
              <a:t>γ</a:t>
            </a:r>
            <a:r>
              <a:rPr lang="cs-CZ" sz="2000" dirty="0" smtClean="0"/>
              <a:t>-AlOOH</a:t>
            </a:r>
          </a:p>
          <a:p>
            <a:pPr marL="0" indent="0">
              <a:buNone/>
            </a:pPr>
            <a:r>
              <a:rPr lang="el-GR" sz="2000" dirty="0" smtClean="0"/>
              <a:t>●</a:t>
            </a:r>
            <a:r>
              <a:rPr lang="cs-CZ" sz="2000" dirty="0" smtClean="0"/>
              <a:t>  </a:t>
            </a:r>
            <a:r>
              <a:rPr lang="el-GR" sz="2000" dirty="0" smtClean="0"/>
              <a:t>α</a:t>
            </a:r>
            <a:r>
              <a:rPr lang="cs-CZ" sz="2000" dirty="0" smtClean="0"/>
              <a:t>-Al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O</a:t>
            </a:r>
            <a:r>
              <a:rPr lang="cs-CZ" sz="2000" baseline="-25000" dirty="0" smtClean="0"/>
              <a:t>3</a:t>
            </a:r>
          </a:p>
          <a:p>
            <a:pPr marL="0" indent="0">
              <a:buNone/>
            </a:pPr>
            <a:r>
              <a:rPr lang="el-GR" sz="2000" dirty="0" smtClean="0"/>
              <a:t>Δ</a:t>
            </a:r>
            <a:r>
              <a:rPr lang="cs-CZ" sz="2000" dirty="0" smtClean="0"/>
              <a:t>  </a:t>
            </a:r>
            <a:r>
              <a:rPr lang="el-GR" sz="2000" dirty="0" smtClean="0"/>
              <a:t>α</a:t>
            </a:r>
            <a:r>
              <a:rPr lang="cs-CZ" sz="2000" dirty="0" smtClean="0"/>
              <a:t>-AlOOH</a:t>
            </a:r>
            <a:endParaRPr lang="cs-CZ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" y="1253832"/>
            <a:ext cx="4641837" cy="560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0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98" y="4438013"/>
            <a:ext cx="2423948" cy="233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bulk catalysts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248472" cy="363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8" y="1340768"/>
            <a:ext cx="8877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45768"/>
            <a:ext cx="2563226" cy="23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0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bulk catalysts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7" y="2060848"/>
            <a:ext cx="767715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587652" y="1628800"/>
            <a:ext cx="1928564" cy="48245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Types of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Bulk catalysts</a:t>
            </a:r>
          </a:p>
          <a:p>
            <a:r>
              <a:rPr lang="cs-CZ" b="1" dirty="0" smtClean="0"/>
              <a:t>Supported catalysts</a:t>
            </a:r>
          </a:p>
          <a:p>
            <a:r>
              <a:rPr lang="cs-CZ" dirty="0" smtClean="0"/>
              <a:t>Malaxed-agglomerated catalysts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51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Properties of catalyst supports</a:t>
            </a:r>
          </a:p>
          <a:p>
            <a:pPr lvl="1"/>
            <a:r>
              <a:rPr lang="cs-CZ" dirty="0" smtClean="0"/>
              <a:t>Cheap</a:t>
            </a:r>
          </a:p>
          <a:p>
            <a:pPr lvl="1"/>
            <a:r>
              <a:rPr lang="cs-CZ" dirty="0" smtClean="0"/>
              <a:t>Porous</a:t>
            </a:r>
          </a:p>
          <a:p>
            <a:pPr lvl="1"/>
            <a:r>
              <a:rPr lang="cs-CZ" dirty="0" smtClean="0"/>
              <a:t>Thermally, mechanically, and chemically stable</a:t>
            </a:r>
          </a:p>
          <a:p>
            <a:pPr lvl="1"/>
            <a:r>
              <a:rPr lang="cs-CZ" dirty="0" smtClean="0"/>
              <a:t>…</a:t>
            </a:r>
          </a:p>
          <a:p>
            <a:r>
              <a:rPr lang="cs-CZ" dirty="0" smtClean="0"/>
              <a:t>Role </a:t>
            </a:r>
            <a:r>
              <a:rPr lang="cs-CZ" dirty="0"/>
              <a:t>of catalyst </a:t>
            </a:r>
            <a:r>
              <a:rPr lang="cs-CZ" dirty="0" smtClean="0"/>
              <a:t>supports (non-innocent)</a:t>
            </a:r>
            <a:endParaRPr lang="cs-CZ" dirty="0"/>
          </a:p>
          <a:p>
            <a:pPr lvl="1"/>
            <a:r>
              <a:rPr lang="cs-CZ" dirty="0" smtClean="0"/>
              <a:t>Porosity/hydrophobicity vs. Activity/selectivity</a:t>
            </a:r>
          </a:p>
          <a:p>
            <a:pPr lvl="1"/>
            <a:r>
              <a:rPr lang="cs-CZ" dirty="0" smtClean="0"/>
              <a:t>O, H, N,…bank (MvK mechanism)</a:t>
            </a:r>
          </a:p>
          <a:p>
            <a:pPr lvl="1"/>
            <a:r>
              <a:rPr lang="cs-CZ" dirty="0" smtClean="0"/>
              <a:t>Electron donor/acceptor (Haber-Bosch)</a:t>
            </a:r>
          </a:p>
          <a:p>
            <a:pPr lvl="1"/>
            <a:r>
              <a:rPr lang="cs-CZ" dirty="0" smtClean="0"/>
              <a:t>…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70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Three types of interaction between support and active phase</a:t>
            </a:r>
          </a:p>
          <a:p>
            <a:pPr lvl="1"/>
            <a:r>
              <a:rPr lang="cs-CZ" dirty="0" smtClean="0"/>
              <a:t>Weak </a:t>
            </a:r>
          </a:p>
          <a:p>
            <a:pPr lvl="1"/>
            <a:r>
              <a:rPr lang="cs-CZ" dirty="0" smtClean="0"/>
              <a:t>Electrostatic</a:t>
            </a:r>
          </a:p>
          <a:p>
            <a:pPr lvl="1"/>
            <a:r>
              <a:rPr lang="cs-CZ" dirty="0" smtClean="0"/>
              <a:t>Covalent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4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Weak interaction = </a:t>
            </a:r>
            <a:r>
              <a:rPr lang="cs-CZ" b="1" dirty="0" smtClean="0"/>
              <a:t>Impregnation methods</a:t>
            </a:r>
          </a:p>
          <a:p>
            <a:pPr lvl="1"/>
            <a:r>
              <a:rPr lang="cs-CZ" dirty="0" smtClean="0"/>
              <a:t>Wet impregnation</a:t>
            </a:r>
          </a:p>
          <a:p>
            <a:pPr lvl="2"/>
            <a:r>
              <a:rPr lang="cs-CZ" dirty="0" smtClean="0"/>
              <a:t>Suspension of support (e.g. SiO</a:t>
            </a:r>
            <a:r>
              <a:rPr lang="cs-CZ" baseline="-25000" dirty="0" smtClean="0"/>
              <a:t>2</a:t>
            </a:r>
            <a:r>
              <a:rPr lang="cs-CZ" dirty="0" smtClean="0"/>
              <a:t> in water)</a:t>
            </a:r>
          </a:p>
          <a:p>
            <a:pPr lvl="2"/>
            <a:r>
              <a:rPr lang="cs-CZ" dirty="0" smtClean="0"/>
              <a:t>Solution of metal salt (e.g. Cu(NO</a:t>
            </a:r>
            <a:r>
              <a:rPr lang="cs-CZ" baseline="-25000" dirty="0" smtClean="0"/>
              <a:t>3</a:t>
            </a:r>
            <a:r>
              <a:rPr lang="cs-CZ" dirty="0" smtClean="0"/>
              <a:t>)</a:t>
            </a:r>
            <a:r>
              <a:rPr lang="cs-CZ" baseline="-25000" dirty="0" smtClean="0"/>
              <a:t>2</a:t>
            </a:r>
            <a:r>
              <a:rPr lang="cs-CZ" dirty="0" smtClean="0"/>
              <a:t> in water)</a:t>
            </a:r>
          </a:p>
          <a:p>
            <a:pPr lvl="2"/>
            <a:r>
              <a:rPr lang="cs-CZ" dirty="0" smtClean="0"/>
              <a:t>Mixed together (suspension)</a:t>
            </a:r>
          </a:p>
          <a:p>
            <a:pPr lvl="2"/>
            <a:r>
              <a:rPr lang="cs-CZ" dirty="0" smtClean="0"/>
              <a:t>Cu</a:t>
            </a:r>
            <a:r>
              <a:rPr lang="cs-CZ" baseline="30000" dirty="0" smtClean="0"/>
              <a:t>2+</a:t>
            </a:r>
            <a:r>
              <a:rPr lang="cs-CZ" dirty="0" smtClean="0"/>
              <a:t> cations diffuse into the pores of SiO</a:t>
            </a:r>
            <a:r>
              <a:rPr lang="cs-CZ" baseline="-25000" dirty="0" smtClean="0"/>
              <a:t>2</a:t>
            </a:r>
            <a:r>
              <a:rPr lang="cs-CZ" dirty="0" smtClean="0"/>
              <a:t> support (=we need to wait for enough </a:t>
            </a:r>
            <a:r>
              <a:rPr lang="cs-CZ" b="1" dirty="0" smtClean="0"/>
              <a:t>long</a:t>
            </a:r>
            <a:r>
              <a:rPr lang="cs-CZ" dirty="0" smtClean="0"/>
              <a:t> time, Fick laws) </a:t>
            </a:r>
          </a:p>
          <a:p>
            <a:pPr lvl="2"/>
            <a:r>
              <a:rPr lang="cs-CZ" dirty="0" smtClean="0"/>
              <a:t>Drying, calcination (= formation of Cu</a:t>
            </a:r>
            <a:r>
              <a:rPr lang="cs-CZ" baseline="-25000" dirty="0" smtClean="0"/>
              <a:t>2</a:t>
            </a:r>
            <a:r>
              <a:rPr lang="cs-CZ" dirty="0" smtClean="0"/>
              <a:t>O NPs on SiO</a:t>
            </a:r>
            <a:r>
              <a:rPr lang="cs-CZ" baseline="-25000" dirty="0" smtClean="0"/>
              <a:t>2</a:t>
            </a:r>
            <a:r>
              <a:rPr lang="cs-CZ" dirty="0" smtClean="0"/>
              <a:t>), (reduction of Cu</a:t>
            </a:r>
            <a:r>
              <a:rPr lang="cs-CZ" baseline="-25000" dirty="0" smtClean="0"/>
              <a:t>2</a:t>
            </a:r>
            <a:r>
              <a:rPr lang="cs-CZ" dirty="0" smtClean="0"/>
              <a:t>O to Cu NPs)</a:t>
            </a:r>
          </a:p>
          <a:p>
            <a:pPr lvl="2"/>
            <a:r>
              <a:rPr lang="cs-CZ" dirty="0" smtClean="0"/>
              <a:t>Disadvantages: Time, homogeneity.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4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Weak interaction = Impregnation methods</a:t>
            </a:r>
          </a:p>
          <a:p>
            <a:pPr lvl="1"/>
            <a:r>
              <a:rPr lang="cs-CZ" dirty="0" smtClean="0"/>
              <a:t>Dry impregnation (Incipient wetness impregnation)</a:t>
            </a:r>
          </a:p>
          <a:p>
            <a:pPr lvl="2"/>
            <a:r>
              <a:rPr lang="cs-CZ" dirty="0" smtClean="0"/>
              <a:t>Dry support, pores full of gas (e.g. SiO</a:t>
            </a:r>
            <a:r>
              <a:rPr lang="cs-CZ" baseline="-25000" dirty="0" smtClean="0"/>
              <a:t>2</a:t>
            </a:r>
            <a:r>
              <a:rPr lang="cs-CZ" dirty="0" smtClean="0"/>
              <a:t> in ambient air)</a:t>
            </a:r>
          </a:p>
          <a:p>
            <a:pPr lvl="2"/>
            <a:r>
              <a:rPr lang="cs-CZ" dirty="0" smtClean="0"/>
              <a:t>Solution of metal salt, V = pore volume (e.g. Cu(NO</a:t>
            </a:r>
            <a:r>
              <a:rPr lang="cs-CZ" baseline="-25000" dirty="0" smtClean="0"/>
              <a:t>3</a:t>
            </a:r>
            <a:r>
              <a:rPr lang="cs-CZ" dirty="0" smtClean="0"/>
              <a:t>)</a:t>
            </a:r>
            <a:r>
              <a:rPr lang="cs-CZ" baseline="-25000" dirty="0" smtClean="0"/>
              <a:t>2</a:t>
            </a:r>
            <a:r>
              <a:rPr lang="cs-CZ" dirty="0" smtClean="0"/>
              <a:t> in water)</a:t>
            </a:r>
          </a:p>
          <a:p>
            <a:pPr lvl="2"/>
            <a:r>
              <a:rPr lang="cs-CZ" dirty="0" smtClean="0"/>
              <a:t>Mixed together (paste)</a:t>
            </a:r>
          </a:p>
          <a:p>
            <a:pPr lvl="2"/>
            <a:r>
              <a:rPr lang="cs-CZ" dirty="0" smtClean="0"/>
              <a:t>Capillary elevation (</a:t>
            </a:r>
            <a:r>
              <a:rPr lang="cs-CZ" b="1" dirty="0" smtClean="0"/>
              <a:t>fast</a:t>
            </a:r>
            <a:r>
              <a:rPr lang="cs-CZ" dirty="0" smtClean="0"/>
              <a:t>) brings Cu</a:t>
            </a:r>
            <a:r>
              <a:rPr lang="cs-CZ" baseline="30000" dirty="0" smtClean="0"/>
              <a:t>2+</a:t>
            </a:r>
            <a:r>
              <a:rPr lang="cs-CZ" dirty="0" smtClean="0"/>
              <a:t> solution directly into the pores (concentration gradients might occur – pore size!)</a:t>
            </a:r>
          </a:p>
          <a:p>
            <a:pPr lvl="2"/>
            <a:r>
              <a:rPr lang="cs-CZ" dirty="0" smtClean="0"/>
              <a:t>Drying, calcination (= formation of Cu</a:t>
            </a:r>
            <a:r>
              <a:rPr lang="cs-CZ" baseline="-25000" dirty="0" smtClean="0"/>
              <a:t>2</a:t>
            </a:r>
            <a:r>
              <a:rPr lang="cs-CZ" dirty="0" smtClean="0"/>
              <a:t>O NPs on SiO</a:t>
            </a:r>
            <a:r>
              <a:rPr lang="cs-CZ" baseline="-25000" dirty="0" smtClean="0"/>
              <a:t>2</a:t>
            </a:r>
            <a:r>
              <a:rPr lang="cs-CZ" dirty="0" smtClean="0"/>
              <a:t>), (reduction of Cu</a:t>
            </a:r>
            <a:r>
              <a:rPr lang="cs-CZ" baseline="-25000" dirty="0" smtClean="0"/>
              <a:t>2</a:t>
            </a:r>
            <a:r>
              <a:rPr lang="cs-CZ" dirty="0" smtClean="0"/>
              <a:t>O to Cu NPs)</a:t>
            </a:r>
          </a:p>
          <a:p>
            <a:pPr lvl="2"/>
            <a:r>
              <a:rPr lang="cs-CZ" dirty="0" smtClean="0"/>
              <a:t>Solubility limits!</a:t>
            </a:r>
            <a:endParaRPr lang="cs-CZ" dirty="0"/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969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r>
              <a:rPr lang="cs-CZ" dirty="0" smtClean="0"/>
              <a:t>Weak interaction = Impregnation methods</a:t>
            </a:r>
          </a:p>
          <a:p>
            <a:pPr lvl="1"/>
            <a:r>
              <a:rPr lang="cs-CZ" dirty="0" smtClean="0"/>
              <a:t>Dry impregnation (Incipient wetness impregnation)</a:t>
            </a:r>
          </a:p>
          <a:p>
            <a:pPr lvl="2"/>
            <a:r>
              <a:rPr lang="cs-CZ" dirty="0" smtClean="0"/>
              <a:t>Big issue: Gas trapped inside the pores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374760"/>
              </p:ext>
            </p:extLst>
          </p:nvPr>
        </p:nvGraphicFramePr>
        <p:xfrm>
          <a:off x="611560" y="3212976"/>
          <a:ext cx="5275263" cy="342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hoto Editor Photo" r:id="rId3" imgW="8933333" imgH="5792008" progId="MSPhotoEd.3">
                  <p:embed/>
                </p:oleObj>
              </mc:Choice>
              <mc:Fallback>
                <p:oleObj name="Photo Editor Photo" r:id="rId3" imgW="8933333" imgH="5792008" progId="MSPhotoEd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212976"/>
                        <a:ext cx="5275263" cy="342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076056" y="5013176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2400" dirty="0" smtClean="0"/>
              <a:t>Pore collapse</a:t>
            </a:r>
          </a:p>
          <a:p>
            <a:pPr lvl="2"/>
            <a:r>
              <a:rPr lang="cs-CZ" sz="2400" dirty="0" smtClean="0"/>
              <a:t>Mechanical degradation</a:t>
            </a:r>
          </a:p>
          <a:p>
            <a:pPr lvl="2"/>
            <a:r>
              <a:rPr lang="cs-CZ" sz="2400" dirty="0" smtClean="0"/>
              <a:t>Attrition</a:t>
            </a:r>
          </a:p>
          <a:p>
            <a:pPr lvl="2"/>
            <a:r>
              <a:rPr lang="cs-CZ" sz="2400" dirty="0" smtClean="0"/>
              <a:t>…</a:t>
            </a:r>
          </a:p>
          <a:p>
            <a:pPr lvl="2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242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Types of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Bulk catalysts</a:t>
            </a:r>
          </a:p>
          <a:p>
            <a:r>
              <a:rPr lang="cs-CZ" dirty="0" smtClean="0"/>
              <a:t>Supported catalysts</a:t>
            </a:r>
          </a:p>
          <a:p>
            <a:r>
              <a:rPr lang="cs-CZ" dirty="0" smtClean="0"/>
              <a:t>Malaxed-agglomerated catalysts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6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r>
              <a:rPr lang="cs-CZ" dirty="0" smtClean="0"/>
              <a:t>Weak interaction = Impregnation methods</a:t>
            </a:r>
          </a:p>
          <a:p>
            <a:pPr lvl="1"/>
            <a:r>
              <a:rPr lang="cs-CZ" dirty="0" smtClean="0"/>
              <a:t>Dry impregnation (Incipient wetness impregnation)</a:t>
            </a:r>
          </a:p>
          <a:p>
            <a:pPr lvl="2"/>
            <a:r>
              <a:rPr lang="cs-CZ" dirty="0" smtClean="0"/>
              <a:t>Big issue: Gas trapped inside the pores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3573016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2400" b="1" dirty="0" smtClean="0"/>
              <a:t>Possible solutions:</a:t>
            </a:r>
          </a:p>
          <a:p>
            <a:pPr marL="1257300" lvl="2" indent="-342900">
              <a:buFontTx/>
              <a:buChar char="-"/>
            </a:pPr>
            <a:r>
              <a:rPr lang="cs-CZ" sz="2400" dirty="0" smtClean="0"/>
              <a:t>No gas (impregnation under </a:t>
            </a:r>
            <a:r>
              <a:rPr lang="cs-CZ" sz="2400" b="1" dirty="0" smtClean="0"/>
              <a:t>vacuum</a:t>
            </a:r>
            <a:r>
              <a:rPr lang="cs-CZ" sz="2400" dirty="0" smtClean="0"/>
              <a:t>)</a:t>
            </a:r>
          </a:p>
          <a:p>
            <a:pPr marL="1257300" lvl="2" indent="-342900">
              <a:buFontTx/>
              <a:buChar char="-"/>
            </a:pPr>
            <a:r>
              <a:rPr lang="cs-CZ" sz="2400" dirty="0" smtClean="0"/>
              <a:t>Lower surface tension (addition of a </a:t>
            </a:r>
            <a:r>
              <a:rPr lang="cs-CZ" sz="2400" b="1" dirty="0" smtClean="0"/>
              <a:t>surfactant</a:t>
            </a:r>
            <a:r>
              <a:rPr lang="cs-CZ" sz="2400" dirty="0" smtClean="0"/>
              <a:t>)</a:t>
            </a:r>
          </a:p>
          <a:p>
            <a:pPr marL="1257300" lvl="2" indent="-342900">
              <a:buFontTx/>
              <a:buChar char="-"/>
            </a:pPr>
            <a:r>
              <a:rPr lang="cs-CZ" sz="2400" b="1" dirty="0" smtClean="0"/>
              <a:t>Wait</a:t>
            </a:r>
            <a:r>
              <a:rPr lang="cs-CZ" sz="2400" dirty="0" smtClean="0"/>
              <a:t> until gas dissappears and impregnation is completed (either gas dissolves in solution or bubbles move out from the pores)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95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r>
              <a:rPr lang="cs-CZ" dirty="0" smtClean="0"/>
              <a:t>Weak interaction = Impregnation methods</a:t>
            </a:r>
          </a:p>
          <a:p>
            <a:pPr lvl="1"/>
            <a:r>
              <a:rPr lang="cs-CZ" dirty="0" smtClean="0"/>
              <a:t>Dry impregnation (Incipient wetness impregnation)</a:t>
            </a:r>
          </a:p>
          <a:p>
            <a:pPr lvl="2"/>
            <a:r>
              <a:rPr lang="cs-CZ" dirty="0" smtClean="0"/>
              <a:t>Big issue: Gas trapped inside the pores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291630"/>
              </p:ext>
            </p:extLst>
          </p:nvPr>
        </p:nvGraphicFramePr>
        <p:xfrm>
          <a:off x="1547664" y="3140968"/>
          <a:ext cx="5199112" cy="35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Photo Editor Photo" r:id="rId3" imgW="6314286" imgH="4277322" progId="MSPhotoEd.3">
                  <p:embed/>
                </p:oleObj>
              </mc:Choice>
              <mc:Fallback>
                <p:oleObj name="Photo Editor Photo" r:id="rId3" imgW="6314286" imgH="4277322" progId="MSPhotoEd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140968"/>
                        <a:ext cx="5199112" cy="352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95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Three types of interaction between support and active phase</a:t>
            </a:r>
          </a:p>
          <a:p>
            <a:pPr lvl="1"/>
            <a:r>
              <a:rPr lang="cs-CZ" dirty="0" smtClean="0"/>
              <a:t>Weak </a:t>
            </a:r>
          </a:p>
          <a:p>
            <a:pPr lvl="1"/>
            <a:r>
              <a:rPr lang="cs-CZ" b="1" dirty="0" smtClean="0"/>
              <a:t>Electrostatic</a:t>
            </a:r>
          </a:p>
          <a:p>
            <a:pPr lvl="1"/>
            <a:r>
              <a:rPr lang="cs-CZ" dirty="0" smtClean="0"/>
              <a:t>Covalent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7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Classic ion exchangers: clays, layered hydroxides, </a:t>
            </a:r>
            <a:r>
              <a:rPr lang="cs-CZ" b="1" dirty="0" smtClean="0"/>
              <a:t>zeolites</a:t>
            </a:r>
          </a:p>
          <a:p>
            <a:pPr lvl="1"/>
            <a:r>
              <a:rPr lang="cs-CZ" dirty="0" smtClean="0"/>
              <a:t>Oxides with the help of pH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Zeolites, how does it work?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Cation compensating the negative charge?</a:t>
            </a:r>
          </a:p>
          <a:p>
            <a:pPr lvl="1"/>
            <a:r>
              <a:rPr lang="cs-CZ" dirty="0" smtClean="0"/>
              <a:t>Na</a:t>
            </a:r>
            <a:r>
              <a:rPr lang="cs-CZ" baseline="30000" dirty="0" smtClean="0"/>
              <a:t>+</a:t>
            </a:r>
            <a:r>
              <a:rPr lang="cs-CZ" dirty="0" smtClean="0"/>
              <a:t> from the synthetic step</a:t>
            </a:r>
            <a:endParaRPr lang="cs-CZ" baseline="30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099289"/>
              </p:ext>
            </p:extLst>
          </p:nvPr>
        </p:nvGraphicFramePr>
        <p:xfrm>
          <a:off x="1691680" y="2708920"/>
          <a:ext cx="6966773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MDLDrawObject Class" r:id="rId3" imgW="4929254" imgH="2190495" progId="MDLDrawOLE.MDLDrawObject.1">
                  <p:embed/>
                </p:oleObj>
              </mc:Choice>
              <mc:Fallback>
                <p:oleObj name="MDLDrawObject Class" r:id="rId3" imgW="4929254" imgH="2190495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2708920"/>
                        <a:ext cx="6966773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6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Zeolites, how does it work?</a:t>
            </a:r>
          </a:p>
          <a:p>
            <a:pPr lvl="1"/>
            <a:r>
              <a:rPr lang="cs-CZ" dirty="0"/>
              <a:t>Na</a:t>
            </a:r>
            <a:r>
              <a:rPr lang="cs-CZ" baseline="30000" dirty="0" smtClean="0"/>
              <a:t>+</a:t>
            </a:r>
            <a:r>
              <a:rPr lang="cs-CZ" dirty="0" smtClean="0"/>
              <a:t> </a:t>
            </a:r>
            <a:r>
              <a:rPr lang="cs-CZ" dirty="0"/>
              <a:t>→ H</a:t>
            </a:r>
            <a:r>
              <a:rPr lang="cs-CZ" baseline="30000" dirty="0" smtClean="0"/>
              <a:t>+</a:t>
            </a:r>
            <a:r>
              <a:rPr lang="cs-CZ" dirty="0" smtClean="0"/>
              <a:t> directly?</a:t>
            </a:r>
          </a:p>
          <a:p>
            <a:pPr lvl="1"/>
            <a:r>
              <a:rPr lang="cs-CZ" dirty="0" smtClean="0"/>
              <a:t>Na</a:t>
            </a:r>
            <a:r>
              <a:rPr lang="cs-CZ" baseline="30000" dirty="0" smtClean="0"/>
              <a:t>+</a:t>
            </a:r>
            <a:r>
              <a:rPr lang="cs-CZ" dirty="0" smtClean="0"/>
              <a:t> → ??? → H</a:t>
            </a:r>
            <a:r>
              <a:rPr lang="cs-CZ" baseline="30000" dirty="0" smtClean="0"/>
              <a:t>+</a:t>
            </a:r>
            <a:endParaRPr lang="cs-CZ" baseline="30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803124"/>
              </p:ext>
            </p:extLst>
          </p:nvPr>
        </p:nvGraphicFramePr>
        <p:xfrm>
          <a:off x="1979712" y="4221088"/>
          <a:ext cx="6966773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MDLDrawObject Class" r:id="rId3" imgW="4929254" imgH="2190495" progId="MDLDrawOLE.MDLDrawObject.1">
                  <p:embed/>
                </p:oleObj>
              </mc:Choice>
              <mc:Fallback>
                <p:oleObj name="MDLDrawObject Class" r:id="rId3" imgW="4929254" imgH="2190495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4221088"/>
                        <a:ext cx="6966773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1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Zeolites, how does it work?</a:t>
            </a:r>
          </a:p>
          <a:p>
            <a:pPr lvl="1"/>
            <a:r>
              <a:rPr lang="cs-CZ" dirty="0" smtClean="0"/>
              <a:t>Na</a:t>
            </a:r>
            <a:r>
              <a:rPr lang="cs-CZ" baseline="30000" dirty="0" smtClean="0"/>
              <a:t>+</a:t>
            </a:r>
            <a:r>
              <a:rPr lang="cs-CZ" dirty="0" smtClean="0"/>
              <a:t> → NH</a:t>
            </a:r>
            <a:r>
              <a:rPr lang="cs-CZ" baseline="-25000" dirty="0" smtClean="0"/>
              <a:t>4</a:t>
            </a:r>
            <a:r>
              <a:rPr lang="cs-CZ" baseline="30000" dirty="0" smtClean="0"/>
              <a:t>+</a:t>
            </a:r>
            <a:r>
              <a:rPr lang="cs-CZ" dirty="0" smtClean="0"/>
              <a:t> → H</a:t>
            </a:r>
            <a:r>
              <a:rPr lang="cs-CZ" baseline="30000" dirty="0" smtClean="0"/>
              <a:t>+</a:t>
            </a:r>
          </a:p>
          <a:p>
            <a:pPr lvl="1"/>
            <a:endParaRPr lang="cs-CZ" baseline="30000" dirty="0"/>
          </a:p>
          <a:p>
            <a:pPr lvl="1"/>
            <a:r>
              <a:rPr lang="cs-CZ" dirty="0" smtClean="0"/>
              <a:t>Zeolite NaY</a:t>
            </a:r>
          </a:p>
          <a:p>
            <a:pPr lvl="1"/>
            <a:r>
              <a:rPr lang="cs-CZ" dirty="0" smtClean="0"/>
              <a:t>Up to 73 % of Na</a:t>
            </a:r>
            <a:r>
              <a:rPr lang="cs-CZ" baseline="30000" dirty="0" smtClean="0"/>
              <a:t>+</a:t>
            </a:r>
            <a:r>
              <a:rPr lang="cs-CZ" dirty="0" smtClean="0"/>
              <a:t> can</a:t>
            </a:r>
            <a:br>
              <a:rPr lang="cs-CZ" dirty="0" smtClean="0"/>
            </a:br>
            <a:r>
              <a:rPr lang="cs-CZ" dirty="0" smtClean="0"/>
              <a:t>be exchanged at R.T.</a:t>
            </a:r>
          </a:p>
          <a:p>
            <a:pPr lvl="1"/>
            <a:r>
              <a:rPr lang="cs-CZ" dirty="0" smtClean="0"/>
              <a:t>4 consecutive steps</a:t>
            </a:r>
            <a:br>
              <a:rPr lang="cs-CZ" dirty="0" smtClean="0"/>
            </a:br>
            <a:r>
              <a:rPr lang="cs-CZ" dirty="0" smtClean="0"/>
              <a:t>		or</a:t>
            </a:r>
            <a:br>
              <a:rPr lang="cs-CZ" dirty="0" smtClean="0"/>
            </a:br>
            <a:r>
              <a:rPr lang="cs-CZ" dirty="0" smtClean="0"/>
              <a:t>continuous ion exch.</a:t>
            </a:r>
            <a:endParaRPr lang="cs-CZ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025105"/>
              </p:ext>
            </p:extLst>
          </p:nvPr>
        </p:nvGraphicFramePr>
        <p:xfrm>
          <a:off x="4547061" y="2668984"/>
          <a:ext cx="4489435" cy="4072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Photo Editor Photo" r:id="rId3" imgW="5323810" imgH="4828571" progId="MSPhotoEd.3">
                  <p:embed/>
                </p:oleObj>
              </mc:Choice>
              <mc:Fallback>
                <p:oleObj name="Photo Editor Photo" r:id="rId3" imgW="5323810" imgH="482857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061" y="2668984"/>
                        <a:ext cx="4489435" cy="4072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611637" y="2708920"/>
            <a:ext cx="808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l-GR" baseline="30000" dirty="0" smtClean="0"/>
              <a:t>Δ</a:t>
            </a:r>
            <a:r>
              <a:rPr lang="cs-CZ" baseline="30000" dirty="0" smtClean="0"/>
              <a:t>T</a:t>
            </a:r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16128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579914"/>
              </p:ext>
            </p:extLst>
          </p:nvPr>
        </p:nvGraphicFramePr>
        <p:xfrm>
          <a:off x="1969740" y="3068960"/>
          <a:ext cx="476250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Photo Editor Photo" r:id="rId3" imgW="8152381" imgH="5706272" progId="MSPhotoEd.3">
                  <p:embed/>
                </p:oleObj>
              </mc:Choice>
              <mc:Fallback>
                <p:oleObj name="Photo Editor Photo" r:id="rId3" imgW="8152381" imgH="5706272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740" y="3068960"/>
                        <a:ext cx="4762500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43608" y="2852936"/>
            <a:ext cx="6048672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Enhancement…trap for leaving ion (shifting equilibrium)!</a:t>
            </a:r>
          </a:p>
          <a:p>
            <a:pPr lvl="1"/>
            <a:r>
              <a:rPr lang="cs-CZ" dirty="0" smtClean="0"/>
              <a:t>e.g. Exchange of Ni</a:t>
            </a:r>
            <a:r>
              <a:rPr lang="cs-CZ" baseline="30000" dirty="0" smtClean="0"/>
              <a:t>2+</a:t>
            </a:r>
            <a:r>
              <a:rPr lang="cs-CZ" dirty="0" smtClean="0"/>
              <a:t> for H</a:t>
            </a:r>
            <a:r>
              <a:rPr lang="cs-CZ" baseline="30000" dirty="0" smtClean="0"/>
              <a:t>+</a:t>
            </a:r>
            <a:r>
              <a:rPr lang="cs-CZ" dirty="0" smtClean="0"/>
              <a:t> in zeolite mordenite</a:t>
            </a:r>
          </a:p>
          <a:p>
            <a:pPr lvl="1"/>
            <a:r>
              <a:rPr lang="cs-CZ" dirty="0" smtClean="0"/>
              <a:t>Ni(NO</a:t>
            </a:r>
            <a:r>
              <a:rPr lang="cs-CZ" baseline="-25000" dirty="0" smtClean="0"/>
              <a:t>3</a:t>
            </a:r>
            <a:r>
              <a:rPr lang="cs-CZ" dirty="0" smtClean="0"/>
              <a:t>)</a:t>
            </a:r>
            <a:r>
              <a:rPr lang="cs-CZ" baseline="-25000" dirty="0" smtClean="0"/>
              <a:t>2</a:t>
            </a:r>
            <a:r>
              <a:rPr lang="cs-CZ" dirty="0" smtClean="0"/>
              <a:t> vs. Ni(OAc)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20250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3608" y="2852936"/>
            <a:ext cx="6048672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Trap</a:t>
            </a:r>
          </a:p>
          <a:p>
            <a:pPr lvl="2"/>
            <a:r>
              <a:rPr lang="cs-CZ" dirty="0" smtClean="0"/>
              <a:t>OAc</a:t>
            </a:r>
            <a:r>
              <a:rPr lang="cs-CZ" baseline="30000" dirty="0" smtClean="0"/>
              <a:t>-</a:t>
            </a:r>
            <a:r>
              <a:rPr lang="cs-CZ" dirty="0" smtClean="0"/>
              <a:t>  +    H</a:t>
            </a:r>
            <a:r>
              <a:rPr lang="cs-CZ" baseline="30000" dirty="0" smtClean="0"/>
              <a:t>+</a:t>
            </a:r>
            <a:r>
              <a:rPr lang="cs-CZ" dirty="0" smtClean="0"/>
              <a:t>    → AcOH (rarely dissociated)</a:t>
            </a:r>
          </a:p>
          <a:p>
            <a:pPr lvl="2"/>
            <a:r>
              <a:rPr lang="cs-CZ" dirty="0" smtClean="0"/>
              <a:t>OH</a:t>
            </a:r>
            <a:r>
              <a:rPr lang="cs-CZ" baseline="30000" dirty="0" smtClean="0"/>
              <a:t>-</a:t>
            </a:r>
            <a:r>
              <a:rPr lang="cs-CZ" dirty="0" smtClean="0"/>
              <a:t>    +    H</a:t>
            </a:r>
            <a:r>
              <a:rPr lang="cs-CZ" baseline="30000" dirty="0" smtClean="0"/>
              <a:t>+</a:t>
            </a:r>
            <a:r>
              <a:rPr lang="cs-CZ" dirty="0" smtClean="0"/>
              <a:t>    → H</a:t>
            </a:r>
            <a:r>
              <a:rPr lang="cs-CZ" baseline="-25000" dirty="0" smtClean="0"/>
              <a:t>2</a:t>
            </a:r>
            <a:r>
              <a:rPr lang="cs-CZ" dirty="0" smtClean="0"/>
              <a:t>O (rarely dissociated)</a:t>
            </a:r>
          </a:p>
          <a:p>
            <a:pPr lvl="2"/>
            <a:r>
              <a:rPr lang="cs-CZ" dirty="0" smtClean="0"/>
              <a:t>SCN</a:t>
            </a:r>
            <a:r>
              <a:rPr lang="cs-CZ" baseline="30000" dirty="0" smtClean="0"/>
              <a:t>-</a:t>
            </a:r>
            <a:r>
              <a:rPr lang="cs-CZ" dirty="0" smtClean="0"/>
              <a:t>  +    Ag</a:t>
            </a:r>
            <a:r>
              <a:rPr lang="cs-CZ" baseline="30000" dirty="0" smtClean="0"/>
              <a:t>+</a:t>
            </a:r>
            <a:r>
              <a:rPr lang="cs-CZ" dirty="0" smtClean="0"/>
              <a:t>   → AgSCN </a:t>
            </a:r>
            <a:r>
              <a:rPr lang="cs-CZ" dirty="0"/>
              <a:t>(rarely dissociated</a:t>
            </a:r>
            <a:r>
              <a:rPr lang="cs-CZ" dirty="0" smtClean="0"/>
              <a:t>)</a:t>
            </a:r>
            <a:endParaRPr lang="cs-CZ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66713" y="4077072"/>
            <a:ext cx="648072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636168" y="4005064"/>
            <a:ext cx="567680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64458" y="5102671"/>
            <a:ext cx="1425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Salt - trap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80682" y="5102671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Support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19672" y="2636912"/>
            <a:ext cx="720080" cy="1440160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ounded Rectangle 13"/>
          <p:cNvSpPr/>
          <p:nvPr/>
        </p:nvSpPr>
        <p:spPr>
          <a:xfrm>
            <a:off x="2627784" y="2631579"/>
            <a:ext cx="720080" cy="1440160"/>
          </a:xfrm>
          <a:prstGeom prst="roundRect">
            <a:avLst/>
          </a:prstGeom>
          <a:solidFill>
            <a:srgbClr val="FF0000">
              <a:alpha val="4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9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Classic ion exchangers: clays, layered hydroxides, zeolites</a:t>
            </a:r>
          </a:p>
          <a:p>
            <a:pPr lvl="1"/>
            <a:r>
              <a:rPr lang="cs-CZ" b="1" dirty="0" smtClean="0"/>
              <a:t>Oxides with the help of pH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336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Types of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Bulk catalysts</a:t>
            </a:r>
          </a:p>
          <a:p>
            <a:r>
              <a:rPr lang="cs-CZ" dirty="0" smtClean="0"/>
              <a:t>Supported catalysts</a:t>
            </a:r>
          </a:p>
          <a:p>
            <a:r>
              <a:rPr lang="cs-CZ" b="1" dirty="0" smtClean="0"/>
              <a:t>Malaxed-agglomerated catalysts</a:t>
            </a:r>
          </a:p>
          <a:p>
            <a:pPr lvl="1"/>
            <a:r>
              <a:rPr lang="cs-CZ" dirty="0" smtClean="0"/>
              <a:t>Intermediate category</a:t>
            </a:r>
          </a:p>
          <a:p>
            <a:pPr lvl="1"/>
            <a:r>
              <a:rPr lang="cs-CZ" dirty="0" smtClean="0"/>
              <a:t>Catalysts obtained by mixing active species with support (powders+precursors)</a:t>
            </a:r>
          </a:p>
          <a:p>
            <a:pPr lvl="1"/>
            <a:r>
              <a:rPr lang="cs-CZ" dirty="0" smtClean="0"/>
              <a:t>Ill defined catalysts – broad application in industry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0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b="1" dirty="0" smtClean="0"/>
              <a:t>Oxides with the help of pH</a:t>
            </a:r>
            <a:endParaRPr lang="cs-CZ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775765"/>
              </p:ext>
            </p:extLst>
          </p:nvPr>
        </p:nvGraphicFramePr>
        <p:xfrm>
          <a:off x="2123728" y="2780928"/>
          <a:ext cx="46482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Photo Editor Photo" r:id="rId3" imgW="6466667" imgH="5353797" progId="MSPhotoEd.3">
                  <p:embed/>
                </p:oleObj>
              </mc:Choice>
              <mc:Fallback>
                <p:oleObj name="Photo Editor Photo" r:id="rId3" imgW="6466667" imgH="5353797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780928"/>
                        <a:ext cx="4648200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1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Oxides with the help of pH</a:t>
            </a:r>
          </a:p>
          <a:p>
            <a:pPr lvl="2"/>
            <a:r>
              <a:rPr lang="cs-CZ" dirty="0" smtClean="0"/>
              <a:t>Isoelectric point</a:t>
            </a:r>
            <a:endParaRPr lang="cs-CZ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900204"/>
              </p:ext>
            </p:extLst>
          </p:nvPr>
        </p:nvGraphicFramePr>
        <p:xfrm>
          <a:off x="1763688" y="3573016"/>
          <a:ext cx="2268538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Photo Editor Photo" r:id="rId3" imgW="3885714" imgH="4552381" progId="MSPhotoEd.3">
                  <p:embed/>
                </p:oleObj>
              </mc:Choice>
              <mc:Fallback>
                <p:oleObj name="Photo Editor Photo" r:id="rId3" imgW="3885714" imgH="4552381" progId="MSPhotoEd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573016"/>
                        <a:ext cx="2268538" cy="265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228640"/>
              </p:ext>
            </p:extLst>
          </p:nvPr>
        </p:nvGraphicFramePr>
        <p:xfrm>
          <a:off x="5004048" y="2636912"/>
          <a:ext cx="3552825" cy="409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Photo Editor Photo" r:id="rId5" imgW="6980952" imgH="8047619" progId="MSPhotoEd.3">
                  <p:embed/>
                </p:oleObj>
              </mc:Choice>
              <mc:Fallback>
                <p:oleObj name="Photo Editor Photo" r:id="rId5" imgW="6980952" imgH="8047619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636912"/>
                        <a:ext cx="3552825" cy="409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4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Oxides with the help of pH</a:t>
            </a:r>
          </a:p>
          <a:p>
            <a:pPr lvl="2"/>
            <a:r>
              <a:rPr lang="cs-CZ" dirty="0" smtClean="0"/>
              <a:t>Exchange capacity: the farther you are from isoelectric point, the higher the exchange capacity.</a:t>
            </a:r>
            <a:endParaRPr lang="cs-C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438675"/>
              </p:ext>
            </p:extLst>
          </p:nvPr>
        </p:nvGraphicFramePr>
        <p:xfrm>
          <a:off x="2771800" y="3861048"/>
          <a:ext cx="306705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Photo Editor Photo" r:id="rId3" imgW="3847619" imgH="3172268" progId="MSPhotoEd.3">
                  <p:embed/>
                </p:oleObj>
              </mc:Choice>
              <mc:Fallback>
                <p:oleObj name="Photo Editor Photo" r:id="rId3" imgW="3847619" imgH="3172268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861048"/>
                        <a:ext cx="3067050" cy="252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57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Oxides with the help of pH</a:t>
            </a:r>
          </a:p>
          <a:p>
            <a:pPr lvl="2"/>
            <a:r>
              <a:rPr lang="cs-CZ" dirty="0" smtClean="0"/>
              <a:t>Stability of support at different pH!</a:t>
            </a:r>
          </a:p>
          <a:p>
            <a:pPr lvl="2"/>
            <a:r>
              <a:rPr lang="cs-CZ" dirty="0" smtClean="0"/>
              <a:t>Precursor stability at different pH!</a:t>
            </a:r>
            <a:endParaRPr lang="cs-CZ" dirty="0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00" y="3645024"/>
            <a:ext cx="5475287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9866331">
            <a:off x="5685077" y="2694831"/>
            <a:ext cx="34556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Hydrolysis, condensation,</a:t>
            </a:r>
          </a:p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precipitation…!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6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Oxides with the help of pH</a:t>
            </a:r>
          </a:p>
          <a:p>
            <a:pPr lvl="2"/>
            <a:r>
              <a:rPr lang="cs-CZ" dirty="0" smtClean="0"/>
              <a:t>Competitive ion exchange</a:t>
            </a:r>
          </a:p>
          <a:p>
            <a:pPr lvl="2"/>
            <a:endParaRPr lang="cs-CZ" dirty="0"/>
          </a:p>
          <a:p>
            <a:pPr lvl="2"/>
            <a:endParaRPr lang="cs-CZ" dirty="0" smtClean="0"/>
          </a:p>
          <a:p>
            <a:pPr lvl="2"/>
            <a:endParaRPr lang="cs-CZ" dirty="0"/>
          </a:p>
          <a:p>
            <a:pPr lvl="2"/>
            <a:endParaRPr lang="cs-CZ" dirty="0" smtClean="0"/>
          </a:p>
          <a:p>
            <a:pPr lvl="2"/>
            <a:endParaRPr lang="cs-CZ" dirty="0"/>
          </a:p>
          <a:p>
            <a:pPr lvl="2"/>
            <a:r>
              <a:rPr lang="cs-CZ" dirty="0" smtClean="0"/>
              <a:t>Example: very high affinity between Al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3</a:t>
            </a:r>
            <a:r>
              <a:rPr lang="cs-CZ" dirty="0" smtClean="0"/>
              <a:t> and Pt</a:t>
            </a:r>
          </a:p>
          <a:p>
            <a:pPr lvl="2"/>
            <a:r>
              <a:rPr lang="cs-CZ" dirty="0" smtClean="0"/>
              <a:t>Result: heterogeneous distribution of Pt (only outer surface)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743307"/>
              </p:ext>
            </p:extLst>
          </p:nvPr>
        </p:nvGraphicFramePr>
        <p:xfrm>
          <a:off x="1115616" y="3212976"/>
          <a:ext cx="67818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Photo Editor Photo" r:id="rId3" imgW="7552381" imgH="1952898" progId="MSPhotoEd.3">
                  <p:embed/>
                </p:oleObj>
              </mc:Choice>
              <mc:Fallback>
                <p:oleObj name="Photo Editor Photo" r:id="rId3" imgW="7552381" imgH="1952898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212976"/>
                        <a:ext cx="67818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10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Oxides with the help of pH</a:t>
            </a:r>
          </a:p>
          <a:p>
            <a:pPr lvl="2"/>
            <a:r>
              <a:rPr lang="cs-CZ" dirty="0" smtClean="0"/>
              <a:t>Competitive ion exchange</a:t>
            </a:r>
          </a:p>
          <a:p>
            <a:pPr lvl="2"/>
            <a:endParaRPr lang="cs-CZ" dirty="0"/>
          </a:p>
          <a:p>
            <a:pPr lvl="2"/>
            <a:endParaRPr lang="cs-CZ" dirty="0" smtClean="0"/>
          </a:p>
          <a:p>
            <a:pPr lvl="2"/>
            <a:endParaRPr lang="cs-CZ" dirty="0"/>
          </a:p>
          <a:p>
            <a:pPr lvl="2"/>
            <a:endParaRPr lang="cs-CZ" dirty="0" smtClean="0"/>
          </a:p>
          <a:p>
            <a:pPr lvl="2"/>
            <a:endParaRPr lang="cs-CZ" dirty="0"/>
          </a:p>
          <a:p>
            <a:pPr lvl="2"/>
            <a:r>
              <a:rPr lang="cs-CZ" dirty="0" smtClean="0"/>
              <a:t>NH</a:t>
            </a:r>
            <a:r>
              <a:rPr lang="cs-CZ" baseline="-25000" dirty="0" smtClean="0"/>
              <a:t>4</a:t>
            </a:r>
            <a:r>
              <a:rPr lang="cs-CZ" dirty="0" smtClean="0"/>
              <a:t>OH dissociates readily, NH</a:t>
            </a:r>
            <a:r>
              <a:rPr lang="cs-CZ" baseline="-25000" dirty="0" smtClean="0"/>
              <a:t>4</a:t>
            </a:r>
            <a:r>
              <a:rPr lang="cs-CZ" baseline="30000" dirty="0" smtClean="0"/>
              <a:t>+</a:t>
            </a:r>
            <a:r>
              <a:rPr lang="cs-CZ" dirty="0" smtClean="0"/>
              <a:t> competes with Pt for sites (= inverse to trap)</a:t>
            </a:r>
          </a:p>
          <a:p>
            <a:pPr lvl="2"/>
            <a:r>
              <a:rPr lang="cs-CZ" dirty="0" smtClean="0"/>
              <a:t>Result: homogeneous distribution of Pt through the support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938144"/>
              </p:ext>
            </p:extLst>
          </p:nvPr>
        </p:nvGraphicFramePr>
        <p:xfrm>
          <a:off x="808235" y="3212976"/>
          <a:ext cx="7796213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Photo Editor Photo" r:id="rId3" imgW="8123810" imgH="1647619" progId="MSPhotoEd.3">
                  <p:embed/>
                </p:oleObj>
              </mc:Choice>
              <mc:Fallback>
                <p:oleObj name="Photo Editor Photo" r:id="rId3" imgW="8123810" imgH="164761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235" y="3212976"/>
                        <a:ext cx="7796213" cy="1581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763688" y="3707740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/>
              <a:t>2–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5865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Oxides with the help of pH</a:t>
            </a:r>
          </a:p>
          <a:p>
            <a:pPr lvl="2"/>
            <a:r>
              <a:rPr lang="cs-CZ" dirty="0" smtClean="0"/>
              <a:t>Competitive ion exchange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108673"/>
              </p:ext>
            </p:extLst>
          </p:nvPr>
        </p:nvGraphicFramePr>
        <p:xfrm>
          <a:off x="1465857" y="3284984"/>
          <a:ext cx="5986463" cy="298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Photo Editor Photo" r:id="rId3" imgW="7552381" imgH="3761905" progId="MSPhotoEd.3">
                  <p:embed/>
                </p:oleObj>
              </mc:Choice>
              <mc:Fallback>
                <p:oleObj name="Photo Editor Photo" r:id="rId3" imgW="7552381" imgH="3761905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857" y="3284984"/>
                        <a:ext cx="5986463" cy="298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108977" y="6063679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cs-CZ" sz="2400" dirty="0" smtClean="0"/>
              <a:t>[NH</a:t>
            </a:r>
            <a:r>
              <a:rPr lang="cs-CZ" sz="2400" baseline="-25000" dirty="0" smtClean="0"/>
              <a:t>4</a:t>
            </a:r>
            <a:r>
              <a:rPr lang="cs-CZ" sz="2400" baseline="30000" dirty="0" smtClean="0"/>
              <a:t>+</a:t>
            </a:r>
            <a:r>
              <a:rPr lang="cs-CZ" sz="2400" dirty="0" smtClean="0"/>
              <a:t>]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974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Oxides with the help of pH</a:t>
            </a:r>
          </a:p>
          <a:p>
            <a:pPr lvl="2"/>
            <a:r>
              <a:rPr lang="cs-CZ" dirty="0" smtClean="0"/>
              <a:t>Competitive ion exchange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785522"/>
              </p:ext>
            </p:extLst>
          </p:nvPr>
        </p:nvGraphicFramePr>
        <p:xfrm>
          <a:off x="1835696" y="3356992"/>
          <a:ext cx="50546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Photo Editor Photo" r:id="rId3" imgW="8430802" imgH="5380952" progId="MSPhotoEd.3">
                  <p:embed/>
                </p:oleObj>
              </mc:Choice>
              <mc:Fallback>
                <p:oleObj name="Photo Editor Photo" r:id="rId3" imgW="8430802" imgH="5380952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356992"/>
                        <a:ext cx="50546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1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Oxides with the help of pH</a:t>
            </a:r>
          </a:p>
          <a:p>
            <a:pPr lvl="2"/>
            <a:r>
              <a:rPr lang="cs-CZ" dirty="0" smtClean="0"/>
              <a:t>Competitive ion exchange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359799"/>
              </p:ext>
            </p:extLst>
          </p:nvPr>
        </p:nvGraphicFramePr>
        <p:xfrm>
          <a:off x="1990179" y="3140968"/>
          <a:ext cx="5318125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Photo Editor Photo" r:id="rId3" imgW="8809524" imgH="5904762" progId="MSPhotoEd.3">
                  <p:embed/>
                </p:oleObj>
              </mc:Choice>
              <mc:Fallback>
                <p:oleObj name="Photo Editor Photo" r:id="rId3" imgW="8809524" imgH="5904762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179" y="3140968"/>
                        <a:ext cx="5318125" cy="356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6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Oxides with the help of pH</a:t>
            </a:r>
          </a:p>
          <a:p>
            <a:pPr lvl="2"/>
            <a:r>
              <a:rPr lang="cs-CZ" dirty="0" smtClean="0"/>
              <a:t>Competitive ion exchange: Note</a:t>
            </a:r>
          </a:p>
          <a:p>
            <a:pPr lvl="2"/>
            <a:r>
              <a:rPr lang="cs-CZ" dirty="0" smtClean="0"/>
              <a:t>We say homogeneous Pt distribution…</a:t>
            </a:r>
          </a:p>
          <a:p>
            <a:pPr lvl="2"/>
            <a:r>
              <a:rPr lang="cs-CZ" dirty="0" smtClean="0"/>
              <a:t>But how homogeneous???</a:t>
            </a:r>
          </a:p>
          <a:p>
            <a:pPr lvl="2"/>
            <a:r>
              <a:rPr lang="cs-CZ" dirty="0" smtClean="0"/>
              <a:t>Latest research from de Jong group (University Utrecht, HR-TEM, perfect control of Pt deposition on atomic scale) shows that uniform Pt homogeneity is not ideal for hexane isomerization!</a:t>
            </a:r>
          </a:p>
        </p:txBody>
      </p:sp>
    </p:spTree>
    <p:extLst>
      <p:ext uri="{BB962C8B-B14F-4D97-AF65-F5344CB8AC3E}">
        <p14:creationId xmlns:p14="http://schemas.microsoft.com/office/powerpoint/2010/main" val="15435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26" y="764704"/>
            <a:ext cx="3951982" cy="546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3124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648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Oxides with the help of pH</a:t>
            </a:r>
          </a:p>
          <a:p>
            <a:pPr lvl="2"/>
            <a:r>
              <a:rPr lang="cs-CZ" dirty="0" smtClean="0"/>
              <a:t>Detailed knowledge of isoelectric point, precursor behavior, control over pH: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6" y="3645024"/>
            <a:ext cx="77438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6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Oxides with the help of pH</a:t>
            </a:r>
          </a:p>
          <a:p>
            <a:pPr lvl="2"/>
            <a:r>
              <a:rPr lang="cs-CZ" dirty="0" smtClean="0"/>
              <a:t>Detailed knowledge of isoelectric point, precursor behavior, control over pH: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8" y="3717032"/>
            <a:ext cx="8305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Electrostatic interaction = </a:t>
            </a:r>
            <a:r>
              <a:rPr lang="cs-CZ" b="1" dirty="0" smtClean="0"/>
              <a:t>Ion exchange</a:t>
            </a:r>
          </a:p>
          <a:p>
            <a:pPr lvl="1"/>
            <a:r>
              <a:rPr lang="cs-CZ" dirty="0" smtClean="0"/>
              <a:t>Oxides with the help of pH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22924"/>
            <a:ext cx="3528392" cy="400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72"/>
          <a:stretch/>
        </p:blipFill>
        <p:spPr bwMode="auto">
          <a:xfrm>
            <a:off x="4499992" y="2730053"/>
            <a:ext cx="4043933" cy="40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6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Three types of interaction between support and active phase</a:t>
            </a:r>
          </a:p>
          <a:p>
            <a:pPr lvl="1"/>
            <a:r>
              <a:rPr lang="cs-CZ" dirty="0" smtClean="0"/>
              <a:t>Weak </a:t>
            </a:r>
          </a:p>
          <a:p>
            <a:pPr lvl="1"/>
            <a:r>
              <a:rPr lang="cs-CZ" dirty="0" smtClean="0"/>
              <a:t>Electrostatic</a:t>
            </a:r>
          </a:p>
          <a:p>
            <a:pPr lvl="1"/>
            <a:r>
              <a:rPr lang="cs-CZ" b="1" dirty="0" smtClean="0"/>
              <a:t>Covalent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427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Covalent bonds = </a:t>
            </a:r>
            <a:r>
              <a:rPr lang="cs-CZ" b="1" dirty="0" smtClean="0"/>
              <a:t>grafting</a:t>
            </a:r>
          </a:p>
          <a:p>
            <a:pPr lvl="1"/>
            <a:r>
              <a:rPr lang="cs-CZ" dirty="0" smtClean="0"/>
              <a:t>Formation of metal oxide on top of catalyst support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Is calcination necessary? More in lecture on single site catalysts…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92" y="2780928"/>
            <a:ext cx="5389563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5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Covalent bonds = </a:t>
            </a:r>
            <a:r>
              <a:rPr lang="cs-CZ" b="1" dirty="0" smtClean="0"/>
              <a:t>grafting</a:t>
            </a:r>
          </a:p>
          <a:p>
            <a:pPr lvl="1"/>
            <a:r>
              <a:rPr lang="cs-CZ" dirty="0" smtClean="0"/>
              <a:t>Formation of metal NPs on top of catalyst support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122404"/>
              </p:ext>
            </p:extLst>
          </p:nvPr>
        </p:nvGraphicFramePr>
        <p:xfrm>
          <a:off x="2915816" y="2708920"/>
          <a:ext cx="2736304" cy="406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Photo Editor Photo" r:id="rId3" imgW="5172797" imgH="7685714" progId="MSPhotoEd.3">
                  <p:embed/>
                </p:oleObj>
              </mc:Choice>
              <mc:Fallback>
                <p:oleObj name="Photo Editor Photo" r:id="rId3" imgW="5172797" imgH="768571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708920"/>
                        <a:ext cx="2736304" cy="4066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24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Covalent bonds = </a:t>
            </a:r>
            <a:r>
              <a:rPr lang="cs-CZ" b="1" dirty="0" smtClean="0"/>
              <a:t>grafting</a:t>
            </a:r>
          </a:p>
          <a:p>
            <a:pPr lvl="1"/>
            <a:r>
              <a:rPr lang="cs-CZ" dirty="0" smtClean="0"/>
              <a:t>NPs by impregnation vs. grafting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3284984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612354" y="4797152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4932040" y="4797152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4932040" y="3321943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/>
          <p:cNvSpPr/>
          <p:nvPr/>
        </p:nvSpPr>
        <p:spPr>
          <a:xfrm>
            <a:off x="1115616" y="31409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/>
          <p:cNvSpPr/>
          <p:nvPr/>
        </p:nvSpPr>
        <p:spPr>
          <a:xfrm>
            <a:off x="899592" y="31150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10"/>
          <p:cNvSpPr/>
          <p:nvPr/>
        </p:nvSpPr>
        <p:spPr>
          <a:xfrm>
            <a:off x="2483768" y="31364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2699792" y="29710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2627784" y="314250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2771800" y="31364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>
            <a:off x="6588224" y="299695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al 15"/>
          <p:cNvSpPr/>
          <p:nvPr/>
        </p:nvSpPr>
        <p:spPr>
          <a:xfrm>
            <a:off x="7164288" y="299695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al 16"/>
          <p:cNvSpPr/>
          <p:nvPr/>
        </p:nvSpPr>
        <p:spPr>
          <a:xfrm>
            <a:off x="6065862" y="299695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al 17"/>
          <p:cNvSpPr/>
          <p:nvPr/>
        </p:nvSpPr>
        <p:spPr>
          <a:xfrm>
            <a:off x="5508104" y="295619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al 18"/>
          <p:cNvSpPr/>
          <p:nvPr/>
        </p:nvSpPr>
        <p:spPr>
          <a:xfrm>
            <a:off x="5076056" y="299695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835696" y="3933056"/>
            <a:ext cx="0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96136" y="3933056"/>
            <a:ext cx="0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54271" y="4144434"/>
            <a:ext cx="1533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calcination</a:t>
            </a:r>
            <a:endParaRPr lang="cs-CZ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148064" y="3136404"/>
            <a:ext cx="0" cy="2163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80112" y="3096791"/>
            <a:ext cx="0" cy="2163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37870" y="3115072"/>
            <a:ext cx="0" cy="2163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60232" y="3140968"/>
            <a:ext cx="0" cy="2163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36296" y="3140596"/>
            <a:ext cx="0" cy="2163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948264" y="2535287"/>
            <a:ext cx="2113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Covalent bonds</a:t>
            </a:r>
            <a:endParaRPr lang="cs-CZ" sz="2400" dirty="0"/>
          </a:p>
        </p:txBody>
      </p:sp>
      <p:sp>
        <p:nvSpPr>
          <p:cNvPr id="31" name="Oval 30"/>
          <p:cNvSpPr/>
          <p:nvPr/>
        </p:nvSpPr>
        <p:spPr>
          <a:xfrm>
            <a:off x="867780" y="4581128"/>
            <a:ext cx="247836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2555776" y="4375266"/>
            <a:ext cx="390947" cy="41520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al 32"/>
          <p:cNvSpPr/>
          <p:nvPr/>
        </p:nvSpPr>
        <p:spPr>
          <a:xfrm>
            <a:off x="2421809" y="4635227"/>
            <a:ext cx="123918" cy="1552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al 33"/>
          <p:cNvSpPr/>
          <p:nvPr/>
        </p:nvSpPr>
        <p:spPr>
          <a:xfrm>
            <a:off x="5034266" y="4608455"/>
            <a:ext cx="227595" cy="18869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al 34"/>
          <p:cNvSpPr/>
          <p:nvPr/>
        </p:nvSpPr>
        <p:spPr>
          <a:xfrm>
            <a:off x="6084168" y="4608455"/>
            <a:ext cx="227595" cy="18869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al 35"/>
          <p:cNvSpPr/>
          <p:nvPr/>
        </p:nvSpPr>
        <p:spPr>
          <a:xfrm>
            <a:off x="7050490" y="4590137"/>
            <a:ext cx="227595" cy="18869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7133729" y="5445224"/>
            <a:ext cx="1758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Uniform NPs</a:t>
            </a:r>
          </a:p>
        </p:txBody>
      </p:sp>
    </p:spTree>
    <p:extLst>
      <p:ext uri="{BB962C8B-B14F-4D97-AF65-F5344CB8AC3E}">
        <p14:creationId xmlns:p14="http://schemas.microsoft.com/office/powerpoint/2010/main" val="15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Covalent bonds = </a:t>
            </a:r>
            <a:r>
              <a:rPr lang="cs-CZ" b="1" dirty="0" smtClean="0"/>
              <a:t>grafting</a:t>
            </a:r>
          </a:p>
          <a:p>
            <a:pPr lvl="1"/>
            <a:r>
              <a:rPr lang="cs-CZ" dirty="0" smtClean="0"/>
              <a:t>Formation of metal NPs on top of graphene oxide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59421" y="3019424"/>
            <a:ext cx="3009900" cy="2459037"/>
            <a:chOff x="2520" y="1536"/>
            <a:chExt cx="1896" cy="154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536"/>
              <a:ext cx="1872" cy="1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360" y="1536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4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24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128" y="1680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4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24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976" y="2832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4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240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08" y="2832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4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240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520" y="2526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4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24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16" y="2688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4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2400"/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47" y="2626568"/>
            <a:ext cx="26876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69335" y="5305424"/>
            <a:ext cx="32586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Content of COOH groups</a:t>
            </a:r>
          </a:p>
          <a:p>
            <a:pPr algn="ctr"/>
            <a:r>
              <a:rPr lang="cs-CZ" sz="2400" dirty="0" smtClean="0"/>
              <a:t>increased by oxidation </a:t>
            </a:r>
          </a:p>
          <a:p>
            <a:pPr algn="ctr"/>
            <a:r>
              <a:rPr lang="cs-CZ" sz="2400" dirty="0" smtClean="0"/>
              <a:t>(HNO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, H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,O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,…)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20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Covalent bonds = </a:t>
            </a:r>
            <a:r>
              <a:rPr lang="cs-CZ" b="1" dirty="0" smtClean="0"/>
              <a:t>grafting</a:t>
            </a:r>
          </a:p>
          <a:p>
            <a:pPr lvl="1"/>
            <a:r>
              <a:rPr lang="cs-CZ" dirty="0" smtClean="0"/>
              <a:t>Formation of metal NPs on top of graphene oxide</a:t>
            </a:r>
          </a:p>
          <a:p>
            <a:pPr lvl="1"/>
            <a:r>
              <a:rPr lang="cs-CZ" dirty="0" smtClean="0"/>
              <a:t>Last step: Pd reduction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24" y="3212976"/>
            <a:ext cx="55372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1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supported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Covalent bonds = </a:t>
            </a:r>
            <a:r>
              <a:rPr lang="cs-CZ" b="1" dirty="0" smtClean="0"/>
              <a:t>Deposition/precipitation</a:t>
            </a:r>
          </a:p>
          <a:p>
            <a:pPr lvl="1"/>
            <a:r>
              <a:rPr lang="cs-CZ" dirty="0" smtClean="0"/>
              <a:t>Starts as a dry impregnation</a:t>
            </a:r>
          </a:p>
          <a:p>
            <a:pPr lvl="1"/>
            <a:r>
              <a:rPr lang="cs-CZ" dirty="0" smtClean="0"/>
              <a:t>Metal salt is then selectively precipitated at the catalyst surface</a:t>
            </a:r>
          </a:p>
          <a:p>
            <a:pPr lvl="1"/>
            <a:r>
              <a:rPr lang="cs-CZ" dirty="0" smtClean="0"/>
              <a:t>Precipitation mainly by pH change – hydrolysis/condensation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741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Types of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Bulk catalysts</a:t>
            </a:r>
          </a:p>
          <a:p>
            <a:r>
              <a:rPr lang="cs-CZ" dirty="0" smtClean="0"/>
              <a:t>Supported catalysts</a:t>
            </a:r>
          </a:p>
          <a:p>
            <a:r>
              <a:rPr lang="cs-CZ" dirty="0" smtClean="0"/>
              <a:t>Malaxed-agglomerated catalysts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2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bulk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The whole body of the catalyst is made of one active substance</a:t>
            </a:r>
          </a:p>
          <a:p>
            <a:r>
              <a:rPr lang="cs-CZ" dirty="0" smtClean="0"/>
              <a:t>= It must be cheap, thermally, mechanically, and chemically stable, porous,…!</a:t>
            </a:r>
          </a:p>
          <a:p>
            <a:pPr lvl="1"/>
            <a:r>
              <a:rPr lang="cs-CZ" dirty="0" smtClean="0"/>
              <a:t>Silica-alumina (cracking)</a:t>
            </a:r>
          </a:p>
          <a:p>
            <a:pPr lvl="1"/>
            <a:r>
              <a:rPr lang="cs-CZ" dirty="0" smtClean="0"/>
              <a:t>Raney nickel, Co molybdate (hydrogenation)</a:t>
            </a:r>
          </a:p>
          <a:p>
            <a:pPr lvl="1"/>
            <a:r>
              <a:rPr lang="cs-CZ" dirty="0" smtClean="0"/>
              <a:t>Catalyst supports: silica, alumina, silica-alumina, zeolites, TiO</a:t>
            </a:r>
            <a:r>
              <a:rPr lang="cs-CZ" baseline="-25000" dirty="0" smtClean="0"/>
              <a:t>2</a:t>
            </a:r>
            <a:r>
              <a:rPr lang="cs-CZ" dirty="0" smtClean="0"/>
              <a:t>, MgO, carbon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89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bulk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Ceramic route (heat and beat)</a:t>
            </a:r>
          </a:p>
          <a:p>
            <a:pPr lvl="1"/>
            <a:r>
              <a:rPr lang="cs-CZ" sz="2000" dirty="0" smtClean="0"/>
              <a:t>e.g. Molybdates Bi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O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 + MoO</a:t>
            </a:r>
            <a:r>
              <a:rPr lang="cs-CZ" sz="2000" baseline="-25000" dirty="0" smtClean="0"/>
              <a:t>3 </a:t>
            </a:r>
            <a:r>
              <a:rPr lang="cs-CZ" sz="2000" dirty="0" smtClean="0"/>
              <a:t>→ Bi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MoO</a:t>
            </a:r>
            <a:r>
              <a:rPr lang="cs-CZ" sz="2000" baseline="-25000" dirty="0" smtClean="0"/>
              <a:t>6</a:t>
            </a:r>
            <a:endParaRPr lang="cs-CZ" sz="2000" dirty="0"/>
          </a:p>
          <a:p>
            <a:pPr lvl="1"/>
            <a:r>
              <a:rPr lang="cs-CZ" sz="2000" dirty="0" smtClean="0"/>
              <a:t>Used as selective oxidation catalysts (propylene to acrolein)</a:t>
            </a:r>
          </a:p>
          <a:p>
            <a:pPr lvl="1"/>
            <a:r>
              <a:rPr lang="cs-CZ" sz="2000" dirty="0" smtClean="0"/>
              <a:t>Homogeneity, time, temperature</a:t>
            </a:r>
          </a:p>
          <a:p>
            <a:r>
              <a:rPr lang="cs-CZ" sz="2400" dirty="0" smtClean="0"/>
              <a:t>(Co-)Precipitation</a:t>
            </a:r>
          </a:p>
          <a:p>
            <a:pPr lvl="1"/>
            <a:r>
              <a:rPr lang="cs-CZ" sz="2000" dirty="0" smtClean="0"/>
              <a:t>E.g. NH</a:t>
            </a:r>
            <a:r>
              <a:rPr lang="cs-CZ" sz="2000" baseline="-25000" dirty="0" smtClean="0"/>
              <a:t>4</a:t>
            </a:r>
            <a:r>
              <a:rPr lang="cs-CZ" sz="2000" dirty="0" smtClean="0"/>
              <a:t>VO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 + Al(NO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)</a:t>
            </a:r>
            <a:r>
              <a:rPr lang="cs-CZ" sz="2000" baseline="-25000" dirty="0" smtClean="0"/>
              <a:t>3 </a:t>
            </a:r>
            <a:r>
              <a:rPr lang="cs-CZ" sz="2000" dirty="0" smtClean="0"/>
              <a:t>→ V-Al oxynitride (used in propene ammoxidation to acrylonitrile)</a:t>
            </a:r>
            <a:endParaRPr lang="cs-CZ" sz="2000" baseline="-25000" dirty="0" smtClean="0"/>
          </a:p>
          <a:p>
            <a:pPr lvl="1"/>
            <a:r>
              <a:rPr lang="cs-CZ" sz="2000" dirty="0" smtClean="0"/>
              <a:t>change of pH leads to precipitation</a:t>
            </a:r>
          </a:p>
          <a:p>
            <a:r>
              <a:rPr lang="cs-CZ" sz="2400" dirty="0" smtClean="0"/>
              <a:t>Sol-gel method</a:t>
            </a:r>
          </a:p>
          <a:p>
            <a:r>
              <a:rPr lang="cs-CZ" sz="2400" dirty="0" smtClean="0"/>
              <a:t>Combustion synthesis</a:t>
            </a:r>
          </a:p>
          <a:p>
            <a:r>
              <a:rPr lang="cs-CZ" sz="2400" dirty="0" smtClean="0"/>
              <a:t>Solvothermal method</a:t>
            </a:r>
          </a:p>
          <a:p>
            <a:pPr lvl="1"/>
            <a:r>
              <a:rPr lang="cs-CZ" sz="2000" dirty="0" smtClean="0"/>
              <a:t>e.g. zeolites</a:t>
            </a:r>
          </a:p>
        </p:txBody>
      </p:sp>
    </p:spTree>
    <p:extLst>
      <p:ext uri="{BB962C8B-B14F-4D97-AF65-F5344CB8AC3E}">
        <p14:creationId xmlns:p14="http://schemas.microsoft.com/office/powerpoint/2010/main" val="16596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bulk catalysts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Ceramic route, (</a:t>
            </a:r>
            <a:r>
              <a:rPr lang="en-US" dirty="0" smtClean="0"/>
              <a:t>c</a:t>
            </a:r>
            <a:r>
              <a:rPr lang="cs-CZ" dirty="0" smtClean="0"/>
              <a:t>o-)</a:t>
            </a:r>
            <a:r>
              <a:rPr lang="en-US" dirty="0" smtClean="0"/>
              <a:t>p</a:t>
            </a:r>
            <a:r>
              <a:rPr lang="cs-CZ" dirty="0" smtClean="0"/>
              <a:t>recipitation, sol-gel method, combustion synthesis, and solvothermal method: </a:t>
            </a:r>
            <a:br>
              <a:rPr lang="cs-CZ" dirty="0" smtClean="0"/>
            </a:br>
            <a:r>
              <a:rPr lang="en-US" dirty="0" smtClean="0"/>
              <a:t>#</a:t>
            </a:r>
            <a:r>
              <a:rPr lang="en-US" dirty="0" err="1" smtClean="0"/>
              <a:t>InorgMatChem</a:t>
            </a:r>
            <a:endParaRPr lang="en-US" dirty="0" smtClean="0"/>
          </a:p>
          <a:p>
            <a:r>
              <a:rPr lang="en-US" dirty="0" smtClean="0"/>
              <a:t>Heat and beat quickly and effectively</a:t>
            </a:r>
            <a:r>
              <a:rPr lang="cs-CZ" dirty="0" smtClean="0"/>
              <a:t>?</a:t>
            </a:r>
          </a:p>
          <a:p>
            <a:r>
              <a:rPr lang="cs-CZ" dirty="0" smtClean="0"/>
              <a:t>Sol-gel continuously???</a:t>
            </a:r>
          </a:p>
          <a:p>
            <a:endParaRPr lang="cs-CZ" dirty="0"/>
          </a:p>
        </p:txBody>
      </p:sp>
      <p:sp>
        <p:nvSpPr>
          <p:cNvPr id="4" name="Rectangle 3"/>
          <p:cNvSpPr/>
          <p:nvPr/>
        </p:nvSpPr>
        <p:spPr>
          <a:xfrm rot="19866331">
            <a:off x="6810401" y="3953329"/>
            <a:ext cx="169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Ball milling!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866331">
            <a:off x="4084717" y="4532209"/>
            <a:ext cx="22479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Aerosol assisted</a:t>
            </a:r>
          </a:p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sol-gel process!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Preparation of bulk catalysts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153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1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1387</Words>
  <Application>Microsoft Office PowerPoint</Application>
  <PresentationFormat>On-screen Show (4:3)</PresentationFormat>
  <Paragraphs>281</Paragraphs>
  <Slides>49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Office Theme</vt:lpstr>
      <vt:lpstr>Photo Editor Photo</vt:lpstr>
      <vt:lpstr>MDLDrawObject Class</vt:lpstr>
      <vt:lpstr>Heterogeneous catalysis</vt:lpstr>
      <vt:lpstr>Types of catalysts</vt:lpstr>
      <vt:lpstr>Types of catalysts</vt:lpstr>
      <vt:lpstr>PowerPoint Presentation</vt:lpstr>
      <vt:lpstr>Types of catalysts</vt:lpstr>
      <vt:lpstr>Preparation of bulk catalysts</vt:lpstr>
      <vt:lpstr>Preparation of bulk catalysts</vt:lpstr>
      <vt:lpstr>Preparation of bulk catalysts</vt:lpstr>
      <vt:lpstr>Preparation of bulk catalysts</vt:lpstr>
      <vt:lpstr>Preparation of bulk catalysts</vt:lpstr>
      <vt:lpstr>Preparation of bulk catalysts</vt:lpstr>
      <vt:lpstr>Preparation of bulk catalysts</vt:lpstr>
      <vt:lpstr>Preparation of bulk catalysts</vt:lpstr>
      <vt:lpstr>Types of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  <vt:lpstr>Preparation of supported catalysts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Heterogeneous catalysis</dc:title>
  <dc:creator>ales.styskalik</dc:creator>
  <cp:lastModifiedBy>ales.styskalik</cp:lastModifiedBy>
  <cp:revision>47</cp:revision>
  <dcterms:created xsi:type="dcterms:W3CDTF">2020-01-10T11:12:06Z</dcterms:created>
  <dcterms:modified xsi:type="dcterms:W3CDTF">2020-12-22T10:11:16Z</dcterms:modified>
</cp:coreProperties>
</file>