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75" r:id="rId6"/>
    <p:sldId id="284" r:id="rId7"/>
    <p:sldId id="276" r:id="rId8"/>
    <p:sldId id="283" r:id="rId9"/>
    <p:sldId id="285" r:id="rId10"/>
    <p:sldId id="286" r:id="rId11"/>
    <p:sldId id="277" r:id="rId12"/>
    <p:sldId id="278" r:id="rId13"/>
    <p:sldId id="279" r:id="rId14"/>
    <p:sldId id="281" r:id="rId15"/>
    <p:sldId id="260" r:id="rId16"/>
    <p:sldId id="282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70" r:id="rId26"/>
    <p:sldId id="271" r:id="rId27"/>
    <p:sldId id="272" r:id="rId28"/>
    <p:sldId id="274" r:id="rId29"/>
    <p:sldId id="273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9E438-C826-4F2F-AA2D-6A0D56830F88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140E7-2FC6-4A1C-8383-66C2256783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20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29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14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97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52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93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20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59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83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81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56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03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03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Heterogeneous catalysis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Lecture 6</a:t>
            </a:r>
          </a:p>
          <a:p>
            <a:r>
              <a:rPr lang="cs-CZ" dirty="0" smtClean="0"/>
              <a:t>Catalysts characterization - continuation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911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Hydrophilicity vs. Hydrophobicity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Water sorption</a:t>
            </a:r>
          </a:p>
          <a:p>
            <a:pPr lvl="1"/>
            <a:r>
              <a:rPr lang="cs-CZ" dirty="0" smtClean="0"/>
              <a:t>H</a:t>
            </a:r>
            <a:r>
              <a:rPr lang="cs-CZ" baseline="-25000" dirty="0" smtClean="0"/>
              <a:t>iso</a:t>
            </a:r>
            <a:r>
              <a:rPr lang="cs-CZ" dirty="0" smtClean="0"/>
              <a:t> = isosteric heat of adsorption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09875"/>
            <a:ext cx="52292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07504" y="4684164"/>
            <a:ext cx="3168352" cy="2057204"/>
            <a:chOff x="107504" y="4684164"/>
            <a:chExt cx="3168352" cy="2057204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979712" y="5949280"/>
              <a:ext cx="1296144" cy="28803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107504" y="4684164"/>
              <a:ext cx="2376264" cy="20572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cs-CZ" sz="2400" dirty="0" smtClean="0">
                  <a:solidFill>
                    <a:srgbClr val="FF0000"/>
                  </a:solidFill>
                </a:rPr>
                <a:t>Hydrophobic material = very low H</a:t>
              </a:r>
              <a:r>
                <a:rPr lang="cs-CZ" sz="2400" baseline="-25000" dirty="0" smtClean="0">
                  <a:solidFill>
                    <a:srgbClr val="FF0000"/>
                  </a:solidFill>
                </a:rPr>
                <a:t>iso</a:t>
              </a:r>
              <a:r>
                <a:rPr lang="cs-CZ" sz="2400" dirty="0" smtClean="0">
                  <a:solidFill>
                    <a:srgbClr val="FF0000"/>
                  </a:solidFill>
                </a:rPr>
                <a:t> = negligible interaction water-adsorbent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cs-CZ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496" y="2739948"/>
            <a:ext cx="3392760" cy="1690378"/>
            <a:chOff x="35496" y="2739948"/>
            <a:chExt cx="3392760" cy="1690378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132112" y="3068960"/>
              <a:ext cx="1296144" cy="144016"/>
            </a:xfrm>
            <a:prstGeom prst="straightConnector1">
              <a:avLst/>
            </a:prstGeom>
            <a:ln w="158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35496" y="2739948"/>
              <a:ext cx="2376264" cy="169037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cs-CZ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Hydrophilic material = very high H</a:t>
              </a:r>
              <a:r>
                <a:rPr lang="cs-CZ" sz="2400" baseline="-25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iso</a:t>
              </a:r>
              <a:r>
                <a:rPr lang="cs-CZ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= strong interaction water-adsorbent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cs-CZ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07904" y="3284984"/>
            <a:ext cx="5472608" cy="1557684"/>
            <a:chOff x="2411760" y="5733256"/>
            <a:chExt cx="5472608" cy="1557684"/>
          </a:xfrm>
        </p:grpSpPr>
        <p:sp>
          <p:nvSpPr>
            <p:cNvPr id="12" name="Oval 11"/>
            <p:cNvSpPr/>
            <p:nvPr/>
          </p:nvSpPr>
          <p:spPr>
            <a:xfrm>
              <a:off x="2411760" y="5733256"/>
              <a:ext cx="3672408" cy="576064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3923928" y="6466256"/>
              <a:ext cx="3960440" cy="8246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cs-CZ" sz="2400" dirty="0" smtClean="0">
                  <a:solidFill>
                    <a:srgbClr val="00B050"/>
                  </a:solidFill>
                </a:rPr>
                <a:t>H</a:t>
              </a:r>
              <a:r>
                <a:rPr lang="cs-CZ" sz="2400" baseline="-25000" dirty="0" smtClean="0">
                  <a:solidFill>
                    <a:srgbClr val="00B050"/>
                  </a:solidFill>
                </a:rPr>
                <a:t>iso</a:t>
              </a:r>
              <a:r>
                <a:rPr lang="cs-CZ" sz="2400" dirty="0" smtClean="0">
                  <a:solidFill>
                    <a:srgbClr val="00B050"/>
                  </a:solidFill>
                </a:rPr>
                <a:t> more or less constant = water-water interaction (condensation)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cs-CZ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827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Hydrophilicity vs. Hydrophobicity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Dynamic vapor sorption/Quartz crystal microbalance</a:t>
            </a:r>
          </a:p>
          <a:p>
            <a:pPr lvl="1"/>
            <a:r>
              <a:rPr lang="cs-CZ" dirty="0"/>
              <a:t>You deposit your material on an accurate microbalance</a:t>
            </a:r>
          </a:p>
          <a:p>
            <a:pPr lvl="1"/>
            <a:r>
              <a:rPr lang="cs-CZ" dirty="0"/>
              <a:t>You expose it to vapors of different gases/liquids (water, alcohols, hydrocarbons,…)</a:t>
            </a:r>
          </a:p>
          <a:p>
            <a:pPr lvl="1"/>
            <a:r>
              <a:rPr lang="cs-CZ" dirty="0"/>
              <a:t>You follow the uptake by changes of </a:t>
            </a:r>
            <a:r>
              <a:rPr lang="cs-CZ" dirty="0" smtClean="0"/>
              <a:t>mass</a:t>
            </a:r>
          </a:p>
          <a:p>
            <a:pPr lvl="1"/>
            <a:r>
              <a:rPr lang="cs-CZ" dirty="0" smtClean="0"/>
              <a:t>If we can control/follow pressure, then isotherms can be obtained similar to a classic physisorption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489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Hydrophilicity vs. Hydrophobicity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cs-CZ" dirty="0" smtClean="0"/>
              <a:t>Inverse gas chromatography</a:t>
            </a:r>
          </a:p>
          <a:p>
            <a:pPr lvl="1"/>
            <a:r>
              <a:rPr lang="cs-CZ" dirty="0" smtClean="0"/>
              <a:t>You pack column (≈ 50 cm) with the material you want </a:t>
            </a:r>
            <a:r>
              <a:rPr lang="cs-CZ" dirty="0"/>
              <a:t>to test (≈ </a:t>
            </a:r>
            <a:r>
              <a:rPr lang="cs-CZ" dirty="0" smtClean="0"/>
              <a:t>0.5 g)</a:t>
            </a:r>
          </a:p>
          <a:p>
            <a:pPr lvl="1"/>
            <a:r>
              <a:rPr lang="cs-CZ" dirty="0" smtClean="0"/>
              <a:t>You inject series of gases/liquids (e.g. methane, ethane,…hexane, heptane; methanol, ethanol,…; benzene, toluene, xylene…)</a:t>
            </a:r>
          </a:p>
          <a:p>
            <a:pPr lvl="1"/>
            <a:r>
              <a:rPr lang="cs-CZ" dirty="0" smtClean="0"/>
              <a:t>You follow retention time (you directly see „affinity“ of your material to selected liquids)</a:t>
            </a:r>
          </a:p>
          <a:p>
            <a:pPr lvl="1"/>
            <a:r>
              <a:rPr lang="cs-CZ" dirty="0" smtClean="0"/>
              <a:t>Models (math) can give surface energy,…</a:t>
            </a:r>
          </a:p>
        </p:txBody>
      </p:sp>
    </p:spTree>
    <p:extLst>
      <p:ext uri="{BB962C8B-B14F-4D97-AF65-F5344CB8AC3E}">
        <p14:creationId xmlns:p14="http://schemas.microsoft.com/office/powerpoint/2010/main" val="118996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Hydrophilicity vs. Hydrophobicity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Immersion microcalorimetry</a:t>
            </a:r>
          </a:p>
          <a:p>
            <a:pPr lvl="1"/>
            <a:r>
              <a:rPr lang="cs-CZ" dirty="0" smtClean="0"/>
              <a:t>Evacuated sample sealed </a:t>
            </a:r>
            <a:br>
              <a:rPr lang="cs-CZ" dirty="0" smtClean="0"/>
            </a:br>
            <a:r>
              <a:rPr lang="cs-CZ" dirty="0" smtClean="0"/>
              <a:t>in a bulb with brittle end</a:t>
            </a:r>
          </a:p>
          <a:p>
            <a:pPr lvl="1"/>
            <a:r>
              <a:rPr lang="cs-CZ" dirty="0" smtClean="0"/>
              <a:t>Bulb immersed in a testing</a:t>
            </a:r>
            <a:br>
              <a:rPr lang="cs-CZ" dirty="0" smtClean="0"/>
            </a:br>
            <a:r>
              <a:rPr lang="cs-CZ" dirty="0" smtClean="0"/>
              <a:t>liquid, sealed</a:t>
            </a:r>
          </a:p>
          <a:p>
            <a:pPr lvl="1"/>
            <a:r>
              <a:rPr lang="cs-CZ" dirty="0" smtClean="0"/>
              <a:t>Bulb broken (rod pushed down)</a:t>
            </a:r>
          </a:p>
          <a:p>
            <a:pPr lvl="1"/>
            <a:r>
              <a:rPr lang="cs-CZ" dirty="0" smtClean="0"/>
              <a:t>Liquid gets into the bulb, </a:t>
            </a:r>
            <a:br>
              <a:rPr lang="cs-CZ" dirty="0" smtClean="0"/>
            </a:br>
            <a:r>
              <a:rPr lang="cs-CZ" dirty="0" smtClean="0"/>
              <a:t>adsorbs, heat of immersion</a:t>
            </a:r>
            <a:br>
              <a:rPr lang="cs-CZ" dirty="0" smtClean="0"/>
            </a:br>
            <a:r>
              <a:rPr lang="cs-CZ" dirty="0" smtClean="0"/>
              <a:t>released and measured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41148"/>
            <a:ext cx="3024336" cy="456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49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Hydrophilicity vs. Hydrophobicity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cs-CZ" dirty="0" smtClean="0"/>
              <a:t>Immersion microcalorimetry</a:t>
            </a:r>
          </a:p>
          <a:p>
            <a:pPr lvl="1"/>
            <a:r>
              <a:rPr lang="cs-CZ" dirty="0" smtClean="0"/>
              <a:t>Ti-MCM-41, pure inorganic vs. increasing degree of surface silylation (increasing carbon content)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889499"/>
            <a:ext cx="4604262" cy="35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556" y="2881536"/>
            <a:ext cx="4210932" cy="295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877272"/>
            <a:ext cx="4468746" cy="49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3608" y="6396792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J. Silvestre-Alberó et al. / Applied Catalysis A: General 507 (2015) 14–25</a:t>
            </a:r>
          </a:p>
        </p:txBody>
      </p:sp>
    </p:spTree>
    <p:extLst>
      <p:ext uri="{BB962C8B-B14F-4D97-AF65-F5344CB8AC3E}">
        <p14:creationId xmlns:p14="http://schemas.microsoft.com/office/powerpoint/2010/main" val="46159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 situ and operando techniques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In situ = online analysis of a working catalyst</a:t>
            </a:r>
          </a:p>
          <a:p>
            <a:r>
              <a:rPr lang="cs-CZ" sz="2400" dirty="0" smtClean="0"/>
              <a:t>Operando = online analysis of a working catalyst at relevant conditions (p, T, WHSV)</a:t>
            </a:r>
            <a:endParaRPr lang="cs-CZ" sz="24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19423"/>
            <a:ext cx="8903572" cy="374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888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 situ and operando techniques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We already know these techniques, let‘s look at the examples!</a:t>
            </a:r>
          </a:p>
          <a:p>
            <a:pPr lvl="1"/>
            <a:r>
              <a:rPr lang="cs-CZ" sz="2000" dirty="0" smtClean="0"/>
              <a:t>Low energy electron diffraction (LEED, gives similar results to x-ray diffraction = analysis of crystal structures)</a:t>
            </a:r>
          </a:p>
          <a:p>
            <a:pPr lvl="1"/>
            <a:r>
              <a:rPr lang="cs-CZ" sz="2000" dirty="0" smtClean="0"/>
              <a:t>X-ray absorption near edge structure (XANES)</a:t>
            </a:r>
          </a:p>
          <a:p>
            <a:pPr lvl="1"/>
            <a:r>
              <a:rPr lang="cs-CZ" sz="2000" dirty="0" smtClean="0"/>
              <a:t>Diffusive reflectance infrared Fourier transform spectroscopy (DRIFTS)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7823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 situ and operando techniques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Example: LEED – low energy electron diffraction</a:t>
            </a:r>
          </a:p>
          <a:p>
            <a:r>
              <a:rPr lang="cs-CZ" sz="2800" dirty="0" smtClean="0"/>
              <a:t>Ethylbenzene dehydrogenation to styrene</a:t>
            </a:r>
          </a:p>
          <a:p>
            <a:pPr lvl="1"/>
            <a:r>
              <a:rPr lang="cs-CZ" sz="2400" dirty="0" smtClean="0"/>
              <a:t>600 °C, 1 atm, 10-fold excess water vapor</a:t>
            </a:r>
          </a:p>
          <a:p>
            <a:pPr lvl="1"/>
            <a:r>
              <a:rPr lang="cs-CZ" sz="2400" dirty="0" smtClean="0"/>
              <a:t>Over Fe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O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 epitaxially grown on Pt(111)</a:t>
            </a:r>
          </a:p>
          <a:p>
            <a:r>
              <a:rPr lang="cs-CZ" sz="2800" dirty="0" smtClean="0"/>
              <a:t>Flow reactor located in a high pressure cell</a:t>
            </a:r>
          </a:p>
          <a:p>
            <a:pPr lvl="1"/>
            <a:r>
              <a:rPr lang="cs-CZ" sz="2400" dirty="0" smtClean="0"/>
              <a:t>Heated by lasers</a:t>
            </a:r>
          </a:p>
          <a:p>
            <a:pPr lvl="1"/>
            <a:r>
              <a:rPr lang="cs-CZ" sz="2400" dirty="0" smtClean="0"/>
              <a:t>GC-MS analysis of catalytic products</a:t>
            </a:r>
          </a:p>
          <a:p>
            <a:pPr lvl="1"/>
            <a:r>
              <a:rPr lang="cs-CZ" sz="2400" dirty="0" smtClean="0"/>
              <a:t>LEED analysis enabled by gate valve (high pressure/ultra high vacuum) and sapphire window</a:t>
            </a:r>
          </a:p>
          <a:p>
            <a:pPr lvl="1"/>
            <a:endParaRPr lang="cs-CZ" sz="2400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25344"/>
            <a:ext cx="56197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614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 situ and operando techniques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" r="8097"/>
          <a:stretch/>
        </p:blipFill>
        <p:spPr bwMode="auto">
          <a:xfrm>
            <a:off x="3650678" y="2780928"/>
            <a:ext cx="5457826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63934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/>
              <a:t>Example: LEED – low energy electron diffraction</a:t>
            </a:r>
            <a:endParaRPr lang="cs-CZ" sz="2400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12976"/>
            <a:ext cx="3635896" cy="297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492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11"/>
          <a:stretch/>
        </p:blipFill>
        <p:spPr bwMode="auto">
          <a:xfrm>
            <a:off x="755576" y="931708"/>
            <a:ext cx="2546350" cy="227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430585"/>
            <a:ext cx="3250704" cy="460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Before catalytic reaction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292080" y="404664"/>
            <a:ext cx="3250704" cy="46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 smtClean="0"/>
              <a:t>After catalytic reaction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644257" y="782068"/>
            <a:ext cx="2456135" cy="248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30581"/>
            <a:ext cx="44196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42789" y="3112368"/>
            <a:ext cx="4608512" cy="460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dirty="0" smtClean="0"/>
              <a:t>Initial period, no catalytic activity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796136" y="3112368"/>
            <a:ext cx="2376264" cy="46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 smtClean="0"/>
              <a:t>Working catalyst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0165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Catalyst characterization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cs-CZ" dirty="0" smtClean="0"/>
              <a:t>Outline</a:t>
            </a:r>
          </a:p>
          <a:p>
            <a:pPr lvl="1"/>
            <a:r>
              <a:rPr lang="cs-CZ" dirty="0" smtClean="0"/>
              <a:t>Special MAS NMR techniques</a:t>
            </a:r>
            <a:endParaRPr lang="cs-CZ" b="1" dirty="0" smtClean="0"/>
          </a:p>
          <a:p>
            <a:pPr lvl="1"/>
            <a:r>
              <a:rPr lang="cs-CZ" b="1" dirty="0" smtClean="0"/>
              <a:t>Hydrophilicity vs. Hydrophobicity meas</a:t>
            </a:r>
          </a:p>
          <a:p>
            <a:pPr lvl="2"/>
            <a:r>
              <a:rPr lang="cs-CZ" b="1" dirty="0" smtClean="0"/>
              <a:t>Water sorption</a:t>
            </a:r>
          </a:p>
          <a:p>
            <a:pPr lvl="2"/>
            <a:r>
              <a:rPr lang="cs-CZ" b="1" dirty="0" smtClean="0"/>
              <a:t>Dynamic water sorption</a:t>
            </a:r>
          </a:p>
          <a:p>
            <a:pPr lvl="2"/>
            <a:r>
              <a:rPr lang="cs-CZ" b="1" dirty="0" smtClean="0"/>
              <a:t>Inverse gas chromatography</a:t>
            </a:r>
          </a:p>
          <a:p>
            <a:pPr lvl="2"/>
            <a:r>
              <a:rPr lang="cs-CZ" b="1" dirty="0" smtClean="0"/>
              <a:t>Microcallorimetry </a:t>
            </a:r>
          </a:p>
          <a:p>
            <a:pPr lvl="2"/>
            <a:r>
              <a:rPr lang="cs-CZ" b="1" dirty="0" smtClean="0"/>
              <a:t>Quartz crystal microbalance</a:t>
            </a:r>
            <a:endParaRPr lang="cs-CZ" dirty="0"/>
          </a:p>
          <a:p>
            <a:pPr lvl="1"/>
            <a:r>
              <a:rPr lang="cs-CZ" b="1" dirty="0" smtClean="0"/>
              <a:t>I</a:t>
            </a:r>
            <a:r>
              <a:rPr lang="cs-CZ" dirty="0" smtClean="0"/>
              <a:t>n</a:t>
            </a:r>
            <a:r>
              <a:rPr lang="cs-CZ" b="1" dirty="0" smtClean="0"/>
              <a:t> s</a:t>
            </a:r>
            <a:r>
              <a:rPr lang="cs-CZ" dirty="0" smtClean="0"/>
              <a:t>i</a:t>
            </a:r>
            <a:r>
              <a:rPr lang="cs-CZ" b="1" dirty="0" smtClean="0"/>
              <a:t>t</a:t>
            </a:r>
            <a:r>
              <a:rPr lang="cs-CZ" dirty="0" smtClean="0"/>
              <a:t>u</a:t>
            </a:r>
            <a:r>
              <a:rPr lang="cs-CZ" b="1" dirty="0" smtClean="0"/>
              <a:t> a</a:t>
            </a:r>
            <a:r>
              <a:rPr lang="cs-CZ" dirty="0" smtClean="0"/>
              <a:t>n</a:t>
            </a:r>
            <a:r>
              <a:rPr lang="cs-CZ" b="1" dirty="0" smtClean="0"/>
              <a:t>d </a:t>
            </a:r>
            <a:r>
              <a:rPr lang="cs-CZ" dirty="0" smtClean="0"/>
              <a:t>o</a:t>
            </a:r>
            <a:r>
              <a:rPr lang="cs-CZ" b="1" dirty="0" smtClean="0"/>
              <a:t>p</a:t>
            </a:r>
            <a:r>
              <a:rPr lang="cs-CZ" dirty="0" smtClean="0"/>
              <a:t>e</a:t>
            </a:r>
            <a:r>
              <a:rPr lang="cs-CZ" b="1" dirty="0" smtClean="0"/>
              <a:t>r</a:t>
            </a:r>
            <a:r>
              <a:rPr lang="cs-CZ" dirty="0" smtClean="0"/>
              <a:t>a</a:t>
            </a:r>
            <a:r>
              <a:rPr lang="cs-CZ" b="1" dirty="0" smtClean="0"/>
              <a:t>n</a:t>
            </a:r>
            <a:r>
              <a:rPr lang="cs-CZ" dirty="0" smtClean="0"/>
              <a:t>d</a:t>
            </a:r>
            <a:r>
              <a:rPr lang="cs-CZ" b="1" dirty="0" smtClean="0"/>
              <a:t>o </a:t>
            </a:r>
            <a:r>
              <a:rPr lang="cs-CZ" dirty="0" smtClean="0"/>
              <a:t>t</a:t>
            </a:r>
            <a:r>
              <a:rPr lang="cs-CZ" b="1" dirty="0" smtClean="0"/>
              <a:t>e</a:t>
            </a:r>
            <a:r>
              <a:rPr lang="cs-CZ" dirty="0" smtClean="0"/>
              <a:t>c</a:t>
            </a:r>
            <a:r>
              <a:rPr lang="cs-CZ" b="1" dirty="0" smtClean="0"/>
              <a:t>h</a:t>
            </a:r>
            <a:r>
              <a:rPr lang="cs-CZ" dirty="0" smtClean="0"/>
              <a:t>n</a:t>
            </a:r>
            <a:r>
              <a:rPr lang="cs-CZ" b="1" dirty="0" smtClean="0"/>
              <a:t>i</a:t>
            </a:r>
            <a:r>
              <a:rPr lang="cs-CZ" dirty="0" smtClean="0"/>
              <a:t>q</a:t>
            </a:r>
            <a:r>
              <a:rPr lang="cs-CZ" b="1" dirty="0" smtClean="0"/>
              <a:t>u</a:t>
            </a:r>
            <a:r>
              <a:rPr lang="cs-CZ" dirty="0" smtClean="0"/>
              <a:t>e</a:t>
            </a:r>
            <a:r>
              <a:rPr lang="cs-CZ" b="1" dirty="0" smtClean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0249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 situ and operando techniques</a:t>
            </a:r>
            <a:endParaRPr lang="cs-CZ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63934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/>
              <a:t>Example: LEED – low energy electron diffraction</a:t>
            </a:r>
            <a:endParaRPr lang="cs-CZ" sz="2400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26"/>
          <a:stretch/>
        </p:blipFill>
        <p:spPr bwMode="auto">
          <a:xfrm>
            <a:off x="5364088" y="2780928"/>
            <a:ext cx="302815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868144" y="2852936"/>
            <a:ext cx="2664296" cy="2304256"/>
            <a:chOff x="2771800" y="2852936"/>
            <a:chExt cx="2664296" cy="2304256"/>
          </a:xfrm>
        </p:grpSpPr>
        <p:sp>
          <p:nvSpPr>
            <p:cNvPr id="4" name="Rectangle 3"/>
            <p:cNvSpPr/>
            <p:nvPr/>
          </p:nvSpPr>
          <p:spPr>
            <a:xfrm>
              <a:off x="2771800" y="2852936"/>
              <a:ext cx="2664296" cy="10493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128542" y="3434270"/>
              <a:ext cx="639688" cy="1722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47713" y="2204864"/>
            <a:ext cx="2456135" cy="248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07504" y="4535164"/>
            <a:ext cx="3816424" cy="22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dirty="0" smtClean="0"/>
              <a:t>Active catalyst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dirty="0" smtClean="0"/>
              <a:t>Non-crystalline Fe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O</a:t>
            </a:r>
            <a:r>
              <a:rPr lang="cs-CZ" sz="2400" baseline="-25000" dirty="0" smtClean="0"/>
              <a:t>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dirty="0" smtClean="0"/>
              <a:t>Metastable (Reduction!)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dirty="0" smtClean="0"/>
              <a:t>Carbon deposition (Styrene!)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dirty="0" smtClean="0"/>
              <a:t>Loss of catalytic activity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cs-CZ" sz="2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960840" y="2403622"/>
            <a:ext cx="2736304" cy="469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dirty="0" smtClean="0"/>
              <a:t>0.5 eq O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addition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9625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 situ and operando techniques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Example: XANES – x-ray absorption near edge structure</a:t>
            </a:r>
          </a:p>
          <a:p>
            <a:r>
              <a:rPr lang="cs-CZ" sz="2800" dirty="0" smtClean="0"/>
              <a:t>Methanol oxidation to formaldehyde over Cu</a:t>
            </a:r>
          </a:p>
          <a:p>
            <a:pPr lvl="1"/>
            <a:r>
              <a:rPr lang="cs-CZ" sz="2400" dirty="0" smtClean="0"/>
              <a:t>25–450 °C, 1 mbar</a:t>
            </a:r>
          </a:p>
          <a:p>
            <a:pPr lvl="1"/>
            <a:r>
              <a:rPr lang="cs-CZ" sz="2400" dirty="0" smtClean="0"/>
              <a:t>Cu in the form of polycrystalline foil</a:t>
            </a:r>
            <a:endParaRPr lang="cs-CZ" sz="2400" dirty="0"/>
          </a:p>
          <a:p>
            <a:pPr marL="457200" lvl="1" indent="0">
              <a:buNone/>
            </a:pPr>
            <a:endParaRPr lang="cs-CZ" sz="2400" dirty="0" smtClean="0"/>
          </a:p>
          <a:p>
            <a:pPr marL="457200" lvl="1" indent="0">
              <a:buNone/>
            </a:pPr>
            <a:r>
              <a:rPr lang="cs-CZ" sz="2400" dirty="0"/>
              <a:t>2</a:t>
            </a:r>
            <a:r>
              <a:rPr lang="cs-CZ" sz="2400" dirty="0" smtClean="0"/>
              <a:t> CH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OH + O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</a:t>
            </a:r>
            <a:r>
              <a:rPr lang="cs-CZ" sz="2400" dirty="0" smtClean="0">
                <a:latin typeface="Calibri"/>
                <a:cs typeface="Calibri"/>
              </a:rPr>
              <a:t>→ 2 CH</a:t>
            </a:r>
            <a:r>
              <a:rPr lang="cs-CZ" sz="2400" baseline="-25000" dirty="0" smtClean="0">
                <a:latin typeface="Calibri"/>
                <a:cs typeface="Calibri"/>
              </a:rPr>
              <a:t>2</a:t>
            </a:r>
            <a:r>
              <a:rPr lang="cs-CZ" sz="2400" dirty="0" smtClean="0">
                <a:latin typeface="Calibri"/>
                <a:cs typeface="Calibri"/>
              </a:rPr>
              <a:t>O + 2 H</a:t>
            </a:r>
            <a:r>
              <a:rPr lang="cs-CZ" sz="2400" baseline="-25000" dirty="0" smtClean="0">
                <a:latin typeface="Calibri"/>
                <a:cs typeface="Calibri"/>
              </a:rPr>
              <a:t>2</a:t>
            </a:r>
            <a:r>
              <a:rPr lang="cs-CZ" sz="2400" dirty="0" smtClean="0">
                <a:latin typeface="Calibri"/>
                <a:cs typeface="Calibri"/>
              </a:rPr>
              <a:t>O</a:t>
            </a:r>
            <a:endParaRPr lang="cs-CZ" sz="2000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654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 situ and operando techniques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Example: XANES – x-ray absorption near edge structure</a:t>
            </a:r>
          </a:p>
          <a:p>
            <a:pPr marL="457200" lvl="1" indent="0">
              <a:buNone/>
            </a:pPr>
            <a:endParaRPr lang="cs-CZ" sz="2400" dirty="0" smtClean="0"/>
          </a:p>
          <a:p>
            <a:pPr marL="457200" lvl="1" indent="0">
              <a:buNone/>
            </a:pPr>
            <a:r>
              <a:rPr lang="cs-CZ" sz="2400" dirty="0"/>
              <a:t>2</a:t>
            </a:r>
            <a:r>
              <a:rPr lang="cs-CZ" sz="2400" dirty="0" smtClean="0"/>
              <a:t> CH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OH + O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</a:t>
            </a:r>
            <a:r>
              <a:rPr lang="cs-CZ" sz="2400" dirty="0" smtClean="0">
                <a:latin typeface="Calibri"/>
                <a:cs typeface="Calibri"/>
              </a:rPr>
              <a:t>→ 2 CH</a:t>
            </a:r>
            <a:r>
              <a:rPr lang="cs-CZ" sz="2400" baseline="-25000" dirty="0" smtClean="0">
                <a:latin typeface="Calibri"/>
                <a:cs typeface="Calibri"/>
              </a:rPr>
              <a:t>2</a:t>
            </a:r>
            <a:r>
              <a:rPr lang="cs-CZ" sz="2400" dirty="0" smtClean="0">
                <a:latin typeface="Calibri"/>
                <a:cs typeface="Calibri"/>
              </a:rPr>
              <a:t>O + 2 H</a:t>
            </a:r>
            <a:r>
              <a:rPr lang="cs-CZ" sz="2400" baseline="-25000" dirty="0" smtClean="0">
                <a:latin typeface="Calibri"/>
                <a:cs typeface="Calibri"/>
              </a:rPr>
              <a:t>2</a:t>
            </a:r>
            <a:r>
              <a:rPr lang="cs-CZ" sz="2400" dirty="0" smtClean="0">
                <a:latin typeface="Calibri"/>
                <a:cs typeface="Calibri"/>
              </a:rPr>
              <a:t>O</a:t>
            </a:r>
            <a:endParaRPr lang="cs-CZ" sz="2000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77686"/>
            <a:ext cx="4629802" cy="338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27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 situ and operando techniques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Example: XANES – x-ray absorption near edge structure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265" y="2132856"/>
            <a:ext cx="476730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84168" y="4797152"/>
            <a:ext cx="3059832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dirty="0" smtClean="0"/>
              <a:t>2 oxide and 1 suboxide species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7534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 situ and operando techniques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Example: XANES – x-ray absorption near edge structure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95936" y="2636912"/>
            <a:ext cx="5148064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Positive correlation between catalytic activity and Cu suboxide species</a:t>
            </a:r>
          </a:p>
          <a:p>
            <a:r>
              <a:rPr lang="cs-CZ" sz="2400" dirty="0" smtClean="0"/>
              <a:t>Explanation/idea/description of active species: Subsurface oxygen cover by a strained layer of copper atoms</a:t>
            </a:r>
          </a:p>
          <a:p>
            <a:r>
              <a:rPr lang="cs-CZ" sz="2400" dirty="0" smtClean="0"/>
              <a:t>Results confirmed by near ambient pressure XPS (NAP XPS)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38983"/>
            <a:ext cx="3816424" cy="441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03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 situ and operando techniques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Example: DRIFTS – diffuse reflectance infrared Fourier transform spectroscopy</a:t>
            </a:r>
          </a:p>
          <a:p>
            <a:r>
              <a:rPr lang="cs-CZ" sz="2800" dirty="0" smtClean="0"/>
              <a:t>Coupling of ethanol and acetaldehyde to 1,3- butadiene over Ta doped zeolite</a:t>
            </a:r>
          </a:p>
          <a:p>
            <a:pPr lvl="1"/>
            <a:r>
              <a:rPr lang="cs-CZ" sz="2400" dirty="0" smtClean="0"/>
              <a:t>300 °C, 1 atm</a:t>
            </a:r>
          </a:p>
          <a:p>
            <a:pPr lvl="1"/>
            <a:r>
              <a:rPr lang="cs-CZ" sz="2400" dirty="0" smtClean="0"/>
              <a:t>Well dispersed (virtually isolated) Ta sites</a:t>
            </a:r>
            <a:endParaRPr lang="cs-CZ" sz="2400" dirty="0"/>
          </a:p>
          <a:p>
            <a:pPr marL="457200" lvl="1" indent="0">
              <a:buNone/>
            </a:pPr>
            <a:endParaRPr lang="cs-CZ" sz="2400" dirty="0" smtClean="0"/>
          </a:p>
          <a:p>
            <a:pPr marL="457200" lvl="1" indent="0">
              <a:buNone/>
            </a:pPr>
            <a:r>
              <a:rPr lang="cs-CZ" sz="2400" dirty="0"/>
              <a:t>2</a:t>
            </a:r>
            <a:r>
              <a:rPr lang="cs-CZ" sz="2400" dirty="0" smtClean="0"/>
              <a:t> C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H</a:t>
            </a:r>
            <a:r>
              <a:rPr lang="cs-CZ" sz="2400" baseline="-25000" dirty="0" smtClean="0"/>
              <a:t>5</a:t>
            </a:r>
            <a:r>
              <a:rPr lang="cs-CZ" sz="2400" dirty="0" smtClean="0"/>
              <a:t>OH + CH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CHO </a:t>
            </a:r>
            <a:r>
              <a:rPr lang="cs-CZ" sz="2400" dirty="0" smtClean="0">
                <a:latin typeface="Calibri"/>
                <a:cs typeface="Calibri"/>
              </a:rPr>
              <a:t>→ C</a:t>
            </a:r>
            <a:r>
              <a:rPr lang="cs-CZ" sz="2400" baseline="-25000" dirty="0" smtClean="0">
                <a:latin typeface="Calibri"/>
                <a:cs typeface="Calibri"/>
              </a:rPr>
              <a:t>4</a:t>
            </a:r>
            <a:r>
              <a:rPr lang="cs-CZ" sz="2400" dirty="0" smtClean="0">
                <a:latin typeface="Calibri"/>
                <a:cs typeface="Calibri"/>
              </a:rPr>
              <a:t>H</a:t>
            </a:r>
            <a:r>
              <a:rPr lang="cs-CZ" sz="2400" baseline="-25000" dirty="0" smtClean="0">
                <a:latin typeface="Calibri"/>
                <a:cs typeface="Calibri"/>
              </a:rPr>
              <a:t>6</a:t>
            </a:r>
            <a:r>
              <a:rPr lang="cs-CZ" sz="2400" dirty="0" smtClean="0">
                <a:latin typeface="Calibri"/>
                <a:cs typeface="Calibri"/>
              </a:rPr>
              <a:t> + 2 H</a:t>
            </a:r>
            <a:r>
              <a:rPr lang="cs-CZ" sz="2400" baseline="-25000" dirty="0" smtClean="0">
                <a:latin typeface="Calibri"/>
                <a:cs typeface="Calibri"/>
              </a:rPr>
              <a:t>2</a:t>
            </a:r>
            <a:r>
              <a:rPr lang="cs-CZ" sz="2400" dirty="0" smtClean="0">
                <a:latin typeface="Calibri"/>
                <a:cs typeface="Calibri"/>
              </a:rPr>
              <a:t>O</a:t>
            </a:r>
            <a:endParaRPr lang="cs-CZ" sz="2000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81328"/>
            <a:ext cx="19716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887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 situ and operando techniques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Example: DRIFTS – diffuse reflectance infrared Fourier transform spectroscopy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03"/>
          <a:stretch/>
        </p:blipFill>
        <p:spPr bwMode="auto">
          <a:xfrm>
            <a:off x="1766887" y="2600325"/>
            <a:ext cx="561022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052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007"/>
          <a:stretch/>
        </p:blipFill>
        <p:spPr bwMode="auto">
          <a:xfrm>
            <a:off x="1403648" y="90469"/>
            <a:ext cx="6336703" cy="67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342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 situ and operando techniques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Example: DRIFTS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479107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98175"/>
            <a:ext cx="5328592" cy="331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7704" y="2060848"/>
            <a:ext cx="288032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720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 situ and operando techniques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Example: DRIFTS – diffuse reflectance infrared Fourier transform spectroscopy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1" y="2708920"/>
            <a:ext cx="900348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720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Special MAS NMR techniques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MQMAS</a:t>
            </a:r>
          </a:p>
          <a:p>
            <a:r>
              <a:rPr lang="cs-CZ" dirty="0" smtClean="0"/>
              <a:t>DNP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446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Hydrophilicity vs. Hydrophobicity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Why?</a:t>
            </a:r>
          </a:p>
          <a:p>
            <a:pPr lvl="1"/>
            <a:r>
              <a:rPr lang="cs-CZ" dirty="0" smtClean="0"/>
              <a:t>Remember: Adsorption/desorption step in cata as important as cata rxn itself (@Lecture 1)</a:t>
            </a:r>
          </a:p>
          <a:p>
            <a:pPr lvl="1"/>
            <a:r>
              <a:rPr lang="cs-CZ" dirty="0" smtClean="0"/>
              <a:t>Moreover: strong efforts nowadays put forward bio-sources instead of fossil fuels</a:t>
            </a:r>
          </a:p>
          <a:p>
            <a:pPr lvl="1"/>
            <a:r>
              <a:rPr lang="cs-CZ" dirty="0" smtClean="0"/>
              <a:t>Compare</a:t>
            </a:r>
          </a:p>
          <a:p>
            <a:pPr lvl="2"/>
            <a:r>
              <a:rPr lang="cs-CZ" dirty="0" smtClean="0"/>
              <a:t>Oil – long hydrocarbon chains (hydrophobic)</a:t>
            </a:r>
          </a:p>
          <a:p>
            <a:pPr lvl="2"/>
            <a:r>
              <a:rPr lang="cs-CZ" dirty="0" smtClean="0"/>
              <a:t>Wood – cellulose, lignin = sugar based materials = a lot of oxygen, OH groups (hydrophilic)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699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Hydrophilicity vs. Hydrophobicity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Possibilities:</a:t>
            </a:r>
          </a:p>
          <a:p>
            <a:pPr lvl="1"/>
            <a:r>
              <a:rPr lang="cs-CZ" dirty="0" smtClean="0"/>
              <a:t>Water sorption</a:t>
            </a:r>
          </a:p>
          <a:p>
            <a:pPr lvl="1"/>
            <a:r>
              <a:rPr lang="cs-CZ" dirty="0" smtClean="0"/>
              <a:t>Dynamic vapor sorption/Quartz crystal microbalance</a:t>
            </a:r>
          </a:p>
          <a:p>
            <a:pPr lvl="1"/>
            <a:r>
              <a:rPr lang="cs-CZ" dirty="0" smtClean="0"/>
              <a:t>Inverse </a:t>
            </a:r>
            <a:r>
              <a:rPr lang="cs-CZ" dirty="0"/>
              <a:t>gas </a:t>
            </a:r>
            <a:r>
              <a:rPr lang="cs-CZ" dirty="0" smtClean="0"/>
              <a:t>chromatography</a:t>
            </a:r>
          </a:p>
          <a:p>
            <a:pPr lvl="1"/>
            <a:r>
              <a:rPr lang="cs-CZ" dirty="0" smtClean="0"/>
              <a:t>Microcallorimetry</a:t>
            </a:r>
          </a:p>
        </p:txBody>
      </p:sp>
    </p:spTree>
    <p:extLst>
      <p:ext uri="{BB962C8B-B14F-4D97-AF65-F5344CB8AC3E}">
        <p14:creationId xmlns:p14="http://schemas.microsoft.com/office/powerpoint/2010/main" val="15835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Hydrophilicity vs. Hydrophobicity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Problems:</a:t>
            </a:r>
          </a:p>
          <a:p>
            <a:pPr lvl="1"/>
            <a:r>
              <a:rPr lang="cs-CZ" dirty="0" smtClean="0"/>
              <a:t>What is a measure of hydrophobicity?</a:t>
            </a:r>
          </a:p>
          <a:p>
            <a:pPr lvl="2"/>
            <a:r>
              <a:rPr lang="cs-CZ" dirty="0" smtClean="0"/>
              <a:t>A material can have high/low affinity to both water and organic molecules (i.e. if a sample is hydrophilic, it does not necessarily mean it is hydrophobic!)</a:t>
            </a:r>
          </a:p>
          <a:p>
            <a:pPr lvl="3"/>
            <a:r>
              <a:rPr lang="cs-CZ" dirty="0" smtClean="0"/>
              <a:t>% of pore volume filled with water at certain p/p</a:t>
            </a:r>
            <a:r>
              <a:rPr lang="cs-CZ" baseline="-25000" dirty="0" smtClean="0"/>
              <a:t>0</a:t>
            </a:r>
          </a:p>
          <a:p>
            <a:pPr lvl="3"/>
            <a:r>
              <a:rPr lang="cs-CZ" dirty="0" smtClean="0"/>
              <a:t>Hydrophobic index (water/toluene competitive sorption)</a:t>
            </a:r>
          </a:p>
          <a:p>
            <a:pPr lvl="3"/>
            <a:r>
              <a:rPr lang="cs-CZ" dirty="0" smtClean="0"/>
              <a:t>Heat of adsorption, heat of immersion</a:t>
            </a:r>
          </a:p>
          <a:p>
            <a:pPr lvl="3"/>
            <a:r>
              <a:rPr lang="cs-CZ" dirty="0" smtClean="0"/>
              <a:t>…</a:t>
            </a:r>
          </a:p>
          <a:p>
            <a:pPr lvl="1"/>
            <a:r>
              <a:rPr lang="cs-CZ" dirty="0" smtClean="0"/>
              <a:t>Chemisorption: Do chemisorbed molecules account for hydrophobicity/philicity?</a:t>
            </a:r>
          </a:p>
        </p:txBody>
      </p:sp>
    </p:spTree>
    <p:extLst>
      <p:ext uri="{BB962C8B-B14F-4D97-AF65-F5344CB8AC3E}">
        <p14:creationId xmlns:p14="http://schemas.microsoft.com/office/powerpoint/2010/main" val="4547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Hydrophilicity vs. Hydrophobicity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Water sorption</a:t>
            </a:r>
          </a:p>
          <a:p>
            <a:pPr lvl="1"/>
            <a:r>
              <a:rPr lang="cs-CZ" dirty="0" smtClean="0"/>
              <a:t>Similar to N</a:t>
            </a:r>
            <a:r>
              <a:rPr lang="cs-CZ" baseline="-25000" dirty="0" smtClean="0"/>
              <a:t>2</a:t>
            </a:r>
            <a:r>
              <a:rPr lang="cs-CZ" dirty="0" smtClean="0"/>
              <a:t> physisorption</a:t>
            </a:r>
          </a:p>
          <a:p>
            <a:pPr lvl="1"/>
            <a:r>
              <a:rPr lang="cs-CZ" dirty="0" smtClean="0"/>
              <a:t>Known volume and pressure</a:t>
            </a:r>
            <a:br>
              <a:rPr lang="cs-CZ" dirty="0" smtClean="0"/>
            </a:br>
            <a:r>
              <a:rPr lang="cs-CZ" dirty="0" smtClean="0"/>
              <a:t>in the cell, known mass </a:t>
            </a:r>
            <a:br>
              <a:rPr lang="cs-CZ" dirty="0" smtClean="0"/>
            </a:br>
            <a:r>
              <a:rPr lang="cs-CZ" dirty="0" smtClean="0"/>
              <a:t>of the sample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31242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78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Hydrophilicity vs. Hydrophobicity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Water sorption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4864"/>
            <a:ext cx="443865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36512" y="2924945"/>
            <a:ext cx="2952328" cy="2736304"/>
            <a:chOff x="107504" y="3356992"/>
            <a:chExt cx="2952328" cy="2736304"/>
          </a:xfrm>
        </p:grpSpPr>
        <p:sp>
          <p:nvSpPr>
            <p:cNvPr id="4" name="Oval 3"/>
            <p:cNvSpPr/>
            <p:nvPr/>
          </p:nvSpPr>
          <p:spPr>
            <a:xfrm>
              <a:off x="2483768" y="3356992"/>
              <a:ext cx="576064" cy="273630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107504" y="4036092"/>
              <a:ext cx="2376264" cy="176917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cs-CZ" sz="2400" dirty="0" smtClean="0">
                  <a:solidFill>
                    <a:srgbClr val="FF0000"/>
                  </a:solidFill>
                </a:rPr>
                <a:t>Very strong interaction water-adsorbent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cs-CZ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267744" y="5301209"/>
            <a:ext cx="6408712" cy="1080120"/>
            <a:chOff x="2411760" y="5733256"/>
            <a:chExt cx="6408712" cy="1080120"/>
          </a:xfrm>
        </p:grpSpPr>
        <p:sp>
          <p:nvSpPr>
            <p:cNvPr id="8" name="Oval 7"/>
            <p:cNvSpPr/>
            <p:nvPr/>
          </p:nvSpPr>
          <p:spPr>
            <a:xfrm>
              <a:off x="2411760" y="5733256"/>
              <a:ext cx="2376264" cy="576064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4860032" y="5988692"/>
              <a:ext cx="3960440" cy="8246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cs-CZ" sz="2400" dirty="0" smtClean="0">
                  <a:solidFill>
                    <a:srgbClr val="00B050"/>
                  </a:solidFill>
                </a:rPr>
                <a:t>Very weak interaction water-adsorbent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cs-CZ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72000" y="2780929"/>
            <a:ext cx="4320480" cy="2736304"/>
            <a:chOff x="4716016" y="3212976"/>
            <a:chExt cx="4320480" cy="2736304"/>
          </a:xfrm>
        </p:grpSpPr>
        <p:sp>
          <p:nvSpPr>
            <p:cNvPr id="10" name="Oval 9"/>
            <p:cNvSpPr/>
            <p:nvPr/>
          </p:nvSpPr>
          <p:spPr>
            <a:xfrm>
              <a:off x="4716016" y="3212976"/>
              <a:ext cx="576064" cy="2736304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5076056" y="3501007"/>
              <a:ext cx="3960440" cy="14196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cs-CZ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Water clustering = water-water interaction (liquefaction, condensation) stronger than water-adsorbent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cs-CZ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0" y="6446093"/>
            <a:ext cx="66103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54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Hydrophilicity vs. Hydrophobicity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Water sorption</a:t>
            </a:r>
          </a:p>
          <a:p>
            <a:pPr lvl="1"/>
            <a:r>
              <a:rPr lang="cs-CZ" dirty="0" smtClean="0"/>
              <a:t>Plotting </a:t>
            </a:r>
            <a:r>
              <a:rPr lang="cs-CZ" i="1" dirty="0" smtClean="0"/>
              <a:t>ln p</a:t>
            </a:r>
            <a:r>
              <a:rPr lang="cs-CZ" dirty="0" smtClean="0"/>
              <a:t> against </a:t>
            </a:r>
            <a:r>
              <a:rPr lang="cs-CZ" i="1" dirty="0" smtClean="0"/>
              <a:t>1/T</a:t>
            </a:r>
            <a:r>
              <a:rPr lang="cs-CZ" dirty="0" smtClean="0"/>
              <a:t> at constant adsorption uptake gives a straight line with a slope equal to H</a:t>
            </a:r>
            <a:r>
              <a:rPr lang="cs-CZ" baseline="-25000" dirty="0" smtClean="0"/>
              <a:t>iso</a:t>
            </a:r>
            <a:r>
              <a:rPr lang="cs-CZ" dirty="0" smtClean="0"/>
              <a:t>/R</a:t>
            </a:r>
          </a:p>
          <a:p>
            <a:pPr lvl="1"/>
            <a:r>
              <a:rPr lang="cs-CZ" dirty="0" smtClean="0"/>
              <a:t>H</a:t>
            </a:r>
            <a:r>
              <a:rPr lang="cs-CZ" baseline="-25000" dirty="0" smtClean="0"/>
              <a:t>iso</a:t>
            </a:r>
            <a:r>
              <a:rPr lang="cs-CZ" dirty="0" smtClean="0"/>
              <a:t> = isosteric heat of adsorption</a:t>
            </a:r>
          </a:p>
          <a:p>
            <a:pPr lvl="1"/>
            <a:r>
              <a:rPr lang="cs-CZ" dirty="0" smtClean="0"/>
              <a:t>Isotherms at multiple temperatures needed!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27775"/>
            <a:ext cx="2520280" cy="40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1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941</Words>
  <Application>Microsoft Office PowerPoint</Application>
  <PresentationFormat>On-screen Show (4:3)</PresentationFormat>
  <Paragraphs>144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Heterogeneous catalysis</vt:lpstr>
      <vt:lpstr>Catalyst characterization</vt:lpstr>
      <vt:lpstr>Special MAS NMR techniques</vt:lpstr>
      <vt:lpstr>Hydrophilicity vs. Hydrophobicity</vt:lpstr>
      <vt:lpstr>Hydrophilicity vs. Hydrophobicity</vt:lpstr>
      <vt:lpstr>Hydrophilicity vs. Hydrophobicity</vt:lpstr>
      <vt:lpstr>Hydrophilicity vs. Hydrophobicity</vt:lpstr>
      <vt:lpstr>Hydrophilicity vs. Hydrophobicity</vt:lpstr>
      <vt:lpstr>Hydrophilicity vs. Hydrophobicity</vt:lpstr>
      <vt:lpstr>Hydrophilicity vs. Hydrophobicity</vt:lpstr>
      <vt:lpstr>Hydrophilicity vs. Hydrophobicity</vt:lpstr>
      <vt:lpstr>Hydrophilicity vs. Hydrophobicity</vt:lpstr>
      <vt:lpstr>Hydrophilicity vs. Hydrophobicity</vt:lpstr>
      <vt:lpstr>Hydrophilicity vs. Hydrophobicity</vt:lpstr>
      <vt:lpstr>In situ and operando techniques</vt:lpstr>
      <vt:lpstr>In situ and operando techniques</vt:lpstr>
      <vt:lpstr>In situ and operando techniques</vt:lpstr>
      <vt:lpstr>In situ and operando techniques</vt:lpstr>
      <vt:lpstr>PowerPoint Presentation</vt:lpstr>
      <vt:lpstr>In situ and operando techniques</vt:lpstr>
      <vt:lpstr>In situ and operando techniques</vt:lpstr>
      <vt:lpstr>In situ and operando techniques</vt:lpstr>
      <vt:lpstr>In situ and operando techniques</vt:lpstr>
      <vt:lpstr>In situ and operando techniques</vt:lpstr>
      <vt:lpstr>In situ and operando techniques</vt:lpstr>
      <vt:lpstr>In situ and operando techniques</vt:lpstr>
      <vt:lpstr>PowerPoint Presentation</vt:lpstr>
      <vt:lpstr>In situ and operando techniques</vt:lpstr>
      <vt:lpstr>In situ and operando techniques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Heterogeneous catalysis</dc:title>
  <dc:creator>ales.styskalik</dc:creator>
  <cp:lastModifiedBy>ales.styskalik</cp:lastModifiedBy>
  <cp:revision>123</cp:revision>
  <dcterms:created xsi:type="dcterms:W3CDTF">2020-01-24T05:31:35Z</dcterms:created>
  <dcterms:modified xsi:type="dcterms:W3CDTF">2020-12-22T10:49:28Z</dcterms:modified>
</cp:coreProperties>
</file>