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1" r:id="rId4"/>
    <p:sldId id="264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9E438-C826-4F2F-AA2D-6A0D56830F88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140E7-2FC6-4A1C-8383-66C225678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20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29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14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97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52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3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20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5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3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81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6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0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03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gi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Heterogeneous catalysis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Lecture 9</a:t>
            </a:r>
          </a:p>
          <a:p>
            <a:r>
              <a:rPr lang="cs-CZ" dirty="0" smtClean="0"/>
              <a:t>Zeolites in oil refinement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1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- acidity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cs-CZ" sz="2400" b="1" dirty="0" smtClean="0"/>
              <a:t>Confinement effect</a:t>
            </a:r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b="1" dirty="0" smtClean="0"/>
              <a:t>Superacidity</a:t>
            </a:r>
          </a:p>
          <a:p>
            <a:pPr lvl="1"/>
            <a:r>
              <a:rPr lang="cs-CZ" sz="2000" dirty="0" smtClean="0"/>
              <a:t>Various probes at RT – acid site strength similar to 70 % 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SO</a:t>
            </a:r>
            <a:r>
              <a:rPr lang="cs-CZ" sz="2000" baseline="-25000" dirty="0" smtClean="0"/>
              <a:t>4</a:t>
            </a:r>
            <a:r>
              <a:rPr lang="cs-CZ" sz="2000" dirty="0" smtClean="0"/>
              <a:t> (=NO!)</a:t>
            </a:r>
          </a:p>
          <a:p>
            <a:pPr lvl="1"/>
            <a:r>
              <a:rPr lang="cs-CZ" sz="2000" dirty="0" smtClean="0"/>
              <a:t>Ability to protonate hydrocarbons at working conditions (=YES!)</a:t>
            </a:r>
          </a:p>
          <a:p>
            <a:pPr lvl="1"/>
            <a:r>
              <a:rPr lang="cs-CZ" sz="2000" dirty="0"/>
              <a:t>?</a:t>
            </a:r>
            <a:endParaRPr lang="cs-CZ" sz="20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61" y="1813639"/>
            <a:ext cx="4022923" cy="212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8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Zeolites – diffusion/shape selectivity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cs-CZ" sz="2400" b="1" dirty="0" smtClean="0"/>
              <a:t>Diffusion</a:t>
            </a:r>
          </a:p>
          <a:p>
            <a:pPr lvl="1"/>
            <a:r>
              <a:rPr lang="cs-CZ" sz="2000" dirty="0" smtClean="0"/>
              <a:t>Big difference between zeolites with 8 membered vs. 12 membered ring pore openings</a:t>
            </a:r>
          </a:p>
          <a:p>
            <a:pPr lvl="1"/>
            <a:r>
              <a:rPr lang="cs-CZ" sz="2000" dirty="0" smtClean="0"/>
              <a:t>Big difference between zeolites with 1D, 2D, and 3D-connected pore structure</a:t>
            </a:r>
          </a:p>
          <a:p>
            <a:r>
              <a:rPr lang="cs-CZ" sz="2400" b="1" dirty="0" smtClean="0"/>
              <a:t>Shape selectivity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86150"/>
            <a:ext cx="5334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6336268"/>
            <a:ext cx="2556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DOI: 10.1039/c3cs60394f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3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in oil refinement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Fluid catalytic cracking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Isobutane-butene alkylation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Reforming (+ steam reforming)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Hydrocracking</a:t>
            </a:r>
          </a:p>
          <a:p>
            <a:endParaRPr lang="cs-CZ" sz="2400" b="1" dirty="0"/>
          </a:p>
          <a:p>
            <a:r>
              <a:rPr lang="cs-CZ" sz="2400" b="1" dirty="0" smtClean="0"/>
              <a:t>Linear paraffin isomerization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7504" y="6381328"/>
            <a:ext cx="2556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DOI: 10.1039/c3cs60394f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in oil refinement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Fluid catalytic cracking</a:t>
            </a:r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8959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00813"/>
            <a:ext cx="3219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7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in oil refinement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Fluid catalytic cracking</a:t>
            </a:r>
          </a:p>
          <a:p>
            <a:pPr lvl="1"/>
            <a:r>
              <a:rPr lang="cs-CZ" sz="2000" dirty="0" smtClean="0"/>
              <a:t>Zeolite Y 10-50 wt%</a:t>
            </a:r>
          </a:p>
          <a:p>
            <a:pPr lvl="1"/>
            <a:r>
              <a:rPr lang="cs-CZ" sz="2000" dirty="0" smtClean="0"/>
              <a:t>Binders 50-90 wt%</a:t>
            </a:r>
          </a:p>
          <a:p>
            <a:pPr lvl="1"/>
            <a:r>
              <a:rPr lang="cs-CZ" sz="2000" dirty="0" smtClean="0"/>
              <a:t>At the beginning – AlCl</a:t>
            </a:r>
            <a:r>
              <a:rPr lang="cs-CZ" sz="2000" baseline="-25000" dirty="0" smtClean="0"/>
              <a:t>3</a:t>
            </a:r>
          </a:p>
          <a:p>
            <a:pPr lvl="1"/>
            <a:r>
              <a:rPr lang="cs-CZ" sz="2000" dirty="0" smtClean="0"/>
              <a:t>Addition of HZSM-5</a:t>
            </a:r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66" y="1484784"/>
            <a:ext cx="366395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5246"/>
            <a:ext cx="3219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in oil refinement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Fluid catalytic cracking</a:t>
            </a:r>
          </a:p>
          <a:p>
            <a:pPr lvl="1"/>
            <a:r>
              <a:rPr lang="cs-CZ" sz="2000" dirty="0" smtClean="0"/>
              <a:t>Shortening of long linear hydrocarbons</a:t>
            </a:r>
          </a:p>
          <a:p>
            <a:pPr lvl="1"/>
            <a:r>
              <a:rPr lang="cs-CZ" sz="2000" dirty="0" smtClean="0"/>
              <a:t>Isomerization to branched hydrocarbons</a:t>
            </a:r>
          </a:p>
          <a:p>
            <a:pPr lvl="1"/>
            <a:r>
              <a:rPr lang="cs-CZ" sz="2000" dirty="0" smtClean="0"/>
              <a:t>„Aromatization“</a:t>
            </a:r>
          </a:p>
          <a:p>
            <a:pPr lvl="1"/>
            <a:r>
              <a:rPr lang="cs-CZ" sz="2000" dirty="0" smtClean="0"/>
              <a:t>HZSM-5 for higher propylene production</a:t>
            </a:r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47100"/>
            <a:ext cx="5616624" cy="552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6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in oil refinement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Fluid catalytic cracking</a:t>
            </a:r>
          </a:p>
          <a:p>
            <a:pPr lvl="1"/>
            <a:r>
              <a:rPr lang="cs-CZ" sz="2000" dirty="0" smtClean="0"/>
              <a:t>Protonation + protolytic cracking</a:t>
            </a:r>
          </a:p>
          <a:p>
            <a:pPr lvl="1"/>
            <a:r>
              <a:rPr lang="cs-CZ" sz="2000" dirty="0" smtClean="0"/>
              <a:t>H</a:t>
            </a:r>
            <a:r>
              <a:rPr lang="cs-CZ" sz="2000" baseline="30000" dirty="0" smtClean="0"/>
              <a:t>-</a:t>
            </a:r>
            <a:r>
              <a:rPr lang="cs-CZ" sz="2000" dirty="0" smtClean="0"/>
              <a:t> abstraction + </a:t>
            </a:r>
            <a:r>
              <a:rPr lang="el-GR" sz="2000" dirty="0" smtClean="0"/>
              <a:t>β</a:t>
            </a:r>
            <a:r>
              <a:rPr lang="cs-CZ" sz="2000" dirty="0" smtClean="0"/>
              <a:t> scission</a:t>
            </a:r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19003"/>
            <a:ext cx="730285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3219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9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in oil refinement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Fluid catalytic cracking</a:t>
            </a:r>
          </a:p>
          <a:p>
            <a:pPr lvl="1"/>
            <a:r>
              <a:rPr lang="cs-CZ" sz="2000" dirty="0" smtClean="0"/>
              <a:t>Protonation + protolytic cracking</a:t>
            </a:r>
          </a:p>
          <a:p>
            <a:pPr lvl="1"/>
            <a:r>
              <a:rPr lang="cs-CZ" sz="2000" dirty="0" smtClean="0"/>
              <a:t>H</a:t>
            </a:r>
            <a:r>
              <a:rPr lang="cs-CZ" sz="2000" baseline="30000" dirty="0" smtClean="0"/>
              <a:t>-</a:t>
            </a:r>
            <a:r>
              <a:rPr lang="cs-CZ" sz="2000" dirty="0" smtClean="0"/>
              <a:t> abstraction + </a:t>
            </a:r>
            <a:r>
              <a:rPr lang="el-GR" sz="2000" dirty="0" smtClean="0"/>
              <a:t>β</a:t>
            </a:r>
            <a:r>
              <a:rPr lang="cs-CZ" sz="2000" dirty="0" smtClean="0"/>
              <a:t> scission</a:t>
            </a:r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434287"/>
            <a:ext cx="6552728" cy="437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in oil refinement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Fluid catalytic cracking</a:t>
            </a:r>
          </a:p>
          <a:p>
            <a:pPr lvl="1"/>
            <a:r>
              <a:rPr lang="cs-CZ" sz="2000" dirty="0" smtClean="0"/>
              <a:t>Protonation + protolytic cracking</a:t>
            </a:r>
          </a:p>
          <a:p>
            <a:pPr lvl="2"/>
            <a:r>
              <a:rPr lang="cs-CZ" sz="1800" dirty="0" smtClean="0"/>
              <a:t>We need strong Brøsted acid sites (zeolite Y)</a:t>
            </a:r>
          </a:p>
          <a:p>
            <a:pPr lvl="2"/>
            <a:endParaRPr lang="cs-CZ" sz="1800" dirty="0" smtClean="0"/>
          </a:p>
          <a:p>
            <a:pPr lvl="1"/>
            <a:r>
              <a:rPr lang="cs-CZ" sz="2000" dirty="0" smtClean="0"/>
              <a:t>H</a:t>
            </a:r>
            <a:r>
              <a:rPr lang="cs-CZ" sz="2000" baseline="30000" dirty="0" smtClean="0"/>
              <a:t>-</a:t>
            </a:r>
            <a:r>
              <a:rPr lang="cs-CZ" sz="2000" dirty="0" smtClean="0"/>
              <a:t> abstraction + </a:t>
            </a:r>
            <a:r>
              <a:rPr lang="el-GR" sz="2000" dirty="0" smtClean="0"/>
              <a:t>β</a:t>
            </a:r>
            <a:r>
              <a:rPr lang="cs-CZ" sz="2000" dirty="0" smtClean="0"/>
              <a:t> scission</a:t>
            </a:r>
          </a:p>
          <a:p>
            <a:pPr lvl="2"/>
            <a:r>
              <a:rPr lang="cs-CZ" sz="1800" dirty="0"/>
              <a:t>We need strong Lewis acid sites (steamed</a:t>
            </a:r>
            <a:r>
              <a:rPr lang="cs-CZ" sz="1800" dirty="0" smtClean="0"/>
              <a:t>/(acid washed) </a:t>
            </a:r>
            <a:r>
              <a:rPr lang="cs-CZ" sz="1800" dirty="0"/>
              <a:t>zeolite Y)</a:t>
            </a:r>
          </a:p>
          <a:p>
            <a:pPr lvl="2"/>
            <a:endParaRPr lang="cs-CZ" sz="1600" dirty="0" smtClean="0"/>
          </a:p>
          <a:p>
            <a:pPr lvl="1"/>
            <a:r>
              <a:rPr lang="cs-CZ" sz="2000" dirty="0" smtClean="0"/>
              <a:t>Long linear hydrocarbons diffusion</a:t>
            </a:r>
          </a:p>
          <a:p>
            <a:pPr lvl="2"/>
            <a:r>
              <a:rPr lang="cs-CZ" sz="1800" dirty="0" smtClean="0"/>
              <a:t>Precracking on alumina and silica-alumina (non-innocent binders)</a:t>
            </a:r>
          </a:p>
          <a:p>
            <a:pPr lvl="2"/>
            <a:r>
              <a:rPr lang="cs-CZ" sz="1800" dirty="0" smtClean="0"/>
              <a:t>Hierarchical porosity in zeolites (steamed/(acid washed) zeolite Y)</a:t>
            </a:r>
          </a:p>
          <a:p>
            <a:pPr marL="914400" lvl="2" indent="0">
              <a:buNone/>
            </a:pPr>
            <a:endParaRPr lang="cs-CZ" sz="16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191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in oil refinement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Isobutane-butene alkylation</a:t>
            </a:r>
          </a:p>
          <a:p>
            <a:pPr lvl="1"/>
            <a:r>
              <a:rPr lang="cs-CZ" sz="2000" dirty="0" smtClean="0"/>
              <a:t>We want highly branched C8 hydrocarbons (high octane number)</a:t>
            </a:r>
          </a:p>
          <a:p>
            <a:pPr lvl="1"/>
            <a:r>
              <a:rPr lang="cs-CZ" sz="2000" dirty="0" smtClean="0"/>
              <a:t>HF and 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SO</a:t>
            </a:r>
            <a:r>
              <a:rPr lang="cs-CZ" sz="2000" baseline="-25000" dirty="0" smtClean="0"/>
              <a:t>4</a:t>
            </a:r>
            <a:r>
              <a:rPr lang="cs-CZ" sz="2000" dirty="0" smtClean="0"/>
              <a:t> catalyzed alkylation still running in industry</a:t>
            </a:r>
          </a:p>
          <a:p>
            <a:pPr lvl="1"/>
            <a:r>
              <a:rPr lang="cs-CZ" sz="2000" dirty="0" smtClean="0"/>
              <a:t>Large pore zeolites as a substitution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46" y="3140968"/>
            <a:ext cx="563335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2600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2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- synthesis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sz="2400" b="1" dirty="0" smtClean="0"/>
              <a:t>Reaction mixture:</a:t>
            </a:r>
            <a:r>
              <a:rPr lang="cs-CZ" sz="2400" dirty="0" smtClean="0"/>
              <a:t> …, …, …, … </a:t>
            </a:r>
          </a:p>
          <a:p>
            <a:endParaRPr lang="cs-CZ" sz="2400" dirty="0" smtClean="0"/>
          </a:p>
          <a:p>
            <a:pPr lvl="1"/>
            <a:r>
              <a:rPr lang="cs-CZ" sz="2000" dirty="0" smtClean="0"/>
              <a:t>pH adjustment, (gelation)</a:t>
            </a:r>
          </a:p>
          <a:p>
            <a:pPr lvl="1"/>
            <a:r>
              <a:rPr lang="cs-CZ" sz="2000" dirty="0" smtClean="0"/>
              <a:t>Hydrothermal treatment in an autoclave</a:t>
            </a:r>
          </a:p>
          <a:p>
            <a:pPr lvl="1"/>
            <a:r>
              <a:rPr lang="cs-CZ" sz="2000" dirty="0" smtClean="0"/>
              <a:t>…</a:t>
            </a:r>
          </a:p>
          <a:p>
            <a:pPr lvl="1"/>
            <a:r>
              <a:rPr lang="cs-CZ" sz="2000" dirty="0" smtClean="0"/>
              <a:t>…</a:t>
            </a:r>
          </a:p>
          <a:p>
            <a:endParaRPr lang="cs-CZ" sz="2400" dirty="0" smtClean="0"/>
          </a:p>
          <a:p>
            <a:r>
              <a:rPr lang="cs-CZ" sz="2400" b="1" dirty="0" smtClean="0"/>
              <a:t>Result:</a:t>
            </a:r>
            <a:r>
              <a:rPr lang="cs-CZ" sz="2400" dirty="0" smtClean="0"/>
              <a:t> H-zeolite (Brønsted acidic with H</a:t>
            </a:r>
            <a:r>
              <a:rPr lang="cs-CZ" sz="2400" baseline="30000" dirty="0" smtClean="0"/>
              <a:t>+</a:t>
            </a:r>
            <a:r>
              <a:rPr lang="cs-CZ" sz="2400" dirty="0" smtClean="0"/>
              <a:t> ions)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84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in oil refinement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Isobutane-butene alkylation</a:t>
            </a:r>
          </a:p>
          <a:p>
            <a:pPr lvl="1"/>
            <a:r>
              <a:rPr lang="cs-CZ" sz="2000" dirty="0" smtClean="0"/>
              <a:t>Large pore zeolites as a substitution</a:t>
            </a:r>
          </a:p>
          <a:p>
            <a:pPr lvl="1"/>
            <a:r>
              <a:rPr lang="cs-CZ" sz="2000" dirty="0" smtClean="0"/>
              <a:t>BUT! 2-butene dimerization…oligomerization…coking…deactivation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96" y="3284984"/>
            <a:ext cx="6334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7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in oil refinement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Linear paraffin isomerization</a:t>
            </a:r>
          </a:p>
          <a:p>
            <a:pPr lvl="1"/>
            <a:r>
              <a:rPr lang="cs-CZ" sz="2000" dirty="0" smtClean="0"/>
              <a:t>Linear C8 (C7) → branched C8 (C7)</a:t>
            </a:r>
          </a:p>
          <a:p>
            <a:pPr lvl="1"/>
            <a:r>
              <a:rPr lang="cs-CZ" sz="2000" dirty="0" smtClean="0"/>
              <a:t>Requires strong Brønsted acidity and hydrogenation/dehydrogenation activity (Pt(Ni) on mordenite)</a:t>
            </a:r>
          </a:p>
          <a:p>
            <a:pPr lvl="1"/>
            <a:r>
              <a:rPr lang="cs-CZ" sz="2000" dirty="0" smtClean="0"/>
              <a:t>Mordenite – large pore, monodirectional pores</a:t>
            </a:r>
          </a:p>
          <a:p>
            <a:pPr lvl="1"/>
            <a:r>
              <a:rPr lang="cs-CZ" sz="2000" dirty="0" smtClean="0"/>
              <a:t>Mordenite – dealuminated (strong H</a:t>
            </a:r>
            <a:r>
              <a:rPr lang="cs-CZ" sz="2000" baseline="30000" dirty="0" smtClean="0"/>
              <a:t>+</a:t>
            </a:r>
            <a:r>
              <a:rPr lang="cs-CZ" sz="2000" dirty="0" smtClean="0"/>
              <a:t>), acid washed (low EFAL)</a:t>
            </a:r>
          </a:p>
          <a:p>
            <a:pPr lvl="1"/>
            <a:r>
              <a:rPr lang="cs-CZ" sz="2000" dirty="0" smtClean="0"/>
              <a:t>Protonation = carbocations</a:t>
            </a:r>
          </a:p>
          <a:p>
            <a:pPr lvl="1"/>
            <a:r>
              <a:rPr lang="cs-CZ" sz="2000" dirty="0" smtClean="0"/>
              <a:t>Stability of carbocations? Branched hydrocarbons?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791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in oil refinement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Linear paraffin isomerization</a:t>
            </a:r>
          </a:p>
          <a:p>
            <a:pPr lvl="1"/>
            <a:r>
              <a:rPr lang="cs-CZ" sz="2000" dirty="0" smtClean="0"/>
              <a:t>Pt(Ni) on mordenite</a:t>
            </a:r>
          </a:p>
          <a:p>
            <a:pPr lvl="1"/>
            <a:r>
              <a:rPr lang="cs-CZ" sz="2000" dirty="0" smtClean="0"/>
              <a:t>How do we deposit Pt on a zeolite? (Lecture 3)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861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in oil refinement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Linear paraffin isomerization</a:t>
            </a:r>
          </a:p>
          <a:p>
            <a:pPr lvl="1"/>
            <a:r>
              <a:rPr lang="cs-CZ" sz="2000" dirty="0" smtClean="0"/>
              <a:t>Pt, Pd, Ni on mordenite</a:t>
            </a:r>
            <a:endParaRPr lang="cs-CZ" sz="2000" dirty="0"/>
          </a:p>
          <a:p>
            <a:pPr lvl="1"/>
            <a:r>
              <a:rPr lang="cs-CZ" sz="2000" dirty="0" smtClean="0"/>
              <a:t>Electrostatic interaction = </a:t>
            </a:r>
            <a:r>
              <a:rPr lang="cs-CZ" sz="2000" b="1" dirty="0" smtClean="0"/>
              <a:t>Ion exchange</a:t>
            </a:r>
          </a:p>
          <a:p>
            <a:pPr lvl="2"/>
            <a:r>
              <a:rPr lang="cs-CZ" sz="1800" dirty="0" smtClean="0"/>
              <a:t>Competitive ion exchange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581898"/>
              </p:ext>
            </p:extLst>
          </p:nvPr>
        </p:nvGraphicFramePr>
        <p:xfrm>
          <a:off x="1465857" y="3284984"/>
          <a:ext cx="5986463" cy="298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Photo Editor Photo" r:id="rId3" imgW="7552381" imgH="3761905" progId="MSPhotoEd.3">
                  <p:embed/>
                </p:oleObj>
              </mc:Choice>
              <mc:Fallback>
                <p:oleObj name="Photo Editor Photo" r:id="rId3" imgW="7552381" imgH="37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857" y="3284984"/>
                        <a:ext cx="5986463" cy="298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108977" y="6135687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cs-CZ" sz="2400" dirty="0" smtClean="0"/>
              <a:t>[NH</a:t>
            </a:r>
            <a:r>
              <a:rPr lang="cs-CZ" sz="2400" baseline="-25000" dirty="0" smtClean="0"/>
              <a:t>4</a:t>
            </a:r>
            <a:r>
              <a:rPr lang="cs-CZ" sz="2400" baseline="30000" dirty="0" smtClean="0"/>
              <a:t>+</a:t>
            </a:r>
            <a:r>
              <a:rPr lang="cs-CZ" sz="2400" dirty="0" smtClean="0"/>
              <a:t>]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610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in oil refinement</a:t>
            </a:r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765393"/>
              </p:ext>
            </p:extLst>
          </p:nvPr>
        </p:nvGraphicFramePr>
        <p:xfrm>
          <a:off x="1990179" y="3140968"/>
          <a:ext cx="5318125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Photo Editor Photo" r:id="rId3" imgW="8809524" imgH="5904762" progId="MSPhotoEd.3">
                  <p:embed/>
                </p:oleObj>
              </mc:Choice>
              <mc:Fallback>
                <p:oleObj name="Photo Editor Photo" r:id="rId3" imgW="8809524" imgH="59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179" y="3140968"/>
                        <a:ext cx="5318125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Linear paraffin isomerization</a:t>
            </a:r>
          </a:p>
          <a:p>
            <a:pPr lvl="1"/>
            <a:r>
              <a:rPr lang="cs-CZ" sz="2000" dirty="0" smtClean="0"/>
              <a:t>Pt, Pd, Ni on mordenite</a:t>
            </a:r>
            <a:endParaRPr lang="cs-CZ" sz="2000" dirty="0"/>
          </a:p>
          <a:p>
            <a:pPr lvl="1"/>
            <a:r>
              <a:rPr lang="cs-CZ" sz="2000" dirty="0" smtClean="0"/>
              <a:t>Electrostatic interaction = </a:t>
            </a:r>
            <a:r>
              <a:rPr lang="cs-CZ" sz="2000" b="1" dirty="0" smtClean="0"/>
              <a:t>Ion exchange</a:t>
            </a:r>
          </a:p>
          <a:p>
            <a:pPr lvl="2"/>
            <a:r>
              <a:rPr lang="cs-CZ" sz="1800" dirty="0" smtClean="0"/>
              <a:t>Competitive ion exchange</a:t>
            </a:r>
          </a:p>
        </p:txBody>
      </p:sp>
    </p:spTree>
    <p:extLst>
      <p:ext uri="{BB962C8B-B14F-4D97-AF65-F5344CB8AC3E}">
        <p14:creationId xmlns:p14="http://schemas.microsoft.com/office/powerpoint/2010/main" val="33802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in oil refinement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Hydrocracking (i.e. cracking in the presence of 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)</a:t>
            </a:r>
          </a:p>
          <a:p>
            <a:pPr lvl="1"/>
            <a:r>
              <a:rPr lang="cs-CZ" sz="2000" dirty="0" smtClean="0"/>
              <a:t>Shortening of long hydrocarbons</a:t>
            </a:r>
          </a:p>
          <a:p>
            <a:pPr lvl="1"/>
            <a:r>
              <a:rPr lang="cs-CZ" sz="2000" dirty="0" smtClean="0"/>
              <a:t>From linear to branched (alkylation, carbocations,…)</a:t>
            </a:r>
          </a:p>
          <a:p>
            <a:pPr lvl="1"/>
            <a:r>
              <a:rPr lang="cs-CZ" sz="2000" dirty="0" smtClean="0"/>
              <a:t>Hydrogenation/dehydrogenation</a:t>
            </a:r>
          </a:p>
          <a:p>
            <a:pPr lvl="1"/>
            <a:r>
              <a:rPr lang="cs-CZ" sz="2000" dirty="0" smtClean="0"/>
              <a:t>Pt, Pd on mordenite (also zeolite Y and </a:t>
            </a:r>
            <a:r>
              <a:rPr lang="el-GR" sz="2000" dirty="0" smtClean="0"/>
              <a:t>β</a:t>
            </a:r>
            <a:r>
              <a:rPr lang="cs-CZ" sz="2000" dirty="0" smtClean="0"/>
              <a:t>)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541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in oil refinement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Reforming and steam reforming</a:t>
            </a:r>
          </a:p>
          <a:p>
            <a:pPr lvl="1"/>
            <a:r>
              <a:rPr lang="cs-CZ" sz="2000" dirty="0" smtClean="0"/>
              <a:t>Cyclization, isomerization of cyclic compounds to cyclohexene, cyclohexene and its derivatives dehydrogenation to benzene, toluene, xylene (BTX), and other aromatics</a:t>
            </a:r>
          </a:p>
          <a:p>
            <a:pPr lvl="1"/>
            <a:r>
              <a:rPr lang="cs-CZ" sz="2000" dirty="0" smtClean="0"/>
              <a:t>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as a useful „by-product“</a:t>
            </a:r>
          </a:p>
          <a:p>
            <a:pPr lvl="1"/>
            <a:r>
              <a:rPr lang="cs-CZ" sz="2000" dirty="0" smtClean="0"/>
              <a:t>Pt on high surface area support, non-acidic</a:t>
            </a:r>
          </a:p>
          <a:p>
            <a:pPr lvl="1"/>
            <a:r>
              <a:rPr lang="cs-CZ" sz="2000" dirty="0" smtClean="0"/>
              <a:t>Reforming in the presence of 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O = 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production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409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- synthesis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sz="2400" b="1" dirty="0" smtClean="0"/>
              <a:t>Reaction mixture:</a:t>
            </a:r>
            <a:r>
              <a:rPr lang="cs-CZ" sz="2400" dirty="0" smtClean="0"/>
              <a:t> Na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SiO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, Al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, quarternary ammonium salt (=structure directing agent), water </a:t>
            </a:r>
          </a:p>
          <a:p>
            <a:endParaRPr lang="cs-CZ" sz="2400" dirty="0" smtClean="0"/>
          </a:p>
          <a:p>
            <a:pPr lvl="1"/>
            <a:r>
              <a:rPr lang="cs-CZ" sz="2000" dirty="0" smtClean="0"/>
              <a:t>pH adjustment, (gelation)</a:t>
            </a:r>
          </a:p>
          <a:p>
            <a:pPr lvl="1"/>
            <a:r>
              <a:rPr lang="cs-CZ" sz="2000" dirty="0" smtClean="0"/>
              <a:t>Hydrothermal treatment in an autoclave</a:t>
            </a:r>
          </a:p>
          <a:p>
            <a:pPr lvl="1"/>
            <a:r>
              <a:rPr lang="cs-CZ" sz="2000" dirty="0" smtClean="0"/>
              <a:t>Ion exchange (Na</a:t>
            </a:r>
            <a:r>
              <a:rPr lang="cs-CZ" sz="2000" baseline="30000" dirty="0" smtClean="0"/>
              <a:t>+</a:t>
            </a:r>
            <a:r>
              <a:rPr lang="cs-CZ" sz="2000" dirty="0" smtClean="0"/>
              <a:t> for NH</a:t>
            </a:r>
            <a:r>
              <a:rPr lang="cs-CZ" sz="2000" baseline="-25000" dirty="0" smtClean="0"/>
              <a:t>4</a:t>
            </a:r>
            <a:r>
              <a:rPr lang="cs-CZ" sz="2000" baseline="30000" dirty="0" smtClean="0"/>
              <a:t>+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Calcination (= NH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 removal)</a:t>
            </a:r>
          </a:p>
          <a:p>
            <a:endParaRPr lang="cs-CZ" sz="2400" dirty="0" smtClean="0"/>
          </a:p>
          <a:p>
            <a:r>
              <a:rPr lang="cs-CZ" sz="2400" b="1" dirty="0" smtClean="0"/>
              <a:t>Result:</a:t>
            </a:r>
            <a:r>
              <a:rPr lang="cs-CZ" sz="2400" dirty="0" smtClean="0"/>
              <a:t> Crystalline H-zeolite (Brønsted acidic with H</a:t>
            </a:r>
            <a:r>
              <a:rPr lang="cs-CZ" sz="2400" baseline="30000" dirty="0" smtClean="0"/>
              <a:t>+</a:t>
            </a:r>
            <a:r>
              <a:rPr lang="cs-CZ" sz="2400" dirty="0" smtClean="0"/>
              <a:t> ions)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324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- synthesis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132856"/>
            <a:ext cx="60483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sz="2400" b="1" dirty="0" smtClean="0"/>
              <a:t>Pore size</a:t>
            </a:r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2400" b="1" dirty="0" smtClean="0"/>
          </a:p>
          <a:p>
            <a:r>
              <a:rPr lang="cs-CZ" sz="2400" b="1" dirty="0" smtClean="0"/>
              <a:t>Si/Al ratio ≥ 1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7504" y="6309320"/>
            <a:ext cx="2556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DOI: 10.1039/c3cs60394f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3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- acidity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sz="2400" b="1" dirty="0" smtClean="0"/>
              <a:t>Brønsted:</a:t>
            </a:r>
            <a:r>
              <a:rPr lang="cs-CZ" sz="2400" dirty="0" smtClean="0"/>
              <a:t>  …</a:t>
            </a:r>
          </a:p>
          <a:p>
            <a:endParaRPr lang="cs-CZ" sz="2400" dirty="0" smtClean="0"/>
          </a:p>
          <a:p>
            <a:pPr lvl="1"/>
            <a:r>
              <a:rPr lang="cs-CZ" sz="2000" dirty="0" smtClean="0"/>
              <a:t>Structure: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b="1" dirty="0" smtClean="0"/>
              <a:t>Lewis:</a:t>
            </a:r>
            <a:r>
              <a:rPr lang="cs-CZ" sz="2400" dirty="0" smtClean="0"/>
              <a:t> …</a:t>
            </a:r>
          </a:p>
          <a:p>
            <a:pPr lvl="1"/>
            <a:r>
              <a:rPr lang="cs-CZ" sz="2000" dirty="0" smtClean="0"/>
              <a:t>Structure: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769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- acidity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sz="2400" b="1" dirty="0" smtClean="0"/>
              <a:t>Brønsted:</a:t>
            </a:r>
            <a:r>
              <a:rPr lang="cs-CZ" sz="2400" dirty="0" smtClean="0"/>
              <a:t>  negative charge of the aluminosilicate net balanced by strongly acidic protons</a:t>
            </a:r>
          </a:p>
          <a:p>
            <a:pPr lvl="1"/>
            <a:r>
              <a:rPr lang="cs-CZ" sz="2000" dirty="0" smtClean="0"/>
              <a:t>Structure: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b="1" dirty="0" smtClean="0"/>
              <a:t>Lewis:</a:t>
            </a:r>
            <a:r>
              <a:rPr lang="cs-CZ" sz="2400" dirty="0" smtClean="0"/>
              <a:t> Al atoms that are not embedded in the aluminosilicate net (e.g. surface species, amorphous stuff, alumina particles) = extraframework aluminum species (EFAL)</a:t>
            </a:r>
          </a:p>
          <a:p>
            <a:pPr lvl="1"/>
            <a:r>
              <a:rPr lang="cs-CZ" sz="2000" dirty="0" smtClean="0"/>
              <a:t>Structure: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608065"/>
              </p:ext>
            </p:extLst>
          </p:nvPr>
        </p:nvGraphicFramePr>
        <p:xfrm>
          <a:off x="1259632" y="4825298"/>
          <a:ext cx="4306497" cy="335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MDLDrawObject Class" r:id="rId3" imgW="4964873" imgH="3869291" progId="MDLDrawOLE.MDLDrawObject.1">
                  <p:embed/>
                </p:oleObj>
              </mc:Choice>
              <mc:Fallback>
                <p:oleObj name="MDLDrawObject Class" r:id="rId3" imgW="4964873" imgH="3869291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4825298"/>
                        <a:ext cx="4306497" cy="3356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6" name="Picture 2" descr="Fluorination of the ε-Keggin Al13 polycation - Chemical Communications (RSC  Publishing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941169"/>
            <a:ext cx="3544819" cy="188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84190"/>
              </p:ext>
            </p:extLst>
          </p:nvPr>
        </p:nvGraphicFramePr>
        <p:xfrm>
          <a:off x="2483768" y="2354899"/>
          <a:ext cx="5616723" cy="249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MDLDrawObject Class" r:id="rId6" imgW="4929254" imgH="2190495" progId="MDLDrawOLE.MDLDrawObject.1">
                  <p:embed/>
                </p:oleObj>
              </mc:Choice>
              <mc:Fallback>
                <p:oleObj name="MDLDrawObject Class" r:id="rId6" imgW="4929254" imgH="2190495" progId="MDLDrawOLE.MDLDrawObject.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354899"/>
                        <a:ext cx="5616723" cy="2495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673108" y="3068960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cs-CZ" sz="2400" b="1" dirty="0" smtClean="0"/>
              <a:t>H</a:t>
            </a:r>
            <a:r>
              <a:rPr lang="cs-CZ" sz="2400" b="1" baseline="30000" dirty="0" smtClean="0"/>
              <a:t>+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610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- acidity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cs-CZ" sz="2400" b="1" dirty="0" smtClean="0"/>
              <a:t>Brønsted:</a:t>
            </a:r>
            <a:r>
              <a:rPr lang="cs-CZ" sz="2400" dirty="0" smtClean="0"/>
              <a:t>  depends on the second coordination sphere (i.e. Si/Al ratio)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b="1" dirty="0" smtClean="0"/>
              <a:t>Lewis:</a:t>
            </a:r>
            <a:r>
              <a:rPr lang="cs-CZ" sz="2400" dirty="0" smtClean="0"/>
              <a:t> Extraframework aluminum species (EFAL) depends on</a:t>
            </a:r>
          </a:p>
          <a:p>
            <a:pPr lvl="1"/>
            <a:r>
              <a:rPr lang="cs-CZ" sz="2000" dirty="0" smtClean="0"/>
              <a:t>Si/Al ratio</a:t>
            </a:r>
          </a:p>
          <a:p>
            <a:pPr lvl="1"/>
            <a:r>
              <a:rPr lang="cs-CZ" sz="2000" dirty="0" smtClean="0"/>
              <a:t>Aging (time on stream, steaming)</a:t>
            </a:r>
          </a:p>
          <a:p>
            <a:pPr lvl="1"/>
            <a:r>
              <a:rPr lang="cs-CZ" sz="2000" dirty="0" smtClean="0"/>
              <a:t>Can be washed out (depending on pH – acid washing)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20012"/>
            <a:ext cx="4005436" cy="23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8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- acidity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cs-CZ" sz="2400" b="1" dirty="0" smtClean="0"/>
              <a:t>High Si/Al ratio</a:t>
            </a:r>
          </a:p>
          <a:p>
            <a:pPr lvl="1"/>
            <a:r>
              <a:rPr lang="cs-CZ" sz="2000" dirty="0" smtClean="0"/>
              <a:t>Strong Brønsted acid sites</a:t>
            </a:r>
          </a:p>
          <a:p>
            <a:pPr lvl="1"/>
            <a:r>
              <a:rPr lang="cs-CZ" sz="2000" dirty="0" smtClean="0"/>
              <a:t>Weak </a:t>
            </a:r>
            <a:r>
              <a:rPr lang="cs-CZ" sz="2000" dirty="0"/>
              <a:t>Brønsted acid sites</a:t>
            </a:r>
          </a:p>
          <a:p>
            <a:pPr lvl="1"/>
            <a:r>
              <a:rPr lang="cs-CZ" sz="2000" dirty="0"/>
              <a:t>Strong </a:t>
            </a:r>
            <a:r>
              <a:rPr lang="cs-CZ" sz="2000" dirty="0" smtClean="0"/>
              <a:t>Lewis </a:t>
            </a:r>
            <a:r>
              <a:rPr lang="cs-CZ" sz="2000" dirty="0"/>
              <a:t>acid sites</a:t>
            </a:r>
          </a:p>
          <a:p>
            <a:pPr lvl="1"/>
            <a:r>
              <a:rPr lang="cs-CZ" sz="2000" dirty="0" smtClean="0"/>
              <a:t>Weak Lewis </a:t>
            </a:r>
            <a:r>
              <a:rPr lang="cs-CZ" sz="2000" dirty="0"/>
              <a:t>acid sites</a:t>
            </a:r>
          </a:p>
          <a:p>
            <a:endParaRPr lang="cs-CZ" sz="2400" dirty="0" smtClean="0"/>
          </a:p>
          <a:p>
            <a:r>
              <a:rPr lang="cs-CZ" sz="2400" b="1" dirty="0" smtClean="0"/>
              <a:t>Low Si/Al ratio</a:t>
            </a:r>
            <a:endParaRPr lang="cs-CZ" sz="2000" dirty="0" smtClean="0"/>
          </a:p>
          <a:p>
            <a:pPr lvl="1"/>
            <a:r>
              <a:rPr lang="cs-CZ" sz="2000" dirty="0"/>
              <a:t>Strong Brønsted acid sites</a:t>
            </a:r>
          </a:p>
          <a:p>
            <a:pPr lvl="1"/>
            <a:r>
              <a:rPr lang="cs-CZ" sz="2000" dirty="0"/>
              <a:t>Weak Brønsted acid sites</a:t>
            </a:r>
          </a:p>
          <a:p>
            <a:pPr lvl="1"/>
            <a:r>
              <a:rPr lang="cs-CZ" sz="2000" dirty="0"/>
              <a:t>Strong Lewis acid sites</a:t>
            </a:r>
          </a:p>
          <a:p>
            <a:pPr lvl="1"/>
            <a:r>
              <a:rPr lang="cs-CZ" sz="2000" dirty="0"/>
              <a:t>Weak Lewis acid sites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954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Zeolites - acidity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cs-CZ" sz="2400" b="1" dirty="0" smtClean="0"/>
              <a:t>High Si/Al ratio</a:t>
            </a:r>
          </a:p>
          <a:p>
            <a:pPr lvl="1"/>
            <a:r>
              <a:rPr lang="cs-CZ" sz="2000" dirty="0" smtClean="0"/>
              <a:t>Strong Brønsted acid sites</a:t>
            </a:r>
          </a:p>
          <a:p>
            <a:pPr lvl="1"/>
            <a:r>
              <a:rPr lang="cs-CZ" sz="2000" strike="sngStrike" dirty="0" smtClean="0"/>
              <a:t>Weak </a:t>
            </a:r>
            <a:r>
              <a:rPr lang="cs-CZ" sz="2000" strike="sngStrike" dirty="0"/>
              <a:t>Brønsted acid sites</a:t>
            </a:r>
          </a:p>
          <a:p>
            <a:pPr lvl="1"/>
            <a:r>
              <a:rPr lang="cs-CZ" sz="2000" strike="sngStrike" dirty="0"/>
              <a:t>Strong </a:t>
            </a:r>
            <a:r>
              <a:rPr lang="cs-CZ" sz="2000" strike="sngStrike" dirty="0" smtClean="0"/>
              <a:t>Lewis </a:t>
            </a:r>
            <a:r>
              <a:rPr lang="cs-CZ" sz="2000" strike="sngStrike" dirty="0"/>
              <a:t>acid sites</a:t>
            </a:r>
          </a:p>
          <a:p>
            <a:pPr lvl="1"/>
            <a:r>
              <a:rPr lang="cs-CZ" sz="2000" strike="sngStrike" dirty="0" smtClean="0"/>
              <a:t>Weak Lewis </a:t>
            </a:r>
            <a:r>
              <a:rPr lang="cs-CZ" sz="2000" strike="sngStrike" dirty="0"/>
              <a:t>acid sites</a:t>
            </a:r>
          </a:p>
          <a:p>
            <a:endParaRPr lang="cs-CZ" sz="2400" dirty="0" smtClean="0"/>
          </a:p>
          <a:p>
            <a:r>
              <a:rPr lang="cs-CZ" sz="2400" b="1" dirty="0" smtClean="0"/>
              <a:t>Low Si/Al ratio</a:t>
            </a:r>
            <a:endParaRPr lang="cs-CZ" sz="2000" dirty="0" smtClean="0"/>
          </a:p>
          <a:p>
            <a:pPr lvl="1"/>
            <a:r>
              <a:rPr lang="cs-CZ" sz="2000" strike="sngStrike" dirty="0"/>
              <a:t>Strong Brønsted acid sites</a:t>
            </a:r>
          </a:p>
          <a:p>
            <a:pPr lvl="1"/>
            <a:r>
              <a:rPr lang="cs-CZ" sz="2000" dirty="0"/>
              <a:t>Weak Brønsted acid sites</a:t>
            </a:r>
          </a:p>
          <a:p>
            <a:pPr lvl="1"/>
            <a:r>
              <a:rPr lang="cs-CZ" sz="2000" dirty="0"/>
              <a:t>Strong Lewis acid sites</a:t>
            </a:r>
          </a:p>
          <a:p>
            <a:pPr lvl="1"/>
            <a:r>
              <a:rPr lang="cs-CZ" sz="2000" dirty="0"/>
              <a:t>Weak Lewis acid sites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193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830</Words>
  <Application>Microsoft Office PowerPoint</Application>
  <PresentationFormat>On-screen Show (4:3)</PresentationFormat>
  <Paragraphs>230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MDLDrawObject Class</vt:lpstr>
      <vt:lpstr>Photo Editor Photo</vt:lpstr>
      <vt:lpstr>Heterogeneous catalysis</vt:lpstr>
      <vt:lpstr>Zeolites - synthesis</vt:lpstr>
      <vt:lpstr>Zeolites - synthesis</vt:lpstr>
      <vt:lpstr>Zeolites - synthesis</vt:lpstr>
      <vt:lpstr>Zeolites - acidity</vt:lpstr>
      <vt:lpstr>Zeolites - acidity</vt:lpstr>
      <vt:lpstr>Zeolites - acidity</vt:lpstr>
      <vt:lpstr>Zeolites - acidity</vt:lpstr>
      <vt:lpstr>Zeolites - acidity</vt:lpstr>
      <vt:lpstr>Zeolites - acidity</vt:lpstr>
      <vt:lpstr>Zeolites – diffusion/shape selectivity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catalysis</dc:title>
  <dc:creator>ales.styskalik</dc:creator>
  <cp:lastModifiedBy>ales.styskalik</cp:lastModifiedBy>
  <cp:revision>215</cp:revision>
  <dcterms:created xsi:type="dcterms:W3CDTF">2020-01-24T05:31:35Z</dcterms:created>
  <dcterms:modified xsi:type="dcterms:W3CDTF">2020-12-22T11:46:24Z</dcterms:modified>
</cp:coreProperties>
</file>