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7" r:id="rId2"/>
    <p:sldId id="280" r:id="rId3"/>
    <p:sldId id="281" r:id="rId4"/>
    <p:sldId id="282" r:id="rId5"/>
    <p:sldId id="283" r:id="rId6"/>
    <p:sldId id="290" r:id="rId7"/>
    <p:sldId id="314" r:id="rId8"/>
    <p:sldId id="284" r:id="rId9"/>
    <p:sldId id="285" r:id="rId10"/>
    <p:sldId id="286" r:id="rId11"/>
    <p:sldId id="287" r:id="rId12"/>
    <p:sldId id="291" r:id="rId13"/>
    <p:sldId id="308" r:id="rId14"/>
    <p:sldId id="310" r:id="rId15"/>
    <p:sldId id="311" r:id="rId16"/>
    <p:sldId id="312" r:id="rId17"/>
    <p:sldId id="309" r:id="rId18"/>
    <p:sldId id="313" r:id="rId19"/>
    <p:sldId id="289" r:id="rId20"/>
    <p:sldId id="288" r:id="rId21"/>
    <p:sldId id="298" r:id="rId22"/>
    <p:sldId id="259" r:id="rId23"/>
    <p:sldId id="261" r:id="rId24"/>
    <p:sldId id="299" r:id="rId25"/>
    <p:sldId id="260" r:id="rId26"/>
    <p:sldId id="268" r:id="rId27"/>
    <p:sldId id="263" r:id="rId28"/>
    <p:sldId id="264" r:id="rId29"/>
    <p:sldId id="279" r:id="rId30"/>
    <p:sldId id="267" r:id="rId31"/>
    <p:sldId id="305" r:id="rId32"/>
    <p:sldId id="300" r:id="rId33"/>
    <p:sldId id="269" r:id="rId34"/>
    <p:sldId id="301" r:id="rId35"/>
    <p:sldId id="307" r:id="rId36"/>
    <p:sldId id="270" r:id="rId37"/>
    <p:sldId id="271" r:id="rId38"/>
    <p:sldId id="272" r:id="rId39"/>
    <p:sldId id="302" r:id="rId40"/>
    <p:sldId id="273" r:id="rId41"/>
    <p:sldId id="274" r:id="rId42"/>
    <p:sldId id="275" r:id="rId43"/>
    <p:sldId id="276" r:id="rId44"/>
    <p:sldId id="277" r:id="rId45"/>
    <p:sldId id="293" r:id="rId46"/>
    <p:sldId id="303" r:id="rId47"/>
    <p:sldId id="296" r:id="rId48"/>
    <p:sldId id="294" r:id="rId49"/>
    <p:sldId id="304" r:id="rId50"/>
    <p:sldId id="295" r:id="rId51"/>
    <p:sldId id="315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>
        <p:scale>
          <a:sx n="95" d="100"/>
          <a:sy n="95" d="100"/>
        </p:scale>
        <p:origin x="202" y="-235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7A28-F683-41E3-B98F-511D18A9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Patofyziologie imunitního systému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A729C3-9C17-4F94-9462-0408899FD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E7CC9-A4E3-4DA2-BF8A-ABEED6D9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966A8-98CA-4E43-86A0-5225977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74" y="1641141"/>
            <a:ext cx="8771021" cy="4351338"/>
          </a:xfrm>
        </p:spPr>
        <p:txBody>
          <a:bodyPr/>
          <a:lstStyle/>
          <a:p>
            <a:r>
              <a:rPr lang="cs-CZ" dirty="0"/>
              <a:t>Založená na rezistenci získané během života</a:t>
            </a:r>
            <a:br>
              <a:rPr lang="cs-CZ" dirty="0"/>
            </a:br>
            <a:r>
              <a:rPr lang="cs-CZ" dirty="0"/>
              <a:t>Spoléhá na genetické pozadí jedince i buněčný růst</a:t>
            </a:r>
            <a:br>
              <a:rPr lang="cs-CZ" dirty="0"/>
            </a:br>
            <a:r>
              <a:rPr lang="cs-CZ" dirty="0"/>
              <a:t>Reakce je pomalejší, v řádu dní</a:t>
            </a:r>
            <a:br>
              <a:rPr lang="cs-CZ" dirty="0"/>
            </a:br>
            <a:r>
              <a:rPr lang="cs-CZ" dirty="0"/>
              <a:t>Je konkrétní</a:t>
            </a:r>
            <a:br>
              <a:rPr lang="cs-CZ" dirty="0"/>
            </a:br>
            <a:r>
              <a:rPr lang="cs-CZ" dirty="0"/>
              <a:t>Každá buňka reaguje na jeden epitop na antigenu</a:t>
            </a:r>
            <a:br>
              <a:rPr lang="cs-CZ" dirty="0"/>
            </a:br>
            <a:r>
              <a:rPr lang="cs-CZ" dirty="0"/>
              <a:t>Má anamnestickou paměť</a:t>
            </a:r>
            <a:br>
              <a:rPr lang="cs-CZ" dirty="0"/>
            </a:br>
            <a:r>
              <a:rPr lang="cs-CZ" dirty="0"/>
              <a:t>Opakovaná expozice vede k rychlejší a silnější reakci</a:t>
            </a:r>
            <a:br>
              <a:rPr lang="cs-CZ" dirty="0"/>
            </a:br>
            <a:r>
              <a:rPr lang="cs-CZ" dirty="0"/>
              <a:t>Vede k klonální expanzi</a:t>
            </a:r>
          </a:p>
        </p:txBody>
      </p:sp>
    </p:spTree>
    <p:extLst>
      <p:ext uri="{BB962C8B-B14F-4D97-AF65-F5344CB8AC3E}">
        <p14:creationId xmlns:p14="http://schemas.microsoft.com/office/powerpoint/2010/main" val="338541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98715-F54A-4487-A241-5502CD24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11793-F213-4364-845E-443CE988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8703" cy="435133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Buněčně zprostředkovaná imunitní odpověď </a:t>
            </a:r>
            <a:r>
              <a:rPr lang="cs-CZ" dirty="0"/>
              <a:t>(CMIR)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Eliminace intracelulárních mikrobů, které přežívají uvnitř fagocytů nebo jiných infikovaných buněk</a:t>
            </a:r>
            <a:br>
              <a:rPr lang="cs-CZ" dirty="0"/>
            </a:br>
            <a:r>
              <a:rPr lang="cs-CZ" b="1" dirty="0"/>
              <a:t>Humorální imunitní odpověď (HIR)</a:t>
            </a:r>
            <a:br>
              <a:rPr lang="cs-CZ" b="1" dirty="0"/>
            </a:br>
            <a:r>
              <a:rPr lang="cs-CZ" dirty="0"/>
              <a:t>B-lymfocyty</a:t>
            </a:r>
            <a:br>
              <a:rPr lang="cs-CZ" dirty="0"/>
            </a:br>
            <a:r>
              <a:rPr lang="cs-CZ" dirty="0"/>
              <a:t>zprostředkovaná protilátkami</a:t>
            </a:r>
            <a:br>
              <a:rPr lang="cs-CZ" dirty="0"/>
            </a:br>
            <a:r>
              <a:rPr lang="cs-CZ" dirty="0"/>
              <a:t>Eliminace intracelulárních mikrobů či jejich toxinů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7EBD0-4E6D-4A17-AE3A-635CB9CE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57" y="1744090"/>
            <a:ext cx="5398030" cy="45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FA589-BE7A-495F-BD89-CA209FE9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3" y="0"/>
            <a:ext cx="10515600" cy="1325563"/>
          </a:xfrm>
        </p:spPr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F53AF7-53A1-4A11-8175-75E94F98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3" y="1253331"/>
            <a:ext cx="5536493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FB103C-EFD7-4596-9D1F-27A70FAA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3" y="1644769"/>
            <a:ext cx="5346700" cy="3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37BD7-FFF2-4B51-A3BA-74F3EDE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26" y="222694"/>
            <a:ext cx="10753200" cy="451576"/>
          </a:xfrm>
        </p:spPr>
        <p:txBody>
          <a:bodyPr/>
          <a:lstStyle/>
          <a:p>
            <a:r>
              <a:rPr lang="cs-CZ" dirty="0"/>
              <a:t>MHC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81517-AD96-4FDD-9CA6-B98FBA8E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4" y="923810"/>
            <a:ext cx="6280355" cy="4351338"/>
          </a:xfrm>
        </p:spPr>
        <p:txBody>
          <a:bodyPr>
            <a:noAutofit/>
          </a:bodyPr>
          <a:lstStyle/>
          <a:p>
            <a:r>
              <a:rPr lang="cs-CZ" sz="1400" b="1" dirty="0"/>
              <a:t>Hlavní </a:t>
            </a:r>
            <a:r>
              <a:rPr lang="cs-CZ" sz="1400" b="1" dirty="0" err="1"/>
              <a:t>histokompatibilní</a:t>
            </a:r>
            <a:r>
              <a:rPr lang="cs-CZ" sz="1400" b="1" dirty="0"/>
              <a:t> komplex </a:t>
            </a:r>
            <a:r>
              <a:rPr lang="cs-CZ" sz="1400" dirty="0"/>
              <a:t>(MHC) je součástí genomu všech obratlovců, které kódují molekuly důležité pro imunitní rozpoznávání.</a:t>
            </a:r>
            <a:br>
              <a:rPr lang="cs-CZ" sz="1400" dirty="0"/>
            </a:br>
            <a:r>
              <a:rPr lang="cs-CZ" sz="1400" dirty="0"/>
              <a:t>U lidí je MHC shluk genů umístěných na chromozomu 6, které kódují proteiny MHC nazývané také </a:t>
            </a:r>
            <a:r>
              <a:rPr lang="cs-CZ" sz="1400" b="1" dirty="0"/>
              <a:t>lidský </a:t>
            </a:r>
            <a:r>
              <a:rPr lang="cs-CZ" sz="1400" b="1" dirty="0" err="1"/>
              <a:t>leukocytární</a:t>
            </a:r>
            <a:r>
              <a:rPr lang="cs-CZ" sz="1400" b="1" dirty="0"/>
              <a:t> antigen </a:t>
            </a:r>
            <a:r>
              <a:rPr lang="cs-CZ" sz="1400" dirty="0"/>
              <a:t>(HLA).</a:t>
            </a:r>
            <a:br>
              <a:rPr lang="cs-CZ" sz="1400" dirty="0"/>
            </a:br>
            <a:r>
              <a:rPr lang="cs-CZ" sz="1400" dirty="0"/>
              <a:t>MHC proteiny jsou sadou proteinů na povrchu buněk a v rámci adaptivní části imunitního systému jsou nutné pro prezentaci antigenu, což zase určuje jeho </a:t>
            </a:r>
            <a:r>
              <a:rPr lang="cs-CZ" sz="1400" dirty="0" err="1"/>
              <a:t>histokompatibilitu</a:t>
            </a:r>
            <a:r>
              <a:rPr lang="cs-CZ" sz="1400" dirty="0"/>
              <a:t>.</a:t>
            </a:r>
            <a:br>
              <a:rPr lang="cs-CZ" sz="1400" dirty="0"/>
            </a:br>
            <a:r>
              <a:rPr lang="cs-CZ" sz="1400" b="1" dirty="0"/>
              <a:t>Hlavní funkcí molekul MHC je vázat se na peptidové antigeny a zobrazit je na buněčném povrchu k rozpoznání příslušnými T-buňkami.</a:t>
            </a:r>
            <a:br>
              <a:rPr lang="cs-CZ" sz="1400" b="1" dirty="0"/>
            </a:br>
            <a:r>
              <a:rPr lang="cs-CZ" sz="1400" dirty="0"/>
              <a:t>Z mnoha genů v lidském MHC jsou považovány za důležité ty, které kódují MHC proteiny třídy I, třídy II a třídy III.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559631-7CF1-4123-95D6-D394F9D7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9" y="1283369"/>
            <a:ext cx="4694535" cy="2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9C134-01E7-486C-A8AE-6B486A2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1" y="246757"/>
            <a:ext cx="10753200" cy="451576"/>
          </a:xfrm>
        </p:spPr>
        <p:txBody>
          <a:bodyPr/>
          <a:lstStyle/>
          <a:p>
            <a:r>
              <a:rPr lang="cs-CZ" dirty="0"/>
              <a:t>Mechanismus působení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A8FE9-DD8D-49BB-9BEF-8EF55DE2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43" y="1234802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/>
              <a:t>Glykoproteiny MHC třídy I představují antigeny endogenního původu pro TCR CD8+ T-buněk.</a:t>
            </a:r>
            <a:br>
              <a:rPr lang="cs-CZ" sz="1200" dirty="0"/>
            </a:br>
            <a:r>
              <a:rPr lang="cs-CZ" sz="1200" dirty="0"/>
              <a:t>Endogenní peptidy pocházejí z degradace intracelulárních proteinů, včetně virových nebo nádorových antigenů v infikovaných nebo transformovaných buňkách, prostřednictvím </a:t>
            </a:r>
            <a:r>
              <a:rPr lang="cs-CZ" sz="1200" b="1" dirty="0" err="1"/>
              <a:t>proteazomu</a:t>
            </a:r>
            <a:r>
              <a:rPr lang="cs-CZ" sz="1200" b="1" dirty="0"/>
              <a:t>. </a:t>
            </a:r>
            <a:r>
              <a:rPr lang="cs-CZ" sz="1200" dirty="0"/>
              <a:t>Produkty degradace se </a:t>
            </a:r>
            <a:r>
              <a:rPr lang="cs-CZ" sz="1200" dirty="0" err="1"/>
              <a:t>translokují</a:t>
            </a:r>
            <a:r>
              <a:rPr lang="cs-CZ" sz="1200" dirty="0"/>
              <a:t> z cytoplazmy do endoplazmatického retikula (ER), kde jsou naneseny na molekuly MHC třídy I prostřednictvím komplexu obsahujícího peptid, který zahrnuje ER transportér spojený se zpracováním antigenu (TAP1 / 2), </a:t>
            </a:r>
            <a:r>
              <a:rPr lang="cs-CZ" sz="1200" dirty="0" err="1"/>
              <a:t>tapasin</a:t>
            </a:r>
            <a:r>
              <a:rPr lang="cs-CZ" sz="1200" dirty="0"/>
              <a:t>, oxidoreduktázu ERp57 a </a:t>
            </a:r>
            <a:r>
              <a:rPr lang="cs-CZ" sz="1200" dirty="0" err="1"/>
              <a:t>chaperonový</a:t>
            </a:r>
            <a:r>
              <a:rPr lang="cs-CZ" sz="1200" dirty="0"/>
              <a:t> protein </a:t>
            </a:r>
            <a:r>
              <a:rPr lang="cs-CZ" sz="1200" b="1" dirty="0" err="1"/>
              <a:t>kalretikulin</a:t>
            </a:r>
            <a:r>
              <a:rPr lang="cs-CZ" sz="1200" b="1" dirty="0"/>
              <a:t>.</a:t>
            </a:r>
            <a:br>
              <a:rPr lang="cs-CZ" sz="1200" dirty="0"/>
            </a:br>
            <a:r>
              <a:rPr lang="cs-CZ" sz="1200" dirty="0"/>
              <a:t>Buněčné komponenty podílející se na prezentaci endogenních antigenů, od </a:t>
            </a:r>
            <a:r>
              <a:rPr lang="cs-CZ" sz="1200" dirty="0" err="1"/>
              <a:t>proteazomových</a:t>
            </a:r>
            <a:r>
              <a:rPr lang="cs-CZ" sz="1200" dirty="0"/>
              <a:t> podjednotek po peptid-zaváděcí komplex, se souhrnně označují jako (APM). CD8 + T lymfocyty exprimují kromě receptorů T-buněk (TCR) receptory CD8. Když se cytotoxický T buněčný receptor CD8 připojí k molekule MHC třídy I a TCR zapadá do epitopu v molekule MHC třídy I, CD8 + T lymfocyty spouští u buňky apoptózu. To pomáhá zprostředkovat buněčnou imunitu, což je primární prostředek k boji s některými intracelulárními patogeny, jako jsou viry a některé bakterie.</a:t>
            </a:r>
          </a:p>
        </p:txBody>
      </p:sp>
    </p:spTree>
    <p:extLst>
      <p:ext uri="{BB962C8B-B14F-4D97-AF65-F5344CB8AC3E}">
        <p14:creationId xmlns:p14="http://schemas.microsoft.com/office/powerpoint/2010/main" val="182278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A2B7F-B7AB-46A6-B184-4DA30309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01375-7EAD-46E6-91BC-3203E866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0949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i="1" dirty="0"/>
              <a:t>Zpracování a prezentace antigenu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Jaderná buňka normálně obsahuje peptidy, většinou vlastní peptidy odvozené z obratu bílkovin a vadných ribozomálních produktů. Také během virové infekce, infekce intracelulárních mikroorganismů nebo rakovinové transformace jsou takové proteiny degradované uvnitř buňky </a:t>
            </a:r>
            <a:r>
              <a:rPr lang="cs-CZ" sz="1400" dirty="0" err="1"/>
              <a:t>proteazomy</a:t>
            </a:r>
            <a:r>
              <a:rPr lang="cs-CZ" sz="1400" dirty="0"/>
              <a:t> také naneseny na molekuly MHC třídy I a zobrazeny na buněčném povrchu.</a:t>
            </a:r>
            <a:br>
              <a:rPr lang="cs-CZ" sz="1400" dirty="0"/>
            </a:br>
            <a:br>
              <a:rPr lang="cs-CZ" sz="1400" b="1" i="1" dirty="0"/>
            </a:br>
            <a:r>
              <a:rPr lang="cs-CZ" sz="1400" b="1" i="1" dirty="0"/>
              <a:t>Odmítnutí transplantace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Během transplantace orgánu nebo kmenových buněk samotné molekuly MHC působí jako antigeny a mohou u příjemce vyvolat imunitní odpověď způsobující odmítnutí transplantátu. Vzhledem k tomu, že variace MHC v lidské populaci je vysoká a žádní dva jedinci kromě identických dvojčat neexprimují stejné molekuly MHC, mohou zprostředkovat odmítnutí transplantátu.</a:t>
            </a:r>
          </a:p>
        </p:txBody>
      </p:sp>
    </p:spTree>
    <p:extLst>
      <p:ext uri="{BB962C8B-B14F-4D97-AF65-F5344CB8AC3E}">
        <p14:creationId xmlns:p14="http://schemas.microsoft.com/office/powerpoint/2010/main" val="201678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8A9C8-7973-4B63-A985-F124A39A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působení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C6AC5-4F7C-4681-A1EB-37D86E38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69" y="1253331"/>
            <a:ext cx="9027177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sz="3300" dirty="0"/>
            </a:br>
            <a:r>
              <a:rPr lang="cs-CZ" sz="5600" b="1" dirty="0"/>
              <a:t>Molekuly MHC třídy II prezentují antigen exogenního původu CD4+ T-buňkám.</a:t>
            </a:r>
            <a:br>
              <a:rPr lang="cs-CZ" sz="5600" b="1" dirty="0"/>
            </a:br>
            <a:r>
              <a:rPr lang="cs-CZ" sz="5600" dirty="0"/>
              <a:t>Fagocyty, jako jsou makrofágy a nezralé dendritické buňky, přijímají patogeny fagocytózou do </a:t>
            </a:r>
            <a:r>
              <a:rPr lang="cs-CZ" sz="5600" dirty="0" err="1"/>
              <a:t>fagozomů</a:t>
            </a:r>
            <a:r>
              <a:rPr lang="cs-CZ" sz="5600" dirty="0"/>
              <a:t>, které fúzují s lysozomy a kyselé enzymy štěpí vychytaný protein na mnoho různých peptidů.</a:t>
            </a:r>
            <a:br>
              <a:rPr lang="cs-CZ" sz="5600" dirty="0"/>
            </a:br>
            <a:r>
              <a:rPr lang="cs-CZ" sz="5600" dirty="0"/>
              <a:t>Během syntézy molekul MHC třídy II jsou molekuly transportovány z endoplazmatického retikula (ER) přes Golgiho do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kompartmentů</a:t>
            </a:r>
            <a:r>
              <a:rPr lang="cs-CZ" sz="5600" dirty="0"/>
              <a:t>. Produkované řetězce </a:t>
            </a:r>
            <a:r>
              <a:rPr lang="el-GR" sz="5600" dirty="0"/>
              <a:t>α </a:t>
            </a:r>
            <a:r>
              <a:rPr lang="cs-CZ" sz="5600" dirty="0"/>
              <a:t>a </a:t>
            </a:r>
            <a:r>
              <a:rPr lang="el-GR" sz="5600" dirty="0"/>
              <a:t>β </a:t>
            </a:r>
            <a:r>
              <a:rPr lang="cs-CZ" sz="5600" dirty="0"/>
              <a:t>jsou spojeny se speciálním polypeptidem známým jako invariantní řetězec (</a:t>
            </a:r>
            <a:r>
              <a:rPr lang="cs-CZ" sz="5600" dirty="0" err="1"/>
              <a:t>Ii</a:t>
            </a:r>
            <a:r>
              <a:rPr lang="cs-CZ" sz="5600" dirty="0"/>
              <a:t>). II zabraňuje endogenním peptidům ve vazbě na molekuly MHC třídy II.</a:t>
            </a:r>
            <a:br>
              <a:rPr lang="cs-CZ" sz="5600" dirty="0"/>
            </a:br>
            <a:r>
              <a:rPr lang="cs-CZ" sz="5600" dirty="0"/>
              <a:t>Po odstranění II v kyselých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kompartmentech</a:t>
            </a:r>
            <a:r>
              <a:rPr lang="cs-CZ" sz="5600" dirty="0"/>
              <a:t> jsou peptidy schopné se na MHC vázat. </a:t>
            </a:r>
            <a:br>
              <a:rPr lang="cs-CZ" sz="5600" dirty="0"/>
            </a:br>
            <a:r>
              <a:rPr lang="cs-CZ" sz="5600" b="1" dirty="0"/>
              <a:t>Molekuly MHC třídy II s peptidem jsou poté transportovány na povrch membrány pro prezentaci antigenu.</a:t>
            </a:r>
            <a:br>
              <a:rPr lang="cs-CZ" sz="5600" b="1" dirty="0"/>
            </a:br>
            <a:r>
              <a:rPr lang="cs-CZ" sz="5600" b="1" dirty="0"/>
              <a:t>Komplex peptid: MHC třídy II </a:t>
            </a:r>
            <a:r>
              <a:rPr lang="cs-CZ" sz="5600" dirty="0"/>
              <a:t>je pak rozpoznán příbuzným receptorem T buněk (TCR) pomocných T buněk.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91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6780-D05D-4D53-A520-F83B2E97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8F6C2-7780-4C03-AC93-DD752CB4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2" y="1312278"/>
            <a:ext cx="5149645" cy="4351338"/>
          </a:xfrm>
        </p:spPr>
        <p:txBody>
          <a:bodyPr>
            <a:noAutofit/>
          </a:bodyPr>
          <a:lstStyle/>
          <a:p>
            <a:r>
              <a:rPr lang="cs-CZ" sz="1400" dirty="0"/>
              <a:t>Proteiny MHC třídy I jsou kódovány geny HLA-A, HLA-B a HLA-C kódujícími molekuly HLA-A, HLA-B a HLA-C.</a:t>
            </a:r>
            <a:br>
              <a:rPr lang="cs-CZ" sz="1400" dirty="0"/>
            </a:br>
            <a:r>
              <a:rPr lang="cs-CZ" sz="1400" dirty="0"/>
              <a:t>Molekuly třídy I se nacházejí prakticky na všech jaderných buňkách v těle, včetně krevních destiček. Klíčové výjimky jsou pozorovány u buněk v sítnici a mozku a bezjaderných červených krvinek.</a:t>
            </a:r>
            <a:br>
              <a:rPr lang="cs-CZ" sz="1400" dirty="0"/>
            </a:br>
            <a:r>
              <a:rPr lang="cs-CZ" sz="1400" dirty="0"/>
              <a:t>Jsou rozpoznávány </a:t>
            </a:r>
            <a:r>
              <a:rPr lang="cs-CZ" sz="1400" dirty="0" err="1"/>
              <a:t>ko</a:t>
            </a:r>
            <a:r>
              <a:rPr lang="cs-CZ" sz="1400" dirty="0"/>
              <a:t>-receptory CD8 prostřednictvím podjednotky MHC třídy I β2.</a:t>
            </a:r>
            <a:br>
              <a:rPr lang="cs-CZ" sz="1400" dirty="0"/>
            </a:br>
            <a:r>
              <a:rPr lang="cs-CZ" sz="1400" dirty="0"/>
              <a:t>Tyto molekuly MHC třídy I vzorkují peptidy generované v buňce a signalizují fyziologický stav buňky efektorovým buňkám imunitního systému, zejména CD8 + T lymfocytům.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0F5B2A-0CFA-4DF6-82A2-3263C4C7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6" y="1491914"/>
            <a:ext cx="3954379" cy="35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85ECF-1F56-495B-B0D9-2BFBB41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21" y="166548"/>
            <a:ext cx="10753200" cy="451576"/>
          </a:xfrm>
        </p:spPr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27E7B-A0FD-4C7E-AD8C-A301AD15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53" y="392336"/>
            <a:ext cx="47194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400" dirty="0"/>
            </a:br>
            <a:r>
              <a:rPr lang="cs-CZ" sz="1400" b="1" dirty="0"/>
              <a:t>Zapojení TCR – peptid: MHC třídy II </a:t>
            </a:r>
            <a:r>
              <a:rPr lang="cs-CZ" sz="1400" dirty="0"/>
              <a:t>je zásadní pro indukci a regulaci adaptivní imunity výběrem zralého repertoáru CD4 + T buněk v brzlíku a aktivací těchto lymfocytů na periferii.</a:t>
            </a:r>
            <a:br>
              <a:rPr lang="cs-CZ" sz="1400" dirty="0"/>
            </a:br>
            <a:r>
              <a:rPr lang="cs-CZ" sz="1400" dirty="0"/>
              <a:t>Bezpečné připojení k molekule MHC prezentovaným peptidem zajišťuje stabilní vazbu peptidu, což zvyšuje rozpoznávání antigenu T buňkami, </a:t>
            </a:r>
            <a:r>
              <a:rPr lang="cs-CZ" sz="1400" dirty="0" err="1"/>
              <a:t>recruitment</a:t>
            </a:r>
            <a:r>
              <a:rPr lang="cs-CZ" sz="1400" dirty="0"/>
              <a:t> T buněk a správnou imunitní reakci.</a:t>
            </a:r>
            <a:br>
              <a:rPr lang="cs-CZ" sz="1400" dirty="0"/>
            </a:br>
            <a:r>
              <a:rPr lang="cs-CZ" sz="1400" dirty="0"/>
              <a:t>Vzhledem k tomu, že odebírají a prezentují antigeny z exogenních zdrojů, jsou molekuly MHC třídy II kriticky významné  pro zahájení imunitní odpovědi specifické pro antigen.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75394158-D5C2-40EC-97E8-450F6389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57" y="1271757"/>
            <a:ext cx="5363817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DC2FB-4895-4F86-9736-5CD16826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4F04A-C4BD-448F-A25D-0CD6098E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Ztráta nebo nedostatečná funkce různých složek imunitního systému</a:t>
            </a:r>
            <a:br>
              <a:rPr lang="cs-CZ" dirty="0"/>
            </a:br>
            <a:r>
              <a:rPr lang="cs-CZ" dirty="0"/>
              <a:t>Může se objevit v kterékoli části nebo stavu imunitního systému</a:t>
            </a:r>
            <a:br>
              <a:rPr lang="cs-CZ" dirty="0"/>
            </a:br>
            <a:r>
              <a:rPr lang="cs-CZ" dirty="0"/>
              <a:t>fyzická bariéra, fagocyty, B lymfocyty, T lymfocyty, komplement, přirozené zabíječské buňky</a:t>
            </a:r>
            <a:br>
              <a:rPr lang="cs-CZ" dirty="0"/>
            </a:br>
            <a:r>
              <a:rPr lang="cs-CZ" dirty="0"/>
              <a:t>Hostitel s oslabenou imunitou má narušenou funkci imunitního systému a je vystaven vysokému riziku infekce</a:t>
            </a:r>
          </a:p>
        </p:txBody>
      </p:sp>
    </p:spTree>
    <p:extLst>
      <p:ext uri="{BB962C8B-B14F-4D97-AF65-F5344CB8AC3E}">
        <p14:creationId xmlns:p14="http://schemas.microsoft.com/office/powerpoint/2010/main" val="415990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0714-133E-4A98-9813-AC62ED78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0340F-70CC-462F-BED2-E5DCEF83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6" y="1480720"/>
            <a:ext cx="6880123" cy="4351338"/>
          </a:xfrm>
        </p:spPr>
        <p:txBody>
          <a:bodyPr/>
          <a:lstStyle/>
          <a:p>
            <a:r>
              <a:rPr lang="cs-CZ" sz="2400" b="1" dirty="0"/>
              <a:t>Imunitní systém</a:t>
            </a:r>
            <a:r>
              <a:rPr lang="cs-CZ" sz="2400" dirty="0"/>
              <a:t> = buňky, tkáně a molekuly, které zprostředkovávají odolnost vůči infekcím</a:t>
            </a:r>
            <a:br>
              <a:rPr lang="cs-CZ" sz="2400" dirty="0"/>
            </a:br>
            <a:r>
              <a:rPr lang="cs-CZ" sz="2400" b="1" dirty="0"/>
              <a:t>Imunologie</a:t>
            </a:r>
            <a:r>
              <a:rPr lang="cs-CZ" sz="2400" dirty="0"/>
              <a:t> = studium struktury a funkce imunitního systému</a:t>
            </a:r>
            <a:br>
              <a:rPr lang="cs-CZ" sz="2400" dirty="0"/>
            </a:br>
            <a:r>
              <a:rPr lang="cs-CZ" sz="2400" b="1" dirty="0"/>
              <a:t>Imunita</a:t>
            </a:r>
            <a:r>
              <a:rPr lang="cs-CZ" sz="2400" dirty="0"/>
              <a:t> = odolnost hostitele vůči patogenům a jejich toxickým účinkům</a:t>
            </a:r>
            <a:br>
              <a:rPr lang="cs-CZ" sz="2400" dirty="0"/>
            </a:br>
            <a:r>
              <a:rPr lang="cs-CZ" sz="2400" b="1" dirty="0"/>
              <a:t>Imunitní odpověď </a:t>
            </a:r>
            <a:r>
              <a:rPr lang="cs-CZ" sz="2400" dirty="0"/>
              <a:t>= kolektivní a koordinovaná reakce na zavedení cizích látek do jedince zprostředkovaná buňkami a molekulami imunitního systému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20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EDC99-83BE-4FE5-A933-70B6FBE0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3469C-9159-453F-9D64-BBFF1555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Způsobuje je poškození buněk nadměrnou imunitní odpovědí na antigeny</a:t>
            </a:r>
            <a:br>
              <a:rPr lang="cs-CZ" dirty="0"/>
            </a:br>
            <a:r>
              <a:rPr lang="cs-CZ" dirty="0"/>
              <a:t>Přecitlivělost = nadměrná reakce na infekční agens</a:t>
            </a:r>
            <a:br>
              <a:rPr lang="cs-CZ" dirty="0"/>
            </a:br>
            <a:r>
              <a:rPr lang="cs-CZ" dirty="0"/>
              <a:t>Alergie = nadměrná reakce na látky v životním prostředí</a:t>
            </a:r>
            <a:br>
              <a:rPr lang="cs-CZ" dirty="0"/>
            </a:br>
            <a:r>
              <a:rPr lang="cs-CZ" dirty="0"/>
              <a:t>Autoimunita = přehnaná reakce na vlastní antigeny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2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092AA-C712-4DE9-B59B-84DAFF8C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DBA278-D385-4B51-9250-8109F949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4" y="0"/>
            <a:ext cx="8682260" cy="6511695"/>
          </a:xfrm>
        </p:spPr>
      </p:pic>
    </p:spTree>
    <p:extLst>
      <p:ext uri="{BB962C8B-B14F-4D97-AF65-F5344CB8AC3E}">
        <p14:creationId xmlns:p14="http://schemas.microsoft.com/office/powerpoint/2010/main" val="168817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13A1B-626D-45D9-883E-8A31A17A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1E366-B964-4C26-B8A6-2168F24B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35863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Reakce přecitlivělosti si lze zapamatovat pomocí mnemotechnické pomůcky</a:t>
            </a:r>
          </a:p>
          <a:p>
            <a:pPr marL="0" indent="0">
              <a:buNone/>
            </a:pPr>
            <a:r>
              <a:rPr lang="cs-CZ" dirty="0"/>
              <a:t> ACID: A - </a:t>
            </a:r>
            <a:r>
              <a:rPr lang="cs-CZ" dirty="0">
                <a:highlight>
                  <a:srgbClr val="FFFF00"/>
                </a:highlight>
              </a:rPr>
              <a:t>a</a:t>
            </a:r>
            <a:r>
              <a:rPr lang="cs-CZ" dirty="0"/>
              <a:t>lergická / anafylaktická / atopická (typ I); C - </a:t>
            </a:r>
            <a:r>
              <a:rPr lang="cs-CZ" dirty="0">
                <a:highlight>
                  <a:srgbClr val="FFFF00"/>
                </a:highlight>
              </a:rPr>
              <a:t>c</a:t>
            </a:r>
            <a:r>
              <a:rPr lang="cs-CZ" dirty="0"/>
              <a:t>ytotoxický (typ II); I - depozice </a:t>
            </a:r>
            <a:r>
              <a:rPr lang="cs-CZ" dirty="0">
                <a:highlight>
                  <a:srgbClr val="FFFF00"/>
                </a:highlight>
              </a:rPr>
              <a:t>i</a:t>
            </a:r>
            <a:r>
              <a:rPr lang="cs-CZ" dirty="0"/>
              <a:t>munitního komplexu (typ III); D – opožděná - </a:t>
            </a:r>
            <a:r>
              <a:rPr lang="cs-CZ" dirty="0" err="1">
                <a:highlight>
                  <a:srgbClr val="FFFF00"/>
                </a:highlight>
              </a:rPr>
              <a:t>d</a:t>
            </a:r>
            <a:r>
              <a:rPr lang="cs-CZ" dirty="0" err="1"/>
              <a:t>elayed</a:t>
            </a:r>
            <a:r>
              <a:rPr lang="cs-CZ" dirty="0"/>
              <a:t> (typ IV)</a:t>
            </a:r>
          </a:p>
        </p:txBody>
      </p:sp>
    </p:spTree>
    <p:extLst>
      <p:ext uri="{BB962C8B-B14F-4D97-AF65-F5344CB8AC3E}">
        <p14:creationId xmlns:p14="http://schemas.microsoft.com/office/powerpoint/2010/main" val="327247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DECC8-703F-42D1-8CB7-86E49231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325796"/>
            <a:ext cx="10515600" cy="1325563"/>
          </a:xfrm>
        </p:spPr>
        <p:txBody>
          <a:bodyPr>
            <a:noAutofit/>
          </a:bodyPr>
          <a:lstStyle/>
          <a:p>
            <a:r>
              <a:rPr lang="cs-CZ" sz="2400" dirty="0"/>
              <a:t>Hypersenzitivní reakce typu I se označují jako okamžité a zahrnují anafylaktické a atopické imunitní reakce.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EAB1B-3FA5-404B-BBBC-8694254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1266886"/>
            <a:ext cx="10753200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Patofyziologie</a:t>
            </a:r>
            <a:br>
              <a:rPr lang="cs-CZ" sz="5600" dirty="0"/>
            </a:br>
            <a:r>
              <a:rPr lang="cs-CZ" sz="5600" dirty="0" err="1"/>
              <a:t>IgE</a:t>
            </a:r>
            <a:r>
              <a:rPr lang="cs-CZ" sz="5600" dirty="0"/>
              <a:t> se tvoří jako výsledek předchozí </a:t>
            </a:r>
            <a:r>
              <a:rPr lang="cs-CZ" sz="5600" b="1" dirty="0"/>
              <a:t>senzibilizace</a:t>
            </a:r>
            <a:r>
              <a:rPr lang="cs-CZ" sz="5600" dirty="0"/>
              <a:t> (tj. předchozího kontaktu s antigenem) a obaluje žírné buňky a </a:t>
            </a:r>
            <a:r>
              <a:rPr lang="cs-CZ" sz="5600" dirty="0" err="1"/>
              <a:t>bazofily</a:t>
            </a:r>
            <a:r>
              <a:rPr lang="cs-CZ" sz="5600" dirty="0"/>
              <a:t>.</a:t>
            </a:r>
            <a:br>
              <a:rPr lang="cs-CZ" sz="5600" dirty="0"/>
            </a:br>
            <a:r>
              <a:rPr lang="cs-CZ" sz="5600" dirty="0"/>
              <a:t>Následné setkání s antigenem vede k </a:t>
            </a:r>
            <a:r>
              <a:rPr lang="cs-CZ" sz="5600" dirty="0" err="1"/>
              <a:t>IgE</a:t>
            </a:r>
            <a:r>
              <a:rPr lang="cs-CZ" sz="5600" dirty="0"/>
              <a:t>-zprostředkované reakci preformovaných </a:t>
            </a:r>
            <a:r>
              <a:rPr lang="cs-CZ" sz="5600" dirty="0" err="1"/>
              <a:t>IgE</a:t>
            </a:r>
            <a:r>
              <a:rPr lang="cs-CZ" sz="5600" dirty="0"/>
              <a:t> protilátek: volný antigen se váže na dvě sousední </a:t>
            </a:r>
            <a:r>
              <a:rPr lang="cs-CZ" sz="5600" dirty="0" err="1"/>
              <a:t>IgE</a:t>
            </a:r>
            <a:r>
              <a:rPr lang="cs-CZ" sz="5600" dirty="0"/>
              <a:t> protilátky (síťování) → </a:t>
            </a:r>
            <a:r>
              <a:rPr lang="cs-CZ" sz="5600" dirty="0" err="1"/>
              <a:t>degranulace</a:t>
            </a:r>
            <a:r>
              <a:rPr lang="cs-CZ" sz="5600" dirty="0"/>
              <a:t> buněk</a:t>
            </a:r>
            <a:br>
              <a:rPr lang="cs-CZ" sz="5600" dirty="0"/>
            </a:br>
            <a:r>
              <a:rPr lang="cs-CZ" sz="5600" dirty="0"/>
              <a:t>Uvolňování histaminu a dalších mediátorů (např. prostaglandin, faktor aktivující trombocyty, </a:t>
            </a:r>
            <a:r>
              <a:rPr lang="cs-CZ" sz="5600" dirty="0" err="1"/>
              <a:t>leukotrieny</a:t>
            </a:r>
            <a:r>
              <a:rPr lang="cs-CZ" sz="5600" dirty="0"/>
              <a:t>, heparin, </a:t>
            </a:r>
            <a:r>
              <a:rPr lang="cs-CZ" sz="5600" dirty="0" err="1"/>
              <a:t>tryptáza</a:t>
            </a:r>
            <a:r>
              <a:rPr lang="cs-CZ" sz="5600" dirty="0"/>
              <a:t>) →</a:t>
            </a:r>
            <a:br>
              <a:rPr lang="cs-CZ" sz="5600" dirty="0"/>
            </a:br>
            <a:r>
              <a:rPr lang="cs-CZ" sz="5600" dirty="0"/>
              <a:t>zvýšená kontrakce hladkého svalstva + periferní vazodilatace + zvýšená vaskulární permeabilita → bronchospazmus, křeče v břiše a rýma → hypovolemie, hypoxie</a:t>
            </a:r>
            <a:br>
              <a:rPr lang="cs-CZ" sz="5600" dirty="0"/>
            </a:br>
            <a:r>
              <a:rPr lang="cs-CZ" sz="5600" dirty="0"/>
              <a:t>Extravazace kapilární krve → erytém</a:t>
            </a:r>
            <a:br>
              <a:rPr lang="cs-CZ" sz="5600" dirty="0"/>
            </a:br>
            <a:r>
              <a:rPr lang="cs-CZ" sz="5600" dirty="0"/>
              <a:t>Přesun tekutin do intersticiálního prostoru → edém, plicní edém</a:t>
            </a:r>
            <a:br>
              <a:rPr lang="cs-CZ" sz="5600" dirty="0"/>
            </a:br>
            <a:r>
              <a:rPr lang="cs-CZ" sz="5600" dirty="0"/>
              <a:t>Svědění</a:t>
            </a:r>
            <a:br>
              <a:rPr lang="cs-CZ" sz="5600" dirty="0"/>
            </a:br>
            <a:r>
              <a:rPr lang="cs-CZ" sz="5600" dirty="0"/>
              <a:t>Chemotaxe </a:t>
            </a:r>
            <a:r>
              <a:rPr lang="cs-CZ" sz="5600" dirty="0" err="1"/>
              <a:t>eosinofilů</a:t>
            </a:r>
            <a:r>
              <a:rPr lang="cs-CZ" sz="5600" dirty="0"/>
              <a:t> a neutrofilů indukovaná mediátory </a:t>
            </a:r>
            <a:r>
              <a:rPr lang="cs-CZ" sz="5600" dirty="0" err="1"/>
              <a:t>bazofilů</a:t>
            </a:r>
            <a:r>
              <a:rPr lang="cs-CZ" sz="5600" dirty="0"/>
              <a:t> a žírných buněk → </a:t>
            </a:r>
            <a:r>
              <a:rPr lang="cs-CZ" sz="5600" dirty="0" err="1"/>
              <a:t>eosinofilie</a:t>
            </a:r>
            <a:endParaRPr lang="cs-CZ" sz="5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98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76CB9-22CF-498E-B415-D50D1A54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 typu 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5B29C3-4F28-484D-B7D9-8045E5D85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7" y="1690688"/>
            <a:ext cx="10515600" cy="411224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7E2EEE-8A48-4E10-B671-126CF3F43A6B}"/>
              </a:ext>
            </a:extLst>
          </p:cNvPr>
          <p:cNvSpPr txBox="1"/>
          <p:nvPr/>
        </p:nvSpPr>
        <p:spPr>
          <a:xfrm>
            <a:off x="562897" y="5879690"/>
            <a:ext cx="1097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https://microbenotes.com/hypersensitivity-introduction-causes-mechanism-and-types/#type-i-immediate-reaction</a:t>
            </a:r>
          </a:p>
        </p:txBody>
      </p:sp>
    </p:spTree>
    <p:extLst>
      <p:ext uri="{BB962C8B-B14F-4D97-AF65-F5344CB8AC3E}">
        <p14:creationId xmlns:p14="http://schemas.microsoft.com/office/powerpoint/2010/main" val="300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3B7E1-594C-48F7-B2D1-444072B3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Zkřížená reaktivita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C9764-5167-4E83-9F6D-8DF3A448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720000"/>
            <a:ext cx="10515600" cy="4351338"/>
          </a:xfrm>
        </p:spPr>
        <p:txBody>
          <a:bodyPr/>
          <a:lstStyle/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r>
              <a:rPr lang="cs-CZ" dirty="0"/>
              <a:t>Jedinci s alergiemi mohou také reagovat na látky, které obsahují částice podobné hlavnímu antigenu.</a:t>
            </a:r>
            <a:br>
              <a:rPr lang="cs-CZ" dirty="0"/>
            </a:br>
            <a:r>
              <a:rPr lang="cs-CZ" dirty="0"/>
              <a:t>Příklady (primární alergen - křížově reaktivní alergen) [9] [10]</a:t>
            </a:r>
            <a:br>
              <a:rPr lang="cs-CZ" dirty="0"/>
            </a:br>
            <a:r>
              <a:rPr lang="cs-CZ" dirty="0"/>
              <a:t>Pyl - různé potraviny (např. jablko, lískové ořechy, mrkev, kiwi, meruňky, broskve)</a:t>
            </a:r>
            <a:br>
              <a:rPr lang="cs-CZ" dirty="0"/>
            </a:br>
            <a:r>
              <a:rPr lang="cs-CZ" dirty="0"/>
              <a:t>Roztoči - korýši</a:t>
            </a:r>
            <a:br>
              <a:rPr lang="cs-CZ" dirty="0"/>
            </a:br>
            <a:r>
              <a:rPr lang="cs-CZ" dirty="0"/>
              <a:t>Latex - exotické ovoce (např. banán, avokádo, kiwi)</a:t>
            </a:r>
            <a:br>
              <a:rPr lang="cs-CZ" dirty="0"/>
            </a:br>
            <a:r>
              <a:rPr lang="cs-CZ" dirty="0"/>
              <a:t>Ptačí zob - vaječný žloutek</a:t>
            </a:r>
            <a:br>
              <a:rPr lang="cs-CZ" dirty="0"/>
            </a:br>
            <a:r>
              <a:rPr lang="cs-CZ" dirty="0"/>
              <a:t>Kočičí srst – vepřové maso</a:t>
            </a:r>
          </a:p>
        </p:txBody>
      </p:sp>
    </p:spTree>
    <p:extLst>
      <p:ext uri="{BB962C8B-B14F-4D97-AF65-F5344CB8AC3E}">
        <p14:creationId xmlns:p14="http://schemas.microsoft.com/office/powerpoint/2010/main" val="399493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EF245-85FA-43EC-98C8-E865C6A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58" y="214673"/>
            <a:ext cx="10753200" cy="451576"/>
          </a:xfrm>
        </p:spPr>
        <p:txBody>
          <a:bodyPr/>
          <a:lstStyle/>
          <a:p>
            <a:r>
              <a:rPr lang="cs-CZ" dirty="0"/>
              <a:t>Klinický nález - 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786CA-A119-44BA-90C3-9DE12116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84" y="343541"/>
            <a:ext cx="107532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5600" dirty="0"/>
              <a:t>Okamžitá reakce: alergická reakce během několika minut po kontaktu s antigenem</a:t>
            </a:r>
            <a:br>
              <a:rPr lang="cs-CZ" sz="5600" dirty="0"/>
            </a:br>
            <a:r>
              <a:rPr lang="cs-CZ" sz="5600" dirty="0"/>
              <a:t>Reakce v pozdní fázi: nastává několik hodin po okamžité reakci po dobu 24–72 hodin</a:t>
            </a:r>
            <a:br>
              <a:rPr lang="cs-CZ" sz="5600" dirty="0"/>
            </a:br>
            <a:r>
              <a:rPr lang="cs-CZ" sz="5600" dirty="0"/>
              <a:t>Hlavní příznaky: svědění, otoky, vyrážka, rýma, bronchospazmus a břišní křeče</a:t>
            </a:r>
            <a:br>
              <a:rPr lang="cs-CZ" sz="5600" dirty="0"/>
            </a:br>
            <a:r>
              <a:rPr lang="cs-CZ" sz="5600" dirty="0"/>
              <a:t>Specifické projevy</a:t>
            </a:r>
            <a:br>
              <a:rPr lang="cs-CZ" sz="5600" dirty="0"/>
            </a:br>
            <a:r>
              <a:rPr lang="cs-CZ" sz="5600" dirty="0"/>
              <a:t>Alergická konjunktivitida</a:t>
            </a:r>
            <a:br>
              <a:rPr lang="cs-CZ" sz="5600" dirty="0"/>
            </a:br>
            <a:r>
              <a:rPr lang="cs-CZ" sz="5600" dirty="0"/>
              <a:t>Alergická rýma</a:t>
            </a:r>
            <a:br>
              <a:rPr lang="cs-CZ" sz="5600" dirty="0"/>
            </a:br>
            <a:r>
              <a:rPr lang="cs-CZ" sz="5600" dirty="0"/>
              <a:t>Alergické astma</a:t>
            </a:r>
            <a:br>
              <a:rPr lang="cs-CZ" sz="5600" dirty="0"/>
            </a:br>
            <a:r>
              <a:rPr lang="cs-CZ" sz="5600" dirty="0"/>
              <a:t>Atopie: genetická predispozice k produkci protilátek </a:t>
            </a:r>
            <a:r>
              <a:rPr lang="cs-CZ" sz="5600" dirty="0" err="1"/>
              <a:t>IgE</a:t>
            </a:r>
            <a:r>
              <a:rPr lang="cs-CZ" sz="5600" dirty="0"/>
              <a:t> proti určitým neškodným alergenům na životní prostředí (např. pyl, roztoči, plísně, určité potraviny)</a:t>
            </a:r>
            <a:br>
              <a:rPr lang="cs-CZ" sz="5600" dirty="0"/>
            </a:br>
            <a:r>
              <a:rPr lang="cs-CZ" sz="5600" dirty="0"/>
              <a:t>Přidružené stavy: astma, atopická dermatitida, alergická rýma, alergická konjunktivitida, potravinové alergie</a:t>
            </a:r>
            <a:br>
              <a:rPr lang="cs-CZ" sz="5600" dirty="0"/>
            </a:br>
            <a:r>
              <a:rPr lang="cs-CZ" sz="5600" dirty="0"/>
              <a:t>Kopřivka (kopřivka): dobře ohraničené, vyvýšené, svědivé a </a:t>
            </a:r>
            <a:r>
              <a:rPr lang="cs-CZ" sz="5600" dirty="0" err="1"/>
              <a:t>erytematózní</a:t>
            </a:r>
            <a:r>
              <a:rPr lang="cs-CZ" sz="5600" dirty="0"/>
              <a:t> plaky s kulatým, oválným nebo </a:t>
            </a:r>
            <a:r>
              <a:rPr lang="cs-CZ" sz="5600" dirty="0" err="1"/>
              <a:t>serpiginózním</a:t>
            </a:r>
            <a:r>
              <a:rPr lang="cs-CZ" sz="5600" dirty="0"/>
              <a:t> tvarem; do průměru několika centimetrů (šupiny); způsobené aktivací žírných buněk v povrchové dermis</a:t>
            </a:r>
            <a:br>
              <a:rPr lang="cs-CZ" dirty="0"/>
            </a:br>
            <a:r>
              <a:rPr lang="cs-CZ" dirty="0" err="1"/>
              <a:t>Angioedém</a:t>
            </a:r>
            <a:r>
              <a:rPr lang="cs-CZ" dirty="0"/>
              <a:t>: v důsledku aktivace žírných buněk v dermis a / nebo podkožní tkáni</a:t>
            </a:r>
            <a:br>
              <a:rPr lang="cs-CZ" dirty="0"/>
            </a:br>
            <a:r>
              <a:rPr lang="cs-CZ" dirty="0"/>
              <a:t>Anafylaxe</a:t>
            </a:r>
          </a:p>
        </p:txBody>
      </p:sp>
    </p:spTree>
    <p:extLst>
      <p:ext uri="{BB962C8B-B14F-4D97-AF65-F5344CB8AC3E}">
        <p14:creationId xmlns:p14="http://schemas.microsoft.com/office/powerpoint/2010/main" val="338899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F7E7C-E8C0-4BCA-9997-6FDA3B21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685CFD-F4A7-48C9-B364-2E27D237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" y="365125"/>
            <a:ext cx="10880328" cy="6511866"/>
          </a:xfrm>
        </p:spPr>
      </p:pic>
    </p:spTree>
    <p:extLst>
      <p:ext uri="{BB962C8B-B14F-4D97-AF65-F5344CB8AC3E}">
        <p14:creationId xmlns:p14="http://schemas.microsoft.com/office/powerpoint/2010/main" val="33615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19F28-C532-4093-9ACB-4ADC6CD0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3E811-E5B1-4372-A141-CE46811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253331"/>
            <a:ext cx="5924065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500" b="1" dirty="0"/>
              <a:t>Kožní testování in </a:t>
            </a:r>
            <a:r>
              <a:rPr lang="cs-CZ" sz="4500" b="1" dirty="0" err="1"/>
              <a:t>vivo</a:t>
            </a:r>
            <a:r>
              <a:rPr lang="cs-CZ" sz="4500" b="1" dirty="0"/>
              <a:t>:  </a:t>
            </a:r>
            <a:r>
              <a:rPr lang="cs-CZ" sz="4500" dirty="0"/>
              <a:t>Obecná zásada: Malé množství alergenů (např. pyl) se zavádí do kůže, aby se otestovala lokální alergická reakce.</a:t>
            </a:r>
            <a:br>
              <a:rPr lang="cs-CZ" sz="4500" dirty="0"/>
            </a:br>
            <a:r>
              <a:rPr lang="cs-CZ" sz="4500" dirty="0"/>
              <a:t>Vyšší citlivosti lze dosáhnout při invazivnějším testování. Čím je však test invazivnější, tím vyšší je riziko anafylaktického šoku.</a:t>
            </a:r>
            <a:br>
              <a:rPr lang="cs-CZ" sz="4500" dirty="0"/>
            </a:br>
            <a:r>
              <a:rPr lang="cs-CZ" sz="4500" dirty="0"/>
              <a:t>Výsledky testu jsou obvykle k dispozici po 20 minutách. Hodnocení: zarudnutí kůže a velikost pupenů</a:t>
            </a:r>
            <a:br>
              <a:rPr lang="cs-CZ" sz="4500" dirty="0"/>
            </a:br>
            <a:r>
              <a:rPr lang="cs-CZ" sz="4500" b="1" dirty="0"/>
              <a:t>Kožní </a:t>
            </a:r>
            <a:r>
              <a:rPr lang="cs-CZ" sz="4500" b="1" dirty="0" err="1"/>
              <a:t>prick</a:t>
            </a:r>
            <a:r>
              <a:rPr lang="cs-CZ" sz="4500" b="1" dirty="0"/>
              <a:t> test</a:t>
            </a:r>
            <a:br>
              <a:rPr lang="cs-CZ" sz="4500" dirty="0"/>
            </a:br>
            <a:r>
              <a:rPr lang="cs-CZ" sz="4500" dirty="0"/>
              <a:t>Na pokožku se nanáší malé množství různých alergenů; lanceta se poté použije k napíchnutí povrchu kůže, aby mohly vniknout alergenové extrakty.</a:t>
            </a:r>
            <a:br>
              <a:rPr lang="cs-CZ" sz="4500" dirty="0"/>
            </a:br>
            <a:r>
              <a:rPr lang="cs-CZ" sz="4500" dirty="0"/>
              <a:t>Pozitivní výsledek: šupina stejná nebo větší než kontrola histaminu (nebo větší než 3 mm) [11]</a:t>
            </a:r>
            <a:br>
              <a:rPr lang="cs-CZ" sz="4500" dirty="0"/>
            </a:br>
            <a:r>
              <a:rPr lang="cs-CZ" sz="4500" dirty="0" err="1"/>
              <a:t>Scratch</a:t>
            </a:r>
            <a:r>
              <a:rPr lang="cs-CZ" sz="4500" dirty="0"/>
              <a:t> test: srovnatelný s testem píchnutí; vytvoří se škrábanec (asi 1 cm) a následně se aplikuje alergen</a:t>
            </a:r>
            <a:br>
              <a:rPr lang="cs-CZ" sz="4500" dirty="0"/>
            </a:br>
            <a:r>
              <a:rPr lang="cs-CZ" sz="4500" dirty="0"/>
              <a:t>Intradermální test: intradermální injekce malého množství alergenu na záda nebo paži</a:t>
            </a:r>
            <a:br>
              <a:rPr lang="cs-CZ" sz="4500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CD4299-98BF-410F-ABF8-B8C3B0A78C73}"/>
              </a:ext>
            </a:extLst>
          </p:cNvPr>
          <p:cNvSpPr txBox="1"/>
          <p:nvPr/>
        </p:nvSpPr>
        <p:spPr>
          <a:xfrm>
            <a:off x="7363326" y="1314505"/>
            <a:ext cx="37217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400" b="1" dirty="0">
                <a:latin typeface="+mn-lt"/>
              </a:rPr>
              <a:t>Testování in vitro</a:t>
            </a:r>
            <a:br>
              <a:rPr lang="cs-CZ" sz="1400" dirty="0">
                <a:latin typeface="+mn-lt"/>
              </a:rPr>
            </a:br>
            <a:r>
              <a:rPr lang="cs-CZ" sz="1400" dirty="0" err="1">
                <a:latin typeface="+mn-lt"/>
              </a:rPr>
              <a:t>Tryptáza</a:t>
            </a:r>
            <a:r>
              <a:rPr lang="cs-CZ" sz="1400" dirty="0">
                <a:latin typeface="+mn-lt"/>
              </a:rPr>
              <a:t> v séru (relativně specifický marker aktivace žírných buněk): pokud je zvýšená → zvýšené riziko závažných reakcí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Alergen-specifické </a:t>
            </a:r>
            <a:r>
              <a:rPr lang="cs-CZ" sz="1400" dirty="0" err="1">
                <a:latin typeface="+mn-lt"/>
              </a:rPr>
              <a:t>IgE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Indikováno u pacientů se známými alergickými spouštěči a klinickými příznaky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Výhodnější než kožní testování in </a:t>
            </a:r>
            <a:r>
              <a:rPr lang="cs-CZ" sz="1400" dirty="0" err="1">
                <a:latin typeface="+mn-lt"/>
              </a:rPr>
              <a:t>vivo</a:t>
            </a:r>
            <a:r>
              <a:rPr lang="cs-CZ" sz="1400" dirty="0">
                <a:latin typeface="+mn-lt"/>
              </a:rPr>
              <a:t> u pacientů, u nichž je při kožním testování vysoké riziko anafylaxe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Celkový </a:t>
            </a:r>
            <a:r>
              <a:rPr lang="cs-CZ" sz="1400" dirty="0" err="1">
                <a:latin typeface="+mn-lt"/>
              </a:rPr>
              <a:t>IgE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Často zvýšené u pacientů s alergickými stavy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Protože normální hladiny </a:t>
            </a:r>
            <a:r>
              <a:rPr lang="cs-CZ" sz="1400" dirty="0" err="1">
                <a:latin typeface="+mn-lt"/>
              </a:rPr>
              <a:t>IgE</a:t>
            </a:r>
            <a:r>
              <a:rPr lang="cs-CZ" sz="1400" dirty="0">
                <a:latin typeface="+mn-lt"/>
              </a:rPr>
              <a:t> nevylučují alergii, neměly by se testy in vitro používat jako definitivní testy pro diagnostiku alergií.</a:t>
            </a:r>
          </a:p>
        </p:txBody>
      </p:sp>
    </p:spTree>
    <p:extLst>
      <p:ext uri="{BB962C8B-B14F-4D97-AF65-F5344CB8AC3E}">
        <p14:creationId xmlns:p14="http://schemas.microsoft.com/office/powerpoint/2010/main" val="18200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F9E95-0C34-4D76-A6F1-EA037BDF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Anafylaxe</a:t>
            </a:r>
          </a:p>
        </p:txBody>
      </p:sp>
      <p:pic>
        <p:nvPicPr>
          <p:cNvPr id="5" name="Obrázek 4" descr="Obsah obrázku text, snímek obrazovky, metr&#10;&#10;Popis byl vytvořen automaticky">
            <a:extLst>
              <a:ext uri="{FF2B5EF4-FFF2-40B4-BE49-F238E27FC236}">
                <a16:creationId xmlns:a16="http://schemas.microsoft.com/office/drawing/2014/main" id="{EEC9AFBB-1117-4259-B0BD-0D15E593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05" y="1712171"/>
            <a:ext cx="5914480" cy="4578246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A72B38-1B64-43FF-A66A-8DDB2B4E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10DF9C0-2D56-454E-B37D-CDD080466008}"/>
              </a:ext>
            </a:extLst>
          </p:cNvPr>
          <p:cNvSpPr txBox="1">
            <a:spLocks/>
          </p:cNvSpPr>
          <p:nvPr/>
        </p:nvSpPr>
        <p:spPr>
          <a:xfrm>
            <a:off x="549184" y="1586332"/>
            <a:ext cx="39177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Jedná se o potenciálně život ohrožující akutní reakci, klasicky hypersenzitivitu typu I, zahrnující náhlé uvolnění mediátorů ze žírných buněk a </a:t>
            </a:r>
            <a:r>
              <a:rPr lang="cs-CZ" sz="1200" dirty="0" err="1"/>
              <a:t>bazofilů</a:t>
            </a:r>
            <a:r>
              <a:rPr lang="cs-CZ" sz="1200" dirty="0"/>
              <a:t>.</a:t>
            </a:r>
            <a:br>
              <a:rPr lang="cs-CZ" sz="1200" dirty="0"/>
            </a:br>
            <a:r>
              <a:rPr lang="cs-CZ" sz="1200" dirty="0"/>
              <a:t>Může vést k oběhovému selhání (distribuční šok).</a:t>
            </a:r>
            <a:br>
              <a:rPr lang="cs-CZ" sz="1200" dirty="0"/>
            </a:br>
            <a:r>
              <a:rPr lang="cs-CZ" sz="1200" dirty="0"/>
              <a:t>Příznaky podobné anafylaktické mohou být také způsobeny </a:t>
            </a:r>
            <a:r>
              <a:rPr lang="cs-CZ" sz="1200" dirty="0" err="1"/>
              <a:t>pseudoalergickou</a:t>
            </a:r>
            <a:r>
              <a:rPr lang="cs-CZ" sz="1200" dirty="0"/>
              <a:t> reakcí (viz </a:t>
            </a:r>
            <a:r>
              <a:rPr lang="cs-CZ" sz="1200" dirty="0" err="1"/>
              <a:t>pseudoalergie</a:t>
            </a:r>
            <a:r>
              <a:rPr lang="cs-CZ" sz="1200" dirty="0"/>
              <a:t>).</a:t>
            </a:r>
            <a:br>
              <a:rPr lang="cs-CZ" sz="1200" dirty="0"/>
            </a:br>
            <a:r>
              <a:rPr lang="cs-CZ" sz="1200" dirty="0"/>
              <a:t>Příznaky: akutní nástup (během několika minut až hodin po vystavení pravděpodobnému antigenu)</a:t>
            </a:r>
            <a:br>
              <a:rPr lang="cs-CZ" sz="1200" dirty="0"/>
            </a:br>
            <a:r>
              <a:rPr lang="cs-CZ" sz="1200" dirty="0"/>
              <a:t>Kůže nebo sliznice: zrudnutí, kopřivka, svědění, erytém, otok víček, </a:t>
            </a:r>
            <a:r>
              <a:rPr lang="cs-CZ" sz="1200" dirty="0" err="1"/>
              <a:t>angioedém</a:t>
            </a:r>
            <a:br>
              <a:rPr lang="cs-CZ" sz="1200" dirty="0"/>
            </a:br>
            <a:r>
              <a:rPr lang="cs-CZ" sz="1200" dirty="0"/>
              <a:t>Respirační: ucpaný nos, kašel, kýchání, chrapot, tlak na hrudi, dušnost (v důsledku bronchospasmu nebo otoku hrtanu)</a:t>
            </a:r>
            <a:br>
              <a:rPr lang="cs-CZ" sz="1200" dirty="0"/>
            </a:br>
            <a:r>
              <a:rPr lang="cs-CZ" sz="1200" dirty="0"/>
              <a:t>Kardiovaskulární: hypotenze, tachykardie, bolest na hrudi (ischemie myokardu způsobená hypoxií a hypotenzí)</a:t>
            </a:r>
            <a:br>
              <a:rPr lang="cs-CZ" sz="1200" dirty="0"/>
            </a:br>
            <a:r>
              <a:rPr lang="cs-CZ" sz="1200" dirty="0"/>
              <a:t>GI: bolesti břicha, nevolnost a zvracení (zejména u potravinových alergií)</a:t>
            </a:r>
            <a:br>
              <a:rPr lang="cs-CZ" sz="1200" dirty="0"/>
            </a:br>
            <a:r>
              <a:rPr lang="cs-CZ" sz="1200" dirty="0"/>
              <a:t>Léčba anafylaxe</a:t>
            </a:r>
            <a:br>
              <a:rPr lang="cs-CZ" sz="1200" dirty="0"/>
            </a:br>
            <a:r>
              <a:rPr lang="cs-CZ" sz="1200" dirty="0"/>
              <a:t>Pokud je to možné, absence antigenu (např. při lékových reakcích)</a:t>
            </a:r>
            <a:br>
              <a:rPr lang="cs-CZ" sz="1200" dirty="0"/>
            </a:br>
            <a:r>
              <a:rPr lang="cs-CZ" sz="1200" dirty="0"/>
              <a:t>Adrenalin IM</a:t>
            </a:r>
            <a:br>
              <a:rPr lang="cs-CZ" sz="1200" dirty="0"/>
            </a:br>
            <a:r>
              <a:rPr lang="cs-CZ" sz="1200" dirty="0"/>
              <a:t>Dýchací cesty: vyšetření dýchacích cest a intubace, pokud jsou známky bezprostřední obstrukce</a:t>
            </a:r>
            <a:br>
              <a:rPr lang="cs-CZ" sz="1200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7432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5F1EE-2C96-420F-8CD2-357DEA2E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506B-687F-42F3-978A-5610809C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Obrana proti mikrobům</a:t>
            </a:r>
            <a:br>
              <a:rPr lang="cs-CZ" dirty="0"/>
            </a:br>
            <a:r>
              <a:rPr lang="cs-CZ" dirty="0"/>
              <a:t>Obrana proti růstu nádorových buněk</a:t>
            </a:r>
            <a:br>
              <a:rPr lang="cs-CZ" dirty="0"/>
            </a:br>
            <a:r>
              <a:rPr lang="cs-CZ" dirty="0"/>
              <a:t>zabíjí růst nádorových buněk</a:t>
            </a:r>
            <a:br>
              <a:rPr lang="cs-CZ" dirty="0"/>
            </a:br>
            <a:r>
              <a:rPr lang="cs-CZ" dirty="0"/>
              <a:t>Homeostáza</a:t>
            </a:r>
            <a:br>
              <a:rPr lang="cs-CZ" dirty="0"/>
            </a:br>
            <a:r>
              <a:rPr lang="cs-CZ" dirty="0"/>
              <a:t>destrukce abnormálních nebo mrtvých buněk (např. mrtvé červené nebo bílé krvinky, komplex antigen-protilátka)</a:t>
            </a:r>
          </a:p>
        </p:txBody>
      </p:sp>
    </p:spTree>
    <p:extLst>
      <p:ext uri="{BB962C8B-B14F-4D97-AF65-F5344CB8AC3E}">
        <p14:creationId xmlns:p14="http://schemas.microsoft.com/office/powerpoint/2010/main" val="1457748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6A948-44CF-44CE-81F4-962D1FEC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21" y="0"/>
            <a:ext cx="10753200" cy="451576"/>
          </a:xfrm>
        </p:spPr>
        <p:txBody>
          <a:bodyPr/>
          <a:lstStyle/>
          <a:p>
            <a:r>
              <a:rPr lang="cs-CZ" dirty="0"/>
              <a:t>Reakce z přecitlivělosti typu 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9C88C-9C6C-4960-8DCD-419359D0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8" y="225788"/>
            <a:ext cx="11109158" cy="3842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Hypersenzitivní reakce typu II se označují jako cytotoxické a hrají roli u mnoha autoimunitních onemocnění.</a:t>
            </a:r>
            <a:br>
              <a:rPr lang="cs-CZ" sz="1400" dirty="0"/>
            </a:br>
            <a:r>
              <a:rPr lang="cs-CZ" sz="1400" dirty="0"/>
              <a:t>Klinické rysy, diagnostika a léčba závisí na základní etiologii (viz také přehled reakcí přecitlivělosti výše).</a:t>
            </a:r>
            <a:br>
              <a:rPr lang="cs-CZ" sz="1400" dirty="0"/>
            </a:br>
            <a:r>
              <a:rPr lang="cs-CZ" sz="1400" dirty="0"/>
              <a:t>Distribuce nemoci: často omezena na určitý typ tkáně</a:t>
            </a:r>
            <a:br>
              <a:rPr lang="cs-CZ" sz="1400" dirty="0"/>
            </a:br>
            <a:r>
              <a:rPr lang="cs-CZ" sz="1400" dirty="0"/>
              <a:t>Diagnóza může zahrnovat testování autoprotilátek (viz diagnostika protilátek autoimunitních onemocnění) a </a:t>
            </a:r>
            <a:r>
              <a:rPr lang="cs-CZ" sz="1400" dirty="0" err="1"/>
              <a:t>Coombsův</a:t>
            </a:r>
            <a:r>
              <a:rPr lang="cs-CZ" sz="1400" dirty="0"/>
              <a:t> test.</a:t>
            </a:r>
            <a:br>
              <a:rPr lang="cs-CZ" sz="1400" dirty="0"/>
            </a:br>
            <a:r>
              <a:rPr lang="cs-CZ" sz="1400" b="1" dirty="0"/>
              <a:t>Patofyziologie</a:t>
            </a:r>
            <a:br>
              <a:rPr lang="cs-CZ" sz="1400" dirty="0"/>
            </a:br>
            <a:r>
              <a:rPr lang="cs-CZ" sz="1400" dirty="0" err="1"/>
              <a:t>IgM</a:t>
            </a:r>
            <a:r>
              <a:rPr lang="cs-CZ" sz="1400" dirty="0"/>
              <a:t> a </a:t>
            </a:r>
            <a:r>
              <a:rPr lang="cs-CZ" sz="1400" dirty="0" err="1"/>
              <a:t>IgG</a:t>
            </a:r>
            <a:r>
              <a:rPr lang="cs-CZ" sz="1400" dirty="0"/>
              <a:t> se vážou na antigeny na buňkách v těle, které byly mylně detekovány jako cizí a způsobují:</a:t>
            </a:r>
            <a:br>
              <a:rPr lang="cs-CZ" sz="1400" dirty="0"/>
            </a:br>
            <a:r>
              <a:rPr lang="cs-CZ" sz="1400" dirty="0"/>
              <a:t>Aktivace komplementu a aktivace imunitních buněk zprostředkovaná </a:t>
            </a:r>
            <a:r>
              <a:rPr lang="cs-CZ" sz="1400" dirty="0" err="1"/>
              <a:t>Fc</a:t>
            </a:r>
            <a:br>
              <a:rPr lang="cs-CZ" sz="1400" dirty="0"/>
            </a:br>
            <a:r>
              <a:rPr lang="cs-CZ" sz="1400" dirty="0"/>
              <a:t>Buněčná </a:t>
            </a:r>
            <a:r>
              <a:rPr lang="cs-CZ" sz="1400" dirty="0" err="1"/>
              <a:t>lýza</a:t>
            </a:r>
            <a:r>
              <a:rPr lang="cs-CZ" sz="1400" dirty="0"/>
              <a:t> nebo fagocytóza</a:t>
            </a:r>
            <a:br>
              <a:rPr lang="cs-CZ" sz="1400" dirty="0"/>
            </a:br>
            <a:r>
              <a:rPr lang="cs-CZ" sz="1400" dirty="0" err="1"/>
              <a:t>Opsonizace</a:t>
            </a:r>
            <a:r>
              <a:rPr lang="cs-CZ" sz="1400" dirty="0"/>
              <a:t> → fagocytóza a / nebo aktivace komplementu</a:t>
            </a:r>
            <a:br>
              <a:rPr lang="cs-CZ" sz="1400" dirty="0"/>
            </a:br>
            <a:r>
              <a:rPr lang="cs-CZ" sz="1400" dirty="0" err="1"/>
              <a:t>Lýza</a:t>
            </a:r>
            <a:r>
              <a:rPr lang="cs-CZ" sz="1400" dirty="0"/>
              <a:t> zprostředkovaná komplementem</a:t>
            </a:r>
            <a:br>
              <a:rPr lang="cs-CZ" sz="1400" dirty="0"/>
            </a:br>
            <a:r>
              <a:rPr lang="cs-CZ" sz="1400" dirty="0"/>
              <a:t>Buněčně zprostředkovaná cytotoxicita závislá na protilátkách (NK buňky nebo makrofágy)</a:t>
            </a:r>
            <a:br>
              <a:rPr lang="cs-CZ" sz="1400" dirty="0"/>
            </a:br>
            <a:r>
              <a:rPr lang="cs-CZ" sz="1400" dirty="0"/>
              <a:t>Inhibice nebo aktivace následných signálních drah</a:t>
            </a:r>
            <a:br>
              <a:rPr lang="cs-CZ" sz="1400" dirty="0"/>
            </a:br>
            <a:r>
              <a:rPr lang="cs-CZ" sz="1400" dirty="0"/>
              <a:t>Typ II je </a:t>
            </a:r>
            <a:r>
              <a:rPr lang="cs-CZ" sz="1400" dirty="0" err="1"/>
              <a:t>cytoxický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44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6888E-46C3-4FE8-BFED-2013BB50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26" y="594060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1400" b="1" dirty="0"/>
              <a:t>Reakce probíhá ve dvou fázích - fáze senzibilizace a fáze efektoru.</a:t>
            </a:r>
            <a:br>
              <a:rPr lang="cs-CZ" sz="1400" dirty="0"/>
            </a:br>
            <a:r>
              <a:rPr lang="cs-CZ" sz="1400" dirty="0"/>
              <a:t>Fáze senzibilizace vede k produkci protilátek, které rozpoznávají látky nebo metabolity, které se hromadí ve strukturách buněčných membrán. Ve fázi efektoru jsou cílové buňky pokryty protilátkami, které vedou k buněčné destrukci.</a:t>
            </a:r>
            <a:br>
              <a:rPr lang="cs-CZ" sz="1400" dirty="0"/>
            </a:br>
            <a:r>
              <a:rPr lang="cs-CZ" sz="1400" dirty="0"/>
              <a:t>Protilátka navázaná na povrchový antigen může indukovat smrt buňky navázané na protilátku třemi odlišnými mechanismy - aktivací systému komplementu, destrukcí buněk cytotoxicitou zprostředkovanou buňkami závislou na protilátkách (ADCC) nebo procesem </a:t>
            </a:r>
            <a:r>
              <a:rPr lang="cs-CZ" sz="1400" dirty="0" err="1"/>
              <a:t>opsonizace</a:t>
            </a:r>
            <a:r>
              <a:rPr lang="cs-CZ" sz="1400" dirty="0"/>
              <a:t>. Za prvé, </a:t>
            </a:r>
            <a:r>
              <a:rPr lang="cs-CZ" sz="1400" dirty="0" err="1"/>
              <a:t>IgG</a:t>
            </a:r>
            <a:r>
              <a:rPr lang="cs-CZ" sz="1400" dirty="0"/>
              <a:t> nebo </a:t>
            </a:r>
            <a:r>
              <a:rPr lang="cs-CZ" sz="1400" dirty="0" err="1"/>
              <a:t>IgM</a:t>
            </a:r>
            <a:r>
              <a:rPr lang="cs-CZ" sz="1400" dirty="0"/>
              <a:t> protilátky pokrývající cílové buňky se mohou vázat na </a:t>
            </a:r>
            <a:r>
              <a:rPr lang="cs-CZ" sz="1400" dirty="0" err="1"/>
              <a:t>Fc</a:t>
            </a:r>
            <a:r>
              <a:rPr lang="cs-CZ" sz="1400" dirty="0"/>
              <a:t> receptory přítomné na buňkách, jako jsou makrofágy a neutrofily, a zprostředkovat fagocytózu. Protilátky </a:t>
            </a:r>
            <a:r>
              <a:rPr lang="cs-CZ" sz="1400" dirty="0" err="1"/>
              <a:t>IgG</a:t>
            </a:r>
            <a:r>
              <a:rPr lang="cs-CZ" sz="1400" dirty="0"/>
              <a:t> nebo </a:t>
            </a:r>
            <a:r>
              <a:rPr lang="cs-CZ" sz="1400" dirty="0" err="1"/>
              <a:t>IgM</a:t>
            </a:r>
            <a:r>
              <a:rPr lang="cs-CZ" sz="1400" dirty="0"/>
              <a:t> mohou také aktivovat komplement klasickou cestou. To vede k ukládání C3b, který může zprostředkovat fagocytózu. Aktivace komplementu také vede k produkci komplexu napadajícího membránu (MAC), který tvoří póry v buněčné membráně a vede k cytolýze. A konečně, </a:t>
            </a:r>
            <a:r>
              <a:rPr lang="cs-CZ" sz="1400" dirty="0" err="1"/>
              <a:t>IgG</a:t>
            </a:r>
            <a:r>
              <a:rPr lang="cs-CZ" sz="1400" dirty="0"/>
              <a:t> protilátky mohou vázat </a:t>
            </a:r>
            <a:r>
              <a:rPr lang="cs-CZ" sz="1400" dirty="0" err="1"/>
              <a:t>FcyRIII</a:t>
            </a:r>
            <a:r>
              <a:rPr lang="cs-CZ" sz="1400" dirty="0"/>
              <a:t> na NK buňky a makrofágy, čímž zprostředkovávají uvolňování </a:t>
            </a:r>
            <a:r>
              <a:rPr lang="cs-CZ" sz="1400" dirty="0" err="1"/>
              <a:t>granzymů</a:t>
            </a:r>
            <a:r>
              <a:rPr lang="cs-CZ" sz="1400" dirty="0"/>
              <a:t> a </a:t>
            </a:r>
            <a:r>
              <a:rPr lang="cs-CZ" sz="1400" dirty="0" err="1"/>
              <a:t>perforinu</a:t>
            </a:r>
            <a:r>
              <a:rPr lang="cs-CZ" sz="1400" dirty="0"/>
              <a:t> a vedou k buněčné smrti apoptózou (ADCC).</a:t>
            </a:r>
            <a:br>
              <a:rPr lang="cs-CZ" sz="1400" dirty="0"/>
            </a:br>
            <a:r>
              <a:rPr lang="cs-CZ" sz="1400" dirty="0"/>
              <a:t>Alternativně může takto vytvořený komplex antigen-protilátka být </a:t>
            </a:r>
            <a:r>
              <a:rPr lang="cs-CZ" sz="1400" dirty="0" err="1"/>
              <a:t>necytolytický</a:t>
            </a:r>
            <a:r>
              <a:rPr lang="cs-CZ" sz="1400" dirty="0"/>
              <a:t>, ale narušovat normální fungování buňky, ve které protilátka přerušuje funkci buněčného receptoru. Takové protilátky se označují jako „</a:t>
            </a:r>
            <a:r>
              <a:rPr lang="cs-CZ" sz="1400" dirty="0" err="1"/>
              <a:t>antireceptorové</a:t>
            </a:r>
            <a:r>
              <a:rPr lang="cs-CZ" sz="1400" dirty="0"/>
              <a:t> protilátky“.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FA9E48D-A134-497B-93DA-572A194B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45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C5748-17B7-4ABD-ABD7-B97DD2D2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A62B9E-5CC0-48C4-948B-F92E8E273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0" y="154522"/>
            <a:ext cx="5197470" cy="6548956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4BF4E4D-58EC-4CE0-AFD3-F24CB9F0BF80}"/>
              </a:ext>
            </a:extLst>
          </p:cNvPr>
          <p:cNvSpPr txBox="1"/>
          <p:nvPr/>
        </p:nvSpPr>
        <p:spPr>
          <a:xfrm>
            <a:off x="6400277" y="154522"/>
            <a:ext cx="476864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Inkompatibilita v </a:t>
            </a:r>
            <a:r>
              <a:rPr lang="cs-CZ" sz="1400" b="1" dirty="0" err="1"/>
              <a:t>Rhesus</a:t>
            </a:r>
            <a:r>
              <a:rPr lang="cs-CZ" sz="1400" b="1" dirty="0"/>
              <a:t> systému (</a:t>
            </a:r>
            <a:r>
              <a:rPr lang="cs-CZ" sz="1400" b="1" dirty="0" err="1"/>
              <a:t>Rh</a:t>
            </a:r>
            <a:r>
              <a:rPr lang="cs-CZ" sz="1400" b="1" dirty="0"/>
              <a:t> hemolytická choroba)</a:t>
            </a:r>
            <a:br>
              <a:rPr lang="cs-CZ" sz="1400" b="1" dirty="0"/>
            </a:br>
            <a:br>
              <a:rPr lang="cs-CZ" sz="1400" dirty="0"/>
            </a:br>
            <a:r>
              <a:rPr lang="cs-CZ" sz="1400" dirty="0"/>
              <a:t>Během následných těhotenství, kdy </a:t>
            </a:r>
            <a:r>
              <a:rPr lang="cs-CZ" sz="1400" dirty="0" err="1"/>
              <a:t>Rh</a:t>
            </a:r>
            <a:r>
              <a:rPr lang="cs-CZ" sz="1400" dirty="0"/>
              <a:t> –ve matka počne </a:t>
            </a:r>
            <a:r>
              <a:rPr lang="cs-CZ" sz="1400" dirty="0" err="1"/>
              <a:t>Rh</a:t>
            </a:r>
            <a:r>
              <a:rPr lang="cs-CZ" sz="1400" dirty="0"/>
              <a:t> + ve plod, malý počet fetálních erytrocytů, které procházejí placentou, stimuluje paměťovou reakci, která vede k tomu, že </a:t>
            </a:r>
            <a:r>
              <a:rPr lang="cs-CZ" sz="1400" dirty="0" err="1"/>
              <a:t>IgG</a:t>
            </a:r>
            <a:r>
              <a:rPr lang="cs-CZ" sz="1400" dirty="0"/>
              <a:t> protilátky ničí fetální erytrocyty (hemolytické onemocnění novorozence).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Transfuzní reakce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Přírodní protilátky proti hlavním antigenům krevních skupin (A, B) se vážou na </a:t>
            </a:r>
            <a:r>
              <a:rPr lang="cs-CZ" sz="1400" dirty="0" err="1"/>
              <a:t>transfuzované</a:t>
            </a:r>
            <a:r>
              <a:rPr lang="cs-CZ" sz="1400" dirty="0"/>
              <a:t> erytrocyty nesoucí cílové antigeny, což vede k masivní hemolýze.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Zničení buněk v důsledku </a:t>
            </a:r>
            <a:r>
              <a:rPr lang="cs-CZ" sz="1400" b="1" dirty="0" err="1"/>
              <a:t>autoantigenů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Protilátky proti řadě vlastních antigenů, jako jsou bazální membrány plic a ledvin (</a:t>
            </a:r>
            <a:r>
              <a:rPr lang="cs-CZ" sz="1400" dirty="0" err="1"/>
              <a:t>Goodpastureův</a:t>
            </a:r>
            <a:r>
              <a:rPr lang="cs-CZ" sz="1400" dirty="0"/>
              <a:t> syndrom), acetylcholinový receptor (</a:t>
            </a:r>
            <a:r>
              <a:rPr lang="cs-CZ" sz="1400" dirty="0" err="1"/>
              <a:t>Myasthenia</a:t>
            </a:r>
            <a:r>
              <a:rPr lang="cs-CZ" sz="1400" dirty="0"/>
              <a:t> Gravis) a erytrocyty (autoimunitní hemolytická anémie), mohou vést k poškození tkáně.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Hemolytická anémie vyvolaná léky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Léky, jako je penicilin, cefalosporin a streptomycin, mohou nespecificky absorbovat povrchové proteiny na erytrocytech a způsobit poškození těchto červených krvinek zprostředkované </a:t>
            </a:r>
            <a:r>
              <a:rPr lang="cs-CZ" sz="1400" dirty="0" err="1"/>
              <a:t>IgG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9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87317-3973-48BE-BC99-E4EBE254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 typu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1688-02F8-46B0-A648-F9FF1444C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/>
              <a:t>Hypersenzitivní reakce typu III </a:t>
            </a:r>
            <a:r>
              <a:rPr lang="cs-CZ" sz="5600" dirty="0"/>
              <a:t>se označují jako reakce imunitních komplexů a zahrnují mnoho glomerulonefritid a vaskulitid.</a:t>
            </a:r>
            <a:br>
              <a:rPr lang="cs-CZ" sz="5600" dirty="0"/>
            </a:br>
            <a:r>
              <a:rPr lang="cs-CZ" sz="5600" dirty="0"/>
              <a:t>Klinické rysy, diagnostika a léčba závisí na základní etiologii (viz také výše uvedený přehled reakcí z přecitlivělosti)</a:t>
            </a:r>
            <a:br>
              <a:rPr lang="cs-CZ" sz="5600" dirty="0"/>
            </a:br>
            <a:r>
              <a:rPr lang="cs-CZ" sz="5600" dirty="0"/>
              <a:t>Distribuce nemoci: systémová choroba</a:t>
            </a:r>
            <a:br>
              <a:rPr lang="cs-CZ" sz="5600" dirty="0"/>
            </a:br>
            <a:br>
              <a:rPr lang="cs-CZ" sz="5600" dirty="0"/>
            </a:br>
            <a:r>
              <a:rPr lang="cs-CZ" sz="5600" b="1" dirty="0"/>
              <a:t>Patofyziologie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Antigen (např. molekuly léčiva v oběhu) se váže na </a:t>
            </a:r>
            <a:r>
              <a:rPr lang="cs-CZ" sz="5600" dirty="0" err="1"/>
              <a:t>IgG</a:t>
            </a:r>
            <a:r>
              <a:rPr lang="cs-CZ" sz="5600" dirty="0"/>
              <a:t> za vzniku imunitního komplexu = komplex antigen-protilátka</a:t>
            </a:r>
            <a:br>
              <a:rPr lang="cs-CZ" sz="5600" dirty="0"/>
            </a:br>
            <a:r>
              <a:rPr lang="cs-CZ" sz="5600" dirty="0"/>
              <a:t>Imunitní komplexy se ukládají ve tkáních, zejména v cévách → zahájení kaskády komplementu → uvolňování </a:t>
            </a:r>
            <a:r>
              <a:rPr lang="cs-CZ" sz="5600" dirty="0" err="1"/>
              <a:t>lysozomálních</a:t>
            </a:r>
            <a:r>
              <a:rPr lang="cs-CZ" sz="5600" dirty="0"/>
              <a:t> enzymů z neutrofilů → buněčná smrt → zánět → vaskulitida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125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3E66C-6A69-49E8-8D32-7A634B85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F59CCD-9C85-4159-ADA9-274FE1135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8270"/>
            <a:ext cx="3507658" cy="585894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9759888-E8EB-4480-A75B-F4A4E4C85260}"/>
              </a:ext>
            </a:extLst>
          </p:cNvPr>
          <p:cNvSpPr txBox="1"/>
          <p:nvPr/>
        </p:nvSpPr>
        <p:spPr>
          <a:xfrm>
            <a:off x="4861529" y="626853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Když se protilátka spojí se svým specifickým antigenem, vytvoří se imunokomplexy.</a:t>
            </a:r>
            <a:br>
              <a:rPr lang="cs-CZ" sz="1400" dirty="0"/>
            </a:br>
            <a:r>
              <a:rPr lang="cs-CZ" sz="1400" dirty="0"/>
              <a:t>Za normálních okolností jsou okamžitě odstraněny, ale příležitostně přetrvávají většinou kvůli jejich malé velikosti a jsou uloženy ve tkáních, což vede k několika poruchám.</a:t>
            </a:r>
            <a:br>
              <a:rPr lang="cs-CZ" sz="1400" dirty="0"/>
            </a:br>
            <a:r>
              <a:rPr lang="cs-CZ" sz="1400" dirty="0"/>
              <a:t>Obvykle se tyto komplexy ukládají v kloubech, ledvinách a krevních cévách a způsobují artritidu, nefritidu a vaskulitidu, zatímco méně často v jiných orgánech, což vede k orgánové dysfunkci.</a:t>
            </a:r>
            <a:br>
              <a:rPr lang="cs-CZ" sz="1400" dirty="0"/>
            </a:br>
            <a:r>
              <a:rPr lang="cs-CZ" sz="1400" dirty="0"/>
              <a:t>Kdekoli jsou imunitní komplexy uloženy, aktivují systém komplementu a makrofágy a neutrofily jsou přitahovány k místu, kde způsobují zánět vedoucí k poškození tkáně.</a:t>
            </a:r>
            <a:br>
              <a:rPr lang="cs-CZ" sz="1400" dirty="0"/>
            </a:br>
            <a:r>
              <a:rPr lang="cs-CZ" sz="1400" b="1" dirty="0"/>
              <a:t>Přecitlivělost typu III je primárně zprostředkována protilátkami tříd </a:t>
            </a:r>
            <a:r>
              <a:rPr lang="cs-CZ" sz="1400" b="1" dirty="0" err="1"/>
              <a:t>IgG</a:t>
            </a:r>
            <a:r>
              <a:rPr lang="cs-CZ" sz="1400" b="1" dirty="0"/>
              <a:t> a </a:t>
            </a:r>
            <a:r>
              <a:rPr lang="cs-CZ" sz="1400" b="1" dirty="0" err="1"/>
              <a:t>IgM</a:t>
            </a:r>
            <a:r>
              <a:rPr lang="cs-CZ" sz="1400" b="1" dirty="0"/>
              <a:t>, </a:t>
            </a:r>
            <a:r>
              <a:rPr lang="cs-CZ" sz="1400" dirty="0"/>
              <a:t>které se kombinují s rozpustným antigenem, který není vázán na povrch buněk. Antigeny mohou být vlastní nebo cizí (tj. Mikrobiální). Poškození tkáně je způsobeno hlavně aktivací komplementu a uvolňováním lytických enzymů z neutrofilů.</a:t>
            </a:r>
            <a:br>
              <a:rPr lang="cs-CZ" sz="1400" dirty="0"/>
            </a:br>
            <a:r>
              <a:rPr lang="cs-CZ" sz="1400" dirty="0"/>
              <a:t>Reakce může trvat hodiny, dny nebo dokonce týdny, v závislosti na tom, zda existuje či není imunologická paměť na vyvolávající antigen. Odpověď může také být chronická, zejména u autoimunitních reakcí, kde antigen přetrvává.</a:t>
            </a:r>
            <a:br>
              <a:rPr lang="cs-CZ" sz="1400" dirty="0"/>
            </a:br>
            <a:r>
              <a:rPr lang="cs-CZ" sz="1400" dirty="0"/>
              <a:t>Přecitlivělost typu III, stejně jako v jiných případech přecitlivělosti, nastává, když je porušen mechanismus vlastní tolerance a jsou aktivovány některé samovolně reagující imunitní buňky, aby vyvolaly reakce proti auto antigenům, jako je DNA z vlastní buňky.</a:t>
            </a:r>
          </a:p>
        </p:txBody>
      </p:sp>
    </p:spTree>
    <p:extLst>
      <p:ext uri="{BB962C8B-B14F-4D97-AF65-F5344CB8AC3E}">
        <p14:creationId xmlns:p14="http://schemas.microsoft.com/office/powerpoint/2010/main" val="279153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66E97-DBDD-4088-8DEB-11D9A1E3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190610"/>
            <a:ext cx="10753200" cy="451576"/>
          </a:xfrm>
        </p:spPr>
        <p:txBody>
          <a:bodyPr/>
          <a:lstStyle/>
          <a:p>
            <a:r>
              <a:rPr lang="cs-CZ" dirty="0"/>
              <a:t>Příklady hypersenzitivity typu III (imunokomplexy)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51C06-746D-469B-9184-89FE01EB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5" y="1572886"/>
            <a:ext cx="7234990" cy="4139998"/>
          </a:xfrm>
        </p:spPr>
        <p:txBody>
          <a:bodyPr>
            <a:normAutofit fontScale="40000" lnSpcReduction="20000"/>
          </a:bodyPr>
          <a:lstStyle/>
          <a:p>
            <a:pPr marL="72000" indent="0">
              <a:buNone/>
            </a:pPr>
            <a:r>
              <a:rPr lang="cs-CZ" b="1" dirty="0"/>
              <a:t>Systémový lupus </a:t>
            </a:r>
            <a:r>
              <a:rPr lang="cs-CZ" b="1" dirty="0" err="1"/>
              <a:t>erythematodes</a:t>
            </a:r>
            <a:r>
              <a:rPr lang="cs-CZ" dirty="0"/>
              <a:t>: Jsou vytvářeny protilátky, které se vážou na určité nukleární antigeny, které se ukládají hlavně v ledvinách, kůži a kloubech.</a:t>
            </a:r>
            <a:br>
              <a:rPr lang="cs-CZ" dirty="0"/>
            </a:br>
            <a:r>
              <a:rPr lang="cs-CZ" b="1" dirty="0" err="1"/>
              <a:t>Poststreptokoková</a:t>
            </a:r>
            <a:r>
              <a:rPr lang="cs-CZ" b="1" dirty="0"/>
              <a:t> glomerulonefritida</a:t>
            </a:r>
            <a:r>
              <a:rPr lang="cs-CZ" dirty="0"/>
              <a:t>: Během boje se streptokokovou infekcí si pacient vytvoří protilátku, která reaguje proti patogenu, ale také zkříženě reaguje s glomerulárním antigenem, který způsobuje, že se komplexy antigen-protilátka usazují na glomerulární membráně.</a:t>
            </a:r>
            <a:br>
              <a:rPr lang="cs-CZ" dirty="0"/>
            </a:br>
            <a:r>
              <a:rPr lang="cs-CZ" b="1" dirty="0"/>
              <a:t>Sérová nemoc vyvolaná léčivy</a:t>
            </a:r>
            <a:r>
              <a:rPr lang="cs-CZ" dirty="0"/>
              <a:t>: Protože většina léků jsou špatné imunogeny, působí jako hapten kombinací s tkáňovým proteinem v hostiteli a indukují imunitní odpovědi proti proteinovému komplexu lék-hostitel.</a:t>
            </a:r>
            <a:br>
              <a:rPr lang="cs-CZ" dirty="0"/>
            </a:br>
            <a:r>
              <a:rPr lang="cs-CZ" b="1" dirty="0"/>
              <a:t>Farmářská plicní a ptačí chovatelská choroba</a:t>
            </a:r>
            <a:r>
              <a:rPr lang="cs-CZ" dirty="0"/>
              <a:t>: Plicní onemocnění vyplývající z inhalace bakteriálních spor a ptačího séra / fekálních proteinů.</a:t>
            </a:r>
          </a:p>
        </p:txBody>
      </p:sp>
      <p:pic>
        <p:nvPicPr>
          <p:cNvPr id="5" name="Obrázek 4" descr="Obsah obrázku osoba, muž, interiér, zavřít&#10;&#10;Popis byl vytvořen automaticky">
            <a:extLst>
              <a:ext uri="{FF2B5EF4-FFF2-40B4-BE49-F238E27FC236}">
                <a16:creationId xmlns:a16="http://schemas.microsoft.com/office/drawing/2014/main" id="{7A9D699C-FA72-4253-B7CD-F5B0F6F76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96" y="866274"/>
            <a:ext cx="3231355" cy="2488280"/>
          </a:xfrm>
          <a:prstGeom prst="rect">
            <a:avLst/>
          </a:prstGeom>
        </p:spPr>
      </p:pic>
      <p:pic>
        <p:nvPicPr>
          <p:cNvPr id="7" name="Obrázek 6" descr="Obsah obrázku interiér, osoba, vlasy&#10;&#10;Popis byl vytvořen automaticky">
            <a:extLst>
              <a:ext uri="{FF2B5EF4-FFF2-40B4-BE49-F238E27FC236}">
                <a16:creationId xmlns:a16="http://schemas.microsoft.com/office/drawing/2014/main" id="{78BC28C3-0909-4649-B365-3EC9F710A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11" y="3505099"/>
            <a:ext cx="3552324" cy="24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BD95-2C87-4DD6-A2D3-73DCA023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254779"/>
            <a:ext cx="10753200" cy="451576"/>
          </a:xfrm>
        </p:spPr>
        <p:txBody>
          <a:bodyPr/>
          <a:lstStyle/>
          <a:p>
            <a:r>
              <a:rPr lang="cs-CZ" dirty="0"/>
              <a:t>Sérová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4F7D0-6111-41A9-A6A1-A947C597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21" y="48056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800" dirty="0"/>
            </a:br>
            <a:r>
              <a:rPr lang="cs-CZ" sz="1400" dirty="0"/>
              <a:t>Sérová nemoc je klasicky hypersenzitivní reakce typu III, která se objevuje jako komplikace podávání antitoxinu nebo obecně protijedu.</a:t>
            </a:r>
            <a:br>
              <a:rPr lang="cs-CZ" sz="1400" dirty="0"/>
            </a:br>
            <a:r>
              <a:rPr lang="cs-CZ" sz="1400" dirty="0"/>
              <a:t>Reakce podobná sérové ​​nemoci je mnohem častější než skutečná sérová nemoc. </a:t>
            </a:r>
          </a:p>
          <a:p>
            <a:pPr marL="0" indent="0">
              <a:buNone/>
            </a:pPr>
            <a:r>
              <a:rPr lang="cs-CZ" sz="1200" i="1" dirty="0"/>
              <a:t>Reakce podobné sérové ​​nemoci jsou:</a:t>
            </a:r>
            <a:br>
              <a:rPr lang="cs-CZ" sz="1200" i="1" dirty="0"/>
            </a:br>
            <a:r>
              <a:rPr lang="cs-CZ" sz="1200" i="1" dirty="0"/>
              <a:t>Způsobené léky nebo infekcemi</a:t>
            </a:r>
            <a:br>
              <a:rPr lang="cs-CZ" sz="1200" i="1" dirty="0"/>
            </a:br>
            <a:r>
              <a:rPr lang="cs-CZ" sz="1200" i="1" dirty="0"/>
              <a:t>Patogeneze nejasná: pravděpodobně není výsledkem hypersenzitivní reakce typu III</a:t>
            </a:r>
            <a:br>
              <a:rPr lang="cs-CZ" sz="1200" i="1" dirty="0"/>
            </a:br>
            <a:r>
              <a:rPr lang="cs-CZ" sz="1200" i="1" dirty="0"/>
              <a:t>Je obtížné odlišit od klasické sérové ​​nemoci, protože se oba projevují podobně (viz „Klinické rysy“ níže).</a:t>
            </a:r>
            <a:br>
              <a:rPr lang="cs-CZ" sz="1200" i="1" dirty="0"/>
            </a:br>
            <a:r>
              <a:rPr lang="cs-CZ" sz="1200" i="1" dirty="0"/>
              <a:t>Etiologie</a:t>
            </a:r>
            <a:br>
              <a:rPr lang="cs-CZ" sz="1200" i="1" dirty="0"/>
            </a:br>
            <a:r>
              <a:rPr lang="cs-CZ" sz="1200" i="1" dirty="0"/>
              <a:t>Protijed nebo antitoxin obsahující živočišné bílkoviny nebo sérum (→ „sérová“ nemoc)</a:t>
            </a:r>
            <a:br>
              <a:rPr lang="cs-CZ" sz="1200" i="1" dirty="0"/>
            </a:br>
            <a:r>
              <a:rPr lang="cs-CZ" sz="1200" i="1" dirty="0"/>
              <a:t>Léky, nejčastěji antibiotika (např. Penicilin, amoxicilin, </a:t>
            </a:r>
            <a:r>
              <a:rPr lang="cs-CZ" sz="1200" i="1" dirty="0" err="1"/>
              <a:t>cefaclor</a:t>
            </a:r>
            <a:r>
              <a:rPr lang="cs-CZ" sz="1200" i="1" dirty="0"/>
              <a:t>, </a:t>
            </a:r>
            <a:r>
              <a:rPr lang="cs-CZ" sz="1200" i="1" dirty="0" err="1"/>
              <a:t>trimethoprim-sulfamethoxazol</a:t>
            </a:r>
            <a:r>
              <a:rPr lang="cs-CZ" sz="1200" i="1" dirty="0"/>
              <a:t>)</a:t>
            </a:r>
            <a:br>
              <a:rPr lang="cs-CZ" sz="1200" i="1" dirty="0"/>
            </a:br>
            <a:r>
              <a:rPr lang="cs-CZ" sz="1200" i="1" dirty="0"/>
              <a:t>Infekce: Virus hepatitidy B.</a:t>
            </a:r>
            <a:br>
              <a:rPr lang="cs-CZ" sz="1200" i="1" dirty="0"/>
            </a:br>
            <a:r>
              <a:rPr lang="cs-CZ" sz="1200" i="1" dirty="0"/>
              <a:t>Klinické příznaky</a:t>
            </a:r>
            <a:br>
              <a:rPr lang="cs-CZ" sz="1200" i="1" dirty="0"/>
            </a:br>
            <a:r>
              <a:rPr lang="cs-CZ" sz="1200" i="1" dirty="0"/>
              <a:t>Horečka</a:t>
            </a:r>
            <a:br>
              <a:rPr lang="cs-CZ" sz="1200" i="1" dirty="0"/>
            </a:br>
            <a:r>
              <a:rPr lang="cs-CZ" sz="1400" dirty="0"/>
              <a:t>Vyrážka (kopřivka nebo purpurová)</a:t>
            </a:r>
            <a:br>
              <a:rPr lang="cs-CZ" sz="1400" dirty="0"/>
            </a:br>
            <a:r>
              <a:rPr lang="cs-CZ" sz="1800" dirty="0" err="1"/>
              <a:t>Arthralgias</a:t>
            </a:r>
            <a:r>
              <a:rPr lang="cs-CZ" sz="1800" dirty="0"/>
              <a:t>, myalgie</a:t>
            </a:r>
            <a:br>
              <a:rPr lang="cs-CZ" sz="1800" dirty="0"/>
            </a:br>
            <a:r>
              <a:rPr lang="cs-CZ" sz="1800" dirty="0"/>
              <a:t>Bolest hlavy, rozmazané vidění</a:t>
            </a:r>
            <a:br>
              <a:rPr lang="cs-CZ" sz="1800" dirty="0"/>
            </a:br>
            <a:r>
              <a:rPr lang="cs-CZ" sz="1800" dirty="0"/>
              <a:t>Bolest břicha, průjem, nevolnost / zvracení</a:t>
            </a:r>
            <a:br>
              <a:rPr lang="cs-CZ" sz="1800" dirty="0"/>
            </a:br>
            <a:r>
              <a:rPr lang="cs-CZ" sz="1800" dirty="0"/>
              <a:t>Lymfadenopatie</a:t>
            </a:r>
            <a:br>
              <a:rPr lang="cs-CZ" sz="1800" dirty="0"/>
            </a:br>
            <a:r>
              <a:rPr lang="cs-CZ" sz="1800" dirty="0"/>
              <a:t>Kurs</a:t>
            </a:r>
            <a:br>
              <a:rPr lang="cs-CZ" sz="1800" dirty="0"/>
            </a:br>
            <a:r>
              <a:rPr lang="cs-CZ" sz="1800" dirty="0"/>
              <a:t>Příznaky se objevují 1–2 týdny po počáteční expozici.</a:t>
            </a:r>
            <a:br>
              <a:rPr lang="cs-CZ" sz="1800" dirty="0"/>
            </a:br>
            <a:r>
              <a:rPr lang="cs-CZ" sz="1800" dirty="0"/>
              <a:t>Vyřeší se během několika týdnů po ukončení léčby.</a:t>
            </a:r>
            <a:br>
              <a:rPr lang="cs-CZ" sz="1800" dirty="0"/>
            </a:br>
            <a:r>
              <a:rPr lang="cs-CZ" sz="1800" dirty="0"/>
              <a:t>Léčba: zastavte pachatele</a:t>
            </a:r>
            <a:br>
              <a:rPr lang="cs-CZ" sz="1800" dirty="0"/>
            </a:br>
            <a:r>
              <a:rPr lang="cs-CZ" sz="1800" dirty="0"/>
              <a:t>Prognóza: vynikající, jakmile se přestane podávat lék nebo se klinicky vyřeší příčinná infekce</a:t>
            </a:r>
          </a:p>
        </p:txBody>
      </p:sp>
    </p:spTree>
    <p:extLst>
      <p:ext uri="{BB962C8B-B14F-4D97-AF65-F5344CB8AC3E}">
        <p14:creationId xmlns:p14="http://schemas.microsoft.com/office/powerpoint/2010/main" val="397356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1A8B2-4637-4A15-828F-94B2C65B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94358"/>
            <a:ext cx="10753200" cy="451576"/>
          </a:xfrm>
        </p:spPr>
        <p:txBody>
          <a:bodyPr/>
          <a:lstStyle/>
          <a:p>
            <a:r>
              <a:rPr lang="cs-CZ" dirty="0" err="1"/>
              <a:t>Arthusova</a:t>
            </a:r>
            <a:r>
              <a:rPr lang="cs-CZ" dirty="0"/>
              <a:t> reakce - Typ III znamená tři věci zaráz: antigen + protilátka + komplement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CC1D43-E791-4343-8BD0-F0205D86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66360"/>
            <a:ext cx="5464832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dirty="0"/>
              <a:t>Definice: lokální subakutní hypersenzitivní reakce typu III</a:t>
            </a:r>
            <a:br>
              <a:rPr lang="cs-CZ" sz="4800" dirty="0"/>
            </a:br>
            <a:r>
              <a:rPr lang="cs-CZ" sz="4800" dirty="0"/>
              <a:t>Patogeneze: antigen injikovaný intradermálně (např. imunizace) → tvorba protilátek → v kůži se tvoří komplexy antigen-protilátka → lokální zánět a možná nekróza</a:t>
            </a:r>
            <a:br>
              <a:rPr lang="cs-CZ" sz="4800" dirty="0"/>
            </a:br>
            <a:r>
              <a:rPr lang="cs-CZ" sz="4800" dirty="0"/>
              <a:t>Spouštěč: očkování proti tetanu, záškrtu</a:t>
            </a:r>
            <a:br>
              <a:rPr lang="cs-CZ" sz="4800" dirty="0"/>
            </a:br>
            <a:r>
              <a:rPr lang="cs-CZ" sz="4800" dirty="0"/>
              <a:t>Lokalizovaný otok, erytém, krvácení</a:t>
            </a:r>
            <a:br>
              <a:rPr lang="cs-CZ" sz="4800" dirty="0"/>
            </a:br>
            <a:r>
              <a:rPr lang="cs-CZ" sz="4800" dirty="0"/>
              <a:t>Někdy povrchová nekróza kůže během několika hodin po přeočkování</a:t>
            </a:r>
            <a:br>
              <a:rPr lang="cs-CZ" sz="4800" dirty="0"/>
            </a:br>
            <a:r>
              <a:rPr lang="cs-CZ" sz="4800" dirty="0"/>
              <a:t>Reakce vrcholí o 12–36 hodin později.</a:t>
            </a:r>
            <a:br>
              <a:rPr lang="cs-CZ" sz="4800" dirty="0"/>
            </a:br>
            <a:r>
              <a:rPr lang="cs-CZ" sz="4800" dirty="0"/>
              <a:t>Léčba:</a:t>
            </a:r>
            <a:br>
              <a:rPr lang="cs-CZ" sz="4800" dirty="0"/>
            </a:br>
            <a:r>
              <a:rPr lang="cs-CZ" sz="4800" dirty="0"/>
              <a:t>Reakce je omezena sama.</a:t>
            </a:r>
            <a:br>
              <a:rPr lang="cs-CZ" sz="4800" dirty="0"/>
            </a:br>
            <a:r>
              <a:rPr lang="cs-CZ" sz="4800" dirty="0"/>
              <a:t>Symptomatická úleva od otoku (např. studené obklady, elevace končetin, NSAID)</a:t>
            </a:r>
            <a:br>
              <a:rPr lang="cs-CZ" sz="4800" dirty="0"/>
            </a:br>
            <a:r>
              <a:rPr lang="cs-CZ" sz="4800" dirty="0"/>
              <a:t>Po </a:t>
            </a:r>
            <a:r>
              <a:rPr lang="cs-CZ" sz="4800" dirty="0" err="1"/>
              <a:t>Artusově</a:t>
            </a:r>
            <a:r>
              <a:rPr lang="cs-CZ" sz="4800" dirty="0"/>
              <a:t> reakci na vakcínu obsahující tetanový toxoid: vždy dodržujte 10letý interval mezi vakcínami obsahujícími tetanový toxoid.</a:t>
            </a:r>
            <a:br>
              <a:rPr lang="cs-CZ" sz="4800" dirty="0"/>
            </a:br>
            <a:r>
              <a:rPr lang="cs-CZ" sz="4800" dirty="0"/>
              <a:t>Po </a:t>
            </a:r>
            <a:r>
              <a:rPr lang="cs-CZ" sz="4800" dirty="0" err="1"/>
              <a:t>Artusově</a:t>
            </a:r>
            <a:r>
              <a:rPr lang="cs-CZ" sz="4800" dirty="0"/>
              <a:t> reakci na vakcínu obsahující toxoid záškrtu: použití vakcíny proti tetanu spíše než vakcína </a:t>
            </a:r>
            <a:r>
              <a:rPr lang="cs-CZ" sz="4800" dirty="0" err="1"/>
              <a:t>Tdap</a:t>
            </a:r>
            <a:br>
              <a:rPr lang="cs-CZ" sz="5600" dirty="0"/>
            </a:br>
            <a:br>
              <a:rPr lang="cs-CZ" sz="5600" dirty="0"/>
            </a:br>
            <a:r>
              <a:rPr lang="cs-CZ" dirty="0"/>
              <a:t>Typ III znamená tři věci slepené: antigen + protilátka + komplement</a:t>
            </a:r>
          </a:p>
        </p:txBody>
      </p:sp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DA9E8ED9-780D-4317-ACEC-EAA1FC4D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62" y="1144238"/>
            <a:ext cx="4274154" cy="45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76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644F5-FBEE-41F5-BCBB-F3527C56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Hypersenzitivní reakce typu IV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857DD-3747-482A-9B71-E3FFD2B3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Hypersenzitivní reakce typu IV se označují jako opožděné a zprostředkované buňkami.</a:t>
            </a:r>
            <a:br>
              <a:rPr lang="cs-CZ" sz="5600" dirty="0"/>
            </a:br>
            <a:r>
              <a:rPr lang="cs-CZ" sz="5600" dirty="0"/>
              <a:t>Klinické rysy, diagnostika a léčba závisí na základní etiologii.</a:t>
            </a:r>
            <a:br>
              <a:rPr lang="cs-CZ" sz="5600" dirty="0"/>
            </a:br>
            <a:br>
              <a:rPr lang="cs-CZ" sz="5600" dirty="0"/>
            </a:br>
            <a:r>
              <a:rPr lang="cs-CZ" sz="5600" b="1" dirty="0"/>
              <a:t>4 </a:t>
            </a:r>
            <a:r>
              <a:rPr lang="cs-CZ" sz="5600" b="1" dirty="0" err="1"/>
              <a:t>Ts</a:t>
            </a:r>
            <a:r>
              <a:rPr lang="cs-CZ" sz="5600" b="1" dirty="0"/>
              <a:t> spojené s hypersenzitivitou typu IV</a:t>
            </a:r>
            <a:r>
              <a:rPr lang="cs-CZ" sz="5600" dirty="0"/>
              <a:t>: T buňky, odmítnutí transplantátu, kožní testy TB, dotyk (kontaktní dermatitida).</a:t>
            </a:r>
            <a:br>
              <a:rPr lang="cs-CZ" sz="5600" dirty="0"/>
            </a:br>
            <a:r>
              <a:rPr lang="cs-CZ" sz="5600" dirty="0"/>
              <a:t>Patofyziologie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Reakce zprostředkovaná T buňkami</a:t>
            </a:r>
            <a:br>
              <a:rPr lang="cs-CZ" sz="5600" dirty="0"/>
            </a:br>
            <a:r>
              <a:rPr lang="cs-CZ" sz="5600" dirty="0"/>
              <a:t>Senzibilizace: antigen proniká kůží → absorpce Langerhansovými buňkami → migrace do lymfatických uzlin a tvorba senzibilizovaných T lymfocytů</a:t>
            </a:r>
            <a:br>
              <a:rPr lang="cs-CZ" sz="5600" dirty="0"/>
            </a:br>
            <a:r>
              <a:rPr lang="cs-CZ" sz="5600" dirty="0"/>
              <a:t>Erupce: opakovaný kontakt s antigenem → sekrece lymfokinů a cytokinů (např. IFN</a:t>
            </a:r>
            <a:r>
              <a:rPr lang="el-GR" sz="5600" dirty="0"/>
              <a:t>γ, </a:t>
            </a:r>
            <a:r>
              <a:rPr lang="cs-CZ" sz="5600" dirty="0"/>
              <a:t>TNF </a:t>
            </a:r>
            <a:r>
              <a:rPr lang="el-GR" sz="5600" dirty="0"/>
              <a:t>α) </a:t>
            </a:r>
            <a:r>
              <a:rPr lang="cs-CZ" sz="5600" dirty="0" err="1"/>
              <a:t>presenzibilizovanými</a:t>
            </a:r>
            <a:r>
              <a:rPr lang="cs-CZ" sz="5600" dirty="0"/>
              <a:t> T lymfocyty → aktivace makrofágů a zánětlivá reakce ve tkáni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02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6D88F-9E0E-4BAF-A1B9-26E1F5A4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BA1994-FB90-4368-9971-58EF79451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" y="158831"/>
            <a:ext cx="10515600" cy="383068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8605E7-9B88-44BA-A6B3-472FD0BA49D8}"/>
              </a:ext>
            </a:extLst>
          </p:cNvPr>
          <p:cNvSpPr txBox="1"/>
          <p:nvPr/>
        </p:nvSpPr>
        <p:spPr>
          <a:xfrm>
            <a:off x="730045" y="4059653"/>
            <a:ext cx="103828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Při hypersenzitivní reakci typu IV, kdy subpopulace buněk CD4 Th1 narazí na určitý typ antigenu, produkují cytokiny, které indukují lokalizovanou zánětlivou reakci zprostředkovanou nespecifickými zánětlivými buňkami, zejména makrofágy.</a:t>
            </a:r>
            <a:br>
              <a:rPr lang="cs-CZ" sz="1200" dirty="0"/>
            </a:br>
            <a:r>
              <a:rPr lang="cs-CZ" sz="1200" dirty="0"/>
              <a:t>Antigeny, kterých se to týká, mohou být buď intracelulární patogeny, jako je </a:t>
            </a:r>
            <a:r>
              <a:rPr lang="cs-CZ" sz="1200" i="1" dirty="0" err="1"/>
              <a:t>Mycobacterium</a:t>
            </a:r>
            <a:r>
              <a:rPr lang="cs-CZ" sz="1200" i="1" dirty="0"/>
              <a:t> </a:t>
            </a:r>
            <a:r>
              <a:rPr lang="cs-CZ" sz="1200" i="1" dirty="0" err="1"/>
              <a:t>tuberculosis</a:t>
            </a:r>
            <a:r>
              <a:rPr lang="cs-CZ" sz="1200" i="1" dirty="0"/>
              <a:t>, </a:t>
            </a:r>
            <a:r>
              <a:rPr lang="cs-CZ" sz="1200" i="1" dirty="0" err="1"/>
              <a:t>Listeria</a:t>
            </a:r>
            <a:r>
              <a:rPr lang="cs-CZ" sz="1200" i="1" dirty="0"/>
              <a:t> </a:t>
            </a:r>
            <a:r>
              <a:rPr lang="cs-CZ" sz="1200" i="1" dirty="0" err="1"/>
              <a:t>monocytogens</a:t>
            </a:r>
            <a:r>
              <a:rPr lang="cs-CZ" sz="1200" i="1" dirty="0"/>
              <a:t>, </a:t>
            </a:r>
            <a:r>
              <a:rPr lang="cs-CZ" sz="1200" i="1" dirty="0" err="1"/>
              <a:t>Histoplasma</a:t>
            </a:r>
            <a:r>
              <a:rPr lang="cs-CZ" sz="1200" i="1" dirty="0"/>
              <a:t> </a:t>
            </a:r>
            <a:r>
              <a:rPr lang="cs-CZ" sz="1200" i="1" dirty="0" err="1"/>
              <a:t>capsulatum</a:t>
            </a:r>
            <a:r>
              <a:rPr lang="cs-CZ" sz="1200" dirty="0"/>
              <a:t>, virus </a:t>
            </a:r>
            <a:r>
              <a:rPr lang="cs-CZ" sz="1200" i="1" dirty="0"/>
              <a:t>Herpes Simplex </a:t>
            </a:r>
            <a:r>
              <a:rPr lang="cs-CZ" sz="1200" dirty="0"/>
              <a:t>atd., Nebo kontaktní antigeny, jako jsou niklové soli, jedovatý břečťan atd.</a:t>
            </a:r>
            <a:br>
              <a:rPr lang="cs-CZ" sz="1200" dirty="0"/>
            </a:br>
            <a:r>
              <a:rPr lang="cs-CZ" sz="1200" dirty="0"/>
              <a:t>Reakce se provádí ve dvou fázích: počáteční fáze senzibilizace a pozdější fáze efektoru.</a:t>
            </a:r>
            <a:br>
              <a:rPr lang="cs-CZ" sz="1200" dirty="0"/>
            </a:br>
            <a:r>
              <a:rPr lang="cs-CZ" sz="1200" dirty="0"/>
              <a:t>Ve fázi senzibilizace je navázán primární kontakt s antigenem. Během tohoto období jsou specifické </a:t>
            </a:r>
            <a:r>
              <a:rPr lang="cs-CZ" sz="1200" dirty="0" err="1"/>
              <a:t>Th</a:t>
            </a:r>
            <a:r>
              <a:rPr lang="cs-CZ" sz="1200" dirty="0"/>
              <a:t> buňky senzibilizovány a klonálně expandují.</a:t>
            </a:r>
            <a:br>
              <a:rPr lang="cs-CZ" sz="1200" dirty="0"/>
            </a:br>
            <a:r>
              <a:rPr lang="cs-CZ" sz="1200" dirty="0"/>
              <a:t>Ve fázi efektoru následná expozice stejnému antigenu vyvolává hypersenzitivní reakci opožděného typu.</a:t>
            </a:r>
            <a:br>
              <a:rPr lang="cs-CZ" sz="1200" dirty="0"/>
            </a:br>
            <a:r>
              <a:rPr lang="cs-CZ" sz="1200" dirty="0"/>
              <a:t>Během indukce dalšího uvolňování dalších Th1 cytokinů se uvolňují prozánětlivé cytokiny, které zprostředkovávají imunitní odpověď aktivující makrofágy a další nespecifické zánětlivé buňky.</a:t>
            </a:r>
            <a:br>
              <a:rPr lang="cs-CZ" sz="1200" dirty="0"/>
            </a:br>
            <a:r>
              <a:rPr lang="cs-CZ" sz="1200" dirty="0"/>
              <a:t>Aktivované CD8 + T buňky na druhé straně cílové buňky při kontaktu ničí, zatímco aktivované makrofágy produkují hydrolytické enzymy a po prezentaci určitých intracelulárních patogenů se transformují do vícejaderných obrovských buněk.</a:t>
            </a:r>
          </a:p>
        </p:txBody>
      </p:sp>
    </p:spTree>
    <p:extLst>
      <p:ext uri="{BB962C8B-B14F-4D97-AF65-F5344CB8AC3E}">
        <p14:creationId xmlns:p14="http://schemas.microsoft.com/office/powerpoint/2010/main" val="78858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9B9AF-8E52-4B34-B04C-94FC2E06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5001B-C734-483E-A90C-CD255CB4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0110" cy="4351338"/>
          </a:xfrm>
        </p:spPr>
        <p:txBody>
          <a:bodyPr/>
          <a:lstStyle/>
          <a:p>
            <a:r>
              <a:rPr lang="cs-CZ" dirty="0"/>
              <a:t>Mandle a </a:t>
            </a:r>
            <a:r>
              <a:rPr lang="cs-CZ" dirty="0" err="1"/>
              <a:t>adenoidy</a:t>
            </a:r>
            <a:br>
              <a:rPr lang="cs-CZ" dirty="0"/>
            </a:br>
            <a:r>
              <a:rPr lang="cs-CZ" dirty="0"/>
              <a:t>Brzlík</a:t>
            </a:r>
            <a:br>
              <a:rPr lang="cs-CZ" dirty="0"/>
            </a:br>
            <a:r>
              <a:rPr lang="cs-CZ" dirty="0"/>
              <a:t>Lymfatické uzliny</a:t>
            </a:r>
            <a:br>
              <a:rPr lang="cs-CZ" dirty="0"/>
            </a:br>
            <a:r>
              <a:rPr lang="cs-CZ" dirty="0"/>
              <a:t>Slezina</a:t>
            </a:r>
            <a:br>
              <a:rPr lang="cs-CZ" dirty="0"/>
            </a:br>
            <a:r>
              <a:rPr lang="cs-CZ" dirty="0" err="1"/>
              <a:t>Peyerovy</a:t>
            </a:r>
            <a:r>
              <a:rPr lang="cs-CZ" dirty="0"/>
              <a:t> záplaty</a:t>
            </a:r>
            <a:br>
              <a:rPr lang="cs-CZ" dirty="0"/>
            </a:br>
            <a:r>
              <a:rPr lang="cs-CZ" dirty="0"/>
              <a:t>slepé střevo</a:t>
            </a:r>
            <a:br>
              <a:rPr lang="cs-CZ" dirty="0"/>
            </a:br>
            <a:r>
              <a:rPr lang="cs-CZ" dirty="0"/>
              <a:t>Lymfatické cévy</a:t>
            </a:r>
            <a:br>
              <a:rPr lang="cs-CZ" dirty="0"/>
            </a:br>
            <a:r>
              <a:rPr lang="cs-CZ" dirty="0"/>
              <a:t>Kostní dřeň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AC48B3-E4AF-43E8-A217-EEE243DECBC8}"/>
              </a:ext>
            </a:extLst>
          </p:cNvPr>
          <p:cNvSpPr txBox="1"/>
          <p:nvPr/>
        </p:nvSpPr>
        <p:spPr>
          <a:xfrm>
            <a:off x="5001255" y="1921878"/>
            <a:ext cx="31223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Lymfocyty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B-lymfocyty, plazmatické buňky</a:t>
            </a:r>
            <a:br>
              <a:rPr lang="cs-CZ" dirty="0"/>
            </a:br>
            <a:r>
              <a:rPr lang="cs-CZ" dirty="0"/>
              <a:t>přirozené zabíjecí lymfocyty</a:t>
            </a:r>
            <a:br>
              <a:rPr lang="cs-CZ" dirty="0"/>
            </a:br>
            <a:r>
              <a:rPr lang="cs-CZ" dirty="0"/>
              <a:t>Monocyty, makrofágy</a:t>
            </a:r>
            <a:br>
              <a:rPr lang="cs-CZ" dirty="0"/>
            </a:br>
            <a:r>
              <a:rPr lang="cs-CZ" dirty="0"/>
              <a:t>Granulocyty</a:t>
            </a:r>
            <a:br>
              <a:rPr lang="cs-CZ" dirty="0"/>
            </a:br>
            <a:r>
              <a:rPr lang="cs-CZ" dirty="0"/>
              <a:t>neutrofily</a:t>
            </a:r>
            <a:br>
              <a:rPr lang="cs-CZ" dirty="0"/>
            </a:br>
            <a:r>
              <a:rPr lang="cs-CZ" dirty="0" err="1"/>
              <a:t>eosinofily</a:t>
            </a:r>
            <a:br>
              <a:rPr lang="cs-CZ" dirty="0"/>
            </a:br>
            <a:r>
              <a:rPr lang="cs-CZ" dirty="0" err="1"/>
              <a:t>bazofily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C062B2-9889-45F3-8FB5-A7DEB386CD17}"/>
              </a:ext>
            </a:extLst>
          </p:cNvPr>
          <p:cNvSpPr txBox="1"/>
          <p:nvPr/>
        </p:nvSpPr>
        <p:spPr>
          <a:xfrm>
            <a:off x="9522541" y="1921878"/>
            <a:ext cx="1393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Protilátky</a:t>
            </a:r>
            <a:br>
              <a:rPr lang="cs-CZ" dirty="0"/>
            </a:br>
            <a:r>
              <a:rPr lang="cs-CZ" dirty="0"/>
              <a:t>Komplement</a:t>
            </a:r>
            <a:br>
              <a:rPr lang="cs-CZ" dirty="0"/>
            </a:br>
            <a:r>
              <a:rPr lang="cs-CZ" dirty="0"/>
              <a:t>Cytokiny</a:t>
            </a:r>
            <a:br>
              <a:rPr lang="cs-CZ" dirty="0"/>
            </a:br>
            <a:r>
              <a:rPr lang="cs-CZ" dirty="0" err="1"/>
              <a:t>Interleukiny</a:t>
            </a:r>
            <a:br>
              <a:rPr lang="cs-CZ" dirty="0"/>
            </a:br>
            <a:r>
              <a:rPr lang="cs-CZ" dirty="0"/>
              <a:t>Interferony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56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D2379-2BD5-42A5-8936-CCDEBB0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kontaktní dermatitida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217EE-C980-420D-80C7-E0ACB5EB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4" y="1884619"/>
            <a:ext cx="7405760" cy="3970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Epidemiologie</a:t>
            </a:r>
            <a:br>
              <a:rPr lang="cs-CZ" sz="5600" dirty="0"/>
            </a:br>
            <a:r>
              <a:rPr lang="cs-CZ" sz="5600" dirty="0"/>
              <a:t>Jedna z nejčastějších dermatologických diagnóz</a:t>
            </a:r>
            <a:br>
              <a:rPr lang="cs-CZ" sz="5600" dirty="0"/>
            </a:br>
            <a:r>
              <a:rPr lang="cs-CZ" sz="5600" dirty="0"/>
              <a:t>Prevalence ∼ 1–6%</a:t>
            </a:r>
            <a:br>
              <a:rPr lang="cs-CZ" sz="5600" dirty="0"/>
            </a:br>
            <a:r>
              <a:rPr lang="cs-CZ" sz="5600" dirty="0"/>
              <a:t>Etiologie</a:t>
            </a:r>
            <a:br>
              <a:rPr lang="cs-CZ" sz="5600" dirty="0"/>
            </a:br>
            <a:r>
              <a:rPr lang="cs-CZ" sz="5600" dirty="0"/>
              <a:t>Břečťan, jed škumpy </a:t>
            </a:r>
            <a:r>
              <a:rPr lang="cs-CZ" sz="5600" dirty="0" err="1"/>
              <a:t>ocetné</a:t>
            </a:r>
            <a:r>
              <a:rPr lang="cs-CZ" sz="5600" dirty="0"/>
              <a:t> (kontaktní dermatitida vyvolaná </a:t>
            </a:r>
            <a:r>
              <a:rPr lang="cs-CZ" sz="5600" dirty="0" err="1"/>
              <a:t>urushiolem</a:t>
            </a:r>
            <a:r>
              <a:rPr lang="cs-CZ" sz="5600" dirty="0"/>
              <a:t>)</a:t>
            </a:r>
            <a:br>
              <a:rPr lang="cs-CZ" sz="5600" dirty="0"/>
            </a:br>
            <a:r>
              <a:rPr lang="cs-CZ" sz="5600" dirty="0"/>
              <a:t>Nikl, kobalt, chrom</a:t>
            </a:r>
            <a:br>
              <a:rPr lang="cs-CZ" sz="5600" dirty="0"/>
            </a:br>
            <a:r>
              <a:rPr lang="cs-CZ" sz="5600" dirty="0"/>
              <a:t>Parfémy, mýdla, kosmetika</a:t>
            </a:r>
            <a:br>
              <a:rPr lang="cs-CZ" sz="5600" dirty="0"/>
            </a:br>
            <a:r>
              <a:rPr lang="cs-CZ" sz="5600" dirty="0"/>
              <a:t>Latexové nebo gumové rukavice</a:t>
            </a:r>
            <a:br>
              <a:rPr lang="cs-CZ" sz="5600" dirty="0"/>
            </a:br>
            <a:r>
              <a:rPr lang="cs-CZ" sz="5600" dirty="0"/>
              <a:t>Topické léky: </a:t>
            </a:r>
            <a:r>
              <a:rPr lang="cs-CZ" sz="5600" dirty="0" err="1"/>
              <a:t>hydrokortizon</a:t>
            </a:r>
            <a:r>
              <a:rPr lang="cs-CZ" sz="5600" dirty="0"/>
              <a:t>, topická antibiotika (např. neomycin), benzokain</a:t>
            </a:r>
            <a:br>
              <a:rPr lang="cs-CZ" dirty="0"/>
            </a:br>
            <a:r>
              <a:rPr lang="cs-CZ" sz="5600" dirty="0"/>
              <a:t>Opakovaný kontakt s alergenem → vznik vyrážky po 12–48 hodinách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92FE9D70-9999-444F-B1A7-8B9617C6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14" y="1365629"/>
            <a:ext cx="3524865" cy="2065421"/>
          </a:xfrm>
          <a:prstGeom prst="rect">
            <a:avLst/>
          </a:prstGeom>
        </p:spPr>
      </p:pic>
      <p:pic>
        <p:nvPicPr>
          <p:cNvPr id="6" name="Obrázek 5" descr="Obsah obrázku rostlina, list, strom&#10;&#10;Popis byl vytvořen automaticky">
            <a:extLst>
              <a:ext uri="{FF2B5EF4-FFF2-40B4-BE49-F238E27FC236}">
                <a16:creationId xmlns:a16="http://schemas.microsoft.com/office/drawing/2014/main" id="{5A1C7494-82B6-4FCA-9371-29649EEEE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46" y="3537122"/>
            <a:ext cx="3937000" cy="2959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7C0194-BCCD-4908-859A-165BE3054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1" y="1528098"/>
            <a:ext cx="2067928" cy="21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1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CEE63-771E-40B2-A849-B0FB0E32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4F932-E582-43D7-9DBB-8A28B9415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dirty="0"/>
              <a:t>Patch test: testování specifických alergenů u alergické kontaktní dermatitidy</a:t>
            </a:r>
            <a:br>
              <a:rPr lang="cs-CZ" dirty="0"/>
            </a:br>
            <a:r>
              <a:rPr lang="cs-CZ" dirty="0"/>
              <a:t>Alergen je připevněn na náplast a poté aplikován na paži či záda</a:t>
            </a:r>
            <a:br>
              <a:rPr lang="cs-CZ" dirty="0"/>
            </a:br>
            <a:r>
              <a:rPr lang="cs-CZ" dirty="0"/>
              <a:t>Reakce se zaznamenává dvakrát: za 48 hodin a 4–5 dní po počáteční aplikaci</a:t>
            </a:r>
            <a:br>
              <a:rPr lang="cs-CZ" dirty="0"/>
            </a:br>
            <a:r>
              <a:rPr lang="cs-CZ" dirty="0"/>
              <a:t>Pozitivní výsledek: erytém, papuly a vezikuly v oblasti kontaktu</a:t>
            </a:r>
            <a:br>
              <a:rPr lang="cs-CZ" dirty="0"/>
            </a:br>
            <a:r>
              <a:rPr lang="cs-CZ" dirty="0"/>
              <a:t>U některých pacientů může celkové podráždění kůže způsobit falešně pozitivní výsledky jiných patch testů</a:t>
            </a:r>
            <a:br>
              <a:rPr lang="cs-CZ" dirty="0"/>
            </a:br>
            <a:r>
              <a:rPr lang="cs-CZ" dirty="0"/>
              <a:t>Mechanismus neznámý</a:t>
            </a:r>
            <a:br>
              <a:rPr lang="cs-CZ" dirty="0"/>
            </a:br>
            <a:r>
              <a:rPr lang="cs-CZ" dirty="0"/>
              <a:t>U těchto pacientů je nutné samostatné sekvenční testování alergenů.</a:t>
            </a:r>
          </a:p>
        </p:txBody>
      </p:sp>
    </p:spTree>
    <p:extLst>
      <p:ext uri="{BB962C8B-B14F-4D97-AF65-F5344CB8AC3E}">
        <p14:creationId xmlns:p14="http://schemas.microsoft.com/office/powerpoint/2010/main" val="766980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F78E9-0967-42C3-B16C-A79FB6E7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77EA0-1B62-440A-9136-D761F8AF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47" y="1058339"/>
            <a:ext cx="6611242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5600" dirty="0"/>
              <a:t>Vyhýbání se alergenu je nejlepší léčba a preventivní opatření.</a:t>
            </a:r>
            <a:br>
              <a:rPr lang="cs-CZ" sz="5600" dirty="0"/>
            </a:br>
            <a:r>
              <a:rPr lang="cs-CZ" sz="5600" dirty="0"/>
              <a:t>Akutní fáze</a:t>
            </a:r>
            <a:br>
              <a:rPr lang="cs-CZ" sz="5600" dirty="0"/>
            </a:br>
            <a:r>
              <a:rPr lang="cs-CZ" sz="5600" dirty="0"/>
              <a:t>Mírné až středně závažné případy: lokální kortikosteroidy, koupele z ovesných vloček, zklidňující krémy (např. kalamín), mokré obvazy (zejména při prasknutí či poškození krusty), lokální antihistaminika</a:t>
            </a:r>
            <a:br>
              <a:rPr lang="cs-CZ" sz="5600" dirty="0"/>
            </a:br>
            <a:r>
              <a:rPr lang="cs-CZ" sz="5600" dirty="0"/>
              <a:t>Závažné případy: systémové kortikosteroidy, systémové antihistaminika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Kontaktní dermatitida způsobená břečťanem, dubem či škumpou je </a:t>
            </a:r>
            <a:r>
              <a:rPr lang="cs-CZ" sz="5600" b="1" dirty="0"/>
              <a:t>nejpravděpodobnější příčino</a:t>
            </a:r>
            <a:r>
              <a:rPr lang="cs-CZ" sz="5600" dirty="0"/>
              <a:t>u u pacientů se svěděním, pálením a červenými kožními lézemi uspořádanými v lineárním vzoru, které se objevují cca 24 hodin po výletu do přírody.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58BCED-C379-48F1-A8B9-56EE4FAA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9" y="1523468"/>
            <a:ext cx="4353465" cy="32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5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FC91C-CFA6-4388-A692-2DCF94C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Lékové reakce typu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3E6CE-13D5-4A3F-A998-0A8286B8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41158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/>
              <a:t>Lokální léková reakce po lokální aplikaci léku; viz alergická kontaktní dermatitida výše</a:t>
            </a:r>
            <a:br>
              <a:rPr lang="cs-CZ" sz="5600"/>
            </a:br>
            <a:r>
              <a:rPr lang="cs-CZ" sz="5600"/>
              <a:t>Makulopapulární nebo morbilliformní (spalničkovitá) erupce léku</a:t>
            </a:r>
            <a:br>
              <a:rPr lang="cs-CZ" sz="5600"/>
            </a:br>
            <a:r>
              <a:rPr lang="cs-CZ" sz="5600"/>
              <a:t>Stevens-Johnsonův syndrom a toxická epidermální nekrolýza</a:t>
            </a:r>
            <a:br>
              <a:rPr lang="cs-CZ" sz="5600"/>
            </a:br>
            <a:r>
              <a:rPr lang="cs-CZ" sz="5600"/>
              <a:t>Syndrom DRESS (vyrážka s eozinofilií a syndromem systémových příznaků; známý také jako syndrom přecitlivělosti vyvolaný léky): opožděná reakce přecitlivělosti na léčivo (do 1–8 týdnů po podání)</a:t>
            </a:r>
            <a:br>
              <a:rPr lang="cs-CZ" sz="5600"/>
            </a:br>
            <a:r>
              <a:rPr lang="cs-CZ" sz="5600"/>
              <a:t>Etiologie</a:t>
            </a:r>
            <a:br>
              <a:rPr lang="cs-CZ" sz="5600"/>
            </a:br>
            <a:r>
              <a:rPr lang="cs-CZ" sz="5600"/>
              <a:t>Alopurinol</a:t>
            </a:r>
            <a:br>
              <a:rPr lang="cs-CZ" sz="5600"/>
            </a:br>
            <a:r>
              <a:rPr lang="cs-CZ" sz="5600"/>
              <a:t>Antiepileptika (např. Lamotrigin, fenytoin, karbamazepin)</a:t>
            </a:r>
            <a:br>
              <a:rPr lang="cs-CZ" sz="5600"/>
            </a:br>
            <a:r>
              <a:rPr lang="cs-CZ" sz="5600"/>
              <a:t>Antibiotika (např. Sulfonamid)</a:t>
            </a:r>
            <a:br>
              <a:rPr lang="cs-CZ" sz="560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3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9443F-9CEC-45FD-BA22-376B353D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Infekcí vyvolaná kopřivka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523E5-D600-4F29-8A76-64B0DCB0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07558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Etiologie:</a:t>
            </a:r>
            <a:br>
              <a:rPr lang="cs-CZ" sz="5600" dirty="0"/>
            </a:br>
            <a:r>
              <a:rPr lang="cs-CZ" sz="5600" dirty="0"/>
              <a:t>Virové (např. </a:t>
            </a:r>
            <a:r>
              <a:rPr lang="cs-CZ" sz="5600" dirty="0" err="1"/>
              <a:t>rotavirové</a:t>
            </a:r>
            <a:r>
              <a:rPr lang="cs-CZ" sz="5600" dirty="0"/>
              <a:t> a </a:t>
            </a:r>
            <a:r>
              <a:rPr lang="cs-CZ" sz="5600" dirty="0" err="1"/>
              <a:t>rhinovirové</a:t>
            </a:r>
            <a:r>
              <a:rPr lang="cs-CZ" sz="5600" dirty="0"/>
              <a:t>) nebo bakteriální infekce (zejména </a:t>
            </a:r>
            <a:r>
              <a:rPr lang="cs-CZ" sz="5600" i="1" dirty="0" err="1"/>
              <a:t>Mycoplasma</a:t>
            </a:r>
            <a:r>
              <a:rPr lang="cs-CZ" sz="5600" i="1" dirty="0"/>
              <a:t> </a:t>
            </a:r>
            <a:r>
              <a:rPr lang="cs-CZ" sz="5600" i="1" dirty="0" err="1"/>
              <a:t>pneumoniae</a:t>
            </a:r>
            <a:r>
              <a:rPr lang="cs-CZ" sz="5600" i="1" dirty="0"/>
              <a:t> </a:t>
            </a:r>
            <a:r>
              <a:rPr lang="cs-CZ" sz="5600" dirty="0"/>
              <a:t>a streptokoková faryngitida způsobená streptokoky skupiny A).</a:t>
            </a:r>
            <a:br>
              <a:rPr lang="cs-CZ" sz="5600" dirty="0"/>
            </a:br>
            <a:r>
              <a:rPr lang="cs-CZ" sz="5600" dirty="0"/>
              <a:t>Parazitární infekce (např. infekce </a:t>
            </a:r>
            <a:r>
              <a:rPr lang="cs-CZ" sz="5600" i="1" dirty="0" err="1"/>
              <a:t>Anisakis</a:t>
            </a:r>
            <a:r>
              <a:rPr lang="cs-CZ" sz="5600" i="1" dirty="0"/>
              <a:t> simp</a:t>
            </a:r>
            <a:r>
              <a:rPr lang="cs-CZ" sz="5600" dirty="0"/>
              <a:t>lex z konzumace syrových ryb a </a:t>
            </a:r>
            <a:r>
              <a:rPr lang="cs-CZ" sz="5600" dirty="0" err="1"/>
              <a:t>Plasmodium</a:t>
            </a:r>
            <a:r>
              <a:rPr lang="cs-CZ" sz="5600" dirty="0"/>
              <a:t> </a:t>
            </a:r>
            <a:r>
              <a:rPr lang="cs-CZ" sz="5600" dirty="0" err="1"/>
              <a:t>falciparum</a:t>
            </a:r>
            <a:r>
              <a:rPr lang="cs-CZ" sz="5600" dirty="0"/>
              <a:t>)</a:t>
            </a:r>
            <a:br>
              <a:rPr lang="cs-CZ" sz="5600" dirty="0"/>
            </a:br>
            <a:r>
              <a:rPr lang="cs-CZ" sz="5600" dirty="0"/>
              <a:t>Patofyziologie: aktivace žírných buněk a následné uvolňování histaminu, pravděpodobně nezávislého na </a:t>
            </a:r>
            <a:r>
              <a:rPr lang="cs-CZ" sz="5600" dirty="0" err="1"/>
              <a:t>IgE</a:t>
            </a:r>
            <a:br>
              <a:rPr lang="cs-CZ" sz="5600" dirty="0"/>
            </a:br>
            <a:r>
              <a:rPr lang="cs-CZ" sz="5600" dirty="0"/>
              <a:t>Klinický obraz: viz kopřivka</a:t>
            </a:r>
            <a:br>
              <a:rPr lang="cs-CZ" sz="5600" dirty="0"/>
            </a:br>
            <a:r>
              <a:rPr lang="cs-CZ" sz="5600" dirty="0"/>
              <a:t>Diagnóza a léčba:</a:t>
            </a:r>
            <a:br>
              <a:rPr lang="cs-CZ" sz="5600" dirty="0"/>
            </a:br>
            <a:r>
              <a:rPr lang="cs-CZ" sz="5600" dirty="0"/>
              <a:t>Klinická diagnóza: na základě fyzikálního vyšetření a anamnézy pacienta</a:t>
            </a:r>
            <a:br>
              <a:rPr lang="cs-CZ" sz="5600" dirty="0"/>
            </a:br>
            <a:r>
              <a:rPr lang="cs-CZ" sz="5600" dirty="0"/>
              <a:t>Obvykle omezeno na sebe; antihistaminika mohou být podávána na svědění nebo kopřivku</a:t>
            </a:r>
          </a:p>
        </p:txBody>
      </p:sp>
      <p:pic>
        <p:nvPicPr>
          <p:cNvPr id="5" name="Obrázek 4" descr="Obsah obrázku tetování, osoba, interiér, zavřít&#10;&#10;Popis byl vytvořen automaticky">
            <a:extLst>
              <a:ext uri="{FF2B5EF4-FFF2-40B4-BE49-F238E27FC236}">
                <a16:creationId xmlns:a16="http://schemas.microsoft.com/office/drawing/2014/main" id="{065A7762-C6F8-4AF5-AC2F-FCCC4A09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95" y="1542502"/>
            <a:ext cx="4209171" cy="42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10663-60D0-4A20-A123-5BE84333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 – syndrom systémové zánětlivé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9751D-0E3E-4178-A0E4-856B5B7A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25139"/>
            <a:ext cx="10753200" cy="4139998"/>
          </a:xfrm>
        </p:spPr>
        <p:txBody>
          <a:bodyPr/>
          <a:lstStyle/>
          <a:p>
            <a:r>
              <a:rPr lang="cs-CZ" dirty="0"/>
              <a:t>Generalizovaná akutní zánětlivá reakce, která se rozšiřuje na celý organismus</a:t>
            </a:r>
          </a:p>
          <a:p>
            <a:r>
              <a:rPr lang="cs-CZ" dirty="0"/>
              <a:t>Intenzivní zánětlivá odpověď na primární lokální, mnohočetné či jinak komplexní poškození</a:t>
            </a:r>
          </a:p>
          <a:p>
            <a:r>
              <a:rPr lang="cs-CZ" dirty="0"/>
              <a:t>Při SIRS se následný zánět neomezuje na oblast, kde zánět vznikl, ale šíří se do celého těla</a:t>
            </a:r>
          </a:p>
          <a:p>
            <a:r>
              <a:rPr lang="cs-CZ" dirty="0"/>
              <a:t>I běžný zánět se šíří do celého těla – rozdíl oproti SIRS spočívá v tom, že u SIRS přestávají fungovat mechanismy kontroly zánětu</a:t>
            </a:r>
          </a:p>
        </p:txBody>
      </p:sp>
    </p:spTree>
    <p:extLst>
      <p:ext uri="{BB962C8B-B14F-4D97-AF65-F5344CB8AC3E}">
        <p14:creationId xmlns:p14="http://schemas.microsoft.com/office/powerpoint/2010/main" val="3611723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877C-8F7B-48BD-9E9B-4A366C22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CF7747-AA08-4C6B-A623-4809FD5BE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962900" cy="6096596"/>
          </a:xfrm>
        </p:spPr>
      </p:pic>
    </p:spTree>
    <p:extLst>
      <p:ext uri="{BB962C8B-B14F-4D97-AF65-F5344CB8AC3E}">
        <p14:creationId xmlns:p14="http://schemas.microsoft.com/office/powerpoint/2010/main" val="115790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DA406-BD59-4538-BF93-F22AC308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88CCF-E0CD-4743-A475-B73A35CA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Generalizovaný deregulovaný destruktivní proces </a:t>
            </a:r>
          </a:p>
          <a:p>
            <a:r>
              <a:rPr lang="cs-CZ" dirty="0"/>
              <a:t>Často spojen s devastací vzdálených orgánů</a:t>
            </a:r>
          </a:p>
          <a:p>
            <a:r>
              <a:rPr lang="cs-CZ" dirty="0"/>
              <a:t>U hypersenzitivních osob se SIRS může projevit i při působení velmi malého množství antigenu</a:t>
            </a:r>
          </a:p>
          <a:p>
            <a:endParaRPr lang="cs-CZ" dirty="0"/>
          </a:p>
          <a:p>
            <a:r>
              <a:rPr lang="cs-CZ" dirty="0"/>
              <a:t>Klasifikace:</a:t>
            </a:r>
          </a:p>
          <a:p>
            <a:r>
              <a:rPr lang="cs-CZ" dirty="0"/>
              <a:t>1) septický SIRS – spojený s infekcí</a:t>
            </a:r>
          </a:p>
          <a:p>
            <a:r>
              <a:rPr lang="cs-CZ" dirty="0"/>
              <a:t>2) neseptický SIRS – po těžkém traumatu, </a:t>
            </a:r>
            <a:r>
              <a:rPr lang="cs-CZ" dirty="0" err="1"/>
              <a:t>hypoxémie</a:t>
            </a:r>
            <a:r>
              <a:rPr lang="cs-CZ" dirty="0"/>
              <a:t>, popáleniny, otravy, inkompatibilní transfuze</a:t>
            </a:r>
          </a:p>
        </p:txBody>
      </p:sp>
    </p:spTree>
    <p:extLst>
      <p:ext uri="{BB962C8B-B14F-4D97-AF65-F5344CB8AC3E}">
        <p14:creationId xmlns:p14="http://schemas.microsoft.com/office/powerpoint/2010/main" val="2416901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1C868-C873-4F84-A7D6-152130D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Septický SIRS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2D20F-54D2-4387-8752-65700636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Diseminovaná mikrobiální infekce</a:t>
            </a:r>
          </a:p>
          <a:p>
            <a:r>
              <a:rPr lang="cs-CZ" dirty="0"/>
              <a:t>50 % - grampozitivní bakterie, 30 % - gramnegativní bakterie, 5 % - </a:t>
            </a:r>
            <a:r>
              <a:rPr lang="cs-CZ" dirty="0" err="1"/>
              <a:t>polymikrobiální</a:t>
            </a:r>
            <a:r>
              <a:rPr lang="cs-CZ" dirty="0"/>
              <a:t> infekty, 5 % kvasinky a plísně a 1 % anaeroby</a:t>
            </a:r>
          </a:p>
          <a:p>
            <a:r>
              <a:rPr lang="cs-CZ" dirty="0"/>
              <a:t>1/3 postižených umírá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Primární SIRS</a:t>
            </a:r>
          </a:p>
          <a:p>
            <a:pPr marL="0" indent="0">
              <a:buNone/>
            </a:pPr>
            <a:r>
              <a:rPr lang="cs-CZ" dirty="0"/>
              <a:t>Sekundární SIRS</a:t>
            </a:r>
          </a:p>
        </p:txBody>
      </p:sp>
    </p:spTree>
    <p:extLst>
      <p:ext uri="{BB962C8B-B14F-4D97-AF65-F5344CB8AC3E}">
        <p14:creationId xmlns:p14="http://schemas.microsoft.com/office/powerpoint/2010/main" val="980726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050FD-B944-45BF-90E5-A674FAE2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F9743F-CADA-4195-9F48-793896EE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1807368"/>
            <a:ext cx="4120515" cy="4414838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C11505-4708-4B75-993F-10536388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1" y="1531854"/>
            <a:ext cx="6627438" cy="4140200"/>
          </a:xfrm>
        </p:spPr>
      </p:pic>
    </p:spTree>
    <p:extLst>
      <p:ext uri="{BB962C8B-B14F-4D97-AF65-F5344CB8AC3E}">
        <p14:creationId xmlns:p14="http://schemas.microsoft.com/office/powerpoint/2010/main" val="52039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47081-A988-4A47-98F2-113ECBE1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imunitní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3B33E-A96C-4475-AD27-31B55645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Vrozená (neadaptivní) imunita</a:t>
            </a:r>
            <a:br>
              <a:rPr lang="cs-CZ" dirty="0"/>
            </a:br>
            <a:r>
              <a:rPr lang="cs-CZ" dirty="0"/>
              <a:t>první linie imunitní odpovědi</a:t>
            </a:r>
            <a:br>
              <a:rPr lang="cs-CZ" dirty="0"/>
            </a:br>
            <a:r>
              <a:rPr lang="cs-CZ" dirty="0"/>
              <a:t>spoléhá na mechanismy, které existují před infekcí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Získaná (adaptivní) imunita</a:t>
            </a:r>
            <a:br>
              <a:rPr lang="cs-CZ" dirty="0"/>
            </a:br>
            <a:r>
              <a:rPr lang="cs-CZ" dirty="0"/>
              <a:t>Druhá linie odpovědi (pokud selže vrozená imunita)</a:t>
            </a:r>
            <a:br>
              <a:rPr lang="cs-CZ" dirty="0"/>
            </a:br>
            <a:r>
              <a:rPr lang="cs-CZ" dirty="0"/>
              <a:t>spoléhá na mechanismy zahrnující buněčnou paměť</a:t>
            </a:r>
            <a:br>
              <a:rPr lang="cs-CZ" dirty="0"/>
            </a:br>
            <a:r>
              <a:rPr lang="cs-CZ" dirty="0"/>
              <a:t>klíčové T- a B- lymfocyty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35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7F614-4CBD-45AA-B4C2-CB38A174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BE4FFE-08D2-42C6-8A97-BBFFCFCA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3" y="549060"/>
            <a:ext cx="8224796" cy="5699340"/>
          </a:xfrm>
        </p:spPr>
      </p:pic>
    </p:spTree>
    <p:extLst>
      <p:ext uri="{BB962C8B-B14F-4D97-AF65-F5344CB8AC3E}">
        <p14:creationId xmlns:p14="http://schemas.microsoft.com/office/powerpoint/2010/main" val="58578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40F90-EC17-458A-8729-140F17796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D8D406-341B-4AB3-ADB5-AB2809A5D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3EC89E-57C4-4E2F-BBBB-514D18F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699C79E6-DF6A-4440-913B-836624909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92" y="2178378"/>
            <a:ext cx="5189830" cy="3479451"/>
          </a:xfrm>
        </p:spPr>
      </p:pic>
    </p:spTree>
    <p:extLst>
      <p:ext uri="{BB962C8B-B14F-4D97-AF65-F5344CB8AC3E}">
        <p14:creationId xmlns:p14="http://schemas.microsoft.com/office/powerpoint/2010/main" val="157490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17451-A098-4561-AAB1-5DD33126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průběh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8931A31-9B43-43C7-BBD4-0866C997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" y="1813275"/>
            <a:ext cx="5535331" cy="359796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053731-00D6-4E3A-BC4E-25E4E3574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59" y="1656515"/>
            <a:ext cx="5511841" cy="42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FE818-3499-4766-A621-5C660792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846065-E2E2-4EC9-B4DE-88CA8F44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6" y="242632"/>
            <a:ext cx="9687879" cy="6010684"/>
          </a:xfrm>
        </p:spPr>
      </p:pic>
    </p:spTree>
    <p:extLst>
      <p:ext uri="{BB962C8B-B14F-4D97-AF65-F5344CB8AC3E}">
        <p14:creationId xmlns:p14="http://schemas.microsoft.com/office/powerpoint/2010/main" val="41378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93A32-159D-458F-A243-A4622338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004DB-859D-451D-A34A-FD1FAE04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88974" cy="43513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Na základě genetické výbavy</a:t>
            </a:r>
            <a:br>
              <a:rPr lang="cs-CZ" dirty="0"/>
            </a:br>
            <a:r>
              <a:rPr lang="cs-CZ" dirty="0"/>
              <a:t>Spoléhá na již existující součástí systému</a:t>
            </a:r>
            <a:br>
              <a:rPr lang="cs-CZ" dirty="0"/>
            </a:br>
            <a:r>
              <a:rPr lang="cs-CZ" dirty="0"/>
              <a:t>Rychlá reakce: během několika minut po infekci</a:t>
            </a:r>
            <a:br>
              <a:rPr lang="cs-CZ" dirty="0"/>
            </a:br>
            <a:r>
              <a:rPr lang="cs-CZ" dirty="0"/>
              <a:t>Není konkrétní</a:t>
            </a:r>
            <a:br>
              <a:rPr lang="cs-CZ" dirty="0"/>
            </a:br>
            <a:r>
              <a:rPr lang="cs-CZ" dirty="0"/>
              <a:t>Stejné molekuly / buňky reagují na řadu patogenů</a:t>
            </a:r>
            <a:br>
              <a:rPr lang="cs-CZ" dirty="0"/>
            </a:br>
            <a:r>
              <a:rPr lang="cs-CZ" dirty="0"/>
              <a:t>Nemá paměť</a:t>
            </a:r>
            <a:br>
              <a:rPr lang="cs-CZ" dirty="0"/>
            </a:br>
            <a:r>
              <a:rPr lang="cs-CZ" dirty="0"/>
              <a:t>Stejná odpověď po opakované expozici</a:t>
            </a:r>
            <a:br>
              <a:rPr lang="cs-CZ" dirty="0"/>
            </a:br>
            <a:r>
              <a:rPr lang="cs-CZ" dirty="0"/>
              <a:t>Nevede k klonální expanzi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0FC886-1E8C-4666-B6E5-E8D8AEDF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5" y="1493940"/>
            <a:ext cx="4312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0C6C-D87A-490C-B57A-C1BA9244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BF6BC-6003-405B-9475-EE816042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Mechanické  bariéry / vylučování na povrchu kůže, kyselé pH v žaludku, řasinky</a:t>
            </a:r>
            <a:br>
              <a:rPr lang="cs-CZ" dirty="0"/>
            </a:br>
            <a:r>
              <a:rPr lang="cs-CZ" dirty="0"/>
              <a:t>Humorální mechanismy</a:t>
            </a:r>
            <a:br>
              <a:rPr lang="cs-CZ" dirty="0"/>
            </a:br>
            <a:r>
              <a:rPr lang="cs-CZ" dirty="0"/>
              <a:t>Lysozymy, bazické proteiny, komplement, interferony</a:t>
            </a:r>
            <a:br>
              <a:rPr lang="cs-CZ" dirty="0"/>
            </a:br>
            <a:r>
              <a:rPr lang="cs-CZ" dirty="0"/>
              <a:t>Mechanismy buněčné obrany</a:t>
            </a:r>
            <a:br>
              <a:rPr lang="cs-CZ" dirty="0"/>
            </a:br>
            <a:r>
              <a:rPr lang="cs-CZ" dirty="0"/>
              <a:t>přirození zabíječi (NK buňky) neutrofily, makrofágy, žírné buňky, </a:t>
            </a:r>
            <a:r>
              <a:rPr lang="cs-CZ" dirty="0" err="1"/>
              <a:t>bazofily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3040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72</TotalTime>
  <Words>4407</Words>
  <Application>Microsoft Office PowerPoint</Application>
  <PresentationFormat>Širokoúhlá obrazovka</PresentationFormat>
  <Paragraphs>104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Tahoma</vt:lpstr>
      <vt:lpstr>Wingdings</vt:lpstr>
      <vt:lpstr>Prezentace_MU_CZ</vt:lpstr>
      <vt:lpstr>Patofyziologie imunitního systému II</vt:lpstr>
      <vt:lpstr>Imunitní systém</vt:lpstr>
      <vt:lpstr>Úloha imunitního systému</vt:lpstr>
      <vt:lpstr>Složky imunitního systému</vt:lpstr>
      <vt:lpstr>Typy imunitní odpovědi</vt:lpstr>
      <vt:lpstr>Časový průběh </vt:lpstr>
      <vt:lpstr>Prezentace aplikace PowerPoint</vt:lpstr>
      <vt:lpstr>Vrozená imunita</vt:lpstr>
      <vt:lpstr>Vrozená imunita - mechanismy</vt:lpstr>
      <vt:lpstr>Adaptivní imunita</vt:lpstr>
      <vt:lpstr>Adaptivní imunita - mechanismy</vt:lpstr>
      <vt:lpstr>Adaptivní imunita - mechanismy</vt:lpstr>
      <vt:lpstr>MHC</vt:lpstr>
      <vt:lpstr>Mechanismus působení MHC I</vt:lpstr>
      <vt:lpstr>Funkce MHC I</vt:lpstr>
      <vt:lpstr>Mechanismus působení MHC II</vt:lpstr>
      <vt:lpstr>Funkce MHC II</vt:lpstr>
      <vt:lpstr>Funkce MHC II</vt:lpstr>
      <vt:lpstr>Imunodeficity</vt:lpstr>
      <vt:lpstr>Reakce z přecitlivělosti</vt:lpstr>
      <vt:lpstr>Prezentace aplikace PowerPoint</vt:lpstr>
      <vt:lpstr>Prezentace aplikace PowerPoint</vt:lpstr>
      <vt:lpstr>Hypersenzitivní reakce typu I se označují jako okamžité a zahrnují anafylaktické a atopické imunitní reakce. </vt:lpstr>
      <vt:lpstr>Reakce z přecitlivělosti typu I</vt:lpstr>
      <vt:lpstr>Zkřížená reaktivita</vt:lpstr>
      <vt:lpstr>Klinický nález - projevy</vt:lpstr>
      <vt:lpstr>Prezentace aplikace PowerPoint</vt:lpstr>
      <vt:lpstr>Diagnostika</vt:lpstr>
      <vt:lpstr>Anafylaxe</vt:lpstr>
      <vt:lpstr>Reakce z přecitlivělosti typu II </vt:lpstr>
      <vt:lpstr>Prezentace aplikace PowerPoint</vt:lpstr>
      <vt:lpstr>Prezentace aplikace PowerPoint</vt:lpstr>
      <vt:lpstr>Reakce z přecitlivělosti typu III</vt:lpstr>
      <vt:lpstr>Prezentace aplikace PowerPoint</vt:lpstr>
      <vt:lpstr>Příklady hypersenzitivity typu III (imunokomplexy)</vt:lpstr>
      <vt:lpstr>Sérová nemoc</vt:lpstr>
      <vt:lpstr>Arthusova reakce - Typ III znamená tři věci zaráz: antigen + protilátka + komplement</vt:lpstr>
      <vt:lpstr>Hypersenzitivní reakce typu IV </vt:lpstr>
      <vt:lpstr>Prezentace aplikace PowerPoint</vt:lpstr>
      <vt:lpstr>Alergická kontaktní dermatitida</vt:lpstr>
      <vt:lpstr>Diagnostika</vt:lpstr>
      <vt:lpstr>Léčba</vt:lpstr>
      <vt:lpstr>Lékové reakce typu IV</vt:lpstr>
      <vt:lpstr>Infekcí vyvolaná kopřivka</vt:lpstr>
      <vt:lpstr>SIRS – syndrom systémové zánětlivé odpovědi</vt:lpstr>
      <vt:lpstr>Prezentace aplikace PowerPoint</vt:lpstr>
      <vt:lpstr>SIRS</vt:lpstr>
      <vt:lpstr>Septický SIRS</vt:lpstr>
      <vt:lpstr>MODS</vt:lpstr>
      <vt:lpstr>Prezentace aplikace PowerPoint</vt:lpstr>
      <vt:lpstr>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9</cp:revision>
  <cp:lastPrinted>1601-01-01T00:00:00Z</cp:lastPrinted>
  <dcterms:created xsi:type="dcterms:W3CDTF">2020-10-30T09:32:38Z</dcterms:created>
  <dcterms:modified xsi:type="dcterms:W3CDTF">2020-10-30T10:44:53Z</dcterms:modified>
</cp:coreProperties>
</file>