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303" r:id="rId4"/>
    <p:sldId id="361" r:id="rId5"/>
    <p:sldId id="368" r:id="rId6"/>
    <p:sldId id="369" r:id="rId7"/>
    <p:sldId id="304" r:id="rId8"/>
    <p:sldId id="305" r:id="rId9"/>
    <p:sldId id="307" r:id="rId10"/>
    <p:sldId id="379" r:id="rId11"/>
    <p:sldId id="309" r:id="rId12"/>
    <p:sldId id="310" r:id="rId13"/>
    <p:sldId id="311" r:id="rId14"/>
    <p:sldId id="312" r:id="rId15"/>
    <p:sldId id="355" r:id="rId16"/>
    <p:sldId id="314" r:id="rId17"/>
    <p:sldId id="356" r:id="rId18"/>
    <p:sldId id="365" r:id="rId19"/>
    <p:sldId id="315" r:id="rId20"/>
    <p:sldId id="316" r:id="rId21"/>
    <p:sldId id="367" r:id="rId22"/>
    <p:sldId id="317" r:id="rId23"/>
    <p:sldId id="318" r:id="rId24"/>
    <p:sldId id="357" r:id="rId25"/>
    <p:sldId id="319" r:id="rId26"/>
    <p:sldId id="320" r:id="rId27"/>
    <p:sldId id="321" r:id="rId28"/>
    <p:sldId id="322" r:id="rId29"/>
    <p:sldId id="323" r:id="rId30"/>
    <p:sldId id="358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70" r:id="rId44"/>
    <p:sldId id="371" r:id="rId45"/>
    <p:sldId id="372" r:id="rId46"/>
    <p:sldId id="373" r:id="rId47"/>
    <p:sldId id="336" r:id="rId48"/>
    <p:sldId id="359" r:id="rId49"/>
    <p:sldId id="337" r:id="rId50"/>
    <p:sldId id="366" r:id="rId51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A539E7-0C6D-43DB-8005-3E0512D0F042}" type="datetimeFigureOut">
              <a:rPr lang="cs-CZ"/>
              <a:pPr>
                <a:defRPr/>
              </a:pPr>
              <a:t>28.02.2020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322851-E185-4382-876C-371ACDF190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3D0ACC-24AF-4186-98EF-4065E5C77A60}" type="datetimeFigureOut">
              <a:rPr lang="cs-CZ"/>
              <a:pPr>
                <a:defRPr/>
              </a:pPr>
              <a:t>28.02.2020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9691442-06C8-4306-9AAE-9B5034766F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882F-6D89-484F-BDBC-1BF9E7C53BC4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392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C86B3-BE52-4FD3-8F36-D07AE59C2F6B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0888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183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7545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A57F53-B83E-43B4-8E2B-0FE0BD13C137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8156EC-FC7B-4A98-8425-ADA665ABEDC4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E1C4-45C7-45AD-84B1-CFFA730025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2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DF74-38DF-4580-B5FD-32600B3234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06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D3E9-71E7-4763-9791-A96276735F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715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B67E-74EB-4DDD-AFD6-CC7BBD5A2D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645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A626-0515-4FE0-B465-A44C9B65A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63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975C-C2FD-4C91-BAEF-D7A6F927D3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504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0545-FCB8-4DE6-AE97-A8684417A6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974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C7B4-DCB5-4540-BC06-3147F2B409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121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FB9C-6AC2-42A8-8D71-C8FCAC0A39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527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B531-035E-4767-89B3-D59FCCD254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914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75EC-0B65-481A-8957-BDEDA55097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5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88CA6D74-5A40-471B-85E7-6F145D5F33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209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Toxikokinetika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D621E2-4C6C-4545-A707-DF509D62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7524"/>
            <a:ext cx="5184576" cy="6242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A82749-9127-46E3-8E93-99A31E7B03F0}"/>
              </a:ext>
            </a:extLst>
          </p:cNvPr>
          <p:cNvCxnSpPr/>
          <p:nvPr/>
        </p:nvCxnSpPr>
        <p:spPr>
          <a:xfrm>
            <a:off x="3419872" y="548680"/>
            <a:ext cx="0" cy="58326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247194-51CF-457A-8B23-212F803708CC}"/>
              </a:ext>
            </a:extLst>
          </p:cNvPr>
          <p:cNvSpPr txBox="1"/>
          <p:nvPr/>
        </p:nvSpPr>
        <p:spPr>
          <a:xfrm>
            <a:off x="395536" y="908720"/>
            <a:ext cx="273630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Cesta látky tělem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Střevo </a:t>
            </a:r>
            <a:br>
              <a:rPr lang="cs-CZ" dirty="0"/>
            </a:b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Krev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J</a:t>
            </a:r>
            <a:r>
              <a:rPr lang="cs-CZ" dirty="0">
                <a:sym typeface="Wingdings" panose="05000000000000000000" pitchFamily="2" charset="2"/>
              </a:rPr>
              <a:t>átra </a:t>
            </a:r>
          </a:p>
          <a:p>
            <a:r>
              <a:rPr lang="cs-CZ" dirty="0">
                <a:sym typeface="Wingdings" panose="05000000000000000000" pitchFamily="2" charset="2"/>
              </a:rPr>
              <a:t>      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Krev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	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Ledvin</a:t>
            </a:r>
            <a:r>
              <a:rPr lang="cs-CZ" dirty="0">
                <a:sym typeface="Wingdings" panose="05000000000000000000" pitchFamily="2" charset="2"/>
              </a:rPr>
              <a:t>y</a:t>
            </a:r>
          </a:p>
          <a:p>
            <a:r>
              <a:rPr lang="cs-CZ" dirty="0">
                <a:sym typeface="Wingdings" panose="05000000000000000000" pitchFamily="2" charset="2"/>
              </a:rPr>
              <a:t>      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V</a:t>
            </a:r>
            <a:r>
              <a:rPr lang="cs-CZ" dirty="0"/>
              <a:t>yloučení žluč</a:t>
            </a:r>
          </a:p>
          <a:p>
            <a:endParaRPr lang="cs-CZ" dirty="0"/>
          </a:p>
          <a:p>
            <a:endParaRPr lang="cs-CZ" i="1" dirty="0"/>
          </a:p>
          <a:p>
            <a:endParaRPr lang="cs-CZ" i="1" dirty="0"/>
          </a:p>
          <a:p>
            <a:r>
              <a:rPr lang="cs-CZ" sz="1400" b="1" i="1" dirty="0"/>
              <a:t>Obrázek: </a:t>
            </a:r>
            <a:r>
              <a:rPr lang="cs-CZ" sz="1400" i="1" dirty="0"/>
              <a:t>vyznačeny jen „aktivní“ transportéry (pro živiny a jim podobné látky). </a:t>
            </a:r>
          </a:p>
          <a:p>
            <a:r>
              <a:rPr lang="cs-CZ" sz="1400" i="1" dirty="0"/>
              <a:t>Cizorodé látky - nejčastěji pasivní difúze</a:t>
            </a:r>
            <a:br>
              <a:rPr lang="cs-CZ" sz="1400" i="1" dirty="0"/>
            </a:br>
            <a:endParaRPr lang="cs-CZ" sz="1400" i="1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1331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8125" r="16406" b="22917"/>
          <a:stretch>
            <a:fillRect/>
          </a:stretch>
        </p:blipFill>
        <p:spPr bwMode="auto">
          <a:xfrm>
            <a:off x="1331913" y="2997200"/>
            <a:ext cx="7305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76882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Přestup toxikantů přes membrány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Nejčastější (všechny látky) - pasivní </a:t>
            </a:r>
            <a:r>
              <a:rPr lang="cs-CZ" altLang="en-US" sz="1800" b="1">
                <a:solidFill>
                  <a:srgbClr val="FF0000"/>
                </a:solidFill>
              </a:rPr>
              <a:t>difuze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Podskupina látek </a:t>
            </a:r>
            <a:r>
              <a:rPr lang="cs-CZ" altLang="en-US" sz="1800" b="1" u="sng">
                <a:solidFill>
                  <a:schemeClr val="tx1"/>
                </a:solidFill>
              </a:rPr>
              <a:t>určitých</a:t>
            </a:r>
            <a:r>
              <a:rPr lang="cs-CZ" altLang="en-US" sz="1800">
                <a:solidFill>
                  <a:schemeClr val="tx1"/>
                </a:solidFill>
              </a:rPr>
              <a:t> vlastností (např. podobné živinám nebo dalším tělu přirozeným látkám) 	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1">
                <a:solidFill>
                  <a:srgbClr val="0070C0"/>
                </a:solidFill>
              </a:rPr>
              <a:t>usnadněný transport / aktivní transport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Velké molekuly + částice - </a:t>
            </a:r>
            <a:r>
              <a:rPr lang="cs-CZ" altLang="en-US" sz="1800" b="1">
                <a:solidFill>
                  <a:srgbClr val="0070C0"/>
                </a:solidFill>
              </a:rPr>
              <a:t>pinocytoza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5724525" y="3314700"/>
            <a:ext cx="2376488" cy="1409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Přestup toxikantů přes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PASIVNÍ DIFUZE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náhodný pohyb molekul podle koncentračního gradientu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proces charakterizovatelný kinetikou prvního řádu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70C0"/>
                </a:solidFill>
              </a:rPr>
              <a:t>- závisí na: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koncentračním gradientu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ploše a tloušťce membrány/buněčné stěny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rozpustnosti látky v tucích a ionizaci toxikantu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</a:t>
            </a:r>
            <a:r>
              <a:rPr lang="cs-CZ" altLang="en-US" sz="2000" i="1">
                <a:solidFill>
                  <a:schemeClr val="tx1"/>
                </a:solidFill>
              </a:rPr>
              <a:t>lipofilní látky - dobrá difuze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	- kationické - lepší navázání na povrch membrány 				(negativně nabité fosfolipidy)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molekulové hmotnosti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</a:t>
            </a:r>
            <a:r>
              <a:rPr lang="cs-CZ" altLang="en-US" sz="2000" i="1">
                <a:solidFill>
                  <a:schemeClr val="tx1"/>
                </a:solidFill>
              </a:rPr>
              <a:t>malé molekuly (</a:t>
            </a:r>
            <a:r>
              <a:rPr lang="en-US" altLang="en-US" sz="2000" i="1">
                <a:solidFill>
                  <a:schemeClr val="tx1"/>
                </a:solidFill>
              </a:rPr>
              <a:t>&lt;</a:t>
            </a:r>
            <a:r>
              <a:rPr lang="cs-CZ" altLang="en-US" sz="2000" i="1">
                <a:solidFill>
                  <a:schemeClr val="tx1"/>
                </a:solidFill>
              </a:rPr>
              <a:t>0.4 nm) rozpustné ve vodě (CO, HCN, 		N20, NO) dobrá pasivní difuze</a:t>
            </a: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		</a:t>
            </a:r>
            <a:r>
              <a:rPr lang="cs-CZ" altLang="en-US" sz="2000" i="1">
                <a:solidFill>
                  <a:schemeClr val="tx1"/>
                </a:solidFill>
              </a:rPr>
              <a:t>- příliš velké molekuly – špatný</a:t>
            </a:r>
            <a:r>
              <a:rPr lang="en-US" altLang="en-US" sz="2000" i="1">
                <a:solidFill>
                  <a:schemeClr val="tx1"/>
                </a:solidFill>
              </a:rPr>
              <a:t> </a:t>
            </a:r>
            <a:r>
              <a:rPr lang="cs-CZ" altLang="en-US" sz="2000" i="1">
                <a:solidFill>
                  <a:schemeClr val="tx1"/>
                </a:solidFill>
              </a:rPr>
              <a:t>(</a:t>
            </a:r>
            <a:r>
              <a:rPr lang="en-US" altLang="en-US" sz="2000" i="1">
                <a:solidFill>
                  <a:schemeClr val="tx1"/>
                </a:solidFill>
              </a:rPr>
              <a:t>nebo </a:t>
            </a:r>
            <a:r>
              <a:rPr lang="cs-CZ" altLang="en-US" sz="2000" i="1">
                <a:solidFill>
                  <a:schemeClr val="tx1"/>
                </a:solidFill>
              </a:rPr>
              <a:t>minimální) přestup</a:t>
            </a: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" y="1382713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Přestup toxikantů přes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USNADNĚNÝ TRANSPORT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transmembránové proteiny vyvazují extracelulární látky a usnadňují přenos přes membránu : toxická látka - 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(</a:t>
            </a:r>
            <a:r>
              <a:rPr lang="cs-CZ" altLang="en-US" sz="2000" i="1">
                <a:solidFill>
                  <a:schemeClr val="tx1"/>
                </a:solidFill>
              </a:rPr>
              <a:t>Ca</a:t>
            </a:r>
            <a:r>
              <a:rPr lang="cs-CZ" altLang="en-US" sz="2000" i="1" baseline="30000">
                <a:solidFill>
                  <a:schemeClr val="tx1"/>
                </a:solidFill>
              </a:rPr>
              <a:t>2+</a:t>
            </a:r>
            <a:r>
              <a:rPr lang="cs-CZ" altLang="en-US" sz="2000" i="1">
                <a:solidFill>
                  <a:schemeClr val="tx1"/>
                </a:solidFill>
              </a:rPr>
              <a:t> / calmodulin, Fe</a:t>
            </a:r>
            <a:r>
              <a:rPr lang="cs-CZ" altLang="en-US" sz="2000" i="1" baseline="30000">
                <a:solidFill>
                  <a:schemeClr val="tx1"/>
                </a:solidFill>
              </a:rPr>
              <a:t>2/3+</a:t>
            </a:r>
            <a:r>
              <a:rPr lang="cs-CZ" altLang="en-US" sz="2000" i="1">
                <a:solidFill>
                  <a:schemeClr val="tx1"/>
                </a:solidFill>
              </a:rPr>
              <a:t> / transferin</a:t>
            </a:r>
            <a:r>
              <a:rPr lang="cs-CZ" altLang="en-US" sz="200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AKTIVNÍ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„pumpy“ po/proti koncentračnímu gradientu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navázání látky na receptor / přenos přes membránu za spotřeby ATP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2000" i="1">
                <a:solidFill>
                  <a:schemeClr val="tx1"/>
                </a:solidFill>
              </a:rPr>
              <a:t>spřažené transporty Na+/K+ ATPáz  - toxické látky /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rgbClr val="0070C0"/>
                </a:solidFill>
              </a:rPr>
              <a:t>Tyto speciální biologické procesy se však u „cizorodých“ látek uplatňují vzácně – ojediněle u látek, které jsou podobné živinám apod. (např. toxiny sinic: peptidy)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PINOCYTOZA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transport větších molekul endocytozou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př. vstup vzdušných toxikantů na prachových částečkách (</a:t>
            </a:r>
            <a:r>
              <a:rPr lang="en-US" altLang="en-US" sz="2000">
                <a:solidFill>
                  <a:schemeClr val="tx1"/>
                </a:solidFill>
              </a:rPr>
              <a:t>&lt; </a:t>
            </a:r>
            <a:r>
              <a:rPr lang="cs-CZ" altLang="en-US" sz="2000">
                <a:solidFill>
                  <a:schemeClr val="tx1"/>
                </a:solidFill>
              </a:rPr>
              <a:t>1 </a:t>
            </a:r>
            <a:r>
              <a:rPr lang="cs-CZ" altLang="en-US" sz="20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cs-CZ" altLang="en-US" sz="2000">
                <a:solidFill>
                  <a:schemeClr val="tx1"/>
                </a:solidFill>
              </a:rPr>
              <a:t>m) do alveolárních buněk, vstup vláken azbestu do fagocytujících buněk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  <a:r>
              <a:rPr lang="en-US" altLang="en-US" sz="2400" b="1">
                <a:solidFill>
                  <a:srgbClr val="FF3300"/>
                </a:solidFill>
              </a:rPr>
              <a:t>1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příjem látek do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90850"/>
            <a:ext cx="34163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Transport u živočichů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krev, lymfa, hemolymfa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transport </a:t>
            </a:r>
            <a:r>
              <a:rPr lang="cs-CZ" altLang="en-US" sz="2000" b="1">
                <a:solidFill>
                  <a:srgbClr val="0070C0"/>
                </a:solidFill>
              </a:rPr>
              <a:t>rozpuštěných </a:t>
            </a:r>
            <a:r>
              <a:rPr lang="cs-CZ" altLang="en-US" sz="2000">
                <a:solidFill>
                  <a:schemeClr val="tx1"/>
                </a:solidFill>
              </a:rPr>
              <a:t>látek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transport </a:t>
            </a:r>
            <a:r>
              <a:rPr lang="cs-CZ" altLang="en-US" sz="2000" b="1">
                <a:solidFill>
                  <a:srgbClr val="0070C0"/>
                </a:solidFill>
              </a:rPr>
              <a:t>po navázání </a:t>
            </a:r>
            <a:r>
              <a:rPr lang="cs-CZ" altLang="en-US" sz="2000">
                <a:solidFill>
                  <a:schemeClr val="tx1"/>
                </a:solidFill>
              </a:rPr>
              <a:t>na proteiny (</a:t>
            </a:r>
            <a:r>
              <a:rPr lang="cs-CZ" altLang="en-US" sz="2000" i="1">
                <a:solidFill>
                  <a:schemeClr val="tx1"/>
                </a:solidFill>
              </a:rPr>
              <a:t>albumin, specifické proteiny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</a:rPr>
              <a:t>	! Mnoho organických (nepolárních) látek je vázáno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TOXIKOKINETIKA </a:t>
            </a:r>
            <a:r>
              <a:rPr lang="en-US" altLang="en-US" sz="3000" b="1">
                <a:solidFill>
                  <a:srgbClr val="FF3300"/>
                </a:solidFill>
              </a:rPr>
              <a:t>2</a:t>
            </a:r>
            <a:endParaRPr lang="cs-CZ" altLang="en-US" sz="3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- transport látek v organismu -</a:t>
            </a:r>
            <a:endParaRPr lang="cs-CZ" altLang="en-US" sz="30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2"/>
          <a:stretch>
            <a:fillRect/>
          </a:stretch>
        </p:blipFill>
        <p:spPr bwMode="auto">
          <a:xfrm>
            <a:off x="388938" y="2997200"/>
            <a:ext cx="339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7"/>
          <a:stretch>
            <a:fillRect/>
          </a:stretch>
        </p:blipFill>
        <p:spPr bwMode="auto">
          <a:xfrm>
            <a:off x="3935413" y="3327400"/>
            <a:ext cx="51006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Transport u rostlin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vodní proud v xylemu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plasmadesmy ve floemu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i="1">
                <a:solidFill>
                  <a:schemeClr val="tx1"/>
                </a:solidFill>
              </a:rPr>
              <a:t>procesy závislé </a:t>
            </a:r>
            <a:br>
              <a:rPr lang="en-US" altLang="en-US" sz="2000" i="1">
                <a:solidFill>
                  <a:schemeClr val="tx1"/>
                </a:solidFill>
              </a:rPr>
            </a:br>
            <a:r>
              <a:rPr lang="cs-CZ" altLang="en-US" sz="2000" i="1">
                <a:solidFill>
                  <a:schemeClr val="tx1"/>
                </a:solidFill>
              </a:rPr>
              <a:t>na podmínkách prostředí </a:t>
            </a: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(T,vlhkost, světlo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TOXIKOKINETIKA </a:t>
            </a:r>
            <a:r>
              <a:rPr lang="en-US" altLang="en-US" sz="3000" b="1">
                <a:solidFill>
                  <a:srgbClr val="FF3300"/>
                </a:solidFill>
              </a:rPr>
              <a:t>2</a:t>
            </a:r>
            <a:endParaRPr lang="cs-CZ" altLang="en-US" sz="3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- transport látek v organismu -</a:t>
            </a:r>
            <a:endParaRPr lang="cs-CZ" altLang="en-US" sz="3000">
              <a:solidFill>
                <a:srgbClr val="FF33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697038"/>
            <a:ext cx="47212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1557338"/>
            <a:ext cx="86106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Afinita k různým tkáním/pletivům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chemické vlastnosti určují afinitu -</a:t>
            </a:r>
            <a:r>
              <a:rPr lang="en-US" altLang="en-US" sz="2000">
                <a:solidFill>
                  <a:schemeClr val="tx1"/>
                </a:solidFill>
              </a:rPr>
              <a:t>&gt; </a:t>
            </a:r>
            <a:r>
              <a:rPr lang="cs-CZ" altLang="en-US" sz="1800" b="1">
                <a:solidFill>
                  <a:schemeClr val="tx2"/>
                </a:solidFill>
              </a:rPr>
              <a:t>cílové tkáně - biokoncentrace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1500">
                <a:solidFill>
                  <a:schemeClr val="tx1"/>
                </a:solidFill>
              </a:rPr>
              <a:t>mušle - Cd/Pb - gonády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savci Cd - mozek/kosti, Pb - ledviny/kosti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Hg - u savců: ledviny </a:t>
            </a:r>
            <a:r>
              <a:rPr lang="en-US" altLang="en-US" sz="1500">
                <a:solidFill>
                  <a:schemeClr val="tx1"/>
                </a:solidFill>
              </a:rPr>
              <a:t>&gt; </a:t>
            </a:r>
            <a:r>
              <a:rPr lang="cs-CZ" altLang="en-US" sz="1500">
                <a:solidFill>
                  <a:schemeClr val="tx1"/>
                </a:solidFill>
              </a:rPr>
              <a:t>játra </a:t>
            </a:r>
            <a:r>
              <a:rPr lang="en-US" altLang="en-US" sz="1500">
                <a:solidFill>
                  <a:schemeClr val="tx1"/>
                </a:solidFill>
              </a:rPr>
              <a:t>&gt; </a:t>
            </a:r>
            <a:r>
              <a:rPr lang="cs-CZ" altLang="en-US" sz="1500">
                <a:solidFill>
                  <a:schemeClr val="tx1"/>
                </a:solidFill>
              </a:rPr>
              <a:t>slezina </a:t>
            </a:r>
            <a:r>
              <a:rPr lang="en-US" altLang="en-US" sz="1500">
                <a:solidFill>
                  <a:schemeClr val="tx1"/>
                </a:solidFill>
              </a:rPr>
              <a:t>&gt;</a:t>
            </a:r>
            <a:r>
              <a:rPr lang="cs-CZ" altLang="en-US" sz="1500">
                <a:solidFill>
                  <a:schemeClr val="tx1"/>
                </a:solidFill>
              </a:rPr>
              <a:t> střevo</a:t>
            </a:r>
            <a:r>
              <a:rPr lang="en-US" altLang="en-US" sz="1500">
                <a:solidFill>
                  <a:schemeClr val="tx1"/>
                </a:solidFill>
              </a:rPr>
              <a:t> &gt; srdce </a:t>
            </a:r>
            <a:r>
              <a:rPr lang="cs-CZ" altLang="en-US" sz="1500">
                <a:solidFill>
                  <a:schemeClr val="tx1"/>
                </a:solidFill>
              </a:rPr>
              <a:t>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lipofilní látky -</a:t>
            </a:r>
            <a:r>
              <a:rPr lang="en-US" altLang="en-US" sz="1500">
                <a:solidFill>
                  <a:schemeClr val="tx1"/>
                </a:solidFill>
              </a:rPr>
              <a:t>&gt; tukov</a:t>
            </a:r>
            <a:r>
              <a:rPr lang="cs-CZ" altLang="en-US" sz="1500">
                <a:solidFill>
                  <a:schemeClr val="tx1"/>
                </a:solidFill>
              </a:rPr>
              <a:t>é tkáně (</a:t>
            </a:r>
            <a:r>
              <a:rPr lang="cs-CZ" altLang="en-US" sz="1500" i="1">
                <a:solidFill>
                  <a:schemeClr val="tx1"/>
                </a:solidFill>
              </a:rPr>
              <a:t>játra, mozek</a:t>
            </a:r>
            <a:r>
              <a:rPr lang="cs-CZ" altLang="en-US" sz="1500">
                <a:solidFill>
                  <a:schemeClr val="tx1"/>
                </a:solidFill>
              </a:rPr>
              <a:t>)</a:t>
            </a:r>
            <a:endParaRPr lang="cs-CZ" altLang="en-US" sz="1500" u="sng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TOXIKOKINETIKA </a:t>
            </a:r>
            <a:r>
              <a:rPr lang="en-US" altLang="en-US" sz="3000" b="1">
                <a:solidFill>
                  <a:srgbClr val="FF3300"/>
                </a:solidFill>
              </a:rPr>
              <a:t>2</a:t>
            </a:r>
            <a:endParaRPr lang="cs-CZ" altLang="en-US" sz="3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rgbClr val="FF3300"/>
                </a:solidFill>
              </a:rPr>
              <a:t>- </a:t>
            </a:r>
            <a:r>
              <a:rPr lang="en-US" altLang="en-US" sz="3000" b="1">
                <a:solidFill>
                  <a:srgbClr val="FF3300"/>
                </a:solidFill>
              </a:rPr>
              <a:t>Distribuce</a:t>
            </a:r>
            <a:r>
              <a:rPr lang="cs-CZ" altLang="en-US" sz="3000" b="1">
                <a:solidFill>
                  <a:srgbClr val="FF3300"/>
                </a:solidFill>
              </a:rPr>
              <a:t> látek v organismu -</a:t>
            </a:r>
            <a:endParaRPr lang="cs-CZ" altLang="en-US" sz="3000">
              <a:solidFill>
                <a:srgbClr val="FF33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279775"/>
            <a:ext cx="477043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rgbClr val="FF3300"/>
                </a:solidFill>
              </a:rPr>
              <a:t>Příklad – kovy v tkáních ryb: Nové Mlýny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(Kenšová et al. </a:t>
            </a:r>
            <a:r>
              <a:rPr lang="sv-SE" altLang="en-US" sz="1500">
                <a:solidFill>
                  <a:schemeClr val="tx1"/>
                </a:solidFill>
              </a:rPr>
              <a:t>ACTA VET. BRNO 2010, 79: 335-345</a:t>
            </a:r>
            <a:r>
              <a:rPr lang="cs-CZ" altLang="en-US" sz="150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23250" r="20586" b="15569"/>
          <a:stretch>
            <a:fillRect/>
          </a:stretch>
        </p:blipFill>
        <p:spPr bwMode="auto">
          <a:xfrm>
            <a:off x="323850" y="1341438"/>
            <a:ext cx="41767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1454" r="18454" b="12595"/>
          <a:stretch>
            <a:fillRect/>
          </a:stretch>
        </p:blipFill>
        <p:spPr bwMode="auto">
          <a:xfrm>
            <a:off x="4500563" y="1341438"/>
            <a:ext cx="4254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3422" r="16794" b="9641"/>
          <a:stretch>
            <a:fillRect/>
          </a:stretch>
        </p:blipFill>
        <p:spPr bwMode="auto">
          <a:xfrm>
            <a:off x="395288" y="4076700"/>
            <a:ext cx="410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23422" r="20668" b="10626"/>
          <a:stretch>
            <a:fillRect/>
          </a:stretch>
        </p:blipFill>
        <p:spPr bwMode="auto">
          <a:xfrm>
            <a:off x="4572000" y="4076700"/>
            <a:ext cx="41767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207645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Transformace xenobiotik v organismech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</a:t>
            </a:r>
            <a:r>
              <a:rPr lang="cs-CZ" altLang="en-US" sz="2000" b="1">
                <a:solidFill>
                  <a:schemeClr val="tx2"/>
                </a:solidFill>
              </a:rPr>
              <a:t>geneticky fixované staré konzervativní systémy</a:t>
            </a:r>
            <a:r>
              <a:rPr lang="cs-CZ" altLang="en-US" sz="2000">
                <a:solidFill>
                  <a:schemeClr val="tx1"/>
                </a:solidFill>
              </a:rPr>
              <a:t> pro transformaci xenobiotik jsou u všech organismů: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 minulosti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transformace biotoxinů (plísní, rostlin, bakterií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produkty hoření (PAHs)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TOXIKOKINETIKA </a:t>
            </a:r>
            <a:r>
              <a:rPr lang="en-US" altLang="en-US" sz="3500" b="1">
                <a:solidFill>
                  <a:srgbClr val="FF3300"/>
                </a:solidFill>
              </a:rPr>
              <a:t>3</a:t>
            </a: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- transformace látek v organismu -</a:t>
            </a:r>
            <a:endParaRPr lang="cs-CZ" altLang="en-US" sz="35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Co by si student(ka)</a:t>
            </a:r>
            <a:r>
              <a:rPr lang="en-US" altLang="en-US" sz="3000"/>
              <a:t> </a:t>
            </a:r>
            <a:r>
              <a:rPr lang="cs-CZ" altLang="en-US" sz="3000"/>
              <a:t>měl(a) odnést ?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Jaké </a:t>
            </a:r>
            <a:r>
              <a:rPr lang="cs-CZ" altLang="en-US" sz="2200" b="1">
                <a:solidFill>
                  <a:srgbClr val="FF0000"/>
                </a:solidFill>
              </a:rPr>
              <a:t>procesy </a:t>
            </a:r>
            <a:r>
              <a:rPr lang="cs-CZ" altLang="en-US" sz="2200">
                <a:solidFill>
                  <a:schemeClr val="tx1"/>
                </a:solidFill>
              </a:rPr>
              <a:t>chemická látka prodělává </a:t>
            </a:r>
            <a:r>
              <a:rPr lang="cs-CZ" altLang="en-US" sz="2200" b="1">
                <a:solidFill>
                  <a:srgbClr val="FF0000"/>
                </a:solidFill>
              </a:rPr>
              <a:t>uvnitř ORGANISMU</a:t>
            </a:r>
            <a:r>
              <a:rPr lang="cs-CZ" altLang="en-US" sz="2200">
                <a:solidFill>
                  <a:schemeClr val="tx1"/>
                </a:solidFill>
              </a:rPr>
              <a:t> 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Co je to TOXIKOKINETIKA a jaké popisuje procesy</a:t>
            </a:r>
            <a:r>
              <a:rPr lang="en-US" altLang="en-US" sz="2200">
                <a:solidFill>
                  <a:schemeClr val="tx1"/>
                </a:solidFill>
              </a:rPr>
              <a:t>. 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Znát vstupy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Přeměny</a:t>
            </a:r>
            <a:r>
              <a:rPr lang="en-US" altLang="en-US" sz="2200">
                <a:solidFill>
                  <a:schemeClr val="tx1"/>
                </a:solidFill>
              </a:rPr>
              <a:t> 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>
                <a:solidFill>
                  <a:schemeClr val="tx1"/>
                </a:solidFill>
              </a:rPr>
              <a:t>Vylučování</a:t>
            </a:r>
            <a:r>
              <a:rPr lang="en-US" altLang="en-US" sz="2200">
                <a:solidFill>
                  <a:schemeClr val="tx1"/>
                </a:solidFill>
              </a:rPr>
              <a:t> toxick</a:t>
            </a:r>
            <a:r>
              <a:rPr lang="cs-CZ" altLang="en-US" sz="2200">
                <a:solidFill>
                  <a:schemeClr val="tx1"/>
                </a:solidFill>
              </a:rPr>
              <a:t>ých látek v organismech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 dirty="0">
                <a:solidFill>
                  <a:schemeClr val="tx2"/>
                </a:solidFill>
              </a:rPr>
              <a:t>Základní strategie detoxifikace</a:t>
            </a:r>
            <a:endParaRPr lang="cs-CZ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chemeClr val="tx2"/>
                </a:solidFill>
              </a:rPr>
              <a:t>- eliminace látky z organismu = omezení expozice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většina vylučovacích orgánů: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vodné tekutiny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     </a:t>
            </a:r>
            <a:r>
              <a:rPr lang="cs-CZ" altLang="en-US" sz="2000" dirty="0">
                <a:solidFill>
                  <a:schemeClr val="tx1"/>
                </a:solidFill>
              </a:rPr>
              <a:t>=</a:t>
            </a:r>
            <a:r>
              <a:rPr lang="en-US" altLang="en-US" sz="2000" dirty="0">
                <a:solidFill>
                  <a:schemeClr val="tx1"/>
                </a:solidFill>
              </a:rPr>
              <a:t>&gt; </a:t>
            </a:r>
            <a:r>
              <a:rPr lang="en-US" altLang="en-US" sz="2000" dirty="0" err="1">
                <a:solidFill>
                  <a:schemeClr val="tx1"/>
                </a:solidFill>
              </a:rPr>
              <a:t>transformace</a:t>
            </a:r>
            <a:r>
              <a:rPr lang="en-US" altLang="en-US" sz="2000" dirty="0">
                <a:solidFill>
                  <a:schemeClr val="tx1"/>
                </a:solidFill>
              </a:rPr>
              <a:t> = </a:t>
            </a:r>
            <a:r>
              <a:rPr lang="en-US" altLang="en-US" sz="2000" dirty="0" err="1">
                <a:solidFill>
                  <a:schemeClr val="tx1"/>
                </a:solidFill>
              </a:rPr>
              <a:t>lep</a:t>
            </a:r>
            <a:r>
              <a:rPr lang="cs-CZ" altLang="en-US" sz="2000" dirty="0" err="1">
                <a:solidFill>
                  <a:schemeClr val="tx1"/>
                </a:solidFill>
              </a:rPr>
              <a:t>ší</a:t>
            </a:r>
            <a:r>
              <a:rPr lang="cs-CZ" altLang="en-US" sz="2000" dirty="0">
                <a:solidFill>
                  <a:schemeClr val="tx1"/>
                </a:solidFill>
              </a:rPr>
              <a:t> rozpustnost ve vodě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     </a:t>
            </a:r>
            <a:r>
              <a:rPr lang="cs-CZ" altLang="en-US" sz="2000" dirty="0">
                <a:solidFill>
                  <a:schemeClr val="tx1"/>
                </a:solidFill>
              </a:rPr>
              <a:t>- tvorba polárnějších, méně hydrofobních / více hydrofilních produktů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zpravidla rozlišovány </a:t>
            </a:r>
            <a:r>
              <a:rPr lang="cs-CZ" altLang="en-US" sz="2000" b="1" dirty="0">
                <a:solidFill>
                  <a:schemeClr val="tx2"/>
                </a:solidFill>
              </a:rPr>
              <a:t>2 hlavní fáze detoxifikace </a:t>
            </a:r>
            <a:r>
              <a:rPr lang="cs-CZ" altLang="en-US" sz="2000" i="1" dirty="0">
                <a:solidFill>
                  <a:schemeClr val="tx2"/>
                </a:solidFill>
              </a:rPr>
              <a:t>(příp. i 3. fáze, exkrece)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dobře prostudováno u zvířat (</a:t>
            </a:r>
            <a:r>
              <a:rPr lang="cs-CZ" altLang="en-US" sz="2000" i="1" dirty="0">
                <a:solidFill>
                  <a:schemeClr val="tx1"/>
                </a:solidFill>
              </a:rPr>
              <a:t>savců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 dirty="0">
                <a:solidFill>
                  <a:schemeClr val="tx1"/>
                </a:solidFill>
              </a:rPr>
              <a:t>Poznámka:  </a:t>
            </a:r>
            <a:r>
              <a:rPr lang="cs-CZ" altLang="en-US" sz="1800" dirty="0">
                <a:solidFill>
                  <a:schemeClr val="tx1"/>
                </a:solidFill>
              </a:rPr>
              <a:t>u obratlovců (zvl. savců – teplokrevní = vyšší rychlost chemických reakcí </a:t>
            </a:r>
            <a:r>
              <a:rPr lang="en-US" altLang="en-US" sz="1800" dirty="0">
                <a:solidFill>
                  <a:schemeClr val="tx1"/>
                </a:solidFill>
              </a:rPr>
              <a:t>&gt;&gt; </a:t>
            </a:r>
            <a:r>
              <a:rPr lang="en-US" altLang="en-US" sz="1800" dirty="0" err="1">
                <a:solidFill>
                  <a:schemeClr val="tx1"/>
                </a:solidFill>
              </a:rPr>
              <a:t>aktivn</a:t>
            </a:r>
            <a:r>
              <a:rPr lang="cs-CZ" altLang="en-US" sz="1800" dirty="0" err="1">
                <a:solidFill>
                  <a:schemeClr val="tx1"/>
                </a:solidFill>
              </a:rPr>
              <a:t>ější</a:t>
            </a:r>
            <a:r>
              <a:rPr lang="cs-CZ" altLang="en-US" sz="1800" dirty="0">
                <a:solidFill>
                  <a:schemeClr val="tx1"/>
                </a:solidFill>
              </a:rPr>
              <a:t> detoxikace než u ryb nebo </a:t>
            </a:r>
            <a:r>
              <a:rPr lang="cs-CZ" altLang="en-US" sz="1800" dirty="0" err="1">
                <a:solidFill>
                  <a:schemeClr val="tx1"/>
                </a:solidFill>
              </a:rPr>
              <a:t>bezobratlích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dirty="0">
                <a:solidFill>
                  <a:schemeClr val="tx1"/>
                </a:solidFill>
              </a:rPr>
              <a:t>mlži akumulují </a:t>
            </a:r>
            <a:r>
              <a:rPr lang="cs-CZ" altLang="en-US" sz="1800" dirty="0" err="1">
                <a:solidFill>
                  <a:schemeClr val="tx1"/>
                </a:solidFill>
              </a:rPr>
              <a:t>PAHs</a:t>
            </a:r>
            <a:r>
              <a:rPr lang="cs-CZ" altLang="en-US" sz="1800" dirty="0">
                <a:solidFill>
                  <a:schemeClr val="tx1"/>
                </a:solidFill>
              </a:rPr>
              <a:t>, savci </a:t>
            </a:r>
            <a:r>
              <a:rPr lang="en-US" altLang="en-US" sz="1800" dirty="0">
                <a:solidFill>
                  <a:schemeClr val="tx1"/>
                </a:solidFill>
              </a:rPr>
              <a:t>m</a:t>
            </a:r>
            <a:r>
              <a:rPr lang="cs-CZ" altLang="en-US" sz="1800" dirty="0" err="1">
                <a:solidFill>
                  <a:schemeClr val="tx1"/>
                </a:solidFill>
              </a:rPr>
              <a:t>éně</a:t>
            </a:r>
            <a:r>
              <a:rPr lang="cs-CZ" altLang="en-US" sz="1800" dirty="0">
                <a:solidFill>
                  <a:schemeClr val="tx1"/>
                </a:solidFill>
              </a:rPr>
              <a:t> – efektivní metabolismus</a:t>
            </a:r>
            <a:r>
              <a:rPr lang="en-US" altLang="en-US" sz="1800" dirty="0">
                <a:solidFill>
                  <a:schemeClr val="tx1"/>
                </a:solidFill>
              </a:rPr>
              <a:t>/</a:t>
            </a:r>
            <a:r>
              <a:rPr lang="en-US" altLang="en-US" sz="1800" dirty="0" err="1">
                <a:solidFill>
                  <a:schemeClr val="tx1"/>
                </a:solidFill>
              </a:rPr>
              <a:t>oxidace</a:t>
            </a:r>
            <a:r>
              <a:rPr lang="en-US" altLang="en-US" sz="1800" dirty="0">
                <a:solidFill>
                  <a:schemeClr val="tx1"/>
                </a:solidFill>
              </a:rPr>
              <a:t>/</a:t>
            </a:r>
            <a:r>
              <a:rPr lang="en-US" altLang="en-US" sz="1800" dirty="0" err="1">
                <a:solidFill>
                  <a:schemeClr val="tx1"/>
                </a:solidFill>
              </a:rPr>
              <a:t>exkrece</a:t>
            </a:r>
            <a:r>
              <a:rPr lang="en-US" altLang="en-US" sz="1800" dirty="0">
                <a:solidFill>
                  <a:schemeClr val="tx1"/>
                </a:solidFill>
              </a:rPr>
              <a:t>)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i="1" dirty="0">
                <a:solidFill>
                  <a:schemeClr val="tx1"/>
                </a:solidFill>
              </a:rPr>
              <a:t>u rostlin </a:t>
            </a:r>
            <a:r>
              <a:rPr lang="en-US" altLang="en-US" sz="2000" i="1" dirty="0" err="1">
                <a:solidFill>
                  <a:schemeClr val="tx1"/>
                </a:solidFill>
              </a:rPr>
              <a:t>podobn</a:t>
            </a:r>
            <a:r>
              <a:rPr lang="cs-CZ" altLang="en-US" sz="2000" i="1" dirty="0">
                <a:solidFill>
                  <a:schemeClr val="tx1"/>
                </a:solidFill>
              </a:rPr>
              <a:t>é procesy - transformace </a:t>
            </a:r>
            <a:r>
              <a:rPr lang="cs-CZ" altLang="en-US" sz="2000" i="1" u="sng" dirty="0">
                <a:solidFill>
                  <a:schemeClr val="tx1"/>
                </a:solidFill>
              </a:rPr>
              <a:t>oxidujícími</a:t>
            </a:r>
            <a:r>
              <a:rPr lang="cs-CZ" altLang="en-US" sz="2000" i="1" dirty="0">
                <a:solidFill>
                  <a:schemeClr val="tx1"/>
                </a:solidFill>
              </a:rPr>
              <a:t> enzymy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cytochrom oxidáza, fenol oxidáza, peroxidáza, </a:t>
            </a:r>
            <a:r>
              <a:rPr lang="cs-CZ" altLang="en-US" sz="1600" i="1" dirty="0" err="1">
                <a:solidFill>
                  <a:schemeClr val="tx1"/>
                </a:solidFill>
              </a:rPr>
              <a:t>askorbát</a:t>
            </a:r>
            <a:r>
              <a:rPr lang="cs-CZ" altLang="en-US" sz="1600" i="1" dirty="0">
                <a:solidFill>
                  <a:schemeClr val="tx1"/>
                </a:solidFill>
              </a:rPr>
              <a:t> oxidáza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látek v organismu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Velikost t</a:t>
            </a:r>
            <a:r>
              <a:rPr lang="cs-CZ" altLang="en-US" sz="2400" b="1">
                <a:solidFill>
                  <a:srgbClr val="FF3300"/>
                </a:solidFill>
              </a:rPr>
              <a:t>ěla </a:t>
            </a:r>
            <a:r>
              <a:rPr lang="cs-CZ" altLang="en-US" sz="2400" b="1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1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r</a:t>
            </a:r>
            <a:r>
              <a:rPr lang="cs-CZ" altLang="en-US" sz="2400" b="1">
                <a:solidFill>
                  <a:srgbClr val="FF3300"/>
                </a:solidFill>
              </a:rPr>
              <a:t>ychlost metabolismu (</a:t>
            </a:r>
            <a:r>
              <a:rPr lang="en-US" altLang="en-US" sz="2400" b="1">
                <a:solidFill>
                  <a:srgbClr val="FF3300"/>
                </a:solidFill>
              </a:rPr>
              <a:t>transformac</a:t>
            </a:r>
            <a:r>
              <a:rPr lang="cs-CZ" altLang="en-US" sz="2400" b="1">
                <a:solidFill>
                  <a:srgbClr val="FF3300"/>
                </a:solidFill>
              </a:rPr>
              <a:t>í)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3"/>
          <a:stretch>
            <a:fillRect/>
          </a:stretch>
        </p:blipFill>
        <p:spPr bwMode="auto">
          <a:xfrm>
            <a:off x="468313" y="1341438"/>
            <a:ext cx="331311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125538"/>
            <a:ext cx="46815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18962" r="12608" b="42241"/>
          <a:stretch>
            <a:fillRect/>
          </a:stretch>
        </p:blipFill>
        <p:spPr bwMode="auto">
          <a:xfrm>
            <a:off x="395288" y="101600"/>
            <a:ext cx="845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997200"/>
            <a:ext cx="5346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Fáze I transformace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enzymy MFO (</a:t>
            </a:r>
            <a:r>
              <a:rPr lang="cs-CZ" altLang="en-US" sz="2000" dirty="0" err="1">
                <a:solidFill>
                  <a:schemeClr val="tx1"/>
                </a:solidFill>
              </a:rPr>
              <a:t>mixed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function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oxidase</a:t>
            </a:r>
            <a:r>
              <a:rPr lang="cs-CZ" altLang="en-US" sz="2000" dirty="0">
                <a:solidFill>
                  <a:schemeClr val="tx1"/>
                </a:solidFill>
              </a:rPr>
              <a:t>, </a:t>
            </a:r>
            <a:r>
              <a:rPr lang="cs-CZ" altLang="en-US" sz="2000" dirty="0" err="1">
                <a:solidFill>
                  <a:schemeClr val="tx1"/>
                </a:solidFill>
              </a:rPr>
              <a:t>mixed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function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b="1" dirty="0" err="1">
                <a:solidFill>
                  <a:schemeClr val="tx2"/>
                </a:solidFill>
              </a:rPr>
              <a:t>oxygenase</a:t>
            </a:r>
            <a:r>
              <a:rPr lang="cs-CZ" altLang="en-US" sz="200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membránové enzymy vázané na </a:t>
            </a:r>
            <a:r>
              <a:rPr lang="cs-CZ" altLang="en-US" sz="2000" dirty="0" err="1">
                <a:solidFill>
                  <a:schemeClr val="tx1"/>
                </a:solidFill>
              </a:rPr>
              <a:t>endpoplasmatické</a:t>
            </a:r>
            <a:r>
              <a:rPr lang="cs-CZ" altLang="en-US" sz="2000" dirty="0">
                <a:solidFill>
                  <a:schemeClr val="tx1"/>
                </a:solidFill>
              </a:rPr>
              <a:t> retikulum</a:t>
            </a: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Jsou extrahovatelné v podobě membránových </a:t>
            </a:r>
            <a:r>
              <a:rPr lang="cs-CZ" altLang="en-US" sz="2000" dirty="0" err="1">
                <a:solidFill>
                  <a:schemeClr val="tx1"/>
                </a:solidFill>
              </a:rPr>
              <a:t>vesikulů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(= mikrozomy = S-9 frakce = </a:t>
            </a:r>
            <a:r>
              <a:rPr lang="cs-CZ" altLang="en-US" sz="2000" dirty="0" err="1">
                <a:solidFill>
                  <a:schemeClr val="tx1"/>
                </a:solidFill>
              </a:rPr>
              <a:t>mikrosomální</a:t>
            </a:r>
            <a:r>
              <a:rPr lang="cs-CZ" altLang="en-US" sz="2000" dirty="0">
                <a:solidFill>
                  <a:schemeClr val="tx1"/>
                </a:solidFill>
              </a:rPr>
              <a:t> oxidáza)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S9 </a:t>
            </a:r>
            <a:r>
              <a:rPr lang="cs-CZ" altLang="en-US" sz="2000" dirty="0">
                <a:solidFill>
                  <a:schemeClr val="tx1"/>
                </a:solidFill>
              </a:rPr>
              <a:t>využití při testování „</a:t>
            </a:r>
            <a:r>
              <a:rPr lang="cs-CZ" altLang="en-US" sz="2000" dirty="0" err="1">
                <a:solidFill>
                  <a:schemeClr val="tx1"/>
                </a:solidFill>
              </a:rPr>
              <a:t>promutagenů</a:t>
            </a:r>
            <a:r>
              <a:rPr lang="cs-CZ" altLang="en-US" sz="2000" dirty="0">
                <a:solidFill>
                  <a:schemeClr val="tx1"/>
                </a:solidFill>
              </a:rPr>
              <a:t>“ – </a:t>
            </a:r>
            <a:r>
              <a:rPr lang="cs-CZ" altLang="en-US" sz="2000" dirty="0" err="1">
                <a:solidFill>
                  <a:schemeClr val="tx1"/>
                </a:solidFill>
              </a:rPr>
              <a:t>bioaktivace</a:t>
            </a:r>
            <a:r>
              <a:rPr lang="cs-CZ" altLang="en-US" sz="2000" dirty="0">
                <a:solidFill>
                  <a:schemeClr val="tx1"/>
                </a:solidFill>
              </a:rPr>
              <a:t> – viz dále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Geneticky konzervované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- u všech rostlin i živočichů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- podobné geny</a:t>
            </a:r>
            <a:r>
              <a:rPr lang="en-US" altLang="en-US" sz="2000" dirty="0">
                <a:solidFill>
                  <a:schemeClr val="tx1"/>
                </a:solidFill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</a:rPr>
              <a:t>proteiny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i u bakterií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21" y="3645024"/>
            <a:ext cx="2987179" cy="29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1560513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Fáze I transformace</a:t>
            </a:r>
            <a:r>
              <a:rPr lang="en-US" altLang="en-US" sz="2200" u="sng" dirty="0">
                <a:solidFill>
                  <a:schemeClr val="tx1"/>
                </a:solidFill>
              </a:rPr>
              <a:t> </a:t>
            </a:r>
            <a:r>
              <a:rPr lang="cs-CZ" altLang="en-US" sz="2200" u="sng" dirty="0">
                <a:solidFill>
                  <a:schemeClr val="tx1"/>
                </a:solidFill>
              </a:rPr>
              <a:t>– CYP450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základní složkou MFO jsou enzymy obsahující jako koenzym hem = cytochromy P450 (CYP) = </a:t>
            </a:r>
            <a:r>
              <a:rPr lang="cs-CZ" altLang="en-US" sz="2000" dirty="0" err="1">
                <a:solidFill>
                  <a:schemeClr val="tx1"/>
                </a:solidFill>
              </a:rPr>
              <a:t>superrodina</a:t>
            </a:r>
            <a:r>
              <a:rPr lang="cs-CZ" altLang="en-US" sz="2000" dirty="0">
                <a:solidFill>
                  <a:schemeClr val="tx1"/>
                </a:solidFill>
              </a:rPr>
              <a:t> s více než 150 geny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u obratlovců nejčastější v parenchymu jater = hlavní orgán detoxifikace (</a:t>
            </a:r>
            <a:r>
              <a:rPr lang="cs-CZ" altLang="en-US" sz="2000" i="1" dirty="0">
                <a:solidFill>
                  <a:schemeClr val="tx1"/>
                </a:solidFill>
              </a:rPr>
              <a:t>ale i jinde - epitely střeva, žábry ...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u </a:t>
            </a:r>
            <a:r>
              <a:rPr lang="cs-CZ" altLang="en-US" sz="2000" dirty="0" err="1">
                <a:solidFill>
                  <a:schemeClr val="tx1"/>
                </a:solidFill>
              </a:rPr>
              <a:t>bezobratlích</a:t>
            </a:r>
            <a:r>
              <a:rPr lang="cs-CZ" altLang="en-US" sz="2000" dirty="0">
                <a:solidFill>
                  <a:schemeClr val="tx1"/>
                </a:solidFill>
              </a:rPr>
              <a:t> v </a:t>
            </a:r>
            <a:r>
              <a:rPr lang="cs-CZ" altLang="en-US" sz="2000" dirty="0" err="1">
                <a:solidFill>
                  <a:schemeClr val="tx1"/>
                </a:solidFill>
              </a:rPr>
              <a:t>hepatopankreasu</a:t>
            </a:r>
            <a:r>
              <a:rPr lang="cs-CZ" altLang="en-US" sz="2000" dirty="0">
                <a:solidFill>
                  <a:schemeClr val="tx1"/>
                </a:solidFill>
              </a:rPr>
              <a:t> a trávicích žlázách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1" dirty="0">
                <a:solidFill>
                  <a:schemeClr val="tx2"/>
                </a:solidFill>
              </a:rPr>
              <a:t> hlavní reakce – reakce s </a:t>
            </a:r>
            <a:r>
              <a:rPr lang="cs-CZ" altLang="en-US" sz="2000" b="1" dirty="0">
                <a:solidFill>
                  <a:srgbClr val="FF0000"/>
                </a:solidFill>
              </a:rPr>
              <a:t>kyslíkem</a:t>
            </a:r>
            <a:r>
              <a:rPr lang="cs-CZ" altLang="en-US" sz="2000" b="1" dirty="0">
                <a:solidFill>
                  <a:schemeClr val="tx2"/>
                </a:solidFill>
              </a:rPr>
              <a:t> </a:t>
            </a:r>
            <a:br>
              <a:rPr lang="cs-CZ" altLang="en-US" sz="2000" b="1" dirty="0">
                <a:solidFill>
                  <a:schemeClr val="tx2"/>
                </a:solidFill>
              </a:rPr>
            </a:br>
            <a:r>
              <a:rPr lang="cs-CZ" altLang="en-US" sz="2000" b="1" dirty="0">
                <a:solidFill>
                  <a:schemeClr val="tx2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</a:rPr>
              <a:t>+ další reakce (</a:t>
            </a:r>
            <a:r>
              <a:rPr lang="cs-CZ" altLang="en-US" sz="2000" dirty="0" err="1">
                <a:solidFill>
                  <a:srgbClr val="FF0000"/>
                </a:solidFill>
              </a:rPr>
              <a:t>hydrolyza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/ epoxidace / </a:t>
            </a:r>
            <a:r>
              <a:rPr lang="cs-CZ" altLang="en-US" sz="2000" dirty="0" err="1">
                <a:solidFill>
                  <a:schemeClr val="tx1"/>
                </a:solidFill>
              </a:rPr>
              <a:t>dehalogenace</a:t>
            </a:r>
            <a:r>
              <a:rPr lang="cs-CZ" altLang="en-US" sz="2000" dirty="0">
                <a:solidFill>
                  <a:schemeClr val="tx1"/>
                </a:solidFill>
              </a:rPr>
              <a:t> / 	</a:t>
            </a:r>
            <a:r>
              <a:rPr lang="cs-CZ" altLang="en-US" sz="2000" dirty="0">
                <a:solidFill>
                  <a:srgbClr val="FF0000"/>
                </a:solidFill>
              </a:rPr>
              <a:t>hydroxylace</a:t>
            </a:r>
            <a:r>
              <a:rPr lang="cs-CZ" altLang="en-US" sz="2000" dirty="0">
                <a:solidFill>
                  <a:schemeClr val="tx1"/>
                </a:solidFill>
              </a:rPr>
              <a:t> / deaminace / </a:t>
            </a:r>
            <a:r>
              <a:rPr lang="cs-CZ" altLang="en-US" sz="2000" dirty="0" err="1">
                <a:solidFill>
                  <a:schemeClr val="tx1"/>
                </a:solidFill>
              </a:rPr>
              <a:t>dealkylace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5175" r="14456" b="28235"/>
          <a:stretch>
            <a:fillRect/>
          </a:stretch>
        </p:blipFill>
        <p:spPr bwMode="auto">
          <a:xfrm>
            <a:off x="1259632" y="837180"/>
            <a:ext cx="7742312" cy="563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5"/>
          <a:stretch/>
        </p:blipFill>
        <p:spPr bwMode="auto">
          <a:xfrm>
            <a:off x="5796136" y="76470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6"/>
          <a:stretch/>
        </p:blipFill>
        <p:spPr bwMode="auto">
          <a:xfrm>
            <a:off x="1187624" y="476672"/>
            <a:ext cx="1656184" cy="11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5130788" y="620688"/>
            <a:ext cx="239354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83568" y="332088"/>
            <a:ext cx="3041612" cy="1440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0582" b="46385"/>
          <a:stretch>
            <a:fillRect/>
          </a:stretch>
        </p:blipFill>
        <p:spPr bwMode="auto">
          <a:xfrm>
            <a:off x="611188" y="981075"/>
            <a:ext cx="82169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 biotransformace – příklady 1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2203" r="22235" b="8290"/>
          <a:stretch>
            <a:fillRect/>
          </a:stretch>
        </p:blipFill>
        <p:spPr bwMode="auto">
          <a:xfrm>
            <a:off x="1116013" y="1065213"/>
            <a:ext cx="71405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 biotransformace – příklady 2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 biotransformace – příklady 3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14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660" r="9657" b="46582"/>
          <a:stretch>
            <a:fillRect/>
          </a:stretch>
        </p:blipFill>
        <p:spPr bwMode="auto">
          <a:xfrm>
            <a:off x="457200" y="1219200"/>
            <a:ext cx="8370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Fáze II transformace</a:t>
            </a:r>
            <a:endParaRPr lang="cs-CZ" alt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1" dirty="0">
                <a:solidFill>
                  <a:schemeClr val="tx2"/>
                </a:solidFill>
              </a:rPr>
              <a:t>konjugace</a:t>
            </a:r>
            <a:r>
              <a:rPr lang="cs-CZ" altLang="en-US" sz="2000" dirty="0">
                <a:solidFill>
                  <a:schemeClr val="tx1"/>
                </a:solidFill>
              </a:rPr>
              <a:t> metabolitů z fáze I (</a:t>
            </a:r>
            <a:r>
              <a:rPr lang="cs-CZ" altLang="en-US" sz="2000" i="1" dirty="0">
                <a:solidFill>
                  <a:schemeClr val="tx1"/>
                </a:solidFill>
              </a:rPr>
              <a:t>nebo přímo reaktivních toxikantů</a:t>
            </a:r>
            <a:r>
              <a:rPr lang="cs-CZ" altLang="en-US" sz="2000" dirty="0">
                <a:solidFill>
                  <a:schemeClr val="tx1"/>
                </a:solidFill>
              </a:rPr>
              <a:t>) s řadou endogenních metabolitů (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000" dirty="0">
                <a:solidFill>
                  <a:schemeClr val="tx1"/>
                </a:solidFill>
              </a:rPr>
              <a:t> dále více rozpustné produkty)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	Enzymy </a:t>
            </a:r>
            <a:r>
              <a:rPr lang="cs-CZ" altLang="en-US" sz="2000" b="1" dirty="0">
                <a:solidFill>
                  <a:schemeClr val="tx2"/>
                </a:solidFill>
              </a:rPr>
              <a:t>„transferázy“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Sacharidy a deriváty (</a:t>
            </a:r>
            <a:r>
              <a:rPr lang="cs-CZ" altLang="en-US" sz="2000" b="1" dirty="0" err="1">
                <a:solidFill>
                  <a:srgbClr val="FF0000"/>
                </a:solidFill>
              </a:rPr>
              <a:t>glukuronová</a:t>
            </a:r>
            <a:r>
              <a:rPr lang="cs-CZ" altLang="en-US" sz="2000" b="1" dirty="0">
                <a:solidFill>
                  <a:srgbClr val="FF0000"/>
                </a:solidFill>
              </a:rPr>
              <a:t> kyselina) </a:t>
            </a:r>
            <a:r>
              <a:rPr lang="cs-CZ" altLang="en-US" sz="2000" dirty="0">
                <a:solidFill>
                  <a:schemeClr val="tx1"/>
                </a:solidFill>
              </a:rPr>
              <a:t>aminokyseliny + </a:t>
            </a:r>
            <a:r>
              <a:rPr lang="cs-CZ" altLang="en-US" sz="2000" dirty="0" err="1">
                <a:solidFill>
                  <a:schemeClr val="tx1"/>
                </a:solidFill>
              </a:rPr>
              <a:t>tripeptid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b="1" dirty="0">
                <a:solidFill>
                  <a:srgbClr val="FF0000"/>
                </a:solidFill>
              </a:rPr>
              <a:t>, </a:t>
            </a:r>
            <a:r>
              <a:rPr lang="cs-CZ" altLang="en-US" sz="2000" b="1" dirty="0" err="1">
                <a:solidFill>
                  <a:srgbClr val="FF0000"/>
                </a:solidFill>
              </a:rPr>
              <a:t>glutathion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>
                <a:solidFill>
                  <a:srgbClr val="FF0000"/>
                </a:solidFill>
              </a:rPr>
              <a:t>(GSH!</a:t>
            </a:r>
            <a:r>
              <a:rPr lang="cs-CZ" altLang="en-US" sz="2000" dirty="0">
                <a:solidFill>
                  <a:schemeClr val="tx1"/>
                </a:solidFill>
              </a:rPr>
              <a:t>), fosfáty, sulfáty ...</a:t>
            </a:r>
          </a:p>
          <a:p>
            <a:pPr>
              <a:spcBef>
                <a:spcPct val="0"/>
              </a:spcBef>
              <a:buClr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7" y="3717032"/>
            <a:ext cx="64801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4643462" y="3717032"/>
            <a:ext cx="936625" cy="7191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771527" y="3644702"/>
            <a:ext cx="13684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404813"/>
            <a:ext cx="86106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TOXIKOKINETIKA</a:t>
            </a:r>
          </a:p>
          <a:p>
            <a:pPr algn="ctr">
              <a:spcBef>
                <a:spcPct val="0"/>
              </a:spcBef>
              <a:buClrTx/>
              <a:buFontTx/>
              <a:buChar char="-"/>
            </a:pPr>
            <a:r>
              <a:rPr lang="cs-CZ" altLang="en-US" sz="3500" b="1">
                <a:solidFill>
                  <a:srgbClr val="FF3300"/>
                </a:solidFill>
              </a:rPr>
              <a:t>Osud látek v organismu –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 b="1">
                <a:solidFill>
                  <a:srgbClr val="FF3300"/>
                </a:solidFill>
              </a:rPr>
              <a:t>(vstupy / přeměny / vylučování)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</p:txBody>
      </p:sp>
      <p:pic>
        <p:nvPicPr>
          <p:cNvPr id="102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900113" y="2420938"/>
            <a:ext cx="73453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Fáze II transformace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enzymy </a:t>
            </a:r>
            <a:r>
              <a:rPr lang="cs-CZ" altLang="en-US" sz="2000" u="sng" dirty="0">
                <a:solidFill>
                  <a:schemeClr val="tx1"/>
                </a:solidFill>
              </a:rPr>
              <a:t>cytosolové i membránové</a:t>
            </a:r>
            <a:r>
              <a:rPr lang="cs-CZ" altLang="en-US" sz="2000" dirty="0">
                <a:solidFill>
                  <a:schemeClr val="tx1"/>
                </a:solidFill>
              </a:rPr>
              <a:t>: 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b="1" dirty="0" err="1">
                <a:solidFill>
                  <a:schemeClr val="tx2"/>
                </a:solidFill>
              </a:rPr>
              <a:t>glutathion</a:t>
            </a:r>
            <a:r>
              <a:rPr lang="cs-CZ" altLang="en-US" sz="2000" b="1" dirty="0">
                <a:solidFill>
                  <a:schemeClr val="tx2"/>
                </a:solidFill>
              </a:rPr>
              <a:t> S-transferázy (GST), </a:t>
            </a:r>
            <a:r>
              <a:rPr lang="cs-CZ" altLang="en-US" sz="2000" dirty="0">
                <a:solidFill>
                  <a:schemeClr val="tx1"/>
                </a:solidFill>
              </a:rPr>
              <a:t>epoxid hydroláza (EH),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cs-CZ" altLang="en-US" sz="2000" b="1" dirty="0">
                <a:solidFill>
                  <a:schemeClr val="tx2"/>
                </a:solidFill>
              </a:rPr>
              <a:t>UDP-</a:t>
            </a:r>
            <a:r>
              <a:rPr lang="cs-CZ" altLang="en-US" sz="2000" b="1" dirty="0" err="1">
                <a:solidFill>
                  <a:schemeClr val="tx2"/>
                </a:solidFill>
              </a:rPr>
              <a:t>glucuronosyltransferaza</a:t>
            </a:r>
            <a:r>
              <a:rPr lang="cs-CZ" altLang="en-US" sz="2000" b="1" dirty="0">
                <a:solidFill>
                  <a:schemeClr val="tx2"/>
                </a:solidFill>
              </a:rPr>
              <a:t> (UDP-GTS), </a:t>
            </a:r>
            <a:r>
              <a:rPr lang="cs-CZ" altLang="en-US" sz="2000" dirty="0" err="1">
                <a:solidFill>
                  <a:schemeClr val="tx1"/>
                </a:solidFill>
              </a:rPr>
              <a:t>sulfotransferáza</a:t>
            </a:r>
            <a:r>
              <a:rPr lang="cs-CZ" altLang="en-US" sz="2000" dirty="0">
                <a:solidFill>
                  <a:schemeClr val="tx1"/>
                </a:solidFill>
              </a:rPr>
              <a:t> (ST)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vyloučení rozpustných produktů v moči / potu / žluči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 dirty="0">
                <a:solidFill>
                  <a:schemeClr val="tx1"/>
                </a:solidFill>
              </a:rPr>
              <a:t>! Existuje řada látek, které jsou stabilní a podléhají jen pomalé nebo žádné transformaci ! (</a:t>
            </a:r>
            <a:r>
              <a:rPr lang="cs-CZ" altLang="en-US" sz="2200" i="1" dirty="0" err="1">
                <a:solidFill>
                  <a:schemeClr val="tx1"/>
                </a:solidFill>
              </a:rPr>
              <a:t>organochlorové</a:t>
            </a:r>
            <a:r>
              <a:rPr lang="cs-CZ" altLang="en-US" sz="2200" i="1" dirty="0">
                <a:solidFill>
                  <a:schemeClr val="tx1"/>
                </a:solidFill>
              </a:rPr>
              <a:t> látky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53418" r="9657" b="9882"/>
          <a:stretch>
            <a:fillRect/>
          </a:stretch>
        </p:blipFill>
        <p:spPr bwMode="auto">
          <a:xfrm>
            <a:off x="12700" y="1412875"/>
            <a:ext cx="9131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II biotransformace – příklady 1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Fáze II biotransformace – příklady 2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9635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175" r="11778" b="17422"/>
          <a:stretch>
            <a:fillRect/>
          </a:stretch>
        </p:blipFill>
        <p:spPr bwMode="auto">
          <a:xfrm>
            <a:off x="2987675" y="908050"/>
            <a:ext cx="598963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1444625"/>
            <a:ext cx="8610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Indukce systému MFO a Fáze II: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enzymy MFO </a:t>
            </a:r>
            <a:r>
              <a:rPr lang="cs-CZ" altLang="en-US" sz="2000" b="1" u="sng">
                <a:solidFill>
                  <a:schemeClr val="tx2"/>
                </a:solidFill>
              </a:rPr>
              <a:t>jsou indukovatelné</a:t>
            </a:r>
            <a:r>
              <a:rPr lang="cs-CZ" altLang="en-US" sz="2000">
                <a:solidFill>
                  <a:schemeClr val="tx1"/>
                </a:solidFill>
              </a:rPr>
              <a:t> řadou (lipofilních</a:t>
            </a:r>
            <a:r>
              <a:rPr lang="en-US" altLang="en-US" sz="2000">
                <a:solidFill>
                  <a:schemeClr val="tx1"/>
                </a:solidFill>
              </a:rPr>
              <a:t>/</a:t>
            </a:r>
            <a:r>
              <a:rPr lang="cs-CZ" altLang="en-US" sz="2000">
                <a:solidFill>
                  <a:schemeClr val="tx1"/>
                </a:solidFill>
              </a:rPr>
              <a:t>toxických)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organochlorové látky, PCDDs/Fs, PAHs, PCBs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enzymy Fáze II </a:t>
            </a:r>
            <a:r>
              <a:rPr lang="cs-CZ" altLang="en-US" sz="2000" b="1" u="sng">
                <a:solidFill>
                  <a:schemeClr val="tx2"/>
                </a:solidFill>
              </a:rPr>
              <a:t>jsou indukovatelné</a:t>
            </a:r>
            <a:r>
              <a:rPr lang="cs-CZ" altLang="en-US" sz="200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zvýšeným výskytem substrátů (z I. Fáze detoxifikace)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reaktivních toxikantů v buňkách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Dlouhodobé expozice subletálním dávkám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</a:rPr>
              <a:t> indukce detoxika</a:t>
            </a:r>
            <a:r>
              <a:rPr lang="cs-CZ" altLang="en-US" sz="2000">
                <a:solidFill>
                  <a:schemeClr val="tx1"/>
                </a:solidFill>
              </a:rPr>
              <a:t>čních enzymů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1">
                <a:solidFill>
                  <a:schemeClr val="tx2"/>
                </a:solidFill>
              </a:rPr>
              <a:t>tolerance </a:t>
            </a:r>
            <a:r>
              <a:rPr lang="cs-CZ" altLang="en-US" sz="2000">
                <a:solidFill>
                  <a:schemeClr val="tx1"/>
                </a:solidFill>
              </a:rPr>
              <a:t>organismu k toxikantu (</a:t>
            </a:r>
            <a:r>
              <a:rPr lang="cs-CZ" altLang="en-US" sz="2000" b="1">
                <a:solidFill>
                  <a:srgbClr val="00B050"/>
                </a:solidFill>
              </a:rPr>
              <a:t>fyziologická adaptace</a:t>
            </a:r>
            <a:r>
              <a:rPr lang="cs-CZ" altLang="en-US" sz="2000" b="1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=&gt; příliš dlouhé působení: energetické vyčerpání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958" r="13281" b="14583"/>
          <a:stretch>
            <a:fillRect/>
          </a:stretch>
        </p:blipFill>
        <p:spPr bwMode="auto">
          <a:xfrm>
            <a:off x="349250" y="488950"/>
            <a:ext cx="87947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4800" y="1454150"/>
            <a:ext cx="86106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 dirty="0">
                <a:solidFill>
                  <a:schemeClr val="tx2"/>
                </a:solidFill>
              </a:rPr>
              <a:t>Indukce detoxikačních enzymů = </a:t>
            </a:r>
            <a:r>
              <a:rPr lang="cs-CZ" altLang="en-US" sz="2200" b="1" u="sng" dirty="0">
                <a:solidFill>
                  <a:schemeClr val="accent2"/>
                </a:solidFill>
              </a:rPr>
              <a:t>biomarker expozice</a:t>
            </a:r>
            <a:endParaRPr lang="cs-CZ" altLang="en-US" sz="22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z aktivity detoxikačních enzymů lze usuzovat na předchozí expozici cizorodými látkami = biomarkery </a:t>
            </a: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Často nárůst oproti základním aktivitám až 100+ krát</a:t>
            </a: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- Velký význam </a:t>
            </a:r>
            <a:r>
              <a:rPr lang="cs-CZ" altLang="en-US" sz="2000" b="1" dirty="0">
                <a:solidFill>
                  <a:schemeClr val="tx2"/>
                </a:solidFill>
              </a:rPr>
              <a:t>indukce CYP1A (cytochromy P450 1AI) </a:t>
            </a: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cs-CZ" altLang="en-US" sz="1600" dirty="0">
                <a:solidFill>
                  <a:schemeClr val="tx1"/>
                </a:solidFill>
              </a:rPr>
              <a:t>Vazba toxikantů a aktivace </a:t>
            </a:r>
            <a:r>
              <a:rPr lang="cs-CZ" altLang="en-US" sz="1600" b="1" dirty="0" err="1">
                <a:solidFill>
                  <a:schemeClr val="tx1"/>
                </a:solidFill>
              </a:rPr>
              <a:t>AhR</a:t>
            </a:r>
            <a:r>
              <a:rPr lang="cs-CZ" altLang="en-US" sz="1600" b="1" dirty="0">
                <a:solidFill>
                  <a:schemeClr val="tx1"/>
                </a:solidFill>
              </a:rPr>
              <a:t> (aryl </a:t>
            </a:r>
            <a:r>
              <a:rPr lang="cs-CZ" altLang="en-US" sz="1600" b="1" dirty="0" err="1">
                <a:solidFill>
                  <a:schemeClr val="tx1"/>
                </a:solidFill>
              </a:rPr>
              <a:t>hydrocarbon</a:t>
            </a:r>
            <a:r>
              <a:rPr lang="cs-CZ" altLang="en-US" sz="1600" b="1" dirty="0">
                <a:solidFill>
                  <a:schemeClr val="tx1"/>
                </a:solidFill>
              </a:rPr>
              <a:t> receptor) </a:t>
            </a:r>
          </a:p>
          <a:p>
            <a:pPr marL="800100" lvl="1" indent="-342900">
              <a:spcBef>
                <a:spcPct val="0"/>
              </a:spcBef>
              <a:buClrTx/>
              <a:buFontTx/>
              <a:buChar char="-"/>
            </a:pPr>
            <a:r>
              <a:rPr lang="en-US" altLang="en-US" sz="1600" dirty="0" err="1">
                <a:solidFill>
                  <a:schemeClr val="tx1"/>
                </a:solidFill>
              </a:rPr>
              <a:t>spu</a:t>
            </a:r>
            <a:r>
              <a:rPr lang="cs-CZ" altLang="en-US" sz="1600" dirty="0" err="1">
                <a:solidFill>
                  <a:schemeClr val="tx1"/>
                </a:solidFill>
              </a:rPr>
              <a:t>štění</a:t>
            </a:r>
            <a:r>
              <a:rPr lang="cs-CZ" altLang="en-US" sz="1600" dirty="0">
                <a:solidFill>
                  <a:schemeClr val="tx1"/>
                </a:solidFill>
              </a:rPr>
              <a:t> transkripce a translace nových detoxikačních enzymů CYP450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 měření aktivních CYP450 – tzv. metoda EROD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ethoxyresorufin</a:t>
            </a:r>
            <a:r>
              <a:rPr lang="cs-CZ" altLang="en-US" sz="1600" i="1" dirty="0">
                <a:solidFill>
                  <a:schemeClr val="tx1"/>
                </a:solidFill>
              </a:rPr>
              <a:t>-O-</a:t>
            </a:r>
            <a:r>
              <a:rPr lang="cs-CZ" altLang="en-US" sz="1600" i="1" dirty="0" err="1">
                <a:solidFill>
                  <a:schemeClr val="tx1"/>
                </a:solidFill>
              </a:rPr>
              <a:t>deethylaza</a:t>
            </a:r>
            <a:endParaRPr lang="cs-CZ" altLang="en-US" sz="1600" i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dirty="0">
                <a:solidFill>
                  <a:schemeClr val="tx1"/>
                </a:solidFill>
              </a:rPr>
              <a:t>zvýšené aktivity - korelace s organickým (+chlor) znečištěním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 indukce dalších enzymů </a:t>
            </a:r>
            <a:r>
              <a:rPr lang="cs-CZ" altLang="en-US" sz="2000" dirty="0" err="1">
                <a:solidFill>
                  <a:schemeClr val="tx1"/>
                </a:solidFill>
              </a:rPr>
              <a:t>CYPs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600" i="1" dirty="0">
                <a:solidFill>
                  <a:schemeClr val="tx1"/>
                </a:solidFill>
              </a:rPr>
              <a:t> stanovení </a:t>
            </a:r>
            <a:r>
              <a:rPr lang="cs-CZ" altLang="en-US" sz="1600" i="1" u="sng" dirty="0">
                <a:solidFill>
                  <a:schemeClr val="tx1"/>
                </a:solidFill>
              </a:rPr>
              <a:t>M</a:t>
            </a:r>
            <a:r>
              <a:rPr lang="cs-CZ" altLang="en-US" sz="1600" i="1" dirty="0">
                <a:solidFill>
                  <a:schemeClr val="tx1"/>
                </a:solidFill>
              </a:rPr>
              <a:t>ROD, </a:t>
            </a:r>
            <a:r>
              <a:rPr lang="cs-CZ" altLang="en-US" sz="1600" i="1" u="sng" dirty="0">
                <a:solidFill>
                  <a:schemeClr val="tx1"/>
                </a:solidFill>
              </a:rPr>
              <a:t>B</a:t>
            </a:r>
            <a:r>
              <a:rPr lang="cs-CZ" altLang="en-US" sz="1600" i="1" dirty="0">
                <a:solidFill>
                  <a:schemeClr val="tx1"/>
                </a:solidFill>
              </a:rPr>
              <a:t>ROD (různé </a:t>
            </a:r>
            <a:r>
              <a:rPr lang="cs-CZ" altLang="en-US" sz="1600" i="1" dirty="0" err="1">
                <a:solidFill>
                  <a:schemeClr val="tx1"/>
                </a:solidFill>
              </a:rPr>
              <a:t>substrány</a:t>
            </a:r>
            <a:r>
              <a:rPr lang="cs-CZ" altLang="en-US" sz="1600" i="1" dirty="0">
                <a:solidFill>
                  <a:schemeClr val="tx1"/>
                </a:solidFill>
              </a:rPr>
              <a:t> v enzymové reakci „</a:t>
            </a:r>
            <a:r>
              <a:rPr lang="cs-CZ" altLang="en-US" sz="1600" i="1" dirty="0" err="1">
                <a:solidFill>
                  <a:schemeClr val="tx1"/>
                </a:solidFill>
              </a:rPr>
              <a:t>methoxy</a:t>
            </a:r>
            <a:r>
              <a:rPr lang="cs-CZ" altLang="en-US" sz="1600" i="1" dirty="0">
                <a:solidFill>
                  <a:schemeClr val="tx1"/>
                </a:solidFill>
              </a:rPr>
              <a:t>-“, „</a:t>
            </a:r>
            <a:r>
              <a:rPr lang="cs-CZ" altLang="en-US" sz="1600" i="1" dirty="0" err="1">
                <a:solidFill>
                  <a:schemeClr val="tx1"/>
                </a:solidFill>
              </a:rPr>
              <a:t>butoxy</a:t>
            </a:r>
            <a:r>
              <a:rPr lang="cs-CZ" altLang="en-US" sz="1600" i="1" dirty="0">
                <a:solidFill>
                  <a:schemeClr val="tx1"/>
                </a:solidFill>
              </a:rPr>
              <a:t>“ 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338"/>
            <a:ext cx="84582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58515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+mj-lt"/>
                <a:cs typeface="Arial" charset="0"/>
              </a:rPr>
              <a:t>Změny v </a:t>
            </a:r>
            <a:r>
              <a:rPr lang="cs-CZ" b="1" dirty="0" err="1">
                <a:latin typeface="+mj-lt"/>
                <a:cs typeface="Arial" charset="0"/>
              </a:rPr>
              <a:t>EROD</a:t>
            </a:r>
            <a:r>
              <a:rPr lang="cs-CZ" b="1" dirty="0">
                <a:latin typeface="+mj-lt"/>
                <a:cs typeface="Arial" charset="0"/>
              </a:rPr>
              <a:t> aktivitě kaprů (samců vs. samic) u dvou řek (</a:t>
            </a:r>
            <a:r>
              <a:rPr lang="cs-CZ" b="1" dirty="0" err="1">
                <a:latin typeface="+mj-lt"/>
                <a:cs typeface="Arial" charset="0"/>
              </a:rPr>
              <a:t>Anoia</a:t>
            </a:r>
            <a:r>
              <a:rPr lang="cs-CZ" b="1" dirty="0">
                <a:latin typeface="+mj-lt"/>
                <a:cs typeface="Arial" charset="0"/>
              </a:rPr>
              <a:t>, </a:t>
            </a:r>
            <a:r>
              <a:rPr lang="cs-CZ" b="1" dirty="0" err="1">
                <a:latin typeface="+mj-lt"/>
                <a:cs typeface="Arial" charset="0"/>
              </a:rPr>
              <a:t>Cardener</a:t>
            </a:r>
            <a:r>
              <a:rPr lang="cs-CZ" b="1" dirty="0">
                <a:latin typeface="+mj-lt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Indukce </a:t>
            </a:r>
            <a:r>
              <a:rPr lang="cs-CZ" altLang="en-US" sz="2200" b="1" u="sng">
                <a:solidFill>
                  <a:schemeClr val="tx2"/>
                </a:solidFill>
              </a:rPr>
              <a:t>detoxikačních enzymů u rostlin:</a:t>
            </a: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oxidace : peroxidáza, 4-hydroxyláza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ochrana před oxidací (</a:t>
            </a:r>
            <a:r>
              <a:rPr lang="cs-CZ" altLang="en-US" sz="2000" b="1">
                <a:solidFill>
                  <a:schemeClr val="tx2"/>
                </a:solidFill>
              </a:rPr>
              <a:t>superoxiddismutáza, kataláza</a:t>
            </a:r>
            <a:r>
              <a:rPr lang="cs-CZ" altLang="en-US" sz="2000">
                <a:solidFill>
                  <a:schemeClr val="tx1"/>
                </a:solidFill>
              </a:rPr>
              <a:t>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indukce - zejména herbicidy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3333" r="7813" b="19792"/>
          <a:stretch>
            <a:fillRect/>
          </a:stretch>
        </p:blipFill>
        <p:spPr bwMode="auto">
          <a:xfrm>
            <a:off x="914400" y="2492375"/>
            <a:ext cx="731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" y="11430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Detoxikace </a:t>
            </a:r>
            <a:r>
              <a:rPr lang="cs-CZ" altLang="en-US" sz="2200" u="sng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u="sng" dirty="0">
                <a:solidFill>
                  <a:schemeClr val="tx1"/>
                </a:solidFill>
              </a:rPr>
              <a:t> </a:t>
            </a:r>
            <a:r>
              <a:rPr lang="en-US" altLang="en-US" sz="2200" b="1" u="sng" dirty="0" err="1">
                <a:solidFill>
                  <a:schemeClr val="tx2"/>
                </a:solidFill>
              </a:rPr>
              <a:t>Aktivace</a:t>
            </a:r>
            <a:endParaRPr lang="cs-CZ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po </a:t>
            </a:r>
            <a:r>
              <a:rPr lang="cs-CZ" altLang="en-US" sz="2000" dirty="0" err="1">
                <a:solidFill>
                  <a:schemeClr val="tx1"/>
                </a:solidFill>
              </a:rPr>
              <a:t>metabolizaci</a:t>
            </a:r>
            <a:r>
              <a:rPr lang="cs-CZ" altLang="en-US" sz="2000" dirty="0">
                <a:solidFill>
                  <a:schemeClr val="tx1"/>
                </a:solidFill>
              </a:rPr>
              <a:t> řady látek detoxikačními enzymy vznikají více toxické metabolity 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 err="1">
                <a:solidFill>
                  <a:schemeClr val="tx1"/>
                </a:solidFill>
              </a:rPr>
              <a:t>Obecn</a:t>
            </a:r>
            <a:r>
              <a:rPr lang="cs-CZ" altLang="en-US" sz="2000" dirty="0">
                <a:solidFill>
                  <a:schemeClr val="tx1"/>
                </a:solidFill>
              </a:rPr>
              <a:t>ě se užívá pojem „aktivace“ 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(nebo </a:t>
            </a:r>
            <a:r>
              <a:rPr lang="cs-CZ" altLang="en-US" sz="2000" dirty="0" err="1">
                <a:solidFill>
                  <a:schemeClr val="tx1"/>
                </a:solidFill>
              </a:rPr>
              <a:t>bioaktivace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dirty="0">
                <a:solidFill>
                  <a:schemeClr val="tx1"/>
                </a:solidFill>
              </a:rPr>
              <a:t>pro určité látky poje „aktivace </a:t>
            </a:r>
            <a:r>
              <a:rPr lang="cs-CZ" altLang="en-US" sz="2000" dirty="0" err="1">
                <a:solidFill>
                  <a:schemeClr val="tx1"/>
                </a:solidFill>
              </a:rPr>
              <a:t>prokarcinogen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k</a:t>
            </a:r>
            <a:r>
              <a:rPr lang="en-US" altLang="en-US" sz="2000" dirty="0" err="1">
                <a:solidFill>
                  <a:schemeClr val="tx1"/>
                </a:solidFill>
              </a:rPr>
              <a:t>arcinogen</a:t>
            </a:r>
            <a:r>
              <a:rPr lang="cs-CZ" altLang="en-US" sz="2000" dirty="0">
                <a:solidFill>
                  <a:schemeClr val="tx1"/>
                </a:solidFill>
              </a:rPr>
              <a:t>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Například – </a:t>
            </a:r>
            <a:r>
              <a:rPr lang="cs-CZ" altLang="en-US" sz="2000" b="1" dirty="0">
                <a:solidFill>
                  <a:schemeClr val="tx2"/>
                </a:solidFill>
              </a:rPr>
              <a:t>POLYCYKLICKÉ AROMATICKÉ UHLOVODÍKY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 dirty="0">
                <a:solidFill>
                  <a:schemeClr val="tx1"/>
                </a:solidFill>
              </a:rPr>
              <a:t>Hydroxylace a epoxidace </a:t>
            </a:r>
            <a:r>
              <a:rPr lang="cs-CZ" altLang="en-US" sz="2000" i="1" dirty="0" err="1">
                <a:solidFill>
                  <a:schemeClr val="tx1"/>
                </a:solidFill>
              </a:rPr>
              <a:t>benzo</a:t>
            </a:r>
            <a:r>
              <a:rPr lang="en-US" altLang="en-US" sz="2000" i="1" dirty="0">
                <a:solidFill>
                  <a:schemeClr val="tx1"/>
                </a:solidFill>
              </a:rPr>
              <a:t>[a]</a:t>
            </a:r>
            <a:r>
              <a:rPr lang="cs-CZ" altLang="en-US" sz="2000" i="1" dirty="0">
                <a:solidFill>
                  <a:schemeClr val="tx1"/>
                </a:solidFill>
              </a:rPr>
              <a:t>pyrenu (</a:t>
            </a:r>
            <a:r>
              <a:rPr lang="cs-CZ" altLang="en-US" sz="2000" i="1" dirty="0" err="1">
                <a:solidFill>
                  <a:schemeClr val="tx1"/>
                </a:solidFill>
              </a:rPr>
              <a:t>BaP</a:t>
            </a:r>
            <a:r>
              <a:rPr lang="cs-CZ" altLang="en-US" sz="2000" i="1" dirty="0">
                <a:solidFill>
                  <a:schemeClr val="tx1"/>
                </a:solidFill>
              </a:rPr>
              <a:t>)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</a:t>
            </a:r>
            <a:r>
              <a:rPr lang="cs-CZ" alt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i="1" dirty="0" err="1">
                <a:solidFill>
                  <a:schemeClr val="tx1"/>
                </a:solidFill>
              </a:rPr>
              <a:t>reakce</a:t>
            </a:r>
            <a:r>
              <a:rPr lang="en-US" altLang="en-US" sz="2000" i="1" dirty="0">
                <a:solidFill>
                  <a:schemeClr val="tx1"/>
                </a:solidFill>
              </a:rPr>
              <a:t> s guano</a:t>
            </a:r>
            <a:r>
              <a:rPr lang="cs-CZ" altLang="en-US" sz="2000" i="1" dirty="0">
                <a:solidFill>
                  <a:schemeClr val="tx1"/>
                </a:solidFill>
              </a:rPr>
              <a:t>sinovými zbytky v DNA </a:t>
            </a: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	</a:t>
            </a:r>
            <a:r>
              <a:rPr lang="cs-CZ" altLang="en-US" sz="2000" i="1" dirty="0">
                <a:solidFill>
                  <a:schemeClr val="tx1"/>
                </a:solidFill>
              </a:rPr>
              <a:t>- mutace / aktivace onkogenů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 dirty="0">
                <a:solidFill>
                  <a:schemeClr val="tx1"/>
                </a:solidFill>
              </a:rPr>
              <a:t>	</a:t>
            </a:r>
            <a:r>
              <a:rPr lang="cs-CZ" altLang="en-US" sz="2000" i="1" u="sng" dirty="0">
                <a:solidFill>
                  <a:schemeClr val="tx1"/>
                </a:solidFill>
              </a:rPr>
              <a:t>ALE</a:t>
            </a:r>
            <a:r>
              <a:rPr lang="cs-CZ" altLang="en-US" sz="2000" i="1" dirty="0">
                <a:solidFill>
                  <a:schemeClr val="tx1"/>
                </a:solidFill>
              </a:rPr>
              <a:t> </a:t>
            </a:r>
            <a:r>
              <a:rPr lang="cs-CZ" altLang="en-US" sz="2000" i="1" dirty="0" err="1">
                <a:solidFill>
                  <a:schemeClr val="tx1"/>
                </a:solidFill>
              </a:rPr>
              <a:t>BaP</a:t>
            </a:r>
            <a:r>
              <a:rPr lang="cs-CZ" altLang="en-US" sz="2000" i="1" dirty="0">
                <a:solidFill>
                  <a:schemeClr val="tx1"/>
                </a:solidFill>
              </a:rPr>
              <a:t> bez aktivace -</a:t>
            </a:r>
            <a:r>
              <a:rPr lang="en-US" altLang="en-US" sz="2000" i="1" dirty="0">
                <a:solidFill>
                  <a:schemeClr val="tx1"/>
                </a:solidFill>
              </a:rPr>
              <a:t>&gt; </a:t>
            </a:r>
            <a:r>
              <a:rPr lang="cs-CZ" altLang="en-US" sz="2000" i="1" dirty="0">
                <a:solidFill>
                  <a:schemeClr val="tx1"/>
                </a:solidFill>
              </a:rPr>
              <a:t>akutně </a:t>
            </a:r>
            <a:r>
              <a:rPr lang="en-US" altLang="en-US" sz="2000" i="1" dirty="0" err="1">
                <a:solidFill>
                  <a:schemeClr val="tx1"/>
                </a:solidFill>
              </a:rPr>
              <a:t>netoxick</a:t>
            </a:r>
            <a:r>
              <a:rPr lang="cs-CZ" altLang="en-US" sz="2000" i="1" dirty="0">
                <a:solidFill>
                  <a:schemeClr val="tx1"/>
                </a:solidFill>
              </a:rPr>
              <a:t>á látka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  <a:sym typeface="Wingdings" panose="05000000000000000000" pitchFamily="2" charset="2"/>
              </a:rPr>
              <a:t>(!) samotná </a:t>
            </a:r>
            <a:r>
              <a:rPr lang="cs-CZ" altLang="en-US" sz="1800" i="1" dirty="0">
                <a:solidFill>
                  <a:schemeClr val="tx1"/>
                </a:solidFill>
              </a:rPr>
              <a:t>indukce detoxikačních enzymů po expozici </a:t>
            </a:r>
            <a:r>
              <a:rPr lang="cs-CZ" altLang="en-US" sz="1800" i="1" dirty="0" err="1">
                <a:solidFill>
                  <a:schemeClr val="tx1"/>
                </a:solidFill>
              </a:rPr>
              <a:t>xenobiotiky</a:t>
            </a:r>
            <a:r>
              <a:rPr lang="cs-CZ" altLang="en-US" sz="1800" i="1" dirty="0">
                <a:solidFill>
                  <a:schemeClr val="tx1"/>
                </a:solidFill>
              </a:rPr>
              <a:t> může mít i další přímé i nepřímé škodlivé efekty, </a:t>
            </a:r>
            <a:r>
              <a:rPr lang="cs-CZ" altLang="en-US" sz="1800" i="1" dirty="0" err="1">
                <a:solidFill>
                  <a:schemeClr val="tx1"/>
                </a:solidFill>
              </a:rPr>
              <a:t>m.j</a:t>
            </a:r>
            <a:r>
              <a:rPr lang="cs-CZ" altLang="en-US" sz="1800" i="1" dirty="0">
                <a:solidFill>
                  <a:schemeClr val="tx1"/>
                </a:solidFill>
              </a:rPr>
              <a:t>. tzv. toxicita dioxinového typu (viz dále)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transformace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227" r="14555" b="14554"/>
          <a:stretch>
            <a:fillRect/>
          </a:stretch>
        </p:blipFill>
        <p:spPr bwMode="auto">
          <a:xfrm>
            <a:off x="2627313" y="620713"/>
            <a:ext cx="623411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– Bioaktivace Prokarcinogenu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20161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b="73679"/>
          <a:stretch>
            <a:fillRect/>
          </a:stretch>
        </p:blipFill>
        <p:spPr bwMode="auto">
          <a:xfrm>
            <a:off x="2124075" y="3933825"/>
            <a:ext cx="70199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468313" y="1989138"/>
            <a:ext cx="2303462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3975" name="TextovéPole 6"/>
          <p:cNvSpPr txBox="1">
            <a:spLocks noChangeArrowheads="1"/>
          </p:cNvSpPr>
          <p:nvPr/>
        </p:nvSpPr>
        <p:spPr bwMode="auto">
          <a:xfrm>
            <a:off x="468313" y="4076700"/>
            <a:ext cx="1827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BaP interkalovan</a:t>
            </a:r>
            <a:r>
              <a:rPr lang="cs-CZ" altLang="en-US" sz="1600" i="1">
                <a:solidFill>
                  <a:schemeClr val="tx1"/>
                </a:solidFill>
              </a:rPr>
              <a:t>ý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v DNA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2575" y="1430338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PŘÍJEM  </a:t>
            </a:r>
            <a:r>
              <a:rPr lang="en-US" altLang="en-US" sz="2200" b="1">
                <a:solidFill>
                  <a:schemeClr val="tx1"/>
                </a:solidFill>
              </a:rPr>
              <a:t>~ </a:t>
            </a:r>
            <a:r>
              <a:rPr lang="cs-CZ" altLang="en-US" sz="2200" b="1">
                <a:solidFill>
                  <a:schemeClr val="tx1"/>
                </a:solidFill>
              </a:rPr>
              <a:t>ELIMINACE </a:t>
            </a:r>
            <a:r>
              <a:rPr lang="cs-CZ" altLang="en-US" sz="2200">
                <a:solidFill>
                  <a:schemeClr val="tx1"/>
                </a:solidFill>
              </a:rPr>
              <a:t>(</a:t>
            </a:r>
            <a:r>
              <a:rPr lang="cs-CZ" altLang="en-US" sz="2200" i="1">
                <a:solidFill>
                  <a:schemeClr val="tx1"/>
                </a:solidFill>
              </a:rPr>
              <a:t>rovnováha, homeostáza)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udržování látky v organismu pod úrovní škodlivého efektu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organismus však vynakládá energii na udržení rovnováhy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	</a:t>
            </a:r>
            <a:r>
              <a:rPr lang="cs-CZ" altLang="en-US" sz="2200" i="1">
                <a:solidFill>
                  <a:schemeClr val="tx1"/>
                </a:solidFill>
              </a:rPr>
              <a:t>(procesy eliminace, metabolismus ...)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PŘÍJEM  </a:t>
            </a:r>
            <a:r>
              <a:rPr lang="en-US" altLang="en-US" sz="2200" b="1">
                <a:solidFill>
                  <a:schemeClr val="tx1"/>
                </a:solidFill>
              </a:rPr>
              <a:t>&gt; </a:t>
            </a:r>
            <a:r>
              <a:rPr lang="cs-CZ" altLang="en-US" sz="2200" b="1">
                <a:solidFill>
                  <a:schemeClr val="tx1"/>
                </a:solidFill>
              </a:rPr>
              <a:t>ELIMINACE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	</a:t>
            </a:r>
            <a:r>
              <a:rPr lang="cs-CZ" altLang="en-US" sz="2200">
                <a:solidFill>
                  <a:schemeClr val="tx1"/>
                </a:solidFill>
              </a:rPr>
              <a:t>-</a:t>
            </a:r>
            <a:r>
              <a:rPr lang="cs-CZ" altLang="en-US" sz="2200" b="1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nárůst koncentrací látky v organismu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časem překročení úrovně efektu (</a:t>
            </a:r>
            <a:r>
              <a:rPr lang="cs-CZ" altLang="en-US" sz="2200" i="1">
                <a:solidFill>
                  <a:schemeClr val="tx1"/>
                </a:solidFill>
              </a:rPr>
              <a:t>threshold level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</a:t>
            </a:r>
            <a:r>
              <a:rPr lang="cs-CZ" altLang="en-US" sz="2200" u="sng">
                <a:solidFill>
                  <a:schemeClr val="tx1"/>
                </a:solidFill>
              </a:rPr>
              <a:t>řekročení limitů homeostatických procesů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</a:t>
            </a:r>
            <a:r>
              <a:rPr lang="en-US" altLang="en-US" sz="2200">
                <a:solidFill>
                  <a:schemeClr val="tx1"/>
                </a:solidFill>
              </a:rPr>
              <a:t>&gt; přechod ze stadia </a:t>
            </a:r>
            <a:r>
              <a:rPr lang="en-US" altLang="en-US" sz="2200" b="1" u="sng">
                <a:solidFill>
                  <a:schemeClr val="tx1"/>
                </a:solidFill>
              </a:rPr>
              <a:t>rezistence</a:t>
            </a:r>
            <a:r>
              <a:rPr lang="cs-CZ" altLang="en-US" sz="2200" b="1" u="sng">
                <a:solidFill>
                  <a:schemeClr val="tx1"/>
                </a:solidFill>
              </a:rPr>
              <a:t> (resp. adaptace)</a:t>
            </a:r>
            <a:endParaRPr lang="en-US" altLang="en-US" sz="2200" b="1" i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i="1">
                <a:solidFill>
                  <a:schemeClr val="tx1"/>
                </a:solidFill>
              </a:rPr>
              <a:t>	</a:t>
            </a:r>
            <a:r>
              <a:rPr lang="en-US" altLang="en-US" sz="2200">
                <a:solidFill>
                  <a:schemeClr val="tx1"/>
                </a:solidFill>
              </a:rPr>
              <a:t>do stadia pozorovatelných negativních efektů u jedince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		-&gt; škodlivé efekty na vyšších úrovních organizace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Toxicita = nerovnováha mezi VSTUPEM a VYLOUČENÍM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1479550"/>
            <a:ext cx="8610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Uložení xenobiotik v inertních tkáních </a:t>
            </a:r>
            <a:endParaRPr lang="cs-CZ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=</a:t>
            </a:r>
            <a:r>
              <a:rPr lang="en-US" altLang="en-US" sz="2200">
                <a:solidFill>
                  <a:schemeClr val="tx1"/>
                </a:solidFill>
              </a:rPr>
              <a:t>&gt;</a:t>
            </a:r>
            <a:r>
              <a:rPr lang="cs-CZ" altLang="en-US" sz="2200">
                <a:solidFill>
                  <a:schemeClr val="tx1"/>
                </a:solidFill>
              </a:rPr>
              <a:t> omezení cirkulace a snížení expozice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Živočichové	</a:t>
            </a:r>
            <a:r>
              <a:rPr lang="cs-CZ" altLang="en-US" sz="2000">
                <a:solidFill>
                  <a:schemeClr val="tx1"/>
                </a:solidFill>
              </a:rPr>
              <a:t>- tuk (</a:t>
            </a:r>
            <a:r>
              <a:rPr lang="cs-CZ" altLang="en-US" sz="2000" i="1">
                <a:solidFill>
                  <a:schemeClr val="tx1"/>
                </a:solidFill>
              </a:rPr>
              <a:t>organochlorové látky</a:t>
            </a:r>
            <a:r>
              <a:rPr lang="cs-CZ" altLang="en-US" sz="2000">
                <a:solidFill>
                  <a:schemeClr val="tx1"/>
                </a:solidFill>
              </a:rPr>
              <a:t>), zuby, vlasy, rohy (</a:t>
            </a:r>
            <a:r>
              <a:rPr lang="cs-CZ" altLang="en-US" sz="2000" i="1">
                <a:solidFill>
                  <a:schemeClr val="tx1"/>
                </a:solidFill>
              </a:rPr>
              <a:t>kovy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	- u bezobratlích popsáno ukládání nerozpustných 			zinkových granulí ve střevě pijavek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Rostliny	</a:t>
            </a:r>
            <a:r>
              <a:rPr lang="cs-CZ" altLang="en-US" sz="2000">
                <a:solidFill>
                  <a:schemeClr val="tx1"/>
                </a:solidFill>
              </a:rPr>
              <a:t>- vakuoly, listy, kůra (-</a:t>
            </a:r>
            <a:r>
              <a:rPr lang="en-US" altLang="en-US" sz="2000">
                <a:solidFill>
                  <a:schemeClr val="tx1"/>
                </a:solidFill>
              </a:rPr>
              <a:t>&gt;</a:t>
            </a:r>
            <a:r>
              <a:rPr lang="cs-CZ" altLang="en-US" sz="2000">
                <a:solidFill>
                  <a:schemeClr val="tx1"/>
                </a:solidFill>
              </a:rPr>
              <a:t> opadání)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</a:rPr>
              <a:t>Uvolnění ze zásob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PCBs a další organochlorové látky -</a:t>
            </a:r>
            <a:r>
              <a:rPr lang="en-US" altLang="en-US" sz="2000">
                <a:solidFill>
                  <a:schemeClr val="tx1"/>
                </a:solidFill>
              </a:rPr>
              <a:t>&gt; tuk: </a:t>
            </a:r>
            <a:r>
              <a:rPr lang="cs-CZ" altLang="en-US" sz="2000">
                <a:solidFill>
                  <a:schemeClr val="tx1"/>
                </a:solidFill>
              </a:rPr>
              <a:t>ALE: rychlá potřeba energie (</a:t>
            </a:r>
            <a:r>
              <a:rPr lang="cs-CZ" altLang="en-US" sz="2000" i="1">
                <a:solidFill>
                  <a:schemeClr val="tx1"/>
                </a:solidFill>
              </a:rPr>
              <a:t>strádání, tvorba mléka ...)</a:t>
            </a:r>
            <a:r>
              <a:rPr lang="cs-CZ" altLang="en-US" sz="2000">
                <a:solidFill>
                  <a:schemeClr val="tx1"/>
                </a:solidFill>
              </a:rPr>
              <a:t> uvolnění ze zásob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</a:t>
            </a:r>
            <a:r>
              <a:rPr lang="en-US" altLang="en-US" sz="2000">
                <a:solidFill>
                  <a:schemeClr val="tx1"/>
                </a:solidFill>
              </a:rPr>
              <a:t>&gt; náhlá v</a:t>
            </a:r>
            <a:r>
              <a:rPr lang="cs-CZ" altLang="en-US" sz="2000">
                <a:solidFill>
                  <a:schemeClr val="tx1"/>
                </a:solidFill>
              </a:rPr>
              <a:t>ětší expozice a/nebo </a:t>
            </a:r>
            <a:r>
              <a:rPr lang="cs-CZ" altLang="en-US" sz="2000" b="1" u="sng">
                <a:solidFill>
                  <a:schemeClr val="tx1"/>
                </a:solidFill>
              </a:rPr>
              <a:t>uvolňování v mléce</a:t>
            </a:r>
            <a:r>
              <a:rPr lang="cs-CZ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04800" y="806797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ULOŽENÍ (</a:t>
            </a:r>
            <a:r>
              <a:rPr lang="cs-CZ" altLang="en-US" sz="2400" b="1" dirty="0" err="1">
                <a:solidFill>
                  <a:srgbClr val="FF3300"/>
                </a:solidFill>
              </a:rPr>
              <a:t>sequestration</a:t>
            </a:r>
            <a:r>
              <a:rPr lang="cs-CZ" altLang="en-US" sz="2400" b="1" dirty="0">
                <a:solidFill>
                  <a:srgbClr val="FF3300"/>
                </a:solidFill>
              </a:rPr>
              <a:t>)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59023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TOXIKOKINETIKA- ELIMINACE 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412875"/>
            <a:ext cx="86106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Metalothioneiny </a:t>
            </a:r>
            <a:r>
              <a:rPr lang="cs-CZ" altLang="en-US" sz="2200">
                <a:solidFill>
                  <a:schemeClr val="tx1"/>
                </a:solidFill>
              </a:rPr>
              <a:t>(MTs, MT-like proteins)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cytoplasmatické nízkomolekulární proteiny (6-10 kD) bohaté na Cys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známy u velké řady eukaryot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vazba kovů : Zn, Cd, Hg ... =</a:t>
            </a:r>
            <a:r>
              <a:rPr lang="en-US" altLang="en-US" sz="2000">
                <a:solidFill>
                  <a:schemeClr val="tx1"/>
                </a:solidFill>
              </a:rPr>
              <a:t>&gt; </a:t>
            </a:r>
            <a:r>
              <a:rPr lang="cs-CZ" altLang="en-US" sz="2000">
                <a:solidFill>
                  <a:schemeClr val="tx1"/>
                </a:solidFill>
              </a:rPr>
              <a:t>snížení expozice /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dlouhý poločas života proteinů (</a:t>
            </a:r>
            <a:r>
              <a:rPr lang="en-US" altLang="en-US" sz="2000">
                <a:solidFill>
                  <a:schemeClr val="tx1"/>
                </a:solidFill>
              </a:rPr>
              <a:t>~ </a:t>
            </a:r>
            <a:r>
              <a:rPr lang="cs-CZ" altLang="en-US" sz="2000">
                <a:solidFill>
                  <a:schemeClr val="tx1"/>
                </a:solidFill>
              </a:rPr>
              <a:t>25 dní)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původní biologická funkce -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? snad regulace dostupnosti esenciálních kovů (</a:t>
            </a:r>
            <a:r>
              <a:rPr lang="cs-CZ" altLang="en-US" sz="2000" i="1">
                <a:solidFill>
                  <a:schemeClr val="tx1"/>
                </a:solidFill>
              </a:rPr>
              <a:t>např. Zn</a:t>
            </a:r>
            <a:r>
              <a:rPr lang="cs-CZ" altLang="en-US" sz="2000">
                <a:solidFill>
                  <a:schemeClr val="tx1"/>
                </a:solidFill>
              </a:rPr>
              <a:t>) </a:t>
            </a:r>
            <a:r>
              <a:rPr lang="en-US" altLang="en-US" sz="2000">
                <a:solidFill>
                  <a:schemeClr val="tx1"/>
                </a:solidFill>
              </a:rPr>
              <a:t>?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INDUKCE MTs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expozice kovy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jiný méně specifický stres - hypoxie, změny teploty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- Indukce MTs - další </a:t>
            </a:r>
            <a:r>
              <a:rPr lang="cs-CZ" altLang="en-US" sz="2000" i="1">
                <a:solidFill>
                  <a:schemeClr val="accent2"/>
                </a:solidFill>
              </a:rPr>
              <a:t>příklad BIOMARKER EXPOZICE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4800" y="806797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ULOŽENÍ (</a:t>
            </a:r>
            <a:r>
              <a:rPr lang="cs-CZ" altLang="en-US" sz="2400" b="1" dirty="0" err="1">
                <a:solidFill>
                  <a:srgbClr val="FF3300"/>
                </a:solidFill>
              </a:rPr>
              <a:t>sequestration</a:t>
            </a:r>
            <a:r>
              <a:rPr lang="cs-CZ" altLang="en-US" sz="2400" b="1" dirty="0">
                <a:solidFill>
                  <a:srgbClr val="FF3300"/>
                </a:solidFill>
              </a:rPr>
              <a:t>)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8864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>
                <a:solidFill>
                  <a:srgbClr val="FF3300"/>
                </a:solidFill>
              </a:rPr>
              <a:t>TOXIKOKINETIKA- ELIMINACE </a:t>
            </a:r>
            <a:endParaRPr lang="cs-CZ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2292" r="7031" b="22917"/>
          <a:stretch>
            <a:fillRect/>
          </a:stretch>
        </p:blipFill>
        <p:spPr bwMode="auto">
          <a:xfrm>
            <a:off x="106363" y="1387475"/>
            <a:ext cx="892968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Indukce MTs (příklad – expozice ryb arsenem)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21578"/>
            <a:ext cx="1827330" cy="262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Eliminace – transport metabolitů přes membrány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(„Fáze III detoxikace“)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45202"/>
            <a:ext cx="8291264" cy="295986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Membránové transportéry Fáze </a:t>
            </a:r>
            <a:r>
              <a:rPr lang="en-GB" dirty="0"/>
              <a:t>III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ATP-</a:t>
            </a:r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en-GB" b="1" dirty="0" err="1">
                <a:solidFill>
                  <a:srgbClr val="FF0000"/>
                </a:solidFill>
              </a:rPr>
              <a:t>inding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en-GB" b="1" dirty="0" err="1">
                <a:solidFill>
                  <a:srgbClr val="FF0000"/>
                </a:solidFill>
              </a:rPr>
              <a:t>assette</a:t>
            </a:r>
            <a:r>
              <a:rPr lang="en-GB" b="1" dirty="0">
                <a:solidFill>
                  <a:srgbClr val="FF0000"/>
                </a:solidFill>
              </a:rPr>
              <a:t> transporters </a:t>
            </a:r>
            <a:r>
              <a:rPr lang="en-GB" dirty="0"/>
              <a:t>(ABC transporters)</a:t>
            </a:r>
          </a:p>
          <a:p>
            <a:pPr lvl="1"/>
            <a:r>
              <a:rPr lang="cs-CZ" dirty="0"/>
              <a:t>Velká </a:t>
            </a:r>
            <a:r>
              <a:rPr lang="cs-CZ" dirty="0" err="1"/>
              <a:t>superrodina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prokaryot</a:t>
            </a:r>
            <a:r>
              <a:rPr lang="cs-CZ" dirty="0"/>
              <a:t> po lidi)</a:t>
            </a:r>
          </a:p>
          <a:p>
            <a:pPr lvl="1"/>
            <a:r>
              <a:rPr lang="cs-CZ" dirty="0" err="1"/>
              <a:t>Transmembránové</a:t>
            </a:r>
            <a:r>
              <a:rPr lang="cs-CZ" dirty="0"/>
              <a:t> proteiny – exkrece různých látek z buňky</a:t>
            </a:r>
          </a:p>
          <a:p>
            <a:pPr lvl="2"/>
            <a:r>
              <a:rPr lang="cs-CZ" b="1" dirty="0">
                <a:solidFill>
                  <a:schemeClr val="tx2"/>
                </a:solidFill>
              </a:rPr>
              <a:t>Metabolity po detoxifikaci (GS-, UDG-konjugáty apod) 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b="1" dirty="0">
                <a:solidFill>
                  <a:schemeClr val="tx2"/>
                </a:solidFill>
                <a:sym typeface="Wingdings" panose="05000000000000000000" pitchFamily="2" charset="2"/>
              </a:rPr>
              <a:t>žluč a vyloučení stolicí</a:t>
            </a:r>
            <a:endParaRPr lang="cs-CZ" b="1" dirty="0">
              <a:solidFill>
                <a:schemeClr val="tx2"/>
              </a:solidFill>
            </a:endParaRPr>
          </a:p>
          <a:p>
            <a:pPr lvl="2"/>
            <a:r>
              <a:rPr lang="cs-CZ" dirty="0"/>
              <a:t>Léčiva, lipidy, steroly 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E11472A-C595-476B-8BC8-F277890B2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02239"/>
            <a:ext cx="2887841" cy="30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7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44814" y="5149641"/>
            <a:ext cx="7183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MRP (MDR)</a:t>
            </a:r>
            <a:r>
              <a:rPr lang="cs-CZ" sz="2000" dirty="0"/>
              <a:t> - </a:t>
            </a:r>
            <a:r>
              <a:rPr lang="cs-CZ" sz="2000" dirty="0" err="1"/>
              <a:t>mult</a:t>
            </a:r>
            <a:r>
              <a:rPr lang="en-US" sz="2000" dirty="0" err="1"/>
              <a:t>idrug</a:t>
            </a:r>
            <a:r>
              <a:rPr lang="en-US" sz="2000" dirty="0"/>
              <a:t> </a:t>
            </a:r>
            <a:r>
              <a:rPr lang="cs-CZ" sz="2000" dirty="0" err="1"/>
              <a:t>resistance</a:t>
            </a:r>
            <a:r>
              <a:rPr lang="cs-CZ" sz="2000" dirty="0"/>
              <a:t>-</a:t>
            </a:r>
            <a:r>
              <a:rPr lang="cs-CZ" sz="2000" dirty="0" err="1"/>
              <a:t>associated</a:t>
            </a:r>
            <a:r>
              <a:rPr lang="cs-CZ" sz="2000" baseline="30000" dirty="0"/>
              <a:t> </a:t>
            </a:r>
            <a:r>
              <a:rPr lang="en-GB" sz="2000" baseline="30000" dirty="0"/>
              <a:t> </a:t>
            </a:r>
            <a:r>
              <a:rPr lang="cs-CZ" sz="2000" dirty="0"/>
              <a:t>protein </a:t>
            </a:r>
            <a:r>
              <a:rPr lang="en-US" sz="2000" dirty="0" err="1"/>
              <a:t>famil</a:t>
            </a:r>
            <a:r>
              <a:rPr lang="cs-CZ" sz="2000" dirty="0"/>
              <a:t>y</a:t>
            </a:r>
          </a:p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OATP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-</a:t>
            </a:r>
            <a:r>
              <a:rPr lang="cs-CZ" sz="2000" dirty="0"/>
              <a:t> </a:t>
            </a:r>
            <a:r>
              <a:rPr lang="cs-CZ" sz="2000" dirty="0" err="1"/>
              <a:t>Organic</a:t>
            </a:r>
            <a:r>
              <a:rPr lang="cs-CZ" sz="2000" dirty="0"/>
              <a:t> </a:t>
            </a:r>
            <a:r>
              <a:rPr lang="en-GB" sz="2000" dirty="0"/>
              <a:t>A</a:t>
            </a:r>
            <a:r>
              <a:rPr lang="cs-CZ" sz="2000" dirty="0" err="1"/>
              <a:t>nion</a:t>
            </a:r>
            <a:r>
              <a:rPr lang="cs-CZ" sz="2000" dirty="0"/>
              <a:t> </a:t>
            </a:r>
            <a:r>
              <a:rPr lang="en-GB" sz="2000" dirty="0"/>
              <a:t>T</a:t>
            </a:r>
            <a:r>
              <a:rPr lang="cs-CZ" sz="2000" dirty="0" err="1"/>
              <a:t>ransporting</a:t>
            </a:r>
            <a:r>
              <a:rPr lang="cs-CZ" sz="2000" dirty="0"/>
              <a:t> </a:t>
            </a:r>
            <a:r>
              <a:rPr lang="en-GB" sz="2000" dirty="0"/>
              <a:t>P</a:t>
            </a:r>
            <a:r>
              <a:rPr lang="cs-CZ" sz="2000" dirty="0" err="1"/>
              <a:t>olypeptide</a:t>
            </a:r>
            <a:endParaRPr lang="cs-CZ" sz="2000" dirty="0"/>
          </a:p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P-</a:t>
            </a:r>
            <a:r>
              <a:rPr lang="cs-CZ" sz="2000" b="1" dirty="0" err="1">
                <a:solidFill>
                  <a:srgbClr val="FF0000"/>
                </a:solidFill>
              </a:rPr>
              <a:t>glycoprotein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ABC transporter</a:t>
            </a:r>
            <a:r>
              <a:rPr lang="cs-CZ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příklady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33214F-05C7-4F66-9C77-991F7DB7D9F4}"/>
              </a:ext>
            </a:extLst>
          </p:cNvPr>
          <p:cNvCxnSpPr/>
          <p:nvPr/>
        </p:nvCxnSpPr>
        <p:spPr>
          <a:xfrm flipH="1">
            <a:off x="4067944" y="1916832"/>
            <a:ext cx="3672408" cy="1440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3805DB-8DF9-45DF-8579-6FC674C3AF43}"/>
              </a:ext>
            </a:extLst>
          </p:cNvPr>
          <p:cNvSpPr txBox="1"/>
          <p:nvPr/>
        </p:nvSpPr>
        <p:spPr>
          <a:xfrm>
            <a:off x="7524328" y="12848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Žlučový</a:t>
            </a:r>
          </a:p>
          <a:p>
            <a:r>
              <a:rPr lang="cs-CZ" dirty="0"/>
              <a:t>kanálek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756350-434D-4256-A12E-07AC26E79814}"/>
              </a:ext>
            </a:extLst>
          </p:cNvPr>
          <p:cNvCxnSpPr>
            <a:cxnSpLocks/>
          </p:cNvCxnSpPr>
          <p:nvPr/>
        </p:nvCxnSpPr>
        <p:spPr>
          <a:xfrm flipH="1" flipV="1">
            <a:off x="5580112" y="3846407"/>
            <a:ext cx="2143966" cy="768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43C133-549C-4556-AF77-42811B98D391}"/>
              </a:ext>
            </a:extLst>
          </p:cNvPr>
          <p:cNvSpPr txBox="1"/>
          <p:nvPr/>
        </p:nvSpPr>
        <p:spPr>
          <a:xfrm>
            <a:off x="7508054" y="37890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Jaterní buňka</a:t>
            </a:r>
          </a:p>
        </p:txBody>
      </p:sp>
    </p:spTree>
    <p:extLst>
      <p:ext uri="{BB962C8B-B14F-4D97-AF65-F5344CB8AC3E}">
        <p14:creationId xmlns:p14="http://schemas.microsoft.com/office/powerpoint/2010/main" val="3264278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ture.com/nrc/journal/v2/n6/images/nrc823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1750389"/>
            <a:ext cx="8028384" cy="4990979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ABC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- jeden z mechanismů rezistence nádorů na cytostatika -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06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ABC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- jeden z mechanismů rezistence bakterií na antibiotika -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692087" cy="4896544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2008" y="1268760"/>
            <a:ext cx="4572000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56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Míra eliminace xenobiotika - míra možné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delší expozice / větší nebezpečí efektů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B0F0"/>
                </a:solidFill>
              </a:rPr>
              <a:t>SUCHOZEMŠTÍ ŽIVOČICHOVÉ (obratlovci)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většina rozpustných neplynných a nevolatilních látek - </a:t>
            </a:r>
            <a:r>
              <a:rPr lang="cs-CZ" altLang="en-US" sz="2000" b="1" u="sng">
                <a:solidFill>
                  <a:schemeClr val="tx2"/>
                </a:solidFill>
              </a:rPr>
              <a:t>moč</a:t>
            </a:r>
            <a:endParaRPr lang="cs-CZ" altLang="en-US" sz="20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glomerulus - kličky: filtrace / aktivní transcelulární exkrece / 		transcelulární difuze / i resorpce (!)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významné vylučování také - </a:t>
            </a:r>
            <a:r>
              <a:rPr lang="cs-CZ" altLang="en-US" sz="2000" b="1" u="sng">
                <a:solidFill>
                  <a:schemeClr val="tx2"/>
                </a:solidFill>
              </a:rPr>
              <a:t>žluč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2000" i="1">
                <a:solidFill>
                  <a:schemeClr val="tx1"/>
                </a:solidFill>
              </a:rPr>
              <a:t>aktivní transport konjugátů při vylučování / ve střevě další 		transformace mikroflorou / event. resorpce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plynné látky (NH3) a volatilní látky (alkoholy) - </a:t>
            </a:r>
            <a:r>
              <a:rPr lang="cs-CZ" altLang="en-US" sz="2000" b="1" u="sng">
                <a:solidFill>
                  <a:schemeClr val="tx2"/>
                </a:solidFill>
              </a:rPr>
              <a:t>plíce/dýchání</a:t>
            </a:r>
            <a:endParaRPr lang="cs-CZ" altLang="en-US" sz="2000" b="1">
              <a:solidFill>
                <a:schemeClr val="tx2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EXKRECE - VYLUČOVÁNÍ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B0F0"/>
                </a:solidFill>
              </a:rPr>
              <a:t>VODNÍ ŽIVOČICHOVÉ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hlavním vylučovacím orgánem </a:t>
            </a:r>
            <a:r>
              <a:rPr lang="cs-CZ" altLang="en-US" sz="2000" b="1" u="sng">
                <a:solidFill>
                  <a:schemeClr val="tx2"/>
                </a:solidFill>
              </a:rPr>
              <a:t>žábry</a:t>
            </a:r>
            <a:r>
              <a:rPr lang="cs-CZ" altLang="en-US" sz="2000">
                <a:solidFill>
                  <a:schemeClr val="tx2"/>
                </a:solidFill>
              </a:rPr>
              <a:t> (NH</a:t>
            </a:r>
            <a:r>
              <a:rPr lang="cs-CZ" altLang="en-US" sz="2000" baseline="-25000">
                <a:solidFill>
                  <a:schemeClr val="tx2"/>
                </a:solidFill>
              </a:rPr>
              <a:t>3</a:t>
            </a:r>
            <a:r>
              <a:rPr lang="cs-CZ" altLang="en-US" sz="2000">
                <a:solidFill>
                  <a:schemeClr val="tx2"/>
                </a:solidFill>
              </a:rPr>
              <a:t>) + žluč</a:t>
            </a:r>
            <a:r>
              <a:rPr lang="en-US" altLang="en-US" sz="2000">
                <a:solidFill>
                  <a:schemeClr val="tx2"/>
                </a:solidFill>
              </a:rPr>
              <a:t> </a:t>
            </a:r>
            <a:r>
              <a:rPr lang="cs-CZ" altLang="en-US" sz="2000">
                <a:solidFill>
                  <a:schemeClr val="tx2"/>
                </a:solidFill>
              </a:rPr>
              <a:t>(ledviny méně)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00B0F0"/>
                </a:solidFill>
              </a:rPr>
              <a:t>ROSTLINY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</a:t>
            </a:r>
            <a:r>
              <a:rPr lang="cs-CZ" altLang="en-US" sz="2000" i="1">
                <a:solidFill>
                  <a:schemeClr val="tx1"/>
                </a:solidFill>
              </a:rPr>
              <a:t>ukládání ve vakuolách, vylučování plyných toxikantů</a:t>
            </a:r>
            <a:endParaRPr lang="cs-CZ" altLang="en-US" sz="2000">
              <a:solidFill>
                <a:schemeClr val="tx1"/>
              </a:solidFill>
            </a:endParaRP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50387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EXKRECE - VYLUČOVÁNÍ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1875" r="3125" b="10417"/>
          <a:stretch>
            <a:fillRect/>
          </a:stretch>
        </p:blipFill>
        <p:spPr bwMode="auto">
          <a:xfrm>
            <a:off x="31750" y="692150"/>
            <a:ext cx="92202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Př: EXKRECE různých kongenerů PCBs po injekci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Jaké procesy zahrnuje </a:t>
            </a:r>
            <a:r>
              <a:rPr lang="cs-CZ" altLang="cs-CZ" sz="3200" dirty="0" err="1">
                <a:solidFill>
                  <a:schemeClr val="tx1"/>
                </a:solidFill>
              </a:rPr>
              <a:t>toxikokinetika</a:t>
            </a:r>
            <a:r>
              <a:rPr lang="cs-CZ" altLang="cs-CZ" sz="3200" dirty="0">
                <a:solidFill>
                  <a:schemeClr val="tx1"/>
                </a:solidFill>
              </a:rPr>
              <a:t>? ADME!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288925" y="4121150"/>
            <a:ext cx="2806700" cy="1693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b="1">
                <a:solidFill>
                  <a:srgbClr val="FF0000"/>
                </a:solidFill>
              </a:rPr>
              <a:t>ADME</a:t>
            </a:r>
            <a:endParaRPr lang="cs-CZ" altLang="cs-CZ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Absorption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Distribution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Metabolism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Elimination</a:t>
            </a:r>
            <a:endParaRPr lang="en-GB" altLang="cs-CZ" sz="1800">
              <a:solidFill>
                <a:srgbClr val="FF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6200000">
            <a:off x="1367631" y="3464719"/>
            <a:ext cx="6492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4342" name="Picture 9" descr="ca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344" name="TextovéPole 12"/>
          <p:cNvSpPr txBox="1">
            <a:spLocks noChangeArrowheads="1"/>
          </p:cNvSpPr>
          <p:nvPr/>
        </p:nvSpPr>
        <p:spPr bwMode="auto">
          <a:xfrm>
            <a:off x="2524125" y="5778500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U kterého z organismů bude rychleji probíhat biotransformace (detoxifikace) látek? U ryby nebo u člověka? Vysvětlete proč.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Jaké jsou hlavní procesy, které látka prodělává v organismu?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Jaké jsou hlavní metabolismu v organismu?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Které enzymy se podílí na biotransformacích látek?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Které jsou nejčastější chemické reakce při biotransformacích?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Jaké transformační produkty s největší pravděpodobností vzniknou v organismu, který bude exponován látce benzen?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Co je to glutathion?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Co je to první a druhá fáze detoxifikace?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Znáte příklad látky, která je „bioaktivována“ v organismu?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V jaké podobě a jakým orgánem se vylučují toxické látky z ryb? z rostlin? z živočichů – obratlovců?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2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Shrnutí - otázky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 dirty="0" err="1">
                <a:solidFill>
                  <a:schemeClr val="tx1"/>
                </a:solidFill>
              </a:rPr>
              <a:t>Toxico</a:t>
            </a:r>
            <a:r>
              <a:rPr lang="cs-CZ" altLang="cs-CZ" sz="3200" dirty="0">
                <a:solidFill>
                  <a:schemeClr val="tx1"/>
                </a:solidFill>
              </a:rPr>
              <a:t>-</a:t>
            </a:r>
            <a:r>
              <a:rPr lang="en-US" altLang="cs-CZ" sz="3200" dirty="0">
                <a:solidFill>
                  <a:schemeClr val="tx1"/>
                </a:solidFill>
              </a:rPr>
              <a:t>D</a:t>
            </a:r>
            <a:r>
              <a:rPr lang="en-GB" altLang="cs-CZ" sz="3200" dirty="0">
                <a:solidFill>
                  <a:schemeClr val="tx1"/>
                </a:solidFill>
              </a:rPr>
              <a:t>YNAMI</a:t>
            </a:r>
            <a:r>
              <a:rPr lang="cs-CZ" altLang="cs-CZ" sz="3200" dirty="0">
                <a:solidFill>
                  <a:schemeClr val="tx1"/>
                </a:solidFill>
              </a:rPr>
              <a:t>KA … viz dále</a:t>
            </a:r>
            <a:endParaRPr lang="en-GB" altLang="cs-CZ" sz="3200" dirty="0">
              <a:solidFill>
                <a:schemeClr val="tx1"/>
              </a:solidFill>
            </a:endParaRPr>
          </a:p>
        </p:txBody>
      </p:sp>
      <p:pic>
        <p:nvPicPr>
          <p:cNvPr id="16387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ovéPole 10"/>
          <p:cNvSpPr txBox="1">
            <a:spLocks noChangeArrowheads="1"/>
          </p:cNvSpPr>
          <p:nvPr/>
        </p:nvSpPr>
        <p:spPr bwMode="auto">
          <a:xfrm>
            <a:off x="788060" y="4532313"/>
            <a:ext cx="25187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Mechanismus účinku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(Mode of </a:t>
            </a:r>
            <a:r>
              <a:rPr lang="cs-CZ" altLang="cs-CZ" sz="1800" b="1" dirty="0" err="1">
                <a:solidFill>
                  <a:schemeClr val="tx1"/>
                </a:solidFill>
              </a:rPr>
              <a:t>Action</a:t>
            </a:r>
            <a:r>
              <a:rPr lang="cs-CZ" altLang="cs-CZ" sz="1800" b="1" dirty="0">
                <a:solidFill>
                  <a:schemeClr val="tx1"/>
                </a:solidFill>
              </a:rPr>
              <a:t>)</a:t>
            </a:r>
            <a:endParaRPr lang="en-GB" altLang="cs-CZ" sz="1800" b="1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dirty="0">
                <a:solidFill>
                  <a:schemeClr val="tx1"/>
                </a:solidFill>
              </a:rPr>
              <a:t>... </a:t>
            </a:r>
            <a:r>
              <a:rPr lang="cs-CZ" altLang="cs-CZ" sz="1800" dirty="0">
                <a:solidFill>
                  <a:schemeClr val="tx1"/>
                </a:solidFill>
              </a:rPr>
              <a:t>a měřitelné</a:t>
            </a:r>
            <a:br>
              <a:rPr lang="en-GB" altLang="cs-CZ" sz="1800" dirty="0">
                <a:solidFill>
                  <a:schemeClr val="tx1"/>
                </a:solidFill>
              </a:rPr>
            </a:br>
            <a:r>
              <a:rPr lang="cs-CZ" altLang="cs-CZ" sz="1800" b="1" dirty="0">
                <a:solidFill>
                  <a:schemeClr val="tx1"/>
                </a:solidFill>
              </a:rPr>
              <a:t>ÚČINKY (efekty)</a:t>
            </a:r>
            <a:endParaRPr lang="en-GB" alt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09069" y="53538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ovéPole 14"/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412875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Příjem látek u různých organismů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1) jednobuněčné organismy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pasivní difuze přes </a:t>
            </a:r>
            <a:r>
              <a:rPr lang="cs-CZ" altLang="en-US" sz="2000">
                <a:solidFill>
                  <a:srgbClr val="FF0000"/>
                </a:solidFill>
              </a:rPr>
              <a:t>membránu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„selektivní“ vstup přes existující transportní systémy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2) vícebuněčné organismy / řasy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difuze toxikantu přes </a:t>
            </a:r>
            <a:r>
              <a:rPr lang="cs-CZ" altLang="en-US" sz="2000">
                <a:solidFill>
                  <a:srgbClr val="FF0000"/>
                </a:solidFill>
              </a:rPr>
              <a:t>membránu </a:t>
            </a:r>
            <a:r>
              <a:rPr lang="cs-CZ" altLang="en-US" sz="2000">
                <a:solidFill>
                  <a:schemeClr val="tx1"/>
                </a:solidFill>
              </a:rPr>
              <a:t>a mezi buňkami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3) terestrické rostliny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rozpuštěné ve vodě/půdě - vstup kořeny/listy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plyné toxikanty - vstup přes stomata na listech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lipofilní látky </a:t>
            </a:r>
            <a:r>
              <a:rPr lang="cs-CZ" altLang="en-US" sz="2000" i="1">
                <a:solidFill>
                  <a:schemeClr val="tx1"/>
                </a:solidFill>
              </a:rPr>
              <a:t>(některé herbicidy) -</a:t>
            </a:r>
            <a:r>
              <a:rPr lang="cs-CZ" altLang="en-US" sz="2000">
                <a:solidFill>
                  <a:schemeClr val="tx1"/>
                </a:solidFill>
              </a:rPr>
              <a:t> penetrace voskové kutikuly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- vstup do buňky 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přes membránu</a:t>
            </a:r>
            <a:endParaRPr lang="cs-CZ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1: příjem látek do organismu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4) živočichové -</a:t>
            </a:r>
            <a:r>
              <a:rPr lang="cs-CZ" altLang="en-US" sz="2000">
                <a:solidFill>
                  <a:schemeClr val="tx1"/>
                </a:solidFill>
              </a:rPr>
              <a:t> 3 hlavní cesty vstupu do organismu</a:t>
            </a:r>
            <a:endParaRPr lang="cs-CZ" altLang="en-US" sz="2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potrava/pitná voda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průchod trávicím traktem, změny/transformace dle pH, mikroflory 	střeva, </a:t>
            </a:r>
            <a:r>
              <a:rPr lang="cs-CZ" altLang="en-US" sz="2000" i="1">
                <a:solidFill>
                  <a:schemeClr val="tx1"/>
                </a:solidFill>
              </a:rPr>
              <a:t>př. cykasin: netoxický - ve střevě konverze-</a:t>
            </a:r>
            <a:r>
              <a:rPr lang="en-US" altLang="en-US" sz="2000" i="1">
                <a:solidFill>
                  <a:schemeClr val="tx1"/>
                </a:solidFill>
              </a:rPr>
              <a:t>&gt;</a:t>
            </a:r>
            <a:r>
              <a:rPr lang="cs-CZ" altLang="en-US" sz="2000" i="1">
                <a:solidFill>
                  <a:schemeClr val="tx1"/>
                </a:solidFill>
              </a:rPr>
              <a:t>silný mutagen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respirační cesta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trachee u hmyzu, žábry u akvatických organismů, plíce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velká plocha pro výměnu/vstup látky (</a:t>
            </a:r>
            <a:r>
              <a:rPr lang="cs-CZ" altLang="en-US" sz="2000" i="1">
                <a:solidFill>
                  <a:schemeClr val="tx1"/>
                </a:solidFill>
              </a:rPr>
              <a:t>často 25</a:t>
            </a:r>
            <a:r>
              <a:rPr lang="en-US" altLang="en-US" sz="2000" i="1">
                <a:solidFill>
                  <a:schemeClr val="tx1"/>
                </a:solidFill>
              </a:rPr>
              <a:t>x &gt; povrch t</a:t>
            </a:r>
            <a:r>
              <a:rPr lang="cs-CZ" altLang="en-US" sz="2000" i="1">
                <a:solidFill>
                  <a:schemeClr val="tx1"/>
                </a:solidFill>
              </a:rPr>
              <a:t>ěla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povrchem těla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- větší význam u menších organismů (</a:t>
            </a:r>
            <a:r>
              <a:rPr lang="cs-CZ" altLang="en-US" sz="2000" i="1">
                <a:solidFill>
                  <a:schemeClr val="tx1"/>
                </a:solidFill>
              </a:rPr>
              <a:t>relativně větší plocha</a:t>
            </a:r>
            <a:r>
              <a:rPr lang="cs-CZ" altLang="en-US" sz="2000">
                <a:solidFill>
                  <a:schemeClr val="tx1"/>
                </a:solidFill>
              </a:rPr>
              <a:t>) a 		akvatických organismů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&gt;&gt; v</a:t>
            </a:r>
            <a:r>
              <a:rPr lang="cs-CZ" altLang="en-US" sz="2000">
                <a:solidFill>
                  <a:srgbClr val="FF0000"/>
                </a:solidFill>
              </a:rPr>
              <a:t>ždy je prvním krokem </a:t>
            </a:r>
            <a:r>
              <a:rPr lang="cs-CZ" altLang="en-US" sz="2000" b="1">
                <a:solidFill>
                  <a:srgbClr val="FF0000"/>
                </a:solidFill>
              </a:rPr>
              <a:t>přestup přes buněčnou membránu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TOXIKOKINETIKA 1: příjem látek do organismu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4013" y="1125538"/>
            <a:ext cx="86106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Bez ohledu na typ organismu a cestu vstupu (do vyšších organismů) musí toxikant překonat barieru plazmatické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membrány (</a:t>
            </a:r>
            <a:r>
              <a:rPr lang="cs-CZ" altLang="en-US" sz="2200" i="1">
                <a:solidFill>
                  <a:schemeClr val="tx1"/>
                </a:solidFill>
              </a:rPr>
              <a:t>nebo i buněčné stěny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  <a:endParaRPr lang="cs-CZ" altLang="en-US" sz="22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Membrány – klíčová překážka pro toxické látky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22532" name="Picture 5" descr="protei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2009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2436</Words>
  <Application>Microsoft Office PowerPoint</Application>
  <PresentationFormat>On-screen Show (4:3)</PresentationFormat>
  <Paragraphs>364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Symbol</vt:lpstr>
      <vt:lpstr>Tahoma</vt:lpstr>
      <vt:lpstr>Motiv sady Office</vt:lpstr>
      <vt:lpstr>PowerPoint Presentation</vt:lpstr>
      <vt:lpstr>Co by si student(ka) měl(a) odnést ?</vt:lpstr>
      <vt:lpstr>PowerPoint Presentation</vt:lpstr>
      <vt:lpstr>PowerPoint Presentation</vt:lpstr>
      <vt:lpstr>Jaké procesy zahrnuje toxikokinetika? ADME!</vt:lpstr>
      <vt:lpstr>Toxico-DYNAMIKA … viz dále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Eliminace – transport metabolitů přes membrány  („Fáze III detoxikace“)</vt:lpstr>
      <vt:lpstr>ABC transportery - příklady</vt:lpstr>
      <vt:lpstr>ABC  - jeden z mechanismů rezistence nádorů na cytostatika - </vt:lpstr>
      <vt:lpstr>ABC  - jeden z mechanismů rezistence bakterií na antibiotika -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61</cp:revision>
  <dcterms:created xsi:type="dcterms:W3CDTF">2010-05-17T15:27:49Z</dcterms:created>
  <dcterms:modified xsi:type="dcterms:W3CDTF">2020-02-28T07:34:00Z</dcterms:modified>
</cp:coreProperties>
</file>