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54" r:id="rId3"/>
    <p:sldId id="422" r:id="rId4"/>
    <p:sldId id="468" r:id="rId5"/>
    <p:sldId id="423" r:id="rId6"/>
    <p:sldId id="437" r:id="rId7"/>
    <p:sldId id="446" r:id="rId8"/>
    <p:sldId id="424" r:id="rId9"/>
    <p:sldId id="431" r:id="rId10"/>
    <p:sldId id="456" r:id="rId11"/>
    <p:sldId id="426" r:id="rId12"/>
    <p:sldId id="430" r:id="rId13"/>
    <p:sldId id="427" r:id="rId14"/>
    <p:sldId id="428" r:id="rId15"/>
    <p:sldId id="429" r:id="rId16"/>
    <p:sldId id="447" r:id="rId17"/>
    <p:sldId id="432" r:id="rId18"/>
    <p:sldId id="258" r:id="rId19"/>
    <p:sldId id="450" r:id="rId20"/>
    <p:sldId id="418" r:id="rId21"/>
    <p:sldId id="451" r:id="rId22"/>
    <p:sldId id="452" r:id="rId23"/>
    <p:sldId id="453" r:id="rId24"/>
    <p:sldId id="457" r:id="rId25"/>
    <p:sldId id="434" r:id="rId26"/>
    <p:sldId id="419" r:id="rId27"/>
    <p:sldId id="420" r:id="rId28"/>
    <p:sldId id="421" r:id="rId29"/>
    <p:sldId id="435" r:id="rId30"/>
    <p:sldId id="364" r:id="rId31"/>
    <p:sldId id="400" r:id="rId32"/>
    <p:sldId id="399" r:id="rId33"/>
    <p:sldId id="414" r:id="rId34"/>
    <p:sldId id="464" r:id="rId35"/>
    <p:sldId id="415" r:id="rId36"/>
    <p:sldId id="365" r:id="rId37"/>
    <p:sldId id="416" r:id="rId38"/>
    <p:sldId id="458" r:id="rId39"/>
    <p:sldId id="436" r:id="rId40"/>
    <p:sldId id="366" r:id="rId41"/>
    <p:sldId id="459" r:id="rId42"/>
    <p:sldId id="367" r:id="rId43"/>
    <p:sldId id="460" r:id="rId44"/>
    <p:sldId id="465" r:id="rId45"/>
    <p:sldId id="371" r:id="rId46"/>
    <p:sldId id="402" r:id="rId47"/>
    <p:sldId id="439" r:id="rId48"/>
    <p:sldId id="378" r:id="rId49"/>
    <p:sldId id="466" r:id="rId50"/>
    <p:sldId id="467" r:id="rId51"/>
    <p:sldId id="404" r:id="rId52"/>
    <p:sldId id="440" r:id="rId53"/>
    <p:sldId id="441" r:id="rId54"/>
    <p:sldId id="442" r:id="rId55"/>
    <p:sldId id="461" r:id="rId56"/>
    <p:sldId id="444" r:id="rId57"/>
    <p:sldId id="443" r:id="rId58"/>
    <p:sldId id="462" r:id="rId59"/>
    <p:sldId id="388" r:id="rId60"/>
    <p:sldId id="389" r:id="rId61"/>
    <p:sldId id="445" r:id="rId62"/>
    <p:sldId id="391" r:id="rId63"/>
    <p:sldId id="410" r:id="rId64"/>
    <p:sldId id="412" r:id="rId65"/>
    <p:sldId id="413" r:id="rId66"/>
    <p:sldId id="395" r:id="rId67"/>
    <p:sldId id="463" r:id="rId68"/>
    <p:sldId id="433" r:id="rId69"/>
    <p:sldId id="455" r:id="rId70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83F8C-39A4-4144-9BAA-FA4E57C0A4EB}" type="datetimeFigureOut">
              <a:rPr lang="cs-CZ"/>
              <a:pPr>
                <a:defRPr/>
              </a:pPr>
              <a:t>20.03.2020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520FEA-C98E-43C8-8CA6-AAE98DD09D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F345E-BD7C-460D-A282-D8BEB504CA0F}" type="datetimeFigureOut">
              <a:rPr lang="cs-CZ"/>
              <a:pPr>
                <a:defRPr/>
              </a:pPr>
              <a:t>20.03.2020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EE7AA388-C15D-445A-9D96-1BFC8DBFB3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7BF90-B485-4BA8-82FF-F72B0F0B1426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en-US" sz="13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9D1A7-B545-4EC9-981B-06FD73D184C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37538-6A11-43B6-9B1F-D35906366FD0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6F2C0-9844-4ECE-961F-7B1789DEEE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693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2013-5348-448A-B39A-01926805E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3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9A72-4493-439D-8B40-F1B6CEF931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2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4BDF-7BED-4A2B-9962-92AFC6FFF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1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9F767-2DF9-489F-A768-9C0F6E370F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10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FA48-DB7D-485C-ADB9-72AA9F4E0D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6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06E5-53A9-47BB-B14D-397F582DBA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2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5934-0972-4D20-9586-D19051FA4C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14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A07-FF30-4C1A-9049-8A036E3088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7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80A2-A396-468F-8B3F-5BA1D186B7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139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C602-018D-4D11-BD88-CBA494099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60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D0EDD57B-1921-45D7-8CA7-0C37325A9E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00288"/>
            <a:ext cx="8382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Účinky toxických látek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>
                <a:solidFill>
                  <a:srgbClr val="FF3300"/>
                </a:solidFill>
              </a:rPr>
              <a:t>- Molekulární mechanismy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17708" r="3751" b="11458"/>
          <a:stretch>
            <a:fillRect/>
          </a:stretch>
        </p:blipFill>
        <p:spPr bwMode="auto">
          <a:xfrm>
            <a:off x="900113" y="1052513"/>
            <a:ext cx="74199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Interakce mezi „receptory“ a malými molekulami (toxikanty)</a:t>
            </a:r>
            <a:endParaRPr lang="en-GB" altLang="en-US" b="1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t="18750" r="23438" b="22917"/>
          <a:stretch>
            <a:fillRect/>
          </a:stretch>
        </p:blipFill>
        <p:spPr bwMode="auto">
          <a:xfrm>
            <a:off x="2916238" y="979488"/>
            <a:ext cx="56880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7950" y="115888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Typy interakcí mezi chemickými látkami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(příklad – interakce s proteinem)</a:t>
            </a:r>
            <a:endParaRPr lang="cs-CZ" altLang="en-US" sz="2400" i="1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2268538" y="1628775"/>
            <a:ext cx="647700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2268538" y="220503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2268538" y="285273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2268538" y="4437063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2276475" y="558958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304800" y="1449388"/>
            <a:ext cx="647700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82" name="TextovéPole 2"/>
          <p:cNvSpPr txBox="1">
            <a:spLocks noChangeArrowheads="1"/>
          </p:cNvSpPr>
          <p:nvPr/>
        </p:nvSpPr>
        <p:spPr bwMode="auto">
          <a:xfrm>
            <a:off x="258763" y="1916113"/>
            <a:ext cx="1504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Mal</a:t>
            </a:r>
            <a:r>
              <a:rPr lang="cs-CZ" altLang="en-US" sz="1800">
                <a:solidFill>
                  <a:schemeClr val="tx1"/>
                </a:solidFill>
              </a:rPr>
              <a:t>é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molekuly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 různou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strukturou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(OH, NH3…)</a:t>
            </a:r>
            <a:br>
              <a:rPr lang="cs-CZ" altLang="en-US" sz="1800">
                <a:solidFill>
                  <a:schemeClr val="tx1"/>
                </a:solidFill>
              </a:rPr>
            </a:br>
            <a:br>
              <a:rPr lang="cs-CZ" altLang="en-US" sz="1800">
                <a:solidFill>
                  <a:schemeClr val="tx1"/>
                </a:solidFill>
              </a:rPr>
            </a:b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Rychlost a síla interakce závisí 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koncentraci obou interagujících látek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i="1" dirty="0">
                <a:solidFill>
                  <a:schemeClr val="tx1"/>
                </a:solidFill>
              </a:rPr>
              <a:t>určující je zpravidla koncentrace toxikantu - ta je dána </a:t>
            </a:r>
            <a:r>
              <a:rPr lang="cs-CZ" altLang="en-US" sz="1800" i="1" dirty="0" err="1">
                <a:solidFill>
                  <a:schemeClr val="tx1"/>
                </a:solidFill>
              </a:rPr>
              <a:t>toxokinetikou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b="1" dirty="0">
                <a:solidFill>
                  <a:srgbClr val="FF0000"/>
                </a:solidFill>
              </a:rPr>
              <a:t>AFINIT</a:t>
            </a:r>
            <a:r>
              <a:rPr lang="en-US" altLang="en-US" sz="2200" b="1" dirty="0">
                <a:solidFill>
                  <a:srgbClr val="FF0000"/>
                </a:solidFill>
              </a:rPr>
              <a:t>A</a:t>
            </a:r>
            <a:r>
              <a:rPr lang="cs-CZ" altLang="en-US" sz="2200" dirty="0">
                <a:solidFill>
                  <a:schemeClr val="tx1"/>
                </a:solidFill>
              </a:rPr>
              <a:t> vazby „ligand-receptor“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1"/>
                </a:solidFill>
              </a:rPr>
              <a:t>: Hodnocení - disociační konstanty: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dirty="0" err="1">
                <a:solidFill>
                  <a:schemeClr val="tx1"/>
                </a:solidFill>
              </a:rPr>
              <a:t>Kd</a:t>
            </a:r>
            <a:r>
              <a:rPr lang="cs-CZ" altLang="en-US" sz="1600" dirty="0">
                <a:solidFill>
                  <a:schemeClr val="tx1"/>
                </a:solidFill>
              </a:rPr>
              <a:t>  (pro účinné látky cca v rozmezí 10</a:t>
            </a:r>
            <a:r>
              <a:rPr lang="cs-CZ" altLang="en-US" sz="1600" baseline="30000" dirty="0">
                <a:solidFill>
                  <a:schemeClr val="tx1"/>
                </a:solidFill>
              </a:rPr>
              <a:t>-8</a:t>
            </a:r>
            <a:r>
              <a:rPr lang="cs-CZ" altLang="en-US" sz="1600" dirty="0">
                <a:solidFill>
                  <a:schemeClr val="tx1"/>
                </a:solidFill>
              </a:rPr>
              <a:t> M až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10</a:t>
            </a:r>
            <a:r>
              <a:rPr lang="cs-CZ" altLang="en-US" sz="1600" baseline="30000" dirty="0">
                <a:solidFill>
                  <a:schemeClr val="tx1"/>
                </a:solidFill>
              </a:rPr>
              <a:t>-3 </a:t>
            </a:r>
            <a:r>
              <a:rPr lang="cs-CZ" altLang="en-US" sz="1600" dirty="0">
                <a:solidFill>
                  <a:schemeClr val="tx1"/>
                </a:solidFill>
              </a:rPr>
              <a:t>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	(koncentrace která stačí k navázání z 50%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	na příslušný receptor)</a:t>
            </a: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Afinita - vyjadřuje se často jako převrácená hodnota (1/</a:t>
            </a:r>
            <a:r>
              <a:rPr lang="cs-CZ" altLang="en-US" sz="1600" dirty="0" err="1">
                <a:solidFill>
                  <a:schemeClr val="tx1"/>
                </a:solidFill>
              </a:rPr>
              <a:t>Kd</a:t>
            </a:r>
            <a:r>
              <a:rPr lang="cs-CZ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Toxicita (efekt) je pak dán schopností </a:t>
            </a:r>
            <a:r>
              <a:rPr lang="cs-CZ" altLang="en-US" sz="2000" b="1" dirty="0">
                <a:solidFill>
                  <a:srgbClr val="FF0000"/>
                </a:solidFill>
              </a:rPr>
              <a:t>ÚČINNOSTÍ (</a:t>
            </a:r>
            <a:r>
              <a:rPr lang="cs-CZ" altLang="en-US" sz="2000" b="1" dirty="0" err="1">
                <a:solidFill>
                  <a:srgbClr val="FF0000"/>
                </a:solidFill>
              </a:rPr>
              <a:t>efficacy</a:t>
            </a:r>
            <a:r>
              <a:rPr lang="cs-CZ" altLang="en-US" sz="2000" b="1" dirty="0">
                <a:solidFill>
                  <a:srgbClr val="FF0000"/>
                </a:solidFill>
              </a:rPr>
              <a:t>) </a:t>
            </a:r>
            <a:br>
              <a:rPr lang="cs-CZ" altLang="en-US" sz="1600" dirty="0">
                <a:solidFill>
                  <a:schemeClr val="tx1"/>
                </a:solidFill>
              </a:rPr>
            </a:br>
            <a:r>
              <a:rPr lang="cs-CZ" altLang="en-US" sz="1600" dirty="0">
                <a:solidFill>
                  <a:schemeClr val="tx1"/>
                </a:solidFill>
              </a:rPr>
              <a:t>látky vyvolat příslušný efekt</a:t>
            </a:r>
            <a:br>
              <a:rPr lang="cs-CZ" altLang="en-US" sz="1600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(vysoká afinita (navázání) ještě nemusí receptor aktivovat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účinnost může být nižší)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Rychlost a síla interakce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2" descr="http://www.blobs.org/science/cells/affin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13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www.blobs.org/science/cells/efficac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7425"/>
            <a:ext cx="1962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764704"/>
            <a:ext cx="86106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Jedná látka zpravidla </a:t>
            </a:r>
            <a:r>
              <a:rPr lang="cs-CZ" altLang="en-US" sz="2200" u="sng" dirty="0">
                <a:solidFill>
                  <a:srgbClr val="FF0000"/>
                </a:solidFill>
              </a:rPr>
              <a:t>reaguje s více </a:t>
            </a:r>
            <a:r>
              <a:rPr lang="cs-CZ" altLang="en-US" sz="2200" b="1" u="sng" dirty="0">
                <a:solidFill>
                  <a:schemeClr val="tx2"/>
                </a:solidFill>
              </a:rPr>
              <a:t>„receptory“</a:t>
            </a:r>
            <a:r>
              <a:rPr lang="en-US" altLang="en-US" sz="2200" u="sng" dirty="0">
                <a:solidFill>
                  <a:srgbClr val="FF0000"/>
                </a:solidFill>
              </a:rPr>
              <a:t> </a:t>
            </a:r>
            <a:r>
              <a:rPr lang="cs-CZ" altLang="en-US" sz="2200" u="sng" dirty="0">
                <a:solidFill>
                  <a:schemeClr val="tx1"/>
                </a:solidFill>
              </a:rPr>
              <a:t>!!!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Která z těchto „</a:t>
            </a:r>
            <a:r>
              <a:rPr lang="cs-CZ" altLang="en-US" sz="2200" dirty="0" err="1">
                <a:solidFill>
                  <a:schemeClr val="tx1"/>
                </a:solidFill>
              </a:rPr>
              <a:t>interakci“se</a:t>
            </a:r>
            <a:r>
              <a:rPr lang="cs-CZ" altLang="en-US" sz="2200" dirty="0">
                <a:solidFill>
                  <a:schemeClr val="tx1"/>
                </a:solidFill>
              </a:rPr>
              <a:t> projeví toxicky ?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Významné faktory:</a:t>
            </a:r>
            <a:br>
              <a:rPr lang="cs-CZ" altLang="en-US" sz="2200" dirty="0">
                <a:solidFill>
                  <a:schemeClr val="tx1"/>
                </a:solidFill>
              </a:rPr>
            </a:b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</a:rPr>
              <a:t>Koncentrace</a:t>
            </a:r>
            <a:r>
              <a:rPr lang="en-US" altLang="en-US" sz="1800" b="1" dirty="0">
                <a:solidFill>
                  <a:schemeClr val="tx1"/>
                </a:solidFill>
              </a:rPr>
              <a:t> vs. </a:t>
            </a:r>
            <a:r>
              <a:rPr lang="cs-CZ" altLang="en-US" sz="1800" b="1" dirty="0">
                <a:solidFill>
                  <a:schemeClr val="tx1"/>
                </a:solidFill>
              </a:rPr>
              <a:t>rychlost toxického projevu interakce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  <a:r>
              <a:rPr lang="en-US" altLang="en-US" sz="1800" i="1" dirty="0">
                <a:solidFill>
                  <a:schemeClr val="tx1"/>
                </a:solidFill>
              </a:rPr>
              <a:t>dioxin</a:t>
            </a:r>
            <a:r>
              <a:rPr lang="cs-CZ" altLang="en-US" sz="1800" i="1" dirty="0">
                <a:solidFill>
                  <a:schemeClr val="tx1"/>
                </a:solidFill>
              </a:rPr>
              <a:t>: </a:t>
            </a:r>
            <a:r>
              <a:rPr lang="en-US" altLang="en-US" sz="1800" i="1" dirty="0">
                <a:solidFill>
                  <a:schemeClr val="tx1"/>
                </a:solidFill>
              </a:rPr>
              <a:t>v</a:t>
            </a:r>
            <a:r>
              <a:rPr lang="cs-CZ" altLang="en-US" sz="1800" i="1" dirty="0" err="1">
                <a:solidFill>
                  <a:schemeClr val="tx1"/>
                </a:solidFill>
              </a:rPr>
              <a:t>ysoké</a:t>
            </a:r>
            <a:r>
              <a:rPr lang="cs-CZ" altLang="en-US" sz="1800" i="1" dirty="0">
                <a:solidFill>
                  <a:schemeClr val="tx1"/>
                </a:solidFill>
              </a:rPr>
              <a:t> dávky 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i="1" dirty="0">
                <a:solidFill>
                  <a:schemeClr val="tx1"/>
                </a:solidFill>
              </a:rPr>
              <a:t> </a:t>
            </a:r>
            <a:r>
              <a:rPr lang="en-US" altLang="en-US" sz="1800" i="1" dirty="0" err="1">
                <a:solidFill>
                  <a:schemeClr val="tx1"/>
                </a:solidFill>
              </a:rPr>
              <a:t>akutn</a:t>
            </a:r>
            <a:r>
              <a:rPr lang="cs-CZ" altLang="en-US" sz="1800" i="1" dirty="0">
                <a:solidFill>
                  <a:schemeClr val="tx1"/>
                </a:solidFill>
              </a:rPr>
              <a:t>í </a:t>
            </a:r>
            <a:r>
              <a:rPr lang="cs-CZ" altLang="en-US" sz="1800" i="1" dirty="0" err="1">
                <a:solidFill>
                  <a:schemeClr val="tx1"/>
                </a:solidFill>
              </a:rPr>
              <a:t>chlorakne</a:t>
            </a:r>
            <a:r>
              <a:rPr lang="cs-CZ" altLang="en-US" sz="1800" i="1" dirty="0">
                <a:solidFill>
                  <a:schemeClr val="tx1"/>
                </a:solidFill>
              </a:rPr>
              <a:t>, smrt,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nízké dávky</a:t>
            </a:r>
            <a:r>
              <a:rPr lang="en-US" altLang="en-US" sz="1800" i="1" dirty="0">
                <a:solidFill>
                  <a:schemeClr val="tx1"/>
                </a:solidFill>
              </a:rPr>
              <a:t>, </a:t>
            </a:r>
            <a:r>
              <a:rPr lang="en-US" altLang="en-US" sz="1800" i="1" dirty="0" err="1">
                <a:solidFill>
                  <a:schemeClr val="tx1"/>
                </a:solidFill>
              </a:rPr>
              <a:t>dlou</a:t>
            </a:r>
            <a:r>
              <a:rPr lang="cs-CZ" altLang="en-US" sz="1800" i="1" dirty="0" err="1">
                <a:solidFill>
                  <a:schemeClr val="tx1"/>
                </a:solidFill>
              </a:rPr>
              <a:t>hodobě</a:t>
            </a:r>
            <a:r>
              <a:rPr lang="en-US" altLang="en-US" sz="180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 err="1">
                <a:solidFill>
                  <a:schemeClr val="tx1"/>
                </a:solidFill>
              </a:rPr>
              <a:t>karcinogenita</a:t>
            </a:r>
            <a:r>
              <a:rPr lang="cs-CZ" altLang="en-US" sz="1800" i="1" dirty="0">
                <a:solidFill>
                  <a:schemeClr val="tx1"/>
                </a:solidFill>
              </a:rPr>
              <a:t>, imunosuprese …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1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Prostorové umístění a kontakt s receptory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embryo vs. dospělec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insekticid: 	vysoká dávka - akutní toxicita -</a:t>
            </a:r>
            <a:r>
              <a:rPr lang="en-US" altLang="en-US" sz="1400" i="1" dirty="0">
                <a:solidFill>
                  <a:schemeClr val="tx1"/>
                </a:solidFill>
              </a:rPr>
              <a:t>&gt; </a:t>
            </a:r>
            <a:r>
              <a:rPr lang="cs-CZ" altLang="en-US" sz="1400" i="1" dirty="0">
                <a:solidFill>
                  <a:schemeClr val="tx1"/>
                </a:solidFill>
              </a:rPr>
              <a:t>žábry</a:t>
            </a:r>
            <a:r>
              <a:rPr lang="en-US" altLang="en-US" sz="1400" i="1" dirty="0">
                <a:solidFill>
                  <a:schemeClr val="tx1"/>
                </a:solidFill>
              </a:rPr>
              <a:t> / </a:t>
            </a:r>
            <a:r>
              <a:rPr lang="en-US" altLang="en-US" sz="1400" i="1" dirty="0" err="1">
                <a:solidFill>
                  <a:schemeClr val="tx1"/>
                </a:solidFill>
              </a:rPr>
              <a:t>smrt</a:t>
            </a:r>
            <a:endParaRPr lang="en-US" altLang="en-US" sz="14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nízká dávka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i="1" dirty="0">
                <a:solidFill>
                  <a:schemeClr val="tx1"/>
                </a:solidFill>
              </a:rPr>
              <a:t>je distribuována v těle a působí chronicky -</a:t>
            </a:r>
            <a:r>
              <a:rPr lang="en-US" altLang="en-US" sz="1400" i="1" dirty="0">
                <a:solidFill>
                  <a:schemeClr val="tx1"/>
                </a:solidFill>
              </a:rPr>
              <a:t>&gt;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imunotoxicita</a:t>
            </a:r>
            <a:endParaRPr lang="cs-CZ" altLang="en-US" sz="14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</a:rPr>
              <a:t>Kd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cs-CZ" altLang="en-US" sz="1800" b="1" dirty="0">
                <a:solidFill>
                  <a:schemeClr val="tx1"/>
                </a:solidFill>
              </a:rPr>
              <a:t>- jednotlivých interakcí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  <a:r>
              <a:rPr lang="cs-CZ" altLang="en-US" sz="1800" i="1" dirty="0">
                <a:solidFill>
                  <a:schemeClr val="tx1"/>
                </a:solidFill>
              </a:rPr>
              <a:t>organofosfát: specifická inhibice </a:t>
            </a:r>
            <a:r>
              <a:rPr lang="cs-CZ" altLang="en-US" sz="1800" i="1" dirty="0" err="1">
                <a:solidFill>
                  <a:schemeClr val="tx1"/>
                </a:solidFill>
              </a:rPr>
              <a:t>AcChE</a:t>
            </a:r>
            <a:r>
              <a:rPr lang="cs-CZ" altLang="en-US" sz="1800" i="1" dirty="0">
                <a:solidFill>
                  <a:schemeClr val="tx1"/>
                </a:solidFill>
              </a:rPr>
              <a:t>, velmi nízké </a:t>
            </a:r>
            <a:r>
              <a:rPr lang="cs-CZ" altLang="en-US" sz="1800" i="1" dirty="0" err="1">
                <a:solidFill>
                  <a:schemeClr val="tx1"/>
                </a:solidFill>
              </a:rPr>
              <a:t>Kd</a:t>
            </a:r>
            <a:r>
              <a:rPr lang="cs-CZ" altLang="en-US" sz="1800" i="1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i="1" dirty="0" err="1">
                <a:solidFill>
                  <a:schemeClr val="tx1"/>
                </a:solidFill>
                <a:sym typeface="Wingdings" panose="05000000000000000000" pitchFamily="2" charset="2"/>
              </a:rPr>
              <a:t>specifick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é působení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388" y="1412776"/>
            <a:ext cx="8610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Látka reaguje s více receptory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cs-CZ" altLang="en-US" sz="2200" u="sng" dirty="0">
                <a:solidFill>
                  <a:schemeClr val="tx1"/>
                </a:solidFill>
              </a:rPr>
              <a:t>!!!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i="1" dirty="0">
                <a:solidFill>
                  <a:schemeClr val="tx1"/>
                </a:solidFill>
              </a:rPr>
              <a:t>Příklad  - 2,3,7,8-TCDD</a:t>
            </a:r>
            <a:br>
              <a:rPr lang="cs-CZ" altLang="en-US" sz="2200" b="1" i="1" dirty="0">
                <a:solidFill>
                  <a:schemeClr val="tx1"/>
                </a:solidFill>
              </a:rPr>
            </a:b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 narkotická toxicita </a:t>
            </a:r>
            <a:r>
              <a:rPr lang="cs-CZ" altLang="en-US" sz="1700" b="1" i="1" dirty="0">
                <a:solidFill>
                  <a:srgbClr val="00B0F0"/>
                </a:solidFill>
              </a:rPr>
              <a:t>(membrána) </a:t>
            </a:r>
            <a:r>
              <a:rPr lang="cs-CZ" altLang="en-US" sz="1700" i="1" dirty="0">
                <a:solidFill>
                  <a:schemeClr val="tx1"/>
                </a:solidFill>
              </a:rPr>
              <a:t>(10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-6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  <a:endParaRPr lang="en-US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 i="1" dirty="0">
                <a:solidFill>
                  <a:schemeClr val="tx1"/>
                </a:solidFill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</a:rPr>
              <a:t>akutn</a:t>
            </a:r>
            <a:r>
              <a:rPr lang="cs-CZ" altLang="en-US" sz="1700" i="1" dirty="0">
                <a:solidFill>
                  <a:schemeClr val="tx1"/>
                </a:solidFill>
              </a:rPr>
              <a:t>í rychlá intoxikace</a:t>
            </a:r>
            <a:r>
              <a:rPr lang="en-US" altLang="en-US" sz="1700" i="1" dirty="0">
                <a:solidFill>
                  <a:schemeClr val="tx1"/>
                </a:solidFill>
              </a:rPr>
              <a:t> </a:t>
            </a:r>
            <a:r>
              <a:rPr lang="cs-CZ" altLang="en-US" sz="1700" i="1" dirty="0">
                <a:solidFill>
                  <a:schemeClr val="tx1"/>
                </a:solidFill>
              </a:rPr>
              <a:t>– „</a:t>
            </a:r>
            <a:r>
              <a:rPr lang="cs-CZ" altLang="en-US" sz="1700" i="1" dirty="0" err="1">
                <a:solidFill>
                  <a:schemeClr val="tx1"/>
                </a:solidFill>
              </a:rPr>
              <a:t>chlorakné</a:t>
            </a:r>
            <a:r>
              <a:rPr lang="cs-CZ" altLang="en-US" sz="1700" i="1" dirty="0">
                <a:solidFill>
                  <a:schemeClr val="tx1"/>
                </a:solidFill>
              </a:rPr>
              <a:t>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 modulace </a:t>
            </a:r>
            <a:r>
              <a:rPr lang="cs-CZ" altLang="en-US" sz="1700" b="1" i="1" dirty="0" err="1">
                <a:solidFill>
                  <a:srgbClr val="00B0F0"/>
                </a:solidFill>
              </a:rPr>
              <a:t>estrogenity</a:t>
            </a:r>
            <a:r>
              <a:rPr lang="cs-CZ" altLang="en-US" sz="1700" b="1" i="1" dirty="0">
                <a:solidFill>
                  <a:srgbClr val="00B0F0"/>
                </a:solidFill>
              </a:rPr>
              <a:t> (ER) </a:t>
            </a:r>
            <a:r>
              <a:rPr lang="cs-CZ" altLang="en-US" sz="1700" i="1" dirty="0">
                <a:solidFill>
                  <a:schemeClr val="tx1"/>
                </a:solidFill>
              </a:rPr>
              <a:t>(pohlavní orgány </a:t>
            </a:r>
            <a:br>
              <a:rPr lang="cs-CZ" altLang="en-US" sz="1700" i="1" dirty="0">
                <a:solidFill>
                  <a:schemeClr val="tx1"/>
                </a:solidFill>
              </a:rPr>
            </a:br>
            <a:r>
              <a:rPr lang="cs-CZ" altLang="en-US" sz="1700" i="1" dirty="0">
                <a:solidFill>
                  <a:schemeClr val="tx1"/>
                </a:solidFill>
              </a:rPr>
              <a:t> </a:t>
            </a:r>
            <a:r>
              <a:rPr lang="cs-CZ" altLang="en-US" sz="1700" i="1" dirty="0" err="1">
                <a:solidFill>
                  <a:schemeClr val="tx1"/>
                </a:solidFill>
              </a:rPr>
              <a:t>Kd</a:t>
            </a:r>
            <a:r>
              <a:rPr lang="cs-CZ" altLang="en-US" sz="1700" i="1" dirty="0">
                <a:solidFill>
                  <a:schemeClr val="tx1"/>
                </a:solidFill>
              </a:rPr>
              <a:t>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-9</a:t>
            </a:r>
            <a:r>
              <a:rPr lang="cs-CZ" altLang="en-US" sz="1700" i="1" dirty="0">
                <a:solidFill>
                  <a:schemeClr val="tx1"/>
                </a:solidFill>
              </a:rPr>
              <a:t> - 10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-12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 i="1" dirty="0">
                <a:solidFill>
                  <a:schemeClr val="tx1"/>
                </a:solidFill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</a:rPr>
              <a:t>reprodukční</a:t>
            </a:r>
            <a:r>
              <a:rPr lang="en-US" altLang="en-US" sz="1700" i="1" dirty="0">
                <a:solidFill>
                  <a:schemeClr val="tx1"/>
                </a:solidFill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</a:rPr>
              <a:t>poruchy</a:t>
            </a:r>
            <a:r>
              <a:rPr lang="en-US" altLang="en-US" sz="1700" i="1" dirty="0">
                <a:solidFill>
                  <a:schemeClr val="tx1"/>
                </a:solidFill>
              </a:rPr>
              <a:t>/</a:t>
            </a:r>
            <a:r>
              <a:rPr lang="cs-CZ" altLang="en-US" sz="1700" i="1" dirty="0">
                <a:solidFill>
                  <a:schemeClr val="tx1"/>
                </a:solidFill>
              </a:rPr>
              <a:t>měsíce - </a:t>
            </a:r>
            <a:r>
              <a:rPr lang="en-US" altLang="en-US" sz="1700" i="1" dirty="0" err="1">
                <a:solidFill>
                  <a:schemeClr val="tx1"/>
                </a:solidFill>
              </a:rPr>
              <a:t>roky</a:t>
            </a: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1" i="1" dirty="0">
                <a:solidFill>
                  <a:schemeClr val="tx1"/>
                </a:solidFill>
              </a:rPr>
              <a:t>- </a:t>
            </a:r>
            <a:r>
              <a:rPr lang="cs-CZ" altLang="en-US" sz="1700" i="1" dirty="0">
                <a:solidFill>
                  <a:schemeClr val="tx1"/>
                </a:solidFill>
              </a:rPr>
              <a:t>indukce </a:t>
            </a:r>
            <a:r>
              <a:rPr lang="cs-CZ" altLang="en-US" sz="1700" b="1" i="1" dirty="0" err="1">
                <a:solidFill>
                  <a:srgbClr val="00B0F0"/>
                </a:solidFill>
              </a:rPr>
              <a:t>AhR</a:t>
            </a:r>
            <a:r>
              <a:rPr lang="cs-CZ" altLang="en-US" sz="1700" b="1" i="1" dirty="0">
                <a:solidFill>
                  <a:srgbClr val="00B0F0"/>
                </a:solidFill>
              </a:rPr>
              <a:t> </a:t>
            </a:r>
            <a:r>
              <a:rPr lang="cs-CZ" altLang="en-US" sz="1700" i="1" dirty="0">
                <a:solidFill>
                  <a:schemeClr val="tx1"/>
                </a:solidFill>
              </a:rPr>
              <a:t>(</a:t>
            </a:r>
            <a:r>
              <a:rPr lang="cs-CZ" altLang="en-US" sz="1700" i="1" dirty="0" err="1">
                <a:solidFill>
                  <a:schemeClr val="tx1"/>
                </a:solidFill>
              </a:rPr>
              <a:t>thymus</a:t>
            </a:r>
            <a:r>
              <a:rPr lang="cs-CZ" altLang="en-US" sz="1700" i="1" dirty="0">
                <a:solidFill>
                  <a:schemeClr val="tx1"/>
                </a:solidFill>
              </a:rPr>
              <a:t>, játra </a:t>
            </a:r>
            <a:r>
              <a:rPr lang="cs-CZ" altLang="en-US" sz="1700" i="1" dirty="0" err="1">
                <a:solidFill>
                  <a:schemeClr val="tx1"/>
                </a:solidFill>
              </a:rPr>
              <a:t>Kd</a:t>
            </a:r>
            <a:r>
              <a:rPr lang="cs-CZ" altLang="en-US" sz="1700" i="1" dirty="0">
                <a:solidFill>
                  <a:schemeClr val="tx1"/>
                </a:solidFill>
              </a:rPr>
              <a:t>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-12</a:t>
            </a:r>
            <a:r>
              <a:rPr lang="cs-CZ" altLang="en-US" sz="1700" i="1" dirty="0">
                <a:solidFill>
                  <a:schemeClr val="tx1"/>
                </a:solidFill>
              </a:rPr>
              <a:t> - 10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-15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7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700" i="1" dirty="0">
                <a:solidFill>
                  <a:schemeClr val="tx1"/>
                </a:solidFill>
              </a:rPr>
              <a:t>n</a:t>
            </a:r>
            <a:r>
              <a:rPr lang="cs-CZ" altLang="en-US" sz="1700" i="1" dirty="0" err="1">
                <a:solidFill>
                  <a:schemeClr val="tx1"/>
                </a:solidFill>
              </a:rPr>
              <a:t>ádor</a:t>
            </a:r>
            <a:r>
              <a:rPr lang="cs-CZ" altLang="en-US" sz="1700" i="1" dirty="0">
                <a:solidFill>
                  <a:schemeClr val="tx1"/>
                </a:solidFill>
              </a:rPr>
              <a:t>/měsíce – roky (</a:t>
            </a:r>
            <a:r>
              <a:rPr lang="cs-CZ" altLang="en-US" sz="1700" i="1" dirty="0" err="1">
                <a:solidFill>
                  <a:schemeClr val="tx1"/>
                </a:solidFill>
              </a:rPr>
              <a:t>karcinogenita</a:t>
            </a:r>
            <a:r>
              <a:rPr lang="cs-CZ" altLang="en-US" sz="1700" i="1" dirty="0">
                <a:solidFill>
                  <a:schemeClr val="tx1"/>
                </a:solidFill>
              </a:rPr>
              <a:t>, </a:t>
            </a:r>
            <a:r>
              <a:rPr lang="cs-CZ" altLang="en-US" sz="1700" i="1" dirty="0" err="1">
                <a:solidFill>
                  <a:schemeClr val="tx1"/>
                </a:solidFill>
              </a:rPr>
              <a:t>imunotoxicita</a:t>
            </a:r>
            <a:r>
              <a:rPr lang="cs-CZ" altLang="en-US" sz="17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1" y="2056921"/>
            <a:ext cx="2481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821" name="Picture 6" descr="dioxin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0362"/>
            <a:ext cx="2879874" cy="33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292" y="1990916"/>
            <a:ext cx="1717535" cy="1311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04800" y="307975"/>
            <a:ext cx="376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Akutní (24h) toxicita TCDD a ostatních látek </a:t>
            </a:r>
            <a:endParaRPr lang="en-US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(potkan LD50 mg</a:t>
            </a:r>
            <a:r>
              <a:rPr lang="en-US" altLang="en-US" sz="2400">
                <a:solidFill>
                  <a:srgbClr val="FF3300"/>
                </a:solidFill>
              </a:rPr>
              <a:t>/kg </a:t>
            </a:r>
            <a:r>
              <a:rPr lang="cs-CZ" altLang="en-US" sz="2400">
                <a:solidFill>
                  <a:srgbClr val="FF3300"/>
                </a:solidFill>
              </a:rPr>
              <a:t>ž.v.)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481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677209"/>
              </p:ext>
            </p:extLst>
          </p:nvPr>
        </p:nvGraphicFramePr>
        <p:xfrm>
          <a:off x="4356100" y="44624"/>
          <a:ext cx="4473575" cy="6788778"/>
        </p:xfrm>
        <a:graphic>
          <a:graphicData uri="http://schemas.openxmlformats.org/drawingml/2006/table">
            <a:tbl>
              <a:tblPr/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82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Chemical</a:t>
                      </a:r>
                      <a:r>
                        <a:rPr lang="cs-CZ" sz="1600" b="1" dirty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     LD </a:t>
                      </a:r>
                      <a:r>
                        <a:rPr lang="cs-CZ" sz="1600" baseline="-25000" dirty="0"/>
                        <a:t>50 </a:t>
                      </a:r>
                      <a:r>
                        <a:rPr lang="cs-CZ" sz="1600" b="1" dirty="0" err="1"/>
                        <a:t>Value</a:t>
                      </a:r>
                      <a:endParaRPr lang="cs-CZ" sz="1600" b="1" dirty="0"/>
                    </a:p>
                    <a:p>
                      <a:pPr algn="ctr"/>
                      <a:r>
                        <a:rPr lang="cs-CZ" sz="1600" b="1" dirty="0"/>
                        <a:t>    (mg</a:t>
                      </a:r>
                      <a:r>
                        <a:rPr lang="en-US" sz="1600" b="1" dirty="0"/>
                        <a:t>/kg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cs-CZ" sz="1600" b="1" baseline="0" dirty="0" err="1"/>
                        <a:t>ž.v</a:t>
                      </a:r>
                      <a:r>
                        <a:rPr lang="cs-CZ" sz="1600" b="1" baseline="0" dirty="0"/>
                        <a:t>.)</a:t>
                      </a:r>
                      <a:r>
                        <a:rPr lang="cs-CZ" sz="1600" b="1" dirty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64"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TCDD (a form of dioxin)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95">
                <a:tc gridSpan="2">
                  <a:txBody>
                    <a:bodyPr/>
                    <a:lstStyle/>
                    <a:p>
                      <a:r>
                        <a:rPr lang="cs-CZ" sz="1600" dirty="0" err="1"/>
                        <a:t>Tetrodotoxin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globefish</a:t>
                      </a:r>
                      <a:r>
                        <a:rPr lang="cs-CZ" sz="1600" dirty="0"/>
                        <a:t> toxin)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Saxitoxin (shellfish poison)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0.8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Carbofuran (a pesticide)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95">
                <a:tc gridSpan="2">
                  <a:txBody>
                    <a:bodyPr/>
                    <a:lstStyle/>
                    <a:p>
                      <a:r>
                        <a:rPr lang="cs-CZ" sz="1600"/>
                        <a:t>Phosphamidon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24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 dirty="0" err="1"/>
                        <a:t>Nicotine</a:t>
                      </a:r>
                      <a:r>
                        <a:rPr lang="cs-CZ" sz="1600" dirty="0"/>
                        <a:t>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Caffeine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DDT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2,4–D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370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Mirex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740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Acetylsalicylic acid (aspirin)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Malathion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2,000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Sodium chloride (table salt)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3,750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Glyphosate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4,300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Ethanol (drinking alcohol)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Sucrose (table sugar)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30,000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31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Botulotoxin</a:t>
                      </a:r>
                      <a:r>
                        <a:rPr lang="cs-CZ" sz="160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baseline="0" dirty="0">
                          <a:solidFill>
                            <a:srgbClr val="00B0F0"/>
                          </a:solidFill>
                        </a:rPr>
                        <a:t>(enzym! </a:t>
                      </a:r>
                      <a:br>
                        <a:rPr lang="en-US" sz="1400" b="0" baseline="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400" b="0" baseline="0" dirty="0">
                          <a:solidFill>
                            <a:srgbClr val="00B0F0"/>
                          </a:solidFill>
                        </a:rPr>
                        <a:t>Jedna molekula</a:t>
                      </a:r>
                      <a:r>
                        <a:rPr lang="cs-CZ" sz="1400" b="0" baseline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0" baseline="0" dirty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rgbClr val="00B0F0"/>
                          </a:solidFill>
                        </a:rPr>
                        <a:t>mnoho</a:t>
                      </a:r>
                      <a:r>
                        <a:rPr lang="en-US" sz="1400" b="0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cs-CZ" sz="1400" b="0" baseline="0" dirty="0">
                          <a:solidFill>
                            <a:srgbClr val="00B0F0"/>
                          </a:solidFill>
                        </a:rPr>
                        <a:t>reakcí)</a:t>
                      </a:r>
                      <a:endParaRPr lang="cs-CZ" sz="1400" b="0" dirty="0">
                        <a:solidFill>
                          <a:srgbClr val="00B0F0"/>
                        </a:solidFill>
                      </a:endParaRP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0,00000003</a:t>
                      </a:r>
                      <a:endParaRPr lang="en-US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ovéPole 2"/>
          <p:cNvSpPr txBox="1">
            <a:spLocks noChangeArrowheads="1"/>
          </p:cNvSpPr>
          <p:nvPr/>
        </p:nvSpPr>
        <p:spPr bwMode="auto">
          <a:xfrm>
            <a:off x="250825" y="1557338"/>
            <a:ext cx="8677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Jaké makromolekuly jsou cílem toxických látek?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Jaké existují interakce mezi toxickými látkami a makromolekulami?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Jaký typ </a:t>
            </a:r>
            <a:r>
              <a:rPr lang="cs-CZ" altLang="en-US" sz="1800" dirty="0" err="1">
                <a:solidFill>
                  <a:schemeClr val="tx1"/>
                </a:solidFill>
              </a:rPr>
              <a:t>intereakce</a:t>
            </a:r>
            <a:r>
              <a:rPr lang="cs-CZ" altLang="en-US" sz="1800" dirty="0">
                <a:solidFill>
                  <a:schemeClr val="tx1"/>
                </a:solidFill>
              </a:rPr>
              <a:t> bude nejpravděpodobnější mezi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* </a:t>
            </a:r>
            <a:r>
              <a:rPr lang="cs-CZ" altLang="en-US" sz="1800" dirty="0" err="1">
                <a:solidFill>
                  <a:schemeClr val="tx1"/>
                </a:solidFill>
              </a:rPr>
              <a:t>hexachlorhexanem</a:t>
            </a:r>
            <a:r>
              <a:rPr lang="cs-CZ" altLang="en-US" sz="1800" dirty="0">
                <a:solidFill>
                  <a:schemeClr val="tx1"/>
                </a:solidFill>
              </a:rPr>
              <a:t> … a hemoglobinem? …a fosfolipidem?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* formaldehydem … a tubulinem? … a nukleovou kyselinou?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 je to </a:t>
            </a:r>
            <a:r>
              <a:rPr lang="cs-CZ" altLang="en-US" sz="1800" dirty="0" err="1">
                <a:solidFill>
                  <a:schemeClr val="tx1"/>
                </a:solidFill>
              </a:rPr>
              <a:t>toxikodynamická</a:t>
            </a:r>
            <a:r>
              <a:rPr lang="cs-CZ" altLang="en-US" sz="1800" dirty="0">
                <a:solidFill>
                  <a:schemeClr val="tx1"/>
                </a:solidFill>
              </a:rPr>
              <a:t> disociační konstanta?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Ke které makromolekule má TCDD vyšší afinitu? U které interakce bude vyšší </a:t>
            </a:r>
            <a:r>
              <a:rPr lang="cs-CZ" altLang="en-US" sz="1800" dirty="0" err="1">
                <a:solidFill>
                  <a:schemeClr val="tx1"/>
                </a:solidFill>
              </a:rPr>
              <a:t>Kd</a:t>
            </a:r>
            <a:r>
              <a:rPr lang="cs-CZ" altLang="en-US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K receptoru </a:t>
            </a:r>
            <a:r>
              <a:rPr lang="cs-CZ" altLang="en-US" sz="1800" dirty="0" err="1">
                <a:solidFill>
                  <a:schemeClr val="tx1"/>
                </a:solidFill>
              </a:rPr>
              <a:t>AhR</a:t>
            </a:r>
            <a:r>
              <a:rPr lang="cs-CZ" altLang="en-US" sz="1800" dirty="0">
                <a:solidFill>
                  <a:schemeClr val="tx1"/>
                </a:solidFill>
              </a:rPr>
              <a:t> nebo k hemoglobinu?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 je agonista? Co je antagonista?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cs-CZ" sz="3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Toxikodynamika - otázky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Účinky látek na molekulární úrovni: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mechanismy působení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04800" y="1412875"/>
            <a:ext cx="8610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ZNÁT a dokázat vysvětlit hlavní Molekulární a Biochemické mechanismy toxicity 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Dokázat přiřadit ke každému mechanismu toxicity některé z významných environmentálních toxikantů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Vysvětlit, jak se </a:t>
            </a:r>
            <a:r>
              <a:rPr lang="en-US" altLang="en-US" sz="2200">
                <a:solidFill>
                  <a:schemeClr val="tx1"/>
                </a:solidFill>
              </a:rPr>
              <a:t>jednotliv</a:t>
            </a:r>
            <a:r>
              <a:rPr lang="cs-CZ" altLang="en-US" sz="2200">
                <a:solidFill>
                  <a:schemeClr val="tx1"/>
                </a:solidFill>
              </a:rPr>
              <a:t>é BIOCHEMICKÉ MECHANISMY toxicity projeví na vyšších úrovních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(příklad – inhibice receptoru pro hormon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</a:rPr>
              <a:t> projev: poru</a:t>
            </a:r>
            <a:r>
              <a:rPr lang="cs-CZ" altLang="en-US" sz="1800">
                <a:solidFill>
                  <a:schemeClr val="tx1"/>
                </a:solidFill>
              </a:rPr>
              <a:t>šení reprodukce)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0" y="398463"/>
            <a:ext cx="91440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9294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000" b="1">
                <a:solidFill>
                  <a:schemeClr val="tx2"/>
                </a:solidFill>
              </a:rPr>
              <a:t>Připomenutí: </a:t>
            </a:r>
            <a:br>
              <a:rPr lang="cs-CZ" altLang="en-US" sz="2000">
                <a:solidFill>
                  <a:schemeClr val="tx2"/>
                </a:solidFill>
              </a:rPr>
            </a:br>
            <a:r>
              <a:rPr lang="cs-CZ" altLang="en-US" sz="2000">
                <a:solidFill>
                  <a:schemeClr val="tx2"/>
                </a:solidFill>
              </a:rPr>
              <a:t>mechanistický koncept od molekuly k populacím</a:t>
            </a:r>
            <a:br>
              <a:rPr lang="cs-CZ" altLang="en-US" sz="2000">
                <a:solidFill>
                  <a:schemeClr val="tx2"/>
                </a:solidFill>
              </a:rPr>
            </a:br>
            <a:r>
              <a:rPr lang="cs-CZ" altLang="en-US" sz="2000">
                <a:solidFill>
                  <a:schemeClr val="tx2"/>
                </a:solidFill>
              </a:rPr>
              <a:t>(V literatuře: </a:t>
            </a:r>
            <a:r>
              <a:rPr lang="cs-CZ" altLang="en-US" sz="2000" b="1">
                <a:solidFill>
                  <a:schemeClr val="tx2"/>
                </a:solidFill>
              </a:rPr>
              <a:t>„Adverse Outcome Pathway“</a:t>
            </a:r>
            <a:r>
              <a:rPr lang="cs-CZ" altLang="en-US" sz="200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59" name="Picture 2" descr="http://u.jimdo.com/www32/o/s09b2938cc0a6d68f/img/iea0bcf86690428e0/1328014089/orig/models-for-ecotoxicology-and-risk-assessment-toxicokinetics-are-what-the-organism-does-with-the-chemical-and-toxicodynamics-are-what-the-chemical-does-to-the-organ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/>
          <a:stretch>
            <a:fillRect/>
          </a:stretch>
        </p:blipFill>
        <p:spPr bwMode="auto">
          <a:xfrm>
            <a:off x="0" y="1628775"/>
            <a:ext cx="90233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err="1"/>
              <a:t>Chápat</a:t>
            </a:r>
            <a:r>
              <a:rPr lang="en-GB" dirty="0"/>
              <a:t> a </a:t>
            </a:r>
            <a:r>
              <a:rPr lang="en-GB" dirty="0" err="1"/>
              <a:t>dokázat</a:t>
            </a:r>
            <a:r>
              <a:rPr lang="en-GB" dirty="0"/>
              <a:t> </a:t>
            </a:r>
            <a:r>
              <a:rPr lang="en-GB" dirty="0" err="1"/>
              <a:t>vysvětlit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pojmy</a:t>
            </a:r>
            <a:r>
              <a:rPr lang="en-GB" dirty="0"/>
              <a:t> </a:t>
            </a:r>
            <a:r>
              <a:rPr lang="en-GB" dirty="0" err="1"/>
              <a:t>toxikodynamiky</a:t>
            </a:r>
            <a:r>
              <a:rPr lang="en-GB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receptor, </a:t>
            </a:r>
            <a:r>
              <a:rPr lang="en-GB" dirty="0" err="1"/>
              <a:t>interakce</a:t>
            </a:r>
            <a:r>
              <a:rPr lang="en-GB" dirty="0"/>
              <a:t>, </a:t>
            </a:r>
            <a:r>
              <a:rPr lang="en-GB" dirty="0" err="1"/>
              <a:t>afinita</a:t>
            </a:r>
            <a:r>
              <a:rPr lang="en-GB" dirty="0"/>
              <a:t>, </a:t>
            </a:r>
            <a:r>
              <a:rPr lang="en-GB" dirty="0" err="1"/>
              <a:t>účinnost</a:t>
            </a: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Vysvětlit</a:t>
            </a:r>
            <a:r>
              <a:rPr lang="en-GB" dirty="0"/>
              <a:t> </a:t>
            </a:r>
            <a:r>
              <a:rPr lang="en-GB" dirty="0" err="1"/>
              <a:t>molekulární</a:t>
            </a:r>
            <a:r>
              <a:rPr lang="en-GB" dirty="0"/>
              <a:t> </a:t>
            </a:r>
            <a:r>
              <a:rPr lang="en-GB" dirty="0" err="1"/>
              <a:t>principy</a:t>
            </a:r>
            <a:r>
              <a:rPr lang="en-GB" dirty="0"/>
              <a:t> </a:t>
            </a:r>
            <a:r>
              <a:rPr lang="en-GB" dirty="0" err="1"/>
              <a:t>interakcí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toxickými</a:t>
            </a:r>
            <a:r>
              <a:rPr lang="en-GB" dirty="0"/>
              <a:t> </a:t>
            </a:r>
            <a:r>
              <a:rPr lang="en-GB" dirty="0" err="1"/>
              <a:t>látkami</a:t>
            </a:r>
            <a:r>
              <a:rPr lang="en-GB" dirty="0"/>
              <a:t> a </a:t>
            </a:r>
            <a:r>
              <a:rPr lang="en-GB" dirty="0" err="1"/>
              <a:t>cílovými</a:t>
            </a:r>
            <a:r>
              <a:rPr lang="en-GB" dirty="0"/>
              <a:t> </a:t>
            </a:r>
            <a:r>
              <a:rPr lang="en-GB" dirty="0" err="1"/>
              <a:t>místy</a:t>
            </a:r>
            <a:r>
              <a:rPr lang="en-GB" dirty="0"/>
              <a:t> (</a:t>
            </a:r>
            <a:r>
              <a:rPr lang="en-GB" dirty="0" err="1"/>
              <a:t>receptory</a:t>
            </a:r>
            <a:r>
              <a:rPr lang="en-GB" dirty="0"/>
              <a:t>)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Vysvětlit</a:t>
            </a:r>
            <a:r>
              <a:rPr lang="en-GB" dirty="0"/>
              <a:t> a </a:t>
            </a:r>
            <a:r>
              <a:rPr lang="en-GB" dirty="0" err="1"/>
              <a:t>popsat</a:t>
            </a:r>
            <a:r>
              <a:rPr lang="en-GB" dirty="0"/>
              <a:t> </a:t>
            </a:r>
            <a:r>
              <a:rPr lang="en-GB" dirty="0" err="1"/>
              <a:t>principy</a:t>
            </a:r>
            <a:r>
              <a:rPr lang="en-GB" dirty="0"/>
              <a:t> </a:t>
            </a:r>
            <a:r>
              <a:rPr lang="en-GB" dirty="0" err="1"/>
              <a:t>nespecifického</a:t>
            </a:r>
            <a:r>
              <a:rPr lang="en-GB" dirty="0"/>
              <a:t> a </a:t>
            </a:r>
            <a:r>
              <a:rPr lang="en-GB" dirty="0" err="1"/>
              <a:t>specifického</a:t>
            </a:r>
            <a:r>
              <a:rPr lang="en-GB" dirty="0"/>
              <a:t> </a:t>
            </a:r>
            <a:r>
              <a:rPr lang="en-GB" dirty="0" err="1"/>
              <a:t>působení</a:t>
            </a:r>
            <a:r>
              <a:rPr lang="en-GB" dirty="0"/>
              <a:t> </a:t>
            </a:r>
            <a:r>
              <a:rPr lang="en-GB" dirty="0" err="1"/>
              <a:t>toxických</a:t>
            </a:r>
            <a:r>
              <a:rPr lang="en-GB" dirty="0"/>
              <a:t> </a:t>
            </a:r>
            <a:r>
              <a:rPr lang="en-GB" dirty="0" err="1"/>
              <a:t>látek</a:t>
            </a: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Znát</a:t>
            </a:r>
            <a:r>
              <a:rPr lang="en-GB" dirty="0"/>
              <a:t> </a:t>
            </a:r>
            <a:r>
              <a:rPr lang="en-GB" dirty="0" err="1"/>
              <a:t>principy</a:t>
            </a:r>
            <a:r>
              <a:rPr lang="en-GB" dirty="0"/>
              <a:t> a </a:t>
            </a:r>
            <a:r>
              <a:rPr lang="en-GB" dirty="0" err="1"/>
              <a:t>příklady</a:t>
            </a:r>
            <a:r>
              <a:rPr lang="en-GB" dirty="0"/>
              <a:t> </a:t>
            </a:r>
            <a:r>
              <a:rPr lang="en-GB" dirty="0" err="1"/>
              <a:t>látek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dirty="0" err="1"/>
              <a:t>nejdůležitějšími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toxicity, </a:t>
            </a:r>
            <a:r>
              <a:rPr lang="en-GB" dirty="0" err="1"/>
              <a:t>tj</a:t>
            </a:r>
            <a:r>
              <a:rPr lang="en-GB" dirty="0"/>
              <a:t>.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narušení</a:t>
            </a:r>
            <a:r>
              <a:rPr lang="en-GB" dirty="0"/>
              <a:t> </a:t>
            </a:r>
            <a:r>
              <a:rPr lang="en-GB" dirty="0" err="1"/>
              <a:t>přirozené</a:t>
            </a:r>
            <a:r>
              <a:rPr lang="en-GB" dirty="0"/>
              <a:t> fluidity </a:t>
            </a:r>
            <a:r>
              <a:rPr lang="en-GB" dirty="0" err="1"/>
              <a:t>membrány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látek</a:t>
            </a:r>
            <a:r>
              <a:rPr lang="en-GB" dirty="0"/>
              <a:t> s DNA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enzymových</a:t>
            </a:r>
            <a:r>
              <a:rPr lang="en-GB" dirty="0"/>
              <a:t> </a:t>
            </a:r>
            <a:r>
              <a:rPr lang="en-GB" dirty="0" err="1"/>
              <a:t>aktivit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narušení</a:t>
            </a:r>
            <a:r>
              <a:rPr lang="en-GB" dirty="0"/>
              <a:t> </a:t>
            </a:r>
            <a:r>
              <a:rPr lang="en-GB" dirty="0" err="1"/>
              <a:t>redox-potenciálu</a:t>
            </a:r>
            <a:r>
              <a:rPr lang="en-GB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narušení</a:t>
            </a:r>
            <a:r>
              <a:rPr lang="en-GB" dirty="0"/>
              <a:t> </a:t>
            </a:r>
            <a:r>
              <a:rPr lang="en-GB" dirty="0" err="1"/>
              <a:t>gradientů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membránách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kompetice</a:t>
            </a:r>
            <a:r>
              <a:rPr lang="en-GB" dirty="0"/>
              <a:t> se </a:t>
            </a:r>
            <a:r>
              <a:rPr lang="en-GB" dirty="0" err="1"/>
              <a:t>substráty</a:t>
            </a:r>
            <a:r>
              <a:rPr lang="en-GB" dirty="0"/>
              <a:t> / </a:t>
            </a:r>
            <a:r>
              <a:rPr lang="en-GB" dirty="0" err="1"/>
              <a:t>přirozenými</a:t>
            </a:r>
            <a:r>
              <a:rPr lang="en-GB" dirty="0"/>
              <a:t> </a:t>
            </a:r>
            <a:r>
              <a:rPr lang="en-GB" dirty="0" err="1"/>
              <a:t>ligandy</a:t>
            </a:r>
            <a:r>
              <a:rPr lang="en-GB" dirty="0"/>
              <a:t>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Poznat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struktuře</a:t>
            </a:r>
            <a:r>
              <a:rPr lang="en-GB" dirty="0"/>
              <a:t> </a:t>
            </a:r>
            <a:r>
              <a:rPr lang="en-GB" dirty="0" err="1"/>
              <a:t>vybraných</a:t>
            </a:r>
            <a:r>
              <a:rPr lang="en-GB" dirty="0"/>
              <a:t> </a:t>
            </a:r>
            <a:r>
              <a:rPr lang="en-GB" dirty="0" err="1"/>
              <a:t>modelových</a:t>
            </a:r>
            <a:r>
              <a:rPr lang="en-GB" dirty="0"/>
              <a:t> </a:t>
            </a:r>
            <a:r>
              <a:rPr lang="en-GB" dirty="0" err="1"/>
              <a:t>látek</a:t>
            </a:r>
            <a:r>
              <a:rPr lang="en-GB" dirty="0"/>
              <a:t> </a:t>
            </a:r>
            <a:r>
              <a:rPr lang="en-GB" dirty="0" err="1"/>
              <a:t>strukturní</a:t>
            </a:r>
            <a:r>
              <a:rPr lang="en-GB" dirty="0"/>
              <a:t> </a:t>
            </a:r>
            <a:r>
              <a:rPr lang="en-GB" dirty="0" err="1"/>
              <a:t>znaky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odpovědné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</a:t>
            </a:r>
            <a:r>
              <a:rPr lang="en-GB" dirty="0" err="1"/>
              <a:t>působení</a:t>
            </a:r>
            <a:endParaRPr lang="en-GB" dirty="0"/>
          </a:p>
        </p:txBody>
      </p:sp>
      <p:sp>
        <p:nvSpPr>
          <p:cNvPr id="819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Co by si měl student odnést z této přednášky?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50825" y="898525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71775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38113" y="898525"/>
            <a:ext cx="8610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Kromě základní toxicity, mohou </a:t>
            </a:r>
            <a:r>
              <a:rPr lang="cs-CZ" altLang="en-US" sz="1800" u="sng">
                <a:solidFill>
                  <a:schemeClr val="tx1"/>
                </a:solidFill>
              </a:rPr>
              <a:t>polárnější látky</a:t>
            </a:r>
            <a:r>
              <a:rPr lang="cs-CZ" altLang="en-US" sz="1800">
                <a:solidFill>
                  <a:schemeClr val="tx1"/>
                </a:solidFill>
              </a:rPr>
              <a:t> přímo působit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na </a:t>
            </a:r>
            <a:r>
              <a:rPr lang="cs-CZ" altLang="en-US" sz="1800" b="1">
                <a:solidFill>
                  <a:schemeClr val="tx2"/>
                </a:solidFill>
              </a:rPr>
              <a:t>membránové proteiny </a:t>
            </a:r>
            <a:r>
              <a:rPr lang="cs-CZ" altLang="en-US" sz="1800">
                <a:solidFill>
                  <a:schemeClr val="tx1"/>
                </a:solidFill>
              </a:rPr>
              <a:t>=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</a:t>
            </a:r>
            <a:r>
              <a:rPr lang="cs-CZ" altLang="en-US" sz="1500" i="1" u="sng">
                <a:solidFill>
                  <a:schemeClr val="tx1"/>
                </a:solidFill>
              </a:rPr>
              <a:t>při nižších</a:t>
            </a:r>
            <a:r>
              <a:rPr lang="cs-CZ" altLang="en-US" sz="1500" i="1">
                <a:solidFill>
                  <a:schemeClr val="tx1"/>
                </a:solidFill>
              </a:rPr>
              <a:t> koncentracích než by odpovídalo logKow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>
              <a:solidFill>
                <a:schemeClr val="tx1"/>
              </a:solidFill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00338" y="2276475"/>
            <a:ext cx="31670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179388" y="862013"/>
            <a:ext cx="8610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Kromě základní toxicity, mohou </a:t>
            </a:r>
            <a:r>
              <a:rPr lang="cs-CZ" altLang="en-US" sz="1800" u="sng">
                <a:solidFill>
                  <a:schemeClr val="tx1"/>
                </a:solidFill>
              </a:rPr>
              <a:t>polárnější látky</a:t>
            </a:r>
            <a:r>
              <a:rPr lang="cs-CZ" altLang="en-US" sz="1800">
                <a:solidFill>
                  <a:schemeClr val="tx1"/>
                </a:solidFill>
              </a:rPr>
              <a:t> přímo působit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na </a:t>
            </a:r>
            <a:r>
              <a:rPr lang="cs-CZ" altLang="en-US" sz="1800" b="1">
                <a:solidFill>
                  <a:schemeClr val="tx2"/>
                </a:solidFill>
              </a:rPr>
              <a:t>membránové proteiny </a:t>
            </a:r>
            <a:r>
              <a:rPr lang="cs-CZ" altLang="en-US" sz="1800">
                <a:solidFill>
                  <a:schemeClr val="tx1"/>
                </a:solidFill>
              </a:rPr>
              <a:t>=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</a:t>
            </a:r>
            <a:r>
              <a:rPr lang="cs-CZ" altLang="en-US" sz="1500" i="1" u="sng">
                <a:solidFill>
                  <a:schemeClr val="tx1"/>
                </a:solidFill>
              </a:rPr>
              <a:t>při nižších</a:t>
            </a:r>
            <a:r>
              <a:rPr lang="cs-CZ" altLang="en-US" sz="1500" i="1">
                <a:solidFill>
                  <a:schemeClr val="tx1"/>
                </a:solidFill>
              </a:rPr>
              <a:t> koncentracích než by odpovídalo logKow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3) Kromě obou nahoře uvedených mechanismů, mohou </a:t>
            </a:r>
            <a:r>
              <a:rPr lang="cs-CZ" altLang="en-US" sz="1800" u="sng">
                <a:solidFill>
                  <a:schemeClr val="tx1"/>
                </a:solidFill>
              </a:rPr>
              <a:t>látky, které jsou reaktivní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2"/>
                </a:solidFill>
              </a:rPr>
              <a:t>napadat reaktivně makromolekuly </a:t>
            </a:r>
            <a:r>
              <a:rPr lang="cs-CZ" altLang="en-US" sz="1800">
                <a:solidFill>
                  <a:schemeClr val="tx1"/>
                </a:solidFill>
              </a:rPr>
              <a:t>a působit tzv. </a:t>
            </a:r>
            <a:r>
              <a:rPr lang="cs-CZ" altLang="en-US" sz="1800" u="sng">
                <a:solidFill>
                  <a:schemeClr val="tx1"/>
                </a:solidFill>
              </a:rPr>
              <a:t>reaktivní toxicitu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- projevy ještě při nižších koncentracích než odpovídá narkóze</a:t>
            </a:r>
            <a:endParaRPr lang="cs-CZ" altLang="en-US" sz="15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500" i="1">
                <a:solidFill>
                  <a:schemeClr val="tx1"/>
                </a:solidFill>
              </a:rPr>
              <a:t>toxické látky spíše elektrofily, vyhledávají nukleofilní zbytky = „elektrony-bohatá místa“ (nukleotidy, SH-, NH2- a další skupiny – nukleové kyseliny, proteiny, fosfolipidy)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500">
              <a:solidFill>
                <a:schemeClr val="tx1"/>
              </a:solidFill>
            </a:endParaRP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932363" y="4437063"/>
            <a:ext cx="2735262" cy="2873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1331913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9" name="Obdélník 8"/>
          <p:cNvSpPr/>
          <p:nvPr/>
        </p:nvSpPr>
        <p:spPr>
          <a:xfrm rot="5400000">
            <a:off x="7451726" y="2492375"/>
            <a:ext cx="2736850" cy="2889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NESPECIFICKÉ mech.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871746"/>
            <a:ext cx="86106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Arial" charset="0"/>
                <a:cs typeface="Arial" charset="0"/>
              </a:rPr>
              <a:t>1) </a:t>
            </a:r>
            <a:r>
              <a:rPr lang="cs-CZ" dirty="0">
                <a:latin typeface="Arial" charset="0"/>
                <a:cs typeface="Arial" charset="0"/>
              </a:rPr>
              <a:t>Cizorodé </a:t>
            </a:r>
            <a:r>
              <a:rPr lang="cs-CZ" u="sng" dirty="0">
                <a:latin typeface="Arial" charset="0"/>
                <a:cs typeface="Arial" charset="0"/>
              </a:rPr>
              <a:t>organické látky</a:t>
            </a:r>
            <a:r>
              <a:rPr lang="cs-CZ" dirty="0">
                <a:latin typeface="Arial" charset="0"/>
                <a:cs typeface="Arial" charset="0"/>
              </a:rPr>
              <a:t> mají toxické efekty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pro membránové fosfolipidy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= nepolární narkotická toxicita (bazální toxicita, membránová toxicita)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projevy při </a:t>
            </a:r>
            <a:r>
              <a:rPr lang="cs-CZ" sz="1500" i="1" u="sng" dirty="0">
                <a:latin typeface="Arial" charset="0"/>
                <a:cs typeface="Arial" charset="0"/>
              </a:rPr>
              <a:t>relativně vysokých</a:t>
            </a:r>
            <a:r>
              <a:rPr lang="cs-CZ" sz="1500" i="1" dirty="0">
                <a:latin typeface="Arial" charset="0"/>
                <a:cs typeface="Arial" charset="0"/>
              </a:rPr>
              <a:t> koncentracích, závisí na </a:t>
            </a:r>
            <a:r>
              <a:rPr lang="cs-CZ" sz="1500" i="1" dirty="0" err="1">
                <a:latin typeface="Arial" charset="0"/>
                <a:cs typeface="Arial" charset="0"/>
              </a:rPr>
              <a:t>logKow</a:t>
            </a:r>
            <a:r>
              <a:rPr lang="cs-CZ" sz="1500" i="1" dirty="0">
                <a:latin typeface="Arial" charset="0"/>
                <a:cs typeface="Arial" charset="0"/>
              </a:rPr>
              <a:t> (viz dále)</a:t>
            </a:r>
          </a:p>
          <a:p>
            <a:pPr>
              <a:defRPr/>
            </a:pPr>
            <a:r>
              <a:rPr lang="cs-CZ" sz="1500" dirty="0">
                <a:latin typeface="Arial" charset="0"/>
                <a:cs typeface="Arial" charset="0"/>
              </a:rPr>
              <a:t>	</a:t>
            </a:r>
            <a:r>
              <a:rPr lang="cs-CZ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2) Kromě základní toxicity, mohou </a:t>
            </a:r>
            <a:r>
              <a:rPr lang="cs-CZ" u="sng" dirty="0">
                <a:latin typeface="Arial" charset="0"/>
                <a:cs typeface="Arial" charset="0"/>
              </a:rPr>
              <a:t>polárnější látky</a:t>
            </a:r>
            <a:r>
              <a:rPr lang="cs-CZ" dirty="0">
                <a:latin typeface="Arial" charset="0"/>
                <a:cs typeface="Arial" charset="0"/>
              </a:rPr>
              <a:t> přímo působit 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na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membránové proteiny </a:t>
            </a:r>
            <a:r>
              <a:rPr lang="cs-CZ" dirty="0">
                <a:latin typeface="Arial" charset="0"/>
                <a:cs typeface="Arial" charset="0"/>
              </a:rPr>
              <a:t>= </a:t>
            </a:r>
            <a:r>
              <a:rPr lang="en-US" dirty="0" err="1">
                <a:latin typeface="Arial" charset="0"/>
                <a:cs typeface="Arial" charset="0"/>
              </a:rPr>
              <a:t>pol</a:t>
            </a:r>
            <a:r>
              <a:rPr lang="cs-CZ" dirty="0" err="1">
                <a:latin typeface="Arial" charset="0"/>
                <a:cs typeface="Arial" charset="0"/>
              </a:rPr>
              <a:t>ární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nakotická</a:t>
            </a:r>
            <a:r>
              <a:rPr lang="cs-CZ" dirty="0">
                <a:latin typeface="Arial" charset="0"/>
                <a:cs typeface="Arial" charset="0"/>
              </a:rPr>
              <a:t> toxicita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projevy </a:t>
            </a:r>
            <a:r>
              <a:rPr lang="cs-CZ" sz="1500" i="1" u="sng" dirty="0">
                <a:latin typeface="Arial" charset="0"/>
                <a:cs typeface="Arial" charset="0"/>
              </a:rPr>
              <a:t>při nižších</a:t>
            </a:r>
            <a:r>
              <a:rPr lang="cs-CZ" sz="1500" i="1" dirty="0">
                <a:latin typeface="Arial" charset="0"/>
                <a:cs typeface="Arial" charset="0"/>
              </a:rPr>
              <a:t> koncentracích než by odpovídalo </a:t>
            </a:r>
            <a:r>
              <a:rPr lang="cs-CZ" sz="1500" i="1" dirty="0" err="1">
                <a:latin typeface="Arial" charset="0"/>
                <a:cs typeface="Arial" charset="0"/>
              </a:rPr>
              <a:t>logKow</a:t>
            </a:r>
            <a:endParaRPr lang="cs-CZ" sz="150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15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3) Kromě obou nahoře uvedených mechanismů, mohou </a:t>
            </a:r>
            <a:r>
              <a:rPr lang="cs-CZ" u="sng" dirty="0">
                <a:latin typeface="Arial" charset="0"/>
                <a:cs typeface="Arial" charset="0"/>
              </a:rPr>
              <a:t>látky, které jsou reaktivní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napadat reaktivně makromolekuly </a:t>
            </a:r>
            <a:r>
              <a:rPr lang="cs-CZ" dirty="0">
                <a:latin typeface="Arial" charset="0"/>
                <a:cs typeface="Arial" charset="0"/>
              </a:rPr>
              <a:t>a působit tzv. </a:t>
            </a:r>
            <a:r>
              <a:rPr lang="cs-CZ" u="sng" dirty="0">
                <a:latin typeface="Arial" charset="0"/>
                <a:cs typeface="Arial" charset="0"/>
              </a:rPr>
              <a:t>reaktivní toxicitu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  <a:sym typeface="Wingdings" pitchFamily="2" charset="2"/>
              </a:rPr>
              <a:t>- projevy ještě při nižších koncentracích než odpovídá narkóze</a:t>
            </a:r>
            <a:endParaRPr lang="cs-CZ" sz="1500" i="1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- toxické látky spíše </a:t>
            </a:r>
            <a:r>
              <a:rPr lang="cs-CZ" sz="1500" i="1" dirty="0" err="1">
                <a:latin typeface="Arial" charset="0"/>
                <a:cs typeface="Arial" charset="0"/>
              </a:rPr>
              <a:t>elektrofily</a:t>
            </a:r>
            <a:r>
              <a:rPr lang="cs-CZ" sz="1500" i="1" dirty="0">
                <a:latin typeface="Arial" charset="0"/>
                <a:cs typeface="Arial" charset="0"/>
              </a:rPr>
              <a:t>, vyhledávají nukleofilní zbytky = „elektrony-bohatá místa“ (nukleotidy, </a:t>
            </a:r>
            <a:r>
              <a:rPr lang="cs-CZ" sz="1500" i="1" dirty="0" err="1">
                <a:latin typeface="Arial" charset="0"/>
                <a:cs typeface="Arial" charset="0"/>
              </a:rPr>
              <a:t>SH</a:t>
            </a:r>
            <a:r>
              <a:rPr lang="cs-CZ" sz="1500" i="1" dirty="0">
                <a:latin typeface="Arial" charset="0"/>
                <a:cs typeface="Arial" charset="0"/>
              </a:rPr>
              <a:t>-, </a:t>
            </a:r>
            <a:r>
              <a:rPr lang="cs-CZ" sz="1500" i="1" dirty="0" err="1">
                <a:latin typeface="Arial" charset="0"/>
                <a:cs typeface="Arial" charset="0"/>
              </a:rPr>
              <a:t>NH2</a:t>
            </a:r>
            <a:r>
              <a:rPr lang="cs-CZ" sz="1500" i="1" dirty="0">
                <a:latin typeface="Arial" charset="0"/>
                <a:cs typeface="Arial" charset="0"/>
              </a:rPr>
              <a:t>- a další skupiny – nukleové kyseliny, proteiny, fosfolipidy)</a:t>
            </a:r>
          </a:p>
          <a:p>
            <a:pPr>
              <a:defRPr/>
            </a:pPr>
            <a:endParaRPr lang="cs-CZ" sz="15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4) Jen některé vybrané skupiny látek vykazují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specifické typy toxicity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endParaRPr lang="cs-CZ" sz="15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cs-CZ" sz="1500" i="1" dirty="0">
                <a:latin typeface="Arial" charset="0"/>
                <a:cs typeface="Arial" charset="0"/>
              </a:rPr>
              <a:t>inhibice enzymů (př. Insekticidy, léky), interakce s receptory (estrogeny, dioxinová toxicita …)</a:t>
            </a:r>
          </a:p>
          <a:p>
            <a:pPr lvl="1">
              <a:buFontTx/>
              <a:buChar char="-"/>
              <a:defRPr/>
            </a:pPr>
            <a:r>
              <a:rPr lang="cs-CZ" sz="1500" i="1" dirty="0">
                <a:latin typeface="Arial" charset="0"/>
                <a:cs typeface="Arial" charset="0"/>
              </a:rPr>
              <a:t> projevy při velmi nízkých koncentracích, mohou mít chronické projevy </a:t>
            </a:r>
          </a:p>
          <a:p>
            <a:pPr>
              <a:defRPr/>
            </a:pPr>
            <a:endParaRPr lang="cs-CZ" i="1" dirty="0">
              <a:latin typeface="Arial" charset="0"/>
              <a:cs typeface="Arial" charset="0"/>
              <a:sym typeface="Wingdings" pitchFamily="2" charset="2"/>
            </a:endParaRPr>
          </a:p>
          <a:p>
            <a:pPr lvl="5" eaLnBrk="0" hangingPunct="0">
              <a:defRPr/>
            </a:pPr>
            <a:r>
              <a:rPr lang="cs-CZ" sz="12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1-3 = nespecifické typy </a:t>
            </a: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toxicity (u velkých skupin látek, nemají specifický cíl , reakce se všemi makromolekulami), </a:t>
            </a: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2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4 – specifická toxicita </a:t>
            </a: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(účinky na určité cíle, proteiny nebo NK) </a:t>
            </a: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12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2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200" i="1" dirty="0">
                <a:latin typeface="Arial" charset="0"/>
                <a:cs typeface="Arial" charset="0"/>
              </a:rPr>
              <a:t>Viz také dříve: to</a:t>
            </a:r>
            <a:r>
              <a:rPr lang="en-US" sz="1200" i="1" dirty="0" err="1">
                <a:latin typeface="Arial" charset="0"/>
                <a:cs typeface="Arial" charset="0"/>
              </a:rPr>
              <a:t>xikod</a:t>
            </a:r>
            <a:r>
              <a:rPr lang="cs-CZ" sz="1200" i="1" dirty="0" err="1">
                <a:latin typeface="Arial" charset="0"/>
                <a:cs typeface="Arial" charset="0"/>
              </a:rPr>
              <a:t>ynamika</a:t>
            </a:r>
            <a:endParaRPr lang="cs-CZ" sz="1200" i="1" dirty="0">
              <a:latin typeface="Arial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cs-CZ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11" name="Elipsa 10"/>
          <p:cNvSpPr/>
          <p:nvPr/>
        </p:nvSpPr>
        <p:spPr>
          <a:xfrm>
            <a:off x="971550" y="1052513"/>
            <a:ext cx="5184775" cy="504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/>
              <a:t>Všechny organické látky</a:t>
            </a:r>
            <a:endParaRPr lang="en-GB" sz="1400" dirty="0"/>
          </a:p>
          <a:p>
            <a:pPr algn="ctr" eaLnBrk="1" hangingPunct="1">
              <a:defRPr/>
            </a:pPr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 err="1">
                <a:sym typeface="Wingdings" pitchFamily="2" charset="2"/>
              </a:rPr>
              <a:t>Membr</a:t>
            </a:r>
            <a:r>
              <a:rPr lang="cs-CZ" sz="1400" dirty="0" err="1">
                <a:sym typeface="Wingdings" pitchFamily="2" charset="2"/>
              </a:rPr>
              <a:t>ány</a:t>
            </a:r>
            <a:r>
              <a:rPr lang="cs-CZ" sz="1400" dirty="0">
                <a:sym typeface="Wingdings" pitchFamily="2" charset="2"/>
              </a:rPr>
              <a:t> </a:t>
            </a:r>
            <a:br>
              <a:rPr lang="cs-CZ" sz="1400" dirty="0">
                <a:sym typeface="Wingdings" pitchFamily="2" charset="2"/>
              </a:rPr>
            </a:br>
            <a:r>
              <a:rPr lang="cs-CZ" sz="1400" dirty="0">
                <a:sym typeface="Wingdings" pitchFamily="2" charset="2"/>
              </a:rPr>
              <a:t>(nepolární a polární </a:t>
            </a:r>
            <a:r>
              <a:rPr lang="cs-CZ" sz="1400" dirty="0" err="1">
                <a:sym typeface="Wingdings" pitchFamily="2" charset="2"/>
              </a:rPr>
              <a:t>narkoza</a:t>
            </a:r>
            <a:r>
              <a:rPr lang="cs-CZ" sz="1400" dirty="0">
                <a:sym typeface="Wingdings" pitchFamily="2" charset="2"/>
              </a:rPr>
              <a:t>)</a:t>
            </a: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US" sz="1400" dirty="0"/>
          </a:p>
          <a:p>
            <a:pPr algn="ctr" eaLnBrk="1" hangingPunct="1">
              <a:defRPr/>
            </a:pPr>
            <a:endParaRPr lang="en-GB" sz="1400" dirty="0"/>
          </a:p>
        </p:txBody>
      </p:sp>
      <p:sp>
        <p:nvSpPr>
          <p:cNvPr id="12" name="Elipsa 11"/>
          <p:cNvSpPr/>
          <p:nvPr/>
        </p:nvSpPr>
        <p:spPr>
          <a:xfrm>
            <a:off x="1908175" y="3789363"/>
            <a:ext cx="3313113" cy="21605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b="1" dirty="0">
                <a:solidFill>
                  <a:schemeClr val="tx2"/>
                </a:solidFill>
              </a:rPr>
              <a:t>Rea</a:t>
            </a:r>
            <a:r>
              <a:rPr lang="cs-CZ" sz="1200" b="1" dirty="0" err="1">
                <a:solidFill>
                  <a:schemeClr val="tx2"/>
                </a:solidFill>
              </a:rPr>
              <a:t>ktivní</a:t>
            </a:r>
            <a:r>
              <a:rPr lang="cs-CZ" sz="1200" b="1" dirty="0">
                <a:solidFill>
                  <a:schemeClr val="tx2"/>
                </a:solidFill>
              </a:rPr>
              <a:t> toxicita</a:t>
            </a:r>
          </a:p>
          <a:p>
            <a:pPr algn="ctr" eaLnBrk="1" hangingPunct="1">
              <a:buFont typeface="Wingdings" pitchFamily="2" charset="2"/>
              <a:buChar char="à"/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Všechny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makromolekuly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(NK,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membrána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: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oxidativní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stres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mutagenita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-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acylace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-/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arylace</a:t>
            </a: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denaturace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nekompetit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.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Inhibice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enzymů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…)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116286" y="2637259"/>
            <a:ext cx="1512168" cy="2088232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Specifické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interakce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 eaLnBrk="1" hangingPunct="1">
              <a:defRPr/>
            </a:pPr>
            <a:endParaRPr lang="cs-CZ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Inhibice enzymů (kompetitivní)</a:t>
            </a:r>
          </a:p>
          <a:p>
            <a:pPr algn="ctr" eaLnBrk="1" hangingPunct="1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Modulace (jaderných) receptorů</a:t>
            </a:r>
            <a:endParaRPr lang="en-GB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302" name="TextovéPole 1"/>
          <p:cNvSpPr txBox="1">
            <a:spLocks noChangeArrowheads="1"/>
          </p:cNvSpPr>
          <p:nvPr/>
        </p:nvSpPr>
        <p:spPr bwMode="auto">
          <a:xfrm>
            <a:off x="323850" y="1125538"/>
            <a:ext cx="1673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Organické </a:t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400">
                <a:solidFill>
                  <a:schemeClr val="tx1"/>
                </a:solidFill>
              </a:rPr>
              <a:t>látky 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5303" name="TextovéPole 6"/>
          <p:cNvSpPr txBox="1">
            <a:spLocks noChangeArrowheads="1"/>
          </p:cNvSpPr>
          <p:nvPr/>
        </p:nvSpPr>
        <p:spPr bwMode="auto">
          <a:xfrm>
            <a:off x="6156325" y="4627563"/>
            <a:ext cx="2797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Kov</a:t>
            </a:r>
            <a:r>
              <a:rPr lang="cs-CZ" altLang="en-US" sz="2400">
                <a:solidFill>
                  <a:schemeClr val="tx1"/>
                </a:solidFill>
              </a:rPr>
              <a:t>y 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jin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é 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proces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y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než u org.látek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: oxidace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/redukce</a:t>
            </a:r>
            <a:endParaRPr lang="cs-CZ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toxicita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Membránová toxicita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Narušení membrány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 základní toxicita (baseline toxicity) = narkoza (narcosis</a:t>
            </a:r>
            <a:r>
              <a:rPr lang="cs-CZ" altLang="en-US" sz="22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(nejde o narkozu farmakologickou, kde se uvažuje velmi specifické 	působení na receptory na membránách)</a:t>
            </a:r>
            <a:endParaRPr lang="cs-CZ" altLang="en-US" sz="22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1" dirty="0">
              <a:solidFill>
                <a:srgbClr val="FF66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rgbClr val="FF6600"/>
                </a:solidFill>
              </a:rPr>
              <a:t>Zásadní význam v ekotoxicitě většiny organických polutantů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efekt</a:t>
            </a:r>
            <a:r>
              <a:rPr lang="cs-CZ" altLang="en-US" sz="2200" dirty="0">
                <a:solidFill>
                  <a:schemeClr val="tx1"/>
                </a:solidFill>
              </a:rPr>
              <a:t>y závislé na </a:t>
            </a:r>
            <a:r>
              <a:rPr lang="cs-CZ" altLang="en-US" sz="2200" b="1" dirty="0">
                <a:solidFill>
                  <a:srgbClr val="FF0000"/>
                </a:solidFill>
              </a:rPr>
              <a:t>HYDROFOBICITĚ (Kow </a:t>
            </a:r>
            <a:r>
              <a:rPr lang="en-US" altLang="en-US" sz="2200" b="1" dirty="0">
                <a:solidFill>
                  <a:srgbClr val="FF0000"/>
                </a:solidFill>
              </a:rPr>
              <a:t>/ </a:t>
            </a:r>
            <a:r>
              <a:rPr lang="cs-CZ" altLang="en-US" sz="2200" b="1" dirty="0">
                <a:solidFill>
                  <a:srgbClr val="FF0000"/>
                </a:solidFill>
              </a:rPr>
              <a:t>logKow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cs-CZ" altLang="en-US" sz="2200" b="1" dirty="0">
                <a:solidFill>
                  <a:srgbClr val="FF0000"/>
                </a:solidFill>
              </a:rPr>
              <a:t>= logP)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 při vyšších koncentracích akumulace látek v membránách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dirty="0">
                <a:solidFill>
                  <a:schemeClr val="tx1"/>
                </a:solidFill>
              </a:rPr>
              <a:t> narušení zásadních životních funkcí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(přenos </a:t>
            </a:r>
            <a:r>
              <a:rPr lang="en-US" altLang="en-US" sz="1800" dirty="0" err="1">
                <a:solidFill>
                  <a:schemeClr val="tx1"/>
                </a:solidFill>
              </a:rPr>
              <a:t>nervov</a:t>
            </a:r>
            <a:r>
              <a:rPr lang="cs-CZ" altLang="en-US" sz="1800" dirty="0">
                <a:solidFill>
                  <a:schemeClr val="tx1"/>
                </a:solidFill>
              </a:rPr>
              <a:t>ých signálů, tvorba ATP atd atd)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Mechanismus 1</a:t>
            </a:r>
            <a:r>
              <a:rPr lang="cs-CZ" altLang="en-US" sz="2400" b="1">
                <a:solidFill>
                  <a:srgbClr val="FF3300"/>
                </a:solidFill>
              </a:rPr>
              <a:t>: Interakce s membránou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302125"/>
            <a:ext cx="43561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5386"/>
            <a:ext cx="7316788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Oval 6"/>
          <p:cNvSpPr>
            <a:spLocks noChangeArrowheads="1"/>
          </p:cNvSpPr>
          <p:nvPr/>
        </p:nvSpPr>
        <p:spPr bwMode="auto">
          <a:xfrm>
            <a:off x="1" y="2717702"/>
            <a:ext cx="3924300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611188" y="5661025"/>
            <a:ext cx="751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i="1">
                <a:solidFill>
                  <a:schemeClr val="tx1"/>
                </a:solidFill>
              </a:rPr>
              <a:t>Poznámka: </a:t>
            </a:r>
            <a:r>
              <a:rPr lang="cs-CZ" altLang="en-US" sz="1800" i="1">
                <a:solidFill>
                  <a:schemeClr val="tx1"/>
                </a:solidFill>
              </a:rPr>
              <a:t>cholesterol - strukturně „velikostí“ obdobný jako jiné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			organické látky (PAHs, neutrální toxikanty…)</a:t>
            </a:r>
          </a:p>
        </p:txBody>
      </p:sp>
      <p:pic>
        <p:nvPicPr>
          <p:cNvPr id="5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5"/>
          <a:stretch/>
        </p:blipFill>
        <p:spPr bwMode="auto">
          <a:xfrm rot="16200000">
            <a:off x="22504" y="3406497"/>
            <a:ext cx="1260140" cy="9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88913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Narkotická (membránová toxicita)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cs-CZ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800" b="1" dirty="0">
                <a:solidFill>
                  <a:srgbClr val="FF0000"/>
                </a:solidFill>
              </a:rPr>
              <a:t> důsledky</a:t>
            </a:r>
            <a:r>
              <a:rPr lang="en-US" altLang="en-US" sz="2800" b="1" dirty="0">
                <a:solidFill>
                  <a:srgbClr val="FF0000"/>
                </a:solidFill>
              </a:rPr>
              <a:t> a </a:t>
            </a:r>
            <a:r>
              <a:rPr lang="en-US" altLang="en-US" sz="2800" b="1" dirty="0" err="1">
                <a:solidFill>
                  <a:srgbClr val="FF0000"/>
                </a:solidFill>
              </a:rPr>
              <a:t>projevy</a:t>
            </a:r>
            <a:endParaRPr lang="cs-CZ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AKUTNÍ EKOTOXICITA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Prokázána lineární </a:t>
            </a:r>
            <a:r>
              <a:rPr lang="cs-CZ" altLang="en-US" sz="2200" b="1" dirty="0">
                <a:solidFill>
                  <a:schemeClr val="tx2"/>
                </a:solidFill>
              </a:rPr>
              <a:t>korelace mezi </a:t>
            </a:r>
            <a:r>
              <a:rPr lang="en-US" altLang="en-US" sz="2200" b="1" dirty="0" err="1">
                <a:solidFill>
                  <a:schemeClr val="tx2"/>
                </a:solidFill>
              </a:rPr>
              <a:t>logKow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cs-CZ" altLang="en-US" sz="2200" b="1" dirty="0">
                <a:solidFill>
                  <a:schemeClr val="tx2"/>
                </a:solidFill>
              </a:rPr>
              <a:t>(=</a:t>
            </a:r>
            <a:r>
              <a:rPr lang="cs-CZ" altLang="en-US" sz="2200" b="1" dirty="0" err="1">
                <a:solidFill>
                  <a:schemeClr val="tx2"/>
                </a:solidFill>
              </a:rPr>
              <a:t>logP</a:t>
            </a:r>
            <a:r>
              <a:rPr lang="cs-CZ" altLang="en-US" sz="2200" b="1" dirty="0">
                <a:solidFill>
                  <a:schemeClr val="tx2"/>
                </a:solidFill>
              </a:rPr>
              <a:t>) a EC50 </a:t>
            </a:r>
            <a:r>
              <a:rPr lang="cs-CZ" altLang="en-US" sz="2200" dirty="0">
                <a:solidFill>
                  <a:schemeClr val="tx1"/>
                </a:solidFill>
              </a:rPr>
              <a:t>u vodních organismů (např. </a:t>
            </a:r>
            <a:r>
              <a:rPr lang="cs-CZ" altLang="en-US" sz="2200" i="1" dirty="0" err="1">
                <a:solidFill>
                  <a:schemeClr val="tx1"/>
                </a:solidFill>
              </a:rPr>
              <a:t>Daphnia</a:t>
            </a:r>
            <a:r>
              <a:rPr lang="cs-CZ" altLang="en-US" sz="2200" i="1" dirty="0">
                <a:solidFill>
                  <a:schemeClr val="tx1"/>
                </a:solidFill>
              </a:rPr>
              <a:t>, ryby, planktonní řasy …)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0200"/>
            <a:ext cx="4464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ovéPole 4"/>
          <p:cNvSpPr txBox="1">
            <a:spLocks noChangeArrowheads="1"/>
          </p:cNvSpPr>
          <p:nvPr/>
        </p:nvSpPr>
        <p:spPr bwMode="auto">
          <a:xfrm>
            <a:off x="5222875" y="2781300"/>
            <a:ext cx="3381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Obrázek: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Neutrální organické látky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Nepol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ární narkoza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Aminy (NH2), fenoly (OH)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P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ol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ární narkoza </a:t>
            </a:r>
            <a:b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(při stejném logP je pozorována</a:t>
            </a:r>
            <a:b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vyšší toxicita – tj. vyšší hodnoty </a:t>
            </a:r>
            <a:b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r>
              <a:rPr lang="en-US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/EC50 ne</a:t>
            </a: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ž u neutrálních látek)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Mutagenita a genotoxicita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14843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TOXIKODYNAMIKA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- </a:t>
            </a:r>
            <a:r>
              <a:rPr lang="cs-CZ" altLang="en-US" sz="3500" b="1" i="1">
                <a:solidFill>
                  <a:srgbClr val="FF3300"/>
                </a:solidFill>
              </a:rPr>
              <a:t>základní principy -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09550" y="15573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DNA - klíčová molekula života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pečlivá kontrola struktury (a funkce)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DNA všech organismů často mutuje: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základ přirozené variability, adaptací, evoluce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Naprostá většina případných mutací je opravena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N</a:t>
            </a:r>
            <a:r>
              <a:rPr lang="cs-CZ" altLang="en-US" sz="2200" dirty="0" err="1">
                <a:solidFill>
                  <a:schemeClr val="tx1"/>
                </a:solidFill>
              </a:rPr>
              <a:t>eopravitelné</a:t>
            </a:r>
            <a:r>
              <a:rPr lang="cs-CZ" altLang="en-US" sz="2200" dirty="0">
                <a:solidFill>
                  <a:schemeClr val="tx1"/>
                </a:solidFill>
              </a:rPr>
              <a:t> změny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99.9% řízená smrt buňky (</a:t>
            </a:r>
            <a:r>
              <a:rPr lang="cs-CZ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apoptoza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minimum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změn zůstane zachováno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projevy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(adaptace, evoluce … geno</a:t>
            </a:r>
            <a:r>
              <a:rPr lang="cs-CZ" altLang="en-US" sz="2200" b="1" u="sng" dirty="0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alt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4875"/>
            <a:ext cx="7772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1"/>
                </a:solidFill>
              </a:rPr>
              <a:t>Chemick</a:t>
            </a:r>
            <a:r>
              <a:rPr lang="cs-CZ" altLang="en-US" sz="2200" b="1" dirty="0">
                <a:solidFill>
                  <a:schemeClr val="tx1"/>
                </a:solidFill>
              </a:rPr>
              <a:t>é látky mohou indukovat poškození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mutageny</a:t>
            </a:r>
            <a:r>
              <a:rPr lang="cs-CZ" altLang="en-US" sz="2200" dirty="0">
                <a:solidFill>
                  <a:schemeClr val="tx1"/>
                </a:solidFill>
              </a:rPr>
              <a:t> = látky způsobující mutace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i="1" dirty="0">
                <a:solidFill>
                  <a:schemeClr val="tx1"/>
                </a:solidFill>
              </a:rPr>
              <a:t>(změny/alterace na DNA a chromosomech</a:t>
            </a:r>
            <a:r>
              <a:rPr lang="cs-CZ" altLang="en-US" sz="22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 err="1">
                <a:solidFill>
                  <a:schemeClr val="tx2"/>
                </a:solidFill>
              </a:rPr>
              <a:t>genotoxiny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= látky poškozující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 err="1">
                <a:solidFill>
                  <a:schemeClr val="tx2"/>
                </a:solidFill>
              </a:rPr>
              <a:t>klastogeny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= látky vyvolávající chromosomální zlomy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Pozn. terminologie není jednotná / přechody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 b="1" dirty="0">
                <a:solidFill>
                  <a:schemeClr val="tx2"/>
                </a:solidFill>
              </a:rPr>
              <a:t>Bodové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b="1" dirty="0" err="1">
                <a:solidFill>
                  <a:schemeClr val="tx2"/>
                </a:solidFill>
              </a:rPr>
              <a:t>mutace</a:t>
            </a:r>
            <a:r>
              <a:rPr lang="en-GB" altLang="en-US" sz="2200" b="1" dirty="0">
                <a:solidFill>
                  <a:schemeClr val="tx2"/>
                </a:solidFill>
              </a:rPr>
              <a:t> (</a:t>
            </a:r>
            <a:r>
              <a:rPr lang="en-GB" altLang="en-US" sz="2200" dirty="0" err="1">
                <a:solidFill>
                  <a:schemeClr val="tx2"/>
                </a:solidFill>
              </a:rPr>
              <a:t>interakce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err="1">
                <a:solidFill>
                  <a:schemeClr val="tx2"/>
                </a:solidFill>
              </a:rPr>
              <a:t>toxikantu</a:t>
            </a:r>
            <a:r>
              <a:rPr lang="en-GB" altLang="en-US" sz="2200" dirty="0">
                <a:solidFill>
                  <a:schemeClr val="tx2"/>
                </a:solidFill>
              </a:rPr>
              <a:t> s </a:t>
            </a:r>
            <a:r>
              <a:rPr lang="en-GB" altLang="en-US" sz="2200" dirty="0" err="1">
                <a:solidFill>
                  <a:schemeClr val="tx2"/>
                </a:solidFill>
              </a:rPr>
              <a:t>nukleotidem</a:t>
            </a:r>
            <a:r>
              <a:rPr lang="en-GB" altLang="en-US" sz="2200" dirty="0">
                <a:solidFill>
                  <a:schemeClr val="tx2"/>
                </a:solidFill>
              </a:rPr>
              <a:t>)</a:t>
            </a:r>
            <a:br>
              <a:rPr lang="cs-CZ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: záměny 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změna jednoho tripletu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cs-CZ" altLang="en-US" sz="1800" dirty="0">
                <a:solidFill>
                  <a:schemeClr val="tx1"/>
                </a:solidFill>
              </a:rPr>
              <a:t>jedné aminokyseliny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úprava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”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funkce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enzymu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NEBO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nefunkční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enzym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apoptoza</a:t>
            </a:r>
            <a:endParaRPr lang="en-GB" alt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dirty="0">
                <a:solidFill>
                  <a:schemeClr val="tx2"/>
                </a:solidFill>
              </a:rPr>
              <a:t>	</a:t>
            </a:r>
            <a:r>
              <a:rPr lang="cs-CZ" altLang="en-US" sz="2200" dirty="0">
                <a:solidFill>
                  <a:schemeClr val="tx2"/>
                </a:solidFill>
              </a:rPr>
              <a:t>: delece, adice 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zpravidla změna čtecího rámce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vždy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nefunkční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enzym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cs-CZ" altLang="en-US" sz="1800" dirty="0">
                <a:solidFill>
                  <a:schemeClr val="tx1"/>
                </a:solidFill>
              </a:rPr>
              <a:t>smrt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</a:rPr>
              <a:t>apoptozou</a:t>
            </a:r>
            <a:endParaRPr lang="en-GB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 i="1" dirty="0">
              <a:solidFill>
                <a:schemeClr val="tx1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–</a:t>
            </a:r>
            <a:r>
              <a:rPr lang="en-GB" altLang="en-US" sz="2400" b="1">
                <a:solidFill>
                  <a:srgbClr val="FF3300"/>
                </a:solidFill>
              </a:rPr>
              <a:t> TYPY MUTACÍ 1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89363"/>
            <a:ext cx="5041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ovéPole 4"/>
          <p:cNvSpPr txBox="1">
            <a:spLocks noChangeArrowheads="1"/>
          </p:cNvSpPr>
          <p:nvPr/>
        </p:nvSpPr>
        <p:spPr bwMode="auto">
          <a:xfrm>
            <a:off x="4356100" y="3357563"/>
            <a:ext cx="392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Záměna T 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(Purin) 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C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(Pyrimidin)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4597" r="11710" b="17229"/>
          <a:stretch>
            <a:fillRect/>
          </a:stretch>
        </p:blipFill>
        <p:spPr bwMode="auto">
          <a:xfrm>
            <a:off x="250825" y="3213100"/>
            <a:ext cx="37353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322263" y="13493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Důsledky bodových mutací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5779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"/>
          <a:stretch>
            <a:fillRect/>
          </a:stretch>
        </p:blipFill>
        <p:spPr bwMode="auto">
          <a:xfrm>
            <a:off x="2098675" y="1744663"/>
            <a:ext cx="70104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663" y="623888"/>
            <a:ext cx="739933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Tiché mutace </a:t>
            </a:r>
            <a:r>
              <a:rPr lang="cs-CZ" sz="1600" dirty="0">
                <a:latin typeface="Arial" charset="0"/>
                <a:cs typeface="Arial" charset="0"/>
              </a:rPr>
              <a:t>– i po změně </a:t>
            </a:r>
            <a:r>
              <a:rPr lang="cs-CZ" sz="1600" dirty="0" err="1">
                <a:latin typeface="Arial" charset="0"/>
                <a:cs typeface="Arial" charset="0"/>
              </a:rPr>
              <a:t>koduje</a:t>
            </a:r>
            <a:r>
              <a:rPr lang="cs-CZ" sz="1600" dirty="0">
                <a:latin typeface="Arial" charset="0"/>
                <a:cs typeface="Arial" charset="0"/>
              </a:rPr>
              <a:t> stejnou aminokyselinu (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r>
              <a:rPr lang="cs-CZ" sz="1600" dirty="0">
                <a:latin typeface="Arial" charset="0"/>
                <a:cs typeface="Arial" charset="0"/>
              </a:rPr>
              <a:t>)</a:t>
            </a:r>
          </a:p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Změna smyslu </a:t>
            </a:r>
            <a:r>
              <a:rPr lang="cs-CZ" sz="1600" dirty="0">
                <a:latin typeface="Arial" charset="0"/>
                <a:cs typeface="Arial" charset="0"/>
              </a:rPr>
              <a:t>– jiný triplet: změna </a:t>
            </a:r>
            <a:r>
              <a:rPr lang="cs-CZ" sz="1600" dirty="0" err="1">
                <a:latin typeface="Arial" charset="0"/>
                <a:cs typeface="Arial" charset="0"/>
              </a:rPr>
              <a:t>kodování</a:t>
            </a:r>
            <a:r>
              <a:rPr lang="cs-CZ" sz="1600" dirty="0">
                <a:latin typeface="Arial" charset="0"/>
                <a:cs typeface="Arial" charset="0"/>
              </a:rPr>
              <a:t> jedné 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endParaRPr lang="cs-CZ" sz="16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Nesmyslná mutace </a:t>
            </a:r>
            <a:r>
              <a:rPr lang="cs-CZ" sz="1600" dirty="0">
                <a:latin typeface="Arial" charset="0"/>
                <a:cs typeface="Arial" charset="0"/>
              </a:rPr>
              <a:t>– např. triplet </a:t>
            </a:r>
            <a:r>
              <a:rPr lang="cs-CZ" sz="1600" dirty="0" err="1">
                <a:latin typeface="Arial" charset="0"/>
                <a:cs typeface="Arial" charset="0"/>
              </a:rPr>
              <a:t>koduje</a:t>
            </a:r>
            <a:r>
              <a:rPr lang="cs-CZ" sz="1600" dirty="0">
                <a:latin typeface="Arial" charset="0"/>
                <a:cs typeface="Arial" charset="0"/>
              </a:rPr>
              <a:t> „STOPL</a:t>
            </a:r>
          </a:p>
          <a:p>
            <a:pPr eaLnBrk="1" hangingPunct="1">
              <a:defRPr/>
            </a:pPr>
            <a:r>
              <a:rPr lang="cs-CZ" sz="1600" b="1" dirty="0">
                <a:latin typeface="Arial" charset="0"/>
                <a:cs typeface="Arial" charset="0"/>
              </a:rPr>
              <a:t>(d – e) Změna čtecího rámce </a:t>
            </a:r>
            <a:r>
              <a:rPr lang="cs-CZ" sz="1600" dirty="0">
                <a:latin typeface="Arial" charset="0"/>
                <a:cs typeface="Arial" charset="0"/>
              </a:rPr>
              <a:t>– změna tripletů pro mnoho 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r>
              <a:rPr lang="cs-CZ" sz="1600" dirty="0">
                <a:latin typeface="Arial" charset="0"/>
                <a:cs typeface="Arial" charset="0"/>
              </a:rPr>
              <a:t> od mutace dále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Zlomy + chromozomové mutace</a:t>
            </a:r>
            <a:br>
              <a:rPr lang="en-US" sz="22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(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toxikant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interaguje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 s “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páteří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” DNA – </a:t>
            </a:r>
            <a:r>
              <a:rPr lang="cs-CZ" sz="2200" dirty="0">
                <a:solidFill>
                  <a:schemeClr val="tx2"/>
                </a:solidFill>
                <a:latin typeface="Arial" charset="0"/>
                <a:cs typeface="Arial" charset="0"/>
              </a:rPr>
              <a:t>cukr-fosfátový řetězec)</a:t>
            </a:r>
            <a:endParaRPr lang="cs-CZ" sz="22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endParaRPr lang="cs-CZ" sz="2200" i="1" dirty="0">
              <a:latin typeface="Arial" charset="0"/>
              <a:cs typeface="Arial" charset="0"/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3525"/>
            <a:ext cx="43211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36838"/>
            <a:ext cx="41290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–</a:t>
            </a:r>
            <a:r>
              <a:rPr lang="en-GB" altLang="en-US" sz="2400" b="1">
                <a:solidFill>
                  <a:srgbClr val="FF3300"/>
                </a:solidFill>
              </a:rPr>
              <a:t> TYPY MUTACÍ 2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GB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Ionizující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záření</a:t>
            </a:r>
            <a:endParaRPr lang="en-GB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sz="2000" b="1" dirty="0">
                <a:latin typeface="Arial" charset="0"/>
                <a:cs typeface="Arial" charset="0"/>
              </a:rPr>
              <a:t>	</a:t>
            </a:r>
            <a:r>
              <a:rPr lang="en-GB" sz="2000" b="1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</a:rPr>
              <a:t>* </a:t>
            </a:r>
            <a:r>
              <a:rPr lang="en-GB" sz="2000" dirty="0" err="1">
                <a:latin typeface="Arial" charset="0"/>
                <a:cs typeface="Arial" charset="0"/>
              </a:rPr>
              <a:t>přímá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interakce</a:t>
            </a:r>
            <a:r>
              <a:rPr lang="en-GB" sz="2000" dirty="0">
                <a:latin typeface="Arial" charset="0"/>
                <a:cs typeface="Arial" charset="0"/>
              </a:rPr>
              <a:t> s DNA (</a:t>
            </a:r>
            <a:r>
              <a:rPr lang="en-GB" sz="2000" dirty="0" err="1">
                <a:latin typeface="Arial" charset="0"/>
                <a:cs typeface="Arial" charset="0"/>
              </a:rPr>
              <a:t>zlomy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en-GB" sz="2000" dirty="0">
                <a:latin typeface="Arial" charset="0"/>
                <a:cs typeface="Arial" charset="0"/>
              </a:rPr>
              <a:t>	* </a:t>
            </a:r>
            <a:r>
              <a:rPr lang="en-GB" sz="2000" dirty="0" err="1">
                <a:latin typeface="Arial" charset="0"/>
                <a:cs typeface="Arial" charset="0"/>
              </a:rPr>
              <a:t>nepřímo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štěpení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vody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 ROS (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viz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také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dále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)</a:t>
            </a:r>
            <a:endParaRPr lang="en-GB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elektrofilní malé molekuly </a:t>
            </a:r>
            <a:b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cs-CZ" sz="2000" dirty="0">
                <a:latin typeface="Arial" charset="0"/>
                <a:cs typeface="Arial" charset="0"/>
              </a:rPr>
              <a:t>	* </a:t>
            </a:r>
            <a:r>
              <a:rPr lang="en-GB" sz="2000" dirty="0" err="1">
                <a:latin typeface="Arial" charset="0"/>
                <a:cs typeface="Arial" charset="0"/>
              </a:rPr>
              <a:t>deriváty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cs-CZ" sz="2000" dirty="0">
                <a:latin typeface="Arial" charset="0"/>
                <a:cs typeface="Arial" charset="0"/>
              </a:rPr>
              <a:t>kyslíku</a:t>
            </a:r>
            <a:r>
              <a:rPr lang="en-GB" sz="2000" dirty="0">
                <a:latin typeface="Arial" charset="0"/>
                <a:cs typeface="Arial" charset="0"/>
              </a:rPr>
              <a:t>, </a:t>
            </a:r>
            <a:r>
              <a:rPr lang="cs-CZ" sz="2000" dirty="0">
                <a:latin typeface="Arial" charset="0"/>
                <a:cs typeface="Arial" charset="0"/>
              </a:rPr>
              <a:t>vody</a:t>
            </a:r>
            <a:r>
              <a:rPr lang="en-GB" sz="2000" dirty="0">
                <a:latin typeface="Arial" charset="0"/>
                <a:cs typeface="Arial" charset="0"/>
              </a:rPr>
              <a:t> (</a:t>
            </a:r>
            <a:r>
              <a:rPr lang="en-GB" sz="2000" dirty="0" err="1">
                <a:latin typeface="Arial" charset="0"/>
                <a:cs typeface="Arial" charset="0"/>
              </a:rPr>
              <a:t>m.j</a:t>
            </a:r>
            <a:r>
              <a:rPr lang="en-GB" sz="2000" dirty="0">
                <a:latin typeface="Arial" charset="0"/>
                <a:cs typeface="Arial" charset="0"/>
              </a:rPr>
              <a:t>. </a:t>
            </a:r>
            <a:r>
              <a:rPr lang="en-GB" sz="2000" dirty="0" err="1">
                <a:latin typeface="Arial" charset="0"/>
                <a:cs typeface="Arial" charset="0"/>
              </a:rPr>
              <a:t>také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ozáření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en-US" sz="1600" dirty="0">
                <a:latin typeface="Arial" charset="0"/>
                <a:cs typeface="Arial" charset="0"/>
              </a:rPr>
              <a:t>	</a:t>
            </a:r>
            <a:r>
              <a:rPr lang="en-GB" sz="1600" dirty="0">
                <a:latin typeface="Arial" charset="0"/>
                <a:cs typeface="Arial" charset="0"/>
              </a:rPr>
              <a:t>(</a:t>
            </a:r>
            <a:r>
              <a:rPr lang="en-GB" sz="1600" dirty="0" err="1">
                <a:latin typeface="Arial" charset="0"/>
                <a:cs typeface="Arial" charset="0"/>
              </a:rPr>
              <a:t>viz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také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dále</a:t>
            </a:r>
            <a:r>
              <a:rPr lang="en-GB" sz="1600" dirty="0">
                <a:latin typeface="Arial" charset="0"/>
                <a:cs typeface="Arial" charset="0"/>
              </a:rPr>
              <a:t> – “</a:t>
            </a:r>
            <a:r>
              <a:rPr lang="en-GB" sz="1600" dirty="0" err="1">
                <a:latin typeface="Arial" charset="0"/>
                <a:cs typeface="Arial" charset="0"/>
              </a:rPr>
              <a:t>oxidativní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stres</a:t>
            </a:r>
            <a:r>
              <a:rPr lang="en-GB" sz="1600" dirty="0">
                <a:latin typeface="Arial" charset="0"/>
                <a:cs typeface="Arial" charset="0"/>
              </a:rPr>
              <a:t>”)</a:t>
            </a: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en-GB" sz="2000" dirty="0">
                <a:latin typeface="Arial" charset="0"/>
                <a:cs typeface="Arial" charset="0"/>
              </a:rPr>
              <a:t>	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cs-CZ" sz="2000" b="1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</a:rPr>
              <a:t>* vyhledávají nukleofilní/bazická místa … např. v NK</a:t>
            </a:r>
          </a:p>
          <a:p>
            <a:pPr marL="457200" indent="-457200">
              <a:defRPr/>
            </a:pP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3) 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další reaktivní látky - alkylující,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acylující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nebo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arylující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látky </a:t>
            </a:r>
          </a:p>
          <a:p>
            <a:pPr>
              <a:defRPr/>
            </a:pP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kovalentní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adukt</a:t>
            </a:r>
            <a:r>
              <a:rPr lang="cs-CZ" sz="2000" dirty="0">
                <a:latin typeface="Arial" charset="0"/>
                <a:cs typeface="Arial" charset="0"/>
              </a:rPr>
              <a:t>y s </a:t>
            </a:r>
            <a:r>
              <a:rPr lang="en-GB" sz="2000" dirty="0" err="1">
                <a:latin typeface="Arial" charset="0"/>
                <a:cs typeface="Arial" charset="0"/>
              </a:rPr>
              <a:t>nukleotidy</a:t>
            </a:r>
            <a:r>
              <a:rPr lang="en-GB" sz="2000" dirty="0">
                <a:latin typeface="Arial" charset="0"/>
                <a:cs typeface="Arial" charset="0"/>
              </a:rPr>
              <a:t> v </a:t>
            </a:r>
            <a:r>
              <a:rPr lang="cs-CZ" sz="2000" dirty="0">
                <a:latin typeface="Arial" charset="0"/>
                <a:cs typeface="Arial" charset="0"/>
              </a:rPr>
              <a:t>DNA</a:t>
            </a:r>
          </a:p>
          <a:p>
            <a:pPr>
              <a:defRPr/>
            </a:pPr>
            <a:endParaRPr lang="cs-CZ" sz="16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i="1" dirty="0">
                <a:latin typeface="Arial" charset="0"/>
                <a:cs typeface="Arial" charset="0"/>
              </a:rPr>
              <a:t>1+</a:t>
            </a:r>
            <a:r>
              <a:rPr lang="en-GB" sz="1600" i="1" dirty="0">
                <a:latin typeface="Arial" charset="0"/>
                <a:cs typeface="Arial" charset="0"/>
              </a:rPr>
              <a:t>2+3</a:t>
            </a:r>
            <a:r>
              <a:rPr lang="cs-CZ" sz="1600" i="1" dirty="0">
                <a:latin typeface="Arial" charset="0"/>
                <a:cs typeface="Arial" charset="0"/>
              </a:rPr>
              <a:t>: „nespecifické“ reaktivní mechanismy</a:t>
            </a:r>
          </a:p>
          <a:p>
            <a:pPr>
              <a:defRPr/>
            </a:pPr>
            <a:endParaRPr lang="en-US" sz="200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0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dirty="0">
                <a:latin typeface="Arial" charset="0"/>
                <a:cs typeface="Arial" charset="0"/>
              </a:rPr>
              <a:t>4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  <a:r>
              <a:rPr lang="cs-CZ" sz="2000" i="1" dirty="0">
                <a:latin typeface="Arial" charset="0"/>
                <a:cs typeface="Arial" charset="0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interkalátory DNA</a:t>
            </a: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000" dirty="0">
                <a:latin typeface="Arial" charset="0"/>
                <a:cs typeface="Arial" charset="0"/>
              </a:rPr>
              <a:t>cross</a:t>
            </a:r>
            <a:r>
              <a:rPr lang="cs-CZ" sz="2000" dirty="0">
                <a:latin typeface="Arial" charset="0"/>
                <a:cs typeface="Arial" charset="0"/>
              </a:rPr>
              <a:t>-</a:t>
            </a:r>
            <a:r>
              <a:rPr lang="cs-CZ" sz="2000" dirty="0" err="1">
                <a:latin typeface="Arial" charset="0"/>
                <a:cs typeface="Arial" charset="0"/>
              </a:rPr>
              <a:t>linking</a:t>
            </a:r>
            <a:r>
              <a:rPr lang="cs-CZ" sz="2000" dirty="0">
                <a:latin typeface="Arial" charset="0"/>
                <a:cs typeface="Arial" charset="0"/>
              </a:rPr>
              <a:t> řetězců DNA</a:t>
            </a:r>
          </a:p>
          <a:p>
            <a:pPr>
              <a:defRPr/>
            </a:pPr>
            <a:endParaRPr lang="en-US" sz="1600" i="1" dirty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i="1" dirty="0">
                <a:latin typeface="Arial" charset="0"/>
                <a:cs typeface="Arial" charset="0"/>
              </a:rPr>
              <a:t>4: „</a:t>
            </a:r>
            <a:r>
              <a:rPr lang="en-US" sz="1600" i="1" dirty="0" err="1">
                <a:latin typeface="Arial" charset="0"/>
                <a:cs typeface="Arial" charset="0"/>
              </a:rPr>
              <a:t>specifick</a:t>
            </a:r>
            <a:r>
              <a:rPr lang="cs-CZ" sz="1600" i="1" dirty="0">
                <a:latin typeface="Arial" charset="0"/>
                <a:cs typeface="Arial" charset="0"/>
              </a:rPr>
              <a:t>ý“ mechanismus </a:t>
            </a:r>
            <a:r>
              <a:rPr lang="en-US" sz="1600" i="1" dirty="0" err="1">
                <a:latin typeface="Arial" charset="0"/>
                <a:cs typeface="Arial" charset="0"/>
              </a:rPr>
              <a:t>genotoxicit</a:t>
            </a:r>
            <a:r>
              <a:rPr lang="en-GB" sz="1600" i="1" dirty="0">
                <a:latin typeface="Arial" charset="0"/>
                <a:cs typeface="Arial" charset="0"/>
              </a:rPr>
              <a:t>y </a:t>
            </a:r>
            <a:br>
              <a:rPr lang="cs-CZ" sz="1600" i="1" dirty="0">
                <a:latin typeface="Arial" charset="0"/>
                <a:cs typeface="Arial" charset="0"/>
              </a:rPr>
            </a:br>
            <a:r>
              <a:rPr lang="cs-CZ" sz="1600" i="1" dirty="0">
                <a:latin typeface="Arial" charset="0"/>
                <a:cs typeface="Arial" charset="0"/>
              </a:rPr>
              <a:t>	(jen látky s definovanou strukturou, velikostí…) </a:t>
            </a:r>
          </a:p>
          <a:p>
            <a:pPr>
              <a:defRPr/>
            </a:pPr>
            <a:endParaRPr lang="cs-CZ" sz="1600" i="1" dirty="0">
              <a:latin typeface="Arial" charset="0"/>
              <a:cs typeface="Arial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Mutageny – hlavní skupiny /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ionizující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1923" name="Picture 6" descr="https://www.windows2universe.org/earth/Life/images/radiation_dna_damag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7914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79388" y="90805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Produkty vznikající z vody a kyslíku </a:t>
            </a:r>
            <a:endParaRPr lang="en-GB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Voda - </a:t>
            </a:r>
            <a:r>
              <a:rPr lang="cs-CZ" altLang="en-US" sz="1800" i="1">
                <a:solidFill>
                  <a:schemeClr val="tx1"/>
                </a:solidFill>
              </a:rPr>
              <a:t>chemikálie s nejvyšší koncentrací</a:t>
            </a:r>
            <a:r>
              <a:rPr lang="en-GB" altLang="en-US" sz="1800" i="1">
                <a:solidFill>
                  <a:schemeClr val="tx1"/>
                </a:solidFill>
              </a:rPr>
              <a:t>, </a:t>
            </a:r>
            <a:br>
              <a:rPr lang="en-GB" altLang="en-US" sz="1800" i="1">
                <a:solidFill>
                  <a:schemeClr val="tx1"/>
                </a:solidFill>
              </a:rPr>
            </a:br>
            <a:r>
              <a:rPr lang="en-GB" altLang="en-US" sz="1800">
                <a:solidFill>
                  <a:schemeClr val="tx2"/>
                </a:solidFill>
              </a:rPr>
              <a:t>Kyslík </a:t>
            </a:r>
            <a:r>
              <a:rPr lang="en-GB" altLang="en-US" sz="1800" i="1">
                <a:solidFill>
                  <a:schemeClr val="tx1"/>
                </a:solidFill>
              </a:rPr>
              <a:t>– silné oxidační činidlo </a:t>
            </a: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800">
                <a:solidFill>
                  <a:schemeClr val="tx1"/>
                </a:solidFill>
              </a:rPr>
              <a:t>ROS 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800">
                <a:solidFill>
                  <a:schemeClr val="tx1"/>
                </a:solidFill>
              </a:rPr>
              <a:t>reactive oxygen species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200">
                <a:solidFill>
                  <a:schemeClr val="tx1"/>
                </a:solidFill>
              </a:rPr>
              <a:t>viz dále – mechanismus “oxidativní stres”</a:t>
            </a:r>
            <a:endParaRPr lang="cs-CZ" altLang="en-US" sz="1200" i="1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volné radikály /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3972" name="Picture 2" descr="http://www2.le.ac.uk/departments/csmm/images/ROSproduction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55594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>
                <a:solidFill>
                  <a:schemeClr val="tx1"/>
                </a:solidFill>
              </a:rPr>
              <a:t>Kontaminanty, jejich metabolity, toxiny</a:t>
            </a: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>
                <a:solidFill>
                  <a:schemeClr val="tx1"/>
                </a:solidFill>
              </a:rPr>
              <a:t>	</a:t>
            </a:r>
            <a:r>
              <a:rPr lang="cs-CZ" altLang="en-US" sz="1400" dirty="0">
                <a:solidFill>
                  <a:schemeClr val="tx1"/>
                </a:solidFill>
              </a:rPr>
              <a:t>PAHs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Plísňové toxiny atd.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>
                <a:solidFill>
                  <a:schemeClr val="tx1"/>
                </a:solidFill>
              </a:rPr>
              <a:t>Reaktivní organické toxikanty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>
                <a:solidFill>
                  <a:schemeClr val="tx1"/>
                </a:solidFill>
              </a:rPr>
              <a:t>	</a:t>
            </a:r>
            <a:r>
              <a:rPr lang="cs-CZ" altLang="en-US" sz="1400" dirty="0">
                <a:solidFill>
                  <a:srgbClr val="FF0000"/>
                </a:solidFill>
              </a:rPr>
              <a:t>epoxidy</a:t>
            </a:r>
            <a:r>
              <a:rPr lang="cs-CZ" altLang="en-US" sz="1400" dirty="0">
                <a:solidFill>
                  <a:schemeClr val="tx1"/>
                </a:solidFill>
              </a:rPr>
              <a:t>, episulfidy, laktony, aminy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cs-CZ" altLang="en-US" sz="1400" dirty="0">
                <a:solidFill>
                  <a:srgbClr val="FF0000"/>
                </a:solidFill>
              </a:rPr>
              <a:t>chinony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azo-látky (heterocyklické PAHs)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aromatické nitro-látky (NO2-PAHs)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86019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/>
          <a:stretch>
            <a:fillRect/>
          </a:stretch>
        </p:blipFill>
        <p:spPr bwMode="auto">
          <a:xfrm>
            <a:off x="4359275" y="3573463"/>
            <a:ext cx="45339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0"/>
          <a:stretch>
            <a:fillRect/>
          </a:stretch>
        </p:blipFill>
        <p:spPr bwMode="auto">
          <a:xfrm>
            <a:off x="327025" y="3573463"/>
            <a:ext cx="4041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ovéPole 5"/>
          <p:cNvSpPr txBox="1">
            <a:spLocks noChangeArrowheads="1"/>
          </p:cNvSpPr>
          <p:nvPr/>
        </p:nvSpPr>
        <p:spPr bwMode="auto">
          <a:xfrm>
            <a:off x="5435600" y="1006475"/>
            <a:ext cx="33924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Adukty (arylace) po aktivaci CYP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Aflatoxin B1 </a:t>
            </a:r>
            <a:r>
              <a:rPr lang="cs-CZ" altLang="en-US" sz="1600">
                <a:solidFill>
                  <a:schemeClr val="tx1"/>
                </a:solidFill>
              </a:rPr>
              <a:t>(po aktivaci CYP)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BaP </a:t>
            </a:r>
            <a:r>
              <a:rPr lang="cs-CZ" altLang="en-US" sz="1600">
                <a:solidFill>
                  <a:schemeClr val="tx1"/>
                </a:solidFill>
              </a:rPr>
              <a:t>(po aktivaci CYP)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Alkylace</a:t>
            </a:r>
            <a:br>
              <a:rPr lang="en-GB" altLang="en-US" sz="1600" b="1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chemeClr val="tx2"/>
                </a:solidFill>
              </a:rPr>
              <a:t>Nitro</a:t>
            </a:r>
            <a:r>
              <a:rPr lang="en-GB" altLang="en-US" sz="1600">
                <a:solidFill>
                  <a:schemeClr val="tx2"/>
                </a:solidFill>
              </a:rPr>
              <a:t>so</a:t>
            </a:r>
            <a:r>
              <a:rPr lang="cs-CZ" altLang="en-US" sz="1600">
                <a:solidFill>
                  <a:schemeClr val="tx2"/>
                </a:solidFill>
              </a:rPr>
              <a:t>močovina</a:t>
            </a:r>
            <a:endParaRPr lang="en-GB" altLang="en-US" sz="16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Cyklofosfamid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9326" r="35429" b="23235"/>
          <a:stretch>
            <a:fillRect/>
          </a:stretch>
        </p:blipFill>
        <p:spPr bwMode="auto">
          <a:xfrm>
            <a:off x="2771775" y="5792788"/>
            <a:ext cx="11668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ovéPole 7"/>
          <p:cNvSpPr txBox="1">
            <a:spLocks noChangeArrowheads="1"/>
          </p:cNvSpPr>
          <p:nvPr/>
        </p:nvSpPr>
        <p:spPr bwMode="auto">
          <a:xfrm>
            <a:off x="2832100" y="6407150"/>
            <a:ext cx="1087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>
                <a:solidFill>
                  <a:schemeClr val="tx1"/>
                </a:solidFill>
              </a:rPr>
              <a:t>Nitromočovina</a:t>
            </a:r>
            <a:endParaRPr lang="en-GB" altLang="en-US" sz="1100">
              <a:solidFill>
                <a:schemeClr val="tx1"/>
              </a:solidFill>
            </a:endParaRPr>
          </a:p>
        </p:txBody>
      </p:sp>
      <p:sp>
        <p:nvSpPr>
          <p:cNvPr id="86024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reaktivní látky (alkylace / arylace)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60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21350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ovéPole 7"/>
          <p:cNvSpPr txBox="1">
            <a:spLocks noChangeArrowheads="1"/>
          </p:cNvSpPr>
          <p:nvPr/>
        </p:nvSpPr>
        <p:spPr bwMode="auto">
          <a:xfrm>
            <a:off x="4076700" y="6407150"/>
            <a:ext cx="1071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</a:rPr>
              <a:t>Cyklofosfamid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4463" y="3573463"/>
            <a:ext cx="1619250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2843213" y="3573463"/>
            <a:ext cx="1620837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Obdélník 13"/>
          <p:cNvSpPr/>
          <p:nvPr/>
        </p:nvSpPr>
        <p:spPr>
          <a:xfrm>
            <a:off x="2627313" y="5705475"/>
            <a:ext cx="2520950" cy="115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dirty="0" err="1">
                <a:solidFill>
                  <a:schemeClr val="tx1"/>
                </a:solidFill>
              </a:rPr>
              <a:t>ToxicoD</a:t>
            </a:r>
            <a:r>
              <a:rPr lang="en-GB" altLang="cs-CZ" sz="3200" dirty="0">
                <a:solidFill>
                  <a:schemeClr val="tx1"/>
                </a:solidFill>
              </a:rPr>
              <a:t>YNAMI</a:t>
            </a:r>
            <a:r>
              <a:rPr lang="cs-CZ" altLang="cs-CZ" sz="3200" dirty="0">
                <a:solidFill>
                  <a:schemeClr val="tx1"/>
                </a:solidFill>
              </a:rPr>
              <a:t>KA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  <p:pic>
        <p:nvPicPr>
          <p:cNvPr id="12291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0"/>
          <p:cNvSpPr txBox="1">
            <a:spLocks noChangeArrowheads="1"/>
          </p:cNvSpPr>
          <p:nvPr/>
        </p:nvSpPr>
        <p:spPr bwMode="auto">
          <a:xfrm>
            <a:off x="1211263" y="4532313"/>
            <a:ext cx="2095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MoA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and measurable</a:t>
            </a:r>
            <a:br>
              <a:rPr lang="en-GB" altLang="cs-CZ" sz="1800">
                <a:solidFill>
                  <a:schemeClr val="tx1"/>
                </a:solidFill>
              </a:rPr>
            </a:br>
            <a:r>
              <a:rPr lang="en-GB" altLang="cs-CZ" sz="1800" b="1">
                <a:solidFill>
                  <a:schemeClr val="tx1"/>
                </a:solidFill>
              </a:rPr>
              <a:t>EFFECTS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36057" y="50490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ovéPole 14"/>
          <p:cNvSpPr txBox="1">
            <a:spLocks noChangeArrowheads="1"/>
          </p:cNvSpPr>
          <p:nvPr/>
        </p:nvSpPr>
        <p:spPr bwMode="auto">
          <a:xfrm>
            <a:off x="4788024" y="1484313"/>
            <a:ext cx="4208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Cílová místa = biologické makromolekuly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(DNA/RNA, proteiny, membránové P-lipidy)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1169" r="11499" b="11488"/>
          <a:stretch>
            <a:fillRect/>
          </a:stretch>
        </p:blipFill>
        <p:spPr bwMode="auto">
          <a:xfrm>
            <a:off x="3851275" y="2528888"/>
            <a:ext cx="55800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812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Mutagenita </a:t>
            </a:r>
            <a:r>
              <a:rPr lang="cs-CZ" altLang="en-US" sz="1800" b="1">
                <a:solidFill>
                  <a:schemeClr val="tx2"/>
                </a:solidFill>
              </a:rPr>
              <a:t>benzo</a:t>
            </a:r>
            <a:r>
              <a:rPr lang="en-US" altLang="en-US" sz="1800" b="1">
                <a:solidFill>
                  <a:schemeClr val="tx2"/>
                </a:solidFill>
              </a:rPr>
              <a:t>[a]p</a:t>
            </a:r>
            <a:r>
              <a:rPr lang="cs-CZ" altLang="en-US" sz="1800" b="1">
                <a:solidFill>
                  <a:schemeClr val="tx2"/>
                </a:solidFill>
              </a:rPr>
              <a:t>yren</a:t>
            </a:r>
            <a:r>
              <a:rPr lang="en-GB" altLang="en-US" sz="1800" b="1">
                <a:solidFill>
                  <a:schemeClr val="tx2"/>
                </a:solidFill>
              </a:rPr>
              <a:t> – “arylace” (vznik aduktu) po aktivaci CYP450</a:t>
            </a:r>
            <a:endParaRPr lang="cs-CZ" altLang="en-US" sz="1800" b="1">
              <a:solidFill>
                <a:schemeClr val="tx2"/>
              </a:solidFill>
            </a:endParaRPr>
          </a:p>
        </p:txBody>
      </p:sp>
      <p:pic>
        <p:nvPicPr>
          <p:cNvPr id="88068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5018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555875" y="2133600"/>
            <a:ext cx="3744913" cy="273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8070" name="TextovéPole 11"/>
          <p:cNvSpPr txBox="1">
            <a:spLocks noChangeArrowheads="1"/>
          </p:cNvSpPr>
          <p:nvPr/>
        </p:nvSpPr>
        <p:spPr bwMode="auto">
          <a:xfrm>
            <a:off x="7740650" y="32131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GUANIN</a:t>
            </a:r>
          </a:p>
        </p:txBody>
      </p:sp>
      <p:sp>
        <p:nvSpPr>
          <p:cNvPr id="88071" name="TextovéPole 12"/>
          <p:cNvSpPr txBox="1">
            <a:spLocks noChangeArrowheads="1"/>
          </p:cNvSpPr>
          <p:nvPr/>
        </p:nvSpPr>
        <p:spPr bwMode="auto">
          <a:xfrm>
            <a:off x="7956550" y="4941888"/>
            <a:ext cx="89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Adukt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BaP-G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3995738" y="1700213"/>
            <a:ext cx="273685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3" name="TextovéPole 15"/>
          <p:cNvSpPr txBox="1">
            <a:spLocks noChangeArrowheads="1"/>
          </p:cNvSpPr>
          <p:nvPr/>
        </p:nvSpPr>
        <p:spPr bwMode="auto">
          <a:xfrm>
            <a:off x="6732588" y="14128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Reaktivní </a:t>
            </a:r>
            <a:br>
              <a:rPr lang="en-GB" altLang="en-US" sz="1400">
                <a:solidFill>
                  <a:schemeClr val="tx1"/>
                </a:solidFill>
              </a:rPr>
            </a:br>
            <a:r>
              <a:rPr lang="en-GB" altLang="en-US" sz="1400">
                <a:solidFill>
                  <a:schemeClr val="tx1"/>
                </a:solidFill>
              </a:rPr>
              <a:t>epoxid na BaP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732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2"/>
                </a:solidFill>
              </a:rPr>
              <a:t>„Alkylace“ </a:t>
            </a:r>
            <a:r>
              <a:rPr lang="en-GB" altLang="en-US" sz="1800" b="1" dirty="0">
                <a:solidFill>
                  <a:schemeClr val="tx2"/>
                </a:solidFill>
              </a:rPr>
              <a:t>– </a:t>
            </a:r>
            <a:r>
              <a:rPr lang="cs-CZ" altLang="en-US" sz="1800" b="1" dirty="0">
                <a:solidFill>
                  <a:schemeClr val="tx2"/>
                </a:solidFill>
              </a:rPr>
              <a:t>cyklofosfamid</a:t>
            </a:r>
            <a:r>
              <a:rPr lang="en-GB" altLang="en-US" sz="1800" dirty="0">
                <a:solidFill>
                  <a:schemeClr val="tx2"/>
                </a:solidFill>
              </a:rPr>
              <a:t> </a:t>
            </a:r>
            <a:br>
              <a:rPr lang="en-GB" altLang="en-US" sz="1800" dirty="0">
                <a:solidFill>
                  <a:schemeClr val="tx2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* CP - nejvíce užívané </a:t>
            </a:r>
            <a:r>
              <a:rPr lang="en-GB" altLang="en-US" sz="1800" dirty="0" err="1">
                <a:solidFill>
                  <a:schemeClr val="tx1"/>
                </a:solidFill>
              </a:rPr>
              <a:t>protinádorov</a:t>
            </a:r>
            <a:r>
              <a:rPr lang="cs-CZ" altLang="en-US" sz="1800" dirty="0">
                <a:solidFill>
                  <a:schemeClr val="tx1"/>
                </a:solidFill>
              </a:rPr>
              <a:t>é </a:t>
            </a:r>
            <a:r>
              <a:rPr lang="en-GB" altLang="en-US" sz="1800" dirty="0" err="1">
                <a:solidFill>
                  <a:schemeClr val="tx1"/>
                </a:solidFill>
              </a:rPr>
              <a:t>cytostati</a:t>
            </a:r>
            <a:r>
              <a:rPr lang="cs-CZ" altLang="en-US" sz="1800" dirty="0" err="1">
                <a:solidFill>
                  <a:schemeClr val="tx1"/>
                </a:solidFill>
              </a:rPr>
              <a:t>kum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GB" altLang="en-US" sz="1800" dirty="0" err="1">
                <a:solidFill>
                  <a:schemeClr val="tx1"/>
                </a:solidFill>
              </a:rPr>
              <a:t>prokázaný</a:t>
            </a:r>
            <a:r>
              <a:rPr lang="en-GB" altLang="en-US" sz="1800" dirty="0">
                <a:solidFill>
                  <a:schemeClr val="tx1"/>
                </a:solidFill>
              </a:rPr>
              <a:t> mutagen</a:t>
            </a:r>
            <a:r>
              <a:rPr lang="cs-CZ" altLang="en-US" sz="1800" dirty="0">
                <a:solidFill>
                  <a:schemeClr val="tx1"/>
                </a:solidFill>
              </a:rPr>
              <a:t> (WHO IARC </a:t>
            </a:r>
            <a:r>
              <a:rPr lang="cs-CZ" altLang="en-US" sz="1800" dirty="0" err="1">
                <a:solidFill>
                  <a:schemeClr val="tx1"/>
                </a:solidFill>
              </a:rPr>
              <a:t>class</a:t>
            </a:r>
            <a:r>
              <a:rPr lang="cs-CZ" altLang="en-US" sz="1800" dirty="0">
                <a:solidFill>
                  <a:schemeClr val="tx1"/>
                </a:solidFill>
              </a:rPr>
              <a:t> 1)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				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adukty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+ cross-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linky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mezi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řetězci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6097" r="8281"/>
          <a:stretch>
            <a:fillRect/>
          </a:stretch>
        </p:blipFill>
        <p:spPr bwMode="auto">
          <a:xfrm>
            <a:off x="1268413" y="2276475"/>
            <a:ext cx="7693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6087" r="14734" b="33957"/>
          <a:stretch>
            <a:fillRect/>
          </a:stretch>
        </p:blipFill>
        <p:spPr bwMode="auto">
          <a:xfrm>
            <a:off x="0" y="1125538"/>
            <a:ext cx="56515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682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Interkalační činidla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2"/>
                </a:solidFill>
              </a:rPr>
              <a:t>Využití v experimentální biologii – značení DNA (ethidium bromid)</a:t>
            </a:r>
          </a:p>
        </p:txBody>
      </p:sp>
      <p:pic>
        <p:nvPicPr>
          <p:cNvPr id="92164" name="Picture 4" descr="598-5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931" r="61285" b="30220"/>
          <a:stretch>
            <a:fillRect/>
          </a:stretch>
        </p:blipFill>
        <p:spPr bwMode="auto">
          <a:xfrm>
            <a:off x="5749925" y="1557338"/>
            <a:ext cx="33591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5219700" y="6092825"/>
            <a:ext cx="3166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Interkalace</a:t>
            </a:r>
            <a:r>
              <a:rPr lang="cs-CZ" altLang="en-US" sz="1800" dirty="0">
                <a:solidFill>
                  <a:schemeClr val="tx1"/>
                </a:solidFill>
              </a:rPr>
              <a:t>: </a:t>
            </a:r>
            <a:r>
              <a:rPr lang="cs-CZ" altLang="en-US" sz="1800" b="1" dirty="0" err="1">
                <a:solidFill>
                  <a:srgbClr val="FF0000"/>
                </a:solidFill>
              </a:rPr>
              <a:t>psoralen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(v dehtu, psoriáza = lupenka)</a:t>
            </a:r>
            <a:endParaRPr lang="cs-CZ" altLang="en-US" sz="1800" b="1" dirty="0">
              <a:solidFill>
                <a:schemeClr val="tx1"/>
              </a:solidFill>
            </a:endParaRPr>
          </a:p>
        </p:txBody>
      </p:sp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193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935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anose="05000000000000000000" pitchFamily="2" charset="2"/>
              <a:buNone/>
            </a:pPr>
            <a:r>
              <a:rPr lang="en-GB" altLang="en-US" sz="2400"/>
              <a:t>INTERKALACE DO DNA </a:t>
            </a:r>
            <a:br>
              <a:rPr lang="en-GB" altLang="en-US" sz="2400"/>
            </a:br>
            <a:endParaRPr lang="cs-CZ" altLang="en-US" sz="2400"/>
          </a:p>
        </p:txBody>
      </p:sp>
      <p:sp>
        <p:nvSpPr>
          <p:cNvPr id="94211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solidFill>
                  <a:schemeClr val="tx1"/>
                </a:solidFill>
              </a:rPr>
              <a:t>Ethidium bromide</a:t>
            </a:r>
            <a:r>
              <a:rPr lang="cs-CZ" altLang="en-US" sz="3200">
                <a:solidFill>
                  <a:schemeClr val="tx1"/>
                </a:solidFill>
              </a:rPr>
              <a:t> </a:t>
            </a:r>
            <a:br>
              <a:rPr lang="cs-CZ" altLang="en-US" sz="32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(běžná látka v mol-biol výzkumu: vizualizace DNA)</a:t>
            </a:r>
            <a:endParaRPr lang="en-GB" altLang="en-US" sz="3200">
              <a:solidFill>
                <a:schemeClr val="tx1"/>
              </a:solidFill>
            </a:endParaRPr>
          </a:p>
        </p:txBody>
      </p:sp>
      <p:pic>
        <p:nvPicPr>
          <p:cNvPr id="94212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51138"/>
            <a:ext cx="54721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ovéPole 7"/>
          <p:cNvSpPr txBox="1">
            <a:spLocks noChangeArrowheads="1"/>
          </p:cNvSpPr>
          <p:nvPr/>
        </p:nvSpPr>
        <p:spPr bwMode="auto">
          <a:xfrm>
            <a:off x="323850" y="1628775"/>
            <a:ext cx="7564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Example 1 – ETHIDIUMBROMIDE </a:t>
            </a:r>
            <a:br>
              <a:rPr lang="en-US" altLang="en-US" sz="1600" b="1">
                <a:solidFill>
                  <a:schemeClr val="tx1"/>
                </a:solidFill>
              </a:rPr>
            </a:br>
            <a:r>
              <a:rPr lang="en-US" altLang="en-US" sz="1600" b="1">
                <a:solidFill>
                  <a:schemeClr val="tx1"/>
                </a:solidFill>
              </a:rPr>
              <a:t>	</a:t>
            </a:r>
            <a:r>
              <a:rPr lang="en-GB" altLang="en-US" sz="1600">
                <a:solidFill>
                  <a:schemeClr val="tx1"/>
                </a:solidFill>
              </a:rPr>
              <a:t>- experimental dye – visualization of DNA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	- intercalation </a:t>
            </a: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 sharing of electrones with bases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high fluorescence </a:t>
            </a:r>
            <a:endParaRPr lang="en-GB" altLang="en-US" sz="1600">
              <a:solidFill>
                <a:schemeClr val="tx1"/>
              </a:solidFill>
            </a:endParaRPr>
          </a:p>
        </p:txBody>
      </p:sp>
      <p:pic>
        <p:nvPicPr>
          <p:cNvPr id="942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9543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388" y="980728"/>
            <a:ext cx="45561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en-US" sz="2200" dirty="0"/>
              <a:t>V organismu je trvale aktivní </a:t>
            </a:r>
            <a:r>
              <a:rPr lang="en-US" altLang="en-US" sz="2200" dirty="0" err="1"/>
              <a:t>komplexn</a:t>
            </a:r>
            <a:r>
              <a:rPr lang="cs-CZ" altLang="en-US" sz="2200" dirty="0"/>
              <a:t>í aparát </a:t>
            </a:r>
            <a:r>
              <a:rPr lang="cs-CZ" altLang="en-US" sz="2200" b="1" dirty="0">
                <a:solidFill>
                  <a:schemeClr val="tx2"/>
                </a:solidFill>
              </a:rPr>
              <a:t>reparačních systémů</a:t>
            </a:r>
          </a:p>
          <a:p>
            <a:pPr>
              <a:defRPr/>
            </a:pPr>
            <a:r>
              <a:rPr lang="cs-CZ" altLang="en-US" b="1" i="1" dirty="0"/>
              <a:t>(specifické komplexy enzymů pro různé typy změn na DNA)</a:t>
            </a:r>
          </a:p>
          <a:p>
            <a:pPr>
              <a:defRPr/>
            </a:pPr>
            <a:endParaRPr lang="cs-CZ" altLang="en-US" sz="2200" dirty="0"/>
          </a:p>
          <a:p>
            <a:pPr>
              <a:defRPr/>
            </a:pPr>
            <a:r>
              <a:rPr lang="cs-CZ" altLang="en-US" sz="2200" dirty="0"/>
              <a:t>Reparační </a:t>
            </a:r>
            <a:r>
              <a:rPr lang="en-US" altLang="en-US" sz="2200" dirty="0" err="1"/>
              <a:t>en</a:t>
            </a:r>
            <a:r>
              <a:rPr lang="cs-CZ" altLang="en-US" sz="2200" dirty="0" err="1"/>
              <a:t>zymové</a:t>
            </a:r>
            <a:r>
              <a:rPr lang="cs-CZ" altLang="en-US" sz="2200" dirty="0"/>
              <a:t> aparáty:</a:t>
            </a:r>
          </a:p>
          <a:p>
            <a:pPr>
              <a:defRPr/>
            </a:pPr>
            <a:endParaRPr lang="cs-CZ" altLang="en-US" sz="2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en-US" sz="2200" dirty="0"/>
              <a:t>mnoho je exprimováno </a:t>
            </a:r>
            <a:r>
              <a:rPr lang="cs-CZ" altLang="en-US" sz="2200" b="1" dirty="0">
                <a:solidFill>
                  <a:schemeClr val="tx2"/>
                </a:solidFill>
              </a:rPr>
              <a:t>konstitutivně </a:t>
            </a:r>
            <a:br>
              <a:rPr lang="cs-CZ" altLang="en-US" sz="2200" b="1" dirty="0">
                <a:solidFill>
                  <a:schemeClr val="tx2"/>
                </a:solidFill>
              </a:rPr>
            </a:br>
            <a:r>
              <a:rPr lang="cs-CZ" altLang="en-US" sz="1600" b="1" dirty="0"/>
              <a:t>(</a:t>
            </a:r>
            <a:r>
              <a:rPr lang="cs-CZ" altLang="en-US" sz="1600" b="1" i="1" dirty="0"/>
              <a:t>nízké úrovně, stálá kontrola DNA)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en-US" sz="2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en-US" sz="2200" dirty="0"/>
              <a:t>některé jsou </a:t>
            </a:r>
            <a:r>
              <a:rPr lang="cs-CZ" altLang="en-US" sz="2200" dirty="0" err="1"/>
              <a:t>inducibilní</a:t>
            </a:r>
            <a:r>
              <a:rPr lang="cs-CZ" altLang="en-US" sz="2200" dirty="0"/>
              <a:t> </a:t>
            </a:r>
            <a:r>
              <a:rPr lang="cs-CZ" altLang="en-US" sz="2200" b="1" dirty="0">
                <a:solidFill>
                  <a:schemeClr val="tx2"/>
                </a:solidFill>
              </a:rPr>
              <a:t>změnami v DNA </a:t>
            </a:r>
            <a:r>
              <a:rPr lang="cs-CZ" altLang="en-US" sz="2200" dirty="0"/>
              <a:t>(mutace)</a:t>
            </a:r>
            <a:br>
              <a:rPr lang="cs-CZ" altLang="en-US" sz="2200" dirty="0"/>
            </a:br>
            <a:r>
              <a:rPr lang="cs-CZ" altLang="en-US" sz="1600" b="1" dirty="0"/>
              <a:t>(např. </a:t>
            </a:r>
            <a:r>
              <a:rPr lang="cs-CZ" altLang="en-US" sz="1600" b="1" i="1" dirty="0"/>
              <a:t>SOS </a:t>
            </a:r>
            <a:r>
              <a:rPr lang="cs-CZ" altLang="en-US" sz="1600" b="1" i="1" dirty="0" err="1"/>
              <a:t>repair</a:t>
            </a:r>
            <a:r>
              <a:rPr lang="cs-CZ" altLang="en-US" sz="1600" b="1" i="1" dirty="0"/>
              <a:t> – využití jako biomarkery poškození </a:t>
            </a:r>
            <a:r>
              <a:rPr lang="cs-CZ" altLang="en-US" sz="1600" b="1" i="1" dirty="0" err="1"/>
              <a:t>NK</a:t>
            </a:r>
            <a:r>
              <a:rPr lang="cs-CZ" altLang="en-US" sz="1600" b="1" i="1" dirty="0"/>
              <a:t>)</a:t>
            </a:r>
            <a:endParaRPr lang="cs-CZ" altLang="en-US" sz="1600" b="1" dirty="0"/>
          </a:p>
          <a:p>
            <a:pPr>
              <a:defRPr/>
            </a:pPr>
            <a:endParaRPr lang="cs-CZ" altLang="en-US" sz="22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REPARAČNÍ MECHANISMY DNA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6667" r="58125" b="7292"/>
          <a:stretch>
            <a:fillRect/>
          </a:stretch>
        </p:blipFill>
        <p:spPr bwMode="auto">
          <a:xfrm>
            <a:off x="4710113" y="1209675"/>
            <a:ext cx="4413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11684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400" b="1" dirty="0">
                <a:latin typeface="Arial" charset="0"/>
                <a:cs typeface="Arial" charset="0"/>
              </a:rPr>
              <a:t>Důsledky u lidí a zvířat</a:t>
            </a:r>
          </a:p>
          <a:p>
            <a:pPr marL="457200" indent="-457200"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Mutace tělních buněk </a:t>
            </a:r>
            <a:r>
              <a:rPr lang="cs-CZ" sz="2200" b="1" dirty="0">
                <a:latin typeface="Arial" charset="0"/>
                <a:cs typeface="Arial" charset="0"/>
              </a:rPr>
              <a:t>(somatické mutace)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	</a:t>
            </a:r>
            <a:r>
              <a:rPr lang="cs-CZ" sz="2200" b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prvn</a:t>
            </a:r>
            <a:r>
              <a:rPr lang="cs-CZ" sz="2200" dirty="0">
                <a:latin typeface="Arial" charset="0"/>
                <a:cs typeface="Arial" charset="0"/>
              </a:rPr>
              <a:t>í krok </a:t>
            </a:r>
            <a:r>
              <a:rPr lang="cs-CZ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karcinogenez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a další</a:t>
            </a:r>
            <a:r>
              <a:rPr 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patologií</a:t>
            </a:r>
            <a:b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cs-CZ" sz="2200" dirty="0">
                <a:latin typeface="Arial" charset="0"/>
                <a:cs typeface="Arial" charset="0"/>
              </a:rPr>
              <a:t>(karcinogeneze, teratogenita: viz další přednášky)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Mutace pohlavních buněk</a:t>
            </a: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p</a:t>
            </a:r>
            <a:r>
              <a:rPr lang="cs-CZ" sz="2200" dirty="0" err="1">
                <a:latin typeface="Arial" charset="0"/>
                <a:cs typeface="Arial" charset="0"/>
                <a:sym typeface="Wingdings" pitchFamily="2" charset="2"/>
              </a:rPr>
              <a:t>řenos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 mutací na další generace 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evoluce</a:t>
            </a: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400" b="1" dirty="0">
                <a:latin typeface="Arial" charset="0"/>
                <a:cs typeface="Arial" charset="0"/>
              </a:rPr>
              <a:t>2) Důsledky pro ekosystémy</a:t>
            </a:r>
            <a:endParaRPr lang="en-US" sz="24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en-US" sz="2200" dirty="0">
                <a:latin typeface="Arial" charset="0"/>
                <a:cs typeface="Arial" charset="0"/>
              </a:rPr>
              <a:t>&gt; </a:t>
            </a:r>
            <a:r>
              <a:rPr lang="cs-CZ" sz="2200" dirty="0">
                <a:latin typeface="Arial" charset="0"/>
                <a:cs typeface="Arial" charset="0"/>
              </a:rPr>
              <a:t>změny genomu</a:t>
            </a:r>
            <a:r>
              <a:rPr lang="en-US" sz="2200" dirty="0">
                <a:latin typeface="Arial" charset="0"/>
                <a:cs typeface="Arial" charset="0"/>
              </a:rPr>
              <a:t>/</a:t>
            </a:r>
            <a:r>
              <a:rPr lang="cs-CZ" sz="2200" dirty="0">
                <a:latin typeface="Arial" charset="0"/>
                <a:cs typeface="Arial" charset="0"/>
              </a:rPr>
              <a:t>genofondu přírodních organismů</a:t>
            </a:r>
            <a:endParaRPr lang="cs-CZ" sz="22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en-US" sz="2200" dirty="0">
                <a:latin typeface="Arial" charset="0"/>
                <a:cs typeface="Arial" charset="0"/>
              </a:rPr>
              <a:t>&gt; </a:t>
            </a:r>
            <a:r>
              <a:rPr 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adaptace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na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cs-CZ" sz="2200" dirty="0">
                <a:latin typeface="Arial" charset="0"/>
                <a:cs typeface="Arial" charset="0"/>
              </a:rPr>
              <a:t>změny v prostředí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cs-CZ" sz="2200" dirty="0">
                <a:latin typeface="Arial" charset="0"/>
                <a:cs typeface="Arial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evoluce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i="1" dirty="0">
                <a:latin typeface="Arial" charset="0"/>
                <a:cs typeface="Arial" charset="0"/>
              </a:rPr>
              <a:t>Příklady</a:t>
            </a:r>
            <a:r>
              <a:rPr lang="en-US" sz="2000" i="1" dirty="0">
                <a:latin typeface="Arial" charset="0"/>
                <a:cs typeface="Arial" charset="0"/>
              </a:rPr>
              <a:t>/p</a:t>
            </a:r>
            <a:r>
              <a:rPr lang="cs-CZ" sz="2000" i="1" dirty="0" err="1">
                <a:latin typeface="Arial" charset="0"/>
                <a:cs typeface="Arial" charset="0"/>
              </a:rPr>
              <a:t>řípomínka</a:t>
            </a:r>
            <a:r>
              <a:rPr lang="cs-CZ" sz="2000" i="1" dirty="0">
                <a:latin typeface="Arial" charset="0"/>
                <a:cs typeface="Arial" charset="0"/>
              </a:rPr>
              <a:t>: 	Pesticidy </a:t>
            </a:r>
            <a:r>
              <a:rPr lang="cs-CZ" sz="20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i="1" dirty="0">
                <a:latin typeface="Arial" charset="0"/>
                <a:cs typeface="Arial" charset="0"/>
              </a:rPr>
              <a:t>vznik </a:t>
            </a:r>
            <a:r>
              <a:rPr lang="en-US" sz="2000" i="1" dirty="0">
                <a:latin typeface="Arial" charset="0"/>
                <a:cs typeface="Arial" charset="0"/>
              </a:rPr>
              <a:t>re</a:t>
            </a:r>
            <a:r>
              <a:rPr lang="cs-CZ" sz="2000" i="1" dirty="0" err="1">
                <a:latin typeface="Arial" charset="0"/>
                <a:cs typeface="Arial" charset="0"/>
              </a:rPr>
              <a:t>zistentní</a:t>
            </a:r>
            <a:r>
              <a:rPr lang="en-US" sz="2000" i="1" dirty="0">
                <a:latin typeface="Arial" charset="0"/>
                <a:cs typeface="Arial" charset="0"/>
              </a:rPr>
              <a:t>ho </a:t>
            </a:r>
            <a:r>
              <a:rPr lang="en-US" sz="2000" i="1" dirty="0" err="1">
                <a:latin typeface="Arial" charset="0"/>
                <a:cs typeface="Arial" charset="0"/>
              </a:rPr>
              <a:t>hm</a:t>
            </a:r>
            <a:r>
              <a:rPr lang="cs-CZ" sz="2000" i="1" dirty="0" err="1">
                <a:latin typeface="Arial" charset="0"/>
                <a:cs typeface="Arial" charset="0"/>
              </a:rPr>
              <a:t>yzu</a:t>
            </a:r>
            <a:endParaRPr lang="cs-CZ" sz="20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i="1" dirty="0">
                <a:latin typeface="Arial" charset="0"/>
                <a:cs typeface="Arial" charset="0"/>
              </a:rPr>
              <a:t>			</a:t>
            </a:r>
            <a:r>
              <a:rPr lang="en-US" sz="2000" i="1" dirty="0" err="1">
                <a:latin typeface="Arial" charset="0"/>
                <a:cs typeface="Arial" charset="0"/>
              </a:rPr>
              <a:t>Antibiotika</a:t>
            </a:r>
            <a:r>
              <a:rPr lang="en-US" sz="2000" i="1" dirty="0">
                <a:latin typeface="Arial" charset="0"/>
                <a:cs typeface="Arial" charset="0"/>
              </a:rPr>
              <a:t> </a:t>
            </a:r>
            <a:r>
              <a:rPr lang="cs-CZ" sz="20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cs-CZ" sz="2000" i="1" dirty="0">
                <a:latin typeface="Arial" charset="0"/>
                <a:cs typeface="Arial" charset="0"/>
              </a:rPr>
              <a:t>	</a:t>
            </a:r>
            <a:r>
              <a:rPr lang="cs-CZ" sz="2000" i="1" dirty="0" err="1">
                <a:latin typeface="Arial" charset="0"/>
                <a:cs typeface="Arial" charset="0"/>
              </a:rPr>
              <a:t>ATB</a:t>
            </a:r>
            <a:r>
              <a:rPr lang="cs-CZ" sz="2000" i="1" dirty="0">
                <a:latin typeface="Arial" charset="0"/>
                <a:cs typeface="Arial" charset="0"/>
              </a:rPr>
              <a:t>-rezistentní bakterie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Důsledky mutací / genotoxicity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ovéPole 2"/>
          <p:cNvSpPr txBox="1">
            <a:spLocks noChangeArrowheads="1"/>
          </p:cNvSpPr>
          <p:nvPr/>
        </p:nvSpPr>
        <p:spPr bwMode="auto">
          <a:xfrm>
            <a:off x="468313" y="188913"/>
            <a:ext cx="5545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Připomínka: m</a:t>
            </a:r>
            <a:r>
              <a:rPr lang="en-GB" altLang="en-US" sz="1800" b="1" dirty="0" err="1">
                <a:solidFill>
                  <a:schemeClr val="tx1"/>
                </a:solidFill>
              </a:rPr>
              <a:t>utace</a:t>
            </a:r>
            <a:r>
              <a:rPr lang="en-GB" altLang="en-US" sz="1800" b="1" dirty="0">
                <a:solidFill>
                  <a:schemeClr val="tx1"/>
                </a:solidFill>
              </a:rPr>
              <a:t> – </a:t>
            </a:r>
            <a:r>
              <a:rPr lang="en-GB" altLang="en-US" sz="1800" b="1" dirty="0" err="1">
                <a:solidFill>
                  <a:schemeClr val="tx1"/>
                </a:solidFill>
              </a:rPr>
              <a:t>základ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evoluce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populací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Inhibice enzymových aktivit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79388" y="115888"/>
            <a:ext cx="8610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Inhibice enzymových aktivit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Řada (eko)toxikantů působí jako specifické inhibitory řady enzymů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inhibice reverzibilní (nekovalentní)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irever</a:t>
            </a:r>
            <a:r>
              <a:rPr lang="cs-CZ" altLang="en-US" sz="1800">
                <a:solidFill>
                  <a:schemeClr val="tx1"/>
                </a:solidFill>
              </a:rPr>
              <a:t>zibilní (kovalentní)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inhibice </a:t>
            </a:r>
            <a:r>
              <a:rPr lang="cs-CZ" altLang="en-US" sz="1800" b="1">
                <a:solidFill>
                  <a:schemeClr val="folHlink"/>
                </a:solidFill>
              </a:rPr>
              <a:t>kompetitivní 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: </a:t>
            </a:r>
            <a:r>
              <a:rPr lang="cs-CZ" altLang="en-US" sz="1800" i="1">
                <a:solidFill>
                  <a:schemeClr val="tx1"/>
                </a:solidFill>
              </a:rPr>
              <a:t>vazba v aktivním místě, na úrovni substrátu</a:t>
            </a:r>
            <a:r>
              <a:rPr lang="cs-CZ" altLang="en-US" sz="1800">
                <a:solidFill>
                  <a:schemeClr val="tx1"/>
                </a:solidFill>
              </a:rPr>
              <a:t>: viz příklady 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inhibice </a:t>
            </a:r>
            <a:r>
              <a:rPr lang="cs-CZ" altLang="en-US" sz="1800" b="1">
                <a:solidFill>
                  <a:schemeClr val="folHlink"/>
                </a:solidFill>
              </a:rPr>
              <a:t>nekompetitivní / alosterické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: </a:t>
            </a:r>
            <a:r>
              <a:rPr lang="cs-CZ" altLang="en-US" sz="1800" i="1">
                <a:solidFill>
                  <a:schemeClr val="tx1"/>
                </a:solidFill>
              </a:rPr>
              <a:t>vazby na jiném místě enzymu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nespecifick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á“ </a:t>
            </a:r>
            <a:r>
              <a:rPr lang="cs-CZ" altLang="en-US" sz="1800" i="1">
                <a:solidFill>
                  <a:schemeClr val="tx1"/>
                </a:solidFill>
              </a:rPr>
              <a:t>změna struktury a následně funkce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	(např. nízké pH: hodně H+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denaturace proteinu, toxicita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1044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480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4925" y="954088"/>
            <a:ext cx="92900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Acetylcholinesteráza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klíčový enzym v přenosu nervových signálů (mezi neurony, mezi neuronem a svalem)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Inhibice Ach (</a:t>
            </a:r>
            <a:r>
              <a:rPr lang="cs-CZ" altLang="en-US" sz="1800" b="1">
                <a:solidFill>
                  <a:schemeClr val="tx2"/>
                </a:solidFill>
              </a:rPr>
              <a:t>organofosfátové pesticity, karbamáty </a:t>
            </a:r>
            <a:r>
              <a:rPr lang="cs-CZ" altLang="en-US" sz="1800">
                <a:solidFill>
                  <a:schemeClr val="tx1"/>
                </a:solidFill>
              </a:rPr>
              <a:t>…)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k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řeče, udušení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Specifické inhibice enzymů – příklad AcCholE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6500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8666"/>
          <a:stretch>
            <a:fillRect/>
          </a:stretch>
        </p:blipFill>
        <p:spPr bwMode="auto">
          <a:xfrm>
            <a:off x="6659563" y="2541588"/>
            <a:ext cx="24511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4" descr="http://s2.hubimg.com/u/4316027_f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43138"/>
            <a:ext cx="65881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260648"/>
            <a:ext cx="8610600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 err="1">
                <a:solidFill>
                  <a:srgbClr val="FF0000"/>
                </a:solidFill>
              </a:rPr>
              <a:t>Toxikodynamika</a:t>
            </a:r>
            <a:br>
              <a:rPr lang="cs-CZ" altLang="en-US" sz="2200" b="1" dirty="0">
                <a:solidFill>
                  <a:srgbClr val="FF0000"/>
                </a:solidFill>
              </a:rPr>
            </a:br>
            <a:r>
              <a:rPr lang="cs-CZ" altLang="en-US" sz="1800" i="1" dirty="0">
                <a:solidFill>
                  <a:schemeClr val="tx1"/>
                </a:solidFill>
              </a:rPr>
              <a:t>vychází z propracované „farmakodynamiky“ a přejímá její koncepty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popisuje procesy na molekulární úrovni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V místě kontaktu toxikantu s cílovým místem („receptorem“) dochází k interakci </a:t>
            </a:r>
            <a:r>
              <a:rPr lang="cs-CZ" altLang="en-US" sz="2200" b="1" dirty="0">
                <a:solidFill>
                  <a:schemeClr val="tx2"/>
                </a:solidFill>
              </a:rPr>
              <a:t>toxikant-receptor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Primární jsou vždy chemické </a:t>
            </a:r>
            <a:r>
              <a:rPr lang="cs-CZ" altLang="en-US" sz="2200" b="1" dirty="0">
                <a:solidFill>
                  <a:schemeClr val="tx2"/>
                </a:solidFill>
              </a:rPr>
              <a:t>interakce mezi dvěma chemickými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 dirty="0">
                <a:solidFill>
                  <a:schemeClr val="tx1"/>
                </a:solidFill>
              </a:rPr>
              <a:t>Cílové struktury = základní (makro)molekuly: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rgbClr val="FF0000"/>
                </a:solidFill>
              </a:rPr>
              <a:t>Proteiny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b="1" dirty="0">
                <a:solidFill>
                  <a:schemeClr val="tx2"/>
                </a:solidFill>
              </a:rPr>
              <a:t>STRUKTURNÍ </a:t>
            </a:r>
            <a:r>
              <a:rPr lang="cs-CZ" altLang="en-US" sz="1600" dirty="0">
                <a:solidFill>
                  <a:schemeClr val="tx1"/>
                </a:solidFill>
              </a:rPr>
              <a:t>(tubulin apod.)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b="1" dirty="0">
                <a:solidFill>
                  <a:schemeClr val="tx2"/>
                </a:solidFill>
              </a:rPr>
              <a:t>ENZYMY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b="1" dirty="0">
                <a:solidFill>
                  <a:schemeClr val="tx2"/>
                </a:solidFill>
              </a:rPr>
              <a:t>TRANSPORTÉRY </a:t>
            </a:r>
            <a:r>
              <a:rPr lang="cs-CZ" altLang="en-US" sz="1600" dirty="0">
                <a:solidFill>
                  <a:schemeClr val="tx1"/>
                </a:solidFill>
              </a:rPr>
              <a:t>(v membráně, hemoglobin)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b="1" dirty="0">
                <a:solidFill>
                  <a:schemeClr val="tx2"/>
                </a:solidFill>
              </a:rPr>
              <a:t>PROTEINOVÉ RECEPTORY </a:t>
            </a:r>
            <a:br>
              <a:rPr lang="cs-CZ" altLang="en-US" sz="1600" dirty="0">
                <a:solidFill>
                  <a:schemeClr val="tx1"/>
                </a:solidFill>
              </a:rPr>
            </a:br>
            <a:r>
              <a:rPr lang="cs-CZ" altLang="en-US" sz="1600" dirty="0">
                <a:solidFill>
                  <a:schemeClr val="tx1"/>
                </a:solidFill>
              </a:rPr>
              <a:t>	(v membráně i v cytoplasmě)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rgbClr val="FF0000"/>
                </a:solidFill>
              </a:rPr>
              <a:t>Nukleové kyseliny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rgbClr val="FF0000"/>
                </a:solidFill>
              </a:rPr>
              <a:t>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(Sacharidy)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rgbClr val="FF0000"/>
                </a:solidFill>
              </a:rPr>
              <a:t>Malé molekuly </a:t>
            </a:r>
            <a:r>
              <a:rPr lang="cs-CZ" altLang="en-US" sz="1600" dirty="0">
                <a:solidFill>
                  <a:schemeClr val="tx1"/>
                </a:solidFill>
              </a:rPr>
              <a:t>(antioxidanty, ATP, hormony)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6387" name="Picture 27" descr="http://www.orko.cz/Varia/Pro%20Katku/Campbell%20obr%E1zky/07_Art_for_Students/07_09-MembProteinFuncti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4210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26"/>
          <p:cNvSpPr txBox="1">
            <a:spLocks noChangeArrowheads="1"/>
          </p:cNvSpPr>
          <p:nvPr/>
        </p:nvSpPr>
        <p:spPr bwMode="auto">
          <a:xfrm>
            <a:off x="6156325" y="2781300"/>
            <a:ext cx="252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Ilustrace –příklady funkcí proteinů </a:t>
            </a:r>
            <a:br>
              <a:rPr lang="cs-CZ" altLang="en-US" sz="1200">
                <a:solidFill>
                  <a:schemeClr val="tx1"/>
                </a:solidFill>
              </a:rPr>
            </a:br>
            <a:r>
              <a:rPr lang="cs-CZ" altLang="en-US" sz="1200">
                <a:solidFill>
                  <a:schemeClr val="tx1"/>
                </a:solidFill>
              </a:rPr>
              <a:t>(jen membránové)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Příklady – inhibitory AcCholE</a:t>
            </a:r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108548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4067175" y="1412875"/>
            <a:ext cx="489743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ovéPole 7"/>
          <p:cNvSpPr txBox="1">
            <a:spLocks noChangeArrowheads="1"/>
          </p:cNvSpPr>
          <p:nvPr/>
        </p:nvSpPr>
        <p:spPr bwMode="auto">
          <a:xfrm>
            <a:off x="236538" y="30591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Nervové plyny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pic>
        <p:nvPicPr>
          <p:cNvPr id="108550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" y="3670431"/>
            <a:ext cx="2080865" cy="1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ovéPole 11"/>
          <p:cNvSpPr txBox="1">
            <a:spLocks noChangeArrowheads="1"/>
          </p:cNvSpPr>
          <p:nvPr/>
        </p:nvSpPr>
        <p:spPr bwMode="auto">
          <a:xfrm>
            <a:off x="5716588" y="3789363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Insekticidy - karbamáty</a:t>
            </a:r>
            <a:endParaRPr lang="en-GB" altLang="cs-CZ" sz="1800" b="1" dirty="0">
              <a:solidFill>
                <a:srgbClr val="FF0000"/>
              </a:solidFill>
            </a:endParaRPr>
          </a:p>
        </p:txBody>
      </p:sp>
      <p:pic>
        <p:nvPicPr>
          <p:cNvPr id="108552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874713"/>
            <a:ext cx="28432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TextovéPole 15"/>
          <p:cNvSpPr txBox="1">
            <a:spLocks noChangeArrowheads="1"/>
          </p:cNvSpPr>
          <p:nvPr/>
        </p:nvSpPr>
        <p:spPr bwMode="auto">
          <a:xfrm>
            <a:off x="5072063" y="874713"/>
            <a:ext cx="3287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Organofosfátové insekticidy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pic>
        <p:nvPicPr>
          <p:cNvPr id="108554" name="Picture 2" descr="Výsledek obrázku pro carbamate insectici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70375"/>
            <a:ext cx="52895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3212976"/>
            <a:ext cx="1516385" cy="8082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9007" y="3059113"/>
            <a:ext cx="12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Novichok</a:t>
            </a:r>
            <a:r>
              <a:rPr lang="en-US" sz="1200" b="1" dirty="0"/>
              <a:t> </a:t>
            </a:r>
            <a:endParaRPr lang="cs-CZ" sz="1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/>
          <a:srcRect l="19098" t="5701"/>
          <a:stretch/>
        </p:blipFill>
        <p:spPr>
          <a:xfrm>
            <a:off x="1115615" y="5160392"/>
            <a:ext cx="2311797" cy="150896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inhibice enzymů respiračních řetězců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Respirace </a:t>
            </a:r>
            <a:r>
              <a:rPr lang="en-US" altLang="en-US" sz="1800" dirty="0">
                <a:solidFill>
                  <a:schemeClr val="tx1"/>
                </a:solidFill>
              </a:rPr>
              <a:t>&amp; </a:t>
            </a:r>
            <a:r>
              <a:rPr lang="en-US" altLang="en-US" sz="1800" dirty="0" err="1">
                <a:solidFill>
                  <a:schemeClr val="tx1"/>
                </a:solidFill>
              </a:rPr>
              <a:t>tvorba</a:t>
            </a:r>
            <a:r>
              <a:rPr lang="en-US" altLang="en-US" sz="1800" dirty="0">
                <a:solidFill>
                  <a:schemeClr val="tx1"/>
                </a:solidFill>
              </a:rPr>
              <a:t> ATP </a:t>
            </a:r>
            <a:r>
              <a:rPr lang="cs-CZ" altLang="en-US" sz="1800" dirty="0">
                <a:solidFill>
                  <a:schemeClr val="tx1"/>
                </a:solidFill>
              </a:rPr>
              <a:t>- klíčový metabolický proces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b="1" dirty="0">
                <a:solidFill>
                  <a:schemeClr val="tx2"/>
                </a:solidFill>
              </a:rPr>
              <a:t>Kyanid </a:t>
            </a:r>
            <a:r>
              <a:rPr lang="cs-CZ" altLang="en-US" sz="1800" dirty="0">
                <a:solidFill>
                  <a:schemeClr val="tx1"/>
                </a:solidFill>
              </a:rPr>
              <a:t>(C≡N)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b="1" dirty="0">
                <a:solidFill>
                  <a:schemeClr val="tx2"/>
                </a:solidFill>
              </a:rPr>
              <a:t>CO</a:t>
            </a:r>
            <a:r>
              <a:rPr lang="cs-CZ" altLang="en-US" sz="1800" dirty="0">
                <a:solidFill>
                  <a:schemeClr val="tx1"/>
                </a:solidFill>
              </a:rPr>
              <a:t> vazba na </a:t>
            </a:r>
            <a:r>
              <a:rPr lang="cs-CZ" altLang="en-US" sz="1800" u="sng" dirty="0">
                <a:solidFill>
                  <a:schemeClr val="tx1"/>
                </a:solidFill>
              </a:rPr>
              <a:t>hemový komplex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nejr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ychlejší toxicita – mitochondrie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také v hemoglobinu, CYP450 atd.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Specifické inhibice enzymů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0376" r="6482" b="11359"/>
          <a:stretch>
            <a:fillRect/>
          </a:stretch>
        </p:blipFill>
        <p:spPr bwMode="auto">
          <a:xfrm>
            <a:off x="3924300" y="3243263"/>
            <a:ext cx="4968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7350"/>
            <a:ext cx="1368425" cy="1325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23383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ú</a:t>
            </a:r>
            <a:r>
              <a:rPr lang="cs-CZ" altLang="en-US" sz="2200" dirty="0">
                <a:solidFill>
                  <a:schemeClr val="tx1"/>
                </a:solidFill>
              </a:rPr>
              <a:t>činky látek </a:t>
            </a:r>
            <a:r>
              <a:rPr lang="cs-CZ" altLang="en-US" sz="2200" b="1" dirty="0">
                <a:solidFill>
                  <a:schemeClr val="tx1"/>
                </a:solidFill>
              </a:rPr>
              <a:t>na </a:t>
            </a:r>
            <a:r>
              <a:rPr lang="cs-CZ" altLang="en-US" sz="2200" b="1" dirty="0" err="1">
                <a:solidFill>
                  <a:schemeClr val="tx1"/>
                </a:solidFill>
              </a:rPr>
              <a:t>sekundání</a:t>
            </a:r>
            <a:r>
              <a:rPr lang="cs-CZ" altLang="en-US" sz="2200" b="1" dirty="0">
                <a:solidFill>
                  <a:schemeClr val="tx1"/>
                </a:solidFill>
              </a:rPr>
              <a:t> a terciární strukturu proteinů </a:t>
            </a:r>
            <a:br>
              <a:rPr lang="cs-CZ" altLang="en-US" sz="2200" b="1" dirty="0">
                <a:solidFill>
                  <a:schemeClr val="tx1"/>
                </a:solidFill>
              </a:rPr>
            </a:br>
            <a:r>
              <a:rPr lang="cs-CZ" altLang="en-US" sz="2200" b="1" dirty="0">
                <a:solidFill>
                  <a:schemeClr val="tx1"/>
                </a:solidFill>
              </a:rPr>
              <a:t>(včetně enzymů)</a:t>
            </a:r>
            <a:br>
              <a:rPr lang="cs-CZ" altLang="en-US" sz="2200" dirty="0">
                <a:solidFill>
                  <a:schemeClr val="tx1"/>
                </a:solidFill>
              </a:rPr>
            </a:b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Narušení H-můstků</a:t>
            </a:r>
            <a:r>
              <a:rPr lang="cs-CZ" altLang="en-US" sz="1800" dirty="0">
                <a:solidFill>
                  <a:schemeClr val="tx1"/>
                </a:solidFill>
              </a:rPr>
              <a:t>	alkoholy, aminy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Iontové vazby	</a:t>
            </a:r>
            <a:r>
              <a:rPr lang="cs-CZ" altLang="en-US" sz="1800" dirty="0">
                <a:solidFill>
                  <a:schemeClr val="tx1"/>
                </a:solidFill>
              </a:rPr>
              <a:t>	kyseliny (COOH), zásady (aminy)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	toxické (těžké) kovy - </a:t>
            </a:r>
            <a:r>
              <a:rPr lang="de-DE" altLang="en-US" sz="1800" dirty="0">
                <a:solidFill>
                  <a:schemeClr val="tx1"/>
                </a:solidFill>
              </a:rPr>
              <a:t>Hg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</a:t>
            </a:r>
            <a:r>
              <a:rPr lang="de-DE" altLang="en-US" sz="1800" dirty="0">
                <a:solidFill>
                  <a:schemeClr val="tx1"/>
                </a:solidFill>
              </a:rPr>
              <a:t>, Pb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</a:t>
            </a:r>
            <a:r>
              <a:rPr lang="de-DE" altLang="en-US" sz="1800" dirty="0">
                <a:solidFill>
                  <a:schemeClr val="tx1"/>
                </a:solidFill>
              </a:rPr>
              <a:t>, Cd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 </a:t>
            </a:r>
            <a:r>
              <a:rPr lang="cs-CZ" altLang="en-US" sz="1800" dirty="0">
                <a:solidFill>
                  <a:schemeClr val="tx1"/>
                </a:solidFill>
              </a:rPr>
              <a:t>, A</a:t>
            </a:r>
            <a:r>
              <a:rPr lang="de-DE" altLang="en-US" sz="1800" dirty="0">
                <a:solidFill>
                  <a:schemeClr val="tx1"/>
                </a:solidFill>
              </a:rPr>
              <a:t>g</a:t>
            </a:r>
            <a:r>
              <a:rPr lang="de-DE" altLang="en-US" sz="1800" baseline="30000" dirty="0">
                <a:solidFill>
                  <a:schemeClr val="tx1"/>
                </a:solidFill>
              </a:rPr>
              <a:t>+1</a:t>
            </a:r>
            <a:r>
              <a:rPr lang="de-DE" altLang="en-US" sz="1800" dirty="0">
                <a:solidFill>
                  <a:schemeClr val="tx1"/>
                </a:solidFill>
              </a:rPr>
              <a:t> Tl</a:t>
            </a:r>
            <a:r>
              <a:rPr lang="de-DE" altLang="en-US" sz="1800" baseline="30000" dirty="0">
                <a:solidFill>
                  <a:schemeClr val="tx1"/>
                </a:solidFill>
              </a:rPr>
              <a:t>+1</a:t>
            </a:r>
            <a:r>
              <a:rPr lang="de-DE" altLang="en-US" sz="1800" dirty="0">
                <a:solidFill>
                  <a:schemeClr val="tx1"/>
                </a:solidFill>
              </a:rPr>
              <a:t>,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S-S můstky	</a:t>
            </a:r>
            <a:r>
              <a:rPr lang="cs-CZ" altLang="en-US" sz="1800" dirty="0">
                <a:solidFill>
                  <a:schemeClr val="tx1"/>
                </a:solidFill>
              </a:rPr>
              <a:t>	toxické kovy (reakce se sírou HS-)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dirty="0">
                <a:solidFill>
                  <a:schemeClr val="tx2"/>
                </a:solidFill>
              </a:rPr>
              <a:t>Detaily (domácí úkol): </a:t>
            </a:r>
            <a:r>
              <a:rPr lang="cs-CZ" altLang="en-US" sz="1600" u="sng" dirty="0">
                <a:solidFill>
                  <a:schemeClr val="tx2"/>
                </a:solidFill>
              </a:rPr>
              <a:t>http://www.elmhurst.edu/~chm/vchembook/568denaturation.html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Nespecifické mechanismy (reaktivní): denaturace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2644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Změny redox-potenciálu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Oxidativní stres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50825" y="981075"/>
            <a:ext cx="86106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chemeClr val="tx2"/>
                </a:solidFill>
              </a:rPr>
              <a:t>R</a:t>
            </a:r>
            <a:r>
              <a:rPr lang="cs-CZ" altLang="en-US" sz="2200" b="1" dirty="0">
                <a:solidFill>
                  <a:schemeClr val="tx2"/>
                </a:solidFill>
              </a:rPr>
              <a:t>edox-potenciál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v buňce se přirozeně udržuje určitý stav redox-potenciálu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rovnováha </a:t>
            </a:r>
            <a:r>
              <a:rPr lang="cs-CZ" altLang="en-US" sz="1800" b="1" dirty="0">
                <a:solidFill>
                  <a:schemeClr val="tx1"/>
                </a:solidFill>
              </a:rPr>
              <a:t>oxidanty/antioxidanty</a:t>
            </a:r>
            <a:endParaRPr lang="en-GB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narušení rovnováhy </a:t>
            </a:r>
            <a:r>
              <a:rPr lang="cs-CZ" alt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oxida</a:t>
            </a:r>
            <a:r>
              <a:rPr lang="cs-CZ" alt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ční stres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b="1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 b="1" dirty="0">
                <a:solidFill>
                  <a:schemeClr val="tx2"/>
                </a:solidFill>
              </a:rPr>
              <a:t> A</a:t>
            </a:r>
            <a:r>
              <a:rPr lang="cs-CZ" altLang="en-US" sz="1800" b="1" dirty="0">
                <a:solidFill>
                  <a:schemeClr val="tx2"/>
                </a:solidFill>
              </a:rPr>
              <a:t>ntioxidanty: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br>
              <a:rPr lang="cs-CZ" altLang="en-US" sz="1800" b="1" dirty="0">
                <a:solidFill>
                  <a:schemeClr val="tx2"/>
                </a:solidFill>
              </a:rPr>
            </a:br>
            <a:r>
              <a:rPr lang="cs-CZ" altLang="en-US" sz="1800" b="1" i="1" dirty="0">
                <a:solidFill>
                  <a:schemeClr val="tx2"/>
                </a:solidFill>
              </a:rPr>
              <a:t>	</a:t>
            </a:r>
            <a:r>
              <a:rPr lang="en-GB" altLang="en-US" sz="1800" dirty="0" err="1">
                <a:solidFill>
                  <a:schemeClr val="tx1"/>
                </a:solidFill>
              </a:rPr>
              <a:t>endogenní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</a:rPr>
              <a:t>syntéza</a:t>
            </a:r>
            <a:r>
              <a:rPr lang="en-GB" altLang="en-US" sz="1800" dirty="0">
                <a:solidFill>
                  <a:schemeClr val="tx1"/>
                </a:solidFill>
              </a:rPr>
              <a:t> – </a:t>
            </a:r>
            <a:r>
              <a:rPr lang="en-GB" altLang="en-US" sz="1800" b="1" dirty="0" err="1">
                <a:solidFill>
                  <a:srgbClr val="FF0000"/>
                </a:solidFill>
              </a:rPr>
              <a:t>glutathion</a:t>
            </a:r>
            <a:r>
              <a:rPr lang="en-GB" altLang="en-US" sz="1800" b="1" dirty="0">
                <a:solidFill>
                  <a:srgbClr val="FF0000"/>
                </a:solidFill>
              </a:rPr>
              <a:t> (!)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	</a:t>
            </a:r>
            <a:r>
              <a:rPr lang="en-GB" altLang="en-US" sz="1800" dirty="0" err="1">
                <a:solidFill>
                  <a:schemeClr val="tx1"/>
                </a:solidFill>
              </a:rPr>
              <a:t>dietární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beta-karoten, </a:t>
            </a:r>
            <a:r>
              <a:rPr lang="cs-CZ" altLang="en-US" sz="1800" b="1" dirty="0">
                <a:solidFill>
                  <a:srgbClr val="FF0000"/>
                </a:solidFill>
              </a:rPr>
              <a:t>kys. askorbová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cs-CZ" altLang="en-US" sz="1800" b="1" dirty="0">
                <a:solidFill>
                  <a:srgbClr val="FF0000"/>
                </a:solidFill>
              </a:rPr>
              <a:t>(vitamin C)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 b="1" dirty="0">
                <a:solidFill>
                  <a:schemeClr val="tx2"/>
                </a:solidFill>
              </a:rPr>
              <a:t> </a:t>
            </a:r>
            <a:r>
              <a:rPr lang="en-GB" altLang="en-US" sz="1800" b="1" dirty="0" err="1">
                <a:solidFill>
                  <a:schemeClr val="tx2"/>
                </a:solidFill>
              </a:rPr>
              <a:t>Zdroje</a:t>
            </a:r>
            <a:r>
              <a:rPr lang="en-GB" altLang="en-US" sz="1800" b="1" dirty="0">
                <a:solidFill>
                  <a:schemeClr val="tx2"/>
                </a:solidFill>
              </a:rPr>
              <a:t> “pro-</a:t>
            </a:r>
            <a:r>
              <a:rPr lang="en-GB" altLang="en-US" sz="1800" b="1" dirty="0" err="1">
                <a:solidFill>
                  <a:schemeClr val="tx2"/>
                </a:solidFill>
              </a:rPr>
              <a:t>oxidantů</a:t>
            </a:r>
            <a:r>
              <a:rPr lang="en-GB" altLang="en-US" sz="1800" b="1" dirty="0">
                <a:solidFill>
                  <a:schemeClr val="tx2"/>
                </a:solidFill>
              </a:rPr>
              <a:t>” </a:t>
            </a:r>
            <a:r>
              <a:rPr lang="en-GB" altLang="en-US" sz="1800" dirty="0">
                <a:solidFill>
                  <a:schemeClr val="tx1"/>
                </a:solidFill>
              </a:rPr>
              <a:t>(viz </a:t>
            </a:r>
            <a:r>
              <a:rPr lang="en-GB" altLang="en-US" sz="1800" dirty="0" err="1">
                <a:solidFill>
                  <a:schemeClr val="tx1"/>
                </a:solidFill>
              </a:rPr>
              <a:t>dále</a:t>
            </a:r>
            <a:r>
              <a:rPr lang="en-GB" altLang="en-US" sz="1800" dirty="0">
                <a:solidFill>
                  <a:schemeClr val="tx1"/>
                </a:solidFill>
              </a:rPr>
              <a:t>)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přirozené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procesy</a:t>
            </a:r>
            <a:r>
              <a:rPr lang="en-GB" altLang="en-US" sz="1600" dirty="0">
                <a:solidFill>
                  <a:schemeClr val="tx1"/>
                </a:solidFill>
              </a:rPr>
              <a:t> (</a:t>
            </a:r>
            <a:r>
              <a:rPr lang="en-GB" altLang="en-US" sz="1600" dirty="0" err="1">
                <a:solidFill>
                  <a:schemeClr val="tx1"/>
                </a:solidFill>
              </a:rPr>
              <a:t>metabolismus</a:t>
            </a:r>
            <a:r>
              <a:rPr lang="en-GB" altLang="en-US" sz="16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záření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xenobiotika</a:t>
            </a:r>
            <a:r>
              <a:rPr lang="en-GB" altLang="en-US" sz="1600" dirty="0">
                <a:solidFill>
                  <a:schemeClr val="tx1"/>
                </a:solidFill>
              </a:rPr>
              <a:t> (</a:t>
            </a:r>
            <a:r>
              <a:rPr lang="en-GB" altLang="en-US" sz="1600" dirty="0" err="1">
                <a:solidFill>
                  <a:schemeClr val="tx1"/>
                </a:solidFill>
              </a:rPr>
              <a:t>přímá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reaktivita</a:t>
            </a:r>
            <a:r>
              <a:rPr lang="en-GB" altLang="en-US" sz="1600" dirty="0">
                <a:solidFill>
                  <a:schemeClr val="tx1"/>
                </a:solidFill>
              </a:rPr>
              <a:t>, </a:t>
            </a:r>
            <a:r>
              <a:rPr lang="en-GB" altLang="en-US" sz="1600" dirty="0" err="1">
                <a:solidFill>
                  <a:schemeClr val="tx1"/>
                </a:solidFill>
              </a:rPr>
              <a:t>reaktivita</a:t>
            </a:r>
            <a:r>
              <a:rPr lang="en-GB" altLang="en-US" sz="1600" dirty="0">
                <a:solidFill>
                  <a:schemeClr val="tx1"/>
                </a:solidFill>
              </a:rPr>
              <a:t> po </a:t>
            </a:r>
            <a:r>
              <a:rPr lang="en-GB" altLang="en-US" sz="1600" dirty="0" err="1">
                <a:solidFill>
                  <a:schemeClr val="tx1"/>
                </a:solidFill>
              </a:rPr>
              <a:t>aktivaci</a:t>
            </a:r>
            <a:r>
              <a:rPr lang="en-GB" altLang="en-US" sz="16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Změny redox potenciálu / oxidativní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6740" name="Picture 5" descr="https://encrypted-tbn2.gstatic.com/images?q=tbn:ANd9GcQgt2WMFH5Q29sZCcknGSNXxp2xpH7GR8b23AEFy-2JYUepS9cX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32813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4800" y="1023938"/>
            <a:ext cx="8610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chemeClr val="tx2"/>
                </a:solidFill>
              </a:rPr>
              <a:t>Metabolismus - mitochondrie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i="1">
                <a:solidFill>
                  <a:schemeClr val="tx1"/>
                </a:solidFill>
              </a:rPr>
              <a:t>	</a:t>
            </a:r>
            <a:r>
              <a:rPr lang="en-GB" altLang="en-US" sz="2200" b="1">
                <a:solidFill>
                  <a:schemeClr val="tx1"/>
                </a:solidFill>
              </a:rPr>
              <a:t>kyslík </a:t>
            </a:r>
            <a:r>
              <a:rPr lang="en-GB" altLang="en-US" sz="2200">
                <a:solidFill>
                  <a:schemeClr val="tx1"/>
                </a:solidFill>
              </a:rPr>
              <a:t>= terminální akceptor elektronů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		fyziologicky: 	O2 + glukoza 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voda + CO2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		patologie:	O2  ROS </a:t>
            </a:r>
            <a:r>
              <a:rPr lang="cs-CZ" altLang="en-US" sz="1800" i="1">
                <a:solidFill>
                  <a:schemeClr val="tx1"/>
                </a:solidFill>
              </a:rPr>
              <a:t>(reactive oxygen species)</a:t>
            </a:r>
            <a:endParaRPr lang="en-GB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METABOLISMUS a o</a:t>
            </a:r>
            <a:r>
              <a:rPr lang="en-GB" altLang="en-US" sz="2400" b="1">
                <a:solidFill>
                  <a:srgbClr val="FF3300"/>
                </a:solidFill>
              </a:rPr>
              <a:t>xidativní stres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8788" name="Picture 2" descr="http://cardiovascres.oxfordjournals.org/content/cardiovascres/61/3/461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57975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ovéPole 4"/>
          <p:cNvSpPr txBox="1">
            <a:spLocks noChangeArrowheads="1"/>
          </p:cNvSpPr>
          <p:nvPr/>
        </p:nvSpPr>
        <p:spPr bwMode="auto">
          <a:xfrm>
            <a:off x="254000" y="4437063"/>
            <a:ext cx="2805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Hlavní ROS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chemeClr val="tx1"/>
                </a:solidFill>
              </a:rPr>
              <a:t>Superoxid (O</a:t>
            </a:r>
            <a:r>
              <a:rPr lang="en-GB" altLang="en-US" sz="1600" baseline="-25000">
                <a:solidFill>
                  <a:schemeClr val="tx1"/>
                </a:solidFill>
              </a:rPr>
              <a:t>2</a:t>
            </a:r>
            <a:r>
              <a:rPr lang="en-GB" altLang="en-US" sz="1600" baseline="30000">
                <a:solidFill>
                  <a:schemeClr val="tx1"/>
                </a:solidFill>
              </a:rPr>
              <a:t>-</a:t>
            </a:r>
            <a:r>
              <a:rPr lang="en-GB" altLang="en-US" sz="1600">
                <a:solidFill>
                  <a:schemeClr val="tx1"/>
                </a:solidFill>
              </a:rPr>
              <a:t> </a:t>
            </a:r>
            <a:r>
              <a:rPr lang="en-GB" altLang="en-US" sz="1600" b="1" baseline="30000">
                <a:solidFill>
                  <a:schemeClr val="tx1"/>
                </a:solidFill>
              </a:rPr>
              <a:t>.</a:t>
            </a:r>
            <a:r>
              <a:rPr lang="en-GB" altLang="en-US" sz="1600">
                <a:solidFill>
                  <a:schemeClr val="tx1"/>
                </a:solidFill>
              </a:rPr>
              <a:t> )</a:t>
            </a:r>
            <a:endParaRPr lang="en-GB" altLang="en-US" sz="1600" b="1" baseline="30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chemeClr val="tx1"/>
                </a:solidFill>
              </a:rPr>
              <a:t>Peroxid vodíku (H2O2)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rgbClr val="FF0000"/>
                </a:solidFill>
              </a:rPr>
              <a:t>Hydroxylový radikál (OH </a:t>
            </a:r>
            <a:r>
              <a:rPr lang="en-GB" altLang="en-US" sz="1600" b="1" baseline="30000">
                <a:solidFill>
                  <a:srgbClr val="FF0000"/>
                </a:solidFill>
              </a:rPr>
              <a:t>.</a:t>
            </a:r>
            <a:r>
              <a:rPr lang="en-GB" altLang="en-US" sz="1600">
                <a:solidFill>
                  <a:srgbClr val="FF0000"/>
                </a:solidFill>
              </a:rPr>
              <a:t> )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   </a:t>
            </a: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 poškození molekul</a:t>
            </a: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60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700338" y="5661025"/>
            <a:ext cx="2879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65182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+mj-lt"/>
                <a:cs typeface="Arial" charset="0"/>
              </a:rPr>
              <a:t>Respirační řetězec v mitochondriích</a:t>
            </a:r>
          </a:p>
          <a:p>
            <a:pPr>
              <a:buFontTx/>
              <a:buChar char="-"/>
              <a:defRPr/>
            </a:pPr>
            <a:r>
              <a:rPr lang="cs-CZ" sz="2000" dirty="0">
                <a:latin typeface="+mj-lt"/>
                <a:cs typeface="Arial" charset="0"/>
              </a:rPr>
              <a:t> zdroj elektronů </a:t>
            </a:r>
            <a:r>
              <a:rPr lang="cs-CZ" sz="2000" dirty="0"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+mj-lt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+mj-lt"/>
                <a:cs typeface="Arial" charset="0"/>
              </a:rPr>
              <a:t>zdroj ROS</a:t>
            </a:r>
          </a:p>
          <a:p>
            <a:pPr>
              <a:buFontTx/>
              <a:buChar char="-"/>
              <a:defRPr/>
            </a:pPr>
            <a:endParaRPr lang="cs-CZ" sz="2000" dirty="0">
              <a:latin typeface="+mj-lt"/>
              <a:cs typeface="Arial" charset="0"/>
            </a:endParaRPr>
          </a:p>
        </p:txBody>
      </p:sp>
      <p:pic>
        <p:nvPicPr>
          <p:cNvPr id="120835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153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644525"/>
            <a:ext cx="861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Ionizující záření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	</a:t>
            </a: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 dirty="0">
                <a:solidFill>
                  <a:schemeClr val="tx2"/>
                </a:solidFill>
              </a:rPr>
              <a:t>reakce s vodou v buňkách </a:t>
            </a:r>
            <a:br>
              <a:rPr lang="cs-CZ" altLang="en-US" sz="1800" b="1" dirty="0">
                <a:solidFill>
                  <a:schemeClr val="tx2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	</a:t>
            </a:r>
            <a:r>
              <a:rPr lang="cs-CZ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produkce</a:t>
            </a: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ROS</a:t>
            </a:r>
            <a:r>
              <a:rPr lang="cs-CZ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(OH-radikál)</a:t>
            </a:r>
            <a:br>
              <a:rPr lang="cs-CZ" altLang="en-US" sz="1800" b="1" dirty="0">
                <a:solidFill>
                  <a:schemeClr val="tx2"/>
                </a:solidFill>
              </a:rPr>
            </a:br>
            <a:r>
              <a:rPr lang="cs-CZ" altLang="en-US" sz="1800" b="1" i="1" dirty="0">
                <a:solidFill>
                  <a:srgbClr val="FF0000"/>
                </a:solidFill>
              </a:rPr>
              <a:t>		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základní mechanismus toxicity způsobené zářením !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Další zdroje „oxidantů“ v buňce -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22884" name="Picture 10" descr="http://www.frontiersin.org/files/Articles/22593/fphar-03-00094-HTML/image_m/fphar-03-0009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36825"/>
            <a:ext cx="78438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04800" y="965200"/>
            <a:ext cx="8610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p</a:t>
            </a:r>
            <a:r>
              <a:rPr lang="en-GB" altLang="en-US" sz="1800" b="1">
                <a:solidFill>
                  <a:schemeClr val="tx1"/>
                </a:solidFill>
              </a:rPr>
              <a:t>římo </a:t>
            </a:r>
            <a:r>
              <a:rPr lang="en-US" altLang="en-US" sz="1800" b="1">
                <a:solidFill>
                  <a:schemeClr val="tx1"/>
                </a:solidFill>
              </a:rPr>
              <a:t>r</a:t>
            </a:r>
            <a:r>
              <a:rPr lang="cs-CZ" altLang="en-US" sz="1800" b="1">
                <a:solidFill>
                  <a:schemeClr val="tx1"/>
                </a:solidFill>
              </a:rPr>
              <a:t>eaktivní látky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GB" altLang="en-US" sz="1800">
                <a:solidFill>
                  <a:schemeClr val="tx1"/>
                </a:solidFill>
              </a:rPr>
              <a:t>např. </a:t>
            </a:r>
            <a:r>
              <a:rPr lang="cs-CZ" altLang="en-US" sz="1800">
                <a:solidFill>
                  <a:schemeClr val="tx1"/>
                </a:solidFill>
              </a:rPr>
              <a:t>epoxidy </a:t>
            </a:r>
            <a:r>
              <a:rPr lang="en-GB" altLang="en-US" sz="1800">
                <a:solidFill>
                  <a:schemeClr val="tx1"/>
                </a:solidFill>
              </a:rPr>
              <a:t>a další </a:t>
            </a:r>
            <a:r>
              <a:rPr lang="cs-CZ" altLang="en-US" sz="1800">
                <a:solidFill>
                  <a:schemeClr val="tx1"/>
                </a:solidFill>
              </a:rPr>
              <a:t>…)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metabolity </a:t>
            </a:r>
            <a:r>
              <a:rPr lang="cs-CZ" altLang="en-US" sz="1800">
                <a:solidFill>
                  <a:schemeClr val="tx1"/>
                </a:solidFill>
              </a:rPr>
              <a:t>vznikající při transformacích </a:t>
            </a:r>
            <a:r>
              <a:rPr lang="en-GB" altLang="en-US" sz="1800">
                <a:solidFill>
                  <a:schemeClr val="tx1"/>
                </a:solidFill>
              </a:rPr>
              <a:t>a </a:t>
            </a:r>
            <a:r>
              <a:rPr lang="cs-CZ" altLang="en-US" sz="1800">
                <a:solidFill>
                  <a:schemeClr val="tx1"/>
                </a:solidFill>
              </a:rPr>
              <a:t>detoxifikaci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	</a:t>
            </a: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800">
                <a:solidFill>
                  <a:schemeClr val="tx2"/>
                </a:solidFill>
              </a:rPr>
              <a:t>Reakce s “antioxidanty” </a:t>
            </a: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 narušení redox rovnováhy</a:t>
            </a:r>
            <a:endParaRPr lang="cs-CZ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chemeClr val="tx1"/>
                </a:solidFill>
              </a:rPr>
              <a:t>toxické kovy </a:t>
            </a:r>
            <a:r>
              <a:rPr lang="cs-CZ" altLang="en-US" sz="1800">
                <a:solidFill>
                  <a:schemeClr val="tx1"/>
                </a:solidFill>
              </a:rPr>
              <a:t>(Fentonova reakce – katalýza rozkladu H2O2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OH*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chemeClr val="tx1"/>
                </a:solidFill>
              </a:rPr>
              <a:t>redoxní cyklátory </a:t>
            </a:r>
            <a:r>
              <a:rPr lang="cs-CZ" altLang="en-US" sz="1800">
                <a:solidFill>
                  <a:schemeClr val="tx1"/>
                </a:solidFill>
              </a:rPr>
              <a:t>– např. </a:t>
            </a:r>
            <a:r>
              <a:rPr lang="en-GB" altLang="en-US" sz="1800">
                <a:solidFill>
                  <a:schemeClr val="tx1"/>
                </a:solidFill>
              </a:rPr>
              <a:t>c</a:t>
            </a:r>
            <a:r>
              <a:rPr lang="cs-CZ" altLang="en-US" sz="1800">
                <a:solidFill>
                  <a:schemeClr val="tx1"/>
                </a:solidFill>
              </a:rPr>
              <a:t>hinony</a:t>
            </a: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Indukce radikálů (viz příklad dole: kovy  ROS)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XENOBIOTIKA A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24932" name="Picture 2" descr="http://ars.els-cdn.com/content/image/1-s2.0-S0891584902007797-g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190875"/>
            <a:ext cx="62658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4800" y="314325"/>
            <a:ext cx="86106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0000"/>
                </a:solidFill>
              </a:rPr>
              <a:t>Oxidativní stre</a:t>
            </a:r>
            <a:r>
              <a:rPr lang="en-US" altLang="en-US" sz="2400" b="1" dirty="0">
                <a:solidFill>
                  <a:srgbClr val="FF0000"/>
                </a:solidFill>
              </a:rPr>
              <a:t>s </a:t>
            </a:r>
            <a:r>
              <a:rPr lang="cs-CZ" altLang="en-US" sz="2400" b="1" dirty="0">
                <a:solidFill>
                  <a:srgbClr val="FF0000"/>
                </a:solidFill>
              </a:rPr>
              <a:t>= narušení rovnováhy oxidanty/antioxidanty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3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3000" dirty="0">
                <a:solidFill>
                  <a:schemeClr val="tx1"/>
                </a:solidFill>
              </a:rPr>
              <a:t>Oxidační stres vzniká:</a:t>
            </a:r>
            <a:br>
              <a:rPr lang="cs-CZ" altLang="en-US" sz="3000" dirty="0">
                <a:solidFill>
                  <a:schemeClr val="tx1"/>
                </a:solidFill>
              </a:rPr>
            </a:br>
            <a:endParaRPr lang="cs-CZ" altLang="en-US" sz="3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dirty="0">
                <a:solidFill>
                  <a:schemeClr val="tx2"/>
                </a:solidFill>
              </a:rPr>
              <a:t>Zvýšení</a:t>
            </a:r>
            <a:r>
              <a:rPr lang="en-US" altLang="en-US" sz="2200" dirty="0">
                <a:solidFill>
                  <a:schemeClr val="tx2"/>
                </a:solidFill>
              </a:rPr>
              <a:t>m</a:t>
            </a:r>
            <a:r>
              <a:rPr lang="cs-CZ" altLang="en-US" sz="2200" dirty="0">
                <a:solidFill>
                  <a:schemeClr val="tx2"/>
                </a:solidFill>
              </a:rPr>
              <a:t> koncentrací oxidantů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2"/>
                </a:solidFill>
              </a:rPr>
              <a:t>a/</a:t>
            </a:r>
            <a:r>
              <a:rPr lang="en-US" altLang="en-US" sz="2200" dirty="0" err="1">
                <a:solidFill>
                  <a:schemeClr val="tx2"/>
                </a:solidFill>
              </a:rPr>
              <a:t>nebo</a:t>
            </a:r>
            <a:endParaRPr lang="en-US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</a:rPr>
              <a:t>Odstran</a:t>
            </a:r>
            <a:r>
              <a:rPr lang="cs-CZ" altLang="en-US" sz="2200" dirty="0">
                <a:solidFill>
                  <a:schemeClr val="tx2"/>
                </a:solidFill>
              </a:rPr>
              <a:t>ěním antioxidantů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- velmi obecný mechanismus vyvolaný toxickými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i="1" dirty="0">
                <a:solidFill>
                  <a:schemeClr val="tx1"/>
                </a:solidFill>
              </a:rPr>
              <a:t>- </a:t>
            </a:r>
            <a:r>
              <a:rPr lang="cs-CZ" altLang="en-US" sz="2200" dirty="0">
                <a:solidFill>
                  <a:schemeClr val="tx1"/>
                </a:solidFill>
              </a:rPr>
              <a:t>důsledky: chronické efekty – </a:t>
            </a:r>
            <a:r>
              <a:rPr lang="cs-CZ" altLang="en-US" sz="2200" dirty="0">
                <a:solidFill>
                  <a:srgbClr val="FF0000"/>
                </a:solidFill>
              </a:rPr>
              <a:t>nemoci, rakovina, stárnutí </a:t>
            </a:r>
            <a:r>
              <a:rPr lang="cs-CZ" altLang="en-US" sz="2200" dirty="0">
                <a:solidFill>
                  <a:schemeClr val="tx1"/>
                </a:solidFill>
              </a:rPr>
              <a:t>...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Pozn: Druhý extrém narušení rovnováhy: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b="1" i="1" dirty="0">
                <a:solidFill>
                  <a:schemeClr val="tx1"/>
                </a:solidFill>
              </a:rPr>
              <a:t>? Snížení koncentrací oxidantů </a:t>
            </a:r>
            <a:r>
              <a:rPr lang="cs-CZ" altLang="en-US" sz="1600" i="1" dirty="0">
                <a:solidFill>
                  <a:schemeClr val="tx1"/>
                </a:solidFill>
              </a:rPr>
              <a:t>- málo prostudováno (anoxie - častý stav v nádorech)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1259632" y="188913"/>
            <a:ext cx="6667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chemeClr val="tx1"/>
                </a:solidFill>
              </a:rPr>
              <a:t>Interakce látek s proteiny – příklady procesů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9713"/>
            <a:ext cx="43561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5435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6084888" y="692150"/>
            <a:ext cx="28336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ROS a o</a:t>
            </a:r>
            <a:r>
              <a:rPr lang="cs-CZ" altLang="en-US" sz="1800" b="1" dirty="0">
                <a:solidFill>
                  <a:schemeClr val="tx1"/>
                </a:solidFill>
              </a:rPr>
              <a:t>xidace</a:t>
            </a:r>
            <a:br>
              <a:rPr lang="en-GB" altLang="en-US" sz="1800" b="1" dirty="0">
                <a:solidFill>
                  <a:schemeClr val="tx1"/>
                </a:solidFill>
              </a:rPr>
            </a:br>
            <a:r>
              <a:rPr lang="en-GB" altLang="en-US" sz="1800" b="1" dirty="0" err="1">
                <a:solidFill>
                  <a:schemeClr val="tx1"/>
                </a:solidFill>
              </a:rPr>
              <a:t>na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molekulární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úrovni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DNA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proteiny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fosfolipidy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 err="1">
                <a:solidFill>
                  <a:schemeClr val="tx1"/>
                </a:solidFill>
              </a:rPr>
              <a:t>Důsledky</a:t>
            </a:r>
            <a:r>
              <a:rPr lang="en-GB" altLang="en-US" sz="1800" b="1" dirty="0">
                <a:solidFill>
                  <a:schemeClr val="tx1"/>
                </a:solidFill>
              </a:rPr>
              <a:t>: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Přímá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stárnutí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b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    </a:t>
            </a:r>
            <a:r>
              <a:rPr lang="en-US" alt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nemoci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234950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Další specifické mechanismy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 i</a:t>
            </a:r>
            <a:r>
              <a:rPr lang="cs-CZ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ntrace</a:t>
            </a:r>
            <a:r>
              <a:rPr lang="en-GB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l</a:t>
            </a:r>
            <a:r>
              <a:rPr lang="cs-CZ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ulární receptory</a:t>
            </a:r>
            <a:endParaRPr lang="en-US" altLang="en-US" sz="280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 specifické modulace </a:t>
            </a:r>
            <a:r>
              <a:rPr lang="cs-CZ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gradientů na membránách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8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34184" y="1073944"/>
            <a:ext cx="8610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Interakce chemických látek s receptory pro přirozené ligandy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= reakce </a:t>
            </a:r>
            <a:r>
              <a:rPr lang="cs-CZ" altLang="en-US" sz="2200" b="1" dirty="0">
                <a:solidFill>
                  <a:srgbClr val="FF0000"/>
                </a:solidFill>
              </a:rPr>
              <a:t>s proteinovými receptory</a:t>
            </a:r>
            <a:endParaRPr lang="en-US" altLang="en-US" sz="22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accent2"/>
                </a:solidFill>
              </a:rPr>
              <a:t>PROTEINOVÉ RECEPTORY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A) Membránové receptory </a:t>
            </a:r>
            <a:r>
              <a:rPr lang="cs-CZ" altLang="en-US" sz="2200" i="1" dirty="0">
                <a:solidFill>
                  <a:schemeClr val="tx1"/>
                </a:solidFill>
              </a:rPr>
              <a:t>– menší význam v ekotoxicitě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 přirozené ligandy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chemeClr val="tx1"/>
                </a:solidFill>
              </a:rPr>
              <a:t> velké hormony (inzulin):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	menší význam toxických látek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- malé signální molekuly (neurotransmittery):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	</a:t>
            </a:r>
            <a:r>
              <a:rPr lang="cs-CZ" altLang="en-US" sz="1800" i="1" dirty="0">
                <a:solidFill>
                  <a:schemeClr val="tx1"/>
                </a:solidFill>
              </a:rPr>
              <a:t>strukturně blízké malým mk toxikantů</a:t>
            </a:r>
            <a:br>
              <a:rPr lang="en-GB" altLang="en-US" sz="1800" i="1" dirty="0">
                <a:solidFill>
                  <a:schemeClr val="tx1"/>
                </a:solidFill>
              </a:rPr>
            </a:br>
            <a:r>
              <a:rPr lang="en-GB" altLang="en-US" sz="1800" i="1" dirty="0">
                <a:solidFill>
                  <a:schemeClr val="tx1"/>
                </a:solidFill>
              </a:rPr>
              <a:t>	(</a:t>
            </a:r>
            <a:r>
              <a:rPr lang="en-GB" altLang="en-US" sz="1800" i="1" dirty="0" err="1">
                <a:solidFill>
                  <a:schemeClr val="tx1"/>
                </a:solidFill>
              </a:rPr>
              <a:t>spíše</a:t>
            </a:r>
            <a:r>
              <a:rPr lang="en-GB" altLang="en-US" sz="1800" i="1" dirty="0">
                <a:solidFill>
                  <a:schemeClr val="tx1"/>
                </a:solidFill>
              </a:rPr>
              <a:t> </a:t>
            </a:r>
            <a:r>
              <a:rPr lang="en-GB" altLang="en-US" sz="1800" i="1" dirty="0" err="1">
                <a:solidFill>
                  <a:schemeClr val="tx1"/>
                </a:solidFill>
              </a:rPr>
              <a:t>farmakologie</a:t>
            </a:r>
            <a:r>
              <a:rPr lang="en-GB" altLang="en-US" sz="1800" i="1" dirty="0">
                <a:solidFill>
                  <a:schemeClr val="tx1"/>
                </a:solidFill>
              </a:rPr>
              <a:t>)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rgbClr val="FF0000"/>
                </a:solidFill>
              </a:rPr>
              <a:t>B) Intracelulární receptory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Velký význam v ekotoxicitě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	</a:t>
            </a:r>
            <a:r>
              <a:rPr lang="cs-CZ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viz </a:t>
            </a:r>
            <a:r>
              <a:rPr lang="cs-CZ" altLang="en-US" sz="1800" b="1" dirty="0">
                <a:solidFill>
                  <a:srgbClr val="FF0000"/>
                </a:solidFill>
              </a:rPr>
              <a:t>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dirty="0">
              <a:solidFill>
                <a:schemeClr val="tx1"/>
              </a:solidFill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Kompetice toxických látek s přirozenými ligandy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1263"/>
            <a:ext cx="41402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 rot="1694405">
            <a:off x="4804549" y="3341462"/>
            <a:ext cx="1030452" cy="329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323850" y="404813"/>
            <a:ext cx="861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Intracelulární (nukleární) receptory</a:t>
            </a:r>
            <a:endParaRPr lang="cs-CZ" altLang="en-US" sz="2800">
              <a:solidFill>
                <a:schemeClr val="tx2"/>
              </a:solidFill>
            </a:endParaRPr>
          </a:p>
        </p:txBody>
      </p:sp>
      <p:pic>
        <p:nvPicPr>
          <p:cNvPr id="13517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290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492375"/>
            <a:ext cx="417036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2827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Nukleární receptory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 dirty="0">
                <a:solidFill>
                  <a:srgbClr val="FF0000"/>
                </a:solidFill>
              </a:rPr>
              <a:t> přímo interagují s DNA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(transkripční faktory)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Toxické látky interferují s ligandy nukleárních receptorů</a:t>
            </a:r>
            <a:endParaRPr lang="cs-CZ" altLang="en-US" sz="2400">
              <a:solidFill>
                <a:schemeClr val="tx1"/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8271" r="38190" b="22604"/>
          <a:stretch>
            <a:fillRect/>
          </a:stretch>
        </p:blipFill>
        <p:spPr bwMode="auto">
          <a:xfrm>
            <a:off x="611188" y="836613"/>
            <a:ext cx="81375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751138" y="5753100"/>
            <a:ext cx="217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Nukleární receptory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79388" y="192088"/>
            <a:ext cx="886142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rgbClr val="FF0000"/>
                </a:solidFill>
              </a:rPr>
              <a:t>Intracelulární (jaderné) receptory </a:t>
            </a:r>
            <a:r>
              <a:rPr lang="en-GB" altLang="en-US" sz="2200" dirty="0">
                <a:solidFill>
                  <a:srgbClr val="FF0000"/>
                </a:solidFill>
              </a:rPr>
              <a:t>- v</a:t>
            </a:r>
            <a:r>
              <a:rPr lang="cs-CZ" altLang="en-US" sz="2200" dirty="0">
                <a:solidFill>
                  <a:srgbClr val="FF0000"/>
                </a:solidFill>
              </a:rPr>
              <a:t>elký význam v ekotoxikologii 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Ligandy nukleárních receptorů – řada nízkomolekulárních hormonů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estrogeny, androgeny, thyroidní hormony …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Organické toxické látky: strukturní podobnost s hormony (!)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Specifické mechanismy a účinky (</a:t>
            </a:r>
            <a:r>
              <a:rPr lang="cs-CZ" altLang="en-US" sz="1800" i="1" dirty="0">
                <a:solidFill>
                  <a:schemeClr val="tx1"/>
                </a:solidFill>
              </a:rPr>
              <a:t>efekty při nízkých koncentracích)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accent2"/>
                </a:solidFill>
              </a:rPr>
              <a:t>Důsledky: chronická toxicita velmi významných polutantů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</a:t>
            </a:r>
            <a:r>
              <a:rPr lang="cs-CZ" altLang="en-US" sz="1800" dirty="0">
                <a:solidFill>
                  <a:srgbClr val="FF0000"/>
                </a:solidFill>
              </a:rPr>
              <a:t>persistentní látky </a:t>
            </a:r>
            <a:r>
              <a:rPr lang="cs-CZ" altLang="en-US" sz="1800" dirty="0">
                <a:solidFill>
                  <a:schemeClr val="tx1"/>
                </a:solidFill>
              </a:rPr>
              <a:t>- </a:t>
            </a:r>
            <a:r>
              <a:rPr lang="cs-CZ" altLang="en-US" sz="1800" i="1" dirty="0">
                <a:solidFill>
                  <a:schemeClr val="tx1"/>
                </a:solidFill>
              </a:rPr>
              <a:t>PCBs, PCDDs</a:t>
            </a:r>
            <a:r>
              <a:rPr lang="en-US" altLang="en-US" sz="1800" i="1" dirty="0">
                <a:solidFill>
                  <a:schemeClr val="tx1"/>
                </a:solidFill>
              </a:rPr>
              <a:t>/</a:t>
            </a:r>
            <a:r>
              <a:rPr lang="cs-CZ" altLang="en-US" sz="1800" i="1" dirty="0">
                <a:solidFill>
                  <a:schemeClr val="tx1"/>
                </a:solidFill>
              </a:rPr>
              <a:t>Fs, DDT, 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</a:t>
            </a:r>
            <a:r>
              <a:rPr lang="cs-CZ" altLang="en-US" sz="1800" dirty="0">
                <a:solidFill>
                  <a:srgbClr val="FF0000"/>
                </a:solidFill>
              </a:rPr>
              <a:t>ftaláty a další aditiva (bisfenol 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</a:t>
            </a:r>
            <a:r>
              <a:rPr lang="cs-CZ" altLang="en-US" sz="1800" dirty="0">
                <a:solidFill>
                  <a:srgbClr val="FF0000"/>
                </a:solidFill>
              </a:rPr>
              <a:t>detergenty (nonylfenol)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nové typy pesticidů atd.</a:t>
            </a:r>
          </a:p>
        </p:txBody>
      </p:sp>
      <p:grpSp>
        <p:nvGrpSpPr>
          <p:cNvPr id="139267" name="Group 4"/>
          <p:cNvGrpSpPr>
            <a:grpSpLocks/>
          </p:cNvGrpSpPr>
          <p:nvPr/>
        </p:nvGrpSpPr>
        <p:grpSpPr bwMode="auto">
          <a:xfrm>
            <a:off x="611188" y="4437063"/>
            <a:ext cx="8024812" cy="2120900"/>
            <a:chOff x="0" y="1200"/>
            <a:chExt cx="5758" cy="1456"/>
          </a:xfrm>
        </p:grpSpPr>
        <p:pic>
          <p:nvPicPr>
            <p:cNvPr id="139268" name="Picture 5" descr="46_0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0"/>
              <a:ext cx="575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69" name="Rectangle 6"/>
            <p:cNvSpPr>
              <a:spLocks noChangeArrowheads="1"/>
            </p:cNvSpPr>
            <p:nvPr/>
          </p:nvSpPr>
          <p:spPr bwMode="auto">
            <a:xfrm>
              <a:off x="4320" y="1254"/>
              <a:ext cx="6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Thyroxine</a:t>
              </a:r>
              <a:endParaRPr lang="en-US" altLang="en-US" sz="16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0" name="Rectangle 7"/>
            <p:cNvSpPr>
              <a:spLocks noChangeArrowheads="1"/>
            </p:cNvSpPr>
            <p:nvPr/>
          </p:nvSpPr>
          <p:spPr bwMode="auto">
            <a:xfrm>
              <a:off x="106" y="1250"/>
              <a:ext cx="17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Cortisol (Hydrocortisone)</a:t>
              </a:r>
              <a:endParaRPr lang="en-US" altLang="en-US" sz="16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1" name="Rectangle 8"/>
            <p:cNvSpPr>
              <a:spLocks noChangeArrowheads="1"/>
            </p:cNvSpPr>
            <p:nvPr/>
          </p:nvSpPr>
          <p:spPr bwMode="auto">
            <a:xfrm>
              <a:off x="198" y="2332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2" name="Rectangle 9"/>
            <p:cNvSpPr>
              <a:spLocks noChangeArrowheads="1"/>
            </p:cNvSpPr>
            <p:nvPr/>
          </p:nvSpPr>
          <p:spPr bwMode="auto">
            <a:xfrm>
              <a:off x="499" y="180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3" name="Rectangle 10"/>
            <p:cNvSpPr>
              <a:spLocks noChangeArrowheads="1"/>
            </p:cNvSpPr>
            <p:nvPr/>
          </p:nvSpPr>
          <p:spPr bwMode="auto">
            <a:xfrm>
              <a:off x="1312" y="1800"/>
              <a:ext cx="19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4" name="Rectangle 11"/>
            <p:cNvSpPr>
              <a:spLocks noChangeArrowheads="1"/>
            </p:cNvSpPr>
            <p:nvPr/>
          </p:nvSpPr>
          <p:spPr bwMode="auto">
            <a:xfrm>
              <a:off x="816" y="1737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5" name="Rectangle 12"/>
            <p:cNvSpPr>
              <a:spLocks noChangeArrowheads="1"/>
            </p:cNvSpPr>
            <p:nvPr/>
          </p:nvSpPr>
          <p:spPr bwMode="auto">
            <a:xfrm>
              <a:off x="1105" y="1472"/>
              <a:ext cx="4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6" name="Rectangle 13"/>
            <p:cNvSpPr>
              <a:spLocks noChangeArrowheads="1"/>
            </p:cNvSpPr>
            <p:nvPr/>
          </p:nvSpPr>
          <p:spPr bwMode="auto">
            <a:xfrm>
              <a:off x="1100" y="1660"/>
              <a:ext cx="9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7" name="Rectangle 14"/>
            <p:cNvSpPr>
              <a:spLocks noChangeArrowheads="1"/>
            </p:cNvSpPr>
            <p:nvPr/>
          </p:nvSpPr>
          <p:spPr bwMode="auto">
            <a:xfrm>
              <a:off x="1269" y="166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8" name="Rectangle 15"/>
            <p:cNvSpPr>
              <a:spLocks noChangeArrowheads="1"/>
            </p:cNvSpPr>
            <p:nvPr/>
          </p:nvSpPr>
          <p:spPr bwMode="auto">
            <a:xfrm>
              <a:off x="3722" y="1935"/>
              <a:ext cx="19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9" name="Rectangle 16"/>
            <p:cNvSpPr>
              <a:spLocks noChangeArrowheads="1"/>
            </p:cNvSpPr>
            <p:nvPr/>
          </p:nvSpPr>
          <p:spPr bwMode="auto">
            <a:xfrm>
              <a:off x="4379" y="193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0" name="Rectangle 17"/>
            <p:cNvSpPr>
              <a:spLocks noChangeArrowheads="1"/>
            </p:cNvSpPr>
            <p:nvPr/>
          </p:nvSpPr>
          <p:spPr bwMode="auto">
            <a:xfrm>
              <a:off x="4039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1" name="Rectangle 18"/>
            <p:cNvSpPr>
              <a:spLocks noChangeArrowheads="1"/>
            </p:cNvSpPr>
            <p:nvPr/>
          </p:nvSpPr>
          <p:spPr bwMode="auto">
            <a:xfrm>
              <a:off x="4603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2" name="Rectangle 19"/>
            <p:cNvSpPr>
              <a:spLocks noChangeArrowheads="1"/>
            </p:cNvSpPr>
            <p:nvPr/>
          </p:nvSpPr>
          <p:spPr bwMode="auto">
            <a:xfrm>
              <a:off x="4044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3" name="Rectangle 20"/>
            <p:cNvSpPr>
              <a:spLocks noChangeArrowheads="1"/>
            </p:cNvSpPr>
            <p:nvPr/>
          </p:nvSpPr>
          <p:spPr bwMode="auto">
            <a:xfrm>
              <a:off x="4608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4" name="Rectangle 21"/>
            <p:cNvSpPr>
              <a:spLocks noChangeArrowheads="1"/>
            </p:cNvSpPr>
            <p:nvPr/>
          </p:nvSpPr>
          <p:spPr bwMode="auto">
            <a:xfrm>
              <a:off x="5206" y="2121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NH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5" name="Rectangle 22"/>
            <p:cNvSpPr>
              <a:spLocks noChangeArrowheads="1"/>
            </p:cNvSpPr>
            <p:nvPr/>
          </p:nvSpPr>
          <p:spPr bwMode="auto">
            <a:xfrm>
              <a:off x="4955" y="1930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6" name="Rectangle 23"/>
            <p:cNvSpPr>
              <a:spLocks noChangeArrowheads="1"/>
            </p:cNvSpPr>
            <p:nvPr/>
          </p:nvSpPr>
          <p:spPr bwMode="auto">
            <a:xfrm>
              <a:off x="5225" y="1749"/>
              <a:ext cx="3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COOH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7" name="Rectangle 24"/>
            <p:cNvSpPr>
              <a:spLocks noChangeArrowheads="1"/>
            </p:cNvSpPr>
            <p:nvPr/>
          </p:nvSpPr>
          <p:spPr bwMode="auto">
            <a:xfrm>
              <a:off x="426" y="1963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8" name="Rectangle 25"/>
            <p:cNvSpPr>
              <a:spLocks noChangeArrowheads="1"/>
            </p:cNvSpPr>
            <p:nvPr/>
          </p:nvSpPr>
          <p:spPr bwMode="auto">
            <a:xfrm>
              <a:off x="2268" y="1245"/>
              <a:ext cx="91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Testosterone</a:t>
              </a:r>
            </a:p>
          </p:txBody>
        </p:sp>
        <p:sp>
          <p:nvSpPr>
            <p:cNvPr id="139289" name="Rectangle 26"/>
            <p:cNvSpPr>
              <a:spLocks noChangeArrowheads="1"/>
            </p:cNvSpPr>
            <p:nvPr/>
          </p:nvSpPr>
          <p:spPr bwMode="auto">
            <a:xfrm>
              <a:off x="2108" y="2266"/>
              <a:ext cx="10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0" name="Rectangle 27"/>
            <p:cNvSpPr>
              <a:spLocks noChangeArrowheads="1"/>
            </p:cNvSpPr>
            <p:nvPr/>
          </p:nvSpPr>
          <p:spPr bwMode="auto">
            <a:xfrm>
              <a:off x="3011" y="158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1" name="Rectangle 28"/>
            <p:cNvSpPr>
              <a:spLocks noChangeArrowheads="1"/>
            </p:cNvSpPr>
            <p:nvPr/>
          </p:nvSpPr>
          <p:spPr bwMode="auto">
            <a:xfrm>
              <a:off x="2329" y="1902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2" name="Rectangle 29"/>
            <p:cNvSpPr>
              <a:spLocks noChangeArrowheads="1"/>
            </p:cNvSpPr>
            <p:nvPr/>
          </p:nvSpPr>
          <p:spPr bwMode="auto">
            <a:xfrm>
              <a:off x="2731" y="1673"/>
              <a:ext cx="23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3" name="Rectangle 30"/>
            <p:cNvSpPr>
              <a:spLocks noChangeArrowheads="1"/>
            </p:cNvSpPr>
            <p:nvPr/>
          </p:nvSpPr>
          <p:spPr bwMode="auto">
            <a:xfrm>
              <a:off x="5221" y="1930"/>
              <a:ext cx="1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28600" y="2411413"/>
            <a:ext cx="8610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Aktivace AhR 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není znám přirozený ligand, nejsilnějším ligandem TCDD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aktivac</a:t>
            </a:r>
            <a:r>
              <a:rPr lang="en-GB" altLang="en-US" sz="1800" dirty="0">
                <a:solidFill>
                  <a:schemeClr val="tx1"/>
                </a:solidFill>
              </a:rPr>
              <a:t>e </a:t>
            </a:r>
            <a:r>
              <a:rPr lang="en-GB" altLang="en-US" sz="1800" dirty="0" err="1">
                <a:solidFill>
                  <a:schemeClr val="tx1"/>
                </a:solidFill>
              </a:rPr>
              <a:t>AhR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</a:rPr>
              <a:t>vyvolává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		- </a:t>
            </a:r>
            <a:r>
              <a:rPr lang="cs-CZ" altLang="en-US" sz="1800" dirty="0">
                <a:solidFill>
                  <a:schemeClr val="tx2"/>
                </a:solidFill>
              </a:rPr>
              <a:t>indukce detoxikačních enzymů </a:t>
            </a:r>
            <a:r>
              <a:rPr lang="cs-CZ" altLang="en-US" sz="1800" dirty="0">
                <a:solidFill>
                  <a:schemeClr val="tx1"/>
                </a:solidFill>
              </a:rPr>
              <a:t>(CYP1A1)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</a:t>
            </a:r>
            <a:r>
              <a:rPr lang="cs-CZ" altLang="en-US" sz="1800" dirty="0">
                <a:solidFill>
                  <a:srgbClr val="FF0000"/>
                </a:solidFill>
              </a:rPr>
              <a:t>- </a:t>
            </a:r>
            <a:r>
              <a:rPr lang="cs-CZ" altLang="en-US" sz="1800" b="1" dirty="0">
                <a:solidFill>
                  <a:srgbClr val="FF0000"/>
                </a:solidFill>
              </a:rPr>
              <a:t>hyperfosforylace</a:t>
            </a:r>
            <a:r>
              <a:rPr lang="cs-CZ" altLang="en-US" sz="1800" dirty="0">
                <a:solidFill>
                  <a:srgbClr val="FF0000"/>
                </a:solidFill>
              </a:rPr>
              <a:t> regulačních enzymů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</a:t>
            </a:r>
            <a:r>
              <a:rPr lang="en-US" altLang="en-US" sz="1800" dirty="0">
                <a:solidFill>
                  <a:schemeClr val="tx1"/>
                </a:solidFill>
              </a:rPr>
              <a:t>	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proliferace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i="1" dirty="0">
                <a:solidFill>
                  <a:schemeClr val="tx1"/>
                </a:solidFill>
              </a:rPr>
              <a:t>! nádory), </a:t>
            </a:r>
            <a:r>
              <a:rPr lang="en-US" altLang="en-US" sz="1800" dirty="0" err="1">
                <a:solidFill>
                  <a:schemeClr val="tx1"/>
                </a:solidFill>
              </a:rPr>
              <a:t>apopto</a:t>
            </a:r>
            <a:r>
              <a:rPr lang="cs-CZ" altLang="en-US" sz="1800" dirty="0">
                <a:solidFill>
                  <a:schemeClr val="tx1"/>
                </a:solidFill>
              </a:rPr>
              <a:t>za (</a:t>
            </a:r>
            <a:r>
              <a:rPr lang="cs-CZ" altLang="en-US" sz="1800" i="1" dirty="0">
                <a:solidFill>
                  <a:schemeClr val="tx1"/>
                </a:solidFill>
              </a:rPr>
              <a:t>imunotoxicita) …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Aktivace 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přirozeným ligandem </a:t>
            </a:r>
            <a:r>
              <a:rPr lang="en-US" altLang="en-US" sz="1800" dirty="0">
                <a:solidFill>
                  <a:schemeClr val="tx1"/>
                </a:solidFill>
              </a:rPr>
              <a:t>ER </a:t>
            </a:r>
            <a:r>
              <a:rPr lang="en-US" altLang="en-US" sz="1800" dirty="0" err="1">
                <a:solidFill>
                  <a:schemeClr val="tx1"/>
                </a:solidFill>
              </a:rPr>
              <a:t>jsou</a:t>
            </a:r>
            <a:r>
              <a:rPr lang="cs-CZ" altLang="en-US" sz="1800" dirty="0">
                <a:solidFill>
                  <a:schemeClr val="tx1"/>
                </a:solidFill>
              </a:rPr>
              <a:t> estrogeny (17beta-estradiol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atp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efekty </a:t>
            </a:r>
            <a:r>
              <a:rPr lang="en-US" altLang="en-US" sz="1800" dirty="0" err="1">
                <a:solidFill>
                  <a:schemeClr val="tx1"/>
                </a:solidFill>
              </a:rPr>
              <a:t>jsou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závislé na typu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- proliferace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(nádory), produkce hormonů, změny aktivit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- nefyziologická hyperaktivace 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 dirty="0">
                <a:solidFill>
                  <a:srgbClr val="FF0000"/>
                </a:solidFill>
              </a:rPr>
              <a:t>xenoestrogenita</a:t>
            </a:r>
            <a:r>
              <a:rPr lang="cs-CZ" altLang="en-US" sz="1800" dirty="0">
                <a:solidFill>
                  <a:srgbClr val="FF0000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i="1" dirty="0">
                <a:solidFill>
                  <a:schemeClr val="tx1"/>
                </a:solidFill>
              </a:rPr>
              <a:t>významný proces </a:t>
            </a:r>
            <a:r>
              <a:rPr lang="cs-CZ" altLang="en-US" sz="1800" i="1" dirty="0">
                <a:solidFill>
                  <a:srgbClr val="FF0000"/>
                </a:solidFill>
              </a:rPr>
              <a:t>endokrinní disrupce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chemeClr val="tx1"/>
                </a:solidFill>
              </a:rPr>
              <a:t>Nukleární receptory významné v ekotoxicitě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1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3300"/>
                </a:solidFill>
              </a:rPr>
              <a:t>AhR – receptor pro aromatické uhlovodíky (arylhydrocarbon receptor)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3300"/>
                </a:solidFill>
              </a:rPr>
              <a:t>ER – estrogenní receptor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2"/>
                </a:solidFill>
              </a:rPr>
              <a:t>(</a:t>
            </a:r>
            <a:r>
              <a:rPr lang="en-US" altLang="en-US" sz="2000" i="1" dirty="0" err="1">
                <a:solidFill>
                  <a:schemeClr val="tx2"/>
                </a:solidFill>
              </a:rPr>
              <a:t>tak</a:t>
            </a:r>
            <a:r>
              <a:rPr lang="cs-CZ" altLang="en-US" sz="2000" i="1" dirty="0">
                <a:solidFill>
                  <a:schemeClr val="tx2"/>
                </a:solidFill>
              </a:rPr>
              <a:t>é AR – androgenní receptor a další: prostudováno méně</a:t>
            </a:r>
            <a:r>
              <a:rPr lang="en-GB" altLang="en-US" sz="2000" i="1" dirty="0">
                <a:solidFill>
                  <a:schemeClr val="tx2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79388" y="981075"/>
            <a:ext cx="8610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v buňce se přirozeně udržují gradienty iontů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plazmatická membrána, ER, mitochondrie)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</a:rPr>
              <a:t>V</a:t>
            </a:r>
            <a:r>
              <a:rPr lang="cs-CZ" altLang="en-US" sz="2200" b="1">
                <a:solidFill>
                  <a:schemeClr val="accent2"/>
                </a:solidFill>
              </a:rPr>
              <a:t>ýznam gradientů: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>
                <a:solidFill>
                  <a:schemeClr val="tx1"/>
                </a:solidFill>
              </a:rPr>
              <a:t> </a:t>
            </a:r>
            <a:r>
              <a:rPr lang="cs-CZ" altLang="en-US" sz="1600">
                <a:solidFill>
                  <a:schemeClr val="tx1"/>
                </a:solidFill>
              </a:rPr>
              <a:t>zajištění semipermeability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>
                <a:solidFill>
                  <a:schemeClr val="tx1"/>
                </a:solidFill>
              </a:rPr>
              <a:t> zajištění správného signálování (</a:t>
            </a:r>
            <a:r>
              <a:rPr lang="en-GB" altLang="en-US" sz="1600">
                <a:solidFill>
                  <a:schemeClr val="tx1"/>
                </a:solidFill>
              </a:rPr>
              <a:t>Na+/K+, </a:t>
            </a:r>
            <a:r>
              <a:rPr lang="cs-CZ" altLang="en-US" sz="1600">
                <a:solidFill>
                  <a:schemeClr val="tx1"/>
                </a:solidFill>
              </a:rPr>
              <a:t>Ca2+)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 gradienty H+ pro tvorbu ATP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</a:t>
            </a:r>
            <a:r>
              <a:rPr lang="en-US" altLang="en-US" sz="2200" u="sng">
                <a:solidFill>
                  <a:schemeClr val="tx1"/>
                </a:solidFill>
              </a:rPr>
              <a:t>oxick</a:t>
            </a:r>
            <a:r>
              <a:rPr lang="cs-CZ" altLang="en-US" sz="2200" u="sng">
                <a:solidFill>
                  <a:schemeClr val="tx1"/>
                </a:solidFill>
              </a:rPr>
              <a:t>é látky narušující gradienty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rgbClr val="FF0000"/>
                </a:solidFill>
              </a:rPr>
              <a:t>ionofory </a:t>
            </a:r>
            <a:r>
              <a:rPr lang="cs-CZ" altLang="en-US" sz="1800">
                <a:solidFill>
                  <a:srgbClr val="FF0000"/>
                </a:solidFill>
              </a:rPr>
              <a:t>- usnadněný přenos iontů (např. antibiotika)</a:t>
            </a:r>
            <a:endParaRPr lang="cs-CZ" altLang="en-US" sz="22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chemeClr val="tx1"/>
                </a:solidFill>
              </a:rPr>
              <a:t>další mechanismy </a:t>
            </a:r>
            <a:r>
              <a:rPr lang="cs-CZ" altLang="en-US" sz="1800">
                <a:solidFill>
                  <a:schemeClr val="tx1"/>
                </a:solidFill>
              </a:rPr>
              <a:t>– viz dříve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500">
                <a:solidFill>
                  <a:schemeClr val="tx1"/>
                </a:solidFill>
              </a:rPr>
              <a:t> rozpojování toku elektronů z respiračních řetězců (chinony)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- blokace přenosu v respiračních řetězcích (kyanidy)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Změny gradientů na membránách </a:t>
            </a:r>
            <a:r>
              <a:rPr lang="en-GB" altLang="en-US" sz="2800" b="1">
                <a:solidFill>
                  <a:schemeClr val="tx2"/>
                </a:solidFill>
              </a:rPr>
              <a:t>– IONOFORY </a:t>
            </a:r>
            <a:endParaRPr lang="cs-CZ" altLang="en-US" sz="2800" b="1">
              <a:solidFill>
                <a:schemeClr val="tx2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2388"/>
            <a:ext cx="2844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052513"/>
            <a:ext cx="19431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23850" y="1052513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Přehled mechanismů:</a:t>
            </a:r>
            <a:br>
              <a:rPr lang="cs-CZ" altLang="en-US" sz="2200" b="1">
                <a:solidFill>
                  <a:srgbClr val="FF0000"/>
                </a:solidFill>
              </a:rPr>
            </a:br>
            <a:r>
              <a:rPr lang="cs-CZ" altLang="en-US" sz="2200" b="1" i="1">
                <a:solidFill>
                  <a:schemeClr val="tx1"/>
                </a:solidFill>
              </a:rPr>
              <a:t>ke každému znát principy, důsledky, příklady chemických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2"/>
                </a:solidFill>
              </a:rPr>
              <a:t>Základní typy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Nespecifická toxicita</a:t>
            </a:r>
            <a:r>
              <a:rPr lang="cs-CZ" altLang="en-US" sz="1800">
                <a:solidFill>
                  <a:schemeClr val="tx1"/>
                </a:solidFill>
              </a:rPr>
              <a:t>	- nepolární narkotická toxicita (bazální toxicita)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	-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	- toxicita vyvolaná reaktivními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Specifická toxicita	</a:t>
            </a:r>
            <a:r>
              <a:rPr lang="cs-CZ" altLang="en-US" sz="1800">
                <a:solidFill>
                  <a:schemeClr val="tx1"/>
                </a:solidFill>
              </a:rPr>
              <a:t>- inhibice enzymů, interakce s receptory apod.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cs-CZ" altLang="en-US" sz="1800" u="sng">
                <a:solidFill>
                  <a:schemeClr val="tx2"/>
                </a:solidFill>
              </a:rPr>
            </a:br>
            <a:r>
              <a:rPr lang="cs-CZ" altLang="en-US" sz="1800" u="sng">
                <a:solidFill>
                  <a:schemeClr val="tx2"/>
                </a:solidFill>
              </a:rPr>
              <a:t>Konkrétní příklady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přirozené fluidity membrány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interakce látek s DNA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inhibice enzymových aktivit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redox-potenciálu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gradientů na membránách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kompetice se substráty / přirozenými ligandy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Shrnutí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4031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/>
              <a:t>Co se </a:t>
            </a:r>
            <a:r>
              <a:rPr lang="en-GB" dirty="0" err="1"/>
              <a:t>rozumí</a:t>
            </a:r>
            <a:r>
              <a:rPr lang="en-GB" dirty="0"/>
              <a:t> pod </a:t>
            </a:r>
            <a:r>
              <a:rPr lang="en-GB" dirty="0" err="1"/>
              <a:t>pojmem</a:t>
            </a:r>
            <a:r>
              <a:rPr lang="en-GB" dirty="0"/>
              <a:t> receptor v </a:t>
            </a:r>
            <a:r>
              <a:rPr lang="en-GB" dirty="0" err="1"/>
              <a:t>toxikodynamice</a:t>
            </a:r>
            <a:r>
              <a:rPr lang="en-GB" dirty="0"/>
              <a:t>? </a:t>
            </a:r>
            <a:r>
              <a:rPr lang="en-GB" dirty="0" err="1"/>
              <a:t>Uveďte</a:t>
            </a:r>
            <a:r>
              <a:rPr lang="en-GB" dirty="0"/>
              <a:t> </a:t>
            </a:r>
            <a:r>
              <a:rPr lang="en-GB" dirty="0" err="1"/>
              <a:t>příklady</a:t>
            </a: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molekulární</a:t>
            </a:r>
            <a:r>
              <a:rPr lang="en-GB" dirty="0"/>
              <a:t> </a:t>
            </a:r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nastávají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toxickou</a:t>
            </a:r>
            <a:r>
              <a:rPr lang="en-GB" dirty="0"/>
              <a:t> </a:t>
            </a:r>
            <a:r>
              <a:rPr lang="en-GB" dirty="0" err="1"/>
              <a:t>látkou</a:t>
            </a:r>
            <a:r>
              <a:rPr lang="en-GB" dirty="0"/>
              <a:t> a </a:t>
            </a:r>
            <a:r>
              <a:rPr lang="en-GB" dirty="0" err="1"/>
              <a:t>cílovým</a:t>
            </a:r>
            <a:r>
              <a:rPr lang="en-GB" dirty="0"/>
              <a:t> </a:t>
            </a:r>
            <a:r>
              <a:rPr lang="en-GB" dirty="0" err="1"/>
              <a:t>místem</a:t>
            </a:r>
            <a:r>
              <a:rPr lang="en-GB" dirty="0"/>
              <a:t>? </a:t>
            </a:r>
            <a:r>
              <a:rPr lang="en-GB" dirty="0" err="1"/>
              <a:t>Popište</a:t>
            </a:r>
            <a:r>
              <a:rPr lang="en-GB" dirty="0"/>
              <a:t> </a:t>
            </a:r>
            <a:r>
              <a:rPr lang="en-GB" dirty="0" err="1"/>
              <a:t>princip</a:t>
            </a:r>
            <a:r>
              <a:rPr lang="en-GB" dirty="0"/>
              <a:t> </a:t>
            </a:r>
            <a:r>
              <a:rPr lang="en-GB" dirty="0" err="1"/>
              <a:t>hydrofobní</a:t>
            </a:r>
            <a:r>
              <a:rPr lang="en-GB" dirty="0"/>
              <a:t> </a:t>
            </a:r>
            <a:r>
              <a:rPr lang="en-GB" dirty="0" err="1"/>
              <a:t>interakce</a:t>
            </a:r>
            <a:r>
              <a:rPr lang="en-GB" dirty="0"/>
              <a:t> (</a:t>
            </a:r>
            <a:r>
              <a:rPr lang="en-GB" dirty="0" err="1"/>
              <a:t>atp</a:t>
            </a:r>
            <a:r>
              <a:rPr lang="en-GB" dirty="0"/>
              <a:t>.)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Co je to </a:t>
            </a:r>
            <a:r>
              <a:rPr lang="en-GB" dirty="0" err="1"/>
              <a:t>agonista</a:t>
            </a:r>
            <a:r>
              <a:rPr lang="en-GB" dirty="0"/>
              <a:t> a </a:t>
            </a:r>
            <a:r>
              <a:rPr lang="en-GB" dirty="0" err="1"/>
              <a:t>antagonista</a:t>
            </a:r>
            <a:r>
              <a:rPr lang="en-GB" dirty="0"/>
              <a:t>? Co je to </a:t>
            </a:r>
            <a:r>
              <a:rPr lang="en-GB" dirty="0" err="1"/>
              <a:t>specifická</a:t>
            </a:r>
            <a:r>
              <a:rPr lang="en-GB" dirty="0"/>
              <a:t> a </a:t>
            </a:r>
            <a:r>
              <a:rPr lang="en-GB" dirty="0" err="1"/>
              <a:t>nespecifická</a:t>
            </a:r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enzymu</a:t>
            </a:r>
            <a:r>
              <a:rPr lang="en-GB" dirty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Vysvětlete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jakých</a:t>
            </a:r>
            <a:r>
              <a:rPr lang="en-GB" dirty="0"/>
              <a:t> </a:t>
            </a:r>
            <a:r>
              <a:rPr lang="en-GB" dirty="0" err="1"/>
              <a:t>vlastnostech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nepolární</a:t>
            </a:r>
            <a:r>
              <a:rPr lang="en-GB" dirty="0"/>
              <a:t> </a:t>
            </a:r>
            <a:r>
              <a:rPr lang="en-GB" dirty="0" err="1"/>
              <a:t>narkoza</a:t>
            </a:r>
            <a:r>
              <a:rPr lang="en-GB" dirty="0"/>
              <a:t>, </a:t>
            </a:r>
            <a:r>
              <a:rPr lang="en-GB" dirty="0" err="1"/>
              <a:t>genotoxicita</a:t>
            </a:r>
            <a:r>
              <a:rPr lang="en-GB" dirty="0"/>
              <a:t> </a:t>
            </a:r>
            <a:r>
              <a:rPr lang="en-GB" dirty="0" err="1"/>
              <a:t>atp</a:t>
            </a:r>
            <a:r>
              <a:rPr lang="en-GB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Popište</a:t>
            </a:r>
            <a:r>
              <a:rPr lang="en-GB" dirty="0"/>
              <a:t> co to je </a:t>
            </a:r>
            <a:r>
              <a:rPr lang="en-GB" dirty="0" err="1"/>
              <a:t>oxidativní</a:t>
            </a:r>
            <a:r>
              <a:rPr lang="en-GB" dirty="0"/>
              <a:t> </a:t>
            </a:r>
            <a:r>
              <a:rPr lang="en-GB" dirty="0" err="1"/>
              <a:t>stres</a:t>
            </a:r>
            <a:r>
              <a:rPr lang="en-GB" dirty="0"/>
              <a:t>,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vzniká</a:t>
            </a:r>
            <a:r>
              <a:rPr lang="en-GB" dirty="0"/>
              <a:t>, </a:t>
            </a: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? 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Co je to </a:t>
            </a:r>
            <a:r>
              <a:rPr lang="en-GB" dirty="0" err="1"/>
              <a:t>acetylcholinesteráza</a:t>
            </a:r>
            <a:r>
              <a:rPr lang="en-GB" dirty="0"/>
              <a:t>? </a:t>
            </a:r>
            <a:r>
              <a:rPr lang="en-GB" dirty="0" err="1"/>
              <a:t>Jakou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funkci</a:t>
            </a:r>
            <a:r>
              <a:rPr lang="en-GB" dirty="0"/>
              <a:t> v </a:t>
            </a:r>
            <a:r>
              <a:rPr lang="en-GB" dirty="0" err="1"/>
              <a:t>organismu</a:t>
            </a:r>
            <a:r>
              <a:rPr lang="en-GB" dirty="0"/>
              <a:t>? </a:t>
            </a: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? </a:t>
            </a: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</a:t>
            </a:r>
            <a:r>
              <a:rPr lang="en-GB" dirty="0" err="1"/>
              <a:t>ji</a:t>
            </a:r>
            <a:r>
              <a:rPr lang="en-GB" dirty="0"/>
              <a:t> </a:t>
            </a:r>
            <a:r>
              <a:rPr lang="en-GB" dirty="0" err="1"/>
              <a:t>inhibují</a:t>
            </a:r>
            <a:r>
              <a:rPr lang="en-GB" dirty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Co je to </a:t>
            </a:r>
            <a:r>
              <a:rPr lang="en-GB" dirty="0" err="1"/>
              <a:t>estrogenní</a:t>
            </a:r>
            <a:r>
              <a:rPr lang="en-GB" dirty="0"/>
              <a:t> receptor? </a:t>
            </a:r>
            <a:r>
              <a:rPr lang="en-GB" dirty="0" err="1"/>
              <a:t>Vysvětlete</a:t>
            </a:r>
            <a:r>
              <a:rPr lang="en-GB" dirty="0"/>
              <a:t> </a:t>
            </a:r>
            <a:r>
              <a:rPr lang="en-GB" dirty="0" err="1"/>
              <a:t>proč</a:t>
            </a:r>
            <a:r>
              <a:rPr lang="en-GB" dirty="0"/>
              <a:t> je v </a:t>
            </a:r>
            <a:r>
              <a:rPr lang="en-GB" dirty="0" err="1"/>
              <a:t>toxicitě</a:t>
            </a:r>
            <a:r>
              <a:rPr lang="en-GB" dirty="0"/>
              <a:t> </a:t>
            </a:r>
            <a:r>
              <a:rPr lang="en-GB" dirty="0" err="1"/>
              <a:t>významnější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receptor pro </a:t>
            </a:r>
            <a:r>
              <a:rPr lang="en-GB" dirty="0" err="1"/>
              <a:t>inzulin</a:t>
            </a:r>
            <a:r>
              <a:rPr lang="en-GB" dirty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 </a:t>
            </a:r>
            <a:r>
              <a:rPr lang="en-GB" dirty="0" err="1"/>
              <a:t>mutagenity</a:t>
            </a:r>
            <a:r>
              <a:rPr lang="en-GB" dirty="0"/>
              <a:t> u </a:t>
            </a:r>
            <a:r>
              <a:rPr lang="en-GB" dirty="0" err="1"/>
              <a:t>člověka</a:t>
            </a:r>
            <a:r>
              <a:rPr lang="en-GB" dirty="0"/>
              <a:t>? </a:t>
            </a: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 </a:t>
            </a:r>
            <a:r>
              <a:rPr lang="en-GB" dirty="0" err="1"/>
              <a:t>mutagenity</a:t>
            </a:r>
            <a:r>
              <a:rPr lang="en-GB" dirty="0"/>
              <a:t> u </a:t>
            </a:r>
            <a:r>
              <a:rPr lang="en-GB" dirty="0" err="1"/>
              <a:t>přírodních</a:t>
            </a:r>
            <a:r>
              <a:rPr lang="en-GB" dirty="0"/>
              <a:t> </a:t>
            </a:r>
            <a:r>
              <a:rPr lang="en-GB" dirty="0" err="1"/>
              <a:t>organismů</a:t>
            </a:r>
            <a:r>
              <a:rPr lang="en-GB" dirty="0"/>
              <a:t>?</a:t>
            </a:r>
          </a:p>
        </p:txBody>
      </p:sp>
      <p:sp>
        <p:nvSpPr>
          <p:cNvPr id="14745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Příkladové otázky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4150" y="410914"/>
            <a:ext cx="9067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2"/>
                </a:solidFill>
              </a:rPr>
              <a:t>Interakce</a:t>
            </a:r>
            <a:r>
              <a:rPr lang="cs-CZ" altLang="en-US" sz="2200" b="1" dirty="0">
                <a:solidFill>
                  <a:schemeClr val="tx2"/>
                </a:solidFill>
              </a:rPr>
              <a:t> toxických látek s proteinovými cíli („</a:t>
            </a:r>
            <a:r>
              <a:rPr lang="en-US" altLang="en-US" sz="2200" b="1" dirty="0">
                <a:solidFill>
                  <a:schemeClr val="tx2"/>
                </a:solidFill>
              </a:rPr>
              <a:t>receptor</a:t>
            </a:r>
            <a:r>
              <a:rPr lang="cs-CZ" altLang="en-US" sz="2200" b="1" dirty="0">
                <a:solidFill>
                  <a:schemeClr val="tx2"/>
                </a:solidFill>
              </a:rPr>
              <a:t>y“)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interakce pozitivní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indukce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odpov</a:t>
            </a:r>
            <a:r>
              <a:rPr lang="cs-CZ" altLang="en-US" sz="2200" dirty="0" err="1">
                <a:solidFill>
                  <a:schemeClr val="tx1"/>
                </a:solidFill>
              </a:rPr>
              <a:t>ědi</a:t>
            </a:r>
            <a:r>
              <a:rPr lang="cs-CZ" altLang="en-US" sz="2200" dirty="0">
                <a:solidFill>
                  <a:schemeClr val="tx1"/>
                </a:solidFill>
              </a:rPr>
              <a:t> (</a:t>
            </a:r>
            <a:r>
              <a:rPr lang="cs-CZ" altLang="en-US" sz="2200" b="1" dirty="0">
                <a:solidFill>
                  <a:srgbClr val="FF0000"/>
                </a:solidFill>
              </a:rPr>
              <a:t>agonista</a:t>
            </a:r>
            <a:r>
              <a:rPr lang="cs-CZ" altLang="en-US" sz="22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(</a:t>
            </a:r>
            <a:r>
              <a:rPr lang="cs-CZ" altLang="en-US" sz="1800" i="1" dirty="0">
                <a:solidFill>
                  <a:schemeClr val="tx1"/>
                </a:solidFill>
              </a:rPr>
              <a:t>nahrazuje efekt ligandu, </a:t>
            </a:r>
            <a:r>
              <a:rPr lang="cs-CZ" altLang="en-US" sz="1800" i="1" dirty="0" err="1">
                <a:solidFill>
                  <a:schemeClr val="tx1"/>
                </a:solidFill>
              </a:rPr>
              <a:t>mimic</a:t>
            </a:r>
            <a:r>
              <a:rPr lang="cs-CZ" altLang="en-US" sz="180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 err="1">
                <a:solidFill>
                  <a:schemeClr val="tx1"/>
                </a:solidFill>
              </a:rPr>
              <a:t>effect</a:t>
            </a:r>
            <a:r>
              <a:rPr lang="cs-CZ" altLang="en-US" sz="1800" i="1" dirty="0">
                <a:solidFill>
                  <a:schemeClr val="tx1"/>
                </a:solidFill>
              </a:rPr>
              <a:t>, </a:t>
            </a:r>
            <a:r>
              <a:rPr lang="cs-CZ" altLang="en-US" sz="1800" b="1" i="1" dirty="0">
                <a:solidFill>
                  <a:schemeClr val="accent2"/>
                </a:solidFill>
              </a:rPr>
              <a:t>hormone-</a:t>
            </a:r>
            <a:r>
              <a:rPr lang="cs-CZ" altLang="en-US" sz="1800" b="1" i="1" dirty="0" err="1">
                <a:solidFill>
                  <a:schemeClr val="accent2"/>
                </a:solidFill>
              </a:rPr>
              <a:t>like</a:t>
            </a:r>
            <a:r>
              <a:rPr lang="cs-CZ" altLang="en-US" sz="1800" b="1" i="1" dirty="0">
                <a:solidFill>
                  <a:schemeClr val="accent2"/>
                </a:solidFill>
              </a:rPr>
              <a:t> </a:t>
            </a:r>
            <a:r>
              <a:rPr lang="cs-CZ" altLang="en-US" sz="1800" b="1" i="1" dirty="0" err="1">
                <a:solidFill>
                  <a:schemeClr val="accent2"/>
                </a:solidFill>
              </a:rPr>
              <a:t>effect</a:t>
            </a:r>
            <a:r>
              <a:rPr lang="cs-CZ" altLang="en-US" sz="1800" i="1" dirty="0">
                <a:solidFill>
                  <a:schemeClr val="tx1"/>
                </a:solidFill>
              </a:rPr>
              <a:t>)</a:t>
            </a:r>
            <a:br>
              <a:rPr lang="cs-CZ" altLang="en-US" sz="1800" i="1" dirty="0">
                <a:solidFill>
                  <a:schemeClr val="tx1"/>
                </a:solidFill>
              </a:rPr>
            </a:br>
            <a:endParaRPr lang="cs-CZ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interakce negativní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kompetice</a:t>
            </a:r>
            <a:r>
              <a:rPr lang="en-US" altLang="en-US" sz="2200" dirty="0">
                <a:solidFill>
                  <a:schemeClr val="tx1"/>
                </a:solidFill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</a:rPr>
              <a:t>nevyvolává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reakci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(</a:t>
            </a:r>
            <a:r>
              <a:rPr lang="cs-CZ" altLang="en-US" sz="2200" b="1" dirty="0">
                <a:solidFill>
                  <a:srgbClr val="FF0000"/>
                </a:solidFill>
              </a:rPr>
              <a:t>antagonista</a:t>
            </a:r>
            <a:r>
              <a:rPr lang="cs-CZ" altLang="en-US" sz="2200" dirty="0">
                <a:solidFill>
                  <a:schemeClr val="tx1"/>
                </a:solidFill>
              </a:rPr>
              <a:t>)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(</a:t>
            </a:r>
            <a:r>
              <a:rPr lang="cs-CZ" altLang="en-US" sz="1800" i="1" dirty="0">
                <a:solidFill>
                  <a:schemeClr val="tx1"/>
                </a:solidFill>
              </a:rPr>
              <a:t>blokuje navázání a efekt přirozeného ligandu</a:t>
            </a:r>
            <a:r>
              <a:rPr lang="en-US" altLang="en-US" sz="1800" i="1" dirty="0">
                <a:solidFill>
                  <a:schemeClr val="tx1"/>
                </a:solidFill>
              </a:rPr>
              <a:t>, </a:t>
            </a:r>
            <a:r>
              <a:rPr lang="en-US" altLang="en-US" sz="1800" b="1" i="1" dirty="0">
                <a:solidFill>
                  <a:schemeClr val="accent2"/>
                </a:solidFill>
              </a:rPr>
              <a:t>p</a:t>
            </a:r>
            <a:r>
              <a:rPr lang="cs-CZ" altLang="en-US" sz="1800" b="1" i="1" dirty="0">
                <a:solidFill>
                  <a:schemeClr val="accent2"/>
                </a:solidFill>
              </a:rPr>
              <a:t>ř. a</a:t>
            </a:r>
            <a:r>
              <a:rPr lang="en-US" altLang="en-US" sz="1800" b="1" i="1" dirty="0" err="1">
                <a:solidFill>
                  <a:schemeClr val="accent2"/>
                </a:solidFill>
              </a:rPr>
              <a:t>nti</a:t>
            </a:r>
            <a:r>
              <a:rPr lang="en-US" altLang="en-US" sz="1800" b="1" i="1" dirty="0">
                <a:solidFill>
                  <a:schemeClr val="accent2"/>
                </a:solidFill>
              </a:rPr>
              <a:t>/</a:t>
            </a:r>
            <a:r>
              <a:rPr lang="en-US" altLang="en-US" sz="1800" b="1" i="1" dirty="0" err="1">
                <a:solidFill>
                  <a:schemeClr val="accent2"/>
                </a:solidFill>
              </a:rPr>
              <a:t>estrogenita</a:t>
            </a:r>
            <a:r>
              <a:rPr lang="cs-CZ" altLang="en-US" sz="18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dirty="0">
              <a:solidFill>
                <a:schemeClr val="tx1"/>
              </a:solidFill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1371600" y="3678238"/>
            <a:ext cx="855663" cy="5857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2090738" y="4114800"/>
            <a:ext cx="1257300" cy="393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HORMONE</a:t>
            </a:r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3279775" y="3922713"/>
            <a:ext cx="722313" cy="146050"/>
          </a:xfrm>
          <a:prstGeom prst="rightArrow">
            <a:avLst>
              <a:gd name="adj1" fmla="val 50000"/>
              <a:gd name="adj2" fmla="val 1236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265613" y="4019550"/>
            <a:ext cx="788987" cy="53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4462463" y="4165600"/>
            <a:ext cx="325437" cy="2143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5449888" y="3922713"/>
            <a:ext cx="723900" cy="146050"/>
          </a:xfrm>
          <a:prstGeom prst="rightArrow">
            <a:avLst>
              <a:gd name="adj1" fmla="val 50000"/>
              <a:gd name="adj2" fmla="val 12391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435725" y="3775075"/>
            <a:ext cx="1184275" cy="488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EFFECT</a:t>
            </a:r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2019300" y="3397250"/>
            <a:ext cx="1400175" cy="4635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TOXIN</a:t>
            </a:r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>
            <a:off x="4265613" y="3336925"/>
            <a:ext cx="788987" cy="53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2" name="Oval 14"/>
          <p:cNvSpPr>
            <a:spLocks noChangeArrowheads="1"/>
          </p:cNvSpPr>
          <p:nvPr/>
        </p:nvSpPr>
        <p:spPr bwMode="auto">
          <a:xfrm>
            <a:off x="4462463" y="3482975"/>
            <a:ext cx="325437" cy="2143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3" name="AutoShape 16"/>
          <p:cNvSpPr>
            <a:spLocks noChangeArrowheads="1"/>
          </p:cNvSpPr>
          <p:nvPr/>
        </p:nvSpPr>
        <p:spPr bwMode="auto">
          <a:xfrm>
            <a:off x="1066800" y="5135563"/>
            <a:ext cx="885825" cy="593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4948238" y="4941888"/>
            <a:ext cx="1352550" cy="2857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HORMONE</a:t>
            </a:r>
          </a:p>
        </p:txBody>
      </p:sp>
      <p:sp>
        <p:nvSpPr>
          <p:cNvPr id="20495" name="AutoShape 18"/>
          <p:cNvSpPr>
            <a:spLocks noChangeArrowheads="1"/>
          </p:cNvSpPr>
          <p:nvPr/>
        </p:nvSpPr>
        <p:spPr bwMode="auto">
          <a:xfrm>
            <a:off x="3043238" y="5383213"/>
            <a:ext cx="750887" cy="147637"/>
          </a:xfrm>
          <a:prstGeom prst="rightArrow">
            <a:avLst>
              <a:gd name="adj1" fmla="val 50000"/>
              <a:gd name="adj2" fmla="val 1271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6" name="AutoShape 19"/>
          <p:cNvSpPr>
            <a:spLocks noChangeArrowheads="1"/>
          </p:cNvSpPr>
          <p:nvPr/>
        </p:nvSpPr>
        <p:spPr bwMode="auto">
          <a:xfrm>
            <a:off x="5257800" y="5546725"/>
            <a:ext cx="749300" cy="147638"/>
          </a:xfrm>
          <a:prstGeom prst="rightArrow">
            <a:avLst>
              <a:gd name="adj1" fmla="val 50000"/>
              <a:gd name="adj2" fmla="val 12688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6705600" y="5241925"/>
            <a:ext cx="1227138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EFFECT</a:t>
            </a:r>
          </a:p>
        </p:txBody>
      </p:sp>
      <p:sp>
        <p:nvSpPr>
          <p:cNvPr id="20498" name="Oval 21"/>
          <p:cNvSpPr>
            <a:spLocks noChangeArrowheads="1"/>
          </p:cNvSpPr>
          <p:nvPr/>
        </p:nvSpPr>
        <p:spPr bwMode="auto">
          <a:xfrm>
            <a:off x="2020888" y="4937125"/>
            <a:ext cx="887412" cy="2968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TOXIN</a:t>
            </a:r>
          </a:p>
        </p:txBody>
      </p:sp>
      <p:sp>
        <p:nvSpPr>
          <p:cNvPr id="20499" name="AutoShape 22"/>
          <p:cNvSpPr>
            <a:spLocks noChangeArrowheads="1"/>
          </p:cNvSpPr>
          <p:nvPr/>
        </p:nvSpPr>
        <p:spPr bwMode="auto">
          <a:xfrm>
            <a:off x="4067175" y="5086350"/>
            <a:ext cx="817563" cy="5445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00" name="Oval 23"/>
          <p:cNvSpPr>
            <a:spLocks noChangeArrowheads="1"/>
          </p:cNvSpPr>
          <p:nvPr/>
        </p:nvSpPr>
        <p:spPr bwMode="auto">
          <a:xfrm>
            <a:off x="4203700" y="5233988"/>
            <a:ext cx="544513" cy="2174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H="1">
            <a:off x="5410200" y="53943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>
            <a:off x="5410200" y="53181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 flipH="1">
            <a:off x="6934200" y="4860925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6934200" y="4860925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Příklady cílových struktur</a:t>
            </a:r>
            <a:endParaRPr lang="cs-CZ" altLang="en-US" sz="22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(receptor = jakákoliv biomolekula, kterou může ovlivnit toxikant)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</a:t>
            </a:r>
            <a:r>
              <a:rPr lang="cs-CZ" altLang="en-US" sz="2200" dirty="0">
                <a:solidFill>
                  <a:srgbClr val="FF0000"/>
                </a:solidFill>
              </a:rPr>
              <a:t> buněčná membrána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	</a:t>
            </a:r>
            <a:r>
              <a:rPr lang="cs-CZ" altLang="en-US" sz="1600" i="1" dirty="0">
                <a:solidFill>
                  <a:schemeClr val="tx1"/>
                </a:solidFill>
              </a:rPr>
              <a:t>narkotická toxicita - dosažení takové koncentrace, že dochází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	k blokaci fluidity membrány a tím její funkce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rgbClr val="FF0000"/>
                </a:solidFill>
              </a:rPr>
              <a:t>- </a:t>
            </a:r>
            <a:r>
              <a:rPr lang="cs-CZ" altLang="en-US" sz="2200" dirty="0" err="1">
                <a:solidFill>
                  <a:srgbClr val="FF0000"/>
                </a:solidFill>
              </a:rPr>
              <a:t>acetylcholinesteráza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enzym - inhibice v aktivním místě organofosfátovými pesticidy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	(</a:t>
            </a:r>
            <a:r>
              <a:rPr lang="cs-CZ" altLang="en-US" sz="1400" i="1" dirty="0" err="1">
                <a:solidFill>
                  <a:schemeClr val="tx1"/>
                </a:solidFill>
              </a:rPr>
              <a:t>substrate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mimics</a:t>
            </a:r>
            <a:r>
              <a:rPr lang="cs-CZ" altLang="en-US" sz="14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- </a:t>
            </a:r>
            <a:r>
              <a:rPr lang="cs-CZ" altLang="en-US" sz="2200" dirty="0" err="1">
                <a:solidFill>
                  <a:schemeClr val="tx1"/>
                </a:solidFill>
              </a:rPr>
              <a:t>arylhydrocarbon</a:t>
            </a: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dirty="0">
                <a:solidFill>
                  <a:srgbClr val="FF0000"/>
                </a:solidFill>
              </a:rPr>
              <a:t>receptor</a:t>
            </a:r>
            <a:r>
              <a:rPr lang="cs-CZ" altLang="en-US" sz="2200" dirty="0">
                <a:solidFill>
                  <a:schemeClr val="tx1"/>
                </a:solidFill>
              </a:rPr>
              <a:t> (</a:t>
            </a:r>
            <a:r>
              <a:rPr lang="cs-CZ" altLang="en-US" sz="2200" dirty="0" err="1">
                <a:solidFill>
                  <a:schemeClr val="tx1"/>
                </a:solidFill>
              </a:rPr>
              <a:t>AhR</a:t>
            </a:r>
            <a:r>
              <a:rPr lang="cs-CZ" altLang="en-US" sz="2200" dirty="0">
                <a:solidFill>
                  <a:schemeClr val="tx1"/>
                </a:solidFill>
              </a:rPr>
              <a:t>), estrogenní receptor (ER)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specifické mechanismy toxicity, </a:t>
            </a:r>
            <a:r>
              <a:rPr lang="cs-CZ" altLang="en-US" sz="1400" i="1" dirty="0" err="1">
                <a:solidFill>
                  <a:schemeClr val="tx1"/>
                </a:solidFill>
              </a:rPr>
              <a:t>xenoestrogenity</a:t>
            </a: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DNA v mitochondriích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endParaRPr lang="cs-CZ" altLang="en-US" sz="22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 err="1">
                <a:solidFill>
                  <a:schemeClr val="tx1"/>
                </a:solidFill>
              </a:rPr>
              <a:t>atd</a:t>
            </a:r>
            <a:r>
              <a:rPr lang="cs-CZ" altLang="en-US" sz="2200" dirty="0">
                <a:solidFill>
                  <a:schemeClr val="tx1"/>
                </a:solidFill>
              </a:rPr>
              <a:t>….</a:t>
            </a:r>
            <a:endParaRPr lang="cs-CZ" alt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Typy interakcí („vazby“) mezi toxikantem a receptorem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23850" y="908720"/>
            <a:ext cx="86106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 dirty="0">
                <a:solidFill>
                  <a:schemeClr val="accent2"/>
                </a:solidFill>
              </a:rPr>
              <a:t>nekovalentní </a:t>
            </a:r>
            <a:r>
              <a:rPr lang="cs-CZ" altLang="en-US" sz="2200" dirty="0">
                <a:solidFill>
                  <a:schemeClr val="accent2"/>
                </a:solidFill>
              </a:rPr>
              <a:t>(viz příklad na následujícím snímku)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(reverzibilní)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1800" i="1" dirty="0">
                <a:solidFill>
                  <a:schemeClr val="tx1"/>
                </a:solidFill>
              </a:rPr>
              <a:t>vodíkové můstky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hydrofobní interakce</a:t>
            </a:r>
            <a:endParaRPr lang="en-US" altLang="en-US" sz="18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</a:t>
            </a:r>
            <a:r>
              <a:rPr lang="cs-CZ" altLang="en-US" sz="1800" i="1" dirty="0">
                <a:solidFill>
                  <a:schemeClr val="tx1"/>
                </a:solidFill>
              </a:rPr>
              <a:t>iontové interakce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van der </a:t>
            </a:r>
            <a:r>
              <a:rPr lang="cs-CZ" altLang="en-US" sz="1800" i="1" dirty="0" err="1">
                <a:solidFill>
                  <a:schemeClr val="tx1"/>
                </a:solidFill>
              </a:rPr>
              <a:t>Waalsovy</a:t>
            </a:r>
            <a:r>
              <a:rPr lang="cs-CZ" altLang="en-US" sz="1800" i="1" dirty="0">
                <a:solidFill>
                  <a:schemeClr val="tx1"/>
                </a:solidFill>
              </a:rPr>
              <a:t> interakce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chemeClr val="accent2"/>
                </a:solidFill>
              </a:rPr>
              <a:t>kovalentní </a:t>
            </a:r>
            <a:br>
              <a:rPr lang="cs-CZ" altLang="en-US" sz="2000" b="1" dirty="0">
                <a:solidFill>
                  <a:schemeClr val="accent2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(zpravidla ireverzibilní)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př. </a:t>
            </a:r>
            <a:r>
              <a:rPr lang="cs-CZ" altLang="en-US" sz="1800" i="1" dirty="0">
                <a:solidFill>
                  <a:schemeClr val="tx2"/>
                </a:solidFill>
              </a:rPr>
              <a:t>inhibice </a:t>
            </a:r>
            <a:br>
              <a:rPr lang="cs-CZ" altLang="en-US" sz="1800" i="1" dirty="0">
                <a:solidFill>
                  <a:schemeClr val="tx2"/>
                </a:solidFill>
              </a:rPr>
            </a:br>
            <a:r>
              <a:rPr lang="cs-CZ" altLang="en-US" sz="1800" i="1" dirty="0" err="1">
                <a:solidFill>
                  <a:schemeClr val="tx2"/>
                </a:solidFill>
              </a:rPr>
              <a:t>acetylcholinesterázy</a:t>
            </a:r>
            <a:r>
              <a:rPr lang="cs-CZ" altLang="en-US" sz="1800" i="1" dirty="0">
                <a:solidFill>
                  <a:schemeClr val="tx2"/>
                </a:solidFill>
              </a:rPr>
              <a:t> </a:t>
            </a:r>
            <a:br>
              <a:rPr lang="cs-CZ" altLang="en-US" sz="1800" i="1" dirty="0">
                <a:solidFill>
                  <a:schemeClr val="tx2"/>
                </a:solidFill>
              </a:rPr>
            </a:br>
            <a:r>
              <a:rPr lang="cs-CZ" altLang="en-US" sz="1800" i="1" dirty="0">
                <a:solidFill>
                  <a:schemeClr val="tx2"/>
                </a:solidFill>
              </a:rPr>
              <a:t>organofosfátem</a:t>
            </a:r>
            <a:r>
              <a:rPr lang="cs-CZ" altLang="en-US" sz="1800" i="1" dirty="0">
                <a:solidFill>
                  <a:schemeClr val="tx1"/>
                </a:solidFill>
              </a:rPr>
              <a:t>...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i="1" dirty="0">
                <a:solidFill>
                  <a:schemeClr val="tx1"/>
                </a:solidFill>
              </a:rPr>
              <a:t> př. </a:t>
            </a:r>
            <a:r>
              <a:rPr lang="cs-CZ" altLang="en-US" sz="1800" dirty="0">
                <a:solidFill>
                  <a:schemeClr val="tx1"/>
                </a:solidFill>
              </a:rPr>
              <a:t>vazba na nukleotid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24580" name="Picture 2" descr="http://www.bioscience.org/2008/v13/af/3175/fi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249613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4016</Words>
  <Application>Microsoft Office PowerPoint</Application>
  <PresentationFormat>On-screen Show (4:3)</PresentationFormat>
  <Paragraphs>633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Co by si měl student odnést z této přednášky?</vt:lpstr>
      <vt:lpstr>PowerPoint Presentation</vt:lpstr>
      <vt:lpstr>ToxicoDYNAMIKA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Interakce mezi „receptory“ a malými molekulami (toxikanty)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by si student(ka) měl(a) odnést ?</vt:lpstr>
      <vt:lpstr>Připomenutí:  mechanistický koncept od molekuly k populacím (V literatuře: „Adverse Outcome Pathway“)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Ethidium bromide  (běžná látka v mol-biol výzkumu: vizualizace DNA)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Příkladové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153</cp:revision>
  <dcterms:created xsi:type="dcterms:W3CDTF">2010-05-17T15:27:49Z</dcterms:created>
  <dcterms:modified xsi:type="dcterms:W3CDTF">2020-03-20T09:30:10Z</dcterms:modified>
</cp:coreProperties>
</file>