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5"/>
  </p:notesMasterIdLst>
  <p:handoutMasterIdLst>
    <p:handoutMasterId r:id="rId86"/>
  </p:handoutMasterIdLst>
  <p:sldIdLst>
    <p:sldId id="256" r:id="rId2"/>
    <p:sldId id="258" r:id="rId3"/>
    <p:sldId id="360" r:id="rId4"/>
    <p:sldId id="414" r:id="rId5"/>
    <p:sldId id="474" r:id="rId6"/>
    <p:sldId id="472" r:id="rId7"/>
    <p:sldId id="473" r:id="rId8"/>
    <p:sldId id="425" r:id="rId9"/>
    <p:sldId id="419" r:id="rId10"/>
    <p:sldId id="421" r:id="rId11"/>
    <p:sldId id="422" r:id="rId12"/>
    <p:sldId id="423" r:id="rId13"/>
    <p:sldId id="424" r:id="rId14"/>
    <p:sldId id="427" r:id="rId15"/>
    <p:sldId id="387" r:id="rId16"/>
    <p:sldId id="428" r:id="rId17"/>
    <p:sldId id="452" r:id="rId18"/>
    <p:sldId id="476" r:id="rId19"/>
    <p:sldId id="477" r:id="rId20"/>
    <p:sldId id="478" r:id="rId21"/>
    <p:sldId id="479" r:id="rId22"/>
    <p:sldId id="480" r:id="rId23"/>
    <p:sldId id="481" r:id="rId24"/>
    <p:sldId id="482" r:id="rId25"/>
    <p:sldId id="483" r:id="rId26"/>
    <p:sldId id="520" r:id="rId27"/>
    <p:sldId id="521" r:id="rId28"/>
    <p:sldId id="522" r:id="rId29"/>
    <p:sldId id="523" r:id="rId30"/>
    <p:sldId id="484" r:id="rId31"/>
    <p:sldId id="485" r:id="rId32"/>
    <p:sldId id="486" r:id="rId33"/>
    <p:sldId id="487" r:id="rId34"/>
    <p:sldId id="488" r:id="rId35"/>
    <p:sldId id="489" r:id="rId36"/>
    <p:sldId id="490" r:id="rId37"/>
    <p:sldId id="491" r:id="rId38"/>
    <p:sldId id="492" r:id="rId39"/>
    <p:sldId id="493" r:id="rId40"/>
    <p:sldId id="494" r:id="rId41"/>
    <p:sldId id="495" r:id="rId42"/>
    <p:sldId id="496" r:id="rId43"/>
    <p:sldId id="497" r:id="rId44"/>
    <p:sldId id="498" r:id="rId45"/>
    <p:sldId id="499" r:id="rId46"/>
    <p:sldId id="500" r:id="rId47"/>
    <p:sldId id="501" r:id="rId48"/>
    <p:sldId id="502" r:id="rId49"/>
    <p:sldId id="503" r:id="rId50"/>
    <p:sldId id="504" r:id="rId51"/>
    <p:sldId id="505" r:id="rId52"/>
    <p:sldId id="506" r:id="rId53"/>
    <p:sldId id="507" r:id="rId54"/>
    <p:sldId id="508" r:id="rId55"/>
    <p:sldId id="509" r:id="rId56"/>
    <p:sldId id="510" r:id="rId57"/>
    <p:sldId id="511" r:id="rId58"/>
    <p:sldId id="512" r:id="rId59"/>
    <p:sldId id="513" r:id="rId60"/>
    <p:sldId id="514" r:id="rId61"/>
    <p:sldId id="515" r:id="rId62"/>
    <p:sldId id="516" r:id="rId63"/>
    <p:sldId id="517" r:id="rId64"/>
    <p:sldId id="518" r:id="rId65"/>
    <p:sldId id="519" r:id="rId66"/>
    <p:sldId id="457" r:id="rId67"/>
    <p:sldId id="458" r:id="rId68"/>
    <p:sldId id="459" r:id="rId69"/>
    <p:sldId id="475" r:id="rId70"/>
    <p:sldId id="460" r:id="rId71"/>
    <p:sldId id="461" r:id="rId72"/>
    <p:sldId id="462" r:id="rId73"/>
    <p:sldId id="463" r:id="rId74"/>
    <p:sldId id="464" r:id="rId75"/>
    <p:sldId id="465" r:id="rId76"/>
    <p:sldId id="466" r:id="rId77"/>
    <p:sldId id="467" r:id="rId78"/>
    <p:sldId id="447" r:id="rId79"/>
    <p:sldId id="448" r:id="rId80"/>
    <p:sldId id="449" r:id="rId81"/>
    <p:sldId id="456" r:id="rId82"/>
    <p:sldId id="450" r:id="rId83"/>
    <p:sldId id="451" r:id="rId84"/>
  </p:sldIdLst>
  <p:sldSz cx="9144000" cy="6858000" type="screen4x3"/>
  <p:notesSz cx="6761163" cy="9942513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78" autoAdjust="0"/>
    <p:restoredTop sz="94660"/>
  </p:normalViewPr>
  <p:slideViewPr>
    <p:cSldViewPr>
      <p:cViewPr varScale="1">
        <p:scale>
          <a:sx n="122" d="100"/>
          <a:sy n="122" d="100"/>
        </p:scale>
        <p:origin x="112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03" tIns="44052" rIns="88103" bIns="4405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03" tIns="44052" rIns="88103" bIns="4405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395C518-8B84-444F-BC39-6F3FD778B487}" type="datetimeFigureOut">
              <a:rPr lang="cs-CZ"/>
              <a:pPr>
                <a:defRPr/>
              </a:pPr>
              <a:t>27.03.2020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03" tIns="44052" rIns="88103" bIns="4405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03" tIns="44052" rIns="88103" bIns="4405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/>
            </a:lvl1pPr>
          </a:lstStyle>
          <a:p>
            <a:pPr>
              <a:defRPr/>
            </a:pPr>
            <a:fld id="{A80D53BD-9D12-4AEB-BDBF-7B5EF6BFF96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34" tIns="47717" rIns="95434" bIns="47717" numCol="1" anchor="t" anchorCtr="0" compatLnSpc="1">
            <a:prstTxWarp prst="textNoShape">
              <a:avLst/>
            </a:prstTxWarp>
          </a:bodyPr>
          <a:lstStyle>
            <a:lvl1pPr defTabSz="954456" eaLnBrk="1" hangingPunct="1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05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34" tIns="47717" rIns="95434" bIns="47717" numCol="1" anchor="t" anchorCtr="0" compatLnSpc="1">
            <a:prstTxWarp prst="textNoShape">
              <a:avLst/>
            </a:prstTxWarp>
          </a:bodyPr>
          <a:lstStyle>
            <a:lvl1pPr algn="r" defTabSz="954456" eaLnBrk="1" hangingPunct="1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DB0704F-0C4A-4E04-A854-D1B88D4912CF}" type="datetimeFigureOut">
              <a:rPr lang="cs-CZ"/>
              <a:pPr>
                <a:defRPr/>
              </a:pPr>
              <a:t>27.03.2020</a:t>
            </a:fld>
            <a:endParaRPr lang="cs-CZ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22813"/>
            <a:ext cx="540861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34" tIns="47717" rIns="95434" bIns="47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34" tIns="47717" rIns="95434" bIns="47717" numCol="1" anchor="b" anchorCtr="0" compatLnSpc="1">
            <a:prstTxWarp prst="textNoShape">
              <a:avLst/>
            </a:prstTxWarp>
          </a:bodyPr>
          <a:lstStyle>
            <a:lvl1pPr defTabSz="954456" eaLnBrk="1" hangingPunct="1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34" tIns="47717" rIns="95434" bIns="47717" numCol="1" anchor="b" anchorCtr="0" compatLnSpc="1">
            <a:prstTxWarp prst="textNoShape">
              <a:avLst/>
            </a:prstTxWarp>
          </a:bodyPr>
          <a:lstStyle>
            <a:lvl1pPr algn="r" defTabSz="954088" eaLnBrk="1" hangingPunct="1">
              <a:defRPr sz="1300" b="0" smtClean="0"/>
            </a:lvl1pPr>
          </a:lstStyle>
          <a:p>
            <a:pPr>
              <a:defRPr/>
            </a:pPr>
            <a:fld id="{A1AD6E5A-ED82-4A1D-AD3B-1D8E89B630F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309FA7-7E0D-4A73-AED4-AB6A0D8C78FC}" type="slidenum">
              <a:rPr lang="cs-CZ" altLang="en-US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cs-CZ" altLang="en-US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765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18794E-4F78-4027-A73A-07584EFBB470}" type="slidenum">
              <a:rPr lang="cs-CZ" altLang="en-US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cs-CZ" altLang="en-US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D88FE0-C695-4793-8D46-BA4FB96EA0D3}" type="slidenum">
              <a:rPr lang="cs-CZ" altLang="en-US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cs-CZ" altLang="en-US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BF7095-AE59-4B94-B217-820FFBBB7373}" type="slidenum">
              <a:rPr lang="cs-CZ" altLang="en-US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cs-CZ" altLang="en-US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28881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9127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2050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82900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78460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8482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45897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34777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82054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79112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422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7330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7722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34655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971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27401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75612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41911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79108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99402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07438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680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15284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25459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766303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234625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836487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367185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226122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227388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327100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8819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536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5121BF-4A87-4A60-BBDC-C9E2AE542C12}" type="slidenum">
              <a:rPr lang="cs-CZ" altLang="en-US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cs-CZ" altLang="en-US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837560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358917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687364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581595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694528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30628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345453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838374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685586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0835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741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AB6FF9-B609-43A3-A57F-814D567BD1B5}" type="slidenum">
              <a:rPr lang="cs-CZ" altLang="en-US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cs-CZ" altLang="en-US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522133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441415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486167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410020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718279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04EC02-DEB9-43B4-A398-94BA6983D529}" type="slidenum">
              <a:rPr lang="cs-CZ" altLang="en-US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65</a:t>
            </a:fld>
            <a:endParaRPr lang="cs-CZ" altLang="en-US" sz="1300">
              <a:latin typeface="Arial" panose="020B0604020202020204" pitchFamily="34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155888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946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55C95F-EA63-4AC6-A181-C32FC558FEBA}" type="slidenum">
              <a:rPr lang="cs-CZ" altLang="en-US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cs-CZ" altLang="en-US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150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93E513-D6E5-4518-A631-8F18853DF00D}" type="slidenum">
              <a:rPr lang="cs-CZ" altLang="en-US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cs-CZ" altLang="en-US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E438BE-2FBB-4B30-885F-EF5C83F00F09}" type="slidenum">
              <a:rPr lang="cs-CZ" altLang="en-US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cs-CZ" altLang="en-US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3197F5-2051-46C2-9312-24DE3DEFBA8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32283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9800-36C1-4CA7-A97F-8BA582AA1A6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058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5749D-6286-4886-811C-D95F9D29B56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47836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D9BC8-AAAD-4066-8A0B-61C1A097CC3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12489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CAE153-E451-4592-89DF-ED740426121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85326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167A0-D81B-4BC0-BA49-52BD3F5FDFF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11900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8B34E-856E-4AFA-8AA8-9DE106E5169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74108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F991A-357F-44ED-B8E3-DDE801CD374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96348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6CBF3-7931-4D7C-B539-5AA6785B16C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68288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CD552-0710-488D-ACA5-71679C5AFA5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7076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26647-DA9B-4218-82FD-667EAECC84D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69184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solidFill>
                  <a:srgbClr val="9A9A9B"/>
                </a:solidFill>
              </a:defRPr>
            </a:lvl1pPr>
          </a:lstStyle>
          <a:p>
            <a:pPr>
              <a:defRPr/>
            </a:pPr>
            <a:fld id="{3848A8B6-1E78-4126-83A9-40DB4B3E3F4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70" r:id="rId2"/>
    <p:sldLayoutId id="214748388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jpe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odnadpis 2"/>
          <p:cNvSpPr>
            <a:spLocks/>
          </p:cNvSpPr>
          <p:nvPr/>
        </p:nvSpPr>
        <p:spPr bwMode="auto">
          <a:xfrm>
            <a:off x="1331913" y="4735513"/>
            <a:ext cx="64008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br>
              <a:rPr lang="cs-CZ" altLang="en-US" sz="2000">
                <a:solidFill>
                  <a:srgbClr val="000066"/>
                </a:solidFill>
                <a:latin typeface="Tahoma" panose="020B0604030504040204" pitchFamily="34" charset="0"/>
              </a:rPr>
            </a:br>
            <a:r>
              <a:rPr lang="cs-CZ" altLang="en-US" sz="2000" b="0">
                <a:solidFill>
                  <a:srgbClr val="000066"/>
                </a:solidFill>
                <a:latin typeface="Tahoma" panose="020B0604030504040204" pitchFamily="34" charset="0"/>
              </a:rPr>
              <a:t>Luděk Bláha, PřF MU</a:t>
            </a:r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468313" y="2046288"/>
            <a:ext cx="83820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4000" dirty="0">
                <a:solidFill>
                  <a:srgbClr val="FF3300"/>
                </a:solidFill>
              </a:rPr>
              <a:t>Účinky toxických látek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2200" b="0" dirty="0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rgbClr val="FF3300"/>
                </a:solidFill>
              </a:rPr>
              <a:t>Projevy molekulárních mechanismů</a:t>
            </a:r>
            <a:br>
              <a:rPr lang="cs-CZ" altLang="en-US" sz="2200" b="0" dirty="0">
                <a:solidFill>
                  <a:srgbClr val="FF3300"/>
                </a:solidFill>
              </a:rPr>
            </a:br>
            <a:r>
              <a:rPr lang="cs-CZ" altLang="en-US" sz="2200" b="0" dirty="0">
                <a:solidFill>
                  <a:srgbClr val="FF3300"/>
                </a:solidFill>
              </a:rPr>
              <a:t>na úrovni </a:t>
            </a:r>
            <a:r>
              <a:rPr lang="cs-CZ" altLang="en-US" sz="2200" u="sng" dirty="0">
                <a:solidFill>
                  <a:srgbClr val="FF3300"/>
                </a:solidFill>
              </a:rPr>
              <a:t>buňky</a:t>
            </a:r>
            <a:r>
              <a:rPr lang="cs-CZ" altLang="en-US" sz="2200" b="0" dirty="0">
                <a:solidFill>
                  <a:srgbClr val="FF3300"/>
                </a:solidFill>
              </a:rPr>
              <a:t> a </a:t>
            </a:r>
            <a:r>
              <a:rPr lang="cs-CZ" altLang="en-US" sz="2200" u="sng" dirty="0">
                <a:solidFill>
                  <a:srgbClr val="FF3300"/>
                </a:solidFill>
              </a:rPr>
              <a:t>organismu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000" u="sng" dirty="0">
                <a:solidFill>
                  <a:srgbClr val="FF3300"/>
                </a:solidFill>
              </a:rPr>
              <a:t>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4000" b="0" dirty="0">
              <a:solidFill>
                <a:schemeClr val="tx1"/>
              </a:solidFill>
            </a:endParaRPr>
          </a:p>
        </p:txBody>
      </p:sp>
      <p:pic>
        <p:nvPicPr>
          <p:cNvPr id="6148" name="Picture 7" descr="OPVK_MU_stred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516563"/>
            <a:ext cx="4537075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991600" cy="6858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/>
              <a:t>Důsledky poškození molekulárních procesů uvnitř buněk</a:t>
            </a:r>
            <a:endParaRPr lang="en-GB" altLang="en-US"/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1828800" y="23622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23850" y="1074738"/>
            <a:ext cx="8496300" cy="501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1" hangingPunct="1">
              <a:spcBef>
                <a:spcPct val="20000"/>
              </a:spcBef>
              <a:tabLst>
                <a:tab pos="2593975" algn="l"/>
              </a:tabLst>
              <a:defRPr/>
            </a:pPr>
            <a:r>
              <a:rPr lang="cs-CZ" sz="2400" dirty="0">
                <a:latin typeface="Arial" charset="0"/>
                <a:cs typeface="Arial" charset="0"/>
                <a:sym typeface="Wingdings" pitchFamily="2" charset="2"/>
              </a:rPr>
              <a:t>Viditelné projevy toxicity na úrovni buněk</a:t>
            </a:r>
          </a:p>
          <a:p>
            <a:pPr marL="457200" indent="-457200" eaLnBrk="1" hangingPunct="1">
              <a:spcBef>
                <a:spcPct val="20000"/>
              </a:spcBef>
              <a:tabLst>
                <a:tab pos="2593975" algn="l"/>
              </a:tabLst>
              <a:defRPr/>
            </a:pPr>
            <a:endParaRPr lang="cs-CZ" sz="2000" b="0" dirty="0">
              <a:latin typeface="Arial" charset="0"/>
              <a:cs typeface="Arial" charset="0"/>
              <a:sym typeface="Wingdings" pitchFamily="2" charset="2"/>
            </a:endParaRPr>
          </a:p>
          <a:p>
            <a:pPr marL="457200" indent="-457200" eaLnBrk="1" hangingPunct="1">
              <a:spcBef>
                <a:spcPct val="20000"/>
              </a:spcBef>
              <a:tabLst>
                <a:tab pos="2593975" algn="l"/>
              </a:tabLst>
              <a:defRPr/>
            </a:pPr>
            <a:r>
              <a:rPr lang="cs-CZ" sz="2000" b="0" dirty="0">
                <a:latin typeface="Arial" charset="0"/>
                <a:cs typeface="Arial" charset="0"/>
                <a:sym typeface="Wingdings" pitchFamily="2" charset="2"/>
              </a:rPr>
              <a:t>1) Akutní a nekontrolované poškození (úplná destrukce)</a:t>
            </a:r>
            <a:br>
              <a:rPr lang="cs-CZ" sz="2000" b="0" dirty="0">
                <a:latin typeface="Arial" charset="0"/>
                <a:cs typeface="Arial" charset="0"/>
                <a:sym typeface="Wingdings" pitchFamily="2" charset="2"/>
              </a:rPr>
            </a:br>
            <a:r>
              <a:rPr lang="cs-CZ" sz="2000" b="0" dirty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2000" b="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" charset="0"/>
                <a:cs typeface="Arial" charset="0"/>
                <a:sym typeface="Wingdings" pitchFamily="2" charset="2"/>
              </a:rPr>
              <a:t>nekr</a:t>
            </a:r>
            <a:r>
              <a:rPr lang="cs-CZ" sz="2000" dirty="0" err="1">
                <a:solidFill>
                  <a:srgbClr val="00B0F0"/>
                </a:solidFill>
                <a:latin typeface="Arial" charset="0"/>
                <a:cs typeface="Arial" charset="0"/>
                <a:sym typeface="Wingdings" pitchFamily="2" charset="2"/>
              </a:rPr>
              <a:t>óza</a:t>
            </a:r>
            <a:endParaRPr lang="cs-CZ" sz="2000" dirty="0">
              <a:solidFill>
                <a:srgbClr val="00B0F0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 marL="457200" indent="-457200" eaLnBrk="1" hangingPunct="1">
              <a:spcBef>
                <a:spcPct val="20000"/>
              </a:spcBef>
              <a:tabLst>
                <a:tab pos="2593975" algn="l"/>
              </a:tabLst>
              <a:defRPr/>
            </a:pPr>
            <a:endParaRPr lang="cs-CZ" sz="2000" b="0" dirty="0">
              <a:latin typeface="Arial" charset="0"/>
              <a:cs typeface="Arial" charset="0"/>
              <a:sym typeface="Wingdings" pitchFamily="2" charset="2"/>
            </a:endParaRPr>
          </a:p>
          <a:p>
            <a:pPr marL="457200" indent="-457200" eaLnBrk="1" hangingPunct="1">
              <a:spcBef>
                <a:spcPct val="20000"/>
              </a:spcBef>
              <a:tabLst>
                <a:tab pos="2593975" algn="l"/>
              </a:tabLst>
              <a:defRPr/>
            </a:pPr>
            <a:r>
              <a:rPr lang="cs-CZ" sz="2000" b="0" dirty="0">
                <a:latin typeface="Arial" charset="0"/>
                <a:cs typeface="Arial" charset="0"/>
                <a:sym typeface="Wingdings" pitchFamily="2" charset="2"/>
              </a:rPr>
              <a:t>2)</a:t>
            </a:r>
            <a:r>
              <a:rPr lang="en-US" sz="2000" b="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cs-CZ" sz="2000" b="0" dirty="0">
                <a:latin typeface="Arial" charset="0"/>
                <a:cs typeface="Arial" charset="0"/>
              </a:rPr>
              <a:t>Poruchy v hlavních kontrolovaných řídících pochodech v buňkách</a:t>
            </a:r>
          </a:p>
          <a:p>
            <a:pPr marL="457200" indent="-457200" eaLnBrk="1" hangingPunct="1">
              <a:spcBef>
                <a:spcPct val="20000"/>
              </a:spcBef>
              <a:tabLst>
                <a:tab pos="2593975" algn="l"/>
              </a:tabLst>
              <a:defRPr/>
            </a:pPr>
            <a:r>
              <a:rPr lang="en-US" sz="2000" b="0" dirty="0">
                <a:latin typeface="Arial" charset="0"/>
                <a:cs typeface="Arial" charset="0"/>
                <a:sym typeface="Wingdings" pitchFamily="2" charset="2"/>
              </a:rPr>
              <a:t>	</a:t>
            </a:r>
            <a:r>
              <a:rPr lang="cs-CZ" sz="2000" b="0" dirty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2000" b="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cs-CZ" sz="2000" b="0" dirty="0">
                <a:latin typeface="Arial" charset="0"/>
                <a:cs typeface="Arial" charset="0"/>
                <a:sym typeface="Wingdings" pitchFamily="2" charset="2"/>
              </a:rPr>
              <a:t>b</a:t>
            </a:r>
            <a:r>
              <a:rPr lang="en-US" sz="2000" b="0" dirty="0">
                <a:latin typeface="Arial" charset="0"/>
                <a:cs typeface="Arial" charset="0"/>
                <a:sym typeface="Wingdings" pitchFamily="2" charset="2"/>
              </a:rPr>
              <a:t>u</a:t>
            </a:r>
            <a:r>
              <a:rPr lang="cs-CZ" sz="2000" b="0" dirty="0" err="1">
                <a:latin typeface="Arial" charset="0"/>
                <a:cs typeface="Arial" charset="0"/>
                <a:sym typeface="Wingdings" pitchFamily="2" charset="2"/>
              </a:rPr>
              <a:t>ňka</a:t>
            </a:r>
            <a:r>
              <a:rPr lang="cs-CZ" sz="2000" b="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cs-CZ" sz="2000" b="0" u="sng" dirty="0">
                <a:latin typeface="Arial" charset="0"/>
                <a:cs typeface="Arial" charset="0"/>
                <a:sym typeface="Wingdings" pitchFamily="2" charset="2"/>
              </a:rPr>
              <a:t>nejčastěji</a:t>
            </a:r>
            <a:r>
              <a:rPr lang="cs-CZ" sz="2000" b="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cs-CZ" sz="2000" b="0" dirty="0" err="1">
                <a:latin typeface="Arial" charset="0"/>
                <a:cs typeface="Arial" charset="0"/>
                <a:sym typeface="Wingdings" pitchFamily="2" charset="2"/>
              </a:rPr>
              <a:t>kontrolovaně</a:t>
            </a:r>
            <a:r>
              <a:rPr lang="cs-CZ" sz="2000" b="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cs-CZ" sz="2000" dirty="0" err="1">
                <a:solidFill>
                  <a:srgbClr val="00B0F0"/>
                </a:solidFill>
                <a:latin typeface="Arial" charset="0"/>
                <a:cs typeface="Arial" charset="0"/>
                <a:sym typeface="Wingdings" pitchFamily="2" charset="2"/>
              </a:rPr>
              <a:t>apoptozuje</a:t>
            </a:r>
            <a:r>
              <a:rPr lang="cs-CZ" sz="2000" b="0" i="1" dirty="0">
                <a:solidFill>
                  <a:srgbClr val="00B0F0"/>
                </a:solidFill>
                <a:latin typeface="Arial" charset="0"/>
                <a:cs typeface="Arial" charset="0"/>
                <a:sym typeface="Wingdings" pitchFamily="2" charset="2"/>
              </a:rPr>
              <a:t> </a:t>
            </a:r>
            <a:br>
              <a:rPr lang="cs-CZ" sz="2000" b="0" i="1" dirty="0">
                <a:solidFill>
                  <a:srgbClr val="00B0F0"/>
                </a:solidFill>
                <a:latin typeface="Arial" charset="0"/>
                <a:cs typeface="Arial" charset="0"/>
                <a:sym typeface="Wingdings" pitchFamily="2" charset="2"/>
              </a:rPr>
            </a:br>
            <a:r>
              <a:rPr lang="cs-CZ" sz="2000" b="0" i="1" dirty="0">
                <a:solidFill>
                  <a:srgbClr val="00B0F0"/>
                </a:solidFill>
                <a:latin typeface="Arial" charset="0"/>
                <a:cs typeface="Arial" charset="0"/>
                <a:sym typeface="Wingdings" pitchFamily="2" charset="2"/>
              </a:rPr>
              <a:t>     (příp. </a:t>
            </a:r>
            <a:r>
              <a:rPr lang="cs-CZ" sz="2000" b="0" i="1" dirty="0" err="1">
                <a:solidFill>
                  <a:srgbClr val="00B0F0"/>
                </a:solidFill>
                <a:latin typeface="Arial" charset="0"/>
                <a:cs typeface="Arial" charset="0"/>
                <a:sym typeface="Wingdings" pitchFamily="2" charset="2"/>
              </a:rPr>
              <a:t>nekroptozuje</a:t>
            </a:r>
            <a:r>
              <a:rPr lang="cs-CZ" sz="2000" b="0" i="1" dirty="0">
                <a:solidFill>
                  <a:srgbClr val="00B0F0"/>
                </a:solidFill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cs-CZ" sz="2000" b="0" i="1" dirty="0">
                <a:latin typeface="Arial" charset="0"/>
                <a:cs typeface="Arial" charset="0"/>
                <a:sym typeface="Wingdings" pitchFamily="2" charset="2"/>
              </a:rPr>
              <a:t>– nově objevený mechanismus)</a:t>
            </a:r>
            <a:br>
              <a:rPr lang="cs-CZ" sz="2000" b="0" dirty="0">
                <a:latin typeface="Arial" charset="0"/>
                <a:cs typeface="Arial" charset="0"/>
                <a:sym typeface="Wingdings" pitchFamily="2" charset="2"/>
              </a:rPr>
            </a:br>
            <a:r>
              <a:rPr lang="cs-CZ" sz="2000" b="0" dirty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2000" b="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cs-CZ" sz="2000" b="0" dirty="0">
                <a:latin typeface="Arial" charset="0"/>
                <a:cs typeface="Arial" charset="0"/>
                <a:sym typeface="Wingdings" pitchFamily="2" charset="2"/>
              </a:rPr>
              <a:t>… neopravitelné změny v dělení, </a:t>
            </a:r>
            <a:r>
              <a:rPr lang="cs-CZ" sz="2000" b="0" dirty="0" err="1">
                <a:latin typeface="Arial" charset="0"/>
                <a:cs typeface="Arial" charset="0"/>
                <a:sym typeface="Wingdings" pitchFamily="2" charset="2"/>
              </a:rPr>
              <a:t>apoptoze</a:t>
            </a:r>
            <a:r>
              <a:rPr lang="cs-CZ" sz="2000" b="0" dirty="0">
                <a:latin typeface="Arial" charset="0"/>
                <a:cs typeface="Arial" charset="0"/>
                <a:sym typeface="Wingdings" pitchFamily="2" charset="2"/>
              </a:rPr>
              <a:t>, diferenciaci: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cs-CZ" sz="2000" b="0" dirty="0">
                <a:latin typeface="Arial" charset="0"/>
                <a:cs typeface="Arial" charset="0"/>
                <a:sym typeface="Wingdings" pitchFamily="2" charset="2"/>
              </a:rPr>
              <a:t>	         </a:t>
            </a:r>
            <a:r>
              <a:rPr lang="en-US" sz="2000" b="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cs-CZ" sz="2000" b="0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P</a:t>
            </a:r>
            <a:r>
              <a:rPr lang="en-GB" altLang="en-US" sz="2000" b="0" dirty="0" err="1">
                <a:solidFill>
                  <a:srgbClr val="FF0000"/>
                </a:solidFill>
                <a:latin typeface="Arial" charset="0"/>
                <a:cs typeface="Arial" charset="0"/>
              </a:rPr>
              <a:t>atologie</a:t>
            </a:r>
            <a:r>
              <a:rPr lang="en-GB" altLang="en-US" sz="2000" b="0" dirty="0">
                <a:solidFill>
                  <a:srgbClr val="FF0000"/>
                </a:solidFill>
                <a:latin typeface="Arial" charset="0"/>
                <a:cs typeface="Arial" charset="0"/>
              </a:rPr>
              <a:t> v </a:t>
            </a:r>
            <a:r>
              <a:rPr lang="en-GB" altLang="en-US" sz="2000" b="0" dirty="0" err="1">
                <a:solidFill>
                  <a:srgbClr val="FF0000"/>
                </a:solidFill>
                <a:latin typeface="Arial" charset="0"/>
                <a:cs typeface="Arial" charset="0"/>
              </a:rPr>
              <a:t>uveden</a:t>
            </a:r>
            <a:r>
              <a:rPr lang="cs-CZ" altLang="en-US" sz="2000" b="0" dirty="0" err="1">
                <a:solidFill>
                  <a:srgbClr val="FF0000"/>
                </a:solidFill>
                <a:latin typeface="Arial" charset="0"/>
                <a:cs typeface="Arial" charset="0"/>
              </a:rPr>
              <a:t>ých</a:t>
            </a:r>
            <a:r>
              <a:rPr lang="cs-CZ" altLang="en-US" sz="2000" b="0" dirty="0">
                <a:solidFill>
                  <a:srgbClr val="FF0000"/>
                </a:solidFill>
                <a:latin typeface="Arial" charset="0"/>
                <a:cs typeface="Arial" charset="0"/>
              </a:rPr>
              <a:t> procesech</a:t>
            </a:r>
          </a:p>
          <a:p>
            <a:pPr lvl="3" eaLnBrk="1" hangingPunct="1">
              <a:spcBef>
                <a:spcPct val="20000"/>
              </a:spcBef>
              <a:defRPr/>
            </a:pPr>
            <a:r>
              <a:rPr lang="cs-CZ" altLang="en-US" sz="1600" b="0" dirty="0">
                <a:latin typeface="Arial" charset="0"/>
                <a:cs typeface="Arial" charset="0"/>
              </a:rPr>
              <a:t>	</a:t>
            </a:r>
            <a:r>
              <a:rPr lang="cs-CZ" altLang="en-US" sz="1600" b="0" dirty="0">
                <a:latin typeface="Arial" charset="0"/>
                <a:cs typeface="Arial" charset="0"/>
                <a:sym typeface="Wingdings" panose="05000000000000000000" pitchFamily="2" charset="2"/>
              </a:rPr>
              <a:t></a:t>
            </a:r>
            <a:r>
              <a:rPr lang="en-US" altLang="en-US" sz="1600" b="0" dirty="0">
                <a:latin typeface="Arial" charset="0"/>
                <a:cs typeface="Arial" charset="0"/>
                <a:sym typeface="Wingdings" panose="05000000000000000000" pitchFamily="2" charset="2"/>
              </a:rPr>
              <a:t> </a:t>
            </a:r>
            <a:r>
              <a:rPr lang="cs-CZ" altLang="en-US" sz="1600" b="0" dirty="0">
                <a:latin typeface="Arial" charset="0"/>
                <a:cs typeface="Arial" charset="0"/>
              </a:rPr>
              <a:t>Maligní zvrat (nádory)</a:t>
            </a:r>
          </a:p>
          <a:p>
            <a:pPr lvl="3" eaLnBrk="1" hangingPunct="1">
              <a:spcBef>
                <a:spcPct val="20000"/>
              </a:spcBef>
              <a:defRPr/>
            </a:pPr>
            <a:r>
              <a:rPr lang="cs-CZ" altLang="en-US" sz="1600" b="0" dirty="0">
                <a:latin typeface="Arial" charset="0"/>
                <a:cs typeface="Arial" charset="0"/>
              </a:rPr>
              <a:t>	</a:t>
            </a:r>
            <a:r>
              <a:rPr lang="cs-CZ" altLang="en-US" sz="1600" b="0" dirty="0">
                <a:latin typeface="Arial" charset="0"/>
                <a:cs typeface="Arial" charset="0"/>
                <a:sym typeface="Wingdings" panose="05000000000000000000" pitchFamily="2" charset="2"/>
              </a:rPr>
              <a:t></a:t>
            </a:r>
            <a:r>
              <a:rPr lang="en-US" altLang="en-US" sz="1600" b="0" dirty="0">
                <a:latin typeface="Arial" charset="0"/>
                <a:cs typeface="Arial" charset="0"/>
                <a:sym typeface="Wingdings" panose="05000000000000000000" pitchFamily="2" charset="2"/>
              </a:rPr>
              <a:t> </a:t>
            </a:r>
            <a:r>
              <a:rPr lang="cs-CZ" altLang="en-US" sz="1600" b="0" dirty="0">
                <a:latin typeface="Arial" charset="0"/>
                <a:cs typeface="Arial" charset="0"/>
              </a:rPr>
              <a:t>Poruchy </a:t>
            </a:r>
            <a:r>
              <a:rPr lang="cs-CZ" altLang="en-US" sz="1600" b="0" dirty="0" err="1">
                <a:latin typeface="Arial" charset="0"/>
                <a:cs typeface="Arial" charset="0"/>
              </a:rPr>
              <a:t>apoptozy</a:t>
            </a:r>
            <a:r>
              <a:rPr lang="cs-CZ" altLang="en-US" sz="1600" b="0" dirty="0">
                <a:latin typeface="Arial" charset="0"/>
                <a:cs typeface="Arial" charset="0"/>
              </a:rPr>
              <a:t> (</a:t>
            </a:r>
            <a:r>
              <a:rPr lang="cs-CZ" altLang="en-US" sz="1600" b="0" dirty="0" err="1">
                <a:latin typeface="Arial" charset="0"/>
                <a:cs typeface="Arial" charset="0"/>
              </a:rPr>
              <a:t>imunotoxicita</a:t>
            </a:r>
            <a:r>
              <a:rPr lang="cs-CZ" altLang="en-US" sz="1600" b="0" dirty="0">
                <a:latin typeface="Arial" charset="0"/>
                <a:cs typeface="Arial" charset="0"/>
              </a:rPr>
              <a:t>) </a:t>
            </a:r>
          </a:p>
          <a:p>
            <a:pPr lvl="3" eaLnBrk="1" hangingPunct="1">
              <a:spcBef>
                <a:spcPct val="20000"/>
              </a:spcBef>
              <a:defRPr/>
            </a:pPr>
            <a:r>
              <a:rPr lang="cs-CZ" altLang="en-US" sz="1600" b="0" dirty="0">
                <a:latin typeface="Arial" charset="0"/>
                <a:cs typeface="Arial" charset="0"/>
              </a:rPr>
              <a:t>	</a:t>
            </a:r>
            <a:r>
              <a:rPr lang="cs-CZ" altLang="en-US" sz="1600" b="0" dirty="0">
                <a:latin typeface="Arial" charset="0"/>
                <a:cs typeface="Arial" charset="0"/>
                <a:sym typeface="Wingdings" panose="05000000000000000000" pitchFamily="2" charset="2"/>
              </a:rPr>
              <a:t></a:t>
            </a:r>
            <a:r>
              <a:rPr lang="en-US" altLang="en-US" sz="1600" b="0" dirty="0">
                <a:latin typeface="Arial" charset="0"/>
                <a:cs typeface="Arial" charset="0"/>
                <a:sym typeface="Wingdings" panose="05000000000000000000" pitchFamily="2" charset="2"/>
              </a:rPr>
              <a:t> </a:t>
            </a:r>
            <a:r>
              <a:rPr lang="cs-CZ" altLang="en-US" sz="1600" b="0" dirty="0">
                <a:latin typeface="Arial" charset="0"/>
                <a:cs typeface="Arial" charset="0"/>
              </a:rPr>
              <a:t>atp.</a:t>
            </a:r>
            <a:endParaRPr lang="cs-CZ" altLang="en-US" b="0" dirty="0">
              <a:latin typeface="Arial" charset="0"/>
              <a:cs typeface="Arial" charset="0"/>
            </a:endParaRPr>
          </a:p>
          <a:p>
            <a:pPr marL="457200" indent="-457200" eaLnBrk="1" hangingPunct="1">
              <a:spcBef>
                <a:spcPct val="20000"/>
              </a:spcBef>
              <a:tabLst>
                <a:tab pos="2593975" algn="l"/>
              </a:tabLst>
              <a:defRPr/>
            </a:pPr>
            <a:br>
              <a:rPr lang="cs-CZ" sz="1200" dirty="0">
                <a:latin typeface="Arial" charset="0"/>
                <a:cs typeface="Arial" charset="0"/>
                <a:sym typeface="Wingdings" pitchFamily="2" charset="2"/>
              </a:rPr>
            </a:br>
            <a:endParaRPr lang="cs-CZ" sz="2000" b="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991600" cy="6858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/>
              <a:t>BUNĚČNÁ SMRT</a:t>
            </a:r>
            <a:endParaRPr lang="en-GB" altLang="en-US"/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1828800" y="23622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468313" y="1052513"/>
            <a:ext cx="3810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cs-CZ" sz="2800">
                <a:solidFill>
                  <a:srgbClr val="00B0F0"/>
                </a:solidFill>
                <a:latin typeface="+mn-lt"/>
                <a:cs typeface="+mn-cs"/>
              </a:rPr>
              <a:t>NEKRÓZA</a:t>
            </a:r>
            <a:endParaRPr lang="cs-CZ" sz="2800">
              <a:solidFill>
                <a:srgbClr val="00B0F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defRPr/>
            </a:pPr>
            <a:endParaRPr lang="cs-CZ" sz="2000" b="0"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2800" b="0">
                <a:latin typeface="+mn-lt"/>
                <a:cs typeface="+mn-cs"/>
              </a:rPr>
              <a:t>patologický jev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2800" b="0">
                <a:latin typeface="+mn-lt"/>
                <a:cs typeface="+mn-cs"/>
              </a:rPr>
              <a:t>bobtnání buňky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2800" b="0">
                <a:latin typeface="+mn-lt"/>
                <a:cs typeface="+mn-cs"/>
              </a:rPr>
              <a:t>kondenzace chromatinu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2800" b="0">
                <a:latin typeface="+mn-lt"/>
                <a:cs typeface="+mn-cs"/>
              </a:rPr>
              <a:t>dezintegrace membrán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2800" b="0">
                <a:latin typeface="+mn-lt"/>
                <a:cs typeface="+mn-cs"/>
              </a:rPr>
              <a:t>buněčná autolýza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2800" b="0">
                <a:latin typeface="+mn-lt"/>
                <a:cs typeface="+mn-cs"/>
              </a:rPr>
              <a:t>zánět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2800" b="0">
                <a:latin typeface="+mn-lt"/>
                <a:cs typeface="+mn-cs"/>
              </a:rPr>
              <a:t>zajizvení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4811713" y="1052513"/>
            <a:ext cx="4114800" cy="5181600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defRPr/>
            </a:pPr>
            <a:r>
              <a:rPr lang="cs-CZ" sz="2800">
                <a:solidFill>
                  <a:srgbClr val="00B0F0"/>
                </a:solidFill>
                <a:latin typeface="+mn-lt"/>
                <a:cs typeface="+mn-cs"/>
              </a:rPr>
              <a:t>APOPTÓZA</a:t>
            </a:r>
            <a:endParaRPr lang="cs-CZ" sz="280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endParaRPr lang="cs-CZ" sz="2000" b="0"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2800" b="0">
                <a:latin typeface="+mn-lt"/>
                <a:cs typeface="+mn-cs"/>
              </a:rPr>
              <a:t>buněčná sebevražda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2800" b="0">
                <a:latin typeface="+mn-lt"/>
                <a:cs typeface="+mn-cs"/>
              </a:rPr>
              <a:t>fyziologický jev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2800" b="0">
                <a:latin typeface="+mn-lt"/>
                <a:cs typeface="+mn-cs"/>
              </a:rPr>
              <a:t>smrštění buňky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2800" b="0">
                <a:latin typeface="+mn-lt"/>
                <a:cs typeface="+mn-cs"/>
              </a:rPr>
              <a:t>fragmentace DNA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2800" b="0">
                <a:latin typeface="+mn-lt"/>
                <a:cs typeface="+mn-cs"/>
              </a:rPr>
              <a:t>membránové blebování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2800" b="0">
                <a:latin typeface="+mn-lt"/>
                <a:cs typeface="+mn-cs"/>
              </a:rPr>
              <a:t>apoptotická tělíska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2800" b="0">
                <a:latin typeface="+mn-lt"/>
                <a:cs typeface="+mn-cs"/>
              </a:rPr>
              <a:t>chybí zánětlivá reakce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2800" b="0">
                <a:latin typeface="+mn-lt"/>
                <a:cs typeface="+mn-cs"/>
              </a:rPr>
              <a:t>bez následků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aibnsus.org/images/C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88913"/>
            <a:ext cx="6811963" cy="655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475" y="152400"/>
            <a:ext cx="8991600" cy="6858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/>
              <a:t>Příklady - </a:t>
            </a:r>
            <a:r>
              <a:rPr lang="cs-CZ" altLang="en-US" b="1">
                <a:solidFill>
                  <a:srgbClr val="FF0000"/>
                </a:solidFill>
              </a:rPr>
              <a:t>důsledky</a:t>
            </a:r>
            <a:r>
              <a:rPr lang="cs-CZ" altLang="en-US"/>
              <a:t> a projevy na úrovni buněk</a:t>
            </a:r>
            <a:endParaRPr lang="en-GB" altLang="en-US"/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1828800" y="23622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323850" y="1039813"/>
            <a:ext cx="8496300" cy="505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2593975" algn="l"/>
              </a:tabLst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tabLst>
                <a:tab pos="2593975" algn="l"/>
              </a:tabLst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2593975" algn="l"/>
              </a:tabLst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tabLst>
                <a:tab pos="2593975" algn="l"/>
              </a:tabLst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tabLst>
                <a:tab pos="2593975" algn="l"/>
              </a:tabLst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tabLst>
                <a:tab pos="2593975" algn="l"/>
              </a:tabLst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tabLst>
                <a:tab pos="2593975" algn="l"/>
              </a:tabLst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tabLst>
                <a:tab pos="2593975" algn="l"/>
              </a:tabLst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tabLst>
                <a:tab pos="2593975" algn="l"/>
              </a:tabLst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cs-CZ" altLang="en-US" sz="2800" dirty="0">
                <a:solidFill>
                  <a:schemeClr val="tx1"/>
                </a:solidFill>
              </a:rPr>
              <a:t>Poruchy dělení buněk</a:t>
            </a:r>
          </a:p>
          <a:p>
            <a:pPr eaLnBrk="1" hangingPunct="1">
              <a:buClrTx/>
            </a:pP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Rychle se dělící buňky (nádory)</a:t>
            </a:r>
          </a:p>
          <a:p>
            <a:pPr eaLnBrk="1" hangingPunct="1">
              <a:buClrTx/>
            </a:pP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Poruchy imunitního systému (řada procesů zahrnujících dělení buněk)</a:t>
            </a:r>
            <a:endParaRPr lang="cs-CZ" altLang="en-US" sz="2800" b="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eaLnBrk="1" hangingPunct="1">
              <a:buClrTx/>
              <a:buFontTx/>
              <a:buNone/>
            </a:pPr>
            <a:r>
              <a:rPr lang="cs-CZ" alt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Poruchy diferenciace</a:t>
            </a:r>
          </a:p>
          <a:p>
            <a:pPr eaLnBrk="1" hangingPunct="1">
              <a:buClrTx/>
            </a:pP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Významná poškození zejména v ranném vývoji (embryotoxicita, teratogenita)</a:t>
            </a:r>
          </a:p>
          <a:p>
            <a:pPr eaLnBrk="1" hangingPunct="1">
              <a:buClrTx/>
            </a:pP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Vznik nádorů (buňky nejsou diferencované)</a:t>
            </a:r>
          </a:p>
          <a:p>
            <a:pPr eaLnBrk="1" hangingPunct="1">
              <a:buClrTx/>
            </a:pP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Poruchy v imunitním systému (řada diferenciačních procesů) </a:t>
            </a:r>
            <a:endParaRPr lang="cs-CZ" altLang="en-US" sz="2800" b="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eaLnBrk="1" hangingPunct="1">
              <a:buClrTx/>
              <a:buFontTx/>
              <a:buNone/>
            </a:pPr>
            <a:r>
              <a:rPr lang="cs-CZ" alt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Poruchy apoptozy</a:t>
            </a:r>
          </a:p>
          <a:p>
            <a:pPr eaLnBrk="1" hangingPunct="1">
              <a:buClrTx/>
            </a:pP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Vznik nádorů (poškozené buňky nesměřují k apoptoze)</a:t>
            </a:r>
          </a:p>
          <a:p>
            <a:pPr eaLnBrk="1" hangingPunct="1">
              <a:buClrTx/>
            </a:pP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Poruchy v imunitním systému (TCDD </a:t>
            </a:r>
            <a:r>
              <a:rPr lang="en-US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000" b="0" dirty="0" err="1">
                <a:solidFill>
                  <a:schemeClr val="tx1"/>
                </a:solidFill>
                <a:sym typeface="Wingdings" panose="05000000000000000000" pitchFamily="2" charset="2"/>
              </a:rPr>
              <a:t>indukce</a:t>
            </a:r>
            <a:r>
              <a:rPr lang="en-US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000" b="0" dirty="0" err="1">
                <a:solidFill>
                  <a:schemeClr val="tx1"/>
                </a:solidFill>
                <a:sym typeface="Wingdings" panose="05000000000000000000" pitchFamily="2" charset="2"/>
              </a:rPr>
              <a:t>apopto</a:t>
            </a: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zy v thymu)</a:t>
            </a:r>
          </a:p>
          <a:p>
            <a:pPr eaLnBrk="1" hangingPunct="1">
              <a:buClrTx/>
            </a:pPr>
            <a:endParaRPr lang="cs-CZ" altLang="en-US" sz="16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 bwMode="auto">
          <a:xfrm>
            <a:off x="468313" y="1557338"/>
            <a:ext cx="8229600" cy="1822450"/>
          </a:xfrm>
          <a:solidFill>
            <a:srgbClr val="929294">
              <a:alpha val="59999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500" b="1" dirty="0"/>
              <a:t>Projevy toxicity na úrovni organismu</a:t>
            </a:r>
            <a:endParaRPr lang="en-US" altLang="en-US" sz="35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Hlavní funkce organismu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  <p:sp>
        <p:nvSpPr>
          <p:cNvPr id="567299" name="Rectangle 3"/>
          <p:cNvSpPr>
            <a:spLocks noChangeArrowheads="1"/>
          </p:cNvSpPr>
          <p:nvPr/>
        </p:nvSpPr>
        <p:spPr bwMode="auto">
          <a:xfrm>
            <a:off x="381000" y="838200"/>
            <a:ext cx="86106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cs-CZ" sz="2200" dirty="0">
                <a:latin typeface="Arial" charset="0"/>
                <a:cs typeface="Arial" charset="0"/>
              </a:rPr>
              <a:t>Přijatá energie (</a:t>
            </a:r>
            <a:r>
              <a:rPr lang="cs-CZ" sz="2200" b="0" dirty="0">
                <a:latin typeface="Arial" charset="0"/>
                <a:cs typeface="Arial" charset="0"/>
              </a:rPr>
              <a:t>u všech organismů) </a:t>
            </a:r>
            <a:r>
              <a:rPr lang="cs-CZ" sz="2200" dirty="0">
                <a:latin typeface="Arial" charset="0"/>
                <a:cs typeface="Arial" charset="0"/>
              </a:rPr>
              <a:t>se rozděluje na hlavní funkce:</a:t>
            </a:r>
          </a:p>
          <a:p>
            <a:pPr>
              <a:defRPr/>
            </a:pPr>
            <a:endParaRPr lang="cs-CZ" sz="2200" dirty="0">
              <a:latin typeface="Arial" charset="0"/>
              <a:cs typeface="Arial" charset="0"/>
            </a:endParaRPr>
          </a:p>
          <a:p>
            <a:pPr lvl="1">
              <a:defRPr/>
            </a:pPr>
            <a:r>
              <a:rPr lang="cs-CZ" sz="22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- Udržování života </a:t>
            </a:r>
            <a:r>
              <a:rPr lang="cs-CZ" sz="2200" b="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(… </a:t>
            </a:r>
            <a:r>
              <a:rPr lang="cs-CZ" sz="2200" b="0" i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délka života</a:t>
            </a:r>
            <a:r>
              <a:rPr lang="cs-CZ" sz="2200" b="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)</a:t>
            </a:r>
          </a:p>
          <a:p>
            <a:pPr lvl="1">
              <a:defRPr/>
            </a:pPr>
            <a:r>
              <a:rPr lang="cs-CZ" sz="22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- Růst (zvětšování vlastní hmoty)</a:t>
            </a:r>
          </a:p>
          <a:p>
            <a:pPr lvl="1">
              <a:buFontTx/>
              <a:buChar char="-"/>
              <a:defRPr/>
            </a:pPr>
            <a:r>
              <a:rPr lang="cs-CZ" sz="22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 Rozmnožování</a:t>
            </a:r>
          </a:p>
          <a:p>
            <a:pPr lvl="1">
              <a:buFontTx/>
              <a:buChar char="-"/>
              <a:defRPr/>
            </a:pPr>
            <a:r>
              <a:rPr lang="cs-CZ" sz="2200" b="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 S</a:t>
            </a:r>
            <a:r>
              <a:rPr lang="en-US" sz="2200" b="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ign</a:t>
            </a:r>
            <a:r>
              <a:rPr lang="cs-CZ" sz="2200" b="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ály</a:t>
            </a:r>
            <a:r>
              <a:rPr lang="cs-CZ" sz="2200" b="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 a jejich zpracování</a:t>
            </a:r>
          </a:p>
          <a:p>
            <a:pPr>
              <a:defRPr/>
            </a:pPr>
            <a:endParaRPr lang="cs-CZ" sz="2200" b="0" dirty="0">
              <a:latin typeface="Arial" charset="0"/>
              <a:cs typeface="Arial" charset="0"/>
            </a:endParaRP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308350"/>
            <a:ext cx="5067300" cy="344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Hlavní skupiny organismů  1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50825" y="1103313"/>
            <a:ext cx="8610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Dělení dle biologie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br>
              <a:rPr lang="cs-CZ" altLang="en-US" sz="2000">
                <a:solidFill>
                  <a:schemeClr val="tx1"/>
                </a:solidFill>
              </a:rPr>
            </a:br>
            <a:r>
              <a:rPr lang="cs-CZ" altLang="en-US" sz="2000">
                <a:solidFill>
                  <a:schemeClr val="tx1"/>
                </a:solidFill>
              </a:rPr>
              <a:t>Jednobuněčné </a:t>
            </a:r>
            <a:r>
              <a:rPr lang="cs-CZ" altLang="en-US" sz="2000" b="0">
                <a:solidFill>
                  <a:schemeClr val="tx1"/>
                </a:solidFill>
              </a:rPr>
              <a:t>(nediferencované)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2000" b="0">
                <a:solidFill>
                  <a:schemeClr val="tx1"/>
                </a:solidFill>
              </a:rPr>
              <a:t>	Prokaryotické (mikroorganismy)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2000" b="0">
                <a:solidFill>
                  <a:schemeClr val="tx1"/>
                </a:solidFill>
              </a:rPr>
              <a:t>	Eukaryotické – prvoci apod.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br>
              <a:rPr lang="cs-CZ" altLang="en-US" sz="2000">
                <a:solidFill>
                  <a:schemeClr val="tx1"/>
                </a:solidFill>
              </a:rPr>
            </a:br>
            <a:r>
              <a:rPr lang="cs-CZ" altLang="en-US" sz="2000">
                <a:solidFill>
                  <a:schemeClr val="tx1"/>
                </a:solidFill>
              </a:rPr>
              <a:t>Mnohobuněčné </a:t>
            </a:r>
            <a:r>
              <a:rPr lang="cs-CZ" altLang="en-US" sz="2000" b="0">
                <a:solidFill>
                  <a:schemeClr val="tx1"/>
                </a:solidFill>
              </a:rPr>
              <a:t>(eukaryota)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2000" b="0">
                <a:solidFill>
                  <a:schemeClr val="tx1"/>
                </a:solidFill>
              </a:rPr>
              <a:t>	Živočichové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2000" b="0">
                <a:solidFill>
                  <a:schemeClr val="tx1"/>
                </a:solidFill>
              </a:rPr>
              <a:t>	Rostliny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2000" b="0">
                <a:solidFill>
                  <a:schemeClr val="tx1"/>
                </a:solidFill>
              </a:rPr>
              <a:t>	(Houby)</a:t>
            </a:r>
          </a:p>
        </p:txBody>
      </p:sp>
      <p:pic>
        <p:nvPicPr>
          <p:cNvPr id="36868" name="Picture 2" descr="http://www.aldebaran.cz/bulletin/2010_16/cell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412875"/>
            <a:ext cx="3776662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176463"/>
            <a:ext cx="5443538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Hlavní skupiny organismů  2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  <p:sp>
        <p:nvSpPr>
          <p:cNvPr id="38916" name="TextovéPole 3"/>
          <p:cNvSpPr txBox="1">
            <a:spLocks noChangeArrowheads="1"/>
          </p:cNvSpPr>
          <p:nvPr/>
        </p:nvSpPr>
        <p:spPr bwMode="auto">
          <a:xfrm>
            <a:off x="323850" y="836613"/>
            <a:ext cx="815975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0"/>
              </a:spcBef>
              <a:buClrTx/>
              <a:buFontTx/>
              <a:buNone/>
            </a:pPr>
            <a:endParaRPr lang="cs-CZ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chemeClr val="tx1"/>
                </a:solidFill>
              </a:rPr>
              <a:t>Dělení funkční v ekosystémech (</a:t>
            </a:r>
            <a:r>
              <a:rPr lang="cs-CZ" alt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sym typeface="Wingdings" panose="05000000000000000000" pitchFamily="2" charset="2"/>
              </a:rPr>
              <a:t>reflexe</a:t>
            </a:r>
            <a:r>
              <a:rPr lang="en-US" alt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 v </a:t>
            </a:r>
            <a:r>
              <a:rPr lang="en-US" altLang="en-US" sz="2200" dirty="0" err="1">
                <a:solidFill>
                  <a:schemeClr val="tx1"/>
                </a:solidFill>
                <a:sym typeface="Wingdings" panose="05000000000000000000" pitchFamily="2" charset="2"/>
              </a:rPr>
              <a:t>Ekotoxikologii</a:t>
            </a:r>
            <a:r>
              <a:rPr lang="cs-CZ" alt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  <a:endParaRPr lang="cs-CZ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br>
              <a:rPr lang="cs-CZ" altLang="en-US" sz="2000" b="0" dirty="0">
                <a:solidFill>
                  <a:schemeClr val="tx1"/>
                </a:solidFill>
              </a:rPr>
            </a:br>
            <a:r>
              <a:rPr lang="cs-CZ" altLang="en-US" sz="2000" b="0" dirty="0">
                <a:solidFill>
                  <a:schemeClr val="tx1"/>
                </a:solidFill>
              </a:rPr>
              <a:t>Producenti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0" dirty="0">
                <a:solidFill>
                  <a:schemeClr val="tx1"/>
                </a:solidFill>
              </a:rPr>
              <a:t>Konzumenti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0" dirty="0">
                <a:solidFill>
                  <a:schemeClr val="tx1"/>
                </a:solidFill>
              </a:rPr>
              <a:t>Destruenti </a:t>
            </a:r>
            <a:r>
              <a:rPr lang="en-US" altLang="en-US" sz="2000" b="0" dirty="0">
                <a:solidFill>
                  <a:schemeClr val="tx1"/>
                </a:solidFill>
              </a:rPr>
              <a:t>/ D</a:t>
            </a:r>
            <a:r>
              <a:rPr lang="cs-CZ" altLang="en-US" sz="2000" b="0" dirty="0">
                <a:solidFill>
                  <a:schemeClr val="tx1"/>
                </a:solidFill>
              </a:rPr>
              <a:t>ekompozitoři</a:t>
            </a:r>
            <a:endParaRPr lang="cs-CZ" altLang="en-US" sz="20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304800" y="1341438"/>
            <a:ext cx="86106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2400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4000" u="sng">
                <a:solidFill>
                  <a:srgbClr val="FF3300"/>
                </a:solidFill>
              </a:rPr>
              <a:t>KONZUMENTI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4000" u="sng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4000">
                <a:solidFill>
                  <a:srgbClr val="FF3300"/>
                </a:solidFill>
              </a:rPr>
              <a:t>- ŽIVOČICHOVÉ -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4000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0">
                <a:solidFill>
                  <a:srgbClr val="FF3300"/>
                </a:solidFill>
              </a:rPr>
              <a:t>- BEZOBRATLÍ -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0">
                <a:solidFill>
                  <a:srgbClr val="FF3300"/>
                </a:solidFill>
              </a:rPr>
              <a:t>- OBRATLOVCI -  </a:t>
            </a:r>
            <a:br>
              <a:rPr lang="cs-CZ" altLang="en-US" sz="2400" b="0">
                <a:solidFill>
                  <a:srgbClr val="FF3300"/>
                </a:solidFill>
              </a:rPr>
            </a:br>
            <a:r>
              <a:rPr lang="cs-CZ" altLang="en-US" sz="2400" b="0">
                <a:solidFill>
                  <a:srgbClr val="FF3300"/>
                </a:solidFill>
              </a:rPr>
              <a:t>(</a:t>
            </a:r>
            <a:r>
              <a:rPr lang="cs-CZ" altLang="en-US" sz="2400" b="0" i="1">
                <a:solidFill>
                  <a:srgbClr val="FF3300"/>
                </a:solidFill>
              </a:rPr>
              <a:t>ryby, obojživelníci, ptáci, savci</a:t>
            </a:r>
            <a:r>
              <a:rPr lang="cs-CZ" altLang="en-US" sz="2400" b="0">
                <a:solidFill>
                  <a:srgbClr val="FF33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46256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250825" y="1239838"/>
            <a:ext cx="86106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- </a:t>
            </a:r>
            <a:r>
              <a:rPr lang="cs-CZ" altLang="en-US" sz="2200" dirty="0">
                <a:solidFill>
                  <a:schemeClr val="tx2"/>
                </a:solidFill>
              </a:rPr>
              <a:t>významný článek v ekosystémech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 dirty="0">
                <a:solidFill>
                  <a:schemeClr val="tx1"/>
                </a:solidFill>
              </a:rPr>
              <a:t> regulace početnosti nižších pater potravních pyramid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 dirty="0">
                <a:solidFill>
                  <a:schemeClr val="tx1"/>
                </a:solidFill>
              </a:rPr>
              <a:t> mezistupně pro konzumenty vyšších řádů 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endParaRPr lang="cs-CZ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- terminální </a:t>
            </a:r>
            <a:r>
              <a:rPr lang="en-US" altLang="en-US" sz="2200" b="0" dirty="0" err="1">
                <a:solidFill>
                  <a:schemeClr val="tx1"/>
                </a:solidFill>
              </a:rPr>
              <a:t>kon</a:t>
            </a:r>
            <a:r>
              <a:rPr lang="cs-CZ" altLang="en-US" sz="2200" b="0" dirty="0">
                <a:solidFill>
                  <a:schemeClr val="tx1"/>
                </a:solidFill>
              </a:rPr>
              <a:t>zumenti -</a:t>
            </a:r>
            <a:r>
              <a:rPr lang="cs-CZ" altLang="en-US" sz="2200" dirty="0">
                <a:solidFill>
                  <a:schemeClr val="tx2"/>
                </a:solidFill>
              </a:rPr>
              <a:t> dravci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 dirty="0">
                <a:solidFill>
                  <a:schemeClr val="tx1"/>
                </a:solidFill>
              </a:rPr>
              <a:t> málo početné populace 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 dirty="0">
                <a:solidFill>
                  <a:schemeClr val="tx1"/>
                </a:solidFill>
              </a:rPr>
              <a:t> velmi citlivé ke stresu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endParaRPr lang="cs-CZ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 dirty="0">
                <a:solidFill>
                  <a:schemeClr val="tx1"/>
                </a:solidFill>
              </a:rPr>
              <a:t>relativně </a:t>
            </a:r>
            <a:r>
              <a:rPr lang="cs-CZ" altLang="en-US" sz="2200" dirty="0">
                <a:solidFill>
                  <a:schemeClr val="tx2"/>
                </a:solidFill>
              </a:rPr>
              <a:t>dobře prostudovaná skupina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 i="1" dirty="0">
                <a:solidFill>
                  <a:schemeClr val="tx1"/>
                </a:solidFill>
              </a:rPr>
              <a:t> patří sem i člověk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- </a:t>
            </a:r>
            <a:r>
              <a:rPr lang="cs-CZ" altLang="en-US" sz="2200" dirty="0">
                <a:solidFill>
                  <a:schemeClr val="tx2"/>
                </a:solidFill>
              </a:rPr>
              <a:t>ekonomicky i esteticky </a:t>
            </a:r>
            <a:r>
              <a:rPr lang="cs-CZ" altLang="en-US" sz="2200" b="0" dirty="0">
                <a:solidFill>
                  <a:schemeClr val="tx1"/>
                </a:solidFill>
              </a:rPr>
              <a:t>velmi významná skupina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endParaRPr lang="cs-CZ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 dirty="0">
              <a:solidFill>
                <a:schemeClr val="tx1"/>
              </a:solidFill>
            </a:endParaRP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KONZUMENTI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  <p:pic>
        <p:nvPicPr>
          <p:cNvPr id="67588" name="Picture 4" descr="WHALE0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2636838"/>
            <a:ext cx="3276600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993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 bwMode="auto">
          <a:solidFill>
            <a:srgbClr val="929294">
              <a:alpha val="59999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000"/>
              <a:t>Co by si student(ka)</a:t>
            </a:r>
            <a:r>
              <a:rPr lang="en-US" altLang="en-US" sz="3000"/>
              <a:t> </a:t>
            </a:r>
            <a:r>
              <a:rPr lang="cs-CZ" altLang="en-US" sz="3000"/>
              <a:t>měl(a) odnést ?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1438" y="1268413"/>
            <a:ext cx="8893175" cy="4525962"/>
          </a:xfrm>
        </p:spPr>
        <p:txBody>
          <a:bodyPr>
            <a:normAutofit fontScale="92500"/>
          </a:bodyPr>
          <a:lstStyle/>
          <a:p>
            <a:pPr>
              <a:buFont typeface="Arial" charset="0"/>
              <a:buChar char="•"/>
              <a:defRPr/>
            </a:pPr>
            <a:r>
              <a:rPr lang="cs-CZ" dirty="0"/>
              <a:t>Znát hlavní procesy na úrovni buněk (dělení, </a:t>
            </a:r>
            <a:r>
              <a:rPr lang="cs-CZ" dirty="0" err="1"/>
              <a:t>apoptoza</a:t>
            </a:r>
            <a:r>
              <a:rPr lang="cs-CZ" dirty="0"/>
              <a:t>, diferenciace…) </a:t>
            </a:r>
            <a:r>
              <a:rPr lang="en-GB" dirty="0"/>
              <a:t>a </a:t>
            </a:r>
            <a:endParaRPr lang="cs-CZ" dirty="0"/>
          </a:p>
          <a:p>
            <a:pPr lvl="1">
              <a:buFont typeface="Arial" charset="0"/>
              <a:buChar char="–"/>
              <a:defRPr/>
            </a:pPr>
            <a:r>
              <a:rPr lang="en-GB" dirty="0" err="1"/>
              <a:t>i</a:t>
            </a:r>
            <a:r>
              <a:rPr lang="cs-CZ" dirty="0" err="1"/>
              <a:t>nterpretovat</a:t>
            </a:r>
            <a:r>
              <a:rPr lang="cs-CZ" dirty="0"/>
              <a:t> vazby dolů (</a:t>
            </a:r>
            <a:r>
              <a:rPr lang="en-US" dirty="0">
                <a:sym typeface="Wingdings" pitchFamily="2" charset="2"/>
              </a:rPr>
              <a:t></a:t>
            </a:r>
            <a:r>
              <a:rPr lang="en-US" dirty="0" err="1">
                <a:sym typeface="Wingdings" pitchFamily="2" charset="2"/>
              </a:rPr>
              <a:t>mechanismy</a:t>
            </a:r>
            <a:r>
              <a:rPr lang="cs-CZ" dirty="0">
                <a:sym typeface="Wingdings" pitchFamily="2" charset="2"/>
              </a:rPr>
              <a:t>) </a:t>
            </a:r>
          </a:p>
          <a:p>
            <a:pPr lvl="1">
              <a:buFont typeface="Arial" charset="0"/>
              <a:buChar char="–"/>
              <a:defRPr/>
            </a:pPr>
            <a:r>
              <a:rPr lang="cs-CZ" dirty="0">
                <a:sym typeface="Wingdings" pitchFamily="2" charset="2"/>
              </a:rPr>
              <a:t>i nahoru (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organismus</a:t>
            </a:r>
            <a:r>
              <a:rPr lang="cs-CZ" dirty="0">
                <a:sym typeface="Wingdings" pitchFamily="2" charset="2"/>
              </a:rPr>
              <a:t>)</a:t>
            </a:r>
          </a:p>
          <a:p>
            <a:pPr>
              <a:buFont typeface="Arial" charset="0"/>
              <a:buChar char="•"/>
              <a:defRPr/>
            </a:pPr>
            <a:endParaRPr lang="cs-CZ" dirty="0">
              <a:sym typeface="Wingdings" pitchFamily="2" charset="2"/>
            </a:endParaRPr>
          </a:p>
          <a:p>
            <a:pPr>
              <a:buFont typeface="Arial" charset="0"/>
              <a:buChar char="•"/>
              <a:defRPr/>
            </a:pPr>
            <a:r>
              <a:rPr lang="cs-CZ" dirty="0">
                <a:sym typeface="Wingdings" pitchFamily="2" charset="2"/>
              </a:rPr>
              <a:t>Znát projevy toxických látek na úrovni organismu</a:t>
            </a:r>
          </a:p>
          <a:p>
            <a:pPr lvl="1">
              <a:buFont typeface="Arial" charset="0"/>
              <a:buChar char="–"/>
              <a:defRPr/>
            </a:pPr>
            <a:r>
              <a:rPr lang="cs-CZ" dirty="0">
                <a:sym typeface="Wingdings" pitchFamily="2" charset="2"/>
              </a:rPr>
              <a:t>Živočichové (konzumenti)</a:t>
            </a:r>
          </a:p>
          <a:p>
            <a:pPr lvl="1">
              <a:buFont typeface="Arial" charset="0"/>
              <a:buChar char="–"/>
              <a:defRPr/>
            </a:pPr>
            <a:r>
              <a:rPr lang="cs-CZ" dirty="0">
                <a:sym typeface="Wingdings" pitchFamily="2" charset="2"/>
              </a:rPr>
              <a:t>Rostliny (producenti)</a:t>
            </a:r>
          </a:p>
          <a:p>
            <a:pPr lvl="1">
              <a:buFont typeface="Arial" charset="0"/>
              <a:buChar char="–"/>
              <a:defRPr/>
            </a:pPr>
            <a:r>
              <a:rPr lang="cs-CZ" dirty="0">
                <a:sym typeface="Wingdings" pitchFamily="2" charset="2"/>
              </a:rPr>
              <a:t>Bakterie (</a:t>
            </a:r>
            <a:r>
              <a:rPr lang="cs-CZ" dirty="0" err="1">
                <a:sym typeface="Wingdings" pitchFamily="2" charset="2"/>
              </a:rPr>
              <a:t>destruenti</a:t>
            </a:r>
            <a:r>
              <a:rPr lang="en-US" dirty="0">
                <a:sym typeface="Wingdings" pitchFamily="2" charset="2"/>
              </a:rPr>
              <a:t> /</a:t>
            </a:r>
            <a:r>
              <a:rPr lang="cs-CZ" dirty="0">
                <a:sym typeface="Wingdings" pitchFamily="2" charset="2"/>
              </a:rPr>
              <a:t> </a:t>
            </a:r>
            <a:r>
              <a:rPr lang="cs-CZ" dirty="0" err="1">
                <a:sym typeface="Wingdings" pitchFamily="2" charset="2"/>
              </a:rPr>
              <a:t>dekompozitoři</a:t>
            </a:r>
            <a:r>
              <a:rPr lang="cs-CZ" dirty="0">
                <a:sym typeface="Wingdings" pitchFamily="2" charset="2"/>
              </a:rPr>
              <a:t>)</a:t>
            </a:r>
            <a:endParaRPr lang="cs-CZ" dirty="0"/>
          </a:p>
          <a:p>
            <a:pPr>
              <a:buFont typeface="Arial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title"/>
          </p:nvPr>
        </p:nvSpPr>
        <p:spPr bwMode="auto">
          <a:xfrm>
            <a:off x="468313" y="1557338"/>
            <a:ext cx="8229600" cy="1822450"/>
          </a:xfrm>
          <a:solidFill>
            <a:srgbClr val="929294">
              <a:alpha val="59999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500" b="1"/>
              <a:t>Akutn</a:t>
            </a:r>
            <a:r>
              <a:rPr lang="cs-CZ" altLang="en-US" sz="3500" b="1"/>
              <a:t>í a chronická toxicita</a:t>
            </a:r>
            <a:endParaRPr lang="en-US" altLang="en-US" sz="3500" b="1"/>
          </a:p>
        </p:txBody>
      </p:sp>
    </p:spTree>
    <p:extLst>
      <p:ext uri="{BB962C8B-B14F-4D97-AF65-F5344CB8AC3E}">
        <p14:creationId xmlns:p14="http://schemas.microsoft.com/office/powerpoint/2010/main" val="3893212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304800" y="1016000"/>
            <a:ext cx="86106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chemeClr val="tx2"/>
                </a:solidFill>
              </a:rPr>
              <a:t>Příčina akutní toxicity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000" b="0" dirty="0">
                <a:solidFill>
                  <a:schemeClr val="tx1"/>
                </a:solidFill>
              </a:rPr>
              <a:t> zásadní narušení fungování některého funkčního systému (nebo většího počtu funkčních systémů) v organismu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000" b="0" dirty="0">
                <a:solidFill>
                  <a:schemeClr val="tx1"/>
                </a:solidFill>
              </a:rPr>
              <a:t> zpravidla po působení vysokých koncentrací (dávek)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endParaRPr lang="cs-CZ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400" dirty="0">
                <a:solidFill>
                  <a:schemeClr val="tx2"/>
                </a:solidFill>
              </a:rPr>
              <a:t>Projevy akutní toxicity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400" b="0" dirty="0">
                <a:solidFill>
                  <a:schemeClr val="tx1"/>
                </a:solidFill>
              </a:rPr>
              <a:t> poruchy přijímání potravy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400" b="0" dirty="0">
                <a:solidFill>
                  <a:schemeClr val="tx1"/>
                </a:solidFill>
              </a:rPr>
              <a:t> poruchy dýchání, bezvědomí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2400" b="0" dirty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cs-CZ" alt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Nejčastější konečný důsledek </a:t>
            </a:r>
            <a:r>
              <a:rPr lang="cs-CZ" altLang="en-US" sz="2400" dirty="0">
                <a:solidFill>
                  <a:schemeClr val="tx1"/>
                </a:solidFill>
              </a:rPr>
              <a:t>letalita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chemeClr val="tx2"/>
                </a:solidFill>
              </a:rPr>
              <a:t>Biochemické mechanismy</a:t>
            </a:r>
            <a:r>
              <a:rPr lang="cs-CZ" altLang="en-US" sz="2200" b="0" dirty="0">
                <a:solidFill>
                  <a:schemeClr val="tx1"/>
                </a:solidFill>
              </a:rPr>
              <a:t> v akutní toxicitě …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 dirty="0">
                <a:solidFill>
                  <a:schemeClr val="tx1"/>
                </a:solidFill>
              </a:rPr>
              <a:t> příčiny mohou být velice různorodé</a:t>
            </a:r>
            <a:r>
              <a:rPr lang="en-US" altLang="en-US" sz="2200" b="0" dirty="0">
                <a:solidFill>
                  <a:schemeClr val="tx1"/>
                </a:solidFill>
              </a:rPr>
              <a:t> </a:t>
            </a:r>
            <a:r>
              <a:rPr lang="cs-CZ" altLang="en-US" sz="2200" b="0" dirty="0">
                <a:solidFill>
                  <a:schemeClr val="tx1"/>
                </a:solidFill>
              </a:rPr>
              <a:t>(všechny mechanismy)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 dirty="0">
                <a:solidFill>
                  <a:schemeClr val="tx1"/>
                </a:solidFill>
              </a:rPr>
              <a:t> zásadní (destruktivní) porušení hlavních procesů</a:t>
            </a: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Účinky na úrovni organismu -  AKUTNÍ TOXICITA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336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2" t="12686" r="16080" b="9555"/>
          <a:stretch>
            <a:fillRect/>
          </a:stretch>
        </p:blipFill>
        <p:spPr bwMode="auto">
          <a:xfrm>
            <a:off x="250825" y="620713"/>
            <a:ext cx="853440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TextovéPole 4"/>
          <p:cNvSpPr txBox="1">
            <a:spLocks noChangeArrowheads="1"/>
          </p:cNvSpPr>
          <p:nvPr/>
        </p:nvSpPr>
        <p:spPr bwMode="auto">
          <a:xfrm>
            <a:off x="2700338" y="6392863"/>
            <a:ext cx="6296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200">
                <a:solidFill>
                  <a:schemeClr val="tx1"/>
                </a:solidFill>
              </a:rPr>
              <a:t>Russom et al. </a:t>
            </a:r>
            <a:r>
              <a:rPr lang="en-US" altLang="en-US" sz="1200">
                <a:solidFill>
                  <a:schemeClr val="tx1"/>
                </a:solidFill>
              </a:rPr>
              <a:t>Environmental Toxicology and Chemistry, Vol. 16, No. 5, pp. 948–967, 1997</a:t>
            </a:r>
            <a:endParaRPr lang="cs-CZ" altLang="en-US" sz="1200">
              <a:solidFill>
                <a:schemeClr val="tx1"/>
              </a:solidFill>
            </a:endParaRPr>
          </a:p>
        </p:txBody>
      </p:sp>
      <p:sp>
        <p:nvSpPr>
          <p:cNvPr id="73732" name="TextovéPole 5"/>
          <p:cNvSpPr txBox="1">
            <a:spLocks noChangeArrowheads="1"/>
          </p:cNvSpPr>
          <p:nvPr/>
        </p:nvSpPr>
        <p:spPr bwMode="auto">
          <a:xfrm>
            <a:off x="468313" y="115888"/>
            <a:ext cx="8193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0000"/>
                </a:solidFill>
              </a:rPr>
              <a:t>Skupiny látek a mechanismy AKUTNÍ EKOTOXICITY u ryb</a:t>
            </a:r>
          </a:p>
        </p:txBody>
      </p:sp>
    </p:spTree>
    <p:extLst>
      <p:ext uri="{BB962C8B-B14F-4D97-AF65-F5344CB8AC3E}">
        <p14:creationId xmlns:p14="http://schemas.microsoft.com/office/powerpoint/2010/main" val="1346030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04800" y="1052513"/>
            <a:ext cx="86106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arenR"/>
              <a:defRPr/>
            </a:pPr>
            <a:r>
              <a:rPr lang="cs-CZ" dirty="0">
                <a:latin typeface="Arial" charset="0"/>
                <a:cs typeface="Arial" charset="0"/>
              </a:rPr>
              <a:t>Náhlé změny: </a:t>
            </a:r>
            <a:r>
              <a:rPr lang="cs-CZ" b="0" dirty="0">
                <a:latin typeface="Arial" charset="0"/>
                <a:cs typeface="Arial" charset="0"/>
              </a:rPr>
              <a:t>vyhynutí všech konzumentů</a:t>
            </a:r>
          </a:p>
          <a:p>
            <a:pPr marL="457200" indent="-457200">
              <a:defRPr/>
            </a:pPr>
            <a:r>
              <a:rPr lang="cs-CZ" b="0" dirty="0">
                <a:latin typeface="Arial" charset="0"/>
                <a:cs typeface="Arial" charset="0"/>
              </a:rPr>
              <a:t>	</a:t>
            </a:r>
            <a:r>
              <a:rPr lang="cs-CZ" b="0" dirty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b="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b="0" dirty="0" err="1">
                <a:latin typeface="Arial" charset="0"/>
                <a:cs typeface="Arial" charset="0"/>
                <a:sym typeface="Wingdings" pitchFamily="2" charset="2"/>
              </a:rPr>
              <a:t>naru</a:t>
            </a:r>
            <a:r>
              <a:rPr lang="cs-CZ" b="0" dirty="0" err="1">
                <a:latin typeface="Arial" charset="0"/>
                <a:cs typeface="Arial" charset="0"/>
                <a:sym typeface="Wingdings" pitchFamily="2" charset="2"/>
              </a:rPr>
              <a:t>šení</a:t>
            </a:r>
            <a:r>
              <a:rPr lang="cs-CZ" b="0" dirty="0">
                <a:latin typeface="Arial" charset="0"/>
                <a:cs typeface="Arial" charset="0"/>
                <a:sym typeface="Wingdings" pitchFamily="2" charset="2"/>
              </a:rPr>
              <a:t> potravních řetězců</a:t>
            </a:r>
          </a:p>
          <a:p>
            <a:pPr marL="457200" indent="-457200">
              <a:defRPr/>
            </a:pPr>
            <a:r>
              <a:rPr lang="cs-CZ" b="0" dirty="0">
                <a:latin typeface="Arial" charset="0"/>
                <a:cs typeface="Arial" charset="0"/>
              </a:rPr>
              <a:t>	   </a:t>
            </a:r>
            <a:r>
              <a:rPr lang="cs-CZ" b="0" dirty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b="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cs-CZ" b="0" dirty="0">
                <a:latin typeface="Arial" charset="0"/>
                <a:cs typeface="Arial" charset="0"/>
                <a:sym typeface="Wingdings" pitchFamily="2" charset="2"/>
              </a:rPr>
              <a:t>přemnožení producentů</a:t>
            </a:r>
          </a:p>
          <a:p>
            <a:pPr marL="457200" indent="-457200">
              <a:defRPr/>
            </a:pPr>
            <a:r>
              <a:rPr lang="cs-CZ" b="0" dirty="0">
                <a:latin typeface="Arial" charset="0"/>
                <a:cs typeface="Arial" charset="0"/>
                <a:sym typeface="Wingdings" pitchFamily="2" charset="2"/>
              </a:rPr>
              <a:t>	     </a:t>
            </a:r>
            <a:r>
              <a:rPr lang="en-US" b="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cs-CZ" b="0" dirty="0">
                <a:latin typeface="Arial" charset="0"/>
                <a:cs typeface="Arial" charset="0"/>
                <a:sym typeface="Wingdings" pitchFamily="2" charset="2"/>
              </a:rPr>
              <a:t>nárůst degradovatelné biomasy </a:t>
            </a:r>
            <a:br>
              <a:rPr lang="cs-CZ" b="0" dirty="0">
                <a:latin typeface="Arial" charset="0"/>
                <a:cs typeface="Arial" charset="0"/>
                <a:sym typeface="Wingdings" pitchFamily="2" charset="2"/>
              </a:rPr>
            </a:br>
            <a:r>
              <a:rPr lang="cs-CZ" b="0" dirty="0">
                <a:latin typeface="Arial" charset="0"/>
                <a:cs typeface="Arial" charset="0"/>
                <a:sym typeface="Wingdings" pitchFamily="2" charset="2"/>
              </a:rPr>
              <a:t>     (destrukce organické hmoty bakteriemi </a:t>
            </a:r>
            <a:r>
              <a:rPr lang="en-US" b="0" dirty="0">
                <a:latin typeface="Arial" charset="0"/>
                <a:cs typeface="Arial" charset="0"/>
                <a:sym typeface="Wingdings" pitchFamily="2" charset="2"/>
              </a:rPr>
              <a:t> v</a:t>
            </a:r>
            <a:r>
              <a:rPr lang="cs-CZ" b="0" dirty="0" err="1">
                <a:latin typeface="Arial" charset="0"/>
                <a:cs typeface="Arial" charset="0"/>
                <a:sym typeface="Wingdings" pitchFamily="2" charset="2"/>
              </a:rPr>
              <a:t>yčerpání</a:t>
            </a:r>
            <a:r>
              <a:rPr lang="cs-CZ" b="0" dirty="0">
                <a:latin typeface="Arial" charset="0"/>
                <a:cs typeface="Arial" charset="0"/>
                <a:sym typeface="Wingdings" pitchFamily="2" charset="2"/>
              </a:rPr>
              <a:t> kyslíku)</a:t>
            </a:r>
            <a:endParaRPr lang="cs-CZ" b="0" dirty="0">
              <a:latin typeface="Arial" charset="0"/>
              <a:cs typeface="Arial" charset="0"/>
            </a:endParaRPr>
          </a:p>
          <a:p>
            <a:pPr marL="457200" indent="-457200">
              <a:defRPr/>
            </a:pPr>
            <a:r>
              <a:rPr lang="cs-CZ" b="0" dirty="0">
                <a:latin typeface="Arial" charset="0"/>
                <a:cs typeface="Arial" charset="0"/>
                <a:sym typeface="Wingdings" pitchFamily="2" charset="2"/>
              </a:rPr>
              <a:t>		     </a:t>
            </a:r>
            <a:r>
              <a:rPr lang="en-US" b="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cs-CZ" b="0" dirty="0">
                <a:latin typeface="Arial" charset="0"/>
                <a:cs typeface="Arial" charset="0"/>
                <a:sym typeface="Wingdings" pitchFamily="2" charset="2"/>
              </a:rPr>
              <a:t>celková degradace ekosystému</a:t>
            </a:r>
            <a:endParaRPr lang="cs-CZ" b="0" dirty="0">
              <a:latin typeface="Arial" charset="0"/>
              <a:cs typeface="Arial" charset="0"/>
            </a:endParaRPr>
          </a:p>
          <a:p>
            <a:pPr marL="457200" indent="-457200">
              <a:defRPr/>
            </a:pPr>
            <a:endParaRPr lang="cs-CZ" b="0" dirty="0">
              <a:latin typeface="Arial" charset="0"/>
              <a:cs typeface="Arial" charset="0"/>
            </a:endParaRPr>
          </a:p>
          <a:p>
            <a:pPr marL="457200" indent="-457200">
              <a:buFontTx/>
              <a:buAutoNum type="arabicParenR" startAt="2"/>
              <a:defRPr/>
            </a:pPr>
            <a:r>
              <a:rPr lang="cs-CZ" dirty="0">
                <a:latin typeface="Arial" charset="0"/>
                <a:cs typeface="Arial" charset="0"/>
              </a:rPr>
              <a:t>Dlouhodobější změny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0" dirty="0">
                <a:latin typeface="Arial" charset="0"/>
                <a:cs typeface="Arial" charset="0"/>
              </a:rPr>
              <a:t> změny diverzity, složení společenstev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0" dirty="0">
                <a:latin typeface="Arial" charset="0"/>
                <a:cs typeface="Arial" charset="0"/>
              </a:rPr>
              <a:t> převládání rezistentních druhů (</a:t>
            </a:r>
            <a:r>
              <a:rPr lang="cs-CZ" b="0" i="1" dirty="0">
                <a:latin typeface="Arial" charset="0"/>
                <a:cs typeface="Arial" charset="0"/>
              </a:rPr>
              <a:t>např. nitěnky, pakomáři v kontaminovaných </a:t>
            </a:r>
            <a:r>
              <a:rPr lang="cs-CZ" b="0" i="1" dirty="0" err="1">
                <a:latin typeface="Arial" charset="0"/>
                <a:cs typeface="Arial" charset="0"/>
              </a:rPr>
              <a:t>akvatických</a:t>
            </a:r>
            <a:r>
              <a:rPr lang="cs-CZ" b="0" i="1" dirty="0">
                <a:latin typeface="Arial" charset="0"/>
                <a:cs typeface="Arial" charset="0"/>
              </a:rPr>
              <a:t> ekosystémech</a:t>
            </a:r>
            <a:r>
              <a:rPr lang="cs-CZ" b="0" dirty="0">
                <a:latin typeface="Arial" charset="0"/>
                <a:cs typeface="Arial" charset="0"/>
              </a:rPr>
              <a:t>)</a:t>
            </a:r>
          </a:p>
          <a:p>
            <a:pPr>
              <a:buFont typeface="Arial" pitchFamily="34" charset="0"/>
              <a:buChar char="•"/>
              <a:defRPr/>
            </a:pPr>
            <a:endParaRPr lang="cs-CZ" b="0" dirty="0">
              <a:latin typeface="Arial" charset="0"/>
              <a:cs typeface="Arial" charset="0"/>
            </a:endParaRP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AKUTNÍ TOXICITA - důsledky pro ekosystém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  <p:pic>
        <p:nvPicPr>
          <p:cNvPr id="75780" name="Picture 2" descr="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458" y="4585544"/>
            <a:ext cx="2088895" cy="120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3" descr="motalidad de carpa TajoPPT"/>
          <p:cNvPicPr>
            <a:picLocks noChangeAspect="1" noChangeArrowheads="1"/>
          </p:cNvPicPr>
          <p:nvPr/>
        </p:nvPicPr>
        <p:blipFill>
          <a:blip r:embed="rId4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490" y="4468813"/>
            <a:ext cx="2231677" cy="149075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0" t="74284" r="3883" b="5208"/>
          <a:stretch>
            <a:fillRect/>
          </a:stretch>
        </p:blipFill>
        <p:spPr bwMode="auto">
          <a:xfrm>
            <a:off x="7308850" y="4508500"/>
            <a:ext cx="1344613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3" name="Picture 5" descr="https://encrypted-tbn1.gstatic.com/images?q=tbn:ANd9GcTxPTn0kjfolyiPZQZRb_e7ggWe0PR2Z67BpBmtzd608cC-j49fO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508500"/>
            <a:ext cx="193198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Přímá spojovací šipka 8"/>
          <p:cNvCxnSpPr/>
          <p:nvPr/>
        </p:nvCxnSpPr>
        <p:spPr>
          <a:xfrm>
            <a:off x="971550" y="6165850"/>
            <a:ext cx="7345363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91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/>
          </p:nvPr>
        </p:nvSpPr>
        <p:spPr bwMode="auto">
          <a:xfrm>
            <a:off x="468313" y="1557338"/>
            <a:ext cx="8229600" cy="1822450"/>
          </a:xfrm>
          <a:solidFill>
            <a:srgbClr val="929294">
              <a:alpha val="59999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500" b="1"/>
              <a:t>Chronické (subletální) účinky</a:t>
            </a:r>
            <a:endParaRPr lang="en-US" altLang="en-US" sz="3500" b="1"/>
          </a:p>
        </p:txBody>
      </p:sp>
    </p:spTree>
    <p:extLst>
      <p:ext uri="{BB962C8B-B14F-4D97-AF65-F5344CB8AC3E}">
        <p14:creationId xmlns:p14="http://schemas.microsoft.com/office/powerpoint/2010/main" val="6709516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304800" y="908050"/>
            <a:ext cx="8610600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chemeClr val="tx1"/>
                </a:solidFill>
              </a:rPr>
              <a:t>Mechanismy chronické a pozdní toxicity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- méně prostudované než akutní efekty, které jsou snadno vidět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 dirty="0">
                <a:solidFill>
                  <a:schemeClr val="tx1"/>
                </a:solidFill>
              </a:rPr>
              <a:t> obtížnější poznání a identifikace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 dirty="0">
                <a:solidFill>
                  <a:schemeClr val="tx1"/>
                </a:solidFill>
              </a:rPr>
              <a:t> pomalé, ale významné efekty v ekosystémech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u="sng" dirty="0">
                <a:solidFill>
                  <a:schemeClr val="tx1"/>
                </a:solidFill>
              </a:rPr>
              <a:t>Řada </a:t>
            </a:r>
            <a:r>
              <a:rPr lang="en-US" altLang="en-US" sz="2200" b="0" u="sng" dirty="0" err="1">
                <a:solidFill>
                  <a:schemeClr val="tx1"/>
                </a:solidFill>
              </a:rPr>
              <a:t>projev</a:t>
            </a:r>
            <a:r>
              <a:rPr lang="cs-CZ" altLang="en-US" sz="2200" b="0" u="sng" dirty="0">
                <a:solidFill>
                  <a:schemeClr val="tx1"/>
                </a:solidFill>
              </a:rPr>
              <a:t>ů:</a:t>
            </a: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r>
              <a:rPr lang="cs-CZ" altLang="en-US" sz="1800" b="0" dirty="0">
                <a:solidFill>
                  <a:schemeClr val="tx2"/>
                </a:solidFill>
              </a:rPr>
              <a:t>  poruchy růstu (</a:t>
            </a:r>
            <a:r>
              <a:rPr lang="en-US" altLang="en-US" sz="1800" b="0" dirty="0">
                <a:solidFill>
                  <a:schemeClr val="tx2"/>
                </a:solidFill>
              </a:rPr>
              <a:t>~ p</a:t>
            </a:r>
            <a:r>
              <a:rPr lang="cs-CZ" altLang="en-US" sz="1800" b="0" dirty="0" err="1">
                <a:solidFill>
                  <a:schemeClr val="tx2"/>
                </a:solidFill>
              </a:rPr>
              <a:t>říjem</a:t>
            </a:r>
            <a:r>
              <a:rPr lang="cs-CZ" altLang="en-US" sz="1800" b="0" dirty="0">
                <a:solidFill>
                  <a:schemeClr val="tx2"/>
                </a:solidFill>
              </a:rPr>
              <a:t> potravy)</a:t>
            </a: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r>
              <a:rPr lang="cs-CZ" altLang="en-US" sz="1800" b="0" dirty="0">
                <a:solidFill>
                  <a:schemeClr val="tx2"/>
                </a:solidFill>
              </a:rPr>
              <a:t>  </a:t>
            </a:r>
            <a:r>
              <a:rPr lang="cs-CZ" altLang="en-US" sz="1800" b="0" dirty="0" err="1">
                <a:solidFill>
                  <a:schemeClr val="tx2"/>
                </a:solidFill>
              </a:rPr>
              <a:t>karcinogenita</a:t>
            </a:r>
            <a:endParaRPr lang="cs-CZ" altLang="en-US" sz="1800" b="0" dirty="0">
              <a:solidFill>
                <a:schemeClr val="tx2"/>
              </a:solidFill>
            </a:endParaRP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r>
              <a:rPr lang="cs-CZ" altLang="en-US" sz="1800" b="0" dirty="0">
                <a:solidFill>
                  <a:schemeClr val="tx2"/>
                </a:solidFill>
              </a:rPr>
              <a:t>  teratogenita a </a:t>
            </a:r>
            <a:r>
              <a:rPr lang="en-US" altLang="en-US" sz="1800" b="0" dirty="0">
                <a:solidFill>
                  <a:schemeClr val="tx2"/>
                </a:solidFill>
              </a:rPr>
              <a:t>v</a:t>
            </a:r>
            <a:r>
              <a:rPr lang="cs-CZ" altLang="en-US" sz="1800" b="0" dirty="0" err="1">
                <a:solidFill>
                  <a:schemeClr val="tx2"/>
                </a:solidFill>
              </a:rPr>
              <a:t>ývojová</a:t>
            </a:r>
            <a:r>
              <a:rPr lang="cs-CZ" altLang="en-US" sz="1800" b="0" dirty="0">
                <a:solidFill>
                  <a:schemeClr val="tx2"/>
                </a:solidFill>
              </a:rPr>
              <a:t> toxicita</a:t>
            </a:r>
            <a:endParaRPr lang="en-US" altLang="en-US" sz="1800" b="0" dirty="0">
              <a:solidFill>
                <a:schemeClr val="tx2"/>
              </a:solidFill>
            </a:endParaRPr>
          </a:p>
          <a:p>
            <a:pPr marL="800100" lvl="1" indent="-342900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r>
              <a:rPr lang="cs-CZ" altLang="en-US" sz="1800" b="0" dirty="0">
                <a:solidFill>
                  <a:schemeClr val="tx2"/>
                </a:solidFill>
              </a:rPr>
              <a:t>reprodukční toxicita</a:t>
            </a:r>
          </a:p>
          <a:p>
            <a:pPr marL="800100" lvl="1" indent="-342900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endParaRPr lang="cs-CZ" altLang="en-US" sz="1800" b="0" dirty="0">
              <a:solidFill>
                <a:schemeClr val="tx2"/>
              </a:solidFill>
            </a:endParaRP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r>
              <a:rPr lang="cs-CZ" altLang="en-US" sz="2200" b="0" dirty="0">
                <a:solidFill>
                  <a:schemeClr val="tx2"/>
                </a:solidFill>
              </a:rPr>
              <a:t> </a:t>
            </a:r>
            <a:r>
              <a:rPr lang="cs-CZ" altLang="en-US" sz="2400" dirty="0">
                <a:solidFill>
                  <a:srgbClr val="00B050"/>
                </a:solidFill>
              </a:rPr>
              <a:t>o</a:t>
            </a:r>
            <a:r>
              <a:rPr lang="en-US" altLang="en-US" sz="2400" dirty="0" err="1">
                <a:solidFill>
                  <a:srgbClr val="00B050"/>
                </a:solidFill>
              </a:rPr>
              <a:t>rg</a:t>
            </a:r>
            <a:r>
              <a:rPr lang="en-GB" altLang="en-US" sz="2400" dirty="0" err="1">
                <a:solidFill>
                  <a:srgbClr val="00B050"/>
                </a:solidFill>
              </a:rPr>
              <a:t>ánově</a:t>
            </a:r>
            <a:r>
              <a:rPr lang="en-GB" altLang="en-US" sz="2400" dirty="0">
                <a:solidFill>
                  <a:srgbClr val="00B050"/>
                </a:solidFill>
              </a:rPr>
              <a:t> </a:t>
            </a:r>
            <a:r>
              <a:rPr lang="en-GB" altLang="en-US" sz="2400" dirty="0" err="1">
                <a:solidFill>
                  <a:srgbClr val="00B050"/>
                </a:solidFill>
              </a:rPr>
              <a:t>specifické</a:t>
            </a:r>
            <a:r>
              <a:rPr lang="en-GB" altLang="en-US" sz="2400" dirty="0">
                <a:solidFill>
                  <a:srgbClr val="00B050"/>
                </a:solidFill>
              </a:rPr>
              <a:t> </a:t>
            </a:r>
            <a:r>
              <a:rPr lang="en-GB" altLang="en-US" sz="2200" b="0" dirty="0" err="1">
                <a:solidFill>
                  <a:schemeClr val="tx2"/>
                </a:solidFill>
              </a:rPr>
              <a:t>typy</a:t>
            </a:r>
            <a:r>
              <a:rPr lang="en-GB" altLang="en-US" sz="2200" b="0" dirty="0">
                <a:solidFill>
                  <a:schemeClr val="tx2"/>
                </a:solidFill>
              </a:rPr>
              <a:t> toxicity </a:t>
            </a:r>
            <a:br>
              <a:rPr lang="en-GB" altLang="en-US" sz="2200" b="0" dirty="0">
                <a:solidFill>
                  <a:schemeClr val="tx2"/>
                </a:solidFill>
              </a:rPr>
            </a:br>
            <a:r>
              <a:rPr lang="en-GB" altLang="en-US" sz="2200" b="0" dirty="0">
                <a:solidFill>
                  <a:schemeClr val="tx2"/>
                </a:solidFill>
              </a:rPr>
              <a:t>	</a:t>
            </a:r>
            <a:r>
              <a:rPr lang="en-GB" altLang="en-US" sz="1800" b="0" dirty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cs-CZ" altLang="en-US" sz="1800" b="0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en-GB" altLang="en-US" sz="1800" b="0" dirty="0">
                <a:solidFill>
                  <a:schemeClr val="tx2"/>
                </a:solidFill>
                <a:sym typeface="Wingdings" panose="05000000000000000000" pitchFamily="2" charset="2"/>
              </a:rPr>
              <a:t>I</a:t>
            </a:r>
            <a:r>
              <a:rPr lang="cs-CZ" altLang="en-US" sz="1800" b="0" dirty="0" err="1">
                <a:solidFill>
                  <a:schemeClr val="tx2"/>
                </a:solidFill>
              </a:rPr>
              <a:t>munotoxicita</a:t>
            </a:r>
            <a:endParaRPr lang="en-GB" altLang="en-US" sz="1800" b="0" dirty="0">
              <a:solidFill>
                <a:schemeClr val="tx2"/>
              </a:solidFill>
            </a:endParaRPr>
          </a:p>
          <a:p>
            <a:pPr lvl="2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r>
              <a:rPr lang="cs-CZ" altLang="en-US" sz="1800" b="0" dirty="0">
                <a:solidFill>
                  <a:schemeClr val="tx2"/>
                </a:solidFill>
              </a:rPr>
              <a:t> </a:t>
            </a:r>
            <a:r>
              <a:rPr lang="cs-CZ" altLang="en-US" sz="1800" b="0" dirty="0" err="1">
                <a:solidFill>
                  <a:schemeClr val="tx2"/>
                </a:solidFill>
              </a:rPr>
              <a:t>Neurotoxicita</a:t>
            </a:r>
            <a:endParaRPr lang="en-US" altLang="en-US" sz="1800" b="0" dirty="0">
              <a:solidFill>
                <a:schemeClr val="tx2"/>
              </a:solidFill>
            </a:endParaRPr>
          </a:p>
          <a:p>
            <a:pPr lvl="2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r>
              <a:rPr lang="cs-CZ" altLang="en-US" sz="1800" b="0" dirty="0">
                <a:solidFill>
                  <a:schemeClr val="tx2"/>
                </a:solidFill>
              </a:rPr>
              <a:t> </a:t>
            </a:r>
            <a:r>
              <a:rPr lang="en-GB" altLang="en-US" sz="1800" b="0" dirty="0" err="1">
                <a:solidFill>
                  <a:schemeClr val="tx2"/>
                </a:solidFill>
              </a:rPr>
              <a:t>Nefrotoxicita</a:t>
            </a:r>
            <a:r>
              <a:rPr lang="en-GB" altLang="en-US" sz="1800" b="0" dirty="0">
                <a:solidFill>
                  <a:schemeClr val="tx2"/>
                </a:solidFill>
              </a:rPr>
              <a:t> 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chemeClr val="tx2"/>
                </a:solidFill>
                <a:sym typeface="Wingdings" panose="05000000000000000000" pitchFamily="2" charset="2"/>
              </a:rPr>
              <a:t>	</a:t>
            </a:r>
            <a:r>
              <a:rPr lang="en-GB" altLang="en-US" sz="1800" b="0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en-GB" altLang="en-US" sz="1800" b="0" i="1" dirty="0">
                <a:solidFill>
                  <a:schemeClr val="tx2"/>
                </a:solidFill>
                <a:sym typeface="Wingdings" panose="05000000000000000000" pitchFamily="2" charset="2"/>
              </a:rPr>
              <a:t>	... a </a:t>
            </a:r>
            <a:r>
              <a:rPr lang="en-US" altLang="en-US" sz="1800" b="0" i="1" dirty="0">
                <a:solidFill>
                  <a:schemeClr val="tx2"/>
                </a:solidFill>
              </a:rPr>
              <a:t>dal</a:t>
            </a:r>
            <a:r>
              <a:rPr lang="en-GB" altLang="en-US" sz="1800" b="0" i="1" dirty="0" err="1">
                <a:solidFill>
                  <a:schemeClr val="tx2"/>
                </a:solidFill>
              </a:rPr>
              <a:t>ší</a:t>
            </a:r>
            <a:r>
              <a:rPr lang="en-GB" altLang="en-US" sz="1800" b="0" i="1" dirty="0">
                <a:solidFill>
                  <a:schemeClr val="tx2"/>
                </a:solidFill>
              </a:rPr>
              <a:t> </a:t>
            </a:r>
            <a:r>
              <a:rPr lang="cs-CZ" altLang="en-US" sz="1800" b="0" i="1" dirty="0">
                <a:solidFill>
                  <a:schemeClr val="tx2"/>
                </a:solidFill>
              </a:rPr>
              <a:t>typy (</a:t>
            </a:r>
            <a:r>
              <a:rPr lang="cs-CZ" altLang="en-US" sz="1800" b="0" i="1" dirty="0" err="1">
                <a:solidFill>
                  <a:schemeClr val="tx2"/>
                </a:solidFill>
              </a:rPr>
              <a:t>hepatotoxicita</a:t>
            </a:r>
            <a:r>
              <a:rPr lang="cs-CZ" altLang="en-US" sz="1800" b="0" i="1" dirty="0">
                <a:solidFill>
                  <a:schemeClr val="tx2"/>
                </a:solidFill>
              </a:rPr>
              <a:t>, </a:t>
            </a:r>
            <a:r>
              <a:rPr lang="cs-CZ" altLang="en-US" sz="1800" b="0" i="1" dirty="0" err="1">
                <a:solidFill>
                  <a:schemeClr val="tx2"/>
                </a:solidFill>
              </a:rPr>
              <a:t>hematotoxicita</a:t>
            </a:r>
            <a:r>
              <a:rPr lang="cs-CZ" altLang="en-US" sz="1800" b="0" i="1" dirty="0">
                <a:solidFill>
                  <a:schemeClr val="tx2"/>
                </a:solidFill>
              </a:rPr>
              <a:t>)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endParaRPr lang="cs-CZ" altLang="en-US" sz="2200" b="0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Char char="-"/>
            </a:pPr>
            <a:endParaRPr lang="cs-CZ" altLang="en-US" sz="2200" b="0" dirty="0">
              <a:solidFill>
                <a:schemeClr val="tx1"/>
              </a:solidFill>
            </a:endParaRP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CHRONICKÁ a POZDNÍ TOXICITA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  <p:sp>
        <p:nvSpPr>
          <p:cNvPr id="2" name="Pravá složená závorka 1"/>
          <p:cNvSpPr/>
          <p:nvPr/>
        </p:nvSpPr>
        <p:spPr>
          <a:xfrm>
            <a:off x="5148064" y="2996952"/>
            <a:ext cx="720080" cy="1368152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6084168" y="3068960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rgbClr val="00B050"/>
                </a:solidFill>
              </a:rPr>
              <a:t>„Systémové“ </a:t>
            </a:r>
          </a:p>
          <a:p>
            <a:pPr algn="ctr"/>
            <a:r>
              <a:rPr lang="cs-CZ" sz="2400" dirty="0">
                <a:solidFill>
                  <a:srgbClr val="00B050"/>
                </a:solidFill>
              </a:rPr>
              <a:t>účinky</a:t>
            </a:r>
          </a:p>
        </p:txBody>
      </p:sp>
    </p:spTree>
    <p:extLst>
      <p:ext uri="{BB962C8B-B14F-4D97-AF65-F5344CB8AC3E}">
        <p14:creationId xmlns:p14="http://schemas.microsoft.com/office/powerpoint/2010/main" val="19393608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/>
          </p:cNvSpPr>
          <p:nvPr>
            <p:ph type="title"/>
          </p:nvPr>
        </p:nvSpPr>
        <p:spPr bwMode="auto">
          <a:xfrm>
            <a:off x="468313" y="2327275"/>
            <a:ext cx="8229600" cy="1822450"/>
          </a:xfrm>
          <a:solidFill>
            <a:srgbClr val="929294">
              <a:alpha val="59999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200" b="1"/>
              <a:t>Poruchy růstu</a:t>
            </a:r>
            <a:r>
              <a:rPr lang="en-GB" altLang="en-US" sz="3200" b="1"/>
              <a:t> a příjmu potravy</a:t>
            </a:r>
            <a:endParaRPr lang="en-US" altLang="en-US" sz="3200" b="1"/>
          </a:p>
        </p:txBody>
      </p:sp>
    </p:spTree>
    <p:extLst>
      <p:ext uri="{BB962C8B-B14F-4D97-AF65-F5344CB8AC3E}">
        <p14:creationId xmlns:p14="http://schemas.microsoft.com/office/powerpoint/2010/main" val="5764745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4"/>
          <p:cNvSpPr>
            <a:spLocks noChangeArrowheads="1"/>
          </p:cNvSpPr>
          <p:nvPr/>
        </p:nvSpPr>
        <p:spPr bwMode="auto">
          <a:xfrm>
            <a:off x="304800" y="990600"/>
            <a:ext cx="8610600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chemeClr val="tx2"/>
                </a:solidFill>
              </a:rPr>
              <a:t>Akutní snížení </a:t>
            </a:r>
            <a:r>
              <a:rPr lang="cs-CZ" altLang="en-US" sz="2200" b="0" dirty="0">
                <a:solidFill>
                  <a:schemeClr val="tx1"/>
                </a:solidFill>
              </a:rPr>
              <a:t>přijmu potravy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	- reflektuje akutní i chronický zdravotní stav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	</a:t>
            </a:r>
            <a:r>
              <a:rPr lang="en-GB" altLang="en-US" sz="2200" b="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cs-CZ" altLang="en-US" sz="2200" b="0" dirty="0">
                <a:solidFill>
                  <a:schemeClr val="tx1"/>
                </a:solidFill>
              </a:rPr>
              <a:t> ovlivnění růstu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chemeClr val="tx2"/>
                </a:solidFill>
              </a:rPr>
              <a:t>Další příčiny </a:t>
            </a:r>
            <a:r>
              <a:rPr lang="en-US" altLang="en-US" sz="2200" dirty="0" err="1">
                <a:solidFill>
                  <a:schemeClr val="tx2"/>
                </a:solidFill>
              </a:rPr>
              <a:t>poruch</a:t>
            </a:r>
            <a:r>
              <a:rPr lang="en-US" altLang="en-US" sz="2200" dirty="0">
                <a:solidFill>
                  <a:schemeClr val="tx2"/>
                </a:solidFill>
              </a:rPr>
              <a:t> p</a:t>
            </a:r>
            <a:r>
              <a:rPr lang="en-GB" altLang="en-US" sz="2200" dirty="0" err="1">
                <a:solidFill>
                  <a:schemeClr val="tx2"/>
                </a:solidFill>
              </a:rPr>
              <a:t>říjmu</a:t>
            </a:r>
            <a:r>
              <a:rPr lang="en-GB" altLang="en-US" sz="2200" dirty="0">
                <a:solidFill>
                  <a:schemeClr val="tx2"/>
                </a:solidFill>
              </a:rPr>
              <a:t> </a:t>
            </a:r>
            <a:r>
              <a:rPr lang="en-GB" altLang="en-US" sz="2200" dirty="0" err="1">
                <a:solidFill>
                  <a:schemeClr val="tx2"/>
                </a:solidFill>
              </a:rPr>
              <a:t>potravy</a:t>
            </a:r>
            <a:br>
              <a:rPr lang="en-GB" altLang="en-US" sz="2200" dirty="0">
                <a:solidFill>
                  <a:schemeClr val="tx2"/>
                </a:solidFill>
              </a:rPr>
            </a:br>
            <a:r>
              <a:rPr lang="cs-CZ" altLang="en-US" sz="2200" b="0" dirty="0">
                <a:solidFill>
                  <a:schemeClr val="tx1"/>
                </a:solidFill>
              </a:rPr>
              <a:t>snížený příjem potravy v důsledku snížených schopností vyhledat, chytit a konzumovat kořist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0" i="1" dirty="0">
                <a:solidFill>
                  <a:schemeClr val="tx1"/>
                </a:solidFill>
              </a:rPr>
              <a:t>	</a:t>
            </a:r>
            <a:r>
              <a:rPr lang="cs-CZ" altLang="en-US" sz="1800" b="0" dirty="0">
                <a:solidFill>
                  <a:schemeClr val="tx1"/>
                </a:solidFill>
              </a:rPr>
              <a:t>- chemosenzory</a:t>
            </a:r>
            <a:r>
              <a:rPr lang="en-GB" altLang="en-US" sz="1800" b="0" dirty="0">
                <a:solidFill>
                  <a:schemeClr val="tx1"/>
                </a:solidFill>
              </a:rPr>
              <a:t> /  </a:t>
            </a:r>
            <a:r>
              <a:rPr lang="cs-CZ" altLang="en-US" sz="1800" b="0" dirty="0">
                <a:solidFill>
                  <a:schemeClr val="tx1"/>
                </a:solidFill>
              </a:rPr>
              <a:t>vizuální zpracování informace</a:t>
            </a:r>
            <a:r>
              <a:rPr lang="en-GB" altLang="en-US" sz="1800" b="0" dirty="0">
                <a:solidFill>
                  <a:schemeClr val="tx1"/>
                </a:solidFill>
              </a:rPr>
              <a:t> / </a:t>
            </a:r>
            <a:r>
              <a:rPr lang="cs-CZ" altLang="en-US" sz="1800" b="0" dirty="0">
                <a:solidFill>
                  <a:schemeClr val="tx1"/>
                </a:solidFill>
              </a:rPr>
              <a:t> koordinace a lokomoce</a:t>
            </a:r>
            <a:br>
              <a:rPr lang="en-GB" altLang="en-US" sz="1800" b="0" dirty="0">
                <a:solidFill>
                  <a:schemeClr val="tx1"/>
                </a:solidFill>
              </a:rPr>
            </a:br>
            <a:r>
              <a:rPr lang="en-GB" altLang="en-US" sz="1800" b="0" dirty="0">
                <a:solidFill>
                  <a:schemeClr val="tx1"/>
                </a:solidFill>
              </a:rPr>
              <a:t>(</a:t>
            </a:r>
            <a:r>
              <a:rPr lang="en-GB" altLang="en-US" sz="1800" b="0" dirty="0" err="1">
                <a:solidFill>
                  <a:schemeClr val="tx1"/>
                </a:solidFill>
              </a:rPr>
              <a:t>důsledky</a:t>
            </a:r>
            <a:r>
              <a:rPr lang="en-GB" altLang="en-US" sz="1800" b="0" dirty="0">
                <a:solidFill>
                  <a:schemeClr val="tx1"/>
                </a:solidFill>
              </a:rPr>
              <a:t> neurotoxicity)</a:t>
            </a:r>
            <a:endParaRPr lang="cs-CZ" altLang="en-US" sz="18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Účinky prokázány u řady zvířat a toxikantů</a:t>
            </a:r>
            <a:r>
              <a:rPr lang="en-US" altLang="en-US" sz="2200" b="0" dirty="0">
                <a:solidFill>
                  <a:schemeClr val="tx1"/>
                </a:solidFill>
              </a:rPr>
              <a:t>/</a:t>
            </a:r>
            <a:r>
              <a:rPr lang="cs-CZ" altLang="en-US" sz="2200" b="0" dirty="0">
                <a:solidFill>
                  <a:schemeClr val="tx1"/>
                </a:solidFill>
              </a:rPr>
              <a:t>stresorů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500" b="0" dirty="0">
                <a:solidFill>
                  <a:schemeClr val="tx1"/>
                </a:solidFill>
              </a:rPr>
              <a:t>	- </a:t>
            </a:r>
            <a:r>
              <a:rPr lang="cs-CZ" altLang="en-US" sz="1500" b="0" i="1" dirty="0">
                <a:solidFill>
                  <a:schemeClr val="tx1"/>
                </a:solidFill>
              </a:rPr>
              <a:t>ryby vs. kovy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500" b="0" i="1" dirty="0">
                <a:solidFill>
                  <a:schemeClr val="tx1"/>
                </a:solidFill>
              </a:rPr>
              <a:t>	- ryby vs. změny habitatu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500" b="0" i="1" dirty="0">
                <a:solidFill>
                  <a:schemeClr val="tx1"/>
                </a:solidFill>
              </a:rPr>
              <a:t>	- zvěř vs. infekce (imunosuprese po působení organochlorových látek)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500" b="0" i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rgbClr val="FF0000"/>
                </a:solidFill>
              </a:rPr>
              <a:t>Sledování změn v příjmu potravy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>
                <a:solidFill>
                  <a:srgbClr val="FF0000"/>
                </a:solidFill>
              </a:rPr>
              <a:t>	– citlivý parametr i v experimentálním testování (eko)toxicity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>
                <a:solidFill>
                  <a:schemeClr val="tx1"/>
                </a:solidFill>
              </a:rPr>
              <a:t>	</a:t>
            </a:r>
            <a:endParaRPr lang="cs-CZ" altLang="en-US" sz="1500" b="0" i="1" dirty="0">
              <a:solidFill>
                <a:schemeClr val="tx1"/>
              </a:solidFill>
            </a:endParaRPr>
          </a:p>
        </p:txBody>
      </p:sp>
      <p:sp>
        <p:nvSpPr>
          <p:cNvPr id="157699" name="Rectangle 5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ZMĚNY PŘÍJMU POTRAVY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4972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304800" y="1052513"/>
            <a:ext cx="86106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u="sng" dirty="0">
                <a:solidFill>
                  <a:schemeClr val="tx1"/>
                </a:solidFill>
              </a:rPr>
              <a:t>RŮST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- důležitý parametr umožňující přežít a rozmnožovat se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- integruje 	příjem potravy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		asimilaci a využití energie během dlouhé doby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2"/>
                </a:solidFill>
              </a:rPr>
              <a:t>- </a:t>
            </a:r>
            <a:r>
              <a:rPr lang="en-US" altLang="en-US" sz="2200" b="0" dirty="0">
                <a:solidFill>
                  <a:schemeClr val="tx2"/>
                </a:solidFill>
              </a:rPr>
              <a:t>D</a:t>
            </a:r>
            <a:r>
              <a:rPr lang="cs-CZ" altLang="en-US" sz="2200" b="0" dirty="0">
                <a:solidFill>
                  <a:schemeClr val="tx2"/>
                </a:solidFill>
              </a:rPr>
              <a:t>ůsledky zpomalení růstu: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	</a:t>
            </a:r>
            <a:r>
              <a:rPr lang="en-GB" altLang="en-US" sz="2200" b="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cs-CZ" altLang="en-US" sz="2200" b="0" dirty="0">
                <a:solidFill>
                  <a:schemeClr val="tx1"/>
                </a:solidFill>
              </a:rPr>
              <a:t> zpožděné dosažení reprodukční vyspělosti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	</a:t>
            </a:r>
            <a:r>
              <a:rPr lang="en-GB" altLang="en-US" sz="2200" b="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200" b="0" dirty="0">
                <a:solidFill>
                  <a:schemeClr val="tx1"/>
                </a:solidFill>
              </a:rPr>
              <a:t> </a:t>
            </a:r>
            <a:r>
              <a:rPr lang="cs-CZ" altLang="en-US" sz="2200" b="0" dirty="0">
                <a:solidFill>
                  <a:schemeClr val="tx1"/>
                </a:solidFill>
              </a:rPr>
              <a:t>snížený </a:t>
            </a:r>
            <a:r>
              <a:rPr lang="en-US" altLang="en-US" sz="2200" b="0" dirty="0" err="1">
                <a:solidFill>
                  <a:schemeClr val="tx1"/>
                </a:solidFill>
              </a:rPr>
              <a:t>reproduk</a:t>
            </a:r>
            <a:r>
              <a:rPr lang="cs-CZ" altLang="en-US" sz="2200" b="0" dirty="0">
                <a:solidFill>
                  <a:schemeClr val="tx1"/>
                </a:solidFill>
              </a:rPr>
              <a:t>ční úspěch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	</a:t>
            </a:r>
            <a:r>
              <a:rPr lang="en-GB" altLang="en-US" sz="2200" b="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altLang="en-US" sz="2200" b="0" dirty="0" err="1">
                <a:solidFill>
                  <a:schemeClr val="tx1"/>
                </a:solidFill>
              </a:rPr>
              <a:t>popula</a:t>
            </a:r>
            <a:r>
              <a:rPr lang="cs-CZ" altLang="en-US" sz="2200" b="0" dirty="0">
                <a:solidFill>
                  <a:schemeClr val="tx1"/>
                </a:solidFill>
              </a:rPr>
              <a:t>ční změny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rgbClr val="FF0000"/>
                </a:solidFill>
              </a:rPr>
              <a:t>Sledování růstu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 b="0" dirty="0">
                <a:solidFill>
                  <a:srgbClr val="FF0000"/>
                </a:solidFill>
              </a:rPr>
              <a:t>– citlivý parametr i v experimentálním testování (eko)toxicity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 b="0" dirty="0">
                <a:solidFill>
                  <a:schemeClr val="tx1"/>
                </a:solidFill>
              </a:rPr>
              <a:t>– hodnocení velikosti jedinců (hmota, délka…) NEBO celých populací (zákal při růstu bakterií, množství chlorofylu u zelených řas atd.)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b="0" dirty="0">
              <a:solidFill>
                <a:schemeClr val="tx1"/>
              </a:solidFill>
            </a:endParaRPr>
          </a:p>
        </p:txBody>
      </p:sp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500">
                <a:solidFill>
                  <a:srgbClr val="FF3300"/>
                </a:solidFill>
              </a:rPr>
              <a:t>POŠKOZENÍ RŮSTU</a:t>
            </a:r>
          </a:p>
        </p:txBody>
      </p:sp>
    </p:spTree>
    <p:extLst>
      <p:ext uri="{BB962C8B-B14F-4D97-AF65-F5344CB8AC3E}">
        <p14:creationId xmlns:p14="http://schemas.microsoft.com/office/powerpoint/2010/main" val="10866621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4" t="38457" r="9375" b="28125"/>
          <a:stretch>
            <a:fillRect/>
          </a:stretch>
        </p:blipFill>
        <p:spPr bwMode="auto">
          <a:xfrm>
            <a:off x="3924300" y="3500438"/>
            <a:ext cx="48387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7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6" t="22917" r="10938" b="45833"/>
          <a:stretch>
            <a:fillRect/>
          </a:stretch>
        </p:blipFill>
        <p:spPr bwMode="auto">
          <a:xfrm>
            <a:off x="376238" y="1412875"/>
            <a:ext cx="6067425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6" name="Rectangle 6"/>
          <p:cNvSpPr>
            <a:spLocks noChangeArrowheads="1"/>
          </p:cNvSpPr>
          <p:nvPr/>
        </p:nvSpPr>
        <p:spPr bwMode="auto">
          <a:xfrm>
            <a:off x="304800" y="304800"/>
            <a:ext cx="86106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500">
                <a:solidFill>
                  <a:srgbClr val="FF3300"/>
                </a:solidFill>
              </a:rPr>
              <a:t>Příklad: vliv PAH (fototoxicita +</a:t>
            </a:r>
            <a:r>
              <a:rPr lang="en-US" altLang="en-US" sz="2500">
                <a:solidFill>
                  <a:srgbClr val="FF3300"/>
                </a:solidFill>
              </a:rPr>
              <a:t>/</a:t>
            </a:r>
            <a:r>
              <a:rPr lang="cs-CZ" altLang="en-US" sz="2500">
                <a:solidFill>
                  <a:srgbClr val="FF3300"/>
                </a:solidFill>
              </a:rPr>
              <a:t>- UV) na růst ryb</a:t>
            </a:r>
          </a:p>
        </p:txBody>
      </p:sp>
      <p:sp>
        <p:nvSpPr>
          <p:cNvPr id="161797" name="Text Box 7"/>
          <p:cNvSpPr txBox="1">
            <a:spLocks noChangeArrowheads="1"/>
          </p:cNvSpPr>
          <p:nvPr/>
        </p:nvSpPr>
        <p:spPr bwMode="auto">
          <a:xfrm>
            <a:off x="323850" y="981075"/>
            <a:ext cx="7067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Modelový organismus – halančík rýžovištní (Japanese medaka)</a:t>
            </a:r>
          </a:p>
        </p:txBody>
      </p:sp>
      <p:pic>
        <p:nvPicPr>
          <p:cNvPr id="16179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716338"/>
            <a:ext cx="33845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451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25450" y="1643063"/>
            <a:ext cx="86106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chemeClr val="tx1"/>
                </a:solidFill>
              </a:rPr>
              <a:t>Přehled (ke každému znát základní informace)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- interakce látek s DNA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- inhibice enzymových aktivit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- narušení přirozené fluidity membrány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- narušení redox-potenciálu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- narušení gradientů na membránách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- kompetice se substráty / přirozenými ligandy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- indukce stresových proteinů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>
                <a:solidFill>
                  <a:schemeClr val="tx1"/>
                </a:solidFill>
              </a:rPr>
              <a:t>Připomenutí efekty toxikantů na molekulární a biochemické úrovni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/>
          </p:cNvSpPr>
          <p:nvPr>
            <p:ph type="title"/>
          </p:nvPr>
        </p:nvSpPr>
        <p:spPr bwMode="auto">
          <a:xfrm>
            <a:off x="468313" y="2327275"/>
            <a:ext cx="8229600" cy="1822450"/>
          </a:xfrm>
          <a:solidFill>
            <a:srgbClr val="929294">
              <a:alpha val="59999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500" b="1"/>
              <a:t>KARCINOGEN</a:t>
            </a:r>
            <a:r>
              <a:rPr lang="en-US" altLang="en-US" sz="3500" b="1"/>
              <a:t>ITA</a:t>
            </a:r>
          </a:p>
        </p:txBody>
      </p:sp>
    </p:spTree>
    <p:extLst>
      <p:ext uri="{BB962C8B-B14F-4D97-AF65-F5344CB8AC3E}">
        <p14:creationId xmlns:p14="http://schemas.microsoft.com/office/powerpoint/2010/main" val="17720735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304800" y="1189038"/>
            <a:ext cx="8610600" cy="44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chemeClr val="tx2"/>
                </a:solidFill>
              </a:rPr>
              <a:t>KARCINOGENEZE </a:t>
            </a:r>
            <a:r>
              <a:rPr lang="cs-CZ" altLang="en-US" sz="2200" b="0" dirty="0">
                <a:solidFill>
                  <a:schemeClr val="tx1"/>
                </a:solidFill>
              </a:rPr>
              <a:t>proces tvorby nádorů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	- </a:t>
            </a:r>
            <a:r>
              <a:rPr lang="cs-CZ" altLang="en-US" sz="2200" b="0" i="1" dirty="0">
                <a:solidFill>
                  <a:schemeClr val="tx1"/>
                </a:solidFill>
              </a:rPr>
              <a:t>benigní nádor (nemetastázující, lokalizovaný, léčitelný)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i="1" dirty="0">
                <a:solidFill>
                  <a:schemeClr val="tx1"/>
                </a:solidFill>
              </a:rPr>
              <a:t>	- maligní</a:t>
            </a:r>
            <a:r>
              <a:rPr lang="cs-CZ" altLang="en-US" sz="2200" b="0" dirty="0">
                <a:solidFill>
                  <a:schemeClr val="tx1"/>
                </a:solidFill>
              </a:rPr>
              <a:t> </a:t>
            </a:r>
            <a:r>
              <a:rPr lang="cs-CZ" altLang="en-US" sz="2200" b="0" i="1" dirty="0">
                <a:solidFill>
                  <a:schemeClr val="tx1"/>
                </a:solidFill>
              </a:rPr>
              <a:t>nádor (=rakovina)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 i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Karcinogeny - látky vedoucí k tvorbě nádorů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0" dirty="0">
                <a:solidFill>
                  <a:schemeClr val="tx1"/>
                </a:solidFill>
              </a:rPr>
              <a:t>	(chemicky indukovaná karcinogeneze)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i="1" dirty="0">
                <a:solidFill>
                  <a:schemeClr val="tx1"/>
                </a:solidFill>
              </a:rPr>
              <a:t>(existují i další typy nádorů: indukce onkoviry, vrozené ...)</a:t>
            </a:r>
            <a:endParaRPr lang="cs-CZ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Existuje korelace mezi látkami </a:t>
            </a:r>
            <a:r>
              <a:rPr lang="cs-CZ" altLang="en-US" sz="2200" b="0" dirty="0">
                <a:solidFill>
                  <a:schemeClr val="tx2"/>
                </a:solidFill>
              </a:rPr>
              <a:t>mutagenními vs. karcinogenními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	</a:t>
            </a:r>
            <a:r>
              <a:rPr lang="cs-CZ" altLang="en-US" sz="2200" b="0" i="1" dirty="0">
                <a:solidFill>
                  <a:schemeClr val="tx1"/>
                </a:solidFill>
              </a:rPr>
              <a:t>Ze 175 známých karcinogenů 90% jsou mutageny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i="1" dirty="0">
                <a:solidFill>
                  <a:schemeClr val="tx1"/>
                </a:solidFill>
              </a:rPr>
              <a:t>	Ze 108 známých nekarcinogenů jen 13% jsou mutageny</a:t>
            </a:r>
            <a:endParaRPr lang="cs-CZ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 dirty="0">
              <a:solidFill>
                <a:schemeClr val="tx1"/>
              </a:solidFill>
            </a:endParaRPr>
          </a:p>
        </p:txBody>
      </p:sp>
      <p:sp>
        <p:nvSpPr>
          <p:cNvPr id="83971" name="Rectangle 4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KARCINOGENITA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8911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304800" y="836613"/>
            <a:ext cx="8610600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u="sng" dirty="0">
                <a:solidFill>
                  <a:schemeClr val="tx1"/>
                </a:solidFill>
              </a:rPr>
              <a:t>4 hlavní fáze</a:t>
            </a:r>
            <a:r>
              <a:rPr lang="en-US" altLang="en-US" sz="2200" b="0" u="sng" dirty="0">
                <a:solidFill>
                  <a:schemeClr val="tx1"/>
                </a:solidFill>
              </a:rPr>
              <a:t> </a:t>
            </a:r>
            <a:r>
              <a:rPr lang="en-US" altLang="en-US" sz="2200" b="0" u="sng" dirty="0" err="1">
                <a:solidFill>
                  <a:schemeClr val="tx1"/>
                </a:solidFill>
              </a:rPr>
              <a:t>karcinogene</a:t>
            </a:r>
            <a:r>
              <a:rPr lang="cs-CZ" altLang="en-US" sz="2200" b="0" u="sng" dirty="0">
                <a:solidFill>
                  <a:schemeClr val="tx1"/>
                </a:solidFill>
              </a:rPr>
              <a:t>z</a:t>
            </a:r>
            <a:r>
              <a:rPr lang="en-US" altLang="en-US" sz="2200" b="0" u="sng" dirty="0">
                <a:solidFill>
                  <a:schemeClr val="tx1"/>
                </a:solidFill>
              </a:rPr>
              <a:t>e</a:t>
            </a:r>
            <a:r>
              <a:rPr lang="cs-CZ" altLang="en-US" sz="2200" b="0" u="sng" dirty="0">
                <a:solidFill>
                  <a:schemeClr val="tx1"/>
                </a:solidFill>
              </a:rPr>
              <a:t>:</a:t>
            </a:r>
            <a:endParaRPr lang="cs-CZ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 dirty="0">
                <a:solidFill>
                  <a:schemeClr val="tx2"/>
                </a:solidFill>
              </a:rPr>
              <a:t> iniciace</a:t>
            </a:r>
            <a:r>
              <a:rPr lang="cs-CZ" altLang="en-US" sz="2200" b="0" dirty="0">
                <a:solidFill>
                  <a:schemeClr val="tx1"/>
                </a:solidFill>
              </a:rPr>
              <a:t> (</a:t>
            </a:r>
            <a:r>
              <a:rPr lang="cs-CZ" altLang="en-US" sz="2200" b="0" i="1" dirty="0">
                <a:solidFill>
                  <a:schemeClr val="tx1"/>
                </a:solidFill>
              </a:rPr>
              <a:t>změny na DNA</a:t>
            </a:r>
            <a:r>
              <a:rPr lang="cs-CZ" altLang="en-US" sz="2200" b="0" dirty="0">
                <a:solidFill>
                  <a:schemeClr val="tx1"/>
                </a:solidFill>
              </a:rPr>
              <a:t>) = mutageneze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 dirty="0">
                <a:solidFill>
                  <a:schemeClr val="tx2"/>
                </a:solidFill>
              </a:rPr>
              <a:t> promoce </a:t>
            </a:r>
            <a:r>
              <a:rPr lang="cs-CZ" altLang="en-US" sz="2200" b="0" dirty="0">
                <a:solidFill>
                  <a:schemeClr val="tx1"/>
                </a:solidFill>
              </a:rPr>
              <a:t>(</a:t>
            </a:r>
            <a:r>
              <a:rPr lang="cs-CZ" altLang="en-US" sz="2200" b="0" i="1" dirty="0">
                <a:solidFill>
                  <a:schemeClr val="tx1"/>
                </a:solidFill>
              </a:rPr>
              <a:t>fixace změn v genomu, další mutace, buňka roste 		neomezeně, blokace apoptozy)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2"/>
                </a:solidFill>
              </a:rPr>
              <a:t>- transformace </a:t>
            </a:r>
            <a:r>
              <a:rPr lang="cs-CZ" altLang="en-US" sz="2200" b="0" dirty="0">
                <a:solidFill>
                  <a:schemeClr val="tx1"/>
                </a:solidFill>
              </a:rPr>
              <a:t>(</a:t>
            </a:r>
            <a:r>
              <a:rPr lang="cs-CZ" altLang="en-US" sz="2200" b="0" i="1" dirty="0">
                <a:solidFill>
                  <a:schemeClr val="tx1"/>
                </a:solidFill>
              </a:rPr>
              <a:t>vznik maligní buňky)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2"/>
                </a:solidFill>
              </a:rPr>
              <a:t>- progrese</a:t>
            </a:r>
            <a:r>
              <a:rPr lang="cs-CZ" altLang="en-US" sz="2200" b="0" dirty="0">
                <a:solidFill>
                  <a:schemeClr val="tx1"/>
                </a:solidFill>
              </a:rPr>
              <a:t> (</a:t>
            </a:r>
            <a:r>
              <a:rPr lang="cs-CZ" altLang="en-US" sz="2200" b="0" i="1" dirty="0">
                <a:solidFill>
                  <a:schemeClr val="tx1"/>
                </a:solidFill>
              </a:rPr>
              <a:t>neoplasmie, metastázování</a:t>
            </a:r>
            <a:r>
              <a:rPr lang="cs-CZ" altLang="en-US" sz="2200" b="0" dirty="0">
                <a:solidFill>
                  <a:schemeClr val="tx1"/>
                </a:solidFill>
              </a:rPr>
              <a:t>)</a:t>
            </a:r>
            <a:endParaRPr lang="cs-CZ" altLang="en-US" sz="2200" b="0" i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200" b="0" dirty="0">
              <a:solidFill>
                <a:schemeClr val="tx1"/>
              </a:solidFill>
            </a:endParaRPr>
          </a:p>
        </p:txBody>
      </p:sp>
      <p:sp>
        <p:nvSpPr>
          <p:cNvPr id="86019" name="Rectangle 4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KARCINOGENITA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  <p:pic>
        <p:nvPicPr>
          <p:cNvPr id="860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7" b="4755"/>
          <a:stretch>
            <a:fillRect/>
          </a:stretch>
        </p:blipFill>
        <p:spPr bwMode="auto">
          <a:xfrm>
            <a:off x="3167063" y="2997200"/>
            <a:ext cx="5976937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2172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 noChangeArrowheads="1"/>
          </p:cNvSpPr>
          <p:nvPr/>
        </p:nvSpPr>
        <p:spPr bwMode="auto">
          <a:xfrm>
            <a:off x="179388" y="295275"/>
            <a:ext cx="8610600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400" dirty="0">
                <a:solidFill>
                  <a:srgbClr val="FF3300"/>
                </a:solidFill>
              </a:rPr>
              <a:t>Prostředí a rakovina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Vznik a vývoj nádoru:</a:t>
            </a:r>
            <a:b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mnohostupňový</a:t>
            </a:r>
            <a:b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proces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b="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Rakovinná buňka</a:t>
            </a:r>
            <a:b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musí během </a:t>
            </a:r>
            <a:b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života </a:t>
            </a:r>
            <a:r>
              <a:rPr lang="cs-CZ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získat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(genetická </a:t>
            </a:r>
            <a:b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dispozice nebo</a:t>
            </a:r>
            <a:b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působení </a:t>
            </a:r>
            <a:b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vnějších</a:t>
            </a:r>
            <a:r>
              <a:rPr lang="en-US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/</a:t>
            </a:r>
            <a:r>
              <a:rPr lang="en-US" altLang="en-US" sz="2000" b="0" dirty="0" err="1">
                <a:solidFill>
                  <a:schemeClr val="tx1"/>
                </a:solidFill>
                <a:sym typeface="Wingdings" panose="05000000000000000000" pitchFamily="2" charset="2"/>
              </a:rPr>
              <a:t>envi</a:t>
            </a: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 faktorů)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mnoho</a:t>
            </a:r>
            <a:br>
              <a:rPr lang="cs-CZ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cs-CZ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nových</a:t>
            </a:r>
            <a:br>
              <a:rPr lang="cs-CZ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cs-CZ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vlastností</a:t>
            </a:r>
            <a:r>
              <a:rPr lang="en-US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       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		     </a:t>
            </a:r>
            <a:r>
              <a:rPr lang="cs-CZ" altLang="en-US" sz="54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cs-CZ" altLang="en-US" dirty="0">
              <a:solidFill>
                <a:schemeClr val="tx1"/>
              </a:solidFill>
            </a:endParaRPr>
          </a:p>
        </p:txBody>
      </p:sp>
      <p:pic>
        <p:nvPicPr>
          <p:cNvPr id="88067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549275"/>
            <a:ext cx="6056312" cy="605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837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611188" y="981075"/>
            <a:ext cx="7507287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b="0" i="1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V procesu karcinogeneze (v různých fázích) hraje roli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velké množství různých mechanismů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b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chemeClr val="tx1"/>
                </a:solidFill>
              </a:rPr>
              <a:t>Mutagenita / reaktivní toxicita / oxidativní stres </a:t>
            </a:r>
            <a:endParaRPr lang="en-US" altLang="en-US" sz="1800" b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cs-CZ" altLang="en-US" sz="1800" b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 b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1800" b="0">
                <a:solidFill>
                  <a:schemeClr val="tx2"/>
                </a:solidFill>
                <a:sym typeface="Wingdings" panose="05000000000000000000" pitchFamily="2" charset="2"/>
              </a:rPr>
              <a:t>změny DNA</a:t>
            </a:r>
            <a:endParaRPr lang="cs-CZ" altLang="en-US" sz="1800" b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b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b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chemeClr val="tx1"/>
                </a:solidFill>
              </a:rPr>
              <a:t>Inhibice nebo aktivace signálních drah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chemeClr val="tx1"/>
                </a:solidFill>
              </a:rPr>
              <a:t>	- přímo v transformovaných buňkách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chemeClr val="tx1"/>
                </a:solidFill>
              </a:rPr>
              <a:t>	- v ostatních buňkách (např. imunosuprese – viz dále)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chemeClr val="tx1"/>
                </a:solidFill>
              </a:rPr>
              <a:t>Modulace jaderných receptorů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b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chemeClr val="tx2"/>
                </a:solidFill>
              </a:rPr>
              <a:t>	</a:t>
            </a:r>
            <a:r>
              <a:rPr lang="cs-CZ" altLang="en-US" sz="1800" b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 b="0">
                <a:solidFill>
                  <a:schemeClr val="tx2"/>
                </a:solidFill>
                <a:sym typeface="Wingdings" panose="05000000000000000000" pitchFamily="2" charset="2"/>
              </a:rPr>
              <a:t> poruch</a:t>
            </a:r>
            <a:r>
              <a:rPr lang="cs-CZ" altLang="en-US" sz="1800" b="0">
                <a:solidFill>
                  <a:schemeClr val="tx2"/>
                </a:solidFill>
                <a:sym typeface="Wingdings" panose="05000000000000000000" pitchFamily="2" charset="2"/>
              </a:rPr>
              <a:t>y regulace dělení buněk (proliferace)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chemeClr val="tx2"/>
                </a:solidFill>
                <a:sym typeface="Wingdings" panose="05000000000000000000" pitchFamily="2" charset="2"/>
              </a:rPr>
              <a:t>	</a:t>
            </a:r>
            <a:r>
              <a:rPr lang="en-US" altLang="en-US" sz="1800" b="0">
                <a:solidFill>
                  <a:schemeClr val="tx2"/>
                </a:solidFill>
                <a:sym typeface="Wingdings" panose="05000000000000000000" pitchFamily="2" charset="2"/>
              </a:rPr>
              <a:t> poruch</a:t>
            </a:r>
            <a:r>
              <a:rPr lang="cs-CZ" altLang="en-US" sz="1800" b="0">
                <a:solidFill>
                  <a:schemeClr val="tx2"/>
                </a:solidFill>
                <a:sym typeface="Wingdings" panose="05000000000000000000" pitchFamily="2" charset="2"/>
              </a:rPr>
              <a:t>y apoptozy</a:t>
            </a:r>
            <a:endParaRPr lang="cs-CZ" altLang="en-US" sz="1900" b="0">
              <a:solidFill>
                <a:schemeClr val="tx2"/>
              </a:solidFill>
            </a:endParaRPr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KARCINOGENITA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2434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304800" y="1219200"/>
            <a:ext cx="86106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Významná a studovaná </a:t>
            </a:r>
            <a:r>
              <a:rPr lang="cs-CZ" altLang="en-US" sz="2200" b="0" dirty="0">
                <a:solidFill>
                  <a:schemeClr val="tx2"/>
                </a:solidFill>
              </a:rPr>
              <a:t>zejména u člověka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Řada studií prokazujících </a:t>
            </a:r>
            <a:r>
              <a:rPr lang="cs-CZ" altLang="en-US" sz="2200" b="0" dirty="0">
                <a:solidFill>
                  <a:schemeClr val="tx2"/>
                </a:solidFill>
              </a:rPr>
              <a:t>význam i u nehumánních organismů</a:t>
            </a:r>
            <a:r>
              <a:rPr lang="cs-CZ" altLang="en-US" sz="2200" b="0" dirty="0">
                <a:solidFill>
                  <a:schemeClr val="tx1"/>
                </a:solidFill>
              </a:rPr>
              <a:t>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	- </a:t>
            </a:r>
            <a:r>
              <a:rPr lang="cs-CZ" altLang="en-US" sz="2000" i="1" dirty="0">
                <a:solidFill>
                  <a:schemeClr val="tx2"/>
                </a:solidFill>
              </a:rPr>
              <a:t>aflatoxiny</a:t>
            </a:r>
            <a:r>
              <a:rPr lang="cs-CZ" altLang="en-US" sz="2000" b="0" i="1" dirty="0">
                <a:solidFill>
                  <a:schemeClr val="tx1"/>
                </a:solidFill>
              </a:rPr>
              <a:t> v potravě (ryby v sádkách, domácí zvířata - 				hepatokarcinomy)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b="0" i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0" i="1" dirty="0">
                <a:solidFill>
                  <a:schemeClr val="tx1"/>
                </a:solidFill>
              </a:rPr>
              <a:t>	- kontaminace sedimentů </a:t>
            </a:r>
            <a:r>
              <a:rPr lang="cs-CZ" altLang="en-US" sz="2000" i="1" dirty="0">
                <a:solidFill>
                  <a:schemeClr val="tx2"/>
                </a:solidFill>
              </a:rPr>
              <a:t>PAHs</a:t>
            </a:r>
            <a:r>
              <a:rPr lang="cs-CZ" altLang="en-US" sz="2000" b="0" i="1" dirty="0">
                <a:solidFill>
                  <a:schemeClr val="tx1"/>
                </a:solidFill>
              </a:rPr>
              <a:t> a dalšími organickými látkami 			(neoplasie kůže, játra, ryby: USA - Pudget Sound, Boston 		Harbour, Velká jezera, Evropa - Porýní ...)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b="0" i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0" i="1" dirty="0">
                <a:solidFill>
                  <a:schemeClr val="tx1"/>
                </a:solidFill>
              </a:rPr>
              <a:t>	- papírny (pulp mills)  (Švédsko - skeletální deformity u štik) </a:t>
            </a:r>
            <a:br>
              <a:rPr lang="cs-CZ" altLang="en-US" sz="2000" b="0" i="1" dirty="0">
                <a:solidFill>
                  <a:schemeClr val="tx1"/>
                </a:solidFill>
              </a:rPr>
            </a:br>
            <a:r>
              <a:rPr lang="cs-CZ" altLang="en-US" sz="2000" b="0" i="1" dirty="0">
                <a:solidFill>
                  <a:schemeClr val="tx1"/>
                </a:solidFill>
              </a:rPr>
              <a:t>		- řada </a:t>
            </a:r>
            <a:r>
              <a:rPr lang="cs-CZ" altLang="en-US" sz="2000" i="1" dirty="0">
                <a:solidFill>
                  <a:schemeClr val="tx2"/>
                </a:solidFill>
              </a:rPr>
              <a:t>chlorovaných derivátů </a:t>
            </a:r>
            <a:r>
              <a:rPr lang="en-US" altLang="en-US" sz="2000" i="1" dirty="0">
                <a:solidFill>
                  <a:schemeClr val="tx2"/>
                </a:solidFill>
              </a:rPr>
              <a:t>org. l</a:t>
            </a:r>
            <a:r>
              <a:rPr lang="cs-CZ" altLang="en-US" sz="2000" i="1" dirty="0">
                <a:solidFill>
                  <a:schemeClr val="tx2"/>
                </a:solidFill>
              </a:rPr>
              <a:t>átek </a:t>
            </a:r>
            <a:r>
              <a:rPr lang="cs-CZ" altLang="en-US" sz="2000" b="0" i="1" dirty="0">
                <a:solidFill>
                  <a:schemeClr val="tx1"/>
                </a:solidFill>
              </a:rPr>
              <a:t>(bělení papíru)</a:t>
            </a:r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KARCINOGENITA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6121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7538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1" name="Picture 3" descr="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844675"/>
            <a:ext cx="4932362" cy="3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4212" name="Group 4"/>
          <p:cNvGrpSpPr>
            <a:grpSpLocks/>
          </p:cNvGrpSpPr>
          <p:nvPr/>
        </p:nvGrpSpPr>
        <p:grpSpPr bwMode="auto">
          <a:xfrm>
            <a:off x="0" y="3860800"/>
            <a:ext cx="4716463" cy="2997200"/>
            <a:chOff x="1056" y="1056"/>
            <a:chExt cx="3737" cy="2458"/>
          </a:xfrm>
        </p:grpSpPr>
        <p:pic>
          <p:nvPicPr>
            <p:cNvPr id="94213" name="Picture 5" descr="figure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056"/>
              <a:ext cx="3737" cy="2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214" name="Oval 6"/>
            <p:cNvSpPr>
              <a:spLocks noChangeArrowheads="1"/>
            </p:cNvSpPr>
            <p:nvPr/>
          </p:nvSpPr>
          <p:spPr bwMode="auto">
            <a:xfrm>
              <a:off x="1968" y="2592"/>
              <a:ext cx="1008" cy="43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4215" name="Oval 7"/>
            <p:cNvSpPr>
              <a:spLocks noChangeArrowheads="1"/>
            </p:cNvSpPr>
            <p:nvPr/>
          </p:nvSpPr>
          <p:spPr bwMode="auto">
            <a:xfrm>
              <a:off x="2976" y="2160"/>
              <a:ext cx="288" cy="43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85648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304800" y="1219200"/>
            <a:ext cx="8610600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u="sng" dirty="0">
                <a:solidFill>
                  <a:schemeClr val="tx1"/>
                </a:solidFill>
              </a:rPr>
              <a:t>Přímo pozorovatelné projevy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	- vznik a vývoj nádorových buněk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	- histopatologické leze v tkáních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u="sng" dirty="0">
                <a:solidFill>
                  <a:schemeClr val="tx1"/>
                </a:solidFill>
              </a:rPr>
              <a:t>Biochemické změny –</a:t>
            </a:r>
            <a:r>
              <a:rPr lang="cs-CZ" altLang="en-US" sz="2200" u="sng" dirty="0">
                <a:solidFill>
                  <a:schemeClr val="tx2"/>
                </a:solidFill>
              </a:rPr>
              <a:t> biomarkery vývoje nádorů</a:t>
            </a:r>
            <a:endParaRPr lang="cs-CZ" altLang="en-US" sz="22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	- prozkoumané u lidí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	- příklady: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>
                <a:solidFill>
                  <a:schemeClr val="tx1"/>
                </a:solidFill>
              </a:rPr>
              <a:t>	odběry krve (detekce proteinů produkovaných nádory):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>
                <a:solidFill>
                  <a:schemeClr val="tx1"/>
                </a:solidFill>
              </a:rPr>
              <a:t>		CEA - Carcinoembryonic antigen – nádory a fetus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>
                <a:solidFill>
                  <a:schemeClr val="tx1"/>
                </a:solidFill>
              </a:rPr>
              <a:t>		AFP – alfa-fetoprotein – hepatokarcinom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>
                <a:solidFill>
                  <a:schemeClr val="tx1"/>
                </a:solidFill>
              </a:rPr>
              <a:t>		PSA – prostate-specific antigen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>
                <a:solidFill>
                  <a:schemeClr val="tx1"/>
                </a:solidFill>
              </a:rPr>
              <a:t>	odběr tkáně: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>
                <a:solidFill>
                  <a:schemeClr val="tx1"/>
                </a:solidFill>
              </a:rPr>
              <a:t>		identifikace mutace v genech (př. </a:t>
            </a:r>
            <a:r>
              <a:rPr lang="cs-CZ" altLang="en-US" sz="1800" b="0" i="1" dirty="0">
                <a:solidFill>
                  <a:schemeClr val="tx1"/>
                </a:solidFill>
              </a:rPr>
              <a:t>ras</a:t>
            </a:r>
            <a:r>
              <a:rPr lang="cs-CZ" altLang="en-US" sz="1800" b="0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>
                <a:solidFill>
                  <a:schemeClr val="tx1"/>
                </a:solidFill>
              </a:rPr>
              <a:t>		status receptorů (estrogenní, Her-2/Neu a další)</a:t>
            </a:r>
            <a:endParaRPr lang="cs-CZ" altLang="en-US" sz="18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		</a:t>
            </a: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Jak se pozná rakovina </a:t>
            </a:r>
            <a:r>
              <a:rPr lang="cs-CZ" altLang="en-US" sz="2400" i="1">
                <a:solidFill>
                  <a:srgbClr val="FF3300"/>
                </a:solidFill>
              </a:rPr>
              <a:t>in vivo ?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5277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/>
          </p:cNvSpPr>
          <p:nvPr>
            <p:ph type="title"/>
          </p:nvPr>
        </p:nvSpPr>
        <p:spPr bwMode="auto">
          <a:xfrm>
            <a:off x="468313" y="2327275"/>
            <a:ext cx="8229600" cy="1822450"/>
          </a:xfrm>
          <a:solidFill>
            <a:srgbClr val="929294">
              <a:alpha val="59999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600" b="1"/>
              <a:t>Endokrinní disrupce</a:t>
            </a:r>
            <a:endParaRPr lang="en-US" altLang="en-US" sz="3600" b="1"/>
          </a:p>
        </p:txBody>
      </p:sp>
    </p:spTree>
    <p:extLst>
      <p:ext uri="{BB962C8B-B14F-4D97-AF65-F5344CB8AC3E}">
        <p14:creationId xmlns:p14="http://schemas.microsoft.com/office/powerpoint/2010/main" val="21261464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5" r="11015"/>
          <a:stretch>
            <a:fillRect/>
          </a:stretch>
        </p:blipFill>
        <p:spPr bwMode="auto">
          <a:xfrm>
            <a:off x="0" y="-88900"/>
            <a:ext cx="9144000" cy="703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351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 bwMode="auto">
          <a:xfrm>
            <a:off x="468313" y="1557338"/>
            <a:ext cx="8229600" cy="1822450"/>
          </a:xfrm>
          <a:solidFill>
            <a:srgbClr val="929294">
              <a:alpha val="59999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500" b="1"/>
              <a:t>BUŇKA a toxicita</a:t>
            </a:r>
            <a:endParaRPr lang="en-US" altLang="en-US" sz="3500" b="1"/>
          </a:p>
        </p:txBody>
      </p:sp>
      <p:pic>
        <p:nvPicPr>
          <p:cNvPr id="12291" name="Picture 2" descr="http://www.sszdra-karvina.cz/bunka/bi/03eu/obr/eu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3" r="45682" b="15631"/>
          <a:stretch>
            <a:fillRect/>
          </a:stretch>
        </p:blipFill>
        <p:spPr bwMode="auto">
          <a:xfrm>
            <a:off x="4989513" y="3644900"/>
            <a:ext cx="39751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3" r="9843"/>
          <a:stretch>
            <a:fillRect/>
          </a:stretch>
        </p:blipFill>
        <p:spPr bwMode="auto">
          <a:xfrm>
            <a:off x="179388" y="125413"/>
            <a:ext cx="8856662" cy="66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0736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3"/>
          <a:stretch>
            <a:fillRect/>
          </a:stretch>
        </p:blipFill>
        <p:spPr bwMode="auto">
          <a:xfrm>
            <a:off x="252413" y="801688"/>
            <a:ext cx="7488237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1" name="AutoShape 11"/>
          <p:cNvSpPr>
            <a:spLocks noChangeArrowheads="1"/>
          </p:cNvSpPr>
          <p:nvPr/>
        </p:nvSpPr>
        <p:spPr bwMode="auto">
          <a:xfrm flipV="1">
            <a:off x="7812088" y="476250"/>
            <a:ext cx="1042987" cy="5689600"/>
          </a:xfrm>
          <a:prstGeom prst="curvedLeftArrow">
            <a:avLst>
              <a:gd name="adj1" fmla="val 109102"/>
              <a:gd name="adj2" fmla="val 21820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04452" name="Text Box 12"/>
          <p:cNvSpPr txBox="1">
            <a:spLocks noChangeArrowheads="1"/>
          </p:cNvSpPr>
          <p:nvPr/>
        </p:nvSpPr>
        <p:spPr bwMode="auto">
          <a:xfrm>
            <a:off x="6011863" y="6264275"/>
            <a:ext cx="31257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3000">
                <a:solidFill>
                  <a:schemeClr val="tx1"/>
                </a:solidFill>
              </a:rPr>
              <a:t>ZPĚTNÁ VAZBA</a:t>
            </a:r>
          </a:p>
        </p:txBody>
      </p:sp>
      <p:sp>
        <p:nvSpPr>
          <p:cNvPr id="104453" name="TextovéPole 4"/>
          <p:cNvSpPr txBox="1">
            <a:spLocks noChangeArrowheads="1"/>
          </p:cNvSpPr>
          <p:nvPr/>
        </p:nvSpPr>
        <p:spPr bwMode="auto">
          <a:xfrm>
            <a:off x="755650" y="188913"/>
            <a:ext cx="77517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800">
                <a:solidFill>
                  <a:schemeClr val="tx2"/>
                </a:solidFill>
              </a:rPr>
              <a:t>Schéma hormonálních regulací v organismu</a:t>
            </a:r>
          </a:p>
        </p:txBody>
      </p:sp>
    </p:spTree>
    <p:extLst>
      <p:ext uri="{BB962C8B-B14F-4D97-AF65-F5344CB8AC3E}">
        <p14:creationId xmlns:p14="http://schemas.microsoft.com/office/powerpoint/2010/main" val="8958817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304800" y="1287463"/>
            <a:ext cx="8610600" cy="418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chemeClr val="tx2"/>
                </a:solidFill>
              </a:rPr>
              <a:t>Důsledky </a:t>
            </a:r>
            <a:r>
              <a:rPr lang="cs-CZ" altLang="en-US" sz="2200" dirty="0">
                <a:solidFill>
                  <a:schemeClr val="tx1"/>
                </a:solidFill>
              </a:rPr>
              <a:t>porušení procesů řízených hormony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 dirty="0">
                <a:solidFill>
                  <a:schemeClr val="tx1"/>
                </a:solidFill>
              </a:rPr>
              <a:t> </a:t>
            </a:r>
            <a:r>
              <a:rPr lang="cs-CZ" altLang="en-US" sz="2000" b="0" dirty="0">
                <a:solidFill>
                  <a:schemeClr val="tx1"/>
                </a:solidFill>
              </a:rPr>
              <a:t>Narušení vývoje a sexuální diferenciace (estrogeny, androgeny)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endParaRPr lang="cs-CZ" altLang="en-US" sz="2000" b="0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000" b="0" dirty="0">
                <a:solidFill>
                  <a:schemeClr val="tx1"/>
                </a:solidFill>
              </a:rPr>
              <a:t> Poruchy rozmnožování (estrogeny, androgeny)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endParaRPr lang="cs-CZ" altLang="en-US" sz="2000" b="0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000" b="0" dirty="0">
                <a:solidFill>
                  <a:schemeClr val="tx1"/>
                </a:solidFill>
              </a:rPr>
              <a:t> Teratogenita (estrogeny, androgeny, thyroidy)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endParaRPr lang="cs-CZ" altLang="en-US" sz="2000" b="0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000" b="0" dirty="0">
                <a:solidFill>
                  <a:schemeClr val="tx1"/>
                </a:solidFill>
              </a:rPr>
              <a:t> Poruchy v metabolismu (kortikoidy, thyroidy)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endParaRPr lang="cs-CZ" altLang="en-US" sz="2000" b="0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000" b="0" dirty="0">
                <a:solidFill>
                  <a:schemeClr val="tx1"/>
                </a:solidFill>
              </a:rPr>
              <a:t> Imunotoxicita (estrogeny, thyroidy, dioxinové látky)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endParaRPr lang="cs-CZ" altLang="en-US" sz="2000" b="0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000" b="0" dirty="0">
                <a:solidFill>
                  <a:schemeClr val="tx1"/>
                </a:solidFill>
              </a:rPr>
              <a:t> Alergizace</a:t>
            </a:r>
          </a:p>
        </p:txBody>
      </p:sp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Důsledky endokrinní disrupce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5814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3" r="9843"/>
          <a:stretch>
            <a:fillRect/>
          </a:stretch>
        </p:blipFill>
        <p:spPr bwMode="auto">
          <a:xfrm>
            <a:off x="36513" y="52388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0432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3"/>
          <p:cNvSpPr txBox="1">
            <a:spLocks noChangeArrowheads="1"/>
          </p:cNvSpPr>
          <p:nvPr/>
        </p:nvSpPr>
        <p:spPr bwMode="auto">
          <a:xfrm>
            <a:off x="250825" y="277813"/>
            <a:ext cx="514508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3000" dirty="0">
                <a:solidFill>
                  <a:schemeClr val="tx1"/>
                </a:solidFill>
              </a:rPr>
              <a:t>Projevy ED u bezobratlých </a:t>
            </a:r>
            <a:endParaRPr lang="en-US" altLang="en-US" sz="30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3000" b="0" dirty="0">
                <a:solidFill>
                  <a:schemeClr val="tx1"/>
                </a:solidFill>
              </a:rPr>
              <a:t>(mlži)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2"/>
                </a:solidFill>
              </a:rPr>
              <a:t>První průkaz ED v historii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2"/>
                </a:solidFill>
              </a:rPr>
              <a:t> - </a:t>
            </a:r>
            <a:r>
              <a:rPr lang="cs-CZ" altLang="en-US" sz="2400" dirty="0">
                <a:solidFill>
                  <a:srgbClr val="FF3300"/>
                </a:solidFill>
              </a:rPr>
              <a:t>imposex </a:t>
            </a:r>
            <a:r>
              <a:rPr lang="cs-CZ" altLang="en-US" sz="1800" dirty="0">
                <a:solidFill>
                  <a:schemeClr val="tx2"/>
                </a:solidFill>
              </a:rPr>
              <a:t>u mořských plžů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>
                <a:solidFill>
                  <a:schemeClr val="tx1"/>
                </a:solidFill>
              </a:rPr>
              <a:t>* vývoj samčích pohl. orgánů u samic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>
                <a:solidFill>
                  <a:schemeClr val="tx1"/>
                </a:solidFill>
              </a:rPr>
              <a:t>* působení alkyl-sloučenin cínu (tributyl-cín)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>
                <a:solidFill>
                  <a:schemeClr val="tx1"/>
                </a:solidFill>
              </a:rPr>
              <a:t>* nátěry na lodích proti růstu bioty</a:t>
            </a:r>
            <a:br>
              <a:rPr lang="cs-CZ" altLang="en-US" sz="1800" b="0" dirty="0">
                <a:solidFill>
                  <a:schemeClr val="tx1"/>
                </a:solidFill>
              </a:rPr>
            </a:br>
            <a:r>
              <a:rPr lang="cs-CZ" altLang="en-US" sz="1800" b="0" dirty="0">
                <a:solidFill>
                  <a:schemeClr val="tx1"/>
                </a:solidFill>
              </a:rPr>
              <a:t>(„antifouling agent“)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-"/>
            </a:pPr>
            <a:endParaRPr lang="cs-CZ" altLang="en-US" sz="1800" b="0" dirty="0">
              <a:solidFill>
                <a:schemeClr val="tx1"/>
              </a:solidFill>
            </a:endParaRPr>
          </a:p>
        </p:txBody>
      </p:sp>
      <p:pic>
        <p:nvPicPr>
          <p:cNvPr id="1105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6" t="26042" r="12500" b="32292"/>
          <a:stretch>
            <a:fillRect/>
          </a:stretch>
        </p:blipFill>
        <p:spPr bwMode="auto">
          <a:xfrm>
            <a:off x="976313" y="3505200"/>
            <a:ext cx="6934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6" name="Picture 5" descr="dogwhel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5" t="8481" r="14355" b="8481"/>
          <a:stretch>
            <a:fillRect/>
          </a:stretch>
        </p:blipFill>
        <p:spPr bwMode="auto">
          <a:xfrm>
            <a:off x="5364163" y="2843213"/>
            <a:ext cx="3476625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50838"/>
            <a:ext cx="337185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34059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8" r="11038"/>
          <a:stretch>
            <a:fillRect/>
          </a:stretch>
        </p:blipFill>
        <p:spPr bwMode="auto">
          <a:xfrm>
            <a:off x="179388" y="44450"/>
            <a:ext cx="8785225" cy="676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6814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/>
          </p:cNvSpPr>
          <p:nvPr>
            <p:ph type="title"/>
          </p:nvPr>
        </p:nvSpPr>
        <p:spPr bwMode="auto">
          <a:xfrm>
            <a:off x="304800" y="188913"/>
            <a:ext cx="8686800" cy="809625"/>
          </a:xfrm>
          <a:solidFill>
            <a:srgbClr val="929294">
              <a:alpha val="59999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>
                <a:solidFill>
                  <a:schemeClr val="tx1"/>
                </a:solidFill>
              </a:rPr>
              <a:t>Lidské hormony: </a:t>
            </a:r>
            <a:br>
              <a:rPr lang="cs-CZ" altLang="en-US">
                <a:solidFill>
                  <a:schemeClr val="tx1"/>
                </a:solidFill>
              </a:rPr>
            </a:br>
            <a:r>
              <a:rPr lang="cs-CZ" altLang="en-US">
                <a:solidFill>
                  <a:schemeClr val="tx1"/>
                </a:solidFill>
              </a:rPr>
              <a:t>estrogeny v antikoncepčních přípravcích</a:t>
            </a:r>
            <a:endParaRPr lang="nl-NL" altLang="en-US">
              <a:solidFill>
                <a:schemeClr val="tx1"/>
              </a:solidFill>
            </a:endParaRPr>
          </a:p>
        </p:txBody>
      </p:sp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4267200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2590800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19200"/>
            <a:ext cx="3124200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4" name="Picture 6" descr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05200"/>
            <a:ext cx="1905000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5" name="Picture 7" descr="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8" y="4343400"/>
            <a:ext cx="232251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6" name="AutoShape 8"/>
          <p:cNvSpPr>
            <a:spLocks noChangeArrowheads="1"/>
          </p:cNvSpPr>
          <p:nvPr/>
        </p:nvSpPr>
        <p:spPr bwMode="auto">
          <a:xfrm>
            <a:off x="2514600" y="2133600"/>
            <a:ext cx="762000" cy="6096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14697" name="AutoShape 9"/>
          <p:cNvSpPr>
            <a:spLocks noChangeArrowheads="1"/>
          </p:cNvSpPr>
          <p:nvPr/>
        </p:nvSpPr>
        <p:spPr bwMode="auto">
          <a:xfrm rot="5400000">
            <a:off x="2971800" y="3048000"/>
            <a:ext cx="762000" cy="6096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14698" name="AutoShape 10"/>
          <p:cNvSpPr>
            <a:spLocks noChangeArrowheads="1"/>
          </p:cNvSpPr>
          <p:nvPr/>
        </p:nvSpPr>
        <p:spPr bwMode="auto">
          <a:xfrm>
            <a:off x="4724400" y="4191000"/>
            <a:ext cx="762000" cy="6096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14699" name="Oval 11"/>
          <p:cNvSpPr>
            <a:spLocks noChangeArrowheads="1"/>
          </p:cNvSpPr>
          <p:nvPr/>
        </p:nvSpPr>
        <p:spPr bwMode="auto">
          <a:xfrm>
            <a:off x="4648200" y="2971800"/>
            <a:ext cx="5257800" cy="41148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4853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69818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chemeClr val="tx1"/>
                </a:solidFill>
                <a:latin typeface="Verdana" panose="020B0604030504040204" pitchFamily="34" charset="0"/>
              </a:rPr>
              <a:t>Kidd, K.A. et al. 2007. </a:t>
            </a:r>
            <a:r>
              <a:rPr lang="cs-CZ" altLang="en-US" sz="1800" u="sng">
                <a:solidFill>
                  <a:srgbClr val="FF0000"/>
                </a:solidFill>
                <a:latin typeface="Verdana" panose="020B0604030504040204" pitchFamily="34" charset="0"/>
              </a:rPr>
              <a:t>Collapse of a fish population</a:t>
            </a:r>
            <a:r>
              <a:rPr lang="cs-CZ" altLang="en-US" sz="1800" b="0">
                <a:solidFill>
                  <a:schemeClr val="tx1"/>
                </a:solidFill>
                <a:latin typeface="Verdana" panose="020B0604030504040204" pitchFamily="34" charset="0"/>
              </a:rPr>
              <a:t> following exposure to </a:t>
            </a:r>
            <a:r>
              <a:rPr lang="cs-CZ" altLang="en-US" sz="1800" u="sng">
                <a:solidFill>
                  <a:srgbClr val="FF0000"/>
                </a:solidFill>
                <a:latin typeface="Verdana" panose="020B0604030504040204" pitchFamily="34" charset="0"/>
              </a:rPr>
              <a:t>a synthetic estrogen</a:t>
            </a:r>
            <a:r>
              <a:rPr lang="cs-CZ" altLang="en-US" sz="1800" b="0">
                <a:solidFill>
                  <a:schemeClr val="tx1"/>
                </a:solidFill>
                <a:latin typeface="Verdana" panose="020B0604030504040204" pitchFamily="34" charset="0"/>
              </a:rPr>
              <a:t>. </a:t>
            </a:r>
            <a:r>
              <a:rPr lang="cs-CZ" altLang="en-US" sz="1800" b="0" i="1">
                <a:solidFill>
                  <a:schemeClr val="tx1"/>
                </a:solidFill>
                <a:latin typeface="Verdana" panose="020B0604030504040204" pitchFamily="34" charset="0"/>
              </a:rPr>
              <a:t>Proceedings of the National Academy of Sciences </a:t>
            </a:r>
            <a:r>
              <a:rPr lang="cs-CZ" altLang="en-US" sz="1800" b="0">
                <a:solidFill>
                  <a:schemeClr val="tx1"/>
                </a:solidFill>
                <a:latin typeface="Verdana" panose="020B0604030504040204" pitchFamily="34" charset="0"/>
              </a:rPr>
              <a:t>104(21):8897-8901</a:t>
            </a:r>
          </a:p>
        </p:txBody>
      </p:sp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962400"/>
            <a:ext cx="46482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68738"/>
            <a:ext cx="3733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95400"/>
            <a:ext cx="26670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3048000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4887913" y="3581400"/>
            <a:ext cx="41036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  <a:latin typeface="Verdana" panose="020B0604030504040204" pitchFamily="34" charset="0"/>
              </a:rPr>
              <a:t>Controls        +Ethinylestradiol</a:t>
            </a:r>
          </a:p>
        </p:txBody>
      </p:sp>
      <p:sp>
        <p:nvSpPr>
          <p:cNvPr id="116744" name="Text Box 8"/>
          <p:cNvSpPr txBox="1">
            <a:spLocks noChangeArrowheads="1"/>
          </p:cNvSpPr>
          <p:nvPr/>
        </p:nvSpPr>
        <p:spPr bwMode="auto">
          <a:xfrm>
            <a:off x="7239000" y="1524000"/>
            <a:ext cx="14684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  <a:latin typeface="Verdana" panose="020B0604030504040204" pitchFamily="34" charset="0"/>
              </a:rPr>
              <a:t>5 ng</a:t>
            </a:r>
            <a:r>
              <a:rPr lang="en-US" altLang="en-US" sz="1800">
                <a:solidFill>
                  <a:schemeClr val="tx1"/>
                </a:solidFill>
                <a:latin typeface="Verdana" panose="020B0604030504040204" pitchFamily="34" charset="0"/>
              </a:rPr>
              <a:t>/L </a:t>
            </a:r>
            <a:r>
              <a:rPr lang="cs-CZ" altLang="en-US" sz="1800">
                <a:solidFill>
                  <a:schemeClr val="tx1"/>
                </a:solidFill>
                <a:latin typeface="Verdana" panose="020B0604030504040204" pitchFamily="34" charset="0"/>
              </a:rPr>
              <a:t>(!)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  <a:latin typeface="Verdana" panose="020B0604030504040204" pitchFamily="34" charset="0"/>
              </a:rPr>
              <a:t>7 years</a:t>
            </a:r>
          </a:p>
        </p:txBody>
      </p:sp>
      <p:grpSp>
        <p:nvGrpSpPr>
          <p:cNvPr id="116745" name="Group 9"/>
          <p:cNvGrpSpPr>
            <a:grpSpLocks/>
          </p:cNvGrpSpPr>
          <p:nvPr/>
        </p:nvGrpSpPr>
        <p:grpSpPr bwMode="auto">
          <a:xfrm>
            <a:off x="6248400" y="2209800"/>
            <a:ext cx="1981200" cy="1155700"/>
            <a:chOff x="3936" y="1392"/>
            <a:chExt cx="1248" cy="728"/>
          </a:xfrm>
        </p:grpSpPr>
        <p:pic>
          <p:nvPicPr>
            <p:cNvPr id="116746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1392"/>
              <a:ext cx="1152" cy="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6747" name="Line 11"/>
            <p:cNvSpPr>
              <a:spLocks noChangeShapeType="1"/>
            </p:cNvSpPr>
            <p:nvPr/>
          </p:nvSpPr>
          <p:spPr bwMode="auto">
            <a:xfrm>
              <a:off x="4896" y="15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6748" name="Line 12"/>
            <p:cNvSpPr>
              <a:spLocks noChangeShapeType="1"/>
            </p:cNvSpPr>
            <p:nvPr/>
          </p:nvSpPr>
          <p:spPr bwMode="auto">
            <a:xfrm>
              <a:off x="5040" y="153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6749" name="Line 13"/>
            <p:cNvSpPr>
              <a:spLocks noChangeShapeType="1"/>
            </p:cNvSpPr>
            <p:nvPr/>
          </p:nvSpPr>
          <p:spPr bwMode="auto">
            <a:xfrm>
              <a:off x="5040" y="15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6750" name="Line 14"/>
            <p:cNvSpPr>
              <a:spLocks noChangeShapeType="1"/>
            </p:cNvSpPr>
            <p:nvPr/>
          </p:nvSpPr>
          <p:spPr bwMode="auto">
            <a:xfrm>
              <a:off x="5040" y="163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7104660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4"/>
          <a:stretch>
            <a:fillRect/>
          </a:stretch>
        </p:blipFill>
        <p:spPr bwMode="auto">
          <a:xfrm>
            <a:off x="323850" y="2578100"/>
            <a:ext cx="6840538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34925" y="981075"/>
            <a:ext cx="82248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Mechanismů EDC je mnoho </a:t>
            </a:r>
            <a:r>
              <a:rPr lang="en-US" altLang="en-US" sz="1800">
                <a:solidFill>
                  <a:schemeClr val="tx1"/>
                </a:solidFill>
              </a:rPr>
              <a:t>.. Mnoh</a:t>
            </a:r>
            <a:r>
              <a:rPr lang="cs-CZ" altLang="en-US" sz="1800">
                <a:solidFill>
                  <a:schemeClr val="tx1"/>
                </a:solidFill>
              </a:rPr>
              <a:t>é zůstávají neznámé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b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400" b="0">
                <a:solidFill>
                  <a:srgbClr val="FF0000"/>
                </a:solidFill>
              </a:rPr>
              <a:t>Jaké mechanismy už známe?</a:t>
            </a:r>
            <a:r>
              <a:rPr lang="en-US" altLang="en-US" sz="2400" b="0">
                <a:solidFill>
                  <a:srgbClr val="FF0000"/>
                </a:solidFill>
              </a:rPr>
              <a:t> </a:t>
            </a:r>
            <a:br>
              <a:rPr lang="cs-CZ" altLang="en-US" sz="2400" b="0">
                <a:solidFill>
                  <a:srgbClr val="FF0000"/>
                </a:solidFill>
              </a:rPr>
            </a:br>
            <a:r>
              <a:rPr lang="cs-CZ" altLang="en-US" sz="2400" b="0">
                <a:solidFill>
                  <a:srgbClr val="FF0000"/>
                </a:solidFill>
              </a:rPr>
              <a:t>ZEJMÉNA působení na </a:t>
            </a:r>
            <a:r>
              <a:rPr lang="cs-CZ" altLang="en-US" sz="2400">
                <a:solidFill>
                  <a:srgbClr val="FF0000"/>
                </a:solidFill>
              </a:rPr>
              <a:t>„Nukleární (jaderné) receptory“  </a:t>
            </a:r>
            <a:endParaRPr lang="cs-CZ" altLang="en-US" sz="2400" b="0">
              <a:solidFill>
                <a:srgbClr val="FF0000"/>
              </a:solidFill>
            </a:endParaRPr>
          </a:p>
        </p:txBody>
      </p:sp>
      <p:sp>
        <p:nvSpPr>
          <p:cNvPr id="118788" name="Rectangle 4"/>
          <p:cNvSpPr>
            <a:spLocks/>
          </p:cNvSpPr>
          <p:nvPr/>
        </p:nvSpPr>
        <p:spPr bwMode="auto">
          <a:xfrm>
            <a:off x="0" y="274638"/>
            <a:ext cx="9144000" cy="654050"/>
          </a:xfrm>
          <a:prstGeom prst="rect">
            <a:avLst/>
          </a:prstGeom>
          <a:solidFill>
            <a:srgbClr val="929294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500" b="0">
                <a:solidFill>
                  <a:schemeClr val="bg1"/>
                </a:solidFill>
              </a:rPr>
              <a:t>Jak EDC funguj</a:t>
            </a:r>
            <a:r>
              <a:rPr lang="cs-CZ" altLang="en-US" sz="3500" b="0">
                <a:solidFill>
                  <a:schemeClr val="bg1"/>
                </a:solidFill>
              </a:rPr>
              <a:t>í ? </a:t>
            </a:r>
          </a:p>
        </p:txBody>
      </p:sp>
    </p:spTree>
    <p:extLst>
      <p:ext uri="{BB962C8B-B14F-4D97-AF65-F5344CB8AC3E}">
        <p14:creationId xmlns:p14="http://schemas.microsoft.com/office/powerpoint/2010/main" val="7119446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228600" y="1219200"/>
            <a:ext cx="7872413" cy="386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altLang="en-US" sz="2800" b="0" dirty="0"/>
              <a:t>STEROIDNÍ HORMONY (ER, AR, GR..)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altLang="en-US" sz="2400" dirty="0">
                <a:solidFill>
                  <a:srgbClr val="FF3300"/>
                </a:solidFill>
              </a:rPr>
              <a:t>Estrogeny</a:t>
            </a:r>
            <a:r>
              <a:rPr lang="cs-CZ" altLang="en-US" sz="2400" b="0" dirty="0"/>
              <a:t>, androgeny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altLang="en-US" sz="2400" b="0" dirty="0"/>
              <a:t>Glukokortikoidy, mineralokortikoidy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altLang="en-US" sz="2800" b="0" dirty="0"/>
              <a:t>THYROIDNÍ HORMONY (ThR)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altLang="en-US" sz="2400" b="0" dirty="0"/>
              <a:t>Řízení růstu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altLang="en-US" sz="2800" b="0" dirty="0"/>
              <a:t>RETINOIDY (RAR</a:t>
            </a:r>
            <a:r>
              <a:rPr lang="en-US" altLang="en-US" sz="2800" b="0" dirty="0"/>
              <a:t>/</a:t>
            </a:r>
            <a:r>
              <a:rPr lang="cs-CZ" altLang="en-US" sz="2800" b="0" dirty="0"/>
              <a:t>RXR)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altLang="en-US" sz="2400" b="0" dirty="0"/>
              <a:t>Vývoj, embryogeneze, vidění …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altLang="en-US" sz="2800"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altLang="en-US" sz="2800" dirty="0"/>
              <a:t>AhR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altLang="en-US" sz="2400" dirty="0"/>
              <a:t>dioxiny</a:t>
            </a:r>
          </a:p>
        </p:txBody>
      </p:sp>
      <p:sp>
        <p:nvSpPr>
          <p:cNvPr id="120840" name="Rectangle 8"/>
          <p:cNvSpPr>
            <a:spLocks/>
          </p:cNvSpPr>
          <p:nvPr/>
        </p:nvSpPr>
        <p:spPr bwMode="auto">
          <a:xfrm>
            <a:off x="0" y="274638"/>
            <a:ext cx="9144000" cy="654050"/>
          </a:xfrm>
          <a:prstGeom prst="rect">
            <a:avLst/>
          </a:prstGeom>
          <a:solidFill>
            <a:srgbClr val="929294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500" b="0">
                <a:solidFill>
                  <a:schemeClr val="bg1"/>
                </a:solidFill>
              </a:rPr>
              <a:t>„Přirozené“ ligandy nukleárních receptorů</a:t>
            </a:r>
            <a:endParaRPr lang="cs-CZ" altLang="en-US" sz="3500" b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46FF03-1543-45E2-B476-E40B313A81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-1414" b="-788"/>
          <a:stretch/>
        </p:blipFill>
        <p:spPr>
          <a:xfrm>
            <a:off x="3642914" y="1041875"/>
            <a:ext cx="5255321" cy="557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4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271588"/>
            <a:ext cx="6516688" cy="547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52400"/>
            <a:ext cx="8991600" cy="6858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 b="1"/>
              <a:t>Buňka, její osud a řízení</a:t>
            </a:r>
            <a:endParaRPr lang="en-GB" altLang="en-US"/>
          </a:p>
        </p:txBody>
      </p:sp>
      <p:sp>
        <p:nvSpPr>
          <p:cNvPr id="2" name="Šipka doprava 1"/>
          <p:cNvSpPr/>
          <p:nvPr/>
        </p:nvSpPr>
        <p:spPr>
          <a:xfrm>
            <a:off x="250825" y="4221163"/>
            <a:ext cx="1081088" cy="12239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dirty="0"/>
              <a:t>(1)</a:t>
            </a:r>
            <a:endParaRPr lang="en-US" dirty="0"/>
          </a:p>
        </p:txBody>
      </p:sp>
      <p:sp>
        <p:nvSpPr>
          <p:cNvPr id="5" name="Šipka doprava 4"/>
          <p:cNvSpPr/>
          <p:nvPr/>
        </p:nvSpPr>
        <p:spPr>
          <a:xfrm>
            <a:off x="1476375" y="5518150"/>
            <a:ext cx="1079500" cy="12239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dirty="0"/>
              <a:t>(2)</a:t>
            </a:r>
            <a:endParaRPr lang="en-US" dirty="0"/>
          </a:p>
        </p:txBody>
      </p:sp>
      <p:sp>
        <p:nvSpPr>
          <p:cNvPr id="6" name="Šipka doprava 5"/>
          <p:cNvSpPr/>
          <p:nvPr/>
        </p:nvSpPr>
        <p:spPr>
          <a:xfrm>
            <a:off x="7164388" y="1884363"/>
            <a:ext cx="1079500" cy="12239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dirty="0"/>
              <a:t>(3)</a:t>
            </a:r>
            <a:endParaRPr lang="en-US" dirty="0"/>
          </a:p>
        </p:txBody>
      </p:sp>
      <p:sp>
        <p:nvSpPr>
          <p:cNvPr id="14343" name="AutoShape 4" descr="Výsledek obrázku pro death icon"/>
          <p:cNvSpPr>
            <a:spLocks noChangeAspect="1" noChangeArrowheads="1"/>
          </p:cNvSpPr>
          <p:nvPr/>
        </p:nvSpPr>
        <p:spPr bwMode="auto">
          <a:xfrm>
            <a:off x="155575" y="-547688"/>
            <a:ext cx="11430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14344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2708275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304800" y="908050"/>
            <a:ext cx="8610600" cy="44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Nejlépe prozkoumaný biomarker estrogenity u vejcorodých obratlovců (zejména ryby)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rgbClr val="0070C0"/>
                </a:solidFill>
              </a:rPr>
              <a:t>VITELOGENIN (Vtg)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 dirty="0">
                <a:solidFill>
                  <a:schemeClr val="tx1"/>
                </a:solidFill>
              </a:rPr>
              <a:t> prekurzor vaječného žloutku, 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 dirty="0">
                <a:solidFill>
                  <a:schemeClr val="tx1"/>
                </a:solidFill>
              </a:rPr>
              <a:t> syntéza v játrech je indukována přítomností estrogenů </a:t>
            </a:r>
            <a:br>
              <a:rPr lang="cs-CZ" altLang="en-US" sz="2200" b="0" dirty="0">
                <a:solidFill>
                  <a:schemeClr val="tx1"/>
                </a:solidFill>
              </a:rPr>
            </a:br>
            <a:r>
              <a:rPr lang="cs-CZ" altLang="en-US" sz="2200" b="0" i="1" dirty="0">
                <a:solidFill>
                  <a:schemeClr val="tx1"/>
                </a:solidFill>
              </a:rPr>
              <a:t>(aktivace estrogenního receptoru)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 dirty="0">
                <a:solidFill>
                  <a:schemeClr val="tx1"/>
                </a:solidFill>
              </a:rPr>
              <a:t> normální produkce u samic  před pářením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! U samců přítomnost </a:t>
            </a:r>
            <a:br>
              <a:rPr lang="cs-CZ" altLang="en-US" sz="2200" b="0" dirty="0">
                <a:solidFill>
                  <a:schemeClr val="tx1"/>
                </a:solidFill>
              </a:rPr>
            </a:br>
            <a:r>
              <a:rPr lang="cs-CZ" altLang="en-US" sz="2200" b="0" dirty="0">
                <a:solidFill>
                  <a:schemeClr val="tx1"/>
                </a:solidFill>
              </a:rPr>
              <a:t>estrogenních receptorů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b="0" dirty="0">
                <a:solidFill>
                  <a:schemeClr val="tx1"/>
                </a:solidFill>
              </a:rPr>
              <a:t>   </a:t>
            </a:r>
            <a:r>
              <a:rPr lang="cs-CZ" altLang="en-US" sz="2200" b="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2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200" b="0" dirty="0" err="1">
                <a:solidFill>
                  <a:schemeClr val="tx1"/>
                </a:solidFill>
                <a:sym typeface="Wingdings" panose="05000000000000000000" pitchFamily="2" charset="2"/>
              </a:rPr>
              <a:t>pr</a:t>
            </a:r>
            <a:r>
              <a:rPr lang="cs-CZ" altLang="en-US" sz="2200" b="0" dirty="0">
                <a:solidFill>
                  <a:schemeClr val="tx1"/>
                </a:solidFill>
                <a:sym typeface="Wingdings" panose="05000000000000000000" pitchFamily="2" charset="2"/>
              </a:rPr>
              <a:t>ůkaz Vtg u samců (!)</a:t>
            </a:r>
            <a:br>
              <a:rPr lang="cs-CZ" altLang="en-US" sz="2200" b="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cs-CZ" altLang="en-US" sz="2200" b="0" dirty="0">
                <a:solidFill>
                  <a:schemeClr val="tx1"/>
                </a:solidFill>
                <a:sym typeface="Wingdings" panose="05000000000000000000" pitchFamily="2" charset="2"/>
              </a:rPr>
              <a:t>       = feminizace</a:t>
            </a:r>
            <a:endParaRPr lang="cs-CZ" altLang="en-US" sz="2200" b="0" dirty="0">
              <a:solidFill>
                <a:schemeClr val="tx1"/>
              </a:solidFill>
            </a:endParaRPr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Identifikace endokrinní disrupce </a:t>
            </a:r>
            <a:r>
              <a:rPr lang="cs-CZ" altLang="en-US" sz="2400" i="1">
                <a:solidFill>
                  <a:srgbClr val="FF3300"/>
                </a:solidFill>
              </a:rPr>
              <a:t>in vivo - </a:t>
            </a:r>
            <a:r>
              <a:rPr lang="cs-CZ" altLang="en-US" sz="2400">
                <a:solidFill>
                  <a:srgbClr val="FF3300"/>
                </a:solidFill>
              </a:rPr>
              <a:t>biomarkery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  <p:pic>
        <p:nvPicPr>
          <p:cNvPr id="122884" name="Picture 5" descr="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FF7"/>
              </a:clrFrom>
              <a:clrTo>
                <a:srgbClr val="FEFF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2" r="12727"/>
          <a:stretch>
            <a:fillRect/>
          </a:stretch>
        </p:blipFill>
        <p:spPr bwMode="auto">
          <a:xfrm>
            <a:off x="5146675" y="3532188"/>
            <a:ext cx="3962400" cy="328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0969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/>
          </p:cNvSpPr>
          <p:nvPr>
            <p:ph type="title"/>
          </p:nvPr>
        </p:nvSpPr>
        <p:spPr bwMode="auto">
          <a:xfrm>
            <a:off x="439738" y="2327275"/>
            <a:ext cx="8229600" cy="1822450"/>
          </a:xfrm>
          <a:solidFill>
            <a:srgbClr val="929294">
              <a:alpha val="59999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200" b="1" dirty="0"/>
              <a:t>Reprodukční toxicita, </a:t>
            </a:r>
            <a:br>
              <a:rPr lang="cs-CZ" altLang="en-US" sz="3200" b="1" dirty="0"/>
            </a:br>
            <a:r>
              <a:rPr lang="cs-CZ" altLang="en-US" sz="3200" b="1" dirty="0"/>
              <a:t>vývojová toxicita, teratogenita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809115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304800" y="765175"/>
            <a:ext cx="861060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Reprodukce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	</a:t>
            </a:r>
            <a:r>
              <a:rPr lang="cs-CZ" altLang="en-US" sz="2000" b="0">
                <a:solidFill>
                  <a:schemeClr val="tx1"/>
                </a:solidFill>
              </a:rPr>
              <a:t>- kritický proces cyklu pro populační dynamiku a přežití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0">
                <a:solidFill>
                  <a:schemeClr val="tx1"/>
                </a:solidFill>
              </a:rPr>
              <a:t>	- rozmnožování probíhá za velice optimálních podmínek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Reprodukce je spojena s vývojem/růstem/pohlavní zralostí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0">
                <a:solidFill>
                  <a:schemeClr val="tx1"/>
                </a:solidFill>
              </a:rPr>
              <a:t>	- úzké propojení Reprodukční a Vývojové (developmental) toxicity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>
              <a:solidFill>
                <a:schemeClr val="tx1"/>
              </a:solidFill>
            </a:endParaRPr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REPRODUKČNÍ a VÝVOJOVÁ TOXICITA </a:t>
            </a:r>
          </a:p>
        </p:txBody>
      </p:sp>
      <p:pic>
        <p:nvPicPr>
          <p:cNvPr id="126980" name="Picture 5" descr="https://sites.google.com/site/adesignframeworkforevolution/design-patterns-in-evolution/developpmetmou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75" y="2924175"/>
            <a:ext cx="5486400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57563"/>
            <a:ext cx="3357562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3924300" y="2852738"/>
            <a:ext cx="2879725" cy="16557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26983" name="TextovéPole 8"/>
          <p:cNvSpPr txBox="1">
            <a:spLocks noChangeArrowheads="1"/>
          </p:cNvSpPr>
          <p:nvPr/>
        </p:nvSpPr>
        <p:spPr bwMode="auto">
          <a:xfrm>
            <a:off x="4067175" y="3068638"/>
            <a:ext cx="941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rgbClr val="FF0000"/>
                </a:solidFill>
              </a:rPr>
              <a:t>Reprod</a:t>
            </a:r>
            <a:endParaRPr lang="en-GB" altLang="en-US" sz="1800" b="0">
              <a:solidFill>
                <a:srgbClr val="FF000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79388" y="4076700"/>
            <a:ext cx="1871662" cy="2016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26985" name="TextovéPole 10"/>
          <p:cNvSpPr txBox="1">
            <a:spLocks noChangeArrowheads="1"/>
          </p:cNvSpPr>
          <p:nvPr/>
        </p:nvSpPr>
        <p:spPr bwMode="auto">
          <a:xfrm>
            <a:off x="395288" y="4724400"/>
            <a:ext cx="1044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rgbClr val="FF0000"/>
                </a:solidFill>
              </a:rPr>
              <a:t>Reprod</a:t>
            </a:r>
            <a:endParaRPr lang="en-GB" altLang="en-US" sz="1800" b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5695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250825" y="836613"/>
            <a:ext cx="8610600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Toxikanty narušují reprodukci a vývoj na různých úrovních: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dirty="0">
                <a:solidFill>
                  <a:schemeClr val="tx1"/>
                </a:solidFill>
              </a:rPr>
              <a:t>Nepřímé působení </a:t>
            </a:r>
            <a:r>
              <a:rPr lang="cs-CZ" altLang="en-US" sz="2000" b="0" dirty="0">
                <a:solidFill>
                  <a:schemeClr val="tx1"/>
                </a:solidFill>
              </a:rPr>
              <a:t>(u dospělců, ale i vývojových stádií)</a:t>
            </a:r>
            <a:endParaRPr lang="cs-CZ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	endokrinní disruptory, neurotoxiny – viz jinde</a:t>
            </a:r>
            <a:endParaRPr lang="cs-CZ" altLang="en-US" sz="2400" b="0" i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chemeClr val="tx1"/>
                </a:solidFill>
              </a:rPr>
              <a:t>Gamety 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>
                <a:solidFill>
                  <a:schemeClr val="tx1"/>
                </a:solidFill>
              </a:rPr>
              <a:t>	* u vnějšího oplození (ryby, obojživelníci) </a:t>
            </a:r>
            <a:br>
              <a:rPr lang="cs-CZ" altLang="en-US" sz="1800" b="0" dirty="0">
                <a:solidFill>
                  <a:schemeClr val="tx1"/>
                </a:solidFill>
              </a:rPr>
            </a:br>
            <a:r>
              <a:rPr lang="cs-CZ" altLang="en-US" sz="1600" b="0" dirty="0">
                <a:solidFill>
                  <a:schemeClr val="tx1"/>
                </a:solidFill>
              </a:rPr>
              <a:t>		přímá expozice, malá velikost/velký relativní povrch X řada obalů: obrana</a:t>
            </a:r>
            <a:endParaRPr lang="cs-CZ" altLang="en-US" sz="18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>
                <a:solidFill>
                  <a:schemeClr val="tx1"/>
                </a:solidFill>
              </a:rPr>
              <a:t>       	* vliv na KVANTITU a KVALITU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>
                <a:solidFill>
                  <a:schemeClr val="tx1"/>
                </a:solidFill>
              </a:rPr>
              <a:t>		</a:t>
            </a:r>
            <a:r>
              <a:rPr lang="cs-CZ" altLang="en-US" sz="1600" b="0" dirty="0">
                <a:solidFill>
                  <a:schemeClr val="tx1"/>
                </a:solidFill>
              </a:rPr>
              <a:t>velikost a množství vajíček, životnost spermií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000" dirty="0">
                <a:solidFill>
                  <a:schemeClr val="tx1"/>
                </a:solidFill>
              </a:rPr>
              <a:t>Časná vývojová stádia </a:t>
            </a:r>
            <a:r>
              <a:rPr lang="cs-CZ" altLang="en-US" sz="2000" dirty="0">
                <a:solidFill>
                  <a:schemeClr val="tx2"/>
                </a:solidFill>
              </a:rPr>
              <a:t>(vývojová toxicita)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>
                <a:solidFill>
                  <a:schemeClr val="tx1"/>
                </a:solidFill>
              </a:rPr>
              <a:t>	* kvalita embryí (množství žloutku, kvalitu skořápek u ptáků – viz DDE)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>
                <a:solidFill>
                  <a:schemeClr val="tx1"/>
                </a:solidFill>
              </a:rPr>
              <a:t>	* vývoj embryí </a:t>
            </a:r>
            <a:r>
              <a:rPr lang="en-GB" altLang="en-US" sz="1800" b="0" dirty="0">
                <a:solidFill>
                  <a:schemeClr val="tx1"/>
                </a:solidFill>
              </a:rPr>
              <a:t>a </a:t>
            </a:r>
            <a:r>
              <a:rPr lang="cs-CZ" altLang="en-US" sz="1800" b="0" dirty="0">
                <a:solidFill>
                  <a:schemeClr val="tx1"/>
                </a:solidFill>
              </a:rPr>
              <a:t>příp. </a:t>
            </a:r>
            <a:r>
              <a:rPr lang="en-GB" altLang="en-US" sz="1800" b="0" dirty="0" err="1">
                <a:solidFill>
                  <a:schemeClr val="tx1"/>
                </a:solidFill>
              </a:rPr>
              <a:t>larev</a:t>
            </a:r>
            <a:r>
              <a:rPr lang="en-GB" altLang="en-US" sz="1800" b="0" dirty="0">
                <a:solidFill>
                  <a:schemeClr val="tx1"/>
                </a:solidFill>
              </a:rPr>
              <a:t> (</a:t>
            </a:r>
            <a:r>
              <a:rPr lang="en-GB" altLang="en-US" sz="1800" dirty="0">
                <a:solidFill>
                  <a:schemeClr val="tx2"/>
                </a:solidFill>
              </a:rPr>
              <a:t>EMBRYOTOXICITA</a:t>
            </a:r>
            <a:r>
              <a:rPr lang="en-GB" altLang="en-US" sz="1800" b="0" dirty="0">
                <a:solidFill>
                  <a:schemeClr val="tx1"/>
                </a:solidFill>
              </a:rPr>
              <a:t>)</a:t>
            </a:r>
            <a:br>
              <a:rPr lang="en-US" altLang="en-US" sz="1800" b="0" dirty="0">
                <a:solidFill>
                  <a:schemeClr val="tx1"/>
                </a:solidFill>
              </a:rPr>
            </a:br>
            <a:r>
              <a:rPr lang="en-US" altLang="en-US" sz="1800" b="0" dirty="0">
                <a:solidFill>
                  <a:schemeClr val="tx1"/>
                </a:solidFill>
              </a:rPr>
              <a:t>	</a:t>
            </a:r>
            <a:r>
              <a:rPr lang="en-GB" altLang="en-US" sz="1800" b="0" dirty="0">
                <a:solidFill>
                  <a:schemeClr val="tx1"/>
                </a:solidFill>
                <a:sym typeface="Wingdings" panose="05000000000000000000" pitchFamily="2" charset="2"/>
              </a:rPr>
              <a:t>: </a:t>
            </a:r>
            <a:r>
              <a:rPr lang="cs-CZ" altLang="en-US" sz="1800" b="0" dirty="0">
                <a:solidFill>
                  <a:schemeClr val="tx1"/>
                </a:solidFill>
              </a:rPr>
              <a:t>malformace během vývoje (</a:t>
            </a:r>
            <a:r>
              <a:rPr lang="en-GB" altLang="en-US" sz="1800" dirty="0">
                <a:solidFill>
                  <a:schemeClr val="tx2"/>
                </a:solidFill>
              </a:rPr>
              <a:t>TERATOGENITA</a:t>
            </a:r>
            <a:r>
              <a:rPr lang="cs-CZ" altLang="en-US" sz="1800" dirty="0">
                <a:solidFill>
                  <a:schemeClr val="tx2"/>
                </a:solidFill>
              </a:rPr>
              <a:t>)</a:t>
            </a:r>
            <a:endParaRPr lang="en-GB" altLang="en-US" sz="1800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 err="1">
                <a:solidFill>
                  <a:schemeClr val="tx1"/>
                </a:solidFill>
                <a:sym typeface="Wingdings" panose="05000000000000000000" pitchFamily="2" charset="2"/>
              </a:rPr>
              <a:t>Poruch</a:t>
            </a:r>
            <a:r>
              <a:rPr lang="en-GB" altLang="en-US" sz="1800" b="0" dirty="0">
                <a:solidFill>
                  <a:schemeClr val="tx1"/>
                </a:solidFill>
                <a:sym typeface="Wingdings" panose="05000000000000000000" pitchFamily="2" charset="2"/>
              </a:rPr>
              <a:t>y </a:t>
            </a:r>
            <a:r>
              <a:rPr lang="en-GB" altLang="en-US" sz="1800" b="0" dirty="0" err="1">
                <a:solidFill>
                  <a:schemeClr val="tx1"/>
                </a:solidFill>
                <a:sym typeface="Wingdings" panose="05000000000000000000" pitchFamily="2" charset="2"/>
              </a:rPr>
              <a:t>časného</a:t>
            </a:r>
            <a:r>
              <a:rPr lang="en-GB" altLang="en-US" sz="18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GB" altLang="en-US" sz="1800" b="0" dirty="0" err="1">
                <a:solidFill>
                  <a:schemeClr val="tx1"/>
                </a:solidFill>
                <a:sym typeface="Wingdings" panose="05000000000000000000" pitchFamily="2" charset="2"/>
              </a:rPr>
              <a:t>vývoje</a:t>
            </a:r>
            <a:r>
              <a:rPr lang="en-GB" altLang="en-US" sz="1800" b="0" dirty="0">
                <a:solidFill>
                  <a:schemeClr val="tx1"/>
                </a:solidFill>
                <a:sym typeface="Wingdings" panose="05000000000000000000" pitchFamily="2" charset="2"/>
              </a:rPr>
              <a:t>  </a:t>
            </a:r>
            <a:r>
              <a:rPr lang="en-GB" altLang="en-US" sz="1800" b="0" dirty="0" err="1">
                <a:solidFill>
                  <a:schemeClr val="tx1"/>
                </a:solidFill>
                <a:sym typeface="Wingdings" panose="05000000000000000000" pitchFamily="2" charset="2"/>
              </a:rPr>
              <a:t>neschopnost</a:t>
            </a:r>
            <a:r>
              <a:rPr lang="en-GB" altLang="en-US" sz="18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GB" altLang="en-US" sz="1800" b="0" dirty="0" err="1">
                <a:solidFill>
                  <a:schemeClr val="tx1"/>
                </a:solidFill>
                <a:sym typeface="Wingdings" panose="05000000000000000000" pitchFamily="2" charset="2"/>
              </a:rPr>
              <a:t>dalšího</a:t>
            </a:r>
            <a:r>
              <a:rPr lang="en-GB" altLang="en-US" sz="18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GB" altLang="en-US" sz="1800" b="0" dirty="0" err="1">
                <a:solidFill>
                  <a:schemeClr val="tx1"/>
                </a:solidFill>
                <a:sym typeface="Wingdings" panose="05000000000000000000" pitchFamily="2" charset="2"/>
              </a:rPr>
              <a:t>rozmnožování</a:t>
            </a:r>
            <a:endParaRPr lang="cs-CZ" altLang="en-US" sz="1800" b="0" dirty="0">
              <a:solidFill>
                <a:schemeClr val="tx1"/>
              </a:solidFill>
            </a:endParaRPr>
          </a:p>
        </p:txBody>
      </p:sp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REPRODUKČNÍ a VÝVOJOVÁ TOXICITA </a:t>
            </a:r>
          </a:p>
        </p:txBody>
      </p:sp>
    </p:spTree>
    <p:extLst>
      <p:ext uri="{BB962C8B-B14F-4D97-AF65-F5344CB8AC3E}">
        <p14:creationId xmlns:p14="http://schemas.microsoft.com/office/powerpoint/2010/main" val="15470118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304800" y="896938"/>
            <a:ext cx="86106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b="0" dirty="0">
                <a:solidFill>
                  <a:schemeClr val="tx1"/>
                </a:solidFill>
              </a:rPr>
              <a:t>V</a:t>
            </a:r>
            <a:r>
              <a:rPr lang="cs-CZ" altLang="en-US" sz="2200" b="0" dirty="0">
                <a:solidFill>
                  <a:schemeClr val="tx1"/>
                </a:solidFill>
              </a:rPr>
              <a:t>ývoj zárodku </a:t>
            </a:r>
            <a:endParaRPr lang="en-US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800" b="0" dirty="0">
                <a:solidFill>
                  <a:schemeClr val="tx1"/>
                </a:solidFill>
              </a:rPr>
              <a:t>	</a:t>
            </a:r>
            <a:r>
              <a:rPr lang="cs-CZ" altLang="en-US" sz="1800" b="0" dirty="0">
                <a:solidFill>
                  <a:schemeClr val="tx1"/>
                </a:solidFill>
              </a:rPr>
              <a:t>- řada kritických stadií, náročná synchronizace</a:t>
            </a:r>
            <a:endParaRPr lang="en-GB" altLang="en-US" sz="1800" b="0" dirty="0">
              <a:solidFill>
                <a:schemeClr val="tx1"/>
              </a:solidFill>
            </a:endParaRPr>
          </a:p>
          <a:p>
            <a:pPr lvl="2">
              <a:spcBef>
                <a:spcPct val="0"/>
              </a:spcBef>
              <a:buClrTx/>
              <a:buFontTx/>
              <a:buChar char="-"/>
            </a:pPr>
            <a:r>
              <a:rPr lang="en-US" altLang="en-US" sz="1800" b="0" dirty="0">
                <a:solidFill>
                  <a:schemeClr val="tx1"/>
                </a:solidFill>
              </a:rPr>
              <a:t> </a:t>
            </a:r>
            <a:r>
              <a:rPr lang="en-US" altLang="en-US" sz="1800" b="0" dirty="0" err="1">
                <a:solidFill>
                  <a:schemeClr val="tx1"/>
                </a:solidFill>
              </a:rPr>
              <a:t>regulace</a:t>
            </a:r>
            <a:r>
              <a:rPr lang="en-US" altLang="en-US" sz="1800" b="0" dirty="0">
                <a:solidFill>
                  <a:schemeClr val="tx1"/>
                </a:solidFill>
              </a:rPr>
              <a:t> bun</a:t>
            </a:r>
            <a:r>
              <a:rPr lang="en-GB" altLang="en-US" sz="1800" b="0" dirty="0" err="1">
                <a:solidFill>
                  <a:schemeClr val="tx1"/>
                </a:solidFill>
              </a:rPr>
              <a:t>ěčných</a:t>
            </a:r>
            <a:r>
              <a:rPr lang="en-GB" altLang="en-US" sz="1800" b="0" dirty="0">
                <a:solidFill>
                  <a:schemeClr val="tx1"/>
                </a:solidFill>
              </a:rPr>
              <a:t> </a:t>
            </a:r>
            <a:r>
              <a:rPr lang="en-GB" altLang="en-US" sz="1800" b="0" dirty="0" err="1">
                <a:solidFill>
                  <a:schemeClr val="tx1"/>
                </a:solidFill>
              </a:rPr>
              <a:t>procesů</a:t>
            </a:r>
            <a:r>
              <a:rPr lang="en-GB" altLang="en-US" sz="1800" b="0" dirty="0">
                <a:solidFill>
                  <a:schemeClr val="tx1"/>
                </a:solidFill>
              </a:rPr>
              <a:t> (</a:t>
            </a:r>
            <a:r>
              <a:rPr lang="cs-CZ" altLang="en-US" sz="1800" b="0" dirty="0">
                <a:solidFill>
                  <a:schemeClr val="tx1"/>
                </a:solidFill>
              </a:rPr>
              <a:t>proliferace / diferenciace / apoptóza</a:t>
            </a:r>
            <a:r>
              <a:rPr lang="en-GB" altLang="en-US" sz="1800" b="0" dirty="0">
                <a:solidFill>
                  <a:schemeClr val="tx1"/>
                </a:solidFill>
              </a:rPr>
              <a:t>)</a:t>
            </a:r>
          </a:p>
          <a:p>
            <a:pPr lvl="2">
              <a:spcBef>
                <a:spcPct val="0"/>
              </a:spcBef>
              <a:buClrTx/>
              <a:buFontTx/>
              <a:buChar char="-"/>
            </a:pPr>
            <a:r>
              <a:rPr lang="en-US" altLang="en-US" sz="1800" b="0" dirty="0">
                <a:solidFill>
                  <a:schemeClr val="tx1"/>
                </a:solidFill>
              </a:rPr>
              <a:t> </a:t>
            </a:r>
            <a:r>
              <a:rPr lang="en-US" altLang="en-US" sz="1800" b="0" dirty="0" err="1">
                <a:solidFill>
                  <a:schemeClr val="tx1"/>
                </a:solidFill>
              </a:rPr>
              <a:t>proces</a:t>
            </a:r>
            <a:r>
              <a:rPr lang="cs-CZ" altLang="en-US" sz="1800" b="0" dirty="0">
                <a:solidFill>
                  <a:schemeClr val="tx1"/>
                </a:solidFill>
              </a:rPr>
              <a:t>y velmi citlivé na působení toxikantů </a:t>
            </a:r>
            <a:endParaRPr lang="en-GB" altLang="en-US" sz="18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200" b="0" dirty="0" err="1">
                <a:solidFill>
                  <a:schemeClr val="tx1"/>
                </a:solidFill>
              </a:rPr>
              <a:t>Nejcitlivější</a:t>
            </a:r>
            <a:r>
              <a:rPr lang="en-GB" altLang="en-US" sz="2200" b="0" dirty="0">
                <a:solidFill>
                  <a:schemeClr val="tx1"/>
                </a:solidFill>
              </a:rPr>
              <a:t> </a:t>
            </a:r>
            <a:r>
              <a:rPr lang="en-GB" altLang="en-US" sz="2200" b="0" dirty="0" err="1">
                <a:solidFill>
                  <a:schemeClr val="tx1"/>
                </a:solidFill>
              </a:rPr>
              <a:t>fáze</a:t>
            </a:r>
            <a:r>
              <a:rPr lang="cs-CZ" altLang="en-US" sz="2200" b="0" i="1" dirty="0">
                <a:solidFill>
                  <a:schemeClr val="tx1"/>
                </a:solidFill>
              </a:rPr>
              <a:t> </a:t>
            </a:r>
            <a:endParaRPr lang="en-GB" altLang="en-US" sz="2200" b="0" i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200" b="0" dirty="0">
                <a:solidFill>
                  <a:schemeClr val="tx1"/>
                </a:solidFill>
              </a:rPr>
              <a:t>	-</a:t>
            </a:r>
            <a:r>
              <a:rPr lang="en-GB" altLang="en-US" sz="1800" b="0" dirty="0">
                <a:solidFill>
                  <a:schemeClr val="tx1"/>
                </a:solidFill>
              </a:rPr>
              <a:t> </a:t>
            </a:r>
            <a:r>
              <a:rPr lang="cs-CZ" altLang="en-US" sz="1800" b="0" dirty="0">
                <a:solidFill>
                  <a:schemeClr val="tx1"/>
                </a:solidFill>
              </a:rPr>
              <a:t>organogeneze </a:t>
            </a:r>
            <a:r>
              <a:rPr lang="en-US" altLang="en-US" sz="1800" b="0" dirty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chemeClr val="tx1"/>
                </a:solidFill>
              </a:rPr>
              <a:t>	-</a:t>
            </a:r>
            <a:r>
              <a:rPr lang="cs-CZ" altLang="en-US" sz="1800" b="0" dirty="0">
                <a:solidFill>
                  <a:schemeClr val="tx1"/>
                </a:solidFill>
              </a:rPr>
              <a:t> zejména u obojživelníků: </a:t>
            </a:r>
            <a:r>
              <a:rPr lang="cs-CZ" altLang="en-US" sz="1800" dirty="0">
                <a:solidFill>
                  <a:schemeClr val="tx2"/>
                </a:solidFill>
              </a:rPr>
              <a:t>úplná metamorfoza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chemeClr val="tx2"/>
                </a:solidFill>
                <a:sym typeface="Wingdings" panose="05000000000000000000" pitchFamily="2" charset="2"/>
              </a:rPr>
              <a:t>Embryotoxicita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200" b="0" dirty="0">
                <a:solidFill>
                  <a:schemeClr val="tx1"/>
                </a:solidFill>
                <a:sym typeface="Wingdings" panose="05000000000000000000" pitchFamily="2" charset="2"/>
              </a:rPr>
              <a:t>= </a:t>
            </a:r>
            <a:r>
              <a:rPr lang="cs-CZ" altLang="en-US" sz="2200" b="0" dirty="0">
                <a:solidFill>
                  <a:schemeClr val="tx1"/>
                </a:solidFill>
                <a:sym typeface="Wingdings" panose="05000000000000000000" pitchFamily="2" charset="2"/>
              </a:rPr>
              <a:t>Obecný pojem: toxicita pro embryo</a:t>
            </a:r>
            <a:endParaRPr lang="cs-CZ" altLang="en-US" sz="1700" b="0" i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200" dirty="0">
                <a:solidFill>
                  <a:schemeClr val="tx2"/>
                </a:solidFill>
                <a:sym typeface="Wingdings" panose="05000000000000000000" pitchFamily="2" charset="2"/>
              </a:rPr>
              <a:t>TERATOGENITA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200" b="0" dirty="0">
                <a:solidFill>
                  <a:schemeClr val="tx1"/>
                </a:solidFill>
                <a:sym typeface="Wingdings" panose="05000000000000000000" pitchFamily="2" charset="2"/>
              </a:rPr>
              <a:t>= </a:t>
            </a:r>
            <a:r>
              <a:rPr lang="en-GB" altLang="en-US" sz="2200" b="0" dirty="0" err="1">
                <a:solidFill>
                  <a:schemeClr val="tx1"/>
                </a:solidFill>
                <a:sym typeface="Wingdings" panose="05000000000000000000" pitchFamily="2" charset="2"/>
              </a:rPr>
              <a:t>Morfologické</a:t>
            </a:r>
            <a:r>
              <a:rPr lang="en-GB" altLang="en-US" sz="2200" b="0" dirty="0">
                <a:solidFill>
                  <a:schemeClr val="tx1"/>
                </a:solidFill>
                <a:sym typeface="Wingdings" panose="05000000000000000000" pitchFamily="2" charset="2"/>
              </a:rPr>
              <a:t> v</a:t>
            </a:r>
            <a:r>
              <a:rPr lang="cs-CZ" altLang="en-US" sz="2200" b="0" dirty="0">
                <a:solidFill>
                  <a:schemeClr val="tx1"/>
                </a:solidFill>
              </a:rPr>
              <a:t>ývojové poruchy</a:t>
            </a:r>
            <a:endParaRPr lang="cs-CZ" altLang="en-US" sz="1700" b="0" i="1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1700" b="0" dirty="0">
                <a:solidFill>
                  <a:schemeClr val="tx1"/>
                </a:solidFill>
              </a:rPr>
              <a:t>malformace, chybějící/přebývající orgány, poruchy růstu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 dirty="0">
                <a:solidFill>
                  <a:schemeClr val="tx1"/>
                </a:solidFill>
              </a:rPr>
              <a:t> </a:t>
            </a:r>
            <a:r>
              <a:rPr lang="en-US" altLang="en-US" sz="2200" b="0" dirty="0">
                <a:solidFill>
                  <a:schemeClr val="tx1"/>
                </a:solidFill>
              </a:rPr>
              <a:t>dob</a:t>
            </a:r>
            <a:r>
              <a:rPr lang="cs-CZ" altLang="en-US" sz="2200" b="0" dirty="0">
                <a:solidFill>
                  <a:schemeClr val="tx1"/>
                </a:solidFill>
              </a:rPr>
              <a:t>ře charakterizována zejm. u obratlovců</a:t>
            </a:r>
            <a:endParaRPr lang="en-GB" altLang="en-US" sz="1800" b="0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1800" b="0" dirty="0">
                <a:solidFill>
                  <a:schemeClr val="tx1"/>
                </a:solidFill>
              </a:rPr>
              <a:t> sledování v testech ekotoxicity - </a:t>
            </a:r>
            <a:r>
              <a:rPr lang="en-GB" altLang="en-US" sz="1800" b="0" dirty="0">
                <a:solidFill>
                  <a:schemeClr val="tx1"/>
                </a:solidFill>
              </a:rPr>
              <a:t>Danio rerio</a:t>
            </a:r>
            <a:r>
              <a:rPr lang="cs-CZ" altLang="en-US" sz="1800" b="0" dirty="0">
                <a:solidFill>
                  <a:schemeClr val="tx1"/>
                </a:solidFill>
              </a:rPr>
              <a:t>, Xenopus laevis</a:t>
            </a:r>
            <a:r>
              <a:rPr lang="en-GB" altLang="en-US" sz="1800" b="0" dirty="0">
                <a:solidFill>
                  <a:schemeClr val="tx1"/>
                </a:solidFill>
              </a:rPr>
              <a:t> (viz </a:t>
            </a:r>
            <a:r>
              <a:rPr lang="en-GB" altLang="en-US" sz="1800" b="0" dirty="0" err="1">
                <a:solidFill>
                  <a:schemeClr val="tx1"/>
                </a:solidFill>
              </a:rPr>
              <a:t>také</a:t>
            </a:r>
            <a:r>
              <a:rPr lang="en-GB" altLang="en-US" sz="1800" b="0" dirty="0">
                <a:solidFill>
                  <a:schemeClr val="tx1"/>
                </a:solidFill>
              </a:rPr>
              <a:t> </a:t>
            </a:r>
            <a:r>
              <a:rPr lang="en-GB" altLang="en-US" sz="1800" b="0" dirty="0" err="1">
                <a:solidFill>
                  <a:schemeClr val="tx1"/>
                </a:solidFill>
              </a:rPr>
              <a:t>dále</a:t>
            </a:r>
            <a:r>
              <a:rPr lang="en-GB" altLang="en-US" sz="1800" b="0" dirty="0">
                <a:solidFill>
                  <a:schemeClr val="tx1"/>
                </a:solidFill>
              </a:rPr>
              <a:t>)</a:t>
            </a:r>
            <a:endParaRPr lang="cs-CZ" altLang="en-US" sz="1800" b="0" dirty="0">
              <a:solidFill>
                <a:schemeClr val="tx1"/>
              </a:solidFill>
            </a:endParaRPr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0000"/>
                </a:solidFill>
              </a:rPr>
              <a:t>Vývojová toxicita (toxicita pro časná vývojová stádia)</a:t>
            </a:r>
          </a:p>
        </p:txBody>
      </p:sp>
      <p:pic>
        <p:nvPicPr>
          <p:cNvPr id="1310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349500"/>
            <a:ext cx="20383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7389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Fig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6" t="22578" b="25713"/>
          <a:stretch>
            <a:fillRect/>
          </a:stretch>
        </p:blipFill>
        <p:spPr bwMode="auto">
          <a:xfrm>
            <a:off x="250825" y="4392613"/>
            <a:ext cx="2808288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3" name="Picture 3" descr="Fig2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7" t="15224" r="15385" b="34401"/>
          <a:stretch>
            <a:fillRect/>
          </a:stretch>
        </p:blipFill>
        <p:spPr bwMode="auto">
          <a:xfrm>
            <a:off x="2700338" y="4292600"/>
            <a:ext cx="2160587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304800" y="307975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TERATOGENITA - příklady</a:t>
            </a:r>
          </a:p>
        </p:txBody>
      </p:sp>
      <p:pic>
        <p:nvPicPr>
          <p:cNvPr id="133125" name="Picture 5" descr="Kunisuke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346450"/>
            <a:ext cx="35052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250825" y="981075"/>
            <a:ext cx="5802313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i="1" dirty="0">
                <a:solidFill>
                  <a:schemeClr val="tx1"/>
                </a:solidFill>
              </a:rPr>
              <a:t>Příklady </a:t>
            </a:r>
            <a:r>
              <a:rPr lang="en-GB" altLang="en-US" sz="1800" b="0" i="1" dirty="0" err="1">
                <a:solidFill>
                  <a:schemeClr val="tx1"/>
                </a:solidFill>
              </a:rPr>
              <a:t>teratogenů</a:t>
            </a:r>
            <a:endParaRPr lang="en-GB" altLang="en-US" sz="1800" b="0" i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0" i="1" dirty="0">
                <a:solidFill>
                  <a:schemeClr val="tx1"/>
                </a:solidFill>
              </a:rPr>
              <a:t>	</a:t>
            </a:r>
            <a:r>
              <a:rPr lang="cs-CZ" altLang="en-US" sz="1800" b="0" i="1" dirty="0">
                <a:solidFill>
                  <a:schemeClr val="tx1"/>
                </a:solidFill>
              </a:rPr>
              <a:t>- organochlorové látky, pesticidy (</a:t>
            </a:r>
            <a:r>
              <a:rPr lang="cs-CZ" altLang="en-US" sz="1800" i="1" dirty="0">
                <a:solidFill>
                  <a:schemeClr val="tx2"/>
                </a:solidFill>
              </a:rPr>
              <a:t>DDT, DDE)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i="1" dirty="0">
                <a:solidFill>
                  <a:schemeClr val="tx1"/>
                </a:solidFill>
              </a:rPr>
              <a:t>	- moderní pesticidy – herbicid</a:t>
            </a:r>
            <a:r>
              <a:rPr lang="cs-CZ" altLang="en-US" sz="1800" i="1" dirty="0">
                <a:solidFill>
                  <a:schemeClr val="tx2"/>
                </a:solidFill>
              </a:rPr>
              <a:t> ATRAZIN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i="1" dirty="0">
                <a:solidFill>
                  <a:schemeClr val="tx1"/>
                </a:solidFill>
              </a:rPr>
              <a:t>	- </a:t>
            </a:r>
            <a:r>
              <a:rPr lang="cs-CZ" altLang="en-US" sz="1800" i="1" dirty="0">
                <a:solidFill>
                  <a:schemeClr val="tx2"/>
                </a:solidFill>
              </a:rPr>
              <a:t>PCBs </a:t>
            </a:r>
            <a:r>
              <a:rPr lang="cs-CZ" altLang="en-US" sz="1800" b="0" i="1" dirty="0">
                <a:solidFill>
                  <a:schemeClr val="tx1"/>
                </a:solidFill>
              </a:rPr>
              <a:t>a látky s dioxinovou toxicitou obecně,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i="1" dirty="0">
                <a:solidFill>
                  <a:schemeClr val="tx1"/>
                </a:solidFill>
              </a:rPr>
              <a:t>	- </a:t>
            </a:r>
            <a:r>
              <a:rPr lang="cs-CZ" altLang="en-US" sz="1800" i="1" dirty="0">
                <a:solidFill>
                  <a:schemeClr val="tx2"/>
                </a:solidFill>
              </a:rPr>
              <a:t>toxické kovy </a:t>
            </a:r>
            <a:r>
              <a:rPr lang="cs-CZ" altLang="en-US" sz="1800" b="0" i="1" dirty="0">
                <a:solidFill>
                  <a:schemeClr val="tx1"/>
                </a:solidFill>
              </a:rPr>
              <a:t>-</a:t>
            </a:r>
            <a:r>
              <a:rPr lang="en-US" altLang="en-US" sz="1800" b="0" i="1" dirty="0">
                <a:solidFill>
                  <a:schemeClr val="tx1"/>
                </a:solidFill>
              </a:rPr>
              <a:t>&gt; </a:t>
            </a:r>
            <a:r>
              <a:rPr lang="en-US" altLang="en-US" sz="1800" b="0" i="1" dirty="0" err="1">
                <a:solidFill>
                  <a:schemeClr val="tx1"/>
                </a:solidFill>
              </a:rPr>
              <a:t>pt</a:t>
            </a:r>
            <a:r>
              <a:rPr lang="cs-CZ" altLang="en-US" sz="1800" b="0" i="1" dirty="0">
                <a:solidFill>
                  <a:schemeClr val="tx1"/>
                </a:solidFill>
              </a:rPr>
              <a:t>áci/ryby/plazi-želvy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i="1" dirty="0">
                <a:solidFill>
                  <a:schemeClr val="tx1"/>
                </a:solidFill>
              </a:rPr>
              <a:t>	- metabolity ve vodních květech sinic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i="1" dirty="0">
                <a:solidFill>
                  <a:schemeClr val="tx1"/>
                </a:solidFill>
              </a:rPr>
              <a:t>	</a:t>
            </a:r>
            <a:endParaRPr lang="cs-CZ" altLang="en-US" sz="1800" b="0" dirty="0">
              <a:solidFill>
                <a:schemeClr val="tx1"/>
              </a:solidFill>
            </a:endParaRPr>
          </a:p>
        </p:txBody>
      </p:sp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592138" y="3573463"/>
            <a:ext cx="42116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Embrya (pulci) </a:t>
            </a:r>
            <a:r>
              <a:rPr lang="cs-CZ" altLang="en-US" sz="1800" i="1" dirty="0">
                <a:solidFill>
                  <a:schemeClr val="tx1"/>
                </a:solidFill>
              </a:rPr>
              <a:t>X. laevis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>
                <a:solidFill>
                  <a:schemeClr val="tx1"/>
                </a:solidFill>
              </a:rPr>
              <a:t>Kontrola		   malformace: </a:t>
            </a:r>
            <a:r>
              <a:rPr lang="cs-CZ" altLang="en-US" sz="1800" dirty="0">
                <a:solidFill>
                  <a:schemeClr val="tx2"/>
                </a:solidFill>
              </a:rPr>
              <a:t>sinice</a:t>
            </a:r>
          </a:p>
        </p:txBody>
      </p:sp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6184900" y="2492375"/>
            <a:ext cx="22748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Halančík (medaka)</a:t>
            </a:r>
            <a:r>
              <a:rPr lang="en-GB" altLang="en-US" sz="1800" dirty="0">
                <a:solidFill>
                  <a:schemeClr val="tx1"/>
                </a:solidFill>
              </a:rPr>
              <a:t> </a:t>
            </a:r>
            <a:br>
              <a:rPr lang="en-GB" altLang="en-US" sz="1800" dirty="0">
                <a:solidFill>
                  <a:schemeClr val="tx1"/>
                </a:solidFill>
              </a:rPr>
            </a:br>
            <a:r>
              <a:rPr lang="en-GB" altLang="en-US" sz="1800" b="0" dirty="0" err="1">
                <a:solidFill>
                  <a:schemeClr val="tx1"/>
                </a:solidFill>
              </a:rPr>
              <a:t>teratogenita</a:t>
            </a:r>
            <a:r>
              <a:rPr lang="en-GB" altLang="en-US" sz="1800" b="0" dirty="0">
                <a:solidFill>
                  <a:schemeClr val="tx1"/>
                </a:solidFill>
              </a:rPr>
              <a:t> </a:t>
            </a:r>
            <a:r>
              <a:rPr lang="en-GB" altLang="en-US" sz="1800" dirty="0">
                <a:solidFill>
                  <a:schemeClr val="tx2"/>
                </a:solidFill>
              </a:rPr>
              <a:t>PCBs</a:t>
            </a:r>
            <a:endParaRPr lang="cs-CZ" alt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5334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/>
          </p:cNvSpPr>
          <p:nvPr>
            <p:ph type="title"/>
          </p:nvPr>
        </p:nvSpPr>
        <p:spPr bwMode="auto">
          <a:xfrm>
            <a:off x="468313" y="2327275"/>
            <a:ext cx="8229600" cy="1822450"/>
          </a:xfrm>
          <a:solidFill>
            <a:srgbClr val="929294">
              <a:alpha val="59999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2500" b="1"/>
              <a:t>Orgánově-specifické typy toxicity</a:t>
            </a:r>
            <a:br>
              <a:rPr lang="cs-CZ" altLang="en-US" sz="2500" b="1"/>
            </a:br>
            <a:br>
              <a:rPr lang="en-GB" altLang="en-US" sz="2500" b="1"/>
            </a:br>
            <a:r>
              <a:rPr lang="cs-CZ" altLang="en-US" sz="2500" b="1"/>
              <a:t>Imunotoxicita</a:t>
            </a:r>
            <a:endParaRPr lang="en-US" altLang="en-US" sz="2500" b="1"/>
          </a:p>
        </p:txBody>
      </p:sp>
    </p:spTree>
    <p:extLst>
      <p:ext uri="{BB962C8B-B14F-4D97-AF65-F5344CB8AC3E}">
        <p14:creationId xmlns:p14="http://schemas.microsoft.com/office/powerpoint/2010/main" val="36643858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4" descr="Tox-Stimul-Defic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6950"/>
            <a:ext cx="9144000" cy="586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19" name="Text Box 5"/>
          <p:cNvSpPr txBox="1">
            <a:spLocks noChangeArrowheads="1"/>
          </p:cNvSpPr>
          <p:nvPr/>
        </p:nvSpPr>
        <p:spPr bwMode="auto">
          <a:xfrm>
            <a:off x="350838" y="265113"/>
            <a:ext cx="681355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3000" dirty="0">
                <a:solidFill>
                  <a:schemeClr val="tx2"/>
                </a:solidFill>
              </a:rPr>
              <a:t>Narušení funkcí imunitního systému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Stimulace IS</a:t>
            </a:r>
            <a:r>
              <a:rPr lang="cs-CZ" altLang="en-US" sz="1800" b="0" dirty="0">
                <a:solidFill>
                  <a:schemeClr val="tx1"/>
                </a:solidFill>
              </a:rPr>
              <a:t>	- Vznik </a:t>
            </a:r>
            <a:r>
              <a:rPr lang="cs-CZ" altLang="en-US" sz="1800" dirty="0">
                <a:solidFill>
                  <a:srgbClr val="FF0000"/>
                </a:solidFill>
              </a:rPr>
              <a:t>alergií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>
                <a:solidFill>
                  <a:schemeClr val="tx1"/>
                </a:solidFill>
              </a:rPr>
              <a:t>		- </a:t>
            </a:r>
            <a:r>
              <a:rPr lang="cs-CZ" altLang="en-US" sz="1800" dirty="0">
                <a:solidFill>
                  <a:srgbClr val="FF0000"/>
                </a:solidFill>
              </a:rPr>
              <a:t>Autoimunitní </a:t>
            </a:r>
            <a:r>
              <a:rPr lang="cs-CZ" altLang="en-US" sz="1800" b="0" dirty="0">
                <a:solidFill>
                  <a:schemeClr val="tx1"/>
                </a:solidFill>
              </a:rPr>
              <a:t>choroby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Suprese	 IS</a:t>
            </a:r>
            <a:r>
              <a:rPr lang="cs-CZ" altLang="en-US" sz="1800" b="0" dirty="0">
                <a:solidFill>
                  <a:schemeClr val="tx1"/>
                </a:solidFill>
              </a:rPr>
              <a:t>	- </a:t>
            </a:r>
            <a:r>
              <a:rPr lang="cs-CZ" altLang="en-US" sz="1800" dirty="0">
                <a:solidFill>
                  <a:srgbClr val="FF0000"/>
                </a:solidFill>
              </a:rPr>
              <a:t>Infekční </a:t>
            </a:r>
            <a:r>
              <a:rPr lang="cs-CZ" altLang="en-US" sz="1800" b="0" dirty="0">
                <a:solidFill>
                  <a:schemeClr val="tx1"/>
                </a:solidFill>
              </a:rPr>
              <a:t>choroby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>
                <a:solidFill>
                  <a:schemeClr val="tx1"/>
                </a:solidFill>
              </a:rPr>
              <a:t>		- Neschopnost odstraňovat </a:t>
            </a:r>
            <a:r>
              <a:rPr lang="cs-CZ" altLang="en-US" sz="1800" dirty="0">
                <a:solidFill>
                  <a:srgbClr val="FF0000"/>
                </a:solidFill>
              </a:rPr>
              <a:t>nádory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2"/>
                </a:solidFill>
              </a:rPr>
              <a:t>Oba mechanismy narušení jsou škodlivé !</a:t>
            </a:r>
          </a:p>
        </p:txBody>
      </p:sp>
    </p:spTree>
    <p:extLst>
      <p:ext uri="{BB962C8B-B14F-4D97-AF65-F5344CB8AC3E}">
        <p14:creationId xmlns:p14="http://schemas.microsoft.com/office/powerpoint/2010/main" val="12887885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4"/>
          <p:cNvSpPr txBox="1">
            <a:spLocks noChangeArrowheads="1"/>
          </p:cNvSpPr>
          <p:nvPr/>
        </p:nvSpPr>
        <p:spPr bwMode="auto">
          <a:xfrm>
            <a:off x="323850" y="-100013"/>
            <a:ext cx="8785225" cy="686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FontTx/>
              <a:buNone/>
            </a:pPr>
            <a:endParaRPr lang="cs-CZ" altLang="en-US" sz="2200" b="0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2200" b="0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200" u="sng" dirty="0">
                <a:solidFill>
                  <a:schemeClr val="tx1"/>
                </a:solidFill>
                <a:latin typeface="Tahoma" panose="020B0604030504040204" pitchFamily="34" charset="0"/>
              </a:rPr>
              <a:t>Důsledky imunomodulací (imunotoxicity)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2"/>
                </a:solidFill>
                <a:latin typeface="Tahoma" panose="020B0604030504040204" pitchFamily="34" charset="0"/>
              </a:rPr>
              <a:t>	- porušení proti-infekční a proti-nádorové ochrany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2"/>
                </a:solidFill>
                <a:latin typeface="Tahoma" panose="020B0604030504040204" pitchFamily="34" charset="0"/>
              </a:rPr>
              <a:t>	- neschopnost reagovat na vakcíny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2"/>
                </a:solidFill>
                <a:latin typeface="Tahoma" panose="020B0604030504040204" pitchFamily="34" charset="0"/>
              </a:rPr>
              <a:t>	- imunopatologie (autoimunita, hypersensitivity)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2200" b="0" dirty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200" u="sng" dirty="0">
                <a:solidFill>
                  <a:schemeClr val="tx1"/>
                </a:solidFill>
                <a:latin typeface="Tahoma" panose="020B0604030504040204" pitchFamily="34" charset="0"/>
              </a:rPr>
              <a:t>Působení imunomodulačních faktorů: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  <a:latin typeface="Tahoma" panose="020B0604030504040204" pitchFamily="34" charset="0"/>
              </a:rPr>
              <a:t>	- přímo na buňky I.S.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  <a:latin typeface="Tahoma" panose="020B0604030504040204" pitchFamily="34" charset="0"/>
              </a:rPr>
              <a:t>	- na jiné buňky, které modulují I.S. (neuroendokrinní řízení)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2200" b="0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2200" b="0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200" u="sng" dirty="0">
                <a:solidFill>
                  <a:schemeClr val="tx1"/>
                </a:solidFill>
                <a:latin typeface="Tahoma" panose="020B0604030504040204" pitchFamily="34" charset="0"/>
              </a:rPr>
              <a:t>TCDD – velmi významný imunotoxikant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  <a:latin typeface="Tahoma" panose="020B0604030504040204" pitchFamily="34" charset="0"/>
              </a:rPr>
              <a:t>Prenatální expozice TCDD (a dalším ligandům AhR)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	</a:t>
            </a:r>
            <a:r>
              <a:rPr lang="en-US" altLang="en-US" sz="2200" b="0" dirty="0">
                <a:solidFill>
                  <a:schemeClr val="tx1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cs-CZ" altLang="en-US" sz="2200" b="0" dirty="0">
                <a:solidFill>
                  <a:schemeClr val="tx1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indukce apoptozy</a:t>
            </a:r>
            <a:r>
              <a:rPr lang="en-US" altLang="en-US" sz="2200" b="0" dirty="0">
                <a:solidFill>
                  <a:schemeClr val="tx1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 v </a:t>
            </a:r>
            <a:r>
              <a:rPr lang="en-US" altLang="en-US" sz="2200" b="0" dirty="0" err="1">
                <a:solidFill>
                  <a:schemeClr val="tx1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br</a:t>
            </a:r>
            <a:r>
              <a:rPr lang="cs-CZ" altLang="en-US" sz="2200" b="0" dirty="0">
                <a:solidFill>
                  <a:schemeClr val="tx1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zlíku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  <a:latin typeface="Tahoma" panose="020B0604030504040204" pitchFamily="34" charset="0"/>
              </a:rPr>
              <a:t>	</a:t>
            </a:r>
            <a:r>
              <a:rPr lang="cs-CZ" altLang="en-US" sz="2200" b="0" dirty="0">
                <a:solidFill>
                  <a:schemeClr val="tx1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200" b="0" dirty="0">
                <a:solidFill>
                  <a:schemeClr val="tx1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200" b="0" dirty="0" err="1">
                <a:solidFill>
                  <a:schemeClr val="tx1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kompletn</a:t>
            </a:r>
            <a:r>
              <a:rPr lang="cs-CZ" altLang="en-US" sz="2200" b="0" dirty="0">
                <a:solidFill>
                  <a:schemeClr val="tx1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í destrukce („konvoluce“ brzlíku)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  <a:latin typeface="Tahoma" panose="020B0604030504040204" pitchFamily="34" charset="0"/>
              </a:rPr>
              <a:t>	</a:t>
            </a:r>
            <a:r>
              <a:rPr lang="cs-CZ" altLang="en-US" sz="2200" b="0" dirty="0">
                <a:solidFill>
                  <a:schemeClr val="tx1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200" b="0" dirty="0">
                <a:solidFill>
                  <a:schemeClr val="tx1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cs-CZ" altLang="en-US" sz="2200" b="0" dirty="0">
                <a:solidFill>
                  <a:schemeClr val="tx1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narušení vývoje T-buněk: řídící elementy celého IS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200" b="0" i="1" dirty="0">
                <a:solidFill>
                  <a:schemeClr val="tx1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		</a:t>
            </a:r>
            <a:r>
              <a:rPr lang="en-US" altLang="en-US" sz="2200" b="0" i="1" dirty="0">
                <a:solidFill>
                  <a:schemeClr val="tx1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 s</a:t>
            </a:r>
            <a:r>
              <a:rPr lang="cs-CZ" altLang="en-US" sz="2200" b="0" i="1" dirty="0">
                <a:solidFill>
                  <a:schemeClr val="tx1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ystémové imunosuprese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br>
              <a:rPr lang="cs-CZ" altLang="en-US" sz="2200" b="0" dirty="0">
                <a:solidFill>
                  <a:schemeClr val="tx1"/>
                </a:solidFill>
                <a:latin typeface="Tahoma" panose="020B0604030504040204" pitchFamily="34" charset="0"/>
                <a:sym typeface="Wingdings" panose="05000000000000000000" pitchFamily="2" charset="2"/>
              </a:rPr>
            </a:br>
            <a:endParaRPr lang="cs-CZ" altLang="en-US" sz="2200" b="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5775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5"/>
          <p:cNvSpPr txBox="1">
            <a:spLocks noChangeArrowheads="1"/>
          </p:cNvSpPr>
          <p:nvPr/>
        </p:nvSpPr>
        <p:spPr bwMode="auto">
          <a:xfrm>
            <a:off x="250825" y="307975"/>
            <a:ext cx="8785225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500" dirty="0">
                <a:solidFill>
                  <a:schemeClr val="tx2"/>
                </a:solidFill>
                <a:latin typeface="Tahoma" pitchFamily="34" charset="0"/>
                <a:cs typeface="Arial" charset="0"/>
              </a:rPr>
              <a:t>Příčiny </a:t>
            </a:r>
            <a:r>
              <a:rPr lang="cs-CZ" sz="2500" dirty="0" err="1">
                <a:solidFill>
                  <a:schemeClr val="tx2"/>
                </a:solidFill>
                <a:latin typeface="Tahoma" pitchFamily="34" charset="0"/>
                <a:cs typeface="Arial" charset="0"/>
              </a:rPr>
              <a:t>imunomodulací</a:t>
            </a:r>
            <a:r>
              <a:rPr lang="cs-CZ" sz="2500" dirty="0">
                <a:solidFill>
                  <a:schemeClr val="tx2"/>
                </a:solidFill>
                <a:latin typeface="Tahoma" pitchFamily="34" charset="0"/>
                <a:cs typeface="Arial" charset="0"/>
              </a:rPr>
              <a:t> </a:t>
            </a:r>
            <a:r>
              <a:rPr lang="cs-CZ" sz="2200" b="0" dirty="0">
                <a:solidFill>
                  <a:schemeClr val="tx2"/>
                </a:solidFill>
                <a:latin typeface="Tahoma" pitchFamily="34" charset="0"/>
                <a:cs typeface="Arial" charset="0"/>
              </a:rPr>
              <a:t>(</a:t>
            </a:r>
            <a:r>
              <a:rPr lang="cs-CZ" sz="2200" b="0" i="1" dirty="0">
                <a:solidFill>
                  <a:schemeClr val="tx2"/>
                </a:solidFill>
                <a:latin typeface="Tahoma" pitchFamily="34" charset="0"/>
                <a:cs typeface="Arial" charset="0"/>
              </a:rPr>
              <a:t>pozitivní i negativní)</a:t>
            </a:r>
          </a:p>
          <a:p>
            <a:pPr marL="457200" indent="-457200" eaLnBrk="1" hangingPunct="1">
              <a:buFontTx/>
              <a:buAutoNum type="arabicParenR"/>
              <a:defRPr/>
            </a:pPr>
            <a:r>
              <a:rPr lang="cs-CZ" sz="2200" dirty="0">
                <a:latin typeface="Tahoma" pitchFamily="34" charset="0"/>
                <a:cs typeface="Arial" charset="0"/>
              </a:rPr>
              <a:t>Primární = Genetická fixace</a:t>
            </a:r>
          </a:p>
          <a:p>
            <a:pPr eaLnBrk="1" hangingPunct="1">
              <a:defRPr/>
            </a:pPr>
            <a:endParaRPr lang="cs-CZ" sz="2200" dirty="0">
              <a:latin typeface="Tahoma" pitchFamily="34" charset="0"/>
              <a:cs typeface="Arial" charset="0"/>
            </a:endParaRPr>
          </a:p>
          <a:p>
            <a:pPr eaLnBrk="1" hangingPunct="1">
              <a:defRPr/>
            </a:pPr>
            <a:r>
              <a:rPr lang="cs-CZ" sz="2200" dirty="0">
                <a:latin typeface="Tahoma" pitchFamily="34" charset="0"/>
                <a:cs typeface="Arial" charset="0"/>
              </a:rPr>
              <a:t>2) Sekundární = získané během života (vliv prostředí)</a:t>
            </a:r>
          </a:p>
          <a:p>
            <a:pPr eaLnBrk="1" hangingPunct="1">
              <a:defRPr/>
            </a:pPr>
            <a:r>
              <a:rPr lang="cs-CZ" sz="2200" b="0" dirty="0">
                <a:latin typeface="Tahoma" pitchFamily="34" charset="0"/>
                <a:cs typeface="Arial" charset="0"/>
              </a:rPr>
              <a:t>	- imunitní systém je citlivě regulován </a:t>
            </a:r>
          </a:p>
          <a:p>
            <a:pPr eaLnBrk="1" hangingPunct="1">
              <a:defRPr/>
            </a:pPr>
            <a:r>
              <a:rPr lang="cs-CZ" sz="2200" b="0" dirty="0">
                <a:latin typeface="Tahoma" pitchFamily="34" charset="0"/>
                <a:cs typeface="Arial" charset="0"/>
              </a:rPr>
              <a:t>	- již malé změny regulací </a:t>
            </a:r>
            <a:r>
              <a:rPr lang="cs-CZ" sz="2200" b="0" dirty="0">
                <a:latin typeface="Tahoma" pitchFamily="34" charset="0"/>
                <a:cs typeface="Arial" charset="0"/>
                <a:sym typeface="Wingdings" pitchFamily="2" charset="2"/>
              </a:rPr>
              <a:t></a:t>
            </a:r>
            <a:r>
              <a:rPr lang="en-US" sz="2200" b="0" dirty="0">
                <a:latin typeface="Tahoma" pitchFamily="34" charset="0"/>
                <a:cs typeface="Arial" charset="0"/>
                <a:sym typeface="Wingdings" pitchFamily="2" charset="2"/>
              </a:rPr>
              <a:t> v</a:t>
            </a:r>
            <a:r>
              <a:rPr lang="cs-CZ" sz="2200" b="0" dirty="0" err="1">
                <a:latin typeface="Tahoma" pitchFamily="34" charset="0"/>
                <a:cs typeface="Arial" charset="0"/>
                <a:sym typeface="Wingdings" pitchFamily="2" charset="2"/>
              </a:rPr>
              <a:t>elké</a:t>
            </a:r>
            <a:r>
              <a:rPr lang="cs-CZ" sz="2200" b="0" dirty="0">
                <a:latin typeface="Tahoma" pitchFamily="34" charset="0"/>
                <a:cs typeface="Arial" charset="0"/>
                <a:sym typeface="Wingdings" pitchFamily="2" charset="2"/>
              </a:rPr>
              <a:t> efekty</a:t>
            </a:r>
            <a:endParaRPr lang="cs-CZ" sz="2200" b="0" dirty="0">
              <a:latin typeface="Tahoma" pitchFamily="34" charset="0"/>
              <a:cs typeface="Arial" charset="0"/>
            </a:endParaRPr>
          </a:p>
          <a:p>
            <a:pPr eaLnBrk="1" hangingPunct="1">
              <a:defRPr/>
            </a:pPr>
            <a:r>
              <a:rPr lang="cs-CZ" sz="2200" b="0" dirty="0">
                <a:latin typeface="Tahoma" pitchFamily="34" charset="0"/>
                <a:cs typeface="Arial" charset="0"/>
              </a:rPr>
              <a:t>	- řada faktorů</a:t>
            </a:r>
          </a:p>
          <a:p>
            <a:pPr eaLnBrk="1" hangingPunct="1">
              <a:defRPr/>
            </a:pPr>
            <a:r>
              <a:rPr lang="cs-CZ" sz="1700" b="0" dirty="0">
                <a:latin typeface="Tahoma" pitchFamily="34" charset="0"/>
                <a:cs typeface="Arial" charset="0"/>
              </a:rPr>
              <a:t>		- metabolismus a výživa</a:t>
            </a:r>
          </a:p>
          <a:p>
            <a:pPr eaLnBrk="1" hangingPunct="1">
              <a:defRPr/>
            </a:pPr>
            <a:r>
              <a:rPr lang="cs-CZ" sz="1700" b="0" dirty="0">
                <a:latin typeface="Tahoma" pitchFamily="34" charset="0"/>
                <a:cs typeface="Arial" charset="0"/>
              </a:rPr>
              <a:t>		- záření (včetně slunečního)</a:t>
            </a:r>
          </a:p>
          <a:p>
            <a:pPr eaLnBrk="1" hangingPunct="1">
              <a:defRPr/>
            </a:pPr>
            <a:r>
              <a:rPr lang="cs-CZ" sz="1700" b="0" dirty="0">
                <a:latin typeface="Tahoma" pitchFamily="34" charset="0"/>
                <a:cs typeface="Arial" charset="0"/>
              </a:rPr>
              <a:t>		- věk</a:t>
            </a:r>
          </a:p>
          <a:p>
            <a:pPr eaLnBrk="1" hangingPunct="1">
              <a:defRPr/>
            </a:pPr>
            <a:r>
              <a:rPr lang="cs-CZ" sz="1700" b="0" dirty="0">
                <a:latin typeface="Tahoma" pitchFamily="34" charset="0"/>
                <a:cs typeface="Arial" charset="0"/>
              </a:rPr>
              <a:t>		- poranění (např. popáleniny)</a:t>
            </a:r>
          </a:p>
          <a:p>
            <a:pPr eaLnBrk="1" hangingPunct="1">
              <a:defRPr/>
            </a:pPr>
            <a:r>
              <a:rPr lang="cs-CZ" sz="1700" b="0" dirty="0">
                <a:latin typeface="Tahoma" pitchFamily="34" charset="0"/>
                <a:cs typeface="Arial" charset="0"/>
              </a:rPr>
              <a:t>		- chronické infekce</a:t>
            </a:r>
          </a:p>
          <a:p>
            <a:pPr eaLnBrk="1" hangingPunct="1">
              <a:defRPr/>
            </a:pPr>
            <a:r>
              <a:rPr lang="cs-CZ" sz="1700" b="0" dirty="0">
                <a:latin typeface="Tahoma" pitchFamily="34" charset="0"/>
                <a:cs typeface="Arial" charset="0"/>
              </a:rPr>
              <a:t>		- chemické látky</a:t>
            </a:r>
          </a:p>
          <a:p>
            <a:pPr eaLnBrk="1" hangingPunct="1">
              <a:defRPr/>
            </a:pPr>
            <a:r>
              <a:rPr lang="cs-CZ" sz="1700" b="0" dirty="0">
                <a:latin typeface="Tahoma" pitchFamily="34" charset="0"/>
                <a:cs typeface="Arial" charset="0"/>
              </a:rPr>
              <a:t>		- stres </a:t>
            </a:r>
            <a:r>
              <a:rPr lang="cs-CZ" sz="1700" b="0" i="1" dirty="0">
                <a:latin typeface="Tahoma" pitchFamily="34" charset="0"/>
                <a:cs typeface="Arial" charset="0"/>
              </a:rPr>
              <a:t>- spojení s hormonálním řízením </a:t>
            </a:r>
          </a:p>
          <a:p>
            <a:pPr eaLnBrk="1" hangingPunct="1">
              <a:defRPr/>
            </a:pPr>
            <a:endParaRPr lang="cs-CZ" sz="1700" b="0" dirty="0">
              <a:latin typeface="Tahoma" pitchFamily="34" charset="0"/>
              <a:cs typeface="Arial" charset="0"/>
            </a:endParaRPr>
          </a:p>
          <a:p>
            <a:pPr eaLnBrk="1" hangingPunct="1">
              <a:defRPr/>
            </a:pPr>
            <a:r>
              <a:rPr lang="cs-CZ" sz="2200" u="sng" dirty="0">
                <a:solidFill>
                  <a:schemeClr val="tx2"/>
                </a:solidFill>
                <a:latin typeface="Tahoma" pitchFamily="34" charset="0"/>
                <a:cs typeface="Arial" charset="0"/>
              </a:rPr>
              <a:t>AIDS</a:t>
            </a:r>
            <a:r>
              <a:rPr lang="cs-CZ" sz="2200" b="0" dirty="0">
                <a:solidFill>
                  <a:schemeClr val="tx2"/>
                </a:solidFill>
                <a:latin typeface="Tahoma" pitchFamily="34" charset="0"/>
                <a:cs typeface="Arial" charset="0"/>
              </a:rPr>
              <a:t>: </a:t>
            </a:r>
            <a:r>
              <a:rPr lang="cs-CZ" sz="2200" b="0" dirty="0">
                <a:latin typeface="Tahoma" pitchFamily="34" charset="0"/>
                <a:cs typeface="Arial" charset="0"/>
              </a:rPr>
              <a:t>retroviry (integrace do genomu) - HIV-1, HIV-2</a:t>
            </a:r>
          </a:p>
          <a:p>
            <a:pPr eaLnBrk="1" hangingPunct="1">
              <a:defRPr/>
            </a:pPr>
            <a:r>
              <a:rPr lang="cs-CZ" sz="1600" b="0" dirty="0">
                <a:latin typeface="Tahoma" pitchFamily="34" charset="0"/>
                <a:cs typeface="Arial" charset="0"/>
              </a:rPr>
              <a:t>	infikuje řídící T-buňky</a:t>
            </a:r>
          </a:p>
          <a:p>
            <a:pPr eaLnBrk="1" hangingPunct="1">
              <a:defRPr/>
            </a:pPr>
            <a:r>
              <a:rPr lang="cs-CZ" sz="1600" b="0" dirty="0">
                <a:latin typeface="Tahoma" pitchFamily="34" charset="0"/>
                <a:cs typeface="Arial" charset="0"/>
              </a:rPr>
              <a:t>	důsledky: selhání </a:t>
            </a:r>
            <a:r>
              <a:rPr lang="cs-CZ" sz="1600" b="0" dirty="0" err="1">
                <a:latin typeface="Tahoma" pitchFamily="34" charset="0"/>
                <a:cs typeface="Arial" charset="0"/>
              </a:rPr>
              <a:t>IS</a:t>
            </a:r>
            <a:r>
              <a:rPr lang="cs-CZ" sz="1600" b="0" dirty="0">
                <a:latin typeface="Tahoma" pitchFamily="34" charset="0"/>
                <a:cs typeface="Arial" charset="0"/>
              </a:rPr>
              <a:t> </a:t>
            </a:r>
          </a:p>
          <a:p>
            <a:pPr eaLnBrk="1" hangingPunct="1">
              <a:defRPr/>
            </a:pPr>
            <a:r>
              <a:rPr lang="cs-CZ" sz="1600" b="0" dirty="0">
                <a:latin typeface="Tahoma" pitchFamily="34" charset="0"/>
                <a:cs typeface="Arial" charset="0"/>
              </a:rPr>
              <a:t>		- smrt v důsledku oportunních infekcí </a:t>
            </a:r>
          </a:p>
          <a:p>
            <a:pPr eaLnBrk="1" hangingPunct="1">
              <a:defRPr/>
            </a:pPr>
            <a:r>
              <a:rPr lang="cs-CZ" sz="1600" b="0" dirty="0">
                <a:latin typeface="Tahoma" pitchFamily="34" charset="0"/>
                <a:cs typeface="Arial" charset="0"/>
              </a:rPr>
              <a:t>		- neobvyklé nádory</a:t>
            </a:r>
          </a:p>
        </p:txBody>
      </p:sp>
    </p:spTree>
    <p:extLst>
      <p:ext uri="{BB962C8B-B14F-4D97-AF65-F5344CB8AC3E}">
        <p14:creationId xmlns:p14="http://schemas.microsoft.com/office/powerpoint/2010/main" val="920233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991600" cy="6858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cs-CZ" altLang="en-US" b="1" dirty="0">
                <a:solidFill>
                  <a:schemeClr val="tx2">
                    <a:lumMod val="75000"/>
                  </a:schemeClr>
                </a:solidFill>
              </a:rPr>
              <a:t>Buněčný cyklus </a:t>
            </a:r>
            <a:r>
              <a:rPr lang="cs-CZ" altLang="en-US" b="1" dirty="0"/>
              <a:t>a jeho význam</a:t>
            </a:r>
            <a:endParaRPr lang="en-GB" altLang="en-US" dirty="0"/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1828800" y="23622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411163" y="1052513"/>
            <a:ext cx="8497887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cs-CZ" altLang="en-US" sz="2800" b="0" dirty="0">
                <a:solidFill>
                  <a:schemeClr val="tx1"/>
                </a:solidFill>
              </a:rPr>
              <a:t>Regulace </a:t>
            </a:r>
            <a:r>
              <a:rPr lang="cs-CZ" altLang="en-US" sz="2800" b="0" dirty="0">
                <a:solidFill>
                  <a:srgbClr val="00B050"/>
                </a:solidFill>
              </a:rPr>
              <a:t>správného vývoje </a:t>
            </a:r>
            <a:r>
              <a:rPr lang="cs-CZ" altLang="en-US" sz="2800" b="0" dirty="0">
                <a:solidFill>
                  <a:schemeClr val="tx1"/>
                </a:solidFill>
              </a:rPr>
              <a:t>organismu během embryogeneze</a:t>
            </a:r>
          </a:p>
          <a:p>
            <a:pPr eaLnBrk="1" hangingPunct="1">
              <a:spcBef>
                <a:spcPct val="0"/>
              </a:spcBef>
              <a:buClrTx/>
            </a:pPr>
            <a:endParaRPr lang="cs-CZ" altLang="en-US" sz="28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cs-CZ" altLang="en-US" sz="2800" b="0" dirty="0">
                <a:solidFill>
                  <a:srgbClr val="00B050"/>
                </a:solidFill>
              </a:rPr>
              <a:t>Obnova tkání </a:t>
            </a:r>
            <a:r>
              <a:rPr lang="cs-CZ" altLang="en-US" sz="2800" b="0" dirty="0">
                <a:solidFill>
                  <a:schemeClr val="tx1"/>
                </a:solidFill>
              </a:rPr>
              <a:t>v dospělém organismu</a:t>
            </a:r>
          </a:p>
          <a:p>
            <a:pPr eaLnBrk="1" hangingPunct="1">
              <a:spcBef>
                <a:spcPct val="0"/>
              </a:spcBef>
              <a:buClrTx/>
            </a:pPr>
            <a:endParaRPr lang="cs-CZ" altLang="en-US" sz="28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cs-CZ" altLang="en-US" sz="2800" b="0" dirty="0">
                <a:solidFill>
                  <a:schemeClr val="tx1"/>
                </a:solidFill>
              </a:rPr>
              <a:t>Správné </a:t>
            </a:r>
            <a:r>
              <a:rPr lang="cs-CZ" altLang="en-US" sz="2800" b="0" dirty="0">
                <a:solidFill>
                  <a:srgbClr val="00B050"/>
                </a:solidFill>
              </a:rPr>
              <a:t>rozdělení genetického materiálu </a:t>
            </a:r>
            <a:r>
              <a:rPr lang="cs-CZ" altLang="en-US" sz="2800" b="0" dirty="0">
                <a:solidFill>
                  <a:schemeClr val="tx1"/>
                </a:solidFill>
              </a:rPr>
              <a:t>do dceřiných buněk</a:t>
            </a:r>
          </a:p>
          <a:p>
            <a:pPr eaLnBrk="1" hangingPunct="1">
              <a:spcBef>
                <a:spcPct val="0"/>
              </a:spcBef>
              <a:buClrTx/>
            </a:pPr>
            <a:endParaRPr lang="cs-CZ" altLang="en-US" sz="28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cs-CZ" altLang="en-US" sz="2800" b="0" dirty="0">
                <a:solidFill>
                  <a:srgbClr val="00B050"/>
                </a:solidFill>
              </a:rPr>
              <a:t>Kontrola a oprava </a:t>
            </a:r>
            <a:r>
              <a:rPr lang="cs-CZ" altLang="en-US" sz="2800" b="0" dirty="0">
                <a:solidFill>
                  <a:schemeClr val="tx1"/>
                </a:solidFill>
              </a:rPr>
              <a:t>genetické informace, protinádorová kontrola</a:t>
            </a:r>
          </a:p>
          <a:p>
            <a:pPr eaLnBrk="1" hangingPunct="1">
              <a:spcBef>
                <a:spcPct val="0"/>
              </a:spcBef>
              <a:buClrTx/>
            </a:pPr>
            <a:endParaRPr lang="cs-CZ" altLang="en-US" sz="28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cs-CZ" altLang="en-US" sz="2800" b="0" dirty="0">
                <a:solidFill>
                  <a:schemeClr val="tx1"/>
                </a:solidFill>
              </a:rPr>
              <a:t>… a další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04" r="37006" b="29208"/>
          <a:stretch>
            <a:fillRect/>
          </a:stretch>
        </p:blipFill>
        <p:spPr bwMode="auto">
          <a:xfrm>
            <a:off x="-11113" y="404813"/>
            <a:ext cx="9191626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Rectangle 6"/>
          <p:cNvSpPr>
            <a:spLocks noChangeArrowheads="1"/>
          </p:cNvSpPr>
          <p:nvPr/>
        </p:nvSpPr>
        <p:spPr bwMode="auto">
          <a:xfrm>
            <a:off x="304800" y="3933825"/>
            <a:ext cx="86106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u="sng" dirty="0">
                <a:solidFill>
                  <a:schemeClr val="tx1"/>
                </a:solidFill>
              </a:rPr>
              <a:t>Příklady</a:t>
            </a:r>
            <a:endParaRPr lang="cs-CZ" altLang="en-US" sz="2200" b="0" i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>
                <a:solidFill>
                  <a:schemeClr val="tx1"/>
                </a:solidFill>
              </a:rPr>
              <a:t>- </a:t>
            </a:r>
            <a:r>
              <a:rPr lang="cs-CZ" altLang="en-US" sz="1800" dirty="0">
                <a:solidFill>
                  <a:schemeClr val="tx2"/>
                </a:solidFill>
              </a:rPr>
              <a:t>vymírání delfínů a tuleňů na morbilivirové infekce </a:t>
            </a:r>
            <a:r>
              <a:rPr lang="cs-CZ" altLang="en-US" sz="1800" b="0" dirty="0">
                <a:solidFill>
                  <a:schemeClr val="tx1"/>
                </a:solidFill>
              </a:rPr>
              <a:t>- korelace s PCBs, PCDDs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>
                <a:solidFill>
                  <a:schemeClr val="tx1"/>
                </a:solidFill>
              </a:rPr>
              <a:t>- zvýšené </a:t>
            </a:r>
            <a:r>
              <a:rPr lang="cs-CZ" altLang="en-US" sz="1800" dirty="0">
                <a:solidFill>
                  <a:schemeClr val="tx2"/>
                </a:solidFill>
              </a:rPr>
              <a:t>incidence kožních onemocnění u ryb </a:t>
            </a:r>
            <a:r>
              <a:rPr lang="cs-CZ" altLang="en-US" sz="1800" b="0" dirty="0">
                <a:solidFill>
                  <a:schemeClr val="tx1"/>
                </a:solidFill>
              </a:rPr>
              <a:t>z kontaminovaných oblastí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2"/>
                </a:solidFill>
              </a:rPr>
              <a:t>- </a:t>
            </a:r>
            <a:r>
              <a:rPr lang="en-US" altLang="en-US" sz="1800" dirty="0">
                <a:solidFill>
                  <a:schemeClr val="tx2"/>
                </a:solidFill>
              </a:rPr>
              <a:t>As </a:t>
            </a:r>
            <a:r>
              <a:rPr lang="cs-CZ" altLang="en-US" sz="1800" dirty="0">
                <a:solidFill>
                  <a:schemeClr val="tx2"/>
                </a:solidFill>
              </a:rPr>
              <a:t>-</a:t>
            </a:r>
            <a:r>
              <a:rPr lang="en-US" altLang="en-US" sz="1800" dirty="0">
                <a:solidFill>
                  <a:schemeClr val="tx2"/>
                </a:solidFill>
              </a:rPr>
              <a:t>&gt; p</a:t>
            </a:r>
            <a:r>
              <a:rPr lang="cs-CZ" altLang="en-US" sz="1800" dirty="0">
                <a:solidFill>
                  <a:schemeClr val="tx2"/>
                </a:solidFill>
              </a:rPr>
              <a:t>římá toxicita pro buňky odstraňující nádory (NK) – karcinogenita As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>
                <a:solidFill>
                  <a:schemeClr val="tx1"/>
                </a:solidFill>
              </a:rPr>
              <a:t>- imunotoxicita v důsledku embryo-fetální expozice PCDDs -</a:t>
            </a:r>
            <a:r>
              <a:rPr lang="en-US" altLang="en-US" sz="1800" b="0" dirty="0">
                <a:solidFill>
                  <a:schemeClr val="tx1"/>
                </a:solidFill>
              </a:rPr>
              <a:t>&gt; </a:t>
            </a:r>
            <a:r>
              <a:rPr lang="cs-CZ" altLang="en-US" sz="1800" dirty="0">
                <a:solidFill>
                  <a:schemeClr val="tx2"/>
                </a:solidFill>
              </a:rPr>
              <a:t>konvoluce </a:t>
            </a:r>
            <a:r>
              <a:rPr lang="en-US" altLang="en-US" sz="1800" dirty="0" err="1">
                <a:solidFill>
                  <a:schemeClr val="tx2"/>
                </a:solidFill>
              </a:rPr>
              <a:t>brzl</a:t>
            </a:r>
            <a:r>
              <a:rPr lang="cs-CZ" altLang="en-US" sz="1800" dirty="0">
                <a:solidFill>
                  <a:schemeClr val="tx2"/>
                </a:solidFill>
              </a:rPr>
              <a:t>íku </a:t>
            </a:r>
            <a:r>
              <a:rPr lang="cs-CZ" altLang="en-US" sz="1800" b="0" dirty="0">
                <a:solidFill>
                  <a:schemeClr val="tx1"/>
                </a:solidFill>
              </a:rPr>
              <a:t>(úplná degradace </a:t>
            </a:r>
            <a:r>
              <a:rPr lang="en-US" altLang="en-US" sz="1800" b="0" dirty="0">
                <a:solidFill>
                  <a:schemeClr val="tx1"/>
                </a:solidFill>
              </a:rPr>
              <a:t>/ </a:t>
            </a:r>
            <a:r>
              <a:rPr lang="en-US" altLang="en-US" sz="1800" b="0" dirty="0" err="1">
                <a:solidFill>
                  <a:schemeClr val="tx1"/>
                </a:solidFill>
              </a:rPr>
              <a:t>apoptoza</a:t>
            </a:r>
            <a:r>
              <a:rPr lang="cs-CZ" altLang="en-US" sz="1800" b="0" dirty="0">
                <a:solidFill>
                  <a:schemeClr val="tx1"/>
                </a:solidFill>
              </a:rPr>
              <a:t>)– organismus bez T-buněk</a:t>
            </a:r>
          </a:p>
        </p:txBody>
      </p:sp>
    </p:spTree>
    <p:extLst>
      <p:ext uri="{BB962C8B-B14F-4D97-AF65-F5344CB8AC3E}">
        <p14:creationId xmlns:p14="http://schemas.microsoft.com/office/powerpoint/2010/main" val="22650720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/>
          </p:cNvSpPr>
          <p:nvPr>
            <p:ph type="title"/>
          </p:nvPr>
        </p:nvSpPr>
        <p:spPr bwMode="auto">
          <a:xfrm>
            <a:off x="468313" y="2327275"/>
            <a:ext cx="8229600" cy="1822450"/>
          </a:xfrm>
          <a:solidFill>
            <a:srgbClr val="929294">
              <a:alpha val="59999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2500" b="1"/>
              <a:t>Orgánově-specifické typy toxicity</a:t>
            </a:r>
            <a:br>
              <a:rPr lang="cs-CZ" altLang="en-US" sz="2500" b="1"/>
            </a:br>
            <a:r>
              <a:rPr lang="en-GB" altLang="en-US" sz="2500" b="1"/>
              <a:t> </a:t>
            </a:r>
            <a:br>
              <a:rPr lang="en-GB" altLang="en-US" sz="2500" b="1"/>
            </a:br>
            <a:r>
              <a:rPr lang="cs-CZ" altLang="en-US" sz="2500" b="1"/>
              <a:t>NEUROTOXICITA</a:t>
            </a:r>
            <a:endParaRPr lang="en-US" altLang="en-US" sz="2500" b="1"/>
          </a:p>
        </p:txBody>
      </p:sp>
    </p:spTree>
    <p:extLst>
      <p:ext uri="{BB962C8B-B14F-4D97-AF65-F5344CB8AC3E}">
        <p14:creationId xmlns:p14="http://schemas.microsoft.com/office/powerpoint/2010/main" val="320189125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282575" y="1476375"/>
            <a:ext cx="8610600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500" dirty="0">
                <a:solidFill>
                  <a:schemeClr val="tx1"/>
                </a:solidFill>
                <a:sym typeface="Wingdings" panose="05000000000000000000" pitchFamily="2" charset="2"/>
              </a:rPr>
              <a:t>1]</a:t>
            </a:r>
            <a:r>
              <a:rPr lang="cs-CZ" altLang="en-US" sz="2500" dirty="0">
                <a:solidFill>
                  <a:schemeClr val="tx1"/>
                </a:solidFill>
              </a:rPr>
              <a:t> AKUTNÍ toxicita </a:t>
            </a:r>
            <a:r>
              <a:rPr lang="cs-CZ" altLang="en-US" sz="1800" b="0" dirty="0">
                <a:solidFill>
                  <a:schemeClr val="tx1"/>
                </a:solidFill>
              </a:rPr>
              <a:t>	</a:t>
            </a:r>
            <a:br>
              <a:rPr lang="cs-CZ" altLang="en-US" sz="1800" b="0" dirty="0">
                <a:solidFill>
                  <a:schemeClr val="tx1"/>
                </a:solidFill>
              </a:rPr>
            </a:br>
            <a:r>
              <a:rPr lang="cs-CZ" altLang="en-US" sz="1800" b="0" dirty="0">
                <a:solidFill>
                  <a:schemeClr val="tx1"/>
                </a:solidFill>
              </a:rPr>
              <a:t>- křeče, selhání CNS, smrt udušením atp.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5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500" dirty="0">
                <a:solidFill>
                  <a:schemeClr val="tx1"/>
                </a:solidFill>
              </a:rPr>
              <a:t>2]</a:t>
            </a:r>
            <a:r>
              <a:rPr lang="cs-CZ" altLang="en-US" sz="2500" dirty="0">
                <a:solidFill>
                  <a:schemeClr val="tx1"/>
                </a:solidFill>
              </a:rPr>
              <a:t> CHRONICKÉ ÚČINKY</a:t>
            </a:r>
            <a:br>
              <a:rPr lang="cs-CZ" altLang="en-US" sz="2500" b="0" dirty="0">
                <a:solidFill>
                  <a:schemeClr val="tx1"/>
                </a:solidFill>
              </a:rPr>
            </a:br>
            <a:r>
              <a:rPr lang="cs-CZ" altLang="en-US" sz="2500" b="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5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500" b="0" dirty="0" err="1">
                <a:solidFill>
                  <a:schemeClr val="tx1"/>
                </a:solidFill>
                <a:sym typeface="Wingdings" panose="05000000000000000000" pitchFamily="2" charset="2"/>
              </a:rPr>
              <a:t>popula</a:t>
            </a:r>
            <a:r>
              <a:rPr lang="cs-CZ" altLang="en-US" sz="2500" b="0" dirty="0">
                <a:solidFill>
                  <a:schemeClr val="tx1"/>
                </a:solidFill>
                <a:sym typeface="Wingdings" panose="05000000000000000000" pitchFamily="2" charset="2"/>
              </a:rPr>
              <a:t>ční změny atd.</a:t>
            </a:r>
            <a:endParaRPr lang="en-US" altLang="en-US" sz="2500" b="0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cs-CZ" altLang="en-US" sz="2500" b="0" dirty="0">
                <a:solidFill>
                  <a:schemeClr val="tx1"/>
                </a:solidFill>
              </a:rPr>
              <a:t>Změny v chování </a:t>
            </a:r>
            <a:r>
              <a:rPr lang="cs-CZ" altLang="en-US" sz="1800" b="0" dirty="0">
                <a:solidFill>
                  <a:schemeClr val="tx1"/>
                </a:solidFill>
              </a:rPr>
              <a:t>-</a:t>
            </a:r>
            <a:r>
              <a:rPr lang="cs-CZ" altLang="en-US" sz="1700" b="0" dirty="0">
                <a:solidFill>
                  <a:schemeClr val="tx1"/>
                </a:solidFill>
              </a:rPr>
              <a:t> kritické pro přežití: reprodukční chování, hledání kořisti, potravní zvyky, ochrana před predátory, učení a paměť, orientace, komunikace, socializace a lokomoce</a:t>
            </a: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cs-CZ" altLang="en-US" sz="1700" b="0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cs-CZ" altLang="en-US" sz="17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cs-CZ" altLang="en-US" sz="2000" b="0" u="sng" dirty="0">
                <a:solidFill>
                  <a:schemeClr val="tx1"/>
                </a:solidFill>
              </a:rPr>
              <a:t>Příklady neurotoxických kontaminantů</a:t>
            </a: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cs-CZ" altLang="en-US" sz="2000" b="0" dirty="0">
                <a:solidFill>
                  <a:schemeClr val="tx1"/>
                </a:solidFill>
              </a:rPr>
              <a:t>* Insekticidy (organofosfáty, karbamáty …)</a:t>
            </a:r>
          </a:p>
        </p:txBody>
      </p:sp>
      <p:sp>
        <p:nvSpPr>
          <p:cNvPr id="147459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Vliv látek na nervový systém NEUROTOXICITA </a:t>
            </a:r>
          </a:p>
        </p:txBody>
      </p:sp>
      <p:pic>
        <p:nvPicPr>
          <p:cNvPr id="147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804863"/>
            <a:ext cx="2625725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802796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304800" y="1219200"/>
            <a:ext cx="8610600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Char char="-"/>
            </a:pPr>
            <a:r>
              <a:rPr lang="cs-CZ" altLang="en-US" sz="2000" b="0" dirty="0">
                <a:solidFill>
                  <a:schemeClr val="tx1"/>
                </a:solidFill>
              </a:rPr>
              <a:t> narušení </a:t>
            </a:r>
            <a:r>
              <a:rPr lang="cs-CZ" altLang="en-US" sz="2000" dirty="0">
                <a:solidFill>
                  <a:schemeClr val="tx2"/>
                </a:solidFill>
              </a:rPr>
              <a:t>synchronizace uvolňování gamet </a:t>
            </a:r>
            <a:r>
              <a:rPr lang="cs-CZ" altLang="en-US" sz="2000" b="0" dirty="0">
                <a:solidFill>
                  <a:schemeClr val="tx1"/>
                </a:solidFill>
              </a:rPr>
              <a:t>při páření vodních živočichů (bezobratlích i obratlovců)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000" b="0" dirty="0">
                <a:solidFill>
                  <a:schemeClr val="tx1"/>
                </a:solidFill>
              </a:rPr>
              <a:t>- uvolňování a recepce </a:t>
            </a:r>
            <a:r>
              <a:rPr lang="cs-CZ" altLang="en-US" sz="2000" dirty="0">
                <a:solidFill>
                  <a:schemeClr val="tx2"/>
                </a:solidFill>
              </a:rPr>
              <a:t>feromonů </a:t>
            </a:r>
            <a:r>
              <a:rPr lang="cs-CZ" altLang="en-US" sz="2000" b="0" dirty="0">
                <a:solidFill>
                  <a:schemeClr val="tx1"/>
                </a:solidFill>
              </a:rPr>
              <a:t>u hmyzu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000" b="0" dirty="0">
                <a:solidFill>
                  <a:schemeClr val="tx1"/>
                </a:solidFill>
              </a:rPr>
              <a:t>- ptáci / savci - </a:t>
            </a:r>
            <a:r>
              <a:rPr lang="cs-CZ" altLang="en-US" sz="2000" dirty="0">
                <a:solidFill>
                  <a:schemeClr val="tx2"/>
                </a:solidFill>
              </a:rPr>
              <a:t>poruchy složitého reprodukčního chování </a:t>
            </a:r>
            <a:r>
              <a:rPr lang="cs-CZ" altLang="en-US" sz="2000" b="0" dirty="0">
                <a:solidFill>
                  <a:schemeClr val="tx1"/>
                </a:solidFill>
              </a:rPr>
              <a:t>(vábení apod.)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000" b="0" dirty="0">
                <a:solidFill>
                  <a:schemeClr val="tx1"/>
                </a:solidFill>
              </a:rPr>
              <a:t>- synchronizace </a:t>
            </a:r>
            <a:r>
              <a:rPr lang="cs-CZ" altLang="en-US" sz="2000" dirty="0">
                <a:solidFill>
                  <a:schemeClr val="tx2"/>
                </a:solidFill>
              </a:rPr>
              <a:t>potravních zvyků s proudy/přílivem-odlivem </a:t>
            </a:r>
            <a:r>
              <a:rPr lang="cs-CZ" altLang="en-US" sz="2000" b="0" dirty="0">
                <a:solidFill>
                  <a:schemeClr val="tx1"/>
                </a:solidFill>
              </a:rPr>
              <a:t>u řady měkkýšů</a:t>
            </a:r>
          </a:p>
          <a:p>
            <a:pPr marL="0" lvl="1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cs-CZ" altLang="en-US" sz="2400" b="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400" b="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400" b="0" dirty="0" err="1">
                <a:solidFill>
                  <a:srgbClr val="FF0000"/>
                </a:solidFill>
              </a:rPr>
              <a:t>ni</a:t>
            </a:r>
            <a:r>
              <a:rPr lang="cs-CZ" altLang="en-US" sz="2400" b="0" dirty="0">
                <a:solidFill>
                  <a:srgbClr val="FF0000"/>
                </a:solidFill>
              </a:rPr>
              <a:t>žší reprodukční úspěch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24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000" b="0" dirty="0">
                <a:solidFill>
                  <a:schemeClr val="tx1"/>
                </a:solidFill>
              </a:rPr>
              <a:t>- snížení </a:t>
            </a:r>
            <a:r>
              <a:rPr lang="cs-CZ" altLang="en-US" sz="2000" dirty="0">
                <a:solidFill>
                  <a:schemeClr val="tx2"/>
                </a:solidFill>
              </a:rPr>
              <a:t>schopnosti lovit </a:t>
            </a:r>
            <a:r>
              <a:rPr lang="cs-CZ" altLang="en-US" sz="2000" b="0" dirty="0">
                <a:solidFill>
                  <a:schemeClr val="tx1"/>
                </a:solidFill>
              </a:rPr>
              <a:t>potravu u ryb (Hg kontaminovaná místa)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000" b="0" dirty="0">
                <a:solidFill>
                  <a:schemeClr val="tx1"/>
                </a:solidFill>
              </a:rPr>
              <a:t>- snížení rychlosti </a:t>
            </a:r>
            <a:r>
              <a:rPr lang="cs-CZ" altLang="en-US" sz="2000" dirty="0">
                <a:solidFill>
                  <a:schemeClr val="tx2"/>
                </a:solidFill>
              </a:rPr>
              <a:t>zahrabání (schování před predátory) u škeblí</a:t>
            </a:r>
          </a:p>
          <a:p>
            <a:pPr marL="0" lvl="1">
              <a:spcBef>
                <a:spcPct val="0"/>
              </a:spcBef>
              <a:buClrTx/>
              <a:buFontTx/>
              <a:buNone/>
            </a:pPr>
            <a:r>
              <a:rPr lang="cs-CZ" altLang="en-US" sz="3200" b="0" dirty="0">
                <a:solidFill>
                  <a:schemeClr val="tx1"/>
                </a:solidFill>
              </a:rPr>
              <a:t>	</a:t>
            </a:r>
            <a:r>
              <a:rPr lang="cs-CZ" altLang="en-US" sz="2400" b="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400" b="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400" b="0" dirty="0" err="1">
                <a:solidFill>
                  <a:srgbClr val="FF0000"/>
                </a:solidFill>
              </a:rPr>
              <a:t>ni</a:t>
            </a:r>
            <a:r>
              <a:rPr lang="cs-CZ" altLang="en-US" sz="2400" b="0" dirty="0">
                <a:solidFill>
                  <a:srgbClr val="FF0000"/>
                </a:solidFill>
              </a:rPr>
              <a:t>žší fitness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b="0" dirty="0">
              <a:solidFill>
                <a:schemeClr val="tx1"/>
              </a:solidFill>
            </a:endParaRPr>
          </a:p>
        </p:txBody>
      </p:sp>
      <p:sp>
        <p:nvSpPr>
          <p:cNvPr id="149507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NEUROTOXICITA – chronické projevy: příklady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87024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/>
          </p:cNvSpPr>
          <p:nvPr>
            <p:ph type="title"/>
          </p:nvPr>
        </p:nvSpPr>
        <p:spPr bwMode="auto">
          <a:xfrm>
            <a:off x="468313" y="2327275"/>
            <a:ext cx="8229600" cy="1822450"/>
          </a:xfrm>
          <a:solidFill>
            <a:srgbClr val="929294">
              <a:alpha val="59999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2500" b="1"/>
              <a:t>Orgánově-specifické typy toxicity</a:t>
            </a:r>
            <a:br>
              <a:rPr lang="cs-CZ" altLang="en-US" sz="2500" b="1"/>
            </a:br>
            <a:br>
              <a:rPr lang="en-GB" altLang="en-US" sz="2500" b="1"/>
            </a:br>
            <a:r>
              <a:rPr lang="en-GB" altLang="en-US" sz="2500" b="1"/>
              <a:t>Nefrotoxicita </a:t>
            </a:r>
            <a:r>
              <a:rPr lang="cs-CZ" altLang="en-US" sz="2500" b="1"/>
              <a:t>(</a:t>
            </a:r>
            <a:r>
              <a:rPr lang="en-GB" altLang="en-US" sz="2500" b="1"/>
              <a:t>příklad diclofenac</a:t>
            </a:r>
            <a:r>
              <a:rPr lang="cs-CZ" altLang="en-US" sz="2500" b="1"/>
              <a:t>)</a:t>
            </a:r>
            <a:endParaRPr lang="en-US" altLang="en-US" sz="2500" b="1"/>
          </a:p>
        </p:txBody>
      </p:sp>
    </p:spTree>
    <p:extLst>
      <p:ext uri="{BB962C8B-B14F-4D97-AF65-F5344CB8AC3E}">
        <p14:creationId xmlns:p14="http://schemas.microsoft.com/office/powerpoint/2010/main" val="109162392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2800">
                <a:solidFill>
                  <a:schemeClr val="tx1"/>
                </a:solidFill>
              </a:rPr>
              <a:t>Nefrotoxicita – příklad DICLOFENAC</a:t>
            </a:r>
            <a:endParaRPr lang="cs-CZ" altLang="en-US" sz="2800">
              <a:solidFill>
                <a:schemeClr val="tx1"/>
              </a:solidFill>
            </a:endParaRPr>
          </a:p>
        </p:txBody>
      </p:sp>
      <p:sp>
        <p:nvSpPr>
          <p:cNvPr id="15360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52513"/>
            <a:ext cx="8640762" cy="5805487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en-US" sz="1800" b="1"/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en-US" sz="1800" b="1"/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en-US" sz="1800" b="1"/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en-US" sz="1800" b="1"/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en-US" sz="1800" b="1"/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en-US" sz="1800" b="1"/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en-US" sz="1800" b="1"/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en-US" sz="1800" b="1"/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en-US" sz="1800" b="1"/>
          </a:p>
        </p:txBody>
      </p:sp>
      <p:pic>
        <p:nvPicPr>
          <p:cNvPr id="153604" name="Picture 4" descr="http://img2.allvoices.com/thumbs/image/609/480/103574038-diclofenac-dr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573463"/>
            <a:ext cx="3744912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05038"/>
            <a:ext cx="172720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0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565400"/>
            <a:ext cx="18002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07" name="Picture 14" descr="http://www.painstopanswers.com/images/diclofena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2" t="14655" r="7040" b="12077"/>
          <a:stretch>
            <a:fillRect/>
          </a:stretch>
        </p:blipFill>
        <p:spPr bwMode="auto">
          <a:xfrm>
            <a:off x="2555875" y="2133600"/>
            <a:ext cx="1944688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8" name="TextovéPole 15"/>
          <p:cNvSpPr txBox="1">
            <a:spLocks noChangeArrowheads="1"/>
          </p:cNvSpPr>
          <p:nvPr/>
        </p:nvSpPr>
        <p:spPr bwMode="auto">
          <a:xfrm>
            <a:off x="250825" y="1125538"/>
            <a:ext cx="686911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chemeClr val="tx1"/>
                </a:solidFill>
              </a:rPr>
              <a:t>Diclofenac 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GB" altLang="en-US" sz="1800" b="0">
                <a:solidFill>
                  <a:schemeClr val="tx1"/>
                </a:solidFill>
              </a:rPr>
              <a:t>Zástupce ze skupiny NSAD (nonsteroidal antiinflammatory drugs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GB" altLang="en-US" sz="1800" b="0">
                <a:solidFill>
                  <a:schemeClr val="tx1"/>
                </a:solidFill>
              </a:rPr>
              <a:t>Podobné účinky (tlumí projevy zánětu) jako ibuprofen, paralen </a:t>
            </a:r>
          </a:p>
        </p:txBody>
      </p:sp>
      <p:sp>
        <p:nvSpPr>
          <p:cNvPr id="153609" name="TextovéPole 18"/>
          <p:cNvSpPr txBox="1">
            <a:spLocks noChangeArrowheads="1"/>
          </p:cNvSpPr>
          <p:nvPr/>
        </p:nvSpPr>
        <p:spPr bwMode="auto">
          <a:xfrm>
            <a:off x="323850" y="3933825"/>
            <a:ext cx="4649788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GB" altLang="en-US" sz="1600" b="0" dirty="0" err="1">
                <a:solidFill>
                  <a:schemeClr val="tx1"/>
                </a:solidFill>
              </a:rPr>
              <a:t>Používání</a:t>
            </a:r>
            <a:r>
              <a:rPr lang="en-GB" altLang="en-US" sz="1600" b="0" dirty="0">
                <a:solidFill>
                  <a:schemeClr val="tx1"/>
                </a:solidFill>
              </a:rPr>
              <a:t> </a:t>
            </a:r>
            <a:r>
              <a:rPr lang="en-GB" altLang="en-US" sz="1600" b="0" dirty="0" err="1">
                <a:solidFill>
                  <a:schemeClr val="tx1"/>
                </a:solidFill>
              </a:rPr>
              <a:t>ve</a:t>
            </a:r>
            <a:r>
              <a:rPr lang="en-GB" altLang="en-US" sz="1600" b="0" dirty="0">
                <a:solidFill>
                  <a:schemeClr val="tx1"/>
                </a:solidFill>
              </a:rPr>
              <a:t> </a:t>
            </a:r>
            <a:r>
              <a:rPr lang="en-GB" altLang="en-US" sz="1600" b="0" dirty="0" err="1">
                <a:solidFill>
                  <a:schemeClr val="tx1"/>
                </a:solidFill>
              </a:rPr>
              <a:t>veterinární</a:t>
            </a:r>
            <a:r>
              <a:rPr lang="en-GB" altLang="en-US" sz="1600" b="0" dirty="0">
                <a:solidFill>
                  <a:schemeClr val="tx1"/>
                </a:solidFill>
              </a:rPr>
              <a:t> </a:t>
            </a:r>
            <a:r>
              <a:rPr lang="en-GB" altLang="en-US" sz="1600" b="0" dirty="0" err="1">
                <a:solidFill>
                  <a:schemeClr val="tx1"/>
                </a:solidFill>
              </a:rPr>
              <a:t>medicíně</a:t>
            </a:r>
            <a:endParaRPr lang="en-GB" altLang="en-US" sz="16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</a:pPr>
            <a:endParaRPr lang="en-GB" altLang="en-US" sz="1600" b="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GB" altLang="en-US" sz="1600" b="0" dirty="0" err="1">
                <a:solidFill>
                  <a:schemeClr val="tx1"/>
                </a:solidFill>
              </a:rPr>
              <a:t>neočekávané</a:t>
            </a:r>
            <a:r>
              <a:rPr lang="en-GB" altLang="en-US" sz="1600" b="0" dirty="0">
                <a:solidFill>
                  <a:schemeClr val="tx1"/>
                </a:solidFill>
              </a:rPr>
              <a:t> </a:t>
            </a:r>
            <a:r>
              <a:rPr lang="en-GB" altLang="en-US" sz="1600" b="0" dirty="0" err="1">
                <a:solidFill>
                  <a:schemeClr val="tx1"/>
                </a:solidFill>
              </a:rPr>
              <a:t>akumulace</a:t>
            </a:r>
            <a:r>
              <a:rPr lang="en-GB" altLang="en-US" sz="1600" b="0" dirty="0">
                <a:solidFill>
                  <a:schemeClr val="tx1"/>
                </a:solidFill>
              </a:rPr>
              <a:t> v </a:t>
            </a:r>
            <a:r>
              <a:rPr lang="en-GB" altLang="en-US" sz="1600" b="0" dirty="0" err="1">
                <a:solidFill>
                  <a:schemeClr val="tx1"/>
                </a:solidFill>
              </a:rPr>
              <a:t>domácích</a:t>
            </a:r>
            <a:r>
              <a:rPr lang="en-GB" altLang="en-US" sz="1600" b="0" dirty="0">
                <a:solidFill>
                  <a:schemeClr val="tx1"/>
                </a:solidFill>
              </a:rPr>
              <a:t> </a:t>
            </a:r>
            <a:r>
              <a:rPr lang="en-GB" altLang="en-US" sz="1600" b="0" dirty="0" err="1">
                <a:solidFill>
                  <a:schemeClr val="tx1"/>
                </a:solidFill>
              </a:rPr>
              <a:t>zvířatech</a:t>
            </a:r>
            <a:endParaRPr lang="en-GB" altLang="en-US" sz="16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GB" altLang="en-US" sz="1600" b="0" dirty="0" err="1">
                <a:solidFill>
                  <a:schemeClr val="tx1"/>
                </a:solidFill>
              </a:rPr>
              <a:t>velká</a:t>
            </a:r>
            <a:r>
              <a:rPr lang="en-GB" altLang="en-US" sz="1600" b="0" dirty="0">
                <a:solidFill>
                  <a:schemeClr val="tx1"/>
                </a:solidFill>
              </a:rPr>
              <a:t> </a:t>
            </a:r>
            <a:r>
              <a:rPr lang="en-GB" altLang="en-US" sz="1600" b="0" dirty="0" err="1">
                <a:solidFill>
                  <a:schemeClr val="tx1"/>
                </a:solidFill>
              </a:rPr>
              <a:t>toxicita</a:t>
            </a:r>
            <a:r>
              <a:rPr lang="en-GB" altLang="en-US" sz="1600" b="0" dirty="0">
                <a:solidFill>
                  <a:schemeClr val="tx1"/>
                </a:solidFill>
              </a:rPr>
              <a:t> pro </a:t>
            </a:r>
            <a:r>
              <a:rPr lang="en-GB" altLang="en-US" sz="1600" b="0" dirty="0" err="1">
                <a:solidFill>
                  <a:schemeClr val="tx1"/>
                </a:solidFill>
              </a:rPr>
              <a:t>dravce</a:t>
            </a:r>
            <a:r>
              <a:rPr lang="en-GB" altLang="en-US" sz="1600" b="0" dirty="0">
                <a:solidFill>
                  <a:schemeClr val="tx1"/>
                </a:solidFill>
              </a:rPr>
              <a:t> (</a:t>
            </a:r>
            <a:r>
              <a:rPr lang="en-GB" altLang="en-US" sz="1600" b="0" dirty="0" err="1">
                <a:solidFill>
                  <a:schemeClr val="tx1"/>
                </a:solidFill>
              </a:rPr>
              <a:t>mrchožrouty</a:t>
            </a:r>
            <a:r>
              <a:rPr lang="en-GB" altLang="en-US" sz="1600" b="0" dirty="0">
                <a:solidFill>
                  <a:schemeClr val="tx1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 b="0" dirty="0">
                <a:solidFill>
                  <a:schemeClr val="tx1"/>
                </a:solidFill>
              </a:rPr>
              <a:t>: neočekávaná NEFROTOXICITA </a:t>
            </a:r>
            <a:br>
              <a:rPr lang="en-GB" altLang="en-US" sz="1600" b="0" dirty="0">
                <a:solidFill>
                  <a:schemeClr val="tx1"/>
                </a:solidFill>
              </a:rPr>
            </a:br>
            <a:r>
              <a:rPr lang="en-GB" altLang="en-US" sz="1600" b="0" dirty="0">
                <a:solidFill>
                  <a:schemeClr val="tx1"/>
                </a:solidFill>
              </a:rPr>
              <a:t>	</a:t>
            </a:r>
            <a:r>
              <a:rPr lang="cs-CZ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1600" b="0" dirty="0" err="1">
                <a:solidFill>
                  <a:schemeClr val="tx1"/>
                </a:solidFill>
                <a:sym typeface="Wingdings" panose="05000000000000000000" pitchFamily="2" charset="2"/>
              </a:rPr>
              <a:t>akutn</a:t>
            </a:r>
            <a:r>
              <a:rPr lang="en-GB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í </a:t>
            </a:r>
            <a:r>
              <a:rPr lang="en-GB" altLang="en-US" sz="1600" b="0" dirty="0" err="1">
                <a:solidFill>
                  <a:schemeClr val="tx1"/>
                </a:solidFill>
                <a:sym typeface="Wingdings" panose="05000000000000000000" pitchFamily="2" charset="2"/>
              </a:rPr>
              <a:t>mortalita</a:t>
            </a:r>
            <a:endParaRPr lang="en-GB" altLang="en-US" sz="1600" b="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600" b="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 b="0" dirty="0" err="1">
                <a:solidFill>
                  <a:schemeClr val="tx1"/>
                </a:solidFill>
                <a:sym typeface="Wingdings" panose="05000000000000000000" pitchFamily="2" charset="2"/>
              </a:rPr>
              <a:t>Velký</a:t>
            </a:r>
            <a:r>
              <a:rPr lang="en-GB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GB" altLang="en-US" sz="1600" b="0" dirty="0" err="1">
                <a:solidFill>
                  <a:schemeClr val="tx1"/>
                </a:solidFill>
                <a:sym typeface="Wingdings" panose="05000000000000000000" pitchFamily="2" charset="2"/>
              </a:rPr>
              <a:t>problém</a:t>
            </a:r>
            <a:r>
              <a:rPr lang="en-GB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 v </a:t>
            </a:r>
            <a:r>
              <a:rPr lang="en-GB" altLang="en-US" sz="1600" b="0" dirty="0" err="1">
                <a:solidFill>
                  <a:schemeClr val="tx1"/>
                </a:solidFill>
                <a:sym typeface="Wingdings" panose="05000000000000000000" pitchFamily="2" charset="2"/>
              </a:rPr>
              <a:t>Indii</a:t>
            </a:r>
            <a:r>
              <a:rPr lang="en-GB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 a </a:t>
            </a:r>
            <a:r>
              <a:rPr lang="en-GB" altLang="en-US" sz="1600" b="0" dirty="0" err="1">
                <a:solidFill>
                  <a:schemeClr val="tx1"/>
                </a:solidFill>
                <a:sym typeface="Wingdings" panose="05000000000000000000" pitchFamily="2" charset="2"/>
              </a:rPr>
              <a:t>Pakistánu</a:t>
            </a:r>
            <a:r>
              <a:rPr lang="en-GB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br>
              <a:rPr lang="en-GB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en-GB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ale </a:t>
            </a:r>
            <a:r>
              <a:rPr lang="en-GB" altLang="en-US" sz="1600" b="0" dirty="0" err="1">
                <a:solidFill>
                  <a:schemeClr val="tx1"/>
                </a:solidFill>
                <a:sym typeface="Wingdings" panose="05000000000000000000" pitchFamily="2" charset="2"/>
              </a:rPr>
              <a:t>i</a:t>
            </a:r>
            <a:r>
              <a:rPr lang="en-GB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 v </a:t>
            </a:r>
            <a:r>
              <a:rPr lang="en-GB" altLang="en-US" sz="1600" b="0" dirty="0" err="1">
                <a:solidFill>
                  <a:schemeClr val="tx1"/>
                </a:solidFill>
                <a:sym typeface="Wingdings" panose="05000000000000000000" pitchFamily="2" charset="2"/>
              </a:rPr>
              <a:t>Evropě</a:t>
            </a:r>
            <a:r>
              <a:rPr lang="en-GB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 (</a:t>
            </a:r>
            <a:r>
              <a:rPr lang="en-GB" altLang="en-US" sz="1600" b="0" dirty="0" err="1">
                <a:solidFill>
                  <a:schemeClr val="tx1"/>
                </a:solidFill>
                <a:sym typeface="Wingdings" panose="05000000000000000000" pitchFamily="2" charset="2"/>
              </a:rPr>
              <a:t>Řecko</a:t>
            </a:r>
            <a:r>
              <a:rPr lang="en-GB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en-GB" altLang="en-US" sz="1600" b="0" dirty="0" err="1">
                <a:solidFill>
                  <a:schemeClr val="tx1"/>
                </a:solidFill>
                <a:sym typeface="Wingdings" panose="05000000000000000000" pitchFamily="2" charset="2"/>
              </a:rPr>
              <a:t>Španělsko</a:t>
            </a:r>
            <a:r>
              <a:rPr lang="en-GB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en-GB" altLang="en-US" sz="1600" b="0" dirty="0" err="1">
                <a:solidFill>
                  <a:schemeClr val="tx1"/>
                </a:solidFill>
                <a:sym typeface="Wingdings" panose="05000000000000000000" pitchFamily="2" charset="2"/>
              </a:rPr>
              <a:t>Itálie</a:t>
            </a:r>
            <a:r>
              <a:rPr lang="en-GB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en-GB" altLang="en-US" sz="1600" b="0" dirty="0" err="1">
                <a:solidFill>
                  <a:schemeClr val="tx1"/>
                </a:solidFill>
                <a:sym typeface="Wingdings" panose="05000000000000000000" pitchFamily="2" charset="2"/>
              </a:rPr>
              <a:t>Kypr</a:t>
            </a:r>
            <a:r>
              <a:rPr lang="en-GB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  <a:endParaRPr lang="en-GB" altLang="en-US" sz="1600" b="0" dirty="0">
              <a:solidFill>
                <a:schemeClr val="tx1"/>
              </a:solidFill>
            </a:endParaRP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89668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04800" y="1341438"/>
            <a:ext cx="8610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2400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4000" u="sng">
                <a:solidFill>
                  <a:srgbClr val="FF3300"/>
                </a:solidFill>
              </a:rPr>
              <a:t>PRODUCENTI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4000" u="sng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4000">
                <a:solidFill>
                  <a:srgbClr val="FF3300"/>
                </a:solidFill>
              </a:rPr>
              <a:t>- Rostliny, řasy, sinice - 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23850" y="836613"/>
            <a:ext cx="86106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- </a:t>
            </a:r>
            <a:r>
              <a:rPr lang="cs-CZ" altLang="en-US" sz="2200">
                <a:solidFill>
                  <a:schemeClr val="tx2"/>
                </a:solidFill>
              </a:rPr>
              <a:t>hlavní zdroj energie </a:t>
            </a:r>
            <a:r>
              <a:rPr lang="cs-CZ" altLang="en-US" sz="2200" b="0">
                <a:solidFill>
                  <a:schemeClr val="tx1"/>
                </a:solidFill>
              </a:rPr>
              <a:t>a organické hmoty v ekosystémech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>
                <a:solidFill>
                  <a:schemeClr val="tx1"/>
                </a:solidFill>
              </a:rPr>
              <a:t> </a:t>
            </a:r>
            <a:r>
              <a:rPr lang="cs-CZ" altLang="en-US" sz="2200">
                <a:solidFill>
                  <a:schemeClr val="tx2"/>
                </a:solidFill>
              </a:rPr>
              <a:t>zdroj kyslíku </a:t>
            </a:r>
            <a:r>
              <a:rPr lang="cs-CZ" altLang="en-US" sz="2200" b="0">
                <a:solidFill>
                  <a:schemeClr val="tx1"/>
                </a:solidFill>
              </a:rPr>
              <a:t>pro ostatní organismy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>
                <a:solidFill>
                  <a:schemeClr val="tx1"/>
                </a:solidFill>
              </a:rPr>
              <a:t> ekonomicky významné organismy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potraviny, zdroje surovin (</a:t>
            </a:r>
            <a:r>
              <a:rPr lang="cs-CZ" altLang="en-US" sz="2200" b="0" i="1">
                <a:solidFill>
                  <a:schemeClr val="tx1"/>
                </a:solidFill>
              </a:rPr>
              <a:t>dřevo</a:t>
            </a:r>
            <a:r>
              <a:rPr lang="cs-CZ" altLang="en-US" sz="2200" b="0">
                <a:solidFill>
                  <a:schemeClr val="tx1"/>
                </a:solidFill>
              </a:rPr>
              <a:t>) ....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>
                <a:solidFill>
                  <a:schemeClr val="tx1"/>
                </a:solidFill>
              </a:rPr>
              <a:t> esteticky významné organismy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cs-CZ" altLang="en-US" sz="2200" b="0" u="sng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u="sng">
                <a:solidFill>
                  <a:schemeClr val="tx1"/>
                </a:solidFill>
              </a:rPr>
              <a:t>Ekotoxicita pro producenty </a:t>
            </a:r>
            <a:br>
              <a:rPr lang="cs-CZ" altLang="en-US" sz="2200" b="0" u="sng">
                <a:solidFill>
                  <a:schemeClr val="tx1"/>
                </a:solidFill>
              </a:rPr>
            </a:br>
            <a:r>
              <a:rPr lang="cs-CZ" altLang="en-US" sz="2200" b="0" u="sng">
                <a:solidFill>
                  <a:schemeClr val="tx1"/>
                </a:solidFill>
              </a:rPr>
              <a:t>má zásadní význam </a:t>
            </a:r>
            <a:br>
              <a:rPr lang="cs-CZ" altLang="en-US" sz="2200" b="0" u="sng">
                <a:solidFill>
                  <a:schemeClr val="tx1"/>
                </a:solidFill>
              </a:rPr>
            </a:br>
            <a:r>
              <a:rPr lang="cs-CZ" altLang="en-US" sz="2200" b="0" u="sng">
                <a:solidFill>
                  <a:schemeClr val="tx1"/>
                </a:solidFill>
              </a:rPr>
              <a:t>pro celý ekosystém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PRODUCENTI</a:t>
            </a:r>
            <a:r>
              <a:rPr lang="en-US" altLang="en-US" sz="2400">
                <a:solidFill>
                  <a:srgbClr val="FF3300"/>
                </a:solidFill>
              </a:rPr>
              <a:t> a jejich v</a:t>
            </a:r>
            <a:r>
              <a:rPr lang="cs-CZ" altLang="en-US" sz="2400">
                <a:solidFill>
                  <a:srgbClr val="FF3300"/>
                </a:solidFill>
              </a:rPr>
              <a:t>ýznam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  <p:pic>
        <p:nvPicPr>
          <p:cNvPr id="43012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089" r="2054" b="3767"/>
          <a:stretch>
            <a:fillRect/>
          </a:stretch>
        </p:blipFill>
        <p:spPr bwMode="auto">
          <a:xfrm>
            <a:off x="5435600" y="2133600"/>
            <a:ext cx="3541713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3444875" y="4149725"/>
            <a:ext cx="20637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2"/>
                </a:solidFill>
              </a:rPr>
              <a:t>Producenti: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chemeClr val="tx1"/>
                </a:solidFill>
              </a:rPr>
              <a:t>ŘASY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chemeClr val="tx1"/>
                </a:solidFill>
              </a:rPr>
              <a:t>VYŠŠÍ ROSTLINY</a:t>
            </a:r>
          </a:p>
        </p:txBody>
      </p:sp>
      <p:pic>
        <p:nvPicPr>
          <p:cNvPr id="43014" name="Picture 7"/>
          <p:cNvPicPr>
            <a:picLocks noChangeAspect="1" noChangeArrowheads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94213"/>
            <a:ext cx="3313113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04800" y="1081088"/>
            <a:ext cx="8610600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u="sng">
                <a:solidFill>
                  <a:schemeClr val="tx1"/>
                </a:solidFill>
              </a:rPr>
              <a:t>Fotosyntéza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cs-CZ" altLang="en-US" sz="22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>
                <a:solidFill>
                  <a:schemeClr val="tx1"/>
                </a:solidFill>
              </a:rPr>
              <a:t> Unikátní metabolický proces u producentů (rostliny, řasy)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2200" b="0" i="1">
                <a:solidFill>
                  <a:schemeClr val="tx1"/>
                </a:solidFill>
              </a:rPr>
              <a:t>(pozn. mají i „respiraci“ jako živočichové !)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en-GB" altLang="en-US" sz="22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GB" altLang="en-US" sz="2200" b="0">
                <a:solidFill>
                  <a:schemeClr val="tx1"/>
                </a:solidFill>
              </a:rPr>
              <a:t> </a:t>
            </a:r>
            <a:r>
              <a:rPr lang="cs-CZ" altLang="en-US" sz="2200" b="0">
                <a:solidFill>
                  <a:schemeClr val="tx1"/>
                </a:solidFill>
              </a:rPr>
              <a:t>Změny fotosyntetické aktivity </a:t>
            </a:r>
            <a:r>
              <a:rPr lang="cs-CZ" altLang="en-US" sz="2200">
                <a:solidFill>
                  <a:srgbClr val="FF0000"/>
                </a:solidFill>
              </a:rPr>
              <a:t>dobrým ukazatelem intoxikace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Možnosti sledování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	- inhibice </a:t>
            </a:r>
            <a:r>
              <a:rPr lang="cs-CZ" altLang="en-US" sz="2200">
                <a:solidFill>
                  <a:schemeClr val="tx2"/>
                </a:solidFill>
              </a:rPr>
              <a:t>produkce kyslíku</a:t>
            </a:r>
            <a:r>
              <a:rPr lang="en-GB" altLang="en-US" sz="2200">
                <a:solidFill>
                  <a:schemeClr val="tx2"/>
                </a:solidFill>
              </a:rPr>
              <a:t> </a:t>
            </a:r>
            <a:endParaRPr lang="cs-CZ" altLang="en-US" sz="220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	- změny </a:t>
            </a:r>
            <a:r>
              <a:rPr lang="cs-CZ" altLang="en-US" sz="2200">
                <a:solidFill>
                  <a:schemeClr val="tx2"/>
                </a:solidFill>
              </a:rPr>
              <a:t>fluorescence fotosyntetických </a:t>
            </a:r>
            <a:r>
              <a:rPr lang="cs-CZ" altLang="en-US" sz="2200" b="0">
                <a:solidFill>
                  <a:schemeClr val="tx1"/>
                </a:solidFill>
              </a:rPr>
              <a:t>pigmentů 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TOXICKÉ ÚČINKY NA FOTOSYNTÉZU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Sledování fotosyntézy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  <p:pic>
        <p:nvPicPr>
          <p:cNvPr id="47107" name="Picture 2" descr="http://www.ekotechnika.cz/uploaded/gallery/products/gallery/big/AC_LCi_S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2636838"/>
            <a:ext cx="442912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Zástupný symbol pro obsah 4"/>
          <p:cNvSpPr>
            <a:spLocks noGrp="1"/>
          </p:cNvSpPr>
          <p:nvPr>
            <p:ph idx="1"/>
          </p:nvPr>
        </p:nvSpPr>
        <p:spPr>
          <a:xfrm>
            <a:off x="457200" y="1196975"/>
            <a:ext cx="4140200" cy="1223963"/>
          </a:xfrm>
        </p:spPr>
        <p:txBody>
          <a:bodyPr/>
          <a:lstStyle/>
          <a:p>
            <a:r>
              <a:rPr lang="cs-CZ" altLang="cs-CZ" sz="2400"/>
              <a:t>Gazometrie (IR) - měření spotřeby CO2, produkce O2</a:t>
            </a:r>
            <a:endParaRPr lang="en-US" altLang="cs-CZ" sz="2400"/>
          </a:p>
        </p:txBody>
      </p:sp>
      <p:sp>
        <p:nvSpPr>
          <p:cNvPr id="47109" name="Zástupný symbol pro obsah 4"/>
          <p:cNvSpPr txBox="1">
            <a:spLocks/>
          </p:cNvSpPr>
          <p:nvPr/>
        </p:nvSpPr>
        <p:spPr bwMode="auto">
          <a:xfrm>
            <a:off x="4770438" y="1196975"/>
            <a:ext cx="413861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0"/>
              <a:t>Selektivní elektrody – měření O2 ve vodném prostředí</a:t>
            </a:r>
            <a:endParaRPr lang="en-US" altLang="cs-CZ" sz="2400" b="0"/>
          </a:p>
        </p:txBody>
      </p:sp>
      <p:sp>
        <p:nvSpPr>
          <p:cNvPr id="47110" name="AutoShape 4" descr="Výsledek obrázku pro m&amp;ecaron;&amp;rcaron;ení kyslík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solidFill>
                <a:schemeClr val="tx1"/>
              </a:solidFill>
            </a:endParaRPr>
          </a:p>
        </p:txBody>
      </p:sp>
      <p:pic>
        <p:nvPicPr>
          <p:cNvPr id="471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498725"/>
            <a:ext cx="2938463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991600" cy="6858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/>
              <a:t>REGULACE v buněčném cyklu</a:t>
            </a:r>
            <a:endParaRPr lang="en-GB" altLang="en-US"/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1828800" y="23622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  <p:pic>
        <p:nvPicPr>
          <p:cNvPr id="18436" name="Picture 6" descr="Regulace bun cyklu"/>
          <p:cNvPicPr>
            <a:picLocks noChangeAspect="1" noChangeArrowheads="1"/>
          </p:cNvPicPr>
          <p:nvPr/>
        </p:nvPicPr>
        <p:blipFill>
          <a:blip r:embed="rId3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852738"/>
            <a:ext cx="4427537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179388" y="836613"/>
            <a:ext cx="8281987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9875" indent="-269875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000" u="sng" dirty="0">
                <a:solidFill>
                  <a:schemeClr val="tx1"/>
                </a:solidFill>
              </a:rPr>
              <a:t>Kontrolované faktory: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cs-CZ" altLang="en-US" sz="2000" b="0" dirty="0">
                <a:solidFill>
                  <a:schemeClr val="tx1"/>
                </a:solidFill>
              </a:rPr>
              <a:t>Extracelulární signály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cs-CZ" altLang="en-US" sz="2000" b="0" dirty="0">
                <a:solidFill>
                  <a:schemeClr val="tx1"/>
                </a:solidFill>
              </a:rPr>
              <a:t>Správná posloupnost událostí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cs-CZ" altLang="en-US" sz="2000" b="0" dirty="0">
                <a:solidFill>
                  <a:schemeClr val="tx1"/>
                </a:solidFill>
              </a:rPr>
              <a:t>Bezchybnost procesů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cs-CZ" altLang="en-US" sz="2000" b="0" dirty="0">
                <a:solidFill>
                  <a:schemeClr val="tx1"/>
                </a:solidFill>
              </a:rPr>
              <a:t>Dokončení každé fáze před zahájením další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endParaRPr lang="cs-CZ" altLang="en-US" sz="20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000" u="sng" dirty="0">
                <a:solidFill>
                  <a:schemeClr val="tx1"/>
                </a:solidFill>
              </a:rPr>
              <a:t>Principy řízení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000" dirty="0">
                <a:solidFill>
                  <a:srgbClr val="FF0000"/>
                </a:solidFill>
              </a:rPr>
              <a:t>Fosforylace/Defosforylace</a:t>
            </a:r>
            <a:br>
              <a:rPr lang="cs-CZ" altLang="en-US" sz="2000" dirty="0">
                <a:solidFill>
                  <a:srgbClr val="FF0000"/>
                </a:solidFill>
              </a:rPr>
            </a:br>
            <a:r>
              <a:rPr lang="cs-CZ" altLang="en-US" sz="2000" b="0" dirty="0">
                <a:solidFill>
                  <a:schemeClr val="tx1"/>
                </a:solidFill>
              </a:rPr>
              <a:t>proteinů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000" dirty="0">
                <a:solidFill>
                  <a:srgbClr val="FF0000"/>
                </a:solidFill>
              </a:rPr>
              <a:t>Cykliny / CDK </a:t>
            </a:r>
            <a:r>
              <a:rPr lang="cs-CZ" altLang="en-US" sz="2000" b="0" dirty="0">
                <a:solidFill>
                  <a:schemeClr val="tx1"/>
                </a:solidFill>
              </a:rPr>
              <a:t>(cyklin-</a:t>
            </a:r>
            <a:br>
              <a:rPr lang="cs-CZ" altLang="en-US" sz="2000" b="0" dirty="0">
                <a:solidFill>
                  <a:schemeClr val="tx1"/>
                </a:solidFill>
              </a:rPr>
            </a:br>
            <a:r>
              <a:rPr lang="cs-CZ" altLang="en-US" sz="2000" b="0" dirty="0">
                <a:solidFill>
                  <a:schemeClr val="tx1"/>
                </a:solidFill>
              </a:rPr>
              <a:t>dependentní </a:t>
            </a:r>
            <a:r>
              <a:rPr lang="cs-CZ" altLang="en-US" sz="2000" u="sng" dirty="0">
                <a:solidFill>
                  <a:schemeClr val="tx1"/>
                </a:solidFill>
              </a:rPr>
              <a:t>kinázy</a:t>
            </a:r>
            <a:r>
              <a:rPr lang="cs-CZ" altLang="en-US" sz="2000" b="0" dirty="0">
                <a:solidFill>
                  <a:schemeClr val="tx1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20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000" b="0" dirty="0">
                <a:solidFill>
                  <a:schemeClr val="tx1"/>
                </a:solidFill>
              </a:rPr>
              <a:t>Velký význam proteinu </a:t>
            </a:r>
            <a:r>
              <a:rPr lang="cs-CZ" altLang="en-US" sz="2000" dirty="0">
                <a:solidFill>
                  <a:srgbClr val="FF0000"/>
                </a:solidFill>
              </a:rPr>
              <a:t>p53</a:t>
            </a:r>
          </a:p>
        </p:txBody>
      </p:sp>
      <p:cxnSp>
        <p:nvCxnSpPr>
          <p:cNvPr id="3" name="Přímá spojnice se šipkou 2"/>
          <p:cNvCxnSpPr/>
          <p:nvPr/>
        </p:nvCxnSpPr>
        <p:spPr>
          <a:xfrm flipH="1" flipV="1">
            <a:off x="1919288" y="5013325"/>
            <a:ext cx="298450" cy="7191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9" name="TextovéPole 4"/>
          <p:cNvSpPr txBox="1">
            <a:spLocks noChangeArrowheads="1"/>
          </p:cNvSpPr>
          <p:nvPr/>
        </p:nvSpPr>
        <p:spPr bwMode="auto">
          <a:xfrm>
            <a:off x="2195513" y="5253038"/>
            <a:ext cx="24495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Cíle toxických látek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(„receptory“)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 b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 b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1800" b="0">
                <a:solidFill>
                  <a:schemeClr val="tx1"/>
                </a:solidFill>
              </a:rPr>
              <a:t>aktivace</a:t>
            </a:r>
            <a:r>
              <a:rPr lang="en-US" altLang="en-US" sz="1800" b="0">
                <a:solidFill>
                  <a:schemeClr val="tx1"/>
                </a:solidFill>
              </a:rPr>
              <a:t> /</a:t>
            </a:r>
            <a:r>
              <a:rPr lang="cs-CZ" altLang="en-US" sz="1800" b="0">
                <a:solidFill>
                  <a:schemeClr val="tx1"/>
                </a:solidFill>
              </a:rPr>
              <a:t> inhibice</a:t>
            </a:r>
            <a:br>
              <a:rPr lang="en-US" altLang="en-US" sz="1800" b="0">
                <a:solidFill>
                  <a:schemeClr val="tx1"/>
                </a:solidFill>
              </a:rPr>
            </a:br>
            <a:r>
              <a:rPr lang="cs-CZ" altLang="en-US" sz="1800" b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 b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1800" b="0">
                <a:solidFill>
                  <a:schemeClr val="tx1"/>
                </a:solidFill>
                <a:sym typeface="Wingdings" panose="05000000000000000000" pitchFamily="2" charset="2"/>
              </a:rPr>
              <a:t>toxicita</a:t>
            </a: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9" name="Obláček 8"/>
          <p:cNvSpPr/>
          <p:nvPr/>
        </p:nvSpPr>
        <p:spPr>
          <a:xfrm>
            <a:off x="3635375" y="3284538"/>
            <a:ext cx="1728788" cy="863600"/>
          </a:xfrm>
          <a:prstGeom prst="cloudCallout">
            <a:avLst>
              <a:gd name="adj1" fmla="val -96535"/>
              <a:gd name="adj2" fmla="val -28991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1200" b="0" dirty="0">
                <a:solidFill>
                  <a:schemeClr val="tx2">
                    <a:lumMod val="75000"/>
                  </a:schemeClr>
                </a:solidFill>
              </a:rPr>
              <a:t>Mechanismy: modulace enzymů</a:t>
            </a:r>
            <a:endParaRPr lang="en-US" sz="1200" b="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Obláček 9"/>
          <p:cNvSpPr/>
          <p:nvPr/>
        </p:nvSpPr>
        <p:spPr>
          <a:xfrm>
            <a:off x="3851275" y="4149725"/>
            <a:ext cx="1728788" cy="863600"/>
          </a:xfrm>
          <a:prstGeom prst="cloudCallout">
            <a:avLst>
              <a:gd name="adj1" fmla="val -74706"/>
              <a:gd name="adj2" fmla="val 9664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1200" b="0" dirty="0" err="1">
                <a:solidFill>
                  <a:schemeClr val="tx2">
                    <a:lumMod val="75000"/>
                  </a:schemeClr>
                </a:solidFill>
              </a:rPr>
              <a:t>Signálování</a:t>
            </a:r>
            <a:r>
              <a:rPr lang="cs-CZ" sz="1200" b="0" dirty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pPr algn="ctr" eaLnBrk="1" hangingPunct="1">
              <a:defRPr/>
            </a:pPr>
            <a:r>
              <a:rPr lang="cs-CZ" sz="1200" b="0" dirty="0">
                <a:solidFill>
                  <a:schemeClr val="tx2">
                    <a:lumMod val="75000"/>
                  </a:schemeClr>
                </a:solidFill>
              </a:rPr>
              <a:t>regulace</a:t>
            </a:r>
            <a:endParaRPr lang="en-US" sz="1200" b="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84475"/>
            <a:ext cx="4187825" cy="388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Sledování fluorescence chlorofylu v listech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  <p:pic>
        <p:nvPicPr>
          <p:cNvPr id="49156" name="Picture 2" descr="FC3DView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08050"/>
            <a:ext cx="4953000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 Box 6"/>
          <p:cNvSpPr txBox="1">
            <a:spLocks noChangeArrowheads="1"/>
          </p:cNvSpPr>
          <p:nvPr/>
        </p:nvSpPr>
        <p:spPr bwMode="auto">
          <a:xfrm>
            <a:off x="468313" y="4508500"/>
            <a:ext cx="4078287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2"/>
                </a:solidFill>
              </a:rPr>
              <a:t>Sledování fluorescence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chemeClr val="tx1"/>
                </a:solidFill>
              </a:rPr>
              <a:t>Impuls světla </a:t>
            </a:r>
            <a:r>
              <a:rPr lang="cs-CZ" altLang="en-US" sz="1800" b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 b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1800" b="0">
                <a:solidFill>
                  <a:schemeClr val="tx1"/>
                </a:solidFill>
                <a:sym typeface="Wingdings" panose="05000000000000000000" pitchFamily="2" charset="2"/>
              </a:rPr>
              <a:t>absorbce </a:t>
            </a:r>
            <a:r>
              <a:rPr lang="en-US" altLang="en-US" sz="1800" b="0">
                <a:solidFill>
                  <a:schemeClr val="tx1"/>
                </a:solidFill>
                <a:sym typeface="Wingdings" panose="05000000000000000000" pitchFamily="2" charset="2"/>
              </a:rPr>
              <a:t>chlorof</a:t>
            </a:r>
            <a:r>
              <a:rPr lang="cs-CZ" altLang="en-US" sz="1800" b="0">
                <a:solidFill>
                  <a:schemeClr val="tx1"/>
                </a:solidFill>
                <a:sym typeface="Wingdings" panose="05000000000000000000" pitchFamily="2" charset="2"/>
              </a:rPr>
              <a:t>ylem</a:t>
            </a:r>
            <a:br>
              <a:rPr lang="cs-CZ" altLang="en-US" sz="1800" b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cs-CZ" altLang="en-US" sz="1800" b="0">
                <a:solidFill>
                  <a:schemeClr val="tx1"/>
                </a:solidFill>
                <a:sym typeface="Wingdings" panose="05000000000000000000" pitchFamily="2" charset="2"/>
              </a:rPr>
              <a:t>   </a:t>
            </a:r>
            <a:r>
              <a:rPr lang="en-US" altLang="en-US" sz="1800" b="0">
                <a:solidFill>
                  <a:schemeClr val="tx1"/>
                </a:solidFill>
                <a:sym typeface="Wingdings" panose="05000000000000000000" pitchFamily="2" charset="2"/>
              </a:rPr>
              <a:t>emise sv</a:t>
            </a:r>
            <a:r>
              <a:rPr lang="cs-CZ" altLang="en-US" sz="1800" b="0">
                <a:solidFill>
                  <a:schemeClr val="tx1"/>
                </a:solidFill>
                <a:sym typeface="Wingdings" panose="05000000000000000000" pitchFamily="2" charset="2"/>
              </a:rPr>
              <a:t>ětla (červené)</a:t>
            </a:r>
            <a:br>
              <a:rPr lang="cs-CZ" altLang="en-US" sz="1800" b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en-US" altLang="en-US" sz="1800" b="0" i="1">
                <a:solidFill>
                  <a:schemeClr val="tx1"/>
                </a:solidFill>
                <a:sym typeface="Wingdings" panose="05000000000000000000" pitchFamily="2" charset="2"/>
              </a:rPr>
              <a:t>  </a:t>
            </a:r>
            <a:r>
              <a:rPr lang="cs-CZ" altLang="en-US" sz="1800" b="0" i="1">
                <a:solidFill>
                  <a:schemeClr val="tx1"/>
                </a:solidFill>
                <a:sym typeface="Wingdings" panose="05000000000000000000" pitchFamily="2" charset="2"/>
              </a:rPr>
              <a:t>(u poškozených rostlin změny v </a:t>
            </a:r>
            <a:br>
              <a:rPr lang="cs-CZ" altLang="en-US" sz="1800" b="0" i="1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cs-CZ" altLang="en-US" sz="1800" b="0" i="1">
                <a:solidFill>
                  <a:schemeClr val="tx1"/>
                </a:solidFill>
                <a:sym typeface="Wingdings" panose="05000000000000000000" pitchFamily="2" charset="2"/>
              </a:rPr>
              <a:t>   intenzitě a kinetice fluorescence)</a:t>
            </a:r>
            <a:endParaRPr lang="cs-CZ" altLang="en-US" sz="1800" b="0" i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04800" y="1111250"/>
            <a:ext cx="86106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u="sng">
                <a:solidFill>
                  <a:schemeClr val="tx1"/>
                </a:solidFill>
              </a:rPr>
              <a:t>Toxick</a:t>
            </a:r>
            <a:r>
              <a:rPr lang="cs-CZ" altLang="en-US" sz="2200" u="sng">
                <a:solidFill>
                  <a:schemeClr val="tx1"/>
                </a:solidFill>
              </a:rPr>
              <a:t>é látky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cs-CZ" altLang="en-US" sz="22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>
                <a:solidFill>
                  <a:schemeClr val="tx1"/>
                </a:solidFill>
              </a:rPr>
              <a:t> </a:t>
            </a:r>
            <a:r>
              <a:rPr lang="cs-CZ" altLang="en-US" sz="2200">
                <a:solidFill>
                  <a:schemeClr val="tx2"/>
                </a:solidFill>
              </a:rPr>
              <a:t>specifické účinky </a:t>
            </a:r>
            <a:r>
              <a:rPr lang="cs-CZ" altLang="en-US" sz="2200" b="0">
                <a:solidFill>
                  <a:schemeClr val="tx1"/>
                </a:solidFill>
              </a:rPr>
              <a:t>- řada herbicidů cílena na blokaci přenosu  </a:t>
            </a:r>
            <a:br>
              <a:rPr lang="cs-CZ" altLang="en-US" sz="2200" b="0">
                <a:solidFill>
                  <a:schemeClr val="tx1"/>
                </a:solidFill>
              </a:rPr>
            </a:br>
            <a:r>
              <a:rPr lang="cs-CZ" altLang="en-US" sz="2200" b="0">
                <a:solidFill>
                  <a:schemeClr val="tx1"/>
                </a:solidFill>
              </a:rPr>
              <a:t>   elektronů mezi fotosystémy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cs-CZ" altLang="en-US" sz="22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200">
                <a:solidFill>
                  <a:schemeClr val="tx2"/>
                </a:solidFill>
              </a:rPr>
              <a:t> nespecifické účinky </a:t>
            </a:r>
            <a:r>
              <a:rPr lang="cs-CZ" altLang="en-US" sz="2200" b="0">
                <a:solidFill>
                  <a:schemeClr val="tx1"/>
                </a:solidFill>
              </a:rPr>
              <a:t>– toxické kovy, narkotická toxicita, akutní toxicita plynů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TOXICKÉ ÚČINKY NA FOTOSYNTÉZU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ChangeArrowheads="1"/>
          </p:cNvSpPr>
          <p:nvPr/>
        </p:nvSpPr>
        <p:spPr bwMode="auto">
          <a:xfrm>
            <a:off x="304800" y="304800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Herbicidy – př. </a:t>
            </a:r>
            <a:r>
              <a:rPr lang="en-GB" altLang="en-US" sz="2400">
                <a:solidFill>
                  <a:srgbClr val="FF3300"/>
                </a:solidFill>
              </a:rPr>
              <a:t>Diuron (DCMU) </a:t>
            </a:r>
            <a:r>
              <a:rPr lang="cs-CZ" altLang="en-US" sz="2400">
                <a:solidFill>
                  <a:srgbClr val="FF3300"/>
                </a:solidFill>
              </a:rPr>
              <a:t>a Paraquat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0">
                <a:solidFill>
                  <a:srgbClr val="FF3300"/>
                </a:solidFill>
              </a:rPr>
              <a:t>(narušení přenosu elektronů při fotosyntéze)</a:t>
            </a:r>
          </a:p>
        </p:txBody>
      </p:sp>
      <p:pic>
        <p:nvPicPr>
          <p:cNvPr id="53251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04925"/>
            <a:ext cx="5508625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995738"/>
            <a:ext cx="5202238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04800" y="765175"/>
            <a:ext cx="8610600" cy="48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inhibitory fotosyntézy: </a:t>
            </a: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2"/>
                </a:solidFill>
              </a:rPr>
              <a:t>triazinové herbicidy</a:t>
            </a:r>
            <a:r>
              <a:rPr lang="en-GB" altLang="en-US" sz="1600">
                <a:solidFill>
                  <a:schemeClr val="tx2"/>
                </a:solidFill>
              </a:rPr>
              <a:t> (př. Atrazin)</a:t>
            </a:r>
            <a:r>
              <a:rPr lang="cs-CZ" altLang="en-US" sz="1600" b="0">
                <a:solidFill>
                  <a:schemeClr val="tx1"/>
                </a:solidFill>
              </a:rPr>
              <a:t>, fenyl-karbamáty, </a:t>
            </a:r>
            <a:r>
              <a:rPr lang="cs-CZ" altLang="en-US" sz="1600">
                <a:solidFill>
                  <a:schemeClr val="tx2"/>
                </a:solidFill>
              </a:rPr>
              <a:t>substituované močoviny </a:t>
            </a:r>
            <a:r>
              <a:rPr lang="en-GB" altLang="en-US" sz="1600">
                <a:solidFill>
                  <a:schemeClr val="tx2"/>
                </a:solidFill>
              </a:rPr>
              <a:t>(př. Diuron) </a:t>
            </a:r>
            <a:r>
              <a:rPr lang="cs-CZ" altLang="en-US" sz="1600" b="0">
                <a:solidFill>
                  <a:schemeClr val="tx1"/>
                </a:solidFill>
              </a:rPr>
              <a:t>(zejména část fotosystému II. vazba s bílkovinou v chloroplastech, tlumí se Hillova reakce fotosyntetického přenosu elektronů)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syntetické auxiny:</a:t>
            </a: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solidFill>
                  <a:schemeClr val="tx2"/>
                </a:solidFill>
              </a:rPr>
              <a:t>Deriváty kyseliny fenoxyoctové – např.- M</a:t>
            </a:r>
            <a:r>
              <a:rPr lang="cs-CZ" altLang="en-US" sz="1600">
                <a:solidFill>
                  <a:schemeClr val="tx2"/>
                </a:solidFill>
              </a:rPr>
              <a:t>CPA</a:t>
            </a:r>
            <a:r>
              <a:rPr lang="cs-CZ" altLang="en-US" sz="1600" b="0">
                <a:solidFill>
                  <a:schemeClr val="tx1"/>
                </a:solidFill>
              </a:rPr>
              <a:t>, </a:t>
            </a:r>
            <a:r>
              <a:rPr lang="en-GB" altLang="en-US" sz="1600" b="0">
                <a:solidFill>
                  <a:schemeClr val="tx1"/>
                </a:solidFill>
              </a:rPr>
              <a:t>nebo </a:t>
            </a:r>
            <a:r>
              <a:rPr lang="cs-CZ" altLang="en-US" sz="1600">
                <a:solidFill>
                  <a:schemeClr val="tx2"/>
                </a:solidFill>
              </a:rPr>
              <a:t>2</a:t>
            </a:r>
            <a:r>
              <a:rPr lang="en-GB" altLang="en-US" sz="1600">
                <a:solidFill>
                  <a:schemeClr val="tx2"/>
                </a:solidFill>
              </a:rPr>
              <a:t>,</a:t>
            </a:r>
            <a:r>
              <a:rPr lang="cs-CZ" altLang="en-US" sz="1600">
                <a:solidFill>
                  <a:schemeClr val="tx2"/>
                </a:solidFill>
              </a:rPr>
              <a:t>4</a:t>
            </a:r>
            <a:r>
              <a:rPr lang="en-GB" altLang="en-US" sz="1600">
                <a:solidFill>
                  <a:schemeClr val="tx2"/>
                </a:solidFill>
              </a:rPr>
              <a:t>-</a:t>
            </a:r>
            <a:r>
              <a:rPr lang="cs-CZ" altLang="en-US" sz="1600">
                <a:solidFill>
                  <a:schemeClr val="tx2"/>
                </a:solidFill>
              </a:rPr>
              <a:t>D</a:t>
            </a:r>
            <a:r>
              <a:rPr lang="en-GB" altLang="en-US" sz="1600">
                <a:solidFill>
                  <a:schemeClr val="tx2"/>
                </a:solidFill>
              </a:rPr>
              <a:t>. </a:t>
            </a:r>
            <a:r>
              <a:rPr lang="cs-CZ" altLang="en-US" sz="1600" b="0">
                <a:solidFill>
                  <a:schemeClr val="tx1"/>
                </a:solidFill>
              </a:rPr>
              <a:t>dicamba, dichlorprop, clopyralid, fluroxypyr (deformace listů, nadměrný růst, vyčerpání rostliny)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inhibitory syntézy aminokyselin: </a:t>
            </a: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 b="0">
                <a:solidFill>
                  <a:schemeClr val="tx1"/>
                </a:solidFill>
              </a:rPr>
              <a:t>sulfonylmočovina, triazolopyrimidin, </a:t>
            </a:r>
            <a:r>
              <a:rPr lang="cs-CZ" altLang="en-US" sz="1600">
                <a:solidFill>
                  <a:schemeClr val="tx2"/>
                </a:solidFill>
              </a:rPr>
              <a:t>gly</a:t>
            </a:r>
            <a:r>
              <a:rPr lang="en-GB" altLang="en-US" sz="1600">
                <a:solidFill>
                  <a:schemeClr val="tx2"/>
                </a:solidFill>
              </a:rPr>
              <a:t>f</a:t>
            </a:r>
            <a:r>
              <a:rPr lang="cs-CZ" altLang="en-US" sz="1600">
                <a:solidFill>
                  <a:schemeClr val="tx2"/>
                </a:solidFill>
              </a:rPr>
              <a:t>os</a:t>
            </a:r>
            <a:r>
              <a:rPr lang="en-GB" altLang="en-US" sz="1600">
                <a:solidFill>
                  <a:schemeClr val="tx2"/>
                </a:solidFill>
              </a:rPr>
              <a:t>á</a:t>
            </a:r>
            <a:r>
              <a:rPr lang="cs-CZ" altLang="en-US" sz="1600">
                <a:solidFill>
                  <a:schemeClr val="tx2"/>
                </a:solidFill>
              </a:rPr>
              <a:t>t</a:t>
            </a:r>
            <a:r>
              <a:rPr lang="en-GB" altLang="en-US" sz="1600">
                <a:solidFill>
                  <a:schemeClr val="tx2"/>
                </a:solidFill>
              </a:rPr>
              <a:t> = produkt RoundUp</a:t>
            </a:r>
            <a:r>
              <a:rPr lang="cs-CZ" altLang="en-US" sz="1600" b="0">
                <a:solidFill>
                  <a:schemeClr val="tx1"/>
                </a:solidFill>
              </a:rPr>
              <a:t> (zastavení růstu)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inhibitory buněčného dělení: </a:t>
            </a: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 b="0">
                <a:solidFill>
                  <a:schemeClr val="tx1"/>
                </a:solidFill>
              </a:rPr>
              <a:t>chlor-acetamidy, karbamáty (zejména na klíčící plevele)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inhibitory syntézy karotenoidů: </a:t>
            </a: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 b="0">
                <a:solidFill>
                  <a:schemeClr val="tx1"/>
                </a:solidFill>
              </a:rPr>
              <a:t>diflufenican, clomazone, isoxaflutol (doplňkové pigmenty, narušení tvorby barviv, včetně chlorofylu, vybělení)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inhibitory acetyl-CoA—karboxylázy: </a:t>
            </a: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 b="0">
                <a:solidFill>
                  <a:schemeClr val="tx1"/>
                </a:solidFill>
              </a:rPr>
              <a:t>cyklohexandion a další (metabolismus glukózy)</a:t>
            </a:r>
            <a:endParaRPr lang="en-GB" altLang="en-US" sz="1600" b="0">
              <a:solidFill>
                <a:schemeClr val="tx1"/>
              </a:solidFill>
            </a:endParaRP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400" b="0">
              <a:solidFill>
                <a:schemeClr val="tx1"/>
              </a:solidFill>
            </a:endParaRP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b="0" i="1">
                <a:solidFill>
                  <a:schemeClr val="tx1"/>
                </a:solidFill>
              </a:rPr>
              <a:t>Předpokládá se, že student zná některé zástupce herbicidů – zejm. vyznačené (názvy a orientační strukturu)</a:t>
            </a:r>
            <a:endParaRPr lang="cs-CZ" altLang="en-US" sz="1400" b="0" i="1">
              <a:solidFill>
                <a:schemeClr val="tx1"/>
              </a:solidFill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HERBICIDY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304800" y="1096963"/>
            <a:ext cx="8610600" cy="45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u="sng">
                <a:solidFill>
                  <a:schemeClr val="tx1"/>
                </a:solidFill>
              </a:rPr>
              <a:t>Akutní efekty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- </a:t>
            </a:r>
            <a:r>
              <a:rPr lang="cs-CZ" altLang="en-US" sz="2200" b="0">
                <a:solidFill>
                  <a:schemeClr val="tx2"/>
                </a:solidFill>
              </a:rPr>
              <a:t>inhibice fotosyntézy</a:t>
            </a:r>
            <a:r>
              <a:rPr lang="cs-CZ" altLang="en-US" sz="2200" b="0">
                <a:solidFill>
                  <a:schemeClr val="tx1"/>
                </a:solidFill>
              </a:rPr>
              <a:t> a další poruchy metabolismu (</a:t>
            </a:r>
            <a:r>
              <a:rPr lang="cs-CZ" altLang="en-US" sz="2200" b="0" i="1">
                <a:solidFill>
                  <a:schemeClr val="tx1"/>
                </a:solidFill>
              </a:rPr>
              <a:t>žloutnutí a změny na listech, další poruchy – krupičkovatost jehlic stromů)</a:t>
            </a:r>
            <a:endParaRPr lang="cs-CZ" altLang="en-US" sz="22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>
                <a:solidFill>
                  <a:schemeClr val="tx1"/>
                </a:solidFill>
              </a:rPr>
              <a:t> </a:t>
            </a:r>
            <a:r>
              <a:rPr lang="cs-CZ" altLang="en-US" sz="2200" b="0">
                <a:solidFill>
                  <a:schemeClr val="tx2"/>
                </a:solidFill>
              </a:rPr>
              <a:t>indukce detoxikačního aparátu</a:t>
            </a:r>
            <a:endParaRPr lang="cs-CZ" altLang="en-US" sz="2200" b="0" i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 i="1">
                <a:solidFill>
                  <a:schemeClr val="tx1"/>
                </a:solidFill>
              </a:rPr>
              <a:t> </a:t>
            </a:r>
            <a:r>
              <a:rPr lang="cs-CZ" altLang="en-US" sz="2200" b="0">
                <a:solidFill>
                  <a:schemeClr val="tx1"/>
                </a:solidFill>
              </a:rPr>
              <a:t>inhibice </a:t>
            </a:r>
            <a:r>
              <a:rPr lang="cs-CZ" altLang="en-US" sz="2200">
                <a:solidFill>
                  <a:schemeClr val="tx2"/>
                </a:solidFill>
              </a:rPr>
              <a:t>růstu </a:t>
            </a:r>
            <a:r>
              <a:rPr lang="cs-CZ" altLang="en-US" sz="2200" b="0">
                <a:solidFill>
                  <a:schemeClr val="tx1"/>
                </a:solidFill>
              </a:rPr>
              <a:t>(resp. množení – např. </a:t>
            </a:r>
            <a:r>
              <a:rPr lang="en-GB" altLang="en-US" sz="2200" b="0">
                <a:solidFill>
                  <a:schemeClr val="tx1"/>
                </a:solidFill>
              </a:rPr>
              <a:t>často měřený parametr </a:t>
            </a:r>
            <a:r>
              <a:rPr lang="cs-CZ" altLang="en-US" sz="2200" b="0">
                <a:solidFill>
                  <a:schemeClr val="tx1"/>
                </a:solidFill>
              </a:rPr>
              <a:t>u řas) a </a:t>
            </a:r>
            <a:r>
              <a:rPr lang="cs-CZ" altLang="en-US" sz="2200">
                <a:solidFill>
                  <a:schemeClr val="tx2"/>
                </a:solidFill>
              </a:rPr>
              <a:t>letalita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cs-CZ" altLang="en-US" sz="22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0" u="sng">
                <a:solidFill>
                  <a:schemeClr val="tx1"/>
                </a:solidFill>
              </a:rPr>
              <a:t>Důsledky akutních efektů na producentech v ekosystému: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chemeClr val="tx1"/>
                </a:solidFill>
              </a:rPr>
              <a:t>- </a:t>
            </a:r>
            <a:r>
              <a:rPr lang="cs-CZ" altLang="en-US" sz="1700" b="0">
                <a:solidFill>
                  <a:schemeClr val="tx1"/>
                </a:solidFill>
              </a:rPr>
              <a:t>změny složení společenstva - </a:t>
            </a:r>
            <a:r>
              <a:rPr lang="cs-CZ" altLang="en-US" sz="1700">
                <a:solidFill>
                  <a:schemeClr val="tx2"/>
                </a:solidFill>
              </a:rPr>
              <a:t>ztráty citlivých druhů </a:t>
            </a:r>
            <a:r>
              <a:rPr lang="cs-CZ" altLang="en-US" sz="1700" b="0">
                <a:solidFill>
                  <a:schemeClr val="tx1"/>
                </a:solidFill>
              </a:rPr>
              <a:t>producentů a nahrazení oportunisty (</a:t>
            </a:r>
            <a:r>
              <a:rPr lang="cs-CZ" altLang="en-US" sz="1700" b="0" i="1">
                <a:solidFill>
                  <a:schemeClr val="tx1"/>
                </a:solidFill>
              </a:rPr>
              <a:t>sinice vs. zelené řasy</a:t>
            </a:r>
            <a:r>
              <a:rPr lang="cs-CZ" altLang="en-US" sz="1700" b="0">
                <a:solidFill>
                  <a:schemeClr val="tx1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700" b="0">
                <a:solidFill>
                  <a:schemeClr val="tx1"/>
                </a:solidFill>
              </a:rPr>
              <a:t>- </a:t>
            </a:r>
            <a:r>
              <a:rPr lang="cs-CZ" altLang="en-US" sz="1700">
                <a:solidFill>
                  <a:schemeClr val="tx2"/>
                </a:solidFill>
              </a:rPr>
              <a:t>snížení diverzity </a:t>
            </a:r>
            <a:r>
              <a:rPr lang="cs-CZ" altLang="en-US" sz="170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70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1700" b="0">
                <a:solidFill>
                  <a:schemeClr val="tx1"/>
                </a:solidFill>
              </a:rPr>
              <a:t>jediný resistentní druh (</a:t>
            </a:r>
            <a:r>
              <a:rPr lang="en-US" altLang="en-US" sz="1700" b="0">
                <a:solidFill>
                  <a:schemeClr val="tx1"/>
                </a:solidFill>
              </a:rPr>
              <a:t>hor</a:t>
            </a:r>
            <a:r>
              <a:rPr lang="cs-CZ" altLang="en-US" sz="1700" b="0">
                <a:solidFill>
                  <a:schemeClr val="tx1"/>
                </a:solidFill>
              </a:rPr>
              <a:t>y: </a:t>
            </a:r>
            <a:r>
              <a:rPr lang="cs-CZ" altLang="en-US" sz="1700" b="0" i="1">
                <a:solidFill>
                  <a:schemeClr val="tx1"/>
                </a:solidFill>
              </a:rPr>
              <a:t>vrcholové louky – např. třtina křovištní</a:t>
            </a:r>
            <a:r>
              <a:rPr lang="en-US" altLang="en-US" sz="1700" b="0" i="1">
                <a:solidFill>
                  <a:schemeClr val="tx1"/>
                </a:solidFill>
              </a:rPr>
              <a:t>; </a:t>
            </a:r>
            <a:r>
              <a:rPr lang="cs-CZ" altLang="en-US" sz="1700" b="0">
                <a:solidFill>
                  <a:schemeClr val="tx1"/>
                </a:solidFill>
              </a:rPr>
              <a:t>vodní nádrže – jeden druh sinice, např. </a:t>
            </a:r>
            <a:r>
              <a:rPr lang="cs-CZ" altLang="en-US" sz="1700" b="0" i="1">
                <a:solidFill>
                  <a:schemeClr val="tx1"/>
                </a:solidFill>
              </a:rPr>
              <a:t>Microcystis</a:t>
            </a:r>
            <a:r>
              <a:rPr lang="cs-CZ" altLang="en-US" sz="1700" b="0">
                <a:solidFill>
                  <a:schemeClr val="tx1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700" b="0">
                <a:solidFill>
                  <a:schemeClr val="tx1"/>
                </a:solidFill>
              </a:rPr>
              <a:t>- </a:t>
            </a:r>
            <a:r>
              <a:rPr lang="cs-CZ" altLang="en-US" sz="1700">
                <a:solidFill>
                  <a:schemeClr val="tx2"/>
                </a:solidFill>
              </a:rPr>
              <a:t>likvidace producentů</a:t>
            </a:r>
            <a:r>
              <a:rPr lang="cs-CZ" altLang="en-US" sz="1700" b="0">
                <a:solidFill>
                  <a:schemeClr val="tx1"/>
                </a:solidFill>
              </a:rPr>
              <a:t> v ekosystému = </a:t>
            </a:r>
            <a:r>
              <a:rPr lang="cs-CZ" altLang="en-US" sz="1700">
                <a:solidFill>
                  <a:schemeClr val="tx2"/>
                </a:solidFill>
              </a:rPr>
              <a:t>kolaps, katastrofy</a:t>
            </a:r>
            <a:r>
              <a:rPr lang="cs-CZ" altLang="en-US" sz="1700" b="0">
                <a:solidFill>
                  <a:schemeClr val="tx1"/>
                </a:solidFill>
              </a:rPr>
              <a:t> (např. zemědělské monokultury, monokultury smrku – velká citlivost i např. na škůdce: kůrovec)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700" b="0">
              <a:solidFill>
                <a:schemeClr val="tx1"/>
              </a:solidFill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Projevy – akutní toxicita u rostlin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figure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1816100"/>
            <a:ext cx="113506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3" descr="figure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249488"/>
            <a:ext cx="121920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4" descr="figure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38" y="1905000"/>
            <a:ext cx="205740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5" descr="figure4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33800"/>
            <a:ext cx="3810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9" t="32292" r="28906" b="25000"/>
          <a:stretch>
            <a:fillRect/>
          </a:stretch>
        </p:blipFill>
        <p:spPr bwMode="auto">
          <a:xfrm>
            <a:off x="4953000" y="3328988"/>
            <a:ext cx="3962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7" descr="figure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060575"/>
            <a:ext cx="136683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304800" y="26035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Projevy akutní intoxikace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  <p:sp>
        <p:nvSpPr>
          <p:cNvPr id="59401" name="TextovéPole 8"/>
          <p:cNvSpPr txBox="1">
            <a:spLocks noChangeArrowheads="1"/>
          </p:cNvSpPr>
          <p:nvPr/>
        </p:nvSpPr>
        <p:spPr bwMode="auto">
          <a:xfrm>
            <a:off x="5508625" y="836613"/>
            <a:ext cx="32496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Příklad: </a:t>
            </a:r>
            <a:r>
              <a:rPr lang="cs-CZ" altLang="en-US" sz="1800" b="0">
                <a:solidFill>
                  <a:schemeClr val="tx1"/>
                </a:solidFill>
              </a:rPr>
              <a:t>experiment vliv kovů </a:t>
            </a:r>
            <a:br>
              <a:rPr lang="cs-CZ" altLang="en-US" sz="1800" b="0">
                <a:solidFill>
                  <a:schemeClr val="tx1"/>
                </a:solidFill>
              </a:rPr>
            </a:br>
            <a:r>
              <a:rPr lang="cs-CZ" altLang="en-US" sz="1800" b="0">
                <a:solidFill>
                  <a:schemeClr val="tx1"/>
                </a:solidFill>
              </a:rPr>
              <a:t>na fotosyntézu (množství </a:t>
            </a:r>
            <a:br>
              <a:rPr lang="cs-CZ" altLang="en-US" sz="1800" b="0">
                <a:solidFill>
                  <a:schemeClr val="tx1"/>
                </a:solidFill>
              </a:rPr>
            </a:br>
            <a:r>
              <a:rPr lang="cs-CZ" altLang="en-US" sz="1800" b="0">
                <a:solidFill>
                  <a:schemeClr val="tx1"/>
                </a:solidFill>
              </a:rPr>
              <a:t>chlorofylu-a)</a:t>
            </a:r>
          </a:p>
        </p:txBody>
      </p:sp>
      <p:sp>
        <p:nvSpPr>
          <p:cNvPr id="59402" name="TextovéPole 9"/>
          <p:cNvSpPr txBox="1">
            <a:spLocks noChangeArrowheads="1"/>
          </p:cNvSpPr>
          <p:nvPr/>
        </p:nvSpPr>
        <p:spPr bwMode="auto">
          <a:xfrm>
            <a:off x="611188" y="911225"/>
            <a:ext cx="38020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Příklad: </a:t>
            </a:r>
            <a:r>
              <a:rPr lang="cs-CZ" altLang="en-US" sz="1800" b="0">
                <a:solidFill>
                  <a:schemeClr val="tx1"/>
                </a:solidFill>
              </a:rPr>
              <a:t>krupičkovitost a poškození</a:t>
            </a:r>
            <a:br>
              <a:rPr lang="cs-CZ" altLang="en-US" sz="1800" b="0">
                <a:solidFill>
                  <a:schemeClr val="tx1"/>
                </a:solidFill>
              </a:rPr>
            </a:br>
            <a:r>
              <a:rPr lang="cs-CZ" altLang="en-US" sz="1800" b="0">
                <a:solidFill>
                  <a:schemeClr val="tx1"/>
                </a:solidFill>
              </a:rPr>
              <a:t>pigmentů na listech producentů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304800" y="1373188"/>
            <a:ext cx="8610600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u="sng">
                <a:solidFill>
                  <a:schemeClr val="tx2"/>
                </a:solidFill>
              </a:rPr>
              <a:t>1) Genotoxicita</a:t>
            </a:r>
            <a:r>
              <a:rPr lang="cs-CZ" altLang="en-US" sz="2200" b="0">
                <a:solidFill>
                  <a:schemeClr val="tx2"/>
                </a:solidFill>
              </a:rPr>
              <a:t> </a:t>
            </a:r>
            <a:r>
              <a:rPr lang="cs-CZ" altLang="en-US" sz="2200" b="0">
                <a:solidFill>
                  <a:schemeClr val="tx1"/>
                </a:solidFill>
              </a:rPr>
              <a:t> - prokázána v laboratořích ale také </a:t>
            </a:r>
            <a:r>
              <a:rPr lang="cs-CZ" altLang="en-US" sz="2200" b="0" i="1">
                <a:solidFill>
                  <a:schemeClr val="tx1"/>
                </a:solidFill>
              </a:rPr>
              <a:t>in situ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Důsledky: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1700" b="0">
                <a:solidFill>
                  <a:schemeClr val="tx1"/>
                </a:solidFill>
              </a:rPr>
              <a:t> poruchy rozmnožování (</a:t>
            </a:r>
            <a:r>
              <a:rPr lang="cs-CZ" altLang="en-US" sz="1700" i="1">
                <a:solidFill>
                  <a:schemeClr val="tx2"/>
                </a:solidFill>
              </a:rPr>
              <a:t>gametické mutace v semenech</a:t>
            </a:r>
            <a:r>
              <a:rPr lang="cs-CZ" altLang="en-US" sz="1700" b="0">
                <a:solidFill>
                  <a:schemeClr val="tx1"/>
                </a:solidFill>
              </a:rPr>
              <a:t>) </a:t>
            </a:r>
            <a:r>
              <a:rPr lang="cs-CZ" altLang="en-US" sz="1700" b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700" b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1700" b="0">
                <a:solidFill>
                  <a:schemeClr val="tx1"/>
                </a:solidFill>
              </a:rPr>
              <a:t>populační změny (</a:t>
            </a:r>
            <a:r>
              <a:rPr lang="cs-CZ" altLang="en-US" sz="1700" b="0" i="1">
                <a:solidFill>
                  <a:schemeClr val="tx1"/>
                </a:solidFill>
              </a:rPr>
              <a:t>změna demografie – ubývání mladých jedinců, semenáčků ...)</a:t>
            </a:r>
            <a:endParaRPr lang="cs-CZ" altLang="en-US" sz="1700" b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1700" b="0">
                <a:solidFill>
                  <a:schemeClr val="tx1"/>
                </a:solidFill>
              </a:rPr>
              <a:t> (vzácný) výskyt chemicky indukovaných nádorů u rostlin</a:t>
            </a:r>
            <a:r>
              <a:rPr lang="en-US" altLang="en-US" sz="1700" b="0">
                <a:solidFill>
                  <a:schemeClr val="tx1"/>
                </a:solidFill>
              </a:rPr>
              <a:t> </a:t>
            </a:r>
            <a:endParaRPr lang="cs-CZ" altLang="en-US" sz="17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cs-CZ" altLang="en-US" sz="17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cs-CZ" altLang="en-US" sz="17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u="sng">
                <a:solidFill>
                  <a:schemeClr val="tx1"/>
                </a:solidFill>
              </a:rPr>
              <a:t>2) Poruchy </a:t>
            </a:r>
            <a:r>
              <a:rPr lang="cs-CZ" altLang="en-US" sz="2200" u="sng">
                <a:solidFill>
                  <a:schemeClr val="tx2"/>
                </a:solidFill>
              </a:rPr>
              <a:t>klíčení, růstu a zdraví rostlin</a:t>
            </a:r>
            <a:r>
              <a:rPr lang="cs-CZ" altLang="en-US" sz="2200" b="0" u="sng">
                <a:solidFill>
                  <a:schemeClr val="tx1"/>
                </a:solidFill>
              </a:rPr>
              <a:t>, pozdní letalita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Důsledky: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1700" b="0">
                <a:solidFill>
                  <a:schemeClr val="tx1"/>
                </a:solidFill>
              </a:rPr>
              <a:t> následné populační změny (</a:t>
            </a:r>
            <a:r>
              <a:rPr lang="cs-CZ" altLang="en-US" sz="1700" b="0" i="1">
                <a:solidFill>
                  <a:schemeClr val="tx1"/>
                </a:solidFill>
              </a:rPr>
              <a:t>změny demografie</a:t>
            </a:r>
            <a:r>
              <a:rPr lang="cs-CZ" altLang="en-US" sz="1700" b="0">
                <a:solidFill>
                  <a:schemeClr val="tx1"/>
                </a:solidFill>
              </a:rPr>
              <a:t>)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1700" b="0">
                <a:solidFill>
                  <a:schemeClr val="tx1"/>
                </a:solidFill>
              </a:rPr>
              <a:t> podobné jako u akutních efektů (ztráty citlivých druhů – ztráty producentů, změny společenstva ...)</a:t>
            </a: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PRODUCENTI – chronické a pozdní efekty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figur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2895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4191000" y="692150"/>
            <a:ext cx="4395788" cy="1077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b="0" i="1">
                <a:solidFill>
                  <a:schemeClr val="tx1"/>
                </a:solidFill>
              </a:rPr>
              <a:t>Arabidopsis thaliana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b="0">
                <a:solidFill>
                  <a:schemeClr val="tx1"/>
                </a:solidFill>
              </a:rPr>
              <a:t>- modelový organismus v biologii</a:t>
            </a:r>
            <a:r>
              <a:rPr lang="en-US" altLang="en-US" sz="1600" b="0">
                <a:solidFill>
                  <a:schemeClr val="tx1"/>
                </a:solidFill>
              </a:rPr>
              <a:t>; </a:t>
            </a:r>
            <a:br>
              <a:rPr lang="cs-CZ" altLang="en-US" sz="1600" b="0">
                <a:solidFill>
                  <a:schemeClr val="tx1"/>
                </a:solidFill>
              </a:rPr>
            </a:br>
            <a:r>
              <a:rPr lang="cs-CZ" altLang="en-US" sz="1600" b="0">
                <a:solidFill>
                  <a:schemeClr val="tx1"/>
                </a:solidFill>
              </a:rPr>
              <a:t>- </a:t>
            </a:r>
            <a:r>
              <a:rPr lang="en-US" altLang="en-US" sz="1600" b="0">
                <a:solidFill>
                  <a:schemeClr val="tx1"/>
                </a:solidFill>
              </a:rPr>
              <a:t>studium a pr</a:t>
            </a:r>
            <a:r>
              <a:rPr lang="cs-CZ" altLang="en-US" sz="1600" b="0">
                <a:solidFill>
                  <a:schemeClr val="tx1"/>
                </a:solidFill>
              </a:rPr>
              <a:t>ůkaz mutací </a:t>
            </a:r>
            <a:br>
              <a:rPr lang="cs-CZ" altLang="en-US" sz="1600" b="0">
                <a:solidFill>
                  <a:schemeClr val="tx1"/>
                </a:solidFill>
              </a:rPr>
            </a:br>
            <a:r>
              <a:rPr lang="cs-CZ" altLang="en-US" sz="1600" b="0">
                <a:solidFill>
                  <a:schemeClr val="tx1"/>
                </a:solidFill>
              </a:rPr>
              <a:t>(indukce mutací – optické změny v barvě listů)</a:t>
            </a:r>
          </a:p>
        </p:txBody>
      </p:sp>
      <p:sp>
        <p:nvSpPr>
          <p:cNvPr id="63492" name="Line 4"/>
          <p:cNvSpPr>
            <a:spLocks noChangeShapeType="1"/>
          </p:cNvSpPr>
          <p:nvPr/>
        </p:nvSpPr>
        <p:spPr bwMode="auto">
          <a:xfrm flipH="1">
            <a:off x="2362200" y="11430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63493" name="Picture 5" descr="figure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438400"/>
            <a:ext cx="2552700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1116013" y="4038600"/>
            <a:ext cx="4252912" cy="830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</a:rPr>
              <a:t>Nádory u rostliny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1600" b="0" i="1">
                <a:solidFill>
                  <a:schemeClr val="tx1"/>
                </a:solidFill>
              </a:rPr>
              <a:t> nejčastěji v důsledku infekcí nebo parazitů 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1600" b="0">
                <a:solidFill>
                  <a:schemeClr val="tx1"/>
                </a:solidFill>
              </a:rPr>
              <a:t> prokázány ale </a:t>
            </a:r>
            <a:r>
              <a:rPr lang="cs-CZ" altLang="en-US" sz="1600" b="0">
                <a:solidFill>
                  <a:schemeClr val="tx2"/>
                </a:solidFill>
              </a:rPr>
              <a:t>také po indukci chemikáliemi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ChangeArrowheads="1"/>
          </p:cNvSpPr>
          <p:nvPr/>
        </p:nvSpPr>
        <p:spPr bwMode="auto">
          <a:xfrm>
            <a:off x="304800" y="1371600"/>
            <a:ext cx="8610600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2400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4000">
                <a:solidFill>
                  <a:srgbClr val="FF3300"/>
                </a:solidFill>
              </a:rPr>
              <a:t>DESTRUENTI </a:t>
            </a:r>
            <a:r>
              <a:rPr lang="en-US" altLang="en-US" sz="4000">
                <a:solidFill>
                  <a:srgbClr val="FF3300"/>
                </a:solidFill>
              </a:rPr>
              <a:t>/ DEKOMPO</a:t>
            </a:r>
            <a:r>
              <a:rPr lang="cs-CZ" altLang="en-US" sz="4000">
                <a:solidFill>
                  <a:srgbClr val="FF3300"/>
                </a:solidFill>
              </a:rPr>
              <a:t>ZITOŘI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4000" u="sng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>
                <a:solidFill>
                  <a:srgbClr val="FF3300"/>
                </a:solidFill>
              </a:rPr>
              <a:t>- BAKTERIE </a:t>
            </a:r>
            <a:r>
              <a:rPr lang="en-US" altLang="en-US" sz="3000">
                <a:solidFill>
                  <a:srgbClr val="FF3300"/>
                </a:solidFill>
              </a:rPr>
              <a:t>&amp; </a:t>
            </a:r>
            <a:r>
              <a:rPr lang="cs-CZ" altLang="en-US" sz="3000">
                <a:solidFill>
                  <a:srgbClr val="FF3300"/>
                </a:solidFill>
              </a:rPr>
              <a:t>DALŠÍ MIKROORGANISMY –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000" i="1">
                <a:solidFill>
                  <a:srgbClr val="FF3300"/>
                </a:solidFill>
              </a:rPr>
              <a:t>tj. h</a:t>
            </a:r>
            <a:r>
              <a:rPr lang="cs-CZ" altLang="en-US" sz="3000" i="1">
                <a:solidFill>
                  <a:srgbClr val="FF3300"/>
                </a:solidFill>
              </a:rPr>
              <a:t>ouby, plísně, kvasinky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30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ChangeArrowheads="1"/>
          </p:cNvSpPr>
          <p:nvPr/>
        </p:nvSpPr>
        <p:spPr bwMode="auto">
          <a:xfrm>
            <a:off x="304800" y="1125538"/>
            <a:ext cx="86106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Funkčně velmi důležitá složka ekosystémů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>
                <a:solidFill>
                  <a:schemeClr val="tx1"/>
                </a:solidFill>
              </a:rPr>
              <a:t> recyklace živin a materiálu (</a:t>
            </a:r>
            <a:r>
              <a:rPr lang="cs-CZ" altLang="en-US" sz="2200">
                <a:solidFill>
                  <a:schemeClr val="tx2"/>
                </a:solidFill>
              </a:rPr>
              <a:t>biogeochemické cykly</a:t>
            </a:r>
            <a:r>
              <a:rPr lang="cs-CZ" altLang="en-US" sz="2200" b="0">
                <a:solidFill>
                  <a:schemeClr val="tx1"/>
                </a:solidFill>
              </a:rPr>
              <a:t>)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>
                <a:solidFill>
                  <a:schemeClr val="tx1"/>
                </a:solidFill>
              </a:rPr>
              <a:t> udržení úrodnosti a kvality půdy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>
                <a:solidFill>
                  <a:schemeClr val="tx1"/>
                </a:solidFill>
              </a:rPr>
              <a:t> biodegradační procesy v půdě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>
                <a:solidFill>
                  <a:schemeClr val="tx1"/>
                </a:solidFill>
              </a:rPr>
              <a:t> samočistící schopnost vody atd.</a:t>
            </a:r>
          </a:p>
        </p:txBody>
      </p:sp>
      <p:sp>
        <p:nvSpPr>
          <p:cNvPr id="165891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Význam destruentů (bakterie, mikroorganismy)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  <p:pic>
        <p:nvPicPr>
          <p:cNvPr id="165892" name="Picture 2" descr="http://askabiologist.asu.edu/sites/default/files/image/ecosystems/ecosystem_movemen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708275"/>
            <a:ext cx="3660775" cy="380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8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/>
              <a:t>Protein p53 -význam v kontrole buněčných procesů</a:t>
            </a:r>
          </a:p>
        </p:txBody>
      </p:sp>
      <p:pic>
        <p:nvPicPr>
          <p:cNvPr id="20483" name="Picture 2" descr="p53-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488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4"/>
          <p:cNvSpPr txBox="1">
            <a:spLocks noChangeArrowheads="1"/>
          </p:cNvSpPr>
          <p:nvPr/>
        </p:nvSpPr>
        <p:spPr bwMode="auto">
          <a:xfrm>
            <a:off x="376238" y="115888"/>
            <a:ext cx="7850187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3000">
                <a:solidFill>
                  <a:schemeClr val="tx1"/>
                </a:solidFill>
              </a:rPr>
              <a:t>Bio-geo-chemické cykly</a:t>
            </a:r>
            <a:endParaRPr lang="cs-CZ" altLang="en-US" sz="3000" b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7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700" b="0" i="1">
                <a:solidFill>
                  <a:schemeClr val="tx1"/>
                </a:solidFill>
              </a:rPr>
              <a:t>Jen pro připomenutí … studenti</a:t>
            </a:r>
            <a:r>
              <a:rPr lang="en-US" altLang="en-US" sz="1700" b="0" i="1">
                <a:solidFill>
                  <a:schemeClr val="tx1"/>
                </a:solidFill>
              </a:rPr>
              <a:t> b</a:t>
            </a:r>
            <a:r>
              <a:rPr lang="cs-CZ" altLang="en-US" sz="1700" b="0" i="1">
                <a:solidFill>
                  <a:schemeClr val="tx1"/>
                </a:solidFill>
              </a:rPr>
              <a:t>y se měli orientovat v klíčových procesech</a:t>
            </a:r>
            <a:br>
              <a:rPr lang="cs-CZ" altLang="en-US" sz="1700" b="0">
                <a:solidFill>
                  <a:schemeClr val="tx1"/>
                </a:solidFill>
              </a:rPr>
            </a:br>
            <a:r>
              <a:rPr lang="cs-CZ" altLang="en-US" sz="1700" b="0">
                <a:solidFill>
                  <a:schemeClr val="tx1"/>
                </a:solidFill>
              </a:rPr>
              <a:t>    * Koloběh vody,     * Koloběh kyslíku    * Koloběh dusíku    * Koloběh uhlíku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700" b="0">
                <a:solidFill>
                  <a:schemeClr val="tx1"/>
                </a:solidFill>
              </a:rPr>
              <a:t>    * Koloběh síry        * Koloběh fosforu    * Koloběh vodíku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700" b="0">
              <a:solidFill>
                <a:schemeClr val="tx1"/>
              </a:solidFill>
            </a:endParaRPr>
          </a:p>
        </p:txBody>
      </p:sp>
      <p:pic>
        <p:nvPicPr>
          <p:cNvPr id="16793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133600"/>
            <a:ext cx="7632700" cy="470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304800" y="981075"/>
            <a:ext cx="86106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0"/>
              </a:spcBef>
              <a:buClrTx/>
              <a:buFontTx/>
              <a:buNone/>
            </a:pPr>
            <a:endParaRPr lang="cs-CZ" altLang="en-US" sz="22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1) jedno(málo)buněčné 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>
                <a:solidFill>
                  <a:schemeClr val="tx1"/>
                </a:solidFill>
              </a:rPr>
              <a:t> </a:t>
            </a:r>
            <a:r>
              <a:rPr lang="cs-CZ" altLang="en-US" sz="2200">
                <a:solidFill>
                  <a:schemeClr val="tx2"/>
                </a:solidFill>
              </a:rPr>
              <a:t>velký specifický povrch </a:t>
            </a:r>
            <a:r>
              <a:rPr lang="cs-CZ" altLang="en-US" sz="2200" b="0">
                <a:solidFill>
                  <a:schemeClr val="tx1"/>
                </a:solidFill>
              </a:rPr>
              <a:t>- snadný cíl řady toxických látek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endParaRPr lang="cs-CZ" altLang="en-US" sz="22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2) Relativně dobrá</a:t>
            </a:r>
            <a:r>
              <a:rPr lang="en-US" altLang="en-US" sz="2200" b="0">
                <a:solidFill>
                  <a:schemeClr val="tx1"/>
                </a:solidFill>
              </a:rPr>
              <a:t> </a:t>
            </a:r>
            <a:r>
              <a:rPr lang="cs-CZ" altLang="en-US" sz="2200" b="0">
                <a:solidFill>
                  <a:schemeClr val="tx1"/>
                </a:solidFill>
              </a:rPr>
              <a:t>ochrana před okolím (buněčná stěna)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3) </a:t>
            </a:r>
            <a:r>
              <a:rPr lang="en-US" altLang="en-US" sz="2200">
                <a:solidFill>
                  <a:schemeClr val="tx2"/>
                </a:solidFill>
              </a:rPr>
              <a:t>r</a:t>
            </a:r>
            <a:r>
              <a:rPr lang="cs-CZ" altLang="en-US" sz="2200">
                <a:solidFill>
                  <a:schemeClr val="tx2"/>
                </a:solidFill>
              </a:rPr>
              <a:t>ychlý růst a dělení 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>
                <a:solidFill>
                  <a:schemeClr val="tx1"/>
                </a:solidFill>
              </a:rPr>
              <a:t> zpravidla </a:t>
            </a:r>
            <a:r>
              <a:rPr lang="cs-CZ" altLang="en-US" sz="2200" b="0">
                <a:solidFill>
                  <a:schemeClr val="tx2"/>
                </a:solidFill>
              </a:rPr>
              <a:t>dobrá adaptace</a:t>
            </a:r>
            <a:r>
              <a:rPr lang="cs-CZ" altLang="en-US" sz="2200" b="0">
                <a:solidFill>
                  <a:schemeClr val="tx1"/>
                </a:solidFill>
              </a:rPr>
              <a:t> populací na změny podmínek</a:t>
            </a:r>
            <a:br>
              <a:rPr lang="cs-CZ" altLang="en-US" sz="2200" b="0">
                <a:solidFill>
                  <a:schemeClr val="tx1"/>
                </a:solidFill>
              </a:rPr>
            </a:br>
            <a:r>
              <a:rPr lang="cs-CZ" altLang="en-US" sz="2200" b="0" i="1">
                <a:solidFill>
                  <a:schemeClr val="tx1"/>
                </a:solidFill>
              </a:rPr>
              <a:t>(viz příklady – vznik rezistencí)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>
              <a:solidFill>
                <a:schemeClr val="tx1"/>
              </a:solidFill>
            </a:endParaRPr>
          </a:p>
        </p:txBody>
      </p:sp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Specifické vlastnosti mikroorganismů </a:t>
            </a:r>
            <a:br>
              <a:rPr lang="cs-CZ" altLang="en-US" sz="2400">
                <a:solidFill>
                  <a:srgbClr val="FF3300"/>
                </a:solidFill>
              </a:rPr>
            </a:br>
            <a:r>
              <a:rPr lang="cs-CZ" altLang="en-US" sz="2400" b="0">
                <a:solidFill>
                  <a:srgbClr val="FF3300"/>
                </a:solidFill>
              </a:rPr>
              <a:t>v kontextu ekotoxikologie </a:t>
            </a:r>
          </a:p>
        </p:txBody>
      </p:sp>
      <p:pic>
        <p:nvPicPr>
          <p:cNvPr id="169988" name="Picture 2" descr="http://upload.wikimedia.org/wikipedia/commons/thumb/3/32/EscherichiaColi_NIAID.jpg/210px-EscherichiaColi_NIAI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008438"/>
            <a:ext cx="2935288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ChangeArrowheads="1"/>
          </p:cNvSpPr>
          <p:nvPr/>
        </p:nvSpPr>
        <p:spPr bwMode="auto">
          <a:xfrm>
            <a:off x="304800" y="1125538"/>
            <a:ext cx="8610600" cy="517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0"/>
              </a:spcBef>
              <a:buClrTx/>
              <a:buFontTx/>
              <a:buNone/>
            </a:pPr>
            <a:endParaRPr lang="cs-CZ" altLang="en-US" sz="22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u="sng">
                <a:solidFill>
                  <a:schemeClr val="tx1"/>
                </a:solidFill>
              </a:rPr>
              <a:t>Důsledky ekotoxicity pro destruenty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Narušení základních funkcí mikroorganismů: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i="1">
                <a:solidFill>
                  <a:schemeClr val="tx1"/>
                </a:solidFill>
              </a:rPr>
              <a:t>	… snížená metabolická aktivita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i="1">
                <a:solidFill>
                  <a:schemeClr val="tx1"/>
                </a:solidFill>
              </a:rPr>
              <a:t>	… snížení recyklace materiálu v ekosystémech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i="1">
                <a:solidFill>
                  <a:schemeClr val="tx1"/>
                </a:solidFill>
              </a:rPr>
              <a:t>	…. neschopnost samočištění a biodegradací toxických látek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 u="sng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u="sng">
                <a:solidFill>
                  <a:schemeClr val="tx1"/>
                </a:solidFill>
              </a:rPr>
              <a:t>Genotoxicita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	obecný problém </a:t>
            </a:r>
            <a:r>
              <a:rPr lang="cs-CZ" altLang="en-US" sz="2200">
                <a:solidFill>
                  <a:schemeClr val="tx2"/>
                </a:solidFill>
              </a:rPr>
              <a:t>změny genofondu</a:t>
            </a:r>
            <a:r>
              <a:rPr lang="cs-CZ" altLang="en-US" sz="2200" b="0">
                <a:solidFill>
                  <a:schemeClr val="tx1"/>
                </a:solidFill>
              </a:rPr>
              <a:t> v ekosystému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	další důsledky genotoxicity u bakterií: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		</a:t>
            </a:r>
            <a:r>
              <a:rPr lang="cs-CZ" altLang="en-US" sz="2200" b="0">
                <a:solidFill>
                  <a:schemeClr val="tx2"/>
                </a:solidFill>
              </a:rPr>
              <a:t>selekce bakterií resistentních na antibiotika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		</a:t>
            </a:r>
            <a:r>
              <a:rPr lang="cs-CZ" altLang="en-US" sz="2200" b="0">
                <a:solidFill>
                  <a:schemeClr val="tx2"/>
                </a:solidFill>
              </a:rPr>
              <a:t>selekce virulentních bakterií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			-</a:t>
            </a:r>
            <a:r>
              <a:rPr lang="en-US" altLang="en-US" sz="2200" b="0">
                <a:solidFill>
                  <a:schemeClr val="tx1"/>
                </a:solidFill>
              </a:rPr>
              <a:t>&gt; </a:t>
            </a:r>
            <a:r>
              <a:rPr lang="cs-CZ" altLang="en-US" sz="2200" b="0" i="1">
                <a:solidFill>
                  <a:schemeClr val="tx1"/>
                </a:solidFill>
              </a:rPr>
              <a:t>zvýšené infekce u vyšších organismů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i="1">
                <a:solidFill>
                  <a:schemeClr val="tx1"/>
                </a:solidFill>
              </a:rPr>
              <a:t>			</a:t>
            </a:r>
            <a:r>
              <a:rPr lang="cs-CZ" altLang="en-US" sz="2200" b="0">
                <a:solidFill>
                  <a:schemeClr val="tx1"/>
                </a:solidFill>
              </a:rPr>
              <a:t>-</a:t>
            </a:r>
            <a:r>
              <a:rPr lang="en-US" altLang="en-US" sz="2200" b="0">
                <a:solidFill>
                  <a:schemeClr val="tx1"/>
                </a:solidFill>
              </a:rPr>
              <a:t>&gt; </a:t>
            </a:r>
            <a:r>
              <a:rPr lang="cs-CZ" altLang="en-US" sz="2200" b="0" i="1">
                <a:solidFill>
                  <a:schemeClr val="tx1"/>
                </a:solidFill>
              </a:rPr>
              <a:t>úmrtnost na infekce: populační změny !			</a:t>
            </a:r>
          </a:p>
        </p:txBody>
      </p:sp>
      <p:sp>
        <p:nvSpPr>
          <p:cNvPr id="172035" name="Rectangle 3"/>
          <p:cNvSpPr>
            <a:spLocks noChangeArrowheads="1"/>
          </p:cNvSpPr>
          <p:nvPr/>
        </p:nvSpPr>
        <p:spPr bwMode="auto">
          <a:xfrm>
            <a:off x="304800" y="47625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DESTRUENTI (dekompozitoři) - účinky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4065588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3" name="Text Box 7"/>
          <p:cNvSpPr txBox="1">
            <a:spLocks noChangeArrowheads="1"/>
          </p:cNvSpPr>
          <p:nvPr/>
        </p:nvSpPr>
        <p:spPr bwMode="auto">
          <a:xfrm>
            <a:off x="611188" y="352425"/>
            <a:ext cx="5403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Připomínka - selekce ATB-rezistentních bakterií</a:t>
            </a:r>
          </a:p>
        </p:txBody>
      </p:sp>
      <p:pic>
        <p:nvPicPr>
          <p:cNvPr id="174084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429000"/>
            <a:ext cx="428466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991600" cy="6858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/>
              <a:t>O</a:t>
            </a:r>
            <a:r>
              <a:rPr lang="cs-CZ" altLang="en-US"/>
              <a:t>sudu buněk v průběhu cyklu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1828800" y="23622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323850" y="1035050"/>
            <a:ext cx="8497888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2593975" algn="l"/>
              </a:tabLst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tabLst>
                <a:tab pos="2593975" algn="l"/>
              </a:tabLst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2593975" algn="l"/>
              </a:tabLst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tabLst>
                <a:tab pos="2593975" algn="l"/>
              </a:tabLst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tabLst>
                <a:tab pos="2593975" algn="l"/>
              </a:tabLst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tabLst>
                <a:tab pos="2593975" algn="l"/>
              </a:tabLst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tabLst>
                <a:tab pos="2593975" algn="l"/>
              </a:tabLst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tabLst>
                <a:tab pos="2593975" algn="l"/>
              </a:tabLst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tabLst>
                <a:tab pos="2593975" algn="l"/>
              </a:tabLst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2800" dirty="0" err="1">
                <a:solidFill>
                  <a:srgbClr val="FF0000"/>
                </a:solidFill>
              </a:rPr>
              <a:t>Normální</a:t>
            </a:r>
            <a:r>
              <a:rPr lang="cs-CZ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>
                <a:solidFill>
                  <a:srgbClr val="FF0000"/>
                </a:solidFill>
              </a:rPr>
              <a:t>bun</a:t>
            </a:r>
            <a:r>
              <a:rPr lang="cs-CZ" altLang="en-US" sz="2800" dirty="0">
                <a:solidFill>
                  <a:srgbClr val="FF0000"/>
                </a:solidFill>
              </a:rPr>
              <a:t>ěčný osud</a:t>
            </a:r>
          </a:p>
          <a:p>
            <a:pPr lvl="1" eaLnBrk="1" hangingPunct="1">
              <a:buClrTx/>
              <a:buFontTx/>
              <a:buAutoNum type="arabicParenR"/>
            </a:pPr>
            <a:r>
              <a:rPr lang="cs-CZ" altLang="en-US" sz="2400" dirty="0">
                <a:solidFill>
                  <a:srgbClr val="00B0F0"/>
                </a:solidFill>
              </a:rPr>
              <a:t> Konstantní cyklování </a:t>
            </a:r>
            <a:r>
              <a:rPr lang="cs-CZ" altLang="en-US" sz="2400" b="0" dirty="0">
                <a:solidFill>
                  <a:schemeClr val="tx1"/>
                </a:solidFill>
              </a:rPr>
              <a:t>během života organizmu, nebo</a:t>
            </a:r>
          </a:p>
          <a:p>
            <a:pPr lvl="1" eaLnBrk="1" hangingPunct="1">
              <a:buClrTx/>
              <a:buFontTx/>
              <a:buAutoNum type="arabicParenR"/>
            </a:pPr>
            <a:r>
              <a:rPr lang="cs-CZ" altLang="en-US" sz="2400" b="0" dirty="0">
                <a:solidFill>
                  <a:schemeClr val="tx1"/>
                </a:solidFill>
              </a:rPr>
              <a:t> Časově omezená proliferace </a:t>
            </a:r>
            <a:r>
              <a:rPr lang="cs-CZ" altLang="en-US" sz="2400" b="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4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400" dirty="0">
                <a:solidFill>
                  <a:srgbClr val="00B0F0"/>
                </a:solidFill>
                <a:sym typeface="Wingdings" panose="05000000000000000000" pitchFamily="2" charset="2"/>
              </a:rPr>
              <a:t>senescence</a:t>
            </a:r>
            <a:r>
              <a:rPr lang="cs-CZ" altLang="en-US" sz="2400" b="0" dirty="0">
                <a:solidFill>
                  <a:schemeClr val="tx1"/>
                </a:solidFill>
              </a:rPr>
              <a:t> , nebo</a:t>
            </a:r>
            <a:endParaRPr lang="cs-CZ" altLang="en-US" sz="2400" dirty="0">
              <a:solidFill>
                <a:srgbClr val="00B0F0"/>
              </a:solidFill>
            </a:endParaRPr>
          </a:p>
          <a:p>
            <a:pPr lvl="1" eaLnBrk="1" hangingPunct="1">
              <a:buClrTx/>
              <a:buFontTx/>
              <a:buAutoNum type="arabicParenR"/>
            </a:pPr>
            <a:r>
              <a:rPr lang="cs-CZ" altLang="en-US" sz="2400" b="0" dirty="0">
                <a:solidFill>
                  <a:schemeClr val="tx1"/>
                </a:solidFill>
              </a:rPr>
              <a:t> Terminální </a:t>
            </a:r>
            <a:r>
              <a:rPr lang="cs-CZ" altLang="en-US" sz="2400" dirty="0">
                <a:solidFill>
                  <a:srgbClr val="00B0F0"/>
                </a:solidFill>
              </a:rPr>
              <a:t>diferenciace</a:t>
            </a:r>
            <a:r>
              <a:rPr lang="cs-CZ" altLang="en-US" sz="2400" b="0" dirty="0">
                <a:solidFill>
                  <a:schemeClr val="tx1"/>
                </a:solidFill>
              </a:rPr>
              <a:t> , nebo</a:t>
            </a:r>
            <a:endParaRPr lang="cs-CZ" altLang="en-US" sz="2400" dirty="0">
              <a:solidFill>
                <a:srgbClr val="00B0F0"/>
              </a:solidFill>
            </a:endParaRPr>
          </a:p>
          <a:p>
            <a:pPr lvl="1" eaLnBrk="1" hangingPunct="1">
              <a:buClrTx/>
              <a:buFontTx/>
              <a:buAutoNum type="arabicParenR"/>
            </a:pPr>
            <a:r>
              <a:rPr lang="cs-CZ" altLang="en-US" sz="2400" b="0" dirty="0">
                <a:solidFill>
                  <a:schemeClr val="tx1"/>
                </a:solidFill>
              </a:rPr>
              <a:t> Buněčná smrt </a:t>
            </a:r>
            <a:r>
              <a:rPr lang="cs-CZ" altLang="en-US" sz="2400" b="0" dirty="0">
                <a:solidFill>
                  <a:schemeClr val="tx1"/>
                </a:solidFill>
                <a:sym typeface="Wingdings" panose="05000000000000000000" pitchFamily="2" charset="2"/>
              </a:rPr>
              <a:t>–</a:t>
            </a:r>
            <a:r>
              <a:rPr lang="cs-CZ" altLang="en-US" sz="2400" b="0" dirty="0">
                <a:solidFill>
                  <a:schemeClr val="tx1"/>
                </a:solidFill>
              </a:rPr>
              <a:t> </a:t>
            </a:r>
            <a:r>
              <a:rPr lang="cs-CZ" altLang="en-US" sz="2400" dirty="0">
                <a:solidFill>
                  <a:srgbClr val="00B0F0"/>
                </a:solidFill>
              </a:rPr>
              <a:t>apoptóza</a:t>
            </a:r>
          </a:p>
          <a:p>
            <a:pPr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buClrTx/>
              <a:buFontTx/>
              <a:buNone/>
            </a:pPr>
            <a:r>
              <a:rPr lang="cs-CZ" alt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Rovnováha – pečlivé sledování klíčových systémů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400" b="0" dirty="0">
                <a:solidFill>
                  <a:schemeClr val="tx1"/>
                </a:solidFill>
              </a:rPr>
              <a:t>	</a:t>
            </a:r>
            <a:r>
              <a:rPr lang="cs-CZ" altLang="en-US" sz="2000" b="0" dirty="0">
                <a:solidFill>
                  <a:schemeClr val="tx1"/>
                </a:solidFill>
              </a:rPr>
              <a:t>Integrita buněčné membrány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0" dirty="0">
                <a:solidFill>
                  <a:schemeClr val="tx1"/>
                </a:solidFill>
              </a:rPr>
              <a:t>	Aerobní respirace (mitochondrie)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0" dirty="0">
                <a:solidFill>
                  <a:schemeClr val="tx1"/>
                </a:solidFill>
              </a:rPr>
              <a:t>	Proteosyntéza (ribozomy)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0" dirty="0">
                <a:solidFill>
                  <a:schemeClr val="tx1"/>
                </a:solidFill>
              </a:rPr>
              <a:t>	Integrita genetické informace</a:t>
            </a:r>
            <a:endParaRPr lang="cs-CZ" altLang="en-US" sz="2400" dirty="0">
              <a:solidFill>
                <a:srgbClr val="00B0F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0" dirty="0">
                <a:solidFill>
                  <a:srgbClr val="00B0F0"/>
                </a:solidFill>
                <a:sym typeface="Wingdings" panose="05000000000000000000" pitchFamily="2" charset="2"/>
              </a:rPr>
              <a:t>	…. </a:t>
            </a:r>
            <a:r>
              <a:rPr lang="en-US" altLang="en-US" sz="2400" b="0" dirty="0" err="1">
                <a:solidFill>
                  <a:srgbClr val="00B0F0"/>
                </a:solidFill>
                <a:sym typeface="Wingdings" panose="05000000000000000000" pitchFamily="2" charset="2"/>
              </a:rPr>
              <a:t>jejich</a:t>
            </a:r>
            <a:r>
              <a:rPr lang="en-US" altLang="en-US" sz="2400" b="0" dirty="0">
                <a:solidFill>
                  <a:srgbClr val="00B0F0"/>
                </a:solidFill>
                <a:sym typeface="Wingdings" panose="05000000000000000000" pitchFamily="2" charset="2"/>
              </a:rPr>
              <a:t> po</a:t>
            </a:r>
            <a:r>
              <a:rPr lang="cs-CZ" altLang="en-US" sz="2400" b="0" dirty="0">
                <a:solidFill>
                  <a:srgbClr val="00B0F0"/>
                </a:solidFill>
                <a:sym typeface="Wingdings" panose="05000000000000000000" pitchFamily="2" charset="2"/>
              </a:rPr>
              <a:t>škození </a:t>
            </a:r>
            <a:r>
              <a:rPr lang="en-US" altLang="en-US" sz="2400" b="0" dirty="0">
                <a:solidFill>
                  <a:srgbClr val="00B0F0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400" b="0" dirty="0">
                <a:solidFill>
                  <a:srgbClr val="00B0F0"/>
                </a:solidFill>
                <a:sym typeface="Wingdings" panose="05000000000000000000" pitchFamily="2" charset="2"/>
              </a:rPr>
              <a:t>toxicita</a:t>
            </a:r>
            <a:endParaRPr lang="cs-CZ" altLang="en-US" sz="2000" b="0" dirty="0">
              <a:solidFill>
                <a:schemeClr val="tx1"/>
              </a:solidFill>
            </a:endParaRPr>
          </a:p>
        </p:txBody>
      </p:sp>
      <p:pic>
        <p:nvPicPr>
          <p:cNvPr id="22533" name="Picture 2" descr="https://www.i-med.ac.at/imcbc/bc/bilder/pictur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652963"/>
            <a:ext cx="2249487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4994</TotalTime>
  <Words>3805</Words>
  <Application>Microsoft Office PowerPoint</Application>
  <PresentationFormat>On-screen Show (4:3)</PresentationFormat>
  <Paragraphs>648</Paragraphs>
  <Slides>83</Slides>
  <Notes>83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9" baseType="lpstr">
      <vt:lpstr>Arial</vt:lpstr>
      <vt:lpstr>Calibri</vt:lpstr>
      <vt:lpstr>Tahoma</vt:lpstr>
      <vt:lpstr>Verdana</vt:lpstr>
      <vt:lpstr>Wingdings</vt:lpstr>
      <vt:lpstr>Motiv sady Office</vt:lpstr>
      <vt:lpstr>PowerPoint Presentation</vt:lpstr>
      <vt:lpstr>Co by si student(ka) měl(a) odnést ?</vt:lpstr>
      <vt:lpstr>PowerPoint Presentation</vt:lpstr>
      <vt:lpstr>BUŇKA a toxicita</vt:lpstr>
      <vt:lpstr>Buňka, její osud a řízení</vt:lpstr>
      <vt:lpstr>Buněčný cyklus a jeho význam</vt:lpstr>
      <vt:lpstr>REGULACE v buněčném cyklu</vt:lpstr>
      <vt:lpstr>Protein p53 -význam v kontrole buněčných procesů</vt:lpstr>
      <vt:lpstr>Osudu buněk v průběhu cyklu</vt:lpstr>
      <vt:lpstr>Důsledky poškození molekulárních procesů uvnitř buněk</vt:lpstr>
      <vt:lpstr>BUNĚČNÁ SMRT</vt:lpstr>
      <vt:lpstr>PowerPoint Presentation</vt:lpstr>
      <vt:lpstr>Příklady - důsledky a projevy na úrovni buněk</vt:lpstr>
      <vt:lpstr>Projevy toxicity na úrovni organismu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Akutní a chronická toxicita</vt:lpstr>
      <vt:lpstr>PowerPoint Presentation</vt:lpstr>
      <vt:lpstr>PowerPoint Presentation</vt:lpstr>
      <vt:lpstr>PowerPoint Presentation</vt:lpstr>
      <vt:lpstr>Chronické (subletální) účinky</vt:lpstr>
      <vt:lpstr>PowerPoint Presentation</vt:lpstr>
      <vt:lpstr>Poruchy růstu a příjmu potravy</vt:lpstr>
      <vt:lpstr>PowerPoint Presentation</vt:lpstr>
      <vt:lpstr>PowerPoint Presentation</vt:lpstr>
      <vt:lpstr>PowerPoint Presentation</vt:lpstr>
      <vt:lpstr>KARCINOGENITA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Endokrinní disrupce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Lidské hormony:  estrogeny v antikoncepčních přípravcích</vt:lpstr>
      <vt:lpstr>PowerPoint Presentation</vt:lpstr>
      <vt:lpstr>PowerPoint Presentation</vt:lpstr>
      <vt:lpstr>PowerPoint Presentation</vt:lpstr>
      <vt:lpstr>PowerPoint Presentation</vt:lpstr>
      <vt:lpstr>Reprodukční toxicita,  vývojová toxicita, teratogenita</vt:lpstr>
      <vt:lpstr>PowerPoint Presentation</vt:lpstr>
      <vt:lpstr>PowerPoint Presentation</vt:lpstr>
      <vt:lpstr>PowerPoint Presentation</vt:lpstr>
      <vt:lpstr>PowerPoint Presentation</vt:lpstr>
      <vt:lpstr>Orgánově-specifické typy toxicity  Imunotoxicita</vt:lpstr>
      <vt:lpstr>PowerPoint Presentation</vt:lpstr>
      <vt:lpstr>PowerPoint Presentation</vt:lpstr>
      <vt:lpstr>PowerPoint Presentation</vt:lpstr>
      <vt:lpstr>PowerPoint Presentation</vt:lpstr>
      <vt:lpstr>Orgánově-specifické typy toxicity   NEUROTOXICITA</vt:lpstr>
      <vt:lpstr>PowerPoint Presentation</vt:lpstr>
      <vt:lpstr>PowerPoint Presentation</vt:lpstr>
      <vt:lpstr>Orgánově-specifické typy toxicity  Nefrotoxicita (příklad diclofenac)</vt:lpstr>
      <vt:lpstr>Nefrotoxicita – příklad DICLOFENAC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Ludek Blaha</cp:lastModifiedBy>
  <cp:revision>161</cp:revision>
  <dcterms:created xsi:type="dcterms:W3CDTF">2010-05-17T15:27:49Z</dcterms:created>
  <dcterms:modified xsi:type="dcterms:W3CDTF">2020-03-27T10:06:20Z</dcterms:modified>
</cp:coreProperties>
</file>