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handoutMasterIdLst>
    <p:handoutMasterId r:id="rId106"/>
  </p:handoutMasterIdLst>
  <p:sldIdLst>
    <p:sldId id="338" r:id="rId2"/>
    <p:sldId id="535" r:id="rId3"/>
    <p:sldId id="664" r:id="rId4"/>
    <p:sldId id="381" r:id="rId5"/>
    <p:sldId id="665" r:id="rId6"/>
    <p:sldId id="666" r:id="rId7"/>
    <p:sldId id="667" r:id="rId8"/>
    <p:sldId id="668" r:id="rId9"/>
    <p:sldId id="614" r:id="rId10"/>
    <p:sldId id="534" r:id="rId11"/>
    <p:sldId id="485" r:id="rId12"/>
    <p:sldId id="486" r:id="rId13"/>
    <p:sldId id="487" r:id="rId14"/>
    <p:sldId id="488" r:id="rId15"/>
    <p:sldId id="489" r:id="rId16"/>
    <p:sldId id="490" r:id="rId17"/>
    <p:sldId id="516" r:id="rId18"/>
    <p:sldId id="517" r:id="rId19"/>
    <p:sldId id="584" r:id="rId20"/>
    <p:sldId id="613" r:id="rId21"/>
    <p:sldId id="589" r:id="rId22"/>
    <p:sldId id="590" r:id="rId23"/>
    <p:sldId id="597" r:id="rId24"/>
    <p:sldId id="602" r:id="rId25"/>
    <p:sldId id="518" r:id="rId26"/>
    <p:sldId id="519" r:id="rId27"/>
    <p:sldId id="520" r:id="rId28"/>
    <p:sldId id="521" r:id="rId29"/>
    <p:sldId id="522" r:id="rId30"/>
    <p:sldId id="523" r:id="rId31"/>
    <p:sldId id="491" r:id="rId32"/>
    <p:sldId id="492" r:id="rId33"/>
    <p:sldId id="493" r:id="rId34"/>
    <p:sldId id="502" r:id="rId35"/>
    <p:sldId id="659" r:id="rId36"/>
    <p:sldId id="615" r:id="rId37"/>
    <p:sldId id="616" r:id="rId38"/>
    <p:sldId id="617" r:id="rId39"/>
    <p:sldId id="618" r:id="rId40"/>
    <p:sldId id="619" r:id="rId41"/>
    <p:sldId id="620" r:id="rId42"/>
    <p:sldId id="621" r:id="rId43"/>
    <p:sldId id="622" r:id="rId44"/>
    <p:sldId id="623" r:id="rId45"/>
    <p:sldId id="624" r:id="rId46"/>
    <p:sldId id="625" r:id="rId47"/>
    <p:sldId id="626" r:id="rId48"/>
    <p:sldId id="627" r:id="rId49"/>
    <p:sldId id="628" r:id="rId50"/>
    <p:sldId id="629" r:id="rId51"/>
    <p:sldId id="630" r:id="rId52"/>
    <p:sldId id="631" r:id="rId53"/>
    <p:sldId id="632" r:id="rId54"/>
    <p:sldId id="633" r:id="rId55"/>
    <p:sldId id="634" r:id="rId56"/>
    <p:sldId id="635" r:id="rId57"/>
    <p:sldId id="636" r:id="rId58"/>
    <p:sldId id="637" r:id="rId59"/>
    <p:sldId id="638" r:id="rId60"/>
    <p:sldId id="639" r:id="rId61"/>
    <p:sldId id="640" r:id="rId62"/>
    <p:sldId id="658" r:id="rId63"/>
    <p:sldId id="642" r:id="rId64"/>
    <p:sldId id="643" r:id="rId65"/>
    <p:sldId id="644" r:id="rId66"/>
    <p:sldId id="645" r:id="rId67"/>
    <p:sldId id="646" r:id="rId68"/>
    <p:sldId id="647" r:id="rId69"/>
    <p:sldId id="648" r:id="rId70"/>
    <p:sldId id="656" r:id="rId71"/>
    <p:sldId id="657" r:id="rId72"/>
    <p:sldId id="649" r:id="rId73"/>
    <p:sldId id="650" r:id="rId74"/>
    <p:sldId id="651" r:id="rId75"/>
    <p:sldId id="652" r:id="rId76"/>
    <p:sldId id="653" r:id="rId77"/>
    <p:sldId id="654" r:id="rId78"/>
    <p:sldId id="655" r:id="rId79"/>
    <p:sldId id="660" r:id="rId80"/>
    <p:sldId id="530" r:id="rId81"/>
    <p:sldId id="531" r:id="rId82"/>
    <p:sldId id="532" r:id="rId83"/>
    <p:sldId id="533" r:id="rId84"/>
    <p:sldId id="661" r:id="rId85"/>
    <p:sldId id="525" r:id="rId86"/>
    <p:sldId id="526" r:id="rId87"/>
    <p:sldId id="527" r:id="rId88"/>
    <p:sldId id="528" r:id="rId89"/>
    <p:sldId id="529" r:id="rId90"/>
    <p:sldId id="662" r:id="rId91"/>
    <p:sldId id="384" r:id="rId92"/>
    <p:sldId id="385" r:id="rId93"/>
    <p:sldId id="386" r:id="rId94"/>
    <p:sldId id="387" r:id="rId95"/>
    <p:sldId id="452" r:id="rId96"/>
    <p:sldId id="388" r:id="rId97"/>
    <p:sldId id="389" r:id="rId98"/>
    <p:sldId id="392" r:id="rId99"/>
    <p:sldId id="393" r:id="rId100"/>
    <p:sldId id="394" r:id="rId101"/>
    <p:sldId id="395" r:id="rId102"/>
    <p:sldId id="663" r:id="rId103"/>
    <p:sldId id="454" r:id="rId104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86" autoAdjust="0"/>
    <p:restoredTop sz="94660"/>
  </p:normalViewPr>
  <p:slideViewPr>
    <p:cSldViewPr>
      <p:cViewPr varScale="1">
        <p:scale>
          <a:sx n="79" d="100"/>
          <a:sy n="79" d="100"/>
        </p:scale>
        <p:origin x="118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F2ED66F-35AD-49F6-9F02-07B2A349AE23}" type="datetimeFigureOut">
              <a:rPr lang="cs-CZ"/>
              <a:pPr>
                <a:defRPr/>
              </a:pPr>
              <a:t>05.03.2020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E220F56-1654-4D31-9787-1A38A47981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8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7BC351-14B0-4D83-9E90-CD017CAF5B67}" type="datetimeFigureOut">
              <a:rPr lang="cs-CZ"/>
              <a:pPr>
                <a:defRPr/>
              </a:pPr>
              <a:t>05.03.2020</a:t>
            </a:fld>
            <a:endParaRPr lang="cs-CZ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7236AB-8173-475D-A9FE-71654D0E7E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5137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1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3F6216-56C0-4C71-AA05-DC67C900E89A}" type="slidenum">
              <a:rPr lang="en-GB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9FAA81-5349-4E74-A206-9A483164596B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8226E-59AC-4B13-AC9C-7D3A63F3F3F9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61051-C16D-4441-B68F-B75BE11C98CE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E623FE-999A-4565-A99F-9FAFCF2C385D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4C7C7B-532A-4A8E-B3F9-D21E0D64134F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64F9C4-72AC-4D4E-A57A-20AB1BC0319D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250CA-2FCA-4F5F-BE9A-1020B0C3BF88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66" y="4862637"/>
            <a:ext cx="5680769" cy="4605493"/>
          </a:xfrm>
          <a:noFill/>
          <a:ln/>
        </p:spPr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81712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B7511A-B122-4AC7-9595-D0C9F3B3F6FF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ACF351-29AD-4974-9F0D-73DF91373B10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737EFB-3EA8-4DC9-B22C-D1B756867AFE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250CA-2FCA-4F5F-BE9A-1020B0C3BF88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66" y="4862637"/>
            <a:ext cx="5680769" cy="4605493"/>
          </a:xfrm>
          <a:noFill/>
          <a:ln/>
        </p:spPr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33125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71</a:t>
            </a:fld>
            <a:endParaRPr lang="cs-CZ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1075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C17ED2-9921-4530-A2F3-0E65D62DC485}" type="slidenum">
              <a:rPr lang="en-GB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69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69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186212-F63A-4BBA-99E9-5AACD54D503E}" type="slidenum">
              <a:rPr lang="cs-CZ" smtClean="0"/>
              <a:pPr/>
              <a:t>91</a:t>
            </a:fld>
            <a:endParaRPr lang="cs-CZ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80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B762E2-1AD9-4A8D-88FC-8469243BF35C}" type="slidenum">
              <a:rPr lang="cs-CZ" smtClean="0"/>
              <a:pPr/>
              <a:t>92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902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902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17DEC-E073-47D3-805D-C9FACF1DA05C}" type="slidenum">
              <a:rPr lang="cs-CZ" smtClean="0"/>
              <a:pPr/>
              <a:t>93</a:t>
            </a:fld>
            <a:endParaRPr lang="cs-CZ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00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00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D0464F-3816-4B16-B3B2-E8721CE84A1A}" type="slidenum">
              <a:rPr lang="cs-CZ" smtClean="0"/>
              <a:pPr/>
              <a:t>94</a:t>
            </a:fld>
            <a:endParaRPr lang="cs-CZ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10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10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7E38F-69FE-4772-A5C9-959636472FCF}" type="slidenum">
              <a:rPr lang="cs-CZ" smtClean="0"/>
              <a:pPr/>
              <a:t>95</a:t>
            </a:fld>
            <a:endParaRPr lang="cs-CZ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20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F4CA84-56DE-4F03-A7BB-E900EB3344FC}" type="slidenum">
              <a:rPr lang="cs-CZ" smtClean="0"/>
              <a:pPr/>
              <a:t>96</a:t>
            </a:fld>
            <a:endParaRPr lang="cs-CZ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31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31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FCC80-C52D-4E9B-8C6B-D6704BF450CB}" type="slidenum">
              <a:rPr lang="cs-CZ" smtClean="0"/>
              <a:pPr/>
              <a:t>97</a:t>
            </a:fld>
            <a:endParaRPr lang="cs-CZ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41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CC3958-9D25-43AE-8F91-AFF82C6FB9CB}" type="slidenum">
              <a:rPr lang="cs-CZ" smtClean="0"/>
              <a:pPr/>
              <a:t>98</a:t>
            </a:fld>
            <a:endParaRPr lang="cs-CZ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51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51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1BB23-9E40-4933-87B8-5B583422F514}" type="slidenum">
              <a:rPr lang="cs-CZ" smtClean="0"/>
              <a:pPr/>
              <a:t>99</a:t>
            </a:fld>
            <a:endParaRPr lang="cs-CZ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61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61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78E927-06D5-4AFC-A8BA-7BBC33D47D2F}" type="slidenum">
              <a:rPr lang="cs-CZ" smtClean="0"/>
              <a:pPr/>
              <a:t>100</a:t>
            </a:fld>
            <a:endParaRPr lang="cs-CZ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72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72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84731C-D50F-4625-9AEE-4DBA41389C40}" type="slidenum">
              <a:rPr lang="cs-CZ" smtClean="0"/>
              <a:pPr/>
              <a:t>101</a:t>
            </a:fld>
            <a:endParaRPr lang="cs-CZ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F88E5-A9C1-4F17-8532-875E55D463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3278B-0E31-4639-BA0F-1F9ED214A1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87763-D2CE-4C95-A788-5C4623BFA8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38651-55A4-42E7-B724-AD506CCE47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E796B-B236-4A35-8A2D-D7861BE112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81ECE-DC90-4FF8-A840-187C16FF3B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AA6C0-48ED-4CAC-A757-4B80FE6A2B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2C522-2FC8-49E2-BA79-5FB1292706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C795-8754-4F6C-9E0C-79E65F3DB4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F0565-BC34-496E-B844-3CBB170A02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68C6A-D5D6-42C5-BC1A-AD311BFFA6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87AA-A21D-4B2C-9436-61BC5A9C95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56C34E-E9E4-44FC-B392-FB50D04A0C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32" r:id="rId2"/>
    <p:sldLayoutId id="214748384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20.jpeg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11" Type="http://schemas.openxmlformats.org/officeDocument/2006/relationships/image" Target="../media/image18.jpeg"/><Relationship Id="rId5" Type="http://schemas.openxmlformats.org/officeDocument/2006/relationships/image" Target="../media/image12.wmf"/><Relationship Id="rId15" Type="http://schemas.openxmlformats.org/officeDocument/2006/relationships/image" Target="../media/image22.wmf"/><Relationship Id="rId10" Type="http://schemas.openxmlformats.org/officeDocument/2006/relationships/image" Target="../media/image17.jpeg"/><Relationship Id="rId4" Type="http://schemas.openxmlformats.org/officeDocument/2006/relationships/image" Target="../media/image11.wmf"/><Relationship Id="rId9" Type="http://schemas.openxmlformats.org/officeDocument/2006/relationships/image" Target="../media/image16.wmf"/><Relationship Id="rId14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cd.org/home/0,3675,en_2649_201185_1_1_1_1_1,00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mz.cz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20.jpeg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11" Type="http://schemas.openxmlformats.org/officeDocument/2006/relationships/image" Target="../media/image56.jpeg"/><Relationship Id="rId5" Type="http://schemas.openxmlformats.org/officeDocument/2006/relationships/image" Target="../media/image12.wmf"/><Relationship Id="rId15" Type="http://schemas.openxmlformats.org/officeDocument/2006/relationships/image" Target="../media/image22.wmf"/><Relationship Id="rId10" Type="http://schemas.openxmlformats.org/officeDocument/2006/relationships/image" Target="../media/image55.jpeg"/><Relationship Id="rId4" Type="http://schemas.openxmlformats.org/officeDocument/2006/relationships/image" Target="../media/image11.wmf"/><Relationship Id="rId9" Type="http://schemas.openxmlformats.org/officeDocument/2006/relationships/image" Target="../media/image16.wmf"/><Relationship Id="rId14" Type="http://schemas.openxmlformats.org/officeDocument/2006/relationships/image" Target="../media/image21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7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7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7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7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7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em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04800" y="1371600"/>
            <a:ext cx="86106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>
                <a:solidFill>
                  <a:srgbClr val="FF3300"/>
                </a:solidFill>
              </a:rPr>
              <a:t>Ekotoxikologie v praxi </a:t>
            </a:r>
          </a:p>
          <a:p>
            <a:pPr algn="ctr" eaLnBrk="0" hangingPunct="0"/>
            <a:endParaRPr lang="cs-CZ" sz="3500" b="1">
              <a:solidFill>
                <a:srgbClr val="FF3300"/>
              </a:solidFill>
            </a:endParaRPr>
          </a:p>
          <a:p>
            <a:pPr algn="ctr" eaLnBrk="0" hangingPunct="0"/>
            <a:r>
              <a:rPr lang="cs-CZ" sz="3500">
                <a:solidFill>
                  <a:srgbClr val="FF3300"/>
                </a:solidFill>
              </a:rPr>
              <a:t>Rychlý přehled </a:t>
            </a:r>
            <a:r>
              <a:rPr lang="en-US" sz="3500">
                <a:solidFill>
                  <a:srgbClr val="FF3300"/>
                </a:solidFill>
              </a:rPr>
              <a:t>-</a:t>
            </a:r>
            <a:r>
              <a:rPr lang="cs-CZ" sz="3500">
                <a:solidFill>
                  <a:srgbClr val="FF3300"/>
                </a:solidFill>
              </a:rPr>
              <a:t> vybraná témata</a:t>
            </a:r>
          </a:p>
        </p:txBody>
      </p:sp>
      <p:pic>
        <p:nvPicPr>
          <p:cNvPr id="5123" name="Picture 7" descr="OPVK_MU_stred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5445224"/>
            <a:ext cx="4537075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Podnadpis 2"/>
          <p:cNvSpPr>
            <a:spLocks/>
          </p:cNvSpPr>
          <p:nvPr/>
        </p:nvSpPr>
        <p:spPr bwMode="auto">
          <a:xfrm>
            <a:off x="1331913" y="4071938"/>
            <a:ext cx="64008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br>
              <a:rPr lang="cs-CZ" sz="2000" b="1">
                <a:solidFill>
                  <a:srgbClr val="000066"/>
                </a:solidFill>
                <a:latin typeface="Tahoma" pitchFamily="34" charset="0"/>
              </a:rPr>
            </a:br>
            <a:r>
              <a:rPr lang="cs-CZ" sz="2000">
                <a:solidFill>
                  <a:srgbClr val="000066"/>
                </a:solidFill>
                <a:latin typeface="Tahoma" pitchFamily="34" charset="0"/>
              </a:rPr>
              <a:t>Luděk Bláha, PřF MU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ctrTitle"/>
          </p:nvPr>
        </p:nvSpPr>
        <p:spPr bwMode="auto">
          <a:xfrm>
            <a:off x="760413" y="2535238"/>
            <a:ext cx="7772400" cy="197388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800" b="1" dirty="0" err="1">
                <a:solidFill>
                  <a:schemeClr val="tx1"/>
                </a:solidFill>
              </a:rPr>
              <a:t>Část</a:t>
            </a:r>
            <a:r>
              <a:rPr lang="en-GB" sz="2800" b="1" dirty="0">
                <a:solidFill>
                  <a:schemeClr val="tx1"/>
                </a:solidFill>
              </a:rPr>
              <a:t> 1</a:t>
            </a:r>
            <a:br>
              <a:rPr lang="en-GB" sz="2800" b="1" dirty="0">
                <a:solidFill>
                  <a:schemeClr val="tx1"/>
                </a:solidFill>
              </a:rPr>
            </a:br>
            <a:br>
              <a:rPr lang="en-GB" sz="2800" b="1" dirty="0">
                <a:solidFill>
                  <a:schemeClr val="tx1"/>
                </a:solidFill>
              </a:rPr>
            </a:br>
            <a:r>
              <a:rPr lang="en-GB" sz="2800" b="1" dirty="0" err="1">
                <a:solidFill>
                  <a:schemeClr val="tx1"/>
                </a:solidFill>
              </a:rPr>
              <a:t>Hodnocení</a:t>
            </a:r>
            <a:r>
              <a:rPr lang="en-GB" sz="2800" b="1" dirty="0">
                <a:solidFill>
                  <a:schemeClr val="tx1"/>
                </a:solidFill>
              </a:rPr>
              <a:t> </a:t>
            </a:r>
            <a:r>
              <a:rPr lang="en-GB" sz="2800" b="1" dirty="0" err="1">
                <a:solidFill>
                  <a:schemeClr val="tx1"/>
                </a:solidFill>
              </a:rPr>
              <a:t>Rizik</a:t>
            </a:r>
            <a:r>
              <a:rPr lang="en-GB" sz="2800" b="1" dirty="0">
                <a:solidFill>
                  <a:schemeClr val="tx1"/>
                </a:solidFill>
              </a:rPr>
              <a:t> </a:t>
            </a:r>
            <a:br>
              <a:rPr lang="en-GB" sz="2800" b="1" dirty="0">
                <a:solidFill>
                  <a:schemeClr val="tx1"/>
                </a:solidFill>
              </a:rPr>
            </a:br>
            <a:r>
              <a:rPr lang="en-GB" sz="2800" b="1" dirty="0" err="1">
                <a:solidFill>
                  <a:schemeClr val="tx1"/>
                </a:solidFill>
              </a:rPr>
              <a:t>Odvození</a:t>
            </a:r>
            <a:r>
              <a:rPr lang="en-GB" sz="2800" b="1" dirty="0">
                <a:solidFill>
                  <a:schemeClr val="tx1"/>
                </a:solidFill>
              </a:rPr>
              <a:t> a </a:t>
            </a:r>
            <a:r>
              <a:rPr lang="en-GB" sz="2800" b="1" dirty="0" err="1">
                <a:solidFill>
                  <a:schemeClr val="tx1"/>
                </a:solidFill>
              </a:rPr>
              <a:t>využití</a:t>
            </a:r>
            <a:r>
              <a:rPr lang="en-GB" sz="2800" b="1" dirty="0">
                <a:solidFill>
                  <a:schemeClr val="tx1"/>
                </a:solidFill>
              </a:rPr>
              <a:t> “</a:t>
            </a:r>
            <a:r>
              <a:rPr lang="en-GB" sz="2800" b="1" dirty="0" err="1">
                <a:solidFill>
                  <a:schemeClr val="tx1"/>
                </a:solidFill>
              </a:rPr>
              <a:t>limitů</a:t>
            </a:r>
            <a:r>
              <a:rPr lang="en-GB" sz="2800" b="1" dirty="0">
                <a:solidFill>
                  <a:schemeClr val="tx1"/>
                </a:solidFill>
              </a:rPr>
              <a:t>”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>
                <a:solidFill>
                  <a:schemeClr val="tx1"/>
                </a:solidFill>
              </a:rPr>
              <a:t>Stanovení H14 – vyhl. 376/2001</a:t>
            </a:r>
            <a:endParaRPr lang="cs-CZ" sz="480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545137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cs-CZ" sz="3400" b="1" dirty="0"/>
              <a:t>H14 </a:t>
            </a:r>
            <a:r>
              <a:rPr lang="cs-CZ" sz="3400" b="1" dirty="0" err="1"/>
              <a:t>Ekotoxicita</a:t>
            </a:r>
            <a:endParaRPr lang="cs-CZ" sz="3400" b="1" dirty="0"/>
          </a:p>
          <a:p>
            <a:pPr>
              <a:defRPr/>
            </a:pPr>
            <a:r>
              <a:rPr lang="cs-CZ" sz="3400" dirty="0"/>
              <a:t>Tuto nebezpečnou vlastnost mají odpady, které představují nebo mohou představovat akutní nebo pozdní nebezpečí pro jednu nebo více složek životního prostředí.</a:t>
            </a:r>
          </a:p>
          <a:p>
            <a:pPr>
              <a:defRPr/>
            </a:pPr>
            <a:r>
              <a:rPr lang="cs-CZ" sz="3400" dirty="0"/>
              <a:t>Jako nebezpečný se hodnotí odpad, jehož </a:t>
            </a:r>
            <a:r>
              <a:rPr lang="cs-CZ" sz="3400" b="1" dirty="0">
                <a:solidFill>
                  <a:srgbClr val="FF0000"/>
                </a:solidFill>
              </a:rPr>
              <a:t>vodný výluh </a:t>
            </a:r>
            <a:r>
              <a:rPr lang="cs-CZ" sz="3400" dirty="0">
                <a:solidFill>
                  <a:schemeClr val="tx2"/>
                </a:solidFill>
              </a:rPr>
              <a:t>vykazuje ve zkouškách akutní toxicity </a:t>
            </a:r>
            <a:r>
              <a:rPr lang="cs-CZ" sz="3400" dirty="0"/>
              <a:t>uvedených v bodě </a:t>
            </a:r>
            <a:r>
              <a:rPr lang="cs-CZ" sz="3400" b="1" u="sng" dirty="0"/>
              <a:t>7 přílohy č. 3</a:t>
            </a:r>
            <a:r>
              <a:rPr lang="cs-CZ" sz="3400" dirty="0"/>
              <a:t> alespoň pro jeden z testovacích organismů při určené době působení testovaného odpadu na testovací organismus:</a:t>
            </a:r>
          </a:p>
          <a:p>
            <a:pPr lvl="1">
              <a:defRPr/>
            </a:pPr>
            <a:r>
              <a:rPr lang="cs-CZ" sz="2900" dirty="0"/>
              <a:t>a)	</a:t>
            </a:r>
            <a:r>
              <a:rPr lang="cs-CZ" sz="2900" dirty="0" err="1">
                <a:solidFill>
                  <a:schemeClr val="tx2"/>
                </a:solidFill>
              </a:rPr>
              <a:t>Poecilia</a:t>
            </a:r>
            <a:r>
              <a:rPr lang="cs-CZ" sz="2900" dirty="0">
                <a:solidFill>
                  <a:schemeClr val="tx2"/>
                </a:solidFill>
              </a:rPr>
              <a:t> </a:t>
            </a:r>
            <a:r>
              <a:rPr lang="cs-CZ" sz="2900" dirty="0" err="1">
                <a:solidFill>
                  <a:schemeClr val="tx2"/>
                </a:solidFill>
              </a:rPr>
              <a:t>reticulata</a:t>
            </a:r>
            <a:r>
              <a:rPr lang="cs-CZ" sz="2900" dirty="0">
                <a:solidFill>
                  <a:schemeClr val="tx2"/>
                </a:solidFill>
              </a:rPr>
              <a:t> </a:t>
            </a:r>
            <a:r>
              <a:rPr lang="cs-CZ" sz="2900" dirty="0"/>
              <a:t>nebo </a:t>
            </a:r>
            <a:r>
              <a:rPr lang="cs-CZ" sz="2900" dirty="0" err="1"/>
              <a:t>Brachydanio</a:t>
            </a:r>
            <a:r>
              <a:rPr lang="cs-CZ" sz="2900" dirty="0"/>
              <a:t> </a:t>
            </a:r>
            <a:r>
              <a:rPr lang="cs-CZ" sz="2900" dirty="0" err="1"/>
              <a:t>rerio</a:t>
            </a:r>
            <a:r>
              <a:rPr lang="cs-CZ" sz="2900" dirty="0"/>
              <a:t> (doba působení 96 hod.)</a:t>
            </a:r>
          </a:p>
          <a:p>
            <a:pPr lvl="1">
              <a:defRPr/>
            </a:pPr>
            <a:r>
              <a:rPr lang="cs-CZ" sz="2900" dirty="0"/>
              <a:t>b)	</a:t>
            </a:r>
            <a:r>
              <a:rPr lang="cs-CZ" sz="2900" dirty="0" err="1">
                <a:solidFill>
                  <a:schemeClr val="tx2"/>
                </a:solidFill>
              </a:rPr>
              <a:t>Daphnia</a:t>
            </a:r>
            <a:r>
              <a:rPr lang="cs-CZ" sz="2900" dirty="0">
                <a:solidFill>
                  <a:schemeClr val="tx2"/>
                </a:solidFill>
              </a:rPr>
              <a:t> </a:t>
            </a:r>
            <a:r>
              <a:rPr lang="cs-CZ" sz="2900" dirty="0" err="1">
                <a:solidFill>
                  <a:schemeClr val="tx2"/>
                </a:solidFill>
              </a:rPr>
              <a:t>magna</a:t>
            </a:r>
            <a:r>
              <a:rPr lang="cs-CZ" sz="2900" dirty="0">
                <a:solidFill>
                  <a:schemeClr val="tx2"/>
                </a:solidFill>
              </a:rPr>
              <a:t> </a:t>
            </a:r>
            <a:r>
              <a:rPr lang="cs-CZ" sz="2900" dirty="0"/>
              <a:t>(doba působení 48 hod.)</a:t>
            </a:r>
          </a:p>
          <a:p>
            <a:pPr lvl="1">
              <a:defRPr/>
            </a:pPr>
            <a:r>
              <a:rPr lang="cs-CZ" sz="2900" dirty="0"/>
              <a:t>c)	</a:t>
            </a:r>
            <a:r>
              <a:rPr lang="cs-CZ" sz="2900" dirty="0" err="1">
                <a:solidFill>
                  <a:schemeClr val="tx2"/>
                </a:solidFill>
              </a:rPr>
              <a:t>Raphidocelis</a:t>
            </a:r>
            <a:r>
              <a:rPr lang="cs-CZ" sz="2900" dirty="0">
                <a:solidFill>
                  <a:schemeClr val="tx2"/>
                </a:solidFill>
              </a:rPr>
              <a:t> </a:t>
            </a:r>
            <a:r>
              <a:rPr lang="cs-CZ" sz="2900" dirty="0" err="1">
                <a:solidFill>
                  <a:schemeClr val="tx2"/>
                </a:solidFill>
              </a:rPr>
              <a:t>subcapitata</a:t>
            </a:r>
            <a:r>
              <a:rPr lang="cs-CZ" sz="2900" dirty="0">
                <a:solidFill>
                  <a:schemeClr val="tx2"/>
                </a:solidFill>
              </a:rPr>
              <a:t> </a:t>
            </a:r>
            <a:r>
              <a:rPr lang="cs-CZ" sz="2900" dirty="0"/>
              <a:t>(</a:t>
            </a:r>
            <a:r>
              <a:rPr lang="cs-CZ" sz="2900" dirty="0" err="1"/>
              <a:t>Selenastrum</a:t>
            </a:r>
            <a:r>
              <a:rPr lang="cs-CZ" sz="2900" dirty="0"/>
              <a:t> </a:t>
            </a:r>
            <a:r>
              <a:rPr lang="cs-CZ" sz="2900" dirty="0" err="1"/>
              <a:t>capricornutum</a:t>
            </a:r>
            <a:r>
              <a:rPr lang="cs-CZ" sz="2900" dirty="0"/>
              <a:t>) nebo </a:t>
            </a:r>
            <a:r>
              <a:rPr lang="cs-CZ" sz="2900" dirty="0" err="1"/>
              <a:t>Scenedesmus</a:t>
            </a:r>
            <a:r>
              <a:rPr lang="cs-CZ" sz="2900" dirty="0"/>
              <a:t> </a:t>
            </a:r>
            <a:r>
              <a:rPr lang="cs-CZ" sz="2900" dirty="0" err="1"/>
              <a:t>subspicatus</a:t>
            </a:r>
            <a:r>
              <a:rPr lang="cs-CZ" sz="2900" dirty="0"/>
              <a:t> (doba působení 72 hod.)</a:t>
            </a:r>
          </a:p>
          <a:p>
            <a:pPr lvl="1">
              <a:defRPr/>
            </a:pPr>
            <a:r>
              <a:rPr lang="cs-CZ" sz="2900" dirty="0"/>
              <a:t>d)	semeno </a:t>
            </a:r>
            <a:r>
              <a:rPr lang="cs-CZ" sz="2900" dirty="0" err="1">
                <a:solidFill>
                  <a:schemeClr val="tx2"/>
                </a:solidFill>
              </a:rPr>
              <a:t>Sinapis</a:t>
            </a:r>
            <a:r>
              <a:rPr lang="cs-CZ" sz="2900" dirty="0">
                <a:solidFill>
                  <a:schemeClr val="tx2"/>
                </a:solidFill>
              </a:rPr>
              <a:t> alba</a:t>
            </a:r>
            <a:r>
              <a:rPr lang="cs-CZ" sz="2900" dirty="0"/>
              <a:t> (doba působení 72 hod.)</a:t>
            </a:r>
          </a:p>
          <a:p>
            <a:pPr>
              <a:buFont typeface="Arial" charset="0"/>
              <a:buNone/>
              <a:defRPr/>
            </a:pPr>
            <a:r>
              <a:rPr lang="en-US" sz="3400" dirty="0"/>
              <a:t>	</a:t>
            </a:r>
            <a:br>
              <a:rPr lang="en-US" sz="3400" dirty="0"/>
            </a:br>
            <a:r>
              <a:rPr lang="cs-CZ" sz="3400" dirty="0">
                <a:solidFill>
                  <a:schemeClr val="tx2"/>
                </a:solidFill>
              </a:rPr>
              <a:t>tyto hodnoty: LC(EC,IC)50 &lt;= 10 ml.l-1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sz="2500" dirty="0"/>
              <a:t>Vysvětlivky:	</a:t>
            </a:r>
          </a:p>
          <a:p>
            <a:pPr lvl="1">
              <a:defRPr/>
            </a:pPr>
            <a:r>
              <a:rPr lang="cs-CZ" sz="2500" dirty="0"/>
              <a:t>LC 50 - koncentrace, která způsobí úhyn 50 % testovacích ryb ve zvoleném časovém úseku.</a:t>
            </a:r>
          </a:p>
          <a:p>
            <a:pPr lvl="1">
              <a:defRPr/>
            </a:pPr>
            <a:r>
              <a:rPr lang="cs-CZ" sz="2500" dirty="0"/>
              <a:t>EC 50 - koncentrace, která způsobí úhyn nebo imobilizaci 50 % testovacích organismů (</a:t>
            </a:r>
            <a:r>
              <a:rPr lang="cs-CZ" sz="2500" dirty="0" err="1"/>
              <a:t>Daphnia</a:t>
            </a:r>
            <a:r>
              <a:rPr lang="cs-CZ" sz="2500" dirty="0"/>
              <a:t> </a:t>
            </a:r>
            <a:r>
              <a:rPr lang="cs-CZ" sz="2500" dirty="0" err="1"/>
              <a:t>magna</a:t>
            </a:r>
            <a:r>
              <a:rPr lang="cs-CZ" sz="2500" dirty="0"/>
              <a:t>).</a:t>
            </a:r>
          </a:p>
          <a:p>
            <a:pPr lvl="1">
              <a:defRPr/>
            </a:pPr>
            <a:r>
              <a:rPr lang="cs-CZ" sz="2500" dirty="0"/>
              <a:t>IC 50 - koncentrace, která způsobí 50procentní inhibici růstu nebo růstové rychlosti řasové kultury nebo 50procentní inhibici růstu kořene </a:t>
            </a:r>
            <a:r>
              <a:rPr lang="cs-CZ" sz="2500" dirty="0" err="1"/>
              <a:t>Sinapis</a:t>
            </a:r>
            <a:r>
              <a:rPr lang="cs-CZ" sz="2500" dirty="0"/>
              <a:t> alba ve srovnání s kontrolou ve zvoleném časovém úseku.</a:t>
            </a:r>
          </a:p>
          <a:p>
            <a:pPr lvl="1">
              <a:defRPr/>
            </a:pPr>
            <a:endParaRPr lang="en-US" sz="1900" dirty="0"/>
          </a:p>
          <a:p>
            <a:pPr>
              <a:defRPr/>
            </a:pPr>
            <a:r>
              <a:rPr lang="en-US" sz="3800" b="1" i="1" dirty="0" err="1"/>
              <a:t>Jak</a:t>
            </a:r>
            <a:r>
              <a:rPr lang="en-US" sz="3800" b="1" i="1" dirty="0"/>
              <a:t> p</a:t>
            </a:r>
            <a:r>
              <a:rPr lang="cs-CZ" sz="3800" b="1" i="1" dirty="0" err="1"/>
              <a:t>řipravit</a:t>
            </a:r>
            <a:r>
              <a:rPr lang="cs-CZ" sz="3800" b="1" i="1" dirty="0"/>
              <a:t> </a:t>
            </a:r>
            <a:r>
              <a:rPr lang="cs-CZ" sz="3800" b="1" i="1" dirty="0">
                <a:solidFill>
                  <a:srgbClr val="FF0000"/>
                </a:solidFill>
              </a:rPr>
              <a:t>VODNÝ VÝLUH</a:t>
            </a:r>
            <a:r>
              <a:rPr lang="cs-CZ" sz="3800" b="1" i="1" dirty="0"/>
              <a:t>?</a:t>
            </a:r>
          </a:p>
          <a:p>
            <a:pPr lvl="1">
              <a:defRPr/>
            </a:pPr>
            <a:r>
              <a:rPr lang="cs-CZ" sz="3400" i="1" dirty="0"/>
              <a:t>Metodický pokyn MŽP:</a:t>
            </a:r>
            <a:r>
              <a:rPr lang="en-US" sz="3400" i="1" dirty="0"/>
              <a:t>: </a:t>
            </a:r>
            <a:r>
              <a:rPr lang="cs-CZ" sz="3400" i="1" dirty="0"/>
              <a:t>Metodický pokyn odboru odpadů Ministerstva životního prostředí</a:t>
            </a:r>
            <a:r>
              <a:rPr lang="en-US" sz="3400" i="1" dirty="0"/>
              <a:t> </a:t>
            </a:r>
            <a:r>
              <a:rPr lang="cs-CZ" sz="3400" i="1" dirty="0"/>
              <a:t>k hodnocení </a:t>
            </a:r>
            <a:r>
              <a:rPr lang="cs-CZ" sz="3400" i="1" dirty="0" err="1"/>
              <a:t>vyluhovatelnosti</a:t>
            </a:r>
            <a:r>
              <a:rPr lang="cs-CZ" sz="3400" i="1" dirty="0"/>
              <a:t> odpadů</a:t>
            </a:r>
            <a:endParaRPr lang="en-US" sz="3400" i="1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74638"/>
            <a:ext cx="9144000" cy="9223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>
                <a:solidFill>
                  <a:schemeClr val="tx1"/>
                </a:solidFill>
              </a:rPr>
              <a:t>Vyhl. 376/2001 – příloha 3</a:t>
            </a:r>
            <a:br>
              <a:rPr lang="cs-CZ" sz="3600">
                <a:solidFill>
                  <a:schemeClr val="tx1"/>
                </a:solidFill>
              </a:rPr>
            </a:br>
            <a:r>
              <a:rPr lang="cs-CZ" sz="1400" b="1">
                <a:solidFill>
                  <a:schemeClr val="tx1"/>
                </a:solidFill>
              </a:rPr>
              <a:t> </a:t>
            </a:r>
            <a:r>
              <a:rPr lang="cs-CZ" sz="2000" b="1">
                <a:solidFill>
                  <a:schemeClr val="tx1"/>
                </a:solidFill>
              </a:rPr>
              <a:t>Metody hodnocení nebezpečných vlastností odpadů</a:t>
            </a:r>
            <a:endParaRPr lang="cs-CZ" sz="480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23850" y="1268413"/>
            <a:ext cx="8229600" cy="381635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cs-CZ" b="1" dirty="0"/>
              <a:t>7. </a:t>
            </a:r>
            <a:r>
              <a:rPr lang="cs-CZ" b="1" dirty="0">
                <a:solidFill>
                  <a:srgbClr val="FF0000"/>
                </a:solidFill>
              </a:rPr>
              <a:t>Pro hodnocení vlastnosti H14 </a:t>
            </a:r>
            <a:r>
              <a:rPr lang="cs-CZ" b="1" dirty="0" err="1">
                <a:solidFill>
                  <a:srgbClr val="FF0000"/>
                </a:solidFill>
              </a:rPr>
              <a:t>ekotoxicita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se použijí metody:</a:t>
            </a:r>
          </a:p>
          <a:p>
            <a:pPr lvl="1">
              <a:defRPr/>
            </a:pPr>
            <a:r>
              <a:rPr lang="cs-CZ" dirty="0"/>
              <a:t>Pro zkoušky akutní toxicity:</a:t>
            </a:r>
          </a:p>
          <a:p>
            <a:pPr lvl="2">
              <a:defRPr/>
            </a:pPr>
            <a:r>
              <a:rPr lang="cs-CZ" dirty="0">
                <a:solidFill>
                  <a:schemeClr val="tx2"/>
                </a:solidFill>
              </a:rPr>
              <a:t>ČSN EN ISO 6341 </a:t>
            </a:r>
            <a:r>
              <a:rPr lang="cs-CZ" dirty="0"/>
              <a:t>Jakost vod - Zkouška inhibice pohyblivosti </a:t>
            </a:r>
            <a:r>
              <a:rPr lang="cs-CZ" dirty="0" err="1"/>
              <a:t>Daphnia</a:t>
            </a:r>
            <a:r>
              <a:rPr lang="cs-CZ" dirty="0"/>
              <a:t> </a:t>
            </a:r>
            <a:r>
              <a:rPr lang="cs-CZ" dirty="0" err="1"/>
              <a:t>magna</a:t>
            </a:r>
            <a:r>
              <a:rPr lang="cs-CZ" dirty="0"/>
              <a:t> </a:t>
            </a:r>
            <a:r>
              <a:rPr lang="cs-CZ" dirty="0" err="1"/>
              <a:t>Straus</a:t>
            </a:r>
            <a:r>
              <a:rPr lang="cs-CZ" dirty="0"/>
              <a:t> (</a:t>
            </a:r>
            <a:r>
              <a:rPr lang="cs-CZ" dirty="0" err="1"/>
              <a:t>Cladocera</a:t>
            </a:r>
            <a:r>
              <a:rPr lang="cs-CZ" dirty="0"/>
              <a:t>, </a:t>
            </a:r>
            <a:r>
              <a:rPr lang="cs-CZ" dirty="0" err="1"/>
              <a:t>Crustacea</a:t>
            </a:r>
            <a:r>
              <a:rPr lang="cs-CZ" dirty="0"/>
              <a:t>) - Zkouška akutní toxicity</a:t>
            </a:r>
          </a:p>
          <a:p>
            <a:pPr lvl="2">
              <a:defRPr/>
            </a:pPr>
            <a:r>
              <a:rPr lang="cs-CZ" dirty="0">
                <a:solidFill>
                  <a:schemeClr val="tx2"/>
                </a:solidFill>
              </a:rPr>
              <a:t>ČSN EN 28692 </a:t>
            </a:r>
            <a:r>
              <a:rPr lang="cs-CZ" dirty="0"/>
              <a:t>Jakost vod - Zkouška inhibice růstu sladkovodních řas </a:t>
            </a:r>
            <a:r>
              <a:rPr lang="cs-CZ" dirty="0" err="1"/>
              <a:t>Scenedesmus</a:t>
            </a:r>
            <a:r>
              <a:rPr lang="cs-CZ" dirty="0"/>
              <a:t> </a:t>
            </a:r>
            <a:r>
              <a:rPr lang="cs-CZ" dirty="0" err="1"/>
              <a:t>subspicatus</a:t>
            </a:r>
            <a:r>
              <a:rPr lang="cs-CZ" dirty="0"/>
              <a:t> a </a:t>
            </a:r>
            <a:r>
              <a:rPr lang="cs-CZ" dirty="0" err="1"/>
              <a:t>Selenastrum</a:t>
            </a:r>
            <a:r>
              <a:rPr lang="cs-CZ" dirty="0"/>
              <a:t> </a:t>
            </a:r>
            <a:r>
              <a:rPr lang="cs-CZ" dirty="0" err="1"/>
              <a:t>capricornutum</a:t>
            </a:r>
            <a:r>
              <a:rPr lang="cs-CZ" dirty="0"/>
              <a:t> (ISO 8692; 1989)</a:t>
            </a:r>
          </a:p>
          <a:p>
            <a:pPr lvl="2">
              <a:defRPr/>
            </a:pPr>
            <a:r>
              <a:rPr lang="cs-CZ" dirty="0">
                <a:solidFill>
                  <a:schemeClr val="tx2"/>
                </a:solidFill>
              </a:rPr>
              <a:t>ČSN EN ISO 7346-2 </a:t>
            </a:r>
            <a:r>
              <a:rPr lang="cs-CZ" dirty="0"/>
              <a:t>Jakost vod - Stanovení akutní letální toxicity pro sladkovodní ryby [</a:t>
            </a:r>
            <a:r>
              <a:rPr lang="cs-CZ" dirty="0" err="1"/>
              <a:t>Brachydanio</a:t>
            </a:r>
            <a:r>
              <a:rPr lang="cs-CZ" dirty="0"/>
              <a:t> </a:t>
            </a:r>
            <a:r>
              <a:rPr lang="cs-CZ" dirty="0" err="1"/>
              <a:t>rerio</a:t>
            </a:r>
            <a:r>
              <a:rPr lang="cs-CZ" dirty="0"/>
              <a:t> </a:t>
            </a:r>
            <a:r>
              <a:rPr lang="cs-CZ" dirty="0" err="1"/>
              <a:t>Hamilton</a:t>
            </a:r>
            <a:r>
              <a:rPr lang="cs-CZ" dirty="0"/>
              <a:t>-</a:t>
            </a:r>
            <a:r>
              <a:rPr lang="cs-CZ" dirty="0" err="1"/>
              <a:t>Buchanan</a:t>
            </a:r>
            <a:r>
              <a:rPr lang="cs-CZ" dirty="0"/>
              <a:t> (</a:t>
            </a:r>
            <a:r>
              <a:rPr lang="cs-CZ" dirty="0" err="1"/>
              <a:t>Teleostei</a:t>
            </a:r>
            <a:r>
              <a:rPr lang="cs-CZ" dirty="0"/>
              <a:t>, </a:t>
            </a:r>
            <a:r>
              <a:rPr lang="cs-CZ" dirty="0" err="1"/>
              <a:t>Cyprinidae</a:t>
            </a:r>
            <a:r>
              <a:rPr lang="cs-CZ" dirty="0"/>
              <a:t>)] - část 2: Obnovovací metoda</a:t>
            </a:r>
          </a:p>
          <a:p>
            <a:pPr lvl="2">
              <a:defRPr/>
            </a:pPr>
            <a:r>
              <a:rPr lang="cs-CZ" dirty="0"/>
              <a:t>Test inhibice růstu kořene hořčice bílé (</a:t>
            </a:r>
            <a:r>
              <a:rPr lang="cs-CZ" dirty="0" err="1"/>
              <a:t>Sinapsis</a:t>
            </a:r>
            <a:r>
              <a:rPr lang="cs-CZ" dirty="0"/>
              <a:t> alba). Metodický pokyn Ministerstva životního prostředí ke stanovení </a:t>
            </a:r>
            <a:r>
              <a:rPr lang="cs-CZ" dirty="0" err="1"/>
              <a:t>ekotoxicity</a:t>
            </a:r>
            <a:r>
              <a:rPr lang="cs-CZ" dirty="0"/>
              <a:t> odpadů.</a:t>
            </a:r>
          </a:p>
        </p:txBody>
      </p:sp>
      <p:pic>
        <p:nvPicPr>
          <p:cNvPr id="45060" name="Picture 2" descr="https://encrypted-tbn0.gstatic.com/images?q=tbn:ANd9GcTgfZq95flTSXchv1vufQJsY0xH8TxvzmUSbRrioUqDnMQpNIQLW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4737100"/>
            <a:ext cx="1296988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4665663"/>
            <a:ext cx="1944687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4665663"/>
            <a:ext cx="2305050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4652963"/>
            <a:ext cx="1512888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2276872"/>
            <a:ext cx="6192688" cy="1080120"/>
          </a:xfrm>
        </p:spPr>
        <p:txBody>
          <a:bodyPr/>
          <a:lstStyle/>
          <a:p>
            <a:r>
              <a:rPr lang="cs-CZ" sz="3600" dirty="0">
                <a:solidFill>
                  <a:schemeClr val="tx1"/>
                </a:solidFill>
              </a:rPr>
              <a:t>SHRNUTÍ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2526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sz="1800" dirty="0">
                <a:solidFill>
                  <a:schemeClr val="tx1"/>
                </a:solidFill>
              </a:rPr>
              <a:t>Co by měl student vědět? Znát příklady využití </a:t>
            </a:r>
            <a:r>
              <a:rPr lang="cs-CZ" sz="1800" dirty="0" err="1">
                <a:solidFill>
                  <a:schemeClr val="tx1"/>
                </a:solidFill>
              </a:rPr>
              <a:t>ekotoxikologie</a:t>
            </a:r>
            <a:r>
              <a:rPr lang="cs-CZ" sz="1800" dirty="0">
                <a:solidFill>
                  <a:schemeClr val="tx1"/>
                </a:solidFill>
              </a:rPr>
              <a:t> v praxi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1124745"/>
            <a:ext cx="8712968" cy="5544615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GB" b="1" dirty="0" err="1"/>
              <a:t>Analýza</a:t>
            </a:r>
            <a:r>
              <a:rPr lang="en-GB" b="1" dirty="0"/>
              <a:t> </a:t>
            </a:r>
            <a:r>
              <a:rPr lang="en-GB" b="1" dirty="0" err="1"/>
              <a:t>rizik</a:t>
            </a:r>
            <a:r>
              <a:rPr lang="en-GB" b="1" dirty="0"/>
              <a:t> / e</a:t>
            </a:r>
            <a:r>
              <a:rPr lang="cs-CZ" b="1" dirty="0" err="1"/>
              <a:t>kotoxicita</a:t>
            </a:r>
            <a:r>
              <a:rPr lang="cs-CZ" b="1" dirty="0"/>
              <a:t> a odvození bezpečných limitů</a:t>
            </a:r>
            <a:endParaRPr lang="cs-CZ" dirty="0"/>
          </a:p>
          <a:p>
            <a:pPr lvl="1">
              <a:defRPr/>
            </a:pPr>
            <a:r>
              <a:rPr lang="cs-CZ" dirty="0"/>
              <a:t>Co je </a:t>
            </a:r>
            <a:r>
              <a:rPr lang="en-GB" dirty="0"/>
              <a:t>PEC / </a:t>
            </a:r>
            <a:r>
              <a:rPr lang="cs-CZ" dirty="0"/>
              <a:t>PNEC / EQS</a:t>
            </a:r>
            <a:r>
              <a:rPr lang="en-GB" dirty="0"/>
              <a:t> / RQ</a:t>
            </a:r>
            <a:r>
              <a:rPr lang="cs-CZ" dirty="0"/>
              <a:t>? Jak se prakticky odvodí/zjistí/odhadne? Co jsou a proč se používají faktory nejistoty? </a:t>
            </a:r>
          </a:p>
          <a:p>
            <a:pPr lvl="1">
              <a:defRPr/>
            </a:pPr>
            <a:r>
              <a:rPr lang="cs-CZ" dirty="0"/>
              <a:t>Kde lze </a:t>
            </a:r>
            <a:r>
              <a:rPr lang="en-GB" dirty="0" err="1"/>
              <a:t>zjistit</a:t>
            </a:r>
            <a:r>
              <a:rPr lang="en-GB" dirty="0"/>
              <a:t> </a:t>
            </a:r>
            <a:r>
              <a:rPr lang="en-GB" dirty="0" err="1"/>
              <a:t>jaké</a:t>
            </a:r>
            <a:r>
              <a:rPr lang="en-GB" dirty="0"/>
              <a:t> je </a:t>
            </a:r>
            <a:r>
              <a:rPr lang="cs-CZ" dirty="0"/>
              <a:t>EQS</a:t>
            </a:r>
            <a:r>
              <a:rPr lang="en-GB" dirty="0"/>
              <a:t> pro </a:t>
            </a:r>
            <a:r>
              <a:rPr lang="en-GB" dirty="0" err="1"/>
              <a:t>konkrétní</a:t>
            </a:r>
            <a:r>
              <a:rPr lang="en-GB" dirty="0"/>
              <a:t> </a:t>
            </a:r>
            <a:r>
              <a:rPr lang="en-GB" dirty="0" err="1"/>
              <a:t>látku</a:t>
            </a:r>
            <a:r>
              <a:rPr lang="cs-CZ" dirty="0"/>
              <a:t>? V jakých cca koncentračních jednotkách (řádově) se EQS pohybují – např. pro půdu a vodu? </a:t>
            </a:r>
            <a:endParaRPr lang="en-GB" dirty="0"/>
          </a:p>
          <a:p>
            <a:pPr>
              <a:defRPr/>
            </a:pPr>
            <a:r>
              <a:rPr lang="cs-CZ" b="1" dirty="0"/>
              <a:t>Regulace nebezpečných látek </a:t>
            </a:r>
            <a:r>
              <a:rPr lang="en-GB" b="1" dirty="0"/>
              <a:t>v </a:t>
            </a:r>
            <a:r>
              <a:rPr lang="en-GB" b="1" dirty="0" err="1"/>
              <a:t>příkladech</a:t>
            </a:r>
            <a:endParaRPr lang="en-GB" b="1" dirty="0"/>
          </a:p>
          <a:p>
            <a:pPr lvl="1">
              <a:defRPr/>
            </a:pPr>
            <a:r>
              <a:rPr lang="en-GB" b="1" dirty="0"/>
              <a:t>P</a:t>
            </a:r>
            <a:r>
              <a:rPr lang="cs-CZ" b="1" dirty="0" err="1"/>
              <a:t>říklad</a:t>
            </a:r>
            <a:r>
              <a:rPr lang="cs-CZ" b="1" dirty="0"/>
              <a:t> veterinárních léčiv</a:t>
            </a:r>
            <a:endParaRPr lang="cs-CZ" dirty="0"/>
          </a:p>
          <a:p>
            <a:pPr lvl="2">
              <a:defRPr/>
            </a:pPr>
            <a:r>
              <a:rPr lang="cs-CZ" dirty="0"/>
              <a:t>Jaký je celkový postup při hodnocení léčiv? Čím se začne? Jaké kroky se provádějí následně?</a:t>
            </a:r>
          </a:p>
          <a:p>
            <a:pPr lvl="1">
              <a:defRPr/>
            </a:pPr>
            <a:r>
              <a:rPr lang="cs-CZ" b="1" dirty="0"/>
              <a:t>Legislativa REACH</a:t>
            </a:r>
            <a:endParaRPr lang="cs-CZ" dirty="0"/>
          </a:p>
          <a:p>
            <a:pPr lvl="2">
              <a:defRPr/>
            </a:pPr>
            <a:r>
              <a:rPr lang="cs-CZ" dirty="0"/>
              <a:t>Co je EINECS? Co je ECHA? Základní principy, odpovědnosti, cíle? Jaká data </a:t>
            </a:r>
            <a:r>
              <a:rPr lang="en-GB" dirty="0"/>
              <a:t>o </a:t>
            </a:r>
            <a:r>
              <a:rPr lang="en-GB" dirty="0" err="1"/>
              <a:t>chemických</a:t>
            </a:r>
            <a:r>
              <a:rPr lang="en-GB" dirty="0"/>
              <a:t> </a:t>
            </a:r>
            <a:r>
              <a:rPr lang="en-GB" dirty="0" err="1"/>
              <a:t>látkách</a:t>
            </a:r>
            <a:r>
              <a:rPr lang="en-GB" dirty="0"/>
              <a:t> </a:t>
            </a:r>
            <a:r>
              <a:rPr lang="cs-CZ" dirty="0"/>
              <a:t>se sbírají? </a:t>
            </a:r>
            <a:r>
              <a:rPr lang="en-GB" dirty="0" err="1"/>
              <a:t>Jaká</a:t>
            </a:r>
            <a:r>
              <a:rPr lang="en-GB" dirty="0"/>
              <a:t> data o </a:t>
            </a:r>
            <a:r>
              <a:rPr lang="en-GB" dirty="0" err="1"/>
              <a:t>ekotoxicitě</a:t>
            </a:r>
            <a:r>
              <a:rPr lang="en-GB" dirty="0"/>
              <a:t> se </a:t>
            </a:r>
            <a:r>
              <a:rPr lang="en-GB" dirty="0" err="1"/>
              <a:t>sbírají</a:t>
            </a:r>
            <a:r>
              <a:rPr lang="en-GB" dirty="0"/>
              <a:t>? </a:t>
            </a:r>
            <a:r>
              <a:rPr lang="en-GB" dirty="0" err="1"/>
              <a:t>Jaké</a:t>
            </a:r>
            <a:r>
              <a:rPr lang="en-GB" dirty="0"/>
              <a:t> testy se </a:t>
            </a:r>
            <a:r>
              <a:rPr lang="en-GB" dirty="0" err="1"/>
              <a:t>vyžadují</a:t>
            </a:r>
            <a:r>
              <a:rPr lang="en-GB" dirty="0"/>
              <a:t>? </a:t>
            </a:r>
            <a:endParaRPr lang="cs-CZ" dirty="0"/>
          </a:p>
          <a:p>
            <a:pPr>
              <a:defRPr/>
            </a:pPr>
            <a:r>
              <a:rPr lang="en-GB" b="1" dirty="0" err="1"/>
              <a:t>Povrchová</a:t>
            </a:r>
            <a:r>
              <a:rPr lang="en-GB" b="1" dirty="0"/>
              <a:t> </a:t>
            </a:r>
            <a:r>
              <a:rPr lang="en-GB" b="1" dirty="0" err="1"/>
              <a:t>voda</a:t>
            </a:r>
            <a:r>
              <a:rPr lang="en-GB" b="1" dirty="0"/>
              <a:t> a </a:t>
            </a:r>
            <a:r>
              <a:rPr lang="en-GB" b="1" dirty="0" err="1"/>
              <a:t>odpady</a:t>
            </a:r>
            <a:endParaRPr lang="en-GB" b="1" dirty="0"/>
          </a:p>
          <a:p>
            <a:pPr lvl="1">
              <a:defRPr/>
            </a:pPr>
            <a:r>
              <a:rPr lang="en-GB" b="1" dirty="0" err="1"/>
              <a:t>Voda</a:t>
            </a:r>
            <a:r>
              <a:rPr lang="en-GB" b="1" dirty="0"/>
              <a:t> – </a:t>
            </a:r>
            <a:r>
              <a:rPr lang="en-GB" dirty="0"/>
              <a:t>Co </a:t>
            </a:r>
            <a:r>
              <a:rPr lang="en-GB" dirty="0" err="1"/>
              <a:t>jsou</a:t>
            </a:r>
            <a:r>
              <a:rPr lang="en-GB" dirty="0"/>
              <a:t> to </a:t>
            </a:r>
            <a:r>
              <a:rPr lang="en-GB" dirty="0" err="1"/>
              <a:t>prioritní</a:t>
            </a:r>
            <a:r>
              <a:rPr lang="en-GB" dirty="0"/>
              <a:t> </a:t>
            </a:r>
            <a:r>
              <a:rPr lang="en-GB" dirty="0" err="1"/>
              <a:t>polutanty</a:t>
            </a:r>
            <a:r>
              <a:rPr lang="en-GB" dirty="0"/>
              <a:t> s </a:t>
            </a:r>
            <a:r>
              <a:rPr lang="en-GB" dirty="0" err="1"/>
              <a:t>ohledem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kvalitu</a:t>
            </a:r>
            <a:r>
              <a:rPr lang="en-GB" dirty="0"/>
              <a:t> </a:t>
            </a:r>
            <a:r>
              <a:rPr lang="en-GB" dirty="0" err="1"/>
              <a:t>vody</a:t>
            </a:r>
            <a:r>
              <a:rPr lang="en-GB" dirty="0"/>
              <a:t> v EU? </a:t>
            </a:r>
          </a:p>
          <a:p>
            <a:pPr lvl="2">
              <a:defRPr/>
            </a:pPr>
            <a:r>
              <a:rPr lang="en-GB" dirty="0"/>
              <a:t>Co to </a:t>
            </a:r>
            <a:r>
              <a:rPr lang="en-GB" dirty="0" err="1"/>
              <a:t>jsou</a:t>
            </a:r>
            <a:r>
              <a:rPr lang="en-GB" dirty="0"/>
              <a:t> a co </a:t>
            </a:r>
            <a:r>
              <a:rPr lang="en-GB" dirty="0" err="1"/>
              <a:t>znamená</a:t>
            </a:r>
            <a:r>
              <a:rPr lang="en-GB" dirty="0"/>
              <a:t> </a:t>
            </a:r>
            <a:r>
              <a:rPr lang="en-GB" dirty="0" err="1"/>
              <a:t>překročení</a:t>
            </a:r>
            <a:r>
              <a:rPr lang="en-GB" dirty="0"/>
              <a:t> RP-NEK a NP-NEK? </a:t>
            </a:r>
          </a:p>
          <a:p>
            <a:pPr lvl="1">
              <a:defRPr/>
            </a:pPr>
            <a:r>
              <a:rPr lang="cs-CZ" b="1" dirty="0"/>
              <a:t>Odpady </a:t>
            </a:r>
            <a:r>
              <a:rPr lang="cs-CZ" dirty="0"/>
              <a:t>(příklad využití při hodnocení kontaminované matrice životního prostředí)</a:t>
            </a:r>
          </a:p>
          <a:p>
            <a:pPr lvl="2">
              <a:defRPr/>
            </a:pPr>
            <a:r>
              <a:rPr lang="cs-CZ" dirty="0"/>
              <a:t>Popsat kdy, proč a jak se využívají </a:t>
            </a:r>
            <a:r>
              <a:rPr lang="cs-CZ" dirty="0" err="1"/>
              <a:t>ekotoxikologická</a:t>
            </a:r>
            <a:r>
              <a:rPr lang="cs-CZ" dirty="0"/>
              <a:t> data / </a:t>
            </a:r>
            <a:r>
              <a:rPr lang="cs-CZ" dirty="0" err="1"/>
              <a:t>biotesty</a:t>
            </a:r>
            <a:r>
              <a:rPr lang="cs-CZ" dirty="0"/>
              <a:t>? Jak se pozná „ekotoxicky nebezpečný“ odpad? Jak zjistíme, že je ekotoxicky nebezpečný?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 bwMode="auto">
          <a:xfrm>
            <a:off x="989013" y="381000"/>
            <a:ext cx="8002587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cs-CZ" sz="3000">
                <a:solidFill>
                  <a:schemeClr val="tx1"/>
                </a:solidFill>
              </a:rPr>
              <a:t>„Limity“ a základy hodnocení rizik</a:t>
            </a:r>
            <a:br>
              <a:rPr lang="cs-CZ" sz="3000">
                <a:solidFill>
                  <a:schemeClr val="tx1"/>
                </a:solidFill>
              </a:rPr>
            </a:br>
            <a:r>
              <a:rPr lang="cs-CZ" sz="3000" u="sng">
                <a:solidFill>
                  <a:schemeClr val="tx1"/>
                </a:solidFill>
              </a:rPr>
              <a:t>Příčina -</a:t>
            </a:r>
            <a:r>
              <a:rPr lang="en-US" sz="3000" u="sng">
                <a:solidFill>
                  <a:schemeClr val="tx1"/>
                </a:solidFill>
              </a:rPr>
              <a:t>&gt; D</a:t>
            </a:r>
            <a:r>
              <a:rPr lang="cs-CZ" sz="3000" u="sng">
                <a:solidFill>
                  <a:schemeClr val="tx1"/>
                </a:solidFill>
              </a:rPr>
              <a:t>ůsledek</a:t>
            </a:r>
            <a:r>
              <a:rPr lang="cs-CZ" sz="3000">
                <a:solidFill>
                  <a:schemeClr val="tx1"/>
                </a:solidFill>
              </a:rPr>
              <a:t>: </a:t>
            </a:r>
            <a:r>
              <a:rPr lang="cs-CZ" sz="3000" u="sng">
                <a:solidFill>
                  <a:schemeClr val="tx1"/>
                </a:solidFill>
              </a:rPr>
              <a:t>Dávka -</a:t>
            </a:r>
            <a:r>
              <a:rPr lang="en-US" sz="3000" u="sng">
                <a:solidFill>
                  <a:schemeClr val="tx1"/>
                </a:solidFill>
              </a:rPr>
              <a:t>&gt; </a:t>
            </a:r>
            <a:r>
              <a:rPr lang="cs-CZ" sz="3000" u="sng">
                <a:solidFill>
                  <a:schemeClr val="tx1"/>
                </a:solidFill>
              </a:rPr>
              <a:t>Účinek</a:t>
            </a:r>
            <a:br>
              <a:rPr lang="cs-CZ" sz="3000" u="sng">
                <a:solidFill>
                  <a:schemeClr val="tx1"/>
                </a:solidFill>
              </a:rPr>
            </a:br>
            <a:endParaRPr lang="nl-NL" sz="3000">
              <a:solidFill>
                <a:schemeClr val="tx1"/>
              </a:solidFill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62000" y="2492375"/>
            <a:ext cx="3962400" cy="3124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762000" y="1524000"/>
            <a:ext cx="3962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>
                <a:solidFill>
                  <a:srgbClr val="FF0000"/>
                </a:solidFill>
              </a:rPr>
              <a:t>Expozice 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/>
              <a:t>(dávka)</a:t>
            </a:r>
            <a:endParaRPr lang="en-US" sz="2300"/>
          </a:p>
        </p:txBody>
      </p:sp>
      <p:sp>
        <p:nvSpPr>
          <p:cNvPr id="9221" name="Freeform 5"/>
          <p:cNvSpPr>
            <a:spLocks/>
          </p:cNvSpPr>
          <p:nvPr/>
        </p:nvSpPr>
        <p:spPr bwMode="auto">
          <a:xfrm>
            <a:off x="762000" y="3413125"/>
            <a:ext cx="3963988" cy="2203450"/>
          </a:xfrm>
          <a:custGeom>
            <a:avLst/>
            <a:gdLst>
              <a:gd name="T0" fmla="*/ 0 w 2497"/>
              <a:gd name="T1" fmla="*/ 0 h 1388"/>
              <a:gd name="T2" fmla="*/ 0 w 2497"/>
              <a:gd name="T3" fmla="*/ 2147483647 h 1388"/>
              <a:gd name="T4" fmla="*/ 2147483647 w 2497"/>
              <a:gd name="T5" fmla="*/ 2147483647 h 1388"/>
              <a:gd name="T6" fmla="*/ 2147483647 w 2497"/>
              <a:gd name="T7" fmla="*/ 2147483647 h 1388"/>
              <a:gd name="T8" fmla="*/ 2147483647 w 2497"/>
              <a:gd name="T9" fmla="*/ 2147483647 h 1388"/>
              <a:gd name="T10" fmla="*/ 2147483647 w 2497"/>
              <a:gd name="T11" fmla="*/ 2147483647 h 1388"/>
              <a:gd name="T12" fmla="*/ 2147483647 w 2497"/>
              <a:gd name="T13" fmla="*/ 2147483647 h 1388"/>
              <a:gd name="T14" fmla="*/ 2147483647 w 2497"/>
              <a:gd name="T15" fmla="*/ 2147483647 h 1388"/>
              <a:gd name="T16" fmla="*/ 2147483647 w 2497"/>
              <a:gd name="T17" fmla="*/ 2147483647 h 1388"/>
              <a:gd name="T18" fmla="*/ 2147483647 w 2497"/>
              <a:gd name="T19" fmla="*/ 2147483647 h 1388"/>
              <a:gd name="T20" fmla="*/ 2147483647 w 2497"/>
              <a:gd name="T21" fmla="*/ 2147483647 h 1388"/>
              <a:gd name="T22" fmla="*/ 2147483647 w 2497"/>
              <a:gd name="T23" fmla="*/ 2147483647 h 1388"/>
              <a:gd name="T24" fmla="*/ 2147483647 w 2497"/>
              <a:gd name="T25" fmla="*/ 2147483647 h 1388"/>
              <a:gd name="T26" fmla="*/ 2147483647 w 2497"/>
              <a:gd name="T27" fmla="*/ 2147483647 h 1388"/>
              <a:gd name="T28" fmla="*/ 2147483647 w 2497"/>
              <a:gd name="T29" fmla="*/ 2147483647 h 1388"/>
              <a:gd name="T30" fmla="*/ 2147483647 w 2497"/>
              <a:gd name="T31" fmla="*/ 2147483647 h 1388"/>
              <a:gd name="T32" fmla="*/ 2147483647 w 2497"/>
              <a:gd name="T33" fmla="*/ 2147483647 h 1388"/>
              <a:gd name="T34" fmla="*/ 2147483647 w 2497"/>
              <a:gd name="T35" fmla="*/ 2147483647 h 1388"/>
              <a:gd name="T36" fmla="*/ 2147483647 w 2497"/>
              <a:gd name="T37" fmla="*/ 2147483647 h 1388"/>
              <a:gd name="T38" fmla="*/ 2147483647 w 2497"/>
              <a:gd name="T39" fmla="*/ 2147483647 h 1388"/>
              <a:gd name="T40" fmla="*/ 2147483647 w 2497"/>
              <a:gd name="T41" fmla="*/ 2147483647 h 1388"/>
              <a:gd name="T42" fmla="*/ 2147483647 w 2497"/>
              <a:gd name="T43" fmla="*/ 2147483647 h 1388"/>
              <a:gd name="T44" fmla="*/ 2147483647 w 2497"/>
              <a:gd name="T45" fmla="*/ 2147483647 h 1388"/>
              <a:gd name="T46" fmla="*/ 2147483647 w 2497"/>
              <a:gd name="T47" fmla="*/ 2147483647 h 1388"/>
              <a:gd name="T48" fmla="*/ 0 w 2497"/>
              <a:gd name="T49" fmla="*/ 0 h 1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497"/>
              <a:gd name="T76" fmla="*/ 0 h 1388"/>
              <a:gd name="T77" fmla="*/ 2497 w 2497"/>
              <a:gd name="T78" fmla="*/ 1388 h 1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497" h="1388">
                <a:moveTo>
                  <a:pt x="0" y="0"/>
                </a:moveTo>
                <a:lnTo>
                  <a:pt x="0" y="1388"/>
                </a:lnTo>
                <a:lnTo>
                  <a:pt x="2496" y="1388"/>
                </a:lnTo>
                <a:lnTo>
                  <a:pt x="2497" y="27"/>
                </a:lnTo>
                <a:cubicBezTo>
                  <a:pt x="2421" y="4"/>
                  <a:pt x="2397" y="16"/>
                  <a:pt x="2350" y="27"/>
                </a:cubicBezTo>
                <a:cubicBezTo>
                  <a:pt x="2325" y="63"/>
                  <a:pt x="2259" y="25"/>
                  <a:pt x="2212" y="30"/>
                </a:cubicBezTo>
                <a:cubicBezTo>
                  <a:pt x="2019" y="21"/>
                  <a:pt x="1827" y="11"/>
                  <a:pt x="1634" y="7"/>
                </a:cubicBezTo>
                <a:cubicBezTo>
                  <a:pt x="1622" y="13"/>
                  <a:pt x="1611" y="21"/>
                  <a:pt x="1599" y="24"/>
                </a:cubicBezTo>
                <a:cubicBezTo>
                  <a:pt x="1580" y="30"/>
                  <a:pt x="1556" y="23"/>
                  <a:pt x="1540" y="35"/>
                </a:cubicBezTo>
                <a:cubicBezTo>
                  <a:pt x="1525" y="46"/>
                  <a:pt x="1514" y="74"/>
                  <a:pt x="1485" y="95"/>
                </a:cubicBezTo>
                <a:cubicBezTo>
                  <a:pt x="1467" y="92"/>
                  <a:pt x="1469" y="103"/>
                  <a:pt x="1453" y="97"/>
                </a:cubicBezTo>
                <a:cubicBezTo>
                  <a:pt x="1431" y="91"/>
                  <a:pt x="1418" y="65"/>
                  <a:pt x="1401" y="52"/>
                </a:cubicBezTo>
                <a:cubicBezTo>
                  <a:pt x="1371" y="54"/>
                  <a:pt x="1341" y="51"/>
                  <a:pt x="1312" y="58"/>
                </a:cubicBezTo>
                <a:cubicBezTo>
                  <a:pt x="1306" y="59"/>
                  <a:pt x="1308" y="71"/>
                  <a:pt x="1301" y="75"/>
                </a:cubicBezTo>
                <a:cubicBezTo>
                  <a:pt x="1281" y="84"/>
                  <a:pt x="1258" y="85"/>
                  <a:pt x="1237" y="92"/>
                </a:cubicBezTo>
                <a:cubicBezTo>
                  <a:pt x="1196" y="94"/>
                  <a:pt x="1179" y="90"/>
                  <a:pt x="1147" y="90"/>
                </a:cubicBezTo>
                <a:cubicBezTo>
                  <a:pt x="1122" y="90"/>
                  <a:pt x="1107" y="87"/>
                  <a:pt x="1089" y="90"/>
                </a:cubicBezTo>
                <a:cubicBezTo>
                  <a:pt x="1084" y="92"/>
                  <a:pt x="1042" y="104"/>
                  <a:pt x="1039" y="109"/>
                </a:cubicBezTo>
                <a:cubicBezTo>
                  <a:pt x="1026" y="129"/>
                  <a:pt x="1008" y="144"/>
                  <a:pt x="986" y="154"/>
                </a:cubicBezTo>
                <a:cubicBezTo>
                  <a:pt x="906" y="142"/>
                  <a:pt x="893" y="144"/>
                  <a:pt x="788" y="149"/>
                </a:cubicBezTo>
                <a:cubicBezTo>
                  <a:pt x="745" y="210"/>
                  <a:pt x="698" y="174"/>
                  <a:pt x="606" y="171"/>
                </a:cubicBezTo>
                <a:cubicBezTo>
                  <a:pt x="549" y="164"/>
                  <a:pt x="496" y="154"/>
                  <a:pt x="437" y="149"/>
                </a:cubicBezTo>
                <a:cubicBezTo>
                  <a:pt x="349" y="154"/>
                  <a:pt x="344" y="153"/>
                  <a:pt x="245" y="143"/>
                </a:cubicBezTo>
                <a:cubicBezTo>
                  <a:pt x="224" y="140"/>
                  <a:pt x="175" y="110"/>
                  <a:pt x="163" y="97"/>
                </a:cubicBezTo>
                <a:cubicBezTo>
                  <a:pt x="110" y="43"/>
                  <a:pt x="74" y="1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00FF00"/>
              </a:gs>
              <a:gs pos="100000">
                <a:srgbClr val="007600"/>
              </a:gs>
            </a:gsLst>
            <a:path path="rect">
              <a:fillToRect t="100000" r="100000"/>
            </a:path>
          </a:gra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2" name="Freeform 6"/>
          <p:cNvSpPr>
            <a:spLocks/>
          </p:cNvSpPr>
          <p:nvPr/>
        </p:nvSpPr>
        <p:spPr bwMode="auto">
          <a:xfrm>
            <a:off x="1644650" y="3684588"/>
            <a:ext cx="1081088" cy="1931987"/>
          </a:xfrm>
          <a:custGeom>
            <a:avLst/>
            <a:gdLst>
              <a:gd name="T0" fmla="*/ 2147483647 w 681"/>
              <a:gd name="T1" fmla="*/ 2147483647 h 1119"/>
              <a:gd name="T2" fmla="*/ 2147483647 w 681"/>
              <a:gd name="T3" fmla="*/ 2147483647 h 1119"/>
              <a:gd name="T4" fmla="*/ 2147483647 w 681"/>
              <a:gd name="T5" fmla="*/ 2147483647 h 1119"/>
              <a:gd name="T6" fmla="*/ 2147483647 w 681"/>
              <a:gd name="T7" fmla="*/ 2147483647 h 1119"/>
              <a:gd name="T8" fmla="*/ 2147483647 w 681"/>
              <a:gd name="T9" fmla="*/ 2147483647 h 1119"/>
              <a:gd name="T10" fmla="*/ 2147483647 w 681"/>
              <a:gd name="T11" fmla="*/ 2147483647 h 1119"/>
              <a:gd name="T12" fmla="*/ 2147483647 w 681"/>
              <a:gd name="T13" fmla="*/ 2147483647 h 1119"/>
              <a:gd name="T14" fmla="*/ 2147483647 w 681"/>
              <a:gd name="T15" fmla="*/ 2147483647 h 1119"/>
              <a:gd name="T16" fmla="*/ 2147483647 w 681"/>
              <a:gd name="T17" fmla="*/ 2147483647 h 1119"/>
              <a:gd name="T18" fmla="*/ 2147483647 w 681"/>
              <a:gd name="T19" fmla="*/ 2147483647 h 1119"/>
              <a:gd name="T20" fmla="*/ 2147483647 w 681"/>
              <a:gd name="T21" fmla="*/ 2147483647 h 1119"/>
              <a:gd name="T22" fmla="*/ 2147483647 w 681"/>
              <a:gd name="T23" fmla="*/ 2147483647 h 1119"/>
              <a:gd name="T24" fmla="*/ 2147483647 w 681"/>
              <a:gd name="T25" fmla="*/ 2147483647 h 1119"/>
              <a:gd name="T26" fmla="*/ 2147483647 w 681"/>
              <a:gd name="T27" fmla="*/ 2147483647 h 1119"/>
              <a:gd name="T28" fmla="*/ 2147483647 w 681"/>
              <a:gd name="T29" fmla="*/ 2147483647 h 1119"/>
              <a:gd name="T30" fmla="*/ 2147483647 w 681"/>
              <a:gd name="T31" fmla="*/ 2147483647 h 1119"/>
              <a:gd name="T32" fmla="*/ 2147483647 w 681"/>
              <a:gd name="T33" fmla="*/ 2147483647 h 1119"/>
              <a:gd name="T34" fmla="*/ 2147483647 w 681"/>
              <a:gd name="T35" fmla="*/ 2147483647 h 1119"/>
              <a:gd name="T36" fmla="*/ 2147483647 w 681"/>
              <a:gd name="T37" fmla="*/ 2147483647 h 1119"/>
              <a:gd name="T38" fmla="*/ 2147483647 w 681"/>
              <a:gd name="T39" fmla="*/ 2147483647 h 1119"/>
              <a:gd name="T40" fmla="*/ 2147483647 w 681"/>
              <a:gd name="T41" fmla="*/ 2147483647 h 1119"/>
              <a:gd name="T42" fmla="*/ 2147483647 w 681"/>
              <a:gd name="T43" fmla="*/ 2147483647 h 1119"/>
              <a:gd name="T44" fmla="*/ 2147483647 w 681"/>
              <a:gd name="T45" fmla="*/ 2147483647 h 1119"/>
              <a:gd name="T46" fmla="*/ 2147483647 w 681"/>
              <a:gd name="T47" fmla="*/ 2147483647 h 1119"/>
              <a:gd name="T48" fmla="*/ 2147483647 w 681"/>
              <a:gd name="T49" fmla="*/ 2147483647 h 1119"/>
              <a:gd name="T50" fmla="*/ 2147483647 w 681"/>
              <a:gd name="T51" fmla="*/ 2147483647 h 1119"/>
              <a:gd name="T52" fmla="*/ 2147483647 w 681"/>
              <a:gd name="T53" fmla="*/ 2147483647 h 1119"/>
              <a:gd name="T54" fmla="*/ 2147483647 w 681"/>
              <a:gd name="T55" fmla="*/ 2147483647 h 1119"/>
              <a:gd name="T56" fmla="*/ 2147483647 w 681"/>
              <a:gd name="T57" fmla="*/ 2147483647 h 1119"/>
              <a:gd name="T58" fmla="*/ 2147483647 w 681"/>
              <a:gd name="T59" fmla="*/ 2147483647 h 1119"/>
              <a:gd name="T60" fmla="*/ 2147483647 w 681"/>
              <a:gd name="T61" fmla="*/ 2147483647 h 1119"/>
              <a:gd name="T62" fmla="*/ 2147483647 w 681"/>
              <a:gd name="T63" fmla="*/ 2147483647 h 1119"/>
              <a:gd name="T64" fmla="*/ 2147483647 w 681"/>
              <a:gd name="T65" fmla="*/ 2147483647 h 1119"/>
              <a:gd name="T66" fmla="*/ 2147483647 w 681"/>
              <a:gd name="T67" fmla="*/ 2147483647 h 1119"/>
              <a:gd name="T68" fmla="*/ 2147483647 w 681"/>
              <a:gd name="T69" fmla="*/ 2147483647 h 1119"/>
              <a:gd name="T70" fmla="*/ 2147483647 w 681"/>
              <a:gd name="T71" fmla="*/ 2147483647 h 1119"/>
              <a:gd name="T72" fmla="*/ 2147483647 w 681"/>
              <a:gd name="T73" fmla="*/ 2147483647 h 1119"/>
              <a:gd name="T74" fmla="*/ 2147483647 w 681"/>
              <a:gd name="T75" fmla="*/ 2147483647 h 1119"/>
              <a:gd name="T76" fmla="*/ 2147483647 w 681"/>
              <a:gd name="T77" fmla="*/ 2147483647 h 1119"/>
              <a:gd name="T78" fmla="*/ 2147483647 w 681"/>
              <a:gd name="T79" fmla="*/ 2147483647 h 1119"/>
              <a:gd name="T80" fmla="*/ 2147483647 w 681"/>
              <a:gd name="T81" fmla="*/ 2147483647 h 1119"/>
              <a:gd name="T82" fmla="*/ 2147483647 w 681"/>
              <a:gd name="T83" fmla="*/ 2147483647 h 1119"/>
              <a:gd name="T84" fmla="*/ 2147483647 w 681"/>
              <a:gd name="T85" fmla="*/ 2147483647 h 1119"/>
              <a:gd name="T86" fmla="*/ 2147483647 w 681"/>
              <a:gd name="T87" fmla="*/ 2147483647 h 1119"/>
              <a:gd name="T88" fmla="*/ 2147483647 w 681"/>
              <a:gd name="T89" fmla="*/ 2147483647 h 1119"/>
              <a:gd name="T90" fmla="*/ 2147483647 w 681"/>
              <a:gd name="T91" fmla="*/ 2147483647 h 1119"/>
              <a:gd name="T92" fmla="*/ 2147483647 w 681"/>
              <a:gd name="T93" fmla="*/ 2147483647 h 1119"/>
              <a:gd name="T94" fmla="*/ 2147483647 w 681"/>
              <a:gd name="T95" fmla="*/ 2147483647 h 1119"/>
              <a:gd name="T96" fmla="*/ 2147483647 w 681"/>
              <a:gd name="T97" fmla="*/ 2147483647 h 1119"/>
              <a:gd name="T98" fmla="*/ 2147483647 w 681"/>
              <a:gd name="T99" fmla="*/ 2147483647 h 1119"/>
              <a:gd name="T100" fmla="*/ 2147483647 w 681"/>
              <a:gd name="T101" fmla="*/ 2147483647 h 1119"/>
              <a:gd name="T102" fmla="*/ 2147483647 w 681"/>
              <a:gd name="T103" fmla="*/ 2147483647 h 1119"/>
              <a:gd name="T104" fmla="*/ 2147483647 w 681"/>
              <a:gd name="T105" fmla="*/ 2147483647 h 1119"/>
              <a:gd name="T106" fmla="*/ 2147483647 w 681"/>
              <a:gd name="T107" fmla="*/ 2147483647 h 1119"/>
              <a:gd name="T108" fmla="*/ 2147483647 w 681"/>
              <a:gd name="T109" fmla="*/ 2147483647 h 1119"/>
              <a:gd name="T110" fmla="*/ 2147483647 w 681"/>
              <a:gd name="T111" fmla="*/ 2147483647 h 1119"/>
              <a:gd name="T112" fmla="*/ 2147483647 w 681"/>
              <a:gd name="T113" fmla="*/ 2147483647 h 1119"/>
              <a:gd name="T114" fmla="*/ 2147483647 w 681"/>
              <a:gd name="T115" fmla="*/ 2147483647 h 1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1"/>
              <a:gd name="T175" fmla="*/ 0 h 1119"/>
              <a:gd name="T176" fmla="*/ 681 w 681"/>
              <a:gd name="T177" fmla="*/ 1119 h 11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1" h="1119">
                <a:moveTo>
                  <a:pt x="84" y="4"/>
                </a:moveTo>
                <a:lnTo>
                  <a:pt x="82" y="1"/>
                </a:lnTo>
                <a:lnTo>
                  <a:pt x="93" y="17"/>
                </a:lnTo>
                <a:lnTo>
                  <a:pt x="105" y="26"/>
                </a:lnTo>
                <a:lnTo>
                  <a:pt x="115" y="39"/>
                </a:lnTo>
                <a:lnTo>
                  <a:pt x="135" y="65"/>
                </a:lnTo>
                <a:lnTo>
                  <a:pt x="156" y="76"/>
                </a:lnTo>
                <a:lnTo>
                  <a:pt x="166" y="93"/>
                </a:lnTo>
                <a:lnTo>
                  <a:pt x="167" y="93"/>
                </a:lnTo>
                <a:lnTo>
                  <a:pt x="188" y="107"/>
                </a:lnTo>
                <a:lnTo>
                  <a:pt x="206" y="123"/>
                </a:lnTo>
                <a:lnTo>
                  <a:pt x="225" y="137"/>
                </a:lnTo>
                <a:lnTo>
                  <a:pt x="226" y="136"/>
                </a:lnTo>
                <a:lnTo>
                  <a:pt x="242" y="145"/>
                </a:lnTo>
                <a:lnTo>
                  <a:pt x="250" y="161"/>
                </a:lnTo>
                <a:lnTo>
                  <a:pt x="266" y="166"/>
                </a:lnTo>
                <a:lnTo>
                  <a:pt x="280" y="177"/>
                </a:lnTo>
                <a:lnTo>
                  <a:pt x="295" y="194"/>
                </a:lnTo>
                <a:lnTo>
                  <a:pt x="310" y="210"/>
                </a:lnTo>
                <a:lnTo>
                  <a:pt x="324" y="221"/>
                </a:lnTo>
                <a:lnTo>
                  <a:pt x="340" y="238"/>
                </a:lnTo>
                <a:lnTo>
                  <a:pt x="349" y="255"/>
                </a:lnTo>
                <a:lnTo>
                  <a:pt x="359" y="271"/>
                </a:lnTo>
                <a:lnTo>
                  <a:pt x="369" y="288"/>
                </a:lnTo>
                <a:lnTo>
                  <a:pt x="379" y="305"/>
                </a:lnTo>
                <a:lnTo>
                  <a:pt x="388" y="321"/>
                </a:lnTo>
                <a:lnTo>
                  <a:pt x="398" y="343"/>
                </a:lnTo>
                <a:lnTo>
                  <a:pt x="408" y="360"/>
                </a:lnTo>
                <a:lnTo>
                  <a:pt x="423" y="371"/>
                </a:lnTo>
                <a:lnTo>
                  <a:pt x="428" y="388"/>
                </a:lnTo>
                <a:lnTo>
                  <a:pt x="437" y="404"/>
                </a:lnTo>
                <a:lnTo>
                  <a:pt x="447" y="421"/>
                </a:lnTo>
                <a:lnTo>
                  <a:pt x="447" y="437"/>
                </a:lnTo>
                <a:lnTo>
                  <a:pt x="453" y="454"/>
                </a:lnTo>
                <a:lnTo>
                  <a:pt x="458" y="476"/>
                </a:lnTo>
                <a:lnTo>
                  <a:pt x="458" y="493"/>
                </a:lnTo>
                <a:lnTo>
                  <a:pt x="458" y="509"/>
                </a:lnTo>
                <a:lnTo>
                  <a:pt x="458" y="532"/>
                </a:lnTo>
                <a:lnTo>
                  <a:pt x="458" y="554"/>
                </a:lnTo>
                <a:lnTo>
                  <a:pt x="458" y="576"/>
                </a:lnTo>
                <a:lnTo>
                  <a:pt x="458" y="593"/>
                </a:lnTo>
                <a:lnTo>
                  <a:pt x="458" y="609"/>
                </a:lnTo>
                <a:lnTo>
                  <a:pt x="458" y="626"/>
                </a:lnTo>
                <a:lnTo>
                  <a:pt x="453" y="642"/>
                </a:lnTo>
                <a:lnTo>
                  <a:pt x="443" y="665"/>
                </a:lnTo>
                <a:lnTo>
                  <a:pt x="433" y="687"/>
                </a:lnTo>
                <a:lnTo>
                  <a:pt x="423" y="703"/>
                </a:lnTo>
                <a:lnTo>
                  <a:pt x="418" y="720"/>
                </a:lnTo>
                <a:lnTo>
                  <a:pt x="408" y="737"/>
                </a:lnTo>
                <a:lnTo>
                  <a:pt x="394" y="753"/>
                </a:lnTo>
                <a:lnTo>
                  <a:pt x="388" y="770"/>
                </a:lnTo>
                <a:lnTo>
                  <a:pt x="379" y="786"/>
                </a:lnTo>
                <a:lnTo>
                  <a:pt x="364" y="798"/>
                </a:lnTo>
                <a:lnTo>
                  <a:pt x="349" y="809"/>
                </a:lnTo>
                <a:lnTo>
                  <a:pt x="334" y="820"/>
                </a:lnTo>
                <a:lnTo>
                  <a:pt x="320" y="831"/>
                </a:lnTo>
                <a:lnTo>
                  <a:pt x="305" y="842"/>
                </a:lnTo>
                <a:lnTo>
                  <a:pt x="290" y="847"/>
                </a:lnTo>
                <a:lnTo>
                  <a:pt x="275" y="858"/>
                </a:lnTo>
                <a:lnTo>
                  <a:pt x="256" y="870"/>
                </a:lnTo>
                <a:lnTo>
                  <a:pt x="241" y="886"/>
                </a:lnTo>
                <a:lnTo>
                  <a:pt x="221" y="903"/>
                </a:lnTo>
                <a:lnTo>
                  <a:pt x="206" y="914"/>
                </a:lnTo>
                <a:lnTo>
                  <a:pt x="192" y="930"/>
                </a:lnTo>
                <a:lnTo>
                  <a:pt x="177" y="942"/>
                </a:lnTo>
                <a:lnTo>
                  <a:pt x="157" y="953"/>
                </a:lnTo>
                <a:lnTo>
                  <a:pt x="142" y="964"/>
                </a:lnTo>
                <a:lnTo>
                  <a:pt x="128" y="975"/>
                </a:lnTo>
                <a:lnTo>
                  <a:pt x="113" y="986"/>
                </a:lnTo>
                <a:lnTo>
                  <a:pt x="103" y="1002"/>
                </a:lnTo>
                <a:lnTo>
                  <a:pt x="89" y="1019"/>
                </a:lnTo>
                <a:lnTo>
                  <a:pt x="68" y="1041"/>
                </a:lnTo>
                <a:lnTo>
                  <a:pt x="48" y="1057"/>
                </a:lnTo>
                <a:lnTo>
                  <a:pt x="29" y="1074"/>
                </a:lnTo>
                <a:lnTo>
                  <a:pt x="15" y="1091"/>
                </a:lnTo>
                <a:lnTo>
                  <a:pt x="0" y="1118"/>
                </a:lnTo>
                <a:lnTo>
                  <a:pt x="19" y="1118"/>
                </a:lnTo>
                <a:lnTo>
                  <a:pt x="34" y="1118"/>
                </a:lnTo>
                <a:lnTo>
                  <a:pt x="39" y="1118"/>
                </a:lnTo>
                <a:lnTo>
                  <a:pt x="64" y="1118"/>
                </a:lnTo>
                <a:lnTo>
                  <a:pt x="83" y="1118"/>
                </a:lnTo>
                <a:lnTo>
                  <a:pt x="98" y="1118"/>
                </a:lnTo>
                <a:lnTo>
                  <a:pt x="118" y="1118"/>
                </a:lnTo>
                <a:lnTo>
                  <a:pt x="137" y="1118"/>
                </a:lnTo>
                <a:lnTo>
                  <a:pt x="157" y="1118"/>
                </a:lnTo>
                <a:lnTo>
                  <a:pt x="177" y="1118"/>
                </a:lnTo>
                <a:lnTo>
                  <a:pt x="196" y="1118"/>
                </a:lnTo>
                <a:lnTo>
                  <a:pt x="216" y="1118"/>
                </a:lnTo>
                <a:lnTo>
                  <a:pt x="236" y="1118"/>
                </a:lnTo>
                <a:lnTo>
                  <a:pt x="256" y="1118"/>
                </a:lnTo>
                <a:lnTo>
                  <a:pt x="275" y="1118"/>
                </a:lnTo>
                <a:lnTo>
                  <a:pt x="315" y="1118"/>
                </a:lnTo>
                <a:lnTo>
                  <a:pt x="334" y="1118"/>
                </a:lnTo>
                <a:lnTo>
                  <a:pt x="354" y="1118"/>
                </a:lnTo>
                <a:lnTo>
                  <a:pt x="373" y="1118"/>
                </a:lnTo>
                <a:lnTo>
                  <a:pt x="394" y="1118"/>
                </a:lnTo>
                <a:lnTo>
                  <a:pt x="413" y="1118"/>
                </a:lnTo>
                <a:lnTo>
                  <a:pt x="433" y="1118"/>
                </a:lnTo>
                <a:lnTo>
                  <a:pt x="453" y="1118"/>
                </a:lnTo>
                <a:lnTo>
                  <a:pt x="354" y="1118"/>
                </a:lnTo>
                <a:lnTo>
                  <a:pt x="492" y="1118"/>
                </a:lnTo>
                <a:lnTo>
                  <a:pt x="507" y="1096"/>
                </a:lnTo>
                <a:lnTo>
                  <a:pt x="517" y="1080"/>
                </a:lnTo>
                <a:lnTo>
                  <a:pt x="526" y="1063"/>
                </a:lnTo>
                <a:lnTo>
                  <a:pt x="536" y="1046"/>
                </a:lnTo>
                <a:lnTo>
                  <a:pt x="546" y="1025"/>
                </a:lnTo>
                <a:lnTo>
                  <a:pt x="551" y="1008"/>
                </a:lnTo>
                <a:lnTo>
                  <a:pt x="556" y="991"/>
                </a:lnTo>
                <a:lnTo>
                  <a:pt x="561" y="975"/>
                </a:lnTo>
                <a:lnTo>
                  <a:pt x="581" y="958"/>
                </a:lnTo>
                <a:lnTo>
                  <a:pt x="590" y="942"/>
                </a:lnTo>
                <a:lnTo>
                  <a:pt x="610" y="925"/>
                </a:lnTo>
                <a:lnTo>
                  <a:pt x="615" y="908"/>
                </a:lnTo>
                <a:lnTo>
                  <a:pt x="620" y="892"/>
                </a:lnTo>
                <a:lnTo>
                  <a:pt x="630" y="875"/>
                </a:lnTo>
                <a:lnTo>
                  <a:pt x="639" y="858"/>
                </a:lnTo>
                <a:lnTo>
                  <a:pt x="645" y="836"/>
                </a:lnTo>
                <a:lnTo>
                  <a:pt x="655" y="820"/>
                </a:lnTo>
                <a:lnTo>
                  <a:pt x="659" y="803"/>
                </a:lnTo>
                <a:lnTo>
                  <a:pt x="664" y="781"/>
                </a:lnTo>
                <a:lnTo>
                  <a:pt x="669" y="764"/>
                </a:lnTo>
                <a:lnTo>
                  <a:pt x="669" y="748"/>
                </a:lnTo>
                <a:lnTo>
                  <a:pt x="674" y="726"/>
                </a:lnTo>
                <a:lnTo>
                  <a:pt x="680" y="709"/>
                </a:lnTo>
                <a:lnTo>
                  <a:pt x="680" y="692"/>
                </a:lnTo>
                <a:lnTo>
                  <a:pt x="680" y="670"/>
                </a:lnTo>
                <a:lnTo>
                  <a:pt x="680" y="653"/>
                </a:lnTo>
                <a:lnTo>
                  <a:pt x="680" y="637"/>
                </a:lnTo>
                <a:lnTo>
                  <a:pt x="680" y="620"/>
                </a:lnTo>
                <a:lnTo>
                  <a:pt x="680" y="604"/>
                </a:lnTo>
                <a:lnTo>
                  <a:pt x="680" y="587"/>
                </a:lnTo>
                <a:lnTo>
                  <a:pt x="674" y="570"/>
                </a:lnTo>
                <a:lnTo>
                  <a:pt x="674" y="548"/>
                </a:lnTo>
                <a:lnTo>
                  <a:pt x="664" y="532"/>
                </a:lnTo>
                <a:lnTo>
                  <a:pt x="655" y="515"/>
                </a:lnTo>
                <a:lnTo>
                  <a:pt x="645" y="493"/>
                </a:lnTo>
                <a:lnTo>
                  <a:pt x="630" y="476"/>
                </a:lnTo>
                <a:lnTo>
                  <a:pt x="620" y="460"/>
                </a:lnTo>
                <a:lnTo>
                  <a:pt x="606" y="437"/>
                </a:lnTo>
                <a:lnTo>
                  <a:pt x="590" y="415"/>
                </a:lnTo>
                <a:lnTo>
                  <a:pt x="575" y="399"/>
                </a:lnTo>
                <a:lnTo>
                  <a:pt x="566" y="382"/>
                </a:lnTo>
                <a:lnTo>
                  <a:pt x="551" y="365"/>
                </a:lnTo>
                <a:lnTo>
                  <a:pt x="546" y="349"/>
                </a:lnTo>
                <a:lnTo>
                  <a:pt x="536" y="332"/>
                </a:lnTo>
                <a:lnTo>
                  <a:pt x="526" y="316"/>
                </a:lnTo>
                <a:lnTo>
                  <a:pt x="517" y="299"/>
                </a:lnTo>
                <a:lnTo>
                  <a:pt x="507" y="282"/>
                </a:lnTo>
                <a:lnTo>
                  <a:pt x="492" y="271"/>
                </a:lnTo>
                <a:lnTo>
                  <a:pt x="477" y="255"/>
                </a:lnTo>
                <a:lnTo>
                  <a:pt x="458" y="238"/>
                </a:lnTo>
                <a:lnTo>
                  <a:pt x="443" y="233"/>
                </a:lnTo>
                <a:lnTo>
                  <a:pt x="428" y="221"/>
                </a:lnTo>
                <a:lnTo>
                  <a:pt x="408" y="210"/>
                </a:lnTo>
                <a:lnTo>
                  <a:pt x="394" y="199"/>
                </a:lnTo>
                <a:lnTo>
                  <a:pt x="384" y="183"/>
                </a:lnTo>
                <a:lnTo>
                  <a:pt x="373" y="166"/>
                </a:lnTo>
                <a:lnTo>
                  <a:pt x="364" y="149"/>
                </a:lnTo>
                <a:lnTo>
                  <a:pt x="349" y="138"/>
                </a:lnTo>
                <a:lnTo>
                  <a:pt x="334" y="127"/>
                </a:lnTo>
                <a:lnTo>
                  <a:pt x="320" y="116"/>
                </a:lnTo>
                <a:lnTo>
                  <a:pt x="299" y="111"/>
                </a:lnTo>
                <a:lnTo>
                  <a:pt x="285" y="105"/>
                </a:lnTo>
                <a:lnTo>
                  <a:pt x="266" y="94"/>
                </a:lnTo>
                <a:lnTo>
                  <a:pt x="250" y="89"/>
                </a:lnTo>
                <a:lnTo>
                  <a:pt x="236" y="77"/>
                </a:lnTo>
                <a:lnTo>
                  <a:pt x="228" y="80"/>
                </a:lnTo>
                <a:lnTo>
                  <a:pt x="208" y="69"/>
                </a:lnTo>
                <a:lnTo>
                  <a:pt x="186" y="61"/>
                </a:lnTo>
                <a:lnTo>
                  <a:pt x="177" y="58"/>
                </a:lnTo>
                <a:lnTo>
                  <a:pt x="160" y="51"/>
                </a:lnTo>
                <a:lnTo>
                  <a:pt x="146" y="37"/>
                </a:lnTo>
                <a:lnTo>
                  <a:pt x="124" y="25"/>
                </a:lnTo>
                <a:lnTo>
                  <a:pt x="105" y="12"/>
                </a:lnTo>
                <a:lnTo>
                  <a:pt x="87" y="0"/>
                </a:lnTo>
                <a:lnTo>
                  <a:pt x="84" y="4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</a:gradFill>
          <a:ln w="12700" cap="rnd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>
            <a:off x="2595563" y="4244975"/>
            <a:ext cx="176212" cy="1682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4" name="Freeform 8"/>
          <p:cNvSpPr>
            <a:spLocks/>
          </p:cNvSpPr>
          <p:nvPr/>
        </p:nvSpPr>
        <p:spPr bwMode="auto">
          <a:xfrm>
            <a:off x="2503488" y="4324350"/>
            <a:ext cx="166687" cy="173038"/>
          </a:xfrm>
          <a:custGeom>
            <a:avLst/>
            <a:gdLst>
              <a:gd name="T0" fmla="*/ 0 w 105"/>
              <a:gd name="T1" fmla="*/ 2147483647 h 109"/>
              <a:gd name="T2" fmla="*/ 2147483647 w 105"/>
              <a:gd name="T3" fmla="*/ 2147483647 h 109"/>
              <a:gd name="T4" fmla="*/ 2147483647 w 105"/>
              <a:gd name="T5" fmla="*/ 0 h 109"/>
              <a:gd name="T6" fmla="*/ 0 w 105"/>
              <a:gd name="T7" fmla="*/ 2147483647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109"/>
              <a:gd name="T14" fmla="*/ 105 w 105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109">
                <a:moveTo>
                  <a:pt x="0" y="108"/>
                </a:moveTo>
                <a:lnTo>
                  <a:pt x="104" y="55"/>
                </a:lnTo>
                <a:lnTo>
                  <a:pt x="61" y="0"/>
                </a:lnTo>
                <a:lnTo>
                  <a:pt x="0" y="108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990600" y="2644775"/>
            <a:ext cx="889000" cy="306388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1301750" y="2862263"/>
            <a:ext cx="1014413" cy="23018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1614488" y="2644775"/>
            <a:ext cx="1233487" cy="34131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7516" name="Rectangle 12"/>
          <p:cNvSpPr>
            <a:spLocks noChangeArrowheads="1"/>
          </p:cNvSpPr>
          <p:nvPr/>
        </p:nvSpPr>
        <p:spPr bwMode="auto">
          <a:xfrm>
            <a:off x="1212850" y="2644775"/>
            <a:ext cx="11953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en-US" sz="1300" b="1"/>
              <a:t>Atmospheric</a:t>
            </a:r>
          </a:p>
          <a:p>
            <a:pPr algn="ctr" defTabSz="762000" eaLnBrk="0" hangingPunct="0">
              <a:defRPr/>
            </a:pPr>
            <a:r>
              <a:rPr lang="en-US" sz="1300" b="1"/>
              <a:t>Deposition</a:t>
            </a:r>
            <a:endParaRPr lang="en-US" sz="13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9229" name="Group 13"/>
          <p:cNvGrpSpPr>
            <a:grpSpLocks/>
          </p:cNvGrpSpPr>
          <p:nvPr/>
        </p:nvGrpSpPr>
        <p:grpSpPr bwMode="auto">
          <a:xfrm>
            <a:off x="1189038" y="3095625"/>
            <a:ext cx="187325" cy="352425"/>
            <a:chOff x="3293" y="2618"/>
            <a:chExt cx="118" cy="222"/>
          </a:xfrm>
        </p:grpSpPr>
        <p:sp>
          <p:nvSpPr>
            <p:cNvPr id="9284" name="Line 14"/>
            <p:cNvSpPr>
              <a:spLocks noChangeShapeType="1"/>
            </p:cNvSpPr>
            <p:nvPr/>
          </p:nvSpPr>
          <p:spPr bwMode="auto">
            <a:xfrm flipH="1">
              <a:off x="3293" y="2618"/>
              <a:ext cx="11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5" name="Line 15"/>
            <p:cNvSpPr>
              <a:spLocks noChangeShapeType="1"/>
            </p:cNvSpPr>
            <p:nvPr/>
          </p:nvSpPr>
          <p:spPr bwMode="auto">
            <a:xfrm flipV="1">
              <a:off x="3293" y="2751"/>
              <a:ext cx="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6" name="Line 16"/>
            <p:cNvSpPr>
              <a:spLocks noChangeShapeType="1"/>
            </p:cNvSpPr>
            <p:nvPr/>
          </p:nvSpPr>
          <p:spPr bwMode="auto">
            <a:xfrm flipV="1">
              <a:off x="3293" y="2779"/>
              <a:ext cx="55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230" name="Group 17"/>
          <p:cNvGrpSpPr>
            <a:grpSpLocks/>
          </p:cNvGrpSpPr>
          <p:nvPr/>
        </p:nvGrpSpPr>
        <p:grpSpPr bwMode="auto">
          <a:xfrm>
            <a:off x="1298575" y="3087688"/>
            <a:ext cx="187325" cy="350837"/>
            <a:chOff x="3362" y="2613"/>
            <a:chExt cx="118" cy="221"/>
          </a:xfrm>
        </p:grpSpPr>
        <p:sp>
          <p:nvSpPr>
            <p:cNvPr id="9281" name="Line 18"/>
            <p:cNvSpPr>
              <a:spLocks noChangeShapeType="1"/>
            </p:cNvSpPr>
            <p:nvPr/>
          </p:nvSpPr>
          <p:spPr bwMode="auto">
            <a:xfrm flipH="1">
              <a:off x="3362" y="2613"/>
              <a:ext cx="11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2" name="Line 19"/>
            <p:cNvSpPr>
              <a:spLocks noChangeShapeType="1"/>
            </p:cNvSpPr>
            <p:nvPr/>
          </p:nvSpPr>
          <p:spPr bwMode="auto">
            <a:xfrm flipV="1">
              <a:off x="3362" y="2746"/>
              <a:ext cx="19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3" name="Line 20"/>
            <p:cNvSpPr>
              <a:spLocks noChangeShapeType="1"/>
            </p:cNvSpPr>
            <p:nvPr/>
          </p:nvSpPr>
          <p:spPr bwMode="auto">
            <a:xfrm flipV="1">
              <a:off x="3362" y="2773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231" name="Group 21"/>
          <p:cNvGrpSpPr>
            <a:grpSpLocks/>
          </p:cNvGrpSpPr>
          <p:nvPr/>
        </p:nvGrpSpPr>
        <p:grpSpPr bwMode="auto">
          <a:xfrm>
            <a:off x="1423988" y="3113088"/>
            <a:ext cx="185737" cy="352425"/>
            <a:chOff x="3441" y="2629"/>
            <a:chExt cx="117" cy="222"/>
          </a:xfrm>
        </p:grpSpPr>
        <p:sp>
          <p:nvSpPr>
            <p:cNvPr id="9278" name="Line 22"/>
            <p:cNvSpPr>
              <a:spLocks noChangeShapeType="1"/>
            </p:cNvSpPr>
            <p:nvPr/>
          </p:nvSpPr>
          <p:spPr bwMode="auto">
            <a:xfrm flipH="1">
              <a:off x="3441" y="2629"/>
              <a:ext cx="117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79" name="Line 23"/>
            <p:cNvSpPr>
              <a:spLocks noChangeShapeType="1"/>
            </p:cNvSpPr>
            <p:nvPr/>
          </p:nvSpPr>
          <p:spPr bwMode="auto">
            <a:xfrm flipV="1">
              <a:off x="3441" y="2762"/>
              <a:ext cx="19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0" name="Line 24"/>
            <p:cNvSpPr>
              <a:spLocks noChangeShapeType="1"/>
            </p:cNvSpPr>
            <p:nvPr/>
          </p:nvSpPr>
          <p:spPr bwMode="auto">
            <a:xfrm flipV="1">
              <a:off x="3441" y="2790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232" name="Oval 25"/>
          <p:cNvSpPr>
            <a:spLocks noChangeArrowheads="1"/>
          </p:cNvSpPr>
          <p:nvPr/>
        </p:nvSpPr>
        <p:spPr bwMode="auto">
          <a:xfrm>
            <a:off x="2557463" y="3178175"/>
            <a:ext cx="109537" cy="5397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3" name="Oval 26"/>
          <p:cNvSpPr>
            <a:spLocks noChangeArrowheads="1"/>
          </p:cNvSpPr>
          <p:nvPr/>
        </p:nvSpPr>
        <p:spPr bwMode="auto">
          <a:xfrm>
            <a:off x="2438400" y="3013075"/>
            <a:ext cx="234950" cy="88900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34" name="Group 27"/>
          <p:cNvGrpSpPr>
            <a:grpSpLocks/>
          </p:cNvGrpSpPr>
          <p:nvPr/>
        </p:nvGrpSpPr>
        <p:grpSpPr bwMode="auto">
          <a:xfrm>
            <a:off x="838200" y="3940175"/>
            <a:ext cx="1371600" cy="1196975"/>
            <a:chOff x="288" y="1728"/>
            <a:chExt cx="864" cy="754"/>
          </a:xfrm>
        </p:grpSpPr>
        <p:sp>
          <p:nvSpPr>
            <p:cNvPr id="9267" name="Arc 28"/>
            <p:cNvSpPr>
              <a:spLocks/>
            </p:cNvSpPr>
            <p:nvPr/>
          </p:nvSpPr>
          <p:spPr bwMode="auto">
            <a:xfrm>
              <a:off x="855" y="2112"/>
              <a:ext cx="297" cy="133"/>
            </a:xfrm>
            <a:custGeom>
              <a:avLst/>
              <a:gdLst>
                <a:gd name="T0" fmla="*/ 0 w 17134"/>
                <a:gd name="T1" fmla="*/ 0 h 21475"/>
                <a:gd name="T2" fmla="*/ 0 w 17134"/>
                <a:gd name="T3" fmla="*/ 0 h 21475"/>
                <a:gd name="T4" fmla="*/ 0 w 17134"/>
                <a:gd name="T5" fmla="*/ 0 h 21475"/>
                <a:gd name="T6" fmla="*/ 0 60000 65536"/>
                <a:gd name="T7" fmla="*/ 0 60000 65536"/>
                <a:gd name="T8" fmla="*/ 0 60000 65536"/>
                <a:gd name="T9" fmla="*/ 0 w 17134"/>
                <a:gd name="T10" fmla="*/ 0 h 21475"/>
                <a:gd name="T11" fmla="*/ 17134 w 17134"/>
                <a:gd name="T12" fmla="*/ 21475 h 21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34" h="21475" fill="none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</a:path>
                <a:path w="17134" h="21475" stroke="0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  <a:lnTo>
                    <a:pt x="17134" y="0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9268" name="Group 29"/>
            <p:cNvGrpSpPr>
              <a:grpSpLocks/>
            </p:cNvGrpSpPr>
            <p:nvPr/>
          </p:nvGrpSpPr>
          <p:grpSpPr bwMode="auto">
            <a:xfrm>
              <a:off x="288" y="1728"/>
              <a:ext cx="860" cy="754"/>
              <a:chOff x="288" y="1728"/>
              <a:chExt cx="860" cy="754"/>
            </a:xfrm>
          </p:grpSpPr>
          <p:sp>
            <p:nvSpPr>
              <p:cNvPr id="9269" name="Freeform 30"/>
              <p:cNvSpPr>
                <a:spLocks/>
              </p:cNvSpPr>
              <p:nvPr/>
            </p:nvSpPr>
            <p:spPr bwMode="auto">
              <a:xfrm>
                <a:off x="1094" y="2225"/>
                <a:ext cx="54" cy="34"/>
              </a:xfrm>
              <a:custGeom>
                <a:avLst/>
                <a:gdLst>
                  <a:gd name="T0" fmla="*/ 53 w 54"/>
                  <a:gd name="T1" fmla="*/ 18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8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8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8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70" name="Arc 31"/>
              <p:cNvSpPr>
                <a:spLocks/>
              </p:cNvSpPr>
              <p:nvPr/>
            </p:nvSpPr>
            <p:spPr bwMode="auto">
              <a:xfrm>
                <a:off x="864" y="2304"/>
                <a:ext cx="240" cy="82"/>
              </a:xfrm>
              <a:custGeom>
                <a:avLst/>
                <a:gdLst>
                  <a:gd name="T0" fmla="*/ 0 w 18775"/>
                  <a:gd name="T1" fmla="*/ 0 h 21476"/>
                  <a:gd name="T2" fmla="*/ 0 w 18775"/>
                  <a:gd name="T3" fmla="*/ 0 h 21476"/>
                  <a:gd name="T4" fmla="*/ 0 w 18775"/>
                  <a:gd name="T5" fmla="*/ 0 h 21476"/>
                  <a:gd name="T6" fmla="*/ 0 60000 65536"/>
                  <a:gd name="T7" fmla="*/ 0 60000 65536"/>
                  <a:gd name="T8" fmla="*/ 0 60000 65536"/>
                  <a:gd name="T9" fmla="*/ 0 w 18775"/>
                  <a:gd name="T10" fmla="*/ 0 h 21476"/>
                  <a:gd name="T11" fmla="*/ 18775 w 18775"/>
                  <a:gd name="T12" fmla="*/ 21476 h 214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75" h="21476" fill="none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</a:path>
                  <a:path w="18775" h="21476" stroke="0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  <a:lnTo>
                      <a:pt x="18775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71" name="Freeform 32"/>
              <p:cNvSpPr>
                <a:spLocks/>
              </p:cNvSpPr>
              <p:nvPr/>
            </p:nvSpPr>
            <p:spPr bwMode="auto">
              <a:xfrm>
                <a:off x="1046" y="2366"/>
                <a:ext cx="56" cy="34"/>
              </a:xfrm>
              <a:custGeom>
                <a:avLst/>
                <a:gdLst>
                  <a:gd name="T0" fmla="*/ 55 w 56"/>
                  <a:gd name="T1" fmla="*/ 17 h 34"/>
                  <a:gd name="T2" fmla="*/ 0 w 56"/>
                  <a:gd name="T3" fmla="*/ 0 h 34"/>
                  <a:gd name="T4" fmla="*/ 0 w 56"/>
                  <a:gd name="T5" fmla="*/ 33 h 34"/>
                  <a:gd name="T6" fmla="*/ 55 w 56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55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5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72" name="Arc 33"/>
              <p:cNvSpPr>
                <a:spLocks/>
              </p:cNvSpPr>
              <p:nvPr/>
            </p:nvSpPr>
            <p:spPr bwMode="auto">
              <a:xfrm>
                <a:off x="574" y="2352"/>
                <a:ext cx="434" cy="111"/>
              </a:xfrm>
              <a:custGeom>
                <a:avLst/>
                <a:gdLst>
                  <a:gd name="T0" fmla="*/ 0 w 19836"/>
                  <a:gd name="T1" fmla="*/ 0 h 21513"/>
                  <a:gd name="T2" fmla="*/ 0 w 19836"/>
                  <a:gd name="T3" fmla="*/ 0 h 21513"/>
                  <a:gd name="T4" fmla="*/ 0 w 19836"/>
                  <a:gd name="T5" fmla="*/ 0 h 21513"/>
                  <a:gd name="T6" fmla="*/ 0 60000 65536"/>
                  <a:gd name="T7" fmla="*/ 0 60000 65536"/>
                  <a:gd name="T8" fmla="*/ 0 60000 65536"/>
                  <a:gd name="T9" fmla="*/ 0 w 19836"/>
                  <a:gd name="T10" fmla="*/ 0 h 21513"/>
                  <a:gd name="T11" fmla="*/ 19836 w 19836"/>
                  <a:gd name="T12" fmla="*/ 21513 h 21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36" h="21513" fill="none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</a:path>
                  <a:path w="19836" h="21513" stroke="0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  <a:lnTo>
                      <a:pt x="19836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73" name="Freeform 34"/>
              <p:cNvSpPr>
                <a:spLocks/>
              </p:cNvSpPr>
              <p:nvPr/>
            </p:nvSpPr>
            <p:spPr bwMode="auto">
              <a:xfrm>
                <a:off x="951" y="2448"/>
                <a:ext cx="54" cy="34"/>
              </a:xfrm>
              <a:custGeom>
                <a:avLst/>
                <a:gdLst>
                  <a:gd name="T0" fmla="*/ 53 w 54"/>
                  <a:gd name="T1" fmla="*/ 17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7539" name="Rectangle 35"/>
              <p:cNvSpPr>
                <a:spLocks noChangeArrowheads="1"/>
              </p:cNvSpPr>
              <p:nvPr/>
            </p:nvSpPr>
            <p:spPr bwMode="auto">
              <a:xfrm>
                <a:off x="355" y="2112"/>
                <a:ext cx="557" cy="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 eaLnBrk="0" hangingPunct="0">
                  <a:defRPr/>
                </a:pPr>
                <a:r>
                  <a:rPr lang="en-US" sz="1300" b="1"/>
                  <a:t>Erosion</a:t>
                </a:r>
              </a:p>
              <a:p>
                <a:pPr defTabSz="762000" eaLnBrk="0" hangingPunct="0">
                  <a:defRPr/>
                </a:pPr>
                <a:r>
                  <a:rPr lang="en-US" sz="1300" b="1"/>
                  <a:t>&amp; Runoff</a:t>
                </a:r>
                <a:endParaRPr lang="en-US" sz="13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grpSp>
            <p:nvGrpSpPr>
              <p:cNvPr id="9275" name="Group 36"/>
              <p:cNvGrpSpPr>
                <a:grpSpLocks/>
              </p:cNvGrpSpPr>
              <p:nvPr/>
            </p:nvGrpSpPr>
            <p:grpSpPr bwMode="auto">
              <a:xfrm>
                <a:off x="288" y="1728"/>
                <a:ext cx="672" cy="288"/>
                <a:chOff x="288" y="1728"/>
                <a:chExt cx="672" cy="288"/>
              </a:xfrm>
            </p:grpSpPr>
            <p:pic>
              <p:nvPicPr>
                <p:cNvPr id="9276" name="Picture 37" descr="TRACTOR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0" y="1728"/>
                  <a:ext cx="480" cy="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77" name="Picture 38" descr="poison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34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9235" name="Group 39"/>
          <p:cNvGrpSpPr>
            <a:grpSpLocks/>
          </p:cNvGrpSpPr>
          <p:nvPr/>
        </p:nvGrpSpPr>
        <p:grpSpPr bwMode="auto">
          <a:xfrm>
            <a:off x="2209800" y="2720975"/>
            <a:ext cx="2438400" cy="2819400"/>
            <a:chOff x="1152" y="960"/>
            <a:chExt cx="1536" cy="1776"/>
          </a:xfrm>
        </p:grpSpPr>
        <p:pic>
          <p:nvPicPr>
            <p:cNvPr id="9252" name="Picture 40" descr="CIT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76" y="960"/>
              <a:ext cx="912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3" name="Freeform 41"/>
            <p:cNvSpPr>
              <a:spLocks/>
            </p:cNvSpPr>
            <p:nvPr/>
          </p:nvSpPr>
          <p:spPr bwMode="auto">
            <a:xfrm>
              <a:off x="1584" y="1460"/>
              <a:ext cx="370" cy="421"/>
            </a:xfrm>
            <a:custGeom>
              <a:avLst/>
              <a:gdLst>
                <a:gd name="T0" fmla="*/ 369 w 370"/>
                <a:gd name="T1" fmla="*/ 0 h 421"/>
                <a:gd name="T2" fmla="*/ 353 w 370"/>
                <a:gd name="T3" fmla="*/ 279 h 421"/>
                <a:gd name="T4" fmla="*/ 0 w 370"/>
                <a:gd name="T5" fmla="*/ 420 h 421"/>
                <a:gd name="T6" fmla="*/ 0 w 370"/>
                <a:gd name="T7" fmla="*/ 328 h 421"/>
                <a:gd name="T8" fmla="*/ 317 w 370"/>
                <a:gd name="T9" fmla="*/ 250 h 421"/>
                <a:gd name="T10" fmla="*/ 346 w 370"/>
                <a:gd name="T11" fmla="*/ 4 h 421"/>
                <a:gd name="T12" fmla="*/ 369 w 370"/>
                <a:gd name="T13" fmla="*/ 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0"/>
                <a:gd name="T22" fmla="*/ 0 h 421"/>
                <a:gd name="T23" fmla="*/ 370 w 370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0" h="421">
                  <a:moveTo>
                    <a:pt x="369" y="0"/>
                  </a:moveTo>
                  <a:lnTo>
                    <a:pt x="353" y="279"/>
                  </a:lnTo>
                  <a:lnTo>
                    <a:pt x="0" y="420"/>
                  </a:lnTo>
                  <a:lnTo>
                    <a:pt x="0" y="328"/>
                  </a:lnTo>
                  <a:lnTo>
                    <a:pt x="317" y="250"/>
                  </a:lnTo>
                  <a:lnTo>
                    <a:pt x="346" y="4"/>
                  </a:lnTo>
                  <a:lnTo>
                    <a:pt x="369" y="0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9254" name="Picture 42" descr="HOUSE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76" y="2160"/>
              <a:ext cx="912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5" name="AutoShape 43"/>
            <p:cNvSpPr>
              <a:spLocks noChangeArrowheads="1"/>
            </p:cNvSpPr>
            <p:nvPr/>
          </p:nvSpPr>
          <p:spPr bwMode="auto">
            <a:xfrm rot="-6003695">
              <a:off x="1534" y="2258"/>
              <a:ext cx="102" cy="481"/>
            </a:xfrm>
            <a:prstGeom prst="can">
              <a:avLst>
                <a:gd name="adj" fmla="val 77765"/>
              </a:avLst>
            </a:prstGeom>
            <a:solidFill>
              <a:schemeClr val="bg2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6" name="Line 44"/>
            <p:cNvSpPr>
              <a:spLocks noChangeShapeType="1"/>
            </p:cNvSpPr>
            <p:nvPr/>
          </p:nvSpPr>
          <p:spPr bwMode="auto">
            <a:xfrm flipH="1">
              <a:off x="1210" y="2525"/>
              <a:ext cx="174" cy="4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57" name="Freeform 45"/>
            <p:cNvSpPr>
              <a:spLocks/>
            </p:cNvSpPr>
            <p:nvPr/>
          </p:nvSpPr>
          <p:spPr bwMode="auto">
            <a:xfrm>
              <a:off x="1152" y="2522"/>
              <a:ext cx="119" cy="70"/>
            </a:xfrm>
            <a:custGeom>
              <a:avLst/>
              <a:gdLst>
                <a:gd name="T0" fmla="*/ 0 w 119"/>
                <a:gd name="T1" fmla="*/ 64 h 70"/>
                <a:gd name="T2" fmla="*/ 118 w 119"/>
                <a:gd name="T3" fmla="*/ 69 h 70"/>
                <a:gd name="T4" fmla="*/ 101 w 119"/>
                <a:gd name="T5" fmla="*/ 0 h 70"/>
                <a:gd name="T6" fmla="*/ 0 w 119"/>
                <a:gd name="T7" fmla="*/ 64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70"/>
                <a:gd name="T14" fmla="*/ 119 w 11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70">
                  <a:moveTo>
                    <a:pt x="0" y="64"/>
                  </a:moveTo>
                  <a:lnTo>
                    <a:pt x="118" y="69"/>
                  </a:lnTo>
                  <a:lnTo>
                    <a:pt x="101" y="0"/>
                  </a:lnTo>
                  <a:lnTo>
                    <a:pt x="0" y="6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7550" name="Rectangle 46"/>
            <p:cNvSpPr>
              <a:spLocks noChangeArrowheads="1"/>
            </p:cNvSpPr>
            <p:nvPr/>
          </p:nvSpPr>
          <p:spPr bwMode="auto">
            <a:xfrm>
              <a:off x="1387" y="2553"/>
              <a:ext cx="1183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defRPr/>
              </a:pPr>
              <a:r>
                <a:rPr lang="en-US" sz="1300" b="1"/>
                <a:t>Untreated discharges</a:t>
              </a:r>
              <a:endParaRPr lang="en-US" sz="15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9259" name="Group 47"/>
            <p:cNvGrpSpPr>
              <a:grpSpLocks/>
            </p:cNvGrpSpPr>
            <p:nvPr/>
          </p:nvGrpSpPr>
          <p:grpSpPr bwMode="auto">
            <a:xfrm>
              <a:off x="1968" y="1296"/>
              <a:ext cx="720" cy="912"/>
              <a:chOff x="1968" y="1296"/>
              <a:chExt cx="720" cy="912"/>
            </a:xfrm>
          </p:grpSpPr>
          <p:sp>
            <p:nvSpPr>
              <p:cNvPr id="9260" name="AutoShape 48"/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720" cy="5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9261" name="Picture 49" descr="CLEANER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16" y="1584"/>
                <a:ext cx="194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62" name="Picture 50" descr="PAINT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256" y="1619"/>
                <a:ext cx="38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63" name="Picture 51" descr="PILLS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256" y="1877"/>
                <a:ext cx="416" cy="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64" name="AutoShape 52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144" cy="2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5" name="AutoShape 53"/>
              <p:cNvSpPr>
                <a:spLocks noChangeArrowheads="1"/>
              </p:cNvSpPr>
              <p:nvPr/>
            </p:nvSpPr>
            <p:spPr bwMode="auto">
              <a:xfrm>
                <a:off x="2160" y="1344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6" name="AutoShape 54"/>
              <p:cNvSpPr>
                <a:spLocks noChangeArrowheads="1"/>
              </p:cNvSpPr>
              <p:nvPr/>
            </p:nvSpPr>
            <p:spPr bwMode="auto">
              <a:xfrm flipV="1">
                <a:off x="2112" y="206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236" name="AutoShape 55"/>
          <p:cNvSpPr>
            <a:spLocks noChangeArrowheads="1"/>
          </p:cNvSpPr>
          <p:nvPr/>
        </p:nvSpPr>
        <p:spPr bwMode="auto">
          <a:xfrm>
            <a:off x="1828800" y="5616575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7" name="Rectangle 56"/>
          <p:cNvSpPr>
            <a:spLocks noChangeArrowheads="1"/>
          </p:cNvSpPr>
          <p:nvPr/>
        </p:nvSpPr>
        <p:spPr bwMode="auto">
          <a:xfrm>
            <a:off x="5181600" y="4016375"/>
            <a:ext cx="3962400" cy="1600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12255C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8" name="Rectangle 57"/>
          <p:cNvSpPr>
            <a:spLocks noChangeArrowheads="1"/>
          </p:cNvSpPr>
          <p:nvPr/>
        </p:nvSpPr>
        <p:spPr bwMode="auto">
          <a:xfrm>
            <a:off x="4724400" y="1546225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>
                <a:solidFill>
                  <a:srgbClr val="FF0000"/>
                </a:solidFill>
              </a:rPr>
              <a:t>Efekt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/>
              <a:t>(Jaká expozice vyvolá efekt </a:t>
            </a:r>
            <a:r>
              <a:rPr lang="en-US" sz="2300"/>
              <a:t>?</a:t>
            </a:r>
            <a:r>
              <a:rPr lang="cs-CZ" sz="2300"/>
              <a:t>)</a:t>
            </a:r>
            <a:endParaRPr lang="en-US" sz="2300"/>
          </a:p>
        </p:txBody>
      </p:sp>
      <p:pic>
        <p:nvPicPr>
          <p:cNvPr id="9239" name="Picture 58" descr="bosmi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0" y="4473575"/>
            <a:ext cx="914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0" name="Picture 59" descr="FISH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05600" y="4244975"/>
            <a:ext cx="18288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7564" name="Rectangle 60"/>
          <p:cNvSpPr>
            <a:spLocks noChangeArrowheads="1"/>
          </p:cNvSpPr>
          <p:nvPr/>
        </p:nvSpPr>
        <p:spPr bwMode="auto">
          <a:xfrm>
            <a:off x="6357938" y="5057775"/>
            <a:ext cx="24066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cs-CZ" sz="1400" b="1"/>
              <a:t>Laboratorní a polní studie </a:t>
            </a:r>
            <a:endParaRPr lang="en-US" sz="1400" b="1"/>
          </a:p>
          <a:p>
            <a:pPr algn="ctr" defTabSz="762000" eaLnBrk="0" hangingPunct="0">
              <a:defRPr/>
            </a:pPr>
            <a:r>
              <a:rPr lang="cs-CZ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Ekotoxikologické testy</a:t>
            </a:r>
            <a:endParaRPr lang="en-US" sz="1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242" name="Picture 61" descr="sample5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81600" y="2946400"/>
            <a:ext cx="19050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3" name="Picture 62" descr="lab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0" y="2568575"/>
            <a:ext cx="2209800" cy="16541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4" name="Picture 63" descr="faCTORY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47850" y="3254375"/>
            <a:ext cx="104775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5" name="Freeform 64"/>
          <p:cNvSpPr>
            <a:spLocks/>
          </p:cNvSpPr>
          <p:nvPr/>
        </p:nvSpPr>
        <p:spPr bwMode="auto">
          <a:xfrm rot="-2231340">
            <a:off x="2636838" y="3729038"/>
            <a:ext cx="190500" cy="473075"/>
          </a:xfrm>
          <a:custGeom>
            <a:avLst/>
            <a:gdLst>
              <a:gd name="T0" fmla="*/ 2147483647 w 120"/>
              <a:gd name="T1" fmla="*/ 0 h 298"/>
              <a:gd name="T2" fmla="*/ 2147483647 w 120"/>
              <a:gd name="T3" fmla="*/ 2147483647 h 298"/>
              <a:gd name="T4" fmla="*/ 2147483647 w 120"/>
              <a:gd name="T5" fmla="*/ 2147483647 h 298"/>
              <a:gd name="T6" fmla="*/ 2147483647 w 120"/>
              <a:gd name="T7" fmla="*/ 2147483647 h 298"/>
              <a:gd name="T8" fmla="*/ 0 w 120"/>
              <a:gd name="T9" fmla="*/ 2147483647 h 298"/>
              <a:gd name="T10" fmla="*/ 2147483647 w 120"/>
              <a:gd name="T11" fmla="*/ 2147483647 h 298"/>
              <a:gd name="T12" fmla="*/ 2147483647 w 120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298"/>
              <a:gd name="T23" fmla="*/ 120 w 120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298">
                <a:moveTo>
                  <a:pt x="52" y="0"/>
                </a:moveTo>
                <a:lnTo>
                  <a:pt x="36" y="279"/>
                </a:lnTo>
                <a:lnTo>
                  <a:pt x="62" y="298"/>
                </a:lnTo>
                <a:lnTo>
                  <a:pt x="120" y="272"/>
                </a:lnTo>
                <a:lnTo>
                  <a:pt x="0" y="250"/>
                </a:lnTo>
                <a:lnTo>
                  <a:pt x="29" y="4"/>
                </a:lnTo>
                <a:lnTo>
                  <a:pt x="52" y="0"/>
                </a:lnTo>
              </a:path>
            </a:pathLst>
          </a:custGeom>
          <a:solidFill>
            <a:schemeClr val="bg2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46" name="Oval 65"/>
          <p:cNvSpPr>
            <a:spLocks noChangeArrowheads="1"/>
          </p:cNvSpPr>
          <p:nvPr/>
        </p:nvSpPr>
        <p:spPr bwMode="auto">
          <a:xfrm>
            <a:off x="2533650" y="3973513"/>
            <a:ext cx="514350" cy="271462"/>
          </a:xfrm>
          <a:prstGeom prst="ellipse">
            <a:avLst/>
          </a:prstGeom>
          <a:solidFill>
            <a:srgbClr val="618FFD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BE" sz="2400"/>
          </a:p>
        </p:txBody>
      </p:sp>
      <p:sp>
        <p:nvSpPr>
          <p:cNvPr id="9247" name="Rectangle 66"/>
          <p:cNvSpPr>
            <a:spLocks noChangeArrowheads="1"/>
          </p:cNvSpPr>
          <p:nvPr/>
        </p:nvSpPr>
        <p:spPr bwMode="auto">
          <a:xfrm>
            <a:off x="2432050" y="4003675"/>
            <a:ext cx="6270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100" b="1"/>
              <a:t>WWTP</a:t>
            </a:r>
          </a:p>
        </p:txBody>
      </p:sp>
      <p:sp>
        <p:nvSpPr>
          <p:cNvPr id="9248" name="AutoShape 67"/>
          <p:cNvSpPr>
            <a:spLocks noChangeArrowheads="1"/>
          </p:cNvSpPr>
          <p:nvPr/>
        </p:nvSpPr>
        <p:spPr bwMode="auto">
          <a:xfrm>
            <a:off x="6969125" y="5588000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49" name="Picture 6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67200" y="5607050"/>
            <a:ext cx="1465263" cy="12430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pic>
        <p:nvPicPr>
          <p:cNvPr id="9250" name="Picture 69" descr="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9034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1" name="TextovéPole 69"/>
          <p:cNvSpPr txBox="1">
            <a:spLocks noChangeArrowheads="1"/>
          </p:cNvSpPr>
          <p:nvPr/>
        </p:nvSpPr>
        <p:spPr bwMode="auto">
          <a:xfrm>
            <a:off x="5795963" y="6092825"/>
            <a:ext cx="25066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FF0000"/>
                </a:solidFill>
              </a:rPr>
              <a:t>RIZIKO?</a:t>
            </a:r>
            <a:br>
              <a:rPr lang="cs-CZ"/>
            </a:br>
            <a:r>
              <a:rPr lang="cs-CZ"/>
              <a:t>EXPOZICE  / EFEKTY</a:t>
            </a:r>
            <a:br>
              <a:rPr lang="cs-CZ"/>
            </a:br>
            <a:endParaRPr lang="cs-CZ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/>
              <a:t>HODNOCENÍ RIZIK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5344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b="1"/>
              <a:t>Základní schéma hodnocení rizik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RI</a:t>
            </a:r>
            <a:r>
              <a:rPr lang="cs-CZ" sz="2000"/>
              <a:t>ZIKO = pravděpodobnost projevu nebezpečnosti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/>
              <a:t>NEBEZPEČNOST = vlastnost látky (</a:t>
            </a:r>
            <a:r>
              <a:rPr lang="cs-CZ" sz="2000" i="1"/>
              <a:t>stresoru</a:t>
            </a:r>
            <a:r>
              <a:rPr lang="cs-CZ" sz="2000"/>
              <a:t>)</a:t>
            </a:r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1676400" y="2286000"/>
            <a:ext cx="5702300" cy="3452813"/>
            <a:chOff x="1056" y="1680"/>
            <a:chExt cx="3592" cy="2175"/>
          </a:xfrm>
        </p:grpSpPr>
        <p:pic>
          <p:nvPicPr>
            <p:cNvPr id="1024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48" y="1680"/>
              <a:ext cx="3400" cy="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7" name="Oval 6"/>
            <p:cNvSpPr>
              <a:spLocks noChangeArrowheads="1"/>
            </p:cNvSpPr>
            <p:nvPr/>
          </p:nvSpPr>
          <p:spPr bwMode="auto">
            <a:xfrm>
              <a:off x="1056" y="2304"/>
              <a:ext cx="1344" cy="528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7"/>
            <p:cNvSpPr>
              <a:spLocks noChangeArrowheads="1"/>
            </p:cNvSpPr>
            <p:nvPr/>
          </p:nvSpPr>
          <p:spPr bwMode="auto">
            <a:xfrm>
              <a:off x="2256" y="1824"/>
              <a:ext cx="1344" cy="528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" name="Oval 8"/>
            <p:cNvSpPr>
              <a:spLocks noChangeArrowheads="1"/>
            </p:cNvSpPr>
            <p:nvPr/>
          </p:nvSpPr>
          <p:spPr bwMode="auto">
            <a:xfrm>
              <a:off x="2208" y="2304"/>
              <a:ext cx="1344" cy="528"/>
            </a:xfrm>
            <a:prstGeom prst="ellipse">
              <a:avLst/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5" name="Rectangle 9"/>
          <p:cNvSpPr>
            <a:spLocks noChangeArrowheads="1"/>
          </p:cNvSpPr>
          <p:nvPr/>
        </p:nvSpPr>
        <p:spPr bwMode="auto">
          <a:xfrm>
            <a:off x="2484438" y="5754688"/>
            <a:ext cx="63515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b="1"/>
              <a:t>Rizika – řada postupů zakotvena v legislativě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sz="1600"/>
              <a:t>chemických látek pro člověka </a:t>
            </a:r>
            <a:r>
              <a:rPr lang="cs-CZ" sz="1600" i="1"/>
              <a:t>(zdravotní</a:t>
            </a:r>
            <a:r>
              <a:rPr lang="cs-CZ" sz="1600"/>
              <a:t>)</a:t>
            </a:r>
            <a:r>
              <a:rPr lang="cs-CZ" sz="1600" i="1"/>
              <a:t>,</a:t>
            </a:r>
            <a:r>
              <a:rPr lang="cs-CZ" sz="1600"/>
              <a:t> pro ekosystémy (</a:t>
            </a:r>
            <a:r>
              <a:rPr lang="cs-CZ" sz="1600" i="1"/>
              <a:t>ekologická), </a:t>
            </a:r>
            <a:br>
              <a:rPr lang="cs-CZ" sz="1600" i="1"/>
            </a:br>
            <a:r>
              <a:rPr lang="cs-CZ" sz="1600"/>
              <a:t>vznik katastrof, rizika starých zátěží ....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/>
              <a:t>HODNOCENÍ </a:t>
            </a:r>
            <a:r>
              <a:rPr lang="en-US" sz="2500" b="1"/>
              <a:t>a </a:t>
            </a:r>
            <a:r>
              <a:rPr lang="cs-CZ" sz="2500" b="1"/>
              <a:t>ŘÍZENÍ RIZIK</a:t>
            </a:r>
          </a:p>
        </p:txBody>
      </p:sp>
      <p:pic>
        <p:nvPicPr>
          <p:cNvPr id="11267" name="Picture 3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3" y="1295400"/>
            <a:ext cx="678338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943350" y="4114800"/>
            <a:ext cx="3505200" cy="1981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TextovéPole 13"/>
          <p:cNvSpPr txBox="1">
            <a:spLocks noChangeArrowheads="1"/>
          </p:cNvSpPr>
          <p:nvPr/>
        </p:nvSpPr>
        <p:spPr bwMode="auto">
          <a:xfrm>
            <a:off x="323528" y="1916832"/>
            <a:ext cx="251963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Hodnocení </a:t>
            </a:r>
            <a:r>
              <a:rPr lang="en-US" b="1" dirty="0" err="1">
                <a:solidFill>
                  <a:srgbClr val="00B050"/>
                </a:solidFill>
              </a:rPr>
              <a:t>rizik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 </a:t>
            </a:r>
            <a:endParaRPr lang="cs-CZ" b="1" dirty="0">
              <a:solidFill>
                <a:srgbClr val="00B050"/>
              </a:solidFill>
            </a:endParaRPr>
          </a:p>
          <a:p>
            <a:endParaRPr lang="cs-CZ" b="1" dirty="0">
              <a:solidFill>
                <a:srgbClr val="00B050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b="1" dirty="0">
              <a:solidFill>
                <a:srgbClr val="00B050"/>
              </a:solidFill>
            </a:endParaRPr>
          </a:p>
          <a:p>
            <a:r>
              <a:rPr lang="cs-CZ" b="1" dirty="0">
                <a:solidFill>
                  <a:srgbClr val="00B050"/>
                </a:solidFill>
              </a:rPr>
              <a:t>Řízení </a:t>
            </a:r>
            <a:r>
              <a:rPr lang="en-US" b="1" dirty="0" err="1">
                <a:solidFill>
                  <a:srgbClr val="00B050"/>
                </a:solidFill>
              </a:rPr>
              <a:t>rizik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 </a:t>
            </a:r>
            <a:endParaRPr lang="cs-CZ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/>
              <a:t>HODNOCENÍ RIZIK</a:t>
            </a:r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228600" y="908050"/>
            <a:ext cx="8534400" cy="5486400"/>
          </a:xfrm>
        </p:spPr>
        <p:txBody>
          <a:bodyPr/>
          <a:lstStyle/>
          <a:p>
            <a:pPr eaLnBrk="1" hangingPunct="1"/>
            <a:r>
              <a:rPr lang="cs-CZ" sz="2400" b="1" u="sng">
                <a:solidFill>
                  <a:schemeClr val="tx2"/>
                </a:solidFill>
              </a:rPr>
              <a:t>Identifikace nebezpečnosti</a:t>
            </a:r>
          </a:p>
          <a:p>
            <a:pPr lvl="1" eaLnBrk="1" hangingPunct="1"/>
            <a:r>
              <a:rPr lang="cs-CZ" sz="2000"/>
              <a:t>př. nebezpečí imunosupresivního působení PCBs na organismy /  DDE interaguje s estrog. receptorem / fenol je akutně toxický</a:t>
            </a:r>
          </a:p>
        </p:txBody>
      </p:sp>
      <p:pic>
        <p:nvPicPr>
          <p:cNvPr id="12292" name="Picture 3" descr="risk 1"/>
          <p:cNvPicPr>
            <a:picLocks noChangeAspect="1" noChangeArrowheads="1"/>
          </p:cNvPicPr>
          <p:nvPr/>
        </p:nvPicPr>
        <p:blipFill>
          <a:blip r:embed="rId3" cstate="print"/>
          <a:srcRect l="2550" r="2550"/>
          <a:stretch>
            <a:fillRect/>
          </a:stretch>
        </p:blipFill>
        <p:spPr bwMode="auto">
          <a:xfrm>
            <a:off x="217488" y="2178050"/>
            <a:ext cx="89789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3" name="Group 4"/>
          <p:cNvGrpSpPr>
            <a:grpSpLocks/>
          </p:cNvGrpSpPr>
          <p:nvPr/>
        </p:nvGrpSpPr>
        <p:grpSpPr bwMode="auto">
          <a:xfrm>
            <a:off x="4852988" y="2074863"/>
            <a:ext cx="4687887" cy="2433637"/>
            <a:chOff x="3024" y="816"/>
            <a:chExt cx="2953" cy="1533"/>
          </a:xfrm>
        </p:grpSpPr>
        <p:sp>
          <p:nvSpPr>
            <p:cNvPr id="12297" name="Oval 5"/>
            <p:cNvSpPr>
              <a:spLocks noChangeArrowheads="1"/>
            </p:cNvSpPr>
            <p:nvPr/>
          </p:nvSpPr>
          <p:spPr bwMode="auto">
            <a:xfrm>
              <a:off x="3024" y="816"/>
              <a:ext cx="1296" cy="6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8" name="Rectangle 6"/>
            <p:cNvSpPr>
              <a:spLocks noChangeArrowheads="1"/>
            </p:cNvSpPr>
            <p:nvPr/>
          </p:nvSpPr>
          <p:spPr bwMode="auto">
            <a:xfrm>
              <a:off x="3481" y="1341"/>
              <a:ext cx="249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</a:pPr>
              <a:r>
                <a:rPr lang="cs-CZ" sz="2300" b="1">
                  <a:solidFill>
                    <a:schemeClr val="tx2"/>
                  </a:solidFill>
                </a:rPr>
                <a:t>     Nebezpečí</a:t>
              </a:r>
              <a:endParaRPr lang="en-US" sz="2300" b="1">
                <a:solidFill>
                  <a:schemeClr val="tx2"/>
                </a:solidFill>
              </a:endParaRPr>
            </a:p>
          </p:txBody>
        </p:sp>
      </p:grpSp>
      <p:grpSp>
        <p:nvGrpSpPr>
          <p:cNvPr id="12294" name="Group 7"/>
          <p:cNvGrpSpPr>
            <a:grpSpLocks/>
          </p:cNvGrpSpPr>
          <p:nvPr/>
        </p:nvGrpSpPr>
        <p:grpSpPr bwMode="auto">
          <a:xfrm>
            <a:off x="468313" y="2074863"/>
            <a:ext cx="3962400" cy="1498600"/>
            <a:chOff x="262" y="816"/>
            <a:chExt cx="2496" cy="944"/>
          </a:xfrm>
        </p:grpSpPr>
        <p:sp>
          <p:nvSpPr>
            <p:cNvPr id="12295" name="Oval 8"/>
            <p:cNvSpPr>
              <a:spLocks noChangeArrowheads="1"/>
            </p:cNvSpPr>
            <p:nvPr/>
          </p:nvSpPr>
          <p:spPr bwMode="auto">
            <a:xfrm>
              <a:off x="1008" y="816"/>
              <a:ext cx="1296" cy="6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" name="Rectangle 9"/>
            <p:cNvSpPr>
              <a:spLocks noChangeArrowheads="1"/>
            </p:cNvSpPr>
            <p:nvPr/>
          </p:nvSpPr>
          <p:spPr bwMode="auto">
            <a:xfrm>
              <a:off x="262" y="1376"/>
              <a:ext cx="249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algn="r"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</a:pPr>
              <a:r>
                <a:rPr lang="cs-CZ" sz="2300" b="1" i="1">
                  <a:solidFill>
                    <a:schemeClr val="tx2"/>
                  </a:solidFill>
                </a:rPr>
                <a:t>RIZIKO</a:t>
              </a:r>
              <a:endParaRPr lang="en-US" sz="2300" b="1" i="1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/>
              <a:t>HODNOCENÍ RIZIK – krok 1: expozice</a:t>
            </a:r>
            <a:endParaRPr lang="cs-CZ" sz="2500" b="1" dirty="0"/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534400" cy="5486400"/>
          </a:xfrm>
        </p:spPr>
        <p:txBody>
          <a:bodyPr/>
          <a:lstStyle/>
          <a:p>
            <a:pPr eaLnBrk="1" hangingPunct="1"/>
            <a:r>
              <a:rPr lang="cs-CZ" sz="2400" b="1" u="sng" dirty="0">
                <a:solidFill>
                  <a:schemeClr val="tx2"/>
                </a:solidFill>
              </a:rPr>
              <a:t>Hodnocení expozice</a:t>
            </a:r>
          </a:p>
          <a:p>
            <a:pPr lvl="1" eaLnBrk="1" hangingPunct="1"/>
            <a:r>
              <a:rPr lang="cs-CZ" sz="2000" dirty="0"/>
              <a:t>posouzení kontaktu </a:t>
            </a:r>
            <a:r>
              <a:rPr lang="en-US" sz="2000" dirty="0" err="1"/>
              <a:t>organismu</a:t>
            </a:r>
            <a:r>
              <a:rPr lang="en-US" sz="2000" dirty="0"/>
              <a:t> se </a:t>
            </a:r>
            <a:r>
              <a:rPr lang="en-US" sz="2000" dirty="0" err="1"/>
              <a:t>stresorem</a:t>
            </a:r>
            <a:r>
              <a:rPr lang="en-US" sz="2000" dirty="0"/>
              <a:t> </a:t>
            </a:r>
            <a:br>
              <a:rPr lang="cs-CZ" sz="2000" dirty="0"/>
            </a:br>
            <a:r>
              <a:rPr lang="cs-CZ" sz="2000" dirty="0"/>
              <a:t>(</a:t>
            </a:r>
            <a:r>
              <a:rPr lang="cs-CZ" sz="2000" i="1" dirty="0"/>
              <a:t>chemickou látkou</a:t>
            </a:r>
            <a:r>
              <a:rPr lang="cs-CZ" sz="2000" dirty="0"/>
              <a:t>)</a:t>
            </a:r>
          </a:p>
          <a:p>
            <a:pPr lvl="2" eaLnBrk="1" hangingPunct="1"/>
            <a:r>
              <a:rPr lang="cs-CZ" sz="1600" dirty="0"/>
              <a:t>modely distribuce </a:t>
            </a:r>
          </a:p>
          <a:p>
            <a:pPr lvl="2" eaLnBrk="1" hangingPunct="1"/>
            <a:r>
              <a:rPr lang="cs-CZ" sz="1600" dirty="0"/>
              <a:t>teoretické úvahy a výpočty</a:t>
            </a:r>
          </a:p>
          <a:p>
            <a:pPr lvl="2" eaLnBrk="1" hangingPunct="1"/>
            <a:r>
              <a:rPr lang="cs-CZ" sz="1600" dirty="0"/>
              <a:t>experimentální stanovení koncentrací (analytická chemie)</a:t>
            </a:r>
          </a:p>
          <a:p>
            <a:pPr lvl="1" eaLnBrk="1" hangingPunct="1"/>
            <a:endParaRPr lang="cs-CZ" sz="2000" dirty="0"/>
          </a:p>
          <a:p>
            <a:pPr lvl="1" eaLnBrk="1" hangingPunct="1"/>
            <a:r>
              <a:rPr lang="cs-CZ" sz="2000" b="1" dirty="0">
                <a:solidFill>
                  <a:srgbClr val="FF0000"/>
                </a:solidFill>
              </a:rPr>
              <a:t>výsledek </a:t>
            </a:r>
            <a:br>
              <a:rPr lang="cs-CZ" sz="2000" dirty="0"/>
            </a:br>
            <a:r>
              <a:rPr lang="cs-CZ" sz="2000" b="1" dirty="0">
                <a:solidFill>
                  <a:srgbClr val="00B050"/>
                </a:solidFill>
              </a:rPr>
              <a:t>	a) bodový odhad: </a:t>
            </a:r>
            <a:r>
              <a:rPr lang="cs-CZ" sz="1600" b="1" u="sng" dirty="0">
                <a:solidFill>
                  <a:srgbClr val="00B050"/>
                </a:solidFill>
              </a:rPr>
              <a:t>PEC </a:t>
            </a:r>
            <a:r>
              <a:rPr lang="cs-CZ" sz="1600" b="1" dirty="0">
                <a:solidFill>
                  <a:srgbClr val="00B050"/>
                </a:solidFill>
              </a:rPr>
              <a:t>– </a:t>
            </a:r>
            <a:r>
              <a:rPr lang="cs-CZ" sz="1600" b="1" dirty="0" err="1">
                <a:solidFill>
                  <a:srgbClr val="00B050"/>
                </a:solidFill>
              </a:rPr>
              <a:t>predicted</a:t>
            </a:r>
            <a:r>
              <a:rPr lang="cs-CZ" sz="1600" b="1" dirty="0">
                <a:solidFill>
                  <a:srgbClr val="00B050"/>
                </a:solidFill>
              </a:rPr>
              <a:t> </a:t>
            </a:r>
            <a:r>
              <a:rPr lang="cs-CZ" sz="1600" b="1" dirty="0" err="1">
                <a:solidFill>
                  <a:srgbClr val="00B050"/>
                </a:solidFill>
              </a:rPr>
              <a:t>environmental</a:t>
            </a:r>
            <a:r>
              <a:rPr lang="cs-CZ" sz="1600" b="1" dirty="0">
                <a:solidFill>
                  <a:srgbClr val="00B050"/>
                </a:solidFill>
              </a:rPr>
              <a:t> </a:t>
            </a:r>
            <a:r>
              <a:rPr lang="cs-CZ" sz="1600" b="1" dirty="0" err="1">
                <a:solidFill>
                  <a:srgbClr val="00B050"/>
                </a:solidFill>
              </a:rPr>
              <a:t>concentration</a:t>
            </a:r>
            <a:r>
              <a:rPr lang="cs-CZ" sz="1600" b="1" dirty="0">
                <a:solidFill>
                  <a:srgbClr val="00B050"/>
                </a:solidFill>
              </a:rPr>
              <a:t>, </a:t>
            </a:r>
            <a:br>
              <a:rPr lang="cs-CZ" sz="1600" b="1" dirty="0">
                <a:solidFill>
                  <a:srgbClr val="00B050"/>
                </a:solidFill>
              </a:rPr>
            </a:br>
            <a:r>
              <a:rPr lang="cs-CZ" sz="1600" b="1" dirty="0">
                <a:solidFill>
                  <a:srgbClr val="00B050"/>
                </a:solidFill>
              </a:rPr>
              <a:t>		EC – </a:t>
            </a:r>
            <a:r>
              <a:rPr lang="cs-CZ" sz="1600" b="1" dirty="0" err="1">
                <a:solidFill>
                  <a:srgbClr val="00B050"/>
                </a:solidFill>
              </a:rPr>
              <a:t>environmental</a:t>
            </a:r>
            <a:r>
              <a:rPr lang="cs-CZ" sz="1600" b="1" dirty="0">
                <a:solidFill>
                  <a:srgbClr val="00B050"/>
                </a:solidFill>
              </a:rPr>
              <a:t> </a:t>
            </a:r>
            <a:r>
              <a:rPr lang="cs-CZ" sz="1600" b="1" dirty="0" err="1">
                <a:solidFill>
                  <a:srgbClr val="00B050"/>
                </a:solidFill>
              </a:rPr>
              <a:t>concentration</a:t>
            </a:r>
            <a:r>
              <a:rPr lang="cs-CZ" sz="1600" b="1" dirty="0">
                <a:solidFill>
                  <a:srgbClr val="00B050"/>
                </a:solidFill>
              </a:rPr>
              <a:t>, </a:t>
            </a:r>
            <a:br>
              <a:rPr lang="en-US" sz="1600" b="1" dirty="0">
                <a:solidFill>
                  <a:srgbClr val="00B050"/>
                </a:solidFill>
              </a:rPr>
            </a:br>
            <a:r>
              <a:rPr lang="en-US" sz="1600" b="1" dirty="0">
                <a:solidFill>
                  <a:srgbClr val="00B050"/>
                </a:solidFill>
              </a:rPr>
              <a:t>		</a:t>
            </a:r>
            <a:r>
              <a:rPr lang="cs-CZ" sz="1600" b="1" dirty="0">
                <a:solidFill>
                  <a:srgbClr val="00B050"/>
                </a:solidFill>
              </a:rPr>
              <a:t>Dávka </a:t>
            </a:r>
            <a:r>
              <a:rPr lang="en-US" sz="1600" b="1" dirty="0">
                <a:solidFill>
                  <a:srgbClr val="00B050"/>
                </a:solidFill>
              </a:rPr>
              <a:t>– hum</a:t>
            </a:r>
            <a:r>
              <a:rPr lang="cs-CZ" sz="1600" b="1" dirty="0" err="1">
                <a:solidFill>
                  <a:srgbClr val="00B050"/>
                </a:solidFill>
              </a:rPr>
              <a:t>ánní</a:t>
            </a:r>
            <a:r>
              <a:rPr lang="cs-CZ" sz="1600" b="1" dirty="0">
                <a:solidFill>
                  <a:srgbClr val="00B050"/>
                </a:solidFill>
              </a:rPr>
              <a:t> rizika (mg</a:t>
            </a:r>
            <a:r>
              <a:rPr lang="en-US" sz="1600" b="1" dirty="0">
                <a:solidFill>
                  <a:srgbClr val="00B050"/>
                </a:solidFill>
              </a:rPr>
              <a:t>/</a:t>
            </a:r>
            <a:r>
              <a:rPr lang="cs-CZ" sz="1600" b="1" dirty="0">
                <a:solidFill>
                  <a:srgbClr val="00B050"/>
                </a:solidFill>
              </a:rPr>
              <a:t>kg </a:t>
            </a:r>
            <a:r>
              <a:rPr lang="cs-CZ" sz="1600" b="1" dirty="0" err="1">
                <a:solidFill>
                  <a:srgbClr val="00B050"/>
                </a:solidFill>
              </a:rPr>
              <a:t>ž.v</a:t>
            </a:r>
            <a:r>
              <a:rPr lang="cs-CZ" sz="1600" b="1" dirty="0">
                <a:solidFill>
                  <a:srgbClr val="00B050"/>
                </a:solidFill>
              </a:rPr>
              <a:t>.</a:t>
            </a:r>
            <a:r>
              <a:rPr lang="en-US" sz="1600" b="1" dirty="0">
                <a:solidFill>
                  <a:srgbClr val="00B050"/>
                </a:solidFill>
              </a:rPr>
              <a:t>/ den</a:t>
            </a:r>
            <a:r>
              <a:rPr lang="cs-CZ" sz="1600" dirty="0"/>
              <a:t>)</a:t>
            </a:r>
          </a:p>
          <a:p>
            <a:pPr lvl="1" eaLnBrk="1" hangingPunct="1">
              <a:buFont typeface="Arial" charset="0"/>
              <a:buNone/>
            </a:pPr>
            <a:r>
              <a:rPr lang="cs-CZ" sz="2000" dirty="0"/>
              <a:t>		b) pravděpodobnostní rozložení koncentrací </a:t>
            </a:r>
            <a:r>
              <a:rPr lang="en-US" sz="2000" dirty="0"/>
              <a:t>/</a:t>
            </a:r>
            <a:r>
              <a:rPr lang="cs-CZ" sz="2000" dirty="0"/>
              <a:t> dávek</a:t>
            </a:r>
            <a:endParaRPr lang="cs-CZ" sz="1600" dirty="0"/>
          </a:p>
          <a:p>
            <a:pPr eaLnBrk="1" hangingPunct="1"/>
            <a:endParaRPr lang="cs-CZ" sz="1600" b="1" dirty="0"/>
          </a:p>
          <a:p>
            <a:pPr eaLnBrk="1" hangingPunct="1"/>
            <a:endParaRPr lang="cs-CZ" sz="1600" b="1" dirty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2450" y="5084763"/>
            <a:ext cx="206216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908"/>
          <a:stretch>
            <a:fillRect/>
          </a:stretch>
        </p:blipFill>
        <p:spPr bwMode="auto">
          <a:xfrm>
            <a:off x="6012160" y="980728"/>
            <a:ext cx="288419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/>
          <p:cNvSpPr/>
          <p:nvPr/>
        </p:nvSpPr>
        <p:spPr>
          <a:xfrm>
            <a:off x="6156176" y="1268760"/>
            <a:ext cx="136815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dirty="0"/>
              <a:t>HODNOCENÍ RIZIK: krok 2 - účinky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107504" y="908720"/>
            <a:ext cx="8534400" cy="5486400"/>
          </a:xfrm>
        </p:spPr>
        <p:txBody>
          <a:bodyPr/>
          <a:lstStyle/>
          <a:p>
            <a:pPr eaLnBrk="1" hangingPunct="1"/>
            <a:endParaRPr lang="cs-CZ" sz="2400" b="1" dirty="0"/>
          </a:p>
          <a:p>
            <a:pPr eaLnBrk="1" hangingPunct="1"/>
            <a:r>
              <a:rPr lang="cs-CZ" sz="2400" b="1" u="sng" dirty="0"/>
              <a:t>Hodnocení účinků:</a:t>
            </a:r>
            <a:br>
              <a:rPr lang="cs-CZ" sz="2400" b="1" u="sng" dirty="0"/>
            </a:br>
            <a:r>
              <a:rPr lang="cs-CZ" sz="2400" b="1" dirty="0">
                <a:solidFill>
                  <a:schemeClr val="tx2"/>
                </a:solidFill>
              </a:rPr>
              <a:t>vztah dávka – účinek </a:t>
            </a:r>
            <a:r>
              <a:rPr lang="cs-CZ" sz="2400" b="1" dirty="0">
                <a:solidFill>
                  <a:srgbClr val="00B050"/>
                </a:solidFill>
              </a:rPr>
              <a:t>(</a:t>
            </a:r>
            <a:r>
              <a:rPr lang="cs-CZ" sz="2400" b="1" dirty="0" err="1">
                <a:solidFill>
                  <a:srgbClr val="00B050"/>
                </a:solidFill>
              </a:rPr>
              <a:t>eko</a:t>
            </a:r>
            <a:r>
              <a:rPr lang="cs-CZ" sz="2400" b="1" dirty="0">
                <a:solidFill>
                  <a:srgbClr val="00B050"/>
                </a:solidFill>
              </a:rPr>
              <a:t>/toxikologie)</a:t>
            </a:r>
          </a:p>
          <a:p>
            <a:pPr lvl="1" eaLnBrk="1" hangingPunct="1"/>
            <a:r>
              <a:rPr lang="cs-CZ" sz="1800" dirty="0"/>
              <a:t>př. hodnocení toxicity - odhady koncentrací vzniku akutních účinků, odhady koncentrací vzniku chronických efektů ....</a:t>
            </a:r>
          </a:p>
          <a:p>
            <a:pPr lvl="1" eaLnBrk="1" hangingPunct="1"/>
            <a:r>
              <a:rPr lang="cs-CZ" sz="1800" i="1" dirty="0"/>
              <a:t>hodnocení </a:t>
            </a:r>
            <a:r>
              <a:rPr lang="cs-CZ" sz="1800" i="1" dirty="0" err="1"/>
              <a:t>humáních</a:t>
            </a:r>
            <a:r>
              <a:rPr lang="cs-CZ" sz="1800" i="1" dirty="0"/>
              <a:t> rizik – toxicita pro člověka, model – laboratorní zvíře</a:t>
            </a:r>
          </a:p>
          <a:p>
            <a:pPr lvl="1" eaLnBrk="1" hangingPunct="1"/>
            <a:r>
              <a:rPr lang="cs-CZ" sz="1800" i="1" dirty="0"/>
              <a:t>hodnocení ekologických rizik </a:t>
            </a:r>
            <a:br>
              <a:rPr lang="cs-CZ" sz="1800" i="1" dirty="0"/>
            </a:br>
            <a:r>
              <a:rPr lang="cs-CZ" sz="1800" i="1" dirty="0"/>
              <a:t>	– řada druhů – nutná zjednodušení: </a:t>
            </a:r>
            <a:br>
              <a:rPr lang="cs-CZ" sz="1800" i="1" dirty="0"/>
            </a:br>
            <a:r>
              <a:rPr lang="cs-CZ" sz="1800" i="1" dirty="0"/>
              <a:t>	RECEPTORY – citlivé druhy reprezentující příslušné organismy</a:t>
            </a:r>
          </a:p>
          <a:p>
            <a:pPr lvl="1" eaLnBrk="1" hangingPunct="1"/>
            <a:r>
              <a:rPr lang="cs-CZ" sz="2000" b="1" u="sng" dirty="0">
                <a:solidFill>
                  <a:srgbClr val="FF0000"/>
                </a:solidFill>
              </a:rPr>
              <a:t>výsledek</a:t>
            </a:r>
            <a:r>
              <a:rPr lang="cs-CZ" sz="2000" dirty="0"/>
              <a:t>	</a:t>
            </a:r>
            <a:br>
              <a:rPr lang="cs-CZ" sz="2000" dirty="0"/>
            </a:br>
            <a:r>
              <a:rPr lang="cs-CZ" sz="2000" dirty="0"/>
              <a:t>		</a:t>
            </a:r>
            <a:r>
              <a:rPr lang="cs-CZ" sz="2000" b="1" dirty="0">
                <a:solidFill>
                  <a:srgbClr val="00B050"/>
                </a:solidFill>
              </a:rPr>
              <a:t>1) nejčastěji bodové vyjádření </a:t>
            </a:r>
            <a:br>
              <a:rPr lang="cs-CZ" sz="2000" b="1" dirty="0">
                <a:solidFill>
                  <a:srgbClr val="00B050"/>
                </a:solidFill>
              </a:rPr>
            </a:br>
            <a:r>
              <a:rPr lang="cs-CZ" sz="2000" b="1" dirty="0">
                <a:solidFill>
                  <a:srgbClr val="00B050"/>
                </a:solidFill>
              </a:rPr>
              <a:t>			</a:t>
            </a:r>
            <a:r>
              <a:rPr lang="cs-CZ" sz="1600" b="1" dirty="0">
                <a:solidFill>
                  <a:srgbClr val="00B050"/>
                </a:solidFill>
              </a:rPr>
              <a:t>PNEC</a:t>
            </a:r>
            <a:r>
              <a:rPr lang="cs-CZ" sz="1600" b="1" i="1" dirty="0">
                <a:solidFill>
                  <a:srgbClr val="00B050"/>
                </a:solidFill>
              </a:rPr>
              <a:t> (predikovaná „no-</a:t>
            </a:r>
            <a:r>
              <a:rPr lang="cs-CZ" sz="1600" b="1" i="1" dirty="0" err="1">
                <a:solidFill>
                  <a:srgbClr val="00B050"/>
                </a:solidFill>
              </a:rPr>
              <a:t>effect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b="1" i="1" dirty="0" err="1">
                <a:solidFill>
                  <a:srgbClr val="00B050"/>
                </a:solidFill>
              </a:rPr>
              <a:t>concentration</a:t>
            </a:r>
            <a:r>
              <a:rPr lang="cs-CZ" sz="1600" b="1" i="1" dirty="0">
                <a:solidFill>
                  <a:srgbClr val="00B050"/>
                </a:solidFill>
              </a:rPr>
              <a:t>)</a:t>
            </a:r>
            <a:br>
              <a:rPr lang="cs-CZ" sz="1600" i="1" dirty="0"/>
            </a:br>
            <a:r>
              <a:rPr lang="cs-CZ" sz="1600" i="1" dirty="0"/>
              <a:t>			nebo </a:t>
            </a:r>
            <a:r>
              <a:rPr lang="cs-CZ" sz="1600" b="1" u="sng" dirty="0"/>
              <a:t>TDI </a:t>
            </a:r>
            <a:r>
              <a:rPr lang="cs-CZ" sz="1600" dirty="0"/>
              <a:t>(</a:t>
            </a:r>
            <a:r>
              <a:rPr lang="cs-CZ" sz="1600" i="1" dirty="0"/>
              <a:t>humánní – </a:t>
            </a:r>
            <a:r>
              <a:rPr lang="cs-CZ" sz="1600" i="1" dirty="0" err="1"/>
              <a:t>tolerable</a:t>
            </a:r>
            <a:r>
              <a:rPr lang="cs-CZ" sz="1600" i="1" dirty="0"/>
              <a:t> </a:t>
            </a:r>
            <a:r>
              <a:rPr lang="cs-CZ" sz="1600" i="1" dirty="0" err="1"/>
              <a:t>daily</a:t>
            </a:r>
            <a:r>
              <a:rPr lang="cs-CZ" sz="1600" i="1" dirty="0"/>
              <a:t> </a:t>
            </a:r>
            <a:r>
              <a:rPr lang="cs-CZ" sz="1600" i="1" dirty="0" err="1"/>
              <a:t>intake</a:t>
            </a:r>
            <a:r>
              <a:rPr lang="cs-CZ" sz="1600" dirty="0"/>
              <a:t>) ....</a:t>
            </a:r>
            <a:br>
              <a:rPr lang="cs-CZ" sz="2000" dirty="0"/>
            </a:br>
            <a:r>
              <a:rPr lang="cs-CZ" sz="2000" dirty="0"/>
              <a:t>	</a:t>
            </a:r>
            <a:br>
              <a:rPr lang="cs-CZ" sz="2000" dirty="0"/>
            </a:br>
            <a:r>
              <a:rPr lang="cs-CZ" sz="2000" dirty="0"/>
              <a:t>nebo 	2) </a:t>
            </a:r>
            <a:r>
              <a:rPr lang="cs-CZ" sz="2000" u="sng" dirty="0"/>
              <a:t>pravděpodobnostní vyjádření </a:t>
            </a:r>
            <a:r>
              <a:rPr lang="cs-CZ" sz="1600" dirty="0"/>
              <a:t>(</a:t>
            </a:r>
            <a:r>
              <a:rPr lang="cs-CZ" sz="1600" i="1" dirty="0"/>
              <a:t>viz dále</a:t>
            </a:r>
            <a:r>
              <a:rPr lang="cs-CZ" sz="1600" dirty="0"/>
              <a:t>)</a:t>
            </a:r>
          </a:p>
          <a:p>
            <a:pPr eaLnBrk="1" hangingPunct="1"/>
            <a:endParaRPr lang="cs-CZ" sz="2400" b="1" dirty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5000" y="5157788"/>
            <a:ext cx="21240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908"/>
          <a:stretch>
            <a:fillRect/>
          </a:stretch>
        </p:blipFill>
        <p:spPr bwMode="auto">
          <a:xfrm>
            <a:off x="6012160" y="764704"/>
            <a:ext cx="288419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/>
          <p:cNvSpPr/>
          <p:nvPr/>
        </p:nvSpPr>
        <p:spPr>
          <a:xfrm>
            <a:off x="7524328" y="1052736"/>
            <a:ext cx="136815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 bwMode="auto">
          <a:xfrm>
            <a:off x="762000" y="198438"/>
            <a:ext cx="784860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3200" b="1">
                <a:solidFill>
                  <a:schemeClr val="tx1"/>
                </a:solidFill>
              </a:rPr>
              <a:t>Jak poznat, které koncentrace jsou „bezpečné“? (jak odvodit TDI / PNEC)</a:t>
            </a:r>
            <a:endParaRPr lang="nl-NL" sz="3200" b="1">
              <a:solidFill>
                <a:schemeClr val="tx1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0" y="1417638"/>
            <a:ext cx="8153400" cy="2163762"/>
            <a:chOff x="480" y="893"/>
            <a:chExt cx="5136" cy="1363"/>
          </a:xfrm>
        </p:grpSpPr>
        <p:sp>
          <p:nvSpPr>
            <p:cNvPr id="18442" name="Rectangle 4"/>
            <p:cNvSpPr>
              <a:spLocks noChangeArrowheads="1"/>
            </p:cNvSpPr>
            <p:nvPr/>
          </p:nvSpPr>
          <p:spPr bwMode="auto">
            <a:xfrm>
              <a:off x="480" y="960"/>
              <a:ext cx="480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cs-CZ" sz="2200" b="1"/>
                <a:t>PŘEDPOVĚDI - modely</a:t>
              </a:r>
              <a:endParaRPr lang="cs-CZ" sz="2200"/>
            </a:p>
            <a:p>
              <a:pPr eaLnBrk="0" hangingPunct="0"/>
              <a:br>
                <a:rPr lang="cs-CZ" sz="2200"/>
              </a:br>
              <a:r>
                <a:rPr lang="cs-CZ" sz="2200"/>
                <a:t>Příklad: akutní toxicita pro ryby</a:t>
              </a:r>
            </a:p>
            <a:p>
              <a:pPr eaLnBrk="0" hangingPunct="0"/>
              <a:r>
                <a:rPr lang="cs-CZ" sz="2200"/>
                <a:t>log (1/LC50) = 0.907 . log </a:t>
              </a:r>
              <a:r>
                <a:rPr lang="cs-CZ" sz="2200" b="1"/>
                <a:t>Kow</a:t>
              </a:r>
              <a:r>
                <a:rPr lang="cs-CZ" sz="2200"/>
                <a:t>  -  4.94</a:t>
              </a:r>
            </a:p>
          </p:txBody>
        </p:sp>
        <p:pic>
          <p:nvPicPr>
            <p:cNvPr id="18443" name="Picture 5" descr="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893"/>
              <a:ext cx="1824" cy="1363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85800" y="3860800"/>
            <a:ext cx="7477125" cy="2773363"/>
            <a:chOff x="432" y="2432"/>
            <a:chExt cx="4710" cy="1747"/>
          </a:xfrm>
        </p:grpSpPr>
        <p:sp>
          <p:nvSpPr>
            <p:cNvPr id="18437" name="Rectangle 7"/>
            <p:cNvSpPr>
              <a:spLocks noChangeArrowheads="1"/>
            </p:cNvSpPr>
            <p:nvPr/>
          </p:nvSpPr>
          <p:spPr bwMode="auto">
            <a:xfrm>
              <a:off x="480" y="2477"/>
              <a:ext cx="4272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cs-CZ" sz="2200" b="1"/>
                <a:t>TESTOVÁNÍ</a:t>
              </a:r>
            </a:p>
            <a:p>
              <a:pPr eaLnBrk="0" hangingPunct="0"/>
              <a:br>
                <a:rPr lang="cs-CZ" sz="2200"/>
              </a:br>
              <a:endParaRPr lang="cs-CZ" sz="2200"/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32" y="2432"/>
              <a:ext cx="4710" cy="1747"/>
              <a:chOff x="528" y="2480"/>
              <a:chExt cx="4710" cy="1747"/>
            </a:xfrm>
          </p:grpSpPr>
          <p:sp>
            <p:nvSpPr>
              <p:cNvPr id="18439" name="Rectangle 9"/>
              <p:cNvSpPr>
                <a:spLocks noChangeArrowheads="1"/>
              </p:cNvSpPr>
              <p:nvPr/>
            </p:nvSpPr>
            <p:spPr bwMode="auto">
              <a:xfrm>
                <a:off x="528" y="2957"/>
                <a:ext cx="4272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cs-CZ" sz="2200"/>
                  <a:t>- Toxicita (TDI)</a:t>
                </a:r>
              </a:p>
              <a:p>
                <a:pPr eaLnBrk="0" hangingPunct="0"/>
                <a:endParaRPr lang="cs-CZ" sz="2200"/>
              </a:p>
              <a:p>
                <a:pPr eaLnBrk="0" hangingPunct="0"/>
                <a:r>
                  <a:rPr lang="cs-CZ" sz="2200" b="1">
                    <a:solidFill>
                      <a:srgbClr val="FF0000"/>
                    </a:solidFill>
                  </a:rPr>
                  <a:t>- Ekotoxicita (PNEC)</a:t>
                </a:r>
              </a:p>
            </p:txBody>
          </p:sp>
          <p:pic>
            <p:nvPicPr>
              <p:cNvPr id="18440" name="Picture 10" descr="figure4c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68" y="2480"/>
                <a:ext cx="1378" cy="1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1" name="Picture 11" descr="figure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96" y="3072"/>
                <a:ext cx="1542" cy="1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63513" y="4795838"/>
            <a:ext cx="4321175" cy="1512887"/>
          </a:xfrm>
          <a:prstGeom prst="rect">
            <a:avLst/>
          </a:prstGeom>
          <a:solidFill>
            <a:srgbClr val="FFCC66">
              <a:alpha val="52156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63513" y="1700213"/>
            <a:ext cx="4321175" cy="2952750"/>
          </a:xfrm>
          <a:prstGeom prst="rect">
            <a:avLst/>
          </a:prstGeom>
          <a:solidFill>
            <a:srgbClr val="99CCFF">
              <a:alpha val="41176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81000" y="-458788"/>
            <a:ext cx="874395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GB" sz="3000" b="1" dirty="0" err="1"/>
              <a:t>Ekotoxikologické</a:t>
            </a:r>
            <a:r>
              <a:rPr lang="en-GB" sz="3000" b="1" dirty="0"/>
              <a:t> </a:t>
            </a:r>
            <a:r>
              <a:rPr lang="en-GB" sz="3000" b="1" dirty="0" err="1"/>
              <a:t>biotesty</a:t>
            </a:r>
            <a:r>
              <a:rPr lang="en-GB" sz="3000" b="1" dirty="0"/>
              <a:t> ... </a:t>
            </a:r>
            <a:r>
              <a:rPr lang="en-GB" sz="3000" b="1" dirty="0" err="1"/>
              <a:t>základ</a:t>
            </a:r>
            <a:r>
              <a:rPr lang="en-GB" sz="3000" b="1" dirty="0"/>
              <a:t> pro PNEC</a:t>
            </a:r>
            <a:endParaRPr lang="en-US" sz="3000" b="1" dirty="0"/>
          </a:p>
        </p:txBody>
      </p:sp>
      <p:pic>
        <p:nvPicPr>
          <p:cNvPr id="19461" name="Picture 5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3068638"/>
            <a:ext cx="1793875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AcuteToxScheme_RM"/>
          <p:cNvPicPr>
            <a:picLocks noChangeAspect="1" noChangeArrowheads="1"/>
          </p:cNvPicPr>
          <p:nvPr/>
        </p:nvPicPr>
        <p:blipFill>
          <a:blip r:embed="rId4" cstate="print"/>
          <a:srcRect t="23474" b="6259"/>
          <a:stretch>
            <a:fillRect/>
          </a:stretch>
        </p:blipFill>
        <p:spPr bwMode="auto">
          <a:xfrm>
            <a:off x="5060950" y="2060575"/>
            <a:ext cx="4083050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HaF-adul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8563" y="5013325"/>
            <a:ext cx="17208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arenic~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975" y="5013325"/>
            <a:ext cx="1871663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Daphn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31938" y="2205038"/>
            <a:ext cx="1379537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0" descr="Dania pic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84463" y="1916113"/>
            <a:ext cx="15843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5105400" y="1219200"/>
            <a:ext cx="3744913" cy="835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>
                <a:latin typeface="Tahoma" pitchFamily="34" charset="0"/>
              </a:rPr>
              <a:t>Přídavek látky (</a:t>
            </a:r>
            <a:r>
              <a:rPr lang="fr-BE" sz="2400">
                <a:latin typeface="Tahoma" pitchFamily="34" charset="0"/>
              </a:rPr>
              <a:t>Cu</a:t>
            </a:r>
            <a:r>
              <a:rPr lang="cs-CZ" sz="2400">
                <a:latin typeface="Tahoma" pitchFamily="34" charset="0"/>
              </a:rPr>
              <a:t>)</a:t>
            </a:r>
            <a:r>
              <a:rPr lang="en-US" sz="2400">
                <a:latin typeface="Tahoma" pitchFamily="34" charset="0"/>
              </a:rPr>
              <a:t> / sm</a:t>
            </a:r>
            <a:r>
              <a:rPr lang="cs-CZ" sz="2400">
                <a:latin typeface="Tahoma" pitchFamily="34" charset="0"/>
              </a:rPr>
              <a:t>ěsi</a:t>
            </a:r>
            <a:endParaRPr lang="en-US" sz="2400">
              <a:latin typeface="Tahoma" pitchFamily="34" charset="0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5060950" y="4508500"/>
            <a:ext cx="3744913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latin typeface="Tahoma" pitchFamily="34" charset="0"/>
              </a:rPr>
              <a:t>Účinky - koncentrace </a:t>
            </a:r>
            <a:br>
              <a:rPr lang="cs-CZ" sz="2000">
                <a:latin typeface="Tahoma" pitchFamily="34" charset="0"/>
              </a:rPr>
            </a:br>
            <a:r>
              <a:rPr lang="cs-CZ" sz="2000">
                <a:latin typeface="Tahoma" pitchFamily="34" charset="0"/>
              </a:rPr>
              <a:t>(celkový</a:t>
            </a:r>
            <a:r>
              <a:rPr lang="en-US" sz="2000">
                <a:latin typeface="Tahoma" pitchFamily="34" charset="0"/>
              </a:rPr>
              <a:t>/rozpu</a:t>
            </a:r>
            <a:r>
              <a:rPr lang="cs-CZ" sz="2000">
                <a:latin typeface="Tahoma" pitchFamily="34" charset="0"/>
              </a:rPr>
              <a:t>štěný </a:t>
            </a:r>
            <a:r>
              <a:rPr lang="fr-BE" sz="2000">
                <a:latin typeface="Tahoma" pitchFamily="34" charset="0"/>
              </a:rPr>
              <a:t>Cu</a:t>
            </a:r>
            <a:r>
              <a:rPr lang="cs-CZ" sz="2000">
                <a:latin typeface="Tahoma" pitchFamily="34" charset="0"/>
              </a:rPr>
              <a:t>)</a:t>
            </a:r>
            <a:endParaRPr lang="en-US" sz="2000">
              <a:latin typeface="Tahoma" pitchFamily="34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5060950" y="5516563"/>
            <a:ext cx="3744913" cy="400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>
                <a:solidFill>
                  <a:srgbClr val="FF0000"/>
                </a:solidFill>
                <a:latin typeface="Tahoma" pitchFamily="34" charset="0"/>
              </a:rPr>
              <a:t>V praxi </a:t>
            </a:r>
            <a:r>
              <a:rPr lang="cs-CZ" sz="2000">
                <a:solidFill>
                  <a:srgbClr val="FF0000"/>
                </a:solidFill>
                <a:latin typeface="Tahoma" pitchFamily="34" charset="0"/>
              </a:rPr>
              <a:t>– 3-4 akutní biotesty</a:t>
            </a:r>
            <a:endParaRPr lang="en-US" sz="2000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V="1">
            <a:off x="2252663" y="3860800"/>
            <a:ext cx="2735262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flipV="1">
            <a:off x="3260725" y="3500438"/>
            <a:ext cx="1728788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>
            <a:off x="4413250" y="2779713"/>
            <a:ext cx="64770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473" name="AutoShape 17"/>
          <p:cNvSpPr>
            <a:spLocks noChangeArrowheads="1"/>
          </p:cNvSpPr>
          <p:nvPr/>
        </p:nvSpPr>
        <p:spPr bwMode="auto">
          <a:xfrm>
            <a:off x="6716713" y="2132013"/>
            <a:ext cx="431800" cy="288925"/>
          </a:xfrm>
          <a:prstGeom prst="downArrow">
            <a:avLst>
              <a:gd name="adj1" fmla="val 44120"/>
              <a:gd name="adj2" fmla="val 4581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9474" name="AutoShape 18"/>
          <p:cNvSpPr>
            <a:spLocks noChangeArrowheads="1"/>
          </p:cNvSpPr>
          <p:nvPr/>
        </p:nvSpPr>
        <p:spPr bwMode="auto">
          <a:xfrm>
            <a:off x="6716713" y="5229225"/>
            <a:ext cx="431800" cy="288925"/>
          </a:xfrm>
          <a:prstGeom prst="downArrow">
            <a:avLst>
              <a:gd name="adj1" fmla="val 44120"/>
              <a:gd name="adj2" fmla="val 4581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9475" name="TextovéPole 18"/>
          <p:cNvSpPr txBox="1">
            <a:spLocks noChangeArrowheads="1"/>
          </p:cNvSpPr>
          <p:nvPr/>
        </p:nvSpPr>
        <p:spPr bwMode="auto">
          <a:xfrm>
            <a:off x="323850" y="908050"/>
            <a:ext cx="4570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Krok 1: Experimentální testy ekotoxicity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Které konkrétní testy se využívají?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 fontScale="85000" lnSpcReduction="20000"/>
          </a:bodyPr>
          <a:lstStyle/>
          <a:p>
            <a:r>
              <a:rPr lang="cs-CZ" altLang="cs-CZ" dirty="0"/>
              <a:t>Požadavky na konkrétní testy </a:t>
            </a:r>
          </a:p>
          <a:p>
            <a:pPr lvl="1"/>
            <a:r>
              <a:rPr lang="cs-CZ" altLang="cs-CZ" dirty="0">
                <a:solidFill>
                  <a:schemeClr val="tx2"/>
                </a:solidFill>
              </a:rPr>
              <a:t>jsou předepsány v příslušném zákoně </a:t>
            </a:r>
          </a:p>
          <a:p>
            <a:pPr lvl="2"/>
            <a:r>
              <a:rPr lang="cs-CZ" altLang="cs-CZ" dirty="0"/>
              <a:t>Musí být provedeny podle konkrétních předepsaných standardních postupů</a:t>
            </a:r>
          </a:p>
          <a:p>
            <a:pPr lvl="2"/>
            <a:r>
              <a:rPr lang="cs-CZ" altLang="cs-CZ" dirty="0"/>
              <a:t>Musí být často realizovány v režimu správné laboratorní praxe (nebo obdobného systému kvality)</a:t>
            </a:r>
          </a:p>
          <a:p>
            <a:pPr lvl="1"/>
            <a:r>
              <a:rPr lang="cs-CZ" altLang="cs-CZ" dirty="0"/>
              <a:t>konkrétní zákon může umožnit využít </a:t>
            </a:r>
            <a:r>
              <a:rPr lang="en-GB" altLang="cs-CZ" dirty="0" err="1"/>
              <a:t>např</a:t>
            </a:r>
            <a:r>
              <a:rPr lang="en-GB" altLang="cs-CZ" dirty="0"/>
              <a:t>. </a:t>
            </a:r>
            <a:r>
              <a:rPr lang="cs-CZ" altLang="cs-CZ" dirty="0"/>
              <a:t>i literární údaje (z vědeckých článků)</a:t>
            </a:r>
          </a:p>
          <a:p>
            <a:pPr lvl="2"/>
            <a:r>
              <a:rPr lang="cs-CZ" altLang="cs-CZ" dirty="0"/>
              <a:t>použité údaje </a:t>
            </a:r>
            <a:r>
              <a:rPr lang="en-GB" altLang="cs-CZ" dirty="0"/>
              <a:t>z </a:t>
            </a:r>
            <a:r>
              <a:rPr lang="en-GB" altLang="cs-CZ" dirty="0" err="1"/>
              <a:t>literatury</a:t>
            </a:r>
            <a:r>
              <a:rPr lang="en-GB" altLang="cs-CZ" dirty="0"/>
              <a:t> </a:t>
            </a:r>
            <a:r>
              <a:rPr lang="cs-CZ" altLang="cs-CZ" dirty="0"/>
              <a:t>musí splňovat požadavky kvality</a:t>
            </a:r>
            <a:endParaRPr lang="en-GB" altLang="cs-CZ" dirty="0"/>
          </a:p>
          <a:p>
            <a:pPr lvl="3"/>
            <a:r>
              <a:rPr lang="en-GB" altLang="cs-CZ" sz="1600" i="1" dirty="0"/>
              <a:t>K</a:t>
            </a:r>
            <a:r>
              <a:rPr lang="cs-CZ" altLang="cs-CZ" sz="1600" i="1" dirty="0" err="1"/>
              <a:t>aždé</a:t>
            </a:r>
            <a:r>
              <a:rPr lang="cs-CZ" altLang="cs-CZ" sz="1600" i="1" dirty="0"/>
              <a:t> použité číslo </a:t>
            </a:r>
            <a:r>
              <a:rPr lang="en-GB" altLang="cs-CZ" sz="1600" i="1" dirty="0"/>
              <a:t>(</a:t>
            </a:r>
            <a:r>
              <a:rPr lang="en-GB" altLang="cs-CZ" sz="1600" i="1" dirty="0" err="1"/>
              <a:t>např</a:t>
            </a:r>
            <a:r>
              <a:rPr lang="en-GB" altLang="cs-CZ" sz="1600" i="1" dirty="0"/>
              <a:t>. IC50) </a:t>
            </a:r>
            <a:r>
              <a:rPr lang="cs-CZ" altLang="cs-CZ" sz="1600" i="1" dirty="0"/>
              <a:t>z literatury musí být podrobeno analýze </a:t>
            </a:r>
            <a:r>
              <a:rPr lang="en-GB" altLang="cs-CZ" sz="1600" i="1" dirty="0"/>
              <a:t> - </a:t>
            </a:r>
            <a:r>
              <a:rPr lang="cs-CZ" altLang="cs-CZ" sz="1600" i="1" dirty="0"/>
              <a:t>Byly testy provedeny v souladu s existujícími standardy? Byly pozitivní/negativní kontroly? atp. </a:t>
            </a:r>
            <a:endParaRPr lang="en-GB" altLang="cs-CZ" sz="1600" i="1" dirty="0"/>
          </a:p>
          <a:p>
            <a:pPr lvl="3"/>
            <a:r>
              <a:rPr lang="cs-CZ" altLang="cs-CZ" sz="1600" i="1" dirty="0"/>
              <a:t>Pokud nesplní </a:t>
            </a:r>
            <a:r>
              <a:rPr lang="cs-CZ" altLang="cs-CZ" sz="1600" i="1" dirty="0">
                <a:sym typeface="Wingdings" pitchFamily="2" charset="2"/>
              </a:rPr>
              <a:t></a:t>
            </a:r>
            <a:r>
              <a:rPr lang="en-US" altLang="cs-CZ" sz="1600" i="1" dirty="0">
                <a:sym typeface="Wingdings" pitchFamily="2" charset="2"/>
              </a:rPr>
              <a:t> </a:t>
            </a:r>
            <a:r>
              <a:rPr lang="en-US" altLang="cs-CZ" sz="1600" i="1" dirty="0" err="1">
                <a:sym typeface="Wingdings" pitchFamily="2" charset="2"/>
              </a:rPr>
              <a:t>nelze</a:t>
            </a:r>
            <a:r>
              <a:rPr lang="en-US" altLang="cs-CZ" sz="1600" i="1" dirty="0">
                <a:sym typeface="Wingdings" pitchFamily="2" charset="2"/>
              </a:rPr>
              <a:t> </a:t>
            </a:r>
            <a:r>
              <a:rPr lang="en-US" altLang="cs-CZ" sz="1600" i="1" dirty="0" err="1">
                <a:sym typeface="Wingdings" pitchFamily="2" charset="2"/>
              </a:rPr>
              <a:t>hodnotu</a:t>
            </a:r>
            <a:r>
              <a:rPr lang="en-US" altLang="cs-CZ" sz="1600" i="1" dirty="0">
                <a:sym typeface="Wingdings" pitchFamily="2" charset="2"/>
              </a:rPr>
              <a:t> </a:t>
            </a:r>
            <a:r>
              <a:rPr lang="en-US" altLang="cs-CZ" sz="1600" i="1" dirty="0" err="1">
                <a:sym typeface="Wingdings" pitchFamily="2" charset="2"/>
              </a:rPr>
              <a:t>použít</a:t>
            </a:r>
            <a:r>
              <a:rPr lang="en-US" altLang="cs-CZ" sz="1600" i="1" dirty="0">
                <a:sym typeface="Wingdings" pitchFamily="2" charset="2"/>
              </a:rPr>
              <a:t> pro </a:t>
            </a:r>
            <a:r>
              <a:rPr lang="en-GB" altLang="cs-CZ" sz="1600" i="1" dirty="0" err="1">
                <a:sym typeface="Wingdings" pitchFamily="2" charset="2"/>
              </a:rPr>
              <a:t>zhodnocení</a:t>
            </a:r>
            <a:r>
              <a:rPr lang="en-GB" altLang="cs-CZ" sz="1600" i="1" dirty="0">
                <a:sym typeface="Wingdings" pitchFamily="2" charset="2"/>
              </a:rPr>
              <a:t> </a:t>
            </a:r>
            <a:r>
              <a:rPr lang="en-GB" altLang="cs-CZ" sz="1600" i="1" dirty="0" err="1">
                <a:sym typeface="Wingdings" pitchFamily="2" charset="2"/>
              </a:rPr>
              <a:t>rizika</a:t>
            </a:r>
            <a:r>
              <a:rPr lang="en-GB" altLang="cs-CZ" sz="1600" i="1" dirty="0">
                <a:sym typeface="Wingdings" pitchFamily="2" charset="2"/>
              </a:rPr>
              <a:t> (</a:t>
            </a:r>
            <a:r>
              <a:rPr lang="en-GB" altLang="cs-CZ" sz="1600" i="1" dirty="0" err="1">
                <a:sym typeface="Wingdings" pitchFamily="2" charset="2"/>
              </a:rPr>
              <a:t>podle</a:t>
            </a:r>
            <a:r>
              <a:rPr lang="en-GB" altLang="cs-CZ" sz="1600" i="1" dirty="0">
                <a:sym typeface="Wingdings" pitchFamily="2" charset="2"/>
              </a:rPr>
              <a:t> </a:t>
            </a:r>
            <a:r>
              <a:rPr lang="en-GB" altLang="cs-CZ" sz="1600" i="1" dirty="0" err="1">
                <a:sym typeface="Wingdings" pitchFamily="2" charset="2"/>
              </a:rPr>
              <a:t>zákona</a:t>
            </a:r>
            <a:r>
              <a:rPr lang="en-GB" altLang="cs-CZ" sz="1600" i="1" dirty="0">
                <a:sym typeface="Wingdings" pitchFamily="2" charset="2"/>
              </a:rPr>
              <a:t>)</a:t>
            </a:r>
            <a:endParaRPr lang="cs-CZ" altLang="cs-CZ" i="1" dirty="0"/>
          </a:p>
          <a:p>
            <a:endParaRPr lang="en-GB" altLang="cs-CZ" dirty="0"/>
          </a:p>
          <a:p>
            <a:r>
              <a:rPr lang="en-GB" altLang="cs-CZ" dirty="0"/>
              <a:t>Na </a:t>
            </a:r>
            <a:r>
              <a:rPr lang="en-GB" altLang="cs-CZ" dirty="0" err="1"/>
              <a:t>jaké</a:t>
            </a:r>
            <a:r>
              <a:rPr lang="en-GB" altLang="cs-CZ" dirty="0"/>
              <a:t> </a:t>
            </a:r>
            <a:r>
              <a:rPr lang="en-GB" altLang="cs-CZ" dirty="0" err="1"/>
              <a:t>konkrétní</a:t>
            </a:r>
            <a:r>
              <a:rPr lang="en-GB" altLang="cs-CZ" dirty="0"/>
              <a:t> testy (</a:t>
            </a:r>
            <a:r>
              <a:rPr lang="en-GB" altLang="cs-CZ" dirty="0" err="1"/>
              <a:t>postupy</a:t>
            </a:r>
            <a:r>
              <a:rPr lang="en-GB" altLang="cs-CZ" dirty="0"/>
              <a:t>) se </a:t>
            </a:r>
            <a:r>
              <a:rPr lang="en-GB" altLang="cs-CZ" dirty="0" err="1"/>
              <a:t>tedy</a:t>
            </a:r>
            <a:r>
              <a:rPr lang="en-GB" altLang="cs-CZ" dirty="0"/>
              <a:t> </a:t>
            </a:r>
            <a:r>
              <a:rPr lang="en-GB" altLang="cs-CZ" dirty="0" err="1"/>
              <a:t>zákony</a:t>
            </a:r>
            <a:r>
              <a:rPr lang="en-GB" altLang="cs-CZ" dirty="0"/>
              <a:t> </a:t>
            </a:r>
            <a:r>
              <a:rPr lang="en-GB" altLang="cs-CZ" dirty="0" err="1"/>
              <a:t>odkazují</a:t>
            </a:r>
            <a:r>
              <a:rPr lang="en-GB" altLang="cs-CZ" dirty="0"/>
              <a:t> ? </a:t>
            </a:r>
            <a:r>
              <a:rPr lang="en-GB" altLang="cs-CZ" dirty="0">
                <a:sym typeface="Wingdings" pitchFamily="2" charset="2"/>
              </a:rPr>
              <a:t> </a:t>
            </a:r>
            <a:r>
              <a:rPr lang="en-GB" altLang="cs-CZ" dirty="0" err="1">
                <a:sym typeface="Wingdings" pitchFamily="2" charset="2"/>
              </a:rPr>
              <a:t>viz</a:t>
            </a:r>
            <a:r>
              <a:rPr lang="en-GB" altLang="cs-CZ" dirty="0">
                <a:sym typeface="Wingdings" pitchFamily="2" charset="2"/>
              </a:rPr>
              <a:t> </a:t>
            </a:r>
            <a:r>
              <a:rPr lang="en-GB" altLang="cs-CZ" dirty="0" err="1">
                <a:sym typeface="Wingdings" pitchFamily="2" charset="2"/>
              </a:rPr>
              <a:t>dále</a:t>
            </a:r>
            <a:endParaRPr lang="cs-CZ" alt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6"/>
          <p:cNvGrpSpPr>
            <a:grpSpLocks/>
          </p:cNvGrpSpPr>
          <p:nvPr/>
        </p:nvGrpSpPr>
        <p:grpSpPr bwMode="auto">
          <a:xfrm>
            <a:off x="5387975" y="476250"/>
            <a:ext cx="2136775" cy="3138488"/>
            <a:chOff x="5387699" y="476672"/>
            <a:chExt cx="2136629" cy="3138370"/>
          </a:xfrm>
        </p:grpSpPr>
        <p:sp>
          <p:nvSpPr>
            <p:cNvPr id="48" name="Volný tvar 47"/>
            <p:cNvSpPr/>
            <p:nvPr/>
          </p:nvSpPr>
          <p:spPr>
            <a:xfrm>
              <a:off x="5579774" y="476672"/>
              <a:ext cx="1944554" cy="3066935"/>
            </a:xfrm>
            <a:custGeom>
              <a:avLst/>
              <a:gdLst>
                <a:gd name="connsiteX0" fmla="*/ 0 w 1828800"/>
                <a:gd name="connsiteY0" fmla="*/ 2984500 h 2984500"/>
                <a:gd name="connsiteX1" fmla="*/ 1282700 w 1828800"/>
                <a:gd name="connsiteY1" fmla="*/ 2273300 h 2984500"/>
                <a:gd name="connsiteX2" fmla="*/ 850900 w 1828800"/>
                <a:gd name="connsiteY2" fmla="*/ 901700 h 2984500"/>
                <a:gd name="connsiteX3" fmla="*/ 1828800 w 1828800"/>
                <a:gd name="connsiteY3" fmla="*/ 0 h 298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2984500">
                  <a:moveTo>
                    <a:pt x="0" y="2984500"/>
                  </a:moveTo>
                  <a:cubicBezTo>
                    <a:pt x="570441" y="2802466"/>
                    <a:pt x="1140883" y="2620433"/>
                    <a:pt x="1282700" y="2273300"/>
                  </a:cubicBezTo>
                  <a:cubicBezTo>
                    <a:pt x="1424517" y="1926167"/>
                    <a:pt x="759883" y="1280583"/>
                    <a:pt x="850900" y="901700"/>
                  </a:cubicBezTo>
                  <a:cubicBezTo>
                    <a:pt x="941917" y="522817"/>
                    <a:pt x="1385358" y="261408"/>
                    <a:pt x="1828800" y="0"/>
                  </a:cubicBezTo>
                </a:path>
              </a:pathLst>
            </a:custGeom>
            <a:solidFill>
              <a:srgbClr val="B5F8AA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7" name="TextovéPole 46"/>
            <p:cNvSpPr txBox="1">
              <a:spLocks noChangeArrowheads="1"/>
            </p:cNvSpPr>
            <p:nvPr/>
          </p:nvSpPr>
          <p:spPr bwMode="auto">
            <a:xfrm rot="-3381011">
              <a:off x="5247116" y="3197459"/>
              <a:ext cx="55816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Směsi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</p:grpSp>
      <p:pic>
        <p:nvPicPr>
          <p:cNvPr id="7171" name="Picture 10" descr="http://navier.engr.colostate.edu/whatische/images/ChEL02t01f01big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44463" y="95250"/>
            <a:ext cx="50038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58"/>
          <p:cNvGrpSpPr>
            <a:grpSpLocks/>
          </p:cNvGrpSpPr>
          <p:nvPr/>
        </p:nvGrpSpPr>
        <p:grpSpPr bwMode="auto">
          <a:xfrm>
            <a:off x="2124075" y="3559175"/>
            <a:ext cx="4999038" cy="973138"/>
            <a:chOff x="2124752" y="3559688"/>
            <a:chExt cx="4999078" cy="973228"/>
          </a:xfrm>
        </p:grpSpPr>
        <p:pic>
          <p:nvPicPr>
            <p:cNvPr id="7214" name="Picture 2" descr="https://www.arhp.org/uploadimages/PIIS001078241100179X.gr1.lrg.jpg"/>
            <p:cNvPicPr>
              <a:picLocks noChangeAspect="1" noChangeArrowheads="1"/>
            </p:cNvPicPr>
            <p:nvPr/>
          </p:nvPicPr>
          <p:blipFill>
            <a:blip r:embed="rId4" cstate="print"/>
            <a:srcRect t="4958" r="-827" b="71075"/>
            <a:stretch>
              <a:fillRect/>
            </a:stretch>
          </p:blipFill>
          <p:spPr bwMode="auto">
            <a:xfrm>
              <a:off x="3275856" y="3861048"/>
              <a:ext cx="3847974" cy="67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Levá složená závorka 16"/>
            <p:cNvSpPr/>
            <p:nvPr/>
          </p:nvSpPr>
          <p:spPr>
            <a:xfrm rot="2773420">
              <a:off x="2656538" y="3027902"/>
              <a:ext cx="720792" cy="1784364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4" name="Skupina 54"/>
          <p:cNvGrpSpPr>
            <a:grpSpLocks/>
          </p:cNvGrpSpPr>
          <p:nvPr/>
        </p:nvGrpSpPr>
        <p:grpSpPr bwMode="auto">
          <a:xfrm>
            <a:off x="3708400" y="260350"/>
            <a:ext cx="4289425" cy="3671888"/>
            <a:chOff x="3707905" y="260648"/>
            <a:chExt cx="4289348" cy="3671827"/>
          </a:xfrm>
        </p:grpSpPr>
        <p:sp>
          <p:nvSpPr>
            <p:cNvPr id="18" name="Levá složená závorka 17"/>
            <p:cNvSpPr/>
            <p:nvPr/>
          </p:nvSpPr>
          <p:spPr>
            <a:xfrm>
              <a:off x="3707905" y="260648"/>
              <a:ext cx="2016089" cy="647689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3" name="TextovéPole 18"/>
            <p:cNvSpPr txBox="1">
              <a:spLocks noChangeArrowheads="1"/>
            </p:cNvSpPr>
            <p:nvPr/>
          </p:nvSpPr>
          <p:spPr bwMode="auto">
            <a:xfrm>
              <a:off x="5868144" y="393045"/>
              <a:ext cx="2129109" cy="3539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GB" sz="1400"/>
                <a:t> P</a:t>
              </a:r>
              <a:r>
                <a:rPr lang="cs-CZ" sz="1400"/>
                <a:t>růmyslové látky</a:t>
              </a:r>
              <a:r>
                <a:rPr lang="en-GB" sz="1400"/>
                <a:t>,</a:t>
              </a:r>
              <a:br>
                <a:rPr lang="en-GB" sz="1400"/>
              </a:br>
              <a:r>
                <a:rPr lang="en-GB" sz="1400"/>
                <a:t>  produkty</a:t>
              </a:r>
              <a:endParaRPr lang="cs-CZ" sz="1400"/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 Kosmetická chemie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Potraviny / krmiva</a:t>
              </a:r>
              <a:br>
                <a:rPr lang="cs-CZ" sz="1400"/>
              </a:br>
              <a:r>
                <a:rPr lang="cs-CZ" sz="1400"/>
                <a:t>  + kontakt s potravinami</a:t>
              </a:r>
              <a:endParaRPr lang="en-GB" sz="1400"/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POR (pesticidy)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Biocidy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Léčiva humánní</a:t>
              </a:r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Léčiva veterinární</a:t>
              </a:r>
            </a:p>
            <a:p>
              <a:pPr>
                <a:buFont typeface="Arial" pitchFamily="34" charset="0"/>
                <a:buChar char="•"/>
              </a:pPr>
              <a:endParaRPr lang="cs-CZ" sz="1400"/>
            </a:p>
          </p:txBody>
        </p:sp>
      </p:grp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6227763" y="44450"/>
            <a:ext cx="16922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B050"/>
                </a:solidFill>
              </a:rPr>
              <a:t>Chemické látky („bulk“)</a:t>
            </a:r>
            <a:endParaRPr lang="en-GB" sz="1200" b="1">
              <a:solidFill>
                <a:srgbClr val="00B050"/>
              </a:solidFill>
            </a:endParaRPr>
          </a:p>
        </p:txBody>
      </p:sp>
      <p:grpSp>
        <p:nvGrpSpPr>
          <p:cNvPr id="5" name="Skupina 55"/>
          <p:cNvGrpSpPr>
            <a:grpSpLocks/>
          </p:cNvGrpSpPr>
          <p:nvPr/>
        </p:nvGrpSpPr>
        <p:grpSpPr bwMode="auto">
          <a:xfrm>
            <a:off x="7524750" y="404813"/>
            <a:ext cx="565150" cy="3311525"/>
            <a:chOff x="7524328" y="404664"/>
            <a:chExt cx="565031" cy="3312368"/>
          </a:xfrm>
        </p:grpSpPr>
        <p:sp>
          <p:nvSpPr>
            <p:cNvPr id="7210" name="TextovéPole 20"/>
            <p:cNvSpPr txBox="1">
              <a:spLocks noChangeArrowheads="1"/>
            </p:cNvSpPr>
            <p:nvPr/>
          </p:nvSpPr>
          <p:spPr bwMode="auto">
            <a:xfrm rot="-5400000">
              <a:off x="6696350" y="1963982"/>
              <a:ext cx="250902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nano         nano          nano          nano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  <p:sp>
          <p:nvSpPr>
            <p:cNvPr id="22" name="Levá složená závorka 21"/>
            <p:cNvSpPr/>
            <p:nvPr/>
          </p:nvSpPr>
          <p:spPr>
            <a:xfrm flipH="1">
              <a:off x="7524328" y="404664"/>
              <a:ext cx="504719" cy="3312368"/>
            </a:xfrm>
            <a:prstGeom prst="leftBrac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6" name="Skupina 57"/>
          <p:cNvGrpSpPr>
            <a:grpSpLocks/>
          </p:cNvGrpSpPr>
          <p:nvPr/>
        </p:nvGrpSpPr>
        <p:grpSpPr bwMode="auto">
          <a:xfrm>
            <a:off x="8101013" y="115888"/>
            <a:ext cx="971550" cy="3600450"/>
            <a:chOff x="8172400" y="116632"/>
            <a:chExt cx="792088" cy="3600400"/>
          </a:xfrm>
        </p:grpSpPr>
        <p:sp>
          <p:nvSpPr>
            <p:cNvPr id="7205" name="TextovéPole 22"/>
            <p:cNvSpPr txBox="1">
              <a:spLocks noChangeArrowheads="1"/>
            </p:cNvSpPr>
            <p:nvPr/>
          </p:nvSpPr>
          <p:spPr bwMode="auto">
            <a:xfrm>
              <a:off x="8264681" y="1052736"/>
              <a:ext cx="69980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1">
                  <a:solidFill>
                    <a:schemeClr val="tx2"/>
                  </a:solidFill>
                </a:rPr>
                <a:t>REACH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(ECHA)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6" name="TextovéPole 23"/>
            <p:cNvSpPr txBox="1">
              <a:spLocks noChangeArrowheads="1"/>
            </p:cNvSpPr>
            <p:nvPr/>
          </p:nvSpPr>
          <p:spPr bwMode="auto">
            <a:xfrm>
              <a:off x="8256548" y="1897668"/>
              <a:ext cx="65620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PPP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(EFSA)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7" name="TextovéPole 24"/>
            <p:cNvSpPr txBox="1">
              <a:spLocks noChangeArrowheads="1"/>
            </p:cNvSpPr>
            <p:nvPr/>
          </p:nvSpPr>
          <p:spPr bwMode="auto">
            <a:xfrm>
              <a:off x="8284954" y="2617748"/>
              <a:ext cx="63992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MPs</a:t>
              </a:r>
            </a:p>
            <a:p>
              <a:pPr algn="ctr"/>
              <a:r>
                <a:rPr lang="cs-CZ" sz="1400">
                  <a:solidFill>
                    <a:schemeClr val="tx2"/>
                  </a:solidFill>
                </a:rPr>
                <a:t>(EMA)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8172400" y="188068"/>
              <a:ext cx="792088" cy="352896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9" name="TextovéPole 26"/>
            <p:cNvSpPr txBox="1">
              <a:spLocks noChangeArrowheads="1"/>
            </p:cNvSpPr>
            <p:nvPr/>
          </p:nvSpPr>
          <p:spPr bwMode="auto">
            <a:xfrm>
              <a:off x="8244408" y="11663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>
                  <a:solidFill>
                    <a:schemeClr val="tx2"/>
                  </a:solidFill>
                </a:rPr>
                <a:t>§§</a:t>
              </a:r>
            </a:p>
          </p:txBody>
        </p:sp>
      </p:grpSp>
      <p:grpSp>
        <p:nvGrpSpPr>
          <p:cNvPr id="7" name="Skupina 65"/>
          <p:cNvGrpSpPr>
            <a:grpSpLocks/>
          </p:cNvGrpSpPr>
          <p:nvPr/>
        </p:nvGrpSpPr>
        <p:grpSpPr bwMode="auto">
          <a:xfrm>
            <a:off x="7380288" y="4076700"/>
            <a:ext cx="1693862" cy="2592388"/>
            <a:chOff x="7380312" y="4077072"/>
            <a:chExt cx="1694568" cy="2592288"/>
          </a:xfrm>
        </p:grpSpPr>
        <p:sp>
          <p:nvSpPr>
            <p:cNvPr id="7202" name="TextovéPole 43"/>
            <p:cNvSpPr txBox="1">
              <a:spLocks noChangeArrowheads="1"/>
            </p:cNvSpPr>
            <p:nvPr/>
          </p:nvSpPr>
          <p:spPr bwMode="auto">
            <a:xfrm>
              <a:off x="7529275" y="407707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>
                  <a:solidFill>
                    <a:schemeClr val="tx2"/>
                  </a:solidFill>
                </a:rPr>
                <a:t>§§</a:t>
              </a:r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7380312" y="4148507"/>
              <a:ext cx="1691392" cy="252085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4" name="TextovéPole 45"/>
            <p:cNvSpPr txBox="1">
              <a:spLocks noChangeArrowheads="1"/>
            </p:cNvSpPr>
            <p:nvPr/>
          </p:nvSpPr>
          <p:spPr bwMode="auto">
            <a:xfrm>
              <a:off x="7452320" y="4725144"/>
              <a:ext cx="162256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chemeClr val="tx2"/>
                  </a:solidFill>
                </a:rPr>
                <a:t>WFD – povrch.voda</a:t>
              </a:r>
            </a:p>
            <a:p>
              <a:r>
                <a:rPr lang="cs-CZ" sz="1200" b="1">
                  <a:solidFill>
                    <a:schemeClr val="tx2"/>
                  </a:solidFill>
                </a:rPr>
                <a:t>GWD – podzemní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WWTP – odpadní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Sedimenty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Půda (SD)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Ovzduší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Odpady</a:t>
              </a:r>
              <a:endParaRPr lang="en-GB" sz="1200" b="1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Skupina 52"/>
          <p:cNvGrpSpPr>
            <a:grpSpLocks/>
          </p:cNvGrpSpPr>
          <p:nvPr/>
        </p:nvGrpSpPr>
        <p:grpSpPr bwMode="auto">
          <a:xfrm>
            <a:off x="7216775" y="692150"/>
            <a:ext cx="523875" cy="2736850"/>
            <a:chOff x="7216842" y="692696"/>
            <a:chExt cx="523509" cy="2736304"/>
          </a:xfrm>
        </p:grpSpPr>
        <p:pic>
          <p:nvPicPr>
            <p:cNvPr id="7198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69269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9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1196752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0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2564904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1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321297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9" name="TextovéPole 53"/>
          <p:cNvSpPr txBox="1">
            <a:spLocks noChangeArrowheads="1"/>
          </p:cNvSpPr>
          <p:nvPr/>
        </p:nvSpPr>
        <p:spPr bwMode="auto">
          <a:xfrm>
            <a:off x="467294" y="5301208"/>
            <a:ext cx="26452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 dirty="0"/>
              <a:t>Chemické látky</a:t>
            </a:r>
            <a:endParaRPr lang="en-GB" sz="2400" b="1" dirty="0"/>
          </a:p>
          <a:p>
            <a:pPr algn="ctr"/>
            <a:r>
              <a:rPr lang="en-US" sz="2400" b="1" dirty="0"/>
              <a:t>&amp; e</a:t>
            </a:r>
            <a:r>
              <a:rPr lang="cs-CZ" sz="2400" b="1" dirty="0" err="1"/>
              <a:t>kotoxikologie</a:t>
            </a:r>
            <a:endParaRPr lang="en-GB" sz="2400" b="1" dirty="0"/>
          </a:p>
        </p:txBody>
      </p:sp>
      <p:grpSp>
        <p:nvGrpSpPr>
          <p:cNvPr id="9" name="Skupina 64"/>
          <p:cNvGrpSpPr>
            <a:grpSpLocks/>
          </p:cNvGrpSpPr>
          <p:nvPr/>
        </p:nvGrpSpPr>
        <p:grpSpPr bwMode="auto">
          <a:xfrm>
            <a:off x="3276600" y="3429000"/>
            <a:ext cx="3816350" cy="3168650"/>
            <a:chOff x="3275856" y="3429000"/>
            <a:chExt cx="3816425" cy="3168352"/>
          </a:xfrm>
        </p:grpSpPr>
        <p:grpSp>
          <p:nvGrpSpPr>
            <p:cNvPr id="10" name="Skupina 59"/>
            <p:cNvGrpSpPr>
              <a:grpSpLocks/>
            </p:cNvGrpSpPr>
            <p:nvPr/>
          </p:nvGrpSpPr>
          <p:grpSpPr bwMode="auto">
            <a:xfrm>
              <a:off x="3275856" y="3429000"/>
              <a:ext cx="3816425" cy="3168352"/>
              <a:chOff x="3275856" y="3429000"/>
              <a:chExt cx="3816425" cy="3168352"/>
            </a:xfrm>
          </p:grpSpPr>
          <p:grpSp>
            <p:nvGrpSpPr>
              <p:cNvPr id="11" name="Skupina 15"/>
              <p:cNvGrpSpPr>
                <a:grpSpLocks/>
              </p:cNvGrpSpPr>
              <p:nvPr/>
            </p:nvGrpSpPr>
            <p:grpSpPr bwMode="auto">
              <a:xfrm>
                <a:off x="3275856" y="4581128"/>
                <a:ext cx="3816425" cy="2016224"/>
                <a:chOff x="683568" y="4653136"/>
                <a:chExt cx="3816425" cy="2016224"/>
              </a:xfrm>
            </p:grpSpPr>
            <p:pic>
              <p:nvPicPr>
                <p:cNvPr id="7196" name="Picture 2" descr="https://www.arhp.org/uploadimages/PIIS001078241100179X.gr1.lrg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28326"/>
                <a:stretch>
                  <a:fillRect/>
                </a:stretch>
              </p:blipFill>
              <p:spPr bwMode="auto">
                <a:xfrm>
                  <a:off x="683569" y="4653137"/>
                  <a:ext cx="3816424" cy="20091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5" name="Skupina 14"/>
                <p:cNvGrpSpPr/>
                <p:nvPr/>
              </p:nvGrpSpPr>
              <p:grpSpPr>
                <a:xfrm>
                  <a:off x="683568" y="4653136"/>
                  <a:ext cx="936104" cy="2016224"/>
                  <a:chOff x="683568" y="4653136"/>
                  <a:chExt cx="936104" cy="2016224"/>
                </a:xfrm>
                <a:solidFill>
                  <a:schemeClr val="bg1"/>
                </a:solidFill>
              </p:grpSpPr>
              <p:sp>
                <p:nvSpPr>
                  <p:cNvPr id="12" name="Obdélník 11"/>
                  <p:cNvSpPr/>
                  <p:nvPr/>
                </p:nvSpPr>
                <p:spPr>
                  <a:xfrm>
                    <a:off x="683568" y="4653136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" name="Obdélník 12"/>
                  <p:cNvSpPr/>
                  <p:nvPr/>
                </p:nvSpPr>
                <p:spPr>
                  <a:xfrm>
                    <a:off x="755576" y="5157192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" name="Obdélník 13"/>
                  <p:cNvSpPr/>
                  <p:nvPr/>
                </p:nvSpPr>
                <p:spPr>
                  <a:xfrm>
                    <a:off x="899592" y="5417840"/>
                    <a:ext cx="720080" cy="125152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6" name="Skupina 30"/>
              <p:cNvGrpSpPr>
                <a:grpSpLocks/>
              </p:cNvGrpSpPr>
              <p:nvPr/>
            </p:nvGrpSpPr>
            <p:grpSpPr bwMode="auto">
              <a:xfrm>
                <a:off x="4644008" y="4670887"/>
                <a:ext cx="2448272" cy="270281"/>
                <a:chOff x="4644008" y="4598879"/>
                <a:chExt cx="2448272" cy="270281"/>
              </a:xfrm>
            </p:grpSpPr>
            <p:sp>
              <p:nvSpPr>
                <p:cNvPr id="28" name="Volný tvar 27"/>
                <p:cNvSpPr/>
                <p:nvPr/>
              </p:nvSpPr>
              <p:spPr>
                <a:xfrm>
                  <a:off x="4688759" y="4634810"/>
                  <a:ext cx="2189206" cy="200007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29" name="Volný tvar 28"/>
                <p:cNvSpPr/>
                <p:nvPr/>
              </p:nvSpPr>
              <p:spPr>
                <a:xfrm>
                  <a:off x="4644308" y="4671318"/>
                  <a:ext cx="2189206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30" name="Volný tvar 29"/>
                <p:cNvSpPr/>
                <p:nvPr/>
              </p:nvSpPr>
              <p:spPr>
                <a:xfrm>
                  <a:off x="4903076" y="4598300"/>
                  <a:ext cx="2189205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</p:grpSp>
          <p:sp>
            <p:nvSpPr>
              <p:cNvPr id="32" name="TextovéPole 31"/>
              <p:cNvSpPr txBox="1"/>
              <p:nvPr/>
            </p:nvSpPr>
            <p:spPr>
              <a:xfrm>
                <a:off x="6587446" y="4868728"/>
                <a:ext cx="444509" cy="26191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SOIL</a:t>
                </a:r>
                <a:endParaRPr lang="en-GB" sz="1050" b="1" dirty="0"/>
              </a:p>
            </p:txBody>
          </p:sp>
          <p:cxnSp>
            <p:nvCxnSpPr>
              <p:cNvPr id="34" name="Přímá spojovací šipka 33"/>
              <p:cNvCxnSpPr/>
              <p:nvPr/>
            </p:nvCxnSpPr>
            <p:spPr>
              <a:xfrm flipV="1">
                <a:off x="3852130" y="3644880"/>
                <a:ext cx="57627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ovací šipka 34"/>
              <p:cNvCxnSpPr/>
              <p:nvPr/>
            </p:nvCxnSpPr>
            <p:spPr>
              <a:xfrm flipH="1" flipV="1">
                <a:off x="5004678" y="3644880"/>
                <a:ext cx="64771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ovací šipka 37"/>
              <p:cNvCxnSpPr/>
              <p:nvPr/>
            </p:nvCxnSpPr>
            <p:spPr>
              <a:xfrm flipV="1">
                <a:off x="4715747" y="3644880"/>
                <a:ext cx="0" cy="215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/>
              <p:cNvSpPr txBox="1"/>
              <p:nvPr/>
            </p:nvSpPr>
            <p:spPr>
              <a:xfrm>
                <a:off x="4555406" y="3429000"/>
                <a:ext cx="376245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AIR</a:t>
                </a:r>
                <a:endParaRPr lang="en-GB" sz="1050" b="1" dirty="0"/>
              </a:p>
            </p:txBody>
          </p:sp>
          <p:sp>
            <p:nvSpPr>
              <p:cNvPr id="64" name="TextovéPole 63"/>
              <p:cNvSpPr txBox="1"/>
              <p:nvPr/>
            </p:nvSpPr>
            <p:spPr>
              <a:xfrm>
                <a:off x="6155638" y="5517954"/>
                <a:ext cx="596912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b="1" dirty="0"/>
                  <a:t>WATER</a:t>
                </a:r>
                <a:endParaRPr lang="en-GB" sz="1050" b="1" dirty="0"/>
              </a:p>
            </p:txBody>
          </p:sp>
        </p:grpSp>
        <p:sp>
          <p:nvSpPr>
            <p:cNvPr id="61" name="Elipsa 60"/>
            <p:cNvSpPr/>
            <p:nvPr/>
          </p:nvSpPr>
          <p:spPr>
            <a:xfrm>
              <a:off x="4428404" y="3429000"/>
              <a:ext cx="576274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2" name="Elipsa 61"/>
            <p:cNvSpPr/>
            <p:nvPr/>
          </p:nvSpPr>
          <p:spPr>
            <a:xfrm>
              <a:off x="6516008" y="4868728"/>
              <a:ext cx="576273" cy="288898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3" name="Elipsa 62"/>
            <p:cNvSpPr/>
            <p:nvPr/>
          </p:nvSpPr>
          <p:spPr>
            <a:xfrm>
              <a:off x="6084199" y="5517954"/>
              <a:ext cx="720739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Zákony</a:t>
            </a:r>
            <a:r>
              <a:rPr lang="en-GB" dirty="0"/>
              <a:t> </a:t>
            </a:r>
            <a:r>
              <a:rPr lang="en-GB" dirty="0" err="1"/>
              <a:t>vs</a:t>
            </a:r>
            <a:r>
              <a:rPr lang="en-GB" dirty="0"/>
              <a:t> </a:t>
            </a:r>
            <a:r>
              <a:rPr lang="en-GB" dirty="0" err="1"/>
              <a:t>standardy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96752"/>
            <a:ext cx="8640960" cy="5328592"/>
          </a:xfrm>
        </p:spPr>
        <p:txBody>
          <a:bodyPr>
            <a:normAutofit fontScale="70000" lnSpcReduction="20000"/>
          </a:bodyPr>
          <a:lstStyle/>
          <a:p>
            <a:r>
              <a:rPr lang="en-GB" altLang="cs-CZ" dirty="0" err="1"/>
              <a:t>Existuje</a:t>
            </a:r>
            <a:r>
              <a:rPr lang="en-GB" altLang="cs-CZ" dirty="0"/>
              <a:t> </a:t>
            </a:r>
            <a:r>
              <a:rPr lang="en-GB" altLang="cs-CZ" dirty="0" err="1"/>
              <a:t>mnoho</a:t>
            </a:r>
            <a:r>
              <a:rPr lang="en-GB" altLang="cs-CZ" dirty="0"/>
              <a:t> </a:t>
            </a:r>
            <a:r>
              <a:rPr lang="en-GB" altLang="cs-CZ" dirty="0" err="1"/>
              <a:t>různých</a:t>
            </a:r>
            <a:r>
              <a:rPr lang="en-GB" altLang="cs-CZ" dirty="0"/>
              <a:t> </a:t>
            </a:r>
            <a:r>
              <a:rPr lang="en-GB" altLang="cs-CZ" dirty="0" err="1"/>
              <a:t>biotestů</a:t>
            </a:r>
            <a:r>
              <a:rPr lang="en-GB" altLang="cs-CZ" dirty="0"/>
              <a:t> (</a:t>
            </a:r>
            <a:r>
              <a:rPr lang="en-GB" altLang="cs-CZ" dirty="0" err="1"/>
              <a:t>výzkum</a:t>
            </a:r>
            <a:r>
              <a:rPr lang="en-GB" altLang="cs-CZ" dirty="0"/>
              <a:t>, </a:t>
            </a:r>
            <a:r>
              <a:rPr lang="en-GB" altLang="cs-CZ" dirty="0" err="1"/>
              <a:t>odborná</a:t>
            </a:r>
            <a:r>
              <a:rPr lang="en-GB" altLang="cs-CZ" dirty="0"/>
              <a:t> </a:t>
            </a:r>
            <a:r>
              <a:rPr lang="en-GB" altLang="cs-CZ" dirty="0" err="1"/>
              <a:t>literatura</a:t>
            </a:r>
            <a:r>
              <a:rPr lang="en-GB" altLang="cs-CZ" dirty="0"/>
              <a:t>...)</a:t>
            </a:r>
          </a:p>
          <a:p>
            <a:pPr lvl="1"/>
            <a:endParaRPr lang="en-GB" altLang="cs-CZ" dirty="0"/>
          </a:p>
          <a:p>
            <a:pPr lvl="1"/>
            <a:r>
              <a:rPr lang="en-GB" altLang="cs-CZ" dirty="0">
                <a:solidFill>
                  <a:schemeClr val="tx2"/>
                </a:solidFill>
              </a:rPr>
              <a:t>Pro </a:t>
            </a:r>
            <a:r>
              <a:rPr lang="en-GB" altLang="cs-CZ" dirty="0" err="1">
                <a:solidFill>
                  <a:schemeClr val="tx2"/>
                </a:solidFill>
              </a:rPr>
              <a:t>podskupinu</a:t>
            </a:r>
            <a:r>
              <a:rPr lang="en-GB" altLang="cs-CZ" dirty="0">
                <a:solidFill>
                  <a:schemeClr val="tx2"/>
                </a:solidFill>
              </a:rPr>
              <a:t> </a:t>
            </a:r>
            <a:r>
              <a:rPr lang="en-GB" altLang="cs-CZ" dirty="0"/>
              <a:t>(</a:t>
            </a:r>
            <a:r>
              <a:rPr lang="en-GB" altLang="cs-CZ" dirty="0" err="1"/>
              <a:t>malou</a:t>
            </a:r>
            <a:r>
              <a:rPr lang="en-GB" altLang="cs-CZ" dirty="0"/>
              <a:t> </a:t>
            </a:r>
            <a:r>
              <a:rPr lang="en-GB" altLang="cs-CZ" dirty="0" err="1"/>
              <a:t>část</a:t>
            </a:r>
            <a:r>
              <a:rPr lang="en-GB" altLang="cs-CZ" dirty="0"/>
              <a:t>) z </a:t>
            </a:r>
            <a:r>
              <a:rPr lang="en-GB" altLang="cs-CZ" dirty="0" err="1"/>
              <a:t>nich</a:t>
            </a:r>
            <a:r>
              <a:rPr lang="en-GB" altLang="cs-CZ" dirty="0"/>
              <a:t> </a:t>
            </a:r>
            <a:r>
              <a:rPr lang="en-GB" altLang="cs-CZ" dirty="0" err="1"/>
              <a:t>byly</a:t>
            </a:r>
            <a:r>
              <a:rPr lang="en-GB" altLang="cs-CZ" dirty="0"/>
              <a:t> </a:t>
            </a:r>
          </a:p>
          <a:p>
            <a:pPr lvl="2"/>
            <a:r>
              <a:rPr lang="en-GB" altLang="cs-CZ" b="1" dirty="0" err="1"/>
              <a:t>připraveny</a:t>
            </a:r>
            <a:r>
              <a:rPr lang="en-GB" altLang="cs-CZ" b="1" dirty="0"/>
              <a:t> </a:t>
            </a:r>
            <a:r>
              <a:rPr lang="en-GB" altLang="cs-CZ" b="1" dirty="0" err="1">
                <a:solidFill>
                  <a:schemeClr val="tx2"/>
                </a:solidFill>
              </a:rPr>
              <a:t>standardní</a:t>
            </a:r>
            <a:r>
              <a:rPr lang="en-GB" altLang="cs-CZ" b="1" dirty="0">
                <a:solidFill>
                  <a:schemeClr val="tx2"/>
                </a:solidFill>
              </a:rPr>
              <a:t> </a:t>
            </a:r>
            <a:r>
              <a:rPr lang="en-GB" altLang="cs-CZ" b="1" dirty="0" err="1">
                <a:solidFill>
                  <a:schemeClr val="tx2"/>
                </a:solidFill>
              </a:rPr>
              <a:t>postupy</a:t>
            </a:r>
            <a:r>
              <a:rPr lang="en-GB" altLang="cs-CZ" b="1" dirty="0">
                <a:solidFill>
                  <a:schemeClr val="tx2"/>
                </a:solidFill>
              </a:rPr>
              <a:t> </a:t>
            </a:r>
            <a:r>
              <a:rPr lang="en-GB" altLang="cs-CZ" dirty="0" err="1"/>
              <a:t>standardizace</a:t>
            </a:r>
            <a:r>
              <a:rPr lang="en-GB" altLang="cs-CZ" dirty="0"/>
              <a:t> </a:t>
            </a:r>
            <a:r>
              <a:rPr lang="en-GB" altLang="cs-CZ" dirty="0" err="1"/>
              <a:t>kroků</a:t>
            </a:r>
            <a:r>
              <a:rPr lang="en-GB" altLang="cs-CZ" dirty="0"/>
              <a:t> ů- </a:t>
            </a:r>
            <a:r>
              <a:rPr lang="en-GB" altLang="cs-CZ" dirty="0" err="1"/>
              <a:t>zajištění</a:t>
            </a:r>
            <a:r>
              <a:rPr lang="en-GB" altLang="cs-CZ" dirty="0"/>
              <a:t> </a:t>
            </a:r>
            <a:r>
              <a:rPr lang="en-GB" altLang="cs-CZ" dirty="0" err="1"/>
              <a:t>opakovatelnosti</a:t>
            </a:r>
            <a:r>
              <a:rPr lang="en-GB" altLang="cs-CZ" dirty="0"/>
              <a:t>)</a:t>
            </a:r>
          </a:p>
          <a:p>
            <a:pPr lvl="2"/>
            <a:r>
              <a:rPr lang="en-GB" altLang="cs-CZ" dirty="0" err="1"/>
              <a:t>které</a:t>
            </a:r>
            <a:r>
              <a:rPr lang="en-GB" altLang="cs-CZ" dirty="0"/>
              <a:t> </a:t>
            </a:r>
            <a:r>
              <a:rPr lang="en-GB" altLang="cs-CZ" b="1" dirty="0" err="1"/>
              <a:t>byly</a:t>
            </a:r>
            <a:r>
              <a:rPr lang="en-GB" altLang="cs-CZ" b="1" dirty="0"/>
              <a:t> </a:t>
            </a:r>
            <a:r>
              <a:rPr lang="en-GB" altLang="cs-CZ" b="1" dirty="0" err="1"/>
              <a:t>dále</a:t>
            </a:r>
            <a:r>
              <a:rPr lang="en-GB" altLang="cs-CZ" b="1" dirty="0"/>
              <a:t> </a:t>
            </a:r>
            <a:r>
              <a:rPr lang="en-GB" altLang="cs-CZ" b="1" dirty="0" err="1">
                <a:solidFill>
                  <a:schemeClr val="tx2"/>
                </a:solidFill>
              </a:rPr>
              <a:t>validovány</a:t>
            </a:r>
            <a:r>
              <a:rPr lang="en-GB" altLang="cs-CZ" b="1" dirty="0">
                <a:solidFill>
                  <a:schemeClr val="tx2"/>
                </a:solidFill>
              </a:rPr>
              <a:t> </a:t>
            </a:r>
            <a:r>
              <a:rPr lang="en-GB" altLang="cs-CZ" dirty="0"/>
              <a:t>(</a:t>
            </a:r>
            <a:r>
              <a:rPr lang="en-GB" altLang="cs-CZ" dirty="0" err="1"/>
              <a:t>ověřeny</a:t>
            </a:r>
            <a:r>
              <a:rPr lang="en-GB" altLang="cs-CZ" dirty="0"/>
              <a:t> v </a:t>
            </a:r>
            <a:r>
              <a:rPr lang="en-GB" altLang="cs-CZ" dirty="0" err="1"/>
              <a:t>mezilaboratorních</a:t>
            </a:r>
            <a:r>
              <a:rPr lang="en-GB" altLang="cs-CZ" dirty="0"/>
              <a:t> </a:t>
            </a:r>
            <a:r>
              <a:rPr lang="en-GB" altLang="cs-CZ" dirty="0" err="1"/>
              <a:t>zkouškách</a:t>
            </a:r>
            <a:r>
              <a:rPr lang="en-GB" altLang="cs-CZ" dirty="0"/>
              <a:t> – </a:t>
            </a:r>
            <a:r>
              <a:rPr lang="en-GB" altLang="cs-CZ" dirty="0" err="1"/>
              <a:t>poskytují</a:t>
            </a:r>
            <a:r>
              <a:rPr lang="en-GB" altLang="cs-CZ" dirty="0"/>
              <a:t> </a:t>
            </a:r>
            <a:r>
              <a:rPr lang="en-GB" altLang="cs-CZ" dirty="0" err="1"/>
              <a:t>opakovatelné</a:t>
            </a:r>
            <a:r>
              <a:rPr lang="en-GB" altLang="cs-CZ" dirty="0"/>
              <a:t> </a:t>
            </a:r>
            <a:r>
              <a:rPr lang="en-GB" altLang="cs-CZ" dirty="0" err="1"/>
              <a:t>výsledky</a:t>
            </a:r>
            <a:r>
              <a:rPr lang="en-GB" altLang="cs-CZ" dirty="0"/>
              <a:t> v </a:t>
            </a:r>
            <a:r>
              <a:rPr lang="en-GB" altLang="cs-CZ" dirty="0" err="1"/>
              <a:t>různých</a:t>
            </a:r>
            <a:r>
              <a:rPr lang="en-GB" altLang="cs-CZ" dirty="0"/>
              <a:t> </a:t>
            </a:r>
            <a:r>
              <a:rPr lang="en-GB" altLang="cs-CZ" dirty="0" err="1"/>
              <a:t>laboratořích</a:t>
            </a:r>
            <a:r>
              <a:rPr lang="en-GB" altLang="cs-CZ" dirty="0"/>
              <a:t>) </a:t>
            </a:r>
          </a:p>
          <a:p>
            <a:pPr lvl="1"/>
            <a:endParaRPr lang="en-GB" altLang="cs-CZ" dirty="0"/>
          </a:p>
          <a:p>
            <a:pPr lvl="1"/>
            <a:r>
              <a:rPr lang="en-GB" altLang="cs-CZ" dirty="0" err="1"/>
              <a:t>Standardizované</a:t>
            </a:r>
            <a:r>
              <a:rPr lang="en-GB" altLang="cs-CZ" dirty="0"/>
              <a:t> a </a:t>
            </a:r>
            <a:r>
              <a:rPr lang="en-GB" altLang="cs-CZ" dirty="0" err="1"/>
              <a:t>validované</a:t>
            </a:r>
            <a:r>
              <a:rPr lang="en-GB" altLang="cs-CZ" dirty="0"/>
              <a:t> testy </a:t>
            </a:r>
            <a:r>
              <a:rPr lang="en-GB" altLang="cs-CZ" dirty="0" err="1"/>
              <a:t>evidují</a:t>
            </a:r>
            <a:r>
              <a:rPr lang="en-GB" altLang="cs-CZ" dirty="0"/>
              <a:t> </a:t>
            </a:r>
            <a:r>
              <a:rPr lang="en-GB" altLang="cs-CZ" dirty="0" err="1"/>
              <a:t>organizace</a:t>
            </a:r>
            <a:endParaRPr lang="en-GB" altLang="cs-CZ" dirty="0"/>
          </a:p>
          <a:p>
            <a:pPr lvl="2"/>
            <a:r>
              <a:rPr lang="en-GB" altLang="cs-CZ" dirty="0" err="1"/>
              <a:t>Národní</a:t>
            </a:r>
            <a:r>
              <a:rPr lang="en-GB" altLang="cs-CZ" dirty="0"/>
              <a:t> </a:t>
            </a:r>
          </a:p>
          <a:p>
            <a:pPr lvl="3"/>
            <a:r>
              <a:rPr lang="en-GB" altLang="cs-CZ" dirty="0"/>
              <a:t>ČR: </a:t>
            </a:r>
            <a:r>
              <a:rPr lang="en-GB" dirty="0" err="1"/>
              <a:t>Úřad</a:t>
            </a:r>
            <a:r>
              <a:rPr lang="en-GB" dirty="0"/>
              <a:t> pro </a:t>
            </a:r>
            <a:r>
              <a:rPr lang="en-GB" dirty="0" err="1"/>
              <a:t>technickou</a:t>
            </a:r>
            <a:r>
              <a:rPr lang="en-GB" dirty="0"/>
              <a:t> </a:t>
            </a:r>
            <a:r>
              <a:rPr lang="en-GB" dirty="0" err="1"/>
              <a:t>normalizaci</a:t>
            </a:r>
            <a:r>
              <a:rPr lang="en-GB" dirty="0"/>
              <a:t>, </a:t>
            </a:r>
            <a:r>
              <a:rPr lang="en-GB" dirty="0" err="1"/>
              <a:t>metrologii</a:t>
            </a:r>
            <a:r>
              <a:rPr lang="en-GB" dirty="0"/>
              <a:t> a </a:t>
            </a:r>
            <a:r>
              <a:rPr lang="en-GB" dirty="0" err="1"/>
              <a:t>státní</a:t>
            </a:r>
            <a:r>
              <a:rPr lang="en-GB" dirty="0"/>
              <a:t> </a:t>
            </a:r>
            <a:r>
              <a:rPr lang="en-GB" dirty="0" err="1"/>
              <a:t>zkušebnictví</a:t>
            </a:r>
            <a:r>
              <a:rPr lang="en-GB" dirty="0"/>
              <a:t> (ÚNMZ) – </a:t>
            </a:r>
            <a:r>
              <a:rPr lang="en-GB" dirty="0" err="1"/>
              <a:t>standardy</a:t>
            </a:r>
            <a:r>
              <a:rPr lang="en-GB" dirty="0"/>
              <a:t> </a:t>
            </a:r>
            <a:r>
              <a:rPr lang="en-GB" b="1" dirty="0">
                <a:solidFill>
                  <a:schemeClr val="tx2"/>
                </a:solidFill>
              </a:rPr>
              <a:t>ČSN</a:t>
            </a:r>
          </a:p>
          <a:p>
            <a:pPr lvl="3"/>
            <a:r>
              <a:rPr lang="en-GB" dirty="0"/>
              <a:t>USA – (</a:t>
            </a:r>
            <a:r>
              <a:rPr lang="en-GB" dirty="0" err="1"/>
              <a:t>velký</a:t>
            </a:r>
            <a:r>
              <a:rPr lang="en-GB" dirty="0"/>
              <a:t> </a:t>
            </a:r>
            <a:r>
              <a:rPr lang="en-GB" dirty="0" err="1"/>
              <a:t>význam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mezinárodně</a:t>
            </a:r>
            <a:r>
              <a:rPr lang="en-GB" dirty="0"/>
              <a:t>) – US EPA </a:t>
            </a:r>
          </a:p>
          <a:p>
            <a:pPr lvl="2"/>
            <a:r>
              <a:rPr lang="en-GB" altLang="cs-CZ" dirty="0" err="1"/>
              <a:t>Mezinárodní</a:t>
            </a:r>
            <a:r>
              <a:rPr lang="en-GB" altLang="cs-CZ" dirty="0"/>
              <a:t> – </a:t>
            </a:r>
            <a:r>
              <a:rPr lang="en-GB" altLang="cs-CZ" dirty="0" err="1"/>
              <a:t>např</a:t>
            </a:r>
            <a:r>
              <a:rPr lang="en-GB" altLang="cs-CZ" dirty="0"/>
              <a:t>. </a:t>
            </a:r>
            <a:r>
              <a:rPr lang="en-GB" altLang="cs-CZ" b="1" dirty="0">
                <a:solidFill>
                  <a:schemeClr val="tx2"/>
                </a:solidFill>
              </a:rPr>
              <a:t>OECD, ISO </a:t>
            </a:r>
            <a:r>
              <a:rPr lang="en-GB" altLang="cs-CZ" dirty="0"/>
              <a:t>a </a:t>
            </a:r>
            <a:r>
              <a:rPr lang="en-GB" altLang="cs-CZ" dirty="0" err="1"/>
              <a:t>další</a:t>
            </a:r>
            <a:endParaRPr lang="en-GB" altLang="cs-CZ" dirty="0"/>
          </a:p>
          <a:p>
            <a:pPr lvl="1"/>
            <a:endParaRPr lang="en-GB" altLang="cs-CZ" dirty="0"/>
          </a:p>
          <a:p>
            <a:pPr lvl="1"/>
            <a:r>
              <a:rPr lang="en-GB" altLang="cs-CZ" dirty="0" err="1">
                <a:solidFill>
                  <a:schemeClr val="tx2"/>
                </a:solidFill>
              </a:rPr>
              <a:t>Zákony</a:t>
            </a:r>
            <a:r>
              <a:rPr lang="en-GB" altLang="cs-CZ" dirty="0">
                <a:solidFill>
                  <a:schemeClr val="tx2"/>
                </a:solidFill>
              </a:rPr>
              <a:t> se </a:t>
            </a:r>
            <a:r>
              <a:rPr lang="en-GB" altLang="cs-CZ" dirty="0" err="1">
                <a:solidFill>
                  <a:schemeClr val="tx2"/>
                </a:solidFill>
              </a:rPr>
              <a:t>odkazují</a:t>
            </a:r>
            <a:r>
              <a:rPr lang="en-GB" altLang="cs-CZ" dirty="0">
                <a:solidFill>
                  <a:schemeClr val="tx2"/>
                </a:solidFill>
              </a:rPr>
              <a:t> </a:t>
            </a:r>
            <a:r>
              <a:rPr lang="en-GB" altLang="cs-CZ" dirty="0" err="1">
                <a:solidFill>
                  <a:schemeClr val="tx2"/>
                </a:solidFill>
              </a:rPr>
              <a:t>právě</a:t>
            </a:r>
            <a:r>
              <a:rPr lang="en-GB" altLang="cs-CZ" dirty="0">
                <a:solidFill>
                  <a:schemeClr val="tx2"/>
                </a:solidFill>
              </a:rPr>
              <a:t> </a:t>
            </a:r>
            <a:r>
              <a:rPr lang="en-GB" altLang="cs-CZ" dirty="0" err="1">
                <a:solidFill>
                  <a:schemeClr val="tx2"/>
                </a:solidFill>
              </a:rPr>
              <a:t>na</a:t>
            </a:r>
            <a:r>
              <a:rPr lang="en-GB" altLang="cs-CZ" dirty="0">
                <a:solidFill>
                  <a:schemeClr val="tx2"/>
                </a:solidFill>
              </a:rPr>
              <a:t> </a:t>
            </a:r>
            <a:r>
              <a:rPr lang="en-GB" altLang="cs-CZ" dirty="0" err="1">
                <a:solidFill>
                  <a:schemeClr val="tx2"/>
                </a:solidFill>
              </a:rPr>
              <a:t>tyto</a:t>
            </a:r>
            <a:r>
              <a:rPr lang="en-GB" altLang="cs-CZ" dirty="0">
                <a:solidFill>
                  <a:schemeClr val="tx2"/>
                </a:solidFill>
              </a:rPr>
              <a:t> </a:t>
            </a:r>
            <a:r>
              <a:rPr lang="en-GB" altLang="cs-CZ" dirty="0" err="1">
                <a:solidFill>
                  <a:schemeClr val="tx2"/>
                </a:solidFill>
              </a:rPr>
              <a:t>vybrané</a:t>
            </a:r>
            <a:r>
              <a:rPr lang="en-GB" altLang="cs-CZ" dirty="0">
                <a:solidFill>
                  <a:schemeClr val="tx2"/>
                </a:solidFill>
              </a:rPr>
              <a:t> = </a:t>
            </a:r>
            <a:r>
              <a:rPr lang="en-GB" altLang="cs-CZ" dirty="0" err="1">
                <a:solidFill>
                  <a:schemeClr val="tx2"/>
                </a:solidFill>
              </a:rPr>
              <a:t>standardizované</a:t>
            </a:r>
            <a:r>
              <a:rPr lang="en-GB" altLang="cs-CZ" dirty="0">
                <a:solidFill>
                  <a:schemeClr val="tx2"/>
                </a:solidFill>
              </a:rPr>
              <a:t> a </a:t>
            </a:r>
            <a:r>
              <a:rPr lang="en-GB" altLang="cs-CZ" dirty="0" err="1">
                <a:solidFill>
                  <a:schemeClr val="tx2"/>
                </a:solidFill>
              </a:rPr>
              <a:t>validované</a:t>
            </a:r>
            <a:r>
              <a:rPr lang="en-GB" altLang="cs-CZ" dirty="0">
                <a:solidFill>
                  <a:schemeClr val="tx2"/>
                </a:solidFill>
              </a:rPr>
              <a:t> testy</a:t>
            </a:r>
          </a:p>
          <a:p>
            <a:pPr lvl="2"/>
            <a:endParaRPr lang="cs-CZ" alt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Organizace spojené s </a:t>
            </a:r>
            <a:r>
              <a:rPr lang="cs-CZ" dirty="0" err="1"/>
              <a:t>biotesty</a:t>
            </a:r>
            <a:endParaRPr lang="cs-CZ" dirty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cs-CZ" sz="2000" b="1" dirty="0" err="1">
                <a:solidFill>
                  <a:schemeClr val="tx2"/>
                </a:solidFill>
              </a:rPr>
              <a:t>Nejvýznamnější</a:t>
            </a:r>
            <a:r>
              <a:rPr lang="en-GB" altLang="cs-CZ" sz="2000" b="1" dirty="0">
                <a:solidFill>
                  <a:schemeClr val="tx2"/>
                </a:solidFill>
              </a:rPr>
              <a:t> </a:t>
            </a:r>
            <a:r>
              <a:rPr lang="en-GB" altLang="cs-CZ" sz="2000" b="1" dirty="0" err="1">
                <a:solidFill>
                  <a:schemeClr val="tx2"/>
                </a:solidFill>
              </a:rPr>
              <a:t>nadnárodní</a:t>
            </a:r>
            <a:endParaRPr lang="en-GB" altLang="cs-CZ" sz="2000" b="1" dirty="0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/>
              <a:t>OECD = </a:t>
            </a:r>
            <a:r>
              <a:rPr lang="en-US" altLang="cs-CZ" sz="1600" dirty="0"/>
              <a:t>Organization for Economic Cooperation Development</a:t>
            </a:r>
            <a:endParaRPr lang="cs-CZ" altLang="cs-CZ" sz="1600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/>
              <a:t>ISO = </a:t>
            </a:r>
            <a:r>
              <a:rPr lang="cs-CZ" altLang="cs-CZ" sz="1600" dirty="0" err="1"/>
              <a:t>International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Standardization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Organization</a:t>
            </a:r>
            <a:endParaRPr lang="cs-CZ" altLang="cs-CZ" sz="1600" dirty="0"/>
          </a:p>
          <a:p>
            <a:pPr eaLnBrk="1" hangingPunct="1">
              <a:lnSpc>
                <a:spcPct val="90000"/>
              </a:lnSpc>
            </a:pPr>
            <a:endParaRPr lang="en-GB" altLang="cs-CZ" sz="2000" dirty="0"/>
          </a:p>
          <a:p>
            <a:pPr eaLnBrk="1" hangingPunct="1">
              <a:lnSpc>
                <a:spcPct val="90000"/>
              </a:lnSpc>
            </a:pPr>
            <a:r>
              <a:rPr lang="en-GB" altLang="cs-CZ" sz="2000" b="1" dirty="0" err="1"/>
              <a:t>Národní</a:t>
            </a:r>
            <a:r>
              <a:rPr lang="en-GB" altLang="cs-CZ" sz="2000" b="1" dirty="0"/>
              <a:t> </a:t>
            </a:r>
            <a:r>
              <a:rPr lang="en-GB" altLang="cs-CZ" sz="2000" b="1" dirty="0" err="1"/>
              <a:t>standardy</a:t>
            </a:r>
            <a:endParaRPr lang="en-GB" altLang="cs-CZ" sz="2000" b="1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ČSN = Česká státní norma</a:t>
            </a:r>
            <a:r>
              <a:rPr lang="en-GB" altLang="cs-CZ" sz="2000" dirty="0"/>
              <a:t> (</a:t>
            </a:r>
            <a:r>
              <a:rPr lang="en-GB" altLang="cs-CZ" sz="2000" dirty="0" err="1"/>
              <a:t>eviduje</a:t>
            </a:r>
            <a:r>
              <a:rPr lang="en-GB" altLang="cs-CZ" sz="2000" dirty="0"/>
              <a:t> ÚNMZ)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DIN = </a:t>
            </a:r>
            <a:r>
              <a:rPr lang="de-DE" altLang="cs-CZ" sz="2000" dirty="0"/>
              <a:t>German Deutsches Institut für Normung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US EPA = US </a:t>
            </a:r>
            <a:r>
              <a:rPr lang="cs-CZ" altLang="cs-CZ" sz="2000" dirty="0" err="1"/>
              <a:t>Environmental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Protection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Agency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endParaRPr lang="en-GB" altLang="cs-CZ" sz="2000" dirty="0"/>
          </a:p>
          <a:p>
            <a:pPr eaLnBrk="1" hangingPunct="1">
              <a:lnSpc>
                <a:spcPct val="90000"/>
              </a:lnSpc>
            </a:pPr>
            <a:r>
              <a:rPr lang="en-GB" altLang="cs-CZ" sz="2000" dirty="0" err="1"/>
              <a:t>Další</a:t>
            </a:r>
            <a:r>
              <a:rPr lang="en-GB" altLang="cs-CZ" sz="2000" dirty="0"/>
              <a:t> </a:t>
            </a:r>
            <a:r>
              <a:rPr lang="en-GB" altLang="cs-CZ" sz="2000" dirty="0" err="1"/>
              <a:t>různé</a:t>
            </a:r>
            <a:endParaRPr lang="en-GB" altLang="cs-CZ" sz="2000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/>
              <a:t>SETAC = Society </a:t>
            </a:r>
            <a:r>
              <a:rPr lang="cs-CZ" altLang="cs-CZ" sz="1600" dirty="0" err="1"/>
              <a:t>for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Environmental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Toxicology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and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Chemistry</a:t>
            </a:r>
            <a:endParaRPr lang="cs-CZ" altLang="cs-CZ" sz="1600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/>
              <a:t>IOBC = </a:t>
            </a:r>
            <a:r>
              <a:rPr lang="en-US" altLang="cs-CZ" sz="1600" dirty="0"/>
              <a:t>International </a:t>
            </a:r>
            <a:r>
              <a:rPr lang="en-US" altLang="cs-CZ" sz="1600" dirty="0" err="1"/>
              <a:t>Organisation</a:t>
            </a:r>
            <a:r>
              <a:rPr lang="en-US" altLang="cs-CZ" sz="1600" dirty="0"/>
              <a:t> for Biological and Integrated Control of Noxious Animals and Plants</a:t>
            </a:r>
            <a:endParaRPr lang="cs-CZ" altLang="cs-CZ" sz="1600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/>
              <a:t>EPPO = </a:t>
            </a:r>
            <a:r>
              <a:rPr lang="en-US" altLang="cs-CZ" sz="1600" dirty="0"/>
              <a:t>European and Mediterranean Plant Protection Organization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/>
              <a:t>ASTM = </a:t>
            </a:r>
            <a:r>
              <a:rPr lang="cs-CZ" altLang="cs-CZ" sz="1600" dirty="0" err="1"/>
              <a:t>American</a:t>
            </a:r>
            <a:r>
              <a:rPr lang="cs-CZ" altLang="cs-CZ" sz="1600" dirty="0"/>
              <a:t> Society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</a:t>
            </a:r>
            <a:r>
              <a:rPr lang="cs-CZ" altLang="cs-CZ" sz="1600" dirty="0" err="1"/>
              <a:t>Testing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and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Materials</a:t>
            </a:r>
            <a:endParaRPr lang="cs-CZ" altLang="cs-CZ" sz="1600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/>
              <a:t>CEN = </a:t>
            </a:r>
            <a:r>
              <a:rPr lang="cs-CZ" altLang="cs-CZ" sz="1600" dirty="0" err="1"/>
              <a:t>European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Commitee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for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Standardization</a:t>
            </a:r>
            <a:endParaRPr lang="cs-CZ" altLang="cs-CZ" sz="1600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/>
              <a:t>WHO = </a:t>
            </a:r>
            <a:r>
              <a:rPr lang="cs-CZ" altLang="cs-CZ" sz="1600" dirty="0" err="1"/>
              <a:t>World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Health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Organisation</a:t>
            </a:r>
            <a:endParaRPr lang="cs-CZ" altLang="cs-CZ" sz="1600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/>
              <a:t>BBA = </a:t>
            </a:r>
            <a:r>
              <a:rPr lang="de-DE" altLang="cs-CZ" sz="1600" dirty="0"/>
              <a:t>Biologische Bundesanstalt für Land- und Forstwirtschaft</a:t>
            </a:r>
            <a:endParaRPr lang="cs-CZ" altLang="cs-CZ" sz="1600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sz="1600" dirty="0"/>
              <a:t>OPPTS = </a:t>
            </a:r>
            <a:r>
              <a:rPr lang="en-US" altLang="cs-CZ" sz="1600" dirty="0"/>
              <a:t>The Office of Prevention, Pesticides and Toxic Substances</a:t>
            </a:r>
            <a:r>
              <a:rPr lang="cs-CZ" altLang="cs-CZ" sz="1600" dirty="0"/>
              <a:t> (EPA)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Příklad</a:t>
            </a:r>
            <a:r>
              <a:rPr lang="en-GB" dirty="0"/>
              <a:t> – </a:t>
            </a:r>
            <a:r>
              <a:rPr lang="en-GB" dirty="0" err="1"/>
              <a:t>standardy</a:t>
            </a:r>
            <a:r>
              <a:rPr lang="en-GB" dirty="0"/>
              <a:t> </a:t>
            </a:r>
            <a:r>
              <a:rPr lang="en-GB" dirty="0" err="1"/>
              <a:t>dle</a:t>
            </a:r>
            <a:r>
              <a:rPr lang="en-GB" dirty="0"/>
              <a:t> OECD</a:t>
            </a:r>
            <a:endParaRPr lang="cs-CZ" dirty="0"/>
          </a:p>
        </p:txBody>
      </p:sp>
      <p:pic>
        <p:nvPicPr>
          <p:cNvPr id="21509" name="Picture 2" descr="Organisation for Economic Co-operation and Develop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6"/>
          <a:stretch>
            <a:fillRect/>
          </a:stretch>
        </p:blipFill>
        <p:spPr bwMode="auto">
          <a:xfrm>
            <a:off x="8172450" y="0"/>
            <a:ext cx="97155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539750" y="1628775"/>
          <a:ext cx="8208963" cy="4248146"/>
        </p:xfrm>
        <a:graphic>
          <a:graphicData uri="http://schemas.openxmlformats.org/drawingml/2006/table">
            <a:tbl>
              <a:tblPr/>
              <a:tblGrid>
                <a:gridCol w="7183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Test No. 201: Alga, Growth Inhibition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11 July 2006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221: Lemna sp. Growth Inhabition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11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July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2006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Test No. 202: Daphnia sp. Acute </a:t>
                      </a:r>
                      <a:r>
                        <a:rPr lang="en-US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Immobilisation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23 Nov 2004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Test No. 211: Daphnia magna Reproduction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16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Oct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2008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Test No. 203: Fish, Acute Toxicity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July 1992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204: Fish, Prolonged Toxicity Test: 14-Day Study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04 Apr 1984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210: Fish, Early-Life Stage Toxicity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17 July 1992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212: Fish, Short-term Toxicity Test on Embryo and Sac-Fry Stages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Sep 1998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215: Fish, Juvenile Growth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Jan 2000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229: Fish Short Term Reproduction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230: 21-day Fish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08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Sep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231: Amphibian Metamorphosis Assay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08 Sep 2009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Test No. 209: Activated Sludge, Respiration Inhibition Test (Carbon and Ammonium Oxidation)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23 July 2010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Test No. 224: Determination of the Inhibition of the Activity of Anaerobic Bacteria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25 Jan 2007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8313" y="90805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sz="2800" b="0" kern="0" dirty="0">
                <a:solidFill>
                  <a:srgbClr val="4D4D4D"/>
                </a:solidFill>
                <a:latin typeface="+mn-lt"/>
              </a:rPr>
              <a:t>Testy s vodními organismy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endParaRPr lang="cs-CZ" sz="2800" b="0" kern="0" dirty="0">
              <a:solidFill>
                <a:srgbClr val="4D4D4D"/>
              </a:solidFill>
              <a:latin typeface="+mn-lt"/>
            </a:endParaRPr>
          </a:p>
        </p:txBody>
      </p:sp>
      <p:pic>
        <p:nvPicPr>
          <p:cNvPr id="8" name="Picture 2" descr="http://www.fishbase.org/images/species/Darer_m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844824"/>
            <a:ext cx="2051720" cy="1099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pPr>
              <a:defRPr/>
            </a:pPr>
            <a:r>
              <a:rPr lang="en-GB" dirty="0" err="1"/>
              <a:t>Příklad</a:t>
            </a:r>
            <a:r>
              <a:rPr lang="en-GB" dirty="0"/>
              <a:t> – </a:t>
            </a:r>
            <a:r>
              <a:rPr lang="en-GB" dirty="0" err="1"/>
              <a:t>vybrané</a:t>
            </a:r>
            <a:r>
              <a:rPr lang="en-GB" dirty="0"/>
              <a:t> </a:t>
            </a:r>
            <a:r>
              <a:rPr lang="en-GB" dirty="0" err="1"/>
              <a:t>standardy</a:t>
            </a:r>
            <a:r>
              <a:rPr lang="en-GB" dirty="0"/>
              <a:t> </a:t>
            </a:r>
            <a:r>
              <a:rPr lang="en-GB" dirty="0" err="1"/>
              <a:t>dle</a:t>
            </a:r>
            <a:r>
              <a:rPr lang="en-GB" dirty="0"/>
              <a:t> ISO</a:t>
            </a:r>
            <a:endParaRPr lang="cs-CZ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959672"/>
              </p:ext>
            </p:extLst>
          </p:nvPr>
        </p:nvGraphicFramePr>
        <p:xfrm>
          <a:off x="179388" y="1300923"/>
          <a:ext cx="8785225" cy="4144301"/>
        </p:xfrm>
        <a:graphic>
          <a:graphicData uri="http://schemas.openxmlformats.org/drawingml/2006/table">
            <a:tbl>
              <a:tblPr/>
              <a:tblGrid>
                <a:gridCol w="1008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6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669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ISO 6341:1996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Water quality -- Determination of the inhibition of the mobility of Daphnia magna Straus (</a:t>
                      </a:r>
                      <a:r>
                        <a:rPr lang="en-US" sz="11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Cladocera</a:t>
                      </a: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) -- Acute toxicity test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6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10706:2000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long term toxicity of substances to Daphnia magna Straus (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Cladocera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14380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the acute toxicity to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Thamnocephalus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platyurus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(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Crustacea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,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Anostraca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ISO/CD 16303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toxicity of fresh water sediments using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Hyalella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azteca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10872:2010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the toxic effect of sediment and soil samples on growth, fertility and reproduction of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Caenorhabditis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elegans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(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Nematoda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0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16712:2005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acute toxicity of marine or estuarine sediment to amphipods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8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20665:2008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chronic toxicity to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Ceriodaphnia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dubia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544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20666:2008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Water quality -- Determination of the chronic toxicity to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Brachionus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calyciflorus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in 48 h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271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14669:1999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acute lethal toxicity to marine copepods (Copepoda, Crustacea)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57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14371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freshwater-sediment subchronic toxicity to Heterocypris incongruens (Crustacea, Ostracoda)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401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16665:2005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Guidelines for quantitative sampling and sample processing of marine soft-bottom macrofauna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5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7828:1985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Methods of biological sampling -- Guidance on handnet sampling of aquatic benthic macro-invertebrates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890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8265:1988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Design and use of quantitative samplers for benthic macro-invertebrates on stony substrata in shallow freshwaters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8689-1:2000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Biological classification of rivers -- Part 1: Guidance on the interpretation of biological quality data from surveys of benthic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macroinvertebrates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8689-2:2000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Biological classification of rivers -- Part 2: Guidance on the presentation of biological quality data from surveys of benthic macroinvertebrates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9391:1993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Sampling in deep waters for macro-invertebrates -- Guidance on the use of colonization, qualitative and quantitative samplers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062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10870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Guidelines for the selection of sampling methods and devices for benthic macroinvertebrates in fresh waters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85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ISO/WD 16778</a:t>
                      </a: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Calanoid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copepod development test with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Acartia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tonsa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976" marR="5976" marT="59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28676" name="Picture 3" descr="ISO Log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0"/>
            <a:ext cx="1924050" cy="552450"/>
          </a:xfrm>
          <a:noFill/>
        </p:spPr>
      </p:pic>
      <p:sp>
        <p:nvSpPr>
          <p:cNvPr id="28674" name="Zástupný symbol pro číslo snímku 6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B133084-D8EB-4480-83A0-77CB414A229F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908521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Vodní bezobratlí</a:t>
            </a:r>
          </a:p>
        </p:txBody>
      </p:sp>
      <p:pic>
        <p:nvPicPr>
          <p:cNvPr id="9" name="Picture 2" descr="http://pcwww.liv.ac.uk/~stewp123/Daphnia%20magna.jpg"/>
          <p:cNvPicPr>
            <a:picLocks noChangeAspect="1" noChangeArrowheads="1"/>
          </p:cNvPicPr>
          <p:nvPr/>
        </p:nvPicPr>
        <p:blipFill>
          <a:blip r:embed="rId4" cstate="print"/>
          <a:srcRect r="12871"/>
          <a:stretch>
            <a:fillRect/>
          </a:stretch>
        </p:blipFill>
        <p:spPr bwMode="auto">
          <a:xfrm>
            <a:off x="-1" y="5461089"/>
            <a:ext cx="1622811" cy="1396911"/>
          </a:xfrm>
          <a:prstGeom prst="rect">
            <a:avLst/>
          </a:prstGeom>
          <a:noFill/>
        </p:spPr>
      </p:pic>
      <p:pic>
        <p:nvPicPr>
          <p:cNvPr id="10" name="Picture 4" descr="http://84.244.151.141/~persoone/images/slider/Thamnocephalus_platyurus.jpg"/>
          <p:cNvPicPr>
            <a:picLocks noChangeAspect="1" noChangeArrowheads="1"/>
          </p:cNvPicPr>
          <p:nvPr/>
        </p:nvPicPr>
        <p:blipFill>
          <a:blip r:embed="rId5" cstate="print"/>
          <a:srcRect t="9144" b="13508"/>
          <a:stretch>
            <a:fillRect/>
          </a:stretch>
        </p:blipFill>
        <p:spPr bwMode="auto">
          <a:xfrm>
            <a:off x="1619671" y="5466582"/>
            <a:ext cx="1298655" cy="1391417"/>
          </a:xfrm>
          <a:prstGeom prst="rect">
            <a:avLst/>
          </a:prstGeom>
          <a:noFill/>
        </p:spPr>
      </p:pic>
      <p:pic>
        <p:nvPicPr>
          <p:cNvPr id="11" name="Picture 6" descr="http://www.fcps.edu/islandcreekes/ecology/Arthropods/Scud/Hyaellallam1.jpg"/>
          <p:cNvPicPr>
            <a:picLocks noChangeAspect="1" noChangeArrowheads="1"/>
          </p:cNvPicPr>
          <p:nvPr/>
        </p:nvPicPr>
        <p:blipFill>
          <a:blip r:embed="rId6" cstate="print"/>
          <a:srcRect b="8381"/>
          <a:stretch>
            <a:fillRect/>
          </a:stretch>
        </p:blipFill>
        <p:spPr bwMode="auto">
          <a:xfrm>
            <a:off x="2915816" y="5463607"/>
            <a:ext cx="2225728" cy="1394394"/>
          </a:xfrm>
          <a:prstGeom prst="rect">
            <a:avLst/>
          </a:prstGeom>
          <a:noFill/>
        </p:spPr>
      </p:pic>
      <p:pic>
        <p:nvPicPr>
          <p:cNvPr id="12" name="Picture 8" descr="http://caramelosblog.es/wp-content/gallery/fauna/caenorhabditis_elegans_worm.jpg"/>
          <p:cNvPicPr>
            <a:picLocks noChangeAspect="1" noChangeArrowheads="1"/>
          </p:cNvPicPr>
          <p:nvPr/>
        </p:nvPicPr>
        <p:blipFill>
          <a:blip r:embed="rId7" cstate="print"/>
          <a:srcRect r="12313"/>
          <a:stretch>
            <a:fillRect/>
          </a:stretch>
        </p:blipFill>
        <p:spPr bwMode="auto">
          <a:xfrm>
            <a:off x="5082551" y="5463153"/>
            <a:ext cx="1635164" cy="1394846"/>
          </a:xfrm>
          <a:prstGeom prst="rect">
            <a:avLst/>
          </a:prstGeom>
          <a:noFill/>
        </p:spPr>
      </p:pic>
      <p:pic>
        <p:nvPicPr>
          <p:cNvPr id="13" name="Picture 10" descr="http://cfb.unh.edu/CFBKey/html/Organisms/PRotifera/GBrachionus/brachionus_calyciflorus/brachionuscalyciflorus1large.jpg"/>
          <p:cNvPicPr>
            <a:picLocks noChangeAspect="1" noChangeArrowheads="1"/>
          </p:cNvPicPr>
          <p:nvPr/>
        </p:nvPicPr>
        <p:blipFill>
          <a:blip r:embed="rId8" cstate="print"/>
          <a:srcRect t="4850" b="7855"/>
          <a:stretch>
            <a:fillRect/>
          </a:stretch>
        </p:blipFill>
        <p:spPr bwMode="auto">
          <a:xfrm>
            <a:off x="6738735" y="5458793"/>
            <a:ext cx="1602846" cy="1399206"/>
          </a:xfrm>
          <a:prstGeom prst="rect">
            <a:avLst/>
          </a:prstGeom>
          <a:noFill/>
        </p:spPr>
      </p:pic>
      <p:pic>
        <p:nvPicPr>
          <p:cNvPr id="14" name="Picture 12" descr="http://www.dr-ralf-wagner.de/Bilder/Heterocypris_incongruens-50x_17.jpg"/>
          <p:cNvPicPr>
            <a:picLocks noChangeAspect="1" noChangeArrowheads="1"/>
          </p:cNvPicPr>
          <p:nvPr/>
        </p:nvPicPr>
        <p:blipFill>
          <a:blip r:embed="rId9" cstate="print"/>
          <a:srcRect t="8435" b="13614"/>
          <a:stretch>
            <a:fillRect/>
          </a:stretch>
        </p:blipFill>
        <p:spPr bwMode="auto">
          <a:xfrm rot="5400000">
            <a:off x="8031224" y="5745224"/>
            <a:ext cx="1404462" cy="8210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err="1"/>
              <a:t>Příklad</a:t>
            </a:r>
            <a:r>
              <a:rPr lang="en-GB" dirty="0"/>
              <a:t> – </a:t>
            </a:r>
            <a:r>
              <a:rPr lang="en-GB" dirty="0" err="1"/>
              <a:t>standardy</a:t>
            </a:r>
            <a:r>
              <a:rPr lang="en-GB" dirty="0"/>
              <a:t> ČSN </a:t>
            </a:r>
            <a:endParaRPr lang="cs-CZ" dirty="0"/>
          </a:p>
        </p:txBody>
      </p:sp>
      <p:sp>
        <p:nvSpPr>
          <p:cNvPr id="33794" name="Zástupný symbol pro číslo snímku 6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D3FBB51-3253-4A51-B205-C24B3AAD5BF1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1134290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Voda</a:t>
            </a:r>
          </a:p>
        </p:txBody>
      </p:sp>
      <p:pic>
        <p:nvPicPr>
          <p:cNvPr id="33797" name="Picture 21" descr="UNMZ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0"/>
            <a:ext cx="12382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Tabulka 28"/>
          <p:cNvGraphicFramePr>
            <a:graphicFrameLocks noGrp="1"/>
          </p:cNvGraphicFramePr>
          <p:nvPr/>
        </p:nvGraphicFramePr>
        <p:xfrm>
          <a:off x="323850" y="1639115"/>
          <a:ext cx="8569325" cy="4094141"/>
        </p:xfrm>
        <a:graphic>
          <a:graphicData uri="http://schemas.openxmlformats.org/drawingml/2006/table">
            <a:tbl>
              <a:tblPr/>
              <a:tblGrid>
                <a:gridCol w="1415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4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ČSN EN ISO 10253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růstu mořských řas Skeletonema costatum a Phaeodactylum tricornutum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2: Metoda se sušenými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3: Metoda s lyofilizovanými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11348-3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3: Metoda s lyofilizovanými bakteriemi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548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15088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akutní toxicity odpadních vod pro jikry dania pruhovaného (Danio rerio)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20079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toxických účinků složek vody a odpadní vody na okřehek (Lemna minor) - Zkouška inhibice růstu okřehku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ČSN EN ISO 8692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Jakost vod - Zkouška inhibice růstu sladkovodních zelených řas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20665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chronické toxicity pro Ceriodaphnia dubia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20666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chronické toxicity pro Brachionus calyciflorus během 48 h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ČSN ISO 10706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Jakost vod - Stanovení chronické toxicity látek pro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Daphnia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magna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Straus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(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Cladocera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, </a:t>
                      </a:r>
                      <a:r>
                        <a:rPr lang="cs-CZ" sz="12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Crustacea</a:t>
                      </a:r>
                      <a:r>
                        <a:rPr lang="cs-CZ" sz="12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12890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toxicity pro embryonální a larvální stadia sladkovodních ryb - </a:t>
                      </a:r>
                      <a:r>
                        <a:rPr lang="cs-CZ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Semistatická</a:t>
                      </a:r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metoda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776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9509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toxicity pro hodnocení inhibice nitrifikace mikroorganismy aktivovaného kalu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3682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8192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spotřeby kyslíku aktivovaným kalem při oxidaci uhlíkatých látek a amoniakálního dusíku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0367"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16712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akutní toxicity mořských sedimentů nebo sedimentů estuárií pro obojživelníky</a:t>
                      </a:r>
                    </a:p>
                  </a:txBody>
                  <a:tcPr marL="7869" marR="7869" marT="78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8900" y="1865313"/>
            <a:ext cx="4330700" cy="2743200"/>
            <a:chOff x="756" y="1248"/>
            <a:chExt cx="4438" cy="2640"/>
          </a:xfrm>
        </p:grpSpPr>
        <p:pic>
          <p:nvPicPr>
            <p:cNvPr id="20503" name="Picture 3" descr="Daphni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45" y="1298"/>
              <a:ext cx="1259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4" name="Picture 4" descr="auto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6" y="2304"/>
              <a:ext cx="1195" cy="1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5" name="Picture 5" descr="Dania pic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44" y="1248"/>
              <a:ext cx="1750" cy="1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6" name="Picture 6" descr="algen kweek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23" y="2880"/>
              <a:ext cx="1365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04800" y="3921125"/>
            <a:ext cx="7778750" cy="2820988"/>
            <a:chOff x="748" y="2434"/>
            <a:chExt cx="4900" cy="1777"/>
          </a:xfrm>
        </p:grpSpPr>
        <p:sp>
          <p:nvSpPr>
            <p:cNvPr id="20487" name="Freeform 8"/>
            <p:cNvSpPr>
              <a:spLocks/>
            </p:cNvSpPr>
            <p:nvPr/>
          </p:nvSpPr>
          <p:spPr bwMode="auto">
            <a:xfrm>
              <a:off x="2699" y="2434"/>
              <a:ext cx="1951" cy="1451"/>
            </a:xfrm>
            <a:custGeom>
              <a:avLst/>
              <a:gdLst>
                <a:gd name="T0" fmla="*/ 0 w 1951"/>
                <a:gd name="T1" fmla="*/ 0 h 1451"/>
                <a:gd name="T2" fmla="*/ 0 w 1951"/>
                <a:gd name="T3" fmla="*/ 1451 h 1451"/>
                <a:gd name="T4" fmla="*/ 1951 w 1951"/>
                <a:gd name="T5" fmla="*/ 1451 h 1451"/>
                <a:gd name="T6" fmla="*/ 0 60000 65536"/>
                <a:gd name="T7" fmla="*/ 0 60000 65536"/>
                <a:gd name="T8" fmla="*/ 0 60000 65536"/>
                <a:gd name="T9" fmla="*/ 0 w 1951"/>
                <a:gd name="T10" fmla="*/ 0 h 1451"/>
                <a:gd name="T11" fmla="*/ 1951 w 1951"/>
                <a:gd name="T12" fmla="*/ 1451 h 14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1" h="1451">
                  <a:moveTo>
                    <a:pt x="0" y="0"/>
                  </a:moveTo>
                  <a:lnTo>
                    <a:pt x="0" y="1451"/>
                  </a:lnTo>
                  <a:lnTo>
                    <a:pt x="1951" y="145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88" name="Freeform 9"/>
            <p:cNvSpPr>
              <a:spLocks/>
            </p:cNvSpPr>
            <p:nvPr/>
          </p:nvSpPr>
          <p:spPr bwMode="auto">
            <a:xfrm>
              <a:off x="2835" y="2524"/>
              <a:ext cx="1587" cy="1270"/>
            </a:xfrm>
            <a:custGeom>
              <a:avLst/>
              <a:gdLst>
                <a:gd name="T0" fmla="*/ 0 w 1769"/>
                <a:gd name="T1" fmla="*/ 1270 h 1270"/>
                <a:gd name="T2" fmla="*/ 123 w 1769"/>
                <a:gd name="T3" fmla="*/ 1089 h 1270"/>
                <a:gd name="T4" fmla="*/ 192 w 1769"/>
                <a:gd name="T5" fmla="*/ 817 h 1270"/>
                <a:gd name="T6" fmla="*/ 247 w 1769"/>
                <a:gd name="T7" fmla="*/ 499 h 1270"/>
                <a:gd name="T8" fmla="*/ 302 w 1769"/>
                <a:gd name="T9" fmla="*/ 272 h 1270"/>
                <a:gd name="T10" fmla="*/ 371 w 1769"/>
                <a:gd name="T11" fmla="*/ 136 h 1270"/>
                <a:gd name="T12" fmla="*/ 439 w 1769"/>
                <a:gd name="T13" fmla="*/ 45 h 1270"/>
                <a:gd name="T14" fmla="*/ 536 w 1769"/>
                <a:gd name="T15" fmla="*/ 0 h 12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69"/>
                <a:gd name="T25" fmla="*/ 0 h 1270"/>
                <a:gd name="T26" fmla="*/ 1769 w 1769"/>
                <a:gd name="T27" fmla="*/ 1270 h 12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69" h="1270">
                  <a:moveTo>
                    <a:pt x="0" y="1270"/>
                  </a:moveTo>
                  <a:cubicBezTo>
                    <a:pt x="151" y="1217"/>
                    <a:pt x="302" y="1164"/>
                    <a:pt x="408" y="1089"/>
                  </a:cubicBezTo>
                  <a:cubicBezTo>
                    <a:pt x="514" y="1014"/>
                    <a:pt x="567" y="915"/>
                    <a:pt x="635" y="817"/>
                  </a:cubicBezTo>
                  <a:cubicBezTo>
                    <a:pt x="703" y="719"/>
                    <a:pt x="756" y="590"/>
                    <a:pt x="816" y="499"/>
                  </a:cubicBezTo>
                  <a:cubicBezTo>
                    <a:pt x="876" y="408"/>
                    <a:pt x="930" y="333"/>
                    <a:pt x="998" y="272"/>
                  </a:cubicBezTo>
                  <a:cubicBezTo>
                    <a:pt x="1066" y="211"/>
                    <a:pt x="1150" y="174"/>
                    <a:pt x="1225" y="136"/>
                  </a:cubicBezTo>
                  <a:cubicBezTo>
                    <a:pt x="1300" y="98"/>
                    <a:pt x="1360" y="68"/>
                    <a:pt x="1451" y="45"/>
                  </a:cubicBezTo>
                  <a:cubicBezTo>
                    <a:pt x="1542" y="22"/>
                    <a:pt x="1655" y="11"/>
                    <a:pt x="1769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89" name="Freeform 10"/>
            <p:cNvSpPr>
              <a:spLocks/>
            </p:cNvSpPr>
            <p:nvPr/>
          </p:nvSpPr>
          <p:spPr bwMode="auto">
            <a:xfrm>
              <a:off x="2699" y="3205"/>
              <a:ext cx="771" cy="680"/>
            </a:xfrm>
            <a:custGeom>
              <a:avLst/>
              <a:gdLst>
                <a:gd name="T0" fmla="*/ 0 w 907"/>
                <a:gd name="T1" fmla="*/ 0 h 680"/>
                <a:gd name="T2" fmla="*/ 152 w 907"/>
                <a:gd name="T3" fmla="*/ 0 h 680"/>
                <a:gd name="T4" fmla="*/ 152 w 907"/>
                <a:gd name="T5" fmla="*/ 680 h 680"/>
                <a:gd name="T6" fmla="*/ 0 60000 65536"/>
                <a:gd name="T7" fmla="*/ 0 60000 65536"/>
                <a:gd name="T8" fmla="*/ 0 60000 65536"/>
                <a:gd name="T9" fmla="*/ 0 w 907"/>
                <a:gd name="T10" fmla="*/ 0 h 680"/>
                <a:gd name="T11" fmla="*/ 907 w 907"/>
                <a:gd name="T12" fmla="*/ 680 h 6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7" h="680">
                  <a:moveTo>
                    <a:pt x="0" y="0"/>
                  </a:moveTo>
                  <a:lnTo>
                    <a:pt x="907" y="0"/>
                  </a:lnTo>
                  <a:lnTo>
                    <a:pt x="907" y="68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90" name="Text Box 11"/>
            <p:cNvSpPr txBox="1">
              <a:spLocks noChangeArrowheads="1"/>
            </p:cNvSpPr>
            <p:nvPr/>
          </p:nvSpPr>
          <p:spPr bwMode="auto">
            <a:xfrm>
              <a:off x="2472" y="3113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50</a:t>
              </a:r>
              <a:endParaRPr lang="nl-NL" sz="1400">
                <a:latin typeface="Verdana" pitchFamily="34" charset="0"/>
              </a:endParaRPr>
            </a:p>
          </p:txBody>
        </p:sp>
        <p:sp>
          <p:nvSpPr>
            <p:cNvPr id="20491" name="Text Box 12"/>
            <p:cNvSpPr txBox="1">
              <a:spLocks noChangeArrowheads="1"/>
            </p:cNvSpPr>
            <p:nvPr/>
          </p:nvSpPr>
          <p:spPr bwMode="auto">
            <a:xfrm>
              <a:off x="2382" y="2434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100</a:t>
              </a:r>
              <a:endParaRPr lang="nl-NL" sz="1400">
                <a:latin typeface="Verdana" pitchFamily="34" charset="0"/>
              </a:endParaRPr>
            </a:p>
          </p:txBody>
        </p:sp>
        <p:sp>
          <p:nvSpPr>
            <p:cNvPr id="20492" name="Text Box 13"/>
            <p:cNvSpPr txBox="1">
              <a:spLocks noChangeArrowheads="1"/>
            </p:cNvSpPr>
            <p:nvPr/>
          </p:nvSpPr>
          <p:spPr bwMode="auto">
            <a:xfrm>
              <a:off x="3379" y="3885"/>
              <a:ext cx="4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 b="1">
                  <a:latin typeface="Verdana" pitchFamily="34" charset="0"/>
                </a:rPr>
                <a:t>LC50</a:t>
              </a:r>
              <a:endParaRPr lang="nl-NL" sz="1400" b="1">
                <a:latin typeface="Verdana" pitchFamily="34" charset="0"/>
              </a:endParaRPr>
            </a:p>
          </p:txBody>
        </p:sp>
        <p:sp>
          <p:nvSpPr>
            <p:cNvPr id="20493" name="Text Box 14"/>
            <p:cNvSpPr txBox="1">
              <a:spLocks noChangeArrowheads="1"/>
            </p:cNvSpPr>
            <p:nvPr/>
          </p:nvSpPr>
          <p:spPr bwMode="auto">
            <a:xfrm>
              <a:off x="4241" y="3885"/>
              <a:ext cx="140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[concentration]                                    in mg/L </a:t>
              </a:r>
              <a:r>
                <a:rPr lang="nl-BE" sz="1400" b="1">
                  <a:latin typeface="Verdana" pitchFamily="34" charset="0"/>
                </a:rPr>
                <a:t>or</a:t>
              </a:r>
              <a:r>
                <a:rPr lang="nl-BE" sz="1400">
                  <a:latin typeface="Verdana" pitchFamily="34" charset="0"/>
                </a:rPr>
                <a:t> % effluent</a:t>
              </a:r>
              <a:endParaRPr lang="nl-NL" sz="1400">
                <a:latin typeface="Verdana" pitchFamily="34" charset="0"/>
              </a:endParaRP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3107" y="2478"/>
              <a:ext cx="1316" cy="1225"/>
              <a:chOff x="2653" y="1207"/>
              <a:chExt cx="1316" cy="1225"/>
            </a:xfrm>
          </p:grpSpPr>
          <p:sp>
            <p:nvSpPr>
              <p:cNvPr id="923664" name="AutoShape 16"/>
              <p:cNvSpPr>
                <a:spLocks noChangeArrowheads="1"/>
              </p:cNvSpPr>
              <p:nvPr/>
            </p:nvSpPr>
            <p:spPr bwMode="auto">
              <a:xfrm>
                <a:off x="2653" y="2341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5" name="AutoShape 17"/>
              <p:cNvSpPr>
                <a:spLocks noChangeArrowheads="1"/>
              </p:cNvSpPr>
              <p:nvPr/>
            </p:nvSpPr>
            <p:spPr bwMode="auto">
              <a:xfrm>
                <a:off x="2925" y="2024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6" name="AutoShape 18"/>
              <p:cNvSpPr>
                <a:spLocks noChangeArrowheads="1"/>
              </p:cNvSpPr>
              <p:nvPr/>
            </p:nvSpPr>
            <p:spPr bwMode="auto">
              <a:xfrm>
                <a:off x="3152" y="1616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7" name="AutoShape 19"/>
              <p:cNvSpPr>
                <a:spLocks noChangeArrowheads="1"/>
              </p:cNvSpPr>
              <p:nvPr/>
            </p:nvSpPr>
            <p:spPr bwMode="auto">
              <a:xfrm>
                <a:off x="3470" y="1344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8" name="AutoShape 20"/>
              <p:cNvSpPr>
                <a:spLocks noChangeArrowheads="1"/>
              </p:cNvSpPr>
              <p:nvPr/>
            </p:nvSpPr>
            <p:spPr bwMode="auto">
              <a:xfrm>
                <a:off x="3878" y="1207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748" y="3023"/>
              <a:ext cx="2132" cy="725"/>
              <a:chOff x="249" y="1616"/>
              <a:chExt cx="2132" cy="725"/>
            </a:xfrm>
          </p:grpSpPr>
          <p:sp>
            <p:nvSpPr>
              <p:cNvPr id="20496" name="Text Box 22"/>
              <p:cNvSpPr txBox="1">
                <a:spLocks noChangeArrowheads="1"/>
              </p:cNvSpPr>
              <p:nvPr/>
            </p:nvSpPr>
            <p:spPr bwMode="auto">
              <a:xfrm>
                <a:off x="249" y="1616"/>
                <a:ext cx="1542" cy="5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nl-BE" sz="1400" b="1">
                    <a:latin typeface="Verdana" pitchFamily="34" charset="0"/>
                  </a:rPr>
                  <a:t>Threshold: </a:t>
                </a:r>
              </a:p>
              <a:p>
                <a:pPr>
                  <a:spcBef>
                    <a:spcPct val="50000"/>
                  </a:spcBef>
                </a:pPr>
                <a:r>
                  <a:rPr lang="nl-BE" sz="1400" b="1">
                    <a:latin typeface="Verdana" pitchFamily="34" charset="0"/>
                  </a:rPr>
                  <a:t>No Observed Effect Concentration (NOEC)</a:t>
                </a:r>
                <a:endParaRPr lang="nl-NL" sz="1400" b="1">
                  <a:latin typeface="Verdana" pitchFamily="34" charset="0"/>
                </a:endParaRPr>
              </a:p>
            </p:txBody>
          </p:sp>
          <p:sp>
            <p:nvSpPr>
              <p:cNvPr id="20497" name="Line 23"/>
              <p:cNvSpPr>
                <a:spLocks noChangeShapeType="1"/>
              </p:cNvSpPr>
              <p:nvPr/>
            </p:nvSpPr>
            <p:spPr bwMode="auto">
              <a:xfrm>
                <a:off x="1655" y="2115"/>
                <a:ext cx="726" cy="226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pic>
        <p:nvPicPr>
          <p:cNvPr id="20484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9975" y="1112838"/>
            <a:ext cx="4187825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27"/>
          <p:cNvSpPr>
            <a:spLocks noChangeArrowheads="1"/>
          </p:cNvSpPr>
          <p:nvPr/>
        </p:nvSpPr>
        <p:spPr bwMode="auto">
          <a:xfrm>
            <a:off x="5581650" y="493713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2200" b="1"/>
          </a:p>
        </p:txBody>
      </p:sp>
      <p:sp>
        <p:nvSpPr>
          <p:cNvPr id="20486" name="TextovéPole 26"/>
          <p:cNvSpPr txBox="1">
            <a:spLocks noChangeArrowheads="1"/>
          </p:cNvSpPr>
          <p:nvPr/>
        </p:nvSpPr>
        <p:spPr bwMode="auto">
          <a:xfrm>
            <a:off x="179512" y="116632"/>
            <a:ext cx="89276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Krok 2: Vyhodnocení </a:t>
            </a:r>
            <a:r>
              <a:rPr lang="cs-CZ" sz="20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sym typeface="Wingdings" pitchFamily="2" charset="2"/>
              </a:rPr>
              <a:t>odvozen</a:t>
            </a:r>
            <a:r>
              <a:rPr lang="cs-CZ" sz="2000" b="1" dirty="0">
                <a:solidFill>
                  <a:srgbClr val="FF0000"/>
                </a:solidFill>
                <a:sym typeface="Wingdings" pitchFamily="2" charset="2"/>
              </a:rPr>
              <a:t>í EC50 a/nebo NOEC </a:t>
            </a:r>
            <a:br>
              <a:rPr lang="en-GB" sz="2000" b="1" dirty="0">
                <a:solidFill>
                  <a:srgbClr val="FF0000"/>
                </a:solidFill>
                <a:sym typeface="Wingdings" pitchFamily="2" charset="2"/>
              </a:rPr>
            </a:br>
            <a:endParaRPr lang="cs-CZ" sz="2000" b="1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cs-CZ" sz="2000" b="1" i="1" dirty="0">
                <a:sym typeface="Wingdings" pitchFamily="2" charset="2"/>
              </a:rPr>
              <a:t>???</a:t>
            </a:r>
            <a:r>
              <a:rPr lang="en-US" sz="2000" b="1" i="1" dirty="0">
                <a:sym typeface="Wingdings" pitchFamily="2" charset="2"/>
              </a:rPr>
              <a:t> </a:t>
            </a:r>
            <a:r>
              <a:rPr lang="cs-CZ" sz="2000" b="1" i="1" dirty="0">
                <a:sym typeface="Wingdings" pitchFamily="2" charset="2"/>
              </a:rPr>
              <a:t>Jak extrapolovat </a:t>
            </a:r>
            <a:r>
              <a:rPr lang="en-US" sz="2000" b="1" i="1" dirty="0">
                <a:sym typeface="Wingdings" pitchFamily="2" charset="2"/>
              </a:rPr>
              <a:t>3 </a:t>
            </a:r>
            <a:r>
              <a:rPr lang="en-US" sz="2000" b="1" i="1" dirty="0" err="1">
                <a:sym typeface="Wingdings" pitchFamily="2" charset="2"/>
              </a:rPr>
              <a:t>hodnot</a:t>
            </a:r>
            <a:r>
              <a:rPr lang="cs-CZ" sz="2000" b="1" i="1" dirty="0">
                <a:sym typeface="Wingdings" pitchFamily="2" charset="2"/>
              </a:rPr>
              <a:t>y</a:t>
            </a:r>
            <a:r>
              <a:rPr lang="en-US" sz="2000" b="1" i="1" dirty="0">
                <a:sym typeface="Wingdings" pitchFamily="2" charset="2"/>
              </a:rPr>
              <a:t> EC50 do </a:t>
            </a:r>
            <a:r>
              <a:rPr lang="en-US" sz="2000" b="1" i="1" dirty="0"/>
              <a:t>r</a:t>
            </a:r>
            <a:r>
              <a:rPr lang="cs-CZ" sz="2000" b="1" i="1" dirty="0" err="1"/>
              <a:t>eality</a:t>
            </a:r>
            <a:r>
              <a:rPr lang="cs-CZ" sz="2000" b="1" i="1" dirty="0"/>
              <a:t> (ekosystémy) </a:t>
            </a:r>
            <a:r>
              <a:rPr lang="cs-CZ" sz="2000" b="1" i="1" dirty="0">
                <a:sym typeface="Wingdings" pitchFamily="2" charset="2"/>
              </a:rPr>
              <a:t></a:t>
            </a:r>
            <a:r>
              <a:rPr lang="en-US" sz="2000" b="1" i="1" dirty="0">
                <a:sym typeface="Wingdings" pitchFamily="2" charset="2"/>
              </a:rPr>
              <a:t> </a:t>
            </a:r>
            <a:br>
              <a:rPr lang="cs-CZ" sz="2000" b="1" i="1" dirty="0">
                <a:sym typeface="Wingdings" pitchFamily="2" charset="2"/>
              </a:rPr>
            </a:br>
            <a:r>
              <a:rPr lang="cs-CZ" sz="2000" b="1" i="1" dirty="0">
                <a:sym typeface="Wingdings" pitchFamily="2" charset="2"/>
              </a:rPr>
              <a:t>???</a:t>
            </a:r>
            <a:r>
              <a:rPr lang="en-US" sz="2000" b="1" i="1" dirty="0">
                <a:sym typeface="Wingdings" pitchFamily="2" charset="2"/>
              </a:rPr>
              <a:t> </a:t>
            </a:r>
            <a:r>
              <a:rPr lang="cs-CZ" sz="2000" b="1" i="1" dirty="0">
                <a:sym typeface="Wingdings" pitchFamily="2" charset="2"/>
              </a:rPr>
              <a:t>Jak </a:t>
            </a:r>
            <a:r>
              <a:rPr lang="en-GB" sz="2000" b="1" i="1" dirty="0" err="1">
                <a:sym typeface="Wingdings" pitchFamily="2" charset="2"/>
              </a:rPr>
              <a:t>využít</a:t>
            </a:r>
            <a:r>
              <a:rPr lang="en-GB" sz="2000" b="1" i="1" dirty="0">
                <a:sym typeface="Wingdings" pitchFamily="2" charset="2"/>
              </a:rPr>
              <a:t> </a:t>
            </a:r>
            <a:r>
              <a:rPr lang="en-US" sz="2000" b="1" i="1" dirty="0">
                <a:sym typeface="Wingdings" pitchFamily="2" charset="2"/>
              </a:rPr>
              <a:t>3 </a:t>
            </a:r>
            <a:r>
              <a:rPr lang="en-US" sz="2000" b="1" i="1" dirty="0" err="1">
                <a:sym typeface="Wingdings" pitchFamily="2" charset="2"/>
              </a:rPr>
              <a:t>hodnot</a:t>
            </a:r>
            <a:r>
              <a:rPr lang="cs-CZ" sz="2000" b="1" i="1" dirty="0">
                <a:sym typeface="Wingdings" pitchFamily="2" charset="2"/>
              </a:rPr>
              <a:t>y</a:t>
            </a:r>
            <a:r>
              <a:rPr lang="en-US" sz="2000" b="1" i="1" dirty="0">
                <a:sym typeface="Wingdings" pitchFamily="2" charset="2"/>
              </a:rPr>
              <a:t> pro 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PNEC (</a:t>
            </a:r>
            <a:r>
              <a:rPr lang="cs-CZ" sz="2000" b="1" i="1" dirty="0" err="1">
                <a:solidFill>
                  <a:srgbClr val="FF0000"/>
                </a:solidFill>
                <a:sym typeface="Wingdings" pitchFamily="2" charset="2"/>
              </a:rPr>
              <a:t>Predicted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 No </a:t>
            </a:r>
            <a:r>
              <a:rPr lang="cs-CZ" sz="2000" b="1" i="1" dirty="0" err="1">
                <a:solidFill>
                  <a:srgbClr val="FF0000"/>
                </a:solidFill>
                <a:sym typeface="Wingdings" pitchFamily="2" charset="2"/>
              </a:rPr>
              <a:t>Effect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sz="2000" b="1" i="1" dirty="0" err="1">
                <a:solidFill>
                  <a:srgbClr val="FF0000"/>
                </a:solidFill>
                <a:sym typeface="Wingdings" pitchFamily="2" charset="2"/>
              </a:rPr>
              <a:t>Concentration</a:t>
            </a:r>
            <a:r>
              <a:rPr lang="cs-CZ" sz="2000" b="1" i="1" dirty="0">
                <a:solidFill>
                  <a:srgbClr val="FF0000"/>
                </a:solidFill>
                <a:sym typeface="Wingdings" pitchFamily="2" charset="2"/>
              </a:rPr>
              <a:t>)</a:t>
            </a:r>
            <a:br>
              <a:rPr lang="cs-CZ" sz="2000" b="1" i="1" dirty="0">
                <a:solidFill>
                  <a:srgbClr val="FF0000"/>
                </a:solidFill>
              </a:rPr>
            </a:br>
            <a:endParaRPr lang="en-US" sz="2000" b="1" i="1" dirty="0">
              <a:solidFill>
                <a:srgbClr val="FF0000"/>
              </a:solidFill>
            </a:endParaRPr>
          </a:p>
          <a:p>
            <a:endParaRPr lang="cs-CZ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04800" y="188640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400" b="1" dirty="0">
                <a:solidFill>
                  <a:srgbClr val="FF3300"/>
                </a:solidFill>
              </a:rPr>
              <a:t>EXTRAPOLACE </a:t>
            </a:r>
            <a:r>
              <a:rPr lang="cs-CZ" sz="2400" b="1" dirty="0" err="1">
                <a:solidFill>
                  <a:srgbClr val="FF3300"/>
                </a:solidFill>
              </a:rPr>
              <a:t>ECx</a:t>
            </a:r>
            <a:r>
              <a:rPr lang="cs-CZ" sz="2400" b="1" dirty="0">
                <a:solidFill>
                  <a:srgbClr val="FF3300"/>
                </a:solidFill>
              </a:rPr>
              <a:t>/NOEC </a:t>
            </a:r>
            <a:r>
              <a:rPr lang="cs-CZ" sz="2400" b="1" dirty="0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400" b="1" dirty="0">
                <a:solidFill>
                  <a:srgbClr val="FF3300"/>
                </a:solidFill>
                <a:sym typeface="Wingdings" pitchFamily="2" charset="2"/>
              </a:rPr>
              <a:t> PNEC</a:t>
            </a:r>
            <a:endParaRPr lang="en-GB" sz="2400" b="1" dirty="0">
              <a:solidFill>
                <a:srgbClr val="FF3300"/>
              </a:solidFill>
              <a:sym typeface="Wingdings" pitchFamily="2" charset="2"/>
            </a:endParaRPr>
          </a:p>
          <a:p>
            <a:pPr algn="ctr" eaLnBrk="0" hangingPunct="0"/>
            <a:r>
              <a:rPr lang="en-GB" sz="2400" b="1" dirty="0" err="1">
                <a:solidFill>
                  <a:srgbClr val="FF3300"/>
                </a:solidFill>
                <a:sym typeface="Wingdings" pitchFamily="2" charset="2"/>
              </a:rPr>
              <a:t>Využití</a:t>
            </a:r>
            <a:r>
              <a:rPr lang="en-GB" sz="2400" b="1" dirty="0">
                <a:solidFill>
                  <a:srgbClr val="FF3300"/>
                </a:solidFill>
                <a:sym typeface="Wingdings" pitchFamily="2" charset="2"/>
              </a:rPr>
              <a:t> </a:t>
            </a:r>
            <a:r>
              <a:rPr lang="cs-CZ" sz="2400" b="1" dirty="0">
                <a:solidFill>
                  <a:srgbClr val="FF3300"/>
                </a:solidFill>
              </a:rPr>
              <a:t>faktor</a:t>
            </a:r>
            <a:r>
              <a:rPr lang="en-GB" sz="2400" b="1" dirty="0">
                <a:solidFill>
                  <a:srgbClr val="FF3300"/>
                </a:solidFill>
              </a:rPr>
              <a:t>ů</a:t>
            </a:r>
            <a:r>
              <a:rPr lang="cs-CZ" sz="2400" b="1" dirty="0">
                <a:solidFill>
                  <a:srgbClr val="FF3300"/>
                </a:solidFill>
              </a:rPr>
              <a:t> nejistoty</a:t>
            </a:r>
            <a:endParaRPr lang="cs-CZ" sz="2400" dirty="0">
              <a:solidFill>
                <a:srgbClr val="FF3300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33400" y="1052513"/>
            <a:ext cx="8077200" cy="500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cs-CZ" sz="2000" dirty="0">
                <a:solidFill>
                  <a:srgbClr val="00B050"/>
                </a:solidFill>
              </a:rPr>
              <a:t>Faktory nejistoty / Extrapolační faktory / </a:t>
            </a:r>
            <a:r>
              <a:rPr lang="cs-CZ" sz="2000" dirty="0" err="1">
                <a:solidFill>
                  <a:srgbClr val="00B050"/>
                </a:solidFill>
              </a:rPr>
              <a:t>Faktory</a:t>
            </a:r>
            <a:r>
              <a:rPr lang="cs-CZ" sz="2000" dirty="0">
                <a:solidFill>
                  <a:srgbClr val="00B050"/>
                </a:solidFill>
              </a:rPr>
              <a:t> hodnocení (</a:t>
            </a:r>
            <a:r>
              <a:rPr lang="cs-CZ" sz="2000" dirty="0" err="1">
                <a:solidFill>
                  <a:srgbClr val="00B050"/>
                </a:solidFill>
              </a:rPr>
              <a:t>uncertainty</a:t>
            </a:r>
            <a:r>
              <a:rPr lang="cs-CZ" sz="2000" dirty="0">
                <a:solidFill>
                  <a:srgbClr val="00B050"/>
                </a:solidFill>
              </a:rPr>
              <a:t> / </a:t>
            </a:r>
            <a:r>
              <a:rPr lang="cs-CZ" sz="2000" dirty="0" err="1">
                <a:solidFill>
                  <a:srgbClr val="00B050"/>
                </a:solidFill>
              </a:rPr>
              <a:t>extrapolation</a:t>
            </a:r>
            <a:r>
              <a:rPr lang="cs-CZ" sz="2000" dirty="0">
                <a:solidFill>
                  <a:srgbClr val="00B050"/>
                </a:solidFill>
              </a:rPr>
              <a:t> / </a:t>
            </a:r>
            <a:r>
              <a:rPr lang="cs-CZ" sz="2000" dirty="0" err="1">
                <a:solidFill>
                  <a:srgbClr val="00B050"/>
                </a:solidFill>
              </a:rPr>
              <a:t>assessment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factors</a:t>
            </a:r>
            <a:r>
              <a:rPr lang="cs-CZ" sz="2000" dirty="0">
                <a:solidFill>
                  <a:srgbClr val="00B050"/>
                </a:solidFill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GB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000" dirty="0" err="1"/>
              <a:t>Číselné</a:t>
            </a:r>
            <a:r>
              <a:rPr lang="en-GB" sz="2000" dirty="0"/>
              <a:t> </a:t>
            </a:r>
            <a:r>
              <a:rPr lang="en-GB" sz="2000" dirty="0" err="1"/>
              <a:t>hodnoty</a:t>
            </a:r>
            <a:r>
              <a:rPr lang="en-GB" sz="2000" dirty="0"/>
              <a:t> (</a:t>
            </a:r>
            <a:r>
              <a:rPr lang="en-GB" sz="2000" dirty="0" err="1"/>
              <a:t>např</a:t>
            </a:r>
            <a:r>
              <a:rPr lang="en-GB" sz="2000" dirty="0"/>
              <a:t>. 10-1000 </a:t>
            </a:r>
            <a:r>
              <a:rPr lang="en-GB" sz="2000" dirty="0" err="1"/>
              <a:t>viz</a:t>
            </a:r>
            <a:r>
              <a:rPr lang="en-GB" sz="2000" dirty="0"/>
              <a:t> </a:t>
            </a:r>
            <a:r>
              <a:rPr lang="en-GB" sz="2000" dirty="0" err="1"/>
              <a:t>dále</a:t>
            </a:r>
            <a:r>
              <a:rPr lang="en-GB" sz="2000" dirty="0"/>
              <a:t>), </a:t>
            </a:r>
            <a:r>
              <a:rPr lang="en-GB" sz="2000" dirty="0" err="1"/>
              <a:t>které</a:t>
            </a:r>
            <a:r>
              <a:rPr lang="en-GB" sz="2000" dirty="0"/>
              <a:t> </a:t>
            </a:r>
            <a:r>
              <a:rPr lang="en-GB" sz="2000" dirty="0" err="1"/>
              <a:t>zohledňují</a:t>
            </a:r>
            <a:r>
              <a:rPr lang="en-GB" sz="2000" dirty="0"/>
              <a:t> “</a:t>
            </a:r>
            <a:r>
              <a:rPr lang="en-GB" sz="2000" dirty="0" err="1"/>
              <a:t>nejistoty</a:t>
            </a:r>
            <a:r>
              <a:rPr lang="en-GB" sz="2000" dirty="0"/>
              <a:t>”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/>
              <a:t>? Jak moc je kmen D. </a:t>
            </a:r>
            <a:r>
              <a:rPr lang="cs-CZ" sz="1600" i="1" dirty="0" err="1"/>
              <a:t>magna</a:t>
            </a:r>
            <a:r>
              <a:rPr lang="cs-CZ" sz="1600" i="1" dirty="0"/>
              <a:t> relevantní (</a:t>
            </a:r>
            <a:r>
              <a:rPr lang="cs-CZ" sz="1600" b="1" i="1" dirty="0" err="1"/>
              <a:t>intradruhová</a:t>
            </a:r>
            <a:r>
              <a:rPr lang="cs-CZ" sz="1600" b="1" i="1" dirty="0"/>
              <a:t> </a:t>
            </a:r>
            <a:r>
              <a:rPr lang="cs-CZ" sz="1600" i="1" dirty="0"/>
              <a:t>variabilita)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/>
              <a:t>? Jsou laboratorní druhy relevantní pro přírodní organismy (</a:t>
            </a:r>
            <a:r>
              <a:rPr lang="cs-CZ" sz="1600" b="1" i="1" dirty="0"/>
              <a:t>mezidruhová </a:t>
            </a:r>
            <a:r>
              <a:rPr lang="cs-CZ" sz="1600" i="1" dirty="0"/>
              <a:t>variabilita)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400" i="1" dirty="0"/>
              <a:t>? Citlivost druhů v laboratořích vs. v přírodě </a:t>
            </a:r>
          </a:p>
          <a:p>
            <a:pPr marL="1657350" lvl="3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400" i="1" dirty="0"/>
              <a:t>v laboratořích zpravidla druhy s malou citlivostí – „robustní“ druhy lze chovat ALE přírodní = citlivé ne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/>
              <a:t>? Jsou použity citlivé </a:t>
            </a:r>
            <a:r>
              <a:rPr lang="cs-CZ" sz="1600" b="1" i="1" dirty="0"/>
              <a:t>parametry (</a:t>
            </a:r>
            <a:r>
              <a:rPr lang="cs-CZ" sz="1600" b="1" i="1" dirty="0" err="1"/>
              <a:t>endpointy</a:t>
            </a:r>
            <a:r>
              <a:rPr lang="cs-CZ" sz="1600" i="1" dirty="0"/>
              <a:t>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400" i="1" dirty="0"/>
              <a:t>Klasické testy = mortalita </a:t>
            </a:r>
            <a:r>
              <a:rPr lang="en-US" sz="1400" i="1" dirty="0"/>
              <a:t>&lt;&lt; </a:t>
            </a:r>
            <a:r>
              <a:rPr lang="en-US" sz="1400" i="1" dirty="0" err="1"/>
              <a:t>citliv</a:t>
            </a:r>
            <a:r>
              <a:rPr lang="cs-CZ" sz="1400" i="1" dirty="0" err="1"/>
              <a:t>ější</a:t>
            </a:r>
            <a:r>
              <a:rPr lang="cs-CZ" sz="1400" i="1" dirty="0"/>
              <a:t> reprodukce (ale méně využívána v </a:t>
            </a:r>
            <a:r>
              <a:rPr lang="cs-CZ" sz="1400" i="1" dirty="0" err="1"/>
              <a:t>biotestech</a:t>
            </a:r>
            <a:r>
              <a:rPr lang="cs-CZ" sz="1400" i="1" dirty="0"/>
              <a:t>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/>
              <a:t>? Je </a:t>
            </a:r>
            <a:r>
              <a:rPr lang="cs-CZ" sz="1600" b="1" i="1" dirty="0"/>
              <a:t>relevantní laboratorní expozice </a:t>
            </a:r>
            <a:r>
              <a:rPr lang="cs-CZ" sz="1600" i="1" dirty="0"/>
              <a:t>pro přírodní podmínky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 err="1"/>
              <a:t>Biodostupnost</a:t>
            </a:r>
            <a:r>
              <a:rPr lang="cs-CZ" sz="1200" i="1" dirty="0"/>
              <a:t> látek / „</a:t>
            </a:r>
            <a:r>
              <a:rPr lang="cs-CZ" sz="1200" i="1" dirty="0" err="1"/>
              <a:t>ageing</a:t>
            </a:r>
            <a:r>
              <a:rPr lang="cs-CZ" sz="1200" i="1" dirty="0"/>
              <a:t>“ látek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/>
              <a:t>Expozice v  optimu (potrava, podmínky – pH, T)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/>
              <a:t>Spolupůsobení stresových faktorů (další látky, klima, predace/</a:t>
            </a:r>
            <a:r>
              <a:rPr lang="cs-CZ" sz="1200" i="1" dirty="0" err="1"/>
              <a:t>kompetice</a:t>
            </a:r>
            <a:r>
              <a:rPr lang="cs-CZ" sz="1200" i="1" dirty="0"/>
              <a:t>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/>
              <a:t>Adaptace organismů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endParaRPr lang="cs-CZ" sz="1600" i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400" b="1">
                <a:solidFill>
                  <a:srgbClr val="FF3300"/>
                </a:solidFill>
              </a:rPr>
              <a:t>EXTRAPOLACE ECx/NOEC </a:t>
            </a:r>
            <a:r>
              <a:rPr lang="cs-CZ" sz="2400" b="1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400" b="1">
                <a:solidFill>
                  <a:srgbClr val="FF3300"/>
                </a:solidFill>
                <a:sym typeface="Wingdings" pitchFamily="2" charset="2"/>
              </a:rPr>
              <a:t> PNEC</a:t>
            </a:r>
            <a:r>
              <a:rPr lang="cs-CZ" sz="2400" b="1">
                <a:solidFill>
                  <a:srgbClr val="FF3300"/>
                </a:solidFill>
              </a:rPr>
              <a:t> </a:t>
            </a:r>
            <a:endParaRPr lang="cs-CZ" sz="2400">
              <a:solidFill>
                <a:srgbClr val="FF3300"/>
              </a:solidFill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533400" y="1162050"/>
            <a:ext cx="8077200" cy="500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cs-CZ" sz="3200" dirty="0">
                <a:solidFill>
                  <a:schemeClr val="tx2"/>
                </a:solidFill>
              </a:rPr>
              <a:t>Využití faktorů při extrapolaci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cs-CZ" sz="2000" dirty="0">
                <a:solidFill>
                  <a:schemeClr val="tx2"/>
                </a:solidFill>
              </a:rPr>
              <a:t>	</a:t>
            </a:r>
            <a:r>
              <a:rPr lang="cs-CZ" sz="2000" dirty="0"/>
              <a:t>	- </a:t>
            </a:r>
            <a:r>
              <a:rPr lang="cs-CZ" i="1" dirty="0"/>
              <a:t>UF – </a:t>
            </a:r>
            <a:r>
              <a:rPr lang="cs-CZ" i="1" dirty="0" err="1"/>
              <a:t>uncertainity</a:t>
            </a:r>
            <a:r>
              <a:rPr lang="cs-CZ" i="1" dirty="0"/>
              <a:t> </a:t>
            </a:r>
            <a:r>
              <a:rPr lang="cs-CZ" i="1" dirty="0" err="1"/>
              <a:t>factors</a:t>
            </a:r>
            <a:r>
              <a:rPr lang="en-US" i="1" dirty="0"/>
              <a:t>, </a:t>
            </a:r>
            <a:endParaRPr lang="cs-CZ" i="1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cs-CZ" i="1" dirty="0"/>
              <a:t>		- </a:t>
            </a:r>
            <a:r>
              <a:rPr lang="en-US" i="1" dirty="0"/>
              <a:t>A</a:t>
            </a:r>
            <a:r>
              <a:rPr lang="cs-CZ" i="1" dirty="0"/>
              <a:t>F</a:t>
            </a:r>
            <a:r>
              <a:rPr lang="en-US" i="1" dirty="0"/>
              <a:t> </a:t>
            </a:r>
            <a:r>
              <a:rPr lang="cs-CZ" i="1" dirty="0"/>
              <a:t>– </a:t>
            </a:r>
            <a:r>
              <a:rPr lang="cs-CZ" i="1" dirty="0" err="1"/>
              <a:t>assessment</a:t>
            </a:r>
            <a:r>
              <a:rPr lang="cs-CZ" i="1" dirty="0"/>
              <a:t> </a:t>
            </a:r>
            <a:r>
              <a:rPr lang="cs-CZ" i="1" dirty="0" err="1"/>
              <a:t>factors</a:t>
            </a:r>
            <a:br>
              <a:rPr lang="cs-CZ" i="1" dirty="0"/>
            </a:br>
            <a:endParaRPr lang="cs-CZ" i="1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cs-CZ" i="1" dirty="0"/>
              <a:t>Hodnoty UF/AF zpravidla = 2, 5, 10, 100, 1000</a:t>
            </a:r>
            <a:r>
              <a:rPr lang="cs-CZ" dirty="0"/>
              <a:t> </a:t>
            </a:r>
            <a:br>
              <a:rPr lang="cs-CZ" dirty="0"/>
            </a:br>
            <a:r>
              <a:rPr lang="cs-CZ" i="1" dirty="0"/>
              <a:t>(podle konkrétního předpisu / zákona / akceptované dohody mezi požadavky společnosti a potřebami průmyslu/spotřebitelů)</a:t>
            </a:r>
            <a:br>
              <a:rPr lang="cs-CZ" dirty="0"/>
            </a:br>
            <a:r>
              <a:rPr lang="cs-CZ" i="1" dirty="0"/>
              <a:t>	</a:t>
            </a:r>
            <a:br>
              <a:rPr lang="cs-CZ" i="1" dirty="0"/>
            </a:br>
            <a:r>
              <a:rPr lang="cs-CZ" i="1" dirty="0"/>
              <a:t>Využití faktorů: násobení (dělení) získaných výsledků </a:t>
            </a:r>
            <a:r>
              <a:rPr lang="cs-CZ" i="1" dirty="0" err="1"/>
              <a:t>ekotoxicity</a:t>
            </a:r>
            <a:br>
              <a:rPr lang="cs-CZ" i="1" dirty="0"/>
            </a:br>
            <a:br>
              <a:rPr lang="cs-CZ" sz="2800" i="1" dirty="0"/>
            </a:br>
            <a:r>
              <a:rPr lang="cs-CZ" sz="2800" i="1" dirty="0"/>
              <a:t>	</a:t>
            </a:r>
            <a:r>
              <a:rPr lang="cs-CZ" sz="2800" b="1" dirty="0">
                <a:solidFill>
                  <a:srgbClr val="FF0000"/>
                </a:solidFill>
              </a:rPr>
              <a:t>PNEC = EC50 / AF</a:t>
            </a:r>
            <a:endParaRPr lang="en-US" b="1" dirty="0">
              <a:solidFill>
                <a:srgbClr val="FF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cs-CZ" dirty="0"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GB" sz="1400" dirty="0" err="1">
                <a:sym typeface="Wingdings" pitchFamily="2" charset="2"/>
              </a:rPr>
              <a:t>např</a:t>
            </a:r>
            <a:r>
              <a:rPr lang="en-GB" sz="1400" dirty="0">
                <a:sym typeface="Wingdings" pitchFamily="2" charset="2"/>
              </a:rPr>
              <a:t>. k </a:t>
            </a:r>
            <a:r>
              <a:rPr lang="en-GB" sz="1400" dirty="0" err="1">
                <a:sym typeface="Wingdings" pitchFamily="2" charset="2"/>
              </a:rPr>
              <a:t>dispozici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jsou</a:t>
            </a:r>
            <a:r>
              <a:rPr lang="en-GB" sz="1400" dirty="0">
                <a:sym typeface="Wingdings" pitchFamily="2" charset="2"/>
              </a:rPr>
              <a:t> data </a:t>
            </a:r>
            <a:r>
              <a:rPr lang="en-GB" sz="1400" dirty="0" err="1">
                <a:sym typeface="Wingdings" pitchFamily="2" charset="2"/>
              </a:rPr>
              <a:t>ze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cs-CZ" sz="1400" dirty="0">
                <a:sym typeface="Wingdings" pitchFamily="2" charset="2"/>
              </a:rPr>
              <a:t>3 </a:t>
            </a:r>
            <a:r>
              <a:rPr lang="cs-CZ" sz="1400" dirty="0" err="1">
                <a:sym typeface="Wingdings" pitchFamily="2" charset="2"/>
              </a:rPr>
              <a:t>biotest</a:t>
            </a:r>
            <a:r>
              <a:rPr lang="en-GB" sz="1400" dirty="0">
                <a:sym typeface="Wingdings" pitchFamily="2" charset="2"/>
              </a:rPr>
              <a:t>ů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GB" sz="1400" dirty="0">
                <a:sym typeface="Wingdings" pitchFamily="2" charset="2"/>
              </a:rPr>
              <a:t>	  </a:t>
            </a:r>
            <a:r>
              <a:rPr lang="en-GB" sz="1400" dirty="0" err="1">
                <a:sym typeface="Wingdings" pitchFamily="2" charset="2"/>
              </a:rPr>
              <a:t>využije</a:t>
            </a:r>
            <a:r>
              <a:rPr lang="en-GB" sz="1400" dirty="0">
                <a:sym typeface="Wingdings" pitchFamily="2" charset="2"/>
              </a:rPr>
              <a:t> se </a:t>
            </a:r>
            <a:r>
              <a:rPr lang="en-GB" sz="1400" dirty="0" err="1">
                <a:sym typeface="Wingdings" pitchFamily="2" charset="2"/>
              </a:rPr>
              <a:t>nejnižší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hodnota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ECx</a:t>
            </a:r>
            <a:r>
              <a:rPr lang="en-GB" sz="1400" dirty="0">
                <a:sym typeface="Wingdings" pitchFamily="2" charset="2"/>
              </a:rPr>
              <a:t> (</a:t>
            </a:r>
            <a:r>
              <a:rPr lang="en-GB" sz="1400" dirty="0" err="1">
                <a:sym typeface="Wingdings" pitchFamily="2" charset="2"/>
              </a:rPr>
              <a:t>nejcitlivější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organismus</a:t>
            </a:r>
            <a:r>
              <a:rPr lang="en-GB" sz="1400" dirty="0">
                <a:sym typeface="Wingdings" pitchFamily="2" charset="2"/>
              </a:rPr>
              <a:t>  </a:t>
            </a:r>
            <a:r>
              <a:rPr lang="en-GB" sz="1400" dirty="0" err="1">
                <a:sym typeface="Wingdings" pitchFamily="2" charset="2"/>
              </a:rPr>
              <a:t>cílem</a:t>
            </a:r>
            <a:r>
              <a:rPr lang="en-GB" sz="1400" dirty="0">
                <a:sym typeface="Wingdings" pitchFamily="2" charset="2"/>
              </a:rPr>
              <a:t> je </a:t>
            </a:r>
            <a:r>
              <a:rPr lang="en-GB" sz="1400" dirty="0" err="1">
                <a:sym typeface="Wingdings" pitchFamily="2" charset="2"/>
              </a:rPr>
              <a:t>odvodit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protektivní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hodnotu</a:t>
            </a:r>
            <a:r>
              <a:rPr lang="en-GB" sz="1400" dirty="0">
                <a:sym typeface="Wingdings" pitchFamily="2" charset="2"/>
              </a:rPr>
              <a:t>)</a:t>
            </a:r>
            <a:endParaRPr lang="cs-CZ" sz="1400" dirty="0"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059113" y="162877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Rectangle 3"/>
          <p:cNvSpPr>
            <a:spLocks noGrp="1"/>
          </p:cNvSpPr>
          <p:nvPr>
            <p:ph type="title"/>
          </p:nvPr>
        </p:nvSpPr>
        <p:spPr bwMode="auto">
          <a:xfrm>
            <a:off x="306388" y="269875"/>
            <a:ext cx="8228012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5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sym typeface="Wingdings" pitchFamily="2" charset="2"/>
              </a:rPr>
              <a:t>odvo</a:t>
            </a:r>
            <a:r>
              <a:rPr lang="cs-CZ" sz="2500" b="1" dirty="0">
                <a:solidFill>
                  <a:srgbClr val="FF0000"/>
                </a:solidFill>
                <a:sym typeface="Wingdings" pitchFamily="2" charset="2"/>
              </a:rPr>
              <a:t>zení PNEC </a:t>
            </a:r>
            <a:r>
              <a:rPr lang="cs-CZ" sz="1800" dirty="0">
                <a:solidFill>
                  <a:schemeClr val="tx1"/>
                </a:solidFill>
                <a:sym typeface="Wingdings" pitchFamily="2" charset="2"/>
              </a:rPr>
              <a:t>= </a:t>
            </a:r>
            <a:r>
              <a:rPr lang="cs-CZ" sz="1800" dirty="0">
                <a:solidFill>
                  <a:schemeClr val="tx1"/>
                </a:solidFill>
              </a:rPr>
              <a:t>bezpečná koncentrace </a:t>
            </a:r>
            <a:br>
              <a:rPr lang="cs-CZ" sz="1800" dirty="0">
                <a:solidFill>
                  <a:schemeClr val="tx1"/>
                </a:solidFill>
              </a:rPr>
            </a:br>
            <a:endParaRPr lang="nl-NL" sz="1800" dirty="0">
              <a:solidFill>
                <a:schemeClr val="tx2"/>
              </a:solidFill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684213" y="1052513"/>
            <a:ext cx="9217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n-US" sz="1600">
              <a:latin typeface="Verdana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985838" y="2924175"/>
            <a:ext cx="1347787" cy="307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/>
              <a:t>Dostupná d</a:t>
            </a:r>
            <a:r>
              <a:rPr lang="nl-BE" sz="1400"/>
              <a:t>ata</a:t>
            </a:r>
            <a:endParaRPr lang="nl-NL" sz="1400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059113" y="2852738"/>
            <a:ext cx="136683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fr-BE" sz="1400"/>
              <a:t>Assessment factor</a:t>
            </a:r>
            <a:endParaRPr lang="nl-NL" sz="1400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468313" y="3355975"/>
            <a:ext cx="3743325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347663" y="3519488"/>
            <a:ext cx="271621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L(E)C50 short-term toxicity tests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347663" y="3925888"/>
            <a:ext cx="28257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1 long-term toxicity test</a:t>
            </a: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331788" y="4333875"/>
            <a:ext cx="257968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</a:t>
            </a:r>
          </a:p>
          <a:p>
            <a:pPr eaLnBrk="0" hangingPunct="0"/>
            <a:r>
              <a:rPr lang="nl-NL" sz="1400"/>
              <a:t>toxicity tests of 2 trophic levels</a:t>
            </a: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311150" y="5027613"/>
            <a:ext cx="2608263" cy="730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 </a:t>
            </a:r>
          </a:p>
          <a:p>
            <a:pPr eaLnBrk="0" hangingPunct="0"/>
            <a:r>
              <a:rPr lang="nl-NL" sz="1400"/>
              <a:t>toxicity tests of 3 species of 3 </a:t>
            </a:r>
          </a:p>
          <a:p>
            <a:pPr eaLnBrk="0" hangingPunct="0"/>
            <a:r>
              <a:rPr lang="nl-NL" sz="1400"/>
              <a:t>trophic levels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3132138" y="2924175"/>
            <a:ext cx="0" cy="2736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3275013" y="3573463"/>
            <a:ext cx="5778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1000</a:t>
            </a: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3373438" y="3979863"/>
            <a:ext cx="4794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</a:t>
            </a: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3471863" y="444658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50</a:t>
            </a: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3471863" y="513873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</a:t>
            </a:r>
          </a:p>
        </p:txBody>
      </p:sp>
      <p:sp>
        <p:nvSpPr>
          <p:cNvPr id="23569" name="Rectangle 18"/>
          <p:cNvSpPr>
            <a:spLocks noChangeArrowheads="1"/>
          </p:cNvSpPr>
          <p:nvPr/>
        </p:nvSpPr>
        <p:spPr bwMode="auto">
          <a:xfrm>
            <a:off x="2916238" y="1776413"/>
            <a:ext cx="3911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b="1"/>
              <a:t>Hodnoty ekotox. EC50</a:t>
            </a:r>
            <a:r>
              <a:rPr lang="cs-CZ" b="1"/>
              <a:t> </a:t>
            </a:r>
            <a:r>
              <a:rPr lang="en-US" b="1"/>
              <a:t>/ NOEC</a:t>
            </a:r>
            <a:endParaRPr lang="en-US" b="1">
              <a:latin typeface="Optimum" charset="0"/>
            </a:endParaRPr>
          </a:p>
        </p:txBody>
      </p:sp>
      <p:sp>
        <p:nvSpPr>
          <p:cNvPr id="23570" name="Rectangle 26"/>
          <p:cNvSpPr>
            <a:spLocks noChangeArrowheads="1"/>
          </p:cNvSpPr>
          <p:nvPr/>
        </p:nvSpPr>
        <p:spPr bwMode="auto">
          <a:xfrm>
            <a:off x="876677" y="2348880"/>
            <a:ext cx="2945037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600" b="1" dirty="0">
                <a:solidFill>
                  <a:srgbClr val="FF0000"/>
                </a:solidFill>
              </a:rPr>
              <a:t>Extrapolace</a:t>
            </a:r>
            <a:r>
              <a:rPr lang="cs-CZ" sz="1600" b="1" dirty="0">
                <a:solidFill>
                  <a:srgbClr val="FF0000"/>
                </a:solidFill>
              </a:rPr>
              <a:t> pomocí faktorů </a:t>
            </a:r>
            <a:br>
              <a:rPr lang="en-GB" sz="1600" b="1" dirty="0">
                <a:solidFill>
                  <a:srgbClr val="FF0000"/>
                </a:solidFill>
              </a:rPr>
            </a:br>
            <a:r>
              <a:rPr lang="en-GB" sz="1600" b="1" dirty="0" err="1">
                <a:solidFill>
                  <a:srgbClr val="FF0000"/>
                </a:solidFill>
              </a:rPr>
              <a:t>pragmatický</a:t>
            </a:r>
            <a:r>
              <a:rPr lang="en-GB" sz="1600" b="1" dirty="0">
                <a:solidFill>
                  <a:srgbClr val="FF0000"/>
                </a:solidFill>
              </a:rPr>
              <a:t> </a:t>
            </a:r>
            <a:r>
              <a:rPr lang="en-GB" sz="1600" b="1" dirty="0" err="1">
                <a:solidFill>
                  <a:srgbClr val="FF0000"/>
                </a:solidFill>
              </a:rPr>
              <a:t>přístup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3571" name="Rectangle 27"/>
          <p:cNvSpPr>
            <a:spLocks noChangeArrowheads="1"/>
          </p:cNvSpPr>
          <p:nvPr/>
        </p:nvSpPr>
        <p:spPr bwMode="auto">
          <a:xfrm>
            <a:off x="2987675" y="609282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23572" name="Rectangle 28"/>
          <p:cNvSpPr>
            <a:spLocks noChangeArrowheads="1"/>
          </p:cNvSpPr>
          <p:nvPr/>
        </p:nvSpPr>
        <p:spPr bwMode="auto">
          <a:xfrm>
            <a:off x="2843213" y="6165850"/>
            <a:ext cx="3911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sz="2400" b="1"/>
              <a:t>PN</a:t>
            </a:r>
            <a:r>
              <a:rPr lang="cs-CZ" sz="2400" b="1"/>
              <a:t>EC</a:t>
            </a:r>
            <a:endParaRPr lang="en-US" sz="2400">
              <a:latin typeface="Optimum" charset="0"/>
            </a:endParaRPr>
          </a:p>
        </p:txBody>
      </p:sp>
      <p:sp>
        <p:nvSpPr>
          <p:cNvPr id="23573" name="AutoShape 30"/>
          <p:cNvSpPr>
            <a:spLocks noChangeArrowheads="1"/>
          </p:cNvSpPr>
          <p:nvPr/>
        </p:nvSpPr>
        <p:spPr bwMode="auto">
          <a:xfrm flipH="1" flipV="1">
            <a:off x="2339975" y="1916113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74" name="AutoShape 32"/>
          <p:cNvSpPr>
            <a:spLocks noChangeArrowheads="1"/>
          </p:cNvSpPr>
          <p:nvPr/>
        </p:nvSpPr>
        <p:spPr bwMode="auto">
          <a:xfrm rot="-5400000" flipH="1" flipV="1">
            <a:off x="2161382" y="5841206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059113" y="162877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684213" y="1052513"/>
            <a:ext cx="9217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n-US" sz="1600">
              <a:latin typeface="Verdana" pitchFamily="34" charset="0"/>
            </a:endParaRP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985838" y="2924175"/>
            <a:ext cx="1347787" cy="307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/>
              <a:t>Dostupná d</a:t>
            </a:r>
            <a:r>
              <a:rPr lang="nl-BE" sz="1400"/>
              <a:t>ata</a:t>
            </a:r>
            <a:endParaRPr lang="nl-NL" sz="1400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3059113" y="2852738"/>
            <a:ext cx="136683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fr-BE" sz="1400"/>
              <a:t>Assessment factor</a:t>
            </a:r>
            <a:endParaRPr lang="nl-NL" sz="1400"/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auto">
          <a:xfrm>
            <a:off x="468313" y="3355975"/>
            <a:ext cx="3743325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347663" y="3519488"/>
            <a:ext cx="271621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L(E)C50 short-term toxicity tests</a:t>
            </a:r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347663" y="3925888"/>
            <a:ext cx="28257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1 long-term toxicity test</a:t>
            </a:r>
          </a:p>
        </p:txBody>
      </p:sp>
      <p:sp>
        <p:nvSpPr>
          <p:cNvPr id="24585" name="Rectangle 10"/>
          <p:cNvSpPr>
            <a:spLocks noChangeArrowheads="1"/>
          </p:cNvSpPr>
          <p:nvPr/>
        </p:nvSpPr>
        <p:spPr bwMode="auto">
          <a:xfrm>
            <a:off x="331788" y="4333875"/>
            <a:ext cx="257968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</a:t>
            </a:r>
          </a:p>
          <a:p>
            <a:pPr eaLnBrk="0" hangingPunct="0"/>
            <a:r>
              <a:rPr lang="nl-NL" sz="1400"/>
              <a:t>toxicity tests of 2 trophic levels</a:t>
            </a:r>
          </a:p>
        </p:txBody>
      </p:sp>
      <p:sp>
        <p:nvSpPr>
          <p:cNvPr id="24586" name="Rectangle 11"/>
          <p:cNvSpPr>
            <a:spLocks noChangeArrowheads="1"/>
          </p:cNvSpPr>
          <p:nvPr/>
        </p:nvSpPr>
        <p:spPr bwMode="auto">
          <a:xfrm>
            <a:off x="311150" y="5027613"/>
            <a:ext cx="2608263" cy="730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 </a:t>
            </a:r>
          </a:p>
          <a:p>
            <a:pPr eaLnBrk="0" hangingPunct="0"/>
            <a:r>
              <a:rPr lang="nl-NL" sz="1400"/>
              <a:t>toxicity tests of 3 species of 3 </a:t>
            </a:r>
          </a:p>
          <a:p>
            <a:pPr eaLnBrk="0" hangingPunct="0"/>
            <a:r>
              <a:rPr lang="nl-NL" sz="1400"/>
              <a:t>trophic levels</a:t>
            </a:r>
          </a:p>
        </p:txBody>
      </p:sp>
      <p:sp>
        <p:nvSpPr>
          <p:cNvPr id="24587" name="Line 12"/>
          <p:cNvSpPr>
            <a:spLocks noChangeShapeType="1"/>
          </p:cNvSpPr>
          <p:nvPr/>
        </p:nvSpPr>
        <p:spPr bwMode="auto">
          <a:xfrm>
            <a:off x="3132138" y="2924175"/>
            <a:ext cx="0" cy="2736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3275013" y="3573463"/>
            <a:ext cx="5778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1000</a:t>
            </a:r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3373438" y="3979863"/>
            <a:ext cx="4794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</a:t>
            </a:r>
          </a:p>
        </p:txBody>
      </p:sp>
      <p:sp>
        <p:nvSpPr>
          <p:cNvPr id="24590" name="Rectangle 15"/>
          <p:cNvSpPr>
            <a:spLocks noChangeArrowheads="1"/>
          </p:cNvSpPr>
          <p:nvPr/>
        </p:nvSpPr>
        <p:spPr bwMode="auto">
          <a:xfrm>
            <a:off x="3471863" y="444658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50</a:t>
            </a:r>
          </a:p>
        </p:txBody>
      </p:sp>
      <p:sp>
        <p:nvSpPr>
          <p:cNvPr id="24591" name="Rectangle 16"/>
          <p:cNvSpPr>
            <a:spLocks noChangeArrowheads="1"/>
          </p:cNvSpPr>
          <p:nvPr/>
        </p:nvSpPr>
        <p:spPr bwMode="auto">
          <a:xfrm>
            <a:off x="3471863" y="513873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</a:t>
            </a:r>
          </a:p>
        </p:txBody>
      </p:sp>
      <p:sp>
        <p:nvSpPr>
          <p:cNvPr id="24592" name="Text Box 17"/>
          <p:cNvSpPr txBox="1">
            <a:spLocks noChangeArrowheads="1"/>
          </p:cNvSpPr>
          <p:nvPr/>
        </p:nvSpPr>
        <p:spPr bwMode="auto">
          <a:xfrm>
            <a:off x="6196013" y="5145088"/>
            <a:ext cx="2763837" cy="3365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600" b="1"/>
              <a:t>Protection level: 95%</a:t>
            </a:r>
            <a:endParaRPr lang="nl-NL" sz="1600" b="1"/>
          </a:p>
        </p:txBody>
      </p:sp>
      <p:sp>
        <p:nvSpPr>
          <p:cNvPr id="24593" name="Rectangle 18"/>
          <p:cNvSpPr>
            <a:spLocks noChangeArrowheads="1"/>
          </p:cNvSpPr>
          <p:nvPr/>
        </p:nvSpPr>
        <p:spPr bwMode="auto">
          <a:xfrm>
            <a:off x="2916238" y="1776413"/>
            <a:ext cx="3911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b="1"/>
              <a:t>Hodnoty ekotox. EC50</a:t>
            </a:r>
            <a:r>
              <a:rPr lang="cs-CZ" b="1"/>
              <a:t> </a:t>
            </a:r>
            <a:r>
              <a:rPr lang="en-US" b="1"/>
              <a:t>/ NOEC</a:t>
            </a:r>
            <a:endParaRPr lang="en-US" b="1">
              <a:latin typeface="Optimum" charset="0"/>
            </a:endParaRPr>
          </a:p>
        </p:txBody>
      </p:sp>
      <p:sp>
        <p:nvSpPr>
          <p:cNvPr id="24594" name="Rectangle 19"/>
          <p:cNvSpPr>
            <a:spLocks noChangeArrowheads="1"/>
          </p:cNvSpPr>
          <p:nvPr/>
        </p:nvSpPr>
        <p:spPr bwMode="auto">
          <a:xfrm>
            <a:off x="4859338" y="2420938"/>
            <a:ext cx="3882794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 dirty="0" err="1"/>
              <a:t>Sofistikovanější</a:t>
            </a:r>
            <a:r>
              <a:rPr lang="en-GB" sz="1600" b="1" dirty="0"/>
              <a:t> </a:t>
            </a:r>
            <a:r>
              <a:rPr lang="cs-CZ" sz="1600" b="1" dirty="0"/>
              <a:t>postup:</a:t>
            </a:r>
            <a:br>
              <a:rPr lang="cs-CZ" sz="1600" b="1" dirty="0"/>
            </a:br>
            <a:r>
              <a:rPr lang="nl-NL" sz="1600" b="1" dirty="0">
                <a:solidFill>
                  <a:schemeClr val="tx2"/>
                </a:solidFill>
              </a:rPr>
              <a:t>Species sensitivity distribution</a:t>
            </a:r>
            <a:r>
              <a:rPr lang="nl-NL" sz="1600" b="1" dirty="0"/>
              <a:t> (SSD) </a:t>
            </a:r>
            <a:br>
              <a:rPr lang="cs-CZ" sz="1600" b="1" dirty="0"/>
            </a:br>
            <a:r>
              <a:rPr lang="cs-CZ" sz="1600" i="1" dirty="0"/>
              <a:t>statistická metoda – EC50 více druhů</a:t>
            </a:r>
            <a:endParaRPr lang="en-GB" sz="1600" i="1" dirty="0"/>
          </a:p>
        </p:txBody>
      </p:sp>
      <p:pic>
        <p:nvPicPr>
          <p:cNvPr id="24595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284538"/>
            <a:ext cx="43942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6" name="Line 21"/>
          <p:cNvSpPr>
            <a:spLocks noChangeShapeType="1"/>
          </p:cNvSpPr>
          <p:nvPr/>
        </p:nvSpPr>
        <p:spPr bwMode="auto">
          <a:xfrm flipV="1">
            <a:off x="5508625" y="5011738"/>
            <a:ext cx="1008063" cy="14287"/>
          </a:xfrm>
          <a:prstGeom prst="line">
            <a:avLst/>
          </a:prstGeom>
          <a:noFill/>
          <a:ln w="22225">
            <a:solidFill>
              <a:srgbClr val="66FF33"/>
            </a:solidFill>
            <a:round/>
            <a:headEnd/>
            <a:tailEnd/>
          </a:ln>
        </p:spPr>
        <p:txBody>
          <a:bodyPr wrap="none"/>
          <a:lstStyle/>
          <a:p>
            <a:endParaRPr lang="en-GB"/>
          </a:p>
        </p:txBody>
      </p:sp>
      <p:sp>
        <p:nvSpPr>
          <p:cNvPr id="24597" name="Line 22"/>
          <p:cNvSpPr>
            <a:spLocks noChangeShapeType="1"/>
          </p:cNvSpPr>
          <p:nvPr/>
        </p:nvSpPr>
        <p:spPr bwMode="auto">
          <a:xfrm>
            <a:off x="6516688" y="4999038"/>
            <a:ext cx="0" cy="230187"/>
          </a:xfrm>
          <a:prstGeom prst="line">
            <a:avLst/>
          </a:prstGeom>
          <a:noFill/>
          <a:ln w="22225">
            <a:solidFill>
              <a:srgbClr val="66FF33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24598" name="Rectangle 23"/>
          <p:cNvSpPr>
            <a:spLocks noChangeArrowheads="1"/>
          </p:cNvSpPr>
          <p:nvPr/>
        </p:nvSpPr>
        <p:spPr bwMode="auto">
          <a:xfrm>
            <a:off x="5292725" y="5300663"/>
            <a:ext cx="385127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9" name="Rectangle 24"/>
          <p:cNvSpPr>
            <a:spLocks noChangeArrowheads="1"/>
          </p:cNvSpPr>
          <p:nvPr/>
        </p:nvSpPr>
        <p:spPr bwMode="auto">
          <a:xfrm>
            <a:off x="5651500" y="5300663"/>
            <a:ext cx="245427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 b="1"/>
              <a:t>HC5 = 95% protection level</a:t>
            </a:r>
            <a:endParaRPr lang="en-GB" sz="1400"/>
          </a:p>
        </p:txBody>
      </p:sp>
      <p:sp>
        <p:nvSpPr>
          <p:cNvPr id="24600" name="Text Box 25"/>
          <p:cNvSpPr txBox="1">
            <a:spLocks noChangeArrowheads="1"/>
          </p:cNvSpPr>
          <p:nvPr/>
        </p:nvSpPr>
        <p:spPr bwMode="auto">
          <a:xfrm>
            <a:off x="8532813" y="5156200"/>
            <a:ext cx="72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sz="1200">
                <a:latin typeface="Verdana" pitchFamily="34" charset="0"/>
              </a:rPr>
              <a:t>[C]</a:t>
            </a:r>
            <a:endParaRPr lang="nl-NL" sz="1200">
              <a:latin typeface="Verdana" pitchFamily="34" charset="0"/>
            </a:endParaRPr>
          </a:p>
        </p:txBody>
      </p:sp>
      <p:sp>
        <p:nvSpPr>
          <p:cNvPr id="24601" name="Rectangle 27"/>
          <p:cNvSpPr>
            <a:spLocks noChangeArrowheads="1"/>
          </p:cNvSpPr>
          <p:nvPr/>
        </p:nvSpPr>
        <p:spPr bwMode="auto">
          <a:xfrm>
            <a:off x="2987675" y="609282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24602" name="Rectangle 28"/>
          <p:cNvSpPr>
            <a:spLocks noChangeArrowheads="1"/>
          </p:cNvSpPr>
          <p:nvPr/>
        </p:nvSpPr>
        <p:spPr bwMode="auto">
          <a:xfrm>
            <a:off x="2843213" y="6165850"/>
            <a:ext cx="3911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sz="2400" b="1"/>
              <a:t>PN</a:t>
            </a:r>
            <a:r>
              <a:rPr lang="cs-CZ" sz="2400" b="1"/>
              <a:t>EC</a:t>
            </a:r>
            <a:endParaRPr lang="en-US" sz="2400">
              <a:latin typeface="Optimum" charset="0"/>
            </a:endParaRPr>
          </a:p>
        </p:txBody>
      </p:sp>
      <p:sp>
        <p:nvSpPr>
          <p:cNvPr id="24603" name="AutoShape 29"/>
          <p:cNvSpPr>
            <a:spLocks noChangeArrowheads="1"/>
          </p:cNvSpPr>
          <p:nvPr/>
        </p:nvSpPr>
        <p:spPr bwMode="auto">
          <a:xfrm flipV="1">
            <a:off x="6732588" y="1916113"/>
            <a:ext cx="719137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4" name="AutoShape 30"/>
          <p:cNvSpPr>
            <a:spLocks noChangeArrowheads="1"/>
          </p:cNvSpPr>
          <p:nvPr/>
        </p:nvSpPr>
        <p:spPr bwMode="auto">
          <a:xfrm flipH="1" flipV="1">
            <a:off x="2339975" y="1916113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5" name="AutoShape 31"/>
          <p:cNvSpPr>
            <a:spLocks noChangeArrowheads="1"/>
          </p:cNvSpPr>
          <p:nvPr/>
        </p:nvSpPr>
        <p:spPr bwMode="auto">
          <a:xfrm rot="5400000" flipV="1">
            <a:off x="6841332" y="5912644"/>
            <a:ext cx="719137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6" name="AutoShape 32"/>
          <p:cNvSpPr>
            <a:spLocks noChangeArrowheads="1"/>
          </p:cNvSpPr>
          <p:nvPr/>
        </p:nvSpPr>
        <p:spPr bwMode="auto">
          <a:xfrm rot="-5400000" flipH="1" flipV="1">
            <a:off x="2161382" y="5841206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Rectangle 3"/>
          <p:cNvSpPr txBox="1">
            <a:spLocks/>
          </p:cNvSpPr>
          <p:nvPr/>
        </p:nvSpPr>
        <p:spPr bwMode="auto">
          <a:xfrm>
            <a:off x="306388" y="269875"/>
            <a:ext cx="8228012" cy="11430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cs-CZ" sz="25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</a:t>
            </a:r>
            <a:r>
              <a:rPr lang="en-US" sz="25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odvo</a:t>
            </a:r>
            <a:r>
              <a:rPr lang="cs-CZ" sz="25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zení PNEC </a:t>
            </a:r>
            <a:r>
              <a:rPr lang="cs-CZ" dirty="0">
                <a:latin typeface="+mj-lt"/>
                <a:ea typeface="+mj-ea"/>
                <a:cs typeface="+mj-cs"/>
                <a:sym typeface="Wingdings" pitchFamily="2" charset="2"/>
              </a:rPr>
              <a:t>= </a:t>
            </a:r>
            <a:r>
              <a:rPr lang="cs-CZ" dirty="0">
                <a:latin typeface="+mj-lt"/>
                <a:ea typeface="+mj-ea"/>
                <a:cs typeface="+mj-cs"/>
              </a:rPr>
              <a:t>bezpečná koncentrace </a:t>
            </a:r>
            <a:br>
              <a:rPr lang="cs-CZ" dirty="0">
                <a:latin typeface="+mj-lt"/>
                <a:ea typeface="+mj-ea"/>
                <a:cs typeface="+mj-cs"/>
              </a:rPr>
            </a:br>
            <a:endParaRPr lang="nl-N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876677" y="2348880"/>
            <a:ext cx="2945037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600" b="1" dirty="0"/>
              <a:t>Extrapolace</a:t>
            </a:r>
            <a:r>
              <a:rPr lang="cs-CZ" sz="1600" b="1" dirty="0"/>
              <a:t> pomocí faktorů </a:t>
            </a:r>
            <a:br>
              <a:rPr lang="en-GB" sz="1600" b="1" dirty="0"/>
            </a:br>
            <a:r>
              <a:rPr lang="en-GB" sz="1600" b="1" dirty="0" err="1"/>
              <a:t>pragmatický</a:t>
            </a:r>
            <a:r>
              <a:rPr lang="en-GB" sz="1600" b="1" dirty="0"/>
              <a:t> </a:t>
            </a:r>
            <a:r>
              <a:rPr lang="en-GB" sz="1600" b="1" dirty="0" err="1"/>
              <a:t>přístup</a:t>
            </a:r>
            <a:endParaRPr lang="en-GB" sz="1600" b="1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Kde lze </a:t>
            </a:r>
            <a:r>
              <a:rPr lang="cs-CZ" dirty="0" err="1"/>
              <a:t>biotesty</a:t>
            </a:r>
            <a:r>
              <a:rPr lang="cs-CZ" dirty="0"/>
              <a:t> využít ?</a:t>
            </a:r>
          </a:p>
        </p:txBody>
      </p:sp>
      <p:sp>
        <p:nvSpPr>
          <p:cNvPr id="7171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Výsledky biotestů jsou využitelné pro:</a:t>
            </a:r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r>
              <a:rPr lang="cs-CZ" altLang="cs-CZ" dirty="0"/>
              <a:t>prospektivní hodnocení ekologických rizik u testů čistých látek, pesticidů či testů směsí před jejich vnosem do ekosystému (kaly ČOV)</a:t>
            </a:r>
          </a:p>
          <a:p>
            <a:endParaRPr lang="cs-CZ" altLang="cs-CZ" dirty="0"/>
          </a:p>
          <a:p>
            <a:r>
              <a:rPr lang="cs-CZ" altLang="cs-CZ" dirty="0"/>
              <a:t>retrospektivní hodnocení ekologických rizik u hodnocení toxicity matricí z prostředí – hledání kauzality mezi znečištěním a efekty</a:t>
            </a:r>
          </a:p>
        </p:txBody>
      </p:sp>
      <p:sp>
        <p:nvSpPr>
          <p:cNvPr id="7172" name="Zástupný symbol pro číslo snímku 2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D59141E-BD5E-48D7-A90E-38B6A4796E74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84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3000" dirty="0">
                <a:solidFill>
                  <a:schemeClr val="tx1"/>
                </a:solidFill>
              </a:rPr>
              <a:t>PNEC </a:t>
            </a:r>
            <a:r>
              <a:rPr lang="en-GB" sz="3000" dirty="0" err="1">
                <a:solidFill>
                  <a:schemeClr val="tx1"/>
                </a:solidFill>
              </a:rPr>
              <a:t>vs</a:t>
            </a:r>
            <a:r>
              <a:rPr lang="en-GB" sz="3000" dirty="0">
                <a:solidFill>
                  <a:schemeClr val="tx1"/>
                </a:solidFill>
              </a:rPr>
              <a:t> </a:t>
            </a:r>
            <a:r>
              <a:rPr lang="cs-CZ" sz="3000" dirty="0" err="1">
                <a:solidFill>
                  <a:schemeClr val="tx1"/>
                </a:solidFill>
              </a:rPr>
              <a:t>zákoné</a:t>
            </a:r>
            <a:r>
              <a:rPr lang="cs-CZ" sz="3000" dirty="0">
                <a:solidFill>
                  <a:schemeClr val="tx1"/>
                </a:solidFill>
              </a:rPr>
              <a:t> </a:t>
            </a:r>
            <a:r>
              <a:rPr lang="en-GB" sz="3000" dirty="0" err="1">
                <a:solidFill>
                  <a:schemeClr val="tx1"/>
                </a:solidFill>
              </a:rPr>
              <a:t>limity</a:t>
            </a:r>
            <a:r>
              <a:rPr lang="en-GB" sz="3000" dirty="0">
                <a:solidFill>
                  <a:schemeClr val="tx1"/>
                </a:solidFill>
              </a:rPr>
              <a:t> </a:t>
            </a:r>
            <a:r>
              <a:rPr lang="cs-CZ" sz="3000" dirty="0">
                <a:solidFill>
                  <a:schemeClr val="tx1"/>
                </a:solidFill>
              </a:rPr>
              <a:t>(např. NEK / E</a:t>
            </a:r>
            <a:r>
              <a:rPr lang="en-GB" sz="3000" dirty="0">
                <a:solidFill>
                  <a:schemeClr val="tx1"/>
                </a:solidFill>
              </a:rPr>
              <a:t>QS</a:t>
            </a:r>
            <a:r>
              <a:rPr lang="cs-CZ" sz="3000" dirty="0">
                <a:solidFill>
                  <a:schemeClr val="tx1"/>
                </a:solidFill>
              </a:rPr>
              <a:t>)</a:t>
            </a:r>
            <a:endParaRPr lang="nl-NL" sz="3000" dirty="0">
              <a:solidFill>
                <a:schemeClr val="tx1"/>
              </a:solidFill>
            </a:endParaRPr>
          </a:p>
        </p:txBody>
      </p:sp>
      <p:sp>
        <p:nvSpPr>
          <p:cNvPr id="73" name="Zástupný symbol pro obsah 7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PNEC </a:t>
            </a:r>
          </a:p>
          <a:p>
            <a:pPr lvl="1">
              <a:defRPr/>
            </a:pPr>
            <a:r>
              <a:rPr lang="en-GB" dirty="0" err="1"/>
              <a:t>hodnota</a:t>
            </a:r>
            <a:r>
              <a:rPr lang="en-GB" dirty="0"/>
              <a:t> </a:t>
            </a:r>
            <a:r>
              <a:rPr lang="en-GB" dirty="0" err="1"/>
              <a:t>odvozená</a:t>
            </a:r>
            <a:r>
              <a:rPr lang="en-GB" dirty="0"/>
              <a:t> </a:t>
            </a:r>
            <a:r>
              <a:rPr lang="en-GB" dirty="0" err="1"/>
              <a:t>vědeckou</a:t>
            </a:r>
            <a:r>
              <a:rPr lang="en-GB" dirty="0"/>
              <a:t> </a:t>
            </a:r>
            <a:r>
              <a:rPr lang="en-GB" dirty="0" err="1"/>
              <a:t>metodou</a:t>
            </a:r>
            <a:r>
              <a:rPr lang="en-GB" dirty="0"/>
              <a:t> (</a:t>
            </a:r>
            <a:r>
              <a:rPr lang="en-GB" dirty="0" err="1"/>
              <a:t>experimentální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modelované</a:t>
            </a:r>
            <a:r>
              <a:rPr lang="en-GB" dirty="0"/>
              <a:t> </a:t>
            </a:r>
            <a:r>
              <a:rPr lang="en-GB" dirty="0" err="1"/>
              <a:t>ECx</a:t>
            </a:r>
            <a:r>
              <a:rPr lang="en-GB" dirty="0"/>
              <a:t>) s </a:t>
            </a:r>
            <a:r>
              <a:rPr lang="en-GB" dirty="0" err="1"/>
              <a:t>využitím</a:t>
            </a:r>
            <a:r>
              <a:rPr lang="en-GB" dirty="0"/>
              <a:t> </a:t>
            </a:r>
            <a:r>
              <a:rPr lang="en-GB" dirty="0" err="1"/>
              <a:t>standardizovaných</a:t>
            </a:r>
            <a:r>
              <a:rPr lang="en-GB" dirty="0"/>
              <a:t> </a:t>
            </a:r>
            <a:r>
              <a:rPr lang="en-GB" dirty="0" err="1"/>
              <a:t>postupů</a:t>
            </a:r>
            <a:r>
              <a:rPr lang="en-GB" dirty="0"/>
              <a:t> </a:t>
            </a:r>
            <a:r>
              <a:rPr lang="en-GB" dirty="0" err="1"/>
              <a:t>hodnocení</a:t>
            </a:r>
            <a:r>
              <a:rPr lang="en-GB" dirty="0"/>
              <a:t> </a:t>
            </a:r>
            <a:r>
              <a:rPr lang="en-GB" dirty="0" err="1"/>
              <a:t>rizik</a:t>
            </a:r>
            <a:r>
              <a:rPr lang="en-GB" dirty="0"/>
              <a:t> (AFs</a:t>
            </a:r>
            <a:r>
              <a:rPr lang="en-US" dirty="0"/>
              <a:t>/</a:t>
            </a:r>
            <a:r>
              <a:rPr lang="en-GB" dirty="0"/>
              <a:t>UFs, SSD)</a:t>
            </a:r>
            <a:endParaRPr lang="cs-CZ" dirty="0"/>
          </a:p>
          <a:p>
            <a:pPr lvl="1">
              <a:defRPr/>
            </a:pPr>
            <a:endParaRPr lang="en-GB" dirty="0"/>
          </a:p>
          <a:p>
            <a:pPr>
              <a:defRPr/>
            </a:pPr>
            <a:r>
              <a:rPr lang="cs-CZ" b="1" dirty="0">
                <a:solidFill>
                  <a:srgbClr val="00B050"/>
                </a:solidFill>
              </a:rPr>
              <a:t>NEK </a:t>
            </a:r>
            <a:r>
              <a:rPr lang="cs-CZ" dirty="0">
                <a:solidFill>
                  <a:srgbClr val="00B050"/>
                </a:solidFill>
              </a:rPr>
              <a:t>(Norma Environmentální Kvality) </a:t>
            </a:r>
            <a:br>
              <a:rPr lang="cs-CZ" dirty="0">
                <a:solidFill>
                  <a:srgbClr val="00B050"/>
                </a:solidFill>
              </a:rPr>
            </a:br>
            <a:r>
              <a:rPr lang="en-GB" dirty="0">
                <a:solidFill>
                  <a:srgbClr val="00B050"/>
                </a:solidFill>
              </a:rPr>
              <a:t>= </a:t>
            </a:r>
            <a:r>
              <a:rPr lang="en-GB" b="1" dirty="0">
                <a:solidFill>
                  <a:srgbClr val="00B050"/>
                </a:solidFill>
              </a:rPr>
              <a:t>EQS </a:t>
            </a:r>
            <a:r>
              <a:rPr lang="cs-CZ" dirty="0">
                <a:solidFill>
                  <a:srgbClr val="00B050"/>
                </a:solidFill>
              </a:rPr>
              <a:t>(</a:t>
            </a:r>
            <a:r>
              <a:rPr lang="cs-CZ" dirty="0" err="1">
                <a:solidFill>
                  <a:srgbClr val="00B050"/>
                </a:solidFill>
              </a:rPr>
              <a:t>Environmental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Quality</a:t>
            </a:r>
            <a:r>
              <a:rPr lang="cs-CZ" dirty="0">
                <a:solidFill>
                  <a:srgbClr val="00B050"/>
                </a:solidFill>
              </a:rPr>
              <a:t> Standard</a:t>
            </a:r>
            <a:r>
              <a:rPr lang="en-GB" dirty="0">
                <a:solidFill>
                  <a:srgbClr val="00B050"/>
                </a:solidFill>
              </a:rPr>
              <a:t>)</a:t>
            </a:r>
          </a:p>
          <a:p>
            <a:pPr lvl="1">
              <a:defRPr/>
            </a:pPr>
            <a:r>
              <a:rPr lang="en-GB" dirty="0"/>
              <a:t>limit </a:t>
            </a:r>
            <a:r>
              <a:rPr lang="cs-CZ" dirty="0"/>
              <a:t>uvedený v zákonech, nařízeních atd.</a:t>
            </a:r>
          </a:p>
          <a:p>
            <a:pPr lvl="1">
              <a:defRPr/>
            </a:pPr>
            <a:r>
              <a:rPr lang="cs-CZ" dirty="0"/>
              <a:t>je odvozen z PNEC, konkrétní hodnota je ale „politickým“ rozhodnutím a dohodou z</a:t>
            </a:r>
            <a:r>
              <a:rPr lang="en-GB" dirty="0"/>
              <a:t>ú</a:t>
            </a:r>
            <a:r>
              <a:rPr lang="cs-CZ" dirty="0" err="1"/>
              <a:t>častněných</a:t>
            </a:r>
            <a:r>
              <a:rPr lang="cs-CZ" dirty="0"/>
              <a:t> stran</a:t>
            </a:r>
          </a:p>
          <a:p>
            <a:pPr lvl="2">
              <a:defRPr/>
            </a:pPr>
            <a:r>
              <a:rPr lang="cs-CZ" sz="2100" dirty="0"/>
              <a:t>Příklad: </a:t>
            </a:r>
            <a:r>
              <a:rPr lang="cs-CZ" sz="2100" dirty="0" err="1"/>
              <a:t>Ethinylestradiol</a:t>
            </a:r>
            <a:r>
              <a:rPr lang="cs-CZ" sz="2100" dirty="0"/>
              <a:t> (endokrinní </a:t>
            </a:r>
            <a:r>
              <a:rPr lang="cs-CZ" sz="2100" dirty="0" err="1"/>
              <a:t>disruptor</a:t>
            </a:r>
            <a:r>
              <a:rPr lang="cs-CZ" sz="2100" dirty="0"/>
              <a:t>) - odhadnutý PNEC je extrémně nízký</a:t>
            </a:r>
            <a:r>
              <a:rPr lang="en-GB" sz="2100" dirty="0"/>
              <a:t> (0.001 </a:t>
            </a:r>
            <a:r>
              <a:rPr lang="en-GB" sz="2100" dirty="0" err="1"/>
              <a:t>ng</a:t>
            </a:r>
            <a:r>
              <a:rPr lang="en-US" sz="2100" dirty="0"/>
              <a:t>/L</a:t>
            </a:r>
            <a:r>
              <a:rPr lang="en-GB" sz="2100" dirty="0"/>
              <a:t>). </a:t>
            </a:r>
            <a:br>
              <a:rPr lang="cs-CZ" sz="2100" dirty="0"/>
            </a:br>
            <a:r>
              <a:rPr lang="cs-CZ" sz="2100" dirty="0"/>
              <a:t>Problémy s PNEC - </a:t>
            </a:r>
            <a:r>
              <a:rPr lang="en-GB" sz="2100" dirty="0"/>
              <a:t>(</a:t>
            </a:r>
            <a:r>
              <a:rPr lang="en-GB" sz="2100" dirty="0" err="1"/>
              <a:t>i</a:t>
            </a:r>
            <a:r>
              <a:rPr lang="en-GB" sz="2100" dirty="0"/>
              <a:t>) </a:t>
            </a:r>
            <a:r>
              <a:rPr lang="cs-CZ" sz="2100" dirty="0"/>
              <a:t>nelze </a:t>
            </a:r>
            <a:r>
              <a:rPr lang="en-GB" sz="2100" dirty="0" err="1"/>
              <a:t>sledovat</a:t>
            </a:r>
            <a:r>
              <a:rPr lang="en-GB" sz="2100" dirty="0"/>
              <a:t> </a:t>
            </a:r>
            <a:r>
              <a:rPr lang="cs-CZ" sz="2100" dirty="0"/>
              <a:t>(neexistují analytické metody s nízkým limitem detekce</a:t>
            </a:r>
            <a:r>
              <a:rPr lang="en-GB" sz="2100" dirty="0"/>
              <a:t>), (ii) </a:t>
            </a:r>
            <a:r>
              <a:rPr lang="cs-CZ" sz="2100" dirty="0"/>
              <a:t>ČOV reálně nemohou efektivně čistit odpadní vody </a:t>
            </a:r>
            <a:r>
              <a:rPr lang="cs-CZ" sz="2100" dirty="0">
                <a:sym typeface="Wingdings" pitchFamily="2" charset="2"/>
              </a:rPr>
              <a:t></a:t>
            </a:r>
            <a:r>
              <a:rPr lang="en-US" sz="2100" dirty="0">
                <a:sym typeface="Wingdings" pitchFamily="2" charset="2"/>
              </a:rPr>
              <a:t> </a:t>
            </a:r>
            <a:r>
              <a:rPr lang="cs-CZ" sz="2100" dirty="0"/>
              <a:t>v praxi budou koncentrace EE2  vždy nad </a:t>
            </a:r>
            <a:r>
              <a:rPr lang="en-US" sz="2100" dirty="0"/>
              <a:t>PNEC … </a:t>
            </a:r>
            <a:r>
              <a:rPr lang="en-US" sz="2100" u="sng" dirty="0"/>
              <a:t>Politick</a:t>
            </a:r>
            <a:r>
              <a:rPr lang="en-GB" sz="2100" u="sng" dirty="0"/>
              <a:t>á </a:t>
            </a:r>
            <a:r>
              <a:rPr lang="en-GB" sz="2100" u="sng" dirty="0" err="1"/>
              <a:t>debata</a:t>
            </a:r>
            <a:r>
              <a:rPr lang="en-GB" sz="2100" u="sng" dirty="0"/>
              <a:t>:</a:t>
            </a:r>
            <a:r>
              <a:rPr lang="en-GB" sz="2100" dirty="0"/>
              <a:t> “</a:t>
            </a:r>
            <a:r>
              <a:rPr lang="en-GB" sz="2100" dirty="0" err="1"/>
              <a:t>Riziko</a:t>
            </a:r>
            <a:r>
              <a:rPr lang="en-GB" sz="2100" dirty="0"/>
              <a:t> je </a:t>
            </a:r>
            <a:r>
              <a:rPr lang="en-GB" sz="2100" dirty="0" err="1"/>
              <a:t>třeba</a:t>
            </a:r>
            <a:r>
              <a:rPr lang="en-GB" sz="2100" dirty="0"/>
              <a:t> </a:t>
            </a:r>
            <a:r>
              <a:rPr lang="en-GB" sz="2100" dirty="0" err="1"/>
              <a:t>řídit</a:t>
            </a:r>
            <a:r>
              <a:rPr lang="en-GB" sz="2100" dirty="0"/>
              <a:t>. </a:t>
            </a:r>
            <a:r>
              <a:rPr lang="en-GB" sz="2100" dirty="0" err="1"/>
              <a:t>Jaká</a:t>
            </a:r>
            <a:r>
              <a:rPr lang="en-GB" sz="2100" dirty="0"/>
              <a:t> </a:t>
            </a:r>
            <a:r>
              <a:rPr lang="en-GB" sz="2100" dirty="0" err="1"/>
              <a:t>hodnota</a:t>
            </a:r>
            <a:r>
              <a:rPr lang="en-GB" sz="2100" dirty="0"/>
              <a:t> EQS v </a:t>
            </a:r>
            <a:r>
              <a:rPr lang="en-GB" sz="2100" dirty="0" err="1"/>
              <a:t>zákoně</a:t>
            </a:r>
            <a:r>
              <a:rPr lang="en-GB" sz="2100" dirty="0"/>
              <a:t> je </a:t>
            </a:r>
            <a:r>
              <a:rPr lang="en-GB" sz="2100" dirty="0" err="1"/>
              <a:t>akceptovatelná</a:t>
            </a:r>
            <a:r>
              <a:rPr lang="en-GB" sz="2100" dirty="0"/>
              <a:t>, </a:t>
            </a:r>
            <a:r>
              <a:rPr lang="en-GB" sz="2100" dirty="0" err="1"/>
              <a:t>rozumná</a:t>
            </a:r>
            <a:r>
              <a:rPr lang="en-GB" sz="2100" dirty="0"/>
              <a:t>, </a:t>
            </a:r>
            <a:r>
              <a:rPr lang="en-GB" sz="2100" dirty="0" err="1"/>
              <a:t>smysluplná</a:t>
            </a:r>
            <a:r>
              <a:rPr lang="en-GB" sz="2100" dirty="0"/>
              <a:t>? “</a:t>
            </a:r>
            <a:endParaRPr lang="cs-CZ" sz="2100" dirty="0"/>
          </a:p>
          <a:p>
            <a:pPr lvl="1">
              <a:defRPr/>
            </a:pPr>
            <a:endParaRPr lang="en-GB" dirty="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82662"/>
            <a:ext cx="9144000" cy="654050"/>
          </a:xfrm>
        </p:spPr>
        <p:txBody>
          <a:bodyPr/>
          <a:lstStyle/>
          <a:p>
            <a:r>
              <a:rPr lang="en-US" b="1" dirty="0" err="1"/>
              <a:t>Syntéza</a:t>
            </a:r>
            <a:r>
              <a:rPr lang="en-US" b="1" dirty="0"/>
              <a:t> PEC a PNEC = </a:t>
            </a:r>
            <a:r>
              <a:rPr lang="en-US" b="1" dirty="0" err="1"/>
              <a:t>charakteri</a:t>
            </a:r>
            <a:r>
              <a:rPr lang="en-GB" b="1" dirty="0" err="1"/>
              <a:t>zace</a:t>
            </a:r>
            <a:r>
              <a:rPr lang="en-GB" b="1" dirty="0"/>
              <a:t> </a:t>
            </a:r>
            <a:r>
              <a:rPr lang="en-GB" b="1" dirty="0" err="1"/>
              <a:t>rizika</a:t>
            </a:r>
            <a:endParaRPr lang="en-GB" dirty="0"/>
          </a:p>
        </p:txBody>
      </p:sp>
      <p:sp>
        <p:nvSpPr>
          <p:cNvPr id="36867" name="Rectangle 3"/>
          <p:cNvSpPr>
            <a:spLocks noGrp="1"/>
          </p:cNvSpPr>
          <p:nvPr>
            <p:ph type="body" idx="4294967295"/>
          </p:nvPr>
        </p:nvSpPr>
        <p:spPr>
          <a:xfrm>
            <a:off x="0" y="966788"/>
            <a:ext cx="8534400" cy="54864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b="1" dirty="0">
                <a:solidFill>
                  <a:schemeClr val="tx2"/>
                </a:solidFill>
              </a:rPr>
              <a:t>Charakterizace (</a:t>
            </a:r>
            <a:r>
              <a:rPr lang="cs-CZ" sz="2400" b="1" dirty="0" err="1">
                <a:solidFill>
                  <a:schemeClr val="tx2"/>
                </a:solidFill>
              </a:rPr>
              <a:t>kvanitifikace</a:t>
            </a:r>
            <a:r>
              <a:rPr lang="cs-CZ" sz="2400" b="1" dirty="0">
                <a:solidFill>
                  <a:schemeClr val="tx2"/>
                </a:solidFill>
              </a:rPr>
              <a:t>) rizika</a:t>
            </a:r>
          </a:p>
          <a:p>
            <a:pPr lvl="1" eaLnBrk="1" hangingPunct="1">
              <a:defRPr/>
            </a:pPr>
            <a:r>
              <a:rPr lang="cs-CZ" sz="2000" dirty="0"/>
              <a:t>SROVNÁNÍ </a:t>
            </a:r>
            <a:r>
              <a:rPr lang="cs-CZ" sz="2000" dirty="0">
                <a:solidFill>
                  <a:schemeClr val="tx1"/>
                </a:solidFill>
              </a:rPr>
              <a:t>EXPOZICE a EFEKT</a:t>
            </a:r>
            <a:r>
              <a:rPr lang="en-US" sz="2000" dirty="0">
                <a:solidFill>
                  <a:schemeClr val="tx1"/>
                </a:solidFill>
              </a:rPr>
              <a:t>Ů</a:t>
            </a:r>
          </a:p>
          <a:p>
            <a:pPr lvl="1" eaLnBrk="1" hangingPunct="1">
              <a:defRPr/>
            </a:pPr>
            <a:r>
              <a:rPr lang="en-US" sz="2000" dirty="0"/>
              <a:t>V</a:t>
            </a:r>
            <a:r>
              <a:rPr lang="cs-CZ" sz="2000" dirty="0"/>
              <a:t>YHODNOCENÍ RIZIKA = pravděpodobnosti ...</a:t>
            </a:r>
          </a:p>
          <a:p>
            <a:pPr lvl="1" eaLnBrk="1" hangingPunct="1">
              <a:defRPr/>
            </a:pPr>
            <a:endParaRPr lang="cs-CZ" sz="2000" dirty="0"/>
          </a:p>
          <a:p>
            <a:pPr lvl="1" eaLnBrk="1" hangingPunct="1">
              <a:defRPr/>
            </a:pPr>
            <a:r>
              <a:rPr lang="en-GB" sz="2000" b="1" dirty="0">
                <a:solidFill>
                  <a:srgbClr val="00B050"/>
                </a:solidFill>
              </a:rPr>
              <a:t>(</a:t>
            </a:r>
            <a:r>
              <a:rPr lang="cs-CZ" sz="2000" b="1" dirty="0">
                <a:solidFill>
                  <a:srgbClr val="00B050"/>
                </a:solidFill>
              </a:rPr>
              <a:t>A) </a:t>
            </a:r>
            <a:r>
              <a:rPr lang="en-GB" sz="2000" b="1" dirty="0">
                <a:solidFill>
                  <a:srgbClr val="00B050"/>
                </a:solidFill>
              </a:rPr>
              <a:t>NEJČASTĚJŠÍ </a:t>
            </a:r>
            <a:r>
              <a:rPr lang="en-GB" sz="2000" b="1" dirty="0" err="1">
                <a:solidFill>
                  <a:srgbClr val="00B050"/>
                </a:solidFill>
              </a:rPr>
              <a:t>přístup</a:t>
            </a:r>
            <a:r>
              <a:rPr lang="en-GB" sz="2000" b="1" dirty="0">
                <a:solidFill>
                  <a:srgbClr val="00B050"/>
                </a:solidFill>
              </a:rPr>
              <a:t> - </a:t>
            </a:r>
            <a:r>
              <a:rPr lang="cs-CZ" sz="2000" b="1" dirty="0">
                <a:solidFill>
                  <a:srgbClr val="00B050"/>
                </a:solidFill>
              </a:rPr>
              <a:t>využití indexů </a:t>
            </a:r>
            <a:r>
              <a:rPr lang="en-GB" sz="2000" b="1" dirty="0" err="1">
                <a:solidFill>
                  <a:srgbClr val="00B050"/>
                </a:solidFill>
              </a:rPr>
              <a:t>rizika</a:t>
            </a:r>
            <a:r>
              <a:rPr lang="en-GB" sz="2000" b="1" dirty="0">
                <a:solidFill>
                  <a:srgbClr val="00B050"/>
                </a:solidFill>
              </a:rPr>
              <a:t> </a:t>
            </a:r>
            <a:br>
              <a:rPr lang="en-GB" sz="2000" b="1" dirty="0">
                <a:solidFill>
                  <a:srgbClr val="00B050"/>
                </a:solidFill>
              </a:rPr>
            </a:br>
            <a:r>
              <a:rPr lang="cs-CZ" sz="2000" dirty="0"/>
              <a:t>(</a:t>
            </a:r>
            <a:r>
              <a:rPr lang="en-GB" sz="2000" i="1" dirty="0"/>
              <a:t>Risk </a:t>
            </a:r>
            <a:r>
              <a:rPr lang="cs-CZ" sz="2000" i="1" dirty="0"/>
              <a:t>Index / Risk </a:t>
            </a:r>
            <a:r>
              <a:rPr lang="cs-CZ" sz="2000" i="1" dirty="0" err="1"/>
              <a:t>Quotient</a:t>
            </a:r>
            <a:r>
              <a:rPr lang="en-GB" sz="2000" i="1" dirty="0"/>
              <a:t> ... </a:t>
            </a:r>
            <a:r>
              <a:rPr lang="en-GB" sz="2000" i="1" dirty="0" err="1"/>
              <a:t>také</a:t>
            </a:r>
            <a:r>
              <a:rPr lang="en-GB" sz="2000" i="1" dirty="0"/>
              <a:t> HI – “Hazard index”</a:t>
            </a:r>
            <a:r>
              <a:rPr lang="cs-CZ" sz="2000" i="1" dirty="0"/>
              <a:t>)</a:t>
            </a:r>
            <a:br>
              <a:rPr lang="cs-CZ" sz="2000" i="1" dirty="0"/>
            </a:br>
            <a:r>
              <a:rPr lang="cs-CZ" sz="2000" i="1" dirty="0"/>
              <a:t>	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R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</a:rPr>
              <a:t>I 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(RQ, HI) 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</a:rPr>
              <a:t>= (P)EC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/ PNEC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		RI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</a:rPr>
              <a:t>= dávka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/ TDI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sz="2000" dirty="0">
                <a:solidFill>
                  <a:srgbClr val="FF0000"/>
                </a:solidFill>
              </a:rPr>
              <a:t>	</a:t>
            </a:r>
            <a:r>
              <a:rPr lang="en-US" sz="2000" dirty="0">
                <a:solidFill>
                  <a:srgbClr val="FF0000"/>
                </a:solidFill>
              </a:rPr>
              <a:t>je</a:t>
            </a:r>
            <a:r>
              <a:rPr lang="cs-CZ" sz="2000" dirty="0">
                <a:solidFill>
                  <a:srgbClr val="FF0000"/>
                </a:solidFill>
              </a:rPr>
              <a:t>-li R</a:t>
            </a:r>
            <a:r>
              <a:rPr lang="en-GB" sz="2000" dirty="0">
                <a:solidFill>
                  <a:srgbClr val="FF0000"/>
                </a:solidFill>
              </a:rPr>
              <a:t>I (RQ, HI</a:t>
            </a:r>
            <a:r>
              <a:rPr lang="cs-CZ" sz="2000" dirty="0">
                <a:solidFill>
                  <a:srgbClr val="FF0000"/>
                </a:solidFill>
              </a:rPr>
              <a:t>) </a:t>
            </a:r>
            <a:r>
              <a:rPr lang="en-US" sz="2000" dirty="0">
                <a:solidFill>
                  <a:srgbClr val="FF0000"/>
                </a:solidFill>
              </a:rPr>
              <a:t>&gt;</a:t>
            </a:r>
            <a:r>
              <a:rPr lang="cs-CZ" sz="2000" dirty="0">
                <a:solidFill>
                  <a:srgbClr val="FF0000"/>
                </a:solidFill>
              </a:rPr>
              <a:t>1	</a:t>
            </a:r>
            <a:r>
              <a:rPr lang="en-GB" sz="20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cs-CZ" sz="2000" dirty="0">
                <a:solidFill>
                  <a:srgbClr val="FF0000"/>
                </a:solidFill>
              </a:rPr>
              <a:t>existuje RIZIKO</a:t>
            </a:r>
          </a:p>
          <a:p>
            <a:pPr eaLnBrk="1" hangingPunct="1">
              <a:defRPr/>
            </a:pPr>
            <a:endParaRPr lang="cs-CZ" sz="1600" b="1" dirty="0"/>
          </a:p>
          <a:p>
            <a:pPr eaLnBrk="1" hangingPunct="1">
              <a:defRPr/>
            </a:pPr>
            <a:endParaRPr lang="cs-CZ" sz="1600" b="1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21875" t="33333" r="20313" b="36459"/>
          <a:stretch>
            <a:fillRect/>
          </a:stretch>
        </p:blipFill>
        <p:spPr bwMode="auto">
          <a:xfrm>
            <a:off x="2209800" y="3962400"/>
            <a:ext cx="67056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54000" y="4079875"/>
            <a:ext cx="18796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600" i="1">
                <a:latin typeface="Times New Roman" pitchFamily="18" charset="0"/>
              </a:rPr>
              <a:t>Př.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Zdravotní rizika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sinicových toxinů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pro člověka 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Příjem při koupání</a:t>
            </a:r>
            <a:br>
              <a:rPr lang="cs-CZ" sz="1600" i="1">
                <a:latin typeface="Times New Roman" pitchFamily="18" charset="0"/>
              </a:rPr>
            </a:br>
            <a:r>
              <a:rPr lang="cs-CZ" sz="1600" i="1">
                <a:latin typeface="Times New Roman" pitchFamily="18" charset="0"/>
              </a:rPr>
              <a:t>v Brněnské přehradě</a:t>
            </a:r>
          </a:p>
        </p:txBody>
      </p:sp>
      <p:pic>
        <p:nvPicPr>
          <p:cNvPr id="15366" name="Picture 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981075"/>
            <a:ext cx="1465262" cy="12430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500" b="1" dirty="0" err="1"/>
              <a:t>Charakteri</a:t>
            </a:r>
            <a:r>
              <a:rPr lang="en-GB" sz="2500" b="1" dirty="0" err="1"/>
              <a:t>zace</a:t>
            </a:r>
            <a:r>
              <a:rPr lang="en-GB" sz="2500" b="1" dirty="0"/>
              <a:t> </a:t>
            </a:r>
            <a:r>
              <a:rPr lang="en-GB" sz="2500" b="1" dirty="0" err="1"/>
              <a:t>rizika</a:t>
            </a:r>
            <a:endParaRPr lang="cs-CZ" sz="2500" b="1" dirty="0"/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534400" cy="5486400"/>
          </a:xfrm>
        </p:spPr>
        <p:txBody>
          <a:bodyPr/>
          <a:lstStyle/>
          <a:p>
            <a:pPr lvl="1" eaLnBrk="1" hangingPunct="1">
              <a:buNone/>
            </a:pPr>
            <a:r>
              <a:rPr lang="en-GB" sz="2000" b="1" dirty="0">
                <a:solidFill>
                  <a:srgbClr val="00B050"/>
                </a:solidFill>
              </a:rPr>
              <a:t>(</a:t>
            </a:r>
            <a:r>
              <a:rPr lang="cs-CZ" sz="2000" b="1" dirty="0">
                <a:solidFill>
                  <a:srgbClr val="00B050"/>
                </a:solidFill>
              </a:rPr>
              <a:t>B) Pravděpodobnostní posouzení rizika</a:t>
            </a:r>
          </a:p>
          <a:p>
            <a:pPr lvl="1" eaLnBrk="1" hangingPunct="1"/>
            <a:r>
              <a:rPr lang="cs-CZ" sz="2000" dirty="0"/>
              <a:t>srovnání </a:t>
            </a:r>
            <a:br>
              <a:rPr lang="cs-CZ" sz="2000" dirty="0"/>
            </a:br>
            <a:r>
              <a:rPr lang="cs-CZ" sz="2000" dirty="0"/>
              <a:t>		rozložení koncentrací </a:t>
            </a:r>
            <a:r>
              <a:rPr lang="cs-CZ" sz="2000" i="1" dirty="0"/>
              <a:t>(dávek</a:t>
            </a:r>
            <a:r>
              <a:rPr lang="cs-CZ" sz="2000" dirty="0"/>
              <a:t>)</a:t>
            </a:r>
            <a:r>
              <a:rPr lang="cs-CZ" sz="2000" i="1" dirty="0"/>
              <a:t>,</a:t>
            </a:r>
            <a:r>
              <a:rPr lang="cs-CZ" sz="2000" dirty="0"/>
              <a:t> které lze reálně očekávat </a:t>
            </a:r>
            <a:br>
              <a:rPr lang="cs-CZ" sz="2000" dirty="0"/>
            </a:br>
            <a:r>
              <a:rPr lang="cs-CZ" sz="2000" dirty="0"/>
              <a:t>		rozložení koncentrací (dávek) ve kterých nastávají efekty</a:t>
            </a:r>
            <a:endParaRPr lang="cs-CZ" sz="2000" u="sng" dirty="0"/>
          </a:p>
          <a:p>
            <a:pPr eaLnBrk="1" hangingPunct="1"/>
            <a:endParaRPr lang="cs-CZ" sz="1600" b="1" dirty="0"/>
          </a:p>
          <a:p>
            <a:pPr eaLnBrk="1" hangingPunct="1"/>
            <a:endParaRPr lang="cs-CZ" sz="1600" b="1" dirty="0"/>
          </a:p>
        </p:txBody>
      </p:sp>
      <p:sp>
        <p:nvSpPr>
          <p:cNvPr id="16388" name="Freeform 5"/>
          <p:cNvSpPr>
            <a:spLocks/>
          </p:cNvSpPr>
          <p:nvPr/>
        </p:nvSpPr>
        <p:spPr bwMode="auto">
          <a:xfrm>
            <a:off x="3182938" y="3400425"/>
            <a:ext cx="2894012" cy="2312988"/>
          </a:xfrm>
          <a:custGeom>
            <a:avLst/>
            <a:gdLst>
              <a:gd name="T0" fmla="*/ 0 w 2060"/>
              <a:gd name="T1" fmla="*/ 2147483647 h 1615"/>
              <a:gd name="T2" fmla="*/ 2147483647 w 2060"/>
              <a:gd name="T3" fmla="*/ 2147483647 h 1615"/>
              <a:gd name="T4" fmla="*/ 2147483647 w 2060"/>
              <a:gd name="T5" fmla="*/ 2147483647 h 1615"/>
              <a:gd name="T6" fmla="*/ 2147483647 w 2060"/>
              <a:gd name="T7" fmla="*/ 2147483647 h 1615"/>
              <a:gd name="T8" fmla="*/ 2147483647 w 2060"/>
              <a:gd name="T9" fmla="*/ 2147483647 h 1615"/>
              <a:gd name="T10" fmla="*/ 2147483647 w 2060"/>
              <a:gd name="T11" fmla="*/ 2147483647 h 1615"/>
              <a:gd name="T12" fmla="*/ 2147483647 w 2060"/>
              <a:gd name="T13" fmla="*/ 2147483647 h 1615"/>
              <a:gd name="T14" fmla="*/ 2147483647 w 2060"/>
              <a:gd name="T15" fmla="*/ 2147483647 h 1615"/>
              <a:gd name="T16" fmla="*/ 2147483647 w 2060"/>
              <a:gd name="T17" fmla="*/ 2147483647 h 1615"/>
              <a:gd name="T18" fmla="*/ 2147483647 w 2060"/>
              <a:gd name="T19" fmla="*/ 2147483647 h 1615"/>
              <a:gd name="T20" fmla="*/ 2147483647 w 2060"/>
              <a:gd name="T21" fmla="*/ 2147483647 h 1615"/>
              <a:gd name="T22" fmla="*/ 2147483647 w 2060"/>
              <a:gd name="T23" fmla="*/ 2147483647 h 1615"/>
              <a:gd name="T24" fmla="*/ 2147483647 w 2060"/>
              <a:gd name="T25" fmla="*/ 2147483647 h 1615"/>
              <a:gd name="T26" fmla="*/ 2147483647 w 2060"/>
              <a:gd name="T27" fmla="*/ 2147483647 h 1615"/>
              <a:gd name="T28" fmla="*/ 2147483647 w 2060"/>
              <a:gd name="T29" fmla="*/ 2147483647 h 1615"/>
              <a:gd name="T30" fmla="*/ 2147483647 w 2060"/>
              <a:gd name="T31" fmla="*/ 2147483647 h 1615"/>
              <a:gd name="T32" fmla="*/ 2147483647 w 2060"/>
              <a:gd name="T33" fmla="*/ 2147483647 h 1615"/>
              <a:gd name="T34" fmla="*/ 2147483647 w 2060"/>
              <a:gd name="T35" fmla="*/ 2147483647 h 1615"/>
              <a:gd name="T36" fmla="*/ 2147483647 w 2060"/>
              <a:gd name="T37" fmla="*/ 2147483647 h 1615"/>
              <a:gd name="T38" fmla="*/ 2147483647 w 2060"/>
              <a:gd name="T39" fmla="*/ 2147483647 h 1615"/>
              <a:gd name="T40" fmla="*/ 2147483647 w 2060"/>
              <a:gd name="T41" fmla="*/ 2147483647 h 1615"/>
              <a:gd name="T42" fmla="*/ 2147483647 w 2060"/>
              <a:gd name="T43" fmla="*/ 2147483647 h 16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60"/>
              <a:gd name="T67" fmla="*/ 0 h 1615"/>
              <a:gd name="T68" fmla="*/ 2060 w 2060"/>
              <a:gd name="T69" fmla="*/ 1615 h 16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60" h="1615">
                <a:moveTo>
                  <a:pt x="0" y="1597"/>
                </a:moveTo>
                <a:cubicBezTo>
                  <a:pt x="245" y="1587"/>
                  <a:pt x="156" y="1615"/>
                  <a:pt x="292" y="1524"/>
                </a:cubicBezTo>
                <a:cubicBezTo>
                  <a:pt x="298" y="1516"/>
                  <a:pt x="302" y="1506"/>
                  <a:pt x="309" y="1500"/>
                </a:cubicBezTo>
                <a:cubicBezTo>
                  <a:pt x="324" y="1487"/>
                  <a:pt x="357" y="1467"/>
                  <a:pt x="357" y="1467"/>
                </a:cubicBezTo>
                <a:cubicBezTo>
                  <a:pt x="381" y="1432"/>
                  <a:pt x="430" y="1377"/>
                  <a:pt x="463" y="1346"/>
                </a:cubicBezTo>
                <a:cubicBezTo>
                  <a:pt x="482" y="1307"/>
                  <a:pt x="504" y="1268"/>
                  <a:pt x="528" y="1232"/>
                </a:cubicBezTo>
                <a:cubicBezTo>
                  <a:pt x="574" y="1093"/>
                  <a:pt x="603" y="950"/>
                  <a:pt x="649" y="811"/>
                </a:cubicBezTo>
                <a:cubicBezTo>
                  <a:pt x="663" y="769"/>
                  <a:pt x="668" y="723"/>
                  <a:pt x="682" y="681"/>
                </a:cubicBezTo>
                <a:cubicBezTo>
                  <a:pt x="702" y="556"/>
                  <a:pt x="739" y="429"/>
                  <a:pt x="779" y="308"/>
                </a:cubicBezTo>
                <a:cubicBezTo>
                  <a:pt x="796" y="258"/>
                  <a:pt x="797" y="206"/>
                  <a:pt x="828" y="162"/>
                </a:cubicBezTo>
                <a:cubicBezTo>
                  <a:pt x="840" y="115"/>
                  <a:pt x="862" y="64"/>
                  <a:pt x="909" y="49"/>
                </a:cubicBezTo>
                <a:cubicBezTo>
                  <a:pt x="955" y="0"/>
                  <a:pt x="1029" y="30"/>
                  <a:pt x="1087" y="49"/>
                </a:cubicBezTo>
                <a:cubicBezTo>
                  <a:pt x="1115" y="70"/>
                  <a:pt x="1136" y="89"/>
                  <a:pt x="1160" y="114"/>
                </a:cubicBezTo>
                <a:cubicBezTo>
                  <a:pt x="1178" y="168"/>
                  <a:pt x="1154" y="104"/>
                  <a:pt x="1192" y="170"/>
                </a:cubicBezTo>
                <a:cubicBezTo>
                  <a:pt x="1221" y="220"/>
                  <a:pt x="1244" y="277"/>
                  <a:pt x="1265" y="332"/>
                </a:cubicBezTo>
                <a:cubicBezTo>
                  <a:pt x="1298" y="418"/>
                  <a:pt x="1285" y="514"/>
                  <a:pt x="1314" y="600"/>
                </a:cubicBezTo>
                <a:cubicBezTo>
                  <a:pt x="1335" y="750"/>
                  <a:pt x="1360" y="911"/>
                  <a:pt x="1411" y="1054"/>
                </a:cubicBezTo>
                <a:cubicBezTo>
                  <a:pt x="1429" y="1105"/>
                  <a:pt x="1443" y="1157"/>
                  <a:pt x="1460" y="1208"/>
                </a:cubicBezTo>
                <a:cubicBezTo>
                  <a:pt x="1466" y="1227"/>
                  <a:pt x="1493" y="1257"/>
                  <a:pt x="1493" y="1257"/>
                </a:cubicBezTo>
                <a:cubicBezTo>
                  <a:pt x="1511" y="1310"/>
                  <a:pt x="1535" y="1337"/>
                  <a:pt x="1574" y="1378"/>
                </a:cubicBezTo>
                <a:cubicBezTo>
                  <a:pt x="1616" y="1423"/>
                  <a:pt x="1654" y="1464"/>
                  <a:pt x="1711" y="1492"/>
                </a:cubicBezTo>
                <a:cubicBezTo>
                  <a:pt x="1797" y="1534"/>
                  <a:pt x="1971" y="1549"/>
                  <a:pt x="2060" y="1549"/>
                </a:cubicBezTo>
              </a:path>
            </a:pathLst>
          </a:custGeom>
          <a:noFill/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389" name="Freeform 6"/>
          <p:cNvSpPr>
            <a:spLocks/>
          </p:cNvSpPr>
          <p:nvPr/>
        </p:nvSpPr>
        <p:spPr bwMode="auto">
          <a:xfrm>
            <a:off x="4486275" y="3352800"/>
            <a:ext cx="2894013" cy="2312988"/>
          </a:xfrm>
          <a:custGeom>
            <a:avLst/>
            <a:gdLst>
              <a:gd name="T0" fmla="*/ 0 w 2060"/>
              <a:gd name="T1" fmla="*/ 2147483647 h 1615"/>
              <a:gd name="T2" fmla="*/ 2147483647 w 2060"/>
              <a:gd name="T3" fmla="*/ 2147483647 h 1615"/>
              <a:gd name="T4" fmla="*/ 2147483647 w 2060"/>
              <a:gd name="T5" fmla="*/ 2147483647 h 1615"/>
              <a:gd name="T6" fmla="*/ 2147483647 w 2060"/>
              <a:gd name="T7" fmla="*/ 2147483647 h 1615"/>
              <a:gd name="T8" fmla="*/ 2147483647 w 2060"/>
              <a:gd name="T9" fmla="*/ 2147483647 h 1615"/>
              <a:gd name="T10" fmla="*/ 2147483647 w 2060"/>
              <a:gd name="T11" fmla="*/ 2147483647 h 1615"/>
              <a:gd name="T12" fmla="*/ 2147483647 w 2060"/>
              <a:gd name="T13" fmla="*/ 2147483647 h 1615"/>
              <a:gd name="T14" fmla="*/ 2147483647 w 2060"/>
              <a:gd name="T15" fmla="*/ 2147483647 h 1615"/>
              <a:gd name="T16" fmla="*/ 2147483647 w 2060"/>
              <a:gd name="T17" fmla="*/ 2147483647 h 1615"/>
              <a:gd name="T18" fmla="*/ 2147483647 w 2060"/>
              <a:gd name="T19" fmla="*/ 2147483647 h 1615"/>
              <a:gd name="T20" fmla="*/ 2147483647 w 2060"/>
              <a:gd name="T21" fmla="*/ 2147483647 h 1615"/>
              <a:gd name="T22" fmla="*/ 2147483647 w 2060"/>
              <a:gd name="T23" fmla="*/ 2147483647 h 1615"/>
              <a:gd name="T24" fmla="*/ 2147483647 w 2060"/>
              <a:gd name="T25" fmla="*/ 2147483647 h 1615"/>
              <a:gd name="T26" fmla="*/ 2147483647 w 2060"/>
              <a:gd name="T27" fmla="*/ 2147483647 h 1615"/>
              <a:gd name="T28" fmla="*/ 2147483647 w 2060"/>
              <a:gd name="T29" fmla="*/ 2147483647 h 1615"/>
              <a:gd name="T30" fmla="*/ 2147483647 w 2060"/>
              <a:gd name="T31" fmla="*/ 2147483647 h 1615"/>
              <a:gd name="T32" fmla="*/ 2147483647 w 2060"/>
              <a:gd name="T33" fmla="*/ 2147483647 h 1615"/>
              <a:gd name="T34" fmla="*/ 2147483647 w 2060"/>
              <a:gd name="T35" fmla="*/ 2147483647 h 1615"/>
              <a:gd name="T36" fmla="*/ 2147483647 w 2060"/>
              <a:gd name="T37" fmla="*/ 2147483647 h 1615"/>
              <a:gd name="T38" fmla="*/ 2147483647 w 2060"/>
              <a:gd name="T39" fmla="*/ 2147483647 h 1615"/>
              <a:gd name="T40" fmla="*/ 2147483647 w 2060"/>
              <a:gd name="T41" fmla="*/ 2147483647 h 1615"/>
              <a:gd name="T42" fmla="*/ 2147483647 w 2060"/>
              <a:gd name="T43" fmla="*/ 2147483647 h 16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60"/>
              <a:gd name="T67" fmla="*/ 0 h 1615"/>
              <a:gd name="T68" fmla="*/ 2060 w 2060"/>
              <a:gd name="T69" fmla="*/ 1615 h 16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60" h="1615">
                <a:moveTo>
                  <a:pt x="0" y="1597"/>
                </a:moveTo>
                <a:cubicBezTo>
                  <a:pt x="245" y="1587"/>
                  <a:pt x="156" y="1615"/>
                  <a:pt x="292" y="1524"/>
                </a:cubicBezTo>
                <a:cubicBezTo>
                  <a:pt x="298" y="1516"/>
                  <a:pt x="302" y="1506"/>
                  <a:pt x="309" y="1500"/>
                </a:cubicBezTo>
                <a:cubicBezTo>
                  <a:pt x="324" y="1487"/>
                  <a:pt x="357" y="1467"/>
                  <a:pt x="357" y="1467"/>
                </a:cubicBezTo>
                <a:cubicBezTo>
                  <a:pt x="381" y="1432"/>
                  <a:pt x="430" y="1377"/>
                  <a:pt x="463" y="1346"/>
                </a:cubicBezTo>
                <a:cubicBezTo>
                  <a:pt x="482" y="1307"/>
                  <a:pt x="504" y="1268"/>
                  <a:pt x="528" y="1232"/>
                </a:cubicBezTo>
                <a:cubicBezTo>
                  <a:pt x="574" y="1093"/>
                  <a:pt x="603" y="950"/>
                  <a:pt x="649" y="811"/>
                </a:cubicBezTo>
                <a:cubicBezTo>
                  <a:pt x="663" y="769"/>
                  <a:pt x="668" y="723"/>
                  <a:pt x="682" y="681"/>
                </a:cubicBezTo>
                <a:cubicBezTo>
                  <a:pt x="702" y="556"/>
                  <a:pt x="739" y="429"/>
                  <a:pt x="779" y="308"/>
                </a:cubicBezTo>
                <a:cubicBezTo>
                  <a:pt x="796" y="258"/>
                  <a:pt x="797" y="206"/>
                  <a:pt x="828" y="162"/>
                </a:cubicBezTo>
                <a:cubicBezTo>
                  <a:pt x="840" y="115"/>
                  <a:pt x="862" y="64"/>
                  <a:pt x="909" y="49"/>
                </a:cubicBezTo>
                <a:cubicBezTo>
                  <a:pt x="955" y="0"/>
                  <a:pt x="1029" y="30"/>
                  <a:pt x="1087" y="49"/>
                </a:cubicBezTo>
                <a:cubicBezTo>
                  <a:pt x="1115" y="70"/>
                  <a:pt x="1136" y="89"/>
                  <a:pt x="1160" y="114"/>
                </a:cubicBezTo>
                <a:cubicBezTo>
                  <a:pt x="1178" y="168"/>
                  <a:pt x="1154" y="104"/>
                  <a:pt x="1192" y="170"/>
                </a:cubicBezTo>
                <a:cubicBezTo>
                  <a:pt x="1221" y="220"/>
                  <a:pt x="1244" y="277"/>
                  <a:pt x="1265" y="332"/>
                </a:cubicBezTo>
                <a:cubicBezTo>
                  <a:pt x="1298" y="418"/>
                  <a:pt x="1285" y="514"/>
                  <a:pt x="1314" y="600"/>
                </a:cubicBezTo>
                <a:cubicBezTo>
                  <a:pt x="1335" y="750"/>
                  <a:pt x="1360" y="911"/>
                  <a:pt x="1411" y="1054"/>
                </a:cubicBezTo>
                <a:cubicBezTo>
                  <a:pt x="1429" y="1105"/>
                  <a:pt x="1443" y="1157"/>
                  <a:pt x="1460" y="1208"/>
                </a:cubicBezTo>
                <a:cubicBezTo>
                  <a:pt x="1466" y="1227"/>
                  <a:pt x="1493" y="1257"/>
                  <a:pt x="1493" y="1257"/>
                </a:cubicBezTo>
                <a:cubicBezTo>
                  <a:pt x="1511" y="1310"/>
                  <a:pt x="1535" y="1337"/>
                  <a:pt x="1574" y="1378"/>
                </a:cubicBezTo>
                <a:cubicBezTo>
                  <a:pt x="1616" y="1423"/>
                  <a:pt x="1654" y="1464"/>
                  <a:pt x="1711" y="1492"/>
                </a:cubicBezTo>
                <a:cubicBezTo>
                  <a:pt x="1797" y="1534"/>
                  <a:pt x="1971" y="1549"/>
                  <a:pt x="2060" y="1549"/>
                </a:cubicBez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5497513" y="4865688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tx2"/>
                </a:solidFill>
              </a:rPr>
              <a:t>ÚČINEK</a:t>
            </a: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3946525" y="4862513"/>
            <a:ext cx="1339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tx2"/>
                </a:solidFill>
              </a:rPr>
              <a:t>EXPOZICE</a:t>
            </a: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4800600" y="5410200"/>
            <a:ext cx="958850" cy="3683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FF00"/>
                </a:solidFill>
              </a:rPr>
              <a:t>RIZIKO</a:t>
            </a:r>
          </a:p>
        </p:txBody>
      </p:sp>
      <p:sp>
        <p:nvSpPr>
          <p:cNvPr id="16393" name="Line 10"/>
          <p:cNvSpPr>
            <a:spLocks noChangeShapeType="1"/>
          </p:cNvSpPr>
          <p:nvPr/>
        </p:nvSpPr>
        <p:spPr bwMode="auto">
          <a:xfrm>
            <a:off x="2819400" y="3398838"/>
            <a:ext cx="0" cy="248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94" name="Line 11"/>
          <p:cNvSpPr>
            <a:spLocks noChangeShapeType="1"/>
          </p:cNvSpPr>
          <p:nvPr/>
        </p:nvSpPr>
        <p:spPr bwMode="auto">
          <a:xfrm>
            <a:off x="2819400" y="5943600"/>
            <a:ext cx="472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1231900" y="3381375"/>
            <a:ext cx="11956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 dirty="0" err="1">
                <a:latin typeface="Times New Roman" pitchFamily="18" charset="0"/>
              </a:rPr>
              <a:t>Frekvence</a:t>
            </a:r>
            <a:r>
              <a:rPr lang="en-GB" sz="1600" b="1" dirty="0">
                <a:latin typeface="Times New Roman" pitchFamily="18" charset="0"/>
              </a:rPr>
              <a:t>, </a:t>
            </a:r>
          </a:p>
          <a:p>
            <a:pPr eaLnBrk="0" hangingPunct="0"/>
            <a:r>
              <a:rPr lang="en-GB" sz="1600" b="1" dirty="0">
                <a:latin typeface="Times New Roman" pitchFamily="18" charset="0"/>
              </a:rPr>
              <a:t>č</a:t>
            </a:r>
            <a:r>
              <a:rPr lang="cs-CZ" sz="1600" b="1" dirty="0" err="1">
                <a:latin typeface="Times New Roman" pitchFamily="18" charset="0"/>
              </a:rPr>
              <a:t>etnost</a:t>
            </a:r>
            <a:endParaRPr lang="cs-CZ" sz="1600" b="1" i="1" dirty="0">
              <a:latin typeface="Times New Roman" pitchFamily="18" charset="0"/>
            </a:endParaRPr>
          </a:p>
          <a:p>
            <a:pPr eaLnBrk="0" hangingPunct="0"/>
            <a:r>
              <a:rPr lang="cs-CZ" sz="1600" b="1" dirty="0">
                <a:latin typeface="Times New Roman" pitchFamily="18" charset="0"/>
              </a:rPr>
              <a:t>projevu</a:t>
            </a:r>
          </a:p>
        </p:txBody>
      </p:sp>
      <p:sp>
        <p:nvSpPr>
          <p:cNvPr id="16396" name="Text Box 13"/>
          <p:cNvSpPr txBox="1">
            <a:spLocks noChangeArrowheads="1"/>
          </p:cNvSpPr>
          <p:nvPr/>
        </p:nvSpPr>
        <p:spPr bwMode="auto">
          <a:xfrm>
            <a:off x="4419600" y="6172200"/>
            <a:ext cx="1303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600" b="1" dirty="0">
                <a:latin typeface="Times New Roman" pitchFamily="18" charset="0"/>
              </a:rPr>
              <a:t>Koncentrace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500" b="1" dirty="0" err="1"/>
              <a:t>Pojem</a:t>
            </a:r>
            <a:r>
              <a:rPr lang="en-GB" sz="2500" b="1" dirty="0"/>
              <a:t> “</a:t>
            </a:r>
            <a:r>
              <a:rPr lang="en-GB" sz="2500" b="1" dirty="0" err="1"/>
              <a:t>Závažnost</a:t>
            </a:r>
            <a:r>
              <a:rPr lang="en-GB" sz="2500" b="1" dirty="0"/>
              <a:t>” </a:t>
            </a:r>
            <a:r>
              <a:rPr lang="en-GB" sz="2500" b="1" dirty="0" err="1"/>
              <a:t>rizika</a:t>
            </a:r>
            <a:endParaRPr lang="cs-CZ" sz="2500" b="1" dirty="0"/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xfrm>
            <a:off x="179512" y="966936"/>
            <a:ext cx="8735888" cy="5486400"/>
          </a:xfrm>
        </p:spPr>
        <p:txBody>
          <a:bodyPr/>
          <a:lstStyle/>
          <a:p>
            <a:pPr eaLnBrk="1" hangingPunct="1"/>
            <a:r>
              <a:rPr lang="cs-CZ" sz="2400" b="1" dirty="0">
                <a:solidFill>
                  <a:schemeClr val="tx2"/>
                </a:solidFill>
              </a:rPr>
              <a:t>Konkrétní posuzování rizik</a:t>
            </a:r>
          </a:p>
          <a:p>
            <a:pPr lvl="1" eaLnBrk="1" hangingPunct="1"/>
            <a:r>
              <a:rPr lang="cs-CZ" sz="2000" dirty="0"/>
              <a:t>Expozice</a:t>
            </a:r>
          </a:p>
          <a:p>
            <a:pPr lvl="2" eaLnBrk="1" hangingPunct="1"/>
            <a:r>
              <a:rPr lang="cs-CZ" sz="1600" dirty="0"/>
              <a:t>Koncentrace (např. změřené koncentrace As v odpadu)</a:t>
            </a:r>
          </a:p>
          <a:p>
            <a:pPr lvl="1" eaLnBrk="1" hangingPunct="1"/>
            <a:r>
              <a:rPr lang="cs-CZ" sz="2000" dirty="0"/>
              <a:t>Efekt</a:t>
            </a:r>
          </a:p>
          <a:p>
            <a:pPr lvl="2" eaLnBrk="1" hangingPunct="1"/>
            <a:r>
              <a:rPr lang="cs-CZ" sz="1600" dirty="0"/>
              <a:t>Srovnání </a:t>
            </a:r>
            <a:r>
              <a:rPr lang="en-GB" sz="1600" dirty="0" err="1"/>
              <a:t>analyzované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</a:t>
            </a:r>
            <a:r>
              <a:rPr lang="cs-CZ" sz="1600" dirty="0"/>
              <a:t>s limitem</a:t>
            </a:r>
            <a:br>
              <a:rPr lang="en-GB" sz="1600" dirty="0"/>
            </a:br>
            <a:r>
              <a:rPr lang="en-US" sz="1600" dirty="0"/>
              <a:t>&gt;&gt;</a:t>
            </a:r>
            <a:r>
              <a:rPr lang="cs-CZ" sz="1600" dirty="0"/>
              <a:t> </a:t>
            </a:r>
            <a:r>
              <a:rPr lang="cs-CZ" sz="1600" b="1" dirty="0">
                <a:solidFill>
                  <a:srgbClr val="FF0000"/>
                </a:solidFill>
              </a:rPr>
              <a:t>klíčové je odvození hodnot PNEC </a:t>
            </a:r>
            <a:r>
              <a:rPr lang="cs-CZ" sz="1600" dirty="0"/>
              <a:t>(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 err="1"/>
              <a:t>bezpe</a:t>
            </a:r>
            <a:r>
              <a:rPr lang="cs-CZ" sz="1600" dirty="0" err="1"/>
              <a:t>čné</a:t>
            </a:r>
            <a:r>
              <a:rPr lang="cs-CZ" sz="1600" dirty="0"/>
              <a:t> koncentrace / </a:t>
            </a:r>
            <a:r>
              <a:rPr lang="en-US" sz="1600" dirty="0" err="1"/>
              <a:t>limity</a:t>
            </a:r>
            <a:r>
              <a:rPr lang="cs-CZ" sz="1600" dirty="0"/>
              <a:t> / EQS)</a:t>
            </a:r>
          </a:p>
          <a:p>
            <a:pPr eaLnBrk="1" hangingPunct="1"/>
            <a:endParaRPr lang="cs-CZ" sz="2400" b="1" dirty="0">
              <a:solidFill>
                <a:schemeClr val="tx2"/>
              </a:solidFill>
            </a:endParaRPr>
          </a:p>
          <a:p>
            <a:pPr eaLnBrk="1" hangingPunct="1"/>
            <a:r>
              <a:rPr lang="cs-CZ" sz="2400" b="1" dirty="0">
                <a:solidFill>
                  <a:schemeClr val="tx2"/>
                </a:solidFill>
              </a:rPr>
              <a:t>Pro řízení rizik je významné chápat „míru“ (</a:t>
            </a:r>
            <a:r>
              <a:rPr lang="cs-CZ" sz="2400" b="1" dirty="0">
                <a:solidFill>
                  <a:srgbClr val="FF0000"/>
                </a:solidFill>
              </a:rPr>
              <a:t>závažnost</a:t>
            </a:r>
            <a:r>
              <a:rPr lang="cs-CZ" sz="2400" b="1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866679"/>
            <a:ext cx="208915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https://encrypted-tbn3.gstatic.com/images?q=tbn:ANd9GcQE8RGQKzHMgAfHMhqd5VcCAt-CsWdYxc7G4xMMeKH8vJ6Suj7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3866679"/>
            <a:ext cx="1512887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ovéPole 5"/>
          <p:cNvSpPr txBox="1">
            <a:spLocks noChangeArrowheads="1"/>
          </p:cNvSpPr>
          <p:nvPr/>
        </p:nvSpPr>
        <p:spPr bwMode="auto">
          <a:xfrm>
            <a:off x="3276600" y="4515966"/>
            <a:ext cx="51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Vs.</a:t>
            </a:r>
          </a:p>
        </p:txBody>
      </p:sp>
      <p:sp>
        <p:nvSpPr>
          <p:cNvPr id="17415" name="TextovéPole 6"/>
          <p:cNvSpPr txBox="1">
            <a:spLocks noChangeArrowheads="1"/>
          </p:cNvSpPr>
          <p:nvPr/>
        </p:nvSpPr>
        <p:spPr bwMode="auto">
          <a:xfrm>
            <a:off x="971600" y="5373216"/>
            <a:ext cx="785249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b="1" u="sng" dirty="0" err="1"/>
              <a:t>Příkla</a:t>
            </a:r>
            <a:r>
              <a:rPr lang="en-US" sz="1400" b="1" u="sng" dirty="0"/>
              <a:t>d</a:t>
            </a:r>
            <a:r>
              <a:rPr lang="cs-CZ" sz="1400" dirty="0"/>
              <a:t>	- u obou „P“ (pravděpodobnost</a:t>
            </a:r>
            <a:r>
              <a:rPr lang="en-US" sz="1400" dirty="0"/>
              <a:t>, ted</a:t>
            </a:r>
            <a:r>
              <a:rPr lang="en-GB" sz="1400" dirty="0"/>
              <a:t>y “</a:t>
            </a:r>
            <a:r>
              <a:rPr lang="en-GB" sz="1400" dirty="0" err="1"/>
              <a:t>riziko</a:t>
            </a:r>
            <a:r>
              <a:rPr lang="en-GB" sz="1400" dirty="0"/>
              <a:t>”)</a:t>
            </a:r>
            <a:r>
              <a:rPr lang="cs-CZ" sz="1400" dirty="0"/>
              <a:t> nastání jevu stejná 1:6</a:t>
            </a:r>
          </a:p>
          <a:p>
            <a:r>
              <a:rPr lang="cs-CZ" sz="1400" dirty="0"/>
              <a:t>	- různá je závažnost (důsledky) nastání jevu </a:t>
            </a:r>
            <a:br>
              <a:rPr lang="cs-CZ" sz="1400" dirty="0"/>
            </a:br>
            <a:r>
              <a:rPr lang="cs-CZ" sz="1400" dirty="0"/>
              <a:t>	</a:t>
            </a:r>
            <a:r>
              <a:rPr lang="cs-CZ" sz="1400" i="1" dirty="0"/>
              <a:t>(</a:t>
            </a:r>
            <a:r>
              <a:rPr lang="en-GB" sz="1400" i="1" dirty="0" err="1"/>
              <a:t>př</a:t>
            </a:r>
            <a:r>
              <a:rPr lang="cs-CZ" sz="1400" i="1" dirty="0"/>
              <a:t>: riziko akutní </a:t>
            </a:r>
            <a:r>
              <a:rPr lang="en-GB" sz="1400" i="1" dirty="0"/>
              <a:t>toxicity pro </a:t>
            </a:r>
            <a:r>
              <a:rPr lang="en-GB" sz="1400" i="1" dirty="0" err="1"/>
              <a:t>malou</a:t>
            </a:r>
            <a:r>
              <a:rPr lang="en-GB" sz="1400" i="1" dirty="0"/>
              <a:t> </a:t>
            </a:r>
            <a:r>
              <a:rPr lang="en-GB" sz="1400" i="1" dirty="0" err="1"/>
              <a:t>skupinu</a:t>
            </a:r>
            <a:r>
              <a:rPr lang="en-GB" sz="1400" i="1" dirty="0"/>
              <a:t> </a:t>
            </a:r>
            <a:r>
              <a:rPr lang="cs-CZ" sz="1400" i="1" dirty="0"/>
              <a:t>vs. riziko </a:t>
            </a:r>
            <a:r>
              <a:rPr lang="en-GB" sz="1400" i="1" dirty="0"/>
              <a:t>pro </a:t>
            </a:r>
            <a:r>
              <a:rPr lang="cs-CZ" sz="1400" i="1" dirty="0"/>
              <a:t>rozmnožování</a:t>
            </a:r>
            <a:r>
              <a:rPr lang="en-GB" sz="1400" i="1" dirty="0"/>
              <a:t> </a:t>
            </a:r>
            <a:r>
              <a:rPr lang="en-GB" sz="1400" i="1" dirty="0" err="1"/>
              <a:t>více</a:t>
            </a:r>
            <a:r>
              <a:rPr lang="en-GB" sz="1400" i="1" dirty="0"/>
              <a:t> </a:t>
            </a:r>
            <a:r>
              <a:rPr lang="en-GB" sz="1400" i="1" dirty="0" err="1"/>
              <a:t>populací</a:t>
            </a:r>
            <a:r>
              <a:rPr lang="cs-CZ" sz="1400" i="1" dirty="0"/>
              <a:t>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 bwMode="auto">
          <a:xfrm>
            <a:off x="530225" y="-100013"/>
            <a:ext cx="8002588" cy="1143001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3000" dirty="0">
                <a:solidFill>
                  <a:schemeClr val="tx1"/>
                </a:solidFill>
              </a:rPr>
              <a:t>Shrnutí – odvození a využití NEK / EQS</a:t>
            </a:r>
            <a:endParaRPr lang="nl-NL" sz="3000" dirty="0">
              <a:solidFill>
                <a:schemeClr val="tx1"/>
              </a:solidFill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762000" y="1681163"/>
            <a:ext cx="2668588" cy="230028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77800" y="1108075"/>
            <a:ext cx="3962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/>
              <a:t>Expozice</a:t>
            </a:r>
            <a:r>
              <a:rPr lang="en-US" sz="2300" b="1"/>
              <a:t> </a:t>
            </a:r>
            <a:r>
              <a:rPr lang="cs-CZ" sz="2300" b="1"/>
              <a:t>(dávka)</a:t>
            </a:r>
            <a:endParaRPr lang="en-US" sz="2300" b="1"/>
          </a:p>
        </p:txBody>
      </p:sp>
      <p:sp>
        <p:nvSpPr>
          <p:cNvPr id="26629" name="Freeform 5"/>
          <p:cNvSpPr>
            <a:spLocks/>
          </p:cNvSpPr>
          <p:nvPr/>
        </p:nvSpPr>
        <p:spPr bwMode="auto">
          <a:xfrm>
            <a:off x="762000" y="2601913"/>
            <a:ext cx="2670175" cy="1622425"/>
          </a:xfrm>
          <a:custGeom>
            <a:avLst/>
            <a:gdLst>
              <a:gd name="T0" fmla="*/ 0 w 2497"/>
              <a:gd name="T1" fmla="*/ 0 h 1388"/>
              <a:gd name="T2" fmla="*/ 0 w 2497"/>
              <a:gd name="T3" fmla="*/ 2147483647 h 1388"/>
              <a:gd name="T4" fmla="*/ 2147483647 w 2497"/>
              <a:gd name="T5" fmla="*/ 2147483647 h 1388"/>
              <a:gd name="T6" fmla="*/ 2147483647 w 2497"/>
              <a:gd name="T7" fmla="*/ 2147483647 h 1388"/>
              <a:gd name="T8" fmla="*/ 2147483647 w 2497"/>
              <a:gd name="T9" fmla="*/ 2147483647 h 1388"/>
              <a:gd name="T10" fmla="*/ 2147483647 w 2497"/>
              <a:gd name="T11" fmla="*/ 2147483647 h 1388"/>
              <a:gd name="T12" fmla="*/ 2147483647 w 2497"/>
              <a:gd name="T13" fmla="*/ 2147483647 h 1388"/>
              <a:gd name="T14" fmla="*/ 2147483647 w 2497"/>
              <a:gd name="T15" fmla="*/ 2147483647 h 1388"/>
              <a:gd name="T16" fmla="*/ 2147483647 w 2497"/>
              <a:gd name="T17" fmla="*/ 2147483647 h 1388"/>
              <a:gd name="T18" fmla="*/ 2147483647 w 2497"/>
              <a:gd name="T19" fmla="*/ 2147483647 h 1388"/>
              <a:gd name="T20" fmla="*/ 2147483647 w 2497"/>
              <a:gd name="T21" fmla="*/ 2147483647 h 1388"/>
              <a:gd name="T22" fmla="*/ 2147483647 w 2497"/>
              <a:gd name="T23" fmla="*/ 2147483647 h 1388"/>
              <a:gd name="T24" fmla="*/ 2147483647 w 2497"/>
              <a:gd name="T25" fmla="*/ 2147483647 h 1388"/>
              <a:gd name="T26" fmla="*/ 2147483647 w 2497"/>
              <a:gd name="T27" fmla="*/ 2147483647 h 1388"/>
              <a:gd name="T28" fmla="*/ 2147483647 w 2497"/>
              <a:gd name="T29" fmla="*/ 2147483647 h 1388"/>
              <a:gd name="T30" fmla="*/ 2147483647 w 2497"/>
              <a:gd name="T31" fmla="*/ 2147483647 h 1388"/>
              <a:gd name="T32" fmla="*/ 2147483647 w 2497"/>
              <a:gd name="T33" fmla="*/ 2147483647 h 1388"/>
              <a:gd name="T34" fmla="*/ 2147483647 w 2497"/>
              <a:gd name="T35" fmla="*/ 2147483647 h 1388"/>
              <a:gd name="T36" fmla="*/ 2147483647 w 2497"/>
              <a:gd name="T37" fmla="*/ 2147483647 h 1388"/>
              <a:gd name="T38" fmla="*/ 2147483647 w 2497"/>
              <a:gd name="T39" fmla="*/ 2147483647 h 1388"/>
              <a:gd name="T40" fmla="*/ 2147483647 w 2497"/>
              <a:gd name="T41" fmla="*/ 2147483647 h 1388"/>
              <a:gd name="T42" fmla="*/ 2147483647 w 2497"/>
              <a:gd name="T43" fmla="*/ 2147483647 h 1388"/>
              <a:gd name="T44" fmla="*/ 2147483647 w 2497"/>
              <a:gd name="T45" fmla="*/ 2147483647 h 1388"/>
              <a:gd name="T46" fmla="*/ 2147483647 w 2497"/>
              <a:gd name="T47" fmla="*/ 2147483647 h 1388"/>
              <a:gd name="T48" fmla="*/ 0 w 2497"/>
              <a:gd name="T49" fmla="*/ 0 h 1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497"/>
              <a:gd name="T76" fmla="*/ 0 h 1388"/>
              <a:gd name="T77" fmla="*/ 2497 w 2497"/>
              <a:gd name="T78" fmla="*/ 1388 h 1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497" h="1388">
                <a:moveTo>
                  <a:pt x="0" y="0"/>
                </a:moveTo>
                <a:lnTo>
                  <a:pt x="0" y="1388"/>
                </a:lnTo>
                <a:lnTo>
                  <a:pt x="2496" y="1388"/>
                </a:lnTo>
                <a:lnTo>
                  <a:pt x="2497" y="27"/>
                </a:lnTo>
                <a:cubicBezTo>
                  <a:pt x="2421" y="4"/>
                  <a:pt x="2397" y="16"/>
                  <a:pt x="2350" y="27"/>
                </a:cubicBezTo>
                <a:cubicBezTo>
                  <a:pt x="2325" y="63"/>
                  <a:pt x="2259" y="25"/>
                  <a:pt x="2212" y="30"/>
                </a:cubicBezTo>
                <a:cubicBezTo>
                  <a:pt x="2019" y="21"/>
                  <a:pt x="1827" y="11"/>
                  <a:pt x="1634" y="7"/>
                </a:cubicBezTo>
                <a:cubicBezTo>
                  <a:pt x="1622" y="13"/>
                  <a:pt x="1611" y="21"/>
                  <a:pt x="1599" y="24"/>
                </a:cubicBezTo>
                <a:cubicBezTo>
                  <a:pt x="1580" y="30"/>
                  <a:pt x="1556" y="23"/>
                  <a:pt x="1540" y="35"/>
                </a:cubicBezTo>
                <a:cubicBezTo>
                  <a:pt x="1525" y="46"/>
                  <a:pt x="1514" y="74"/>
                  <a:pt x="1485" y="95"/>
                </a:cubicBezTo>
                <a:cubicBezTo>
                  <a:pt x="1467" y="92"/>
                  <a:pt x="1469" y="103"/>
                  <a:pt x="1453" y="97"/>
                </a:cubicBezTo>
                <a:cubicBezTo>
                  <a:pt x="1431" y="91"/>
                  <a:pt x="1418" y="65"/>
                  <a:pt x="1401" y="52"/>
                </a:cubicBezTo>
                <a:cubicBezTo>
                  <a:pt x="1371" y="54"/>
                  <a:pt x="1341" y="51"/>
                  <a:pt x="1312" y="58"/>
                </a:cubicBezTo>
                <a:cubicBezTo>
                  <a:pt x="1306" y="59"/>
                  <a:pt x="1308" y="71"/>
                  <a:pt x="1301" y="75"/>
                </a:cubicBezTo>
                <a:cubicBezTo>
                  <a:pt x="1281" y="84"/>
                  <a:pt x="1258" y="85"/>
                  <a:pt x="1237" y="92"/>
                </a:cubicBezTo>
                <a:cubicBezTo>
                  <a:pt x="1196" y="94"/>
                  <a:pt x="1179" y="90"/>
                  <a:pt x="1147" y="90"/>
                </a:cubicBezTo>
                <a:cubicBezTo>
                  <a:pt x="1122" y="90"/>
                  <a:pt x="1107" y="87"/>
                  <a:pt x="1089" y="90"/>
                </a:cubicBezTo>
                <a:cubicBezTo>
                  <a:pt x="1084" y="92"/>
                  <a:pt x="1042" y="104"/>
                  <a:pt x="1039" y="109"/>
                </a:cubicBezTo>
                <a:cubicBezTo>
                  <a:pt x="1026" y="129"/>
                  <a:pt x="1008" y="144"/>
                  <a:pt x="986" y="154"/>
                </a:cubicBezTo>
                <a:cubicBezTo>
                  <a:pt x="906" y="142"/>
                  <a:pt x="893" y="144"/>
                  <a:pt x="788" y="149"/>
                </a:cubicBezTo>
                <a:cubicBezTo>
                  <a:pt x="745" y="210"/>
                  <a:pt x="698" y="174"/>
                  <a:pt x="606" y="171"/>
                </a:cubicBezTo>
                <a:cubicBezTo>
                  <a:pt x="549" y="164"/>
                  <a:pt x="496" y="154"/>
                  <a:pt x="437" y="149"/>
                </a:cubicBezTo>
                <a:cubicBezTo>
                  <a:pt x="349" y="154"/>
                  <a:pt x="344" y="153"/>
                  <a:pt x="245" y="143"/>
                </a:cubicBezTo>
                <a:cubicBezTo>
                  <a:pt x="224" y="140"/>
                  <a:pt x="175" y="110"/>
                  <a:pt x="163" y="97"/>
                </a:cubicBezTo>
                <a:cubicBezTo>
                  <a:pt x="110" y="43"/>
                  <a:pt x="74" y="1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00FF00"/>
              </a:gs>
              <a:gs pos="100000">
                <a:srgbClr val="007600"/>
              </a:gs>
            </a:gsLst>
            <a:path path="rect">
              <a:fillToRect t="100000" r="100000"/>
            </a:path>
          </a:gra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6630" name="Freeform 6"/>
          <p:cNvSpPr>
            <a:spLocks/>
          </p:cNvSpPr>
          <p:nvPr/>
        </p:nvSpPr>
        <p:spPr bwMode="auto">
          <a:xfrm>
            <a:off x="1644650" y="2873375"/>
            <a:ext cx="728663" cy="1422400"/>
          </a:xfrm>
          <a:custGeom>
            <a:avLst/>
            <a:gdLst>
              <a:gd name="T0" fmla="*/ 2147483647 w 681"/>
              <a:gd name="T1" fmla="*/ 2147483647 h 1119"/>
              <a:gd name="T2" fmla="*/ 2147483647 w 681"/>
              <a:gd name="T3" fmla="*/ 2147483647 h 1119"/>
              <a:gd name="T4" fmla="*/ 2147483647 w 681"/>
              <a:gd name="T5" fmla="*/ 2147483647 h 1119"/>
              <a:gd name="T6" fmla="*/ 2147483647 w 681"/>
              <a:gd name="T7" fmla="*/ 2147483647 h 1119"/>
              <a:gd name="T8" fmla="*/ 2147483647 w 681"/>
              <a:gd name="T9" fmla="*/ 2147483647 h 1119"/>
              <a:gd name="T10" fmla="*/ 2147483647 w 681"/>
              <a:gd name="T11" fmla="*/ 2147483647 h 1119"/>
              <a:gd name="T12" fmla="*/ 2147483647 w 681"/>
              <a:gd name="T13" fmla="*/ 2147483647 h 1119"/>
              <a:gd name="T14" fmla="*/ 2147483647 w 681"/>
              <a:gd name="T15" fmla="*/ 2147483647 h 1119"/>
              <a:gd name="T16" fmla="*/ 2147483647 w 681"/>
              <a:gd name="T17" fmla="*/ 2147483647 h 1119"/>
              <a:gd name="T18" fmla="*/ 2147483647 w 681"/>
              <a:gd name="T19" fmla="*/ 2147483647 h 1119"/>
              <a:gd name="T20" fmla="*/ 2147483647 w 681"/>
              <a:gd name="T21" fmla="*/ 2147483647 h 1119"/>
              <a:gd name="T22" fmla="*/ 2147483647 w 681"/>
              <a:gd name="T23" fmla="*/ 2147483647 h 1119"/>
              <a:gd name="T24" fmla="*/ 2147483647 w 681"/>
              <a:gd name="T25" fmla="*/ 2147483647 h 1119"/>
              <a:gd name="T26" fmla="*/ 2147483647 w 681"/>
              <a:gd name="T27" fmla="*/ 2147483647 h 1119"/>
              <a:gd name="T28" fmla="*/ 2147483647 w 681"/>
              <a:gd name="T29" fmla="*/ 2147483647 h 1119"/>
              <a:gd name="T30" fmla="*/ 2147483647 w 681"/>
              <a:gd name="T31" fmla="*/ 2147483647 h 1119"/>
              <a:gd name="T32" fmla="*/ 2147483647 w 681"/>
              <a:gd name="T33" fmla="*/ 2147483647 h 1119"/>
              <a:gd name="T34" fmla="*/ 2147483647 w 681"/>
              <a:gd name="T35" fmla="*/ 2147483647 h 1119"/>
              <a:gd name="T36" fmla="*/ 2147483647 w 681"/>
              <a:gd name="T37" fmla="*/ 2147483647 h 1119"/>
              <a:gd name="T38" fmla="*/ 2147483647 w 681"/>
              <a:gd name="T39" fmla="*/ 2147483647 h 1119"/>
              <a:gd name="T40" fmla="*/ 2147483647 w 681"/>
              <a:gd name="T41" fmla="*/ 2147483647 h 1119"/>
              <a:gd name="T42" fmla="*/ 2147483647 w 681"/>
              <a:gd name="T43" fmla="*/ 2147483647 h 1119"/>
              <a:gd name="T44" fmla="*/ 2147483647 w 681"/>
              <a:gd name="T45" fmla="*/ 2147483647 h 1119"/>
              <a:gd name="T46" fmla="*/ 2147483647 w 681"/>
              <a:gd name="T47" fmla="*/ 2147483647 h 1119"/>
              <a:gd name="T48" fmla="*/ 2147483647 w 681"/>
              <a:gd name="T49" fmla="*/ 2147483647 h 1119"/>
              <a:gd name="T50" fmla="*/ 2147483647 w 681"/>
              <a:gd name="T51" fmla="*/ 2147483647 h 1119"/>
              <a:gd name="T52" fmla="*/ 2147483647 w 681"/>
              <a:gd name="T53" fmla="*/ 2147483647 h 1119"/>
              <a:gd name="T54" fmla="*/ 2147483647 w 681"/>
              <a:gd name="T55" fmla="*/ 2147483647 h 1119"/>
              <a:gd name="T56" fmla="*/ 2147483647 w 681"/>
              <a:gd name="T57" fmla="*/ 2147483647 h 1119"/>
              <a:gd name="T58" fmla="*/ 2147483647 w 681"/>
              <a:gd name="T59" fmla="*/ 2147483647 h 1119"/>
              <a:gd name="T60" fmla="*/ 2147483647 w 681"/>
              <a:gd name="T61" fmla="*/ 2147483647 h 1119"/>
              <a:gd name="T62" fmla="*/ 2147483647 w 681"/>
              <a:gd name="T63" fmla="*/ 2147483647 h 1119"/>
              <a:gd name="T64" fmla="*/ 2147483647 w 681"/>
              <a:gd name="T65" fmla="*/ 2147483647 h 1119"/>
              <a:gd name="T66" fmla="*/ 2147483647 w 681"/>
              <a:gd name="T67" fmla="*/ 2147483647 h 1119"/>
              <a:gd name="T68" fmla="*/ 2147483647 w 681"/>
              <a:gd name="T69" fmla="*/ 2147483647 h 1119"/>
              <a:gd name="T70" fmla="*/ 2147483647 w 681"/>
              <a:gd name="T71" fmla="*/ 2147483647 h 1119"/>
              <a:gd name="T72" fmla="*/ 2147483647 w 681"/>
              <a:gd name="T73" fmla="*/ 2147483647 h 1119"/>
              <a:gd name="T74" fmla="*/ 2147483647 w 681"/>
              <a:gd name="T75" fmla="*/ 2147483647 h 1119"/>
              <a:gd name="T76" fmla="*/ 2147483647 w 681"/>
              <a:gd name="T77" fmla="*/ 2147483647 h 1119"/>
              <a:gd name="T78" fmla="*/ 2147483647 w 681"/>
              <a:gd name="T79" fmla="*/ 2147483647 h 1119"/>
              <a:gd name="T80" fmla="*/ 2147483647 w 681"/>
              <a:gd name="T81" fmla="*/ 2147483647 h 1119"/>
              <a:gd name="T82" fmla="*/ 2147483647 w 681"/>
              <a:gd name="T83" fmla="*/ 2147483647 h 1119"/>
              <a:gd name="T84" fmla="*/ 2147483647 w 681"/>
              <a:gd name="T85" fmla="*/ 2147483647 h 1119"/>
              <a:gd name="T86" fmla="*/ 2147483647 w 681"/>
              <a:gd name="T87" fmla="*/ 2147483647 h 1119"/>
              <a:gd name="T88" fmla="*/ 2147483647 w 681"/>
              <a:gd name="T89" fmla="*/ 2147483647 h 1119"/>
              <a:gd name="T90" fmla="*/ 2147483647 w 681"/>
              <a:gd name="T91" fmla="*/ 2147483647 h 1119"/>
              <a:gd name="T92" fmla="*/ 2147483647 w 681"/>
              <a:gd name="T93" fmla="*/ 2147483647 h 1119"/>
              <a:gd name="T94" fmla="*/ 2147483647 w 681"/>
              <a:gd name="T95" fmla="*/ 2147483647 h 1119"/>
              <a:gd name="T96" fmla="*/ 2147483647 w 681"/>
              <a:gd name="T97" fmla="*/ 2147483647 h 1119"/>
              <a:gd name="T98" fmla="*/ 2147483647 w 681"/>
              <a:gd name="T99" fmla="*/ 2147483647 h 1119"/>
              <a:gd name="T100" fmla="*/ 2147483647 w 681"/>
              <a:gd name="T101" fmla="*/ 2147483647 h 1119"/>
              <a:gd name="T102" fmla="*/ 2147483647 w 681"/>
              <a:gd name="T103" fmla="*/ 2147483647 h 1119"/>
              <a:gd name="T104" fmla="*/ 2147483647 w 681"/>
              <a:gd name="T105" fmla="*/ 2147483647 h 1119"/>
              <a:gd name="T106" fmla="*/ 2147483647 w 681"/>
              <a:gd name="T107" fmla="*/ 2147483647 h 1119"/>
              <a:gd name="T108" fmla="*/ 2147483647 w 681"/>
              <a:gd name="T109" fmla="*/ 2147483647 h 1119"/>
              <a:gd name="T110" fmla="*/ 2147483647 w 681"/>
              <a:gd name="T111" fmla="*/ 2147483647 h 1119"/>
              <a:gd name="T112" fmla="*/ 2147483647 w 681"/>
              <a:gd name="T113" fmla="*/ 2147483647 h 1119"/>
              <a:gd name="T114" fmla="*/ 2147483647 w 681"/>
              <a:gd name="T115" fmla="*/ 2147483647 h 1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1"/>
              <a:gd name="T175" fmla="*/ 0 h 1119"/>
              <a:gd name="T176" fmla="*/ 681 w 681"/>
              <a:gd name="T177" fmla="*/ 1119 h 11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1" h="1119">
                <a:moveTo>
                  <a:pt x="84" y="4"/>
                </a:moveTo>
                <a:lnTo>
                  <a:pt x="82" y="1"/>
                </a:lnTo>
                <a:lnTo>
                  <a:pt x="93" y="17"/>
                </a:lnTo>
                <a:lnTo>
                  <a:pt x="105" y="26"/>
                </a:lnTo>
                <a:lnTo>
                  <a:pt x="115" y="39"/>
                </a:lnTo>
                <a:lnTo>
                  <a:pt x="135" y="65"/>
                </a:lnTo>
                <a:lnTo>
                  <a:pt x="156" y="76"/>
                </a:lnTo>
                <a:lnTo>
                  <a:pt x="166" y="93"/>
                </a:lnTo>
                <a:lnTo>
                  <a:pt x="167" y="93"/>
                </a:lnTo>
                <a:lnTo>
                  <a:pt x="188" y="107"/>
                </a:lnTo>
                <a:lnTo>
                  <a:pt x="206" y="123"/>
                </a:lnTo>
                <a:lnTo>
                  <a:pt x="225" y="137"/>
                </a:lnTo>
                <a:lnTo>
                  <a:pt x="226" y="136"/>
                </a:lnTo>
                <a:lnTo>
                  <a:pt x="242" y="145"/>
                </a:lnTo>
                <a:lnTo>
                  <a:pt x="250" y="161"/>
                </a:lnTo>
                <a:lnTo>
                  <a:pt x="266" y="166"/>
                </a:lnTo>
                <a:lnTo>
                  <a:pt x="280" y="177"/>
                </a:lnTo>
                <a:lnTo>
                  <a:pt x="295" y="194"/>
                </a:lnTo>
                <a:lnTo>
                  <a:pt x="310" y="210"/>
                </a:lnTo>
                <a:lnTo>
                  <a:pt x="324" y="221"/>
                </a:lnTo>
                <a:lnTo>
                  <a:pt x="340" y="238"/>
                </a:lnTo>
                <a:lnTo>
                  <a:pt x="349" y="255"/>
                </a:lnTo>
                <a:lnTo>
                  <a:pt x="359" y="271"/>
                </a:lnTo>
                <a:lnTo>
                  <a:pt x="369" y="288"/>
                </a:lnTo>
                <a:lnTo>
                  <a:pt x="379" y="305"/>
                </a:lnTo>
                <a:lnTo>
                  <a:pt x="388" y="321"/>
                </a:lnTo>
                <a:lnTo>
                  <a:pt x="398" y="343"/>
                </a:lnTo>
                <a:lnTo>
                  <a:pt x="408" y="360"/>
                </a:lnTo>
                <a:lnTo>
                  <a:pt x="423" y="371"/>
                </a:lnTo>
                <a:lnTo>
                  <a:pt x="428" y="388"/>
                </a:lnTo>
                <a:lnTo>
                  <a:pt x="437" y="404"/>
                </a:lnTo>
                <a:lnTo>
                  <a:pt x="447" y="421"/>
                </a:lnTo>
                <a:lnTo>
                  <a:pt x="447" y="437"/>
                </a:lnTo>
                <a:lnTo>
                  <a:pt x="453" y="454"/>
                </a:lnTo>
                <a:lnTo>
                  <a:pt x="458" y="476"/>
                </a:lnTo>
                <a:lnTo>
                  <a:pt x="458" y="493"/>
                </a:lnTo>
                <a:lnTo>
                  <a:pt x="458" y="509"/>
                </a:lnTo>
                <a:lnTo>
                  <a:pt x="458" y="532"/>
                </a:lnTo>
                <a:lnTo>
                  <a:pt x="458" y="554"/>
                </a:lnTo>
                <a:lnTo>
                  <a:pt x="458" y="576"/>
                </a:lnTo>
                <a:lnTo>
                  <a:pt x="458" y="593"/>
                </a:lnTo>
                <a:lnTo>
                  <a:pt x="458" y="609"/>
                </a:lnTo>
                <a:lnTo>
                  <a:pt x="458" y="626"/>
                </a:lnTo>
                <a:lnTo>
                  <a:pt x="453" y="642"/>
                </a:lnTo>
                <a:lnTo>
                  <a:pt x="443" y="665"/>
                </a:lnTo>
                <a:lnTo>
                  <a:pt x="433" y="687"/>
                </a:lnTo>
                <a:lnTo>
                  <a:pt x="423" y="703"/>
                </a:lnTo>
                <a:lnTo>
                  <a:pt x="418" y="720"/>
                </a:lnTo>
                <a:lnTo>
                  <a:pt x="408" y="737"/>
                </a:lnTo>
                <a:lnTo>
                  <a:pt x="394" y="753"/>
                </a:lnTo>
                <a:lnTo>
                  <a:pt x="388" y="770"/>
                </a:lnTo>
                <a:lnTo>
                  <a:pt x="379" y="786"/>
                </a:lnTo>
                <a:lnTo>
                  <a:pt x="364" y="798"/>
                </a:lnTo>
                <a:lnTo>
                  <a:pt x="349" y="809"/>
                </a:lnTo>
                <a:lnTo>
                  <a:pt x="334" y="820"/>
                </a:lnTo>
                <a:lnTo>
                  <a:pt x="320" y="831"/>
                </a:lnTo>
                <a:lnTo>
                  <a:pt x="305" y="842"/>
                </a:lnTo>
                <a:lnTo>
                  <a:pt x="290" y="847"/>
                </a:lnTo>
                <a:lnTo>
                  <a:pt x="275" y="858"/>
                </a:lnTo>
                <a:lnTo>
                  <a:pt x="256" y="870"/>
                </a:lnTo>
                <a:lnTo>
                  <a:pt x="241" y="886"/>
                </a:lnTo>
                <a:lnTo>
                  <a:pt x="221" y="903"/>
                </a:lnTo>
                <a:lnTo>
                  <a:pt x="206" y="914"/>
                </a:lnTo>
                <a:lnTo>
                  <a:pt x="192" y="930"/>
                </a:lnTo>
                <a:lnTo>
                  <a:pt x="177" y="942"/>
                </a:lnTo>
                <a:lnTo>
                  <a:pt x="157" y="953"/>
                </a:lnTo>
                <a:lnTo>
                  <a:pt x="142" y="964"/>
                </a:lnTo>
                <a:lnTo>
                  <a:pt x="128" y="975"/>
                </a:lnTo>
                <a:lnTo>
                  <a:pt x="113" y="986"/>
                </a:lnTo>
                <a:lnTo>
                  <a:pt x="103" y="1002"/>
                </a:lnTo>
                <a:lnTo>
                  <a:pt x="89" y="1019"/>
                </a:lnTo>
                <a:lnTo>
                  <a:pt x="68" y="1041"/>
                </a:lnTo>
                <a:lnTo>
                  <a:pt x="48" y="1057"/>
                </a:lnTo>
                <a:lnTo>
                  <a:pt x="29" y="1074"/>
                </a:lnTo>
                <a:lnTo>
                  <a:pt x="15" y="1091"/>
                </a:lnTo>
                <a:lnTo>
                  <a:pt x="0" y="1118"/>
                </a:lnTo>
                <a:lnTo>
                  <a:pt x="19" y="1118"/>
                </a:lnTo>
                <a:lnTo>
                  <a:pt x="34" y="1118"/>
                </a:lnTo>
                <a:lnTo>
                  <a:pt x="39" y="1118"/>
                </a:lnTo>
                <a:lnTo>
                  <a:pt x="64" y="1118"/>
                </a:lnTo>
                <a:lnTo>
                  <a:pt x="83" y="1118"/>
                </a:lnTo>
                <a:lnTo>
                  <a:pt x="98" y="1118"/>
                </a:lnTo>
                <a:lnTo>
                  <a:pt x="118" y="1118"/>
                </a:lnTo>
                <a:lnTo>
                  <a:pt x="137" y="1118"/>
                </a:lnTo>
                <a:lnTo>
                  <a:pt x="157" y="1118"/>
                </a:lnTo>
                <a:lnTo>
                  <a:pt x="177" y="1118"/>
                </a:lnTo>
                <a:lnTo>
                  <a:pt x="196" y="1118"/>
                </a:lnTo>
                <a:lnTo>
                  <a:pt x="216" y="1118"/>
                </a:lnTo>
                <a:lnTo>
                  <a:pt x="236" y="1118"/>
                </a:lnTo>
                <a:lnTo>
                  <a:pt x="256" y="1118"/>
                </a:lnTo>
                <a:lnTo>
                  <a:pt x="275" y="1118"/>
                </a:lnTo>
                <a:lnTo>
                  <a:pt x="315" y="1118"/>
                </a:lnTo>
                <a:lnTo>
                  <a:pt x="334" y="1118"/>
                </a:lnTo>
                <a:lnTo>
                  <a:pt x="354" y="1118"/>
                </a:lnTo>
                <a:lnTo>
                  <a:pt x="373" y="1118"/>
                </a:lnTo>
                <a:lnTo>
                  <a:pt x="394" y="1118"/>
                </a:lnTo>
                <a:lnTo>
                  <a:pt x="413" y="1118"/>
                </a:lnTo>
                <a:lnTo>
                  <a:pt x="433" y="1118"/>
                </a:lnTo>
                <a:lnTo>
                  <a:pt x="453" y="1118"/>
                </a:lnTo>
                <a:lnTo>
                  <a:pt x="354" y="1118"/>
                </a:lnTo>
                <a:lnTo>
                  <a:pt x="492" y="1118"/>
                </a:lnTo>
                <a:lnTo>
                  <a:pt x="507" y="1096"/>
                </a:lnTo>
                <a:lnTo>
                  <a:pt x="517" y="1080"/>
                </a:lnTo>
                <a:lnTo>
                  <a:pt x="526" y="1063"/>
                </a:lnTo>
                <a:lnTo>
                  <a:pt x="536" y="1046"/>
                </a:lnTo>
                <a:lnTo>
                  <a:pt x="546" y="1025"/>
                </a:lnTo>
                <a:lnTo>
                  <a:pt x="551" y="1008"/>
                </a:lnTo>
                <a:lnTo>
                  <a:pt x="556" y="991"/>
                </a:lnTo>
                <a:lnTo>
                  <a:pt x="561" y="975"/>
                </a:lnTo>
                <a:lnTo>
                  <a:pt x="581" y="958"/>
                </a:lnTo>
                <a:lnTo>
                  <a:pt x="590" y="942"/>
                </a:lnTo>
                <a:lnTo>
                  <a:pt x="610" y="925"/>
                </a:lnTo>
                <a:lnTo>
                  <a:pt x="615" y="908"/>
                </a:lnTo>
                <a:lnTo>
                  <a:pt x="620" y="892"/>
                </a:lnTo>
                <a:lnTo>
                  <a:pt x="630" y="875"/>
                </a:lnTo>
                <a:lnTo>
                  <a:pt x="639" y="858"/>
                </a:lnTo>
                <a:lnTo>
                  <a:pt x="645" y="836"/>
                </a:lnTo>
                <a:lnTo>
                  <a:pt x="655" y="820"/>
                </a:lnTo>
                <a:lnTo>
                  <a:pt x="659" y="803"/>
                </a:lnTo>
                <a:lnTo>
                  <a:pt x="664" y="781"/>
                </a:lnTo>
                <a:lnTo>
                  <a:pt x="669" y="764"/>
                </a:lnTo>
                <a:lnTo>
                  <a:pt x="669" y="748"/>
                </a:lnTo>
                <a:lnTo>
                  <a:pt x="674" y="726"/>
                </a:lnTo>
                <a:lnTo>
                  <a:pt x="680" y="709"/>
                </a:lnTo>
                <a:lnTo>
                  <a:pt x="680" y="692"/>
                </a:lnTo>
                <a:lnTo>
                  <a:pt x="680" y="670"/>
                </a:lnTo>
                <a:lnTo>
                  <a:pt x="680" y="653"/>
                </a:lnTo>
                <a:lnTo>
                  <a:pt x="680" y="637"/>
                </a:lnTo>
                <a:lnTo>
                  <a:pt x="680" y="620"/>
                </a:lnTo>
                <a:lnTo>
                  <a:pt x="680" y="604"/>
                </a:lnTo>
                <a:lnTo>
                  <a:pt x="680" y="587"/>
                </a:lnTo>
                <a:lnTo>
                  <a:pt x="674" y="570"/>
                </a:lnTo>
                <a:lnTo>
                  <a:pt x="674" y="548"/>
                </a:lnTo>
                <a:lnTo>
                  <a:pt x="664" y="532"/>
                </a:lnTo>
                <a:lnTo>
                  <a:pt x="655" y="515"/>
                </a:lnTo>
                <a:lnTo>
                  <a:pt x="645" y="493"/>
                </a:lnTo>
                <a:lnTo>
                  <a:pt x="630" y="476"/>
                </a:lnTo>
                <a:lnTo>
                  <a:pt x="620" y="460"/>
                </a:lnTo>
                <a:lnTo>
                  <a:pt x="606" y="437"/>
                </a:lnTo>
                <a:lnTo>
                  <a:pt x="590" y="415"/>
                </a:lnTo>
                <a:lnTo>
                  <a:pt x="575" y="399"/>
                </a:lnTo>
                <a:lnTo>
                  <a:pt x="566" y="382"/>
                </a:lnTo>
                <a:lnTo>
                  <a:pt x="551" y="365"/>
                </a:lnTo>
                <a:lnTo>
                  <a:pt x="546" y="349"/>
                </a:lnTo>
                <a:lnTo>
                  <a:pt x="536" y="332"/>
                </a:lnTo>
                <a:lnTo>
                  <a:pt x="526" y="316"/>
                </a:lnTo>
                <a:lnTo>
                  <a:pt x="517" y="299"/>
                </a:lnTo>
                <a:lnTo>
                  <a:pt x="507" y="282"/>
                </a:lnTo>
                <a:lnTo>
                  <a:pt x="492" y="271"/>
                </a:lnTo>
                <a:lnTo>
                  <a:pt x="477" y="255"/>
                </a:lnTo>
                <a:lnTo>
                  <a:pt x="458" y="238"/>
                </a:lnTo>
                <a:lnTo>
                  <a:pt x="443" y="233"/>
                </a:lnTo>
                <a:lnTo>
                  <a:pt x="428" y="221"/>
                </a:lnTo>
                <a:lnTo>
                  <a:pt x="408" y="210"/>
                </a:lnTo>
                <a:lnTo>
                  <a:pt x="394" y="199"/>
                </a:lnTo>
                <a:lnTo>
                  <a:pt x="384" y="183"/>
                </a:lnTo>
                <a:lnTo>
                  <a:pt x="373" y="166"/>
                </a:lnTo>
                <a:lnTo>
                  <a:pt x="364" y="149"/>
                </a:lnTo>
                <a:lnTo>
                  <a:pt x="349" y="138"/>
                </a:lnTo>
                <a:lnTo>
                  <a:pt x="334" y="127"/>
                </a:lnTo>
                <a:lnTo>
                  <a:pt x="320" y="116"/>
                </a:lnTo>
                <a:lnTo>
                  <a:pt x="299" y="111"/>
                </a:lnTo>
                <a:lnTo>
                  <a:pt x="285" y="105"/>
                </a:lnTo>
                <a:lnTo>
                  <a:pt x="266" y="94"/>
                </a:lnTo>
                <a:lnTo>
                  <a:pt x="250" y="89"/>
                </a:lnTo>
                <a:lnTo>
                  <a:pt x="236" y="77"/>
                </a:lnTo>
                <a:lnTo>
                  <a:pt x="228" y="80"/>
                </a:lnTo>
                <a:lnTo>
                  <a:pt x="208" y="69"/>
                </a:lnTo>
                <a:lnTo>
                  <a:pt x="186" y="61"/>
                </a:lnTo>
                <a:lnTo>
                  <a:pt x="177" y="58"/>
                </a:lnTo>
                <a:lnTo>
                  <a:pt x="160" y="51"/>
                </a:lnTo>
                <a:lnTo>
                  <a:pt x="146" y="37"/>
                </a:lnTo>
                <a:lnTo>
                  <a:pt x="124" y="25"/>
                </a:lnTo>
                <a:lnTo>
                  <a:pt x="105" y="12"/>
                </a:lnTo>
                <a:lnTo>
                  <a:pt x="87" y="0"/>
                </a:lnTo>
                <a:lnTo>
                  <a:pt x="84" y="4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</a:gradFill>
          <a:ln w="12700" cap="rnd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H="1">
            <a:off x="2595563" y="3433763"/>
            <a:ext cx="119062" cy="12382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6632" name="Freeform 8"/>
          <p:cNvSpPr>
            <a:spLocks/>
          </p:cNvSpPr>
          <p:nvPr/>
        </p:nvSpPr>
        <p:spPr bwMode="auto">
          <a:xfrm>
            <a:off x="2503488" y="3513138"/>
            <a:ext cx="112712" cy="127000"/>
          </a:xfrm>
          <a:custGeom>
            <a:avLst/>
            <a:gdLst>
              <a:gd name="T0" fmla="*/ 0 w 105"/>
              <a:gd name="T1" fmla="*/ 2147483647 h 109"/>
              <a:gd name="T2" fmla="*/ 2147483647 w 105"/>
              <a:gd name="T3" fmla="*/ 2147483647 h 109"/>
              <a:gd name="T4" fmla="*/ 2147483647 w 105"/>
              <a:gd name="T5" fmla="*/ 0 h 109"/>
              <a:gd name="T6" fmla="*/ 0 w 105"/>
              <a:gd name="T7" fmla="*/ 2147483647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109"/>
              <a:gd name="T14" fmla="*/ 105 w 105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109">
                <a:moveTo>
                  <a:pt x="0" y="108"/>
                </a:moveTo>
                <a:lnTo>
                  <a:pt x="104" y="55"/>
                </a:lnTo>
                <a:lnTo>
                  <a:pt x="61" y="0"/>
                </a:lnTo>
                <a:lnTo>
                  <a:pt x="0" y="108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3" name="Oval 9"/>
          <p:cNvSpPr>
            <a:spLocks noChangeArrowheads="1"/>
          </p:cNvSpPr>
          <p:nvPr/>
        </p:nvSpPr>
        <p:spPr bwMode="auto">
          <a:xfrm>
            <a:off x="990600" y="1833563"/>
            <a:ext cx="598488" cy="22542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Oval 10"/>
          <p:cNvSpPr>
            <a:spLocks noChangeArrowheads="1"/>
          </p:cNvSpPr>
          <p:nvPr/>
        </p:nvSpPr>
        <p:spPr bwMode="auto">
          <a:xfrm>
            <a:off x="1301750" y="2051050"/>
            <a:ext cx="682625" cy="16986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Oval 11"/>
          <p:cNvSpPr>
            <a:spLocks noChangeArrowheads="1"/>
          </p:cNvSpPr>
          <p:nvPr/>
        </p:nvSpPr>
        <p:spPr bwMode="auto">
          <a:xfrm>
            <a:off x="1614488" y="1833563"/>
            <a:ext cx="830262" cy="25082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7516" name="Rectangle 12"/>
          <p:cNvSpPr>
            <a:spLocks noChangeArrowheads="1"/>
          </p:cNvSpPr>
          <p:nvPr/>
        </p:nvSpPr>
        <p:spPr bwMode="auto">
          <a:xfrm>
            <a:off x="1212850" y="1833563"/>
            <a:ext cx="804863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en-US" sz="1300" b="1"/>
              <a:t>Atmospheric</a:t>
            </a:r>
          </a:p>
          <a:p>
            <a:pPr algn="ctr" defTabSz="762000" eaLnBrk="0" hangingPunct="0">
              <a:defRPr/>
            </a:pPr>
            <a:r>
              <a:rPr lang="en-US" sz="1300" b="1"/>
              <a:t>Deposition</a:t>
            </a:r>
            <a:endParaRPr lang="en-US" sz="13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6637" name="Group 13"/>
          <p:cNvGrpSpPr>
            <a:grpSpLocks/>
          </p:cNvGrpSpPr>
          <p:nvPr/>
        </p:nvGrpSpPr>
        <p:grpSpPr bwMode="auto">
          <a:xfrm>
            <a:off x="1189038" y="2284413"/>
            <a:ext cx="125412" cy="260350"/>
            <a:chOff x="3293" y="2618"/>
            <a:chExt cx="118" cy="222"/>
          </a:xfrm>
        </p:grpSpPr>
        <p:sp>
          <p:nvSpPr>
            <p:cNvPr id="26692" name="Line 14"/>
            <p:cNvSpPr>
              <a:spLocks noChangeShapeType="1"/>
            </p:cNvSpPr>
            <p:nvPr/>
          </p:nvSpPr>
          <p:spPr bwMode="auto">
            <a:xfrm flipH="1">
              <a:off x="3293" y="2618"/>
              <a:ext cx="11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3" name="Line 15"/>
            <p:cNvSpPr>
              <a:spLocks noChangeShapeType="1"/>
            </p:cNvSpPr>
            <p:nvPr/>
          </p:nvSpPr>
          <p:spPr bwMode="auto">
            <a:xfrm flipV="1">
              <a:off x="3293" y="2751"/>
              <a:ext cx="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4" name="Line 16"/>
            <p:cNvSpPr>
              <a:spLocks noChangeShapeType="1"/>
            </p:cNvSpPr>
            <p:nvPr/>
          </p:nvSpPr>
          <p:spPr bwMode="auto">
            <a:xfrm flipV="1">
              <a:off x="3293" y="2779"/>
              <a:ext cx="55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638" name="Group 17"/>
          <p:cNvGrpSpPr>
            <a:grpSpLocks/>
          </p:cNvGrpSpPr>
          <p:nvPr/>
        </p:nvGrpSpPr>
        <p:grpSpPr bwMode="auto">
          <a:xfrm>
            <a:off x="1298575" y="2276475"/>
            <a:ext cx="125413" cy="258763"/>
            <a:chOff x="3362" y="2613"/>
            <a:chExt cx="118" cy="221"/>
          </a:xfrm>
        </p:grpSpPr>
        <p:sp>
          <p:nvSpPr>
            <p:cNvPr id="26689" name="Line 18"/>
            <p:cNvSpPr>
              <a:spLocks noChangeShapeType="1"/>
            </p:cNvSpPr>
            <p:nvPr/>
          </p:nvSpPr>
          <p:spPr bwMode="auto">
            <a:xfrm flipH="1">
              <a:off x="3362" y="2613"/>
              <a:ext cx="11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0" name="Line 19"/>
            <p:cNvSpPr>
              <a:spLocks noChangeShapeType="1"/>
            </p:cNvSpPr>
            <p:nvPr/>
          </p:nvSpPr>
          <p:spPr bwMode="auto">
            <a:xfrm flipV="1">
              <a:off x="3362" y="2746"/>
              <a:ext cx="19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1" name="Line 20"/>
            <p:cNvSpPr>
              <a:spLocks noChangeShapeType="1"/>
            </p:cNvSpPr>
            <p:nvPr/>
          </p:nvSpPr>
          <p:spPr bwMode="auto">
            <a:xfrm flipV="1">
              <a:off x="3362" y="2773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639" name="Group 21"/>
          <p:cNvGrpSpPr>
            <a:grpSpLocks/>
          </p:cNvGrpSpPr>
          <p:nvPr/>
        </p:nvGrpSpPr>
        <p:grpSpPr bwMode="auto">
          <a:xfrm>
            <a:off x="1423988" y="2301875"/>
            <a:ext cx="125412" cy="260350"/>
            <a:chOff x="3441" y="2629"/>
            <a:chExt cx="117" cy="222"/>
          </a:xfrm>
        </p:grpSpPr>
        <p:sp>
          <p:nvSpPr>
            <p:cNvPr id="26686" name="Line 22"/>
            <p:cNvSpPr>
              <a:spLocks noChangeShapeType="1"/>
            </p:cNvSpPr>
            <p:nvPr/>
          </p:nvSpPr>
          <p:spPr bwMode="auto">
            <a:xfrm flipH="1">
              <a:off x="3441" y="2629"/>
              <a:ext cx="117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87" name="Line 23"/>
            <p:cNvSpPr>
              <a:spLocks noChangeShapeType="1"/>
            </p:cNvSpPr>
            <p:nvPr/>
          </p:nvSpPr>
          <p:spPr bwMode="auto">
            <a:xfrm flipV="1">
              <a:off x="3441" y="2762"/>
              <a:ext cx="19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88" name="Line 24"/>
            <p:cNvSpPr>
              <a:spLocks noChangeShapeType="1"/>
            </p:cNvSpPr>
            <p:nvPr/>
          </p:nvSpPr>
          <p:spPr bwMode="auto">
            <a:xfrm flipV="1">
              <a:off x="3441" y="2790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6640" name="Oval 25"/>
          <p:cNvSpPr>
            <a:spLocks noChangeArrowheads="1"/>
          </p:cNvSpPr>
          <p:nvPr/>
        </p:nvSpPr>
        <p:spPr bwMode="auto">
          <a:xfrm>
            <a:off x="2557463" y="2366963"/>
            <a:ext cx="73025" cy="4603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Oval 26"/>
          <p:cNvSpPr>
            <a:spLocks noChangeArrowheads="1"/>
          </p:cNvSpPr>
          <p:nvPr/>
        </p:nvSpPr>
        <p:spPr bwMode="auto">
          <a:xfrm>
            <a:off x="2438400" y="2201863"/>
            <a:ext cx="158750" cy="6508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42" name="Group 27"/>
          <p:cNvGrpSpPr>
            <a:grpSpLocks/>
          </p:cNvGrpSpPr>
          <p:nvPr/>
        </p:nvGrpSpPr>
        <p:grpSpPr bwMode="auto">
          <a:xfrm>
            <a:off x="838200" y="3128963"/>
            <a:ext cx="923925" cy="881062"/>
            <a:chOff x="288" y="1728"/>
            <a:chExt cx="864" cy="754"/>
          </a:xfrm>
        </p:grpSpPr>
        <p:sp>
          <p:nvSpPr>
            <p:cNvPr id="26675" name="Arc 28"/>
            <p:cNvSpPr>
              <a:spLocks/>
            </p:cNvSpPr>
            <p:nvPr/>
          </p:nvSpPr>
          <p:spPr bwMode="auto">
            <a:xfrm>
              <a:off x="855" y="2112"/>
              <a:ext cx="297" cy="133"/>
            </a:xfrm>
            <a:custGeom>
              <a:avLst/>
              <a:gdLst>
                <a:gd name="T0" fmla="*/ 0 w 17134"/>
                <a:gd name="T1" fmla="*/ 0 h 21475"/>
                <a:gd name="T2" fmla="*/ 0 w 17134"/>
                <a:gd name="T3" fmla="*/ 0 h 21475"/>
                <a:gd name="T4" fmla="*/ 0 w 17134"/>
                <a:gd name="T5" fmla="*/ 0 h 21475"/>
                <a:gd name="T6" fmla="*/ 0 60000 65536"/>
                <a:gd name="T7" fmla="*/ 0 60000 65536"/>
                <a:gd name="T8" fmla="*/ 0 60000 65536"/>
                <a:gd name="T9" fmla="*/ 0 w 17134"/>
                <a:gd name="T10" fmla="*/ 0 h 21475"/>
                <a:gd name="T11" fmla="*/ 17134 w 17134"/>
                <a:gd name="T12" fmla="*/ 21475 h 21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34" h="21475" fill="none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</a:path>
                <a:path w="17134" h="21475" stroke="0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  <a:lnTo>
                    <a:pt x="17134" y="0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6676" name="Group 29"/>
            <p:cNvGrpSpPr>
              <a:grpSpLocks/>
            </p:cNvGrpSpPr>
            <p:nvPr/>
          </p:nvGrpSpPr>
          <p:grpSpPr bwMode="auto">
            <a:xfrm>
              <a:off x="288" y="1728"/>
              <a:ext cx="860" cy="754"/>
              <a:chOff x="288" y="1728"/>
              <a:chExt cx="860" cy="754"/>
            </a:xfrm>
          </p:grpSpPr>
          <p:sp>
            <p:nvSpPr>
              <p:cNvPr id="26677" name="Freeform 30"/>
              <p:cNvSpPr>
                <a:spLocks/>
              </p:cNvSpPr>
              <p:nvPr/>
            </p:nvSpPr>
            <p:spPr bwMode="auto">
              <a:xfrm>
                <a:off x="1094" y="2225"/>
                <a:ext cx="54" cy="34"/>
              </a:xfrm>
              <a:custGeom>
                <a:avLst/>
                <a:gdLst>
                  <a:gd name="T0" fmla="*/ 53 w 54"/>
                  <a:gd name="T1" fmla="*/ 18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8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8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8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78" name="Arc 31"/>
              <p:cNvSpPr>
                <a:spLocks/>
              </p:cNvSpPr>
              <p:nvPr/>
            </p:nvSpPr>
            <p:spPr bwMode="auto">
              <a:xfrm>
                <a:off x="864" y="2304"/>
                <a:ext cx="240" cy="82"/>
              </a:xfrm>
              <a:custGeom>
                <a:avLst/>
                <a:gdLst>
                  <a:gd name="T0" fmla="*/ 0 w 18775"/>
                  <a:gd name="T1" fmla="*/ 0 h 21476"/>
                  <a:gd name="T2" fmla="*/ 0 w 18775"/>
                  <a:gd name="T3" fmla="*/ 0 h 21476"/>
                  <a:gd name="T4" fmla="*/ 0 w 18775"/>
                  <a:gd name="T5" fmla="*/ 0 h 21476"/>
                  <a:gd name="T6" fmla="*/ 0 60000 65536"/>
                  <a:gd name="T7" fmla="*/ 0 60000 65536"/>
                  <a:gd name="T8" fmla="*/ 0 60000 65536"/>
                  <a:gd name="T9" fmla="*/ 0 w 18775"/>
                  <a:gd name="T10" fmla="*/ 0 h 21476"/>
                  <a:gd name="T11" fmla="*/ 18775 w 18775"/>
                  <a:gd name="T12" fmla="*/ 21476 h 214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75" h="21476" fill="none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</a:path>
                  <a:path w="18775" h="21476" stroke="0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  <a:lnTo>
                      <a:pt x="18775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679" name="Freeform 32"/>
              <p:cNvSpPr>
                <a:spLocks/>
              </p:cNvSpPr>
              <p:nvPr/>
            </p:nvSpPr>
            <p:spPr bwMode="auto">
              <a:xfrm>
                <a:off x="1046" y="2366"/>
                <a:ext cx="56" cy="34"/>
              </a:xfrm>
              <a:custGeom>
                <a:avLst/>
                <a:gdLst>
                  <a:gd name="T0" fmla="*/ 55 w 56"/>
                  <a:gd name="T1" fmla="*/ 17 h 34"/>
                  <a:gd name="T2" fmla="*/ 0 w 56"/>
                  <a:gd name="T3" fmla="*/ 0 h 34"/>
                  <a:gd name="T4" fmla="*/ 0 w 56"/>
                  <a:gd name="T5" fmla="*/ 33 h 34"/>
                  <a:gd name="T6" fmla="*/ 55 w 56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55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5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80" name="Arc 33"/>
              <p:cNvSpPr>
                <a:spLocks/>
              </p:cNvSpPr>
              <p:nvPr/>
            </p:nvSpPr>
            <p:spPr bwMode="auto">
              <a:xfrm>
                <a:off x="574" y="2352"/>
                <a:ext cx="434" cy="111"/>
              </a:xfrm>
              <a:custGeom>
                <a:avLst/>
                <a:gdLst>
                  <a:gd name="T0" fmla="*/ 0 w 19836"/>
                  <a:gd name="T1" fmla="*/ 0 h 21513"/>
                  <a:gd name="T2" fmla="*/ 0 w 19836"/>
                  <a:gd name="T3" fmla="*/ 0 h 21513"/>
                  <a:gd name="T4" fmla="*/ 0 w 19836"/>
                  <a:gd name="T5" fmla="*/ 0 h 21513"/>
                  <a:gd name="T6" fmla="*/ 0 60000 65536"/>
                  <a:gd name="T7" fmla="*/ 0 60000 65536"/>
                  <a:gd name="T8" fmla="*/ 0 60000 65536"/>
                  <a:gd name="T9" fmla="*/ 0 w 19836"/>
                  <a:gd name="T10" fmla="*/ 0 h 21513"/>
                  <a:gd name="T11" fmla="*/ 19836 w 19836"/>
                  <a:gd name="T12" fmla="*/ 21513 h 21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36" h="21513" fill="none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</a:path>
                  <a:path w="19836" h="21513" stroke="0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  <a:lnTo>
                      <a:pt x="19836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681" name="Freeform 34"/>
              <p:cNvSpPr>
                <a:spLocks/>
              </p:cNvSpPr>
              <p:nvPr/>
            </p:nvSpPr>
            <p:spPr bwMode="auto">
              <a:xfrm>
                <a:off x="951" y="2448"/>
                <a:ext cx="54" cy="34"/>
              </a:xfrm>
              <a:custGeom>
                <a:avLst/>
                <a:gdLst>
                  <a:gd name="T0" fmla="*/ 53 w 54"/>
                  <a:gd name="T1" fmla="*/ 17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7539" name="Rectangle 35"/>
              <p:cNvSpPr>
                <a:spLocks noChangeArrowheads="1"/>
              </p:cNvSpPr>
              <p:nvPr/>
            </p:nvSpPr>
            <p:spPr bwMode="auto">
              <a:xfrm>
                <a:off x="355" y="2112"/>
                <a:ext cx="557" cy="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 eaLnBrk="0" hangingPunct="0">
                  <a:defRPr/>
                </a:pPr>
                <a:r>
                  <a:rPr lang="en-US" sz="1300" b="1"/>
                  <a:t>Erosion</a:t>
                </a:r>
              </a:p>
              <a:p>
                <a:pPr defTabSz="762000" eaLnBrk="0" hangingPunct="0">
                  <a:defRPr/>
                </a:pPr>
                <a:r>
                  <a:rPr lang="en-US" sz="1300" b="1"/>
                  <a:t>&amp; Runoff</a:t>
                </a:r>
                <a:endParaRPr lang="en-US" sz="13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grpSp>
            <p:nvGrpSpPr>
              <p:cNvPr id="26683" name="Group 36"/>
              <p:cNvGrpSpPr>
                <a:grpSpLocks/>
              </p:cNvGrpSpPr>
              <p:nvPr/>
            </p:nvGrpSpPr>
            <p:grpSpPr bwMode="auto">
              <a:xfrm>
                <a:off x="288" y="1728"/>
                <a:ext cx="672" cy="288"/>
                <a:chOff x="288" y="1728"/>
                <a:chExt cx="672" cy="288"/>
              </a:xfrm>
            </p:grpSpPr>
            <p:pic>
              <p:nvPicPr>
                <p:cNvPr id="26684" name="Picture 37" descr="TRACTOR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0" y="1728"/>
                  <a:ext cx="480" cy="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685" name="Picture 38" descr="poison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34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26643" name="Group 39"/>
          <p:cNvGrpSpPr>
            <a:grpSpLocks/>
          </p:cNvGrpSpPr>
          <p:nvPr/>
        </p:nvGrpSpPr>
        <p:grpSpPr bwMode="auto">
          <a:xfrm>
            <a:off x="2209800" y="1909763"/>
            <a:ext cx="1641475" cy="2076450"/>
            <a:chOff x="1152" y="960"/>
            <a:chExt cx="1536" cy="1776"/>
          </a:xfrm>
        </p:grpSpPr>
        <p:pic>
          <p:nvPicPr>
            <p:cNvPr id="26660" name="Picture 40" descr="CIT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76" y="960"/>
              <a:ext cx="912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61" name="Freeform 41"/>
            <p:cNvSpPr>
              <a:spLocks/>
            </p:cNvSpPr>
            <p:nvPr/>
          </p:nvSpPr>
          <p:spPr bwMode="auto">
            <a:xfrm>
              <a:off x="1584" y="1460"/>
              <a:ext cx="370" cy="421"/>
            </a:xfrm>
            <a:custGeom>
              <a:avLst/>
              <a:gdLst>
                <a:gd name="T0" fmla="*/ 369 w 370"/>
                <a:gd name="T1" fmla="*/ 0 h 421"/>
                <a:gd name="T2" fmla="*/ 353 w 370"/>
                <a:gd name="T3" fmla="*/ 279 h 421"/>
                <a:gd name="T4" fmla="*/ 0 w 370"/>
                <a:gd name="T5" fmla="*/ 420 h 421"/>
                <a:gd name="T6" fmla="*/ 0 w 370"/>
                <a:gd name="T7" fmla="*/ 328 h 421"/>
                <a:gd name="T8" fmla="*/ 317 w 370"/>
                <a:gd name="T9" fmla="*/ 250 h 421"/>
                <a:gd name="T10" fmla="*/ 346 w 370"/>
                <a:gd name="T11" fmla="*/ 4 h 421"/>
                <a:gd name="T12" fmla="*/ 369 w 370"/>
                <a:gd name="T13" fmla="*/ 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0"/>
                <a:gd name="T22" fmla="*/ 0 h 421"/>
                <a:gd name="T23" fmla="*/ 370 w 370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0" h="421">
                  <a:moveTo>
                    <a:pt x="369" y="0"/>
                  </a:moveTo>
                  <a:lnTo>
                    <a:pt x="353" y="279"/>
                  </a:lnTo>
                  <a:lnTo>
                    <a:pt x="0" y="420"/>
                  </a:lnTo>
                  <a:lnTo>
                    <a:pt x="0" y="328"/>
                  </a:lnTo>
                  <a:lnTo>
                    <a:pt x="317" y="250"/>
                  </a:lnTo>
                  <a:lnTo>
                    <a:pt x="346" y="4"/>
                  </a:lnTo>
                  <a:lnTo>
                    <a:pt x="369" y="0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26662" name="Picture 42" descr="HOUSE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76" y="2160"/>
              <a:ext cx="912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63" name="AutoShape 43"/>
            <p:cNvSpPr>
              <a:spLocks noChangeArrowheads="1"/>
            </p:cNvSpPr>
            <p:nvPr/>
          </p:nvSpPr>
          <p:spPr bwMode="auto">
            <a:xfrm rot="-6003695">
              <a:off x="1534" y="2258"/>
              <a:ext cx="102" cy="481"/>
            </a:xfrm>
            <a:prstGeom prst="can">
              <a:avLst>
                <a:gd name="adj" fmla="val 77765"/>
              </a:avLst>
            </a:prstGeom>
            <a:solidFill>
              <a:schemeClr val="bg2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4" name="Line 44"/>
            <p:cNvSpPr>
              <a:spLocks noChangeShapeType="1"/>
            </p:cNvSpPr>
            <p:nvPr/>
          </p:nvSpPr>
          <p:spPr bwMode="auto">
            <a:xfrm flipH="1">
              <a:off x="1210" y="2525"/>
              <a:ext cx="174" cy="4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65" name="Freeform 45"/>
            <p:cNvSpPr>
              <a:spLocks/>
            </p:cNvSpPr>
            <p:nvPr/>
          </p:nvSpPr>
          <p:spPr bwMode="auto">
            <a:xfrm>
              <a:off x="1152" y="2522"/>
              <a:ext cx="119" cy="70"/>
            </a:xfrm>
            <a:custGeom>
              <a:avLst/>
              <a:gdLst>
                <a:gd name="T0" fmla="*/ 0 w 119"/>
                <a:gd name="T1" fmla="*/ 64 h 70"/>
                <a:gd name="T2" fmla="*/ 118 w 119"/>
                <a:gd name="T3" fmla="*/ 69 h 70"/>
                <a:gd name="T4" fmla="*/ 101 w 119"/>
                <a:gd name="T5" fmla="*/ 0 h 70"/>
                <a:gd name="T6" fmla="*/ 0 w 119"/>
                <a:gd name="T7" fmla="*/ 64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70"/>
                <a:gd name="T14" fmla="*/ 119 w 11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70">
                  <a:moveTo>
                    <a:pt x="0" y="64"/>
                  </a:moveTo>
                  <a:lnTo>
                    <a:pt x="118" y="69"/>
                  </a:lnTo>
                  <a:lnTo>
                    <a:pt x="101" y="0"/>
                  </a:lnTo>
                  <a:lnTo>
                    <a:pt x="0" y="6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7550" name="Rectangle 46"/>
            <p:cNvSpPr>
              <a:spLocks noChangeArrowheads="1"/>
            </p:cNvSpPr>
            <p:nvPr/>
          </p:nvSpPr>
          <p:spPr bwMode="auto">
            <a:xfrm>
              <a:off x="1387" y="2553"/>
              <a:ext cx="118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defRPr/>
              </a:pPr>
              <a:r>
                <a:rPr lang="en-US" sz="1300" b="1"/>
                <a:t>Untreated discharges</a:t>
              </a:r>
              <a:endParaRPr lang="en-US" sz="15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26667" name="Group 47"/>
            <p:cNvGrpSpPr>
              <a:grpSpLocks/>
            </p:cNvGrpSpPr>
            <p:nvPr/>
          </p:nvGrpSpPr>
          <p:grpSpPr bwMode="auto">
            <a:xfrm>
              <a:off x="1968" y="1296"/>
              <a:ext cx="720" cy="912"/>
              <a:chOff x="1968" y="1296"/>
              <a:chExt cx="720" cy="912"/>
            </a:xfrm>
          </p:grpSpPr>
          <p:sp>
            <p:nvSpPr>
              <p:cNvPr id="26668" name="AutoShape 48"/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720" cy="5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6669" name="Picture 49" descr="CLEANER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16" y="1584"/>
                <a:ext cx="194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70" name="Picture 50" descr="PAINT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256" y="1619"/>
                <a:ext cx="38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71" name="Picture 51" descr="PILLS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256" y="1877"/>
                <a:ext cx="416" cy="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672" name="AutoShape 52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144" cy="2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3" name="AutoShape 53"/>
              <p:cNvSpPr>
                <a:spLocks noChangeArrowheads="1"/>
              </p:cNvSpPr>
              <p:nvPr/>
            </p:nvSpPr>
            <p:spPr bwMode="auto">
              <a:xfrm>
                <a:off x="2160" y="1344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4" name="AutoShape 54"/>
              <p:cNvSpPr>
                <a:spLocks noChangeArrowheads="1"/>
              </p:cNvSpPr>
              <p:nvPr/>
            </p:nvSpPr>
            <p:spPr bwMode="auto">
              <a:xfrm flipV="1">
                <a:off x="2112" y="206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6644" name="AutoShape 55"/>
          <p:cNvSpPr>
            <a:spLocks noChangeArrowheads="1"/>
          </p:cNvSpPr>
          <p:nvPr/>
        </p:nvSpPr>
        <p:spPr bwMode="auto">
          <a:xfrm>
            <a:off x="1828800" y="4303713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Rectangle 56"/>
          <p:cNvSpPr>
            <a:spLocks noChangeArrowheads="1"/>
          </p:cNvSpPr>
          <p:nvPr/>
        </p:nvSpPr>
        <p:spPr bwMode="auto">
          <a:xfrm>
            <a:off x="5086350" y="3205163"/>
            <a:ext cx="3373438" cy="106838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12255C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6" name="Rectangle 57"/>
          <p:cNvSpPr>
            <a:spLocks noChangeArrowheads="1"/>
          </p:cNvSpPr>
          <p:nvPr/>
        </p:nvSpPr>
        <p:spPr bwMode="auto">
          <a:xfrm>
            <a:off x="4724400" y="874713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/>
              <a:t>Efekt</a:t>
            </a:r>
            <a:br>
              <a:rPr lang="en-US" sz="2300" b="1"/>
            </a:br>
            <a:r>
              <a:rPr lang="cs-CZ" sz="2300"/>
              <a:t>(Jaká expozice vyvolá efekt </a:t>
            </a:r>
            <a:r>
              <a:rPr lang="en-US" sz="2300"/>
              <a:t>?</a:t>
            </a:r>
            <a:r>
              <a:rPr lang="cs-CZ" sz="2300"/>
              <a:t>)</a:t>
            </a:r>
            <a:endParaRPr lang="en-US" sz="2300"/>
          </a:p>
        </p:txBody>
      </p:sp>
      <p:pic>
        <p:nvPicPr>
          <p:cNvPr id="26647" name="Picture 58" descr="bosmi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11775" y="3662363"/>
            <a:ext cx="77946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59" descr="FISH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1150" y="3433763"/>
            <a:ext cx="1557338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7564" name="Rectangle 60"/>
          <p:cNvSpPr>
            <a:spLocks noChangeArrowheads="1"/>
          </p:cNvSpPr>
          <p:nvPr/>
        </p:nvSpPr>
        <p:spPr bwMode="auto">
          <a:xfrm>
            <a:off x="5580063" y="4489450"/>
            <a:ext cx="3168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cs-CZ" sz="1400" b="1" dirty="0"/>
              <a:t>Laboratorní a polní studie </a:t>
            </a:r>
            <a:endParaRPr lang="en-US" sz="1400" b="1" dirty="0"/>
          </a:p>
          <a:p>
            <a:pPr algn="ctr" defTabSz="762000" eaLnBrk="0" hangingPunct="0">
              <a:defRPr/>
            </a:pPr>
            <a:r>
              <a:rPr 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Ekotoxikologické</a:t>
            </a: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testy</a:t>
            </a:r>
            <a:endParaRPr 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650" name="Picture 61" descr="sample5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35563" y="2135188"/>
            <a:ext cx="1622425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1" name="Picture 62" descr="lab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5613" y="1757363"/>
            <a:ext cx="1881187" cy="13684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52" name="Picture 63" descr="faCTORY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47850" y="2443163"/>
            <a:ext cx="7715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53" name="Freeform 64"/>
          <p:cNvSpPr>
            <a:spLocks/>
          </p:cNvSpPr>
          <p:nvPr/>
        </p:nvSpPr>
        <p:spPr bwMode="auto">
          <a:xfrm rot="-2231340">
            <a:off x="2605088" y="2949575"/>
            <a:ext cx="128587" cy="347663"/>
          </a:xfrm>
          <a:custGeom>
            <a:avLst/>
            <a:gdLst>
              <a:gd name="T0" fmla="*/ 2147483647 w 120"/>
              <a:gd name="T1" fmla="*/ 0 h 298"/>
              <a:gd name="T2" fmla="*/ 2147483647 w 120"/>
              <a:gd name="T3" fmla="*/ 2147483647 h 298"/>
              <a:gd name="T4" fmla="*/ 2147483647 w 120"/>
              <a:gd name="T5" fmla="*/ 2147483647 h 298"/>
              <a:gd name="T6" fmla="*/ 2147483647 w 120"/>
              <a:gd name="T7" fmla="*/ 2147483647 h 298"/>
              <a:gd name="T8" fmla="*/ 0 w 120"/>
              <a:gd name="T9" fmla="*/ 2147483647 h 298"/>
              <a:gd name="T10" fmla="*/ 2147483647 w 120"/>
              <a:gd name="T11" fmla="*/ 2147483647 h 298"/>
              <a:gd name="T12" fmla="*/ 2147483647 w 120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298"/>
              <a:gd name="T23" fmla="*/ 120 w 120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298">
                <a:moveTo>
                  <a:pt x="52" y="0"/>
                </a:moveTo>
                <a:lnTo>
                  <a:pt x="36" y="279"/>
                </a:lnTo>
                <a:lnTo>
                  <a:pt x="62" y="298"/>
                </a:lnTo>
                <a:lnTo>
                  <a:pt x="120" y="272"/>
                </a:lnTo>
                <a:lnTo>
                  <a:pt x="0" y="250"/>
                </a:lnTo>
                <a:lnTo>
                  <a:pt x="29" y="4"/>
                </a:lnTo>
                <a:lnTo>
                  <a:pt x="52" y="0"/>
                </a:lnTo>
              </a:path>
            </a:pathLst>
          </a:custGeom>
          <a:solidFill>
            <a:schemeClr val="bg2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54" name="Oval 65"/>
          <p:cNvSpPr>
            <a:spLocks noChangeArrowheads="1"/>
          </p:cNvSpPr>
          <p:nvPr/>
        </p:nvSpPr>
        <p:spPr bwMode="auto">
          <a:xfrm>
            <a:off x="2533650" y="3162300"/>
            <a:ext cx="346075" cy="200025"/>
          </a:xfrm>
          <a:prstGeom prst="ellipse">
            <a:avLst/>
          </a:prstGeom>
          <a:solidFill>
            <a:srgbClr val="618FFD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BE" sz="2400"/>
          </a:p>
        </p:txBody>
      </p:sp>
      <p:sp>
        <p:nvSpPr>
          <p:cNvPr id="26655" name="Rectangle 66"/>
          <p:cNvSpPr>
            <a:spLocks noChangeArrowheads="1"/>
          </p:cNvSpPr>
          <p:nvPr/>
        </p:nvSpPr>
        <p:spPr bwMode="auto">
          <a:xfrm>
            <a:off x="2432050" y="3192463"/>
            <a:ext cx="422275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 eaLnBrk="0" hangingPunct="0"/>
            <a:r>
              <a:rPr lang="en-US" sz="1100" b="1"/>
              <a:t>WWTP</a:t>
            </a:r>
          </a:p>
        </p:txBody>
      </p:sp>
      <p:pic>
        <p:nvPicPr>
          <p:cNvPr id="26656" name="Picture 6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67175" y="4706938"/>
            <a:ext cx="1465263" cy="124301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70" name="TextovéPole 69"/>
          <p:cNvSpPr txBox="1">
            <a:spLocks noChangeArrowheads="1"/>
          </p:cNvSpPr>
          <p:nvPr/>
        </p:nvSpPr>
        <p:spPr bwMode="auto">
          <a:xfrm>
            <a:off x="755650" y="4797425"/>
            <a:ext cx="28082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KONCENTRACE </a:t>
            </a:r>
          </a:p>
          <a:p>
            <a:pPr algn="ctr"/>
            <a:r>
              <a:rPr lang="cs-CZ" b="1" dirty="0">
                <a:solidFill>
                  <a:srgbClr val="00B050"/>
                </a:solidFill>
              </a:rPr>
              <a:t>v prostředí </a:t>
            </a:r>
          </a:p>
          <a:p>
            <a:pPr algn="ctr"/>
            <a:r>
              <a:rPr lang="cs-CZ" dirty="0">
                <a:solidFill>
                  <a:srgbClr val="00B050"/>
                </a:solidFill>
              </a:rPr>
              <a:t>Měřená nebo modelovaná (</a:t>
            </a:r>
            <a:r>
              <a:rPr lang="cs-CZ" b="1" dirty="0">
                <a:solidFill>
                  <a:srgbClr val="00B050"/>
                </a:solidFill>
              </a:rPr>
              <a:t>PEC</a:t>
            </a:r>
            <a:r>
              <a:rPr lang="cs-CZ" dirty="0">
                <a:solidFill>
                  <a:srgbClr val="00B050"/>
                </a:solidFill>
              </a:rPr>
              <a:t> = </a:t>
            </a:r>
            <a:r>
              <a:rPr lang="cs-CZ" dirty="0" err="1">
                <a:solidFill>
                  <a:srgbClr val="00B050"/>
                </a:solidFill>
              </a:rPr>
              <a:t>Predicted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Env</a:t>
            </a:r>
            <a:r>
              <a:rPr lang="cs-CZ" dirty="0">
                <a:solidFill>
                  <a:srgbClr val="00B050"/>
                </a:solidFill>
              </a:rPr>
              <a:t>. </a:t>
            </a:r>
            <a:r>
              <a:rPr lang="cs-CZ" dirty="0" err="1">
                <a:solidFill>
                  <a:srgbClr val="00B050"/>
                </a:solidFill>
              </a:rPr>
              <a:t>Conc</a:t>
            </a:r>
            <a:r>
              <a:rPr lang="cs-CZ" dirty="0">
                <a:solidFill>
                  <a:srgbClr val="00B050"/>
                </a:solidFill>
              </a:rPr>
              <a:t>.)</a:t>
            </a:r>
          </a:p>
        </p:txBody>
      </p:sp>
      <p:sp>
        <p:nvSpPr>
          <p:cNvPr id="71" name="TextovéPole 70"/>
          <p:cNvSpPr txBox="1">
            <a:spLocks noChangeArrowheads="1"/>
          </p:cNvSpPr>
          <p:nvPr/>
        </p:nvSpPr>
        <p:spPr bwMode="auto">
          <a:xfrm>
            <a:off x="5867400" y="5087938"/>
            <a:ext cx="280828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>
                <a:solidFill>
                  <a:srgbClr val="00B050"/>
                </a:solidFill>
              </a:rPr>
              <a:t>PNEC </a:t>
            </a:r>
          </a:p>
          <a:p>
            <a:pPr algn="ctr"/>
            <a:r>
              <a:rPr lang="cs-CZ" i="1">
                <a:solidFill>
                  <a:srgbClr val="00B050"/>
                </a:solidFill>
              </a:rPr>
              <a:t>(limit, EQS)</a:t>
            </a:r>
          </a:p>
        </p:txBody>
      </p:sp>
      <p:sp>
        <p:nvSpPr>
          <p:cNvPr id="72" name="TextovéPole 71"/>
          <p:cNvSpPr txBox="1">
            <a:spLocks noChangeArrowheads="1"/>
          </p:cNvSpPr>
          <p:nvPr/>
        </p:nvSpPr>
        <p:spPr bwMode="auto">
          <a:xfrm>
            <a:off x="3995738" y="6092825"/>
            <a:ext cx="4230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B050"/>
                </a:solidFill>
              </a:rPr>
              <a:t>RIZIKO existuje když PEC</a:t>
            </a:r>
            <a:r>
              <a:rPr lang="en-US" b="1">
                <a:solidFill>
                  <a:srgbClr val="00B050"/>
                </a:solidFill>
              </a:rPr>
              <a:t> / PNEC &gt; 1</a:t>
            </a:r>
            <a:br>
              <a:rPr lang="cs-CZ" b="1">
                <a:solidFill>
                  <a:srgbClr val="00B050"/>
                </a:solidFill>
              </a:rPr>
            </a:br>
            <a:r>
              <a:rPr lang="cs-CZ" b="1">
                <a:solidFill>
                  <a:srgbClr val="00B050"/>
                </a:solidFill>
              </a:rPr>
              <a:t>	</a:t>
            </a:r>
            <a:r>
              <a:rPr lang="cs-CZ" b="1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b="1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cs-CZ" b="1">
                <a:solidFill>
                  <a:srgbClr val="00B050"/>
                </a:solidFill>
                <a:sym typeface="Wingdings" pitchFamily="2" charset="2"/>
              </a:rPr>
              <a:t>řízení rizika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cs-CZ" b="1">
                <a:solidFill>
                  <a:srgbClr val="00B050"/>
                </a:solidFill>
              </a:rPr>
              <a:t> 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/>
              <a:t>SHRNUTÍ</a:t>
            </a:r>
          </a:p>
        </p:txBody>
      </p:sp>
      <p:sp>
        <p:nvSpPr>
          <p:cNvPr id="74755" name="Zástupný symbol pro obsah 4"/>
          <p:cNvSpPr>
            <a:spLocks noGrp="1"/>
          </p:cNvSpPr>
          <p:nvPr>
            <p:ph idx="1"/>
          </p:nvPr>
        </p:nvSpPr>
        <p:spPr>
          <a:xfrm>
            <a:off x="251520" y="1052736"/>
            <a:ext cx="8569200" cy="4968751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/>
              <a:t>Podobné principy jako bylo ukázáno na příkladech </a:t>
            </a:r>
            <a:r>
              <a:rPr lang="en-GB" sz="1800" dirty="0"/>
              <a:t>(</a:t>
            </a:r>
            <a:r>
              <a:rPr lang="en-GB" sz="1800" dirty="0" err="1"/>
              <a:t>odvození</a:t>
            </a:r>
            <a:r>
              <a:rPr lang="en-GB" sz="1800" dirty="0"/>
              <a:t> </a:t>
            </a:r>
            <a:r>
              <a:rPr lang="en-GB" sz="1800" dirty="0" err="1"/>
              <a:t>limitů</a:t>
            </a:r>
            <a:r>
              <a:rPr lang="en-GB" sz="1800" dirty="0"/>
              <a:t>, </a:t>
            </a:r>
            <a:r>
              <a:rPr lang="en-GB" sz="1800" dirty="0" err="1"/>
              <a:t>posouzení</a:t>
            </a:r>
            <a:r>
              <a:rPr lang="en-GB" sz="1800" dirty="0"/>
              <a:t> </a:t>
            </a:r>
            <a:r>
              <a:rPr lang="en-GB" sz="1800" dirty="0" err="1"/>
              <a:t>expozice</a:t>
            </a:r>
            <a:r>
              <a:rPr lang="en-GB" sz="1800" dirty="0"/>
              <a:t>, </a:t>
            </a:r>
            <a:r>
              <a:rPr lang="en-GB" sz="1800" dirty="0" err="1"/>
              <a:t>posouzení</a:t>
            </a:r>
            <a:r>
              <a:rPr lang="en-GB" sz="1800" dirty="0"/>
              <a:t> </a:t>
            </a:r>
            <a:r>
              <a:rPr lang="en-GB" sz="1800" dirty="0" err="1"/>
              <a:t>účinků</a:t>
            </a:r>
            <a:r>
              <a:rPr lang="en-GB" sz="1800" dirty="0"/>
              <a:t>, </a:t>
            </a:r>
            <a:r>
              <a:rPr lang="en-GB" sz="1800" dirty="0" err="1"/>
              <a:t>výpočty</a:t>
            </a:r>
            <a:r>
              <a:rPr lang="en-GB" sz="1800" dirty="0"/>
              <a:t> </a:t>
            </a:r>
            <a:r>
              <a:rPr lang="en-GB" sz="1800" dirty="0" err="1"/>
              <a:t>rizik</a:t>
            </a:r>
            <a:r>
              <a:rPr lang="en-GB" sz="1800" dirty="0"/>
              <a:t>) </a:t>
            </a:r>
            <a:r>
              <a:rPr lang="cs-CZ" sz="2800" dirty="0"/>
              <a:t>jsou uplatňovány v </a:t>
            </a:r>
            <a:r>
              <a:rPr lang="en-GB" sz="2800" dirty="0" err="1"/>
              <a:t>konkrétních</a:t>
            </a:r>
            <a:r>
              <a:rPr lang="en-GB" sz="2800" dirty="0"/>
              <a:t> </a:t>
            </a:r>
            <a:r>
              <a:rPr lang="cs-CZ" sz="2800" dirty="0"/>
              <a:t>oblastech</a:t>
            </a:r>
            <a:endParaRPr lang="en-GB" sz="2800" dirty="0"/>
          </a:p>
          <a:p>
            <a:endParaRPr lang="cs-CZ" sz="2800" dirty="0"/>
          </a:p>
          <a:p>
            <a:pPr lvl="1"/>
            <a:r>
              <a:rPr lang="en-GB" sz="2400" b="1" dirty="0" err="1">
                <a:solidFill>
                  <a:schemeClr val="tx2"/>
                </a:solidFill>
              </a:rPr>
              <a:t>Čisté</a:t>
            </a:r>
            <a:r>
              <a:rPr lang="en-GB" sz="2400" b="1" dirty="0">
                <a:solidFill>
                  <a:schemeClr val="tx2"/>
                </a:solidFill>
              </a:rPr>
              <a:t> </a:t>
            </a:r>
            <a:r>
              <a:rPr lang="cs-CZ" sz="2400" b="1" dirty="0">
                <a:solidFill>
                  <a:schemeClr val="tx2"/>
                </a:solidFill>
              </a:rPr>
              <a:t>látky</a:t>
            </a:r>
          </a:p>
          <a:p>
            <a:pPr lvl="2">
              <a:buFont typeface="Wingdings" pitchFamily="2" charset="2"/>
              <a:buChar char="à"/>
            </a:pPr>
            <a:r>
              <a:rPr lang="en-GB" sz="2000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2000" dirty="0" err="1">
                <a:solidFill>
                  <a:srgbClr val="00B050"/>
                </a:solidFill>
                <a:sym typeface="Wingdings" pitchFamily="2" charset="2"/>
              </a:rPr>
              <a:t>léčiva</a:t>
            </a:r>
            <a:r>
              <a:rPr lang="en-GB" sz="2000" dirty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2000" dirty="0" err="1">
                <a:solidFill>
                  <a:srgbClr val="00B050"/>
                </a:solidFill>
                <a:sym typeface="Wingdings" pitchFamily="2" charset="2"/>
              </a:rPr>
              <a:t>viz</a:t>
            </a:r>
            <a:r>
              <a:rPr lang="en-GB" sz="2000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2000" dirty="0" err="1">
                <a:solidFill>
                  <a:srgbClr val="00B050"/>
                </a:solidFill>
                <a:sym typeface="Wingdings" pitchFamily="2" charset="2"/>
              </a:rPr>
              <a:t>příklad</a:t>
            </a:r>
            <a:r>
              <a:rPr lang="en-GB" sz="2000" dirty="0">
                <a:solidFill>
                  <a:srgbClr val="00B050"/>
                </a:solidFill>
                <a:sym typeface="Wingdings" pitchFamily="2" charset="2"/>
              </a:rPr>
              <a:t> 1 </a:t>
            </a:r>
          </a:p>
          <a:p>
            <a:pPr lvl="2">
              <a:buFont typeface="Wingdings" pitchFamily="2" charset="2"/>
              <a:buChar char="à"/>
            </a:pP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en-US" sz="2000" dirty="0">
                <a:solidFill>
                  <a:srgbClr val="00B050"/>
                </a:solidFill>
              </a:rPr>
              <a:t>pr</a:t>
            </a:r>
            <a:r>
              <a:rPr lang="en-GB" sz="2000" dirty="0" err="1">
                <a:solidFill>
                  <a:srgbClr val="00B050"/>
                </a:solidFill>
              </a:rPr>
              <a:t>ůmyslové</a:t>
            </a:r>
            <a:r>
              <a:rPr lang="en-GB" sz="2000" dirty="0">
                <a:solidFill>
                  <a:srgbClr val="00B050"/>
                </a:solidFill>
              </a:rPr>
              <a:t> </a:t>
            </a:r>
            <a:r>
              <a:rPr lang="en-GB" sz="2000" dirty="0" err="1">
                <a:solidFill>
                  <a:srgbClr val="00B050"/>
                </a:solidFill>
              </a:rPr>
              <a:t>látky</a:t>
            </a:r>
            <a:r>
              <a:rPr lang="en-GB" sz="2000" dirty="0">
                <a:solidFill>
                  <a:srgbClr val="00B050"/>
                </a:solidFill>
              </a:rPr>
              <a:t> - </a:t>
            </a:r>
            <a:r>
              <a:rPr lang="cs-CZ" sz="2000" dirty="0">
                <a:solidFill>
                  <a:srgbClr val="00B050"/>
                </a:solidFill>
              </a:rPr>
              <a:t>REACH </a:t>
            </a:r>
            <a:r>
              <a:rPr lang="en-GB" sz="2000" dirty="0">
                <a:solidFill>
                  <a:srgbClr val="00B050"/>
                </a:solidFill>
              </a:rPr>
              <a:t>- </a:t>
            </a:r>
            <a:r>
              <a:rPr lang="cs-CZ" sz="2000" dirty="0">
                <a:solidFill>
                  <a:srgbClr val="00B050"/>
                </a:solidFill>
              </a:rPr>
              <a:t>viz </a:t>
            </a:r>
            <a:r>
              <a:rPr lang="en-GB" sz="2000" dirty="0" err="1">
                <a:solidFill>
                  <a:srgbClr val="00B050"/>
                </a:solidFill>
              </a:rPr>
              <a:t>příklad</a:t>
            </a:r>
            <a:r>
              <a:rPr lang="en-GB" sz="2000" dirty="0">
                <a:solidFill>
                  <a:srgbClr val="00B050"/>
                </a:solidFill>
              </a:rPr>
              <a:t> 2</a:t>
            </a:r>
          </a:p>
          <a:p>
            <a:pPr lvl="2">
              <a:buFont typeface="Wingdings" pitchFamily="2" charset="2"/>
              <a:buChar char="à"/>
            </a:pPr>
            <a:r>
              <a:rPr lang="cs-CZ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pesticid</a:t>
            </a:r>
            <a:r>
              <a:rPr lang="cs-CZ" sz="2000" dirty="0">
                <a:sym typeface="Wingdings" pitchFamily="2" charset="2"/>
              </a:rPr>
              <a:t>y</a:t>
            </a:r>
            <a:endParaRPr lang="en-GB" sz="2000" dirty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</a:pPr>
            <a:r>
              <a:rPr lang="en-GB" sz="2000" dirty="0">
                <a:sym typeface="Wingdings" pitchFamily="2" charset="2"/>
              </a:rPr>
              <a:t> </a:t>
            </a:r>
            <a:r>
              <a:rPr lang="cs-CZ" sz="2000" dirty="0">
                <a:sym typeface="Wingdings" pitchFamily="2" charset="2"/>
              </a:rPr>
              <a:t>biocidy</a:t>
            </a:r>
          </a:p>
          <a:p>
            <a:pPr lvl="2">
              <a:buFont typeface="Wingdings" pitchFamily="2" charset="2"/>
              <a:buChar char="à"/>
            </a:pPr>
            <a:endParaRPr lang="en-GB" sz="2000" dirty="0"/>
          </a:p>
          <a:p>
            <a:pPr lvl="1"/>
            <a:r>
              <a:rPr lang="en-GB" sz="2400" b="1" dirty="0" err="1">
                <a:solidFill>
                  <a:schemeClr val="tx2"/>
                </a:solidFill>
              </a:rPr>
              <a:t>Rizika</a:t>
            </a:r>
            <a:r>
              <a:rPr lang="en-GB" sz="2400" b="1" dirty="0">
                <a:solidFill>
                  <a:schemeClr val="tx2"/>
                </a:solidFill>
              </a:rPr>
              <a:t> v prostředí: </a:t>
            </a:r>
            <a:r>
              <a:rPr lang="en-GB" sz="2400" dirty="0" err="1"/>
              <a:t>Normy</a:t>
            </a:r>
            <a:r>
              <a:rPr lang="en-GB" sz="2400" dirty="0"/>
              <a:t> </a:t>
            </a:r>
            <a:r>
              <a:rPr lang="en-GB" sz="2400" dirty="0" err="1"/>
              <a:t>environmentální</a:t>
            </a:r>
            <a:r>
              <a:rPr lang="en-GB" sz="2400" dirty="0"/>
              <a:t> </a:t>
            </a:r>
            <a:r>
              <a:rPr lang="en-GB" sz="2400" dirty="0" err="1"/>
              <a:t>kvality</a:t>
            </a:r>
            <a:endParaRPr lang="en-GB" sz="2400" dirty="0"/>
          </a:p>
          <a:p>
            <a:pPr lvl="2"/>
            <a:r>
              <a:rPr lang="en-GB" sz="2000" dirty="0" err="1">
                <a:solidFill>
                  <a:srgbClr val="00B050"/>
                </a:solidFill>
                <a:sym typeface="Wingdings" pitchFamily="2" charset="2"/>
              </a:rPr>
              <a:t>Voda</a:t>
            </a:r>
            <a:r>
              <a:rPr lang="en-GB" sz="2000" dirty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2000" dirty="0" err="1">
                <a:solidFill>
                  <a:srgbClr val="00B050"/>
                </a:solidFill>
                <a:sym typeface="Wingdings" pitchFamily="2" charset="2"/>
              </a:rPr>
              <a:t>Rámcová</a:t>
            </a:r>
            <a:r>
              <a:rPr lang="en-GB" sz="2000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2000" dirty="0" err="1">
                <a:solidFill>
                  <a:srgbClr val="00B050"/>
                </a:solidFill>
                <a:sym typeface="Wingdings" pitchFamily="2" charset="2"/>
              </a:rPr>
              <a:t>směrnice</a:t>
            </a:r>
            <a:r>
              <a:rPr lang="en-GB" sz="2000" dirty="0">
                <a:solidFill>
                  <a:srgbClr val="00B050"/>
                </a:solidFill>
                <a:sym typeface="Wingdings" pitchFamily="2" charset="2"/>
              </a:rPr>
              <a:t> o </a:t>
            </a:r>
            <a:r>
              <a:rPr lang="en-GB" sz="2000" dirty="0" err="1">
                <a:solidFill>
                  <a:srgbClr val="00B050"/>
                </a:solidFill>
                <a:sym typeface="Wingdings" pitchFamily="2" charset="2"/>
              </a:rPr>
              <a:t>vodě</a:t>
            </a:r>
            <a:r>
              <a:rPr lang="en-GB" sz="2000" dirty="0">
                <a:solidFill>
                  <a:srgbClr val="00B050"/>
                </a:solidFill>
                <a:sym typeface="Wingdings" pitchFamily="2" charset="2"/>
              </a:rPr>
              <a:t> - </a:t>
            </a:r>
            <a:r>
              <a:rPr lang="en-GB" sz="2000" dirty="0" err="1">
                <a:solidFill>
                  <a:srgbClr val="00B050"/>
                </a:solidFill>
                <a:sym typeface="Wingdings" pitchFamily="2" charset="2"/>
              </a:rPr>
              <a:t>příklad</a:t>
            </a:r>
            <a:r>
              <a:rPr lang="en-GB" sz="2000" dirty="0">
                <a:solidFill>
                  <a:srgbClr val="00B050"/>
                </a:solidFill>
                <a:sym typeface="Wingdings" pitchFamily="2" charset="2"/>
              </a:rPr>
              <a:t> 3   </a:t>
            </a:r>
          </a:p>
          <a:p>
            <a:pPr lvl="2"/>
            <a:r>
              <a:rPr lang="en-GB" sz="2000" dirty="0" err="1">
                <a:solidFill>
                  <a:srgbClr val="00B050"/>
                </a:solidFill>
                <a:sym typeface="Wingdings" pitchFamily="2" charset="2"/>
              </a:rPr>
              <a:t>Odpady</a:t>
            </a:r>
            <a:r>
              <a:rPr lang="en-GB" sz="2000" dirty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2000" dirty="0" err="1">
                <a:solidFill>
                  <a:srgbClr val="00B050"/>
                </a:solidFill>
                <a:sym typeface="Wingdings" pitchFamily="2" charset="2"/>
              </a:rPr>
              <a:t>příklad</a:t>
            </a:r>
            <a:r>
              <a:rPr lang="en-GB" sz="2000" dirty="0">
                <a:solidFill>
                  <a:srgbClr val="00B050"/>
                </a:solidFill>
                <a:sym typeface="Wingdings" pitchFamily="2" charset="2"/>
              </a:rPr>
              <a:t> 4 </a:t>
            </a:r>
            <a:r>
              <a:rPr lang="cs-CZ" sz="2000" dirty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sz="2000" dirty="0">
                <a:solidFill>
                  <a:srgbClr val="00B050"/>
                </a:solidFill>
                <a:sym typeface="Wingdings" pitchFamily="2" charset="2"/>
              </a:rPr>
              <a:t> </a:t>
            </a:r>
          </a:p>
          <a:p>
            <a:pPr lvl="2"/>
            <a:r>
              <a:rPr lang="en-US" sz="2000" dirty="0" err="1">
                <a:sym typeface="Wingdings" pitchFamily="2" charset="2"/>
              </a:rPr>
              <a:t>Dále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např</a:t>
            </a:r>
            <a:r>
              <a:rPr lang="en-US" sz="2000" dirty="0">
                <a:sym typeface="Wingdings" pitchFamily="2" charset="2"/>
              </a:rPr>
              <a:t>. </a:t>
            </a:r>
            <a:r>
              <a:rPr lang="cs-CZ" sz="2000" dirty="0">
                <a:sym typeface="Wingdings" pitchFamily="2" charset="2"/>
              </a:rPr>
              <a:t>kaly </a:t>
            </a:r>
            <a:r>
              <a:rPr lang="en-GB" sz="2000" dirty="0">
                <a:sym typeface="Wingdings" pitchFamily="2" charset="2"/>
              </a:rPr>
              <a:t>z </a:t>
            </a:r>
            <a:r>
              <a:rPr lang="cs-CZ" sz="2000" dirty="0">
                <a:sym typeface="Wingdings" pitchFamily="2" charset="2"/>
              </a:rPr>
              <a:t>ČOV, vytěžené sedimenty</a:t>
            </a:r>
            <a:r>
              <a:rPr lang="en-GB" sz="2000" dirty="0">
                <a:sym typeface="Wingdings" pitchFamily="2" charset="2"/>
              </a:rPr>
              <a:t> </a:t>
            </a:r>
            <a:r>
              <a:rPr lang="en-GB" sz="2000" dirty="0" err="1">
                <a:sym typeface="Wingdings" pitchFamily="2" charset="2"/>
              </a:rPr>
              <a:t>atd</a:t>
            </a:r>
            <a:endParaRPr lang="cs-CZ" sz="2000" dirty="0"/>
          </a:p>
          <a:p>
            <a:pPr lvl="2">
              <a:buFont typeface="Wingdings" pitchFamily="2" charset="2"/>
              <a:buChar char="à"/>
            </a:pPr>
            <a:endParaRPr lang="cs-CZ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>
                <a:solidFill>
                  <a:srgbClr val="FF3300"/>
                </a:solidFill>
              </a:rPr>
              <a:t>Část</a:t>
            </a:r>
            <a:r>
              <a:rPr lang="en-GB" sz="3500" b="1" dirty="0">
                <a:solidFill>
                  <a:srgbClr val="FF3300"/>
                </a:solidFill>
              </a:rPr>
              <a:t> 1 – </a:t>
            </a:r>
            <a:r>
              <a:rPr lang="en-GB" sz="3500" b="1" dirty="0" err="1">
                <a:solidFill>
                  <a:srgbClr val="FF3300"/>
                </a:solidFill>
              </a:rPr>
              <a:t>rizika</a:t>
            </a:r>
            <a:r>
              <a:rPr lang="en-GB" sz="3500" b="1" dirty="0">
                <a:solidFill>
                  <a:srgbClr val="FF3300"/>
                </a:solidFill>
              </a:rPr>
              <a:t> (</a:t>
            </a:r>
            <a:r>
              <a:rPr lang="en-GB" sz="3500" b="1" dirty="0" err="1">
                <a:solidFill>
                  <a:srgbClr val="FF3300"/>
                </a:solidFill>
              </a:rPr>
              <a:t>čistých</a:t>
            </a:r>
            <a:r>
              <a:rPr lang="en-GB" sz="3500" b="1" dirty="0">
                <a:solidFill>
                  <a:srgbClr val="FF3300"/>
                </a:solidFill>
              </a:rPr>
              <a:t>) </a:t>
            </a:r>
            <a:r>
              <a:rPr lang="en-GB" sz="3500" b="1" dirty="0" err="1">
                <a:solidFill>
                  <a:srgbClr val="FF3300"/>
                </a:solidFill>
              </a:rPr>
              <a:t>látek</a:t>
            </a:r>
            <a:endParaRPr lang="en-GB" sz="3500" b="1" dirty="0">
              <a:solidFill>
                <a:srgbClr val="FF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978261">
            <a:off x="4052237" y="1696839"/>
            <a:ext cx="1440160" cy="2060821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20072" y="3717032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>
              <a:solidFill>
                <a:srgbClr val="00B050"/>
              </a:solidFill>
            </a:endParaRPr>
          </a:p>
          <a:p>
            <a:pPr algn="ctr" eaLnBrk="0" hangingPunct="0"/>
            <a:r>
              <a:rPr lang="cs-CZ" sz="2400" dirty="0">
                <a:solidFill>
                  <a:srgbClr val="00B050"/>
                </a:solidFill>
              </a:rPr>
              <a:t>Příklad</a:t>
            </a:r>
            <a:r>
              <a:rPr lang="en-GB" sz="2400" dirty="0">
                <a:solidFill>
                  <a:srgbClr val="00B050"/>
                </a:solidFill>
              </a:rPr>
              <a:t> 1</a:t>
            </a:r>
            <a:r>
              <a:rPr lang="cs-CZ" sz="2400" dirty="0">
                <a:solidFill>
                  <a:srgbClr val="00B050"/>
                </a:solidFill>
              </a:rPr>
              <a:t>: Posouzení environmentálních rizik veterinárních léčiv</a:t>
            </a:r>
            <a:endParaRPr lang="cs-CZ" sz="1600" dirty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/>
              <a:t>Léčiva a jejich regulace</a:t>
            </a:r>
          </a:p>
        </p:txBody>
      </p:sp>
      <p:sp>
        <p:nvSpPr>
          <p:cNvPr id="49155" name="Zástupný symbol pro obsah 4"/>
          <p:cNvSpPr>
            <a:spLocks noGrp="1"/>
          </p:cNvSpPr>
          <p:nvPr>
            <p:ph idx="1"/>
          </p:nvPr>
        </p:nvSpPr>
        <p:spPr>
          <a:xfrm>
            <a:off x="384175" y="1196975"/>
            <a:ext cx="8435975" cy="52562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600"/>
              <a:t>Základní dokument - Zákon o léčivech </a:t>
            </a:r>
          </a:p>
          <a:p>
            <a:pPr lvl="1">
              <a:lnSpc>
                <a:spcPct val="90000"/>
              </a:lnSpc>
            </a:pPr>
            <a:r>
              <a:rPr lang="cs-CZ" sz="2600"/>
              <a:t>Zákon č. 378/2007 + příslušné prováděcí vyhlášky</a:t>
            </a:r>
          </a:p>
          <a:p>
            <a:pPr>
              <a:lnSpc>
                <a:spcPct val="90000"/>
              </a:lnSpc>
            </a:pPr>
            <a:endParaRPr lang="cs-CZ" sz="2200" i="1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600" b="1"/>
              <a:t>Autority (kontrola)</a:t>
            </a:r>
          </a:p>
          <a:p>
            <a:pPr lvl="1">
              <a:lnSpc>
                <a:spcPct val="90000"/>
              </a:lnSpc>
            </a:pPr>
            <a:r>
              <a:rPr lang="cs-CZ" sz="2600"/>
              <a:t>EU: Evropská léková agentura (EMA)</a:t>
            </a:r>
          </a:p>
          <a:p>
            <a:pPr lvl="1">
              <a:lnSpc>
                <a:spcPct val="90000"/>
              </a:lnSpc>
            </a:pPr>
            <a:r>
              <a:rPr lang="cs-CZ" sz="2600"/>
              <a:t>Národní</a:t>
            </a:r>
          </a:p>
          <a:p>
            <a:pPr lvl="2">
              <a:lnSpc>
                <a:spcPct val="90000"/>
              </a:lnSpc>
            </a:pPr>
            <a:r>
              <a:rPr lang="cs-CZ" sz="1800"/>
              <a:t>SÚKL (Státní úřad pro kontrolu léčiv)</a:t>
            </a:r>
          </a:p>
          <a:p>
            <a:pPr lvl="2">
              <a:lnSpc>
                <a:spcPct val="90000"/>
              </a:lnSpc>
            </a:pPr>
            <a:r>
              <a:rPr lang="cs-CZ" sz="1800"/>
              <a:t>ÚSKVBL (Ústav pro státní kontrolu veterinárních biopreparátů a léčiv)</a:t>
            </a:r>
          </a:p>
          <a:p>
            <a:pPr lvl="1">
              <a:lnSpc>
                <a:spcPct val="90000"/>
              </a:lnSpc>
            </a:pPr>
            <a:endParaRPr lang="cs-CZ" sz="2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/>
              <a:t>Léčiva – základní údaje</a:t>
            </a:r>
          </a:p>
        </p:txBody>
      </p:sp>
      <p:sp>
        <p:nvSpPr>
          <p:cNvPr id="46083" name="Zástupný symbol pro obsah 4"/>
          <p:cNvSpPr>
            <a:spLocks noGrp="1"/>
          </p:cNvSpPr>
          <p:nvPr>
            <p:ph idx="1"/>
          </p:nvPr>
        </p:nvSpPr>
        <p:spPr>
          <a:xfrm>
            <a:off x="384175" y="1125538"/>
            <a:ext cx="8435975" cy="525462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2800" dirty="0">
                <a:solidFill>
                  <a:schemeClr val="bg1">
                    <a:lumMod val="50000"/>
                  </a:schemeClr>
                </a:solidFill>
              </a:rPr>
              <a:t>v ČR (2. čtvrtletí 2007) registrováno 51 000 variant léků a léčebných přípravků – cca 1200 </a:t>
            </a:r>
            <a:r>
              <a:rPr lang="cs-CZ" sz="2800">
                <a:solidFill>
                  <a:schemeClr val="bg1">
                    <a:lumMod val="50000"/>
                  </a:schemeClr>
                </a:solidFill>
              </a:rPr>
              <a:t>aktivních látek </a:t>
            </a:r>
            <a:endParaRPr lang="en-US" sz="280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defRPr/>
            </a:pP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Veterin</a:t>
            </a:r>
            <a:r>
              <a:rPr lang="cs-CZ" sz="2400">
                <a:solidFill>
                  <a:schemeClr val="bg1">
                    <a:lumMod val="50000"/>
                  </a:schemeClr>
                </a:solidFill>
              </a:rPr>
              <a:t>ární 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cs-CZ" sz="2400">
                <a:solidFill>
                  <a:schemeClr val="bg1">
                    <a:lumMod val="50000"/>
                  </a:schemeClr>
                </a:solidFill>
              </a:rPr>
              <a:t>éčiva (2012) 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&gt; 1000</a:t>
            </a:r>
            <a:r>
              <a:rPr lang="cs-CZ" sz="240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cs-CZ" sz="2800">
                <a:solidFill>
                  <a:schemeClr val="bg1">
                    <a:lumMod val="50000"/>
                  </a:schemeClr>
                </a:solidFill>
              </a:rPr>
              <a:t>v </a:t>
            </a:r>
            <a:r>
              <a:rPr lang="cs-CZ" sz="2800" dirty="0">
                <a:solidFill>
                  <a:schemeClr val="bg1">
                    <a:lumMod val="50000"/>
                  </a:schemeClr>
                </a:solidFill>
              </a:rPr>
              <a:t>UK v roce 2000 registrováno více než 3 000 aktivních látek</a:t>
            </a:r>
            <a:endParaRPr lang="cs-CZ" sz="2800" i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cs-CZ" sz="2800" dirty="0">
                <a:solidFill>
                  <a:schemeClr val="bg1">
                    <a:lumMod val="50000"/>
                  </a:schemeClr>
                </a:solidFill>
              </a:rPr>
              <a:t>Další „nebezpečné“ faktory užívání léčiv</a:t>
            </a:r>
          </a:p>
          <a:p>
            <a:pPr lvl="1">
              <a:defRPr/>
            </a:pPr>
            <a:r>
              <a:rPr lang="cs-CZ" sz="2000">
                <a:solidFill>
                  <a:schemeClr val="bg1">
                    <a:lumMod val="50000"/>
                  </a:schemeClr>
                </a:solidFill>
              </a:rPr>
              <a:t>Léky obsahují pomocné 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látky, plniva, pigmenty, vosky, tmelící látky </a:t>
            </a:r>
          </a:p>
          <a:p>
            <a:pPr lvl="1"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kromě léčiv se ve zdravotnictví používají např. i diagnostické látky (kontrastní látky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NMR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), dezinfekce</a:t>
            </a:r>
          </a:p>
          <a:p>
            <a:pPr lvl="1"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látky přirozeně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bioaktivní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2"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interakce látek ve směsích</a:t>
            </a:r>
          </a:p>
          <a:p>
            <a:pPr lvl="2"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dlouhodobé účinky v nízkých </a:t>
            </a:r>
            <a:r>
              <a:rPr lang="cs-CZ" sz="2000">
                <a:solidFill>
                  <a:schemeClr val="bg1">
                    <a:lumMod val="50000"/>
                  </a:schemeClr>
                </a:solidFill>
              </a:rPr>
              <a:t>koncentracích ?</a:t>
            </a:r>
          </a:p>
          <a:p>
            <a:pPr lvl="1">
              <a:defRPr/>
            </a:pPr>
            <a:r>
              <a:rPr lang="cs-CZ">
                <a:solidFill>
                  <a:schemeClr val="tx2"/>
                </a:solidFill>
              </a:rPr>
              <a:t>Veterinární léčiva: </a:t>
            </a:r>
            <a:endParaRPr lang="en-US">
              <a:solidFill>
                <a:schemeClr val="tx2"/>
              </a:solidFill>
            </a:endParaRPr>
          </a:p>
          <a:p>
            <a:pPr lvl="2">
              <a:defRPr/>
            </a:pPr>
            <a:r>
              <a:rPr lang="cs-CZ">
                <a:solidFill>
                  <a:schemeClr val="bg1">
                    <a:lumMod val="50000"/>
                  </a:schemeClr>
                </a:solidFill>
              </a:rPr>
              <a:t>velká spotřeba (velká zvířata)</a:t>
            </a:r>
          </a:p>
          <a:p>
            <a:pPr lvl="2">
              <a:defRPr/>
            </a:pPr>
            <a:r>
              <a:rPr lang="cs-CZ">
                <a:solidFill>
                  <a:schemeClr val="bg1">
                    <a:lumMod val="50000"/>
                  </a:schemeClr>
                </a:solidFill>
              </a:rPr>
              <a:t>intenzivní stájový chov (časté preventivní užití VP – profylaktické bránění infekcím) …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62000" y="304800"/>
            <a:ext cx="8153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2800">
                <a:solidFill>
                  <a:schemeClr val="tx2"/>
                </a:solidFill>
                <a:latin typeface="+mj-lt"/>
              </a:rPr>
              <a:t>Jednotlivá léčiva mají různý profil bezpečnosti/účinnosti:</a:t>
            </a:r>
          </a:p>
        </p:txBody>
      </p:sp>
      <p:graphicFrame>
        <p:nvGraphicFramePr>
          <p:cNvPr id="4" name="Group 78"/>
          <p:cNvGraphicFramePr>
            <a:graphicFrameLocks noGrp="1"/>
          </p:cNvGraphicFramePr>
          <p:nvPr/>
        </p:nvGraphicFramePr>
        <p:xfrm>
          <a:off x="685800" y="1524000"/>
          <a:ext cx="8077200" cy="4208464"/>
        </p:xfrm>
        <a:graphic>
          <a:graphicData uri="http://schemas.openxmlformats.org/drawingml/2006/table">
            <a:tbl>
              <a:tblPr/>
              <a:tblGrid>
                <a:gridCol w="2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6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účinná látka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léčebná hladina/dávka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toxická hladina/dávka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aminofylin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44 - 111 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&gt;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110 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digoxin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 – 1.9 nmol/l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&gt;</a:t>
                      </a: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3.2 nmol/l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gentamicin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 – 8 </a:t>
                      </a: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– 8 </a:t>
                      </a: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fenbendazol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 – 50 mg/kg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100x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vyšší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10gm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/kg – 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lab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211638" y="1447800"/>
            <a:ext cx="48006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52400" y="1447800"/>
            <a:ext cx="39624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49250" y="1798638"/>
            <a:ext cx="3244850" cy="49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600" b="1" dirty="0">
                <a:solidFill>
                  <a:srgbClr val="FF0000"/>
                </a:solidFill>
              </a:rPr>
              <a:t>1) </a:t>
            </a:r>
            <a:r>
              <a:rPr lang="en-US" sz="2600" b="1" dirty="0" err="1">
                <a:solidFill>
                  <a:srgbClr val="FF0000"/>
                </a:solidFill>
              </a:rPr>
              <a:t>Hodnocen</a:t>
            </a:r>
            <a:r>
              <a:rPr lang="cs-CZ" sz="2600" b="1" dirty="0">
                <a:solidFill>
                  <a:srgbClr val="FF0000"/>
                </a:solidFill>
              </a:rPr>
              <a:t>í látek 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95288" y="2636838"/>
            <a:ext cx="3429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000" b="1"/>
              <a:t>Chemikálie - REACH v E.U. </a:t>
            </a:r>
            <a:r>
              <a:rPr lang="cs-CZ" sz="2000" i="1"/>
              <a:t>(Registration, Evaluation and Authorisation of Chemicals)</a:t>
            </a:r>
          </a:p>
          <a:p>
            <a:pPr eaLnBrk="0" hangingPunct="0"/>
            <a:endParaRPr lang="cs-CZ" sz="2000" b="1"/>
          </a:p>
          <a:p>
            <a:pPr eaLnBrk="0" hangingPunct="0"/>
            <a:r>
              <a:rPr lang="cs-CZ" sz="2000" b="1"/>
              <a:t>Pesticidy, biocidy</a:t>
            </a:r>
          </a:p>
          <a:p>
            <a:pPr eaLnBrk="0" hangingPunct="0"/>
            <a:endParaRPr lang="cs-CZ" sz="2000" b="1"/>
          </a:p>
          <a:p>
            <a:pPr eaLnBrk="0" hangingPunct="0"/>
            <a:r>
              <a:rPr lang="cs-CZ" sz="2000" b="1"/>
              <a:t>Veterinární léčiva</a:t>
            </a:r>
          </a:p>
          <a:p>
            <a:pPr eaLnBrk="0" hangingPunct="0"/>
            <a:endParaRPr lang="cs-CZ" sz="2000" b="1"/>
          </a:p>
          <a:p>
            <a:pPr eaLnBrk="0" hangingPunct="0"/>
            <a:r>
              <a:rPr lang="cs-CZ" sz="1500" i="1"/>
              <a:t>Specifické zákony a postupy pro každou oblast (viz dále příklady)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440238" y="2586038"/>
            <a:ext cx="4267200" cy="39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cs-CZ" sz="2000"/>
              <a:t> Odpady</a:t>
            </a:r>
          </a:p>
          <a:p>
            <a:pPr eaLnBrk="0" hangingPunct="0">
              <a:buFont typeface="Arial" charset="0"/>
              <a:buChar char="•"/>
            </a:pPr>
            <a:r>
              <a:rPr lang="cs-CZ" sz="2000"/>
              <a:t> Hodnocení vytěžených sedimentů</a:t>
            </a:r>
            <a:r>
              <a:rPr lang="en-US" sz="2000"/>
              <a:t> </a:t>
            </a:r>
            <a:r>
              <a:rPr lang="cs-CZ" sz="2000"/>
              <a:t>před aplikací na půdu</a:t>
            </a:r>
          </a:p>
          <a:p>
            <a:pPr lvl="1" eaLnBrk="0" hangingPunct="0">
              <a:buFont typeface="Arial" charset="0"/>
              <a:buChar char="•"/>
            </a:pPr>
            <a:r>
              <a:rPr lang="cs-CZ" sz="1600" i="1"/>
              <a:t>Specifické zákony a postupy pro každou oblast (viz příklad dále)</a:t>
            </a:r>
          </a:p>
          <a:p>
            <a:pPr eaLnBrk="0" hangingPunct="0"/>
            <a:endParaRPr lang="cs-CZ" sz="1400" b="1" i="1">
              <a:solidFill>
                <a:schemeClr val="tx2"/>
              </a:solidFill>
            </a:endParaRPr>
          </a:p>
          <a:p>
            <a:pPr eaLnBrk="0" hangingPunct="0"/>
            <a:r>
              <a:rPr lang="cs-CZ" sz="1400" b="1" i="1">
                <a:solidFill>
                  <a:schemeClr val="tx2"/>
                </a:solidFill>
              </a:rPr>
              <a:t>V praxi se hodnotí méně často </a:t>
            </a:r>
            <a:r>
              <a:rPr lang="cs-CZ" sz="1400" i="1">
                <a:solidFill>
                  <a:schemeClr val="tx2"/>
                </a:solidFill>
              </a:rPr>
              <a:t>- praktické a pragmatické důvody: Kdo má zájem, aby byl vzorek označen za nebezpečný (ekotoxický)?</a:t>
            </a:r>
            <a:endParaRPr lang="cs-CZ"/>
          </a:p>
          <a:p>
            <a:pPr eaLnBrk="0" hangingPunct="0">
              <a:buFont typeface="Arial" charset="0"/>
              <a:buChar char="•"/>
            </a:pPr>
            <a:endParaRPr lang="cs-CZ" sz="2000"/>
          </a:p>
          <a:p>
            <a:pPr eaLnBrk="0" hangingPunct="0">
              <a:buFont typeface="Arial" charset="0"/>
              <a:buChar char="•"/>
            </a:pPr>
            <a:r>
              <a:rPr lang="cs-CZ"/>
              <a:t> Staré zátěže </a:t>
            </a:r>
            <a:r>
              <a:rPr lang="en-US"/>
              <a:t>- </a:t>
            </a:r>
            <a:r>
              <a:rPr lang="cs-CZ"/>
              <a:t>kontaminovaná půda </a:t>
            </a:r>
            <a:r>
              <a:rPr lang="en-US"/>
              <a:t>/</a:t>
            </a:r>
            <a:r>
              <a:rPr lang="cs-CZ"/>
              <a:t> </a:t>
            </a:r>
            <a:r>
              <a:rPr lang="en-US"/>
              <a:t>pr</a:t>
            </a:r>
            <a:r>
              <a:rPr lang="cs-CZ"/>
              <a:t>ůmysl / skládky</a:t>
            </a:r>
          </a:p>
          <a:p>
            <a:pPr lvl="1" eaLnBrk="0" hangingPunct="0"/>
            <a:r>
              <a:rPr lang="cs-CZ" sz="1400" i="1"/>
              <a:t>Méně přesné definice požadavků na ekotoxicitu v zákonech</a:t>
            </a:r>
            <a:br>
              <a:rPr lang="cs-CZ" sz="1400" i="1"/>
            </a:br>
            <a:endParaRPr lang="cs-CZ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364038" y="1628775"/>
            <a:ext cx="4495800" cy="862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600">
                <a:solidFill>
                  <a:schemeClr val="tx2"/>
                </a:solidFill>
              </a:rPr>
              <a:t>2) </a:t>
            </a:r>
            <a:r>
              <a:rPr lang="cs-CZ" sz="2400">
                <a:solidFill>
                  <a:schemeClr val="tx2"/>
                </a:solidFill>
              </a:rPr>
              <a:t>Kontaminované</a:t>
            </a:r>
            <a:r>
              <a:rPr lang="en-US" sz="2400">
                <a:solidFill>
                  <a:schemeClr val="tx2"/>
                </a:solidFill>
              </a:rPr>
              <a:t> </a:t>
            </a:r>
            <a:r>
              <a:rPr lang="cs-CZ" sz="2400">
                <a:solidFill>
                  <a:schemeClr val="tx2"/>
                </a:solidFill>
              </a:rPr>
              <a:t>vzorky prostředí, směsi </a:t>
            </a:r>
            <a:endParaRPr lang="cs-CZ" sz="2600" i="1">
              <a:solidFill>
                <a:schemeClr val="tx2"/>
              </a:solidFill>
            </a:endParaRPr>
          </a:p>
        </p:txBody>
      </p:sp>
      <p:sp>
        <p:nvSpPr>
          <p:cNvPr id="7176" name="Text Box 3"/>
          <p:cNvSpPr txBox="1">
            <a:spLocks noChangeArrowheads="1"/>
          </p:cNvSpPr>
          <p:nvPr/>
        </p:nvSpPr>
        <p:spPr bwMode="auto">
          <a:xfrm>
            <a:off x="1508125" y="303213"/>
            <a:ext cx="5997575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3000" b="1"/>
              <a:t>Kde konkrétně se uplatňují </a:t>
            </a:r>
            <a:br>
              <a:rPr lang="cs-CZ" sz="3000" b="1"/>
            </a:br>
            <a:r>
              <a:rPr lang="cs-CZ" sz="3000" b="1">
                <a:solidFill>
                  <a:srgbClr val="FF0000"/>
                </a:solidFill>
              </a:rPr>
              <a:t>ekotoxikologické testy </a:t>
            </a:r>
            <a:r>
              <a:rPr lang="cs-CZ" sz="3000" b="1"/>
              <a:t>v praxi? </a:t>
            </a:r>
            <a:endParaRPr lang="cs-CZ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2"/>
          <p:cNvSpPr txBox="1">
            <a:spLocks noChangeArrowheads="1"/>
          </p:cNvSpPr>
          <p:nvPr/>
        </p:nvSpPr>
        <p:spPr bwMode="auto">
          <a:xfrm>
            <a:off x="1619250" y="211138"/>
            <a:ext cx="2736850" cy="7270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/>
              <a:t>Farmaka pro humánní medicínu</a:t>
            </a:r>
            <a:endParaRPr lang="en-US" sz="2000"/>
          </a:p>
        </p:txBody>
      </p:sp>
      <p:sp>
        <p:nvSpPr>
          <p:cNvPr id="52227" name="Text Box 13"/>
          <p:cNvSpPr txBox="1">
            <a:spLocks noChangeArrowheads="1"/>
          </p:cNvSpPr>
          <p:nvPr/>
        </p:nvSpPr>
        <p:spPr bwMode="auto">
          <a:xfrm>
            <a:off x="5867400" y="219075"/>
            <a:ext cx="2736850" cy="7270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/>
              <a:t>Farmaka pro veterinární medicínu</a:t>
            </a:r>
            <a:endParaRPr lang="en-US" sz="2000"/>
          </a:p>
        </p:txBody>
      </p:sp>
      <p:sp>
        <p:nvSpPr>
          <p:cNvPr id="52228" name="Text Box 14"/>
          <p:cNvSpPr txBox="1">
            <a:spLocks noChangeArrowheads="1"/>
          </p:cNvSpPr>
          <p:nvPr/>
        </p:nvSpPr>
        <p:spPr bwMode="auto">
          <a:xfrm>
            <a:off x="250825" y="1443038"/>
            <a:ext cx="1944688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Exkrece (odpadní vody z nemocnic)</a:t>
            </a:r>
            <a:endParaRPr lang="en-US" sz="1400"/>
          </a:p>
        </p:txBody>
      </p:sp>
      <p:sp>
        <p:nvSpPr>
          <p:cNvPr id="52229" name="Text Box 15"/>
          <p:cNvSpPr txBox="1">
            <a:spLocks noChangeArrowheads="1"/>
          </p:cNvSpPr>
          <p:nvPr/>
        </p:nvSpPr>
        <p:spPr bwMode="auto">
          <a:xfrm>
            <a:off x="2268538" y="1443038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Exkrece (odpadní vody z domácností)</a:t>
            </a:r>
            <a:endParaRPr lang="en-US" sz="1400"/>
          </a:p>
        </p:txBody>
      </p:sp>
      <p:sp>
        <p:nvSpPr>
          <p:cNvPr id="52230" name="Text Box 16"/>
          <p:cNvSpPr txBox="1">
            <a:spLocks noChangeArrowheads="1"/>
          </p:cNvSpPr>
          <p:nvPr/>
        </p:nvSpPr>
        <p:spPr bwMode="auto">
          <a:xfrm>
            <a:off x="4284663" y="1443038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Komunální odpad (nevyužité léky)</a:t>
            </a:r>
            <a:endParaRPr lang="en-US" sz="1400"/>
          </a:p>
        </p:txBody>
      </p:sp>
      <p:sp>
        <p:nvSpPr>
          <p:cNvPr id="52231" name="Text Box 17"/>
          <p:cNvSpPr txBox="1">
            <a:spLocks noChangeArrowheads="1"/>
          </p:cNvSpPr>
          <p:nvPr/>
        </p:nvSpPr>
        <p:spPr bwMode="auto">
          <a:xfrm>
            <a:off x="6516688" y="1514475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Exkrece</a:t>
            </a:r>
            <a:endParaRPr lang="en-US" sz="1400"/>
          </a:p>
        </p:txBody>
      </p:sp>
      <p:sp>
        <p:nvSpPr>
          <p:cNvPr id="52232" name="Text Box 18"/>
          <p:cNvSpPr txBox="1">
            <a:spLocks noChangeArrowheads="1"/>
          </p:cNvSpPr>
          <p:nvPr/>
        </p:nvSpPr>
        <p:spPr bwMode="auto">
          <a:xfrm>
            <a:off x="827088" y="2378075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Čistírna odpadních vod</a:t>
            </a:r>
            <a:endParaRPr lang="en-US" sz="1400"/>
          </a:p>
        </p:txBody>
      </p:sp>
      <p:sp>
        <p:nvSpPr>
          <p:cNvPr id="52233" name="Text Box 19"/>
          <p:cNvSpPr txBox="1">
            <a:spLocks noChangeArrowheads="1"/>
          </p:cNvSpPr>
          <p:nvPr/>
        </p:nvSpPr>
        <p:spPr bwMode="auto">
          <a:xfrm>
            <a:off x="3851275" y="2306638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Popelnice</a:t>
            </a:r>
            <a:endParaRPr lang="en-US" sz="1400"/>
          </a:p>
        </p:txBody>
      </p:sp>
      <p:sp>
        <p:nvSpPr>
          <p:cNvPr id="52234" name="Text Box 20"/>
          <p:cNvSpPr txBox="1">
            <a:spLocks noChangeArrowheads="1"/>
          </p:cNvSpPr>
          <p:nvPr/>
        </p:nvSpPr>
        <p:spPr bwMode="auto">
          <a:xfrm>
            <a:off x="6443663" y="2306638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Hnůj, kompost</a:t>
            </a:r>
            <a:endParaRPr lang="en-US" sz="1400"/>
          </a:p>
        </p:txBody>
      </p:sp>
      <p:sp>
        <p:nvSpPr>
          <p:cNvPr id="52235" name="Text Box 21"/>
          <p:cNvSpPr txBox="1">
            <a:spLocks noChangeArrowheads="1"/>
          </p:cNvSpPr>
          <p:nvPr/>
        </p:nvSpPr>
        <p:spPr bwMode="auto">
          <a:xfrm>
            <a:off x="684213" y="3314700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Zpracování kalů</a:t>
            </a:r>
            <a:endParaRPr lang="en-US" sz="1400"/>
          </a:p>
        </p:txBody>
      </p:sp>
      <p:sp>
        <p:nvSpPr>
          <p:cNvPr id="52236" name="Text Box 22"/>
          <p:cNvSpPr txBox="1">
            <a:spLocks noChangeArrowheads="1"/>
          </p:cNvSpPr>
          <p:nvPr/>
        </p:nvSpPr>
        <p:spPr bwMode="auto">
          <a:xfrm>
            <a:off x="1403350" y="4251325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</a:rPr>
              <a:t>Povrchová voda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2237" name="Text Box 23"/>
          <p:cNvSpPr txBox="1">
            <a:spLocks noChangeArrowheads="1"/>
          </p:cNvSpPr>
          <p:nvPr/>
        </p:nvSpPr>
        <p:spPr bwMode="auto">
          <a:xfrm>
            <a:off x="4500563" y="3675063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Skládka</a:t>
            </a:r>
            <a:endParaRPr lang="en-US" sz="1400"/>
          </a:p>
        </p:txBody>
      </p:sp>
      <p:sp>
        <p:nvSpPr>
          <p:cNvPr id="52238" name="Text Box 24"/>
          <p:cNvSpPr txBox="1">
            <a:spLocks noChangeArrowheads="1"/>
          </p:cNvSpPr>
          <p:nvPr/>
        </p:nvSpPr>
        <p:spPr bwMode="auto">
          <a:xfrm>
            <a:off x="2987675" y="3027363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Upravený kal</a:t>
            </a:r>
            <a:endParaRPr lang="en-US" sz="1400"/>
          </a:p>
        </p:txBody>
      </p:sp>
      <p:sp>
        <p:nvSpPr>
          <p:cNvPr id="52239" name="Text Box 25"/>
          <p:cNvSpPr txBox="1">
            <a:spLocks noChangeArrowheads="1"/>
          </p:cNvSpPr>
          <p:nvPr/>
        </p:nvSpPr>
        <p:spPr bwMode="auto">
          <a:xfrm>
            <a:off x="6659563" y="3890963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Půda</a:t>
            </a:r>
            <a:endParaRPr lang="en-US" sz="1400"/>
          </a:p>
        </p:txBody>
      </p:sp>
      <p:sp>
        <p:nvSpPr>
          <p:cNvPr id="52240" name="Text Box 26"/>
          <p:cNvSpPr txBox="1">
            <a:spLocks noChangeArrowheads="1"/>
          </p:cNvSpPr>
          <p:nvPr/>
        </p:nvSpPr>
        <p:spPr bwMode="auto">
          <a:xfrm>
            <a:off x="4859338" y="4538663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</a:rPr>
              <a:t>Podzemní voda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2241" name="Text Box 27"/>
          <p:cNvSpPr txBox="1">
            <a:spLocks noChangeArrowheads="1"/>
          </p:cNvSpPr>
          <p:nvPr/>
        </p:nvSpPr>
        <p:spPr bwMode="auto">
          <a:xfrm>
            <a:off x="5580063" y="5691188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</a:rPr>
              <a:t>Pitná voda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2242" name="Text Box 28"/>
          <p:cNvSpPr txBox="1">
            <a:spLocks noChangeArrowheads="1"/>
          </p:cNvSpPr>
          <p:nvPr/>
        </p:nvSpPr>
        <p:spPr bwMode="auto">
          <a:xfrm>
            <a:off x="2484438" y="5835650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Výroba farmak</a:t>
            </a:r>
            <a:endParaRPr lang="en-US" sz="1400"/>
          </a:p>
        </p:txBody>
      </p:sp>
      <p:sp>
        <p:nvSpPr>
          <p:cNvPr id="52243" name="Text Box 29"/>
          <p:cNvSpPr txBox="1">
            <a:spLocks noChangeArrowheads="1"/>
          </p:cNvSpPr>
          <p:nvPr/>
        </p:nvSpPr>
        <p:spPr bwMode="auto">
          <a:xfrm>
            <a:off x="755650" y="5186363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rgbClr val="33CC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rgbClr val="33CC33"/>
                </a:solidFill>
              </a:rPr>
              <a:t>Vodní mikroflóra</a:t>
            </a:r>
            <a:endParaRPr lang="en-US" sz="1400">
              <a:solidFill>
                <a:srgbClr val="33CC33"/>
              </a:solidFill>
            </a:endParaRPr>
          </a:p>
        </p:txBody>
      </p:sp>
      <p:cxnSp>
        <p:nvCxnSpPr>
          <p:cNvPr id="52244" name="AutoShape 30"/>
          <p:cNvCxnSpPr>
            <a:cxnSpLocks noChangeShapeType="1"/>
            <a:stCxn id="52226" idx="2"/>
            <a:endCxn id="52228" idx="0"/>
          </p:cNvCxnSpPr>
          <p:nvPr/>
        </p:nvCxnSpPr>
        <p:spPr bwMode="auto">
          <a:xfrm flipH="1">
            <a:off x="1223963" y="950913"/>
            <a:ext cx="1763712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5" name="AutoShape 31"/>
          <p:cNvCxnSpPr>
            <a:cxnSpLocks noChangeShapeType="1"/>
            <a:stCxn id="52226" idx="2"/>
            <a:endCxn id="52229" idx="0"/>
          </p:cNvCxnSpPr>
          <p:nvPr/>
        </p:nvCxnSpPr>
        <p:spPr bwMode="auto">
          <a:xfrm>
            <a:off x="2987675" y="950913"/>
            <a:ext cx="254000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6" name="AutoShape 32"/>
          <p:cNvCxnSpPr>
            <a:cxnSpLocks noChangeShapeType="1"/>
            <a:stCxn id="52226" idx="2"/>
            <a:endCxn id="52230" idx="0"/>
          </p:cNvCxnSpPr>
          <p:nvPr/>
        </p:nvCxnSpPr>
        <p:spPr bwMode="auto">
          <a:xfrm>
            <a:off x="2987675" y="950913"/>
            <a:ext cx="2270125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7" name="AutoShape 33"/>
          <p:cNvCxnSpPr>
            <a:cxnSpLocks noChangeShapeType="1"/>
            <a:stCxn id="52228" idx="2"/>
            <a:endCxn id="52232" idx="0"/>
          </p:cNvCxnSpPr>
          <p:nvPr/>
        </p:nvCxnSpPr>
        <p:spPr bwMode="auto">
          <a:xfrm>
            <a:off x="1223963" y="1998663"/>
            <a:ext cx="576262" cy="3667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8" name="AutoShape 34"/>
          <p:cNvCxnSpPr>
            <a:cxnSpLocks noChangeShapeType="1"/>
            <a:stCxn id="52229" idx="2"/>
            <a:endCxn id="52232" idx="0"/>
          </p:cNvCxnSpPr>
          <p:nvPr/>
        </p:nvCxnSpPr>
        <p:spPr bwMode="auto">
          <a:xfrm flipH="1">
            <a:off x="1800225" y="1998663"/>
            <a:ext cx="1441450" cy="3667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9" name="AutoShape 35"/>
          <p:cNvCxnSpPr>
            <a:cxnSpLocks noChangeShapeType="1"/>
            <a:stCxn id="52230" idx="2"/>
            <a:endCxn id="52233" idx="0"/>
          </p:cNvCxnSpPr>
          <p:nvPr/>
        </p:nvCxnSpPr>
        <p:spPr bwMode="auto">
          <a:xfrm flipH="1">
            <a:off x="4824413" y="1998663"/>
            <a:ext cx="433387" cy="2952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0" name="AutoShape 36"/>
          <p:cNvCxnSpPr>
            <a:cxnSpLocks noChangeShapeType="1"/>
            <a:stCxn id="52235" idx="2"/>
            <a:endCxn id="52236" idx="0"/>
          </p:cNvCxnSpPr>
          <p:nvPr/>
        </p:nvCxnSpPr>
        <p:spPr bwMode="auto">
          <a:xfrm>
            <a:off x="1657350" y="3657600"/>
            <a:ext cx="719138" cy="5810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1" name="AutoShape 37"/>
          <p:cNvCxnSpPr>
            <a:cxnSpLocks noChangeShapeType="1"/>
            <a:stCxn id="52234" idx="2"/>
            <a:endCxn id="52239" idx="0"/>
          </p:cNvCxnSpPr>
          <p:nvPr/>
        </p:nvCxnSpPr>
        <p:spPr bwMode="auto">
          <a:xfrm>
            <a:off x="7416800" y="2649538"/>
            <a:ext cx="34925" cy="1228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2" name="AutoShape 38"/>
          <p:cNvCxnSpPr>
            <a:cxnSpLocks noChangeShapeType="1"/>
            <a:stCxn id="52231" idx="2"/>
            <a:endCxn id="52234" idx="0"/>
          </p:cNvCxnSpPr>
          <p:nvPr/>
        </p:nvCxnSpPr>
        <p:spPr bwMode="auto">
          <a:xfrm flipH="1">
            <a:off x="7416800" y="1857375"/>
            <a:ext cx="73025" cy="4365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3" name="AutoShape 39"/>
          <p:cNvCxnSpPr>
            <a:cxnSpLocks noChangeShapeType="1"/>
            <a:stCxn id="52227" idx="2"/>
            <a:endCxn id="52231" idx="0"/>
          </p:cNvCxnSpPr>
          <p:nvPr/>
        </p:nvCxnSpPr>
        <p:spPr bwMode="auto">
          <a:xfrm>
            <a:off x="7235825" y="958850"/>
            <a:ext cx="254000" cy="542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4" name="AutoShape 40"/>
          <p:cNvCxnSpPr>
            <a:cxnSpLocks noChangeShapeType="1"/>
            <a:stCxn id="52237" idx="2"/>
            <a:endCxn id="52240" idx="0"/>
          </p:cNvCxnSpPr>
          <p:nvPr/>
        </p:nvCxnSpPr>
        <p:spPr bwMode="auto">
          <a:xfrm>
            <a:off x="5473700" y="4017963"/>
            <a:ext cx="177800" cy="508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5" name="AutoShape 41"/>
          <p:cNvCxnSpPr>
            <a:cxnSpLocks noChangeShapeType="1"/>
            <a:stCxn id="52240" idx="2"/>
            <a:endCxn id="52241" idx="0"/>
          </p:cNvCxnSpPr>
          <p:nvPr/>
        </p:nvCxnSpPr>
        <p:spPr bwMode="auto">
          <a:xfrm>
            <a:off x="5651500" y="4881563"/>
            <a:ext cx="720725" cy="796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6" name="AutoShape 42"/>
          <p:cNvCxnSpPr>
            <a:cxnSpLocks noChangeShapeType="1"/>
            <a:stCxn id="52239" idx="2"/>
            <a:endCxn id="52240" idx="3"/>
          </p:cNvCxnSpPr>
          <p:nvPr/>
        </p:nvCxnSpPr>
        <p:spPr bwMode="auto">
          <a:xfrm flipH="1">
            <a:off x="6456363" y="4233863"/>
            <a:ext cx="995362" cy="469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7" name="AutoShape 43"/>
          <p:cNvCxnSpPr>
            <a:cxnSpLocks noChangeShapeType="1"/>
            <a:stCxn id="52243" idx="0"/>
            <a:endCxn id="52236" idx="2"/>
          </p:cNvCxnSpPr>
          <p:nvPr/>
        </p:nvCxnSpPr>
        <p:spPr bwMode="auto">
          <a:xfrm flipV="1">
            <a:off x="1728788" y="4594225"/>
            <a:ext cx="647700" cy="5794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8" name="AutoShape 44"/>
          <p:cNvCxnSpPr>
            <a:cxnSpLocks noChangeShapeType="1"/>
            <a:stCxn id="52242" idx="0"/>
            <a:endCxn id="52236" idx="2"/>
          </p:cNvCxnSpPr>
          <p:nvPr/>
        </p:nvCxnSpPr>
        <p:spPr bwMode="auto">
          <a:xfrm flipH="1" flipV="1">
            <a:off x="2376488" y="4594225"/>
            <a:ext cx="1081087" cy="1228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9" name="AutoShape 45"/>
          <p:cNvCxnSpPr>
            <a:cxnSpLocks noChangeShapeType="1"/>
            <a:stCxn id="52233" idx="2"/>
            <a:endCxn id="52237" idx="0"/>
          </p:cNvCxnSpPr>
          <p:nvPr/>
        </p:nvCxnSpPr>
        <p:spPr bwMode="auto">
          <a:xfrm>
            <a:off x="4824413" y="2649538"/>
            <a:ext cx="649287" cy="10128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60" name="AutoShape 46"/>
          <p:cNvCxnSpPr>
            <a:cxnSpLocks noChangeShapeType="1"/>
            <a:stCxn id="52239" idx="1"/>
            <a:endCxn id="52236" idx="3"/>
          </p:cNvCxnSpPr>
          <p:nvPr/>
        </p:nvCxnSpPr>
        <p:spPr bwMode="auto">
          <a:xfrm flipH="1">
            <a:off x="3360738" y="4056063"/>
            <a:ext cx="3286125" cy="360362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61" name="AutoShape 47"/>
          <p:cNvCxnSpPr>
            <a:cxnSpLocks noChangeShapeType="1"/>
            <a:stCxn id="52237" idx="1"/>
            <a:endCxn id="52236" idx="3"/>
          </p:cNvCxnSpPr>
          <p:nvPr/>
        </p:nvCxnSpPr>
        <p:spPr bwMode="auto">
          <a:xfrm flipH="1">
            <a:off x="3360738" y="3840163"/>
            <a:ext cx="1127125" cy="576262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62" name="AutoShape 48"/>
          <p:cNvCxnSpPr>
            <a:cxnSpLocks noChangeShapeType="1"/>
            <a:stCxn id="52236" idx="3"/>
            <a:endCxn id="52240" idx="1"/>
          </p:cNvCxnSpPr>
          <p:nvPr/>
        </p:nvCxnSpPr>
        <p:spPr bwMode="auto">
          <a:xfrm>
            <a:off x="3360738" y="4416425"/>
            <a:ext cx="1485900" cy="2873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52263" name="AutoShape 49"/>
          <p:cNvCxnSpPr>
            <a:cxnSpLocks noChangeShapeType="1"/>
            <a:stCxn id="52236" idx="3"/>
            <a:endCxn id="52241" idx="1"/>
          </p:cNvCxnSpPr>
          <p:nvPr/>
        </p:nvCxnSpPr>
        <p:spPr bwMode="auto">
          <a:xfrm>
            <a:off x="3360738" y="4416425"/>
            <a:ext cx="2206625" cy="143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64" name="AutoShape 50"/>
          <p:cNvCxnSpPr>
            <a:cxnSpLocks noChangeShapeType="1"/>
            <a:stCxn id="52232" idx="2"/>
            <a:endCxn id="52235" idx="0"/>
          </p:cNvCxnSpPr>
          <p:nvPr/>
        </p:nvCxnSpPr>
        <p:spPr bwMode="auto">
          <a:xfrm flipH="1">
            <a:off x="1657350" y="2933700"/>
            <a:ext cx="142875" cy="3683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65" name="AutoShape 51"/>
          <p:cNvCxnSpPr>
            <a:cxnSpLocks noChangeShapeType="1"/>
            <a:stCxn id="52235" idx="3"/>
            <a:endCxn id="52238" idx="1"/>
          </p:cNvCxnSpPr>
          <p:nvPr/>
        </p:nvCxnSpPr>
        <p:spPr bwMode="auto">
          <a:xfrm flipV="1">
            <a:off x="2641600" y="3192463"/>
            <a:ext cx="333375" cy="2873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66" name="AutoShape 52"/>
          <p:cNvCxnSpPr>
            <a:cxnSpLocks noChangeShapeType="1"/>
            <a:stCxn id="52238" idx="3"/>
            <a:endCxn id="52234" idx="1"/>
          </p:cNvCxnSpPr>
          <p:nvPr/>
        </p:nvCxnSpPr>
        <p:spPr bwMode="auto">
          <a:xfrm flipV="1">
            <a:off x="4945063" y="2471738"/>
            <a:ext cx="1485900" cy="720725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2267" name="Text Box 53"/>
          <p:cNvSpPr txBox="1">
            <a:spLocks noChangeArrowheads="1"/>
          </p:cNvSpPr>
          <p:nvPr/>
        </p:nvSpPr>
        <p:spPr bwMode="auto">
          <a:xfrm>
            <a:off x="4140200" y="6381750"/>
            <a:ext cx="4670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Upraveno podle: T.Heberer, </a:t>
            </a:r>
            <a:r>
              <a:rPr lang="cs-CZ" sz="1200" i="1"/>
              <a:t>Toxicology Letters 131, </a:t>
            </a:r>
            <a:r>
              <a:rPr lang="cs-CZ" sz="1200"/>
              <a:t>5 – 17 (2002) </a:t>
            </a:r>
            <a:endParaRPr lang="en-US" sz="1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/>
              <a:t>Léčiva a jejich regulace</a:t>
            </a:r>
          </a:p>
        </p:txBody>
      </p:sp>
      <p:sp>
        <p:nvSpPr>
          <p:cNvPr id="46083" name="Zástupný symbol pro obsah 4"/>
          <p:cNvSpPr>
            <a:spLocks noGrp="1"/>
          </p:cNvSpPr>
          <p:nvPr>
            <p:ph idx="1"/>
          </p:nvPr>
        </p:nvSpPr>
        <p:spPr>
          <a:xfrm>
            <a:off x="457200" y="1052513"/>
            <a:ext cx="8435975" cy="540067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cs-CZ" sz="2600" b="1" dirty="0">
                <a:solidFill>
                  <a:schemeClr val="tx2"/>
                </a:solidFill>
              </a:rPr>
              <a:t>Registrace</a:t>
            </a:r>
            <a:r>
              <a:rPr lang="cs-CZ" sz="2600" b="1" dirty="0"/>
              <a:t> léčiv před použitím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/>
              <a:t>průkaz a dokumentace cílové aktivity ve srovnání s existujícími postupy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/>
              <a:t>farmakokinetika (</a:t>
            </a:r>
            <a:r>
              <a:rPr lang="cs-CZ" sz="2100" dirty="0" err="1"/>
              <a:t>ADME</a:t>
            </a:r>
            <a:r>
              <a:rPr lang="cs-CZ" sz="2100" dirty="0"/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/>
              <a:t>bezpečnost = toxikologie</a:t>
            </a:r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100" i="1" dirty="0"/>
              <a:t>(+ nově i bezpečnost pro životní prostředí …)</a:t>
            </a:r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endParaRPr lang="cs-CZ" sz="2200" i="1" dirty="0"/>
          </a:p>
          <a:p>
            <a:pPr>
              <a:lnSpc>
                <a:spcPct val="90000"/>
              </a:lnSpc>
              <a:defRPr/>
            </a:pPr>
            <a:r>
              <a:rPr lang="cs-CZ" sz="2600" b="1" dirty="0">
                <a:solidFill>
                  <a:schemeClr val="tx2"/>
                </a:solidFill>
              </a:rPr>
              <a:t>Dokumentace</a:t>
            </a:r>
            <a:r>
              <a:rPr lang="cs-CZ" sz="2600" b="1" dirty="0"/>
              <a:t> celého životního cyklu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/>
              <a:t>výroba, přípravy v lékárnách, kontrola kvality,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/>
              <a:t>aplikace, reporting vedlejších účinků,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/>
              <a:t>likvidace (nebezpečný odpad) </a:t>
            </a:r>
          </a:p>
          <a:p>
            <a:pPr lvl="1">
              <a:lnSpc>
                <a:spcPct val="90000"/>
              </a:lnSpc>
              <a:defRPr/>
            </a:pPr>
            <a:endParaRPr lang="cs-CZ" sz="2200" dirty="0"/>
          </a:p>
          <a:p>
            <a:pPr>
              <a:lnSpc>
                <a:spcPct val="90000"/>
              </a:lnSpc>
              <a:defRPr/>
            </a:pPr>
            <a:r>
              <a:rPr lang="cs-CZ" sz="2600" b="1" dirty="0"/>
              <a:t>Důsledné sledování - </a:t>
            </a:r>
            <a:r>
              <a:rPr lang="cs-CZ" sz="2600" b="1" dirty="0" err="1">
                <a:solidFill>
                  <a:schemeClr val="tx2"/>
                </a:solidFill>
              </a:rPr>
              <a:t>farmakovigilance</a:t>
            </a:r>
            <a:endParaRPr lang="cs-CZ" sz="2600" b="1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cs-CZ" sz="2100" dirty="0" err="1"/>
              <a:t>Pharmaco</a:t>
            </a:r>
            <a:r>
              <a:rPr lang="cs-CZ" sz="2100" dirty="0"/>
              <a:t> (týkající se léčiv) vs. </a:t>
            </a:r>
            <a:r>
              <a:rPr lang="cs-CZ" sz="2100" dirty="0" err="1"/>
              <a:t>vigilance</a:t>
            </a:r>
            <a:r>
              <a:rPr lang="cs-CZ" sz="2100" dirty="0"/>
              <a:t> (hlídání, obezřetnost)</a:t>
            </a:r>
          </a:p>
          <a:p>
            <a:pPr lvl="1">
              <a:defRPr/>
            </a:pPr>
            <a:r>
              <a:rPr lang="cs-CZ" sz="2100" dirty="0"/>
              <a:t>Bezpečnostní profil přípravku</a:t>
            </a:r>
          </a:p>
          <a:p>
            <a:pPr lvl="2">
              <a:defRPr/>
            </a:pPr>
            <a:r>
              <a:rPr lang="cs-CZ" sz="1800" dirty="0"/>
              <a:t>Každé léčivo (léčivý přípravek) s sebou nese určité riziko</a:t>
            </a:r>
          </a:p>
          <a:p>
            <a:pPr lvl="2">
              <a:defRPr/>
            </a:pPr>
            <a:r>
              <a:rPr lang="cs-CZ" sz="1800" dirty="0"/>
              <a:t>Bezpečnostní profil přípravků se vyvíjí po celou dobu, kdy je přípravek v praxi (neznámé interakce, používání v neprověřených indikacích – </a:t>
            </a:r>
            <a:r>
              <a:rPr lang="cs-CZ" sz="1800" dirty="0" err="1"/>
              <a:t>off</a:t>
            </a:r>
            <a:r>
              <a:rPr lang="cs-CZ" sz="1800" dirty="0"/>
              <a:t> </a:t>
            </a:r>
            <a:r>
              <a:rPr lang="cs-CZ" sz="1800" dirty="0" err="1"/>
              <a:t>label</a:t>
            </a:r>
            <a:r>
              <a:rPr lang="cs-CZ" sz="1800" dirty="0"/>
              <a:t>, vznik rezistence, používání u rizikových skupin – věk, onemocnění, genotyp…..) </a:t>
            </a:r>
          </a:p>
          <a:p>
            <a:pPr lvl="2">
              <a:defRPr/>
            </a:pPr>
            <a:r>
              <a:rPr lang="cs-CZ" sz="1800" dirty="0"/>
              <a:t>Povinnost zúčastněných stran (lékaři, pacienti) hlásit nežádoucí účinky</a:t>
            </a:r>
          </a:p>
          <a:p>
            <a:pPr lvl="1">
              <a:defRPr/>
            </a:pPr>
            <a:r>
              <a:rPr lang="cs-CZ" sz="2100" dirty="0"/>
              <a:t>Reflexe přínosů : rizik (risk:</a:t>
            </a:r>
            <a:r>
              <a:rPr lang="cs-CZ" sz="2100" dirty="0" err="1"/>
              <a:t>benefit</a:t>
            </a:r>
            <a:r>
              <a:rPr lang="cs-CZ" sz="2100" dirty="0"/>
              <a:t> ratio) v průběhu užívání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 lvl="1">
              <a:lnSpc>
                <a:spcPct val="90000"/>
              </a:lnSpc>
              <a:defRPr/>
            </a:pPr>
            <a:endParaRPr lang="cs-CZ" sz="2200" u="sng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 rot="16200000">
            <a:off x="-1585118" y="1947069"/>
            <a:ext cx="40846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atin typeface="+mj-lt"/>
              </a:rPr>
              <a:t>http://www.ema.europa.eu/</a:t>
            </a:r>
          </a:p>
        </p:txBody>
      </p:sp>
      <p:pic>
        <p:nvPicPr>
          <p:cNvPr id="54275" name="Picture 10"/>
          <p:cNvPicPr>
            <a:picLocks noChangeAspect="1" noChangeArrowheads="1"/>
          </p:cNvPicPr>
          <p:nvPr/>
        </p:nvPicPr>
        <p:blipFill>
          <a:blip r:embed="rId3" cstate="print"/>
          <a:srcRect l="18095" t="9904" r="19524" b="32190"/>
          <a:stretch>
            <a:fillRect/>
          </a:stretch>
        </p:blipFill>
        <p:spPr bwMode="auto">
          <a:xfrm>
            <a:off x="685800" y="762000"/>
            <a:ext cx="8382000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 rot="16200000">
            <a:off x="-695325" y="1992313"/>
            <a:ext cx="2262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atin typeface="+mj-lt"/>
              </a:rPr>
              <a:t>http://www.uskvbl.cz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 l="3372" t="14127" r="30029" b="10995"/>
          <a:stretch>
            <a:fillRect/>
          </a:stretch>
        </p:blipFill>
        <p:spPr bwMode="auto">
          <a:xfrm>
            <a:off x="684213" y="260350"/>
            <a:ext cx="840263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ovéPole 4"/>
          <p:cNvSpPr txBox="1">
            <a:spLocks noChangeArrowheads="1"/>
          </p:cNvSpPr>
          <p:nvPr/>
        </p:nvSpPr>
        <p:spPr bwMode="auto">
          <a:xfrm>
            <a:off x="179388" y="4221163"/>
            <a:ext cx="22415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Listopad 2012 - ČR</a:t>
            </a:r>
          </a:p>
          <a:p>
            <a:r>
              <a:rPr lang="en-US" sz="1600" i="1"/>
              <a:t>&gt; 1000 povolen</a:t>
            </a:r>
            <a:r>
              <a:rPr lang="cs-CZ" sz="1600" i="1"/>
              <a:t>ých VP</a:t>
            </a:r>
          </a:p>
          <a:p>
            <a:endParaRPr lang="cs-CZ" sz="16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5538"/>
            <a:ext cx="8435975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dirty="0">
                <a:latin typeface="Tahoma" pitchFamily="34" charset="0"/>
              </a:rPr>
              <a:t>Současná legislativa (EU od 2001 / revize 2008)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dirty="0">
                <a:latin typeface="Tahoma" pitchFamily="34" charset="0"/>
              </a:rPr>
              <a:t>Před povolením užívání léčiva</a:t>
            </a:r>
            <a:r>
              <a:rPr lang="cs-CZ" dirty="0">
                <a:latin typeface="Tahoma" pitchFamily="34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en-US" sz="2000" b="1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</a:t>
            </a:r>
            <a:r>
              <a:rPr lang="cs-CZ" sz="2000" b="1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říprava</a:t>
            </a:r>
            <a:r>
              <a:rPr lang="cs-CZ" sz="2000" b="1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registračního spisu (</a:t>
            </a:r>
            <a:r>
              <a:rPr lang="cs-CZ" sz="2000" b="1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dossier</a:t>
            </a:r>
            <a:r>
              <a:rPr lang="cs-CZ" sz="2000" b="1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2000" dirty="0">
                <a:latin typeface="Tahoma" pitchFamily="34" charset="0"/>
              </a:rPr>
              <a:t>Součástí registrace : </a:t>
            </a:r>
            <a:br>
              <a:rPr lang="cs-CZ" sz="2000" dirty="0">
                <a:latin typeface="Tahoma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Tahoma" pitchFamily="34" charset="0"/>
              </a:rPr>
              <a:t>hodnocení ERA (Environmental Risk </a:t>
            </a:r>
            <a:r>
              <a:rPr lang="cs-CZ" sz="2000" b="1" dirty="0" err="1">
                <a:solidFill>
                  <a:schemeClr val="tx2"/>
                </a:solidFill>
                <a:latin typeface="Tahoma" pitchFamily="34" charset="0"/>
              </a:rPr>
              <a:t>Assessment</a:t>
            </a:r>
            <a:r>
              <a:rPr lang="cs-CZ" sz="2000" b="1" dirty="0">
                <a:solidFill>
                  <a:schemeClr val="tx2"/>
                </a:solidFill>
                <a:latin typeface="Tahoma" pitchFamily="34" charset="0"/>
              </a:rPr>
              <a:t>)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1800" dirty="0">
                <a:latin typeface="Tahoma" pitchFamily="34" charset="0"/>
              </a:rPr>
              <a:t>Humánní léčiva: </a:t>
            </a:r>
            <a:br>
              <a:rPr lang="cs-CZ" sz="1800" dirty="0">
                <a:latin typeface="Tahoma" pitchFamily="34" charset="0"/>
              </a:rPr>
            </a:br>
            <a:r>
              <a:rPr lang="cs-CZ" sz="1800" i="1" dirty="0">
                <a:latin typeface="Tahoma" pitchFamily="34" charset="0"/>
              </a:rPr>
              <a:t>ERA se vyžaduje, ale její výsledky nemohou ovlivnit poměr „benefit/risk“  </a:t>
            </a:r>
            <a:r>
              <a:rPr lang="cs-CZ" sz="1800" i="1" dirty="0">
                <a:latin typeface="Tahoma" pitchFamily="34" charset="0"/>
                <a:sym typeface="Wingdings" pitchFamily="2" charset="2"/>
              </a:rPr>
              <a:t></a:t>
            </a:r>
            <a:r>
              <a:rPr lang="en-US" sz="1800" i="1" dirty="0">
                <a:latin typeface="Tahoma" pitchFamily="34" charset="0"/>
                <a:sym typeface="Wingdings" pitchFamily="2" charset="2"/>
              </a:rPr>
              <a:t> ERA </a:t>
            </a:r>
            <a:r>
              <a:rPr lang="en-US" sz="1800" i="1" dirty="0" err="1">
                <a:latin typeface="Tahoma" pitchFamily="34" charset="0"/>
                <a:sym typeface="Wingdings" pitchFamily="2" charset="2"/>
              </a:rPr>
              <a:t>nem</a:t>
            </a:r>
            <a:r>
              <a:rPr lang="cs-CZ" sz="1800" i="1" dirty="0" err="1">
                <a:latin typeface="Tahoma" pitchFamily="34" charset="0"/>
                <a:sym typeface="Wingdings" pitchFamily="2" charset="2"/>
              </a:rPr>
              <a:t>ůže</a:t>
            </a:r>
            <a:r>
              <a:rPr lang="cs-CZ" sz="1800" i="1" dirty="0">
                <a:latin typeface="Tahoma" pitchFamily="34" charset="0"/>
                <a:sym typeface="Wingdings" pitchFamily="2" charset="2"/>
              </a:rPr>
              <a:t> být důvodem nepovolení léčiva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1800" dirty="0">
                <a:latin typeface="Tahoma" pitchFamily="34" charset="0"/>
              </a:rPr>
              <a:t>Veterinární léčiva:</a:t>
            </a:r>
            <a:br>
              <a:rPr lang="cs-CZ" sz="1800" dirty="0">
                <a:latin typeface="Tahoma" pitchFamily="34" charset="0"/>
              </a:rPr>
            </a:br>
            <a:r>
              <a:rPr lang="cs-CZ" sz="1800" i="1" dirty="0">
                <a:latin typeface="Tahoma" pitchFamily="34" charset="0"/>
              </a:rPr>
              <a:t>ERA </a:t>
            </a:r>
            <a:r>
              <a:rPr lang="en-US" sz="1800" i="1" dirty="0">
                <a:latin typeface="Tahoma" pitchFamily="34" charset="0"/>
                <a:sym typeface="Wingdings" pitchFamily="2" charset="2"/>
              </a:rPr>
              <a:t>m</a:t>
            </a:r>
            <a:r>
              <a:rPr lang="cs-CZ" sz="1800" i="1" dirty="0" err="1">
                <a:latin typeface="Tahoma" pitchFamily="34" charset="0"/>
                <a:sym typeface="Wingdings" pitchFamily="2" charset="2"/>
              </a:rPr>
              <a:t>ůže</a:t>
            </a:r>
            <a:r>
              <a:rPr lang="cs-CZ" sz="1800" i="1" dirty="0">
                <a:latin typeface="Tahoma" pitchFamily="34" charset="0"/>
                <a:sym typeface="Wingdings" pitchFamily="2" charset="2"/>
              </a:rPr>
              <a:t> být důvodem nepovolení léčiva (ale v praxi od roku 2001 nebylo žádné léčivo zakázáno / nepovoleno vzhledem k ERA)</a:t>
            </a:r>
            <a:endParaRPr lang="cs-CZ" sz="1800" i="1" dirty="0"/>
          </a:p>
          <a:p>
            <a:pPr eaLnBrk="1" hangingPunct="1">
              <a:lnSpc>
                <a:spcPct val="90000"/>
              </a:lnSpc>
            </a:pPr>
            <a:endParaRPr lang="cs-CZ" sz="2400" dirty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dirty="0" err="1">
                <a:latin typeface="Tahoma" pitchFamily="34" charset="0"/>
              </a:rPr>
              <a:t>Dossier</a:t>
            </a:r>
            <a:r>
              <a:rPr lang="cs-CZ" sz="2400" dirty="0">
                <a:latin typeface="Tahoma" pitchFamily="34" charset="0"/>
              </a:rPr>
              <a:t> (včetně všech výsledků) je majetkem navrhovatele léčiva (firmy)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2000" dirty="0">
                <a:latin typeface="Tahoma" pitchFamily="34" charset="0"/>
                <a:sym typeface="Wingdings" pitchFamily="2" charset="2"/>
              </a:rPr>
              <a:t>Utajení / nedostupnost výsledků veřejnosti</a:t>
            </a:r>
          </a:p>
        </p:txBody>
      </p:sp>
      <p:sp>
        <p:nvSpPr>
          <p:cNvPr id="56323" name="Nadpis 9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/>
              <a:t>Registrace léčiv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5538"/>
            <a:ext cx="8435975" cy="5183187"/>
          </a:xfrm>
        </p:spPr>
        <p:txBody>
          <a:bodyPr/>
          <a:lstStyle/>
          <a:p>
            <a:pPr eaLnBrk="1" hangingPunct="1"/>
            <a:r>
              <a:rPr lang="cs-CZ" sz="2800">
                <a:latin typeface="Tahoma" pitchFamily="34" charset="0"/>
              </a:rPr>
              <a:t>Specifický postup / Guideline (viz příklad dále) </a:t>
            </a:r>
            <a:endParaRPr lang="cs-CZ" sz="2000"/>
          </a:p>
          <a:p>
            <a:pPr lvl="1" eaLnBrk="1" hangingPunct="1"/>
            <a:r>
              <a:rPr lang="cs-CZ" sz="2000">
                <a:latin typeface="Tahoma" pitchFamily="34" charset="0"/>
              </a:rPr>
              <a:t>Doc. Ref. EMEA/CVMP/ERA/418282/2005-Rev.1</a:t>
            </a:r>
          </a:p>
          <a:p>
            <a:pPr lvl="1" eaLnBrk="1" hangingPunct="1"/>
            <a:r>
              <a:rPr lang="en-US" sz="2000"/>
              <a:t>REVISED GUIDELINE ON ENVIRONMENTAL IMPACT ASSESSMENT FOR</a:t>
            </a:r>
            <a:r>
              <a:rPr lang="cs-CZ" sz="2000"/>
              <a:t> </a:t>
            </a:r>
            <a:r>
              <a:rPr lang="en-US" sz="2000"/>
              <a:t>VETERINARY MEDICINAL PRODUCTS</a:t>
            </a:r>
            <a:r>
              <a:rPr lang="cs-CZ" sz="2000"/>
              <a:t> </a:t>
            </a:r>
            <a:r>
              <a:rPr lang="en-US" sz="2000"/>
              <a:t>IN SUPPORT OF THE VICH GUIDELINES </a:t>
            </a:r>
            <a:r>
              <a:rPr lang="en-US" sz="2000" b="1">
                <a:solidFill>
                  <a:srgbClr val="FF0000"/>
                </a:solidFill>
              </a:rPr>
              <a:t>GL6 </a:t>
            </a:r>
            <a:r>
              <a:rPr lang="en-US" sz="2000"/>
              <a:t>AND </a:t>
            </a:r>
            <a:r>
              <a:rPr lang="en-US" sz="2000" b="1">
                <a:solidFill>
                  <a:srgbClr val="FF0000"/>
                </a:solidFill>
              </a:rPr>
              <a:t>GL 38</a:t>
            </a:r>
            <a:endParaRPr lang="cs-CZ" sz="2400" b="1">
              <a:solidFill>
                <a:srgbClr val="FF0000"/>
              </a:solidFill>
              <a:latin typeface="Tahoma" pitchFamily="34" charset="0"/>
            </a:endParaRPr>
          </a:p>
          <a:p>
            <a:pPr lvl="1" eaLnBrk="1" hangingPunct="1"/>
            <a:endParaRPr lang="cs-CZ" sz="2000">
              <a:latin typeface="Tahoma" pitchFamily="34" charset="0"/>
            </a:endParaRPr>
          </a:p>
          <a:p>
            <a:pPr lvl="1" eaLnBrk="1" hangingPunct="1"/>
            <a:r>
              <a:rPr lang="cs-CZ" sz="2000">
                <a:latin typeface="Tahoma" pitchFamily="34" charset="0"/>
              </a:rPr>
              <a:t>VICH </a:t>
            </a:r>
            <a:r>
              <a:rPr lang="cs-CZ" sz="2000" b="1">
                <a:solidFill>
                  <a:srgbClr val="FF0000"/>
                </a:solidFill>
                <a:latin typeface="Tahoma" pitchFamily="34" charset="0"/>
              </a:rPr>
              <a:t>GL 6 </a:t>
            </a:r>
            <a:r>
              <a:rPr lang="cs-CZ" sz="2000">
                <a:latin typeface="Tahoma" pitchFamily="34" charset="0"/>
              </a:rPr>
              <a:t>– </a:t>
            </a:r>
            <a:r>
              <a:rPr lang="cs-CZ" sz="2000"/>
              <a:t>Ecotoxicity Phase I</a:t>
            </a:r>
          </a:p>
          <a:p>
            <a:pPr lvl="1" eaLnBrk="1" hangingPunct="1"/>
            <a:r>
              <a:rPr lang="cs-CZ" sz="2000">
                <a:latin typeface="Tahoma" pitchFamily="34" charset="0"/>
              </a:rPr>
              <a:t>VICH </a:t>
            </a:r>
            <a:r>
              <a:rPr lang="en-US" sz="2000" b="1">
                <a:solidFill>
                  <a:srgbClr val="FF0000"/>
                </a:solidFill>
                <a:latin typeface="Tahoma" pitchFamily="34" charset="0"/>
              </a:rPr>
              <a:t>GL 38 </a:t>
            </a:r>
            <a:r>
              <a:rPr lang="cs-CZ" sz="2000">
                <a:latin typeface="Tahoma" pitchFamily="34" charset="0"/>
              </a:rPr>
              <a:t>- </a:t>
            </a:r>
            <a:r>
              <a:rPr lang="en-US" sz="2000">
                <a:latin typeface="Tahoma" pitchFamily="34" charset="0"/>
              </a:rPr>
              <a:t>ECOTOXICITY PHASE II</a:t>
            </a:r>
            <a:endParaRPr lang="cs-CZ" sz="2000">
              <a:latin typeface="Tahoma" pitchFamily="34" charset="0"/>
            </a:endParaRPr>
          </a:p>
          <a:p>
            <a:pPr lvl="1" eaLnBrk="1" hangingPunct="1">
              <a:buFont typeface="Arial" charset="0"/>
              <a:buNone/>
            </a:pPr>
            <a:br>
              <a:rPr lang="cs-CZ" sz="2000" i="1">
                <a:latin typeface="Tahoma" pitchFamily="34" charset="0"/>
              </a:rPr>
            </a:br>
            <a:r>
              <a:rPr lang="cs-CZ" sz="2000" i="1">
                <a:latin typeface="Tahoma" pitchFamily="34" charset="0"/>
              </a:rPr>
              <a:t>(VICH - </a:t>
            </a:r>
            <a:r>
              <a:rPr lang="en-US" sz="2000" i="1">
                <a:latin typeface="Tahoma" pitchFamily="34" charset="0"/>
              </a:rPr>
              <a:t>Veterinary International Conference on Harmonizatio</a:t>
            </a:r>
            <a:r>
              <a:rPr lang="cs-CZ" sz="2000" i="1">
                <a:latin typeface="Tahoma" pitchFamily="34" charset="0"/>
              </a:rPr>
              <a:t>n)</a:t>
            </a:r>
          </a:p>
          <a:p>
            <a:pPr lvl="1" eaLnBrk="1" hangingPunct="1"/>
            <a:endParaRPr lang="cs-CZ"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7347" name="Nadpis 9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/>
              <a:t>Hodnocení ERA veterinárních léčiv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9"/>
          <p:cNvSpPr txBox="1">
            <a:spLocks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Schéma ERA (Environmental Risk Assessment) </a:t>
            </a:r>
          </a:p>
          <a:p>
            <a:pPr algn="ctr"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veterinárních léčiv dle legislativy</a:t>
            </a:r>
          </a:p>
        </p:txBody>
      </p:sp>
      <p:pic>
        <p:nvPicPr>
          <p:cNvPr id="58371" name="Picture 4" descr="http://ars.els-cdn.com/content/image/1-s2.0-S0378427402000474-gr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268413"/>
            <a:ext cx="821848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971550" y="2995613"/>
            <a:ext cx="720725" cy="217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075238" y="5948363"/>
            <a:ext cx="7207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374" name="TextovéPole 7"/>
          <p:cNvSpPr txBox="1">
            <a:spLocks noChangeArrowheads="1"/>
          </p:cNvSpPr>
          <p:nvPr/>
        </p:nvSpPr>
        <p:spPr bwMode="auto">
          <a:xfrm>
            <a:off x="80963" y="908050"/>
            <a:ext cx="890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Fáze 1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58375" name="TextovéPole 8"/>
          <p:cNvSpPr txBox="1">
            <a:spLocks noChangeArrowheads="1"/>
          </p:cNvSpPr>
          <p:nvPr/>
        </p:nvSpPr>
        <p:spPr bwMode="auto">
          <a:xfrm>
            <a:off x="34925" y="248285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Fáze 2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0" name="Šipka dolů 9"/>
          <p:cNvSpPr/>
          <p:nvPr/>
        </p:nvSpPr>
        <p:spPr>
          <a:xfrm>
            <a:off x="323850" y="1412875"/>
            <a:ext cx="287338" cy="1008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 l="18222" t="39326" r="27779" b="36194"/>
          <a:stretch>
            <a:fillRect/>
          </a:stretch>
        </p:blipFill>
        <p:spPr bwMode="auto">
          <a:xfrm>
            <a:off x="250825" y="1412875"/>
            <a:ext cx="8640763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ovéPole 2"/>
          <p:cNvSpPr txBox="1">
            <a:spLocks noChangeArrowheads="1"/>
          </p:cNvSpPr>
          <p:nvPr/>
        </p:nvSpPr>
        <p:spPr bwMode="auto">
          <a:xfrm>
            <a:off x="395288" y="115888"/>
            <a:ext cx="833755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chemeClr val="tx2"/>
                </a:solidFill>
              </a:rPr>
              <a:t>Hodnocení expozice Veterinárních léčiv</a:t>
            </a:r>
          </a:p>
          <a:p>
            <a:r>
              <a:rPr lang="cs-CZ"/>
              <a:t>Mohou existovat různé cesty expozice (vstupy léčiv do prostředí), </a:t>
            </a:r>
          </a:p>
          <a:p>
            <a:r>
              <a:rPr lang="cs-CZ"/>
              <a:t>Ale z hlediska legislativního posuzování rizik (významu) pro ŽP jsou uvažovány </a:t>
            </a:r>
            <a:br>
              <a:rPr lang="cs-CZ"/>
            </a:br>
            <a:r>
              <a:rPr lang="cs-CZ"/>
              <a:t>jen některé - přesně definované:</a:t>
            </a:r>
          </a:p>
        </p:txBody>
      </p:sp>
      <p:pic>
        <p:nvPicPr>
          <p:cNvPr id="59396" name="Picture 4" descr="http://ars.els-cdn.com/content/image/1-s2.0-S0378427402000474-gr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3325" y="4011613"/>
            <a:ext cx="3970338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ovéPole 2"/>
          <p:cNvSpPr txBox="1">
            <a:spLocks noChangeArrowheads="1"/>
          </p:cNvSpPr>
          <p:nvPr/>
        </p:nvSpPr>
        <p:spPr bwMode="auto">
          <a:xfrm>
            <a:off x="468313" y="188913"/>
            <a:ext cx="7045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Příklad: Proveďte hodnocení environmentálních rizik léčiva ….</a:t>
            </a:r>
            <a:br>
              <a:rPr lang="cs-CZ" b="1"/>
            </a:br>
            <a:r>
              <a:rPr lang="cs-CZ" i="1"/>
              <a:t>(skutečný případ hodnocení – název konkrétního přípravku utajen)</a:t>
            </a:r>
          </a:p>
        </p:txBody>
      </p:sp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52513"/>
            <a:ext cx="273685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ovéPole 5"/>
          <p:cNvSpPr txBox="1">
            <a:spLocks noChangeArrowheads="1"/>
          </p:cNvSpPr>
          <p:nvPr/>
        </p:nvSpPr>
        <p:spPr bwMode="auto">
          <a:xfrm>
            <a:off x="3708400" y="1125538"/>
            <a:ext cx="54419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Přípravek „Doxylék“ </a:t>
            </a:r>
            <a:endParaRPr lang="cs-CZ"/>
          </a:p>
          <a:p>
            <a:endParaRPr lang="cs-CZ"/>
          </a:p>
          <a:p>
            <a:r>
              <a:rPr lang="cs-CZ"/>
              <a:t>(Doxycyklin - syntetické tetracyklinové antibiotikum)</a:t>
            </a:r>
          </a:p>
        </p:txBody>
      </p:sp>
      <p:sp>
        <p:nvSpPr>
          <p:cNvPr id="60421" name="TextovéPole 6"/>
          <p:cNvSpPr txBox="1">
            <a:spLocks noChangeArrowheads="1"/>
          </p:cNvSpPr>
          <p:nvPr/>
        </p:nvSpPr>
        <p:spPr bwMode="auto">
          <a:xfrm>
            <a:off x="323850" y="2708275"/>
            <a:ext cx="8569325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1"/>
              <a:t>Identifikace přípravku: 	</a:t>
            </a:r>
            <a:r>
              <a:rPr lang="cs-CZ" sz="1400"/>
              <a:t>„Doxylék“ Mix 100 premix ad us. vet.</a:t>
            </a:r>
          </a:p>
          <a:p>
            <a:r>
              <a:rPr lang="cs-CZ" sz="1400"/>
              <a:t> </a:t>
            </a:r>
          </a:p>
          <a:p>
            <a:r>
              <a:rPr lang="cs-CZ" sz="1400" i="1"/>
              <a:t>Přípravek obsahuje v 1000 g: </a:t>
            </a:r>
            <a:r>
              <a:rPr lang="cs-CZ" sz="1400"/>
              <a:t>Doxycyclini (ut hyclas) 	100,0 g</a:t>
            </a:r>
          </a:p>
          <a:p>
            <a:r>
              <a:rPr lang="cs-CZ" sz="1400"/>
              <a:t>Ethylcellulosum, Zinci stearas, Acidum stearicum, Monodiglycerida, Butylhydroxytoluenum, Alcohol stearylicus, Paraffinum liquidum, Maydis farina</a:t>
            </a:r>
          </a:p>
          <a:p>
            <a:r>
              <a:rPr lang="cs-CZ" sz="1400" i="1"/>
              <a:t> </a:t>
            </a:r>
            <a:endParaRPr lang="cs-CZ" sz="1400"/>
          </a:p>
          <a:p>
            <a:r>
              <a:rPr lang="cs-CZ" sz="1400" i="1"/>
              <a:t>Cílové druhy zvířat: </a:t>
            </a:r>
            <a:r>
              <a:rPr lang="cs-CZ" sz="1400"/>
              <a:t>Prase</a:t>
            </a:r>
          </a:p>
          <a:p>
            <a:r>
              <a:rPr lang="cs-CZ" sz="1400"/>
              <a:t> </a:t>
            </a:r>
          </a:p>
          <a:p>
            <a:r>
              <a:rPr lang="cs-CZ" sz="1400" b="1" i="1"/>
              <a:t>Podávané množství a způsob podání:</a:t>
            </a:r>
            <a:endParaRPr lang="cs-CZ" sz="1400" b="1"/>
          </a:p>
          <a:p>
            <a:r>
              <a:rPr lang="cs-CZ" sz="1400" i="1"/>
              <a:t> </a:t>
            </a:r>
            <a:r>
              <a:rPr lang="cs-CZ" sz="1400"/>
              <a:t>Přípravek Doxylék Mix 100 premix ad us. vet. se podávává dobře zamíchán v krmivu tak, aby denní příjem přípravku v krmné dávce obsahoval 10 mg/kg ž.hm. prasat. Doporučuje se dávka 2000 – 3000 g na 1000 kg konečného krmiva, kdy je nutno zohlednit množství denního příjmu krmiva a živé hmotnosti zvířat. </a:t>
            </a:r>
          </a:p>
          <a:p>
            <a:r>
              <a:rPr lang="cs-CZ" sz="1400"/>
              <a:t> Léčba se opakuje po dobu pěti dnů.</a:t>
            </a:r>
          </a:p>
          <a:p>
            <a:endParaRPr lang="cs-CZ" sz="1400"/>
          </a:p>
          <a:p>
            <a:r>
              <a:rPr lang="cs-CZ" sz="1400" b="1"/>
              <a:t>Metabolismus (vybrané info): </a:t>
            </a:r>
            <a:r>
              <a:rPr lang="cs-CZ" sz="1400"/>
              <a:t>V průběhu průchodu aktivní látky zvířetem dojde k metabolizaci asi 5-10% dávky doxycyclinu, kdežto zbývajících 90-95% je a vylučováno močí a výkaly v nezměněné podobě ven.</a:t>
            </a:r>
          </a:p>
          <a:p>
            <a:endParaRPr lang="cs-CZ" sz="14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 l="25650" t="16560" r="23502" b="20081"/>
          <a:stretch>
            <a:fillRect/>
          </a:stretch>
        </p:blipFill>
        <p:spPr bwMode="auto">
          <a:xfrm>
            <a:off x="1187450" y="995759"/>
            <a:ext cx="7561263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ovéPole 2"/>
          <p:cNvSpPr txBox="1">
            <a:spLocks noChangeArrowheads="1"/>
          </p:cNvSpPr>
          <p:nvPr/>
        </p:nvSpPr>
        <p:spPr bwMode="auto">
          <a:xfrm>
            <a:off x="107504" y="44624"/>
            <a:ext cx="758637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Krok 1:</a:t>
            </a:r>
            <a:r>
              <a:rPr lang="cs-CZ" dirty="0"/>
              <a:t>– ERA v oblasti </a:t>
            </a:r>
            <a:r>
              <a:rPr lang="cs-CZ" dirty="0" err="1"/>
              <a:t>VMP</a:t>
            </a:r>
            <a:r>
              <a:rPr lang="cs-CZ" dirty="0"/>
              <a:t> (</a:t>
            </a:r>
            <a:r>
              <a:rPr lang="cs-CZ" dirty="0" err="1"/>
              <a:t>veterinary</a:t>
            </a:r>
            <a:r>
              <a:rPr lang="cs-CZ" dirty="0"/>
              <a:t> </a:t>
            </a:r>
            <a:r>
              <a:rPr lang="cs-CZ" dirty="0" err="1"/>
              <a:t>medicinal</a:t>
            </a:r>
            <a:r>
              <a:rPr lang="cs-CZ" dirty="0"/>
              <a:t> </a:t>
            </a:r>
            <a:r>
              <a:rPr lang="cs-CZ" dirty="0" err="1"/>
              <a:t>product</a:t>
            </a:r>
            <a:r>
              <a:rPr lang="cs-CZ" dirty="0"/>
              <a:t>)</a:t>
            </a:r>
          </a:p>
          <a:p>
            <a:endParaRPr lang="cs-CZ" sz="800" b="1" dirty="0">
              <a:solidFill>
                <a:schemeClr val="tx2"/>
              </a:solidFill>
            </a:endParaRPr>
          </a:p>
          <a:p>
            <a:r>
              <a:rPr lang="cs-CZ" b="1" dirty="0" err="1">
                <a:solidFill>
                  <a:schemeClr val="tx2"/>
                </a:solidFill>
              </a:rPr>
              <a:t>Phase</a:t>
            </a:r>
            <a:r>
              <a:rPr lang="cs-CZ" b="1" dirty="0">
                <a:solidFill>
                  <a:schemeClr val="tx2"/>
                </a:solidFill>
              </a:rPr>
              <a:t> I = významnost EXPOZICE </a:t>
            </a:r>
            <a:r>
              <a:rPr lang="cs-CZ" dirty="0">
                <a:solidFill>
                  <a:schemeClr val="tx2"/>
                </a:solidFill>
              </a:rPr>
              <a:t>(Je látka významná z hlediska </a:t>
            </a:r>
            <a:r>
              <a:rPr lang="cs-CZ" dirty="0" err="1">
                <a:solidFill>
                  <a:schemeClr val="tx2"/>
                </a:solidFill>
              </a:rPr>
              <a:t>ŽP</a:t>
            </a:r>
            <a:r>
              <a:rPr lang="cs-CZ" dirty="0">
                <a:solidFill>
                  <a:schemeClr val="tx2"/>
                </a:solidFill>
              </a:rPr>
              <a:t> ?)</a:t>
            </a:r>
            <a:br>
              <a:rPr lang="cs-CZ" b="1" dirty="0">
                <a:solidFill>
                  <a:schemeClr val="tx2"/>
                </a:solidFill>
              </a:rPr>
            </a:b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923928" y="1011733"/>
            <a:ext cx="1080120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Nadpis 6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lze </a:t>
            </a:r>
            <a:r>
              <a:rPr lang="cs-CZ" dirty="0" err="1"/>
              <a:t>biotesty</a:t>
            </a:r>
            <a:r>
              <a:rPr lang="cs-CZ" dirty="0"/>
              <a:t> využít ?</a:t>
            </a:r>
          </a:p>
        </p:txBody>
      </p:sp>
      <p:pic>
        <p:nvPicPr>
          <p:cNvPr id="472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20065"/>
            <a:ext cx="7848600" cy="593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3225815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 l="27625" t="14127" r="21616" b="58012"/>
          <a:stretch>
            <a:fillRect/>
          </a:stretch>
        </p:blipFill>
        <p:spPr bwMode="auto">
          <a:xfrm>
            <a:off x="144463" y="690563"/>
            <a:ext cx="88201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ovéPole 2"/>
          <p:cNvSpPr txBox="1">
            <a:spLocks noChangeArrowheads="1"/>
          </p:cNvSpPr>
          <p:nvPr/>
        </p:nvSpPr>
        <p:spPr bwMode="auto">
          <a:xfrm>
            <a:off x="1116013" y="333375"/>
            <a:ext cx="4330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  <a:sym typeface="Wingdings" pitchFamily="2" charset="2"/>
              </a:rPr>
              <a:t>?</a:t>
            </a:r>
            <a:r>
              <a:rPr lang="cs-CZ" b="1">
                <a:solidFill>
                  <a:srgbClr val="FF0000"/>
                </a:solidFill>
              </a:rPr>
              <a:t> Je látka významná z hlediska ERA ?</a:t>
            </a:r>
            <a:br>
              <a:rPr lang="cs-CZ" b="1">
                <a:solidFill>
                  <a:srgbClr val="FF0000"/>
                </a:solidFill>
              </a:rPr>
            </a:br>
            <a:endParaRPr lang="cs-CZ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 l="25813" t="35358" r="20319" b="6949"/>
          <a:stretch>
            <a:fillRect/>
          </a:stretch>
        </p:blipFill>
        <p:spPr bwMode="auto">
          <a:xfrm>
            <a:off x="107950" y="836438"/>
            <a:ext cx="892810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ovéPole 2"/>
          <p:cNvSpPr txBox="1">
            <a:spLocks noChangeArrowheads="1"/>
          </p:cNvSpPr>
          <p:nvPr/>
        </p:nvSpPr>
        <p:spPr bwMode="auto">
          <a:xfrm>
            <a:off x="5741988" y="3871913"/>
            <a:ext cx="990600" cy="277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&lt; </a:t>
            </a:r>
            <a:r>
              <a:rPr lang="cs-CZ" sz="1200"/>
              <a:t>100 ug/kg</a:t>
            </a:r>
          </a:p>
        </p:txBody>
      </p:sp>
      <p:sp>
        <p:nvSpPr>
          <p:cNvPr id="63492" name="Obdélník 3"/>
          <p:cNvSpPr>
            <a:spLocks noChangeArrowheads="1"/>
          </p:cNvSpPr>
          <p:nvPr/>
        </p:nvSpPr>
        <p:spPr bwMode="auto">
          <a:xfrm>
            <a:off x="395288" y="188913"/>
            <a:ext cx="72009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 err="1">
                <a:solidFill>
                  <a:schemeClr val="tx2"/>
                </a:solidFill>
                <a:sym typeface="Wingdings" pitchFamily="2" charset="2"/>
              </a:rPr>
              <a:t>Phase</a:t>
            </a:r>
            <a:r>
              <a:rPr lang="cs-CZ" b="1" dirty="0">
                <a:solidFill>
                  <a:schemeClr val="tx2"/>
                </a:solidFill>
                <a:sym typeface="Wingdings" pitchFamily="2" charset="2"/>
              </a:rPr>
              <a:t> I -- </a:t>
            </a:r>
            <a:r>
              <a:rPr lang="cs-CZ" dirty="0">
                <a:solidFill>
                  <a:srgbClr val="FF0000"/>
                </a:solidFill>
                <a:sym typeface="Wingdings" pitchFamily="2" charset="2"/>
              </a:rPr>
              <a:t>Je expozice významná? </a:t>
            </a:r>
            <a:br>
              <a:rPr lang="cs-CZ" dirty="0">
                <a:solidFill>
                  <a:srgbClr val="FF0000"/>
                </a:solidFill>
                <a:sym typeface="Wingdings" pitchFamily="2" charset="2"/>
              </a:rPr>
            </a:b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Jsou překročeny </a:t>
            </a:r>
            <a:r>
              <a:rPr lang="cs-CZ" sz="1600" dirty="0" err="1">
                <a:solidFill>
                  <a:srgbClr val="FF0000"/>
                </a:solidFill>
                <a:sym typeface="Wingdings" pitchFamily="2" charset="2"/>
              </a:rPr>
              <a:t>dohodnutné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 (arbitrární) „limity“? (</a:t>
            </a:r>
            <a:r>
              <a:rPr lang="cs-CZ" sz="1600" dirty="0" err="1">
                <a:solidFill>
                  <a:srgbClr val="FF0000"/>
                </a:solidFill>
                <a:sym typeface="Wingdings" pitchFamily="2" charset="2"/>
              </a:rPr>
              <a:t>PECsoil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&lt; 100 </a:t>
            </a:r>
            <a:r>
              <a:rPr lang="en-US" sz="1600" dirty="0" err="1">
                <a:solidFill>
                  <a:srgbClr val="FF0000"/>
                </a:solidFill>
                <a:sym typeface="Wingdings" pitchFamily="2" charset="2"/>
              </a:rPr>
              <a:t>ug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/kg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 l="29021" t="18446" r="29129" b="18469"/>
          <a:stretch>
            <a:fillRect/>
          </a:stretch>
        </p:blipFill>
        <p:spPr bwMode="auto">
          <a:xfrm>
            <a:off x="1116013" y="333375"/>
            <a:ext cx="669607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 l="25421" t="29247" r="24629" b="18195"/>
          <a:stretch>
            <a:fillRect/>
          </a:stretch>
        </p:blipFill>
        <p:spPr bwMode="auto">
          <a:xfrm>
            <a:off x="611188" y="692150"/>
            <a:ext cx="799306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6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>
                <a:solidFill>
                  <a:srgbClr val="FF0000"/>
                </a:solidFill>
              </a:rPr>
              <a:t>Expozice je významná (</a:t>
            </a:r>
            <a:r>
              <a:rPr lang="cs-CZ" dirty="0" err="1">
                <a:solidFill>
                  <a:srgbClr val="FF0000"/>
                </a:solidFill>
              </a:rPr>
              <a:t>PECsoil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&gt; 100 </a:t>
            </a:r>
            <a:r>
              <a:rPr lang="en-US" dirty="0" err="1">
                <a:solidFill>
                  <a:srgbClr val="FF0000"/>
                </a:solidFill>
              </a:rPr>
              <a:t>ug</a:t>
            </a:r>
            <a:r>
              <a:rPr lang="en-US" dirty="0">
                <a:solidFill>
                  <a:srgbClr val="FF0000"/>
                </a:solidFill>
              </a:rPr>
              <a:t>/kg) </a:t>
            </a:r>
            <a:r>
              <a:rPr lang="cs-CZ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>
                <a:solidFill>
                  <a:schemeClr val="tx2"/>
                </a:solidFill>
                <a:sym typeface="Wingdings" pitchFamily="2" charset="2"/>
              </a:rPr>
              <a:t>Phase II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1340768"/>
            <a:ext cx="8686800" cy="488533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à"/>
              <a:defRPr/>
            </a:pPr>
            <a:r>
              <a:rPr lang="cs-CZ" b="1" dirty="0" err="1">
                <a:solidFill>
                  <a:schemeClr val="tx2"/>
                </a:solidFill>
                <a:sym typeface="Wingdings" pitchFamily="2" charset="2"/>
              </a:rPr>
              <a:t>Phase</a:t>
            </a:r>
            <a:r>
              <a:rPr lang="cs-CZ" b="1" dirty="0">
                <a:solidFill>
                  <a:schemeClr val="tx2"/>
                </a:solidFill>
                <a:sym typeface="Wingdings" pitchFamily="2" charset="2"/>
              </a:rPr>
              <a:t> II </a:t>
            </a:r>
            <a:r>
              <a:rPr lang="cs-CZ" dirty="0">
                <a:sym typeface="Wingdings" pitchFamily="2" charset="2"/>
              </a:rPr>
              <a:t>- je třeba realizovat další kroky:</a:t>
            </a:r>
          </a:p>
          <a:p>
            <a:pPr lvl="1">
              <a:buFont typeface="Wingdings" pitchFamily="2" charset="2"/>
              <a:buChar char="à"/>
              <a:defRPr/>
            </a:pPr>
            <a:r>
              <a:rPr lang="en-US" dirty="0">
                <a:sym typeface="Wingdings" pitchFamily="2" charset="2"/>
              </a:rPr>
              <a:t>V</a:t>
            </a:r>
            <a:r>
              <a:rPr lang="cs-CZ" dirty="0" err="1">
                <a:sym typeface="Wingdings" pitchFamily="2" charset="2"/>
              </a:rPr>
              <a:t>yhodnotit</a:t>
            </a:r>
            <a:r>
              <a:rPr lang="cs-CZ" dirty="0">
                <a:sym typeface="Wingdings" pitchFamily="2" charset="2"/>
              </a:rPr>
              <a:t> PEC pro další složky prostředí</a:t>
            </a:r>
          </a:p>
          <a:p>
            <a:pPr lvl="2">
              <a:buFont typeface="Wingdings" pitchFamily="2" charset="2"/>
              <a:buChar char="à"/>
              <a:defRPr/>
            </a:pPr>
            <a:r>
              <a:rPr lang="cs-CZ" dirty="0">
                <a:sym typeface="Wingdings" pitchFamily="2" charset="2"/>
              </a:rPr>
              <a:t>Voda, Podzemní voda</a:t>
            </a:r>
          </a:p>
          <a:p>
            <a:pPr lvl="1">
              <a:buFont typeface="Wingdings" pitchFamily="2" charset="2"/>
              <a:buChar char="à"/>
              <a:defRPr/>
            </a:pPr>
            <a:r>
              <a:rPr lang="cs-CZ" dirty="0">
                <a:sym typeface="Wingdings" pitchFamily="2" charset="2"/>
              </a:rPr>
              <a:t>Vyhodnotit RQ (risk </a:t>
            </a:r>
            <a:r>
              <a:rPr lang="cs-CZ" dirty="0" err="1">
                <a:sym typeface="Wingdings" pitchFamily="2" charset="2"/>
              </a:rPr>
              <a:t>quotient</a:t>
            </a:r>
            <a:r>
              <a:rPr lang="cs-CZ" dirty="0">
                <a:sym typeface="Wingdings" pitchFamily="2" charset="2"/>
              </a:rPr>
              <a:t>) pro každou trofickou úroveň</a:t>
            </a:r>
          </a:p>
          <a:p>
            <a:pPr lvl="2">
              <a:buFont typeface="Wingdings" pitchFamily="2" charset="2"/>
              <a:buChar char="à"/>
              <a:defRPr/>
            </a:pPr>
            <a:r>
              <a:rPr lang="cs-CZ" dirty="0">
                <a:sym typeface="Wingdings" pitchFamily="2" charset="2"/>
              </a:rPr>
              <a:t>Výpočet PNEC 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cs-CZ" dirty="0">
                <a:sym typeface="Wingdings" pitchFamily="2" charset="2"/>
              </a:rPr>
              <a:t>Výpočet </a:t>
            </a:r>
            <a:r>
              <a:rPr lang="cs-CZ" dirty="0" err="1">
                <a:sym typeface="Wingdings" pitchFamily="2" charset="2"/>
              </a:rPr>
              <a:t>RQ</a:t>
            </a:r>
            <a:endParaRPr lang="en-US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  <a:defRPr/>
            </a:pPr>
            <a:endParaRPr lang="cs-CZ" dirty="0">
              <a:sym typeface="Wingdings" pitchFamily="2" charset="2"/>
            </a:endParaRPr>
          </a:p>
          <a:p>
            <a:pPr lvl="1">
              <a:buFont typeface="Wingdings" pitchFamily="2" charset="2"/>
              <a:buChar char="à"/>
              <a:defRPr/>
            </a:pPr>
            <a:r>
              <a:rPr lang="en-US" dirty="0" err="1">
                <a:sym typeface="Wingdings" pitchFamily="2" charset="2"/>
              </a:rPr>
              <a:t>Dva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stupn</a:t>
            </a:r>
            <a:r>
              <a:rPr lang="cs-CZ" dirty="0">
                <a:sym typeface="Wingdings" pitchFamily="2" charset="2"/>
              </a:rPr>
              <a:t>ě (</a:t>
            </a:r>
            <a:r>
              <a:rPr lang="cs-CZ" dirty="0" err="1">
                <a:sym typeface="Wingdings" pitchFamily="2" charset="2"/>
              </a:rPr>
              <a:t>tiers</a:t>
            </a:r>
            <a:r>
              <a:rPr lang="cs-CZ" dirty="0">
                <a:sym typeface="Wingdings" pitchFamily="2" charset="2"/>
              </a:rPr>
              <a:t>)</a:t>
            </a:r>
            <a:r>
              <a:rPr lang="en-GB" dirty="0">
                <a:sym typeface="Wingdings" pitchFamily="2" charset="2"/>
              </a:rPr>
              <a:t> v </a:t>
            </a:r>
            <a:r>
              <a:rPr lang="en-GB" dirty="0" err="1">
                <a:sym typeface="Wingdings" pitchFamily="2" charset="2"/>
              </a:rPr>
              <a:t>rámc</a:t>
            </a:r>
            <a:r>
              <a:rPr lang="cs-CZ" dirty="0">
                <a:sym typeface="Wingdings" pitchFamily="2" charset="2"/>
              </a:rPr>
              <a:t>i</a:t>
            </a:r>
            <a:r>
              <a:rPr lang="en-GB" dirty="0">
                <a:sym typeface="Wingdings" pitchFamily="2" charset="2"/>
              </a:rPr>
              <a:t> Phase II</a:t>
            </a:r>
            <a:endParaRPr lang="cs-CZ" dirty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  <a:defRPr/>
            </a:pPr>
            <a:r>
              <a:rPr lang="cs-CZ" b="1" dirty="0" err="1">
                <a:solidFill>
                  <a:srgbClr val="00B050"/>
                </a:solidFill>
                <a:sym typeface="Wingdings" pitchFamily="2" charset="2"/>
              </a:rPr>
              <a:t>Tier</a:t>
            </a:r>
            <a:r>
              <a:rPr lang="cs-CZ" b="1" dirty="0">
                <a:solidFill>
                  <a:srgbClr val="00B050"/>
                </a:solidFill>
                <a:sym typeface="Wingdings" pitchFamily="2" charset="2"/>
              </a:rPr>
              <a:t> A </a:t>
            </a:r>
            <a:r>
              <a:rPr lang="cs-CZ" b="1" dirty="0">
                <a:sym typeface="Wingdings" pitchFamily="2" charset="2"/>
              </a:rPr>
              <a:t>– </a:t>
            </a:r>
            <a:r>
              <a:rPr lang="cs-CZ" dirty="0">
                <a:sym typeface="Wingdings" pitchFamily="2" charset="2"/>
              </a:rPr>
              <a:t>levnější / rychlé testy, aplikace AF, konzervativní hodnocení: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&gt;&gt; </a:t>
            </a:r>
            <a:r>
              <a:rPr lang="cs-CZ" dirty="0">
                <a:sym typeface="Wingdings" pitchFamily="2" charset="2"/>
              </a:rPr>
              <a:t>pokud riziko nelze vyloučit </a:t>
            </a:r>
            <a:r>
              <a:rPr lang="en-US" dirty="0">
                <a:sym typeface="Wingdings" pitchFamily="2" charset="2"/>
              </a:rPr>
              <a:t> Tier B</a:t>
            </a:r>
            <a:br>
              <a:rPr lang="en-US" dirty="0">
                <a:sym typeface="Wingdings" pitchFamily="2" charset="2"/>
              </a:rPr>
            </a:br>
            <a:endParaRPr lang="cs-CZ" dirty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  <a:defRPr/>
            </a:pP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Tier B </a:t>
            </a:r>
            <a:r>
              <a:rPr lang="cs-CZ" b="1" dirty="0">
                <a:sym typeface="Wingdings" pitchFamily="2" charset="2"/>
              </a:rPr>
              <a:t>– </a:t>
            </a:r>
            <a:r>
              <a:rPr lang="cs-CZ" dirty="0">
                <a:sym typeface="Wingdings" pitchFamily="2" charset="2"/>
              </a:rPr>
              <a:t>požadavky na další data / reprodukční testy apod.</a:t>
            </a:r>
            <a:endParaRPr lang="en-US" dirty="0"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 l="29700" t="16560" r="27101" b="30174"/>
          <a:stretch>
            <a:fillRect/>
          </a:stretch>
        </p:blipFill>
        <p:spPr bwMode="auto">
          <a:xfrm>
            <a:off x="684213" y="476250"/>
            <a:ext cx="78486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9"/>
          <p:cNvSpPr txBox="1">
            <a:spLocks/>
          </p:cNvSpPr>
          <p:nvPr/>
        </p:nvSpPr>
        <p:spPr bwMode="auto">
          <a:xfrm>
            <a:off x="0" y="44450"/>
            <a:ext cx="9144000" cy="65405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Léčiva pro zvířata v intenzivních chovech – Phase </a:t>
            </a:r>
            <a:r>
              <a:rPr lang="en-US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endParaRPr lang="cs-CZ" sz="20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7588" name="TextovéPole 3"/>
          <p:cNvSpPr txBox="1">
            <a:spLocks noChangeArrowheads="1"/>
          </p:cNvSpPr>
          <p:nvPr/>
        </p:nvSpPr>
        <p:spPr bwMode="auto">
          <a:xfrm>
            <a:off x="395288" y="2852738"/>
            <a:ext cx="93345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TIER A</a:t>
            </a:r>
          </a:p>
        </p:txBody>
      </p:sp>
      <p:sp>
        <p:nvSpPr>
          <p:cNvPr id="67589" name="TextovéPole 4"/>
          <p:cNvSpPr txBox="1">
            <a:spLocks noChangeArrowheads="1"/>
          </p:cNvSpPr>
          <p:nvPr/>
        </p:nvSpPr>
        <p:spPr bwMode="auto">
          <a:xfrm>
            <a:off x="323850" y="5805488"/>
            <a:ext cx="94128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TIER B</a:t>
            </a:r>
          </a:p>
        </p:txBody>
      </p:sp>
      <p:sp>
        <p:nvSpPr>
          <p:cNvPr id="7" name="Obdélník 6"/>
          <p:cNvSpPr/>
          <p:nvPr/>
        </p:nvSpPr>
        <p:spPr>
          <a:xfrm>
            <a:off x="5652120" y="2204864"/>
            <a:ext cx="1944216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Šipka doprava 7"/>
          <p:cNvSpPr/>
          <p:nvPr/>
        </p:nvSpPr>
        <p:spPr>
          <a:xfrm flipH="1">
            <a:off x="7812360" y="2276872"/>
            <a:ext cx="863600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50" b="1" dirty="0"/>
              <a:t>3 </a:t>
            </a:r>
            <a:r>
              <a:rPr lang="en-GB" sz="1050" b="1" dirty="0" err="1"/>
              <a:t>hlavní</a:t>
            </a:r>
            <a:r>
              <a:rPr lang="en-GB" sz="1050" b="1" dirty="0"/>
              <a:t> testy</a:t>
            </a:r>
            <a:endParaRPr lang="cs-CZ" sz="1050" b="1" dirty="0"/>
          </a:p>
        </p:txBody>
      </p:sp>
      <p:sp>
        <p:nvSpPr>
          <p:cNvPr id="9" name="Obdélník 8"/>
          <p:cNvSpPr/>
          <p:nvPr/>
        </p:nvSpPr>
        <p:spPr>
          <a:xfrm>
            <a:off x="5148064" y="3789040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9"/>
          <p:cNvSpPr txBox="1">
            <a:spLocks/>
          </p:cNvSpPr>
          <p:nvPr/>
        </p:nvSpPr>
        <p:spPr bwMode="auto">
          <a:xfrm>
            <a:off x="0" y="44450"/>
            <a:ext cx="9144000" cy="65405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Léčiva pro zvířata v intenzivních chovech – Phase II</a:t>
            </a:r>
            <a:endParaRPr lang="cs-CZ" sz="20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 cstate="print"/>
          <a:srcRect l="29700" t="62849" r="27101" b="4961"/>
          <a:stretch>
            <a:fillRect/>
          </a:stretch>
        </p:blipFill>
        <p:spPr bwMode="auto">
          <a:xfrm>
            <a:off x="755650" y="1916113"/>
            <a:ext cx="7848600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ovéPole 4"/>
          <p:cNvSpPr txBox="1">
            <a:spLocks noChangeArrowheads="1"/>
          </p:cNvSpPr>
          <p:nvPr/>
        </p:nvSpPr>
        <p:spPr bwMode="auto">
          <a:xfrm>
            <a:off x="323850" y="1844675"/>
            <a:ext cx="94128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B050"/>
                </a:solidFill>
              </a:rPr>
              <a:t>TIER B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 l="30821" t="18446" r="32278" b="45555"/>
          <a:stretch>
            <a:fillRect/>
          </a:stretch>
        </p:blipFill>
        <p:spPr bwMode="auto">
          <a:xfrm>
            <a:off x="0" y="0"/>
            <a:ext cx="59039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/>
          <a:srcRect l="31100" t="28400" r="30200" b="23360"/>
          <a:stretch>
            <a:fillRect/>
          </a:stretch>
        </p:blipFill>
        <p:spPr bwMode="auto">
          <a:xfrm>
            <a:off x="3600450" y="2679700"/>
            <a:ext cx="5364163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6084168" y="332656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cs-CZ" dirty="0" err="1"/>
              <a:t>říklad</a:t>
            </a:r>
            <a:r>
              <a:rPr lang="cs-CZ" dirty="0"/>
              <a:t> „</a:t>
            </a:r>
            <a:r>
              <a:rPr lang="cs-CZ" dirty="0" err="1"/>
              <a:t>doxylék</a:t>
            </a:r>
            <a:r>
              <a:rPr lang="cs-CZ" dirty="0"/>
              <a:t>“</a:t>
            </a:r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 l="30821" t="29247" r="28679" b="28995"/>
          <a:stretch>
            <a:fillRect/>
          </a:stretch>
        </p:blipFill>
        <p:spPr bwMode="auto">
          <a:xfrm>
            <a:off x="539750" y="549275"/>
            <a:ext cx="815657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ovéPole 2"/>
          <p:cNvSpPr txBox="1">
            <a:spLocks noChangeArrowheads="1"/>
          </p:cNvSpPr>
          <p:nvPr/>
        </p:nvSpPr>
        <p:spPr bwMode="auto">
          <a:xfrm>
            <a:off x="468313" y="188913"/>
            <a:ext cx="77200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ym typeface="Wingdings" pitchFamily="2" charset="2"/>
              </a:rPr>
              <a:t></a:t>
            </a:r>
            <a:r>
              <a:rPr lang="en-US">
                <a:sym typeface="Wingdings" pitchFamily="2" charset="2"/>
              </a:rPr>
              <a:t> </a:t>
            </a:r>
            <a:r>
              <a:rPr lang="cs-CZ" b="1">
                <a:solidFill>
                  <a:srgbClr val="FF0000"/>
                </a:solidFill>
              </a:rPr>
              <a:t>Hodnocení účinků: </a:t>
            </a:r>
            <a:r>
              <a:rPr lang="cs-CZ"/>
              <a:t>sumarizace dostupných dat … jen příklady / výběr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 cstate="print"/>
          <a:srcRect l="27222" t="18446" r="28679" b="14595"/>
          <a:stretch>
            <a:fillRect/>
          </a:stretch>
        </p:blipFill>
        <p:spPr bwMode="auto">
          <a:xfrm>
            <a:off x="1476375" y="620713"/>
            <a:ext cx="6297613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lze </a:t>
            </a:r>
            <a:r>
              <a:rPr lang="cs-CZ" dirty="0" err="1"/>
              <a:t>biotesty</a:t>
            </a:r>
            <a:r>
              <a:rPr lang="cs-CZ" dirty="0"/>
              <a:t> využít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838200"/>
            <a:ext cx="8583613" cy="4917329"/>
          </a:xfrm>
        </p:spPr>
        <p:txBody>
          <a:bodyPr/>
          <a:lstStyle/>
          <a:p>
            <a:pPr>
              <a:buNone/>
            </a:pPr>
            <a:r>
              <a:rPr lang="cs-CZ" sz="1800" b="1" dirty="0">
                <a:solidFill>
                  <a:srgbClr val="FF0000"/>
                </a:solidFill>
              </a:rPr>
              <a:t>Cíle prospektivního přístupu:</a:t>
            </a:r>
          </a:p>
          <a:p>
            <a:r>
              <a:rPr lang="cs-CZ" sz="1800" dirty="0"/>
              <a:t>zhodnocení škodlivosti konkrétních kontaminantů (jednotlivých i směsí) a dalších </a:t>
            </a:r>
            <a:r>
              <a:rPr lang="cs-CZ" sz="1800" dirty="0" err="1"/>
              <a:t>stresorů</a:t>
            </a:r>
            <a:r>
              <a:rPr lang="cs-CZ" sz="1800" dirty="0"/>
              <a:t> pro organismy</a:t>
            </a:r>
          </a:p>
          <a:p>
            <a:r>
              <a:rPr lang="cs-CZ" sz="1800" dirty="0"/>
              <a:t>analýza vztahů mezi koncentrací a účinkem („</a:t>
            </a:r>
            <a:r>
              <a:rPr lang="cs-CZ" sz="1800" dirty="0" err="1"/>
              <a:t>dose</a:t>
            </a:r>
            <a:r>
              <a:rPr lang="cs-CZ" sz="1800" dirty="0"/>
              <a:t>-response </a:t>
            </a:r>
            <a:r>
              <a:rPr lang="cs-CZ" sz="1800" dirty="0" err="1"/>
              <a:t>relationship</a:t>
            </a:r>
            <a:r>
              <a:rPr lang="cs-CZ" sz="1800" dirty="0"/>
              <a:t>“) </a:t>
            </a:r>
          </a:p>
          <a:p>
            <a:r>
              <a:rPr lang="cs-CZ" sz="1800" dirty="0"/>
              <a:t>kvantifikace nebezpečnosti, hodnocení rizik (včetně legislativně nařízeného hodnocení) a predikce negativních účinků v reálném vzorku ŽP</a:t>
            </a:r>
          </a:p>
          <a:p>
            <a:r>
              <a:rPr lang="cs-CZ" sz="1800" dirty="0"/>
              <a:t>nastavení limitních hodnot pro (legislativní) regulaci chemických látek, pesticidů a materiálů, které mohou přijít do kontaktu s ŽP (odpady, kaly, hnojiva…)</a:t>
            </a:r>
          </a:p>
          <a:p>
            <a:r>
              <a:rPr lang="cs-CZ" sz="1800" dirty="0"/>
              <a:t>poznání dějů, procesů, zákonitostí a mechanismů týkajících se účinků kontaminantů (případně dalších </a:t>
            </a:r>
            <a:r>
              <a:rPr lang="cs-CZ" sz="1800" dirty="0" err="1"/>
              <a:t>stresorů</a:t>
            </a:r>
            <a:r>
              <a:rPr lang="cs-CZ" sz="1800" dirty="0"/>
              <a:t>) na biotu, osudu a biodostupnosti kontaminantů v ŽP a expozice organismů</a:t>
            </a:r>
          </a:p>
          <a:p>
            <a:r>
              <a:rPr lang="cs-CZ" sz="1800" dirty="0"/>
              <a:t>pochopení příčin škodlivých účinků kontaminantů na organismy</a:t>
            </a:r>
          </a:p>
        </p:txBody>
      </p:sp>
    </p:spTree>
    <p:extLst>
      <p:ext uri="{BB962C8B-B14F-4D97-AF65-F5344CB8AC3E}">
        <p14:creationId xmlns:p14="http://schemas.microsoft.com/office/powerpoint/2010/main" val="31826386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ovéPole 2"/>
          <p:cNvSpPr txBox="1">
            <a:spLocks noChangeArrowheads="1"/>
          </p:cNvSpPr>
          <p:nvPr/>
        </p:nvSpPr>
        <p:spPr bwMode="auto">
          <a:xfrm>
            <a:off x="251520" y="115888"/>
            <a:ext cx="2312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V</a:t>
            </a:r>
            <a:r>
              <a:rPr lang="cs-CZ" b="1" dirty="0" err="1">
                <a:solidFill>
                  <a:srgbClr val="FF0000"/>
                </a:solidFill>
                <a:sym typeface="Wingdings" pitchFamily="2" charset="2"/>
              </a:rPr>
              <a:t>ýpočty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 RIZIK (</a:t>
            </a:r>
            <a:r>
              <a:rPr lang="en-GB" b="1" dirty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Q)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 cstate="print"/>
          <a:srcRect l="27222" t="21153" r="25758" b="12881"/>
          <a:stretch>
            <a:fillRect/>
          </a:stretch>
        </p:blipFill>
        <p:spPr bwMode="auto">
          <a:xfrm>
            <a:off x="1619250" y="549275"/>
            <a:ext cx="7092950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ovéPole 2"/>
          <p:cNvSpPr txBox="1">
            <a:spLocks noChangeArrowheads="1"/>
          </p:cNvSpPr>
          <p:nvPr/>
        </p:nvSpPr>
        <p:spPr bwMode="auto">
          <a:xfrm>
            <a:off x="395288" y="323850"/>
            <a:ext cx="1979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Interpretace </a:t>
            </a:r>
            <a:r>
              <a:rPr lang="en-GB" b="1" dirty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Q 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 l="26151" t="30560" r="24350" b="29120"/>
          <a:stretch>
            <a:fillRect/>
          </a:stretch>
        </p:blipFill>
        <p:spPr bwMode="auto">
          <a:xfrm>
            <a:off x="179388" y="981075"/>
            <a:ext cx="87693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>
                <a:solidFill>
                  <a:srgbClr val="FF3300"/>
                </a:solidFill>
              </a:rPr>
              <a:t>Část</a:t>
            </a:r>
            <a:r>
              <a:rPr lang="en-GB" sz="3500" b="1" dirty="0">
                <a:solidFill>
                  <a:srgbClr val="FF3300"/>
                </a:solidFill>
              </a:rPr>
              <a:t> 1 – </a:t>
            </a:r>
            <a:r>
              <a:rPr lang="en-GB" sz="3500" b="1" dirty="0" err="1">
                <a:solidFill>
                  <a:srgbClr val="FF3300"/>
                </a:solidFill>
              </a:rPr>
              <a:t>rizika</a:t>
            </a:r>
            <a:r>
              <a:rPr lang="en-GB" sz="3500" b="1" dirty="0">
                <a:solidFill>
                  <a:srgbClr val="FF3300"/>
                </a:solidFill>
              </a:rPr>
              <a:t> (</a:t>
            </a:r>
            <a:r>
              <a:rPr lang="en-GB" sz="3500" b="1" dirty="0" err="1">
                <a:solidFill>
                  <a:srgbClr val="FF3300"/>
                </a:solidFill>
              </a:rPr>
              <a:t>čistých</a:t>
            </a:r>
            <a:r>
              <a:rPr lang="en-GB" sz="3500" b="1" dirty="0">
                <a:solidFill>
                  <a:srgbClr val="FF3300"/>
                </a:solidFill>
              </a:rPr>
              <a:t>) </a:t>
            </a:r>
            <a:r>
              <a:rPr lang="en-GB" sz="3500" b="1" dirty="0" err="1">
                <a:solidFill>
                  <a:srgbClr val="FF3300"/>
                </a:solidFill>
              </a:rPr>
              <a:t>látek</a:t>
            </a:r>
            <a:endParaRPr lang="en-GB" sz="3500" b="1" dirty="0">
              <a:solidFill>
                <a:srgbClr val="FF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978261">
            <a:off x="4052237" y="1696839"/>
            <a:ext cx="1440160" cy="2060821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20072" y="3717032"/>
            <a:ext cx="3600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>
                <a:solidFill>
                  <a:srgbClr val="00B050"/>
                </a:solidFill>
              </a:rPr>
              <a:t>Příklad2</a:t>
            </a:r>
          </a:p>
          <a:p>
            <a:pPr algn="ctr" eaLnBrk="0" hangingPunct="0"/>
            <a:r>
              <a:rPr lang="cs-CZ" sz="2400" dirty="0">
                <a:solidFill>
                  <a:srgbClr val="00B050"/>
                </a:solidFill>
              </a:rPr>
              <a:t>Evropská strategie</a:t>
            </a:r>
          </a:p>
          <a:p>
            <a:pPr algn="ctr" eaLnBrk="0" hangingPunct="0"/>
            <a:r>
              <a:rPr lang="cs-CZ" sz="2400" dirty="0">
                <a:solidFill>
                  <a:srgbClr val="00B050"/>
                </a:solidFill>
              </a:rPr>
              <a:t>řízení chemických látek </a:t>
            </a:r>
          </a:p>
          <a:p>
            <a:pPr algn="ctr" eaLnBrk="0" hangingPunct="0"/>
            <a:endParaRPr lang="cs-CZ" sz="2400" dirty="0">
              <a:solidFill>
                <a:srgbClr val="00B050"/>
              </a:solidFill>
            </a:endParaRPr>
          </a:p>
          <a:p>
            <a:pPr algn="ctr" eaLnBrk="0" hangingPunct="0"/>
            <a:r>
              <a:rPr lang="cs-CZ" sz="2400" dirty="0">
                <a:solidFill>
                  <a:srgbClr val="00B050"/>
                </a:solidFill>
              </a:rPr>
              <a:t>REACH </a:t>
            </a:r>
          </a:p>
          <a:p>
            <a:pPr algn="ctr" eaLnBrk="0" hangingPunct="0"/>
            <a:endParaRPr lang="cs-CZ" sz="1600" dirty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/>
              <a:t>EU </a:t>
            </a:r>
            <a:r>
              <a:rPr lang="cs-CZ"/>
              <a:t>a hodnocení rizik chemických látek</a:t>
            </a:r>
            <a:endParaRPr lang="nl-NL"/>
          </a:p>
        </p:txBody>
      </p:sp>
      <p:pic>
        <p:nvPicPr>
          <p:cNvPr id="76803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476250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Rectangle 4"/>
          <p:cNvSpPr>
            <a:spLocks noGrp="1"/>
          </p:cNvSpPr>
          <p:nvPr>
            <p:ph type="body" idx="4294967295"/>
          </p:nvPr>
        </p:nvSpPr>
        <p:spPr>
          <a:xfrm>
            <a:off x="107950" y="1690688"/>
            <a:ext cx="903605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>
                <a:solidFill>
                  <a:schemeClr val="tx1"/>
                </a:solidFill>
              </a:rPr>
              <a:t>Před r.2000  </a:t>
            </a:r>
            <a:r>
              <a:rPr lang="en-US" sz="2800" b="1">
                <a:solidFill>
                  <a:schemeClr val="tx1"/>
                </a:solidFill>
              </a:rPr>
              <a:t>± </a:t>
            </a:r>
            <a:r>
              <a:rPr lang="nl-BE" sz="2800" b="1">
                <a:solidFill>
                  <a:schemeClr val="tx1"/>
                </a:solidFill>
              </a:rPr>
              <a:t>40 </a:t>
            </a:r>
            <a:r>
              <a:rPr lang="cs-CZ" sz="2800">
                <a:solidFill>
                  <a:schemeClr val="tx1"/>
                </a:solidFill>
              </a:rPr>
              <a:t>různých direktiv EU (nařízení) a dalších norem pro hodnocení a řízení nebezpečnosti / rizik chemických látek</a:t>
            </a:r>
          </a:p>
          <a:p>
            <a:pPr lvl="1">
              <a:lnSpc>
                <a:spcPct val="80000"/>
              </a:lnSpc>
            </a:pPr>
            <a:r>
              <a:rPr lang="nl-BE" sz="2700">
                <a:solidFill>
                  <a:schemeClr val="tx1"/>
                </a:solidFill>
              </a:rPr>
              <a:t>Regulation EEC 793/93 –</a:t>
            </a:r>
            <a:r>
              <a:rPr lang="nl-BE" sz="2700" b="1">
                <a:solidFill>
                  <a:schemeClr val="tx1"/>
                </a:solidFill>
              </a:rPr>
              <a:t>Existing substances</a:t>
            </a:r>
          </a:p>
          <a:p>
            <a:pPr lvl="1">
              <a:lnSpc>
                <a:spcPct val="80000"/>
              </a:lnSpc>
            </a:pPr>
            <a:r>
              <a:rPr lang="nl-BE" sz="2700">
                <a:solidFill>
                  <a:schemeClr val="tx1"/>
                </a:solidFill>
              </a:rPr>
              <a:t>Dir. 67/548/EEC –</a:t>
            </a:r>
            <a:r>
              <a:rPr lang="cs-CZ" sz="2700">
                <a:solidFill>
                  <a:schemeClr val="tx1"/>
                </a:solidFill>
              </a:rPr>
              <a:t> </a:t>
            </a:r>
            <a:r>
              <a:rPr lang="nl-BE" sz="2700" b="1">
                <a:solidFill>
                  <a:schemeClr val="tx1"/>
                </a:solidFill>
              </a:rPr>
              <a:t>New substances</a:t>
            </a:r>
          </a:p>
          <a:p>
            <a:pPr lvl="1">
              <a:lnSpc>
                <a:spcPct val="80000"/>
              </a:lnSpc>
            </a:pPr>
            <a:r>
              <a:rPr lang="nl-BE" sz="2700">
                <a:solidFill>
                  <a:schemeClr val="tx1"/>
                </a:solidFill>
              </a:rPr>
              <a:t>Dir. 98/8/EC – Biocides</a:t>
            </a:r>
            <a:r>
              <a:rPr lang="en-US" sz="2700">
                <a:solidFill>
                  <a:schemeClr val="tx1"/>
                </a:solidFill>
              </a:rPr>
              <a:t> / Plant Protection Products</a:t>
            </a:r>
            <a:endParaRPr lang="cs-CZ" sz="270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700">
                <a:solidFill>
                  <a:schemeClr val="tx1"/>
                </a:solidFill>
              </a:rPr>
              <a:t>Further </a:t>
            </a:r>
            <a:r>
              <a:rPr lang="en-US" sz="2700">
                <a:solidFill>
                  <a:schemeClr val="tx1"/>
                </a:solidFill>
              </a:rPr>
              <a:t>Directives </a:t>
            </a:r>
            <a:r>
              <a:rPr lang="cs-CZ" sz="2700">
                <a:solidFill>
                  <a:schemeClr val="tx1"/>
                </a:solidFill>
              </a:rPr>
              <a:t>– E.R.A. of new pharmaceuticals</a:t>
            </a:r>
            <a:endParaRPr lang="nl-NL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1125538"/>
            <a:ext cx="8640762" cy="48244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cs-CZ" sz="3100" b="1">
                <a:solidFill>
                  <a:schemeClr val="tx1"/>
                </a:solidFill>
              </a:rPr>
              <a:t>Existující chemikálie</a:t>
            </a:r>
            <a:endParaRPr lang="nl-BE" sz="3100" b="1">
              <a:solidFill>
                <a:schemeClr val="tx1"/>
              </a:solidFill>
            </a:endParaRPr>
          </a:p>
          <a:p>
            <a:pPr lvl="1"/>
            <a:r>
              <a:rPr lang="nl-BE" sz="2400">
                <a:solidFill>
                  <a:schemeClr val="tx1"/>
                </a:solidFill>
              </a:rPr>
              <a:t>&gt; 100000 l</a:t>
            </a:r>
            <a:r>
              <a:rPr lang="cs-CZ" sz="2400">
                <a:solidFill>
                  <a:schemeClr val="tx1"/>
                </a:solidFill>
              </a:rPr>
              <a:t>átek dle EINECS</a:t>
            </a:r>
            <a:br>
              <a:rPr lang="cs-CZ" sz="2400">
                <a:solidFill>
                  <a:schemeClr val="tx1"/>
                </a:solidFill>
              </a:rPr>
            </a:br>
            <a:r>
              <a:rPr lang="cs-CZ" sz="1600">
                <a:solidFill>
                  <a:schemeClr val="tx1"/>
                </a:solidFill>
              </a:rPr>
              <a:t>(</a:t>
            </a:r>
            <a:r>
              <a:rPr lang="en-US" sz="1600"/>
              <a:t>European Inventory of </a:t>
            </a:r>
            <a:r>
              <a:rPr lang="en-US" sz="1600" b="1"/>
              <a:t>Existing Commercial Chemical Substances</a:t>
            </a:r>
            <a:r>
              <a:rPr lang="en-US" sz="1600"/>
              <a:t>, EINECS)</a:t>
            </a:r>
            <a:endParaRPr lang="nl-BE" sz="1800">
              <a:solidFill>
                <a:schemeClr val="tx1"/>
              </a:solidFill>
            </a:endParaRPr>
          </a:p>
          <a:p>
            <a:pPr lvl="1"/>
            <a:r>
              <a:rPr lang="en-US" sz="2400">
                <a:solidFill>
                  <a:schemeClr val="tx1"/>
                </a:solidFill>
              </a:rPr>
              <a:t>&gt; </a:t>
            </a:r>
            <a:r>
              <a:rPr lang="nl-BE" sz="2400">
                <a:solidFill>
                  <a:schemeClr val="tx1"/>
                </a:solidFill>
              </a:rPr>
              <a:t>2700 HPVCs</a:t>
            </a:r>
            <a:r>
              <a:rPr lang="cs-CZ" sz="2400">
                <a:solidFill>
                  <a:schemeClr val="tx1"/>
                </a:solidFill>
              </a:rPr>
              <a:t> (High Production Volume Chemicals) </a:t>
            </a:r>
            <a:endParaRPr lang="nl-BE" sz="1500">
              <a:solidFill>
                <a:schemeClr val="tx1"/>
              </a:solidFill>
            </a:endParaRPr>
          </a:p>
          <a:p>
            <a:pPr lvl="2"/>
            <a:r>
              <a:rPr lang="cs-CZ" sz="2200">
                <a:solidFill>
                  <a:schemeClr val="tx1"/>
                </a:solidFill>
              </a:rPr>
              <a:t>Produkce </a:t>
            </a:r>
            <a:r>
              <a:rPr lang="en-US" sz="2200">
                <a:solidFill>
                  <a:schemeClr val="tx1"/>
                </a:solidFill>
              </a:rPr>
              <a:t>&gt; 1000 tun</a:t>
            </a:r>
            <a:endParaRPr lang="nl-BE" sz="2200">
              <a:solidFill>
                <a:schemeClr val="tx1"/>
              </a:solidFill>
            </a:endParaRPr>
          </a:p>
          <a:p>
            <a:pPr lvl="1"/>
            <a:endParaRPr lang="cs-CZ" sz="2400" b="1">
              <a:solidFill>
                <a:schemeClr val="tx1"/>
              </a:solidFill>
            </a:endParaRPr>
          </a:p>
          <a:p>
            <a:pPr lvl="1"/>
            <a:r>
              <a:rPr lang="cs-CZ" sz="2400" b="1">
                <a:solidFill>
                  <a:schemeClr val="tx1"/>
                </a:solidFill>
              </a:rPr>
              <a:t>Chemikálie se specifickým řízením</a:t>
            </a:r>
            <a:endParaRPr lang="cs-CZ" sz="2400">
              <a:solidFill>
                <a:schemeClr val="tx1"/>
              </a:solidFill>
            </a:endParaRPr>
          </a:p>
          <a:p>
            <a:pPr lvl="2"/>
            <a:r>
              <a:rPr lang="cs-CZ" sz="2000">
                <a:solidFill>
                  <a:schemeClr val="tx1"/>
                </a:solidFill>
              </a:rPr>
              <a:t>Pesticidy, biocidy, léčiva … viz jinde</a:t>
            </a:r>
            <a:endParaRPr lang="en-US" sz="2000">
              <a:solidFill>
                <a:schemeClr val="tx1"/>
              </a:solidFill>
            </a:endParaRPr>
          </a:p>
          <a:p>
            <a:pPr lvl="1"/>
            <a:r>
              <a:rPr lang="cs-CZ" sz="2400" b="1">
                <a:solidFill>
                  <a:schemeClr val="tx1"/>
                </a:solidFill>
              </a:rPr>
              <a:t>Seznamy prioritních látek </a:t>
            </a:r>
            <a:r>
              <a:rPr lang="cs-CZ" sz="2400">
                <a:solidFill>
                  <a:schemeClr val="tx1"/>
                </a:solidFill>
              </a:rPr>
              <a:t>(</a:t>
            </a:r>
            <a:r>
              <a:rPr lang="en-US" sz="2400">
                <a:solidFill>
                  <a:schemeClr val="tx1"/>
                </a:solidFill>
              </a:rPr>
              <a:t>&lt; 100 </a:t>
            </a:r>
            <a:r>
              <a:rPr lang="cs-CZ" sz="2400">
                <a:solidFill>
                  <a:schemeClr val="tx1"/>
                </a:solidFill>
              </a:rPr>
              <a:t>chemikálií celkem)</a:t>
            </a:r>
          </a:p>
          <a:p>
            <a:pPr lvl="2"/>
            <a:r>
              <a:rPr lang="cs-CZ" sz="2000">
                <a:solidFill>
                  <a:schemeClr val="tx1"/>
                </a:solidFill>
              </a:rPr>
              <a:t>CMR – Carcinogenic, Mutagenic or Reprotoxic chemicals</a:t>
            </a:r>
          </a:p>
          <a:p>
            <a:pPr lvl="2"/>
            <a:r>
              <a:rPr lang="cs-CZ" sz="2000">
                <a:solidFill>
                  <a:schemeClr val="tx1"/>
                </a:solidFill>
              </a:rPr>
              <a:t>EU Water framework directive</a:t>
            </a:r>
          </a:p>
          <a:p>
            <a:pPr lvl="2"/>
            <a:r>
              <a:rPr lang="cs-CZ" sz="2000">
                <a:solidFill>
                  <a:schemeClr val="tx1"/>
                </a:solidFill>
              </a:rPr>
              <a:t>Endocrine disruptors </a:t>
            </a:r>
          </a:p>
          <a:p>
            <a:pPr lvl="2"/>
            <a:r>
              <a:rPr lang="cs-CZ" sz="2000">
                <a:solidFill>
                  <a:schemeClr val="tx1"/>
                </a:solidFill>
              </a:rPr>
              <a:t>POPs</a:t>
            </a:r>
          </a:p>
          <a:p>
            <a:pPr lvl="2"/>
            <a:endParaRPr lang="cs-CZ" sz="2000">
              <a:solidFill>
                <a:schemeClr val="tx1"/>
              </a:solidFill>
            </a:endParaRPr>
          </a:p>
        </p:txBody>
      </p:sp>
      <p:sp>
        <p:nvSpPr>
          <p:cNvPr id="77827" name="Rectangle 25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/>
              <a:t>EU </a:t>
            </a:r>
            <a:r>
              <a:rPr lang="cs-CZ"/>
              <a:t>a hodnocení rizik chemických látek</a:t>
            </a:r>
            <a:endParaRPr lang="nl-NL"/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/>
          </p:cNvSpPr>
          <p:nvPr>
            <p:ph type="body" idx="4294967295"/>
          </p:nvPr>
        </p:nvSpPr>
        <p:spPr>
          <a:xfrm>
            <a:off x="228600" y="115888"/>
            <a:ext cx="8736013" cy="482441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cs-CZ" sz="3100" b="1"/>
              <a:t>REACH</a:t>
            </a:r>
            <a:br>
              <a:rPr lang="cs-CZ" sz="3100" b="1"/>
            </a:br>
            <a:r>
              <a:rPr lang="nl-BE" sz="3100" b="1"/>
              <a:t>Registration, Evaluation and Authorisation </a:t>
            </a:r>
            <a:endParaRPr lang="cs-CZ" sz="3100" b="1"/>
          </a:p>
          <a:p>
            <a:pPr algn="ctr">
              <a:buFont typeface="Arial" charset="0"/>
              <a:buNone/>
            </a:pPr>
            <a:r>
              <a:rPr lang="nl-BE" sz="3100" b="1"/>
              <a:t>of Chemicals</a:t>
            </a:r>
            <a:r>
              <a:rPr lang="nl-BE" sz="2700" b="1"/>
              <a:t> </a:t>
            </a:r>
          </a:p>
          <a:p>
            <a:pPr lvl="1"/>
            <a:r>
              <a:rPr lang="nl-BE" sz="2000"/>
              <a:t>27-2-2001: White Paper on the Strategy for Future Chemicals Policy</a:t>
            </a:r>
          </a:p>
          <a:p>
            <a:pPr lvl="1"/>
            <a:r>
              <a:rPr lang="nl-BE" sz="2000"/>
              <a:t>23-10-2003: Commission’s proposal REACH</a:t>
            </a:r>
            <a:endParaRPr lang="cs-CZ" sz="2000"/>
          </a:p>
          <a:p>
            <a:pPr lvl="1"/>
            <a:r>
              <a:rPr lang="cs-CZ" sz="2000"/>
              <a:t>Prosinec 2008: Povinná před-registrace („phase-in“)</a:t>
            </a:r>
            <a:br>
              <a:rPr lang="cs-CZ" sz="2000"/>
            </a:br>
            <a:r>
              <a:rPr lang="cs-CZ" sz="2000"/>
              <a:t>(všechny chemikálie musely být registrovány u ECHA)</a:t>
            </a:r>
          </a:p>
        </p:txBody>
      </p:sp>
      <p:sp>
        <p:nvSpPr>
          <p:cNvPr id="78851" name="Text Box 23"/>
          <p:cNvSpPr txBox="1">
            <a:spLocks noChangeArrowheads="1"/>
          </p:cNvSpPr>
          <p:nvPr/>
        </p:nvSpPr>
        <p:spPr bwMode="auto">
          <a:xfrm>
            <a:off x="5429250" y="4433888"/>
            <a:ext cx="371475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algn="r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cs-CZ" sz="2000">
                <a:latin typeface="Verdana" pitchFamily="34" charset="0"/>
              </a:rPr>
              <a:t>European Chemicals </a:t>
            </a:r>
            <a:br>
              <a:rPr lang="cs-CZ" sz="2000">
                <a:latin typeface="Verdana" pitchFamily="34" charset="0"/>
              </a:rPr>
            </a:br>
            <a:r>
              <a:rPr lang="cs-CZ" sz="2000">
                <a:latin typeface="Verdana" pitchFamily="34" charset="0"/>
              </a:rPr>
              <a:t>Agency </a:t>
            </a:r>
            <a:br>
              <a:rPr lang="cs-CZ" sz="2000">
                <a:latin typeface="Verdana" pitchFamily="34" charset="0"/>
              </a:rPr>
            </a:br>
            <a:r>
              <a:rPr lang="cs-CZ" sz="2000">
                <a:latin typeface="Verdana" pitchFamily="34" charset="0"/>
              </a:rPr>
              <a:t>(http:</a:t>
            </a:r>
            <a:r>
              <a:rPr lang="en-US" sz="2000">
                <a:latin typeface="Verdana" pitchFamily="34" charset="0"/>
              </a:rPr>
              <a:t>//</a:t>
            </a:r>
            <a:r>
              <a:rPr lang="cs-CZ" sz="2000">
                <a:latin typeface="Verdana" pitchFamily="34" charset="0"/>
              </a:rPr>
              <a:t>echa.europa.eu)</a:t>
            </a:r>
            <a:endParaRPr lang="nl-NL" sz="2000">
              <a:latin typeface="Verdana" pitchFamily="34" charset="0"/>
            </a:endParaRPr>
          </a:p>
          <a:p>
            <a:pPr algn="r"/>
            <a:endParaRPr lang="cs-CZ" b="1">
              <a:latin typeface="Verdana" pitchFamily="34" charset="0"/>
            </a:endParaRPr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3" cstate="print"/>
          <a:srcRect l="20250" t="13680" r="20351" b="35999"/>
          <a:stretch>
            <a:fillRect/>
          </a:stretch>
        </p:blipFill>
        <p:spPr bwMode="auto">
          <a:xfrm>
            <a:off x="107950" y="3789363"/>
            <a:ext cx="5795963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/>
              <a:t>REACH</a:t>
            </a:r>
            <a:r>
              <a:rPr lang="cs-CZ"/>
              <a:t> </a:t>
            </a:r>
            <a:endParaRPr lang="nl-NL"/>
          </a:p>
        </p:txBody>
      </p:sp>
      <p:pic>
        <p:nvPicPr>
          <p:cNvPr id="79875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4"/>
          <p:cNvSpPr>
            <a:spLocks noGrp="1"/>
          </p:cNvSpPr>
          <p:nvPr>
            <p:ph type="body" idx="4294967295"/>
          </p:nvPr>
        </p:nvSpPr>
        <p:spPr>
          <a:xfrm>
            <a:off x="179388" y="1042988"/>
            <a:ext cx="882015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/>
              <a:t>Hlavní cíle</a:t>
            </a:r>
          </a:p>
          <a:p>
            <a:pPr lvl="1">
              <a:lnSpc>
                <a:spcPct val="90000"/>
              </a:lnSpc>
            </a:pPr>
            <a:r>
              <a:rPr lang="cs-CZ" sz="2000"/>
              <a:t>Ochrana zdraví a prostředí </a:t>
            </a:r>
            <a:endParaRPr lang="nl-BE" sz="2000"/>
          </a:p>
          <a:p>
            <a:pPr lvl="1">
              <a:lnSpc>
                <a:spcPct val="90000"/>
              </a:lnSpc>
            </a:pPr>
            <a:r>
              <a:rPr lang="cs-CZ" sz="2000"/>
              <a:t>Posílení kompetitivnosti EU průmyslu</a:t>
            </a:r>
            <a:endParaRPr lang="nl-BE" sz="2000"/>
          </a:p>
          <a:p>
            <a:pPr lvl="1">
              <a:lnSpc>
                <a:spcPct val="90000"/>
              </a:lnSpc>
            </a:pPr>
            <a:r>
              <a:rPr lang="cs-CZ" sz="2000"/>
              <a:t>Posílení transparentnosti </a:t>
            </a:r>
            <a:endParaRPr lang="nl-BE" sz="2000"/>
          </a:p>
          <a:p>
            <a:pPr lvl="1">
              <a:lnSpc>
                <a:spcPct val="90000"/>
              </a:lnSpc>
            </a:pPr>
            <a:r>
              <a:rPr lang="cs-CZ" sz="2000"/>
              <a:t>Zamezení fragmentace průmyslu </a:t>
            </a:r>
            <a:endParaRPr lang="nl-BE" sz="2000"/>
          </a:p>
          <a:p>
            <a:pPr lvl="1">
              <a:lnSpc>
                <a:spcPct val="90000"/>
              </a:lnSpc>
            </a:pPr>
            <a:r>
              <a:rPr lang="cs-CZ" sz="2000"/>
              <a:t>Integrace různých politik / včetně nadnárodních </a:t>
            </a:r>
            <a:endParaRPr lang="nl-BE" sz="2000"/>
          </a:p>
          <a:p>
            <a:pPr lvl="1">
              <a:lnSpc>
                <a:spcPct val="90000"/>
              </a:lnSpc>
            </a:pPr>
            <a:r>
              <a:rPr lang="cs-CZ" sz="2000"/>
              <a:t>Snížení používání organismů pro testy (zamezení duplicitním testům) </a:t>
            </a:r>
          </a:p>
          <a:p>
            <a:pPr lvl="2">
              <a:lnSpc>
                <a:spcPct val="90000"/>
              </a:lnSpc>
            </a:pPr>
            <a:endParaRPr lang="cs-CZ" sz="1800" b="1"/>
          </a:p>
          <a:p>
            <a:pPr>
              <a:lnSpc>
                <a:spcPct val="90000"/>
              </a:lnSpc>
            </a:pPr>
            <a:r>
              <a:rPr lang="cs-CZ" sz="2400" b="1"/>
              <a:t>Přístup</a:t>
            </a:r>
          </a:p>
          <a:p>
            <a:pPr lvl="1">
              <a:lnSpc>
                <a:spcPct val="90000"/>
              </a:lnSpc>
            </a:pPr>
            <a:r>
              <a:rPr lang="cs-CZ" sz="2000"/>
              <a:t>Odpovědnost je na průmyslu: získává a poskytuje data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/>
              <a:t>EU toekomst: REACH</a:t>
            </a:r>
            <a:endParaRPr lang="nl-NL"/>
          </a:p>
        </p:txBody>
      </p:sp>
      <p:pic>
        <p:nvPicPr>
          <p:cNvPr id="80899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0"/>
            <a:ext cx="10033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 descr="Chemica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975" y="0"/>
            <a:ext cx="954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Oval 5"/>
          <p:cNvSpPr>
            <a:spLocks noChangeArrowheads="1"/>
          </p:cNvSpPr>
          <p:nvPr/>
        </p:nvSpPr>
        <p:spPr bwMode="auto">
          <a:xfrm>
            <a:off x="3924300" y="2492375"/>
            <a:ext cx="1441450" cy="2889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2" name="Oval 6"/>
          <p:cNvSpPr>
            <a:spLocks noChangeArrowheads="1"/>
          </p:cNvSpPr>
          <p:nvPr/>
        </p:nvSpPr>
        <p:spPr bwMode="auto">
          <a:xfrm>
            <a:off x="3924300" y="3068638"/>
            <a:ext cx="1441450" cy="2889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3" name="Oval 7"/>
          <p:cNvSpPr>
            <a:spLocks noChangeArrowheads="1"/>
          </p:cNvSpPr>
          <p:nvPr/>
        </p:nvSpPr>
        <p:spPr bwMode="auto">
          <a:xfrm>
            <a:off x="8243888" y="2852738"/>
            <a:ext cx="576262" cy="122555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4" name="Oval 8"/>
          <p:cNvSpPr>
            <a:spLocks noChangeArrowheads="1"/>
          </p:cNvSpPr>
          <p:nvPr/>
        </p:nvSpPr>
        <p:spPr bwMode="auto">
          <a:xfrm>
            <a:off x="6156325" y="4941888"/>
            <a:ext cx="1441450" cy="6477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5" name="Oval 9"/>
          <p:cNvSpPr>
            <a:spLocks noChangeArrowheads="1"/>
          </p:cNvSpPr>
          <p:nvPr/>
        </p:nvSpPr>
        <p:spPr bwMode="auto">
          <a:xfrm>
            <a:off x="2124075" y="4292600"/>
            <a:ext cx="1441450" cy="6477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/>
              <a:t>REACH</a:t>
            </a:r>
            <a:r>
              <a:rPr lang="cs-CZ"/>
              <a:t> </a:t>
            </a:r>
            <a:endParaRPr lang="nl-NL"/>
          </a:p>
        </p:txBody>
      </p:sp>
      <p:pic>
        <p:nvPicPr>
          <p:cNvPr id="81923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2" descr="http://www.sigmaaldrich.com/content/dam/sigma-aldrich/safc/safc-reach-timel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1052513"/>
            <a:ext cx="7848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/>
              <a:t>REACH: </a:t>
            </a:r>
            <a:r>
              <a:rPr lang="cs-CZ"/>
              <a:t>data</a:t>
            </a:r>
            <a:endParaRPr lang="nl-NL"/>
          </a:p>
        </p:txBody>
      </p:sp>
      <p:pic>
        <p:nvPicPr>
          <p:cNvPr id="82947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Rectangle 4"/>
          <p:cNvSpPr>
            <a:spLocks noGrp="1"/>
          </p:cNvSpPr>
          <p:nvPr>
            <p:ph type="body" idx="4294967295"/>
          </p:nvPr>
        </p:nvSpPr>
        <p:spPr>
          <a:xfrm>
            <a:off x="179388" y="1341438"/>
            <a:ext cx="8497887" cy="4679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600" b="1" dirty="0">
                <a:solidFill>
                  <a:schemeClr val="tx1"/>
                </a:solidFill>
              </a:rPr>
              <a:t>Data požadovaná v </a:t>
            </a:r>
            <a:r>
              <a:rPr lang="cs-CZ" sz="2600" b="1" dirty="0" err="1">
                <a:solidFill>
                  <a:schemeClr val="tx1"/>
                </a:solidFill>
              </a:rPr>
              <a:t>REACH</a:t>
            </a:r>
            <a:r>
              <a:rPr lang="cs-CZ" sz="2600" b="1" dirty="0">
                <a:solidFill>
                  <a:schemeClr val="tx1"/>
                </a:solidFill>
              </a:rPr>
              <a:t> pro každou látku </a:t>
            </a:r>
            <a:br>
              <a:rPr lang="cs-CZ" sz="2600" b="1" dirty="0">
                <a:solidFill>
                  <a:schemeClr val="tx1"/>
                </a:solidFill>
              </a:rPr>
            </a:br>
            <a:r>
              <a:rPr lang="cs-CZ" sz="2600" dirty="0">
                <a:solidFill>
                  <a:schemeClr val="tx1"/>
                </a:solidFill>
              </a:rPr>
              <a:t>(registrační </a:t>
            </a:r>
            <a:r>
              <a:rPr lang="cs-CZ" sz="2600" dirty="0" err="1">
                <a:solidFill>
                  <a:schemeClr val="tx1"/>
                </a:solidFill>
              </a:rPr>
              <a:t>dossier</a:t>
            </a:r>
            <a:r>
              <a:rPr lang="cs-CZ" sz="26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endParaRPr lang="cs-CZ" sz="26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200" b="1" dirty="0" err="1">
                <a:solidFill>
                  <a:srgbClr val="0070C0"/>
                </a:solidFill>
              </a:rPr>
              <a:t>Fyz-chem</a:t>
            </a:r>
            <a:r>
              <a:rPr lang="cs-CZ" sz="2200" b="1" dirty="0">
                <a:solidFill>
                  <a:srgbClr val="0070C0"/>
                </a:solidFill>
              </a:rPr>
              <a:t> parametry, např. </a:t>
            </a:r>
            <a:endParaRPr lang="nl-BE" sz="2200" b="1" dirty="0">
              <a:solidFill>
                <a:srgbClr val="0070C0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2200" dirty="0" err="1">
                <a:solidFill>
                  <a:schemeClr val="tx1"/>
                </a:solidFill>
              </a:rPr>
              <a:t>Kow</a:t>
            </a:r>
            <a:r>
              <a:rPr lang="cs-CZ" sz="2200" dirty="0">
                <a:solidFill>
                  <a:schemeClr val="tx1"/>
                </a:solidFill>
              </a:rPr>
              <a:t>, bod varu, výpar (Henryho konstanta) </a:t>
            </a:r>
            <a:endParaRPr lang="nl-BE" sz="22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cs-CZ" sz="2200" b="1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200" b="1" dirty="0">
                <a:solidFill>
                  <a:srgbClr val="0070C0"/>
                </a:solidFill>
              </a:rPr>
              <a:t>Toxikologie (lidská), např.</a:t>
            </a:r>
            <a:endParaRPr lang="nl-BE" sz="2200" b="1" dirty="0">
              <a:solidFill>
                <a:srgbClr val="0070C0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2200" dirty="0">
                <a:solidFill>
                  <a:schemeClr val="tx1"/>
                </a:solidFill>
              </a:rPr>
              <a:t>Akutní a </a:t>
            </a:r>
            <a:r>
              <a:rPr lang="cs-CZ" sz="2200" dirty="0" err="1">
                <a:solidFill>
                  <a:schemeClr val="tx1"/>
                </a:solidFill>
              </a:rPr>
              <a:t>chroncká</a:t>
            </a:r>
            <a:r>
              <a:rPr lang="cs-CZ" sz="2200" dirty="0">
                <a:solidFill>
                  <a:schemeClr val="tx1"/>
                </a:solidFill>
              </a:rPr>
              <a:t> toxicita, iritace na kůži, </a:t>
            </a:r>
            <a:r>
              <a:rPr lang="cs-CZ" sz="2200" dirty="0" err="1">
                <a:solidFill>
                  <a:schemeClr val="tx1"/>
                </a:solidFill>
              </a:rPr>
              <a:t>karcinogenita</a:t>
            </a:r>
            <a:r>
              <a:rPr lang="cs-CZ" sz="2200" dirty="0">
                <a:solidFill>
                  <a:schemeClr val="tx1"/>
                </a:solidFill>
              </a:rPr>
              <a:t> </a:t>
            </a:r>
            <a:endParaRPr lang="nl-BE" sz="22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cs-CZ" sz="2200" b="1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200" b="1" dirty="0">
                <a:solidFill>
                  <a:srgbClr val="0070C0"/>
                </a:solidFill>
              </a:rPr>
              <a:t>Environmentální rizika – </a:t>
            </a:r>
            <a:r>
              <a:rPr lang="cs-CZ" sz="2200" b="1" dirty="0" err="1">
                <a:solidFill>
                  <a:srgbClr val="0070C0"/>
                </a:solidFill>
              </a:rPr>
              <a:t>ekotoxikologie</a:t>
            </a:r>
            <a:r>
              <a:rPr lang="cs-CZ" sz="2200" b="1" dirty="0">
                <a:solidFill>
                  <a:srgbClr val="0070C0"/>
                </a:solidFill>
              </a:rPr>
              <a:t>, např.</a:t>
            </a:r>
            <a:endParaRPr lang="nl-BE" sz="2200" b="1" dirty="0">
              <a:solidFill>
                <a:srgbClr val="0070C0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2200" dirty="0">
                <a:solidFill>
                  <a:schemeClr val="tx1"/>
                </a:solidFill>
              </a:rPr>
              <a:t>Akutní a chronická toxicita, biodegradace, </a:t>
            </a:r>
            <a:r>
              <a:rPr lang="cs-CZ" sz="2200" dirty="0" err="1">
                <a:solidFill>
                  <a:schemeClr val="tx1"/>
                </a:solidFill>
              </a:rPr>
              <a:t>bioakumulace</a:t>
            </a:r>
            <a:endParaRPr lang="nl-BE" sz="22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nl-BE" sz="2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nl-NL" sz="2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Nadpis 6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lze </a:t>
            </a:r>
            <a:r>
              <a:rPr lang="cs-CZ" dirty="0" err="1"/>
              <a:t>biotesty</a:t>
            </a:r>
            <a:r>
              <a:rPr lang="cs-CZ" dirty="0"/>
              <a:t> využít ?</a:t>
            </a:r>
          </a:p>
        </p:txBody>
      </p:sp>
      <p:pic>
        <p:nvPicPr>
          <p:cNvPr id="542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14400"/>
            <a:ext cx="792018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2146464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REACH</a:t>
            </a:r>
          </a:p>
        </p:txBody>
      </p:sp>
      <p:sp>
        <p:nvSpPr>
          <p:cNvPr id="53251" name="Zástupný symbol pro obsah 8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 marL="342900" lvl="1" indent="-342900"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cs-CZ" altLang="cs-CZ" b="1" dirty="0"/>
              <a:t>Registrační dokumentace:</a:t>
            </a:r>
          </a:p>
          <a:p>
            <a:pPr marL="742950" lvl="2" indent="-342900">
              <a:buSzPct val="60000"/>
            </a:pPr>
            <a:r>
              <a:rPr lang="cs-CZ" altLang="cs-CZ" dirty="0"/>
              <a:t>Příloha 1:</a:t>
            </a:r>
          </a:p>
          <a:p>
            <a:pPr marL="742950" lvl="2" indent="-342900">
              <a:buSzPct val="60000"/>
            </a:pPr>
            <a:endParaRPr lang="cs-CZ" altLang="cs-CZ" dirty="0"/>
          </a:p>
          <a:p>
            <a:pPr marL="742950" lvl="2" indent="-342900">
              <a:buSzPct val="60000"/>
            </a:pPr>
            <a:endParaRPr lang="cs-CZ" altLang="cs-CZ" dirty="0"/>
          </a:p>
          <a:p>
            <a:pPr marL="742950" lvl="2" indent="-342900">
              <a:buSzPct val="60000"/>
            </a:pPr>
            <a:endParaRPr lang="cs-CZ" altLang="cs-CZ" dirty="0"/>
          </a:p>
          <a:p>
            <a:pPr marL="742950" lvl="2" indent="-342900">
              <a:buSzPct val="60000"/>
            </a:pPr>
            <a:endParaRPr lang="cs-CZ" altLang="cs-CZ" dirty="0"/>
          </a:p>
          <a:p>
            <a:pPr marL="742950" lvl="2" indent="-342900">
              <a:buSzPct val="60000"/>
            </a:pPr>
            <a:endParaRPr lang="cs-CZ" altLang="cs-CZ" dirty="0"/>
          </a:p>
          <a:p>
            <a:pPr marL="742950" lvl="2" indent="-342900">
              <a:buSzPct val="60000"/>
            </a:pPr>
            <a:endParaRPr lang="cs-CZ" altLang="cs-CZ" dirty="0"/>
          </a:p>
          <a:p>
            <a:pPr marL="742950" lvl="2" indent="-342900">
              <a:buSzPct val="60000"/>
            </a:pPr>
            <a:endParaRPr lang="cs-CZ" altLang="cs-CZ" dirty="0"/>
          </a:p>
          <a:p>
            <a:pPr marL="742950" lvl="2" indent="-342900">
              <a:buSzPct val="60000"/>
            </a:pPr>
            <a:r>
              <a:rPr lang="cs-CZ" altLang="cs-CZ" dirty="0"/>
              <a:t>Příloha 2:</a:t>
            </a:r>
          </a:p>
        </p:txBody>
      </p:sp>
      <p:sp>
        <p:nvSpPr>
          <p:cNvPr id="53252" name="Zástupný symbol pro číslo snímku 6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8785B56-1D95-4FB8-A6A8-9DFAA5A6BADC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70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53253" name="Picture 6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20888"/>
            <a:ext cx="52593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3" y="4578474"/>
            <a:ext cx="8667000" cy="180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7613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400599"/>
          </a:xfrm>
        </p:spPr>
        <p:txBody>
          <a:bodyPr>
            <a:normAutofit lnSpcReduction="10000"/>
          </a:bodyPr>
          <a:lstStyle/>
          <a:p>
            <a:r>
              <a:rPr lang="cs-CZ" altLang="cs-CZ" sz="2000" dirty="0"/>
              <a:t>Nařízení 440/2008, kterým se stanoví zkušební metody podle nařízení Evropského parlamentu a Rady (ES) č. 1907/2006, o registraci, hodnocení, povolování a omezování chemických látek</a:t>
            </a:r>
          </a:p>
          <a:p>
            <a:pPr>
              <a:spcBef>
                <a:spcPts val="1800"/>
              </a:spcBef>
            </a:pPr>
            <a:r>
              <a:rPr lang="cs-CZ" altLang="cs-CZ" sz="2000" dirty="0"/>
              <a:t>ČÁST C: METODY STANOVENÍ EKOTOXICITY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>
                <a:solidFill>
                  <a:srgbClr val="FF0000"/>
                </a:solidFill>
              </a:rPr>
              <a:t>C.1. AKUTNÍ TOXICITA PRO RYBY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>
                <a:solidFill>
                  <a:srgbClr val="FF0000"/>
                </a:solidFill>
              </a:rPr>
              <a:t>C.2. ZKOUŠKA AKUTNÍ IMOBILIZACE DAFNIÍ (DAPHNIA SP.)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>
                <a:solidFill>
                  <a:srgbClr val="FF0000"/>
                </a:solidFill>
              </a:rPr>
              <a:t>C.3. ZKOUŠKA INHIBICE RŮSTU ŘAS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C.4. STANOVENÍ „SNADNÉ“ BIOLOGICKÉ ROZLOŽITELNOSTI 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C.5. ROZKLAD – BIOCHEMICKÁ SPOTŘEBA KYSLÍKU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C.6. ROZKLAD – CHEMICKÁ SPOTŘEBA KYSLÍKU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C.7. ABIOTICKÝ ROZKLAD – HYDROLÝZA JAKO FUNKCE PH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>
                <a:solidFill>
                  <a:srgbClr val="FF0000"/>
                </a:solidFill>
              </a:rPr>
              <a:t>C.8. TOXICITA PRO ŽÍŽALY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C.9. BIOLOGICKÁ ROZLOŽITELNOST – ZAHN – WELLENSOVA ZKOUŠKA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C.10. BIOLOGICKÁ ROZLOŽITELNOST – SIMULAČNÍ ZKOUŠKA S AKTIVOVANÝM KALEM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C.11. BIOLOGICKÁ ROZLOŽITELNOST – ZKOUŠKA NA INHIBICI DÝCHÁNÍ AKTIVOVANÉHO KALU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C.12. BIOLOGICKÁ ROZLOŽITELNOST – MODIFIKOVANÁ ZKOUŠKA SCAS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C.13. BIOAKUMULACE: PRŮTOKOVÁ ZKOUŠKA NA RYBÁCH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C.14. RŮSTOVÁ ZKOUŠKA NA NEDOSPĚLÝCH RYBÁCH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C.15. ZKOUŠKA KRÁTKODOBÉ TOXICITY NA RYBÍM EMBRYU A VÁČKOVÉM PLŮDKU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C.16. ZKOUŠKA AKUTNÍ ORÁLNÍ TOXICITY PRO VČELU MEDONOSNOU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C.17. VČELA MEDONOSNÁ – ZKOUŠKA AKUTNÍ KONTAKTNÍ TOXICITY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C.18. STANOVENÍ ADSORPCE/DESORPCE ŠARŽOVITOU ROVNOVÁŽNOU METODOU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C.19. ODHAD ADSORPČNÍHO KOEFICIENTU (KOU) PRO PŮDY A ČISTÍRENSKÉ KALY POMOCÍ HPLC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C.20. ZKOUŠKA TOXICITY PRO REPRODUKCI DAPHNIA MAGNA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C.21. PŮDNÍ MIKROORGANISMY: ZKOUŠKA NA TRANSFORMACI DUSÍKU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C.22. PŮDNÍ MIKROORGANISMY: ZKOUŠKA NA TRANSFORMACI UHLÍKU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C.23. AEROBNÍ A ANAEROBNÍ TRANSFORMACE V PŮDĚ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C.24. AEROBNÍ A ANAEROBNÍ TRANSFORMACE V SYSTÉMECH VODA/SEDIMENT</a:t>
            </a:r>
            <a:endParaRPr lang="cs-CZ" altLang="cs-CZ" sz="1000" dirty="0"/>
          </a:p>
          <a:p>
            <a:endParaRPr lang="cs-CZ" altLang="cs-CZ" sz="2000" dirty="0"/>
          </a:p>
          <a:p>
            <a:endParaRPr lang="cs-CZ" altLang="cs-CZ" sz="20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REACH</a:t>
            </a:r>
          </a:p>
        </p:txBody>
      </p:sp>
      <p:pic>
        <p:nvPicPr>
          <p:cNvPr id="5" name="Picture 6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/>
              <a:t>REACH</a:t>
            </a:r>
            <a:r>
              <a:rPr lang="cs-CZ"/>
              <a:t> – požadavky na testy (eko)toxicity </a:t>
            </a:r>
            <a:endParaRPr lang="nl-NL"/>
          </a:p>
        </p:txBody>
      </p:sp>
      <p:pic>
        <p:nvPicPr>
          <p:cNvPr id="83971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2" descr="http://sustainability.formas.se/Global/Sustainability/SUS092/092s22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916113"/>
            <a:ext cx="85121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ovéPole 5"/>
          <p:cNvSpPr txBox="1">
            <a:spLocks noChangeArrowheads="1"/>
          </p:cNvSpPr>
          <p:nvPr/>
        </p:nvSpPr>
        <p:spPr bwMode="auto">
          <a:xfrm>
            <a:off x="250825" y="1127125"/>
            <a:ext cx="8688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Požadavky se zvyšují v souvislostí s produkcí:</a:t>
            </a:r>
          </a:p>
          <a:p>
            <a:r>
              <a:rPr lang="cs-CZ" i="1"/>
              <a:t>Pro každou vyšší kategorii (tonáž) musí být splněny i požadavky pro nižší kategorie</a:t>
            </a:r>
          </a:p>
        </p:txBody>
      </p:sp>
      <p:sp>
        <p:nvSpPr>
          <p:cNvPr id="2" name="Obdélník 1"/>
          <p:cNvSpPr/>
          <p:nvPr/>
        </p:nvSpPr>
        <p:spPr>
          <a:xfrm>
            <a:off x="179512" y="5373216"/>
            <a:ext cx="8583488" cy="12958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/>
              <a:t>REACH</a:t>
            </a:r>
            <a:r>
              <a:rPr lang="cs-CZ"/>
              <a:t> – Jaké testy konkrétně? </a:t>
            </a:r>
            <a:endParaRPr lang="nl-NL"/>
          </a:p>
        </p:txBody>
      </p:sp>
      <p:pic>
        <p:nvPicPr>
          <p:cNvPr id="84995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2" descr="http://maxxam.ca/wp-content/uploads/2010/03/maxxam-reach-services.png"/>
          <p:cNvPicPr>
            <a:picLocks noChangeAspect="1" noChangeArrowheads="1"/>
          </p:cNvPicPr>
          <p:nvPr/>
        </p:nvPicPr>
        <p:blipFill>
          <a:blip r:embed="rId5" cstate="print"/>
          <a:srcRect b="51573"/>
          <a:stretch>
            <a:fillRect/>
          </a:stretch>
        </p:blipFill>
        <p:spPr bwMode="auto">
          <a:xfrm>
            <a:off x="1187450" y="1412875"/>
            <a:ext cx="6656388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TextovéPole 8"/>
          <p:cNvSpPr txBox="1">
            <a:spLocks noChangeArrowheads="1"/>
          </p:cNvSpPr>
          <p:nvPr/>
        </p:nvSpPr>
        <p:spPr bwMode="auto">
          <a:xfrm>
            <a:off x="250825" y="981075"/>
            <a:ext cx="7850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REACH - specifikace konkrétních metod: </a:t>
            </a:r>
            <a:r>
              <a:rPr lang="cs-CZ" b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b="1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b="1">
                <a:solidFill>
                  <a:srgbClr val="FF0000"/>
                </a:solidFill>
              </a:rPr>
              <a:t>OECD guidelines </a:t>
            </a: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/>
              <a:t>REACH</a:t>
            </a:r>
            <a:r>
              <a:rPr lang="cs-CZ"/>
              <a:t> – Jaké testy konkrétně? </a:t>
            </a:r>
            <a:endParaRPr lang="nl-NL"/>
          </a:p>
        </p:txBody>
      </p:sp>
      <p:pic>
        <p:nvPicPr>
          <p:cNvPr id="86019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2" descr="http://maxxam.ca/wp-content/uploads/2010/03/maxxam-reach-services.png"/>
          <p:cNvPicPr>
            <a:picLocks noChangeAspect="1" noChangeArrowheads="1"/>
          </p:cNvPicPr>
          <p:nvPr/>
        </p:nvPicPr>
        <p:blipFill>
          <a:blip r:embed="rId5" cstate="print"/>
          <a:srcRect t="48029"/>
          <a:stretch>
            <a:fillRect/>
          </a:stretch>
        </p:blipFill>
        <p:spPr bwMode="auto">
          <a:xfrm>
            <a:off x="1763713" y="1412875"/>
            <a:ext cx="6121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ovéPole 8"/>
          <p:cNvSpPr txBox="1">
            <a:spLocks noChangeArrowheads="1"/>
          </p:cNvSpPr>
          <p:nvPr/>
        </p:nvSpPr>
        <p:spPr bwMode="auto">
          <a:xfrm>
            <a:off x="250825" y="981075"/>
            <a:ext cx="7850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REACH - specifikace konkrétních metod: </a:t>
            </a:r>
            <a:r>
              <a:rPr lang="cs-CZ" b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b="1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b="1">
                <a:solidFill>
                  <a:srgbClr val="FF0000"/>
                </a:solidFill>
              </a:rPr>
              <a:t>OECD guidelines 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-7144" y="303188"/>
            <a:ext cx="9144000" cy="6540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/>
              <a:t>OECD Guidelines</a:t>
            </a:r>
            <a:r>
              <a:rPr lang="cs-CZ" dirty="0"/>
              <a:t> – celkem 5 řad </a:t>
            </a:r>
            <a:r>
              <a:rPr lang="cs-CZ" dirty="0" err="1"/>
              <a:t>guidelines</a:t>
            </a:r>
            <a:endParaRPr lang="nl-NL" dirty="0"/>
          </a:p>
        </p:txBody>
      </p:sp>
      <p:sp>
        <p:nvSpPr>
          <p:cNvPr id="87043" name="TextovéPole 8"/>
          <p:cNvSpPr txBox="1">
            <a:spLocks noChangeArrowheads="1"/>
          </p:cNvSpPr>
          <p:nvPr/>
        </p:nvSpPr>
        <p:spPr bwMode="auto">
          <a:xfrm>
            <a:off x="250825" y="984250"/>
            <a:ext cx="87137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OECD </a:t>
            </a:r>
            <a:r>
              <a:rPr lang="cs-CZ" b="1" dirty="0" err="1">
                <a:solidFill>
                  <a:srgbClr val="FF0000"/>
                </a:solidFill>
              </a:rPr>
              <a:t>guidelines</a:t>
            </a:r>
            <a:r>
              <a:rPr lang="cs-CZ" b="1" dirty="0">
                <a:solidFill>
                  <a:srgbClr val="FF0000"/>
                </a:solidFill>
              </a:rPr>
              <a:t> – řada 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„</a:t>
            </a:r>
            <a:r>
              <a:rPr lang="cs-CZ" b="1" dirty="0" err="1">
                <a:solidFill>
                  <a:srgbClr val="FF0000"/>
                </a:solidFill>
              </a:rPr>
              <a:t>Effects</a:t>
            </a:r>
            <a:r>
              <a:rPr lang="cs-CZ" b="1" dirty="0">
                <a:solidFill>
                  <a:srgbClr val="FF0000"/>
                </a:solidFill>
              </a:rPr>
              <a:t> on </a:t>
            </a:r>
            <a:r>
              <a:rPr lang="cs-CZ" b="1" dirty="0" err="1">
                <a:solidFill>
                  <a:srgbClr val="FF0000"/>
                </a:solidFill>
              </a:rPr>
              <a:t>biotic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systems</a:t>
            </a:r>
            <a:r>
              <a:rPr lang="cs-CZ" b="1" dirty="0">
                <a:solidFill>
                  <a:srgbClr val="FF0000"/>
                </a:solidFill>
              </a:rPr>
              <a:t>“</a:t>
            </a:r>
            <a:endParaRPr lang="cs-CZ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</a:pPr>
            <a:r>
              <a:rPr lang="cs-CZ" b="1" dirty="0"/>
              <a:t> Aktuálně cca 40 návodů (</a:t>
            </a:r>
            <a:r>
              <a:rPr lang="cs-CZ" b="1" dirty="0" err="1"/>
              <a:t>guidelines</a:t>
            </a:r>
            <a:r>
              <a:rPr lang="cs-CZ" b="1" dirty="0"/>
              <a:t>) </a:t>
            </a:r>
            <a:endParaRPr lang="cs-CZ" dirty="0"/>
          </a:p>
          <a:p>
            <a:pPr>
              <a:buFont typeface="Arial" charset="0"/>
              <a:buChar char="•"/>
            </a:pPr>
            <a:r>
              <a:rPr lang="cs-CZ" sz="1000" dirty="0"/>
              <a:t>http://www.oecd-ilibrary.org/environment/oecd-guidelines-for-the-testing-of-chemicals-section-2-effects-on-biotic-systems_20745761</a:t>
            </a:r>
          </a:p>
          <a:p>
            <a:endParaRPr lang="cs-CZ" dirty="0"/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3" cstate="print"/>
          <a:srcRect l="19800" t="10800" r="21251" b="29729"/>
          <a:stretch>
            <a:fillRect/>
          </a:stretch>
        </p:blipFill>
        <p:spPr bwMode="auto">
          <a:xfrm>
            <a:off x="468313" y="1836738"/>
            <a:ext cx="784860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/>
              <a:t>Odhady požadavků na testy (počty látek)</a:t>
            </a:r>
            <a:endParaRPr lang="nl-NL"/>
          </a:p>
        </p:txBody>
      </p:sp>
      <p:pic>
        <p:nvPicPr>
          <p:cNvPr id="88067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852488"/>
            <a:ext cx="7324725" cy="596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Oval 5"/>
          <p:cNvSpPr>
            <a:spLocks noChangeArrowheads="1"/>
          </p:cNvSpPr>
          <p:nvPr/>
        </p:nvSpPr>
        <p:spPr bwMode="auto">
          <a:xfrm>
            <a:off x="755650" y="2492375"/>
            <a:ext cx="7848600" cy="1441450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/>
              <a:t>REACH: </a:t>
            </a:r>
            <a:r>
              <a:rPr lang="cs-CZ"/>
              <a:t>náklady</a:t>
            </a:r>
            <a:endParaRPr lang="nl-NL"/>
          </a:p>
        </p:txBody>
      </p:sp>
      <p:pic>
        <p:nvPicPr>
          <p:cNvPr id="89091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96950"/>
            <a:ext cx="91440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Oval 5"/>
          <p:cNvSpPr>
            <a:spLocks noChangeArrowheads="1"/>
          </p:cNvSpPr>
          <p:nvPr/>
        </p:nvSpPr>
        <p:spPr bwMode="auto">
          <a:xfrm>
            <a:off x="250825" y="4795838"/>
            <a:ext cx="8569325" cy="720725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/>
              <a:t>REACH: </a:t>
            </a:r>
            <a:r>
              <a:rPr lang="cs-CZ"/>
              <a:t>náklady</a:t>
            </a:r>
            <a:endParaRPr lang="nl-NL"/>
          </a:p>
        </p:txBody>
      </p:sp>
      <p:pic>
        <p:nvPicPr>
          <p:cNvPr id="90115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5" cstate="print"/>
          <a:srcRect l="8615"/>
          <a:stretch>
            <a:fillRect/>
          </a:stretch>
        </p:blipFill>
        <p:spPr bwMode="auto">
          <a:xfrm>
            <a:off x="323850" y="1038225"/>
            <a:ext cx="8402638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Oval 5"/>
          <p:cNvSpPr>
            <a:spLocks noChangeArrowheads="1"/>
          </p:cNvSpPr>
          <p:nvPr/>
        </p:nvSpPr>
        <p:spPr bwMode="auto">
          <a:xfrm>
            <a:off x="6875463" y="1989138"/>
            <a:ext cx="1908175" cy="576262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>
                <a:solidFill>
                  <a:srgbClr val="FF3300"/>
                </a:solidFill>
              </a:rPr>
              <a:t>Část</a:t>
            </a:r>
            <a:r>
              <a:rPr lang="en-GB" sz="3500" b="1" dirty="0">
                <a:solidFill>
                  <a:srgbClr val="FF3300"/>
                </a:solidFill>
              </a:rPr>
              <a:t> 2 – </a:t>
            </a:r>
            <a:r>
              <a:rPr lang="en-GB" sz="3500" b="1" dirty="0" err="1">
                <a:solidFill>
                  <a:srgbClr val="FF3300"/>
                </a:solidFill>
              </a:rPr>
              <a:t>rizika</a:t>
            </a:r>
            <a:r>
              <a:rPr lang="en-GB" sz="3500" b="1" dirty="0">
                <a:solidFill>
                  <a:srgbClr val="FF3300"/>
                </a:solidFill>
              </a:rPr>
              <a:t> v prostředí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228691">
            <a:off x="2672019" y="1892223"/>
            <a:ext cx="3407779" cy="3330638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4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8184" y="3195459"/>
            <a:ext cx="2592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3200" b="1" dirty="0">
              <a:solidFill>
                <a:srgbClr val="00B050"/>
              </a:solidFill>
            </a:endParaRPr>
          </a:p>
          <a:p>
            <a:pPr algn="ctr" eaLnBrk="0" hangingPunct="0"/>
            <a:endParaRPr lang="en-GB" sz="3200" b="1" dirty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3200" b="1" dirty="0">
                <a:solidFill>
                  <a:srgbClr val="00B050"/>
                </a:solidFill>
              </a:rPr>
              <a:t>“LIMITY”</a:t>
            </a:r>
          </a:p>
          <a:p>
            <a:pPr algn="ctr" eaLnBrk="0" hangingPunct="0"/>
            <a:r>
              <a:rPr lang="en-GB" sz="3200" b="1" dirty="0">
                <a:solidFill>
                  <a:srgbClr val="00B050"/>
                </a:solidFill>
              </a:rPr>
              <a:t>- </a:t>
            </a:r>
            <a:r>
              <a:rPr lang="en-GB" sz="3200" b="1" dirty="0" err="1">
                <a:solidFill>
                  <a:srgbClr val="00B050"/>
                </a:solidFill>
              </a:rPr>
              <a:t>přehled</a:t>
            </a:r>
            <a:r>
              <a:rPr lang="en-GB" sz="3200" b="1" dirty="0">
                <a:solidFill>
                  <a:srgbClr val="00B050"/>
                </a:solidFill>
              </a:rPr>
              <a:t> - </a:t>
            </a:r>
            <a:endParaRPr lang="cs-CZ" sz="3200" b="1" dirty="0">
              <a:solidFill>
                <a:srgbClr val="00B050"/>
              </a:solidFill>
            </a:endParaRPr>
          </a:p>
          <a:p>
            <a:pPr algn="ctr" eaLnBrk="0" hangingPunct="0"/>
            <a:endParaRPr lang="cs-CZ" sz="2000" b="1" dirty="0">
              <a:solidFill>
                <a:srgbClr val="00B050"/>
              </a:solidFill>
            </a:endParaRPr>
          </a:p>
          <a:p>
            <a:endParaRPr lang="en-GB" sz="32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lze </a:t>
            </a:r>
            <a:r>
              <a:rPr lang="cs-CZ" dirty="0" err="1"/>
              <a:t>biotesty</a:t>
            </a:r>
            <a:r>
              <a:rPr lang="cs-CZ" dirty="0"/>
              <a:t> využít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838200"/>
            <a:ext cx="8583613" cy="4452699"/>
          </a:xfrm>
        </p:spPr>
        <p:txBody>
          <a:bodyPr/>
          <a:lstStyle/>
          <a:p>
            <a:pPr>
              <a:buNone/>
            </a:pPr>
            <a:r>
              <a:rPr lang="cs-CZ" sz="1800" b="1" dirty="0">
                <a:solidFill>
                  <a:srgbClr val="FF0000"/>
                </a:solidFill>
              </a:rPr>
              <a:t>Cíle retrospektivního přístupu:</a:t>
            </a:r>
          </a:p>
          <a:p>
            <a:r>
              <a:rPr lang="cs-CZ" sz="1800" dirty="0"/>
              <a:t>poznání vazeb (kauzality) mezi výskytem a osudem kontaminantů (</a:t>
            </a:r>
            <a:r>
              <a:rPr lang="cs-CZ" sz="1800" dirty="0" err="1"/>
              <a:t>stresorů</a:t>
            </a:r>
            <a:r>
              <a:rPr lang="cs-CZ" sz="1800" dirty="0"/>
              <a:t>) a stavem bioty</a:t>
            </a:r>
          </a:p>
          <a:p>
            <a:r>
              <a:rPr lang="cs-CZ" sz="1800" dirty="0"/>
              <a:t>poznání </a:t>
            </a:r>
            <a:r>
              <a:rPr lang="cs-CZ" sz="1800" dirty="0" err="1"/>
              <a:t>proběhlých</a:t>
            </a:r>
            <a:r>
              <a:rPr lang="cs-CZ" sz="1800" dirty="0"/>
              <a:t> dějů a jejich zákonitostí umožňuje odhadovat vývoj pro budoucnost v podobných situacích (predikce)</a:t>
            </a:r>
          </a:p>
          <a:p>
            <a:r>
              <a:rPr lang="cs-CZ" sz="1800" dirty="0"/>
              <a:t>hodnocení zásahů na reálné složky ŽP v reálných ekosystémech (hodnocení hnojení, </a:t>
            </a:r>
            <a:r>
              <a:rPr lang="cs-CZ" sz="1800" dirty="0" err="1"/>
              <a:t>remediací</a:t>
            </a:r>
            <a:r>
              <a:rPr lang="cs-CZ" sz="1800" dirty="0"/>
              <a:t>, posuzování kontaminovaných míst…)</a:t>
            </a:r>
          </a:p>
          <a:p>
            <a:r>
              <a:rPr lang="cs-CZ" sz="1800" dirty="0"/>
              <a:t>poznání dějů, procesů, zákonitostí a mechanismů týkajících se účinků kontaminantů (případně dalších </a:t>
            </a:r>
            <a:r>
              <a:rPr lang="cs-CZ" sz="1800" dirty="0" err="1"/>
              <a:t>stresorů</a:t>
            </a:r>
            <a:r>
              <a:rPr lang="cs-CZ" sz="1800" dirty="0"/>
              <a:t>) na biotu, osudu a biodostupnosti kontaminantů v ŽP a expozice organismů</a:t>
            </a:r>
          </a:p>
          <a:p>
            <a:r>
              <a:rPr lang="cs-CZ" sz="1800" dirty="0"/>
              <a:t>pochopení následků škodlivých účinků kontaminantů zejména na vyšších úrovních biologické organizace</a:t>
            </a:r>
          </a:p>
        </p:txBody>
      </p:sp>
    </p:spTree>
    <p:extLst>
      <p:ext uri="{BB962C8B-B14F-4D97-AF65-F5344CB8AC3E}">
        <p14:creationId xmlns:p14="http://schemas.microsoft.com/office/powerpoint/2010/main" val="8253710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 bwMode="auto">
          <a:xfrm>
            <a:off x="533400" y="260350"/>
            <a:ext cx="822960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3000" b="1">
                <a:solidFill>
                  <a:schemeClr val="tx1"/>
                </a:solidFill>
              </a:rPr>
              <a:t>Limity v praxi</a:t>
            </a:r>
            <a:br>
              <a:rPr lang="en-US" sz="3000" b="1">
                <a:solidFill>
                  <a:schemeClr val="tx1"/>
                </a:solidFill>
              </a:rPr>
            </a:br>
            <a:r>
              <a:rPr lang="cs-CZ">
                <a:solidFill>
                  <a:schemeClr val="tx2"/>
                </a:solidFill>
              </a:rPr>
              <a:t>- Pro které matrice / látky </a:t>
            </a:r>
            <a:r>
              <a:rPr lang="en-US">
                <a:solidFill>
                  <a:schemeClr val="tx2"/>
                </a:solidFill>
              </a:rPr>
              <a:t>existuj</a:t>
            </a:r>
            <a:r>
              <a:rPr lang="cs-CZ">
                <a:solidFill>
                  <a:schemeClr val="tx2"/>
                </a:solidFill>
              </a:rPr>
              <a:t>í limity</a:t>
            </a:r>
            <a:r>
              <a:rPr lang="en-US">
                <a:solidFill>
                  <a:schemeClr val="tx2"/>
                </a:solidFill>
              </a:rPr>
              <a:t>?</a:t>
            </a:r>
            <a:endParaRPr lang="en-GB" sz="3000">
              <a:solidFill>
                <a:schemeClr val="tx2"/>
              </a:solidFill>
            </a:endParaRPr>
          </a:p>
        </p:txBody>
      </p:sp>
      <p:sp>
        <p:nvSpPr>
          <p:cNvPr id="929795" name="Text Box 3"/>
          <p:cNvSpPr txBox="1">
            <a:spLocks noChangeArrowheads="1"/>
          </p:cNvSpPr>
          <p:nvPr/>
        </p:nvSpPr>
        <p:spPr bwMode="auto">
          <a:xfrm>
            <a:off x="685800" y="2205038"/>
            <a:ext cx="305301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u="sng" dirty="0">
                <a:latin typeface="Verdana" pitchFamily="34" charset="0"/>
              </a:rPr>
              <a:t>Matrice 1 - lidé:</a:t>
            </a:r>
          </a:p>
          <a:p>
            <a:r>
              <a:rPr lang="cs-CZ" b="1" dirty="0">
                <a:latin typeface="Verdana" pitchFamily="34" charset="0"/>
              </a:rPr>
              <a:t>- Ovzduší (</a:t>
            </a:r>
            <a:r>
              <a:rPr lang="cs-CZ" dirty="0">
                <a:latin typeface="Verdana" pitchFamily="34" charset="0"/>
              </a:rPr>
              <a:t>! Zdraví lidí</a:t>
            </a:r>
            <a:r>
              <a:rPr lang="cs-CZ" b="1" dirty="0">
                <a:latin typeface="Verdana" pitchFamily="34" charset="0"/>
              </a:rPr>
              <a:t>)</a:t>
            </a:r>
          </a:p>
          <a:p>
            <a:r>
              <a:rPr lang="cs-CZ" b="1" dirty="0">
                <a:latin typeface="Verdana" pitchFamily="34" charset="0"/>
              </a:rPr>
              <a:t>- Potraviny </a:t>
            </a:r>
            <a:r>
              <a:rPr lang="cs-CZ" dirty="0">
                <a:latin typeface="Verdana" pitchFamily="34" charset="0"/>
              </a:rPr>
              <a:t>(! Lidé</a:t>
            </a:r>
            <a:r>
              <a:rPr lang="cs-CZ" b="1" dirty="0">
                <a:latin typeface="Verdana" pitchFamily="34" charset="0"/>
              </a:rPr>
              <a:t>)</a:t>
            </a:r>
          </a:p>
          <a:p>
            <a:r>
              <a:rPr lang="cs-CZ" b="1" dirty="0">
                <a:latin typeface="Verdana" pitchFamily="34" charset="0"/>
              </a:rPr>
              <a:t>- Léky </a:t>
            </a:r>
            <a:r>
              <a:rPr lang="cs-CZ" dirty="0">
                <a:latin typeface="Verdana" pitchFamily="34" charset="0"/>
              </a:rPr>
              <a:t>(! Lidé)</a:t>
            </a:r>
          </a:p>
          <a:p>
            <a:r>
              <a:rPr lang="cs-CZ" b="1" dirty="0">
                <a:latin typeface="Verdana" pitchFamily="34" charset="0"/>
              </a:rPr>
              <a:t>- Pitná voda </a:t>
            </a:r>
            <a:r>
              <a:rPr lang="cs-CZ" dirty="0">
                <a:latin typeface="Verdana" pitchFamily="34" charset="0"/>
              </a:rPr>
              <a:t>(! Lidé)</a:t>
            </a:r>
          </a:p>
          <a:p>
            <a:r>
              <a:rPr lang="cs-CZ" b="1" dirty="0">
                <a:latin typeface="Verdana" pitchFamily="34" charset="0"/>
              </a:rPr>
              <a:t>- Orná půda </a:t>
            </a:r>
            <a:r>
              <a:rPr lang="cs-CZ" dirty="0">
                <a:latin typeface="Verdana" pitchFamily="34" charset="0"/>
              </a:rPr>
              <a:t>(! Lidé)</a:t>
            </a:r>
            <a:br>
              <a:rPr lang="cs-CZ" b="1" dirty="0">
                <a:latin typeface="Verdana" pitchFamily="34" charset="0"/>
              </a:rPr>
            </a:br>
            <a:endParaRPr lang="cs-CZ" b="1" dirty="0">
              <a:latin typeface="Verdana" pitchFamily="34" charset="0"/>
            </a:endParaRPr>
          </a:p>
        </p:txBody>
      </p:sp>
      <p:sp>
        <p:nvSpPr>
          <p:cNvPr id="929796" name="Text Box 4"/>
          <p:cNvSpPr txBox="1">
            <a:spLocks noChangeArrowheads="1"/>
          </p:cNvSpPr>
          <p:nvPr/>
        </p:nvSpPr>
        <p:spPr bwMode="auto">
          <a:xfrm>
            <a:off x="684213" y="4475163"/>
            <a:ext cx="3382962" cy="1477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u="sng">
                <a:latin typeface="Verdana" pitchFamily="34" charset="0"/>
              </a:rPr>
              <a:t>Matrice 2 - ekosystémy:</a:t>
            </a:r>
          </a:p>
          <a:p>
            <a:r>
              <a:rPr lang="cs-CZ" b="1">
                <a:latin typeface="Verdana" pitchFamily="34" charset="0"/>
              </a:rPr>
              <a:t>- povrchová voda</a:t>
            </a:r>
          </a:p>
          <a:p>
            <a:r>
              <a:rPr lang="cs-CZ" b="1">
                <a:latin typeface="Verdana" pitchFamily="34" charset="0"/>
              </a:rPr>
              <a:t>- odpadní vody</a:t>
            </a:r>
          </a:p>
          <a:p>
            <a:pPr>
              <a:buFontTx/>
              <a:buChar char="-"/>
            </a:pPr>
            <a:r>
              <a:rPr lang="cs-CZ" b="1">
                <a:latin typeface="Verdana" pitchFamily="34" charset="0"/>
              </a:rPr>
              <a:t> půda</a:t>
            </a:r>
          </a:p>
          <a:p>
            <a:pPr>
              <a:buFontTx/>
              <a:buChar char="-"/>
            </a:pPr>
            <a:r>
              <a:rPr lang="cs-CZ" b="1">
                <a:latin typeface="Verdana" pitchFamily="34" charset="0"/>
              </a:rPr>
              <a:t> odpady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84663" y="2209800"/>
            <a:ext cx="4668837" cy="4186238"/>
            <a:chOff x="2699" y="1563"/>
            <a:chExt cx="2941" cy="2637"/>
          </a:xfrm>
        </p:grpSpPr>
        <p:sp>
          <p:nvSpPr>
            <p:cNvPr id="27655" name="Text Box 6"/>
            <p:cNvSpPr txBox="1">
              <a:spLocks noChangeArrowheads="1"/>
            </p:cNvSpPr>
            <p:nvPr/>
          </p:nvSpPr>
          <p:spPr bwMode="auto">
            <a:xfrm>
              <a:off x="2699" y="1563"/>
              <a:ext cx="1963" cy="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 u="sng" dirty="0">
                  <a:latin typeface="Verdana" pitchFamily="34" charset="0"/>
                </a:rPr>
                <a:t>Chemické látky:</a:t>
              </a:r>
            </a:p>
            <a:p>
              <a:r>
                <a:rPr lang="cs-CZ" dirty="0">
                  <a:latin typeface="Verdana" pitchFamily="34" charset="0"/>
                </a:rPr>
                <a:t>(prioritní látky)</a:t>
              </a: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PAHs</a:t>
              </a:r>
              <a:endParaRPr lang="cs-CZ" b="1" dirty="0">
                <a:latin typeface="Verdana" pitchFamily="34" charset="0"/>
              </a:endParaRP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chlorfenoly</a:t>
              </a:r>
              <a:endParaRPr lang="cs-CZ" b="1" dirty="0">
                <a:latin typeface="Verdana" pitchFamily="34" charset="0"/>
              </a:endParaRP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POPs</a:t>
              </a:r>
              <a:r>
                <a:rPr lang="cs-CZ" b="1" dirty="0">
                  <a:latin typeface="Verdana" pitchFamily="34" charset="0"/>
                </a:rPr>
                <a:t> - </a:t>
              </a:r>
              <a:r>
                <a:rPr lang="cs-CZ" b="1" dirty="0" err="1">
                  <a:latin typeface="Verdana" pitchFamily="34" charset="0"/>
                </a:rPr>
                <a:t>PCBs</a:t>
              </a:r>
              <a:r>
                <a:rPr lang="cs-CZ" b="1" dirty="0">
                  <a:latin typeface="Verdana" pitchFamily="34" charset="0"/>
                </a:rPr>
                <a:t>, dioxiny</a:t>
              </a: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tox</a:t>
              </a:r>
              <a:r>
                <a:rPr lang="cs-CZ" b="1" dirty="0">
                  <a:latin typeface="Verdana" pitchFamily="34" charset="0"/>
                </a:rPr>
                <a:t>. kovy (As…)</a:t>
              </a:r>
            </a:p>
            <a:p>
              <a:endParaRPr lang="cs-CZ" b="1" i="1" dirty="0">
                <a:latin typeface="Verdana" pitchFamily="34" charset="0"/>
              </a:endParaRPr>
            </a:p>
            <a:p>
              <a:br>
                <a:rPr lang="cs-CZ" i="1" dirty="0">
                  <a:latin typeface="Verdana" pitchFamily="34" charset="0"/>
                </a:rPr>
              </a:br>
              <a:r>
                <a:rPr lang="cs-CZ" i="1" dirty="0">
                  <a:latin typeface="Verdana" pitchFamily="34" charset="0"/>
                  <a:sym typeface="Wingdings" pitchFamily="2" charset="2"/>
                </a:rPr>
                <a:t></a:t>
              </a:r>
              <a:r>
                <a:rPr lang="en-US" i="1" dirty="0">
                  <a:latin typeface="Verdana" pitchFamily="34" charset="0"/>
                </a:rPr>
                <a:t> </a:t>
              </a:r>
              <a:r>
                <a:rPr lang="cs-CZ" i="1" dirty="0">
                  <a:latin typeface="Verdana" pitchFamily="34" charset="0"/>
                </a:rPr>
                <a:t>Existuje jen omezený</a:t>
              </a:r>
              <a:br>
                <a:rPr lang="cs-CZ" i="1" dirty="0">
                  <a:latin typeface="Verdana" pitchFamily="34" charset="0"/>
                </a:rPr>
              </a:br>
              <a:r>
                <a:rPr lang="cs-CZ" i="1" dirty="0">
                  <a:latin typeface="Verdana" pitchFamily="34" charset="0"/>
                </a:rPr>
                <a:t>seznam látek, pro</a:t>
              </a:r>
            </a:p>
            <a:p>
              <a:r>
                <a:rPr lang="cs-CZ" i="1" dirty="0">
                  <a:latin typeface="Verdana" pitchFamily="34" charset="0"/>
                </a:rPr>
                <a:t>které byly limity</a:t>
              </a:r>
              <a:br>
                <a:rPr lang="cs-CZ" i="1" dirty="0">
                  <a:latin typeface="Verdana" pitchFamily="34" charset="0"/>
                </a:rPr>
              </a:br>
              <a:r>
                <a:rPr lang="cs-CZ" i="1" dirty="0">
                  <a:latin typeface="Verdana" pitchFamily="34" charset="0"/>
                </a:rPr>
                <a:t>odvozeny </a:t>
              </a:r>
              <a:br>
                <a:rPr lang="cs-CZ" i="1" dirty="0">
                  <a:latin typeface="Verdana" pitchFamily="34" charset="0"/>
                </a:rPr>
              </a:br>
              <a:r>
                <a:rPr lang="cs-CZ" sz="1600" i="1" dirty="0">
                  <a:latin typeface="Verdana" pitchFamily="34" charset="0"/>
                </a:rPr>
                <a:t>(</a:t>
              </a:r>
              <a:r>
                <a:rPr lang="cs-CZ" sz="1600" i="1" dirty="0">
                  <a:solidFill>
                    <a:srgbClr val="0070C0"/>
                  </a:solidFill>
                  <a:latin typeface="Verdana" pitchFamily="34" charset="0"/>
                </a:rPr>
                <a:t>např. v rámci kvality </a:t>
              </a:r>
              <a:br>
                <a:rPr lang="en-US" sz="1600" i="1" dirty="0">
                  <a:solidFill>
                    <a:srgbClr val="0070C0"/>
                  </a:solidFill>
                  <a:latin typeface="Verdana" pitchFamily="34" charset="0"/>
                </a:rPr>
              </a:br>
              <a:r>
                <a:rPr lang="cs-CZ" sz="1600" i="1" dirty="0">
                  <a:solidFill>
                    <a:srgbClr val="0070C0"/>
                  </a:solidFill>
                  <a:latin typeface="Verdana" pitchFamily="34" charset="0"/>
                </a:rPr>
                <a:t>vody v celé EU </a:t>
              </a:r>
              <a:r>
                <a:rPr lang="en-US" sz="1600" i="1" dirty="0">
                  <a:solidFill>
                    <a:srgbClr val="0070C0"/>
                  </a:solidFill>
                  <a:latin typeface="Verdana" pitchFamily="34" charset="0"/>
                </a:rPr>
                <a:t>~</a:t>
              </a:r>
              <a:r>
                <a:rPr lang="cs-CZ" sz="1600" i="1" dirty="0">
                  <a:solidFill>
                    <a:srgbClr val="0070C0"/>
                  </a:solidFill>
                  <a:latin typeface="Verdana" pitchFamily="34" charset="0"/>
                </a:rPr>
                <a:t>40 látek</a:t>
              </a:r>
              <a:r>
                <a:rPr lang="cs-CZ" sz="1600" i="1" dirty="0">
                  <a:latin typeface="Verdana" pitchFamily="34" charset="0"/>
                </a:rPr>
                <a:t>)</a:t>
              </a:r>
            </a:p>
            <a:p>
              <a:endParaRPr lang="cs-CZ" b="1" i="1" dirty="0">
                <a:latin typeface="Verdana" pitchFamily="34" charset="0"/>
              </a:endParaRPr>
            </a:p>
          </p:txBody>
        </p:sp>
        <p:pic>
          <p:nvPicPr>
            <p:cNvPr id="2765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12" y="1584"/>
              <a:ext cx="1080" cy="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7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60" y="2352"/>
              <a:ext cx="1008" cy="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4" y="3168"/>
              <a:ext cx="1176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54" name="TextovéPole 9"/>
          <p:cNvSpPr txBox="1">
            <a:spLocks noChangeArrowheads="1"/>
          </p:cNvSpPr>
          <p:nvPr/>
        </p:nvSpPr>
        <p:spPr bwMode="auto">
          <a:xfrm>
            <a:off x="468313" y="1341438"/>
            <a:ext cx="6159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Limity jsou nejčastěji stanovovány s ohledem na zdraví lidí</a:t>
            </a:r>
            <a:br>
              <a:rPr lang="cs-CZ"/>
            </a:br>
            <a:r>
              <a:rPr lang="cs-CZ"/>
              <a:t> (méně často zohledňují účinky na ekosystémy)</a:t>
            </a: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>
                <a:solidFill>
                  <a:schemeClr val="tx1"/>
                </a:solidFill>
              </a:rPr>
              <a:t>Kde najít limity / normy environmentální kvality ?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(= </a:t>
            </a:r>
            <a:r>
              <a:rPr lang="cs-CZ" dirty="0">
                <a:solidFill>
                  <a:schemeClr val="tx2"/>
                </a:solidFill>
              </a:rPr>
              <a:t>EQS – </a:t>
            </a:r>
            <a:r>
              <a:rPr lang="cs-CZ" dirty="0" err="1">
                <a:solidFill>
                  <a:schemeClr val="tx2"/>
                </a:solidFill>
              </a:rPr>
              <a:t>Environmental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Quality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Standards</a:t>
            </a:r>
            <a:r>
              <a:rPr lang="cs-CZ" dirty="0">
                <a:solidFill>
                  <a:schemeClr val="tx1"/>
                </a:solidFill>
              </a:rPr>
              <a:t>)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b="1" dirty="0"/>
              <a:t>ČR</a:t>
            </a:r>
          </a:p>
          <a:p>
            <a:pPr lvl="1">
              <a:defRPr/>
            </a:pPr>
            <a:r>
              <a:rPr lang="cs-CZ" dirty="0"/>
              <a:t>v příslušných zákonech / vyhláškách</a:t>
            </a:r>
          </a:p>
          <a:p>
            <a:pPr lvl="1">
              <a:defRPr/>
            </a:pPr>
            <a:r>
              <a:rPr lang="cs-CZ" dirty="0"/>
              <a:t>omezený výčet nejvýznamnějších látek</a:t>
            </a:r>
          </a:p>
          <a:p>
            <a:pPr>
              <a:defRPr/>
            </a:pPr>
            <a:r>
              <a:rPr lang="cs-CZ" b="1" dirty="0"/>
              <a:t>EU</a:t>
            </a:r>
          </a:p>
          <a:p>
            <a:pPr lvl="1">
              <a:defRPr/>
            </a:pPr>
            <a:r>
              <a:rPr lang="cs-CZ" dirty="0"/>
              <a:t>V příslušných legislativách </a:t>
            </a:r>
          </a:p>
          <a:p>
            <a:pPr lvl="1">
              <a:defRPr/>
            </a:pPr>
            <a:r>
              <a:rPr lang="cs-CZ" dirty="0"/>
              <a:t>Příklad: Rámcová směrnice o vodě 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>
                <a:solidFill>
                  <a:schemeClr val="tx2"/>
                </a:solidFill>
              </a:rPr>
              <a:t>WFD</a:t>
            </a:r>
            <a:r>
              <a:rPr lang="cs-CZ" dirty="0">
                <a:solidFill>
                  <a:schemeClr val="tx2"/>
                </a:solidFill>
              </a:rPr>
              <a:t> – </a:t>
            </a:r>
            <a:r>
              <a:rPr lang="cs-CZ" dirty="0" err="1">
                <a:solidFill>
                  <a:schemeClr val="tx2"/>
                </a:solidFill>
              </a:rPr>
              <a:t>Water</a:t>
            </a:r>
            <a:r>
              <a:rPr lang="cs-CZ" dirty="0">
                <a:solidFill>
                  <a:schemeClr val="tx2"/>
                </a:solidFill>
              </a:rPr>
              <a:t> Framework </a:t>
            </a:r>
            <a:r>
              <a:rPr lang="cs-CZ" dirty="0" err="1">
                <a:solidFill>
                  <a:schemeClr val="tx2"/>
                </a:solidFill>
              </a:rPr>
              <a:t>Directive</a:t>
            </a:r>
            <a:r>
              <a:rPr lang="cs-CZ" dirty="0">
                <a:solidFill>
                  <a:schemeClr val="tx2"/>
                </a:solidFill>
              </a:rPr>
              <a:t>)</a:t>
            </a:r>
          </a:p>
          <a:p>
            <a:pPr>
              <a:defRPr/>
            </a:pPr>
            <a:endParaRPr lang="cs-CZ" b="1" dirty="0"/>
          </a:p>
          <a:p>
            <a:pPr>
              <a:defRPr/>
            </a:pPr>
            <a:r>
              <a:rPr lang="cs-CZ" b="1" dirty="0"/>
              <a:t>Databáze </a:t>
            </a:r>
            <a:r>
              <a:rPr lang="cs-CZ" b="1" dirty="0" err="1"/>
              <a:t>EQS</a:t>
            </a:r>
            <a:endParaRPr lang="cs-CZ" b="1" dirty="0"/>
          </a:p>
          <a:p>
            <a:pPr lvl="1">
              <a:defRPr/>
            </a:pPr>
            <a:r>
              <a:rPr lang="cs-CZ" dirty="0"/>
              <a:t>Německá agentura pro </a:t>
            </a:r>
            <a:r>
              <a:rPr lang="cs-CZ" dirty="0" err="1"/>
              <a:t>ŽP</a:t>
            </a:r>
            <a:r>
              <a:rPr lang="cs-CZ" dirty="0"/>
              <a:t>: </a:t>
            </a:r>
            <a:r>
              <a:rPr lang="cs-CZ" b="1" dirty="0" err="1">
                <a:solidFill>
                  <a:schemeClr val="tx2"/>
                </a:solidFill>
              </a:rPr>
              <a:t>UBA</a:t>
            </a:r>
            <a:r>
              <a:rPr lang="cs-CZ" dirty="0"/>
              <a:t> (</a:t>
            </a:r>
            <a:r>
              <a:rPr lang="cs-CZ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viz</a:t>
            </a:r>
            <a:r>
              <a:rPr lang="en-US" dirty="0">
                <a:sym typeface="Wingdings" pitchFamily="2" charset="2"/>
              </a:rPr>
              <a:t> d</a:t>
            </a:r>
            <a:r>
              <a:rPr lang="cs-CZ" dirty="0" err="1">
                <a:sym typeface="Wingdings" pitchFamily="2" charset="2"/>
              </a:rPr>
              <a:t>ále</a:t>
            </a:r>
            <a:r>
              <a:rPr lang="cs-CZ" dirty="0">
                <a:sym typeface="Wingdings" pitchFamily="2" charset="2"/>
              </a:rPr>
              <a:t>)</a:t>
            </a:r>
            <a:endParaRPr lang="cs-CZ" dirty="0"/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>
                <a:solidFill>
                  <a:schemeClr val="tx1"/>
                </a:solidFill>
              </a:rPr>
              <a:t>UBA, Německo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 http://webetox.uba.de/webETOX/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17551" t="11520" r="17651" b="11441"/>
          <a:stretch/>
        </p:blipFill>
        <p:spPr>
          <a:xfrm>
            <a:off x="899592" y="1052736"/>
            <a:ext cx="7618875" cy="566124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 bwMode="auto">
          <a:xfrm>
            <a:off x="0" y="476672"/>
            <a:ext cx="9144000" cy="65405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>
                <a:solidFill>
                  <a:schemeClr val="tx1"/>
                </a:solidFill>
              </a:rPr>
              <a:t>UBA, Německo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Seznam dalších zdrojů – EKOTOXIKOLOGICKÁ DATA</a:t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/>
              <a:t> </a:t>
            </a:r>
            <a:r>
              <a:rPr lang="cs-CZ" sz="1600" u="sng" dirty="0">
                <a:solidFill>
                  <a:schemeClr val="tx1"/>
                </a:solidFill>
              </a:rPr>
              <a:t>http://webetox.uba.de/webETOX/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sz="1600" dirty="0">
                <a:solidFill>
                  <a:schemeClr val="tx1"/>
                </a:solidFill>
                <a:sym typeface="Wingdings" panose="05000000000000000000" pitchFamily="2" charset="2"/>
              </a:rPr>
              <a:t>„</a:t>
            </a:r>
            <a:r>
              <a:rPr lang="cs-CZ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Links</a:t>
            </a:r>
            <a:r>
              <a:rPr lang="cs-CZ" sz="1600" dirty="0">
                <a:solidFill>
                  <a:schemeClr val="tx1"/>
                </a:solidFill>
                <a:sym typeface="Wingdings" panose="05000000000000000000" pitchFamily="2" charset="2"/>
              </a:rPr>
              <a:t>“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50" t="23884" r="24351" b="4055"/>
          <a:stretch/>
        </p:blipFill>
        <p:spPr>
          <a:xfrm>
            <a:off x="539552" y="1556792"/>
            <a:ext cx="8460804" cy="50405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>
                <a:solidFill>
                  <a:srgbClr val="FF3300"/>
                </a:solidFill>
              </a:rPr>
              <a:t>Část</a:t>
            </a:r>
            <a:r>
              <a:rPr lang="en-GB" sz="3500" b="1" dirty="0">
                <a:solidFill>
                  <a:srgbClr val="FF3300"/>
                </a:solidFill>
              </a:rPr>
              <a:t> 2 – </a:t>
            </a:r>
            <a:r>
              <a:rPr lang="en-GB" sz="3500" b="1" dirty="0" err="1">
                <a:solidFill>
                  <a:srgbClr val="FF3300"/>
                </a:solidFill>
              </a:rPr>
              <a:t>rizika</a:t>
            </a:r>
            <a:r>
              <a:rPr lang="en-GB" sz="3500" b="1" dirty="0">
                <a:solidFill>
                  <a:srgbClr val="FF3300"/>
                </a:solidFill>
              </a:rPr>
              <a:t> v prostředí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228691">
            <a:off x="2672019" y="1892223"/>
            <a:ext cx="3407779" cy="3330638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4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8184" y="3195459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err="1">
                <a:solidFill>
                  <a:srgbClr val="00B050"/>
                </a:solidFill>
              </a:rPr>
              <a:t>Příklad</a:t>
            </a:r>
            <a:r>
              <a:rPr lang="en-GB" sz="2400" dirty="0">
                <a:solidFill>
                  <a:srgbClr val="00B050"/>
                </a:solidFill>
              </a:rPr>
              <a:t> 3</a:t>
            </a:r>
          </a:p>
          <a:p>
            <a:pPr algn="ctr" eaLnBrk="0" hangingPunct="0"/>
            <a:r>
              <a:rPr lang="en-GB" sz="2400" dirty="0">
                <a:solidFill>
                  <a:srgbClr val="00B050"/>
                </a:solidFill>
              </a:rPr>
              <a:t>NEK v </a:t>
            </a:r>
            <a:r>
              <a:rPr lang="en-GB" sz="2400" dirty="0" err="1">
                <a:solidFill>
                  <a:srgbClr val="00B050"/>
                </a:solidFill>
              </a:rPr>
              <a:t>Evropské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rámcové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směrnici</a:t>
            </a:r>
            <a:r>
              <a:rPr lang="en-GB" sz="2400" dirty="0">
                <a:solidFill>
                  <a:srgbClr val="00B050"/>
                </a:solidFill>
              </a:rPr>
              <a:t> o </a:t>
            </a:r>
            <a:r>
              <a:rPr lang="en-GB" sz="2400" dirty="0" err="1">
                <a:solidFill>
                  <a:srgbClr val="00B050"/>
                </a:solidFill>
              </a:rPr>
              <a:t>vodě</a:t>
            </a:r>
            <a:endParaRPr lang="cs-CZ" sz="1600" dirty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>
                <a:solidFill>
                  <a:schemeClr val="tx1"/>
                </a:solidFill>
              </a:rPr>
              <a:t>EU WFD - rámcová směrnice o vodách</a:t>
            </a:r>
            <a:endParaRPr lang="en-GB" sz="3200">
              <a:solidFill>
                <a:schemeClr val="tx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87338" y="1125538"/>
            <a:ext cx="8748712" cy="554382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200" b="1" dirty="0"/>
              <a:t>Cíl EU WFD</a:t>
            </a:r>
            <a:r>
              <a:rPr lang="en-GB" sz="2200" b="1" dirty="0"/>
              <a:t>: </a:t>
            </a:r>
            <a:br>
              <a:rPr lang="en-GB" sz="2200" b="1" dirty="0"/>
            </a:br>
            <a:r>
              <a:rPr lang="en-GB" sz="2200" dirty="0"/>
              <a:t> </a:t>
            </a:r>
            <a:r>
              <a:rPr lang="en-GB" sz="2200" dirty="0">
                <a:solidFill>
                  <a:srgbClr val="00B050"/>
                </a:solidFill>
              </a:rPr>
              <a:t>“</a:t>
            </a:r>
            <a:r>
              <a:rPr lang="en-GB" sz="2200" dirty="0" err="1">
                <a:solidFill>
                  <a:srgbClr val="00B050"/>
                </a:solidFill>
              </a:rPr>
              <a:t>dobrý</a:t>
            </a:r>
            <a:r>
              <a:rPr lang="en-GB" sz="2200" dirty="0">
                <a:solidFill>
                  <a:srgbClr val="00B050"/>
                </a:solidFill>
              </a:rPr>
              <a:t>” (good) </a:t>
            </a:r>
            <a:r>
              <a:rPr lang="cs-CZ" sz="2200" dirty="0">
                <a:solidFill>
                  <a:srgbClr val="00B050"/>
                </a:solidFill>
              </a:rPr>
              <a:t>stav </a:t>
            </a:r>
            <a:r>
              <a:rPr lang="en-GB" sz="2200" dirty="0" err="1"/>
              <a:t>všech</a:t>
            </a:r>
            <a:r>
              <a:rPr lang="en-GB" sz="2200" dirty="0"/>
              <a:t> </a:t>
            </a:r>
            <a:r>
              <a:rPr lang="en-GB" sz="2200" dirty="0" err="1"/>
              <a:t>povrchových</a:t>
            </a:r>
            <a:r>
              <a:rPr lang="en-GB" sz="2200" dirty="0"/>
              <a:t> </a:t>
            </a:r>
            <a:r>
              <a:rPr lang="cs-CZ" sz="2200" dirty="0"/>
              <a:t>vod</a:t>
            </a:r>
            <a:r>
              <a:rPr lang="en-GB" sz="2200" dirty="0"/>
              <a:t> v EU do </a:t>
            </a:r>
            <a:r>
              <a:rPr lang="en-GB" sz="2200" dirty="0" err="1"/>
              <a:t>roku</a:t>
            </a:r>
            <a:r>
              <a:rPr lang="en-GB" sz="2200" dirty="0"/>
              <a:t> 2020</a:t>
            </a:r>
            <a:endParaRPr lang="en-GB" sz="3600" dirty="0"/>
          </a:p>
          <a:p>
            <a:pPr>
              <a:defRPr/>
            </a:pPr>
            <a:endParaRPr lang="en-GB" sz="2200" dirty="0"/>
          </a:p>
          <a:p>
            <a:pPr>
              <a:defRPr/>
            </a:pPr>
            <a:r>
              <a:rPr lang="cs-CZ" sz="2600" dirty="0"/>
              <a:t>2 komponenty hodnocení kvality</a:t>
            </a:r>
            <a:r>
              <a:rPr lang="en-GB" sz="2600" dirty="0"/>
              <a:t> (“</a:t>
            </a:r>
            <a:r>
              <a:rPr lang="en-GB" sz="2600" dirty="0" err="1"/>
              <a:t>dobrého</a:t>
            </a:r>
            <a:r>
              <a:rPr lang="en-GB" sz="2600" dirty="0"/>
              <a:t> </a:t>
            </a:r>
            <a:r>
              <a:rPr lang="en-GB" sz="2600" dirty="0" err="1"/>
              <a:t>stavu</a:t>
            </a:r>
            <a:r>
              <a:rPr lang="en-GB" sz="2600" dirty="0"/>
              <a:t>”)</a:t>
            </a:r>
            <a:r>
              <a:rPr lang="cs-CZ" sz="2600" dirty="0"/>
              <a:t> „ekologická“ a </a:t>
            </a:r>
            <a:r>
              <a:rPr lang="cs-CZ" sz="2600" b="1" dirty="0"/>
              <a:t>„chemická“</a:t>
            </a:r>
            <a:endParaRPr lang="en-GB" sz="2600" b="1" dirty="0"/>
          </a:p>
          <a:p>
            <a:pPr lvl="1">
              <a:defRPr/>
            </a:pPr>
            <a:r>
              <a:rPr lang="cs-CZ" sz="2600" b="1" dirty="0">
                <a:solidFill>
                  <a:srgbClr val="00B050"/>
                </a:solidFill>
              </a:rPr>
              <a:t>Chemická komponenta</a:t>
            </a:r>
            <a:r>
              <a:rPr lang="en-GB" sz="2600" b="1" dirty="0">
                <a:solidFill>
                  <a:srgbClr val="00B050"/>
                </a:solidFill>
              </a:rPr>
              <a:t> </a:t>
            </a:r>
            <a:r>
              <a:rPr lang="en-GB" sz="2600" dirty="0"/>
              <a:t>- </a:t>
            </a:r>
            <a:r>
              <a:rPr lang="cs-CZ" sz="2600" dirty="0"/>
              <a:t>3 seznamy </a:t>
            </a:r>
            <a:r>
              <a:rPr lang="en-GB" sz="2600" dirty="0" err="1"/>
              <a:t>definovaných</a:t>
            </a:r>
            <a:r>
              <a:rPr lang="en-GB" sz="2600" dirty="0"/>
              <a:t> </a:t>
            </a:r>
            <a:r>
              <a:rPr lang="cs-CZ" sz="2600" dirty="0"/>
              <a:t>látek</a:t>
            </a:r>
          </a:p>
          <a:p>
            <a:pPr lvl="2">
              <a:defRPr/>
            </a:pPr>
            <a:r>
              <a:rPr lang="cs-CZ" sz="2600" dirty="0">
                <a:solidFill>
                  <a:schemeClr val="tx2"/>
                </a:solidFill>
              </a:rPr>
              <a:t>Seznam prioritních látek</a:t>
            </a:r>
          </a:p>
          <a:p>
            <a:pPr lvl="3">
              <a:defRPr/>
            </a:pPr>
            <a:r>
              <a:rPr lang="cs-CZ" b="1" dirty="0">
                <a:solidFill>
                  <a:srgbClr val="00B050"/>
                </a:solidFill>
              </a:rPr>
              <a:t>Dobrá kvalita = </a:t>
            </a:r>
            <a:r>
              <a:rPr lang="en-US" b="1" dirty="0" err="1">
                <a:solidFill>
                  <a:srgbClr val="00B050"/>
                </a:solidFill>
              </a:rPr>
              <a:t>koncentrace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každé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konkrétní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látky</a:t>
            </a:r>
            <a:r>
              <a:rPr lang="en-US" b="1" dirty="0">
                <a:solidFill>
                  <a:srgbClr val="00B050"/>
                </a:solidFill>
              </a:rPr>
              <a:t> &lt; </a:t>
            </a:r>
            <a:r>
              <a:rPr lang="cs-CZ" b="1" dirty="0">
                <a:solidFill>
                  <a:srgbClr val="00B050"/>
                </a:solidFill>
              </a:rPr>
              <a:t>NEK </a:t>
            </a:r>
            <a:br>
              <a:rPr lang="en-US" b="1" dirty="0"/>
            </a:br>
            <a:r>
              <a:rPr lang="cs-CZ" b="1" dirty="0"/>
              <a:t>(Normy environmentální kvality, </a:t>
            </a:r>
            <a:r>
              <a:rPr lang="cs-CZ" dirty="0"/>
              <a:t>anglicky EQS)</a:t>
            </a:r>
            <a:br>
              <a:rPr lang="cs-CZ" dirty="0"/>
            </a:br>
            <a:r>
              <a:rPr lang="cs-CZ" sz="1600" dirty="0"/>
              <a:t>RP-NEK – roční průměrná koncentrace</a:t>
            </a:r>
            <a:br>
              <a:rPr lang="cs-CZ" sz="1600" dirty="0"/>
            </a:br>
            <a:r>
              <a:rPr lang="cs-CZ" sz="1600" dirty="0"/>
              <a:t>NPK –NEK – nejvyšší přípustná koncentrace</a:t>
            </a:r>
          </a:p>
          <a:p>
            <a:pPr lvl="2">
              <a:defRPr/>
            </a:pPr>
            <a:r>
              <a:rPr lang="cs-CZ" sz="2600" dirty="0">
                <a:solidFill>
                  <a:schemeClr val="tx2"/>
                </a:solidFill>
              </a:rPr>
              <a:t>Seznam sledovaných látek („</a:t>
            </a:r>
            <a:r>
              <a:rPr lang="cs-CZ" sz="2600" dirty="0" err="1">
                <a:solidFill>
                  <a:schemeClr val="tx2"/>
                </a:solidFill>
              </a:rPr>
              <a:t>watch</a:t>
            </a:r>
            <a:r>
              <a:rPr lang="cs-CZ" sz="2600" dirty="0">
                <a:solidFill>
                  <a:schemeClr val="tx2"/>
                </a:solidFill>
              </a:rPr>
              <a:t> list“)</a:t>
            </a:r>
          </a:p>
          <a:p>
            <a:pPr lvl="3">
              <a:defRPr/>
            </a:pPr>
            <a:r>
              <a:rPr lang="en-GB" sz="2100" dirty="0">
                <a:solidFill>
                  <a:schemeClr val="tx1"/>
                </a:solidFill>
              </a:rPr>
              <a:t>... je </a:t>
            </a:r>
            <a:r>
              <a:rPr lang="en-GB" sz="2100" dirty="0" err="1">
                <a:solidFill>
                  <a:schemeClr val="tx1"/>
                </a:solidFill>
              </a:rPr>
              <a:t>třeba</a:t>
            </a:r>
            <a:r>
              <a:rPr lang="en-GB" sz="2100" dirty="0">
                <a:solidFill>
                  <a:schemeClr val="tx1"/>
                </a:solidFill>
              </a:rPr>
              <a:t> je </a:t>
            </a:r>
            <a:r>
              <a:rPr lang="en-GB" sz="2100" dirty="0" err="1">
                <a:solidFill>
                  <a:schemeClr val="tx1"/>
                </a:solidFill>
              </a:rPr>
              <a:t>sledovat</a:t>
            </a:r>
            <a:r>
              <a:rPr lang="en-GB" sz="2100" dirty="0">
                <a:solidFill>
                  <a:schemeClr val="tx1"/>
                </a:solidFill>
              </a:rPr>
              <a:t> (</a:t>
            </a:r>
            <a:r>
              <a:rPr lang="en-GB" sz="2100" dirty="0" err="1">
                <a:solidFill>
                  <a:schemeClr val="tx1"/>
                </a:solidFill>
              </a:rPr>
              <a:t>analyzovat</a:t>
            </a:r>
            <a:r>
              <a:rPr lang="en-GB" sz="2100" dirty="0">
                <a:solidFill>
                  <a:schemeClr val="tx1"/>
                </a:solidFill>
              </a:rPr>
              <a:t>) </a:t>
            </a:r>
            <a:r>
              <a:rPr lang="en-GB" sz="21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GB" sz="2100" dirty="0" err="1">
                <a:solidFill>
                  <a:schemeClr val="tx1"/>
                </a:solidFill>
                <a:sym typeface="Wingdings" pitchFamily="2" charset="2"/>
              </a:rPr>
              <a:t>posouzení</a:t>
            </a:r>
            <a:r>
              <a:rPr lang="en-GB" sz="2100" dirty="0">
                <a:solidFill>
                  <a:schemeClr val="tx1"/>
                </a:solidFill>
                <a:sym typeface="Wingdings" pitchFamily="2" charset="2"/>
              </a:rPr>
              <a:t> v </a:t>
            </a:r>
            <a:r>
              <a:rPr lang="en-GB" sz="2100" dirty="0" err="1">
                <a:solidFill>
                  <a:schemeClr val="tx1"/>
                </a:solidFill>
                <a:sym typeface="Wingdings" pitchFamily="2" charset="2"/>
              </a:rPr>
              <a:t>budoucnu</a:t>
            </a:r>
            <a:r>
              <a:rPr lang="en-GB" sz="2100" dirty="0">
                <a:solidFill>
                  <a:schemeClr val="tx1"/>
                </a:solidFill>
                <a:sym typeface="Wingdings" pitchFamily="2" charset="2"/>
              </a:rPr>
              <a:t> a </a:t>
            </a:r>
            <a:r>
              <a:rPr lang="en-GB" sz="2100" dirty="0" err="1">
                <a:solidFill>
                  <a:schemeClr val="tx1"/>
                </a:solidFill>
                <a:sym typeface="Wingdings" pitchFamily="2" charset="2"/>
              </a:rPr>
              <a:t>případné</a:t>
            </a:r>
            <a:r>
              <a:rPr lang="en-GB" sz="21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sz="2100" dirty="0" err="1">
                <a:solidFill>
                  <a:schemeClr val="tx1"/>
                </a:solidFill>
                <a:sym typeface="Wingdings" pitchFamily="2" charset="2"/>
              </a:rPr>
              <a:t>zařazení</a:t>
            </a:r>
            <a:r>
              <a:rPr lang="en-GB" sz="21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sz="2100" dirty="0" err="1">
                <a:solidFill>
                  <a:schemeClr val="tx1"/>
                </a:solidFill>
                <a:sym typeface="Wingdings" pitchFamily="2" charset="2"/>
              </a:rPr>
              <a:t>mezi</a:t>
            </a:r>
            <a:r>
              <a:rPr lang="en-GB" sz="2100" dirty="0">
                <a:solidFill>
                  <a:schemeClr val="tx1"/>
                </a:solidFill>
                <a:sym typeface="Wingdings" pitchFamily="2" charset="2"/>
              </a:rPr>
              <a:t> “PRIORITNÍ </a:t>
            </a:r>
            <a:r>
              <a:rPr lang="en-GB" sz="2100" dirty="0" err="1">
                <a:solidFill>
                  <a:schemeClr val="tx1"/>
                </a:solidFill>
                <a:sym typeface="Wingdings" pitchFamily="2" charset="2"/>
              </a:rPr>
              <a:t>látky</a:t>
            </a:r>
            <a:r>
              <a:rPr lang="en-GB" sz="2100" dirty="0">
                <a:solidFill>
                  <a:schemeClr val="tx1"/>
                </a:solidFill>
                <a:sym typeface="Wingdings" pitchFamily="2" charset="2"/>
              </a:rPr>
              <a:t>”</a:t>
            </a:r>
            <a:endParaRPr lang="en-GB" sz="2100" dirty="0">
              <a:solidFill>
                <a:schemeClr val="tx1"/>
              </a:solidFill>
            </a:endParaRPr>
          </a:p>
          <a:p>
            <a:pPr lvl="2">
              <a:defRPr/>
            </a:pPr>
            <a:endParaRPr lang="en-GB" sz="1700" dirty="0">
              <a:solidFill>
                <a:schemeClr val="tx2"/>
              </a:solidFill>
            </a:endParaRPr>
          </a:p>
          <a:p>
            <a:pPr lvl="2">
              <a:defRPr/>
            </a:pPr>
            <a:r>
              <a:rPr lang="en-GB" sz="1700" dirty="0">
                <a:solidFill>
                  <a:schemeClr val="tx2"/>
                </a:solidFill>
              </a:rPr>
              <a:t>S</a:t>
            </a:r>
            <a:r>
              <a:rPr lang="cs-CZ" sz="1700" dirty="0" err="1">
                <a:solidFill>
                  <a:schemeClr val="tx2"/>
                </a:solidFill>
              </a:rPr>
              <a:t>eznam</a:t>
            </a:r>
            <a:r>
              <a:rPr lang="cs-CZ" sz="1700" dirty="0">
                <a:solidFill>
                  <a:schemeClr val="tx2"/>
                </a:solidFill>
              </a:rPr>
              <a:t> specifických polutantů </a:t>
            </a:r>
          </a:p>
          <a:p>
            <a:pPr lvl="3">
              <a:defRPr/>
            </a:pPr>
            <a:r>
              <a:rPr lang="cs-CZ" sz="1700" dirty="0"/>
              <a:t>Dle plánů povodí „</a:t>
            </a:r>
            <a:r>
              <a:rPr lang="cs-CZ" sz="1700" dirty="0" err="1"/>
              <a:t>river</a:t>
            </a:r>
            <a:r>
              <a:rPr lang="cs-CZ" sz="1700" dirty="0"/>
              <a:t> </a:t>
            </a:r>
            <a:r>
              <a:rPr lang="cs-CZ" sz="1700" dirty="0" err="1"/>
              <a:t>basin</a:t>
            </a:r>
            <a:r>
              <a:rPr lang="cs-CZ" sz="1700" dirty="0"/>
              <a:t> </a:t>
            </a:r>
            <a:r>
              <a:rPr lang="cs-CZ" sz="1700" dirty="0" err="1"/>
              <a:t>specific</a:t>
            </a:r>
            <a:r>
              <a:rPr lang="cs-CZ" sz="1700" dirty="0"/>
              <a:t> </a:t>
            </a:r>
            <a:r>
              <a:rPr lang="cs-CZ" sz="1700" dirty="0" err="1"/>
              <a:t>pollutants</a:t>
            </a:r>
            <a:r>
              <a:rPr lang="cs-CZ" sz="1700" dirty="0"/>
              <a:t>)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http://www.scotland.gov.uk/Resource/Img/237458/0069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5888"/>
            <a:ext cx="8683625" cy="66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3"/>
          <p:cNvSpPr>
            <a:spLocks noGrp="1"/>
          </p:cNvSpPr>
          <p:nvPr>
            <p:ph type="title"/>
          </p:nvPr>
        </p:nvSpPr>
        <p:spPr bwMode="auto">
          <a:xfrm>
            <a:off x="0" y="115888"/>
            <a:ext cx="9144000" cy="654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>
                <a:solidFill>
                  <a:schemeClr val="tx1"/>
                </a:solidFill>
              </a:rPr>
              <a:t>Seznam prioritních látek</a:t>
            </a:r>
            <a:r>
              <a:rPr lang="cs-CZ">
                <a:solidFill>
                  <a:schemeClr val="tx1"/>
                </a:solidFill>
              </a:rPr>
              <a:t> EU WFD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cs-CZ">
                <a:solidFill>
                  <a:schemeClr val="tx1"/>
                </a:solidFill>
              </a:rPr>
              <a:t>(výběr</a:t>
            </a:r>
            <a:r>
              <a:rPr lang="en-GB">
                <a:solidFill>
                  <a:schemeClr val="tx1"/>
                </a:solidFill>
              </a:rPr>
              <a:t>, </a:t>
            </a:r>
            <a:r>
              <a:rPr lang="cs-CZ">
                <a:solidFill>
                  <a:schemeClr val="tx1"/>
                </a:solidFill>
              </a:rPr>
              <a:t>příklad</a:t>
            </a:r>
            <a:r>
              <a:rPr lang="en-GB">
                <a:solidFill>
                  <a:schemeClr val="tx1"/>
                </a:solidFill>
              </a:rPr>
              <a:t>y</a:t>
            </a:r>
            <a:r>
              <a:rPr lang="cs-CZ">
                <a:solidFill>
                  <a:schemeClr val="tx1"/>
                </a:solidFill>
              </a:rPr>
              <a:t>) 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 l="18536" t="20297" r="19479" b="10457"/>
          <a:stretch>
            <a:fillRect/>
          </a:stretch>
        </p:blipFill>
        <p:spPr bwMode="auto">
          <a:xfrm>
            <a:off x="395288" y="1557338"/>
            <a:ext cx="84836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ovéPole 6"/>
          <p:cNvSpPr txBox="1">
            <a:spLocks noChangeArrowheads="1"/>
          </p:cNvSpPr>
          <p:nvPr/>
        </p:nvSpPr>
        <p:spPr bwMode="auto">
          <a:xfrm>
            <a:off x="-180975" y="836613"/>
            <a:ext cx="92624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cs-CZ" sz="2000" b="1" dirty="0">
                <a:solidFill>
                  <a:schemeClr val="tx2"/>
                </a:solidFill>
              </a:rPr>
              <a:t>Aktuálně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GB" sz="2000" b="1" dirty="0">
                <a:solidFill>
                  <a:schemeClr val="tx2"/>
                </a:solidFill>
              </a:rPr>
              <a:t>(201</a:t>
            </a:r>
            <a:r>
              <a:rPr lang="cs-CZ" sz="2000" b="1" dirty="0">
                <a:solidFill>
                  <a:schemeClr val="tx2"/>
                </a:solidFill>
              </a:rPr>
              <a:t>6</a:t>
            </a:r>
            <a:r>
              <a:rPr lang="en-GB" sz="2000" b="1" dirty="0">
                <a:solidFill>
                  <a:schemeClr val="tx2"/>
                </a:solidFill>
              </a:rPr>
              <a:t>)</a:t>
            </a:r>
            <a:r>
              <a:rPr lang="cs-CZ" sz="2000" b="1" dirty="0">
                <a:solidFill>
                  <a:schemeClr val="tx2"/>
                </a:solidFill>
              </a:rPr>
              <a:t> 	seznam 44 prioritních látek 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cs-CZ" sz="2000" b="1" dirty="0">
                <a:solidFill>
                  <a:schemeClr val="tx2"/>
                </a:solidFill>
              </a:rPr>
              <a:t>(</a:t>
            </a:r>
            <a:r>
              <a:rPr lang="en-GB" sz="2000" b="1" dirty="0" err="1">
                <a:solidFill>
                  <a:schemeClr val="tx2"/>
                </a:solidFill>
              </a:rPr>
              <a:t>výběr</a:t>
            </a:r>
            <a:r>
              <a:rPr lang="en-GB" sz="2000" b="1" dirty="0">
                <a:solidFill>
                  <a:schemeClr val="tx2"/>
                </a:solidFill>
              </a:rPr>
              <a:t> dole</a:t>
            </a:r>
            <a:r>
              <a:rPr lang="cs-CZ" sz="2000" b="1" dirty="0">
                <a:solidFill>
                  <a:schemeClr val="tx2"/>
                </a:solidFill>
              </a:rPr>
              <a:t>)</a:t>
            </a:r>
            <a:br>
              <a:rPr lang="cs-CZ" sz="2000" b="1" dirty="0">
                <a:solidFill>
                  <a:schemeClr val="tx2"/>
                </a:solidFill>
              </a:rPr>
            </a:br>
            <a:r>
              <a:rPr lang="cs-CZ" sz="2000" b="1" dirty="0">
                <a:solidFill>
                  <a:schemeClr val="tx2"/>
                </a:solidFill>
              </a:rPr>
              <a:t>		</a:t>
            </a:r>
            <a:r>
              <a:rPr lang="cs-CZ" sz="1600" i="1" dirty="0"/>
              <a:t>+ seznam „sledovaných látek“ (</a:t>
            </a:r>
            <a:r>
              <a:rPr lang="cs-CZ" sz="1600" i="1" dirty="0" err="1"/>
              <a:t>watch</a:t>
            </a:r>
            <a:r>
              <a:rPr lang="cs-CZ" sz="1600" i="1" dirty="0"/>
              <a:t> list)</a:t>
            </a:r>
            <a:r>
              <a:rPr lang="en-GB" sz="1600" i="1" dirty="0"/>
              <a:t> – </a:t>
            </a:r>
            <a:r>
              <a:rPr lang="en-GB" sz="1600" i="1" dirty="0" err="1"/>
              <a:t>viz</a:t>
            </a:r>
            <a:r>
              <a:rPr lang="en-GB" sz="1600" i="1" dirty="0"/>
              <a:t> </a:t>
            </a:r>
            <a:r>
              <a:rPr lang="en-GB" sz="1600" i="1" dirty="0" err="1"/>
              <a:t>dále</a:t>
            </a:r>
            <a:r>
              <a:rPr lang="cs-CZ" sz="1600" i="1" dirty="0"/>
              <a:t> = kandidáti budoucích </a:t>
            </a:r>
            <a:r>
              <a:rPr lang="cs-CZ" sz="1600" i="1" dirty="0" err="1"/>
              <a:t>EQS</a:t>
            </a:r>
            <a:endParaRPr lang="en-GB" sz="1600" i="1" dirty="0"/>
          </a:p>
          <a:p>
            <a:r>
              <a:rPr lang="en-GB" sz="1600" b="1" dirty="0"/>
              <a:t>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>
                <a:solidFill>
                  <a:schemeClr val="tx1"/>
                </a:solidFill>
              </a:rPr>
              <a:t>„</a:t>
            </a:r>
            <a:r>
              <a:rPr lang="cs-CZ" dirty="0" err="1">
                <a:solidFill>
                  <a:schemeClr val="tx1"/>
                </a:solidFill>
              </a:rPr>
              <a:t>Watch</a:t>
            </a:r>
            <a:r>
              <a:rPr lang="cs-CZ" dirty="0">
                <a:solidFill>
                  <a:schemeClr val="tx1"/>
                </a:solidFill>
              </a:rPr>
              <a:t> list“ EU </a:t>
            </a:r>
            <a:r>
              <a:rPr lang="cs-CZ" dirty="0" err="1">
                <a:solidFill>
                  <a:schemeClr val="tx1"/>
                </a:solidFill>
              </a:rPr>
              <a:t>WFD</a:t>
            </a:r>
            <a:r>
              <a:rPr lang="cs-CZ" dirty="0">
                <a:solidFill>
                  <a:schemeClr val="tx1"/>
                </a:solidFill>
              </a:rPr>
              <a:t> = kandidáti </a:t>
            </a:r>
            <a:r>
              <a:rPr lang="cs-CZ" dirty="0" err="1">
                <a:solidFill>
                  <a:schemeClr val="tx1"/>
                </a:solidFill>
              </a:rPr>
              <a:t>EQS</a:t>
            </a:r>
            <a:r>
              <a:rPr lang="cs-CZ" dirty="0">
                <a:solidFill>
                  <a:schemeClr val="tx1"/>
                </a:solidFill>
              </a:rPr>
              <a:t> pro budoucnost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 l="12199" t="39291" r="12289" b="24203"/>
          <a:stretch>
            <a:fillRect/>
          </a:stretch>
        </p:blipFill>
        <p:spPr bwMode="auto">
          <a:xfrm>
            <a:off x="101600" y="1341438"/>
            <a:ext cx="90074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ovéPole 6"/>
          <p:cNvSpPr txBox="1">
            <a:spLocks noChangeArrowheads="1"/>
          </p:cNvSpPr>
          <p:nvPr/>
        </p:nvSpPr>
        <p:spPr bwMode="auto">
          <a:xfrm>
            <a:off x="395288" y="5614988"/>
            <a:ext cx="56721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/>
              <a:t>http://eur-lex.europa.eu/legal-content/CS/TXT/PDF/?uri=CELEX:32015D0495&amp;from=EN</a:t>
            </a:r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1835150" y="2565400"/>
            <a:ext cx="2305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21857" t="21281" r="22800" b="8829"/>
          <a:stretch>
            <a:fillRect/>
          </a:stretch>
        </p:blipFill>
        <p:spPr bwMode="auto">
          <a:xfrm>
            <a:off x="34925" y="404813"/>
            <a:ext cx="90265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71438" y="2060575"/>
            <a:ext cx="2916237" cy="1439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Obdélník 3"/>
          <p:cNvSpPr/>
          <p:nvPr/>
        </p:nvSpPr>
        <p:spPr>
          <a:xfrm>
            <a:off x="71438" y="4509120"/>
            <a:ext cx="2916237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TextovéPole 1"/>
          <p:cNvSpPr txBox="1"/>
          <p:nvPr/>
        </p:nvSpPr>
        <p:spPr>
          <a:xfrm>
            <a:off x="179512" y="845523"/>
            <a:ext cx="2841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11 látek z  toho </a:t>
            </a:r>
            <a:r>
              <a:rPr lang="cs-CZ" sz="1200" b="1" dirty="0">
                <a:solidFill>
                  <a:srgbClr val="FF0000"/>
                </a:solidFill>
              </a:rPr>
              <a:t>3 léčiva + 2 hormony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"/>
          <p:cNvSpPr>
            <a:spLocks noChangeArrowheads="1"/>
          </p:cNvSpPr>
          <p:nvPr/>
        </p:nvSpPr>
        <p:spPr bwMode="auto">
          <a:xfrm>
            <a:off x="5357813" y="4770438"/>
            <a:ext cx="2109787" cy="10207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5357813" y="4084638"/>
            <a:ext cx="19050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3071813" y="4084638"/>
            <a:ext cx="19050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3148013" y="2560638"/>
            <a:ext cx="17526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481013" y="2560638"/>
            <a:ext cx="17526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333375"/>
            <a:ext cx="70945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200" b="1">
                <a:solidFill>
                  <a:srgbClr val="FF3300"/>
                </a:solidFill>
              </a:rPr>
              <a:t>Ekotoxikologie PROSPEKTIVNÍ a RETROSPEKTIVNÍ</a:t>
            </a:r>
            <a:endParaRPr lang="cs-CZ" sz="1600" b="1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52450" y="1798638"/>
            <a:ext cx="196215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600"/>
              <a:t>RETROSPEKTIVNÍ</a:t>
            </a:r>
            <a:endParaRPr lang="cs-CZ" sz="1600">
              <a:latin typeface="Times New Roman" pitchFamily="18" charset="0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438650" y="1265238"/>
            <a:ext cx="1692275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600"/>
              <a:t>PROSPEKTIVNÍ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82613" y="2957513"/>
            <a:ext cx="15128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Polní studie</a:t>
            </a:r>
          </a:p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(Bio)monitoring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160713" y="4160838"/>
            <a:ext cx="1738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Laboratorní studie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5522913" y="4160838"/>
            <a:ext cx="1738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rgbClr val="FF0000"/>
                </a:solidFill>
              </a:rPr>
              <a:t>Laboratorní studie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5365750" y="4968875"/>
            <a:ext cx="19970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Simulované prostředí</a:t>
            </a:r>
          </a:p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(mikro/mezokosmy)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3662363" y="1895475"/>
            <a:ext cx="835025" cy="314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Havárie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5195888" y="1874838"/>
            <a:ext cx="2247900" cy="314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Odhady pro budoucnost</a:t>
            </a: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376613" y="1722438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1243013" y="5761038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1243013" y="4160838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3311525" y="2957513"/>
            <a:ext cx="15128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Polní studie</a:t>
            </a:r>
          </a:p>
          <a:p>
            <a:pPr algn="ctr" eaLnBrk="0" hangingPunct="0"/>
            <a:r>
              <a:rPr lang="cs-CZ" sz="1400" b="1">
                <a:solidFill>
                  <a:schemeClr val="tx2"/>
                </a:solidFill>
              </a:rPr>
              <a:t>(Bio)monitoring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800600" y="3141663"/>
            <a:ext cx="4114800" cy="2741612"/>
            <a:chOff x="3408" y="2161"/>
            <a:chExt cx="2592" cy="1727"/>
          </a:xfrm>
        </p:grpSpPr>
        <p:sp>
          <p:nvSpPr>
            <p:cNvPr id="6169" name="Oval 21"/>
            <p:cNvSpPr>
              <a:spLocks noChangeArrowheads="1"/>
            </p:cNvSpPr>
            <p:nvPr/>
          </p:nvSpPr>
          <p:spPr bwMode="auto">
            <a:xfrm>
              <a:off x="3408" y="2640"/>
              <a:ext cx="2352" cy="1248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6170" name="Text Box 22"/>
            <p:cNvSpPr txBox="1">
              <a:spLocks noChangeArrowheads="1"/>
            </p:cNvSpPr>
            <p:nvPr/>
          </p:nvSpPr>
          <p:spPr bwMode="auto">
            <a:xfrm>
              <a:off x="3696" y="2161"/>
              <a:ext cx="2304" cy="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FF0000"/>
                  </a:solidFill>
                  <a:sym typeface="Wingdings" pitchFamily="2" charset="2"/>
                </a:rPr>
                <a:t>N</a:t>
              </a:r>
              <a:r>
                <a:rPr lang="cs-CZ" sz="2000">
                  <a:solidFill>
                    <a:srgbClr val="FF0000"/>
                  </a:solidFill>
                </a:rPr>
                <a:t>ejčastější v praxi: </a:t>
              </a:r>
              <a:r>
                <a:rPr lang="cs-CZ" sz="2000" b="1">
                  <a:solidFill>
                    <a:srgbClr val="FF0000"/>
                  </a:solidFill>
                </a:rPr>
                <a:t>Ekotoxikologie čistých látek</a:t>
              </a:r>
              <a:br>
                <a:rPr lang="cs-CZ" sz="2000" b="1">
                  <a:solidFill>
                    <a:srgbClr val="FF0000"/>
                  </a:solidFill>
                </a:rPr>
              </a:br>
              <a:endParaRPr lang="cs-CZ" sz="2000">
                <a:solidFill>
                  <a:srgbClr val="FF0000"/>
                </a:solidFill>
              </a:endParaRPr>
            </a:p>
          </p:txBody>
        </p:sp>
      </p:grpSp>
      <p:sp>
        <p:nvSpPr>
          <p:cNvPr id="6165" name="Text Box 23"/>
          <p:cNvSpPr txBox="1">
            <a:spLocks noChangeArrowheads="1"/>
          </p:cNvSpPr>
          <p:nvPr/>
        </p:nvSpPr>
        <p:spPr bwMode="auto">
          <a:xfrm>
            <a:off x="4129088" y="5934075"/>
            <a:ext cx="158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400" b="1" i="1"/>
              <a:t>Časové hledisko</a:t>
            </a:r>
          </a:p>
        </p:txBody>
      </p:sp>
      <p:cxnSp>
        <p:nvCxnSpPr>
          <p:cNvPr id="25" name="Přímá spojovací čára 24"/>
          <p:cNvCxnSpPr/>
          <p:nvPr/>
        </p:nvCxnSpPr>
        <p:spPr>
          <a:xfrm>
            <a:off x="2843213" y="1268413"/>
            <a:ext cx="73025" cy="5113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Šipka doprava 25"/>
          <p:cNvSpPr/>
          <p:nvPr/>
        </p:nvSpPr>
        <p:spPr>
          <a:xfrm>
            <a:off x="2987675" y="1052513"/>
            <a:ext cx="647700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Šipka doprava 26"/>
          <p:cNvSpPr/>
          <p:nvPr/>
        </p:nvSpPr>
        <p:spPr>
          <a:xfrm flipH="1">
            <a:off x="2051050" y="1052513"/>
            <a:ext cx="649288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>
                <a:solidFill>
                  <a:srgbClr val="FF3300"/>
                </a:solidFill>
              </a:rPr>
              <a:t>Část</a:t>
            </a:r>
            <a:r>
              <a:rPr lang="en-GB" sz="3500" b="1" dirty="0">
                <a:solidFill>
                  <a:srgbClr val="FF3300"/>
                </a:solidFill>
              </a:rPr>
              <a:t> 2 – </a:t>
            </a:r>
            <a:r>
              <a:rPr lang="en-GB" sz="3500" b="1" dirty="0" err="1">
                <a:solidFill>
                  <a:srgbClr val="FF3300"/>
                </a:solidFill>
              </a:rPr>
              <a:t>rizika</a:t>
            </a:r>
            <a:r>
              <a:rPr lang="en-GB" sz="3500" b="1" dirty="0">
                <a:solidFill>
                  <a:srgbClr val="FF3300"/>
                </a:solidFill>
              </a:rPr>
              <a:t> v prostředí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Kruhová šipka 3"/>
          <p:cNvSpPr/>
          <p:nvPr/>
        </p:nvSpPr>
        <p:spPr>
          <a:xfrm rot="5228691">
            <a:off x="2672019" y="1892223"/>
            <a:ext cx="3407779" cy="3330638"/>
          </a:xfrm>
          <a:prstGeom prst="circularArrow">
            <a:avLst>
              <a:gd name="adj1" fmla="val 25000"/>
              <a:gd name="adj2" fmla="val 1142319"/>
              <a:gd name="adj3" fmla="val 19916800"/>
              <a:gd name="adj4" fmla="val 10996609"/>
              <a:gd name="adj5" fmla="val 4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8184" y="3195459"/>
            <a:ext cx="25922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err="1">
                <a:solidFill>
                  <a:srgbClr val="00B050"/>
                </a:solidFill>
              </a:rPr>
              <a:t>Příklad</a:t>
            </a:r>
            <a:r>
              <a:rPr lang="en-GB" sz="2400" dirty="0">
                <a:solidFill>
                  <a:srgbClr val="00B050"/>
                </a:solidFill>
              </a:rPr>
              <a:t> 4</a:t>
            </a:r>
          </a:p>
          <a:p>
            <a:pPr algn="ctr" eaLnBrk="0" hangingPunct="0"/>
            <a:endParaRPr lang="en-GB" sz="2400" dirty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err="1">
                <a:solidFill>
                  <a:srgbClr val="00B050"/>
                </a:solidFill>
              </a:rPr>
              <a:t>Ekotoxicita</a:t>
            </a:r>
            <a:r>
              <a:rPr lang="en-GB" sz="2400" dirty="0">
                <a:solidFill>
                  <a:srgbClr val="00B050"/>
                </a:solidFill>
              </a:rPr>
              <a:t> a </a:t>
            </a:r>
            <a:r>
              <a:rPr lang="en-GB" sz="2400" dirty="0" err="1">
                <a:solidFill>
                  <a:srgbClr val="00B050"/>
                </a:solidFill>
              </a:rPr>
              <a:t>zákon</a:t>
            </a:r>
            <a:r>
              <a:rPr lang="en-GB" sz="2400" dirty="0">
                <a:solidFill>
                  <a:srgbClr val="00B050"/>
                </a:solidFill>
              </a:rPr>
              <a:t> o </a:t>
            </a:r>
            <a:r>
              <a:rPr lang="en-GB" sz="2400" dirty="0" err="1">
                <a:solidFill>
                  <a:srgbClr val="00B050"/>
                </a:solidFill>
              </a:rPr>
              <a:t>odpadech</a:t>
            </a:r>
            <a:endParaRPr lang="cs-CZ" sz="1600" dirty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60350"/>
            <a:ext cx="9144000" cy="9461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 b="1">
                <a:solidFill>
                  <a:schemeClr val="tx1"/>
                </a:solidFill>
              </a:rPr>
              <a:t>Odpady v ČR </a:t>
            </a:r>
            <a:br>
              <a:rPr lang="cs-CZ" sz="3200" b="1">
                <a:solidFill>
                  <a:schemeClr val="tx1"/>
                </a:solidFill>
              </a:rPr>
            </a:br>
            <a:r>
              <a:rPr lang="cs-CZ" i="1">
                <a:solidFill>
                  <a:schemeClr val="tx1"/>
                </a:solidFill>
              </a:rPr>
              <a:t>- příklad – využití ekotoxikologie - </a:t>
            </a:r>
          </a:p>
        </p:txBody>
      </p:sp>
      <p:sp>
        <p:nvSpPr>
          <p:cNvPr id="34819" name="Zástupný symbol pro text 4"/>
          <p:cNvSpPr>
            <a:spLocks noGrp="1"/>
          </p:cNvSpPr>
          <p:nvPr>
            <p:ph type="body" sz="half" idx="1"/>
          </p:nvPr>
        </p:nvSpPr>
        <p:spPr>
          <a:xfrm>
            <a:off x="395288" y="1844675"/>
            <a:ext cx="5905500" cy="3744913"/>
          </a:xfrm>
        </p:spPr>
        <p:txBody>
          <a:bodyPr/>
          <a:lstStyle/>
          <a:p>
            <a:r>
              <a:rPr lang="cs-CZ"/>
              <a:t>Legislativa</a:t>
            </a:r>
          </a:p>
          <a:p>
            <a:pPr lvl="1"/>
            <a:r>
              <a:rPr lang="cs-CZ" b="1">
                <a:solidFill>
                  <a:srgbClr val="FF0000"/>
                </a:solidFill>
              </a:rPr>
              <a:t>Zákon o odpadech č.185/2001 Sb.</a:t>
            </a:r>
          </a:p>
          <a:p>
            <a:pPr lvl="1">
              <a:buFont typeface="Arial" charset="0"/>
              <a:buNone/>
            </a:pPr>
            <a:r>
              <a:rPr lang="cs-CZ" sz="2000"/>
              <a:t>(+ další zákony (např. o obalech atd.))</a:t>
            </a:r>
          </a:p>
          <a:p>
            <a:pPr lvl="2"/>
            <a:r>
              <a:rPr lang="cs-CZ" sz="2000"/>
              <a:t>Prováděcí vyhlášky k Zákonu o odpadech (celá řada), např.</a:t>
            </a:r>
          </a:p>
          <a:p>
            <a:pPr lvl="3"/>
            <a:r>
              <a:rPr lang="cs-CZ" sz="1800"/>
              <a:t>Vyhláška č. 381/2011 Sb. (seznam nebezpečných odpadů)</a:t>
            </a:r>
          </a:p>
          <a:p>
            <a:pPr lvl="3"/>
            <a:r>
              <a:rPr lang="cs-CZ" sz="1800"/>
              <a:t>Vyhláška č. 503/2004 Sb. - Katalog odpadů, nebo</a:t>
            </a:r>
          </a:p>
          <a:p>
            <a:pPr lvl="3"/>
            <a:r>
              <a:rPr lang="cs-CZ" sz="1800" b="1">
                <a:solidFill>
                  <a:srgbClr val="FF0000"/>
                </a:solidFill>
              </a:rPr>
              <a:t>Vyhláška č. 376/2011 – O hodnocení nebezpečných vlastností odpadů</a:t>
            </a:r>
          </a:p>
          <a:p>
            <a:pPr lvl="3"/>
            <a:endParaRPr lang="cs-CZ" sz="1800"/>
          </a:p>
          <a:p>
            <a:endParaRPr lang="cs-CZ" sz="2800"/>
          </a:p>
        </p:txBody>
      </p:sp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5150" y="1557338"/>
            <a:ext cx="3319463" cy="2016125"/>
          </a:xfrm>
          <a:prstGeom prst="rect">
            <a:avLst/>
          </a:prstGeom>
          <a:noFill/>
          <a:ln w="63500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04813"/>
            <a:ext cx="9144000" cy="9366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4000">
                <a:solidFill>
                  <a:schemeClr val="tx1"/>
                </a:solidFill>
              </a:rPr>
              <a:t>Zákon o odpadech </a:t>
            </a:r>
            <a:r>
              <a:rPr lang="cs-CZ" b="1">
                <a:solidFill>
                  <a:schemeClr val="tx1"/>
                </a:solidFill>
              </a:rPr>
              <a:t>č.185/2001 Sb.</a:t>
            </a:r>
          </a:p>
        </p:txBody>
      </p:sp>
      <p:sp>
        <p:nvSpPr>
          <p:cNvPr id="35843" name="Zástupný symbol pro obsah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500" b="1"/>
              <a:t>Stanovuje: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200"/>
              <a:t>Pravidla pro </a:t>
            </a:r>
            <a:r>
              <a:rPr lang="cs-CZ" sz="2200" b="1" u="sng"/>
              <a:t>předcházení vzniku </a:t>
            </a:r>
            <a:r>
              <a:rPr lang="cs-CZ" sz="2200"/>
              <a:t>odpadů a pro </a:t>
            </a:r>
            <a:r>
              <a:rPr lang="cs-CZ" sz="2200" b="1" u="sng"/>
              <a:t>nakládání </a:t>
            </a:r>
            <a:r>
              <a:rPr lang="cs-CZ" sz="2200"/>
              <a:t>s nimi při dodržování ochrany ŽP.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200"/>
              <a:t>Práva a povinnosti osob v odpadovém hospodářství a působnost orgánů veřejné správy.</a:t>
            </a:r>
            <a:br>
              <a:rPr lang="cs-CZ" sz="2200"/>
            </a:br>
            <a:endParaRPr lang="cs-CZ" sz="2200"/>
          </a:p>
          <a:p>
            <a:pPr>
              <a:lnSpc>
                <a:spcPct val="80000"/>
              </a:lnSpc>
              <a:buFontTx/>
              <a:buChar char="•"/>
            </a:pPr>
            <a:r>
              <a:rPr lang="cs-CZ" sz="2500"/>
              <a:t>Vztahuje se na všechny odpady, kromě výjimek</a:t>
            </a:r>
          </a:p>
          <a:p>
            <a:pPr lvl="2">
              <a:lnSpc>
                <a:spcPct val="80000"/>
              </a:lnSpc>
            </a:pPr>
            <a:r>
              <a:rPr lang="cs-CZ" sz="1900"/>
              <a:t>nakládání s </a:t>
            </a:r>
            <a:r>
              <a:rPr lang="cs-CZ" sz="1900">
                <a:solidFill>
                  <a:schemeClr val="tx2"/>
                </a:solidFill>
              </a:rPr>
              <a:t>odpadními vodami </a:t>
            </a:r>
          </a:p>
          <a:p>
            <a:pPr lvl="2">
              <a:lnSpc>
                <a:spcPct val="80000"/>
              </a:lnSpc>
            </a:pPr>
            <a:r>
              <a:rPr lang="cs-CZ" sz="1900"/>
              <a:t>odpady z hornické činnosti (výsypky, odkaliště)</a:t>
            </a:r>
          </a:p>
          <a:p>
            <a:pPr lvl="2">
              <a:lnSpc>
                <a:spcPct val="80000"/>
              </a:lnSpc>
            </a:pPr>
            <a:r>
              <a:rPr lang="cs-CZ" sz="1900"/>
              <a:t>odpad z těžby drahých kovů </a:t>
            </a:r>
          </a:p>
          <a:p>
            <a:pPr lvl="2">
              <a:lnSpc>
                <a:spcPct val="80000"/>
              </a:lnSpc>
            </a:pPr>
            <a:r>
              <a:rPr lang="cs-CZ" sz="1900"/>
              <a:t>radioaktivní odpad </a:t>
            </a:r>
          </a:p>
          <a:p>
            <a:pPr lvl="2">
              <a:lnSpc>
                <a:spcPct val="80000"/>
              </a:lnSpc>
            </a:pPr>
            <a:r>
              <a:rPr lang="cs-CZ" sz="1900"/>
              <a:t>ostatky mrtvých těl a konfiskátů živočišného původu </a:t>
            </a:r>
          </a:p>
          <a:p>
            <a:pPr lvl="2">
              <a:lnSpc>
                <a:spcPct val="80000"/>
              </a:lnSpc>
            </a:pPr>
            <a:r>
              <a:rPr lang="cs-CZ" sz="1900"/>
              <a:t>nezachycené </a:t>
            </a:r>
            <a:r>
              <a:rPr lang="cs-CZ" sz="1900">
                <a:solidFill>
                  <a:schemeClr val="tx2"/>
                </a:solidFill>
              </a:rPr>
              <a:t>emise znečišťující ovzduší </a:t>
            </a:r>
          </a:p>
          <a:p>
            <a:pPr lvl="2">
              <a:lnSpc>
                <a:spcPct val="80000"/>
              </a:lnSpc>
            </a:pPr>
            <a:r>
              <a:rPr lang="cs-CZ" sz="1900"/>
              <a:t>odpady trhavin, výbušnin a munice</a:t>
            </a:r>
          </a:p>
          <a:p>
            <a:pPr lvl="2">
              <a:lnSpc>
                <a:spcPct val="80000"/>
              </a:lnSpc>
            </a:pPr>
            <a:r>
              <a:rPr lang="cs-CZ" sz="1900">
                <a:solidFill>
                  <a:schemeClr val="tx2"/>
                </a:solidFill>
              </a:rPr>
              <a:t>vytěžené sedimenty </a:t>
            </a:r>
            <a:r>
              <a:rPr lang="cs-CZ" sz="1900"/>
              <a:t>(např. aplikace na půdu)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04507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/>
              <a:t>ODPAD </a:t>
            </a:r>
          </a:p>
          <a:p>
            <a:pPr lvl="1">
              <a:defRPr/>
            </a:pPr>
            <a:r>
              <a:rPr lang="cs-CZ"/>
              <a:t>každá movitá věc, které se osoba zbavuje nebo má úmysl nebo povinnost se jí zbavit, a patří mezi odpady vyjmenované v příloze zákona o odpadech.</a:t>
            </a:r>
          </a:p>
          <a:p>
            <a:pPr lvl="1">
              <a:defRPr/>
            </a:pPr>
            <a:endParaRPr lang="cs-CZ"/>
          </a:p>
          <a:p>
            <a:pPr>
              <a:defRPr/>
            </a:pPr>
            <a:r>
              <a:rPr lang="cs-CZ" b="1">
                <a:solidFill>
                  <a:schemeClr val="tx2"/>
                </a:solidFill>
              </a:rPr>
              <a:t>NEBEZPEČNÝ ODPAD </a:t>
            </a:r>
          </a:p>
          <a:p>
            <a:pPr lvl="1">
              <a:defRPr/>
            </a:pPr>
            <a:r>
              <a:rPr lang="cs-CZ"/>
              <a:t>odpad (V Katalogu odpadů značen „N“ )</a:t>
            </a:r>
          </a:p>
          <a:p>
            <a:pPr lvl="2">
              <a:defRPr/>
            </a:pPr>
            <a:r>
              <a:rPr lang="cs-CZ"/>
              <a:t>uvedený v </a:t>
            </a:r>
            <a:r>
              <a:rPr lang="cs-CZ" b="1" u="sng"/>
              <a:t>Seznamu </a:t>
            </a:r>
            <a:r>
              <a:rPr lang="cs-CZ"/>
              <a:t>nebezpečných odpadů (Vyhl. č. 381/2001 Sb.) </a:t>
            </a:r>
          </a:p>
          <a:p>
            <a:pPr lvl="2">
              <a:defRPr/>
            </a:pPr>
            <a:r>
              <a:rPr lang="cs-CZ"/>
              <a:t>a odpad  </a:t>
            </a:r>
            <a:r>
              <a:rPr lang="cs-CZ" b="1" u="sng"/>
              <a:t>vykazující jednu nebo více nebezpečných vlastností </a:t>
            </a:r>
            <a:r>
              <a:rPr lang="cs-CZ"/>
              <a:t>uvedených v příloze č. 2 zákona.</a:t>
            </a:r>
          </a:p>
          <a:p>
            <a:pPr>
              <a:defRPr/>
            </a:pPr>
            <a:endParaRPr lang="cs-CZ"/>
          </a:p>
          <a:p>
            <a:pPr>
              <a:defRPr/>
            </a:pPr>
            <a:r>
              <a:rPr lang="cs-CZ"/>
              <a:t>Další definice </a:t>
            </a:r>
          </a:p>
          <a:p>
            <a:pPr lvl="1">
              <a:defRPr/>
            </a:pPr>
            <a:r>
              <a:rPr lang="cs-CZ"/>
              <a:t>např. komunální, ostatní, inertní odpad</a:t>
            </a:r>
          </a:p>
          <a:p>
            <a:pPr lvl="1">
              <a:defRPr/>
            </a:pPr>
            <a:r>
              <a:rPr lang="cs-CZ"/>
              <a:t>Skládkování atd.</a:t>
            </a:r>
          </a:p>
        </p:txBody>
      </p:sp>
      <p:sp>
        <p:nvSpPr>
          <p:cNvPr id="36867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>
                <a:solidFill>
                  <a:schemeClr val="tx1"/>
                </a:solidFill>
              </a:rPr>
              <a:t>Vybrané definice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964612" cy="5327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200" dirty="0"/>
              <a:t>č.1. skupiny odpadů Q (1-16)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zůstatky z výrob, výrobky s prošlou lhůtou, materiály kontaminované či znečištěné běžnou činností, znehodnocené a použité výrobky, znečištěné kyseliny, vyřazené filtry … </a:t>
            </a:r>
          </a:p>
          <a:p>
            <a:pPr>
              <a:lnSpc>
                <a:spcPct val="80000"/>
              </a:lnSpc>
            </a:pPr>
            <a:r>
              <a:rPr lang="cs-CZ" sz="2200" b="1" dirty="0">
                <a:solidFill>
                  <a:srgbClr val="FF0000"/>
                </a:solidFill>
              </a:rPr>
              <a:t>č.2. </a:t>
            </a:r>
            <a:r>
              <a:rPr lang="cs-CZ" sz="2200" b="1" dirty="0">
                <a:solidFill>
                  <a:schemeClr val="tx2"/>
                </a:solidFill>
              </a:rPr>
              <a:t>seznam nebezpečných vlastností odpadů H (1-14)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výbušnost, hořlavost, toxicita, …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ekotoxicita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…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č.3. způsoby využívání odpadů R (1-13)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k výrobě energie, recyklace, rafinace použitých olejů, regenerace rozpouštědel , aplikace do půdy, která je přínosem pro zemědělství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č.4. způsoby odstraňování odpadů D (1-15)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ukládání v úrovni či pod úrovní terénu, hlubinná injektáž, vypouštění do vodních těles, do povrchových nádrží, vypouštění do moří a oceánů, ukládání do speciálně technicky upravených skládek, biologická a fyzikálně-chemická úprava, spalování, trvalé uložení 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č.5. seznam složek činících odpad nebezpečným C (1-51)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sloučeniny vanadu, niklu, mědi, zinku, stříbra, kadmia, cínu, rtuti, olova, teluru, anorganické kyanidy, azbesty </a:t>
            </a:r>
          </a:p>
          <a:p>
            <a:pPr>
              <a:lnSpc>
                <a:spcPct val="80000"/>
              </a:lnSpc>
            </a:pPr>
            <a:endParaRPr lang="cs-CZ" sz="2200" dirty="0"/>
          </a:p>
        </p:txBody>
      </p:sp>
      <p:sp>
        <p:nvSpPr>
          <p:cNvPr id="37891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>
                <a:solidFill>
                  <a:schemeClr val="tx1"/>
                </a:solidFill>
              </a:rPr>
              <a:t>Přílohy zákona o odpadech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>
                <a:solidFill>
                  <a:schemeClr val="tx1"/>
                </a:solidFill>
              </a:rPr>
              <a:t>Vybrané povinnosti původce odpadů</a:t>
            </a:r>
          </a:p>
        </p:txBody>
      </p:sp>
      <p:sp>
        <p:nvSpPr>
          <p:cNvPr id="38915" name="Zástupný symbol pro obsah 3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997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200" dirty="0"/>
              <a:t>Zařazovat a shromažďovat odpady dle druhů a kategorií.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Zajistit přednostní využitý odpadů.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Odpady co sám nemůže využít, převést do vlastnictví osobě oprávněné k jejich převzetí.</a:t>
            </a:r>
          </a:p>
          <a:p>
            <a:pPr>
              <a:lnSpc>
                <a:spcPct val="80000"/>
              </a:lnSpc>
            </a:pPr>
            <a:r>
              <a:rPr lang="cs-CZ" sz="2200" b="1" dirty="0">
                <a:solidFill>
                  <a:srgbClr val="FF0000"/>
                </a:solidFill>
              </a:rPr>
              <a:t>Ověřovat nebezpečné vlastnosti </a:t>
            </a:r>
            <a:r>
              <a:rPr lang="cs-CZ" sz="2200" dirty="0"/>
              <a:t>odpadů.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Zabezpečit odpady před nežádoucím znehodnocením, odcizením či únikem.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Vést průběžnou </a:t>
            </a:r>
            <a:r>
              <a:rPr lang="cs-CZ" sz="2200" b="1" dirty="0">
                <a:solidFill>
                  <a:srgbClr val="FF0000"/>
                </a:solidFill>
              </a:rPr>
              <a:t>evidenci včetně ohlašování PCB a zařízení PCB obsahující</a:t>
            </a:r>
            <a:endParaRPr lang="cs-CZ" sz="2200" dirty="0"/>
          </a:p>
          <a:p>
            <a:pPr>
              <a:lnSpc>
                <a:spcPct val="80000"/>
              </a:lnSpc>
            </a:pPr>
            <a:r>
              <a:rPr lang="cs-CZ" sz="2200" dirty="0"/>
              <a:t>Umožnit kontrolním orgánům přístup do objektu.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Zpracovat plán odpadového hospodářství.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Vykonávat kontrolu vlivů nakládání s odpady na zdraví lidí a ŽP.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Ustanovit odpadového hospodáře.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Platit poplatky za ukládání odpadů na skládky.</a:t>
            </a:r>
          </a:p>
          <a:p>
            <a:pPr>
              <a:lnSpc>
                <a:spcPct val="80000"/>
              </a:lnSpc>
            </a:pPr>
            <a:endParaRPr lang="cs-CZ" sz="2200" dirty="0"/>
          </a:p>
          <a:p>
            <a:pPr>
              <a:lnSpc>
                <a:spcPct val="80000"/>
              </a:lnSpc>
            </a:pPr>
            <a:endParaRPr lang="cs-CZ" sz="2200" dirty="0"/>
          </a:p>
          <a:p>
            <a:pPr>
              <a:lnSpc>
                <a:spcPct val="80000"/>
              </a:lnSpc>
            </a:pPr>
            <a:endParaRPr lang="cs-CZ" sz="2200" dirty="0"/>
          </a:p>
          <a:p>
            <a:pPr>
              <a:lnSpc>
                <a:spcPct val="80000"/>
              </a:lnSpc>
            </a:pPr>
            <a:endParaRPr lang="cs-CZ" sz="2200" dirty="0"/>
          </a:p>
          <a:p>
            <a:pPr>
              <a:lnSpc>
                <a:spcPct val="80000"/>
              </a:lnSpc>
            </a:pPr>
            <a:endParaRPr lang="cs-CZ" sz="2200" dirty="0"/>
          </a:p>
        </p:txBody>
      </p:sp>
      <p:pic>
        <p:nvPicPr>
          <p:cNvPr id="38916" name="Picture 4" descr="sberny_dvur_6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5229225"/>
            <a:ext cx="212407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SC0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276475"/>
            <a:ext cx="384175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>
                <a:solidFill>
                  <a:schemeClr val="tx2"/>
                </a:solidFill>
              </a:rPr>
              <a:t>Nebezpečný</a:t>
            </a:r>
            <a:r>
              <a:rPr lang="cs-CZ">
                <a:solidFill>
                  <a:schemeClr val="tx1"/>
                </a:solidFill>
              </a:rPr>
              <a:t> odpad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5043487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b="1" u="sng"/>
              <a:t>Původce </a:t>
            </a:r>
            <a:r>
              <a:rPr lang="cs-CZ"/>
              <a:t>a oprávněná osoba jsou povinni pro účely nakládání s odpadem </a:t>
            </a:r>
            <a:r>
              <a:rPr lang="cs-CZ" b="1" u="sng"/>
              <a:t>zařadit odpad do kategorie nebezpečný</a:t>
            </a:r>
            <a:r>
              <a:rPr lang="cs-CZ"/>
              <a:t>, je-li uveden v seznamu nebezpečných odpadů nebo je znečištěn některou ze složek, která ho</a:t>
            </a:r>
            <a:br>
              <a:rPr lang="cs-CZ"/>
            </a:br>
            <a:r>
              <a:rPr lang="cs-CZ"/>
              <a:t>činí nebezpečným.</a:t>
            </a:r>
            <a:br>
              <a:rPr lang="cs-CZ"/>
            </a:br>
            <a:r>
              <a:rPr lang="cs-CZ"/>
              <a:t> </a:t>
            </a:r>
          </a:p>
          <a:p>
            <a:pPr>
              <a:defRPr/>
            </a:pPr>
            <a:r>
              <a:rPr lang="cs-CZ"/>
              <a:t>Nebezpečné vlastnosti hodnotí osoba pověřená ministerstvem ŽP nebo osoba pověřená ministerstvem zdravotnictví (akreditované laboratoře)</a:t>
            </a:r>
          </a:p>
          <a:p>
            <a:pPr>
              <a:defRPr/>
            </a:pPr>
            <a:endParaRPr lang="cs-CZ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355600"/>
            <a:ext cx="9144000" cy="8413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>
                <a:solidFill>
                  <a:schemeClr val="tx1"/>
                </a:solidFill>
              </a:rPr>
              <a:t>Nebezpečné vlastnosti odpadů – příloha č. 2 zákona</a:t>
            </a:r>
            <a:br>
              <a:rPr lang="cs-CZ">
                <a:solidFill>
                  <a:schemeClr val="tx1"/>
                </a:solidFill>
              </a:rPr>
            </a:br>
            <a:r>
              <a:rPr lang="cs-CZ" sz="3200">
                <a:solidFill>
                  <a:schemeClr val="tx1"/>
                </a:solidFill>
              </a:rPr>
              <a:t>Jsou značeny písmenem H (1 až 14)</a:t>
            </a:r>
          </a:p>
        </p:txBody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487488"/>
            <a:ext cx="7772400" cy="5254625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cs-CZ" sz="2000">
                <a:solidFill>
                  <a:schemeClr val="tx1"/>
                </a:solidFill>
                <a:cs typeface="Arial" charset="0"/>
              </a:rPr>
              <a:t>H1</a:t>
            </a:r>
            <a:r>
              <a:rPr lang="cs-CZ" sz="2000">
                <a:solidFill>
                  <a:schemeClr val="tx1"/>
                </a:solidFill>
              </a:rPr>
              <a:t>		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Výbušnost		H6</a:t>
            </a:r>
            <a:r>
              <a:rPr lang="cs-CZ" sz="2000">
                <a:solidFill>
                  <a:schemeClr val="tx1"/>
                </a:solidFill>
              </a:rPr>
              <a:t>	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Toxicita</a:t>
            </a:r>
            <a:endParaRPr lang="cs-CZ" sz="200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>
                <a:solidFill>
                  <a:schemeClr val="tx1"/>
                </a:solidFill>
                <a:cs typeface="Arial" charset="0"/>
              </a:rPr>
              <a:t>H2	</a:t>
            </a:r>
            <a:r>
              <a:rPr lang="cs-CZ" sz="2000">
                <a:solidFill>
                  <a:schemeClr val="tx1"/>
                </a:solidFill>
              </a:rPr>
              <a:t>	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Oxida</a:t>
            </a:r>
            <a:r>
              <a:rPr lang="cs-CZ" sz="2000">
                <a:solidFill>
                  <a:schemeClr val="tx1"/>
                </a:solidFill>
              </a:rPr>
              <a:t>č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ní schopnost	H7</a:t>
            </a:r>
            <a:r>
              <a:rPr lang="cs-CZ" sz="2000">
                <a:solidFill>
                  <a:schemeClr val="tx1"/>
                </a:solidFill>
              </a:rPr>
              <a:t> 	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Karcinogenita</a:t>
            </a:r>
            <a:endParaRPr lang="cs-CZ" sz="1800">
              <a:solidFill>
                <a:schemeClr val="tx1"/>
              </a:solidFill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>
                <a:solidFill>
                  <a:schemeClr val="tx1"/>
                </a:solidFill>
                <a:cs typeface="Arial" charset="0"/>
              </a:rPr>
              <a:t>H3-A	Vysoká ho</a:t>
            </a:r>
            <a:r>
              <a:rPr lang="cs-CZ" sz="2000">
                <a:solidFill>
                  <a:schemeClr val="tx1"/>
                </a:solidFill>
              </a:rPr>
              <a:t>ř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lavost	H8</a:t>
            </a:r>
            <a:r>
              <a:rPr lang="cs-CZ" sz="2000">
                <a:solidFill>
                  <a:schemeClr val="tx1"/>
                </a:solidFill>
              </a:rPr>
              <a:t> 	Ž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íravost</a:t>
            </a:r>
            <a:endParaRPr lang="cs-CZ" sz="200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>
                <a:solidFill>
                  <a:schemeClr val="tx1"/>
                </a:solidFill>
                <a:cs typeface="Arial" charset="0"/>
              </a:rPr>
              <a:t>H3-B 	Ho</a:t>
            </a:r>
            <a:r>
              <a:rPr lang="cs-CZ" sz="2000">
                <a:solidFill>
                  <a:schemeClr val="tx1"/>
                </a:solidFill>
              </a:rPr>
              <a:t>ř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lavost		H9</a:t>
            </a:r>
            <a:r>
              <a:rPr lang="cs-CZ" sz="2000">
                <a:solidFill>
                  <a:schemeClr val="tx1"/>
                </a:solidFill>
              </a:rPr>
              <a:t> 	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Infek</a:t>
            </a:r>
            <a:r>
              <a:rPr lang="cs-CZ" sz="2000">
                <a:solidFill>
                  <a:schemeClr val="tx1"/>
                </a:solidFill>
              </a:rPr>
              <a:t>č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nost</a:t>
            </a:r>
            <a:endParaRPr lang="cs-CZ" sz="200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>
                <a:solidFill>
                  <a:schemeClr val="tx1"/>
                </a:solidFill>
                <a:cs typeface="Arial" charset="0"/>
              </a:rPr>
              <a:t>H4</a:t>
            </a:r>
            <a:r>
              <a:rPr lang="cs-CZ" sz="2000">
                <a:solidFill>
                  <a:schemeClr val="tx1"/>
                </a:solidFill>
              </a:rPr>
              <a:t> 	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Drá</a:t>
            </a:r>
            <a:r>
              <a:rPr lang="cs-CZ" sz="2000">
                <a:solidFill>
                  <a:schemeClr val="tx1"/>
                </a:solidFill>
              </a:rPr>
              <a:t>ž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divost		H10</a:t>
            </a:r>
            <a:r>
              <a:rPr lang="cs-CZ" sz="2000">
                <a:solidFill>
                  <a:schemeClr val="tx1"/>
                </a:solidFill>
              </a:rPr>
              <a:t> 	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Teratogenita</a:t>
            </a:r>
            <a:endParaRPr lang="cs-CZ" sz="200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>
                <a:solidFill>
                  <a:schemeClr val="tx1"/>
                </a:solidFill>
                <a:cs typeface="Arial" charset="0"/>
              </a:rPr>
              <a:t>H5</a:t>
            </a:r>
            <a:r>
              <a:rPr lang="cs-CZ" sz="2000">
                <a:solidFill>
                  <a:schemeClr val="tx1"/>
                </a:solidFill>
              </a:rPr>
              <a:t> 	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Škodlivost zdraví	H11	Mutagenita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>
                <a:solidFill>
                  <a:schemeClr val="tx1"/>
                </a:solidFill>
                <a:cs typeface="Arial" charset="0"/>
              </a:rPr>
              <a:t>H12 	Schopnost uvol</a:t>
            </a:r>
            <a:r>
              <a:rPr lang="cs-CZ" sz="2000">
                <a:solidFill>
                  <a:schemeClr val="tx1"/>
                </a:solidFill>
              </a:rPr>
              <a:t>ň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ovat vysoce toxické nebo toxické plyny ve 	styku s vodou, vzduchem nebo kyselinami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>
                <a:solidFill>
                  <a:schemeClr val="tx1"/>
                </a:solidFill>
                <a:cs typeface="Arial" charset="0"/>
              </a:rPr>
              <a:t>H13 	Schopnost uvol</a:t>
            </a:r>
            <a:r>
              <a:rPr lang="cs-CZ" sz="2000">
                <a:solidFill>
                  <a:schemeClr val="tx1"/>
                </a:solidFill>
              </a:rPr>
              <a:t>ň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ovat nebezpe</a:t>
            </a:r>
            <a:r>
              <a:rPr lang="cs-CZ" sz="2000">
                <a:solidFill>
                  <a:schemeClr val="tx1"/>
                </a:solidFill>
              </a:rPr>
              <a:t>č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né látky do </a:t>
            </a:r>
            <a:r>
              <a:rPr lang="cs-CZ" sz="2000">
                <a:solidFill>
                  <a:schemeClr val="tx1"/>
                </a:solidFill>
              </a:rPr>
              <a:t>ŽP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 p</a:t>
            </a:r>
            <a:r>
              <a:rPr lang="cs-CZ" sz="2000">
                <a:solidFill>
                  <a:schemeClr val="tx1"/>
                </a:solidFill>
              </a:rPr>
              <a:t>ři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	odstra</a:t>
            </a:r>
            <a:r>
              <a:rPr lang="cs-CZ" sz="2000">
                <a:solidFill>
                  <a:schemeClr val="tx1"/>
                </a:solidFill>
              </a:rPr>
              <a:t>ň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ování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>
                <a:solidFill>
                  <a:srgbClr val="FF0000"/>
                </a:solidFill>
                <a:cs typeface="Arial" charset="0"/>
              </a:rPr>
              <a:t>H14	Ekotoxicita</a:t>
            </a:r>
            <a:br>
              <a:rPr lang="cs-CZ" sz="2000">
                <a:solidFill>
                  <a:srgbClr val="FF0000"/>
                </a:solidFill>
                <a:cs typeface="Arial" charset="0"/>
              </a:rPr>
            </a:br>
            <a:endParaRPr lang="cs-CZ" sz="2400">
              <a:solidFill>
                <a:schemeClr val="tx1"/>
              </a:solidFill>
              <a:cs typeface="Arial" charset="0"/>
            </a:endParaRPr>
          </a:p>
          <a:p>
            <a:r>
              <a:rPr lang="cs-CZ" sz="2400">
                <a:solidFill>
                  <a:schemeClr val="tx1"/>
                </a:solidFill>
                <a:cs typeface="Arial" charset="0"/>
              </a:rPr>
              <a:t>Praktický dopad </a:t>
            </a:r>
            <a:r>
              <a:rPr lang="cs-CZ" sz="2400">
                <a:solidFill>
                  <a:schemeClr val="tx1"/>
                </a:solidFill>
                <a:cs typeface="Arial" charset="0"/>
                <a:sym typeface="Wingdings" pitchFamily="2" charset="2"/>
              </a:rPr>
              <a:t></a:t>
            </a:r>
            <a:r>
              <a:rPr lang="cs-CZ" sz="2400">
                <a:solidFill>
                  <a:schemeClr val="tx1"/>
                </a:solidFill>
                <a:cs typeface="Arial" charset="0"/>
              </a:rPr>
              <a:t> Je-li odpad označen jako nebezpečný, požadují se </a:t>
            </a:r>
            <a:r>
              <a:rPr lang="en-US" sz="2400">
                <a:solidFill>
                  <a:schemeClr val="tx1"/>
                </a:solidFill>
                <a:cs typeface="Arial" charset="0"/>
                <a:sym typeface="Wingdings" pitchFamily="2" charset="2"/>
              </a:rPr>
              <a:t>specifick</a:t>
            </a:r>
            <a:r>
              <a:rPr lang="cs-CZ" sz="2400">
                <a:solidFill>
                  <a:schemeClr val="tx1"/>
                </a:solidFill>
                <a:cs typeface="Arial" charset="0"/>
                <a:sym typeface="Wingdings" pitchFamily="2" charset="2"/>
              </a:rPr>
              <a:t>é (nákladné) </a:t>
            </a:r>
            <a:r>
              <a:rPr lang="en-US" sz="2400">
                <a:solidFill>
                  <a:schemeClr val="tx1"/>
                </a:solidFill>
                <a:cs typeface="Arial" charset="0"/>
                <a:sym typeface="Wingdings" pitchFamily="2" charset="2"/>
              </a:rPr>
              <a:t>postup</a:t>
            </a:r>
            <a:r>
              <a:rPr lang="cs-CZ" sz="2400">
                <a:solidFill>
                  <a:schemeClr val="tx1"/>
                </a:solidFill>
                <a:cs typeface="Arial" charset="0"/>
                <a:sym typeface="Wingdings" pitchFamily="2" charset="2"/>
              </a:rPr>
              <a:t>y při nakládání / likvidaci</a:t>
            </a:r>
            <a:endParaRPr lang="cs-CZ" sz="240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>
                <a:solidFill>
                  <a:schemeClr val="tx1"/>
                </a:solidFill>
              </a:rPr>
              <a:t>Jak konkrétně se stanoví H14?</a:t>
            </a:r>
            <a:endParaRPr lang="cs-CZ" sz="4800">
              <a:solidFill>
                <a:schemeClr val="tx1"/>
              </a:solidFill>
            </a:endParaRPr>
          </a:p>
        </p:txBody>
      </p:sp>
      <p:sp>
        <p:nvSpPr>
          <p:cNvPr id="41987" name="Zástupný symbol pro obsah 3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Specifické požadavky na stanovení jsou ve vyhlášce podřízené Zákonu</a:t>
            </a:r>
          </a:p>
          <a:p>
            <a:r>
              <a:rPr lang="cs-CZ" b="1" dirty="0">
                <a:solidFill>
                  <a:schemeClr val="tx2"/>
                </a:solidFill>
              </a:rPr>
              <a:t>VYHLÁŠKA </a:t>
            </a:r>
            <a:r>
              <a:rPr lang="cs-CZ" dirty="0"/>
              <a:t>376/2001 Sb. Ministerstva životního prostředí a Ministerstva zdravotnictví </a:t>
            </a:r>
            <a:r>
              <a:rPr lang="cs-CZ" b="1" dirty="0">
                <a:solidFill>
                  <a:schemeClr val="tx2"/>
                </a:solidFill>
              </a:rPr>
              <a:t>o hodnocení nebezpečných vlastností odpadů </a:t>
            </a:r>
            <a:br>
              <a:rPr lang="cs-CZ" b="1" dirty="0">
                <a:solidFill>
                  <a:schemeClr val="tx2"/>
                </a:solidFill>
              </a:rPr>
            </a:br>
            <a:r>
              <a:rPr lang="cs-CZ" sz="2400" dirty="0"/>
              <a:t>(ze dne 17. října 2001 / aktualizovaná </a:t>
            </a:r>
            <a:r>
              <a:rPr lang="cs-CZ" sz="2400" dirty="0" err="1"/>
              <a:t>vyhl</a:t>
            </a:r>
            <a:r>
              <a:rPr lang="cs-CZ" sz="2400" dirty="0"/>
              <a:t>. 502/2004 Sb.)</a:t>
            </a:r>
            <a:endParaRPr lang="cs-CZ" dirty="0"/>
          </a:p>
          <a:p>
            <a:pPr lvl="1"/>
            <a:r>
              <a:rPr lang="cs-CZ" dirty="0"/>
              <a:t>Pro </a:t>
            </a:r>
            <a:r>
              <a:rPr lang="cs-CZ" dirty="0" err="1"/>
              <a:t>ekotoxikologii</a:t>
            </a:r>
            <a:r>
              <a:rPr lang="cs-CZ" dirty="0"/>
              <a:t> </a:t>
            </a:r>
            <a:r>
              <a:rPr lang="cs-CZ" dirty="0">
                <a:solidFill>
                  <a:schemeClr val="tx2"/>
                </a:solidFill>
              </a:rPr>
              <a:t>významné přílohy</a:t>
            </a:r>
            <a:r>
              <a:rPr lang="cs-CZ" dirty="0"/>
              <a:t> (viz dále)</a:t>
            </a:r>
          </a:p>
          <a:p>
            <a:pPr lvl="2"/>
            <a:r>
              <a:rPr lang="cs-CZ" dirty="0"/>
              <a:t>Příloha č. 1</a:t>
            </a:r>
          </a:p>
          <a:p>
            <a:pPr lvl="2"/>
            <a:r>
              <a:rPr lang="cs-CZ" dirty="0"/>
              <a:t>Příloha č. 3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>
                <a:solidFill>
                  <a:schemeClr val="tx1"/>
                </a:solidFill>
              </a:rPr>
              <a:t>Stanovení H14 – vyhl. 376/2001</a:t>
            </a:r>
            <a:endParaRPr lang="cs-CZ" sz="480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256212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b="1" dirty="0">
                <a:solidFill>
                  <a:schemeClr val="tx2"/>
                </a:solidFill>
              </a:rPr>
              <a:t>Příloha č. 1</a:t>
            </a:r>
            <a:r>
              <a:rPr lang="cs-CZ" b="1" dirty="0"/>
              <a:t>: </a:t>
            </a:r>
            <a:r>
              <a:rPr lang="cs-CZ" dirty="0">
                <a:solidFill>
                  <a:srgbClr val="FF0000"/>
                </a:solidFill>
              </a:rPr>
              <a:t>Definice nebezpečných vlastností </a:t>
            </a:r>
            <a:r>
              <a:rPr lang="cs-CZ" dirty="0"/>
              <a:t>odpadů a kritéria hodnocení nebezpečných vlastností odpadů</a:t>
            </a:r>
          </a:p>
          <a:p>
            <a:pPr>
              <a:buFont typeface="Arial" charset="0"/>
              <a:buNone/>
              <a:defRPr/>
            </a:pPr>
            <a:r>
              <a:rPr lang="cs-CZ" sz="2900" i="1" dirty="0"/>
              <a:t>(příklady – texty…)</a:t>
            </a:r>
            <a:br>
              <a:rPr lang="cs-CZ" dirty="0"/>
            </a:br>
            <a:endParaRPr lang="cs-CZ" dirty="0"/>
          </a:p>
          <a:p>
            <a:pPr>
              <a:defRPr/>
            </a:pPr>
            <a:r>
              <a:rPr lang="cs-CZ" dirty="0"/>
              <a:t>Odpad se hodnotí jako odpad nebezpečný, jestliže </a:t>
            </a:r>
            <a:r>
              <a:rPr lang="cs-CZ" dirty="0">
                <a:solidFill>
                  <a:srgbClr val="FF0000"/>
                </a:solidFill>
              </a:rPr>
              <a:t>je překročeno </a:t>
            </a:r>
            <a:r>
              <a:rPr lang="cs-CZ" b="1" dirty="0">
                <a:solidFill>
                  <a:srgbClr val="FF0000"/>
                </a:solidFill>
              </a:rPr>
              <a:t>alespoň jedno z následujících kritérií</a:t>
            </a:r>
            <a:r>
              <a:rPr lang="cs-CZ" b="1" dirty="0"/>
              <a:t> </a:t>
            </a:r>
            <a:r>
              <a:rPr lang="cs-CZ" dirty="0"/>
              <a:t>pro uvedené nebezpečné vlastnosti odpadů: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H1 Výbušnost</a:t>
            </a:r>
          </a:p>
          <a:p>
            <a:pPr lvl="1">
              <a:defRPr/>
            </a:pPr>
            <a:r>
              <a:rPr lang="cs-CZ" dirty="0"/>
              <a:t>Tuto vlastnost mají odpady, které mohou explodovat působením vnějších tepelných podnětů nebo jsou citlivé k nárazu nebo ke tření nebo je u nich možno vyvolat reakce </a:t>
            </a:r>
            <a:r>
              <a:rPr lang="cs-CZ" dirty="0" err="1"/>
              <a:t>detonativního</a:t>
            </a:r>
            <a:r>
              <a:rPr lang="cs-CZ" dirty="0"/>
              <a:t> charakteru nebo v nich po zážehu probíhá rychlé výbuchové hoření.</a:t>
            </a:r>
          </a:p>
          <a:p>
            <a:pPr lvl="1">
              <a:defRPr/>
            </a:pPr>
            <a:r>
              <a:rPr lang="cs-CZ" dirty="0"/>
              <a:t>Jako nebezpečný odpad s nebezpečnou vlastností výbušnost se hodnotí odpad:</a:t>
            </a:r>
          </a:p>
          <a:p>
            <a:pPr lvl="2">
              <a:defRPr/>
            </a:pPr>
            <a:r>
              <a:rPr lang="cs-CZ" dirty="0"/>
              <a:t>a) u něhož dojde při předepsané zkoušce na působení vnějších tepelných podnětů k roztržení ocelové trubky při použití clony o průměru otvoru 6 mm nebo 2 mm, nebo</a:t>
            </a:r>
          </a:p>
          <a:p>
            <a:pPr lvl="2">
              <a:defRPr/>
            </a:pPr>
            <a:r>
              <a:rPr lang="cs-CZ" dirty="0"/>
              <a:t>b)  jehož citlivost k nárazu je nejméně 40 J nebo je citlivější k nárazu než suchý krystalický m-</a:t>
            </a:r>
            <a:r>
              <a:rPr lang="cs-CZ" dirty="0" err="1"/>
              <a:t>dinitrobenzen</a:t>
            </a:r>
            <a:r>
              <a:rPr lang="cs-CZ" dirty="0"/>
              <a:t>, nebo</a:t>
            </a:r>
          </a:p>
          <a:p>
            <a:pPr lvl="2">
              <a:defRPr/>
            </a:pPr>
            <a:r>
              <a:rPr lang="cs-CZ" dirty="0"/>
              <a:t>…</a:t>
            </a:r>
            <a:r>
              <a:rPr lang="cs-CZ" dirty="0" err="1"/>
              <a:t>atd</a:t>
            </a:r>
            <a:r>
              <a:rPr lang="cs-CZ" dirty="0"/>
              <a:t> </a:t>
            </a:r>
            <a:r>
              <a:rPr lang="cs-CZ" dirty="0" err="1"/>
              <a:t>atd</a:t>
            </a:r>
            <a:r>
              <a:rPr lang="cs-CZ" dirty="0"/>
              <a:t> </a:t>
            </a:r>
            <a:r>
              <a:rPr lang="cs-CZ" dirty="0" err="1"/>
              <a:t>atd</a:t>
            </a:r>
            <a:r>
              <a:rPr lang="cs-CZ" dirty="0"/>
              <a:t> ….</a:t>
            </a:r>
          </a:p>
          <a:p>
            <a:pPr lvl="1">
              <a:defRPr/>
            </a:pP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12652</TotalTime>
  <Words>7211</Words>
  <Application>Microsoft Office PowerPoint</Application>
  <PresentationFormat>On-screen Show (4:3)</PresentationFormat>
  <Paragraphs>937</Paragraphs>
  <Slides>103</Slides>
  <Notes>100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11" baseType="lpstr">
      <vt:lpstr>Arial</vt:lpstr>
      <vt:lpstr>Calibri</vt:lpstr>
      <vt:lpstr>Optimum</vt:lpstr>
      <vt:lpstr>Tahoma</vt:lpstr>
      <vt:lpstr>Times New Roman</vt:lpstr>
      <vt:lpstr>Verdana</vt:lpstr>
      <vt:lpstr>Wingdings</vt:lpstr>
      <vt:lpstr>Motiv sady Office</vt:lpstr>
      <vt:lpstr>PowerPoint Presentation</vt:lpstr>
      <vt:lpstr>PowerPoint Presentation</vt:lpstr>
      <vt:lpstr>Kde lze biotesty využít ?</vt:lpstr>
      <vt:lpstr>PowerPoint Presentation</vt:lpstr>
      <vt:lpstr>Kde lze biotesty využít ?</vt:lpstr>
      <vt:lpstr>Kde lze biotesty využít ?</vt:lpstr>
      <vt:lpstr>Kde lze biotesty využít ?</vt:lpstr>
      <vt:lpstr>Kde lze biotesty využít ?</vt:lpstr>
      <vt:lpstr>PowerPoint Presentation</vt:lpstr>
      <vt:lpstr>Část 1  Hodnocení Rizik  Odvození a využití “limitů”</vt:lpstr>
      <vt:lpstr>„Limity“ a základy hodnocení rizik Příčina -&gt; Důsledek: Dávka -&gt; Účinek </vt:lpstr>
      <vt:lpstr>HODNOCENÍ RIZIK</vt:lpstr>
      <vt:lpstr>HODNOCENÍ a ŘÍZENÍ RIZIK</vt:lpstr>
      <vt:lpstr>HODNOCENÍ RIZIK</vt:lpstr>
      <vt:lpstr>HODNOCENÍ RIZIK – krok 1: expozice</vt:lpstr>
      <vt:lpstr>HODNOCENÍ RIZIK: krok 2 - účinky</vt:lpstr>
      <vt:lpstr>Jak poznat, které koncentrace jsou „bezpečné“? (jak odvodit TDI / PNEC)</vt:lpstr>
      <vt:lpstr>PowerPoint Presentation</vt:lpstr>
      <vt:lpstr>Které konkrétní testy se využívají?</vt:lpstr>
      <vt:lpstr>Zákony vs standardy</vt:lpstr>
      <vt:lpstr>Organizace spojené s biotesty</vt:lpstr>
      <vt:lpstr>Příklad – standardy dle OECD</vt:lpstr>
      <vt:lpstr>Příklad – vybrané standardy dle ISO</vt:lpstr>
      <vt:lpstr>Příklad – standardy ČSN </vt:lpstr>
      <vt:lpstr>PowerPoint Presentation</vt:lpstr>
      <vt:lpstr>PowerPoint Presentation</vt:lpstr>
      <vt:lpstr>PowerPoint Presentation</vt:lpstr>
      <vt:lpstr> odvození PNEC = bezpečná koncentrace  </vt:lpstr>
      <vt:lpstr>PowerPoint Presentation</vt:lpstr>
      <vt:lpstr>PNEC vs zákoné limity (např. NEK / EQS)</vt:lpstr>
      <vt:lpstr>Syntéza PEC a PNEC = charakterizace rizika</vt:lpstr>
      <vt:lpstr>Charakterizace rizika</vt:lpstr>
      <vt:lpstr>Pojem “Závažnost” rizika</vt:lpstr>
      <vt:lpstr>Shrnutí – odvození a využití NEK / EQS</vt:lpstr>
      <vt:lpstr>SHRNUTÍ</vt:lpstr>
      <vt:lpstr>PowerPoint Presentation</vt:lpstr>
      <vt:lpstr>Léčiva a jejich regulace</vt:lpstr>
      <vt:lpstr>Léčiva – základní údaje</vt:lpstr>
      <vt:lpstr>PowerPoint Presentation</vt:lpstr>
      <vt:lpstr>PowerPoint Presentation</vt:lpstr>
      <vt:lpstr>Léčiva a jejich regulace</vt:lpstr>
      <vt:lpstr>PowerPoint Presentation</vt:lpstr>
      <vt:lpstr>PowerPoint Presentation</vt:lpstr>
      <vt:lpstr>Registrace léčiv</vt:lpstr>
      <vt:lpstr>Hodnocení ERA veterinárních léčiv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Expozice je významná (PECsoil &gt; 100 ug/kg)  Phase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 a hodnocení rizik chemických látek</vt:lpstr>
      <vt:lpstr>EU a hodnocení rizik chemických látek</vt:lpstr>
      <vt:lpstr>PowerPoint Presentation</vt:lpstr>
      <vt:lpstr>REACH </vt:lpstr>
      <vt:lpstr>EU toekomst: REACH</vt:lpstr>
      <vt:lpstr>REACH </vt:lpstr>
      <vt:lpstr>REACH: data</vt:lpstr>
      <vt:lpstr>REACH</vt:lpstr>
      <vt:lpstr>REACH</vt:lpstr>
      <vt:lpstr>REACH – požadavky na testy (eko)toxicity </vt:lpstr>
      <vt:lpstr>REACH – Jaké testy konkrétně? </vt:lpstr>
      <vt:lpstr>REACH – Jaké testy konkrétně? </vt:lpstr>
      <vt:lpstr>OECD Guidelines – celkem 5 řad guidelines</vt:lpstr>
      <vt:lpstr>Odhady požadavků na testy (počty látek)</vt:lpstr>
      <vt:lpstr>REACH: náklady</vt:lpstr>
      <vt:lpstr>REACH: náklady</vt:lpstr>
      <vt:lpstr>PowerPoint Presentation</vt:lpstr>
      <vt:lpstr>Limity v praxi - Pro které matrice / látky existují limity?</vt:lpstr>
      <vt:lpstr>Kde najít limity / normy environmentální kvality ? (= EQS – Environmental Quality Standards)</vt:lpstr>
      <vt:lpstr>UBA, Německo  http://webetox.uba.de/webETOX/</vt:lpstr>
      <vt:lpstr>UBA, Německo Seznam dalších zdrojů – EKOTOXIKOLOGICKÁ DATA  http://webetox.uba.de/webETOX/  „Links“</vt:lpstr>
      <vt:lpstr>PowerPoint Presentation</vt:lpstr>
      <vt:lpstr>EU WFD - rámcová směrnice o vodách</vt:lpstr>
      <vt:lpstr>PowerPoint Presentation</vt:lpstr>
      <vt:lpstr>Seznam prioritních látek EU WFD (výběr, příklady) </vt:lpstr>
      <vt:lpstr>„Watch list“ EU WFD = kandidáti EQS pro budoucnost</vt:lpstr>
      <vt:lpstr>PowerPoint Presentation</vt:lpstr>
      <vt:lpstr>PowerPoint Presentation</vt:lpstr>
      <vt:lpstr>Odpady v ČR  - příklad – využití ekotoxikologie - </vt:lpstr>
      <vt:lpstr>Zákon o odpadech č.185/2001 Sb.</vt:lpstr>
      <vt:lpstr>Vybrané definice</vt:lpstr>
      <vt:lpstr>Přílohy zákona o odpadech</vt:lpstr>
      <vt:lpstr>Vybrané povinnosti původce odpadů</vt:lpstr>
      <vt:lpstr>Nebezpečný odpad</vt:lpstr>
      <vt:lpstr>Nebezpečné vlastnosti odpadů – příloha č. 2 zákona Jsou značeny písmenem H (1 až 14)</vt:lpstr>
      <vt:lpstr>Jak konkrétně se stanoví H14?</vt:lpstr>
      <vt:lpstr>Stanovení H14 – vyhl. 376/2001</vt:lpstr>
      <vt:lpstr>Stanovení H14 – vyhl. 376/2001</vt:lpstr>
      <vt:lpstr>Vyhl. 376/2001 – příloha 3  Metody hodnocení nebezpečných vlastností odpadů</vt:lpstr>
      <vt:lpstr>SHRNUTÍ</vt:lpstr>
      <vt:lpstr>Co by měl student vědět? Znát příklady využití ekotoxikologie v praxi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Ludek Blaha</cp:lastModifiedBy>
  <cp:revision>215</cp:revision>
  <dcterms:created xsi:type="dcterms:W3CDTF">2010-05-17T15:27:49Z</dcterms:created>
  <dcterms:modified xsi:type="dcterms:W3CDTF">2020-03-05T20:41:07Z</dcterms:modified>
</cp:coreProperties>
</file>