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9" r:id="rId3"/>
    <p:sldId id="257" r:id="rId4"/>
    <p:sldId id="258" r:id="rId5"/>
    <p:sldId id="260" r:id="rId6"/>
    <p:sldId id="263" r:id="rId7"/>
    <p:sldId id="266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19A8B-3F0F-406D-9728-FF19252274B0}" type="datetimeFigureOut">
              <a:rPr lang="cs-CZ" smtClean="0"/>
              <a:t>11.10.2020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95359-D44B-4E5B-8CB0-2D98F1753E7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843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aletheia, Démokritos-Xenofanés-skryté, Heidegger světlina přítomnění, Bible-Pilát-Ježíš, Platon-podobenství o slunci a dobru- Theiaitetos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95359-D44B-4E5B-8CB0-2D98F1753E7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10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0349-7F86-4F0A-9C92-BEEBAB04C3CC}" type="datetimeFigureOut">
              <a:rPr lang="cs-CZ" smtClean="0"/>
              <a:t>11.10.2020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C603-6023-4B3A-BED4-0437D95269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26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0349-7F86-4F0A-9C92-BEEBAB04C3CC}" type="datetimeFigureOut">
              <a:rPr lang="cs-CZ" smtClean="0"/>
              <a:t>11.10.2020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C603-6023-4B3A-BED4-0437D95269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1374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0349-7F86-4F0A-9C92-BEEBAB04C3CC}" type="datetimeFigureOut">
              <a:rPr lang="cs-CZ" smtClean="0"/>
              <a:t>11.10.2020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C603-6023-4B3A-BED4-0437D95269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94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0349-7F86-4F0A-9C92-BEEBAB04C3CC}" type="datetimeFigureOut">
              <a:rPr lang="cs-CZ" smtClean="0"/>
              <a:t>11.10.2020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C603-6023-4B3A-BED4-0437D95269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7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0349-7F86-4F0A-9C92-BEEBAB04C3CC}" type="datetimeFigureOut">
              <a:rPr lang="cs-CZ" smtClean="0"/>
              <a:t>11.10.2020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C603-6023-4B3A-BED4-0437D95269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805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0349-7F86-4F0A-9C92-BEEBAB04C3CC}" type="datetimeFigureOut">
              <a:rPr lang="cs-CZ" smtClean="0"/>
              <a:t>11.10.2020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C603-6023-4B3A-BED4-0437D95269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82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0349-7F86-4F0A-9C92-BEEBAB04C3CC}" type="datetimeFigureOut">
              <a:rPr lang="cs-CZ" smtClean="0"/>
              <a:t>11.10.2020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C603-6023-4B3A-BED4-0437D95269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222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0349-7F86-4F0A-9C92-BEEBAB04C3CC}" type="datetimeFigureOut">
              <a:rPr lang="cs-CZ" smtClean="0"/>
              <a:t>11.10.2020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C603-6023-4B3A-BED4-0437D95269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26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0349-7F86-4F0A-9C92-BEEBAB04C3CC}" type="datetimeFigureOut">
              <a:rPr lang="cs-CZ" smtClean="0"/>
              <a:t>11.10.2020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C603-6023-4B3A-BED4-0437D95269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625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0349-7F86-4F0A-9C92-BEEBAB04C3CC}" type="datetimeFigureOut">
              <a:rPr lang="cs-CZ" smtClean="0"/>
              <a:t>11.10.2020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C603-6023-4B3A-BED4-0437D95269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951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0349-7F86-4F0A-9C92-BEEBAB04C3CC}" type="datetimeFigureOut">
              <a:rPr lang="cs-CZ" smtClean="0"/>
              <a:t>11.10.2020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C603-6023-4B3A-BED4-0437D95269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088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90349-7F86-4F0A-9C92-BEEBAB04C3CC}" type="datetimeFigureOut">
              <a:rPr lang="cs-CZ" smtClean="0"/>
              <a:t>11.10.2020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8C603-6023-4B3A-BED4-0437D95269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9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3026AC4-53BE-484D-8B43-EEF7A9ABF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79" y="2053641"/>
            <a:ext cx="3669161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HLEDÁNÍ PRAVDY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F8947B-3689-4DC5-B0FF-34F42D3A0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0574" y="801866"/>
            <a:ext cx="5766646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Některé názory na povahu pravdy ve filosofii a ve vědě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pravda – řec. Aletheia</a:t>
            </a:r>
            <a:endParaRPr lang="cs-CZ" dirty="0">
              <a:solidFill>
                <a:srgbClr val="000000"/>
              </a:solidFill>
            </a:endParaRPr>
          </a:p>
          <a:p>
            <a:pPr algn="l"/>
            <a:r>
              <a:rPr lang="cs-CZ" dirty="0">
                <a:solidFill>
                  <a:srgbClr val="000000"/>
                </a:solidFill>
              </a:rPr>
              <a:t> Platón </a:t>
            </a:r>
            <a:r>
              <a:rPr lang="cs-CZ" dirty="0"/>
              <a:t>(427-347př.n.l.) </a:t>
            </a:r>
            <a:r>
              <a:rPr lang="cs-CZ" dirty="0">
                <a:solidFill>
                  <a:srgbClr val="000000"/>
                </a:solidFill>
              </a:rPr>
              <a:t>– </a:t>
            </a:r>
            <a:r>
              <a:rPr lang="cs-CZ" dirty="0" err="1">
                <a:solidFill>
                  <a:srgbClr val="000000"/>
                </a:solidFill>
              </a:rPr>
              <a:t>theia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 err="1">
                <a:solidFill>
                  <a:srgbClr val="000000"/>
                </a:solidFill>
              </a:rPr>
              <a:t>alé</a:t>
            </a:r>
            <a:endParaRPr lang="cs-CZ" dirty="0">
              <a:solidFill>
                <a:srgbClr val="000000"/>
              </a:solidFill>
            </a:endParaRPr>
          </a:p>
          <a:p>
            <a:pPr algn="l"/>
            <a:r>
              <a:rPr lang="cs-CZ" dirty="0">
                <a:solidFill>
                  <a:srgbClr val="000000"/>
                </a:solidFill>
              </a:rPr>
              <a:t>Boží obcházení</a:t>
            </a:r>
          </a:p>
          <a:p>
            <a:pPr algn="l"/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/>
              <a:t>Martin Heidegger (1889-1976) – a-lethe     neskrytost, světlina přítomnění</a:t>
            </a:r>
            <a:endParaRPr lang="en-US" dirty="0">
              <a:solidFill>
                <a:srgbClr val="000000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22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A4C25D-0120-4A02-9079-4CC168E9A1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5032" y="1122363"/>
            <a:ext cx="9817768" cy="1655762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dirty="0"/>
              <a:t>nejstarší myslitelé západoevropské tradice o pravdě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7AABDB-1FE9-4F3E-B0F6-288C9B3AA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5032" y="3007894"/>
            <a:ext cx="11036968" cy="3441033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Démokritos(460-351př.n.l.), Xenofanés(580-488př.n.l.) – pravda je nám skrytá;</a:t>
            </a:r>
          </a:p>
          <a:p>
            <a:pPr algn="l"/>
            <a:r>
              <a:rPr lang="cs-CZ" dirty="0"/>
              <a:t>Sókratés (469-399 př.n.l.) – hledání pravdy byl pro Sókrata způsob života; „Tu se mi zdálo, že se musím utéci k myšlenkám a na nich pozorovat pravdu věcí“ (Platón: </a:t>
            </a:r>
            <a:r>
              <a:rPr lang="cs-CZ" dirty="0" err="1"/>
              <a:t>Faidón</a:t>
            </a:r>
            <a:r>
              <a:rPr lang="cs-CZ" dirty="0"/>
              <a:t>)</a:t>
            </a:r>
          </a:p>
          <a:p>
            <a:pPr algn="l"/>
            <a:r>
              <a:rPr lang="cs-CZ" dirty="0"/>
              <a:t>Platón(427-347př.n.l.) – Ústava - podobenství o slunci a dobru; Charles </a:t>
            </a:r>
            <a:r>
              <a:rPr lang="cs-CZ" dirty="0" err="1"/>
              <a:t>Kahn</a:t>
            </a:r>
            <a:r>
              <a:rPr lang="cs-CZ" dirty="0"/>
              <a:t>: „Platónův popis forem jakožto TA ONTOS ONTA lze právě tak dobře přeložit jako „to, co je vskutku pravdivé“ i „to, co je vskutku skutečné“; Zákony – pravda je věc trvalá, o ni usilujeme; Hippias Menší – Odysseus a Achilles;</a:t>
            </a:r>
          </a:p>
          <a:p>
            <a:pPr algn="l"/>
            <a:r>
              <a:rPr lang="cs-CZ" dirty="0"/>
              <a:t>Bible – vztaženost pravdy k Bohu; „Já jsem ta cesta, pravda i život, nikdo nepřichází k otci než skrze mne (Jan 14,6)</a:t>
            </a:r>
          </a:p>
        </p:txBody>
      </p:sp>
    </p:spTree>
    <p:extLst>
      <p:ext uri="{BB962C8B-B14F-4D97-AF65-F5344CB8AC3E}">
        <p14:creationId xmlns:p14="http://schemas.microsoft.com/office/powerpoint/2010/main" val="734155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0CF824-A3B5-4D91-956C-5180B8A03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90337"/>
            <a:ext cx="9144000" cy="1657100"/>
          </a:xfrm>
        </p:spPr>
        <p:txBody>
          <a:bodyPr>
            <a:normAutofit/>
          </a:bodyPr>
          <a:lstStyle/>
          <a:p>
            <a:pPr algn="l"/>
            <a:r>
              <a:rPr lang="cs-CZ" sz="4000" dirty="0"/>
              <a:t>korespondenční teorie pravdy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8D36B5-06AE-4408-BA25-E1FBD25FC4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6589" y="2547436"/>
            <a:ext cx="11205411" cy="4310563"/>
          </a:xfrm>
        </p:spPr>
        <p:txBody>
          <a:bodyPr>
            <a:noAutofit/>
          </a:bodyPr>
          <a:lstStyle/>
          <a:p>
            <a:pPr algn="l"/>
            <a:r>
              <a:rPr lang="cs-CZ" sz="2600" dirty="0" err="1"/>
              <a:t>Aristotelés</a:t>
            </a:r>
            <a:r>
              <a:rPr lang="cs-CZ" sz="2600" dirty="0"/>
              <a:t> (384- 322 př.n.l.) pravda jako shoda myšlenek se skutečností;</a:t>
            </a:r>
          </a:p>
          <a:p>
            <a:pPr algn="l"/>
            <a:r>
              <a:rPr lang="cs-CZ" sz="2600" dirty="0"/>
              <a:t>Sv. Tomáš Akvinský(1325-1374) – veritas est adaequatio rei et </a:t>
            </a:r>
            <a:r>
              <a:rPr lang="cs-CZ" sz="2600" dirty="0" err="1"/>
              <a:t>intellectus</a:t>
            </a:r>
            <a:r>
              <a:rPr lang="cs-CZ" sz="2600" dirty="0"/>
              <a:t>;</a:t>
            </a:r>
          </a:p>
          <a:p>
            <a:pPr algn="l"/>
            <a:r>
              <a:rPr lang="cs-CZ" sz="2600" dirty="0"/>
              <a:t>Immanuel Kant (1724-1804) – pravda je shoda poznání se svým předmětem;</a:t>
            </a:r>
          </a:p>
          <a:p>
            <a:pPr algn="l"/>
            <a:r>
              <a:rPr lang="cs-CZ" sz="2600" dirty="0"/>
              <a:t>Bertrand Russell (1872-1970) –  korespondence věty a faktu „okno vedle dveří“;</a:t>
            </a:r>
          </a:p>
          <a:p>
            <a:pPr algn="l"/>
            <a:r>
              <a:rPr lang="cs-CZ" sz="2600" dirty="0"/>
              <a:t>   Ludwig Wittgenstein (1889-1950) – strukturální izomorfizmus věty a faktu;</a:t>
            </a:r>
          </a:p>
          <a:p>
            <a:pPr algn="l"/>
            <a:r>
              <a:rPr lang="cs-CZ" sz="2600" dirty="0"/>
              <a:t>John L. Austin (1911-1960) - jazyk nevznikl napodobením skutečnosti, ale konvencí;</a:t>
            </a:r>
          </a:p>
        </p:txBody>
      </p:sp>
    </p:spTree>
    <p:extLst>
      <p:ext uri="{BB962C8B-B14F-4D97-AF65-F5344CB8AC3E}">
        <p14:creationId xmlns:p14="http://schemas.microsoft.com/office/powerpoint/2010/main" val="1766384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3D9531-5FBD-4DC5-8E5B-7915D9098B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05284"/>
            <a:ext cx="9144000" cy="1440531"/>
          </a:xfrm>
        </p:spPr>
        <p:txBody>
          <a:bodyPr>
            <a:normAutofit fontScale="90000"/>
          </a:bodyPr>
          <a:lstStyle/>
          <a:p>
            <a:pPr algn="l"/>
            <a:br>
              <a:rPr lang="cs-CZ" sz="4000" dirty="0"/>
            </a:br>
            <a:r>
              <a:rPr lang="cs-CZ" sz="4000" dirty="0"/>
              <a:t>koherenční teorie pravdy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E444AD0-0A3F-4F94-9126-B4AF131C9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26" y="3192905"/>
            <a:ext cx="10876548" cy="3665095"/>
          </a:xfrm>
        </p:spPr>
        <p:txBody>
          <a:bodyPr>
            <a:normAutofit/>
          </a:bodyPr>
          <a:lstStyle/>
          <a:p>
            <a:pPr algn="l"/>
            <a:r>
              <a:rPr lang="cs-CZ" sz="2800" dirty="0"/>
              <a:t>Platón: Menón – „svázání“ pravd navzájem mezi sebou;</a:t>
            </a:r>
          </a:p>
          <a:p>
            <a:pPr algn="l"/>
            <a:r>
              <a:rPr lang="cs-CZ" sz="2800" dirty="0"/>
              <a:t>Platón: </a:t>
            </a:r>
            <a:r>
              <a:rPr lang="cs-CZ" sz="2800" dirty="0" err="1"/>
              <a:t>Theaitétos</a:t>
            </a:r>
            <a:r>
              <a:rPr lang="cs-CZ" sz="2800" dirty="0"/>
              <a:t> – spojování myšlenky s myšlenkou (pravd), počítání, 7+5=12;</a:t>
            </a:r>
          </a:p>
          <a:p>
            <a:pPr algn="l"/>
            <a:r>
              <a:rPr lang="cs-CZ" sz="2800" dirty="0"/>
              <a:t>John Locke (1632-1704) ideje jsou pravdivé, když vzájemně souhlasí;</a:t>
            </a:r>
          </a:p>
          <a:p>
            <a:pPr algn="l"/>
            <a:r>
              <a:rPr lang="cs-CZ" sz="2800" dirty="0"/>
              <a:t>Francis Bradley (1846-1924) – diskuse o kritériích jako koherence, obsažnost,..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5166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2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reeform: Shape 2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12320C-66A2-4B98-BD7C-19AF42076B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pragmatická teorie pravdy </a:t>
            </a:r>
            <a:br>
              <a:rPr lang="en-US" sz="4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(americký pragmatismus přelomu 19. a 20. stol.)</a:t>
            </a:r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114C51-3E23-4CF0-97C2-931A46DBD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Charles Sanders Peirce (1839-1914) – Jak to udělat, aby naše ideje byly jasné?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John Dewey (1859-1952) – pravda jako zaručená tvrditelnost;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William James (1842-1910) – jediným kritériem pravdy je to, co nejúspěšněji nás vede, co nejlépe se hodí pro každou část života, co nechá se sloučit s úplným </a:t>
            </a:r>
            <a:r>
              <a:rPr lang="cs-CZ" sz="2000" dirty="0"/>
              <a:t>úhrnem</a:t>
            </a:r>
            <a:r>
              <a:rPr lang="en-US" sz="2000" dirty="0"/>
              <a:t> životních žádostí;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Druhy: korespondenční, koherenční, svědectví, uspokojení, </a:t>
            </a:r>
            <a:r>
              <a:rPr lang="en-US" sz="2000" dirty="0" err="1"/>
              <a:t>konsenzus</a:t>
            </a:r>
            <a:r>
              <a:rPr lang="cs-CZ" sz="2000" dirty="0"/>
              <a:t> a pravda víry</a:t>
            </a:r>
            <a:r>
              <a:rPr lang="en-US" sz="2000" dirty="0"/>
              <a:t>;</a:t>
            </a:r>
          </a:p>
          <a:p>
            <a:pPr algn="l"/>
            <a:r>
              <a:rPr lang="en-US" sz="2000" i="1" dirty="0" err="1"/>
              <a:t>Ve</a:t>
            </a:r>
            <a:r>
              <a:rPr lang="en-US" sz="2000" i="1" dirty="0"/>
              <a:t>  vesmíru, kde by nebyl myslitelný nikdo, kdo by o něm mohl vědět, byla by v takovém vesmíru pravda jako něco odlišného od faktů? … Taková pravda by byla nejen neexistující, ale nepředstavitelná, nemyslitelná.   </a:t>
            </a:r>
            <a:r>
              <a:rPr lang="en-US" sz="2000" dirty="0"/>
              <a:t>Ze spisu Pragmatismus, 1918 </a:t>
            </a:r>
            <a:endParaRPr lang="cs-CZ" sz="2000" dirty="0"/>
          </a:p>
          <a:p>
            <a:pPr algn="l"/>
            <a:endParaRPr lang="cs-CZ" sz="2000" i="1" dirty="0"/>
          </a:p>
          <a:p>
            <a:pPr algn="l"/>
            <a:r>
              <a:rPr lang="cs-CZ" sz="2000" dirty="0"/>
              <a:t> </a:t>
            </a:r>
            <a:r>
              <a:rPr lang="en-US" sz="2000" dirty="0" err="1"/>
              <a:t>Dnes</a:t>
            </a:r>
            <a:r>
              <a:rPr lang="en-US" sz="2000" dirty="0"/>
              <a:t> </a:t>
            </a:r>
            <a:r>
              <a:rPr lang="en-US" sz="2000" dirty="0" err="1"/>
              <a:t>ještě</a:t>
            </a:r>
            <a:r>
              <a:rPr lang="en-US" sz="2000" dirty="0"/>
              <a:t> </a:t>
            </a:r>
            <a:r>
              <a:rPr lang="en-US" sz="2000" dirty="0" err="1"/>
              <a:t>svědectví</a:t>
            </a:r>
            <a:r>
              <a:rPr lang="en-US" sz="2000" dirty="0"/>
              <a:t> o </a:t>
            </a:r>
            <a:r>
              <a:rPr lang="en-US" sz="2000" dirty="0" err="1"/>
              <a:t>vnitřním</a:t>
            </a:r>
            <a:r>
              <a:rPr lang="en-US" sz="2000" dirty="0"/>
              <a:t> </a:t>
            </a:r>
            <a:r>
              <a:rPr lang="en-US" sz="2000" dirty="0" err="1"/>
              <a:t>myšlenkovém</a:t>
            </a:r>
            <a:r>
              <a:rPr lang="en-US" sz="2000" dirty="0"/>
              <a:t> </a:t>
            </a:r>
            <a:r>
              <a:rPr lang="en-US" sz="2000" dirty="0" err="1"/>
              <a:t>světě</a:t>
            </a:r>
            <a:r>
              <a:rPr lang="cs-CZ" sz="2000"/>
              <a:t> a </a:t>
            </a:r>
            <a:r>
              <a:rPr lang="en-US" sz="2000" dirty="0" err="1"/>
              <a:t>konvence</a:t>
            </a:r>
            <a:r>
              <a:rPr lang="cs-CZ" sz="2000" dirty="0"/>
              <a:t> jako jsou smlouvy, dohody, zákony, hodnoty ve výtvarném umění, peněžní hodnoty apod.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57423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7EF31-BA21-4963-88B0-E38675E408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43059"/>
            <a:ext cx="9144000" cy="911142"/>
          </a:xfrm>
        </p:spPr>
        <p:txBody>
          <a:bodyPr>
            <a:normAutofit/>
          </a:bodyPr>
          <a:lstStyle/>
          <a:p>
            <a:pPr algn="l"/>
            <a:r>
              <a:rPr lang="cs-CZ" sz="4000" dirty="0"/>
              <a:t>sémantická teorie pravdy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882A7A-C786-4892-920E-583643633B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74758"/>
            <a:ext cx="9144000" cy="4283242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Alfred Tarský (1902-1983) – definice pravdy ve formalizovaných jazycích:</a:t>
            </a:r>
          </a:p>
          <a:p>
            <a:pPr algn="l"/>
            <a:r>
              <a:rPr lang="cs-CZ" dirty="0"/>
              <a:t>Věta „Sníh je bílý“ je pravdivá tehdy a jen tehdy, když sníh je bílý.</a:t>
            </a:r>
          </a:p>
          <a:p>
            <a:pPr algn="l"/>
            <a:endParaRPr lang="cs-CZ" dirty="0"/>
          </a:p>
          <a:p>
            <a:pPr algn="l"/>
            <a:r>
              <a:rPr lang="cs-CZ" dirty="0"/>
              <a:t>Spor způsobený zacyklením v paradoxu:</a:t>
            </a:r>
          </a:p>
          <a:p>
            <a:pPr algn="l"/>
            <a:r>
              <a:rPr lang="cs-CZ" dirty="0"/>
              <a:t>Věta „Tato věta je nepravdivá“, je pravdivá tehdy a jen tehdy, když ta věta je nepravdivá. </a:t>
            </a:r>
          </a:p>
          <a:p>
            <a:pPr algn="l"/>
            <a:r>
              <a:rPr lang="cs-CZ" dirty="0"/>
              <a:t>Věta „Tato věta je nepravdivá“, je nepravdivá tehdy a jen tehdy, když ta věta je pravdivá. </a:t>
            </a:r>
          </a:p>
          <a:p>
            <a:pPr algn="l"/>
            <a:r>
              <a:rPr lang="cs-CZ" dirty="0"/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třeba rozlišovat </a:t>
            </a:r>
            <a:r>
              <a:rPr lang="cs-CZ" dirty="0"/>
              <a:t>objektový jazyk a metajazyk atd.; vzniká hierarchie jazyků a pravdivostních predikátů;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5001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4F519EA-836C-4E21-87EE-CE7AB0186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26280"/>
            <a:ext cx="4449464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10685A-6235-45A7-850D-A6F555466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3374" y="702944"/>
            <a:ext cx="5369325" cy="5586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1A521FC-2F6D-427F-B403-455490B435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2186" y="1345958"/>
            <a:ext cx="4667816" cy="41660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znevažování pravdy ve 20. </a:t>
            </a:r>
            <a:r>
              <a:rPr lang="en-US" sz="4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stol</a:t>
            </a:r>
            <a:r>
              <a:rPr lang="en-US" sz="4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</a:t>
            </a:r>
            <a:br>
              <a:rPr lang="cs-CZ" sz="4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cs-CZ" sz="4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 </a:t>
            </a:r>
            <a:r>
              <a:rPr lang="cs-CZ" sz="4600" dirty="0"/>
              <a:t>p</a:t>
            </a:r>
            <a:r>
              <a:rPr lang="cs-CZ" sz="4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ravda relativní?</a:t>
            </a:r>
            <a:endParaRPr lang="en-US" sz="4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833A70A-9722-46F0-A5EB-C72F78747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0E424FCE-3213-4BEE-A1E8-B7E8AEA5A2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5EE95433-383A-45BD-BFCA-833B8F0AE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62">
              <a:extLst>
                <a:ext uri="{FF2B5EF4-FFF2-40B4-BE49-F238E27FC236}">
                  <a16:creationId xmlns:a16="http://schemas.microsoft.com/office/drawing/2014/main" id="{2EEA944D-C4D5-48D7-804D-86BE8AFC8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F3FCE305-3F55-48BF-8549-01E0364C8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23D7F518-6C41-4C3F-9060-C9FE0B1D4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2">
              <a:extLst>
                <a:ext uri="{FF2B5EF4-FFF2-40B4-BE49-F238E27FC236}">
                  <a16:creationId xmlns:a16="http://schemas.microsoft.com/office/drawing/2014/main" id="{3B93E94B-19C7-49C9-A135-582F72B1A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59">
              <a:extLst>
                <a:ext uri="{FF2B5EF4-FFF2-40B4-BE49-F238E27FC236}">
                  <a16:creationId xmlns:a16="http://schemas.microsoft.com/office/drawing/2014/main" id="{FEF28287-3D78-44FC-8C53-70755EAF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62">
              <a:extLst>
                <a:ext uri="{FF2B5EF4-FFF2-40B4-BE49-F238E27FC236}">
                  <a16:creationId xmlns:a16="http://schemas.microsoft.com/office/drawing/2014/main" id="{2E8ECBA7-D5B5-48AD-9108-4EB4FB5AA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69CDB17F-9370-4BDB-AF7D-0C10664AF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65D03FDE-4254-4CCB-ACA1-CCF9ED99A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406E5C16-E87A-48D6-808A-4E99A9FA2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DD6696B0-7715-471B-835A-DA4F6E0B5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62">
              <a:extLst>
                <a:ext uri="{FF2B5EF4-FFF2-40B4-BE49-F238E27FC236}">
                  <a16:creationId xmlns:a16="http://schemas.microsoft.com/office/drawing/2014/main" id="{7B7BE224-1A69-42AA-9C1C-29ADE08B27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F4CBB296-B6FF-43BA-A2F1-471A7D6A32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7B9B8F5E-97B1-4CC6-A25F-0406AF9F8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id="{9EB4DAA2-343C-4239-A2B2-D2412770B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59">
              <a:extLst>
                <a:ext uri="{FF2B5EF4-FFF2-40B4-BE49-F238E27FC236}">
                  <a16:creationId xmlns:a16="http://schemas.microsoft.com/office/drawing/2014/main" id="{8D6B2AAD-8F5E-4D57-B2E6-7DBB7953C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62">
              <a:extLst>
                <a:ext uri="{FF2B5EF4-FFF2-40B4-BE49-F238E27FC236}">
                  <a16:creationId xmlns:a16="http://schemas.microsoft.com/office/drawing/2014/main" id="{9CE95F93-6BC5-4616-9F8D-B941B4B8F1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A8C3D8DE-DC76-487C-8C2A-7684D5C9E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56088CB5-E2A8-49A4-8AB5-6D5463E03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2">
              <a:extLst>
                <a:ext uri="{FF2B5EF4-FFF2-40B4-BE49-F238E27FC236}">
                  <a16:creationId xmlns:a16="http://schemas.microsoft.com/office/drawing/2014/main" id="{372F50F8-8B88-48EF-B21C-B5B264262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59">
              <a:extLst>
                <a:ext uri="{FF2B5EF4-FFF2-40B4-BE49-F238E27FC236}">
                  <a16:creationId xmlns:a16="http://schemas.microsoft.com/office/drawing/2014/main" id="{37008499-DF9A-4230-BE00-35B862316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 62">
              <a:extLst>
                <a:ext uri="{FF2B5EF4-FFF2-40B4-BE49-F238E27FC236}">
                  <a16:creationId xmlns:a16="http://schemas.microsoft.com/office/drawing/2014/main" id="{BCEE48F0-E436-451D-A5FE-0D818D19E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64">
              <a:extLst>
                <a:ext uri="{FF2B5EF4-FFF2-40B4-BE49-F238E27FC236}">
                  <a16:creationId xmlns:a16="http://schemas.microsoft.com/office/drawing/2014/main" id="{6852656E-1E8F-41F9-900D-8E8CC1B2B9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489DA605-39DD-45FD-9796-12A36B23B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Podnadpis 2">
            <a:extLst>
              <a:ext uri="{FF2B5EF4-FFF2-40B4-BE49-F238E27FC236}">
                <a16:creationId xmlns:a16="http://schemas.microsoft.com/office/drawing/2014/main" id="{6303ED3B-76A4-433A-BE2B-81809DEBE2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29734" y="750307"/>
            <a:ext cx="5369326" cy="535738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900" dirty="0"/>
              <a:t>Gottlob Frege (1848-1925) prakový argument – je jen pravda jednotlivých vět</a:t>
            </a:r>
            <a:r>
              <a:rPr lang="cs-CZ" sz="1900" dirty="0"/>
              <a:t> neboli</a:t>
            </a:r>
            <a:r>
              <a:rPr lang="en-US" sz="1900" dirty="0"/>
              <a:t> jedna pravdivostní hodnota pro všechny věty;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900" dirty="0"/>
              <a:t>Frank Ramsey (1903-1930) – deflacionismus; redundance pravdivostního predikátu: „Je pravda, že César byl zavražděn.“  (Co ale s větami „Má vždycky pravdu“, „Cokoli řekne, je pravdivé“ apod.)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900" dirty="0"/>
              <a:t>Postmodernismus:  relativita pravdy. Proti: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900" dirty="0"/>
              <a:t>Bernard Bolzano (1781-1848) – ve spise Vědosloví;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900" dirty="0"/>
              <a:t>William James – příklad s obcházením veverky;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900" dirty="0"/>
              <a:t>Jan Maria Bocheňski (1902-1995) příběh o slepcích;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900" dirty="0"/>
              <a:t>Absolutní (dokonalá) pravda=jistota a (vševědoucí) dogmatik;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900" dirty="0"/>
              <a:t>Erazim Kohák(1923-2020) – pestrost pravdy, nikoli relativita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95903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94ED7-ABAC-45C1-9441-98B185CF35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82053"/>
            <a:ext cx="9144000" cy="1296152"/>
          </a:xfrm>
        </p:spPr>
        <p:txBody>
          <a:bodyPr>
            <a:normAutofit/>
          </a:bodyPr>
          <a:lstStyle/>
          <a:p>
            <a:r>
              <a:rPr lang="cs-CZ" sz="4000" dirty="0"/>
              <a:t>Jazyk a pravda</a:t>
            </a:r>
            <a:br>
              <a:rPr lang="cs-CZ" sz="4000" dirty="0"/>
            </a:br>
            <a:r>
              <a:rPr lang="cs-CZ" sz="4000" dirty="0"/>
              <a:t>(oprávněná kritika korespondenční teorie)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7749E4-DF70-45E3-B84C-C6AE7F9CA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9095" y="2550695"/>
            <a:ext cx="11012905" cy="404261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Donald Davidson (1907-2003) The Centrality of Truth (1999)  Ústřednost pravdy</a:t>
            </a:r>
          </a:p>
          <a:p>
            <a:pPr algn="l"/>
            <a:r>
              <a:rPr lang="cs-CZ" dirty="0"/>
              <a:t>Korespondenční teorie předpokládá, že rozumíme jazyku. Jak se ale učíme jazyk?</a:t>
            </a:r>
          </a:p>
          <a:p>
            <a:pPr algn="l"/>
            <a:r>
              <a:rPr lang="cs-CZ" dirty="0"/>
              <a:t>Když se  dítě učí významu slov ukazováním na předměty, vytváří se prostor pro úspěch a chybu; V případě, že se dítěti zdaří náležitě spojit slovo a věc, znamená to úspěch;</a:t>
            </a:r>
          </a:p>
          <a:p>
            <a:pPr algn="l"/>
            <a:r>
              <a:rPr lang="cs-CZ" dirty="0"/>
              <a:t>Jakmile je užita gramatika, mohou být naučená jednotlivá slůvka poskládána novými způsoby a pravda se oddělí od pouhého užitečného a schváleného;</a:t>
            </a:r>
          </a:p>
          <a:p>
            <a:pPr algn="l"/>
            <a:r>
              <a:rPr lang="cs-CZ" dirty="0"/>
              <a:t>Pravda (užitečnost) je podmínkou, abychom se naučili rozumět tomu, co slova a věty znamenají, abychom se naučili mluvit.</a:t>
            </a:r>
          </a:p>
          <a:p>
            <a:pPr algn="l"/>
            <a:r>
              <a:rPr lang="cs-CZ" dirty="0"/>
              <a:t>Pravdivostní podmínky jsou nutné k pochopení významu slov a jejich spojení v jazyce. </a:t>
            </a:r>
          </a:p>
        </p:txBody>
      </p:sp>
    </p:spTree>
    <p:extLst>
      <p:ext uri="{BB962C8B-B14F-4D97-AF65-F5344CB8AC3E}">
        <p14:creationId xmlns:p14="http://schemas.microsoft.com/office/powerpoint/2010/main" val="740926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-1"/>
            <a:ext cx="5038344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81EC8C0-C8F2-4721-A682-3FB1CFCC7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6650" y="1332952"/>
            <a:ext cx="3926898" cy="39211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pravda ve vědě </a:t>
            </a:r>
            <a:b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Podnadpis 2">
            <a:extLst>
              <a:ext uri="{FF2B5EF4-FFF2-40B4-BE49-F238E27FC236}">
                <a16:creationId xmlns:a16="http://schemas.microsoft.com/office/drawing/2014/main" id="{DC899451-22FD-4B42-A824-5A768A5C9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1120" y="499833"/>
            <a:ext cx="5100320" cy="55812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William James – …pravda a vědění jsou termíny vzájemně závislé. Kdykoli je vědění myslitelné, je myslitelná i pravda, kdykoli je vědění možné, je možná i pravda, kdykoli je vědění skutečné, je skutečná i pravda;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objektivní pravda o smyslovém světě lidské zkušenosti: pozorování a měření;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pravda a logika: jak přejít od jedněch pravd k jiným; zachování </a:t>
            </a:r>
            <a:r>
              <a:rPr lang="en-US" sz="2200" dirty="0" err="1"/>
              <a:t>pravdy</a:t>
            </a:r>
            <a:r>
              <a:rPr lang="en-US" sz="2200" dirty="0"/>
              <a:t>;</a:t>
            </a:r>
            <a:endParaRPr lang="cs-CZ" sz="22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cs-CZ" sz="2200" dirty="0"/>
              <a:t>pravda a matematika: pravda o matematických objektech a strukturách;</a:t>
            </a:r>
            <a:endParaRPr lang="en-US" sz="22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pravda a přírodovědné teorie: jak pojednat „změnu“ pomocí matematických funkcí;	</a:t>
            </a:r>
          </a:p>
        </p:txBody>
      </p:sp>
    </p:spTree>
    <p:extLst>
      <p:ext uri="{BB962C8B-B14F-4D97-AF65-F5344CB8AC3E}">
        <p14:creationId xmlns:p14="http://schemas.microsoft.com/office/powerpoint/2010/main" val="1721387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1009</Words>
  <Application>Microsoft Office PowerPoint</Application>
  <PresentationFormat>Širokoúhlá obrazovka</PresentationFormat>
  <Paragraphs>64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HLEDÁNÍ PRAVDY</vt:lpstr>
      <vt:lpstr>nejstarší myslitelé západoevropské tradice o pravdě </vt:lpstr>
      <vt:lpstr>korespondenční teorie pravdy </vt:lpstr>
      <vt:lpstr> koherenční teorie pravdy </vt:lpstr>
      <vt:lpstr>pragmatická teorie pravdy  (americký pragmatismus přelomu 19. a 20. stol.)</vt:lpstr>
      <vt:lpstr>sémantická teorie pravdy</vt:lpstr>
      <vt:lpstr>znevažování pravdy ve 20. stol. Je pravda relativní?</vt:lpstr>
      <vt:lpstr>Jazyk a pravda (oprávněná kritika korespondenční teorie)</vt:lpstr>
      <vt:lpstr>pravda ve vědě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HLEDÁNÍ PRAVDY</dc:title>
  <dc:creator>Blažena Švandová</dc:creator>
  <cp:lastModifiedBy>Blažena Švandová</cp:lastModifiedBy>
  <cp:revision>9</cp:revision>
  <dcterms:created xsi:type="dcterms:W3CDTF">2020-05-04T00:22:03Z</dcterms:created>
  <dcterms:modified xsi:type="dcterms:W3CDTF">2020-10-11T22:16:43Z</dcterms:modified>
</cp:coreProperties>
</file>