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9" r:id="rId4"/>
    <p:sldId id="279" r:id="rId5"/>
    <p:sldId id="265" r:id="rId6"/>
    <p:sldId id="266" r:id="rId7"/>
    <p:sldId id="264" r:id="rId8"/>
    <p:sldId id="300" r:id="rId9"/>
    <p:sldId id="299" r:id="rId10"/>
    <p:sldId id="267" r:id="rId11"/>
    <p:sldId id="268" r:id="rId12"/>
    <p:sldId id="276" r:id="rId13"/>
    <p:sldId id="277" r:id="rId14"/>
    <p:sldId id="260" r:id="rId15"/>
    <p:sldId id="261" r:id="rId16"/>
    <p:sldId id="262" r:id="rId17"/>
    <p:sldId id="281" r:id="rId18"/>
    <p:sldId id="272" r:id="rId19"/>
    <p:sldId id="287" r:id="rId20"/>
    <p:sldId id="286" r:id="rId21"/>
    <p:sldId id="288" r:id="rId22"/>
    <p:sldId id="289" r:id="rId23"/>
    <p:sldId id="290" r:id="rId24"/>
    <p:sldId id="291" r:id="rId25"/>
    <p:sldId id="312" r:id="rId26"/>
    <p:sldId id="313" r:id="rId27"/>
    <p:sldId id="292" r:id="rId28"/>
    <p:sldId id="274" r:id="rId29"/>
    <p:sldId id="293" r:id="rId30"/>
    <p:sldId id="294" r:id="rId31"/>
    <p:sldId id="295" r:id="rId32"/>
    <p:sldId id="296" r:id="rId33"/>
    <p:sldId id="297" r:id="rId34"/>
    <p:sldId id="298" r:id="rId35"/>
    <p:sldId id="283" r:id="rId36"/>
    <p:sldId id="284" r:id="rId37"/>
    <p:sldId id="285" r:id="rId38"/>
    <p:sldId id="282" r:id="rId39"/>
    <p:sldId id="273" r:id="rId40"/>
    <p:sldId id="305" r:id="rId41"/>
    <p:sldId id="309" r:id="rId42"/>
    <p:sldId id="304" r:id="rId43"/>
    <p:sldId id="302" r:id="rId44"/>
    <p:sldId id="303" r:id="rId45"/>
    <p:sldId id="307" r:id="rId46"/>
    <p:sldId id="306" r:id="rId47"/>
    <p:sldId id="311" r:id="rId48"/>
    <p:sldId id="31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47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47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2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8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DD15-B5CA-4F43-9FF5-84B5E6481BA6}" type="datetimeFigureOut">
              <a:rPr lang="cs-CZ" smtClean="0"/>
              <a:t>07.08.2021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2054-56B6-4D07-8928-E136D9134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mg.volcanodiscovery.com/index.php?eID=tx_cms_showpic&amp;file=uploads%2Fpics%2Fdiorite.jpg&amp;title=diorite.jpg&amp;width=1500m&amp;height=500m&amp;caption=Diorite+sample+%28image%3A+Michael+C.+Rygel+via+Wikimedia+Commons%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img.volcanodiscovery.com/index.php?eID=tx_cms_showpic&amp;file=uploads%2Fpics%2F800px-GabbroRockCreek1.jpg&amp;title=800px-GabbroRockCreek1.jpg&amp;width=1500m&amp;height=500m&amp;caption=Gabbro+specimen%3B+Rock+Creek+Canyon%2C+eastern+Sierra+Nevada%2C+California.+%28Wikimedia+Commons%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362551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Petrografie pro analytické geochemiky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Magmatické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horniny</a:t>
            </a:r>
            <a:endParaRPr lang="cs-CZ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3960" y="4568690"/>
            <a:ext cx="6858000" cy="1655762"/>
          </a:xfrm>
        </p:spPr>
        <p:txBody>
          <a:bodyPr>
            <a:normAutofit/>
          </a:bodyPr>
          <a:lstStyle/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942" y="121287"/>
            <a:ext cx="7886700" cy="6450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Viskozita magmatu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3839" y="650864"/>
            <a:ext cx="87782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Vliv PT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smtClean="0"/>
              <a:t>Rostoucí T napomáhá</a:t>
            </a:r>
            <a:r>
              <a:rPr lang="en-US" sz="1600" dirty="0" smtClean="0"/>
              <a:t> </a:t>
            </a:r>
            <a:r>
              <a:rPr lang="en-US" sz="1600" dirty="0" err="1" smtClean="0"/>
              <a:t>depolymeri</a:t>
            </a:r>
            <a:r>
              <a:rPr lang="cs-CZ" sz="1600" dirty="0" err="1" smtClean="0"/>
              <a:t>zaci</a:t>
            </a:r>
            <a:r>
              <a:rPr lang="en-US" sz="1600" dirty="0" smtClean="0"/>
              <a:t> </a:t>
            </a:r>
            <a:r>
              <a:rPr lang="cs-CZ" sz="1600" dirty="0" smtClean="0"/>
              <a:t>silikátové taveniny (rostoucí kinetická en. atomů usnadňuje rozbití vazeb)</a:t>
            </a:r>
            <a:r>
              <a:rPr lang="en-US" sz="1600" dirty="0" smtClean="0"/>
              <a:t>. </a:t>
            </a:r>
            <a:r>
              <a:rPr lang="cs-CZ" sz="1600" dirty="0" smtClean="0"/>
              <a:t>Teplejší magma je více d</a:t>
            </a:r>
            <a:r>
              <a:rPr lang="en-US" sz="1600" dirty="0" err="1" smtClean="0"/>
              <a:t>epolymeri</a:t>
            </a:r>
            <a:r>
              <a:rPr lang="cs-CZ" sz="1600" dirty="0" err="1" smtClean="0"/>
              <a:t>zované</a:t>
            </a:r>
            <a:r>
              <a:rPr lang="en-US" sz="1600" dirty="0" smtClean="0"/>
              <a:t>, </a:t>
            </a:r>
            <a:r>
              <a:rPr lang="cs-CZ" sz="1600" dirty="0" smtClean="0"/>
              <a:t>méně viskózní</a:t>
            </a:r>
            <a:r>
              <a:rPr lang="en-US" sz="1600" dirty="0" smtClean="0"/>
              <a:t>. </a:t>
            </a:r>
            <a:r>
              <a:rPr lang="cs-CZ" sz="1600" dirty="0" smtClean="0"/>
              <a:t>Pokles teploty má obrácený efekt.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smtClean="0"/>
              <a:t>Rostoucí P napomáhá </a:t>
            </a:r>
            <a:r>
              <a:rPr lang="en-US" sz="1600" dirty="0" err="1" smtClean="0"/>
              <a:t>polymeri</a:t>
            </a:r>
            <a:r>
              <a:rPr lang="cs-CZ" sz="1600" dirty="0" err="1" smtClean="0"/>
              <a:t>zaci</a:t>
            </a:r>
            <a:r>
              <a:rPr lang="en-US" sz="1600" dirty="0" smtClean="0"/>
              <a:t> </a:t>
            </a:r>
            <a:r>
              <a:rPr lang="cs-CZ" sz="1600" dirty="0" smtClean="0"/>
              <a:t>silikátové taveniny,  při stlačování vznikají nové vazby</a:t>
            </a:r>
            <a:r>
              <a:rPr lang="en-US" sz="1600" dirty="0" smtClean="0"/>
              <a:t>. </a:t>
            </a:r>
            <a:r>
              <a:rPr lang="cs-CZ" sz="1600" dirty="0" smtClean="0"/>
              <a:t>Rostoucí tlak zvyšuje </a:t>
            </a:r>
            <a:r>
              <a:rPr lang="en-US" sz="1600" dirty="0" err="1" smtClean="0"/>
              <a:t>visko</a:t>
            </a:r>
            <a:r>
              <a:rPr lang="cs-CZ" sz="1600" dirty="0" err="1" smtClean="0"/>
              <a:t>zitu</a:t>
            </a:r>
            <a:r>
              <a:rPr lang="cs-CZ" sz="1600" dirty="0" smtClean="0"/>
              <a:t> </a:t>
            </a:r>
            <a:r>
              <a:rPr lang="en-US" sz="1600" dirty="0" smtClean="0"/>
              <a:t>magma</a:t>
            </a:r>
            <a:r>
              <a:rPr lang="cs-CZ" sz="1600" dirty="0" smtClean="0"/>
              <a:t>tu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cs-CZ" sz="1600" b="1" dirty="0" smtClean="0"/>
              <a:t>Obsah SiO2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smtClean="0"/>
              <a:t>rostoucí obsah SiO2 </a:t>
            </a:r>
            <a:r>
              <a:rPr lang="cs-CZ" sz="1600" dirty="0" err="1" smtClean="0"/>
              <a:t>vyšuje</a:t>
            </a:r>
            <a:r>
              <a:rPr lang="cs-CZ" sz="1600" dirty="0" smtClean="0"/>
              <a:t> </a:t>
            </a:r>
            <a:r>
              <a:rPr lang="en-US" sz="1600" dirty="0" err="1" smtClean="0"/>
              <a:t>polymeri</a:t>
            </a:r>
            <a:r>
              <a:rPr lang="cs-CZ" sz="1600" dirty="0" err="1" smtClean="0"/>
              <a:t>zaci</a:t>
            </a:r>
            <a:r>
              <a:rPr lang="cs-CZ" sz="1600" dirty="0" smtClean="0"/>
              <a:t> taveniny, protože je dostupných více tetraedrů </a:t>
            </a:r>
            <a:r>
              <a:rPr lang="en-US" sz="1600" dirty="0" smtClean="0"/>
              <a:t> SiO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4-</a:t>
            </a:r>
            <a:r>
              <a:rPr lang="en-US" sz="1600" dirty="0" smtClean="0"/>
              <a:t> </a:t>
            </a:r>
            <a:r>
              <a:rPr lang="cs-CZ" sz="1600" dirty="0" smtClean="0"/>
              <a:t>, které tuto síť budují</a:t>
            </a:r>
            <a:r>
              <a:rPr lang="en-US" sz="1600" dirty="0" smtClean="0"/>
              <a:t>. </a:t>
            </a:r>
            <a:r>
              <a:rPr lang="cs-CZ" sz="1600" dirty="0" smtClean="0"/>
              <a:t>Kyselá </a:t>
            </a:r>
            <a:r>
              <a:rPr lang="en-US" sz="1600" dirty="0" smtClean="0"/>
              <a:t> magma</a:t>
            </a:r>
            <a:r>
              <a:rPr lang="cs-CZ" sz="1600" dirty="0" smtClean="0"/>
              <a:t>ta jsou </a:t>
            </a:r>
            <a:r>
              <a:rPr lang="en-US" sz="1600" dirty="0" smtClean="0"/>
              <a:t>vis</a:t>
            </a:r>
            <a:r>
              <a:rPr lang="cs-CZ" sz="1600" dirty="0" err="1" smtClean="0"/>
              <a:t>kóznější</a:t>
            </a:r>
            <a:r>
              <a:rPr lang="en-US" sz="1600" dirty="0" smtClean="0"/>
              <a:t> </a:t>
            </a:r>
            <a:r>
              <a:rPr lang="cs-CZ" sz="1600" dirty="0" err="1" smtClean="0"/>
              <a:t>mež</a:t>
            </a:r>
            <a:r>
              <a:rPr lang="cs-CZ" sz="1600" dirty="0" smtClean="0"/>
              <a:t> </a:t>
            </a:r>
            <a:r>
              <a:rPr lang="en-US" sz="1600" dirty="0" err="1" smtClean="0"/>
              <a:t>ba</a:t>
            </a:r>
            <a:r>
              <a:rPr lang="cs-CZ" sz="1600" dirty="0" err="1" smtClean="0"/>
              <a:t>zická</a:t>
            </a:r>
            <a:r>
              <a:rPr lang="en-US" sz="1600" dirty="0" smtClean="0"/>
              <a:t> magma</a:t>
            </a:r>
            <a:r>
              <a:rPr lang="cs-CZ" sz="1600" dirty="0" smtClean="0"/>
              <a:t>ta</a:t>
            </a:r>
            <a:r>
              <a:rPr lang="en-US" sz="1600" dirty="0" smtClean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err="1" smtClean="0"/>
              <a:t>Volatil</a:t>
            </a:r>
            <a:r>
              <a:rPr lang="cs-CZ" sz="1600" b="1" dirty="0" err="1" smtClean="0"/>
              <a:t>ie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err="1" smtClean="0"/>
              <a:t>Volatilie</a:t>
            </a:r>
            <a:r>
              <a:rPr lang="cs-CZ" sz="1600" dirty="0" smtClean="0"/>
              <a:t> jako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a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cs-CZ" sz="1600" dirty="0" smtClean="0"/>
              <a:t> (F, Cl) jsou velice důležité</a:t>
            </a:r>
            <a:r>
              <a:rPr lang="en-US" sz="1600" dirty="0" smtClean="0"/>
              <a:t>, </a:t>
            </a:r>
            <a:r>
              <a:rPr lang="cs-CZ" sz="1600" dirty="0" smtClean="0"/>
              <a:t>snižují teplotu tavení.</a:t>
            </a:r>
          </a:p>
          <a:p>
            <a:r>
              <a:rPr lang="cs-CZ" sz="1600" dirty="0" smtClean="0"/>
              <a:t>Rozpouštění </a:t>
            </a:r>
            <a:r>
              <a:rPr lang="en-US" sz="1600" dirty="0">
                <a:solidFill>
                  <a:srgbClr val="C00000"/>
                </a:solidFill>
              </a:rPr>
              <a:t>H</a:t>
            </a:r>
            <a:r>
              <a:rPr lang="en-US" sz="1600" baseline="-25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O</a:t>
            </a:r>
            <a:r>
              <a:rPr lang="cs-CZ" sz="1600" dirty="0"/>
              <a:t> </a:t>
            </a:r>
            <a:r>
              <a:rPr lang="cs-CZ" sz="1600" dirty="0" smtClean="0"/>
              <a:t>v silikátové tavenině vede k rozbití silikátové sítě (vznik </a:t>
            </a:r>
            <a:r>
              <a:rPr lang="en-US" sz="1600" dirty="0" smtClean="0"/>
              <a:t>OH </a:t>
            </a:r>
            <a:r>
              <a:rPr lang="en-US" sz="1600" dirty="0" err="1" smtClean="0"/>
              <a:t>molecul</a:t>
            </a:r>
            <a:r>
              <a:rPr lang="cs-CZ" sz="1600" dirty="0" smtClean="0"/>
              <a:t>, kde se H naváže na kyslík)</a:t>
            </a:r>
            <a:r>
              <a:rPr lang="en-US" sz="1600" dirty="0" smtClean="0"/>
              <a:t> </a:t>
            </a:r>
            <a:r>
              <a:rPr lang="cs-CZ" sz="1600" dirty="0" smtClean="0"/>
              <a:t>a způsobuje depolymerizaci taveniny</a:t>
            </a:r>
            <a:r>
              <a:rPr lang="en-US" sz="1600" dirty="0" smtClean="0"/>
              <a:t>. </a:t>
            </a:r>
            <a:r>
              <a:rPr lang="cs-CZ" sz="1600" dirty="0" smtClean="0"/>
              <a:t>Vede tedy ke snížení viskozity</a:t>
            </a:r>
            <a:r>
              <a:rPr lang="en-US" dirty="0" smtClean="0"/>
              <a:t>.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06" y="4221072"/>
            <a:ext cx="6637052" cy="25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3087" y="495757"/>
            <a:ext cx="7886700" cy="50573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</a:rPr>
              <a:t>Viskozita magmatu</a:t>
            </a:r>
            <a:endParaRPr lang="cs-CZ" sz="32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16926" y="1001487"/>
            <a:ext cx="3868340" cy="823912"/>
          </a:xfrm>
        </p:spPr>
        <p:txBody>
          <a:bodyPr/>
          <a:lstStyle/>
          <a:p>
            <a:r>
              <a:rPr lang="cs-CZ" dirty="0" smtClean="0"/>
              <a:t>Kyselé magma (hodně SiO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16926" y="1825399"/>
            <a:ext cx="3868340" cy="36845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Viskózní, neteče</a:t>
            </a:r>
          </a:p>
          <a:p>
            <a:r>
              <a:rPr lang="cs-CZ" sz="2000" dirty="0" smtClean="0"/>
              <a:t>Aby teklo, musí se dodat voda</a:t>
            </a:r>
          </a:p>
          <a:p>
            <a:r>
              <a:rPr lang="cs-CZ" sz="2000" dirty="0" smtClean="0"/>
              <a:t>Při poklesu tlaku </a:t>
            </a:r>
            <a:r>
              <a:rPr lang="cs-CZ" sz="2000" dirty="0" smtClean="0"/>
              <a:t>klesá rozpustnost vody v tavenině, voda </a:t>
            </a:r>
            <a:r>
              <a:rPr lang="cs-CZ" sz="2000" dirty="0" smtClean="0"/>
              <a:t>utíká, láva rychle </a:t>
            </a:r>
            <a:r>
              <a:rPr lang="cs-CZ" sz="2000" dirty="0" smtClean="0"/>
              <a:t>zvyšuje viskozitu </a:t>
            </a:r>
            <a:r>
              <a:rPr lang="cs-CZ" sz="2000" dirty="0" smtClean="0"/>
              <a:t>a </a:t>
            </a:r>
            <a:r>
              <a:rPr lang="cs-CZ" sz="2000" dirty="0" smtClean="0"/>
              <a:t>bouchá; vede k silným explozím</a:t>
            </a:r>
            <a:endParaRPr lang="cs-CZ" sz="2000" dirty="0" smtClean="0"/>
          </a:p>
          <a:p>
            <a:r>
              <a:rPr lang="cs-CZ" sz="2000" dirty="0" smtClean="0"/>
              <a:t>Typicky </a:t>
            </a:r>
            <a:r>
              <a:rPr lang="cs-CZ" sz="2000" dirty="0" err="1" smtClean="0"/>
              <a:t>cirkumpacifický</a:t>
            </a:r>
            <a:r>
              <a:rPr lang="cs-CZ" sz="2000" dirty="0" smtClean="0"/>
              <a:t> pás</a:t>
            </a:r>
          </a:p>
          <a:p>
            <a:r>
              <a:rPr lang="cs-CZ" sz="2000" dirty="0" smtClean="0"/>
              <a:t>Vznik kyselých plutonických (v hloubce) a vulkanických hornin, tufů a skla (na povrchu</a:t>
            </a:r>
            <a:r>
              <a:rPr lang="cs-CZ" sz="2000" dirty="0" smtClean="0"/>
              <a:t>)</a:t>
            </a:r>
          </a:p>
          <a:p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234" y="1001487"/>
            <a:ext cx="3887391" cy="823912"/>
          </a:xfrm>
        </p:spPr>
        <p:txBody>
          <a:bodyPr/>
          <a:lstStyle/>
          <a:p>
            <a:r>
              <a:rPr lang="cs-CZ" dirty="0" smtClean="0"/>
              <a:t>Bazické </a:t>
            </a:r>
            <a:r>
              <a:rPr lang="cs-CZ" dirty="0"/>
              <a:t>magma </a:t>
            </a:r>
            <a:r>
              <a:rPr lang="cs-CZ" dirty="0" smtClean="0"/>
              <a:t>(málo </a:t>
            </a:r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716234" y="1825399"/>
            <a:ext cx="3887391" cy="36845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Tekuté, teče rychle</a:t>
            </a:r>
          </a:p>
          <a:p>
            <a:r>
              <a:rPr lang="cs-CZ" sz="2000" dirty="0" smtClean="0"/>
              <a:t>Obsahuje dost tavidel </a:t>
            </a:r>
            <a:r>
              <a:rPr lang="cs-CZ" sz="2000" dirty="0" smtClean="0"/>
              <a:t>(vody)</a:t>
            </a:r>
            <a:endParaRPr lang="cs-CZ" sz="2000" dirty="0" smtClean="0"/>
          </a:p>
          <a:p>
            <a:r>
              <a:rPr lang="cs-CZ" sz="2000" dirty="0" smtClean="0"/>
              <a:t>Riftové zóny, hot </a:t>
            </a:r>
            <a:r>
              <a:rPr lang="cs-CZ" sz="2000" dirty="0" err="1" smtClean="0"/>
              <a:t>spots</a:t>
            </a:r>
            <a:r>
              <a:rPr lang="cs-CZ" sz="2000" dirty="0" smtClean="0"/>
              <a:t> (</a:t>
            </a:r>
            <a:r>
              <a:rPr lang="cs-CZ" sz="2000" dirty="0" err="1" smtClean="0"/>
              <a:t>Hawajské</a:t>
            </a:r>
            <a:r>
              <a:rPr lang="cs-CZ" sz="2000" dirty="0" smtClean="0"/>
              <a:t> ostrovy, Island)</a:t>
            </a:r>
          </a:p>
          <a:p>
            <a:r>
              <a:rPr lang="cs-CZ" sz="2000" dirty="0"/>
              <a:t>Vznik </a:t>
            </a:r>
            <a:r>
              <a:rPr lang="cs-CZ" sz="2000" dirty="0" smtClean="0"/>
              <a:t>bazických plutonických </a:t>
            </a:r>
            <a:r>
              <a:rPr lang="cs-CZ" sz="2000" dirty="0"/>
              <a:t>(v hloubce) a vulkanických </a:t>
            </a:r>
            <a:r>
              <a:rPr lang="cs-CZ" sz="2000" dirty="0" smtClean="0"/>
              <a:t>hornin a </a:t>
            </a:r>
            <a:r>
              <a:rPr lang="cs-CZ" sz="2000" dirty="0"/>
              <a:t>skla (na </a:t>
            </a:r>
            <a:r>
              <a:rPr lang="cs-CZ" sz="2000" dirty="0" smtClean="0"/>
              <a:t>povrchu)</a:t>
            </a:r>
          </a:p>
          <a:p>
            <a:r>
              <a:rPr lang="cs-CZ" sz="2000" dirty="0" smtClean="0"/>
              <a:t>Magma bazické derivované tavením pláště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9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785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Klasifikace magmatických hornin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00558"/>
              </p:ext>
            </p:extLst>
          </p:nvPr>
        </p:nvGraphicFramePr>
        <p:xfrm>
          <a:off x="705396" y="2076562"/>
          <a:ext cx="7886700" cy="144780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1918213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85974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65340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dirty="0" err="1">
                          <a:solidFill>
                            <a:srgbClr val="444444"/>
                          </a:solidFill>
                          <a:effectLst/>
                        </a:rPr>
                        <a:t>Weight</a:t>
                      </a:r>
                      <a:r>
                        <a:rPr lang="cs-CZ" b="1" dirty="0">
                          <a:solidFill>
                            <a:srgbClr val="444444"/>
                          </a:solidFill>
                          <a:effectLst/>
                        </a:rPr>
                        <a:t> % </a:t>
                      </a:r>
                      <a:r>
                        <a:rPr lang="cs-CZ" b="1" dirty="0" err="1">
                          <a:solidFill>
                            <a:srgbClr val="444444"/>
                          </a:solidFill>
                          <a:effectLst/>
                        </a:rPr>
                        <a:t>of</a:t>
                      </a:r>
                      <a:r>
                        <a:rPr lang="cs-CZ" b="1" dirty="0">
                          <a:solidFill>
                            <a:srgbClr val="444444"/>
                          </a:solidFill>
                          <a:effectLst/>
                        </a:rPr>
                        <a:t> SiO</a:t>
                      </a:r>
                      <a:r>
                        <a:rPr lang="cs-CZ" b="1" baseline="-25000" dirty="0">
                          <a:solidFill>
                            <a:srgbClr val="444444"/>
                          </a:solidFill>
                          <a:effectLst/>
                        </a:rPr>
                        <a:t>2</a:t>
                      </a:r>
                      <a:r>
                        <a:rPr lang="cs-CZ" dirty="0">
                          <a:solidFill>
                            <a:srgbClr val="444444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>
                          <a:solidFill>
                            <a:srgbClr val="444444"/>
                          </a:solidFill>
                          <a:effectLst/>
                        </a:rPr>
                        <a:t>Plutonic rock type</a:t>
                      </a: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>
                          <a:solidFill>
                            <a:srgbClr val="444444"/>
                          </a:solidFill>
                          <a:effectLst/>
                        </a:rPr>
                        <a:t>Volcanic rock equivalent</a:t>
                      </a: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31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45-53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Gabbro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Basalt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53-63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Diorite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Andesite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03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63-68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dirty="0">
                          <a:solidFill>
                            <a:srgbClr val="444444"/>
                          </a:solidFill>
                          <a:effectLst/>
                        </a:rPr>
                        <a:t>Granodiorite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Dacite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95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>
                          <a:solidFill>
                            <a:srgbClr val="444444"/>
                          </a:solidFill>
                          <a:effectLst/>
                        </a:rPr>
                        <a:t>68-75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dirty="0">
                          <a:solidFill>
                            <a:srgbClr val="444444"/>
                          </a:solidFill>
                          <a:effectLst/>
                        </a:rPr>
                        <a:t>Granite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dirty="0" err="1">
                          <a:solidFill>
                            <a:srgbClr val="444444"/>
                          </a:solidFill>
                          <a:effectLst/>
                        </a:rPr>
                        <a:t>Rhyolite</a:t>
                      </a:r>
                      <a:r>
                        <a:rPr lang="cs-CZ" dirty="0">
                          <a:solidFill>
                            <a:srgbClr val="444444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64165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05396" y="992983"/>
            <a:ext cx="7914458" cy="10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Hlavní typy magmatických hornin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Nejjednodušší klasifikace magmatických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hornin založená na obsahu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hornině.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28650" y="3856953"/>
            <a:ext cx="8114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Kombinovaná klasifikace na základě chemického složení a mineralogických parametrů: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>
                <a:solidFill>
                  <a:srgbClr val="C00000"/>
                </a:solidFill>
              </a:rPr>
              <a:t>• </a:t>
            </a:r>
            <a:r>
              <a:rPr lang="cs-CZ" sz="2000" b="1" dirty="0" err="1" smtClean="0">
                <a:solidFill>
                  <a:srgbClr val="C00000"/>
                </a:solidFill>
              </a:rPr>
              <a:t>felsické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/>
              <a:t>m.h</a:t>
            </a:r>
            <a:r>
              <a:rPr lang="cs-CZ" sz="2000" dirty="0" smtClean="0"/>
              <a:t>.  </a:t>
            </a:r>
            <a:r>
              <a:rPr lang="cs-CZ" dirty="0" smtClean="0"/>
              <a:t>- vysoký obsah </a:t>
            </a:r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 smtClean="0"/>
              <a:t>, &gt; </a:t>
            </a:r>
            <a:r>
              <a:rPr lang="cs-CZ" dirty="0"/>
              <a:t>63</a:t>
            </a:r>
            <a:r>
              <a:rPr lang="cs-CZ" dirty="0" smtClean="0"/>
              <a:t>% SiO</a:t>
            </a:r>
            <a:r>
              <a:rPr lang="cs-CZ" baseline="-25000" dirty="0" smtClean="0"/>
              <a:t>2</a:t>
            </a:r>
            <a:r>
              <a:rPr lang="cs-CZ" dirty="0" smtClean="0"/>
              <a:t>, granit, granodiorit/ryolit, </a:t>
            </a:r>
            <a:r>
              <a:rPr lang="cs-CZ" dirty="0" err="1" smtClean="0"/>
              <a:t>dacit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>
                <a:solidFill>
                  <a:srgbClr val="C00000"/>
                </a:solidFill>
              </a:rPr>
              <a:t>• </a:t>
            </a:r>
            <a:r>
              <a:rPr lang="cs-CZ" sz="2000" b="1" dirty="0" smtClean="0">
                <a:solidFill>
                  <a:srgbClr val="C00000"/>
                </a:solidFill>
              </a:rPr>
              <a:t>intermediální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m.h</a:t>
            </a:r>
            <a:r>
              <a:rPr lang="cs-CZ" sz="2000" dirty="0"/>
              <a:t>. </a:t>
            </a:r>
            <a:r>
              <a:rPr lang="cs-CZ" dirty="0" smtClean="0"/>
              <a:t>– obsah </a:t>
            </a:r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52 </a:t>
            </a:r>
            <a:r>
              <a:rPr lang="cs-CZ" dirty="0"/>
              <a:t>– 63</a:t>
            </a:r>
            <a:r>
              <a:rPr lang="cs-CZ" dirty="0" smtClean="0"/>
              <a:t>%, diorit/</a:t>
            </a:r>
            <a:r>
              <a:rPr lang="cs-CZ" dirty="0" err="1" smtClean="0"/>
              <a:t>andesit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>
                <a:solidFill>
                  <a:srgbClr val="C00000"/>
                </a:solidFill>
              </a:rPr>
              <a:t>• </a:t>
            </a:r>
            <a:r>
              <a:rPr lang="cs-CZ" sz="2000" b="1" dirty="0" err="1" smtClean="0">
                <a:solidFill>
                  <a:srgbClr val="C00000"/>
                </a:solidFill>
              </a:rPr>
              <a:t>mafické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m.h</a:t>
            </a:r>
            <a:r>
              <a:rPr lang="cs-CZ" sz="2000" dirty="0"/>
              <a:t>. – </a:t>
            </a:r>
            <a:r>
              <a:rPr lang="cs-CZ" dirty="0" smtClean="0"/>
              <a:t>nízký obsah </a:t>
            </a:r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45 </a:t>
            </a:r>
            <a:r>
              <a:rPr lang="cs-CZ" dirty="0"/>
              <a:t>– 52% </a:t>
            </a:r>
            <a:r>
              <a:rPr lang="cs-CZ" dirty="0" smtClean="0"/>
              <a:t>a vysoký obsah </a:t>
            </a:r>
            <a:r>
              <a:rPr lang="cs-CZ" dirty="0" err="1" smtClean="0"/>
              <a:t>Fe</a:t>
            </a:r>
            <a:r>
              <a:rPr lang="cs-CZ" dirty="0" smtClean="0"/>
              <a:t> a Mg; gabro/bazalt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>
                <a:solidFill>
                  <a:srgbClr val="C00000"/>
                </a:solidFill>
              </a:rPr>
              <a:t>• </a:t>
            </a:r>
            <a:r>
              <a:rPr lang="cs-CZ" sz="2000" b="1" dirty="0" err="1" smtClean="0">
                <a:solidFill>
                  <a:srgbClr val="C00000"/>
                </a:solidFill>
              </a:rPr>
              <a:t>ultramafické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m.h</a:t>
            </a:r>
            <a:r>
              <a:rPr lang="cs-CZ" sz="2000" dirty="0"/>
              <a:t>. </a:t>
            </a:r>
            <a:r>
              <a:rPr lang="cs-CZ" dirty="0" smtClean="0"/>
              <a:t>– méně než </a:t>
            </a:r>
            <a:r>
              <a:rPr lang="cs-CZ" dirty="0"/>
              <a:t>45% </a:t>
            </a:r>
            <a:r>
              <a:rPr lang="cs-CZ" dirty="0" smtClean="0"/>
              <a:t>SiO</a:t>
            </a:r>
            <a:r>
              <a:rPr lang="cs-CZ" baseline="-25000" dirty="0" smtClean="0"/>
              <a:t>2</a:t>
            </a:r>
            <a:r>
              <a:rPr lang="cs-CZ" dirty="0" smtClean="0"/>
              <a:t>; peridotit/</a:t>
            </a:r>
            <a:r>
              <a:rPr lang="cs-CZ" dirty="0" err="1" smtClean="0"/>
              <a:t>pikrit</a:t>
            </a:r>
            <a:r>
              <a:rPr lang="cs-CZ" dirty="0" smtClean="0"/>
              <a:t>, </a:t>
            </a:r>
            <a:r>
              <a:rPr lang="cs-CZ" dirty="0" err="1" smtClean="0"/>
              <a:t>komatiit</a:t>
            </a:r>
            <a:r>
              <a:rPr lang="cs-CZ" dirty="0" smtClean="0"/>
              <a:t> 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• </a:t>
            </a:r>
            <a:r>
              <a:rPr lang="cs-CZ" sz="2000" b="1" dirty="0" smtClean="0">
                <a:solidFill>
                  <a:srgbClr val="C00000"/>
                </a:solidFill>
              </a:rPr>
              <a:t>alkalické </a:t>
            </a:r>
            <a:r>
              <a:rPr lang="cs-CZ" sz="2000" dirty="0" err="1"/>
              <a:t>m.h</a:t>
            </a:r>
            <a:r>
              <a:rPr lang="cs-CZ" sz="2000" dirty="0"/>
              <a:t>.</a:t>
            </a:r>
            <a:r>
              <a:rPr lang="cs-CZ" sz="2000" dirty="0" smtClean="0"/>
              <a:t> </a:t>
            </a:r>
            <a:r>
              <a:rPr lang="cs-CZ" dirty="0" smtClean="0"/>
              <a:t>– vysoký obsah alkálií </a:t>
            </a:r>
            <a:r>
              <a:rPr lang="cs-CZ" dirty="0"/>
              <a:t>5 – 15% </a:t>
            </a:r>
            <a:r>
              <a:rPr lang="cs-CZ" dirty="0" smtClean="0"/>
              <a:t>K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  <a:r>
              <a:rPr lang="cs-CZ" dirty="0"/>
              <a:t>+ </a:t>
            </a:r>
            <a:r>
              <a:rPr lang="cs-CZ" dirty="0" smtClean="0"/>
              <a:t>Na</a:t>
            </a:r>
            <a:r>
              <a:rPr lang="cs-CZ" baseline="-25000" dirty="0" smtClean="0"/>
              <a:t>2</a:t>
            </a:r>
            <a:r>
              <a:rPr lang="cs-CZ" dirty="0" smtClean="0"/>
              <a:t>O nebo </a:t>
            </a:r>
            <a:r>
              <a:rPr lang="cs-CZ" dirty="0"/>
              <a:t>a </a:t>
            </a:r>
            <a:r>
              <a:rPr lang="cs-CZ" dirty="0" smtClean="0"/>
              <a:t>molární poměr alkálií ku křemíku větší než 1:6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898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3805" y="2554587"/>
            <a:ext cx="8116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• </a:t>
            </a:r>
            <a:r>
              <a:rPr lang="pt-BR" dirty="0" smtClean="0">
                <a:solidFill>
                  <a:srgbClr val="C00000"/>
                </a:solidFill>
              </a:rPr>
              <a:t>Ultrapotassic</a:t>
            </a:r>
            <a:r>
              <a:rPr lang="cs-CZ" dirty="0" smtClean="0">
                <a:solidFill>
                  <a:srgbClr val="C00000"/>
                </a:solidFill>
              </a:rPr>
              <a:t>/vysoce draselné</a:t>
            </a:r>
            <a:r>
              <a:rPr lang="pt-BR" dirty="0" smtClean="0"/>
              <a:t>; </a:t>
            </a:r>
            <a:r>
              <a:rPr lang="cs-CZ" dirty="0" smtClean="0"/>
              <a:t>horniny s molárním poměrem</a:t>
            </a:r>
            <a:r>
              <a:rPr lang="pt-BR" dirty="0" smtClean="0"/>
              <a:t> </a:t>
            </a:r>
            <a:r>
              <a:rPr lang="pt-BR" dirty="0"/>
              <a:t>K</a:t>
            </a:r>
            <a:r>
              <a:rPr lang="pt-BR" baseline="-25000" dirty="0"/>
              <a:t>2</a:t>
            </a:r>
            <a:r>
              <a:rPr lang="pt-BR" dirty="0"/>
              <a:t>O/Na</a:t>
            </a:r>
            <a:r>
              <a:rPr lang="pt-BR" baseline="-25000" dirty="0"/>
              <a:t>2</a:t>
            </a:r>
            <a:r>
              <a:rPr lang="pt-BR" dirty="0"/>
              <a:t>O &gt;</a:t>
            </a:r>
            <a:r>
              <a:rPr lang="pt-BR" dirty="0" smtClean="0"/>
              <a:t>3</a:t>
            </a:r>
            <a:endParaRPr lang="cs-CZ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>
                <a:solidFill>
                  <a:srgbClr val="C00000"/>
                </a:solidFill>
              </a:rPr>
              <a:t>Peralkaline</a:t>
            </a:r>
            <a:r>
              <a:rPr lang="cs-CZ" dirty="0" smtClean="0">
                <a:solidFill>
                  <a:srgbClr val="C00000"/>
                </a:solidFill>
              </a:rPr>
              <a:t>/</a:t>
            </a:r>
            <a:r>
              <a:rPr lang="cs-CZ" dirty="0" err="1" smtClean="0">
                <a:solidFill>
                  <a:srgbClr val="C00000"/>
                </a:solidFill>
              </a:rPr>
              <a:t>peralkalické</a:t>
            </a:r>
            <a:r>
              <a:rPr lang="pt-BR" dirty="0" smtClean="0"/>
              <a:t>; </a:t>
            </a:r>
            <a:r>
              <a:rPr lang="cs-CZ" dirty="0"/>
              <a:t>horniny s molárním poměrem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/>
              <a:t>K</a:t>
            </a:r>
            <a:r>
              <a:rPr lang="pt-BR" baseline="-25000" dirty="0"/>
              <a:t>2</a:t>
            </a:r>
            <a:r>
              <a:rPr lang="pt-BR" dirty="0"/>
              <a:t>O + Na</a:t>
            </a:r>
            <a:r>
              <a:rPr lang="pt-BR" baseline="-25000" dirty="0"/>
              <a:t>2</a:t>
            </a:r>
            <a:r>
              <a:rPr lang="pt-BR" dirty="0"/>
              <a:t>O)/ 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&gt;1</a:t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>
                <a:solidFill>
                  <a:srgbClr val="C00000"/>
                </a:solidFill>
              </a:rPr>
              <a:t>Peraluminous</a:t>
            </a:r>
            <a:r>
              <a:rPr lang="cs-CZ" dirty="0" smtClean="0">
                <a:solidFill>
                  <a:srgbClr val="C00000"/>
                </a:solidFill>
              </a:rPr>
              <a:t>/</a:t>
            </a:r>
            <a:r>
              <a:rPr lang="cs-CZ" dirty="0" err="1" smtClean="0">
                <a:solidFill>
                  <a:srgbClr val="C00000"/>
                </a:solidFill>
              </a:rPr>
              <a:t>peraluminózní</a:t>
            </a:r>
            <a:r>
              <a:rPr lang="pt-BR" dirty="0" smtClean="0"/>
              <a:t>; </a:t>
            </a:r>
            <a:r>
              <a:rPr lang="cs-CZ" dirty="0"/>
              <a:t>horniny s molárním poměrem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/>
              <a:t>K</a:t>
            </a:r>
            <a:r>
              <a:rPr lang="pt-BR" baseline="-25000" dirty="0"/>
              <a:t>2</a:t>
            </a:r>
            <a:r>
              <a:rPr lang="pt-BR" dirty="0"/>
              <a:t>O + Na</a:t>
            </a:r>
            <a:r>
              <a:rPr lang="pt-BR" baseline="-25000" dirty="0"/>
              <a:t>2</a:t>
            </a:r>
            <a:r>
              <a:rPr lang="pt-BR" dirty="0"/>
              <a:t>O)/ 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&lt;1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3805" y="1690689"/>
            <a:ext cx="8081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Chemical classification also extends to differentiating rocks which are chemically similar:</a:t>
            </a:r>
            <a:endParaRPr lang="cs-CZ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28650" y="365127"/>
            <a:ext cx="7886700" cy="62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smtClean="0">
                <a:solidFill>
                  <a:srgbClr val="C00000"/>
                </a:solidFill>
              </a:rPr>
              <a:t>Klasifikace magmatických hornin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8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71233"/>
            <a:ext cx="7886700" cy="5481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Vyvřeliny podle složení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67395" y="2472834"/>
            <a:ext cx="38683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Minerály tmavé = </a:t>
            </a:r>
            <a:r>
              <a:rPr lang="cs-CZ" sz="2400" dirty="0" err="1" smtClean="0"/>
              <a:t>mafické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1600" dirty="0" smtClean="0"/>
              <a:t>zabarvené </a:t>
            </a:r>
            <a:r>
              <a:rPr lang="cs-CZ" sz="1600" dirty="0" err="1" smtClean="0"/>
              <a:t>Fe</a:t>
            </a:r>
            <a:endParaRPr lang="cs-CZ" sz="1600" dirty="0" smtClean="0"/>
          </a:p>
          <a:p>
            <a:pPr marL="0" indent="0">
              <a:buNone/>
            </a:pPr>
            <a:r>
              <a:rPr lang="cs-CZ" sz="2400" dirty="0" smtClean="0"/>
              <a:t>Minerály světlé = </a:t>
            </a:r>
            <a:r>
              <a:rPr lang="cs-CZ" sz="2400" dirty="0" err="1" smtClean="0"/>
              <a:t>felzické</a:t>
            </a:r>
            <a:endParaRPr lang="cs-CZ" sz="2400" dirty="0" smtClean="0"/>
          </a:p>
          <a:p>
            <a:pPr marL="0" indent="0">
              <a:buNone/>
            </a:pPr>
            <a:r>
              <a:rPr lang="cs-CZ" sz="1600" dirty="0"/>
              <a:t>ionty K-Na-Ca-Mg-Al-Si-O jsou bez barvy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69125"/>
              </p:ext>
            </p:extLst>
          </p:nvPr>
        </p:nvGraphicFramePr>
        <p:xfrm>
          <a:off x="4061753" y="857251"/>
          <a:ext cx="4933021" cy="581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HOTO-PAINT" r:id="rId3" imgW="4162320" imgH="4905360" progId="CorelPHOTOPAINT.Image.13">
                  <p:embed/>
                </p:oleObj>
              </mc:Choice>
              <mc:Fallback>
                <p:oleObj name="PHOTO-PAINT" r:id="rId3" imgW="4162320" imgH="4905360" progId="CorelPHOTOPAINT.Image.13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1753" y="857251"/>
                        <a:ext cx="4933021" cy="5813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Volný tvar 7"/>
          <p:cNvSpPr/>
          <p:nvPr/>
        </p:nvSpPr>
        <p:spPr>
          <a:xfrm>
            <a:off x="7445828" y="1310368"/>
            <a:ext cx="1236890" cy="3551465"/>
          </a:xfrm>
          <a:custGeom>
            <a:avLst/>
            <a:gdLst>
              <a:gd name="connsiteX0" fmla="*/ 0 w 1649186"/>
              <a:gd name="connsiteY0" fmla="*/ 4735286 h 4735286"/>
              <a:gd name="connsiteX1" fmla="*/ 457200 w 1649186"/>
              <a:gd name="connsiteY1" fmla="*/ 3869872 h 4735286"/>
              <a:gd name="connsiteX2" fmla="*/ 1077686 w 1649186"/>
              <a:gd name="connsiteY2" fmla="*/ 2596243 h 4735286"/>
              <a:gd name="connsiteX3" fmla="*/ 1404258 w 1649186"/>
              <a:gd name="connsiteY3" fmla="*/ 1583872 h 4735286"/>
              <a:gd name="connsiteX4" fmla="*/ 1551215 w 1649186"/>
              <a:gd name="connsiteY4" fmla="*/ 914400 h 4735286"/>
              <a:gd name="connsiteX5" fmla="*/ 1649186 w 1649186"/>
              <a:gd name="connsiteY5" fmla="*/ 293914 h 4735286"/>
              <a:gd name="connsiteX6" fmla="*/ 1632858 w 1649186"/>
              <a:gd name="connsiteY6" fmla="*/ 0 h 47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9186" h="4735286">
                <a:moveTo>
                  <a:pt x="0" y="4735286"/>
                </a:moveTo>
                <a:lnTo>
                  <a:pt x="457200" y="3869872"/>
                </a:lnTo>
                <a:lnTo>
                  <a:pt x="1077686" y="2596243"/>
                </a:lnTo>
                <a:lnTo>
                  <a:pt x="1404258" y="1583872"/>
                </a:lnTo>
                <a:lnTo>
                  <a:pt x="1551215" y="914400"/>
                </a:lnTo>
                <a:lnTo>
                  <a:pt x="1649186" y="293914"/>
                </a:lnTo>
                <a:lnTo>
                  <a:pt x="1632858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Šipka dolů 8"/>
          <p:cNvSpPr/>
          <p:nvPr/>
        </p:nvSpPr>
        <p:spPr>
          <a:xfrm rot="10800000">
            <a:off x="3488371" y="1737163"/>
            <a:ext cx="547364" cy="4256562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2884974" y="3645991"/>
            <a:ext cx="1693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Stoupá obsah SiO</a:t>
            </a:r>
            <a:r>
              <a:rPr lang="cs-CZ" sz="1350" baseline="-25000" dirty="0"/>
              <a:t>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05039" y="1411405"/>
            <a:ext cx="429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Kfs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392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Krystalizace z magmatu – </a:t>
            </a:r>
            <a:r>
              <a:rPr lang="cs-CZ" sz="3200" b="1" dirty="0" err="1" smtClean="0"/>
              <a:t>Bowenovo</a:t>
            </a:r>
            <a:r>
              <a:rPr lang="cs-CZ" sz="3200" b="1" dirty="0" smtClean="0"/>
              <a:t> schéma</a:t>
            </a:r>
            <a:endParaRPr lang="cs-CZ" sz="32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734455" y="1864315"/>
          <a:ext cx="7675091" cy="398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HOTO-PAINT" r:id="rId3" imgW="6324480" imgH="3286080" progId="CorelPHOTOPAINT.Image.13">
                  <p:embed/>
                </p:oleObj>
              </mc:Choice>
              <mc:Fallback>
                <p:oleObj name="PHOTO-PAINT" r:id="rId3" imgW="6324480" imgH="3286080" progId="CorelPHOTOPAINT.Image.13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455" y="1864315"/>
                        <a:ext cx="7675091" cy="3987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Krystalizace z magmatu – </a:t>
            </a:r>
            <a:r>
              <a:rPr lang="cs-CZ" sz="3200" b="1" dirty="0" err="1"/>
              <a:t>Bowenovo</a:t>
            </a:r>
            <a:r>
              <a:rPr lang="cs-CZ" sz="3200" b="1" dirty="0"/>
              <a:t> schéma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141746" y="1750219"/>
          <a:ext cx="6693694" cy="425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PHOTO-PAINT" r:id="rId3" imgW="8924760" imgH="5667120" progId="CorelPHOTOPAINT.Image.13">
                  <p:embed/>
                </p:oleObj>
              </mc:Choice>
              <mc:Fallback>
                <p:oleObj name="PHOTO-PAINT" r:id="rId3" imgW="8924760" imgH="5667120" progId="CorelPHOTOPAINT.Image.13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1746" y="1750219"/>
                        <a:ext cx="6693694" cy="425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1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32614" y="106996"/>
            <a:ext cx="3915592" cy="95545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QAPF diagram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r>
              <a:rPr lang="cs-CZ" sz="3200" b="1" dirty="0" smtClean="0">
                <a:solidFill>
                  <a:srgbClr val="C00000"/>
                </a:solidFill>
              </a:rPr>
              <a:t>pro plutonické horniny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742567" y="-2124976"/>
            <a:ext cx="7037565" cy="123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54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QAPF Diagram for plutonic rocks.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06995"/>
            <a:ext cx="4911634" cy="66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225143" y="1555504"/>
            <a:ext cx="38230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IUCG (</a:t>
            </a:r>
            <a:r>
              <a:rPr lang="en-US" dirty="0"/>
              <a:t>The International Union of Geological </a:t>
            </a:r>
            <a:r>
              <a:rPr lang="en-US" dirty="0" smtClean="0"/>
              <a:t>Sciences</a:t>
            </a:r>
            <a:r>
              <a:rPr lang="cs-CZ" dirty="0" smtClean="0"/>
              <a:t>) klasifikace plutonických hornin </a:t>
            </a:r>
          </a:p>
          <a:p>
            <a:endParaRPr lang="cs-CZ" dirty="0"/>
          </a:p>
          <a:p>
            <a:r>
              <a:rPr lang="cs-CZ" dirty="0" smtClean="0"/>
              <a:t>založená na základě poměru minerálů (světlých; křemene, alkalických živců, plagioklasů a </a:t>
            </a:r>
            <a:r>
              <a:rPr lang="cs-CZ" dirty="0" err="1" smtClean="0"/>
              <a:t>foidů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Používá se pro všechny horniny s obsahem tmavých minerálů pod 90% (ne tedy pro </a:t>
            </a:r>
            <a:r>
              <a:rPr lang="cs-CZ" dirty="0" err="1" smtClean="0"/>
              <a:t>ultramafické</a:t>
            </a:r>
            <a:r>
              <a:rPr lang="cs-CZ" dirty="0" smtClean="0"/>
              <a:t> horniny). </a:t>
            </a:r>
          </a:p>
          <a:p>
            <a:endParaRPr lang="cs-CZ" dirty="0"/>
          </a:p>
          <a:p>
            <a:r>
              <a:rPr lang="cs-CZ" dirty="0" smtClean="0"/>
              <a:t>Pro horniny </a:t>
            </a:r>
            <a:r>
              <a:rPr lang="cs-CZ" dirty="0" err="1" smtClean="0"/>
              <a:t>ultramafické</a:t>
            </a:r>
            <a:r>
              <a:rPr lang="cs-CZ" dirty="0" smtClean="0"/>
              <a:t> je jiné klasifikační schéma.</a:t>
            </a: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6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898" y="1059041"/>
            <a:ext cx="3108960" cy="18060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/>
              <a:t>Pro </a:t>
            </a:r>
            <a:r>
              <a:rPr lang="cs-CZ" sz="2400" dirty="0"/>
              <a:t>všechny horniny s obsahem tmavých minerálů </a:t>
            </a:r>
            <a:r>
              <a:rPr lang="cs-CZ" sz="2400" dirty="0" smtClean="0"/>
              <a:t>nad </a:t>
            </a:r>
            <a:r>
              <a:rPr lang="cs-CZ" sz="2400" dirty="0"/>
              <a:t>90% </a:t>
            </a:r>
            <a:r>
              <a:rPr lang="cs-CZ" sz="2400" dirty="0" smtClean="0"/>
              <a:t>(pro </a:t>
            </a:r>
            <a:r>
              <a:rPr lang="cs-CZ" sz="2400" dirty="0" err="1"/>
              <a:t>ultramafické</a:t>
            </a:r>
            <a:r>
              <a:rPr lang="cs-CZ" sz="2400" dirty="0"/>
              <a:t> horniny).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754517" y="4167452"/>
            <a:ext cx="8128227" cy="2494606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Na základě poměru tmavých minerálů tedy: olivínu, pyroxenu (</a:t>
            </a:r>
            <a:r>
              <a:rPr lang="cs-CZ" altLang="cs-CZ" dirty="0" err="1" smtClean="0"/>
              <a:t>clino</a:t>
            </a:r>
            <a:r>
              <a:rPr lang="cs-CZ" altLang="cs-CZ" dirty="0" smtClean="0"/>
              <a:t> i </a:t>
            </a:r>
            <a:r>
              <a:rPr lang="cs-CZ" altLang="cs-CZ" dirty="0" err="1" smtClean="0"/>
              <a:t>orto</a:t>
            </a:r>
            <a:r>
              <a:rPr lang="cs-CZ" altLang="cs-CZ" dirty="0" smtClean="0"/>
              <a:t>) a amfibolu se rozlišují</a:t>
            </a:r>
          </a:p>
          <a:p>
            <a:r>
              <a:rPr lang="cs-CZ" altLang="cs-CZ" dirty="0" err="1" smtClean="0">
                <a:solidFill>
                  <a:srgbClr val="C00000"/>
                </a:solidFill>
              </a:rPr>
              <a:t>dunity</a:t>
            </a:r>
            <a:r>
              <a:rPr lang="cs-CZ" altLang="cs-CZ" dirty="0" smtClean="0">
                <a:solidFill>
                  <a:srgbClr val="C00000"/>
                </a:solidFill>
              </a:rPr>
              <a:t>, peridotity</a:t>
            </a:r>
            <a:r>
              <a:rPr lang="cs-CZ" altLang="cs-CZ" dirty="0" smtClean="0"/>
              <a:t> (převaha Ol)</a:t>
            </a:r>
          </a:p>
          <a:p>
            <a:r>
              <a:rPr lang="cs-CZ" altLang="cs-CZ" dirty="0" smtClean="0">
                <a:solidFill>
                  <a:srgbClr val="C00000"/>
                </a:solidFill>
              </a:rPr>
              <a:t>pyroxenity</a:t>
            </a:r>
            <a:r>
              <a:rPr lang="cs-CZ" altLang="cs-CZ" dirty="0" smtClean="0"/>
              <a:t> (</a:t>
            </a:r>
            <a:r>
              <a:rPr lang="cs-CZ" altLang="cs-CZ" dirty="0"/>
              <a:t>převaha </a:t>
            </a:r>
            <a:r>
              <a:rPr lang="cs-CZ" altLang="cs-CZ" dirty="0" err="1" smtClean="0"/>
              <a:t>Px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>
                <a:solidFill>
                  <a:srgbClr val="C00000"/>
                </a:solidFill>
              </a:rPr>
              <a:t>amfibolovce</a:t>
            </a:r>
            <a:r>
              <a:rPr lang="cs-CZ" altLang="cs-CZ" dirty="0" smtClean="0"/>
              <a:t> (převaha </a:t>
            </a:r>
            <a:r>
              <a:rPr lang="cs-CZ" altLang="cs-CZ" dirty="0" err="1" smtClean="0"/>
              <a:t>Hb</a:t>
            </a:r>
            <a:r>
              <a:rPr lang="cs-CZ" altLang="cs-CZ" dirty="0" smtClean="0"/>
              <a:t>) – neplést s metamorfovanou horninou v amfibolitové facii - amfibolitem</a:t>
            </a:r>
            <a:endParaRPr lang="cs-CZ" altLang="cs-CZ" dirty="0" smtClean="0"/>
          </a:p>
        </p:txBody>
      </p:sp>
      <p:sp>
        <p:nvSpPr>
          <p:cNvPr id="14341" name="Obdélník 4"/>
          <p:cNvSpPr>
            <a:spLocks noChangeArrowheads="1"/>
          </p:cNvSpPr>
          <p:nvPr/>
        </p:nvSpPr>
        <p:spPr bwMode="auto">
          <a:xfrm>
            <a:off x="900113" y="383320"/>
            <a:ext cx="6551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003399"/>
                </a:solidFill>
                <a:latin typeface="Arial 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  <a:latin typeface="+mn-lt"/>
              </a:rPr>
              <a:t>Klasifikace </a:t>
            </a:r>
            <a:r>
              <a:rPr lang="cs-CZ" altLang="cs-CZ" b="1" dirty="0" err="1" smtClean="0">
                <a:solidFill>
                  <a:srgbClr val="C00000"/>
                </a:solidFill>
                <a:latin typeface="+mn-lt"/>
              </a:rPr>
              <a:t>ultramafických</a:t>
            </a:r>
            <a:r>
              <a:rPr lang="cs-CZ" altLang="cs-CZ" b="1" dirty="0" smtClean="0">
                <a:solidFill>
                  <a:srgbClr val="C00000"/>
                </a:solidFill>
                <a:latin typeface="+mn-lt"/>
              </a:rPr>
              <a:t> plutonických hornin</a:t>
            </a:r>
            <a:endParaRPr lang="cs-CZ" altLang="cs-CZ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342" name="Picture 2" descr="klasyfikacja skał plutoniczny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3" r="58736"/>
          <a:stretch/>
        </p:blipFill>
        <p:spPr bwMode="auto">
          <a:xfrm>
            <a:off x="838895" y="1059041"/>
            <a:ext cx="4394758" cy="30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17081"/>
            <a:ext cx="5597979" cy="72344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Granity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181" y="1149532"/>
            <a:ext cx="6643008" cy="5036140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 err="1" smtClean="0"/>
              <a:t>Střednězrnná</a:t>
            </a:r>
            <a:r>
              <a:rPr lang="cs-CZ" sz="2600" dirty="0" smtClean="0"/>
              <a:t> až hrubozrnná kyselá hornina s </a:t>
            </a:r>
            <a:r>
              <a:rPr lang="cs-CZ" sz="2600" dirty="0" err="1" smtClean="0"/>
              <a:t>Qz</a:t>
            </a:r>
            <a:r>
              <a:rPr lang="cs-CZ" sz="2600" dirty="0" smtClean="0"/>
              <a:t> (&gt;</a:t>
            </a:r>
            <a:r>
              <a:rPr lang="cs-CZ" sz="2600" dirty="0"/>
              <a:t>20%) </a:t>
            </a:r>
            <a:r>
              <a:rPr lang="cs-CZ" sz="2600" dirty="0" smtClean="0"/>
              <a:t>a živci, přičemž alkalické živce tvoří 100 - </a:t>
            </a:r>
            <a:r>
              <a:rPr lang="cs-CZ" sz="2600" dirty="0"/>
              <a:t>35% </a:t>
            </a:r>
            <a:r>
              <a:rPr lang="cs-CZ" sz="2600" dirty="0" smtClean="0"/>
              <a:t>z živců, dále jsou přítomné tmavé minerály (vedlejší množství). </a:t>
            </a:r>
          </a:p>
          <a:p>
            <a:r>
              <a:rPr lang="cs-CZ" sz="2600" dirty="0" smtClean="0"/>
              <a:t>Tmavé minerály: </a:t>
            </a:r>
            <a:r>
              <a:rPr lang="cs-CZ" sz="2600" dirty="0" err="1" smtClean="0"/>
              <a:t>njčastější</a:t>
            </a:r>
            <a:r>
              <a:rPr lang="cs-CZ" sz="2600" dirty="0" smtClean="0"/>
              <a:t> </a:t>
            </a:r>
            <a:r>
              <a:rPr lang="cs-CZ" sz="2600" dirty="0" err="1" smtClean="0"/>
              <a:t>Hbl</a:t>
            </a:r>
            <a:r>
              <a:rPr lang="cs-CZ" sz="2600" dirty="0" smtClean="0"/>
              <a:t>, </a:t>
            </a:r>
            <a:r>
              <a:rPr lang="cs-CZ" sz="2600" dirty="0" err="1" smtClean="0"/>
              <a:t>Bt</a:t>
            </a:r>
            <a:r>
              <a:rPr lang="cs-CZ" sz="2600" dirty="0" smtClean="0"/>
              <a:t>, méně </a:t>
            </a:r>
            <a:r>
              <a:rPr lang="cs-CZ" sz="2600" dirty="0" err="1" smtClean="0"/>
              <a:t>Ms</a:t>
            </a:r>
            <a:r>
              <a:rPr lang="cs-CZ" sz="2600" dirty="0" smtClean="0"/>
              <a:t>. Dále </a:t>
            </a:r>
            <a:r>
              <a:rPr lang="cs-CZ" sz="2600" dirty="0" err="1" smtClean="0"/>
              <a:t>Px</a:t>
            </a:r>
            <a:r>
              <a:rPr lang="cs-CZ" sz="2600" dirty="0" smtClean="0"/>
              <a:t>, And, Tur, </a:t>
            </a:r>
            <a:r>
              <a:rPr lang="cs-CZ" sz="2600" dirty="0" err="1" smtClean="0"/>
              <a:t>Grt</a:t>
            </a:r>
            <a:r>
              <a:rPr lang="cs-CZ" sz="2600" dirty="0" smtClean="0"/>
              <a:t>, topaz.</a:t>
            </a:r>
          </a:p>
          <a:p>
            <a:r>
              <a:rPr lang="cs-CZ" sz="2600" dirty="0" smtClean="0"/>
              <a:t>na základě poměru plagioklasů a alkalických živců se rozlišují </a:t>
            </a:r>
            <a:r>
              <a:rPr lang="cs-CZ" sz="2600" dirty="0" err="1" smtClean="0">
                <a:solidFill>
                  <a:srgbClr val="C00000"/>
                </a:solidFill>
              </a:rPr>
              <a:t>monzogranity</a:t>
            </a:r>
            <a:r>
              <a:rPr lang="cs-CZ" sz="2600" dirty="0" smtClean="0"/>
              <a:t> </a:t>
            </a:r>
            <a:r>
              <a:rPr lang="cs-CZ" sz="2600" dirty="0"/>
              <a:t>(65-35% </a:t>
            </a:r>
            <a:r>
              <a:rPr lang="cs-CZ" sz="2600" dirty="0" err="1"/>
              <a:t>alkali</a:t>
            </a:r>
            <a:r>
              <a:rPr lang="cs-CZ" sz="2600" dirty="0"/>
              <a:t> </a:t>
            </a:r>
            <a:r>
              <a:rPr lang="cs-CZ" sz="2600" dirty="0" err="1"/>
              <a:t>feldspar</a:t>
            </a:r>
            <a:r>
              <a:rPr lang="cs-CZ" sz="2600" dirty="0"/>
              <a:t>), </a:t>
            </a:r>
            <a:r>
              <a:rPr lang="cs-CZ" sz="2600" dirty="0" err="1" smtClean="0">
                <a:solidFill>
                  <a:srgbClr val="C00000"/>
                </a:solidFill>
              </a:rPr>
              <a:t>syenogranity</a:t>
            </a:r>
            <a:r>
              <a:rPr lang="cs-CZ" sz="2600" dirty="0" smtClean="0"/>
              <a:t> </a:t>
            </a:r>
            <a:r>
              <a:rPr lang="cs-CZ" sz="2600" dirty="0"/>
              <a:t>(90-65% </a:t>
            </a:r>
            <a:r>
              <a:rPr lang="cs-CZ" sz="2600" dirty="0" err="1"/>
              <a:t>alkali</a:t>
            </a:r>
            <a:r>
              <a:rPr lang="cs-CZ" sz="2600" dirty="0"/>
              <a:t> </a:t>
            </a:r>
            <a:r>
              <a:rPr lang="cs-CZ" sz="2600" dirty="0" err="1"/>
              <a:t>feldspar</a:t>
            </a:r>
            <a:r>
              <a:rPr lang="cs-CZ" sz="2600" dirty="0"/>
              <a:t>), and </a:t>
            </a:r>
            <a:r>
              <a:rPr lang="cs-CZ" sz="2600" dirty="0" smtClean="0">
                <a:solidFill>
                  <a:srgbClr val="C00000"/>
                </a:solidFill>
              </a:rPr>
              <a:t>alkalické granity </a:t>
            </a:r>
            <a:r>
              <a:rPr lang="cs-CZ" sz="2600" dirty="0"/>
              <a:t>(&gt;90% </a:t>
            </a:r>
            <a:r>
              <a:rPr lang="cs-CZ" sz="2600" dirty="0" err="1"/>
              <a:t>alkali</a:t>
            </a:r>
            <a:r>
              <a:rPr lang="cs-CZ" sz="2600" dirty="0"/>
              <a:t> </a:t>
            </a:r>
            <a:r>
              <a:rPr lang="cs-CZ" sz="2600" dirty="0" err="1"/>
              <a:t>feldspar</a:t>
            </a:r>
            <a:r>
              <a:rPr lang="cs-CZ" sz="2600" dirty="0"/>
              <a:t>). </a:t>
            </a:r>
            <a:r>
              <a:rPr lang="cs-CZ" sz="2600" dirty="0" smtClean="0"/>
              <a:t>Cca  </a:t>
            </a:r>
            <a:r>
              <a:rPr lang="cs-CZ" sz="2600" dirty="0"/>
              <a:t>70%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smtClean="0"/>
              <a:t>granitů jsou </a:t>
            </a:r>
            <a:r>
              <a:rPr lang="cs-CZ" sz="2600" dirty="0" err="1" smtClean="0"/>
              <a:t>monzogranit</a:t>
            </a:r>
            <a:r>
              <a:rPr lang="cs-CZ" sz="2600" dirty="0" err="1"/>
              <a:t>y</a:t>
            </a:r>
            <a:r>
              <a:rPr lang="cs-CZ" sz="2600" dirty="0" smtClean="0"/>
              <a:t>. </a:t>
            </a:r>
          </a:p>
          <a:p>
            <a:r>
              <a:rPr lang="cs-CZ" sz="2600" dirty="0" smtClean="0"/>
              <a:t>Výlevný </a:t>
            </a:r>
            <a:r>
              <a:rPr lang="cs-CZ" sz="2600" dirty="0"/>
              <a:t>ekvivalent je </a:t>
            </a:r>
            <a:r>
              <a:rPr lang="cs-CZ" sz="2600" dirty="0">
                <a:solidFill>
                  <a:srgbClr val="C00000"/>
                </a:solidFill>
              </a:rPr>
              <a:t>ryolit</a:t>
            </a:r>
            <a:r>
              <a:rPr lang="cs-CZ" sz="2600" dirty="0"/>
              <a:t>. </a:t>
            </a:r>
          </a:p>
          <a:p>
            <a:r>
              <a:rPr lang="cs-CZ" sz="2600" dirty="0" smtClean="0">
                <a:solidFill>
                  <a:srgbClr val="C00000"/>
                </a:solidFill>
              </a:rPr>
              <a:t>Aplity</a:t>
            </a:r>
            <a:r>
              <a:rPr lang="cs-CZ" sz="2600" dirty="0" smtClean="0"/>
              <a:t> – žilné, světlé (malý podíl </a:t>
            </a:r>
            <a:r>
              <a:rPr lang="cs-CZ" sz="2600" dirty="0" err="1" smtClean="0"/>
              <a:t>mafických</a:t>
            </a:r>
            <a:r>
              <a:rPr lang="cs-CZ" sz="2600" dirty="0" smtClean="0"/>
              <a:t> minerálů), většinou jemnozrnné granitoidní horniny. </a:t>
            </a:r>
          </a:p>
          <a:p>
            <a:r>
              <a:rPr lang="cs-CZ" sz="2600" dirty="0" smtClean="0">
                <a:solidFill>
                  <a:srgbClr val="C00000"/>
                </a:solidFill>
              </a:rPr>
              <a:t>Pegmatity</a:t>
            </a:r>
            <a:r>
              <a:rPr lang="cs-CZ" sz="2600" dirty="0" smtClean="0"/>
              <a:t> </a:t>
            </a:r>
            <a:r>
              <a:rPr lang="cs-CZ" altLang="cs-CZ" sz="2600" dirty="0" smtClean="0">
                <a:solidFill>
                  <a:srgbClr val="000000"/>
                </a:solidFill>
              </a:rPr>
              <a:t>jsou žilné, hrubozrnné až velmi hrubozrnné, silně frakcionované horniny s malým podílem tmavých minerálů a vysokým obsahem neobvyklých minerálů s korovými prvky. Specifické textury.</a:t>
            </a:r>
            <a:endParaRPr lang="cs-CZ" altLang="cs-CZ" sz="2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105021"/>
            <a:ext cx="2098764" cy="2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930537" y="714103"/>
            <a:ext cx="1733006" cy="34398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Jak </a:t>
            </a:r>
            <a:r>
              <a:rPr lang="cs-CZ" dirty="0" smtClean="0">
                <a:solidFill>
                  <a:srgbClr val="C00000"/>
                </a:solidFill>
              </a:rPr>
              <a:t>poznat magmatické horniny?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Sedimentární</a:t>
            </a:r>
            <a:r>
              <a:rPr lang="cs-CZ" dirty="0" smtClean="0"/>
              <a:t> – zkameněliny, vrstevnatost, klastické sedimenty mají viditelné úlomky nebo jsou velmi jemné (jíl), často málo zpevněné, sedimentární struktury (bahenní praskliny, čeřiny apod.)</a:t>
            </a:r>
          </a:p>
          <a:p>
            <a:r>
              <a:rPr lang="cs-CZ" b="1" dirty="0" smtClean="0"/>
              <a:t>Magmatické</a:t>
            </a:r>
            <a:r>
              <a:rPr lang="cs-CZ" dirty="0" smtClean="0"/>
              <a:t> – sklo, bubliny, omezené krystalky, tabulky živců, víceméně </a:t>
            </a:r>
            <a:r>
              <a:rPr lang="cs-CZ" dirty="0" smtClean="0"/>
              <a:t>všesměrné, nebo usměrněné (dle toku tavenin)</a:t>
            </a:r>
            <a:endParaRPr lang="cs-CZ" dirty="0" smtClean="0"/>
          </a:p>
          <a:p>
            <a:r>
              <a:rPr lang="cs-CZ" b="1" dirty="0" smtClean="0"/>
              <a:t>Metamorfované</a:t>
            </a:r>
            <a:r>
              <a:rPr lang="cs-CZ" dirty="0" smtClean="0"/>
              <a:t> – mají foliaci ≈ břidličnatost (vzniklou deformací), specifické minerály (granát, staurolit, kyanit)</a:t>
            </a:r>
          </a:p>
        </p:txBody>
      </p:sp>
    </p:spTree>
    <p:extLst>
      <p:ext uri="{BB962C8B-B14F-4D97-AF65-F5344CB8AC3E}">
        <p14:creationId xmlns:p14="http://schemas.microsoft.com/office/powerpoint/2010/main" val="38101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08371"/>
            <a:ext cx="7886700" cy="66248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Další klasifikace granitů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432" y="1584960"/>
            <a:ext cx="4431032" cy="50595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peralumin</a:t>
            </a:r>
            <a:r>
              <a:rPr lang="cs-CZ" sz="3600" dirty="0" err="1" smtClean="0"/>
              <a:t>ické</a:t>
            </a:r>
            <a:r>
              <a:rPr lang="en-US" sz="3600" dirty="0" smtClean="0"/>
              <a:t>: </a:t>
            </a:r>
            <a:endParaRPr lang="cs-CZ" sz="3600" dirty="0" smtClean="0"/>
          </a:p>
          <a:p>
            <a:pPr marL="0" indent="0">
              <a:buNone/>
            </a:pPr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&gt; (Na</a:t>
            </a:r>
            <a:r>
              <a:rPr lang="en-US" sz="3600" baseline="-25000" dirty="0"/>
              <a:t>2</a:t>
            </a:r>
            <a:r>
              <a:rPr lang="en-US" sz="3600" dirty="0"/>
              <a:t>O + K</a:t>
            </a:r>
            <a:r>
              <a:rPr lang="en-US" sz="3600" baseline="-25000" dirty="0"/>
              <a:t>2</a:t>
            </a:r>
            <a:r>
              <a:rPr lang="en-US" sz="3600" dirty="0"/>
              <a:t>O + </a:t>
            </a:r>
            <a:r>
              <a:rPr lang="en-US" sz="3600" dirty="0" err="1"/>
              <a:t>CaO</a:t>
            </a:r>
            <a:r>
              <a:rPr lang="en-US" sz="3600" dirty="0"/>
              <a:t>) </a:t>
            </a:r>
            <a:r>
              <a:rPr lang="cs-CZ" sz="3600" dirty="0" smtClean="0"/>
              <a:t>	</a:t>
            </a:r>
          </a:p>
          <a:p>
            <a:pPr marL="0" indent="0">
              <a:buNone/>
            </a:pPr>
            <a:r>
              <a:rPr lang="cs-CZ" sz="3600" dirty="0" smtClean="0"/>
              <a:t>Z tmavých minerálů jsou typické Al-bohaté fáze: </a:t>
            </a:r>
            <a:r>
              <a:rPr lang="cs-CZ" sz="3600" dirty="0" err="1" smtClean="0"/>
              <a:t>Ms</a:t>
            </a:r>
            <a:r>
              <a:rPr lang="cs-CZ" sz="3600" dirty="0" smtClean="0"/>
              <a:t>, může být </a:t>
            </a:r>
            <a:r>
              <a:rPr lang="cs-CZ" sz="3600" dirty="0" err="1" smtClean="0"/>
              <a:t>Grt</a:t>
            </a:r>
            <a:r>
              <a:rPr lang="cs-CZ" sz="3600" dirty="0" smtClean="0"/>
              <a:t>, Tur</a:t>
            </a:r>
            <a:r>
              <a:rPr lang="en-US" sz="3600" dirty="0" smtClean="0"/>
              <a:t>.</a:t>
            </a:r>
            <a:r>
              <a:rPr lang="cs-CZ" sz="3600" dirty="0" smtClean="0"/>
              <a:t> Dále běžný </a:t>
            </a:r>
            <a:r>
              <a:rPr lang="cs-CZ" sz="3600" dirty="0" err="1" smtClean="0"/>
              <a:t>Bt</a:t>
            </a:r>
            <a:endParaRPr lang="cs-CZ" sz="3600" dirty="0" smtClean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metalumin</a:t>
            </a:r>
            <a:r>
              <a:rPr lang="cs-CZ" sz="3600" dirty="0" err="1" smtClean="0"/>
              <a:t>ické</a:t>
            </a:r>
            <a:r>
              <a:rPr lang="en-US" sz="3600" dirty="0" smtClean="0"/>
              <a:t>: </a:t>
            </a:r>
            <a:endParaRPr lang="cs-CZ" sz="3600" dirty="0" smtClean="0"/>
          </a:p>
          <a:p>
            <a:pPr marL="0" indent="0">
              <a:buNone/>
            </a:pPr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&lt; (Na</a:t>
            </a:r>
            <a:r>
              <a:rPr lang="en-US" sz="3600" baseline="-25000" dirty="0"/>
              <a:t>2</a:t>
            </a:r>
            <a:r>
              <a:rPr lang="en-US" sz="3600" dirty="0"/>
              <a:t>O + K</a:t>
            </a:r>
            <a:r>
              <a:rPr lang="en-US" sz="3600" baseline="-25000" dirty="0"/>
              <a:t>2</a:t>
            </a:r>
            <a:r>
              <a:rPr lang="en-US" sz="3600" dirty="0"/>
              <a:t>O + </a:t>
            </a:r>
            <a:r>
              <a:rPr lang="en-US" sz="3600" dirty="0" err="1" smtClean="0"/>
              <a:t>CaO</a:t>
            </a:r>
            <a:r>
              <a:rPr lang="en-US" sz="3600" dirty="0" smtClean="0"/>
              <a:t>)</a:t>
            </a:r>
            <a:r>
              <a:rPr lang="cs-CZ" sz="3600" dirty="0" smtClean="0"/>
              <a:t>; </a:t>
            </a:r>
          </a:p>
          <a:p>
            <a:pPr marL="0" indent="0">
              <a:buNone/>
            </a:pPr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&gt; (Na</a:t>
            </a:r>
            <a:r>
              <a:rPr lang="en-US" sz="3600" baseline="-25000" dirty="0"/>
              <a:t>2</a:t>
            </a:r>
            <a:r>
              <a:rPr lang="en-US" sz="3600" dirty="0"/>
              <a:t>O + K</a:t>
            </a:r>
            <a:r>
              <a:rPr lang="en-US" sz="3600" baseline="-25000" dirty="0"/>
              <a:t>2</a:t>
            </a:r>
            <a:r>
              <a:rPr lang="en-US" sz="3600" dirty="0"/>
              <a:t>O)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Z tmavých minerálů je typický </a:t>
            </a:r>
            <a:r>
              <a:rPr lang="cs-CZ" sz="3600" dirty="0" err="1" smtClean="0"/>
              <a:t>Bt</a:t>
            </a:r>
            <a:r>
              <a:rPr lang="cs-CZ" sz="3600" dirty="0" smtClean="0"/>
              <a:t>; častý </a:t>
            </a:r>
            <a:r>
              <a:rPr lang="cs-CZ" sz="3600" dirty="0" err="1" smtClean="0"/>
              <a:t>Hbl</a:t>
            </a:r>
            <a:r>
              <a:rPr lang="cs-CZ" sz="3600" dirty="0" smtClean="0"/>
              <a:t>, může být i </a:t>
            </a:r>
            <a:r>
              <a:rPr lang="cs-CZ" sz="3600" dirty="0" err="1" smtClean="0"/>
              <a:t>Px</a:t>
            </a:r>
            <a:r>
              <a:rPr lang="en-US" sz="3600" dirty="0"/>
              <a:t/>
            </a:r>
            <a:br>
              <a:rPr lang="en-US" sz="3600" dirty="0"/>
            </a:br>
            <a:endParaRPr lang="cs-CZ" sz="3600" dirty="0" smtClean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peralkali</a:t>
            </a:r>
            <a:r>
              <a:rPr lang="cs-CZ" sz="3600" dirty="0" err="1" smtClean="0"/>
              <a:t>cké</a:t>
            </a:r>
            <a:r>
              <a:rPr lang="en-US" sz="3600" dirty="0" smtClean="0"/>
              <a:t>: </a:t>
            </a:r>
            <a:endParaRPr lang="cs-CZ" sz="3600" dirty="0" smtClean="0"/>
          </a:p>
          <a:p>
            <a:pPr marL="0" indent="0">
              <a:buNone/>
            </a:pPr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&lt; (Na</a:t>
            </a:r>
            <a:r>
              <a:rPr lang="en-US" sz="3600" baseline="-25000" dirty="0"/>
              <a:t>2</a:t>
            </a:r>
            <a:r>
              <a:rPr lang="en-US" sz="3600" dirty="0"/>
              <a:t>O + </a:t>
            </a:r>
            <a:r>
              <a:rPr lang="en-US" sz="3600" dirty="0" smtClean="0"/>
              <a:t>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O)</a:t>
            </a:r>
            <a:r>
              <a:rPr lang="cs-CZ" sz="3600" dirty="0" smtClean="0"/>
              <a:t>; </a:t>
            </a:r>
          </a:p>
          <a:p>
            <a:pPr marL="0" indent="0">
              <a:buNone/>
            </a:pPr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/>
              <a:t>/(Na</a:t>
            </a:r>
            <a:r>
              <a:rPr lang="en-US" sz="3600" baseline="-25000" dirty="0"/>
              <a:t>2</a:t>
            </a:r>
            <a:r>
              <a:rPr lang="en-US" sz="3600" dirty="0"/>
              <a:t>O + K</a:t>
            </a:r>
            <a:r>
              <a:rPr lang="en-US" sz="3600" baseline="-25000" dirty="0"/>
              <a:t>2</a:t>
            </a:r>
            <a:r>
              <a:rPr lang="en-US" sz="3600" dirty="0"/>
              <a:t>O + </a:t>
            </a:r>
            <a:r>
              <a:rPr lang="en-US" sz="3600" dirty="0" err="1"/>
              <a:t>CaO</a:t>
            </a:r>
            <a:r>
              <a:rPr lang="en-US" sz="3600" dirty="0"/>
              <a:t>) &lt;&lt; 1.0;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bez křemene (nebo málo); hojný </a:t>
            </a:r>
            <a:r>
              <a:rPr lang="en-US" sz="3600" dirty="0" smtClean="0"/>
              <a:t>K-</a:t>
            </a:r>
            <a:r>
              <a:rPr lang="cs-CZ" sz="3600" dirty="0" smtClean="0"/>
              <a:t>živec</a:t>
            </a:r>
            <a:r>
              <a:rPr lang="en-US" sz="3600" dirty="0" smtClean="0"/>
              <a:t>, </a:t>
            </a:r>
            <a:r>
              <a:rPr lang="cs-CZ" sz="3600" dirty="0" smtClean="0"/>
              <a:t>zástupci živců</a:t>
            </a:r>
            <a:r>
              <a:rPr lang="en-US" sz="3600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4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45" y="1759132"/>
            <a:ext cx="4034334" cy="31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985554" y="1017115"/>
            <a:ext cx="707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dělení na základě poměru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/>
              <a:t>/(Na</a:t>
            </a:r>
            <a:r>
              <a:rPr lang="en-US" baseline="-25000" dirty="0"/>
              <a:t>2</a:t>
            </a:r>
            <a:r>
              <a:rPr lang="en-US" dirty="0"/>
              <a:t>O + K</a:t>
            </a:r>
            <a:r>
              <a:rPr lang="en-US" baseline="-25000" dirty="0"/>
              <a:t>2</a:t>
            </a:r>
            <a:r>
              <a:rPr lang="en-US" dirty="0"/>
              <a:t>O + </a:t>
            </a:r>
            <a:r>
              <a:rPr lang="en-US" dirty="0" err="1"/>
              <a:t>CaO</a:t>
            </a:r>
            <a:r>
              <a:rPr lang="en-US" dirty="0"/>
              <a:t>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36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4107320"/>
            <a:ext cx="3364230" cy="26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62889" y="934903"/>
            <a:ext cx="8639992" cy="3358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Dělení na základě geneze</a:t>
            </a:r>
            <a:r>
              <a:rPr lang="en-US" dirty="0" smtClean="0"/>
              <a:t> I-</a:t>
            </a:r>
            <a:r>
              <a:rPr lang="en-US" dirty="0" err="1" smtClean="0"/>
              <a:t>typ</a:t>
            </a:r>
            <a:r>
              <a:rPr lang="en-US" dirty="0" smtClean="0"/>
              <a:t>, S-</a:t>
            </a:r>
            <a:r>
              <a:rPr lang="en-US" dirty="0" err="1" smtClean="0"/>
              <a:t>typ</a:t>
            </a:r>
            <a:r>
              <a:rPr lang="en-US" dirty="0" smtClean="0"/>
              <a:t>, M-</a:t>
            </a:r>
            <a:r>
              <a:rPr lang="en-US" dirty="0" err="1" smtClean="0"/>
              <a:t>typ</a:t>
            </a:r>
            <a:r>
              <a:rPr lang="en-US" dirty="0" smtClean="0"/>
              <a:t> and A-</a:t>
            </a:r>
            <a:r>
              <a:rPr lang="en-US" dirty="0" err="1" smtClean="0"/>
              <a:t>typ</a:t>
            </a:r>
            <a:r>
              <a:rPr lang="cs-CZ" dirty="0" smtClean="0"/>
              <a:t> (</a:t>
            </a:r>
            <a:r>
              <a:rPr lang="en-US" dirty="0" smtClean="0"/>
              <a:t>Chappell &amp; Whit</a:t>
            </a:r>
            <a:r>
              <a:rPr lang="cs-CZ" dirty="0" smtClean="0"/>
              <a:t>e)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I-typ a S-typ </a:t>
            </a:r>
            <a:r>
              <a:rPr lang="cs-CZ" dirty="0" smtClean="0"/>
              <a:t>- tavením </a:t>
            </a:r>
            <a:r>
              <a:rPr lang="cs-CZ" dirty="0"/>
              <a:t>vysoce metamorfovaných hornin</a:t>
            </a:r>
            <a:r>
              <a:rPr lang="en-US" dirty="0"/>
              <a:t>, </a:t>
            </a:r>
            <a:r>
              <a:rPr lang="cs-CZ" dirty="0"/>
              <a:t>buďto jiného</a:t>
            </a:r>
            <a:r>
              <a:rPr lang="en-US" dirty="0"/>
              <a:t> </a:t>
            </a:r>
            <a:r>
              <a:rPr lang="en-US" dirty="0" err="1"/>
              <a:t>granit</a:t>
            </a:r>
            <a:r>
              <a:rPr lang="cs-CZ" dirty="0"/>
              <a:t>u či intruzivních </a:t>
            </a:r>
            <a:r>
              <a:rPr lang="cs-CZ" dirty="0" err="1"/>
              <a:t>mafických</a:t>
            </a:r>
            <a:r>
              <a:rPr lang="cs-CZ" dirty="0"/>
              <a:t> </a:t>
            </a:r>
            <a:r>
              <a:rPr lang="cs-CZ" dirty="0" err="1"/>
              <a:t>horńin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smtClean="0"/>
              <a:t>I-typ</a:t>
            </a:r>
            <a:r>
              <a:rPr lang="cs-CZ" dirty="0"/>
              <a:t>) nebo </a:t>
            </a:r>
            <a:r>
              <a:rPr lang="cs-CZ" dirty="0" err="1"/>
              <a:t>metasedimentů</a:t>
            </a:r>
            <a:r>
              <a:rPr lang="cs-CZ" dirty="0"/>
              <a:t> (S-typ). Typické pro subdukční zóny (</a:t>
            </a:r>
            <a:r>
              <a:rPr lang="cs-CZ" dirty="0" smtClean="0"/>
              <a:t>oceán-kontinent; I-typ) </a:t>
            </a:r>
            <a:r>
              <a:rPr lang="cs-CZ" dirty="0"/>
              <a:t>a kolizi </a:t>
            </a:r>
            <a:r>
              <a:rPr lang="cs-CZ" dirty="0" smtClean="0"/>
              <a:t>kontinent-kontinent (S-typy, I-typy).</a:t>
            </a:r>
            <a:endParaRPr lang="cs-CZ" dirty="0"/>
          </a:p>
          <a:p>
            <a:pPr marL="0" indent="0">
              <a:buNone/>
            </a:pPr>
            <a:r>
              <a:rPr lang="en-US" b="1" dirty="0" smtClean="0"/>
              <a:t>I-</a:t>
            </a:r>
            <a:r>
              <a:rPr lang="en-US" b="1" dirty="0" err="1" smtClean="0"/>
              <a:t>typ</a:t>
            </a:r>
            <a:r>
              <a:rPr lang="cs-CZ" b="1" dirty="0" smtClean="0"/>
              <a:t> -</a:t>
            </a:r>
            <a:r>
              <a:rPr lang="en-US" dirty="0" smtClean="0"/>
              <a:t> </a:t>
            </a:r>
            <a:r>
              <a:rPr lang="cs-CZ" dirty="0" smtClean="0"/>
              <a:t>magmatický </a:t>
            </a:r>
            <a:r>
              <a:rPr lang="cs-CZ" dirty="0" err="1" smtClean="0"/>
              <a:t>protolit</a:t>
            </a:r>
            <a:r>
              <a:rPr lang="cs-CZ" dirty="0" smtClean="0"/>
              <a:t>; obvykle </a:t>
            </a:r>
            <a:r>
              <a:rPr lang="en-US" dirty="0" err="1" smtClean="0"/>
              <a:t>metalumin</a:t>
            </a:r>
            <a:r>
              <a:rPr lang="cs-CZ" dirty="0" err="1" smtClean="0"/>
              <a:t>ózní</a:t>
            </a:r>
            <a:r>
              <a:rPr lang="en-US" dirty="0" smtClean="0"/>
              <a:t> </a:t>
            </a:r>
            <a:r>
              <a:rPr lang="en-US" dirty="0" err="1" smtClean="0"/>
              <a:t>granit</a:t>
            </a:r>
            <a:r>
              <a:rPr lang="cs-CZ" dirty="0" smtClean="0"/>
              <a:t>y;</a:t>
            </a:r>
            <a:r>
              <a:rPr lang="en-US" dirty="0" smtClean="0"/>
              <a:t> </a:t>
            </a:r>
            <a:r>
              <a:rPr lang="cs-CZ" dirty="0" smtClean="0"/>
              <a:t>absence </a:t>
            </a:r>
            <a:r>
              <a:rPr lang="cs-CZ" dirty="0" err="1" smtClean="0"/>
              <a:t>peraluminózních</a:t>
            </a:r>
            <a:r>
              <a:rPr lang="cs-CZ" dirty="0" smtClean="0"/>
              <a:t> a </a:t>
            </a:r>
            <a:r>
              <a:rPr lang="cs-CZ" dirty="0" err="1" smtClean="0"/>
              <a:t>peralkalických</a:t>
            </a:r>
            <a:r>
              <a:rPr lang="cs-CZ" dirty="0" smtClean="0"/>
              <a:t> minerálů. Hlavní </a:t>
            </a:r>
            <a:r>
              <a:rPr lang="cs-CZ" dirty="0" err="1" smtClean="0"/>
              <a:t>mafické</a:t>
            </a:r>
            <a:r>
              <a:rPr lang="cs-CZ" dirty="0" smtClean="0"/>
              <a:t> minerály </a:t>
            </a:r>
            <a:r>
              <a:rPr lang="cs-CZ" dirty="0" err="1" smtClean="0"/>
              <a:t>Bt</a:t>
            </a:r>
            <a:r>
              <a:rPr lang="cs-CZ" dirty="0" smtClean="0"/>
              <a:t>, </a:t>
            </a:r>
            <a:r>
              <a:rPr lang="cs-CZ" dirty="0" err="1" smtClean="0"/>
              <a:t>Hbl</a:t>
            </a:r>
            <a:r>
              <a:rPr lang="cs-CZ" dirty="0" smtClean="0"/>
              <a:t>. </a:t>
            </a:r>
            <a:r>
              <a:rPr lang="cs-CZ" dirty="0" err="1" smtClean="0"/>
              <a:t>Akcesorie</a:t>
            </a:r>
            <a:r>
              <a:rPr lang="cs-CZ" dirty="0" smtClean="0"/>
              <a:t> </a:t>
            </a:r>
            <a:r>
              <a:rPr lang="cs-CZ" dirty="0" err="1" smtClean="0"/>
              <a:t>allanit</a:t>
            </a:r>
            <a:r>
              <a:rPr lang="cs-CZ" dirty="0" smtClean="0"/>
              <a:t>, titanit</a:t>
            </a:r>
          </a:p>
          <a:p>
            <a:pPr marL="0" indent="0">
              <a:buNone/>
            </a:pPr>
            <a:r>
              <a:rPr lang="en-US" b="1" dirty="0" smtClean="0"/>
              <a:t>S-</a:t>
            </a:r>
            <a:r>
              <a:rPr lang="en-US" b="1" dirty="0" err="1" smtClean="0"/>
              <a:t>typ</a:t>
            </a:r>
            <a:r>
              <a:rPr lang="en-US" dirty="0" smtClean="0"/>
              <a:t> </a:t>
            </a:r>
            <a:r>
              <a:rPr lang="cs-CZ" dirty="0" smtClean="0"/>
              <a:t>- </a:t>
            </a:r>
            <a:r>
              <a:rPr lang="en-US" dirty="0" smtClean="0"/>
              <a:t>sediment</a:t>
            </a:r>
            <a:r>
              <a:rPr lang="cs-CZ" dirty="0" err="1" smtClean="0"/>
              <a:t>ární</a:t>
            </a:r>
            <a:r>
              <a:rPr lang="en-US" dirty="0" smtClean="0"/>
              <a:t> </a:t>
            </a:r>
            <a:r>
              <a:rPr lang="en-US" dirty="0" err="1" smtClean="0"/>
              <a:t>protolith</a:t>
            </a:r>
            <a:r>
              <a:rPr lang="cs-CZ" dirty="0" smtClean="0"/>
              <a:t>; protože sedimentární horniny jsou obvykle bohaté 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 (nejčastěji tavením </a:t>
            </a:r>
            <a:r>
              <a:rPr lang="cs-CZ" dirty="0" err="1" smtClean="0"/>
              <a:t>metapelitů</a:t>
            </a:r>
            <a:r>
              <a:rPr lang="cs-CZ" dirty="0" smtClean="0"/>
              <a:t>), tak S-typové granity jsou obvykle </a:t>
            </a:r>
            <a:r>
              <a:rPr lang="en-US" dirty="0" err="1" smtClean="0"/>
              <a:t>peralumin</a:t>
            </a:r>
            <a:r>
              <a:rPr lang="cs-CZ" dirty="0" err="1" smtClean="0"/>
              <a:t>ické</a:t>
            </a:r>
            <a:r>
              <a:rPr lang="en-US" dirty="0" smtClean="0"/>
              <a:t> </a:t>
            </a:r>
            <a:r>
              <a:rPr lang="cs-CZ" dirty="0" smtClean="0"/>
              <a:t>(molární poměr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cs-CZ" dirty="0" smtClean="0"/>
              <a:t>/</a:t>
            </a:r>
            <a:r>
              <a:rPr lang="en-US" dirty="0" smtClean="0"/>
              <a:t>(</a:t>
            </a:r>
            <a:r>
              <a:rPr lang="cs-CZ" dirty="0" err="1" smtClean="0"/>
              <a:t>CaO</a:t>
            </a:r>
            <a:r>
              <a:rPr lang="cs-CZ" dirty="0" smtClean="0"/>
              <a:t> +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cs-CZ" dirty="0" smtClean="0"/>
              <a:t> &gt;1,1)</a:t>
            </a:r>
            <a:r>
              <a:rPr lang="en-US" dirty="0" smtClean="0"/>
              <a:t>. </a:t>
            </a:r>
            <a:r>
              <a:rPr lang="cs-CZ" dirty="0" smtClean="0"/>
              <a:t>Přítomnost </a:t>
            </a:r>
            <a:r>
              <a:rPr lang="en-US" dirty="0" err="1" smtClean="0"/>
              <a:t>peralumin</a:t>
            </a:r>
            <a:r>
              <a:rPr lang="cs-CZ" dirty="0" err="1" smtClean="0"/>
              <a:t>ických</a:t>
            </a:r>
            <a:r>
              <a:rPr lang="cs-CZ" dirty="0" smtClean="0"/>
              <a:t> minerálů: obvykle </a:t>
            </a:r>
            <a:r>
              <a:rPr lang="cs-CZ" dirty="0" err="1" smtClean="0"/>
              <a:t>Ms</a:t>
            </a:r>
            <a:r>
              <a:rPr lang="en-US" dirty="0" smtClean="0"/>
              <a:t>, </a:t>
            </a:r>
            <a:r>
              <a:rPr lang="cs-CZ" dirty="0" smtClean="0"/>
              <a:t>dále </a:t>
            </a:r>
            <a:r>
              <a:rPr lang="cs-CZ" dirty="0" err="1" smtClean="0"/>
              <a:t>Grt</a:t>
            </a:r>
            <a:r>
              <a:rPr lang="cs-CZ" dirty="0" smtClean="0"/>
              <a:t>, Tur, </a:t>
            </a:r>
            <a:r>
              <a:rPr lang="cs-CZ" dirty="0" err="1" smtClean="0"/>
              <a:t>andaluzit</a:t>
            </a:r>
            <a:r>
              <a:rPr lang="cs-CZ" dirty="0" smtClean="0"/>
              <a:t>, topaz, korund. </a:t>
            </a:r>
            <a:r>
              <a:rPr lang="cs-CZ" dirty="0" err="1" smtClean="0"/>
              <a:t>Akcesorie</a:t>
            </a:r>
            <a:r>
              <a:rPr lang="cs-CZ" dirty="0"/>
              <a:t> </a:t>
            </a:r>
            <a:r>
              <a:rPr lang="cs-CZ" dirty="0" smtClean="0"/>
              <a:t>zirkon, monazite, xenotim, apatit.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M-</a:t>
            </a:r>
            <a:r>
              <a:rPr lang="en-US" b="1" dirty="0" err="1" smtClean="0"/>
              <a:t>typ</a:t>
            </a:r>
            <a:r>
              <a:rPr lang="en-US" dirty="0" smtClean="0"/>
              <a:t> </a:t>
            </a:r>
            <a:r>
              <a:rPr lang="cs-CZ" dirty="0" smtClean="0"/>
              <a:t>– granit derivovaný z pláště; frakční krystalizací z </a:t>
            </a:r>
            <a:r>
              <a:rPr lang="cs-CZ" dirty="0" err="1" smtClean="0"/>
              <a:t>mafických</a:t>
            </a:r>
            <a:r>
              <a:rPr lang="cs-CZ" dirty="0" smtClean="0"/>
              <a:t> magmat generovaných tavením pláště. Jsou vzácné, protože málokdy frakcionace bazických tavenin dojde až ke granitu.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28650" y="208371"/>
            <a:ext cx="7886700" cy="66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Další klasifikace granitů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2889" y="4293326"/>
            <a:ext cx="52757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A-</a:t>
            </a:r>
            <a:r>
              <a:rPr lang="en-US" b="1" dirty="0" err="1"/>
              <a:t>typ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dirty="0" err="1"/>
              <a:t>anorogen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granit</a:t>
            </a:r>
            <a:r>
              <a:rPr lang="cs-CZ" dirty="0"/>
              <a:t>y;</a:t>
            </a:r>
            <a:r>
              <a:rPr lang="en-US" dirty="0"/>
              <a:t> </a:t>
            </a:r>
            <a:r>
              <a:rPr lang="cs-CZ" dirty="0"/>
              <a:t>v oblastech</a:t>
            </a:r>
            <a:r>
              <a:rPr lang="en-US" dirty="0"/>
              <a:t> </a:t>
            </a:r>
            <a:r>
              <a:rPr lang="cs-CZ" dirty="0"/>
              <a:t>kontinentálních riftů (extenzní režim, výzdvih astenosféry a ztenčení litosféry), nemají </a:t>
            </a:r>
            <a:r>
              <a:rPr lang="cs-CZ" dirty="0" err="1"/>
              <a:t>vztak</a:t>
            </a:r>
            <a:r>
              <a:rPr lang="cs-CZ" dirty="0"/>
              <a:t> k orogenezi, vznikají tavením spodní kůry. Mají specifickou geochemii i mineralogii (</a:t>
            </a:r>
            <a:r>
              <a:rPr lang="cs-CZ" dirty="0" err="1"/>
              <a:t>nabohacení</a:t>
            </a:r>
            <a:r>
              <a:rPr lang="cs-CZ" dirty="0"/>
              <a:t> na korové prvky). </a:t>
            </a:r>
            <a:r>
              <a:rPr lang="cs-CZ" dirty="0" smtClean="0"/>
              <a:t>Obvykle </a:t>
            </a:r>
            <a:r>
              <a:rPr lang="cs-CZ" dirty="0" err="1" smtClean="0"/>
              <a:t>peralkalické</a:t>
            </a:r>
            <a:r>
              <a:rPr lang="cs-CZ" dirty="0" smtClean="0"/>
              <a:t> (</a:t>
            </a:r>
            <a:r>
              <a:rPr lang="cs-CZ" dirty="0"/>
              <a:t>Na</a:t>
            </a:r>
            <a:r>
              <a:rPr lang="cs-CZ" baseline="-25000" dirty="0"/>
              <a:t>2</a:t>
            </a:r>
            <a:r>
              <a:rPr lang="cs-CZ" dirty="0"/>
              <a:t>O + K</a:t>
            </a:r>
            <a:r>
              <a:rPr lang="cs-CZ" baseline="-25000" dirty="0"/>
              <a:t>2</a:t>
            </a:r>
            <a:r>
              <a:rPr lang="cs-CZ" dirty="0"/>
              <a:t>O) &gt; </a:t>
            </a:r>
            <a:r>
              <a:rPr lang="cs-CZ" dirty="0" smtClean="0"/>
              <a:t>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. Na </a:t>
            </a:r>
            <a:r>
              <a:rPr lang="cs-CZ" dirty="0" err="1" smtClean="0"/>
              <a:t>amphiboly</a:t>
            </a:r>
            <a:r>
              <a:rPr lang="cs-CZ" dirty="0" smtClean="0"/>
              <a:t> a Na pyroxeny – (</a:t>
            </a:r>
            <a:r>
              <a:rPr lang="cs-CZ" dirty="0" err="1" smtClean="0"/>
              <a:t>aegerine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2513" y="378120"/>
            <a:ext cx="1992630" cy="77946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Granit</a:t>
            </a:r>
            <a:r>
              <a:rPr lang="cs-CZ" sz="3200" b="1" dirty="0">
                <a:solidFill>
                  <a:srgbClr val="C00000"/>
                </a:solidFill>
              </a:rPr>
              <a:t/>
            </a:r>
            <a:br>
              <a:rPr lang="cs-CZ" sz="3200" b="1" dirty="0">
                <a:solidFill>
                  <a:srgbClr val="C00000"/>
                </a:solidFill>
              </a:rPr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59500" y="839643"/>
            <a:ext cx="4079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Granite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alkali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feldspar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(pink),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plagioclase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white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quartz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glassy-grey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and biotite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brown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0" name="Picture 2" descr="granite201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1" y="875579"/>
            <a:ext cx="4506300" cy="30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244" y="5752415"/>
            <a:ext cx="36468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Peraluminous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granite (S-type)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muscovite</a:t>
            </a:r>
            <a:r>
              <a:rPr lang="cs-CZ" altLang="cs-CZ" dirty="0" smtClean="0">
                <a:latin typeface="Arial" panose="020B0604020202020204" pitchFamily="34" charset="0"/>
              </a:rPr>
              <a:t> and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garnet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phenocrysts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2292" name="Picture 4" descr="granito(granato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9" y="3684494"/>
            <a:ext cx="5413512" cy="29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37" y="4016744"/>
            <a:ext cx="2314847" cy="39506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XPL image</a:t>
            </a:r>
          </a:p>
          <a:p>
            <a:endParaRPr lang="cs-CZ" dirty="0"/>
          </a:p>
        </p:txBody>
      </p:sp>
      <p:pic>
        <p:nvPicPr>
          <p:cNvPr id="14338" name="Picture 2" descr="https://www.alexstrekeisen.it/immagini/pluto/graniito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" y="788631"/>
            <a:ext cx="4822009" cy="3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11931" y="722093"/>
            <a:ext cx="3614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Plagioclase</a:t>
            </a:r>
            <a:r>
              <a:rPr lang="cs-CZ" sz="2000" dirty="0"/>
              <a:t>, biotite and </a:t>
            </a:r>
            <a:r>
              <a:rPr lang="cs-CZ" sz="2000" dirty="0" err="1"/>
              <a:t>quartz</a:t>
            </a:r>
            <a:r>
              <a:rPr lang="cs-CZ" sz="2000" dirty="0"/>
              <a:t> in a granite.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2513" y="378120"/>
            <a:ext cx="199263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Granit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endParaRPr lang="cs-CZ" sz="3200" b="1" dirty="0"/>
          </a:p>
        </p:txBody>
      </p:sp>
      <p:pic>
        <p:nvPicPr>
          <p:cNvPr id="14342" name="Picture 6" descr="https://www.alexstrekeisen.it/immagini/pluto/graniito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2" y="3579223"/>
            <a:ext cx="4805058" cy="32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994297" y="6422935"/>
            <a:ext cx="2314847" cy="39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PPL image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3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6302" y="1302603"/>
            <a:ext cx="2314847" cy="39506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XPL image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96302" y="645805"/>
            <a:ext cx="3614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Plagioclase</a:t>
            </a:r>
            <a:r>
              <a:rPr lang="cs-CZ" sz="2000" dirty="0" smtClean="0"/>
              <a:t>, K-</a:t>
            </a:r>
            <a:r>
              <a:rPr lang="cs-CZ" sz="2000" dirty="0" err="1" smtClean="0"/>
              <a:t>feldspar</a:t>
            </a:r>
            <a:r>
              <a:rPr lang="cs-CZ" sz="2000" dirty="0" smtClean="0"/>
              <a:t>, biotite </a:t>
            </a:r>
            <a:r>
              <a:rPr lang="cs-CZ" sz="2000" dirty="0"/>
              <a:t>and </a:t>
            </a:r>
            <a:r>
              <a:rPr lang="cs-CZ" sz="2000" dirty="0" err="1"/>
              <a:t>quartz</a:t>
            </a:r>
            <a:r>
              <a:rPr lang="cs-CZ" sz="2000" dirty="0"/>
              <a:t> in a granite.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41221" y="256074"/>
            <a:ext cx="199263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Granit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endParaRPr lang="cs-CZ" sz="3200" b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96302" y="2908663"/>
            <a:ext cx="4238692" cy="78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 smtClean="0"/>
              <a:t>Hbl</a:t>
            </a:r>
            <a:r>
              <a:rPr lang="cs-CZ" sz="2000" dirty="0" smtClean="0"/>
              <a:t> a </a:t>
            </a:r>
            <a:r>
              <a:rPr lang="cs-CZ" sz="2000" dirty="0" err="1" smtClean="0"/>
              <a:t>Bt</a:t>
            </a:r>
            <a:r>
              <a:rPr lang="cs-CZ" sz="2000" dirty="0" smtClean="0"/>
              <a:t> v granitu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PPL image (vlevo)   XPL image (vpravo)</a:t>
            </a:r>
          </a:p>
          <a:p>
            <a:endParaRPr lang="cs-CZ" dirty="0"/>
          </a:p>
        </p:txBody>
      </p:sp>
      <p:pic>
        <p:nvPicPr>
          <p:cNvPr id="15362" name="Picture 2" descr="https://www.alexstrekeisen.it/immagini/pluto/graniito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7" y="722093"/>
            <a:ext cx="4459537" cy="29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alexstrekeisen.it/immagini/pluto/antartidegranitohbl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2" y="3789423"/>
            <a:ext cx="4485072" cy="29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alexstrekeisen.it/immagini/pluto/antartidegranitohbl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02" y="3789423"/>
            <a:ext cx="4447698" cy="2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71259" cy="67990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Granodiorit/tonalit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479" y="1079864"/>
            <a:ext cx="6207578" cy="52680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Granodiorit</a:t>
            </a:r>
            <a:r>
              <a:rPr lang="cs-CZ" b="1" dirty="0" smtClean="0"/>
              <a:t> - intruzivní hornina blízká granitu</a:t>
            </a:r>
            <a:r>
              <a:rPr lang="en-US" dirty="0" smtClean="0"/>
              <a:t>, </a:t>
            </a:r>
            <a:r>
              <a:rPr lang="cs-CZ" dirty="0" smtClean="0"/>
              <a:t>ale obsahuje více </a:t>
            </a:r>
            <a:r>
              <a:rPr lang="cs-CZ" dirty="0" err="1" smtClean="0"/>
              <a:t>Pl</a:t>
            </a:r>
            <a:r>
              <a:rPr lang="cs-CZ" dirty="0" smtClean="0"/>
              <a:t> a méně </a:t>
            </a:r>
            <a:r>
              <a:rPr lang="cs-CZ" dirty="0" err="1" smtClean="0"/>
              <a:t>Kfs</a:t>
            </a:r>
            <a:r>
              <a:rPr lang="cs-CZ" dirty="0" smtClean="0"/>
              <a:t>.</a:t>
            </a:r>
            <a:r>
              <a:rPr lang="en-US" dirty="0"/>
              <a:t> </a:t>
            </a:r>
            <a:r>
              <a:rPr lang="cs-CZ" dirty="0" smtClean="0"/>
              <a:t>Hornina s křemenem &gt; </a:t>
            </a:r>
            <a:r>
              <a:rPr lang="en-US" dirty="0" smtClean="0"/>
              <a:t>20%. </a:t>
            </a:r>
            <a:endParaRPr lang="en-US" dirty="0"/>
          </a:p>
          <a:p>
            <a:r>
              <a:rPr lang="cs-CZ" dirty="0" err="1" smtClean="0"/>
              <a:t>Felsická</a:t>
            </a:r>
            <a:r>
              <a:rPr lang="cs-CZ" dirty="0" smtClean="0"/>
              <a:t> až intermediální</a:t>
            </a:r>
            <a:r>
              <a:rPr lang="en-US" dirty="0" smtClean="0"/>
              <a:t>. </a:t>
            </a:r>
            <a:r>
              <a:rPr lang="cs-CZ" dirty="0" smtClean="0"/>
              <a:t>Intruzivní ekvivalent je </a:t>
            </a:r>
            <a:r>
              <a:rPr lang="cs-CZ" dirty="0" err="1" smtClean="0"/>
              <a:t>dacit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smtClean="0"/>
              <a:t>Z tmavých minerálů převažuje </a:t>
            </a:r>
            <a:r>
              <a:rPr lang="cs-CZ" dirty="0" err="1" smtClean="0"/>
              <a:t>Bt</a:t>
            </a:r>
            <a:r>
              <a:rPr lang="cs-CZ" dirty="0" smtClean="0"/>
              <a:t>, </a:t>
            </a:r>
            <a:r>
              <a:rPr lang="cs-CZ" dirty="0" err="1" smtClean="0"/>
              <a:t>Hbl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Vyšší podíl tmavých minerálů než v granitu. </a:t>
            </a:r>
          </a:p>
          <a:p>
            <a:r>
              <a:rPr lang="cs-CZ" dirty="0" err="1" smtClean="0"/>
              <a:t>Muscovit</a:t>
            </a:r>
            <a:r>
              <a:rPr lang="cs-CZ" dirty="0" smtClean="0"/>
              <a:t> je vzácný</a:t>
            </a:r>
          </a:p>
          <a:p>
            <a:r>
              <a:rPr lang="cs-CZ" dirty="0" err="1" smtClean="0"/>
              <a:t>Akcesoricky</a:t>
            </a:r>
            <a:r>
              <a:rPr lang="cs-CZ" dirty="0" smtClean="0"/>
              <a:t>: magnetit, ilmenit, titanit, </a:t>
            </a:r>
            <a:r>
              <a:rPr lang="cs-CZ" dirty="0" err="1" smtClean="0"/>
              <a:t>allanit</a:t>
            </a:r>
            <a:r>
              <a:rPr lang="cs-CZ" dirty="0" smtClean="0"/>
              <a:t>, apatit, sulfidy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Hojné, nejčastěji s I-typovými granity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Tonalit</a:t>
            </a:r>
            <a:r>
              <a:rPr lang="cs-CZ" dirty="0" smtClean="0"/>
              <a:t> – intermediální hornina blízká granodioritu s výraznou převahou </a:t>
            </a:r>
            <a:r>
              <a:rPr lang="cs-CZ" dirty="0" err="1"/>
              <a:t>Pl</a:t>
            </a:r>
            <a:r>
              <a:rPr lang="cs-CZ" dirty="0"/>
              <a:t> nad </a:t>
            </a:r>
            <a:r>
              <a:rPr lang="cs-CZ" dirty="0" err="1" smtClean="0"/>
              <a:t>Kfs</a:t>
            </a:r>
            <a:r>
              <a:rPr lang="cs-CZ" dirty="0" smtClean="0"/>
              <a:t>. </a:t>
            </a:r>
            <a:r>
              <a:rPr lang="cs-CZ" dirty="0"/>
              <a:t>Hornina s křemenem &gt; </a:t>
            </a:r>
            <a:r>
              <a:rPr lang="en-US" dirty="0"/>
              <a:t>20%. </a:t>
            </a:r>
            <a:endParaRPr lang="cs-CZ" dirty="0" smtClean="0"/>
          </a:p>
          <a:p>
            <a:r>
              <a:rPr lang="cs-CZ" dirty="0"/>
              <a:t>Z tmavých minerálů převažuje </a:t>
            </a:r>
            <a:r>
              <a:rPr lang="cs-CZ" dirty="0" err="1"/>
              <a:t>Bt</a:t>
            </a:r>
            <a:r>
              <a:rPr lang="cs-CZ" dirty="0"/>
              <a:t>, </a:t>
            </a:r>
            <a:r>
              <a:rPr lang="cs-CZ" dirty="0" err="1"/>
              <a:t>Hbl</a:t>
            </a:r>
            <a:r>
              <a:rPr lang="cs-CZ" dirty="0" smtClean="0"/>
              <a:t>. </a:t>
            </a:r>
            <a:r>
              <a:rPr lang="cs-CZ" dirty="0" err="1" smtClean="0"/>
              <a:t>Px</a:t>
            </a:r>
            <a:endParaRPr lang="cs-CZ" dirty="0" smtClean="0"/>
          </a:p>
          <a:p>
            <a:r>
              <a:rPr lang="cs-CZ" dirty="0" smtClean="0"/>
              <a:t>Vzácnější než granity a granodiority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5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5" y="263952"/>
            <a:ext cx="2098764" cy="2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383383" y="1271451"/>
            <a:ext cx="1663338" cy="4674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5" y="3795278"/>
            <a:ext cx="2098764" cy="2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6383383" y="4685211"/>
            <a:ext cx="1942012" cy="17302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9928" y="6182644"/>
            <a:ext cx="2442664" cy="5722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Tonalit (</a:t>
            </a:r>
            <a:r>
              <a:rPr lang="cs-CZ" dirty="0" err="1" smtClean="0"/>
              <a:t>Pl</a:t>
            </a:r>
            <a:r>
              <a:rPr lang="cs-CZ" dirty="0" smtClean="0"/>
              <a:t>, </a:t>
            </a:r>
            <a:r>
              <a:rPr lang="cs-CZ" dirty="0" err="1" smtClean="0"/>
              <a:t>Bt</a:t>
            </a:r>
            <a:r>
              <a:rPr lang="cs-CZ" dirty="0" smtClean="0"/>
              <a:t>, </a:t>
            </a:r>
            <a:r>
              <a:rPr lang="cs-CZ" dirty="0" err="1" smtClean="0"/>
              <a:t>Qz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14900" y="-120979"/>
            <a:ext cx="3457233" cy="1325563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Granodiorit s </a:t>
            </a:r>
            <a:r>
              <a:rPr lang="cs-CZ" sz="2400" b="1" dirty="0" err="1" smtClean="0"/>
              <a:t>Bt</a:t>
            </a:r>
            <a:r>
              <a:rPr lang="cs-CZ" sz="2400" b="1" dirty="0" smtClean="0"/>
              <a:t> a </a:t>
            </a:r>
            <a:r>
              <a:rPr lang="cs-CZ" sz="2400" b="1" dirty="0" err="1" smtClean="0"/>
              <a:t>Hbl</a:t>
            </a:r>
            <a:endParaRPr lang="cs-CZ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932837" y="7057597"/>
            <a:ext cx="7278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37890" name="Picture 2" descr="tonalite2019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532845"/>
            <a:ext cx="5049339" cy="31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32" y="10335409"/>
            <a:ext cx="578671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33" y="120980"/>
            <a:ext cx="4749526" cy="35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28575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3429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580561" cy="61409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Diorit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071" y="5771507"/>
            <a:ext cx="8417858" cy="91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784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Diorit</a:t>
            </a:r>
            <a:r>
              <a:rPr kumimoji="0" lang="cs-CZ" alt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intruzivní hornina tvořená 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plagioklasem</a:t>
            </a:r>
            <a:r>
              <a:rPr lang="cs-CZ" altLang="cs-CZ" dirty="0" smtClean="0"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biotitem, amfibolem, případně pyroxenem, malé množství </a:t>
            </a:r>
            <a:r>
              <a:rPr kumimoji="0" lang="cs-CZ" alt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křemene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Intermediální hornina mezi granitem a gabrem. Vulkanický ekvivalent 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andezit.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 descr="Diorite sample (image: Michael C. Rygel via Wikimedia Common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1367245"/>
            <a:ext cx="5728882" cy="40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04" y="246534"/>
            <a:ext cx="2098764" cy="2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209211" y="1463040"/>
            <a:ext cx="2268583" cy="10335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02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8224" y="243206"/>
            <a:ext cx="4840333" cy="78440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Klasifikace </a:t>
            </a:r>
            <a:r>
              <a:rPr lang="cs-CZ" sz="3200" b="1" dirty="0" smtClean="0">
                <a:solidFill>
                  <a:srgbClr val="C00000"/>
                </a:solidFill>
              </a:rPr>
              <a:t>gaber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520" y="1149531"/>
            <a:ext cx="4408589" cy="4801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dirty="0" smtClean="0"/>
              <a:t>Gabro</a:t>
            </a:r>
            <a:r>
              <a:rPr lang="cs-CZ" sz="2200" dirty="0"/>
              <a:t> </a:t>
            </a:r>
            <a:r>
              <a:rPr lang="cs-CZ" sz="2200" dirty="0" smtClean="0"/>
              <a:t>(širší pojetí) - </a:t>
            </a:r>
            <a:r>
              <a:rPr lang="cs-CZ" altLang="cs-CZ" sz="2200" dirty="0" smtClean="0"/>
              <a:t>SiO</a:t>
            </a:r>
            <a:r>
              <a:rPr lang="cs-CZ" altLang="cs-CZ" sz="2200" baseline="-25000" dirty="0" smtClean="0"/>
              <a:t>2</a:t>
            </a:r>
            <a:r>
              <a:rPr lang="cs-CZ" altLang="cs-CZ" sz="2200" dirty="0" smtClean="0"/>
              <a:t> chudá, bazická, intruzivní </a:t>
            </a:r>
            <a:r>
              <a:rPr lang="cs-CZ" altLang="cs-CZ" sz="2200" dirty="0"/>
              <a:t>hornina. Výlevný ekvivalent je  bazalt. </a:t>
            </a:r>
            <a:endParaRPr lang="cs-CZ" altLang="cs-CZ" sz="2200" dirty="0" smtClean="0"/>
          </a:p>
          <a:p>
            <a:pPr marL="0" indent="0">
              <a:buNone/>
            </a:pPr>
            <a:r>
              <a:rPr lang="cs-CZ" altLang="cs-CZ" sz="2200" dirty="0" smtClean="0"/>
              <a:t>Středně- </a:t>
            </a:r>
            <a:r>
              <a:rPr lang="cs-CZ" altLang="cs-CZ" sz="2200" dirty="0"/>
              <a:t>až hrubě-zrnná, </a:t>
            </a:r>
            <a:r>
              <a:rPr lang="cs-CZ" altLang="cs-CZ" sz="2200" dirty="0" smtClean="0"/>
              <a:t>tmavá.</a:t>
            </a:r>
            <a:endParaRPr lang="cs-CZ" altLang="cs-CZ" sz="2200" dirty="0"/>
          </a:p>
          <a:p>
            <a:pPr marL="0" indent="0">
              <a:buNone/>
            </a:pPr>
            <a:r>
              <a:rPr lang="cs-CZ" sz="2200" dirty="0" smtClean="0"/>
              <a:t>hornina </a:t>
            </a:r>
            <a:r>
              <a:rPr lang="cs-CZ" sz="2200" dirty="0" smtClean="0"/>
              <a:t>tvořená plagioklasem, pyroxenem, a olivínem </a:t>
            </a:r>
            <a:endParaRPr lang="cs-CZ" sz="2200" dirty="0" smtClean="0"/>
          </a:p>
          <a:p>
            <a:endParaRPr lang="cs-CZ" sz="2000" dirty="0"/>
          </a:p>
          <a:p>
            <a:r>
              <a:rPr lang="cs-CZ" sz="2000" b="1" dirty="0" smtClean="0"/>
              <a:t>Gabro </a:t>
            </a:r>
            <a:r>
              <a:rPr lang="cs-CZ" sz="2000" b="1" dirty="0"/>
              <a:t>(</a:t>
            </a:r>
            <a:r>
              <a:rPr lang="cs-CZ" sz="2000" b="1" dirty="0" err="1"/>
              <a:t>strict</a:t>
            </a:r>
            <a:r>
              <a:rPr lang="cs-CZ" sz="2000" b="1" dirty="0"/>
              <a:t> </a:t>
            </a:r>
            <a:r>
              <a:rPr lang="cs-CZ" sz="2000" b="1" dirty="0" err="1"/>
              <a:t>sense</a:t>
            </a:r>
            <a:r>
              <a:rPr lang="cs-CZ" sz="2000" b="1" dirty="0"/>
              <a:t>)</a:t>
            </a:r>
            <a:r>
              <a:rPr lang="cs-CZ" sz="2000" dirty="0"/>
              <a:t>: </a:t>
            </a:r>
            <a:r>
              <a:rPr lang="cs-CZ" sz="2000" dirty="0" smtClean="0"/>
              <a:t>augite (</a:t>
            </a:r>
            <a:r>
              <a:rPr lang="cs-CZ" sz="2000" dirty="0" err="1" smtClean="0"/>
              <a:t>clinopyroxene</a:t>
            </a:r>
            <a:r>
              <a:rPr lang="cs-CZ" sz="2000" dirty="0" smtClean="0"/>
              <a:t>), </a:t>
            </a:r>
            <a:r>
              <a:rPr lang="cs-CZ" sz="2000" dirty="0" err="1"/>
              <a:t>calcic</a:t>
            </a:r>
            <a:r>
              <a:rPr lang="cs-CZ" sz="2000" dirty="0"/>
              <a:t> </a:t>
            </a:r>
            <a:r>
              <a:rPr lang="cs-CZ" sz="2000" dirty="0" smtClean="0"/>
              <a:t>plagioklase</a:t>
            </a:r>
          </a:p>
          <a:p>
            <a:r>
              <a:rPr lang="cs-CZ" sz="2000" b="1" dirty="0" err="1" smtClean="0"/>
              <a:t>Norit</a:t>
            </a:r>
            <a:r>
              <a:rPr lang="cs-CZ" sz="2000" b="1" dirty="0" smtClean="0"/>
              <a:t>:</a:t>
            </a:r>
            <a:r>
              <a:rPr lang="cs-CZ" sz="2000" dirty="0" smtClean="0"/>
              <a:t> hypersten (</a:t>
            </a:r>
            <a:r>
              <a:rPr lang="cs-CZ" sz="2000" dirty="0" err="1" smtClean="0"/>
              <a:t>ortopyroxen</a:t>
            </a:r>
            <a:r>
              <a:rPr lang="cs-CZ" sz="2000" dirty="0" smtClean="0"/>
              <a:t>), </a:t>
            </a:r>
            <a:r>
              <a:rPr lang="cs-CZ" sz="2000" dirty="0" err="1"/>
              <a:t>calcic</a:t>
            </a:r>
            <a:r>
              <a:rPr lang="cs-CZ" sz="2000" dirty="0"/>
              <a:t> </a:t>
            </a:r>
            <a:r>
              <a:rPr lang="cs-CZ" sz="2000" dirty="0" err="1" smtClean="0"/>
              <a:t>plagioclase</a:t>
            </a:r>
            <a:endParaRPr lang="cs-CZ" sz="2000" dirty="0" smtClean="0"/>
          </a:p>
          <a:p>
            <a:r>
              <a:rPr lang="cs-CZ" sz="2000" b="1" dirty="0" smtClean="0"/>
              <a:t>Olivinické gabro</a:t>
            </a:r>
            <a:r>
              <a:rPr lang="cs-CZ" sz="2000" dirty="0"/>
              <a:t>: augite, </a:t>
            </a:r>
            <a:r>
              <a:rPr lang="cs-CZ" sz="2000" dirty="0" err="1"/>
              <a:t>olivine</a:t>
            </a:r>
            <a:r>
              <a:rPr lang="cs-CZ" sz="2000" dirty="0"/>
              <a:t>, </a:t>
            </a:r>
            <a:r>
              <a:rPr lang="cs-CZ" sz="2000" dirty="0" err="1"/>
              <a:t>calcic</a:t>
            </a:r>
            <a:r>
              <a:rPr lang="cs-CZ" sz="2000" dirty="0"/>
              <a:t> </a:t>
            </a:r>
            <a:r>
              <a:rPr lang="cs-CZ" sz="2000" dirty="0" smtClean="0"/>
              <a:t>plagioklase</a:t>
            </a:r>
          </a:p>
          <a:p>
            <a:r>
              <a:rPr lang="cs-CZ" sz="2000" b="1" dirty="0" err="1" smtClean="0"/>
              <a:t>Troktolit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  <a:r>
              <a:rPr lang="cs-CZ" sz="2000" dirty="0" err="1"/>
              <a:t>olivine</a:t>
            </a:r>
            <a:r>
              <a:rPr lang="cs-CZ" sz="2000" dirty="0"/>
              <a:t>, </a:t>
            </a:r>
            <a:r>
              <a:rPr lang="cs-CZ" sz="2000" dirty="0" err="1"/>
              <a:t>calcic</a:t>
            </a:r>
            <a:r>
              <a:rPr lang="cs-CZ" sz="2000" dirty="0"/>
              <a:t> </a:t>
            </a:r>
            <a:r>
              <a:rPr lang="cs-CZ" sz="2000" dirty="0" smtClean="0"/>
              <a:t>plagioklase</a:t>
            </a:r>
          </a:p>
          <a:p>
            <a:r>
              <a:rPr lang="cs-CZ" sz="2000" b="1" dirty="0" err="1" smtClean="0"/>
              <a:t>Anorthosite</a:t>
            </a:r>
            <a:r>
              <a:rPr lang="cs-CZ" sz="2000" b="1" dirty="0"/>
              <a:t>:</a:t>
            </a:r>
            <a:r>
              <a:rPr lang="cs-CZ" sz="2000" dirty="0"/>
              <a:t> </a:t>
            </a:r>
            <a:r>
              <a:rPr lang="cs-CZ" sz="2000" dirty="0" err="1"/>
              <a:t>calcic</a:t>
            </a:r>
            <a:r>
              <a:rPr lang="cs-CZ" sz="2000" dirty="0"/>
              <a:t> </a:t>
            </a:r>
            <a:r>
              <a:rPr lang="cs-CZ" sz="2000" dirty="0" smtClean="0"/>
              <a:t>plagioklase (labradority)</a:t>
            </a:r>
            <a:endParaRPr lang="cs-CZ" sz="2000" dirty="0" smtClean="0"/>
          </a:p>
        </p:txBody>
      </p:sp>
      <p:pic>
        <p:nvPicPr>
          <p:cNvPr id="10242" name="Picture 2" descr="https://3.bp.blogspot.com/-evw5YcEMWic/VjY6CZ1bvLI/AAAAAAAACRM/nZD3ksZchXc/s1600/2.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3"/>
          <a:stretch/>
        </p:blipFill>
        <p:spPr bwMode="auto">
          <a:xfrm>
            <a:off x="4802109" y="3025092"/>
            <a:ext cx="4278963" cy="37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90" y="89780"/>
            <a:ext cx="2098764" cy="2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296297" y="1306286"/>
            <a:ext cx="2268583" cy="10335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49" y="5415784"/>
            <a:ext cx="8638903" cy="3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Hrubozrnné gabro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Cpx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                      středně-zrnité gabro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Px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Ol)</a:t>
            </a:r>
          </a:p>
        </p:txBody>
      </p:sp>
      <p:pic>
        <p:nvPicPr>
          <p:cNvPr id="17410" name="Picture 2" descr="Gabbro specimen; Rock Creek Canyon, eastern Sierra Nevada, California. (Wikimedia Common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63" y="1515549"/>
            <a:ext cx="4933278" cy="39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28649" y="536353"/>
            <a:ext cx="7886700" cy="61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Gabro</a:t>
            </a:r>
            <a:endParaRPr lang="cs-CZ" dirty="0"/>
          </a:p>
        </p:txBody>
      </p:sp>
      <p:pic>
        <p:nvPicPr>
          <p:cNvPr id="17412" name="Picture 4" descr="gabbro_201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15549"/>
            <a:ext cx="4432692" cy="39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Zrnitost – ukazuje na rychlost chladnutí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Sklo</a:t>
            </a:r>
            <a:r>
              <a:rPr lang="cs-CZ" dirty="0" smtClean="0"/>
              <a:t>, struska = super-rychle</a:t>
            </a:r>
          </a:p>
          <a:p>
            <a:r>
              <a:rPr lang="cs-CZ" b="1" dirty="0" smtClean="0"/>
              <a:t>Jemná</a:t>
            </a:r>
            <a:r>
              <a:rPr lang="cs-CZ" dirty="0" smtClean="0"/>
              <a:t> hmota = rychlé chladnutí (vulkanity - výlevné)</a:t>
            </a:r>
          </a:p>
          <a:p>
            <a:r>
              <a:rPr lang="cs-CZ" b="1" dirty="0" smtClean="0"/>
              <a:t>Hrubá</a:t>
            </a:r>
            <a:r>
              <a:rPr lang="cs-CZ" dirty="0" smtClean="0"/>
              <a:t> hmota = pomalé chladnutí (</a:t>
            </a:r>
            <a:r>
              <a:rPr lang="cs-CZ" dirty="0" err="1" smtClean="0"/>
              <a:t>plutonity</a:t>
            </a:r>
            <a:r>
              <a:rPr lang="cs-CZ" dirty="0" smtClean="0"/>
              <a:t> – hlubinné)</a:t>
            </a:r>
          </a:p>
          <a:p>
            <a:endParaRPr lang="cs-CZ" dirty="0"/>
          </a:p>
          <a:p>
            <a:r>
              <a:rPr lang="cs-CZ" dirty="0" smtClean="0"/>
              <a:t>Velké krystaly v jemnější hmotě = </a:t>
            </a:r>
            <a:r>
              <a:rPr lang="cs-CZ" b="1" dirty="0" smtClean="0"/>
              <a:t>porfyrická</a:t>
            </a:r>
            <a:r>
              <a:rPr lang="cs-CZ" dirty="0" smtClean="0"/>
              <a:t> struktura – nejprve v hloubce pomalu, pak rychleji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727122" y="845675"/>
          <a:ext cx="3789419" cy="518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-PAINT" r:id="rId3" imgW="3190680" imgH="4362120" progId="CorelPHOTOPAINT.Image.13">
                  <p:embed/>
                </p:oleObj>
              </mc:Choice>
              <mc:Fallback>
                <p:oleObj name="PHOTO-PAINT" r:id="rId3" imgW="3190680" imgH="4362120" progId="CorelPHOTOPAINT.Image.13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122" y="845675"/>
                        <a:ext cx="3789419" cy="518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610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Vyvřeliny podle </a:t>
            </a:r>
            <a:r>
              <a:rPr lang="cs-CZ" dirty="0" smtClean="0"/>
              <a:t>stavby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1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399" y="0"/>
            <a:ext cx="7886700" cy="78440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Klasifikace </a:t>
            </a:r>
            <a:r>
              <a:rPr lang="cs-CZ" sz="3200" b="1" dirty="0" err="1" smtClean="0">
                <a:solidFill>
                  <a:srgbClr val="C00000"/>
                </a:solidFill>
              </a:rPr>
              <a:t>ultramafických</a:t>
            </a:r>
            <a:r>
              <a:rPr lang="cs-CZ" sz="3200" b="1" dirty="0" smtClean="0">
                <a:solidFill>
                  <a:srgbClr val="C00000"/>
                </a:solidFill>
              </a:rPr>
              <a:t> hornin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248" y="784405"/>
            <a:ext cx="8692746" cy="3552594"/>
          </a:xfrm>
        </p:spPr>
        <p:txBody>
          <a:bodyPr>
            <a:noAutofit/>
          </a:bodyPr>
          <a:lstStyle/>
          <a:p>
            <a:r>
              <a:rPr lang="en-US" sz="1800" dirty="0" smtClean="0"/>
              <a:t>ultramafic</a:t>
            </a:r>
            <a:r>
              <a:rPr lang="cs-CZ" sz="1800" dirty="0" err="1" smtClean="0"/>
              <a:t>ká</a:t>
            </a:r>
            <a:r>
              <a:rPr lang="en-US" sz="1800" dirty="0" smtClean="0"/>
              <a:t> </a:t>
            </a:r>
            <a:r>
              <a:rPr lang="cs-CZ" sz="1800" dirty="0" smtClean="0"/>
              <a:t>hornina –</a:t>
            </a:r>
            <a:r>
              <a:rPr lang="en-US" sz="1800" dirty="0" smtClean="0"/>
              <a:t> </a:t>
            </a:r>
            <a:r>
              <a:rPr lang="cs-CZ" sz="1800" dirty="0" smtClean="0"/>
              <a:t>obsahuje </a:t>
            </a:r>
            <a:r>
              <a:rPr lang="en-US" sz="1800" dirty="0" smtClean="0"/>
              <a:t>&lt; </a:t>
            </a:r>
            <a:r>
              <a:rPr lang="en-US" sz="1800" dirty="0"/>
              <a:t>10 </a:t>
            </a:r>
            <a:r>
              <a:rPr lang="en-US" sz="1800" dirty="0" smtClean="0"/>
              <a:t>mod</a:t>
            </a:r>
            <a:r>
              <a:rPr lang="cs-CZ" sz="1800" dirty="0" smtClean="0"/>
              <a:t>á</a:t>
            </a:r>
            <a:r>
              <a:rPr lang="en-US" sz="1800" dirty="0" smtClean="0"/>
              <a:t>l</a:t>
            </a:r>
            <a:r>
              <a:rPr lang="cs-CZ" sz="1800" dirty="0" err="1" smtClean="0"/>
              <a:t>ních</a:t>
            </a:r>
            <a:r>
              <a:rPr lang="en-US" sz="1800" dirty="0" smtClean="0"/>
              <a:t> </a:t>
            </a:r>
            <a:r>
              <a:rPr lang="en-US" sz="1800" dirty="0"/>
              <a:t>% </a:t>
            </a:r>
            <a:r>
              <a:rPr lang="en-US" sz="1800" dirty="0" smtClean="0"/>
              <a:t>felsic</a:t>
            </a:r>
            <a:r>
              <a:rPr lang="cs-CZ" sz="1800" dirty="0" err="1" smtClean="0"/>
              <a:t>kých</a:t>
            </a:r>
            <a:r>
              <a:rPr lang="en-US" sz="1800" dirty="0" smtClean="0"/>
              <a:t> miner</a:t>
            </a:r>
            <a:r>
              <a:rPr lang="cs-CZ" sz="1800" dirty="0" err="1" smtClean="0"/>
              <a:t>álů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cs-CZ" sz="1800" dirty="0" smtClean="0"/>
              <a:t>Podle převahy Ol či </a:t>
            </a:r>
            <a:r>
              <a:rPr lang="cs-CZ" sz="1800" dirty="0" err="1" smtClean="0"/>
              <a:t>Px</a:t>
            </a:r>
            <a:r>
              <a:rPr lang="cs-CZ" sz="1800" dirty="0" smtClean="0"/>
              <a:t> se rozlišují </a:t>
            </a:r>
            <a:r>
              <a:rPr lang="cs-CZ" sz="1800" dirty="0" smtClean="0">
                <a:solidFill>
                  <a:srgbClr val="C00000"/>
                </a:solidFill>
              </a:rPr>
              <a:t>peridotity a pyroxenity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Peridotity  &gt; </a:t>
            </a:r>
            <a:r>
              <a:rPr lang="en-US" sz="1800" dirty="0" smtClean="0"/>
              <a:t>40 </a:t>
            </a:r>
            <a:r>
              <a:rPr lang="en-US" sz="1800" dirty="0" err="1"/>
              <a:t>vol</a:t>
            </a:r>
            <a:r>
              <a:rPr lang="en-US" sz="1800" dirty="0"/>
              <a:t>% </a:t>
            </a:r>
            <a:r>
              <a:rPr lang="en-US" sz="1800" dirty="0" err="1" smtClean="0"/>
              <a:t>olivin</a:t>
            </a:r>
            <a:r>
              <a:rPr lang="cs-CZ" sz="1800" dirty="0" smtClean="0"/>
              <a:t>u (zbytek pyroxeny). </a:t>
            </a:r>
            <a:r>
              <a:rPr lang="en-US" sz="1800" dirty="0" smtClean="0"/>
              <a:t> </a:t>
            </a:r>
            <a:r>
              <a:rPr lang="cs-CZ" sz="1800" dirty="0" err="1" smtClean="0"/>
              <a:t>Akcesoricky</a:t>
            </a:r>
            <a:r>
              <a:rPr lang="cs-CZ" sz="1800" dirty="0" smtClean="0"/>
              <a:t>: </a:t>
            </a:r>
            <a:r>
              <a:rPr lang="en-US" sz="1800" dirty="0" smtClean="0"/>
              <a:t> </a:t>
            </a:r>
            <a:r>
              <a:rPr lang="cs-CZ" sz="1800" dirty="0" err="1" smtClean="0"/>
              <a:t>Grt</a:t>
            </a:r>
            <a:r>
              <a:rPr lang="en-US" sz="1800" dirty="0" smtClean="0"/>
              <a:t>, </a:t>
            </a:r>
            <a:r>
              <a:rPr lang="cs-CZ" sz="1800" dirty="0" smtClean="0"/>
              <a:t>spinel-</a:t>
            </a:r>
            <a:r>
              <a:rPr lang="cs-CZ" sz="1800" dirty="0" err="1" smtClean="0"/>
              <a:t>chromit</a:t>
            </a:r>
            <a:r>
              <a:rPr lang="en-US" sz="1800" dirty="0" smtClean="0"/>
              <a:t>, </a:t>
            </a:r>
            <a:r>
              <a:rPr lang="cs-CZ" sz="1800" dirty="0" err="1" smtClean="0"/>
              <a:t>Pl</a:t>
            </a:r>
            <a:r>
              <a:rPr lang="en-US" sz="1800" dirty="0" smtClean="0"/>
              <a:t>, </a:t>
            </a:r>
            <a:r>
              <a:rPr lang="en-US" sz="1800" dirty="0" err="1" smtClean="0"/>
              <a:t>ilmenit</a:t>
            </a:r>
            <a:r>
              <a:rPr lang="en-US" sz="1800" dirty="0" smtClean="0"/>
              <a:t>, </a:t>
            </a:r>
            <a:r>
              <a:rPr lang="en-US" sz="1800" dirty="0" err="1" smtClean="0"/>
              <a:t>magnetit</a:t>
            </a:r>
            <a:r>
              <a:rPr lang="en-US" sz="1800" dirty="0" smtClean="0"/>
              <a:t>. </a:t>
            </a:r>
            <a:endParaRPr lang="cs-CZ" sz="1800" dirty="0" smtClean="0"/>
          </a:p>
          <a:p>
            <a:r>
              <a:rPr lang="en-US" sz="1800" dirty="0" err="1" smtClean="0"/>
              <a:t>Peridotit</a:t>
            </a:r>
            <a:r>
              <a:rPr lang="cs-CZ" sz="1800" dirty="0" smtClean="0"/>
              <a:t>y budují </a:t>
            </a:r>
            <a:r>
              <a:rPr lang="cs-CZ" sz="1800" dirty="0" smtClean="0">
                <a:solidFill>
                  <a:srgbClr val="C00000"/>
                </a:solidFill>
              </a:rPr>
              <a:t>svrchní plášť</a:t>
            </a:r>
            <a:r>
              <a:rPr lang="cs-CZ" sz="1800" dirty="0" smtClean="0"/>
              <a:t> (vynesené na povrch jako xenolity v magmatu; nebo vyvlečené kusy pláště při kolizích desek na povrch).</a:t>
            </a:r>
            <a:r>
              <a:rPr lang="en-US" sz="1800" dirty="0" smtClean="0"/>
              <a:t> </a:t>
            </a:r>
            <a:r>
              <a:rPr lang="cs-CZ" sz="1800" dirty="0" smtClean="0"/>
              <a:t>Al-bohaté minerály peridotitu: </a:t>
            </a:r>
            <a:r>
              <a:rPr lang="cs-CZ" sz="1800" dirty="0" err="1" smtClean="0">
                <a:solidFill>
                  <a:srgbClr val="C00000"/>
                </a:solidFill>
              </a:rPr>
              <a:t>Pl</a:t>
            </a:r>
            <a:r>
              <a:rPr lang="cs-CZ" sz="1800" dirty="0" smtClean="0">
                <a:solidFill>
                  <a:srgbClr val="C00000"/>
                </a:solidFill>
              </a:rPr>
              <a:t>-nízké P; spinel – střední P; </a:t>
            </a:r>
            <a:r>
              <a:rPr lang="cs-CZ" sz="1800" dirty="0" err="1" smtClean="0">
                <a:solidFill>
                  <a:srgbClr val="C00000"/>
                </a:solidFill>
              </a:rPr>
              <a:t>Grt</a:t>
            </a:r>
            <a:r>
              <a:rPr lang="cs-CZ" sz="1800" dirty="0" smtClean="0">
                <a:solidFill>
                  <a:srgbClr val="C00000"/>
                </a:solidFill>
              </a:rPr>
              <a:t> – vysoké P</a:t>
            </a:r>
            <a:r>
              <a:rPr lang="cs-CZ" sz="1800" dirty="0" smtClean="0"/>
              <a:t>. Mnoho plášťových peridotitů představují rezidua po parciálním tavení pláště nebo krystalizovaly z parciálních tavenin pláště.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Méně jako tzv.</a:t>
            </a:r>
            <a:r>
              <a:rPr lang="en-US" sz="18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k</a:t>
            </a:r>
            <a:r>
              <a:rPr lang="en-US" sz="1800" dirty="0" err="1" smtClean="0">
                <a:solidFill>
                  <a:srgbClr val="C00000"/>
                </a:solidFill>
              </a:rPr>
              <a:t>umul</a:t>
            </a:r>
            <a:r>
              <a:rPr lang="cs-CZ" sz="1800" dirty="0" err="1" smtClean="0">
                <a:solidFill>
                  <a:srgbClr val="C00000"/>
                </a:solidFill>
              </a:rPr>
              <a:t>áty</a:t>
            </a:r>
            <a:r>
              <a:rPr lang="cs-CZ" sz="1800" dirty="0" smtClean="0">
                <a:solidFill>
                  <a:srgbClr val="C00000"/>
                </a:solidFill>
              </a:rPr>
              <a:t> krystalizací z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    bazické taveniny </a:t>
            </a:r>
            <a:r>
              <a:rPr lang="cs-CZ" sz="1800" dirty="0" smtClean="0"/>
              <a:t>ve vrstevnatých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</a:t>
            </a:r>
            <a:r>
              <a:rPr lang="cs-CZ" sz="1800" dirty="0" smtClean="0"/>
              <a:t>    bazických intruzích (Ol, </a:t>
            </a:r>
            <a:r>
              <a:rPr lang="cs-CZ" sz="1800" dirty="0" err="1" smtClean="0"/>
              <a:t>Px</a:t>
            </a:r>
            <a:r>
              <a:rPr lang="cs-CZ" sz="1800" dirty="0" smtClean="0"/>
              <a:t>, </a:t>
            </a:r>
            <a:r>
              <a:rPr lang="cs-CZ" sz="1800" dirty="0" err="1" smtClean="0"/>
              <a:t>Pl</a:t>
            </a:r>
            <a:r>
              <a:rPr lang="cs-CZ" sz="1800" dirty="0" smtClean="0"/>
              <a:t>, </a:t>
            </a:r>
            <a:r>
              <a:rPr lang="cs-CZ" sz="1800" dirty="0" err="1" smtClean="0"/>
              <a:t>Chr</a:t>
            </a:r>
            <a:r>
              <a:rPr lang="cs-CZ" sz="1800" dirty="0" smtClean="0"/>
              <a:t>, </a:t>
            </a:r>
            <a:r>
              <a:rPr lang="cs-CZ" sz="1800" dirty="0" err="1" smtClean="0"/>
              <a:t>Hbl</a:t>
            </a:r>
            <a:r>
              <a:rPr lang="cs-CZ" sz="1800" dirty="0" smtClean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03223" y="6405587"/>
            <a:ext cx="4040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Ultramafic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rocks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Peridotites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4" name="Picture 2" descr="peridot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14" y="3373920"/>
            <a:ext cx="4153988" cy="30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9006" y="41126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Parciální tavení peridotitů produkuje taveniny jejichž chemismus se </a:t>
            </a:r>
            <a:r>
              <a:rPr lang="cs-CZ" dirty="0" err="1"/>
              <a:t>vyvíjí</a:t>
            </a:r>
            <a:r>
              <a:rPr lang="cs-CZ" dirty="0" err="1" smtClean="0"/>
              <a:t>v</a:t>
            </a:r>
            <a:r>
              <a:rPr lang="cs-CZ" dirty="0" smtClean="0"/>
              <a:t> závislosti na stupni tavení (nejčastěji 1-20%) a chemickém složení taveného peridotitu od </a:t>
            </a:r>
            <a:r>
              <a:rPr lang="cs-CZ" dirty="0" err="1" smtClean="0"/>
              <a:t>karbonatických</a:t>
            </a:r>
            <a:r>
              <a:rPr lang="cs-CZ" dirty="0" smtClean="0"/>
              <a:t>, přes karbonát-silikátových (kimberlitové) po bazaltické (peridotit je zdroj bazaltů)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smtClean="0"/>
              <a:t>K tavení nejčastěji dojde, když vystupující plášť protne křivku solidu peridotitu nebo s přísunem fluid do pláště na subdukční zónou.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3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485" y="234497"/>
            <a:ext cx="7886700" cy="38748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Peridotity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588" y="4265886"/>
            <a:ext cx="3608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Xenolit</a:t>
            </a:r>
            <a:r>
              <a:rPr kumimoji="0" lang="cs-CZ" alt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dunitu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basaltu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Hawaii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</p:txBody>
      </p:sp>
      <p:pic>
        <p:nvPicPr>
          <p:cNvPr id="19458" name="Picture 2" descr="peridotite201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" y="885757"/>
            <a:ext cx="4273696" cy="32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00268" y="5458881"/>
            <a:ext cx="5365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Granátický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lherzolit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se zachovalými krystaly olivínu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0" name="Picture 4" descr="peridotite2019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5" y="885757"/>
            <a:ext cx="4362994" cy="44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1588" y="6005545"/>
            <a:ext cx="8751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 výchozech olivín v peridotitech velice rychle zvětrává a stává se černý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oxidy)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až světle zelený (serpentin)</a:t>
            </a:r>
          </a:p>
        </p:txBody>
      </p:sp>
    </p:spTree>
    <p:extLst>
      <p:ext uri="{BB962C8B-B14F-4D97-AF65-F5344CB8AC3E}">
        <p14:creationId xmlns:p14="http://schemas.microsoft.com/office/powerpoint/2010/main" val="2329543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82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Syenit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250" y="1166949"/>
            <a:ext cx="6307727" cy="525178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Syenit</a:t>
            </a:r>
            <a:r>
              <a:rPr lang="cs-CZ" dirty="0" smtClean="0"/>
              <a:t> (červené pole) hrubozrnná intruzivní hornina blízká granitu, avšak bez křemene či s nízkých obsahem křemene</a:t>
            </a:r>
            <a:r>
              <a:rPr lang="en-US" dirty="0" smtClean="0"/>
              <a:t>(&lt;</a:t>
            </a:r>
            <a:r>
              <a:rPr lang="en-US" dirty="0"/>
              <a:t>5</a:t>
            </a:r>
            <a:r>
              <a:rPr lang="en-US" dirty="0" smtClean="0"/>
              <a:t>%</a:t>
            </a:r>
            <a:r>
              <a:rPr lang="cs-CZ" dirty="0" smtClean="0"/>
              <a:t>- syenit/</a:t>
            </a:r>
            <a:r>
              <a:rPr lang="en-US" dirty="0"/>
              <a:t>&lt;</a:t>
            </a:r>
            <a:r>
              <a:rPr lang="cs-CZ" dirty="0" smtClean="0"/>
              <a:t>20% křemenný syenit</a:t>
            </a:r>
            <a:r>
              <a:rPr lang="en-US" dirty="0" smtClean="0"/>
              <a:t>). </a:t>
            </a:r>
            <a:r>
              <a:rPr lang="cs-CZ" dirty="0" smtClean="0"/>
              <a:t>Můžou obsahovat i zástupce živců (</a:t>
            </a:r>
            <a:r>
              <a:rPr lang="cs-CZ" dirty="0" err="1" smtClean="0"/>
              <a:t>foidy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Živce převažují</a:t>
            </a:r>
            <a:r>
              <a:rPr lang="en-US" dirty="0" smtClean="0"/>
              <a:t> alkali</a:t>
            </a:r>
            <a:r>
              <a:rPr lang="cs-CZ" dirty="0" err="1" smtClean="0"/>
              <a:t>cké</a:t>
            </a:r>
            <a:r>
              <a:rPr lang="en-US" dirty="0" smtClean="0"/>
              <a:t> (</a:t>
            </a:r>
            <a:r>
              <a:rPr lang="cs-CZ" dirty="0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ortoclas</a:t>
            </a:r>
            <a:r>
              <a:rPr lang="en-US" dirty="0" smtClean="0"/>
              <a:t>). </a:t>
            </a:r>
            <a:r>
              <a:rPr lang="en-US" dirty="0" err="1" smtClean="0"/>
              <a:t>Plagioclas</a:t>
            </a:r>
            <a:r>
              <a:rPr lang="en-US" dirty="0" smtClean="0"/>
              <a:t> </a:t>
            </a:r>
            <a:r>
              <a:rPr lang="cs-CZ" dirty="0" smtClean="0"/>
              <a:t>obvykle v menší míře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Syenit</a:t>
            </a:r>
            <a:r>
              <a:rPr lang="cs-CZ" dirty="0" smtClean="0"/>
              <a:t>y jsou obvykle </a:t>
            </a:r>
            <a:r>
              <a:rPr lang="cs-CZ" dirty="0" err="1" smtClean="0"/>
              <a:t>peralkalické</a:t>
            </a:r>
            <a:r>
              <a:rPr lang="en-US" dirty="0" smtClean="0"/>
              <a:t> </a:t>
            </a:r>
            <a:r>
              <a:rPr lang="cs-CZ" dirty="0" smtClean="0"/>
              <a:t>s převahou alkálií nad</a:t>
            </a:r>
            <a:r>
              <a:rPr lang="en-US" dirty="0" smtClean="0"/>
              <a:t> </a:t>
            </a:r>
            <a:r>
              <a:rPr lang="cs-CZ" dirty="0" smtClean="0"/>
              <a:t>Al2O3</a:t>
            </a:r>
          </a:p>
          <a:p>
            <a:r>
              <a:rPr lang="cs-CZ" dirty="0" smtClean="0"/>
              <a:t>Některé syenity interpretované jako produkt frakční krystalizace bazaltické taveniny.</a:t>
            </a:r>
          </a:p>
          <a:p>
            <a:r>
              <a:rPr lang="cs-CZ" dirty="0" smtClean="0"/>
              <a:t>Jiné jako mísení tavenin generovaných z pláště s korovým materiálem. </a:t>
            </a:r>
          </a:p>
          <a:p>
            <a:r>
              <a:rPr lang="cs-CZ" dirty="0" smtClean="0"/>
              <a:t>Z tmavých minerálů obvykle </a:t>
            </a:r>
            <a:r>
              <a:rPr lang="cs-CZ" dirty="0" err="1" smtClean="0"/>
              <a:t>Bt</a:t>
            </a:r>
            <a:r>
              <a:rPr lang="cs-CZ" dirty="0" smtClean="0"/>
              <a:t>, </a:t>
            </a:r>
            <a:r>
              <a:rPr lang="cs-CZ" dirty="0" err="1" smtClean="0"/>
              <a:t>Hbl</a:t>
            </a:r>
            <a:r>
              <a:rPr lang="cs-CZ" dirty="0" smtClean="0"/>
              <a:t>, </a:t>
            </a:r>
            <a:r>
              <a:rPr lang="cs-CZ" dirty="0" err="1" smtClean="0"/>
              <a:t>Px</a:t>
            </a:r>
            <a:r>
              <a:rPr lang="cs-CZ" dirty="0" smtClean="0"/>
              <a:t> amfiboly i pyroxeny mohou být alkalické (Na)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4" name="Picture 2" descr="https://www.alexstrekeisen.it/immagini/diagrammi/pluton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25" y="1201148"/>
            <a:ext cx="1953392" cy="26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6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09263" y="122794"/>
            <a:ext cx="3076303" cy="74127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Syenit</a:t>
            </a:r>
            <a:endParaRPr lang="cs-CZ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90477" y="2559920"/>
            <a:ext cx="42535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Modrý sodalit (zástupci živců,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foidy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v syenitu. Brazílie</a:t>
            </a:r>
          </a:p>
        </p:txBody>
      </p:sp>
      <p:pic>
        <p:nvPicPr>
          <p:cNvPr id="20482" name="Picture 2" descr="soda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81" y="3206251"/>
            <a:ext cx="4780542" cy="35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877" y="4077419"/>
            <a:ext cx="4084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Syenit; alkalický živec (albit) a amfibol (černý).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4" name="Picture 4" descr="syenite2019(1)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" y="122794"/>
            <a:ext cx="4542420" cy="39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0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648" y="885100"/>
            <a:ext cx="8565969" cy="1765004"/>
          </a:xfrm>
        </p:spPr>
        <p:txBody>
          <a:bodyPr>
            <a:noAutofit/>
          </a:bodyPr>
          <a:lstStyle/>
          <a:p>
            <a:r>
              <a:rPr lang="cs-CZ" sz="1800" dirty="0"/>
              <a:t> </a:t>
            </a:r>
            <a:r>
              <a:rPr lang="cs-CZ" sz="1800" dirty="0" smtClean="0"/>
              <a:t>hlubinná magmatická vyvřelina</a:t>
            </a:r>
            <a:r>
              <a:rPr lang="cs-CZ" sz="1800" dirty="0"/>
              <a:t>, řazená k </a:t>
            </a:r>
            <a:r>
              <a:rPr lang="cs-CZ" sz="1800" dirty="0" err="1">
                <a:solidFill>
                  <a:srgbClr val="C00000"/>
                </a:solidFill>
              </a:rPr>
              <a:t>ultradraselným</a:t>
            </a:r>
            <a:r>
              <a:rPr lang="cs-CZ" sz="1800" dirty="0"/>
              <a:t> </a:t>
            </a:r>
            <a:r>
              <a:rPr lang="cs-CZ" sz="1800" dirty="0" smtClean="0"/>
              <a:t>horninám</a:t>
            </a:r>
          </a:p>
          <a:p>
            <a:r>
              <a:rPr lang="cs-CZ" sz="1800" dirty="0" err="1" smtClean="0"/>
              <a:t>melanokratní</a:t>
            </a:r>
            <a:r>
              <a:rPr lang="cs-CZ" sz="1800" dirty="0" smtClean="0"/>
              <a:t> (vyšší obsah tmavých min.) </a:t>
            </a:r>
            <a:r>
              <a:rPr lang="cs-CZ" sz="1800" dirty="0" smtClean="0">
                <a:solidFill>
                  <a:srgbClr val="C00000"/>
                </a:solidFill>
              </a:rPr>
              <a:t>amfibol-biotitický </a:t>
            </a:r>
            <a:r>
              <a:rPr lang="cs-CZ" sz="1800" dirty="0">
                <a:solidFill>
                  <a:srgbClr val="C00000"/>
                </a:solidFill>
              </a:rPr>
              <a:t>či </a:t>
            </a:r>
            <a:r>
              <a:rPr lang="cs-CZ" sz="1800" dirty="0" smtClean="0">
                <a:solidFill>
                  <a:srgbClr val="C00000"/>
                </a:solidFill>
              </a:rPr>
              <a:t>pyroxen-biotitický syenit</a:t>
            </a:r>
          </a:p>
          <a:p>
            <a:r>
              <a:rPr lang="cs-CZ" sz="1800" dirty="0" smtClean="0"/>
              <a:t>hojný v českém masívu (středočeský pluton, </a:t>
            </a:r>
            <a:r>
              <a:rPr lang="cs-CZ" sz="1800" dirty="0" err="1" smtClean="0"/>
              <a:t>třebíčký</a:t>
            </a:r>
            <a:r>
              <a:rPr lang="cs-CZ" sz="1800" dirty="0" smtClean="0"/>
              <a:t> a jihlavský pluton)</a:t>
            </a:r>
          </a:p>
          <a:p>
            <a:r>
              <a:rPr lang="cs-CZ" sz="1800" dirty="0" smtClean="0"/>
              <a:t>předpokládá </a:t>
            </a:r>
            <a:r>
              <a:rPr lang="cs-CZ" sz="1800" dirty="0"/>
              <a:t>se </a:t>
            </a:r>
            <a:r>
              <a:rPr lang="cs-CZ" sz="1800" dirty="0" smtClean="0"/>
              <a:t>zdroj </a:t>
            </a:r>
            <a:r>
              <a:rPr lang="cs-CZ" sz="1800" dirty="0"/>
              <a:t>taveniny ve svrchním zemském plášti v kombinaci s významnou kontaminací horninovým materiálem zemské kůry.</a:t>
            </a:r>
            <a:endParaRPr lang="cs-CZ" sz="1800" dirty="0"/>
          </a:p>
        </p:txBody>
      </p:sp>
      <p:pic>
        <p:nvPicPr>
          <p:cNvPr id="22529" name="Picture 1" descr="Fotografie Durbachit: Durbachit, lokalita Vepice, středočeský pluton typ čertovo břemeno, Geopark Geogyzikálního ústavu Akademie věd ČR - Praha - Spoři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" y="2751432"/>
            <a:ext cx="5217079" cy="38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62148" y="263366"/>
            <a:ext cx="7559041" cy="520406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 smtClean="0">
                <a:solidFill>
                  <a:srgbClr val="C00000"/>
                </a:solidFill>
              </a:rPr>
              <a:t>Durbachit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42215" y="5727868"/>
            <a:ext cx="302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Durbachit</a:t>
            </a:r>
            <a:r>
              <a:rPr lang="cs-CZ" dirty="0" smtClean="0"/>
              <a:t> (</a:t>
            </a:r>
            <a:r>
              <a:rPr lang="cs-CZ" dirty="0" err="1" smtClean="0"/>
              <a:t>výrostlice</a:t>
            </a:r>
            <a:r>
              <a:rPr lang="cs-CZ" dirty="0" smtClean="0"/>
              <a:t> – bílý K-živec, dále </a:t>
            </a:r>
            <a:r>
              <a:rPr lang="cs-CZ" dirty="0"/>
              <a:t>p</a:t>
            </a:r>
            <a:r>
              <a:rPr lang="cs-CZ" dirty="0" smtClean="0"/>
              <a:t>lagioklas, biotit, amfibol/pyroxen)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43207"/>
            <a:ext cx="7886700" cy="61023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Magmatické série vulkanických hornin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8673" y="853441"/>
            <a:ext cx="85692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Rozlišení sérií založeno na obsahu alkálií</a:t>
            </a:r>
            <a:r>
              <a:rPr lang="en-US" sz="2000" dirty="0" smtClean="0"/>
              <a:t> (</a:t>
            </a:r>
            <a:r>
              <a:rPr lang="cs-CZ" sz="2000" dirty="0" smtClean="0"/>
              <a:t>Na2O + K2O</a:t>
            </a:r>
            <a:r>
              <a:rPr lang="en-US" sz="2000" dirty="0" smtClean="0"/>
              <a:t>) a</a:t>
            </a:r>
            <a:r>
              <a:rPr lang="cs-CZ" sz="2000" dirty="0" smtClean="0"/>
              <a:t> obsahu SiO2</a:t>
            </a:r>
            <a:r>
              <a:rPr lang="en-US" sz="2000" dirty="0" smtClean="0"/>
              <a:t>, </a:t>
            </a:r>
            <a:r>
              <a:rPr lang="cs-CZ" sz="2000" dirty="0" smtClean="0"/>
              <a:t>rozděluje se do dvou skupin </a:t>
            </a:r>
            <a:r>
              <a:rPr lang="en-US" sz="2000" dirty="0" err="1" smtClean="0">
                <a:solidFill>
                  <a:srgbClr val="C00000"/>
                </a:solidFill>
              </a:rPr>
              <a:t>subalkali</a:t>
            </a:r>
            <a:r>
              <a:rPr lang="cs-CZ" sz="2000" dirty="0" err="1" smtClean="0">
                <a:solidFill>
                  <a:srgbClr val="C00000"/>
                </a:solidFill>
              </a:rPr>
              <a:t>cká</a:t>
            </a:r>
            <a:r>
              <a:rPr lang="en-US" sz="2000" dirty="0" smtClean="0">
                <a:solidFill>
                  <a:srgbClr val="C00000"/>
                </a:solidFill>
              </a:rPr>
              <a:t> a alkali</a:t>
            </a:r>
            <a:r>
              <a:rPr lang="cs-CZ" sz="2000" dirty="0" err="1" smtClean="0">
                <a:solidFill>
                  <a:srgbClr val="C00000"/>
                </a:solidFill>
              </a:rPr>
              <a:t>cká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série </a:t>
            </a:r>
            <a:r>
              <a:rPr lang="cs-CZ" sz="2000" dirty="0" smtClean="0"/>
              <a:t>a jejich horniny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cs-CZ" sz="2000" b="1" dirty="0" err="1" smtClean="0">
                <a:solidFill>
                  <a:srgbClr val="C00000"/>
                </a:solidFill>
              </a:rPr>
              <a:t>Subalkalické</a:t>
            </a:r>
            <a:r>
              <a:rPr lang="cs-CZ" sz="2000" b="1" dirty="0" smtClean="0">
                <a:solidFill>
                  <a:srgbClr val="C00000"/>
                </a:solidFill>
              </a:rPr>
              <a:t> série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cs-CZ" sz="2000" dirty="0" smtClean="0"/>
              <a:t>Horniny nasycené SiO</a:t>
            </a:r>
            <a:r>
              <a:rPr lang="cs-CZ" sz="2000" baseline="-25000" dirty="0" smtClean="0"/>
              <a:t>2</a:t>
            </a:r>
            <a:r>
              <a:rPr lang="en-US" sz="2000" dirty="0" smtClean="0"/>
              <a:t>; </a:t>
            </a:r>
            <a:r>
              <a:rPr lang="cs-CZ" sz="2000" dirty="0" smtClean="0"/>
              <a:t>mají normativní </a:t>
            </a:r>
            <a:r>
              <a:rPr lang="cs-CZ" sz="2000" dirty="0" err="1" smtClean="0"/>
              <a:t>ortopyroxen</a:t>
            </a:r>
            <a:r>
              <a:rPr lang="cs-CZ" sz="2000" dirty="0" smtClean="0"/>
              <a:t> a křemen a nemají </a:t>
            </a:r>
            <a:r>
              <a:rPr lang="cs-CZ" sz="2000" dirty="0" err="1" smtClean="0"/>
              <a:t>nefelín</a:t>
            </a:r>
            <a:r>
              <a:rPr lang="cs-CZ" sz="2000" dirty="0" smtClean="0"/>
              <a:t> (zástupci živců, </a:t>
            </a:r>
            <a:r>
              <a:rPr lang="cs-CZ" sz="2000" dirty="0" err="1" smtClean="0"/>
              <a:t>foidy</a:t>
            </a:r>
            <a:r>
              <a:rPr lang="cs-CZ" sz="2000" dirty="0" smtClean="0"/>
              <a:t>) a olivín (při přítomnosti křemene)</a:t>
            </a:r>
            <a:r>
              <a:rPr lang="en-US" sz="2000" dirty="0" smtClean="0"/>
              <a:t>. </a:t>
            </a:r>
            <a:r>
              <a:rPr lang="cs-CZ" sz="2000" dirty="0" err="1" smtClean="0"/>
              <a:t>Basické</a:t>
            </a:r>
            <a:r>
              <a:rPr lang="cs-CZ" sz="2000" dirty="0" smtClean="0"/>
              <a:t> členy </a:t>
            </a:r>
            <a:r>
              <a:rPr lang="cs-CZ" sz="2000" dirty="0" err="1" smtClean="0"/>
              <a:t>jají</a:t>
            </a:r>
            <a:r>
              <a:rPr lang="cs-CZ" sz="2000" dirty="0" smtClean="0"/>
              <a:t> oba typy pyroxenů (</a:t>
            </a:r>
            <a:r>
              <a:rPr lang="cs-CZ" sz="2000" dirty="0" err="1" smtClean="0"/>
              <a:t>ortopyroxen</a:t>
            </a:r>
            <a:r>
              <a:rPr lang="cs-CZ" sz="2000" dirty="0" smtClean="0"/>
              <a:t> i </a:t>
            </a:r>
            <a:r>
              <a:rPr lang="cs-CZ" sz="2000" dirty="0" err="1" smtClean="0"/>
              <a:t>clinopyroxen</a:t>
            </a:r>
            <a:r>
              <a:rPr lang="cs-CZ" sz="2000" dirty="0" smtClean="0"/>
              <a:t> = augit). Běžné jsou </a:t>
            </a:r>
            <a:r>
              <a:rPr lang="cs-CZ" sz="2000" dirty="0" err="1" smtClean="0"/>
              <a:t>výrostlice</a:t>
            </a:r>
            <a:r>
              <a:rPr lang="cs-CZ" sz="2000" dirty="0" smtClean="0"/>
              <a:t> plagioklasu a obvykle i v matrix.</a:t>
            </a:r>
          </a:p>
          <a:p>
            <a:endParaRPr lang="cs-CZ" sz="2000" dirty="0" smtClean="0"/>
          </a:p>
          <a:p>
            <a:r>
              <a:rPr lang="en-US" sz="2000" b="1" dirty="0" smtClean="0"/>
              <a:t>Tholeiitic</a:t>
            </a:r>
            <a:r>
              <a:rPr lang="cs-CZ" sz="2000" b="1" dirty="0" err="1" smtClean="0"/>
              <a:t>ká</a:t>
            </a:r>
            <a:r>
              <a:rPr lang="en-US" sz="2000" b="1" dirty="0" smtClean="0"/>
              <a:t> 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vápenato</a:t>
            </a:r>
            <a:r>
              <a:rPr lang="cs-CZ" sz="2000" b="1" dirty="0" smtClean="0"/>
              <a:t>-alkalická série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cs-CZ" sz="2000" dirty="0" err="1" smtClean="0">
                <a:solidFill>
                  <a:srgbClr val="C00000"/>
                </a:solidFill>
              </a:rPr>
              <a:t>Tholeitická</a:t>
            </a:r>
            <a:r>
              <a:rPr lang="cs-CZ" sz="2000" dirty="0" smtClean="0">
                <a:solidFill>
                  <a:srgbClr val="C00000"/>
                </a:solidFill>
              </a:rPr>
              <a:t> magmatická série </a:t>
            </a:r>
            <a:r>
              <a:rPr lang="cs-CZ" sz="2000" dirty="0" smtClean="0"/>
              <a:t>– redukční; a méně Al2O3 a  </a:t>
            </a:r>
            <a:r>
              <a:rPr lang="cs-CZ" sz="2000" dirty="0"/>
              <a:t>SiO2 (</a:t>
            </a:r>
            <a:r>
              <a:rPr lang="cs-CZ" sz="2000" dirty="0" smtClean="0"/>
              <a:t>43-63 %); chybí </a:t>
            </a:r>
            <a:r>
              <a:rPr lang="cs-CZ" sz="2000" dirty="0" err="1" smtClean="0"/>
              <a:t>výrostlice</a:t>
            </a:r>
            <a:r>
              <a:rPr lang="cs-CZ" sz="2000" dirty="0" smtClean="0"/>
              <a:t> biotitu a amfibolu.</a:t>
            </a:r>
          </a:p>
          <a:p>
            <a:r>
              <a:rPr lang="cs-CZ" sz="2000" dirty="0"/>
              <a:t>Během krystalizace (olivín, pyroxen) v </a:t>
            </a:r>
            <a:r>
              <a:rPr lang="cs-CZ" sz="2000" dirty="0" err="1"/>
              <a:t>tholeitické</a:t>
            </a:r>
            <a:r>
              <a:rPr lang="cs-CZ" sz="2000" dirty="0"/>
              <a:t> sérii je významný nárůst obsahu </a:t>
            </a:r>
            <a:r>
              <a:rPr lang="cs-CZ" sz="2000" dirty="0" err="1"/>
              <a:t>Fe</a:t>
            </a:r>
            <a:r>
              <a:rPr lang="cs-CZ" sz="2000" dirty="0"/>
              <a:t> ve zbytkové tavenině. </a:t>
            </a:r>
          </a:p>
          <a:p>
            <a:r>
              <a:rPr lang="cs-CZ" sz="2000" dirty="0" err="1" smtClean="0">
                <a:solidFill>
                  <a:srgbClr val="C00000"/>
                </a:solidFill>
              </a:rPr>
              <a:t>Vápenato</a:t>
            </a:r>
            <a:r>
              <a:rPr lang="en-US" sz="2000" dirty="0" smtClean="0">
                <a:solidFill>
                  <a:srgbClr val="C00000"/>
                </a:solidFill>
              </a:rPr>
              <a:t>-alkali</a:t>
            </a:r>
            <a:r>
              <a:rPr lang="cs-CZ" sz="2000" dirty="0" err="1" smtClean="0">
                <a:solidFill>
                  <a:srgbClr val="C00000"/>
                </a:solidFill>
              </a:rPr>
              <a:t>cká</a:t>
            </a:r>
            <a:r>
              <a:rPr lang="en-US" sz="2000" dirty="0" smtClean="0">
                <a:solidFill>
                  <a:srgbClr val="C00000"/>
                </a:solidFill>
              </a:rPr>
              <a:t> magma</a:t>
            </a:r>
            <a:r>
              <a:rPr lang="cs-CZ" sz="2000" dirty="0" err="1" smtClean="0">
                <a:solidFill>
                  <a:srgbClr val="C00000"/>
                </a:solidFill>
              </a:rPr>
              <a:t>tická</a:t>
            </a:r>
            <a:r>
              <a:rPr lang="en-US" sz="2000" dirty="0" smtClean="0">
                <a:solidFill>
                  <a:srgbClr val="C00000"/>
                </a:solidFill>
              </a:rPr>
              <a:t> s</a:t>
            </a:r>
            <a:r>
              <a:rPr lang="cs-CZ" sz="2000" dirty="0" err="1" smtClean="0">
                <a:solidFill>
                  <a:srgbClr val="C00000"/>
                </a:solidFill>
              </a:rPr>
              <a:t>érie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– </a:t>
            </a:r>
            <a:r>
              <a:rPr lang="en-US" sz="2000" dirty="0" err="1" smtClean="0"/>
              <a:t>oxi</a:t>
            </a:r>
            <a:r>
              <a:rPr lang="cs-CZ" sz="2000" dirty="0" err="1" smtClean="0"/>
              <a:t>dační</a:t>
            </a:r>
            <a:r>
              <a:rPr lang="cs-CZ" sz="2000" dirty="0" smtClean="0"/>
              <a:t>; a vyšší obsah Al2O3 (16-20 %) a SiO2 (48-75 %)</a:t>
            </a:r>
            <a:r>
              <a:rPr lang="en-US" sz="2000" dirty="0" smtClean="0"/>
              <a:t>.</a:t>
            </a:r>
            <a:r>
              <a:rPr lang="cs-CZ" sz="2000" dirty="0" smtClean="0"/>
              <a:t>; běžné </a:t>
            </a:r>
            <a:r>
              <a:rPr lang="cs-CZ" sz="2000" dirty="0" err="1" smtClean="0"/>
              <a:t>výrostlice</a:t>
            </a:r>
            <a:r>
              <a:rPr lang="cs-CZ" sz="2000" dirty="0" smtClean="0"/>
              <a:t> biotitu a amfibolu (andezity, </a:t>
            </a:r>
            <a:r>
              <a:rPr lang="cs-CZ" sz="2000" dirty="0" err="1" smtClean="0"/>
              <a:t>dacity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Ve </a:t>
            </a:r>
            <a:r>
              <a:rPr lang="cs-CZ" sz="2000" dirty="0" err="1" smtClean="0"/>
              <a:t>vápenato</a:t>
            </a:r>
            <a:r>
              <a:rPr lang="cs-CZ" sz="2000" dirty="0" smtClean="0"/>
              <a:t>-</a:t>
            </a:r>
            <a:r>
              <a:rPr lang="en-US" sz="2000" dirty="0" smtClean="0"/>
              <a:t>alkali</a:t>
            </a:r>
            <a:r>
              <a:rPr lang="cs-CZ" sz="2000" dirty="0" err="1" smtClean="0"/>
              <a:t>ckých</a:t>
            </a:r>
            <a:r>
              <a:rPr lang="en-US" sz="2000" dirty="0" smtClean="0"/>
              <a:t> magma</a:t>
            </a:r>
            <a:r>
              <a:rPr lang="cs-CZ" sz="2000" dirty="0" err="1" smtClean="0"/>
              <a:t>tech</a:t>
            </a:r>
            <a:r>
              <a:rPr lang="cs-CZ" sz="2000" dirty="0" smtClean="0"/>
              <a:t> může vznikat významný podíl magnetitu a takto </a:t>
            </a:r>
            <a:r>
              <a:rPr lang="cs-CZ" sz="2000" dirty="0" err="1" smtClean="0"/>
              <a:t>Fe</a:t>
            </a:r>
            <a:r>
              <a:rPr lang="cs-CZ" sz="2000" dirty="0" smtClean="0"/>
              <a:t> obsah v průběhu krystalizace ve zbytkovém magmatu příliš neroste.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6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331" y="889272"/>
            <a:ext cx="8492036" cy="160632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Rozdíly mezi </a:t>
            </a:r>
            <a:r>
              <a:rPr lang="cs-CZ" sz="2000" dirty="0" err="1" smtClean="0"/>
              <a:t>subalkalickými</a:t>
            </a:r>
            <a:r>
              <a:rPr lang="cs-CZ" sz="2000" dirty="0" smtClean="0"/>
              <a:t> magmatickými </a:t>
            </a:r>
            <a:r>
              <a:rPr lang="cs-CZ" sz="2000" dirty="0"/>
              <a:t>sériemi </a:t>
            </a:r>
            <a:r>
              <a:rPr lang="cs-CZ" sz="2000" dirty="0" smtClean="0"/>
              <a:t>(</a:t>
            </a:r>
            <a:r>
              <a:rPr lang="cs-CZ" sz="2000" dirty="0" err="1" smtClean="0"/>
              <a:t>tholeitickou</a:t>
            </a:r>
            <a:r>
              <a:rPr lang="cs-CZ" sz="2000" dirty="0" smtClean="0"/>
              <a:t> a </a:t>
            </a:r>
            <a:r>
              <a:rPr lang="cs-CZ" sz="2000" dirty="0" err="1" smtClean="0"/>
              <a:t>vápenato</a:t>
            </a:r>
            <a:r>
              <a:rPr lang="cs-CZ" sz="2000" dirty="0" smtClean="0"/>
              <a:t>-alkalickou) v</a:t>
            </a:r>
            <a:r>
              <a:rPr lang="en-US" sz="2000" dirty="0" smtClean="0"/>
              <a:t> </a:t>
            </a:r>
            <a:r>
              <a:rPr lang="en-US" sz="2000" dirty="0"/>
              <a:t>AFM diagram</a:t>
            </a:r>
            <a:r>
              <a:rPr lang="cs-CZ" sz="2000" dirty="0"/>
              <a:t>u</a:t>
            </a:r>
            <a:r>
              <a:rPr lang="en-US" sz="2000" dirty="0"/>
              <a:t>, </a:t>
            </a:r>
            <a:r>
              <a:rPr lang="cs-CZ" sz="2000" dirty="0"/>
              <a:t>s vrcholy </a:t>
            </a:r>
            <a:r>
              <a:rPr lang="en-US" sz="2000" dirty="0"/>
              <a:t>Na</a:t>
            </a:r>
            <a:r>
              <a:rPr lang="en-US" sz="2000" baseline="-25000" dirty="0"/>
              <a:t>2</a:t>
            </a:r>
            <a:r>
              <a:rPr lang="en-US" sz="2000" dirty="0"/>
              <a:t>O + K</a:t>
            </a:r>
            <a:r>
              <a:rPr lang="en-US" sz="2000" baseline="-25000" dirty="0"/>
              <a:t>2</a:t>
            </a:r>
            <a:r>
              <a:rPr lang="en-US" sz="2000" dirty="0"/>
              <a:t>O (A), </a:t>
            </a:r>
            <a:r>
              <a:rPr lang="en-US" sz="2000" dirty="0" err="1"/>
              <a:t>FeO</a:t>
            </a:r>
            <a:r>
              <a:rPr lang="en-US" sz="2000" dirty="0"/>
              <a:t> +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(F), and </a:t>
            </a:r>
            <a:r>
              <a:rPr lang="en-US" sz="2000" dirty="0" err="1"/>
              <a:t>MgO</a:t>
            </a:r>
            <a:r>
              <a:rPr lang="en-US" sz="2000" dirty="0"/>
              <a:t> (M). </a:t>
            </a:r>
            <a:endParaRPr lang="cs-CZ" sz="2000" dirty="0"/>
          </a:p>
          <a:p>
            <a:endParaRPr lang="cs-CZ" dirty="0"/>
          </a:p>
        </p:txBody>
      </p:sp>
      <p:pic>
        <p:nvPicPr>
          <p:cNvPr id="10242" name="Picture 2" descr="https://www.alexstrekeisen.it/immagini/diagrammi/volcanicindex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4" y="1929541"/>
            <a:ext cx="4967071" cy="44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58981" y="161066"/>
            <a:ext cx="7886700" cy="7756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 smtClean="0">
                <a:solidFill>
                  <a:srgbClr val="C00000"/>
                </a:solidFill>
              </a:rPr>
              <a:t>Subalkalické</a:t>
            </a:r>
            <a:r>
              <a:rPr lang="cs-CZ" sz="3200" b="1" dirty="0" smtClean="0">
                <a:solidFill>
                  <a:srgbClr val="C00000"/>
                </a:solidFill>
              </a:rPr>
              <a:t> magmatické série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90310" y="1692435"/>
            <a:ext cx="35269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Při postupném chladnutí a krystalizaci taveniny, se vyvíjí chemické složení zbytkové taveniny (stává se bohatší alkáliemi a chudší Mg a </a:t>
            </a:r>
            <a:r>
              <a:rPr lang="cs-CZ" sz="2000" dirty="0" err="1"/>
              <a:t>Fe</a:t>
            </a:r>
            <a:r>
              <a:rPr lang="cs-CZ" sz="2000" dirty="0"/>
              <a:t>, tedy vede k vývoji směrem k vrcholu a alkáliemi.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U </a:t>
            </a:r>
            <a:r>
              <a:rPr lang="cs-CZ" sz="2000" dirty="0" err="1"/>
              <a:t>vápenato</a:t>
            </a:r>
            <a:r>
              <a:rPr lang="cs-CZ" sz="2000" dirty="0"/>
              <a:t>-alkalické série s přibližně konstantních Mg/</a:t>
            </a:r>
            <a:r>
              <a:rPr lang="cs-CZ" sz="2000" dirty="0" err="1"/>
              <a:t>Fe</a:t>
            </a:r>
            <a:r>
              <a:rPr lang="cs-CZ" sz="2000" dirty="0"/>
              <a:t> poměrem při krystalizaci magnetitu.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U </a:t>
            </a:r>
            <a:r>
              <a:rPr lang="cs-CZ" sz="2000" dirty="0" err="1"/>
              <a:t>tholeitické</a:t>
            </a:r>
            <a:r>
              <a:rPr lang="cs-CZ" sz="2000" dirty="0"/>
              <a:t> série nejprve s poklesem Mg/</a:t>
            </a:r>
            <a:r>
              <a:rPr lang="cs-CZ" sz="2000" dirty="0" err="1"/>
              <a:t>Fe</a:t>
            </a:r>
            <a:r>
              <a:rPr lang="cs-CZ" sz="2000" dirty="0"/>
              <a:t> poměru a potom již k vrcholu s alkáliemi.</a:t>
            </a:r>
          </a:p>
        </p:txBody>
      </p:sp>
    </p:spTree>
    <p:extLst>
      <p:ext uri="{BB962C8B-B14F-4D97-AF65-F5344CB8AC3E}">
        <p14:creationId xmlns:p14="http://schemas.microsoft.com/office/powerpoint/2010/main" val="1848778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6896" y="984070"/>
            <a:ext cx="849085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>
                <a:solidFill>
                  <a:srgbClr val="C00000"/>
                </a:solidFill>
              </a:rPr>
              <a:t>Alkali</a:t>
            </a:r>
            <a:r>
              <a:rPr lang="cs-CZ" sz="2400" b="1" dirty="0" err="1" smtClean="0">
                <a:solidFill>
                  <a:srgbClr val="C00000"/>
                </a:solidFill>
              </a:rPr>
              <a:t>cká</a:t>
            </a:r>
            <a:r>
              <a:rPr lang="cs-CZ" sz="2400" b="1" dirty="0" smtClean="0">
                <a:solidFill>
                  <a:srgbClr val="C00000"/>
                </a:solidFill>
              </a:rPr>
              <a:t> série</a:t>
            </a:r>
            <a:r>
              <a:rPr lang="en-US" dirty="0"/>
              <a:t/>
            </a:r>
            <a:br>
              <a:rPr lang="en-US" dirty="0"/>
            </a:br>
            <a:r>
              <a:rPr lang="cs-CZ" sz="2000" dirty="0" smtClean="0"/>
              <a:t>Alkalické horniny – </a:t>
            </a:r>
            <a:r>
              <a:rPr lang="cs-CZ" sz="2000" dirty="0" smtClean="0">
                <a:solidFill>
                  <a:srgbClr val="C00000"/>
                </a:solidFill>
              </a:rPr>
              <a:t>oceánské ostrovy </a:t>
            </a:r>
            <a:r>
              <a:rPr lang="cs-CZ" sz="2000" dirty="0" smtClean="0"/>
              <a:t>(hot </a:t>
            </a:r>
            <a:r>
              <a:rPr lang="cs-CZ" sz="2000" dirty="0" err="1" smtClean="0"/>
              <a:t>spots</a:t>
            </a:r>
            <a:r>
              <a:rPr lang="cs-CZ" sz="2000" dirty="0" smtClean="0"/>
              <a:t>; obvykle v pozdějších stádiích, po </a:t>
            </a:r>
            <a:r>
              <a:rPr lang="cs-CZ" sz="2000" dirty="0" err="1" smtClean="0"/>
              <a:t>tholeitických</a:t>
            </a:r>
            <a:r>
              <a:rPr lang="cs-CZ" sz="2000" dirty="0" smtClean="0"/>
              <a:t> erupcích) a v prostředí</a:t>
            </a:r>
            <a:r>
              <a:rPr lang="en-US" sz="2000" dirty="0" smtClean="0"/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kontinentálních riftů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cs-CZ" sz="2000" dirty="0" smtClean="0"/>
              <a:t>extenzní režim; Východoafrická příkopová propadlina; rift v </a:t>
            </a:r>
            <a:r>
              <a:rPr lang="cs-CZ" sz="2000" dirty="0" err="1" smtClean="0"/>
              <a:t>podkrušnohoří</a:t>
            </a:r>
            <a:r>
              <a:rPr lang="en-US" sz="2000" dirty="0" smtClean="0"/>
              <a:t>).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Na základě poměru mezi obsahem Na2O a K2O se dělí na sodnou a draselnou sérii. </a:t>
            </a:r>
          </a:p>
          <a:p>
            <a:endParaRPr lang="cs-CZ" sz="2000" dirty="0"/>
          </a:p>
          <a:p>
            <a:r>
              <a:rPr lang="cs-CZ" sz="2000" dirty="0" smtClean="0"/>
              <a:t>Magma nenasycené SiO2</a:t>
            </a:r>
            <a:r>
              <a:rPr lang="en-US" sz="2000" dirty="0" smtClean="0"/>
              <a:t>; </a:t>
            </a:r>
            <a:r>
              <a:rPr lang="cs-CZ" sz="2000" dirty="0" smtClean="0"/>
              <a:t>chybí v horninách normativní </a:t>
            </a:r>
            <a:r>
              <a:rPr lang="cs-CZ" sz="2000" dirty="0" err="1" smtClean="0"/>
              <a:t>ortopyroxen</a:t>
            </a:r>
            <a:r>
              <a:rPr lang="cs-CZ" sz="2000" dirty="0" smtClean="0"/>
              <a:t> a křemen a je přítomen normativní </a:t>
            </a:r>
            <a:r>
              <a:rPr lang="cs-CZ" sz="2000" dirty="0" err="1" smtClean="0"/>
              <a:t>nefelín</a:t>
            </a:r>
            <a:r>
              <a:rPr lang="cs-CZ" sz="2000" dirty="0" smtClean="0"/>
              <a:t> (</a:t>
            </a:r>
            <a:r>
              <a:rPr lang="cs-CZ" sz="2000" dirty="0" err="1" smtClean="0"/>
              <a:t>foidy</a:t>
            </a:r>
            <a:r>
              <a:rPr lang="cs-CZ" sz="2000" dirty="0" smtClean="0"/>
              <a:t>, zástupci živců)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r>
              <a:rPr lang="cs-CZ" sz="2000" dirty="0" smtClean="0"/>
              <a:t>Obvykle v bazaltech hojné </a:t>
            </a:r>
            <a:r>
              <a:rPr lang="cs-CZ" sz="2000" dirty="0" err="1" smtClean="0"/>
              <a:t>výrostlice</a:t>
            </a:r>
            <a:r>
              <a:rPr lang="cs-CZ" sz="2000" dirty="0" smtClean="0"/>
              <a:t> olivínu, z pyroxenů jen </a:t>
            </a:r>
            <a:r>
              <a:rPr lang="cs-CZ" sz="2000" dirty="0" err="1" smtClean="0"/>
              <a:t>clinopyroxen</a:t>
            </a:r>
            <a:r>
              <a:rPr lang="cs-CZ" sz="2000" dirty="0" smtClean="0"/>
              <a:t> (augit – obvykle Ti-bohatý) a plagioklas. </a:t>
            </a:r>
            <a:endParaRPr lang="cs-CZ" sz="20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88975" y="295276"/>
            <a:ext cx="7886700" cy="68879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Magmatické série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2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5494" y="643184"/>
            <a:ext cx="2642384" cy="108617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TAS </a:t>
            </a:r>
            <a:r>
              <a:rPr lang="en-US" sz="2000" b="1" dirty="0">
                <a:solidFill>
                  <a:srgbClr val="C00000"/>
                </a:solidFill>
              </a:rPr>
              <a:t>diagram </a:t>
            </a:r>
            <a:r>
              <a:rPr lang="cs-CZ" sz="2000" b="1" dirty="0" smtClean="0">
                <a:solidFill>
                  <a:srgbClr val="C00000"/>
                </a:solidFill>
              </a:rPr>
              <a:t/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cs-CZ" sz="2000" b="1" dirty="0" smtClean="0">
                <a:solidFill>
                  <a:srgbClr val="C00000"/>
                </a:solidFill>
              </a:rPr>
              <a:t>(t</a:t>
            </a:r>
            <a:r>
              <a:rPr lang="en-US" sz="2000" b="1" dirty="0" err="1" smtClean="0">
                <a:solidFill>
                  <a:srgbClr val="C00000"/>
                </a:solidFill>
              </a:rPr>
              <a:t>otal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alkali </a:t>
            </a:r>
            <a:r>
              <a:rPr lang="en-US" sz="2000" b="1" dirty="0" smtClean="0">
                <a:solidFill>
                  <a:srgbClr val="C00000"/>
                </a:solidFill>
              </a:rPr>
              <a:t>silica</a:t>
            </a:r>
            <a:r>
              <a:rPr lang="cs-CZ" sz="2000" b="1" dirty="0" smtClean="0">
                <a:solidFill>
                  <a:srgbClr val="C00000"/>
                </a:solidFill>
              </a:rPr>
              <a:t>)</a:t>
            </a:r>
            <a:br>
              <a:rPr lang="cs-CZ" sz="2000" b="1" dirty="0" smtClean="0">
                <a:solidFill>
                  <a:srgbClr val="C00000"/>
                </a:solidFill>
              </a:rPr>
            </a:br>
            <a:r>
              <a:rPr lang="en-US" sz="2000" dirty="0" smtClean="0"/>
              <a:t>Le </a:t>
            </a:r>
            <a:r>
              <a:rPr lang="en-US" sz="2000" dirty="0"/>
              <a:t>Bas et al., </a:t>
            </a:r>
            <a:r>
              <a:rPr lang="en-US" sz="2000" dirty="0" smtClean="0"/>
              <a:t>1986.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35493" y="1729363"/>
            <a:ext cx="29085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Klasifikace založená na obsahu alkálií (Na</a:t>
            </a:r>
            <a:r>
              <a:rPr lang="cs-CZ" baseline="-25000" dirty="0" smtClean="0"/>
              <a:t>2</a:t>
            </a:r>
            <a:r>
              <a:rPr lang="cs-CZ" dirty="0" smtClean="0"/>
              <a:t>O+K</a:t>
            </a:r>
            <a:r>
              <a:rPr lang="cs-CZ" baseline="-25000" dirty="0" smtClean="0"/>
              <a:t>2</a:t>
            </a:r>
            <a:r>
              <a:rPr lang="cs-CZ" dirty="0" smtClean="0"/>
              <a:t>O) a obsahu SiO</a:t>
            </a:r>
            <a:r>
              <a:rPr lang="cs-CZ" baseline="-25000" dirty="0" smtClean="0"/>
              <a:t>2</a:t>
            </a:r>
            <a:r>
              <a:rPr lang="cs-CZ" dirty="0" smtClean="0"/>
              <a:t> v hornině. </a:t>
            </a:r>
          </a:p>
          <a:p>
            <a:endParaRPr lang="cs-CZ" dirty="0"/>
          </a:p>
          <a:p>
            <a:r>
              <a:rPr lang="cs-CZ" dirty="0" smtClean="0"/>
              <a:t>Dále se používá obsah normativních minerálů (po rozpočtu z chemické analýzy, ne na základě modálního zastoupení minerálů v hornině). </a:t>
            </a:r>
          </a:p>
          <a:p>
            <a:r>
              <a:rPr lang="en-US" dirty="0" smtClean="0"/>
              <a:t>q </a:t>
            </a:r>
            <a:r>
              <a:rPr lang="en-US" dirty="0"/>
              <a:t>= </a:t>
            </a:r>
            <a:r>
              <a:rPr lang="en-US" dirty="0" err="1"/>
              <a:t>normativ</a:t>
            </a:r>
            <a:r>
              <a:rPr lang="cs-CZ" dirty="0"/>
              <a:t>ní křemen</a:t>
            </a:r>
            <a:r>
              <a:rPr lang="en-US" dirty="0"/>
              <a:t>; </a:t>
            </a:r>
            <a:endParaRPr lang="cs-CZ" dirty="0" smtClean="0"/>
          </a:p>
          <a:p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normativ</a:t>
            </a:r>
            <a:r>
              <a:rPr lang="cs-CZ" dirty="0"/>
              <a:t>ní </a:t>
            </a:r>
            <a:r>
              <a:rPr lang="en-US" dirty="0" err="1"/>
              <a:t>oliv</a:t>
            </a:r>
            <a:r>
              <a:rPr lang="cs-CZ" dirty="0" err="1"/>
              <a:t>ín</a:t>
            </a:r>
            <a:r>
              <a:rPr lang="en-US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Horniny spadající do šedého pole mohou být dále klasifikovány v souladu s tabulkou dole.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en-US" dirty="0" smtClean="0"/>
              <a:t>IUGS </a:t>
            </a:r>
            <a:r>
              <a:rPr lang="en-US" dirty="0"/>
              <a:t>recommendations</a:t>
            </a:r>
            <a:endParaRPr lang="cs-CZ" dirty="0"/>
          </a:p>
        </p:txBody>
      </p:sp>
      <p:pic>
        <p:nvPicPr>
          <p:cNvPr id="9218" name="Picture 2" descr="t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" y="714760"/>
            <a:ext cx="5910580" cy="60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11678" y="129985"/>
            <a:ext cx="541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Klasifikace vulkanických hornin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21626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900113" y="115888"/>
            <a:ext cx="655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003399"/>
                </a:solidFill>
                <a:latin typeface="Arial 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 smtClean="0">
                <a:solidFill>
                  <a:srgbClr val="C00000"/>
                </a:solidFill>
                <a:latin typeface="+mn-lt"/>
              </a:rPr>
              <a:t>Klasifikace vulkanických hornin</a:t>
            </a:r>
            <a:endParaRPr lang="cs-CZ" alt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366" name="Obdélník 3"/>
          <p:cNvSpPr>
            <a:spLocks noChangeArrowheads="1"/>
          </p:cNvSpPr>
          <p:nvPr/>
        </p:nvSpPr>
        <p:spPr bwMode="auto">
          <a:xfrm>
            <a:off x="235131" y="935665"/>
            <a:ext cx="3570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003399"/>
                </a:solidFill>
                <a:latin typeface="Arial 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QAPF klasifikační diagram pro vulkanické horniny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Le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Maitre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et al.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1989)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46" y="877450"/>
            <a:ext cx="4704942" cy="58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2"/>
          <p:cNvSpPr txBox="1">
            <a:spLocks/>
          </p:cNvSpPr>
          <p:nvPr/>
        </p:nvSpPr>
        <p:spPr>
          <a:xfrm>
            <a:off x="6158117" y="4559813"/>
            <a:ext cx="1344249" cy="42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Basanite</a:t>
            </a:r>
            <a:endParaRPr lang="cs-CZ" altLang="cs-CZ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8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548" y="286750"/>
            <a:ext cx="8638902" cy="49897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Extruzivní a intruzivní magmatické horniny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www.alexstrekeisen.it/immagini/diagrammi/pluto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6" y="1668560"/>
            <a:ext cx="8252407" cy="49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5760" y="1105989"/>
            <a:ext cx="7225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Extruzivní horniny – </a:t>
            </a:r>
            <a:r>
              <a:rPr lang="cs-CZ" dirty="0" err="1" smtClean="0"/>
              <a:t>utuhlá</a:t>
            </a:r>
            <a:r>
              <a:rPr lang="cs-CZ" dirty="0" smtClean="0"/>
              <a:t> láva a </a:t>
            </a:r>
            <a:r>
              <a:rPr lang="cs-CZ" dirty="0" err="1" smtClean="0"/>
              <a:t>pyroklastika</a:t>
            </a:r>
            <a:r>
              <a:rPr lang="cs-CZ" dirty="0" smtClean="0"/>
              <a:t> (ukládání vulkanických klastů)</a:t>
            </a:r>
          </a:p>
          <a:p>
            <a:r>
              <a:rPr lang="cs-CZ" dirty="0" smtClean="0"/>
              <a:t>Intruzivní horniny – různá tělesa v závislosti na velikosti a tvaru intruze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032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690" y="164830"/>
            <a:ext cx="7886700" cy="69732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Ryolity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775063"/>
            <a:ext cx="8499566" cy="3683725"/>
          </a:xfrm>
        </p:spPr>
        <p:txBody>
          <a:bodyPr>
            <a:noAutofit/>
          </a:bodyPr>
          <a:lstStyle/>
          <a:p>
            <a:r>
              <a:rPr lang="cs-CZ" sz="2000" dirty="0" smtClean="0"/>
              <a:t>Kyselé vulkanické horniny (chemické složení granitu) s </a:t>
            </a:r>
            <a:r>
              <a:rPr lang="cs-CZ" sz="2000" dirty="0" err="1" smtClean="0"/>
              <a:t>výrostlicemi</a:t>
            </a:r>
            <a:r>
              <a:rPr lang="cs-CZ" sz="2000" dirty="0" smtClean="0"/>
              <a:t> křemene a alkalických živců, často minoritně plagioklas, biotit.</a:t>
            </a:r>
          </a:p>
          <a:p>
            <a:r>
              <a:rPr lang="cs-CZ" sz="2000" dirty="0" smtClean="0"/>
              <a:t>Základní hmota sklovitá (devitrifikace často) až mikrokrystalická</a:t>
            </a:r>
          </a:p>
          <a:p>
            <a:r>
              <a:rPr lang="cs-CZ" sz="2000" dirty="0" smtClean="0"/>
              <a:t>Vysoký obsah 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cs-CZ" sz="2000" dirty="0" smtClean="0"/>
              <a:t>, nízká teplota taveniny – vysoká viskozita taveniny vede k silným erupcím (často krystalizuje ještě před výlevem a </a:t>
            </a:r>
            <a:r>
              <a:rPr lang="cs-CZ" sz="2000" dirty="0" err="1" smtClean="0"/>
              <a:t>utuhává</a:t>
            </a:r>
            <a:r>
              <a:rPr lang="cs-CZ" sz="2000" dirty="0" smtClean="0"/>
              <a:t> jako tzv. dómy = nevylévá se na povrch jako lávové proudy)</a:t>
            </a:r>
          </a:p>
          <a:p>
            <a:r>
              <a:rPr lang="cs-CZ" sz="2000" dirty="0" smtClean="0"/>
              <a:t>Provází je často silné exploze (např. </a:t>
            </a:r>
            <a:r>
              <a:rPr lang="cs-CZ" sz="2000" dirty="0" err="1" smtClean="0"/>
              <a:t>Mt</a:t>
            </a:r>
            <a:r>
              <a:rPr lang="cs-CZ" sz="2000" dirty="0" smtClean="0"/>
              <a:t> Pelé typ) s uvolněním žhavých mračen (potencionálně bude silný výbuch ryolitového magmatu - </a:t>
            </a:r>
            <a:r>
              <a:rPr lang="cs-CZ" sz="2000" dirty="0" err="1" smtClean="0"/>
              <a:t>Yellowstone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Horniny aktivních okrajů kontinentů</a:t>
            </a:r>
          </a:p>
          <a:p>
            <a:pPr marL="0" indent="0">
              <a:buNone/>
            </a:pPr>
            <a:r>
              <a:rPr lang="cs-CZ" sz="2000" dirty="0" smtClean="0"/>
              <a:t>   </a:t>
            </a:r>
            <a:r>
              <a:rPr lang="cs-CZ" sz="2000" dirty="0" err="1" smtClean="0"/>
              <a:t>vápenato</a:t>
            </a:r>
            <a:r>
              <a:rPr lang="cs-CZ" sz="2000" dirty="0" smtClean="0"/>
              <a:t>-alkalické série </a:t>
            </a:r>
            <a:endParaRPr lang="cs-CZ" sz="2000" dirty="0"/>
          </a:p>
        </p:txBody>
      </p:sp>
      <p:pic>
        <p:nvPicPr>
          <p:cNvPr id="28674" name="Picture 2" descr="rhyolite2020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4" y="3413797"/>
            <a:ext cx="4519749" cy="33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" y="4276502"/>
            <a:ext cx="2194722" cy="25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6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115" y="3568211"/>
            <a:ext cx="3447778" cy="313573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Vázána na prostředí </a:t>
            </a:r>
            <a:r>
              <a:rPr lang="cs-CZ" sz="2000" dirty="0" err="1" smtClean="0"/>
              <a:t>subdukce</a:t>
            </a:r>
            <a:r>
              <a:rPr lang="cs-CZ" sz="2000" dirty="0" smtClean="0"/>
              <a:t> oceánské kůry pod kontinent (tavení hydrotermálně alterované oceánské kůry výstup taveniny nahoru a interakce s nadložním subkontinentálním pláštěm 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Dacit</a:t>
            </a:r>
            <a:r>
              <a:rPr lang="cs-CZ" sz="2000" dirty="0" smtClean="0"/>
              <a:t> s </a:t>
            </a:r>
            <a:r>
              <a:rPr lang="cs-CZ" sz="2000" dirty="0" err="1" smtClean="0"/>
              <a:t>výrostlicemi</a:t>
            </a:r>
            <a:r>
              <a:rPr lang="cs-CZ" sz="2000" dirty="0" smtClean="0"/>
              <a:t> </a:t>
            </a:r>
            <a:r>
              <a:rPr lang="cs-CZ" sz="2000" dirty="0" err="1" smtClean="0"/>
              <a:t>Pl</a:t>
            </a:r>
            <a:r>
              <a:rPr lang="cs-CZ" sz="2000" dirty="0" smtClean="0"/>
              <a:t> a </a:t>
            </a:r>
            <a:r>
              <a:rPr lang="cs-CZ" sz="2000" dirty="0" err="1" smtClean="0"/>
              <a:t>Hbl</a:t>
            </a:r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27716" cy="54056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 smtClean="0">
                <a:solidFill>
                  <a:srgbClr val="C00000"/>
                </a:solidFill>
              </a:rPr>
              <a:t>Dacity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Vizuální vyhledávací dot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4" y="144078"/>
            <a:ext cx="2816858" cy="32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acite2020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96" y="3484584"/>
            <a:ext cx="5127716" cy="3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115" y="1101497"/>
            <a:ext cx="5808617" cy="5070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Křemenná varieta andezitu, obvykle v asociaci s </a:t>
            </a:r>
            <a:r>
              <a:rPr lang="en-US" sz="2000" dirty="0" err="1" smtClean="0"/>
              <a:t>ande</a:t>
            </a:r>
            <a:r>
              <a:rPr lang="cs-CZ" sz="2000" dirty="0" err="1" smtClean="0"/>
              <a:t>zity</a:t>
            </a:r>
            <a:r>
              <a:rPr lang="en-US" sz="2000" dirty="0" smtClean="0"/>
              <a:t> a </a:t>
            </a:r>
            <a:r>
              <a:rPr lang="cs-CZ" sz="2000" dirty="0" smtClean="0"/>
              <a:t>ryolity</a:t>
            </a:r>
            <a:r>
              <a:rPr lang="en-US" sz="2000" dirty="0" smtClean="0"/>
              <a:t> </a:t>
            </a:r>
            <a:r>
              <a:rPr lang="cs-CZ" sz="2000" dirty="0" smtClean="0"/>
              <a:t>tvoří lávové proudy, žíly i intruze v centru vulkánů (dómy)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r>
              <a:rPr lang="cs-CZ" sz="2000" dirty="0" smtClean="0"/>
              <a:t>Tvořené plagioklasem (střední </a:t>
            </a:r>
            <a:r>
              <a:rPr lang="cs-CZ" sz="2000" dirty="0" err="1" smtClean="0"/>
              <a:t>An</a:t>
            </a:r>
            <a:r>
              <a:rPr lang="cs-CZ" sz="2000" dirty="0" smtClean="0"/>
              <a:t>), biotitem, amfibolem, augitem (</a:t>
            </a:r>
            <a:r>
              <a:rPr lang="cs-CZ" sz="2000" dirty="0" err="1" smtClean="0"/>
              <a:t>Cpx</a:t>
            </a:r>
            <a:r>
              <a:rPr lang="cs-CZ" sz="2000" dirty="0" smtClean="0"/>
              <a:t>), </a:t>
            </a:r>
            <a:r>
              <a:rPr lang="cs-CZ" sz="2000" dirty="0" err="1" smtClean="0"/>
              <a:t>enstatitem</a:t>
            </a:r>
            <a:r>
              <a:rPr lang="cs-CZ" sz="2000" dirty="0" smtClean="0"/>
              <a:t> (</a:t>
            </a:r>
            <a:r>
              <a:rPr lang="cs-CZ" sz="2000" dirty="0" err="1" smtClean="0"/>
              <a:t>Opx</a:t>
            </a:r>
            <a:r>
              <a:rPr lang="cs-CZ" sz="2000" dirty="0" smtClean="0"/>
              <a:t>) s </a:t>
            </a:r>
            <a:r>
              <a:rPr lang="cs-CZ" sz="2000" dirty="0" err="1" smtClean="0"/>
              <a:t>porfyritickou</a:t>
            </a:r>
            <a:r>
              <a:rPr lang="cs-CZ" sz="2000" dirty="0" smtClean="0"/>
              <a:t> stavbou. Významný obsah křemene jako </a:t>
            </a:r>
            <a:r>
              <a:rPr lang="cs-CZ" sz="2000" dirty="0" err="1" smtClean="0"/>
              <a:t>výrostlice</a:t>
            </a:r>
            <a:r>
              <a:rPr lang="cs-CZ" sz="2000" dirty="0" smtClean="0"/>
              <a:t> i v základní hmotě. S rostoucím obsahem sanidinu (</a:t>
            </a:r>
            <a:r>
              <a:rPr lang="cs-CZ" sz="2000" dirty="0" err="1" smtClean="0"/>
              <a:t>Kfs</a:t>
            </a:r>
            <a:r>
              <a:rPr lang="cs-CZ" sz="2000" dirty="0" smtClean="0"/>
              <a:t>) přechází do ryolitů.</a:t>
            </a:r>
          </a:p>
        </p:txBody>
      </p:sp>
    </p:spTree>
    <p:extLst>
      <p:ext uri="{BB962C8B-B14F-4D97-AF65-F5344CB8AC3E}">
        <p14:creationId xmlns:p14="http://schemas.microsoft.com/office/powerpoint/2010/main" val="889843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41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Andezity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211" y="923108"/>
            <a:ext cx="8867957" cy="224127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Typická hornina </a:t>
            </a:r>
            <a:r>
              <a:rPr lang="cs-CZ" sz="2200" dirty="0" err="1" smtClean="0"/>
              <a:t>vápenato</a:t>
            </a:r>
            <a:r>
              <a:rPr lang="cs-CZ" sz="2200" dirty="0" smtClean="0"/>
              <a:t>-alkalické série </a:t>
            </a:r>
            <a:r>
              <a:rPr lang="cs-CZ" sz="2200" dirty="0"/>
              <a:t>aktivních okrajů </a:t>
            </a:r>
            <a:r>
              <a:rPr lang="cs-CZ" sz="2200" dirty="0" smtClean="0"/>
              <a:t>kontinentů (společně s </a:t>
            </a:r>
            <a:r>
              <a:rPr lang="cs-CZ" sz="2200" dirty="0" err="1" smtClean="0"/>
              <a:t>vápenato</a:t>
            </a:r>
            <a:r>
              <a:rPr lang="cs-CZ" sz="2200" dirty="0" smtClean="0"/>
              <a:t>-alkalickými bazalty, </a:t>
            </a:r>
            <a:r>
              <a:rPr lang="cs-CZ" sz="2200" dirty="0" err="1" smtClean="0"/>
              <a:t>dacity</a:t>
            </a:r>
            <a:r>
              <a:rPr lang="cs-CZ" sz="2200" dirty="0" smtClean="0"/>
              <a:t> a ryolity)</a:t>
            </a:r>
          </a:p>
          <a:p>
            <a:r>
              <a:rPr lang="cs-CZ" sz="2200" dirty="0" err="1" smtClean="0"/>
              <a:t>Porfyritická</a:t>
            </a:r>
            <a:r>
              <a:rPr lang="cs-CZ" sz="2200" dirty="0" smtClean="0"/>
              <a:t> stavba nejčastěji s </a:t>
            </a:r>
            <a:r>
              <a:rPr lang="cs-CZ" sz="2200" dirty="0" err="1" smtClean="0"/>
              <a:t>výrostlicemi</a:t>
            </a:r>
            <a:r>
              <a:rPr lang="cs-CZ" sz="2200" dirty="0" smtClean="0"/>
              <a:t> plagioklasu méně augitu (</a:t>
            </a:r>
            <a:r>
              <a:rPr lang="cs-CZ" sz="2200" dirty="0" err="1" smtClean="0"/>
              <a:t>klinopyroxenu</a:t>
            </a:r>
            <a:r>
              <a:rPr lang="cs-CZ" sz="2200" dirty="0" smtClean="0"/>
              <a:t>), </a:t>
            </a:r>
            <a:r>
              <a:rPr lang="cs-CZ" sz="2200" dirty="0" err="1" smtClean="0"/>
              <a:t>ortopyroxenu</a:t>
            </a:r>
            <a:r>
              <a:rPr lang="cs-CZ" sz="2200" dirty="0" smtClean="0"/>
              <a:t> (bronzit, hypersten), amfibolu (</a:t>
            </a:r>
            <a:r>
              <a:rPr lang="cs-CZ" sz="2200" dirty="0" err="1" smtClean="0"/>
              <a:t>hornblend</a:t>
            </a:r>
            <a:r>
              <a:rPr lang="cs-CZ" sz="2200" dirty="0" smtClean="0"/>
              <a:t>).</a:t>
            </a:r>
          </a:p>
          <a:p>
            <a:r>
              <a:rPr lang="cs-CZ" sz="2200" dirty="0" err="1" smtClean="0"/>
              <a:t>Akcesoricky</a:t>
            </a:r>
            <a:r>
              <a:rPr lang="cs-CZ" sz="2200" dirty="0" smtClean="0"/>
              <a:t> ilmenit, magnetit (Ti bohatý)</a:t>
            </a:r>
            <a:endParaRPr lang="cs-CZ" sz="2200" dirty="0"/>
          </a:p>
        </p:txBody>
      </p:sp>
      <p:pic>
        <p:nvPicPr>
          <p:cNvPr id="27650" name="Picture 2" descr="andesite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81" y="2804160"/>
            <a:ext cx="5841487" cy="39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4184" y="6240083"/>
            <a:ext cx="297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Andezit s </a:t>
            </a:r>
            <a:r>
              <a:rPr lang="cs-CZ" dirty="0" err="1" smtClean="0"/>
              <a:t>výrostlicemi</a:t>
            </a:r>
            <a:r>
              <a:rPr lang="cs-CZ" dirty="0" smtClean="0"/>
              <a:t> </a:t>
            </a:r>
            <a:r>
              <a:rPr lang="cs-CZ" dirty="0" err="1" smtClean="0"/>
              <a:t>Pl</a:t>
            </a:r>
            <a:r>
              <a:rPr lang="cs-CZ" dirty="0" smtClean="0"/>
              <a:t> a </a:t>
            </a:r>
            <a:r>
              <a:rPr lang="cs-CZ" dirty="0" err="1" smtClean="0"/>
              <a:t>Hbl</a:t>
            </a:r>
            <a:endParaRPr lang="cs-CZ" dirty="0"/>
          </a:p>
        </p:txBody>
      </p:sp>
      <p:pic>
        <p:nvPicPr>
          <p:cNvPr id="27652" name="Picture 4" descr="https://upload.wikimedia.org/wikipedia/commons/e/ec/Basalt_qap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3" y="2804160"/>
            <a:ext cx="2622587" cy="27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8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940" y="182247"/>
            <a:ext cx="7886700" cy="4621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Bazalty (čediče)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5" y="740227"/>
            <a:ext cx="8604069" cy="5138057"/>
          </a:xfrm>
        </p:spPr>
        <p:txBody>
          <a:bodyPr>
            <a:noAutofit/>
          </a:bodyPr>
          <a:lstStyle/>
          <a:p>
            <a:r>
              <a:rPr lang="cs-CZ" sz="2000" b="1" dirty="0" err="1"/>
              <a:t>Mid</a:t>
            </a:r>
            <a:r>
              <a:rPr lang="cs-CZ" sz="2000" b="1" dirty="0"/>
              <a:t> </a:t>
            </a:r>
            <a:r>
              <a:rPr lang="cs-CZ" sz="2000" b="1" dirty="0" err="1"/>
              <a:t>Ocean</a:t>
            </a:r>
            <a:r>
              <a:rPr lang="cs-CZ" sz="2000" b="1" dirty="0"/>
              <a:t> </a:t>
            </a:r>
            <a:r>
              <a:rPr lang="cs-CZ" sz="2000" b="1" dirty="0" err="1"/>
              <a:t>Ridge</a:t>
            </a:r>
            <a:r>
              <a:rPr lang="cs-CZ" sz="2000" b="1" dirty="0"/>
              <a:t> </a:t>
            </a:r>
            <a:r>
              <a:rPr lang="cs-CZ" sz="2000" b="1" dirty="0" err="1"/>
              <a:t>Basalts</a:t>
            </a:r>
            <a:r>
              <a:rPr lang="cs-CZ" sz="2000" b="1" dirty="0"/>
              <a:t> (</a:t>
            </a:r>
            <a:r>
              <a:rPr lang="cs-CZ" sz="2000" b="1" dirty="0" err="1"/>
              <a:t>MORBs</a:t>
            </a:r>
            <a:r>
              <a:rPr lang="cs-CZ" sz="2000" b="1" dirty="0" smtClean="0"/>
              <a:t>)= </a:t>
            </a:r>
            <a:r>
              <a:rPr lang="cs-CZ" sz="2000" dirty="0" smtClean="0"/>
              <a:t>bazalty </a:t>
            </a:r>
            <a:r>
              <a:rPr lang="cs-CZ" sz="2000" dirty="0" err="1" smtClean="0"/>
              <a:t>středooceánských</a:t>
            </a:r>
            <a:r>
              <a:rPr lang="cs-CZ" sz="2000" dirty="0" smtClean="0"/>
              <a:t> hřbetů;</a:t>
            </a:r>
            <a:r>
              <a:rPr lang="cs-CZ" sz="2000" b="1" dirty="0" smtClean="0"/>
              <a:t> </a:t>
            </a:r>
            <a:r>
              <a:rPr lang="cs-CZ" sz="2000" dirty="0" err="1" smtClean="0"/>
              <a:t>středooceánské</a:t>
            </a:r>
            <a:r>
              <a:rPr lang="cs-CZ" sz="2000" dirty="0" smtClean="0"/>
              <a:t> rifty = největší produkce magmat na zemi; </a:t>
            </a:r>
            <a:r>
              <a:rPr lang="cs-CZ" sz="2000" dirty="0" err="1" smtClean="0">
                <a:solidFill>
                  <a:srgbClr val="C00000"/>
                </a:solidFill>
              </a:rPr>
              <a:t>tholeitické</a:t>
            </a:r>
            <a:r>
              <a:rPr lang="cs-CZ" sz="2000" dirty="0" smtClean="0">
                <a:solidFill>
                  <a:srgbClr val="C00000"/>
                </a:solidFill>
              </a:rPr>
              <a:t> bazalty</a:t>
            </a:r>
          </a:p>
          <a:p>
            <a:r>
              <a:rPr lang="cs-CZ" sz="2000" b="1" dirty="0" smtClean="0"/>
              <a:t>OIB</a:t>
            </a:r>
            <a:r>
              <a:rPr lang="cs-CZ" sz="2000" dirty="0" smtClean="0"/>
              <a:t> (</a:t>
            </a:r>
            <a:r>
              <a:rPr lang="cs-CZ" sz="2000" dirty="0" err="1" smtClean="0"/>
              <a:t>Ocean</a:t>
            </a:r>
            <a:r>
              <a:rPr lang="cs-CZ" sz="2000" dirty="0" smtClean="0"/>
              <a:t> </a:t>
            </a:r>
            <a:r>
              <a:rPr lang="cs-CZ" sz="2000" dirty="0" err="1"/>
              <a:t>island</a:t>
            </a:r>
            <a:r>
              <a:rPr lang="cs-CZ" sz="2000" dirty="0"/>
              <a:t> </a:t>
            </a:r>
            <a:r>
              <a:rPr lang="cs-CZ" sz="2000" dirty="0" err="1" smtClean="0"/>
              <a:t>basalts</a:t>
            </a:r>
            <a:r>
              <a:rPr lang="cs-CZ" sz="2000" dirty="0"/>
              <a:t> </a:t>
            </a:r>
            <a:r>
              <a:rPr lang="cs-CZ" sz="2000" dirty="0" smtClean="0"/>
              <a:t>= bazalty oceánských ostrovů); vývoj složení od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tholeiit</a:t>
            </a:r>
            <a:r>
              <a:rPr lang="cs-CZ" sz="2000" dirty="0" err="1" smtClean="0">
                <a:solidFill>
                  <a:srgbClr val="C00000"/>
                </a:solidFill>
              </a:rPr>
              <a:t>ických</a:t>
            </a:r>
            <a:r>
              <a:rPr lang="cs-CZ" sz="2000" dirty="0" smtClean="0">
                <a:solidFill>
                  <a:srgbClr val="C00000"/>
                </a:solidFill>
              </a:rPr>
              <a:t> bazaltů po</a:t>
            </a:r>
            <a:r>
              <a:rPr lang="en-US" sz="2000" dirty="0" smtClean="0">
                <a:solidFill>
                  <a:srgbClr val="C00000"/>
                </a:solidFill>
              </a:rPr>
              <a:t> alkali</a:t>
            </a:r>
            <a:r>
              <a:rPr lang="cs-CZ" sz="2000" dirty="0" err="1" smtClean="0">
                <a:solidFill>
                  <a:srgbClr val="C00000"/>
                </a:solidFill>
              </a:rPr>
              <a:t>cké</a:t>
            </a:r>
            <a:r>
              <a:rPr lang="en-US" sz="2000" dirty="0" smtClean="0">
                <a:solidFill>
                  <a:srgbClr val="C00000"/>
                </a:solidFill>
              </a:rPr>
              <a:t> basalt</a:t>
            </a:r>
            <a:r>
              <a:rPr lang="cs-CZ" sz="2000" dirty="0" smtClean="0">
                <a:solidFill>
                  <a:srgbClr val="C00000"/>
                </a:solidFill>
              </a:rPr>
              <a:t>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(nikdy ne </a:t>
            </a:r>
            <a:r>
              <a:rPr lang="cs-CZ" sz="2000" dirty="0" err="1" smtClean="0"/>
              <a:t>vápenato</a:t>
            </a:r>
            <a:r>
              <a:rPr lang="cs-CZ" sz="2000" dirty="0" smtClean="0"/>
              <a:t>-alkalické)</a:t>
            </a:r>
          </a:p>
          <a:p>
            <a:r>
              <a:rPr lang="en-US" sz="2000" b="1" dirty="0" err="1" smtClean="0"/>
              <a:t>Orogen</a:t>
            </a:r>
            <a:r>
              <a:rPr lang="cs-CZ" sz="2000" b="1" dirty="0" smtClean="0"/>
              <a:t>ní bazalty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/>
              <a:t>vázány na konvergentní rozhraní desek, ostrovní oblouky, kontinentální okraje. Druhý hlavní producent magmatu na zemi. Velká diverzita magmatických hornin. Nejčastěji: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/>
              <a:t>a</a:t>
            </a:r>
            <a:r>
              <a:rPr lang="en-US" sz="2000" dirty="0" smtClean="0"/>
              <a:t>) </a:t>
            </a:r>
            <a:r>
              <a:rPr lang="en-US" sz="2000" dirty="0"/>
              <a:t>Island-arc basalt association (IAB</a:t>
            </a:r>
            <a:r>
              <a:rPr lang="en-US" sz="2000" dirty="0" smtClean="0"/>
              <a:t>)</a:t>
            </a:r>
            <a:r>
              <a:rPr lang="cs-CZ" sz="2000" dirty="0" smtClean="0"/>
              <a:t> = bazalty ostrovních oblouků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/>
              <a:t>b</a:t>
            </a:r>
            <a:r>
              <a:rPr lang="en-US" sz="2000" dirty="0" smtClean="0"/>
              <a:t>) </a:t>
            </a:r>
            <a:r>
              <a:rPr lang="en-US" sz="2000" dirty="0" err="1"/>
              <a:t>Calc</a:t>
            </a:r>
            <a:r>
              <a:rPr lang="en-US" sz="2000" dirty="0"/>
              <a:t>-alkaline </a:t>
            </a:r>
            <a:r>
              <a:rPr lang="en-US" sz="2000" dirty="0" smtClean="0"/>
              <a:t>association</a:t>
            </a:r>
            <a:r>
              <a:rPr lang="cs-CZ" sz="2000" dirty="0" smtClean="0"/>
              <a:t> – </a:t>
            </a:r>
            <a:r>
              <a:rPr lang="cs-CZ" sz="2000" dirty="0" err="1" smtClean="0"/>
              <a:t>vápenato</a:t>
            </a:r>
            <a:r>
              <a:rPr lang="cs-CZ" sz="2000" dirty="0" smtClean="0"/>
              <a:t>-alkalické bazalty aktivních okrajů kontinentů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C00000"/>
                </a:solidFill>
              </a:rPr>
              <a:t>Minerální složení: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Pl</a:t>
            </a:r>
            <a:r>
              <a:rPr lang="cs-CZ" altLang="cs-CZ" sz="2000" dirty="0" smtClean="0">
                <a:solidFill>
                  <a:srgbClr val="000000"/>
                </a:solidFill>
              </a:rPr>
              <a:t> (vysoké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An</a:t>
            </a:r>
            <a:r>
              <a:rPr lang="cs-CZ" altLang="cs-CZ" sz="2000" dirty="0" smtClean="0">
                <a:solidFill>
                  <a:srgbClr val="000000"/>
                </a:solidFill>
              </a:rPr>
              <a:t>),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Cpx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en-US" altLang="cs-CZ" sz="2000" dirty="0" err="1">
                <a:solidFill>
                  <a:srgbClr val="000000"/>
                </a:solidFill>
              </a:rPr>
              <a:t>augit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  <a:r>
              <a:rPr lang="en-US" altLang="cs-CZ" sz="2000" dirty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Opx</a:t>
            </a:r>
            <a:r>
              <a:rPr lang="en-US" altLang="cs-CZ" sz="2000" dirty="0" smtClean="0">
                <a:solidFill>
                  <a:srgbClr val="000000"/>
                </a:solidFill>
              </a:rPr>
              <a:t>, </a:t>
            </a:r>
            <a:r>
              <a:rPr lang="en-US" altLang="cs-CZ" sz="2000" dirty="0" err="1" smtClean="0">
                <a:solidFill>
                  <a:srgbClr val="000000"/>
                </a:solidFill>
              </a:rPr>
              <a:t>oliv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ín</a:t>
            </a:r>
            <a:r>
              <a:rPr lang="cs-CZ" altLang="cs-CZ" sz="2000" dirty="0" smtClean="0">
                <a:solidFill>
                  <a:srgbClr val="000000"/>
                </a:solidFill>
              </a:rPr>
              <a:t>,</a:t>
            </a:r>
            <a:r>
              <a:rPr lang="en-US" altLang="cs-CZ" sz="2000" dirty="0" smtClean="0">
                <a:solidFill>
                  <a:srgbClr val="000000"/>
                </a:solidFill>
              </a:rPr>
              <a:t> 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amfibol, magnetit</a:t>
            </a:r>
            <a:r>
              <a:rPr lang="en-US" altLang="cs-CZ" sz="2000" dirty="0" smtClean="0">
                <a:solidFill>
                  <a:srgbClr val="000000"/>
                </a:solidFill>
              </a:rPr>
              <a:t>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Obvykle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porfyritické</a:t>
            </a:r>
            <a:r>
              <a:rPr lang="en-US" altLang="cs-CZ" sz="2000" dirty="0" smtClean="0">
                <a:solidFill>
                  <a:srgbClr val="000000"/>
                </a:solidFill>
              </a:rPr>
              <a:t>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000" dirty="0" err="1">
                <a:solidFill>
                  <a:srgbClr val="000000"/>
                </a:solidFill>
              </a:rPr>
              <a:t>Výrostlice</a:t>
            </a:r>
            <a:r>
              <a:rPr lang="cs-CZ" altLang="cs-CZ" sz="2000" dirty="0">
                <a:solidFill>
                  <a:srgbClr val="000000"/>
                </a:solidFill>
              </a:rPr>
              <a:t> - Olivín, </a:t>
            </a:r>
            <a:r>
              <a:rPr lang="cs-CZ" altLang="cs-CZ" sz="2000" dirty="0" err="1">
                <a:solidFill>
                  <a:srgbClr val="000000"/>
                </a:solidFill>
              </a:rPr>
              <a:t>pyroxeneny</a:t>
            </a:r>
            <a:r>
              <a:rPr lang="cs-CZ" altLang="cs-CZ" sz="2000" dirty="0">
                <a:solidFill>
                  <a:srgbClr val="000000"/>
                </a:solidFill>
              </a:rPr>
              <a:t>, </a:t>
            </a:r>
            <a:r>
              <a:rPr lang="cs-CZ" altLang="cs-CZ" sz="2000" dirty="0" smtClean="0">
                <a:solidFill>
                  <a:srgbClr val="000000"/>
                </a:solidFill>
              </a:rPr>
              <a:t>plagioklas</a:t>
            </a: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Matrix – sklovitá,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devitrifikované</a:t>
            </a:r>
            <a:r>
              <a:rPr lang="cs-CZ" altLang="cs-CZ" sz="2000" dirty="0" smtClean="0">
                <a:solidFill>
                  <a:srgbClr val="000000"/>
                </a:solidFill>
              </a:rPr>
              <a:t> sklo, drobné krystalky</a:t>
            </a:r>
          </a:p>
        </p:txBody>
      </p:sp>
      <p:pic>
        <p:nvPicPr>
          <p:cNvPr id="4" name="Picture 4" descr="https://upload.wikimedia.org/wikipedia/commons/e/ec/Basalt_qa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37" y="3870960"/>
            <a:ext cx="2734617" cy="28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45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5699" y="6262643"/>
            <a:ext cx="3613241" cy="39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Odlučnost sloupcovitá u bazaltů</a:t>
            </a:r>
            <a:endParaRPr lang="cs-CZ" sz="2000" dirty="0"/>
          </a:p>
        </p:txBody>
      </p:sp>
      <p:pic>
        <p:nvPicPr>
          <p:cNvPr id="26626" name="Picture 2" descr="basalt20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02" y="1036321"/>
            <a:ext cx="3758837" cy="50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068388" y="182910"/>
            <a:ext cx="3870551" cy="67119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Bazalty (čediče)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basalt2020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" y="144206"/>
            <a:ext cx="4567770" cy="32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2269" y="3371891"/>
            <a:ext cx="3613241" cy="3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Pórovitý olivinický bazalt</a:t>
            </a:r>
            <a:endParaRPr lang="cs-CZ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269" y="6402327"/>
            <a:ext cx="4057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Bazalt s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výrostlicemi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augitu (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Cpx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26630" name="Picture 6" descr="basalt2020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" y="3741223"/>
            <a:ext cx="4567770" cy="26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71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054" y="885098"/>
            <a:ext cx="5632815" cy="558536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Trachyt</a:t>
            </a:r>
            <a:r>
              <a:rPr lang="cs-CZ" sz="2000" dirty="0" smtClean="0"/>
              <a:t> je jemnozrnná, světlá </a:t>
            </a:r>
            <a:r>
              <a:rPr lang="en-US" sz="2000" dirty="0" smtClean="0"/>
              <a:t> </a:t>
            </a:r>
            <a:r>
              <a:rPr lang="cs-CZ" sz="2000" dirty="0" smtClean="0"/>
              <a:t>vulkanická hornina. Vulkanický </a:t>
            </a:r>
            <a:r>
              <a:rPr lang="cs-CZ" sz="2000" dirty="0"/>
              <a:t>ekvivalent syenitu</a:t>
            </a:r>
            <a:r>
              <a:rPr lang="en-US" sz="2000" dirty="0"/>
              <a:t>. </a:t>
            </a:r>
            <a:endParaRPr lang="cs-CZ" sz="2000" dirty="0"/>
          </a:p>
          <a:p>
            <a:r>
              <a:rPr lang="cs-CZ" sz="2000" dirty="0" smtClean="0"/>
              <a:t>Složené z </a:t>
            </a:r>
            <a:r>
              <a:rPr lang="en-US" sz="2000" dirty="0" smtClean="0"/>
              <a:t>alkali</a:t>
            </a:r>
            <a:r>
              <a:rPr lang="cs-CZ" sz="2000" dirty="0" err="1" smtClean="0"/>
              <a:t>ckých</a:t>
            </a:r>
            <a:r>
              <a:rPr lang="cs-CZ" sz="2000" dirty="0" smtClean="0"/>
              <a:t> živců, menší množství tmavých minerálů (biotit, amfibol, pyroxen – diopsid či Na bohatý)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r>
              <a:rPr lang="cs-CZ" sz="2000" dirty="0" smtClean="0"/>
              <a:t>Většinou </a:t>
            </a:r>
            <a:r>
              <a:rPr lang="cs-CZ" sz="2000" dirty="0" err="1" smtClean="0"/>
              <a:t>porfyritická</a:t>
            </a:r>
            <a:r>
              <a:rPr lang="cs-CZ" sz="2000" dirty="0" smtClean="0"/>
              <a:t> stavba s velkými fenokrysty (sanidin či ortoklas; a jemnozrnnou až sklovitou základní hmotou. </a:t>
            </a:r>
          </a:p>
          <a:p>
            <a:r>
              <a:rPr lang="cs-CZ" sz="2000" dirty="0" smtClean="0"/>
              <a:t>Frakcionací z bazaltického magmatu.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81568" y="208373"/>
            <a:ext cx="5052878" cy="5841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Trachyty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s://upload.wikimedia.org/wikipedia/commons/8/80/Trachyte_qap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28" y="78965"/>
            <a:ext cx="3311326" cy="34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28054" y="4022543"/>
            <a:ext cx="8585020" cy="21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Dva hlavní typy trachytů</a:t>
            </a:r>
            <a:r>
              <a:rPr lang="en-US" sz="2000" dirty="0" smtClean="0"/>
              <a:t>. </a:t>
            </a:r>
            <a:r>
              <a:rPr lang="cs-CZ" sz="2000" dirty="0" smtClean="0">
                <a:solidFill>
                  <a:srgbClr val="C00000"/>
                </a:solidFill>
              </a:rPr>
              <a:t>Draselné</a:t>
            </a:r>
            <a:r>
              <a:rPr lang="cs-CZ" sz="2000" dirty="0" smtClean="0"/>
              <a:t>, se </a:t>
            </a:r>
            <a:r>
              <a:rPr lang="en-US" sz="2000" dirty="0" err="1" smtClean="0"/>
              <a:t>sanidine</a:t>
            </a:r>
            <a:r>
              <a:rPr lang="cs-CZ" sz="2000" dirty="0" smtClean="0"/>
              <a:t>m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en-US" sz="2000" dirty="0" smtClean="0"/>
              <a:t>orthoclase</a:t>
            </a:r>
            <a:r>
              <a:rPr lang="cs-CZ" sz="2000" dirty="0" smtClean="0"/>
              <a:t>m), </a:t>
            </a:r>
            <a:r>
              <a:rPr lang="en-US" sz="2000" dirty="0" smtClean="0"/>
              <a:t>plagioclase</a:t>
            </a:r>
            <a:r>
              <a:rPr lang="cs-CZ" sz="2000" dirty="0" smtClean="0"/>
              <a:t>m</a:t>
            </a:r>
            <a:r>
              <a:rPr lang="en-US" sz="2000" dirty="0" smtClean="0"/>
              <a:t> </a:t>
            </a:r>
            <a:r>
              <a:rPr lang="cs-CZ" sz="2000" dirty="0" smtClean="0"/>
              <a:t>(obvykle </a:t>
            </a:r>
            <a:r>
              <a:rPr lang="cs-CZ" sz="2000" dirty="0" err="1" smtClean="0"/>
              <a:t>An</a:t>
            </a:r>
            <a:r>
              <a:rPr lang="cs-CZ" sz="2000" dirty="0" smtClean="0"/>
              <a:t> 5-20)</a:t>
            </a:r>
            <a:r>
              <a:rPr lang="en-US" sz="2000" dirty="0" smtClean="0"/>
              <a:t>. </a:t>
            </a:r>
            <a:r>
              <a:rPr lang="cs-CZ" sz="2000" dirty="0" smtClean="0">
                <a:solidFill>
                  <a:srgbClr val="C00000"/>
                </a:solidFill>
              </a:rPr>
              <a:t>Sodné</a:t>
            </a:r>
            <a:r>
              <a:rPr lang="en-US" sz="2000" dirty="0" smtClean="0"/>
              <a:t>, </a:t>
            </a:r>
            <a:r>
              <a:rPr lang="cs-CZ" sz="2000" dirty="0" smtClean="0"/>
              <a:t>alkalické živce (albit) a tmavé minerály jsou Na bohaté. </a:t>
            </a:r>
          </a:p>
          <a:p>
            <a:r>
              <a:rPr lang="cs-CZ" sz="2000" dirty="0" smtClean="0"/>
              <a:t>Si bohaté trachyty mohou mít malé množství křemene (</a:t>
            </a:r>
            <a:r>
              <a:rPr lang="en-US" sz="2000" dirty="0" err="1" smtClean="0"/>
              <a:t>tridymit</a:t>
            </a:r>
            <a:r>
              <a:rPr lang="en-US" sz="2000" dirty="0" smtClean="0"/>
              <a:t> a </a:t>
            </a:r>
            <a:r>
              <a:rPr lang="en-US" sz="2000" dirty="0" err="1" smtClean="0"/>
              <a:t>cristobalit</a:t>
            </a:r>
            <a:r>
              <a:rPr lang="cs-CZ" sz="2000" dirty="0" smtClean="0"/>
              <a:t>). S nárůstem Si přechází do ryolitů.</a:t>
            </a:r>
          </a:p>
          <a:p>
            <a:r>
              <a:rPr lang="cs-CZ" sz="2000" dirty="0" smtClean="0"/>
              <a:t>Si-chudé jsou se zástupci živců (leucit, </a:t>
            </a:r>
            <a:r>
              <a:rPr lang="cs-CZ" sz="2000" dirty="0" err="1" smtClean="0"/>
              <a:t>nefelín</a:t>
            </a:r>
            <a:r>
              <a:rPr lang="cs-CZ" sz="2000" dirty="0" smtClean="0"/>
              <a:t>, sodalit) a přechází do </a:t>
            </a:r>
            <a:r>
              <a:rPr lang="cs-CZ" sz="2000" dirty="0" err="1" smtClean="0"/>
              <a:t>fonotitů</a:t>
            </a:r>
            <a:r>
              <a:rPr lang="en-US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3442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Trachyty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Trachyt s </a:t>
            </a:r>
            <a:r>
              <a:rPr lang="cs-CZ" dirty="0" err="1" smtClean="0"/>
              <a:t>výrostlicí</a:t>
            </a:r>
            <a:r>
              <a:rPr lang="cs-CZ" dirty="0" smtClean="0"/>
              <a:t> sanidinu</a:t>
            </a:r>
            <a:endParaRPr lang="cs-CZ" dirty="0"/>
          </a:p>
        </p:txBody>
      </p:sp>
      <p:pic>
        <p:nvPicPr>
          <p:cNvPr id="29698" name="Picture 2" descr="trachyte20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2" y="2320410"/>
            <a:ext cx="5114562" cy="4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86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971" y="1085396"/>
            <a:ext cx="5031920" cy="552440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Intermediální horniny alkalické série, poměrně </a:t>
            </a:r>
            <a:r>
              <a:rPr lang="cs-CZ" sz="2600" dirty="0" smtClean="0"/>
              <a:t>vzácné, nejčastěji vnitrokontinentální rifty (kontinentální hot </a:t>
            </a:r>
            <a:r>
              <a:rPr lang="cs-CZ" sz="2600" dirty="0" err="1" smtClean="0"/>
              <a:t>spots</a:t>
            </a:r>
            <a:r>
              <a:rPr lang="cs-CZ" sz="2600" dirty="0" smtClean="0"/>
              <a:t>), </a:t>
            </a:r>
          </a:p>
          <a:p>
            <a:r>
              <a:rPr lang="cs-CZ" sz="2600" dirty="0" smtClean="0"/>
              <a:t>vznik – nízkoprocentní tavení spodní kontinentální kůry nad plášťových chocholem</a:t>
            </a:r>
          </a:p>
          <a:p>
            <a:r>
              <a:rPr lang="cs-CZ" sz="2600" dirty="0" smtClean="0"/>
              <a:t>Často spojené s A-typovými intruzemi</a:t>
            </a:r>
          </a:p>
          <a:p>
            <a:r>
              <a:rPr lang="cs-CZ" sz="2600" dirty="0" smtClean="0"/>
              <a:t>Fonolit je jemnozrnný výlevný ekvivalent  nefelinického syenitu. </a:t>
            </a:r>
          </a:p>
          <a:p>
            <a:r>
              <a:rPr lang="cs-CZ" sz="2600" dirty="0" smtClean="0"/>
              <a:t>Minerální asociace: zástupci živců</a:t>
            </a:r>
            <a:r>
              <a:rPr lang="cs-CZ" sz="2600" dirty="0"/>
              <a:t> </a:t>
            </a:r>
            <a:r>
              <a:rPr lang="cs-CZ" sz="2600" dirty="0" smtClean="0"/>
              <a:t>(</a:t>
            </a:r>
            <a:r>
              <a:rPr lang="cs-CZ" sz="2600" dirty="0" err="1" smtClean="0"/>
              <a:t>nefelín</a:t>
            </a:r>
            <a:r>
              <a:rPr lang="cs-CZ" sz="2600" dirty="0" smtClean="0"/>
              <a:t>, sodalit, leucit) a alkalické živce</a:t>
            </a:r>
            <a:r>
              <a:rPr lang="cs-CZ" sz="2600" dirty="0"/>
              <a:t> </a:t>
            </a:r>
            <a:r>
              <a:rPr lang="cs-CZ" sz="2600" dirty="0" smtClean="0"/>
              <a:t>(sanidin, ortoklas), plagioklasy vzácné.</a:t>
            </a:r>
            <a:r>
              <a:rPr lang="cs-CZ" sz="2600" dirty="0"/>
              <a:t> </a:t>
            </a:r>
            <a:endParaRPr lang="cs-CZ" sz="2600" dirty="0" smtClean="0"/>
          </a:p>
          <a:p>
            <a:r>
              <a:rPr lang="cs-CZ" sz="2600" dirty="0" smtClean="0"/>
              <a:t>Tmavé minerály: biotite</a:t>
            </a:r>
            <a:r>
              <a:rPr lang="cs-CZ" sz="2600" dirty="0"/>
              <a:t>, </a:t>
            </a:r>
            <a:r>
              <a:rPr lang="cs-CZ" sz="2600" dirty="0" smtClean="0"/>
              <a:t>Na-</a:t>
            </a:r>
            <a:r>
              <a:rPr lang="cs-CZ" sz="2600" dirty="0"/>
              <a:t> </a:t>
            </a:r>
            <a:r>
              <a:rPr lang="cs-CZ" sz="2600" dirty="0" smtClean="0"/>
              <a:t>amfiboly, Na-pyroxeny, olivín (</a:t>
            </a:r>
            <a:r>
              <a:rPr lang="cs-CZ" sz="2600" dirty="0" err="1" smtClean="0"/>
              <a:t>Fe</a:t>
            </a:r>
            <a:r>
              <a:rPr lang="cs-CZ" sz="2600" dirty="0" smtClean="0"/>
              <a:t> bohatý)</a:t>
            </a:r>
            <a:r>
              <a:rPr lang="cs-CZ" sz="2600" dirty="0"/>
              <a:t> </a:t>
            </a:r>
            <a:endParaRPr lang="cs-CZ" sz="26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365126"/>
            <a:ext cx="4779373" cy="59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Fonolity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A greenish-grey rock with fine dark linear features embed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26" y="3080730"/>
            <a:ext cx="4180511" cy="33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68791" y="6425139"/>
            <a:ext cx="427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Obvykle šedo-zelená hornina s </a:t>
            </a:r>
            <a:r>
              <a:rPr lang="cs-CZ" dirty="0" err="1" smtClean="0"/>
              <a:t>výrostlicemi</a:t>
            </a:r>
            <a:r>
              <a:rPr lang="cs-CZ" dirty="0"/>
              <a:t> </a:t>
            </a:r>
            <a:endParaRPr lang="cs-CZ" dirty="0"/>
          </a:p>
        </p:txBody>
      </p:sp>
      <p:pic>
        <p:nvPicPr>
          <p:cNvPr id="7" name="Picture 2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11" y="102351"/>
            <a:ext cx="2366126" cy="29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2"/>
          <p:cNvSpPr txBox="1">
            <a:spLocks/>
          </p:cNvSpPr>
          <p:nvPr/>
        </p:nvSpPr>
        <p:spPr>
          <a:xfrm>
            <a:off x="7820297" y="1943396"/>
            <a:ext cx="644434" cy="31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Basanite</a:t>
            </a:r>
            <a:endParaRPr lang="cs-CZ" altLang="cs-CZ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921829" y="2046514"/>
            <a:ext cx="1663337" cy="2612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77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779373" cy="90632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Bazanity a tefrity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804" y="1271451"/>
            <a:ext cx="5232219" cy="53209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Bazické horniny alkalických magmatických sérií</a:t>
            </a:r>
            <a:r>
              <a:rPr lang="en-US" sz="2400" dirty="0"/>
              <a:t> </a:t>
            </a:r>
            <a:r>
              <a:rPr lang="cs-CZ" sz="2400" dirty="0" smtClean="0"/>
              <a:t>(kontinentální rifty či pozdější vývojová stádia oceánských ostrovů (hot </a:t>
            </a:r>
            <a:r>
              <a:rPr lang="cs-CZ" sz="2400" dirty="0" err="1" smtClean="0"/>
              <a:t>spots</a:t>
            </a:r>
            <a:r>
              <a:rPr lang="cs-CZ" sz="2400" dirty="0" smtClean="0"/>
              <a:t>))</a:t>
            </a:r>
          </a:p>
          <a:p>
            <a:r>
              <a:rPr lang="cs-CZ" sz="2400" dirty="0" smtClean="0"/>
              <a:t>Horniny SiO2 chudá (bez křemene), bohatá alkáliemi</a:t>
            </a:r>
            <a:r>
              <a:rPr lang="en-US" sz="2400" dirty="0" smtClean="0"/>
              <a:t> </a:t>
            </a:r>
            <a:r>
              <a:rPr lang="cs-CZ" sz="2400" dirty="0" smtClean="0"/>
              <a:t>a se zástupci živců (</a:t>
            </a:r>
            <a:r>
              <a:rPr lang="cs-CZ" sz="2400" dirty="0" err="1" smtClean="0"/>
              <a:t>foidy</a:t>
            </a:r>
            <a:r>
              <a:rPr lang="cs-CZ" sz="2400" dirty="0" smtClean="0"/>
              <a:t>) a plagioklasem</a:t>
            </a:r>
          </a:p>
          <a:p>
            <a:r>
              <a:rPr lang="cs-CZ" sz="2400" dirty="0" smtClean="0"/>
              <a:t>Z tmavých minerálů hlavně </a:t>
            </a:r>
            <a:r>
              <a:rPr lang="cs-CZ" sz="2400" dirty="0" err="1" smtClean="0"/>
              <a:t>Cpx</a:t>
            </a:r>
            <a:r>
              <a:rPr lang="cs-CZ" sz="2400" dirty="0" smtClean="0"/>
              <a:t> (Ti augit), </a:t>
            </a:r>
            <a:r>
              <a:rPr lang="cs-CZ" sz="2400" dirty="0" err="1" smtClean="0"/>
              <a:t>Opx</a:t>
            </a:r>
            <a:endParaRPr lang="cs-CZ" sz="2400" dirty="0" smtClean="0"/>
          </a:p>
          <a:p>
            <a:r>
              <a:rPr lang="cs-CZ" sz="2400" dirty="0" smtClean="0"/>
              <a:t>Bazanit – hornina s olivínem/ tefrit – hornina bez olivínu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  Bazanit s </a:t>
            </a:r>
            <a:r>
              <a:rPr lang="cs-CZ" sz="2400" dirty="0" err="1" smtClean="0"/>
              <a:t>výrostlicemi</a:t>
            </a:r>
            <a:r>
              <a:rPr lang="cs-CZ" sz="2400" dirty="0" smtClean="0"/>
              <a:t> </a:t>
            </a:r>
            <a:r>
              <a:rPr lang="cs-CZ" sz="2400" dirty="0" err="1" smtClean="0"/>
              <a:t>Cpx</a:t>
            </a:r>
            <a:r>
              <a:rPr lang="cs-CZ" sz="2400" dirty="0" smtClean="0"/>
              <a:t> (augitu)</a:t>
            </a:r>
          </a:p>
          <a:p>
            <a:endParaRPr lang="cs-CZ" dirty="0"/>
          </a:p>
        </p:txBody>
      </p:sp>
      <p:sp>
        <p:nvSpPr>
          <p:cNvPr id="5" name="AutoShape 3" descr="Basanite"/>
          <p:cNvSpPr>
            <a:spLocks noChangeAspect="1" noChangeArrowheads="1"/>
          </p:cNvSpPr>
          <p:nvPr/>
        </p:nvSpPr>
        <p:spPr bwMode="auto">
          <a:xfrm>
            <a:off x="3924300" y="346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4300" y="3468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22" name="Picture 6" descr="http://www.chinaneolithic.com/RockPhoto/EN/Basanite/Basa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44" y="3177700"/>
            <a:ext cx="3916056" cy="35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11" y="102351"/>
            <a:ext cx="2366126" cy="29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820297" y="1943396"/>
            <a:ext cx="644434" cy="31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Basanite</a:t>
            </a:r>
            <a:endParaRPr lang="cs-CZ" altLang="cs-CZ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913120" y="2211513"/>
            <a:ext cx="2229394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70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932" y="171181"/>
            <a:ext cx="3544388" cy="73737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Vulkanická skla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8724" y="1003070"/>
            <a:ext cx="4705756" cy="561702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Amorfní </a:t>
            </a:r>
            <a:r>
              <a:rPr lang="en-US" dirty="0" smtClean="0"/>
              <a:t>(</a:t>
            </a:r>
            <a:r>
              <a:rPr lang="cs-CZ" dirty="0" smtClean="0"/>
              <a:t>nekrystalické</a:t>
            </a:r>
            <a:r>
              <a:rPr lang="en-US" dirty="0" smtClean="0"/>
              <a:t>) </a:t>
            </a:r>
            <a:r>
              <a:rPr lang="cs-CZ" dirty="0" smtClean="0"/>
              <a:t>produkty rychlého chladnutí magmatu</a:t>
            </a:r>
            <a:r>
              <a:rPr lang="en-US" dirty="0" smtClean="0"/>
              <a:t>. </a:t>
            </a:r>
            <a:r>
              <a:rPr lang="cs-CZ" dirty="0" smtClean="0"/>
              <a:t>Chemické složení skla se mění v závislosti na chemismu</a:t>
            </a:r>
            <a:r>
              <a:rPr lang="en-US" dirty="0" smtClean="0"/>
              <a:t> </a:t>
            </a:r>
            <a:r>
              <a:rPr lang="cs-CZ" dirty="0" smtClean="0"/>
              <a:t>taveniny</a:t>
            </a:r>
            <a:r>
              <a:rPr lang="en-US" dirty="0" smtClean="0"/>
              <a:t> </a:t>
            </a:r>
            <a:r>
              <a:rPr lang="cs-CZ" dirty="0" smtClean="0"/>
              <a:t>a obsah SiO2 kolísá stejně jako u taveniny</a:t>
            </a:r>
            <a:r>
              <a:rPr lang="en-US" dirty="0" smtClean="0"/>
              <a:t> (40</a:t>
            </a:r>
            <a:r>
              <a:rPr lang="cs-CZ" dirty="0" smtClean="0"/>
              <a:t>-</a:t>
            </a:r>
            <a:r>
              <a:rPr lang="en-US" dirty="0" smtClean="0"/>
              <a:t>77 </a:t>
            </a:r>
            <a:r>
              <a:rPr lang="cs-CZ" dirty="0" smtClean="0"/>
              <a:t>hm</a:t>
            </a:r>
            <a:r>
              <a:rPr lang="en-US" dirty="0" smtClean="0"/>
              <a:t>% </a:t>
            </a:r>
            <a:r>
              <a:rPr lang="en-US" dirty="0"/>
              <a:t>of SiO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cs-CZ" dirty="0" smtClean="0"/>
              <a:t>vyjma </a:t>
            </a:r>
            <a:r>
              <a:rPr lang="cs-CZ" dirty="0" err="1" smtClean="0"/>
              <a:t>ultramafických</a:t>
            </a:r>
            <a:r>
              <a:rPr lang="cs-CZ" dirty="0" smtClean="0"/>
              <a:t> tavenin (nejsou výlevné)</a:t>
            </a:r>
            <a:r>
              <a:rPr lang="en-US" dirty="0" smtClean="0"/>
              <a:t>. </a:t>
            </a:r>
            <a:r>
              <a:rPr lang="cs-CZ" dirty="0" smtClean="0"/>
              <a:t>Klasifikace a názvy skel jsou založeny na strukturních znacích.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Obsidian:</a:t>
            </a:r>
            <a:r>
              <a:rPr lang="en-US" dirty="0"/>
              <a:t> </a:t>
            </a:r>
            <a:r>
              <a:rPr lang="cs-CZ" dirty="0" smtClean="0"/>
              <a:t>černí, masivní sklo, sklovitý lesk, lasturnatý lom. Ryolitové sklo s malým obsahem vody </a:t>
            </a:r>
            <a:r>
              <a:rPr lang="en-US" dirty="0" smtClean="0"/>
              <a:t> </a:t>
            </a:r>
            <a:r>
              <a:rPr lang="cs-CZ" dirty="0" smtClean="0"/>
              <a:t>(&lt;</a:t>
            </a:r>
            <a:r>
              <a:rPr lang="en-US" dirty="0" smtClean="0"/>
              <a:t>0.5 %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Perlite:</a:t>
            </a:r>
            <a:r>
              <a:rPr lang="en-US" dirty="0"/>
              <a:t> </a:t>
            </a:r>
            <a:r>
              <a:rPr lang="cs-CZ" dirty="0" smtClean="0"/>
              <a:t>šedé až hnědé sklo, křehké, koncentrické praskliny. Výsledek hydratace obsidiánu.</a:t>
            </a:r>
          </a:p>
          <a:p>
            <a:endParaRPr lang="cs-CZ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P</a:t>
            </a:r>
            <a:r>
              <a:rPr lang="cs-CZ" b="1" dirty="0" err="1" smtClean="0"/>
              <a:t>emza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pórovité</a:t>
            </a:r>
            <a:r>
              <a:rPr lang="en-US" dirty="0" smtClean="0"/>
              <a:t>, </a:t>
            </a:r>
            <a:r>
              <a:rPr lang="cs-CZ" dirty="0" smtClean="0"/>
              <a:t>vypadající jako pěna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24578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9" y="104504"/>
            <a:ext cx="2821532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9" y="4932221"/>
            <a:ext cx="2821532" cy="18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www.milosminingmuseum.com/wp-content/uploads/2011/11/perl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9" y="2757165"/>
            <a:ext cx="2821532" cy="21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30858"/>
            <a:ext cx="7886700" cy="7659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Vznik </a:t>
            </a:r>
            <a:r>
              <a:rPr lang="cs-CZ" sz="3200" b="1" dirty="0" smtClean="0">
                <a:solidFill>
                  <a:srgbClr val="C00000"/>
                </a:solidFill>
              </a:rPr>
              <a:t>tavenin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862557"/>
            <a:ext cx="3868340" cy="823912"/>
          </a:xfrm>
        </p:spPr>
        <p:txBody>
          <a:bodyPr/>
          <a:lstStyle/>
          <a:p>
            <a:r>
              <a:rPr lang="cs-CZ" dirty="0" smtClean="0"/>
              <a:t>Možnosti roztavení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37508"/>
            <a:ext cx="3868340" cy="465908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Zahřátím</a:t>
            </a:r>
            <a:r>
              <a:rPr lang="cs-CZ" dirty="0" smtClean="0"/>
              <a:t> a roztavením –</a:t>
            </a:r>
          </a:p>
          <a:p>
            <a:pPr lvl="1"/>
            <a:r>
              <a:rPr lang="cs-CZ" sz="2800" dirty="0" smtClean="0"/>
              <a:t>Zasunutím do hloubky a počkáním</a:t>
            </a:r>
          </a:p>
          <a:p>
            <a:pPr lvl="1"/>
            <a:r>
              <a:rPr lang="cs-CZ" sz="2800" dirty="0" smtClean="0"/>
              <a:t>Intruzí žhavějšího magmatu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Snížením tlaku </a:t>
            </a:r>
            <a:r>
              <a:rPr lang="cs-CZ" dirty="0" smtClean="0"/>
              <a:t>při stejné teplotě – když horké horniny stoupají nahoru: na riftech, na horkých skvrnách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Přidáním tavidla </a:t>
            </a:r>
            <a:r>
              <a:rPr lang="cs-CZ" dirty="0" smtClean="0"/>
              <a:t>(vody, CO</a:t>
            </a:r>
            <a:r>
              <a:rPr lang="cs-CZ" baseline="-25000" dirty="0" smtClean="0"/>
              <a:t>2</a:t>
            </a:r>
            <a:r>
              <a:rPr lang="cs-CZ" dirty="0" smtClean="0"/>
              <a:t>, sodíku) – na subdukčních </a:t>
            </a:r>
            <a:r>
              <a:rPr lang="cs-CZ" dirty="0" smtClean="0"/>
              <a:t>zónách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Dehydratační tavení </a:t>
            </a:r>
            <a:r>
              <a:rPr lang="cs-CZ" dirty="0" smtClean="0"/>
              <a:t>– </a:t>
            </a:r>
            <a:r>
              <a:rPr lang="cs-CZ" dirty="0" err="1" smtClean="0"/>
              <a:t>napr</a:t>
            </a:r>
            <a:r>
              <a:rPr lang="cs-CZ" dirty="0" smtClean="0"/>
              <a:t>. metamorfóza </a:t>
            </a:r>
            <a:r>
              <a:rPr lang="cs-CZ" dirty="0" err="1" smtClean="0"/>
              <a:t>pelitů</a:t>
            </a:r>
            <a:r>
              <a:rPr lang="cs-CZ" dirty="0" smtClean="0"/>
              <a:t> (kolize kontinent – kontinent; </a:t>
            </a:r>
            <a:r>
              <a:rPr lang="cs-CZ" dirty="0" err="1" smtClean="0"/>
              <a:t>subdukce</a:t>
            </a:r>
            <a:r>
              <a:rPr lang="cs-CZ" dirty="0" smtClean="0"/>
              <a:t> oceán-kontinent)</a:t>
            </a:r>
            <a:endParaRPr lang="cs-CZ" dirty="0"/>
          </a:p>
          <a:p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52" y="1131094"/>
            <a:ext cx="4733748" cy="4486340"/>
          </a:xfrm>
          <a:prstGeom prst="rect">
            <a:avLst/>
          </a:prstGeom>
        </p:spPr>
      </p:pic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101694" y="5777707"/>
            <a:ext cx="3868340" cy="823912"/>
          </a:xfrm>
        </p:spPr>
        <p:txBody>
          <a:bodyPr>
            <a:noAutofit/>
          </a:bodyPr>
          <a:lstStyle/>
          <a:p>
            <a:r>
              <a:rPr lang="cs-CZ" sz="2000" b="0" dirty="0" smtClean="0"/>
              <a:t>Pozice suchého a vlhkého solidu a </a:t>
            </a:r>
            <a:r>
              <a:rPr lang="cs-CZ" sz="2000" b="0" dirty="0" err="1" smtClean="0"/>
              <a:t>liquidu</a:t>
            </a:r>
            <a:r>
              <a:rPr lang="cs-CZ" sz="2000" b="0" dirty="0" smtClean="0"/>
              <a:t> a možnosti tavení </a:t>
            </a:r>
            <a:r>
              <a:rPr lang="cs-CZ" sz="2000" b="0" dirty="0" err="1" smtClean="0"/>
              <a:t>plášťě</a:t>
            </a:r>
            <a:r>
              <a:rPr lang="cs-CZ" sz="2000" b="0" dirty="0" smtClean="0"/>
              <a:t> (peridotitů)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6284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30" y="226964"/>
            <a:ext cx="7886700" cy="813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Vznik tavenin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0" y="902599"/>
            <a:ext cx="3868340" cy="823912"/>
          </a:xfrm>
        </p:spPr>
        <p:txBody>
          <a:bodyPr/>
          <a:lstStyle/>
          <a:p>
            <a:r>
              <a:rPr lang="cs-CZ" dirty="0" smtClean="0"/>
              <a:t>Výzdvih (dekomprese)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406" y="2263982"/>
            <a:ext cx="3868340" cy="41106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000" dirty="0" smtClean="0"/>
              <a:t>Kontinentální rift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Oceánský rift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314555"/>
            <a:ext cx="3887391" cy="8239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Přidání tavidla</a:t>
            </a:r>
          </a:p>
          <a:p>
            <a:r>
              <a:rPr lang="cs-CZ" dirty="0" smtClean="0"/>
              <a:t>+ intruze žhavější taveniny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07131"/>
              </p:ext>
            </p:extLst>
          </p:nvPr>
        </p:nvGraphicFramePr>
        <p:xfrm>
          <a:off x="4463859" y="2618887"/>
          <a:ext cx="4481100" cy="317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PHOTO-PAINT" r:id="rId3" imgW="4105080" imgH="2904840" progId="CorelPHOTOPAINT.Image.13">
                  <p:embed/>
                </p:oleObj>
              </mc:Choice>
              <mc:Fallback>
                <p:oleObj name="PHOTO-PAINT" r:id="rId3" imgW="4105080" imgH="2904840" progId="CorelPHOTOPAINT.Image.13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3859" y="2618887"/>
                        <a:ext cx="4481100" cy="317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2619"/>
              </p:ext>
            </p:extLst>
          </p:nvPr>
        </p:nvGraphicFramePr>
        <p:xfrm>
          <a:off x="403405" y="2640262"/>
          <a:ext cx="3868341" cy="31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PHOTO-PAINT" r:id="rId5" imgW="3714480" imgH="3504960" progId="CorelPHOTOPAINT.Image.13">
                  <p:embed/>
                </p:oleObj>
              </mc:Choice>
              <mc:Fallback>
                <p:oleObj name="PHOTO-PAINT" r:id="rId5" imgW="3714480" imgH="3504960" progId="CorelPHOTOPAINT.Image.13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405" y="2640262"/>
                        <a:ext cx="3868341" cy="314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obsah 3"/>
          <p:cNvSpPr txBox="1">
            <a:spLocks/>
          </p:cNvSpPr>
          <p:nvPr/>
        </p:nvSpPr>
        <p:spPr>
          <a:xfrm>
            <a:off x="4770239" y="2189085"/>
            <a:ext cx="3868340" cy="45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Subdukční zóna oceán-kontinent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299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1886" y="870857"/>
            <a:ext cx="8508274" cy="5869578"/>
          </a:xfrm>
        </p:spPr>
        <p:txBody>
          <a:bodyPr>
            <a:normAutofit fontScale="90000"/>
          </a:bodyPr>
          <a:lstStyle/>
          <a:p>
            <a:pPr lvl="0"/>
            <a:r>
              <a:rPr lang="cs-CZ" sz="2200" dirty="0" smtClean="0"/>
              <a:t>Dehydratační tavení hornin (nejčastěji </a:t>
            </a:r>
            <a:r>
              <a:rPr lang="cs-CZ" sz="2200" dirty="0" err="1" smtClean="0"/>
              <a:t>metapelitů</a:t>
            </a:r>
            <a:r>
              <a:rPr lang="cs-CZ" sz="2200" dirty="0" smtClean="0"/>
              <a:t>) - </a:t>
            </a:r>
            <a:r>
              <a:rPr lang="cs-CZ" sz="2200" dirty="0" smtClean="0">
                <a:solidFill>
                  <a:srgbClr val="C00000"/>
                </a:solidFill>
              </a:rPr>
              <a:t>kolize kontinent-kontinent </a:t>
            </a:r>
            <a:r>
              <a:rPr lang="cs-CZ" sz="2200" dirty="0" smtClean="0"/>
              <a:t>(při metamorfóze – amfibolitová/granulitová facie a tavení hornin) a </a:t>
            </a:r>
            <a:br>
              <a:rPr lang="cs-CZ" sz="2200" dirty="0" smtClean="0"/>
            </a:br>
            <a:r>
              <a:rPr lang="cs-CZ" sz="2200" dirty="0" err="1" smtClean="0">
                <a:solidFill>
                  <a:srgbClr val="C00000"/>
                </a:solidFill>
              </a:rPr>
              <a:t>subdukce</a:t>
            </a:r>
            <a:r>
              <a:rPr lang="cs-CZ" sz="2200" dirty="0" smtClean="0">
                <a:solidFill>
                  <a:srgbClr val="C00000"/>
                </a:solidFill>
              </a:rPr>
              <a:t> oceán – kontinent </a:t>
            </a:r>
            <a:r>
              <a:rPr lang="cs-CZ" sz="2200" dirty="0" smtClean="0"/>
              <a:t>(facie modrých břidlic/</a:t>
            </a:r>
            <a:r>
              <a:rPr lang="cs-CZ" sz="2200" dirty="0" err="1" smtClean="0"/>
              <a:t>eklogitová</a:t>
            </a:r>
            <a:r>
              <a:rPr lang="cs-CZ" sz="2200" dirty="0" smtClean="0"/>
              <a:t> – tavení </a:t>
            </a:r>
            <a:r>
              <a:rPr lang="cs-CZ" sz="2200" dirty="0" err="1" smtClean="0"/>
              <a:t>subdukované</a:t>
            </a:r>
            <a:r>
              <a:rPr lang="cs-CZ" sz="2200" dirty="0" smtClean="0"/>
              <a:t> oceánské kůry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dirty="0" smtClean="0">
                <a:solidFill>
                  <a:srgbClr val="C00000"/>
                </a:solidFill>
              </a:rPr>
              <a:t>Dehydratační tavení </a:t>
            </a:r>
            <a:r>
              <a:rPr lang="cs-CZ" sz="2200" b="1" dirty="0" err="1" smtClean="0">
                <a:solidFill>
                  <a:srgbClr val="C00000"/>
                </a:solidFill>
              </a:rPr>
              <a:t>metapelitů</a:t>
            </a:r>
            <a:r>
              <a:rPr lang="cs-CZ" sz="2200" b="1" i="1" dirty="0"/>
              <a:t/>
            </a:r>
            <a:br>
              <a:rPr lang="cs-CZ" sz="2200" b="1" i="1" dirty="0"/>
            </a:br>
            <a:r>
              <a:rPr lang="cs-CZ" sz="2200" dirty="0" smtClean="0"/>
              <a:t>Protože v </a:t>
            </a:r>
            <a:r>
              <a:rPr lang="cs-CZ" sz="2200" dirty="0" err="1" smtClean="0"/>
              <a:t>metapelitech</a:t>
            </a:r>
            <a:r>
              <a:rPr lang="cs-CZ" sz="2200" dirty="0" smtClean="0"/>
              <a:t> (amfibolitová/granulitová </a:t>
            </a:r>
            <a:r>
              <a:rPr lang="cs-CZ" sz="2200" dirty="0"/>
              <a:t>facie), v nichž dochází k natavení, množství fluid v hornině nízké, je nutná pro tavení přítomnost minerálu </a:t>
            </a:r>
            <a:r>
              <a:rPr lang="cs-CZ" sz="2200" dirty="0" smtClean="0"/>
              <a:t>se </a:t>
            </a:r>
            <a:r>
              <a:rPr lang="cs-CZ" sz="2200" dirty="0"/>
              <a:t>zvýšeným obsahem vody, většinou </a:t>
            </a:r>
            <a:r>
              <a:rPr lang="cs-CZ" sz="2200" dirty="0" smtClean="0"/>
              <a:t>slíd.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>Např. reakce v </a:t>
            </a:r>
            <a:r>
              <a:rPr lang="cs-CZ" sz="2200" dirty="0" err="1" smtClean="0"/>
              <a:t>subsolidu</a:t>
            </a:r>
            <a:r>
              <a:rPr lang="cs-CZ" sz="2200" dirty="0" smtClean="0"/>
              <a:t> při </a:t>
            </a:r>
            <a:r>
              <a:rPr lang="cs-CZ" sz="2200" dirty="0" smtClean="0">
                <a:solidFill>
                  <a:srgbClr val="C00000"/>
                </a:solidFill>
              </a:rPr>
              <a:t>metamorfóze hornin s biotitem </a:t>
            </a:r>
            <a:r>
              <a:rPr lang="cs-CZ" sz="2200" dirty="0" smtClean="0"/>
              <a:t>(biotit zaniká) uvolňuje vodu </a:t>
            </a:r>
            <a:br>
              <a:rPr lang="cs-CZ" sz="2200" dirty="0" smtClean="0"/>
            </a:br>
            <a:r>
              <a:rPr lang="cs-CZ" sz="2200" dirty="0" smtClean="0"/>
              <a:t>                           </a:t>
            </a:r>
            <a:r>
              <a:rPr lang="cs-CZ" sz="2200" dirty="0" err="1" smtClean="0"/>
              <a:t>Qz</a:t>
            </a:r>
            <a:r>
              <a:rPr lang="cs-CZ" sz="2200" dirty="0" smtClean="0"/>
              <a:t> </a:t>
            </a:r>
            <a:r>
              <a:rPr lang="cs-CZ" sz="2200" dirty="0"/>
              <a:t>+ </a:t>
            </a:r>
            <a:r>
              <a:rPr lang="cs-CZ" sz="2200" dirty="0" err="1" smtClean="0"/>
              <a:t>Bt</a:t>
            </a:r>
            <a:r>
              <a:rPr lang="cs-CZ" sz="2200" dirty="0" smtClean="0"/>
              <a:t> </a:t>
            </a:r>
            <a:r>
              <a:rPr lang="cs-CZ" sz="2200" dirty="0"/>
              <a:t>+ Ab = </a:t>
            </a:r>
            <a:r>
              <a:rPr lang="cs-CZ" sz="2200" dirty="0" err="1" smtClean="0"/>
              <a:t>Kfs</a:t>
            </a:r>
            <a:r>
              <a:rPr lang="cs-CZ" sz="2200" dirty="0" smtClean="0"/>
              <a:t> </a:t>
            </a:r>
            <a:r>
              <a:rPr lang="cs-CZ" sz="2200" dirty="0"/>
              <a:t>+ </a:t>
            </a:r>
            <a:r>
              <a:rPr lang="cs-CZ" sz="2200" dirty="0" err="1"/>
              <a:t>Opx</a:t>
            </a:r>
            <a:r>
              <a:rPr lang="cs-CZ" sz="2200" dirty="0"/>
              <a:t> + H</a:t>
            </a:r>
            <a:r>
              <a:rPr lang="cs-CZ" sz="2200" baseline="-25000" dirty="0"/>
              <a:t>2</a:t>
            </a:r>
            <a:r>
              <a:rPr lang="cs-CZ" sz="2200" dirty="0"/>
              <a:t>O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200" dirty="0"/>
              <a:t>V </a:t>
            </a:r>
            <a:r>
              <a:rPr lang="cs-CZ" sz="2200" dirty="0" err="1"/>
              <a:t>metapelitu</a:t>
            </a:r>
            <a:r>
              <a:rPr lang="cs-CZ" sz="2200" dirty="0"/>
              <a:t> může vznikat 30-60 % taveniny při teplotě 800-900 °C a tlaku asi 7 </a:t>
            </a:r>
            <a:r>
              <a:rPr lang="cs-CZ" sz="2200" dirty="0" err="1"/>
              <a:t>kbar</a:t>
            </a:r>
            <a:r>
              <a:rPr lang="cs-CZ" sz="2200" dirty="0"/>
              <a:t>, </a:t>
            </a:r>
            <a:r>
              <a:rPr lang="cs-CZ" sz="2200" dirty="0" err="1" smtClean="0"/>
              <a:t>metadroby</a:t>
            </a:r>
            <a:r>
              <a:rPr lang="cs-CZ" sz="2200" dirty="0" smtClean="0"/>
              <a:t> </a:t>
            </a:r>
            <a:r>
              <a:rPr lang="cs-CZ" sz="2200" dirty="0"/>
              <a:t>vyžadují pro efektivní tavení asi o 100 ° vyšší teploty.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Granát, </a:t>
            </a:r>
            <a:r>
              <a:rPr lang="cs-CZ" sz="2200" dirty="0" err="1"/>
              <a:t>ortopyroxen</a:t>
            </a:r>
            <a:r>
              <a:rPr lang="cs-CZ" sz="2200" dirty="0"/>
              <a:t>, cordierit a spinel jsou typické produkty natavení </a:t>
            </a:r>
            <a:r>
              <a:rPr lang="cs-CZ" sz="2200" dirty="0" smtClean="0"/>
              <a:t>(tzv. </a:t>
            </a:r>
            <a:r>
              <a:rPr lang="cs-CZ" sz="2200" dirty="0" err="1" smtClean="0"/>
              <a:t>restit</a:t>
            </a:r>
            <a:r>
              <a:rPr lang="cs-CZ" sz="2200" dirty="0" smtClean="0"/>
              <a:t>, zbytek po tavení) a </a:t>
            </a:r>
            <a:r>
              <a:rPr lang="cs-CZ" sz="2200" dirty="0"/>
              <a:t>tak vznikají Al bohaté </a:t>
            </a:r>
            <a:r>
              <a:rPr lang="cs-CZ" sz="2200" dirty="0" smtClean="0"/>
              <a:t>granulity a tavenina (v případě tavení </a:t>
            </a:r>
            <a:r>
              <a:rPr lang="cs-CZ" sz="2200" dirty="0" err="1" smtClean="0"/>
              <a:t>metapelitů</a:t>
            </a:r>
            <a:r>
              <a:rPr lang="cs-CZ" sz="2200" dirty="0" smtClean="0"/>
              <a:t> kyselá).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Při </a:t>
            </a:r>
            <a:r>
              <a:rPr lang="cs-CZ" sz="2200" dirty="0" smtClean="0">
                <a:solidFill>
                  <a:srgbClr val="C00000"/>
                </a:solidFill>
              </a:rPr>
              <a:t>dehydratačním tavení oceánské kůry </a:t>
            </a:r>
            <a:r>
              <a:rPr lang="cs-CZ" sz="2200" dirty="0" smtClean="0"/>
              <a:t>– uvolnění vody z epidotu, amfibolu, </a:t>
            </a:r>
            <a:r>
              <a:rPr lang="cs-CZ" sz="2200" dirty="0" err="1" smtClean="0"/>
              <a:t>antigoritu</a:t>
            </a:r>
            <a:r>
              <a:rPr lang="cs-CZ" sz="2200" dirty="0" smtClean="0"/>
              <a:t> (</a:t>
            </a:r>
            <a:r>
              <a:rPr lang="cs-CZ" sz="2200" dirty="0" err="1" smtClean="0"/>
              <a:t>serp</a:t>
            </a:r>
            <a:r>
              <a:rPr lang="cs-CZ" sz="2200" dirty="0" smtClean="0"/>
              <a:t>. </a:t>
            </a:r>
            <a:r>
              <a:rPr lang="cs-CZ" sz="2200" dirty="0" err="1" smtClean="0"/>
              <a:t>sk</a:t>
            </a:r>
            <a:r>
              <a:rPr lang="cs-CZ" sz="2200" dirty="0" smtClean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 smtClean="0"/>
              <a:t> </a:t>
            </a:r>
            <a:endParaRPr lang="cs-CZ" sz="2400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621132" y="129995"/>
            <a:ext cx="7886700" cy="58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Vznik tavenin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9418" y="1097280"/>
            <a:ext cx="4224745" cy="4841965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Bazická magmata vznikají tavením pláště (peridotitu). Teplota tavení pláště je vysoká.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Felsická</a:t>
            </a:r>
            <a:r>
              <a:rPr lang="cs-CZ" sz="2000" dirty="0" smtClean="0"/>
              <a:t> magmata vznikají parciálním </a:t>
            </a:r>
            <a:r>
              <a:rPr lang="cs-CZ" sz="2000" dirty="0"/>
              <a:t>tavením korových hornin,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nebo frakcionačními procesy </a:t>
            </a:r>
            <a:r>
              <a:rPr lang="cs-CZ" sz="2000" dirty="0"/>
              <a:t>z magmat </a:t>
            </a:r>
            <a:r>
              <a:rPr lang="cs-CZ" sz="2000" dirty="0" smtClean="0"/>
              <a:t>bazických </a:t>
            </a:r>
            <a:r>
              <a:rPr lang="cs-CZ" sz="2000" dirty="0"/>
              <a:t>(pocházejících z pláště</a:t>
            </a:r>
            <a:r>
              <a:rPr lang="cs-CZ" sz="2000" dirty="0" smtClean="0"/>
              <a:t>).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zemské kůře lze nejsnáze tavit některé </a:t>
            </a:r>
            <a:r>
              <a:rPr lang="cs-CZ" sz="2000" dirty="0" err="1"/>
              <a:t>metasedimenty</a:t>
            </a:r>
            <a:r>
              <a:rPr lang="cs-CZ" sz="2000" dirty="0"/>
              <a:t> (</a:t>
            </a:r>
            <a:r>
              <a:rPr lang="cs-CZ" sz="2000" dirty="0" err="1"/>
              <a:t>metapelitového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 err="1" smtClean="0"/>
              <a:t>metadrobového</a:t>
            </a:r>
            <a:r>
              <a:rPr lang="cs-CZ" sz="2000" dirty="0" smtClean="0"/>
              <a:t> </a:t>
            </a:r>
            <a:r>
              <a:rPr lang="cs-CZ" sz="2000" dirty="0"/>
              <a:t>složení) a </a:t>
            </a:r>
            <a:r>
              <a:rPr lang="cs-CZ" sz="2000" dirty="0" smtClean="0"/>
              <a:t>křemen-živcové horniny (např. granit, arkóza), </a:t>
            </a:r>
            <a:r>
              <a:rPr lang="cs-CZ" sz="2000" dirty="0"/>
              <a:t>za </a:t>
            </a:r>
            <a:r>
              <a:rPr lang="cs-CZ" sz="2000" dirty="0" smtClean="0"/>
              <a:t>vyšších teplot </a:t>
            </a:r>
            <a:r>
              <a:rPr lang="cs-CZ" sz="2000" dirty="0"/>
              <a:t>i horniny </a:t>
            </a:r>
            <a:r>
              <a:rPr lang="cs-CZ" sz="2000" dirty="0" err="1" smtClean="0"/>
              <a:t>mafické</a:t>
            </a:r>
            <a:r>
              <a:rPr lang="cs-CZ" sz="2000" dirty="0" smtClean="0"/>
              <a:t> (bazalt).</a:t>
            </a:r>
            <a:r>
              <a:rPr lang="cs-CZ" sz="2400" dirty="0"/>
              <a:t> 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2920" y="313509"/>
            <a:ext cx="7874726" cy="78377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Vznik tavenin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0" y="1097281"/>
            <a:ext cx="4014513" cy="51259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2232" y="6223195"/>
            <a:ext cx="423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Křivky vlhkého solidu pro různé typy hornin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0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399" y="223811"/>
            <a:ext cx="7886700" cy="61023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Struktura silikátové taveniny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8125" y="963220"/>
            <a:ext cx="76647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Struktura silikátové taveniny je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blízká silikátům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tvořená 3D sítí spojených tetraedrů SiO</a:t>
            </a:r>
            <a:r>
              <a:rPr kumimoji="0" lang="cs-CZ" altLang="cs-CZ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  <a:r>
              <a:rPr kumimoji="0" lang="cs-CZ" alt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4-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Ovšem struktura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taveniny je více neuspořádaná.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4" name="Picture 2" descr="https://www.alexstrekeisen.it/immagini/diagrammi/volcanicindex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2190615"/>
            <a:ext cx="6191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64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19933</TotalTime>
  <Words>3832</Words>
  <Application>Microsoft Office PowerPoint</Application>
  <PresentationFormat>Předvádění na obrazovce (4:3)</PresentationFormat>
  <Paragraphs>327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Roboto</vt:lpstr>
      <vt:lpstr>Motiv Office</vt:lpstr>
      <vt:lpstr>PHOTO-PAINT</vt:lpstr>
      <vt:lpstr>Petrografie pro analytické geochemiky   Magmatické horniny</vt:lpstr>
      <vt:lpstr>Jak poznat magmatické horniny?</vt:lpstr>
      <vt:lpstr>Vyvřeliny podle stavby</vt:lpstr>
      <vt:lpstr>Extruzivní a intruzivní magmatické horniny</vt:lpstr>
      <vt:lpstr>Vznik tavenin</vt:lpstr>
      <vt:lpstr>Vznik tavenin</vt:lpstr>
      <vt:lpstr>Dehydratační tavení hornin (nejčastěji metapelitů) - kolize kontinent-kontinent (při metamorfóze – amfibolitová/granulitová facie a tavení hornin) a  subdukce oceán – kontinent (facie modrých břidlic/eklogitová – tavení subdukované oceánské kůry  Dehydratační tavení metapelitů Protože v metapelitech (amfibolitová/granulitová facie), v nichž dochází k natavení, množství fluid v hornině nízké, je nutná pro tavení přítomnost minerálu se zvýšeným obsahem vody, většinou slíd.  Např. reakce v subsolidu při metamorfóze hornin s biotitem (biotit zaniká) uvolňuje vodu                             Qz + Bt + Ab = Kfs + Opx + H2O  V metapelitu může vznikat 30-60 % taveniny při teplotě 800-900 °C a tlaku asi 7 kbar, metadroby vyžadují pro efektivní tavení asi o 100 ° vyšší teploty.  Granát, ortopyroxen, cordierit a spinel jsou typické produkty natavení (tzv. restit, zbytek po tavení) a tak vznikají Al bohaté granulity a tavenina (v případě tavení metapelitů kyselá).  Při dehydratačním tavení oceánské kůry – uvolnění vody z epidotu, amfibolu, antigoritu (serp. sk)   </vt:lpstr>
      <vt:lpstr>Bazická magmata vznikají tavením pláště (peridotitu). Teplota tavení pláště je vysoká.  Felsická magmata vznikají parciálním tavením korových hornin,   nebo frakcionačními procesy z magmat bazických (pocházejících z pláště).  V zemské kůře lze nejsnáze tavit některé metasedimenty (metapelitového a metadrobového složení) a křemen-živcové horniny (např. granit, arkóza), za vyšších teplot i horniny mafické (bazalt). </vt:lpstr>
      <vt:lpstr>Struktura silikátové taveniny</vt:lpstr>
      <vt:lpstr>Viskozita magmatu</vt:lpstr>
      <vt:lpstr>Viskozita magmatu</vt:lpstr>
      <vt:lpstr>Klasifikace magmatických hornin</vt:lpstr>
      <vt:lpstr>Prezentace aplikace PowerPoint</vt:lpstr>
      <vt:lpstr>Vyvřeliny podle složení</vt:lpstr>
      <vt:lpstr>Krystalizace z magmatu – Bowenovo schéma</vt:lpstr>
      <vt:lpstr>Krystalizace z magmatu – Bowenovo schéma</vt:lpstr>
      <vt:lpstr>QAPF diagram pro plutonické horniny</vt:lpstr>
      <vt:lpstr>Pro všechny horniny s obsahem tmavých minerálů nad 90% (pro ultramafické horniny).  </vt:lpstr>
      <vt:lpstr>Granity</vt:lpstr>
      <vt:lpstr>Další klasifikace granitů</vt:lpstr>
      <vt:lpstr>Prezentace aplikace PowerPoint</vt:lpstr>
      <vt:lpstr>Granit </vt:lpstr>
      <vt:lpstr>Prezentace aplikace PowerPoint</vt:lpstr>
      <vt:lpstr>Prezentace aplikace PowerPoint</vt:lpstr>
      <vt:lpstr>Granodiorit/tonalit</vt:lpstr>
      <vt:lpstr>Granodiorit s Bt a Hbl</vt:lpstr>
      <vt:lpstr>Diorit</vt:lpstr>
      <vt:lpstr>Klasifikace gaber</vt:lpstr>
      <vt:lpstr>Prezentace aplikace PowerPoint</vt:lpstr>
      <vt:lpstr>Klasifikace ultramafických hornin</vt:lpstr>
      <vt:lpstr>Peridotity </vt:lpstr>
      <vt:lpstr>Syenit</vt:lpstr>
      <vt:lpstr>Syenit</vt:lpstr>
      <vt:lpstr>Durbachit </vt:lpstr>
      <vt:lpstr>Magmatické série vulkanických hornin</vt:lpstr>
      <vt:lpstr>Subalkalické magmatické série</vt:lpstr>
      <vt:lpstr>Magmatické série</vt:lpstr>
      <vt:lpstr>TAS diagram  (total alkali silica) Le Bas et al., 1986. </vt:lpstr>
      <vt:lpstr>Prezentace aplikace PowerPoint</vt:lpstr>
      <vt:lpstr>Ryolity</vt:lpstr>
      <vt:lpstr>Dacity</vt:lpstr>
      <vt:lpstr>Andezity</vt:lpstr>
      <vt:lpstr>Bazalty (čediče)</vt:lpstr>
      <vt:lpstr>Bazalty (čediče)</vt:lpstr>
      <vt:lpstr>Trachyty </vt:lpstr>
      <vt:lpstr>Trachyty </vt:lpstr>
      <vt:lpstr>Prezentace aplikace PowerPoint</vt:lpstr>
      <vt:lpstr>Bazanity a tefrity</vt:lpstr>
      <vt:lpstr>Vulkanická skla</vt:lpstr>
    </vt:vector>
  </TitlesOfParts>
  <Company>PřF MU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Čopjaková</dc:creator>
  <cp:lastModifiedBy>Renata Čopjaková</cp:lastModifiedBy>
  <cp:revision>106</cp:revision>
  <dcterms:created xsi:type="dcterms:W3CDTF">2021-07-23T15:46:43Z</dcterms:created>
  <dcterms:modified xsi:type="dcterms:W3CDTF">2021-08-09T10:51:13Z</dcterms:modified>
</cp:coreProperties>
</file>