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43" r:id="rId4"/>
    <p:sldId id="345" r:id="rId5"/>
    <p:sldId id="349" r:id="rId6"/>
    <p:sldId id="344" r:id="rId7"/>
    <p:sldId id="342" r:id="rId8"/>
    <p:sldId id="332" r:id="rId9"/>
    <p:sldId id="333" r:id="rId10"/>
    <p:sldId id="350" r:id="rId11"/>
    <p:sldId id="335" r:id="rId12"/>
    <p:sldId id="336" r:id="rId13"/>
    <p:sldId id="337" r:id="rId14"/>
    <p:sldId id="338" r:id="rId15"/>
    <p:sldId id="339" r:id="rId16"/>
    <p:sldId id="340" r:id="rId17"/>
    <p:sldId id="326" r:id="rId18"/>
    <p:sldId id="348" r:id="rId19"/>
    <p:sldId id="309" r:id="rId20"/>
    <p:sldId id="280" r:id="rId2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343"/>
            <p14:sldId id="345"/>
            <p14:sldId id="349"/>
            <p14:sldId id="344"/>
            <p14:sldId id="342"/>
            <p14:sldId id="332"/>
            <p14:sldId id="333"/>
            <p14:sldId id="350"/>
            <p14:sldId id="335"/>
            <p14:sldId id="336"/>
            <p14:sldId id="337"/>
            <p14:sldId id="338"/>
            <p14:sldId id="339"/>
            <p14:sldId id="340"/>
            <p14:sldId id="326"/>
            <p14:sldId id="348"/>
            <p14:sldId id="309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14.12.2020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14.12.2020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14.12.2020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14.12.2020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vdb.czso.cz/vdbvo2/faces/cs/index.jsf?page=statistiky#katalog=30719" TargetMode="External"/><Relationship Id="rId2" Type="http://schemas.openxmlformats.org/officeDocument/2006/relationships/hyperlink" Target="https://vdb.czso.cz/vdbvo2/faces/cs/index.jsf?page=statistik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db.czso.cz/vdbvo2/faces/cs/index.jsf?page=statistiky#katalog=30713" TargetMode="External"/><Relationship Id="rId4" Type="http://schemas.openxmlformats.org/officeDocument/2006/relationships/hyperlink" Target="https://vdb.czso.cz/vdbvo2/faces/cs/index.jsf?page=statistiky#katalog=30708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staticke/sldb/sldb2001.nsf/index" TargetMode="External"/><Relationship Id="rId2" Type="http://schemas.openxmlformats.org/officeDocument/2006/relationships/hyperlink" Target="https://vdb.czso.cz/vdbvo2/faces/cs/index.jsf?page=statistiky#katalog=3070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geodemografie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chemeClr val="tx2"/>
                </a:solidFill>
              </a:rPr>
              <a:t>10</a:t>
            </a:r>
            <a:r>
              <a:rPr lang="cs-CZ" sz="2000" b="0" i="0" dirty="0">
                <a:solidFill>
                  <a:schemeClr val="tx2"/>
                </a:solidFill>
              </a:rPr>
              <a:t>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5.3 Věkové pyramidy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Věkové pyramidy a průměrný věk mužů a žen </a:t>
            </a:r>
            <a:r>
              <a:rPr lang="cs-CZ" b="1" dirty="0">
                <a:solidFill>
                  <a:schemeClr val="tx2"/>
                </a:solidFill>
              </a:rPr>
              <a:t>za vybraný SO ORP </a:t>
            </a:r>
            <a:r>
              <a:rPr lang="cs-CZ" dirty="0">
                <a:solidFill>
                  <a:schemeClr val="tx2"/>
                </a:solidFill>
              </a:rPr>
              <a:t>v roce 2011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1 tabulka </a:t>
            </a:r>
            <a:r>
              <a:rPr lang="cs-CZ" dirty="0">
                <a:solidFill>
                  <a:schemeClr val="tx2"/>
                </a:solidFill>
              </a:rPr>
              <a:t>pro rok 2011 za celý SO ORP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Budou v ní pětileté věkové skupiny – zvlášť pro muže a pro ženy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Průměrný věk mužů a průměrný věk žen </a:t>
            </a:r>
          </a:p>
          <a:p>
            <a:pPr lvl="2"/>
            <a:endParaRPr lang="cs-CZ" sz="2000" dirty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1 věková pyramida 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Komentář </a:t>
            </a:r>
            <a:r>
              <a:rPr lang="cs-CZ" dirty="0">
                <a:solidFill>
                  <a:schemeClr val="tx2"/>
                </a:solidFill>
              </a:rPr>
              <a:t>zhodnocující strukturu dané populace podle pohlaví a věku – cca odstavec</a:t>
            </a:r>
            <a:endParaRPr lang="cs-CZ" sz="1800" dirty="0">
              <a:solidFill>
                <a:schemeClr val="tx2"/>
              </a:solidFill>
            </a:endParaRPr>
          </a:p>
          <a:p>
            <a:pPr lvl="2"/>
            <a:r>
              <a:rPr lang="cs-CZ" sz="1600" dirty="0">
                <a:solidFill>
                  <a:schemeClr val="tx2"/>
                </a:solidFill>
              </a:rPr>
              <a:t>Vyjádřete se ke tvaru pyramidy – co vše zní lze vyčíst (Regresivní/stacionární? Na co poukazují jednotlivé zářezy?) a také k průměrnému věku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05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5.3 Věkové pyramidy</a:t>
            </a:r>
          </a:p>
          <a:p>
            <a:r>
              <a:rPr lang="cs-CZ" sz="2000" b="1" dirty="0">
                <a:solidFill>
                  <a:schemeClr val="tx2"/>
                </a:solidFill>
              </a:rPr>
              <a:t>Instrukce: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Vlevo se uvádějí muži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Děti ve věku 0 patří do kategorie 0-4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Pyramidy jsou grafy – tj. žádný 3D efekt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Jak u mužů, tak i u žen uvádět na ose</a:t>
            </a:r>
          </a:p>
          <a:p>
            <a:pPr marL="274320" lvl="1" indent="0">
              <a:buNone/>
            </a:pPr>
            <a:r>
              <a:rPr lang="cs-CZ" dirty="0">
                <a:solidFill>
                  <a:schemeClr val="tx2"/>
                </a:solidFill>
              </a:rPr>
              <a:t>	kladné hodnoty</a:t>
            </a:r>
          </a:p>
          <a:p>
            <a:pPr marL="502920" lvl="2" indent="0">
              <a:buNone/>
            </a:pPr>
            <a:endParaRPr lang="cs-CZ" sz="2000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Jak sestrojit věkovou pyramidu:</a:t>
            </a:r>
          </a:p>
          <a:p>
            <a:pPr lvl="2"/>
            <a:r>
              <a:rPr lang="cs-CZ" b="1" dirty="0">
                <a:solidFill>
                  <a:schemeClr val="tx2"/>
                </a:solidFill>
              </a:rPr>
              <a:t>návod v IS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ECF039-4634-4436-B610-C9C3AF854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428" y="1700808"/>
            <a:ext cx="5638981" cy="381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6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116632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5.4 Struktura obyvatelstva podle religiozity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Absolutní a relativní počet lidí věřících, nevěřících a těch, u kterých chybí data </a:t>
            </a:r>
            <a:r>
              <a:rPr lang="cs-CZ" b="1" dirty="0">
                <a:solidFill>
                  <a:schemeClr val="tx2"/>
                </a:solidFill>
              </a:rPr>
              <a:t>za vybraný SO ORP</a:t>
            </a:r>
            <a:r>
              <a:rPr lang="cs-CZ" dirty="0">
                <a:solidFill>
                  <a:schemeClr val="tx2"/>
                </a:solidFill>
              </a:rPr>
              <a:t> v roce 2011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Vypsat i 2 nejčastější církve + absolutní počet věřících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40C4DAE-5273-499B-AAA2-B8BC59C89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868" y="3160920"/>
            <a:ext cx="8623176" cy="35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7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1 tabulka </a:t>
            </a:r>
            <a:r>
              <a:rPr lang="cs-CZ" dirty="0">
                <a:solidFill>
                  <a:schemeClr val="tx2"/>
                </a:solidFill>
              </a:rPr>
              <a:t>pro rok 2011 </a:t>
            </a:r>
            <a:r>
              <a:rPr lang="cs-CZ" b="1" dirty="0">
                <a:solidFill>
                  <a:schemeClr val="tx2"/>
                </a:solidFill>
              </a:rPr>
              <a:t>za celý SO ORP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Bude v ní: absolutní a relativní počet věřících (+ 2 nejčastější církve), nevěřící a počet lidí, u kterých není náboženství k dispozici</a:t>
            </a:r>
          </a:p>
          <a:p>
            <a:pPr lvl="2"/>
            <a:endParaRPr lang="cs-CZ" sz="2000" dirty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Komentář</a:t>
            </a:r>
            <a:r>
              <a:rPr lang="cs-CZ" dirty="0">
                <a:solidFill>
                  <a:schemeClr val="tx2"/>
                </a:solidFill>
              </a:rPr>
              <a:t> – cca odstavec textu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Nejen popis, ale i interpretace</a:t>
            </a:r>
          </a:p>
          <a:p>
            <a:pPr lvl="2"/>
            <a:endParaRPr lang="cs-CZ" sz="22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44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5.5 Struktura obyvatelstva podle příslušnosti k sektorům národního hospodářství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Absolutní a relativní počet lidí pracujících v </a:t>
            </a:r>
            <a:r>
              <a:rPr lang="cs-CZ" dirty="0" err="1">
                <a:solidFill>
                  <a:schemeClr val="tx2"/>
                </a:solidFill>
              </a:rPr>
              <a:t>priméru</a:t>
            </a:r>
            <a:r>
              <a:rPr lang="cs-CZ" dirty="0">
                <a:solidFill>
                  <a:schemeClr val="tx2"/>
                </a:solidFill>
              </a:rPr>
              <a:t>, </a:t>
            </a:r>
            <a:r>
              <a:rPr lang="cs-CZ" dirty="0" err="1">
                <a:solidFill>
                  <a:schemeClr val="tx2"/>
                </a:solidFill>
              </a:rPr>
              <a:t>sekundéru</a:t>
            </a:r>
            <a:r>
              <a:rPr lang="cs-CZ" dirty="0">
                <a:solidFill>
                  <a:schemeClr val="tx2"/>
                </a:solidFill>
              </a:rPr>
              <a:t> a terciéru a těch, kde chybí data </a:t>
            </a:r>
            <a:r>
              <a:rPr lang="cs-CZ" b="1" dirty="0">
                <a:solidFill>
                  <a:schemeClr val="tx2"/>
                </a:solidFill>
              </a:rPr>
              <a:t>za vybraný SO ORP </a:t>
            </a:r>
            <a:r>
              <a:rPr lang="cs-CZ" dirty="0">
                <a:solidFill>
                  <a:schemeClr val="tx2"/>
                </a:solidFill>
              </a:rPr>
              <a:t>v roce 2011</a:t>
            </a: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170AF84-0337-4E38-8EE0-FCF164887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44" y="3284984"/>
            <a:ext cx="67722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5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852" y="62068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772816"/>
            <a:ext cx="10873207" cy="4689940"/>
          </a:xfrm>
        </p:spPr>
        <p:txBody>
          <a:bodyPr>
            <a:normAutofit/>
          </a:bodyPr>
          <a:lstStyle/>
          <a:p>
            <a:pPr lvl="1"/>
            <a:r>
              <a:rPr lang="cs-CZ" b="1" dirty="0">
                <a:solidFill>
                  <a:schemeClr val="tx2"/>
                </a:solidFill>
              </a:rPr>
              <a:t>1 tabulka </a:t>
            </a:r>
            <a:r>
              <a:rPr lang="cs-CZ" dirty="0">
                <a:solidFill>
                  <a:schemeClr val="tx2"/>
                </a:solidFill>
              </a:rPr>
              <a:t>pro </a:t>
            </a:r>
            <a:r>
              <a:rPr lang="cs-CZ" b="1" dirty="0">
                <a:solidFill>
                  <a:schemeClr val="tx2"/>
                </a:solidFill>
              </a:rPr>
              <a:t>rok 2011 </a:t>
            </a:r>
            <a:r>
              <a:rPr lang="cs-CZ" dirty="0">
                <a:solidFill>
                  <a:schemeClr val="tx2"/>
                </a:solidFill>
              </a:rPr>
              <a:t>za </a:t>
            </a:r>
            <a:r>
              <a:rPr lang="cs-CZ" b="1" dirty="0">
                <a:solidFill>
                  <a:schemeClr val="tx2"/>
                </a:solidFill>
              </a:rPr>
              <a:t>celý SO ORP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Bude v ní: absolutní a relativní počet lidí pracujících v </a:t>
            </a:r>
            <a:r>
              <a:rPr lang="cs-CZ" sz="2000" dirty="0" err="1">
                <a:solidFill>
                  <a:schemeClr val="tx2"/>
                </a:solidFill>
              </a:rPr>
              <a:t>priméru</a:t>
            </a:r>
            <a:r>
              <a:rPr lang="cs-CZ" sz="2000" dirty="0">
                <a:solidFill>
                  <a:schemeClr val="tx2"/>
                </a:solidFill>
              </a:rPr>
              <a:t>, </a:t>
            </a:r>
            <a:r>
              <a:rPr lang="cs-CZ" sz="2000" dirty="0" err="1">
                <a:solidFill>
                  <a:schemeClr val="tx2"/>
                </a:solidFill>
              </a:rPr>
              <a:t>sekundéru</a:t>
            </a:r>
            <a:r>
              <a:rPr lang="cs-CZ" sz="2000" dirty="0">
                <a:solidFill>
                  <a:schemeClr val="tx2"/>
                </a:solidFill>
              </a:rPr>
              <a:t> a terciéru</a:t>
            </a:r>
          </a:p>
          <a:p>
            <a:pPr lvl="2"/>
            <a:endParaRPr lang="cs-CZ" sz="2000" dirty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Komentář</a:t>
            </a:r>
            <a:r>
              <a:rPr lang="cs-CZ" dirty="0">
                <a:solidFill>
                  <a:schemeClr val="tx2"/>
                </a:solidFill>
              </a:rPr>
              <a:t> – cca odstavec textu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Nejen popis, ale i interpretace</a:t>
            </a:r>
          </a:p>
          <a:p>
            <a:pPr lvl="2"/>
            <a:endParaRPr lang="cs-CZ" sz="22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37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340768"/>
            <a:ext cx="11089232" cy="512198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Jaká data budou potřeba?</a:t>
            </a:r>
          </a:p>
          <a:p>
            <a:r>
              <a:rPr lang="cs-CZ" sz="2000" b="1" dirty="0">
                <a:solidFill>
                  <a:schemeClr val="tx2"/>
                </a:solidFill>
              </a:rPr>
              <a:t>Data k roku 2011: </a:t>
            </a:r>
          </a:p>
          <a:p>
            <a:pPr lvl="1"/>
            <a:r>
              <a:rPr lang="cs-CZ" sz="1800" dirty="0">
                <a:solidFill>
                  <a:schemeClr val="tx2"/>
                </a:solidFill>
                <a:hlinkClick r:id="rId2"/>
              </a:rPr>
              <a:t>https://vdb.czso.cz/vdbvo2/faces/cs/index.jsf?page=statistiky</a:t>
            </a:r>
            <a:endParaRPr lang="cs-CZ" sz="1800" dirty="0">
              <a:solidFill>
                <a:schemeClr val="tx2"/>
              </a:solidFill>
            </a:endParaRPr>
          </a:p>
          <a:p>
            <a:pPr lvl="1"/>
            <a:endParaRPr lang="cs-CZ" sz="1800" dirty="0">
              <a:solidFill>
                <a:schemeClr val="tx2"/>
              </a:solidFill>
            </a:endParaRP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Náboženství: </a:t>
            </a:r>
            <a:r>
              <a:rPr lang="cs-CZ" sz="1800" dirty="0">
                <a:solidFill>
                  <a:schemeClr val="tx2"/>
                </a:solidFill>
                <a:hlinkClick r:id="rId3"/>
              </a:rPr>
              <a:t>https://vdb.czso.cz/vdbvo2/faces/cs/index.jsf?page=statistiky#katalog=30719</a:t>
            </a:r>
            <a:r>
              <a:rPr lang="cs-CZ" sz="1800" dirty="0">
                <a:solidFill>
                  <a:schemeClr val="tx2"/>
                </a:solidFill>
              </a:rPr>
              <a:t> (tab. 14)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Věk (pětileté skupiny) a pohlaví – nutno sečíst za obce</a:t>
            </a:r>
          </a:p>
          <a:p>
            <a:pPr lvl="1"/>
            <a:r>
              <a:rPr lang="cs-CZ" sz="1800" dirty="0">
                <a:solidFill>
                  <a:schemeClr val="tx2"/>
                </a:solidFill>
                <a:hlinkClick r:id="rId4"/>
              </a:rPr>
              <a:t>https://vdb.czso.cz/vdbvo2/faces/cs/index.jsf?page=statistiky#katalog=30708</a:t>
            </a:r>
            <a:r>
              <a:rPr lang="cs-CZ" sz="1800" dirty="0">
                <a:solidFill>
                  <a:schemeClr val="tx2"/>
                </a:solidFill>
              </a:rPr>
              <a:t> (tab. 112)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Ekonomická činnost</a:t>
            </a:r>
          </a:p>
          <a:p>
            <a:pPr lvl="1"/>
            <a:r>
              <a:rPr lang="cs-CZ" sz="1800" dirty="0">
                <a:solidFill>
                  <a:schemeClr val="tx2"/>
                </a:solidFill>
                <a:hlinkClick r:id="rId5"/>
              </a:rPr>
              <a:t>https://vdb.czso.cz/vdbvo2/faces/cs/index.jsf?page=statistiky#katalog=30713</a:t>
            </a:r>
            <a:r>
              <a:rPr lang="cs-CZ" sz="1800" dirty="0">
                <a:solidFill>
                  <a:schemeClr val="tx2"/>
                </a:solidFill>
              </a:rPr>
              <a:t> (tab. 10)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02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476672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808" y="1628800"/>
            <a:ext cx="10873207" cy="483395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2"/>
                </a:solidFill>
              </a:rPr>
              <a:t>ZÁVĚR</a:t>
            </a:r>
          </a:p>
          <a:p>
            <a:r>
              <a:rPr lang="cs-CZ" sz="2000" b="1" dirty="0">
                <a:solidFill>
                  <a:schemeClr val="tx2"/>
                </a:solidFill>
              </a:rPr>
              <a:t>Shrnutí všech 5 cvičení </a:t>
            </a:r>
            <a:r>
              <a:rPr lang="cs-CZ" sz="2000" dirty="0">
                <a:solidFill>
                  <a:schemeClr val="tx2"/>
                </a:solidFill>
              </a:rPr>
              <a:t>– alespoň </a:t>
            </a:r>
            <a:r>
              <a:rPr lang="cs-CZ" sz="2000" b="1" dirty="0">
                <a:solidFill>
                  <a:schemeClr val="tx2"/>
                </a:solidFill>
              </a:rPr>
              <a:t>půl strany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nutné zmínit všechny ukazatele, ale popsat a vysvětlit stav obyvatelstva ve vašem SO ORP</a:t>
            </a:r>
          </a:p>
          <a:p>
            <a:r>
              <a:rPr lang="cs-CZ" sz="2000" dirty="0">
                <a:solidFill>
                  <a:schemeClr val="tx2"/>
                </a:solidFill>
              </a:rPr>
              <a:t>Zamyslete se i nad vývojem v budoucnu</a:t>
            </a:r>
          </a:p>
          <a:p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89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Termín odevzdání 5. části: neděle </a:t>
            </a:r>
            <a:r>
              <a:rPr lang="cs-CZ" b="1" dirty="0">
                <a:solidFill>
                  <a:schemeClr val="tx2"/>
                </a:solidFill>
              </a:rPr>
              <a:t>27. 12. 2020, 23:59</a:t>
            </a:r>
          </a:p>
          <a:p>
            <a:r>
              <a:rPr lang="cs-CZ" dirty="0">
                <a:solidFill>
                  <a:schemeClr val="tx2"/>
                </a:solidFill>
              </a:rPr>
              <a:t>Dbejte připomínek k minulým cvičením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6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282CD-F2F6-4686-B595-41301015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63F80-4A0F-4C88-BEC9-D99E9DB7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360" y="1844824"/>
            <a:ext cx="9753600" cy="4343400"/>
          </a:xfrm>
        </p:spPr>
        <p:txBody>
          <a:bodyPr/>
          <a:lstStyle/>
          <a:p>
            <a:pPr marL="45720" indent="0">
              <a:buNone/>
            </a:pPr>
            <a:r>
              <a:rPr lang="cs-CZ" dirty="0">
                <a:solidFill>
                  <a:schemeClr val="tx2"/>
                </a:solidFill>
              </a:rPr>
              <a:t>STRUKTURA OBYVATELSTVA</a:t>
            </a:r>
          </a:p>
          <a:p>
            <a:r>
              <a:rPr lang="cs-CZ" b="1" dirty="0">
                <a:solidFill>
                  <a:schemeClr val="tx2"/>
                </a:solidFill>
              </a:rPr>
              <a:t>3 skupiny </a:t>
            </a:r>
            <a:r>
              <a:rPr lang="cs-CZ" dirty="0">
                <a:solidFill>
                  <a:schemeClr val="tx2"/>
                </a:solidFill>
              </a:rPr>
              <a:t>znaků, podle kterých můžeme sledovat strukturu každé populace: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Biologické znaky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Kulturní znaky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Ekonomické a společenské znaky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44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282CD-F2F6-4686-B595-41301015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63F80-4A0F-4C88-BEC9-D99E9DB7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360" y="1844824"/>
            <a:ext cx="9753600" cy="4343400"/>
          </a:xfrm>
        </p:spPr>
        <p:txBody>
          <a:bodyPr/>
          <a:lstStyle/>
          <a:p>
            <a:pPr marL="45720" indent="0">
              <a:buNone/>
            </a:pPr>
            <a:r>
              <a:rPr lang="cs-CZ" dirty="0">
                <a:solidFill>
                  <a:schemeClr val="tx2"/>
                </a:solidFill>
              </a:rPr>
              <a:t>STRUKTURA OBYVATELSTVA</a:t>
            </a:r>
          </a:p>
          <a:p>
            <a:r>
              <a:rPr lang="cs-CZ" b="1" dirty="0">
                <a:solidFill>
                  <a:schemeClr val="tx2"/>
                </a:solidFill>
              </a:rPr>
              <a:t>Biologické znaky:</a:t>
            </a:r>
          </a:p>
          <a:p>
            <a:pPr lvl="1"/>
            <a:r>
              <a:rPr lang="cs-CZ" u="sng" dirty="0">
                <a:solidFill>
                  <a:schemeClr val="tx2"/>
                </a:solidFill>
              </a:rPr>
              <a:t>Pohlaví: 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Počet žen, mužů, koeficient maskulinity, koeficient feminity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Věková pyramida	</a:t>
            </a:r>
          </a:p>
          <a:p>
            <a:pPr lvl="1"/>
            <a:r>
              <a:rPr lang="cs-CZ" u="sng" dirty="0">
                <a:solidFill>
                  <a:schemeClr val="tx2"/>
                </a:solidFill>
              </a:rPr>
              <a:t>Věk: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Počet lidí v </a:t>
            </a:r>
            <a:r>
              <a:rPr lang="cs-CZ" dirty="0" err="1">
                <a:solidFill>
                  <a:schemeClr val="tx2"/>
                </a:solidFill>
              </a:rPr>
              <a:t>pre</a:t>
            </a:r>
            <a:r>
              <a:rPr lang="cs-CZ" dirty="0">
                <a:solidFill>
                  <a:schemeClr val="tx2"/>
                </a:solidFill>
              </a:rPr>
              <a:t>-, produktivním, post- věku, index stáří, průměrný věk, atd.</a:t>
            </a:r>
          </a:p>
          <a:p>
            <a:pPr lvl="1"/>
            <a:r>
              <a:rPr lang="cs-CZ" u="sng" dirty="0">
                <a:solidFill>
                  <a:schemeClr val="tx2"/>
                </a:solidFill>
              </a:rPr>
              <a:t>Rodinný stav</a:t>
            </a:r>
          </a:p>
          <a:p>
            <a:pPr lvl="1"/>
            <a:r>
              <a:rPr lang="cs-CZ" u="sng" dirty="0">
                <a:solidFill>
                  <a:schemeClr val="tx2"/>
                </a:solidFill>
              </a:rPr>
              <a:t>Rasy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DC36FB6-C933-4BFB-91D9-B7C52176C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524" y="4653136"/>
            <a:ext cx="4779010" cy="211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8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1ACE6-1787-48B5-A653-4DC9752D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Obrázek 10" descr="Obsah obrázku text, mapa&#10;&#10;Popis byl vytvořen automaticky">
            <a:extLst>
              <a:ext uri="{FF2B5EF4-FFF2-40B4-BE49-F238E27FC236}">
                <a16:creationId xmlns:a16="http://schemas.microsoft.com/office/drawing/2014/main" id="{07C64C78-1A08-4FCF-8403-C4B1ADAFD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5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92897-CEE7-4A31-986D-DC5891703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28" y="548680"/>
            <a:ext cx="9753600" cy="91440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5.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61BC56-FF21-4A57-B78D-12DBD0312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343400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Kulturní znaky: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Etnicita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Národnost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Jazyk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Religiozita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Vzdělání</a:t>
            </a:r>
          </a:p>
          <a:p>
            <a:r>
              <a:rPr lang="cs-CZ" b="1" dirty="0">
                <a:solidFill>
                  <a:schemeClr val="tx2"/>
                </a:solidFill>
              </a:rPr>
              <a:t>Ekonomické znaky</a:t>
            </a:r>
            <a:r>
              <a:rPr lang="cs-CZ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Ekonomická aktivita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84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412776"/>
                <a:ext cx="10873207" cy="5049980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>
                    <a:solidFill>
                      <a:schemeClr val="tx2"/>
                    </a:solidFill>
                  </a:rPr>
                  <a:t>5.1 Struktura obyvatelstva podle pohlaví</a:t>
                </a: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dirty="0">
                    <a:solidFill>
                      <a:schemeClr val="tx2"/>
                    </a:solidFill>
                  </a:rPr>
                  <a:t>Index maskulinity, index feminity, koeficient maskulinity a koeficient feminity </a:t>
                </a:r>
                <a:r>
                  <a:rPr lang="cs-CZ" b="1" dirty="0">
                    <a:solidFill>
                      <a:schemeClr val="tx2"/>
                    </a:solidFill>
                  </a:rPr>
                  <a:t>za vybraný SO ORP 2001, 2011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cs-CZ" b="1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</m:den>
                    </m:f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endParaRPr lang="cs-CZ" b="1" dirty="0">
                  <a:solidFill>
                    <a:schemeClr val="tx2"/>
                  </a:solidFill>
                </a:endParaRPr>
              </a:p>
              <a:p>
                <a:pPr lvl="1"/>
                <a:endParaRPr lang="cs-CZ" sz="1100" b="1" dirty="0">
                  <a:solidFill>
                    <a:schemeClr val="tx2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cs-CZ" b="1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den>
                    </m:f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endParaRPr lang="cs-CZ" b="1" dirty="0">
                  <a:solidFill>
                    <a:schemeClr val="tx2"/>
                  </a:solidFill>
                </a:endParaRPr>
              </a:p>
              <a:p>
                <a:pPr lvl="1"/>
                <a:endParaRPr lang="cs-CZ" sz="1050" b="1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b="1" dirty="0">
                    <a:solidFill>
                      <a:schemeClr val="tx2"/>
                    </a:solidFill>
                  </a:rPr>
                  <a:t>k</a:t>
                </a:r>
                <a14:m>
                  <m:oMath xmlns:m="http://schemas.openxmlformats.org/officeDocument/2006/math">
                    <m:r>
                      <a:rPr lang="cs-CZ" b="1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acc>
                      </m:den>
                    </m:f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endParaRPr lang="cs-CZ" b="1" dirty="0">
                  <a:solidFill>
                    <a:schemeClr val="tx2"/>
                  </a:solidFill>
                </a:endParaRPr>
              </a:p>
              <a:p>
                <a:pPr lvl="1"/>
                <a:endParaRPr lang="cs-CZ" sz="1050" b="1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b="1" dirty="0">
                    <a:solidFill>
                      <a:schemeClr val="tx2"/>
                    </a:solidFill>
                  </a:rPr>
                  <a:t>k</a:t>
                </a:r>
                <a:r>
                  <a:rPr lang="cs-CZ" b="1" baseline="-25000" dirty="0">
                    <a:solidFill>
                      <a:schemeClr val="tx2"/>
                    </a:solidFill>
                  </a:rPr>
                  <a:t>f</a:t>
                </a: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acc>
                      </m:den>
                    </m:f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endParaRPr lang="cs-CZ" b="1" dirty="0">
                  <a:solidFill>
                    <a:schemeClr val="tx2"/>
                  </a:solidFill>
                </a:endParaRPr>
              </a:p>
              <a:p>
                <a:pPr lvl="1"/>
                <a:endParaRPr lang="cs-CZ" sz="18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1800" dirty="0">
                    <a:solidFill>
                      <a:schemeClr val="tx2"/>
                    </a:solidFill>
                  </a:rPr>
                  <a:t>I</a:t>
                </a:r>
                <a:r>
                  <a:rPr lang="cs-CZ" sz="1800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sz="1800" dirty="0">
                    <a:solidFill>
                      <a:schemeClr val="tx2"/>
                    </a:solidFill>
                  </a:rPr>
                  <a:t> – index maskulinity, I</a:t>
                </a:r>
                <a:r>
                  <a:rPr lang="cs-CZ" sz="1800" baseline="-25000" dirty="0">
                    <a:solidFill>
                      <a:schemeClr val="tx2"/>
                    </a:solidFill>
                  </a:rPr>
                  <a:t>f</a:t>
                </a:r>
                <a:r>
                  <a:rPr lang="cs-CZ" sz="1800" dirty="0">
                    <a:solidFill>
                      <a:schemeClr val="tx2"/>
                    </a:solidFill>
                  </a:rPr>
                  <a:t> – index feminity, k</a:t>
                </a:r>
                <a:r>
                  <a:rPr lang="cs-CZ" sz="1800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sz="1800" dirty="0">
                    <a:solidFill>
                      <a:schemeClr val="tx2"/>
                    </a:solidFill>
                  </a:rPr>
                  <a:t> – koeficient maskulinity, k</a:t>
                </a:r>
                <a:r>
                  <a:rPr lang="cs-CZ" sz="1800" baseline="-25000" dirty="0">
                    <a:solidFill>
                      <a:schemeClr val="tx2"/>
                    </a:solidFill>
                  </a:rPr>
                  <a:t>f</a:t>
                </a:r>
                <a:r>
                  <a:rPr lang="cs-CZ" sz="1800" dirty="0">
                    <a:solidFill>
                      <a:schemeClr val="tx2"/>
                    </a:solidFill>
                  </a:rPr>
                  <a:t> – koeficient feminity, M – počet mužů, Ž – počet žen</a:t>
                </a: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412776"/>
                <a:ext cx="10873207" cy="5049980"/>
              </a:xfrm>
              <a:blipFill>
                <a:blip r:embed="rId2"/>
                <a:stretch>
                  <a:fillRect t="-1691" r="-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646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852" y="548680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700808"/>
                <a:ext cx="10873207" cy="4761948"/>
              </a:xfrm>
            </p:spPr>
            <p:txBody>
              <a:bodyPr>
                <a:normAutofit/>
              </a:bodyPr>
              <a:lstStyle/>
              <a:p>
                <a:pPr lvl="1"/>
                <a:r>
                  <a:rPr lang="cs-CZ" b="1" dirty="0">
                    <a:solidFill>
                      <a:schemeClr val="tx2"/>
                    </a:solidFill>
                  </a:rPr>
                  <a:t>1 tabulka</a:t>
                </a:r>
                <a:r>
                  <a:rPr lang="cs-CZ" dirty="0">
                    <a:solidFill>
                      <a:schemeClr val="tx2"/>
                    </a:solidFill>
                  </a:rPr>
                  <a:t> pro oba roky za </a:t>
                </a:r>
                <a:r>
                  <a:rPr lang="cs-CZ" b="1" dirty="0">
                    <a:solidFill>
                      <a:schemeClr val="tx2"/>
                    </a:solidFill>
                  </a:rPr>
                  <a:t>celý SO ORP</a:t>
                </a: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2"/>
                <a:r>
                  <a:rPr lang="cs-CZ" dirty="0">
                    <a:solidFill>
                      <a:schemeClr val="tx2"/>
                    </a:solidFill>
                  </a:rPr>
                  <a:t>Bude v ní: M, Ž,</a:t>
                </a:r>
                <a:r>
                  <a:rPr lang="cs-CZ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cs-CZ" dirty="0">
                    <a:solidFill>
                      <a:schemeClr val="tx2"/>
                    </a:solidFill>
                  </a:rPr>
                  <a:t>, i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dirty="0">
                    <a:solidFill>
                      <a:schemeClr val="tx2"/>
                    </a:solidFill>
                  </a:rPr>
                  <a:t>, i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f</a:t>
                </a:r>
                <a:r>
                  <a:rPr lang="cs-CZ" dirty="0">
                    <a:solidFill>
                      <a:schemeClr val="tx2"/>
                    </a:solidFill>
                  </a:rPr>
                  <a:t>, k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dirty="0">
                    <a:solidFill>
                      <a:schemeClr val="tx2"/>
                    </a:solidFill>
                  </a:rPr>
                  <a:t>, </a:t>
                </a:r>
                <a:r>
                  <a:rPr lang="cs-CZ" dirty="0" err="1">
                    <a:solidFill>
                      <a:schemeClr val="tx2"/>
                    </a:solidFill>
                  </a:rPr>
                  <a:t>k</a:t>
                </a:r>
                <a:r>
                  <a:rPr lang="cs-CZ" baseline="-25000" dirty="0" err="1">
                    <a:solidFill>
                      <a:schemeClr val="tx2"/>
                    </a:solidFill>
                  </a:rPr>
                  <a:t>f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 </a:t>
                </a:r>
                <a:r>
                  <a:rPr lang="cs-CZ" dirty="0">
                    <a:solidFill>
                      <a:schemeClr val="tx2"/>
                    </a:solidFill>
                  </a:rPr>
                  <a:t> 																	</a:t>
                </a:r>
              </a:p>
              <a:p>
                <a:pPr lvl="1"/>
                <a:r>
                  <a:rPr lang="cs-CZ" sz="1800" dirty="0">
                    <a:solidFill>
                      <a:schemeClr val="tx2"/>
                    </a:solidFill>
                  </a:rPr>
                  <a:t>Komentář – </a:t>
                </a:r>
                <a:r>
                  <a:rPr lang="cs-CZ" sz="1800" b="1" dirty="0">
                    <a:solidFill>
                      <a:schemeClr val="tx2"/>
                    </a:solidFill>
                  </a:rPr>
                  <a:t>cca odstavec </a:t>
                </a:r>
                <a:r>
                  <a:rPr lang="cs-CZ" sz="1800" dirty="0">
                    <a:solidFill>
                      <a:schemeClr val="tx2"/>
                    </a:solidFill>
                  </a:rPr>
                  <a:t>textu (vyjádřete se ke všem ukazatelům)</a:t>
                </a:r>
              </a:p>
              <a:p>
                <a:pPr lvl="2"/>
                <a:r>
                  <a:rPr lang="cs-CZ" sz="1600" dirty="0">
                    <a:solidFill>
                      <a:schemeClr val="tx2"/>
                    </a:solidFill>
                  </a:rPr>
                  <a:t>Nejen popis, ale i interpretace</a:t>
                </a:r>
              </a:p>
              <a:p>
                <a:pPr lvl="2"/>
                <a:endParaRPr lang="cs-CZ" sz="1600" dirty="0">
                  <a:solidFill>
                    <a:schemeClr val="tx2"/>
                  </a:solidFill>
                </a:endParaRPr>
              </a:p>
              <a:p>
                <a:pPr lvl="1"/>
                <a:endParaRPr lang="cs-CZ" sz="18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1800" dirty="0">
                    <a:solidFill>
                      <a:schemeClr val="tx2"/>
                    </a:solidFill>
                  </a:rPr>
                  <a:t>Pro 5. část </a:t>
                </a:r>
                <a:r>
                  <a:rPr lang="cs-CZ" sz="1800" b="1" dirty="0">
                    <a:solidFill>
                      <a:schemeClr val="tx2"/>
                    </a:solidFill>
                  </a:rPr>
                  <a:t>není potřeba uvádět data za jednotlivé obce</a:t>
                </a:r>
                <a:r>
                  <a:rPr lang="cs-CZ" sz="1800" dirty="0">
                    <a:solidFill>
                      <a:schemeClr val="tx2"/>
                    </a:solidFill>
                  </a:rPr>
                  <a:t>, ale v případě roku 2001 budete pravděpodobně s těmito daty muset pracovat (sečíst údaje za jednotlivé obce vašeho SO ORP, protože konkrétně k SO ORP data nebudou asi dohledatelná)</a:t>
                </a:r>
              </a:p>
              <a:p>
                <a:pPr marL="502920" lvl="2" indent="0">
                  <a:buNone/>
                </a:pPr>
                <a:endParaRPr lang="cs-CZ" dirty="0">
                  <a:solidFill>
                    <a:schemeClr val="tx2"/>
                  </a:solidFill>
                </a:endParaRPr>
              </a:p>
              <a:p>
                <a:pPr marL="502920" lvl="2" indent="0">
                  <a:buNone/>
                </a:pPr>
                <a:endParaRPr lang="cs-CZ" dirty="0">
                  <a:solidFill>
                    <a:schemeClr val="tx2"/>
                  </a:solidFill>
                </a:endParaRPr>
              </a:p>
              <a:p>
                <a:pPr lvl="2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700808"/>
                <a:ext cx="10873207" cy="4761948"/>
              </a:xfrm>
              <a:blipFill>
                <a:blip r:embed="rId2"/>
                <a:stretch>
                  <a:fillRect t="-12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83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403633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cvičení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484784"/>
                <a:ext cx="10873207" cy="497797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b="1" dirty="0">
                    <a:solidFill>
                      <a:schemeClr val="tx2"/>
                    </a:solidFill>
                  </a:rPr>
                  <a:t>5.2 Struktura obyvatelstva podle věku</a:t>
                </a:r>
              </a:p>
              <a:p>
                <a:endParaRPr lang="cs-CZ" sz="2000" b="1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1800" dirty="0">
                    <a:solidFill>
                      <a:schemeClr val="tx2"/>
                    </a:solidFill>
                  </a:rPr>
                  <a:t>Absolutní a relativní počet lidí v předproduktivním, produktivním a poproduktivním věku, index stáří </a:t>
                </a:r>
                <a:r>
                  <a:rPr lang="cs-CZ" sz="1800" b="1" dirty="0">
                    <a:solidFill>
                      <a:schemeClr val="tx2"/>
                    </a:solidFill>
                  </a:rPr>
                  <a:t>za vybraný SO ORP </a:t>
                </a:r>
                <a:r>
                  <a:rPr lang="cs-CZ" sz="1800" dirty="0">
                    <a:solidFill>
                      <a:schemeClr val="tx2"/>
                    </a:solidFill>
                  </a:rPr>
                  <a:t>v letech </a:t>
                </a:r>
                <a:r>
                  <a:rPr lang="cs-CZ" sz="1800" b="1" dirty="0">
                    <a:solidFill>
                      <a:schemeClr val="tx2"/>
                    </a:solidFill>
                  </a:rPr>
                  <a:t>2001 a 2011</a:t>
                </a:r>
              </a:p>
              <a:p>
                <a:pPr lvl="2"/>
                <a:endParaRPr lang="cs-CZ" sz="2000" b="0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cs-CZ" sz="2000" b="1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𝒔</m:t>
                    </m:r>
                    <m:r>
                      <a:rPr lang="cs-CZ" sz="2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𝟔𝟓</m:t>
                        </m:r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num>
                      <m:den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cs-CZ" sz="2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cs-CZ" sz="2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endParaRPr lang="cs-CZ" sz="2000" b="1" dirty="0">
                  <a:solidFill>
                    <a:schemeClr val="tx2"/>
                  </a:solidFill>
                </a:endParaRPr>
              </a:p>
              <a:p>
                <a:pPr lvl="1"/>
                <a:endParaRPr lang="cs-CZ" sz="1100" dirty="0">
                  <a:solidFill>
                    <a:schemeClr val="tx2"/>
                  </a:solidFill>
                </a:endParaRPr>
              </a:p>
              <a:p>
                <a:pPr lvl="1"/>
                <a:endParaRPr lang="cs-CZ" sz="1800" dirty="0">
                  <a:solidFill>
                    <a:schemeClr val="tx2"/>
                  </a:solidFill>
                </a:endParaRPr>
              </a:p>
              <a:p>
                <a:pPr lvl="2"/>
                <a:r>
                  <a:rPr lang="cs-CZ" dirty="0">
                    <a:solidFill>
                      <a:schemeClr val="tx2"/>
                    </a:solidFill>
                  </a:rPr>
                  <a:t>I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s</a:t>
                </a:r>
                <a:r>
                  <a:rPr lang="cs-CZ" dirty="0">
                    <a:solidFill>
                      <a:schemeClr val="tx2"/>
                    </a:solidFill>
                  </a:rPr>
                  <a:t> – index stáří, S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65+</a:t>
                </a:r>
                <a:r>
                  <a:rPr lang="cs-CZ" dirty="0">
                    <a:solidFill>
                      <a:schemeClr val="tx2"/>
                    </a:solidFill>
                  </a:rPr>
                  <a:t> – počet lidí ve věku 65 +, S 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0-14</a:t>
                </a:r>
                <a:r>
                  <a:rPr lang="cs-CZ" dirty="0">
                    <a:solidFill>
                      <a:schemeClr val="tx2"/>
                    </a:solidFill>
                  </a:rPr>
                  <a:t> – počet lidí ve věku 0- 14</a:t>
                </a:r>
              </a:p>
              <a:p>
                <a:pPr lvl="1"/>
                <a:endParaRPr lang="cs-CZ" sz="18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1800" b="1" dirty="0">
                    <a:solidFill>
                      <a:schemeClr val="tx2"/>
                    </a:solidFill>
                  </a:rPr>
                  <a:t>1 tabulka </a:t>
                </a:r>
                <a:r>
                  <a:rPr lang="cs-CZ" sz="1800" dirty="0">
                    <a:solidFill>
                      <a:schemeClr val="tx2"/>
                    </a:solidFill>
                  </a:rPr>
                  <a:t>pro oba roky za celý SO ORP</a:t>
                </a:r>
              </a:p>
              <a:p>
                <a:pPr lvl="2"/>
                <a:r>
                  <a:rPr lang="cs-CZ" sz="1600" dirty="0">
                    <a:solidFill>
                      <a:schemeClr val="tx2"/>
                    </a:solidFill>
                  </a:rPr>
                  <a:t>Bude v ní:  I</a:t>
                </a:r>
                <a:r>
                  <a:rPr lang="cs-CZ" sz="1600" baseline="-25000" dirty="0">
                    <a:solidFill>
                      <a:schemeClr val="tx2"/>
                    </a:solidFill>
                  </a:rPr>
                  <a:t>s</a:t>
                </a:r>
                <a:r>
                  <a:rPr lang="cs-CZ" sz="1600" dirty="0">
                    <a:solidFill>
                      <a:schemeClr val="tx2"/>
                    </a:solidFill>
                  </a:rPr>
                  <a:t>, absolutní i relativní S</a:t>
                </a:r>
                <a:r>
                  <a:rPr lang="cs-CZ" sz="1600" baseline="-25000" dirty="0">
                    <a:solidFill>
                      <a:schemeClr val="tx2"/>
                    </a:solidFill>
                  </a:rPr>
                  <a:t>0-14</a:t>
                </a:r>
                <a:r>
                  <a:rPr lang="cs-CZ" sz="1600" dirty="0">
                    <a:solidFill>
                      <a:schemeClr val="tx2"/>
                    </a:solidFill>
                  </a:rPr>
                  <a:t>, absolutní a relativní S</a:t>
                </a:r>
                <a:r>
                  <a:rPr lang="cs-CZ" sz="1600" baseline="-25000" dirty="0">
                    <a:solidFill>
                      <a:schemeClr val="tx2"/>
                    </a:solidFill>
                  </a:rPr>
                  <a:t>65+</a:t>
                </a:r>
              </a:p>
              <a:p>
                <a:pPr lvl="2"/>
                <a:endParaRPr lang="cs-CZ" baseline="-250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1800" b="1" dirty="0">
                    <a:solidFill>
                      <a:schemeClr val="tx2"/>
                    </a:solidFill>
                  </a:rPr>
                  <a:t>Komentář</a:t>
                </a:r>
                <a:r>
                  <a:rPr lang="cs-CZ" sz="1800" dirty="0">
                    <a:solidFill>
                      <a:schemeClr val="tx2"/>
                    </a:solidFill>
                  </a:rPr>
                  <a:t> – cca odstavec textu</a:t>
                </a:r>
              </a:p>
              <a:p>
                <a:pPr lvl="2"/>
                <a:r>
                  <a:rPr lang="cs-CZ" sz="1600" dirty="0">
                    <a:solidFill>
                      <a:schemeClr val="tx2"/>
                    </a:solidFill>
                  </a:rPr>
                  <a:t>Nejen popis, ale i interpretace</a:t>
                </a: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484784"/>
                <a:ext cx="10873207" cy="4977972"/>
              </a:xfrm>
              <a:blipFill>
                <a:blip r:embed="rId2"/>
                <a:stretch>
                  <a:fillRect t="-2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16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B7C38-EC66-4E5C-A6A3-CC4C34D9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Data 5.1 a 5.2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5E7A44-91A9-4387-819F-2F3443B0A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Data k roku 2011: Neměl by být problém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2"/>
              </a:rPr>
              <a:t>https://vdb.czso.cz/vdbvo2/faces/cs/index.jsf?page=statistiky#katalog=30708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Data k roku 2001: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3"/>
              </a:rPr>
              <a:t>https://www.czso.cz/staticke/sldb/sldb2001.nsf/index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95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957</Words>
  <Application>Microsoft Office PowerPoint</Application>
  <PresentationFormat>Vlastní</PresentationFormat>
  <Paragraphs>163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Century Gothic</vt:lpstr>
      <vt:lpstr>Continental_World_16x9</vt:lpstr>
      <vt:lpstr>Geografie obyvatelstva  a geodemografie</vt:lpstr>
      <vt:lpstr>5. cvičení</vt:lpstr>
      <vt:lpstr>5. cvičení</vt:lpstr>
      <vt:lpstr>Prezentace aplikace PowerPoint</vt:lpstr>
      <vt:lpstr>5. cvičení</vt:lpstr>
      <vt:lpstr>Zadání 5. cvičení</vt:lpstr>
      <vt:lpstr>Zadání 5. cvičení</vt:lpstr>
      <vt:lpstr>Zadání 5. cvičení</vt:lpstr>
      <vt:lpstr>Data 5.1 a 5.2</vt:lpstr>
      <vt:lpstr>Zadání 5. cvičení</vt:lpstr>
      <vt:lpstr>Zadání 5. cvičení</vt:lpstr>
      <vt:lpstr>Zadání 5. cvičení</vt:lpstr>
      <vt:lpstr>Zadání 5. cvičení</vt:lpstr>
      <vt:lpstr>Zadání 5. cvičení</vt:lpstr>
      <vt:lpstr>Zadání 5. cvičení</vt:lpstr>
      <vt:lpstr>Zadání 5. cvičení</vt:lpstr>
      <vt:lpstr>Zadání 5. cvičení</vt:lpstr>
      <vt:lpstr>Zadání 5. 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2020-12-14T15:01:34Z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