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324" r:id="rId4"/>
    <p:sldId id="325" r:id="rId5"/>
    <p:sldId id="326" r:id="rId6"/>
    <p:sldId id="327" r:id="rId7"/>
    <p:sldId id="329" r:id="rId8"/>
    <p:sldId id="330" r:id="rId9"/>
    <p:sldId id="331" r:id="rId10"/>
    <p:sldId id="309" r:id="rId11"/>
    <p:sldId id="332" r:id="rId12"/>
    <p:sldId id="333" r:id="rId13"/>
    <p:sldId id="280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324"/>
            <p14:sldId id="325"/>
            <p14:sldId id="326"/>
            <p14:sldId id="327"/>
            <p14:sldId id="329"/>
            <p14:sldId id="330"/>
            <p14:sldId id="331"/>
            <p14:sldId id="309"/>
            <p14:sldId id="332"/>
            <p14:sldId id="333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16.11.2020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16.11.2020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16.11.2020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aktiv.morgenpost.de/europakarte/#5/48.415/11.294/e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katalog-produkt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6.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</a:t>
            </a:r>
            <a:r>
              <a:rPr lang="cs-CZ" dirty="0" err="1">
                <a:solidFill>
                  <a:schemeClr val="tx2"/>
                </a:solidFill>
              </a:rPr>
              <a:t>summary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Nezapomenout odevzdat prezentace a </a:t>
            </a:r>
            <a:r>
              <a:rPr lang="cs-CZ" sz="1800" dirty="0" err="1">
                <a:solidFill>
                  <a:schemeClr val="tx2"/>
                </a:solidFill>
              </a:rPr>
              <a:t>summary</a:t>
            </a:r>
            <a:r>
              <a:rPr lang="cs-CZ" sz="1800" dirty="0">
                <a:solidFill>
                  <a:schemeClr val="tx2"/>
                </a:solidFill>
              </a:rPr>
              <a:t> do příslušné odevzdávárny:</a:t>
            </a:r>
          </a:p>
          <a:p>
            <a:pPr lvl="2">
              <a:buClr>
                <a:schemeClr val="tx2"/>
              </a:buClr>
            </a:pPr>
            <a:r>
              <a:rPr lang="cs-CZ" sz="1600" dirty="0" err="1">
                <a:solidFill>
                  <a:schemeClr val="tx2"/>
                </a:solidFill>
              </a:rPr>
              <a:t>Bělotová</a:t>
            </a:r>
            <a:r>
              <a:rPr lang="cs-CZ" sz="1600" dirty="0">
                <a:solidFill>
                  <a:schemeClr val="tx2"/>
                </a:solidFill>
              </a:rPr>
              <a:t> Erika, </a:t>
            </a:r>
          </a:p>
          <a:p>
            <a:pPr lvl="2">
              <a:buClr>
                <a:schemeClr val="tx2"/>
              </a:buClr>
            </a:pPr>
            <a:r>
              <a:rPr lang="cs-CZ" sz="1600" dirty="0" err="1">
                <a:solidFill>
                  <a:schemeClr val="tx2"/>
                </a:solidFill>
              </a:rPr>
              <a:t>Hámorová</a:t>
            </a:r>
            <a:r>
              <a:rPr lang="cs-CZ" sz="1600" dirty="0">
                <a:solidFill>
                  <a:schemeClr val="tx2"/>
                </a:solidFill>
              </a:rPr>
              <a:t> L. Ester,</a:t>
            </a:r>
          </a:p>
          <a:p>
            <a:pPr lvl="2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Kašík Daniel, </a:t>
            </a:r>
          </a:p>
          <a:p>
            <a:pPr lvl="2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Kozlová Adéla, </a:t>
            </a:r>
          </a:p>
          <a:p>
            <a:pPr lvl="2">
              <a:buClr>
                <a:schemeClr val="tx2"/>
              </a:buClr>
            </a:pPr>
            <a:r>
              <a:rPr lang="cs-CZ" sz="1600" dirty="0" err="1">
                <a:solidFill>
                  <a:schemeClr val="tx2"/>
                </a:solidFill>
              </a:rPr>
              <a:t>Mahdalík</a:t>
            </a:r>
            <a:r>
              <a:rPr lang="cs-CZ" sz="1600" dirty="0">
                <a:solidFill>
                  <a:schemeClr val="tx2"/>
                </a:solidFill>
              </a:rPr>
              <a:t> Jiří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Do 22. 11. 23:59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Nezapomenout úspěšně splnit 2. odpovědník – alespoň na 80 %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Do 22. 11. 23:59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0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ZAJÍMAVOST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cs-CZ" sz="2400" u="sng" dirty="0">
                <a:solidFill>
                  <a:schemeClr val="tx2"/>
                </a:solidFill>
              </a:rPr>
              <a:t>POPULAČNÍ RŮST/ÚBYTEK V EVROPĚ</a:t>
            </a:r>
          </a:p>
          <a:p>
            <a:pPr marL="274320" lvl="1" indent="0">
              <a:buNone/>
            </a:pPr>
            <a:endParaRPr lang="cs-CZ" sz="2400" u="sng" dirty="0">
              <a:solidFill>
                <a:schemeClr val="tx2"/>
              </a:solidFill>
              <a:hlinkClick r:id="rId2"/>
            </a:endParaRPr>
          </a:p>
          <a:p>
            <a:pPr marL="274320" lvl="1" indent="0">
              <a:buNone/>
            </a:pPr>
            <a:r>
              <a:rPr lang="cs-CZ" sz="2200" dirty="0">
                <a:solidFill>
                  <a:schemeClr val="tx2"/>
                </a:solidFill>
                <a:hlinkClick r:id="rId2"/>
              </a:rPr>
              <a:t>https://interaktiv.morgenpost.de/europakarte/#5/48.415/11.294/en</a:t>
            </a:r>
            <a:endParaRPr lang="cs-CZ" sz="2200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2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3.1 Dojížďka do zaměstnání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Dojížďka do zaměstnání za obce vybraného SO ORP (a za celý SO ORP) v roce 2011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1 tabulka pro všechny obce + celkem za celé SO ORP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Pro každou obec bude v tabulce uvedeno: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Počet dojíždějících do zaměstnání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Počet vyjíždějících do zaměstnání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Celkem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Z toho muži (v %), z toho ženy (v %)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První dva převládající směry vyjížďky + počet vyjíždějících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Vyjíždí v rámci okresu / vyjíždí do jiných okresů kraje / vyjíždí do jiných krajů / vyjíždí mimo ČR</a:t>
            </a:r>
          </a:p>
          <a:p>
            <a:pPr lvl="3"/>
            <a:r>
              <a:rPr lang="cs-CZ" sz="1800" dirty="0">
                <a:solidFill>
                  <a:schemeClr val="tx2"/>
                </a:solidFill>
              </a:rPr>
              <a:t>Kde bude uvedeno, vypsat konkrétní obec vyjížďky</a:t>
            </a:r>
          </a:p>
          <a:p>
            <a:pPr lvl="4"/>
            <a:r>
              <a:rPr lang="cs-CZ" sz="1800" dirty="0">
                <a:solidFill>
                  <a:schemeClr val="tx2"/>
                </a:solidFill>
              </a:rPr>
              <a:t>Zejména u malých obcí ale uvedeno nebude, nebo bude jen 1 obec, potom uveďte aspoň tu jednu obec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9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698" y="1340768"/>
            <a:ext cx="10873207" cy="51219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Příklad tabulky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Komentář zhodnocující dojížďku do zaměstnání </a:t>
            </a:r>
          </a:p>
          <a:p>
            <a:r>
              <a:rPr lang="cs-CZ" dirty="0">
                <a:solidFill>
                  <a:schemeClr val="tx2"/>
                </a:solidFill>
              </a:rPr>
              <a:t>Cca odstavec textu – nejen popis, ale i interpretace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FC57E59-9163-48B0-8642-CCB6969E8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80" y="1844824"/>
            <a:ext cx="11340725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0873207" cy="51219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Jaká data budou potřeba?</a:t>
            </a:r>
          </a:p>
          <a:p>
            <a:r>
              <a:rPr lang="cs-CZ" dirty="0">
                <a:solidFill>
                  <a:schemeClr val="tx2"/>
                </a:solidFill>
              </a:rPr>
              <a:t>Data k roku 2011: 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2"/>
              </a:rPr>
              <a:t>https://www.czso.cz/csu/czso/katalog-produktu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Lze dohledat přes tento odkaz. Stačí zadat do vyhledávání „dojížďka“ a zobrazí se odkazy pro všechny kraje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Pozor na zapnuté filtry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02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3.2 Migrační přírůstek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Absolutní a relativní hodnoty migračního salda za obce vybraného SO ORP (a za celé SO ORP) v letech 1991, 2001, 2011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cs-CZ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800" b="0" i="1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= I – E</a:t>
                </a:r>
              </a:p>
              <a:p>
                <a:pPr lvl="2"/>
                <a:r>
                  <a:rPr lang="cs-CZ" dirty="0">
                    <a:solidFill>
                      <a:schemeClr val="tx2"/>
                    </a:solidFill>
                  </a:rPr>
                  <a:t>MS – absolutní migrační saldo, I – počet imigrantů, E – počet emigrantů</a:t>
                </a:r>
              </a:p>
              <a:p>
                <a:pPr lvl="2"/>
                <a:endParaRPr lang="cs-CZ" b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𝑚𝑠</m:t>
                    </m:r>
                    <m:r>
                      <a:rPr lang="cs-CZ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⋅1000</m:t>
                    </m:r>
                  </m:oMath>
                </a14:m>
                <a:endParaRPr lang="cs-CZ" sz="2800" dirty="0">
                  <a:solidFill>
                    <a:schemeClr val="tx2"/>
                  </a:solidFill>
                </a:endParaRPr>
              </a:p>
              <a:p>
                <a:pPr lvl="2">
                  <a:buClr>
                    <a:srgbClr val="545454"/>
                  </a:buClr>
                </a:pPr>
                <a:r>
                  <a:rPr lang="cs-CZ" sz="1600" dirty="0">
                    <a:solidFill>
                      <a:srgbClr val="000000"/>
                    </a:solidFill>
                  </a:rPr>
                  <a:t>ms – relativní migrační saldo (‰), I – počet imigrantů, E – počet emigrantů,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1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sz="1600" dirty="0">
                    <a:solidFill>
                      <a:srgbClr val="000000"/>
                    </a:solidFill>
                  </a:rPr>
                  <a:t> - střední stav obyvatelstva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3 tabulky pro všechny roky a obce + za celé SO ORP</a:t>
                </a:r>
              </a:p>
              <a:p>
                <a:pPr lvl="2"/>
                <a:r>
                  <a:rPr lang="cs-CZ" sz="2200" dirty="0">
                    <a:solidFill>
                      <a:schemeClr val="tx2"/>
                    </a:solidFill>
                  </a:rPr>
                  <a:t>Bude v nich: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sz="2400" dirty="0">
                    <a:solidFill>
                      <a:srgbClr val="000000"/>
                    </a:solidFill>
                  </a:rPr>
                  <a:t> , I, E, MS, </a:t>
                </a:r>
                <a:r>
                  <a:rPr lang="cs-CZ" sz="2400" dirty="0" err="1">
                    <a:solidFill>
                      <a:srgbClr val="000000"/>
                    </a:solidFill>
                  </a:rPr>
                  <a:t>ms</a:t>
                </a:r>
                <a:endParaRPr lang="cs-CZ" sz="22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Komentář zhodnocující vývoj MS a </a:t>
                </a:r>
                <a:r>
                  <a:rPr lang="cs-CZ" sz="2400" dirty="0" err="1">
                    <a:solidFill>
                      <a:schemeClr val="tx2"/>
                    </a:solidFill>
                  </a:rPr>
                  <a:t>ms</a:t>
                </a:r>
                <a:r>
                  <a:rPr lang="cs-CZ" sz="2400" dirty="0">
                    <a:solidFill>
                      <a:schemeClr val="tx2"/>
                    </a:solidFill>
                  </a:rPr>
                  <a:t> – cca </a:t>
                </a:r>
                <a:r>
                  <a:rPr lang="cs-CZ" sz="2400" b="1" dirty="0">
                    <a:solidFill>
                      <a:schemeClr val="tx2"/>
                    </a:solidFill>
                  </a:rPr>
                  <a:t>odstavec textu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Data: </a:t>
                </a:r>
                <a:r>
                  <a:rPr lang="cs-CZ" sz="2400" dirty="0">
                    <a:solidFill>
                      <a:schemeClr val="tx2"/>
                    </a:solidFill>
                    <a:hlinkClick r:id="rId2"/>
                  </a:rPr>
                  <a:t>https://www.czso.cz/csu/czso/databaze-demografickych-udaju-za-obce-cr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3"/>
                <a:stretch>
                  <a:fillRect l="-224" t="-1906" b="-1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03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3.3 Celkový pohyb obyvatelstva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Absolutní a relativní hodnoty celkového pohybu obyvatel za obce vybraného SO ORP (a za celé SO ORP) v letech 1991, 2001, 2011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Celkový pohyb = přirozený pohyb + mechanický pohyb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𝐶𝑃</m:t>
                    </m:r>
                  </m:oMath>
                </a14:m>
                <a:r>
                  <a:rPr lang="cs-CZ" sz="2400" i="1" dirty="0">
                    <a:solidFill>
                      <a:schemeClr val="tx2"/>
                    </a:solidFill>
                  </a:rPr>
                  <a:t>= N</a:t>
                </a:r>
                <a:r>
                  <a:rPr lang="cs-CZ" sz="2400" i="1" baseline="30000" dirty="0">
                    <a:solidFill>
                      <a:schemeClr val="tx2"/>
                    </a:solidFill>
                  </a:rPr>
                  <a:t>v</a:t>
                </a:r>
                <a:r>
                  <a:rPr lang="cs-CZ" sz="2400" i="1" dirty="0">
                    <a:solidFill>
                      <a:schemeClr val="tx2"/>
                    </a:solidFill>
                  </a:rPr>
                  <a:t> – M + I – E</a:t>
                </a:r>
              </a:p>
              <a:p>
                <a:pPr lvl="2"/>
                <a:r>
                  <a:rPr lang="cs-CZ" sz="1600" i="1" dirty="0">
                    <a:solidFill>
                      <a:schemeClr val="tx2"/>
                    </a:solidFill>
                  </a:rPr>
                  <a:t>CP –</a:t>
                </a:r>
                <a:r>
                  <a:rPr lang="cs-CZ" i="1" dirty="0">
                    <a:solidFill>
                      <a:schemeClr val="tx2"/>
                    </a:solidFill>
                  </a:rPr>
                  <a:t> absolutní celkový přírůstek či úbytek, N</a:t>
                </a:r>
                <a:r>
                  <a:rPr lang="cs-CZ" i="1" baseline="30000" dirty="0">
                    <a:solidFill>
                      <a:schemeClr val="tx2"/>
                    </a:solidFill>
                  </a:rPr>
                  <a:t>v</a:t>
                </a:r>
                <a:r>
                  <a:rPr lang="cs-CZ" i="1" dirty="0">
                    <a:solidFill>
                      <a:schemeClr val="tx2"/>
                    </a:solidFill>
                  </a:rPr>
                  <a:t> – počet živě narozených, M – počet zemřelých, I – počet imigrantů, E – počet emigrantů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𝑐𝑝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sz="2400" b="0" i="1" baseline="3000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  <a:latin typeface="+mj-lt"/>
                </a:endParaRPr>
              </a:p>
              <a:p>
                <a:pPr lvl="2">
                  <a:buClr>
                    <a:srgbClr val="545454"/>
                  </a:buClr>
                </a:pPr>
                <a:r>
                  <a:rPr lang="cs-CZ" sz="1600" i="1" dirty="0" err="1">
                    <a:solidFill>
                      <a:srgbClr val="000000"/>
                    </a:solidFill>
                  </a:rPr>
                  <a:t>cp</a:t>
                </a:r>
                <a:r>
                  <a:rPr lang="cs-CZ" sz="1600" i="1" dirty="0">
                    <a:solidFill>
                      <a:srgbClr val="000000"/>
                    </a:solidFill>
                  </a:rPr>
                  <a:t> –</a:t>
                </a:r>
                <a:r>
                  <a:rPr lang="cs-CZ" i="1" dirty="0">
                    <a:solidFill>
                      <a:srgbClr val="000000"/>
                    </a:solidFill>
                  </a:rPr>
                  <a:t> relativní celkový přírůstek či úbytek, N</a:t>
                </a:r>
                <a:r>
                  <a:rPr lang="cs-CZ" i="1" baseline="30000" dirty="0">
                    <a:solidFill>
                      <a:srgbClr val="000000"/>
                    </a:solidFill>
                  </a:rPr>
                  <a:t>v</a:t>
                </a:r>
                <a:r>
                  <a:rPr lang="cs-CZ" i="1" dirty="0">
                    <a:solidFill>
                      <a:srgbClr val="000000"/>
                    </a:solidFill>
                  </a:rPr>
                  <a:t> – počet živě narozených, M – počet zemřelých, I – počet imigrantů, E – počet emigrantů,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i="1" dirty="0">
                    <a:solidFill>
                      <a:srgbClr val="000000"/>
                    </a:solidFill>
                  </a:rPr>
                  <a:t> - střední stav obyvatelstva</a:t>
                </a:r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 </a:t>
                </a:r>
              </a:p>
              <a:p>
                <a:pPr lvl="1"/>
                <a:endParaRPr lang="cs-CZ" sz="2400" dirty="0">
                  <a:solidFill>
                    <a:schemeClr val="tx2"/>
                  </a:solidFill>
                  <a:latin typeface="+mj-lt"/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  <a:latin typeface="+mj-lt"/>
                  </a:rPr>
                  <a:t>3 tabulky pro všechny roky a obce + za celé SO ORP</a:t>
                </a:r>
              </a:p>
              <a:p>
                <a:pPr lvl="2"/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Bude v nich: PP, pp, MS, </a:t>
                </a:r>
                <a:r>
                  <a:rPr lang="cs-CZ" sz="2200" dirty="0" err="1">
                    <a:solidFill>
                      <a:schemeClr val="tx2"/>
                    </a:solidFill>
                    <a:latin typeface="+mj-lt"/>
                  </a:rPr>
                  <a:t>ms</a:t>
                </a:r>
                <a:r>
                  <a:rPr lang="cs-CZ" sz="2200" dirty="0">
                    <a:solidFill>
                      <a:schemeClr val="tx2"/>
                    </a:solidFill>
                    <a:latin typeface="+mj-lt"/>
                  </a:rPr>
                  <a:t>, CP, </a:t>
                </a:r>
                <a:r>
                  <a:rPr lang="cs-CZ" sz="2200" dirty="0" err="1">
                    <a:solidFill>
                      <a:schemeClr val="tx2"/>
                    </a:solidFill>
                    <a:latin typeface="+mj-lt"/>
                  </a:rPr>
                  <a:t>cp</a:t>
                </a:r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2"/>
                <a:stretch>
                  <a:fillRect l="-224" t="-1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02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024136"/>
            <a:ext cx="11305255" cy="5438620"/>
          </a:xfrm>
        </p:spPr>
        <p:txBody>
          <a:bodyPr>
            <a:normAutofit/>
          </a:bodyPr>
          <a:lstStyle/>
          <a:p>
            <a:pPr lvl="1"/>
            <a:r>
              <a:rPr lang="cs-CZ" sz="2400" dirty="0">
                <a:solidFill>
                  <a:schemeClr val="tx2"/>
                </a:solidFill>
              </a:rPr>
              <a:t>3x </a:t>
            </a:r>
            <a:r>
              <a:rPr lang="cs-CZ" sz="2400" dirty="0" err="1">
                <a:solidFill>
                  <a:schemeClr val="tx2"/>
                </a:solidFill>
              </a:rPr>
              <a:t>Webbův</a:t>
            </a:r>
            <a:r>
              <a:rPr lang="cs-CZ" sz="2400" dirty="0">
                <a:solidFill>
                  <a:schemeClr val="tx2"/>
                </a:solidFill>
              </a:rPr>
              <a:t> graf – pro každý rok zvlášť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Zachyceny všechny obce a celé SO ORP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Bodový XY graf (</a:t>
            </a:r>
            <a:r>
              <a:rPr lang="cs-CZ" sz="2200" dirty="0" err="1">
                <a:solidFill>
                  <a:schemeClr val="tx2"/>
                </a:solidFill>
              </a:rPr>
              <a:t>excel</a:t>
            </a:r>
            <a:r>
              <a:rPr lang="cs-CZ" sz="2200" dirty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Osa X – přirozený přírůstek/úbytek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Osa Y – migrační přírůstek/úbytek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Do grafu vynášet relativní hodnoty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8 sektorů: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A, B = dominance přirozeného přírůstku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C, D = dominance migračního přírůstku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E, F = dominance přirozeného úbytku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G, H = dominance migračního úbytku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Příklad, jak by to mohlo vypadat: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Popsat vybrané obce</a:t>
            </a:r>
          </a:p>
          <a:p>
            <a:pPr lvl="3"/>
            <a:r>
              <a:rPr lang="cs-CZ" sz="2000" dirty="0">
                <a:solidFill>
                  <a:schemeClr val="tx2"/>
                </a:solidFill>
              </a:rPr>
              <a:t>Zvýraznit bod pro celé SO ORP</a:t>
            </a:r>
          </a:p>
          <a:p>
            <a:pPr lvl="3"/>
            <a:endParaRPr lang="cs-CZ" sz="2000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DC048D-52CB-4BB1-82EB-A030BB04C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024" y="891765"/>
            <a:ext cx="4467995" cy="265340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BEB4323-6127-4B02-92D4-5C3A13CE5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024" y="3677543"/>
            <a:ext cx="3485025" cy="279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4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188640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024136"/>
            <a:ext cx="11305255" cy="5438620"/>
          </a:xfrm>
        </p:spPr>
        <p:txBody>
          <a:bodyPr>
            <a:normAutofit/>
          </a:bodyPr>
          <a:lstStyle/>
          <a:p>
            <a:pPr lvl="3"/>
            <a:endParaRPr lang="cs-CZ" sz="2000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3 mapy zachycující celkový přírůstek / úbytek v jednotlivých obcích SO ORP v letech 1991, 2001, 2011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U všech map zachovat jednotnou škálu (porovnatelnost)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Smysluplné kategorie a jejich rozumný počet</a:t>
            </a: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Komentář zhodnocující vývoj celkového přírůstku (relativního) – cca </a:t>
            </a:r>
            <a:r>
              <a:rPr lang="cs-CZ" b="1" dirty="0">
                <a:solidFill>
                  <a:schemeClr val="tx2"/>
                </a:solidFill>
              </a:rPr>
              <a:t>půl strany textu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515B5C6-1909-4E8A-8B37-243A83B04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516" y="2420888"/>
            <a:ext cx="4233466" cy="302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3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6" y="548680"/>
            <a:ext cx="10349408" cy="7634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Zadání 3. cvičení + termín odevzdání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3. cvičení: neděle 29. 11. 2020, 23:59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722</Words>
  <Application>Microsoft Office PowerPoint</Application>
  <PresentationFormat>Vlastní</PresentationFormat>
  <Paragraphs>129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Century Gothic</vt:lpstr>
      <vt:lpstr>Continental_World_16x9</vt:lpstr>
      <vt:lpstr>Geografie obyvatelstva  a geodemografie</vt:lpstr>
      <vt:lpstr>Zadání 3. cvičení</vt:lpstr>
      <vt:lpstr>Zadání 3. cvičení</vt:lpstr>
      <vt:lpstr>Zadání 3. cvičení</vt:lpstr>
      <vt:lpstr>Zadání 3. cvičení</vt:lpstr>
      <vt:lpstr>Zadání 3. cvičení</vt:lpstr>
      <vt:lpstr>Zadání 3. cvičení</vt:lpstr>
      <vt:lpstr>Zadání 3. cvičení</vt:lpstr>
      <vt:lpstr>Zadání 3. cvičení + termín odevzdání</vt:lpstr>
      <vt:lpstr>Prezentace a summary</vt:lpstr>
      <vt:lpstr>ZAJÍMAVOST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2020-11-16T16:44:41Z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