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9" r:id="rId4"/>
    <p:sldId id="263" r:id="rId5"/>
    <p:sldId id="258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3" d="100"/>
          <a:sy n="63" d="100"/>
        </p:scale>
        <p:origin x="-10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5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9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40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8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13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4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8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0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570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9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50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65" r:id="rId6"/>
    <p:sldLayoutId id="2147483672" r:id="rId7"/>
    <p:sldLayoutId id="2147483673" r:id="rId8"/>
    <p:sldLayoutId id="2147483662" r:id="rId9"/>
    <p:sldLayoutId id="2147483663" r:id="rId10"/>
    <p:sldLayoutId id="2147483664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06DA9DF9-31F7-4056-B42E-878CC92417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8FC4BB3-F898-4CE6-901B-567A29FF6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Monika </a:t>
            </a:r>
            <a:r>
              <a:rPr lang="cs-CZ" dirty="0" err="1"/>
              <a:t>kölblová</a:t>
            </a:r>
            <a:endParaRPr lang="cs-CZ" dirty="0"/>
          </a:p>
          <a:p>
            <a:r>
              <a:rPr lang="cs-CZ" dirty="0"/>
              <a:t>Andrea Lobpreisová</a:t>
            </a:r>
          </a:p>
        </p:txBody>
      </p:sp>
      <p:pic>
        <p:nvPicPr>
          <p:cNvPr id="4" name="Picture 3" descr="Obsah obrázku objekt, anténa&#10;&#10;Popis byl vytvořen automaticky">
            <a:extLst>
              <a:ext uri="{FF2B5EF4-FFF2-40B4-BE49-F238E27FC236}">
                <a16:creationId xmlns:a16="http://schemas.microsoft.com/office/drawing/2014/main" xmlns="" id="{E9BF1110-361D-4772-B807-CE7783B01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8" r="20438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1794578-757F-4477-AD0D-F797ECF79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-94275"/>
            <a:ext cx="7470723" cy="4567137"/>
          </a:xfrm>
        </p:spPr>
        <p:txBody>
          <a:bodyPr>
            <a:normAutofit/>
          </a:bodyPr>
          <a:lstStyle/>
          <a:p>
            <a:r>
              <a:rPr lang="cs-CZ" b="1" dirty="0" err="1"/>
              <a:t>Location</a:t>
            </a:r>
            <a:r>
              <a:rPr lang="cs-CZ" b="1" dirty="0"/>
              <a:t> – </a:t>
            </a:r>
            <a:r>
              <a:rPr lang="cs-CZ" b="1" dirty="0" err="1"/>
              <a:t>allocation</a:t>
            </a:r>
            <a:r>
              <a:rPr lang="cs-CZ" b="1" dirty="0"/>
              <a:t> </a:t>
            </a:r>
            <a:r>
              <a:rPr lang="cs-CZ" b="1" dirty="0" err="1"/>
              <a:t>methods</a:t>
            </a:r>
            <a:r>
              <a:rPr lang="cs-CZ" b="1" dirty="0"/>
              <a:t> and </a:t>
            </a:r>
            <a:r>
              <a:rPr lang="cs-CZ" b="1" dirty="0" err="1"/>
              <a:t>examples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Wang</a:t>
            </a:r>
            <a:r>
              <a:rPr lang="cs-CZ" dirty="0"/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171723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0A3A21F-4A39-43B0-9107-FD158EFC4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 dirty="0"/>
              <a:t>Odpovědi na otázky I -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2BC2A1E-3BF1-4DF3-A0DE-357BC748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363"/>
            <a:ext cx="10515600" cy="4481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Jaké lokačně alokační problémy jsou prezentovány v teoretickém úvodu a čím se liší?? 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p-</a:t>
            </a:r>
            <a:r>
              <a:rPr lang="cs-CZ" dirty="0" err="1"/>
              <a:t>median</a:t>
            </a:r>
            <a:r>
              <a:rPr lang="cs-CZ" dirty="0"/>
              <a:t> </a:t>
            </a:r>
            <a:r>
              <a:rPr lang="cs-CZ" dirty="0" err="1" smtClean="0"/>
              <a:t>problem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 err="1"/>
              <a:t>Location</a:t>
            </a:r>
            <a:r>
              <a:rPr lang="cs-CZ" dirty="0"/>
              <a:t> set </a:t>
            </a:r>
            <a:r>
              <a:rPr lang="cs-CZ" dirty="0" err="1"/>
              <a:t>covering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(LSCP) </a:t>
            </a:r>
          </a:p>
          <a:p>
            <a:r>
              <a:rPr lang="cs-CZ" dirty="0"/>
              <a:t>Maximum </a:t>
            </a:r>
            <a:r>
              <a:rPr lang="cs-CZ" dirty="0" err="1"/>
              <a:t>covering</a:t>
            </a:r>
            <a:r>
              <a:rPr lang="cs-CZ" dirty="0"/>
              <a:t> </a:t>
            </a:r>
            <a:r>
              <a:rPr lang="cs-CZ" dirty="0" err="1"/>
              <a:t>location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(MCLP)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6594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32F2AD8-D406-4CBE-8DFA-90A1D6916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02" y="717096"/>
            <a:ext cx="9946823" cy="64076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4400" b="1" dirty="0"/>
              <a:t>Jakým metodám odpovídají v </a:t>
            </a:r>
            <a:r>
              <a:rPr lang="cs-CZ" sz="4400" b="1" dirty="0" err="1"/>
              <a:t>ArcGIS</a:t>
            </a:r>
            <a:r>
              <a:rPr lang="cs-CZ" sz="4400" b="1" dirty="0"/>
              <a:t>?</a:t>
            </a:r>
          </a:p>
          <a:p>
            <a:pPr marL="0" indent="0">
              <a:buNone/>
            </a:pPr>
            <a:endParaRPr lang="cs-CZ" sz="4400" dirty="0"/>
          </a:p>
          <a:p>
            <a:r>
              <a:rPr lang="cs-CZ" sz="4400" dirty="0"/>
              <a:t>p-</a:t>
            </a:r>
            <a:r>
              <a:rPr lang="cs-CZ" sz="4400" dirty="0" err="1"/>
              <a:t>median</a:t>
            </a:r>
            <a:r>
              <a:rPr lang="cs-CZ" sz="4400" dirty="0"/>
              <a:t> </a:t>
            </a:r>
            <a:r>
              <a:rPr lang="cs-CZ" sz="4400" dirty="0" err="1"/>
              <a:t>problem</a:t>
            </a:r>
            <a:r>
              <a:rPr lang="cs-CZ" sz="4400" dirty="0"/>
              <a:t> = </a:t>
            </a:r>
            <a:r>
              <a:rPr lang="cs-CZ" sz="4400" dirty="0" err="1"/>
              <a:t>minimaze</a:t>
            </a:r>
            <a:r>
              <a:rPr lang="cs-CZ" sz="4400" dirty="0"/>
              <a:t> impedance (minimalizace nákladů)</a:t>
            </a:r>
          </a:p>
          <a:p>
            <a:pPr lvl="1"/>
            <a:r>
              <a:rPr lang="cs-CZ" sz="4000" dirty="0"/>
              <a:t>každý poptávkový bod je přiřazen pouze k jednomu zařízení</a:t>
            </a:r>
          </a:p>
          <a:p>
            <a:pPr lvl="1"/>
            <a:r>
              <a:rPr lang="cs-CZ" sz="4000" dirty="0"/>
              <a:t>alokace je jednoznačná</a:t>
            </a:r>
          </a:p>
          <a:p>
            <a:pPr lvl="1"/>
            <a:endParaRPr lang="cs-CZ" sz="4400" dirty="0"/>
          </a:p>
          <a:p>
            <a:r>
              <a:rPr lang="cs-CZ" sz="4400" dirty="0" err="1"/>
              <a:t>Location</a:t>
            </a:r>
            <a:r>
              <a:rPr lang="cs-CZ" sz="4400" dirty="0"/>
              <a:t> set </a:t>
            </a:r>
            <a:r>
              <a:rPr lang="cs-CZ" sz="4400" dirty="0" err="1"/>
              <a:t>covering</a:t>
            </a:r>
            <a:r>
              <a:rPr lang="cs-CZ" sz="4400" dirty="0"/>
              <a:t> </a:t>
            </a:r>
            <a:r>
              <a:rPr lang="cs-CZ" sz="4400" dirty="0" err="1"/>
              <a:t>problem</a:t>
            </a:r>
            <a:r>
              <a:rPr lang="cs-CZ" sz="4400" dirty="0"/>
              <a:t> (LSCP) = </a:t>
            </a:r>
            <a:r>
              <a:rPr lang="cs-CZ" sz="4400" dirty="0" err="1"/>
              <a:t>minimize</a:t>
            </a:r>
            <a:r>
              <a:rPr lang="cs-CZ" sz="4400" dirty="0"/>
              <a:t> </a:t>
            </a:r>
            <a:r>
              <a:rPr lang="cs-CZ" sz="4400" dirty="0" err="1"/>
              <a:t>facilities</a:t>
            </a:r>
            <a:r>
              <a:rPr lang="cs-CZ" sz="4400" dirty="0"/>
              <a:t> (minimalizace zařízení)</a:t>
            </a:r>
          </a:p>
          <a:p>
            <a:pPr lvl="1"/>
            <a:r>
              <a:rPr lang="cs-CZ" sz="4000" dirty="0"/>
              <a:t>výběr co nejmenšího počtu zařízení tak, aby i v co nejmenším počtu pokryly celé území</a:t>
            </a:r>
          </a:p>
          <a:p>
            <a:endParaRPr lang="cs-CZ" sz="4400" dirty="0"/>
          </a:p>
          <a:p>
            <a:r>
              <a:rPr lang="cs-CZ" sz="4400" dirty="0"/>
              <a:t>Maximum </a:t>
            </a:r>
            <a:r>
              <a:rPr lang="cs-CZ" sz="4400" dirty="0" err="1"/>
              <a:t>covering</a:t>
            </a:r>
            <a:r>
              <a:rPr lang="cs-CZ" sz="4400" dirty="0"/>
              <a:t> </a:t>
            </a:r>
            <a:r>
              <a:rPr lang="cs-CZ" sz="4400" dirty="0" err="1"/>
              <a:t>location</a:t>
            </a:r>
            <a:r>
              <a:rPr lang="cs-CZ" sz="4400" dirty="0"/>
              <a:t> </a:t>
            </a:r>
            <a:r>
              <a:rPr lang="cs-CZ" sz="4400" dirty="0" err="1"/>
              <a:t>problem</a:t>
            </a:r>
            <a:r>
              <a:rPr lang="cs-CZ" sz="4400" dirty="0"/>
              <a:t> (MCLP) = </a:t>
            </a:r>
            <a:r>
              <a:rPr lang="cs-CZ" sz="4400" dirty="0" err="1"/>
              <a:t>maximize</a:t>
            </a:r>
            <a:r>
              <a:rPr lang="cs-CZ" sz="4400" dirty="0"/>
              <a:t> </a:t>
            </a:r>
            <a:r>
              <a:rPr lang="cs-CZ" sz="4400" dirty="0" err="1"/>
              <a:t>capacited</a:t>
            </a:r>
            <a:r>
              <a:rPr lang="cs-CZ" sz="4400" dirty="0"/>
              <a:t> </a:t>
            </a:r>
            <a:r>
              <a:rPr lang="cs-CZ" sz="4400" dirty="0" err="1"/>
              <a:t>coverage</a:t>
            </a:r>
            <a:r>
              <a:rPr lang="cs-CZ" sz="4400" dirty="0"/>
              <a:t> </a:t>
            </a:r>
          </a:p>
          <a:p>
            <a:pPr lvl="1"/>
            <a:r>
              <a:rPr lang="cs-CZ" sz="4000" dirty="0"/>
              <a:t>co nejvíce poptávkových bodů by mělo být přiřazeno k jednomu zařízení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FDD6310A-8E8E-4E75-8EBD-31E422477A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8" t="32635" r="40469" b="43651"/>
          <a:stretch/>
        </p:blipFill>
        <p:spPr>
          <a:xfrm>
            <a:off x="10024695" y="2527349"/>
            <a:ext cx="1893804" cy="20531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11244EC1-CFAA-43AD-9942-D2DE52CC3D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8" t="2764" r="66225" b="2325"/>
          <a:stretch/>
        </p:blipFill>
        <p:spPr>
          <a:xfrm>
            <a:off x="9992768" y="508049"/>
            <a:ext cx="1925730" cy="20193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0981464C-5625-4EFB-BFC4-BC6AB8E4C3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9" t="33413" r="53409" b="43651"/>
          <a:stretch/>
        </p:blipFill>
        <p:spPr>
          <a:xfrm>
            <a:off x="9992768" y="4673520"/>
            <a:ext cx="1895211" cy="192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0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xmlns="" id="{CF7C211A-FBDB-45C9-8F4B-73575EB06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415"/>
            <a:ext cx="10515600" cy="4163786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/>
              <a:t>Jaká mají omezení?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modely jsou </a:t>
            </a:r>
            <a:r>
              <a:rPr lang="cs-CZ" dirty="0"/>
              <a:t>omezené zejména </a:t>
            </a:r>
            <a:r>
              <a:rPr lang="cs-CZ" sz="2800" dirty="0"/>
              <a:t>kapacitou a zároveň jsou méně flexibilní než jiné modely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6203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173B1E-36CF-4D37-8290-3E20BEEDD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Odpovědi II - Case study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8208CFD-08E5-416A-958F-214FFCAAA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2471"/>
            <a:ext cx="10515600" cy="46804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Jaké je základní zadání případové studie?</a:t>
            </a:r>
          </a:p>
          <a:p>
            <a:pPr marL="0" indent="0">
              <a:buNone/>
            </a:pPr>
            <a:r>
              <a:rPr lang="cs-CZ" b="1" dirty="0"/>
              <a:t> </a:t>
            </a:r>
          </a:p>
          <a:p>
            <a:r>
              <a:rPr lang="cs-CZ" dirty="0"/>
              <a:t>zřízení 5 dočasných klinik pro bezplatné očkování proti chřipce</a:t>
            </a:r>
          </a:p>
          <a:p>
            <a:r>
              <a:rPr lang="cs-CZ" dirty="0"/>
              <a:t>možnost výběru z 26 nemocnic </a:t>
            </a:r>
          </a:p>
          <a:p>
            <a:r>
              <a:rPr lang="cs-CZ" dirty="0"/>
              <a:t>snaha o minimalizaci doby přepravy na kliniku (pro všechny klienty)</a:t>
            </a:r>
          </a:p>
          <a:p>
            <a:r>
              <a:rPr lang="cs-CZ" dirty="0"/>
              <a:t>celková minimalizace nákladů (p-</a:t>
            </a:r>
            <a:r>
              <a:rPr lang="cs-CZ" dirty="0" err="1"/>
              <a:t>median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349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DB2A40D-9482-40A9-8EEF-8EB62C8A8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77078"/>
            <a:ext cx="11130643" cy="6015797"/>
          </a:xfrm>
        </p:spPr>
        <p:txBody>
          <a:bodyPr/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/>
              <a:t>Jaká data vstupují do případové studie? </a:t>
            </a:r>
          </a:p>
          <a:p>
            <a:r>
              <a:rPr lang="cs-CZ" dirty="0"/>
              <a:t>datové složka 1</a:t>
            </a:r>
          </a:p>
          <a:p>
            <a:pPr lvl="1"/>
            <a:r>
              <a:rPr lang="cs-CZ" dirty="0"/>
              <a:t>body 26 nemocnic, body středů všech 7896 </a:t>
            </a:r>
            <a:r>
              <a:rPr lang="cs-CZ" dirty="0" err="1"/>
              <a:t>centroidů</a:t>
            </a:r>
            <a:r>
              <a:rPr lang="cs-CZ" dirty="0"/>
              <a:t>, 92 sečtených polygonů</a:t>
            </a:r>
          </a:p>
          <a:p>
            <a:r>
              <a:rPr lang="cs-CZ" dirty="0"/>
              <a:t>datová složka 2</a:t>
            </a:r>
          </a:p>
          <a:p>
            <a:pPr lvl="1"/>
            <a:r>
              <a:rPr lang="cs-CZ" dirty="0"/>
              <a:t>hlavní silniční koridory v Louisianě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/>
              <a:t>Jaký typ </a:t>
            </a:r>
            <a:r>
              <a:rPr lang="cs-CZ" b="1" dirty="0" err="1"/>
              <a:t>lokační-alokační</a:t>
            </a:r>
            <a:r>
              <a:rPr lang="cs-CZ" b="1" dirty="0"/>
              <a:t> úlohy je ve studii řešen? </a:t>
            </a:r>
          </a:p>
          <a:p>
            <a:r>
              <a:rPr lang="cs-CZ" dirty="0"/>
              <a:t>p-</a:t>
            </a:r>
            <a:r>
              <a:rPr lang="cs-CZ" dirty="0" err="1"/>
              <a:t>median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 = minimalizace nákladů </a:t>
            </a:r>
          </a:p>
          <a:p>
            <a:pPr lvl="1"/>
            <a:r>
              <a:rPr lang="cs-CZ" dirty="0"/>
              <a:t>nejkratší možná časová vzdálenost</a:t>
            </a:r>
          </a:p>
        </p:txBody>
      </p:sp>
    </p:spTree>
    <p:extLst>
      <p:ext uri="{BB962C8B-B14F-4D97-AF65-F5344CB8AC3E}">
        <p14:creationId xmlns:p14="http://schemas.microsoft.com/office/powerpoint/2010/main" val="31369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765A79F-32BA-4AE8-8946-4EDD86465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496" y="811518"/>
            <a:ext cx="10741479" cy="5541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Jsou v dodaných datech nutné nějaké úpravy? </a:t>
            </a:r>
          </a:p>
          <a:p>
            <a:r>
              <a:rPr lang="cs-CZ" sz="2400" dirty="0"/>
              <a:t>ano</a:t>
            </a:r>
          </a:p>
          <a:p>
            <a:r>
              <a:rPr lang="cs-CZ" sz="2400" dirty="0"/>
              <a:t>úprava rozdílů odlišné velikosti ploch venkovských a městských území</a:t>
            </a:r>
          </a:p>
          <a:p>
            <a:r>
              <a:rPr lang="cs-CZ" sz="2400" dirty="0"/>
              <a:t>použití populačně váženého </a:t>
            </a:r>
            <a:r>
              <a:rPr lang="cs-CZ" sz="2400" dirty="0" err="1"/>
              <a:t>centroidu</a:t>
            </a:r>
            <a:r>
              <a:rPr lang="cs-CZ" sz="2400" dirty="0"/>
              <a:t> (</a:t>
            </a:r>
            <a:r>
              <a:rPr lang="cs-CZ" sz="2400" dirty="0" err="1"/>
              <a:t>Population</a:t>
            </a:r>
            <a:r>
              <a:rPr lang="cs-CZ" sz="2400" dirty="0"/>
              <a:t> </a:t>
            </a:r>
            <a:r>
              <a:rPr lang="cs-CZ" sz="2400" dirty="0" err="1"/>
              <a:t>Weighted</a:t>
            </a:r>
            <a:r>
              <a:rPr lang="cs-CZ" sz="2400" dirty="0"/>
              <a:t> </a:t>
            </a:r>
            <a:r>
              <a:rPr lang="cs-CZ" sz="2400" dirty="0" err="1"/>
              <a:t>centroid</a:t>
            </a:r>
            <a:r>
              <a:rPr lang="cs-CZ" sz="2400" dirty="0"/>
              <a:t>)</a:t>
            </a:r>
          </a:p>
          <a:p>
            <a:r>
              <a:rPr lang="cs-CZ" sz="2400" dirty="0"/>
              <a:t>současně vyřazeny také oblasti bez populace (letiště)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Je ve výpočtu omezena vzdálenost? Proč? Jak? </a:t>
            </a:r>
          </a:p>
          <a:p>
            <a:r>
              <a:rPr lang="cs-CZ" sz="2400" dirty="0"/>
              <a:t>ano - tolerance 6 500 m </a:t>
            </a:r>
          </a:p>
          <a:p>
            <a:r>
              <a:rPr lang="cs-CZ" sz="2400" dirty="0"/>
              <a:t>‚</a:t>
            </a:r>
            <a:r>
              <a:rPr lang="cs-CZ" sz="2400" dirty="0" err="1"/>
              <a:t>check</a:t>
            </a:r>
            <a:r>
              <a:rPr lang="cs-CZ" sz="2400" dirty="0"/>
              <a:t> Use Geometry‘</a:t>
            </a:r>
          </a:p>
          <a:p>
            <a:r>
              <a:rPr lang="cs-CZ" sz="2400" dirty="0"/>
              <a:t>vzdálenost od vážených </a:t>
            </a:r>
            <a:r>
              <a:rPr lang="cs-CZ" sz="2400" dirty="0" err="1"/>
              <a:t>centroidů</a:t>
            </a:r>
            <a:r>
              <a:rPr lang="cs-CZ" sz="2400" dirty="0"/>
              <a:t> daných míst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0383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7E3271C8-E226-4684-B812-553CCD94F9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4" t="23195" r="31016" b="14445"/>
          <a:stretch/>
        </p:blipFill>
        <p:spPr>
          <a:xfrm>
            <a:off x="5616410" y="772539"/>
            <a:ext cx="6575590" cy="5319713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FC8C633-0A13-480D-A500-403A56A1F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51" y="359859"/>
            <a:ext cx="5670149" cy="5827643"/>
          </a:xfrm>
        </p:spPr>
        <p:txBody>
          <a:bodyPr>
            <a:normAutofit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sz="2400" b="1" dirty="0"/>
              <a:t>Jaké jednotky byly zvoleny pro výpočet nákladu? </a:t>
            </a:r>
          </a:p>
          <a:p>
            <a:r>
              <a:rPr lang="cs-CZ" sz="2400" dirty="0"/>
              <a:t>v pokročilém nastavení lze zvolit </a:t>
            </a:r>
            <a:r>
              <a:rPr lang="cs-CZ" sz="2400" dirty="0" err="1"/>
              <a:t>Minimize</a:t>
            </a:r>
            <a:r>
              <a:rPr lang="cs-CZ" sz="2400" dirty="0"/>
              <a:t> </a:t>
            </a:r>
            <a:r>
              <a:rPr lang="cs-CZ" sz="2400" dirty="0" err="1"/>
              <a:t>Impendance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problem</a:t>
            </a:r>
            <a:r>
              <a:rPr lang="cs-CZ" sz="2400" dirty="0"/>
              <a:t> Type</a:t>
            </a:r>
          </a:p>
          <a:p>
            <a:r>
              <a:rPr lang="cs-CZ" sz="2400" dirty="0" err="1"/>
              <a:t>impendance</a:t>
            </a:r>
            <a:r>
              <a:rPr lang="cs-CZ" sz="2400" dirty="0"/>
              <a:t> v podobě minut</a:t>
            </a:r>
          </a:p>
          <a:p>
            <a:endParaRPr lang="cs-CZ" sz="2400" dirty="0"/>
          </a:p>
          <a:p>
            <a:endParaRPr lang="cs-CZ" sz="2400" b="1" dirty="0"/>
          </a:p>
          <a:p>
            <a:endParaRPr lang="cs-CZ" sz="2400" dirty="0"/>
          </a:p>
          <a:p>
            <a:pPr marL="0" indent="0">
              <a:buNone/>
            </a:pPr>
            <a:r>
              <a:rPr lang="cs-CZ" sz="2400" b="1" dirty="0" err="1"/>
              <a:t>Population</a:t>
            </a:r>
            <a:r>
              <a:rPr lang="cs-CZ" sz="2400" b="1" dirty="0"/>
              <a:t> </a:t>
            </a:r>
            <a:r>
              <a:rPr lang="cs-CZ" sz="2400" b="1" dirty="0" err="1"/>
              <a:t>Weighted</a:t>
            </a:r>
            <a:r>
              <a:rPr lang="cs-CZ" sz="2400" b="1" dirty="0"/>
              <a:t> </a:t>
            </a:r>
            <a:r>
              <a:rPr lang="cs-CZ" sz="2400" b="1" dirty="0" err="1"/>
              <a:t>centorid</a:t>
            </a:r>
            <a:r>
              <a:rPr lang="cs-CZ" sz="2400" b="1" dirty="0"/>
              <a:t>?</a:t>
            </a:r>
          </a:p>
          <a:p>
            <a:r>
              <a:rPr lang="cs-CZ" sz="2400" dirty="0" err="1"/>
              <a:t>centroid</a:t>
            </a:r>
            <a:r>
              <a:rPr lang="cs-CZ" sz="2400" dirty="0"/>
              <a:t> závislý na rozložení populace v daném území</a:t>
            </a:r>
          </a:p>
        </p:txBody>
      </p:sp>
    </p:spTree>
    <p:extLst>
      <p:ext uri="{BB962C8B-B14F-4D97-AF65-F5344CB8AC3E}">
        <p14:creationId xmlns:p14="http://schemas.microsoft.com/office/powerpoint/2010/main" val="731764664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413224"/>
      </a:dk2>
      <a:lt2>
        <a:srgbClr val="E2E8E8"/>
      </a:lt2>
      <a:accent1>
        <a:srgbClr val="C69996"/>
      </a:accent1>
      <a:accent2>
        <a:srgbClr val="BA9B7F"/>
      </a:accent2>
      <a:accent3>
        <a:srgbClr val="A9A480"/>
      </a:accent3>
      <a:accent4>
        <a:srgbClr val="9AAA74"/>
      </a:accent4>
      <a:accent5>
        <a:srgbClr val="8EAC82"/>
      </a:accent5>
      <a:accent6>
        <a:srgbClr val="78AF80"/>
      </a:accent6>
      <a:hlink>
        <a:srgbClr val="578D90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334</Words>
  <Application>Microsoft Office PowerPoint</Application>
  <PresentationFormat>Vlastní</PresentationFormat>
  <Paragraphs>63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BrushVTI</vt:lpstr>
      <vt:lpstr>Location – allocation methods and examples  Wang, 2014</vt:lpstr>
      <vt:lpstr>Odpovědi na otázky I - Metody</vt:lpstr>
      <vt:lpstr>Prezentace aplikace PowerPoint</vt:lpstr>
      <vt:lpstr>Prezentace aplikace PowerPoint</vt:lpstr>
      <vt:lpstr>Odpovědi II - Case study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Location – allocation methods and examples  Wang, 2014</dc:title>
  <dc:creator>Andrea Lobpreisová</dc:creator>
  <cp:lastModifiedBy>Andrea</cp:lastModifiedBy>
  <cp:revision>32</cp:revision>
  <dcterms:created xsi:type="dcterms:W3CDTF">2020-11-11T16:49:47Z</dcterms:created>
  <dcterms:modified xsi:type="dcterms:W3CDTF">2020-11-11T22:54:56Z</dcterms:modified>
</cp:coreProperties>
</file>