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3" r:id="rId8"/>
    <p:sldId id="265" r:id="rId9"/>
    <p:sldId id="271" r:id="rId10"/>
    <p:sldId id="266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2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21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94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82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14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65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1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10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3ABC-7BDF-4C68-BE94-9BF6C8F8CF15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EC5B6-A6FA-4A75-AD09-0BB604A1B7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42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C2473-7DBD-403B-9F94-51B2FBA59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4132"/>
            <a:ext cx="9144000" cy="2387600"/>
          </a:xfrm>
        </p:spPr>
        <p:txBody>
          <a:bodyPr>
            <a:noAutofit/>
          </a:bodyPr>
          <a:lstStyle/>
          <a:p>
            <a:r>
              <a:rPr lang="en-US" sz="4400" b="1" dirty="0"/>
              <a:t>Establishing an air pollution monitoring network for intraurban population exposure assessment: </a:t>
            </a:r>
            <a:br>
              <a:rPr lang="cs-CZ" sz="4400" b="1" dirty="0"/>
            </a:br>
            <a:r>
              <a:rPr lang="en-US" sz="4400" b="1" dirty="0"/>
              <a:t>A location-allocation approach</a:t>
            </a:r>
            <a:endParaRPr lang="cs-CZ" sz="4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74D30E-31BD-4446-8226-9D574768A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898217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Pavlos S.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Kanaroglou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 kol.</a:t>
            </a:r>
          </a:p>
          <a:p>
            <a:pPr>
              <a:spcAft>
                <a:spcPts val="600"/>
              </a:spcAft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Zřízení monitorovací sítě pro znečišťování ovzduší pro hodnocení expozice obyvatel města: Přístup k alokaci lokality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202124"/>
                </a:solidFill>
                <a:latin typeface="arial" panose="020B0604020202020204" pitchFamily="34" charset="0"/>
              </a:rPr>
              <a:t>2004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202124"/>
                </a:solidFill>
                <a:latin typeface="arial" panose="020B0604020202020204" pitchFamily="34" charset="0"/>
              </a:rPr>
              <a:t>Kanada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970293" y="5718412"/>
            <a:ext cx="375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Vojtěch Kubík, Michal Kolesa</a:t>
            </a:r>
          </a:p>
        </p:txBody>
      </p:sp>
    </p:spTree>
    <p:extLst>
      <p:ext uri="{BB962C8B-B14F-4D97-AF65-F5344CB8AC3E}">
        <p14:creationId xmlns:p14="http://schemas.microsoft.com/office/powerpoint/2010/main" val="25603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1848" y="25214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206835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6439" y="25078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7621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E327A-F3F3-44C1-843C-46CE6C261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Výzkum onemocnění spojených s částicemi ve vzduchu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C72042-7F6A-4308-8773-475EC9253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zájem</a:t>
            </a:r>
          </a:p>
          <a:p>
            <a:r>
              <a:rPr lang="cs-CZ" dirty="0"/>
              <a:t>Chronické vystavení znečištění ve vzduchu -&gt; vyšší nemocnost v oblasti dýchací soustavy (Rakoviny, astma, jiné dýchací obtíže)</a:t>
            </a:r>
          </a:p>
          <a:p>
            <a:r>
              <a:rPr lang="cs-CZ" dirty="0"/>
              <a:t>Čím blíže bydlí lidé rušným silnicím tím větší nemocnost</a:t>
            </a:r>
          </a:p>
          <a:p>
            <a:pPr marL="0" indent="0">
              <a:buNone/>
            </a:pPr>
            <a:r>
              <a:rPr lang="cs-CZ" dirty="0"/>
              <a:t> 	-prokázáno mnohými výzkumy</a:t>
            </a:r>
          </a:p>
          <a:p>
            <a:r>
              <a:rPr lang="cs-CZ" dirty="0"/>
              <a:t>Starší výzkumy nemají dostatečně přesná data</a:t>
            </a:r>
          </a:p>
          <a:p>
            <a:r>
              <a:rPr lang="cs-CZ" dirty="0"/>
              <a:t>Potřeba vytvořit hustší sítě měřících stanic na vhodných místech</a:t>
            </a:r>
          </a:p>
          <a:p>
            <a:r>
              <a:rPr lang="cs-CZ" dirty="0"/>
              <a:t>Pokus o vytvoření ideálního rozmístění sítě měřících zařízení v Torontu.</a:t>
            </a:r>
          </a:p>
        </p:txBody>
      </p:sp>
    </p:spTree>
    <p:extLst>
      <p:ext uri="{BB962C8B-B14F-4D97-AF65-F5344CB8AC3E}">
        <p14:creationId xmlns:p14="http://schemas.microsoft.com/office/powerpoint/2010/main" val="17724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539C8-19BB-4A45-994E-CFF79638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ze zadání: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E76B6-2DE0-4DEE-A7E0-6644D8FAF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5643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AutoNum type="arabicPeriod"/>
            </a:pPr>
            <a:r>
              <a:rPr lang="cs-CZ" sz="8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Jaká je motivace studie?</a:t>
            </a:r>
          </a:p>
          <a:p>
            <a:pPr marL="914400" lvl="1">
              <a:lnSpc>
                <a:spcPct val="127000"/>
              </a:lnSpc>
              <a:spcBef>
                <a:spcPts val="0"/>
              </a:spcBef>
            </a:pPr>
            <a:r>
              <a:rPr lang="cs-CZ" sz="7200" dirty="0">
                <a:latin typeface="Calibri" panose="020F0502020204030204" pitchFamily="34" charset="0"/>
                <a:cs typeface="Times New Roman" panose="02020603050405020304" pitchFamily="18" charset="0"/>
              </a:rPr>
              <a:t>Autoři mají za cíl vytvoření algoritmu, který bude schopen vhodným způsobem rozmisťovat čidla znečištění ovzduší tak, aby bylo možné správně vyhodnotit otázku vztahu mezi mírou znečištění vzduchu a nemocí spojených s dýchacími obtížemi.</a:t>
            </a:r>
          </a:p>
          <a:p>
            <a:pPr marL="0" indent="0">
              <a:buNone/>
            </a:pPr>
            <a:endParaRPr lang="cs-CZ" sz="8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 b="1" i="0" u="none" strike="noStrike" dirty="0">
                <a:solidFill>
                  <a:srgbClr val="000000"/>
                </a:solidFill>
                <a:effectLst/>
              </a:rPr>
              <a:t>2. Jaké jsou cíle studie?</a:t>
            </a:r>
            <a:endParaRPr lang="cs-CZ" sz="8000" b="0" dirty="0">
              <a:effectLst/>
            </a:endParaRPr>
          </a:p>
          <a:p>
            <a:pPr marL="914400" lvl="1">
              <a:lnSpc>
                <a:spcPct val="127000"/>
              </a:lnSpc>
              <a:spcBef>
                <a:spcPts val="0"/>
              </a:spcBef>
            </a:pPr>
            <a:r>
              <a:rPr lang="cs-CZ" sz="7200" dirty="0">
                <a:latin typeface="Calibri" panose="020F0502020204030204" pitchFamily="34" charset="0"/>
                <a:cs typeface="Times New Roman" panose="02020603050405020304" pitchFamily="18" charset="0"/>
              </a:rPr>
              <a:t>1. vyvinout formální metodu optimálního umístění husté sítě monitorovacích stanic znečištění ovzduší.</a:t>
            </a:r>
          </a:p>
          <a:p>
            <a:pPr marL="914400" lvl="1">
              <a:lnSpc>
                <a:spcPct val="127000"/>
              </a:lnSpc>
              <a:spcBef>
                <a:spcPts val="0"/>
              </a:spcBef>
            </a:pPr>
            <a:r>
              <a:rPr lang="cs-CZ" sz="7200" dirty="0">
                <a:latin typeface="Calibri" panose="020F0502020204030204" pitchFamily="34" charset="0"/>
                <a:cs typeface="Times New Roman" panose="02020603050405020304" pitchFamily="18" charset="0"/>
              </a:rPr>
              <a:t>2. odvodit model dopadů expozice znečištění na lidské zdraví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8000" b="0" dirty="0">
                <a:effectLst/>
              </a:rPr>
            </a:br>
            <a:r>
              <a:rPr lang="cs-CZ" sz="8000" b="1" i="0" u="none" strike="noStrike" dirty="0">
                <a:solidFill>
                  <a:srgbClr val="000000"/>
                </a:solidFill>
                <a:effectLst/>
              </a:rPr>
              <a:t>3. Čím se liší použitá metoda od předchozích studií?</a:t>
            </a:r>
            <a:endParaRPr lang="cs-CZ" sz="8000" b="0" dirty="0">
              <a:effectLst/>
            </a:endParaRPr>
          </a:p>
          <a:p>
            <a:pPr marL="914400" lvl="1">
              <a:lnSpc>
                <a:spcPct val="127000"/>
              </a:lnSpc>
              <a:spcBef>
                <a:spcPts val="0"/>
              </a:spcBef>
            </a:pPr>
            <a:r>
              <a:rPr lang="cs-CZ" sz="7200" dirty="0">
                <a:latin typeface="Calibri" panose="020F0502020204030204" pitchFamily="34" charset="0"/>
                <a:cs typeface="Times New Roman" panose="02020603050405020304" pitchFamily="18" charset="0"/>
              </a:rPr>
              <a:t>Minulé studie využívali dat pouze z řídké sítě národních měřidel znečištění ovzduší, které byly umístěné na místech, které byly intuitivně považovány za vhodná či zajímavá.</a:t>
            </a:r>
          </a:p>
          <a:p>
            <a:pPr marL="914400" lvl="1">
              <a:lnSpc>
                <a:spcPct val="127000"/>
              </a:lnSpc>
              <a:spcBef>
                <a:spcPts val="0"/>
              </a:spcBef>
            </a:pPr>
            <a:r>
              <a:rPr lang="cs-CZ" sz="7200" dirty="0">
                <a:latin typeface="Calibri" panose="020F0502020204030204" pitchFamily="34" charset="0"/>
                <a:cs typeface="Times New Roman" panose="02020603050405020304" pitchFamily="18" charset="0"/>
              </a:rPr>
              <a:t>Zde je vypočítáno odhadované znečištění na základě starších měření. Poté jsou podle vhodných kritérií vypočteny ideální místa pro měřící stanice</a:t>
            </a:r>
          </a:p>
          <a:p>
            <a:br>
              <a:rPr lang="cs-CZ" sz="1000" dirty="0"/>
            </a:br>
            <a:endParaRPr lang="cs-CZ" sz="1200" b="0" dirty="0">
              <a:effectLst/>
            </a:endParaRPr>
          </a:p>
          <a:p>
            <a:br>
              <a:rPr lang="cs-CZ" sz="1200" dirty="0"/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2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9329C-017C-4D57-9239-3DAE49FAF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ze zadání: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AAF81-2571-4A78-96AF-68DBDFB61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>
              <a:lnSpc>
                <a:spcPct val="107000"/>
              </a:lnSpc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Jaké faktory vstupují do výpočtu?</a:t>
            </a:r>
          </a:p>
          <a:p>
            <a:pPr marL="571500" indent="-342900">
              <a:lnSpc>
                <a:spcPct val="107000"/>
              </a:lnSpc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Výpočet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prvotního povrchu znečištění - prostorová variabilita znečištění (viz otázka č. 7)</a:t>
            </a:r>
          </a:p>
          <a:p>
            <a:pPr marL="571500" indent="-342900">
              <a:lnSpc>
                <a:spcPct val="107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távka po měření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daném místě (Populace, děti do 6 let)</a:t>
            </a:r>
          </a:p>
          <a:p>
            <a:pPr indent="0">
              <a:lnSpc>
                <a:spcPct val="107000"/>
              </a:lnSpc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Kolik monitorovacích stanic bylo umístěno?</a:t>
            </a:r>
          </a:p>
          <a:p>
            <a:pPr marL="9144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Vybírají 100 nejlepších míst pro umístění monitorovací stanice podle „velikosti poptávky“ v daném místě po měření a zároveň tak, aby mezi jednotlivými stanicemi byla co nejnižší vzdálenost. Celkem jich umístili tedy 100</a:t>
            </a:r>
          </a:p>
          <a:p>
            <a:pPr indent="0">
              <a:lnSpc>
                <a:spcPct val="107000"/>
              </a:lnSpc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Byly měřeny skutečné zplodiny (znečištění) z dopravy?</a:t>
            </a:r>
          </a:p>
          <a:p>
            <a:pPr marL="914400" lvl="1">
              <a:lnSpc>
                <a:spcPct val="107000"/>
              </a:lnSpc>
              <a:spcBef>
                <a:spcPts val="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Byly měřeny celkové hodnoty NO</a:t>
            </a:r>
            <a:r>
              <a:rPr lang="cs-CZ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Ne vše NO</a:t>
            </a:r>
            <a:r>
              <a:rPr lang="cs-CZ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 dopravy a NO</a:t>
            </a:r>
            <a:r>
              <a:rPr lang="cs-CZ" sz="18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není vše co doprava produkuje</a:t>
            </a:r>
          </a:p>
          <a:p>
            <a:pPr marL="9144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cs-CZ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bylo použito pro nízkou cenu měření</a:t>
            </a:r>
          </a:p>
        </p:txBody>
      </p:sp>
    </p:spTree>
    <p:extLst>
      <p:ext uri="{BB962C8B-B14F-4D97-AF65-F5344CB8AC3E}">
        <p14:creationId xmlns:p14="http://schemas.microsoft.com/office/powerpoint/2010/main" val="38814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741AD-F511-46E2-807B-FDCBB5F3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ze zadání: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CC12E-54C6-48F2-9091-3BED39FC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39" y="1690688"/>
            <a:ext cx="1065171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7. Jak byl získán prvotní povrch znečištění (</a:t>
            </a:r>
            <a:r>
              <a:rPr lang="cs-CZ" sz="2000" b="1" dirty="0" err="1"/>
              <a:t>pollution</a:t>
            </a:r>
            <a:r>
              <a:rPr lang="cs-CZ" sz="2000" b="1" dirty="0"/>
              <a:t> </a:t>
            </a:r>
            <a:r>
              <a:rPr lang="cs-CZ" sz="2000" b="1" dirty="0" err="1"/>
              <a:t>surface</a:t>
            </a:r>
            <a:r>
              <a:rPr lang="cs-CZ" sz="2000" b="1" dirty="0"/>
              <a:t>)?</a:t>
            </a:r>
          </a:p>
          <a:p>
            <a:pPr lvl="1"/>
            <a:r>
              <a:rPr lang="cs-CZ" sz="1800" dirty="0"/>
              <a:t>Využití  LUR  (</a:t>
            </a:r>
            <a:r>
              <a:rPr lang="cs-CZ" sz="1800" dirty="0" err="1"/>
              <a:t>land</a:t>
            </a:r>
            <a:r>
              <a:rPr lang="cs-CZ" sz="1800" dirty="0"/>
              <a:t> use </a:t>
            </a:r>
            <a:r>
              <a:rPr lang="cs-CZ" sz="1800" dirty="0" err="1"/>
              <a:t>regression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Koncentrace znečištění – závislá proměnná </a:t>
            </a:r>
          </a:p>
          <a:p>
            <a:pPr lvl="1"/>
            <a:r>
              <a:rPr lang="cs-CZ" sz="1800" dirty="0"/>
              <a:t>Land use, doprava, fyzické prostředí – nezávislé proměnné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cs-CZ" sz="2000" b="1" dirty="0">
                <a:solidFill>
                  <a:prstClr val="black"/>
                </a:solidFill>
              </a:rPr>
              <a:t>8. Jaká kritéria (2) byla uplatněna?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Větší počet monitorů by měl být lokalizován v místech, kde se očekává velká prostorová variabilita – rychlostní silnice v městských oblastech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Intenzivní monitorování v místech, kde je vysoká hustota zájmové populace – děti do 6 let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cs-CZ" sz="2000" b="1" dirty="0">
                <a:solidFill>
                  <a:prstClr val="black"/>
                </a:solidFill>
              </a:rPr>
              <a:t>9. Byla užita skutečná data znečištění?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Data ze sítě stálých monitorovacích stanic v </a:t>
            </a:r>
            <a:r>
              <a:rPr lang="cs-CZ" sz="1800" dirty="0" err="1">
                <a:solidFill>
                  <a:prstClr val="black"/>
                </a:solidFill>
              </a:rPr>
              <a:t>Jižním-Středním</a:t>
            </a:r>
            <a:r>
              <a:rPr lang="cs-CZ" sz="1800" dirty="0">
                <a:solidFill>
                  <a:prstClr val="black"/>
                </a:solidFill>
              </a:rPr>
              <a:t> Ontariu</a:t>
            </a:r>
          </a:p>
          <a:p>
            <a:pPr lvl="1"/>
            <a:r>
              <a:rPr lang="cs-CZ" sz="1800" dirty="0">
                <a:solidFill>
                  <a:prstClr val="black"/>
                </a:solidFill>
              </a:rPr>
              <a:t>Celkem 16 stanic spravovaných MOE (Ontario Ministry </a:t>
            </a:r>
            <a:r>
              <a:rPr lang="cs-CZ" sz="1800" dirty="0" err="1">
                <a:solidFill>
                  <a:prstClr val="black"/>
                </a:solidFill>
              </a:rPr>
              <a:t>of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the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Environment</a:t>
            </a:r>
            <a:r>
              <a:rPr lang="cs-CZ" sz="1800" dirty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69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493327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64" y="252312"/>
            <a:ext cx="8043526" cy="631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9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ze zadání: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10. Čím byla ovlivněna konečná L-A analýza?</a:t>
            </a:r>
          </a:p>
          <a:p>
            <a:pPr lvl="1"/>
            <a:r>
              <a:rPr lang="cs-CZ" sz="1800" dirty="0"/>
              <a:t>Při umísťování stanic – role blízkosti dálnic – 95 % stanic přiřazeno oblastem, které se shodovaly s prvky dálnic v modelu znečištění</a:t>
            </a:r>
          </a:p>
          <a:p>
            <a:pPr>
              <a:spcBef>
                <a:spcPts val="1800"/>
              </a:spcBef>
            </a:pPr>
            <a:r>
              <a:rPr lang="cs-CZ" sz="2000" b="1" dirty="0"/>
              <a:t>11. Jaká metoda byla vybrána pro analýzu?</a:t>
            </a:r>
          </a:p>
          <a:p>
            <a:pPr lvl="1"/>
            <a:r>
              <a:rPr lang="cs-CZ" sz="1800" dirty="0"/>
              <a:t>AMP (</a:t>
            </a:r>
            <a:r>
              <a:rPr lang="cs-CZ" sz="1800" dirty="0" err="1"/>
              <a:t>Attendance</a:t>
            </a:r>
            <a:r>
              <a:rPr lang="cs-CZ" sz="1800" dirty="0"/>
              <a:t> </a:t>
            </a:r>
            <a:r>
              <a:rPr lang="cs-CZ" sz="1800" dirty="0" err="1"/>
              <a:t>Maximizing</a:t>
            </a:r>
            <a:r>
              <a:rPr lang="cs-CZ" sz="1800" dirty="0"/>
              <a:t> </a:t>
            </a:r>
            <a:r>
              <a:rPr lang="cs-CZ" sz="1800" dirty="0" err="1"/>
              <a:t>Problem</a:t>
            </a:r>
            <a:r>
              <a:rPr lang="cs-CZ" sz="1800" dirty="0"/>
              <a:t>)</a:t>
            </a:r>
          </a:p>
          <a:p>
            <a:pPr>
              <a:spcBef>
                <a:spcPts val="3000"/>
              </a:spcBef>
            </a:pPr>
            <a:r>
              <a:rPr lang="cs-CZ" sz="2000" b="1" dirty="0"/>
              <a:t>12. Jaká vzdálenost od zdroje znečištění byla vybrána jako hraniční?</a:t>
            </a:r>
          </a:p>
          <a:p>
            <a:pPr lvl="1"/>
            <a:r>
              <a:rPr lang="cs-CZ" sz="1800" dirty="0"/>
              <a:t>300 m</a:t>
            </a:r>
          </a:p>
          <a:p>
            <a:pPr lvl="1"/>
            <a:r>
              <a:rPr lang="cs-CZ" sz="1800" dirty="0"/>
              <a:t>Vychází z dřívějších výzkumů – 80 až 90 % efektů souvisejících s dopravou pochází ze vzdálenosti menší než 150–300 m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931" y="3018845"/>
            <a:ext cx="2767144" cy="71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ze zadání: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13. Jak se lišily vypočtené alternativy?</a:t>
            </a:r>
          </a:p>
          <a:p>
            <a:pPr lvl="1"/>
            <a:r>
              <a:rPr lang="cs-CZ" sz="1800" dirty="0"/>
              <a:t>Kritérium variability – větší koncentrace stanic ve vzdálenosti do 50 m od rychlostních silnic</a:t>
            </a:r>
          </a:p>
          <a:p>
            <a:pPr lvl="1">
              <a:spcAft>
                <a:spcPts val="1200"/>
              </a:spcAft>
            </a:pPr>
            <a:r>
              <a:rPr lang="cs-CZ" sz="1800" dirty="0"/>
              <a:t>Kritérium populace – více stanic v rezidenčních oblastech a méně v průmyslových oblastech</a:t>
            </a:r>
          </a:p>
          <a:p>
            <a:r>
              <a:rPr lang="cs-CZ" sz="2000" b="1" dirty="0"/>
              <a:t>14. Co potvrdilo reálné nasazení senzorů?</a:t>
            </a:r>
          </a:p>
          <a:p>
            <a:pPr lvl="1"/>
            <a:r>
              <a:rPr lang="cs-CZ" sz="1800" dirty="0"/>
              <a:t>Nasazené senzory naměřily vyšší hodnoty znečištění, než naměřila vládní monitorovací síť</a:t>
            </a:r>
          </a:p>
          <a:p>
            <a:pPr lvl="1"/>
            <a:r>
              <a:rPr lang="cs-CZ" sz="1800" dirty="0"/>
              <a:t>Koncentrace NO</a:t>
            </a:r>
            <a:r>
              <a:rPr lang="cs-CZ" sz="1800" baseline="-25000" dirty="0"/>
              <a:t>2</a:t>
            </a:r>
            <a:r>
              <a:rPr lang="cs-CZ" sz="1800" dirty="0"/>
              <a:t> negativně korelovaly s rostoucí vzdáleností od nejbližší rychlostní silnice. Naopak pozitivně korelovaly s délkou silnic a obydlími v okolí. </a:t>
            </a:r>
          </a:p>
          <a:p>
            <a:pPr>
              <a:spcBef>
                <a:spcPts val="1800"/>
              </a:spcBef>
            </a:pPr>
            <a:r>
              <a:rPr lang="cs-CZ" sz="2000" b="1" dirty="0"/>
              <a:t>15. Jaké jsou podle vás slabé stránky použitého modelu?</a:t>
            </a:r>
          </a:p>
          <a:p>
            <a:pPr lvl="1"/>
            <a:r>
              <a:rPr lang="cs-CZ" sz="1800" dirty="0"/>
              <a:t>Sleduje se pouze koncentrace NO</a:t>
            </a:r>
            <a:r>
              <a:rPr lang="cs-CZ" sz="1800" baseline="-25000" dirty="0"/>
              <a:t>2, </a:t>
            </a:r>
            <a:r>
              <a:rPr lang="cs-CZ" sz="1800" dirty="0"/>
              <a:t>což je jen jedna z mnoha škodlivin </a:t>
            </a:r>
            <a:r>
              <a:rPr lang="cs-CZ" sz="1800"/>
              <a:t>produkovaných dopravou</a:t>
            </a:r>
            <a:endParaRPr lang="cs-CZ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144436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31" y="258099"/>
            <a:ext cx="8028967" cy="632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35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692</Words>
  <Application>Microsoft Office PowerPoint</Application>
  <PresentationFormat>Širokoúhlá obrazovka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Motiv Office</vt:lpstr>
      <vt:lpstr>Establishing an air pollution monitoring network for intraurban population exposure assessment:  A location-allocation approach</vt:lpstr>
      <vt:lpstr>Výzkum onemocnění spojených s částicemi ve vzduchu</vt:lpstr>
      <vt:lpstr>Otázky ze zadání:</vt:lpstr>
      <vt:lpstr>Otázky ze zadání:</vt:lpstr>
      <vt:lpstr>Otázky ze zadání:</vt:lpstr>
      <vt:lpstr>Prezentace aplikace PowerPoint</vt:lpstr>
      <vt:lpstr>Otázky ze zadání:</vt:lpstr>
      <vt:lpstr>Otázky ze zadání:</vt:lpstr>
      <vt:lpstr>Prezentace aplikace PowerPoint</vt:lpstr>
      <vt:lpstr>Diskuze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an air pollution monitoring network for intraurban population exposure assessment: A location-allocation approach</dc:title>
  <dc:creator>Kalishock Kubík</dc:creator>
  <cp:lastModifiedBy>Kalishock Kubík</cp:lastModifiedBy>
  <cp:revision>42</cp:revision>
  <dcterms:created xsi:type="dcterms:W3CDTF">2020-11-11T18:19:39Z</dcterms:created>
  <dcterms:modified xsi:type="dcterms:W3CDTF">2020-11-12T08:44:18Z</dcterms:modified>
</cp:coreProperties>
</file>