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9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4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7996C-1200-4D6A-B080-1083978A6B77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A11A7-BC35-4E4B-8670-7B5833213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272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bdélník 6"/>
          <p:cNvSpPr/>
          <p:nvPr userDrawn="1"/>
        </p:nvSpPr>
        <p:spPr>
          <a:xfrm>
            <a:off x="7236296" y="188640"/>
            <a:ext cx="180020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303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11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3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73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60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76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29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66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75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48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05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B25D4-941E-4126-8BDF-28635CC2455D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9CB37-69E8-4934-9C96-C4E0B1A041AC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 descr="GP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8"/>
            <a:ext cx="173133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36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Using Mobile Positioning Data to Model Locations</a:t>
            </a:r>
            <a:br>
              <a:rPr lang="en-US" dirty="0" smtClean="0"/>
            </a:br>
            <a:r>
              <a:rPr lang="en-US" dirty="0" smtClean="0"/>
              <a:t>Meaningful to Users of Mobile Phones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5705872"/>
            <a:ext cx="6400800" cy="1152128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Geoinformační technologie v sociální geografii</a:t>
            </a:r>
            <a:endParaRPr lang="cs-CZ" sz="2600" dirty="0"/>
          </a:p>
          <a:p>
            <a:r>
              <a:rPr lang="cs-CZ" sz="2600" dirty="0" smtClean="0"/>
              <a:t>Jan Hakl, Filip Hermann, </a:t>
            </a:r>
            <a:r>
              <a:rPr lang="cs-CZ" sz="2600" dirty="0"/>
              <a:t>Kryštof </a:t>
            </a:r>
            <a:r>
              <a:rPr lang="cs-CZ" sz="2600" dirty="0" smtClean="0"/>
              <a:t>Hübner</a:t>
            </a:r>
          </a:p>
          <a:p>
            <a:r>
              <a:rPr lang="cs-CZ" sz="2600" dirty="0" smtClean="0"/>
              <a:t>Brno 2020</a:t>
            </a:r>
            <a:endParaRPr lang="cs-CZ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86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aměření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Mobilita obyvatelstva</a:t>
            </a:r>
          </a:p>
          <a:p>
            <a:r>
              <a:rPr lang="cs-CZ" dirty="0" smtClean="0"/>
              <a:t>Představení modelu pro lokalizaci důležitých míst pro obyvatele (domov, práce)</a:t>
            </a:r>
          </a:p>
          <a:p>
            <a:r>
              <a:rPr lang="cs-CZ" dirty="0" smtClean="0"/>
              <a:t>Data za říjen 2016 až 2017 od EMT (estonský operátor) s více než půl milionem anonymních respondentů</a:t>
            </a:r>
          </a:p>
          <a:p>
            <a:r>
              <a:rPr lang="cs-CZ" dirty="0" smtClean="0"/>
              <a:t>Komparace s registrem obyvatel v Estonsku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</a:t>
            </a:r>
            <a:r>
              <a:rPr lang="en-GB" b="1" dirty="0" err="1" smtClean="0"/>
              <a:t>yvin</a:t>
            </a:r>
            <a:r>
              <a:rPr lang="cs-CZ" b="1" dirty="0" err="1" smtClean="0"/>
              <a:t>utí</a:t>
            </a:r>
            <a:r>
              <a:rPr lang="en-GB" b="1" dirty="0" smtClean="0"/>
              <a:t> </a:t>
            </a:r>
            <a:r>
              <a:rPr lang="cs-CZ" b="1" dirty="0" smtClean="0"/>
              <a:t>a otestování </a:t>
            </a:r>
            <a:r>
              <a:rPr lang="en-GB" b="1" dirty="0" smtClean="0"/>
              <a:t>model</a:t>
            </a:r>
            <a:r>
              <a:rPr lang="cs-CZ" b="1" dirty="0" smtClean="0"/>
              <a:t>u</a:t>
            </a:r>
            <a:r>
              <a:rPr lang="en-GB" b="1" dirty="0" smtClean="0"/>
              <a:t> pro </a:t>
            </a:r>
            <a:r>
              <a:rPr lang="en-GB" b="1" dirty="0" err="1" smtClean="0"/>
              <a:t>vyhledání</a:t>
            </a:r>
            <a:r>
              <a:rPr lang="en-GB" b="1" dirty="0" smtClean="0"/>
              <a:t> </a:t>
            </a:r>
            <a:r>
              <a:rPr lang="en-GB" b="1" dirty="0" err="1" smtClean="0"/>
              <a:t>míst</a:t>
            </a:r>
            <a:r>
              <a:rPr lang="en-GB" b="1" dirty="0" smtClean="0"/>
              <a:t>, </a:t>
            </a:r>
            <a:r>
              <a:rPr lang="en-GB" b="1" dirty="0" err="1" smtClean="0"/>
              <a:t>která</a:t>
            </a:r>
            <a:r>
              <a:rPr lang="en-GB" b="1" dirty="0" smtClean="0"/>
              <a:t> </a:t>
            </a:r>
            <a:r>
              <a:rPr lang="en-GB" b="1" dirty="0" err="1" smtClean="0"/>
              <a:t>jsou</a:t>
            </a:r>
            <a:r>
              <a:rPr lang="cs-CZ" b="1" dirty="0"/>
              <a:t> </a:t>
            </a:r>
            <a:r>
              <a:rPr lang="cs-CZ" b="1" dirty="0" smtClean="0"/>
              <a:t>důležitá p</a:t>
            </a:r>
            <a:r>
              <a:rPr lang="en-GB" b="1" dirty="0" err="1" smtClean="0"/>
              <a:t>ro</a:t>
            </a:r>
            <a:r>
              <a:rPr lang="en-GB" b="1" dirty="0" smtClean="0"/>
              <a:t> </a:t>
            </a:r>
            <a:r>
              <a:rPr lang="en-GB" b="1" dirty="0" err="1" smtClean="0"/>
              <a:t>uživatele</a:t>
            </a:r>
            <a:r>
              <a:rPr lang="en-GB" b="1" dirty="0" smtClean="0"/>
              <a:t> </a:t>
            </a:r>
            <a:r>
              <a:rPr lang="en-GB" b="1" dirty="0" err="1" smtClean="0"/>
              <a:t>mobilních</a:t>
            </a:r>
            <a:r>
              <a:rPr lang="en-GB" b="1" dirty="0" smtClean="0"/>
              <a:t> </a:t>
            </a:r>
            <a:r>
              <a:rPr lang="en-GB" b="1" dirty="0" err="1" smtClean="0"/>
              <a:t>telefonů</a:t>
            </a:r>
            <a:endParaRPr lang="cs-CZ" b="1" dirty="0" smtClean="0"/>
          </a:p>
          <a:p>
            <a:r>
              <a:rPr lang="cs-CZ" dirty="0" smtClean="0"/>
              <a:t>Pomocí pasivních mobilních pozičních dat</a:t>
            </a:r>
          </a:p>
          <a:p>
            <a:r>
              <a:rPr lang="cs-CZ" dirty="0" smtClean="0"/>
              <a:t>Důležitá místa = pravidelně navštěvovaná s významem pro jedince</a:t>
            </a: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82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ýsledky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r>
              <a:rPr lang="cs-CZ" dirty="0" smtClean="0"/>
              <a:t>Použitý model celkem dobře vystihuje reálnou situaci z registru obyvatel</a:t>
            </a:r>
          </a:p>
          <a:p>
            <a:r>
              <a:rPr lang="cs-CZ" dirty="0" smtClean="0"/>
              <a:t>Dva každodenní stále body: domov (přes noc) a práce (přes den)</a:t>
            </a:r>
          </a:p>
          <a:p>
            <a:r>
              <a:rPr lang="cs-CZ" dirty="0" smtClean="0"/>
              <a:t>Jeden každodenní stálý bod – rurální oblasti s horším pokrytím signálem (stále jen jeden vysílač) </a:t>
            </a:r>
          </a:p>
          <a:p>
            <a:r>
              <a:rPr lang="cs-CZ" dirty="0" smtClean="0"/>
              <a:t>Méně často navštěvovaná místa – obchody, zábava, návštěvy příbuzných apod.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9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ýsledky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íce každodenních pracovních bodů ve městech</a:t>
            </a:r>
          </a:p>
          <a:p>
            <a:r>
              <a:rPr lang="cs-CZ" dirty="0" smtClean="0"/>
              <a:t>Více každodenních residenčních bodů v okolí měst a obecně v hustěji osídlených územích</a:t>
            </a:r>
          </a:p>
          <a:p>
            <a:r>
              <a:rPr lang="cs-CZ" dirty="0" smtClean="0"/>
              <a:t>Srovnání výsledků modelu a registru obyvatel ukázalo na silnou lineární korelaci (r = 0,99)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83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otázky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1) </a:t>
            </a:r>
            <a:r>
              <a:rPr lang="en-GB" b="1" dirty="0" smtClean="0"/>
              <a:t>Na </a:t>
            </a:r>
            <a:r>
              <a:rPr lang="en-GB" b="1" dirty="0" err="1" smtClean="0"/>
              <a:t>jakém</a:t>
            </a:r>
            <a:r>
              <a:rPr lang="en-GB" b="1" dirty="0" smtClean="0"/>
              <a:t> </a:t>
            </a:r>
            <a:r>
              <a:rPr lang="en-GB" b="1" dirty="0" err="1" smtClean="0"/>
              <a:t>konceptuálním</a:t>
            </a:r>
            <a:r>
              <a:rPr lang="en-GB" b="1" dirty="0" smtClean="0"/>
              <a:t> </a:t>
            </a:r>
            <a:r>
              <a:rPr lang="en-GB" b="1" dirty="0" err="1" smtClean="0"/>
              <a:t>datovém</a:t>
            </a:r>
            <a:r>
              <a:rPr lang="en-GB" b="1" dirty="0" smtClean="0"/>
              <a:t> </a:t>
            </a:r>
            <a:r>
              <a:rPr lang="en-GB" b="1" dirty="0" err="1" smtClean="0"/>
              <a:t>přístupu</a:t>
            </a:r>
            <a:r>
              <a:rPr lang="en-GB" b="1" dirty="0" smtClean="0"/>
              <a:t> je </a:t>
            </a:r>
            <a:r>
              <a:rPr lang="en-GB" b="1" dirty="0" err="1" smtClean="0"/>
              <a:t>článek</a:t>
            </a:r>
            <a:r>
              <a:rPr lang="cs-CZ" b="1" dirty="0"/>
              <a:t> </a:t>
            </a:r>
            <a:r>
              <a:rPr lang="en-GB" b="1" dirty="0" err="1" smtClean="0"/>
              <a:t>postaven</a:t>
            </a:r>
            <a:r>
              <a:rPr lang="en-GB" dirty="0" smtClean="0"/>
              <a:t>?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„Koncept </a:t>
            </a:r>
            <a:r>
              <a:rPr lang="cs-CZ" dirty="0"/>
              <a:t>skutečných </a:t>
            </a:r>
            <a:r>
              <a:rPr lang="cs-CZ" dirty="0" smtClean="0"/>
              <a:t>činností </a:t>
            </a:r>
            <a:r>
              <a:rPr lang="cs-CZ" dirty="0"/>
              <a:t>v </a:t>
            </a:r>
            <a:r>
              <a:rPr lang="cs-CZ" dirty="0" smtClean="0"/>
              <a:t>prostoru“ (</a:t>
            </a:r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spaces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smtClean="0"/>
              <a:t>) neboli</a:t>
            </a:r>
            <a:r>
              <a:rPr lang="cs-CZ" dirty="0"/>
              <a:t> </a:t>
            </a:r>
            <a:r>
              <a:rPr lang="cs-CZ" dirty="0" smtClean="0"/>
              <a:t>„</a:t>
            </a:r>
            <a:r>
              <a:rPr lang="cs-CZ" dirty="0" err="1" smtClean="0"/>
              <a:t>Mikrogeografický</a:t>
            </a:r>
            <a:r>
              <a:rPr lang="cs-CZ" dirty="0" smtClean="0"/>
              <a:t> </a:t>
            </a:r>
            <a:r>
              <a:rPr lang="cs-CZ" dirty="0"/>
              <a:t>prostor </a:t>
            </a:r>
            <a:r>
              <a:rPr lang="cs-CZ" dirty="0" smtClean="0"/>
              <a:t>činností“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„Koncept </a:t>
            </a:r>
            <a:r>
              <a:rPr lang="cs-CZ" dirty="0"/>
              <a:t>kotevních </a:t>
            </a:r>
            <a:r>
              <a:rPr lang="cs-CZ" dirty="0" smtClean="0"/>
              <a:t>bodů“ </a:t>
            </a:r>
            <a:r>
              <a:rPr lang="cs-CZ" dirty="0"/>
              <a:t>(</a:t>
            </a:r>
            <a:r>
              <a:rPr lang="cs-CZ" dirty="0" err="1"/>
              <a:t>anchor</a:t>
            </a:r>
            <a:r>
              <a:rPr lang="cs-CZ" dirty="0"/>
              <a:t> </a:t>
            </a:r>
            <a:r>
              <a:rPr lang="cs-CZ" dirty="0" err="1"/>
              <a:t>points</a:t>
            </a:r>
            <a:r>
              <a:rPr lang="cs-CZ" dirty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237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otázky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</a:t>
            </a:r>
            <a:r>
              <a:rPr lang="cs-CZ" b="1" dirty="0" smtClean="0"/>
              <a:t>) S čím byly výsledky srovnávány?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 registrem obyvatel z dat estonského statistického úřadu, tedy se statistickými (reálnými) daty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84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otázky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3</a:t>
            </a:r>
            <a:r>
              <a:rPr lang="cs-CZ" b="1" dirty="0" smtClean="0"/>
              <a:t>) </a:t>
            </a:r>
            <a:r>
              <a:rPr lang="en-GB" b="1" dirty="0" err="1" smtClean="0"/>
              <a:t>Jaká</a:t>
            </a:r>
            <a:r>
              <a:rPr lang="en-GB" b="1" dirty="0" smtClean="0"/>
              <a:t> </a:t>
            </a:r>
            <a:r>
              <a:rPr lang="en-GB" b="1" dirty="0" err="1" smtClean="0"/>
              <a:t>byla</a:t>
            </a:r>
            <a:r>
              <a:rPr lang="en-GB" b="1" dirty="0" smtClean="0"/>
              <a:t> </a:t>
            </a:r>
            <a:r>
              <a:rPr lang="en-GB" b="1" dirty="0" err="1" smtClean="0"/>
              <a:t>použita</a:t>
            </a:r>
            <a:r>
              <a:rPr lang="en-GB" b="1" dirty="0" smtClean="0"/>
              <a:t> </a:t>
            </a:r>
            <a:r>
              <a:rPr lang="en-GB" b="1" dirty="0" err="1" smtClean="0"/>
              <a:t>základní</a:t>
            </a:r>
            <a:r>
              <a:rPr lang="en-GB" b="1" dirty="0" smtClean="0"/>
              <a:t> </a:t>
            </a:r>
            <a:r>
              <a:rPr lang="en-GB" b="1" dirty="0" err="1" smtClean="0"/>
              <a:t>terminologie</a:t>
            </a:r>
            <a:r>
              <a:rPr lang="en-GB" dirty="0" smtClean="0"/>
              <a:t>?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asivní mobilní poziční data</a:t>
            </a:r>
          </a:p>
          <a:p>
            <a:pPr marL="0" indent="0">
              <a:buNone/>
            </a:pPr>
            <a:r>
              <a:rPr lang="cs-CZ" dirty="0" smtClean="0"/>
              <a:t>„Kotevní“ </a:t>
            </a:r>
            <a:r>
              <a:rPr lang="cs-CZ" dirty="0" smtClean="0"/>
              <a:t>body </a:t>
            </a:r>
            <a:r>
              <a:rPr lang="cs-CZ" sz="1800" dirty="0" smtClean="0"/>
              <a:t>(</a:t>
            </a:r>
            <a:r>
              <a:rPr lang="cs-CZ" sz="1800" dirty="0" err="1" smtClean="0"/>
              <a:t>everyday</a:t>
            </a:r>
            <a:r>
              <a:rPr lang="cs-CZ" sz="1800" dirty="0" smtClean="0"/>
              <a:t>, </a:t>
            </a:r>
            <a:r>
              <a:rPr lang="cs-CZ" sz="1800" dirty="0" err="1" smtClean="0"/>
              <a:t>secondary</a:t>
            </a:r>
            <a:r>
              <a:rPr lang="cs-CZ" sz="1800" dirty="0" smtClean="0"/>
              <a:t>, </a:t>
            </a:r>
            <a:r>
              <a:rPr lang="cs-CZ" sz="1800" dirty="0" err="1" smtClean="0"/>
              <a:t>home</a:t>
            </a:r>
            <a:r>
              <a:rPr lang="cs-CZ" sz="1800" dirty="0" smtClean="0"/>
              <a:t>, </a:t>
            </a:r>
            <a:r>
              <a:rPr lang="cs-CZ" sz="1800" dirty="0" err="1" smtClean="0"/>
              <a:t>work-time</a:t>
            </a:r>
            <a:r>
              <a:rPr lang="cs-CZ" sz="1800" dirty="0" smtClean="0"/>
              <a:t>, </a:t>
            </a:r>
            <a:r>
              <a:rPr lang="cs-CZ" sz="1800" dirty="0" err="1" smtClean="0"/>
              <a:t>multifunctional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marL="0" indent="0">
              <a:buNone/>
            </a:pPr>
            <a:r>
              <a:rPr lang="cs-CZ" dirty="0" smtClean="0"/>
              <a:t>Mobile </a:t>
            </a:r>
            <a:r>
              <a:rPr lang="cs-CZ" dirty="0" err="1"/>
              <a:t>positioning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Location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 (LBS)</a:t>
            </a:r>
          </a:p>
          <a:p>
            <a:pPr marL="0" indent="0">
              <a:buNone/>
            </a:pPr>
            <a:r>
              <a:rPr lang="cs-CZ" dirty="0" smtClean="0"/>
              <a:t>„Mobile“ </a:t>
            </a:r>
            <a:r>
              <a:rPr lang="cs-CZ" dirty="0" err="1" smtClean="0"/>
              <a:t>geography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„a </a:t>
            </a:r>
            <a:r>
              <a:rPr lang="cs-CZ" dirty="0" err="1" smtClean="0"/>
              <a:t>billing</a:t>
            </a:r>
            <a:r>
              <a:rPr lang="cs-CZ" dirty="0" smtClean="0"/>
              <a:t> log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Respondent</a:t>
            </a:r>
          </a:p>
          <a:p>
            <a:pPr marL="0" indent="0">
              <a:buNone/>
            </a:pPr>
            <a:r>
              <a:rPr lang="cs-CZ" dirty="0" err="1" smtClean="0"/>
              <a:t>Regulal</a:t>
            </a:r>
            <a:r>
              <a:rPr lang="cs-CZ" dirty="0" smtClean="0"/>
              <a:t>, </a:t>
            </a:r>
            <a:r>
              <a:rPr lang="cs-CZ" dirty="0" err="1" smtClean="0"/>
              <a:t>random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1450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otázky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4</a:t>
            </a:r>
            <a:r>
              <a:rPr lang="cs-CZ" b="1" dirty="0" smtClean="0"/>
              <a:t>) </a:t>
            </a:r>
            <a:r>
              <a:rPr lang="en-GB" b="1" dirty="0" err="1" smtClean="0"/>
              <a:t>Jaká</a:t>
            </a:r>
            <a:r>
              <a:rPr lang="en-GB" b="1" dirty="0" smtClean="0"/>
              <a:t> </a:t>
            </a:r>
            <a:r>
              <a:rPr lang="en-GB" b="1" dirty="0" err="1" smtClean="0"/>
              <a:t>byla</a:t>
            </a:r>
            <a:r>
              <a:rPr lang="en-GB" b="1" dirty="0" smtClean="0"/>
              <a:t> </a:t>
            </a:r>
            <a:r>
              <a:rPr lang="en-GB" b="1" dirty="0" err="1" smtClean="0"/>
              <a:t>prostorová</a:t>
            </a:r>
            <a:r>
              <a:rPr lang="en-GB" b="1" dirty="0" smtClean="0"/>
              <a:t> </a:t>
            </a:r>
            <a:r>
              <a:rPr lang="en-GB" b="1" dirty="0" err="1" smtClean="0"/>
              <a:t>přesnost</a:t>
            </a:r>
            <a:r>
              <a:rPr lang="en-GB" b="1" dirty="0" smtClean="0"/>
              <a:t> </a:t>
            </a:r>
            <a:r>
              <a:rPr lang="en-GB" b="1" dirty="0" err="1" smtClean="0"/>
              <a:t>modelu</a:t>
            </a:r>
            <a:r>
              <a:rPr lang="en-GB" b="1" dirty="0" smtClean="0"/>
              <a:t> (Geographical</a:t>
            </a:r>
            <a:r>
              <a:rPr lang="cs-CZ" b="1" dirty="0" smtClean="0"/>
              <a:t> </a:t>
            </a:r>
            <a:r>
              <a:rPr lang="en-GB" b="1" dirty="0" smtClean="0"/>
              <a:t>Accuracy)?</a:t>
            </a:r>
            <a:endParaRPr lang="cs-CZ" b="1" dirty="0" smtClean="0"/>
          </a:p>
          <a:p>
            <a:endParaRPr lang="cs-CZ" b="1" dirty="0"/>
          </a:p>
          <a:p>
            <a:r>
              <a:rPr lang="cs-CZ" dirty="0" smtClean="0"/>
              <a:t>24% každodenních „kotevních“ bodů (domov a práce) se nacházely ve stejné buňce telefonní sítě (hlavně v rurálních oblastech)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81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352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Using Mobile Positioning Data to Model Locations Meaningful to Users of Mobile Phones</vt:lpstr>
      <vt:lpstr>Zaměření</vt:lpstr>
      <vt:lpstr>Hlavní cíl</vt:lpstr>
      <vt:lpstr>Výsledky</vt:lpstr>
      <vt:lpstr>Výsledky</vt:lpstr>
      <vt:lpstr>Reakce na otázky</vt:lpstr>
      <vt:lpstr>Reakce na otázky</vt:lpstr>
      <vt:lpstr>Reakce na otázky</vt:lpstr>
      <vt:lpstr>Reakce na 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Ghul</dc:creator>
  <cp:lastModifiedBy>Honza</cp:lastModifiedBy>
  <cp:revision>44</cp:revision>
  <dcterms:created xsi:type="dcterms:W3CDTF">2020-10-15T13:11:34Z</dcterms:created>
  <dcterms:modified xsi:type="dcterms:W3CDTF">2020-10-21T17:49:24Z</dcterms:modified>
</cp:coreProperties>
</file>