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56" r:id="rId2"/>
    <p:sldId id="353" r:id="rId3"/>
    <p:sldId id="362" r:id="rId4"/>
    <p:sldId id="364" r:id="rId5"/>
    <p:sldId id="363" r:id="rId6"/>
    <p:sldId id="354" r:id="rId7"/>
    <p:sldId id="361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712" autoAdjust="0"/>
  </p:normalViewPr>
  <p:slideViewPr>
    <p:cSldViewPr snapToGrid="0">
      <p:cViewPr varScale="1">
        <p:scale>
          <a:sx n="104" d="100"/>
          <a:sy n="104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26AD7AB-D928-4AE9-AE25-6C3E62EBDE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86D3079-FA9C-4600-BEDF-D024C72845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D5DDE-A1C4-4FCF-B307-9F1257B3A37A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858256-A781-47FB-89AA-872C872B0BF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fdfs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7EE2C3B-E7E3-49A5-A223-EF762DBEAF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436AB-72C7-44F4-92F4-DE15010145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4283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26893-BC31-452F-87B3-7933B1473E65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fdfs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2C33F-6545-4712-86F3-A9542C2B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1700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1700186" y="1360350"/>
            <a:ext cx="5807399" cy="1546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1pPr>
            <a:lvl2pPr lvl="1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2pPr>
            <a:lvl3pPr lvl="2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3pPr>
            <a:lvl4pPr lvl="3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4pPr>
            <a:lvl5pPr lvl="4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5pPr>
            <a:lvl6pPr lvl="5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6pPr>
            <a:lvl7pPr lvl="6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7pPr>
            <a:lvl8pPr lvl="7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8pPr>
            <a:lvl9pPr lvl="8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9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6897625" y="619995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1" name="Shape 11"/>
          <p:cNvSpPr/>
          <p:nvPr/>
        </p:nvSpPr>
        <p:spPr>
          <a:xfrm>
            <a:off x="7454375" y="563880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2" name="Shape 12"/>
          <p:cNvSpPr/>
          <p:nvPr/>
        </p:nvSpPr>
        <p:spPr>
          <a:xfrm>
            <a:off x="8827729" y="4597557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3" name="Shape 13"/>
          <p:cNvSpPr/>
          <p:nvPr/>
        </p:nvSpPr>
        <p:spPr>
          <a:xfrm>
            <a:off x="8677050" y="6577875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4" name="Shape 14"/>
          <p:cNvSpPr/>
          <p:nvPr/>
        </p:nvSpPr>
        <p:spPr>
          <a:xfrm>
            <a:off x="2972225" y="63340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5" name="Shape 15"/>
          <p:cNvSpPr/>
          <p:nvPr/>
        </p:nvSpPr>
        <p:spPr>
          <a:xfrm>
            <a:off x="579634" y="3373478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6" name="Shape 16"/>
          <p:cNvSpPr/>
          <p:nvPr/>
        </p:nvSpPr>
        <p:spPr>
          <a:xfrm>
            <a:off x="311843" y="791518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7" name="Shape 17"/>
          <p:cNvSpPr/>
          <p:nvPr/>
        </p:nvSpPr>
        <p:spPr>
          <a:xfrm>
            <a:off x="626321" y="1339871"/>
            <a:ext cx="253800" cy="2538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8" name="Shape 18"/>
          <p:cNvSpPr/>
          <p:nvPr/>
        </p:nvSpPr>
        <p:spPr>
          <a:xfrm>
            <a:off x="8104500" y="4963100"/>
            <a:ext cx="190200" cy="1905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9" name="Shape 19"/>
          <p:cNvSpPr/>
          <p:nvPr/>
        </p:nvSpPr>
        <p:spPr>
          <a:xfrm>
            <a:off x="8803950" y="5654656"/>
            <a:ext cx="190200" cy="1905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20" name="Shape 20"/>
          <p:cNvSpPr/>
          <p:nvPr/>
        </p:nvSpPr>
        <p:spPr>
          <a:xfrm>
            <a:off x="196312" y="1990892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21" name="Shape 21"/>
          <p:cNvSpPr/>
          <p:nvPr/>
        </p:nvSpPr>
        <p:spPr>
          <a:xfrm>
            <a:off x="1738050" y="271321"/>
            <a:ext cx="253800" cy="2538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22" name="Shape 22"/>
          <p:cNvSpPr/>
          <p:nvPr/>
        </p:nvSpPr>
        <p:spPr>
          <a:xfrm>
            <a:off x="771660" y="2504489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23" name="Shape 23"/>
          <p:cNvSpPr/>
          <p:nvPr/>
        </p:nvSpPr>
        <p:spPr>
          <a:xfrm>
            <a:off x="4271585" y="474826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24" name="Shape 24"/>
          <p:cNvSpPr/>
          <p:nvPr/>
        </p:nvSpPr>
        <p:spPr>
          <a:xfrm>
            <a:off x="7729213" y="6127437"/>
            <a:ext cx="253800" cy="2541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</p:spTree>
    <p:extLst>
      <p:ext uri="{BB962C8B-B14F-4D97-AF65-F5344CB8AC3E}">
        <p14:creationId xmlns:p14="http://schemas.microsoft.com/office/powerpoint/2010/main" val="134568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786150" y="410829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786150" y="1682269"/>
            <a:ext cx="7571700" cy="4764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7810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786150" y="410829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786137" y="1600200"/>
            <a:ext cx="36753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950"/>
            </a:lvl1pPr>
            <a:lvl2pPr lvl="1">
              <a:spcBef>
                <a:spcPts val="0"/>
              </a:spcBef>
              <a:buSzPct val="100000"/>
              <a:defRPr sz="1950"/>
            </a:lvl2pPr>
            <a:lvl3pPr lvl="2">
              <a:spcBef>
                <a:spcPts val="0"/>
              </a:spcBef>
              <a:buSzPct val="100000"/>
              <a:defRPr sz="1950"/>
            </a:lvl3pPr>
            <a:lvl4pPr lvl="3">
              <a:spcBef>
                <a:spcPts val="0"/>
              </a:spcBef>
              <a:buSzPct val="100000"/>
              <a:defRPr sz="1950"/>
            </a:lvl4pPr>
            <a:lvl5pPr lvl="4">
              <a:spcBef>
                <a:spcPts val="0"/>
              </a:spcBef>
              <a:buSzPct val="100000"/>
              <a:defRPr sz="1950"/>
            </a:lvl5pPr>
            <a:lvl6pPr lvl="5">
              <a:spcBef>
                <a:spcPts val="0"/>
              </a:spcBef>
              <a:buSzPct val="100000"/>
              <a:defRPr sz="1950"/>
            </a:lvl6pPr>
            <a:lvl7pPr lvl="6">
              <a:spcBef>
                <a:spcPts val="0"/>
              </a:spcBef>
              <a:buSzPct val="100000"/>
              <a:defRPr sz="1950"/>
            </a:lvl7pPr>
            <a:lvl8pPr lvl="7">
              <a:spcBef>
                <a:spcPts val="0"/>
              </a:spcBef>
              <a:buSzPct val="100000"/>
              <a:defRPr sz="1950"/>
            </a:lvl8pPr>
            <a:lvl9pPr lvl="8">
              <a:spcBef>
                <a:spcPts val="0"/>
              </a:spcBef>
              <a:buSzPct val="100000"/>
              <a:defRPr sz="19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682658" y="1600200"/>
            <a:ext cx="36753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950"/>
            </a:lvl1pPr>
            <a:lvl2pPr lvl="1">
              <a:spcBef>
                <a:spcPts val="0"/>
              </a:spcBef>
              <a:buSzPct val="100000"/>
              <a:defRPr sz="1950"/>
            </a:lvl2pPr>
            <a:lvl3pPr lvl="2">
              <a:spcBef>
                <a:spcPts val="0"/>
              </a:spcBef>
              <a:buSzPct val="100000"/>
              <a:defRPr sz="1950"/>
            </a:lvl3pPr>
            <a:lvl4pPr lvl="3">
              <a:spcBef>
                <a:spcPts val="0"/>
              </a:spcBef>
              <a:buSzPct val="100000"/>
              <a:defRPr sz="1950"/>
            </a:lvl4pPr>
            <a:lvl5pPr lvl="4">
              <a:spcBef>
                <a:spcPts val="0"/>
              </a:spcBef>
              <a:buSzPct val="100000"/>
              <a:defRPr sz="1950"/>
            </a:lvl5pPr>
            <a:lvl6pPr lvl="5">
              <a:spcBef>
                <a:spcPts val="0"/>
              </a:spcBef>
              <a:buSzPct val="100000"/>
              <a:defRPr sz="1950"/>
            </a:lvl6pPr>
            <a:lvl7pPr lvl="6">
              <a:spcBef>
                <a:spcPts val="0"/>
              </a:spcBef>
              <a:buSzPct val="100000"/>
              <a:defRPr sz="1950"/>
            </a:lvl7pPr>
            <a:lvl8pPr lvl="7">
              <a:spcBef>
                <a:spcPts val="0"/>
              </a:spcBef>
              <a:buSzPct val="100000"/>
              <a:defRPr sz="1950"/>
            </a:lvl8pPr>
            <a:lvl9pPr lvl="8">
              <a:spcBef>
                <a:spcPts val="0"/>
              </a:spcBef>
              <a:buSzPct val="100000"/>
              <a:defRPr sz="19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6195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786150" y="410829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786152" y="1600200"/>
            <a:ext cx="2419799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500"/>
            </a:lvl1pPr>
            <a:lvl2pPr lvl="1" rtl="0">
              <a:spcBef>
                <a:spcPts val="0"/>
              </a:spcBef>
              <a:buSzPct val="100000"/>
              <a:defRPr sz="1500"/>
            </a:lvl2pPr>
            <a:lvl3pPr lvl="2" rtl="0">
              <a:spcBef>
                <a:spcPts val="0"/>
              </a:spcBef>
              <a:buSzPct val="100000"/>
              <a:defRPr sz="1500"/>
            </a:lvl3pPr>
            <a:lvl4pPr lvl="3" rtl="0">
              <a:spcBef>
                <a:spcPts val="0"/>
              </a:spcBef>
              <a:buSzPct val="100000"/>
              <a:defRPr sz="1500"/>
            </a:lvl4pPr>
            <a:lvl5pPr lvl="4" rtl="0">
              <a:spcBef>
                <a:spcPts val="0"/>
              </a:spcBef>
              <a:buSzPct val="100000"/>
              <a:defRPr sz="1500"/>
            </a:lvl5pPr>
            <a:lvl6pPr lvl="5" rtl="0">
              <a:spcBef>
                <a:spcPts val="0"/>
              </a:spcBef>
              <a:buSzPct val="100000"/>
              <a:defRPr sz="1500"/>
            </a:lvl6pPr>
            <a:lvl7pPr lvl="6" rtl="0">
              <a:spcBef>
                <a:spcPts val="0"/>
              </a:spcBef>
              <a:buSzPct val="100000"/>
              <a:defRPr sz="1500"/>
            </a:lvl7pPr>
            <a:lvl8pPr lvl="7" rtl="0">
              <a:spcBef>
                <a:spcPts val="0"/>
              </a:spcBef>
              <a:buSzPct val="100000"/>
              <a:defRPr sz="1500"/>
            </a:lvl8pPr>
            <a:lvl9pPr lvl="8" rtl="0">
              <a:spcBef>
                <a:spcPts val="0"/>
              </a:spcBef>
              <a:buSzPct val="100000"/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3329993" y="1600200"/>
            <a:ext cx="2419799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500"/>
            </a:lvl1pPr>
            <a:lvl2pPr lvl="1" rtl="0">
              <a:spcBef>
                <a:spcPts val="0"/>
              </a:spcBef>
              <a:buSzPct val="100000"/>
              <a:defRPr sz="1500"/>
            </a:lvl2pPr>
            <a:lvl3pPr lvl="2" rtl="0">
              <a:spcBef>
                <a:spcPts val="0"/>
              </a:spcBef>
              <a:buSzPct val="100000"/>
              <a:defRPr sz="1500"/>
            </a:lvl3pPr>
            <a:lvl4pPr lvl="3" rtl="0">
              <a:spcBef>
                <a:spcPts val="0"/>
              </a:spcBef>
              <a:buSzPct val="100000"/>
              <a:defRPr sz="1500"/>
            </a:lvl4pPr>
            <a:lvl5pPr lvl="4" rtl="0">
              <a:spcBef>
                <a:spcPts val="0"/>
              </a:spcBef>
              <a:buSzPct val="100000"/>
              <a:defRPr sz="1500"/>
            </a:lvl5pPr>
            <a:lvl6pPr lvl="5" rtl="0">
              <a:spcBef>
                <a:spcPts val="0"/>
              </a:spcBef>
              <a:buSzPct val="100000"/>
              <a:defRPr sz="1500"/>
            </a:lvl6pPr>
            <a:lvl7pPr lvl="6" rtl="0">
              <a:spcBef>
                <a:spcPts val="0"/>
              </a:spcBef>
              <a:buSzPct val="100000"/>
              <a:defRPr sz="1500"/>
            </a:lvl7pPr>
            <a:lvl8pPr lvl="7" rtl="0">
              <a:spcBef>
                <a:spcPts val="0"/>
              </a:spcBef>
              <a:buSzPct val="100000"/>
              <a:defRPr sz="1500"/>
            </a:lvl8pPr>
            <a:lvl9pPr lvl="8" rtl="0">
              <a:spcBef>
                <a:spcPts val="0"/>
              </a:spcBef>
              <a:buSzPct val="100000"/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3"/>
          </p:nvPr>
        </p:nvSpPr>
        <p:spPr>
          <a:xfrm>
            <a:off x="5873835" y="1600200"/>
            <a:ext cx="2419799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500"/>
            </a:lvl1pPr>
            <a:lvl2pPr lvl="1" rtl="0">
              <a:spcBef>
                <a:spcPts val="0"/>
              </a:spcBef>
              <a:buSzPct val="100000"/>
              <a:defRPr sz="1500"/>
            </a:lvl2pPr>
            <a:lvl3pPr lvl="2" rtl="0">
              <a:spcBef>
                <a:spcPts val="0"/>
              </a:spcBef>
              <a:buSzPct val="100000"/>
              <a:defRPr sz="1500"/>
            </a:lvl3pPr>
            <a:lvl4pPr lvl="3" rtl="0">
              <a:spcBef>
                <a:spcPts val="0"/>
              </a:spcBef>
              <a:buSzPct val="100000"/>
              <a:defRPr sz="1500"/>
            </a:lvl4pPr>
            <a:lvl5pPr lvl="4" rtl="0">
              <a:spcBef>
                <a:spcPts val="0"/>
              </a:spcBef>
              <a:buSzPct val="100000"/>
              <a:defRPr sz="1500"/>
            </a:lvl5pPr>
            <a:lvl6pPr lvl="5" rtl="0">
              <a:spcBef>
                <a:spcPts val="0"/>
              </a:spcBef>
              <a:buSzPct val="100000"/>
              <a:defRPr sz="1500"/>
            </a:lvl6pPr>
            <a:lvl7pPr lvl="6" rtl="0">
              <a:spcBef>
                <a:spcPts val="0"/>
              </a:spcBef>
              <a:buSzPct val="100000"/>
              <a:defRPr sz="1500"/>
            </a:lvl7pPr>
            <a:lvl8pPr lvl="7" rtl="0">
              <a:spcBef>
                <a:spcPts val="0"/>
              </a:spcBef>
              <a:buSzPct val="100000"/>
              <a:defRPr sz="1500"/>
            </a:lvl8pPr>
            <a:lvl9pPr lvl="8" rtl="0">
              <a:spcBef>
                <a:spcPts val="0"/>
              </a:spcBef>
              <a:buSzPct val="100000"/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19943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786150" y="410829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cs-CZ"/>
              <a:t>Kliknutím lze upravit styl.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3437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5407123"/>
            <a:ext cx="8229600" cy="49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270"/>
              </a:spcBef>
              <a:buSzPct val="100000"/>
              <a:buNone/>
              <a:defRPr sz="135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3270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595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mplete patter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26550" y="-19800"/>
            <a:ext cx="9197100" cy="6897600"/>
          </a:xfrm>
          <a:prstGeom prst="rect">
            <a:avLst/>
          </a:prstGeom>
          <a:solidFill>
            <a:srgbClr val="CFD8DC">
              <a:alpha val="49230"/>
            </a:srgbClr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</p:spTree>
    <p:extLst>
      <p:ext uri="{BB962C8B-B14F-4D97-AF65-F5344CB8AC3E}">
        <p14:creationId xmlns:p14="http://schemas.microsoft.com/office/powerpoint/2010/main" val="103874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554A-D3B7-427A-87C6-F603380D071C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231D-F3CA-4EFB-833E-978E7943CA55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90422" y="1847088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27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786150" y="410829"/>
            <a:ext cx="7571700" cy="936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786150" y="1682269"/>
            <a:ext cx="7571700" cy="476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CFD8DC"/>
              </a:buClr>
              <a:buSzPct val="100000"/>
              <a:buFont typeface="Source Sans Pro"/>
              <a:buChar char="◎"/>
              <a:defRPr sz="30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480"/>
              </a:spcBef>
              <a:buClr>
                <a:srgbClr val="CFD8DC"/>
              </a:buClr>
              <a:buSzPct val="100000"/>
              <a:buFont typeface="Source Sans Pro"/>
              <a:buChar char="○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spcBef>
                <a:spcPts val="480"/>
              </a:spcBef>
              <a:buClr>
                <a:srgbClr val="CFD8DC"/>
              </a:buClr>
              <a:buSzPct val="100000"/>
              <a:buFont typeface="Source Sans Pro"/>
              <a:buChar char="◉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7700747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wyvZgCsPDeB49ZLCYxGkmrvLpk6aslUErT-0T6LnmdU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00187" y="2211976"/>
            <a:ext cx="5807399" cy="1217024"/>
          </a:xfrm>
        </p:spPr>
        <p:txBody>
          <a:bodyPr anchor="t"/>
          <a:lstStyle/>
          <a:p>
            <a:pPr algn="ctr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Z7894: Geoinformační technologie v sociální geografii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955076" y="3429002"/>
            <a:ext cx="5233851" cy="1730829"/>
          </a:xfrm>
        </p:spPr>
        <p:txBody>
          <a:bodyPr/>
          <a:lstStyle/>
          <a:p>
            <a:pPr algn="ctr">
              <a:buNone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25. 11. 2020</a:t>
            </a:r>
          </a:p>
          <a:p>
            <a:pPr algn="ctr">
              <a:buNone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Brno </a:t>
            </a:r>
          </a:p>
          <a:p>
            <a:pPr algn="ctr">
              <a:buNone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Mgr. Pavel Pospíšil</a:t>
            </a:r>
          </a:p>
        </p:txBody>
      </p:sp>
    </p:spTree>
    <p:extLst>
      <p:ext uri="{BB962C8B-B14F-4D97-AF65-F5344CB8AC3E}">
        <p14:creationId xmlns:p14="http://schemas.microsoft.com/office/powerpoint/2010/main" val="596607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4BC21C5-CF80-4C0B-87ED-8EC6002E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PROTOKOL – VYPRACOVÁNÍ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BD6D07A5-927E-44F9-BA3D-8AF2D11ADD97}"/>
              </a:ext>
            </a:extLst>
          </p:cNvPr>
          <p:cNvSpPr txBox="1">
            <a:spLocks/>
          </p:cNvSpPr>
          <p:nvPr/>
        </p:nvSpPr>
        <p:spPr>
          <a:xfrm>
            <a:off x="786150" y="1476375"/>
            <a:ext cx="7329150" cy="486727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Protokol by měl mít nějaké formální členění</a:t>
            </a: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Úvod – Vypracování – Závěr</a:t>
            </a: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Pouze mapové výstupy s komentářem nestačí</a:t>
            </a:r>
          </a:p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Při vypracování je třeba zohlednit všechna data!</a:t>
            </a:r>
          </a:p>
          <a:p>
            <a:pPr defTabSz="685800">
              <a:spcBef>
                <a:spcPts val="750"/>
              </a:spcBef>
              <a:defRPr/>
            </a:pPr>
            <a:endParaRPr lang="cs-CZ" sz="14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 defTabSz="685800">
              <a:spcBef>
                <a:spcPts val="750"/>
              </a:spcBef>
              <a:defRPr/>
            </a:pPr>
            <a:endParaRPr lang="cs-CZ" sz="18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71E088E-5419-4BC1-BBC5-E191A4E1E0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61" t="14706" r="18124" b="19183"/>
          <a:stretch/>
        </p:blipFill>
        <p:spPr>
          <a:xfrm>
            <a:off x="749205" y="3080327"/>
            <a:ext cx="6428509" cy="3777673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07D68B66-76AA-4104-ADA7-032C0C8E659D}"/>
              </a:ext>
            </a:extLst>
          </p:cNvPr>
          <p:cNvSpPr/>
          <p:nvPr/>
        </p:nvSpPr>
        <p:spPr>
          <a:xfrm rot="2876435">
            <a:off x="1460067" y="3160323"/>
            <a:ext cx="3047106" cy="32696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BD7ABBAA-5470-4C90-BF89-592C60FB4844}"/>
              </a:ext>
            </a:extLst>
          </p:cNvPr>
          <p:cNvSpPr/>
          <p:nvPr/>
        </p:nvSpPr>
        <p:spPr>
          <a:xfrm rot="2201063">
            <a:off x="4490908" y="4270723"/>
            <a:ext cx="2454896" cy="13122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487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4BC21C5-CF80-4C0B-87ED-8EC6002E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MAPOVÉ VÝSTUPY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BD6D07A5-927E-44F9-BA3D-8AF2D11ADD97}"/>
              </a:ext>
            </a:extLst>
          </p:cNvPr>
          <p:cNvSpPr txBox="1">
            <a:spLocks/>
          </p:cNvSpPr>
          <p:nvPr/>
        </p:nvSpPr>
        <p:spPr>
          <a:xfrm>
            <a:off x="786150" y="1476375"/>
            <a:ext cx="7329150" cy="524769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Měřítko</a:t>
            </a: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Jednoduché, mezi hlavními jednotkami pouze jeden </a:t>
            </a:r>
            <a:r>
              <a:rPr lang="cs-CZ" sz="16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poddílek</a:t>
            </a:r>
            <a:endParaRPr lang="cs-CZ" sz="16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Hlavní jednotky dekadické (2, 5, 10, 20, 50, 100), popis u prvního </a:t>
            </a:r>
            <a:r>
              <a:rPr lang="cs-CZ" sz="16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poddílku</a:t>
            </a:r>
            <a:endParaRPr lang="cs-CZ" sz="16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Legenda</a:t>
            </a: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Úplná! V Češtině!</a:t>
            </a: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Hodnoty vždy od nejvyšších k nejnižším (shora dolů)</a:t>
            </a: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Musí obsahovat jednotku</a:t>
            </a: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Zaokrouhlovat hodnoty!</a:t>
            </a:r>
          </a:p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Tiráž</a:t>
            </a: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Pozor na správnou citaci zdrojů!</a:t>
            </a:r>
          </a:p>
          <a:p>
            <a:pPr lvl="2" defTabSz="685800">
              <a:spcBef>
                <a:spcPts val="750"/>
              </a:spcBef>
              <a:defRPr/>
            </a:pPr>
            <a:r>
              <a:rPr lang="cs-CZ" sz="12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„©</a:t>
            </a:r>
            <a:r>
              <a:rPr lang="cs-CZ" sz="12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ArcČR</a:t>
            </a:r>
            <a:r>
              <a:rPr lang="cs-CZ" sz="12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ARCDATA PRAHA, ZÚ, ČSÚ, 2016“ nebo „©</a:t>
            </a:r>
            <a:r>
              <a:rPr lang="cs-CZ" sz="12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ArcČR</a:t>
            </a:r>
            <a:r>
              <a:rPr lang="cs-CZ" sz="12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ARCDATA PRAHA, 2016“</a:t>
            </a: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Lze vynechat pokud je mapa součástí textu</a:t>
            </a:r>
          </a:p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Mapu podložit daty!</a:t>
            </a: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Pokud kartodiagram neuvádí přímo hodnoty, je dobré mít v protokolu tabulku, která je obsahuje.</a:t>
            </a:r>
          </a:p>
          <a:p>
            <a:pPr lvl="1" defTabSz="685800">
              <a:spcBef>
                <a:spcPts val="750"/>
              </a:spcBef>
              <a:defRPr/>
            </a:pPr>
            <a:endParaRPr lang="cs-CZ" sz="10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 defTabSz="685800">
              <a:spcBef>
                <a:spcPts val="750"/>
              </a:spcBef>
              <a:defRPr/>
            </a:pPr>
            <a:endParaRPr lang="cs-CZ" sz="18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5606420-FD40-41A3-BD25-181EF5269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2468" y="1703243"/>
            <a:ext cx="2095500" cy="5143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CC1627C-9F85-4A45-AF5F-D4FDC5EE11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9645" y="2573108"/>
            <a:ext cx="1065645" cy="201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642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4BC21C5-CF80-4C0B-87ED-8EC6002E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ZPRACOVÁNÍ VIZUALIZACE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EBB7C8B-497C-4577-9CB6-E39A0B2D2E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75" t="5799" r="7374" b="3346"/>
          <a:stretch/>
        </p:blipFill>
        <p:spPr>
          <a:xfrm>
            <a:off x="4951401" y="2580842"/>
            <a:ext cx="4192599" cy="3038764"/>
          </a:xfrm>
          <a:prstGeom prst="rect">
            <a:avLst/>
          </a:prstGeom>
        </p:spPr>
      </p:pic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BD6D07A5-927E-44F9-BA3D-8AF2D11ADD97}"/>
              </a:ext>
            </a:extLst>
          </p:cNvPr>
          <p:cNvSpPr txBox="1">
            <a:spLocks/>
          </p:cNvSpPr>
          <p:nvPr/>
        </p:nvSpPr>
        <p:spPr>
          <a:xfrm>
            <a:off x="786150" y="1476375"/>
            <a:ext cx="6695305" cy="524769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Při použití „složitějších“ nástrojů je třeba uvést jejich parametry do protokolu!</a:t>
            </a: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Typicky třeba velikost buněk </a:t>
            </a:r>
            <a:r>
              <a:rPr lang="cs-CZ" sz="16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gridu</a:t>
            </a: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/rastru</a:t>
            </a:r>
          </a:p>
          <a:p>
            <a:pPr defTabSz="685800">
              <a:spcBef>
                <a:spcPts val="750"/>
              </a:spcBef>
              <a:defRPr/>
            </a:pPr>
            <a:r>
              <a:rPr lang="cs-CZ" sz="20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Grid</a:t>
            </a: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neořezávat čistě na územní jednotku, zahrnout i buňky </a:t>
            </a:r>
            <a:r>
              <a:rPr lang="cs-CZ" sz="20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gridu</a:t>
            </a: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které se území dotýkají.</a:t>
            </a:r>
          </a:p>
          <a:p>
            <a:pPr marL="171450" indent="-171450" defTabSz="685800">
              <a:spcBef>
                <a:spcPts val="750"/>
              </a:spcBef>
              <a:defRPr/>
            </a:pPr>
            <a:endParaRPr lang="cs-CZ" sz="18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 defTabSz="685800">
              <a:spcBef>
                <a:spcPts val="750"/>
              </a:spcBef>
              <a:defRPr/>
            </a:pPr>
            <a:endParaRPr lang="cs-CZ" sz="18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 defTabSz="685800">
              <a:spcBef>
                <a:spcPts val="750"/>
              </a:spcBef>
              <a:defRPr/>
            </a:pPr>
            <a:endParaRPr lang="cs-CZ" sz="18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 defTabSz="685800">
              <a:spcBef>
                <a:spcPts val="750"/>
              </a:spcBef>
              <a:defRPr/>
            </a:pPr>
            <a:endParaRPr lang="cs-CZ" sz="18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 defTabSz="685800">
              <a:spcBef>
                <a:spcPts val="750"/>
              </a:spcBef>
              <a:defRPr/>
            </a:pPr>
            <a:r>
              <a:rPr lang="cs-CZ" sz="18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Při kombinaci rastrových a vektorových</a:t>
            </a:r>
            <a:br>
              <a:rPr lang="cs-CZ" sz="18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cs-CZ" sz="18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 ve výstupu, pozor na pořadí!</a:t>
            </a:r>
          </a:p>
          <a:p>
            <a:pPr marL="628650" lvl="1" indent="-171450" defTabSz="685800">
              <a:spcBef>
                <a:spcPts val="750"/>
              </a:spcBef>
              <a:defRPr/>
            </a:pPr>
            <a:r>
              <a:rPr lang="cs-CZ" sz="14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Např. administrativní hranice by měly být „nad“</a:t>
            </a:r>
            <a:br>
              <a:rPr lang="cs-CZ" sz="14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cs-CZ" sz="14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rastrem!</a:t>
            </a:r>
            <a:br>
              <a:rPr lang="cs-CZ" sz="14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cs-CZ" sz="14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0826263-E6DF-47CB-80B7-C1F2B02EF4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2913" y="5381624"/>
            <a:ext cx="2149087" cy="1404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72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4BC21C5-CF80-4C0B-87ED-8EC6002E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PROTOKOL Č.2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BD6D07A5-927E-44F9-BA3D-8AF2D11ADD97}"/>
              </a:ext>
            </a:extLst>
          </p:cNvPr>
          <p:cNvSpPr txBox="1">
            <a:spLocks/>
          </p:cNvSpPr>
          <p:nvPr/>
        </p:nvSpPr>
        <p:spPr>
          <a:xfrm>
            <a:off x="786150" y="1476375"/>
            <a:ext cx="7329150" cy="524769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Pozor na prostorové určení dat policejní okrsky neodpovídají administrativním jednotkám</a:t>
            </a:r>
          </a:p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Jak řešit?</a:t>
            </a: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Pracovat pouze s daty okrsků</a:t>
            </a: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Agregovat data obcí pro jednotlivé okrsky (ruční výběr, </a:t>
            </a:r>
            <a:r>
              <a:rPr lang="cs-CZ" sz="16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centroid</a:t>
            </a: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in source </a:t>
            </a:r>
            <a:r>
              <a:rPr lang="cs-CZ" sz="16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layer</a:t>
            </a: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Pracovat s rastrem </a:t>
            </a:r>
          </a:p>
          <a:p>
            <a:pPr lvl="2" defTabSz="685800">
              <a:spcBef>
                <a:spcPts val="750"/>
              </a:spcBef>
              <a:defRPr/>
            </a:pPr>
            <a:r>
              <a:rPr lang="cs-CZ" sz="14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Převést polygony na rastry s vybranou hodnotou „Polygon to </a:t>
            </a:r>
            <a:r>
              <a:rPr lang="cs-CZ" sz="14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raster</a:t>
            </a:r>
            <a:r>
              <a:rPr lang="cs-CZ" sz="14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</a:p>
          <a:p>
            <a:pPr lvl="2" defTabSz="685800">
              <a:spcBef>
                <a:spcPts val="750"/>
              </a:spcBef>
              <a:defRPr/>
            </a:pPr>
            <a:r>
              <a:rPr lang="cs-CZ" sz="14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daty pracovat pomocí nástrojů mapové algebry</a:t>
            </a: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Pracovat s </a:t>
            </a:r>
            <a:r>
              <a:rPr lang="cs-CZ" sz="16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gridem</a:t>
            </a:r>
            <a:endParaRPr lang="cs-CZ" sz="16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 defTabSz="685800">
              <a:spcBef>
                <a:spcPts val="750"/>
              </a:spcBef>
              <a:defRPr/>
            </a:pPr>
            <a:r>
              <a:rPr lang="cs-CZ" sz="12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Create</a:t>
            </a:r>
            <a:r>
              <a:rPr lang="cs-CZ" sz="12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2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Fishnet</a:t>
            </a:r>
            <a:r>
              <a:rPr lang="cs-CZ" sz="12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12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Generate</a:t>
            </a:r>
            <a:r>
              <a:rPr lang="cs-CZ" sz="12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2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Tesselation</a:t>
            </a:r>
            <a:endParaRPr lang="cs-CZ" sz="12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 defTabSz="685800">
              <a:spcBef>
                <a:spcPts val="750"/>
              </a:spcBef>
              <a:defRPr/>
            </a:pPr>
            <a:r>
              <a:rPr lang="cs-CZ" sz="14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Pozor na </a:t>
            </a:r>
            <a:r>
              <a:rPr lang="cs-CZ" sz="14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granularitu</a:t>
            </a:r>
            <a:r>
              <a:rPr lang="cs-CZ" sz="14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(velikost buněk) </a:t>
            </a:r>
            <a:r>
              <a:rPr lang="cs-CZ" sz="14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gridu</a:t>
            </a:r>
            <a:r>
              <a:rPr lang="cs-CZ" sz="14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!</a:t>
            </a:r>
          </a:p>
          <a:p>
            <a:pPr lvl="2" defTabSz="685800">
              <a:spcBef>
                <a:spcPts val="750"/>
              </a:spcBef>
              <a:defRPr/>
            </a:pPr>
            <a:r>
              <a:rPr lang="cs-CZ" sz="14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Nesmí data příliš zobecňovat, i nejmenší jednotky (obce) musí být zohledněny.</a:t>
            </a:r>
          </a:p>
          <a:p>
            <a:pPr lvl="2" defTabSz="685800">
              <a:spcBef>
                <a:spcPts val="750"/>
              </a:spcBef>
              <a:defRPr/>
            </a:pPr>
            <a:endParaRPr lang="cs-CZ" sz="16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defTabSz="685800">
              <a:spcBef>
                <a:spcPts val="750"/>
              </a:spcBef>
              <a:defRPr/>
            </a:pPr>
            <a:endParaRPr lang="cs-CZ" sz="10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 defTabSz="685800">
              <a:spcBef>
                <a:spcPts val="750"/>
              </a:spcBef>
              <a:defRPr/>
            </a:pPr>
            <a:endParaRPr lang="cs-CZ" sz="18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08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4BC21C5-CF80-4C0B-87ED-8EC6002E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MAPOVÁ (RASTROVÁ) ALGEBRA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BD6D07A5-927E-44F9-BA3D-8AF2D11ADD97}"/>
              </a:ext>
            </a:extLst>
          </p:cNvPr>
          <p:cNvSpPr txBox="1">
            <a:spLocks/>
          </p:cNvSpPr>
          <p:nvPr/>
        </p:nvSpPr>
        <p:spPr>
          <a:xfrm>
            <a:off x="786150" y="1476375"/>
            <a:ext cx="7329150" cy="486727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 </a:t>
            </a:r>
            <a:r>
              <a:rPr lang="cs-CZ" sz="20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ArcMap</a:t>
            </a: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je řada nástrojů pro zpracování rastrů</a:t>
            </a:r>
          </a:p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 jednoduché „</a:t>
            </a:r>
            <a:r>
              <a:rPr lang="cs-CZ" sz="20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matematicke</a:t>
            </a: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“ operace s rastry lze použít nástroj „</a:t>
            </a:r>
            <a:r>
              <a:rPr lang="cs-CZ" sz="20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Raster</a:t>
            </a: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Calculator</a:t>
            </a: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</a:p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Vypočítá nový </a:t>
            </a:r>
            <a:r>
              <a:rPr lang="cs-CZ" sz="2000" dirty="0" err="1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raster</a:t>
            </a: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na základě zadaného výraz využívajících stávající rastry</a:t>
            </a:r>
          </a:p>
          <a:p>
            <a:pPr defTabSz="685800">
              <a:spcBef>
                <a:spcPts val="750"/>
              </a:spcBef>
              <a:defRPr/>
            </a:pPr>
            <a:endParaRPr lang="cs-CZ" sz="16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defTabSz="685800">
              <a:spcBef>
                <a:spcPts val="750"/>
              </a:spcBef>
              <a:defRPr/>
            </a:pPr>
            <a:endParaRPr lang="cs-CZ" sz="14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 defTabSz="685800">
              <a:spcBef>
                <a:spcPts val="750"/>
              </a:spcBef>
              <a:defRPr/>
            </a:pPr>
            <a:endParaRPr lang="cs-CZ" sz="18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326E027-24E7-46AB-B017-82D70DEC6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8691" y="2890221"/>
            <a:ext cx="6225309" cy="396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101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4BC21C5-CF80-4C0B-87ED-8EC6002E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SHRNUTÍ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BD6D07A5-927E-44F9-BA3D-8AF2D11ADD97}"/>
              </a:ext>
            </a:extLst>
          </p:cNvPr>
          <p:cNvSpPr txBox="1">
            <a:spLocks/>
          </p:cNvSpPr>
          <p:nvPr/>
        </p:nvSpPr>
        <p:spPr>
          <a:xfrm>
            <a:off x="786150" y="1476375"/>
            <a:ext cx="7329150" cy="486727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Analýza výskytu obyvatel podle dat za policejní okrsky</a:t>
            </a:r>
          </a:p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Protokol se všemi náležitostmi</a:t>
            </a:r>
          </a:p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Minimálně 2 mapové výstupy</a:t>
            </a:r>
          </a:p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Odevzdání: 7. 12. 2020 6:00</a:t>
            </a:r>
          </a:p>
          <a:p>
            <a:pPr defTabSz="685800">
              <a:spcBef>
                <a:spcPts val="750"/>
              </a:spcBef>
              <a:defRPr/>
            </a:pPr>
            <a:r>
              <a:rPr lang="cs-CZ" sz="20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Návrh témat/prostorového zaměření</a:t>
            </a:r>
          </a:p>
          <a:p>
            <a:pPr lvl="1" defTabSz="685800">
              <a:spcBef>
                <a:spcPts val="750"/>
              </a:spcBef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https://docs.google.com/spreadsheets/d/1wyvZgCsPDeB49ZLCYxGkmrvLpk6aslUErT-0T6LnmdU/edit?usp=sharing</a:t>
            </a:r>
            <a:endParaRPr lang="cs-CZ" sz="16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defTabSz="685800">
              <a:spcBef>
                <a:spcPts val="750"/>
              </a:spcBef>
              <a:defRPr/>
            </a:pPr>
            <a:endParaRPr lang="cs-CZ" sz="20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defTabSz="685800">
              <a:spcBef>
                <a:spcPts val="750"/>
              </a:spcBef>
              <a:buNone/>
              <a:defRPr/>
            </a:pPr>
            <a:endParaRPr lang="cs-CZ" sz="20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defTabSz="685800">
              <a:spcBef>
                <a:spcPts val="750"/>
              </a:spcBef>
              <a:defRPr/>
            </a:pPr>
            <a:endParaRPr lang="cs-CZ" sz="1400" dirty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365856"/>
      </p:ext>
    </p:extLst>
  </p:cSld>
  <p:clrMapOvr>
    <a:masterClrMapping/>
  </p:clrMapOvr>
</p:sld>
</file>

<file path=ppt/theme/theme1.xml><?xml version="1.0" encoding="utf-8"?>
<a:theme xmlns:a="http://schemas.openxmlformats.org/drawingml/2006/main" name="Cordel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6552</TotalTime>
  <Words>402</Words>
  <Application>Microsoft Office PowerPoint</Application>
  <PresentationFormat>Předvádění na obrazovce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Roboto Slab</vt:lpstr>
      <vt:lpstr>Source Sans Pro</vt:lpstr>
      <vt:lpstr>Cordelia template</vt:lpstr>
      <vt:lpstr>Z7894: Geoinformační technologie v sociální geografii</vt:lpstr>
      <vt:lpstr>PROTOKOL – VYPRACOVÁNÍ</vt:lpstr>
      <vt:lpstr>MAPOVÉ VÝSTUPY</vt:lpstr>
      <vt:lpstr>ZPRACOVÁNÍ VIZUALIZACE</vt:lpstr>
      <vt:lpstr>PROTOKOL Č.2</vt:lpstr>
      <vt:lpstr>MAPOVÁ (RASTROVÁ) ALGEBRA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Pospíšil</dc:creator>
  <cp:lastModifiedBy>Pavel Pospíšil</cp:lastModifiedBy>
  <cp:revision>192</cp:revision>
  <dcterms:created xsi:type="dcterms:W3CDTF">2017-05-23T05:37:55Z</dcterms:created>
  <dcterms:modified xsi:type="dcterms:W3CDTF">2020-11-25T09:09:49Z</dcterms:modified>
</cp:coreProperties>
</file>