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62" r:id="rId3"/>
    <p:sldId id="276" r:id="rId4"/>
    <p:sldId id="279" r:id="rId5"/>
    <p:sldId id="273" r:id="rId6"/>
    <p:sldId id="274" r:id="rId7"/>
    <p:sldId id="277" r:id="rId8"/>
    <p:sldId id="278" r:id="rId9"/>
    <p:sldId id="263" r:id="rId10"/>
    <p:sldId id="264" r:id="rId11"/>
    <p:sldId id="265" r:id="rId12"/>
    <p:sldId id="266" r:id="rId13"/>
    <p:sldId id="267" r:id="rId14"/>
    <p:sldId id="268" r:id="rId15"/>
    <p:sldId id="269" r:id="rId16"/>
    <p:sldId id="270" r:id="rId17"/>
    <p:sldId id="271" r:id="rId18"/>
    <p:sldId id="272" r:id="rId19"/>
    <p:sldId id="261"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3796" autoAdjust="0"/>
  </p:normalViewPr>
  <p:slideViewPr>
    <p:cSldViewPr>
      <p:cViewPr varScale="1">
        <p:scale>
          <a:sx n="84" d="100"/>
          <a:sy n="84" d="100"/>
        </p:scale>
        <p:origin x="2598"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2C3A9-2DA8-42F1-9990-D6C96742B2F3}" type="datetimeFigureOut">
              <a:rPr lang="cs-CZ" smtClean="0"/>
              <a:t>09.12.2020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AC720-B271-4CBA-8FFE-E668B0391A7F}" type="slidenum">
              <a:rPr lang="cs-CZ" smtClean="0"/>
              <a:t>‹#›</a:t>
            </a:fld>
            <a:endParaRPr lang="cs-CZ"/>
          </a:p>
        </p:txBody>
      </p:sp>
    </p:spTree>
    <p:extLst>
      <p:ext uri="{BB962C8B-B14F-4D97-AF65-F5344CB8AC3E}">
        <p14:creationId xmlns:p14="http://schemas.microsoft.com/office/powerpoint/2010/main" val="21081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333333"/>
                </a:solidFill>
                <a:effectLst/>
                <a:latin typeface="Georgia" panose="02040502050405020303" pitchFamily="18" charset="0"/>
              </a:rPr>
              <a:t>Technically open:</a:t>
            </a:r>
            <a:r>
              <a:rPr lang="en-US" b="0" i="0" dirty="0">
                <a:solidFill>
                  <a:srgbClr val="333333"/>
                </a:solidFill>
                <a:effectLst/>
                <a:latin typeface="Georgia" panose="02040502050405020303" pitchFamily="18" charset="0"/>
              </a:rPr>
              <a:t> [data] available in a machine-readable standard format, which means it can be retrieved and meaningfully processed by a computer application.</a:t>
            </a:r>
            <a:br>
              <a:rPr lang="en-US" dirty="0"/>
            </a:br>
            <a:br>
              <a:rPr lang="en-US" dirty="0"/>
            </a:br>
            <a:r>
              <a:rPr lang="en-US" b="1" i="0" dirty="0">
                <a:solidFill>
                  <a:srgbClr val="333333"/>
                </a:solidFill>
                <a:effectLst/>
                <a:latin typeface="Georgia" panose="02040502050405020303" pitchFamily="18" charset="0"/>
              </a:rPr>
              <a:t>Legally open:</a:t>
            </a:r>
            <a:r>
              <a:rPr lang="en-US" b="0" i="0" dirty="0">
                <a:solidFill>
                  <a:srgbClr val="333333"/>
                </a:solidFill>
                <a:effectLst/>
                <a:latin typeface="Georgia" panose="02040502050405020303" pitchFamily="18" charset="0"/>
              </a:rPr>
              <a:t> [data] explicitly licensed in a way that permits commercial and non-commercial use and re-use without restrictions.</a:t>
            </a:r>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13</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14</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15</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16</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17</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18</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2D"/>
                </a:solidFill>
                <a:effectLst/>
                <a:latin typeface="Roboto"/>
              </a:rPr>
              <a:t>The more data you have access to, the easier it is to identify trends and the more evidence there can be to support claims</a:t>
            </a:r>
            <a:endParaRPr lang="sk-SK" b="0" i="0" dirty="0">
              <a:solidFill>
                <a:srgbClr val="00002D"/>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AC720-B271-4CBA-8FFE-E668B0391A7F}"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1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Arial" panose="020B0604020202020204" pitchFamily="34" charset="0"/>
              <a:buNone/>
            </a:pPr>
            <a:r>
              <a:rPr lang="sk-SK" b="0" i="0" dirty="0">
                <a:solidFill>
                  <a:srgbClr val="FFFFFF"/>
                </a:solidFill>
                <a:effectLst/>
                <a:latin typeface="Lora"/>
              </a:rPr>
              <a:t>1*- </a:t>
            </a:r>
            <a:r>
              <a:rPr lang="en-US" b="0" i="0" dirty="0">
                <a:solidFill>
                  <a:srgbClr val="FFFFFF"/>
                </a:solidFill>
                <a:effectLst/>
                <a:latin typeface="Lora"/>
              </a:rPr>
              <a:t>You can look at it. You can print it. You can store it locally (on your hard drive or on an USB stick). You can enter the data into any other system. You can change the data as you wish</a:t>
            </a:r>
            <a:endParaRPr lang="cs-CZ" dirty="0"/>
          </a:p>
          <a:p>
            <a:r>
              <a:rPr lang="cs-CZ" dirty="0"/>
              <a:t>2* - </a:t>
            </a:r>
            <a:r>
              <a:rPr lang="en-US" b="0" i="0" dirty="0">
                <a:solidFill>
                  <a:srgbClr val="575757"/>
                </a:solidFill>
                <a:effectLst/>
                <a:latin typeface="Roboto"/>
              </a:rPr>
              <a:t> However, that type of data is still locked up because users depend on proprietary software to be able to get the data out of a document.</a:t>
            </a:r>
            <a:endParaRPr lang="sk-SK" b="0" i="0" dirty="0">
              <a:solidFill>
                <a:srgbClr val="575757"/>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5</a:t>
            </a:fld>
            <a:endParaRPr lang="cs-CZ"/>
          </a:p>
        </p:txBody>
      </p:sp>
    </p:spTree>
    <p:extLst>
      <p:ext uri="{BB962C8B-B14F-4D97-AF65-F5344CB8AC3E}">
        <p14:creationId xmlns:p14="http://schemas.microsoft.com/office/powerpoint/2010/main" val="31947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Pasívna pomoc kľúčové slová -&gt; aktívna</a:t>
            </a:r>
          </a:p>
          <a:p>
            <a:pPr marL="0" marR="0" lvl="0" indent="0" algn="l" defTabSz="914400" rtl="0" eaLnBrk="1" fontAlgn="auto" latinLnBrk="0" hangingPunct="1">
              <a:lnSpc>
                <a:spcPct val="100000"/>
              </a:lnSpc>
              <a:spcBef>
                <a:spcPts val="0"/>
              </a:spcBef>
              <a:spcAft>
                <a:spcPts val="0"/>
              </a:spcAft>
              <a:buClrTx/>
              <a:buSzTx/>
              <a:buFontTx/>
              <a:buNone/>
              <a:tabLst/>
              <a:defRPr/>
            </a:pPr>
            <a:r>
              <a:rPr lang="sk-SK" dirty="0"/>
              <a:t>Otázky do </a:t>
            </a:r>
            <a:r>
              <a:rPr lang="sk-SK" dirty="0" err="1"/>
              <a:t>googlu</a:t>
            </a:r>
            <a:r>
              <a:rPr lang="sk-SK" dirty="0"/>
              <a:t> – prepočet mierok, počet obyvateľov, kto je prezident </a:t>
            </a:r>
          </a:p>
          <a:p>
            <a:r>
              <a:rPr lang="en-US" b="0" i="0" dirty="0">
                <a:solidFill>
                  <a:srgbClr val="333333"/>
                </a:solidFill>
                <a:effectLst/>
                <a:latin typeface="'Helvetica Neue'"/>
              </a:rPr>
              <a:t>Vocabularies are used to classify the terms that can be used in a particular application, characterize possible relationships, and define possible constraints </a:t>
            </a:r>
            <a:endParaRPr lang="sk-SK" dirty="0"/>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6</a:t>
            </a:fld>
            <a:endParaRPr lang="cs-CZ"/>
          </a:p>
        </p:txBody>
      </p:sp>
    </p:spTree>
    <p:extLst>
      <p:ext uri="{BB962C8B-B14F-4D97-AF65-F5344CB8AC3E}">
        <p14:creationId xmlns:p14="http://schemas.microsoft.com/office/powerpoint/2010/main" val="40114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8</a:t>
            </a:fld>
            <a:endParaRPr lang="cs-CZ"/>
          </a:p>
        </p:txBody>
      </p:sp>
    </p:spTree>
    <p:extLst>
      <p:ext uri="{BB962C8B-B14F-4D97-AF65-F5344CB8AC3E}">
        <p14:creationId xmlns:p14="http://schemas.microsoft.com/office/powerpoint/2010/main" val="21202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9</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10</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11</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12</a:t>
            </a:fld>
            <a:endParaRPr lang="cs-CZ"/>
          </a:p>
        </p:txBody>
      </p:sp>
    </p:spTree>
    <p:extLst>
      <p:ext uri="{BB962C8B-B14F-4D97-AF65-F5344CB8AC3E}">
        <p14:creationId xmlns:p14="http://schemas.microsoft.com/office/powerpoint/2010/main" val="253511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8E37E7-2A40-46D7-B921-C3D88D51E475}"/>
              </a:ext>
            </a:extLst>
          </p:cNvPr>
          <p:cNvSpPr>
            <a:spLocks noGrp="1"/>
          </p:cNvSpPr>
          <p:nvPr>
            <p:ph type="ctrTitle"/>
          </p:nvPr>
        </p:nvSpPr>
        <p:spPr>
          <a:xfrm>
            <a:off x="1143000" y="1122363"/>
            <a:ext cx="6858000" cy="2387600"/>
          </a:xfrm>
        </p:spPr>
        <p:txBody>
          <a:bodyPr anchor="b"/>
          <a:lstStyle>
            <a:lvl1pPr algn="ctr">
              <a:defRPr sz="4500"/>
            </a:lvl1pPr>
          </a:lstStyle>
          <a:p>
            <a:r>
              <a:rPr lang="sk-SK"/>
              <a:t>Kliknutím upravte štýl predlohy nadpisu</a:t>
            </a:r>
          </a:p>
        </p:txBody>
      </p:sp>
      <p:sp>
        <p:nvSpPr>
          <p:cNvPr id="3" name="Podnadpis 2">
            <a:extLst>
              <a:ext uri="{FF2B5EF4-FFF2-40B4-BE49-F238E27FC236}">
                <a16:creationId xmlns:a16="http://schemas.microsoft.com/office/drawing/2014/main" id="{9F9B77E1-1F05-4E26-9564-599C6B1966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8DF08DA2-89DD-41FF-B657-FB06653E5217}"/>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2F0F0B71-CD56-47A2-843D-8C7361F3FDD5}"/>
              </a:ext>
            </a:extLst>
          </p:cNvPr>
          <p:cNvSpPr>
            <a:spLocks noGrp="1"/>
          </p:cNvSpPr>
          <p:nvPr>
            <p:ph type="ftr" sz="quarter" idx="11"/>
          </p:nvPr>
        </p:nvSpPr>
        <p:spPr/>
        <p:txBody>
          <a:bodyPr/>
          <a:lstStyle/>
          <a:p>
            <a:endParaRPr lang="cs-CZ"/>
          </a:p>
        </p:txBody>
      </p:sp>
      <p:sp>
        <p:nvSpPr>
          <p:cNvPr id="6" name="Zástupný objekt pre číslo snímky 5">
            <a:extLst>
              <a:ext uri="{FF2B5EF4-FFF2-40B4-BE49-F238E27FC236}">
                <a16:creationId xmlns:a16="http://schemas.microsoft.com/office/drawing/2014/main" id="{ECD643AD-F573-4FCA-8F26-95300EC100DC}"/>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93440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C61FC-82FE-4F7E-BB31-9177D1AABC5A}"/>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F20F9C10-615D-4538-95FD-534F227FB537}"/>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986091C5-6EE8-4476-B4E5-1FD6EAC3E920}"/>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0A0CC0FB-48A9-4EA0-948C-3FEE57D464F4}"/>
              </a:ext>
            </a:extLst>
          </p:cNvPr>
          <p:cNvSpPr>
            <a:spLocks noGrp="1"/>
          </p:cNvSpPr>
          <p:nvPr>
            <p:ph type="ftr" sz="quarter" idx="11"/>
          </p:nvPr>
        </p:nvSpPr>
        <p:spPr/>
        <p:txBody>
          <a:bodyPr/>
          <a:lstStyle/>
          <a:p>
            <a:endParaRPr lang="cs-CZ"/>
          </a:p>
        </p:txBody>
      </p:sp>
      <p:sp>
        <p:nvSpPr>
          <p:cNvPr id="6" name="Zástupný objekt pre číslo snímky 5">
            <a:extLst>
              <a:ext uri="{FF2B5EF4-FFF2-40B4-BE49-F238E27FC236}">
                <a16:creationId xmlns:a16="http://schemas.microsoft.com/office/drawing/2014/main" id="{4DE6EE46-B743-46F8-8281-2F061ECE9BAC}"/>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66381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08C82E48-59D8-4764-98F2-5ADF50E665D1}"/>
              </a:ext>
            </a:extLst>
          </p:cNvPr>
          <p:cNvSpPr>
            <a:spLocks noGrp="1"/>
          </p:cNvSpPr>
          <p:nvPr>
            <p:ph type="title" orient="vert"/>
          </p:nvPr>
        </p:nvSpPr>
        <p:spPr>
          <a:xfrm>
            <a:off x="6543675" y="365125"/>
            <a:ext cx="1971675"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20262C0F-4753-439D-8E02-8CD77DB50EFC}"/>
              </a:ext>
            </a:extLst>
          </p:cNvPr>
          <p:cNvSpPr>
            <a:spLocks noGrp="1"/>
          </p:cNvSpPr>
          <p:nvPr>
            <p:ph type="body" orient="vert" idx="1"/>
          </p:nvPr>
        </p:nvSpPr>
        <p:spPr>
          <a:xfrm>
            <a:off x="628650" y="365125"/>
            <a:ext cx="5800725"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D98766DC-E8B5-4485-895F-40B417FC95B1}"/>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AF8224F4-1F01-40AE-821D-961CCF1D2773}"/>
              </a:ext>
            </a:extLst>
          </p:cNvPr>
          <p:cNvSpPr>
            <a:spLocks noGrp="1"/>
          </p:cNvSpPr>
          <p:nvPr>
            <p:ph type="ftr" sz="quarter" idx="11"/>
          </p:nvPr>
        </p:nvSpPr>
        <p:spPr/>
        <p:txBody>
          <a:bodyPr/>
          <a:lstStyle/>
          <a:p>
            <a:endParaRPr lang="cs-CZ"/>
          </a:p>
        </p:txBody>
      </p:sp>
      <p:sp>
        <p:nvSpPr>
          <p:cNvPr id="6" name="Zástupný objekt pre číslo snímky 5">
            <a:extLst>
              <a:ext uri="{FF2B5EF4-FFF2-40B4-BE49-F238E27FC236}">
                <a16:creationId xmlns:a16="http://schemas.microsoft.com/office/drawing/2014/main" id="{1979E699-AA3E-4432-B206-7E0FD356C905}"/>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79685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5E2901-FC8B-4453-8ECE-227BC20AEAA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11D9C5D4-3D9A-4D87-AD19-6069AC8FCCB5}"/>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FB27B846-C4B2-45C8-8393-CBB8C9DF8153}"/>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0D942814-DDFD-43F8-9A97-D5203F9A6E53}"/>
              </a:ext>
            </a:extLst>
          </p:cNvPr>
          <p:cNvSpPr>
            <a:spLocks noGrp="1"/>
          </p:cNvSpPr>
          <p:nvPr>
            <p:ph type="ftr" sz="quarter" idx="11"/>
          </p:nvPr>
        </p:nvSpPr>
        <p:spPr/>
        <p:txBody>
          <a:bodyPr/>
          <a:lstStyle/>
          <a:p>
            <a:endParaRPr lang="cs-CZ"/>
          </a:p>
        </p:txBody>
      </p:sp>
      <p:sp>
        <p:nvSpPr>
          <p:cNvPr id="6" name="Zástupný objekt pre číslo snímky 5">
            <a:extLst>
              <a:ext uri="{FF2B5EF4-FFF2-40B4-BE49-F238E27FC236}">
                <a16:creationId xmlns:a16="http://schemas.microsoft.com/office/drawing/2014/main" id="{6F70817F-E65F-4D1A-876F-AB26ED3DD158}"/>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46241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B5D86E-F414-44C3-8C77-14DFA1615A48}"/>
              </a:ext>
            </a:extLst>
          </p:cNvPr>
          <p:cNvSpPr>
            <a:spLocks noGrp="1"/>
          </p:cNvSpPr>
          <p:nvPr>
            <p:ph type="title"/>
          </p:nvPr>
        </p:nvSpPr>
        <p:spPr>
          <a:xfrm>
            <a:off x="623888" y="1709739"/>
            <a:ext cx="7886700" cy="2852737"/>
          </a:xfrm>
        </p:spPr>
        <p:txBody>
          <a:bodyPr anchor="b"/>
          <a:lstStyle>
            <a:lvl1pPr>
              <a:defRPr sz="4500"/>
            </a:lvl1pPr>
          </a:lstStyle>
          <a:p>
            <a:r>
              <a:rPr lang="sk-SK"/>
              <a:t>Kliknutím upravte štýl predlohy nadpisu</a:t>
            </a:r>
          </a:p>
        </p:txBody>
      </p:sp>
      <p:sp>
        <p:nvSpPr>
          <p:cNvPr id="3" name="Zástupný text 2">
            <a:extLst>
              <a:ext uri="{FF2B5EF4-FFF2-40B4-BE49-F238E27FC236}">
                <a16:creationId xmlns:a16="http://schemas.microsoft.com/office/drawing/2014/main" id="{D0EAAAE5-7637-4A94-A335-BDA522A0881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6B4BF118-9796-46A9-8124-9861340094A2}"/>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93A3F2D4-B60A-470F-9E14-B7C11C18B2C1}"/>
              </a:ext>
            </a:extLst>
          </p:cNvPr>
          <p:cNvSpPr>
            <a:spLocks noGrp="1"/>
          </p:cNvSpPr>
          <p:nvPr>
            <p:ph type="ftr" sz="quarter" idx="11"/>
          </p:nvPr>
        </p:nvSpPr>
        <p:spPr/>
        <p:txBody>
          <a:bodyPr/>
          <a:lstStyle/>
          <a:p>
            <a:endParaRPr lang="cs-CZ"/>
          </a:p>
        </p:txBody>
      </p:sp>
      <p:sp>
        <p:nvSpPr>
          <p:cNvPr id="6" name="Zástupný objekt pre číslo snímky 5">
            <a:extLst>
              <a:ext uri="{FF2B5EF4-FFF2-40B4-BE49-F238E27FC236}">
                <a16:creationId xmlns:a16="http://schemas.microsoft.com/office/drawing/2014/main" id="{0F3C9C16-3631-4897-974F-4C71D590D3BB}"/>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134672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BA752-1382-45C5-948B-6FBE364B50EE}"/>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640FFDE7-4BB8-4173-9554-26065F1D0412}"/>
              </a:ext>
            </a:extLst>
          </p:cNvPr>
          <p:cNvSpPr>
            <a:spLocks noGrp="1"/>
          </p:cNvSpPr>
          <p:nvPr>
            <p:ph sz="half" idx="1"/>
          </p:nvPr>
        </p:nvSpPr>
        <p:spPr>
          <a:xfrm>
            <a:off x="6286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37CA890C-1DCE-48B9-B849-67847EC60A32}"/>
              </a:ext>
            </a:extLst>
          </p:cNvPr>
          <p:cNvSpPr>
            <a:spLocks noGrp="1"/>
          </p:cNvSpPr>
          <p:nvPr>
            <p:ph sz="half" idx="2"/>
          </p:nvPr>
        </p:nvSpPr>
        <p:spPr>
          <a:xfrm>
            <a:off x="46291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5FB75E42-30E7-48FB-B129-8457E8645124}"/>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6" name="Zástupný objekt pre pätu 5">
            <a:extLst>
              <a:ext uri="{FF2B5EF4-FFF2-40B4-BE49-F238E27FC236}">
                <a16:creationId xmlns:a16="http://schemas.microsoft.com/office/drawing/2014/main" id="{28833881-7A22-4040-ADFA-70696EA13B12}"/>
              </a:ext>
            </a:extLst>
          </p:cNvPr>
          <p:cNvSpPr>
            <a:spLocks noGrp="1"/>
          </p:cNvSpPr>
          <p:nvPr>
            <p:ph type="ftr" sz="quarter" idx="11"/>
          </p:nvPr>
        </p:nvSpPr>
        <p:spPr/>
        <p:txBody>
          <a:bodyPr/>
          <a:lstStyle/>
          <a:p>
            <a:endParaRPr lang="cs-CZ"/>
          </a:p>
        </p:txBody>
      </p:sp>
      <p:sp>
        <p:nvSpPr>
          <p:cNvPr id="7" name="Zástupný objekt pre číslo snímky 6">
            <a:extLst>
              <a:ext uri="{FF2B5EF4-FFF2-40B4-BE49-F238E27FC236}">
                <a16:creationId xmlns:a16="http://schemas.microsoft.com/office/drawing/2014/main" id="{B764661B-9A04-4CDA-ADB3-86546A7999C7}"/>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18382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2C1AE-88D6-4E5F-8A76-FA9EE8CEED79}"/>
              </a:ext>
            </a:extLst>
          </p:cNvPr>
          <p:cNvSpPr>
            <a:spLocks noGrp="1"/>
          </p:cNvSpPr>
          <p:nvPr>
            <p:ph type="title"/>
          </p:nvPr>
        </p:nvSpPr>
        <p:spPr>
          <a:xfrm>
            <a:off x="629841" y="365126"/>
            <a:ext cx="78867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5257A947-5EF7-47F0-81D9-51F0919912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907EDB47-678D-4BCA-855D-1EA2FF7A042B}"/>
              </a:ext>
            </a:extLst>
          </p:cNvPr>
          <p:cNvSpPr>
            <a:spLocks noGrp="1"/>
          </p:cNvSpPr>
          <p:nvPr>
            <p:ph sz="half" idx="2"/>
          </p:nvPr>
        </p:nvSpPr>
        <p:spPr>
          <a:xfrm>
            <a:off x="629842" y="2505075"/>
            <a:ext cx="3868340"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FBB18DA4-3F01-487D-BB68-4E4FB9668A0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949D55DF-227C-40D6-8481-E34B1657D816}"/>
              </a:ext>
            </a:extLst>
          </p:cNvPr>
          <p:cNvSpPr>
            <a:spLocks noGrp="1"/>
          </p:cNvSpPr>
          <p:nvPr>
            <p:ph sz="quarter" idx="4"/>
          </p:nvPr>
        </p:nvSpPr>
        <p:spPr>
          <a:xfrm>
            <a:off x="4629150" y="2505075"/>
            <a:ext cx="3887391"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8918C1BF-ABFD-4383-80B4-3319AF623803}"/>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8" name="Zástupný objekt pre pätu 7">
            <a:extLst>
              <a:ext uri="{FF2B5EF4-FFF2-40B4-BE49-F238E27FC236}">
                <a16:creationId xmlns:a16="http://schemas.microsoft.com/office/drawing/2014/main" id="{587C2BD5-0508-46EE-AFFD-4DA2CE8E17CD}"/>
              </a:ext>
            </a:extLst>
          </p:cNvPr>
          <p:cNvSpPr>
            <a:spLocks noGrp="1"/>
          </p:cNvSpPr>
          <p:nvPr>
            <p:ph type="ftr" sz="quarter" idx="11"/>
          </p:nvPr>
        </p:nvSpPr>
        <p:spPr/>
        <p:txBody>
          <a:bodyPr/>
          <a:lstStyle/>
          <a:p>
            <a:endParaRPr lang="cs-CZ"/>
          </a:p>
        </p:txBody>
      </p:sp>
      <p:sp>
        <p:nvSpPr>
          <p:cNvPr id="9" name="Zástupný objekt pre číslo snímky 8">
            <a:extLst>
              <a:ext uri="{FF2B5EF4-FFF2-40B4-BE49-F238E27FC236}">
                <a16:creationId xmlns:a16="http://schemas.microsoft.com/office/drawing/2014/main" id="{EF11968B-D311-43AB-A4D4-178990611ECB}"/>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08376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C6E4C-8655-4141-8BAA-7BDCF33935F4}"/>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5E40D754-8571-4FD9-B5E1-228325C6DB45}"/>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4" name="Zástupný objekt pre pätu 3">
            <a:extLst>
              <a:ext uri="{FF2B5EF4-FFF2-40B4-BE49-F238E27FC236}">
                <a16:creationId xmlns:a16="http://schemas.microsoft.com/office/drawing/2014/main" id="{0BDC62DD-E950-4D0E-9DE8-F3A49B383625}"/>
              </a:ext>
            </a:extLst>
          </p:cNvPr>
          <p:cNvSpPr>
            <a:spLocks noGrp="1"/>
          </p:cNvSpPr>
          <p:nvPr>
            <p:ph type="ftr" sz="quarter" idx="11"/>
          </p:nvPr>
        </p:nvSpPr>
        <p:spPr/>
        <p:txBody>
          <a:bodyPr/>
          <a:lstStyle/>
          <a:p>
            <a:endParaRPr lang="cs-CZ"/>
          </a:p>
        </p:txBody>
      </p:sp>
      <p:sp>
        <p:nvSpPr>
          <p:cNvPr id="5" name="Zástupný objekt pre číslo snímky 4">
            <a:extLst>
              <a:ext uri="{FF2B5EF4-FFF2-40B4-BE49-F238E27FC236}">
                <a16:creationId xmlns:a16="http://schemas.microsoft.com/office/drawing/2014/main" id="{879F33F8-F3FA-4BC6-9584-8A7FC733218C}"/>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63010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0940EAD4-42AE-49E3-AFE1-21325B02424E}"/>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3" name="Zástupný objekt pre pätu 2">
            <a:extLst>
              <a:ext uri="{FF2B5EF4-FFF2-40B4-BE49-F238E27FC236}">
                <a16:creationId xmlns:a16="http://schemas.microsoft.com/office/drawing/2014/main" id="{D38DF767-E8FF-443C-B04F-FCD3DC5F8CE0}"/>
              </a:ext>
            </a:extLst>
          </p:cNvPr>
          <p:cNvSpPr>
            <a:spLocks noGrp="1"/>
          </p:cNvSpPr>
          <p:nvPr>
            <p:ph type="ftr" sz="quarter" idx="11"/>
          </p:nvPr>
        </p:nvSpPr>
        <p:spPr/>
        <p:txBody>
          <a:bodyPr/>
          <a:lstStyle/>
          <a:p>
            <a:endParaRPr lang="cs-CZ"/>
          </a:p>
        </p:txBody>
      </p:sp>
      <p:sp>
        <p:nvSpPr>
          <p:cNvPr id="4" name="Zástupný objekt pre číslo snímky 3">
            <a:extLst>
              <a:ext uri="{FF2B5EF4-FFF2-40B4-BE49-F238E27FC236}">
                <a16:creationId xmlns:a16="http://schemas.microsoft.com/office/drawing/2014/main" id="{32213E89-6E2C-467C-9044-9614FC9BEF3E}"/>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42778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4C8BE-6D67-4D3C-8271-9A77D5894179}"/>
              </a:ext>
            </a:extLst>
          </p:cNvPr>
          <p:cNvSpPr>
            <a:spLocks noGrp="1"/>
          </p:cNvSpPr>
          <p:nvPr>
            <p:ph type="title"/>
          </p:nvPr>
        </p:nvSpPr>
        <p:spPr>
          <a:xfrm>
            <a:off x="629841" y="457200"/>
            <a:ext cx="2949178" cy="1600200"/>
          </a:xfrm>
        </p:spPr>
        <p:txBody>
          <a:bodyPr anchor="b"/>
          <a:lstStyle>
            <a:lvl1pPr>
              <a:defRPr sz="24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FD1051D7-C2A7-44D6-B812-8DA29E4E0E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0BFEAAA6-4FB5-4172-9EB2-72B1691DB3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836CA526-45DD-4DF9-8F66-519343F4F8A2}"/>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6" name="Zástupný objekt pre pätu 5">
            <a:extLst>
              <a:ext uri="{FF2B5EF4-FFF2-40B4-BE49-F238E27FC236}">
                <a16:creationId xmlns:a16="http://schemas.microsoft.com/office/drawing/2014/main" id="{CE1197C7-1EEB-4466-BC9F-4D5DDD158CFB}"/>
              </a:ext>
            </a:extLst>
          </p:cNvPr>
          <p:cNvSpPr>
            <a:spLocks noGrp="1"/>
          </p:cNvSpPr>
          <p:nvPr>
            <p:ph type="ftr" sz="quarter" idx="11"/>
          </p:nvPr>
        </p:nvSpPr>
        <p:spPr/>
        <p:txBody>
          <a:bodyPr/>
          <a:lstStyle/>
          <a:p>
            <a:endParaRPr lang="cs-CZ"/>
          </a:p>
        </p:txBody>
      </p:sp>
      <p:sp>
        <p:nvSpPr>
          <p:cNvPr id="7" name="Zástupný objekt pre číslo snímky 6">
            <a:extLst>
              <a:ext uri="{FF2B5EF4-FFF2-40B4-BE49-F238E27FC236}">
                <a16:creationId xmlns:a16="http://schemas.microsoft.com/office/drawing/2014/main" id="{7004FB2F-AD59-4BFD-B285-D60A52103AF7}"/>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1066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9552A1-0815-4D21-A189-192B2DFDBE12}"/>
              </a:ext>
            </a:extLst>
          </p:cNvPr>
          <p:cNvSpPr>
            <a:spLocks noGrp="1"/>
          </p:cNvSpPr>
          <p:nvPr>
            <p:ph type="title"/>
          </p:nvPr>
        </p:nvSpPr>
        <p:spPr>
          <a:xfrm>
            <a:off x="629841" y="457200"/>
            <a:ext cx="2949178" cy="1600200"/>
          </a:xfrm>
        </p:spPr>
        <p:txBody>
          <a:bodyPr anchor="b"/>
          <a:lstStyle>
            <a:lvl1pPr>
              <a:defRPr sz="24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47735179-0A96-44E6-B581-B745FF4B2D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text 3">
            <a:extLst>
              <a:ext uri="{FF2B5EF4-FFF2-40B4-BE49-F238E27FC236}">
                <a16:creationId xmlns:a16="http://schemas.microsoft.com/office/drawing/2014/main" id="{19B4A08D-4D86-4D4E-9529-5240BFCA6F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DCD8D3A1-F467-4E2B-ABB8-29B2BBF372F6}"/>
              </a:ext>
            </a:extLst>
          </p:cNvPr>
          <p:cNvSpPr>
            <a:spLocks noGrp="1"/>
          </p:cNvSpPr>
          <p:nvPr>
            <p:ph type="dt" sz="half" idx="10"/>
          </p:nvPr>
        </p:nvSpPr>
        <p:spPr/>
        <p:txBody>
          <a:bodyPr/>
          <a:lstStyle/>
          <a:p>
            <a:fld id="{8AA3AC62-B993-4710-A279-24CEDE0078AC}" type="datetimeFigureOut">
              <a:rPr lang="cs-CZ" smtClean="0"/>
              <a:pPr/>
              <a:t>09.12.2020</a:t>
            </a:fld>
            <a:endParaRPr lang="cs-CZ"/>
          </a:p>
        </p:txBody>
      </p:sp>
      <p:sp>
        <p:nvSpPr>
          <p:cNvPr id="6" name="Zástupný objekt pre pätu 5">
            <a:extLst>
              <a:ext uri="{FF2B5EF4-FFF2-40B4-BE49-F238E27FC236}">
                <a16:creationId xmlns:a16="http://schemas.microsoft.com/office/drawing/2014/main" id="{4D83A05C-0F28-4F7D-B03C-2B249A642565}"/>
              </a:ext>
            </a:extLst>
          </p:cNvPr>
          <p:cNvSpPr>
            <a:spLocks noGrp="1"/>
          </p:cNvSpPr>
          <p:nvPr>
            <p:ph type="ftr" sz="quarter" idx="11"/>
          </p:nvPr>
        </p:nvSpPr>
        <p:spPr/>
        <p:txBody>
          <a:bodyPr/>
          <a:lstStyle/>
          <a:p>
            <a:endParaRPr lang="cs-CZ"/>
          </a:p>
        </p:txBody>
      </p:sp>
      <p:sp>
        <p:nvSpPr>
          <p:cNvPr id="7" name="Zástupný objekt pre číslo snímky 6">
            <a:extLst>
              <a:ext uri="{FF2B5EF4-FFF2-40B4-BE49-F238E27FC236}">
                <a16:creationId xmlns:a16="http://schemas.microsoft.com/office/drawing/2014/main" id="{7E424AF0-CB48-4F6F-90FC-6FCB99D0E755}"/>
              </a:ext>
            </a:extLst>
          </p:cNvPr>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24546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7FCC80D0-5DB4-48D2-9E66-12F1CBB4C2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AC73754D-CC08-470C-8898-61AF0CA236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B64DFCC-074B-4DEE-B30A-DEF357FBE70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3AC62-B993-4710-A279-24CEDE0078AC}" type="datetimeFigureOut">
              <a:rPr lang="cs-CZ" smtClean="0"/>
              <a:pPr/>
              <a:t>09.12.2020</a:t>
            </a:fld>
            <a:endParaRPr lang="cs-CZ"/>
          </a:p>
        </p:txBody>
      </p:sp>
      <p:sp>
        <p:nvSpPr>
          <p:cNvPr id="5" name="Zástupný objekt pre pätu 4">
            <a:extLst>
              <a:ext uri="{FF2B5EF4-FFF2-40B4-BE49-F238E27FC236}">
                <a16:creationId xmlns:a16="http://schemas.microsoft.com/office/drawing/2014/main" id="{094E6098-FD70-446C-9B13-4F25374585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objekt pre číslo snímky 5">
            <a:extLst>
              <a:ext uri="{FF2B5EF4-FFF2-40B4-BE49-F238E27FC236}">
                <a16:creationId xmlns:a16="http://schemas.microsoft.com/office/drawing/2014/main" id="{F5421F4F-AF82-42C4-ADD0-E1AA49A86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60B7ED-838E-4693-AA73-5D7C6A6541E3}" type="slidenum">
              <a:rPr lang="cs-CZ" smtClean="0"/>
              <a:pPr/>
              <a:t>‹#›</a:t>
            </a:fld>
            <a:endParaRPr lang="cs-CZ"/>
          </a:p>
        </p:txBody>
      </p:sp>
    </p:spTree>
    <p:extLst>
      <p:ext uri="{BB962C8B-B14F-4D97-AF65-F5344CB8AC3E}">
        <p14:creationId xmlns:p14="http://schemas.microsoft.com/office/powerpoint/2010/main" val="35197402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eoportalpraha.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opendata.praha.e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opendata.ostrava.c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mapy.ostrava.c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opendata.plzen.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opendata.mmhk.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data.gov.c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data.gov.s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oppnadata.se/" TargetMode="External"/><Relationship Id="rId13" Type="http://schemas.openxmlformats.org/officeDocument/2006/relationships/hyperlink" Target="https://data.gov.hr/data/search" TargetMode="External"/><Relationship Id="rId3" Type="http://schemas.openxmlformats.org/officeDocument/2006/relationships/hyperlink" Target="https://data.europa.eu/euodp/cs/data" TargetMode="External"/><Relationship Id="rId7" Type="http://schemas.openxmlformats.org/officeDocument/2006/relationships/hyperlink" Target="https://opendata.swiss/en/" TargetMode="External"/><Relationship Id="rId12" Type="http://schemas.openxmlformats.org/officeDocument/2006/relationships/hyperlink" Target="https://opendata.riik.ee/datasets/" TargetMode="External"/><Relationship Id="rId2" Type="http://schemas.openxmlformats.org/officeDocument/2006/relationships/notesSlide" Target="../notesSlides/notesSlide13.xml"/><Relationship Id="rId16" Type="http://schemas.openxmlformats.org/officeDocument/2006/relationships/hyperlink" Target="https://data.gov.uk/" TargetMode="External"/><Relationship Id="rId1" Type="http://schemas.openxmlformats.org/officeDocument/2006/relationships/slideLayout" Target="../slideLayouts/slideLayout2.xml"/><Relationship Id="rId6" Type="http://schemas.openxmlformats.org/officeDocument/2006/relationships/hyperlink" Target="https://www.govdata.de/" TargetMode="External"/><Relationship Id="rId11" Type="http://schemas.openxmlformats.org/officeDocument/2006/relationships/hyperlink" Target="https://www.avoindata.fi/fi" TargetMode="External"/><Relationship Id="rId5" Type="http://schemas.openxmlformats.org/officeDocument/2006/relationships/hyperlink" Target="https://www.data.gv.at/" TargetMode="External"/><Relationship Id="rId15" Type="http://schemas.openxmlformats.org/officeDocument/2006/relationships/hyperlink" Target="https://data.gov.ru/opendata?language=en" TargetMode="External"/><Relationship Id="rId10" Type="http://schemas.openxmlformats.org/officeDocument/2006/relationships/hyperlink" Target="https://portal.opendata.dk/" TargetMode="External"/><Relationship Id="rId4" Type="http://schemas.openxmlformats.org/officeDocument/2006/relationships/hyperlink" Target="http://dataportals.org/" TargetMode="External"/><Relationship Id="rId9" Type="http://schemas.openxmlformats.org/officeDocument/2006/relationships/hyperlink" Target="https://data.norge.no/" TargetMode="External"/><Relationship Id="rId14" Type="http://schemas.openxmlformats.org/officeDocument/2006/relationships/hyperlink" Target="https://data.overheid.n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ata.stadt-zuerich.ch/" TargetMode="External"/><Relationship Id="rId3" Type="http://schemas.openxmlformats.org/officeDocument/2006/relationships/hyperlink" Target="https://www.opendata.sachsen.de/" TargetMode="External"/><Relationship Id="rId7" Type="http://schemas.openxmlformats.org/officeDocument/2006/relationships/hyperlink" Target="https://www.opengov-muenchen.de/" TargetMode="External"/><Relationship Id="rId12" Type="http://schemas.openxmlformats.org/officeDocument/2006/relationships/hyperlink" Target="https://data.london.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en.berlin.de/" TargetMode="External"/><Relationship Id="rId11" Type="http://schemas.openxmlformats.org/officeDocument/2006/relationships/hyperlink" Target="https://data.amsterdam.nl/" TargetMode="External"/><Relationship Id="rId5" Type="http://schemas.openxmlformats.org/officeDocument/2006/relationships/hyperlink" Target="https://data.graz.gv.at/" TargetMode="External"/><Relationship Id="rId10" Type="http://schemas.openxmlformats.org/officeDocument/2006/relationships/hyperlink" Target="https://data.kk.dk/" TargetMode="External"/><Relationship Id="rId4" Type="http://schemas.openxmlformats.org/officeDocument/2006/relationships/hyperlink" Target="https://open.wien.gv.at/site/open-data/" TargetMode="External"/><Relationship Id="rId9" Type="http://schemas.openxmlformats.org/officeDocument/2006/relationships/hyperlink" Target="https://open.stockholm.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atastory.cz/" TargetMode="Externa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irozhlas.cz/zpravy-domov/chmu-soud-pocasi-zaznamy_1807030700_ci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data.brno.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143000" y="1293338"/>
            <a:ext cx="6858000" cy="3274592"/>
          </a:xfrm>
        </p:spPr>
        <p:txBody>
          <a:bodyPr anchor="ctr">
            <a:normAutofit/>
          </a:bodyPr>
          <a:lstStyle/>
          <a:p>
            <a:r>
              <a:rPr lang="cs-CZ" sz="6300"/>
              <a:t>Open data</a:t>
            </a:r>
          </a:p>
        </p:txBody>
      </p:sp>
      <p:sp>
        <p:nvSpPr>
          <p:cNvPr id="3" name="Podnadpis 2"/>
          <p:cNvSpPr>
            <a:spLocks noGrp="1"/>
          </p:cNvSpPr>
          <p:nvPr>
            <p:ph type="subTitle" idx="1"/>
          </p:nvPr>
        </p:nvSpPr>
        <p:spPr>
          <a:xfrm>
            <a:off x="1143000" y="5514052"/>
            <a:ext cx="6858000" cy="651910"/>
          </a:xfrm>
        </p:spPr>
        <p:txBody>
          <a:bodyPr anchor="ctr">
            <a:normAutofit/>
          </a:bodyPr>
          <a:lstStyle/>
          <a:p>
            <a:r>
              <a:rPr lang="cs-CZ" b="1">
                <a:latin typeface="Calibri" pitchFamily="34" charset="0"/>
              </a:rPr>
              <a:t>Z8105 Mapové zdroje</a:t>
            </a:r>
          </a:p>
        </p:txBody>
      </p:sp>
      <p:cxnSp>
        <p:nvCxnSpPr>
          <p:cNvPr id="25"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Praha</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100">
                <a:hlinkClick r:id="rId3"/>
              </a:rPr>
              <a:t>Geoportalpraha.cz</a:t>
            </a:r>
            <a:r>
              <a:rPr lang="cs-CZ" sz="1100"/>
              <a:t> (IPR)</a:t>
            </a:r>
          </a:p>
          <a:p>
            <a:r>
              <a:rPr lang="cs-CZ" sz="1100">
                <a:hlinkClick r:id="rId4"/>
              </a:rPr>
              <a:t>Opendata.praha.eu</a:t>
            </a:r>
            <a:r>
              <a:rPr lang="cs-CZ" sz="1100"/>
              <a:t> (Praha)</a:t>
            </a:r>
          </a:p>
          <a:p>
            <a:endParaRPr lang="cs-CZ" sz="1100"/>
          </a:p>
          <a:p>
            <a:endParaRPr lang="cs-CZ" sz="1100"/>
          </a:p>
          <a:p>
            <a:r>
              <a:rPr lang="cs-CZ" sz="1100">
                <a:latin typeface="Calibri" pitchFamily="34" charset="0"/>
              </a:rPr>
              <a:t>Institut plánování a rozvoje Praha</a:t>
            </a:r>
          </a:p>
          <a:p>
            <a:r>
              <a:rPr lang="cs-CZ" sz="1100">
                <a:latin typeface="Calibri" pitchFamily="34" charset="0"/>
              </a:rPr>
              <a:t>Různé městské orgány (včetně policie, DPP…)</a:t>
            </a:r>
          </a:p>
          <a:p>
            <a:endParaRPr lang="cs-CZ" sz="1100">
              <a:latin typeface="Calibri" pitchFamily="34" charset="0"/>
            </a:endParaRPr>
          </a:p>
          <a:p>
            <a:r>
              <a:rPr lang="cs-CZ" sz="1100">
                <a:latin typeface="Calibri" pitchFamily="34" charset="0"/>
              </a:rPr>
              <a:t>Data v různých formátech (tabulky CSV, SHP, WMS; volně dostupné)</a:t>
            </a:r>
          </a:p>
          <a:p>
            <a:r>
              <a:rPr lang="cs-CZ" sz="1100">
                <a:latin typeface="Calibri" pitchFamily="34" charset="0"/>
              </a:rPr>
              <a:t>Možno i prohlížet přímo na webu</a:t>
            </a:r>
          </a:p>
          <a:p>
            <a:endParaRPr lang="cs-CZ" sz="1100">
              <a:latin typeface="Calibri" pitchFamily="34" charset="0"/>
            </a:endParaRPr>
          </a:p>
          <a:p>
            <a:r>
              <a:rPr lang="cs-CZ" sz="1100">
                <a:latin typeface="Calibri" pitchFamily="34" charset="0"/>
              </a:rPr>
              <a:t>Geoportál: model terénu, cyklotrasy, kontejnery, ZM, toalety, urbanismus…</a:t>
            </a:r>
          </a:p>
          <a:p>
            <a:r>
              <a:rPr lang="cs-CZ" sz="1100">
                <a:latin typeface="Calibri" pitchFamily="34" charset="0"/>
              </a:rPr>
              <a:t>Opendata: jízdní řády, meteostanice, výpujčky knihoven, kamery…</a:t>
            </a:r>
          </a:p>
          <a:p>
            <a:endParaRPr lang="cs-CZ" sz="1100">
              <a:latin typeface="Calibri" pitchFamily="34" charset="0"/>
            </a:endParaRPr>
          </a:p>
          <a:p>
            <a:endParaRPr lang="cs-CZ" sz="1100">
              <a:latin typeface="Calibri" pitchFamily="34" charset="0"/>
            </a:endParaRPr>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33" r="19069" b="2"/>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15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Ostrava</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400">
                <a:hlinkClick r:id="rId3"/>
              </a:rPr>
              <a:t>Opendata.ostrava.cz</a:t>
            </a:r>
            <a:endParaRPr lang="cs-CZ" sz="1400"/>
          </a:p>
          <a:p>
            <a:r>
              <a:rPr lang="cs-CZ" sz="1400">
                <a:hlinkClick r:id="rId4"/>
              </a:rPr>
              <a:t>Mapy.ostrava.cz</a:t>
            </a:r>
            <a:endParaRPr lang="cs-CZ" sz="1400"/>
          </a:p>
          <a:p>
            <a:endParaRPr lang="cs-CZ" sz="1400"/>
          </a:p>
          <a:p>
            <a:r>
              <a:rPr lang="cs-CZ" sz="1400"/>
              <a:t>Magistrát města Ostravy</a:t>
            </a:r>
          </a:p>
          <a:p>
            <a:endParaRPr lang="cs-CZ" sz="1400"/>
          </a:p>
          <a:p>
            <a:r>
              <a:rPr lang="cs-CZ" sz="1400"/>
              <a:t>Licence CC-BY-SA 4.0</a:t>
            </a:r>
          </a:p>
          <a:p>
            <a:r>
              <a:rPr lang="cs-CZ" sz="1400">
                <a:latin typeface="Calibri" pitchFamily="34" charset="0"/>
              </a:rPr>
              <a:t>Data v různých formátech (tabulky CSV, SHP, WMS)</a:t>
            </a:r>
          </a:p>
          <a:p>
            <a:endParaRPr lang="cs-CZ" sz="1400">
              <a:latin typeface="Calibri" pitchFamily="34" charset="0"/>
            </a:endParaRPr>
          </a:p>
          <a:p>
            <a:r>
              <a:rPr lang="cs-CZ" sz="1400">
                <a:latin typeface="Calibri" pitchFamily="34" charset="0"/>
              </a:rPr>
              <a:t>CSV: dopravní přestupky, pocitová mapa, </a:t>
            </a:r>
          </a:p>
          <a:p>
            <a:r>
              <a:rPr lang="cs-CZ" sz="1400">
                <a:latin typeface="Calibri" pitchFamily="34" charset="0"/>
              </a:rPr>
              <a:t>SHP: územní plán, cenové mapy, 3D budovy, kóty, zastávky, ulice</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86" r="9637" b="3"/>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6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Plzeň</a:t>
            </a:r>
          </a:p>
        </p:txBody>
      </p:sp>
      <p:sp>
        <p:nvSpPr>
          <p:cNvPr id="74" name="Rectangle 7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600">
                <a:hlinkClick r:id="rId3"/>
              </a:rPr>
              <a:t>Opendata.plzen.eu</a:t>
            </a:r>
            <a:endParaRPr lang="cs-CZ" sz="1600"/>
          </a:p>
          <a:p>
            <a:endParaRPr lang="cs-CZ" sz="1600"/>
          </a:p>
          <a:p>
            <a:r>
              <a:rPr lang="cs-CZ" sz="1600"/>
              <a:t>Magistrát města Plzně + správa IT</a:t>
            </a:r>
            <a:br>
              <a:rPr lang="cs-CZ" sz="1600"/>
            </a:br>
            <a:r>
              <a:rPr lang="cs-CZ" sz="1600"/>
              <a:t>města Plzně</a:t>
            </a:r>
          </a:p>
          <a:p>
            <a:endParaRPr lang="cs-CZ" sz="1600"/>
          </a:p>
          <a:p>
            <a:endParaRPr lang="cs-CZ" sz="1600">
              <a:latin typeface="Calibri" pitchFamily="34" charset="0"/>
            </a:endParaRPr>
          </a:p>
          <a:p>
            <a:r>
              <a:rPr lang="cs-CZ" sz="1600">
                <a:latin typeface="Calibri" pitchFamily="34" charset="0"/>
              </a:rPr>
              <a:t>Data v různých formátech (tabulky CSV, SHP, KML)</a:t>
            </a:r>
          </a:p>
          <a:p>
            <a:endParaRPr lang="cs-CZ" sz="1600">
              <a:latin typeface="Calibri" pitchFamily="34" charset="0"/>
            </a:endParaRPr>
          </a:p>
          <a:p>
            <a:r>
              <a:rPr lang="cs-CZ" sz="1600">
                <a:latin typeface="Calibri" pitchFamily="34" charset="0"/>
              </a:rPr>
              <a:t>Zatížení přepážek úřadů, 3D modely budov, kvalita ovzduší, veřejné wifi sítě, vrstevnice, volební okrsky</a:t>
            </a: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71" r="21109" b="-2"/>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78" name="Rectangle 7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74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Hradec Králové</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700">
                <a:hlinkClick r:id="rId3"/>
              </a:rPr>
              <a:t>Opendata.mmhk.cz</a:t>
            </a:r>
            <a:endParaRPr lang="cs-CZ" sz="1700"/>
          </a:p>
          <a:p>
            <a:endParaRPr lang="cs-CZ" sz="1700"/>
          </a:p>
          <a:p>
            <a:endParaRPr lang="cs-CZ" sz="1700"/>
          </a:p>
          <a:p>
            <a:endParaRPr lang="cs-CZ" sz="1700"/>
          </a:p>
          <a:p>
            <a:endParaRPr lang="cs-CZ" sz="1700">
              <a:latin typeface="Calibri" pitchFamily="34" charset="0"/>
            </a:endParaRPr>
          </a:p>
          <a:p>
            <a:r>
              <a:rPr lang="cs-CZ" sz="1700">
                <a:latin typeface="Calibri" pitchFamily="34" charset="0"/>
              </a:rPr>
              <a:t>Data v různých formátech (DGN, SHP, KML)</a:t>
            </a:r>
          </a:p>
          <a:p>
            <a:endParaRPr lang="cs-CZ" sz="1700">
              <a:latin typeface="Calibri" pitchFamily="34" charset="0"/>
            </a:endParaRPr>
          </a:p>
          <a:p>
            <a:r>
              <a:rPr lang="cs-CZ" sz="1700">
                <a:latin typeface="Calibri" pitchFamily="34" charset="0"/>
              </a:rPr>
              <a:t>Technická mapa (vodovody, kabelová televize…), ortofoto, školy, budovy…</a:t>
            </a: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13" r="20310" b="3"/>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59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Otevřená data ČR</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300">
                <a:hlinkClick r:id="rId3"/>
              </a:rPr>
              <a:t>Data.gov.cz</a:t>
            </a:r>
            <a:r>
              <a:rPr lang="cs-CZ" sz="1300"/>
              <a:t> </a:t>
            </a:r>
          </a:p>
          <a:p>
            <a:endParaRPr lang="cs-CZ" sz="1300"/>
          </a:p>
          <a:p>
            <a:endParaRPr lang="cs-CZ" sz="1300"/>
          </a:p>
          <a:p>
            <a:endParaRPr lang="cs-CZ" sz="1300"/>
          </a:p>
          <a:p>
            <a:endParaRPr lang="cs-CZ" sz="1300"/>
          </a:p>
          <a:p>
            <a:r>
              <a:rPr lang="cs-CZ" sz="1300"/>
              <a:t>Data z ČSÚ, ministerstev, ČSSZ, ČTÚ a dalších…</a:t>
            </a:r>
          </a:p>
          <a:p>
            <a:endParaRPr lang="cs-CZ" sz="1300"/>
          </a:p>
          <a:p>
            <a:endParaRPr lang="cs-CZ" sz="1300">
              <a:latin typeface="Calibri" pitchFamily="34" charset="0"/>
            </a:endParaRPr>
          </a:p>
          <a:p>
            <a:r>
              <a:rPr lang="cs-CZ" sz="1300">
                <a:latin typeface="Calibri" pitchFamily="34" charset="0"/>
              </a:rPr>
              <a:t>Data v různých formátech (KMZ, XML, JSON)</a:t>
            </a:r>
          </a:p>
          <a:p>
            <a:endParaRPr lang="cs-CZ" sz="1300">
              <a:latin typeface="Calibri" pitchFamily="34" charset="0"/>
            </a:endParaRPr>
          </a:p>
          <a:p>
            <a:r>
              <a:rPr lang="cs-CZ" sz="1300">
                <a:latin typeface="Calibri" pitchFamily="34" charset="0"/>
              </a:rPr>
              <a:t>Výsledky voleb, městské vrstvy, antény a signál, důchody…</a:t>
            </a: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49" r="17911" b="-3"/>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1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Otevřená data SR</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600">
                <a:hlinkClick r:id="rId3"/>
              </a:rPr>
              <a:t>Data.gov.sk </a:t>
            </a:r>
            <a:endParaRPr lang="cs-CZ" sz="1600"/>
          </a:p>
          <a:p>
            <a:endParaRPr lang="cs-CZ" sz="1600"/>
          </a:p>
          <a:p>
            <a:endParaRPr lang="cs-CZ" sz="1600"/>
          </a:p>
          <a:p>
            <a:endParaRPr lang="cs-CZ" sz="1600"/>
          </a:p>
          <a:p>
            <a:endParaRPr lang="cs-CZ" sz="1600"/>
          </a:p>
          <a:p>
            <a:r>
              <a:rPr lang="cs-CZ" sz="1600"/>
              <a:t>Data měst (Prešov, Trnava), ministerstev, dalších státních organizací…</a:t>
            </a:r>
          </a:p>
          <a:p>
            <a:endParaRPr lang="cs-CZ" sz="1600"/>
          </a:p>
          <a:p>
            <a:endParaRPr lang="cs-CZ" sz="1600">
              <a:latin typeface="Calibri" pitchFamily="34" charset="0"/>
            </a:endParaRPr>
          </a:p>
          <a:p>
            <a:r>
              <a:rPr lang="cs-CZ" sz="1600">
                <a:latin typeface="Calibri" pitchFamily="34" charset="0"/>
              </a:rPr>
              <a:t>Data v různých formátech (SHP, CSV, XML)</a:t>
            </a:r>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19" r="21383" b="2"/>
          <a:stretch/>
        </p:blipFill>
        <p:spPr bwMode="auto">
          <a:xfrm>
            <a:off x="4433649" y="2484255"/>
            <a:ext cx="3862707" cy="3714244"/>
          </a:xfrm>
          <a:prstGeom prst="rect">
            <a:avLst/>
          </a:prstGeom>
          <a:noFill/>
          <a:extLst>
            <a:ext uri="{909E8E84-426E-40DD-AFC4-6F175D3DCCD1}">
              <a14:hiddenFill xmlns:a14="http://schemas.microsoft.com/office/drawing/2010/main">
                <a:solidFill>
                  <a:schemeClr val="accent1"/>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8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1463039"/>
            <a:ext cx="4156790" cy="4300447"/>
          </a:xfrm>
        </p:spPr>
        <p:txBody>
          <a:bodyPr anchor="t">
            <a:normAutofit/>
          </a:bodyPr>
          <a:lstStyle/>
          <a:p>
            <a:r>
              <a:rPr lang="cs-CZ" sz="1000"/>
              <a:t>Portál veřejně přístupných dat EU:</a:t>
            </a:r>
            <a:br>
              <a:rPr lang="cs-CZ" sz="1000"/>
            </a:br>
            <a:r>
              <a:rPr lang="cs-CZ" sz="1000">
                <a:hlinkClick r:id="rId3"/>
              </a:rPr>
              <a:t>https://data.europa.eu/euodp/cs/data</a:t>
            </a:r>
            <a:r>
              <a:rPr lang="cs-CZ" sz="1000"/>
              <a:t> </a:t>
            </a:r>
          </a:p>
          <a:p>
            <a:endParaRPr lang="cs-CZ" sz="1000">
              <a:latin typeface="Calibri" pitchFamily="34" charset="0"/>
              <a:hlinkClick r:id="rId4"/>
            </a:endParaRPr>
          </a:p>
          <a:p>
            <a:r>
              <a:rPr lang="cs-CZ" sz="1000">
                <a:latin typeface="Calibri" pitchFamily="34" charset="0"/>
              </a:rPr>
              <a:t>Data Portals (celý svět): </a:t>
            </a:r>
            <a:r>
              <a:rPr lang="cs-CZ" sz="1000">
                <a:latin typeface="Calibri" pitchFamily="34" charset="0"/>
                <a:hlinkClick r:id="rId4"/>
              </a:rPr>
              <a:t>http://dataportals.org/</a:t>
            </a:r>
            <a:r>
              <a:rPr lang="cs-CZ" sz="1000">
                <a:latin typeface="Calibri" pitchFamily="34" charset="0"/>
              </a:rPr>
              <a:t> </a:t>
            </a:r>
          </a:p>
          <a:p>
            <a:endParaRPr lang="cs-CZ" sz="1000">
              <a:latin typeface="Calibri" pitchFamily="34" charset="0"/>
            </a:endParaRPr>
          </a:p>
          <a:p>
            <a:r>
              <a:rPr lang="cs-CZ" sz="1000">
                <a:latin typeface="Calibri" pitchFamily="34" charset="0"/>
              </a:rPr>
              <a:t>Rakousko: </a:t>
            </a:r>
            <a:r>
              <a:rPr lang="cs-CZ" sz="1000">
                <a:latin typeface="Calibri" pitchFamily="34" charset="0"/>
                <a:hlinkClick r:id="rId5"/>
              </a:rPr>
              <a:t>https://www.data.gv.at/</a:t>
            </a:r>
            <a:endParaRPr lang="cs-CZ" sz="1000">
              <a:latin typeface="Calibri" pitchFamily="34" charset="0"/>
            </a:endParaRPr>
          </a:p>
          <a:p>
            <a:r>
              <a:rPr lang="cs-CZ" sz="1000">
                <a:latin typeface="Calibri" pitchFamily="34" charset="0"/>
              </a:rPr>
              <a:t>Německo: </a:t>
            </a:r>
            <a:r>
              <a:rPr lang="cs-CZ" sz="1000">
                <a:latin typeface="Calibri" pitchFamily="34" charset="0"/>
                <a:hlinkClick r:id="rId6"/>
              </a:rPr>
              <a:t>https://www.govdata.de/</a:t>
            </a:r>
            <a:endParaRPr lang="cs-CZ" sz="1000">
              <a:latin typeface="Calibri" pitchFamily="34" charset="0"/>
            </a:endParaRPr>
          </a:p>
          <a:p>
            <a:r>
              <a:rPr lang="cs-CZ" sz="1000">
                <a:latin typeface="Calibri" pitchFamily="34" charset="0"/>
              </a:rPr>
              <a:t>Švýcarsko: </a:t>
            </a:r>
            <a:r>
              <a:rPr lang="cs-CZ" sz="1000">
                <a:latin typeface="Calibri" pitchFamily="34" charset="0"/>
                <a:hlinkClick r:id="rId7"/>
              </a:rPr>
              <a:t>https://opendata.swiss/en/</a:t>
            </a:r>
            <a:endParaRPr lang="cs-CZ" sz="1000">
              <a:latin typeface="Calibri" pitchFamily="34" charset="0"/>
            </a:endParaRPr>
          </a:p>
          <a:p>
            <a:r>
              <a:rPr lang="cs-CZ" sz="1000">
                <a:latin typeface="Calibri" pitchFamily="34" charset="0"/>
              </a:rPr>
              <a:t>Švédsko: </a:t>
            </a:r>
            <a:r>
              <a:rPr lang="cs-CZ" sz="1000">
                <a:latin typeface="Calibri" pitchFamily="34" charset="0"/>
                <a:hlinkClick r:id="rId8"/>
              </a:rPr>
              <a:t>https://oppnadata.se/</a:t>
            </a:r>
            <a:endParaRPr lang="cs-CZ" sz="1000">
              <a:latin typeface="Calibri" pitchFamily="34" charset="0"/>
            </a:endParaRPr>
          </a:p>
          <a:p>
            <a:r>
              <a:rPr lang="cs-CZ" sz="1000">
                <a:latin typeface="Calibri" pitchFamily="34" charset="0"/>
              </a:rPr>
              <a:t>Norsko: </a:t>
            </a:r>
            <a:r>
              <a:rPr lang="cs-CZ" sz="1000">
                <a:latin typeface="Calibri" pitchFamily="34" charset="0"/>
                <a:hlinkClick r:id="rId9"/>
              </a:rPr>
              <a:t>https://data.norge.no/</a:t>
            </a:r>
            <a:endParaRPr lang="cs-CZ" sz="1000">
              <a:latin typeface="Calibri" pitchFamily="34" charset="0"/>
            </a:endParaRPr>
          </a:p>
          <a:p>
            <a:r>
              <a:rPr lang="cs-CZ" sz="1000">
                <a:latin typeface="Calibri" pitchFamily="34" charset="0"/>
              </a:rPr>
              <a:t>Dánsko: </a:t>
            </a:r>
            <a:r>
              <a:rPr lang="cs-CZ" sz="1000">
                <a:latin typeface="Calibri" pitchFamily="34" charset="0"/>
                <a:hlinkClick r:id="rId10"/>
              </a:rPr>
              <a:t>https://portal.opendata.dk/</a:t>
            </a:r>
            <a:endParaRPr lang="cs-CZ" sz="1000">
              <a:latin typeface="Calibri" pitchFamily="34" charset="0"/>
            </a:endParaRPr>
          </a:p>
          <a:p>
            <a:r>
              <a:rPr lang="cs-CZ" sz="1000">
                <a:latin typeface="Calibri" pitchFamily="34" charset="0"/>
              </a:rPr>
              <a:t>Finsko: </a:t>
            </a:r>
            <a:r>
              <a:rPr lang="cs-CZ" sz="1000">
                <a:latin typeface="Calibri" pitchFamily="34" charset="0"/>
                <a:hlinkClick r:id="rId11"/>
              </a:rPr>
              <a:t>https://www.avoindata.fi/fi</a:t>
            </a:r>
            <a:endParaRPr lang="cs-CZ" sz="1000">
              <a:latin typeface="Calibri" pitchFamily="34" charset="0"/>
            </a:endParaRPr>
          </a:p>
          <a:p>
            <a:r>
              <a:rPr lang="cs-CZ" sz="1000">
                <a:latin typeface="Calibri" pitchFamily="34" charset="0"/>
              </a:rPr>
              <a:t>Estonsko: </a:t>
            </a:r>
            <a:r>
              <a:rPr lang="cs-CZ" sz="1000">
                <a:latin typeface="Calibri" pitchFamily="34" charset="0"/>
                <a:hlinkClick r:id="rId12"/>
              </a:rPr>
              <a:t>https://opendata.riik.ee/datasets/</a:t>
            </a:r>
            <a:endParaRPr lang="cs-CZ" sz="1000">
              <a:latin typeface="Calibri" pitchFamily="34" charset="0"/>
            </a:endParaRPr>
          </a:p>
          <a:p>
            <a:r>
              <a:rPr lang="cs-CZ" sz="1000">
                <a:latin typeface="Calibri" pitchFamily="34" charset="0"/>
              </a:rPr>
              <a:t>Chorvatsko: </a:t>
            </a:r>
            <a:r>
              <a:rPr lang="cs-CZ" sz="1000">
                <a:latin typeface="Calibri" pitchFamily="34" charset="0"/>
                <a:hlinkClick r:id="rId13"/>
              </a:rPr>
              <a:t>https://data.gov.hr/data/search</a:t>
            </a:r>
            <a:endParaRPr lang="cs-CZ" sz="1000">
              <a:latin typeface="Calibri" pitchFamily="34" charset="0"/>
            </a:endParaRPr>
          </a:p>
          <a:p>
            <a:r>
              <a:rPr lang="cs-CZ" sz="1000">
                <a:latin typeface="Calibri" pitchFamily="34" charset="0"/>
              </a:rPr>
              <a:t>Nizozemsko: </a:t>
            </a:r>
            <a:r>
              <a:rPr lang="cs-CZ" sz="1000">
                <a:latin typeface="Calibri" pitchFamily="34" charset="0"/>
                <a:hlinkClick r:id="rId14"/>
              </a:rPr>
              <a:t>https://data.overheid.nl/</a:t>
            </a:r>
            <a:r>
              <a:rPr lang="cs-CZ" sz="1000">
                <a:latin typeface="Calibri" pitchFamily="34" charset="0"/>
              </a:rPr>
              <a:t> </a:t>
            </a:r>
          </a:p>
          <a:p>
            <a:r>
              <a:rPr lang="cs-CZ" sz="1000">
                <a:latin typeface="Calibri" pitchFamily="34" charset="0"/>
              </a:rPr>
              <a:t>Rusko: </a:t>
            </a:r>
            <a:r>
              <a:rPr lang="cs-CZ" sz="1000">
                <a:latin typeface="Calibri" pitchFamily="34" charset="0"/>
                <a:hlinkClick r:id="rId15"/>
              </a:rPr>
              <a:t>https://data.gov.ru/opendata?language=en</a:t>
            </a:r>
            <a:endParaRPr lang="cs-CZ" sz="1000">
              <a:latin typeface="Calibri" pitchFamily="34" charset="0"/>
            </a:endParaRPr>
          </a:p>
          <a:p>
            <a:r>
              <a:rPr lang="cs-CZ" sz="1000">
                <a:latin typeface="Calibri" pitchFamily="34" charset="0"/>
              </a:rPr>
              <a:t>UK: </a:t>
            </a:r>
            <a:r>
              <a:rPr lang="cs-CZ" sz="1000">
                <a:latin typeface="Calibri" pitchFamily="34" charset="0"/>
                <a:hlinkClick r:id="rId16"/>
              </a:rPr>
              <a:t>https://data.gov.uk/</a:t>
            </a:r>
            <a:r>
              <a:rPr lang="cs-CZ" sz="1000">
                <a:latin typeface="Calibri" pitchFamily="34" charset="0"/>
              </a:rPr>
              <a:t> </a:t>
            </a:r>
          </a:p>
          <a:p>
            <a:endParaRPr lang="cs-CZ" sz="1000">
              <a:latin typeface="Calibri" pitchFamily="34" charset="0"/>
            </a:endParaRPr>
          </a:p>
          <a:p>
            <a:endParaRPr lang="cs-CZ" sz="1000">
              <a:latin typeface="Calibri" pitchFamily="34" charset="0"/>
            </a:endParaRPr>
          </a:p>
        </p:txBody>
      </p:sp>
    </p:spTree>
    <p:extLst>
      <p:ext uri="{BB962C8B-B14F-4D97-AF65-F5344CB8AC3E}">
        <p14:creationId xmlns:p14="http://schemas.microsoft.com/office/powerpoint/2010/main" val="215599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1463039"/>
            <a:ext cx="4156790" cy="4300447"/>
          </a:xfrm>
        </p:spPr>
        <p:txBody>
          <a:bodyPr anchor="t">
            <a:normAutofit/>
          </a:bodyPr>
          <a:lstStyle/>
          <a:p>
            <a:r>
              <a:rPr lang="cs-CZ" sz="1500">
                <a:latin typeface="Calibri" pitchFamily="34" charset="0"/>
              </a:rPr>
              <a:t>Sasko: </a:t>
            </a:r>
            <a:r>
              <a:rPr lang="cs-CZ" sz="1500">
                <a:latin typeface="Calibri" pitchFamily="34" charset="0"/>
                <a:hlinkClick r:id="rId3"/>
              </a:rPr>
              <a:t>https://www.opendata.sachsen.de/</a:t>
            </a:r>
            <a:endParaRPr lang="cs-CZ" sz="1500">
              <a:latin typeface="Calibri" pitchFamily="34" charset="0"/>
            </a:endParaRPr>
          </a:p>
          <a:p>
            <a:endParaRPr lang="cs-CZ" sz="1500"/>
          </a:p>
          <a:p>
            <a:r>
              <a:rPr lang="cs-CZ" sz="1500"/>
              <a:t>Vídeň: </a:t>
            </a:r>
            <a:r>
              <a:rPr lang="cs-CZ" sz="1500">
                <a:hlinkClick r:id="rId4"/>
              </a:rPr>
              <a:t>https://open.wien.gv.at/site/open-data/</a:t>
            </a:r>
            <a:endParaRPr lang="cs-CZ" sz="1500"/>
          </a:p>
          <a:p>
            <a:r>
              <a:rPr lang="cs-CZ" sz="1500"/>
              <a:t>Štýrský Hradec: </a:t>
            </a:r>
            <a:r>
              <a:rPr lang="cs-CZ" sz="1500">
                <a:hlinkClick r:id="rId5"/>
              </a:rPr>
              <a:t>https://data.graz.gv.at/</a:t>
            </a:r>
            <a:r>
              <a:rPr lang="cs-CZ" sz="1500"/>
              <a:t>  </a:t>
            </a:r>
          </a:p>
          <a:p>
            <a:r>
              <a:rPr lang="cs-CZ" sz="1500"/>
              <a:t>Berlin: </a:t>
            </a:r>
            <a:r>
              <a:rPr lang="cs-CZ" sz="1500">
                <a:hlinkClick r:id="rId6"/>
              </a:rPr>
              <a:t>https://daten.berlin.de/</a:t>
            </a:r>
            <a:endParaRPr lang="cs-CZ" sz="1500"/>
          </a:p>
          <a:p>
            <a:r>
              <a:rPr lang="cs-CZ" sz="1500">
                <a:latin typeface="Calibri" pitchFamily="34" charset="0"/>
              </a:rPr>
              <a:t>Mnichov: </a:t>
            </a:r>
            <a:r>
              <a:rPr lang="cs-CZ" sz="1500">
                <a:latin typeface="Calibri" pitchFamily="34" charset="0"/>
                <a:hlinkClick r:id="rId7"/>
              </a:rPr>
              <a:t>https://www.opengov-muenchen.de/</a:t>
            </a:r>
            <a:endParaRPr lang="cs-CZ" sz="1500">
              <a:latin typeface="Calibri" pitchFamily="34" charset="0"/>
            </a:endParaRPr>
          </a:p>
          <a:p>
            <a:r>
              <a:rPr lang="cs-CZ" sz="1500">
                <a:latin typeface="Calibri" pitchFamily="34" charset="0"/>
              </a:rPr>
              <a:t>Curych: </a:t>
            </a:r>
            <a:r>
              <a:rPr lang="cs-CZ" sz="1500">
                <a:latin typeface="Calibri" pitchFamily="34" charset="0"/>
                <a:hlinkClick r:id="rId8"/>
              </a:rPr>
              <a:t>https://data.stadt-zuerich.ch/</a:t>
            </a:r>
            <a:endParaRPr lang="cs-CZ" sz="1500">
              <a:latin typeface="Calibri" pitchFamily="34" charset="0"/>
            </a:endParaRPr>
          </a:p>
          <a:p>
            <a:r>
              <a:rPr lang="cs-CZ" sz="1500">
                <a:latin typeface="Calibri" pitchFamily="34" charset="0"/>
              </a:rPr>
              <a:t>Stockholm: </a:t>
            </a:r>
            <a:r>
              <a:rPr lang="cs-CZ" sz="1500">
                <a:latin typeface="Calibri" pitchFamily="34" charset="0"/>
                <a:hlinkClick r:id="rId9"/>
              </a:rPr>
              <a:t>https://open.stockholm.se/</a:t>
            </a:r>
            <a:endParaRPr lang="cs-CZ" sz="1500">
              <a:latin typeface="Calibri" pitchFamily="34" charset="0"/>
            </a:endParaRPr>
          </a:p>
          <a:p>
            <a:r>
              <a:rPr lang="cs-CZ" sz="1500">
                <a:latin typeface="Calibri" pitchFamily="34" charset="0"/>
              </a:rPr>
              <a:t>Kodaň: </a:t>
            </a:r>
            <a:r>
              <a:rPr lang="cs-CZ" sz="1500">
                <a:latin typeface="Calibri" pitchFamily="34" charset="0"/>
                <a:hlinkClick r:id="rId10"/>
              </a:rPr>
              <a:t>https://data.kk.dk/</a:t>
            </a:r>
            <a:endParaRPr lang="cs-CZ" sz="1500">
              <a:latin typeface="Calibri" pitchFamily="34" charset="0"/>
            </a:endParaRPr>
          </a:p>
          <a:p>
            <a:r>
              <a:rPr lang="cs-CZ" sz="1500">
                <a:latin typeface="Calibri" pitchFamily="34" charset="0"/>
              </a:rPr>
              <a:t>Amsterdam: </a:t>
            </a:r>
            <a:r>
              <a:rPr lang="cs-CZ" sz="1500">
                <a:latin typeface="Calibri" pitchFamily="34" charset="0"/>
                <a:hlinkClick r:id="rId11"/>
              </a:rPr>
              <a:t>https://data.amsterdam.nl/</a:t>
            </a:r>
            <a:r>
              <a:rPr lang="cs-CZ" sz="1500">
                <a:latin typeface="Calibri" pitchFamily="34" charset="0"/>
              </a:rPr>
              <a:t> </a:t>
            </a:r>
          </a:p>
          <a:p>
            <a:r>
              <a:rPr lang="cs-CZ" sz="1500">
                <a:latin typeface="Calibri" pitchFamily="34" charset="0"/>
              </a:rPr>
              <a:t>Londýn: </a:t>
            </a:r>
            <a:r>
              <a:rPr lang="cs-CZ" sz="1500">
                <a:latin typeface="Calibri" pitchFamily="34" charset="0"/>
                <a:hlinkClick r:id="rId12"/>
              </a:rPr>
              <a:t>https://data.london.gov.uk/</a:t>
            </a:r>
            <a:endParaRPr lang="cs-CZ" sz="1500">
              <a:latin typeface="Calibri" pitchFamily="34" charset="0"/>
            </a:endParaRPr>
          </a:p>
          <a:p>
            <a:endParaRPr lang="cs-CZ" sz="1500">
              <a:latin typeface="Calibri" pitchFamily="34" charset="0"/>
            </a:endParaRPr>
          </a:p>
          <a:p>
            <a:endParaRPr lang="cs-CZ" sz="1500">
              <a:latin typeface="Calibri" pitchFamily="34" charset="0"/>
            </a:endParaRPr>
          </a:p>
          <a:p>
            <a:r>
              <a:rPr lang="cs-CZ" sz="1500">
                <a:latin typeface="Calibri" pitchFamily="34" charset="0"/>
              </a:rPr>
              <a:t>a další…</a:t>
            </a:r>
          </a:p>
        </p:txBody>
      </p:sp>
    </p:spTree>
    <p:extLst>
      <p:ext uri="{BB962C8B-B14F-4D97-AF65-F5344CB8AC3E}">
        <p14:creationId xmlns:p14="http://schemas.microsoft.com/office/powerpoint/2010/main" val="25903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5" name="Group 74">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7176" name="Rectangle 75">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6">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8" name="Rectangle 78">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92768" y="922644"/>
            <a:ext cx="3780214" cy="1169585"/>
          </a:xfrm>
        </p:spPr>
        <p:txBody>
          <a:bodyPr anchor="b">
            <a:normAutofit/>
          </a:bodyPr>
          <a:lstStyle/>
          <a:p>
            <a:r>
              <a:rPr lang="cs-CZ" sz="3500"/>
              <a:t>Bonus – data ČHMÚ a dalších</a:t>
            </a:r>
          </a:p>
        </p:txBody>
      </p:sp>
      <p:sp>
        <p:nvSpPr>
          <p:cNvPr id="7179" name="Rectangle 8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1786" y="2508105"/>
            <a:ext cx="3780214" cy="3632493"/>
          </a:xfrm>
        </p:spPr>
        <p:txBody>
          <a:bodyPr anchor="ctr">
            <a:normAutofit/>
          </a:bodyPr>
          <a:lstStyle/>
          <a:p>
            <a:r>
              <a:rPr lang="cs-CZ" sz="1700">
                <a:latin typeface="Calibri" pitchFamily="34" charset="0"/>
                <a:hlinkClick r:id="rId3"/>
              </a:rPr>
              <a:t>https://datastory.cz/</a:t>
            </a:r>
            <a:endParaRPr lang="cs-CZ" sz="1700">
              <a:latin typeface="Calibri" pitchFamily="34" charset="0"/>
            </a:endParaRPr>
          </a:p>
          <a:p>
            <a:r>
              <a:rPr lang="cs-CZ" sz="1700">
                <a:latin typeface="Calibri" pitchFamily="34" charset="0"/>
                <a:hlinkClick r:id="rId4"/>
              </a:rPr>
              <a:t>https://www.irozhlas.cz/zpravy-domov/chmu-soud-pocasi-zaznamy_1807030700_cib</a:t>
            </a:r>
            <a:r>
              <a:rPr lang="cs-CZ" sz="1700">
                <a:latin typeface="Calibri" pitchFamily="34" charset="0"/>
              </a:rPr>
              <a:t> </a:t>
            </a:r>
          </a:p>
        </p:txBody>
      </p:sp>
      <p:pic>
        <p:nvPicPr>
          <p:cNvPr id="717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419" r="7016" b="-5"/>
          <a:stretch/>
        </p:blipFill>
        <p:spPr bwMode="auto">
          <a:xfrm>
            <a:off x="5209999" y="774285"/>
            <a:ext cx="1584198" cy="1999673"/>
          </a:xfrm>
          <a:prstGeom prst="rect">
            <a:avLst/>
          </a:prstGeom>
          <a:noFill/>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264" r="34171" b="-5"/>
          <a:stretch/>
        </p:blipFill>
        <p:spPr bwMode="auto">
          <a:xfrm>
            <a:off x="6917642" y="774285"/>
            <a:ext cx="1584198" cy="1999673"/>
          </a:xfrm>
          <a:prstGeom prst="rect">
            <a:avLst/>
          </a:prstGeom>
          <a:noFill/>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976" r="25380"/>
          <a:stretch/>
        </p:blipFill>
        <p:spPr bwMode="auto">
          <a:xfrm>
            <a:off x="5210000" y="2942704"/>
            <a:ext cx="3291840" cy="3213543"/>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110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43000" y="1584683"/>
            <a:ext cx="6858000" cy="2551829"/>
          </a:xfrm>
        </p:spPr>
        <p:txBody>
          <a:bodyPr vert="horz" lIns="91440" tIns="45720" rIns="91440" bIns="45720" rtlCol="0" anchor="ctr">
            <a:normAutofit/>
          </a:bodyPr>
          <a:lstStyle/>
          <a:p>
            <a:pPr algn="ctr" defTabSz="914400"/>
            <a:r>
              <a:rPr lang="en-US" sz="5700" kern="1200">
                <a:solidFill>
                  <a:schemeClr val="tx1"/>
                </a:solidFill>
                <a:latin typeface="+mj-lt"/>
                <a:ea typeface="+mj-ea"/>
                <a:cs typeface="+mj-cs"/>
              </a:rPr>
              <a:t>Děkuji za pozornost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06478" y="386930"/>
            <a:ext cx="6927525" cy="1188950"/>
          </a:xfrm>
        </p:spPr>
        <p:txBody>
          <a:bodyPr anchor="b">
            <a:normAutofit/>
          </a:bodyPr>
          <a:lstStyle/>
          <a:p>
            <a:r>
              <a:rPr lang="cs-CZ" sz="4700" dirty="0" err="1"/>
              <a:t>Čo</a:t>
            </a:r>
            <a:r>
              <a:rPr lang="cs-CZ" sz="4700" dirty="0"/>
              <a:t> to je</a:t>
            </a:r>
          </a:p>
        </p:txBody>
      </p:sp>
      <p:grpSp>
        <p:nvGrpSpPr>
          <p:cNvPr id="16"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7"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7607751" cy="3435531"/>
          </a:xfrm>
        </p:spPr>
        <p:txBody>
          <a:bodyPr anchor="ctr">
            <a:normAutofit lnSpcReduction="10000"/>
          </a:bodyPr>
          <a:lstStyle/>
          <a:p>
            <a:r>
              <a:rPr lang="cs-CZ" sz="1400" dirty="0"/>
              <a:t>Otevřená data jsou snadno </a:t>
            </a:r>
            <a:r>
              <a:rPr lang="cs-CZ" sz="1400" b="1" dirty="0"/>
              <a:t>strojově zpracovatelná data </a:t>
            </a:r>
            <a:r>
              <a:rPr lang="cs-CZ" sz="1400" dirty="0"/>
              <a:t>volně přístupná na internetu. K otevřeným datům může kdokoliv přistupovat a využívat je k libovolným (legálním) účelům.</a:t>
            </a:r>
          </a:p>
          <a:p>
            <a:endParaRPr lang="cs-CZ" sz="1400" dirty="0">
              <a:latin typeface="Calibri" pitchFamily="34" charset="0"/>
            </a:endParaRPr>
          </a:p>
          <a:p>
            <a:r>
              <a:rPr lang="cs-CZ" sz="1400" dirty="0"/>
              <a:t>Otevřená data musí být především:</a:t>
            </a:r>
          </a:p>
          <a:p>
            <a:pPr lvl="1"/>
            <a:r>
              <a:rPr lang="cs-CZ" sz="1400" dirty="0"/>
              <a:t>Přístupná jako datové soubory ve strojově čitelném a otevřeném formátu s úplným a aktuálním obsahem databáze nebo agregovanou statistikou</a:t>
            </a:r>
          </a:p>
          <a:p>
            <a:pPr lvl="1"/>
            <a:r>
              <a:rPr lang="cs-CZ" sz="1400" dirty="0"/>
              <a:t>Opatřená neomezujícími podmínkami užití</a:t>
            </a:r>
          </a:p>
          <a:p>
            <a:pPr lvl="1"/>
            <a:r>
              <a:rPr lang="cs-CZ" sz="1400" dirty="0"/>
              <a:t>Evidovaná v Národním katalogu otevřených dat (NKOD) jako přímé odkazy na datové soubory</a:t>
            </a:r>
          </a:p>
          <a:p>
            <a:pPr lvl="1"/>
            <a:r>
              <a:rPr lang="cs-CZ" sz="1400" dirty="0"/>
              <a:t>Opatřená dokumentací</a:t>
            </a:r>
          </a:p>
          <a:p>
            <a:pPr lvl="1"/>
            <a:r>
              <a:rPr lang="cs-CZ" sz="1400" dirty="0"/>
              <a:t>Dostupná ke stažení bez technických překážek (registrace, omezení počtu přístupů, CAPTCHA, apod.)</a:t>
            </a:r>
          </a:p>
          <a:p>
            <a:pPr lvl="1"/>
            <a:r>
              <a:rPr lang="cs-CZ" sz="1400" dirty="0"/>
              <a:t>Připravena s cílem co nejsnazšího strojového zpracování programátory apod.</a:t>
            </a:r>
          </a:p>
          <a:p>
            <a:pPr lvl="1"/>
            <a:r>
              <a:rPr lang="cs-CZ" sz="1400" dirty="0"/>
              <a:t>Opatřená kontaktem na kurátora pro zpětnou vazbu (chyby, žádost o rozšíření, apod.)</a:t>
            </a:r>
          </a:p>
          <a:p>
            <a:endParaRPr lang="cs-CZ" sz="1400" dirty="0">
              <a:latin typeface="Calibri" pitchFamily="34" charset="0"/>
            </a:endParaRPr>
          </a:p>
          <a:p>
            <a:pPr marL="118872" indent="0">
              <a:buNone/>
            </a:pPr>
            <a:r>
              <a:rPr lang="cs-CZ" sz="1400" dirty="0">
                <a:latin typeface="Calibri" pitchFamily="34" charset="0"/>
              </a:rPr>
              <a:t>Zdroj: data.brno.cz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06478" y="386930"/>
            <a:ext cx="6927525" cy="1188950"/>
          </a:xfrm>
        </p:spPr>
        <p:txBody>
          <a:bodyPr anchor="b">
            <a:normAutofit/>
          </a:bodyPr>
          <a:lstStyle/>
          <a:p>
            <a:r>
              <a:rPr lang="cs-CZ" sz="4700" dirty="0" err="1"/>
              <a:t>Prečo</a:t>
            </a:r>
            <a:r>
              <a:rPr lang="cs-CZ" sz="4700" dirty="0"/>
              <a:t> je to </a:t>
            </a:r>
            <a:r>
              <a:rPr lang="cs-CZ" sz="4700" dirty="0" err="1"/>
              <a:t>potrebné</a:t>
            </a:r>
            <a:endParaRPr lang="cs-CZ" sz="4700" dirty="0"/>
          </a:p>
        </p:txBody>
      </p:sp>
      <p:grpSp>
        <p:nvGrpSpPr>
          <p:cNvPr id="16"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7"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91577" y="2389218"/>
            <a:ext cx="7607751" cy="3435531"/>
          </a:xfrm>
        </p:spPr>
        <p:txBody>
          <a:bodyPr anchor="ctr">
            <a:normAutofit fontScale="92500" lnSpcReduction="20000"/>
          </a:bodyPr>
          <a:lstStyle/>
          <a:p>
            <a:r>
              <a:rPr lang="cs-CZ" sz="2000" dirty="0" err="1">
                <a:latin typeface="Calibri" pitchFamily="34" charset="0"/>
              </a:rPr>
              <a:t>Transparentnosť</a:t>
            </a:r>
            <a:r>
              <a:rPr lang="cs-CZ" sz="2000" dirty="0">
                <a:latin typeface="Calibri" pitchFamily="34" charset="0"/>
              </a:rPr>
              <a:t> …</a:t>
            </a:r>
            <a:r>
              <a:rPr lang="cs-CZ" sz="2000" dirty="0" err="1">
                <a:latin typeface="Calibri" pitchFamily="34" charset="0"/>
              </a:rPr>
              <a:t>zlepšenie</a:t>
            </a:r>
            <a:r>
              <a:rPr lang="cs-CZ" sz="2000" dirty="0">
                <a:latin typeface="Calibri" pitchFamily="34" charset="0"/>
              </a:rPr>
              <a:t> správy</a:t>
            </a:r>
          </a:p>
          <a:p>
            <a:r>
              <a:rPr lang="cs-CZ" sz="2000" b="1" dirty="0" err="1">
                <a:latin typeface="Calibri" pitchFamily="34" charset="0"/>
              </a:rPr>
              <a:t>Zvyšovanie</a:t>
            </a:r>
            <a:r>
              <a:rPr lang="cs-CZ" sz="2000" b="1" dirty="0">
                <a:latin typeface="Calibri" pitchFamily="34" charset="0"/>
              </a:rPr>
              <a:t> </a:t>
            </a:r>
            <a:r>
              <a:rPr lang="cs-CZ" sz="2000" dirty="0" err="1">
                <a:latin typeface="Calibri" pitchFamily="34" charset="0"/>
              </a:rPr>
              <a:t>sociálnej</a:t>
            </a:r>
            <a:r>
              <a:rPr lang="cs-CZ" sz="2000" dirty="0">
                <a:latin typeface="Calibri" pitchFamily="34" charset="0"/>
              </a:rPr>
              <a:t> a </a:t>
            </a:r>
            <a:r>
              <a:rPr lang="cs-CZ" sz="2000" dirty="0" err="1">
                <a:latin typeface="Calibri" pitchFamily="34" charset="0"/>
              </a:rPr>
              <a:t>komerčnej</a:t>
            </a:r>
            <a:r>
              <a:rPr lang="cs-CZ" sz="2000" dirty="0">
                <a:latin typeface="Calibri" pitchFamily="34" charset="0"/>
              </a:rPr>
              <a:t> </a:t>
            </a:r>
            <a:r>
              <a:rPr lang="cs-CZ" sz="2000" b="1" dirty="0">
                <a:latin typeface="Calibri" pitchFamily="34" charset="0"/>
              </a:rPr>
              <a:t>hodnoty</a:t>
            </a:r>
          </a:p>
          <a:p>
            <a:pPr lvl="1"/>
            <a:r>
              <a:rPr lang="cs-CZ" sz="1600" dirty="0" err="1">
                <a:latin typeface="Calibri" pitchFamily="34" charset="0"/>
              </a:rPr>
              <a:t>Opatovné</a:t>
            </a:r>
            <a:r>
              <a:rPr lang="cs-CZ" sz="1600" dirty="0">
                <a:latin typeface="Calibri" pitchFamily="34" charset="0"/>
              </a:rPr>
              <a:t> </a:t>
            </a:r>
            <a:r>
              <a:rPr lang="cs-CZ" sz="1600" dirty="0" err="1">
                <a:latin typeface="Calibri" pitchFamily="34" charset="0"/>
              </a:rPr>
              <a:t>vyuužitie</a:t>
            </a:r>
            <a:endParaRPr lang="cs-CZ" sz="1600" dirty="0">
              <a:latin typeface="Calibri" pitchFamily="34" charset="0"/>
            </a:endParaRPr>
          </a:p>
          <a:p>
            <a:pPr lvl="1"/>
            <a:r>
              <a:rPr lang="cs-CZ" sz="1600" dirty="0">
                <a:latin typeface="Calibri" pitchFamily="34" charset="0"/>
              </a:rPr>
              <a:t>Podpora </a:t>
            </a:r>
            <a:r>
              <a:rPr lang="cs-CZ" sz="1600" dirty="0" err="1">
                <a:latin typeface="Calibri" pitchFamily="34" charset="0"/>
              </a:rPr>
              <a:t>vedeckej</a:t>
            </a:r>
            <a:r>
              <a:rPr lang="cs-CZ" sz="1600" dirty="0">
                <a:latin typeface="Calibri" pitchFamily="34" charset="0"/>
              </a:rPr>
              <a:t> činnosti, </a:t>
            </a:r>
            <a:r>
              <a:rPr lang="cs-CZ" sz="1600" dirty="0" err="1">
                <a:latin typeface="Calibri" pitchFamily="34" charset="0"/>
              </a:rPr>
              <a:t>inovácií</a:t>
            </a:r>
            <a:endParaRPr lang="cs-CZ" sz="2000" dirty="0">
              <a:latin typeface="Calibri" pitchFamily="34" charset="0"/>
            </a:endParaRPr>
          </a:p>
          <a:p>
            <a:r>
              <a:rPr lang="cs-CZ" sz="2000" dirty="0" err="1">
                <a:latin typeface="Calibri" pitchFamily="34" charset="0"/>
              </a:rPr>
              <a:t>Pracovné</a:t>
            </a:r>
            <a:r>
              <a:rPr lang="cs-CZ" sz="2000" dirty="0">
                <a:latin typeface="Calibri" pitchFamily="34" charset="0"/>
              </a:rPr>
              <a:t> </a:t>
            </a:r>
            <a:r>
              <a:rPr lang="cs-CZ" sz="2000" dirty="0" err="1">
                <a:latin typeface="Calibri" pitchFamily="34" charset="0"/>
              </a:rPr>
              <a:t>miesta</a:t>
            </a:r>
            <a:r>
              <a:rPr lang="cs-CZ" sz="2000" dirty="0">
                <a:latin typeface="Calibri" pitchFamily="34" charset="0"/>
              </a:rPr>
              <a:t> (</a:t>
            </a:r>
            <a:r>
              <a:rPr lang="cs-CZ" sz="2000" dirty="0" err="1">
                <a:latin typeface="Calibri" pitchFamily="34" charset="0"/>
              </a:rPr>
              <a:t>spracovávanie</a:t>
            </a:r>
            <a:r>
              <a:rPr lang="cs-CZ" sz="2000" dirty="0">
                <a:latin typeface="Calibri" pitchFamily="34" charset="0"/>
              </a:rPr>
              <a:t> dát)</a:t>
            </a:r>
          </a:p>
          <a:p>
            <a:r>
              <a:rPr lang="cs-CZ" sz="2000" dirty="0" err="1">
                <a:latin typeface="Calibri" pitchFamily="34" charset="0"/>
              </a:rPr>
              <a:t>Zvýšenie</a:t>
            </a:r>
            <a:r>
              <a:rPr lang="cs-CZ" sz="2000" dirty="0">
                <a:latin typeface="Calibri" pitchFamily="34" charset="0"/>
              </a:rPr>
              <a:t> efektivity</a:t>
            </a:r>
          </a:p>
          <a:p>
            <a:endParaRPr lang="cs-CZ" sz="2000" dirty="0">
              <a:latin typeface="Calibri" pitchFamily="34" charset="0"/>
            </a:endParaRPr>
          </a:p>
          <a:p>
            <a:r>
              <a:rPr lang="cs-CZ" sz="2000" dirty="0" err="1">
                <a:latin typeface="Calibri" pitchFamily="34" charset="0"/>
              </a:rPr>
              <a:t>Zníženie</a:t>
            </a:r>
            <a:r>
              <a:rPr lang="cs-CZ" sz="2000" dirty="0">
                <a:latin typeface="Calibri" pitchFamily="34" charset="0"/>
              </a:rPr>
              <a:t> </a:t>
            </a:r>
            <a:r>
              <a:rPr lang="cs-CZ" sz="2000" dirty="0" err="1">
                <a:latin typeface="Calibri" pitchFamily="34" charset="0"/>
              </a:rPr>
              <a:t>pravdepodobnosti</a:t>
            </a:r>
            <a:r>
              <a:rPr lang="cs-CZ" sz="2000" dirty="0">
                <a:latin typeface="Calibri" pitchFamily="34" charset="0"/>
              </a:rPr>
              <a:t> straty dát</a:t>
            </a:r>
          </a:p>
          <a:p>
            <a:endParaRPr lang="cs-CZ" sz="2000" dirty="0">
              <a:latin typeface="Calibri" pitchFamily="34" charset="0"/>
            </a:endParaRPr>
          </a:p>
          <a:p>
            <a:r>
              <a:rPr lang="cs-CZ" sz="2000" dirty="0">
                <a:latin typeface="Calibri" pitchFamily="34" charset="0"/>
              </a:rPr>
              <a:t>ČR:</a:t>
            </a:r>
            <a:br>
              <a:rPr lang="cs-CZ" sz="2000" dirty="0">
                <a:latin typeface="Calibri" pitchFamily="34" charset="0"/>
              </a:rPr>
            </a:br>
            <a:r>
              <a:rPr lang="cs-CZ" sz="2000" dirty="0">
                <a:latin typeface="Calibri" pitchFamily="34" charset="0"/>
              </a:rPr>
              <a:t>https://osf.cz/programy/ziva-demokracie/nas-stat-nase-data/</a:t>
            </a:r>
            <a:br>
              <a:rPr lang="cs-CZ" sz="2000" dirty="0">
                <a:latin typeface="Calibri" pitchFamily="34" charset="0"/>
              </a:rPr>
            </a:br>
            <a:r>
              <a:rPr lang="cs-CZ" sz="2000" dirty="0">
                <a:latin typeface="Calibri" pitchFamily="34" charset="0"/>
              </a:rPr>
              <a:t>https://opendata.cz/</a:t>
            </a:r>
          </a:p>
          <a:p>
            <a:endParaRPr lang="cs-CZ" sz="2000" dirty="0">
              <a:latin typeface="Calibri" pitchFamily="34" charset="0"/>
            </a:endParaRPr>
          </a:p>
        </p:txBody>
      </p:sp>
    </p:spTree>
    <p:extLst>
      <p:ext uri="{BB962C8B-B14F-4D97-AF65-F5344CB8AC3E}">
        <p14:creationId xmlns:p14="http://schemas.microsoft.com/office/powerpoint/2010/main" val="137154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1650F-0D91-4AEC-98C6-D986085E7C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70C53D4-D68E-4EF7-A7F5-31578810800D}"/>
              </a:ext>
            </a:extLst>
          </p:cNvPr>
          <p:cNvSpPr>
            <a:spLocks noGrp="1"/>
          </p:cNvSpPr>
          <p:nvPr>
            <p:ph idx="1"/>
          </p:nvPr>
        </p:nvSpPr>
        <p:spPr/>
        <p:txBody>
          <a:bodyPr/>
          <a:lstStyle/>
          <a:p>
            <a:endParaRPr lang="sk-SK" dirty="0"/>
          </a:p>
        </p:txBody>
      </p:sp>
      <p:pic>
        <p:nvPicPr>
          <p:cNvPr id="1026" name="Picture 2" descr="OGC Network">
            <a:extLst>
              <a:ext uri="{FF2B5EF4-FFF2-40B4-BE49-F238E27FC236}">
                <a16:creationId xmlns:a16="http://schemas.microsoft.com/office/drawing/2014/main" id="{174BBA65-D490-405E-82F8-4DB9A651E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67175"/>
            <a:ext cx="48768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a:extLst>
              <a:ext uri="{FF2B5EF4-FFF2-40B4-BE49-F238E27FC236}">
                <a16:creationId xmlns:a16="http://schemas.microsoft.com/office/drawing/2014/main" id="{BDBCA439-48EE-49C5-A5EF-0AB0487BD5C0}"/>
              </a:ext>
            </a:extLst>
          </p:cNvPr>
          <p:cNvPicPr>
            <a:picLocks noChangeAspect="1"/>
          </p:cNvPicPr>
          <p:nvPr/>
        </p:nvPicPr>
        <p:blipFill>
          <a:blip r:embed="rId3"/>
          <a:stretch>
            <a:fillRect/>
          </a:stretch>
        </p:blipFill>
        <p:spPr>
          <a:xfrm>
            <a:off x="395536" y="-15994"/>
            <a:ext cx="2732756" cy="6858000"/>
          </a:xfrm>
          <a:prstGeom prst="rect">
            <a:avLst/>
          </a:prstGeom>
        </p:spPr>
      </p:pic>
      <p:pic>
        <p:nvPicPr>
          <p:cNvPr id="9" name="Obrázok 8">
            <a:extLst>
              <a:ext uri="{FF2B5EF4-FFF2-40B4-BE49-F238E27FC236}">
                <a16:creationId xmlns:a16="http://schemas.microsoft.com/office/drawing/2014/main" id="{983C1A6B-482E-468B-A932-10B4CF25F200}"/>
              </a:ext>
            </a:extLst>
          </p:cNvPr>
          <p:cNvPicPr>
            <a:picLocks noChangeAspect="1"/>
          </p:cNvPicPr>
          <p:nvPr/>
        </p:nvPicPr>
        <p:blipFill>
          <a:blip r:embed="rId4"/>
          <a:stretch>
            <a:fillRect/>
          </a:stretch>
        </p:blipFill>
        <p:spPr>
          <a:xfrm>
            <a:off x="3578856" y="-15994"/>
            <a:ext cx="2449285" cy="6858000"/>
          </a:xfrm>
          <a:prstGeom prst="rect">
            <a:avLst/>
          </a:prstGeom>
        </p:spPr>
      </p:pic>
      <p:pic>
        <p:nvPicPr>
          <p:cNvPr id="11" name="Obrázok 10">
            <a:extLst>
              <a:ext uri="{FF2B5EF4-FFF2-40B4-BE49-F238E27FC236}">
                <a16:creationId xmlns:a16="http://schemas.microsoft.com/office/drawing/2014/main" id="{FE5D1D64-6E44-4C78-AD51-5608E3F99D6F}"/>
              </a:ext>
            </a:extLst>
          </p:cNvPr>
          <p:cNvPicPr>
            <a:picLocks noChangeAspect="1"/>
          </p:cNvPicPr>
          <p:nvPr/>
        </p:nvPicPr>
        <p:blipFill>
          <a:blip r:embed="rId5"/>
          <a:stretch>
            <a:fillRect/>
          </a:stretch>
        </p:blipFill>
        <p:spPr>
          <a:xfrm>
            <a:off x="6254224" y="2039800"/>
            <a:ext cx="2889776" cy="2195775"/>
          </a:xfrm>
          <a:prstGeom prst="rect">
            <a:avLst/>
          </a:prstGeom>
        </p:spPr>
      </p:pic>
    </p:spTree>
    <p:extLst>
      <p:ext uri="{BB962C8B-B14F-4D97-AF65-F5344CB8AC3E}">
        <p14:creationId xmlns:p14="http://schemas.microsoft.com/office/powerpoint/2010/main" val="21121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4541"/>
            <a:ext cx="6927525" cy="1188950"/>
          </a:xfrm>
        </p:spPr>
        <p:txBody>
          <a:bodyPr anchor="b">
            <a:normAutofit/>
          </a:bodyPr>
          <a:lstStyle/>
          <a:p>
            <a:endParaRPr lang="cs-CZ" sz="4700" dirty="0"/>
          </a:p>
        </p:txBody>
      </p:sp>
      <p:sp>
        <p:nvSpPr>
          <p:cNvPr id="3" name="Zástupný symbol pro obsah 2"/>
          <p:cNvSpPr>
            <a:spLocks noGrp="1"/>
          </p:cNvSpPr>
          <p:nvPr>
            <p:ph idx="1"/>
          </p:nvPr>
        </p:nvSpPr>
        <p:spPr>
          <a:xfrm>
            <a:off x="107505" y="2033472"/>
            <a:ext cx="3459418" cy="3435531"/>
          </a:xfrm>
        </p:spPr>
        <p:txBody>
          <a:bodyPr anchor="ctr">
            <a:normAutofit/>
          </a:bodyPr>
          <a:lstStyle/>
          <a:p>
            <a:r>
              <a:rPr lang="sk-SK" sz="1600" dirty="0"/>
              <a:t>* zverejnené dáta s otvorenou (verejnou) licenciou (vo webovom prostredí)</a:t>
            </a:r>
          </a:p>
          <a:p>
            <a:r>
              <a:rPr lang="sk-SK" sz="1600" dirty="0"/>
              <a:t> ** + štruktúrované strojovo spracovateľné dáta, proprietárne </a:t>
            </a:r>
          </a:p>
          <a:p>
            <a:r>
              <a:rPr lang="sk-SK" sz="1600" dirty="0"/>
              <a:t>*** + otvorený štandardizovaný formát </a:t>
            </a:r>
          </a:p>
          <a:p>
            <a:r>
              <a:rPr lang="sk-SK" sz="1600" dirty="0"/>
              <a:t>**** + permanentná URI adresa (permanentný </a:t>
            </a:r>
            <a:r>
              <a:rPr lang="sk-SK" sz="1600" dirty="0" err="1"/>
              <a:t>referencovateľný</a:t>
            </a:r>
            <a:r>
              <a:rPr lang="sk-SK" sz="1600" dirty="0"/>
              <a:t> identifikátor) </a:t>
            </a:r>
          </a:p>
          <a:p>
            <a:r>
              <a:rPr lang="sk-SK" sz="1600" dirty="0"/>
              <a:t>***** + prepojené dáta (prepojené cez </a:t>
            </a:r>
            <a:r>
              <a:rPr lang="sk-SK" sz="1600" dirty="0" err="1"/>
              <a:t>referencovateľný</a:t>
            </a:r>
            <a:r>
              <a:rPr lang="sk-SK" sz="1600" dirty="0"/>
              <a:t> identifikátor na iné dáta)</a:t>
            </a:r>
            <a:endParaRPr lang="cs-CZ" sz="1800" dirty="0">
              <a:latin typeface="Calibri" pitchFamily="34" charset="0"/>
            </a:endParaRPr>
          </a:p>
        </p:txBody>
      </p:sp>
      <p:pic>
        <p:nvPicPr>
          <p:cNvPr id="5" name="Obrázok 4">
            <a:extLst>
              <a:ext uri="{FF2B5EF4-FFF2-40B4-BE49-F238E27FC236}">
                <a16:creationId xmlns:a16="http://schemas.microsoft.com/office/drawing/2014/main" id="{959701C0-7775-4203-831D-4209AA699335}"/>
              </a:ext>
            </a:extLst>
          </p:cNvPr>
          <p:cNvPicPr>
            <a:picLocks noChangeAspect="1"/>
          </p:cNvPicPr>
          <p:nvPr/>
        </p:nvPicPr>
        <p:blipFill>
          <a:blip r:embed="rId3"/>
          <a:stretch>
            <a:fillRect/>
          </a:stretch>
        </p:blipFill>
        <p:spPr>
          <a:xfrm>
            <a:off x="3643274" y="2113761"/>
            <a:ext cx="5427285" cy="3274952"/>
          </a:xfrm>
          <a:prstGeom prst="rect">
            <a:avLst/>
          </a:prstGeom>
        </p:spPr>
      </p:pic>
      <p:pic>
        <p:nvPicPr>
          <p:cNvPr id="7" name="Obrázok 6">
            <a:extLst>
              <a:ext uri="{FF2B5EF4-FFF2-40B4-BE49-F238E27FC236}">
                <a16:creationId xmlns:a16="http://schemas.microsoft.com/office/drawing/2014/main" id="{C743298E-053B-47F5-A7F9-45BAA35B438C}"/>
              </a:ext>
            </a:extLst>
          </p:cNvPr>
          <p:cNvPicPr>
            <a:picLocks noChangeAspect="1"/>
          </p:cNvPicPr>
          <p:nvPr/>
        </p:nvPicPr>
        <p:blipFill>
          <a:blip r:embed="rId4"/>
          <a:stretch>
            <a:fillRect/>
          </a:stretch>
        </p:blipFill>
        <p:spPr>
          <a:xfrm>
            <a:off x="107504" y="427617"/>
            <a:ext cx="6173061" cy="790685"/>
          </a:xfrm>
          <a:prstGeom prst="rect">
            <a:avLst/>
          </a:prstGeom>
        </p:spPr>
      </p:pic>
      <p:sp>
        <p:nvSpPr>
          <p:cNvPr id="14" name="BlokTextu 13">
            <a:extLst>
              <a:ext uri="{FF2B5EF4-FFF2-40B4-BE49-F238E27FC236}">
                <a16:creationId xmlns:a16="http://schemas.microsoft.com/office/drawing/2014/main" id="{4B6AA7B7-AD3F-4804-BDE4-DCB265575645}"/>
              </a:ext>
            </a:extLst>
          </p:cNvPr>
          <p:cNvSpPr txBox="1"/>
          <p:nvPr/>
        </p:nvSpPr>
        <p:spPr>
          <a:xfrm>
            <a:off x="4932040" y="6488668"/>
            <a:ext cx="4616388" cy="369332"/>
          </a:xfrm>
          <a:prstGeom prst="rect">
            <a:avLst/>
          </a:prstGeom>
          <a:noFill/>
        </p:spPr>
        <p:txBody>
          <a:bodyPr wrap="square">
            <a:spAutoFit/>
          </a:bodyPr>
          <a:lstStyle/>
          <a:p>
            <a:pPr marL="0" indent="0">
              <a:buNone/>
            </a:pPr>
            <a:r>
              <a:rPr lang="cs-CZ" sz="1800" dirty="0">
                <a:latin typeface="Calibri" pitchFamily="34" charset="0"/>
              </a:rPr>
              <a:t>https://lod-cloud.net/clouds/lod-cloud.svg</a:t>
            </a:r>
          </a:p>
        </p:txBody>
      </p:sp>
      <p:sp>
        <p:nvSpPr>
          <p:cNvPr id="4" name="Obdĺžnik 3">
            <a:extLst>
              <a:ext uri="{FF2B5EF4-FFF2-40B4-BE49-F238E27FC236}">
                <a16:creationId xmlns:a16="http://schemas.microsoft.com/office/drawing/2014/main" id="{4284497C-D4D5-4879-9EB5-2D5474DB0CD7}"/>
              </a:ext>
            </a:extLst>
          </p:cNvPr>
          <p:cNvSpPr/>
          <p:nvPr/>
        </p:nvSpPr>
        <p:spPr>
          <a:xfrm>
            <a:off x="37014" y="3861048"/>
            <a:ext cx="3600400" cy="160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80430799-029C-45AD-8D2C-D660E6E18CB7}"/>
              </a:ext>
            </a:extLst>
          </p:cNvPr>
          <p:cNvSpPr txBox="1"/>
          <p:nvPr/>
        </p:nvSpPr>
        <p:spPr>
          <a:xfrm>
            <a:off x="971600" y="5469003"/>
            <a:ext cx="4817744" cy="400110"/>
          </a:xfrm>
          <a:prstGeom prst="rect">
            <a:avLst/>
          </a:prstGeom>
          <a:noFill/>
        </p:spPr>
        <p:txBody>
          <a:bodyPr wrap="square">
            <a:spAutoFit/>
          </a:bodyPr>
          <a:lstStyle/>
          <a:p>
            <a:r>
              <a:rPr lang="sk-SK" sz="2000" b="1" dirty="0" err="1">
                <a:solidFill>
                  <a:srgbClr val="FF0000"/>
                </a:solidFill>
              </a:rPr>
              <a:t>Linked</a:t>
            </a:r>
            <a:r>
              <a:rPr lang="sk-SK" sz="2000" b="1" dirty="0">
                <a:solidFill>
                  <a:srgbClr val="FF0000"/>
                </a:solidFill>
              </a:rPr>
              <a:t> </a:t>
            </a:r>
            <a:r>
              <a:rPr lang="sk-SK" sz="2000" b="1" dirty="0" err="1">
                <a:solidFill>
                  <a:srgbClr val="FF0000"/>
                </a:solidFill>
              </a:rPr>
              <a:t>data</a:t>
            </a:r>
            <a:endParaRPr lang="sk-SK" sz="2000" b="1" dirty="0">
              <a:solidFill>
                <a:srgbClr val="FF0000"/>
              </a:solidFill>
            </a:endParaRPr>
          </a:p>
        </p:txBody>
      </p:sp>
    </p:spTree>
    <p:extLst>
      <p:ext uri="{BB962C8B-B14F-4D97-AF65-F5344CB8AC3E}">
        <p14:creationId xmlns:p14="http://schemas.microsoft.com/office/powerpoint/2010/main" val="4869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3B0DC-6141-4834-A4B0-A9A974BBDCAA}"/>
              </a:ext>
            </a:extLst>
          </p:cNvPr>
          <p:cNvSpPr>
            <a:spLocks noGrp="1"/>
          </p:cNvSpPr>
          <p:nvPr>
            <p:ph type="title"/>
          </p:nvPr>
        </p:nvSpPr>
        <p:spPr>
          <a:xfrm>
            <a:off x="628650" y="0"/>
            <a:ext cx="7886700" cy="1325563"/>
          </a:xfrm>
        </p:spPr>
        <p:txBody>
          <a:bodyPr/>
          <a:lstStyle/>
          <a:p>
            <a:r>
              <a:rPr lang="sk-SK" dirty="0" err="1"/>
              <a:t>Linked</a:t>
            </a:r>
            <a:r>
              <a:rPr lang="sk-SK" dirty="0"/>
              <a:t> </a:t>
            </a:r>
            <a:r>
              <a:rPr lang="sk-SK" dirty="0" err="1"/>
              <a:t>data</a:t>
            </a:r>
            <a:endParaRPr lang="sk-SK" dirty="0"/>
          </a:p>
        </p:txBody>
      </p:sp>
      <p:sp>
        <p:nvSpPr>
          <p:cNvPr id="3" name="Zástupný objekt pre obsah 2">
            <a:extLst>
              <a:ext uri="{FF2B5EF4-FFF2-40B4-BE49-F238E27FC236}">
                <a16:creationId xmlns:a16="http://schemas.microsoft.com/office/drawing/2014/main" id="{05D9C4BF-C3B3-4133-B814-90B53BBE93F3}"/>
              </a:ext>
            </a:extLst>
          </p:cNvPr>
          <p:cNvSpPr>
            <a:spLocks noGrp="1"/>
          </p:cNvSpPr>
          <p:nvPr>
            <p:ph idx="1"/>
          </p:nvPr>
        </p:nvSpPr>
        <p:spPr>
          <a:xfrm>
            <a:off x="628650" y="1052736"/>
            <a:ext cx="7886700" cy="4351338"/>
          </a:xfrm>
        </p:spPr>
        <p:txBody>
          <a:bodyPr/>
          <a:lstStyle/>
          <a:p>
            <a:r>
              <a:rPr lang="sk-SK" b="1" dirty="0"/>
              <a:t>Sémantické</a:t>
            </a:r>
            <a:r>
              <a:rPr lang="sk-SK" dirty="0"/>
              <a:t> prepojenie ktoré chápe aj počítač</a:t>
            </a:r>
          </a:p>
          <a:p>
            <a:pPr lvl="1"/>
            <a:r>
              <a:rPr lang="sk-SK" dirty="0"/>
              <a:t>Možnosť vyhľadávať kontextovo medzi rôznymi typmi dát</a:t>
            </a:r>
          </a:p>
          <a:p>
            <a:pPr lvl="1"/>
            <a:r>
              <a:rPr lang="sk-SK" dirty="0"/>
              <a:t>Prepojenie pomáha odkrývať skryté skutočnosti</a:t>
            </a:r>
          </a:p>
          <a:p>
            <a:r>
              <a:rPr lang="sk-SK" dirty="0"/>
              <a:t>Možnosť pýtať sa „webu“ otázky</a:t>
            </a:r>
          </a:p>
          <a:p>
            <a:r>
              <a:rPr lang="sk-SK" dirty="0"/>
              <a:t>URI špecifikácie</a:t>
            </a:r>
          </a:p>
          <a:p>
            <a:pPr lvl="1"/>
            <a:r>
              <a:rPr lang="sk-SK" dirty="0"/>
              <a:t>Čo je čo– vieš na to konkrétne ukázať (viacero obcí s rovnakým názvom)</a:t>
            </a:r>
          </a:p>
          <a:p>
            <a:pPr lvl="1"/>
            <a:r>
              <a:rPr lang="sk-SK" dirty="0"/>
              <a:t>Vzťahy vyjadrené pomocou </a:t>
            </a:r>
            <a:r>
              <a:rPr lang="sk-SK" dirty="0" err="1"/>
              <a:t>uri</a:t>
            </a:r>
            <a:r>
              <a:rPr lang="sk-SK" dirty="0"/>
              <a:t>. </a:t>
            </a:r>
          </a:p>
          <a:p>
            <a:pPr lvl="1"/>
            <a:r>
              <a:rPr lang="sk-SK" dirty="0"/>
              <a:t>Slovníky - https://www.dublincore.org/specifications/dublin-core/dcmi-terms/#section-6</a:t>
            </a:r>
          </a:p>
          <a:p>
            <a:r>
              <a:rPr lang="sk-SK" dirty="0"/>
              <a:t>RDF</a:t>
            </a:r>
          </a:p>
        </p:txBody>
      </p:sp>
      <p:pic>
        <p:nvPicPr>
          <p:cNvPr id="6" name="Obrázok 5">
            <a:extLst>
              <a:ext uri="{FF2B5EF4-FFF2-40B4-BE49-F238E27FC236}">
                <a16:creationId xmlns:a16="http://schemas.microsoft.com/office/drawing/2014/main" id="{98FEF930-023A-42BD-9BB5-5D25683AFB06}"/>
              </a:ext>
            </a:extLst>
          </p:cNvPr>
          <p:cNvPicPr>
            <a:picLocks noChangeAspect="1"/>
          </p:cNvPicPr>
          <p:nvPr/>
        </p:nvPicPr>
        <p:blipFill>
          <a:blip r:embed="rId3"/>
          <a:stretch>
            <a:fillRect/>
          </a:stretch>
        </p:blipFill>
        <p:spPr>
          <a:xfrm>
            <a:off x="1475656" y="4365104"/>
            <a:ext cx="4991797" cy="2276793"/>
          </a:xfrm>
          <a:prstGeom prst="rect">
            <a:avLst/>
          </a:prstGeom>
        </p:spPr>
      </p:pic>
    </p:spTree>
    <p:extLst>
      <p:ext uri="{BB962C8B-B14F-4D97-AF65-F5344CB8AC3E}">
        <p14:creationId xmlns:p14="http://schemas.microsoft.com/office/powerpoint/2010/main" val="131847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46ECB-591E-4ABA-A869-26C41B7487C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5660D72-B50F-4B1D-9B42-65EFED9EC50C}"/>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C060EE08-1834-4B97-9A87-DB213356D6C1}"/>
              </a:ext>
            </a:extLst>
          </p:cNvPr>
          <p:cNvPicPr>
            <a:picLocks noChangeAspect="1"/>
          </p:cNvPicPr>
          <p:nvPr/>
        </p:nvPicPr>
        <p:blipFill>
          <a:blip r:embed="rId2"/>
          <a:stretch>
            <a:fillRect/>
          </a:stretch>
        </p:blipFill>
        <p:spPr>
          <a:xfrm>
            <a:off x="1030383" y="0"/>
            <a:ext cx="7083234" cy="6858000"/>
          </a:xfrm>
          <a:prstGeom prst="rect">
            <a:avLst/>
          </a:prstGeom>
        </p:spPr>
      </p:pic>
      <p:sp>
        <p:nvSpPr>
          <p:cNvPr id="7" name="BlokTextu 6">
            <a:extLst>
              <a:ext uri="{FF2B5EF4-FFF2-40B4-BE49-F238E27FC236}">
                <a16:creationId xmlns:a16="http://schemas.microsoft.com/office/drawing/2014/main" id="{8E5E67BF-D080-4553-865A-1E017E71A89E}"/>
              </a:ext>
            </a:extLst>
          </p:cNvPr>
          <p:cNvSpPr txBox="1"/>
          <p:nvPr/>
        </p:nvSpPr>
        <p:spPr>
          <a:xfrm>
            <a:off x="6948264" y="6556136"/>
            <a:ext cx="4572000" cy="369332"/>
          </a:xfrm>
          <a:prstGeom prst="rect">
            <a:avLst/>
          </a:prstGeom>
          <a:noFill/>
        </p:spPr>
        <p:txBody>
          <a:bodyPr wrap="square">
            <a:spAutoFit/>
          </a:bodyPr>
          <a:lstStyle/>
          <a:p>
            <a:r>
              <a:rPr lang="sk-SK" dirty="0"/>
              <a:t>https://lod-cloud.net/</a:t>
            </a:r>
          </a:p>
        </p:txBody>
      </p:sp>
    </p:spTree>
    <p:extLst>
      <p:ext uri="{BB962C8B-B14F-4D97-AF65-F5344CB8AC3E}">
        <p14:creationId xmlns:p14="http://schemas.microsoft.com/office/powerpoint/2010/main" val="17226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8C566-9BAF-45DB-BA89-90DB30C7C3C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33A96487-C1C7-4616-A381-B90841DF456B}"/>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DEEEB981-F689-4975-8D7A-DA2BD38A73AE}"/>
              </a:ext>
            </a:extLst>
          </p:cNvPr>
          <p:cNvPicPr>
            <a:picLocks noChangeAspect="1"/>
          </p:cNvPicPr>
          <p:nvPr/>
        </p:nvPicPr>
        <p:blipFill>
          <a:blip r:embed="rId3"/>
          <a:stretch>
            <a:fillRect/>
          </a:stretch>
        </p:blipFill>
        <p:spPr>
          <a:xfrm>
            <a:off x="21714" y="681037"/>
            <a:ext cx="8338120" cy="2088232"/>
          </a:xfrm>
          <a:prstGeom prst="rect">
            <a:avLst/>
          </a:prstGeom>
        </p:spPr>
      </p:pic>
      <p:pic>
        <p:nvPicPr>
          <p:cNvPr id="7" name="Obrázok 6">
            <a:extLst>
              <a:ext uri="{FF2B5EF4-FFF2-40B4-BE49-F238E27FC236}">
                <a16:creationId xmlns:a16="http://schemas.microsoft.com/office/drawing/2014/main" id="{959C7EDA-C909-4EF2-9982-27033FF8089C}"/>
              </a:ext>
            </a:extLst>
          </p:cNvPr>
          <p:cNvPicPr>
            <a:picLocks noChangeAspect="1"/>
          </p:cNvPicPr>
          <p:nvPr/>
        </p:nvPicPr>
        <p:blipFill>
          <a:blip r:embed="rId4"/>
          <a:stretch>
            <a:fillRect/>
          </a:stretch>
        </p:blipFill>
        <p:spPr>
          <a:xfrm>
            <a:off x="-144524" y="3296878"/>
            <a:ext cx="9433048" cy="1408831"/>
          </a:xfrm>
          <a:prstGeom prst="rect">
            <a:avLst/>
          </a:prstGeom>
        </p:spPr>
      </p:pic>
      <p:sp>
        <p:nvSpPr>
          <p:cNvPr id="9" name="BlokTextu 8">
            <a:extLst>
              <a:ext uri="{FF2B5EF4-FFF2-40B4-BE49-F238E27FC236}">
                <a16:creationId xmlns:a16="http://schemas.microsoft.com/office/drawing/2014/main" id="{9E9584E7-2094-4872-A938-148DD0B68750}"/>
              </a:ext>
            </a:extLst>
          </p:cNvPr>
          <p:cNvSpPr txBox="1"/>
          <p:nvPr/>
        </p:nvSpPr>
        <p:spPr>
          <a:xfrm>
            <a:off x="2211705" y="5301208"/>
            <a:ext cx="4720590" cy="369332"/>
          </a:xfrm>
          <a:prstGeom prst="rect">
            <a:avLst/>
          </a:prstGeom>
          <a:noFill/>
        </p:spPr>
        <p:txBody>
          <a:bodyPr wrap="square">
            <a:spAutoFit/>
          </a:bodyPr>
          <a:lstStyle/>
          <a:p>
            <a:r>
              <a:rPr lang="sk-SK" dirty="0"/>
              <a:t>https://lod-cloud.net/clouds/geography-lod.svg</a:t>
            </a:r>
          </a:p>
        </p:txBody>
      </p:sp>
    </p:spTree>
    <p:extLst>
      <p:ext uri="{BB962C8B-B14F-4D97-AF65-F5344CB8AC3E}">
        <p14:creationId xmlns:p14="http://schemas.microsoft.com/office/powerpoint/2010/main" val="20072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9" name="Rectangle 7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95246" y="386930"/>
            <a:ext cx="7549592" cy="1298448"/>
          </a:xfrm>
        </p:spPr>
        <p:txBody>
          <a:bodyPr anchor="b">
            <a:normAutofit/>
          </a:bodyPr>
          <a:lstStyle/>
          <a:p>
            <a:r>
              <a:rPr lang="cs-CZ" sz="4200"/>
              <a:t>Brno</a:t>
            </a:r>
          </a:p>
        </p:txBody>
      </p:sp>
      <p:sp>
        <p:nvSpPr>
          <p:cNvPr id="1030" name="Rectangle 7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3398174" cy="3639450"/>
          </a:xfrm>
        </p:spPr>
        <p:txBody>
          <a:bodyPr anchor="ctr">
            <a:normAutofit/>
          </a:bodyPr>
          <a:lstStyle/>
          <a:p>
            <a:r>
              <a:rPr lang="cs-CZ" sz="1300" dirty="0">
                <a:hlinkClick r:id="rId3"/>
              </a:rPr>
              <a:t>data.brno.cz</a:t>
            </a:r>
            <a:endParaRPr lang="cs-CZ" sz="1300" dirty="0"/>
          </a:p>
          <a:p>
            <a:endParaRPr lang="cs-CZ" sz="1300" dirty="0"/>
          </a:p>
          <a:p>
            <a:r>
              <a:rPr lang="cs-CZ" sz="1300" dirty="0">
                <a:latin typeface="Calibri" pitchFamily="34" charset="0"/>
              </a:rPr>
              <a:t>Oddělení dat, analýz a evaluací</a:t>
            </a:r>
            <a:br>
              <a:rPr lang="cs-CZ" sz="1300" dirty="0">
                <a:latin typeface="Calibri" pitchFamily="34" charset="0"/>
              </a:rPr>
            </a:br>
            <a:r>
              <a:rPr lang="cs-CZ" sz="1300" dirty="0">
                <a:latin typeface="Calibri" pitchFamily="34" charset="0"/>
              </a:rPr>
              <a:t>+ odbor městské informatiky MMB</a:t>
            </a:r>
          </a:p>
          <a:p>
            <a:endParaRPr lang="cs-CZ" sz="1300" dirty="0">
              <a:latin typeface="Calibri" pitchFamily="34" charset="0"/>
            </a:endParaRPr>
          </a:p>
          <a:p>
            <a:r>
              <a:rPr lang="cs-CZ" sz="1300" dirty="0">
                <a:latin typeface="Calibri" pitchFamily="34" charset="0"/>
              </a:rPr>
              <a:t>Obsahuje data v tabulkách</a:t>
            </a:r>
          </a:p>
          <a:p>
            <a:r>
              <a:rPr lang="cs-CZ" sz="1300" dirty="0">
                <a:latin typeface="Calibri" pitchFamily="34" charset="0"/>
              </a:rPr>
              <a:t>Většinou ke stažení jako CSV</a:t>
            </a:r>
          </a:p>
          <a:p>
            <a:endParaRPr lang="cs-CZ" sz="1300" dirty="0">
              <a:latin typeface="Calibri" pitchFamily="34" charset="0"/>
            </a:endParaRPr>
          </a:p>
          <a:p>
            <a:r>
              <a:rPr lang="cs-CZ" sz="1300" dirty="0">
                <a:latin typeface="Calibri" pitchFamily="34" charset="0"/>
              </a:rPr>
              <a:t>Rozcestník aplikací s různou tématikou od MMB i třetích stran</a:t>
            </a:r>
          </a:p>
          <a:p>
            <a:r>
              <a:rPr lang="cs-CZ" sz="1300" dirty="0">
                <a:latin typeface="Calibri" pitchFamily="34" charset="0"/>
              </a:rPr>
              <a:t>Články shrnující závěry ze zpracovaných dat</a:t>
            </a:r>
          </a:p>
          <a:p>
            <a:endParaRPr lang="cs-CZ" sz="1300" dirty="0">
              <a:latin typeface="Calibri" pitchFamily="34" charset="0"/>
            </a:endParaRPr>
          </a:p>
        </p:txBody>
      </p:sp>
      <p:sp>
        <p:nvSpPr>
          <p:cNvPr id="1032" name="Rectangle 7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Skupina 3"/>
          <p:cNvGrpSpPr>
            <a:grpSpLocks noChangeAspect="1"/>
          </p:cNvGrpSpPr>
          <p:nvPr/>
        </p:nvGrpSpPr>
        <p:grpSpPr>
          <a:xfrm>
            <a:off x="4433649" y="3188273"/>
            <a:ext cx="3862707" cy="2306207"/>
            <a:chOff x="3869056" y="1772816"/>
            <a:chExt cx="5112568" cy="3052431"/>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233" r="1340" b="12715"/>
            <a:stretch/>
          </p:blipFill>
          <p:spPr bwMode="auto">
            <a:xfrm>
              <a:off x="3869056" y="1772816"/>
              <a:ext cx="5112568" cy="2187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7750" r="1175" b="12534"/>
            <a:stretch/>
          </p:blipFill>
          <p:spPr bwMode="auto">
            <a:xfrm>
              <a:off x="3869056" y="3960483"/>
              <a:ext cx="5112568" cy="864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59415271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1192</Words>
  <Application>Microsoft Office PowerPoint</Application>
  <PresentationFormat>Prezentácia na obrazovke (4:3)</PresentationFormat>
  <Paragraphs>177</Paragraphs>
  <Slides>19</Slides>
  <Notes>15</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19</vt:i4>
      </vt:variant>
    </vt:vector>
  </HeadingPairs>
  <TitlesOfParts>
    <vt:vector size="27" baseType="lpstr">
      <vt:lpstr>Arial</vt:lpstr>
      <vt:lpstr>Calibri</vt:lpstr>
      <vt:lpstr>Calibri Light</vt:lpstr>
      <vt:lpstr>Georgia</vt:lpstr>
      <vt:lpstr>'Helvetica Neue'</vt:lpstr>
      <vt:lpstr>Lora</vt:lpstr>
      <vt:lpstr>Roboto</vt:lpstr>
      <vt:lpstr>Motív Office</vt:lpstr>
      <vt:lpstr>Open data</vt:lpstr>
      <vt:lpstr>Čo to je</vt:lpstr>
      <vt:lpstr>Prečo je to potrebné</vt:lpstr>
      <vt:lpstr>Prezentácia programu PowerPoint</vt:lpstr>
      <vt:lpstr>Prezentácia programu PowerPoint</vt:lpstr>
      <vt:lpstr>Linked data</vt:lpstr>
      <vt:lpstr>Prezentácia programu PowerPoint</vt:lpstr>
      <vt:lpstr>Prezentácia programu PowerPoint</vt:lpstr>
      <vt:lpstr>Brno</vt:lpstr>
      <vt:lpstr>Praha</vt:lpstr>
      <vt:lpstr>Ostrava</vt:lpstr>
      <vt:lpstr>Plzeň</vt:lpstr>
      <vt:lpstr>Hradec Králové</vt:lpstr>
      <vt:lpstr>Otevřená data ČR</vt:lpstr>
      <vt:lpstr>Otevřená data SR</vt:lpstr>
      <vt:lpstr>Zahraničí – země i města</vt:lpstr>
      <vt:lpstr>Zahraničí – země i města</vt:lpstr>
      <vt:lpstr>Bonus – data ČHMÚ a dalších</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dc:title>
  <dc:creator>Filip Leitner</dc:creator>
  <cp:lastModifiedBy>Filip Leitner</cp:lastModifiedBy>
  <cp:revision>29</cp:revision>
  <dcterms:created xsi:type="dcterms:W3CDTF">2020-12-06T09:47:05Z</dcterms:created>
  <dcterms:modified xsi:type="dcterms:W3CDTF">2020-12-09T14:41:42Z</dcterms:modified>
</cp:coreProperties>
</file>