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9"/>
  </p:notesMasterIdLst>
  <p:sldIdLst>
    <p:sldId id="256" r:id="rId2"/>
    <p:sldId id="257" r:id="rId3"/>
    <p:sldId id="270" r:id="rId4"/>
    <p:sldId id="272" r:id="rId5"/>
    <p:sldId id="271" r:id="rId6"/>
    <p:sldId id="279" r:id="rId7"/>
    <p:sldId id="274" r:id="rId8"/>
    <p:sldId id="280" r:id="rId9"/>
    <p:sldId id="281" r:id="rId10"/>
    <p:sldId id="278" r:id="rId11"/>
    <p:sldId id="277" r:id="rId12"/>
    <p:sldId id="275" r:id="rId13"/>
    <p:sldId id="283" r:id="rId14"/>
    <p:sldId id="273" r:id="rId15"/>
    <p:sldId id="282" r:id="rId16"/>
    <p:sldId id="276" r:id="rId17"/>
    <p:sldId id="267" r:id="rId1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5535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9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7-09-27T17:12:31.07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7-09-27T17:12:34.65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0D5C01-3A5D-4445-B9CA-6A62DF7FCA13}" type="datetimeFigureOut">
              <a:rPr lang="en-GB"/>
              <a:pPr>
                <a:defRPr/>
              </a:pPr>
              <a:t>14/10/2020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0AB64C-1687-4E92-925D-3C53758DA3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276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0" y="-30163"/>
            <a:ext cx="9067800" cy="6889751"/>
            <a:chOff x="0" y="-30477"/>
            <a:chExt cx="9067800" cy="6889273"/>
          </a:xfrm>
        </p:grpSpPr>
        <p:cxnSp>
          <p:nvCxnSpPr>
            <p:cNvPr id="5" name="Straight Connector 109"/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6"/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77"/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80"/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81"/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82"/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3"/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84"/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5"/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86"/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87"/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8"/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89"/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64"/>
            <p:cNvCxnSpPr/>
            <p:nvPr/>
          </p:nvCxnSpPr>
          <p:spPr>
            <a:xfrm rot="5400000">
              <a:off x="-1731724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65"/>
            <p:cNvCxnSpPr/>
            <p:nvPr/>
          </p:nvCxnSpPr>
          <p:spPr>
            <a:xfrm rot="5400000">
              <a:off x="-1141968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68"/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72"/>
            <p:cNvCxnSpPr/>
            <p:nvPr/>
          </p:nvCxnSpPr>
          <p:spPr>
            <a:xfrm rot="5400000">
              <a:off x="-1855549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20"/>
            <p:cNvCxnSpPr/>
            <p:nvPr/>
          </p:nvCxnSpPr>
          <p:spPr>
            <a:xfrm rot="16200000" flipH="1">
              <a:off x="-26429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44"/>
            <p:cNvCxnSpPr/>
            <p:nvPr/>
          </p:nvCxnSpPr>
          <p:spPr>
            <a:xfrm rot="16200000" flipH="1">
              <a:off x="-1953974" y="3325258"/>
              <a:ext cx="6857524" cy="206375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07"/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08"/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09"/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10"/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11"/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12"/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13"/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14"/>
            <p:cNvCxnSpPr/>
            <p:nvPr/>
          </p:nvCxnSpPr>
          <p:spPr>
            <a:xfrm rot="5400000">
              <a:off x="-152161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15"/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16"/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17"/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18"/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19"/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220"/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221"/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222"/>
            <p:cNvCxnSpPr/>
            <p:nvPr/>
          </p:nvCxnSpPr>
          <p:spPr>
            <a:xfrm rot="5400000">
              <a:off x="782876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223"/>
            <p:cNvCxnSpPr/>
            <p:nvPr/>
          </p:nvCxnSpPr>
          <p:spPr>
            <a:xfrm rot="5400000">
              <a:off x="13726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224"/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225"/>
            <p:cNvCxnSpPr/>
            <p:nvPr/>
          </p:nvCxnSpPr>
          <p:spPr>
            <a:xfrm rot="5400000">
              <a:off x="659051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226"/>
            <p:cNvCxnSpPr/>
            <p:nvPr/>
          </p:nvCxnSpPr>
          <p:spPr>
            <a:xfrm rot="16200000" flipH="1">
              <a:off x="-1283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227"/>
            <p:cNvCxnSpPr/>
            <p:nvPr/>
          </p:nvCxnSpPr>
          <p:spPr>
            <a:xfrm rot="16200000" flipH="1">
              <a:off x="560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228"/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229"/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236"/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237"/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238"/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239"/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240"/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241"/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242"/>
            <p:cNvCxnSpPr/>
            <p:nvPr/>
          </p:nvCxnSpPr>
          <p:spPr>
            <a:xfrm rot="5400000">
              <a:off x="2646601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243"/>
            <p:cNvCxnSpPr/>
            <p:nvPr/>
          </p:nvCxnSpPr>
          <p:spPr>
            <a:xfrm rot="5400000">
              <a:off x="30490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244"/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245"/>
            <p:cNvCxnSpPr/>
            <p:nvPr/>
          </p:nvCxnSpPr>
          <p:spPr>
            <a:xfrm rot="5400000">
              <a:off x="2389426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246"/>
            <p:cNvCxnSpPr/>
            <p:nvPr/>
          </p:nvCxnSpPr>
          <p:spPr>
            <a:xfrm rot="16200000" flipH="1">
              <a:off x="22370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247"/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248"/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249"/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250"/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251"/>
            <p:cNvCxnSpPr/>
            <p:nvPr/>
          </p:nvCxnSpPr>
          <p:spPr>
            <a:xfrm rot="5400000">
              <a:off x="4038839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252"/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253"/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254"/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256"/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257"/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258"/>
            <p:cNvCxnSpPr/>
            <p:nvPr/>
          </p:nvCxnSpPr>
          <p:spPr>
            <a:xfrm rot="16200000" flipH="1">
              <a:off x="42150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259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260"/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261"/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263"/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264"/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265"/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66"/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267"/>
            <p:cNvCxnSpPr/>
            <p:nvPr/>
          </p:nvCxnSpPr>
          <p:spPr>
            <a:xfrm rot="5400000">
              <a:off x="5528707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269"/>
            <p:cNvCxnSpPr/>
            <p:nvPr/>
          </p:nvCxnSpPr>
          <p:spPr>
            <a:xfrm rot="5400000">
              <a:off x="4850051" y="3226833"/>
              <a:ext cx="6857524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270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277"/>
            <p:cNvCxnSpPr/>
            <p:nvPr/>
          </p:nvCxnSpPr>
          <p:spPr>
            <a:xfrm rot="5400000">
              <a:off x="5562839" y="3428446"/>
              <a:ext cx="6857524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282"/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88"/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91"/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293"/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297"/>
            <p:cNvCxnSpPr/>
            <p:nvPr/>
          </p:nvCxnSpPr>
          <p:spPr>
            <a:xfrm rot="16200000" flipH="1">
              <a:off x="31482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298"/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301"/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306"/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9" name="Group 93"/>
          <p:cNvGrpSpPr>
            <a:grpSpLocks/>
          </p:cNvGrpSpPr>
          <p:nvPr/>
        </p:nvGrpSpPr>
        <p:grpSpPr bwMode="auto">
          <a:xfrm>
            <a:off x="0" y="2057400"/>
            <a:ext cx="4802188" cy="2820988"/>
            <a:chOff x="0" y="2057400"/>
            <a:chExt cx="4801394" cy="2820988"/>
          </a:xfrm>
        </p:grpSpPr>
        <p:cxnSp>
          <p:nvCxnSpPr>
            <p:cNvPr id="90" name="Straight Connector 116"/>
            <p:cNvCxnSpPr/>
            <p:nvPr/>
          </p:nvCxnSpPr>
          <p:spPr>
            <a:xfrm>
              <a:off x="0" y="20574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117"/>
            <p:cNvCxnSpPr/>
            <p:nvPr/>
          </p:nvCxnSpPr>
          <p:spPr>
            <a:xfrm>
              <a:off x="0" y="48768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119"/>
            <p:cNvCxnSpPr/>
            <p:nvPr/>
          </p:nvCxnSpPr>
          <p:spPr>
            <a:xfrm rot="5400000">
              <a:off x="3391694" y="3467100"/>
              <a:ext cx="2817812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19909-7721-4526-9073-AC94EB4D5E58}" type="datetimeFigureOut">
              <a:rPr lang="cs-CZ"/>
              <a:pPr>
                <a:defRPr/>
              </a:pPr>
              <a:t>14.10.2020</a:t>
            </a:fld>
            <a:endParaRPr lang="cs-CZ"/>
          </a:p>
        </p:txBody>
      </p:sp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AD100-9065-40CE-BC64-99135924D7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EF41B-D557-4A6E-BA53-D4AC8CDA8DF1}" type="datetimeFigureOut">
              <a:rPr lang="cs-CZ"/>
              <a:pPr>
                <a:defRPr/>
              </a:pPr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1EBD3-80F4-4157-B063-581EBBCBAB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B7704-4A0F-4896-8453-73CA6734083C}" type="datetimeFigureOut">
              <a:rPr lang="cs-CZ"/>
              <a:pPr>
                <a:defRPr/>
              </a:pPr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C7C00-B77B-4776-AF89-1612B208B8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EB82D-DF73-4503-95F7-2E7D50B65E5B}" type="datetimeFigureOut">
              <a:rPr lang="cs-CZ"/>
              <a:pPr>
                <a:defRPr/>
              </a:pPr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6E4C6-27E6-41FE-9D28-164E0FC342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0" y="-30163"/>
            <a:ext cx="9067800" cy="4846638"/>
            <a:chOff x="1" y="-30477"/>
            <a:chExt cx="9067799" cy="4526277"/>
          </a:xfrm>
        </p:grpSpPr>
        <p:cxnSp>
          <p:nvCxnSpPr>
            <p:cNvPr id="5" name="Straight Connector 7"/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8"/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"/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1"/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2"/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"/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4"/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5"/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6"/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7"/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"/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1"/>
            <p:cNvCxnSpPr/>
            <p:nvPr/>
          </p:nvCxnSpPr>
          <p:spPr>
            <a:xfrm rot="5400000">
              <a:off x="34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2"/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3"/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4"/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5"/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6"/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7"/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8"/>
            <p:cNvCxnSpPr/>
            <p:nvPr/>
          </p:nvCxnSpPr>
          <p:spPr>
            <a:xfrm rot="16200000" flipH="1">
              <a:off x="224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9"/>
            <p:cNvCxnSpPr/>
            <p:nvPr/>
          </p:nvCxnSpPr>
          <p:spPr>
            <a:xfrm rot="16200000" flipH="1">
              <a:off x="2052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0"/>
            <p:cNvCxnSpPr/>
            <p:nvPr/>
          </p:nvCxnSpPr>
          <p:spPr>
            <a:xfrm rot="5400000">
              <a:off x="2204939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1"/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2"/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3"/>
            <p:cNvCxnSpPr/>
            <p:nvPr/>
          </p:nvCxnSpPr>
          <p:spPr>
            <a:xfrm rot="5400000">
              <a:off x="1024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4"/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5"/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6"/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7"/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8"/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9"/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40"/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41"/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2"/>
            <p:cNvCxnSpPr/>
            <p:nvPr/>
          </p:nvCxnSpPr>
          <p:spPr>
            <a:xfrm rot="5400000">
              <a:off x="25486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3"/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4"/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5"/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6"/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7"/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8"/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9"/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50"/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51"/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2"/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3"/>
            <p:cNvCxnSpPr/>
            <p:nvPr/>
          </p:nvCxnSpPr>
          <p:spPr>
            <a:xfrm rot="16200000" flipH="1">
              <a:off x="22430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4"/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5"/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6"/>
            <p:cNvCxnSpPr/>
            <p:nvPr/>
          </p:nvCxnSpPr>
          <p:spPr>
            <a:xfrm rot="5400000">
              <a:off x="42250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7"/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8"/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9"/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0"/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61"/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2"/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3"/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4"/>
            <p:cNvCxnSpPr/>
            <p:nvPr/>
          </p:nvCxnSpPr>
          <p:spPr>
            <a:xfrm rot="5400000">
              <a:off x="5215633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5"/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6"/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7"/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8"/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9"/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70"/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71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2"/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3"/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4"/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5"/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6"/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7"/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8"/>
            <p:cNvCxnSpPr/>
            <p:nvPr/>
          </p:nvCxnSpPr>
          <p:spPr>
            <a:xfrm rot="5400000">
              <a:off x="6709412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9"/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80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81"/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82"/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3"/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4"/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5"/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6"/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7"/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8"/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9"/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93"/>
          <p:cNvSpPr/>
          <p:nvPr/>
        </p:nvSpPr>
        <p:spPr>
          <a:xfrm>
            <a:off x="0" y="4311650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9" name="Straight Connector 95"/>
          <p:cNvCxnSpPr/>
          <p:nvPr/>
        </p:nvCxnSpPr>
        <p:spPr>
          <a:xfrm>
            <a:off x="0" y="438785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96"/>
          <p:cNvCxnSpPr/>
          <p:nvPr/>
        </p:nvCxnSpPr>
        <p:spPr>
          <a:xfrm>
            <a:off x="0" y="6138863"/>
            <a:ext cx="9144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79321-FA64-4732-A611-62B0C75322B2}" type="datetimeFigureOut">
              <a:rPr lang="cs-CZ"/>
              <a:pPr>
                <a:defRPr/>
              </a:pPr>
              <a:t>14.10.2020</a:t>
            </a:fld>
            <a:endParaRPr lang="cs-CZ"/>
          </a:p>
        </p:txBody>
      </p:sp>
      <p:sp>
        <p:nvSpPr>
          <p:cNvPr id="92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3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2C300-CC0D-470F-A489-B80875A09B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93A8C-E196-45C9-9EAA-BB93218139D3}" type="datetimeFigureOut">
              <a:rPr lang="cs-CZ"/>
              <a:pPr>
                <a:defRPr/>
              </a:pPr>
              <a:t>14.10.2020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458F6-6556-4DC7-A0B4-105A179335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B546D-82E5-4344-BB2E-F0594F8360EB}" type="datetimeFigureOut">
              <a:rPr lang="cs-CZ"/>
              <a:pPr>
                <a:defRPr/>
              </a:pPr>
              <a:t>14.10.2020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CC00B-8453-4E34-944C-EB045B7DE5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F4B55-1EF7-439B-83E3-EC1091380168}" type="datetimeFigureOut">
              <a:rPr lang="cs-CZ"/>
              <a:pPr>
                <a:defRPr/>
              </a:pPr>
              <a:t>14.10.2020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AC393-FC0D-45C3-8580-0A0268BC4B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036C1-85C4-4A84-AFFD-84D198C22F4C}" type="datetimeFigureOut">
              <a:rPr lang="cs-CZ"/>
              <a:pPr>
                <a:defRPr/>
              </a:pPr>
              <a:t>14.10.2020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D9DD3-884D-4954-9329-171AE5BC6B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8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0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42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9160A-F57D-47FF-A58F-0E23AA63BE3A}" type="datetimeFigureOut">
              <a:rPr lang="cs-CZ"/>
              <a:pPr>
                <a:defRPr/>
              </a:pPr>
              <a:t>14.10.2020</a:t>
            </a:fld>
            <a:endParaRPr lang="cs-CZ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D389F-3E05-48E4-828F-D5EE5BB426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3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4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9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90E6B-BD90-4D44-9046-9C4BADF7B8C2}" type="datetimeFigureOut">
              <a:rPr lang="cs-CZ"/>
              <a:pPr>
                <a:defRPr/>
              </a:pPr>
              <a:t>14.10.2020</a:t>
            </a:fld>
            <a:endParaRPr lang="cs-CZ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436B2-0083-4905-A610-101C42CEE8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225" y="136525"/>
            <a:ext cx="8869363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41A9755-A0B9-4D29-BB75-9CCF9ABD6270}" type="datetimeFigureOut">
              <a:rPr lang="cs-CZ"/>
              <a:pPr>
                <a:defRPr/>
              </a:pPr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4DADD52-3AEE-44DF-949C-CEC6440D79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803" r:id="rId2"/>
    <p:sldLayoutId id="2147483805" r:id="rId3"/>
    <p:sldLayoutId id="2147483802" r:id="rId4"/>
    <p:sldLayoutId id="2147483801" r:id="rId5"/>
    <p:sldLayoutId id="2147483800" r:id="rId6"/>
    <p:sldLayoutId id="2147483799" r:id="rId7"/>
    <p:sldLayoutId id="2147483806" r:id="rId8"/>
    <p:sldLayoutId id="2147483807" r:id="rId9"/>
    <p:sldLayoutId id="2147483798" r:id="rId10"/>
    <p:sldLayoutId id="21474837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EFEF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-18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CC2C9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rgbClr val="ACC2C9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99987F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rgbClr val="90AC97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bramus.github.io/mercator-puzzle-redux/" TargetMode="Externa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11.emf"/><Relationship Id="rId4" Type="http://schemas.openxmlformats.org/officeDocument/2006/relationships/customXml" Target="../ink/ink1.xml"/><Relationship Id="rId9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2985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noProof="0" dirty="0"/>
              <a:t>Mapové zdroje</a:t>
            </a:r>
          </a:p>
        </p:txBody>
      </p:sp>
      <p:sp>
        <p:nvSpPr>
          <p:cNvPr id="14338" name="Podnadpis 2"/>
          <p:cNvSpPr>
            <a:spLocks noGrp="1"/>
          </p:cNvSpPr>
          <p:nvPr>
            <p:ph type="subTitle" idx="1"/>
          </p:nvPr>
        </p:nvSpPr>
        <p:spPr>
          <a:xfrm>
            <a:off x="228600" y="3500438"/>
            <a:ext cx="4419600" cy="1300162"/>
          </a:xfrm>
        </p:spPr>
        <p:txBody>
          <a:bodyPr/>
          <a:lstStyle/>
          <a:p>
            <a:pPr eaLnBrk="1" hangingPunct="1"/>
            <a:r>
              <a:rPr lang="sk-SK" noProof="0" dirty="0"/>
              <a:t>Cvičenie č. 1</a:t>
            </a:r>
          </a:p>
          <a:p>
            <a:pPr eaLnBrk="1" hangingPunct="1"/>
            <a:endParaRPr lang="sk-SK" noProof="0" dirty="0"/>
          </a:p>
          <a:p>
            <a:pPr eaLnBrk="1" hangingPunct="1"/>
            <a:r>
              <a:rPr lang="sk-SK" noProof="0" dirty="0"/>
              <a:t>Filip Leitner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7414" y="1052736"/>
            <a:ext cx="8685066" cy="5616624"/>
          </a:xfrm>
        </p:spPr>
        <p:txBody>
          <a:bodyPr/>
          <a:lstStyle/>
          <a:p>
            <a:pPr marL="365125" lvl="1" indent="0">
              <a:buNone/>
            </a:pPr>
            <a:r>
              <a:rPr lang="sk-SK" sz="2800" noProof="0" dirty="0"/>
              <a:t>Použití </a:t>
            </a:r>
            <a:r>
              <a:rPr lang="sk-SK" sz="2800" noProof="0" dirty="0" err="1"/>
              <a:t>různých</a:t>
            </a:r>
            <a:r>
              <a:rPr lang="sk-SK" sz="2800" noProof="0" dirty="0"/>
              <a:t> zobrazení</a:t>
            </a:r>
            <a:endParaRPr lang="sk-SK" sz="2800" noProof="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01296"/>
            <a:ext cx="4955958" cy="4738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51520" y="2458056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FF00"/>
                </a:solidFill>
                <a:latin typeface="+mj-lt"/>
              </a:rPr>
              <a:t>http://bigthink.com/strange-maps/624-this-is-your-brain-on-maps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0985BA2D-87A6-4B61-AC21-AA3BA8EF8A42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830638" algn="l"/>
              </a:tabLst>
              <a:defRPr sz="3600" b="1" kern="1200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830638" algn="l"/>
              </a:tabLst>
              <a:defRPr sz="3600" b="1">
                <a:solidFill>
                  <a:srgbClr val="FEFEFE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830638" algn="l"/>
              </a:tabLst>
              <a:defRPr sz="3600" b="1">
                <a:solidFill>
                  <a:srgbClr val="FEFEFE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830638" algn="l"/>
              </a:tabLst>
              <a:defRPr sz="3600" b="1">
                <a:solidFill>
                  <a:srgbClr val="FEFEFE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830638" algn="l"/>
              </a:tabLst>
              <a:defRPr sz="3600" b="1">
                <a:solidFill>
                  <a:srgbClr val="FEFEFE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tabLst>
                <a:tab pos="3830638" algn="l"/>
              </a:tabLst>
              <a:defRPr sz="3600" b="1">
                <a:solidFill>
                  <a:srgbClr val="FEFEFE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tabLst>
                <a:tab pos="3830638" algn="l"/>
              </a:tabLst>
              <a:defRPr sz="3600" b="1">
                <a:solidFill>
                  <a:srgbClr val="FEFEFE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tabLst>
                <a:tab pos="3830638" algn="l"/>
              </a:tabLst>
              <a:defRPr sz="3600" b="1">
                <a:solidFill>
                  <a:srgbClr val="FEFEFE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tabLst>
                <a:tab pos="3830638" algn="l"/>
              </a:tabLst>
              <a:defRPr sz="3600" b="1">
                <a:solidFill>
                  <a:srgbClr val="FEFEFE"/>
                </a:solidFill>
                <a:latin typeface="Tw Cen MT" pitchFamily="34" charset="-18"/>
              </a:defRPr>
            </a:lvl9pPr>
          </a:lstStyle>
          <a:p>
            <a:pPr algn="ctr"/>
            <a:r>
              <a:rPr lang="cs-CZ"/>
              <a:t>Iné príklady zavádzajúcej prezentace dat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4627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7414" y="1052736"/>
            <a:ext cx="8685066" cy="5616624"/>
          </a:xfrm>
        </p:spPr>
        <p:txBody>
          <a:bodyPr/>
          <a:lstStyle/>
          <a:p>
            <a:pPr marL="365125" lvl="1" indent="0">
              <a:buNone/>
            </a:pPr>
            <a:r>
              <a:rPr lang="sk-SK" sz="2800" noProof="0" dirty="0"/>
              <a:t>Zobrazení </a:t>
            </a:r>
            <a:r>
              <a:rPr lang="sk-SK" sz="2800" noProof="0" dirty="0" err="1"/>
              <a:t>Mercator</a:t>
            </a:r>
            <a:endParaRPr lang="sk-SK" sz="2800" noProof="0" dirty="0"/>
          </a:p>
          <a:p>
            <a:pPr marL="365125" lvl="1" indent="0">
              <a:buNone/>
            </a:pPr>
            <a:r>
              <a:rPr lang="sk-SK" sz="2400" noProof="0" dirty="0"/>
              <a:t>- Silné </a:t>
            </a:r>
            <a:r>
              <a:rPr lang="sk-SK" sz="2400" noProof="0" dirty="0" err="1"/>
              <a:t>zkreslení</a:t>
            </a:r>
            <a:r>
              <a:rPr lang="sk-SK" sz="2400" noProof="0" dirty="0"/>
              <a:t> </a:t>
            </a:r>
            <a:r>
              <a:rPr lang="sk-SK" sz="2400" noProof="0" dirty="0" err="1"/>
              <a:t>ploch</a:t>
            </a:r>
            <a:r>
              <a:rPr lang="sk-SK" sz="2400" noProof="0" dirty="0"/>
              <a:t> a </a:t>
            </a:r>
            <a:r>
              <a:rPr lang="sk-SK" sz="2400" noProof="0" dirty="0" err="1"/>
              <a:t>vzdáleností</a:t>
            </a:r>
            <a:r>
              <a:rPr lang="sk-SK" sz="2400" noProof="0" dirty="0"/>
              <a:t> </a:t>
            </a:r>
            <a:r>
              <a:rPr lang="sk-SK" sz="2400" noProof="0" dirty="0" err="1"/>
              <a:t>směrem</a:t>
            </a:r>
            <a:r>
              <a:rPr lang="sk-SK" sz="2400" noProof="0" dirty="0"/>
              <a:t> od rovníku k </a:t>
            </a:r>
            <a:r>
              <a:rPr lang="sk-SK" sz="2400" noProof="0" dirty="0" err="1"/>
              <a:t>pólům</a:t>
            </a:r>
            <a:endParaRPr lang="sk-SK" sz="2400" noProof="0" dirty="0"/>
          </a:p>
          <a:p>
            <a:pPr marL="365125" lvl="1" indent="0">
              <a:buNone/>
            </a:pPr>
            <a:r>
              <a:rPr lang="sk-SK" sz="2800" noProof="0" dirty="0">
                <a:solidFill>
                  <a:srgbClr val="FFFF00"/>
                </a:solidFill>
                <a:hlinkClick r:id="rId2"/>
              </a:rPr>
              <a:t>http://bramus.github.io/mercator-puzzle-redux/</a:t>
            </a:r>
            <a:r>
              <a:rPr lang="sk-SK" sz="2800" noProof="0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6" t="20287" b="6250"/>
          <a:stretch/>
        </p:blipFill>
        <p:spPr bwMode="auto">
          <a:xfrm>
            <a:off x="323527" y="2652429"/>
            <a:ext cx="8496945" cy="39175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Rukopis 4"/>
              <p14:cNvContentPartPr/>
              <p14:nvPr/>
            </p14:nvContentPartPr>
            <p14:xfrm>
              <a:off x="3304128" y="2304240"/>
              <a:ext cx="360" cy="360"/>
            </p14:xfrm>
          </p:contentPart>
        </mc:Choice>
        <mc:Fallback xmlns="">
          <p:pic>
            <p:nvPicPr>
              <p:cNvPr id="5" name="Rukopis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92248" y="2292360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Rukopis 9"/>
              <p14:cNvContentPartPr/>
              <p14:nvPr/>
            </p14:nvContentPartPr>
            <p14:xfrm>
              <a:off x="-48912" y="2523840"/>
              <a:ext cx="360" cy="360"/>
            </p14:xfrm>
          </p:contentPart>
        </mc:Choice>
        <mc:Fallback xmlns="">
          <p:pic>
            <p:nvPicPr>
              <p:cNvPr id="10" name="Rukopis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60792" y="2511960"/>
                <a:ext cx="24120" cy="2412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Nadpis 1">
            <a:extLst>
              <a:ext uri="{FF2B5EF4-FFF2-40B4-BE49-F238E27FC236}">
                <a16:creationId xmlns:a16="http://schemas.microsoft.com/office/drawing/2014/main" id="{1E2C9D2D-9B84-4B48-AB86-592FA5219DC2}"/>
              </a:ext>
            </a:extLst>
          </p:cNvPr>
          <p:cNvSpPr txBox="1">
            <a:spLocks/>
          </p:cNvSpPr>
          <p:nvPr/>
        </p:nvSpPr>
        <p:spPr>
          <a:xfrm>
            <a:off x="457199" y="245140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830638" algn="l"/>
              </a:tabLst>
              <a:defRPr sz="3600" b="1" kern="1200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830638" algn="l"/>
              </a:tabLst>
              <a:defRPr sz="3600" b="1">
                <a:solidFill>
                  <a:srgbClr val="FEFEFE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830638" algn="l"/>
              </a:tabLst>
              <a:defRPr sz="3600" b="1">
                <a:solidFill>
                  <a:srgbClr val="FEFEFE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830638" algn="l"/>
              </a:tabLst>
              <a:defRPr sz="3600" b="1">
                <a:solidFill>
                  <a:srgbClr val="FEFEFE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830638" algn="l"/>
              </a:tabLst>
              <a:defRPr sz="3600" b="1">
                <a:solidFill>
                  <a:srgbClr val="FEFEFE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tabLst>
                <a:tab pos="3830638" algn="l"/>
              </a:tabLst>
              <a:defRPr sz="3600" b="1">
                <a:solidFill>
                  <a:srgbClr val="FEFEFE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tabLst>
                <a:tab pos="3830638" algn="l"/>
              </a:tabLst>
              <a:defRPr sz="3600" b="1">
                <a:solidFill>
                  <a:srgbClr val="FEFEFE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tabLst>
                <a:tab pos="3830638" algn="l"/>
              </a:tabLst>
              <a:defRPr sz="3600" b="1">
                <a:solidFill>
                  <a:srgbClr val="FEFEFE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tabLst>
                <a:tab pos="3830638" algn="l"/>
              </a:tabLst>
              <a:defRPr sz="3600" b="1">
                <a:solidFill>
                  <a:srgbClr val="FEFEFE"/>
                </a:solidFill>
                <a:latin typeface="Tw Cen MT" pitchFamily="34" charset="-18"/>
              </a:defRPr>
            </a:lvl9pPr>
          </a:lstStyle>
          <a:p>
            <a:pPr algn="ctr"/>
            <a:r>
              <a:rPr lang="cs-CZ" dirty="0" err="1"/>
              <a:t>Iné</a:t>
            </a:r>
            <a:r>
              <a:rPr lang="cs-CZ" dirty="0"/>
              <a:t> </a:t>
            </a:r>
            <a:r>
              <a:rPr lang="cs-CZ" dirty="0" err="1"/>
              <a:t>príklady</a:t>
            </a:r>
            <a:r>
              <a:rPr lang="cs-CZ" dirty="0"/>
              <a:t> </a:t>
            </a:r>
            <a:r>
              <a:rPr lang="cs-CZ" dirty="0" err="1"/>
              <a:t>zavádzajúcej</a:t>
            </a:r>
            <a:r>
              <a:rPr lang="cs-CZ" dirty="0"/>
              <a:t> </a:t>
            </a:r>
            <a:r>
              <a:rPr lang="cs-CZ" dirty="0" err="1"/>
              <a:t>prezentácie</a:t>
            </a:r>
            <a:r>
              <a:rPr lang="cs-CZ" dirty="0"/>
              <a:t> dát </a:t>
            </a:r>
          </a:p>
        </p:txBody>
      </p:sp>
    </p:spTree>
    <p:extLst>
      <p:ext uri="{BB962C8B-B14F-4D97-AF65-F5344CB8AC3E}">
        <p14:creationId xmlns:p14="http://schemas.microsoft.com/office/powerpoint/2010/main" val="737921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err="1"/>
              <a:t>Iné</a:t>
            </a:r>
            <a:r>
              <a:rPr lang="cs-CZ" dirty="0"/>
              <a:t> </a:t>
            </a:r>
            <a:r>
              <a:rPr lang="cs-CZ" dirty="0" err="1"/>
              <a:t>príklady</a:t>
            </a:r>
            <a:r>
              <a:rPr lang="cs-CZ" dirty="0"/>
              <a:t> </a:t>
            </a:r>
            <a:r>
              <a:rPr lang="cs-CZ" dirty="0" err="1"/>
              <a:t>zavádzajúcej</a:t>
            </a:r>
            <a:r>
              <a:rPr lang="cs-CZ" dirty="0"/>
              <a:t> prezentace dat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437112"/>
            <a:ext cx="3898776" cy="2232248"/>
          </a:xfrm>
        </p:spPr>
        <p:txBody>
          <a:bodyPr/>
          <a:lstStyle/>
          <a:p>
            <a:pPr marL="365125" lvl="1" indent="0">
              <a:buNone/>
            </a:pPr>
            <a:r>
              <a:rPr lang="sk-SK" sz="2800" dirty="0" err="1"/>
              <a:t>Nejjužnejšia</a:t>
            </a:r>
            <a:r>
              <a:rPr lang="cs-CZ" sz="2800" dirty="0"/>
              <a:t> </a:t>
            </a:r>
            <a:r>
              <a:rPr lang="cs-CZ" sz="2800" dirty="0" err="1"/>
              <a:t>časť</a:t>
            </a:r>
            <a:r>
              <a:rPr lang="cs-CZ" sz="2800" dirty="0"/>
              <a:t> ČR?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844863" cy="300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5024"/>
            <a:ext cx="4386064" cy="304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289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64CCD8-69DD-4058-BB99-7D45CC214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sk-SK"/>
              <a:t>Generalizácia</a:t>
            </a: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B2FC48FF-0F9F-48DB-B801-536909346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88995"/>
            <a:ext cx="6249272" cy="4706007"/>
          </a:xfrm>
          <a:prstGeom prst="rect">
            <a:avLst/>
          </a:prstGeom>
        </p:spPr>
      </p:pic>
      <p:sp>
        <p:nvSpPr>
          <p:cNvPr id="9" name="Zástupný objekt pre obsah 8">
            <a:extLst>
              <a:ext uri="{FF2B5EF4-FFF2-40B4-BE49-F238E27FC236}">
                <a16:creationId xmlns:a16="http://schemas.microsoft.com/office/drawing/2014/main" id="{A0931FCD-BC58-4271-AE02-D53E1B141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8B6C07F4-D5A8-4248-8832-A0B09B774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364" y="817574"/>
            <a:ext cx="6249272" cy="4677428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E7D829CC-1F71-46CE-A422-69BD9DB17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6149" y="788995"/>
            <a:ext cx="6277851" cy="46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2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/>
            <a:r>
              <a:rPr lang="sk-SK" noProof="0" dirty="0"/>
              <a:t>Snaha o </a:t>
            </a:r>
            <a:r>
              <a:rPr lang="sk-SK" noProof="0" dirty="0" err="1"/>
              <a:t>dezinterpretaci</a:t>
            </a:r>
            <a:endParaRPr lang="sk-SK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686800" cy="4824536"/>
          </a:xfrm>
        </p:spPr>
        <p:txBody>
          <a:bodyPr/>
          <a:lstStyle/>
          <a:p>
            <a:r>
              <a:rPr lang="sk-SK" noProof="0" dirty="0" err="1"/>
              <a:t>Způsoby</a:t>
            </a:r>
            <a:r>
              <a:rPr lang="sk-SK" noProof="0" dirty="0"/>
              <a:t> – </a:t>
            </a:r>
            <a:r>
              <a:rPr lang="sk-SK" noProof="0" dirty="0" err="1"/>
              <a:t>záměrné</a:t>
            </a:r>
            <a:r>
              <a:rPr lang="sk-SK" noProof="0" dirty="0"/>
              <a:t> použití nevhodných vlastností mapy:</a:t>
            </a:r>
          </a:p>
          <a:p>
            <a:pPr lvl="1"/>
            <a:r>
              <a:rPr lang="sk-SK" noProof="0" dirty="0" err="1"/>
              <a:t>Měřítko</a:t>
            </a:r>
            <a:endParaRPr lang="sk-SK" noProof="0" dirty="0"/>
          </a:p>
          <a:p>
            <a:pPr lvl="1"/>
            <a:r>
              <a:rPr lang="sk-SK" noProof="0" dirty="0" err="1"/>
              <a:t>Generalizace</a:t>
            </a:r>
            <a:endParaRPr lang="sk-SK" noProof="0" dirty="0"/>
          </a:p>
          <a:p>
            <a:pPr lvl="1"/>
            <a:r>
              <a:rPr lang="sk-SK" noProof="0" dirty="0"/>
              <a:t>Zobrazení</a:t>
            </a:r>
          </a:p>
          <a:p>
            <a:pPr lvl="1"/>
            <a:r>
              <a:rPr lang="sk-SK" noProof="0" dirty="0"/>
              <a:t>Klasifikácia - Legenda, </a:t>
            </a:r>
            <a:r>
              <a:rPr lang="sk-SK" noProof="0" dirty="0" err="1"/>
              <a:t>barvy</a:t>
            </a:r>
            <a:endParaRPr lang="sk-SK" noProof="0" dirty="0"/>
          </a:p>
          <a:p>
            <a:pPr lvl="1"/>
            <a:r>
              <a:rPr lang="sk-SK" noProof="0" dirty="0" err="1"/>
              <a:t>Data</a:t>
            </a:r>
            <a:r>
              <a:rPr lang="sk-SK" noProof="0" dirty="0"/>
              <a:t> </a:t>
            </a:r>
          </a:p>
          <a:p>
            <a:pPr marL="365125" lvl="1" indent="0">
              <a:buNone/>
            </a:pPr>
            <a:endParaRPr lang="sk-SK" noProof="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E84FED8-EEB5-49EB-82EC-B9D7A3549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2" y="228153"/>
            <a:ext cx="8992855" cy="6401693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F1CE9825-29B0-42C1-AB7B-40741E19A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98964"/>
            <a:ext cx="7144747" cy="641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9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978F9-217A-4EE8-8EB1-8A2F7B590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4F69568-BCCB-40B6-921C-B282E095C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C64880D9-D0D6-4F67-B9DD-706B55CE0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12066"/>
            <a:ext cx="7632848" cy="641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03848" y="1412777"/>
            <a:ext cx="5940152" cy="4536503"/>
          </a:xfrm>
        </p:spPr>
        <p:txBody>
          <a:bodyPr/>
          <a:lstStyle/>
          <a:p>
            <a:r>
              <a:rPr lang="sk-SK" noProof="0" dirty="0"/>
              <a:t>Nájsť zaujímavý, názorný príklad využitia či zneužitia mapy, vizualizácie dát a ďalších zdrojov…</a:t>
            </a:r>
          </a:p>
          <a:p>
            <a:r>
              <a:rPr lang="sk-SK" noProof="0" dirty="0"/>
              <a:t>Stačí odovzdať obrázok/odkaz + nejaké </a:t>
            </a:r>
            <a:r>
              <a:rPr lang="sk-SK" noProof="0" dirty="0" err="1"/>
              <a:t>info</a:t>
            </a:r>
            <a:br>
              <a:rPr lang="sk-SK" noProof="0" dirty="0"/>
            </a:br>
            <a:r>
              <a:rPr lang="sk-SK" noProof="0" dirty="0"/>
              <a:t>(dohromady v ZIP)</a:t>
            </a:r>
          </a:p>
          <a:p>
            <a:r>
              <a:rPr lang="sk-SK" noProof="0" dirty="0" err="1"/>
              <a:t>Deadline</a:t>
            </a:r>
            <a:r>
              <a:rPr lang="sk-SK" dirty="0"/>
              <a:t> </a:t>
            </a:r>
            <a:br>
              <a:rPr lang="sk-SK" noProof="0" dirty="0"/>
            </a:br>
            <a:r>
              <a:rPr lang="sk-SK" noProof="0" dirty="0"/>
              <a:t>21.10.2019 14:59 – do </a:t>
            </a:r>
            <a:r>
              <a:rPr lang="sk-SK" noProof="0" dirty="0" err="1"/>
              <a:t>cvika</a:t>
            </a:r>
            <a:endParaRPr lang="sk-SK" noProof="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 dirty="0"/>
              <a:t>Úkol</a:t>
            </a:r>
          </a:p>
        </p:txBody>
      </p:sp>
    </p:spTree>
    <p:extLst>
      <p:ext uri="{BB962C8B-B14F-4D97-AF65-F5344CB8AC3E}">
        <p14:creationId xmlns:p14="http://schemas.microsoft.com/office/powerpoint/2010/main" val="1313457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noProof="0" dirty="0" err="1">
                <a:solidFill>
                  <a:schemeClr val="accent6">
                    <a:tint val="1000"/>
                  </a:schemeClr>
                </a:solidFill>
              </a:rPr>
              <a:t>Děkujem</a:t>
            </a:r>
            <a:r>
              <a:rPr lang="sk-SK" noProof="0" dirty="0">
                <a:solidFill>
                  <a:schemeClr val="accent6">
                    <a:tint val="1000"/>
                  </a:schemeClr>
                </a:solidFill>
              </a:rPr>
              <a:t> za pozornosť!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noProof="0" dirty="0">
                <a:solidFill>
                  <a:schemeClr val="accent6">
                    <a:tint val="1000"/>
                  </a:schemeClr>
                </a:solidFill>
              </a:rPr>
              <a:t>Mapové zdroje</a:t>
            </a:r>
          </a:p>
        </p:txBody>
      </p:sp>
      <p:sp>
        <p:nvSpPr>
          <p:cNvPr id="1536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noProof="0" dirty="0"/>
              <a:t>Povolená 1 neospravedlnená absencia (inak ospravedlnenka do </a:t>
            </a:r>
            <a:r>
              <a:rPr lang="sk-SK" noProof="0" dirty="0" err="1"/>
              <a:t>ISu</a:t>
            </a:r>
            <a:r>
              <a:rPr lang="sk-SK" noProof="0" dirty="0"/>
              <a:t>)</a:t>
            </a:r>
          </a:p>
          <a:p>
            <a:pPr eaLnBrk="1" hangingPunct="1"/>
            <a:r>
              <a:rPr lang="sk-SK" noProof="0" dirty="0"/>
              <a:t>Náplň cvičení:</a:t>
            </a:r>
          </a:p>
          <a:p>
            <a:pPr lvl="1" eaLnBrk="1" hangingPunct="1"/>
            <a:r>
              <a:rPr lang="sk-SK" noProof="0" dirty="0"/>
              <a:t>Doplnok k prednáškam</a:t>
            </a:r>
          </a:p>
          <a:p>
            <a:pPr lvl="1" eaLnBrk="1" hangingPunct="1"/>
            <a:r>
              <a:rPr lang="sk-SK" noProof="0" dirty="0"/>
              <a:t>Prezentácie</a:t>
            </a:r>
          </a:p>
          <a:p>
            <a:pPr lvl="1" eaLnBrk="1" hangingPunct="1"/>
            <a:r>
              <a:rPr lang="sk-SK" noProof="0" dirty="0"/>
              <a:t>Ďalšie cvičenia</a:t>
            </a:r>
          </a:p>
          <a:p>
            <a:pPr eaLnBrk="1" hangingPunct="1"/>
            <a:r>
              <a:rPr lang="sk-SK" noProof="0" dirty="0"/>
              <a:t>Skúška:</a:t>
            </a:r>
          </a:p>
          <a:p>
            <a:pPr lvl="1" eaLnBrk="1" hangingPunct="1"/>
            <a:r>
              <a:rPr lang="sk-SK" noProof="0" dirty="0"/>
              <a:t>Písomná ?</a:t>
            </a:r>
          </a:p>
          <a:p>
            <a:pPr lvl="1" eaLnBrk="1" hangingPunct="1"/>
            <a:r>
              <a:rPr lang="sk-SK" noProof="0" dirty="0"/>
              <a:t>Min 50% bodov</a:t>
            </a:r>
          </a:p>
          <a:p>
            <a:pPr lvl="1" eaLnBrk="1" hangingPunct="1"/>
            <a:r>
              <a:rPr lang="sk-SK" noProof="0" dirty="0"/>
              <a:t>Môžu sa objaviť aj otázky na látku z cvičení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EBE816-9739-4420-A76C-55B14F8E6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4514"/>
          </a:xfrm>
        </p:spPr>
        <p:txBody>
          <a:bodyPr>
            <a:normAutofit fontScale="90000"/>
          </a:bodyPr>
          <a:lstStyle/>
          <a:p>
            <a:r>
              <a:rPr lang="sk-SK" noProof="0" dirty="0"/>
              <a:t>Náplň cvičení</a:t>
            </a:r>
          </a:p>
        </p:txBody>
      </p:sp>
      <p:graphicFrame>
        <p:nvGraphicFramePr>
          <p:cNvPr id="7" name="Tabuľka 6">
            <a:extLst>
              <a:ext uri="{FF2B5EF4-FFF2-40B4-BE49-F238E27FC236}">
                <a16:creationId xmlns:a16="http://schemas.microsoft.com/office/drawing/2014/main" id="{79F5C92F-1E4D-444A-96E0-899FF7D99D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239273"/>
              </p:ext>
            </p:extLst>
          </p:nvPr>
        </p:nvGraphicFramePr>
        <p:xfrm>
          <a:off x="611559" y="1036825"/>
          <a:ext cx="7920881" cy="5224895"/>
        </p:xfrm>
        <a:graphic>
          <a:graphicData uri="http://schemas.openxmlformats.org/drawingml/2006/table">
            <a:tbl>
              <a:tblPr/>
              <a:tblGrid>
                <a:gridCol w="1231864">
                  <a:extLst>
                    <a:ext uri="{9D8B030D-6E8A-4147-A177-3AD203B41FA5}">
                      <a16:colId xmlns:a16="http://schemas.microsoft.com/office/drawing/2014/main" val="2663982926"/>
                    </a:ext>
                  </a:extLst>
                </a:gridCol>
                <a:gridCol w="3449217">
                  <a:extLst>
                    <a:ext uri="{9D8B030D-6E8A-4147-A177-3AD203B41FA5}">
                      <a16:colId xmlns:a16="http://schemas.microsoft.com/office/drawing/2014/main" val="283596985"/>
                    </a:ext>
                  </a:extLst>
                </a:gridCol>
                <a:gridCol w="2007936">
                  <a:extLst>
                    <a:ext uri="{9D8B030D-6E8A-4147-A177-3AD203B41FA5}">
                      <a16:colId xmlns:a16="http://schemas.microsoft.com/office/drawing/2014/main" val="256898968"/>
                    </a:ext>
                  </a:extLst>
                </a:gridCol>
                <a:gridCol w="1231864">
                  <a:extLst>
                    <a:ext uri="{9D8B030D-6E8A-4147-A177-3AD203B41FA5}">
                      <a16:colId xmlns:a16="http://schemas.microsoft.com/office/drawing/2014/main" val="3281259795"/>
                    </a:ext>
                  </a:extLst>
                </a:gridCol>
              </a:tblGrid>
              <a:tr h="473633">
                <a:tc>
                  <a:txBody>
                    <a:bodyPr/>
                    <a:lstStyle/>
                    <a:p>
                      <a:pPr algn="ctr" rtl="0" fontAlgn="b"/>
                      <a:endParaRPr lang="sk-SK" sz="1300" dirty="0">
                        <a:effectLst/>
                      </a:endParaRPr>
                    </a:p>
                  </a:txBody>
                  <a:tcPr marL="20548" marR="20548" marT="13698" marB="136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sk-SK" sz="1300">
                        <a:effectLst/>
                      </a:endParaRPr>
                    </a:p>
                  </a:txBody>
                  <a:tcPr marL="20548" marR="20548" marT="13698" marB="136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300">
                          <a:effectLst/>
                        </a:rPr>
                        <a:t>Zadanie</a:t>
                      </a:r>
                    </a:p>
                  </a:txBody>
                  <a:tcPr marL="20548" marR="20548" marT="13698" marB="136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300">
                          <a:effectLst/>
                        </a:rPr>
                        <a:t>Odovzdanie</a:t>
                      </a:r>
                    </a:p>
                  </a:txBody>
                  <a:tcPr marL="20548" marR="20548" marT="13698" marB="136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174674"/>
                  </a:ext>
                </a:extLst>
              </a:tr>
              <a:tr h="695134"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300" dirty="0">
                          <a:effectLst/>
                        </a:rPr>
                        <a:t>14.10</a:t>
                      </a:r>
                    </a:p>
                  </a:txBody>
                  <a:tcPr marL="20548" marR="20548" marT="13698" marB="136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dirty="0">
                          <a:effectLst/>
                          <a:latin typeface="+mn-lt"/>
                        </a:rPr>
                        <a:t>Úvod + </a:t>
                      </a:r>
                    </a:p>
                    <a:p>
                      <a:pPr algn="ctr" rtl="0" fontAlgn="b"/>
                      <a:r>
                        <a:rPr lang="sk-SK" sz="1800" dirty="0">
                          <a:effectLst/>
                          <a:latin typeface="+mn-lt"/>
                        </a:rPr>
                        <a:t>Propaganda</a:t>
                      </a:r>
                    </a:p>
                  </a:txBody>
                  <a:tcPr marL="20548" marR="20548" marT="13698" marB="136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800" dirty="0" err="1">
                          <a:effectLst/>
                        </a:rPr>
                        <a:t>Cv</a:t>
                      </a:r>
                      <a:r>
                        <a:rPr lang="sk-SK" sz="1800" dirty="0">
                          <a:effectLst/>
                        </a:rPr>
                        <a:t> 1</a:t>
                      </a:r>
                    </a:p>
                  </a:txBody>
                  <a:tcPr marL="20548" marR="20548" marT="13698" marB="13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sk-SK" sz="1800" dirty="0">
                        <a:effectLst/>
                      </a:endParaRPr>
                    </a:p>
                  </a:txBody>
                  <a:tcPr marL="20548" marR="20548" marT="13698" marB="13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1500926"/>
                  </a:ext>
                </a:extLst>
              </a:tr>
              <a:tr h="473633"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300" dirty="0">
                          <a:effectLst/>
                        </a:rPr>
                        <a:t>21.10</a:t>
                      </a:r>
                    </a:p>
                  </a:txBody>
                  <a:tcPr marL="20548" marR="20548" marT="13698" marB="136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800" dirty="0">
                          <a:effectLst/>
                          <a:latin typeface="+mn-lt"/>
                        </a:rPr>
                        <a:t>Webové mapové služby</a:t>
                      </a:r>
                    </a:p>
                  </a:txBody>
                  <a:tcPr marL="20548" marR="20548" marT="13698" marB="136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800" dirty="0" err="1">
                          <a:effectLst/>
                        </a:rPr>
                        <a:t>Cv</a:t>
                      </a:r>
                      <a:r>
                        <a:rPr lang="sk-SK" sz="1800" dirty="0">
                          <a:effectLst/>
                        </a:rPr>
                        <a:t> 2</a:t>
                      </a:r>
                    </a:p>
                  </a:txBody>
                  <a:tcPr marL="20548" marR="20548" marT="13698" marB="136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800">
                          <a:effectLst/>
                        </a:rPr>
                        <a:t>Cv1</a:t>
                      </a:r>
                    </a:p>
                  </a:txBody>
                  <a:tcPr marL="20548" marR="20548" marT="13698" marB="136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8946445"/>
                  </a:ext>
                </a:extLst>
              </a:tr>
              <a:tr h="252131"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300" dirty="0">
                          <a:effectLst/>
                        </a:rPr>
                        <a:t>28.10</a:t>
                      </a:r>
                    </a:p>
                  </a:txBody>
                  <a:tcPr marL="20548" marR="20548" marT="13698" marB="136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800" dirty="0">
                          <a:effectLst/>
                          <a:latin typeface="+mn-lt"/>
                        </a:rPr>
                        <a:t>Sviatok</a:t>
                      </a:r>
                    </a:p>
                  </a:txBody>
                  <a:tcPr marL="20548" marR="20548" marT="13698" marB="136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800" dirty="0">
                          <a:effectLst/>
                        </a:rPr>
                        <a:t>-</a:t>
                      </a:r>
                    </a:p>
                  </a:txBody>
                  <a:tcPr marL="20548" marR="20548" marT="13698" marB="136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800">
                          <a:effectLst/>
                        </a:rPr>
                        <a:t>-</a:t>
                      </a:r>
                    </a:p>
                  </a:txBody>
                  <a:tcPr marL="20548" marR="20548" marT="13698" marB="136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8524277"/>
                  </a:ext>
                </a:extLst>
              </a:tr>
              <a:tr h="252131"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300" dirty="0">
                          <a:effectLst/>
                        </a:rPr>
                        <a:t>4.11</a:t>
                      </a:r>
                    </a:p>
                  </a:txBody>
                  <a:tcPr marL="20548" marR="20548" marT="13698" marB="136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800" dirty="0">
                          <a:effectLst/>
                          <a:latin typeface="+mn-lt"/>
                        </a:rPr>
                        <a:t>Prezentácie (3)</a:t>
                      </a:r>
                    </a:p>
                  </a:txBody>
                  <a:tcPr marL="20548" marR="20548" marT="13698" marB="136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sk-SK" sz="1800" dirty="0">
                        <a:effectLst/>
                      </a:endParaRPr>
                    </a:p>
                  </a:txBody>
                  <a:tcPr marL="20548" marR="20548" marT="13698" marB="136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sk-SK" sz="1800">
                        <a:effectLst/>
                      </a:endParaRPr>
                    </a:p>
                  </a:txBody>
                  <a:tcPr marL="20548" marR="20548" marT="13698" marB="136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9083414"/>
                  </a:ext>
                </a:extLst>
              </a:tr>
              <a:tr h="252131"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300" dirty="0">
                          <a:effectLst/>
                        </a:rPr>
                        <a:t>11.11</a:t>
                      </a:r>
                    </a:p>
                  </a:txBody>
                  <a:tcPr marL="20548" marR="20548" marT="13698" marB="136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800" b="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Prezentácie (3)</a:t>
                      </a:r>
                    </a:p>
                  </a:txBody>
                  <a:tcPr marL="20548" marR="20548" marT="13698" marB="136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sk-SK" sz="1800" dirty="0">
                        <a:effectLst/>
                      </a:endParaRPr>
                    </a:p>
                  </a:txBody>
                  <a:tcPr marL="20548" marR="20548" marT="13698" marB="136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sk-SK" sz="1800">
                        <a:effectLst/>
                      </a:endParaRPr>
                    </a:p>
                  </a:txBody>
                  <a:tcPr marL="20548" marR="20548" marT="13698" marB="136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796615"/>
                  </a:ext>
                </a:extLst>
              </a:tr>
              <a:tr h="252131"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300" dirty="0">
                          <a:effectLst/>
                        </a:rPr>
                        <a:t>18.11</a:t>
                      </a:r>
                    </a:p>
                  </a:txBody>
                  <a:tcPr marL="20548" marR="20548" marT="13698" marB="136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800" b="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Prezentácie (3)</a:t>
                      </a:r>
                    </a:p>
                  </a:txBody>
                  <a:tcPr marL="20548" marR="20548" marT="13698" marB="136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sk-SK" sz="1800" dirty="0">
                        <a:effectLst/>
                      </a:endParaRPr>
                    </a:p>
                  </a:txBody>
                  <a:tcPr marL="20548" marR="20548" marT="13698" marB="136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sk-SK" sz="1800">
                        <a:effectLst/>
                      </a:endParaRPr>
                    </a:p>
                  </a:txBody>
                  <a:tcPr marL="20548" marR="20548" marT="13698" marB="136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387002"/>
                  </a:ext>
                </a:extLst>
              </a:tr>
              <a:tr h="264796"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300" dirty="0">
                          <a:effectLst/>
                        </a:rPr>
                        <a:t>25.11</a:t>
                      </a:r>
                    </a:p>
                  </a:txBody>
                  <a:tcPr marL="20548" marR="20548" marT="13698" marB="136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800" b="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Prezentácie (3)</a:t>
                      </a:r>
                    </a:p>
                  </a:txBody>
                  <a:tcPr marL="20548" marR="20548" marT="13698" marB="136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sk-SK" sz="1800" dirty="0">
                        <a:effectLst/>
                      </a:endParaRPr>
                    </a:p>
                  </a:txBody>
                  <a:tcPr marL="20548" marR="20548" marT="13698" marB="136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sk-SK" sz="1800">
                        <a:effectLst/>
                      </a:endParaRPr>
                    </a:p>
                  </a:txBody>
                  <a:tcPr marL="20548" marR="20548" marT="13698" marB="136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67923"/>
                  </a:ext>
                </a:extLst>
              </a:tr>
              <a:tr h="695134"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300" dirty="0">
                          <a:effectLst/>
                        </a:rPr>
                        <a:t>2.12</a:t>
                      </a:r>
                    </a:p>
                  </a:txBody>
                  <a:tcPr marL="20548" marR="20548" marT="13698" marB="136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800" b="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Prezentácia </a:t>
                      </a:r>
                    </a:p>
                  </a:txBody>
                  <a:tcPr marL="20548" marR="20548" marT="13698" marB="136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dirty="0">
                          <a:effectLst/>
                        </a:rPr>
                        <a:t>Cv 3</a:t>
                      </a:r>
                    </a:p>
                  </a:txBody>
                  <a:tcPr marL="20548" marR="20548" marT="13698" marB="13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sk-SK" sz="1800">
                        <a:effectLst/>
                      </a:endParaRPr>
                    </a:p>
                  </a:txBody>
                  <a:tcPr marL="20548" marR="20548" marT="13698" marB="13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6496034"/>
                  </a:ext>
                </a:extLst>
              </a:tr>
              <a:tr h="252131"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300" dirty="0">
                          <a:effectLst/>
                        </a:rPr>
                        <a:t>9.12</a:t>
                      </a:r>
                    </a:p>
                  </a:txBody>
                  <a:tcPr marL="20548" marR="20548" marT="13698" marB="136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800">
                          <a:effectLst/>
                          <a:latin typeface="+mn-lt"/>
                        </a:rPr>
                        <a:t>Otvorené dáta</a:t>
                      </a:r>
                    </a:p>
                  </a:txBody>
                  <a:tcPr marL="20548" marR="20548" marT="13698" marB="136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sk-SK" sz="1800" dirty="0">
                        <a:effectLst/>
                      </a:endParaRPr>
                    </a:p>
                  </a:txBody>
                  <a:tcPr marL="20548" marR="20548" marT="13698" marB="136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sk-SK" sz="1800">
                        <a:effectLst/>
                      </a:endParaRPr>
                    </a:p>
                  </a:txBody>
                  <a:tcPr marL="20548" marR="20548" marT="13698" marB="136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5938568"/>
                  </a:ext>
                </a:extLst>
              </a:tr>
              <a:tr h="473633"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300" dirty="0">
                          <a:effectLst/>
                        </a:rPr>
                        <a:t>16.12</a:t>
                      </a:r>
                    </a:p>
                  </a:txBody>
                  <a:tcPr marL="20548" marR="20548" marT="13698" marB="136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800">
                          <a:effectLst/>
                          <a:latin typeface="+mn-lt"/>
                        </a:rPr>
                        <a:t>Krátke uvedenie témy/dát na cv 3</a:t>
                      </a:r>
                    </a:p>
                  </a:txBody>
                  <a:tcPr marL="20548" marR="20548" marT="13698" marB="136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sk-SK" sz="1800" dirty="0">
                        <a:effectLst/>
                      </a:endParaRPr>
                    </a:p>
                  </a:txBody>
                  <a:tcPr marL="20548" marR="20548" marT="13698" marB="136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sk-SK" sz="1800">
                        <a:effectLst/>
                      </a:endParaRPr>
                    </a:p>
                  </a:txBody>
                  <a:tcPr marL="20548" marR="20548" marT="13698" marB="136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731860"/>
                  </a:ext>
                </a:extLst>
              </a:tr>
              <a:tr h="83707"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300">
                          <a:effectLst/>
                        </a:rPr>
                        <a:t>6.1</a:t>
                      </a:r>
                    </a:p>
                  </a:txBody>
                  <a:tcPr marL="20548" marR="20548" marT="13698" marB="136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800">
                          <a:effectLst/>
                          <a:latin typeface="+mn-lt"/>
                        </a:rPr>
                        <a:t>Prezentácia cv 3</a:t>
                      </a:r>
                    </a:p>
                  </a:txBody>
                  <a:tcPr marL="20548" marR="20548" marT="13698" marB="136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sk-SK" sz="1800" dirty="0">
                        <a:effectLst/>
                      </a:endParaRPr>
                    </a:p>
                  </a:txBody>
                  <a:tcPr marL="20548" marR="20548" marT="13698" marB="136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800" dirty="0" err="1">
                          <a:effectLst/>
                        </a:rPr>
                        <a:t>Cv</a:t>
                      </a:r>
                      <a:r>
                        <a:rPr lang="sk-SK" sz="1800" dirty="0">
                          <a:effectLst/>
                        </a:rPr>
                        <a:t> 3</a:t>
                      </a:r>
                    </a:p>
                  </a:txBody>
                  <a:tcPr marL="20548" marR="20548" marT="13698" marB="136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5459975"/>
                  </a:ext>
                </a:extLst>
              </a:tr>
              <a:tr h="252131"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300">
                          <a:effectLst/>
                        </a:rPr>
                        <a:t>13.1</a:t>
                      </a:r>
                    </a:p>
                  </a:txBody>
                  <a:tcPr marL="20548" marR="20548" marT="13698" marB="136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800" dirty="0">
                          <a:effectLst/>
                          <a:latin typeface="+mn-lt"/>
                        </a:rPr>
                        <a:t>Prezentácia cv 3</a:t>
                      </a:r>
                    </a:p>
                  </a:txBody>
                  <a:tcPr marL="20548" marR="20548" marT="13698" marB="136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sk-SK" sz="1800" dirty="0">
                        <a:effectLst/>
                      </a:endParaRPr>
                    </a:p>
                  </a:txBody>
                  <a:tcPr marL="20548" marR="20548" marT="13698" marB="136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sk-SK" sz="1800" dirty="0">
                        <a:effectLst/>
                      </a:endParaRPr>
                    </a:p>
                  </a:txBody>
                  <a:tcPr marL="20548" marR="20548" marT="13698" marB="136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3869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887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2985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noProof="0" dirty="0"/>
              <a:t>Mapové zdroje</a:t>
            </a:r>
          </a:p>
        </p:txBody>
      </p:sp>
      <p:sp>
        <p:nvSpPr>
          <p:cNvPr id="14338" name="Podnadpis 2"/>
          <p:cNvSpPr>
            <a:spLocks noGrp="1"/>
          </p:cNvSpPr>
          <p:nvPr>
            <p:ph type="subTitle" idx="1"/>
          </p:nvPr>
        </p:nvSpPr>
        <p:spPr>
          <a:xfrm>
            <a:off x="228600" y="3500438"/>
            <a:ext cx="4419600" cy="1300162"/>
          </a:xfrm>
        </p:spPr>
        <p:txBody>
          <a:bodyPr/>
          <a:lstStyle/>
          <a:p>
            <a:pPr eaLnBrk="1" hangingPunct="1"/>
            <a:r>
              <a:rPr lang="sk-SK" noProof="0" dirty="0"/>
              <a:t>Zneužitie / zlé využitie - mapových zdrojov</a:t>
            </a:r>
          </a:p>
          <a:p>
            <a:pPr eaLnBrk="1" hangingPunct="1"/>
            <a:r>
              <a:rPr lang="sk-SK" noProof="0" dirty="0"/>
              <a:t>Filip Leitner</a:t>
            </a:r>
          </a:p>
        </p:txBody>
      </p:sp>
    </p:spTree>
    <p:extLst>
      <p:ext uri="{BB962C8B-B14F-4D97-AF65-F5344CB8AC3E}">
        <p14:creationId xmlns:p14="http://schemas.microsoft.com/office/powerpoint/2010/main" val="3406148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9E5795-8571-41B0-A430-431F0C068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k-SK" noProof="0" dirty="0"/>
              <a:t>Zneužitie mapových zdrojov - propaganda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11A4DB6-1246-4B25-BD30-8F0F786D4D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038600" cy="4525963"/>
          </a:xfrm>
        </p:spPr>
        <p:txBody>
          <a:bodyPr wrap="square" anchor="t">
            <a:normAutofit/>
          </a:bodyPr>
          <a:lstStyle/>
          <a:p>
            <a:r>
              <a:rPr lang="sk-SK" sz="2400" b="0" i="0" noProof="0" dirty="0">
                <a:effectLst/>
              </a:rPr>
              <a:t>úspešné, pretože mapy sú často prezentované ako miniatúrne modely reality</a:t>
            </a:r>
          </a:p>
          <a:p>
            <a:r>
              <a:rPr lang="sk-SK" sz="2400" b="0" i="0" noProof="0" dirty="0">
                <a:effectLst/>
              </a:rPr>
              <a:t>chcú ovplyvniť všeobecný názor a získať podporu pre vojenské a politické úsilie</a:t>
            </a:r>
          </a:p>
          <a:p>
            <a:r>
              <a:rPr lang="sk-SK" sz="2400" b="0" i="0" noProof="0" dirty="0">
                <a:effectLst/>
              </a:rPr>
              <a:t>Marginálie - tvary, ako napríklad nadrozmerný jedovatý pavúk, vojak podobný príšere alebo obrovská chobotnica</a:t>
            </a:r>
            <a:endParaRPr lang="sk-SK" sz="2400" noProof="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A6FAE8E-E5E8-41C5-8C11-48B354DF6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711" y="1600200"/>
            <a:ext cx="5058785" cy="395849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209909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FC06AD-7FE6-471A-BD50-106944C3A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noProof="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6BBD9EB-9C99-46B4-BA1A-1530D2DD9C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FB66E964-1C0E-4387-8DE8-A250AE6F4E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C8B4BD4E-9BB0-421E-ACBA-CB1E82215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74751"/>
            <a:ext cx="7506748" cy="5715798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F80CD0A8-4E0F-4E4A-BED0-904F8E291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0" y="-99392"/>
            <a:ext cx="4929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7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/>
            <a:r>
              <a:rPr lang="sk-SK" noProof="0" dirty="0"/>
              <a:t>Propaganda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686800" cy="5805264"/>
          </a:xfrm>
        </p:spPr>
        <p:txBody>
          <a:bodyPr/>
          <a:lstStyle/>
          <a:p>
            <a:r>
              <a:rPr lang="sk-SK" noProof="0" dirty="0">
                <a:solidFill>
                  <a:schemeClr val="tx2"/>
                </a:solidFill>
              </a:rPr>
              <a:t>Odlišnosti zobrazenia niektorých sporných území (Google)</a:t>
            </a:r>
          </a:p>
          <a:p>
            <a:endParaRPr lang="sk-SK" noProof="0" dirty="0"/>
          </a:p>
          <a:p>
            <a:endParaRPr lang="sk-SK" noProof="0" dirty="0">
              <a:solidFill>
                <a:schemeClr val="tx2"/>
              </a:solidFill>
            </a:endParaRPr>
          </a:p>
          <a:p>
            <a:endParaRPr lang="sk-SK" noProof="0" dirty="0"/>
          </a:p>
          <a:p>
            <a:endParaRPr lang="sk-SK" noProof="0" dirty="0">
              <a:solidFill>
                <a:schemeClr val="tx2"/>
              </a:solidFill>
            </a:endParaRPr>
          </a:p>
          <a:p>
            <a:endParaRPr lang="sk-SK" noProof="0" dirty="0"/>
          </a:p>
          <a:p>
            <a:endParaRPr lang="sk-SK" noProof="0" dirty="0">
              <a:solidFill>
                <a:schemeClr val="tx2"/>
              </a:solidFill>
            </a:endParaRPr>
          </a:p>
          <a:p>
            <a:endParaRPr lang="sk-SK" noProof="0" dirty="0"/>
          </a:p>
          <a:p>
            <a:endParaRPr lang="sk-SK" noProof="0" dirty="0">
              <a:solidFill>
                <a:schemeClr val="tx2"/>
              </a:solidFill>
            </a:endParaRPr>
          </a:p>
          <a:p>
            <a:endParaRPr lang="sk-SK" noProof="0" dirty="0"/>
          </a:p>
          <a:p>
            <a:endParaRPr lang="sk-SK" noProof="0" dirty="0">
              <a:solidFill>
                <a:schemeClr val="tx2"/>
              </a:solidFill>
            </a:endParaRPr>
          </a:p>
          <a:p>
            <a:endParaRPr lang="sk-SK" noProof="0" dirty="0">
              <a:solidFill>
                <a:schemeClr val="tx2"/>
              </a:solidFill>
            </a:endParaRPr>
          </a:p>
          <a:p>
            <a:r>
              <a:rPr lang="sk-SK" noProof="0" dirty="0" err="1">
                <a:solidFill>
                  <a:schemeClr val="tx2"/>
                </a:solidFill>
              </a:rPr>
              <a:t>Poloostrov</a:t>
            </a:r>
            <a:r>
              <a:rPr lang="sk-SK" noProof="0" dirty="0">
                <a:solidFill>
                  <a:schemeClr val="tx2"/>
                </a:solidFill>
              </a:rPr>
              <a:t> Krym – ukrajinská </a:t>
            </a:r>
            <a:r>
              <a:rPr lang="sk-SK" noProof="0" dirty="0" err="1">
                <a:solidFill>
                  <a:schemeClr val="tx2"/>
                </a:solidFill>
              </a:rPr>
              <a:t>vs</a:t>
            </a:r>
            <a:r>
              <a:rPr lang="sk-SK" noProof="0" dirty="0">
                <a:solidFill>
                  <a:schemeClr val="tx2"/>
                </a:solidFill>
              </a:rPr>
              <a:t>. </a:t>
            </a:r>
            <a:r>
              <a:rPr lang="sk-SK" noProof="0" dirty="0"/>
              <a:t>česká </a:t>
            </a:r>
            <a:r>
              <a:rPr lang="sk-SK" noProof="0" dirty="0" err="1"/>
              <a:t>vs</a:t>
            </a:r>
            <a:r>
              <a:rPr lang="sk-SK" noProof="0" dirty="0"/>
              <a:t>. </a:t>
            </a:r>
            <a:r>
              <a:rPr lang="sk-SK" noProof="0" dirty="0">
                <a:solidFill>
                  <a:schemeClr val="tx2"/>
                </a:solidFill>
              </a:rPr>
              <a:t>ruská </a:t>
            </a:r>
            <a:r>
              <a:rPr lang="sk-SK" noProof="0" dirty="0" err="1">
                <a:solidFill>
                  <a:schemeClr val="tx2"/>
                </a:solidFill>
              </a:rPr>
              <a:t>verze</a:t>
            </a:r>
            <a:r>
              <a:rPr lang="sk-SK" noProof="0" dirty="0">
                <a:solidFill>
                  <a:schemeClr val="tx2"/>
                </a:solidFill>
              </a:rPr>
              <a:t> mapy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1" t="26277" r="9565" b="16181"/>
          <a:stretch/>
        </p:blipFill>
        <p:spPr bwMode="auto">
          <a:xfrm>
            <a:off x="5220072" y="1506860"/>
            <a:ext cx="3805088" cy="28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2" t="21312" r="4836" b="14345"/>
          <a:stretch/>
        </p:blipFill>
        <p:spPr bwMode="auto">
          <a:xfrm>
            <a:off x="111954" y="1506860"/>
            <a:ext cx="4246622" cy="28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3" t="26755" r="8821" b="16898"/>
          <a:stretch/>
        </p:blipFill>
        <p:spPr bwMode="auto">
          <a:xfrm>
            <a:off x="2627784" y="3491335"/>
            <a:ext cx="3805088" cy="28433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187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4EA8A26-60FD-47C1-AC9E-6EA2483A1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noProof="0" dirty="0" err="1">
                <a:solidFill>
                  <a:schemeClr val="tx2"/>
                </a:solidFill>
              </a:rPr>
              <a:t>Poloostrov</a:t>
            </a:r>
            <a:r>
              <a:rPr lang="sk-SK" noProof="0" dirty="0">
                <a:solidFill>
                  <a:schemeClr val="tx2"/>
                </a:solidFill>
              </a:rPr>
              <a:t> Krym – ukrajinská </a:t>
            </a:r>
            <a:r>
              <a:rPr lang="sk-SK" noProof="0" dirty="0" err="1">
                <a:solidFill>
                  <a:schemeClr val="tx2"/>
                </a:solidFill>
              </a:rPr>
              <a:t>vs</a:t>
            </a:r>
            <a:r>
              <a:rPr lang="sk-SK" noProof="0" dirty="0">
                <a:solidFill>
                  <a:schemeClr val="tx2"/>
                </a:solidFill>
              </a:rPr>
              <a:t>. </a:t>
            </a:r>
            <a:r>
              <a:rPr lang="sk-SK" noProof="0" dirty="0"/>
              <a:t>česká </a:t>
            </a:r>
            <a:r>
              <a:rPr lang="sk-SK" noProof="0" dirty="0" err="1"/>
              <a:t>vs</a:t>
            </a:r>
            <a:r>
              <a:rPr lang="sk-SK" noProof="0" dirty="0"/>
              <a:t>. </a:t>
            </a:r>
            <a:r>
              <a:rPr lang="sk-SK" noProof="0" dirty="0">
                <a:solidFill>
                  <a:schemeClr val="tx2"/>
                </a:solidFill>
              </a:rPr>
              <a:t>ruská </a:t>
            </a:r>
            <a:r>
              <a:rPr lang="sk-SK" noProof="0" dirty="0" err="1">
                <a:solidFill>
                  <a:schemeClr val="tx2"/>
                </a:solidFill>
              </a:rPr>
              <a:t>verze</a:t>
            </a:r>
            <a:r>
              <a:rPr lang="sk-SK" noProof="0" dirty="0">
                <a:solidFill>
                  <a:schemeClr val="tx2"/>
                </a:solidFill>
              </a:rPr>
              <a:t> mapy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F1272A24-9CAB-457F-9A9D-D58C06827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476672"/>
            <a:ext cx="9144000" cy="5143500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43FF4DC0-209D-4A82-B4B8-4A062AAEBBF6}"/>
              </a:ext>
            </a:extLst>
          </p:cNvPr>
          <p:cNvSpPr txBox="1"/>
          <p:nvPr/>
        </p:nvSpPr>
        <p:spPr>
          <a:xfrm>
            <a:off x="179512" y="5802734"/>
            <a:ext cx="7139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>
                <a:solidFill>
                  <a:schemeClr val="tx2"/>
                </a:solidFill>
              </a:rPr>
              <a:t>			Kašmír– Pakistan </a:t>
            </a:r>
            <a:r>
              <a:rPr lang="sk-SK" dirty="0" err="1">
                <a:solidFill>
                  <a:schemeClr val="tx2"/>
                </a:solidFill>
              </a:rPr>
              <a:t>vs</a:t>
            </a:r>
            <a:r>
              <a:rPr lang="sk-SK" dirty="0">
                <a:solidFill>
                  <a:schemeClr val="tx2"/>
                </a:solidFill>
              </a:rPr>
              <a:t> India</a:t>
            </a:r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E7F630F0-DD57-4A64-A117-B53411E5C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728658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/>
            <a:r>
              <a:rPr lang="sk-SK" noProof="0" dirty="0"/>
              <a:t>Snaha o dezinterpretáciu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686800" cy="4824536"/>
          </a:xfrm>
        </p:spPr>
        <p:txBody>
          <a:bodyPr/>
          <a:lstStyle/>
          <a:p>
            <a:r>
              <a:rPr lang="sk-SK" noProof="0" dirty="0"/>
              <a:t>Spôsoby – zámerné použitie nevhodných vlastností mapy:</a:t>
            </a:r>
          </a:p>
          <a:p>
            <a:pPr lvl="1"/>
            <a:r>
              <a:rPr lang="sk-SK" noProof="0" dirty="0"/>
              <a:t>Mierka</a:t>
            </a:r>
          </a:p>
          <a:p>
            <a:pPr lvl="1"/>
            <a:r>
              <a:rPr lang="sk-SK" noProof="0" dirty="0"/>
              <a:t>Generalizácia</a:t>
            </a:r>
          </a:p>
          <a:p>
            <a:pPr lvl="1"/>
            <a:r>
              <a:rPr lang="sk-SK" noProof="0" dirty="0"/>
              <a:t>Zobrazenie</a:t>
            </a:r>
          </a:p>
          <a:p>
            <a:pPr lvl="1"/>
            <a:r>
              <a:rPr lang="sk-SK" noProof="0" dirty="0"/>
              <a:t>Legenda, farby</a:t>
            </a:r>
          </a:p>
          <a:p>
            <a:pPr lvl="1"/>
            <a:r>
              <a:rPr lang="sk-SK" noProof="0" dirty="0"/>
              <a:t>Dáta </a:t>
            </a:r>
          </a:p>
          <a:p>
            <a:pPr marL="365125" lvl="1" indent="0">
              <a:buNone/>
            </a:pP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391182505"/>
      </p:ext>
    </p:extLst>
  </p:cSld>
  <p:clrMapOvr>
    <a:masterClrMapping/>
  </p:clrMapOvr>
</p:sld>
</file>

<file path=ppt/theme/theme1.xml><?xml version="1.0" encoding="utf-8"?>
<a:theme xmlns:a="http://schemas.openxmlformats.org/drawingml/2006/main" name="Došky">
  <a:themeElements>
    <a:clrScheme name="Došky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ošky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ošky">
    <a:dk1>
      <a:sysClr val="windowText" lastClr="000000"/>
    </a:dk1>
    <a:lt1>
      <a:sysClr val="window" lastClr="FFFFFF"/>
    </a:lt1>
    <a:dk2>
      <a:srgbClr val="1D3641"/>
    </a:dk2>
    <a:lt2>
      <a:srgbClr val="DFE6D0"/>
    </a:lt2>
    <a:accent1>
      <a:srgbClr val="759AA5"/>
    </a:accent1>
    <a:accent2>
      <a:srgbClr val="CFC60D"/>
    </a:accent2>
    <a:accent3>
      <a:srgbClr val="99987F"/>
    </a:accent3>
    <a:accent4>
      <a:srgbClr val="90AC97"/>
    </a:accent4>
    <a:accent5>
      <a:srgbClr val="FFAD1C"/>
    </a:accent5>
    <a:accent6>
      <a:srgbClr val="B9AB6F"/>
    </a:accent6>
    <a:hlink>
      <a:srgbClr val="66AACD"/>
    </a:hlink>
    <a:folHlink>
      <a:srgbClr val="809DB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344</Words>
  <Application>Microsoft Office PowerPoint</Application>
  <PresentationFormat>Prezentácia na obrazovke (4:3)</PresentationFormat>
  <Paragraphs>101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1" baseType="lpstr">
      <vt:lpstr>Arial</vt:lpstr>
      <vt:lpstr>Calibri</vt:lpstr>
      <vt:lpstr>Tw Cen MT</vt:lpstr>
      <vt:lpstr>Došky</vt:lpstr>
      <vt:lpstr>Mapové zdroje</vt:lpstr>
      <vt:lpstr>Mapové zdroje</vt:lpstr>
      <vt:lpstr>Náplň cvičení</vt:lpstr>
      <vt:lpstr>Mapové zdroje</vt:lpstr>
      <vt:lpstr>Zneužitie mapových zdrojov - propaganda</vt:lpstr>
      <vt:lpstr>Prezentácia programu PowerPoint</vt:lpstr>
      <vt:lpstr>Propaganda</vt:lpstr>
      <vt:lpstr>Prezentácia programu PowerPoint</vt:lpstr>
      <vt:lpstr>Snaha o dezinterpretáciu</vt:lpstr>
      <vt:lpstr>Prezentácia programu PowerPoint</vt:lpstr>
      <vt:lpstr>Prezentácia programu PowerPoint</vt:lpstr>
      <vt:lpstr>Iné príklady zavádzajúcej prezentace dat </vt:lpstr>
      <vt:lpstr>Generalizácia</vt:lpstr>
      <vt:lpstr>Snaha o dezinterpretaci</vt:lpstr>
      <vt:lpstr>Prezentácia programu PowerPoint</vt:lpstr>
      <vt:lpstr>Úkol</vt:lpstr>
      <vt:lpstr>Děkujem za pozornosť!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Mapové zdroje</dc:title>
  <dc:creator>Filip Leitner</dc:creator>
  <cp:lastModifiedBy>Filip Leitner</cp:lastModifiedBy>
  <cp:revision>28</cp:revision>
  <dcterms:created xsi:type="dcterms:W3CDTF">2020-10-11T08:38:16Z</dcterms:created>
  <dcterms:modified xsi:type="dcterms:W3CDTF">2020-10-14T13:33:39Z</dcterms:modified>
</cp:coreProperties>
</file>