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5"/>
  </p:notesMasterIdLst>
  <p:sldIdLst>
    <p:sldId id="256" r:id="rId2"/>
    <p:sldId id="273" r:id="rId3"/>
    <p:sldId id="272" r:id="rId4"/>
    <p:sldId id="280" r:id="rId5"/>
    <p:sldId id="259" r:id="rId6"/>
    <p:sldId id="274" r:id="rId7"/>
    <p:sldId id="281" r:id="rId8"/>
    <p:sldId id="278" r:id="rId9"/>
    <p:sldId id="279" r:id="rId10"/>
    <p:sldId id="264" r:id="rId11"/>
    <p:sldId id="277" r:id="rId12"/>
    <p:sldId id="276" r:id="rId13"/>
    <p:sldId id="257" r:id="rId14"/>
    <p:sldId id="275" r:id="rId15"/>
    <p:sldId id="260" r:id="rId16"/>
    <p:sldId id="261" r:id="rId17"/>
    <p:sldId id="262" r:id="rId18"/>
    <p:sldId id="267" r:id="rId19"/>
    <p:sldId id="268" r:id="rId20"/>
    <p:sldId id="269" r:id="rId21"/>
    <p:sldId id="270" r:id="rId22"/>
    <p:sldId id="271" r:id="rId23"/>
    <p:sldId id="26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84371" autoAdjust="0"/>
  </p:normalViewPr>
  <p:slideViewPr>
    <p:cSldViewPr snapToGrid="0">
      <p:cViewPr varScale="1">
        <p:scale>
          <a:sx n="96" d="100"/>
          <a:sy n="96" d="100"/>
        </p:scale>
        <p:origin x="11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D9598-307E-45BE-BDF8-CC8E96E455E3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252C3-C936-4176-8036-D414261CDA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711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5751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7683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Celý ten reťazec </a:t>
            </a:r>
            <a:br>
              <a:rPr lang="sk-SK" dirty="0"/>
            </a:br>
            <a:r>
              <a:rPr lang="sk-SK" dirty="0"/>
              <a:t>tieto „veľké ciele“ sa </a:t>
            </a:r>
            <a:r>
              <a:rPr lang="sk-SK" dirty="0" err="1"/>
              <a:t>prenáčajú</a:t>
            </a:r>
            <a:r>
              <a:rPr lang="sk-SK" dirty="0"/>
              <a:t> na nižšie úrovne a určujú trendy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1607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817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O SDGS ste už síce počuli od prof. Konečného ale nakoľko ide o koncept resp. tému ktorá zvykne byť prehliadaná – nakoľko teda sa zdá byť možno dá sa povedať utopická tak ja by som ju rád v krátkosti zopakoval a skúsil poukázať, že teda má aj praktické dosahy v podstate až na geografický ústav.</a:t>
            </a:r>
            <a:br>
              <a:rPr lang="sk-SK" dirty="0"/>
            </a:br>
            <a:r>
              <a:rPr lang="sk-SK" dirty="0"/>
              <a:t>Čo sú to teda tie </a:t>
            </a:r>
            <a:r>
              <a:rPr lang="sk-SK" dirty="0" err="1"/>
              <a:t>SDGs</a:t>
            </a:r>
            <a:r>
              <a:rPr lang="sk-SK" dirty="0"/>
              <a:t>  - ciele stanovené organizáciou spojených národov ktoré sa snažia o riešenie/adresovanie </a:t>
            </a:r>
            <a:r>
              <a:rPr lang="sk-SK" dirty="0" err="1"/>
              <a:t>najvýznanejších</a:t>
            </a:r>
            <a:r>
              <a:rPr lang="sk-SK" dirty="0"/>
              <a:t> problémov sveta  a na celom svete a sú implementované do ďalších plánov/stratégií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485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/>
              <a:t>To je ta </a:t>
            </a:r>
            <a:r>
              <a:rPr lang="sk-SK" dirty="0" err="1"/>
              <a:t>vrchna</a:t>
            </a:r>
            <a:r>
              <a:rPr lang="sk-SK" dirty="0"/>
              <a:t> </a:t>
            </a:r>
            <a:r>
              <a:rPr lang="sk-SK" dirty="0" err="1"/>
              <a:t>uroven</a:t>
            </a:r>
            <a:r>
              <a:rPr lang="sk-SK" dirty="0"/>
              <a:t> ta </a:t>
            </a:r>
            <a:r>
              <a:rPr lang="sk-SK" dirty="0" err="1"/>
              <a:t>musi</a:t>
            </a:r>
            <a:r>
              <a:rPr lang="sk-SK" dirty="0"/>
              <a:t> v </a:t>
            </a:r>
            <a:r>
              <a:rPr lang="sk-SK" dirty="0" err="1"/>
              <a:t>podsate</a:t>
            </a:r>
            <a:r>
              <a:rPr lang="sk-SK" dirty="0"/>
              <a:t> byt </a:t>
            </a:r>
            <a:r>
              <a:rPr lang="sk-SK" dirty="0" err="1"/>
              <a:t>taka</a:t>
            </a:r>
            <a:r>
              <a:rPr lang="sk-SK" dirty="0"/>
              <a:t> </a:t>
            </a:r>
            <a:r>
              <a:rPr lang="sk-SK" dirty="0" err="1"/>
              <a:t>prilši</a:t>
            </a:r>
            <a:r>
              <a:rPr lang="sk-SK" dirty="0"/>
              <a:t> </a:t>
            </a:r>
            <a:r>
              <a:rPr lang="sk-SK" dirty="0" err="1"/>
              <a:t>všeobecna</a:t>
            </a:r>
            <a:r>
              <a:rPr lang="sk-SK" dirty="0"/>
              <a:t> niekedy možno </a:t>
            </a:r>
            <a:r>
              <a:rPr lang="sk-SK" dirty="0" err="1"/>
              <a:t>vagna</a:t>
            </a:r>
            <a:r>
              <a:rPr lang="sk-SK" dirty="0"/>
              <a:t>. A nemyslím si že za toto obdobie niekto </a:t>
            </a:r>
            <a:r>
              <a:rPr lang="sk-SK" dirty="0" err="1"/>
              <a:t>relane</a:t>
            </a:r>
            <a:r>
              <a:rPr lang="sk-SK" dirty="0"/>
              <a:t> </a:t>
            </a:r>
            <a:r>
              <a:rPr lang="sk-SK" dirty="0" err="1"/>
              <a:t>čaka</a:t>
            </a:r>
            <a:r>
              <a:rPr lang="sk-SK" dirty="0"/>
              <a:t> že vyrieši ten ciel </a:t>
            </a:r>
            <a:r>
              <a:rPr lang="sk-SK" dirty="0" err="1"/>
              <a:t>najvyšej</a:t>
            </a:r>
            <a:r>
              <a:rPr lang="sk-SK" dirty="0"/>
              <a:t> </a:t>
            </a:r>
            <a:r>
              <a:rPr lang="sk-SK" dirty="0" err="1"/>
              <a:t>urovne</a:t>
            </a:r>
            <a:r>
              <a:rPr lang="sk-SK" dirty="0"/>
              <a:t>. Potreba hovoriť o </a:t>
            </a:r>
            <a:r>
              <a:rPr lang="sk-SK" dirty="0" err="1"/>
              <a:t>problemoch</a:t>
            </a:r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279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dirty="0"/>
              <a:t>Najvyššia úroveň – všeobecná, globálna</a:t>
            </a:r>
          </a:p>
          <a:p>
            <a:r>
              <a:rPr lang="sk-SK" sz="1200" dirty="0" err="1"/>
              <a:t>Podciele</a:t>
            </a:r>
            <a:r>
              <a:rPr lang="sk-SK" sz="1200" dirty="0"/>
              <a:t> sú už konkrétnejšie – vhodnejšie pre implementáciu jednotlivých </a:t>
            </a:r>
            <a:r>
              <a:rPr lang="sk-SK" sz="1200" dirty="0" err="1"/>
              <a:t>podúrovní</a:t>
            </a:r>
            <a:endParaRPr lang="sk-SK" sz="1200" dirty="0"/>
          </a:p>
          <a:p>
            <a:br>
              <a:rPr lang="sk-SK" dirty="0"/>
            </a:br>
            <a:r>
              <a:rPr lang="sk-SK" dirty="0"/>
              <a:t>INSPIRE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7111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Jednotlivé sledované faktory sú </a:t>
            </a:r>
            <a:r>
              <a:rPr lang="sk-SK" dirty="0" err="1"/>
              <a:t>jane</a:t>
            </a:r>
            <a:r>
              <a:rPr lang="sk-SK" dirty="0"/>
              <a:t> definované spoločne s tým kto je za nich zodpovedný (</a:t>
            </a:r>
            <a:r>
              <a:rPr lang="sk-SK" dirty="0" err="1"/>
              <a:t>do´dáva</a:t>
            </a:r>
            <a:r>
              <a:rPr lang="sk-SK" dirty="0"/>
              <a:t> dáta) je možné si zistiť kedy </a:t>
            </a:r>
            <a:r>
              <a:rPr lang="sk-SK" dirty="0" err="1"/>
              <a:t>prebiehaju</a:t>
            </a:r>
            <a:r>
              <a:rPr lang="sk-SK" dirty="0"/>
              <a:t> updaty, kontakt a pod.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0392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Prečo o tom napríklad hovoríme my...je že prepojenie s </a:t>
            </a:r>
            <a:r>
              <a:rPr lang="sk-SK" dirty="0" err="1"/>
              <a:t>priestorvými</a:t>
            </a:r>
            <a:r>
              <a:rPr lang="sk-SK" dirty="0"/>
              <a:t> dátami je </a:t>
            </a:r>
            <a:r>
              <a:rPr lang="sk-SK" dirty="0" err="1"/>
              <a:t>doležité</a:t>
            </a:r>
            <a:br>
              <a:rPr lang="sk-SK" dirty="0"/>
            </a:br>
            <a:r>
              <a:rPr lang="sk-SK" dirty="0"/>
              <a:t>Dôležité ale je aj to, že si to začínajú aj v kruhoch mimo geografiu/kartografiu uvedomovať.</a:t>
            </a:r>
          </a:p>
          <a:p>
            <a:r>
              <a:rPr lang="sk-SK" dirty="0"/>
              <a:t>- Množstvo príležitostí</a:t>
            </a:r>
          </a:p>
          <a:p>
            <a:endParaRPr lang="sk-SK" dirty="0"/>
          </a:p>
          <a:p>
            <a:r>
              <a:rPr lang="sk-SK" dirty="0"/>
              <a:t>Dôležitosť v </a:t>
            </a:r>
            <a:r>
              <a:rPr lang="sk-SK" dirty="0" err="1"/>
              <a:t>roznych</a:t>
            </a:r>
            <a:r>
              <a:rPr lang="sk-SK" dirty="0"/>
              <a:t> dokumentoch . Rio 20+ </a:t>
            </a:r>
            <a:r>
              <a:rPr lang="sk-SK" dirty="0" err="1"/>
              <a:t>Future</a:t>
            </a:r>
            <a:r>
              <a:rPr lang="sk-SK" dirty="0"/>
              <a:t>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want</a:t>
            </a:r>
            <a:r>
              <a:rPr lang="sk-SK" dirty="0"/>
              <a:t>: https://sustainabledevelopment.un.org/content/documents/733FutureWeWant.pdf</a:t>
            </a:r>
          </a:p>
          <a:p>
            <a:r>
              <a:rPr lang="sk-SK" dirty="0"/>
              <a:t>-</a:t>
            </a:r>
            <a:r>
              <a:rPr lang="en-US" dirty="0"/>
              <a:t>For example, a few of the indicators require more current data</a:t>
            </a:r>
            <a:endParaRPr lang="sk-SK" dirty="0"/>
          </a:p>
          <a:p>
            <a:r>
              <a:rPr lang="sk-SK" dirty="0"/>
              <a:t>-</a:t>
            </a:r>
            <a:r>
              <a:rPr lang="en-US" dirty="0"/>
              <a:t>High-resolution satellite imagery, mobile devices, biometric data, and crowdsourced citizen reporting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4450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Ako som už spomínal, pod úrovne vychádzajú z  </a:t>
            </a:r>
            <a:r>
              <a:rPr lang="sk-SK" dirty="0" err="1"/>
              <a:t>prarnych</a:t>
            </a:r>
            <a:r>
              <a:rPr lang="sk-SK" dirty="0"/>
              <a:t> cieľov, adoptujú </a:t>
            </a:r>
            <a:r>
              <a:rPr lang="sk-SK" dirty="0" err="1"/>
              <a:t>sí</a:t>
            </a:r>
            <a:r>
              <a:rPr lang="sk-SK" dirty="0"/>
              <a:t> ich a </a:t>
            </a:r>
            <a:r>
              <a:rPr lang="sk-SK" dirty="0" err="1"/>
              <a:t>implementujú..dávajú</a:t>
            </a:r>
            <a:r>
              <a:rPr lang="sk-SK" dirty="0"/>
              <a:t> im konkrétnu podobu.</a:t>
            </a:r>
          </a:p>
          <a:p>
            <a:pPr marL="171450" indent="-171450">
              <a:buFontTx/>
              <a:buChar char="-"/>
            </a:pPr>
            <a:r>
              <a:rPr lang="sk-SK" dirty="0"/>
              <a:t>Ako vznikajú dáta, ako sa to pretavuje do praxe</a:t>
            </a:r>
          </a:p>
          <a:p>
            <a:pPr marL="171450" indent="-171450">
              <a:buFontTx/>
              <a:buChar char="-"/>
            </a:pPr>
            <a:endParaRPr lang="sk-SK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dirty="0" err="1"/>
              <a:t>Priležitosti</a:t>
            </a:r>
            <a:r>
              <a:rPr lang="sk-SK" dirty="0"/>
              <a:t>, </a:t>
            </a:r>
            <a:r>
              <a:rPr lang="sk-SK" dirty="0" err="1"/>
              <a:t>vela</a:t>
            </a:r>
            <a:r>
              <a:rPr lang="sk-SK" dirty="0"/>
              <a:t> tých praktických </a:t>
            </a:r>
            <a:r>
              <a:rPr lang="sk-SK" dirty="0" err="1"/>
              <a:t>aktivit</a:t>
            </a:r>
            <a:r>
              <a:rPr lang="sk-SK" dirty="0"/>
              <a:t> vychádza z nejakých takýchto plánov. Projekty </a:t>
            </a:r>
            <a:r>
              <a:rPr lang="sk-SK" dirty="0" err="1"/>
              <a:t>ktore</a:t>
            </a:r>
            <a:r>
              <a:rPr lang="sk-SK" dirty="0"/>
              <a:t> sa </a:t>
            </a:r>
            <a:r>
              <a:rPr lang="sk-SK" dirty="0" err="1"/>
              <a:t>reišia</a:t>
            </a:r>
            <a:r>
              <a:rPr lang="sk-SK" dirty="0"/>
              <a:t> cielia na riešenie nejakých takýchto podmienok preto </a:t>
            </a:r>
            <a:r>
              <a:rPr lang="sk-SK" dirty="0" err="1"/>
              <a:t>su</a:t>
            </a:r>
            <a:r>
              <a:rPr lang="sk-SK" dirty="0"/>
              <a:t> na to peniaze preto </a:t>
            </a:r>
            <a:r>
              <a:rPr lang="sk-SK" dirty="0" err="1"/>
              <a:t>su</a:t>
            </a:r>
            <a:r>
              <a:rPr lang="sk-SK" dirty="0"/>
              <a:t> </a:t>
            </a:r>
            <a:r>
              <a:rPr lang="sk-SK" dirty="0" err="1"/>
              <a:t>priležitosti</a:t>
            </a:r>
            <a:r>
              <a:rPr lang="sk-SK" dirty="0"/>
              <a:t>. V podstate teda ak niekto z </a:t>
            </a:r>
            <a:r>
              <a:rPr lang="sk-SK" dirty="0" err="1"/>
              <a:t>vas</a:t>
            </a:r>
            <a:r>
              <a:rPr lang="sk-SK" dirty="0"/>
              <a:t> </a:t>
            </a:r>
            <a:r>
              <a:rPr lang="sk-SK" dirty="0" err="1"/>
              <a:t>robi</a:t>
            </a:r>
            <a:r>
              <a:rPr lang="sk-SK" dirty="0"/>
              <a:t> </a:t>
            </a:r>
            <a:r>
              <a:rPr lang="sk-SK" dirty="0" err="1"/>
              <a:t>bakalarku</a:t>
            </a:r>
            <a:r>
              <a:rPr lang="sk-SK" dirty="0"/>
              <a:t> </a:t>
            </a:r>
            <a:r>
              <a:rPr lang="sk-SK" dirty="0" err="1"/>
              <a:t>napojenu</a:t>
            </a:r>
            <a:r>
              <a:rPr lang="sk-SK" dirty="0"/>
              <a:t> na projekt tak to </a:t>
            </a:r>
            <a:r>
              <a:rPr lang="sk-SK" dirty="0" err="1"/>
              <a:t>može</a:t>
            </a:r>
            <a:r>
              <a:rPr lang="sk-SK" dirty="0"/>
              <a:t> </a:t>
            </a:r>
            <a:r>
              <a:rPr lang="sk-SK" dirty="0" err="1"/>
              <a:t>suvieist</a:t>
            </a:r>
            <a:r>
              <a:rPr lang="sk-SK" dirty="0"/>
              <a:t>/ </a:t>
            </a:r>
            <a:r>
              <a:rPr lang="sk-SK" dirty="0" err="1"/>
              <a:t>vychadzat</a:t>
            </a:r>
            <a:r>
              <a:rPr lang="sk-SK" dirty="0"/>
              <a:t> </a:t>
            </a:r>
            <a:r>
              <a:rPr lang="sk-SK" dirty="0" err="1"/>
              <a:t>prave</a:t>
            </a:r>
            <a:r>
              <a:rPr lang="sk-SK" dirty="0"/>
              <a:t> z niečoho </a:t>
            </a:r>
            <a:r>
              <a:rPr lang="sk-SK" dirty="0" err="1"/>
              <a:t>takeho</a:t>
            </a:r>
            <a:endParaRPr lang="sk-SK" dirty="0"/>
          </a:p>
          <a:p>
            <a:pPr marL="171450" indent="-171450">
              <a:buFontTx/>
              <a:buChar char="-"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5115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4836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Trošku som preskočil tie jednotlivé úrovne </a:t>
            </a:r>
            <a:r>
              <a:rPr lang="sk-SK" dirty="0" err="1"/>
              <a:t>kedže</a:t>
            </a:r>
            <a:r>
              <a:rPr lang="sk-SK" dirty="0"/>
              <a:t> sa teraz vrátim z národného na </a:t>
            </a:r>
            <a:r>
              <a:rPr lang="sk-SK" dirty="0" err="1"/>
              <a:t>europsky</a:t>
            </a:r>
            <a:r>
              <a:rPr lang="sk-SK" dirty="0"/>
              <a:t> projekt ale </a:t>
            </a:r>
            <a:r>
              <a:rPr lang="sk-SK" dirty="0" err="1"/>
              <a:t>chel</a:t>
            </a:r>
            <a:r>
              <a:rPr lang="sk-SK" dirty="0"/>
              <a:t> som na tomto príklade demonštrovať ak sa jednotlivé tie ciele </a:t>
            </a:r>
            <a:r>
              <a:rPr lang="sk-SK" dirty="0" err="1"/>
              <a:t>dostávaju</a:t>
            </a:r>
            <a:r>
              <a:rPr lang="sk-SK" dirty="0"/>
              <a:t> do praxe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252C3-C936-4176-8036-D414261CDA37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366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46D-01C5-4961-BF52-893DBE13920B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827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46D-01C5-4961-BF52-893DBE13920B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683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46D-01C5-4961-BF52-893DBE13920B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583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46D-01C5-4961-BF52-893DBE13920B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073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46D-01C5-4961-BF52-893DBE13920B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174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46D-01C5-4961-BF52-893DBE13920B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294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46D-01C5-4961-BF52-893DBE13920B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212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46D-01C5-4961-BF52-893DBE13920B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231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46D-01C5-4961-BF52-893DBE13920B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210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46D-01C5-4961-BF52-893DBE13920B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646D-01C5-4961-BF52-893DBE13920B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906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C646D-01C5-4961-BF52-893DBE13920B}" type="datetimeFigureOut">
              <a:rPr lang="sk-SK" smtClean="0"/>
              <a:t>2. 12. 2020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09619-E1F6-4CDE-8980-BFFFD73A256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50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p.cz/C1257458002F0DC7/cz/agenda_2030/$FILE/OUR_ImplementaceAgendy2030_20190121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ts.un.org/sdgs/dataContacts/" TargetMode="External"/><Relationship Id="rId2" Type="http://schemas.openxmlformats.org/officeDocument/2006/relationships/hyperlink" Target="https://sustainabledevelopment.un.org/content/documents/733FutureWeWan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.org/sustainabledevelopmen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F67FF8-4BA9-4310-8538-BA9815C9C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sk-SK" sz="3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sk-SK" sz="3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2030 Agenda for Sustainable Development</a:t>
            </a:r>
            <a:endParaRPr lang="sk-SK" sz="3100" dirty="0">
              <a:solidFill>
                <a:srgbClr val="0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509506-356B-4751-91B1-635FB20C7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 r="6499" b="-1"/>
          <a:stretch/>
        </p:blipFill>
        <p:spPr bwMode="auto">
          <a:xfrm>
            <a:off x="657226" y="589062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973D55B3-D186-4CAF-B870-2185A9380FB2}"/>
              </a:ext>
            </a:extLst>
          </p:cNvPr>
          <p:cNvSpPr txBox="1"/>
          <p:nvPr/>
        </p:nvSpPr>
        <p:spPr>
          <a:xfrm>
            <a:off x="11236750" y="6027003"/>
            <a:ext cx="3844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1200" dirty="0"/>
              <a:t>Filip Leitner</a:t>
            </a:r>
            <a:br>
              <a:rPr lang="sk-SK" sz="1200" dirty="0"/>
            </a:br>
            <a:r>
              <a:rPr lang="sk-SK" sz="1200" dirty="0"/>
              <a:t>cv. č. 7</a:t>
            </a:r>
            <a:br>
              <a:rPr lang="sk-SK" sz="1200" dirty="0"/>
            </a:br>
            <a:r>
              <a:rPr lang="sk-SK" sz="1200" dirty="0"/>
              <a:t>Z8015</a:t>
            </a:r>
            <a:br>
              <a:rPr lang="sk-SK" sz="1200" dirty="0"/>
            </a:br>
            <a:r>
              <a:rPr lang="sk-SK" sz="12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89525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73C55-CACB-4590-8C59-3F873C58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8784"/>
          </a:xfrm>
        </p:spPr>
        <p:txBody>
          <a:bodyPr>
            <a:normAutofit/>
          </a:bodyPr>
          <a:lstStyle/>
          <a:p>
            <a:r>
              <a:rPr lang="sk-SK" sz="4000"/>
              <a:t>Reports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86C2E73-157F-43BF-A875-A99A6C493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03464"/>
          </a:xfrm>
        </p:spPr>
        <p:txBody>
          <a:bodyPr>
            <a:normAutofit lnSpcReduction="10000"/>
          </a:bodyPr>
          <a:lstStyle/>
          <a:p>
            <a:r>
              <a:rPr lang="en-US" sz="1900"/>
              <a:t>31 March 2020, 186 parties (185 countries plus the European Union) had communicated their first nationally determined contribution</a:t>
            </a:r>
            <a:endParaRPr lang="sk-SK" sz="1900"/>
          </a:p>
          <a:p>
            <a:r>
              <a:rPr lang="en-US" sz="1900"/>
              <a:t>In 2019, at least 120 of 153 developing countries had undertaken activities to formulate and implement national adaptation plans</a:t>
            </a:r>
            <a:endParaRPr lang="sk-SK" sz="1900"/>
          </a:p>
          <a:p>
            <a:r>
              <a:rPr lang="en-US" sz="1900"/>
              <a:t>With regard to global climate finance, there was an increase of $584 billion, or 17 per cent, from 2013 to 2014 and of $681 billion from 2015 to 2016vities to formulate and implement national adaptation plans</a:t>
            </a:r>
            <a:endParaRPr lang="sk-SK" sz="19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866706F-023F-4BB1-B363-1F222D1F6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508"/>
          <a:stretch/>
        </p:blipFill>
        <p:spPr>
          <a:xfrm>
            <a:off x="838200" y="1825625"/>
            <a:ext cx="6151651" cy="430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47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6535A-17E0-47BD-8E64-3C297EEC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endParaRPr lang="sk-SK" sz="600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95DD8D-6673-4C11-AC57-5DDED99C8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458" y="2855104"/>
            <a:ext cx="4428236" cy="2728198"/>
          </a:xfrm>
        </p:spPr>
        <p:txBody>
          <a:bodyPr anchor="t">
            <a:normAutofit/>
          </a:bodyPr>
          <a:lstStyle/>
          <a:p>
            <a:r>
              <a:rPr lang="en-US" sz="2000" b="0" i="0" dirty="0">
                <a:effectLst/>
                <a:latin typeface="Open Sans"/>
              </a:rPr>
              <a:t>list of national entities which provide data to the international system and to share their data collection calendars</a:t>
            </a:r>
            <a:endParaRPr lang="sk-SK" sz="20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280D62B-15BA-4FEA-A037-229062CC85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134" b="-3"/>
          <a:stretch/>
        </p:blipFill>
        <p:spPr>
          <a:xfrm>
            <a:off x="1123357" y="1054359"/>
            <a:ext cx="6078021" cy="4692166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100838F5-A091-4E79-B246-41E6DD7980D1}"/>
              </a:ext>
            </a:extLst>
          </p:cNvPr>
          <p:cNvSpPr txBox="1"/>
          <p:nvPr/>
        </p:nvSpPr>
        <p:spPr>
          <a:xfrm>
            <a:off x="66671" y="6581001"/>
            <a:ext cx="74801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k-SK" sz="1200" dirty="0"/>
              <a:t>https://unstats.un.org/sdgs/dataContacts/?selectIndicator=2.c.1+Indicator+of+food+price+anomalies&amp;selectAgency=</a:t>
            </a:r>
          </a:p>
        </p:txBody>
      </p:sp>
    </p:spTree>
    <p:extLst>
      <p:ext uri="{BB962C8B-B14F-4D97-AF65-F5344CB8AC3E}">
        <p14:creationId xmlns:p14="http://schemas.microsoft.com/office/powerpoint/2010/main" val="283988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2D64C3-8546-4D51-9C5C-1816B282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12" y="365125"/>
            <a:ext cx="6533561" cy="1460500"/>
          </a:xfrm>
        </p:spPr>
        <p:txBody>
          <a:bodyPr>
            <a:normAutofit fontScale="90000"/>
          </a:bodyPr>
          <a:lstStyle/>
          <a:p>
            <a:r>
              <a:rPr lang="sk-SK" sz="4000" dirty="0"/>
              <a:t>Veľa cieľov súvisí s priestorovými informáciami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66B681C-F950-440F-9115-EF368ABBC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34" y="1549841"/>
            <a:ext cx="6439293" cy="4351338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Collected at local, national and global levels, and supported by IT tools and other best available technologies, earth observation data have the potential to play a critical and insightful role in monitoring the targets, tracking the progress and helping countries make mid-term corrections to several of the Sustainable Development Goals</a:t>
            </a:r>
            <a:endParaRPr lang="sk-SK" sz="1800" dirty="0"/>
          </a:p>
          <a:p>
            <a:pPr algn="just">
              <a:lnSpc>
                <a:spcPct val="100000"/>
              </a:lnSpc>
            </a:pPr>
            <a:r>
              <a:rPr lang="en-US" sz="1400" dirty="0"/>
              <a:t>hazard and risk assessments</a:t>
            </a:r>
            <a:r>
              <a:rPr lang="sk-SK" sz="1400" dirty="0"/>
              <a:t>, </a:t>
            </a:r>
            <a:r>
              <a:rPr lang="en-US" sz="1400" dirty="0"/>
              <a:t>land use and land cover changes</a:t>
            </a:r>
            <a:r>
              <a:rPr lang="sk-SK" sz="1400" dirty="0"/>
              <a:t>, </a:t>
            </a:r>
            <a:r>
              <a:rPr lang="en-US" sz="1400" dirty="0"/>
              <a:t>predict the onset of drought, flooded areas and can best serve as a pre-planning as well as a monitoring and evaluation</a:t>
            </a:r>
            <a:r>
              <a:rPr lang="sk-SK" sz="1400" dirty="0"/>
              <a:t> ...</a:t>
            </a:r>
          </a:p>
          <a:p>
            <a:pPr algn="just"/>
            <a:endParaRPr lang="sk-SK" sz="1400" dirty="0"/>
          </a:p>
          <a:p>
            <a:pPr algn="just"/>
            <a:r>
              <a:rPr lang="sk-SK" sz="1800" dirty="0"/>
              <a:t>V menej vyspelých krajinách potreba nahradiť terénne šetrenia (presnosť, rýchlosť, efektivita)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A517ECC-E9A2-49B4-B519-E518C69D4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640" y="0"/>
            <a:ext cx="5639360" cy="685800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FD3741DC-F8EA-4FAF-AD31-385DA077CC3C}"/>
              </a:ext>
            </a:extLst>
          </p:cNvPr>
          <p:cNvSpPr txBox="1"/>
          <p:nvPr/>
        </p:nvSpPr>
        <p:spPr>
          <a:xfrm>
            <a:off x="269528" y="5901179"/>
            <a:ext cx="6225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https://www.earthobservations.org/documents/articles_ext/201608_unggim_geo_transforming_our_world_white_paper.pdf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F9DF96F-9850-4C7A-BD83-D14562A2A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053" y="1373670"/>
            <a:ext cx="5620534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2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599AD-39E6-4B06-8E19-FF89021DB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6" y="1188637"/>
            <a:ext cx="3291821" cy="4480726"/>
          </a:xfrm>
        </p:spPr>
        <p:txBody>
          <a:bodyPr>
            <a:normAutofit/>
          </a:bodyPr>
          <a:lstStyle/>
          <a:p>
            <a:pPr algn="r"/>
            <a:r>
              <a:rPr lang="sk-SK" sz="5600" dirty="0"/>
              <a:t>Národné plány /stratégie a </a:t>
            </a:r>
            <a:r>
              <a:rPr lang="sk-SK" sz="5600" dirty="0" err="1"/>
              <a:t>SDGs</a:t>
            </a:r>
            <a:endParaRPr lang="sk-SK" sz="56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A4B56F-91C3-4965-BC38-A63525FBA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sk-SK" sz="1900" dirty="0"/>
              <a:t>Národné plány /stratégie by mali adresovať rovnaké priority</a:t>
            </a:r>
          </a:p>
          <a:p>
            <a:pPr lvl="1"/>
            <a:r>
              <a:rPr lang="sk-SK" sz="1900" dirty="0"/>
              <a:t>Hlavní nástroje </a:t>
            </a:r>
            <a:r>
              <a:rPr lang="sk-SK" sz="1900" dirty="0" err="1"/>
              <a:t>implementace</a:t>
            </a:r>
            <a:r>
              <a:rPr lang="sk-SK" sz="1900" dirty="0"/>
              <a:t> Agendy 2030 </a:t>
            </a:r>
            <a:r>
              <a:rPr lang="sk-SK" sz="1900" dirty="0" err="1"/>
              <a:t>jsou</a:t>
            </a:r>
            <a:r>
              <a:rPr lang="sk-SK" sz="1900" dirty="0"/>
              <a:t> </a:t>
            </a:r>
            <a:r>
              <a:rPr lang="sk-SK" sz="1900" dirty="0" err="1"/>
              <a:t>navázány</a:t>
            </a:r>
            <a:r>
              <a:rPr lang="sk-SK" sz="1900" dirty="0"/>
              <a:t> na </a:t>
            </a:r>
            <a:r>
              <a:rPr lang="sk-SK" sz="1900" dirty="0" err="1"/>
              <a:t>implementaci</a:t>
            </a:r>
            <a:r>
              <a:rPr lang="sk-SK" sz="1900" dirty="0"/>
              <a:t> </a:t>
            </a:r>
            <a:r>
              <a:rPr lang="sk-SK" sz="1900" b="1" dirty="0"/>
              <a:t>Strategického rámce Česká republika 2030</a:t>
            </a:r>
            <a:r>
              <a:rPr lang="sk-SK" sz="1900" dirty="0"/>
              <a:t>, do </a:t>
            </a:r>
            <a:r>
              <a:rPr lang="sk-SK" sz="1900" dirty="0" err="1"/>
              <a:t>nějž</a:t>
            </a:r>
            <a:r>
              <a:rPr lang="sk-SK" sz="1900" dirty="0"/>
              <a:t> </a:t>
            </a:r>
            <a:r>
              <a:rPr lang="sk-SK" sz="1900" dirty="0" err="1"/>
              <a:t>byly</a:t>
            </a:r>
            <a:r>
              <a:rPr lang="sk-SK" sz="1900" dirty="0"/>
              <a:t> </a:t>
            </a:r>
            <a:r>
              <a:rPr lang="sk-SK" sz="1900" dirty="0" err="1"/>
              <a:t>všechny</a:t>
            </a:r>
            <a:r>
              <a:rPr lang="sk-SK" sz="1900" dirty="0"/>
              <a:t> </a:t>
            </a:r>
            <a:r>
              <a:rPr lang="sk-SK" sz="1900" dirty="0" err="1"/>
              <a:t>Cíle</a:t>
            </a:r>
            <a:r>
              <a:rPr lang="sk-SK" sz="1900" dirty="0"/>
              <a:t> </a:t>
            </a:r>
            <a:r>
              <a:rPr lang="sk-SK" sz="1900" dirty="0" err="1"/>
              <a:t>udržitelného</a:t>
            </a:r>
            <a:r>
              <a:rPr lang="sk-SK" sz="1900" dirty="0"/>
              <a:t> rozvoje </a:t>
            </a:r>
            <a:r>
              <a:rPr lang="sk-SK" sz="1900" dirty="0" err="1"/>
              <a:t>přímo</a:t>
            </a:r>
            <a:r>
              <a:rPr lang="sk-SK" sz="1900" dirty="0"/>
              <a:t> </a:t>
            </a:r>
            <a:r>
              <a:rPr lang="sk-SK" sz="1900" dirty="0" err="1"/>
              <a:t>integrovány</a:t>
            </a:r>
            <a:r>
              <a:rPr lang="sk-SK" sz="1900" dirty="0"/>
              <a:t>.</a:t>
            </a:r>
          </a:p>
          <a:p>
            <a:r>
              <a:rPr lang="sk-SK" sz="1900" dirty="0"/>
              <a:t>Jeden z kľúčov k dosahovaniu  celkového výsledku</a:t>
            </a:r>
          </a:p>
          <a:p>
            <a:pPr lvl="1"/>
            <a:r>
              <a:rPr lang="sk-SK" sz="1900" dirty="0"/>
              <a:t>Dáta podporujúce rozhodovania na všetkých úrovniach</a:t>
            </a:r>
          </a:p>
          <a:p>
            <a:endParaRPr lang="sk-SK" sz="1900" dirty="0"/>
          </a:p>
        </p:txBody>
      </p:sp>
    </p:spTree>
    <p:extLst>
      <p:ext uri="{BB962C8B-B14F-4D97-AF65-F5344CB8AC3E}">
        <p14:creationId xmlns:p14="http://schemas.microsoft.com/office/powerpoint/2010/main" val="2298468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0E1217-DF85-4D89-B207-DE4477ADD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" y="193789"/>
            <a:ext cx="10515600" cy="1325563"/>
          </a:xfrm>
        </p:spPr>
        <p:txBody>
          <a:bodyPr/>
          <a:lstStyle/>
          <a:p>
            <a:r>
              <a:rPr lang="sk-SK" dirty="0"/>
              <a:t>AGENDA 2030 v ČR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1131E2-6BF2-44E7-B3A5-34307F845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661" y="1499054"/>
            <a:ext cx="5403980" cy="4351338"/>
          </a:xfrm>
        </p:spPr>
        <p:txBody>
          <a:bodyPr/>
          <a:lstStyle/>
          <a:p>
            <a:r>
              <a:rPr lang="sk-SK" dirty="0" err="1">
                <a:hlinkClick r:id="rId3"/>
              </a:rPr>
              <a:t>Implementace</a:t>
            </a:r>
            <a:r>
              <a:rPr lang="sk-SK" dirty="0">
                <a:hlinkClick r:id="rId3"/>
              </a:rPr>
              <a:t> Agendy 2030 pro </a:t>
            </a:r>
            <a:r>
              <a:rPr lang="sk-SK" dirty="0" err="1">
                <a:hlinkClick r:id="rId3"/>
              </a:rPr>
              <a:t>udržitelný</a:t>
            </a:r>
            <a:r>
              <a:rPr lang="sk-SK" dirty="0">
                <a:hlinkClick r:id="rId3"/>
              </a:rPr>
              <a:t> rozvoj (</a:t>
            </a:r>
            <a:r>
              <a:rPr lang="sk-SK" dirty="0" err="1">
                <a:hlinkClick r:id="rId3"/>
              </a:rPr>
              <a:t>Cílů</a:t>
            </a:r>
            <a:r>
              <a:rPr lang="sk-SK" dirty="0">
                <a:hlinkClick r:id="rId3"/>
              </a:rPr>
              <a:t> </a:t>
            </a:r>
            <a:r>
              <a:rPr lang="sk-SK" dirty="0" err="1">
                <a:hlinkClick r:id="rId3"/>
              </a:rPr>
              <a:t>udržitelného</a:t>
            </a:r>
            <a:r>
              <a:rPr lang="sk-SK" dirty="0">
                <a:hlinkClick r:id="rId3"/>
              </a:rPr>
              <a:t> rozvoje) v České </a:t>
            </a:r>
            <a:r>
              <a:rPr lang="sk-SK" dirty="0" err="1">
                <a:hlinkClick r:id="rId3"/>
              </a:rPr>
              <a:t>republice</a:t>
            </a:r>
            <a:endParaRPr lang="sk-SK" dirty="0"/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DB77736-16CB-48E3-866C-9808EE0BD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9601" y="3356769"/>
            <a:ext cx="6113242" cy="3307442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B8C07EDA-0466-44B4-B359-1584C39B6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900" y="278267"/>
            <a:ext cx="68961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17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2C7F5-924D-4352-A93B-8FCCAF44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927" y="365125"/>
            <a:ext cx="8815872" cy="1325563"/>
          </a:xfrm>
        </p:spPr>
        <p:txBody>
          <a:bodyPr/>
          <a:lstStyle/>
          <a:p>
            <a:r>
              <a:rPr lang="sk-SK" dirty="0" err="1"/>
              <a:t>Green</a:t>
            </a:r>
            <a:r>
              <a:rPr lang="sk-SK" dirty="0"/>
              <a:t> </a:t>
            </a:r>
            <a:r>
              <a:rPr lang="sk-SK" dirty="0" err="1"/>
              <a:t>deal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9BA192-C42B-4020-BA7A-0A2FA75A7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03" y="1901039"/>
            <a:ext cx="10515600" cy="4351338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</a:rPr>
              <a:t>The Green Deal is an integral part of this Commission’s strategy to implement the </a:t>
            </a:r>
            <a:r>
              <a:rPr lang="en-US" b="1" i="0" dirty="0">
                <a:solidFill>
                  <a:srgbClr val="444444"/>
                </a:solidFill>
                <a:effectLst/>
              </a:rPr>
              <a:t>United Nation’s 2030 Agenda </a:t>
            </a:r>
            <a:r>
              <a:rPr lang="en-US" b="0" i="0" dirty="0">
                <a:solidFill>
                  <a:srgbClr val="444444"/>
                </a:solidFill>
                <a:effectLst/>
              </a:rPr>
              <a:t>and the sustainable development goals</a:t>
            </a:r>
            <a:endParaRPr lang="sk-SK" b="0" i="0" dirty="0">
              <a:solidFill>
                <a:srgbClr val="444444"/>
              </a:solidFill>
              <a:effectLst/>
            </a:endParaRPr>
          </a:p>
          <a:p>
            <a:r>
              <a:rPr lang="sk-SK" b="0" i="0" dirty="0">
                <a:solidFill>
                  <a:srgbClr val="404040"/>
                </a:solidFill>
                <a:effectLst/>
              </a:rPr>
              <a:t>Cieľom EÚ je dosiahnuť do roku 2050 klimatickú neutralitu</a:t>
            </a:r>
          </a:p>
          <a:p>
            <a:r>
              <a:rPr lang="sk-SK" dirty="0">
                <a:solidFill>
                  <a:srgbClr val="404040"/>
                </a:solidFill>
              </a:rPr>
              <a:t>Charakteristika cieľov </a:t>
            </a:r>
            <a:r>
              <a:rPr lang="sk-SK" dirty="0" err="1">
                <a:solidFill>
                  <a:srgbClr val="404040"/>
                </a:solidFill>
              </a:rPr>
              <a:t>Green</a:t>
            </a:r>
            <a:r>
              <a:rPr lang="sk-SK" dirty="0">
                <a:solidFill>
                  <a:srgbClr val="404040"/>
                </a:solidFill>
              </a:rPr>
              <a:t> </a:t>
            </a:r>
            <a:r>
              <a:rPr lang="sk-SK" dirty="0" err="1">
                <a:solidFill>
                  <a:srgbClr val="404040"/>
                </a:solidFill>
              </a:rPr>
              <a:t>Deal</a:t>
            </a:r>
            <a:r>
              <a:rPr lang="sk-SK" dirty="0">
                <a:solidFill>
                  <a:srgbClr val="404040"/>
                </a:solidFill>
              </a:rPr>
              <a:t>: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56889FF-ABD5-4F1D-A95B-379ABE104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97" y="4188008"/>
            <a:ext cx="7991107" cy="2064369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F49AA6D-9B58-45D6-B0E4-DF40D9F7F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03" y="203123"/>
            <a:ext cx="1590897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49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E5B09A-7CEC-4667-A53D-B449F8795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069974-5C88-4206-A558-C33CBC5D4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- </a:t>
            </a:r>
            <a:r>
              <a:rPr lang="en-US" dirty="0"/>
              <a:t>wildfires are among the first contributors to climate change, with up to 20% of total global greenhouse gas emissions per year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5C37810-12C3-462E-AEF0-C90802D08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6" y="246747"/>
            <a:ext cx="5938070" cy="1562318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0FFD9718-5A27-4B78-BA04-CC3BAFE7FF5D}"/>
              </a:ext>
            </a:extLst>
          </p:cNvPr>
          <p:cNvSpPr txBox="1"/>
          <p:nvPr/>
        </p:nvSpPr>
        <p:spPr>
          <a:xfrm>
            <a:off x="5210075" y="6629391"/>
            <a:ext cx="69819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900" dirty="0"/>
              <a:t>https://ec.europa.eu/info/sites/info/files/research_and_innovation/green_deal/gdc_stakeholder_engagement_topic_01-1_fighting_wildfires.pdf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97268316-D888-44C9-8B8C-A62D969D6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548" y="2807135"/>
            <a:ext cx="5449060" cy="3353268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AB865144-8843-47C4-8A97-10EAFFE4837A}"/>
              </a:ext>
            </a:extLst>
          </p:cNvPr>
          <p:cNvSpPr txBox="1"/>
          <p:nvPr/>
        </p:nvSpPr>
        <p:spPr>
          <a:xfrm>
            <a:off x="3234209" y="6176963"/>
            <a:ext cx="85421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50" dirty="0"/>
              <a:t>Početnosť požiarov 2006–2015, zdroj: https://www.vulhm.cz/files/uploads/2019/02/533.pdf</a:t>
            </a:r>
          </a:p>
        </p:txBody>
      </p:sp>
    </p:spTree>
    <p:extLst>
      <p:ext uri="{BB962C8B-B14F-4D97-AF65-F5344CB8AC3E}">
        <p14:creationId xmlns:p14="http://schemas.microsoft.com/office/powerpoint/2010/main" val="794750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7A76B-D1EA-486D-925F-781B539C5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E7BAC1-0E98-4645-9B05-FCD4A9016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BF7C7D4-FB42-4B80-84EC-059629254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47" y="2185431"/>
            <a:ext cx="11936491" cy="399153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2F792F7-8F3D-45FB-B047-758921227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564" y="1615255"/>
            <a:ext cx="6439799" cy="3210373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2FD5ADDB-62AC-48F2-8097-D5513378CE9B}"/>
              </a:ext>
            </a:extLst>
          </p:cNvPr>
          <p:cNvSpPr txBox="1"/>
          <p:nvPr/>
        </p:nvSpPr>
        <p:spPr>
          <a:xfrm>
            <a:off x="3109404" y="3246553"/>
            <a:ext cx="6218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3194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sk-SK" sz="4600"/>
              <a:t>Zadanie č. 3 </a:t>
            </a:r>
            <a:br>
              <a:rPr lang="sk-SK" sz="4600"/>
            </a:br>
            <a:br>
              <a:rPr lang="sk-SK" sz="4600"/>
            </a:br>
            <a:r>
              <a:rPr lang="sk-SK" sz="4600"/>
              <a:t>Vizualizace a využití dat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sk-SK" sz="2400"/>
              <a:t>Co je důležité?</a:t>
            </a:r>
          </a:p>
          <a:p>
            <a:pPr lvl="1"/>
            <a:r>
              <a:rPr lang="sk-SK"/>
              <a:t>Vědět</a:t>
            </a:r>
            <a:r>
              <a:rPr lang="sk-SK" dirty="0"/>
              <a:t> o možných </a:t>
            </a:r>
            <a:r>
              <a:rPr lang="sk-SK"/>
              <a:t>zdrojích</a:t>
            </a:r>
            <a:r>
              <a:rPr lang="sk-SK" dirty="0"/>
              <a:t> </a:t>
            </a:r>
            <a:r>
              <a:rPr lang="sk-SK"/>
              <a:t>dat</a:t>
            </a:r>
            <a:endParaRPr lang="sk-SK" dirty="0"/>
          </a:p>
          <a:p>
            <a:pPr lvl="1"/>
            <a:r>
              <a:rPr lang="sk-SK"/>
              <a:t>Umět</a:t>
            </a:r>
            <a:r>
              <a:rPr lang="sk-SK" dirty="0"/>
              <a:t> je </a:t>
            </a:r>
            <a:r>
              <a:rPr lang="sk-SK"/>
              <a:t>nalézt</a:t>
            </a:r>
            <a:endParaRPr lang="sk-SK" dirty="0"/>
          </a:p>
          <a:p>
            <a:pPr lvl="1"/>
            <a:r>
              <a:rPr lang="sk-SK"/>
              <a:t>Dostupnost</a:t>
            </a:r>
            <a:r>
              <a:rPr lang="sk-SK" dirty="0"/>
              <a:t> </a:t>
            </a:r>
            <a:r>
              <a:rPr lang="sk-SK"/>
              <a:t>dat</a:t>
            </a:r>
            <a:endParaRPr lang="sk-SK" dirty="0"/>
          </a:p>
          <a:p>
            <a:pPr lvl="1"/>
            <a:r>
              <a:rPr lang="sk-SK" dirty="0"/>
              <a:t>Kriticky </a:t>
            </a:r>
            <a:r>
              <a:rPr lang="sk-SK"/>
              <a:t>vyhodnotit</a:t>
            </a:r>
            <a:r>
              <a:rPr lang="sk-SK" dirty="0"/>
              <a:t> </a:t>
            </a:r>
            <a:r>
              <a:rPr lang="sk-SK"/>
              <a:t>data</a:t>
            </a:r>
            <a:endParaRPr lang="sk-SK" dirty="0"/>
          </a:p>
          <a:p>
            <a:pPr lvl="1"/>
            <a:r>
              <a:rPr lang="sk-SK"/>
              <a:t>Využít</a:t>
            </a:r>
            <a:r>
              <a:rPr lang="sk-SK" dirty="0"/>
              <a:t> </a:t>
            </a:r>
            <a:r>
              <a:rPr lang="sk-SK"/>
              <a:t>data</a:t>
            </a:r>
            <a:r>
              <a:rPr lang="sk-SK" dirty="0"/>
              <a:t> / </a:t>
            </a:r>
            <a:r>
              <a:rPr lang="sk-SK"/>
              <a:t>vytvořit</a:t>
            </a:r>
            <a:r>
              <a:rPr lang="sk-SK" dirty="0"/>
              <a:t> </a:t>
            </a:r>
            <a:r>
              <a:rPr lang="sk-SK"/>
              <a:t>přidanou</a:t>
            </a:r>
            <a:r>
              <a:rPr lang="sk-SK" dirty="0"/>
              <a:t> hodnotu / analýza nad mapou </a:t>
            </a:r>
          </a:p>
        </p:txBody>
      </p:sp>
    </p:spTree>
    <p:extLst>
      <p:ext uri="{BB962C8B-B14F-4D97-AF65-F5344CB8AC3E}">
        <p14:creationId xmlns:p14="http://schemas.microsoft.com/office/powerpoint/2010/main" val="359378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r="22912" b="-1"/>
          <a:stretch/>
        </p:blipFill>
        <p:spPr bwMode="auto"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cs-CZ" dirty="0"/>
              <a:t>Úloha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1400" b="1" dirty="0"/>
              <a:t>1. Vybrať si tematiku </a:t>
            </a:r>
          </a:p>
          <a:p>
            <a:r>
              <a:rPr lang="sk-SK" sz="1400" dirty="0"/>
              <a:t>Čo vás zaujíma </a:t>
            </a:r>
          </a:p>
          <a:p>
            <a:r>
              <a:rPr lang="sk-SK" sz="1400" dirty="0"/>
              <a:t>Aktuálne problémy </a:t>
            </a:r>
          </a:p>
          <a:p>
            <a:r>
              <a:rPr lang="sk-SK" sz="1400" dirty="0"/>
              <a:t>Praktické využitie</a:t>
            </a:r>
          </a:p>
          <a:p>
            <a:r>
              <a:rPr lang="sk-SK" sz="1400" dirty="0"/>
              <a:t>Každý bude mať inú tému</a:t>
            </a:r>
          </a:p>
          <a:p>
            <a:pPr marL="0" indent="0">
              <a:buNone/>
            </a:pPr>
            <a:r>
              <a:rPr lang="sk-SK" sz="1400" b="1" dirty="0"/>
              <a:t>2. Nájsť zdroj voľne dostupných dát </a:t>
            </a:r>
          </a:p>
          <a:p>
            <a:r>
              <a:rPr lang="sk-SK" sz="1400" dirty="0"/>
              <a:t>Bez geografického obmedzenia</a:t>
            </a:r>
          </a:p>
          <a:p>
            <a:r>
              <a:rPr lang="sk-SK" sz="1400" dirty="0"/>
              <a:t>Ideálne niečo s čím sa bežne nestretávate (žiadne obligátne ČSÚ, atď..) </a:t>
            </a:r>
          </a:p>
          <a:p>
            <a:r>
              <a:rPr lang="sk-SK" sz="1400" dirty="0"/>
              <a:t>Kombinovať zdroje (pozor na metodiku, jednotky, atď..) </a:t>
            </a:r>
          </a:p>
          <a:p>
            <a:pPr marL="0" indent="0">
              <a:buNone/>
            </a:pPr>
            <a:r>
              <a:rPr lang="sk-SK" sz="1400" b="1" dirty="0"/>
              <a:t>3. Vytvoriť mapu </a:t>
            </a:r>
          </a:p>
          <a:p>
            <a:r>
              <a:rPr lang="sk-SK" sz="1400" dirty="0"/>
              <a:t>Zaujímavá vizualizácia </a:t>
            </a:r>
          </a:p>
          <a:p>
            <a:r>
              <a:rPr lang="sk-SK" sz="1400" dirty="0"/>
              <a:t>Analýza, porovnanie vzorov a vzťahov</a:t>
            </a:r>
          </a:p>
          <a:p>
            <a:r>
              <a:rPr lang="sk-SK" sz="1400" dirty="0"/>
              <a:t>Forma: mapa, poter, </a:t>
            </a:r>
            <a:r>
              <a:rPr lang="sk-SK" sz="1400" dirty="0" err="1"/>
              <a:t>infografika</a:t>
            </a:r>
            <a:r>
              <a:rPr lang="sk-SK" sz="1400" b="1" dirty="0"/>
              <a:t>, s </a:t>
            </a:r>
            <a:r>
              <a:rPr lang="sk-SK" sz="1400" b="1" dirty="0" err="1"/>
              <a:t>doprovodným</a:t>
            </a:r>
            <a:r>
              <a:rPr lang="sk-SK" sz="1400" b="1" dirty="0"/>
              <a:t> odstavcom/článkom</a:t>
            </a:r>
            <a:r>
              <a:rPr lang="sk-SK" sz="1400" dirty="0"/>
              <a:t>, atď.. </a:t>
            </a:r>
          </a:p>
          <a:p>
            <a:r>
              <a:rPr lang="sk-SK" sz="1400" dirty="0"/>
              <a:t>voľnosť užití formy, nástrojov, atď.., </a:t>
            </a:r>
            <a:r>
              <a:rPr lang="sk-SK" sz="1400" b="1" dirty="0"/>
              <a:t>ALE </a:t>
            </a:r>
            <a:r>
              <a:rPr lang="sk-SK" sz="1400" b="1" dirty="0" err="1"/>
              <a:t>formálně</a:t>
            </a:r>
            <a:r>
              <a:rPr lang="sk-SK" sz="1400" b="1" dirty="0"/>
              <a:t> </a:t>
            </a:r>
            <a:r>
              <a:rPr lang="sk-SK" sz="1400" b="1" dirty="0" err="1"/>
              <a:t>správně</a:t>
            </a:r>
            <a:r>
              <a:rPr lang="sk-SK" sz="1400" b="1" dirty="0"/>
              <a:t>! </a:t>
            </a:r>
          </a:p>
          <a:p>
            <a:r>
              <a:rPr lang="sk-SK" sz="1400" dirty="0"/>
              <a:t>podľa kartografických zásad, </a:t>
            </a:r>
            <a:r>
              <a:rPr lang="sk-SK" sz="1400" b="1" dirty="0"/>
              <a:t>uvádzať zdroje</a:t>
            </a:r>
            <a:r>
              <a:rPr lang="sk-SK" sz="1400" dirty="0"/>
              <a:t>, vhodne pracovať s dátami (aby nedošlo k dezinterpretácii)</a:t>
            </a:r>
          </a:p>
        </p:txBody>
      </p:sp>
    </p:spTree>
    <p:extLst>
      <p:ext uri="{BB962C8B-B14F-4D97-AF65-F5344CB8AC3E}">
        <p14:creationId xmlns:p14="http://schemas.microsoft.com/office/powerpoint/2010/main" val="20864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705DA-9D84-4CE0-913C-FFD546EC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 b="0" i="0">
                <a:effectLst/>
                <a:latin typeface="Verdana" panose="020B0604030504040204" pitchFamily="34" charset="0"/>
              </a:rPr>
              <a:t>SDGs</a:t>
            </a:r>
            <a:endParaRPr lang="sk-SK" sz="660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7AD770B-B0F1-46EC-935E-7AB14B4D3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US" sz="1700" i="0">
                <a:effectLst/>
                <a:latin typeface="Verdana" panose="020B0604030504040204" pitchFamily="34" charset="0"/>
              </a:rPr>
              <a:t>One key feature is that the SDGs are global in nature and universally applicable, taking into account national realities, capacities and levels of development and specific challenges.</a:t>
            </a:r>
            <a:endParaRPr lang="sk-SK" sz="1700" i="0">
              <a:effectLst/>
              <a:latin typeface="Verdana" panose="020B0604030504040204" pitchFamily="34" charset="0"/>
            </a:endParaRPr>
          </a:p>
          <a:p>
            <a:r>
              <a:rPr lang="sk-SK" sz="1700">
                <a:latin typeface="Verdana" panose="020B0604030504040204" pitchFamily="34" charset="0"/>
              </a:rPr>
              <a:t>T</a:t>
            </a:r>
            <a:r>
              <a:rPr lang="en-US" sz="1700" i="0">
                <a:effectLst/>
                <a:latin typeface="Verdana" panose="020B0604030504040204" pitchFamily="34" charset="0"/>
              </a:rPr>
              <a:t>hree dimensions of sustainable development</a:t>
            </a:r>
            <a:endParaRPr lang="sk-SK" sz="1700" i="0">
              <a:effectLst/>
              <a:latin typeface="Verdana" panose="020B0604030504040204" pitchFamily="34" charset="0"/>
            </a:endParaRPr>
          </a:p>
          <a:p>
            <a:pPr lvl="1"/>
            <a:r>
              <a:rPr lang="sk-SK" sz="1700">
                <a:latin typeface="Verdana" panose="020B0604030504040204" pitchFamily="34" charset="0"/>
              </a:rPr>
              <a:t>E</a:t>
            </a:r>
            <a:r>
              <a:rPr lang="en-US" sz="1700" i="0">
                <a:effectLst/>
                <a:latin typeface="Verdana" panose="020B0604030504040204" pitchFamily="34" charset="0"/>
              </a:rPr>
              <a:t>conomic</a:t>
            </a:r>
            <a:endParaRPr lang="sk-SK" sz="1700" i="0">
              <a:effectLst/>
              <a:latin typeface="Verdana" panose="020B0604030504040204" pitchFamily="34" charset="0"/>
            </a:endParaRPr>
          </a:p>
          <a:p>
            <a:pPr lvl="1"/>
            <a:r>
              <a:rPr lang="en-US" sz="1700" i="0">
                <a:effectLst/>
                <a:latin typeface="Verdana" panose="020B0604030504040204" pitchFamily="34" charset="0"/>
              </a:rPr>
              <a:t>Social</a:t>
            </a:r>
            <a:endParaRPr lang="sk-SK" sz="1700" i="0">
              <a:effectLst/>
              <a:latin typeface="Verdana" panose="020B0604030504040204" pitchFamily="34" charset="0"/>
            </a:endParaRPr>
          </a:p>
          <a:p>
            <a:pPr lvl="1"/>
            <a:r>
              <a:rPr lang="en-US" sz="1700" i="0">
                <a:effectLst/>
                <a:latin typeface="Verdana" panose="020B0604030504040204" pitchFamily="34" charset="0"/>
              </a:rPr>
              <a:t>Environmental</a:t>
            </a:r>
            <a:endParaRPr lang="sk-SK" sz="1700" i="0">
              <a:effectLst/>
              <a:latin typeface="Verdana" panose="020B0604030504040204" pitchFamily="34" charset="0"/>
            </a:endParaRPr>
          </a:p>
          <a:p>
            <a:r>
              <a:rPr lang="sk-SK" sz="1700" b="1">
                <a:latin typeface="Verdana" panose="020B0604030504040204" pitchFamily="34" charset="0"/>
              </a:rPr>
              <a:t>Príliš ambiciózne ?</a:t>
            </a:r>
            <a:endParaRPr lang="sk-SK" sz="1700" b="1"/>
          </a:p>
        </p:txBody>
      </p:sp>
    </p:spTree>
    <p:extLst>
      <p:ext uri="{BB962C8B-B14F-4D97-AF65-F5344CB8AC3E}">
        <p14:creationId xmlns:p14="http://schemas.microsoft.com/office/powerpoint/2010/main" val="1659086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brázok, na ktorom je text, písacie potreby, stacionárne, vektorová grafika&#10;&#10;Automaticky generovaný pop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" r="-1" b="-1"/>
          <a:stretch/>
        </p:blipFill>
        <p:spPr bwMode="auto">
          <a:xfrm>
            <a:off x="621675" y="623275"/>
            <a:ext cx="4032621" cy="56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1597228"/>
          </a:xfrm>
        </p:spPr>
        <p:txBody>
          <a:bodyPr>
            <a:normAutofit/>
          </a:bodyPr>
          <a:lstStyle/>
          <a:p>
            <a:r>
              <a:rPr lang="pl-PL" sz="5400"/>
              <a:t>CIEĽOM JE abyste si </a:t>
            </a:r>
            <a:r>
              <a:rPr lang="pl-PL" sz="5400" b="1"/>
              <a:t>sami </a:t>
            </a:r>
            <a:r>
              <a:rPr lang="pl-PL" sz="5400"/>
              <a:t>vyskúšali: </a:t>
            </a:r>
            <a:endParaRPr lang="cs-CZ" sz="54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65659" y="2998278"/>
            <a:ext cx="4784329" cy="1974316"/>
          </a:xfrm>
        </p:spPr>
        <p:txBody>
          <a:bodyPr anchor="t">
            <a:normAutofit/>
          </a:bodyPr>
          <a:lstStyle/>
          <a:p>
            <a:endParaRPr lang="cs-CZ" sz="1500" dirty="0"/>
          </a:p>
          <a:p>
            <a:r>
              <a:rPr lang="cs-CZ" sz="1500"/>
              <a:t>Vyhľadať dáta </a:t>
            </a:r>
            <a:endParaRPr lang="cs-CZ" sz="1500" dirty="0"/>
          </a:p>
          <a:p>
            <a:r>
              <a:rPr lang="pl-PL" sz="1500" dirty="0"/>
              <a:t>Pracovať s nimi a vyhodnocovať </a:t>
            </a:r>
          </a:p>
          <a:p>
            <a:r>
              <a:rPr lang="cs-CZ" sz="1500"/>
              <a:t>Následně zvoliť vhodné spracovanie </a:t>
            </a:r>
            <a:endParaRPr lang="cs-CZ" sz="1500" dirty="0"/>
          </a:p>
          <a:p>
            <a:r>
              <a:rPr lang="cs-CZ" sz="1500"/>
              <a:t>Konzultácie a diskusia na cvičeniach alebo maillom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225421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cs-CZ" sz="5100"/>
              <a:t>Prezentace zvoleného tématu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8927" y="1338729"/>
            <a:ext cx="6440159" cy="4180542"/>
          </a:xfrm>
        </p:spPr>
        <p:txBody>
          <a:bodyPr anchor="ctr">
            <a:noAutofit/>
          </a:bodyPr>
          <a:lstStyle/>
          <a:p>
            <a:r>
              <a:rPr lang="sk-SK" sz="1600" b="1" u="sng" dirty="0"/>
              <a:t>Do 16.12 14:59 – rýchle uvedenie témy. dát</a:t>
            </a:r>
          </a:p>
          <a:p>
            <a:r>
              <a:rPr lang="sk-SK" sz="1600" dirty="0"/>
              <a:t>Zoznámenie s témou </a:t>
            </a:r>
          </a:p>
          <a:p>
            <a:pPr lvl="1"/>
            <a:r>
              <a:rPr lang="sk-SK" sz="1600" dirty="0"/>
              <a:t>Každý bude mať originálny návrh </a:t>
            </a:r>
          </a:p>
          <a:p>
            <a:pPr lvl="1"/>
            <a:r>
              <a:rPr lang="sk-SK" sz="1600" dirty="0"/>
              <a:t>Prečo ste si ho vybrali, čím je dôležité/zaujímavé/podnetné </a:t>
            </a:r>
          </a:p>
          <a:p>
            <a:r>
              <a:rPr lang="sk-SK" sz="1600" dirty="0"/>
              <a:t>Ukázať zdroj dát </a:t>
            </a:r>
          </a:p>
          <a:p>
            <a:pPr lvl="1"/>
            <a:r>
              <a:rPr lang="sk-SK" sz="1600" dirty="0"/>
              <a:t>Odkiaľ, v akej forme, zhodnotenie dostupnosti, metadáta </a:t>
            </a:r>
          </a:p>
          <a:p>
            <a:pPr lvl="1"/>
            <a:r>
              <a:rPr lang="sk-SK" sz="1600" dirty="0"/>
              <a:t>Kritické zhodnotenie samotných dát </a:t>
            </a:r>
          </a:p>
          <a:p>
            <a:r>
              <a:rPr lang="sk-SK" sz="1600" dirty="0"/>
              <a:t>Hypotézy toho, čo chcete znázorniť, ako.. </a:t>
            </a:r>
          </a:p>
          <a:p>
            <a:pPr lvl="1"/>
            <a:r>
              <a:rPr lang="sk-SK" sz="1600" dirty="0"/>
              <a:t>Vytvorenie výskumnej hypotézy (do začiatku) </a:t>
            </a:r>
          </a:p>
          <a:p>
            <a:pPr lvl="1"/>
            <a:r>
              <a:rPr lang="sk-SK" sz="1600" b="1" dirty="0"/>
              <a:t>Urobiť si predstavu o dátach (vizualizácia „na hrubo“ – mapy, grafy, atď..) </a:t>
            </a:r>
          </a:p>
          <a:p>
            <a:r>
              <a:rPr lang="sk-SK" sz="1600" dirty="0"/>
              <a:t>Nebojte sa ukázať aj slepé uličky </a:t>
            </a:r>
          </a:p>
          <a:p>
            <a:pPr lvl="1"/>
            <a:r>
              <a:rPr lang="sk-SK" sz="1600" dirty="0"/>
              <a:t>Aké zdroje dát ste nevyužili a z akého dôvodu (prečo boli nevyhovujúce?) </a:t>
            </a:r>
          </a:p>
          <a:p>
            <a:pPr lvl="1"/>
            <a:r>
              <a:rPr lang="sk-SK" sz="1600" dirty="0"/>
              <a:t>Prečo ste zavrhli určitý spôsob vizualizácie, atď.. </a:t>
            </a:r>
          </a:p>
          <a:p>
            <a:pPr lvl="1"/>
            <a:r>
              <a:rPr lang="sk-SK" sz="1600" dirty="0"/>
              <a:t>Ukázať proces vášho rozhodovania </a:t>
            </a:r>
          </a:p>
        </p:txBody>
      </p:sp>
    </p:spTree>
    <p:extLst>
      <p:ext uri="{BB962C8B-B14F-4D97-AF65-F5344CB8AC3E}">
        <p14:creationId xmlns:p14="http://schemas.microsoft.com/office/powerpoint/2010/main" val="2786486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cs-CZ" sz="7200"/>
              <a:t>Samotný výsledok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sk-SK" sz="1500" b="1" u="sng" dirty="0"/>
              <a:t>Do 5.1.2021 23:59: </a:t>
            </a:r>
          </a:p>
          <a:p>
            <a:pPr lvl="1"/>
            <a:r>
              <a:rPr lang="sk-SK" sz="1500" dirty="0"/>
              <a:t>Odovzdať do </a:t>
            </a:r>
            <a:r>
              <a:rPr lang="sk-SK" sz="1500" dirty="0" err="1"/>
              <a:t>odevzdávárny</a:t>
            </a:r>
            <a:r>
              <a:rPr lang="sk-SK" sz="1500" dirty="0"/>
              <a:t> výsledný produkt </a:t>
            </a:r>
          </a:p>
          <a:p>
            <a:pPr lvl="1"/>
            <a:r>
              <a:rPr lang="sk-SK" sz="1500" dirty="0"/>
              <a:t>Hodnotenie: Max 30 b., Min 20 b. (pri menším počte bodov nutná oprava, potom max 27 b.) </a:t>
            </a:r>
          </a:p>
          <a:p>
            <a:pPr lvl="2"/>
            <a:r>
              <a:rPr lang="sk-SK" sz="1500" dirty="0"/>
              <a:t>možno získať bonusový bod (body?) za vynikajúci výkon, za „niečo extra“, </a:t>
            </a:r>
            <a:br>
              <a:rPr lang="sk-SK" sz="1500" dirty="0"/>
            </a:br>
            <a:r>
              <a:rPr lang="sk-SK" sz="1500" dirty="0"/>
              <a:t>nad rámec, originalitu </a:t>
            </a:r>
          </a:p>
          <a:p>
            <a:pPr lvl="1"/>
            <a:r>
              <a:rPr lang="sk-SK" sz="1500" dirty="0"/>
              <a:t>Hodnotenie až po odprezentovaní všetkých </a:t>
            </a:r>
          </a:p>
          <a:p>
            <a:pPr lvl="1"/>
            <a:endParaRPr lang="sk-SK" sz="1500" dirty="0"/>
          </a:p>
          <a:p>
            <a:r>
              <a:rPr lang="sk-SK" sz="1500" dirty="0"/>
              <a:t>Posledné dve cvičenia: </a:t>
            </a:r>
            <a:r>
              <a:rPr lang="sk-SK" sz="1500" b="1" dirty="0"/>
              <a:t>UKÁŽKA VÝSLEDKU </a:t>
            </a:r>
            <a:r>
              <a:rPr lang="sk-SK" sz="1500" dirty="0"/>
              <a:t>SO SLOVNÍM DOPROVODOM </a:t>
            </a:r>
          </a:p>
          <a:p>
            <a:pPr lvl="1"/>
            <a:r>
              <a:rPr lang="sk-SK" sz="1500" dirty="0"/>
              <a:t>Nie je potreba PPT – stačí ústne okomentovať produkt</a:t>
            </a:r>
          </a:p>
          <a:p>
            <a:pPr lvl="1"/>
            <a:r>
              <a:rPr lang="sk-SK" sz="1500" dirty="0"/>
              <a:t>vysvetliť o čo ide, vedieť predať výsledok , čo sa nepodarilo/podarilo a pod.</a:t>
            </a:r>
          </a:p>
        </p:txBody>
      </p:sp>
    </p:spTree>
    <p:extLst>
      <p:ext uri="{BB962C8B-B14F-4D97-AF65-F5344CB8AC3E}">
        <p14:creationId xmlns:p14="http://schemas.microsoft.com/office/powerpoint/2010/main" val="2818185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B0BCCA-9481-49EF-8205-569F26579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14" y="278891"/>
            <a:ext cx="8074815" cy="1618489"/>
          </a:xfrm>
        </p:spPr>
        <p:txBody>
          <a:bodyPr anchor="ctr">
            <a:normAutofit/>
          </a:bodyPr>
          <a:lstStyle/>
          <a:p>
            <a:r>
              <a:rPr lang="sk-SK" dirty="0"/>
              <a:t>Užitočné odkazy k téme </a:t>
            </a:r>
            <a:r>
              <a:rPr lang="sk-SK" dirty="0" err="1"/>
              <a:t>SDGs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F6C493-7944-48DB-B416-52F9844BB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613" y="2415209"/>
            <a:ext cx="10396773" cy="3707295"/>
          </a:xfrm>
        </p:spPr>
        <p:txBody>
          <a:bodyPr anchor="t">
            <a:normAutofit/>
          </a:bodyPr>
          <a:lstStyle/>
          <a:p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future</a:t>
            </a:r>
            <a:r>
              <a:rPr lang="sk-SK" sz="1800" dirty="0"/>
              <a:t> </a:t>
            </a:r>
            <a:r>
              <a:rPr lang="sk-SK" sz="1800" dirty="0" err="1"/>
              <a:t>we</a:t>
            </a:r>
            <a:r>
              <a:rPr lang="sk-SK" sz="1800" dirty="0"/>
              <a:t> </a:t>
            </a:r>
            <a:r>
              <a:rPr lang="sk-SK" sz="1800" dirty="0" err="1"/>
              <a:t>want</a:t>
            </a:r>
            <a:r>
              <a:rPr lang="sk-SK" sz="1800" dirty="0"/>
              <a:t>, </a:t>
            </a:r>
            <a:r>
              <a:rPr lang="sk-SK" sz="1800" dirty="0" err="1"/>
              <a:t>Geodata</a:t>
            </a:r>
            <a:r>
              <a:rPr lang="sk-SK" sz="1800" dirty="0"/>
              <a:t> and SDGS: </a:t>
            </a:r>
            <a:r>
              <a:rPr lang="sk-SK" sz="1800" dirty="0">
                <a:hlinkClick r:id="rId2"/>
              </a:rPr>
              <a:t>https://sustainabledevelopment.un.org/content/documents/733FutureWeWant.pdf</a:t>
            </a:r>
            <a:endParaRPr lang="sk-SK" sz="1800" dirty="0"/>
          </a:p>
          <a:p>
            <a:r>
              <a:rPr lang="sk-SK" sz="1800" dirty="0"/>
              <a:t>Úroveň </a:t>
            </a:r>
            <a:r>
              <a:rPr lang="sk-SK" sz="1800" dirty="0" err="1"/>
              <a:t>různých</a:t>
            </a:r>
            <a:r>
              <a:rPr lang="sk-SK" sz="1800" dirty="0"/>
              <a:t> </a:t>
            </a:r>
            <a:r>
              <a:rPr lang="sk-SK" sz="1800" dirty="0" err="1"/>
              <a:t>indikátorů</a:t>
            </a:r>
            <a:r>
              <a:rPr lang="sk-SK" sz="1800" dirty="0"/>
              <a:t> v určité zemi: https://country-profiles.unstatshub.org </a:t>
            </a:r>
          </a:p>
          <a:p>
            <a:r>
              <a:rPr lang="sk-SK" sz="1800" dirty="0"/>
              <a:t>Úroveň určitého indikátoru v </a:t>
            </a:r>
            <a:r>
              <a:rPr lang="sk-SK" sz="1800" dirty="0" err="1"/>
              <a:t>různých</a:t>
            </a:r>
            <a:r>
              <a:rPr lang="sk-SK" sz="1800" dirty="0"/>
              <a:t> </a:t>
            </a:r>
            <a:r>
              <a:rPr lang="sk-SK" sz="1800" dirty="0" err="1"/>
              <a:t>zemích</a:t>
            </a:r>
            <a:r>
              <a:rPr lang="sk-SK" sz="1800" dirty="0"/>
              <a:t>: https://unstats.un.org/sdgs/indicators/database/</a:t>
            </a:r>
          </a:p>
          <a:p>
            <a:r>
              <a:rPr lang="sk-SK" sz="1800" dirty="0"/>
              <a:t>Autor dát </a:t>
            </a:r>
            <a:r>
              <a:rPr lang="sk-SK" sz="1800" dirty="0" err="1"/>
              <a:t>indikatorov</a:t>
            </a:r>
            <a:r>
              <a:rPr lang="sk-SK" sz="1800" dirty="0"/>
              <a:t>: </a:t>
            </a:r>
            <a:r>
              <a:rPr lang="sk-SK" sz="1800" dirty="0">
                <a:hlinkClick r:id="rId3"/>
              </a:rPr>
              <a:t>https://unstats.un.org/sdgs/dataContacts/</a:t>
            </a:r>
            <a:endParaRPr lang="sk-SK" sz="1800" dirty="0"/>
          </a:p>
          <a:p>
            <a:r>
              <a:rPr lang="sk-SK" sz="1800" dirty="0"/>
              <a:t>Obecne o </a:t>
            </a:r>
            <a:r>
              <a:rPr lang="sk-SK" sz="1800" dirty="0" err="1"/>
              <a:t>SDGs</a:t>
            </a:r>
            <a:r>
              <a:rPr lang="sk-SK" sz="1800" dirty="0"/>
              <a:t> : </a:t>
            </a:r>
            <a:r>
              <a:rPr lang="sk-SK" sz="1800" dirty="0">
                <a:hlinkClick r:id="rId4"/>
              </a:rPr>
              <a:t>https://www.un.org/sustainabledevelopment/</a:t>
            </a:r>
            <a:endParaRPr lang="sk-SK" sz="1800" dirty="0"/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81691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BDFD5-8ECE-44D9-B389-6D71631F4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4E538C-A13F-4BC5-8B11-A172AB05E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658AAFE-D8E4-4310-9836-8DA8B73D7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7" y="505899"/>
            <a:ext cx="12192000" cy="54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7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A81C48-EAEC-4EBC-A4B0-EBFBEDFF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1C4A3DC-2F64-43A1-A3DE-BB914111A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487" y="5421321"/>
            <a:ext cx="9709280" cy="2671730"/>
          </a:xfrm>
        </p:spPr>
        <p:txBody>
          <a:bodyPr>
            <a:normAutofit/>
          </a:bodyPr>
          <a:lstStyle/>
          <a:p>
            <a:r>
              <a:rPr lang="en-US" dirty="0"/>
              <a:t>A key lesson from MDG implementation is that a </a:t>
            </a:r>
            <a:r>
              <a:rPr lang="en-US" b="1" dirty="0"/>
              <a:t>lack of reliable data</a:t>
            </a:r>
            <a:r>
              <a:rPr lang="en-US" dirty="0"/>
              <a:t> can undermine governments’ ability to set goals, optimize investment decisions and measure </a:t>
            </a:r>
            <a:r>
              <a:rPr lang="en-US" dirty="0" err="1"/>
              <a:t>progres</a:t>
            </a:r>
            <a:r>
              <a:rPr lang="sk-SK" dirty="0"/>
              <a:t>s</a:t>
            </a:r>
          </a:p>
        </p:txBody>
      </p:sp>
      <p:pic>
        <p:nvPicPr>
          <p:cNvPr id="2052" name="Picture 4" descr="from-MDG-to-SDG">
            <a:extLst>
              <a:ext uri="{FF2B5EF4-FFF2-40B4-BE49-F238E27FC236}">
                <a16:creationId xmlns:a16="http://schemas.microsoft.com/office/drawing/2014/main" id="{72048597-045F-4B95-B991-FCF010A56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06" y="185049"/>
            <a:ext cx="7598812" cy="523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83900905-2C83-48C5-816E-D59613212783}"/>
              </a:ext>
            </a:extLst>
          </p:cNvPr>
          <p:cNvSpPr txBox="1"/>
          <p:nvPr/>
        </p:nvSpPr>
        <p:spPr>
          <a:xfrm>
            <a:off x="2039710" y="5000039"/>
            <a:ext cx="6097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050" dirty="0"/>
              <a:t>https://www.sopact.com/perspectives/millennium-development-goals</a:t>
            </a:r>
          </a:p>
        </p:txBody>
      </p:sp>
      <p:pic>
        <p:nvPicPr>
          <p:cNvPr id="1026" name="Picture 2" descr="Outline of the Millennium Development Goals">
            <a:extLst>
              <a:ext uri="{FF2B5EF4-FFF2-40B4-BE49-F238E27FC236}">
                <a16:creationId xmlns:a16="http://schemas.microsoft.com/office/drawing/2014/main" id="{31D5D178-B7AC-45E9-994F-AAA5E3159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58" y="2286923"/>
            <a:ext cx="5494717" cy="21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7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DD8CF2-C188-434F-A0F8-14CD007E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sk-SK" sz="5600"/>
              <a:t>Indicators</a:t>
            </a:r>
            <a:r>
              <a:rPr lang="sk-SK" sz="5600" dirty="0"/>
              <a:t> and </a:t>
            </a:r>
            <a:r>
              <a:rPr lang="sk-SK" sz="5600"/>
              <a:t>goals</a:t>
            </a:r>
            <a:endParaRPr lang="sk-SK" sz="56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2AABF4-3D97-49F6-BE0C-0BAA4E835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1700"/>
              <a:t>SDG Agenda laid out meticulous road map to implement, measure and monitor the progress through </a:t>
            </a:r>
            <a:r>
              <a:rPr lang="en-US" sz="1700" b="1"/>
              <a:t>230 indicators </a:t>
            </a:r>
            <a:r>
              <a:rPr lang="en-US" sz="1700"/>
              <a:t>under the </a:t>
            </a:r>
            <a:r>
              <a:rPr lang="en-US" sz="1700" b="1"/>
              <a:t>17 Goals</a:t>
            </a:r>
            <a:endParaRPr lang="sk-SK" sz="1700" b="1"/>
          </a:p>
          <a:p>
            <a:pPr lvl="1"/>
            <a:r>
              <a:rPr lang="en-US" sz="1700" b="0" i="1">
                <a:effectLst/>
                <a:latin typeface="Open Sans"/>
              </a:rPr>
              <a:t>indicators and statistical data to monitor progress, inform policy and ensure accountability of all stakeholders</a:t>
            </a:r>
            <a:endParaRPr lang="sk-SK" sz="1700"/>
          </a:p>
          <a:p>
            <a:endParaRPr lang="sk-SK" sz="1700" b="1"/>
          </a:p>
          <a:p>
            <a:r>
              <a:rPr lang="sk-SK" sz="1700"/>
              <a:t>pozorovanie Zeme, získavanie (priestorových) informácií</a:t>
            </a:r>
          </a:p>
          <a:p>
            <a:r>
              <a:rPr lang="sk-SK" sz="1700"/>
              <a:t>Kritické je ich spracovanie, ukladanie, poskytovanie (dostupnosť), dohľadateľnosť, aktualizácia</a:t>
            </a:r>
          </a:p>
          <a:p>
            <a:endParaRPr lang="sk-SK" sz="1700" b="1"/>
          </a:p>
          <a:p>
            <a:endParaRPr lang="sk-SK" sz="1700" b="1"/>
          </a:p>
          <a:p>
            <a:endParaRPr lang="sk-SK" sz="1700"/>
          </a:p>
          <a:p>
            <a:pPr marL="0" indent="0">
              <a:buNone/>
            </a:pPr>
            <a:endParaRPr lang="sk-SK" sz="1700" dirty="0"/>
          </a:p>
        </p:txBody>
      </p:sp>
    </p:spTree>
    <p:extLst>
      <p:ext uri="{BB962C8B-B14F-4D97-AF65-F5344CB8AC3E}">
        <p14:creationId xmlns:p14="http://schemas.microsoft.com/office/powerpoint/2010/main" val="373055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F9246-4864-4F5B-A16A-FBBA0F883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12" y="134305"/>
            <a:ext cx="11551374" cy="1268367"/>
          </a:xfrm>
        </p:spPr>
        <p:txBody>
          <a:bodyPr>
            <a:normAutofit/>
          </a:bodyPr>
          <a:lstStyle/>
          <a:p>
            <a:r>
              <a:rPr lang="sk-SK" sz="3200" dirty="0"/>
              <a:t>13. </a:t>
            </a:r>
            <a:r>
              <a:rPr lang="en-US" sz="3200" dirty="0"/>
              <a:t>Take urgent action to combat climate change and its impacts</a:t>
            </a:r>
            <a:endParaRPr lang="sk-SK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FDBC6B-B41D-4657-A502-6116B2016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E40D571-1BA8-4871-96D7-3557D7F1F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78" y="1263436"/>
            <a:ext cx="9704856" cy="559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2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B82A-9E3F-4EB5-9A16-7CADB07F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4C8204-58AC-4A8D-8629-55F51B9DA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89B05E2-BC5B-412B-ADE6-7CB3FDF6F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867981" cy="5919169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FC508900-516D-47B9-BBB2-305FF7242F72}"/>
              </a:ext>
            </a:extLst>
          </p:cNvPr>
          <p:cNvSpPr txBox="1"/>
          <p:nvPr/>
        </p:nvSpPr>
        <p:spPr>
          <a:xfrm>
            <a:off x="4586926" y="6492875"/>
            <a:ext cx="7605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dirty="0"/>
              <a:t>https://www.preventionweb.net/sendai-framework/sendai-framework-monitor//common-indicators</a:t>
            </a:r>
          </a:p>
        </p:txBody>
      </p:sp>
    </p:spTree>
    <p:extLst>
      <p:ext uri="{BB962C8B-B14F-4D97-AF65-F5344CB8AC3E}">
        <p14:creationId xmlns:p14="http://schemas.microsoft.com/office/powerpoint/2010/main" val="325205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84CD13F-CE69-43EE-9E99-2D262BA34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46" r="5592" b="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79A3F91D-DBEE-4106-A01A-62D2375C2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514"/>
            <a:ext cx="12192000" cy="5974972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07058081-1A2E-4DFA-BE7A-308B2BE60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961" y="1299768"/>
            <a:ext cx="5293016" cy="4538379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B3A16337-3731-47DA-A5CA-ED51F32272F7}"/>
              </a:ext>
            </a:extLst>
          </p:cNvPr>
          <p:cNvSpPr txBox="1"/>
          <p:nvPr/>
        </p:nvSpPr>
        <p:spPr>
          <a:xfrm>
            <a:off x="8325853" y="6473929"/>
            <a:ext cx="6246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https://country-profiles.unstatshub.org/</a:t>
            </a:r>
          </a:p>
        </p:txBody>
      </p:sp>
    </p:spTree>
    <p:extLst>
      <p:ext uri="{BB962C8B-B14F-4D97-AF65-F5344CB8AC3E}">
        <p14:creationId xmlns:p14="http://schemas.microsoft.com/office/powerpoint/2010/main" val="3539187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2D3B2-81F6-48F1-8C9F-3485BA93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8175C9-C262-4CB9-9599-D1AB1C177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663D72B-D9E4-4E77-BA45-89D4B3FA4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250257"/>
            <a:ext cx="10130742" cy="685800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F2D86A0C-9FC0-469D-AE88-9B9118030D66}"/>
              </a:ext>
            </a:extLst>
          </p:cNvPr>
          <p:cNvSpPr txBox="1"/>
          <p:nvPr/>
        </p:nvSpPr>
        <p:spPr>
          <a:xfrm>
            <a:off x="7428297" y="6453801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https://unstats.un.org/sdgs/indicators/database/</a:t>
            </a:r>
          </a:p>
        </p:txBody>
      </p:sp>
    </p:spTree>
    <p:extLst>
      <p:ext uri="{BB962C8B-B14F-4D97-AF65-F5344CB8AC3E}">
        <p14:creationId xmlns:p14="http://schemas.microsoft.com/office/powerpoint/2010/main" val="3184158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1583</Words>
  <Application>Microsoft Office PowerPoint</Application>
  <PresentationFormat>Širokouhlá</PresentationFormat>
  <Paragraphs>139</Paragraphs>
  <Slides>23</Slides>
  <Notes>12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Verdana</vt:lpstr>
      <vt:lpstr>Office Theme</vt:lpstr>
      <vt:lpstr>The 2030 Agenda for Sustainable Development</vt:lpstr>
      <vt:lpstr>SDGs</vt:lpstr>
      <vt:lpstr>Prezentácia programu PowerPoint</vt:lpstr>
      <vt:lpstr>Prezentácia programu PowerPoint</vt:lpstr>
      <vt:lpstr>Indicators and goals</vt:lpstr>
      <vt:lpstr>13. Take urgent action to combat climate change and its impacts</vt:lpstr>
      <vt:lpstr>Prezentácia programu PowerPoint</vt:lpstr>
      <vt:lpstr>Prezentácia programu PowerPoint</vt:lpstr>
      <vt:lpstr>Prezentácia programu PowerPoint</vt:lpstr>
      <vt:lpstr>Reports</vt:lpstr>
      <vt:lpstr>Prezentácia programu PowerPoint</vt:lpstr>
      <vt:lpstr>Veľa cieľov súvisí s priestorovými informáciami </vt:lpstr>
      <vt:lpstr>Národné plány /stratégie a SDGs</vt:lpstr>
      <vt:lpstr>AGENDA 2030 v ČR</vt:lpstr>
      <vt:lpstr>Green deal</vt:lpstr>
      <vt:lpstr>Prezentácia programu PowerPoint</vt:lpstr>
      <vt:lpstr>Prezentácia programu PowerPoint</vt:lpstr>
      <vt:lpstr>Zadanie č. 3   Vizualizace a využití dat v praxi</vt:lpstr>
      <vt:lpstr>Úloha</vt:lpstr>
      <vt:lpstr>CIEĽOM JE abyste si sami vyskúšali: </vt:lpstr>
      <vt:lpstr>Prezentace zvoleného tématu</vt:lpstr>
      <vt:lpstr>Samotný výsledok</vt:lpstr>
      <vt:lpstr>Užitočné odkazy k téme SDGs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2030 Agenda for Sustainable Development</dc:title>
  <dc:creator>Filip Leitner</dc:creator>
  <cp:lastModifiedBy>Filip Leitner</cp:lastModifiedBy>
  <cp:revision>3</cp:revision>
  <dcterms:created xsi:type="dcterms:W3CDTF">2020-12-02T14:52:23Z</dcterms:created>
  <dcterms:modified xsi:type="dcterms:W3CDTF">2020-12-02T17:50:17Z</dcterms:modified>
</cp:coreProperties>
</file>