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62" r:id="rId2"/>
    <p:sldId id="313" r:id="rId3"/>
    <p:sldId id="314" r:id="rId4"/>
    <p:sldId id="307" r:id="rId5"/>
    <p:sldId id="26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8" r:id="rId15"/>
    <p:sldId id="311" r:id="rId16"/>
    <p:sldId id="310" r:id="rId17"/>
    <p:sldId id="316" r:id="rId18"/>
    <p:sldId id="303" r:id="rId19"/>
    <p:sldId id="309" r:id="rId20"/>
    <p:sldId id="315" r:id="rId21"/>
    <p:sldId id="317" r:id="rId22"/>
    <p:sldId id="312" r:id="rId23"/>
    <p:sldId id="319" r:id="rId24"/>
    <p:sldId id="320" r:id="rId25"/>
    <p:sldId id="304" r:id="rId26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'ppt 2'!$A$25</c:f>
              <c:strCache>
                <c:ptCount val="1"/>
                <c:pt idx="0">
                  <c:v>kladně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multiLvlStrRef>
              <c:f>'ppt 2'!$B$23:$S$24</c:f>
              <c:multiLvlStrCache>
                <c:ptCount val="18"/>
                <c:lvl>
                  <c:pt idx="0">
                    <c:v>CZ</c:v>
                  </c:pt>
                  <c:pt idx="1">
                    <c:v>AT</c:v>
                  </c:pt>
                  <c:pt idx="2">
                    <c:v>CZ</c:v>
                  </c:pt>
                  <c:pt idx="3">
                    <c:v>AT</c:v>
                  </c:pt>
                  <c:pt idx="4">
                    <c:v>CZ</c:v>
                  </c:pt>
                  <c:pt idx="5">
                    <c:v>AT</c:v>
                  </c:pt>
                  <c:pt idx="6">
                    <c:v>CZ</c:v>
                  </c:pt>
                  <c:pt idx="7">
                    <c:v>AT</c:v>
                  </c:pt>
                  <c:pt idx="8">
                    <c:v>CZ</c:v>
                  </c:pt>
                  <c:pt idx="9">
                    <c:v>AT</c:v>
                  </c:pt>
                  <c:pt idx="10">
                    <c:v>CZ</c:v>
                  </c:pt>
                  <c:pt idx="11">
                    <c:v>AT</c:v>
                  </c:pt>
                  <c:pt idx="12">
                    <c:v>CZ</c:v>
                  </c:pt>
                  <c:pt idx="13">
                    <c:v>AT</c:v>
                  </c:pt>
                  <c:pt idx="14">
                    <c:v>CZ</c:v>
                  </c:pt>
                  <c:pt idx="15">
                    <c:v>AT</c:v>
                  </c:pt>
                  <c:pt idx="16">
                    <c:v>CZ</c:v>
                  </c:pt>
                  <c:pt idx="17">
                    <c:v>AT</c:v>
                  </c:pt>
                </c:lvl>
                <c:lvl>
                  <c:pt idx="0">
                    <c:v>doprava</c:v>
                  </c:pt>
                  <c:pt idx="2">
                    <c:v>infrastruktura</c:v>
                  </c:pt>
                  <c:pt idx="4">
                    <c:v>mezilidské vztahy</c:v>
                  </c:pt>
                  <c:pt idx="6">
                    <c:v>komunikace</c:v>
                  </c:pt>
                  <c:pt idx="8">
                    <c:v>hospodářství</c:v>
                  </c:pt>
                  <c:pt idx="10">
                    <c:v>pracovní trh</c:v>
                  </c:pt>
                  <c:pt idx="12">
                    <c:v>cestoví ruch</c:v>
                  </c:pt>
                  <c:pt idx="14">
                    <c:v>zemědělství</c:v>
                  </c:pt>
                  <c:pt idx="16">
                    <c:v>ochrana přírody / ŽP</c:v>
                  </c:pt>
                </c:lvl>
              </c:multiLvlStrCache>
            </c:multiLvlStrRef>
          </c:cat>
          <c:val>
            <c:numRef>
              <c:f>'ppt 2'!$B$25:$S$25</c:f>
              <c:numCache>
                <c:formatCode>General</c:formatCode>
                <c:ptCount val="18"/>
                <c:pt idx="0">
                  <c:v>113</c:v>
                </c:pt>
                <c:pt idx="1">
                  <c:v>56</c:v>
                </c:pt>
                <c:pt idx="2">
                  <c:v>105</c:v>
                </c:pt>
                <c:pt idx="3">
                  <c:v>125</c:v>
                </c:pt>
                <c:pt idx="4">
                  <c:v>63</c:v>
                </c:pt>
                <c:pt idx="5">
                  <c:v>115</c:v>
                </c:pt>
                <c:pt idx="6">
                  <c:v>106</c:v>
                </c:pt>
                <c:pt idx="7">
                  <c:v>116</c:v>
                </c:pt>
                <c:pt idx="8">
                  <c:v>92</c:v>
                </c:pt>
                <c:pt idx="9">
                  <c:v>116</c:v>
                </c:pt>
                <c:pt idx="10">
                  <c:v>113</c:v>
                </c:pt>
                <c:pt idx="11">
                  <c:v>74</c:v>
                </c:pt>
                <c:pt idx="12">
                  <c:v>181</c:v>
                </c:pt>
                <c:pt idx="13">
                  <c:v>173</c:v>
                </c:pt>
                <c:pt idx="14">
                  <c:v>57</c:v>
                </c:pt>
                <c:pt idx="15">
                  <c:v>54</c:v>
                </c:pt>
                <c:pt idx="16">
                  <c:v>105</c:v>
                </c:pt>
                <c:pt idx="17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A5-461D-A8D3-CE92B75685D7}"/>
            </c:ext>
          </c:extLst>
        </c:ser>
        <c:ser>
          <c:idx val="1"/>
          <c:order val="1"/>
          <c:tx>
            <c:strRef>
              <c:f>'ppt 2'!$A$26</c:f>
              <c:strCache>
                <c:ptCount val="1"/>
                <c:pt idx="0">
                  <c:v>tak napůl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multiLvlStrRef>
              <c:f>'ppt 2'!$B$23:$S$24</c:f>
              <c:multiLvlStrCache>
                <c:ptCount val="18"/>
                <c:lvl>
                  <c:pt idx="0">
                    <c:v>CZ</c:v>
                  </c:pt>
                  <c:pt idx="1">
                    <c:v>AT</c:v>
                  </c:pt>
                  <c:pt idx="2">
                    <c:v>CZ</c:v>
                  </c:pt>
                  <c:pt idx="3">
                    <c:v>AT</c:v>
                  </c:pt>
                  <c:pt idx="4">
                    <c:v>CZ</c:v>
                  </c:pt>
                  <c:pt idx="5">
                    <c:v>AT</c:v>
                  </c:pt>
                  <c:pt idx="6">
                    <c:v>CZ</c:v>
                  </c:pt>
                  <c:pt idx="7">
                    <c:v>AT</c:v>
                  </c:pt>
                  <c:pt idx="8">
                    <c:v>CZ</c:v>
                  </c:pt>
                  <c:pt idx="9">
                    <c:v>AT</c:v>
                  </c:pt>
                  <c:pt idx="10">
                    <c:v>CZ</c:v>
                  </c:pt>
                  <c:pt idx="11">
                    <c:v>AT</c:v>
                  </c:pt>
                  <c:pt idx="12">
                    <c:v>CZ</c:v>
                  </c:pt>
                  <c:pt idx="13">
                    <c:v>AT</c:v>
                  </c:pt>
                  <c:pt idx="14">
                    <c:v>CZ</c:v>
                  </c:pt>
                  <c:pt idx="15">
                    <c:v>AT</c:v>
                  </c:pt>
                  <c:pt idx="16">
                    <c:v>CZ</c:v>
                  </c:pt>
                  <c:pt idx="17">
                    <c:v>AT</c:v>
                  </c:pt>
                </c:lvl>
                <c:lvl>
                  <c:pt idx="0">
                    <c:v>doprava</c:v>
                  </c:pt>
                  <c:pt idx="2">
                    <c:v>infrastruktura</c:v>
                  </c:pt>
                  <c:pt idx="4">
                    <c:v>mezilidské vztahy</c:v>
                  </c:pt>
                  <c:pt idx="6">
                    <c:v>komunikace</c:v>
                  </c:pt>
                  <c:pt idx="8">
                    <c:v>hospodářství</c:v>
                  </c:pt>
                  <c:pt idx="10">
                    <c:v>pracovní trh</c:v>
                  </c:pt>
                  <c:pt idx="12">
                    <c:v>cestoví ruch</c:v>
                  </c:pt>
                  <c:pt idx="14">
                    <c:v>zemědělství</c:v>
                  </c:pt>
                  <c:pt idx="16">
                    <c:v>ochrana přírody / ŽP</c:v>
                  </c:pt>
                </c:lvl>
              </c:multiLvlStrCache>
            </c:multiLvlStrRef>
          </c:cat>
          <c:val>
            <c:numRef>
              <c:f>'ppt 2'!$B$26:$S$26</c:f>
              <c:numCache>
                <c:formatCode>General</c:formatCode>
                <c:ptCount val="18"/>
                <c:pt idx="0">
                  <c:v>42</c:v>
                </c:pt>
                <c:pt idx="1">
                  <c:v>24</c:v>
                </c:pt>
                <c:pt idx="2">
                  <c:v>63</c:v>
                </c:pt>
                <c:pt idx="3">
                  <c:v>44</c:v>
                </c:pt>
                <c:pt idx="4">
                  <c:v>73</c:v>
                </c:pt>
                <c:pt idx="5">
                  <c:v>43</c:v>
                </c:pt>
                <c:pt idx="6">
                  <c:v>49</c:v>
                </c:pt>
                <c:pt idx="7">
                  <c:v>46</c:v>
                </c:pt>
                <c:pt idx="8">
                  <c:v>65</c:v>
                </c:pt>
                <c:pt idx="9">
                  <c:v>32</c:v>
                </c:pt>
                <c:pt idx="10">
                  <c:v>43</c:v>
                </c:pt>
                <c:pt idx="11">
                  <c:v>47</c:v>
                </c:pt>
                <c:pt idx="12">
                  <c:v>12</c:v>
                </c:pt>
                <c:pt idx="13">
                  <c:v>18</c:v>
                </c:pt>
                <c:pt idx="14">
                  <c:v>65</c:v>
                </c:pt>
                <c:pt idx="15">
                  <c:v>89</c:v>
                </c:pt>
                <c:pt idx="16">
                  <c:v>67</c:v>
                </c:pt>
                <c:pt idx="17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A5-461D-A8D3-CE92B75685D7}"/>
            </c:ext>
          </c:extLst>
        </c:ser>
        <c:ser>
          <c:idx val="2"/>
          <c:order val="2"/>
          <c:tx>
            <c:strRef>
              <c:f>'ppt 2'!$A$27</c:f>
              <c:strCache>
                <c:ptCount val="1"/>
                <c:pt idx="0">
                  <c:v>záporně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'ppt 2'!$B$23:$S$24</c:f>
              <c:multiLvlStrCache>
                <c:ptCount val="18"/>
                <c:lvl>
                  <c:pt idx="0">
                    <c:v>CZ</c:v>
                  </c:pt>
                  <c:pt idx="1">
                    <c:v>AT</c:v>
                  </c:pt>
                  <c:pt idx="2">
                    <c:v>CZ</c:v>
                  </c:pt>
                  <c:pt idx="3">
                    <c:v>AT</c:v>
                  </c:pt>
                  <c:pt idx="4">
                    <c:v>CZ</c:v>
                  </c:pt>
                  <c:pt idx="5">
                    <c:v>AT</c:v>
                  </c:pt>
                  <c:pt idx="6">
                    <c:v>CZ</c:v>
                  </c:pt>
                  <c:pt idx="7">
                    <c:v>AT</c:v>
                  </c:pt>
                  <c:pt idx="8">
                    <c:v>CZ</c:v>
                  </c:pt>
                  <c:pt idx="9">
                    <c:v>AT</c:v>
                  </c:pt>
                  <c:pt idx="10">
                    <c:v>CZ</c:v>
                  </c:pt>
                  <c:pt idx="11">
                    <c:v>AT</c:v>
                  </c:pt>
                  <c:pt idx="12">
                    <c:v>CZ</c:v>
                  </c:pt>
                  <c:pt idx="13">
                    <c:v>AT</c:v>
                  </c:pt>
                  <c:pt idx="14">
                    <c:v>CZ</c:v>
                  </c:pt>
                  <c:pt idx="15">
                    <c:v>AT</c:v>
                  </c:pt>
                  <c:pt idx="16">
                    <c:v>CZ</c:v>
                  </c:pt>
                  <c:pt idx="17">
                    <c:v>AT</c:v>
                  </c:pt>
                </c:lvl>
                <c:lvl>
                  <c:pt idx="0">
                    <c:v>doprava</c:v>
                  </c:pt>
                  <c:pt idx="2">
                    <c:v>infrastruktura</c:v>
                  </c:pt>
                  <c:pt idx="4">
                    <c:v>mezilidské vztahy</c:v>
                  </c:pt>
                  <c:pt idx="6">
                    <c:v>komunikace</c:v>
                  </c:pt>
                  <c:pt idx="8">
                    <c:v>hospodářství</c:v>
                  </c:pt>
                  <c:pt idx="10">
                    <c:v>pracovní trh</c:v>
                  </c:pt>
                  <c:pt idx="12">
                    <c:v>cestoví ruch</c:v>
                  </c:pt>
                  <c:pt idx="14">
                    <c:v>zemědělství</c:v>
                  </c:pt>
                  <c:pt idx="16">
                    <c:v>ochrana přírody / ŽP</c:v>
                  </c:pt>
                </c:lvl>
              </c:multiLvlStrCache>
            </c:multiLvlStrRef>
          </c:cat>
          <c:val>
            <c:numRef>
              <c:f>'ppt 2'!$B$27:$S$27</c:f>
              <c:numCache>
                <c:formatCode>General</c:formatCode>
                <c:ptCount val="18"/>
                <c:pt idx="0">
                  <c:v>28</c:v>
                </c:pt>
                <c:pt idx="1">
                  <c:v>121</c:v>
                </c:pt>
                <c:pt idx="2">
                  <c:v>19</c:v>
                </c:pt>
                <c:pt idx="3">
                  <c:v>17</c:v>
                </c:pt>
                <c:pt idx="4">
                  <c:v>47</c:v>
                </c:pt>
                <c:pt idx="5">
                  <c:v>9</c:v>
                </c:pt>
                <c:pt idx="6">
                  <c:v>32</c:v>
                </c:pt>
                <c:pt idx="7">
                  <c:v>5</c:v>
                </c:pt>
                <c:pt idx="8">
                  <c:v>26</c:v>
                </c:pt>
                <c:pt idx="9">
                  <c:v>28</c:v>
                </c:pt>
                <c:pt idx="10">
                  <c:v>35</c:v>
                </c:pt>
                <c:pt idx="11">
                  <c:v>66</c:v>
                </c:pt>
                <c:pt idx="12">
                  <c:v>2</c:v>
                </c:pt>
                <c:pt idx="13">
                  <c:v>4</c:v>
                </c:pt>
                <c:pt idx="14">
                  <c:v>63</c:v>
                </c:pt>
                <c:pt idx="15">
                  <c:v>16</c:v>
                </c:pt>
                <c:pt idx="16">
                  <c:v>11</c:v>
                </c:pt>
                <c:pt idx="17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A5-461D-A8D3-CE92B75685D7}"/>
            </c:ext>
          </c:extLst>
        </c:ser>
        <c:ser>
          <c:idx val="3"/>
          <c:order val="3"/>
          <c:tx>
            <c:strRef>
              <c:f>'ppt 2'!$A$28</c:f>
              <c:strCache>
                <c:ptCount val="1"/>
                <c:pt idx="0">
                  <c:v>BEZE ZMĚNY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multiLvlStrRef>
              <c:f>'ppt 2'!$B$23:$S$24</c:f>
              <c:multiLvlStrCache>
                <c:ptCount val="18"/>
                <c:lvl>
                  <c:pt idx="0">
                    <c:v>CZ</c:v>
                  </c:pt>
                  <c:pt idx="1">
                    <c:v>AT</c:v>
                  </c:pt>
                  <c:pt idx="2">
                    <c:v>CZ</c:v>
                  </c:pt>
                  <c:pt idx="3">
                    <c:v>AT</c:v>
                  </c:pt>
                  <c:pt idx="4">
                    <c:v>CZ</c:v>
                  </c:pt>
                  <c:pt idx="5">
                    <c:v>AT</c:v>
                  </c:pt>
                  <c:pt idx="6">
                    <c:v>CZ</c:v>
                  </c:pt>
                  <c:pt idx="7">
                    <c:v>AT</c:v>
                  </c:pt>
                  <c:pt idx="8">
                    <c:v>CZ</c:v>
                  </c:pt>
                  <c:pt idx="9">
                    <c:v>AT</c:v>
                  </c:pt>
                  <c:pt idx="10">
                    <c:v>CZ</c:v>
                  </c:pt>
                  <c:pt idx="11">
                    <c:v>AT</c:v>
                  </c:pt>
                  <c:pt idx="12">
                    <c:v>CZ</c:v>
                  </c:pt>
                  <c:pt idx="13">
                    <c:v>AT</c:v>
                  </c:pt>
                  <c:pt idx="14">
                    <c:v>CZ</c:v>
                  </c:pt>
                  <c:pt idx="15">
                    <c:v>AT</c:v>
                  </c:pt>
                  <c:pt idx="16">
                    <c:v>CZ</c:v>
                  </c:pt>
                  <c:pt idx="17">
                    <c:v>AT</c:v>
                  </c:pt>
                </c:lvl>
                <c:lvl>
                  <c:pt idx="0">
                    <c:v>doprava</c:v>
                  </c:pt>
                  <c:pt idx="2">
                    <c:v>infrastruktura</c:v>
                  </c:pt>
                  <c:pt idx="4">
                    <c:v>mezilidské vztahy</c:v>
                  </c:pt>
                  <c:pt idx="6">
                    <c:v>komunikace</c:v>
                  </c:pt>
                  <c:pt idx="8">
                    <c:v>hospodářství</c:v>
                  </c:pt>
                  <c:pt idx="10">
                    <c:v>pracovní trh</c:v>
                  </c:pt>
                  <c:pt idx="12">
                    <c:v>cestoví ruch</c:v>
                  </c:pt>
                  <c:pt idx="14">
                    <c:v>zemědělství</c:v>
                  </c:pt>
                  <c:pt idx="16">
                    <c:v>ochrana přírody / ŽP</c:v>
                  </c:pt>
                </c:lvl>
              </c:multiLvlStrCache>
            </c:multiLvlStrRef>
          </c:cat>
          <c:val>
            <c:numRef>
              <c:f>'ppt 2'!$B$28:$S$28</c:f>
              <c:numCache>
                <c:formatCode>General</c:formatCode>
                <c:ptCount val="18"/>
                <c:pt idx="0">
                  <c:v>14</c:v>
                </c:pt>
                <c:pt idx="1">
                  <c:v>5</c:v>
                </c:pt>
                <c:pt idx="2">
                  <c:v>9</c:v>
                </c:pt>
                <c:pt idx="3">
                  <c:v>20</c:v>
                </c:pt>
                <c:pt idx="4">
                  <c:v>14</c:v>
                </c:pt>
                <c:pt idx="5">
                  <c:v>37</c:v>
                </c:pt>
                <c:pt idx="6">
                  <c:v>10</c:v>
                </c:pt>
                <c:pt idx="7">
                  <c:v>36</c:v>
                </c:pt>
                <c:pt idx="8">
                  <c:v>8</c:v>
                </c:pt>
                <c:pt idx="9">
                  <c:v>23</c:v>
                </c:pt>
                <c:pt idx="10">
                  <c:v>4</c:v>
                </c:pt>
                <c:pt idx="11">
                  <c:v>17</c:v>
                </c:pt>
                <c:pt idx="12">
                  <c:v>2</c:v>
                </c:pt>
                <c:pt idx="13">
                  <c:v>11</c:v>
                </c:pt>
                <c:pt idx="14">
                  <c:v>9</c:v>
                </c:pt>
                <c:pt idx="15">
                  <c:v>36</c:v>
                </c:pt>
                <c:pt idx="16">
                  <c:v>14</c:v>
                </c:pt>
                <c:pt idx="17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A5-461D-A8D3-CE92B7568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662912"/>
        <c:axId val="166664448"/>
      </c:barChart>
      <c:catAx>
        <c:axId val="16666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cs-CZ"/>
          </a:p>
        </c:txPr>
        <c:crossAx val="166664448"/>
        <c:crosses val="autoZero"/>
        <c:auto val="1"/>
        <c:lblAlgn val="ctr"/>
        <c:lblOffset val="100"/>
        <c:noMultiLvlLbl val="0"/>
      </c:catAx>
      <c:valAx>
        <c:axId val="166664448"/>
        <c:scaling>
          <c:orientation val="minMax"/>
          <c:max val="22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662912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aseline="0"/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'ppt 2'!$B$1</c:f>
              <c:strCache>
                <c:ptCount val="1"/>
                <c:pt idx="0">
                  <c:v>CZ</c:v>
                </c:pt>
              </c:strCache>
            </c:strRef>
          </c:tx>
          <c:cat>
            <c:strRef>
              <c:f>'ppt 2'!$A$2:$A$10</c:f>
              <c:strCache>
                <c:ptCount val="9"/>
                <c:pt idx="0">
                  <c:v>přátelští X nepřátelští</c:v>
                </c:pt>
                <c:pt idx="1">
                  <c:v>důvěrní X cizí</c:v>
                </c:pt>
                <c:pt idx="2">
                  <c:v>tradiční X moderní</c:v>
                </c:pt>
                <c:pt idx="3">
                  <c:v>zajímaví X nudní</c:v>
                </c:pt>
                <c:pt idx="4">
                  <c:v>rozmanití X fádní</c:v>
                </c:pt>
                <c:pt idx="5">
                  <c:v>pasivní X aktivní</c:v>
                </c:pt>
                <c:pt idx="6">
                  <c:v>chudí X bohatí</c:v>
                </c:pt>
                <c:pt idx="7">
                  <c:v>otevření X uzavření</c:v>
                </c:pt>
                <c:pt idx="8">
                  <c:v>komplikovaní X nekomplikovaní</c:v>
                </c:pt>
              </c:strCache>
            </c:strRef>
          </c:cat>
          <c:val>
            <c:numRef>
              <c:f>'ppt 2'!$B$2:$B$10</c:f>
              <c:numCache>
                <c:formatCode>0.0</c:formatCode>
                <c:ptCount val="9"/>
                <c:pt idx="0">
                  <c:v>2.0643086816720255</c:v>
                </c:pt>
                <c:pt idx="1">
                  <c:v>2.8863636363636362</c:v>
                </c:pt>
                <c:pt idx="2">
                  <c:v>2.3355048859934855</c:v>
                </c:pt>
                <c:pt idx="3">
                  <c:v>2.622950819672131</c:v>
                </c:pt>
                <c:pt idx="4">
                  <c:v>2.7180327868852459</c:v>
                </c:pt>
                <c:pt idx="5">
                  <c:v>3.4885993485342022</c:v>
                </c:pt>
                <c:pt idx="6">
                  <c:v>3.8697068403908794</c:v>
                </c:pt>
                <c:pt idx="7">
                  <c:v>2.6209150326797386</c:v>
                </c:pt>
                <c:pt idx="8">
                  <c:v>3.3540983606557377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083-4374-9624-95D510997698}"/>
            </c:ext>
          </c:extLst>
        </c:ser>
        <c:ser>
          <c:idx val="1"/>
          <c:order val="1"/>
          <c:tx>
            <c:strRef>
              <c:f>'ppt 2'!$C$1</c:f>
              <c:strCache>
                <c:ptCount val="1"/>
                <c:pt idx="0">
                  <c:v>AT</c:v>
                </c:pt>
              </c:strCache>
            </c:strRef>
          </c:tx>
          <c:cat>
            <c:strRef>
              <c:f>'ppt 2'!$A$2:$A$10</c:f>
              <c:strCache>
                <c:ptCount val="9"/>
                <c:pt idx="0">
                  <c:v>přátelští X nepřátelští</c:v>
                </c:pt>
                <c:pt idx="1">
                  <c:v>důvěrní X cizí</c:v>
                </c:pt>
                <c:pt idx="2">
                  <c:v>tradiční X moderní</c:v>
                </c:pt>
                <c:pt idx="3">
                  <c:v>zajímaví X nudní</c:v>
                </c:pt>
                <c:pt idx="4">
                  <c:v>rozmanití X fádní</c:v>
                </c:pt>
                <c:pt idx="5">
                  <c:v>pasivní X aktivní</c:v>
                </c:pt>
                <c:pt idx="6">
                  <c:v>chudí X bohatí</c:v>
                </c:pt>
                <c:pt idx="7">
                  <c:v>otevření X uzavření</c:v>
                </c:pt>
                <c:pt idx="8">
                  <c:v>komplikovaní X nekomplikovaní</c:v>
                </c:pt>
              </c:strCache>
            </c:strRef>
          </c:cat>
          <c:val>
            <c:numRef>
              <c:f>'ppt 2'!$C$2:$C$10</c:f>
              <c:numCache>
                <c:formatCode>0.0</c:formatCode>
                <c:ptCount val="9"/>
                <c:pt idx="0">
                  <c:v>1.85</c:v>
                </c:pt>
                <c:pt idx="1">
                  <c:v>2.7</c:v>
                </c:pt>
                <c:pt idx="2">
                  <c:v>2.52</c:v>
                </c:pt>
                <c:pt idx="3">
                  <c:v>1.9</c:v>
                </c:pt>
                <c:pt idx="4">
                  <c:v>1.95</c:v>
                </c:pt>
                <c:pt idx="5">
                  <c:v>3.08</c:v>
                </c:pt>
                <c:pt idx="6">
                  <c:v>2.75</c:v>
                </c:pt>
                <c:pt idx="7">
                  <c:v>2.4</c:v>
                </c:pt>
                <c:pt idx="8">
                  <c:v>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083-4374-9624-95D510997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821824"/>
        <c:axId val="181823360"/>
      </c:lineChart>
      <c:catAx>
        <c:axId val="18182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1823360"/>
        <c:crosses val="autoZero"/>
        <c:auto val="1"/>
        <c:lblAlgn val="ctr"/>
        <c:lblOffset val="100"/>
        <c:noMultiLvlLbl val="0"/>
      </c:catAx>
      <c:valAx>
        <c:axId val="181823360"/>
        <c:scaling>
          <c:orientation val="minMax"/>
          <c:max val="5"/>
          <c:min val="1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1821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aseline="0"/>
      </a:pPr>
      <a:endParaRPr lang="cs-CZ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3A5C-1CCB-49DC-8C74-1F59F5D26EBC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E7AD6-BEA8-48AA-B9DA-F05B40A009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09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94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88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99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87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36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57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16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63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3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40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247F6-B5AC-49E5-8404-3A06A3AF3632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13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erabek@sci.muni.cz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"/>
            <a:ext cx="9144000" cy="68475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8471" y="1139951"/>
            <a:ext cx="5129621" cy="1689291"/>
          </a:xfrm>
        </p:spPr>
        <p:txBody>
          <a:bodyPr anchor="b" anchorCtr="0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cs-CZ" sz="4000" b="1" dirty="0" smtClean="0">
                <a:solidFill>
                  <a:schemeClr val="bg1"/>
                </a:solidFill>
              </a:rPr>
              <a:t>Česko-rakouské poznávání</a:t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2700" b="1" dirty="0" smtClean="0">
                <a:solidFill>
                  <a:schemeClr val="bg1"/>
                </a:solidFill>
              </a:rPr>
              <a:t>prostřednictvím projektů programu AKTION ČR-Rakousko</a:t>
            </a:r>
            <a:endParaRPr lang="cs-CZ" sz="27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8471" y="3257550"/>
            <a:ext cx="5129621" cy="1238880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08. 11. 2018</a:t>
            </a:r>
            <a:endParaRPr lang="cs-CZ" sz="2000" dirty="0"/>
          </a:p>
          <a:p>
            <a:pPr algn="l"/>
            <a:r>
              <a:rPr lang="cs-CZ" sz="2000" b="1" i="1" dirty="0" smtClean="0"/>
              <a:t>Milan JEŘÁBEK, </a:t>
            </a:r>
            <a:r>
              <a:rPr lang="cs-CZ" sz="2000" b="1" i="1" dirty="0" err="1" smtClean="0"/>
              <a:t>PřF</a:t>
            </a:r>
            <a:r>
              <a:rPr lang="cs-CZ" sz="2000" b="1" i="1" dirty="0" smtClean="0"/>
              <a:t> MU</a:t>
            </a:r>
            <a:endParaRPr lang="cs-CZ" sz="2000" b="1" i="1" dirty="0"/>
          </a:p>
        </p:txBody>
      </p:sp>
    </p:spTree>
    <p:extLst>
      <p:ext uri="{BB962C8B-B14F-4D97-AF65-F5344CB8AC3E}">
        <p14:creationId xmlns:p14="http://schemas.microsoft.com/office/powerpoint/2010/main" val="66439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" y="6719"/>
            <a:ext cx="9140008" cy="68445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181" y="242661"/>
            <a:ext cx="7886700" cy="1325563"/>
          </a:xfrm>
        </p:spPr>
        <p:txBody>
          <a:bodyPr>
            <a:normAutofit/>
          </a:bodyPr>
          <a:lstStyle/>
          <a:p>
            <a:r>
              <a:rPr lang="cs-CZ" sz="3200" b="1" dirty="0"/>
              <a:t>Asociace s názvem sousedního státu </a:t>
            </a:r>
            <a:r>
              <a:rPr lang="cs-CZ" sz="2800" dirty="0"/>
              <a:t>(max. 3 možnosti, výběr)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704642"/>
              </p:ext>
            </p:extLst>
          </p:nvPr>
        </p:nvGraphicFramePr>
        <p:xfrm>
          <a:off x="481694" y="1547696"/>
          <a:ext cx="8229600" cy="5332048"/>
        </p:xfrm>
        <a:graphic>
          <a:graphicData uri="http://schemas.openxmlformats.org/drawingml/2006/table">
            <a:tbl>
              <a:tblPr/>
              <a:tblGrid>
                <a:gridCol w="3779355">
                  <a:extLst>
                    <a:ext uri="{9D8B030D-6E8A-4147-A177-3AD203B41FA5}">
                      <a16:colId xmlns:a16="http://schemas.microsoft.com/office/drawing/2014/main" xmlns="" val="2633895229"/>
                    </a:ext>
                  </a:extLst>
                </a:gridCol>
                <a:gridCol w="648528">
                  <a:extLst>
                    <a:ext uri="{9D8B030D-6E8A-4147-A177-3AD203B41FA5}">
                      <a16:colId xmlns:a16="http://schemas.microsoft.com/office/drawing/2014/main" xmlns="" val="1476790283"/>
                    </a:ext>
                  </a:extLst>
                </a:gridCol>
                <a:gridCol w="760343">
                  <a:extLst>
                    <a:ext uri="{9D8B030D-6E8A-4147-A177-3AD203B41FA5}">
                      <a16:colId xmlns:a16="http://schemas.microsoft.com/office/drawing/2014/main" xmlns="" val="1461948813"/>
                    </a:ext>
                  </a:extLst>
                </a:gridCol>
                <a:gridCol w="3041374">
                  <a:extLst>
                    <a:ext uri="{9D8B030D-6E8A-4147-A177-3AD203B41FA5}">
                      <a16:colId xmlns:a16="http://schemas.microsoft.com/office/drawing/2014/main" xmlns="" val="1119589580"/>
                    </a:ext>
                  </a:extLst>
                </a:gridCol>
              </a:tblGrid>
              <a:tr h="29656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CZ-strana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četnost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AT-strana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0267652"/>
                  </a:ext>
                </a:extLst>
              </a:tr>
              <a:tr h="29656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Vídeň vč. lokalit, atraktivit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Praha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8074146"/>
                  </a:ext>
                </a:extLst>
              </a:tr>
              <a:tr h="29656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soused, sousední stát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4153280"/>
                  </a:ext>
                </a:extLst>
              </a:tr>
              <a:tr h="29656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životní úroveň, ekonomika, práce, €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9554162"/>
                  </a:ext>
                </a:extLst>
              </a:tr>
              <a:tr h="29656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Alpy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9033989"/>
                  </a:ext>
                </a:extLst>
              </a:tr>
              <a:tr h="29656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hory, příroda, krajina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2939793"/>
                  </a:ext>
                </a:extLst>
              </a:tr>
              <a:tr h="584253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sport: cykloturistika, lyžování apod.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prázdniny, výlety, cestovní ruch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175211"/>
                  </a:ext>
                </a:extLst>
              </a:tr>
              <a:tr h="29656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potraviny, jídlo: káva, koule 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1603370"/>
                  </a:ext>
                </a:extLst>
              </a:tr>
              <a:tr h="29656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hranice, odlišnost vč. mentality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7982882"/>
                  </a:ext>
                </a:extLst>
              </a:tr>
              <a:tr h="29656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čistota, pořádek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1991320"/>
                  </a:ext>
                </a:extLst>
              </a:tr>
              <a:tr h="29656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nákupy vč. trhů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levné nákupy, nákupy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3278000"/>
                  </a:ext>
                </a:extLst>
              </a:tr>
              <a:tr h="29656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(společná) historie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6995117"/>
                  </a:ext>
                </a:extLst>
              </a:tr>
              <a:tr h="296564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pivo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8522747"/>
                  </a:ext>
                </a:extLst>
              </a:tr>
              <a:tr h="296564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pozitivní asociace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352480"/>
                  </a:ext>
                </a:extLst>
              </a:tr>
              <a:tr h="296564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negativní asociace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2828258"/>
                  </a:ext>
                </a:extLst>
              </a:tr>
              <a:tr h="296564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</a:t>
                      </a: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3" marR="9403" marT="9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9244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203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" y="6719"/>
            <a:ext cx="9140008" cy="68445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838" y="365126"/>
            <a:ext cx="7886700" cy="1325563"/>
          </a:xfrm>
        </p:spPr>
        <p:txBody>
          <a:bodyPr/>
          <a:lstStyle/>
          <a:p>
            <a:r>
              <a:rPr lang="cs-CZ" sz="3200" b="1" dirty="0"/>
              <a:t>Změna po pádu železné opony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2800" dirty="0" smtClean="0"/>
              <a:t>(</a:t>
            </a:r>
            <a:r>
              <a:rPr lang="cs-CZ" sz="2800" dirty="0"/>
              <a:t>tematické oblasti, četnost)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109968"/>
              </p:ext>
            </p:extLst>
          </p:nvPr>
        </p:nvGraphicFramePr>
        <p:xfrm>
          <a:off x="186069" y="1519775"/>
          <a:ext cx="8771860" cy="404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230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" y="6719"/>
            <a:ext cx="9140007" cy="68445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838" y="25899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Vnímání obyvatel sousedního státu 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v </a:t>
            </a:r>
            <a:r>
              <a:rPr lang="cs-CZ" sz="3600" b="1" dirty="0"/>
              <a:t>příhraničí </a:t>
            </a:r>
            <a:r>
              <a:rPr lang="cs-CZ" dirty="0"/>
              <a:t/>
            </a:r>
            <a:br>
              <a:rPr lang="cs-CZ" dirty="0"/>
            </a:br>
            <a:r>
              <a:rPr lang="cs-CZ" sz="3100" dirty="0"/>
              <a:t>(vážený aritmetický průměr)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672041"/>
              </p:ext>
            </p:extLst>
          </p:nvPr>
        </p:nvGraphicFramePr>
        <p:xfrm>
          <a:off x="531017" y="1552348"/>
          <a:ext cx="808196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60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" y="6719"/>
            <a:ext cx="9140007" cy="68445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620" y="226333"/>
            <a:ext cx="8370756" cy="1325563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Znalost </a:t>
            </a:r>
            <a:r>
              <a:rPr lang="cs-CZ" sz="3600" b="1" dirty="0" smtClean="0"/>
              <a:t>přeshraničních </a:t>
            </a:r>
            <a:r>
              <a:rPr lang="cs-CZ" sz="3600" b="1" dirty="0"/>
              <a:t>česko-rakouských projektů</a:t>
            </a:r>
            <a:r>
              <a:rPr lang="cs-CZ" dirty="0"/>
              <a:t/>
            </a:r>
            <a:br>
              <a:rPr lang="cs-CZ" dirty="0"/>
            </a:br>
            <a:r>
              <a:rPr lang="cs-CZ" sz="3100" dirty="0"/>
              <a:t>(otevřená otázka, tematické zařazení, výběr)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91988"/>
              </p:ext>
            </p:extLst>
          </p:nvPr>
        </p:nvGraphicFramePr>
        <p:xfrm>
          <a:off x="281183" y="1608479"/>
          <a:ext cx="8070112" cy="4086225"/>
        </p:xfrm>
        <a:graphic>
          <a:graphicData uri="http://schemas.openxmlformats.org/drawingml/2006/table">
            <a:tbl>
              <a:tblPr/>
              <a:tblGrid>
                <a:gridCol w="3870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3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94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CZ-strana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četnost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AT-strana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aktivity spojené s vínem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cyklostezky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setkávání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festivaly, eventy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Stezka bosou nohou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školství, vzdělávání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mateřské školy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hudba, kultura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národní výstavy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dálnice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národní parky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přímá spolupráce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turistika, túry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11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" y="6719"/>
            <a:ext cx="9140005" cy="68445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838" y="365126"/>
            <a:ext cx="7886700" cy="1325563"/>
          </a:xfrm>
        </p:spPr>
        <p:txBody>
          <a:bodyPr/>
          <a:lstStyle/>
          <a:p>
            <a:r>
              <a:rPr lang="cs-CZ" dirty="0"/>
              <a:t>NADPIS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23" y="1547003"/>
            <a:ext cx="4227498" cy="259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1" y="416378"/>
            <a:ext cx="3914370" cy="259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G:\AKTION 2015\AKTION CZ-AT 25.-28.4.2016 - výběr\DSC_16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0" y="2873827"/>
            <a:ext cx="3908533" cy="2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00123" y="4770467"/>
            <a:ext cx="4227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ze Stezky bosou nohou </a:t>
            </a:r>
            <a:r>
              <a:rPr lang="cs-CZ" sz="2000" dirty="0" smtClean="0"/>
              <a:t>– </a:t>
            </a:r>
          </a:p>
          <a:p>
            <a:r>
              <a:rPr lang="cs-CZ" sz="2000" dirty="0" smtClean="0"/>
              <a:t>vyhlídka </a:t>
            </a:r>
            <a:r>
              <a:rPr lang="cs-CZ" sz="2000" dirty="0"/>
              <a:t>do tří zemí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500123" y="612075"/>
            <a:ext cx="3760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příklad přeshraniční spolupráce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12950" y="4145037"/>
            <a:ext cx="3714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Muzeum železné opony Valtice</a:t>
            </a:r>
          </a:p>
        </p:txBody>
      </p:sp>
    </p:spTree>
    <p:extLst>
      <p:ext uri="{BB962C8B-B14F-4D97-AF65-F5344CB8AC3E}">
        <p14:creationId xmlns:p14="http://schemas.microsoft.com/office/powerpoint/2010/main" val="1010311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" y="6719"/>
            <a:ext cx="9140005" cy="68445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510" y="161019"/>
            <a:ext cx="7886700" cy="1325563"/>
          </a:xfrm>
        </p:spPr>
        <p:txBody>
          <a:bodyPr>
            <a:normAutofit/>
          </a:bodyPr>
          <a:lstStyle/>
          <a:p>
            <a:r>
              <a:rPr lang="pl-PL" sz="3200" b="1" dirty="0"/>
              <a:t>Poznatky z rozhovorů se starosty </a:t>
            </a:r>
            <a:r>
              <a:rPr lang="pl-PL" sz="3200" b="1" dirty="0" smtClean="0"/>
              <a:t>/ </a:t>
            </a:r>
            <a:r>
              <a:rPr lang="pl-PL" sz="3200" dirty="0" smtClean="0"/>
              <a:t>1</a:t>
            </a:r>
            <a:endParaRPr lang="cs-CZ" sz="32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3002" y="1436914"/>
            <a:ext cx="7886700" cy="4609420"/>
          </a:xfrm>
        </p:spPr>
        <p:txBody>
          <a:bodyPr/>
          <a:lstStyle/>
          <a:p>
            <a:pPr marL="342900" lvl="1" indent="-342900">
              <a:buClr>
                <a:srgbClr val="969696"/>
              </a:buClr>
            </a:pPr>
            <a:r>
              <a:rPr lang="cs-CZ" sz="2000" b="1" dirty="0"/>
              <a:t>kooperace a komunikace:</a:t>
            </a:r>
          </a:p>
          <a:p>
            <a:pPr marL="742950" lvl="2" indent="-342900">
              <a:buClr>
                <a:srgbClr val="969696"/>
              </a:buClr>
              <a:buFont typeface="Wingdings" panose="05000000000000000000" pitchFamily="2" charset="2"/>
              <a:buChar char="§"/>
            </a:pPr>
            <a:r>
              <a:rPr lang="cs-CZ" dirty="0"/>
              <a:t>v zásadě dobrá, závislá na znalosti jazyka (němčiny) a osobním angažmá aktivních obyvatel</a:t>
            </a:r>
          </a:p>
          <a:p>
            <a:pPr marL="742950" lvl="2" indent="-342900">
              <a:buClr>
                <a:srgbClr val="969696"/>
              </a:buClr>
              <a:buFont typeface="Wingdings" panose="05000000000000000000" pitchFamily="2" charset="2"/>
              <a:buChar char="§"/>
            </a:pPr>
            <a:r>
              <a:rPr lang="cs-CZ" dirty="0"/>
              <a:t>projekty velké i malé, tvrdé (infrastruktura) i měkké, diferencováno</a:t>
            </a:r>
          </a:p>
          <a:p>
            <a:pPr marL="342900" lvl="1" indent="-342900">
              <a:buClr>
                <a:srgbClr val="969696"/>
              </a:buClr>
            </a:pPr>
            <a:r>
              <a:rPr lang="cs-CZ" sz="2000" b="1" dirty="0"/>
              <a:t>participace/pohled obyvatelstva:</a:t>
            </a:r>
          </a:p>
          <a:p>
            <a:pPr marL="742950" lvl="2" indent="-342900">
              <a:buClr>
                <a:srgbClr val="969696"/>
              </a:buClr>
              <a:buFont typeface="Wingdings" panose="05000000000000000000" pitchFamily="2" charset="2"/>
              <a:buChar char="§"/>
            </a:pPr>
            <a:r>
              <a:rPr lang="cs-CZ" dirty="0"/>
              <a:t>častá setkávání při nejrůznějších příležitostech, spolupráce v zemědělství (nejen vinaři)</a:t>
            </a:r>
          </a:p>
          <a:p>
            <a:pPr marL="742950" lvl="2" indent="-342900">
              <a:buClr>
                <a:srgbClr val="969696"/>
              </a:buClr>
              <a:buFont typeface="Wingdings" panose="05000000000000000000" pitchFamily="2" charset="2"/>
              <a:buChar char="§"/>
            </a:pPr>
            <a:r>
              <a:rPr lang="cs-CZ" dirty="0"/>
              <a:t>návrat k přirozenému stavu, ale i negativní dopady (např. doprava)</a:t>
            </a:r>
          </a:p>
          <a:p>
            <a:pPr marL="342900" lvl="1" indent="-342900">
              <a:buClr>
                <a:srgbClr val="969696"/>
              </a:buClr>
            </a:pPr>
            <a:r>
              <a:rPr lang="cs-CZ" sz="2000" b="1" dirty="0"/>
              <a:t>prostředky podpory:</a:t>
            </a:r>
          </a:p>
          <a:p>
            <a:pPr marL="742950" lvl="2" indent="-342900">
              <a:buClr>
                <a:srgbClr val="969696"/>
              </a:buClr>
              <a:buFont typeface="Wingdings" panose="05000000000000000000" pitchFamily="2" charset="2"/>
              <a:buChar char="§"/>
            </a:pPr>
            <a:r>
              <a:rPr lang="cs-CZ" dirty="0"/>
              <a:t>rezervovaný přístup k využití dotací, rozpor v podpoře tvrdých a měkkých projektů, v Rakousku příznivější prostředí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31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" y="6719"/>
            <a:ext cx="9140005" cy="68445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838" y="365126"/>
            <a:ext cx="7886700" cy="1325563"/>
          </a:xfrm>
        </p:spPr>
        <p:txBody>
          <a:bodyPr>
            <a:normAutofit/>
          </a:bodyPr>
          <a:lstStyle/>
          <a:p>
            <a:r>
              <a:rPr lang="pl-PL" sz="3200" b="1" dirty="0"/>
              <a:t>Poznatky z rozhovorů se starosty </a:t>
            </a:r>
            <a:r>
              <a:rPr lang="pl-PL" sz="3200" b="1" dirty="0" smtClean="0"/>
              <a:t>/ </a:t>
            </a:r>
            <a:r>
              <a:rPr lang="pl-PL" sz="3200" dirty="0" smtClean="0"/>
              <a:t>2</a:t>
            </a:r>
            <a:endParaRPr lang="cs-CZ" sz="32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4838" y="1825625"/>
            <a:ext cx="7886700" cy="4351338"/>
          </a:xfrm>
        </p:spPr>
        <p:txBody>
          <a:bodyPr/>
          <a:lstStyle/>
          <a:p>
            <a:pPr marL="342900" lvl="1" indent="-342900">
              <a:buClr>
                <a:srgbClr val="969696"/>
              </a:buClr>
            </a:pPr>
            <a:r>
              <a:rPr lang="cs-CZ" sz="2000" b="1" dirty="0"/>
              <a:t>rámcové podmínky přeshraniční spolupráce: </a:t>
            </a:r>
          </a:p>
          <a:p>
            <a:pPr marL="742950" lvl="2" indent="-342900">
              <a:buClr>
                <a:srgbClr val="969696"/>
              </a:buClr>
              <a:buFont typeface="Wingdings" panose="05000000000000000000" pitchFamily="2" charset="2"/>
              <a:buChar char="§"/>
            </a:pPr>
            <a:r>
              <a:rPr lang="cs-CZ" dirty="0"/>
              <a:t>Euroregion Pomoraví téměř neznámý pojem, vazba na (mikro)region, slabý zájem Krajského úřadu</a:t>
            </a:r>
          </a:p>
          <a:p>
            <a:pPr marL="342900" lvl="1" indent="-342900">
              <a:buClr>
                <a:srgbClr val="969696"/>
              </a:buClr>
            </a:pPr>
            <a:r>
              <a:rPr lang="cs-CZ" sz="2000" b="1" dirty="0"/>
              <a:t>transformace (železná opona, EU, </a:t>
            </a:r>
            <a:r>
              <a:rPr lang="cs-CZ" sz="2000" b="1" dirty="0" err="1"/>
              <a:t>Schengen</a:t>
            </a:r>
            <a:r>
              <a:rPr lang="cs-CZ" sz="2000" b="1" dirty="0"/>
              <a:t>): </a:t>
            </a:r>
          </a:p>
          <a:p>
            <a:pPr marL="742950" lvl="2" indent="-342900">
              <a:buClr>
                <a:srgbClr val="969696"/>
              </a:buClr>
              <a:buFont typeface="Wingdings" panose="05000000000000000000" pitchFamily="2" charset="2"/>
              <a:buChar char="§"/>
            </a:pPr>
            <a:r>
              <a:rPr lang="cs-CZ" dirty="0"/>
              <a:t>vesměs pozitivní hodnocení, „vygumování“ hranice, pestrá škála přeshraničních aktivit</a:t>
            </a:r>
          </a:p>
          <a:p>
            <a:pPr marL="342900" lvl="1" indent="-342900">
              <a:buClr>
                <a:srgbClr val="969696"/>
              </a:buClr>
            </a:pPr>
            <a:r>
              <a:rPr lang="cs-CZ" sz="2000" b="1" dirty="0"/>
              <a:t>hodnocení a vyhlídky do budoucna:</a:t>
            </a:r>
          </a:p>
          <a:p>
            <a:pPr marL="742950" lvl="2" indent="-342900">
              <a:buClr>
                <a:srgbClr val="969696"/>
              </a:buClr>
              <a:buFont typeface="Wingdings" panose="05000000000000000000" pitchFamily="2" charset="2"/>
              <a:buChar char="§"/>
            </a:pPr>
            <a:r>
              <a:rPr lang="cs-CZ" dirty="0"/>
              <a:t>dosud ne zcela využitý potenciál, víra ve vyšší intenzitu přeshraniční spolupráce, těžiště v cestovním ruchu, důraz na mládež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31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" y="6719"/>
            <a:ext cx="9140005" cy="68445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181" y="112033"/>
            <a:ext cx="7886700" cy="753381"/>
          </a:xfrm>
        </p:spPr>
        <p:txBody>
          <a:bodyPr>
            <a:normAutofit/>
          </a:bodyPr>
          <a:lstStyle/>
          <a:p>
            <a:r>
              <a:rPr lang="cs-CZ" sz="3200" b="1" dirty="0"/>
              <a:t>Poznatky z rozhovorů se </a:t>
            </a:r>
            <a:r>
              <a:rPr lang="cs-CZ" sz="3200" b="1" dirty="0" smtClean="0"/>
              <a:t>starosty / </a:t>
            </a:r>
            <a:r>
              <a:rPr lang="cs-CZ" sz="3200" dirty="0" smtClean="0"/>
              <a:t>3</a:t>
            </a: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58882"/>
              </p:ext>
            </p:extLst>
          </p:nvPr>
        </p:nvGraphicFramePr>
        <p:xfrm>
          <a:off x="210759" y="834387"/>
          <a:ext cx="8576733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1816458"/>
                <a:gridCol w="6760275"/>
              </a:tblGrid>
              <a:tr h="31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Obec, město</a:t>
                      </a:r>
                      <a:endParaRPr lang="cs-CZ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Zaměření / příklad</a:t>
                      </a:r>
                      <a:endParaRPr lang="cs-CZ" sz="18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Břeclav</a:t>
                      </a:r>
                      <a:endParaRPr lang="cs-CZ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idea – vstupní brána do </a:t>
                      </a:r>
                      <a:r>
                        <a:rPr lang="cs-CZ" sz="18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Lednicko-valtického</a:t>
                      </a:r>
                      <a:r>
                        <a:rPr lang="cs-CZ" sz="18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areálu</a:t>
                      </a:r>
                      <a:r>
                        <a:rPr lang="cs-CZ" sz="18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?</a:t>
                      </a:r>
                      <a:endParaRPr lang="cs-CZ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Hevlín</a:t>
                      </a:r>
                      <a:endParaRPr lang="cs-CZ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přeshraniční informační centra, absence dřívějšího železničního propojení, zapojení do </a:t>
                      </a:r>
                      <a:r>
                        <a:rPr lang="cs-CZ" sz="1800" dirty="0" err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Evrohevlínů</a:t>
                      </a:r>
                      <a:r>
                        <a:rPr lang="cs-CZ" sz="18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(14!) / přeshraniční klientela ve službách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Hrušovany nad Jevišovkou</a:t>
                      </a:r>
                      <a:endParaRPr lang="cs-CZ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kultura + cykloturistika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  <a:endParaRPr lang="cs-CZ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Lednice</a:t>
                      </a:r>
                      <a:endParaRPr lang="cs-CZ" sz="18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prostřednictvím DSO cyklostezky (mapa/průvodce x nové km)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Mikulov</a:t>
                      </a:r>
                      <a:endParaRPr lang="cs-CZ" sz="18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cyklostezky, měkké/kulturní projekty, </a:t>
                      </a:r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dvojjazyčné webové obecní stránky,</a:t>
                      </a:r>
                      <a:r>
                        <a:rPr lang="cs-CZ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záměry</a:t>
                      </a:r>
                      <a:r>
                        <a:rPr lang="cs-CZ" sz="18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revitalizace území k Valticím (</a:t>
                      </a:r>
                      <a:r>
                        <a:rPr lang="cs-CZ" sz="1800" dirty="0" err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Insel</a:t>
                      </a:r>
                      <a:r>
                        <a:rPr lang="cs-CZ" sz="18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) / nákupní turistika / Památník na hranici ANO x Muzeum totality 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Šatov</a:t>
                      </a:r>
                      <a:endParaRPr lang="cs-CZ" sz="18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revitalizace dráhy </a:t>
                      </a:r>
                      <a:r>
                        <a:rPr lang="cs-CZ" sz="1800" dirty="0" err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Retz</a:t>
                      </a:r>
                      <a:r>
                        <a:rPr lang="cs-CZ" sz="18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-Znojmo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Valtice</a:t>
                      </a:r>
                      <a:endParaRPr lang="cs-CZ" sz="18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autovláček, </a:t>
                      </a:r>
                      <a:r>
                        <a:rPr lang="cs-CZ" sz="1800" dirty="0" err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festy</a:t>
                      </a:r>
                      <a:r>
                        <a:rPr lang="cs-CZ" sz="18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 záměr opravy TIC pro INTERREG V 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Znojmo</a:t>
                      </a:r>
                      <a:endParaRPr lang="cs-CZ" sz="18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(Otevřené sklepní uličky vyprávějí příběhy,) partner </a:t>
                      </a:r>
                      <a:r>
                        <a:rPr lang="cs-CZ" sz="1800" dirty="0" err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Niederösterrechische</a:t>
                      </a:r>
                      <a:r>
                        <a:rPr lang="cs-CZ" sz="18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Landesausstellung</a:t>
                      </a:r>
                      <a:r>
                        <a:rPr lang="cs-CZ" sz="18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279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" y="6719"/>
            <a:ext cx="9140005" cy="68445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270" y="6719"/>
            <a:ext cx="8719456" cy="1325563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Budoucí vývoj </a:t>
            </a:r>
            <a:r>
              <a:rPr lang="cs-CZ" sz="3600" b="1" dirty="0" smtClean="0"/>
              <a:t>česko-rakouského </a:t>
            </a:r>
            <a:r>
              <a:rPr lang="cs-CZ" sz="3600" b="1" dirty="0"/>
              <a:t>pohraničí </a:t>
            </a:r>
            <a:r>
              <a:rPr lang="cs-CZ" dirty="0"/>
              <a:t/>
            </a:r>
            <a:br>
              <a:rPr lang="cs-CZ" dirty="0"/>
            </a:br>
            <a:r>
              <a:rPr lang="cs-CZ" sz="3100" dirty="0"/>
              <a:t>(CZ-respondenti, otevřená otázka)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963877"/>
              </p:ext>
            </p:extLst>
          </p:nvPr>
        </p:nvGraphicFramePr>
        <p:xfrm>
          <a:off x="111640" y="1151161"/>
          <a:ext cx="8920716" cy="1885950"/>
        </p:xfrm>
        <a:graphic>
          <a:graphicData uri="http://schemas.openxmlformats.org/drawingml/2006/table">
            <a:tbl>
              <a:tblPr/>
              <a:tblGrid>
                <a:gridCol w="3838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104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překážky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četnost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výzvy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jazyk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mentalita, odlišnost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spolupráce, vztahy, soused, komunikace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politika, legislativa, ekonomika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trh práce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uprchlíci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školství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rozdílná úroveň životní, ekonomická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dálnice, dopravní řešení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993190"/>
              </p:ext>
            </p:extLst>
          </p:nvPr>
        </p:nvGraphicFramePr>
        <p:xfrm>
          <a:off x="1987149" y="3094261"/>
          <a:ext cx="6910222" cy="2514600"/>
        </p:xfrm>
        <a:graphic>
          <a:graphicData uri="http://schemas.openxmlformats.org/drawingml/2006/table">
            <a:tbl>
              <a:tblPr/>
              <a:tblGrid>
                <a:gridCol w="3829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9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69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767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očekávání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četnost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přání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67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prohloubení spolupráce / vztahů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67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rozvoj obecně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67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zlepšení životní úrovně, financí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67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doprava, komunikace, infrastruktura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67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práce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67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cestovní ruch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67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zachování hranice, rozdílnost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uprchlíci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100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" y="6719"/>
            <a:ext cx="9140005" cy="68445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838" y="365126"/>
            <a:ext cx="7886700" cy="1325563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Statistika projektu </a:t>
            </a:r>
            <a:r>
              <a:rPr lang="cs-CZ" sz="3200" b="1" dirty="0" err="1" smtClean="0"/>
              <a:t>TransReg</a:t>
            </a:r>
            <a:endParaRPr lang="cs-CZ" sz="3200" b="1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399840"/>
              </p:ext>
            </p:extLst>
          </p:nvPr>
        </p:nvGraphicFramePr>
        <p:xfrm>
          <a:off x="289830" y="1650978"/>
          <a:ext cx="8564335" cy="3855720"/>
        </p:xfrm>
        <a:graphic>
          <a:graphicData uri="http://schemas.openxmlformats.org/drawingml/2006/table">
            <a:tbl>
              <a:tblPr firstRow="1" firstCol="1" bandRow="1"/>
              <a:tblGrid>
                <a:gridCol w="1575707"/>
                <a:gridCol w="732974"/>
                <a:gridCol w="810076"/>
                <a:gridCol w="693964"/>
                <a:gridCol w="783771"/>
                <a:gridCol w="1355272"/>
                <a:gridCol w="2612571"/>
              </a:tblGrid>
              <a:tr h="59099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Dílčí aktivita</a:t>
                      </a:r>
                      <a:endParaRPr lang="cs-CZ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Pedagogové / hosté</a:t>
                      </a:r>
                      <a:endParaRPr lang="cs-CZ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Studenti vč. doktorandů</a:t>
                      </a:r>
                      <a:endParaRPr lang="cs-CZ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Úhrnem</a:t>
                      </a:r>
                      <a:endParaRPr lang="cs-CZ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54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CZ</a:t>
                      </a:r>
                      <a:endParaRPr lang="cs-CZ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</a:t>
                      </a:r>
                      <a:endParaRPr lang="cs-CZ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CZ</a:t>
                      </a:r>
                      <a:endParaRPr lang="cs-CZ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</a:t>
                      </a:r>
                      <a:endParaRPr lang="cs-CZ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počet osob</a:t>
                      </a:r>
                      <a:endParaRPr lang="cs-CZ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člověkodny (přepočet)</a:t>
                      </a:r>
                      <a:endParaRPr lang="cs-CZ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úvodní workshop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terén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závěrečný workshop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prezentace praxi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cs-CZ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cs-CZ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cs-CZ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206</a:t>
                      </a:r>
                      <a:endParaRPr lang="cs-CZ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296</a:t>
                      </a:r>
                      <a:endParaRPr lang="cs-CZ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517</a:t>
                      </a:r>
                      <a:endParaRPr lang="cs-CZ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31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" y="6719"/>
            <a:ext cx="9140005" cy="68445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838" y="365126"/>
            <a:ext cx="7886700" cy="1325563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CV / odborné zaměření</a:t>
            </a:r>
            <a:endParaRPr lang="cs-CZ" sz="32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4838" y="1825625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D</a:t>
            </a:r>
            <a:r>
              <a:rPr lang="cs-CZ" dirty="0" smtClean="0"/>
              <a:t>ocent </a:t>
            </a:r>
            <a:r>
              <a:rPr lang="cs-CZ" dirty="0"/>
              <a:t>na Geografickém ústavu Přírodovědecké fakulty Masarykovy </a:t>
            </a:r>
            <a:r>
              <a:rPr lang="cs-CZ" dirty="0" smtClean="0"/>
              <a:t>univerzity, v</a:t>
            </a:r>
            <a:r>
              <a:rPr lang="cs-CZ" dirty="0"/>
              <a:t> </a:t>
            </a:r>
            <a:r>
              <a:rPr lang="cs-CZ" dirty="0" smtClean="0"/>
              <a:t>Brně</a:t>
            </a:r>
          </a:p>
          <a:p>
            <a:r>
              <a:rPr lang="cs-CZ" dirty="0" smtClean="0"/>
              <a:t>Dlouhodobý zájem o problematiku </a:t>
            </a:r>
            <a:r>
              <a:rPr lang="cs-CZ" dirty="0"/>
              <a:t>českého pohraničí, dříve – během působení v Sociologickém ústavu AV ČR a na Univerzitě J. E. Purkyně v Ústí n. L. – </a:t>
            </a:r>
            <a:r>
              <a:rPr lang="cs-CZ" dirty="0" smtClean="0"/>
              <a:t>zejména </a:t>
            </a:r>
            <a:r>
              <a:rPr lang="cs-CZ" dirty="0"/>
              <a:t>česko-německého resp. česko-saského, a to i v praktické rovině jako </a:t>
            </a:r>
            <a:r>
              <a:rPr lang="cs-CZ" dirty="0" err="1"/>
              <a:t>ko</a:t>
            </a:r>
            <a:r>
              <a:rPr lang="cs-CZ" dirty="0"/>
              <a:t>-předseda odborné pracovní skupiny Regionální rozvoj při Euroregionu Elbe/Labe. </a:t>
            </a:r>
            <a:endParaRPr lang="cs-CZ" dirty="0" smtClean="0"/>
          </a:p>
          <a:p>
            <a:r>
              <a:rPr lang="cs-CZ" dirty="0" smtClean="0"/>
              <a:t>Absolvent </a:t>
            </a:r>
            <a:r>
              <a:rPr lang="cs-CZ" dirty="0"/>
              <a:t>Katedry sociální geografie a regionálního rozvoje na </a:t>
            </a:r>
            <a:r>
              <a:rPr lang="cs-CZ" dirty="0" err="1"/>
              <a:t>PřF</a:t>
            </a:r>
            <a:r>
              <a:rPr lang="cs-CZ" dirty="0"/>
              <a:t> UK (RNDr., Ph.D.), </a:t>
            </a:r>
            <a:r>
              <a:rPr lang="cs-CZ" dirty="0" smtClean="0"/>
              <a:t>habilitace </a:t>
            </a:r>
            <a:r>
              <a:rPr lang="cs-CZ" dirty="0"/>
              <a:t>na Univerzitě Komenského v Bratislavě v oboru </a:t>
            </a:r>
            <a:r>
              <a:rPr lang="cs-CZ" dirty="0" err="1"/>
              <a:t>Regionálna</a:t>
            </a:r>
            <a:r>
              <a:rPr lang="cs-CZ" dirty="0"/>
              <a:t> </a:t>
            </a:r>
            <a:r>
              <a:rPr lang="cs-CZ" dirty="0" err="1"/>
              <a:t>geografia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Publikační činnosti, </a:t>
            </a:r>
            <a:r>
              <a:rPr lang="cs-CZ" dirty="0"/>
              <a:t>vedle již uvedeného, </a:t>
            </a:r>
            <a:r>
              <a:rPr lang="cs-CZ" dirty="0" smtClean="0"/>
              <a:t>se týká území </a:t>
            </a:r>
            <a:r>
              <a:rPr lang="cs-CZ" dirty="0"/>
              <a:t>severozápadních Čech (Ústeckého kraje), </a:t>
            </a:r>
            <a:r>
              <a:rPr lang="cs-CZ" dirty="0" smtClean="0"/>
              <a:t>od 2013 česko/moravsko-rakouské </a:t>
            </a:r>
            <a:r>
              <a:rPr lang="cs-CZ" dirty="0"/>
              <a:t>pohraničí ve spolupráci s relevantními partnery (</a:t>
            </a:r>
            <a:r>
              <a:rPr lang="cs-CZ" dirty="0" err="1"/>
              <a:t>Univeristät</a:t>
            </a:r>
            <a:r>
              <a:rPr lang="cs-CZ" dirty="0"/>
              <a:t> </a:t>
            </a:r>
            <a:r>
              <a:rPr lang="cs-CZ" dirty="0" err="1"/>
              <a:t>Wien</a:t>
            </a:r>
            <a:r>
              <a:rPr lang="cs-CZ" dirty="0"/>
              <a:t>, </a:t>
            </a:r>
            <a:r>
              <a:rPr lang="cs-CZ" dirty="0" err="1"/>
              <a:t>Donau-Universität</a:t>
            </a:r>
            <a:r>
              <a:rPr lang="cs-CZ" dirty="0"/>
              <a:t> </a:t>
            </a:r>
            <a:r>
              <a:rPr lang="cs-CZ" dirty="0" err="1"/>
              <a:t>Krems</a:t>
            </a:r>
            <a:r>
              <a:rPr lang="cs-CZ" dirty="0"/>
              <a:t>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555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" y="6719"/>
            <a:ext cx="9140005" cy="68445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838" y="365126"/>
            <a:ext cx="7886700" cy="802367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Doplňkový program</a:t>
            </a:r>
            <a:r>
              <a:rPr lang="cs-CZ" sz="3200" b="1" dirty="0" smtClean="0">
                <a:sym typeface="Wingdings" pitchFamily="2" charset="2"/>
              </a:rPr>
              <a:t></a:t>
            </a:r>
            <a:endParaRPr lang="cs-CZ" sz="32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4838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Text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6" y="1292204"/>
            <a:ext cx="4470416" cy="316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G:\AKTION 2\31.05.-01.06.2017 - Vídeň\DSC_79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14" y="191162"/>
            <a:ext cx="2267413" cy="34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http://geogr.data.quonia.cz/Reznickova_Aktuality/2016/Jerabek_fotogalerie/DSC_1289_spoleensk_ast_projektu_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78" y="4762891"/>
            <a:ext cx="2963635" cy="1918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334736" y="4476201"/>
            <a:ext cx="2102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Návštěva u TGM</a:t>
            </a:r>
          </a:p>
        </p:txBody>
      </p:sp>
      <p:sp>
        <p:nvSpPr>
          <p:cNvPr id="4" name="Obdélník 3"/>
          <p:cNvSpPr/>
          <p:nvPr/>
        </p:nvSpPr>
        <p:spPr>
          <a:xfrm>
            <a:off x="2436786" y="5158009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… vinného sklípku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690507" y="3592667"/>
            <a:ext cx="324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/>
              <a:t>Život se neučí v přednáškovém sálu</a:t>
            </a:r>
          </a:p>
        </p:txBody>
      </p:sp>
    </p:spTree>
    <p:extLst>
      <p:ext uri="{BB962C8B-B14F-4D97-AF65-F5344CB8AC3E}">
        <p14:creationId xmlns:p14="http://schemas.microsoft.com/office/powerpoint/2010/main" val="815279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" y="6719"/>
            <a:ext cx="9140005" cy="68445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402" y="267155"/>
            <a:ext cx="7886700" cy="1325563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Tisková konference 16. 11. 2016, reflexe médií a výstava na </a:t>
            </a:r>
            <a:r>
              <a:rPr lang="cs-CZ" sz="3200" b="1" dirty="0" err="1" smtClean="0"/>
              <a:t>PřF</a:t>
            </a:r>
            <a:r>
              <a:rPr lang="cs-CZ" sz="3200" b="1" dirty="0" smtClean="0"/>
              <a:t> MU</a:t>
            </a:r>
            <a:endParaRPr lang="cs-CZ" sz="3200" b="1" dirty="0"/>
          </a:p>
        </p:txBody>
      </p:sp>
      <p:pic>
        <p:nvPicPr>
          <p:cNvPr id="5" name="Obrázek 4" descr="C:\Users\Jeřábek2\Documents\Aktion CZ AU\16.11.2016 - Lednice\DSC_54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21" y="1494064"/>
            <a:ext cx="3151414" cy="393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G:\AKTION 2\27.-28.02.2017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9" y="2171700"/>
            <a:ext cx="4913270" cy="325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79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" y="6719"/>
            <a:ext cx="9140005" cy="68445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0345" y="210005"/>
            <a:ext cx="7886700" cy="818695"/>
          </a:xfrm>
        </p:spPr>
        <p:txBody>
          <a:bodyPr>
            <a:normAutofit/>
          </a:bodyPr>
          <a:lstStyle/>
          <a:p>
            <a:pPr lvl="0"/>
            <a:r>
              <a:rPr lang="cs-CZ" sz="3200" b="1" dirty="0" smtClean="0"/>
              <a:t>Mediální </a:t>
            </a:r>
            <a:r>
              <a:rPr lang="cs-CZ" sz="3200" b="1" dirty="0"/>
              <a:t>ohlasy </a:t>
            </a:r>
            <a:endParaRPr lang="cs-CZ" sz="32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44926" y="971549"/>
            <a:ext cx="8809267" cy="52659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600" b="1" i="1" dirty="0"/>
              <a:t>Tištěná média, rádio, TV a zpravodajské agentury:</a:t>
            </a:r>
            <a:endParaRPr lang="cs-CZ" sz="3600" b="1" dirty="0"/>
          </a:p>
          <a:p>
            <a:pPr lvl="0"/>
            <a:r>
              <a:rPr lang="cs-CZ" sz="3600" dirty="0"/>
              <a:t>ČTK: Rakušané stále Čechy vnímají jako součást východního bloku. 15. 11. 2016.</a:t>
            </a:r>
          </a:p>
          <a:p>
            <a:pPr lvl="0"/>
            <a:r>
              <a:rPr lang="cs-CZ" sz="3600" dirty="0"/>
              <a:t>BRNĚNSKÝ DENÍK: Vědci: Češi a Rakušané z pohraničí si chválí turistiku. 16. 11. 2016.</a:t>
            </a:r>
          </a:p>
          <a:p>
            <a:pPr lvl="0"/>
            <a:r>
              <a:rPr lang="cs-CZ" sz="3600" dirty="0"/>
              <a:t>MLADÁ FRONTA DNES: Jste chudší a vázne řeč, říkají Rakušané. 18. 11. 2016.</a:t>
            </a:r>
          </a:p>
          <a:p>
            <a:pPr lvl="0"/>
            <a:r>
              <a:rPr lang="cs-CZ" sz="3600" dirty="0"/>
              <a:t>METRO: Rakušané si Česko spojují hlavně s levnými nákupy. 23. 11. 2016.</a:t>
            </a:r>
          </a:p>
          <a:p>
            <a:pPr marL="0" indent="0">
              <a:buNone/>
            </a:pPr>
            <a:r>
              <a:rPr lang="cs-CZ" sz="3600" b="1" i="1" dirty="0"/>
              <a:t>I</a:t>
            </a:r>
            <a:r>
              <a:rPr lang="cs-CZ" sz="3600" b="1" i="1" dirty="0" smtClean="0"/>
              <a:t>nternetová </a:t>
            </a:r>
            <a:r>
              <a:rPr lang="cs-CZ" sz="3600" b="1" i="1" dirty="0"/>
              <a:t>média: </a:t>
            </a:r>
            <a:endParaRPr lang="cs-CZ" sz="3600" b="1" dirty="0"/>
          </a:p>
          <a:p>
            <a:pPr lvl="0"/>
            <a:r>
              <a:rPr lang="cs-CZ" sz="3600" dirty="0"/>
              <a:t>IDNES.CZ: Na víno i Brno Rakušané v průzkumu zapomněli. Jezdí za pivem a nákupy. 18. 11. 2016.</a:t>
            </a:r>
            <a:r>
              <a:rPr lang="cs-CZ" sz="3600" u="sng" dirty="0"/>
              <a:t> </a:t>
            </a:r>
            <a:endParaRPr lang="cs-CZ" sz="3600" dirty="0"/>
          </a:p>
          <a:p>
            <a:pPr lvl="0"/>
            <a:r>
              <a:rPr lang="cs-CZ" sz="3600" dirty="0"/>
              <a:t>TÝDEN.CZ: Nic se nezměnilo. Čechy berou jako součást východního bloku. 16. 11. 2016.  </a:t>
            </a:r>
          </a:p>
          <a:p>
            <a:pPr lvl="0"/>
            <a:r>
              <a:rPr lang="cs-CZ" sz="3600" dirty="0"/>
              <a:t>DENÍK.CZ: Vědci z Brna: Češi a Rakušané z pohraničí si chválí turistiku. 19. 11. 2016. </a:t>
            </a:r>
          </a:p>
          <a:p>
            <a:pPr lvl="0"/>
            <a:r>
              <a:rPr lang="cs-CZ" sz="3600" dirty="0"/>
              <a:t>ONLINE.MUNI.CZ: Levné nákupy a pivo. Výzkum ukázal, jak Rakušané vidí Čechy. 15. 11. </a:t>
            </a:r>
          </a:p>
          <a:p>
            <a:pPr lvl="0"/>
            <a:r>
              <a:rPr lang="cs-CZ" sz="3600" dirty="0"/>
              <a:t>GLOBE24.CZ: Češi jsou chudí, patří do Východního bloku, zní z Rakouska. 15. 11. 2016. </a:t>
            </a:r>
          </a:p>
          <a:p>
            <a:pPr lvl="0"/>
            <a:r>
              <a:rPr lang="cs-CZ" sz="3600" dirty="0"/>
              <a:t>EUROZPRÁVY.CZ: Češi? Stále patří do východního bloku, jsou chudší, říká většina Rakušanů. 15. 11. 2016.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311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" y="6719"/>
            <a:ext cx="9140005" cy="68445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258" y="210005"/>
            <a:ext cx="8588828" cy="818695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Publikační aktivity </a:t>
            </a:r>
            <a:br>
              <a:rPr lang="cs-CZ" sz="3200" b="1" dirty="0" smtClean="0"/>
            </a:br>
            <a:r>
              <a:rPr lang="cs-CZ" sz="2800" dirty="0" smtClean="0"/>
              <a:t>JEŘÁBEK</a:t>
            </a:r>
            <a:r>
              <a:rPr lang="cs-CZ" sz="2800" dirty="0"/>
              <a:t>, M., M. HEINTEL a N. WEIXLBAUMER. </a:t>
            </a:r>
            <a:endParaRPr lang="cs-CZ" sz="28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26544" y="1273628"/>
            <a:ext cx="8890907" cy="5265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i="1" dirty="0" smtClean="0"/>
              <a:t>CZ-AT</a:t>
            </a:r>
            <a:r>
              <a:rPr lang="cs-CZ" sz="2000" b="1" i="1" dirty="0"/>
              <a:t>: Hranice - spolupráce - partnerství na příkladu změn v ekonomice, vědě a každodenní kultuře.</a:t>
            </a:r>
            <a:r>
              <a:rPr lang="cs-CZ" sz="2000" dirty="0"/>
              <a:t> </a:t>
            </a:r>
            <a:r>
              <a:rPr lang="cs-CZ" sz="1600" dirty="0" smtClean="0"/>
              <a:t>Brno</a:t>
            </a:r>
            <a:r>
              <a:rPr lang="cs-CZ" sz="1600" dirty="0"/>
              <a:t>: MINO Ústí nad Labem, 2018. 208 s. ISBN 978-80-87889-09-1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de-DE" sz="2000" b="1" i="1" dirty="0" smtClean="0"/>
              <a:t>Programmatik </a:t>
            </a:r>
            <a:r>
              <a:rPr lang="de-DE" sz="2000" b="1" i="1" dirty="0"/>
              <a:t>grenzüberschreitender Zusammenarbeit und hochschuldidaktische Handlungsfelder im österreichisch-tschechischen Grenzraum: eine Projektreflexion.</a:t>
            </a:r>
            <a:r>
              <a:rPr lang="de-DE" sz="2000" dirty="0"/>
              <a:t> </a:t>
            </a:r>
            <a:r>
              <a:rPr lang="de-DE" sz="1600" dirty="0"/>
              <a:t>In </a:t>
            </a:r>
            <a:r>
              <a:rPr lang="de-DE" sz="1600" dirty="0" smtClean="0"/>
              <a:t>M</a:t>
            </a:r>
            <a:r>
              <a:rPr lang="cs-CZ" sz="1600" dirty="0" smtClean="0"/>
              <a:t>.</a:t>
            </a:r>
            <a:r>
              <a:rPr lang="de-DE" sz="1600" dirty="0" smtClean="0"/>
              <a:t> </a:t>
            </a:r>
            <a:r>
              <a:rPr lang="de-DE" sz="1600" dirty="0" err="1"/>
              <a:t>Heintel</a:t>
            </a:r>
            <a:r>
              <a:rPr lang="de-DE" sz="1600" dirty="0"/>
              <a:t>, </a:t>
            </a:r>
            <a:r>
              <a:rPr lang="de-DE" sz="1600" dirty="0" smtClean="0"/>
              <a:t>R</a:t>
            </a:r>
            <a:r>
              <a:rPr lang="cs-CZ" sz="1600" dirty="0" smtClean="0"/>
              <a:t>.</a:t>
            </a:r>
            <a:r>
              <a:rPr lang="de-DE" sz="1600" dirty="0" smtClean="0"/>
              <a:t> </a:t>
            </a:r>
            <a:r>
              <a:rPr lang="de-DE" sz="1600" dirty="0"/>
              <a:t>Musil, </a:t>
            </a:r>
            <a:r>
              <a:rPr lang="de-DE" sz="1600" dirty="0" smtClean="0"/>
              <a:t>N</a:t>
            </a:r>
            <a:r>
              <a:rPr lang="cs-CZ" sz="1600" dirty="0" smtClean="0"/>
              <a:t>.</a:t>
            </a:r>
            <a:r>
              <a:rPr lang="de-DE" sz="1600" dirty="0" smtClean="0"/>
              <a:t> </a:t>
            </a:r>
            <a:r>
              <a:rPr lang="de-DE" sz="1600" dirty="0" err="1"/>
              <a:t>Weixlbaumer</a:t>
            </a:r>
            <a:r>
              <a:rPr lang="de-DE" sz="1600" dirty="0"/>
              <a:t>. </a:t>
            </a:r>
            <a:r>
              <a:rPr lang="de-DE" sz="1600" i="1" dirty="0"/>
              <a:t>Grenzen / Theoretische, konzeptionelle und praxisbezogene Fragestellungen zu Grenzen und deren Überschreitungen</a:t>
            </a:r>
            <a:r>
              <a:rPr lang="de-DE" sz="1600" dirty="0"/>
              <a:t>. Wiesbaden: Springer VS, 2018. s. 419-443, 25 s. </a:t>
            </a:r>
            <a:r>
              <a:rPr lang="de-DE" sz="1600" dirty="0" err="1"/>
              <a:t>RaumFragen</a:t>
            </a:r>
            <a:r>
              <a:rPr lang="de-DE" sz="1600" dirty="0"/>
              <a:t>: </a:t>
            </a:r>
            <a:r>
              <a:rPr lang="cs-CZ" sz="1600" dirty="0" smtClean="0"/>
              <a:t>S</a:t>
            </a:r>
            <a:r>
              <a:rPr lang="de-DE" sz="1600" dirty="0" err="1" smtClean="0"/>
              <a:t>tadt</a:t>
            </a:r>
            <a:r>
              <a:rPr lang="de-DE" sz="1600" dirty="0" smtClean="0"/>
              <a:t> </a:t>
            </a:r>
            <a:r>
              <a:rPr lang="de-DE" sz="1600" dirty="0"/>
              <a:t>- Region - Landschaft. ISBN 978-3-658-18432-2. </a:t>
            </a:r>
            <a:endParaRPr lang="cs-CZ" sz="16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i="1" dirty="0" smtClean="0"/>
              <a:t>Transformace </a:t>
            </a:r>
            <a:r>
              <a:rPr lang="cs-CZ" sz="2000" b="1" i="1" dirty="0"/>
              <a:t>pohraničí na příkladu </a:t>
            </a:r>
            <a:r>
              <a:rPr lang="cs-CZ" sz="2000" b="1" i="1" dirty="0" err="1"/>
              <a:t>jihomoravského-dolnorakouského</a:t>
            </a:r>
            <a:r>
              <a:rPr lang="cs-CZ" sz="2000" b="1" i="1" dirty="0"/>
              <a:t> regionu. </a:t>
            </a:r>
            <a:r>
              <a:rPr lang="cs-CZ" sz="1600" dirty="0" smtClean="0"/>
              <a:t>Ústí </a:t>
            </a:r>
            <a:r>
              <a:rPr lang="cs-CZ" sz="1600" dirty="0"/>
              <a:t>nad Labem, 2017. 31 s. ISBN 978-80-87889-06-0</a:t>
            </a:r>
            <a:r>
              <a:rPr lang="cs-CZ" sz="16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b="1" i="1" dirty="0" err="1" smtClean="0"/>
              <a:t>Transformation</a:t>
            </a:r>
            <a:r>
              <a:rPr lang="cs-CZ" sz="2000" b="1" i="1" dirty="0" smtClean="0"/>
              <a:t> </a:t>
            </a:r>
            <a:r>
              <a:rPr lang="cs-CZ" sz="2000" b="1" i="1" dirty="0"/>
              <a:t>des </a:t>
            </a:r>
            <a:r>
              <a:rPr lang="cs-CZ" sz="2000" b="1" i="1" dirty="0" err="1"/>
              <a:t>Grenzraumes</a:t>
            </a:r>
            <a:r>
              <a:rPr lang="cs-CZ" sz="2000" b="1" i="1" dirty="0"/>
              <a:t> </a:t>
            </a:r>
            <a:r>
              <a:rPr lang="cs-CZ" sz="2000" b="1" i="1" dirty="0" err="1"/>
              <a:t>am</a:t>
            </a:r>
            <a:r>
              <a:rPr lang="cs-CZ" sz="2000" b="1" i="1" dirty="0"/>
              <a:t> </a:t>
            </a:r>
            <a:r>
              <a:rPr lang="cs-CZ" sz="2000" b="1" i="1" dirty="0" err="1"/>
              <a:t>Beispiel</a:t>
            </a:r>
            <a:r>
              <a:rPr lang="cs-CZ" sz="2000" b="1" i="1" dirty="0"/>
              <a:t> </a:t>
            </a:r>
            <a:r>
              <a:rPr lang="cs-CZ" sz="2000" b="1" i="1" dirty="0" err="1"/>
              <a:t>einer</a:t>
            </a:r>
            <a:r>
              <a:rPr lang="cs-CZ" sz="2000" b="1" i="1" dirty="0"/>
              <a:t> </a:t>
            </a:r>
            <a:r>
              <a:rPr lang="cs-CZ" sz="2000" b="1" i="1" dirty="0" err="1"/>
              <a:t>niederösterreichisch-südmährischen</a:t>
            </a:r>
            <a:r>
              <a:rPr lang="cs-CZ" sz="2000" b="1" i="1" dirty="0"/>
              <a:t> Region</a:t>
            </a:r>
            <a:r>
              <a:rPr lang="cs-CZ" sz="2000" b="1" dirty="0"/>
              <a:t>. </a:t>
            </a:r>
            <a:r>
              <a:rPr lang="cs-CZ" sz="1600" dirty="0" smtClean="0"/>
              <a:t>Ústí </a:t>
            </a:r>
            <a:r>
              <a:rPr lang="cs-CZ" sz="1600" dirty="0"/>
              <a:t>nad Labem, 2017. 31 s. ISBN 978-80-87889-07-7.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82371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" y="6719"/>
            <a:ext cx="9140005" cy="68445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673" y="438605"/>
            <a:ext cx="7886700" cy="818695"/>
          </a:xfrm>
        </p:spPr>
        <p:txBody>
          <a:bodyPr>
            <a:normAutofit/>
          </a:bodyPr>
          <a:lstStyle/>
          <a:p>
            <a:pPr lvl="0"/>
            <a:r>
              <a:rPr lang="cs-CZ" sz="3200" b="1" dirty="0" smtClean="0"/>
              <a:t>Shrnutí a perspektiva</a:t>
            </a:r>
            <a:endParaRPr lang="cs-CZ" sz="32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44926" y="1657349"/>
            <a:ext cx="8809267" cy="4580163"/>
          </a:xfrm>
        </p:spPr>
        <p:txBody>
          <a:bodyPr>
            <a:normAutofit/>
          </a:bodyPr>
          <a:lstStyle/>
          <a:p>
            <a:pPr lvl="0"/>
            <a:r>
              <a:rPr lang="cs-CZ" sz="2000" dirty="0" smtClean="0"/>
              <a:t>Solidní úroveň dosavadní spolupráce, přesto rezervy pro rozšíření/prohloubení v obecném smyslu i konkrétně GÚ resp. akademická pracoviště</a:t>
            </a:r>
          </a:p>
          <a:p>
            <a:pPr lvl="0"/>
            <a:r>
              <a:rPr lang="cs-CZ" sz="2000" dirty="0" smtClean="0"/>
              <a:t>Zřejmá vazba na internacionalizaci studia, vedle angličtiny význam jazyka sousedního státu (území) jako dorozumívacího prostředku</a:t>
            </a:r>
          </a:p>
          <a:p>
            <a:pPr lvl="0"/>
            <a:r>
              <a:rPr lang="cs-CZ" sz="2000" dirty="0" smtClean="0"/>
              <a:t>Poznání společného přeshraničního regionu a možnosti, opatření či doporučení ke zvýšení jeho konkurenceschopnosti</a:t>
            </a:r>
          </a:p>
          <a:p>
            <a:pPr lvl="0"/>
            <a:r>
              <a:rPr lang="cs-CZ" sz="2000" dirty="0" smtClean="0"/>
              <a:t>Vedle výzkumného přínosu využití poznatků v praxi při usměrňování regionálního rozvoje příslušnými orgány a institucemi</a:t>
            </a:r>
          </a:p>
          <a:p>
            <a:pPr lvl="0"/>
            <a:r>
              <a:rPr lang="cs-CZ" sz="2000" dirty="0" smtClean="0"/>
              <a:t>Význam osobních mezilidských kontaktů (studenti, pedagogové, experti) jako součást utváření přeshraničního společenství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946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9"/>
            <a:ext cx="9140011" cy="6844561"/>
          </a:xfrm>
          <a:prstGeom prst="rect">
            <a:avLst/>
          </a:prstGeom>
        </p:spPr>
      </p:pic>
      <p:sp>
        <p:nvSpPr>
          <p:cNvPr id="9" name="Nadpis 3">
            <a:extLst>
              <a:ext uri="{FF2B5EF4-FFF2-40B4-BE49-F238E27FC236}">
                <a16:creationId xmlns:a16="http://schemas.microsoft.com/office/drawing/2014/main" xmlns="" id="{BBF90C46-DED5-4920-B65D-54883801C554}"/>
              </a:ext>
            </a:extLst>
          </p:cNvPr>
          <p:cNvSpPr txBox="1">
            <a:spLocks/>
          </p:cNvSpPr>
          <p:nvPr/>
        </p:nvSpPr>
        <p:spPr>
          <a:xfrm>
            <a:off x="310243" y="1698891"/>
            <a:ext cx="8715468" cy="2711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>
                <a:solidFill>
                  <a:schemeClr val="bg1"/>
                </a:solidFill>
              </a:rPr>
              <a:t>Česko-rakouské poznávání</a:t>
            </a:r>
            <a:r>
              <a:rPr lang="cs-CZ" sz="5400" b="1" dirty="0">
                <a:solidFill>
                  <a:schemeClr val="bg1"/>
                </a:solidFill>
              </a:rPr>
              <a:t/>
            </a:r>
            <a:br>
              <a:rPr lang="cs-CZ" sz="5400" b="1" dirty="0">
                <a:solidFill>
                  <a:schemeClr val="bg1"/>
                </a:solidFill>
              </a:rPr>
            </a:br>
            <a:r>
              <a:rPr lang="cs-CZ" sz="2400" b="1" dirty="0">
                <a:solidFill>
                  <a:schemeClr val="bg1"/>
                </a:solidFill>
              </a:rPr>
              <a:t>prostřednictvím projektů programu AKTION ČR-Rakousko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1" y="702128"/>
            <a:ext cx="1717221" cy="1485900"/>
          </a:xfrm>
          <a:prstGeom prst="rect">
            <a:avLst/>
          </a:prstGeom>
        </p:spPr>
      </p:pic>
      <p:pic>
        <p:nvPicPr>
          <p:cNvPr id="6" name="Obrázek 5" descr="http://public.univie.ac.at/fileadmin/user_upload/public/logo/UNI-Logo_RGB_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1" y="5506453"/>
            <a:ext cx="2927350" cy="7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912405" y="4664167"/>
            <a:ext cx="7511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cs-CZ" sz="3200" b="1" kern="0" dirty="0"/>
              <a:t>Děkuji Vám za pozornost!</a:t>
            </a:r>
          </a:p>
        </p:txBody>
      </p:sp>
      <p:pic>
        <p:nvPicPr>
          <p:cNvPr id="8" name="obrázek 1" descr="PodpisMJ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0005" y="5600668"/>
            <a:ext cx="1820649" cy="70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6498771" y="5904915"/>
            <a:ext cx="23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6"/>
              </a:rPr>
              <a:t>jerabek@sci.muni.cz</a:t>
            </a:r>
            <a:endParaRPr lang="cs-CZ" dirty="0"/>
          </a:p>
        </p:txBody>
      </p:sp>
      <p:pic>
        <p:nvPicPr>
          <p:cNvPr id="11" name="Picture 2" descr="SouvisejÃ­cÃ­ obrÃ¡z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2" y="702128"/>
            <a:ext cx="3067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3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" y="6719"/>
            <a:ext cx="9140005" cy="68445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0345" y="201841"/>
            <a:ext cx="8468726" cy="1325563"/>
          </a:xfrm>
        </p:spPr>
        <p:txBody>
          <a:bodyPr>
            <a:normAutofit/>
          </a:bodyPr>
          <a:lstStyle/>
          <a:p>
            <a:r>
              <a:rPr lang="cs-CZ" sz="3200" b="1" dirty="0"/>
              <a:t>Paradigmata </a:t>
            </a:r>
            <a:r>
              <a:rPr lang="cs-CZ" sz="3200" b="1" dirty="0" smtClean="0"/>
              <a:t>společných projektů </a:t>
            </a:r>
            <a:r>
              <a:rPr lang="cs-CZ" sz="3200" b="1" dirty="0"/>
              <a:t>a aktivit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22180" y="1482726"/>
            <a:ext cx="78867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Společná </a:t>
            </a:r>
            <a:r>
              <a:rPr lang="cs-CZ" sz="2000" dirty="0"/>
              <a:t>historie x 100 let samostatných států</a:t>
            </a:r>
          </a:p>
          <a:p>
            <a:r>
              <a:rPr lang="cs-CZ" sz="2000" dirty="0"/>
              <a:t>Vzájemné česko-rakouské (historické) vazby a působení, ovlivňování, poznávání</a:t>
            </a:r>
          </a:p>
          <a:p>
            <a:r>
              <a:rPr lang="cs-CZ" sz="2000" dirty="0" smtClean="0"/>
              <a:t>Současnost</a:t>
            </a:r>
            <a:r>
              <a:rPr lang="cs-CZ" sz="2000" dirty="0"/>
              <a:t>, blízkost či „</a:t>
            </a:r>
            <a:r>
              <a:rPr lang="cs-CZ" sz="2000" dirty="0" err="1"/>
              <a:t>dištanc</a:t>
            </a:r>
            <a:r>
              <a:rPr lang="cs-CZ" sz="2000" dirty="0"/>
              <a:t>“</a:t>
            </a:r>
          </a:p>
          <a:p>
            <a:r>
              <a:rPr lang="cs-CZ" sz="2000" dirty="0" smtClean="0"/>
              <a:t>Sousedská </a:t>
            </a:r>
            <a:r>
              <a:rPr lang="cs-CZ" sz="2000" dirty="0"/>
              <a:t>problematika, podpora prostřednictvím unijních programů</a:t>
            </a:r>
          </a:p>
          <a:p>
            <a:r>
              <a:rPr lang="cs-CZ" sz="2000" dirty="0" smtClean="0"/>
              <a:t>Odlišný </a:t>
            </a:r>
            <a:r>
              <a:rPr lang="cs-CZ" sz="2000" dirty="0"/>
              <a:t>jazyk, mentalita?</a:t>
            </a:r>
          </a:p>
          <a:p>
            <a:r>
              <a:rPr lang="cs-CZ" sz="2000" dirty="0" smtClean="0"/>
              <a:t>Periferní/příhraniční území, zaostávající z hlediska regionální politiky</a:t>
            </a:r>
          </a:p>
          <a:p>
            <a:r>
              <a:rPr lang="cs-CZ" sz="2000" dirty="0" smtClean="0"/>
              <a:t>Konkrétní </a:t>
            </a:r>
            <a:r>
              <a:rPr lang="cs-CZ" sz="2000" dirty="0"/>
              <a:t>případy/projekty jako </a:t>
            </a:r>
            <a:r>
              <a:rPr lang="cs-CZ" sz="2000" dirty="0" err="1"/>
              <a:t>best</a:t>
            </a:r>
            <a:r>
              <a:rPr lang="cs-CZ" sz="2000" dirty="0"/>
              <a:t> </a:t>
            </a:r>
            <a:r>
              <a:rPr lang="cs-CZ" sz="2000" dirty="0" err="1"/>
              <a:t>practices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55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" y="6719"/>
            <a:ext cx="9140009" cy="684455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920" y="501781"/>
            <a:ext cx="8395248" cy="789323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Od železné opony k Evropě bez </a:t>
            </a:r>
            <a:r>
              <a:rPr lang="cs-CZ" sz="3200" b="1" dirty="0" smtClean="0"/>
              <a:t>hranic / integraci </a:t>
            </a:r>
            <a:r>
              <a:rPr lang="cs-CZ" sz="3200" b="1" dirty="0"/>
              <a:t>v regionálním rozměru</a:t>
            </a:r>
            <a:br>
              <a:rPr lang="cs-CZ" sz="3200" b="1" dirty="0"/>
            </a:br>
            <a:endParaRPr lang="cs-CZ" sz="3200" b="1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20" y="1470144"/>
            <a:ext cx="2766453" cy="178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71" y="1470144"/>
            <a:ext cx="3581690" cy="268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G:\AKTION 2015\AKTION CZ-AT 25.-28.4.2016 - výběr\DSC_11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16" y="1470144"/>
            <a:ext cx="1893505" cy="26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963386" y="4906736"/>
            <a:ext cx="7965489" cy="1058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3200" b="1" dirty="0"/>
          </a:p>
        </p:txBody>
      </p:sp>
      <p:sp>
        <p:nvSpPr>
          <p:cNvPr id="4" name="Obdélník 3"/>
          <p:cNvSpPr/>
          <p:nvPr/>
        </p:nvSpPr>
        <p:spPr>
          <a:xfrm>
            <a:off x="373703" y="4306571"/>
            <a:ext cx="8468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/>
              <a:t>„Přestože z geografického hlediska stojí na periferii, tvoří hraniční regiony v našem epochálním projektu centrální prvek. Byly důvodem mnoha krvavých válek v minulosti, a musí se proto stát hnací silou našeho vývoje v budoucnosti (PRODI in GABBE, von MALCHUS 2001)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9501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26"/>
            <a:ext cx="9143999" cy="68475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355" y="716190"/>
            <a:ext cx="7886700" cy="1325563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Společné projekty MU a UNIVIE</a:t>
            </a:r>
            <a:br>
              <a:rPr lang="cs-CZ" sz="3200" b="1" dirty="0" smtClean="0"/>
            </a:br>
            <a:r>
              <a:rPr lang="cs-CZ" sz="3200" dirty="0" smtClean="0"/>
              <a:t>realizované s podporou programu AKTION</a:t>
            </a:r>
            <a:endParaRPr lang="cs-CZ" sz="32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6017" y="2171700"/>
            <a:ext cx="82319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1. Transformace pohraničí na příkladu jihomoravského- dolnorakouského regionu (</a:t>
            </a:r>
            <a:r>
              <a:rPr lang="cs-CZ" sz="2400" b="1" dirty="0" err="1"/>
              <a:t>TransReg</a:t>
            </a:r>
            <a:r>
              <a:rPr lang="cs-CZ" sz="2400" b="1" dirty="0"/>
              <a:t>)</a:t>
            </a:r>
            <a:br>
              <a:rPr lang="cs-CZ" sz="2400" b="1" dirty="0"/>
            </a:br>
            <a:r>
              <a:rPr lang="cs-CZ" sz="2400" i="1" dirty="0"/>
              <a:t>T</a:t>
            </a:r>
            <a:r>
              <a:rPr lang="de-AT" sz="2400" i="1" dirty="0" err="1"/>
              <a:t>ransformation</a:t>
            </a:r>
            <a:r>
              <a:rPr lang="de-AT" sz="2400" i="1" dirty="0"/>
              <a:t> des </a:t>
            </a:r>
            <a:r>
              <a:rPr lang="cs-CZ" sz="2400" i="1" dirty="0"/>
              <a:t>G</a:t>
            </a:r>
            <a:r>
              <a:rPr lang="de-AT" sz="2400" i="1" dirty="0" err="1"/>
              <a:t>renzraumes</a:t>
            </a:r>
            <a:r>
              <a:rPr lang="cs-CZ" sz="2400" i="1" dirty="0"/>
              <a:t> </a:t>
            </a:r>
            <a:r>
              <a:rPr lang="de-AT" sz="2400" i="1" dirty="0"/>
              <a:t>am </a:t>
            </a:r>
            <a:r>
              <a:rPr lang="cs-CZ" sz="2400" i="1" dirty="0"/>
              <a:t>B</a:t>
            </a:r>
            <a:r>
              <a:rPr lang="de-AT" sz="2400" i="1" dirty="0" err="1"/>
              <a:t>eispiel</a:t>
            </a:r>
            <a:r>
              <a:rPr lang="de-AT" sz="2400" i="1" dirty="0"/>
              <a:t> einer niederösterreichisch-südmährischen </a:t>
            </a:r>
            <a:r>
              <a:rPr lang="cs-CZ" sz="2400" i="1" dirty="0"/>
              <a:t>R</a:t>
            </a:r>
            <a:r>
              <a:rPr lang="de-AT" sz="2400" i="1" dirty="0" err="1"/>
              <a:t>egion</a:t>
            </a:r>
            <a:r>
              <a:rPr lang="de-AT" sz="2400" dirty="0"/>
              <a:t> </a:t>
            </a:r>
            <a:r>
              <a:rPr lang="cs-CZ" sz="2400" dirty="0"/>
              <a:t>(č./</a:t>
            </a:r>
            <a:r>
              <a:rPr lang="de-AT" sz="2400" dirty="0"/>
              <a:t>Nr. 74p1</a:t>
            </a:r>
            <a:r>
              <a:rPr lang="cs-CZ" sz="2400" dirty="0"/>
              <a:t>) </a:t>
            </a:r>
            <a:br>
              <a:rPr lang="cs-CZ" sz="2400" dirty="0"/>
            </a:br>
            <a:r>
              <a:rPr lang="cs-CZ" sz="2400" i="1" dirty="0"/>
              <a:t/>
            </a:r>
            <a:br>
              <a:rPr lang="cs-CZ" sz="2400" i="1" dirty="0"/>
            </a:br>
            <a:r>
              <a:rPr lang="cs-CZ" sz="2400" b="1" dirty="0"/>
              <a:t>2. </a:t>
            </a:r>
            <a:r>
              <a:rPr lang="de-AT" sz="2400" b="1" dirty="0"/>
              <a:t>CZ-AT: </a:t>
            </a:r>
            <a:r>
              <a:rPr lang="de-AT" sz="2400" b="1" dirty="0" err="1"/>
              <a:t>Hranice</a:t>
            </a:r>
            <a:r>
              <a:rPr lang="de-AT" sz="2400" b="1" dirty="0"/>
              <a:t> – </a:t>
            </a:r>
            <a:r>
              <a:rPr lang="de-AT" sz="2400" b="1" dirty="0" err="1"/>
              <a:t>spolupráce</a:t>
            </a:r>
            <a:r>
              <a:rPr lang="de-AT" sz="2400" b="1" dirty="0"/>
              <a:t> – </a:t>
            </a:r>
            <a:r>
              <a:rPr lang="de-AT" sz="2400" b="1" dirty="0" err="1"/>
              <a:t>partnerství</a:t>
            </a:r>
            <a:r>
              <a:rPr lang="de-AT" sz="2400" b="1" dirty="0"/>
              <a:t> na </a:t>
            </a:r>
            <a:r>
              <a:rPr lang="de-AT" sz="2400" b="1" dirty="0" err="1"/>
              <a:t>příkladu</a:t>
            </a:r>
            <a:r>
              <a:rPr lang="de-AT" sz="2400" b="1" dirty="0"/>
              <a:t> </a:t>
            </a:r>
            <a:r>
              <a:rPr lang="de-AT" sz="2400" b="1" dirty="0" err="1"/>
              <a:t>změn</a:t>
            </a:r>
            <a:r>
              <a:rPr lang="de-AT" sz="2400" b="1" dirty="0"/>
              <a:t> v </a:t>
            </a:r>
            <a:r>
              <a:rPr lang="de-AT" sz="2400" b="1" dirty="0" err="1"/>
              <a:t>ekonomice</a:t>
            </a:r>
            <a:r>
              <a:rPr lang="de-AT" sz="2400" b="1" dirty="0"/>
              <a:t>, </a:t>
            </a:r>
            <a:r>
              <a:rPr lang="de-AT" sz="2400" b="1" dirty="0" err="1"/>
              <a:t>vědě</a:t>
            </a:r>
            <a:r>
              <a:rPr lang="de-AT" sz="2400" b="1" dirty="0"/>
              <a:t> a </a:t>
            </a:r>
            <a:r>
              <a:rPr lang="de-AT" sz="2400" b="1" dirty="0" err="1"/>
              <a:t>každodenní</a:t>
            </a:r>
            <a:r>
              <a:rPr lang="de-AT" sz="2400" b="1" dirty="0"/>
              <a:t> </a:t>
            </a:r>
            <a:r>
              <a:rPr lang="de-AT" sz="2400" b="1" dirty="0" err="1"/>
              <a:t>kultuře</a:t>
            </a:r>
            <a:r>
              <a:rPr lang="de-AT" sz="2400" b="1" dirty="0"/>
              <a:t>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de-AT" sz="2400" i="1" dirty="0"/>
              <a:t>Grenzen – Kooperationen – Partnerschaften am Beispiel des Wandels in Wirtschaft, Wissenschaft und Alltagskultur</a:t>
            </a:r>
            <a:r>
              <a:rPr lang="cs-CZ" sz="2400" i="1" dirty="0"/>
              <a:t> (</a:t>
            </a:r>
            <a:r>
              <a:rPr lang="de-AT" sz="2400" i="1" dirty="0"/>
              <a:t>č./Nr. 78p9</a:t>
            </a:r>
            <a:r>
              <a:rPr lang="cs-CZ" sz="2400" i="1" dirty="0"/>
              <a:t>)</a:t>
            </a:r>
            <a:endParaRPr lang="cs-CZ" sz="2400" dirty="0"/>
          </a:p>
        </p:txBody>
      </p:sp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90" y="5226"/>
            <a:ext cx="139573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1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" y="6719"/>
            <a:ext cx="9140011" cy="68445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838" y="365126"/>
            <a:ext cx="7886700" cy="1325563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Partneři</a:t>
            </a:r>
            <a:endParaRPr lang="cs-CZ" sz="32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4839" y="1825625"/>
            <a:ext cx="4656004" cy="4351338"/>
          </a:xfrm>
        </p:spPr>
        <p:txBody>
          <a:bodyPr/>
          <a:lstStyle/>
          <a:p>
            <a:r>
              <a:rPr lang="cs-CZ" sz="2400" dirty="0" smtClean="0"/>
              <a:t>Masarykova univerzita</a:t>
            </a:r>
          </a:p>
          <a:p>
            <a:pPr lvl="1"/>
            <a:r>
              <a:rPr lang="cs-CZ" sz="2000" dirty="0" smtClean="0"/>
              <a:t>Přírodovědecká fakulta</a:t>
            </a:r>
          </a:p>
          <a:p>
            <a:pPr lvl="2"/>
            <a:r>
              <a:rPr lang="cs-CZ" sz="1600" dirty="0" smtClean="0"/>
              <a:t>Geografický ústav</a:t>
            </a:r>
          </a:p>
          <a:p>
            <a:r>
              <a:rPr lang="cs-CZ" sz="2400" dirty="0" err="1" smtClean="0"/>
              <a:t>Universität</a:t>
            </a:r>
            <a:r>
              <a:rPr lang="cs-CZ" sz="2400" dirty="0" smtClean="0"/>
              <a:t> </a:t>
            </a:r>
            <a:r>
              <a:rPr lang="cs-CZ" sz="2400" dirty="0" err="1" smtClean="0"/>
              <a:t>Wien</a:t>
            </a:r>
            <a:endParaRPr lang="cs-CZ" sz="2400" dirty="0" smtClean="0"/>
          </a:p>
          <a:p>
            <a:pPr lvl="1"/>
            <a:r>
              <a:rPr lang="de-DE" sz="2000" dirty="0" smtClean="0"/>
              <a:t>Institut </a:t>
            </a:r>
            <a:r>
              <a:rPr lang="de-DE" sz="2000" dirty="0"/>
              <a:t>für Geographie und </a:t>
            </a:r>
            <a:r>
              <a:rPr lang="de-DE" sz="2000" dirty="0" smtClean="0"/>
              <a:t>Regionalforschung</a:t>
            </a:r>
            <a:endParaRPr lang="cs-CZ" sz="2000" dirty="0" smtClean="0"/>
          </a:p>
          <a:p>
            <a:pPr lvl="2"/>
            <a:r>
              <a:rPr lang="cs-CZ" sz="1600" dirty="0" smtClean="0"/>
              <a:t>M</a:t>
            </a:r>
            <a:r>
              <a:rPr lang="cs-CZ" sz="1600" dirty="0"/>
              <a:t>. HEINTEL, N. WEIXLBAUMER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 descr="http://public.univie.ac.at/fileadmin/user_upload/public/logo/UNI-Logo_RGB_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9" y="4433331"/>
            <a:ext cx="2927350" cy="7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gu_logo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93" y="4053123"/>
            <a:ext cx="2366868" cy="5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03" y="473528"/>
            <a:ext cx="3067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visejÃ­cÃ­ obrÃ¡z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699" y="2263309"/>
            <a:ext cx="1356257" cy="13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8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" y="6719"/>
            <a:ext cx="9140011" cy="68445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838" y="365126"/>
            <a:ext cx="7886700" cy="1325563"/>
          </a:xfrm>
        </p:spPr>
        <p:txBody>
          <a:bodyPr>
            <a:normAutofit/>
          </a:bodyPr>
          <a:lstStyle/>
          <a:p>
            <a:r>
              <a:rPr lang="cs-CZ" sz="3200" b="1" dirty="0"/>
              <a:t>Stručný popis projektu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22180" y="1694996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cs-CZ" sz="2200" dirty="0"/>
              <a:t>Česko-rakouské pohraničí, v projektu zastoupené příhraničním pásem Jihomoravského kraje a spolkové země Dolní Rakousy, představuje specifické periferní území. S nedávnými historickými mezníky (1989, 2004, 2011) však získalo nový rozvojový impulz.   Do jaké míry bylo této situace dosud využito? </a:t>
            </a:r>
          </a:p>
          <a:p>
            <a:r>
              <a:rPr lang="cs-CZ" sz="2200" dirty="0"/>
              <a:t>Projekt zachycuje dosavadní vývoj a aktuální socioekonomickou situaci na základě popisu prostřednictvím obvyklých ukazatelů / dat statistické povahy, jakož i vlastního dotazníkového šetření u obyvatelstva a interview se starosty vybraných obcí. Byl realizován od prosince 2015 do října 2016. </a:t>
            </a:r>
          </a:p>
          <a:p>
            <a:r>
              <a:rPr lang="cs-CZ" sz="2200" dirty="0"/>
              <a:t>Aktivity vysokoškolských studentů byly zarámovány workshopy: úvodní interního charakteru a závěrečný k představení výsledků a reflexi veřejnou správou.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82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" y="6719"/>
            <a:ext cx="9140009" cy="684455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839" y="365126"/>
            <a:ext cx="3823248" cy="965653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Dotazníkové šetření u obyvatelstva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38509" y="1490889"/>
            <a:ext cx="5593991" cy="4351338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Cílová skupina:</a:t>
            </a:r>
            <a:r>
              <a:rPr lang="de-DE" sz="2000" dirty="0"/>
              <a:t> </a:t>
            </a:r>
            <a:endParaRPr lang="cs-CZ" sz="2000" dirty="0"/>
          </a:p>
          <a:p>
            <a:pPr lvl="1"/>
            <a:r>
              <a:rPr lang="cs-CZ" sz="1800" dirty="0"/>
              <a:t>obyvatelstvo starší 15 let na základě kvótního výběru</a:t>
            </a:r>
            <a:r>
              <a:rPr lang="de-DE" sz="1800" dirty="0"/>
              <a:t> </a:t>
            </a:r>
            <a:r>
              <a:rPr lang="cs-CZ" sz="1800" dirty="0"/>
              <a:t>(záměr cca</a:t>
            </a:r>
            <a:r>
              <a:rPr lang="de-DE" sz="1800" dirty="0"/>
              <a:t> 300 </a:t>
            </a:r>
            <a:r>
              <a:rPr lang="cs-CZ" sz="1800" dirty="0"/>
              <a:t>respondentů na každé straně)</a:t>
            </a:r>
          </a:p>
          <a:p>
            <a:r>
              <a:rPr lang="cs-CZ" sz="2000" dirty="0"/>
              <a:t>Tazatelé: </a:t>
            </a:r>
          </a:p>
          <a:p>
            <a:pPr lvl="1"/>
            <a:r>
              <a:rPr lang="cs-CZ" sz="1800" dirty="0"/>
              <a:t>studenti geografie ve smíšených skupinách, CZ 20, AT 90</a:t>
            </a:r>
          </a:p>
          <a:p>
            <a:r>
              <a:rPr lang="cs-CZ" sz="2000" dirty="0"/>
              <a:t>Dotazník</a:t>
            </a:r>
          </a:p>
          <a:p>
            <a:pPr lvl="1"/>
            <a:r>
              <a:rPr lang="cs-CZ" sz="1800" dirty="0"/>
              <a:t>26 otázek + identifikace respondentů</a:t>
            </a:r>
          </a:p>
          <a:p>
            <a:r>
              <a:rPr lang="cs-CZ" sz="2000" dirty="0"/>
              <a:t>Realizace: </a:t>
            </a:r>
          </a:p>
          <a:p>
            <a:pPr lvl="1"/>
            <a:r>
              <a:rPr lang="cs-CZ" sz="1800" dirty="0"/>
              <a:t>25. – 28. 4. 2016, základna: MENDELU Lednice</a:t>
            </a:r>
          </a:p>
          <a:p>
            <a:r>
              <a:rPr lang="cs-CZ" sz="2000" dirty="0"/>
              <a:t>Výsledný soubor: </a:t>
            </a:r>
          </a:p>
          <a:p>
            <a:pPr lvl="1"/>
            <a:r>
              <a:rPr lang="cs-CZ" sz="1800" dirty="0"/>
              <a:t>312 CZ, 446 AT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 descr="G:\AKTION 2015\AKTION CZ-AT 25.-28.4.2016 - výběr\DSC_1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3" y="2"/>
            <a:ext cx="2482335" cy="37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C:\Users\Jeřábek2\Documents\Aktion CZ AU\25.-28.04.2016 - výběr\DSC_12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3" y="3853542"/>
            <a:ext cx="2486707" cy="177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6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" y="6719"/>
            <a:ext cx="9140009" cy="684455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838" y="365126"/>
            <a:ext cx="8240126" cy="1325563"/>
          </a:xfrm>
        </p:spPr>
        <p:txBody>
          <a:bodyPr/>
          <a:lstStyle/>
          <a:p>
            <a:r>
              <a:rPr lang="cs-CZ" sz="3200" b="1" dirty="0"/>
              <a:t>Strukturované rozhovory se starosty obcí 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4838" y="1825625"/>
            <a:ext cx="7886700" cy="4351338"/>
          </a:xfrm>
        </p:spPr>
        <p:txBody>
          <a:bodyPr/>
          <a:lstStyle/>
          <a:p>
            <a:r>
              <a:rPr lang="cs-CZ" sz="2000" dirty="0"/>
              <a:t>zaměření (bloky, otázky)</a:t>
            </a:r>
          </a:p>
          <a:p>
            <a:pPr lvl="1"/>
            <a:r>
              <a:rPr lang="cs-CZ" sz="1800" dirty="0"/>
              <a:t>kooperace a komunikace, participace/pohled obyvatelstva, prostředky podpory, rámcové podmínky přeshraniční spolupráce, transformace, hodnocení a vyhlídky do budoucna</a:t>
            </a:r>
          </a:p>
          <a:p>
            <a:r>
              <a:rPr lang="cs-CZ" sz="2000" dirty="0"/>
              <a:t>realizace</a:t>
            </a:r>
          </a:p>
          <a:p>
            <a:pPr lvl="1"/>
            <a:r>
              <a:rPr lang="cs-CZ" sz="1800" dirty="0"/>
              <a:t>doba: AT 02/2015, CZ 04 a 10/2016</a:t>
            </a:r>
          </a:p>
          <a:p>
            <a:pPr lvl="1"/>
            <a:r>
              <a:rPr lang="cs-CZ" sz="1800" dirty="0"/>
              <a:t>počet: 10+10</a:t>
            </a:r>
          </a:p>
          <a:p>
            <a:r>
              <a:rPr lang="cs-CZ" sz="2000" dirty="0"/>
              <a:t>respondenti:</a:t>
            </a:r>
          </a:p>
          <a:p>
            <a:pPr lvl="1"/>
            <a:r>
              <a:rPr lang="cs-CZ" sz="1800" dirty="0"/>
              <a:t>CZ-strana: Břeclav, Dolní Dunajovice, Hevlín, Hrušovany nad Jevišovkou, Lednice, Mikulov, Novosedly, Valtice, Šatov, Znojmo</a:t>
            </a:r>
          </a:p>
          <a:p>
            <a:pPr lvl="1"/>
            <a:r>
              <a:rPr lang="cs-CZ" sz="1800" dirty="0"/>
              <a:t>AT-strana: </a:t>
            </a:r>
            <a:r>
              <a:rPr lang="cs-CZ" sz="1800" dirty="0" err="1"/>
              <a:t>Bernhardsthal</a:t>
            </a:r>
            <a:r>
              <a:rPr lang="cs-CZ" sz="1800" dirty="0"/>
              <a:t>, </a:t>
            </a:r>
            <a:r>
              <a:rPr lang="cs-CZ" sz="1800" dirty="0" err="1"/>
              <a:t>Falkenstein</a:t>
            </a:r>
            <a:r>
              <a:rPr lang="cs-CZ" sz="1800" dirty="0"/>
              <a:t>, </a:t>
            </a:r>
            <a:r>
              <a:rPr lang="cs-CZ" sz="1800" dirty="0" err="1"/>
              <a:t>Hadres</a:t>
            </a:r>
            <a:r>
              <a:rPr lang="cs-CZ" sz="1800" dirty="0"/>
              <a:t>, </a:t>
            </a:r>
            <a:r>
              <a:rPr lang="cs-CZ" sz="1800" dirty="0" err="1"/>
              <a:t>Haugsdorf</a:t>
            </a:r>
            <a:r>
              <a:rPr lang="cs-CZ" sz="1800" dirty="0"/>
              <a:t>, </a:t>
            </a:r>
            <a:r>
              <a:rPr lang="cs-CZ" sz="1800" dirty="0" err="1"/>
              <a:t>Hollabrunn</a:t>
            </a:r>
            <a:r>
              <a:rPr lang="cs-CZ" sz="1800" dirty="0"/>
              <a:t>, </a:t>
            </a:r>
            <a:r>
              <a:rPr lang="cs-CZ" sz="1800" dirty="0" err="1"/>
              <a:t>Laa</a:t>
            </a:r>
            <a:r>
              <a:rPr lang="cs-CZ" sz="1800" dirty="0"/>
              <a:t> </a:t>
            </a:r>
            <a:r>
              <a:rPr lang="cs-CZ" sz="1800" dirty="0" err="1"/>
              <a:t>an</a:t>
            </a:r>
            <a:r>
              <a:rPr lang="cs-CZ" sz="1800" dirty="0"/>
              <a:t> der </a:t>
            </a:r>
            <a:r>
              <a:rPr lang="cs-CZ" sz="1800" dirty="0" err="1"/>
              <a:t>Thaya</a:t>
            </a:r>
            <a:r>
              <a:rPr lang="cs-CZ" sz="1800" dirty="0"/>
              <a:t>, </a:t>
            </a:r>
            <a:r>
              <a:rPr lang="cs-CZ" sz="1800" dirty="0" err="1"/>
              <a:t>Mistelbach</a:t>
            </a:r>
            <a:r>
              <a:rPr lang="cs-CZ" sz="1800" dirty="0"/>
              <a:t>, </a:t>
            </a:r>
            <a:r>
              <a:rPr lang="cs-CZ" sz="1800" dirty="0" err="1"/>
              <a:t>Poysdorf</a:t>
            </a:r>
            <a:r>
              <a:rPr lang="cs-CZ" sz="1800" dirty="0"/>
              <a:t>, </a:t>
            </a:r>
            <a:r>
              <a:rPr lang="cs-CZ" sz="1800" dirty="0" err="1"/>
              <a:t>Ottenthal</a:t>
            </a:r>
            <a:r>
              <a:rPr lang="cs-CZ" sz="1800" dirty="0"/>
              <a:t>, </a:t>
            </a:r>
            <a:r>
              <a:rPr lang="cs-CZ" sz="1800" dirty="0" err="1"/>
              <a:t>Retz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7546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blona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Native</Template>
  <TotalTime>934</TotalTime>
  <Words>1318</Words>
  <Application>Microsoft Office PowerPoint</Application>
  <PresentationFormat>Předvádění na obrazovce (4:3)</PresentationFormat>
  <Paragraphs>299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Office</vt:lpstr>
      <vt:lpstr>Česko-rakouské poznávání prostřednictvím projektů programu AKTION ČR-Rakousko</vt:lpstr>
      <vt:lpstr>CV / odborné zaměření</vt:lpstr>
      <vt:lpstr>Paradigmata společných projektů a aktivit</vt:lpstr>
      <vt:lpstr>Od železné opony k Evropě bez hranic / integraci v regionálním rozměru </vt:lpstr>
      <vt:lpstr>Společné projekty MU a UNIVIE realizované s podporou programu AKTION</vt:lpstr>
      <vt:lpstr>Partneři</vt:lpstr>
      <vt:lpstr>Stručný popis projektu</vt:lpstr>
      <vt:lpstr>Dotazníkové šetření u obyvatelstva </vt:lpstr>
      <vt:lpstr>Strukturované rozhovory se starosty obcí </vt:lpstr>
      <vt:lpstr>Asociace s názvem sousedního státu (max. 3 možnosti, výběr)</vt:lpstr>
      <vt:lpstr>Změna po pádu železné opony  (tematické oblasti, četnost)</vt:lpstr>
      <vt:lpstr>Vnímání obyvatel sousedního státu  v příhraničí  (vážený aritmetický průměr)</vt:lpstr>
      <vt:lpstr>Znalost přeshraničních česko-rakouských projektů (otevřená otázka, tematické zařazení, výběr)</vt:lpstr>
      <vt:lpstr>NADPIS</vt:lpstr>
      <vt:lpstr>Poznatky z rozhovorů se starosty / 1</vt:lpstr>
      <vt:lpstr>Poznatky z rozhovorů se starosty / 2</vt:lpstr>
      <vt:lpstr>Poznatky z rozhovorů se starosty / 3</vt:lpstr>
      <vt:lpstr>Budoucí vývoj česko-rakouského pohraničí  (CZ-respondenti, otevřená otázka)</vt:lpstr>
      <vt:lpstr>Statistika projektu TransReg</vt:lpstr>
      <vt:lpstr>Doplňkový program</vt:lpstr>
      <vt:lpstr>Tisková konference 16. 11. 2016, reflexe médií a výstava na PřF MU</vt:lpstr>
      <vt:lpstr>Mediální ohlasy </vt:lpstr>
      <vt:lpstr>Publikační aktivity  JEŘÁBEK, M., M. HEINTEL a N. WEIXLBAUMER. </vt:lpstr>
      <vt:lpstr>Shrnutí a perspektiva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Abramčuková Kamila</dc:creator>
  <cp:lastModifiedBy>Jeřábek2</cp:lastModifiedBy>
  <cp:revision>84</cp:revision>
  <cp:lastPrinted>2018-11-05T15:12:07Z</cp:lastPrinted>
  <dcterms:created xsi:type="dcterms:W3CDTF">2018-01-03T09:25:21Z</dcterms:created>
  <dcterms:modified xsi:type="dcterms:W3CDTF">2018-11-05T15:15:33Z</dcterms:modified>
</cp:coreProperties>
</file>