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8" r:id="rId2"/>
    <p:sldId id="259" r:id="rId3"/>
    <p:sldId id="262" r:id="rId4"/>
    <p:sldId id="283" r:id="rId5"/>
    <p:sldId id="284" r:id="rId6"/>
    <p:sldId id="334" r:id="rId7"/>
    <p:sldId id="278" r:id="rId8"/>
    <p:sldId id="297" r:id="rId9"/>
    <p:sldId id="300" r:id="rId10"/>
    <p:sldId id="301" r:id="rId11"/>
    <p:sldId id="302" r:id="rId12"/>
    <p:sldId id="335" r:id="rId13"/>
    <p:sldId id="304" r:id="rId14"/>
    <p:sldId id="265" r:id="rId15"/>
    <p:sldId id="267" r:id="rId16"/>
    <p:sldId id="269" r:id="rId17"/>
    <p:sldId id="274" r:id="rId18"/>
    <p:sldId id="275" r:id="rId19"/>
    <p:sldId id="290" r:id="rId20"/>
    <p:sldId id="292" r:id="rId21"/>
    <p:sldId id="322" r:id="rId22"/>
    <p:sldId id="320" r:id="rId23"/>
    <p:sldId id="321" r:id="rId24"/>
    <p:sldId id="326" r:id="rId25"/>
    <p:sldId id="328" r:id="rId26"/>
    <p:sldId id="330" r:id="rId27"/>
    <p:sldId id="33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8425B1-66C3-40ED-9D67-ED7E3302813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38EDD6-2CDA-4F61-8CE7-2EE47829ECD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eography.ujep.cz/lide/11?lang=de&amp;lang=cs&amp;lang=en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u.edu.pl/index.php?moz=1" TargetMode="External"/><Relationship Id="rId2" Type="http://schemas.openxmlformats.org/officeDocument/2006/relationships/hyperlink" Target="http://www.geoinfo.amu.edu.pl/wngig/welcom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hyperlink" Target="http://rr.amu.edu.pl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u-dresden.de/die_tu_dresden/fakultaeten/fakultaet_forst_geo_und_hydrowissenschaften/fachrichtung_geowissenschaften/ig/lehrstuehle/oeuropa/downloads/publikationen/dresdner_geograph_beitraege_12.pdf" TargetMode="External"/><Relationship Id="rId2" Type="http://schemas.openxmlformats.org/officeDocument/2006/relationships/hyperlink" Target="http://tu-dresden.de/die_tu_dresden/fakultaeten/fakultaet_forst_geo_und_hydrowissenschaften/fachrichtung_geowissenschaften/ig/lehrstuehle/oeuropa/downloads/publikationen/atlas_II1eel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u-dresden.de/die_tu_dresden/fakultaeten/fakultaet_forst_geo_und_hydrowissenschaften/fachrichtung_geowissenschaften/ig/lehrstuehle/oeuropa/downloads/publikationen/Abschlussbericht_Grenzoeffnung_TUD.pdf" TargetMode="External"/><Relationship Id="rId4" Type="http://schemas.openxmlformats.org/officeDocument/2006/relationships/hyperlink" Target="http://tu-dresden.de/die_tu_dresden/fakultaeten/fakultaet_forst_geo_und_hydrowissenschaften/fachrichtung_geowissenschaften/ig/lehrstuehle/oeuropa/downloads/publikationen/dresdner_geographische_beitraege_14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opac.bibliothek.tu-chemnitz.de/cgi-bin/nph-mgwcgi?ACTION=SEARCH&amp;TERM_1=STHZ&amp;USE_1=d" TargetMode="External"/><Relationship Id="rId7" Type="http://schemas.openxmlformats.org/officeDocument/2006/relationships/image" Target="../media/image5.gif"/><Relationship Id="rId2" Type="http://schemas.openxmlformats.org/officeDocument/2006/relationships/hyperlink" Target="http://www.tu-chemnitz.de/phil/europastudien/geographie/sthz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www.sthi.de/" TargetMode="Externa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l-leipzig.de/index.php?eID=tx_cms_showpic&amp;file=uploads/tx_iflprojectdb/dreilaenderflaggen.jpg&amp;md5=1b327b5029d751d2d894f1fe30b60bc68e21b4fc&amp;parameters%5b0%5d=YTo0OntzOjU6IndpZHRoIjtzOjQ6IjgwMG0iO3M6NjoiaGVpZ2h0IjtzOjM6IjYw&amp;parameters%5b1%5d=MCI7czo3OiJib2R5VGFnIjtzOjQyOiI8Ym9keSBiZ0NvbG9yPSIjZmZmZmZmIiBz&amp;parameters%5b2%5d=dHlsZT0ibWFyZ2luOjA7Ij4iO3M6NDoid3JhcCI7czozNzoiPGEgaHJlZj0iamF2&amp;parameters%5b3%5d=YXNjcmlwdDpjbG9zZSgpOyI+IHwgPC9hPiI7fQ==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fa.uni-leipzig.de/fileadmin/user_upload/ZIW/Mitarbeiter/Bilder/Foto_Kunze_Kopie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cs-CZ" dirty="0" smtClean="0"/>
              <a:t>PŘES/ZA/HRANIČNÍ</a:t>
            </a:r>
            <a:br>
              <a:rPr lang="cs-CZ" dirty="0" smtClean="0"/>
            </a:br>
            <a:r>
              <a:rPr lang="cs-CZ" dirty="0" smtClean="0"/>
              <a:t>INSTITUCE VĚNUJÍCÍ SE HRANIČNÍ PROBLEMATICE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7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94720" cy="1143000"/>
          </a:xfrm>
        </p:spPr>
        <p:txBody>
          <a:bodyPr/>
          <a:lstStyle/>
          <a:p>
            <a:r>
              <a:rPr lang="cs-CZ" dirty="0"/>
              <a:t>Prof. Dr. Horst </a:t>
            </a:r>
            <a:r>
              <a:rPr lang="cs-CZ" dirty="0" err="1"/>
              <a:t>Brezinski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2348880"/>
            <a:ext cx="8219256" cy="4369695"/>
          </a:xfrm>
        </p:spPr>
        <p:txBody>
          <a:bodyPr>
            <a:normAutofit/>
          </a:bodyPr>
          <a:lstStyle/>
          <a:p>
            <a:r>
              <a:rPr lang="de-DE" dirty="0"/>
              <a:t>Allgemeine Volkswirtschaftslehre, insbesondere </a:t>
            </a:r>
            <a:r>
              <a:rPr lang="de-DE" dirty="0" smtClean="0"/>
              <a:t>Rohstoffökonomik</a:t>
            </a:r>
            <a:r>
              <a:rPr lang="cs-CZ" dirty="0" smtClean="0"/>
              <a:t>, </a:t>
            </a:r>
            <a:r>
              <a:rPr lang="de-DE" dirty="0" smtClean="0"/>
              <a:t>Lehrstuhlinhaber </a:t>
            </a:r>
            <a:endParaRPr lang="de-DE" dirty="0"/>
          </a:p>
          <a:p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Leick</a:t>
            </a:r>
            <a:r>
              <a:rPr lang="cs-CZ" dirty="0"/>
              <a:t>, </a:t>
            </a:r>
            <a:r>
              <a:rPr lang="cs-CZ" dirty="0" smtClean="0"/>
              <a:t>B., </a:t>
            </a:r>
            <a:r>
              <a:rPr lang="cs-CZ" dirty="0" err="1"/>
              <a:t>Kooperationsperspektiven</a:t>
            </a:r>
            <a:r>
              <a:rPr lang="cs-CZ" dirty="0"/>
              <a:t> </a:t>
            </a:r>
            <a:r>
              <a:rPr lang="cs-CZ" b="1" dirty="0" err="1"/>
              <a:t>südwestsächsischer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tschechischer</a:t>
            </a:r>
            <a:r>
              <a:rPr lang="cs-CZ" b="1" dirty="0"/>
              <a:t> </a:t>
            </a:r>
            <a:r>
              <a:rPr lang="cs-CZ" b="1" dirty="0" err="1"/>
              <a:t>Unternehmen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eine</a:t>
            </a:r>
            <a:r>
              <a:rPr lang="cs-CZ" dirty="0"/>
              <a:t> Analyse </a:t>
            </a:r>
            <a:r>
              <a:rPr lang="cs-CZ" dirty="0" err="1"/>
              <a:t>auf</a:t>
            </a:r>
            <a:r>
              <a:rPr lang="cs-CZ" dirty="0"/>
              <a:t> der </a:t>
            </a:r>
            <a:r>
              <a:rPr lang="cs-CZ" dirty="0" err="1"/>
              <a:t>Basis</a:t>
            </a:r>
            <a:r>
              <a:rPr lang="cs-CZ" dirty="0"/>
              <a:t> von </a:t>
            </a:r>
            <a:r>
              <a:rPr lang="cs-CZ" dirty="0" err="1"/>
              <a:t>Unternehmensbefragungen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erweiterten</a:t>
            </a:r>
            <a:r>
              <a:rPr lang="cs-CZ" dirty="0"/>
              <a:t> </a:t>
            </a:r>
            <a:r>
              <a:rPr lang="cs-CZ" dirty="0" err="1"/>
              <a:t>Binnenmarkt</a:t>
            </a:r>
            <a:r>
              <a:rPr lang="cs-CZ" dirty="0"/>
              <a:t>, </a:t>
            </a:r>
            <a:r>
              <a:rPr lang="cs-CZ" dirty="0" err="1"/>
              <a:t>Freiberg</a:t>
            </a:r>
            <a:r>
              <a:rPr lang="cs-CZ" dirty="0"/>
              <a:t> 2005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Startse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60648"/>
            <a:ext cx="3168352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http://tu-freiberg.de/sites/default/files/media/internationale-wirtschaftsbeziehungen-3417/rtemagicc_horst_brezinski_01.gif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0649"/>
            <a:ext cx="1702182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4010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Leibniz-Institut </a:t>
            </a:r>
            <a:r>
              <a:rPr lang="cs-CZ" b="1" dirty="0" err="1"/>
              <a:t>für</a:t>
            </a:r>
            <a:r>
              <a:rPr lang="cs-CZ" b="1" dirty="0"/>
              <a:t> </a:t>
            </a:r>
            <a:r>
              <a:rPr lang="cs-CZ" b="1" dirty="0" err="1"/>
              <a:t>ökologische</a:t>
            </a:r>
            <a:r>
              <a:rPr lang="cs-CZ" b="1" dirty="0"/>
              <a:t> </a:t>
            </a:r>
            <a:r>
              <a:rPr lang="cs-CZ" b="1" dirty="0" err="1"/>
              <a:t>Raumentwicklung</a:t>
            </a:r>
            <a:r>
              <a:rPr lang="cs-CZ" b="1" dirty="0"/>
              <a:t> </a:t>
            </a:r>
            <a:r>
              <a:rPr lang="cs-CZ" dirty="0"/>
              <a:t>(IÖR) </a:t>
            </a:r>
            <a:r>
              <a:rPr lang="cs-CZ" dirty="0" err="1" smtClean="0"/>
              <a:t>Dresden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916832"/>
            <a:ext cx="864096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Arbeitsfelder</a:t>
            </a:r>
            <a:r>
              <a:rPr lang="cs-CZ" dirty="0"/>
              <a:t>, </a:t>
            </a:r>
            <a:r>
              <a:rPr lang="cs-CZ" dirty="0" err="1"/>
              <a:t>u.a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Internationale</a:t>
            </a:r>
            <a:r>
              <a:rPr lang="cs-CZ" dirty="0"/>
              <a:t> </a:t>
            </a:r>
            <a:r>
              <a:rPr lang="cs-CZ" dirty="0" err="1"/>
              <a:t>Raumentwicklung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Zusammenarbeit</a:t>
            </a:r>
            <a:endParaRPr lang="cs-CZ" dirty="0"/>
          </a:p>
          <a:p>
            <a:pPr lvl="1"/>
            <a:r>
              <a:rPr lang="cs-CZ" dirty="0" smtClean="0"/>
              <a:t>Direktor: </a:t>
            </a:r>
          </a:p>
          <a:p>
            <a:pPr lvl="2"/>
            <a:r>
              <a:rPr lang="cs-CZ" sz="2400" dirty="0" smtClean="0"/>
              <a:t>BERNHARD MÜLLER, </a:t>
            </a:r>
          </a:p>
          <a:p>
            <a:pPr marL="731520" lvl="2" indent="0">
              <a:buNone/>
            </a:pPr>
            <a:r>
              <a:rPr lang="cs-CZ" sz="2400" dirty="0" smtClean="0"/>
              <a:t>PROF. DR. RER. NAT. DR. RER. HORT. HABIL. DR. H. C.</a:t>
            </a:r>
          </a:p>
          <a:p>
            <a:pPr marL="365760" lvl="1" indent="0">
              <a:buNone/>
            </a:pPr>
            <a:endParaRPr lang="cs-CZ" sz="30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marL="365760" lvl="1" indent="0">
              <a:buNone/>
            </a:pPr>
            <a:r>
              <a:rPr lang="cs-CZ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Grenzraum</a:t>
            </a:r>
            <a:r>
              <a:rPr lang="cs-CZ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als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vermittlungsraum</a:t>
            </a:r>
            <a:endParaRPr lang="cs-CZ" b="1" dirty="0" smtClean="0"/>
          </a:p>
          <a:p>
            <a:r>
              <a:rPr lang="cs-CZ" dirty="0"/>
              <a:t>Müller, Bernhard; </a:t>
            </a:r>
            <a:r>
              <a:rPr lang="cs-CZ" dirty="0" err="1"/>
              <a:t>Kucera</a:t>
            </a:r>
            <a:r>
              <a:rPr lang="cs-CZ" dirty="0"/>
              <a:t>, </a:t>
            </a:r>
            <a:r>
              <a:rPr lang="cs-CZ" dirty="0" err="1"/>
              <a:t>Katerina</a:t>
            </a:r>
            <a:r>
              <a:rPr lang="cs-CZ" dirty="0"/>
              <a:t>; </a:t>
            </a:r>
            <a:r>
              <a:rPr lang="cs-CZ" dirty="0" err="1"/>
              <a:t>Holzweißig</a:t>
            </a:r>
            <a:r>
              <a:rPr lang="cs-CZ" dirty="0"/>
              <a:t>, Michael; </a:t>
            </a:r>
            <a:r>
              <a:rPr lang="cs-CZ" dirty="0" err="1"/>
              <a:t>Jerábek</a:t>
            </a:r>
            <a:r>
              <a:rPr lang="cs-CZ" dirty="0"/>
              <a:t>, Milan; </a:t>
            </a:r>
            <a:r>
              <a:rPr lang="cs-CZ" dirty="0" err="1"/>
              <a:t>Prikryl</a:t>
            </a:r>
            <a:r>
              <a:rPr lang="cs-CZ" dirty="0"/>
              <a:t>, Jan </a:t>
            </a:r>
          </a:p>
          <a:p>
            <a:pPr lvl="1"/>
            <a:r>
              <a:rPr lang="cs-CZ" b="1" dirty="0" err="1"/>
              <a:t>Interkommunale</a:t>
            </a:r>
            <a:r>
              <a:rPr lang="cs-CZ" b="1" dirty="0"/>
              <a:t> </a:t>
            </a:r>
            <a:r>
              <a:rPr lang="cs-CZ" b="1" dirty="0" err="1"/>
              <a:t>Zusammenarbeit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böhmisch-sächsischen</a:t>
            </a:r>
            <a:r>
              <a:rPr lang="cs-CZ" b="1" dirty="0"/>
              <a:t> </a:t>
            </a:r>
            <a:r>
              <a:rPr lang="cs-CZ" b="1" dirty="0" err="1"/>
              <a:t>Grenzraum</a:t>
            </a:r>
            <a:r>
              <a:rPr lang="cs-CZ" b="1" dirty="0"/>
              <a:t>. </a:t>
            </a:r>
            <a:r>
              <a:rPr lang="cs-CZ" b="1" dirty="0" err="1"/>
              <a:t>Zwischen</a:t>
            </a:r>
            <a:r>
              <a:rPr lang="cs-CZ" b="1" dirty="0"/>
              <a:t> </a:t>
            </a:r>
            <a:r>
              <a:rPr lang="cs-CZ" b="1" dirty="0" err="1"/>
              <a:t>erfolgreicher</a:t>
            </a:r>
            <a:r>
              <a:rPr lang="cs-CZ" b="1" dirty="0"/>
              <a:t> </a:t>
            </a:r>
            <a:r>
              <a:rPr lang="cs-CZ" b="1" dirty="0" err="1"/>
              <a:t>Projektumsetzung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fehlenden</a:t>
            </a:r>
            <a:r>
              <a:rPr lang="cs-CZ" b="1" dirty="0"/>
              <a:t> </a:t>
            </a:r>
            <a:r>
              <a:rPr lang="cs-CZ" b="1" dirty="0" err="1"/>
              <a:t>konzeptionellen</a:t>
            </a:r>
            <a:r>
              <a:rPr lang="cs-CZ" b="1" dirty="0"/>
              <a:t> </a:t>
            </a:r>
            <a:r>
              <a:rPr lang="cs-CZ" b="1" dirty="0" err="1"/>
              <a:t>Entwicklungsansätzen</a:t>
            </a:r>
            <a:r>
              <a:rPr lang="cs-CZ" b="1" dirty="0"/>
              <a:t>. </a:t>
            </a:r>
            <a:r>
              <a:rPr lang="cs-CZ" b="1" dirty="0" err="1"/>
              <a:t>Befragung</a:t>
            </a:r>
            <a:r>
              <a:rPr lang="cs-CZ" b="1" dirty="0"/>
              <a:t> </a:t>
            </a:r>
            <a:r>
              <a:rPr lang="cs-CZ" b="1" dirty="0" err="1"/>
              <a:t>tschechischer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sächsischer</a:t>
            </a:r>
            <a:r>
              <a:rPr lang="cs-CZ" b="1" dirty="0"/>
              <a:t> </a:t>
            </a:r>
            <a:r>
              <a:rPr lang="cs-CZ" b="1" dirty="0" err="1"/>
              <a:t>Städte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Gemeinden</a:t>
            </a:r>
            <a:r>
              <a:rPr lang="cs-CZ" b="1" dirty="0"/>
              <a:t> </a:t>
            </a:r>
            <a:endParaRPr lang="cs-CZ" dirty="0"/>
          </a:p>
          <a:p>
            <a:pPr lvl="2"/>
            <a:r>
              <a:rPr lang="cs-CZ" dirty="0" err="1"/>
              <a:t>Dresden</a:t>
            </a:r>
            <a:r>
              <a:rPr lang="cs-CZ" dirty="0"/>
              <a:t> : IÖR, 1999, S.98 </a:t>
            </a:r>
            <a:r>
              <a:rPr lang="cs-CZ" dirty="0" smtClean="0"/>
              <a:t>(</a:t>
            </a:r>
            <a:r>
              <a:rPr lang="cs-CZ" dirty="0"/>
              <a:t>IÖR-Texte; 131) 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Prof. Dr. Dr. Bernhard Müll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0"/>
            <a:ext cx="1763514" cy="1739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5780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dirty="0" err="1" smtClean="0"/>
              <a:t>Grenzraum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vermittlungsraum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352928" cy="52772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Müller, Bernhard; </a:t>
            </a:r>
            <a:r>
              <a:rPr lang="cs-CZ" dirty="0" err="1"/>
              <a:t>Kucera</a:t>
            </a:r>
            <a:r>
              <a:rPr lang="cs-CZ" dirty="0"/>
              <a:t>, </a:t>
            </a:r>
            <a:r>
              <a:rPr lang="cs-CZ" dirty="0" err="1"/>
              <a:t>Katerina</a:t>
            </a:r>
            <a:r>
              <a:rPr lang="cs-CZ" dirty="0"/>
              <a:t>; </a:t>
            </a:r>
            <a:r>
              <a:rPr lang="cs-CZ" dirty="0" err="1"/>
              <a:t>Jerábek</a:t>
            </a:r>
            <a:r>
              <a:rPr lang="cs-CZ" dirty="0"/>
              <a:t>, Milan; </a:t>
            </a:r>
            <a:r>
              <a:rPr lang="cs-CZ" dirty="0" err="1"/>
              <a:t>Prikryl</a:t>
            </a:r>
            <a:r>
              <a:rPr lang="cs-CZ" dirty="0"/>
              <a:t>, Jan </a:t>
            </a:r>
          </a:p>
          <a:p>
            <a:pPr lvl="1"/>
            <a:r>
              <a:rPr lang="cs-CZ" b="1" dirty="0" err="1"/>
              <a:t>Interkommunale</a:t>
            </a:r>
            <a:r>
              <a:rPr lang="cs-CZ" b="1" dirty="0"/>
              <a:t> </a:t>
            </a:r>
            <a:r>
              <a:rPr lang="cs-CZ" b="1" dirty="0" err="1"/>
              <a:t>Zusammenarbeit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böhmisch-sächsischen</a:t>
            </a:r>
            <a:r>
              <a:rPr lang="cs-CZ" b="1" dirty="0"/>
              <a:t> </a:t>
            </a:r>
            <a:r>
              <a:rPr lang="cs-CZ" b="1" dirty="0" err="1"/>
              <a:t>Grenzraum</a:t>
            </a:r>
            <a:r>
              <a:rPr lang="cs-CZ" b="1" dirty="0"/>
              <a:t>. </a:t>
            </a:r>
            <a:r>
              <a:rPr lang="cs-CZ" b="1" dirty="0" err="1"/>
              <a:t>Befragung</a:t>
            </a:r>
            <a:r>
              <a:rPr lang="cs-CZ" b="1" dirty="0"/>
              <a:t> </a:t>
            </a:r>
            <a:r>
              <a:rPr lang="cs-CZ" b="1" dirty="0" err="1"/>
              <a:t>tschechischer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sächsischer</a:t>
            </a:r>
            <a:r>
              <a:rPr lang="cs-CZ" b="1" dirty="0"/>
              <a:t> </a:t>
            </a:r>
            <a:r>
              <a:rPr lang="cs-CZ" b="1" dirty="0" err="1"/>
              <a:t>Städte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Gemeinden</a:t>
            </a:r>
            <a:r>
              <a:rPr lang="cs-CZ" b="1" dirty="0"/>
              <a:t> </a:t>
            </a:r>
            <a:endParaRPr lang="cs-CZ" dirty="0"/>
          </a:p>
          <a:p>
            <a:pPr lvl="1"/>
            <a:r>
              <a:rPr lang="cs-CZ" dirty="0"/>
              <a:t>In: </a:t>
            </a:r>
            <a:r>
              <a:rPr lang="cs-CZ" dirty="0" err="1"/>
              <a:t>Mehnert</a:t>
            </a:r>
            <a:r>
              <a:rPr lang="cs-CZ" dirty="0"/>
              <a:t>, E. : Gute </a:t>
            </a:r>
            <a:r>
              <a:rPr lang="cs-CZ" dirty="0" err="1"/>
              <a:t>Nachbarn</a:t>
            </a:r>
            <a:r>
              <a:rPr lang="cs-CZ" dirty="0"/>
              <a:t> - </a:t>
            </a:r>
            <a:r>
              <a:rPr lang="cs-CZ" dirty="0" err="1"/>
              <a:t>schlechte</a:t>
            </a:r>
            <a:r>
              <a:rPr lang="cs-CZ" dirty="0"/>
              <a:t> </a:t>
            </a:r>
            <a:r>
              <a:rPr lang="cs-CZ" dirty="0" err="1"/>
              <a:t>Nachbarn</a:t>
            </a:r>
            <a:r>
              <a:rPr lang="cs-CZ" dirty="0"/>
              <a:t>. </a:t>
            </a:r>
            <a:r>
              <a:rPr lang="cs-CZ" dirty="0" err="1"/>
              <a:t>Deutsch-tschechisches</a:t>
            </a:r>
            <a:r>
              <a:rPr lang="cs-CZ" dirty="0"/>
              <a:t> </a:t>
            </a:r>
            <a:r>
              <a:rPr lang="cs-CZ" dirty="0" err="1"/>
              <a:t>Begegnungsseminar</a:t>
            </a:r>
            <a:r>
              <a:rPr lang="cs-CZ" dirty="0"/>
              <a:t> II. </a:t>
            </a:r>
            <a:r>
              <a:rPr lang="cs-CZ" dirty="0" err="1"/>
              <a:t>Kooperationsseminar</a:t>
            </a:r>
            <a:r>
              <a:rPr lang="cs-CZ" dirty="0"/>
              <a:t> d. Friedrich-</a:t>
            </a:r>
            <a:r>
              <a:rPr lang="cs-CZ" dirty="0" err="1"/>
              <a:t>Naumann</a:t>
            </a:r>
            <a:r>
              <a:rPr lang="cs-CZ" dirty="0"/>
              <a:t>-</a:t>
            </a:r>
            <a:r>
              <a:rPr lang="cs-CZ" dirty="0" err="1"/>
              <a:t>Stiftung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d. TU Chemnitz u. d. </a:t>
            </a:r>
            <a:r>
              <a:rPr lang="cs-CZ" dirty="0" err="1"/>
              <a:t>Westböhm</a:t>
            </a:r>
            <a:r>
              <a:rPr lang="cs-CZ" dirty="0"/>
              <a:t>. </a:t>
            </a:r>
            <a:r>
              <a:rPr lang="cs-CZ" dirty="0" err="1"/>
              <a:t>Universität</a:t>
            </a:r>
            <a:r>
              <a:rPr lang="cs-CZ" dirty="0"/>
              <a:t> </a:t>
            </a:r>
            <a:r>
              <a:rPr lang="cs-CZ" dirty="0" err="1"/>
              <a:t>Plzen</a:t>
            </a:r>
            <a:r>
              <a:rPr lang="cs-CZ" dirty="0"/>
              <a:t>. </a:t>
            </a:r>
            <a:r>
              <a:rPr lang="cs-CZ" dirty="0" err="1"/>
              <a:t>Königswinter</a:t>
            </a:r>
            <a:r>
              <a:rPr lang="cs-CZ" dirty="0"/>
              <a:t>, 2000, S.138-158 </a:t>
            </a:r>
          </a:p>
          <a:p>
            <a:r>
              <a:rPr lang="cs-CZ" dirty="0"/>
              <a:t>Müller, Bernhard; </a:t>
            </a:r>
            <a:r>
              <a:rPr lang="cs-CZ" dirty="0" err="1"/>
              <a:t>Kucera</a:t>
            </a:r>
            <a:r>
              <a:rPr lang="cs-CZ" dirty="0"/>
              <a:t>, </a:t>
            </a:r>
            <a:r>
              <a:rPr lang="cs-CZ" dirty="0" err="1"/>
              <a:t>Katerina</a:t>
            </a:r>
            <a:r>
              <a:rPr lang="cs-CZ" dirty="0"/>
              <a:t>; </a:t>
            </a:r>
            <a:r>
              <a:rPr lang="cs-CZ" dirty="0" err="1"/>
              <a:t>Holzweißig</a:t>
            </a:r>
            <a:r>
              <a:rPr lang="cs-CZ" dirty="0"/>
              <a:t>, Michael; </a:t>
            </a:r>
            <a:r>
              <a:rPr lang="cs-CZ" dirty="0" err="1"/>
              <a:t>Jerábek</a:t>
            </a:r>
            <a:r>
              <a:rPr lang="cs-CZ" dirty="0"/>
              <a:t>, Milan; </a:t>
            </a:r>
            <a:r>
              <a:rPr lang="cs-CZ" dirty="0" err="1"/>
              <a:t>Prikryl</a:t>
            </a:r>
            <a:r>
              <a:rPr lang="cs-CZ" dirty="0"/>
              <a:t>, Jan </a:t>
            </a:r>
          </a:p>
          <a:p>
            <a:pPr lvl="1"/>
            <a:r>
              <a:rPr lang="cs-CZ" b="1" dirty="0" err="1"/>
              <a:t>Interkommunale</a:t>
            </a:r>
            <a:r>
              <a:rPr lang="cs-CZ" b="1" dirty="0"/>
              <a:t> </a:t>
            </a:r>
            <a:r>
              <a:rPr lang="cs-CZ" b="1" dirty="0" err="1"/>
              <a:t>Zusammenarbeit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böhmisch-sächsischen</a:t>
            </a:r>
            <a:r>
              <a:rPr lang="cs-CZ" b="1" dirty="0"/>
              <a:t> </a:t>
            </a:r>
            <a:r>
              <a:rPr lang="cs-CZ" b="1" dirty="0" err="1"/>
              <a:t>Grenzraum</a:t>
            </a:r>
            <a:r>
              <a:rPr lang="cs-CZ" b="1" dirty="0"/>
              <a:t>. </a:t>
            </a:r>
            <a:r>
              <a:rPr lang="cs-CZ" b="1" dirty="0" err="1"/>
              <a:t>Zwischen</a:t>
            </a:r>
            <a:r>
              <a:rPr lang="cs-CZ" b="1" dirty="0"/>
              <a:t> </a:t>
            </a:r>
            <a:r>
              <a:rPr lang="cs-CZ" b="1" dirty="0" err="1"/>
              <a:t>erfolgreicher</a:t>
            </a:r>
            <a:r>
              <a:rPr lang="cs-CZ" b="1" dirty="0"/>
              <a:t> </a:t>
            </a:r>
            <a:r>
              <a:rPr lang="cs-CZ" b="1" dirty="0" err="1"/>
              <a:t>Projektumsetzung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fehlenden</a:t>
            </a:r>
            <a:r>
              <a:rPr lang="cs-CZ" b="1" dirty="0"/>
              <a:t> </a:t>
            </a:r>
            <a:r>
              <a:rPr lang="cs-CZ" b="1" dirty="0" err="1"/>
              <a:t>konzeptionellen</a:t>
            </a:r>
            <a:r>
              <a:rPr lang="cs-CZ" b="1" dirty="0"/>
              <a:t> </a:t>
            </a:r>
            <a:r>
              <a:rPr lang="cs-CZ" b="1" dirty="0" err="1"/>
              <a:t>Entwicklungsansätzen</a:t>
            </a:r>
            <a:r>
              <a:rPr lang="cs-CZ" b="1" dirty="0"/>
              <a:t>. </a:t>
            </a:r>
            <a:r>
              <a:rPr lang="cs-CZ" b="1" dirty="0" err="1"/>
              <a:t>Befragung</a:t>
            </a:r>
            <a:r>
              <a:rPr lang="cs-CZ" b="1" dirty="0"/>
              <a:t> </a:t>
            </a:r>
            <a:r>
              <a:rPr lang="cs-CZ" b="1" dirty="0" err="1"/>
              <a:t>tschechischer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sächsischer</a:t>
            </a:r>
            <a:r>
              <a:rPr lang="cs-CZ" b="1" dirty="0"/>
              <a:t> </a:t>
            </a:r>
            <a:r>
              <a:rPr lang="cs-CZ" b="1" dirty="0" err="1"/>
              <a:t>Städte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Gemeinden</a:t>
            </a:r>
            <a:r>
              <a:rPr lang="cs-CZ" b="1" dirty="0"/>
              <a:t> </a:t>
            </a:r>
            <a:endParaRPr lang="cs-CZ" dirty="0" smtClean="0"/>
          </a:p>
          <a:p>
            <a:pPr lvl="1"/>
            <a:r>
              <a:rPr lang="cs-CZ" dirty="0" err="1" smtClean="0"/>
              <a:t>Dresden</a:t>
            </a:r>
            <a:r>
              <a:rPr lang="cs-CZ" dirty="0" smtClean="0"/>
              <a:t> </a:t>
            </a:r>
            <a:r>
              <a:rPr lang="cs-CZ" dirty="0"/>
              <a:t>: IÖR, 1999, S.98 </a:t>
            </a:r>
            <a:br>
              <a:rPr lang="cs-CZ" dirty="0"/>
            </a:br>
            <a:r>
              <a:rPr lang="cs-CZ" dirty="0"/>
              <a:t>(IÖR-Texte; 131)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917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352928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Leibenath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, Markus, Dr</a:t>
            </a:r>
            <a:r>
              <a:rPr lang="cs-CZ" sz="3000" cap="small" dirty="0" smtClean="0">
                <a:solidFill>
                  <a:srgbClr val="575F6D"/>
                </a:solidFill>
                <a:ea typeface="+mj-ea"/>
                <a:cs typeface="+mj-cs"/>
              </a:rPr>
              <a:t>.</a:t>
            </a:r>
          </a:p>
          <a:p>
            <a:r>
              <a:rPr lang="cs-CZ" dirty="0" err="1" smtClean="0"/>
              <a:t>Leibenath</a:t>
            </a:r>
            <a:r>
              <a:rPr lang="cs-CZ" dirty="0"/>
              <a:t>, </a:t>
            </a:r>
            <a:r>
              <a:rPr lang="cs-CZ" dirty="0" smtClean="0"/>
              <a:t>M.; </a:t>
            </a:r>
            <a:r>
              <a:rPr lang="cs-CZ" dirty="0" err="1"/>
              <a:t>Deppisch</a:t>
            </a:r>
            <a:r>
              <a:rPr lang="cs-CZ" dirty="0"/>
              <a:t>, </a:t>
            </a:r>
            <a:r>
              <a:rPr lang="cs-CZ" dirty="0" smtClean="0"/>
              <a:t>S.</a:t>
            </a:r>
            <a:r>
              <a:rPr lang="cs-CZ" dirty="0"/>
              <a:t> 2005</a:t>
            </a:r>
          </a:p>
          <a:p>
            <a:pPr lvl="1"/>
            <a:r>
              <a:rPr lang="cs-CZ" dirty="0" err="1"/>
              <a:t>Grenzüberschreitende</a:t>
            </a:r>
            <a:r>
              <a:rPr lang="cs-CZ" dirty="0"/>
              <a:t> </a:t>
            </a:r>
            <a:r>
              <a:rPr lang="cs-CZ" dirty="0" err="1"/>
              <a:t>Kooperation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den </a:t>
            </a:r>
            <a:r>
              <a:rPr lang="cs-CZ" dirty="0" err="1"/>
              <a:t>neuen</a:t>
            </a:r>
            <a:r>
              <a:rPr lang="cs-CZ" dirty="0"/>
              <a:t> </a:t>
            </a:r>
            <a:r>
              <a:rPr lang="cs-CZ" dirty="0" err="1"/>
              <a:t>Binnengrenzen</a:t>
            </a:r>
            <a:r>
              <a:rPr lang="cs-CZ" dirty="0"/>
              <a:t> der </a:t>
            </a:r>
            <a:r>
              <a:rPr lang="cs-CZ" dirty="0" err="1"/>
              <a:t>Europäischen</a:t>
            </a:r>
            <a:r>
              <a:rPr lang="cs-CZ" dirty="0"/>
              <a:t> Union - </a:t>
            </a:r>
            <a:r>
              <a:rPr lang="cs-CZ" dirty="0" err="1"/>
              <a:t>Motivationen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Initiierung</a:t>
            </a:r>
            <a:r>
              <a:rPr lang="cs-CZ" dirty="0"/>
              <a:t> </a:t>
            </a:r>
            <a:r>
              <a:rPr lang="cs-CZ" dirty="0" err="1"/>
              <a:t>interkommunaler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regionaler</a:t>
            </a:r>
            <a:r>
              <a:rPr lang="cs-CZ" dirty="0"/>
              <a:t> </a:t>
            </a:r>
            <a:r>
              <a:rPr lang="cs-CZ" dirty="0" err="1"/>
              <a:t>Zusammenarbeit</a:t>
            </a:r>
            <a:r>
              <a:rPr lang="cs-CZ" dirty="0"/>
              <a:t>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Beispiel</a:t>
            </a:r>
            <a:r>
              <a:rPr lang="cs-CZ" dirty="0"/>
              <a:t> </a:t>
            </a:r>
            <a:r>
              <a:rPr lang="cs-CZ" b="1" dirty="0"/>
              <a:t>des </a:t>
            </a:r>
            <a:r>
              <a:rPr lang="cs-CZ" b="1" dirty="0" err="1"/>
              <a:t>deutsch-tschechisch-polnischen</a:t>
            </a:r>
            <a:r>
              <a:rPr lang="cs-CZ" b="1" dirty="0"/>
              <a:t> </a:t>
            </a:r>
            <a:r>
              <a:rPr lang="cs-CZ" b="1" dirty="0" err="1"/>
              <a:t>Projektes</a:t>
            </a:r>
            <a:r>
              <a:rPr lang="cs-CZ" b="1" dirty="0"/>
              <a:t> </a:t>
            </a:r>
            <a:r>
              <a:rPr lang="cs-CZ" b="1" dirty="0" err="1"/>
              <a:t>Enlarge</a:t>
            </a:r>
            <a:r>
              <a:rPr lang="cs-CZ" b="1" dirty="0"/>
              <a:t>-Net </a:t>
            </a:r>
            <a:endParaRPr lang="cs-CZ" b="1" dirty="0" smtClean="0"/>
          </a:p>
          <a:p>
            <a:pPr marL="365760" lvl="1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3000" cap="small" dirty="0" smtClean="0">
                <a:solidFill>
                  <a:srgbClr val="575F6D"/>
                </a:solidFill>
                <a:ea typeface="+mj-ea"/>
                <a:cs typeface="+mj-cs"/>
              </a:rPr>
              <a:t>Prof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. Dr.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Isolde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3000" cap="small" dirty="0" smtClean="0">
                <a:solidFill>
                  <a:srgbClr val="575F6D"/>
                </a:solidFill>
                <a:ea typeface="+mj-ea"/>
                <a:cs typeface="+mj-cs"/>
              </a:rPr>
              <a:t>ROCH</a:t>
            </a:r>
          </a:p>
          <a:p>
            <a:r>
              <a:rPr lang="cs-CZ" b="1" dirty="0" err="1"/>
              <a:t>Roch</a:t>
            </a:r>
            <a:r>
              <a:rPr lang="cs-CZ" b="1" dirty="0"/>
              <a:t>, </a:t>
            </a:r>
            <a:r>
              <a:rPr lang="cs-CZ" b="1" dirty="0" smtClean="0"/>
              <a:t>I.; </a:t>
            </a:r>
            <a:r>
              <a:rPr lang="cs-CZ" b="1" dirty="0" err="1"/>
              <a:t>Petríková</a:t>
            </a:r>
            <a:r>
              <a:rPr lang="cs-CZ" b="1" dirty="0"/>
              <a:t>, </a:t>
            </a:r>
            <a:r>
              <a:rPr lang="cs-CZ" b="1" dirty="0" smtClean="0"/>
              <a:t>D. </a:t>
            </a:r>
            <a:r>
              <a:rPr lang="cs-CZ" b="1" dirty="0"/>
              <a:t>(</a:t>
            </a:r>
            <a:r>
              <a:rPr lang="cs-CZ" b="1" dirty="0" err="1"/>
              <a:t>Eds</a:t>
            </a:r>
            <a:r>
              <a:rPr lang="cs-CZ" b="1" dirty="0"/>
              <a:t>.) 2007</a:t>
            </a:r>
          </a:p>
          <a:p>
            <a:pPr lvl="1"/>
            <a:r>
              <a:rPr lang="cs-CZ" b="1" dirty="0" err="1"/>
              <a:t>Border</a:t>
            </a:r>
            <a:r>
              <a:rPr lang="cs-CZ" b="1" dirty="0"/>
              <a:t>-Free River </a:t>
            </a:r>
            <a:r>
              <a:rPr lang="cs-CZ" b="1" dirty="0" err="1"/>
              <a:t>Basins</a:t>
            </a:r>
            <a:r>
              <a:rPr lang="cs-CZ" b="1" dirty="0"/>
              <a:t>. </a:t>
            </a:r>
            <a:r>
              <a:rPr lang="cs-CZ" b="1" dirty="0" err="1"/>
              <a:t>Flusslandschaften</a:t>
            </a:r>
            <a:r>
              <a:rPr lang="cs-CZ" b="1" dirty="0"/>
              <a:t> ohne </a:t>
            </a:r>
            <a:r>
              <a:rPr lang="cs-CZ" b="1" dirty="0" err="1"/>
              <a:t>Grenzen</a:t>
            </a:r>
            <a:r>
              <a:rPr lang="cs-CZ" b="1" dirty="0"/>
              <a:t>. </a:t>
            </a:r>
            <a:r>
              <a:rPr lang="cs-CZ" b="1" dirty="0" err="1"/>
              <a:t>Mitteleuropäische</a:t>
            </a:r>
            <a:r>
              <a:rPr lang="cs-CZ" b="1" dirty="0"/>
              <a:t> </a:t>
            </a:r>
            <a:r>
              <a:rPr lang="cs-CZ" b="1" dirty="0" err="1"/>
              <a:t>Ansätze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Entwicklung</a:t>
            </a:r>
            <a:r>
              <a:rPr lang="cs-CZ" b="1" dirty="0"/>
              <a:t> von </a:t>
            </a:r>
            <a:r>
              <a:rPr lang="cs-CZ" b="1" dirty="0" err="1"/>
              <a:t>Flusslandschaften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Förderung</a:t>
            </a:r>
            <a:r>
              <a:rPr lang="cs-CZ" b="1" dirty="0"/>
              <a:t> </a:t>
            </a:r>
            <a:r>
              <a:rPr lang="cs-CZ" b="1" dirty="0" err="1"/>
              <a:t>landschaftsbezogener</a:t>
            </a:r>
            <a:r>
              <a:rPr lang="cs-CZ" b="1" dirty="0"/>
              <a:t> </a:t>
            </a:r>
            <a:r>
              <a:rPr lang="cs-CZ" b="1" dirty="0" err="1" smtClean="0"/>
              <a:t>Identität</a:t>
            </a:r>
            <a:r>
              <a:rPr lang="cs-CZ" b="1" dirty="0" smtClean="0"/>
              <a:t>. Bratislava</a:t>
            </a:r>
          </a:p>
          <a:p>
            <a:pPr marL="36576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Walz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, Ulrich, Dr.</a:t>
            </a:r>
            <a:endParaRPr lang="cs-CZ" sz="30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r>
              <a:rPr lang="cs-CZ" dirty="0" err="1" smtClean="0"/>
              <a:t>Walz</a:t>
            </a:r>
            <a:r>
              <a:rPr lang="cs-CZ" dirty="0"/>
              <a:t>, </a:t>
            </a:r>
            <a:r>
              <a:rPr lang="cs-CZ" dirty="0" smtClean="0"/>
              <a:t>U. 2003</a:t>
            </a:r>
            <a:endParaRPr lang="cs-CZ" dirty="0"/>
          </a:p>
          <a:p>
            <a:pPr lvl="1"/>
            <a:r>
              <a:rPr lang="cs-CZ" dirty="0"/>
              <a:t>GIS </a:t>
            </a:r>
            <a:r>
              <a:rPr lang="cs-CZ" dirty="0" err="1"/>
              <a:t>als</a:t>
            </a:r>
            <a:r>
              <a:rPr lang="cs-CZ" dirty="0"/>
              <a:t> Instrument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Entwicklung</a:t>
            </a:r>
            <a:r>
              <a:rPr lang="cs-CZ" dirty="0"/>
              <a:t> </a:t>
            </a:r>
            <a:r>
              <a:rPr lang="cs-CZ" b="1" dirty="0" err="1"/>
              <a:t>grenzüberschreitender</a:t>
            </a:r>
            <a:r>
              <a:rPr lang="cs-CZ" b="1" dirty="0"/>
              <a:t> </a:t>
            </a:r>
            <a:r>
              <a:rPr lang="cs-CZ" b="1" dirty="0" err="1"/>
              <a:t>Großschutzgebietsregionen</a:t>
            </a:r>
            <a:r>
              <a:rPr lang="cs-CZ" b="1" dirty="0"/>
              <a:t> in </a:t>
            </a:r>
            <a:r>
              <a:rPr lang="cs-CZ" b="1" dirty="0" err="1"/>
              <a:t>Mittel</a:t>
            </a:r>
            <a:r>
              <a:rPr lang="cs-CZ" b="1" dirty="0"/>
              <a:t>-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Osteuropa</a:t>
            </a:r>
            <a:r>
              <a:rPr lang="cs-CZ" b="1" dirty="0"/>
              <a:t> </a:t>
            </a:r>
            <a:r>
              <a:rPr lang="cs-CZ" dirty="0"/>
              <a:t>- </a:t>
            </a:r>
            <a:r>
              <a:rPr lang="cs-CZ" dirty="0" err="1"/>
              <a:t>Ergebnisse</a:t>
            </a:r>
            <a:r>
              <a:rPr lang="cs-CZ" dirty="0"/>
              <a:t> </a:t>
            </a:r>
            <a:r>
              <a:rPr lang="cs-CZ" dirty="0" err="1"/>
              <a:t>eines</a:t>
            </a:r>
            <a:r>
              <a:rPr lang="cs-CZ" dirty="0"/>
              <a:t> </a:t>
            </a:r>
            <a:r>
              <a:rPr lang="cs-CZ" dirty="0" err="1"/>
              <a:t>Modellvorhabens</a:t>
            </a:r>
            <a:r>
              <a:rPr lang="cs-CZ" dirty="0"/>
              <a:t> in der </a:t>
            </a:r>
            <a:r>
              <a:rPr lang="cs-CZ" dirty="0" err="1"/>
              <a:t>Sächsisch-Böhmischen</a:t>
            </a:r>
            <a:r>
              <a:rPr lang="cs-CZ" dirty="0"/>
              <a:t> </a:t>
            </a:r>
            <a:r>
              <a:rPr lang="cs-CZ" dirty="0" err="1"/>
              <a:t>Schweiz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723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94720" cy="1143000"/>
          </a:xfrm>
        </p:spPr>
        <p:txBody>
          <a:bodyPr/>
          <a:lstStyle/>
          <a:p>
            <a:r>
              <a:rPr lang="de-DE" dirty="0"/>
              <a:t>Dr. Birgit </a:t>
            </a:r>
            <a:r>
              <a:rPr lang="de-DE" dirty="0" err="1"/>
              <a:t>Leick</a:t>
            </a:r>
            <a:r>
              <a:rPr lang="de-DE" dirty="0"/>
              <a:t> Dipl.-</a:t>
            </a:r>
            <a:r>
              <a:rPr lang="de-DE" dirty="0" err="1"/>
              <a:t>Vw</a:t>
            </a:r>
            <a:r>
              <a:rPr lang="de-DE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141168"/>
          </a:xfrm>
        </p:spPr>
        <p:txBody>
          <a:bodyPr>
            <a:normAutofit fontScale="92500"/>
          </a:bodyPr>
          <a:lstStyle/>
          <a:p>
            <a:r>
              <a:rPr lang="cs-CZ" b="1" dirty="0" err="1"/>
              <a:t>Regionale</a:t>
            </a:r>
            <a:r>
              <a:rPr lang="cs-CZ" b="1" dirty="0"/>
              <a:t> Cluster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Netzwerke</a:t>
            </a:r>
            <a:r>
              <a:rPr lang="cs-CZ" b="1" dirty="0"/>
              <a:t> in </a:t>
            </a:r>
            <a:r>
              <a:rPr lang="cs-CZ" b="1" dirty="0" err="1"/>
              <a:t>Grenzräumen</a:t>
            </a:r>
            <a:r>
              <a:rPr lang="cs-CZ" b="1" dirty="0"/>
              <a:t> -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cs-CZ" b="1" dirty="0" err="1"/>
              <a:t>Beispiel</a:t>
            </a:r>
            <a:r>
              <a:rPr lang="cs-CZ" b="1" dirty="0"/>
              <a:t> des </a:t>
            </a:r>
            <a:r>
              <a:rPr lang="cs-CZ" b="1" dirty="0" err="1"/>
              <a:t>sächsischen</a:t>
            </a:r>
            <a:r>
              <a:rPr lang="cs-CZ" b="1" dirty="0"/>
              <a:t> </a:t>
            </a:r>
            <a:r>
              <a:rPr lang="cs-CZ" b="1" dirty="0" err="1"/>
              <a:t>Musiconvalley</a:t>
            </a:r>
            <a:endParaRPr lang="cs-CZ" dirty="0"/>
          </a:p>
          <a:p>
            <a:pPr lvl="2"/>
            <a:r>
              <a:rPr lang="cs-CZ" dirty="0" smtClean="0"/>
              <a:t>2009/2010 </a:t>
            </a:r>
          </a:p>
          <a:p>
            <a:pPr lvl="1"/>
            <a:r>
              <a:rPr lang="cs-CZ" dirty="0" err="1"/>
              <a:t>Leick</a:t>
            </a:r>
            <a:r>
              <a:rPr lang="cs-CZ" dirty="0"/>
              <a:t>, B. (2010): Cluster </a:t>
            </a:r>
            <a:r>
              <a:rPr lang="cs-CZ" dirty="0" err="1" smtClean="0"/>
              <a:t>initiatives</a:t>
            </a:r>
            <a:r>
              <a:rPr lang="cs-CZ" dirty="0" smtClean="0"/>
              <a:t> </a:t>
            </a:r>
            <a:r>
              <a:rPr lang="cs-CZ" dirty="0"/>
              <a:t>in </a:t>
            </a:r>
            <a:r>
              <a:rPr lang="cs-CZ" dirty="0" err="1"/>
              <a:t>cross-border</a:t>
            </a:r>
            <a:r>
              <a:rPr lang="cs-CZ" dirty="0"/>
              <a:t> </a:t>
            </a:r>
            <a:r>
              <a:rPr lang="cs-CZ" dirty="0" err="1"/>
              <a:t>regions</a:t>
            </a:r>
            <a:r>
              <a:rPr lang="cs-CZ" dirty="0"/>
              <a:t>: a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traditional</a:t>
            </a:r>
            <a:r>
              <a:rPr lang="cs-CZ" dirty="0"/>
              <a:t> musical </a:t>
            </a:r>
            <a:r>
              <a:rPr lang="cs-CZ" dirty="0" err="1"/>
              <a:t>instruments</a:t>
            </a:r>
            <a:r>
              <a:rPr lang="cs-CZ" dirty="0"/>
              <a:t> </a:t>
            </a:r>
            <a:r>
              <a:rPr lang="cs-CZ" dirty="0" err="1"/>
              <a:t>manufacturers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b="1" dirty="0"/>
              <a:t>East </a:t>
            </a:r>
            <a:r>
              <a:rPr lang="cs-CZ" b="1" dirty="0" err="1"/>
              <a:t>Germany</a:t>
            </a:r>
            <a:r>
              <a:rPr lang="cs-CZ" b="1" dirty="0"/>
              <a:t> and </a:t>
            </a:r>
            <a:r>
              <a:rPr lang="cs-CZ" b="1" dirty="0" err="1"/>
              <a:t>the</a:t>
            </a:r>
            <a:r>
              <a:rPr lang="cs-CZ" b="1" dirty="0"/>
              <a:t> Czech Republic </a:t>
            </a:r>
            <a:r>
              <a:rPr lang="cs-CZ" dirty="0"/>
              <a:t>to </a:t>
            </a:r>
            <a:r>
              <a:rPr lang="cs-CZ" dirty="0" err="1"/>
              <a:t>survive</a:t>
            </a:r>
            <a:r>
              <a:rPr lang="cs-CZ" dirty="0"/>
              <a:t> in a </a:t>
            </a:r>
            <a:r>
              <a:rPr lang="cs-CZ" dirty="0" err="1"/>
              <a:t>globalised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? In: </a:t>
            </a:r>
            <a:r>
              <a:rPr lang="cs-CZ" b="1" dirty="0" err="1"/>
              <a:t>GeoScape</a:t>
            </a:r>
            <a:r>
              <a:rPr lang="cs-CZ" dirty="0"/>
              <a:t> - </a:t>
            </a:r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Geography</a:t>
            </a:r>
            <a:r>
              <a:rPr lang="cs-CZ" dirty="0"/>
              <a:t>, 5 (2), S.2018-224.</a:t>
            </a:r>
          </a:p>
          <a:p>
            <a:r>
              <a:rPr lang="cs-CZ" b="1" dirty="0" err="1" smtClean="0"/>
              <a:t>Evaluation</a:t>
            </a:r>
            <a:r>
              <a:rPr lang="cs-CZ" b="1" dirty="0" smtClean="0"/>
              <a:t> </a:t>
            </a:r>
            <a:r>
              <a:rPr lang="cs-CZ" b="1" dirty="0"/>
              <a:t>der </a:t>
            </a:r>
            <a:r>
              <a:rPr lang="cs-CZ" b="1" dirty="0" err="1"/>
              <a:t>Kontaktzentren</a:t>
            </a:r>
            <a:r>
              <a:rPr lang="cs-CZ" b="1" dirty="0"/>
              <a:t> </a:t>
            </a:r>
            <a:r>
              <a:rPr lang="cs-CZ" b="1" dirty="0" err="1"/>
              <a:t>für</a:t>
            </a:r>
            <a:r>
              <a:rPr lang="cs-CZ" b="1" dirty="0"/>
              <a:t> </a:t>
            </a:r>
            <a:r>
              <a:rPr lang="cs-CZ" b="1" dirty="0" err="1"/>
              <a:t>sächsisch-tschechische</a:t>
            </a:r>
            <a:r>
              <a:rPr lang="cs-CZ" b="1" dirty="0"/>
              <a:t> </a:t>
            </a:r>
            <a:r>
              <a:rPr lang="cs-CZ" b="1" dirty="0" err="1"/>
              <a:t>Wirtschaftskooperation</a:t>
            </a:r>
            <a:r>
              <a:rPr lang="cs-CZ" b="1" dirty="0"/>
              <a:t> der IHK </a:t>
            </a:r>
            <a:r>
              <a:rPr lang="cs-CZ" b="1" dirty="0" err="1"/>
              <a:t>Südwestsachsen</a:t>
            </a:r>
            <a:r>
              <a:rPr lang="cs-CZ" b="1" dirty="0"/>
              <a:t> Chemnitz-</a:t>
            </a:r>
            <a:r>
              <a:rPr lang="cs-CZ" b="1" dirty="0" err="1"/>
              <a:t>Plauen</a:t>
            </a:r>
            <a:r>
              <a:rPr lang="cs-CZ" b="1" dirty="0"/>
              <a:t>-</a:t>
            </a:r>
            <a:r>
              <a:rPr lang="cs-CZ" b="1" dirty="0" err="1"/>
              <a:t>Zwickau</a:t>
            </a:r>
            <a:endParaRPr lang="cs-CZ" b="1" dirty="0"/>
          </a:p>
          <a:p>
            <a:pPr lvl="2"/>
            <a:r>
              <a:rPr lang="cs-CZ" dirty="0" smtClean="0"/>
              <a:t>2003/2004 </a:t>
            </a:r>
          </a:p>
          <a:p>
            <a:pPr lvl="1"/>
            <a:r>
              <a:rPr lang="cs-CZ" b="1" dirty="0" err="1" smtClean="0"/>
              <a:t>Externe</a:t>
            </a:r>
            <a:r>
              <a:rPr lang="cs-CZ" b="1" dirty="0" smtClean="0"/>
              <a:t> </a:t>
            </a:r>
            <a:r>
              <a:rPr lang="cs-CZ" b="1" dirty="0"/>
              <a:t>Partner: </a:t>
            </a:r>
            <a:r>
              <a:rPr lang="cs-CZ" dirty="0"/>
              <a:t>Horst </a:t>
            </a:r>
            <a:r>
              <a:rPr lang="cs-CZ" dirty="0" err="1"/>
              <a:t>Brezinski</a:t>
            </a:r>
            <a:r>
              <a:rPr lang="cs-CZ" dirty="0"/>
              <a:t>, </a:t>
            </a:r>
            <a:r>
              <a:rPr lang="cs-CZ" dirty="0" smtClean="0"/>
              <a:t>TUBA </a:t>
            </a:r>
            <a:r>
              <a:rPr lang="cs-CZ" dirty="0" err="1"/>
              <a:t>Freiberg</a:t>
            </a:r>
            <a:r>
              <a:rPr lang="cs-CZ" dirty="0"/>
              <a:t>, </a:t>
            </a:r>
            <a:r>
              <a:rPr lang="cs-CZ" dirty="0" err="1"/>
              <a:t>und</a:t>
            </a:r>
            <a:r>
              <a:rPr lang="cs-CZ" dirty="0"/>
              <a:t> der IHK </a:t>
            </a:r>
            <a:r>
              <a:rPr lang="cs-CZ" dirty="0" err="1"/>
              <a:t>Südwestsachsen</a:t>
            </a:r>
            <a:r>
              <a:rPr lang="cs-CZ" dirty="0"/>
              <a:t> in Chemnitz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Logo der Universität Bayreut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60648"/>
            <a:ext cx="2808312" cy="1166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Logo des Geographischen Instituts Bayreuth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60648"/>
            <a:ext cx="1869182" cy="11666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99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300" dirty="0"/>
              <a:t>Dr. </a:t>
            </a:r>
            <a:r>
              <a:rPr lang="cs-CZ" sz="3300" dirty="0" err="1"/>
              <a:t>Jörg</a:t>
            </a:r>
            <a:r>
              <a:rPr lang="cs-CZ" sz="3300" dirty="0"/>
              <a:t> </a:t>
            </a:r>
            <a:r>
              <a:rPr lang="cs-CZ" sz="3300" dirty="0" err="1"/>
              <a:t>Scheffer</a:t>
            </a:r>
            <a:r>
              <a:rPr lang="cs-CZ" dirty="0"/>
              <a:t/>
            </a:r>
            <a:br>
              <a:rPr lang="cs-CZ" dirty="0"/>
            </a:br>
            <a:r>
              <a:rPr lang="cs-CZ" sz="2200" i="1" dirty="0" err="1" smtClean="0"/>
              <a:t>Akademischer</a:t>
            </a:r>
            <a:r>
              <a:rPr lang="cs-CZ" sz="2200" i="1" dirty="0" smtClean="0"/>
              <a:t> </a:t>
            </a:r>
            <a:r>
              <a:rPr lang="cs-CZ" sz="2200" i="1" dirty="0" err="1"/>
              <a:t>Beamter</a:t>
            </a:r>
            <a:r>
              <a:rPr lang="cs-CZ" sz="2200" dirty="0"/>
              <a:t> </a:t>
            </a:r>
            <a:br>
              <a:rPr lang="cs-CZ" sz="2200" dirty="0"/>
            </a:br>
            <a:r>
              <a:rPr lang="cs-CZ" sz="2200" dirty="0" err="1"/>
              <a:t>Lehrstuhl</a:t>
            </a:r>
            <a:r>
              <a:rPr lang="cs-CZ" sz="2200" dirty="0"/>
              <a:t> </a:t>
            </a:r>
            <a:r>
              <a:rPr lang="cs-CZ" sz="2200" dirty="0" err="1"/>
              <a:t>für</a:t>
            </a:r>
            <a:r>
              <a:rPr lang="cs-CZ" sz="2200" dirty="0"/>
              <a:t> </a:t>
            </a:r>
            <a:r>
              <a:rPr lang="cs-CZ" sz="2200" dirty="0" err="1" smtClean="0"/>
              <a:t>Anthropogeographie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51411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Scheffer</a:t>
            </a:r>
            <a:r>
              <a:rPr lang="cs-CZ" dirty="0"/>
              <a:t>, J. (2009): </a:t>
            </a:r>
            <a:endParaRPr lang="cs-CZ" dirty="0" smtClean="0"/>
          </a:p>
          <a:p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/>
              <a:t>dem </a:t>
            </a:r>
            <a:r>
              <a:rPr lang="cs-CZ" dirty="0" err="1"/>
              <a:t>Schatten</a:t>
            </a:r>
            <a:r>
              <a:rPr lang="cs-CZ" dirty="0"/>
              <a:t> des </a:t>
            </a:r>
            <a:r>
              <a:rPr lang="cs-CZ" dirty="0" err="1"/>
              <a:t>Eisernen</a:t>
            </a:r>
            <a:r>
              <a:rPr lang="cs-CZ" dirty="0"/>
              <a:t> </a:t>
            </a:r>
            <a:r>
              <a:rPr lang="cs-CZ" dirty="0" err="1"/>
              <a:t>Vorhangs</a:t>
            </a:r>
            <a:r>
              <a:rPr lang="cs-CZ" dirty="0"/>
              <a:t> - Der </a:t>
            </a:r>
            <a:r>
              <a:rPr lang="cs-CZ" b="1" dirty="0" err="1"/>
              <a:t>südböhmische</a:t>
            </a:r>
            <a:r>
              <a:rPr lang="cs-CZ" b="1" dirty="0"/>
              <a:t> </a:t>
            </a:r>
            <a:r>
              <a:rPr lang="cs-CZ" b="1" dirty="0" err="1"/>
              <a:t>Grenzraum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Prozess</a:t>
            </a:r>
            <a:r>
              <a:rPr lang="cs-CZ" dirty="0"/>
              <a:t> des </a:t>
            </a:r>
            <a:r>
              <a:rPr lang="cs-CZ" dirty="0" err="1"/>
              <a:t>wirtschaftlichen</a:t>
            </a:r>
            <a:r>
              <a:rPr lang="cs-CZ" dirty="0"/>
              <a:t> </a:t>
            </a:r>
            <a:r>
              <a:rPr lang="cs-CZ" dirty="0" err="1"/>
              <a:t>Wandels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nachbarschaftlichen</a:t>
            </a:r>
            <a:r>
              <a:rPr lang="cs-CZ" dirty="0"/>
              <a:t> </a:t>
            </a:r>
            <a:r>
              <a:rPr lang="cs-CZ" dirty="0" err="1"/>
              <a:t>Integration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In</a:t>
            </a:r>
            <a:r>
              <a:rPr lang="cs-CZ" dirty="0"/>
              <a:t>: </a:t>
            </a:r>
            <a:r>
              <a:rPr lang="cs-CZ" dirty="0" err="1"/>
              <a:t>Bauriegel</a:t>
            </a:r>
            <a:r>
              <a:rPr lang="cs-CZ" dirty="0"/>
              <a:t>, G. (</a:t>
            </a:r>
            <a:r>
              <a:rPr lang="cs-CZ" dirty="0" err="1"/>
              <a:t>Hrsg</a:t>
            </a:r>
            <a:r>
              <a:rPr lang="cs-CZ" dirty="0"/>
              <a:t>.): </a:t>
            </a:r>
            <a:r>
              <a:rPr lang="cs-CZ" dirty="0" err="1"/>
              <a:t>Ostbayern</a:t>
            </a:r>
            <a:r>
              <a:rPr lang="cs-CZ" dirty="0"/>
              <a:t>. </a:t>
            </a:r>
            <a:r>
              <a:rPr lang="cs-CZ" dirty="0" err="1"/>
              <a:t>Passau</a:t>
            </a:r>
            <a:r>
              <a:rPr lang="cs-CZ" dirty="0"/>
              <a:t>, S. 131-143 (</a:t>
            </a:r>
            <a:r>
              <a:rPr lang="cs-CZ" dirty="0" err="1"/>
              <a:t>Passauer</a:t>
            </a:r>
            <a:r>
              <a:rPr lang="cs-CZ" dirty="0"/>
              <a:t> </a:t>
            </a:r>
            <a:r>
              <a:rPr lang="cs-CZ" dirty="0" err="1"/>
              <a:t>Kontaktstudium</a:t>
            </a:r>
            <a:r>
              <a:rPr lang="cs-CZ" dirty="0"/>
              <a:t> </a:t>
            </a:r>
            <a:r>
              <a:rPr lang="cs-CZ" dirty="0" err="1"/>
              <a:t>Erdkunde</a:t>
            </a:r>
            <a:r>
              <a:rPr lang="cs-CZ" dirty="0"/>
              <a:t>, </a:t>
            </a:r>
            <a:r>
              <a:rPr lang="cs-CZ" dirty="0" err="1"/>
              <a:t>Bd</a:t>
            </a:r>
            <a:r>
              <a:rPr lang="cs-CZ" dirty="0"/>
              <a:t>. 10). </a:t>
            </a:r>
            <a:endParaRPr lang="cs-CZ" dirty="0" smtClean="0"/>
          </a:p>
          <a:p>
            <a:pPr marL="36576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Siedlungsnamen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im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Grenzraum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Bayerischer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Wald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und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Böhmerwald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endParaRPr lang="cs-CZ" sz="27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r>
              <a:rPr lang="cs-CZ" dirty="0" err="1" smtClean="0"/>
              <a:t>Germanische</a:t>
            </a:r>
            <a:r>
              <a:rPr lang="cs-CZ" dirty="0" smtClean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slawische</a:t>
            </a:r>
            <a:r>
              <a:rPr lang="cs-CZ" dirty="0"/>
              <a:t> </a:t>
            </a:r>
            <a:r>
              <a:rPr lang="cs-CZ" dirty="0" err="1" smtClean="0"/>
              <a:t>Besiedlungswellen</a:t>
            </a:r>
            <a:r>
              <a:rPr lang="cs-CZ" dirty="0" smtClean="0"/>
              <a:t>, </a:t>
            </a:r>
            <a:r>
              <a:rPr lang="cs-CZ" dirty="0" err="1" smtClean="0"/>
              <a:t>Sprachgut</a:t>
            </a:r>
            <a:r>
              <a:rPr lang="cs-CZ" dirty="0" smtClean="0"/>
              <a:t>, </a:t>
            </a:r>
            <a:r>
              <a:rPr lang="cs-CZ" dirty="0" err="1"/>
              <a:t>etymologische</a:t>
            </a:r>
            <a:r>
              <a:rPr lang="cs-CZ" dirty="0"/>
              <a:t> </a:t>
            </a:r>
            <a:r>
              <a:rPr lang="cs-CZ" dirty="0" err="1"/>
              <a:t>Deutung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 smtClean="0"/>
              <a:t>'</a:t>
            </a:r>
            <a:r>
              <a:rPr lang="cs-CZ" b="1" dirty="0" err="1" smtClean="0"/>
              <a:t>Sprachatlas</a:t>
            </a:r>
            <a:r>
              <a:rPr lang="cs-CZ" b="1" dirty="0" smtClean="0"/>
              <a:t> </a:t>
            </a:r>
            <a:r>
              <a:rPr lang="cs-CZ" b="1" dirty="0"/>
              <a:t>von </a:t>
            </a:r>
            <a:r>
              <a:rPr lang="cs-CZ" b="1" dirty="0" err="1" smtClean="0"/>
              <a:t>Niederbayern</a:t>
            </a:r>
            <a:r>
              <a:rPr lang="cs-CZ" b="1" dirty="0" smtClean="0"/>
              <a:t>‚, </a:t>
            </a:r>
            <a:r>
              <a:rPr lang="cs-CZ" dirty="0"/>
              <a:t>in den </a:t>
            </a:r>
            <a:r>
              <a:rPr lang="cs-CZ" dirty="0" err="1"/>
              <a:t>tschechischen</a:t>
            </a:r>
            <a:r>
              <a:rPr lang="cs-CZ" dirty="0"/>
              <a:t> Okresy (</a:t>
            </a:r>
            <a:r>
              <a:rPr lang="cs-CZ" dirty="0" err="1"/>
              <a:t>Kreisen</a:t>
            </a:r>
            <a:r>
              <a:rPr lang="cs-CZ" dirty="0"/>
              <a:t>) Prachatice (</a:t>
            </a:r>
            <a:r>
              <a:rPr lang="cs-CZ" dirty="0" err="1"/>
              <a:t>Prachatitz</a:t>
            </a:r>
            <a:r>
              <a:rPr lang="cs-CZ" dirty="0"/>
              <a:t>), Klatovy (</a:t>
            </a:r>
            <a:r>
              <a:rPr lang="cs-CZ" dirty="0" err="1"/>
              <a:t>Klattau</a:t>
            </a:r>
            <a:r>
              <a:rPr lang="cs-CZ" dirty="0"/>
              <a:t>) </a:t>
            </a:r>
            <a:r>
              <a:rPr lang="cs-CZ" dirty="0" err="1"/>
              <a:t>und</a:t>
            </a:r>
            <a:r>
              <a:rPr lang="cs-CZ" dirty="0"/>
              <a:t> Český Krumlov (</a:t>
            </a:r>
            <a:r>
              <a:rPr lang="cs-CZ" dirty="0" err="1"/>
              <a:t>Krummau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err="1" smtClean="0"/>
              <a:t>Historische</a:t>
            </a:r>
            <a:r>
              <a:rPr lang="cs-CZ" dirty="0" smtClean="0"/>
              <a:t> </a:t>
            </a:r>
            <a:r>
              <a:rPr lang="cs-CZ" dirty="0" err="1"/>
              <a:t>Erkenntnisse</a:t>
            </a:r>
            <a:r>
              <a:rPr lang="cs-CZ" dirty="0"/>
              <a:t> </a:t>
            </a:r>
            <a:r>
              <a:rPr lang="cs-CZ" dirty="0" err="1"/>
              <a:t>bezüglich</a:t>
            </a:r>
            <a:r>
              <a:rPr lang="cs-CZ" dirty="0"/>
              <a:t> der </a:t>
            </a:r>
            <a:r>
              <a:rPr lang="cs-CZ" dirty="0" err="1"/>
              <a:t>Sprache</a:t>
            </a:r>
            <a:r>
              <a:rPr lang="cs-CZ" dirty="0"/>
              <a:t>, Kultur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Natur</a:t>
            </a:r>
            <a:r>
              <a:rPr lang="cs-CZ" dirty="0"/>
              <a:t>, </a:t>
            </a:r>
            <a:r>
              <a:rPr lang="cs-CZ" dirty="0" err="1"/>
              <a:t>Archäologie</a:t>
            </a:r>
            <a:r>
              <a:rPr lang="cs-CZ" dirty="0"/>
              <a:t>, </a:t>
            </a:r>
            <a:r>
              <a:rPr lang="cs-CZ" b="1" dirty="0"/>
              <a:t>der </a:t>
            </a:r>
            <a:r>
              <a:rPr lang="cs-CZ" b="1" dirty="0" err="1"/>
              <a:t>Siedlungsgeographie</a:t>
            </a:r>
            <a:r>
              <a:rPr lang="cs-CZ" dirty="0"/>
              <a:t>, </a:t>
            </a:r>
            <a:r>
              <a:rPr lang="cs-CZ" dirty="0" err="1"/>
              <a:t>Regionalgeschichte</a:t>
            </a:r>
            <a:r>
              <a:rPr lang="cs-CZ" dirty="0"/>
              <a:t> </a:t>
            </a:r>
            <a:r>
              <a:rPr lang="cs-CZ" dirty="0" err="1"/>
              <a:t>usw</a:t>
            </a:r>
            <a:r>
              <a:rPr lang="cs-CZ" dirty="0"/>
              <a:t>. </a:t>
            </a:r>
            <a:r>
              <a:rPr lang="cs-CZ" dirty="0" err="1"/>
              <a:t>erwachsen</a:t>
            </a:r>
            <a:r>
              <a:rPr lang="cs-CZ" dirty="0"/>
              <a:t> </a:t>
            </a:r>
            <a:r>
              <a:rPr lang="cs-CZ" dirty="0" err="1"/>
              <a:t>daraus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pic>
        <p:nvPicPr>
          <p:cNvPr id="4" name="Obrázek 3" descr="Logo Universität Passa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32656"/>
            <a:ext cx="2952328" cy="10073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4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Powrót - Strona g&amp;lstrok;ówn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8064896" cy="10995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245434" y="1484784"/>
            <a:ext cx="8503029" cy="52851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DR HAB. ALEKSANDRA TRZCIELIŃSKA-POLUS, PROF. UO</a:t>
            </a:r>
          </a:p>
          <a:p>
            <a:r>
              <a:rPr lang="cs-CZ" dirty="0" err="1" smtClean="0"/>
              <a:t>Kierownik</a:t>
            </a:r>
            <a:r>
              <a:rPr lang="cs-CZ" dirty="0" smtClean="0"/>
              <a:t> </a:t>
            </a:r>
            <a:r>
              <a:rPr lang="cs-CZ" dirty="0"/>
              <a:t>- Katedry </a:t>
            </a:r>
            <a:r>
              <a:rPr lang="cs-CZ" dirty="0" err="1"/>
              <a:t>Stosunków</a:t>
            </a:r>
            <a:r>
              <a:rPr lang="cs-CZ" dirty="0"/>
              <a:t> </a:t>
            </a:r>
            <a:r>
              <a:rPr lang="cs-CZ" dirty="0" err="1"/>
              <a:t>Międzynarodowych</a:t>
            </a:r>
            <a:endParaRPr lang="cs-CZ" dirty="0"/>
          </a:p>
          <a:p>
            <a:pPr lvl="1"/>
            <a:r>
              <a:rPr lang="cs-CZ" dirty="0" err="1"/>
              <a:t>Główny</a:t>
            </a:r>
            <a:r>
              <a:rPr lang="cs-CZ" dirty="0"/>
              <a:t> </a:t>
            </a:r>
            <a:r>
              <a:rPr lang="cs-CZ" dirty="0" err="1"/>
              <a:t>temat</a:t>
            </a:r>
            <a:r>
              <a:rPr lang="cs-CZ" dirty="0"/>
              <a:t> </a:t>
            </a:r>
            <a:r>
              <a:rPr lang="cs-CZ" dirty="0" err="1"/>
              <a:t>badań</a:t>
            </a:r>
            <a:r>
              <a:rPr lang="cs-CZ" dirty="0"/>
              <a:t>: </a:t>
            </a:r>
            <a:r>
              <a:rPr lang="cs-CZ" dirty="0" err="1"/>
              <a:t>współczesne</a:t>
            </a:r>
            <a:r>
              <a:rPr lang="cs-CZ" dirty="0"/>
              <a:t> </a:t>
            </a:r>
            <a:r>
              <a:rPr lang="cs-CZ" dirty="0" err="1"/>
              <a:t>stosunki</a:t>
            </a:r>
            <a:r>
              <a:rPr lang="cs-CZ" dirty="0"/>
              <a:t> polsko-</a:t>
            </a:r>
            <a:r>
              <a:rPr lang="cs-CZ" dirty="0" err="1"/>
              <a:t>niemieckie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Od 1997 r. do 2009 r. w PIN – </a:t>
            </a:r>
            <a:r>
              <a:rPr lang="cs-CZ" dirty="0" err="1"/>
              <a:t>Instytucie</a:t>
            </a:r>
            <a:r>
              <a:rPr lang="cs-CZ" dirty="0"/>
              <a:t> </a:t>
            </a:r>
            <a:r>
              <a:rPr lang="cs-CZ" dirty="0" err="1"/>
              <a:t>Śląskim</a:t>
            </a:r>
            <a:r>
              <a:rPr lang="cs-CZ" dirty="0"/>
              <a:t> w </a:t>
            </a:r>
            <a:r>
              <a:rPr lang="cs-CZ" dirty="0" err="1"/>
              <a:t>Opolu</a:t>
            </a:r>
            <a:r>
              <a:rPr lang="cs-CZ" dirty="0"/>
              <a:t> </a:t>
            </a:r>
            <a:r>
              <a:rPr lang="cs-CZ" dirty="0" err="1"/>
              <a:t>organizator</a:t>
            </a:r>
            <a:r>
              <a:rPr lang="cs-CZ" dirty="0"/>
              <a:t> i </a:t>
            </a:r>
            <a:r>
              <a:rPr lang="cs-CZ" dirty="0" err="1"/>
              <a:t>sekretarz</a:t>
            </a:r>
            <a:r>
              <a:rPr lang="cs-CZ" dirty="0"/>
              <a:t> </a:t>
            </a:r>
            <a:r>
              <a:rPr lang="cs-CZ" dirty="0" err="1"/>
              <a:t>naukowy</a:t>
            </a:r>
            <a:r>
              <a:rPr lang="cs-CZ" dirty="0"/>
              <a:t> </a:t>
            </a:r>
            <a:r>
              <a:rPr lang="cs-CZ" dirty="0" err="1"/>
              <a:t>dorocznej</a:t>
            </a:r>
            <a:r>
              <a:rPr lang="cs-CZ" dirty="0"/>
              <a:t> </a:t>
            </a:r>
            <a:r>
              <a:rPr lang="cs-CZ" dirty="0" err="1"/>
              <a:t>międzynarodowej</a:t>
            </a:r>
            <a:r>
              <a:rPr lang="cs-CZ" dirty="0"/>
              <a:t> </a:t>
            </a:r>
            <a:r>
              <a:rPr lang="cs-CZ" dirty="0" err="1"/>
              <a:t>konferencji</a:t>
            </a:r>
            <a:r>
              <a:rPr lang="cs-CZ" dirty="0"/>
              <a:t> </a:t>
            </a:r>
            <a:r>
              <a:rPr lang="cs-CZ" dirty="0" err="1"/>
              <a:t>naukowej</a:t>
            </a:r>
            <a:r>
              <a:rPr lang="cs-CZ" dirty="0"/>
              <a:t> z cyklu „</a:t>
            </a:r>
            <a:r>
              <a:rPr lang="cs-CZ" b="1" dirty="0" err="1"/>
              <a:t>Colloquium</a:t>
            </a:r>
            <a:r>
              <a:rPr lang="cs-CZ" b="1" dirty="0"/>
              <a:t> </a:t>
            </a:r>
            <a:r>
              <a:rPr lang="cs-CZ" b="1" dirty="0" err="1"/>
              <a:t>Opole</a:t>
            </a:r>
            <a:r>
              <a:rPr lang="cs-CZ" b="1" dirty="0"/>
              <a:t>. </a:t>
            </a:r>
            <a:r>
              <a:rPr lang="cs-CZ" b="1" dirty="0" err="1"/>
              <a:t>Polacy</a:t>
            </a:r>
            <a:r>
              <a:rPr lang="cs-CZ" b="1" dirty="0"/>
              <a:t> – </a:t>
            </a:r>
            <a:r>
              <a:rPr lang="cs-CZ" b="1" dirty="0" err="1"/>
              <a:t>Niemcy</a:t>
            </a:r>
            <a:r>
              <a:rPr lang="cs-CZ" b="1" dirty="0"/>
              <a:t> – </a:t>
            </a:r>
            <a:r>
              <a:rPr lang="cs-CZ" b="1" dirty="0" err="1" smtClean="0"/>
              <a:t>Czesi</a:t>
            </a:r>
            <a:r>
              <a:rPr lang="cs-CZ" b="1" dirty="0" smtClean="0"/>
              <a:t>“. </a:t>
            </a:r>
            <a:endParaRPr lang="cs-CZ" b="1" dirty="0"/>
          </a:p>
          <a:p>
            <a:pPr lvl="1"/>
            <a:r>
              <a:rPr lang="cs-CZ" b="1" dirty="0"/>
              <a:t>Polsko-</a:t>
            </a:r>
            <a:r>
              <a:rPr lang="cs-CZ" b="1" dirty="0" err="1"/>
              <a:t>czeskie</a:t>
            </a:r>
            <a:r>
              <a:rPr lang="cs-CZ" b="1" dirty="0"/>
              <a:t> i polsko-</a:t>
            </a:r>
            <a:r>
              <a:rPr lang="cs-CZ" b="1" dirty="0" err="1"/>
              <a:t>niemieckie</a:t>
            </a:r>
            <a:r>
              <a:rPr lang="cs-CZ" b="1" dirty="0"/>
              <a:t> </a:t>
            </a:r>
            <a:r>
              <a:rPr lang="cs-CZ" b="1" dirty="0" err="1"/>
              <a:t>pogranicza</a:t>
            </a:r>
            <a:r>
              <a:rPr lang="cs-CZ" b="1" dirty="0"/>
              <a:t> </a:t>
            </a:r>
            <a:r>
              <a:rPr lang="cs-CZ" dirty="0"/>
              <a:t>po </a:t>
            </a:r>
            <a:r>
              <a:rPr lang="cs-CZ" dirty="0" err="1"/>
              <a:t>przystąpieniu</a:t>
            </a:r>
            <a:r>
              <a:rPr lang="cs-CZ" dirty="0"/>
              <a:t> do Unii </a:t>
            </a:r>
            <a:r>
              <a:rPr lang="cs-CZ" dirty="0" err="1"/>
              <a:t>Europejskiej</a:t>
            </a:r>
            <a:r>
              <a:rPr lang="cs-CZ" dirty="0"/>
              <a:t>. </a:t>
            </a:r>
            <a:r>
              <a:rPr lang="cs-CZ" dirty="0" err="1"/>
              <a:t>Wybrane</a:t>
            </a:r>
            <a:r>
              <a:rPr lang="cs-CZ" dirty="0"/>
              <a:t> aspekty </a:t>
            </a:r>
            <a:r>
              <a:rPr lang="cs-CZ" dirty="0" err="1"/>
              <a:t>analizy</a:t>
            </a:r>
            <a:r>
              <a:rPr lang="cs-CZ" dirty="0"/>
              <a:t> </a:t>
            </a:r>
            <a:r>
              <a:rPr lang="cs-CZ" dirty="0" err="1"/>
              <a:t>porównawczej</a:t>
            </a:r>
            <a:r>
              <a:rPr lang="cs-CZ" dirty="0"/>
              <a:t>, W: </a:t>
            </a:r>
            <a:r>
              <a:rPr lang="cs-CZ" dirty="0" err="1"/>
              <a:t>Śląsk</a:t>
            </a:r>
            <a:r>
              <a:rPr lang="cs-CZ" dirty="0"/>
              <a:t> </a:t>
            </a:r>
            <a:r>
              <a:rPr lang="cs-CZ" dirty="0" err="1"/>
              <a:t>Opolski</a:t>
            </a:r>
            <a:r>
              <a:rPr lang="cs-CZ" dirty="0"/>
              <a:t> i </a:t>
            </a:r>
            <a:r>
              <a:rPr lang="cs-CZ" dirty="0" err="1"/>
              <a:t>Opawski</a:t>
            </a:r>
            <a:r>
              <a:rPr lang="cs-CZ" dirty="0"/>
              <a:t> w Unii </a:t>
            </a:r>
            <a:r>
              <a:rPr lang="cs-CZ" dirty="0" err="1"/>
              <a:t>Europejskiej</a:t>
            </a:r>
            <a:r>
              <a:rPr lang="cs-CZ" dirty="0"/>
              <a:t>. </a:t>
            </a:r>
            <a:r>
              <a:rPr lang="cs-CZ" dirty="0" err="1"/>
              <a:t>Problemy</a:t>
            </a:r>
            <a:r>
              <a:rPr lang="cs-CZ" dirty="0"/>
              <a:t> </a:t>
            </a:r>
            <a:r>
              <a:rPr lang="cs-CZ" dirty="0" err="1"/>
              <a:t>pierwszych</a:t>
            </a:r>
            <a:r>
              <a:rPr lang="cs-CZ" dirty="0"/>
              <a:t> lat </a:t>
            </a:r>
            <a:r>
              <a:rPr lang="cs-CZ" dirty="0" err="1"/>
              <a:t>członkostwa</a:t>
            </a:r>
            <a:r>
              <a:rPr lang="cs-CZ" dirty="0"/>
              <a:t> w </a:t>
            </a:r>
            <a:r>
              <a:rPr lang="cs-CZ" dirty="0" err="1"/>
              <a:t>stosunku</a:t>
            </a:r>
            <a:r>
              <a:rPr lang="cs-CZ" dirty="0"/>
              <a:t> do </a:t>
            </a:r>
            <a:r>
              <a:rPr lang="cs-CZ" dirty="0" err="1"/>
              <a:t>przemian</a:t>
            </a:r>
            <a:r>
              <a:rPr lang="cs-CZ" dirty="0"/>
              <a:t> </a:t>
            </a:r>
            <a:r>
              <a:rPr lang="cs-CZ" dirty="0" err="1"/>
              <a:t>społecznych</a:t>
            </a:r>
            <a:r>
              <a:rPr lang="cs-CZ" dirty="0"/>
              <a:t>, </a:t>
            </a:r>
            <a:r>
              <a:rPr lang="cs-CZ" dirty="0" err="1"/>
              <a:t>Opawa</a:t>
            </a:r>
            <a:r>
              <a:rPr lang="cs-CZ" dirty="0"/>
              <a:t> 2007, s. 13-22.</a:t>
            </a:r>
          </a:p>
          <a:p>
            <a:r>
              <a:rPr lang="cs-CZ" dirty="0" smtClean="0"/>
              <a:t>Redaktor </a:t>
            </a:r>
            <a:r>
              <a:rPr lang="cs-CZ" dirty="0" err="1" smtClean="0"/>
              <a:t>naczelny</a:t>
            </a:r>
            <a:r>
              <a:rPr lang="cs-CZ" dirty="0" smtClean="0"/>
              <a:t> </a:t>
            </a:r>
            <a:r>
              <a:rPr lang="cs-CZ" dirty="0" err="1" smtClean="0"/>
              <a:t>czasopisma</a:t>
            </a:r>
            <a:r>
              <a:rPr lang="cs-CZ" dirty="0" smtClean="0"/>
              <a:t> „</a:t>
            </a:r>
            <a:r>
              <a:rPr lang="cs-CZ" dirty="0" err="1" smtClean="0"/>
              <a:t>Pogranicze</a:t>
            </a:r>
            <a:r>
              <a:rPr lang="cs-CZ" dirty="0" smtClean="0"/>
              <a:t>.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Borderlands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”.</a:t>
            </a:r>
          </a:p>
          <a:p>
            <a:pPr lvl="1"/>
            <a:r>
              <a:rPr lang="cs-CZ" b="1" dirty="0" smtClean="0"/>
              <a:t>Rada </a:t>
            </a:r>
            <a:r>
              <a:rPr lang="cs-CZ" b="1" dirty="0" err="1"/>
              <a:t>naukowa</a:t>
            </a:r>
            <a:endParaRPr lang="cs-CZ" b="1" dirty="0"/>
          </a:p>
          <a:p>
            <a:pPr lvl="2"/>
            <a:r>
              <a:rPr lang="cs-CZ" u="sng" dirty="0" err="1">
                <a:hlinkClick r:id="rId3"/>
              </a:rPr>
              <a:t>Dr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hab.Milan</a:t>
            </a:r>
            <a:r>
              <a:rPr lang="cs-CZ" u="sng" dirty="0">
                <a:hlinkClick r:id="rId3"/>
              </a:rPr>
              <a:t> Jeřábek</a:t>
            </a:r>
            <a:r>
              <a:rPr lang="cs-CZ" dirty="0"/>
              <a:t> (</a:t>
            </a:r>
            <a:r>
              <a:rPr lang="cs-CZ" dirty="0" err="1"/>
              <a:t>Uniwersytet</a:t>
            </a:r>
            <a:r>
              <a:rPr lang="cs-CZ" dirty="0"/>
              <a:t> w </a:t>
            </a:r>
            <a:r>
              <a:rPr lang="cs-CZ" dirty="0" err="1"/>
              <a:t>Uściu</a:t>
            </a:r>
            <a:r>
              <a:rPr lang="cs-CZ" dirty="0"/>
              <a:t> nad </a:t>
            </a:r>
            <a:r>
              <a:rPr lang="cs-CZ" dirty="0" err="1"/>
              <a:t>Łabą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 smtClean="0"/>
          </a:p>
        </p:txBody>
      </p:sp>
      <p:pic>
        <p:nvPicPr>
          <p:cNvPr id="5" name="Obrázek 4" descr="http://www.politologia.uni.opole.pl/biblioteka/Sylwetki/ATP_web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869160"/>
            <a:ext cx="1428750" cy="1838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130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Uniwersytet </a:t>
            </a:r>
            <a:r>
              <a:rPr lang="pl-PL" b="1" dirty="0"/>
              <a:t>im.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Adama </a:t>
            </a:r>
            <a:r>
              <a:rPr lang="pl-PL" b="1" dirty="0"/>
              <a:t>Mickiewicza </a:t>
            </a:r>
            <a:r>
              <a:rPr lang="pl-PL" dirty="0"/>
              <a:t>w </a:t>
            </a:r>
            <a:r>
              <a:rPr lang="pl-PL" dirty="0" smtClean="0"/>
              <a:t>Poznaniu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350690"/>
            <a:ext cx="8290966" cy="5390678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Instytut</a:t>
            </a:r>
            <a:r>
              <a:rPr lang="cs-CZ" dirty="0"/>
              <a:t> Geografii </a:t>
            </a:r>
            <a:r>
              <a:rPr lang="cs-CZ" dirty="0" err="1"/>
              <a:t>Społeczno-Ekonomicznej</a:t>
            </a:r>
            <a:r>
              <a:rPr lang="cs-CZ" dirty="0"/>
              <a:t> i </a:t>
            </a:r>
            <a:r>
              <a:rPr lang="cs-CZ" dirty="0" err="1"/>
              <a:t>Gospodarki</a:t>
            </a:r>
            <a:r>
              <a:rPr lang="cs-CZ" dirty="0"/>
              <a:t> </a:t>
            </a:r>
            <a:r>
              <a:rPr lang="cs-CZ" dirty="0" err="1"/>
              <a:t>Przestrzennej</a:t>
            </a:r>
            <a:r>
              <a:rPr lang="cs-CZ" dirty="0"/>
              <a:t> </a:t>
            </a:r>
            <a:r>
              <a:rPr lang="cs-CZ" dirty="0" err="1"/>
              <a:t>powstał</a:t>
            </a:r>
            <a:r>
              <a:rPr lang="cs-CZ" dirty="0"/>
              <a:t> w 1984 r. Jest </a:t>
            </a:r>
            <a:r>
              <a:rPr lang="cs-CZ" dirty="0" err="1"/>
              <a:t>jednostką</a:t>
            </a:r>
            <a:r>
              <a:rPr lang="cs-CZ" dirty="0"/>
              <a:t> </a:t>
            </a:r>
            <a:r>
              <a:rPr lang="cs-CZ" dirty="0" err="1"/>
              <a:t>organizacyjną</a:t>
            </a:r>
            <a:r>
              <a:rPr lang="cs-CZ" dirty="0"/>
              <a:t> </a:t>
            </a:r>
            <a:r>
              <a:rPr lang="cs-CZ" i="1" u="sng" dirty="0" err="1">
                <a:hlinkClick r:id="rId2"/>
              </a:rPr>
              <a:t>Wydziału</a:t>
            </a:r>
            <a:r>
              <a:rPr lang="cs-CZ" i="1" u="sng" dirty="0">
                <a:hlinkClick r:id="rId2"/>
              </a:rPr>
              <a:t> Nauk </a:t>
            </a:r>
            <a:r>
              <a:rPr lang="cs-CZ" i="1" u="sng" dirty="0" err="1">
                <a:hlinkClick r:id="rId2"/>
              </a:rPr>
              <a:t>Geograficznych</a:t>
            </a:r>
            <a:r>
              <a:rPr lang="cs-CZ" i="1" u="sng" dirty="0">
                <a:hlinkClick r:id="rId2"/>
              </a:rPr>
              <a:t> i </a:t>
            </a:r>
            <a:r>
              <a:rPr lang="cs-CZ" i="1" u="sng" dirty="0" err="1">
                <a:hlinkClick r:id="rId2"/>
              </a:rPr>
              <a:t>Geologicznych</a:t>
            </a:r>
            <a:r>
              <a:rPr lang="cs-CZ" dirty="0"/>
              <a:t> </a:t>
            </a:r>
            <a:r>
              <a:rPr lang="cs-CZ" i="1" u="sng" dirty="0" err="1">
                <a:hlinkClick r:id="rId3"/>
              </a:rPr>
              <a:t>Uniwersytetu</a:t>
            </a:r>
            <a:r>
              <a:rPr lang="cs-CZ" i="1" u="sng" dirty="0">
                <a:hlinkClick r:id="rId3"/>
              </a:rPr>
              <a:t> </a:t>
            </a:r>
            <a:r>
              <a:rPr lang="cs-CZ" i="1" u="sng" dirty="0" err="1">
                <a:hlinkClick r:id="rId3"/>
              </a:rPr>
              <a:t>im</a:t>
            </a:r>
            <a:r>
              <a:rPr lang="cs-CZ" i="1" u="sng" dirty="0">
                <a:hlinkClick r:id="rId3"/>
              </a:rPr>
              <a:t>. Adama </a:t>
            </a:r>
            <a:r>
              <a:rPr lang="cs-CZ" i="1" u="sng" dirty="0" err="1">
                <a:hlinkClick r:id="rId3"/>
              </a:rPr>
              <a:t>Mickiewicza</a:t>
            </a:r>
            <a:r>
              <a:rPr lang="cs-CZ" dirty="0"/>
              <a:t> w </a:t>
            </a:r>
            <a:r>
              <a:rPr lang="cs-CZ" dirty="0" err="1"/>
              <a:t>Poznaniu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jako </a:t>
            </a:r>
            <a:r>
              <a:rPr lang="cs-CZ" dirty="0" err="1"/>
              <a:t>jedyny</a:t>
            </a:r>
            <a:r>
              <a:rPr lang="cs-CZ" dirty="0"/>
              <a:t> w </a:t>
            </a:r>
            <a:r>
              <a:rPr lang="cs-CZ" dirty="0" err="1"/>
              <a:t>Polsce</a:t>
            </a:r>
            <a:r>
              <a:rPr lang="cs-CZ" dirty="0"/>
              <a:t> - studia </a:t>
            </a:r>
            <a:r>
              <a:rPr lang="cs-CZ" dirty="0" err="1"/>
              <a:t>magisterskie</a:t>
            </a:r>
            <a:r>
              <a:rPr lang="cs-CZ" dirty="0"/>
              <a:t> na </a:t>
            </a:r>
            <a:r>
              <a:rPr lang="cs-CZ" dirty="0" err="1"/>
              <a:t>specjalności</a:t>
            </a:r>
            <a:r>
              <a:rPr lang="cs-CZ" dirty="0"/>
              <a:t> "</a:t>
            </a:r>
            <a:r>
              <a:rPr lang="cs-CZ" dirty="0" err="1"/>
              <a:t>Rozwój</a:t>
            </a:r>
            <a:r>
              <a:rPr lang="cs-CZ" dirty="0"/>
              <a:t> i </a:t>
            </a:r>
            <a:r>
              <a:rPr lang="cs-CZ" dirty="0" err="1"/>
              <a:t>rewitalizacja</a:t>
            </a:r>
            <a:r>
              <a:rPr lang="cs-CZ" dirty="0"/>
              <a:t> </a:t>
            </a:r>
            <a:r>
              <a:rPr lang="cs-CZ" dirty="0" err="1"/>
              <a:t>miast</a:t>
            </a:r>
            <a:r>
              <a:rPr lang="cs-CZ" dirty="0"/>
              <a:t> i </a:t>
            </a:r>
            <a:r>
              <a:rPr lang="cs-CZ" dirty="0" err="1"/>
              <a:t>obszarów</a:t>
            </a:r>
            <a:r>
              <a:rPr lang="cs-CZ" dirty="0"/>
              <a:t> </a:t>
            </a:r>
            <a:r>
              <a:rPr lang="cs-CZ" dirty="0" err="1"/>
              <a:t>wiejskich</a:t>
            </a:r>
            <a:r>
              <a:rPr lang="cs-CZ" dirty="0"/>
              <a:t>" w </a:t>
            </a:r>
            <a:r>
              <a:rPr lang="cs-CZ" dirty="0" err="1"/>
              <a:t>Collegium</a:t>
            </a:r>
            <a:r>
              <a:rPr lang="cs-CZ" dirty="0"/>
              <a:t> </a:t>
            </a:r>
            <a:r>
              <a:rPr lang="cs-CZ" dirty="0" err="1"/>
              <a:t>Polonicum</a:t>
            </a:r>
            <a:r>
              <a:rPr lang="cs-CZ" dirty="0"/>
              <a:t> w </a:t>
            </a:r>
            <a:r>
              <a:rPr lang="cs-CZ" dirty="0" err="1"/>
              <a:t>Słubicach</a:t>
            </a:r>
            <a:r>
              <a:rPr lang="cs-CZ" dirty="0"/>
              <a:t> oraz studia II </a:t>
            </a:r>
            <a:r>
              <a:rPr lang="cs-CZ" dirty="0" err="1"/>
              <a:t>stopnia</a:t>
            </a:r>
            <a:r>
              <a:rPr lang="cs-CZ" dirty="0"/>
              <a:t> na </a:t>
            </a:r>
            <a:r>
              <a:rPr lang="cs-CZ" dirty="0" err="1"/>
              <a:t>specjalności</a:t>
            </a:r>
            <a:r>
              <a:rPr lang="cs-CZ" dirty="0"/>
              <a:t> </a:t>
            </a:r>
            <a:r>
              <a:rPr lang="cs-CZ" i="1" u="sng" dirty="0">
                <a:hlinkClick r:id="rId4"/>
              </a:rPr>
              <a:t>"ROZWÓJ REGIONALNY</a:t>
            </a:r>
            <a:r>
              <a:rPr lang="cs-CZ" i="1" u="sng" dirty="0" smtClean="0">
                <a:hlinkClick r:id="rId4"/>
              </a:rPr>
              <a:t>"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sz="30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Quaestiones</a:t>
            </a:r>
            <a:r>
              <a:rPr lang="cs-CZ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Geographicae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3000" cap="small" dirty="0" smtClean="0">
                <a:solidFill>
                  <a:srgbClr val="575F6D"/>
                </a:solidFill>
                <a:ea typeface="+mj-ea"/>
                <a:cs typeface="+mj-cs"/>
              </a:rPr>
              <a:t>(1974)</a:t>
            </a:r>
            <a:endParaRPr lang="cs-CZ" dirty="0"/>
          </a:p>
          <a:p>
            <a:r>
              <a:rPr lang="cs-CZ" dirty="0" err="1"/>
              <a:t>publishes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fields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geography</a:t>
            </a:r>
            <a:r>
              <a:rPr lang="cs-CZ" dirty="0"/>
              <a:t>, </a:t>
            </a:r>
            <a:endParaRPr lang="cs-CZ" sz="1700" dirty="0"/>
          </a:p>
          <a:p>
            <a:pPr lvl="1"/>
            <a:r>
              <a:rPr lang="cs-CZ" dirty="0" err="1"/>
              <a:t>economic</a:t>
            </a:r>
            <a:r>
              <a:rPr lang="cs-CZ" dirty="0"/>
              <a:t> and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geography</a:t>
            </a:r>
            <a:r>
              <a:rPr lang="cs-CZ" dirty="0"/>
              <a:t>, </a:t>
            </a:r>
            <a:endParaRPr lang="cs-CZ" sz="1700" dirty="0"/>
          </a:p>
          <a:p>
            <a:pPr lvl="1"/>
            <a:r>
              <a:rPr lang="cs-CZ" dirty="0" err="1"/>
              <a:t>spatial</a:t>
            </a:r>
            <a:r>
              <a:rPr lang="cs-CZ" dirty="0"/>
              <a:t> management and </a:t>
            </a:r>
            <a:r>
              <a:rPr lang="cs-CZ" dirty="0" err="1"/>
              <a:t>planning</a:t>
            </a:r>
            <a:r>
              <a:rPr lang="cs-CZ" dirty="0"/>
              <a:t>, </a:t>
            </a:r>
            <a:endParaRPr lang="cs-CZ" sz="1700" dirty="0"/>
          </a:p>
          <a:p>
            <a:pPr lvl="1"/>
            <a:r>
              <a:rPr lang="cs-CZ" dirty="0" err="1"/>
              <a:t>sustainable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(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regional</a:t>
            </a:r>
            <a:r>
              <a:rPr lang="cs-CZ" dirty="0"/>
              <a:t> and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), </a:t>
            </a:r>
            <a:endParaRPr lang="cs-CZ" sz="1700" dirty="0"/>
          </a:p>
          <a:p>
            <a:pPr lvl="1"/>
            <a:r>
              <a:rPr lang="cs-CZ" dirty="0" err="1"/>
              <a:t>environmental</a:t>
            </a:r>
            <a:r>
              <a:rPr lang="cs-CZ" dirty="0"/>
              <a:t> science, </a:t>
            </a:r>
            <a:endParaRPr lang="cs-CZ" sz="1700" dirty="0"/>
          </a:p>
          <a:p>
            <a:pPr lvl="1"/>
            <a:r>
              <a:rPr lang="cs-CZ" dirty="0"/>
              <a:t>GIS and </a:t>
            </a:r>
            <a:r>
              <a:rPr lang="cs-CZ" dirty="0" err="1"/>
              <a:t>geoinformation</a:t>
            </a:r>
            <a:r>
              <a:rPr lang="cs-CZ" dirty="0"/>
              <a:t>, and </a:t>
            </a:r>
            <a:endParaRPr lang="cs-CZ" sz="1700" dirty="0"/>
          </a:p>
          <a:p>
            <a:pPr lvl="1"/>
            <a:r>
              <a:rPr lang="cs-CZ" dirty="0" err="1"/>
              <a:t>tourism</a:t>
            </a:r>
            <a:r>
              <a:rPr lang="cs-CZ" dirty="0"/>
              <a:t> and </a:t>
            </a:r>
            <a:r>
              <a:rPr lang="cs-CZ" dirty="0" err="1"/>
              <a:t>recreation</a:t>
            </a:r>
            <a:r>
              <a:rPr lang="cs-CZ" dirty="0"/>
              <a:t>.</a:t>
            </a:r>
          </a:p>
        </p:txBody>
      </p:sp>
      <p:pic>
        <p:nvPicPr>
          <p:cNvPr id="4" name="Obrázek 3" descr="http://www.igsegp.amu.edu.pl/grafika/lugouam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946150" cy="1162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8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075240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cap="small" dirty="0">
                <a:solidFill>
                  <a:srgbClr val="575F6D"/>
                </a:solidFill>
                <a:ea typeface="+mj-ea"/>
                <a:cs typeface="+mj-cs"/>
              </a:rPr>
              <a:t>prof. </a:t>
            </a:r>
            <a:r>
              <a:rPr lang="cs-CZ" sz="3200" cap="small" dirty="0" err="1">
                <a:solidFill>
                  <a:srgbClr val="575F6D"/>
                </a:solidFill>
                <a:ea typeface="+mj-ea"/>
                <a:cs typeface="+mj-cs"/>
              </a:rPr>
              <a:t>dr</a:t>
            </a:r>
            <a:r>
              <a:rPr lang="cs-CZ" sz="32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3200" cap="small" dirty="0" err="1">
                <a:solidFill>
                  <a:srgbClr val="575F6D"/>
                </a:solidFill>
                <a:ea typeface="+mj-ea"/>
                <a:cs typeface="+mj-cs"/>
              </a:rPr>
              <a:t>hab</a:t>
            </a:r>
            <a:r>
              <a:rPr lang="cs-CZ" sz="3200" cap="small" dirty="0">
                <a:solidFill>
                  <a:srgbClr val="575F6D"/>
                </a:solidFill>
                <a:ea typeface="+mj-ea"/>
                <a:cs typeface="+mj-cs"/>
              </a:rPr>
              <a:t>. Tomasz </a:t>
            </a:r>
            <a:r>
              <a:rPr lang="cs-CZ" sz="3200" cap="small" dirty="0" err="1" smtClean="0">
                <a:solidFill>
                  <a:srgbClr val="575F6D"/>
                </a:solidFill>
                <a:ea typeface="+mj-ea"/>
                <a:cs typeface="+mj-cs"/>
              </a:rPr>
              <a:t>Kaczmarek</a:t>
            </a:r>
            <a:endParaRPr lang="cs-CZ" sz="32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lvl="1"/>
            <a:r>
              <a:rPr lang="de-DE" dirty="0" smtClean="0"/>
              <a:t>Kaczmarek </a:t>
            </a:r>
            <a:r>
              <a:rPr lang="de-DE" dirty="0"/>
              <a:t>T., </a:t>
            </a:r>
            <a:r>
              <a:rPr lang="de-DE" dirty="0" err="1"/>
              <a:t>Stryjakiewicz</a:t>
            </a:r>
            <a:r>
              <a:rPr lang="de-DE" dirty="0"/>
              <a:t> T. 2006. Grenzüberschreitende Entwicklung und Kooperation im deutsch-polnischen Grenzraum aus polnischer Sicht. Grenzüberschreitende Entwicklung und Kooperation. Europa Regional, H. 2. s. 61-71.</a:t>
            </a:r>
            <a:endParaRPr lang="cs-CZ" dirty="0"/>
          </a:p>
          <a:p>
            <a:pPr marL="0" indent="0">
              <a:buNone/>
            </a:pP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prof.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zw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.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dr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hab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. Tadeusz </a:t>
            </a:r>
            <a:r>
              <a:rPr lang="cs-CZ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Stryjakiewicz</a:t>
            </a:r>
            <a:endParaRPr lang="cs-CZ" sz="30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lvl="1"/>
            <a:r>
              <a:rPr lang="en-US" dirty="0" err="1" smtClean="0"/>
              <a:t>Stryjakiewicz</a:t>
            </a:r>
            <a:r>
              <a:rPr lang="en-US" dirty="0" smtClean="0"/>
              <a:t> </a:t>
            </a:r>
            <a:r>
              <a:rPr lang="en-US" dirty="0"/>
              <a:t>T., 2007. Cross-Border </a:t>
            </a:r>
            <a:r>
              <a:rPr lang="en-US" dirty="0" err="1"/>
              <a:t>Enviromental</a:t>
            </a:r>
            <a:r>
              <a:rPr lang="en-US" dirty="0"/>
              <a:t> Co-operation in the Polish-German Border Region. </a:t>
            </a:r>
            <a:r>
              <a:rPr lang="de-DE" dirty="0"/>
              <a:t>Ein anderes Europa, Innovation – </a:t>
            </a:r>
            <a:r>
              <a:rPr lang="de-DE" dirty="0" err="1"/>
              <a:t>Anstö</a:t>
            </a:r>
            <a:r>
              <a:rPr lang="en-US" dirty="0"/>
              <a:t>β</a:t>
            </a:r>
            <a:r>
              <a:rPr lang="de-DE" dirty="0"/>
              <a:t>e – Tradition in Mittel – und Osteuropa. </a:t>
            </a:r>
            <a:r>
              <a:rPr lang="de-DE" dirty="0" smtClean="0"/>
              <a:t>Dresden</a:t>
            </a:r>
            <a:r>
              <a:rPr lang="cs-CZ" dirty="0" smtClean="0"/>
              <a:t>.</a:t>
            </a:r>
          </a:p>
          <a:p>
            <a:pPr marL="365760" lvl="1" indent="0">
              <a:buNone/>
            </a:pPr>
            <a:r>
              <a:rPr lang="de-DE" dirty="0" smtClean="0"/>
              <a:t> </a:t>
            </a:r>
            <a:endParaRPr lang="cs-CZ" dirty="0"/>
          </a:p>
          <a:p>
            <a:pPr lvl="1"/>
            <a:r>
              <a:rPr lang="cs-CZ" dirty="0" err="1"/>
              <a:t>Churski</a:t>
            </a:r>
            <a:r>
              <a:rPr lang="cs-CZ" dirty="0"/>
              <a:t> P., </a:t>
            </a:r>
            <a:r>
              <a:rPr lang="cs-CZ" dirty="0" err="1"/>
              <a:t>Matykowski</a:t>
            </a:r>
            <a:r>
              <a:rPr lang="cs-CZ" dirty="0"/>
              <a:t> R., 1994. </a:t>
            </a:r>
            <a:r>
              <a:rPr lang="cs-CZ" dirty="0" err="1"/>
              <a:t>Zachodnie</a:t>
            </a:r>
            <a:r>
              <a:rPr lang="cs-CZ" dirty="0"/>
              <a:t> i </a:t>
            </a:r>
            <a:r>
              <a:rPr lang="cs-CZ" dirty="0" err="1"/>
              <a:t>wschodnie</a:t>
            </a:r>
            <a:r>
              <a:rPr lang="cs-CZ" dirty="0"/>
              <a:t> </a:t>
            </a:r>
            <a:r>
              <a:rPr lang="cs-CZ" dirty="0" err="1"/>
              <a:t>pogranicze</a:t>
            </a:r>
            <a:r>
              <a:rPr lang="cs-CZ" dirty="0"/>
              <a:t> </a:t>
            </a:r>
            <a:r>
              <a:rPr lang="cs-CZ" dirty="0" err="1"/>
              <a:t>Polski</a:t>
            </a:r>
            <a:r>
              <a:rPr lang="cs-CZ" dirty="0"/>
              <a:t> - </a:t>
            </a:r>
            <a:r>
              <a:rPr lang="cs-CZ" dirty="0" err="1"/>
              <a:t>podobieństwa</a:t>
            </a:r>
            <a:r>
              <a:rPr lang="cs-CZ" dirty="0"/>
              <a:t> i </a:t>
            </a:r>
            <a:r>
              <a:rPr lang="cs-CZ" dirty="0" err="1"/>
              <a:t>różnice</a:t>
            </a:r>
            <a:r>
              <a:rPr lang="cs-CZ" dirty="0"/>
              <a:t> </a:t>
            </a:r>
            <a:r>
              <a:rPr lang="cs-CZ" dirty="0" err="1"/>
              <a:t>makrostrukturalne</a:t>
            </a:r>
            <a:r>
              <a:rPr lang="cs-CZ" dirty="0"/>
              <a:t>. W: </a:t>
            </a:r>
            <a:r>
              <a:rPr lang="cs-CZ" dirty="0" err="1"/>
              <a:t>Referaty</a:t>
            </a:r>
            <a:r>
              <a:rPr lang="cs-CZ" dirty="0"/>
              <a:t> i postery </a:t>
            </a:r>
            <a:r>
              <a:rPr lang="cs-CZ" dirty="0" err="1"/>
              <a:t>Ogólnopolskiego</a:t>
            </a:r>
            <a:r>
              <a:rPr lang="cs-CZ" dirty="0"/>
              <a:t> </a:t>
            </a:r>
            <a:r>
              <a:rPr lang="cs-CZ" dirty="0" err="1"/>
              <a:t>Zjazdu</a:t>
            </a:r>
            <a:r>
              <a:rPr lang="cs-CZ" dirty="0"/>
              <a:t> PTG w </a:t>
            </a:r>
            <a:r>
              <a:rPr lang="cs-CZ" dirty="0" err="1"/>
              <a:t>Lublinie</a:t>
            </a:r>
            <a:r>
              <a:rPr lang="cs-CZ" dirty="0"/>
              <a:t>. </a:t>
            </a:r>
            <a:r>
              <a:rPr lang="cs-CZ" dirty="0" smtClean="0"/>
              <a:t>Lublin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04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424936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err="1"/>
              <a:t>Medzinárodné</a:t>
            </a:r>
            <a:r>
              <a:rPr lang="en-US" u="sng" dirty="0"/>
              <a:t> </a:t>
            </a:r>
            <a:r>
              <a:rPr lang="en-US" u="sng" dirty="0" err="1"/>
              <a:t>projekty</a:t>
            </a:r>
            <a:endParaRPr lang="en-US" dirty="0"/>
          </a:p>
          <a:p>
            <a:r>
              <a:rPr lang="en-US" dirty="0" smtClean="0"/>
              <a:t>IVF </a:t>
            </a:r>
            <a:r>
              <a:rPr lang="en-US" dirty="0"/>
              <a:t>– State border reflection by border region population of </a:t>
            </a:r>
            <a:r>
              <a:rPr lang="en-US" b="1" dirty="0"/>
              <a:t>V4 </a:t>
            </a:r>
            <a:r>
              <a:rPr lang="en-US" b="1" dirty="0" smtClean="0"/>
              <a:t>states</a:t>
            </a:r>
            <a:endParaRPr lang="cs-CZ" dirty="0" smtClean="0"/>
          </a:p>
          <a:p>
            <a:pPr lvl="1"/>
            <a:r>
              <a:rPr lang="cs-CZ" dirty="0" smtClean="0"/>
              <a:t>Doc</a:t>
            </a:r>
            <a:r>
              <a:rPr lang="cs-CZ" dirty="0"/>
              <a:t>. RNDr. Alena DUBCOVÁ, CSc.</a:t>
            </a:r>
            <a:endParaRPr lang="cs-CZ" b="1" dirty="0" smtClean="0"/>
          </a:p>
          <a:p>
            <a:pPr lvl="2"/>
            <a:r>
              <a:rPr lang="en-US" dirty="0" smtClean="0"/>
              <a:t>2001</a:t>
            </a:r>
            <a:r>
              <a:rPr lang="en-US" dirty="0"/>
              <a:t>    </a:t>
            </a:r>
          </a:p>
          <a:p>
            <a:pPr marL="0" indent="0">
              <a:buNone/>
            </a:pPr>
            <a:r>
              <a:rPr lang="sk-SK" u="sng" dirty="0"/>
              <a:t>Projekty VEGA</a:t>
            </a:r>
            <a:endParaRPr lang="sk-SK" dirty="0"/>
          </a:p>
          <a:p>
            <a:r>
              <a:rPr lang="cs-CZ" dirty="0"/>
              <a:t>GAM 37/2003/FPV </a:t>
            </a:r>
            <a:r>
              <a:rPr lang="cs-CZ" dirty="0" err="1"/>
              <a:t>Cestovný</a:t>
            </a:r>
            <a:r>
              <a:rPr lang="cs-CZ" dirty="0"/>
              <a:t> ruch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alternatíva</a:t>
            </a:r>
            <a:r>
              <a:rPr lang="cs-CZ" dirty="0"/>
              <a:t> </a:t>
            </a:r>
            <a:r>
              <a:rPr lang="cs-CZ" dirty="0" err="1"/>
              <a:t>cezhraničnej</a:t>
            </a:r>
            <a:r>
              <a:rPr lang="cs-CZ" dirty="0"/>
              <a:t> spolupráce v </a:t>
            </a:r>
            <a:r>
              <a:rPr lang="cs-CZ" dirty="0" err="1"/>
              <a:t>euroregiónoch</a:t>
            </a:r>
            <a:r>
              <a:rPr lang="cs-CZ" dirty="0"/>
              <a:t> (na </a:t>
            </a:r>
            <a:r>
              <a:rPr lang="cs-CZ" dirty="0" err="1"/>
              <a:t>príklade</a:t>
            </a:r>
            <a:r>
              <a:rPr lang="cs-CZ" dirty="0"/>
              <a:t> </a:t>
            </a:r>
            <a:r>
              <a:rPr lang="cs-CZ" b="1" dirty="0" err="1"/>
              <a:t>euroregiónov</a:t>
            </a:r>
            <a:r>
              <a:rPr lang="cs-CZ" b="1" dirty="0"/>
              <a:t> Váh – Dunaj – </a:t>
            </a:r>
            <a:r>
              <a:rPr lang="cs-CZ" b="1" dirty="0" err="1"/>
              <a:t>Ipeľ</a:t>
            </a:r>
            <a:r>
              <a:rPr lang="cs-CZ" b="1" dirty="0"/>
              <a:t> a Beskydy</a:t>
            </a:r>
            <a:r>
              <a:rPr lang="cs-CZ" dirty="0" smtClean="0"/>
              <a:t>)</a:t>
            </a:r>
          </a:p>
          <a:p>
            <a:pPr lvl="1"/>
            <a:r>
              <a:rPr lang="nb-NO" dirty="0"/>
              <a:t>Doc. RNDr. Alfred KROGMANN, PhD.</a:t>
            </a:r>
            <a:endParaRPr lang="cs-CZ" dirty="0"/>
          </a:p>
          <a:p>
            <a:r>
              <a:rPr lang="sk-SK" dirty="0" smtClean="0"/>
              <a:t>Pohraničné </a:t>
            </a:r>
            <a:r>
              <a:rPr lang="sk-SK" dirty="0"/>
              <a:t>územia v kontexte ich transformačných </a:t>
            </a:r>
            <a:r>
              <a:rPr lang="sk-SK" dirty="0" smtClean="0"/>
              <a:t>procesov</a:t>
            </a:r>
          </a:p>
          <a:p>
            <a:pPr lvl="2"/>
            <a:r>
              <a:rPr lang="sk-SK" dirty="0" smtClean="0"/>
              <a:t>2003-2005</a:t>
            </a:r>
            <a:endParaRPr lang="sk-SK" dirty="0"/>
          </a:p>
          <a:p>
            <a:pPr marL="0" indent="0">
              <a:buNone/>
            </a:pPr>
            <a:r>
              <a:rPr lang="cs-CZ" u="sng" dirty="0"/>
              <a:t>Projekty CGA (UKF)</a:t>
            </a:r>
            <a:endParaRPr lang="cs-CZ" dirty="0"/>
          </a:p>
          <a:p>
            <a:r>
              <a:rPr lang="sk-SK" dirty="0" smtClean="0"/>
              <a:t>Regionálny </a:t>
            </a:r>
            <a:r>
              <a:rPr lang="sk-SK" dirty="0"/>
              <a:t>rozvoj pohraničných území </a:t>
            </a:r>
            <a:r>
              <a:rPr lang="sk-SK" b="1" dirty="0"/>
              <a:t>Slovenska a </a:t>
            </a:r>
            <a:r>
              <a:rPr lang="sk-SK" b="1" dirty="0" smtClean="0"/>
              <a:t>Maďarska</a:t>
            </a:r>
          </a:p>
          <a:p>
            <a:pPr lvl="1"/>
            <a:r>
              <a:rPr lang="cs-CZ" dirty="0" smtClean="0"/>
              <a:t>Doc</a:t>
            </a:r>
            <a:r>
              <a:rPr lang="cs-CZ" dirty="0"/>
              <a:t>. RNDr. Alena DUBCOVÁ, CSc.</a:t>
            </a:r>
            <a:endParaRPr lang="sk-SK" b="1" dirty="0" smtClean="0"/>
          </a:p>
          <a:p>
            <a:pPr lvl="2"/>
            <a:r>
              <a:rPr lang="cs-CZ" dirty="0" smtClean="0"/>
              <a:t>2000-2002</a:t>
            </a:r>
            <a:r>
              <a:rPr lang="sk-SK" dirty="0" smtClean="0"/>
              <a:t> </a:t>
            </a:r>
            <a:endParaRPr lang="cs-CZ" dirty="0"/>
          </a:p>
          <a:p>
            <a:endParaRPr lang="cs-CZ" dirty="0"/>
          </a:p>
        </p:txBody>
      </p:sp>
      <p:pic>
        <p:nvPicPr>
          <p:cNvPr id="2050" name="Picture 2" descr="http://www.kgrr.fpv.ukf.sk/images/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620000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9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r>
              <a:rPr lang="cs-CZ" b="1" dirty="0"/>
              <a:t>Tu </a:t>
            </a:r>
            <a:r>
              <a:rPr lang="cs-CZ" b="1" dirty="0" err="1" smtClean="0"/>
              <a:t>dresden</a:t>
            </a:r>
            <a:r>
              <a:rPr lang="cs-CZ" b="1" dirty="0" smtClean="0"/>
              <a:t>, </a:t>
            </a:r>
            <a:r>
              <a:rPr lang="cs-CZ" sz="1800" b="1" dirty="0" err="1" smtClean="0"/>
              <a:t>Exzellenzuniversitäten</a:t>
            </a:r>
            <a:r>
              <a:rPr lang="cs-CZ" sz="1800" b="1" dirty="0" smtClean="0"/>
              <a:t> </a:t>
            </a:r>
            <a:r>
              <a:rPr lang="cs-CZ" sz="1800" b="1" dirty="0" err="1"/>
              <a:t>Deutschlands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err="1" smtClean="0"/>
              <a:t>Fakultät</a:t>
            </a:r>
            <a:r>
              <a:rPr lang="cs-CZ" dirty="0" smtClean="0"/>
              <a:t> </a:t>
            </a:r>
            <a:r>
              <a:rPr lang="cs-CZ" dirty="0" err="1"/>
              <a:t>Umweltwissenschaften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12968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cap="all" dirty="0" smtClean="0"/>
              <a:t>GEOWISSENSCHAFTEN / </a:t>
            </a:r>
            <a:r>
              <a:rPr lang="de-DE" cap="all" dirty="0" smtClean="0"/>
              <a:t>LEHRSTUHL </a:t>
            </a:r>
            <a:r>
              <a:rPr lang="de-DE" cap="all" dirty="0"/>
              <a:t>FÜR WIRTSCHAFTS- UND SOZIALGEOGRAPHIE OST- UND SÜDOSTEUROPAS</a:t>
            </a:r>
          </a:p>
          <a:p>
            <a:pPr marL="0" lvl="0" indent="0">
              <a:buNone/>
            </a:pPr>
            <a:r>
              <a:rPr lang="cs-CZ" sz="2900" cap="small" dirty="0" err="1" smtClean="0">
                <a:solidFill>
                  <a:srgbClr val="575F6D"/>
                </a:solidFill>
                <a:ea typeface="+mj-ea"/>
                <a:cs typeface="+mj-cs"/>
              </a:rPr>
              <a:t>Kowalke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, Hartmut; Schmidt, Olaf; </a:t>
            </a: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Lohse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, Katja</a:t>
            </a:r>
            <a:endParaRPr lang="cs-CZ" sz="2900" dirty="0" smtClean="0"/>
          </a:p>
          <a:p>
            <a:pPr lvl="1"/>
            <a:r>
              <a:rPr lang="cs-CZ" dirty="0" smtClean="0"/>
              <a:t>Jeřábek</a:t>
            </a:r>
            <a:r>
              <a:rPr lang="cs-CZ" dirty="0"/>
              <a:t>, Milan; </a:t>
            </a:r>
            <a:r>
              <a:rPr lang="cs-CZ" dirty="0" err="1"/>
              <a:t>Kowalke</a:t>
            </a:r>
            <a:r>
              <a:rPr lang="cs-CZ" dirty="0"/>
              <a:t>, Hartmut; </a:t>
            </a:r>
            <a:r>
              <a:rPr lang="cs-CZ" dirty="0" err="1"/>
              <a:t>Oršulák</a:t>
            </a:r>
            <a:r>
              <a:rPr lang="cs-CZ" dirty="0"/>
              <a:t>, Tomáš et. al. (2005): Atlas Euroregionu ELBE/LABE: jako prostředek vzájemného přeshraničního poznávání. </a:t>
            </a:r>
            <a:r>
              <a:rPr lang="cs-CZ" b="1" u="sng" dirty="0">
                <a:hlinkClick r:id="rId2"/>
              </a:rPr>
              <a:t>Atlas der Euroregion ELBE/LABE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als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Mittel</a:t>
            </a:r>
            <a:r>
              <a:rPr lang="cs-CZ" u="sng" dirty="0">
                <a:hlinkClick r:id="rId2"/>
              </a:rPr>
              <a:t> des </a:t>
            </a:r>
            <a:r>
              <a:rPr lang="cs-CZ" u="sng" dirty="0" err="1">
                <a:hlinkClick r:id="rId2"/>
              </a:rPr>
              <a:t>gegenseitigen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grenzüberschreitenden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Kennenlernens</a:t>
            </a:r>
            <a:r>
              <a:rPr lang="cs-CZ" dirty="0"/>
              <a:t>. Ústí nad Labem. </a:t>
            </a:r>
            <a:endParaRPr lang="cs-CZ" i="1" dirty="0"/>
          </a:p>
          <a:p>
            <a:pPr lvl="1"/>
            <a:r>
              <a:rPr lang="cs-CZ" dirty="0"/>
              <a:t>(2008): </a:t>
            </a:r>
            <a:r>
              <a:rPr lang="cs-CZ" u="sng" dirty="0" err="1">
                <a:hlinkClick r:id="rId3"/>
              </a:rPr>
              <a:t>Grenzüberschreitende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Beziehungen</a:t>
            </a:r>
            <a:r>
              <a:rPr lang="cs-CZ" u="sng" dirty="0">
                <a:hlinkClick r:id="rId3"/>
              </a:rPr>
              <a:t> von </a:t>
            </a:r>
            <a:r>
              <a:rPr lang="cs-CZ" b="1" u="sng" dirty="0" err="1">
                <a:hlinkClick r:id="rId3"/>
              </a:rPr>
              <a:t>klein</a:t>
            </a:r>
            <a:r>
              <a:rPr lang="cs-CZ" b="1" u="sng" dirty="0">
                <a:hlinkClick r:id="rId3"/>
              </a:rPr>
              <a:t>- </a:t>
            </a:r>
            <a:r>
              <a:rPr lang="cs-CZ" b="1" u="sng" dirty="0" err="1">
                <a:hlinkClick r:id="rId3"/>
              </a:rPr>
              <a:t>und</a:t>
            </a:r>
            <a:r>
              <a:rPr lang="cs-CZ" b="1" u="sng" dirty="0">
                <a:hlinkClick r:id="rId3"/>
              </a:rPr>
              <a:t> </a:t>
            </a:r>
            <a:r>
              <a:rPr lang="cs-CZ" b="1" u="sng" dirty="0" err="1">
                <a:hlinkClick r:id="rId3"/>
              </a:rPr>
              <a:t>mittelständischen</a:t>
            </a:r>
            <a:r>
              <a:rPr lang="cs-CZ" b="1" u="sng" dirty="0">
                <a:hlinkClick r:id="rId3"/>
              </a:rPr>
              <a:t> </a:t>
            </a:r>
            <a:r>
              <a:rPr lang="cs-CZ" b="1" u="sng" dirty="0" err="1">
                <a:hlinkClick r:id="rId3"/>
              </a:rPr>
              <a:t>Unternehmen</a:t>
            </a:r>
            <a:r>
              <a:rPr lang="cs-CZ" u="sng" dirty="0">
                <a:hlinkClick r:id="rId3"/>
              </a:rPr>
              <a:t> in der Euroregion Elbe/Labe</a:t>
            </a:r>
            <a:r>
              <a:rPr lang="cs-CZ" dirty="0"/>
              <a:t>. </a:t>
            </a:r>
            <a:r>
              <a:rPr lang="cs-CZ" b="1" dirty="0" err="1"/>
              <a:t>Dresdner</a:t>
            </a:r>
            <a:r>
              <a:rPr lang="cs-CZ" b="1" dirty="0"/>
              <a:t> </a:t>
            </a:r>
            <a:r>
              <a:rPr lang="cs-CZ" b="1" dirty="0" err="1"/>
              <a:t>Geographische</a:t>
            </a:r>
            <a:r>
              <a:rPr lang="cs-CZ" b="1" dirty="0"/>
              <a:t> </a:t>
            </a:r>
            <a:r>
              <a:rPr lang="cs-CZ" b="1" dirty="0" err="1"/>
              <a:t>Beiträge</a:t>
            </a:r>
            <a:r>
              <a:rPr lang="cs-CZ" b="1" dirty="0"/>
              <a:t> Heft 12. </a:t>
            </a:r>
            <a:r>
              <a:rPr lang="cs-CZ" dirty="0" err="1"/>
              <a:t>Dresden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(2010): </a:t>
            </a:r>
            <a:r>
              <a:rPr lang="cs-CZ" b="1" u="sng" dirty="0">
                <a:hlinkClick r:id="rId4"/>
              </a:rPr>
              <a:t>Die </a:t>
            </a:r>
            <a:r>
              <a:rPr lang="cs-CZ" b="1" u="sng" dirty="0" err="1">
                <a:hlinkClick r:id="rId4"/>
              </a:rPr>
              <a:t>demographische</a:t>
            </a:r>
            <a:r>
              <a:rPr lang="cs-CZ" b="1" u="sng" dirty="0">
                <a:hlinkClick r:id="rId4"/>
              </a:rPr>
              <a:t> </a:t>
            </a:r>
            <a:r>
              <a:rPr lang="cs-CZ" b="1" u="sng" dirty="0" err="1">
                <a:hlinkClick r:id="rId4"/>
              </a:rPr>
              <a:t>Situation</a:t>
            </a:r>
            <a:r>
              <a:rPr lang="cs-CZ" b="1" u="sng" dirty="0">
                <a:hlinkClick r:id="rId4"/>
              </a:rPr>
              <a:t> </a:t>
            </a:r>
            <a:r>
              <a:rPr lang="cs-CZ" u="sng" dirty="0">
                <a:hlinkClick r:id="rId4"/>
              </a:rPr>
              <a:t>in der Euroregion Elbe/Labe - </a:t>
            </a:r>
            <a:r>
              <a:rPr lang="cs-CZ" u="sng" dirty="0" err="1">
                <a:hlinkClick r:id="rId4"/>
              </a:rPr>
              <a:t>Chancen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und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Probleme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aus</a:t>
            </a:r>
            <a:r>
              <a:rPr lang="cs-CZ" u="sng" dirty="0">
                <a:hlinkClick r:id="rId4"/>
              </a:rPr>
              <a:t> der </a:t>
            </a:r>
            <a:r>
              <a:rPr lang="cs-CZ" u="sng" dirty="0" err="1">
                <a:hlinkClick r:id="rId4"/>
              </a:rPr>
              <a:t>Sicht</a:t>
            </a:r>
            <a:r>
              <a:rPr lang="cs-CZ" u="sng" dirty="0">
                <a:hlinkClick r:id="rId4"/>
              </a:rPr>
              <a:t> der </a:t>
            </a:r>
            <a:r>
              <a:rPr lang="cs-CZ" u="sng" dirty="0" err="1">
                <a:hlinkClick r:id="rId4"/>
              </a:rPr>
              <a:t>Jugend</a:t>
            </a:r>
            <a:r>
              <a:rPr lang="cs-CZ" u="sng" dirty="0">
                <a:hlinkClick r:id="rId4"/>
              </a:rPr>
              <a:t> der </a:t>
            </a:r>
            <a:r>
              <a:rPr lang="cs-CZ" u="sng" dirty="0" err="1">
                <a:hlinkClick r:id="rId4"/>
              </a:rPr>
              <a:t>sächsisch-böhmischen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 smtClean="0">
                <a:hlinkClick r:id="rId4"/>
              </a:rPr>
              <a:t>Grenzregion</a:t>
            </a:r>
            <a:r>
              <a:rPr lang="cs-CZ" dirty="0" smtClean="0"/>
              <a:t>. </a:t>
            </a:r>
            <a:r>
              <a:rPr lang="cs-CZ" dirty="0" err="1" smtClean="0"/>
              <a:t>Dresden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(2010):</a:t>
            </a:r>
            <a:r>
              <a:rPr lang="cs-CZ" b="1" u="sng" dirty="0">
                <a:hlinkClick r:id="rId5"/>
              </a:rPr>
              <a:t>Die </a:t>
            </a:r>
            <a:r>
              <a:rPr lang="cs-CZ" b="1" u="sng" dirty="0" err="1">
                <a:hlinkClick r:id="rId5"/>
              </a:rPr>
              <a:t>Auswirkungen</a:t>
            </a:r>
            <a:r>
              <a:rPr lang="cs-CZ" b="1" u="sng" dirty="0">
                <a:hlinkClick r:id="rId5"/>
              </a:rPr>
              <a:t> der </a:t>
            </a:r>
            <a:r>
              <a:rPr lang="cs-CZ" b="1" u="sng" dirty="0" err="1">
                <a:hlinkClick r:id="rId5"/>
              </a:rPr>
              <a:t>Grenzöffnung</a:t>
            </a:r>
            <a:r>
              <a:rPr lang="cs-CZ" b="1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auf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die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Städten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und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Gemeinden</a:t>
            </a:r>
            <a:r>
              <a:rPr lang="cs-CZ" u="sng" dirty="0">
                <a:hlinkClick r:id="rId5"/>
              </a:rPr>
              <a:t> Der Euroregion Elbe/Labe.</a:t>
            </a:r>
            <a:r>
              <a:rPr lang="cs-CZ" dirty="0"/>
              <a:t> </a:t>
            </a:r>
            <a:r>
              <a:rPr lang="cs-CZ" dirty="0" err="1"/>
              <a:t>Dresden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9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Geografické </a:t>
            </a:r>
            <a:r>
              <a:rPr lang="cs-CZ" dirty="0" err="1"/>
              <a:t>štúdie</a:t>
            </a:r>
            <a:r>
              <a:rPr lang="cs-CZ" dirty="0"/>
              <a:t> a Geografické </a:t>
            </a:r>
            <a:r>
              <a:rPr lang="cs-CZ" dirty="0" err="1"/>
              <a:t>informácie</a:t>
            </a:r>
            <a:r>
              <a:rPr lang="cs-CZ" dirty="0"/>
              <a:t> v spolupráci s PF MU </a:t>
            </a:r>
            <a:r>
              <a:rPr lang="cs-CZ" dirty="0" smtClean="0"/>
              <a:t>Brno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352928" cy="51411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Geografické štúdie 7 – 2000</a:t>
            </a:r>
            <a:endParaRPr lang="sk-SK" dirty="0"/>
          </a:p>
          <a:p>
            <a:r>
              <a:rPr lang="sk-SK" dirty="0"/>
              <a:t>Stredoeurópsky priestor – geografia v kontexte nového regionálneho rozvoja. </a:t>
            </a:r>
            <a:r>
              <a:rPr lang="sk-SK" dirty="0" err="1"/>
              <a:t>Central</a:t>
            </a:r>
            <a:r>
              <a:rPr lang="sk-SK" dirty="0"/>
              <a:t>  </a:t>
            </a:r>
            <a:r>
              <a:rPr lang="sk-SK" dirty="0" err="1"/>
              <a:t>European</a:t>
            </a:r>
            <a:r>
              <a:rPr lang="sk-SK" dirty="0"/>
              <a:t> </a:t>
            </a:r>
            <a:r>
              <a:rPr lang="sk-SK" dirty="0" err="1"/>
              <a:t>area</a:t>
            </a:r>
            <a:r>
              <a:rPr lang="sk-SK" dirty="0"/>
              <a:t> – </a:t>
            </a:r>
            <a:r>
              <a:rPr lang="sk-SK" dirty="0" err="1"/>
              <a:t>geography</a:t>
            </a:r>
            <a:r>
              <a:rPr lang="sk-SK" dirty="0"/>
              <a:t> in </a:t>
            </a:r>
            <a:r>
              <a:rPr lang="sk-SK" dirty="0" err="1"/>
              <a:t>context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new </a:t>
            </a:r>
            <a:r>
              <a:rPr lang="sk-SK" dirty="0" err="1"/>
              <a:t>regional</a:t>
            </a:r>
            <a:r>
              <a:rPr lang="sk-SK" dirty="0"/>
              <a:t> </a:t>
            </a:r>
            <a:r>
              <a:rPr lang="sk-SK" dirty="0" err="1"/>
              <a:t>development</a:t>
            </a:r>
            <a:r>
              <a:rPr lang="sk-SK" dirty="0"/>
              <a:t>. Nitra, </a:t>
            </a:r>
            <a:r>
              <a:rPr lang="sk-SK" dirty="0" smtClean="0"/>
              <a:t>2000</a:t>
            </a:r>
          </a:p>
          <a:p>
            <a:pPr marL="0" indent="0">
              <a:buNone/>
            </a:pPr>
            <a:endParaRPr lang="sk-SK" sz="3000" cap="small" dirty="0">
              <a:solidFill>
                <a:srgbClr val="575F6D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3000" cap="small" dirty="0" smtClean="0">
                <a:solidFill>
                  <a:srgbClr val="575F6D"/>
                </a:solidFill>
                <a:ea typeface="+mj-ea"/>
                <a:cs typeface="+mj-cs"/>
              </a:rPr>
              <a:t>RNDr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. Hilda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Kramáreková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, PhD</a:t>
            </a:r>
            <a:r>
              <a:rPr lang="cs-CZ" sz="3000" cap="small" dirty="0" smtClean="0">
                <a:solidFill>
                  <a:srgbClr val="575F6D"/>
                </a:solidFill>
                <a:ea typeface="+mj-ea"/>
                <a:cs typeface="+mj-cs"/>
              </a:rPr>
              <a:t>.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Hilda </a:t>
            </a:r>
            <a:r>
              <a:rPr lang="cs-CZ" dirty="0" err="1"/>
              <a:t>Kramáreková</a:t>
            </a:r>
            <a:r>
              <a:rPr lang="cs-CZ" dirty="0"/>
              <a:t>, Dáša </a:t>
            </a:r>
            <a:r>
              <a:rPr lang="cs-CZ" dirty="0" err="1"/>
              <a:t>Záhoráková</a:t>
            </a:r>
            <a:r>
              <a:rPr lang="cs-CZ" dirty="0"/>
              <a:t> : Geografické </a:t>
            </a:r>
            <a:r>
              <a:rPr lang="cs-CZ" dirty="0" err="1"/>
              <a:t>dimenzie</a:t>
            </a:r>
            <a:r>
              <a:rPr lang="cs-CZ" dirty="0"/>
              <a:t> </a:t>
            </a:r>
            <a:r>
              <a:rPr lang="cs-CZ" dirty="0" err="1"/>
              <a:t>regionálneho</a:t>
            </a:r>
            <a:r>
              <a:rPr lang="cs-CZ" dirty="0"/>
              <a:t> </a:t>
            </a:r>
            <a:r>
              <a:rPr lang="cs-CZ" dirty="0" err="1"/>
              <a:t>rozvoja</a:t>
            </a:r>
            <a:r>
              <a:rPr lang="cs-CZ" dirty="0"/>
              <a:t> </a:t>
            </a:r>
            <a:r>
              <a:rPr lang="cs-CZ" dirty="0" err="1"/>
              <a:t>pohraničného</a:t>
            </a:r>
            <a:r>
              <a:rPr lang="cs-CZ" dirty="0"/>
              <a:t> </a:t>
            </a:r>
            <a:r>
              <a:rPr lang="cs-CZ" dirty="0" err="1"/>
              <a:t>územia</a:t>
            </a:r>
            <a:r>
              <a:rPr lang="cs-CZ" dirty="0"/>
              <a:t> okresu Levice a </a:t>
            </a:r>
            <a:r>
              <a:rPr lang="cs-CZ" dirty="0" err="1"/>
              <a:t>priľahlej</a:t>
            </a:r>
            <a:r>
              <a:rPr lang="cs-CZ" dirty="0"/>
              <a:t> časti župy </a:t>
            </a:r>
            <a:r>
              <a:rPr lang="cs-CZ" dirty="0" err="1"/>
              <a:t>Peštianskej</a:t>
            </a:r>
            <a:r>
              <a:rPr lang="cs-CZ" dirty="0"/>
              <a:t> a </a:t>
            </a:r>
            <a:r>
              <a:rPr lang="cs-CZ" dirty="0" err="1"/>
              <a:t>Novohradskej</a:t>
            </a:r>
            <a:r>
              <a:rPr lang="cs-CZ" dirty="0"/>
              <a:t>. Plzeň : ZČU, 2001. </a:t>
            </a:r>
          </a:p>
          <a:p>
            <a:r>
              <a:rPr lang="cs-CZ" dirty="0" smtClean="0"/>
              <a:t>DUBCOVÁ</a:t>
            </a:r>
            <a:r>
              <a:rPr lang="cs-CZ" dirty="0"/>
              <a:t>, A. </a:t>
            </a:r>
            <a:r>
              <a:rPr lang="cs-CZ" dirty="0" smtClean="0"/>
              <a:t>2002. </a:t>
            </a:r>
            <a:r>
              <a:rPr lang="cs-CZ" dirty="0" err="1" smtClean="0"/>
              <a:t>Perception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border</a:t>
            </a:r>
            <a:r>
              <a:rPr lang="cs-CZ" dirty="0"/>
              <a:t> line by </a:t>
            </a:r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Danubian</a:t>
            </a:r>
            <a:r>
              <a:rPr lang="cs-CZ" dirty="0"/>
              <a:t> </a:t>
            </a:r>
            <a:r>
              <a:rPr lang="cs-CZ" dirty="0" err="1"/>
              <a:t>Euroregions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Slovak-Hungarian</a:t>
            </a:r>
            <a:r>
              <a:rPr lang="cs-CZ" dirty="0"/>
              <a:t> </a:t>
            </a:r>
            <a:r>
              <a:rPr lang="cs-CZ" dirty="0" err="1"/>
              <a:t>borderland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/>
              <a:t>Projekty GAM mladých </a:t>
            </a:r>
            <a:r>
              <a:rPr lang="cs-CZ" u="sng" dirty="0" err="1"/>
              <a:t>vedeckých</a:t>
            </a:r>
            <a:r>
              <a:rPr lang="cs-CZ" u="sng" dirty="0"/>
              <a:t> </a:t>
            </a:r>
            <a:r>
              <a:rPr lang="cs-CZ" u="sng" dirty="0" err="1"/>
              <a:t>pracovníkov</a:t>
            </a:r>
            <a:r>
              <a:rPr lang="cs-CZ" u="sng" dirty="0"/>
              <a:t> (UKF)</a:t>
            </a:r>
            <a:endParaRPr lang="cs-CZ" dirty="0"/>
          </a:p>
          <a:p>
            <a:r>
              <a:rPr lang="cs-CZ" dirty="0"/>
              <a:t>Návrhy na rozvoj </a:t>
            </a:r>
            <a:r>
              <a:rPr lang="cs-CZ" b="1" dirty="0"/>
              <a:t>cestovného ruchu v území Euroregiónu Beskydy</a:t>
            </a:r>
          </a:p>
          <a:p>
            <a:pPr lvl="1"/>
            <a:r>
              <a:rPr lang="cs-CZ" dirty="0"/>
              <a:t>2004  </a:t>
            </a:r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77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Univerzita </a:t>
            </a:r>
            <a:r>
              <a:rPr lang="cs-CZ" b="1" dirty="0" err="1"/>
              <a:t>komenského</a:t>
            </a:r>
            <a:r>
              <a:rPr lang="cs-CZ" b="1" dirty="0"/>
              <a:t> </a:t>
            </a:r>
            <a:r>
              <a:rPr lang="cs-CZ" b="1" dirty="0" err="1"/>
              <a:t>bratislava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prírodovedecká</a:t>
            </a:r>
            <a:r>
              <a:rPr lang="cs-CZ" dirty="0"/>
              <a:t> fakulta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r>
              <a:rPr lang="cs-CZ" dirty="0" smtClean="0"/>
              <a:t>Vplyv </a:t>
            </a:r>
            <a:r>
              <a:rPr lang="cs-CZ" dirty="0" err="1"/>
              <a:t>cezhraničnej</a:t>
            </a:r>
            <a:r>
              <a:rPr lang="cs-CZ" dirty="0"/>
              <a:t> spolupráce na </a:t>
            </a:r>
            <a:r>
              <a:rPr lang="cs-CZ" dirty="0" err="1"/>
              <a:t>regionálny</a:t>
            </a:r>
            <a:r>
              <a:rPr lang="cs-CZ" dirty="0"/>
              <a:t> rozvoj </a:t>
            </a:r>
            <a:r>
              <a:rPr lang="cs-CZ" b="1" dirty="0" err="1"/>
              <a:t>pohraničných</a:t>
            </a:r>
            <a:r>
              <a:rPr lang="cs-CZ" b="1" dirty="0"/>
              <a:t> </a:t>
            </a:r>
            <a:r>
              <a:rPr lang="cs-CZ" b="1" dirty="0" err="1"/>
              <a:t>rakúsko</a:t>
            </a:r>
            <a:r>
              <a:rPr lang="cs-CZ" b="1" dirty="0"/>
              <a:t>-slovenských oblastí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Rok: 2003 / Grant UK </a:t>
            </a:r>
          </a:p>
          <a:p>
            <a:pPr lvl="1"/>
            <a:r>
              <a:rPr lang="cs-CZ" dirty="0" err="1"/>
              <a:t>Zodpovedný</a:t>
            </a:r>
            <a:r>
              <a:rPr lang="cs-CZ" dirty="0"/>
              <a:t> </a:t>
            </a:r>
            <a:r>
              <a:rPr lang="cs-CZ" dirty="0" err="1"/>
              <a:t>riešiteľ</a:t>
            </a:r>
            <a:r>
              <a:rPr lang="cs-CZ" dirty="0"/>
              <a:t>: Mgr. </a:t>
            </a:r>
            <a:r>
              <a:rPr lang="cs-CZ" dirty="0" err="1"/>
              <a:t>Gajdošech</a:t>
            </a:r>
            <a:r>
              <a:rPr lang="cs-CZ" dirty="0"/>
              <a:t> Vít </a:t>
            </a:r>
          </a:p>
          <a:p>
            <a:r>
              <a:rPr lang="cs-CZ" dirty="0" err="1"/>
              <a:t>Koncepcia</a:t>
            </a:r>
            <a:r>
              <a:rPr lang="cs-CZ" dirty="0"/>
              <a:t> </a:t>
            </a:r>
            <a:r>
              <a:rPr lang="cs-CZ" dirty="0" err="1"/>
              <a:t>rozvoja</a:t>
            </a:r>
            <a:r>
              <a:rPr lang="cs-CZ" dirty="0"/>
              <a:t> </a:t>
            </a:r>
            <a:r>
              <a:rPr lang="cs-CZ" dirty="0" err="1"/>
              <a:t>trvaloudržateľnej</a:t>
            </a:r>
            <a:r>
              <a:rPr lang="cs-CZ" dirty="0"/>
              <a:t> </a:t>
            </a:r>
            <a:r>
              <a:rPr lang="cs-CZ" dirty="0" err="1"/>
              <a:t>regionálnej</a:t>
            </a:r>
            <a:r>
              <a:rPr lang="cs-CZ" dirty="0"/>
              <a:t> </a:t>
            </a:r>
            <a:r>
              <a:rPr lang="cs-CZ" dirty="0" err="1"/>
              <a:t>dopravnej</a:t>
            </a:r>
            <a:r>
              <a:rPr lang="cs-CZ" dirty="0"/>
              <a:t> </a:t>
            </a:r>
            <a:r>
              <a:rPr lang="cs-CZ" dirty="0" err="1"/>
              <a:t>infraštruktúry</a:t>
            </a:r>
            <a:r>
              <a:rPr lang="cs-CZ" dirty="0"/>
              <a:t> a </a:t>
            </a:r>
            <a:r>
              <a:rPr lang="cs-CZ" dirty="0" err="1"/>
              <a:t>intermodálnej</a:t>
            </a:r>
            <a:r>
              <a:rPr lang="cs-CZ" dirty="0"/>
              <a:t> dopravy na podporu </a:t>
            </a:r>
            <a:r>
              <a:rPr lang="cs-CZ" dirty="0" err="1"/>
              <a:t>rozvoja</a:t>
            </a:r>
            <a:r>
              <a:rPr lang="cs-CZ" dirty="0"/>
              <a:t> </a:t>
            </a:r>
            <a:r>
              <a:rPr lang="cs-CZ" b="1" dirty="0" err="1"/>
              <a:t>prihraničných</a:t>
            </a:r>
            <a:r>
              <a:rPr lang="cs-CZ" b="1" dirty="0"/>
              <a:t> oblastí Slovenska, </a:t>
            </a:r>
            <a:r>
              <a:rPr lang="cs-CZ" b="1" dirty="0" err="1"/>
              <a:t>Rakúska</a:t>
            </a:r>
            <a:r>
              <a:rPr lang="cs-CZ" b="1" dirty="0"/>
              <a:t> a Maďarska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2000-2002 / SUSTRAIN SK, PHARE ? </a:t>
            </a:r>
            <a:r>
              <a:rPr lang="cs-CZ" dirty="0" err="1"/>
              <a:t>CBCSlovenská</a:t>
            </a:r>
            <a:r>
              <a:rPr lang="cs-CZ" dirty="0"/>
              <a:t> </a:t>
            </a:r>
            <a:r>
              <a:rPr lang="cs-CZ" dirty="0" err="1"/>
              <a:t>agentúra</a:t>
            </a:r>
            <a:r>
              <a:rPr lang="cs-CZ" dirty="0"/>
              <a:t> životného </a:t>
            </a:r>
            <a:r>
              <a:rPr lang="cs-CZ" dirty="0" err="1"/>
              <a:t>prostredia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Zodpovedný</a:t>
            </a:r>
            <a:r>
              <a:rPr lang="cs-CZ" dirty="0"/>
              <a:t> </a:t>
            </a:r>
            <a:r>
              <a:rPr lang="cs-CZ" dirty="0" err="1"/>
              <a:t>riešiteľ</a:t>
            </a:r>
            <a:r>
              <a:rPr lang="cs-CZ" dirty="0"/>
              <a:t>: prof. RNDr. </a:t>
            </a:r>
            <a:r>
              <a:rPr lang="cs-CZ" dirty="0" err="1"/>
              <a:t>Lauko</a:t>
            </a:r>
            <a:r>
              <a:rPr lang="cs-CZ" dirty="0"/>
              <a:t> Viliam,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509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19256" cy="6480720"/>
          </a:xfrm>
        </p:spPr>
        <p:txBody>
          <a:bodyPr>
            <a:normAutofit/>
          </a:bodyPr>
          <a:lstStyle/>
          <a:p>
            <a:r>
              <a:rPr lang="cs-CZ" dirty="0" err="1"/>
              <a:t>Spišiak</a:t>
            </a:r>
            <a:r>
              <a:rPr lang="cs-CZ" dirty="0"/>
              <a:t>, </a:t>
            </a:r>
            <a:r>
              <a:rPr lang="cs-CZ" dirty="0" smtClean="0"/>
              <a:t>P.: </a:t>
            </a:r>
          </a:p>
          <a:p>
            <a:pPr lvl="1"/>
            <a:r>
              <a:rPr lang="cs-CZ" dirty="0" smtClean="0"/>
              <a:t>Geografické </a:t>
            </a:r>
            <a:r>
              <a:rPr lang="cs-CZ" dirty="0"/>
              <a:t>aspekty </a:t>
            </a:r>
            <a:r>
              <a:rPr lang="cs-CZ" b="1" dirty="0" err="1"/>
              <a:t>euroregiónov</a:t>
            </a:r>
            <a:r>
              <a:rPr lang="cs-CZ" b="1" dirty="0"/>
              <a:t> Slovenska</a:t>
            </a:r>
            <a:r>
              <a:rPr lang="cs-CZ" dirty="0"/>
              <a:t>, </a:t>
            </a:r>
            <a:r>
              <a:rPr lang="cs-CZ" dirty="0" err="1"/>
              <a:t>Miscellanea</a:t>
            </a:r>
            <a:r>
              <a:rPr lang="cs-CZ" dirty="0"/>
              <a:t> </a:t>
            </a:r>
            <a:r>
              <a:rPr lang="cs-CZ" dirty="0" err="1"/>
              <a:t>Geographica</a:t>
            </a:r>
            <a:r>
              <a:rPr lang="cs-CZ" dirty="0"/>
              <a:t> 9, </a:t>
            </a:r>
            <a:r>
              <a:rPr lang="cs-CZ" dirty="0" err="1"/>
              <a:t>Universitatist</a:t>
            </a:r>
            <a:r>
              <a:rPr lang="cs-CZ" dirty="0"/>
              <a:t> </a:t>
            </a:r>
            <a:r>
              <a:rPr lang="cs-CZ" dirty="0" err="1"/>
              <a:t>Bohemiae</a:t>
            </a:r>
            <a:r>
              <a:rPr lang="cs-CZ" dirty="0"/>
              <a:t> </a:t>
            </a:r>
            <a:r>
              <a:rPr lang="cs-CZ" dirty="0" err="1"/>
              <a:t>Occidentalis</a:t>
            </a:r>
            <a:r>
              <a:rPr lang="cs-CZ" dirty="0"/>
              <a:t>, </a:t>
            </a:r>
            <a:r>
              <a:rPr lang="cs-CZ" dirty="0" smtClean="0"/>
              <a:t>ZČU </a:t>
            </a:r>
            <a:r>
              <a:rPr lang="cs-CZ" dirty="0"/>
              <a:t>Plzeň, 2001, </a:t>
            </a:r>
            <a:r>
              <a:rPr lang="cs-CZ" dirty="0" smtClean="0"/>
              <a:t>pp. 243-254.</a:t>
            </a:r>
          </a:p>
          <a:p>
            <a:r>
              <a:rPr lang="cs-CZ" dirty="0" err="1" smtClean="0"/>
              <a:t>Zemko</a:t>
            </a:r>
            <a:r>
              <a:rPr lang="cs-CZ" dirty="0" smtClean="0"/>
              <a:t>, I. - Buček, J. 2000. </a:t>
            </a:r>
          </a:p>
          <a:p>
            <a:pPr lvl="1"/>
            <a:r>
              <a:rPr lang="cs-CZ" dirty="0" smtClean="0"/>
              <a:t>Problémy </a:t>
            </a:r>
            <a:r>
              <a:rPr lang="cs-CZ" b="1" dirty="0" err="1"/>
              <a:t>cezhraničnej</a:t>
            </a:r>
            <a:r>
              <a:rPr lang="cs-CZ" b="1" dirty="0"/>
              <a:t> spolupráce </a:t>
            </a:r>
            <a:r>
              <a:rPr lang="cs-CZ" dirty="0"/>
              <a:t>a jej </a:t>
            </a:r>
            <a:r>
              <a:rPr lang="cs-CZ" dirty="0" err="1"/>
              <a:t>inštitucionálneho</a:t>
            </a:r>
            <a:r>
              <a:rPr lang="cs-CZ" dirty="0"/>
              <a:t> </a:t>
            </a:r>
            <a:r>
              <a:rPr lang="cs-CZ" dirty="0" err="1"/>
              <a:t>rámca</a:t>
            </a:r>
            <a:r>
              <a:rPr lang="cs-CZ" dirty="0"/>
              <a:t> na </a:t>
            </a:r>
            <a:r>
              <a:rPr lang="cs-CZ" dirty="0" err="1"/>
              <a:t>príklade</a:t>
            </a:r>
            <a:r>
              <a:rPr lang="cs-CZ" dirty="0"/>
              <a:t> </a:t>
            </a:r>
            <a:r>
              <a:rPr lang="cs-CZ" b="1" dirty="0"/>
              <a:t>regiónu Bratislavy</a:t>
            </a:r>
            <a:r>
              <a:rPr lang="cs-CZ" dirty="0"/>
              <a:t>. Geografické Spektrum, č. 2. Pp.43-54.</a:t>
            </a:r>
          </a:p>
          <a:p>
            <a:r>
              <a:rPr lang="cs-CZ" dirty="0" smtClean="0"/>
              <a:t>Slavík, V., </a:t>
            </a:r>
            <a:r>
              <a:rPr lang="cs-CZ" dirty="0" err="1" smtClean="0"/>
              <a:t>Halás</a:t>
            </a:r>
            <a:r>
              <a:rPr lang="cs-CZ" dirty="0" smtClean="0"/>
              <a:t>, </a:t>
            </a:r>
            <a:r>
              <a:rPr lang="cs-CZ" dirty="0"/>
              <a:t>M. (1998): </a:t>
            </a:r>
            <a:endParaRPr lang="cs-CZ" dirty="0" smtClean="0"/>
          </a:p>
          <a:p>
            <a:pPr lvl="1"/>
            <a:r>
              <a:rPr lang="cs-CZ" dirty="0" err="1" smtClean="0"/>
              <a:t>Cezhraničné</a:t>
            </a:r>
            <a:r>
              <a:rPr lang="cs-CZ" dirty="0" smtClean="0"/>
              <a:t> </a:t>
            </a:r>
            <a:r>
              <a:rPr lang="cs-CZ" dirty="0" err="1"/>
              <a:t>väzby</a:t>
            </a:r>
            <a:r>
              <a:rPr lang="cs-CZ" dirty="0"/>
              <a:t> a </a:t>
            </a:r>
            <a:r>
              <a:rPr lang="cs-CZ" dirty="0" err="1"/>
              <a:t>cezhraničná</a:t>
            </a:r>
            <a:r>
              <a:rPr lang="cs-CZ" dirty="0"/>
              <a:t> </a:t>
            </a:r>
            <a:r>
              <a:rPr lang="cs-CZ" dirty="0" err="1"/>
              <a:t>spolupráca</a:t>
            </a:r>
            <a:r>
              <a:rPr lang="cs-CZ" dirty="0"/>
              <a:t> SR a ČR na </a:t>
            </a:r>
            <a:r>
              <a:rPr lang="cs-CZ" dirty="0" err="1"/>
              <a:t>príklade</a:t>
            </a:r>
            <a:r>
              <a:rPr lang="cs-CZ" dirty="0"/>
              <a:t> </a:t>
            </a:r>
            <a:r>
              <a:rPr lang="cs-CZ" b="1" dirty="0"/>
              <a:t>okresu </a:t>
            </a:r>
            <a:r>
              <a:rPr lang="cs-CZ" b="1" dirty="0" err="1"/>
              <a:t>Skalica</a:t>
            </a:r>
            <a:r>
              <a:rPr lang="cs-CZ" dirty="0"/>
              <a:t>. Geografické </a:t>
            </a:r>
            <a:r>
              <a:rPr lang="cs-CZ" dirty="0" err="1"/>
              <a:t>informácie</a:t>
            </a:r>
            <a:r>
              <a:rPr lang="cs-CZ" dirty="0"/>
              <a:t> 5. Nitra, </a:t>
            </a:r>
            <a:r>
              <a:rPr lang="cs-CZ" dirty="0" smtClean="0"/>
              <a:t>s</a:t>
            </a:r>
            <a:r>
              <a:rPr lang="cs-CZ" dirty="0"/>
              <a:t>. 64-70. </a:t>
            </a:r>
          </a:p>
          <a:p>
            <a:r>
              <a:rPr lang="cs-CZ" dirty="0"/>
              <a:t>Horňák, M., </a:t>
            </a:r>
            <a:r>
              <a:rPr lang="cs-CZ" dirty="0" err="1"/>
              <a:t>Džupinová</a:t>
            </a:r>
            <a:r>
              <a:rPr lang="cs-CZ" dirty="0"/>
              <a:t>, E. (2009): </a:t>
            </a:r>
            <a:endParaRPr lang="cs-CZ" dirty="0" smtClean="0"/>
          </a:p>
          <a:p>
            <a:pPr lvl="1"/>
            <a:r>
              <a:rPr lang="cs-CZ" dirty="0" err="1" smtClean="0"/>
              <a:t>Aspects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marginality</a:t>
            </a:r>
            <a:r>
              <a:rPr lang="cs-CZ" dirty="0"/>
              <a:t> </a:t>
            </a:r>
            <a:r>
              <a:rPr lang="cs-CZ" b="1" dirty="0"/>
              <a:t>in </a:t>
            </a:r>
            <a:r>
              <a:rPr lang="cs-CZ" b="1" dirty="0" err="1"/>
              <a:t>border</a:t>
            </a:r>
            <a:r>
              <a:rPr lang="cs-CZ" b="1" dirty="0"/>
              <a:t> </a:t>
            </a:r>
            <a:r>
              <a:rPr lang="cs-CZ" b="1" dirty="0" err="1"/>
              <a:t>regions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Slovakia</a:t>
            </a:r>
            <a:r>
              <a:rPr lang="cs-CZ" dirty="0"/>
              <a:t> - a case study.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: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regional</a:t>
            </a:r>
            <a:r>
              <a:rPr lang="cs-CZ" dirty="0"/>
              <a:t> and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., </a:t>
            </a:r>
            <a:r>
              <a:rPr lang="cs-CZ" dirty="0" err="1"/>
              <a:t>Warszawa</a:t>
            </a:r>
            <a:r>
              <a:rPr lang="cs-CZ" dirty="0"/>
              <a:t> : University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Warszaw</a:t>
            </a:r>
            <a:r>
              <a:rPr lang="cs-CZ" dirty="0"/>
              <a:t>, </a:t>
            </a:r>
            <a:r>
              <a:rPr lang="cs-CZ" dirty="0" smtClean="0"/>
              <a:t>2009, </a:t>
            </a:r>
            <a:r>
              <a:rPr lang="cs-CZ" dirty="0"/>
              <a:t>S. </a:t>
            </a:r>
            <a:r>
              <a:rPr lang="cs-CZ" dirty="0" smtClean="0"/>
              <a:t>123-129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015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b="1" dirty="0"/>
              <a:t>Geografický ústav </a:t>
            </a:r>
            <a:r>
              <a:rPr lang="cs-CZ" b="1" dirty="0" smtClean="0"/>
              <a:t>SAV </a:t>
            </a:r>
            <a:r>
              <a:rPr lang="cs-CZ" b="1" dirty="0" err="1" smtClean="0"/>
              <a:t>bratislava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875736" cy="4873752"/>
          </a:xfrm>
        </p:spPr>
        <p:txBody>
          <a:bodyPr>
            <a:normAutofit/>
          </a:bodyPr>
          <a:lstStyle/>
          <a:p>
            <a:pPr lvl="0"/>
            <a:r>
              <a:rPr lang="cs-CZ" b="1" dirty="0" err="1"/>
              <a:t>Alternatívy</a:t>
            </a:r>
            <a:r>
              <a:rPr lang="cs-CZ" b="1" dirty="0"/>
              <a:t> </a:t>
            </a:r>
            <a:r>
              <a:rPr lang="cs-CZ" b="1" dirty="0" err="1"/>
              <a:t>rozvoja</a:t>
            </a:r>
            <a:r>
              <a:rPr lang="cs-CZ" b="1" dirty="0"/>
              <a:t> </a:t>
            </a:r>
            <a:r>
              <a:rPr lang="cs-CZ" b="1" dirty="0" err="1"/>
              <a:t>podmalokarpatskej</a:t>
            </a:r>
            <a:r>
              <a:rPr lang="cs-CZ" b="1" dirty="0"/>
              <a:t> </a:t>
            </a:r>
            <a:r>
              <a:rPr lang="cs-CZ" b="1" dirty="0" err="1"/>
              <a:t>kultúrnej</a:t>
            </a:r>
            <a:r>
              <a:rPr lang="cs-CZ" b="1" dirty="0"/>
              <a:t> krajiny </a:t>
            </a:r>
            <a:r>
              <a:rPr lang="cs-CZ" b="1" dirty="0" smtClean="0"/>
              <a:t>(</a:t>
            </a:r>
            <a:r>
              <a:rPr lang="cs-CZ" dirty="0" smtClean="0"/>
              <a:t>PMKK)</a:t>
            </a:r>
            <a:endParaRPr lang="cs-CZ" dirty="0"/>
          </a:p>
          <a:p>
            <a:pPr lvl="1"/>
            <a:r>
              <a:rPr lang="cs-CZ" dirty="0" smtClean="0"/>
              <a:t>2010/2013 / Koordinátor pilotního projektu</a:t>
            </a:r>
            <a:r>
              <a:rPr lang="cs-CZ" dirty="0"/>
              <a:t>: Ján </a:t>
            </a:r>
            <a:r>
              <a:rPr lang="cs-CZ" dirty="0" err="1"/>
              <a:t>Hanušin</a:t>
            </a:r>
            <a:endParaRPr lang="cs-CZ" dirty="0"/>
          </a:p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/>
              <a:t>Territorial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 </a:t>
            </a:r>
            <a:r>
              <a:rPr lang="cs-CZ" dirty="0" err="1"/>
              <a:t>Objective</a:t>
            </a:r>
            <a:r>
              <a:rPr lang="cs-CZ" dirty="0"/>
              <a:t>, CENTRAL EUROPE </a:t>
            </a:r>
            <a:r>
              <a:rPr lang="cs-CZ" dirty="0" err="1"/>
              <a:t>Programme</a:t>
            </a:r>
            <a:r>
              <a:rPr lang="cs-CZ" dirty="0"/>
              <a:t> - </a:t>
            </a:r>
            <a:r>
              <a:rPr lang="cs-CZ" dirty="0" err="1"/>
              <a:t>Hodnotenie</a:t>
            </a:r>
            <a:r>
              <a:rPr lang="cs-CZ" dirty="0"/>
              <a:t> a </a:t>
            </a:r>
            <a:r>
              <a:rPr lang="cs-CZ" dirty="0" err="1"/>
              <a:t>udržateľný</a:t>
            </a:r>
            <a:r>
              <a:rPr lang="cs-CZ" dirty="0"/>
              <a:t> rozvoj </a:t>
            </a:r>
            <a:r>
              <a:rPr lang="cs-CZ" dirty="0" err="1"/>
              <a:t>kultúrnej</a:t>
            </a:r>
            <a:r>
              <a:rPr lang="cs-CZ" dirty="0"/>
              <a:t> krajiny </a:t>
            </a:r>
            <a:r>
              <a:rPr lang="cs-CZ" dirty="0" err="1"/>
              <a:t>pomocou</a:t>
            </a:r>
            <a:r>
              <a:rPr lang="cs-CZ" dirty="0"/>
              <a:t> </a:t>
            </a:r>
            <a:r>
              <a:rPr lang="cs-CZ" dirty="0" err="1"/>
              <a:t>využitia</a:t>
            </a:r>
            <a:r>
              <a:rPr lang="cs-CZ" dirty="0"/>
              <a:t> </a:t>
            </a:r>
            <a:r>
              <a:rPr lang="cs-CZ" dirty="0" err="1"/>
              <a:t>inovatívnych</a:t>
            </a:r>
            <a:r>
              <a:rPr lang="cs-CZ" dirty="0"/>
              <a:t> </a:t>
            </a:r>
            <a:r>
              <a:rPr lang="cs-CZ" dirty="0" err="1"/>
              <a:t>participačných</a:t>
            </a:r>
            <a:r>
              <a:rPr lang="cs-CZ" dirty="0"/>
              <a:t> a </a:t>
            </a:r>
            <a:r>
              <a:rPr lang="cs-CZ" dirty="0" err="1"/>
              <a:t>vizualizačných</a:t>
            </a:r>
            <a:r>
              <a:rPr lang="cs-CZ" dirty="0"/>
              <a:t> </a:t>
            </a:r>
            <a:r>
              <a:rPr lang="cs-CZ" dirty="0" err="1" smtClean="0"/>
              <a:t>nástrojov</a:t>
            </a:r>
            <a:r>
              <a:rPr lang="cs-CZ" dirty="0" smtClean="0"/>
              <a:t> (</a:t>
            </a:r>
            <a:r>
              <a:rPr lang="cs-CZ" b="1" dirty="0" smtClean="0"/>
              <a:t>VITAL </a:t>
            </a:r>
            <a:r>
              <a:rPr lang="cs-CZ" b="1" dirty="0"/>
              <a:t>LANDSCAPES)</a:t>
            </a:r>
            <a:endParaRPr lang="cs-CZ" dirty="0" smtClean="0"/>
          </a:p>
          <a:p>
            <a:pPr lvl="1"/>
            <a:r>
              <a:rPr lang="cs-CZ" dirty="0" smtClean="0"/>
              <a:t>okrem </a:t>
            </a:r>
            <a:r>
              <a:rPr lang="cs-CZ" dirty="0" err="1"/>
              <a:t>GgÚ</a:t>
            </a:r>
            <a:r>
              <a:rPr lang="cs-CZ" dirty="0"/>
              <a:t> SAV zapojených </a:t>
            </a:r>
            <a:r>
              <a:rPr lang="cs-CZ" dirty="0" err="1"/>
              <a:t>ďalších</a:t>
            </a:r>
            <a:r>
              <a:rPr lang="cs-CZ" dirty="0"/>
              <a:t> 7 akademických a </a:t>
            </a:r>
            <a:r>
              <a:rPr lang="cs-CZ" dirty="0" err="1"/>
              <a:t>konzultačných</a:t>
            </a:r>
            <a:r>
              <a:rPr lang="cs-CZ" dirty="0"/>
              <a:t> </a:t>
            </a:r>
            <a:r>
              <a:rPr lang="cs-CZ" dirty="0" err="1"/>
              <a:t>pracovísk</a:t>
            </a:r>
            <a:r>
              <a:rPr lang="cs-CZ" dirty="0"/>
              <a:t> z ČR, Maďarska, </a:t>
            </a:r>
            <a:r>
              <a:rPr lang="cs-CZ" dirty="0" err="1"/>
              <a:t>Nemecka</a:t>
            </a:r>
            <a:r>
              <a:rPr lang="cs-CZ" dirty="0"/>
              <a:t>, </a:t>
            </a:r>
            <a:r>
              <a:rPr lang="cs-CZ" dirty="0" err="1"/>
              <a:t>Poľska</a:t>
            </a:r>
            <a:r>
              <a:rPr lang="cs-CZ" dirty="0"/>
              <a:t>, </a:t>
            </a:r>
            <a:r>
              <a:rPr lang="cs-CZ" dirty="0" err="1"/>
              <a:t>Rakúska</a:t>
            </a:r>
            <a:r>
              <a:rPr lang="cs-CZ" dirty="0"/>
              <a:t> a Slovinska. </a:t>
            </a:r>
          </a:p>
        </p:txBody>
      </p:sp>
      <p:pic>
        <p:nvPicPr>
          <p:cNvPr id="4" name="Obrázek 3" descr="projekty_hanusin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805264"/>
            <a:ext cx="1584176" cy="622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projekty_hanusin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05264"/>
            <a:ext cx="1656184" cy="622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projekty_hanusin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805264"/>
            <a:ext cx="1800200" cy="617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800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008112"/>
          </a:xfrm>
        </p:spPr>
        <p:txBody>
          <a:bodyPr>
            <a:noAutofit/>
          </a:bodyPr>
          <a:lstStyle/>
          <a:p>
            <a:r>
              <a:rPr lang="cs-CZ" sz="2400" dirty="0"/>
              <a:t>Vplyv </a:t>
            </a:r>
            <a:r>
              <a:rPr lang="cs-CZ" sz="2400" dirty="0" err="1"/>
              <a:t>investičných</a:t>
            </a:r>
            <a:r>
              <a:rPr lang="cs-CZ" sz="2400" dirty="0"/>
              <a:t> a vybraných sociálno-ekonomických </a:t>
            </a:r>
            <a:r>
              <a:rPr lang="cs-CZ" sz="2400" dirty="0" err="1"/>
              <a:t>procesov</a:t>
            </a:r>
            <a:r>
              <a:rPr lang="cs-CZ" sz="2400" dirty="0"/>
              <a:t> na </a:t>
            </a:r>
            <a:r>
              <a:rPr lang="cs-CZ" sz="2400" dirty="0" err="1"/>
              <a:t>lokálny</a:t>
            </a:r>
            <a:r>
              <a:rPr lang="cs-CZ" sz="2400" dirty="0"/>
              <a:t> a </a:t>
            </a:r>
            <a:r>
              <a:rPr lang="cs-CZ" sz="2400" dirty="0" err="1"/>
              <a:t>regionálny</a:t>
            </a:r>
            <a:r>
              <a:rPr lang="cs-CZ" sz="2400" dirty="0"/>
              <a:t> rozvoj v </a:t>
            </a:r>
            <a:r>
              <a:rPr lang="cs-CZ" sz="2400" dirty="0" err="1"/>
              <a:t>Poľsku</a:t>
            </a:r>
            <a:r>
              <a:rPr lang="cs-CZ" sz="2400" dirty="0"/>
              <a:t> a na Slovensku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12968" cy="576064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dirty="0" err="1" smtClean="0"/>
              <a:t>Medziakademická</a:t>
            </a:r>
            <a:r>
              <a:rPr lang="cs-CZ" dirty="0" smtClean="0"/>
              <a:t> </a:t>
            </a:r>
            <a:r>
              <a:rPr lang="cs-CZ" dirty="0"/>
              <a:t>dohoda (MAD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RNDr. </a:t>
            </a:r>
            <a:r>
              <a:rPr lang="cs-CZ" dirty="0" err="1"/>
              <a:t>Székely</a:t>
            </a:r>
            <a:r>
              <a:rPr lang="cs-CZ" dirty="0"/>
              <a:t> Vladimír CSc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2013 – 2015</a:t>
            </a:r>
            <a:endParaRPr lang="cs-CZ" dirty="0"/>
          </a:p>
          <a:p>
            <a:pPr lvl="0"/>
            <a:r>
              <a:rPr lang="cs-CZ" dirty="0" smtClean="0"/>
              <a:t>PROF. RNDR. VLADIMÍR IRA, CSC., </a:t>
            </a:r>
            <a:r>
              <a:rPr lang="cs-CZ" dirty="0" err="1" smtClean="0"/>
              <a:t>riaditel</a:t>
            </a:r>
            <a:r>
              <a:rPr lang="cs-CZ" dirty="0" smtClean="0"/>
              <a:t>´</a:t>
            </a:r>
          </a:p>
          <a:p>
            <a:pPr lvl="1"/>
            <a:r>
              <a:rPr lang="cs-CZ" dirty="0" smtClean="0"/>
              <a:t>Životné </a:t>
            </a:r>
            <a:r>
              <a:rPr lang="cs-CZ" dirty="0" err="1"/>
              <a:t>prostredie</a:t>
            </a:r>
            <a:r>
              <a:rPr lang="cs-CZ" dirty="0"/>
              <a:t>, kvalita života a trvalo </a:t>
            </a:r>
            <a:r>
              <a:rPr lang="cs-CZ" dirty="0" err="1"/>
              <a:t>udržateľný</a:t>
            </a:r>
            <a:r>
              <a:rPr lang="cs-CZ" dirty="0"/>
              <a:t> rozvoj </a:t>
            </a:r>
            <a:r>
              <a:rPr lang="cs-CZ" dirty="0" err="1"/>
              <a:t>vo</a:t>
            </a:r>
            <a:r>
              <a:rPr lang="cs-CZ" dirty="0"/>
              <a:t> vnímaní a </a:t>
            </a:r>
            <a:r>
              <a:rPr lang="cs-CZ" dirty="0" err="1"/>
              <a:t>predstavách</a:t>
            </a:r>
            <a:r>
              <a:rPr lang="cs-CZ" dirty="0"/>
              <a:t> </a:t>
            </a:r>
            <a:r>
              <a:rPr lang="cs-CZ" dirty="0" err="1"/>
              <a:t>obyvateľov</a:t>
            </a:r>
            <a:r>
              <a:rPr lang="cs-CZ" dirty="0"/>
              <a:t> (</a:t>
            </a:r>
            <a:r>
              <a:rPr lang="cs-CZ" b="1" dirty="0"/>
              <a:t>v </a:t>
            </a:r>
            <a:r>
              <a:rPr lang="cs-CZ" b="1" dirty="0" err="1"/>
              <a:t>regiónoch</a:t>
            </a:r>
            <a:r>
              <a:rPr lang="cs-CZ" b="1" dirty="0"/>
              <a:t> Dolné </a:t>
            </a:r>
            <a:r>
              <a:rPr lang="cs-CZ" b="1" dirty="0" err="1"/>
              <a:t>Pomoravie</a:t>
            </a:r>
            <a:r>
              <a:rPr lang="cs-CZ" b="1" dirty="0"/>
              <a:t>, Tatry a </a:t>
            </a:r>
            <a:r>
              <a:rPr lang="cs-CZ" b="1" dirty="0" err="1"/>
              <a:t>Východné</a:t>
            </a:r>
            <a:r>
              <a:rPr lang="cs-CZ" b="1" dirty="0"/>
              <a:t> Karpaty</a:t>
            </a:r>
            <a:r>
              <a:rPr lang="cs-CZ" dirty="0"/>
              <a:t>). Prešov, 1999. </a:t>
            </a:r>
            <a:endParaRPr lang="cs-CZ" dirty="0" smtClean="0"/>
          </a:p>
          <a:p>
            <a:pPr lvl="0"/>
            <a:r>
              <a:rPr lang="cs-CZ" dirty="0"/>
              <a:t>WIĘCKOWSKI, </a:t>
            </a:r>
            <a:r>
              <a:rPr lang="cs-CZ" dirty="0" smtClean="0"/>
              <a:t>M. </a:t>
            </a:r>
            <a:r>
              <a:rPr lang="cs-CZ" dirty="0"/>
              <a:t>- MICHNIAK, </a:t>
            </a:r>
            <a:r>
              <a:rPr lang="cs-CZ" dirty="0" smtClean="0"/>
              <a:t>D. </a:t>
            </a:r>
            <a:r>
              <a:rPr lang="cs-CZ" dirty="0"/>
              <a:t>- BEDNAREK-SZCZEPAŃSKA, </a:t>
            </a:r>
            <a:r>
              <a:rPr lang="cs-CZ" dirty="0" smtClean="0"/>
              <a:t>M. </a:t>
            </a:r>
            <a:r>
              <a:rPr lang="cs-CZ" dirty="0"/>
              <a:t>- CHRENKA, </a:t>
            </a:r>
            <a:r>
              <a:rPr lang="cs-CZ" dirty="0" smtClean="0"/>
              <a:t>B. </a:t>
            </a:r>
            <a:r>
              <a:rPr lang="cs-CZ" dirty="0"/>
              <a:t>- IRA, </a:t>
            </a:r>
            <a:r>
              <a:rPr lang="cs-CZ" dirty="0" smtClean="0"/>
              <a:t>V. </a:t>
            </a:r>
            <a:r>
              <a:rPr lang="cs-CZ" dirty="0"/>
              <a:t>- KOMORNICKI, </a:t>
            </a:r>
            <a:r>
              <a:rPr lang="cs-CZ" dirty="0" smtClean="0"/>
              <a:t>T. </a:t>
            </a:r>
            <a:r>
              <a:rPr lang="cs-CZ" dirty="0"/>
              <a:t>- ROSIK, </a:t>
            </a:r>
            <a:r>
              <a:rPr lang="cs-CZ" dirty="0" smtClean="0"/>
              <a:t>P. </a:t>
            </a:r>
            <a:r>
              <a:rPr lang="cs-CZ" dirty="0"/>
              <a:t>- STĘPNIAK, </a:t>
            </a:r>
            <a:r>
              <a:rPr lang="cs-CZ" dirty="0" smtClean="0"/>
              <a:t>M. </a:t>
            </a:r>
            <a:r>
              <a:rPr lang="cs-CZ" dirty="0"/>
              <a:t>- SZÉKELY, </a:t>
            </a:r>
            <a:r>
              <a:rPr lang="cs-CZ" dirty="0" smtClean="0"/>
              <a:t>V. </a:t>
            </a:r>
            <a:r>
              <a:rPr lang="cs-CZ" dirty="0"/>
              <a:t>- ŚLESZYŃSKI, </a:t>
            </a:r>
            <a:r>
              <a:rPr lang="cs-CZ" dirty="0" smtClean="0"/>
              <a:t>P. </a:t>
            </a:r>
            <a:r>
              <a:rPr lang="cs-CZ" dirty="0"/>
              <a:t>- ŚWIĄTEK, </a:t>
            </a:r>
            <a:r>
              <a:rPr lang="cs-CZ" dirty="0" smtClean="0"/>
              <a:t>D. </a:t>
            </a:r>
            <a:r>
              <a:rPr lang="cs-CZ" dirty="0"/>
              <a:t>- WIŚNIEWSKI, </a:t>
            </a:r>
            <a:r>
              <a:rPr lang="cs-CZ" dirty="0" smtClean="0"/>
              <a:t>R. </a:t>
            </a:r>
          </a:p>
          <a:p>
            <a:pPr lvl="1"/>
            <a:r>
              <a:rPr lang="cs-CZ" b="1" dirty="0" err="1" smtClean="0"/>
              <a:t>Polish-Slovak</a:t>
            </a:r>
            <a:r>
              <a:rPr lang="cs-CZ" b="1" dirty="0" smtClean="0"/>
              <a:t> </a:t>
            </a:r>
            <a:r>
              <a:rPr lang="cs-CZ" b="1" dirty="0" err="1"/>
              <a:t>Borderland</a:t>
            </a:r>
            <a:r>
              <a:rPr lang="cs-CZ" b="1" dirty="0"/>
              <a:t> : transport </a:t>
            </a:r>
            <a:r>
              <a:rPr lang="cs-CZ" b="1" dirty="0" err="1"/>
              <a:t>accessibility</a:t>
            </a:r>
            <a:r>
              <a:rPr lang="cs-CZ" b="1" dirty="0"/>
              <a:t> and </a:t>
            </a:r>
            <a:r>
              <a:rPr lang="cs-CZ" b="1" dirty="0" err="1"/>
              <a:t>tourism</a:t>
            </a:r>
            <a:r>
              <a:rPr lang="cs-CZ" dirty="0"/>
              <a:t>. </a:t>
            </a:r>
            <a:r>
              <a:rPr lang="cs-CZ" dirty="0" err="1"/>
              <a:t>Warszawa</a:t>
            </a:r>
            <a:r>
              <a:rPr lang="cs-CZ" dirty="0"/>
              <a:t> : Institute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Geography</a:t>
            </a:r>
            <a:r>
              <a:rPr lang="cs-CZ" dirty="0"/>
              <a:t> and </a:t>
            </a:r>
            <a:r>
              <a:rPr lang="cs-CZ" dirty="0" err="1"/>
              <a:t>Spatial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 </a:t>
            </a:r>
            <a:r>
              <a:rPr lang="cs-CZ" dirty="0" err="1"/>
              <a:t>Polish</a:t>
            </a:r>
            <a:r>
              <a:rPr lang="cs-CZ" dirty="0"/>
              <a:t> </a:t>
            </a:r>
            <a:r>
              <a:rPr lang="cs-CZ" dirty="0" err="1"/>
              <a:t>Academy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Sciences</a:t>
            </a:r>
            <a:r>
              <a:rPr lang="cs-CZ" dirty="0"/>
              <a:t>, 2012. 323 s. Prace </a:t>
            </a:r>
            <a:r>
              <a:rPr lang="cs-CZ" dirty="0" err="1"/>
              <a:t>Geograficzne</a:t>
            </a:r>
            <a:r>
              <a:rPr lang="cs-CZ" dirty="0"/>
              <a:t> (</a:t>
            </a:r>
            <a:r>
              <a:rPr lang="cs-CZ" dirty="0" err="1"/>
              <a:t>Geographical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), no. 234. </a:t>
            </a:r>
          </a:p>
          <a:p>
            <a:pPr lvl="0"/>
            <a:r>
              <a:rPr lang="cs-CZ" dirty="0"/>
              <a:t>WIĘCKOWSKI, </a:t>
            </a:r>
            <a:r>
              <a:rPr lang="cs-CZ" dirty="0" smtClean="0"/>
              <a:t>M. </a:t>
            </a:r>
            <a:r>
              <a:rPr lang="cs-CZ" dirty="0"/>
              <a:t>- MICHNIAK, </a:t>
            </a:r>
            <a:r>
              <a:rPr lang="cs-CZ" dirty="0" smtClean="0"/>
              <a:t>D. </a:t>
            </a:r>
            <a:r>
              <a:rPr lang="cs-CZ" dirty="0"/>
              <a:t>- CHRENKA, </a:t>
            </a:r>
            <a:r>
              <a:rPr lang="cs-CZ" dirty="0" smtClean="0"/>
              <a:t>B. </a:t>
            </a:r>
            <a:r>
              <a:rPr lang="cs-CZ" dirty="0"/>
              <a:t>- IRA, </a:t>
            </a:r>
            <a:r>
              <a:rPr lang="cs-CZ" dirty="0" smtClean="0"/>
              <a:t>V. </a:t>
            </a:r>
            <a:r>
              <a:rPr lang="cs-CZ" dirty="0"/>
              <a:t>- KOMORNICKI, </a:t>
            </a:r>
            <a:r>
              <a:rPr lang="cs-CZ" dirty="0" smtClean="0"/>
              <a:t>T. </a:t>
            </a:r>
            <a:r>
              <a:rPr lang="cs-CZ" dirty="0"/>
              <a:t>- ROSIK, </a:t>
            </a:r>
            <a:r>
              <a:rPr lang="cs-CZ" dirty="0" smtClean="0"/>
              <a:t>P. </a:t>
            </a:r>
            <a:r>
              <a:rPr lang="cs-CZ" dirty="0"/>
              <a:t>- SZÉKELY, </a:t>
            </a:r>
            <a:r>
              <a:rPr lang="cs-CZ" dirty="0" smtClean="0"/>
              <a:t>V. </a:t>
            </a:r>
            <a:r>
              <a:rPr lang="cs-CZ" dirty="0"/>
              <a:t>- SLESZYŃSKI, </a:t>
            </a:r>
            <a:r>
              <a:rPr lang="cs-CZ" dirty="0" smtClean="0"/>
              <a:t>P. </a:t>
            </a:r>
            <a:r>
              <a:rPr lang="cs-CZ" dirty="0"/>
              <a:t>- WIŚNIEWSKI, </a:t>
            </a:r>
            <a:r>
              <a:rPr lang="cs-CZ" dirty="0" smtClean="0"/>
              <a:t>R. </a:t>
            </a:r>
          </a:p>
          <a:p>
            <a:pPr lvl="1"/>
            <a:r>
              <a:rPr lang="cs-CZ" dirty="0" smtClean="0"/>
              <a:t>Možnosti </a:t>
            </a:r>
            <a:r>
              <a:rPr lang="cs-CZ" dirty="0" err="1"/>
              <a:t>zlepšenia</a:t>
            </a:r>
            <a:r>
              <a:rPr lang="cs-CZ" dirty="0"/>
              <a:t> dostupnosti a </a:t>
            </a:r>
            <a:r>
              <a:rPr lang="cs-CZ" dirty="0" err="1"/>
              <a:t>rozvoja</a:t>
            </a:r>
            <a:r>
              <a:rPr lang="cs-CZ" dirty="0"/>
              <a:t> cestovného ruchu </a:t>
            </a:r>
            <a:r>
              <a:rPr lang="cs-CZ" b="1" dirty="0"/>
              <a:t>v </a:t>
            </a:r>
            <a:r>
              <a:rPr lang="cs-CZ" b="1" dirty="0" err="1"/>
              <a:t>poľsko-slovenskom</a:t>
            </a:r>
            <a:r>
              <a:rPr lang="cs-CZ" b="1" dirty="0"/>
              <a:t> pohraničí </a:t>
            </a:r>
            <a:r>
              <a:rPr lang="cs-CZ" dirty="0"/>
              <a:t>- </a:t>
            </a:r>
            <a:r>
              <a:rPr lang="cs-CZ" dirty="0" err="1"/>
              <a:t>námety</a:t>
            </a:r>
            <a:r>
              <a:rPr lang="cs-CZ" dirty="0"/>
              <a:t>, </a:t>
            </a:r>
            <a:r>
              <a:rPr lang="cs-CZ" dirty="0" err="1"/>
              <a:t>odporúčania</a:t>
            </a:r>
            <a:r>
              <a:rPr lang="cs-CZ" dirty="0"/>
              <a:t> a dobré </a:t>
            </a:r>
            <a:r>
              <a:rPr lang="cs-CZ" dirty="0" err="1"/>
              <a:t>príklady</a:t>
            </a:r>
            <a:r>
              <a:rPr lang="cs-CZ" dirty="0"/>
              <a:t>. Varšava; Bratislava 2012.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81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483488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Institut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Geographie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Regionalforschung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496944" cy="54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Regionalentwicklung</a:t>
            </a:r>
            <a:r>
              <a:rPr lang="cs-CZ" dirty="0"/>
              <a:t>, -management, -</a:t>
            </a:r>
            <a:r>
              <a:rPr lang="cs-CZ" dirty="0" err="1"/>
              <a:t>planung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/>
              <a:t>-</a:t>
            </a:r>
            <a:r>
              <a:rPr lang="cs-CZ" dirty="0" err="1"/>
              <a:t>beratung</a:t>
            </a:r>
            <a:r>
              <a:rPr lang="cs-CZ" dirty="0"/>
              <a:t>, </a:t>
            </a:r>
            <a:r>
              <a:rPr lang="cs-CZ" b="1" dirty="0" err="1"/>
              <a:t>grenzüberschreitende</a:t>
            </a:r>
            <a:r>
              <a:rPr lang="cs-CZ" b="1" dirty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Zusammenarbeit</a:t>
            </a:r>
            <a:r>
              <a:rPr lang="cs-CZ" b="1" dirty="0" smtClean="0"/>
              <a:t> </a:t>
            </a:r>
            <a:r>
              <a:rPr lang="cs-CZ" b="1" dirty="0"/>
              <a:t>in der </a:t>
            </a:r>
            <a:r>
              <a:rPr lang="cs-CZ" b="1" dirty="0" err="1"/>
              <a:t>europäischen</a:t>
            </a:r>
            <a:r>
              <a:rPr lang="cs-CZ" b="1" dirty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Raumentwicklung</a:t>
            </a:r>
            <a:endParaRPr lang="cs-CZ" b="1" dirty="0" smtClean="0"/>
          </a:p>
          <a:p>
            <a:pPr lvl="0"/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Univ.-Prof. Dr. Heinz FASSMANN</a:t>
            </a:r>
            <a:endParaRPr lang="cs-CZ" dirty="0" smtClean="0"/>
          </a:p>
          <a:p>
            <a:pPr lvl="1"/>
            <a:r>
              <a:rPr lang="cs-CZ" dirty="0" err="1" smtClean="0"/>
              <a:t>Fassmann</a:t>
            </a:r>
            <a:r>
              <a:rPr lang="cs-CZ" dirty="0"/>
              <a:t>, H., </a:t>
            </a:r>
            <a:r>
              <a:rPr lang="cs-CZ" dirty="0" err="1"/>
              <a:t>Münz</a:t>
            </a:r>
            <a:r>
              <a:rPr lang="cs-CZ" dirty="0"/>
              <a:t>, R.: Die </a:t>
            </a:r>
            <a:r>
              <a:rPr lang="cs-CZ" dirty="0" err="1"/>
              <a:t>Osterweiterung</a:t>
            </a:r>
            <a:r>
              <a:rPr lang="cs-CZ" dirty="0"/>
              <a:t> </a:t>
            </a:r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der </a:t>
            </a:r>
            <a:r>
              <a:rPr lang="cs-CZ" dirty="0"/>
              <a:t>EU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Konsequenzen</a:t>
            </a:r>
            <a:r>
              <a:rPr lang="cs-CZ" dirty="0"/>
              <a:t> </a:t>
            </a:r>
            <a:endParaRPr lang="cs-CZ" dirty="0" smtClean="0"/>
          </a:p>
          <a:p>
            <a:pPr marL="365760" lvl="1" indent="0">
              <a:buNone/>
            </a:pP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Ost-West-Wanderung</a:t>
            </a:r>
            <a:r>
              <a:rPr lang="cs-CZ" dirty="0"/>
              <a:t>. Frankfurt/</a:t>
            </a:r>
            <a:r>
              <a:rPr lang="cs-CZ" dirty="0" err="1"/>
              <a:t>Main</a:t>
            </a:r>
            <a:r>
              <a:rPr lang="cs-CZ" dirty="0"/>
              <a:t> 2002</a:t>
            </a:r>
          </a:p>
          <a:p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ACTIVE </a:t>
            </a:r>
            <a:r>
              <a:rPr lang="cs-CZ" dirty="0"/>
              <a:t>AGEING: </a:t>
            </a:r>
            <a:br>
              <a:rPr lang="cs-CZ" dirty="0"/>
            </a:br>
            <a:r>
              <a:rPr lang="cs-CZ" b="1" dirty="0" err="1"/>
              <a:t>Interregionale</a:t>
            </a:r>
            <a:r>
              <a:rPr lang="cs-CZ" b="1" dirty="0"/>
              <a:t> </a:t>
            </a:r>
            <a:r>
              <a:rPr lang="cs-CZ" b="1" dirty="0" err="1"/>
              <a:t>Zusammenarbeit</a:t>
            </a:r>
            <a:r>
              <a:rPr lang="cs-CZ" b="1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Förderung</a:t>
            </a:r>
            <a:r>
              <a:rPr lang="cs-CZ" dirty="0"/>
              <a:t> von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 smtClean="0"/>
              <a:t>Ageing</a:t>
            </a:r>
            <a:endParaRPr lang="cs-CZ" dirty="0" smtClean="0"/>
          </a:p>
          <a:p>
            <a:pPr lvl="1"/>
            <a:r>
              <a:rPr lang="cs-CZ" dirty="0" err="1"/>
              <a:t>Grenzüberschreitendes</a:t>
            </a:r>
            <a:r>
              <a:rPr lang="cs-CZ" dirty="0"/>
              <a:t> </a:t>
            </a:r>
            <a:r>
              <a:rPr lang="cs-CZ" dirty="0" err="1"/>
              <a:t>Kooperationsprogramm</a:t>
            </a:r>
            <a:r>
              <a:rPr lang="cs-CZ" dirty="0"/>
              <a:t> </a:t>
            </a:r>
            <a:r>
              <a:rPr lang="cs-CZ" dirty="0" err="1"/>
              <a:t>Österreich-Ungarn</a:t>
            </a:r>
            <a:endParaRPr lang="cs-CZ" dirty="0"/>
          </a:p>
          <a:p>
            <a:pPr lvl="2"/>
            <a:r>
              <a:rPr lang="cs-CZ" dirty="0" err="1"/>
              <a:t>Projektdauer</a:t>
            </a:r>
            <a:r>
              <a:rPr lang="cs-CZ" dirty="0"/>
              <a:t> 01/2013-12/2014</a:t>
            </a:r>
          </a:p>
          <a:p>
            <a:pPr lvl="1"/>
            <a:r>
              <a:rPr lang="cs-CZ" dirty="0" err="1"/>
              <a:t>Aktives</a:t>
            </a:r>
            <a:r>
              <a:rPr lang="cs-CZ" dirty="0"/>
              <a:t> </a:t>
            </a:r>
            <a:r>
              <a:rPr lang="cs-CZ" dirty="0" err="1"/>
              <a:t>Altern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Thema</a:t>
            </a:r>
            <a:r>
              <a:rPr lang="cs-CZ" dirty="0"/>
              <a:t>,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große</a:t>
            </a:r>
            <a:r>
              <a:rPr lang="cs-CZ" dirty="0"/>
              <a:t> </a:t>
            </a:r>
            <a:r>
              <a:rPr lang="cs-CZ" dirty="0" err="1"/>
              <a:t>Herausforderung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Regionen</a:t>
            </a:r>
            <a:r>
              <a:rPr lang="cs-CZ" dirty="0"/>
              <a:t> </a:t>
            </a:r>
            <a:r>
              <a:rPr lang="cs-CZ" dirty="0" err="1"/>
              <a:t>darstellt</a:t>
            </a:r>
            <a:r>
              <a:rPr lang="cs-CZ" dirty="0"/>
              <a:t>. </a:t>
            </a:r>
            <a:r>
              <a:rPr lang="cs-CZ" dirty="0" err="1"/>
              <a:t>Dies</a:t>
            </a:r>
            <a:r>
              <a:rPr lang="cs-CZ" dirty="0"/>
              <a:t> </a:t>
            </a:r>
            <a:r>
              <a:rPr lang="cs-CZ" dirty="0" err="1"/>
              <a:t>betrifft</a:t>
            </a:r>
            <a:r>
              <a:rPr lang="cs-CZ" dirty="0"/>
              <a:t> </a:t>
            </a:r>
            <a:r>
              <a:rPr lang="cs-CZ" dirty="0" err="1"/>
              <a:t>Gemeinden</a:t>
            </a:r>
            <a:r>
              <a:rPr lang="cs-CZ" dirty="0"/>
              <a:t> direkt,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Gesellschaft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Gesamten</a:t>
            </a:r>
            <a:r>
              <a:rPr lang="cs-CZ" dirty="0"/>
              <a:t> </a:t>
            </a:r>
            <a:r>
              <a:rPr lang="cs-CZ" dirty="0" err="1"/>
              <a:t>sowie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 </a:t>
            </a:r>
            <a:r>
              <a:rPr lang="cs-CZ" dirty="0" err="1"/>
              <a:t>regionale</a:t>
            </a:r>
            <a:r>
              <a:rPr lang="cs-CZ" dirty="0"/>
              <a:t> </a:t>
            </a:r>
            <a:r>
              <a:rPr lang="cs-CZ" dirty="0" err="1"/>
              <a:t>Wirtschaft</a:t>
            </a:r>
            <a:r>
              <a:rPr lang="cs-CZ" dirty="0"/>
              <a:t>. </a:t>
            </a:r>
          </a:p>
          <a:p>
            <a:pPr lvl="2"/>
            <a:r>
              <a:rPr lang="cs-CZ" dirty="0"/>
              <a:t>Die </a:t>
            </a:r>
            <a:r>
              <a:rPr lang="cs-CZ" dirty="0" err="1"/>
              <a:t>Kleinregionen</a:t>
            </a:r>
            <a:r>
              <a:rPr lang="cs-CZ" dirty="0"/>
              <a:t> </a:t>
            </a:r>
            <a:r>
              <a:rPr lang="cs-CZ" dirty="0" err="1"/>
              <a:t>Schneebergland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Keszthely</a:t>
            </a:r>
            <a:r>
              <a:rPr lang="cs-CZ" dirty="0"/>
              <a:t> </a:t>
            </a:r>
            <a:r>
              <a:rPr lang="cs-CZ" dirty="0" err="1"/>
              <a:t>pflegen</a:t>
            </a:r>
            <a:r>
              <a:rPr lang="cs-CZ" dirty="0"/>
              <a:t> </a:t>
            </a:r>
            <a:r>
              <a:rPr lang="cs-CZ" dirty="0" err="1"/>
              <a:t>seit</a:t>
            </a:r>
            <a:r>
              <a:rPr lang="cs-CZ" dirty="0"/>
              <a:t> 2008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Regionspartnerschaft</a:t>
            </a:r>
            <a:r>
              <a:rPr lang="cs-CZ" dirty="0"/>
              <a:t>,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Rahmen</a:t>
            </a:r>
            <a:r>
              <a:rPr lang="cs-CZ" dirty="0"/>
              <a:t> </a:t>
            </a:r>
            <a:r>
              <a:rPr lang="cs-CZ" dirty="0" err="1"/>
              <a:t>derer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bereits</a:t>
            </a:r>
            <a:r>
              <a:rPr lang="cs-CZ" dirty="0"/>
              <a:t> </a:t>
            </a:r>
            <a:r>
              <a:rPr lang="cs-CZ" dirty="0" err="1"/>
              <a:t>mehrere</a:t>
            </a:r>
            <a:r>
              <a:rPr lang="cs-CZ" dirty="0"/>
              <a:t> </a:t>
            </a:r>
            <a:r>
              <a:rPr lang="cs-CZ" dirty="0" err="1"/>
              <a:t>Themen</a:t>
            </a:r>
            <a:r>
              <a:rPr lang="cs-CZ" dirty="0"/>
              <a:t> </a:t>
            </a:r>
            <a:r>
              <a:rPr lang="cs-CZ" dirty="0" err="1"/>
              <a:t>gemeinsam</a:t>
            </a:r>
            <a:r>
              <a:rPr lang="cs-CZ" dirty="0"/>
              <a:t> </a:t>
            </a:r>
            <a:r>
              <a:rPr lang="cs-CZ" dirty="0" err="1"/>
              <a:t>behandeln</a:t>
            </a:r>
            <a:r>
              <a:rPr lang="cs-CZ" dirty="0"/>
              <a:t>. </a:t>
            </a:r>
          </a:p>
          <a:p>
            <a:endParaRPr lang="cs-CZ" dirty="0"/>
          </a:p>
        </p:txBody>
      </p:sp>
      <p:pic>
        <p:nvPicPr>
          <p:cNvPr id="4" name="Obrázek 3" descr="http://public.univie.ac.at/fileadmin/user_upload/public/logo/UNI-Logo_RGB_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235" y="428738"/>
            <a:ext cx="2927350" cy="79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http://raumforschung.univie.ac.at/typo3temp/pics/49162924f7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000" y="3140968"/>
            <a:ext cx="2244080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Portrait Heinz Fassman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052736"/>
            <a:ext cx="1447800" cy="1797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69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/>
              <a:t>Migration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in SEE: </a:t>
            </a:r>
            <a:r>
              <a:rPr lang="cs-CZ" dirty="0" err="1"/>
              <a:t>Transnational</a:t>
            </a:r>
            <a:r>
              <a:rPr lang="cs-CZ" dirty="0"/>
              <a:t> </a:t>
            </a:r>
            <a:r>
              <a:rPr lang="cs-CZ" dirty="0" err="1"/>
              <a:t>Actions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Evidence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 smtClean="0"/>
              <a:t>Strategies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424936" cy="5449816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. </a:t>
            </a:r>
            <a:r>
              <a:rPr lang="cs-CZ" b="1" dirty="0" err="1"/>
              <a:t>migration</a:t>
            </a:r>
            <a:r>
              <a:rPr lang="cs-CZ" b="1" dirty="0"/>
              <a:t> . </a:t>
            </a:r>
            <a:r>
              <a:rPr lang="cs-CZ" b="1" dirty="0" err="1"/>
              <a:t>daten</a:t>
            </a:r>
            <a:r>
              <a:rPr lang="cs-CZ" b="1" dirty="0"/>
              <a:t> . </a:t>
            </a:r>
            <a:r>
              <a:rPr lang="cs-CZ" b="1" dirty="0" err="1"/>
              <a:t>effekte</a:t>
            </a:r>
            <a:r>
              <a:rPr lang="cs-CZ" b="1" dirty="0"/>
              <a:t> . politik  .</a:t>
            </a:r>
            <a:br>
              <a:rPr lang="cs-CZ" b="1" dirty="0"/>
            </a:br>
            <a:r>
              <a:rPr lang="cs-CZ" dirty="0"/>
              <a:t>SEEMIG </a:t>
            </a:r>
            <a:r>
              <a:rPr lang="cs-CZ" dirty="0" err="1"/>
              <a:t>beleuchtet</a:t>
            </a:r>
            <a:r>
              <a:rPr lang="cs-CZ" dirty="0"/>
              <a:t> </a:t>
            </a:r>
            <a:r>
              <a:rPr lang="cs-CZ" dirty="0" err="1"/>
              <a:t>längerfristige</a:t>
            </a:r>
            <a:r>
              <a:rPr lang="cs-CZ" dirty="0"/>
              <a:t> </a:t>
            </a:r>
            <a:r>
              <a:rPr lang="cs-CZ" dirty="0" err="1"/>
              <a:t>transnationale</a:t>
            </a:r>
            <a:r>
              <a:rPr lang="cs-CZ" dirty="0"/>
              <a:t> </a:t>
            </a:r>
            <a:r>
              <a:rPr lang="cs-CZ" dirty="0" err="1"/>
              <a:t>Prozesse</a:t>
            </a:r>
            <a:r>
              <a:rPr lang="cs-CZ" dirty="0"/>
              <a:t> in den </a:t>
            </a:r>
            <a:r>
              <a:rPr lang="cs-CZ" dirty="0" err="1"/>
              <a:t>Bereichen</a:t>
            </a:r>
            <a:r>
              <a:rPr lang="cs-CZ" dirty="0"/>
              <a:t> </a:t>
            </a:r>
            <a:r>
              <a:rPr lang="cs-CZ" dirty="0" err="1"/>
              <a:t>Migration</a:t>
            </a:r>
            <a:r>
              <a:rPr lang="cs-CZ" dirty="0"/>
              <a:t>, </a:t>
            </a:r>
            <a:r>
              <a:rPr lang="cs-CZ" dirty="0" err="1"/>
              <a:t>Demographie</a:t>
            </a:r>
            <a:r>
              <a:rPr lang="cs-CZ" dirty="0"/>
              <a:t>, </a:t>
            </a:r>
            <a:r>
              <a:rPr lang="cs-CZ" dirty="0" err="1"/>
              <a:t>Humankapital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Arbeitsmarkt</a:t>
            </a:r>
            <a:r>
              <a:rPr lang="cs-CZ" dirty="0"/>
              <a:t> in </a:t>
            </a:r>
            <a:r>
              <a:rPr lang="cs-CZ" dirty="0" err="1"/>
              <a:t>Südosteuropa</a:t>
            </a:r>
            <a:r>
              <a:rPr lang="cs-CZ" dirty="0"/>
              <a:t>, </a:t>
            </a:r>
            <a:r>
              <a:rPr lang="cs-CZ" dirty="0" err="1"/>
              <a:t>sowie</a:t>
            </a:r>
            <a:r>
              <a:rPr lang="cs-CZ" dirty="0"/>
              <a:t> </a:t>
            </a:r>
            <a:r>
              <a:rPr lang="cs-CZ" dirty="0" err="1"/>
              <a:t>damit</a:t>
            </a:r>
            <a:r>
              <a:rPr lang="cs-CZ" dirty="0"/>
              <a:t> </a:t>
            </a:r>
            <a:r>
              <a:rPr lang="cs-CZ" dirty="0" err="1"/>
              <a:t>verknüpfte</a:t>
            </a:r>
            <a:r>
              <a:rPr lang="cs-CZ" dirty="0"/>
              <a:t> </a:t>
            </a:r>
            <a:r>
              <a:rPr lang="cs-CZ" dirty="0" err="1"/>
              <a:t>wirtschaftliche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arbeitsmarktbezogene</a:t>
            </a:r>
            <a:r>
              <a:rPr lang="cs-CZ" dirty="0"/>
              <a:t> </a:t>
            </a:r>
            <a:r>
              <a:rPr lang="cs-CZ" dirty="0" err="1"/>
              <a:t>Effekte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err="1" smtClean="0"/>
              <a:t>Kernziel</a:t>
            </a:r>
            <a:r>
              <a:rPr lang="cs-CZ" dirty="0" smtClean="0"/>
              <a:t> </a:t>
            </a:r>
            <a:r>
              <a:rPr lang="cs-CZ" dirty="0" err="1"/>
              <a:t>ist</a:t>
            </a:r>
            <a:r>
              <a:rPr lang="cs-CZ" dirty="0"/>
              <a:t> es, </a:t>
            </a:r>
            <a:r>
              <a:rPr lang="cs-CZ" dirty="0" err="1"/>
              <a:t>verfügbare</a:t>
            </a:r>
            <a:r>
              <a:rPr lang="cs-CZ" dirty="0"/>
              <a:t> </a:t>
            </a:r>
            <a:r>
              <a:rPr lang="cs-CZ" dirty="0" err="1"/>
              <a:t>Daten</a:t>
            </a:r>
            <a:r>
              <a:rPr lang="cs-CZ" dirty="0"/>
              <a:t> </a:t>
            </a:r>
            <a:r>
              <a:rPr lang="cs-CZ" dirty="0" err="1"/>
              <a:t>gemeinsam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analysieren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ergänzen</a:t>
            </a:r>
            <a:r>
              <a:rPr lang="cs-CZ" dirty="0"/>
              <a:t>, um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verbesserte</a:t>
            </a:r>
            <a:r>
              <a:rPr lang="cs-CZ" dirty="0"/>
              <a:t> </a:t>
            </a:r>
            <a:r>
              <a:rPr lang="cs-CZ" dirty="0" err="1"/>
              <a:t>Wissensgrundlage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Politikgestaltung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unterschiedlichen</a:t>
            </a:r>
            <a:r>
              <a:rPr lang="cs-CZ" dirty="0"/>
              <a:t> </a:t>
            </a:r>
            <a:r>
              <a:rPr lang="cs-CZ" dirty="0" err="1"/>
              <a:t>räumlichen</a:t>
            </a:r>
            <a:r>
              <a:rPr lang="cs-CZ" dirty="0"/>
              <a:t> </a:t>
            </a:r>
            <a:r>
              <a:rPr lang="cs-CZ" dirty="0" err="1"/>
              <a:t>Ebenen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 smtClean="0"/>
              <a:t>schaffen</a:t>
            </a:r>
            <a:r>
              <a:rPr lang="cs-CZ" dirty="0" smtClean="0"/>
              <a:t>.</a:t>
            </a:r>
          </a:p>
          <a:p>
            <a:pPr lvl="2"/>
            <a:r>
              <a:rPr lang="cs-CZ" i="1" dirty="0" err="1" smtClean="0"/>
              <a:t>Projektdauer</a:t>
            </a:r>
            <a:r>
              <a:rPr lang="cs-CZ" i="1" dirty="0"/>
              <a:t>: Juni 2012 – </a:t>
            </a:r>
            <a:r>
              <a:rPr lang="cs-CZ" i="1" dirty="0" err="1"/>
              <a:t>November</a:t>
            </a:r>
            <a:r>
              <a:rPr lang="cs-CZ" i="1" dirty="0"/>
              <a:t> 2014</a:t>
            </a:r>
            <a:endParaRPr lang="cs-CZ" dirty="0"/>
          </a:p>
          <a:p>
            <a:pPr lvl="1"/>
            <a:r>
              <a:rPr lang="cs-CZ" b="1" dirty="0" err="1"/>
              <a:t>Partnerkonsortium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err="1" smtClean="0"/>
              <a:t>Statistische</a:t>
            </a:r>
            <a:r>
              <a:rPr lang="cs-CZ" dirty="0" smtClean="0"/>
              <a:t> </a:t>
            </a:r>
            <a:r>
              <a:rPr lang="cs-CZ" dirty="0" err="1"/>
              <a:t>Ämter</a:t>
            </a:r>
            <a:r>
              <a:rPr lang="cs-CZ" dirty="0"/>
              <a:t>, </a:t>
            </a:r>
            <a:r>
              <a:rPr lang="cs-CZ" dirty="0" err="1"/>
              <a:t>Universitäten</a:t>
            </a:r>
            <a:r>
              <a:rPr lang="cs-CZ" dirty="0"/>
              <a:t>, </a:t>
            </a:r>
            <a:r>
              <a:rPr lang="cs-CZ" dirty="0" err="1"/>
              <a:t>Forschungseinrichtungen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Gemeinden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acht</a:t>
            </a:r>
            <a:r>
              <a:rPr lang="cs-CZ" dirty="0"/>
              <a:t> </a:t>
            </a:r>
            <a:r>
              <a:rPr lang="cs-CZ" dirty="0" err="1"/>
              <a:t>Ländern</a:t>
            </a:r>
            <a:r>
              <a:rPr lang="cs-CZ" dirty="0"/>
              <a:t> </a:t>
            </a:r>
            <a:r>
              <a:rPr lang="cs-CZ" dirty="0" smtClean="0"/>
              <a:t>(AU, BUL, IT, RU, SER, SK, SLO, HU)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/>
              <a:t>beobachtende</a:t>
            </a:r>
            <a:r>
              <a:rPr lang="cs-CZ" dirty="0"/>
              <a:t> Partner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weiteren</a:t>
            </a:r>
            <a:r>
              <a:rPr lang="cs-CZ" dirty="0"/>
              <a:t> </a:t>
            </a:r>
            <a:r>
              <a:rPr lang="cs-CZ" dirty="0" err="1"/>
              <a:t>drei</a:t>
            </a:r>
            <a:r>
              <a:rPr lang="cs-CZ" dirty="0"/>
              <a:t> </a:t>
            </a:r>
            <a:r>
              <a:rPr lang="cs-CZ" dirty="0" err="1"/>
              <a:t>Ländern</a:t>
            </a:r>
            <a:r>
              <a:rPr lang="cs-CZ" dirty="0"/>
              <a:t> </a:t>
            </a:r>
            <a:r>
              <a:rPr lang="cs-CZ" dirty="0" smtClean="0"/>
              <a:t>(AL, GEO, UA) </a:t>
            </a:r>
          </a:p>
          <a:p>
            <a:endParaRPr lang="cs-CZ" dirty="0"/>
          </a:p>
        </p:txBody>
      </p:sp>
      <p:pic>
        <p:nvPicPr>
          <p:cNvPr id="4" name="Obrázek 3" descr="http://raumforschung.univie.ac.at/uploads/pics/seemig_logo_color_small_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052736"/>
            <a:ext cx="2462014" cy="7114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161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68952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Atlas </a:t>
            </a:r>
            <a:r>
              <a:rPr lang="cs-CZ" b="1" dirty="0" err="1"/>
              <a:t>Ost</a:t>
            </a:r>
            <a:r>
              <a:rPr lang="cs-CZ" b="1" dirty="0"/>
              <a:t>-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Südosteuropa</a:t>
            </a:r>
            <a:r>
              <a:rPr lang="cs-CZ" b="1" dirty="0"/>
              <a:t> </a:t>
            </a:r>
            <a:endParaRPr lang="cs-CZ" b="1" dirty="0" smtClean="0"/>
          </a:p>
          <a:p>
            <a:pPr lvl="1"/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/>
              <a:t>wissenschaftlicher</a:t>
            </a:r>
            <a:r>
              <a:rPr lang="cs-CZ" dirty="0"/>
              <a:t> </a:t>
            </a:r>
            <a:r>
              <a:rPr lang="cs-CZ" dirty="0" err="1" smtClean="0"/>
              <a:t>Großraumatlas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HR PROF.H.C. UNIV.-DOZ. DR. PETER JORDAN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2000-2003</a:t>
            </a:r>
            <a:endParaRPr lang="cs-CZ" dirty="0"/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Bereitstellung</a:t>
            </a:r>
            <a:r>
              <a:rPr lang="cs-CZ" dirty="0"/>
              <a:t> von </a:t>
            </a:r>
            <a:r>
              <a:rPr lang="cs-CZ" dirty="0" err="1"/>
              <a:t>aktuellen</a:t>
            </a:r>
            <a:r>
              <a:rPr lang="cs-CZ" dirty="0"/>
              <a:t> </a:t>
            </a:r>
            <a:r>
              <a:rPr lang="cs-CZ" dirty="0" err="1"/>
              <a:t>Informationen</a:t>
            </a:r>
            <a:r>
              <a:rPr lang="cs-CZ" dirty="0"/>
              <a:t> 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östlichen</a:t>
            </a:r>
            <a:r>
              <a:rPr lang="cs-CZ" dirty="0"/>
              <a:t> </a:t>
            </a:r>
            <a:r>
              <a:rPr lang="cs-CZ" dirty="0" err="1"/>
              <a:t>Gebiete</a:t>
            </a:r>
            <a:r>
              <a:rPr lang="cs-CZ" dirty="0"/>
              <a:t> </a:t>
            </a:r>
            <a:r>
              <a:rPr lang="cs-CZ" dirty="0" err="1"/>
              <a:t>Europas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Die </a:t>
            </a:r>
            <a:r>
              <a:rPr lang="cs-CZ" dirty="0" err="1"/>
              <a:t>Informationen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in </a:t>
            </a:r>
            <a:r>
              <a:rPr lang="cs-CZ" dirty="0" err="1"/>
              <a:t>Form</a:t>
            </a:r>
            <a:r>
              <a:rPr lang="cs-CZ" dirty="0"/>
              <a:t> von </a:t>
            </a:r>
            <a:r>
              <a:rPr lang="cs-CZ" dirty="0" err="1"/>
              <a:t>thematischen</a:t>
            </a:r>
            <a:r>
              <a:rPr lang="cs-CZ" dirty="0"/>
              <a:t> </a:t>
            </a:r>
            <a:r>
              <a:rPr lang="cs-CZ" dirty="0" err="1"/>
              <a:t>Karten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den </a:t>
            </a:r>
            <a:r>
              <a:rPr lang="cs-CZ" dirty="0" err="1"/>
              <a:t>Sachgebieten</a:t>
            </a:r>
            <a:r>
              <a:rPr lang="cs-CZ" dirty="0"/>
              <a:t> </a:t>
            </a:r>
            <a:r>
              <a:rPr lang="cs-CZ" dirty="0" err="1"/>
              <a:t>Ökologie</a:t>
            </a:r>
            <a:r>
              <a:rPr lang="cs-CZ" dirty="0"/>
              <a:t>, </a:t>
            </a:r>
            <a:r>
              <a:rPr lang="cs-CZ" dirty="0" err="1"/>
              <a:t>Ökonomie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Bevölkerung</a:t>
            </a:r>
            <a:r>
              <a:rPr lang="cs-CZ" dirty="0"/>
              <a:t> </a:t>
            </a:r>
            <a:r>
              <a:rPr lang="cs-CZ" dirty="0" err="1"/>
              <a:t>dargestellt</a:t>
            </a:r>
            <a:r>
              <a:rPr lang="cs-CZ" dirty="0" smtClean="0"/>
              <a:t>.</a:t>
            </a:r>
          </a:p>
          <a:p>
            <a:pPr marL="365760" lvl="1" indent="0"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pPr marL="0" indent="0" fontAlgn="base">
              <a:buNone/>
            </a:pPr>
            <a:r>
              <a:rPr lang="cs-CZ" b="1" dirty="0" err="1" smtClean="0"/>
              <a:t>Regionaler</a:t>
            </a:r>
            <a:r>
              <a:rPr lang="cs-CZ" b="1" dirty="0" smtClean="0"/>
              <a:t> </a:t>
            </a:r>
            <a:r>
              <a:rPr lang="cs-CZ" b="1" dirty="0" err="1"/>
              <a:t>Wandel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(</a:t>
            </a:r>
            <a:r>
              <a:rPr lang="cs-CZ" b="1" dirty="0" err="1"/>
              <a:t>östlichen</a:t>
            </a:r>
            <a:r>
              <a:rPr lang="cs-CZ" b="1" dirty="0"/>
              <a:t>) Europa</a:t>
            </a:r>
          </a:p>
          <a:p>
            <a:pPr fontAlgn="base"/>
            <a:r>
              <a:rPr lang="cs-CZ" dirty="0"/>
              <a:t>Der </a:t>
            </a:r>
            <a:r>
              <a:rPr lang="cs-CZ" dirty="0" err="1"/>
              <a:t>dritte</a:t>
            </a:r>
            <a:r>
              <a:rPr lang="cs-CZ" dirty="0"/>
              <a:t> </a:t>
            </a:r>
            <a:r>
              <a:rPr lang="cs-CZ" dirty="0" err="1"/>
              <a:t>Arbeitsschwerpunkt</a:t>
            </a:r>
            <a:r>
              <a:rPr lang="cs-CZ" dirty="0"/>
              <a:t> </a:t>
            </a:r>
            <a:r>
              <a:rPr lang="cs-CZ" dirty="0" err="1"/>
              <a:t>befasst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Regionalentwicklung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/>
              <a:t>nationalen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internationalen</a:t>
            </a:r>
            <a:r>
              <a:rPr lang="cs-CZ" dirty="0"/>
              <a:t> </a:t>
            </a:r>
            <a:r>
              <a:rPr lang="cs-CZ" dirty="0" err="1"/>
              <a:t>Vergleich</a:t>
            </a:r>
            <a:r>
              <a:rPr lang="cs-CZ" dirty="0"/>
              <a:t>. </a:t>
            </a:r>
            <a:endParaRPr lang="cs-CZ" dirty="0" smtClean="0"/>
          </a:p>
          <a:p>
            <a:pPr lvl="1" fontAlgn="base"/>
            <a:r>
              <a:rPr lang="cs-CZ" dirty="0" err="1" smtClean="0"/>
              <a:t>periphere</a:t>
            </a:r>
            <a:r>
              <a:rPr lang="cs-CZ" dirty="0" smtClean="0"/>
              <a:t> </a:t>
            </a:r>
            <a:r>
              <a:rPr lang="cs-CZ" dirty="0" err="1"/>
              <a:t>Räume</a:t>
            </a:r>
            <a:r>
              <a:rPr lang="cs-CZ" dirty="0"/>
              <a:t> </a:t>
            </a:r>
            <a:r>
              <a:rPr lang="cs-CZ" dirty="0" err="1"/>
              <a:t>außerhalb</a:t>
            </a:r>
            <a:r>
              <a:rPr lang="cs-CZ" dirty="0"/>
              <a:t> der </a:t>
            </a:r>
            <a:r>
              <a:rPr lang="cs-CZ" dirty="0" err="1"/>
              <a:t>Agglomerationen</a:t>
            </a:r>
            <a:r>
              <a:rPr lang="cs-CZ" dirty="0"/>
              <a:t> in </a:t>
            </a:r>
            <a:r>
              <a:rPr lang="cs-CZ" dirty="0" err="1"/>
              <a:t>Österreich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smtClean="0"/>
              <a:t>–in </a:t>
            </a:r>
            <a:r>
              <a:rPr lang="cs-CZ" dirty="0" err="1"/>
              <a:t>seinen</a:t>
            </a:r>
            <a:r>
              <a:rPr lang="cs-CZ" dirty="0"/>
              <a:t> </a:t>
            </a:r>
            <a:r>
              <a:rPr lang="cs-CZ" dirty="0" err="1"/>
              <a:t>östlichen</a:t>
            </a:r>
            <a:r>
              <a:rPr lang="cs-CZ" dirty="0"/>
              <a:t> </a:t>
            </a:r>
            <a:r>
              <a:rPr lang="cs-CZ" dirty="0" err="1" smtClean="0"/>
              <a:t>Nachbarstaaten</a:t>
            </a:r>
            <a:endParaRPr lang="cs-CZ" dirty="0" smtClean="0"/>
          </a:p>
          <a:p>
            <a:pPr lvl="1" fontAlgn="base"/>
            <a:r>
              <a:rPr lang="cs-CZ" dirty="0" err="1" smtClean="0"/>
              <a:t>Europäische</a:t>
            </a:r>
            <a:r>
              <a:rPr lang="cs-CZ" dirty="0" smtClean="0"/>
              <a:t> </a:t>
            </a:r>
            <a:r>
              <a:rPr lang="cs-CZ" dirty="0" err="1"/>
              <a:t>Regionalpolitik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welche</a:t>
            </a:r>
            <a:r>
              <a:rPr lang="cs-CZ" dirty="0"/>
              <a:t> </a:t>
            </a:r>
            <a:r>
              <a:rPr lang="cs-CZ" dirty="0" err="1" smtClean="0"/>
              <a:t>Konsequenzen</a:t>
            </a:r>
            <a:r>
              <a:rPr lang="cs-CZ" dirty="0" smtClean="0"/>
              <a:t>, </a:t>
            </a:r>
            <a:r>
              <a:rPr lang="cs-CZ" dirty="0" err="1" smtClean="0"/>
              <a:t>zunehmende</a:t>
            </a:r>
            <a:r>
              <a:rPr lang="cs-CZ" dirty="0" smtClean="0"/>
              <a:t> </a:t>
            </a:r>
            <a:r>
              <a:rPr lang="cs-CZ" dirty="0" err="1"/>
              <a:t>Integration</a:t>
            </a:r>
            <a:r>
              <a:rPr lang="cs-CZ" dirty="0"/>
              <a:t> in </a:t>
            </a:r>
            <a:r>
              <a:rPr lang="cs-CZ" dirty="0" err="1"/>
              <a:t>einen</a:t>
            </a:r>
            <a:r>
              <a:rPr lang="cs-CZ" dirty="0"/>
              <a:t> </a:t>
            </a:r>
            <a:r>
              <a:rPr lang="cs-CZ" dirty="0" err="1"/>
              <a:t>Europäischen</a:t>
            </a:r>
            <a:r>
              <a:rPr lang="cs-CZ" dirty="0"/>
              <a:t> </a:t>
            </a:r>
            <a:r>
              <a:rPr lang="cs-CZ" dirty="0" err="1"/>
              <a:t>Binnenmarkt</a:t>
            </a:r>
            <a:r>
              <a:rPr lang="cs-CZ" dirty="0" smtClean="0"/>
              <a:t>? </a:t>
            </a:r>
          </a:p>
          <a:p>
            <a:pPr lvl="1" fontAlgn="base"/>
            <a:r>
              <a:rPr lang="cs-CZ" dirty="0" err="1" smtClean="0"/>
              <a:t>Ähnlich</a:t>
            </a:r>
            <a:r>
              <a:rPr lang="cs-CZ" dirty="0" smtClean="0"/>
              <a:t> </a:t>
            </a:r>
            <a:r>
              <a:rPr lang="cs-CZ" dirty="0" err="1"/>
              <a:t>strukturierte</a:t>
            </a:r>
            <a:r>
              <a:rPr lang="cs-CZ" dirty="0"/>
              <a:t> </a:t>
            </a:r>
            <a:r>
              <a:rPr lang="cs-CZ" dirty="0" err="1"/>
              <a:t>Räume</a:t>
            </a:r>
            <a:r>
              <a:rPr lang="cs-CZ" dirty="0"/>
              <a:t> (</a:t>
            </a:r>
            <a:r>
              <a:rPr lang="cs-CZ" dirty="0" err="1"/>
              <a:t>Grenzräume</a:t>
            </a:r>
            <a:r>
              <a:rPr lang="cs-CZ" dirty="0"/>
              <a:t>, </a:t>
            </a:r>
            <a:r>
              <a:rPr lang="cs-CZ" dirty="0" err="1"/>
              <a:t>ländliche</a:t>
            </a:r>
            <a:r>
              <a:rPr lang="cs-CZ" dirty="0"/>
              <a:t> </a:t>
            </a:r>
            <a:r>
              <a:rPr lang="cs-CZ" dirty="0" err="1" smtClean="0"/>
              <a:t>Gebiete</a:t>
            </a:r>
            <a:r>
              <a:rPr lang="cs-CZ" dirty="0" smtClean="0"/>
              <a:t>), </a:t>
            </a:r>
            <a:r>
              <a:rPr lang="cs-CZ" dirty="0" err="1" smtClean="0"/>
              <a:t>Ausmaß</a:t>
            </a:r>
            <a:r>
              <a:rPr lang="cs-CZ" dirty="0" smtClean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ökonomischen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sozialen</a:t>
            </a:r>
            <a:r>
              <a:rPr lang="cs-CZ" dirty="0"/>
              <a:t> </a:t>
            </a:r>
            <a:r>
              <a:rPr lang="cs-CZ" dirty="0" err="1"/>
              <a:t>Disparitäten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bestimmen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den </a:t>
            </a:r>
            <a:r>
              <a:rPr lang="cs-CZ" dirty="0" err="1"/>
              <a:t>Einfluss</a:t>
            </a:r>
            <a:r>
              <a:rPr lang="cs-CZ" dirty="0"/>
              <a:t> von </a:t>
            </a:r>
            <a:r>
              <a:rPr lang="cs-CZ" dirty="0" err="1"/>
              <a:t>Planung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Politik </a:t>
            </a:r>
            <a:r>
              <a:rPr lang="cs-CZ" dirty="0" err="1"/>
              <a:t>abzugrenzen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ÖAW, Institut für Stadt- und Regionalforschung, Österreichische Akademie der Wissenschaft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4667250" cy="984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Portrait Peter Jorda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32656"/>
            <a:ext cx="1428750" cy="191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220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7467600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74153"/>
            <a:ext cx="8568952" cy="5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„LEBENSQUALITÄT IM GRENZRAUM – STÄRKUNG GRENZÜBERSCHREITENDER VERFLECHTUNGEN FÜR EINE NACHHALTIGE REGIONALENTWICKLUNG UND –PLANUNG“</a:t>
            </a:r>
          </a:p>
          <a:p>
            <a:r>
              <a:rPr lang="cs-CZ" dirty="0" err="1" smtClean="0"/>
              <a:t>Kooperation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Lehrstuhls</a:t>
            </a:r>
            <a:r>
              <a:rPr lang="cs-CZ" dirty="0" smtClean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Qualitäts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Umweltmanagement</a:t>
            </a:r>
            <a:r>
              <a:rPr lang="cs-CZ" dirty="0"/>
              <a:t> der </a:t>
            </a:r>
            <a:r>
              <a:rPr lang="cs-CZ" dirty="0" err="1"/>
              <a:t>Wirtschaftsuniversität</a:t>
            </a:r>
            <a:r>
              <a:rPr lang="cs-CZ" dirty="0"/>
              <a:t> </a:t>
            </a:r>
            <a:r>
              <a:rPr lang="cs-CZ" dirty="0" err="1"/>
              <a:t>Wrocław</a:t>
            </a:r>
            <a:r>
              <a:rPr lang="cs-CZ" dirty="0"/>
              <a:t> (</a:t>
            </a:r>
            <a:r>
              <a:rPr lang="cs-CZ" dirty="0" err="1"/>
              <a:t>Breslau</a:t>
            </a:r>
            <a:r>
              <a:rPr lang="cs-CZ" dirty="0"/>
              <a:t>) </a:t>
            </a:r>
            <a:r>
              <a:rPr lang="cs-CZ" b="1" dirty="0"/>
              <a:t>(</a:t>
            </a:r>
            <a:r>
              <a:rPr lang="cs-CZ" b="1" dirty="0" err="1"/>
              <a:t>Uniwersytet</a:t>
            </a:r>
            <a:r>
              <a:rPr lang="cs-CZ" b="1" dirty="0"/>
              <a:t> </a:t>
            </a:r>
            <a:r>
              <a:rPr lang="cs-CZ" b="1" dirty="0" err="1"/>
              <a:t>Ekonomiczny</a:t>
            </a:r>
            <a:r>
              <a:rPr lang="cs-CZ" b="1" dirty="0"/>
              <a:t> </a:t>
            </a:r>
            <a:r>
              <a:rPr lang="cs-CZ" b="1" dirty="0" err="1"/>
              <a:t>we</a:t>
            </a:r>
            <a:r>
              <a:rPr lang="cs-CZ" b="1" dirty="0"/>
              <a:t> </a:t>
            </a:r>
            <a:r>
              <a:rPr lang="cs-CZ" b="1" dirty="0" err="1"/>
              <a:t>Wrocławiu</a:t>
            </a:r>
            <a:r>
              <a:rPr lang="cs-CZ" b="1" dirty="0"/>
              <a:t>)</a:t>
            </a:r>
          </a:p>
          <a:p>
            <a:pPr lvl="2"/>
            <a:r>
              <a:rPr lang="cs-CZ" dirty="0" err="1" smtClean="0"/>
              <a:t>Projektlaufzeit</a:t>
            </a:r>
            <a:r>
              <a:rPr lang="cs-CZ" dirty="0"/>
              <a:t>: </a:t>
            </a:r>
            <a:r>
              <a:rPr lang="cs-CZ" dirty="0" err="1"/>
              <a:t>April</a:t>
            </a:r>
            <a:r>
              <a:rPr lang="cs-CZ" dirty="0"/>
              <a:t> 2012 – </a:t>
            </a:r>
            <a:r>
              <a:rPr lang="cs-CZ" dirty="0" err="1"/>
              <a:t>März</a:t>
            </a:r>
            <a:r>
              <a:rPr lang="cs-CZ" dirty="0"/>
              <a:t> 2014</a:t>
            </a:r>
          </a:p>
          <a:p>
            <a:pPr lvl="2"/>
            <a:r>
              <a:rPr lang="cs-CZ" dirty="0" err="1" smtClean="0"/>
              <a:t>Drittmittelgeber</a:t>
            </a:r>
            <a:r>
              <a:rPr lang="cs-CZ" dirty="0"/>
              <a:t>: </a:t>
            </a:r>
            <a:r>
              <a:rPr lang="cs-CZ" dirty="0" err="1"/>
              <a:t>Europäische</a:t>
            </a:r>
            <a:r>
              <a:rPr lang="cs-CZ" dirty="0"/>
              <a:t> Union, EFRE/ </a:t>
            </a:r>
            <a:r>
              <a:rPr lang="cs-CZ" dirty="0" err="1"/>
              <a:t>Ziel</a:t>
            </a:r>
            <a:r>
              <a:rPr lang="cs-CZ" dirty="0"/>
              <a:t> 3</a:t>
            </a:r>
          </a:p>
          <a:p>
            <a:r>
              <a:rPr lang="cs-CZ" dirty="0" err="1" smtClean="0"/>
              <a:t>Ansprechpartner</a:t>
            </a:r>
            <a:r>
              <a:rPr lang="cs-CZ" dirty="0" smtClean="0"/>
              <a:t>:  DR. ROBERT KNIPPSCHILD / </a:t>
            </a:r>
            <a:r>
              <a:rPr lang="cs-CZ" dirty="0" err="1" smtClean="0"/>
              <a:t>u.a</a:t>
            </a:r>
            <a:r>
              <a:rPr lang="cs-CZ" dirty="0" smtClean="0"/>
              <a:t>. AGEG 2013</a:t>
            </a:r>
          </a:p>
          <a:p>
            <a:pPr lvl="1"/>
            <a:r>
              <a:rPr lang="cs-CZ" b="1" dirty="0" smtClean="0"/>
              <a:t>Friedrich</a:t>
            </a:r>
            <a:r>
              <a:rPr lang="cs-CZ" b="1" dirty="0"/>
              <a:t>, Katja / </a:t>
            </a:r>
            <a:r>
              <a:rPr lang="cs-CZ" b="1" dirty="0" err="1"/>
              <a:t>Knippschild</a:t>
            </a:r>
            <a:r>
              <a:rPr lang="cs-CZ" b="1" dirty="0"/>
              <a:t>, Robert / Kunert, Matthias / </a:t>
            </a:r>
            <a:r>
              <a:rPr lang="cs-CZ" b="1" dirty="0" err="1"/>
              <a:t>Meyer-Künzel</a:t>
            </a:r>
            <a:r>
              <a:rPr lang="cs-CZ" b="1" dirty="0"/>
              <a:t>, Monika / Neumann, Ingo (</a:t>
            </a:r>
            <a:r>
              <a:rPr lang="cs-CZ" b="1" dirty="0" err="1"/>
              <a:t>Hrsg</a:t>
            </a:r>
            <a:r>
              <a:rPr lang="cs-CZ" b="1" dirty="0"/>
              <a:t>.) (2005</a:t>
            </a:r>
            <a:r>
              <a:rPr lang="cs-CZ" b="1" dirty="0" smtClean="0"/>
              <a:t>):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b="1" dirty="0" err="1"/>
              <a:t>Grenzstädte</a:t>
            </a:r>
            <a:r>
              <a:rPr lang="cs-CZ" b="1" dirty="0"/>
              <a:t> </a:t>
            </a:r>
            <a:r>
              <a:rPr lang="cs-CZ" dirty="0" err="1"/>
              <a:t>wachsen</a:t>
            </a:r>
            <a:r>
              <a:rPr lang="cs-CZ" dirty="0"/>
              <a:t> </a:t>
            </a:r>
            <a:r>
              <a:rPr lang="cs-CZ" dirty="0" err="1"/>
              <a:t>zusammen</a:t>
            </a:r>
            <a:r>
              <a:rPr lang="cs-CZ" dirty="0"/>
              <a:t> –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Zukunftsdialog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Europastadt</a:t>
            </a:r>
            <a:r>
              <a:rPr lang="cs-CZ" dirty="0"/>
              <a:t> </a:t>
            </a:r>
            <a:r>
              <a:rPr lang="cs-CZ" dirty="0" err="1"/>
              <a:t>Görlitz</a:t>
            </a:r>
            <a:r>
              <a:rPr lang="cs-CZ" dirty="0"/>
              <a:t>/</a:t>
            </a:r>
            <a:r>
              <a:rPr lang="cs-CZ" dirty="0" err="1"/>
              <a:t>Zgorzelec</a:t>
            </a:r>
            <a:r>
              <a:rPr lang="cs-CZ" dirty="0"/>
              <a:t>. </a:t>
            </a:r>
            <a:r>
              <a:rPr lang="cs-CZ" dirty="0" err="1"/>
              <a:t>München</a:t>
            </a:r>
            <a:r>
              <a:rPr lang="cs-CZ" dirty="0"/>
              <a:t>. </a:t>
            </a:r>
            <a:r>
              <a:rPr lang="cs-CZ" dirty="0" err="1"/>
              <a:t>Oekom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b="1" dirty="0" err="1" smtClean="0"/>
              <a:t>Leibenath</a:t>
            </a:r>
            <a:r>
              <a:rPr lang="cs-CZ" b="1" dirty="0"/>
              <a:t>, Markus / </a:t>
            </a:r>
            <a:r>
              <a:rPr lang="cs-CZ" b="1" dirty="0" err="1"/>
              <a:t>Knippschild</a:t>
            </a:r>
            <a:r>
              <a:rPr lang="cs-CZ" b="1" dirty="0"/>
              <a:t>, Robert (2007):</a:t>
            </a:r>
            <a:r>
              <a:rPr lang="cs-CZ" dirty="0"/>
              <a:t> </a:t>
            </a:r>
            <a:r>
              <a:rPr lang="cs-CZ" dirty="0" err="1"/>
              <a:t>Territorial</a:t>
            </a:r>
            <a:r>
              <a:rPr lang="cs-CZ" dirty="0"/>
              <a:t> </a:t>
            </a:r>
            <a:r>
              <a:rPr lang="cs-CZ" dirty="0" err="1"/>
              <a:t>Cohesion</a:t>
            </a:r>
            <a:r>
              <a:rPr lang="cs-CZ" dirty="0"/>
              <a:t> and </a:t>
            </a:r>
            <a:r>
              <a:rPr lang="cs-CZ" dirty="0" err="1"/>
              <a:t>Transboundary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: </a:t>
            </a:r>
            <a:r>
              <a:rPr lang="cs-CZ" dirty="0" err="1"/>
              <a:t>Insights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Polish-German</a:t>
            </a:r>
            <a:r>
              <a:rPr lang="cs-CZ" b="1" dirty="0"/>
              <a:t> and </a:t>
            </a:r>
            <a:r>
              <a:rPr lang="cs-CZ" b="1" dirty="0" err="1"/>
              <a:t>the</a:t>
            </a:r>
            <a:r>
              <a:rPr lang="cs-CZ" b="1" dirty="0"/>
              <a:t> Czech-</a:t>
            </a:r>
            <a:r>
              <a:rPr lang="cs-CZ" b="1" dirty="0" err="1"/>
              <a:t>German</a:t>
            </a:r>
            <a:r>
              <a:rPr lang="cs-CZ" b="1" dirty="0"/>
              <a:t> </a:t>
            </a:r>
            <a:r>
              <a:rPr lang="cs-CZ" b="1" dirty="0" err="1"/>
              <a:t>Borders</a:t>
            </a:r>
            <a:r>
              <a:rPr lang="cs-CZ" dirty="0"/>
              <a:t>. In: </a:t>
            </a:r>
            <a:r>
              <a:rPr lang="cs-CZ" dirty="0" err="1"/>
              <a:t>Scholich</a:t>
            </a:r>
            <a:r>
              <a:rPr lang="cs-CZ" dirty="0"/>
              <a:t>, D. (</a:t>
            </a:r>
            <a:r>
              <a:rPr lang="cs-CZ" dirty="0" err="1"/>
              <a:t>Hrsg</a:t>
            </a:r>
            <a:r>
              <a:rPr lang="cs-CZ" dirty="0"/>
              <a:t>.): </a:t>
            </a:r>
            <a:r>
              <a:rPr lang="cs-CZ" dirty="0" err="1"/>
              <a:t>Territorial</a:t>
            </a:r>
            <a:r>
              <a:rPr lang="cs-CZ" dirty="0"/>
              <a:t> </a:t>
            </a:r>
            <a:r>
              <a:rPr lang="cs-CZ" dirty="0" err="1"/>
              <a:t>Cohesion</a:t>
            </a:r>
            <a:r>
              <a:rPr lang="cs-CZ" dirty="0"/>
              <a:t>. </a:t>
            </a:r>
            <a:r>
              <a:rPr lang="cs-CZ" dirty="0" err="1"/>
              <a:t>Berlin</a:t>
            </a:r>
            <a:r>
              <a:rPr lang="cs-CZ" dirty="0"/>
              <a:t>. </a:t>
            </a:r>
            <a:r>
              <a:rPr lang="cs-CZ" dirty="0" err="1"/>
              <a:t>Springer</a:t>
            </a:r>
            <a:r>
              <a:rPr lang="cs-CZ" dirty="0"/>
              <a:t> (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Annual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Spatial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and </a:t>
            </a:r>
            <a:r>
              <a:rPr lang="cs-CZ" dirty="0" err="1"/>
              <a:t>Policy</a:t>
            </a:r>
            <a:r>
              <a:rPr lang="cs-CZ" dirty="0"/>
              <a:t>). </a:t>
            </a:r>
            <a:r>
              <a:rPr lang="cs-CZ" dirty="0" err="1"/>
              <a:t>Seite</a:t>
            </a:r>
            <a:r>
              <a:rPr lang="cs-CZ" dirty="0"/>
              <a:t> 123-150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8" name="Obrázek 7" descr="http://tu-dresden.de/die_tu_dresden/fakultaeten/fakultaet_forst_geo_und_hydrowissenschaften/fachrichtung_geowissenschaften/ig/lehrstuehle/raumordnung/images/log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4205"/>
            <a:ext cx="8352928" cy="618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604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6552728" cy="1301006"/>
          </a:xfrm>
        </p:spPr>
        <p:txBody>
          <a:bodyPr>
            <a:normAutofit/>
          </a:bodyPr>
          <a:lstStyle/>
          <a:p>
            <a:r>
              <a:rPr lang="cs-CZ" sz="2700" dirty="0" err="1" smtClean="0"/>
              <a:t>Sächsisch-Tschechisches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91064" cy="5141168"/>
          </a:xfrm>
        </p:spPr>
        <p:txBody>
          <a:bodyPr>
            <a:normAutofit fontScale="92500"/>
          </a:bodyPr>
          <a:lstStyle/>
          <a:p>
            <a:pPr lvl="0"/>
            <a:r>
              <a:rPr lang="cs-CZ" b="1" u="sng" dirty="0" err="1" smtClean="0">
                <a:hlinkClick r:id="rId2"/>
              </a:rPr>
              <a:t>Hochschulzentrum</a:t>
            </a:r>
            <a:endParaRPr lang="cs-CZ" dirty="0"/>
          </a:p>
          <a:p>
            <a:pPr lvl="0"/>
            <a:r>
              <a:rPr lang="cs-CZ" b="1" dirty="0" err="1" smtClean="0"/>
              <a:t>Hochschulkolleg</a:t>
            </a:r>
            <a:r>
              <a:rPr lang="cs-CZ" b="1" dirty="0" smtClean="0"/>
              <a:t>, </a:t>
            </a:r>
          </a:p>
          <a:p>
            <a:pPr lvl="1"/>
            <a:r>
              <a:rPr lang="de-DE" dirty="0"/>
              <a:t>2003 </a:t>
            </a:r>
            <a:r>
              <a:rPr lang="cs-CZ" dirty="0"/>
              <a:t>/ 2006</a:t>
            </a:r>
          </a:p>
          <a:p>
            <a:pPr lvl="1"/>
            <a:r>
              <a:rPr lang="de-DE" dirty="0"/>
              <a:t>EU-Gemeinschaftsinitiative </a:t>
            </a:r>
            <a:r>
              <a:rPr lang="de-DE" dirty="0" err="1"/>
              <a:t>Interreg</a:t>
            </a:r>
            <a:r>
              <a:rPr lang="de-DE" dirty="0"/>
              <a:t> IIIA </a:t>
            </a:r>
            <a:r>
              <a:rPr lang="de-DE" dirty="0" err="1" smtClean="0"/>
              <a:t>kofinanziert</a:t>
            </a:r>
            <a:endParaRPr lang="cs-CZ" dirty="0" smtClean="0"/>
          </a:p>
          <a:p>
            <a:pPr lvl="1"/>
            <a:r>
              <a:rPr lang="de-DE" dirty="0"/>
              <a:t>der Aufbau einer "</a:t>
            </a:r>
            <a:r>
              <a:rPr lang="de-DE" b="1" dirty="0"/>
              <a:t>Sächsisch-Tschechischen Fachbibliothek</a:t>
            </a:r>
            <a:r>
              <a:rPr lang="de-DE" dirty="0"/>
              <a:t>" (STFB): </a:t>
            </a:r>
            <a:r>
              <a:rPr lang="de-DE" dirty="0">
                <a:hlinkClick r:id="rId3"/>
              </a:rPr>
              <a:t>ca. 5000 Fachbücher</a:t>
            </a:r>
            <a:endParaRPr lang="cs-CZ" dirty="0" smtClean="0"/>
          </a:p>
          <a:p>
            <a:pPr lvl="0"/>
            <a:r>
              <a:rPr lang="cs-CZ" b="1" u="sng" dirty="0" err="1" smtClean="0">
                <a:hlinkClick r:id="rId4"/>
              </a:rPr>
              <a:t>Hochschulinitiative</a:t>
            </a:r>
            <a:endParaRPr lang="cs-CZ" dirty="0"/>
          </a:p>
          <a:p>
            <a:pPr lvl="1"/>
            <a:r>
              <a:rPr lang="de-DE" dirty="0"/>
              <a:t>der Aufbau einer langfristig angelegten wissenschaftlichen Kooperation von Hochschulen im sächsisch-tschechischen </a:t>
            </a:r>
            <a:r>
              <a:rPr lang="de-DE" dirty="0" smtClean="0"/>
              <a:t>Grenzgebiet</a:t>
            </a:r>
            <a:endParaRPr lang="cs-CZ" dirty="0" smtClean="0"/>
          </a:p>
          <a:p>
            <a:pPr lvl="1"/>
            <a:r>
              <a:rPr lang="de-DE" dirty="0"/>
              <a:t>die Bildung eines nachhaltigen, grenzübergreifenden Forschungsnetzwerkes von Wissenschaftlern, Studierenden sowie sonstigen Experten</a:t>
            </a:r>
            <a:endParaRPr lang="cs-CZ" dirty="0" smtClean="0"/>
          </a:p>
        </p:txBody>
      </p:sp>
      <p:pic>
        <p:nvPicPr>
          <p:cNvPr id="7170" name="Picture 2" descr="Peter Jurcz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772816"/>
            <a:ext cx="1240532" cy="1773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TU-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4" y="188639"/>
            <a:ext cx="3972822" cy="66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Kart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6632"/>
            <a:ext cx="3904828" cy="128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tu-chemnitz.de/phil/europastudien/eskultur/Grenzraum2_0/scherm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967" y="3568611"/>
            <a:ext cx="1622597" cy="162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oo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191209"/>
            <a:ext cx="1253244" cy="156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00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err="1"/>
              <a:t>Deutsch-tschechischer</a:t>
            </a:r>
            <a:r>
              <a:rPr lang="cs-CZ" b="1" dirty="0"/>
              <a:t> </a:t>
            </a:r>
            <a:r>
              <a:rPr lang="cs-CZ" b="1" dirty="0" err="1"/>
              <a:t>Grenzraum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Euregio</a:t>
            </a:r>
            <a:r>
              <a:rPr lang="cs-CZ" dirty="0"/>
              <a:t> </a:t>
            </a:r>
            <a:r>
              <a:rPr lang="cs-CZ" dirty="0" err="1"/>
              <a:t>Egrensis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5141168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Řezník</a:t>
            </a:r>
            <a:r>
              <a:rPr lang="cs-CZ" b="1" dirty="0"/>
              <a:t>, </a:t>
            </a:r>
            <a:r>
              <a:rPr lang="cs-CZ" b="1" dirty="0" smtClean="0"/>
              <a:t>M. </a:t>
            </a:r>
            <a:r>
              <a:rPr lang="cs-CZ" b="1" dirty="0"/>
              <a:t>(</a:t>
            </a:r>
            <a:r>
              <a:rPr lang="cs-CZ" b="1" dirty="0" err="1"/>
              <a:t>ed</a:t>
            </a:r>
            <a:r>
              <a:rPr lang="cs-CZ" b="1" dirty="0" smtClean="0"/>
              <a:t>.): </a:t>
            </a:r>
            <a:r>
              <a:rPr lang="cs-CZ" dirty="0" err="1" smtClean="0"/>
              <a:t>Grenzraum</a:t>
            </a:r>
            <a:r>
              <a:rPr lang="cs-CZ" dirty="0" smtClean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smtClean="0"/>
              <a:t>Transfer. </a:t>
            </a:r>
            <a:r>
              <a:rPr lang="cs-CZ" dirty="0" err="1" smtClean="0"/>
              <a:t>Berlin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Duncker</a:t>
            </a:r>
            <a:r>
              <a:rPr lang="cs-CZ" dirty="0"/>
              <a:t> &amp; </a:t>
            </a:r>
            <a:r>
              <a:rPr lang="cs-CZ" dirty="0" err="1"/>
              <a:t>Humblot</a:t>
            </a:r>
            <a:r>
              <a:rPr lang="cs-CZ" dirty="0"/>
              <a:t>) 2007 (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Erscheinen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b="1" dirty="0" err="1"/>
              <a:t>Mehnert</a:t>
            </a:r>
            <a:r>
              <a:rPr lang="cs-CZ" b="1" dirty="0"/>
              <a:t>, </a:t>
            </a:r>
            <a:r>
              <a:rPr lang="cs-CZ" b="1" dirty="0" smtClean="0"/>
              <a:t>E. </a:t>
            </a:r>
            <a:r>
              <a:rPr lang="cs-CZ" b="1" dirty="0"/>
              <a:t>(</a:t>
            </a:r>
            <a:r>
              <a:rPr lang="cs-CZ" b="1" dirty="0" err="1"/>
              <a:t>ed</a:t>
            </a:r>
            <a:r>
              <a:rPr lang="cs-CZ" b="1" dirty="0" smtClean="0"/>
              <a:t>.): </a:t>
            </a:r>
            <a:r>
              <a:rPr lang="cs-CZ" b="1" dirty="0" err="1" smtClean="0"/>
              <a:t>Erzgebirge</a:t>
            </a:r>
            <a:r>
              <a:rPr lang="cs-CZ" b="1" dirty="0" smtClean="0"/>
              <a:t> </a:t>
            </a:r>
            <a:r>
              <a:rPr lang="cs-CZ" b="1" dirty="0"/>
              <a:t>- </a:t>
            </a:r>
            <a:r>
              <a:rPr lang="cs-CZ" b="1" dirty="0" err="1"/>
              <a:t>Heimat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smtClean="0"/>
              <a:t>domov. </a:t>
            </a:r>
            <a:r>
              <a:rPr lang="cs-CZ" dirty="0" smtClean="0"/>
              <a:t>Frankfurt/M</a:t>
            </a:r>
            <a:r>
              <a:rPr lang="cs-CZ" dirty="0"/>
              <a:t>. (Peter Lang) </a:t>
            </a:r>
            <a:r>
              <a:rPr lang="cs-CZ" dirty="0" smtClean="0"/>
              <a:t>2006. </a:t>
            </a:r>
            <a:endParaRPr lang="cs-CZ" dirty="0"/>
          </a:p>
          <a:p>
            <a:r>
              <a:rPr lang="cs-CZ" b="1" dirty="0"/>
              <a:t>Holečková, </a:t>
            </a:r>
            <a:r>
              <a:rPr lang="cs-CZ" b="1" dirty="0" smtClean="0"/>
              <a:t>R.</a:t>
            </a:r>
            <a:r>
              <a:rPr lang="cs-CZ" dirty="0" smtClean="0"/>
              <a:t>; </a:t>
            </a:r>
            <a:r>
              <a:rPr lang="cs-CZ" dirty="0"/>
              <a:t>Neubert, Andreas; </a:t>
            </a:r>
            <a:r>
              <a:rPr lang="cs-CZ" dirty="0" err="1"/>
              <a:t>Steger</a:t>
            </a:r>
            <a:r>
              <a:rPr lang="cs-CZ" dirty="0"/>
              <a:t>, Thomas (</a:t>
            </a:r>
            <a:r>
              <a:rPr lang="cs-CZ" dirty="0" err="1"/>
              <a:t>eds</a:t>
            </a:r>
            <a:r>
              <a:rPr lang="cs-CZ" dirty="0" smtClean="0"/>
              <a:t>.): </a:t>
            </a:r>
            <a:r>
              <a:rPr lang="cs-CZ" dirty="0" err="1" smtClean="0"/>
              <a:t>Sächsisch-tschechische</a:t>
            </a:r>
            <a:r>
              <a:rPr lang="cs-CZ" dirty="0" smtClean="0"/>
              <a:t> </a:t>
            </a:r>
            <a:r>
              <a:rPr lang="cs-CZ" dirty="0" err="1" smtClean="0"/>
              <a:t>Unternehmenskooperation</a:t>
            </a:r>
            <a:r>
              <a:rPr lang="cs-CZ" dirty="0" smtClean="0"/>
              <a:t>. </a:t>
            </a:r>
            <a:r>
              <a:rPr lang="cs-CZ" dirty="0" err="1" smtClean="0"/>
              <a:t>München</a:t>
            </a:r>
            <a:r>
              <a:rPr lang="cs-CZ" dirty="0" smtClean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Mering</a:t>
            </a:r>
            <a:r>
              <a:rPr lang="cs-CZ" dirty="0"/>
              <a:t> (Rainer </a:t>
            </a:r>
            <a:r>
              <a:rPr lang="cs-CZ" dirty="0" err="1"/>
              <a:t>Hampp</a:t>
            </a:r>
            <a:r>
              <a:rPr lang="cs-CZ" dirty="0"/>
              <a:t>) </a:t>
            </a:r>
            <a:r>
              <a:rPr lang="cs-CZ" dirty="0" smtClean="0"/>
              <a:t>2006. </a:t>
            </a:r>
          </a:p>
          <a:p>
            <a:pPr fontAlgn="t"/>
            <a:r>
              <a:rPr lang="cs-CZ" dirty="0" err="1"/>
              <a:t>Hrsg</a:t>
            </a:r>
            <a:r>
              <a:rPr lang="cs-CZ" dirty="0"/>
              <a:t>. von </a:t>
            </a:r>
            <a:r>
              <a:rPr lang="cs-CZ" dirty="0" smtClean="0"/>
              <a:t>I. </a:t>
            </a:r>
            <a:r>
              <a:rPr lang="cs-CZ" dirty="0" err="1"/>
              <a:t>Scherm</a:t>
            </a:r>
            <a:r>
              <a:rPr lang="cs-CZ" dirty="0"/>
              <a:t>, </a:t>
            </a:r>
            <a:r>
              <a:rPr lang="cs-CZ" dirty="0" smtClean="0"/>
              <a:t>K. </a:t>
            </a:r>
            <a:r>
              <a:rPr lang="cs-CZ" dirty="0" err="1"/>
              <a:t>Belgardt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smtClean="0"/>
              <a:t>M. </a:t>
            </a:r>
            <a:r>
              <a:rPr lang="cs-CZ" dirty="0" err="1"/>
              <a:t>Munke</a:t>
            </a:r>
            <a:r>
              <a:rPr lang="cs-CZ" dirty="0"/>
              <a:t> </a:t>
            </a:r>
            <a:r>
              <a:rPr lang="cs-CZ" dirty="0" err="1"/>
              <a:t>unter</a:t>
            </a:r>
            <a:r>
              <a:rPr lang="cs-CZ" dirty="0"/>
              <a:t> </a:t>
            </a:r>
            <a:r>
              <a:rPr lang="cs-CZ" dirty="0" err="1"/>
              <a:t>Mitarbeit</a:t>
            </a:r>
            <a:r>
              <a:rPr lang="cs-CZ" dirty="0"/>
              <a:t> von </a:t>
            </a:r>
            <a:r>
              <a:rPr lang="cs-CZ" dirty="0" smtClean="0"/>
              <a:t>D. </a:t>
            </a:r>
            <a:r>
              <a:rPr lang="cs-CZ" dirty="0" err="1"/>
              <a:t>Hommerová</a:t>
            </a:r>
            <a:r>
              <a:rPr lang="cs-CZ" dirty="0"/>
              <a:t>, </a:t>
            </a:r>
            <a:r>
              <a:rPr lang="cs-CZ" dirty="0" smtClean="0"/>
              <a:t>B. </a:t>
            </a:r>
            <a:r>
              <a:rPr lang="cs-CZ" dirty="0" err="1"/>
              <a:t>Pohadjová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smtClean="0"/>
              <a:t>M. </a:t>
            </a:r>
            <a:r>
              <a:rPr lang="cs-CZ" dirty="0" err="1"/>
              <a:t>Jeřabek</a:t>
            </a:r>
            <a:r>
              <a:rPr lang="cs-CZ" dirty="0"/>
              <a:t>: </a:t>
            </a:r>
            <a:r>
              <a:rPr lang="cs-CZ" dirty="0" err="1"/>
              <a:t>Hochschulkooperation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Sächsisch-tschechischen</a:t>
            </a:r>
            <a:r>
              <a:rPr lang="cs-CZ" dirty="0"/>
              <a:t> </a:t>
            </a:r>
            <a:r>
              <a:rPr lang="cs-CZ" dirty="0" err="1"/>
              <a:t>Grenzraum</a:t>
            </a:r>
            <a:r>
              <a:rPr lang="cs-CZ" dirty="0"/>
              <a:t>. Die </a:t>
            </a:r>
            <a:r>
              <a:rPr lang="cs-CZ" dirty="0" err="1"/>
              <a:t>Sächsisch-tschechische</a:t>
            </a:r>
            <a:r>
              <a:rPr lang="cs-CZ" dirty="0"/>
              <a:t> </a:t>
            </a:r>
            <a:r>
              <a:rPr lang="cs-CZ" dirty="0" err="1"/>
              <a:t>Hochschulinitiative</a:t>
            </a:r>
            <a:r>
              <a:rPr lang="cs-CZ" dirty="0"/>
              <a:t> (STHI) -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Bilanz</a:t>
            </a:r>
            <a:r>
              <a:rPr lang="cs-CZ" dirty="0"/>
              <a:t>, 2012, </a:t>
            </a:r>
            <a:r>
              <a:rPr lang="cs-CZ" b="1" dirty="0"/>
              <a:t>Heft 49 </a:t>
            </a:r>
            <a:r>
              <a:rPr lang="cs-CZ" dirty="0"/>
              <a:t>/ </a:t>
            </a:r>
            <a:r>
              <a:rPr lang="cs-CZ" b="1" dirty="0"/>
              <a:t>Vysokoškolská spolupráce v česko-saském pohraničí. Česko-saská </a:t>
            </a:r>
            <a:r>
              <a:rPr lang="cs-CZ" b="1" dirty="0" err="1"/>
              <a:t>vysokoškolska</a:t>
            </a:r>
            <a:r>
              <a:rPr lang="cs-CZ" b="1" dirty="0"/>
              <a:t> iniciativa (ČSVI) </a:t>
            </a:r>
            <a:r>
              <a:rPr lang="cs-CZ" dirty="0"/>
              <a:t>- </a:t>
            </a:r>
            <a:r>
              <a:rPr lang="cs-CZ" b="1" dirty="0"/>
              <a:t>bilance</a:t>
            </a:r>
            <a:endParaRPr lang="cs-CZ" dirty="0"/>
          </a:p>
          <a:p>
            <a:pPr fontAlgn="t"/>
            <a:r>
              <a:rPr lang="cs-CZ" dirty="0" err="1"/>
              <a:t>Jurczek</a:t>
            </a:r>
            <a:r>
              <a:rPr lang="cs-CZ" dirty="0"/>
              <a:t>, </a:t>
            </a:r>
            <a:r>
              <a:rPr lang="cs-CZ" dirty="0" smtClean="0"/>
              <a:t>P. </a:t>
            </a:r>
            <a:r>
              <a:rPr lang="cs-CZ" dirty="0"/>
              <a:t>† / </a:t>
            </a:r>
            <a:r>
              <a:rPr lang="cs-CZ" dirty="0" err="1"/>
              <a:t>Haustein</a:t>
            </a:r>
            <a:r>
              <a:rPr lang="cs-CZ" dirty="0"/>
              <a:t>, </a:t>
            </a:r>
            <a:r>
              <a:rPr lang="cs-CZ" dirty="0" smtClean="0"/>
              <a:t>R. </a:t>
            </a:r>
            <a:r>
              <a:rPr lang="cs-CZ" dirty="0"/>
              <a:t>/ </a:t>
            </a:r>
            <a:r>
              <a:rPr lang="cs-CZ" dirty="0" err="1"/>
              <a:t>Bayreuther</a:t>
            </a:r>
            <a:r>
              <a:rPr lang="cs-CZ" dirty="0"/>
              <a:t>, </a:t>
            </a:r>
            <a:r>
              <a:rPr lang="cs-CZ" dirty="0" smtClean="0"/>
              <a:t>T. </a:t>
            </a:r>
            <a:r>
              <a:rPr lang="cs-CZ" dirty="0"/>
              <a:t>(2012): </a:t>
            </a:r>
            <a:r>
              <a:rPr lang="cs-CZ" b="1" dirty="0"/>
              <a:t>Regionální vazby mezi univerzitami v česko-německém pohraničí a jejich vědecký potenciál </a:t>
            </a:r>
            <a:r>
              <a:rPr lang="cs-CZ" dirty="0"/>
              <a:t>(=</a:t>
            </a:r>
            <a:r>
              <a:rPr lang="cs-CZ" dirty="0" smtClean="0"/>
              <a:t>AUP </a:t>
            </a:r>
            <a:r>
              <a:rPr lang="cs-CZ" dirty="0"/>
              <a:t>175, </a:t>
            </a:r>
            <a:r>
              <a:rPr lang="cs-CZ" dirty="0" smtClean="0"/>
              <a:t>SG). </a:t>
            </a:r>
            <a:r>
              <a:rPr lang="cs-CZ" dirty="0"/>
              <a:t>Ústí nad Labem.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88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143000"/>
          </a:xfrm>
        </p:spPr>
        <p:txBody>
          <a:bodyPr>
            <a:noAutofit/>
          </a:bodyPr>
          <a:lstStyle/>
          <a:p>
            <a:r>
              <a:rPr lang="de-DE" sz="2400" b="1" dirty="0"/>
              <a:t>Kommunal- und regionalwissenschaftliche Arbeiten online (</a:t>
            </a:r>
            <a:r>
              <a:rPr lang="de-DE" sz="2400" b="1" dirty="0" err="1"/>
              <a:t>KrAO</a:t>
            </a:r>
            <a:r>
              <a:rPr lang="de-DE" sz="2400" b="1" dirty="0"/>
              <a:t>)</a:t>
            </a:r>
            <a:br>
              <a:rPr lang="de-DE" sz="2400" b="1" dirty="0"/>
            </a:br>
            <a:r>
              <a:rPr lang="de-DE" sz="2400" b="1" dirty="0"/>
              <a:t>Beiträge zur Kommunal- und</a:t>
            </a:r>
            <a:r>
              <a:rPr lang="cs-CZ" sz="2400" b="1" dirty="0"/>
              <a:t> </a:t>
            </a:r>
            <a:r>
              <a:rPr lang="de-DE" sz="2400" b="1" dirty="0"/>
              <a:t>Regionalentwicklung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 fontScale="85000" lnSpcReduction="20000"/>
          </a:bodyPr>
          <a:lstStyle/>
          <a:p>
            <a:pPr fontAlgn="t"/>
            <a:r>
              <a:rPr lang="cs-CZ" b="1" dirty="0" smtClean="0"/>
              <a:t>B. </a:t>
            </a:r>
            <a:r>
              <a:rPr lang="cs-CZ" b="1" dirty="0" err="1"/>
              <a:t>Köppen</a:t>
            </a:r>
            <a:r>
              <a:rPr lang="cs-CZ" b="1" dirty="0"/>
              <a:t>: </a:t>
            </a:r>
            <a:r>
              <a:rPr lang="cs-CZ" b="1" dirty="0" err="1"/>
              <a:t>Attitudes</a:t>
            </a:r>
            <a:r>
              <a:rPr lang="cs-CZ" b="1" dirty="0"/>
              <a:t> </a:t>
            </a:r>
            <a:r>
              <a:rPr lang="cs-CZ" b="1" dirty="0" err="1"/>
              <a:t>towards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Czech Republic </a:t>
            </a:r>
            <a:r>
              <a:rPr lang="cs-CZ" dirty="0"/>
              <a:t>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EU-</a:t>
            </a:r>
            <a:r>
              <a:rPr lang="cs-CZ" dirty="0" err="1"/>
              <a:t>Enlargement</a:t>
            </a:r>
            <a:r>
              <a:rPr lang="cs-CZ" dirty="0"/>
              <a:t> -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empiric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citizens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city </a:t>
            </a:r>
            <a:r>
              <a:rPr lang="cs-CZ" dirty="0" err="1"/>
              <a:t>of</a:t>
            </a:r>
            <a:r>
              <a:rPr lang="cs-CZ" dirty="0"/>
              <a:t> Chemnitz, 2004, </a:t>
            </a:r>
            <a:r>
              <a:rPr lang="cs-CZ" dirty="0" err="1"/>
              <a:t>Nr</a:t>
            </a:r>
            <a:r>
              <a:rPr lang="cs-CZ" dirty="0"/>
              <a:t>. 10</a:t>
            </a:r>
          </a:p>
          <a:p>
            <a:pPr fontAlgn="t"/>
            <a:r>
              <a:rPr lang="cs-CZ" b="1" dirty="0" smtClean="0"/>
              <a:t>V. </a:t>
            </a:r>
            <a:r>
              <a:rPr lang="cs-CZ" b="1" dirty="0" err="1"/>
              <a:t>Postolka</a:t>
            </a:r>
            <a:r>
              <a:rPr lang="cs-CZ" dirty="0"/>
              <a:t>: </a:t>
            </a:r>
            <a:r>
              <a:rPr lang="cs-CZ" dirty="0" err="1"/>
              <a:t>Disappeared</a:t>
            </a:r>
            <a:r>
              <a:rPr lang="cs-CZ" dirty="0"/>
              <a:t> and </a:t>
            </a:r>
            <a:r>
              <a:rPr lang="cs-CZ" dirty="0" err="1"/>
              <a:t>Disappearing</a:t>
            </a:r>
            <a:r>
              <a:rPr lang="cs-CZ" dirty="0"/>
              <a:t> </a:t>
            </a:r>
            <a:r>
              <a:rPr lang="cs-CZ" dirty="0" err="1"/>
              <a:t>Settlements</a:t>
            </a:r>
            <a:r>
              <a:rPr lang="cs-CZ" dirty="0"/>
              <a:t> – </a:t>
            </a:r>
            <a:r>
              <a:rPr lang="cs-CZ" dirty="0" err="1"/>
              <a:t>Environmental</a:t>
            </a:r>
            <a:r>
              <a:rPr lang="cs-CZ" dirty="0"/>
              <a:t> and </a:t>
            </a:r>
            <a:r>
              <a:rPr lang="cs-CZ" dirty="0" err="1"/>
              <a:t>Historical</a:t>
            </a:r>
            <a:r>
              <a:rPr lang="cs-CZ" dirty="0"/>
              <a:t> </a:t>
            </a:r>
            <a:r>
              <a:rPr lang="cs-CZ" dirty="0" err="1"/>
              <a:t>Links</a:t>
            </a:r>
            <a:r>
              <a:rPr lang="cs-CZ" dirty="0"/>
              <a:t>, </a:t>
            </a:r>
            <a:r>
              <a:rPr lang="cs-CZ" dirty="0" err="1"/>
              <a:t>Consequences</a:t>
            </a:r>
            <a:r>
              <a:rPr lang="cs-CZ" dirty="0"/>
              <a:t> and </a:t>
            </a:r>
            <a:r>
              <a:rPr lang="cs-CZ" dirty="0" err="1"/>
              <a:t>Impacts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/>
              <a:t>Chomutov Region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North-West</a:t>
            </a:r>
            <a:r>
              <a:rPr lang="cs-CZ" b="1" dirty="0"/>
              <a:t> Bohemia</a:t>
            </a:r>
            <a:r>
              <a:rPr lang="cs-CZ" dirty="0"/>
              <a:t>, 2004, </a:t>
            </a:r>
            <a:r>
              <a:rPr lang="cs-CZ" dirty="0" err="1"/>
              <a:t>Nr</a:t>
            </a:r>
            <a:r>
              <a:rPr lang="cs-CZ" dirty="0"/>
              <a:t>. </a:t>
            </a:r>
            <a:r>
              <a:rPr lang="cs-CZ" dirty="0" smtClean="0"/>
              <a:t>9</a:t>
            </a:r>
          </a:p>
          <a:p>
            <a:pPr fontAlgn="t"/>
            <a:r>
              <a:rPr lang="cs-CZ" dirty="0" smtClean="0">
                <a:latin typeface="Times New Roman"/>
                <a:ea typeface="Times New Roman"/>
                <a:cs typeface="Times New Roman"/>
              </a:rPr>
              <a:t>P.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Jurczek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u.a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.: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Europäische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und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nationale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b="1" dirty="0" err="1">
                <a:latin typeface="Times New Roman"/>
                <a:ea typeface="Times New Roman"/>
                <a:cs typeface="Times New Roman"/>
              </a:rPr>
              <a:t>Metropolregionen</a:t>
            </a:r>
            <a:r>
              <a:rPr lang="cs-CZ" b="1" dirty="0">
                <a:latin typeface="Times New Roman"/>
                <a:ea typeface="Times New Roman"/>
                <a:cs typeface="Times New Roman"/>
              </a:rPr>
              <a:t> - </a:t>
            </a:r>
            <a:r>
              <a:rPr lang="cs-CZ" b="1" dirty="0" err="1">
                <a:latin typeface="Times New Roman"/>
                <a:ea typeface="Times New Roman"/>
                <a:cs typeface="Times New Roman"/>
              </a:rPr>
              <a:t>dargestellt</a:t>
            </a:r>
            <a:r>
              <a:rPr lang="cs-CZ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b="1" dirty="0" err="1">
                <a:latin typeface="Times New Roman"/>
                <a:ea typeface="Times New Roman"/>
                <a:cs typeface="Times New Roman"/>
              </a:rPr>
              <a:t>am</a:t>
            </a:r>
            <a:r>
              <a:rPr lang="cs-CZ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b="1" dirty="0" err="1">
                <a:latin typeface="Times New Roman"/>
                <a:ea typeface="Times New Roman"/>
                <a:cs typeface="Times New Roman"/>
              </a:rPr>
              <a:t>Beispiel</a:t>
            </a:r>
            <a:r>
              <a:rPr lang="cs-CZ" b="1" dirty="0">
                <a:latin typeface="Times New Roman"/>
                <a:ea typeface="Times New Roman"/>
                <a:cs typeface="Times New Roman"/>
              </a:rPr>
              <a:t> von </a:t>
            </a:r>
            <a:r>
              <a:rPr lang="cs-CZ" b="1" dirty="0" err="1">
                <a:latin typeface="Times New Roman"/>
                <a:ea typeface="Times New Roman"/>
                <a:cs typeface="Times New Roman"/>
              </a:rPr>
              <a:t>Sachsen</a:t>
            </a:r>
            <a:r>
              <a:rPr lang="cs-CZ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b="1" dirty="0" err="1">
                <a:latin typeface="Times New Roman"/>
                <a:ea typeface="Times New Roman"/>
                <a:cs typeface="Times New Roman"/>
              </a:rPr>
              <a:t>und</a:t>
            </a:r>
            <a:r>
              <a:rPr lang="cs-CZ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b="1" dirty="0" err="1">
                <a:latin typeface="Times New Roman"/>
                <a:ea typeface="Times New Roman"/>
                <a:cs typeface="Times New Roman"/>
              </a:rPr>
              <a:t>Tschechien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Ergebnisse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eines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sozial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-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und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wirtschaftsgeographischen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Workshops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des "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Sächsisch-Tschechischen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ea typeface="Times New Roman"/>
                <a:cs typeface="Times New Roman"/>
              </a:rPr>
              <a:t>Hochschulkollegs</a:t>
            </a:r>
            <a:r>
              <a:rPr lang="cs-CZ" dirty="0">
                <a:latin typeface="Times New Roman"/>
                <a:ea typeface="Times New Roman"/>
                <a:cs typeface="Times New Roman"/>
              </a:rPr>
              <a:t>" der TU Chemnitz, 2008, Heft </a:t>
            </a:r>
            <a:r>
              <a:rPr lang="cs-CZ" dirty="0" smtClean="0">
                <a:latin typeface="Times New Roman"/>
                <a:ea typeface="Times New Roman"/>
                <a:cs typeface="Times New Roman"/>
              </a:rPr>
              <a:t>47</a:t>
            </a:r>
          </a:p>
          <a:p>
            <a:pPr fontAlgn="t"/>
            <a:r>
              <a:rPr lang="cs-CZ" dirty="0"/>
              <a:t>W. Heller: </a:t>
            </a:r>
            <a:r>
              <a:rPr lang="cs-CZ" dirty="0" err="1"/>
              <a:t>Klingenthal</a:t>
            </a:r>
            <a:r>
              <a:rPr lang="cs-CZ" dirty="0"/>
              <a:t> - quo </a:t>
            </a:r>
            <a:r>
              <a:rPr lang="cs-CZ" dirty="0" err="1"/>
              <a:t>vadis</a:t>
            </a:r>
            <a:r>
              <a:rPr lang="cs-CZ" dirty="0"/>
              <a:t>? </a:t>
            </a:r>
            <a:r>
              <a:rPr lang="cs-CZ" dirty="0" err="1"/>
              <a:t>Auswirkungen</a:t>
            </a:r>
            <a:r>
              <a:rPr lang="cs-CZ" dirty="0"/>
              <a:t> des </a:t>
            </a:r>
            <a:r>
              <a:rPr lang="cs-CZ" dirty="0" err="1"/>
              <a:t>gesellschaftlichen</a:t>
            </a:r>
            <a:r>
              <a:rPr lang="cs-CZ" dirty="0"/>
              <a:t> </a:t>
            </a:r>
            <a:r>
              <a:rPr lang="cs-CZ" dirty="0" err="1"/>
              <a:t>Umbruchs</a:t>
            </a:r>
            <a:r>
              <a:rPr lang="cs-CZ" dirty="0"/>
              <a:t> in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b="1" dirty="0" err="1"/>
              <a:t>Kleinstadt</a:t>
            </a:r>
            <a:r>
              <a:rPr lang="cs-CZ" b="1" dirty="0"/>
              <a:t> </a:t>
            </a:r>
            <a:r>
              <a:rPr lang="cs-CZ" b="1" dirty="0" err="1"/>
              <a:t>an</a:t>
            </a:r>
            <a:r>
              <a:rPr lang="cs-CZ" b="1" dirty="0"/>
              <a:t> der </a:t>
            </a:r>
            <a:r>
              <a:rPr lang="cs-CZ" b="1" dirty="0" err="1"/>
              <a:t>sächsisch-böhmischen</a:t>
            </a:r>
            <a:r>
              <a:rPr lang="cs-CZ" b="1" dirty="0"/>
              <a:t> </a:t>
            </a:r>
            <a:r>
              <a:rPr lang="cs-CZ" b="1" dirty="0" err="1"/>
              <a:t>Grenze</a:t>
            </a:r>
            <a:r>
              <a:rPr lang="cs-CZ" dirty="0"/>
              <a:t>, 1995, Heft 15</a:t>
            </a:r>
          </a:p>
          <a:p>
            <a:pPr fontAlgn="t"/>
            <a:r>
              <a:rPr lang="cs-CZ" dirty="0"/>
              <a:t>P. </a:t>
            </a:r>
            <a:r>
              <a:rPr lang="cs-CZ" dirty="0" err="1"/>
              <a:t>Jurczek</a:t>
            </a:r>
            <a:r>
              <a:rPr lang="cs-CZ" dirty="0"/>
              <a:t>, R. </a:t>
            </a:r>
            <a:r>
              <a:rPr lang="cs-CZ" dirty="0" err="1"/>
              <a:t>Mundil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I. </a:t>
            </a:r>
            <a:r>
              <a:rPr lang="cs-CZ" dirty="0" err="1"/>
              <a:t>Roch</a:t>
            </a:r>
            <a:r>
              <a:rPr lang="cs-CZ" dirty="0"/>
              <a:t>: </a:t>
            </a:r>
            <a:r>
              <a:rPr lang="cs-CZ" dirty="0" err="1"/>
              <a:t>Trilaterales</a:t>
            </a:r>
            <a:r>
              <a:rPr lang="cs-CZ" dirty="0"/>
              <a:t> </a:t>
            </a:r>
            <a:r>
              <a:rPr lang="cs-CZ" dirty="0" err="1"/>
              <a:t>Entwicklungskonzept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den </a:t>
            </a:r>
            <a:r>
              <a:rPr lang="cs-CZ" dirty="0" err="1"/>
              <a:t>bayerisch-sächsisch-tschechischen</a:t>
            </a:r>
            <a:r>
              <a:rPr lang="cs-CZ" dirty="0"/>
              <a:t> </a:t>
            </a:r>
            <a:r>
              <a:rPr lang="cs-CZ" dirty="0" err="1"/>
              <a:t>Grenzraum</a:t>
            </a:r>
            <a:r>
              <a:rPr lang="cs-CZ" dirty="0"/>
              <a:t>. </a:t>
            </a:r>
            <a:r>
              <a:rPr lang="cs-CZ" b="1" dirty="0" err="1"/>
              <a:t>Nordostbayern</a:t>
            </a:r>
            <a:r>
              <a:rPr lang="cs-CZ" b="1" dirty="0"/>
              <a:t> - </a:t>
            </a:r>
            <a:r>
              <a:rPr lang="cs-CZ" b="1" dirty="0" err="1"/>
              <a:t>Sächsisches</a:t>
            </a:r>
            <a:r>
              <a:rPr lang="cs-CZ" b="1" dirty="0"/>
              <a:t> </a:t>
            </a:r>
            <a:r>
              <a:rPr lang="cs-CZ" b="1" dirty="0" err="1"/>
              <a:t>Vogtland</a:t>
            </a:r>
            <a:r>
              <a:rPr lang="cs-CZ" b="1" dirty="0"/>
              <a:t> - </a:t>
            </a:r>
            <a:r>
              <a:rPr lang="cs-CZ" b="1" dirty="0" err="1"/>
              <a:t>Nordwestböhmen</a:t>
            </a:r>
            <a:r>
              <a:rPr lang="cs-CZ" b="1" dirty="0"/>
              <a:t>, </a:t>
            </a:r>
            <a:r>
              <a:rPr lang="cs-CZ" dirty="0"/>
              <a:t>1995, Heft 14</a:t>
            </a:r>
          </a:p>
          <a:p>
            <a:pPr fontAlgn="t"/>
            <a:endParaRPr lang="cs-CZ" dirty="0">
              <a:latin typeface="Times New Roman"/>
              <a:ea typeface="Times New Roman"/>
              <a:cs typeface="Times New Roman"/>
            </a:endParaRPr>
          </a:p>
          <a:p>
            <a:pPr fontAlgn="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49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Leipzig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5141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/>
              <a:t>Mobilität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Arbeitsmarktverflechtungen</a:t>
            </a:r>
            <a:r>
              <a:rPr lang="cs-CZ" b="1" dirty="0"/>
              <a:t> in der EURES-</a:t>
            </a:r>
            <a:r>
              <a:rPr lang="cs-CZ" b="1" dirty="0" err="1"/>
              <a:t>TriRegio</a:t>
            </a:r>
            <a:r>
              <a:rPr lang="cs-CZ" b="1" dirty="0"/>
              <a:t>-Region</a:t>
            </a:r>
            <a:endParaRPr lang="cs-CZ" dirty="0"/>
          </a:p>
          <a:p>
            <a:pPr lvl="1"/>
            <a:r>
              <a:rPr lang="cs-CZ" dirty="0" err="1"/>
              <a:t>Im</a:t>
            </a:r>
            <a:r>
              <a:rPr lang="cs-CZ" dirty="0"/>
              <a:t> Fokus: Der </a:t>
            </a:r>
            <a:r>
              <a:rPr lang="cs-CZ" dirty="0" err="1"/>
              <a:t>grenzüberschreitende</a:t>
            </a:r>
            <a:r>
              <a:rPr lang="cs-CZ" dirty="0"/>
              <a:t> </a:t>
            </a:r>
            <a:r>
              <a:rPr lang="cs-CZ" dirty="0" err="1"/>
              <a:t>Arbeitsmarkt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Dreiländereck</a:t>
            </a:r>
            <a:r>
              <a:rPr lang="cs-CZ" dirty="0"/>
              <a:t> </a:t>
            </a:r>
            <a:r>
              <a:rPr lang="cs-CZ" dirty="0" err="1"/>
              <a:t>Deutschland</a:t>
            </a:r>
            <a:r>
              <a:rPr lang="cs-CZ" dirty="0"/>
              <a:t>, Polen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Tschechien</a:t>
            </a:r>
            <a:endParaRPr lang="cs-CZ" dirty="0" smtClean="0"/>
          </a:p>
          <a:p>
            <a:pPr lvl="2"/>
            <a:r>
              <a:rPr lang="cs-CZ" dirty="0" err="1" smtClean="0"/>
              <a:t>Direktionsbezirke</a:t>
            </a:r>
            <a:r>
              <a:rPr lang="cs-CZ" dirty="0" smtClean="0"/>
              <a:t> </a:t>
            </a:r>
            <a:r>
              <a:rPr lang="cs-CZ" dirty="0"/>
              <a:t>Chemnitz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Dresden</a:t>
            </a:r>
            <a:r>
              <a:rPr lang="cs-CZ" dirty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Podregionen</a:t>
            </a:r>
            <a:r>
              <a:rPr lang="cs-CZ" dirty="0"/>
              <a:t> </a:t>
            </a:r>
            <a:r>
              <a:rPr lang="cs-CZ" dirty="0" err="1"/>
              <a:t>Jeleniogórski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Walbrzych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b="1" dirty="0" err="1" smtClean="0"/>
              <a:t>die</a:t>
            </a:r>
            <a:r>
              <a:rPr lang="cs-CZ" b="1" dirty="0" smtClean="0"/>
              <a:t> </a:t>
            </a:r>
            <a:r>
              <a:rPr lang="cs-CZ" b="1" dirty="0" err="1"/>
              <a:t>Bezirke</a:t>
            </a:r>
            <a:r>
              <a:rPr lang="cs-CZ" b="1" dirty="0"/>
              <a:t> Karlovy Vary, </a:t>
            </a:r>
            <a:r>
              <a:rPr lang="cs-CZ" b="1" dirty="0" err="1"/>
              <a:t>Ustí</a:t>
            </a:r>
            <a:r>
              <a:rPr lang="cs-CZ" b="1" dirty="0"/>
              <a:t> </a:t>
            </a:r>
            <a:r>
              <a:rPr lang="cs-CZ" b="1" dirty="0" err="1"/>
              <a:t>n.L.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Liberec</a:t>
            </a:r>
          </a:p>
          <a:p>
            <a:pPr lvl="1"/>
            <a:r>
              <a:rPr lang="cs-CZ" dirty="0" err="1" smtClean="0"/>
              <a:t>Bearbeitung</a:t>
            </a:r>
            <a:r>
              <a:rPr lang="cs-CZ" dirty="0" smtClean="0"/>
              <a:t>: </a:t>
            </a:r>
            <a:r>
              <a:rPr lang="cs-CZ" b="1" dirty="0" err="1" smtClean="0"/>
              <a:t>Annedore</a:t>
            </a:r>
            <a:r>
              <a:rPr lang="cs-CZ" b="1" dirty="0" smtClean="0"/>
              <a:t> </a:t>
            </a:r>
            <a:r>
              <a:rPr lang="cs-CZ" b="1" dirty="0" err="1" smtClean="0"/>
              <a:t>Bergfeld</a:t>
            </a:r>
            <a:endParaRPr lang="cs-CZ" sz="1400" dirty="0"/>
          </a:p>
          <a:p>
            <a:r>
              <a:rPr lang="cs-CZ" dirty="0" err="1"/>
              <a:t>Kooperation</a:t>
            </a:r>
            <a:r>
              <a:rPr lang="cs-CZ" dirty="0"/>
              <a:t>(en)</a:t>
            </a:r>
            <a:endParaRPr lang="cs-CZ" sz="2000" dirty="0"/>
          </a:p>
          <a:p>
            <a:pPr lvl="1"/>
            <a:r>
              <a:rPr lang="cs-CZ" b="1" dirty="0"/>
              <a:t>IREAS – Institut </a:t>
            </a:r>
            <a:r>
              <a:rPr lang="cs-CZ" b="1" dirty="0" err="1"/>
              <a:t>für</a:t>
            </a:r>
            <a:r>
              <a:rPr lang="cs-CZ" b="1" dirty="0"/>
              <a:t> </a:t>
            </a:r>
            <a:r>
              <a:rPr lang="cs-CZ" b="1" dirty="0" err="1"/>
              <a:t>Strukturpolitik</a:t>
            </a:r>
            <a:r>
              <a:rPr lang="cs-CZ" b="1" dirty="0"/>
              <a:t>, Prag (</a:t>
            </a:r>
            <a:r>
              <a:rPr lang="cs-CZ" b="1" dirty="0" err="1"/>
              <a:t>Tschechische</a:t>
            </a:r>
            <a:r>
              <a:rPr lang="cs-CZ" b="1" dirty="0"/>
              <a:t> Republik);</a:t>
            </a:r>
            <a:r>
              <a:rPr lang="cs-CZ" dirty="0"/>
              <a:t> </a:t>
            </a:r>
            <a:r>
              <a:rPr lang="cs-CZ" dirty="0" smtClean="0"/>
              <a:t>Adam </a:t>
            </a:r>
            <a:r>
              <a:rPr lang="cs-CZ" dirty="0" err="1"/>
              <a:t>Mickiewicz</a:t>
            </a:r>
            <a:r>
              <a:rPr lang="cs-CZ" dirty="0"/>
              <a:t> </a:t>
            </a:r>
            <a:r>
              <a:rPr lang="cs-CZ" dirty="0" err="1"/>
              <a:t>Universität</a:t>
            </a:r>
            <a:r>
              <a:rPr lang="cs-CZ" dirty="0"/>
              <a:t>, </a:t>
            </a:r>
            <a:r>
              <a:rPr lang="cs-CZ" dirty="0" err="1"/>
              <a:t>Posen</a:t>
            </a:r>
            <a:r>
              <a:rPr lang="cs-CZ" dirty="0"/>
              <a:t> (Polen)</a:t>
            </a:r>
            <a:endParaRPr lang="cs-CZ" sz="1700" dirty="0"/>
          </a:p>
          <a:p>
            <a:pPr lvl="2"/>
            <a:r>
              <a:rPr lang="cs-CZ" dirty="0" err="1" smtClean="0"/>
              <a:t>Laufzeit</a:t>
            </a:r>
            <a:r>
              <a:rPr lang="cs-CZ" sz="1400" dirty="0" smtClean="0"/>
              <a:t>: </a:t>
            </a:r>
            <a:r>
              <a:rPr lang="cs-CZ" dirty="0" smtClean="0"/>
              <a:t>04/2013-03/2014</a:t>
            </a:r>
            <a:endParaRPr lang="cs-CZ" sz="14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err="1" smtClean="0"/>
              <a:t>Projektförderung</a:t>
            </a:r>
            <a:endParaRPr lang="cs-CZ" dirty="0" smtClean="0"/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err="1" smtClean="0"/>
              <a:t>Bundesagentur</a:t>
            </a:r>
            <a:r>
              <a:rPr lang="cs-CZ" dirty="0" smtClean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Arbeit</a:t>
            </a:r>
            <a:r>
              <a:rPr lang="cs-CZ" dirty="0"/>
              <a:t>, </a:t>
            </a:r>
            <a:r>
              <a:rPr lang="cs-CZ" dirty="0" err="1"/>
              <a:t>Regionaldirektion</a:t>
            </a:r>
            <a:r>
              <a:rPr lang="cs-CZ" dirty="0"/>
              <a:t> </a:t>
            </a:r>
            <a:r>
              <a:rPr lang="cs-CZ" dirty="0" err="1"/>
              <a:t>Sachsen</a:t>
            </a:r>
            <a:endParaRPr lang="cs-CZ" dirty="0"/>
          </a:p>
          <a:p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/>
              <a:t>Entwicklung</a:t>
            </a:r>
            <a:r>
              <a:rPr lang="cs-CZ" sz="2000" dirty="0"/>
              <a:t> der </a:t>
            </a:r>
            <a:r>
              <a:rPr lang="cs-CZ" sz="2000" dirty="0" err="1"/>
              <a:t>grenzüberschreitenden</a:t>
            </a:r>
            <a:r>
              <a:rPr lang="cs-CZ" sz="2000" dirty="0"/>
              <a:t> </a:t>
            </a:r>
            <a:r>
              <a:rPr lang="cs-CZ" sz="2000" dirty="0" err="1"/>
              <a:t>Pendler</a:t>
            </a:r>
            <a:r>
              <a:rPr lang="cs-CZ" sz="2000" dirty="0"/>
              <a:t>- </a:t>
            </a:r>
            <a:r>
              <a:rPr lang="cs-CZ" sz="2000" dirty="0" err="1"/>
              <a:t>und</a:t>
            </a:r>
            <a:r>
              <a:rPr lang="cs-CZ" sz="2000" dirty="0"/>
              <a:t> </a:t>
            </a:r>
            <a:r>
              <a:rPr lang="cs-CZ" sz="2000" dirty="0" err="1"/>
              <a:t>Migrationsbewegungen</a:t>
            </a:r>
            <a:r>
              <a:rPr lang="cs-CZ" sz="2000" dirty="0"/>
              <a:t> </a:t>
            </a:r>
            <a:r>
              <a:rPr lang="cs-CZ" sz="2000" dirty="0" err="1"/>
              <a:t>seit</a:t>
            </a:r>
            <a:r>
              <a:rPr lang="cs-CZ" sz="2000" dirty="0"/>
              <a:t> dem EU-</a:t>
            </a:r>
            <a:r>
              <a:rPr lang="cs-CZ" sz="2000" dirty="0" err="1"/>
              <a:t>Beitritt</a:t>
            </a:r>
            <a:r>
              <a:rPr lang="cs-CZ" sz="2000" dirty="0"/>
              <a:t>, </a:t>
            </a:r>
            <a:r>
              <a:rPr lang="cs-CZ" sz="2000" dirty="0" err="1"/>
              <a:t>insbesondere</a:t>
            </a:r>
            <a:r>
              <a:rPr lang="cs-CZ" sz="2000" dirty="0"/>
              <a:t> nach der </a:t>
            </a:r>
            <a:r>
              <a:rPr lang="cs-CZ" sz="2000" dirty="0" err="1"/>
              <a:t>vollständigen</a:t>
            </a:r>
            <a:r>
              <a:rPr lang="cs-CZ" sz="2000" dirty="0"/>
              <a:t> </a:t>
            </a:r>
            <a:r>
              <a:rPr lang="cs-CZ" sz="2000" dirty="0" err="1"/>
              <a:t>Arbeitnehmerfreizügigkeit</a:t>
            </a:r>
            <a:r>
              <a:rPr lang="cs-CZ" sz="2000" dirty="0"/>
              <a:t> </a:t>
            </a:r>
            <a:r>
              <a:rPr lang="cs-CZ" sz="2000" dirty="0" err="1"/>
              <a:t>im</a:t>
            </a:r>
            <a:r>
              <a:rPr lang="cs-CZ" sz="2000" dirty="0"/>
              <a:t> </a:t>
            </a:r>
            <a:r>
              <a:rPr lang="cs-CZ" sz="2000" dirty="0" err="1"/>
              <a:t>Jahr</a:t>
            </a:r>
            <a:r>
              <a:rPr lang="cs-CZ" sz="2000" dirty="0"/>
              <a:t> </a:t>
            </a:r>
            <a:r>
              <a:rPr lang="cs-CZ" sz="2000" dirty="0" smtClean="0"/>
              <a:t>2011</a:t>
            </a:r>
            <a:endParaRPr lang="cs-CZ" sz="2000" dirty="0"/>
          </a:p>
        </p:txBody>
      </p:sp>
      <p:pic>
        <p:nvPicPr>
          <p:cNvPr id="4" name="Obrázek 3" descr="IF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16297"/>
            <a:ext cx="3168352" cy="1124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http://www.ifl-leipzig.de/typo3temp/pics/6acc4d9fae.jpg">
            <a:hlinkClick r:id="rId3" tgtFrame="&quot;thePicture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0"/>
            <a:ext cx="2151112" cy="15567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884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5313"/>
            <a:ext cx="5770984" cy="1143000"/>
          </a:xfrm>
        </p:spPr>
        <p:txBody>
          <a:bodyPr>
            <a:normAutofit/>
          </a:bodyPr>
          <a:lstStyle/>
          <a:p>
            <a:r>
              <a:rPr lang="cs-CZ" dirty="0" err="1"/>
              <a:t>Zentrum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Internationale</a:t>
            </a:r>
            <a:r>
              <a:rPr lang="cs-CZ" dirty="0"/>
              <a:t> </a:t>
            </a:r>
            <a:r>
              <a:rPr lang="cs-CZ" dirty="0" err="1" smtClean="0"/>
              <a:t>Wirtschaftsbeziehungen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1411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Ziel</a:t>
            </a:r>
            <a:r>
              <a:rPr lang="cs-CZ" b="1" dirty="0" smtClean="0"/>
              <a:t>: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Förderung</a:t>
            </a:r>
            <a:r>
              <a:rPr lang="cs-CZ" dirty="0"/>
              <a:t> der </a:t>
            </a:r>
            <a:r>
              <a:rPr lang="cs-CZ" dirty="0" err="1"/>
              <a:t>interdisziplinären</a:t>
            </a:r>
            <a:r>
              <a:rPr lang="cs-CZ" dirty="0"/>
              <a:t> </a:t>
            </a:r>
            <a:r>
              <a:rPr lang="cs-CZ" dirty="0" err="1"/>
              <a:t>Forschung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der </a:t>
            </a:r>
            <a:r>
              <a:rPr lang="cs-CZ" dirty="0" err="1"/>
              <a:t>Universität</a:t>
            </a:r>
            <a:r>
              <a:rPr lang="cs-CZ" dirty="0"/>
              <a:t> </a:t>
            </a:r>
            <a:r>
              <a:rPr lang="cs-CZ" dirty="0" err="1"/>
              <a:t>Leipzig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wirtschaftlichen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sozialen</a:t>
            </a:r>
            <a:r>
              <a:rPr lang="cs-CZ" dirty="0"/>
              <a:t> </a:t>
            </a:r>
            <a:r>
              <a:rPr lang="cs-CZ" dirty="0" err="1"/>
              <a:t>Entwicklung</a:t>
            </a:r>
            <a:r>
              <a:rPr lang="cs-CZ" dirty="0"/>
              <a:t> in den </a:t>
            </a:r>
            <a:r>
              <a:rPr lang="cs-CZ" dirty="0" err="1"/>
              <a:t>Ländern</a:t>
            </a:r>
            <a:r>
              <a:rPr lang="cs-CZ" dirty="0"/>
              <a:t> </a:t>
            </a:r>
            <a:r>
              <a:rPr lang="cs-CZ" dirty="0" err="1"/>
              <a:t>Mittel</a:t>
            </a:r>
            <a:r>
              <a:rPr lang="cs-CZ" dirty="0"/>
              <a:t>-, </a:t>
            </a:r>
            <a:r>
              <a:rPr lang="cs-CZ" dirty="0" err="1"/>
              <a:t>Ost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Südosteuropas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Rahmen</a:t>
            </a:r>
            <a:r>
              <a:rPr lang="cs-CZ" dirty="0"/>
              <a:t> des </a:t>
            </a:r>
            <a:r>
              <a:rPr lang="cs-CZ" dirty="0" err="1"/>
              <a:t>Europäischen</a:t>
            </a:r>
            <a:r>
              <a:rPr lang="cs-CZ" dirty="0"/>
              <a:t> </a:t>
            </a:r>
            <a:r>
              <a:rPr lang="cs-CZ" dirty="0" err="1"/>
              <a:t>Integrationsprozesses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 smtClean="0"/>
              <a:t>Globalisierung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Forschungsschwerpunkte</a:t>
            </a:r>
            <a:r>
              <a:rPr lang="cs-CZ" b="1" dirty="0" smtClean="0"/>
              <a:t>: </a:t>
            </a:r>
          </a:p>
          <a:p>
            <a:pPr lvl="1"/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/>
              <a:t>EU-</a:t>
            </a:r>
            <a:r>
              <a:rPr lang="cs-CZ" dirty="0" err="1"/>
              <a:t>Strukturpolitik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soziale</a:t>
            </a:r>
            <a:r>
              <a:rPr lang="cs-CZ" dirty="0"/>
              <a:t> </a:t>
            </a:r>
            <a:r>
              <a:rPr lang="cs-CZ" dirty="0" err="1"/>
              <a:t>Kohäsion</a:t>
            </a:r>
            <a:r>
              <a:rPr lang="cs-CZ" dirty="0"/>
              <a:t>, </a:t>
            </a:r>
            <a:r>
              <a:rPr lang="cs-CZ" dirty="0" err="1"/>
              <a:t>Regionalentwicklung</a:t>
            </a:r>
            <a:r>
              <a:rPr lang="cs-CZ" dirty="0"/>
              <a:t> in der </a:t>
            </a:r>
            <a:r>
              <a:rPr lang="cs-CZ" dirty="0" err="1"/>
              <a:t>erweiterten</a:t>
            </a:r>
            <a:r>
              <a:rPr lang="cs-CZ" dirty="0"/>
              <a:t> EU, </a:t>
            </a:r>
            <a:endParaRPr lang="cs-CZ" dirty="0" smtClean="0"/>
          </a:p>
          <a:p>
            <a:pPr lvl="1"/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Erweiterung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Vertiefung</a:t>
            </a:r>
            <a:r>
              <a:rPr lang="cs-CZ" dirty="0"/>
              <a:t> der </a:t>
            </a:r>
            <a:r>
              <a:rPr lang="cs-CZ" dirty="0" err="1"/>
              <a:t>Europäischen</a:t>
            </a:r>
            <a:r>
              <a:rPr lang="cs-CZ" dirty="0"/>
              <a:t> Union </a:t>
            </a:r>
            <a:endParaRPr lang="cs-CZ" dirty="0" smtClean="0"/>
          </a:p>
          <a:p>
            <a:pPr lvl="1"/>
            <a:r>
              <a:rPr lang="cs-CZ" dirty="0" err="1" smtClean="0"/>
              <a:t>sowie</a:t>
            </a:r>
            <a:r>
              <a:rPr lang="cs-CZ" dirty="0" smtClean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Beziehungen</a:t>
            </a:r>
            <a:r>
              <a:rPr lang="cs-CZ" dirty="0"/>
              <a:t> der MOE-</a:t>
            </a:r>
            <a:r>
              <a:rPr lang="cs-CZ" dirty="0" err="1"/>
              <a:t>Länder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ihren</a:t>
            </a:r>
            <a:r>
              <a:rPr lang="cs-CZ" dirty="0"/>
              <a:t> </a:t>
            </a:r>
            <a:r>
              <a:rPr lang="cs-CZ" dirty="0" err="1"/>
              <a:t>östlichen</a:t>
            </a:r>
            <a:r>
              <a:rPr lang="cs-CZ" dirty="0"/>
              <a:t> </a:t>
            </a:r>
            <a:r>
              <a:rPr lang="cs-CZ" dirty="0" err="1"/>
              <a:t>Nachbarn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wirtschaftliche</a:t>
            </a:r>
            <a:r>
              <a:rPr lang="cs-CZ" dirty="0"/>
              <a:t> </a:t>
            </a:r>
            <a:r>
              <a:rPr lang="cs-CZ" dirty="0" err="1"/>
              <a:t>Kooperation</a:t>
            </a:r>
            <a:r>
              <a:rPr lang="cs-CZ" dirty="0"/>
              <a:t> von </a:t>
            </a:r>
            <a:r>
              <a:rPr lang="cs-CZ" dirty="0" err="1"/>
              <a:t>Unternehmen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Deutschland</a:t>
            </a:r>
            <a:r>
              <a:rPr lang="cs-CZ" dirty="0"/>
              <a:t>, </a:t>
            </a:r>
            <a:r>
              <a:rPr lang="cs-CZ" dirty="0" err="1"/>
              <a:t>insbesondere</a:t>
            </a:r>
            <a:r>
              <a:rPr lang="cs-CZ" dirty="0"/>
              <a:t> der Region </a:t>
            </a:r>
            <a:r>
              <a:rPr lang="cs-CZ" dirty="0" err="1"/>
              <a:t>Leipzig</a:t>
            </a:r>
            <a:r>
              <a:rPr lang="cs-CZ" dirty="0"/>
              <a:t> </a:t>
            </a:r>
            <a:r>
              <a:rPr lang="cs-CZ" dirty="0" err="1"/>
              <a:t>bzw</a:t>
            </a:r>
            <a:r>
              <a:rPr lang="cs-CZ" dirty="0"/>
              <a:t>. des </a:t>
            </a:r>
            <a:r>
              <a:rPr lang="cs-CZ" dirty="0" err="1"/>
              <a:t>Landes</a:t>
            </a:r>
            <a:r>
              <a:rPr lang="cs-CZ" dirty="0"/>
              <a:t> </a:t>
            </a:r>
            <a:r>
              <a:rPr lang="cs-CZ" dirty="0" err="1"/>
              <a:t>Sachsen</a:t>
            </a:r>
            <a:r>
              <a:rPr lang="cs-CZ" dirty="0"/>
              <a:t>,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Unternehmen</a:t>
            </a:r>
            <a:r>
              <a:rPr lang="cs-CZ" dirty="0"/>
              <a:t> in </a:t>
            </a:r>
            <a:r>
              <a:rPr lang="cs-CZ" b="1" dirty="0" err="1"/>
              <a:t>Mittel</a:t>
            </a:r>
            <a:r>
              <a:rPr lang="cs-CZ" b="1" dirty="0"/>
              <a:t>-, </a:t>
            </a:r>
            <a:r>
              <a:rPr lang="cs-CZ" b="1" dirty="0" err="1"/>
              <a:t>Ost</a:t>
            </a:r>
            <a:r>
              <a:rPr lang="cs-CZ" b="1" dirty="0"/>
              <a:t>-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Südosteuropa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pic>
        <p:nvPicPr>
          <p:cNvPr id="4" name="Obrázek 3" descr="Link zur Startseite der Universitä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764704"/>
            <a:ext cx="2845218" cy="6391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7824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Transformation</a:t>
            </a:r>
            <a:r>
              <a:rPr lang="cs-CZ" dirty="0"/>
              <a:t>. </a:t>
            </a:r>
            <a:r>
              <a:rPr lang="cs-CZ" dirty="0" err="1"/>
              <a:t>Leipziger</a:t>
            </a:r>
            <a:r>
              <a:rPr lang="cs-CZ" dirty="0"/>
              <a:t> </a:t>
            </a:r>
            <a:r>
              <a:rPr lang="cs-CZ" dirty="0" err="1"/>
              <a:t>Beiträge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Wirtschaft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sz="3100" dirty="0" err="1" smtClean="0"/>
              <a:t>Gesellschaft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00199"/>
            <a:ext cx="7745288" cy="51352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cap="small" dirty="0">
                <a:solidFill>
                  <a:srgbClr val="575F6D"/>
                </a:solidFill>
                <a:ea typeface="+mj-ea"/>
                <a:cs typeface="+mj-cs"/>
              </a:rPr>
              <a:t>Prof. Dr. Thomas </a:t>
            </a:r>
            <a:r>
              <a:rPr lang="cs-CZ" cap="small" dirty="0" err="1" smtClean="0">
                <a:solidFill>
                  <a:srgbClr val="575F6D"/>
                </a:solidFill>
                <a:ea typeface="+mj-ea"/>
                <a:cs typeface="+mj-cs"/>
              </a:rPr>
              <a:t>Lenk</a:t>
            </a:r>
            <a:r>
              <a:rPr lang="cs-CZ" cap="small" dirty="0" smtClean="0">
                <a:solidFill>
                  <a:srgbClr val="575F6D"/>
                </a:solidFill>
                <a:ea typeface="+mj-ea"/>
                <a:cs typeface="+mj-cs"/>
              </a:rPr>
              <a:t> / Dr</a:t>
            </a:r>
            <a:r>
              <a:rPr lang="cs-CZ" cap="small" dirty="0">
                <a:solidFill>
                  <a:srgbClr val="575F6D"/>
                </a:solidFill>
                <a:ea typeface="+mj-ea"/>
                <a:cs typeface="+mj-cs"/>
              </a:rPr>
              <a:t>. Cornelie Kunze </a:t>
            </a:r>
            <a:endParaRPr lang="cs-CZ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lvl="1"/>
            <a:r>
              <a:rPr lang="cs-CZ" dirty="0" err="1" smtClean="0"/>
              <a:t>Mittelständische</a:t>
            </a:r>
            <a:r>
              <a:rPr lang="cs-CZ" dirty="0" smtClean="0"/>
              <a:t> </a:t>
            </a:r>
            <a:r>
              <a:rPr lang="cs-CZ" dirty="0" err="1"/>
              <a:t>Dienstleister</a:t>
            </a:r>
            <a:r>
              <a:rPr lang="cs-CZ" dirty="0"/>
              <a:t> in der </a:t>
            </a:r>
            <a:r>
              <a:rPr lang="cs-CZ" b="1" dirty="0" err="1"/>
              <a:t>sächsisch-tschechischen</a:t>
            </a:r>
            <a:r>
              <a:rPr lang="cs-CZ" b="1" dirty="0"/>
              <a:t> </a:t>
            </a:r>
            <a:r>
              <a:rPr lang="cs-CZ" b="1" dirty="0" err="1"/>
              <a:t>Grenzregion</a:t>
            </a:r>
            <a:r>
              <a:rPr lang="cs-CZ" dirty="0"/>
              <a:t>, </a:t>
            </a:r>
            <a:r>
              <a:rPr lang="cs-CZ" dirty="0" err="1"/>
              <a:t>Nr</a:t>
            </a:r>
            <a:r>
              <a:rPr lang="cs-CZ" dirty="0"/>
              <a:t>. 20</a:t>
            </a:r>
          </a:p>
          <a:p>
            <a:pPr lvl="2"/>
            <a:r>
              <a:rPr lang="cs-CZ" dirty="0" err="1"/>
              <a:t>Hrsg</a:t>
            </a:r>
            <a:r>
              <a:rPr lang="cs-CZ" dirty="0"/>
              <a:t>. von Thomas </a:t>
            </a:r>
            <a:r>
              <a:rPr lang="cs-CZ" dirty="0" err="1"/>
              <a:t>Lenk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Cornelie Kunze (2006),</a:t>
            </a:r>
          </a:p>
          <a:p>
            <a:pPr lvl="1"/>
            <a:r>
              <a:rPr lang="cs-CZ" dirty="0"/>
              <a:t>Die </a:t>
            </a:r>
            <a:r>
              <a:rPr lang="cs-CZ" dirty="0" err="1"/>
              <a:t>Arbeitsmärkte</a:t>
            </a:r>
            <a:r>
              <a:rPr lang="cs-CZ" dirty="0"/>
              <a:t> in den </a:t>
            </a:r>
            <a:r>
              <a:rPr lang="cs-CZ" b="1" dirty="0" err="1"/>
              <a:t>mittel</a:t>
            </a:r>
            <a:r>
              <a:rPr lang="cs-CZ" b="1" dirty="0"/>
              <a:t>-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osteuropäischen</a:t>
            </a:r>
            <a:r>
              <a:rPr lang="cs-CZ" b="1" dirty="0"/>
              <a:t> EU-</a:t>
            </a:r>
            <a:r>
              <a:rPr lang="cs-CZ" b="1" dirty="0" err="1"/>
              <a:t>Beitrittsländern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Spannungsfeld</a:t>
            </a:r>
            <a:r>
              <a:rPr lang="cs-CZ" dirty="0"/>
              <a:t> von </a:t>
            </a:r>
            <a:r>
              <a:rPr lang="cs-CZ" dirty="0" err="1"/>
              <a:t>Transformation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Globalisierung</a:t>
            </a:r>
            <a:r>
              <a:rPr lang="cs-CZ" dirty="0"/>
              <a:t>, </a:t>
            </a:r>
            <a:r>
              <a:rPr lang="cs-CZ" dirty="0" err="1"/>
              <a:t>Nr</a:t>
            </a:r>
            <a:r>
              <a:rPr lang="cs-CZ" dirty="0"/>
              <a:t>. 13</a:t>
            </a:r>
          </a:p>
          <a:p>
            <a:pPr lvl="2"/>
            <a:r>
              <a:rPr lang="cs-CZ" dirty="0" err="1"/>
              <a:t>Hrsg</a:t>
            </a:r>
            <a:r>
              <a:rPr lang="cs-CZ" dirty="0"/>
              <a:t>. von Rolf </a:t>
            </a:r>
            <a:r>
              <a:rPr lang="cs-CZ" dirty="0" err="1"/>
              <a:t>Hasse</a:t>
            </a:r>
            <a:r>
              <a:rPr lang="cs-CZ" dirty="0"/>
              <a:t> u. Cornelie Kunze (2003</a:t>
            </a:r>
            <a:r>
              <a:rPr lang="cs-CZ" dirty="0" smtClean="0"/>
              <a:t>)</a:t>
            </a:r>
          </a:p>
          <a:p>
            <a:pPr marL="731520" lvl="2" indent="0">
              <a:buNone/>
            </a:pPr>
            <a:endParaRPr lang="cs-CZ" dirty="0"/>
          </a:p>
          <a:p>
            <a:r>
              <a:rPr lang="cs-CZ" dirty="0" err="1"/>
              <a:t>Grüttner</a:t>
            </a:r>
            <a:r>
              <a:rPr lang="cs-CZ" dirty="0"/>
              <a:t>, A., Hesse, M., Jeřábek, M., Kunze, C., </a:t>
            </a:r>
            <a:r>
              <a:rPr lang="cs-CZ" dirty="0" err="1"/>
              <a:t>Lehr</a:t>
            </a:r>
            <a:r>
              <a:rPr lang="cs-CZ" dirty="0"/>
              <a:t>, T., </a:t>
            </a:r>
            <a:r>
              <a:rPr lang="cs-CZ" dirty="0" err="1"/>
              <a:t>Lenk</a:t>
            </a:r>
            <a:r>
              <a:rPr lang="cs-CZ" dirty="0"/>
              <a:t>, T., </a:t>
            </a:r>
            <a:r>
              <a:rPr lang="cs-CZ" dirty="0" err="1"/>
              <a:t>Schick</a:t>
            </a:r>
            <a:r>
              <a:rPr lang="cs-CZ" dirty="0"/>
              <a:t>, P, </a:t>
            </a:r>
            <a:r>
              <a:rPr lang="cs-CZ" dirty="0" err="1"/>
              <a:t>Mittelständische</a:t>
            </a:r>
            <a:r>
              <a:rPr lang="cs-CZ" dirty="0"/>
              <a:t> </a:t>
            </a:r>
            <a:r>
              <a:rPr lang="cs-CZ" dirty="0" err="1"/>
              <a:t>Dienstleister</a:t>
            </a:r>
            <a:r>
              <a:rPr lang="cs-CZ" dirty="0"/>
              <a:t> in der </a:t>
            </a:r>
            <a:r>
              <a:rPr lang="cs-CZ" b="1" dirty="0"/>
              <a:t>Euroregion </a:t>
            </a:r>
            <a:r>
              <a:rPr lang="cs-CZ" b="1" dirty="0" err="1"/>
              <a:t>Erzgebirge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Situation</a:t>
            </a:r>
            <a:r>
              <a:rPr lang="cs-CZ" dirty="0"/>
              <a:t>, </a:t>
            </a:r>
            <a:r>
              <a:rPr lang="cs-CZ" dirty="0" err="1"/>
              <a:t>Herausforderungen</a:t>
            </a:r>
            <a:r>
              <a:rPr lang="cs-CZ" dirty="0"/>
              <a:t>, </a:t>
            </a:r>
            <a:r>
              <a:rPr lang="cs-CZ" dirty="0" err="1"/>
              <a:t>Potenziale</a:t>
            </a:r>
            <a:r>
              <a:rPr lang="cs-CZ" dirty="0"/>
              <a:t>, </a:t>
            </a:r>
            <a:r>
              <a:rPr lang="cs-CZ" dirty="0" err="1"/>
              <a:t>Leipzig</a:t>
            </a:r>
            <a:r>
              <a:rPr lang="cs-CZ" dirty="0"/>
              <a:t> (2009).</a:t>
            </a:r>
          </a:p>
          <a:p>
            <a:endParaRPr lang="cs-CZ" dirty="0"/>
          </a:p>
        </p:txBody>
      </p:sp>
      <p:pic>
        <p:nvPicPr>
          <p:cNvPr id="4" name="Obrázek 3" descr="Len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043" y="1556792"/>
            <a:ext cx="1546395" cy="1838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Foto Kunze Kopie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043" y="3933056"/>
            <a:ext cx="1571937" cy="1698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7118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1446</TotalTime>
  <Words>2335</Words>
  <Application>Microsoft Office PowerPoint</Application>
  <PresentationFormat>Předvádění na obrazovce (4:3)</PresentationFormat>
  <Paragraphs>229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Arkýř</vt:lpstr>
      <vt:lpstr>PŘES/ZA/HRANIČNÍ INSTITUCE VĚNUJÍCÍ SE HRANIČNÍ PROBLEMATICE</vt:lpstr>
      <vt:lpstr>Tu dresden, Exzellenzuniversitäten Deutschlands Fakultät Umweltwissenschaften</vt:lpstr>
      <vt:lpstr>Prezentace aplikace PowerPoint</vt:lpstr>
      <vt:lpstr>Sächsisch-Tschechisches </vt:lpstr>
      <vt:lpstr>Deutsch-tschechischer Grenzraum  Euregio Egrensis </vt:lpstr>
      <vt:lpstr>Kommunal- und regionalwissenschaftliche Arbeiten online (KrAO) Beiträge zur Kommunal- und Regionalentwicklung</vt:lpstr>
      <vt:lpstr>Leipzig </vt:lpstr>
      <vt:lpstr>Zentrum für Internationale Wirtschaftsbeziehungen</vt:lpstr>
      <vt:lpstr>Transformation. Leipziger Beiträge zu Wirtschaft und Gesellschaft</vt:lpstr>
      <vt:lpstr>Prof. Dr. Horst Brezinski</vt:lpstr>
      <vt:lpstr>Leibniz-Institut für ökologische Raumentwicklung (IÖR) Dresden </vt:lpstr>
      <vt:lpstr>Grenzraum als vermittlungsraum</vt:lpstr>
      <vt:lpstr>Prezentace aplikace PowerPoint</vt:lpstr>
      <vt:lpstr>Dr. Birgit Leick Dipl.-Vw.</vt:lpstr>
      <vt:lpstr>Dr. Jörg Scheffer Akademischer Beamter  Lehrstuhl für Anthropogeographie</vt:lpstr>
      <vt:lpstr>Prezentace aplikace PowerPoint</vt:lpstr>
      <vt:lpstr>Uniwersytet im.  Adama Mickiewicza w Poznaniu </vt:lpstr>
      <vt:lpstr>Prezentace aplikace PowerPoint</vt:lpstr>
      <vt:lpstr>Prezentace aplikace PowerPoint</vt:lpstr>
      <vt:lpstr>Geografické štúdie a Geografické informácie v spolupráci s PF MU Brno</vt:lpstr>
      <vt:lpstr>Univerzita komenského bratislava prírodovedecká fakulta</vt:lpstr>
      <vt:lpstr>Prezentace aplikace PowerPoint</vt:lpstr>
      <vt:lpstr>Geografický ústav SAV bratislava</vt:lpstr>
      <vt:lpstr>Vplyv investičných a vybraných sociálno-ekonomických procesov na lokálny a regionálny rozvoj v Poľsku a na Slovensku</vt:lpstr>
      <vt:lpstr>Institut für Geographie und Regionalforschung</vt:lpstr>
      <vt:lpstr>Managing Migration and its Effects in SEE: Transnational Actions Towards Evidence Based Strategies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PŘES/ZA/HRANIČNÍ INSTITUCE VĚNUJÍCÍ SE HRANIČNÍ PROBLEMATICE</dc:title>
  <dc:creator>Milan</dc:creator>
  <cp:lastModifiedBy>Jeřábek</cp:lastModifiedBy>
  <cp:revision>100</cp:revision>
  <dcterms:created xsi:type="dcterms:W3CDTF">2014-02-27T20:09:52Z</dcterms:created>
  <dcterms:modified xsi:type="dcterms:W3CDTF">2014-03-27T09:48:08Z</dcterms:modified>
</cp:coreProperties>
</file>