
<file path=[Content_Types].xml><?xml version="1.0" encoding="utf-8"?>
<Types xmlns="http://schemas.openxmlformats.org/package/2006/content-types">
  <Default Extension="bin" ContentType="application/vnd.openxmlformats-officedocument.oleObject"/>
  <Default Extension="png" ContentType="image/png"/>
  <Default Extension="jfif" ContentType="image/jpeg"/>
  <Default Extension="emf" ContentType="image/x-emf"/>
  <Default Extension="jpeg" ContentType="image/jpeg"/>
  <Default Extension="webp"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3.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4.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5.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67" r:id="rId2"/>
    <p:sldMasterId id="2147483794" r:id="rId3"/>
    <p:sldMasterId id="2147483806" r:id="rId4"/>
    <p:sldMasterId id="2147483820" r:id="rId5"/>
    <p:sldMasterId id="2147483834" r:id="rId6"/>
    <p:sldMasterId id="2147483848" r:id="rId7"/>
    <p:sldMasterId id="2147483862" r:id="rId8"/>
    <p:sldMasterId id="2147483876" r:id="rId9"/>
    <p:sldMasterId id="2147483890" r:id="rId10"/>
    <p:sldMasterId id="2147483904" r:id="rId11"/>
    <p:sldMasterId id="2147483918" r:id="rId12"/>
    <p:sldMasterId id="2147483932" r:id="rId13"/>
    <p:sldMasterId id="2147483946" r:id="rId14"/>
    <p:sldMasterId id="2147483960" r:id="rId15"/>
    <p:sldMasterId id="2147483974" r:id="rId16"/>
  </p:sldMasterIdLst>
  <p:notesMasterIdLst>
    <p:notesMasterId r:id="rId136"/>
  </p:notesMasterIdLst>
  <p:sldIdLst>
    <p:sldId id="433" r:id="rId17"/>
    <p:sldId id="434" r:id="rId18"/>
    <p:sldId id="308" r:id="rId19"/>
    <p:sldId id="371" r:id="rId20"/>
    <p:sldId id="372" r:id="rId21"/>
    <p:sldId id="373" r:id="rId22"/>
    <p:sldId id="374" r:id="rId23"/>
    <p:sldId id="376" r:id="rId24"/>
    <p:sldId id="357" r:id="rId25"/>
    <p:sldId id="359" r:id="rId26"/>
    <p:sldId id="375" r:id="rId27"/>
    <p:sldId id="377" r:id="rId28"/>
    <p:sldId id="378" r:id="rId29"/>
    <p:sldId id="380" r:id="rId30"/>
    <p:sldId id="379" r:id="rId31"/>
    <p:sldId id="381" r:id="rId32"/>
    <p:sldId id="383" r:id="rId33"/>
    <p:sldId id="410" r:id="rId34"/>
    <p:sldId id="385" r:id="rId35"/>
    <p:sldId id="310" r:id="rId36"/>
    <p:sldId id="309" r:id="rId37"/>
    <p:sldId id="290" r:id="rId38"/>
    <p:sldId id="291" r:id="rId39"/>
    <p:sldId id="412" r:id="rId40"/>
    <p:sldId id="413" r:id="rId41"/>
    <p:sldId id="293" r:id="rId42"/>
    <p:sldId id="294" r:id="rId43"/>
    <p:sldId id="295" r:id="rId44"/>
    <p:sldId id="360" r:id="rId45"/>
    <p:sldId id="361" r:id="rId46"/>
    <p:sldId id="297" r:id="rId47"/>
    <p:sldId id="414" r:id="rId48"/>
    <p:sldId id="415" r:id="rId49"/>
    <p:sldId id="416" r:id="rId50"/>
    <p:sldId id="417" r:id="rId51"/>
    <p:sldId id="418" r:id="rId52"/>
    <p:sldId id="419" r:id="rId53"/>
    <p:sldId id="420" r:id="rId54"/>
    <p:sldId id="389" r:id="rId55"/>
    <p:sldId id="421" r:id="rId56"/>
    <p:sldId id="391" r:id="rId57"/>
    <p:sldId id="403" r:id="rId58"/>
    <p:sldId id="402" r:id="rId59"/>
    <p:sldId id="300" r:id="rId60"/>
    <p:sldId id="404" r:id="rId61"/>
    <p:sldId id="405" r:id="rId62"/>
    <p:sldId id="406" r:id="rId63"/>
    <p:sldId id="407" r:id="rId64"/>
    <p:sldId id="408" r:id="rId65"/>
    <p:sldId id="409" r:id="rId66"/>
    <p:sldId id="388" r:id="rId67"/>
    <p:sldId id="387" r:id="rId68"/>
    <p:sldId id="422" r:id="rId69"/>
    <p:sldId id="423" r:id="rId70"/>
    <p:sldId id="424" r:id="rId71"/>
    <p:sldId id="425" r:id="rId72"/>
    <p:sldId id="426" r:id="rId73"/>
    <p:sldId id="427" r:id="rId74"/>
    <p:sldId id="431" r:id="rId75"/>
    <p:sldId id="432" r:id="rId76"/>
    <p:sldId id="313" r:id="rId77"/>
    <p:sldId id="314" r:id="rId78"/>
    <p:sldId id="315" r:id="rId79"/>
    <p:sldId id="362" r:id="rId80"/>
    <p:sldId id="363" r:id="rId81"/>
    <p:sldId id="364" r:id="rId82"/>
    <p:sldId id="367" r:id="rId83"/>
    <p:sldId id="368" r:id="rId84"/>
    <p:sldId id="369" r:id="rId85"/>
    <p:sldId id="370" r:id="rId86"/>
    <p:sldId id="316" r:id="rId87"/>
    <p:sldId id="317" r:id="rId88"/>
    <p:sldId id="318" r:id="rId89"/>
    <p:sldId id="320" r:id="rId90"/>
    <p:sldId id="321" r:id="rId91"/>
    <p:sldId id="324" r:id="rId92"/>
    <p:sldId id="322" r:id="rId93"/>
    <p:sldId id="323" r:id="rId94"/>
    <p:sldId id="392" r:id="rId95"/>
    <p:sldId id="393" r:id="rId96"/>
    <p:sldId id="394" r:id="rId97"/>
    <p:sldId id="395" r:id="rId98"/>
    <p:sldId id="401" r:id="rId99"/>
    <p:sldId id="343" r:id="rId100"/>
    <p:sldId id="396" r:id="rId101"/>
    <p:sldId id="350" r:id="rId102"/>
    <p:sldId id="351" r:id="rId103"/>
    <p:sldId id="329" r:id="rId104"/>
    <p:sldId id="330" r:id="rId105"/>
    <p:sldId id="331" r:id="rId106"/>
    <p:sldId id="338" r:id="rId107"/>
    <p:sldId id="339" r:id="rId108"/>
    <p:sldId id="340" r:id="rId109"/>
    <p:sldId id="344" r:id="rId110"/>
    <p:sldId id="346" r:id="rId111"/>
    <p:sldId id="348" r:id="rId112"/>
    <p:sldId id="398" r:id="rId113"/>
    <p:sldId id="399" r:id="rId114"/>
    <p:sldId id="397" r:id="rId115"/>
    <p:sldId id="347" r:id="rId116"/>
    <p:sldId id="435" r:id="rId117"/>
    <p:sldId id="436" r:id="rId118"/>
    <p:sldId id="437" r:id="rId119"/>
    <p:sldId id="438" r:id="rId120"/>
    <p:sldId id="341" r:id="rId121"/>
    <p:sldId id="327" r:id="rId122"/>
    <p:sldId id="285" r:id="rId123"/>
    <p:sldId id="264" r:id="rId124"/>
    <p:sldId id="272" r:id="rId125"/>
    <p:sldId id="273" r:id="rId126"/>
    <p:sldId id="275" r:id="rId127"/>
    <p:sldId id="274" r:id="rId128"/>
    <p:sldId id="276" r:id="rId129"/>
    <p:sldId id="278" r:id="rId130"/>
    <p:sldId id="279" r:id="rId131"/>
    <p:sldId id="280" r:id="rId132"/>
    <p:sldId id="286" r:id="rId133"/>
    <p:sldId id="400" r:id="rId134"/>
    <p:sldId id="287" r:id="rId1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A9D18E"/>
    <a:srgbClr val="00FFFF"/>
    <a:srgbClr val="1F4E79"/>
    <a:srgbClr val="00B0F0"/>
    <a:srgbClr val="FFFF00"/>
    <a:srgbClr val="00B050"/>
    <a:srgbClr val="FF0000"/>
    <a:srgbClr val="333F5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541" autoAdjust="0"/>
  </p:normalViewPr>
  <p:slideViewPr>
    <p:cSldViewPr>
      <p:cViewPr varScale="1">
        <p:scale>
          <a:sx n="116" d="100"/>
          <a:sy n="116" d="100"/>
        </p:scale>
        <p:origin x="150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124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38"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slide" Target="slides/slide87.xml"/><Relationship Id="rId108" Type="http://schemas.openxmlformats.org/officeDocument/2006/relationships/slide" Target="slides/slide92.xml"/><Relationship Id="rId116" Type="http://schemas.openxmlformats.org/officeDocument/2006/relationships/slide" Target="slides/slide100.xml"/><Relationship Id="rId124" Type="http://schemas.openxmlformats.org/officeDocument/2006/relationships/slide" Target="slides/slide108.xml"/><Relationship Id="rId129" Type="http://schemas.openxmlformats.org/officeDocument/2006/relationships/slide" Target="slides/slide113.xml"/><Relationship Id="rId137" Type="http://schemas.openxmlformats.org/officeDocument/2006/relationships/presProps" Target="pres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slide" Target="slides/slide95.xml"/><Relationship Id="rId132" Type="http://schemas.openxmlformats.org/officeDocument/2006/relationships/slide" Target="slides/slide116.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slide" Target="slides/slide98.xml"/><Relationship Id="rId119" Type="http://schemas.openxmlformats.org/officeDocument/2006/relationships/slide" Target="slides/slide103.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30" Type="http://schemas.openxmlformats.org/officeDocument/2006/relationships/slide" Target="slides/slide114.xml"/><Relationship Id="rId135" Type="http://schemas.openxmlformats.org/officeDocument/2006/relationships/slide" Target="slides/slide1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notesMaster" Target="notesMasters/notesMaster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7AD372-D1F0-4398-A2B2-20DDD5BDD176}" type="datetimeFigureOut">
              <a:rPr lang="en-US" smtClean="0"/>
              <a:t>11/11/2020</a:t>
            </a:fld>
            <a:endParaRPr lang="en-US"/>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B42CBA-C184-4540-91E7-2E392AB4D5DE}" type="slidenum">
              <a:rPr lang="en-US" smtClean="0"/>
              <a:t>‹#›</a:t>
            </a:fld>
            <a:endParaRPr lang="en-US"/>
          </a:p>
        </p:txBody>
      </p:sp>
    </p:spTree>
    <p:extLst>
      <p:ext uri="{BB962C8B-B14F-4D97-AF65-F5344CB8AC3E}">
        <p14:creationId xmlns:p14="http://schemas.microsoft.com/office/powerpoint/2010/main" val="3192102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4</a:t>
            </a:fld>
            <a:endParaRPr lang="en-US"/>
          </a:p>
        </p:txBody>
      </p:sp>
    </p:spTree>
    <p:extLst>
      <p:ext uri="{BB962C8B-B14F-4D97-AF65-F5344CB8AC3E}">
        <p14:creationId xmlns:p14="http://schemas.microsoft.com/office/powerpoint/2010/main" val="194782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When we colour the entire figure, we can see two important things:</a:t>
            </a:r>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 First we see that in the course of time allele frequencies will change within one species, and that in some cases alleles will be lost alltogether. For example in this case the yellow allele was initially dominant and was gradually lost in time and replaced by the blue allele.</a:t>
            </a:r>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 Secondly, when new species are formed, newly formed species will largely contain ancestral alleles. As a result identical alleles are shared between different species, known as </a:t>
            </a:r>
            <a:r>
              <a:rPr lang="nl-BE" u="sng" baseline="0" dirty="0" smtClean="0"/>
              <a:t>t</a:t>
            </a:r>
            <a:r>
              <a:rPr lang="nl-BE" u="sng" dirty="0" smtClean="0"/>
              <a:t>rans-species polymorphism</a:t>
            </a:r>
            <a:r>
              <a:rPr lang="nl-BE" u="none" baseline="0" dirty="0" smtClean="0"/>
              <a:t>. For example, initially all three newly formed species contained the dominant blue allele. In present time</a:t>
            </a:r>
            <a:r>
              <a:rPr lang="nl-BE" baseline="0" dirty="0" smtClean="0"/>
              <a:t>, the “green” alleles are shared between species A&amp;B, and the “blue” alleles between species B&amp;C.</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67</a:t>
            </a:fld>
            <a:endParaRPr lang="nl-BE">
              <a:solidFill>
                <a:prstClr val="black"/>
              </a:solidFill>
            </a:endParaRPr>
          </a:p>
        </p:txBody>
      </p:sp>
    </p:spTree>
    <p:extLst>
      <p:ext uri="{BB962C8B-B14F-4D97-AF65-F5344CB8AC3E}">
        <p14:creationId xmlns:p14="http://schemas.microsoft.com/office/powerpoint/2010/main" val="258063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u="sng" baseline="0" dirty="0" smtClean="0"/>
              <a:t>When we would construct a gene tree at this stage</a:t>
            </a:r>
            <a:r>
              <a:rPr lang="nl-BE" baseline="0" dirty="0" smtClean="0"/>
              <a:t>, we would find that early diverging species are not necessarily monophyletic in their alleles at a studied locus.</a:t>
            </a:r>
          </a:p>
          <a:p>
            <a:endParaRPr lang="nl-BE" baseline="0" dirty="0" smtClean="0"/>
          </a:p>
          <a:p>
            <a:pPr>
              <a:buFontTx/>
              <a:buChar char="-"/>
            </a:pPr>
            <a:r>
              <a:rPr lang="nl-BE" baseline="0" dirty="0" smtClean="0"/>
              <a:t> In this case species </a:t>
            </a:r>
            <a:r>
              <a:rPr lang="en-GB" sz="1200" kern="1200" baseline="0" dirty="0" smtClean="0">
                <a:solidFill>
                  <a:schemeClr val="tx1"/>
                </a:solidFill>
                <a:latin typeface="+mn-lt"/>
                <a:ea typeface="+mn-ea"/>
                <a:cs typeface="+mn-cs"/>
              </a:rPr>
              <a:t>C is paraphyletic because it includes all descendant alleles from this common ancestor here, except for this blue one here.</a:t>
            </a:r>
          </a:p>
          <a:p>
            <a:pPr>
              <a:buFontTx/>
              <a:buChar char="-"/>
            </a:pPr>
            <a:r>
              <a:rPr lang="en-GB" sz="1200" kern="1200" baseline="0" dirty="0" smtClean="0">
                <a:solidFill>
                  <a:schemeClr val="tx1"/>
                </a:solidFill>
                <a:latin typeface="+mn-lt"/>
                <a:ea typeface="+mn-ea"/>
                <a:cs typeface="+mn-cs"/>
              </a:rPr>
              <a:t> Species B is polyphyletic because for one set of alleles it shares a common ancestor with species A, while the other alleles are more closely related to species C.</a:t>
            </a:r>
          </a:p>
          <a:p>
            <a:r>
              <a:rPr lang="en-GB" sz="1200" kern="1200" baseline="0" dirty="0" smtClean="0">
                <a:solidFill>
                  <a:schemeClr val="tx1"/>
                </a:solidFill>
                <a:latin typeface="+mn-lt"/>
                <a:ea typeface="+mn-ea"/>
                <a:cs typeface="+mn-cs"/>
              </a:rPr>
              <a:t>- Species A is in principle monophyletic because </a:t>
            </a:r>
            <a:r>
              <a:rPr lang="en-US" sz="1200" kern="1200" baseline="0" dirty="0" smtClean="0">
                <a:solidFill>
                  <a:schemeClr val="tx1"/>
                </a:solidFill>
                <a:latin typeface="+mn-lt"/>
                <a:ea typeface="+mn-ea"/>
                <a:cs typeface="+mn-cs"/>
              </a:rPr>
              <a:t>it contains all the descendant alleles of a common ancestral allele from the same species. However, in </a:t>
            </a:r>
            <a:r>
              <a:rPr lang="en-GB" sz="1200" kern="1200" baseline="0" dirty="0" smtClean="0">
                <a:solidFill>
                  <a:schemeClr val="tx1"/>
                </a:solidFill>
                <a:latin typeface="+mn-lt"/>
                <a:ea typeface="+mn-ea"/>
                <a:cs typeface="+mn-cs"/>
              </a:rPr>
              <a:t>practice, a phylogenetic analysis might not recover species A as monophyletic as it shares the green alleles with species B.</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68</a:t>
            </a:fld>
            <a:endParaRPr lang="nl-BE">
              <a:solidFill>
                <a:prstClr val="black"/>
              </a:solidFill>
            </a:endParaRPr>
          </a:p>
        </p:txBody>
      </p:sp>
    </p:spTree>
    <p:extLst>
      <p:ext uri="{BB962C8B-B14F-4D97-AF65-F5344CB8AC3E}">
        <p14:creationId xmlns:p14="http://schemas.microsoft.com/office/powerpoint/2010/main" val="2242138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noProof="0" dirty="0" smtClean="0"/>
              <a:t>As time goes</a:t>
            </a:r>
            <a:r>
              <a:rPr lang="en-US" baseline="0" noProof="0" dirty="0" smtClean="0"/>
              <a:t> by, </a:t>
            </a:r>
            <a:r>
              <a:rPr lang="en-US" noProof="0" dirty="0" smtClean="0"/>
              <a:t>alleles will</a:t>
            </a:r>
            <a:r>
              <a:rPr lang="en-US" baseline="0" noProof="0" dirty="0" smtClean="0"/>
              <a:t> become fixed in the species, which </a:t>
            </a:r>
            <a:r>
              <a:rPr lang="en-US" noProof="0" dirty="0" smtClean="0"/>
              <a:t>will result in reciprocal monophyly. </a:t>
            </a:r>
            <a:r>
              <a:rPr lang="en-US" baseline="0" noProof="0" dirty="0" smtClean="0"/>
              <a:t>The relationships between the alleles of a studies locus will correspond to the species.</a:t>
            </a:r>
          </a:p>
          <a:p>
            <a:r>
              <a:rPr lang="en-US" baseline="0" noProof="0" dirty="0" smtClean="0"/>
              <a:t>So in this example, species A, B and C are monophyletic because in each species the alleles share a single common ancestor, which </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69</a:t>
            </a:fld>
            <a:endParaRPr lang="nl-BE">
              <a:solidFill>
                <a:prstClr val="black"/>
              </a:solidFill>
            </a:endParaRPr>
          </a:p>
        </p:txBody>
      </p:sp>
    </p:spTree>
    <p:extLst>
      <p:ext uri="{BB962C8B-B14F-4D97-AF65-F5344CB8AC3E}">
        <p14:creationId xmlns:p14="http://schemas.microsoft.com/office/powerpoint/2010/main" val="1010736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noProof="0" dirty="0" smtClean="0"/>
              <a:t>Now what t</a:t>
            </a:r>
            <a:r>
              <a:rPr lang="en-US" noProof="0" dirty="0" smtClean="0"/>
              <a:t>his figure shows is that although gene genealogies below and </a:t>
            </a:r>
            <a:r>
              <a:rPr lang="en-US" baseline="0" noProof="0" dirty="0" smtClean="0"/>
              <a:t>above the species level are different in nature, young lineages reside within a zone where both processes meet. </a:t>
            </a:r>
          </a:p>
          <a:p>
            <a:endParaRPr lang="en-US" u="sng" baseline="0" noProof="0" dirty="0" smtClean="0"/>
          </a:p>
          <a:p>
            <a:r>
              <a:rPr lang="en-US" u="sng" baseline="0" noProof="0" dirty="0" smtClean="0"/>
              <a:t>Therefore species delimitation should incorporate aspects of both population genetics and phylogenetics.</a:t>
            </a: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70</a:t>
            </a:fld>
            <a:endParaRPr lang="nl-BE">
              <a:solidFill>
                <a:prstClr val="black"/>
              </a:solidFill>
            </a:endParaRPr>
          </a:p>
        </p:txBody>
      </p:sp>
    </p:spTree>
    <p:extLst>
      <p:ext uri="{BB962C8B-B14F-4D97-AF65-F5344CB8AC3E}">
        <p14:creationId xmlns:p14="http://schemas.microsoft.com/office/powerpoint/2010/main" val="2959516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D44AF-5E6C-43A0-9454-4CE399FA7AFD}"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432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85</a:t>
            </a:fld>
            <a:endParaRPr lang="en-US"/>
          </a:p>
        </p:txBody>
      </p:sp>
    </p:spTree>
    <p:extLst>
      <p:ext uri="{BB962C8B-B14F-4D97-AF65-F5344CB8AC3E}">
        <p14:creationId xmlns:p14="http://schemas.microsoft.com/office/powerpoint/2010/main" val="3267746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42CBA-C184-4540-91E7-2E392AB4D5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1811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98</a:t>
            </a:fld>
            <a:endParaRPr lang="en-US"/>
          </a:p>
        </p:txBody>
      </p:sp>
    </p:spTree>
    <p:extLst>
      <p:ext uri="{BB962C8B-B14F-4D97-AF65-F5344CB8AC3E}">
        <p14:creationId xmlns:p14="http://schemas.microsoft.com/office/powerpoint/2010/main" val="3639083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42B42CBA-C184-4540-91E7-2E392AB4D5DE}" type="slidenum">
              <a:rPr lang="en-US" smtClean="0"/>
              <a:t>108</a:t>
            </a:fld>
            <a:endParaRPr lang="en-US"/>
          </a:p>
        </p:txBody>
      </p:sp>
    </p:spTree>
    <p:extLst>
      <p:ext uri="{BB962C8B-B14F-4D97-AF65-F5344CB8AC3E}">
        <p14:creationId xmlns:p14="http://schemas.microsoft.com/office/powerpoint/2010/main" val="194770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42B42CBA-C184-4540-91E7-2E392AB4D5DE}" type="slidenum">
              <a:rPr lang="en-US" smtClean="0"/>
              <a:t>113</a:t>
            </a:fld>
            <a:endParaRPr lang="en-US"/>
          </a:p>
        </p:txBody>
      </p:sp>
    </p:spTree>
    <p:extLst>
      <p:ext uri="{BB962C8B-B14F-4D97-AF65-F5344CB8AC3E}">
        <p14:creationId xmlns:p14="http://schemas.microsoft.com/office/powerpoint/2010/main" val="1537082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5</a:t>
            </a:fld>
            <a:endParaRPr lang="en-US"/>
          </a:p>
        </p:txBody>
      </p:sp>
    </p:spTree>
    <p:extLst>
      <p:ext uri="{BB962C8B-B14F-4D97-AF65-F5344CB8AC3E}">
        <p14:creationId xmlns:p14="http://schemas.microsoft.com/office/powerpoint/2010/main" val="59491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42B42CBA-C184-4540-91E7-2E392AB4D5DE}" type="slidenum">
              <a:rPr lang="en-US" smtClean="0"/>
              <a:t>114</a:t>
            </a:fld>
            <a:endParaRPr lang="en-US"/>
          </a:p>
        </p:txBody>
      </p:sp>
    </p:spTree>
    <p:extLst>
      <p:ext uri="{BB962C8B-B14F-4D97-AF65-F5344CB8AC3E}">
        <p14:creationId xmlns:p14="http://schemas.microsoft.com/office/powerpoint/2010/main" val="2332308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119</a:t>
            </a:fld>
            <a:endParaRPr lang="en-US"/>
          </a:p>
        </p:txBody>
      </p:sp>
    </p:spTree>
    <p:extLst>
      <p:ext uri="{BB962C8B-B14F-4D97-AF65-F5344CB8AC3E}">
        <p14:creationId xmlns:p14="http://schemas.microsoft.com/office/powerpoint/2010/main" val="1039558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19</a:t>
            </a:fld>
            <a:endParaRPr lang="en-US"/>
          </a:p>
        </p:txBody>
      </p:sp>
    </p:spTree>
    <p:extLst>
      <p:ext uri="{BB962C8B-B14F-4D97-AF65-F5344CB8AC3E}">
        <p14:creationId xmlns:p14="http://schemas.microsoft.com/office/powerpoint/2010/main" val="2004725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3A015F2-3F4B-46C8-A3C8-E334F44657DF}" type="slidenum">
              <a:rPr lang="en-US" altLang="en-US" smtClean="0"/>
              <a:pPr>
                <a:defRPr/>
              </a:pPr>
              <a:t>30</a:t>
            </a:fld>
            <a:endParaRPr lang="en-US" altLang="en-US"/>
          </a:p>
        </p:txBody>
      </p:sp>
    </p:spTree>
    <p:extLst>
      <p:ext uri="{BB962C8B-B14F-4D97-AF65-F5344CB8AC3E}">
        <p14:creationId xmlns:p14="http://schemas.microsoft.com/office/powerpoint/2010/main" val="2008710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62</a:t>
            </a:fld>
            <a:endParaRPr lang="en-US"/>
          </a:p>
        </p:txBody>
      </p:sp>
    </p:spTree>
    <p:extLst>
      <p:ext uri="{BB962C8B-B14F-4D97-AF65-F5344CB8AC3E}">
        <p14:creationId xmlns:p14="http://schemas.microsoft.com/office/powerpoint/2010/main" val="1932427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B42CBA-C184-4540-91E7-2E392AB4D5DE}" type="slidenum">
              <a:rPr lang="en-US" smtClean="0"/>
              <a:t>63</a:t>
            </a:fld>
            <a:endParaRPr lang="en-US"/>
          </a:p>
        </p:txBody>
      </p:sp>
    </p:spTree>
    <p:extLst>
      <p:ext uri="{BB962C8B-B14F-4D97-AF65-F5344CB8AC3E}">
        <p14:creationId xmlns:p14="http://schemas.microsoft.com/office/powerpoint/2010/main" val="757113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The idea that species are metapopulation lineages has </a:t>
            </a:r>
            <a:r>
              <a:rPr lang="en-GB" sz="1200" kern="1200" baseline="0" dirty="0" smtClean="0">
                <a:solidFill>
                  <a:schemeClr val="tx1"/>
                </a:solidFill>
                <a:latin typeface="+mn-lt"/>
                <a:ea typeface="+mn-ea"/>
                <a:cs typeface="+mn-cs"/>
              </a:rPr>
              <a:t>led to the development of new DNA-base species delimitation methods.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u="sng"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latin typeface="+mn-lt"/>
                <a:ea typeface="+mn-ea"/>
                <a:cs typeface="+mn-cs"/>
              </a:rPr>
              <a:t>Genes </a:t>
            </a:r>
            <a:r>
              <a:rPr lang="en-GB" sz="1200" kern="1200" dirty="0" smtClean="0">
                <a:solidFill>
                  <a:schemeClr val="tx1"/>
                </a:solidFill>
                <a:latin typeface="+mn-lt"/>
                <a:ea typeface="+mn-ea"/>
                <a:cs typeface="+mn-cs"/>
              </a:rPr>
              <a:t>that show variation </a:t>
            </a:r>
            <a:r>
              <a:rPr lang="en-GB" sz="1200" kern="1200" baseline="0" dirty="0" smtClean="0">
                <a:solidFill>
                  <a:schemeClr val="tx1"/>
                </a:solidFill>
                <a:latin typeface="+mn-lt"/>
                <a:ea typeface="+mn-ea"/>
                <a:cs typeface="+mn-cs"/>
              </a:rPr>
              <a:t>within species will be </a:t>
            </a:r>
            <a:r>
              <a:rPr lang="en-GB" sz="1200" kern="1200" baseline="0" dirty="0" err="1" smtClean="0">
                <a:solidFill>
                  <a:schemeClr val="tx1"/>
                </a:solidFill>
                <a:latin typeface="+mn-lt"/>
                <a:ea typeface="+mn-ea"/>
                <a:cs typeface="+mn-cs"/>
              </a:rPr>
              <a:t>phylogenetically</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informative below </a:t>
            </a:r>
            <a:r>
              <a:rPr lang="en-GB" sz="1200" kern="1200" baseline="0" dirty="0" smtClean="0">
                <a:solidFill>
                  <a:schemeClr val="tx1"/>
                </a:solidFill>
                <a:latin typeface="+mn-lt"/>
                <a:ea typeface="+mn-ea"/>
                <a:cs typeface="+mn-cs"/>
              </a:rPr>
              <a:t>and above the species level.</a:t>
            </a:r>
            <a:endParaRPr lang="en-GB" sz="1200" u="sng"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u="sng"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latin typeface="+mn-lt"/>
                <a:ea typeface="+mn-ea"/>
                <a:cs typeface="+mn-cs"/>
              </a:rPr>
              <a:t>Gene trees</a:t>
            </a:r>
            <a:r>
              <a:rPr lang="en-GB" sz="1200" kern="1200" dirty="0" smtClean="0">
                <a:solidFill>
                  <a:schemeClr val="tx1"/>
                </a:solidFill>
                <a:latin typeface="+mn-lt"/>
                <a:ea typeface="+mn-ea"/>
                <a:cs typeface="+mn-cs"/>
              </a:rPr>
              <a:t> are vital to understanding the process of speciation because they span intraspecific and </a:t>
            </a:r>
            <a:r>
              <a:rPr lang="en-GB" sz="1200" kern="1200" dirty="0" err="1" smtClean="0">
                <a:solidFill>
                  <a:schemeClr val="tx1"/>
                </a:solidFill>
                <a:latin typeface="+mn-lt"/>
                <a:ea typeface="+mn-ea"/>
                <a:cs typeface="+mn-cs"/>
              </a:rPr>
              <a:t>interspecific</a:t>
            </a:r>
            <a:r>
              <a:rPr lang="en-GB" sz="1200" kern="1200" dirty="0" smtClean="0">
                <a:solidFill>
                  <a:schemeClr val="tx1"/>
                </a:solidFill>
                <a:latin typeface="+mn-lt"/>
                <a:ea typeface="+mn-ea"/>
                <a:cs typeface="+mn-cs"/>
              </a:rPr>
              <a:t> evolution.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a:buFontTx/>
              <a:buNone/>
            </a:pPr>
            <a:r>
              <a:rPr lang="en-GB" sz="1200" kern="1200" dirty="0" smtClean="0">
                <a:solidFill>
                  <a:schemeClr val="tx1"/>
                </a:solidFill>
                <a:latin typeface="+mn-lt"/>
                <a:ea typeface="+mn-ea"/>
                <a:cs typeface="+mn-cs"/>
              </a:rPr>
              <a:t>When we think about a phylogeny, we typically think about species relationships in a tree. </a:t>
            </a:r>
            <a:r>
              <a:rPr lang="en-GB" sz="1200" kern="1200" baseline="0" dirty="0" smtClean="0">
                <a:solidFill>
                  <a:schemeClr val="tx1"/>
                </a:solidFill>
                <a:latin typeface="+mn-lt"/>
                <a:ea typeface="+mn-ea"/>
                <a:cs typeface="+mn-cs"/>
              </a:rPr>
              <a:t>But within </a:t>
            </a:r>
            <a:r>
              <a:rPr lang="en-US" dirty="0" smtClean="0"/>
              <a:t>the branches of this tree</a:t>
            </a:r>
            <a:r>
              <a:rPr lang="en-GB" sz="1200" kern="1200" baseline="0" dirty="0" smtClean="0">
                <a:solidFill>
                  <a:schemeClr val="tx1"/>
                </a:solidFill>
                <a:latin typeface="+mn-lt"/>
                <a:ea typeface="+mn-ea"/>
                <a:cs typeface="+mn-cs"/>
              </a:rPr>
              <a:t> t</a:t>
            </a:r>
            <a:r>
              <a:rPr lang="en-US" dirty="0" smtClean="0"/>
              <a:t>here is </a:t>
            </a:r>
            <a:r>
              <a:rPr lang="en-US" b="1" dirty="0" smtClean="0"/>
              <a:t>population genetics </a:t>
            </a:r>
            <a:r>
              <a:rPr lang="en-US" dirty="0" smtClean="0"/>
              <a:t>going on, which can be modeled as a </a:t>
            </a:r>
            <a:r>
              <a:rPr lang="en-US" b="1" dirty="0" smtClean="0"/>
              <a:t>coalescence process</a:t>
            </a:r>
            <a:r>
              <a:rPr lang="en-US" dirty="0" smtClean="0"/>
              <a:t>.</a:t>
            </a:r>
            <a:endParaRPr lang="nl-BE"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64</a:t>
            </a:fld>
            <a:endParaRPr lang="nl-BE">
              <a:solidFill>
                <a:prstClr val="black"/>
              </a:solidFill>
            </a:endParaRPr>
          </a:p>
        </p:txBody>
      </p:sp>
    </p:spTree>
    <p:extLst>
      <p:ext uri="{BB962C8B-B14F-4D97-AF65-F5344CB8AC3E}">
        <p14:creationId xmlns:p14="http://schemas.microsoft.com/office/powerpoint/2010/main" val="3750115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smtClean="0"/>
              <a:t>This is how the</a:t>
            </a:r>
            <a:r>
              <a:rPr lang="en-US" baseline="0" dirty="0" smtClean="0"/>
              <a:t> process runs:</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baseline="0" dirty="0" smtClean="0"/>
              <a:t>Each circle may represent an individual organism, but in this case it represents an allele copy of a specific gene.</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dirty="0" smtClean="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smtClean="0"/>
              <a:t>You start out with a set of allele copies in the first generation.</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b="1" i="1" dirty="0" smtClean="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smtClean="0"/>
              <a:t>Then you create the next generation by selecting </a:t>
            </a:r>
            <a:r>
              <a:rPr lang="en-US" baseline="0" dirty="0" smtClean="0"/>
              <a:t>copies </a:t>
            </a:r>
            <a:r>
              <a:rPr lang="en-US" dirty="0" smtClean="0"/>
              <a:t>from the first generation at random</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dirty="0" smtClean="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smtClean="0"/>
              <a:t>For the next generation you do the same, but this time you sample from the second generation</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dirty="0" smtClean="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smtClean="0"/>
              <a:t>… and so on. This is how the process runs within a population or species.</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dirty="0" smtClean="0"/>
          </a:p>
          <a:p>
            <a:pPr marL="228600" marR="0" indent="-228600" algn="l" defTabSz="914400" rtl="0" eaLnBrk="1" fontAlgn="auto" latinLnBrk="0" hangingPunct="1">
              <a:lnSpc>
                <a:spcPct val="100000"/>
              </a:lnSpc>
              <a:spcBef>
                <a:spcPts val="0"/>
              </a:spcBef>
              <a:spcAft>
                <a:spcPts val="0"/>
              </a:spcAft>
              <a:buClrTx/>
              <a:buSzTx/>
              <a:buFontTx/>
              <a:buNone/>
              <a:tabLst/>
              <a:defRPr/>
            </a:pPr>
            <a:r>
              <a:rPr lang="en-US" dirty="0" smtClean="0"/>
              <a:t>When populations become separated by a barrier to gene flow, you can sample allele copies only from individuals within the same population, ...</a:t>
            </a:r>
            <a:endParaRPr lang="en-US" u="sng" dirty="0" smtClean="0"/>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65</a:t>
            </a:fld>
            <a:endParaRPr lang="nl-BE">
              <a:solidFill>
                <a:prstClr val="black"/>
              </a:solidFill>
            </a:endParaRPr>
          </a:p>
        </p:txBody>
      </p:sp>
    </p:spTree>
    <p:extLst>
      <p:ext uri="{BB962C8B-B14F-4D97-AF65-F5344CB8AC3E}">
        <p14:creationId xmlns:p14="http://schemas.microsoft.com/office/powerpoint/2010/main" val="3447699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dirty="0" smtClean="0"/>
              <a:t>... </a:t>
            </a:r>
            <a:r>
              <a:rPr lang="en-US" dirty="0" smtClean="0"/>
              <a:t>and</a:t>
            </a:r>
            <a:r>
              <a:rPr lang="en-US" baseline="0" dirty="0" smtClean="0"/>
              <a:t> this well eventually result in </a:t>
            </a:r>
            <a:r>
              <a:rPr lang="en-US" u="sng" baseline="0" dirty="0" smtClean="0"/>
              <a:t>separately evolving metapopulation lineages</a:t>
            </a:r>
            <a:endParaRPr lang="nl-BE" u="sng" dirty="0" smtClean="0"/>
          </a:p>
          <a:p>
            <a:endParaRPr lang="nl-BE" dirty="0" smtClean="0"/>
          </a:p>
          <a:p>
            <a:r>
              <a:rPr lang="nl-BE" dirty="0" smtClean="0"/>
              <a:t>So this figure illustrates two speciation events at time</a:t>
            </a:r>
            <a:r>
              <a:rPr lang="nl-BE" baseline="0" dirty="0" smtClean="0"/>
              <a:t> T1 and T2.</a:t>
            </a:r>
          </a:p>
          <a:p>
            <a:endParaRPr lang="nl-B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This process, running inside the species tree, has two consequences</a:t>
            </a:r>
            <a:r>
              <a:rPr lang="en-US" dirty="0" smtClean="0"/>
              <a:t>: …</a:t>
            </a:r>
          </a:p>
          <a:p>
            <a:endParaRPr lang="nl-BE" dirty="0"/>
          </a:p>
        </p:txBody>
      </p:sp>
      <p:sp>
        <p:nvSpPr>
          <p:cNvPr id="4" name="Slide Number Placeholder 3"/>
          <p:cNvSpPr>
            <a:spLocks noGrp="1"/>
          </p:cNvSpPr>
          <p:nvPr>
            <p:ph type="sldNum" sz="quarter" idx="10"/>
          </p:nvPr>
        </p:nvSpPr>
        <p:spPr/>
        <p:txBody>
          <a:bodyPr/>
          <a:lstStyle/>
          <a:p>
            <a:fld id="{98745FF2-7E6D-4180-BB18-BCAC2790DA8C}" type="slidenum">
              <a:rPr lang="nl-BE" smtClean="0">
                <a:solidFill>
                  <a:prstClr val="black"/>
                </a:solidFill>
              </a:rPr>
              <a:pPr/>
              <a:t>66</a:t>
            </a:fld>
            <a:endParaRPr lang="nl-BE">
              <a:solidFill>
                <a:prstClr val="black"/>
              </a:solidFill>
            </a:endParaRPr>
          </a:p>
        </p:txBody>
      </p:sp>
    </p:spTree>
    <p:extLst>
      <p:ext uri="{BB962C8B-B14F-4D97-AF65-F5344CB8AC3E}">
        <p14:creationId xmlns:p14="http://schemas.microsoft.com/office/powerpoint/2010/main" val="895057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55D23EEB-B7C8-4D61-B974-C6C60C027675}" type="datetimeFigureOut">
              <a:rPr lang="cs-CZ" smtClean="0"/>
              <a:t>11. 11. 2020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1989059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55D23EEB-B7C8-4D61-B974-C6C60C027675}" type="datetimeFigureOut">
              <a:rPr lang="cs-CZ" smtClean="0"/>
              <a:t>11. 11. 2020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24899971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4229960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8227402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9831376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0267736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9432727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4941752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4112303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5846957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6998933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549140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55D23EEB-B7C8-4D61-B974-C6C60C027675}" type="datetimeFigureOut">
              <a:rPr lang="cs-CZ" smtClean="0"/>
              <a:t>11. 11. 2020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7094993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4332190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815422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972423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0549593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181292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1333790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738530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5728158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5960947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970333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591717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1952222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0149597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6237081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297654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973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84279136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8593680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2294560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1386149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067928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6579881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6023354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8025045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4493601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335414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592695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8690574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3512751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777423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647662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96450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9024723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776700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261241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775357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111226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9431887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659812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255252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7906660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1472656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72070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99616092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81071618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070716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9781922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828173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7998905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64367322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2519674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6996765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539777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544670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4794180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2564435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364907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16220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6347840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1296144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9020779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141735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6310503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101849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149449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1581578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25583226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903183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1618101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80515536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40519846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116902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6520927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749C7D-C8EF-4D79-88B3-A5561E6D36D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96837429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ED6535-9A7A-4B53-B15A-07F5C22C3C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83561973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DD7200-A222-4A07-9ABA-D3A8160AC7A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482232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6532641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295CAF-EC51-4F9C-BCB2-8CFE8A18A8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1602682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BCEEE0-875D-4EEC-998F-38F285867E7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1144193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7FAD2F4-6EF5-4C71-85DA-EA70ACBF5931}"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39336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87FACF-AD14-4C87-9E35-BDF107DDFE5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2973912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2298B7-9710-4375-82E8-9DD804B4BA3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8619909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F23930-1291-406F-804D-ECCEFA208F6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69513150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E6B20-132F-4D7E-A7BA-FB33AD61F7EF}"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003066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E816B2-6797-4BC3-9CDF-39F75E7BEBD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81318517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B485500-016D-440C-9EA8-78AA8C502D01}"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5240133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28DE48-62A4-4C49-9A8B-FB8361D236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091084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5646796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11EF05-BF7D-496A-A5FE-99843096FCF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263789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F90A5D-51C1-4845-A94A-7CBAB02C0AAE}"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7015274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DD9105-34E4-4BF0-BF94-671688B29981}"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4303393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D8AF7EF-BD40-4CF2-88B6-6CC1E13209B0}"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06621944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F6EF98-CD12-4957-AC5B-8D9AA74B566F}"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13366149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7499CF-82D7-4C75-98D5-2627FE694750}"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4078783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5F9285-FFE9-4C12-A8C3-23DB6AD3E0C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0177788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E0EFA7-6F2A-4BFB-87EE-62E381E92B0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4609712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10AC1A-F568-4AB6-8D02-FD4FCD61775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7578105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CF53C4-A0E8-4F02-B031-A4030698308F}"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469773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55D23EEB-B7C8-4D61-B974-C6C60C027675}" type="datetimeFigureOut">
              <a:rPr lang="cs-CZ" smtClean="0"/>
              <a:t>11. 11. 2020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2932083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42720661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69EE29-59D2-48BC-B013-00F79CA7B25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2468193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D814E40-960B-4572-95A9-0515AB5CA50E}"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70201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57B91D-630F-4537-9596-75EDFC40E68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533097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65286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cs-CZ">
              <a:solidFill>
                <a:srgbClr val="000000"/>
              </a:solidFill>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cs-CZ">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3283E1BF-D5CF-408E-A7FE-A592CE03EC0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6139113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6C7B5846-98E4-4231-97C4-90FB06DF2CC9}" type="datetimeFigureOut">
              <a:rPr lang="cs-CZ" smtClean="0"/>
              <a:t>11. 11. 2020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2622728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C7B5846-98E4-4231-97C4-90FB06DF2CC9}" type="datetimeFigureOut">
              <a:rPr lang="cs-CZ" smtClean="0"/>
              <a:t>11. 11. 2020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1751517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6C7B5846-98E4-4231-97C4-90FB06DF2CC9}" type="datetimeFigureOut">
              <a:rPr lang="cs-CZ" smtClean="0"/>
              <a:t>11. 11. 2020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4065064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6C7B5846-98E4-4231-97C4-90FB06DF2CC9}" type="datetimeFigureOut">
              <a:rPr lang="cs-CZ" smtClean="0"/>
              <a:t>11. 11. 2020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3086492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6C7B5846-98E4-4231-97C4-90FB06DF2CC9}" type="datetimeFigureOut">
              <a:rPr lang="cs-CZ" smtClean="0"/>
              <a:t>11. 11. 2020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20058065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6C7B5846-98E4-4231-97C4-90FB06DF2CC9}" type="datetimeFigureOut">
              <a:rPr lang="cs-CZ" smtClean="0"/>
              <a:t>11. 11. 2020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1919602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C7B5846-98E4-4231-97C4-90FB06DF2CC9}" type="datetimeFigureOut">
              <a:rPr lang="cs-CZ" smtClean="0"/>
              <a:t>11. 11. 2020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1817776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55D23EEB-B7C8-4D61-B974-C6C60C027675}" type="datetimeFigureOut">
              <a:rPr lang="cs-CZ" smtClean="0"/>
              <a:t>11. 11. 2020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29113348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6C7B5846-98E4-4231-97C4-90FB06DF2CC9}" type="datetimeFigureOut">
              <a:rPr lang="cs-CZ" smtClean="0"/>
              <a:t>11. 11. 2020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3287854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6C7B5846-98E4-4231-97C4-90FB06DF2CC9}" type="datetimeFigureOut">
              <a:rPr lang="cs-CZ" smtClean="0"/>
              <a:t>11. 11. 2020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3900907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C7B5846-98E4-4231-97C4-90FB06DF2CC9}" type="datetimeFigureOut">
              <a:rPr lang="cs-CZ" smtClean="0"/>
              <a:t>11. 11. 2020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1251832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C7B5846-98E4-4231-97C4-90FB06DF2CC9}" type="datetimeFigureOut">
              <a:rPr lang="cs-CZ" smtClean="0"/>
              <a:t>11. 11. 2020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329F071-911A-4724-8CAE-56D90C099C96}" type="slidenum">
              <a:rPr lang="cs-CZ" smtClean="0"/>
              <a:t>‹#›</a:t>
            </a:fld>
            <a:endParaRPr lang="cs-CZ"/>
          </a:p>
        </p:txBody>
      </p:sp>
    </p:spTree>
    <p:extLst>
      <p:ext uri="{BB962C8B-B14F-4D97-AF65-F5344CB8AC3E}">
        <p14:creationId xmlns:p14="http://schemas.microsoft.com/office/powerpoint/2010/main" val="2266703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6442534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8196506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788926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096912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939628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101406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55D23EEB-B7C8-4D61-B974-C6C60C027675}" type="datetimeFigureOut">
              <a:rPr lang="cs-CZ" smtClean="0"/>
              <a:t>11. 11. 2020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263731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5209848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9814262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2987641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4918683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942423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4865078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1974174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221851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89225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12218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55D23EEB-B7C8-4D61-B974-C6C60C027675}" type="datetimeFigureOut">
              <a:rPr lang="cs-CZ" smtClean="0"/>
              <a:t>11. 11. 2020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966596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0661336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7278776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4669744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953080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7539880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231014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439162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023837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5181007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58651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55D23EEB-B7C8-4D61-B974-C6C60C027675}" type="datetimeFigureOut">
              <a:rPr lang="cs-CZ" smtClean="0"/>
              <a:t>11. 11. 2020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25721947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4836949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923598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398998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2536326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4188492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7318217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7929776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262362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4403170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875843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D23EEB-B7C8-4D61-B974-C6C60C027675}" type="datetimeFigureOut">
              <a:rPr lang="cs-CZ" smtClean="0"/>
              <a:t>11. 11. 2020</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39162350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354820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9591072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42630067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3727954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2025781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086562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9508200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932337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2388421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507777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55D23EEB-B7C8-4D61-B974-C6C60C027675}" type="datetimeFigureOut">
              <a:rPr lang="cs-CZ" smtClean="0"/>
              <a:t>11. 11. 2020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40960915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735951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2054466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0251047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809490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3624869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4383618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5407217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026455-550E-49FC-842E-4F1D5451D352}"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2309958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056FD3-B5C7-468A-B3FF-36F3186B2B5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9973145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458E7-675D-49EE-BC1E-49A184499EBB}"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566018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55D23EEB-B7C8-4D61-B974-C6C60C027675}" type="datetimeFigureOut">
              <a:rPr lang="cs-CZ" smtClean="0"/>
              <a:t>11. 11. 2020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25F5260-A636-4B14-BDB8-3E3251EAB31A}" type="slidenum">
              <a:rPr lang="cs-CZ" smtClean="0"/>
              <a:t>‹#›</a:t>
            </a:fld>
            <a:endParaRPr lang="cs-CZ"/>
          </a:p>
        </p:txBody>
      </p:sp>
    </p:spTree>
    <p:extLst>
      <p:ext uri="{BB962C8B-B14F-4D97-AF65-F5344CB8AC3E}">
        <p14:creationId xmlns:p14="http://schemas.microsoft.com/office/powerpoint/2010/main" val="20948694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D75CE-41E7-443E-B032-41BA358E0D75}"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1868430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47C137-FA45-4CE7-9B75-A3382D8A1D03}"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62017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5F28C6-3EE8-4E1F-BA06-6C68E673DC26}"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1757251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0E1E1-DB39-40CF-A8AE-3B4A40AAFECC}"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7966967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21AE5-9AC2-4268-A415-D55EF5D52B2D}"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8503388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AA979-FF84-4F14-8A95-A7023CA882A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29284437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18A44A-DBB2-40E6-9EFC-EBDF17868D44}"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38860670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8"/>
            <a:ext cx="4038600" cy="21875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0EA2598-79CF-483F-ACB2-51B7477C151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6414200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3840F5-5241-4838-B27D-EBD94F46B918}"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1310515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FA9180-B41C-4DE6-A199-D36CB175A5F7}" type="slidenum">
              <a:rPr lang="cs-CZ" altLang="cs-CZ">
                <a:solidFill>
                  <a:srgbClr val="000000"/>
                </a:solidFill>
              </a:rPr>
              <a:pPr>
                <a:defRPr/>
              </a:pPr>
              <a:t>‹#›</a:t>
            </a:fld>
            <a:endParaRPr lang="cs-CZ" altLang="cs-CZ">
              <a:solidFill>
                <a:srgbClr val="000000"/>
              </a:solidFill>
            </a:endParaRPr>
          </a:p>
        </p:txBody>
      </p:sp>
    </p:spTree>
    <p:extLst>
      <p:ext uri="{BB962C8B-B14F-4D97-AF65-F5344CB8AC3E}">
        <p14:creationId xmlns:p14="http://schemas.microsoft.com/office/powerpoint/2010/main" val="10922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D23EEB-B7C8-4D61-B974-C6C60C027675}" type="datetimeFigureOut">
              <a:rPr lang="cs-CZ" smtClean="0"/>
              <a:t>11. 11. 2020</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5F5260-A636-4B14-BDB8-3E3251EAB31A}" type="slidenum">
              <a:rPr lang="cs-CZ" smtClean="0"/>
              <a:t>‹#›</a:t>
            </a:fld>
            <a:endParaRPr lang="cs-CZ"/>
          </a:p>
        </p:txBody>
      </p:sp>
    </p:spTree>
    <p:extLst>
      <p:ext uri="{BB962C8B-B14F-4D97-AF65-F5344CB8AC3E}">
        <p14:creationId xmlns:p14="http://schemas.microsoft.com/office/powerpoint/2010/main" val="426066006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758837357"/>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904733931"/>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92992269"/>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814330107"/>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579446424"/>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65CD7771-CEE3-4A77-9EC8-BCC8F9414F9E}"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767926252"/>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E1D4907D-1816-4D2F-B716-8FAC954C065A}"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867399593"/>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D23EEB-B7C8-4D61-B974-C6C60C027675}" type="datetimeFigureOut">
              <a:rPr lang="cs-CZ" smtClean="0"/>
              <a:t>11. 11. 2020</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25F5260-A636-4B14-BDB8-3E3251EAB31A}" type="slidenum">
              <a:rPr lang="cs-CZ" smtClean="0"/>
              <a:t>‹#›</a:t>
            </a:fld>
            <a:endParaRPr lang="cs-CZ"/>
          </a:p>
        </p:txBody>
      </p:sp>
    </p:spTree>
    <p:extLst>
      <p:ext uri="{BB962C8B-B14F-4D97-AF65-F5344CB8AC3E}">
        <p14:creationId xmlns:p14="http://schemas.microsoft.com/office/powerpoint/2010/main" val="78145676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7B5846-98E4-4231-97C4-90FB06DF2CC9}" type="datetimeFigureOut">
              <a:rPr lang="cs-CZ" smtClean="0"/>
              <a:t>11. 11. 2020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29F071-911A-4724-8CAE-56D90C099C96}" type="slidenum">
              <a:rPr lang="cs-CZ" smtClean="0"/>
              <a:t>‹#›</a:t>
            </a:fld>
            <a:endParaRPr lang="cs-CZ"/>
          </a:p>
        </p:txBody>
      </p:sp>
    </p:spTree>
    <p:extLst>
      <p:ext uri="{BB962C8B-B14F-4D97-AF65-F5344CB8AC3E}">
        <p14:creationId xmlns:p14="http://schemas.microsoft.com/office/powerpoint/2010/main" val="287688941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76116336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0503717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1237796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846342779"/>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455761450"/>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AF23C0AB-D5D3-47A5-989B-5C8522F1FBDC}" type="slidenum">
              <a:rPr lang="cs-CZ" altLang="cs-CZ">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90229075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jpeg"/><Relationship Id="rId2" Type="http://schemas.openxmlformats.org/officeDocument/2006/relationships/slideLayout" Target="../slideLayouts/slideLayout165.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2.png"/><Relationship Id="rId7" Type="http://schemas.openxmlformats.org/officeDocument/2006/relationships/oleObject" Target="../embeddings/oleObject5.bin"/><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0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19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04.x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slideLayout" Target="../slideLayouts/slideLayout191.xml"/></Relationships>
</file>

<file path=ppt/slides/_rels/slide105.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image" Target="../media/image148.emf"/><Relationship Id="rId1" Type="http://schemas.openxmlformats.org/officeDocument/2006/relationships/slideLayout" Target="../slideLayouts/slideLayout15.xml"/><Relationship Id="rId4" Type="http://schemas.openxmlformats.org/officeDocument/2006/relationships/image" Target="../media/image143.png"/></Relationships>
</file>

<file path=ppt/slides/_rels/slide106.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image" Target="../media/image148.emf"/><Relationship Id="rId1" Type="http://schemas.openxmlformats.org/officeDocument/2006/relationships/slideLayout" Target="../slideLayouts/slideLayout4.xml"/><Relationship Id="rId4" Type="http://schemas.openxmlformats.org/officeDocument/2006/relationships/image" Target="../media/image143.png"/></Relationships>
</file>

<file path=ppt/slides/_rels/slide107.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20.png"/><Relationship Id="rId4" Type="http://schemas.openxmlformats.org/officeDocument/2006/relationships/image" Target="../media/image169.png"/></Relationships>
</file>

<file path=ppt/slides/_rels/slide10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3.xml"/><Relationship Id="rId4" Type="http://schemas.openxmlformats.org/officeDocument/2006/relationships/image" Target="../media/image17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3.png"/><Relationship Id="rId1" Type="http://schemas.openxmlformats.org/officeDocument/2006/relationships/slideLayout" Target="../slideLayouts/slideLayout13.xml"/><Relationship Id="rId5" Type="http://schemas.openxmlformats.org/officeDocument/2006/relationships/image" Target="../media/image175.png"/><Relationship Id="rId4" Type="http://schemas.openxmlformats.org/officeDocument/2006/relationships/image" Target="../media/image174.png"/></Relationships>
</file>

<file path=ppt/slides/_rels/slide11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2.png"/><Relationship Id="rId1" Type="http://schemas.openxmlformats.org/officeDocument/2006/relationships/slideLayout" Target="../slideLayouts/slideLayout13.xml"/><Relationship Id="rId4" Type="http://schemas.openxmlformats.org/officeDocument/2006/relationships/image" Target="../media/image177.jpeg"/></Relationships>
</file>

<file path=ppt/slides/_rels/slide112.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81.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80.jpeg"/><Relationship Id="rId5" Type="http://schemas.openxmlformats.org/officeDocument/2006/relationships/image" Target="../media/image179.png"/><Relationship Id="rId4" Type="http://schemas.openxmlformats.org/officeDocument/2006/relationships/image" Target="../media/image178.jpeg"/></Relationships>
</file>

<file path=ppt/slides/_rels/slide114.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81.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80.jpeg"/><Relationship Id="rId5" Type="http://schemas.openxmlformats.org/officeDocument/2006/relationships/image" Target="../media/image179.png"/><Relationship Id="rId4" Type="http://schemas.openxmlformats.org/officeDocument/2006/relationships/image" Target="../media/image178.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webp"/><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image" Target="../media/image22.emf"/><Relationship Id="rId1" Type="http://schemas.openxmlformats.org/officeDocument/2006/relationships/slideLayout" Target="../slideLayouts/slideLayout13.xml"/><Relationship Id="rId6" Type="http://schemas.openxmlformats.org/officeDocument/2006/relationships/image" Target="../media/image26.emf"/><Relationship Id="rId11" Type="http://schemas.openxmlformats.org/officeDocument/2006/relationships/image" Target="../media/image31.emf"/><Relationship Id="rId5" Type="http://schemas.openxmlformats.org/officeDocument/2006/relationships/image" Target="../media/image25.emf"/><Relationship Id="rId10" Type="http://schemas.openxmlformats.org/officeDocument/2006/relationships/image" Target="../media/image30.emf"/><Relationship Id="rId4" Type="http://schemas.openxmlformats.org/officeDocument/2006/relationships/image" Target="../media/image24.emf"/><Relationship Id="rId9" Type="http://schemas.openxmlformats.org/officeDocument/2006/relationships/image" Target="../media/image29.emf"/></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7.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2.png"/><Relationship Id="rId7"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5.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0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5.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fi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18.xml"/><Relationship Id="rId5" Type="http://schemas.openxmlformats.org/officeDocument/2006/relationships/image" Target="../media/image70.jpeg"/><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emf"/><Relationship Id="rId1" Type="http://schemas.openxmlformats.org/officeDocument/2006/relationships/slideLayout" Target="../slideLayouts/slideLayout17.xml"/><Relationship Id="rId4" Type="http://schemas.openxmlformats.org/officeDocument/2006/relationships/image" Target="../media/image73.wmf"/></Relationships>
</file>

<file path=ppt/slides/_rels/slide43.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4.emf"/><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4.emf"/><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4.emf"/><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4.emf"/><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4.emf"/><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4.emf"/><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0.xml"/><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6.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39.xml"/><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emf"/><Relationship Id="rId1" Type="http://schemas.openxmlformats.org/officeDocument/2006/relationships/slideLayout" Target="../slideLayouts/slideLayout139.xml"/><Relationship Id="rId4" Type="http://schemas.openxmlformats.org/officeDocument/2006/relationships/image" Target="../media/image89.emf"/></Relationships>
</file>

<file path=ppt/slides/_rels/slide5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139.xml"/><Relationship Id="rId5" Type="http://schemas.openxmlformats.org/officeDocument/2006/relationships/image" Target="../media/image93.emf"/><Relationship Id="rId4" Type="http://schemas.openxmlformats.org/officeDocument/2006/relationships/image" Target="../media/image92.emf"/></Relationships>
</file>

<file path=ppt/slides/_rels/slide5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5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3.xml"/><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152.xml"/></Relationships>
</file>

<file path=ppt/slides/_rels/slide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6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05.jpeg"/></Relationships>
</file>

<file path=ppt/slides/_rels/slide6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0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13.png"/><Relationship Id="rId4" Type="http://schemas.openxmlformats.org/officeDocument/2006/relationships/image" Target="../media/image11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114.wmf"/></Relationships>
</file>

<file path=ppt/slides/_rels/slide7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emf"/><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13.xml"/><Relationship Id="rId4" Type="http://schemas.openxmlformats.org/officeDocument/2006/relationships/image" Target="../media/image122.emf"/></Relationships>
</file>

<file path=ppt/slides/_rels/slide8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emf"/><Relationship Id="rId1" Type="http://schemas.openxmlformats.org/officeDocument/2006/relationships/slideLayout" Target="../slideLayouts/slideLayout17.xml"/><Relationship Id="rId5" Type="http://schemas.openxmlformats.org/officeDocument/2006/relationships/image" Target="../media/image126.png"/><Relationship Id="rId4" Type="http://schemas.openxmlformats.org/officeDocument/2006/relationships/image" Target="../media/image125.emf"/></Relationships>
</file>

<file path=ppt/slides/_rels/slide84.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88.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jpeg"/><Relationship Id="rId2" Type="http://schemas.openxmlformats.org/officeDocument/2006/relationships/image" Target="../media/image131.png"/><Relationship Id="rId1" Type="http://schemas.openxmlformats.org/officeDocument/2006/relationships/slideLayout" Target="../slideLayouts/slideLayout1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9" Type="http://schemas.microsoft.com/office/2007/relationships/hdphoto" Target="../media/hdphoto1.wdp"/></Relationships>
</file>

<file path=ppt/slides/_rels/slide89.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emf"/><Relationship Id="rId1" Type="http://schemas.openxmlformats.org/officeDocument/2006/relationships/slideLayout" Target="../slideLayouts/slideLayout13.xml"/><Relationship Id="rId6" Type="http://schemas.openxmlformats.org/officeDocument/2006/relationships/image" Target="../media/image142.png"/><Relationship Id="rId5" Type="http://schemas.openxmlformats.org/officeDocument/2006/relationships/image" Target="../media/image141.emf"/><Relationship Id="rId4" Type="http://schemas.openxmlformats.org/officeDocument/2006/relationships/image" Target="../media/image140.em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image" Target="../media/image147.emf"/><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8" Type="http://schemas.openxmlformats.org/officeDocument/2006/relationships/image" Target="../media/image155.jpeg"/><Relationship Id="rId13" Type="http://schemas.openxmlformats.org/officeDocument/2006/relationships/image" Target="../media/image160.jpeg"/><Relationship Id="rId3" Type="http://schemas.openxmlformats.org/officeDocument/2006/relationships/image" Target="../media/image150.jpeg"/><Relationship Id="rId7" Type="http://schemas.openxmlformats.org/officeDocument/2006/relationships/image" Target="../media/image154.jpeg"/><Relationship Id="rId12" Type="http://schemas.openxmlformats.org/officeDocument/2006/relationships/image" Target="../media/image159.jpeg"/><Relationship Id="rId2" Type="http://schemas.openxmlformats.org/officeDocument/2006/relationships/image" Target="../media/image149.jpeg"/><Relationship Id="rId1" Type="http://schemas.openxmlformats.org/officeDocument/2006/relationships/slideLayout" Target="../slideLayouts/slideLayout15.xml"/><Relationship Id="rId6" Type="http://schemas.openxmlformats.org/officeDocument/2006/relationships/image" Target="../media/image153.jpeg"/><Relationship Id="rId11" Type="http://schemas.openxmlformats.org/officeDocument/2006/relationships/image" Target="../media/image158.jpeg"/><Relationship Id="rId5" Type="http://schemas.openxmlformats.org/officeDocument/2006/relationships/image" Target="../media/image152.jpeg"/><Relationship Id="rId10" Type="http://schemas.openxmlformats.org/officeDocument/2006/relationships/image" Target="../media/image157.jpeg"/><Relationship Id="rId4" Type="http://schemas.openxmlformats.org/officeDocument/2006/relationships/image" Target="../media/image151.jpeg"/><Relationship Id="rId9" Type="http://schemas.openxmlformats.org/officeDocument/2006/relationships/image" Target="../media/image156.jpeg"/></Relationships>
</file>

<file path=ppt/slides/_rels/slide9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288" y="414338"/>
            <a:ext cx="8229600" cy="1143000"/>
          </a:xfrm>
        </p:spPr>
        <p:txBody>
          <a:bodyPr/>
          <a:lstStyle/>
          <a:p>
            <a:pPr eaLnBrk="1" hangingPunct="1"/>
            <a:r>
              <a:rPr lang="cs-CZ" altLang="cs-CZ" sz="4000" smtClean="0">
                <a:solidFill>
                  <a:srgbClr val="CC3300"/>
                </a:solidFill>
              </a:rPr>
              <a:t>Molecular identification</a:t>
            </a:r>
            <a:r>
              <a:rPr lang="cs-CZ" altLang="cs-CZ" sz="4000" smtClean="0"/>
              <a:t/>
            </a:r>
            <a:br>
              <a:rPr lang="cs-CZ" altLang="cs-CZ" sz="4000" smtClean="0"/>
            </a:br>
            <a:endParaRPr lang="cs-CZ" altLang="cs-CZ" sz="4000" smtClean="0">
              <a:solidFill>
                <a:schemeClr val="accent2"/>
              </a:solidFill>
            </a:endParaRPr>
          </a:p>
        </p:txBody>
      </p:sp>
      <p:sp>
        <p:nvSpPr>
          <p:cNvPr id="3075" name="Rectangle 3"/>
          <p:cNvSpPr>
            <a:spLocks noGrp="1" noChangeArrowheads="1"/>
          </p:cNvSpPr>
          <p:nvPr>
            <p:ph type="body" idx="1"/>
          </p:nvPr>
        </p:nvSpPr>
        <p:spPr>
          <a:xfrm>
            <a:off x="539750" y="1196975"/>
            <a:ext cx="8229600" cy="1008063"/>
          </a:xfrm>
        </p:spPr>
        <p:txBody>
          <a:bodyPr/>
          <a:lstStyle/>
          <a:p>
            <a:pPr algn="ctr" eaLnBrk="1" hangingPunct="1">
              <a:buFontTx/>
              <a:buNone/>
            </a:pPr>
            <a:r>
              <a:rPr lang="cs-CZ" altLang="cs-CZ" smtClean="0">
                <a:solidFill>
                  <a:schemeClr val="accent2"/>
                </a:solidFill>
              </a:rPr>
              <a:t>Species, individual, sex</a:t>
            </a:r>
          </a:p>
        </p:txBody>
      </p:sp>
      <p:graphicFrame>
        <p:nvGraphicFramePr>
          <p:cNvPr id="3076" name="Object 4"/>
          <p:cNvGraphicFramePr>
            <a:graphicFrameLocks noChangeAspect="1"/>
          </p:cNvGraphicFramePr>
          <p:nvPr/>
        </p:nvGraphicFramePr>
        <p:xfrm>
          <a:off x="4140200" y="2781300"/>
          <a:ext cx="3689350" cy="2376488"/>
        </p:xfrm>
        <a:graphic>
          <a:graphicData uri="http://schemas.openxmlformats.org/presentationml/2006/ole">
            <mc:AlternateContent xmlns:mc="http://schemas.openxmlformats.org/markup-compatibility/2006">
              <mc:Choice xmlns:v="urn:schemas-microsoft-com:vml" Requires="v">
                <p:oleObj spid="_x0000_s7180" name="CorelDRAW" r:id="rId3" imgW="3934663" imgH="2535326" progId="CorelDraw.Graphic.9">
                  <p:embed/>
                </p:oleObj>
              </mc:Choice>
              <mc:Fallback>
                <p:oleObj name="CorelDRAW" r:id="rId3" imgW="3934663" imgH="2535326" progId="CorelDraw.Graphic.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2781300"/>
                        <a:ext cx="368935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7" name="Picture 11" descr="http://upload.wikimedia.org/wikipedia/commons/thumb/2/23/Female.svg/120px-Female.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363" y="2420938"/>
            <a:ext cx="2349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3" descr="http://upload.wikimedia.org/wikipedia/commons/thumb/c/c1/Male.svg/100px-Male.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563" y="2420938"/>
            <a:ext cx="303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1" descr="http://upload.wikimedia.org/wikipedia/commons/thumb/2/23/Female.svg/120px-Female.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688" y="2420938"/>
            <a:ext cx="23495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3" descr="http://upload.wikimedia.org/wikipedia/commons/thumb/c/c1/Male.svg/100px-Male.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2420938"/>
            <a:ext cx="3032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3" descr="http://upload.wikimedia.org/wikipedia/commons/thumb/c/c1/Male.svg/100px-Male.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750" y="2420938"/>
            <a:ext cx="3032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7" descr="http://www.nhbs.com/images/jackets_resizer_xlarge/19/196496_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0113" y="1916113"/>
            <a:ext cx="2763837"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551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4"/>
          <p:cNvSpPr>
            <a:spLocks noChangeArrowheads="1"/>
          </p:cNvSpPr>
          <p:nvPr/>
        </p:nvSpPr>
        <p:spPr bwMode="auto">
          <a:xfrm>
            <a:off x="903288" y="5735638"/>
            <a:ext cx="617537" cy="70008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246" name="Rectangle 5"/>
          <p:cNvSpPr>
            <a:spLocks noChangeArrowheads="1"/>
          </p:cNvSpPr>
          <p:nvPr/>
        </p:nvSpPr>
        <p:spPr bwMode="auto">
          <a:xfrm>
            <a:off x="3529013" y="5737225"/>
            <a:ext cx="617537" cy="70008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10247" name="Rectangle 6"/>
          <p:cNvSpPr>
            <a:spLocks noChangeArrowheads="1"/>
          </p:cNvSpPr>
          <p:nvPr/>
        </p:nvSpPr>
        <p:spPr bwMode="auto">
          <a:xfrm>
            <a:off x="2305050" y="3113088"/>
            <a:ext cx="617538" cy="3492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pic>
        <p:nvPicPr>
          <p:cNvPr id="10248" name="Picture 9" descr="greatd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300" y="2073275"/>
            <a:ext cx="5114925"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cs-CZ" dirty="0" smtClean="0"/>
              <a:t>Complications: Physical constraints</a:t>
            </a:r>
            <a:endParaRPr lang="en-US" dirty="0"/>
          </a:p>
        </p:txBody>
      </p:sp>
    </p:spTree>
    <p:extLst>
      <p:ext uri="{BB962C8B-B14F-4D97-AF65-F5344CB8AC3E}">
        <p14:creationId xmlns:p14="http://schemas.microsoft.com/office/powerpoint/2010/main" val="31492454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40425" cy="1582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72" name="TextovéPole 5"/>
          <p:cNvSpPr txBox="1">
            <a:spLocks noChangeArrowheads="1"/>
          </p:cNvSpPr>
          <p:nvPr/>
        </p:nvSpPr>
        <p:spPr bwMode="auto">
          <a:xfrm>
            <a:off x="0" y="1700213"/>
            <a:ext cx="1878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8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first idea in 2003</a:t>
            </a:r>
          </a:p>
        </p:txBody>
      </p:sp>
      <p:pic>
        <p:nvPicPr>
          <p:cNvPr id="7173" name="Picture 5" descr="C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0"/>
            <a:ext cx="25923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ovéPole 7"/>
          <p:cNvSpPr txBox="1">
            <a:spLocks noChangeArrowheads="1"/>
          </p:cNvSpPr>
          <p:nvPr/>
        </p:nvSpPr>
        <p:spPr bwMode="auto">
          <a:xfrm>
            <a:off x="7740650" y="549275"/>
            <a:ext cx="1144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CBOL in 2005</a:t>
            </a:r>
          </a:p>
        </p:txBody>
      </p:sp>
      <p:pic>
        <p:nvPicPr>
          <p:cNvPr id="7175" name="Picture 7" descr="iB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765175"/>
            <a:ext cx="9842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ovéPole 9"/>
          <p:cNvSpPr txBox="1">
            <a:spLocks noChangeArrowheads="1"/>
          </p:cNvSpPr>
          <p:nvPr/>
        </p:nvSpPr>
        <p:spPr bwMode="auto">
          <a:xfrm>
            <a:off x="7524750" y="1412875"/>
            <a:ext cx="1293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iBOL 2010-2015</a:t>
            </a:r>
          </a:p>
        </p:txBody>
      </p:sp>
      <p:sp>
        <p:nvSpPr>
          <p:cNvPr id="7177" name="TextovéPole 1"/>
          <p:cNvSpPr txBox="1">
            <a:spLocks noChangeArrowheads="1"/>
          </p:cNvSpPr>
          <p:nvPr/>
        </p:nvSpPr>
        <p:spPr bwMode="auto">
          <a:xfrm>
            <a:off x="7356475" y="1792288"/>
            <a:ext cx="1752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500 000 species barcoded in 2015</a:t>
            </a:r>
          </a:p>
        </p:txBody>
      </p:sp>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2392611"/>
            <a:ext cx="6440816" cy="374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ct 3"/>
          <p:cNvGraphicFramePr>
            <a:graphicFrameLocks noChangeAspect="1"/>
          </p:cNvGraphicFramePr>
          <p:nvPr>
            <p:extLst/>
          </p:nvPr>
        </p:nvGraphicFramePr>
        <p:xfrm>
          <a:off x="179512" y="2996952"/>
          <a:ext cx="2230179" cy="2312380"/>
        </p:xfrm>
        <a:graphic>
          <a:graphicData uri="http://schemas.openxmlformats.org/presentationml/2006/ole">
            <mc:AlternateContent xmlns:mc="http://schemas.openxmlformats.org/markup-compatibility/2006">
              <mc:Choice xmlns:v="urn:schemas-microsoft-com:vml" Requires="v">
                <p:oleObj spid="_x0000_s6252" name="Photo Editor Photo" r:id="rId7" imgW="12069860" imgH="12514286" progId="MSPhotoEd.3">
                  <p:embed/>
                </p:oleObj>
              </mc:Choice>
              <mc:Fallback>
                <p:oleObj name="Photo Editor Photo" r:id="rId7" imgW="12069860" imgH="12514286" progId="MSPhotoEd.3">
                  <p:embed/>
                  <p:pic>
                    <p:nvPicPr>
                      <p:cNvPr id="1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2996952"/>
                        <a:ext cx="2230179" cy="2312380"/>
                      </a:xfrm>
                      <a:prstGeom prst="rect">
                        <a:avLst/>
                      </a:prstGeom>
                      <a:noFill/>
                      <a:ln>
                        <a:noFill/>
                      </a:ln>
                    </p:spPr>
                  </p:pic>
                </p:oleObj>
              </mc:Fallback>
            </mc:AlternateContent>
          </a:graphicData>
        </a:graphic>
      </p:graphicFrame>
      <p:sp>
        <p:nvSpPr>
          <p:cNvPr id="2" name="TextovéPole 1"/>
          <p:cNvSpPr txBox="1"/>
          <p:nvPr/>
        </p:nvSpPr>
        <p:spPr>
          <a:xfrm>
            <a:off x="1598366" y="6351065"/>
            <a:ext cx="57631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srgbClr val="000000"/>
                </a:solidFill>
                <a:effectLst/>
                <a:uLnTx/>
                <a:uFillTx/>
                <a:latin typeface="Arial"/>
                <a:ea typeface="+mn-ea"/>
                <a:cs typeface="+mn-cs"/>
              </a:rPr>
              <a:t>„DNA </a:t>
            </a:r>
            <a:r>
              <a:rPr kumimoji="0" lang="cs-CZ" sz="1800" b="0" i="0" u="none" strike="noStrike" kern="1200" cap="none" spc="0" normalizeH="0" baseline="0" noProof="0" dirty="0" err="1" smtClean="0">
                <a:ln>
                  <a:noFill/>
                </a:ln>
                <a:solidFill>
                  <a:srgbClr val="000000"/>
                </a:solidFill>
                <a:effectLst/>
                <a:uLnTx/>
                <a:uFillTx/>
                <a:latin typeface="Arial"/>
                <a:ea typeface="+mn-ea"/>
                <a:cs typeface="+mn-cs"/>
              </a:rPr>
              <a:t>barcode</a:t>
            </a:r>
            <a:r>
              <a:rPr kumimoji="0" lang="cs-CZ" sz="1800" b="0" i="0" u="none" strike="noStrike" kern="1200" cap="none" spc="0" normalizeH="0" baseline="0" noProof="0" dirty="0" smtClean="0">
                <a:ln>
                  <a:noFill/>
                </a:ln>
                <a:solidFill>
                  <a:srgbClr val="000000"/>
                </a:solidFill>
                <a:effectLst/>
                <a:uLnTx/>
                <a:uFillTx/>
                <a:latin typeface="Arial"/>
                <a:ea typeface="+mn-ea"/>
                <a:cs typeface="+mn-cs"/>
              </a:rPr>
              <a:t>“ – </a:t>
            </a:r>
            <a:r>
              <a:rPr kumimoji="0" lang="cs-CZ" sz="1800" b="0" i="0" u="none" strike="noStrike" kern="1200" cap="none" spc="0" normalizeH="0" baseline="0" noProof="0" dirty="0" err="1" smtClean="0">
                <a:ln>
                  <a:noFill/>
                </a:ln>
                <a:solidFill>
                  <a:srgbClr val="000000"/>
                </a:solidFill>
                <a:effectLst/>
                <a:uLnTx/>
                <a:uFillTx/>
                <a:latin typeface="Arial"/>
                <a:ea typeface="+mn-ea"/>
                <a:cs typeface="+mn-cs"/>
              </a:rPr>
              <a:t>short</a:t>
            </a:r>
            <a:r>
              <a:rPr kumimoji="0" lang="cs-CZ" sz="1800" b="0" i="0" u="none" strike="noStrike" kern="1200" cap="none" spc="0" normalizeH="0" baseline="0" noProof="0" dirty="0" smtClean="0">
                <a:ln>
                  <a:noFill/>
                </a:ln>
                <a:solidFill>
                  <a:srgbClr val="000000"/>
                </a:solidFill>
                <a:effectLst/>
                <a:uLnTx/>
                <a:uFillTx/>
                <a:latin typeface="Arial"/>
                <a:ea typeface="+mn-ea"/>
                <a:cs typeface="+mn-cs"/>
              </a:rPr>
              <a:t> fragment </a:t>
            </a:r>
            <a:r>
              <a:rPr kumimoji="0" lang="cs-CZ" sz="1800" b="0" i="0" u="none" strike="noStrike" kern="1200" cap="none" spc="0" normalizeH="0" baseline="0" noProof="0" dirty="0" err="1" smtClean="0">
                <a:ln>
                  <a:noFill/>
                </a:ln>
                <a:solidFill>
                  <a:srgbClr val="000000"/>
                </a:solidFill>
                <a:effectLst/>
                <a:uLnTx/>
                <a:uFillTx/>
                <a:latin typeface="Arial"/>
                <a:ea typeface="+mn-ea"/>
                <a:cs typeface="+mn-cs"/>
              </a:rPr>
              <a:t>of</a:t>
            </a:r>
            <a:r>
              <a:rPr kumimoji="0" lang="cs-CZ" sz="1800" b="0" i="0" u="none" strike="noStrike" kern="1200" cap="none" spc="0" normalizeH="0" baseline="0" noProof="0" dirty="0" smtClean="0">
                <a:ln>
                  <a:noFill/>
                </a:ln>
                <a:solidFill>
                  <a:srgbClr val="000000"/>
                </a:solidFill>
                <a:effectLst/>
                <a:uLnTx/>
                <a:uFillTx/>
                <a:latin typeface="Arial"/>
                <a:ea typeface="+mn-ea"/>
                <a:cs typeface="+mn-cs"/>
              </a:rPr>
              <a:t> </a:t>
            </a:r>
            <a:r>
              <a:rPr kumimoji="0" lang="cs-CZ" sz="1800" b="0" i="0" u="none" strike="noStrike" kern="1200" cap="none" spc="0" normalizeH="0" baseline="0" noProof="0" dirty="0" err="1" smtClean="0">
                <a:ln>
                  <a:noFill/>
                </a:ln>
                <a:solidFill>
                  <a:srgbClr val="000000"/>
                </a:solidFill>
                <a:effectLst/>
                <a:uLnTx/>
                <a:uFillTx/>
                <a:latin typeface="Arial"/>
                <a:ea typeface="+mn-ea"/>
                <a:cs typeface="+mn-cs"/>
              </a:rPr>
              <a:t>mitochondrial</a:t>
            </a:r>
            <a:r>
              <a:rPr kumimoji="0" lang="cs-CZ" sz="1800" b="0" i="0" u="none" strike="noStrike" kern="1200" cap="none" spc="0" normalizeH="0" baseline="0" noProof="0" dirty="0" smtClean="0">
                <a:ln>
                  <a:noFill/>
                </a:ln>
                <a:solidFill>
                  <a:srgbClr val="000000"/>
                </a:solidFill>
                <a:effectLst/>
                <a:uLnTx/>
                <a:uFillTx/>
                <a:latin typeface="Arial"/>
                <a:ea typeface="+mn-ea"/>
                <a:cs typeface="+mn-cs"/>
              </a:rPr>
              <a:t> DNA</a:t>
            </a:r>
            <a:endParaRPr kumimoji="0" lang="cs-CZ"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29895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adpis 1"/>
          <p:cNvSpPr>
            <a:spLocks noGrp="1"/>
          </p:cNvSpPr>
          <p:nvPr>
            <p:ph type="title"/>
          </p:nvPr>
        </p:nvSpPr>
        <p:spPr/>
        <p:txBody>
          <a:bodyPr/>
          <a:lstStyle/>
          <a:p>
            <a:pPr>
              <a:defRPr/>
            </a:pPr>
            <a:r>
              <a:rPr lang="cs-CZ" sz="2800" kern="1200" dirty="0" smtClean="0">
                <a:solidFill>
                  <a:schemeClr val="tx1"/>
                </a:solidFill>
              </a:rPr>
              <a:t>Introgression/</a:t>
            </a:r>
            <a:r>
              <a:rPr lang="cs-CZ" sz="2800" kern="1200" dirty="0" err="1" smtClean="0">
                <a:solidFill>
                  <a:schemeClr val="tx1"/>
                </a:solidFill>
              </a:rPr>
              <a:t>replacement</a:t>
            </a:r>
            <a:r>
              <a:rPr lang="cs-CZ" sz="2800" kern="1200" dirty="0" smtClean="0">
                <a:solidFill>
                  <a:schemeClr val="tx1"/>
                </a:solidFill>
              </a:rPr>
              <a:t> </a:t>
            </a:r>
            <a:r>
              <a:rPr lang="cs-CZ" sz="2800" kern="1200" dirty="0" err="1" smtClean="0">
                <a:solidFill>
                  <a:schemeClr val="tx1"/>
                </a:solidFill>
              </a:rPr>
              <a:t>of</a:t>
            </a:r>
            <a:r>
              <a:rPr lang="cs-CZ" sz="2800" kern="1200" dirty="0" smtClean="0">
                <a:solidFill>
                  <a:schemeClr val="tx1"/>
                </a:solidFill>
              </a:rPr>
              <a:t> mtDNA in </a:t>
            </a:r>
            <a:r>
              <a:rPr lang="cs-CZ" sz="2800" i="1" kern="1200" dirty="0" err="1" smtClean="0">
                <a:solidFill>
                  <a:schemeClr val="tx1"/>
                </a:solidFill>
              </a:rPr>
              <a:t>Myotis</a:t>
            </a:r>
            <a:endParaRPr lang="cs-CZ" sz="2800" i="1" kern="1200" dirty="0" smtClean="0">
              <a:solidFill>
                <a:schemeClr val="tx1"/>
              </a:solidFill>
            </a:endParaRPr>
          </a:p>
        </p:txBody>
      </p:sp>
      <p:sp>
        <p:nvSpPr>
          <p:cNvPr id="41987" name="TextovéPole 3"/>
          <p:cNvSpPr txBox="1">
            <a:spLocks noChangeArrowheads="1"/>
          </p:cNvSpPr>
          <p:nvPr/>
        </p:nvSpPr>
        <p:spPr bwMode="auto">
          <a:xfrm>
            <a:off x="7189788" y="6488113"/>
            <a:ext cx="19192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600" i="1" smtClean="0">
                <a:solidFill>
                  <a:srgbClr val="000000"/>
                </a:solidFill>
              </a:rPr>
              <a:t>Berthier et al. 2006</a:t>
            </a:r>
          </a:p>
        </p:txBody>
      </p:sp>
      <p:sp>
        <p:nvSpPr>
          <p:cNvPr id="5" name="Stužka zahnutá dolů 4"/>
          <p:cNvSpPr/>
          <p:nvPr/>
        </p:nvSpPr>
        <p:spPr>
          <a:xfrm>
            <a:off x="1374775" y="1633538"/>
            <a:ext cx="1214438" cy="642937"/>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6" name="Šestnácticípá hvězda 5"/>
          <p:cNvSpPr/>
          <p:nvPr/>
        </p:nvSpPr>
        <p:spPr>
          <a:xfrm>
            <a:off x="1803400" y="1847850"/>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7" name="Stužka zahnutá dolů 6"/>
          <p:cNvSpPr/>
          <p:nvPr/>
        </p:nvSpPr>
        <p:spPr>
          <a:xfrm>
            <a:off x="2374900" y="2419350"/>
            <a:ext cx="1214438" cy="642938"/>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8" name="Šestnácticípá hvězda 7"/>
          <p:cNvSpPr/>
          <p:nvPr/>
        </p:nvSpPr>
        <p:spPr>
          <a:xfrm>
            <a:off x="2803525" y="2633663"/>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9" name="Stužka zahnutá dolů 8"/>
          <p:cNvSpPr/>
          <p:nvPr/>
        </p:nvSpPr>
        <p:spPr>
          <a:xfrm>
            <a:off x="874713" y="2847975"/>
            <a:ext cx="1214437" cy="642938"/>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0" name="Šestnácticípá hvězda 9"/>
          <p:cNvSpPr/>
          <p:nvPr/>
        </p:nvSpPr>
        <p:spPr>
          <a:xfrm>
            <a:off x="1303338" y="3062288"/>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1" name="Stužka zahnutá dolů 10"/>
          <p:cNvSpPr/>
          <p:nvPr/>
        </p:nvSpPr>
        <p:spPr>
          <a:xfrm>
            <a:off x="2017713" y="3348038"/>
            <a:ext cx="1214437" cy="642937"/>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2" name="Šestnácticípá hvězda 11"/>
          <p:cNvSpPr/>
          <p:nvPr/>
        </p:nvSpPr>
        <p:spPr>
          <a:xfrm>
            <a:off x="2446338" y="3562350"/>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3" name="Stužka zahnutá dolů 12"/>
          <p:cNvSpPr/>
          <p:nvPr/>
        </p:nvSpPr>
        <p:spPr>
          <a:xfrm>
            <a:off x="5375275" y="1633538"/>
            <a:ext cx="1214438" cy="64293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4" name="Šestnácticípá hvězda 13"/>
          <p:cNvSpPr/>
          <p:nvPr/>
        </p:nvSpPr>
        <p:spPr>
          <a:xfrm>
            <a:off x="5803900" y="1847850"/>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5" name="Stužka zahnutá dolů 14"/>
          <p:cNvSpPr/>
          <p:nvPr/>
        </p:nvSpPr>
        <p:spPr>
          <a:xfrm>
            <a:off x="6804025" y="2276475"/>
            <a:ext cx="1214438" cy="642938"/>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6" name="Šestnácticípá hvězda 15"/>
          <p:cNvSpPr/>
          <p:nvPr/>
        </p:nvSpPr>
        <p:spPr>
          <a:xfrm>
            <a:off x="7232650" y="2490788"/>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7" name="Stužka zahnutá dolů 16"/>
          <p:cNvSpPr/>
          <p:nvPr/>
        </p:nvSpPr>
        <p:spPr>
          <a:xfrm>
            <a:off x="5303838" y="2776538"/>
            <a:ext cx="1214437" cy="64293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8" name="Šestnácticípá hvězda 17"/>
          <p:cNvSpPr/>
          <p:nvPr/>
        </p:nvSpPr>
        <p:spPr>
          <a:xfrm>
            <a:off x="5732463" y="2990850"/>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9" name="Stužka zahnutá dolů 18"/>
          <p:cNvSpPr/>
          <p:nvPr/>
        </p:nvSpPr>
        <p:spPr>
          <a:xfrm>
            <a:off x="6875463" y="3419475"/>
            <a:ext cx="1214437" cy="642938"/>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20" name="Šestnácticípá hvězda 19"/>
          <p:cNvSpPr/>
          <p:nvPr/>
        </p:nvSpPr>
        <p:spPr>
          <a:xfrm>
            <a:off x="7304088" y="3633788"/>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42004" name="TextovéPole 20"/>
          <p:cNvSpPr txBox="1">
            <a:spLocks noChangeArrowheads="1"/>
          </p:cNvSpPr>
          <p:nvPr/>
        </p:nvSpPr>
        <p:spPr bwMode="auto">
          <a:xfrm>
            <a:off x="323850" y="4219575"/>
            <a:ext cx="253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smtClean="0">
                <a:solidFill>
                  <a:srgbClr val="000000"/>
                </a:solidFill>
              </a:rPr>
              <a:t>Myotis myotis </a:t>
            </a:r>
            <a:r>
              <a:rPr lang="cs-CZ" altLang="cs-CZ" sz="1800" smtClean="0">
                <a:solidFill>
                  <a:srgbClr val="000000"/>
                </a:solidFill>
              </a:rPr>
              <a:t>- Europe</a:t>
            </a:r>
          </a:p>
        </p:txBody>
      </p:sp>
      <p:sp>
        <p:nvSpPr>
          <p:cNvPr id="42005" name="TextovéPole 21"/>
          <p:cNvSpPr txBox="1">
            <a:spLocks noChangeArrowheads="1"/>
          </p:cNvSpPr>
          <p:nvPr/>
        </p:nvSpPr>
        <p:spPr bwMode="auto">
          <a:xfrm>
            <a:off x="4643438" y="4076700"/>
            <a:ext cx="214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smtClean="0">
                <a:solidFill>
                  <a:srgbClr val="000000"/>
                </a:solidFill>
              </a:rPr>
              <a:t>Myotis blythii </a:t>
            </a:r>
            <a:r>
              <a:rPr lang="cs-CZ" altLang="cs-CZ" sz="1800" smtClean="0">
                <a:solidFill>
                  <a:srgbClr val="000000"/>
                </a:solidFill>
              </a:rPr>
              <a:t>- Asia</a:t>
            </a:r>
          </a:p>
        </p:txBody>
      </p:sp>
      <p:pic>
        <p:nvPicPr>
          <p:cNvPr id="42006" name="Picture 23" descr="http://www.naturfoto.cz/fotografie/andera/netopyr-velky-xxx42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4724400"/>
            <a:ext cx="169545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7" name="Picture 25" descr="http://zmmu.msu.ru/bats/rusbats/pictures/mblythi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3800" y="4508500"/>
            <a:ext cx="1766888"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5268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adpis 1"/>
          <p:cNvSpPr>
            <a:spLocks noGrp="1"/>
          </p:cNvSpPr>
          <p:nvPr>
            <p:ph type="title"/>
          </p:nvPr>
        </p:nvSpPr>
        <p:spPr/>
        <p:txBody>
          <a:bodyPr/>
          <a:lstStyle/>
          <a:p>
            <a:pPr eaLnBrk="1" hangingPunct="1"/>
            <a:r>
              <a:rPr lang="cs-CZ" altLang="cs-CZ" sz="2800" i="1" dirty="0" err="1" smtClean="0"/>
              <a:t>Myotis</a:t>
            </a:r>
            <a:r>
              <a:rPr lang="cs-CZ" altLang="cs-CZ" sz="2800" i="1" dirty="0" smtClean="0"/>
              <a:t> </a:t>
            </a:r>
            <a:r>
              <a:rPr lang="cs-CZ" altLang="cs-CZ" sz="2800" i="1" dirty="0" err="1" smtClean="0"/>
              <a:t>blythii</a:t>
            </a:r>
            <a:r>
              <a:rPr lang="cs-CZ" altLang="cs-CZ" sz="2800" i="1" dirty="0" smtClean="0"/>
              <a:t> </a:t>
            </a:r>
            <a:r>
              <a:rPr lang="cs-CZ" altLang="cs-CZ" sz="2800" dirty="0" smtClean="0"/>
              <a:t>vs. </a:t>
            </a:r>
            <a:r>
              <a:rPr lang="cs-CZ" altLang="cs-CZ" sz="2800" i="1" dirty="0" err="1" smtClean="0"/>
              <a:t>Myotis</a:t>
            </a:r>
            <a:r>
              <a:rPr lang="cs-CZ" altLang="cs-CZ" sz="2800" i="1" dirty="0" smtClean="0"/>
              <a:t> </a:t>
            </a:r>
            <a:r>
              <a:rPr lang="cs-CZ" altLang="cs-CZ" sz="2800" i="1" dirty="0" err="1" smtClean="0"/>
              <a:t>myotis</a:t>
            </a:r>
            <a:r>
              <a:rPr lang="cs-CZ" altLang="cs-CZ" sz="2800" i="1" dirty="0" smtClean="0"/>
              <a:t/>
            </a:r>
            <a:br>
              <a:rPr lang="cs-CZ" altLang="cs-CZ" sz="2800" i="1" dirty="0" smtClean="0"/>
            </a:br>
            <a:r>
              <a:rPr lang="cs-CZ" altLang="cs-CZ" sz="2800" i="1" dirty="0" smtClean="0"/>
              <a:t>- </a:t>
            </a:r>
            <a:r>
              <a:rPr lang="cs-CZ" altLang="cs-CZ" sz="2800" dirty="0" smtClean="0"/>
              <a:t>mtDNA </a:t>
            </a:r>
            <a:r>
              <a:rPr lang="cs-CZ" altLang="cs-CZ" sz="2800" dirty="0" err="1" smtClean="0"/>
              <a:t>replacement</a:t>
            </a:r>
            <a:endParaRPr lang="cs-CZ" altLang="cs-CZ" sz="2800" dirty="0" smtClean="0"/>
          </a:p>
        </p:txBody>
      </p:sp>
      <p:sp>
        <p:nvSpPr>
          <p:cNvPr id="5" name="Stužka zahnutá dolů 4"/>
          <p:cNvSpPr/>
          <p:nvPr/>
        </p:nvSpPr>
        <p:spPr>
          <a:xfrm>
            <a:off x="928688" y="2143125"/>
            <a:ext cx="1214437" cy="642938"/>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6" name="Šestnácticípá hvězda 5"/>
          <p:cNvSpPr/>
          <p:nvPr/>
        </p:nvSpPr>
        <p:spPr>
          <a:xfrm>
            <a:off x="1357313" y="2357438"/>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7" name="Stužka zahnutá dolů 6"/>
          <p:cNvSpPr/>
          <p:nvPr/>
        </p:nvSpPr>
        <p:spPr>
          <a:xfrm>
            <a:off x="1928813" y="2928938"/>
            <a:ext cx="1214437" cy="642937"/>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8" name="Šestnácticípá hvězda 7"/>
          <p:cNvSpPr/>
          <p:nvPr/>
        </p:nvSpPr>
        <p:spPr>
          <a:xfrm>
            <a:off x="2357438" y="3143250"/>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9" name="Stužka zahnutá dolů 8"/>
          <p:cNvSpPr/>
          <p:nvPr/>
        </p:nvSpPr>
        <p:spPr>
          <a:xfrm>
            <a:off x="428625" y="3357563"/>
            <a:ext cx="1214438" cy="642937"/>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0" name="Šestnácticípá hvězda 9"/>
          <p:cNvSpPr/>
          <p:nvPr/>
        </p:nvSpPr>
        <p:spPr>
          <a:xfrm>
            <a:off x="857250" y="3571875"/>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1" name="Stužka zahnutá dolů 10"/>
          <p:cNvSpPr/>
          <p:nvPr/>
        </p:nvSpPr>
        <p:spPr>
          <a:xfrm>
            <a:off x="1571625" y="3857625"/>
            <a:ext cx="1214438" cy="642938"/>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2" name="Šestnácticípá hvězda 11"/>
          <p:cNvSpPr/>
          <p:nvPr/>
        </p:nvSpPr>
        <p:spPr>
          <a:xfrm>
            <a:off x="2000250" y="4071938"/>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3" name="Stužka zahnutá dolů 12"/>
          <p:cNvSpPr/>
          <p:nvPr/>
        </p:nvSpPr>
        <p:spPr>
          <a:xfrm>
            <a:off x="4929188" y="2143125"/>
            <a:ext cx="1214437" cy="642938"/>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4" name="Šestnácticípá hvězda 13"/>
          <p:cNvSpPr/>
          <p:nvPr/>
        </p:nvSpPr>
        <p:spPr>
          <a:xfrm>
            <a:off x="5357813" y="2357438"/>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5" name="Stužka zahnutá dolů 14"/>
          <p:cNvSpPr/>
          <p:nvPr/>
        </p:nvSpPr>
        <p:spPr>
          <a:xfrm>
            <a:off x="6357938" y="2786063"/>
            <a:ext cx="1214437" cy="64293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6" name="Šestnácticípá hvězda 15"/>
          <p:cNvSpPr/>
          <p:nvPr/>
        </p:nvSpPr>
        <p:spPr>
          <a:xfrm>
            <a:off x="6786563" y="3000375"/>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7" name="Stužka zahnutá dolů 16"/>
          <p:cNvSpPr/>
          <p:nvPr/>
        </p:nvSpPr>
        <p:spPr>
          <a:xfrm>
            <a:off x="4857750" y="3286125"/>
            <a:ext cx="1214438" cy="642938"/>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8" name="Šestnácticípá hvězda 17"/>
          <p:cNvSpPr/>
          <p:nvPr/>
        </p:nvSpPr>
        <p:spPr>
          <a:xfrm>
            <a:off x="5286375" y="3500438"/>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9" name="Stužka zahnutá dolů 18"/>
          <p:cNvSpPr/>
          <p:nvPr/>
        </p:nvSpPr>
        <p:spPr>
          <a:xfrm>
            <a:off x="6429375" y="3929063"/>
            <a:ext cx="1214438" cy="64293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20" name="Šestnácticípá hvězda 19"/>
          <p:cNvSpPr/>
          <p:nvPr/>
        </p:nvSpPr>
        <p:spPr>
          <a:xfrm>
            <a:off x="6858000" y="4143375"/>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43027" name="TextovéPole 20"/>
          <p:cNvSpPr txBox="1">
            <a:spLocks noChangeArrowheads="1"/>
          </p:cNvSpPr>
          <p:nvPr/>
        </p:nvSpPr>
        <p:spPr bwMode="auto">
          <a:xfrm>
            <a:off x="1214438" y="5214938"/>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smtClean="0">
                <a:solidFill>
                  <a:srgbClr val="000000"/>
                </a:solidFill>
              </a:rPr>
              <a:t>M. myotis </a:t>
            </a:r>
            <a:r>
              <a:rPr lang="cs-CZ" altLang="cs-CZ" sz="1800" smtClean="0">
                <a:solidFill>
                  <a:srgbClr val="000000"/>
                </a:solidFill>
              </a:rPr>
              <a:t>- Europe</a:t>
            </a:r>
          </a:p>
        </p:txBody>
      </p:sp>
      <p:sp>
        <p:nvSpPr>
          <p:cNvPr id="43028" name="TextovéPole 21"/>
          <p:cNvSpPr txBox="1">
            <a:spLocks noChangeArrowheads="1"/>
          </p:cNvSpPr>
          <p:nvPr/>
        </p:nvSpPr>
        <p:spPr bwMode="auto">
          <a:xfrm>
            <a:off x="5429250" y="5357813"/>
            <a:ext cx="173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smtClean="0">
                <a:solidFill>
                  <a:srgbClr val="000000"/>
                </a:solidFill>
              </a:rPr>
              <a:t>M. blythii </a:t>
            </a:r>
            <a:r>
              <a:rPr lang="cs-CZ" altLang="cs-CZ" sz="1800" smtClean="0">
                <a:solidFill>
                  <a:srgbClr val="000000"/>
                </a:solidFill>
              </a:rPr>
              <a:t>- Asia</a:t>
            </a:r>
          </a:p>
        </p:txBody>
      </p:sp>
      <p:cxnSp>
        <p:nvCxnSpPr>
          <p:cNvPr id="24" name="Přímá spojovací šipka 23"/>
          <p:cNvCxnSpPr/>
          <p:nvPr/>
        </p:nvCxnSpPr>
        <p:spPr>
          <a:xfrm rot="10800000" flipV="1">
            <a:off x="3000375" y="3929063"/>
            <a:ext cx="1857375" cy="214312"/>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3030" name="TextovéPole 24"/>
          <p:cNvSpPr txBox="1">
            <a:spLocks noChangeArrowheads="1"/>
          </p:cNvSpPr>
          <p:nvPr/>
        </p:nvSpPr>
        <p:spPr bwMode="auto">
          <a:xfrm>
            <a:off x="4929188" y="4000500"/>
            <a:ext cx="684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smtClean="0">
                <a:solidFill>
                  <a:srgbClr val="000000"/>
                </a:solidFill>
              </a:rPr>
              <a:t>male</a:t>
            </a:r>
          </a:p>
        </p:txBody>
      </p:sp>
    </p:spTree>
    <p:extLst>
      <p:ext uri="{BB962C8B-B14F-4D97-AF65-F5344CB8AC3E}">
        <p14:creationId xmlns:p14="http://schemas.microsoft.com/office/powerpoint/2010/main" val="31650008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adpis 1"/>
          <p:cNvSpPr>
            <a:spLocks noGrp="1"/>
          </p:cNvSpPr>
          <p:nvPr>
            <p:ph type="title"/>
          </p:nvPr>
        </p:nvSpPr>
        <p:spPr/>
        <p:txBody>
          <a:bodyPr/>
          <a:lstStyle/>
          <a:p>
            <a:pPr eaLnBrk="1" hangingPunct="1"/>
            <a:r>
              <a:rPr lang="cs-CZ" altLang="cs-CZ" sz="2800" i="1" dirty="0" err="1" smtClean="0"/>
              <a:t>Myotis</a:t>
            </a:r>
            <a:r>
              <a:rPr lang="cs-CZ" altLang="cs-CZ" sz="2800" i="1" dirty="0" smtClean="0"/>
              <a:t> </a:t>
            </a:r>
            <a:r>
              <a:rPr lang="cs-CZ" altLang="cs-CZ" sz="2800" i="1" dirty="0" err="1" smtClean="0"/>
              <a:t>blythii</a:t>
            </a:r>
            <a:r>
              <a:rPr lang="cs-CZ" altLang="cs-CZ" sz="2800" i="1" dirty="0" smtClean="0"/>
              <a:t> </a:t>
            </a:r>
            <a:r>
              <a:rPr lang="cs-CZ" altLang="cs-CZ" sz="2800" dirty="0" smtClean="0"/>
              <a:t>vs. </a:t>
            </a:r>
            <a:r>
              <a:rPr lang="cs-CZ" altLang="cs-CZ" sz="2800" i="1" dirty="0" err="1" smtClean="0"/>
              <a:t>Myotis</a:t>
            </a:r>
            <a:r>
              <a:rPr lang="cs-CZ" altLang="cs-CZ" sz="2800" i="1" dirty="0" smtClean="0"/>
              <a:t> </a:t>
            </a:r>
            <a:r>
              <a:rPr lang="cs-CZ" altLang="cs-CZ" sz="2800" i="1" dirty="0" err="1" smtClean="0"/>
              <a:t>myotis</a:t>
            </a:r>
            <a:r>
              <a:rPr lang="cs-CZ" altLang="cs-CZ" sz="2800" i="1" dirty="0" smtClean="0"/>
              <a:t/>
            </a:r>
            <a:br>
              <a:rPr lang="cs-CZ" altLang="cs-CZ" sz="2800" i="1" dirty="0" smtClean="0"/>
            </a:br>
            <a:r>
              <a:rPr lang="cs-CZ" altLang="cs-CZ" sz="2800" i="1" dirty="0" smtClean="0"/>
              <a:t>- </a:t>
            </a:r>
            <a:r>
              <a:rPr lang="cs-CZ" altLang="cs-CZ" sz="2800" dirty="0" smtClean="0"/>
              <a:t>mtDNA </a:t>
            </a:r>
            <a:r>
              <a:rPr lang="cs-CZ" altLang="cs-CZ" sz="2800" dirty="0" err="1" smtClean="0"/>
              <a:t>replacement</a:t>
            </a:r>
            <a:endParaRPr lang="cs-CZ" altLang="cs-CZ" sz="2800" dirty="0" smtClean="0"/>
          </a:p>
        </p:txBody>
      </p:sp>
      <p:sp>
        <p:nvSpPr>
          <p:cNvPr id="5" name="Stužka zahnutá dolů 4"/>
          <p:cNvSpPr/>
          <p:nvPr/>
        </p:nvSpPr>
        <p:spPr>
          <a:xfrm>
            <a:off x="928688" y="2143125"/>
            <a:ext cx="1214437" cy="642938"/>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6" name="Šestnácticípá hvězda 5"/>
          <p:cNvSpPr/>
          <p:nvPr/>
        </p:nvSpPr>
        <p:spPr>
          <a:xfrm>
            <a:off x="1357313" y="2357438"/>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7" name="Stužka zahnutá dolů 6"/>
          <p:cNvSpPr/>
          <p:nvPr/>
        </p:nvSpPr>
        <p:spPr>
          <a:xfrm>
            <a:off x="1928813" y="2928938"/>
            <a:ext cx="1214437" cy="642937"/>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8" name="Šestnácticípá hvězda 7"/>
          <p:cNvSpPr/>
          <p:nvPr/>
        </p:nvSpPr>
        <p:spPr>
          <a:xfrm>
            <a:off x="2357438" y="3143250"/>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9" name="Stužka zahnutá dolů 8"/>
          <p:cNvSpPr/>
          <p:nvPr/>
        </p:nvSpPr>
        <p:spPr>
          <a:xfrm>
            <a:off x="428625" y="3357563"/>
            <a:ext cx="1214438" cy="642937"/>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0" name="Šestnácticípá hvězda 9"/>
          <p:cNvSpPr/>
          <p:nvPr/>
        </p:nvSpPr>
        <p:spPr>
          <a:xfrm>
            <a:off x="857250" y="3571875"/>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1" name="Stužka zahnutá dolů 10"/>
          <p:cNvSpPr/>
          <p:nvPr/>
        </p:nvSpPr>
        <p:spPr>
          <a:xfrm>
            <a:off x="2786063" y="4000500"/>
            <a:ext cx="1214437" cy="642938"/>
          </a:xfrm>
          <a:prstGeom prst="ellipseRibb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2" name="Šestnácticípá hvězda 11"/>
          <p:cNvSpPr/>
          <p:nvPr/>
        </p:nvSpPr>
        <p:spPr>
          <a:xfrm>
            <a:off x="3214688" y="4214813"/>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3" name="Stužka zahnutá dolů 12"/>
          <p:cNvSpPr/>
          <p:nvPr/>
        </p:nvSpPr>
        <p:spPr>
          <a:xfrm>
            <a:off x="4929188" y="2143125"/>
            <a:ext cx="1214437" cy="642938"/>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4" name="Šestnácticípá hvězda 13"/>
          <p:cNvSpPr/>
          <p:nvPr/>
        </p:nvSpPr>
        <p:spPr>
          <a:xfrm>
            <a:off x="5357813" y="2357438"/>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5" name="Stužka zahnutá dolů 14"/>
          <p:cNvSpPr/>
          <p:nvPr/>
        </p:nvSpPr>
        <p:spPr>
          <a:xfrm>
            <a:off x="6357938" y="2786063"/>
            <a:ext cx="1214437" cy="64293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6" name="Šestnácticípá hvězda 15"/>
          <p:cNvSpPr/>
          <p:nvPr/>
        </p:nvSpPr>
        <p:spPr>
          <a:xfrm>
            <a:off x="6786563" y="3000375"/>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9" name="Stužka zahnutá dolů 18"/>
          <p:cNvSpPr/>
          <p:nvPr/>
        </p:nvSpPr>
        <p:spPr>
          <a:xfrm>
            <a:off x="6429375" y="3929063"/>
            <a:ext cx="1214438" cy="642937"/>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20" name="Šestnácticípá hvězda 19"/>
          <p:cNvSpPr/>
          <p:nvPr/>
        </p:nvSpPr>
        <p:spPr>
          <a:xfrm>
            <a:off x="6858000" y="4143375"/>
            <a:ext cx="285750" cy="285750"/>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44049" name="TextovéPole 20"/>
          <p:cNvSpPr txBox="1">
            <a:spLocks noChangeArrowheads="1"/>
          </p:cNvSpPr>
          <p:nvPr/>
        </p:nvSpPr>
        <p:spPr bwMode="auto">
          <a:xfrm>
            <a:off x="642938" y="4929188"/>
            <a:ext cx="212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smtClean="0">
                <a:solidFill>
                  <a:srgbClr val="000000"/>
                </a:solidFill>
              </a:rPr>
              <a:t>M. myotis </a:t>
            </a:r>
            <a:r>
              <a:rPr lang="cs-CZ" altLang="cs-CZ" sz="1800" smtClean="0">
                <a:solidFill>
                  <a:srgbClr val="000000"/>
                </a:solidFill>
              </a:rPr>
              <a:t>- Europe</a:t>
            </a:r>
          </a:p>
        </p:txBody>
      </p:sp>
      <p:sp>
        <p:nvSpPr>
          <p:cNvPr id="44050" name="TextovéPole 21"/>
          <p:cNvSpPr txBox="1">
            <a:spLocks noChangeArrowheads="1"/>
          </p:cNvSpPr>
          <p:nvPr/>
        </p:nvSpPr>
        <p:spPr bwMode="auto">
          <a:xfrm>
            <a:off x="7072313" y="4786313"/>
            <a:ext cx="173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smtClean="0">
                <a:solidFill>
                  <a:srgbClr val="000000"/>
                </a:solidFill>
              </a:rPr>
              <a:t>M. blythii </a:t>
            </a:r>
            <a:r>
              <a:rPr lang="cs-CZ" altLang="cs-CZ" sz="1800" smtClean="0">
                <a:solidFill>
                  <a:srgbClr val="000000"/>
                </a:solidFill>
              </a:rPr>
              <a:t>- Asia</a:t>
            </a:r>
          </a:p>
        </p:txBody>
      </p:sp>
      <p:cxnSp>
        <p:nvCxnSpPr>
          <p:cNvPr id="27" name="Přímá spojovací šipka 26"/>
          <p:cNvCxnSpPr/>
          <p:nvPr/>
        </p:nvCxnSpPr>
        <p:spPr>
          <a:xfrm rot="5400000">
            <a:off x="3036094" y="5107782"/>
            <a:ext cx="642937" cy="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9" name="Stužka zahnutá dolů 28"/>
          <p:cNvSpPr/>
          <p:nvPr/>
        </p:nvSpPr>
        <p:spPr>
          <a:xfrm>
            <a:off x="2786063" y="5572125"/>
            <a:ext cx="1214437" cy="642938"/>
          </a:xfrm>
          <a:prstGeom prst="ellipse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30" name="Šestnácticípá hvězda 29"/>
          <p:cNvSpPr/>
          <p:nvPr/>
        </p:nvSpPr>
        <p:spPr>
          <a:xfrm>
            <a:off x="3214688" y="5786438"/>
            <a:ext cx="285750" cy="28575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31" name="TextovéPole 30"/>
          <p:cNvSpPr txBox="1">
            <a:spLocks noChangeArrowheads="1"/>
          </p:cNvSpPr>
          <p:nvPr/>
        </p:nvSpPr>
        <p:spPr bwMode="auto">
          <a:xfrm>
            <a:off x="4213225" y="5249863"/>
            <a:ext cx="395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smtClean="0">
                <a:solidFill>
                  <a:srgbClr val="000000"/>
                </a:solidFill>
              </a:rPr>
              <a:t>Tendency to back-crosses with males of </a:t>
            </a:r>
            <a:r>
              <a:rPr lang="cs-CZ" altLang="cs-CZ" sz="1800" i="1" smtClean="0">
                <a:solidFill>
                  <a:srgbClr val="000000"/>
                </a:solidFill>
              </a:rPr>
              <a:t>M. blythii </a:t>
            </a:r>
            <a:r>
              <a:rPr lang="cs-CZ" altLang="cs-CZ" sz="1800" smtClean="0">
                <a:solidFill>
                  <a:srgbClr val="000000"/>
                </a:solidFill>
              </a:rPr>
              <a:t>led to increase of proportion of </a:t>
            </a:r>
            <a:r>
              <a:rPr lang="cs-CZ" altLang="cs-CZ" sz="1800" i="1" smtClean="0">
                <a:solidFill>
                  <a:srgbClr val="000000"/>
                </a:solidFill>
              </a:rPr>
              <a:t>M. blythii </a:t>
            </a:r>
            <a:r>
              <a:rPr lang="cs-CZ" altLang="cs-CZ" sz="1800" smtClean="0">
                <a:solidFill>
                  <a:srgbClr val="000000"/>
                </a:solidFill>
              </a:rPr>
              <a:t>in Europe</a:t>
            </a:r>
          </a:p>
        </p:txBody>
      </p:sp>
      <p:sp>
        <p:nvSpPr>
          <p:cNvPr id="44055" name="TextovéPole 23"/>
          <p:cNvSpPr txBox="1">
            <a:spLocks noChangeArrowheads="1"/>
          </p:cNvSpPr>
          <p:nvPr/>
        </p:nvSpPr>
        <p:spPr bwMode="auto">
          <a:xfrm>
            <a:off x="323850" y="6372225"/>
            <a:ext cx="8648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smtClean="0">
                <a:solidFill>
                  <a:srgbClr val="FF0000"/>
                </a:solidFill>
              </a:rPr>
              <a:t>Colonizing (invasive) species often adopt mtDNA of original speices </a:t>
            </a:r>
            <a:r>
              <a:rPr lang="cs-CZ" altLang="cs-CZ" sz="1200" i="1" smtClean="0">
                <a:solidFill>
                  <a:srgbClr val="FF0000"/>
                </a:solidFill>
              </a:rPr>
              <a:t>(Currat et al. 2008)</a:t>
            </a:r>
          </a:p>
        </p:txBody>
      </p:sp>
      <p:cxnSp>
        <p:nvCxnSpPr>
          <p:cNvPr id="24" name="Přímá spojovací šipka 23"/>
          <p:cNvCxnSpPr/>
          <p:nvPr/>
        </p:nvCxnSpPr>
        <p:spPr>
          <a:xfrm flipH="1">
            <a:off x="4211638" y="3141663"/>
            <a:ext cx="1008062" cy="1006475"/>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8" name="TextovéPole 24"/>
          <p:cNvSpPr txBox="1">
            <a:spLocks noChangeArrowheads="1"/>
          </p:cNvSpPr>
          <p:nvPr/>
        </p:nvSpPr>
        <p:spPr bwMode="auto">
          <a:xfrm>
            <a:off x="5076825" y="2781300"/>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smtClean="0">
                <a:solidFill>
                  <a:srgbClr val="000000"/>
                </a:solidFill>
              </a:rPr>
              <a:t>male</a:t>
            </a:r>
          </a:p>
        </p:txBody>
      </p:sp>
    </p:spTree>
    <p:extLst>
      <p:ext uri="{BB962C8B-B14F-4D97-AF65-F5344CB8AC3E}">
        <p14:creationId xmlns:p14="http://schemas.microsoft.com/office/powerpoint/2010/main" val="3759586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linds(horizontal)">
                                      <p:cBhvr>
                                        <p:cTn id="15" dur="500"/>
                                        <p:tgtEl>
                                          <p:spTgt spid="2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linds(horizontal)">
                                      <p:cBhvr>
                                        <p:cTn id="18" dur="500"/>
                                        <p:tgtEl>
                                          <p:spTgt spid="2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linds(horizontal)">
                                      <p:cBhvr>
                                        <p:cTn id="21" dur="500"/>
                                        <p:tgtEl>
                                          <p:spTgt spid="3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linds(horizontal)">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p:bldP spid="2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endParaRPr lang="en-US" altLang="cs-CZ" smtClean="0"/>
          </a:p>
        </p:txBody>
      </p:sp>
      <p:pic>
        <p:nvPicPr>
          <p:cNvPr id="4505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5563" y="98425"/>
            <a:ext cx="8909050" cy="6680200"/>
          </a:xfrm>
        </p:spPr>
      </p:pic>
      <p:sp>
        <p:nvSpPr>
          <p:cNvPr id="4" name="Content Placeholder 2"/>
          <p:cNvSpPr txBox="1">
            <a:spLocks/>
          </p:cNvSpPr>
          <p:nvPr/>
        </p:nvSpPr>
        <p:spPr bwMode="auto">
          <a:xfrm>
            <a:off x="251520" y="3861048"/>
            <a:ext cx="6048672" cy="2520280"/>
          </a:xfrm>
          <a:prstGeom prst="rect">
            <a:avLst/>
          </a:prstGeom>
          <a:solidFill>
            <a:schemeClr val="bg1"/>
          </a:solidFill>
          <a:ln>
            <a:noFill/>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cs-CZ" sz="1800" kern="0" dirty="0" err="1" smtClean="0"/>
              <a:t>three</a:t>
            </a:r>
            <a:r>
              <a:rPr lang="cs-CZ" sz="1800" kern="0" dirty="0" smtClean="0"/>
              <a:t> species </a:t>
            </a:r>
            <a:r>
              <a:rPr lang="cs-CZ" sz="1800" kern="0" dirty="0" err="1" smtClean="0"/>
              <a:t>of</a:t>
            </a:r>
            <a:r>
              <a:rPr lang="cs-CZ" sz="1800" kern="0" dirty="0" smtClean="0"/>
              <a:t> </a:t>
            </a:r>
            <a:r>
              <a:rPr lang="cs-CZ" sz="1800" i="1" kern="0" dirty="0" err="1" smtClean="0"/>
              <a:t>Lepus</a:t>
            </a:r>
            <a:r>
              <a:rPr lang="cs-CZ" sz="1800" kern="0" dirty="0" smtClean="0"/>
              <a:t> in </a:t>
            </a:r>
            <a:r>
              <a:rPr lang="cs-CZ" sz="1800" kern="0" dirty="0" err="1" smtClean="0"/>
              <a:t>Iberia</a:t>
            </a:r>
            <a:r>
              <a:rPr lang="cs-CZ" sz="1800" kern="0" dirty="0" smtClean="0"/>
              <a:t> </a:t>
            </a:r>
            <a:r>
              <a:rPr lang="cs-CZ" sz="1800" kern="0" dirty="0" err="1" smtClean="0"/>
              <a:t>have</a:t>
            </a:r>
            <a:r>
              <a:rPr lang="cs-CZ" sz="1800" kern="0" dirty="0" smtClean="0"/>
              <a:t> </a:t>
            </a:r>
            <a:r>
              <a:rPr lang="cs-CZ" sz="1800" kern="0" dirty="0" err="1" smtClean="0"/>
              <a:t>often</a:t>
            </a:r>
            <a:r>
              <a:rPr lang="cs-CZ" sz="1800" kern="0" dirty="0" smtClean="0"/>
              <a:t> mtDNA </a:t>
            </a:r>
            <a:r>
              <a:rPr lang="cs-CZ" sz="1800" kern="0" dirty="0" err="1" smtClean="0"/>
              <a:t>of</a:t>
            </a:r>
            <a:r>
              <a:rPr lang="cs-CZ" sz="1800" kern="0" dirty="0" smtClean="0"/>
              <a:t> </a:t>
            </a:r>
            <a:r>
              <a:rPr lang="cs-CZ" sz="1800" i="1" kern="0" dirty="0" smtClean="0"/>
              <a:t>L. </a:t>
            </a:r>
            <a:r>
              <a:rPr lang="cs-CZ" sz="1800" i="1" kern="0" dirty="0" err="1" smtClean="0"/>
              <a:t>timidus</a:t>
            </a:r>
            <a:endParaRPr lang="cs-CZ" sz="1800" i="1" kern="0" dirty="0" smtClean="0"/>
          </a:p>
          <a:p>
            <a:r>
              <a:rPr lang="cs-CZ" sz="1800" kern="0" dirty="0" smtClean="0"/>
              <a:t>but </a:t>
            </a:r>
            <a:r>
              <a:rPr lang="cs-CZ" sz="1800" i="1" kern="0" dirty="0" smtClean="0"/>
              <a:t>L. </a:t>
            </a:r>
            <a:r>
              <a:rPr lang="cs-CZ" sz="1800" i="1" kern="0" dirty="0" err="1" smtClean="0"/>
              <a:t>timidus</a:t>
            </a:r>
            <a:r>
              <a:rPr lang="cs-CZ" sz="1800" i="1" kern="0" dirty="0" smtClean="0"/>
              <a:t> </a:t>
            </a:r>
            <a:r>
              <a:rPr lang="cs-CZ" sz="1800" kern="0" dirty="0" err="1" smtClean="0"/>
              <a:t>dissappeared</a:t>
            </a:r>
            <a:r>
              <a:rPr lang="cs-CZ" sz="1800" kern="0" dirty="0" smtClean="0"/>
              <a:t> </a:t>
            </a:r>
            <a:r>
              <a:rPr lang="cs-CZ" sz="1800" kern="0" dirty="0" err="1" smtClean="0"/>
              <a:t>from</a:t>
            </a:r>
            <a:r>
              <a:rPr lang="cs-CZ" sz="1800" kern="0" dirty="0" smtClean="0"/>
              <a:t> </a:t>
            </a:r>
            <a:r>
              <a:rPr lang="cs-CZ" sz="1800" kern="0" dirty="0" err="1" smtClean="0"/>
              <a:t>Iberia</a:t>
            </a:r>
            <a:r>
              <a:rPr lang="cs-CZ" sz="1800" kern="0" dirty="0" smtClean="0"/>
              <a:t> </a:t>
            </a:r>
            <a:r>
              <a:rPr lang="cs-CZ" sz="1800" kern="0" dirty="0" err="1" smtClean="0"/>
              <a:t>at</a:t>
            </a:r>
            <a:r>
              <a:rPr lang="cs-CZ" sz="1800" kern="0" dirty="0" smtClean="0"/>
              <a:t> the end </a:t>
            </a:r>
            <a:r>
              <a:rPr lang="cs-CZ" sz="1800" kern="0" dirty="0" err="1" smtClean="0"/>
              <a:t>of</a:t>
            </a:r>
            <a:r>
              <a:rPr lang="cs-CZ" sz="1800" kern="0" dirty="0" smtClean="0"/>
              <a:t> last </a:t>
            </a:r>
            <a:r>
              <a:rPr lang="cs-CZ" sz="1800" kern="0" dirty="0" err="1" smtClean="0"/>
              <a:t>glacial</a:t>
            </a:r>
            <a:r>
              <a:rPr lang="cs-CZ" sz="1800" kern="0" dirty="0" smtClean="0"/>
              <a:t> period</a:t>
            </a:r>
          </a:p>
          <a:p>
            <a:r>
              <a:rPr lang="cs-CZ" sz="1800" kern="0" dirty="0" err="1" smtClean="0"/>
              <a:t>neutral</a:t>
            </a:r>
            <a:r>
              <a:rPr lang="cs-CZ" sz="1800" kern="0" dirty="0" smtClean="0"/>
              <a:t> </a:t>
            </a:r>
            <a:r>
              <a:rPr lang="cs-CZ" sz="1800" kern="0" dirty="0" err="1" smtClean="0"/>
              <a:t>process</a:t>
            </a:r>
            <a:r>
              <a:rPr lang="cs-CZ" sz="1800" kern="0" dirty="0" smtClean="0"/>
              <a:t> – </a:t>
            </a:r>
            <a:r>
              <a:rPr lang="cs-CZ" sz="1800" kern="0" dirty="0" err="1" smtClean="0"/>
              <a:t>consequence</a:t>
            </a:r>
            <a:r>
              <a:rPr lang="cs-CZ" sz="1800" kern="0" dirty="0" smtClean="0"/>
              <a:t> </a:t>
            </a:r>
            <a:r>
              <a:rPr lang="cs-CZ" sz="1800" kern="0" dirty="0" err="1" smtClean="0"/>
              <a:t>of</a:t>
            </a:r>
            <a:r>
              <a:rPr lang="cs-CZ" sz="1800" kern="0" dirty="0" smtClean="0"/>
              <a:t> </a:t>
            </a:r>
            <a:r>
              <a:rPr lang="cs-CZ" sz="1800" kern="0" dirty="0" err="1" smtClean="0"/>
              <a:t>spatial</a:t>
            </a:r>
            <a:r>
              <a:rPr lang="cs-CZ" sz="1800" kern="0" dirty="0" smtClean="0"/>
              <a:t> </a:t>
            </a:r>
            <a:r>
              <a:rPr lang="cs-CZ" sz="1800" kern="0" dirty="0" err="1" smtClean="0"/>
              <a:t>expansion</a:t>
            </a:r>
            <a:endParaRPr lang="en-US" sz="1800" kern="0" dirty="0"/>
          </a:p>
        </p:txBody>
      </p:sp>
      <p:sp>
        <p:nvSpPr>
          <p:cNvPr id="2" name="Obdélník 1"/>
          <p:cNvSpPr/>
          <p:nvPr/>
        </p:nvSpPr>
        <p:spPr>
          <a:xfrm>
            <a:off x="179512" y="188640"/>
            <a:ext cx="5328592"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err="1" smtClean="0">
                <a:solidFill>
                  <a:schemeClr val="tx1"/>
                </a:solidFill>
              </a:rPr>
              <a:t>Hares</a:t>
            </a:r>
            <a:r>
              <a:rPr lang="cs-CZ" sz="2400" b="1" dirty="0" smtClean="0">
                <a:solidFill>
                  <a:schemeClr val="tx1"/>
                </a:solidFill>
              </a:rPr>
              <a:t> in </a:t>
            </a:r>
            <a:r>
              <a:rPr lang="cs-CZ" sz="2400" b="1" dirty="0" err="1" smtClean="0">
                <a:solidFill>
                  <a:schemeClr val="tx1"/>
                </a:solidFill>
              </a:rPr>
              <a:t>Spain</a:t>
            </a:r>
            <a:r>
              <a:rPr lang="cs-CZ" sz="2400" b="1" dirty="0" smtClean="0">
                <a:solidFill>
                  <a:schemeClr val="tx1"/>
                </a:solidFill>
              </a:rPr>
              <a:t> and Portugal</a:t>
            </a:r>
            <a:endParaRPr lang="cs-CZ" sz="2400" b="1" dirty="0">
              <a:solidFill>
                <a:schemeClr val="tx1"/>
              </a:solidFill>
            </a:endParaRPr>
          </a:p>
        </p:txBody>
      </p:sp>
    </p:spTree>
    <p:extLst>
      <p:ext uri="{BB962C8B-B14F-4D97-AF65-F5344CB8AC3E}">
        <p14:creationId xmlns:p14="http://schemas.microsoft.com/office/powerpoint/2010/main" val="32526547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4763" y="69562"/>
            <a:ext cx="7886700" cy="1325563"/>
          </a:xfrm>
        </p:spPr>
        <p:txBody>
          <a:bodyPr>
            <a:noAutofit/>
          </a:bodyPr>
          <a:lstStyle/>
          <a:p>
            <a:pPr algn="ctr"/>
            <a:r>
              <a:rPr lang="cs-CZ" sz="2800" dirty="0" smtClean="0"/>
              <a:t>Interspecific mtDNA introgressions in </a:t>
            </a:r>
            <a:r>
              <a:rPr lang="cs-CZ" sz="2800" i="1" dirty="0" err="1" smtClean="0"/>
              <a:t>Lophuromys</a:t>
            </a:r>
            <a:endParaRPr lang="cs-CZ" sz="2800" i="1" dirty="0"/>
          </a:p>
        </p:txBody>
      </p:sp>
      <p:pic>
        <p:nvPicPr>
          <p:cNvPr id="9" name="Zástupný symbol pro obsah 8"/>
          <p:cNvPicPr>
            <a:picLocks noGrp="1" noChangeAspect="1"/>
          </p:cNvPicPr>
          <p:nvPr>
            <p:ph sz="half" idx="2"/>
          </p:nvPr>
        </p:nvPicPr>
        <p:blipFill>
          <a:blip r:embed="rId2"/>
          <a:stretch>
            <a:fillRect/>
          </a:stretch>
        </p:blipFill>
        <p:spPr>
          <a:xfrm>
            <a:off x="40188" y="1847926"/>
            <a:ext cx="3522270" cy="4158343"/>
          </a:xfrm>
          <a:prstGeom prst="rect">
            <a:avLst/>
          </a:prstGeom>
        </p:spPr>
      </p:pic>
      <p:sp>
        <p:nvSpPr>
          <p:cNvPr id="11" name="TextovéPole 10"/>
          <p:cNvSpPr txBox="1"/>
          <p:nvPr/>
        </p:nvSpPr>
        <p:spPr>
          <a:xfrm>
            <a:off x="46045" y="1420131"/>
            <a:ext cx="1176925" cy="369332"/>
          </a:xfrm>
          <a:prstGeom prst="rect">
            <a:avLst/>
          </a:prstGeom>
          <a:noFill/>
        </p:spPr>
        <p:txBody>
          <a:bodyPr wrap="none" rtlCol="0">
            <a:spAutoFit/>
          </a:bodyPr>
          <a:lstStyle/>
          <a:p>
            <a:r>
              <a:rPr lang="cs-CZ" b="1" dirty="0" err="1" smtClean="0"/>
              <a:t>ddRADseq</a:t>
            </a:r>
            <a:endParaRPr lang="cs-CZ" b="1" dirty="0"/>
          </a:p>
        </p:txBody>
      </p:sp>
      <p:sp>
        <p:nvSpPr>
          <p:cNvPr id="12" name="TextovéPole 11"/>
          <p:cNvSpPr txBox="1"/>
          <p:nvPr/>
        </p:nvSpPr>
        <p:spPr>
          <a:xfrm>
            <a:off x="189252" y="6064732"/>
            <a:ext cx="2334935" cy="369332"/>
          </a:xfrm>
          <a:prstGeom prst="rect">
            <a:avLst/>
          </a:prstGeom>
          <a:noFill/>
        </p:spPr>
        <p:txBody>
          <a:bodyPr wrap="none" rtlCol="0">
            <a:spAutoFit/>
          </a:bodyPr>
          <a:lstStyle/>
          <a:p>
            <a:pPr algn="ctr"/>
            <a:r>
              <a:rPr lang="cs-CZ" dirty="0" smtClean="0"/>
              <a:t>15 623 </a:t>
            </a:r>
            <a:r>
              <a:rPr lang="cs-CZ" dirty="0" err="1" smtClean="0"/>
              <a:t>informative</a:t>
            </a:r>
            <a:r>
              <a:rPr lang="cs-CZ" dirty="0" smtClean="0"/>
              <a:t> loci</a:t>
            </a:r>
          </a:p>
        </p:txBody>
      </p:sp>
      <p:sp>
        <p:nvSpPr>
          <p:cNvPr id="13" name="TextovéPole 12"/>
          <p:cNvSpPr txBox="1"/>
          <p:nvPr/>
        </p:nvSpPr>
        <p:spPr>
          <a:xfrm>
            <a:off x="1533078" y="1891471"/>
            <a:ext cx="401072" cy="261610"/>
          </a:xfrm>
          <a:prstGeom prst="rect">
            <a:avLst/>
          </a:prstGeom>
          <a:noFill/>
        </p:spPr>
        <p:txBody>
          <a:bodyPr wrap="none" rtlCol="0">
            <a:spAutoFit/>
          </a:bodyPr>
          <a:lstStyle/>
          <a:p>
            <a:r>
              <a:rPr lang="cs-CZ" sz="1050" dirty="0" smtClean="0"/>
              <a:t>100</a:t>
            </a:r>
            <a:endParaRPr lang="cs-CZ" sz="1050" dirty="0"/>
          </a:p>
        </p:txBody>
      </p:sp>
      <p:sp>
        <p:nvSpPr>
          <p:cNvPr id="14" name="TextovéPole 13"/>
          <p:cNvSpPr txBox="1"/>
          <p:nvPr/>
        </p:nvSpPr>
        <p:spPr>
          <a:xfrm>
            <a:off x="1542843" y="3665487"/>
            <a:ext cx="401072" cy="261610"/>
          </a:xfrm>
          <a:prstGeom prst="rect">
            <a:avLst/>
          </a:prstGeom>
          <a:noFill/>
        </p:spPr>
        <p:txBody>
          <a:bodyPr wrap="none" rtlCol="0">
            <a:spAutoFit/>
          </a:bodyPr>
          <a:lstStyle/>
          <a:p>
            <a:r>
              <a:rPr lang="cs-CZ" sz="1050" dirty="0" smtClean="0"/>
              <a:t>100</a:t>
            </a:r>
            <a:endParaRPr lang="cs-CZ" sz="1050" dirty="0"/>
          </a:p>
        </p:txBody>
      </p:sp>
      <p:sp>
        <p:nvSpPr>
          <p:cNvPr id="15" name="TextovéPole 14"/>
          <p:cNvSpPr txBox="1"/>
          <p:nvPr/>
        </p:nvSpPr>
        <p:spPr>
          <a:xfrm>
            <a:off x="1284406" y="4116365"/>
            <a:ext cx="401072" cy="261610"/>
          </a:xfrm>
          <a:prstGeom prst="rect">
            <a:avLst/>
          </a:prstGeom>
          <a:noFill/>
        </p:spPr>
        <p:txBody>
          <a:bodyPr wrap="none" rtlCol="0">
            <a:spAutoFit/>
          </a:bodyPr>
          <a:lstStyle/>
          <a:p>
            <a:r>
              <a:rPr lang="cs-CZ" sz="1050" dirty="0" smtClean="0"/>
              <a:t>100</a:t>
            </a:r>
            <a:endParaRPr lang="cs-CZ" sz="1050" dirty="0"/>
          </a:p>
        </p:txBody>
      </p:sp>
      <p:sp>
        <p:nvSpPr>
          <p:cNvPr id="16" name="TextovéPole 15"/>
          <p:cNvSpPr txBox="1"/>
          <p:nvPr/>
        </p:nvSpPr>
        <p:spPr>
          <a:xfrm>
            <a:off x="1433310" y="4541374"/>
            <a:ext cx="401072" cy="261610"/>
          </a:xfrm>
          <a:prstGeom prst="rect">
            <a:avLst/>
          </a:prstGeom>
          <a:noFill/>
        </p:spPr>
        <p:txBody>
          <a:bodyPr wrap="none" rtlCol="0">
            <a:spAutoFit/>
          </a:bodyPr>
          <a:lstStyle/>
          <a:p>
            <a:r>
              <a:rPr lang="cs-CZ" sz="1050" dirty="0" smtClean="0"/>
              <a:t>100</a:t>
            </a:r>
            <a:endParaRPr lang="cs-CZ" sz="1050" dirty="0"/>
          </a:p>
        </p:txBody>
      </p:sp>
      <p:sp>
        <p:nvSpPr>
          <p:cNvPr id="17" name="TextovéPole 16"/>
          <p:cNvSpPr txBox="1"/>
          <p:nvPr/>
        </p:nvSpPr>
        <p:spPr>
          <a:xfrm>
            <a:off x="1509120" y="4976979"/>
            <a:ext cx="401072" cy="261610"/>
          </a:xfrm>
          <a:prstGeom prst="rect">
            <a:avLst/>
          </a:prstGeom>
          <a:noFill/>
        </p:spPr>
        <p:txBody>
          <a:bodyPr wrap="none" rtlCol="0">
            <a:spAutoFit/>
          </a:bodyPr>
          <a:lstStyle/>
          <a:p>
            <a:r>
              <a:rPr lang="cs-CZ" sz="1050" dirty="0" smtClean="0"/>
              <a:t>100</a:t>
            </a:r>
            <a:endParaRPr lang="cs-CZ" sz="1050" dirty="0"/>
          </a:p>
        </p:txBody>
      </p:sp>
      <p:sp>
        <p:nvSpPr>
          <p:cNvPr id="18" name="TextovéPole 17"/>
          <p:cNvSpPr txBox="1"/>
          <p:nvPr/>
        </p:nvSpPr>
        <p:spPr>
          <a:xfrm>
            <a:off x="570170" y="3438331"/>
            <a:ext cx="401072" cy="261610"/>
          </a:xfrm>
          <a:prstGeom prst="rect">
            <a:avLst/>
          </a:prstGeom>
          <a:noFill/>
        </p:spPr>
        <p:txBody>
          <a:bodyPr wrap="none" rtlCol="0">
            <a:spAutoFit/>
          </a:bodyPr>
          <a:lstStyle/>
          <a:p>
            <a:r>
              <a:rPr lang="cs-CZ" sz="1050" dirty="0" smtClean="0"/>
              <a:t>100</a:t>
            </a:r>
            <a:endParaRPr lang="cs-CZ" sz="1050" dirty="0"/>
          </a:p>
        </p:txBody>
      </p:sp>
      <p:sp>
        <p:nvSpPr>
          <p:cNvPr id="19" name="TextovéPole 18"/>
          <p:cNvSpPr txBox="1"/>
          <p:nvPr/>
        </p:nvSpPr>
        <p:spPr>
          <a:xfrm>
            <a:off x="301564" y="4219162"/>
            <a:ext cx="322524" cy="253916"/>
          </a:xfrm>
          <a:prstGeom prst="rect">
            <a:avLst/>
          </a:prstGeom>
          <a:noFill/>
        </p:spPr>
        <p:txBody>
          <a:bodyPr wrap="none" rtlCol="0">
            <a:spAutoFit/>
          </a:bodyPr>
          <a:lstStyle/>
          <a:p>
            <a:r>
              <a:rPr lang="cs-CZ" sz="1050" dirty="0" smtClean="0"/>
              <a:t>99</a:t>
            </a:r>
            <a:endParaRPr lang="cs-CZ" sz="1050" dirty="0"/>
          </a:p>
        </p:txBody>
      </p:sp>
      <p:sp>
        <p:nvSpPr>
          <p:cNvPr id="20" name="TextovéPole 19"/>
          <p:cNvSpPr txBox="1"/>
          <p:nvPr/>
        </p:nvSpPr>
        <p:spPr>
          <a:xfrm>
            <a:off x="169098" y="4825171"/>
            <a:ext cx="401072" cy="261610"/>
          </a:xfrm>
          <a:prstGeom prst="rect">
            <a:avLst/>
          </a:prstGeom>
          <a:noFill/>
        </p:spPr>
        <p:txBody>
          <a:bodyPr wrap="none" rtlCol="0">
            <a:spAutoFit/>
          </a:bodyPr>
          <a:lstStyle/>
          <a:p>
            <a:r>
              <a:rPr lang="cs-CZ" sz="1050" dirty="0" smtClean="0"/>
              <a:t>100</a:t>
            </a:r>
            <a:endParaRPr lang="cs-CZ" sz="1050" dirty="0"/>
          </a:p>
        </p:txBody>
      </p:sp>
      <p:sp>
        <p:nvSpPr>
          <p:cNvPr id="21" name="TextovéPole 20"/>
          <p:cNvSpPr txBox="1"/>
          <p:nvPr/>
        </p:nvSpPr>
        <p:spPr>
          <a:xfrm>
            <a:off x="1400251" y="5411911"/>
            <a:ext cx="401072" cy="261610"/>
          </a:xfrm>
          <a:prstGeom prst="rect">
            <a:avLst/>
          </a:prstGeom>
          <a:noFill/>
        </p:spPr>
        <p:txBody>
          <a:bodyPr wrap="none" rtlCol="0">
            <a:spAutoFit/>
          </a:bodyPr>
          <a:lstStyle/>
          <a:p>
            <a:r>
              <a:rPr lang="cs-CZ" sz="1050" dirty="0" smtClean="0"/>
              <a:t>100</a:t>
            </a:r>
            <a:endParaRPr lang="cs-CZ" sz="1050" dirty="0"/>
          </a:p>
        </p:txBody>
      </p:sp>
      <p:sp>
        <p:nvSpPr>
          <p:cNvPr id="22" name="TextovéPole 21"/>
          <p:cNvSpPr txBox="1"/>
          <p:nvPr/>
        </p:nvSpPr>
        <p:spPr>
          <a:xfrm>
            <a:off x="1108048" y="2239461"/>
            <a:ext cx="401072" cy="261610"/>
          </a:xfrm>
          <a:prstGeom prst="rect">
            <a:avLst/>
          </a:prstGeom>
          <a:noFill/>
        </p:spPr>
        <p:txBody>
          <a:bodyPr wrap="none" rtlCol="0">
            <a:spAutoFit/>
          </a:bodyPr>
          <a:lstStyle/>
          <a:p>
            <a:r>
              <a:rPr lang="cs-CZ" sz="1050" dirty="0" smtClean="0"/>
              <a:t>100</a:t>
            </a:r>
            <a:endParaRPr lang="cs-CZ" sz="1050" dirty="0"/>
          </a:p>
        </p:txBody>
      </p:sp>
      <p:sp>
        <p:nvSpPr>
          <p:cNvPr id="23" name="TextovéPole 22"/>
          <p:cNvSpPr txBox="1"/>
          <p:nvPr/>
        </p:nvSpPr>
        <p:spPr>
          <a:xfrm>
            <a:off x="907997" y="4205903"/>
            <a:ext cx="401072" cy="261610"/>
          </a:xfrm>
          <a:prstGeom prst="rect">
            <a:avLst/>
          </a:prstGeom>
          <a:noFill/>
        </p:spPr>
        <p:txBody>
          <a:bodyPr wrap="none" rtlCol="0">
            <a:spAutoFit/>
          </a:bodyPr>
          <a:lstStyle/>
          <a:p>
            <a:r>
              <a:rPr lang="cs-CZ" sz="1050" dirty="0" smtClean="0"/>
              <a:t>100</a:t>
            </a:r>
            <a:endParaRPr lang="cs-CZ" sz="1050" dirty="0"/>
          </a:p>
        </p:txBody>
      </p:sp>
      <p:sp>
        <p:nvSpPr>
          <p:cNvPr id="24" name="TextovéPole 23"/>
          <p:cNvSpPr txBox="1"/>
          <p:nvPr/>
        </p:nvSpPr>
        <p:spPr>
          <a:xfrm>
            <a:off x="955648" y="3885830"/>
            <a:ext cx="401072" cy="261610"/>
          </a:xfrm>
          <a:prstGeom prst="rect">
            <a:avLst/>
          </a:prstGeom>
          <a:noFill/>
        </p:spPr>
        <p:txBody>
          <a:bodyPr wrap="none" rtlCol="0">
            <a:spAutoFit/>
          </a:bodyPr>
          <a:lstStyle/>
          <a:p>
            <a:r>
              <a:rPr lang="cs-CZ" sz="1050" dirty="0" smtClean="0"/>
              <a:t>100</a:t>
            </a:r>
            <a:endParaRPr lang="cs-CZ" sz="1050" dirty="0"/>
          </a:p>
        </p:txBody>
      </p:sp>
      <p:sp>
        <p:nvSpPr>
          <p:cNvPr id="25" name="TextovéPole 24"/>
          <p:cNvSpPr txBox="1"/>
          <p:nvPr/>
        </p:nvSpPr>
        <p:spPr>
          <a:xfrm>
            <a:off x="1443075" y="3227544"/>
            <a:ext cx="401072" cy="261610"/>
          </a:xfrm>
          <a:prstGeom prst="rect">
            <a:avLst/>
          </a:prstGeom>
          <a:noFill/>
        </p:spPr>
        <p:txBody>
          <a:bodyPr wrap="none" rtlCol="0">
            <a:spAutoFit/>
          </a:bodyPr>
          <a:lstStyle/>
          <a:p>
            <a:r>
              <a:rPr lang="cs-CZ" sz="1050" dirty="0" smtClean="0"/>
              <a:t>100</a:t>
            </a:r>
            <a:endParaRPr lang="cs-CZ" sz="1050" dirty="0"/>
          </a:p>
        </p:txBody>
      </p:sp>
      <p:sp>
        <p:nvSpPr>
          <p:cNvPr id="26" name="TextovéPole 25"/>
          <p:cNvSpPr txBox="1"/>
          <p:nvPr/>
        </p:nvSpPr>
        <p:spPr>
          <a:xfrm>
            <a:off x="1692726" y="2774265"/>
            <a:ext cx="401072" cy="261610"/>
          </a:xfrm>
          <a:prstGeom prst="rect">
            <a:avLst/>
          </a:prstGeom>
          <a:noFill/>
        </p:spPr>
        <p:txBody>
          <a:bodyPr wrap="none" rtlCol="0">
            <a:spAutoFit/>
          </a:bodyPr>
          <a:lstStyle/>
          <a:p>
            <a:r>
              <a:rPr lang="cs-CZ" sz="1050" dirty="0" smtClean="0"/>
              <a:t>100</a:t>
            </a:r>
            <a:endParaRPr lang="cs-CZ" sz="1050" dirty="0"/>
          </a:p>
        </p:txBody>
      </p:sp>
      <p:sp>
        <p:nvSpPr>
          <p:cNvPr id="27" name="TextovéPole 26"/>
          <p:cNvSpPr txBox="1"/>
          <p:nvPr/>
        </p:nvSpPr>
        <p:spPr>
          <a:xfrm>
            <a:off x="1433310" y="2579054"/>
            <a:ext cx="401072" cy="261610"/>
          </a:xfrm>
          <a:prstGeom prst="rect">
            <a:avLst/>
          </a:prstGeom>
          <a:noFill/>
        </p:spPr>
        <p:txBody>
          <a:bodyPr wrap="none" rtlCol="0">
            <a:spAutoFit/>
          </a:bodyPr>
          <a:lstStyle/>
          <a:p>
            <a:r>
              <a:rPr lang="cs-CZ" sz="1050" dirty="0" smtClean="0"/>
              <a:t>100</a:t>
            </a:r>
            <a:endParaRPr lang="cs-CZ" sz="1050" dirty="0"/>
          </a:p>
        </p:txBody>
      </p:sp>
      <p:sp>
        <p:nvSpPr>
          <p:cNvPr id="28" name="TextovéPole 27"/>
          <p:cNvSpPr txBox="1"/>
          <p:nvPr/>
        </p:nvSpPr>
        <p:spPr>
          <a:xfrm>
            <a:off x="1767683" y="2340563"/>
            <a:ext cx="401072" cy="261610"/>
          </a:xfrm>
          <a:prstGeom prst="rect">
            <a:avLst/>
          </a:prstGeom>
          <a:noFill/>
        </p:spPr>
        <p:txBody>
          <a:bodyPr wrap="none" rtlCol="0">
            <a:spAutoFit/>
          </a:bodyPr>
          <a:lstStyle/>
          <a:p>
            <a:r>
              <a:rPr lang="cs-CZ" sz="1050" dirty="0" smtClean="0"/>
              <a:t>100</a:t>
            </a:r>
            <a:endParaRPr lang="cs-CZ" sz="1050" dirty="0"/>
          </a:p>
        </p:txBody>
      </p:sp>
      <p:sp>
        <p:nvSpPr>
          <p:cNvPr id="45" name="TextBox 30"/>
          <p:cNvSpPr txBox="1"/>
          <p:nvPr/>
        </p:nvSpPr>
        <p:spPr>
          <a:xfrm>
            <a:off x="3497896" y="4637631"/>
            <a:ext cx="1213557" cy="292388"/>
          </a:xfrm>
          <a:prstGeom prst="rect">
            <a:avLst/>
          </a:prstGeom>
          <a:noFill/>
          <a:ln w="38100" cmpd="sng">
            <a:solidFill>
              <a:srgbClr val="0092FC"/>
            </a:solidFill>
          </a:ln>
        </p:spPr>
        <p:txBody>
          <a:bodyPr wrap="square" rtlCol="0" anchor="ctr">
            <a:spAutoFit/>
          </a:bodyPr>
          <a:lstStyle/>
          <a:p>
            <a:pPr algn="ctr"/>
            <a:r>
              <a:rPr lang="en-US" sz="1300" i="1" dirty="0" err="1" smtClean="0"/>
              <a:t>brevicaudus</a:t>
            </a:r>
            <a:endParaRPr lang="en-US" sz="1300" i="1" dirty="0"/>
          </a:p>
        </p:txBody>
      </p:sp>
      <p:sp>
        <p:nvSpPr>
          <p:cNvPr id="46" name="TextBox 31"/>
          <p:cNvSpPr txBox="1"/>
          <p:nvPr/>
        </p:nvSpPr>
        <p:spPr>
          <a:xfrm>
            <a:off x="3483508" y="3734603"/>
            <a:ext cx="1213557" cy="292388"/>
          </a:xfrm>
          <a:prstGeom prst="rect">
            <a:avLst/>
          </a:prstGeom>
          <a:noFill/>
          <a:ln w="38100" cmpd="sng">
            <a:solidFill>
              <a:srgbClr val="0092FC"/>
            </a:solidFill>
          </a:ln>
        </p:spPr>
        <p:txBody>
          <a:bodyPr wrap="square" rtlCol="0" anchor="ctr">
            <a:spAutoFit/>
          </a:bodyPr>
          <a:lstStyle/>
          <a:p>
            <a:pPr algn="ctr"/>
            <a:r>
              <a:rPr lang="en-US" sz="1300" i="1" dirty="0" err="1" smtClean="0"/>
              <a:t>flavopunctatus</a:t>
            </a:r>
            <a:endParaRPr lang="en-US" sz="1300" i="1" dirty="0"/>
          </a:p>
        </p:txBody>
      </p:sp>
      <p:sp>
        <p:nvSpPr>
          <p:cNvPr id="47" name="TextBox 32"/>
          <p:cNvSpPr txBox="1"/>
          <p:nvPr/>
        </p:nvSpPr>
        <p:spPr>
          <a:xfrm>
            <a:off x="3487038" y="4186117"/>
            <a:ext cx="1213558" cy="292388"/>
          </a:xfrm>
          <a:prstGeom prst="rect">
            <a:avLst/>
          </a:prstGeom>
          <a:noFill/>
          <a:ln w="38100" cmpd="sng">
            <a:solidFill>
              <a:srgbClr val="0092FC"/>
            </a:solidFill>
          </a:ln>
        </p:spPr>
        <p:txBody>
          <a:bodyPr wrap="square" rtlCol="0" anchor="ctr">
            <a:spAutoFit/>
          </a:bodyPr>
          <a:lstStyle/>
          <a:p>
            <a:pPr algn="ctr"/>
            <a:r>
              <a:rPr lang="en-US" sz="1300" i="1" dirty="0" err="1" smtClean="0"/>
              <a:t>brunneus</a:t>
            </a:r>
            <a:endParaRPr lang="en-US" sz="1300" i="1" dirty="0"/>
          </a:p>
        </p:txBody>
      </p:sp>
      <p:sp>
        <p:nvSpPr>
          <p:cNvPr id="49" name="TextBox 28"/>
          <p:cNvSpPr txBox="1"/>
          <p:nvPr/>
        </p:nvSpPr>
        <p:spPr>
          <a:xfrm>
            <a:off x="3507079" y="5089145"/>
            <a:ext cx="1213557" cy="292388"/>
          </a:xfrm>
          <a:prstGeom prst="rect">
            <a:avLst/>
          </a:prstGeom>
          <a:noFill/>
          <a:ln w="38100" cmpd="sng">
            <a:solidFill>
              <a:srgbClr val="660066"/>
            </a:solidFill>
          </a:ln>
        </p:spPr>
        <p:txBody>
          <a:bodyPr wrap="square" rtlCol="0" anchor="ctr">
            <a:spAutoFit/>
          </a:bodyPr>
          <a:lstStyle/>
          <a:p>
            <a:pPr algn="ctr"/>
            <a:r>
              <a:rPr lang="en-US" sz="1300" i="1" dirty="0" err="1" smtClean="0"/>
              <a:t>melanonyx</a:t>
            </a:r>
            <a:endParaRPr lang="en-US" sz="1300" i="1" dirty="0"/>
          </a:p>
        </p:txBody>
      </p:sp>
      <p:sp>
        <p:nvSpPr>
          <p:cNvPr id="50" name="TextBox 29"/>
          <p:cNvSpPr txBox="1"/>
          <p:nvPr/>
        </p:nvSpPr>
        <p:spPr>
          <a:xfrm>
            <a:off x="3497650" y="5540657"/>
            <a:ext cx="1213557" cy="292388"/>
          </a:xfrm>
          <a:prstGeom prst="rect">
            <a:avLst/>
          </a:prstGeom>
          <a:noFill/>
          <a:ln w="38100" cmpd="sng">
            <a:solidFill>
              <a:srgbClr val="F9A100"/>
            </a:solidFill>
          </a:ln>
        </p:spPr>
        <p:txBody>
          <a:bodyPr wrap="square" rtlCol="0" anchor="ctr">
            <a:spAutoFit/>
          </a:bodyPr>
          <a:lstStyle/>
          <a:p>
            <a:pPr algn="ctr"/>
            <a:r>
              <a:rPr lang="en-US" sz="1300" i="1" dirty="0" err="1" smtClean="0"/>
              <a:t>chrysopus</a:t>
            </a:r>
            <a:endParaRPr lang="en-US" sz="1300" i="1" dirty="0" smtClean="0"/>
          </a:p>
        </p:txBody>
      </p:sp>
      <p:sp>
        <p:nvSpPr>
          <p:cNvPr id="51" name="TextBox 33"/>
          <p:cNvSpPr txBox="1"/>
          <p:nvPr/>
        </p:nvSpPr>
        <p:spPr>
          <a:xfrm>
            <a:off x="3464255" y="1928547"/>
            <a:ext cx="1213557" cy="292388"/>
          </a:xfrm>
          <a:prstGeom prst="rect">
            <a:avLst/>
          </a:prstGeom>
          <a:noFill/>
          <a:ln w="38100" cmpd="sng">
            <a:solidFill>
              <a:srgbClr val="008000"/>
            </a:solidFill>
          </a:ln>
        </p:spPr>
        <p:txBody>
          <a:bodyPr wrap="square" rtlCol="0" anchor="ctr">
            <a:spAutoFit/>
          </a:bodyPr>
          <a:lstStyle/>
          <a:p>
            <a:pPr algn="ctr"/>
            <a:r>
              <a:rPr lang="en-US" sz="1300" i="1" dirty="0" err="1" smtClean="0"/>
              <a:t>menangeshae</a:t>
            </a:r>
            <a:endParaRPr lang="en-US" sz="1300" i="1" dirty="0"/>
          </a:p>
        </p:txBody>
      </p:sp>
      <p:sp>
        <p:nvSpPr>
          <p:cNvPr id="52" name="TextBox 34"/>
          <p:cNvSpPr txBox="1"/>
          <p:nvPr/>
        </p:nvSpPr>
        <p:spPr>
          <a:xfrm>
            <a:off x="3483508" y="2831575"/>
            <a:ext cx="1213556" cy="292388"/>
          </a:xfrm>
          <a:prstGeom prst="rect">
            <a:avLst/>
          </a:prstGeom>
          <a:noFill/>
          <a:ln w="38100" cmpd="sng">
            <a:solidFill>
              <a:srgbClr val="008000"/>
            </a:solidFill>
          </a:ln>
        </p:spPr>
        <p:txBody>
          <a:bodyPr wrap="square" rtlCol="0" anchor="ctr">
            <a:spAutoFit/>
          </a:bodyPr>
          <a:lstStyle/>
          <a:p>
            <a:pPr algn="ctr"/>
            <a:r>
              <a:rPr lang="en-US" sz="1300" i="1" dirty="0" err="1" smtClean="0"/>
              <a:t>pseudosikapusi</a:t>
            </a:r>
            <a:endParaRPr lang="en-US" sz="1300" i="1" dirty="0"/>
          </a:p>
        </p:txBody>
      </p:sp>
      <p:sp>
        <p:nvSpPr>
          <p:cNvPr id="53" name="TextBox 35"/>
          <p:cNvSpPr txBox="1"/>
          <p:nvPr/>
        </p:nvSpPr>
        <p:spPr>
          <a:xfrm>
            <a:off x="3464785" y="2380061"/>
            <a:ext cx="1213556" cy="292388"/>
          </a:xfrm>
          <a:prstGeom prst="rect">
            <a:avLst/>
          </a:prstGeom>
          <a:noFill/>
          <a:ln w="38100" cmpd="sng">
            <a:solidFill>
              <a:srgbClr val="008000"/>
            </a:solidFill>
          </a:ln>
        </p:spPr>
        <p:txBody>
          <a:bodyPr wrap="square" rtlCol="0" anchor="ctr">
            <a:spAutoFit/>
          </a:bodyPr>
          <a:lstStyle/>
          <a:p>
            <a:pPr algn="ctr"/>
            <a:r>
              <a:rPr lang="en-US" sz="1300" i="1" dirty="0" err="1" smtClean="0"/>
              <a:t>chercherensis</a:t>
            </a:r>
            <a:endParaRPr lang="en-US" sz="1300" i="1" dirty="0"/>
          </a:p>
        </p:txBody>
      </p:sp>
      <p:sp>
        <p:nvSpPr>
          <p:cNvPr id="55" name="TextBox 35"/>
          <p:cNvSpPr txBox="1"/>
          <p:nvPr/>
        </p:nvSpPr>
        <p:spPr>
          <a:xfrm>
            <a:off x="3480988" y="3283089"/>
            <a:ext cx="1213556" cy="292388"/>
          </a:xfrm>
          <a:prstGeom prst="rect">
            <a:avLst/>
          </a:prstGeom>
          <a:noFill/>
          <a:ln w="38100" cmpd="sng">
            <a:solidFill>
              <a:srgbClr val="008000"/>
            </a:solidFill>
          </a:ln>
        </p:spPr>
        <p:txBody>
          <a:bodyPr wrap="square" rtlCol="0" anchor="ctr">
            <a:spAutoFit/>
          </a:bodyPr>
          <a:lstStyle/>
          <a:p>
            <a:pPr algn="ctr"/>
            <a:r>
              <a:rPr lang="cs-CZ" sz="1300" i="1" dirty="0" err="1" smtClean="0"/>
              <a:t>simensis</a:t>
            </a:r>
            <a:endParaRPr lang="en-US" sz="1300" i="1" dirty="0"/>
          </a:p>
        </p:txBody>
      </p:sp>
      <p:pic>
        <p:nvPicPr>
          <p:cNvPr id="4" name="Obrázek 3"/>
          <p:cNvPicPr>
            <a:picLocks noChangeAspect="1"/>
          </p:cNvPicPr>
          <p:nvPr/>
        </p:nvPicPr>
        <p:blipFill>
          <a:blip r:embed="rId3"/>
          <a:stretch>
            <a:fillRect/>
          </a:stretch>
        </p:blipFill>
        <p:spPr>
          <a:xfrm>
            <a:off x="5121954" y="1748305"/>
            <a:ext cx="3659576" cy="4095974"/>
          </a:xfrm>
          <a:prstGeom prst="rect">
            <a:avLst/>
          </a:prstGeom>
        </p:spPr>
      </p:pic>
      <p:sp>
        <p:nvSpPr>
          <p:cNvPr id="58" name="TextovéPole 57"/>
          <p:cNvSpPr txBox="1"/>
          <p:nvPr/>
        </p:nvSpPr>
        <p:spPr>
          <a:xfrm>
            <a:off x="7260906" y="1723382"/>
            <a:ext cx="401072" cy="261610"/>
          </a:xfrm>
          <a:prstGeom prst="rect">
            <a:avLst/>
          </a:prstGeom>
          <a:noFill/>
        </p:spPr>
        <p:txBody>
          <a:bodyPr wrap="none" rtlCol="0">
            <a:spAutoFit/>
          </a:bodyPr>
          <a:lstStyle/>
          <a:p>
            <a:r>
              <a:rPr lang="cs-CZ" sz="1050" dirty="0" smtClean="0"/>
              <a:t>100</a:t>
            </a:r>
            <a:endParaRPr lang="cs-CZ" sz="1050" dirty="0"/>
          </a:p>
        </p:txBody>
      </p:sp>
      <p:sp>
        <p:nvSpPr>
          <p:cNvPr id="59" name="TextovéPole 58"/>
          <p:cNvSpPr txBox="1"/>
          <p:nvPr/>
        </p:nvSpPr>
        <p:spPr>
          <a:xfrm>
            <a:off x="7157933" y="2084306"/>
            <a:ext cx="401072" cy="261610"/>
          </a:xfrm>
          <a:prstGeom prst="rect">
            <a:avLst/>
          </a:prstGeom>
          <a:noFill/>
        </p:spPr>
        <p:txBody>
          <a:bodyPr wrap="none" rtlCol="0">
            <a:spAutoFit/>
          </a:bodyPr>
          <a:lstStyle/>
          <a:p>
            <a:r>
              <a:rPr lang="cs-CZ" sz="1050" dirty="0" smtClean="0"/>
              <a:t>100</a:t>
            </a:r>
            <a:endParaRPr lang="cs-CZ" sz="1050" dirty="0"/>
          </a:p>
        </p:txBody>
      </p:sp>
      <p:sp>
        <p:nvSpPr>
          <p:cNvPr id="60" name="TextovéPole 59"/>
          <p:cNvSpPr txBox="1"/>
          <p:nvPr/>
        </p:nvSpPr>
        <p:spPr>
          <a:xfrm>
            <a:off x="7260906" y="2448249"/>
            <a:ext cx="322524" cy="253916"/>
          </a:xfrm>
          <a:prstGeom prst="rect">
            <a:avLst/>
          </a:prstGeom>
          <a:noFill/>
        </p:spPr>
        <p:txBody>
          <a:bodyPr wrap="none" rtlCol="0">
            <a:spAutoFit/>
          </a:bodyPr>
          <a:lstStyle/>
          <a:p>
            <a:r>
              <a:rPr lang="cs-CZ" sz="1050" dirty="0" smtClean="0"/>
              <a:t>96</a:t>
            </a:r>
            <a:endParaRPr lang="cs-CZ" sz="1050" dirty="0"/>
          </a:p>
        </p:txBody>
      </p:sp>
      <p:sp>
        <p:nvSpPr>
          <p:cNvPr id="61" name="TextovéPole 60"/>
          <p:cNvSpPr txBox="1"/>
          <p:nvPr/>
        </p:nvSpPr>
        <p:spPr>
          <a:xfrm>
            <a:off x="7212268" y="2774265"/>
            <a:ext cx="322524" cy="253916"/>
          </a:xfrm>
          <a:prstGeom prst="rect">
            <a:avLst/>
          </a:prstGeom>
          <a:noFill/>
        </p:spPr>
        <p:txBody>
          <a:bodyPr wrap="none" rtlCol="0">
            <a:spAutoFit/>
          </a:bodyPr>
          <a:lstStyle/>
          <a:p>
            <a:r>
              <a:rPr lang="cs-CZ" sz="1050" dirty="0" smtClean="0"/>
              <a:t>93</a:t>
            </a:r>
            <a:endParaRPr lang="cs-CZ" sz="1050" dirty="0"/>
          </a:p>
        </p:txBody>
      </p:sp>
      <p:sp>
        <p:nvSpPr>
          <p:cNvPr id="62" name="TextovéPole 61"/>
          <p:cNvSpPr txBox="1"/>
          <p:nvPr/>
        </p:nvSpPr>
        <p:spPr>
          <a:xfrm>
            <a:off x="7204290" y="3159787"/>
            <a:ext cx="322524" cy="253916"/>
          </a:xfrm>
          <a:prstGeom prst="rect">
            <a:avLst/>
          </a:prstGeom>
          <a:noFill/>
        </p:spPr>
        <p:txBody>
          <a:bodyPr wrap="none" rtlCol="0">
            <a:spAutoFit/>
          </a:bodyPr>
          <a:lstStyle/>
          <a:p>
            <a:r>
              <a:rPr lang="cs-CZ" sz="1050" dirty="0" smtClean="0"/>
              <a:t>96</a:t>
            </a:r>
            <a:endParaRPr lang="cs-CZ" sz="1050" dirty="0"/>
          </a:p>
        </p:txBody>
      </p:sp>
      <p:sp>
        <p:nvSpPr>
          <p:cNvPr id="63" name="TextovéPole 62"/>
          <p:cNvSpPr txBox="1"/>
          <p:nvPr/>
        </p:nvSpPr>
        <p:spPr>
          <a:xfrm>
            <a:off x="6798027" y="2631217"/>
            <a:ext cx="322524" cy="253916"/>
          </a:xfrm>
          <a:prstGeom prst="rect">
            <a:avLst/>
          </a:prstGeom>
          <a:noFill/>
        </p:spPr>
        <p:txBody>
          <a:bodyPr wrap="none" rtlCol="0">
            <a:spAutoFit/>
          </a:bodyPr>
          <a:lstStyle/>
          <a:p>
            <a:r>
              <a:rPr lang="cs-CZ" sz="1050" dirty="0" smtClean="0"/>
              <a:t>97</a:t>
            </a:r>
            <a:endParaRPr lang="cs-CZ" sz="1050" dirty="0"/>
          </a:p>
        </p:txBody>
      </p:sp>
      <p:sp>
        <p:nvSpPr>
          <p:cNvPr id="64" name="TextovéPole 63"/>
          <p:cNvSpPr txBox="1"/>
          <p:nvPr/>
        </p:nvSpPr>
        <p:spPr>
          <a:xfrm>
            <a:off x="6735326" y="2141474"/>
            <a:ext cx="322524" cy="253916"/>
          </a:xfrm>
          <a:prstGeom prst="rect">
            <a:avLst/>
          </a:prstGeom>
          <a:noFill/>
        </p:spPr>
        <p:txBody>
          <a:bodyPr wrap="none" rtlCol="0">
            <a:spAutoFit/>
          </a:bodyPr>
          <a:lstStyle/>
          <a:p>
            <a:r>
              <a:rPr lang="cs-CZ" sz="1050" dirty="0" smtClean="0"/>
              <a:t>96</a:t>
            </a:r>
            <a:endParaRPr lang="cs-CZ" sz="1050" dirty="0"/>
          </a:p>
        </p:txBody>
      </p:sp>
      <p:sp>
        <p:nvSpPr>
          <p:cNvPr id="65" name="TextovéPole 64"/>
          <p:cNvSpPr txBox="1"/>
          <p:nvPr/>
        </p:nvSpPr>
        <p:spPr>
          <a:xfrm>
            <a:off x="6987807" y="3565767"/>
            <a:ext cx="401072" cy="261610"/>
          </a:xfrm>
          <a:prstGeom prst="rect">
            <a:avLst/>
          </a:prstGeom>
          <a:noFill/>
        </p:spPr>
        <p:txBody>
          <a:bodyPr wrap="none" rtlCol="0">
            <a:spAutoFit/>
          </a:bodyPr>
          <a:lstStyle/>
          <a:p>
            <a:r>
              <a:rPr lang="cs-CZ" sz="1050" dirty="0" smtClean="0"/>
              <a:t>100</a:t>
            </a:r>
            <a:endParaRPr lang="cs-CZ" sz="1050" dirty="0"/>
          </a:p>
        </p:txBody>
      </p:sp>
      <p:sp>
        <p:nvSpPr>
          <p:cNvPr id="66" name="TextovéPole 65"/>
          <p:cNvSpPr txBox="1"/>
          <p:nvPr/>
        </p:nvSpPr>
        <p:spPr>
          <a:xfrm>
            <a:off x="6534790" y="2855981"/>
            <a:ext cx="322524" cy="253916"/>
          </a:xfrm>
          <a:prstGeom prst="rect">
            <a:avLst/>
          </a:prstGeom>
          <a:noFill/>
        </p:spPr>
        <p:txBody>
          <a:bodyPr wrap="none" rtlCol="0">
            <a:spAutoFit/>
          </a:bodyPr>
          <a:lstStyle/>
          <a:p>
            <a:r>
              <a:rPr lang="cs-CZ" sz="1050" dirty="0" smtClean="0"/>
              <a:t>82</a:t>
            </a:r>
            <a:endParaRPr lang="cs-CZ" sz="1050" dirty="0"/>
          </a:p>
        </p:txBody>
      </p:sp>
      <p:sp>
        <p:nvSpPr>
          <p:cNvPr id="67" name="TextovéPole 66"/>
          <p:cNvSpPr txBox="1"/>
          <p:nvPr/>
        </p:nvSpPr>
        <p:spPr>
          <a:xfrm>
            <a:off x="6436529" y="3379955"/>
            <a:ext cx="322524" cy="253916"/>
          </a:xfrm>
          <a:prstGeom prst="rect">
            <a:avLst/>
          </a:prstGeom>
          <a:noFill/>
        </p:spPr>
        <p:txBody>
          <a:bodyPr wrap="none" rtlCol="0">
            <a:spAutoFit/>
          </a:bodyPr>
          <a:lstStyle/>
          <a:p>
            <a:r>
              <a:rPr lang="cs-CZ" sz="1050" dirty="0" smtClean="0"/>
              <a:t>89</a:t>
            </a:r>
            <a:endParaRPr lang="cs-CZ" sz="1050" dirty="0"/>
          </a:p>
        </p:txBody>
      </p:sp>
      <p:sp>
        <p:nvSpPr>
          <p:cNvPr id="69" name="TextovéPole 68"/>
          <p:cNvSpPr txBox="1"/>
          <p:nvPr/>
        </p:nvSpPr>
        <p:spPr>
          <a:xfrm>
            <a:off x="6224872" y="4224030"/>
            <a:ext cx="322524" cy="253916"/>
          </a:xfrm>
          <a:prstGeom prst="rect">
            <a:avLst/>
          </a:prstGeom>
          <a:noFill/>
        </p:spPr>
        <p:txBody>
          <a:bodyPr wrap="none" rtlCol="0">
            <a:spAutoFit/>
          </a:bodyPr>
          <a:lstStyle/>
          <a:p>
            <a:r>
              <a:rPr lang="cs-CZ" sz="1050" dirty="0" smtClean="0"/>
              <a:t>88</a:t>
            </a:r>
            <a:endParaRPr lang="cs-CZ" sz="1050" dirty="0"/>
          </a:p>
        </p:txBody>
      </p:sp>
      <p:sp>
        <p:nvSpPr>
          <p:cNvPr id="70" name="TextovéPole 69"/>
          <p:cNvSpPr txBox="1"/>
          <p:nvPr/>
        </p:nvSpPr>
        <p:spPr>
          <a:xfrm>
            <a:off x="6837601" y="3936617"/>
            <a:ext cx="401072" cy="261610"/>
          </a:xfrm>
          <a:prstGeom prst="rect">
            <a:avLst/>
          </a:prstGeom>
          <a:noFill/>
        </p:spPr>
        <p:txBody>
          <a:bodyPr wrap="none" rtlCol="0">
            <a:spAutoFit/>
          </a:bodyPr>
          <a:lstStyle/>
          <a:p>
            <a:r>
              <a:rPr lang="cs-CZ" sz="1050" dirty="0" smtClean="0"/>
              <a:t>100</a:t>
            </a:r>
            <a:endParaRPr lang="cs-CZ" sz="1050" dirty="0"/>
          </a:p>
        </p:txBody>
      </p:sp>
      <p:sp>
        <p:nvSpPr>
          <p:cNvPr id="71" name="TextovéPole 70"/>
          <p:cNvSpPr txBox="1"/>
          <p:nvPr/>
        </p:nvSpPr>
        <p:spPr>
          <a:xfrm>
            <a:off x="7227128" y="4299043"/>
            <a:ext cx="401072" cy="261610"/>
          </a:xfrm>
          <a:prstGeom prst="rect">
            <a:avLst/>
          </a:prstGeom>
          <a:noFill/>
        </p:spPr>
        <p:txBody>
          <a:bodyPr wrap="none" rtlCol="0">
            <a:spAutoFit/>
          </a:bodyPr>
          <a:lstStyle/>
          <a:p>
            <a:r>
              <a:rPr lang="cs-CZ" sz="1050" dirty="0" smtClean="0"/>
              <a:t>100</a:t>
            </a:r>
            <a:endParaRPr lang="cs-CZ" sz="1050" dirty="0"/>
          </a:p>
        </p:txBody>
      </p:sp>
      <p:sp>
        <p:nvSpPr>
          <p:cNvPr id="72" name="TextovéPole 71"/>
          <p:cNvSpPr txBox="1"/>
          <p:nvPr/>
        </p:nvSpPr>
        <p:spPr>
          <a:xfrm>
            <a:off x="6868937" y="4652223"/>
            <a:ext cx="401072" cy="261610"/>
          </a:xfrm>
          <a:prstGeom prst="rect">
            <a:avLst/>
          </a:prstGeom>
          <a:noFill/>
        </p:spPr>
        <p:txBody>
          <a:bodyPr wrap="none" rtlCol="0">
            <a:spAutoFit/>
          </a:bodyPr>
          <a:lstStyle/>
          <a:p>
            <a:r>
              <a:rPr lang="cs-CZ" sz="1050" dirty="0" smtClean="0"/>
              <a:t>100</a:t>
            </a:r>
            <a:endParaRPr lang="cs-CZ" sz="1050" dirty="0"/>
          </a:p>
        </p:txBody>
      </p:sp>
      <p:sp>
        <p:nvSpPr>
          <p:cNvPr id="73" name="TextovéPole 72"/>
          <p:cNvSpPr txBox="1"/>
          <p:nvPr/>
        </p:nvSpPr>
        <p:spPr>
          <a:xfrm>
            <a:off x="6396955" y="5011605"/>
            <a:ext cx="401072" cy="261610"/>
          </a:xfrm>
          <a:prstGeom prst="rect">
            <a:avLst/>
          </a:prstGeom>
          <a:noFill/>
        </p:spPr>
        <p:txBody>
          <a:bodyPr wrap="none" rtlCol="0">
            <a:spAutoFit/>
          </a:bodyPr>
          <a:lstStyle/>
          <a:p>
            <a:r>
              <a:rPr lang="cs-CZ" sz="1050" dirty="0" smtClean="0"/>
              <a:t>100</a:t>
            </a:r>
            <a:endParaRPr lang="cs-CZ" sz="1050" dirty="0"/>
          </a:p>
        </p:txBody>
      </p:sp>
      <p:sp>
        <p:nvSpPr>
          <p:cNvPr id="74" name="TextovéPole 73"/>
          <p:cNvSpPr txBox="1"/>
          <p:nvPr/>
        </p:nvSpPr>
        <p:spPr>
          <a:xfrm>
            <a:off x="5869877" y="4614448"/>
            <a:ext cx="401072" cy="261610"/>
          </a:xfrm>
          <a:prstGeom prst="rect">
            <a:avLst/>
          </a:prstGeom>
          <a:noFill/>
        </p:spPr>
        <p:txBody>
          <a:bodyPr wrap="none" rtlCol="0">
            <a:spAutoFit/>
          </a:bodyPr>
          <a:lstStyle/>
          <a:p>
            <a:r>
              <a:rPr lang="cs-CZ" sz="1050" dirty="0" smtClean="0"/>
              <a:t>100</a:t>
            </a:r>
            <a:endParaRPr lang="cs-CZ" sz="1050" dirty="0"/>
          </a:p>
        </p:txBody>
      </p:sp>
      <p:sp>
        <p:nvSpPr>
          <p:cNvPr id="75" name="TextovéPole 74"/>
          <p:cNvSpPr txBox="1"/>
          <p:nvPr/>
        </p:nvSpPr>
        <p:spPr>
          <a:xfrm>
            <a:off x="5143658" y="5011605"/>
            <a:ext cx="401072" cy="261610"/>
          </a:xfrm>
          <a:prstGeom prst="rect">
            <a:avLst/>
          </a:prstGeom>
          <a:noFill/>
        </p:spPr>
        <p:txBody>
          <a:bodyPr wrap="none" rtlCol="0">
            <a:spAutoFit/>
          </a:bodyPr>
          <a:lstStyle/>
          <a:p>
            <a:r>
              <a:rPr lang="cs-CZ" sz="1050" dirty="0" smtClean="0"/>
              <a:t>100</a:t>
            </a:r>
            <a:endParaRPr lang="cs-CZ" sz="1050" dirty="0"/>
          </a:p>
        </p:txBody>
      </p:sp>
      <p:sp>
        <p:nvSpPr>
          <p:cNvPr id="76" name="TextovéPole 75"/>
          <p:cNvSpPr txBox="1"/>
          <p:nvPr/>
        </p:nvSpPr>
        <p:spPr>
          <a:xfrm>
            <a:off x="5700307" y="5378335"/>
            <a:ext cx="322524" cy="253916"/>
          </a:xfrm>
          <a:prstGeom prst="rect">
            <a:avLst/>
          </a:prstGeom>
          <a:noFill/>
        </p:spPr>
        <p:txBody>
          <a:bodyPr wrap="none" rtlCol="0">
            <a:spAutoFit/>
          </a:bodyPr>
          <a:lstStyle/>
          <a:p>
            <a:r>
              <a:rPr lang="cs-CZ" sz="1050" dirty="0" smtClean="0"/>
              <a:t>97</a:t>
            </a:r>
            <a:endParaRPr lang="cs-CZ" sz="1050" dirty="0"/>
          </a:p>
        </p:txBody>
      </p:sp>
      <p:sp>
        <p:nvSpPr>
          <p:cNvPr id="77" name="TextovéPole 76"/>
          <p:cNvSpPr txBox="1"/>
          <p:nvPr/>
        </p:nvSpPr>
        <p:spPr>
          <a:xfrm>
            <a:off x="5882809" y="1487524"/>
            <a:ext cx="887872" cy="369332"/>
          </a:xfrm>
          <a:prstGeom prst="rect">
            <a:avLst/>
          </a:prstGeom>
          <a:noFill/>
        </p:spPr>
        <p:txBody>
          <a:bodyPr wrap="none" rtlCol="0">
            <a:spAutoFit/>
          </a:bodyPr>
          <a:lstStyle/>
          <a:p>
            <a:r>
              <a:rPr lang="cs-CZ" b="1" dirty="0" smtClean="0"/>
              <a:t>mtDNA</a:t>
            </a:r>
            <a:endParaRPr lang="cs-CZ" b="1" dirty="0"/>
          </a:p>
        </p:txBody>
      </p:sp>
      <p:sp>
        <p:nvSpPr>
          <p:cNvPr id="78" name="TextovéPole 77"/>
          <p:cNvSpPr txBox="1"/>
          <p:nvPr/>
        </p:nvSpPr>
        <p:spPr>
          <a:xfrm>
            <a:off x="5780926" y="5996083"/>
            <a:ext cx="2435283" cy="369332"/>
          </a:xfrm>
          <a:prstGeom prst="rect">
            <a:avLst/>
          </a:prstGeom>
          <a:noFill/>
        </p:spPr>
        <p:txBody>
          <a:bodyPr wrap="none" rtlCol="0">
            <a:spAutoFit/>
          </a:bodyPr>
          <a:lstStyle/>
          <a:p>
            <a:pPr algn="ctr"/>
            <a:r>
              <a:rPr lang="cs-CZ" dirty="0" smtClean="0"/>
              <a:t>cytochrome </a:t>
            </a:r>
            <a:r>
              <a:rPr lang="cs-CZ" i="1" dirty="0" smtClean="0"/>
              <a:t>b</a:t>
            </a:r>
            <a:r>
              <a:rPr lang="cs-CZ" dirty="0" smtClean="0"/>
              <a:t> (1140 </a:t>
            </a:r>
            <a:r>
              <a:rPr lang="cs-CZ" dirty="0" err="1" smtClean="0"/>
              <a:t>bp</a:t>
            </a:r>
            <a:r>
              <a:rPr lang="cs-CZ" dirty="0" smtClean="0"/>
              <a:t>)</a:t>
            </a:r>
          </a:p>
        </p:txBody>
      </p:sp>
      <p:sp>
        <p:nvSpPr>
          <p:cNvPr id="79" name="TextBox 37"/>
          <p:cNvSpPr txBox="1"/>
          <p:nvPr/>
        </p:nvSpPr>
        <p:spPr>
          <a:xfrm>
            <a:off x="4646083" y="3974282"/>
            <a:ext cx="985177" cy="369332"/>
          </a:xfrm>
          <a:prstGeom prst="rect">
            <a:avLst/>
          </a:prstGeom>
          <a:noFill/>
        </p:spPr>
        <p:txBody>
          <a:bodyPr wrap="square" rtlCol="0">
            <a:spAutoFit/>
          </a:bodyPr>
          <a:lstStyle/>
          <a:p>
            <a:pPr algn="ctr"/>
            <a:r>
              <a:rPr lang="en-US" b="1" dirty="0" smtClean="0">
                <a:solidFill>
                  <a:srgbClr val="0092FC"/>
                </a:solidFill>
              </a:rPr>
              <a:t>2n = 68</a:t>
            </a:r>
            <a:endParaRPr lang="en-US" b="1" dirty="0">
              <a:solidFill>
                <a:srgbClr val="0092FC"/>
              </a:solidFill>
            </a:endParaRPr>
          </a:p>
        </p:txBody>
      </p:sp>
      <p:sp>
        <p:nvSpPr>
          <p:cNvPr id="80" name="TextBox 38"/>
          <p:cNvSpPr txBox="1"/>
          <p:nvPr/>
        </p:nvSpPr>
        <p:spPr>
          <a:xfrm>
            <a:off x="4642294" y="2093642"/>
            <a:ext cx="985177" cy="369332"/>
          </a:xfrm>
          <a:prstGeom prst="rect">
            <a:avLst/>
          </a:prstGeom>
          <a:noFill/>
        </p:spPr>
        <p:txBody>
          <a:bodyPr wrap="square" rtlCol="0">
            <a:spAutoFit/>
          </a:bodyPr>
          <a:lstStyle/>
          <a:p>
            <a:pPr algn="ctr"/>
            <a:r>
              <a:rPr lang="en-US" b="1" dirty="0" smtClean="0">
                <a:solidFill>
                  <a:srgbClr val="008000"/>
                </a:solidFill>
              </a:rPr>
              <a:t>2n = 70</a:t>
            </a:r>
            <a:endParaRPr lang="en-US" b="1" dirty="0">
              <a:solidFill>
                <a:srgbClr val="008000"/>
              </a:solidFill>
            </a:endParaRPr>
          </a:p>
        </p:txBody>
      </p:sp>
      <p:sp>
        <p:nvSpPr>
          <p:cNvPr id="81" name="TextBox 37"/>
          <p:cNvSpPr txBox="1"/>
          <p:nvPr/>
        </p:nvSpPr>
        <p:spPr>
          <a:xfrm>
            <a:off x="4616025" y="5136209"/>
            <a:ext cx="985177" cy="369332"/>
          </a:xfrm>
          <a:prstGeom prst="rect">
            <a:avLst/>
          </a:prstGeom>
          <a:noFill/>
        </p:spPr>
        <p:txBody>
          <a:bodyPr wrap="square" rtlCol="0">
            <a:spAutoFit/>
          </a:bodyPr>
          <a:lstStyle/>
          <a:p>
            <a:pPr algn="ctr"/>
            <a:r>
              <a:rPr lang="en-US" b="1" dirty="0" smtClean="0">
                <a:solidFill>
                  <a:srgbClr val="660066"/>
                </a:solidFill>
              </a:rPr>
              <a:t>2n = 6</a:t>
            </a:r>
            <a:r>
              <a:rPr lang="cs-CZ" b="1" dirty="0" smtClean="0">
                <a:solidFill>
                  <a:srgbClr val="660066"/>
                </a:solidFill>
              </a:rPr>
              <a:t>0</a:t>
            </a:r>
            <a:endParaRPr lang="en-US" b="1" dirty="0">
              <a:solidFill>
                <a:srgbClr val="660066"/>
              </a:solidFill>
            </a:endParaRPr>
          </a:p>
        </p:txBody>
      </p:sp>
      <p:sp>
        <p:nvSpPr>
          <p:cNvPr id="82" name="TextBox 37"/>
          <p:cNvSpPr txBox="1"/>
          <p:nvPr/>
        </p:nvSpPr>
        <p:spPr>
          <a:xfrm>
            <a:off x="4616024" y="5499866"/>
            <a:ext cx="985177" cy="369332"/>
          </a:xfrm>
          <a:prstGeom prst="rect">
            <a:avLst/>
          </a:prstGeom>
          <a:noFill/>
        </p:spPr>
        <p:txBody>
          <a:bodyPr wrap="square" rtlCol="0">
            <a:spAutoFit/>
          </a:bodyPr>
          <a:lstStyle/>
          <a:p>
            <a:pPr algn="ctr"/>
            <a:r>
              <a:rPr lang="en-US" b="1" dirty="0" smtClean="0">
                <a:solidFill>
                  <a:srgbClr val="F9A100"/>
                </a:solidFill>
              </a:rPr>
              <a:t>2n = </a:t>
            </a:r>
            <a:r>
              <a:rPr lang="cs-CZ" b="1" dirty="0" smtClean="0">
                <a:solidFill>
                  <a:srgbClr val="F9A100"/>
                </a:solidFill>
              </a:rPr>
              <a:t>54</a:t>
            </a:r>
            <a:endParaRPr lang="en-US" b="1" dirty="0">
              <a:solidFill>
                <a:srgbClr val="F9A100"/>
              </a:solidFill>
            </a:endParaRPr>
          </a:p>
        </p:txBody>
      </p:sp>
      <p:sp>
        <p:nvSpPr>
          <p:cNvPr id="5" name="Obdélník 4"/>
          <p:cNvSpPr/>
          <p:nvPr/>
        </p:nvSpPr>
        <p:spPr>
          <a:xfrm>
            <a:off x="7889284" y="1782062"/>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4" name="Obdélník 83"/>
          <p:cNvSpPr/>
          <p:nvPr/>
        </p:nvSpPr>
        <p:spPr>
          <a:xfrm>
            <a:off x="7889284" y="2124153"/>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5" name="Obdélník 84"/>
          <p:cNvSpPr/>
          <p:nvPr/>
        </p:nvSpPr>
        <p:spPr>
          <a:xfrm>
            <a:off x="7661978" y="2891596"/>
            <a:ext cx="995990"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6" name="Obdélník 85"/>
          <p:cNvSpPr/>
          <p:nvPr/>
        </p:nvSpPr>
        <p:spPr>
          <a:xfrm>
            <a:off x="7729872" y="3244776"/>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7" name="Obdélník 86"/>
          <p:cNvSpPr/>
          <p:nvPr/>
        </p:nvSpPr>
        <p:spPr>
          <a:xfrm>
            <a:off x="7422168" y="5085914"/>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9" name="Obdélník 88"/>
          <p:cNvSpPr/>
          <p:nvPr/>
        </p:nvSpPr>
        <p:spPr>
          <a:xfrm>
            <a:off x="7590913" y="3605262"/>
            <a:ext cx="625296" cy="288558"/>
          </a:xfrm>
          <a:prstGeom prst="rect">
            <a:avLst/>
          </a:prstGeom>
          <a:noFill/>
          <a:ln w="38100">
            <a:solidFill>
              <a:srgbClr val="009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0" name="Obdélník 89"/>
          <p:cNvSpPr/>
          <p:nvPr/>
        </p:nvSpPr>
        <p:spPr>
          <a:xfrm>
            <a:off x="7649174" y="3972086"/>
            <a:ext cx="1132356" cy="288558"/>
          </a:xfrm>
          <a:prstGeom prst="rect">
            <a:avLst/>
          </a:prstGeom>
          <a:noFill/>
          <a:ln w="38100">
            <a:solidFill>
              <a:srgbClr val="009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1" name="Obdélník 90"/>
          <p:cNvSpPr/>
          <p:nvPr/>
        </p:nvSpPr>
        <p:spPr>
          <a:xfrm>
            <a:off x="7994978" y="4350397"/>
            <a:ext cx="625296" cy="288558"/>
          </a:xfrm>
          <a:prstGeom prst="rect">
            <a:avLst/>
          </a:prstGeom>
          <a:noFill/>
          <a:ln w="38100">
            <a:solidFill>
              <a:srgbClr val="009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 name="Obdélník 91"/>
          <p:cNvSpPr/>
          <p:nvPr/>
        </p:nvSpPr>
        <p:spPr>
          <a:xfrm>
            <a:off x="7993931" y="2514806"/>
            <a:ext cx="625296" cy="288558"/>
          </a:xfrm>
          <a:prstGeom prst="rect">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3" name="Obdélník 92"/>
          <p:cNvSpPr/>
          <p:nvPr/>
        </p:nvSpPr>
        <p:spPr>
          <a:xfrm>
            <a:off x="7463290" y="4701752"/>
            <a:ext cx="625296" cy="288558"/>
          </a:xfrm>
          <a:prstGeom prst="rect">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4" name="Obdélník 93"/>
          <p:cNvSpPr/>
          <p:nvPr/>
        </p:nvSpPr>
        <p:spPr>
          <a:xfrm>
            <a:off x="6796872" y="5441450"/>
            <a:ext cx="625296" cy="288558"/>
          </a:xfrm>
          <a:prstGeom prst="rect">
            <a:avLst/>
          </a:prstGeom>
          <a:noFill/>
          <a:ln w="38100">
            <a:solidFill>
              <a:srgbClr val="F9A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8" name="Obrázek 3"/>
          <p:cNvPicPr>
            <a:picLocks noChangeAspect="1"/>
          </p:cNvPicPr>
          <p:nvPr/>
        </p:nvPicPr>
        <p:blipFill>
          <a:blip r:embed="rId4"/>
          <a:stretch>
            <a:fillRect/>
          </a:stretch>
        </p:blipFill>
        <p:spPr>
          <a:xfrm>
            <a:off x="3431343" y="5938419"/>
            <a:ext cx="1411225" cy="881232"/>
          </a:xfrm>
          <a:prstGeom prst="rect">
            <a:avLst/>
          </a:prstGeom>
        </p:spPr>
      </p:pic>
      <p:sp>
        <p:nvSpPr>
          <p:cNvPr id="83" name="TextBox 14"/>
          <p:cNvSpPr txBox="1"/>
          <p:nvPr/>
        </p:nvSpPr>
        <p:spPr>
          <a:xfrm>
            <a:off x="5544730" y="6566145"/>
            <a:ext cx="3674207" cy="276999"/>
          </a:xfrm>
          <a:prstGeom prst="rect">
            <a:avLst/>
          </a:prstGeom>
          <a:noFill/>
        </p:spPr>
        <p:txBody>
          <a:bodyPr wrap="square" rtlCol="0">
            <a:spAutoFit/>
          </a:bodyPr>
          <a:lstStyle/>
          <a:p>
            <a:r>
              <a:rPr lang="cs-CZ" sz="1200" i="1" dirty="0" err="1" smtClean="0"/>
              <a:t>Komarova</a:t>
            </a:r>
            <a:r>
              <a:rPr lang="cs-CZ" sz="1200" i="1" dirty="0" smtClean="0"/>
              <a:t>, </a:t>
            </a:r>
            <a:r>
              <a:rPr lang="cs-CZ" sz="1200" i="1" dirty="0" err="1" smtClean="0"/>
              <a:t>Kostin</a:t>
            </a:r>
            <a:r>
              <a:rPr lang="cs-CZ" sz="1200" i="1" dirty="0" smtClean="0"/>
              <a:t>, </a:t>
            </a:r>
            <a:r>
              <a:rPr lang="cs-CZ" sz="1200" i="1" dirty="0" err="1" smtClean="0"/>
              <a:t>Bryja</a:t>
            </a:r>
            <a:r>
              <a:rPr lang="cs-CZ" sz="1200" i="1" dirty="0" smtClean="0"/>
              <a:t> et al., Mol. </a:t>
            </a:r>
            <a:r>
              <a:rPr lang="cs-CZ" sz="1200" i="1" dirty="0" err="1" smtClean="0"/>
              <a:t>Ecol</a:t>
            </a:r>
            <a:r>
              <a:rPr lang="cs-CZ" sz="1200" i="1" dirty="0" smtClean="0"/>
              <a:t>., </a:t>
            </a:r>
            <a:r>
              <a:rPr lang="cs-CZ" sz="1200" i="1" dirty="0" err="1" smtClean="0"/>
              <a:t>under</a:t>
            </a:r>
            <a:r>
              <a:rPr lang="cs-CZ" sz="1200" i="1" dirty="0" smtClean="0"/>
              <a:t> </a:t>
            </a:r>
            <a:r>
              <a:rPr lang="cs-CZ" sz="1200" i="1" dirty="0" err="1" smtClean="0"/>
              <a:t>review</a:t>
            </a:r>
            <a:endParaRPr lang="en-US" sz="1200" i="1" dirty="0"/>
          </a:p>
        </p:txBody>
      </p:sp>
    </p:spTree>
    <p:extLst>
      <p:ext uri="{BB962C8B-B14F-4D97-AF65-F5344CB8AC3E}">
        <p14:creationId xmlns:p14="http://schemas.microsoft.com/office/powerpoint/2010/main" val="10944935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500"/>
                                        <p:tgtEl>
                                          <p:spTgt spid="6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500"/>
                                        <p:tgtEl>
                                          <p:spTgt spid="6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fade">
                                      <p:cBhvr>
                                        <p:cTn id="43" dur="500"/>
                                        <p:tgtEl>
                                          <p:spTgt spid="7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fade">
                                      <p:cBhvr>
                                        <p:cTn id="46" dur="500"/>
                                        <p:tgtEl>
                                          <p:spTgt spid="7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fade">
                                      <p:cBhvr>
                                        <p:cTn id="49" dur="500"/>
                                        <p:tgtEl>
                                          <p:spTgt spid="7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500"/>
                                        <p:tgtEl>
                                          <p:spTgt spid="7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fade">
                                      <p:cBhvr>
                                        <p:cTn id="58" dur="500"/>
                                        <p:tgtEl>
                                          <p:spTgt spid="7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fade">
                                      <p:cBhvr>
                                        <p:cTn id="61" dur="500"/>
                                        <p:tgtEl>
                                          <p:spTgt spid="7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fade">
                                      <p:cBhvr>
                                        <p:cTn id="64" dur="500"/>
                                        <p:tgtEl>
                                          <p:spTgt spid="7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8"/>
                                        </p:tgtEl>
                                        <p:attrNameLst>
                                          <p:attrName>style.visibility</p:attrName>
                                        </p:attrNameLst>
                                      </p:cBhvr>
                                      <p:to>
                                        <p:strVal val="visible"/>
                                      </p:to>
                                    </p:set>
                                    <p:animEffect transition="in" filter="fade">
                                      <p:cBhvr>
                                        <p:cTn id="67" dur="500"/>
                                        <p:tgtEl>
                                          <p:spTgt spid="7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84"/>
                                        </p:tgtEl>
                                        <p:attrNameLst>
                                          <p:attrName>style.visibility</p:attrName>
                                        </p:attrNameLst>
                                      </p:cBhvr>
                                      <p:to>
                                        <p:strVal val="visible"/>
                                      </p:to>
                                    </p:set>
                                    <p:animEffect transition="in" filter="fade">
                                      <p:cBhvr>
                                        <p:cTn id="73" dur="500"/>
                                        <p:tgtEl>
                                          <p:spTgt spid="8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85"/>
                                        </p:tgtEl>
                                        <p:attrNameLst>
                                          <p:attrName>style.visibility</p:attrName>
                                        </p:attrNameLst>
                                      </p:cBhvr>
                                      <p:to>
                                        <p:strVal val="visible"/>
                                      </p:to>
                                    </p:set>
                                    <p:animEffect transition="in" filter="fade">
                                      <p:cBhvr>
                                        <p:cTn id="76" dur="500"/>
                                        <p:tgtEl>
                                          <p:spTgt spid="8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86"/>
                                        </p:tgtEl>
                                        <p:attrNameLst>
                                          <p:attrName>style.visibility</p:attrName>
                                        </p:attrNameLst>
                                      </p:cBhvr>
                                      <p:to>
                                        <p:strVal val="visible"/>
                                      </p:to>
                                    </p:set>
                                    <p:animEffect transition="in" filter="fade">
                                      <p:cBhvr>
                                        <p:cTn id="79" dur="500"/>
                                        <p:tgtEl>
                                          <p:spTgt spid="8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87"/>
                                        </p:tgtEl>
                                        <p:attrNameLst>
                                          <p:attrName>style.visibility</p:attrName>
                                        </p:attrNameLst>
                                      </p:cBhvr>
                                      <p:to>
                                        <p:strVal val="visible"/>
                                      </p:to>
                                    </p:set>
                                    <p:animEffect transition="in" filter="fade">
                                      <p:cBhvr>
                                        <p:cTn id="82" dur="500"/>
                                        <p:tgtEl>
                                          <p:spTgt spid="8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89"/>
                                        </p:tgtEl>
                                        <p:attrNameLst>
                                          <p:attrName>style.visibility</p:attrName>
                                        </p:attrNameLst>
                                      </p:cBhvr>
                                      <p:to>
                                        <p:strVal val="visible"/>
                                      </p:to>
                                    </p:set>
                                    <p:animEffect transition="in" filter="fade">
                                      <p:cBhvr>
                                        <p:cTn id="85" dur="500"/>
                                        <p:tgtEl>
                                          <p:spTgt spid="8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90"/>
                                        </p:tgtEl>
                                        <p:attrNameLst>
                                          <p:attrName>style.visibility</p:attrName>
                                        </p:attrNameLst>
                                      </p:cBhvr>
                                      <p:to>
                                        <p:strVal val="visible"/>
                                      </p:to>
                                    </p:set>
                                    <p:animEffect transition="in" filter="fade">
                                      <p:cBhvr>
                                        <p:cTn id="88" dur="500"/>
                                        <p:tgtEl>
                                          <p:spTgt spid="9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91"/>
                                        </p:tgtEl>
                                        <p:attrNameLst>
                                          <p:attrName>style.visibility</p:attrName>
                                        </p:attrNameLst>
                                      </p:cBhvr>
                                      <p:to>
                                        <p:strVal val="visible"/>
                                      </p:to>
                                    </p:set>
                                    <p:animEffect transition="in" filter="fade">
                                      <p:cBhvr>
                                        <p:cTn id="91" dur="500"/>
                                        <p:tgtEl>
                                          <p:spTgt spid="9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fade">
                                      <p:cBhvr>
                                        <p:cTn id="94" dur="500"/>
                                        <p:tgtEl>
                                          <p:spTgt spid="92"/>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93"/>
                                        </p:tgtEl>
                                        <p:attrNameLst>
                                          <p:attrName>style.visibility</p:attrName>
                                        </p:attrNameLst>
                                      </p:cBhvr>
                                      <p:to>
                                        <p:strVal val="visible"/>
                                      </p:to>
                                    </p:set>
                                    <p:animEffect transition="in" filter="fade">
                                      <p:cBhvr>
                                        <p:cTn id="97" dur="500"/>
                                        <p:tgtEl>
                                          <p:spTgt spid="9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94"/>
                                        </p:tgtEl>
                                        <p:attrNameLst>
                                          <p:attrName>style.visibility</p:attrName>
                                        </p:attrNameLst>
                                      </p:cBhvr>
                                      <p:to>
                                        <p:strVal val="visible"/>
                                      </p:to>
                                    </p:set>
                                    <p:animEffect transition="in" filter="fade">
                                      <p:cBhvr>
                                        <p:cTn id="100"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9" grpId="0"/>
      <p:bldP spid="70" grpId="0"/>
      <p:bldP spid="71" grpId="0"/>
      <p:bldP spid="72" grpId="0"/>
      <p:bldP spid="73" grpId="0"/>
      <p:bldP spid="74" grpId="0"/>
      <p:bldP spid="75" grpId="0"/>
      <p:bldP spid="76" grpId="0"/>
      <p:bldP spid="77" grpId="0"/>
      <p:bldP spid="78" grpId="0"/>
      <p:bldP spid="5" grpId="0" animBg="1"/>
      <p:bldP spid="84" grpId="0" animBg="1"/>
      <p:bldP spid="85" grpId="0" animBg="1"/>
      <p:bldP spid="86" grpId="0" animBg="1"/>
      <p:bldP spid="87" grpId="0" animBg="1"/>
      <p:bldP spid="89" grpId="0" animBg="1"/>
      <p:bldP spid="90" grpId="0" animBg="1"/>
      <p:bldP spid="91" grpId="0" animBg="1"/>
      <p:bldP spid="92" grpId="0" animBg="1"/>
      <p:bldP spid="93" grpId="0" animBg="1"/>
      <p:bldP spid="9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Zástupný symbol pro obsah 8"/>
          <p:cNvPicPr>
            <a:picLocks noGrp="1" noChangeAspect="1"/>
          </p:cNvPicPr>
          <p:nvPr>
            <p:ph sz="half" idx="2"/>
          </p:nvPr>
        </p:nvPicPr>
        <p:blipFill>
          <a:blip r:embed="rId2"/>
          <a:stretch>
            <a:fillRect/>
          </a:stretch>
        </p:blipFill>
        <p:spPr>
          <a:xfrm>
            <a:off x="40188" y="1847926"/>
            <a:ext cx="3522270" cy="4158343"/>
          </a:xfrm>
          <a:prstGeom prst="rect">
            <a:avLst/>
          </a:prstGeom>
        </p:spPr>
      </p:pic>
      <p:sp>
        <p:nvSpPr>
          <p:cNvPr id="11" name="TextovéPole 10"/>
          <p:cNvSpPr txBox="1"/>
          <p:nvPr/>
        </p:nvSpPr>
        <p:spPr>
          <a:xfrm>
            <a:off x="46045" y="1420131"/>
            <a:ext cx="11769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ddRADseq</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ovéPole 11"/>
          <p:cNvSpPr txBox="1"/>
          <p:nvPr/>
        </p:nvSpPr>
        <p:spPr>
          <a:xfrm>
            <a:off x="189252" y="6064732"/>
            <a:ext cx="233493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15 623 </a:t>
            </a:r>
            <a:r>
              <a:rPr kumimoji="0" lang="cs-CZ"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informative</a:t>
            </a: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loci</a:t>
            </a:r>
          </a:p>
        </p:txBody>
      </p:sp>
      <p:sp>
        <p:nvSpPr>
          <p:cNvPr id="13" name="TextovéPole 12"/>
          <p:cNvSpPr txBox="1"/>
          <p:nvPr/>
        </p:nvSpPr>
        <p:spPr>
          <a:xfrm>
            <a:off x="1533078" y="1891471"/>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ovéPole 13"/>
          <p:cNvSpPr txBox="1"/>
          <p:nvPr/>
        </p:nvSpPr>
        <p:spPr>
          <a:xfrm>
            <a:off x="1542843" y="3665487"/>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ovéPole 14"/>
          <p:cNvSpPr txBox="1"/>
          <p:nvPr/>
        </p:nvSpPr>
        <p:spPr>
          <a:xfrm>
            <a:off x="1284406" y="4116365"/>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ovéPole 15"/>
          <p:cNvSpPr txBox="1"/>
          <p:nvPr/>
        </p:nvSpPr>
        <p:spPr>
          <a:xfrm>
            <a:off x="1433310" y="4541374"/>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ovéPole 16"/>
          <p:cNvSpPr txBox="1"/>
          <p:nvPr/>
        </p:nvSpPr>
        <p:spPr>
          <a:xfrm>
            <a:off x="1509120" y="4976979"/>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ovéPole 17"/>
          <p:cNvSpPr txBox="1"/>
          <p:nvPr/>
        </p:nvSpPr>
        <p:spPr>
          <a:xfrm>
            <a:off x="570170" y="3438331"/>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ovéPole 18"/>
          <p:cNvSpPr txBox="1"/>
          <p:nvPr/>
        </p:nvSpPr>
        <p:spPr>
          <a:xfrm>
            <a:off x="301564" y="4219162"/>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99</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ovéPole 19"/>
          <p:cNvSpPr txBox="1"/>
          <p:nvPr/>
        </p:nvSpPr>
        <p:spPr>
          <a:xfrm>
            <a:off x="169098" y="4825171"/>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ovéPole 20"/>
          <p:cNvSpPr txBox="1"/>
          <p:nvPr/>
        </p:nvSpPr>
        <p:spPr>
          <a:xfrm>
            <a:off x="1400251" y="5411911"/>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ovéPole 21"/>
          <p:cNvSpPr txBox="1"/>
          <p:nvPr/>
        </p:nvSpPr>
        <p:spPr>
          <a:xfrm>
            <a:off x="1108048" y="2239461"/>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ovéPole 22"/>
          <p:cNvSpPr txBox="1"/>
          <p:nvPr/>
        </p:nvSpPr>
        <p:spPr>
          <a:xfrm>
            <a:off x="907997" y="4205903"/>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ovéPole 23"/>
          <p:cNvSpPr txBox="1"/>
          <p:nvPr/>
        </p:nvSpPr>
        <p:spPr>
          <a:xfrm>
            <a:off x="955648" y="3885830"/>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ovéPole 24"/>
          <p:cNvSpPr txBox="1"/>
          <p:nvPr/>
        </p:nvSpPr>
        <p:spPr>
          <a:xfrm>
            <a:off x="1443075" y="3227544"/>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ovéPole 25"/>
          <p:cNvSpPr txBox="1"/>
          <p:nvPr/>
        </p:nvSpPr>
        <p:spPr>
          <a:xfrm>
            <a:off x="1692726" y="2774265"/>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ovéPole 26"/>
          <p:cNvSpPr txBox="1"/>
          <p:nvPr/>
        </p:nvSpPr>
        <p:spPr>
          <a:xfrm>
            <a:off x="1433310" y="2579054"/>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ovéPole 27"/>
          <p:cNvSpPr txBox="1"/>
          <p:nvPr/>
        </p:nvSpPr>
        <p:spPr>
          <a:xfrm>
            <a:off x="1767683" y="2340563"/>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TextBox 30"/>
          <p:cNvSpPr txBox="1"/>
          <p:nvPr/>
        </p:nvSpPr>
        <p:spPr>
          <a:xfrm>
            <a:off x="3497896" y="4637631"/>
            <a:ext cx="1213557" cy="292388"/>
          </a:xfrm>
          <a:prstGeom prst="rect">
            <a:avLst/>
          </a:prstGeom>
          <a:noFill/>
          <a:ln w="38100" cmpd="sng">
            <a:solidFill>
              <a:srgbClr val="0092FC"/>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smtClean="0">
                <a:ln>
                  <a:noFill/>
                </a:ln>
                <a:solidFill>
                  <a:prstClr val="black"/>
                </a:solidFill>
                <a:effectLst/>
                <a:uLnTx/>
                <a:uFillTx/>
                <a:latin typeface="Calibri" panose="020F0502020204030204"/>
                <a:ea typeface="+mn-ea"/>
                <a:cs typeface="+mn-cs"/>
              </a:rPr>
              <a:t>brevicaudus</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TextBox 31"/>
          <p:cNvSpPr txBox="1"/>
          <p:nvPr/>
        </p:nvSpPr>
        <p:spPr>
          <a:xfrm>
            <a:off x="3483508" y="3734603"/>
            <a:ext cx="1213557" cy="292388"/>
          </a:xfrm>
          <a:prstGeom prst="rect">
            <a:avLst/>
          </a:prstGeom>
          <a:noFill/>
          <a:ln w="38100" cmpd="sng">
            <a:solidFill>
              <a:srgbClr val="0092FC"/>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smtClean="0">
                <a:ln>
                  <a:noFill/>
                </a:ln>
                <a:solidFill>
                  <a:prstClr val="black"/>
                </a:solidFill>
                <a:effectLst/>
                <a:uLnTx/>
                <a:uFillTx/>
                <a:latin typeface="Calibri" panose="020F0502020204030204"/>
                <a:ea typeface="+mn-ea"/>
                <a:cs typeface="+mn-cs"/>
              </a:rPr>
              <a:t>flavopunctatus</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TextBox 32"/>
          <p:cNvSpPr txBox="1"/>
          <p:nvPr/>
        </p:nvSpPr>
        <p:spPr>
          <a:xfrm>
            <a:off x="3487038" y="4186117"/>
            <a:ext cx="1213558" cy="292388"/>
          </a:xfrm>
          <a:prstGeom prst="rect">
            <a:avLst/>
          </a:prstGeom>
          <a:noFill/>
          <a:ln w="38100" cmpd="sng">
            <a:solidFill>
              <a:srgbClr val="0092FC"/>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smtClean="0">
                <a:ln>
                  <a:noFill/>
                </a:ln>
                <a:solidFill>
                  <a:prstClr val="black"/>
                </a:solidFill>
                <a:effectLst/>
                <a:uLnTx/>
                <a:uFillTx/>
                <a:latin typeface="Calibri" panose="020F0502020204030204"/>
                <a:ea typeface="+mn-ea"/>
                <a:cs typeface="+mn-cs"/>
              </a:rPr>
              <a:t>brunneus</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TextBox 28"/>
          <p:cNvSpPr txBox="1"/>
          <p:nvPr/>
        </p:nvSpPr>
        <p:spPr>
          <a:xfrm>
            <a:off x="3507079" y="5089145"/>
            <a:ext cx="1213557" cy="292388"/>
          </a:xfrm>
          <a:prstGeom prst="rect">
            <a:avLst/>
          </a:prstGeom>
          <a:noFill/>
          <a:ln w="38100" cmpd="sng">
            <a:solidFill>
              <a:srgbClr val="66006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smtClean="0">
                <a:ln>
                  <a:noFill/>
                </a:ln>
                <a:solidFill>
                  <a:prstClr val="black"/>
                </a:solidFill>
                <a:effectLst/>
                <a:uLnTx/>
                <a:uFillTx/>
                <a:latin typeface="Calibri" panose="020F0502020204030204"/>
                <a:ea typeface="+mn-ea"/>
                <a:cs typeface="+mn-cs"/>
              </a:rPr>
              <a:t>melanonyx</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TextBox 29"/>
          <p:cNvSpPr txBox="1"/>
          <p:nvPr/>
        </p:nvSpPr>
        <p:spPr>
          <a:xfrm>
            <a:off x="3497650" y="5540657"/>
            <a:ext cx="1213557" cy="292388"/>
          </a:xfrm>
          <a:prstGeom prst="rect">
            <a:avLst/>
          </a:prstGeom>
          <a:noFill/>
          <a:ln w="38100" cmpd="sng">
            <a:solidFill>
              <a:srgbClr val="F9A1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smtClean="0">
                <a:ln>
                  <a:noFill/>
                </a:ln>
                <a:solidFill>
                  <a:prstClr val="black"/>
                </a:solidFill>
                <a:effectLst/>
                <a:uLnTx/>
                <a:uFillTx/>
                <a:latin typeface="Calibri" panose="020F0502020204030204"/>
                <a:ea typeface="+mn-ea"/>
                <a:cs typeface="+mn-cs"/>
              </a:rPr>
              <a:t>chrysopus</a:t>
            </a:r>
            <a:endParaRPr kumimoji="0" lang="en-US" sz="1300" b="0" i="1"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
        <p:nvSpPr>
          <p:cNvPr id="51" name="TextBox 33"/>
          <p:cNvSpPr txBox="1"/>
          <p:nvPr/>
        </p:nvSpPr>
        <p:spPr>
          <a:xfrm>
            <a:off x="3464255" y="1928547"/>
            <a:ext cx="1213557" cy="292388"/>
          </a:xfrm>
          <a:prstGeom prst="rect">
            <a:avLst/>
          </a:prstGeom>
          <a:noFill/>
          <a:ln w="38100" cmpd="sng">
            <a:solidFill>
              <a:srgbClr val="008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smtClean="0">
                <a:ln>
                  <a:noFill/>
                </a:ln>
                <a:solidFill>
                  <a:prstClr val="black"/>
                </a:solidFill>
                <a:effectLst/>
                <a:uLnTx/>
                <a:uFillTx/>
                <a:latin typeface="Calibri" panose="020F0502020204030204"/>
                <a:ea typeface="+mn-ea"/>
                <a:cs typeface="+mn-cs"/>
              </a:rPr>
              <a:t>menangeshae</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TextBox 34"/>
          <p:cNvSpPr txBox="1"/>
          <p:nvPr/>
        </p:nvSpPr>
        <p:spPr>
          <a:xfrm>
            <a:off x="3483508" y="2831575"/>
            <a:ext cx="1213556" cy="292388"/>
          </a:xfrm>
          <a:prstGeom prst="rect">
            <a:avLst/>
          </a:prstGeom>
          <a:noFill/>
          <a:ln w="38100" cmpd="sng">
            <a:solidFill>
              <a:srgbClr val="008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smtClean="0">
                <a:ln>
                  <a:noFill/>
                </a:ln>
                <a:solidFill>
                  <a:prstClr val="black"/>
                </a:solidFill>
                <a:effectLst/>
                <a:uLnTx/>
                <a:uFillTx/>
                <a:latin typeface="Calibri" panose="020F0502020204030204"/>
                <a:ea typeface="+mn-ea"/>
                <a:cs typeface="+mn-cs"/>
              </a:rPr>
              <a:t>pseudosikapusi</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TextBox 35"/>
          <p:cNvSpPr txBox="1"/>
          <p:nvPr/>
        </p:nvSpPr>
        <p:spPr>
          <a:xfrm>
            <a:off x="3464785" y="2380061"/>
            <a:ext cx="1213556" cy="292388"/>
          </a:xfrm>
          <a:prstGeom prst="rect">
            <a:avLst/>
          </a:prstGeom>
          <a:noFill/>
          <a:ln w="38100" cmpd="sng">
            <a:solidFill>
              <a:srgbClr val="008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err="1" smtClean="0">
                <a:ln>
                  <a:noFill/>
                </a:ln>
                <a:solidFill>
                  <a:prstClr val="black"/>
                </a:solidFill>
                <a:effectLst/>
                <a:uLnTx/>
                <a:uFillTx/>
                <a:latin typeface="Calibri" panose="020F0502020204030204"/>
                <a:ea typeface="+mn-ea"/>
                <a:cs typeface="+mn-cs"/>
              </a:rPr>
              <a:t>chercherensis</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TextBox 35"/>
          <p:cNvSpPr txBox="1"/>
          <p:nvPr/>
        </p:nvSpPr>
        <p:spPr>
          <a:xfrm>
            <a:off x="3480988" y="3283089"/>
            <a:ext cx="1213556" cy="292388"/>
          </a:xfrm>
          <a:prstGeom prst="rect">
            <a:avLst/>
          </a:prstGeom>
          <a:noFill/>
          <a:ln w="38100" cmpd="sng">
            <a:solidFill>
              <a:srgbClr val="008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300" b="0" i="1" u="none" strike="noStrike" kern="1200" cap="none" spc="0" normalizeH="0" baseline="0" noProof="0" dirty="0" err="1" smtClean="0">
                <a:ln>
                  <a:noFill/>
                </a:ln>
                <a:solidFill>
                  <a:prstClr val="black"/>
                </a:solidFill>
                <a:effectLst/>
                <a:uLnTx/>
                <a:uFillTx/>
                <a:latin typeface="Calibri" panose="020F0502020204030204"/>
                <a:ea typeface="+mn-ea"/>
                <a:cs typeface="+mn-cs"/>
              </a:rPr>
              <a:t>simensis</a:t>
            </a:r>
            <a:endParaRPr kumimoji="0" lang="en-US" sz="13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Obrázek 3"/>
          <p:cNvPicPr>
            <a:picLocks noChangeAspect="1"/>
          </p:cNvPicPr>
          <p:nvPr/>
        </p:nvPicPr>
        <p:blipFill>
          <a:blip r:embed="rId3"/>
          <a:stretch>
            <a:fillRect/>
          </a:stretch>
        </p:blipFill>
        <p:spPr>
          <a:xfrm>
            <a:off x="5121954" y="1748305"/>
            <a:ext cx="3659576" cy="4095974"/>
          </a:xfrm>
          <a:prstGeom prst="rect">
            <a:avLst/>
          </a:prstGeom>
        </p:spPr>
      </p:pic>
      <p:sp>
        <p:nvSpPr>
          <p:cNvPr id="58" name="TextovéPole 57"/>
          <p:cNvSpPr txBox="1"/>
          <p:nvPr/>
        </p:nvSpPr>
        <p:spPr>
          <a:xfrm>
            <a:off x="7260906" y="1723382"/>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TextovéPole 58"/>
          <p:cNvSpPr txBox="1"/>
          <p:nvPr/>
        </p:nvSpPr>
        <p:spPr>
          <a:xfrm>
            <a:off x="7157933" y="2084306"/>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TextovéPole 59"/>
          <p:cNvSpPr txBox="1"/>
          <p:nvPr/>
        </p:nvSpPr>
        <p:spPr>
          <a:xfrm>
            <a:off x="7260906" y="2448249"/>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96</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TextovéPole 60"/>
          <p:cNvSpPr txBox="1"/>
          <p:nvPr/>
        </p:nvSpPr>
        <p:spPr>
          <a:xfrm>
            <a:off x="7212268" y="2774265"/>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93</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TextovéPole 61"/>
          <p:cNvSpPr txBox="1"/>
          <p:nvPr/>
        </p:nvSpPr>
        <p:spPr>
          <a:xfrm>
            <a:off x="7204290" y="3159787"/>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96</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ovéPole 62"/>
          <p:cNvSpPr txBox="1"/>
          <p:nvPr/>
        </p:nvSpPr>
        <p:spPr>
          <a:xfrm>
            <a:off x="6798027" y="2631217"/>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97</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TextovéPole 63"/>
          <p:cNvSpPr txBox="1"/>
          <p:nvPr/>
        </p:nvSpPr>
        <p:spPr>
          <a:xfrm>
            <a:off x="6735326" y="2141474"/>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96</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TextovéPole 64"/>
          <p:cNvSpPr txBox="1"/>
          <p:nvPr/>
        </p:nvSpPr>
        <p:spPr>
          <a:xfrm>
            <a:off x="6987807" y="3565767"/>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TextovéPole 65"/>
          <p:cNvSpPr txBox="1"/>
          <p:nvPr/>
        </p:nvSpPr>
        <p:spPr>
          <a:xfrm>
            <a:off x="6534790" y="2855981"/>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82</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TextovéPole 66"/>
          <p:cNvSpPr txBox="1"/>
          <p:nvPr/>
        </p:nvSpPr>
        <p:spPr>
          <a:xfrm>
            <a:off x="6436529" y="3379955"/>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89</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TextovéPole 68"/>
          <p:cNvSpPr txBox="1"/>
          <p:nvPr/>
        </p:nvSpPr>
        <p:spPr>
          <a:xfrm>
            <a:off x="6224872" y="4224030"/>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88</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TextovéPole 69"/>
          <p:cNvSpPr txBox="1"/>
          <p:nvPr/>
        </p:nvSpPr>
        <p:spPr>
          <a:xfrm>
            <a:off x="6837601" y="3936617"/>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TextovéPole 70"/>
          <p:cNvSpPr txBox="1"/>
          <p:nvPr/>
        </p:nvSpPr>
        <p:spPr>
          <a:xfrm>
            <a:off x="7227128" y="4299043"/>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TextovéPole 71"/>
          <p:cNvSpPr txBox="1"/>
          <p:nvPr/>
        </p:nvSpPr>
        <p:spPr>
          <a:xfrm>
            <a:off x="6868937" y="4652223"/>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TextovéPole 72"/>
          <p:cNvSpPr txBox="1"/>
          <p:nvPr/>
        </p:nvSpPr>
        <p:spPr>
          <a:xfrm>
            <a:off x="6396955" y="5011605"/>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TextovéPole 73"/>
          <p:cNvSpPr txBox="1"/>
          <p:nvPr/>
        </p:nvSpPr>
        <p:spPr>
          <a:xfrm>
            <a:off x="5869877" y="4614448"/>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TextovéPole 74"/>
          <p:cNvSpPr txBox="1"/>
          <p:nvPr/>
        </p:nvSpPr>
        <p:spPr>
          <a:xfrm>
            <a:off x="5143658" y="5011605"/>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100</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TextovéPole 75"/>
          <p:cNvSpPr txBox="1"/>
          <p:nvPr/>
        </p:nvSpPr>
        <p:spPr>
          <a:xfrm>
            <a:off x="5700307" y="5378335"/>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prstClr val="black"/>
                </a:solidFill>
                <a:effectLst/>
                <a:uLnTx/>
                <a:uFillTx/>
                <a:latin typeface="Calibri" panose="020F0502020204030204"/>
                <a:ea typeface="+mn-ea"/>
                <a:cs typeface="+mn-cs"/>
              </a:rPr>
              <a:t>97</a:t>
            </a:r>
            <a:endParaRPr kumimoji="0" lang="cs-CZ"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TextovéPole 76"/>
          <p:cNvSpPr txBox="1"/>
          <p:nvPr/>
        </p:nvSpPr>
        <p:spPr>
          <a:xfrm>
            <a:off x="5882809" y="1487524"/>
            <a:ext cx="8878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smtClean="0">
                <a:ln>
                  <a:noFill/>
                </a:ln>
                <a:solidFill>
                  <a:prstClr val="black"/>
                </a:solidFill>
                <a:effectLst/>
                <a:uLnTx/>
                <a:uFillTx/>
                <a:latin typeface="Calibri" panose="020F0502020204030204"/>
                <a:ea typeface="+mn-ea"/>
                <a:cs typeface="+mn-cs"/>
              </a:rPr>
              <a:t>mtDNA</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TextovéPole 77"/>
          <p:cNvSpPr txBox="1"/>
          <p:nvPr/>
        </p:nvSpPr>
        <p:spPr>
          <a:xfrm>
            <a:off x="5780926" y="5996083"/>
            <a:ext cx="243528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cytochrome </a:t>
            </a:r>
            <a:r>
              <a:rPr kumimoji="0" lang="cs-CZ" sz="1800" b="0" i="1" u="none" strike="noStrike" kern="1200" cap="none" spc="0" normalizeH="0" baseline="0" noProof="0" dirty="0" smtClean="0">
                <a:ln>
                  <a:noFill/>
                </a:ln>
                <a:solidFill>
                  <a:prstClr val="black"/>
                </a:solidFill>
                <a:effectLst/>
                <a:uLnTx/>
                <a:uFillTx/>
                <a:latin typeface="Calibri" panose="020F0502020204030204"/>
                <a:ea typeface="+mn-ea"/>
                <a:cs typeface="+mn-cs"/>
              </a:rPr>
              <a:t>b</a:t>
            </a: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(1140 </a:t>
            </a:r>
            <a:r>
              <a:rPr kumimoji="0" lang="cs-CZ"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bp</a:t>
            </a:r>
            <a:r>
              <a:rPr kumimoji="0" lang="cs-CZ"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p:txBody>
      </p:sp>
      <p:sp>
        <p:nvSpPr>
          <p:cNvPr id="5" name="Obdélník 4"/>
          <p:cNvSpPr/>
          <p:nvPr/>
        </p:nvSpPr>
        <p:spPr>
          <a:xfrm>
            <a:off x="7889284" y="1782062"/>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bdélník 83"/>
          <p:cNvSpPr/>
          <p:nvPr/>
        </p:nvSpPr>
        <p:spPr>
          <a:xfrm>
            <a:off x="7889284" y="2124153"/>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Obdélník 84"/>
          <p:cNvSpPr/>
          <p:nvPr/>
        </p:nvSpPr>
        <p:spPr>
          <a:xfrm>
            <a:off x="7661978" y="2891596"/>
            <a:ext cx="995990"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Obdélník 85"/>
          <p:cNvSpPr/>
          <p:nvPr/>
        </p:nvSpPr>
        <p:spPr>
          <a:xfrm>
            <a:off x="7729872" y="3244776"/>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Obdélník 86"/>
          <p:cNvSpPr/>
          <p:nvPr/>
        </p:nvSpPr>
        <p:spPr>
          <a:xfrm>
            <a:off x="7422168" y="5085914"/>
            <a:ext cx="687512" cy="288558"/>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Obdélník 88"/>
          <p:cNvSpPr/>
          <p:nvPr/>
        </p:nvSpPr>
        <p:spPr>
          <a:xfrm>
            <a:off x="7590913" y="3605262"/>
            <a:ext cx="625296" cy="288558"/>
          </a:xfrm>
          <a:prstGeom prst="rect">
            <a:avLst/>
          </a:prstGeom>
          <a:noFill/>
          <a:ln w="38100">
            <a:solidFill>
              <a:srgbClr val="009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bdélník 89"/>
          <p:cNvSpPr/>
          <p:nvPr/>
        </p:nvSpPr>
        <p:spPr>
          <a:xfrm>
            <a:off x="7649174" y="3972086"/>
            <a:ext cx="1132356" cy="288558"/>
          </a:xfrm>
          <a:prstGeom prst="rect">
            <a:avLst/>
          </a:prstGeom>
          <a:noFill/>
          <a:ln w="38100">
            <a:solidFill>
              <a:srgbClr val="009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Obdélník 90"/>
          <p:cNvSpPr/>
          <p:nvPr/>
        </p:nvSpPr>
        <p:spPr>
          <a:xfrm>
            <a:off x="7994978" y="4350397"/>
            <a:ext cx="625296" cy="288558"/>
          </a:xfrm>
          <a:prstGeom prst="rect">
            <a:avLst/>
          </a:prstGeom>
          <a:noFill/>
          <a:ln w="38100">
            <a:solidFill>
              <a:srgbClr val="0092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bdélník 91"/>
          <p:cNvSpPr/>
          <p:nvPr/>
        </p:nvSpPr>
        <p:spPr>
          <a:xfrm>
            <a:off x="7993931" y="2514806"/>
            <a:ext cx="625296" cy="288558"/>
          </a:xfrm>
          <a:prstGeom prst="rect">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Obdélník 92"/>
          <p:cNvSpPr/>
          <p:nvPr/>
        </p:nvSpPr>
        <p:spPr>
          <a:xfrm>
            <a:off x="7463290" y="4701752"/>
            <a:ext cx="625296" cy="288558"/>
          </a:xfrm>
          <a:prstGeom prst="rect">
            <a:avLst/>
          </a:prstGeom>
          <a:noFill/>
          <a:ln w="38100">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bdélník 93"/>
          <p:cNvSpPr/>
          <p:nvPr/>
        </p:nvSpPr>
        <p:spPr>
          <a:xfrm>
            <a:off x="6796872" y="5441450"/>
            <a:ext cx="625296" cy="288558"/>
          </a:xfrm>
          <a:prstGeom prst="rect">
            <a:avLst/>
          </a:prstGeom>
          <a:noFill/>
          <a:ln w="38100">
            <a:solidFill>
              <a:srgbClr val="F9A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Přímá spojnice se šipkou 5"/>
          <p:cNvCxnSpPr/>
          <p:nvPr/>
        </p:nvCxnSpPr>
        <p:spPr>
          <a:xfrm flipV="1">
            <a:off x="4820626" y="2631218"/>
            <a:ext cx="3082935" cy="2567390"/>
          </a:xfrm>
          <a:prstGeom prst="straightConnector1">
            <a:avLst/>
          </a:prstGeom>
          <a:ln w="38100">
            <a:solidFill>
              <a:srgbClr val="660066"/>
            </a:solidFill>
            <a:tailEnd type="triangle"/>
          </a:ln>
        </p:spPr>
        <p:style>
          <a:lnRef idx="1">
            <a:schemeClr val="accent1"/>
          </a:lnRef>
          <a:fillRef idx="0">
            <a:schemeClr val="accent1"/>
          </a:fillRef>
          <a:effectRef idx="0">
            <a:schemeClr val="accent1"/>
          </a:effectRef>
          <a:fontRef idx="minor">
            <a:schemeClr val="tx1"/>
          </a:fontRef>
        </p:style>
      </p:cxnSp>
      <p:cxnSp>
        <p:nvCxnSpPr>
          <p:cNvPr id="83" name="Přímá spojnice se šipkou 82"/>
          <p:cNvCxnSpPr/>
          <p:nvPr/>
        </p:nvCxnSpPr>
        <p:spPr>
          <a:xfrm flipV="1">
            <a:off x="4836717" y="4913833"/>
            <a:ext cx="2461889" cy="370320"/>
          </a:xfrm>
          <a:prstGeom prst="straightConnector1">
            <a:avLst/>
          </a:prstGeom>
          <a:ln w="38100">
            <a:solidFill>
              <a:srgbClr val="660066"/>
            </a:solidFill>
            <a:tailEnd type="triangle"/>
          </a:ln>
        </p:spPr>
        <p:style>
          <a:lnRef idx="1">
            <a:schemeClr val="accent1"/>
          </a:lnRef>
          <a:fillRef idx="0">
            <a:schemeClr val="accent1"/>
          </a:fillRef>
          <a:effectRef idx="0">
            <a:schemeClr val="accent1"/>
          </a:effectRef>
          <a:fontRef idx="minor">
            <a:schemeClr val="tx1"/>
          </a:fontRef>
        </p:style>
      </p:cxnSp>
      <p:cxnSp>
        <p:nvCxnSpPr>
          <p:cNvPr id="88" name="Přímá spojnice se šipkou 87"/>
          <p:cNvCxnSpPr/>
          <p:nvPr/>
        </p:nvCxnSpPr>
        <p:spPr>
          <a:xfrm flipV="1">
            <a:off x="4761230" y="3772017"/>
            <a:ext cx="2706696" cy="557094"/>
          </a:xfrm>
          <a:prstGeom prst="straightConnector1">
            <a:avLst/>
          </a:prstGeom>
          <a:ln w="38100">
            <a:solidFill>
              <a:srgbClr val="0092FC"/>
            </a:solidFill>
            <a:tailEnd type="triangle"/>
          </a:ln>
        </p:spPr>
        <p:style>
          <a:lnRef idx="1">
            <a:schemeClr val="accent1"/>
          </a:lnRef>
          <a:fillRef idx="0">
            <a:schemeClr val="accent1"/>
          </a:fillRef>
          <a:effectRef idx="0">
            <a:schemeClr val="accent1"/>
          </a:effectRef>
          <a:fontRef idx="minor">
            <a:schemeClr val="tx1"/>
          </a:fontRef>
        </p:style>
      </p:cxnSp>
      <p:cxnSp>
        <p:nvCxnSpPr>
          <p:cNvPr id="95" name="Přímá spojnice se šipkou 94"/>
          <p:cNvCxnSpPr/>
          <p:nvPr/>
        </p:nvCxnSpPr>
        <p:spPr>
          <a:xfrm flipV="1">
            <a:off x="4756487" y="4147239"/>
            <a:ext cx="2811429" cy="252819"/>
          </a:xfrm>
          <a:prstGeom prst="straightConnector1">
            <a:avLst/>
          </a:prstGeom>
          <a:ln w="38100">
            <a:solidFill>
              <a:srgbClr val="0092FC"/>
            </a:solidFill>
            <a:tailEnd type="triangle"/>
          </a:ln>
        </p:spPr>
        <p:style>
          <a:lnRef idx="1">
            <a:schemeClr val="accent1"/>
          </a:lnRef>
          <a:fillRef idx="0">
            <a:schemeClr val="accent1"/>
          </a:fillRef>
          <a:effectRef idx="0">
            <a:schemeClr val="accent1"/>
          </a:effectRef>
          <a:fontRef idx="minor">
            <a:schemeClr val="tx1"/>
          </a:fontRef>
        </p:style>
      </p:cxnSp>
      <p:cxnSp>
        <p:nvCxnSpPr>
          <p:cNvPr id="96" name="Přímá spojnice se šipkou 95"/>
          <p:cNvCxnSpPr/>
          <p:nvPr/>
        </p:nvCxnSpPr>
        <p:spPr>
          <a:xfrm flipV="1">
            <a:off x="4794534" y="3098861"/>
            <a:ext cx="2833666" cy="280867"/>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Přímá spojnice se šipkou 96"/>
          <p:cNvCxnSpPr/>
          <p:nvPr/>
        </p:nvCxnSpPr>
        <p:spPr>
          <a:xfrm>
            <a:off x="4822130" y="3440473"/>
            <a:ext cx="2863819" cy="8431"/>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Přímá spojnice se šipkou 97"/>
          <p:cNvCxnSpPr/>
          <p:nvPr/>
        </p:nvCxnSpPr>
        <p:spPr>
          <a:xfrm>
            <a:off x="4811466" y="3503270"/>
            <a:ext cx="2577413" cy="1769301"/>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pic>
        <p:nvPicPr>
          <p:cNvPr id="79" name="Obrázek 3"/>
          <p:cNvPicPr>
            <a:picLocks noChangeAspect="1"/>
          </p:cNvPicPr>
          <p:nvPr/>
        </p:nvPicPr>
        <p:blipFill>
          <a:blip r:embed="rId4"/>
          <a:stretch>
            <a:fillRect/>
          </a:stretch>
        </p:blipFill>
        <p:spPr>
          <a:xfrm>
            <a:off x="3431343" y="5938419"/>
            <a:ext cx="1411225" cy="881232"/>
          </a:xfrm>
          <a:prstGeom prst="rect">
            <a:avLst/>
          </a:prstGeom>
        </p:spPr>
      </p:pic>
      <p:sp>
        <p:nvSpPr>
          <p:cNvPr id="80" name="Nadpis 1"/>
          <p:cNvSpPr txBox="1">
            <a:spLocks/>
          </p:cNvSpPr>
          <p:nvPr/>
        </p:nvSpPr>
        <p:spPr>
          <a:xfrm>
            <a:off x="694763" y="69562"/>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2800" smtClean="0"/>
              <a:t>Interspecific mtDNA introgressions in </a:t>
            </a:r>
            <a:r>
              <a:rPr lang="cs-CZ" sz="2800" i="1" smtClean="0"/>
              <a:t>Lophuromys</a:t>
            </a:r>
            <a:endParaRPr lang="cs-CZ" sz="2800" i="1" dirty="0"/>
          </a:p>
        </p:txBody>
      </p:sp>
    </p:spTree>
    <p:extLst>
      <p:ext uri="{BB962C8B-B14F-4D97-AF65-F5344CB8AC3E}">
        <p14:creationId xmlns:p14="http://schemas.microsoft.com/office/powerpoint/2010/main" val="1701109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12" y="-2137"/>
            <a:ext cx="9217024" cy="6912768"/>
          </a:xfrm>
        </p:spPr>
      </p:pic>
      <p:sp>
        <p:nvSpPr>
          <p:cNvPr id="5" name="TextovéPole 4"/>
          <p:cNvSpPr txBox="1"/>
          <p:nvPr/>
        </p:nvSpPr>
        <p:spPr>
          <a:xfrm>
            <a:off x="7164288" y="6554542"/>
            <a:ext cx="1930144" cy="338554"/>
          </a:xfrm>
          <a:prstGeom prst="rect">
            <a:avLst/>
          </a:prstGeom>
          <a:noFill/>
        </p:spPr>
        <p:txBody>
          <a:bodyPr wrap="none" rtlCol="0">
            <a:spAutoFit/>
          </a:bodyPr>
          <a:lstStyle/>
          <a:p>
            <a:r>
              <a:rPr lang="cs-CZ" sz="1600" i="1" dirty="0" smtClean="0">
                <a:solidFill>
                  <a:schemeClr val="bg1"/>
                </a:solidFill>
              </a:rPr>
              <a:t>Photo: D. </a:t>
            </a:r>
            <a:r>
              <a:rPr lang="cs-CZ" sz="1600" i="1" dirty="0" err="1" smtClean="0">
                <a:solidFill>
                  <a:schemeClr val="bg1"/>
                </a:solidFill>
              </a:rPr>
              <a:t>Mizerovská</a:t>
            </a:r>
            <a:endParaRPr lang="cs-CZ" sz="1600" i="1" dirty="0">
              <a:solidFill>
                <a:schemeClr val="bg1"/>
              </a:solidFill>
            </a:endParaRPr>
          </a:p>
        </p:txBody>
      </p:sp>
      <p:sp>
        <p:nvSpPr>
          <p:cNvPr id="9" name="Nadpis 1"/>
          <p:cNvSpPr txBox="1">
            <a:spLocks/>
          </p:cNvSpPr>
          <p:nvPr/>
        </p:nvSpPr>
        <p:spPr>
          <a:xfrm>
            <a:off x="2411760" y="260648"/>
            <a:ext cx="6624736" cy="132556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cs-CZ" sz="3600" dirty="0" smtClean="0"/>
              <a:t>Interspecific mtDNA introgressions can be surprisingly frequent</a:t>
            </a:r>
            <a:endParaRPr lang="cs-CZ" sz="3600" dirty="0"/>
          </a:p>
        </p:txBody>
      </p:sp>
      <p:sp>
        <p:nvSpPr>
          <p:cNvPr id="6" name="TextBox 5"/>
          <p:cNvSpPr txBox="1"/>
          <p:nvPr/>
        </p:nvSpPr>
        <p:spPr>
          <a:xfrm>
            <a:off x="6228184" y="3006235"/>
            <a:ext cx="2808312" cy="646331"/>
          </a:xfrm>
          <a:prstGeom prst="rect">
            <a:avLst/>
          </a:prstGeom>
          <a:noFill/>
        </p:spPr>
        <p:txBody>
          <a:bodyPr wrap="square" rtlCol="0">
            <a:spAutoFit/>
          </a:bodyPr>
          <a:lstStyle/>
          <a:p>
            <a:pPr algn="ctr"/>
            <a:r>
              <a:rPr lang="cs-CZ" dirty="0" smtClean="0"/>
              <a:t>Borena Saynt National Park (central Ethiopia)</a:t>
            </a:r>
            <a:endParaRPr lang="en-US" dirty="0"/>
          </a:p>
        </p:txBody>
      </p:sp>
    </p:spTree>
    <p:extLst>
      <p:ext uri="{BB962C8B-B14F-4D97-AF65-F5344CB8AC3E}">
        <p14:creationId xmlns:p14="http://schemas.microsoft.com/office/powerpoint/2010/main" val="8819642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Nadpis 1"/>
          <p:cNvSpPr>
            <a:spLocks noGrp="1"/>
          </p:cNvSpPr>
          <p:nvPr>
            <p:ph type="title"/>
          </p:nvPr>
        </p:nvSpPr>
        <p:spPr/>
        <p:txBody>
          <a:bodyPr/>
          <a:lstStyle/>
          <a:p>
            <a:endParaRPr lang="en-US" altLang="en-US" smtClean="0"/>
          </a:p>
        </p:txBody>
      </p:sp>
      <p:pic>
        <p:nvPicPr>
          <p:cNvPr id="7173" name="Obrázok 6" descr="prezentacia_uvodnyobrazok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630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p:cNvSpPr txBox="1"/>
          <p:nvPr/>
        </p:nvSpPr>
        <p:spPr>
          <a:xfrm>
            <a:off x="6401454" y="6587479"/>
            <a:ext cx="2742546" cy="307777"/>
          </a:xfrm>
          <a:prstGeom prst="rect">
            <a:avLst/>
          </a:prstGeom>
          <a:noFill/>
        </p:spPr>
        <p:txBody>
          <a:bodyPr wrap="none" rtlCol="0">
            <a:spAutoFit/>
          </a:bodyPr>
          <a:lstStyle/>
          <a:p>
            <a:r>
              <a:rPr lang="cs-CZ" sz="1400" i="1" dirty="0" smtClean="0"/>
              <a:t>Mizerovská et al</a:t>
            </a:r>
            <a:r>
              <a:rPr lang="cs-CZ" sz="1400" i="1" dirty="0" smtClean="0"/>
              <a:t>. 2020, J. </a:t>
            </a:r>
            <a:r>
              <a:rPr lang="cs-CZ" sz="1400" i="1" dirty="0" err="1" smtClean="0"/>
              <a:t>Vert</a:t>
            </a:r>
            <a:r>
              <a:rPr lang="cs-CZ" sz="1400" i="1" dirty="0" smtClean="0"/>
              <a:t>. </a:t>
            </a:r>
            <a:r>
              <a:rPr lang="cs-CZ" sz="1400" i="1" dirty="0" err="1" smtClean="0"/>
              <a:t>Biol</a:t>
            </a:r>
            <a:r>
              <a:rPr lang="cs-CZ" sz="1400" i="1" dirty="0" smtClean="0"/>
              <a:t>.</a:t>
            </a:r>
            <a:endParaRPr lang="cs-CZ" sz="1400" i="1" dirty="0"/>
          </a:p>
        </p:txBody>
      </p:sp>
      <p:sp>
        <p:nvSpPr>
          <p:cNvPr id="5" name="TextBox 4"/>
          <p:cNvSpPr txBox="1"/>
          <p:nvPr/>
        </p:nvSpPr>
        <p:spPr>
          <a:xfrm>
            <a:off x="6143309" y="69880"/>
            <a:ext cx="2881238" cy="830997"/>
          </a:xfrm>
          <a:prstGeom prst="rect">
            <a:avLst/>
          </a:prstGeom>
          <a:solidFill>
            <a:srgbClr val="77933C">
              <a:alpha val="50196"/>
            </a:srgbClr>
          </a:solidFill>
        </p:spPr>
        <p:txBody>
          <a:bodyPr wrap="none" rtlCol="0">
            <a:spAutoFit/>
          </a:bodyPr>
          <a:lstStyle/>
          <a:p>
            <a:pPr algn="ctr"/>
            <a:r>
              <a:rPr lang="cs-CZ" sz="2400" b="1" i="1" dirty="0" smtClean="0">
                <a:solidFill>
                  <a:srgbClr val="FFFF00"/>
                </a:solidFill>
              </a:rPr>
              <a:t>Stenocephalemys</a:t>
            </a:r>
          </a:p>
          <a:p>
            <a:pPr algn="ctr"/>
            <a:r>
              <a:rPr lang="cs-CZ" sz="2400" b="1" dirty="0" smtClean="0">
                <a:solidFill>
                  <a:srgbClr val="FFFF00"/>
                </a:solidFill>
              </a:rPr>
              <a:t>(Ethiopian endemics)</a:t>
            </a:r>
            <a:endParaRPr lang="en-US" sz="2400" b="1" dirty="0">
              <a:solidFill>
                <a:srgbClr val="FFFF00"/>
              </a:solidFill>
            </a:endParaRPr>
          </a:p>
        </p:txBody>
      </p:sp>
      <p:sp>
        <p:nvSpPr>
          <p:cNvPr id="45" name="TextovéPole 1"/>
          <p:cNvSpPr txBox="1"/>
          <p:nvPr/>
        </p:nvSpPr>
        <p:spPr>
          <a:xfrm>
            <a:off x="4647609" y="6136399"/>
            <a:ext cx="2726837" cy="369332"/>
          </a:xfrm>
          <a:prstGeom prst="rect">
            <a:avLst/>
          </a:prstGeom>
          <a:noFill/>
        </p:spPr>
        <p:txBody>
          <a:bodyPr wrap="none" rtlCol="0">
            <a:spAutoFit/>
          </a:bodyPr>
          <a:lstStyle/>
          <a:p>
            <a:r>
              <a:rPr lang="cs-CZ" dirty="0" smtClean="0"/>
              <a:t>(B) </a:t>
            </a:r>
            <a:r>
              <a:rPr lang="cs-CZ" dirty="0" err="1" smtClean="0"/>
              <a:t>complete</a:t>
            </a:r>
            <a:r>
              <a:rPr lang="cs-CZ" dirty="0" smtClean="0"/>
              <a:t> mitogenomes</a:t>
            </a:r>
            <a:endParaRPr lang="cs-CZ" dirty="0"/>
          </a:p>
        </p:txBody>
      </p:sp>
      <p:sp>
        <p:nvSpPr>
          <p:cNvPr id="46" name="TextovéPole 70"/>
          <p:cNvSpPr txBox="1"/>
          <p:nvPr/>
        </p:nvSpPr>
        <p:spPr>
          <a:xfrm>
            <a:off x="549478" y="6095037"/>
            <a:ext cx="3065042" cy="646331"/>
          </a:xfrm>
          <a:prstGeom prst="rect">
            <a:avLst/>
          </a:prstGeom>
          <a:noFill/>
        </p:spPr>
        <p:txBody>
          <a:bodyPr wrap="square" rtlCol="0">
            <a:spAutoFit/>
          </a:bodyPr>
          <a:lstStyle/>
          <a:p>
            <a:r>
              <a:rPr lang="cs-CZ" dirty="0" smtClean="0"/>
              <a:t>(A) </a:t>
            </a:r>
            <a:r>
              <a:rPr lang="en-US" dirty="0" smtClean="0"/>
              <a:t>anchored </a:t>
            </a:r>
            <a:r>
              <a:rPr lang="en-US" dirty="0" err="1" smtClean="0"/>
              <a:t>phylogenomics</a:t>
            </a:r>
            <a:r>
              <a:rPr lang="cs-CZ" dirty="0" smtClean="0"/>
              <a:t> </a:t>
            </a:r>
          </a:p>
          <a:p>
            <a:r>
              <a:rPr lang="cs-CZ" dirty="0"/>
              <a:t> </a:t>
            </a:r>
            <a:r>
              <a:rPr lang="cs-CZ" dirty="0" smtClean="0"/>
              <a:t>      (388 </a:t>
            </a:r>
            <a:r>
              <a:rPr lang="cs-CZ" dirty="0" err="1" smtClean="0"/>
              <a:t>nuclear</a:t>
            </a:r>
            <a:r>
              <a:rPr lang="cs-CZ" dirty="0" smtClean="0"/>
              <a:t> loci)</a:t>
            </a:r>
            <a:endParaRPr lang="en-US" dirty="0"/>
          </a:p>
        </p:txBody>
      </p:sp>
      <p:pic>
        <p:nvPicPr>
          <p:cNvPr id="47"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2203481"/>
            <a:ext cx="4573578" cy="3616106"/>
          </a:xfrm>
          <a:prstGeom prst="rect">
            <a:avLst/>
          </a:prstGeom>
        </p:spPr>
      </p:pic>
      <p:pic>
        <p:nvPicPr>
          <p:cNvPr id="48" name="Obráze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2204695"/>
            <a:ext cx="4200847" cy="3614892"/>
          </a:xfrm>
          <a:prstGeom prst="rect">
            <a:avLst/>
          </a:prstGeom>
        </p:spPr>
      </p:pic>
      <p:cxnSp>
        <p:nvCxnSpPr>
          <p:cNvPr id="9" name="Straight Connector 8"/>
          <p:cNvCxnSpPr/>
          <p:nvPr/>
        </p:nvCxnSpPr>
        <p:spPr>
          <a:xfrm>
            <a:off x="4308351" y="3645024"/>
            <a:ext cx="3066095" cy="72008"/>
          </a:xfrm>
          <a:prstGeom prst="line">
            <a:avLst/>
          </a:prstGeom>
          <a:ln w="38100">
            <a:solidFill>
              <a:srgbClr val="00FFFF"/>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308351" y="3645024"/>
            <a:ext cx="3215977" cy="576064"/>
          </a:xfrm>
          <a:prstGeom prst="line">
            <a:avLst/>
          </a:prstGeom>
          <a:ln w="38100">
            <a:solidFill>
              <a:srgbClr val="00FFFF"/>
            </a:solidFill>
            <a:headEnd type="none" w="med" len="med"/>
            <a:tailEnd type="stealth"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401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Borena</a:t>
            </a:r>
            <a:r>
              <a:rPr lang="cs-CZ" dirty="0" smtClean="0"/>
              <a:t> </a:t>
            </a:r>
            <a:r>
              <a:rPr lang="cs-CZ" dirty="0" err="1" smtClean="0"/>
              <a:t>Saynt</a:t>
            </a:r>
            <a:r>
              <a:rPr lang="cs-CZ" dirty="0" smtClean="0"/>
              <a:t> NP</a:t>
            </a:r>
            <a:endParaRPr lang="cs-CZ" dirty="0"/>
          </a:p>
        </p:txBody>
      </p:sp>
      <p:pic>
        <p:nvPicPr>
          <p:cNvPr id="6" name="Zástupný symbol pro obsah 5"/>
          <p:cNvPicPr>
            <a:picLocks noGrp="1" noChangeAspect="1"/>
          </p:cNvPicPr>
          <p:nvPr>
            <p:ph idx="1"/>
          </p:nvPr>
        </p:nvPicPr>
        <p:blipFill rotWithShape="1">
          <a:blip r:embed="rId2"/>
          <a:srcRect l="28522" t="10179" r="7043" b="5499"/>
          <a:stretch/>
        </p:blipFill>
        <p:spPr>
          <a:xfrm>
            <a:off x="611560" y="1610484"/>
            <a:ext cx="3168352" cy="2332259"/>
          </a:xfrm>
          <a:prstGeom prst="rect">
            <a:avLst/>
          </a:prstGeom>
        </p:spPr>
      </p:pic>
      <p:pic>
        <p:nvPicPr>
          <p:cNvPr id="7" name="Obrázek 6"/>
          <p:cNvPicPr>
            <a:picLocks noChangeAspect="1"/>
          </p:cNvPicPr>
          <p:nvPr/>
        </p:nvPicPr>
        <p:blipFill rotWithShape="1">
          <a:blip r:embed="rId3"/>
          <a:srcRect l="23225" t="19201" r="40550" b="16400"/>
          <a:stretch/>
        </p:blipFill>
        <p:spPr>
          <a:xfrm>
            <a:off x="4067944" y="1610484"/>
            <a:ext cx="4464496" cy="4464496"/>
          </a:xfrm>
          <a:prstGeom prst="rect">
            <a:avLst/>
          </a:prstGeom>
        </p:spPr>
      </p:pic>
      <p:cxnSp>
        <p:nvCxnSpPr>
          <p:cNvPr id="10" name="Přímá spojnice se šipkou 9"/>
          <p:cNvCxnSpPr/>
          <p:nvPr/>
        </p:nvCxnSpPr>
        <p:spPr>
          <a:xfrm flipH="1">
            <a:off x="6300192" y="3212976"/>
            <a:ext cx="72008" cy="28803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Ovál 10"/>
          <p:cNvSpPr/>
          <p:nvPr/>
        </p:nvSpPr>
        <p:spPr>
          <a:xfrm>
            <a:off x="4644008" y="6294872"/>
            <a:ext cx="144016" cy="144016"/>
          </a:xfrm>
          <a:prstGeom prst="ellipse">
            <a:avLst/>
          </a:prstGeom>
          <a:solidFill>
            <a:srgbClr val="2E48C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p:cNvSpPr txBox="1"/>
          <p:nvPr/>
        </p:nvSpPr>
        <p:spPr>
          <a:xfrm>
            <a:off x="4788024" y="6182214"/>
            <a:ext cx="3600400" cy="369332"/>
          </a:xfrm>
          <a:prstGeom prst="rect">
            <a:avLst/>
          </a:prstGeom>
          <a:noFill/>
        </p:spPr>
        <p:txBody>
          <a:bodyPr wrap="square" rtlCol="0">
            <a:spAutoFit/>
          </a:bodyPr>
          <a:lstStyle/>
          <a:p>
            <a:r>
              <a:rPr lang="cs-CZ" dirty="0" smtClean="0"/>
              <a:t>Distribution of </a:t>
            </a:r>
            <a:r>
              <a:rPr lang="cs-CZ" i="1" dirty="0" smtClean="0"/>
              <a:t>S. sokolovi </a:t>
            </a:r>
            <a:r>
              <a:rPr lang="cs-CZ" dirty="0" smtClean="0"/>
              <a:t>sp. nov.</a:t>
            </a:r>
            <a:endParaRPr lang="cs-CZ" i="1" dirty="0"/>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4005064"/>
            <a:ext cx="2593492"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Volný tvar 13"/>
          <p:cNvSpPr/>
          <p:nvPr/>
        </p:nvSpPr>
        <p:spPr>
          <a:xfrm>
            <a:off x="5925312" y="2907792"/>
            <a:ext cx="841248" cy="566928"/>
          </a:xfrm>
          <a:custGeom>
            <a:avLst/>
            <a:gdLst>
              <a:gd name="connsiteX0" fmla="*/ 0 w 841248"/>
              <a:gd name="connsiteY0" fmla="*/ 566928 h 566928"/>
              <a:gd name="connsiteX1" fmla="*/ 18288 w 841248"/>
              <a:gd name="connsiteY1" fmla="*/ 521208 h 566928"/>
              <a:gd name="connsiteX2" fmla="*/ 100584 w 841248"/>
              <a:gd name="connsiteY2" fmla="*/ 475488 h 566928"/>
              <a:gd name="connsiteX3" fmla="*/ 146304 w 841248"/>
              <a:gd name="connsiteY3" fmla="*/ 420624 h 566928"/>
              <a:gd name="connsiteX4" fmla="*/ 182880 w 841248"/>
              <a:gd name="connsiteY4" fmla="*/ 320040 h 566928"/>
              <a:gd name="connsiteX5" fmla="*/ 210312 w 841248"/>
              <a:gd name="connsiteY5" fmla="*/ 301752 h 566928"/>
              <a:gd name="connsiteX6" fmla="*/ 228600 w 841248"/>
              <a:gd name="connsiteY6" fmla="*/ 274320 h 566928"/>
              <a:gd name="connsiteX7" fmla="*/ 237744 w 841248"/>
              <a:gd name="connsiteY7" fmla="*/ 246888 h 566928"/>
              <a:gd name="connsiteX8" fmla="*/ 292608 w 841248"/>
              <a:gd name="connsiteY8" fmla="*/ 201168 h 566928"/>
              <a:gd name="connsiteX9" fmla="*/ 301752 w 841248"/>
              <a:gd name="connsiteY9" fmla="*/ 173736 h 566928"/>
              <a:gd name="connsiteX10" fmla="*/ 356616 w 841248"/>
              <a:gd name="connsiteY10" fmla="*/ 155448 h 566928"/>
              <a:gd name="connsiteX11" fmla="*/ 475488 w 841248"/>
              <a:gd name="connsiteY11" fmla="*/ 164592 h 566928"/>
              <a:gd name="connsiteX12" fmla="*/ 530352 w 841248"/>
              <a:gd name="connsiteY12" fmla="*/ 182880 h 566928"/>
              <a:gd name="connsiteX13" fmla="*/ 658368 w 841248"/>
              <a:gd name="connsiteY13" fmla="*/ 173736 h 566928"/>
              <a:gd name="connsiteX14" fmla="*/ 685800 w 841248"/>
              <a:gd name="connsiteY14" fmla="*/ 164592 h 566928"/>
              <a:gd name="connsiteX15" fmla="*/ 740664 w 841248"/>
              <a:gd name="connsiteY15" fmla="*/ 128016 h 566928"/>
              <a:gd name="connsiteX16" fmla="*/ 786384 w 841248"/>
              <a:gd name="connsiteY16" fmla="*/ 73152 h 566928"/>
              <a:gd name="connsiteX17" fmla="*/ 804672 w 841248"/>
              <a:gd name="connsiteY17" fmla="*/ 45720 h 566928"/>
              <a:gd name="connsiteX18" fmla="*/ 832104 w 841248"/>
              <a:gd name="connsiteY18" fmla="*/ 36576 h 566928"/>
              <a:gd name="connsiteX19" fmla="*/ 841248 w 841248"/>
              <a:gd name="connsiteY19" fmla="*/ 0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1248" h="566928">
                <a:moveTo>
                  <a:pt x="0" y="566928"/>
                </a:moveTo>
                <a:cubicBezTo>
                  <a:pt x="6096" y="551688"/>
                  <a:pt x="7383" y="533476"/>
                  <a:pt x="18288" y="521208"/>
                </a:cubicBezTo>
                <a:cubicBezTo>
                  <a:pt x="44765" y="491421"/>
                  <a:pt x="68266" y="486261"/>
                  <a:pt x="100584" y="475488"/>
                </a:cubicBezTo>
                <a:cubicBezTo>
                  <a:pt x="114387" y="461685"/>
                  <a:pt x="139029" y="440629"/>
                  <a:pt x="146304" y="420624"/>
                </a:cubicBezTo>
                <a:cubicBezTo>
                  <a:pt x="161163" y="379761"/>
                  <a:pt x="153315" y="349605"/>
                  <a:pt x="182880" y="320040"/>
                </a:cubicBezTo>
                <a:cubicBezTo>
                  <a:pt x="190651" y="312269"/>
                  <a:pt x="201168" y="307848"/>
                  <a:pt x="210312" y="301752"/>
                </a:cubicBezTo>
                <a:cubicBezTo>
                  <a:pt x="216408" y="292608"/>
                  <a:pt x="223685" y="284150"/>
                  <a:pt x="228600" y="274320"/>
                </a:cubicBezTo>
                <a:cubicBezTo>
                  <a:pt x="232911" y="265699"/>
                  <a:pt x="232397" y="254908"/>
                  <a:pt x="237744" y="246888"/>
                </a:cubicBezTo>
                <a:cubicBezTo>
                  <a:pt x="251825" y="225766"/>
                  <a:pt x="272366" y="214662"/>
                  <a:pt x="292608" y="201168"/>
                </a:cubicBezTo>
                <a:cubicBezTo>
                  <a:pt x="295656" y="192024"/>
                  <a:pt x="293909" y="179338"/>
                  <a:pt x="301752" y="173736"/>
                </a:cubicBezTo>
                <a:cubicBezTo>
                  <a:pt x="317439" y="162531"/>
                  <a:pt x="356616" y="155448"/>
                  <a:pt x="356616" y="155448"/>
                </a:cubicBezTo>
                <a:cubicBezTo>
                  <a:pt x="396240" y="158496"/>
                  <a:pt x="436233" y="158394"/>
                  <a:pt x="475488" y="164592"/>
                </a:cubicBezTo>
                <a:cubicBezTo>
                  <a:pt x="494529" y="167599"/>
                  <a:pt x="530352" y="182880"/>
                  <a:pt x="530352" y="182880"/>
                </a:cubicBezTo>
                <a:cubicBezTo>
                  <a:pt x="573024" y="179832"/>
                  <a:pt x="615880" y="178735"/>
                  <a:pt x="658368" y="173736"/>
                </a:cubicBezTo>
                <a:cubicBezTo>
                  <a:pt x="667941" y="172610"/>
                  <a:pt x="677374" y="169273"/>
                  <a:pt x="685800" y="164592"/>
                </a:cubicBezTo>
                <a:cubicBezTo>
                  <a:pt x="705013" y="153918"/>
                  <a:pt x="740664" y="128016"/>
                  <a:pt x="740664" y="128016"/>
                </a:cubicBezTo>
                <a:cubicBezTo>
                  <a:pt x="786070" y="59908"/>
                  <a:pt x="727712" y="143558"/>
                  <a:pt x="786384" y="73152"/>
                </a:cubicBezTo>
                <a:cubicBezTo>
                  <a:pt x="793419" y="64709"/>
                  <a:pt x="796090" y="52585"/>
                  <a:pt x="804672" y="45720"/>
                </a:cubicBezTo>
                <a:cubicBezTo>
                  <a:pt x="812198" y="39699"/>
                  <a:pt x="822960" y="39624"/>
                  <a:pt x="832104" y="36576"/>
                </a:cubicBezTo>
                <a:lnTo>
                  <a:pt x="841248" y="0"/>
                </a:lnTo>
              </a:path>
            </a:pathLst>
          </a:custGeom>
          <a:noFill/>
          <a:ln w="9525">
            <a:solidFill>
              <a:srgbClr val="577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Volný tvar 14"/>
          <p:cNvSpPr/>
          <p:nvPr/>
        </p:nvSpPr>
        <p:spPr>
          <a:xfrm>
            <a:off x="5879592" y="3730147"/>
            <a:ext cx="1115568" cy="631541"/>
          </a:xfrm>
          <a:custGeom>
            <a:avLst/>
            <a:gdLst>
              <a:gd name="connsiteX0" fmla="*/ 0 w 1115568"/>
              <a:gd name="connsiteY0" fmla="*/ 567533 h 631541"/>
              <a:gd name="connsiteX1" fmla="*/ 36576 w 1115568"/>
              <a:gd name="connsiteY1" fmla="*/ 613253 h 631541"/>
              <a:gd name="connsiteX2" fmla="*/ 64008 w 1115568"/>
              <a:gd name="connsiteY2" fmla="*/ 622397 h 631541"/>
              <a:gd name="connsiteX3" fmla="*/ 182880 w 1115568"/>
              <a:gd name="connsiteY3" fmla="*/ 631541 h 631541"/>
              <a:gd name="connsiteX4" fmla="*/ 237744 w 1115568"/>
              <a:gd name="connsiteY4" fmla="*/ 622397 h 631541"/>
              <a:gd name="connsiteX5" fmla="*/ 374904 w 1115568"/>
              <a:gd name="connsiteY5" fmla="*/ 594965 h 631541"/>
              <a:gd name="connsiteX6" fmla="*/ 448056 w 1115568"/>
              <a:gd name="connsiteY6" fmla="*/ 530957 h 631541"/>
              <a:gd name="connsiteX7" fmla="*/ 475488 w 1115568"/>
              <a:gd name="connsiteY7" fmla="*/ 512669 h 631541"/>
              <a:gd name="connsiteX8" fmla="*/ 502920 w 1115568"/>
              <a:gd name="connsiteY8" fmla="*/ 494381 h 631541"/>
              <a:gd name="connsiteX9" fmla="*/ 685800 w 1115568"/>
              <a:gd name="connsiteY9" fmla="*/ 503525 h 631541"/>
              <a:gd name="connsiteX10" fmla="*/ 740664 w 1115568"/>
              <a:gd name="connsiteY10" fmla="*/ 521813 h 631541"/>
              <a:gd name="connsiteX11" fmla="*/ 768096 w 1115568"/>
              <a:gd name="connsiteY11" fmla="*/ 530957 h 631541"/>
              <a:gd name="connsiteX12" fmla="*/ 813816 w 1115568"/>
              <a:gd name="connsiteY12" fmla="*/ 485237 h 631541"/>
              <a:gd name="connsiteX13" fmla="*/ 822960 w 1115568"/>
              <a:gd name="connsiteY13" fmla="*/ 457805 h 631541"/>
              <a:gd name="connsiteX14" fmla="*/ 877824 w 1115568"/>
              <a:gd name="connsiteY14" fmla="*/ 421229 h 631541"/>
              <a:gd name="connsiteX15" fmla="*/ 905256 w 1115568"/>
              <a:gd name="connsiteY15" fmla="*/ 402941 h 631541"/>
              <a:gd name="connsiteX16" fmla="*/ 932688 w 1115568"/>
              <a:gd name="connsiteY16" fmla="*/ 384653 h 631541"/>
              <a:gd name="connsiteX17" fmla="*/ 969264 w 1115568"/>
              <a:gd name="connsiteY17" fmla="*/ 329789 h 631541"/>
              <a:gd name="connsiteX18" fmla="*/ 987552 w 1115568"/>
              <a:gd name="connsiteY18" fmla="*/ 302357 h 631541"/>
              <a:gd name="connsiteX19" fmla="*/ 996696 w 1115568"/>
              <a:gd name="connsiteY19" fmla="*/ 274925 h 631541"/>
              <a:gd name="connsiteX20" fmla="*/ 1014984 w 1115568"/>
              <a:gd name="connsiteY20" fmla="*/ 119477 h 631541"/>
              <a:gd name="connsiteX21" fmla="*/ 1033272 w 1115568"/>
              <a:gd name="connsiteY21" fmla="*/ 64613 h 631541"/>
              <a:gd name="connsiteX22" fmla="*/ 1060704 w 1115568"/>
              <a:gd name="connsiteY22" fmla="*/ 46325 h 631541"/>
              <a:gd name="connsiteX23" fmla="*/ 1106424 w 1115568"/>
              <a:gd name="connsiteY23" fmla="*/ 605 h 631541"/>
              <a:gd name="connsiteX24" fmla="*/ 1115568 w 1115568"/>
              <a:gd name="connsiteY24" fmla="*/ 605 h 63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5568" h="631541">
                <a:moveTo>
                  <a:pt x="0" y="567533"/>
                </a:moveTo>
                <a:cubicBezTo>
                  <a:pt x="12192" y="582773"/>
                  <a:pt x="21758" y="600552"/>
                  <a:pt x="36576" y="613253"/>
                </a:cubicBezTo>
                <a:cubicBezTo>
                  <a:pt x="43894" y="619526"/>
                  <a:pt x="54444" y="621201"/>
                  <a:pt x="64008" y="622397"/>
                </a:cubicBezTo>
                <a:cubicBezTo>
                  <a:pt x="103442" y="627326"/>
                  <a:pt x="143256" y="628493"/>
                  <a:pt x="182880" y="631541"/>
                </a:cubicBezTo>
                <a:cubicBezTo>
                  <a:pt x="201168" y="628493"/>
                  <a:pt x="219317" y="624444"/>
                  <a:pt x="237744" y="622397"/>
                </a:cubicBezTo>
                <a:cubicBezTo>
                  <a:pt x="364458" y="608318"/>
                  <a:pt x="315127" y="634817"/>
                  <a:pt x="374904" y="594965"/>
                </a:cubicBezTo>
                <a:cubicBezTo>
                  <a:pt x="405384" y="549245"/>
                  <a:pt x="384048" y="573629"/>
                  <a:pt x="448056" y="530957"/>
                </a:cubicBezTo>
                <a:lnTo>
                  <a:pt x="475488" y="512669"/>
                </a:lnTo>
                <a:lnTo>
                  <a:pt x="502920" y="494381"/>
                </a:lnTo>
                <a:cubicBezTo>
                  <a:pt x="563880" y="497429"/>
                  <a:pt x="625166" y="496529"/>
                  <a:pt x="685800" y="503525"/>
                </a:cubicBezTo>
                <a:cubicBezTo>
                  <a:pt x="704950" y="505735"/>
                  <a:pt x="722376" y="515717"/>
                  <a:pt x="740664" y="521813"/>
                </a:cubicBezTo>
                <a:lnTo>
                  <a:pt x="768096" y="530957"/>
                </a:lnTo>
                <a:cubicBezTo>
                  <a:pt x="795528" y="512669"/>
                  <a:pt x="798576" y="515717"/>
                  <a:pt x="813816" y="485237"/>
                </a:cubicBezTo>
                <a:cubicBezTo>
                  <a:pt x="818127" y="476616"/>
                  <a:pt x="816144" y="464621"/>
                  <a:pt x="822960" y="457805"/>
                </a:cubicBezTo>
                <a:cubicBezTo>
                  <a:pt x="838502" y="442263"/>
                  <a:pt x="859536" y="433421"/>
                  <a:pt x="877824" y="421229"/>
                </a:cubicBezTo>
                <a:lnTo>
                  <a:pt x="905256" y="402941"/>
                </a:lnTo>
                <a:lnTo>
                  <a:pt x="932688" y="384653"/>
                </a:lnTo>
                <a:lnTo>
                  <a:pt x="969264" y="329789"/>
                </a:lnTo>
                <a:cubicBezTo>
                  <a:pt x="975360" y="320645"/>
                  <a:pt x="984077" y="312783"/>
                  <a:pt x="987552" y="302357"/>
                </a:cubicBezTo>
                <a:lnTo>
                  <a:pt x="996696" y="274925"/>
                </a:lnTo>
                <a:cubicBezTo>
                  <a:pt x="1002708" y="196774"/>
                  <a:pt x="997497" y="177768"/>
                  <a:pt x="1014984" y="119477"/>
                </a:cubicBezTo>
                <a:cubicBezTo>
                  <a:pt x="1020523" y="101013"/>
                  <a:pt x="1017232" y="75306"/>
                  <a:pt x="1033272" y="64613"/>
                </a:cubicBezTo>
                <a:lnTo>
                  <a:pt x="1060704" y="46325"/>
                </a:lnTo>
                <a:cubicBezTo>
                  <a:pt x="1078992" y="18893"/>
                  <a:pt x="1075944" y="15845"/>
                  <a:pt x="1106424" y="605"/>
                </a:cubicBezTo>
                <a:cubicBezTo>
                  <a:pt x="1109150" y="-758"/>
                  <a:pt x="1112520" y="605"/>
                  <a:pt x="1115568" y="605"/>
                </a:cubicBezTo>
              </a:path>
            </a:pathLst>
          </a:custGeom>
          <a:noFill/>
          <a:ln w="9525">
            <a:solidFill>
              <a:srgbClr val="577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p:cNvSpPr txBox="1"/>
          <p:nvPr/>
        </p:nvSpPr>
        <p:spPr>
          <a:xfrm>
            <a:off x="5508104" y="2852936"/>
            <a:ext cx="1742978" cy="369332"/>
          </a:xfrm>
          <a:prstGeom prst="rect">
            <a:avLst/>
          </a:prstGeom>
          <a:noFill/>
        </p:spPr>
        <p:txBody>
          <a:bodyPr wrap="none" rtlCol="0">
            <a:spAutoFit/>
          </a:bodyPr>
          <a:lstStyle/>
          <a:p>
            <a:r>
              <a:rPr lang="cs-CZ" dirty="0" err="1" smtClean="0">
                <a:solidFill>
                  <a:srgbClr val="FFFF00"/>
                </a:solidFill>
              </a:rPr>
              <a:t>Borena</a:t>
            </a:r>
            <a:r>
              <a:rPr lang="cs-CZ" dirty="0" smtClean="0">
                <a:solidFill>
                  <a:srgbClr val="FFFF00"/>
                </a:solidFill>
              </a:rPr>
              <a:t> </a:t>
            </a:r>
            <a:r>
              <a:rPr lang="cs-CZ" dirty="0" err="1" smtClean="0">
                <a:solidFill>
                  <a:srgbClr val="FFFF00"/>
                </a:solidFill>
              </a:rPr>
              <a:t>Saynt</a:t>
            </a:r>
            <a:r>
              <a:rPr lang="cs-CZ" dirty="0" smtClean="0">
                <a:solidFill>
                  <a:srgbClr val="FFFF00"/>
                </a:solidFill>
              </a:rPr>
              <a:t> NP</a:t>
            </a:r>
            <a:endParaRPr lang="cs-CZ" dirty="0">
              <a:solidFill>
                <a:srgbClr val="FFFF00"/>
              </a:solidFill>
            </a:endParaRPr>
          </a:p>
        </p:txBody>
      </p:sp>
      <p:sp>
        <p:nvSpPr>
          <p:cNvPr id="16" name="TextovéPole 15"/>
          <p:cNvSpPr txBox="1"/>
          <p:nvPr/>
        </p:nvSpPr>
        <p:spPr>
          <a:xfrm>
            <a:off x="4616568" y="2329716"/>
            <a:ext cx="735324" cy="523220"/>
          </a:xfrm>
          <a:prstGeom prst="rect">
            <a:avLst/>
          </a:prstGeom>
          <a:noFill/>
        </p:spPr>
        <p:txBody>
          <a:bodyPr wrap="square" rtlCol="0">
            <a:spAutoFit/>
          </a:bodyPr>
          <a:lstStyle/>
          <a:p>
            <a:r>
              <a:rPr lang="cs-CZ" sz="1400" dirty="0" err="1" smtClean="0"/>
              <a:t>Lake</a:t>
            </a:r>
            <a:r>
              <a:rPr lang="cs-CZ" sz="1400" dirty="0" smtClean="0"/>
              <a:t> Tana</a:t>
            </a:r>
            <a:endParaRPr lang="cs-CZ" sz="1400" dirty="0"/>
          </a:p>
        </p:txBody>
      </p:sp>
      <p:sp>
        <p:nvSpPr>
          <p:cNvPr id="17" name="TextovéPole 16"/>
          <p:cNvSpPr txBox="1"/>
          <p:nvPr/>
        </p:nvSpPr>
        <p:spPr>
          <a:xfrm rot="2331212">
            <a:off x="4738187" y="3334691"/>
            <a:ext cx="1436990" cy="307777"/>
          </a:xfrm>
          <a:prstGeom prst="rect">
            <a:avLst/>
          </a:prstGeom>
          <a:noFill/>
        </p:spPr>
        <p:txBody>
          <a:bodyPr wrap="square" rtlCol="0">
            <a:spAutoFit/>
          </a:bodyPr>
          <a:lstStyle/>
          <a:p>
            <a:r>
              <a:rPr lang="cs-CZ" sz="1400" dirty="0" smtClean="0"/>
              <a:t>Blue Nile</a:t>
            </a:r>
            <a:endParaRPr lang="cs-CZ" sz="1400" dirty="0"/>
          </a:p>
        </p:txBody>
      </p:sp>
      <p:sp>
        <p:nvSpPr>
          <p:cNvPr id="18" name="TextovéPole 17"/>
          <p:cNvSpPr txBox="1"/>
          <p:nvPr/>
        </p:nvSpPr>
        <p:spPr>
          <a:xfrm>
            <a:off x="1115616" y="6074980"/>
            <a:ext cx="1831655" cy="369332"/>
          </a:xfrm>
          <a:prstGeom prst="rect">
            <a:avLst/>
          </a:prstGeom>
          <a:noFill/>
        </p:spPr>
        <p:txBody>
          <a:bodyPr wrap="none" rtlCol="0">
            <a:spAutoFit/>
          </a:bodyPr>
          <a:lstStyle/>
          <a:p>
            <a:r>
              <a:rPr lang="cs-CZ" i="1" dirty="0" smtClean="0"/>
              <a:t>Stenocephalemys</a:t>
            </a:r>
            <a:endParaRPr lang="cs-CZ" i="1" dirty="0"/>
          </a:p>
        </p:txBody>
      </p:sp>
      <p:sp>
        <p:nvSpPr>
          <p:cNvPr id="19" name="TextovéPole 16"/>
          <p:cNvSpPr txBox="1"/>
          <p:nvPr/>
        </p:nvSpPr>
        <p:spPr>
          <a:xfrm rot="18004339">
            <a:off x="7059302" y="4387737"/>
            <a:ext cx="1436990" cy="307777"/>
          </a:xfrm>
          <a:prstGeom prst="rect">
            <a:avLst/>
          </a:prstGeom>
          <a:noFill/>
        </p:spPr>
        <p:txBody>
          <a:bodyPr wrap="square" rtlCol="0">
            <a:spAutoFit/>
          </a:bodyPr>
          <a:lstStyle/>
          <a:p>
            <a:r>
              <a:rPr lang="cs-CZ" sz="1400" dirty="0" smtClean="0"/>
              <a:t>Awash</a:t>
            </a:r>
            <a:endParaRPr lang="cs-CZ" sz="1400" dirty="0"/>
          </a:p>
        </p:txBody>
      </p:sp>
    </p:spTree>
    <p:extLst>
      <p:ext uri="{BB962C8B-B14F-4D97-AF65-F5344CB8AC3E}">
        <p14:creationId xmlns:p14="http://schemas.microsoft.com/office/powerpoint/2010/main" val="1383326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Phylogenetic species concept (Diagnosability Version)</a:t>
            </a:r>
            <a:endParaRPr lang="en-US" dirty="0"/>
          </a:p>
        </p:txBody>
      </p:sp>
      <p:sp>
        <p:nvSpPr>
          <p:cNvPr id="3" name="Content Placeholder 2"/>
          <p:cNvSpPr>
            <a:spLocks noGrp="1"/>
          </p:cNvSpPr>
          <p:nvPr>
            <p:ph idx="1"/>
          </p:nvPr>
        </p:nvSpPr>
        <p:spPr/>
        <p:txBody>
          <a:bodyPr/>
          <a:lstStyle/>
          <a:p>
            <a:r>
              <a:rPr lang="cs-CZ" dirty="0" smtClean="0"/>
              <a:t>= the smallest population or group of populations, within which there is a </a:t>
            </a:r>
            <a:r>
              <a:rPr lang="cs-CZ" b="1" dirty="0" smtClean="0"/>
              <a:t>parental pattern of ancestry and descent</a:t>
            </a:r>
          </a:p>
          <a:p>
            <a:r>
              <a:rPr lang="cs-CZ" dirty="0" smtClean="0"/>
              <a:t>two populations are considered species if they are </a:t>
            </a:r>
            <a:r>
              <a:rPr lang="cs-CZ" b="1" dirty="0" smtClean="0"/>
              <a:t>100% diagnostic </a:t>
            </a:r>
            <a:r>
              <a:rPr lang="cs-CZ" dirty="0" smtClean="0"/>
              <a:t>(e.g. discriminant analysis of morphometric data or allele frequency data)</a:t>
            </a:r>
          </a:p>
          <a:p>
            <a:r>
              <a:rPr lang="cs-CZ" dirty="0" err="1" smtClean="0"/>
              <a:t>recent</a:t>
            </a:r>
            <a:r>
              <a:rPr lang="cs-CZ" dirty="0" smtClean="0"/>
              <a:t> </a:t>
            </a:r>
            <a:r>
              <a:rPr lang="cs-CZ" b="1" dirty="0" smtClean="0"/>
              <a:t>paradigmatic shift from the Biological Species Concept to Phylogenetic Species </a:t>
            </a:r>
            <a:r>
              <a:rPr lang="cs-CZ" b="1" dirty="0" err="1" smtClean="0"/>
              <a:t>Concept</a:t>
            </a:r>
            <a:endParaRPr lang="cs-CZ" b="1" dirty="0" smtClean="0"/>
          </a:p>
          <a:p>
            <a:r>
              <a:rPr lang="cs-CZ" dirty="0" err="1" smtClean="0"/>
              <a:t>extreme</a:t>
            </a:r>
            <a:r>
              <a:rPr lang="cs-CZ" dirty="0" smtClean="0"/>
              <a:t> </a:t>
            </a:r>
            <a:r>
              <a:rPr lang="cs-CZ" dirty="0" err="1"/>
              <a:t>cases</a:t>
            </a:r>
            <a:r>
              <a:rPr lang="cs-CZ" dirty="0"/>
              <a:t>: </a:t>
            </a:r>
            <a:r>
              <a:rPr lang="cs-CZ" dirty="0" err="1"/>
              <a:t>descendants</a:t>
            </a:r>
            <a:r>
              <a:rPr lang="cs-CZ" dirty="0"/>
              <a:t> </a:t>
            </a:r>
            <a:r>
              <a:rPr lang="cs-CZ" dirty="0" err="1"/>
              <a:t>of</a:t>
            </a:r>
            <a:r>
              <a:rPr lang="cs-CZ" dirty="0"/>
              <a:t> a single </a:t>
            </a:r>
            <a:r>
              <a:rPr lang="cs-CZ" dirty="0" err="1"/>
              <a:t>mother</a:t>
            </a:r>
            <a:r>
              <a:rPr lang="cs-CZ" dirty="0"/>
              <a:t> </a:t>
            </a:r>
            <a:r>
              <a:rPr lang="cs-CZ" dirty="0" err="1"/>
              <a:t>with</a:t>
            </a:r>
            <a:r>
              <a:rPr lang="cs-CZ" dirty="0"/>
              <a:t> a </a:t>
            </a:r>
            <a:r>
              <a:rPr lang="cs-CZ" dirty="0" err="1"/>
              <a:t>mutation</a:t>
            </a:r>
            <a:r>
              <a:rPr lang="cs-CZ" dirty="0"/>
              <a:t> </a:t>
            </a:r>
            <a:r>
              <a:rPr lang="cs-CZ" dirty="0" err="1"/>
              <a:t>at</a:t>
            </a:r>
            <a:r>
              <a:rPr lang="cs-CZ" dirty="0"/>
              <a:t> mtDNA </a:t>
            </a:r>
            <a:r>
              <a:rPr lang="cs-CZ" dirty="0" err="1"/>
              <a:t>can</a:t>
            </a:r>
            <a:r>
              <a:rPr lang="cs-CZ" dirty="0"/>
              <a:t> </a:t>
            </a:r>
            <a:r>
              <a:rPr lang="cs-CZ" dirty="0" err="1"/>
              <a:t>be</a:t>
            </a:r>
            <a:r>
              <a:rPr lang="cs-CZ" dirty="0"/>
              <a:t> 100% </a:t>
            </a:r>
            <a:r>
              <a:rPr lang="cs-CZ" dirty="0" err="1"/>
              <a:t>diagnosed</a:t>
            </a:r>
            <a:r>
              <a:rPr lang="cs-CZ" dirty="0"/>
              <a:t> (</a:t>
            </a:r>
            <a:r>
              <a:rPr lang="cs-CZ" dirty="0" err="1"/>
              <a:t>i.e</a:t>
            </a:r>
            <a:r>
              <a:rPr lang="cs-CZ" dirty="0"/>
              <a:t>. </a:t>
            </a:r>
            <a:r>
              <a:rPr lang="cs-CZ" dirty="0" err="1"/>
              <a:t>should</a:t>
            </a:r>
            <a:r>
              <a:rPr lang="cs-CZ" dirty="0"/>
              <a:t> </a:t>
            </a:r>
            <a:r>
              <a:rPr lang="cs-CZ" dirty="0" err="1"/>
              <a:t>be</a:t>
            </a:r>
            <a:r>
              <a:rPr lang="cs-CZ" dirty="0"/>
              <a:t> </a:t>
            </a:r>
            <a:r>
              <a:rPr lang="cs-CZ" dirty="0" err="1"/>
              <a:t>considered</a:t>
            </a:r>
            <a:r>
              <a:rPr lang="cs-CZ" dirty="0"/>
              <a:t> species)</a:t>
            </a:r>
          </a:p>
          <a:p>
            <a:endParaRPr lang="en-US" dirty="0"/>
          </a:p>
        </p:txBody>
      </p:sp>
      <p:sp>
        <p:nvSpPr>
          <p:cNvPr id="4" name="TextBox 3"/>
          <p:cNvSpPr txBox="1"/>
          <p:nvPr/>
        </p:nvSpPr>
        <p:spPr>
          <a:xfrm>
            <a:off x="6156176" y="6488668"/>
            <a:ext cx="2906630" cy="369332"/>
          </a:xfrm>
          <a:prstGeom prst="rect">
            <a:avLst/>
          </a:prstGeom>
          <a:noFill/>
        </p:spPr>
        <p:txBody>
          <a:bodyPr wrap="none" rtlCol="0">
            <a:spAutoFit/>
          </a:bodyPr>
          <a:lstStyle/>
          <a:p>
            <a:r>
              <a:rPr lang="cs-CZ" i="1" dirty="0" smtClean="0"/>
              <a:t>Cracraft, 1983, Cracraft 1997</a:t>
            </a:r>
            <a:endParaRPr lang="en-US" i="1" dirty="0"/>
          </a:p>
        </p:txBody>
      </p:sp>
    </p:spTree>
    <p:extLst>
      <p:ext uri="{BB962C8B-B14F-4D97-AF65-F5344CB8AC3E}">
        <p14:creationId xmlns:p14="http://schemas.microsoft.com/office/powerpoint/2010/main" val="2009776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a:srcRect l="22914" t="17101" r="40074" b="16400"/>
          <a:stretch/>
        </p:blipFill>
        <p:spPr>
          <a:xfrm>
            <a:off x="4103947" y="1580318"/>
            <a:ext cx="4392489" cy="4439216"/>
          </a:xfrm>
          <a:prstGeom prst="rect">
            <a:avLst/>
          </a:prstGeom>
        </p:spPr>
      </p:pic>
      <p:sp>
        <p:nvSpPr>
          <p:cNvPr id="2" name="Nadpis 1"/>
          <p:cNvSpPr>
            <a:spLocks noGrp="1"/>
          </p:cNvSpPr>
          <p:nvPr>
            <p:ph type="title"/>
          </p:nvPr>
        </p:nvSpPr>
        <p:spPr/>
        <p:txBody>
          <a:bodyPr/>
          <a:lstStyle/>
          <a:p>
            <a:r>
              <a:rPr lang="cs-CZ" dirty="0" err="1" smtClean="0"/>
              <a:t>Borena</a:t>
            </a:r>
            <a:r>
              <a:rPr lang="cs-CZ" dirty="0" smtClean="0"/>
              <a:t> </a:t>
            </a:r>
            <a:r>
              <a:rPr lang="cs-CZ" dirty="0" err="1" smtClean="0"/>
              <a:t>Saynt</a:t>
            </a:r>
            <a:r>
              <a:rPr lang="cs-CZ" dirty="0" smtClean="0"/>
              <a:t> NP</a:t>
            </a:r>
            <a:endParaRPr lang="cs-CZ" dirty="0"/>
          </a:p>
        </p:txBody>
      </p:sp>
      <p:cxnSp>
        <p:nvCxnSpPr>
          <p:cNvPr id="10" name="Přímá spojnice se šipkou 9"/>
          <p:cNvCxnSpPr/>
          <p:nvPr/>
        </p:nvCxnSpPr>
        <p:spPr>
          <a:xfrm flipH="1">
            <a:off x="6300192" y="3212976"/>
            <a:ext cx="72008" cy="28803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Ovál 10"/>
          <p:cNvSpPr/>
          <p:nvPr/>
        </p:nvSpPr>
        <p:spPr>
          <a:xfrm>
            <a:off x="4644008" y="6294872"/>
            <a:ext cx="144016" cy="144016"/>
          </a:xfrm>
          <a:prstGeom prst="ellipse">
            <a:avLst/>
          </a:prstGeom>
          <a:solidFill>
            <a:srgbClr val="2E48C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TextovéPole 11"/>
          <p:cNvSpPr txBox="1"/>
          <p:nvPr/>
        </p:nvSpPr>
        <p:spPr>
          <a:xfrm>
            <a:off x="4788024" y="6182214"/>
            <a:ext cx="3727326" cy="369332"/>
          </a:xfrm>
          <a:prstGeom prst="rect">
            <a:avLst/>
          </a:prstGeom>
          <a:noFill/>
        </p:spPr>
        <p:txBody>
          <a:bodyPr wrap="square" rtlCol="0">
            <a:spAutoFit/>
          </a:bodyPr>
          <a:lstStyle/>
          <a:p>
            <a:r>
              <a:rPr lang="cs-CZ" dirty="0" smtClean="0"/>
              <a:t>Distribution of </a:t>
            </a:r>
            <a:r>
              <a:rPr lang="cs-CZ" i="1" dirty="0" smtClean="0"/>
              <a:t>S. sokolovi </a:t>
            </a:r>
            <a:r>
              <a:rPr lang="cs-CZ" dirty="0" smtClean="0"/>
              <a:t>sp. nov. </a:t>
            </a:r>
            <a:endParaRPr lang="cs-CZ" i="1" dirty="0"/>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41" y="5200592"/>
            <a:ext cx="1750245" cy="116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Volný tvar 13"/>
          <p:cNvSpPr/>
          <p:nvPr/>
        </p:nvSpPr>
        <p:spPr>
          <a:xfrm>
            <a:off x="5925312" y="2907792"/>
            <a:ext cx="841248" cy="566928"/>
          </a:xfrm>
          <a:custGeom>
            <a:avLst/>
            <a:gdLst>
              <a:gd name="connsiteX0" fmla="*/ 0 w 841248"/>
              <a:gd name="connsiteY0" fmla="*/ 566928 h 566928"/>
              <a:gd name="connsiteX1" fmla="*/ 18288 w 841248"/>
              <a:gd name="connsiteY1" fmla="*/ 521208 h 566928"/>
              <a:gd name="connsiteX2" fmla="*/ 100584 w 841248"/>
              <a:gd name="connsiteY2" fmla="*/ 475488 h 566928"/>
              <a:gd name="connsiteX3" fmla="*/ 146304 w 841248"/>
              <a:gd name="connsiteY3" fmla="*/ 420624 h 566928"/>
              <a:gd name="connsiteX4" fmla="*/ 182880 w 841248"/>
              <a:gd name="connsiteY4" fmla="*/ 320040 h 566928"/>
              <a:gd name="connsiteX5" fmla="*/ 210312 w 841248"/>
              <a:gd name="connsiteY5" fmla="*/ 301752 h 566928"/>
              <a:gd name="connsiteX6" fmla="*/ 228600 w 841248"/>
              <a:gd name="connsiteY6" fmla="*/ 274320 h 566928"/>
              <a:gd name="connsiteX7" fmla="*/ 237744 w 841248"/>
              <a:gd name="connsiteY7" fmla="*/ 246888 h 566928"/>
              <a:gd name="connsiteX8" fmla="*/ 292608 w 841248"/>
              <a:gd name="connsiteY8" fmla="*/ 201168 h 566928"/>
              <a:gd name="connsiteX9" fmla="*/ 301752 w 841248"/>
              <a:gd name="connsiteY9" fmla="*/ 173736 h 566928"/>
              <a:gd name="connsiteX10" fmla="*/ 356616 w 841248"/>
              <a:gd name="connsiteY10" fmla="*/ 155448 h 566928"/>
              <a:gd name="connsiteX11" fmla="*/ 475488 w 841248"/>
              <a:gd name="connsiteY11" fmla="*/ 164592 h 566928"/>
              <a:gd name="connsiteX12" fmla="*/ 530352 w 841248"/>
              <a:gd name="connsiteY12" fmla="*/ 182880 h 566928"/>
              <a:gd name="connsiteX13" fmla="*/ 658368 w 841248"/>
              <a:gd name="connsiteY13" fmla="*/ 173736 h 566928"/>
              <a:gd name="connsiteX14" fmla="*/ 685800 w 841248"/>
              <a:gd name="connsiteY14" fmla="*/ 164592 h 566928"/>
              <a:gd name="connsiteX15" fmla="*/ 740664 w 841248"/>
              <a:gd name="connsiteY15" fmla="*/ 128016 h 566928"/>
              <a:gd name="connsiteX16" fmla="*/ 786384 w 841248"/>
              <a:gd name="connsiteY16" fmla="*/ 73152 h 566928"/>
              <a:gd name="connsiteX17" fmla="*/ 804672 w 841248"/>
              <a:gd name="connsiteY17" fmla="*/ 45720 h 566928"/>
              <a:gd name="connsiteX18" fmla="*/ 832104 w 841248"/>
              <a:gd name="connsiteY18" fmla="*/ 36576 h 566928"/>
              <a:gd name="connsiteX19" fmla="*/ 841248 w 841248"/>
              <a:gd name="connsiteY19" fmla="*/ 0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1248" h="566928">
                <a:moveTo>
                  <a:pt x="0" y="566928"/>
                </a:moveTo>
                <a:cubicBezTo>
                  <a:pt x="6096" y="551688"/>
                  <a:pt x="7383" y="533476"/>
                  <a:pt x="18288" y="521208"/>
                </a:cubicBezTo>
                <a:cubicBezTo>
                  <a:pt x="44765" y="491421"/>
                  <a:pt x="68266" y="486261"/>
                  <a:pt x="100584" y="475488"/>
                </a:cubicBezTo>
                <a:cubicBezTo>
                  <a:pt x="114387" y="461685"/>
                  <a:pt x="139029" y="440629"/>
                  <a:pt x="146304" y="420624"/>
                </a:cubicBezTo>
                <a:cubicBezTo>
                  <a:pt x="161163" y="379761"/>
                  <a:pt x="153315" y="349605"/>
                  <a:pt x="182880" y="320040"/>
                </a:cubicBezTo>
                <a:cubicBezTo>
                  <a:pt x="190651" y="312269"/>
                  <a:pt x="201168" y="307848"/>
                  <a:pt x="210312" y="301752"/>
                </a:cubicBezTo>
                <a:cubicBezTo>
                  <a:pt x="216408" y="292608"/>
                  <a:pt x="223685" y="284150"/>
                  <a:pt x="228600" y="274320"/>
                </a:cubicBezTo>
                <a:cubicBezTo>
                  <a:pt x="232911" y="265699"/>
                  <a:pt x="232397" y="254908"/>
                  <a:pt x="237744" y="246888"/>
                </a:cubicBezTo>
                <a:cubicBezTo>
                  <a:pt x="251825" y="225766"/>
                  <a:pt x="272366" y="214662"/>
                  <a:pt x="292608" y="201168"/>
                </a:cubicBezTo>
                <a:cubicBezTo>
                  <a:pt x="295656" y="192024"/>
                  <a:pt x="293909" y="179338"/>
                  <a:pt x="301752" y="173736"/>
                </a:cubicBezTo>
                <a:cubicBezTo>
                  <a:pt x="317439" y="162531"/>
                  <a:pt x="356616" y="155448"/>
                  <a:pt x="356616" y="155448"/>
                </a:cubicBezTo>
                <a:cubicBezTo>
                  <a:pt x="396240" y="158496"/>
                  <a:pt x="436233" y="158394"/>
                  <a:pt x="475488" y="164592"/>
                </a:cubicBezTo>
                <a:cubicBezTo>
                  <a:pt x="494529" y="167599"/>
                  <a:pt x="530352" y="182880"/>
                  <a:pt x="530352" y="182880"/>
                </a:cubicBezTo>
                <a:cubicBezTo>
                  <a:pt x="573024" y="179832"/>
                  <a:pt x="615880" y="178735"/>
                  <a:pt x="658368" y="173736"/>
                </a:cubicBezTo>
                <a:cubicBezTo>
                  <a:pt x="667941" y="172610"/>
                  <a:pt x="677374" y="169273"/>
                  <a:pt x="685800" y="164592"/>
                </a:cubicBezTo>
                <a:cubicBezTo>
                  <a:pt x="705013" y="153918"/>
                  <a:pt x="740664" y="128016"/>
                  <a:pt x="740664" y="128016"/>
                </a:cubicBezTo>
                <a:cubicBezTo>
                  <a:pt x="786070" y="59908"/>
                  <a:pt x="727712" y="143558"/>
                  <a:pt x="786384" y="73152"/>
                </a:cubicBezTo>
                <a:cubicBezTo>
                  <a:pt x="793419" y="64709"/>
                  <a:pt x="796090" y="52585"/>
                  <a:pt x="804672" y="45720"/>
                </a:cubicBezTo>
                <a:cubicBezTo>
                  <a:pt x="812198" y="39699"/>
                  <a:pt x="822960" y="39624"/>
                  <a:pt x="832104" y="36576"/>
                </a:cubicBezTo>
                <a:lnTo>
                  <a:pt x="841248" y="0"/>
                </a:lnTo>
              </a:path>
            </a:pathLst>
          </a:custGeom>
          <a:noFill/>
          <a:ln w="9525">
            <a:solidFill>
              <a:srgbClr val="577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Volný tvar 14"/>
          <p:cNvSpPr/>
          <p:nvPr/>
        </p:nvSpPr>
        <p:spPr>
          <a:xfrm>
            <a:off x="5879592" y="3730147"/>
            <a:ext cx="1115568" cy="631541"/>
          </a:xfrm>
          <a:custGeom>
            <a:avLst/>
            <a:gdLst>
              <a:gd name="connsiteX0" fmla="*/ 0 w 1115568"/>
              <a:gd name="connsiteY0" fmla="*/ 567533 h 631541"/>
              <a:gd name="connsiteX1" fmla="*/ 36576 w 1115568"/>
              <a:gd name="connsiteY1" fmla="*/ 613253 h 631541"/>
              <a:gd name="connsiteX2" fmla="*/ 64008 w 1115568"/>
              <a:gd name="connsiteY2" fmla="*/ 622397 h 631541"/>
              <a:gd name="connsiteX3" fmla="*/ 182880 w 1115568"/>
              <a:gd name="connsiteY3" fmla="*/ 631541 h 631541"/>
              <a:gd name="connsiteX4" fmla="*/ 237744 w 1115568"/>
              <a:gd name="connsiteY4" fmla="*/ 622397 h 631541"/>
              <a:gd name="connsiteX5" fmla="*/ 374904 w 1115568"/>
              <a:gd name="connsiteY5" fmla="*/ 594965 h 631541"/>
              <a:gd name="connsiteX6" fmla="*/ 448056 w 1115568"/>
              <a:gd name="connsiteY6" fmla="*/ 530957 h 631541"/>
              <a:gd name="connsiteX7" fmla="*/ 475488 w 1115568"/>
              <a:gd name="connsiteY7" fmla="*/ 512669 h 631541"/>
              <a:gd name="connsiteX8" fmla="*/ 502920 w 1115568"/>
              <a:gd name="connsiteY8" fmla="*/ 494381 h 631541"/>
              <a:gd name="connsiteX9" fmla="*/ 685800 w 1115568"/>
              <a:gd name="connsiteY9" fmla="*/ 503525 h 631541"/>
              <a:gd name="connsiteX10" fmla="*/ 740664 w 1115568"/>
              <a:gd name="connsiteY10" fmla="*/ 521813 h 631541"/>
              <a:gd name="connsiteX11" fmla="*/ 768096 w 1115568"/>
              <a:gd name="connsiteY11" fmla="*/ 530957 h 631541"/>
              <a:gd name="connsiteX12" fmla="*/ 813816 w 1115568"/>
              <a:gd name="connsiteY12" fmla="*/ 485237 h 631541"/>
              <a:gd name="connsiteX13" fmla="*/ 822960 w 1115568"/>
              <a:gd name="connsiteY13" fmla="*/ 457805 h 631541"/>
              <a:gd name="connsiteX14" fmla="*/ 877824 w 1115568"/>
              <a:gd name="connsiteY14" fmla="*/ 421229 h 631541"/>
              <a:gd name="connsiteX15" fmla="*/ 905256 w 1115568"/>
              <a:gd name="connsiteY15" fmla="*/ 402941 h 631541"/>
              <a:gd name="connsiteX16" fmla="*/ 932688 w 1115568"/>
              <a:gd name="connsiteY16" fmla="*/ 384653 h 631541"/>
              <a:gd name="connsiteX17" fmla="*/ 969264 w 1115568"/>
              <a:gd name="connsiteY17" fmla="*/ 329789 h 631541"/>
              <a:gd name="connsiteX18" fmla="*/ 987552 w 1115568"/>
              <a:gd name="connsiteY18" fmla="*/ 302357 h 631541"/>
              <a:gd name="connsiteX19" fmla="*/ 996696 w 1115568"/>
              <a:gd name="connsiteY19" fmla="*/ 274925 h 631541"/>
              <a:gd name="connsiteX20" fmla="*/ 1014984 w 1115568"/>
              <a:gd name="connsiteY20" fmla="*/ 119477 h 631541"/>
              <a:gd name="connsiteX21" fmla="*/ 1033272 w 1115568"/>
              <a:gd name="connsiteY21" fmla="*/ 64613 h 631541"/>
              <a:gd name="connsiteX22" fmla="*/ 1060704 w 1115568"/>
              <a:gd name="connsiteY22" fmla="*/ 46325 h 631541"/>
              <a:gd name="connsiteX23" fmla="*/ 1106424 w 1115568"/>
              <a:gd name="connsiteY23" fmla="*/ 605 h 631541"/>
              <a:gd name="connsiteX24" fmla="*/ 1115568 w 1115568"/>
              <a:gd name="connsiteY24" fmla="*/ 605 h 63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5568" h="631541">
                <a:moveTo>
                  <a:pt x="0" y="567533"/>
                </a:moveTo>
                <a:cubicBezTo>
                  <a:pt x="12192" y="582773"/>
                  <a:pt x="21758" y="600552"/>
                  <a:pt x="36576" y="613253"/>
                </a:cubicBezTo>
                <a:cubicBezTo>
                  <a:pt x="43894" y="619526"/>
                  <a:pt x="54444" y="621201"/>
                  <a:pt x="64008" y="622397"/>
                </a:cubicBezTo>
                <a:cubicBezTo>
                  <a:pt x="103442" y="627326"/>
                  <a:pt x="143256" y="628493"/>
                  <a:pt x="182880" y="631541"/>
                </a:cubicBezTo>
                <a:cubicBezTo>
                  <a:pt x="201168" y="628493"/>
                  <a:pt x="219317" y="624444"/>
                  <a:pt x="237744" y="622397"/>
                </a:cubicBezTo>
                <a:cubicBezTo>
                  <a:pt x="364458" y="608318"/>
                  <a:pt x="315127" y="634817"/>
                  <a:pt x="374904" y="594965"/>
                </a:cubicBezTo>
                <a:cubicBezTo>
                  <a:pt x="405384" y="549245"/>
                  <a:pt x="384048" y="573629"/>
                  <a:pt x="448056" y="530957"/>
                </a:cubicBezTo>
                <a:lnTo>
                  <a:pt x="475488" y="512669"/>
                </a:lnTo>
                <a:lnTo>
                  <a:pt x="502920" y="494381"/>
                </a:lnTo>
                <a:cubicBezTo>
                  <a:pt x="563880" y="497429"/>
                  <a:pt x="625166" y="496529"/>
                  <a:pt x="685800" y="503525"/>
                </a:cubicBezTo>
                <a:cubicBezTo>
                  <a:pt x="704950" y="505735"/>
                  <a:pt x="722376" y="515717"/>
                  <a:pt x="740664" y="521813"/>
                </a:cubicBezTo>
                <a:lnTo>
                  <a:pt x="768096" y="530957"/>
                </a:lnTo>
                <a:cubicBezTo>
                  <a:pt x="795528" y="512669"/>
                  <a:pt x="798576" y="515717"/>
                  <a:pt x="813816" y="485237"/>
                </a:cubicBezTo>
                <a:cubicBezTo>
                  <a:pt x="818127" y="476616"/>
                  <a:pt x="816144" y="464621"/>
                  <a:pt x="822960" y="457805"/>
                </a:cubicBezTo>
                <a:cubicBezTo>
                  <a:pt x="838502" y="442263"/>
                  <a:pt x="859536" y="433421"/>
                  <a:pt x="877824" y="421229"/>
                </a:cubicBezTo>
                <a:lnTo>
                  <a:pt x="905256" y="402941"/>
                </a:lnTo>
                <a:lnTo>
                  <a:pt x="932688" y="384653"/>
                </a:lnTo>
                <a:lnTo>
                  <a:pt x="969264" y="329789"/>
                </a:lnTo>
                <a:cubicBezTo>
                  <a:pt x="975360" y="320645"/>
                  <a:pt x="984077" y="312783"/>
                  <a:pt x="987552" y="302357"/>
                </a:cubicBezTo>
                <a:lnTo>
                  <a:pt x="996696" y="274925"/>
                </a:lnTo>
                <a:cubicBezTo>
                  <a:pt x="1002708" y="196774"/>
                  <a:pt x="997497" y="177768"/>
                  <a:pt x="1014984" y="119477"/>
                </a:cubicBezTo>
                <a:cubicBezTo>
                  <a:pt x="1020523" y="101013"/>
                  <a:pt x="1017232" y="75306"/>
                  <a:pt x="1033272" y="64613"/>
                </a:cubicBezTo>
                <a:lnTo>
                  <a:pt x="1060704" y="46325"/>
                </a:lnTo>
                <a:cubicBezTo>
                  <a:pt x="1078992" y="18893"/>
                  <a:pt x="1075944" y="15845"/>
                  <a:pt x="1106424" y="605"/>
                </a:cubicBezTo>
                <a:cubicBezTo>
                  <a:pt x="1109150" y="-758"/>
                  <a:pt x="1112520" y="605"/>
                  <a:pt x="1115568" y="605"/>
                </a:cubicBezTo>
              </a:path>
            </a:pathLst>
          </a:custGeom>
          <a:noFill/>
          <a:ln w="9525">
            <a:solidFill>
              <a:srgbClr val="577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TextovéPole 7"/>
          <p:cNvSpPr txBox="1"/>
          <p:nvPr/>
        </p:nvSpPr>
        <p:spPr>
          <a:xfrm>
            <a:off x="5508104" y="2852936"/>
            <a:ext cx="1742978" cy="369332"/>
          </a:xfrm>
          <a:prstGeom prst="rect">
            <a:avLst/>
          </a:prstGeom>
          <a:noFill/>
        </p:spPr>
        <p:txBody>
          <a:bodyPr wrap="none" rtlCol="0">
            <a:spAutoFit/>
          </a:bodyPr>
          <a:lstStyle/>
          <a:p>
            <a:r>
              <a:rPr lang="cs-CZ" dirty="0" err="1" smtClean="0">
                <a:solidFill>
                  <a:srgbClr val="FFFF00"/>
                </a:solidFill>
              </a:rPr>
              <a:t>Borena</a:t>
            </a:r>
            <a:r>
              <a:rPr lang="cs-CZ" dirty="0" smtClean="0">
                <a:solidFill>
                  <a:srgbClr val="FFFF00"/>
                </a:solidFill>
              </a:rPr>
              <a:t> </a:t>
            </a:r>
            <a:r>
              <a:rPr lang="cs-CZ" dirty="0" err="1" smtClean="0">
                <a:solidFill>
                  <a:srgbClr val="FFFF00"/>
                </a:solidFill>
              </a:rPr>
              <a:t>Saynt</a:t>
            </a:r>
            <a:r>
              <a:rPr lang="cs-CZ" dirty="0" smtClean="0">
                <a:solidFill>
                  <a:srgbClr val="FFFF00"/>
                </a:solidFill>
              </a:rPr>
              <a:t> NP</a:t>
            </a:r>
            <a:endParaRPr lang="cs-CZ" dirty="0">
              <a:solidFill>
                <a:srgbClr val="FFFF00"/>
              </a:solidFill>
            </a:endParaRPr>
          </a:p>
        </p:txBody>
      </p:sp>
      <p:sp>
        <p:nvSpPr>
          <p:cNvPr id="16" name="TextovéPole 15"/>
          <p:cNvSpPr txBox="1"/>
          <p:nvPr/>
        </p:nvSpPr>
        <p:spPr>
          <a:xfrm>
            <a:off x="4616568" y="2329716"/>
            <a:ext cx="735324" cy="523220"/>
          </a:xfrm>
          <a:prstGeom prst="rect">
            <a:avLst/>
          </a:prstGeom>
          <a:noFill/>
        </p:spPr>
        <p:txBody>
          <a:bodyPr wrap="square" rtlCol="0">
            <a:spAutoFit/>
          </a:bodyPr>
          <a:lstStyle/>
          <a:p>
            <a:r>
              <a:rPr lang="cs-CZ" sz="1400" dirty="0" err="1" smtClean="0"/>
              <a:t>Lake</a:t>
            </a:r>
            <a:r>
              <a:rPr lang="cs-CZ" sz="1400" dirty="0" smtClean="0"/>
              <a:t> Tana</a:t>
            </a:r>
            <a:endParaRPr lang="cs-CZ" sz="1400" dirty="0"/>
          </a:p>
        </p:txBody>
      </p:sp>
      <p:sp>
        <p:nvSpPr>
          <p:cNvPr id="17" name="TextovéPole 16"/>
          <p:cNvSpPr txBox="1"/>
          <p:nvPr/>
        </p:nvSpPr>
        <p:spPr>
          <a:xfrm rot="2331212">
            <a:off x="4738187" y="3334691"/>
            <a:ext cx="1436990" cy="307777"/>
          </a:xfrm>
          <a:prstGeom prst="rect">
            <a:avLst/>
          </a:prstGeom>
          <a:noFill/>
        </p:spPr>
        <p:txBody>
          <a:bodyPr wrap="square" rtlCol="0">
            <a:spAutoFit/>
          </a:bodyPr>
          <a:lstStyle/>
          <a:p>
            <a:r>
              <a:rPr lang="cs-CZ" sz="1400" dirty="0" smtClean="0"/>
              <a:t>Blue Nile</a:t>
            </a:r>
            <a:endParaRPr lang="cs-CZ" sz="1400" dirty="0"/>
          </a:p>
        </p:txBody>
      </p:sp>
      <p:sp>
        <p:nvSpPr>
          <p:cNvPr id="18" name="Ovál 17"/>
          <p:cNvSpPr/>
          <p:nvPr/>
        </p:nvSpPr>
        <p:spPr>
          <a:xfrm>
            <a:off x="4644008" y="6579201"/>
            <a:ext cx="144016" cy="144016"/>
          </a:xfrm>
          <a:prstGeom prst="ellipse">
            <a:avLst/>
          </a:prstGeom>
          <a:solidFill>
            <a:srgbClr val="E31A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ovéPole 18"/>
          <p:cNvSpPr txBox="1"/>
          <p:nvPr/>
        </p:nvSpPr>
        <p:spPr>
          <a:xfrm>
            <a:off x="4788024" y="6466543"/>
            <a:ext cx="3240360" cy="369332"/>
          </a:xfrm>
          <a:prstGeom prst="rect">
            <a:avLst/>
          </a:prstGeom>
          <a:noFill/>
        </p:spPr>
        <p:txBody>
          <a:bodyPr wrap="square" rtlCol="0">
            <a:spAutoFit/>
          </a:bodyPr>
          <a:lstStyle/>
          <a:p>
            <a:r>
              <a:rPr lang="cs-CZ" dirty="0" err="1" smtClean="0"/>
              <a:t>Distribution</a:t>
            </a:r>
            <a:r>
              <a:rPr lang="cs-CZ" dirty="0" smtClean="0"/>
              <a:t> </a:t>
            </a:r>
            <a:r>
              <a:rPr lang="cs-CZ" dirty="0" err="1" smtClean="0"/>
              <a:t>of</a:t>
            </a:r>
            <a:r>
              <a:rPr lang="cs-CZ" dirty="0" smtClean="0"/>
              <a:t> </a:t>
            </a:r>
            <a:r>
              <a:rPr lang="cs-CZ" i="1" dirty="0" smtClean="0"/>
              <a:t>S. </a:t>
            </a:r>
            <a:r>
              <a:rPr lang="cs-CZ" i="1" dirty="0" err="1" smtClean="0"/>
              <a:t>albipes</a:t>
            </a:r>
            <a:endParaRPr lang="cs-CZ" i="1" dirty="0"/>
          </a:p>
        </p:txBody>
      </p:sp>
      <p:sp>
        <p:nvSpPr>
          <p:cNvPr id="20" name="Freeform 4"/>
          <p:cNvSpPr/>
          <p:nvPr/>
        </p:nvSpPr>
        <p:spPr>
          <a:xfrm>
            <a:off x="281115" y="2148703"/>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6"/>
          <p:cNvSpPr/>
          <p:nvPr/>
        </p:nvSpPr>
        <p:spPr>
          <a:xfrm>
            <a:off x="641155" y="4020911"/>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dirty="0"/>
              <a:t>albipes</a:t>
            </a:r>
            <a:endParaRPr lang="en-US" dirty="0"/>
          </a:p>
        </p:txBody>
      </p:sp>
      <p:sp>
        <p:nvSpPr>
          <p:cNvPr id="22" name="Oval 8"/>
          <p:cNvSpPr/>
          <p:nvPr/>
        </p:nvSpPr>
        <p:spPr>
          <a:xfrm>
            <a:off x="2081315" y="4200931"/>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Oval 12"/>
          <p:cNvSpPr/>
          <p:nvPr/>
        </p:nvSpPr>
        <p:spPr>
          <a:xfrm>
            <a:off x="677159" y="1892094"/>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dirty="0" smtClean="0"/>
              <a:t>sokolovi</a:t>
            </a:r>
            <a:endParaRPr lang="en-US" dirty="0"/>
          </a:p>
        </p:txBody>
      </p:sp>
      <p:sp>
        <p:nvSpPr>
          <p:cNvPr id="24" name="Oval 13"/>
          <p:cNvSpPr/>
          <p:nvPr/>
        </p:nvSpPr>
        <p:spPr>
          <a:xfrm>
            <a:off x="2058473" y="2072114"/>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 name="Obrázek 4"/>
          <p:cNvPicPr>
            <a:picLocks noChangeAspect="1"/>
          </p:cNvPicPr>
          <p:nvPr/>
        </p:nvPicPr>
        <p:blipFill>
          <a:blip r:embed="rId4"/>
          <a:stretch>
            <a:fillRect/>
          </a:stretch>
        </p:blipFill>
        <p:spPr>
          <a:xfrm>
            <a:off x="2564798" y="3826896"/>
            <a:ext cx="1424301" cy="1069583"/>
          </a:xfrm>
          <a:prstGeom prst="rect">
            <a:avLst/>
          </a:prstGeom>
        </p:spPr>
      </p:pic>
      <p:pic>
        <p:nvPicPr>
          <p:cNvPr id="9" name="Obrázek 8"/>
          <p:cNvPicPr>
            <a:picLocks noChangeAspect="1"/>
          </p:cNvPicPr>
          <p:nvPr/>
        </p:nvPicPr>
        <p:blipFill>
          <a:blip r:embed="rId5"/>
          <a:stretch>
            <a:fillRect/>
          </a:stretch>
        </p:blipFill>
        <p:spPr>
          <a:xfrm>
            <a:off x="2607261" y="1585716"/>
            <a:ext cx="1323420" cy="993826"/>
          </a:xfrm>
          <a:prstGeom prst="rect">
            <a:avLst/>
          </a:prstGeom>
        </p:spPr>
      </p:pic>
      <p:sp>
        <p:nvSpPr>
          <p:cNvPr id="28" name="TextovéPole 27"/>
          <p:cNvSpPr txBox="1"/>
          <p:nvPr/>
        </p:nvSpPr>
        <p:spPr>
          <a:xfrm>
            <a:off x="107504" y="4646155"/>
            <a:ext cx="1369286" cy="369332"/>
          </a:xfrm>
          <a:prstGeom prst="rect">
            <a:avLst/>
          </a:prstGeom>
          <a:noFill/>
        </p:spPr>
        <p:txBody>
          <a:bodyPr wrap="none" rtlCol="0">
            <a:spAutoFit/>
          </a:bodyPr>
          <a:lstStyle/>
          <a:p>
            <a:r>
              <a:rPr lang="cs-CZ" dirty="0" smtClean="0"/>
              <a:t>2800 m </a:t>
            </a:r>
            <a:r>
              <a:rPr lang="cs-CZ" dirty="0" err="1" smtClean="0"/>
              <a:t>a.s.l</a:t>
            </a:r>
            <a:r>
              <a:rPr lang="cs-CZ" dirty="0" smtClean="0"/>
              <a:t>.</a:t>
            </a:r>
            <a:endParaRPr lang="cs-CZ" dirty="0"/>
          </a:p>
        </p:txBody>
      </p:sp>
      <p:sp>
        <p:nvSpPr>
          <p:cNvPr id="29" name="TextovéPole 28"/>
          <p:cNvSpPr txBox="1"/>
          <p:nvPr/>
        </p:nvSpPr>
        <p:spPr>
          <a:xfrm>
            <a:off x="261731" y="1556411"/>
            <a:ext cx="1369286" cy="369332"/>
          </a:xfrm>
          <a:prstGeom prst="rect">
            <a:avLst/>
          </a:prstGeom>
          <a:noFill/>
        </p:spPr>
        <p:txBody>
          <a:bodyPr wrap="none" rtlCol="0">
            <a:spAutoFit/>
          </a:bodyPr>
          <a:lstStyle/>
          <a:p>
            <a:r>
              <a:rPr lang="cs-CZ" dirty="0" smtClean="0"/>
              <a:t>3500 m </a:t>
            </a:r>
            <a:r>
              <a:rPr lang="cs-CZ" dirty="0" err="1" smtClean="0"/>
              <a:t>a.s.l</a:t>
            </a:r>
            <a:r>
              <a:rPr lang="cs-CZ" dirty="0" smtClean="0"/>
              <a:t>.</a:t>
            </a:r>
            <a:endParaRPr lang="cs-CZ" dirty="0"/>
          </a:p>
        </p:txBody>
      </p:sp>
      <p:sp>
        <p:nvSpPr>
          <p:cNvPr id="30" name="TextovéPole 29"/>
          <p:cNvSpPr txBox="1"/>
          <p:nvPr/>
        </p:nvSpPr>
        <p:spPr>
          <a:xfrm>
            <a:off x="697435" y="6394535"/>
            <a:ext cx="1831655" cy="369332"/>
          </a:xfrm>
          <a:prstGeom prst="rect">
            <a:avLst/>
          </a:prstGeom>
          <a:noFill/>
        </p:spPr>
        <p:txBody>
          <a:bodyPr wrap="none" rtlCol="0">
            <a:spAutoFit/>
          </a:bodyPr>
          <a:lstStyle/>
          <a:p>
            <a:r>
              <a:rPr lang="cs-CZ" i="1" dirty="0" smtClean="0"/>
              <a:t>Stenocephalemys</a:t>
            </a:r>
            <a:endParaRPr lang="cs-CZ" i="1" dirty="0"/>
          </a:p>
        </p:txBody>
      </p:sp>
    </p:spTree>
    <p:extLst>
      <p:ext uri="{BB962C8B-B14F-4D97-AF65-F5344CB8AC3E}">
        <p14:creationId xmlns:p14="http://schemas.microsoft.com/office/powerpoint/2010/main" val="32785281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Borena</a:t>
            </a:r>
            <a:r>
              <a:rPr lang="cs-CZ" dirty="0" smtClean="0"/>
              <a:t> </a:t>
            </a:r>
            <a:r>
              <a:rPr lang="cs-CZ" dirty="0" err="1" smtClean="0"/>
              <a:t>Saynt</a:t>
            </a:r>
            <a:r>
              <a:rPr lang="cs-CZ" dirty="0" smtClean="0"/>
              <a:t> NP</a:t>
            </a:r>
            <a:endParaRPr lang="cs-CZ" dirty="0"/>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41" y="4946035"/>
            <a:ext cx="1750245" cy="116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Freeform 4"/>
          <p:cNvSpPr/>
          <p:nvPr/>
        </p:nvSpPr>
        <p:spPr>
          <a:xfrm>
            <a:off x="281115" y="2148703"/>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6"/>
          <p:cNvSpPr/>
          <p:nvPr/>
        </p:nvSpPr>
        <p:spPr>
          <a:xfrm>
            <a:off x="641155" y="4020911"/>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i="1" dirty="0"/>
              <a:t>albipes</a:t>
            </a:r>
            <a:endParaRPr lang="en-US" i="1" dirty="0"/>
          </a:p>
        </p:txBody>
      </p:sp>
      <p:sp>
        <p:nvSpPr>
          <p:cNvPr id="22" name="Oval 8"/>
          <p:cNvSpPr/>
          <p:nvPr/>
        </p:nvSpPr>
        <p:spPr>
          <a:xfrm>
            <a:off x="2081315" y="4200931"/>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3" name="Oval 12"/>
          <p:cNvSpPr/>
          <p:nvPr/>
        </p:nvSpPr>
        <p:spPr>
          <a:xfrm>
            <a:off x="677159" y="1892094"/>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i="1" dirty="0" smtClean="0"/>
              <a:t>sokolovi</a:t>
            </a:r>
            <a:endParaRPr lang="en-US" i="1" dirty="0"/>
          </a:p>
        </p:txBody>
      </p:sp>
      <p:sp>
        <p:nvSpPr>
          <p:cNvPr id="24" name="Oval 13"/>
          <p:cNvSpPr/>
          <p:nvPr/>
        </p:nvSpPr>
        <p:spPr>
          <a:xfrm>
            <a:off x="2058473" y="2072114"/>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0" name="TextovéPole 29"/>
          <p:cNvSpPr txBox="1"/>
          <p:nvPr/>
        </p:nvSpPr>
        <p:spPr>
          <a:xfrm>
            <a:off x="616535" y="6139978"/>
            <a:ext cx="1831655" cy="369332"/>
          </a:xfrm>
          <a:prstGeom prst="rect">
            <a:avLst/>
          </a:prstGeom>
          <a:noFill/>
        </p:spPr>
        <p:txBody>
          <a:bodyPr wrap="none" rtlCol="0">
            <a:spAutoFit/>
          </a:bodyPr>
          <a:lstStyle/>
          <a:p>
            <a:r>
              <a:rPr lang="cs-CZ" i="1" dirty="0" smtClean="0"/>
              <a:t>Stenocephalemys</a:t>
            </a:r>
            <a:endParaRPr lang="cs-CZ" i="1" dirty="0"/>
          </a:p>
        </p:txBody>
      </p:sp>
      <p:sp>
        <p:nvSpPr>
          <p:cNvPr id="26" name="Freeform 4"/>
          <p:cNvSpPr/>
          <p:nvPr/>
        </p:nvSpPr>
        <p:spPr>
          <a:xfrm>
            <a:off x="3151046" y="2181191"/>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6"/>
          <p:cNvSpPr/>
          <p:nvPr/>
        </p:nvSpPr>
        <p:spPr>
          <a:xfrm>
            <a:off x="3511086" y="4053399"/>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sz="1600" i="1" dirty="0" err="1" smtClean="0"/>
              <a:t>menageshae</a:t>
            </a:r>
            <a:endParaRPr lang="en-US" sz="1600" i="1" dirty="0"/>
          </a:p>
        </p:txBody>
      </p:sp>
      <p:sp>
        <p:nvSpPr>
          <p:cNvPr id="32" name="Oval 8"/>
          <p:cNvSpPr/>
          <p:nvPr/>
        </p:nvSpPr>
        <p:spPr>
          <a:xfrm>
            <a:off x="5004048" y="4233419"/>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Oval 12"/>
          <p:cNvSpPr/>
          <p:nvPr/>
        </p:nvSpPr>
        <p:spPr>
          <a:xfrm>
            <a:off x="3547090" y="1924582"/>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i="1" dirty="0" err="1" smtClean="0"/>
              <a:t>simensis</a:t>
            </a:r>
            <a:endParaRPr lang="en-US" i="1" dirty="0"/>
          </a:p>
        </p:txBody>
      </p:sp>
      <p:sp>
        <p:nvSpPr>
          <p:cNvPr id="34" name="Oval 13"/>
          <p:cNvSpPr/>
          <p:nvPr/>
        </p:nvSpPr>
        <p:spPr>
          <a:xfrm>
            <a:off x="4928404" y="2104602"/>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7" name="Freeform 4"/>
          <p:cNvSpPr/>
          <p:nvPr/>
        </p:nvSpPr>
        <p:spPr>
          <a:xfrm>
            <a:off x="6012160" y="2204864"/>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6"/>
          <p:cNvSpPr/>
          <p:nvPr/>
        </p:nvSpPr>
        <p:spPr>
          <a:xfrm>
            <a:off x="6372200" y="4077072"/>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cs-CZ" i="1" dirty="0" err="1" smtClean="0"/>
              <a:t>yaldeni</a:t>
            </a:r>
            <a:endParaRPr lang="en-US" i="1" dirty="0"/>
          </a:p>
        </p:txBody>
      </p:sp>
      <p:sp>
        <p:nvSpPr>
          <p:cNvPr id="39" name="Oval 8"/>
          <p:cNvSpPr/>
          <p:nvPr/>
        </p:nvSpPr>
        <p:spPr>
          <a:xfrm>
            <a:off x="7812360" y="4257092"/>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0" name="Oval 12"/>
          <p:cNvSpPr/>
          <p:nvPr/>
        </p:nvSpPr>
        <p:spPr>
          <a:xfrm>
            <a:off x="6408204" y="1948255"/>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i="1" dirty="0" smtClean="0"/>
              <a:t>thalia</a:t>
            </a:r>
            <a:endParaRPr lang="en-US" i="1" dirty="0"/>
          </a:p>
        </p:txBody>
      </p:sp>
      <p:sp>
        <p:nvSpPr>
          <p:cNvPr id="41" name="Oval 13"/>
          <p:cNvSpPr/>
          <p:nvPr/>
        </p:nvSpPr>
        <p:spPr>
          <a:xfrm>
            <a:off x="7789518" y="2128275"/>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 name="Obrázek 3"/>
          <p:cNvPicPr>
            <a:picLocks noChangeAspect="1"/>
          </p:cNvPicPr>
          <p:nvPr/>
        </p:nvPicPr>
        <p:blipFill>
          <a:blip r:embed="rId3"/>
          <a:stretch>
            <a:fillRect/>
          </a:stretch>
        </p:blipFill>
        <p:spPr>
          <a:xfrm>
            <a:off x="3462824" y="4917732"/>
            <a:ext cx="1892372" cy="1178414"/>
          </a:xfrm>
          <a:prstGeom prst="rect">
            <a:avLst/>
          </a:prstGeom>
        </p:spPr>
      </p:pic>
      <p:sp>
        <p:nvSpPr>
          <p:cNvPr id="42" name="TextovéPole 41"/>
          <p:cNvSpPr txBox="1"/>
          <p:nvPr/>
        </p:nvSpPr>
        <p:spPr>
          <a:xfrm>
            <a:off x="3713517" y="6122209"/>
            <a:ext cx="1325043" cy="369332"/>
          </a:xfrm>
          <a:prstGeom prst="rect">
            <a:avLst/>
          </a:prstGeom>
          <a:noFill/>
        </p:spPr>
        <p:txBody>
          <a:bodyPr wrap="none" rtlCol="0">
            <a:spAutoFit/>
          </a:bodyPr>
          <a:lstStyle/>
          <a:p>
            <a:r>
              <a:rPr lang="cs-CZ" i="1" dirty="0" err="1" smtClean="0"/>
              <a:t>Lophuromys</a:t>
            </a:r>
            <a:endParaRPr lang="cs-CZ" i="1" dirty="0"/>
          </a:p>
        </p:txBody>
      </p:sp>
      <p:sp>
        <p:nvSpPr>
          <p:cNvPr id="6" name="TextovéPole 5"/>
          <p:cNvSpPr txBox="1"/>
          <p:nvPr/>
        </p:nvSpPr>
        <p:spPr>
          <a:xfrm>
            <a:off x="3887758" y="1486444"/>
            <a:ext cx="1156086" cy="369332"/>
          </a:xfrm>
          <a:prstGeom prst="rect">
            <a:avLst/>
          </a:prstGeom>
          <a:noFill/>
        </p:spPr>
        <p:txBody>
          <a:bodyPr wrap="none" rtlCol="0">
            <a:spAutoFit/>
          </a:bodyPr>
          <a:lstStyle/>
          <a:p>
            <a:r>
              <a:rPr lang="cs-CZ" dirty="0" err="1" smtClean="0"/>
              <a:t>ddRADseq</a:t>
            </a:r>
            <a:endParaRPr lang="cs-CZ" dirty="0"/>
          </a:p>
        </p:txBody>
      </p:sp>
      <p:sp>
        <p:nvSpPr>
          <p:cNvPr id="43" name="TextovéPole 42"/>
          <p:cNvSpPr txBox="1"/>
          <p:nvPr/>
        </p:nvSpPr>
        <p:spPr>
          <a:xfrm>
            <a:off x="6065560" y="1470200"/>
            <a:ext cx="2557495" cy="369332"/>
          </a:xfrm>
          <a:prstGeom prst="rect">
            <a:avLst/>
          </a:prstGeom>
          <a:noFill/>
        </p:spPr>
        <p:txBody>
          <a:bodyPr wrap="none" rtlCol="0">
            <a:spAutoFit/>
          </a:bodyPr>
          <a:lstStyle/>
          <a:p>
            <a:r>
              <a:rPr lang="cs-CZ" dirty="0" err="1" smtClean="0"/>
              <a:t>morphology</a:t>
            </a:r>
            <a:r>
              <a:rPr lang="cs-CZ" dirty="0" smtClean="0"/>
              <a:t> (R. </a:t>
            </a:r>
            <a:r>
              <a:rPr lang="cs-CZ" dirty="0" err="1" smtClean="0"/>
              <a:t>Hutterer</a:t>
            </a:r>
            <a:r>
              <a:rPr lang="cs-CZ" dirty="0" smtClean="0"/>
              <a:t>)</a:t>
            </a:r>
            <a:endParaRPr lang="cs-CZ" dirty="0"/>
          </a:p>
        </p:txBody>
      </p:sp>
      <p:sp>
        <p:nvSpPr>
          <p:cNvPr id="44" name="TextovéPole 43"/>
          <p:cNvSpPr txBox="1"/>
          <p:nvPr/>
        </p:nvSpPr>
        <p:spPr>
          <a:xfrm>
            <a:off x="403637" y="1478923"/>
            <a:ext cx="2445285" cy="369332"/>
          </a:xfrm>
          <a:prstGeom prst="rect">
            <a:avLst/>
          </a:prstGeom>
          <a:noFill/>
        </p:spPr>
        <p:txBody>
          <a:bodyPr wrap="none" rtlCol="0">
            <a:spAutoFit/>
          </a:bodyPr>
          <a:lstStyle/>
          <a:p>
            <a:r>
              <a:rPr lang="cs-CZ" dirty="0" err="1" smtClean="0"/>
              <a:t>anchored</a:t>
            </a:r>
            <a:r>
              <a:rPr lang="cs-CZ" dirty="0" smtClean="0"/>
              <a:t> </a:t>
            </a:r>
            <a:r>
              <a:rPr lang="cs-CZ" dirty="0" err="1" smtClean="0"/>
              <a:t>phylogenomic</a:t>
            </a:r>
            <a:endParaRPr lang="cs-CZ" dirty="0"/>
          </a:p>
        </p:txBody>
      </p:sp>
      <p:sp>
        <p:nvSpPr>
          <p:cNvPr id="45" name="TextovéPole 44"/>
          <p:cNvSpPr txBox="1"/>
          <p:nvPr/>
        </p:nvSpPr>
        <p:spPr>
          <a:xfrm>
            <a:off x="6789922" y="6139914"/>
            <a:ext cx="1085554" cy="369332"/>
          </a:xfrm>
          <a:prstGeom prst="rect">
            <a:avLst/>
          </a:prstGeom>
          <a:noFill/>
        </p:spPr>
        <p:txBody>
          <a:bodyPr wrap="none" rtlCol="0">
            <a:spAutoFit/>
          </a:bodyPr>
          <a:lstStyle/>
          <a:p>
            <a:r>
              <a:rPr lang="cs-CZ" i="1" dirty="0" err="1" smtClean="0"/>
              <a:t>Crocidura</a:t>
            </a:r>
            <a:endParaRPr lang="cs-CZ" i="1" dirty="0"/>
          </a:p>
        </p:txBody>
      </p:sp>
      <p:pic>
        <p:nvPicPr>
          <p:cNvPr id="3" name="Obrázek 2"/>
          <p:cNvPicPr>
            <a:picLocks noChangeAspect="1"/>
          </p:cNvPicPr>
          <p:nvPr/>
        </p:nvPicPr>
        <p:blipFill rotWithShape="1">
          <a:blip r:embed="rId4" cstate="print">
            <a:extLst>
              <a:ext uri="{28A0092B-C50C-407E-A947-70E740481C1C}">
                <a14:useLocalDpi xmlns:a14="http://schemas.microsoft.com/office/drawing/2010/main" val="0"/>
              </a:ext>
            </a:extLst>
          </a:blip>
          <a:srcRect l="-1" t="13777" r="8150" b="21523"/>
          <a:stretch/>
        </p:blipFill>
        <p:spPr>
          <a:xfrm>
            <a:off x="6147284" y="4882268"/>
            <a:ext cx="2297696" cy="1213878"/>
          </a:xfrm>
          <a:prstGeom prst="rect">
            <a:avLst/>
          </a:prstGeom>
        </p:spPr>
      </p:pic>
      <p:sp>
        <p:nvSpPr>
          <p:cNvPr id="27" name="TextovéPole 26"/>
          <p:cNvSpPr txBox="1"/>
          <p:nvPr/>
        </p:nvSpPr>
        <p:spPr>
          <a:xfrm>
            <a:off x="468829" y="6407663"/>
            <a:ext cx="1922706" cy="307777"/>
          </a:xfrm>
          <a:prstGeom prst="rect">
            <a:avLst/>
          </a:prstGeom>
          <a:noFill/>
        </p:spPr>
        <p:txBody>
          <a:bodyPr wrap="none" rtlCol="0">
            <a:spAutoFit/>
          </a:bodyPr>
          <a:lstStyle/>
          <a:p>
            <a:r>
              <a:rPr lang="cs-CZ" sz="1400" i="1" dirty="0" smtClean="0"/>
              <a:t>(Mizerovská et </a:t>
            </a:r>
            <a:r>
              <a:rPr lang="cs-CZ" sz="1400" i="1" dirty="0" smtClean="0"/>
              <a:t>al. 2020)</a:t>
            </a:r>
            <a:endParaRPr lang="cs-CZ" sz="1400" i="1" dirty="0"/>
          </a:p>
        </p:txBody>
      </p:sp>
      <p:sp>
        <p:nvSpPr>
          <p:cNvPr id="28" name="TextovéPole 27"/>
          <p:cNvSpPr txBox="1"/>
          <p:nvPr/>
        </p:nvSpPr>
        <p:spPr>
          <a:xfrm>
            <a:off x="3296960" y="6407662"/>
            <a:ext cx="2467920" cy="307777"/>
          </a:xfrm>
          <a:prstGeom prst="rect">
            <a:avLst/>
          </a:prstGeom>
          <a:noFill/>
        </p:spPr>
        <p:txBody>
          <a:bodyPr wrap="none" rtlCol="0">
            <a:spAutoFit/>
          </a:bodyPr>
          <a:lstStyle/>
          <a:p>
            <a:r>
              <a:rPr lang="cs-CZ" sz="1400" i="1" dirty="0" smtClean="0"/>
              <a:t>(Komarova et al., </a:t>
            </a:r>
            <a:r>
              <a:rPr lang="cs-CZ" sz="1400" i="1" dirty="0" err="1" smtClean="0"/>
              <a:t>under</a:t>
            </a:r>
            <a:r>
              <a:rPr lang="cs-CZ" sz="1400" i="1" dirty="0" smtClean="0"/>
              <a:t> </a:t>
            </a:r>
            <a:r>
              <a:rPr lang="cs-CZ" sz="1400" i="1" dirty="0" err="1" smtClean="0"/>
              <a:t>review</a:t>
            </a:r>
            <a:r>
              <a:rPr lang="cs-CZ" sz="1400" i="1" dirty="0" smtClean="0"/>
              <a:t>)</a:t>
            </a:r>
            <a:endParaRPr lang="cs-CZ" sz="1400" i="1" dirty="0"/>
          </a:p>
        </p:txBody>
      </p:sp>
      <p:sp>
        <p:nvSpPr>
          <p:cNvPr id="29" name="TextovéPole 28"/>
          <p:cNvSpPr txBox="1"/>
          <p:nvPr/>
        </p:nvSpPr>
        <p:spPr>
          <a:xfrm>
            <a:off x="6291442" y="6406667"/>
            <a:ext cx="1707775" cy="307777"/>
          </a:xfrm>
          <a:prstGeom prst="rect">
            <a:avLst/>
          </a:prstGeom>
          <a:noFill/>
        </p:spPr>
        <p:txBody>
          <a:bodyPr wrap="none" rtlCol="0">
            <a:spAutoFit/>
          </a:bodyPr>
          <a:lstStyle/>
          <a:p>
            <a:r>
              <a:rPr lang="cs-CZ" sz="1400" i="1" dirty="0" smtClean="0"/>
              <a:t>(Konečný et </a:t>
            </a:r>
            <a:r>
              <a:rPr lang="cs-CZ" sz="1400" i="1" dirty="0" smtClean="0"/>
              <a:t>al. 2020)</a:t>
            </a:r>
            <a:endParaRPr lang="cs-CZ" sz="1400" i="1" dirty="0"/>
          </a:p>
        </p:txBody>
      </p:sp>
    </p:spTree>
    <p:extLst>
      <p:ext uri="{BB962C8B-B14F-4D97-AF65-F5344CB8AC3E}">
        <p14:creationId xmlns:p14="http://schemas.microsoft.com/office/powerpoint/2010/main" val="41256901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10"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P spid="32" grpId="0" animBg="1"/>
      <p:bldP spid="33" grpId="0" animBg="1"/>
      <p:bldP spid="34" grpId="0" animBg="1"/>
      <p:bldP spid="37" grpId="0" animBg="1"/>
      <p:bldP spid="38" grpId="0" animBg="1"/>
      <p:bldP spid="39" grpId="0" animBg="1"/>
      <p:bldP spid="40" grpId="0" animBg="1"/>
      <p:bldP spid="41" grpId="0" animBg="1"/>
      <p:bldP spid="42" grpId="0"/>
      <p:bldP spid="6" grpId="0"/>
      <p:bldP spid="43" grpId="0"/>
      <p:bldP spid="45" grpId="0"/>
      <p:bldP spid="28" grpId="0"/>
      <p:bldP spid="29"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7383"/>
            <a:ext cx="9180512" cy="6885384"/>
          </a:xfrm>
        </p:spPr>
      </p:pic>
      <p:sp>
        <p:nvSpPr>
          <p:cNvPr id="5" name="TextBox 4"/>
          <p:cNvSpPr txBox="1"/>
          <p:nvPr/>
        </p:nvSpPr>
        <p:spPr>
          <a:xfrm>
            <a:off x="6012160" y="251356"/>
            <a:ext cx="3168352" cy="369332"/>
          </a:xfrm>
          <a:prstGeom prst="rect">
            <a:avLst/>
          </a:prstGeom>
          <a:noFill/>
        </p:spPr>
        <p:txBody>
          <a:bodyPr wrap="square" rtlCol="0">
            <a:spAutoFit/>
          </a:bodyPr>
          <a:lstStyle/>
          <a:p>
            <a:r>
              <a:rPr lang="cs-CZ" dirty="0" smtClean="0"/>
              <a:t>Borena Saynt NP, 3700 m </a:t>
            </a:r>
            <a:r>
              <a:rPr lang="cs-CZ" dirty="0" err="1" smtClean="0"/>
              <a:t>a.s.l</a:t>
            </a:r>
            <a:r>
              <a:rPr lang="cs-CZ" dirty="0" smtClean="0"/>
              <a:t>.</a:t>
            </a:r>
            <a:endParaRPr lang="en-US" dirty="0"/>
          </a:p>
        </p:txBody>
      </p:sp>
      <p:sp>
        <p:nvSpPr>
          <p:cNvPr id="3" name="TextovéPole 2"/>
          <p:cNvSpPr txBox="1"/>
          <p:nvPr/>
        </p:nvSpPr>
        <p:spPr>
          <a:xfrm>
            <a:off x="2267744" y="1440920"/>
            <a:ext cx="6754991" cy="584775"/>
          </a:xfrm>
          <a:prstGeom prst="rect">
            <a:avLst/>
          </a:prstGeom>
          <a:noFill/>
        </p:spPr>
        <p:txBody>
          <a:bodyPr wrap="none" rtlCol="0">
            <a:spAutoFit/>
          </a:bodyPr>
          <a:lstStyle/>
          <a:p>
            <a:r>
              <a:rPr lang="cs-CZ" sz="3200" dirty="0" err="1" smtClean="0">
                <a:solidFill>
                  <a:schemeClr val="bg1"/>
                </a:solidFill>
              </a:rPr>
              <a:t>Is</a:t>
            </a:r>
            <a:r>
              <a:rPr lang="cs-CZ" sz="3200" dirty="0" smtClean="0">
                <a:solidFill>
                  <a:schemeClr val="bg1"/>
                </a:solidFill>
              </a:rPr>
              <a:t> </a:t>
            </a:r>
            <a:r>
              <a:rPr lang="cs-CZ" sz="3200" dirty="0" err="1" smtClean="0">
                <a:solidFill>
                  <a:schemeClr val="bg1"/>
                </a:solidFill>
              </a:rPr>
              <a:t>there</a:t>
            </a:r>
            <a:r>
              <a:rPr lang="cs-CZ" sz="3200" dirty="0" smtClean="0">
                <a:solidFill>
                  <a:schemeClr val="bg1"/>
                </a:solidFill>
              </a:rPr>
              <a:t> </a:t>
            </a:r>
            <a:r>
              <a:rPr lang="cs-CZ" sz="3200" dirty="0" err="1" smtClean="0">
                <a:solidFill>
                  <a:schemeClr val="bg1"/>
                </a:solidFill>
              </a:rPr>
              <a:t>somebody</a:t>
            </a:r>
            <a:r>
              <a:rPr lang="cs-CZ" sz="3200" dirty="0" smtClean="0">
                <a:solidFill>
                  <a:schemeClr val="bg1"/>
                </a:solidFill>
              </a:rPr>
              <a:t> </a:t>
            </a:r>
            <a:r>
              <a:rPr lang="cs-CZ" sz="3200" dirty="0" err="1" smtClean="0">
                <a:solidFill>
                  <a:schemeClr val="bg1"/>
                </a:solidFill>
              </a:rPr>
              <a:t>with</a:t>
            </a:r>
            <a:r>
              <a:rPr lang="cs-CZ" sz="3200" dirty="0" smtClean="0">
                <a:solidFill>
                  <a:schemeClr val="bg1"/>
                </a:solidFill>
              </a:rPr>
              <a:t> „</a:t>
            </a:r>
            <a:r>
              <a:rPr lang="cs-CZ" sz="3200" dirty="0" err="1" smtClean="0">
                <a:solidFill>
                  <a:schemeClr val="bg1"/>
                </a:solidFill>
              </a:rPr>
              <a:t>own</a:t>
            </a:r>
            <a:r>
              <a:rPr lang="cs-CZ" sz="3200" dirty="0" smtClean="0">
                <a:solidFill>
                  <a:schemeClr val="bg1"/>
                </a:solidFill>
              </a:rPr>
              <a:t>“ mtDNA?</a:t>
            </a:r>
            <a:endParaRPr lang="cs-CZ" sz="3200" dirty="0">
              <a:solidFill>
                <a:schemeClr val="bg1"/>
              </a:solidFill>
            </a:endParaRPr>
          </a:p>
        </p:txBody>
      </p:sp>
    </p:spTree>
    <p:extLst>
      <p:ext uri="{BB962C8B-B14F-4D97-AF65-F5344CB8AC3E}">
        <p14:creationId xmlns:p14="http://schemas.microsoft.com/office/powerpoint/2010/main" val="14584030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9144000" cy="6858000"/>
          </a:xfrm>
        </p:spPr>
      </p:pic>
      <p:sp>
        <p:nvSpPr>
          <p:cNvPr id="5" name="TextBox 4"/>
          <p:cNvSpPr txBox="1"/>
          <p:nvPr/>
        </p:nvSpPr>
        <p:spPr>
          <a:xfrm>
            <a:off x="6012160" y="251356"/>
            <a:ext cx="3168352" cy="369332"/>
          </a:xfrm>
          <a:prstGeom prst="rect">
            <a:avLst/>
          </a:prstGeom>
          <a:noFill/>
        </p:spPr>
        <p:txBody>
          <a:bodyPr wrap="square" rtlCol="0">
            <a:spAutoFit/>
          </a:bodyPr>
          <a:lstStyle/>
          <a:p>
            <a:r>
              <a:rPr lang="cs-CZ" dirty="0" smtClean="0"/>
              <a:t>Borena Saynt NP, 3700 m </a:t>
            </a:r>
            <a:r>
              <a:rPr lang="cs-CZ" dirty="0" err="1" smtClean="0"/>
              <a:t>a.s.l</a:t>
            </a:r>
            <a:r>
              <a:rPr lang="cs-CZ" dirty="0" smtClean="0"/>
              <a:t>.</a:t>
            </a:r>
            <a:endParaRPr lang="en-US" dirty="0"/>
          </a:p>
        </p:txBody>
      </p:sp>
      <p:sp>
        <p:nvSpPr>
          <p:cNvPr id="3" name="TextovéPole 2"/>
          <p:cNvSpPr txBox="1"/>
          <p:nvPr/>
        </p:nvSpPr>
        <p:spPr>
          <a:xfrm>
            <a:off x="2116441" y="1914285"/>
            <a:ext cx="1972271" cy="707886"/>
          </a:xfrm>
          <a:prstGeom prst="rect">
            <a:avLst/>
          </a:prstGeom>
          <a:noFill/>
        </p:spPr>
        <p:txBody>
          <a:bodyPr wrap="none" rtlCol="0">
            <a:spAutoFit/>
          </a:bodyPr>
          <a:lstStyle/>
          <a:p>
            <a:pPr algn="ctr"/>
            <a:r>
              <a:rPr lang="cs-CZ" sz="2000" i="1" dirty="0" err="1" smtClean="0">
                <a:solidFill>
                  <a:schemeClr val="bg1"/>
                </a:solidFill>
              </a:rPr>
              <a:t>Otomys</a:t>
            </a:r>
            <a:r>
              <a:rPr lang="cs-CZ" sz="2000" i="1" dirty="0" smtClean="0">
                <a:solidFill>
                  <a:schemeClr val="bg1"/>
                </a:solidFill>
              </a:rPr>
              <a:t> </a:t>
            </a:r>
            <a:r>
              <a:rPr lang="cs-CZ" sz="2000" i="1" dirty="0" err="1" smtClean="0">
                <a:solidFill>
                  <a:schemeClr val="bg1"/>
                </a:solidFill>
              </a:rPr>
              <a:t>simiensis</a:t>
            </a:r>
            <a:endParaRPr lang="cs-CZ" sz="2000" i="1" dirty="0" smtClean="0">
              <a:solidFill>
                <a:schemeClr val="bg1"/>
              </a:solidFill>
            </a:endParaRPr>
          </a:p>
          <a:p>
            <a:pPr algn="ctr"/>
            <a:r>
              <a:rPr lang="cs-CZ" sz="2000" i="1" dirty="0" err="1" smtClean="0">
                <a:solidFill>
                  <a:schemeClr val="bg1"/>
                </a:solidFill>
              </a:rPr>
              <a:t>Otomys</a:t>
            </a:r>
            <a:r>
              <a:rPr lang="cs-CZ" sz="2000" i="1" dirty="0" smtClean="0">
                <a:solidFill>
                  <a:schemeClr val="bg1"/>
                </a:solidFill>
              </a:rPr>
              <a:t> </a:t>
            </a:r>
            <a:r>
              <a:rPr lang="cs-CZ" sz="2000" i="1" dirty="0" err="1" smtClean="0">
                <a:solidFill>
                  <a:schemeClr val="bg1"/>
                </a:solidFill>
              </a:rPr>
              <a:t>typus</a:t>
            </a:r>
            <a:endParaRPr lang="cs-CZ" sz="2000" i="1" dirty="0" smtClean="0">
              <a:solidFill>
                <a:schemeClr val="bg1"/>
              </a:solidFill>
            </a:endParaRPr>
          </a:p>
        </p:txBody>
      </p:sp>
      <p:pic>
        <p:nvPicPr>
          <p:cNvPr id="6" name="Obrázek 5"/>
          <p:cNvPicPr>
            <a:picLocks noChangeAspect="1"/>
          </p:cNvPicPr>
          <p:nvPr/>
        </p:nvPicPr>
        <p:blipFill rotWithShape="1">
          <a:blip r:embed="rId4" cstate="print">
            <a:extLst>
              <a:ext uri="{28A0092B-C50C-407E-A947-70E740481C1C}">
                <a14:useLocalDpi xmlns:a14="http://schemas.microsoft.com/office/drawing/2010/main" val="0"/>
              </a:ext>
            </a:extLst>
          </a:blip>
          <a:srcRect l="15069" t="14752" r="16157" b="20524"/>
          <a:stretch/>
        </p:blipFill>
        <p:spPr>
          <a:xfrm>
            <a:off x="2318502" y="886095"/>
            <a:ext cx="1645104" cy="1028190"/>
          </a:xfrm>
          <a:prstGeom prst="rect">
            <a:avLst/>
          </a:prstGeom>
        </p:spPr>
      </p:pic>
      <p:pic>
        <p:nvPicPr>
          <p:cNvPr id="7" name="Zástupný symbol pro obsah 7"/>
          <p:cNvPicPr>
            <a:picLocks noChangeAspect="1"/>
          </p:cNvPicPr>
          <p:nvPr/>
        </p:nvPicPr>
        <p:blipFill rotWithShape="1">
          <a:blip r:embed="rId5"/>
          <a:srcRect l="4244" t="20665" r="20657" b="6040"/>
          <a:stretch/>
        </p:blipFill>
        <p:spPr>
          <a:xfrm flipH="1">
            <a:off x="4136368" y="886095"/>
            <a:ext cx="1563923" cy="1016549"/>
          </a:xfrm>
          <a:prstGeom prst="rect">
            <a:avLst/>
          </a:prstGeom>
        </p:spPr>
      </p:pic>
      <p:sp>
        <p:nvSpPr>
          <p:cNvPr id="8" name="TextovéPole 7"/>
          <p:cNvSpPr txBox="1"/>
          <p:nvPr/>
        </p:nvSpPr>
        <p:spPr>
          <a:xfrm>
            <a:off x="3897813" y="1902644"/>
            <a:ext cx="2108569" cy="707886"/>
          </a:xfrm>
          <a:prstGeom prst="rect">
            <a:avLst/>
          </a:prstGeom>
          <a:noFill/>
        </p:spPr>
        <p:txBody>
          <a:bodyPr wrap="square" rtlCol="0">
            <a:spAutoFit/>
          </a:bodyPr>
          <a:lstStyle/>
          <a:p>
            <a:pPr algn="ctr"/>
            <a:r>
              <a:rPr lang="cs-CZ" sz="2000" i="1" dirty="0" err="1" smtClean="0">
                <a:solidFill>
                  <a:schemeClr val="bg1"/>
                </a:solidFill>
              </a:rPr>
              <a:t>Arvicanthis</a:t>
            </a:r>
            <a:r>
              <a:rPr lang="cs-CZ" sz="2000" i="1" dirty="0" smtClean="0">
                <a:solidFill>
                  <a:schemeClr val="bg1"/>
                </a:solidFill>
              </a:rPr>
              <a:t> </a:t>
            </a:r>
            <a:r>
              <a:rPr lang="cs-CZ" sz="2000" i="1" dirty="0" err="1" smtClean="0">
                <a:solidFill>
                  <a:schemeClr val="bg1"/>
                </a:solidFill>
              </a:rPr>
              <a:t>abyssinicus</a:t>
            </a:r>
            <a:endParaRPr lang="cs-CZ" sz="2000" i="1" dirty="0" smtClean="0">
              <a:solidFill>
                <a:schemeClr val="bg1"/>
              </a:solidFill>
            </a:endParaRPr>
          </a:p>
        </p:txBody>
      </p:sp>
      <p:sp>
        <p:nvSpPr>
          <p:cNvPr id="9" name="TextovéPole 8"/>
          <p:cNvSpPr txBox="1"/>
          <p:nvPr/>
        </p:nvSpPr>
        <p:spPr>
          <a:xfrm>
            <a:off x="5750756" y="1914977"/>
            <a:ext cx="1562736" cy="707886"/>
          </a:xfrm>
          <a:prstGeom prst="rect">
            <a:avLst/>
          </a:prstGeom>
          <a:noFill/>
        </p:spPr>
        <p:txBody>
          <a:bodyPr wrap="square" rtlCol="0">
            <a:spAutoFit/>
          </a:bodyPr>
          <a:lstStyle/>
          <a:p>
            <a:pPr algn="ctr"/>
            <a:r>
              <a:rPr lang="cs-CZ" sz="2000" i="1" dirty="0" err="1" smtClean="0">
                <a:solidFill>
                  <a:schemeClr val="bg1"/>
                </a:solidFill>
              </a:rPr>
              <a:t>Dendromus</a:t>
            </a:r>
            <a:endParaRPr lang="cs-CZ" sz="2000" i="1" dirty="0" smtClean="0">
              <a:solidFill>
                <a:schemeClr val="bg1"/>
              </a:solidFill>
            </a:endParaRPr>
          </a:p>
          <a:p>
            <a:pPr algn="ctr"/>
            <a:r>
              <a:rPr lang="cs-CZ" sz="2000" dirty="0" err="1" smtClean="0">
                <a:solidFill>
                  <a:schemeClr val="bg1"/>
                </a:solidFill>
              </a:rPr>
              <a:t>sp</a:t>
            </a:r>
            <a:r>
              <a:rPr lang="cs-CZ" sz="2000" dirty="0" smtClean="0">
                <a:solidFill>
                  <a:schemeClr val="bg1"/>
                </a:solidFill>
              </a:rPr>
              <a:t>. n. 1</a:t>
            </a:r>
          </a:p>
        </p:txBody>
      </p:sp>
      <p:sp>
        <p:nvSpPr>
          <p:cNvPr id="10" name="TextovéPole 9"/>
          <p:cNvSpPr txBox="1"/>
          <p:nvPr/>
        </p:nvSpPr>
        <p:spPr>
          <a:xfrm>
            <a:off x="7313492" y="1914285"/>
            <a:ext cx="1562736" cy="707886"/>
          </a:xfrm>
          <a:prstGeom prst="rect">
            <a:avLst/>
          </a:prstGeom>
          <a:noFill/>
        </p:spPr>
        <p:txBody>
          <a:bodyPr wrap="square" rtlCol="0">
            <a:spAutoFit/>
          </a:bodyPr>
          <a:lstStyle/>
          <a:p>
            <a:pPr algn="ctr"/>
            <a:r>
              <a:rPr lang="cs-CZ" sz="2000" i="1" dirty="0" err="1" smtClean="0">
                <a:solidFill>
                  <a:schemeClr val="bg1"/>
                </a:solidFill>
              </a:rPr>
              <a:t>Crocidura</a:t>
            </a:r>
            <a:endParaRPr lang="cs-CZ" sz="2000" i="1" dirty="0" smtClean="0">
              <a:solidFill>
                <a:schemeClr val="bg1"/>
              </a:solidFill>
            </a:endParaRPr>
          </a:p>
          <a:p>
            <a:pPr algn="ctr"/>
            <a:r>
              <a:rPr lang="cs-CZ" sz="2000" i="1" dirty="0" err="1" smtClean="0">
                <a:solidFill>
                  <a:schemeClr val="bg1"/>
                </a:solidFill>
              </a:rPr>
              <a:t>makeda</a:t>
            </a:r>
            <a:r>
              <a:rPr lang="cs-CZ" sz="2000" dirty="0" smtClean="0">
                <a:solidFill>
                  <a:schemeClr val="bg1"/>
                </a:solidFill>
              </a:rPr>
              <a:t> </a:t>
            </a:r>
            <a:r>
              <a:rPr lang="cs-CZ" sz="2000" dirty="0" err="1" smtClean="0">
                <a:solidFill>
                  <a:schemeClr val="bg1"/>
                </a:solidFill>
              </a:rPr>
              <a:t>n.sp</a:t>
            </a:r>
            <a:r>
              <a:rPr lang="cs-CZ" sz="2000" dirty="0" smtClean="0">
                <a:solidFill>
                  <a:schemeClr val="bg1"/>
                </a:solidFill>
              </a:rPr>
              <a:t>.</a:t>
            </a:r>
          </a:p>
        </p:txBody>
      </p:sp>
      <p:pic>
        <p:nvPicPr>
          <p:cNvPr id="12" name="Obrázek 11"/>
          <p:cNvPicPr>
            <a:picLocks noChangeAspect="1"/>
          </p:cNvPicPr>
          <p:nvPr/>
        </p:nvPicPr>
        <p:blipFill rotWithShape="1">
          <a:blip r:embed="rId6" cstate="print">
            <a:extLst>
              <a:ext uri="{28A0092B-C50C-407E-A947-70E740481C1C}">
                <a14:useLocalDpi xmlns:a14="http://schemas.microsoft.com/office/drawing/2010/main" val="0"/>
              </a:ext>
            </a:extLst>
          </a:blip>
          <a:srcRect l="22002" t="9168" r="5052" b="25990"/>
          <a:stretch/>
        </p:blipFill>
        <p:spPr>
          <a:xfrm>
            <a:off x="5824908" y="887215"/>
            <a:ext cx="1404157" cy="936105"/>
          </a:xfrm>
          <a:prstGeom prst="rect">
            <a:avLst/>
          </a:prstGeom>
        </p:spPr>
      </p:pic>
      <p:pic>
        <p:nvPicPr>
          <p:cNvPr id="14" name="Obrázek 13"/>
          <p:cNvPicPr>
            <a:picLocks noChangeAspect="1"/>
          </p:cNvPicPr>
          <p:nvPr/>
        </p:nvPicPr>
        <p:blipFill rotWithShape="1">
          <a:blip r:embed="rId7" cstate="print">
            <a:extLst>
              <a:ext uri="{28A0092B-C50C-407E-A947-70E740481C1C}">
                <a14:useLocalDpi xmlns:a14="http://schemas.microsoft.com/office/drawing/2010/main" val="0"/>
              </a:ext>
            </a:extLst>
          </a:blip>
          <a:srcRect t="9051" r="6688" b="17450"/>
          <a:stretch/>
        </p:blipFill>
        <p:spPr>
          <a:xfrm>
            <a:off x="7279278" y="886095"/>
            <a:ext cx="1580284" cy="933557"/>
          </a:xfrm>
          <a:prstGeom prst="rect">
            <a:avLst/>
          </a:prstGeom>
        </p:spPr>
      </p:pic>
    </p:spTree>
    <p:extLst>
      <p:ext uri="{BB962C8B-B14F-4D97-AF65-F5344CB8AC3E}">
        <p14:creationId xmlns:p14="http://schemas.microsoft.com/office/powerpoint/2010/main" val="21288902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5247"/>
            <a:ext cx="9110337" cy="6832753"/>
          </a:xfrm>
        </p:spPr>
      </p:pic>
      <p:sp>
        <p:nvSpPr>
          <p:cNvPr id="5" name="TextBox 4"/>
          <p:cNvSpPr txBox="1"/>
          <p:nvPr/>
        </p:nvSpPr>
        <p:spPr>
          <a:xfrm>
            <a:off x="6012160" y="251356"/>
            <a:ext cx="3168352" cy="369332"/>
          </a:xfrm>
          <a:prstGeom prst="rect">
            <a:avLst/>
          </a:prstGeom>
          <a:noFill/>
        </p:spPr>
        <p:txBody>
          <a:bodyPr wrap="square" rtlCol="0">
            <a:spAutoFit/>
          </a:bodyPr>
          <a:lstStyle/>
          <a:p>
            <a:r>
              <a:rPr lang="cs-CZ" dirty="0" smtClean="0"/>
              <a:t>Borena Saynt NP, 3700 m </a:t>
            </a:r>
            <a:r>
              <a:rPr lang="cs-CZ" dirty="0" err="1" smtClean="0"/>
              <a:t>a.s.l</a:t>
            </a:r>
            <a:r>
              <a:rPr lang="cs-CZ" dirty="0" smtClean="0"/>
              <a:t>.</a:t>
            </a:r>
            <a:endParaRPr lang="en-US" dirty="0"/>
          </a:p>
        </p:txBody>
      </p:sp>
      <p:sp>
        <p:nvSpPr>
          <p:cNvPr id="3" name="TextovéPole 2"/>
          <p:cNvSpPr txBox="1"/>
          <p:nvPr/>
        </p:nvSpPr>
        <p:spPr>
          <a:xfrm>
            <a:off x="2094320" y="1914285"/>
            <a:ext cx="2016514" cy="400110"/>
          </a:xfrm>
          <a:prstGeom prst="rect">
            <a:avLst/>
          </a:prstGeom>
          <a:solidFill>
            <a:srgbClr val="92D050"/>
          </a:solidFill>
        </p:spPr>
        <p:txBody>
          <a:bodyPr wrap="none" rtlCol="0">
            <a:spAutoFit/>
          </a:bodyPr>
          <a:lstStyle/>
          <a:p>
            <a:pPr algn="ctr"/>
            <a:r>
              <a:rPr lang="cs-CZ" sz="2000" b="1" i="1" dirty="0" err="1" smtClean="0"/>
              <a:t>Otomys</a:t>
            </a:r>
            <a:r>
              <a:rPr lang="cs-CZ" sz="2000" b="1" i="1" dirty="0" smtClean="0"/>
              <a:t> </a:t>
            </a:r>
            <a:r>
              <a:rPr lang="cs-CZ" sz="2000" b="1" i="1" dirty="0" err="1" smtClean="0"/>
              <a:t>simiensis</a:t>
            </a:r>
            <a:endParaRPr lang="cs-CZ" sz="2000" b="1" i="1" dirty="0" smtClean="0"/>
          </a:p>
        </p:txBody>
      </p:sp>
      <p:pic>
        <p:nvPicPr>
          <p:cNvPr id="6" name="Obrázek 5"/>
          <p:cNvPicPr>
            <a:picLocks noChangeAspect="1"/>
          </p:cNvPicPr>
          <p:nvPr/>
        </p:nvPicPr>
        <p:blipFill rotWithShape="1">
          <a:blip r:embed="rId4" cstate="print">
            <a:extLst>
              <a:ext uri="{28A0092B-C50C-407E-A947-70E740481C1C}">
                <a14:useLocalDpi xmlns:a14="http://schemas.microsoft.com/office/drawing/2010/main" val="0"/>
              </a:ext>
            </a:extLst>
          </a:blip>
          <a:srcRect l="15069" t="14752" r="16157" b="20524"/>
          <a:stretch/>
        </p:blipFill>
        <p:spPr>
          <a:xfrm>
            <a:off x="2318502" y="886095"/>
            <a:ext cx="1645104" cy="1028190"/>
          </a:xfrm>
          <a:prstGeom prst="rect">
            <a:avLst/>
          </a:prstGeom>
        </p:spPr>
      </p:pic>
      <p:pic>
        <p:nvPicPr>
          <p:cNvPr id="7" name="Zástupný symbol pro obsah 7"/>
          <p:cNvPicPr>
            <a:picLocks noChangeAspect="1"/>
          </p:cNvPicPr>
          <p:nvPr/>
        </p:nvPicPr>
        <p:blipFill rotWithShape="1">
          <a:blip r:embed="rId5"/>
          <a:srcRect l="4244" t="20665" r="20657" b="6040"/>
          <a:stretch/>
        </p:blipFill>
        <p:spPr>
          <a:xfrm flipH="1">
            <a:off x="4136368" y="886095"/>
            <a:ext cx="1563923" cy="1016549"/>
          </a:xfrm>
          <a:prstGeom prst="rect">
            <a:avLst/>
          </a:prstGeom>
        </p:spPr>
      </p:pic>
      <p:sp>
        <p:nvSpPr>
          <p:cNvPr id="8" name="TextovéPole 7"/>
          <p:cNvSpPr txBox="1"/>
          <p:nvPr/>
        </p:nvSpPr>
        <p:spPr>
          <a:xfrm>
            <a:off x="4136368" y="1914285"/>
            <a:ext cx="1563923" cy="984885"/>
          </a:xfrm>
          <a:prstGeom prst="rect">
            <a:avLst/>
          </a:prstGeom>
          <a:solidFill>
            <a:srgbClr val="92D050"/>
          </a:solidFill>
        </p:spPr>
        <p:txBody>
          <a:bodyPr wrap="square" rtlCol="0">
            <a:spAutoFit/>
          </a:bodyPr>
          <a:lstStyle/>
          <a:p>
            <a:pPr algn="ctr"/>
            <a:r>
              <a:rPr lang="cs-CZ" sz="2000" b="1" i="1" dirty="0" err="1" smtClean="0"/>
              <a:t>Arvicanthis</a:t>
            </a:r>
            <a:r>
              <a:rPr lang="cs-CZ" sz="2000" b="1" i="1" dirty="0" smtClean="0"/>
              <a:t> </a:t>
            </a:r>
            <a:r>
              <a:rPr lang="cs-CZ" sz="2000" b="1" i="1" dirty="0" err="1" smtClean="0"/>
              <a:t>abyssinicus</a:t>
            </a:r>
            <a:endParaRPr lang="cs-CZ" sz="2000" b="1" i="1" dirty="0" smtClean="0"/>
          </a:p>
          <a:p>
            <a:pPr algn="ctr"/>
            <a:r>
              <a:rPr lang="cs-CZ" dirty="0" smtClean="0"/>
              <a:t>(</a:t>
            </a:r>
            <a:r>
              <a:rPr lang="cs-CZ" dirty="0" err="1" smtClean="0"/>
              <a:t>ddRADseq</a:t>
            </a:r>
            <a:r>
              <a:rPr lang="cs-CZ" dirty="0" smtClean="0"/>
              <a:t>)</a:t>
            </a:r>
          </a:p>
        </p:txBody>
      </p:sp>
      <p:sp>
        <p:nvSpPr>
          <p:cNvPr id="9" name="TextovéPole 8"/>
          <p:cNvSpPr txBox="1"/>
          <p:nvPr/>
        </p:nvSpPr>
        <p:spPr>
          <a:xfrm>
            <a:off x="5824908" y="1914977"/>
            <a:ext cx="1404157" cy="707886"/>
          </a:xfrm>
          <a:prstGeom prst="rect">
            <a:avLst/>
          </a:prstGeom>
          <a:solidFill>
            <a:srgbClr val="FFC000"/>
          </a:solidFill>
        </p:spPr>
        <p:txBody>
          <a:bodyPr wrap="none" rtlCol="0">
            <a:spAutoFit/>
          </a:bodyPr>
          <a:lstStyle>
            <a:defPPr>
              <a:defRPr lang="en-US"/>
            </a:defPPr>
            <a:lvl1pPr algn="ctr">
              <a:defRPr sz="2000" i="1"/>
            </a:lvl1pPr>
          </a:lstStyle>
          <a:p>
            <a:r>
              <a:rPr lang="cs-CZ" dirty="0" err="1"/>
              <a:t>Dendromus</a:t>
            </a:r>
            <a:endParaRPr lang="cs-CZ" dirty="0"/>
          </a:p>
          <a:p>
            <a:r>
              <a:rPr lang="cs-CZ" i="0" dirty="0" err="1"/>
              <a:t>sp</a:t>
            </a:r>
            <a:r>
              <a:rPr lang="cs-CZ" i="0" dirty="0"/>
              <a:t>. n. 1</a:t>
            </a:r>
          </a:p>
        </p:txBody>
      </p:sp>
      <p:sp>
        <p:nvSpPr>
          <p:cNvPr id="10" name="TextovéPole 9"/>
          <p:cNvSpPr txBox="1"/>
          <p:nvPr/>
        </p:nvSpPr>
        <p:spPr>
          <a:xfrm>
            <a:off x="7313492" y="1914285"/>
            <a:ext cx="1578988" cy="707886"/>
          </a:xfrm>
          <a:prstGeom prst="rect">
            <a:avLst/>
          </a:prstGeom>
          <a:solidFill>
            <a:srgbClr val="FFC000"/>
          </a:solidFill>
        </p:spPr>
        <p:txBody>
          <a:bodyPr wrap="none" rtlCol="0">
            <a:spAutoFit/>
          </a:bodyPr>
          <a:lstStyle>
            <a:defPPr>
              <a:defRPr lang="en-US"/>
            </a:defPPr>
            <a:lvl1pPr algn="ctr">
              <a:defRPr sz="2000" i="1"/>
            </a:lvl1pPr>
          </a:lstStyle>
          <a:p>
            <a:r>
              <a:rPr lang="cs-CZ" dirty="0" err="1"/>
              <a:t>Crocidura</a:t>
            </a:r>
            <a:endParaRPr lang="cs-CZ" dirty="0"/>
          </a:p>
          <a:p>
            <a:r>
              <a:rPr lang="cs-CZ" dirty="0" err="1"/>
              <a:t>makeda</a:t>
            </a:r>
            <a:r>
              <a:rPr lang="cs-CZ" dirty="0"/>
              <a:t> </a:t>
            </a:r>
            <a:r>
              <a:rPr lang="cs-CZ" i="0" dirty="0" err="1"/>
              <a:t>n.sp</a:t>
            </a:r>
            <a:r>
              <a:rPr lang="cs-CZ" i="0" dirty="0"/>
              <a:t>.</a:t>
            </a:r>
          </a:p>
        </p:txBody>
      </p:sp>
      <p:pic>
        <p:nvPicPr>
          <p:cNvPr id="12" name="Obrázek 11"/>
          <p:cNvPicPr>
            <a:picLocks noChangeAspect="1"/>
          </p:cNvPicPr>
          <p:nvPr/>
        </p:nvPicPr>
        <p:blipFill rotWithShape="1">
          <a:blip r:embed="rId6" cstate="print">
            <a:extLst>
              <a:ext uri="{28A0092B-C50C-407E-A947-70E740481C1C}">
                <a14:useLocalDpi xmlns:a14="http://schemas.microsoft.com/office/drawing/2010/main" val="0"/>
              </a:ext>
            </a:extLst>
          </a:blip>
          <a:srcRect l="22002" t="9168" r="5052" b="25990"/>
          <a:stretch/>
        </p:blipFill>
        <p:spPr>
          <a:xfrm>
            <a:off x="5824908" y="887215"/>
            <a:ext cx="1404157" cy="936105"/>
          </a:xfrm>
          <a:prstGeom prst="rect">
            <a:avLst/>
          </a:prstGeom>
        </p:spPr>
      </p:pic>
      <p:sp>
        <p:nvSpPr>
          <p:cNvPr id="15" name="TextovéPole 14"/>
          <p:cNvSpPr txBox="1"/>
          <p:nvPr/>
        </p:nvSpPr>
        <p:spPr>
          <a:xfrm>
            <a:off x="2300787" y="2314395"/>
            <a:ext cx="1603580" cy="677108"/>
          </a:xfrm>
          <a:prstGeom prst="rect">
            <a:avLst/>
          </a:prstGeom>
          <a:solidFill>
            <a:srgbClr val="FFC000"/>
          </a:solidFill>
        </p:spPr>
        <p:txBody>
          <a:bodyPr wrap="none" rtlCol="0">
            <a:spAutoFit/>
          </a:bodyPr>
          <a:lstStyle/>
          <a:p>
            <a:pPr algn="ctr"/>
            <a:r>
              <a:rPr lang="cs-CZ" sz="2000" i="1" dirty="0" err="1" smtClean="0"/>
              <a:t>Otomys</a:t>
            </a:r>
            <a:r>
              <a:rPr lang="cs-CZ" sz="2000" i="1" dirty="0" smtClean="0"/>
              <a:t> </a:t>
            </a:r>
            <a:r>
              <a:rPr lang="cs-CZ" sz="2000" i="1" dirty="0" err="1" smtClean="0"/>
              <a:t>typus</a:t>
            </a:r>
            <a:endParaRPr lang="cs-CZ" sz="2000" i="1" dirty="0" smtClean="0"/>
          </a:p>
          <a:p>
            <a:pPr algn="ctr"/>
            <a:r>
              <a:rPr lang="cs-CZ" dirty="0" smtClean="0"/>
              <a:t>(</a:t>
            </a:r>
            <a:r>
              <a:rPr lang="cs-CZ" dirty="0" err="1" smtClean="0"/>
              <a:t>ddRADseq</a:t>
            </a:r>
            <a:r>
              <a:rPr lang="cs-CZ" dirty="0" smtClean="0"/>
              <a:t>)</a:t>
            </a:r>
          </a:p>
        </p:txBody>
      </p:sp>
      <p:pic>
        <p:nvPicPr>
          <p:cNvPr id="16" name="Obrázek 15"/>
          <p:cNvPicPr>
            <a:picLocks noChangeAspect="1"/>
          </p:cNvPicPr>
          <p:nvPr/>
        </p:nvPicPr>
        <p:blipFill rotWithShape="1">
          <a:blip r:embed="rId7" cstate="print">
            <a:extLst>
              <a:ext uri="{28A0092B-C50C-407E-A947-70E740481C1C}">
                <a14:useLocalDpi xmlns:a14="http://schemas.microsoft.com/office/drawing/2010/main" val="0"/>
              </a:ext>
            </a:extLst>
          </a:blip>
          <a:srcRect t="9051" r="6688" b="17450"/>
          <a:stretch/>
        </p:blipFill>
        <p:spPr>
          <a:xfrm>
            <a:off x="7279278" y="886095"/>
            <a:ext cx="1580284" cy="933557"/>
          </a:xfrm>
          <a:prstGeom prst="rect">
            <a:avLst/>
          </a:prstGeom>
        </p:spPr>
      </p:pic>
    </p:spTree>
    <p:extLst>
      <p:ext uri="{BB962C8B-B14F-4D97-AF65-F5344CB8AC3E}">
        <p14:creationId xmlns:p14="http://schemas.microsoft.com/office/powerpoint/2010/main" val="8392123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Possible</a:t>
            </a:r>
            <a:r>
              <a:rPr lang="cs-CZ" dirty="0" smtClean="0"/>
              <a:t> </a:t>
            </a:r>
            <a:r>
              <a:rPr lang="cs-CZ" dirty="0" err="1" smtClean="0"/>
              <a:t>evolutionary</a:t>
            </a:r>
            <a:r>
              <a:rPr lang="cs-CZ" dirty="0" smtClean="0"/>
              <a:t> </a:t>
            </a:r>
            <a:r>
              <a:rPr lang="cs-CZ" dirty="0" err="1" smtClean="0"/>
              <a:t>explanations</a:t>
            </a:r>
            <a:endParaRPr lang="cs-CZ" dirty="0"/>
          </a:p>
        </p:txBody>
      </p:sp>
      <p:sp>
        <p:nvSpPr>
          <p:cNvPr id="3" name="Zástupný symbol pro obsah 2"/>
          <p:cNvSpPr>
            <a:spLocks noGrp="1"/>
          </p:cNvSpPr>
          <p:nvPr>
            <p:ph idx="1"/>
          </p:nvPr>
        </p:nvSpPr>
        <p:spPr>
          <a:xfrm>
            <a:off x="474320" y="1494227"/>
            <a:ext cx="8229600" cy="1512053"/>
          </a:xfrm>
        </p:spPr>
        <p:txBody>
          <a:bodyPr>
            <a:normAutofit fontScale="92500" lnSpcReduction="10000"/>
          </a:bodyPr>
          <a:lstStyle/>
          <a:p>
            <a:pPr marL="0" indent="0">
              <a:buNone/>
            </a:pPr>
            <a:r>
              <a:rPr lang="cs-CZ" b="1" dirty="0" smtClean="0"/>
              <a:t>Non-</a:t>
            </a:r>
            <a:r>
              <a:rPr lang="cs-CZ" b="1" dirty="0" err="1" smtClean="0"/>
              <a:t>adaptive</a:t>
            </a:r>
            <a:r>
              <a:rPr lang="cs-CZ" b="1" dirty="0" smtClean="0"/>
              <a:t> </a:t>
            </a:r>
            <a:r>
              <a:rPr lang="cs-CZ" b="1" dirty="0" err="1" smtClean="0"/>
              <a:t>explanation</a:t>
            </a:r>
            <a:endParaRPr lang="cs-CZ" b="1" dirty="0" smtClean="0"/>
          </a:p>
          <a:p>
            <a:r>
              <a:rPr lang="cs-CZ" dirty="0" err="1" smtClean="0"/>
              <a:t>rodents</a:t>
            </a:r>
            <a:r>
              <a:rPr lang="cs-CZ" dirty="0" smtClean="0"/>
              <a:t> </a:t>
            </a:r>
            <a:r>
              <a:rPr lang="cs-CZ" dirty="0" err="1" smtClean="0"/>
              <a:t>have</a:t>
            </a:r>
            <a:r>
              <a:rPr lang="cs-CZ" dirty="0" smtClean="0"/>
              <a:t> male-</a:t>
            </a:r>
            <a:r>
              <a:rPr lang="cs-CZ" dirty="0" err="1" smtClean="0"/>
              <a:t>biased</a:t>
            </a:r>
            <a:r>
              <a:rPr lang="cs-CZ" dirty="0" smtClean="0"/>
              <a:t> </a:t>
            </a:r>
            <a:r>
              <a:rPr lang="cs-CZ" dirty="0" err="1" smtClean="0"/>
              <a:t>dispersal</a:t>
            </a:r>
            <a:r>
              <a:rPr lang="cs-CZ" dirty="0" smtClean="0"/>
              <a:t> – </a:t>
            </a:r>
            <a:r>
              <a:rPr lang="cs-CZ" dirty="0" err="1" smtClean="0"/>
              <a:t>expanding</a:t>
            </a:r>
            <a:r>
              <a:rPr lang="cs-CZ" dirty="0" smtClean="0"/>
              <a:t> </a:t>
            </a:r>
            <a:r>
              <a:rPr lang="cs-CZ" dirty="0" err="1" smtClean="0"/>
              <a:t>males</a:t>
            </a:r>
            <a:r>
              <a:rPr lang="cs-CZ" dirty="0" smtClean="0"/>
              <a:t> </a:t>
            </a:r>
            <a:r>
              <a:rPr lang="cs-CZ" dirty="0" err="1" smtClean="0"/>
              <a:t>captures</a:t>
            </a:r>
            <a:r>
              <a:rPr lang="cs-CZ" dirty="0" smtClean="0"/>
              <a:t> mtDNA </a:t>
            </a:r>
            <a:r>
              <a:rPr lang="cs-CZ" dirty="0" err="1" smtClean="0"/>
              <a:t>of</a:t>
            </a:r>
            <a:r>
              <a:rPr lang="cs-CZ" dirty="0" smtClean="0"/>
              <a:t> </a:t>
            </a:r>
            <a:r>
              <a:rPr lang="cs-CZ" dirty="0" err="1" smtClean="0"/>
              <a:t>local</a:t>
            </a:r>
            <a:r>
              <a:rPr lang="cs-CZ" dirty="0" smtClean="0"/>
              <a:t> species (</a:t>
            </a:r>
            <a:r>
              <a:rPr lang="cs-CZ" dirty="0" err="1" smtClean="0"/>
              <a:t>see</a:t>
            </a:r>
            <a:r>
              <a:rPr lang="cs-CZ" dirty="0" smtClean="0"/>
              <a:t> </a:t>
            </a:r>
            <a:r>
              <a:rPr lang="cs-CZ" dirty="0" err="1" smtClean="0"/>
              <a:t>example</a:t>
            </a:r>
            <a:r>
              <a:rPr lang="cs-CZ" dirty="0" smtClean="0"/>
              <a:t> </a:t>
            </a:r>
            <a:r>
              <a:rPr lang="cs-CZ" dirty="0" err="1" smtClean="0"/>
              <a:t>with</a:t>
            </a:r>
            <a:r>
              <a:rPr lang="cs-CZ" dirty="0" smtClean="0"/>
              <a:t> </a:t>
            </a:r>
            <a:r>
              <a:rPr lang="cs-CZ" dirty="0" err="1" smtClean="0"/>
              <a:t>hares</a:t>
            </a:r>
            <a:r>
              <a:rPr lang="cs-CZ" dirty="0" smtClean="0"/>
              <a:t>)</a:t>
            </a:r>
          </a:p>
          <a:p>
            <a:r>
              <a:rPr lang="cs-CZ" dirty="0" err="1" smtClean="0"/>
              <a:t>expansion</a:t>
            </a:r>
            <a:r>
              <a:rPr lang="cs-CZ" dirty="0" smtClean="0"/>
              <a:t> </a:t>
            </a:r>
            <a:r>
              <a:rPr lang="cs-CZ" dirty="0" err="1" smtClean="0"/>
              <a:t>due</a:t>
            </a:r>
            <a:r>
              <a:rPr lang="cs-CZ" dirty="0" smtClean="0"/>
              <a:t> to </a:t>
            </a:r>
            <a:r>
              <a:rPr lang="cs-CZ" dirty="0" err="1" smtClean="0"/>
              <a:t>climate</a:t>
            </a:r>
            <a:r>
              <a:rPr lang="cs-CZ" dirty="0" smtClean="0"/>
              <a:t> </a:t>
            </a:r>
            <a:r>
              <a:rPr lang="cs-CZ" dirty="0" err="1" smtClean="0"/>
              <a:t>change</a:t>
            </a:r>
            <a:r>
              <a:rPr lang="cs-CZ" dirty="0" smtClean="0"/>
              <a:t> → </a:t>
            </a:r>
            <a:r>
              <a:rPr lang="cs-CZ" dirty="0" err="1" smtClean="0"/>
              <a:t>low-elevation</a:t>
            </a:r>
            <a:r>
              <a:rPr lang="cs-CZ" dirty="0" smtClean="0"/>
              <a:t> species </a:t>
            </a:r>
            <a:r>
              <a:rPr lang="cs-CZ" dirty="0" err="1" smtClean="0"/>
              <a:t>should</a:t>
            </a:r>
            <a:r>
              <a:rPr lang="cs-CZ" dirty="0" smtClean="0"/>
              <a:t> </a:t>
            </a:r>
            <a:r>
              <a:rPr lang="cs-CZ" dirty="0" err="1" smtClean="0"/>
              <a:t>move</a:t>
            </a:r>
            <a:r>
              <a:rPr lang="cs-CZ" dirty="0" smtClean="0"/>
              <a:t> up and </a:t>
            </a:r>
            <a:r>
              <a:rPr lang="cs-CZ" dirty="0" err="1" smtClean="0"/>
              <a:t>capture</a:t>
            </a:r>
            <a:r>
              <a:rPr lang="cs-CZ" dirty="0" smtClean="0"/>
              <a:t> </a:t>
            </a:r>
            <a:r>
              <a:rPr lang="cs-CZ" dirty="0" err="1" smtClean="0"/>
              <a:t>high-elevation</a:t>
            </a:r>
            <a:r>
              <a:rPr lang="cs-CZ" dirty="0" smtClean="0"/>
              <a:t> mtDNA</a:t>
            </a:r>
          </a:p>
        </p:txBody>
      </p:sp>
      <p:sp>
        <p:nvSpPr>
          <p:cNvPr id="4" name="Freeform 4"/>
          <p:cNvSpPr/>
          <p:nvPr/>
        </p:nvSpPr>
        <p:spPr>
          <a:xfrm>
            <a:off x="529208" y="3562500"/>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6"/>
          <p:cNvSpPr/>
          <p:nvPr/>
        </p:nvSpPr>
        <p:spPr>
          <a:xfrm>
            <a:off x="889248" y="5434708"/>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 name="Oval 8"/>
          <p:cNvSpPr/>
          <p:nvPr/>
        </p:nvSpPr>
        <p:spPr>
          <a:xfrm>
            <a:off x="2329408" y="5614728"/>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Oval 12"/>
          <p:cNvSpPr/>
          <p:nvPr/>
        </p:nvSpPr>
        <p:spPr>
          <a:xfrm>
            <a:off x="925252" y="3305891"/>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Oval 13"/>
          <p:cNvSpPr/>
          <p:nvPr/>
        </p:nvSpPr>
        <p:spPr>
          <a:xfrm>
            <a:off x="2306566" y="3485911"/>
            <a:ext cx="288032" cy="288032"/>
          </a:xfrm>
          <a:prstGeom prst="ellipse">
            <a:avLst/>
          </a:prstGeom>
          <a:solidFill>
            <a:srgbClr val="2E48C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Freeform 4"/>
          <p:cNvSpPr/>
          <p:nvPr/>
        </p:nvSpPr>
        <p:spPr>
          <a:xfrm>
            <a:off x="5508104" y="3573016"/>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6"/>
          <p:cNvSpPr/>
          <p:nvPr/>
        </p:nvSpPr>
        <p:spPr>
          <a:xfrm>
            <a:off x="5868144" y="5445224"/>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1" name="Oval 8"/>
          <p:cNvSpPr/>
          <p:nvPr/>
        </p:nvSpPr>
        <p:spPr>
          <a:xfrm>
            <a:off x="7308304" y="5625244"/>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2"/>
          <p:cNvSpPr/>
          <p:nvPr/>
        </p:nvSpPr>
        <p:spPr>
          <a:xfrm>
            <a:off x="5904148" y="3316407"/>
            <a:ext cx="1872208" cy="648072"/>
          </a:xfrm>
          <a:prstGeom prst="ellipse">
            <a:avLst/>
          </a:prstGeom>
          <a:solidFill>
            <a:srgbClr val="E31A1C"/>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3" name="Oval 13"/>
          <p:cNvSpPr/>
          <p:nvPr/>
        </p:nvSpPr>
        <p:spPr>
          <a:xfrm>
            <a:off x="7285462" y="3496427"/>
            <a:ext cx="288032" cy="288032"/>
          </a:xfrm>
          <a:prstGeom prst="ellipse">
            <a:avLst/>
          </a:prstGeom>
          <a:solidFill>
            <a:srgbClr val="2E48C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Šipka doprava 14"/>
          <p:cNvSpPr/>
          <p:nvPr/>
        </p:nvSpPr>
        <p:spPr>
          <a:xfrm>
            <a:off x="3563888" y="5084119"/>
            <a:ext cx="1785917" cy="361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7" name="TextovéPole 16"/>
          <p:cNvSpPr txBox="1"/>
          <p:nvPr/>
        </p:nvSpPr>
        <p:spPr>
          <a:xfrm>
            <a:off x="1547664" y="4869160"/>
            <a:ext cx="576064" cy="523220"/>
          </a:xfrm>
          <a:prstGeom prst="rect">
            <a:avLst/>
          </a:prstGeom>
          <a:noFill/>
        </p:spPr>
        <p:txBody>
          <a:bodyPr wrap="square" rtlCol="0">
            <a:spAutoFit/>
          </a:bodyPr>
          <a:lstStyle/>
          <a:p>
            <a:pPr algn="ctr"/>
            <a:r>
              <a:rPr lang="cs-CZ" sz="2800" b="1" dirty="0" smtClean="0">
                <a:solidFill>
                  <a:srgbClr val="FF0000"/>
                </a:solidFill>
                <a:latin typeface="Times New Roman" panose="02020603050405020304" pitchFamily="18" charset="0"/>
                <a:cs typeface="Times New Roman" panose="02020603050405020304" pitchFamily="18" charset="0"/>
              </a:rPr>
              <a:t>♂</a:t>
            </a:r>
            <a:endParaRPr lang="cs-CZ" sz="2800" b="1" dirty="0">
              <a:solidFill>
                <a:srgbClr val="FF0000"/>
              </a:solidFill>
            </a:endParaRPr>
          </a:p>
        </p:txBody>
      </p:sp>
      <p:sp>
        <p:nvSpPr>
          <p:cNvPr id="18" name="Šipka doprava 17"/>
          <p:cNvSpPr/>
          <p:nvPr/>
        </p:nvSpPr>
        <p:spPr>
          <a:xfrm rot="16200000">
            <a:off x="1952788" y="4998188"/>
            <a:ext cx="442392" cy="26516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cxnSp>
        <p:nvCxnSpPr>
          <p:cNvPr id="20" name="Přímá spojnice 19"/>
          <p:cNvCxnSpPr/>
          <p:nvPr/>
        </p:nvCxnSpPr>
        <p:spPr>
          <a:xfrm>
            <a:off x="529208" y="3006280"/>
            <a:ext cx="8219256" cy="359107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flipV="1">
            <a:off x="395536" y="3140968"/>
            <a:ext cx="7992888" cy="325029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0525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Possible</a:t>
            </a:r>
            <a:r>
              <a:rPr lang="cs-CZ" dirty="0"/>
              <a:t> </a:t>
            </a:r>
            <a:r>
              <a:rPr lang="cs-CZ" dirty="0" err="1"/>
              <a:t>evolutionary</a:t>
            </a:r>
            <a:r>
              <a:rPr lang="cs-CZ" dirty="0"/>
              <a:t> </a:t>
            </a:r>
            <a:r>
              <a:rPr lang="cs-CZ" dirty="0" err="1"/>
              <a:t>explanations</a:t>
            </a:r>
            <a:endParaRPr lang="cs-CZ" dirty="0"/>
          </a:p>
        </p:txBody>
      </p:sp>
      <p:sp>
        <p:nvSpPr>
          <p:cNvPr id="3" name="Zástupný symbol pro obsah 2"/>
          <p:cNvSpPr>
            <a:spLocks noGrp="1"/>
          </p:cNvSpPr>
          <p:nvPr>
            <p:ph idx="1"/>
          </p:nvPr>
        </p:nvSpPr>
        <p:spPr>
          <a:xfrm>
            <a:off x="457200" y="1600202"/>
            <a:ext cx="8229600" cy="1119564"/>
          </a:xfrm>
        </p:spPr>
        <p:txBody>
          <a:bodyPr>
            <a:normAutofit lnSpcReduction="10000"/>
          </a:bodyPr>
          <a:lstStyle/>
          <a:p>
            <a:pPr marL="0" indent="0">
              <a:buNone/>
            </a:pPr>
            <a:r>
              <a:rPr lang="cs-CZ" b="1" dirty="0" err="1" smtClean="0"/>
              <a:t>Adaptive</a:t>
            </a:r>
            <a:r>
              <a:rPr lang="cs-CZ" b="1" dirty="0" smtClean="0"/>
              <a:t> </a:t>
            </a:r>
            <a:r>
              <a:rPr lang="cs-CZ" b="1" dirty="0" err="1" smtClean="0"/>
              <a:t>explanation</a:t>
            </a:r>
            <a:r>
              <a:rPr lang="cs-CZ" b="1" dirty="0" smtClean="0"/>
              <a:t> no. 1</a:t>
            </a:r>
          </a:p>
          <a:p>
            <a:r>
              <a:rPr lang="cs-CZ" dirty="0" smtClean="0"/>
              <a:t>advantageous OXPHOS genes of low-elevation taxon </a:t>
            </a:r>
          </a:p>
          <a:p>
            <a:r>
              <a:rPr lang="cs-CZ" dirty="0" smtClean="0"/>
              <a:t>→ studies of energetic metabolism and co-introgression are required</a:t>
            </a:r>
          </a:p>
        </p:txBody>
      </p:sp>
      <p:sp>
        <p:nvSpPr>
          <p:cNvPr id="4" name="Freeform 4"/>
          <p:cNvSpPr/>
          <p:nvPr/>
        </p:nvSpPr>
        <p:spPr>
          <a:xfrm>
            <a:off x="457200" y="3563565"/>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6"/>
          <p:cNvSpPr/>
          <p:nvPr/>
        </p:nvSpPr>
        <p:spPr>
          <a:xfrm>
            <a:off x="817240" y="5435773"/>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 name="Oval 8"/>
          <p:cNvSpPr/>
          <p:nvPr/>
        </p:nvSpPr>
        <p:spPr>
          <a:xfrm>
            <a:off x="2257400" y="5615793"/>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Oval 12"/>
          <p:cNvSpPr/>
          <p:nvPr/>
        </p:nvSpPr>
        <p:spPr>
          <a:xfrm>
            <a:off x="853244" y="3306956"/>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Oval 13"/>
          <p:cNvSpPr/>
          <p:nvPr/>
        </p:nvSpPr>
        <p:spPr>
          <a:xfrm>
            <a:off x="2234558" y="3486976"/>
            <a:ext cx="288032" cy="288032"/>
          </a:xfrm>
          <a:prstGeom prst="ellipse">
            <a:avLst/>
          </a:prstGeom>
          <a:solidFill>
            <a:srgbClr val="2E48C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Freeform 4"/>
          <p:cNvSpPr/>
          <p:nvPr/>
        </p:nvSpPr>
        <p:spPr>
          <a:xfrm>
            <a:off x="5436096" y="3574081"/>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6"/>
          <p:cNvSpPr/>
          <p:nvPr/>
        </p:nvSpPr>
        <p:spPr>
          <a:xfrm>
            <a:off x="5796136" y="5446289"/>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1" name="Oval 8"/>
          <p:cNvSpPr/>
          <p:nvPr/>
        </p:nvSpPr>
        <p:spPr>
          <a:xfrm>
            <a:off x="7236296" y="5626309"/>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val 12"/>
          <p:cNvSpPr/>
          <p:nvPr/>
        </p:nvSpPr>
        <p:spPr>
          <a:xfrm>
            <a:off x="5832140" y="3317472"/>
            <a:ext cx="1872208" cy="648072"/>
          </a:xfrm>
          <a:prstGeom prst="ellipse">
            <a:avLst/>
          </a:prstGeom>
          <a:pattFill prst="openDmnd">
            <a:fgClr>
              <a:srgbClr val="FF0000"/>
            </a:fgClr>
            <a:bgClr>
              <a:srgbClr val="2E48C9"/>
            </a:bgClr>
          </a:patt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3" name="Oval 13"/>
          <p:cNvSpPr/>
          <p:nvPr/>
        </p:nvSpPr>
        <p:spPr>
          <a:xfrm>
            <a:off x="7213454" y="3497492"/>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TextovéPole 14"/>
          <p:cNvSpPr txBox="1"/>
          <p:nvPr/>
        </p:nvSpPr>
        <p:spPr>
          <a:xfrm>
            <a:off x="2891188" y="3486976"/>
            <a:ext cx="2386609" cy="830997"/>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cs-CZ" sz="1600" dirty="0" err="1" smtClean="0"/>
              <a:t>climate</a:t>
            </a:r>
            <a:r>
              <a:rPr lang="cs-CZ" sz="1600" dirty="0" smtClean="0"/>
              <a:t> </a:t>
            </a:r>
            <a:r>
              <a:rPr lang="cs-CZ" sz="1600" dirty="0" err="1" smtClean="0"/>
              <a:t>change</a:t>
            </a:r>
            <a:r>
              <a:rPr lang="cs-CZ" sz="1600" dirty="0" smtClean="0"/>
              <a:t> → </a:t>
            </a:r>
            <a:r>
              <a:rPr lang="cs-CZ" sz="1600" dirty="0" err="1" smtClean="0"/>
              <a:t>increase</a:t>
            </a:r>
            <a:r>
              <a:rPr lang="cs-CZ" sz="1600" dirty="0" smtClean="0"/>
              <a:t> </a:t>
            </a:r>
            <a:r>
              <a:rPr lang="cs-CZ" sz="1600" dirty="0" err="1" smtClean="0"/>
              <a:t>of</a:t>
            </a:r>
            <a:r>
              <a:rPr lang="cs-CZ" sz="1600" dirty="0" smtClean="0"/>
              <a:t> </a:t>
            </a:r>
            <a:r>
              <a:rPr lang="cs-CZ" sz="1600" dirty="0" err="1" smtClean="0"/>
              <a:t>temperature</a:t>
            </a:r>
            <a:endParaRPr lang="cs-CZ" dirty="0" smtClean="0"/>
          </a:p>
        </p:txBody>
      </p:sp>
      <p:sp>
        <p:nvSpPr>
          <p:cNvPr id="16" name="Šipka doprava 15"/>
          <p:cNvSpPr/>
          <p:nvPr/>
        </p:nvSpPr>
        <p:spPr>
          <a:xfrm>
            <a:off x="3491880" y="5085184"/>
            <a:ext cx="1785917" cy="361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7" name="TextovéPole 16"/>
          <p:cNvSpPr txBox="1"/>
          <p:nvPr/>
        </p:nvSpPr>
        <p:spPr>
          <a:xfrm>
            <a:off x="7442507" y="2777947"/>
            <a:ext cx="1656185" cy="584775"/>
          </a:xfrm>
          <a:prstGeom prst="rect">
            <a:avLst/>
          </a:prstGeom>
          <a:noFill/>
        </p:spPr>
        <p:txBody>
          <a:bodyPr wrap="square" rtlCol="0">
            <a:spAutoFit/>
          </a:bodyPr>
          <a:lstStyle/>
          <a:p>
            <a:pPr algn="ctr">
              <a:spcBef>
                <a:spcPts val="600"/>
              </a:spcBef>
            </a:pPr>
            <a:r>
              <a:rPr lang="cs-CZ" sz="1600" dirty="0" smtClean="0"/>
              <a:t>co-introgression of N-mt genes (?)</a:t>
            </a:r>
            <a:endParaRPr lang="cs-CZ" dirty="0" smtClean="0"/>
          </a:p>
        </p:txBody>
      </p:sp>
      <p:sp>
        <p:nvSpPr>
          <p:cNvPr id="14" name="Šipka dolů 13"/>
          <p:cNvSpPr/>
          <p:nvPr/>
        </p:nvSpPr>
        <p:spPr>
          <a:xfrm>
            <a:off x="8172400" y="3394061"/>
            <a:ext cx="144016" cy="36910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TextovéPole 17"/>
          <p:cNvSpPr txBox="1"/>
          <p:nvPr/>
        </p:nvSpPr>
        <p:spPr>
          <a:xfrm>
            <a:off x="7526739" y="3827929"/>
            <a:ext cx="1656185" cy="584775"/>
          </a:xfrm>
          <a:prstGeom prst="rect">
            <a:avLst/>
          </a:prstGeom>
          <a:noFill/>
        </p:spPr>
        <p:txBody>
          <a:bodyPr wrap="square" rtlCol="0">
            <a:spAutoFit/>
          </a:bodyPr>
          <a:lstStyle/>
          <a:p>
            <a:pPr algn="ctr">
              <a:spcBef>
                <a:spcPts val="600"/>
              </a:spcBef>
            </a:pPr>
            <a:r>
              <a:rPr lang="cs-CZ" sz="1600" dirty="0" smtClean="0"/>
              <a:t>„</a:t>
            </a:r>
            <a:r>
              <a:rPr lang="cs-CZ" sz="1600" dirty="0" err="1" smtClean="0"/>
              <a:t>speciation</a:t>
            </a:r>
            <a:r>
              <a:rPr lang="cs-CZ" sz="1600" dirty="0" smtClean="0"/>
              <a:t> in reverse“</a:t>
            </a:r>
            <a:endParaRPr lang="cs-CZ" dirty="0" smtClean="0"/>
          </a:p>
        </p:txBody>
      </p:sp>
    </p:spTree>
    <p:extLst>
      <p:ext uri="{BB962C8B-B14F-4D97-AF65-F5344CB8AC3E}">
        <p14:creationId xmlns:p14="http://schemas.microsoft.com/office/powerpoint/2010/main" val="3055010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fade">
                                      <p:cBhvr>
                                        <p:cTn id="4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p:bldP spid="16" grpId="0" animBg="1"/>
      <p:bldP spid="17" grpId="0"/>
      <p:bldP spid="14" grpId="0" animBg="1"/>
      <p:bldP spid="18"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Possible</a:t>
            </a:r>
            <a:r>
              <a:rPr lang="cs-CZ" dirty="0"/>
              <a:t> </a:t>
            </a:r>
            <a:r>
              <a:rPr lang="cs-CZ" dirty="0" err="1"/>
              <a:t>evolutionary</a:t>
            </a:r>
            <a:r>
              <a:rPr lang="cs-CZ" dirty="0"/>
              <a:t> </a:t>
            </a:r>
            <a:r>
              <a:rPr lang="cs-CZ" dirty="0" err="1"/>
              <a:t>explanations</a:t>
            </a:r>
            <a:endParaRPr lang="cs-CZ" dirty="0"/>
          </a:p>
        </p:txBody>
      </p:sp>
      <p:sp>
        <p:nvSpPr>
          <p:cNvPr id="3" name="Zástupný symbol pro obsah 2"/>
          <p:cNvSpPr>
            <a:spLocks noGrp="1"/>
          </p:cNvSpPr>
          <p:nvPr>
            <p:ph idx="1"/>
          </p:nvPr>
        </p:nvSpPr>
        <p:spPr>
          <a:xfrm>
            <a:off x="457200" y="1600201"/>
            <a:ext cx="7427168" cy="1298182"/>
          </a:xfrm>
        </p:spPr>
        <p:txBody>
          <a:bodyPr>
            <a:normAutofit fontScale="92500"/>
          </a:bodyPr>
          <a:lstStyle/>
          <a:p>
            <a:pPr marL="0" indent="0">
              <a:buNone/>
            </a:pPr>
            <a:r>
              <a:rPr lang="cs-CZ" b="1" dirty="0" err="1" smtClean="0"/>
              <a:t>Adaptive</a:t>
            </a:r>
            <a:r>
              <a:rPr lang="cs-CZ" b="1" dirty="0" smtClean="0"/>
              <a:t> </a:t>
            </a:r>
            <a:r>
              <a:rPr lang="cs-CZ" b="1" dirty="0" err="1" smtClean="0"/>
              <a:t>explanation</a:t>
            </a:r>
            <a:r>
              <a:rPr lang="cs-CZ" b="1" dirty="0" smtClean="0"/>
              <a:t> no. 2</a:t>
            </a:r>
          </a:p>
          <a:p>
            <a:r>
              <a:rPr lang="cs-CZ" dirty="0" smtClean="0"/>
              <a:t>„</a:t>
            </a:r>
            <a:r>
              <a:rPr lang="cs-CZ" dirty="0" err="1" smtClean="0"/>
              <a:t>mutational</a:t>
            </a:r>
            <a:r>
              <a:rPr lang="cs-CZ" dirty="0" smtClean="0"/>
              <a:t> </a:t>
            </a:r>
            <a:r>
              <a:rPr lang="cs-CZ" dirty="0" err="1" smtClean="0"/>
              <a:t>erosion</a:t>
            </a:r>
            <a:r>
              <a:rPr lang="cs-CZ" dirty="0" smtClean="0"/>
              <a:t>“ - </a:t>
            </a:r>
            <a:r>
              <a:rPr lang="cs-CZ" dirty="0" err="1" smtClean="0"/>
              <a:t>replacement</a:t>
            </a:r>
            <a:r>
              <a:rPr lang="cs-CZ" dirty="0" smtClean="0"/>
              <a:t> </a:t>
            </a:r>
            <a:r>
              <a:rPr lang="cs-CZ" dirty="0" err="1" smtClean="0"/>
              <a:t>of</a:t>
            </a:r>
            <a:r>
              <a:rPr lang="cs-CZ" dirty="0" smtClean="0"/>
              <a:t> non-</a:t>
            </a:r>
            <a:r>
              <a:rPr lang="cs-CZ" dirty="0" err="1" smtClean="0"/>
              <a:t>functional</a:t>
            </a:r>
            <a:r>
              <a:rPr lang="cs-CZ" dirty="0" smtClean="0"/>
              <a:t> </a:t>
            </a:r>
            <a:r>
              <a:rPr lang="cs-CZ" dirty="0" err="1" smtClean="0"/>
              <a:t>high-elevation</a:t>
            </a:r>
            <a:r>
              <a:rPr lang="cs-CZ" dirty="0" smtClean="0"/>
              <a:t> mtDNA (</a:t>
            </a:r>
            <a:r>
              <a:rPr lang="cs-CZ" dirty="0" err="1" smtClean="0"/>
              <a:t>accumulation</a:t>
            </a:r>
            <a:r>
              <a:rPr lang="cs-CZ" dirty="0" smtClean="0"/>
              <a:t> </a:t>
            </a:r>
            <a:r>
              <a:rPr lang="cs-CZ" dirty="0" err="1" smtClean="0"/>
              <a:t>of</a:t>
            </a:r>
            <a:r>
              <a:rPr lang="cs-CZ" dirty="0" smtClean="0"/>
              <a:t> </a:t>
            </a:r>
            <a:r>
              <a:rPr lang="cs-CZ" dirty="0" err="1" smtClean="0"/>
              <a:t>mutations</a:t>
            </a:r>
            <a:r>
              <a:rPr lang="cs-CZ" dirty="0" smtClean="0"/>
              <a:t> in </a:t>
            </a:r>
            <a:r>
              <a:rPr lang="cs-CZ" dirty="0" err="1" smtClean="0"/>
              <a:t>small</a:t>
            </a:r>
            <a:r>
              <a:rPr lang="cs-CZ" dirty="0" smtClean="0"/>
              <a:t> </a:t>
            </a:r>
            <a:r>
              <a:rPr lang="cs-CZ" dirty="0" err="1" smtClean="0"/>
              <a:t>populations</a:t>
            </a:r>
            <a:r>
              <a:rPr lang="cs-CZ" dirty="0" smtClean="0"/>
              <a:t> in </a:t>
            </a:r>
            <a:r>
              <a:rPr lang="cs-CZ" dirty="0" err="1" smtClean="0"/>
              <a:t>fragmented</a:t>
            </a:r>
            <a:r>
              <a:rPr lang="cs-CZ" dirty="0" smtClean="0"/>
              <a:t> Afroalpine </a:t>
            </a:r>
            <a:r>
              <a:rPr lang="cs-CZ" dirty="0" err="1" smtClean="0"/>
              <a:t>habitats</a:t>
            </a:r>
            <a:r>
              <a:rPr lang="cs-CZ" dirty="0" smtClean="0"/>
              <a:t>) – „</a:t>
            </a:r>
            <a:r>
              <a:rPr lang="cs-CZ" dirty="0" err="1" smtClean="0"/>
              <a:t>best</a:t>
            </a:r>
            <a:r>
              <a:rPr lang="cs-CZ" dirty="0" smtClean="0"/>
              <a:t> </a:t>
            </a:r>
            <a:r>
              <a:rPr lang="cs-CZ" dirty="0" err="1" smtClean="0"/>
              <a:t>of</a:t>
            </a:r>
            <a:r>
              <a:rPr lang="cs-CZ" dirty="0" smtClean="0"/>
              <a:t> </a:t>
            </a:r>
            <a:r>
              <a:rPr lang="cs-CZ" dirty="0" err="1" smtClean="0"/>
              <a:t>bad</a:t>
            </a:r>
            <a:r>
              <a:rPr lang="cs-CZ" dirty="0" smtClean="0"/>
              <a:t> </a:t>
            </a:r>
            <a:r>
              <a:rPr lang="cs-CZ" dirty="0" err="1" smtClean="0"/>
              <a:t>options</a:t>
            </a:r>
            <a:r>
              <a:rPr lang="cs-CZ" dirty="0" smtClean="0"/>
              <a:t>“</a:t>
            </a:r>
          </a:p>
        </p:txBody>
      </p:sp>
      <p:sp>
        <p:nvSpPr>
          <p:cNvPr id="4" name="Freeform 4"/>
          <p:cNvSpPr/>
          <p:nvPr/>
        </p:nvSpPr>
        <p:spPr>
          <a:xfrm>
            <a:off x="457200" y="3563565"/>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6"/>
          <p:cNvSpPr/>
          <p:nvPr/>
        </p:nvSpPr>
        <p:spPr>
          <a:xfrm>
            <a:off x="817240" y="5435773"/>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 name="Oval 8"/>
          <p:cNvSpPr/>
          <p:nvPr/>
        </p:nvSpPr>
        <p:spPr>
          <a:xfrm>
            <a:off x="2257400" y="5615793"/>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Oval 12"/>
          <p:cNvSpPr/>
          <p:nvPr/>
        </p:nvSpPr>
        <p:spPr>
          <a:xfrm>
            <a:off x="853244" y="3306956"/>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Oval 13"/>
          <p:cNvSpPr/>
          <p:nvPr/>
        </p:nvSpPr>
        <p:spPr>
          <a:xfrm>
            <a:off x="2234558" y="3486976"/>
            <a:ext cx="288032" cy="288032"/>
          </a:xfrm>
          <a:prstGeom prst="ellipse">
            <a:avLst/>
          </a:prstGeom>
          <a:pattFill prst="wdUpDiag">
            <a:fgClr>
              <a:srgbClr val="2E48C9"/>
            </a:fgClr>
            <a:bgClr>
              <a:schemeClr val="bg1"/>
            </a:bgClr>
          </a:patt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Freeform 4"/>
          <p:cNvSpPr/>
          <p:nvPr/>
        </p:nvSpPr>
        <p:spPr>
          <a:xfrm>
            <a:off x="5436096" y="3574081"/>
            <a:ext cx="2664296" cy="2307772"/>
          </a:xfrm>
          <a:custGeom>
            <a:avLst/>
            <a:gdLst>
              <a:gd name="connsiteX0" fmla="*/ 0 w 1785257"/>
              <a:gd name="connsiteY0" fmla="*/ 2307772 h 2307772"/>
              <a:gd name="connsiteX1" fmla="*/ 853440 w 1785257"/>
              <a:gd name="connsiteY1" fmla="*/ 0 h 2307772"/>
              <a:gd name="connsiteX2" fmla="*/ 1785257 w 1785257"/>
              <a:gd name="connsiteY2" fmla="*/ 2307772 h 2307772"/>
            </a:gdLst>
            <a:ahLst/>
            <a:cxnLst>
              <a:cxn ang="0">
                <a:pos x="connsiteX0" y="connsiteY0"/>
              </a:cxn>
              <a:cxn ang="0">
                <a:pos x="connsiteX1" y="connsiteY1"/>
              </a:cxn>
              <a:cxn ang="0">
                <a:pos x="connsiteX2" y="connsiteY2"/>
              </a:cxn>
            </a:cxnLst>
            <a:rect l="l" t="t" r="r" b="b"/>
            <a:pathLst>
              <a:path w="1785257" h="2307772">
                <a:moveTo>
                  <a:pt x="0" y="2307772"/>
                </a:moveTo>
                <a:cubicBezTo>
                  <a:pt x="277948" y="1153886"/>
                  <a:pt x="555897" y="0"/>
                  <a:pt x="853440" y="0"/>
                </a:cubicBezTo>
                <a:cubicBezTo>
                  <a:pt x="1150983" y="0"/>
                  <a:pt x="1468120" y="1153886"/>
                  <a:pt x="1785257" y="23077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6"/>
          <p:cNvSpPr/>
          <p:nvPr/>
        </p:nvSpPr>
        <p:spPr>
          <a:xfrm>
            <a:off x="5796136" y="5446289"/>
            <a:ext cx="1872208" cy="64807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Oval 8"/>
          <p:cNvSpPr/>
          <p:nvPr/>
        </p:nvSpPr>
        <p:spPr>
          <a:xfrm>
            <a:off x="7236296" y="5626309"/>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Oval 12"/>
          <p:cNvSpPr/>
          <p:nvPr/>
        </p:nvSpPr>
        <p:spPr>
          <a:xfrm>
            <a:off x="5832140" y="3317472"/>
            <a:ext cx="1872208" cy="648072"/>
          </a:xfrm>
          <a:prstGeom prst="ellipse">
            <a:avLst/>
          </a:prstGeom>
          <a:solidFill>
            <a:srgbClr val="2E48C9"/>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5" name="Oval 13"/>
          <p:cNvSpPr/>
          <p:nvPr/>
        </p:nvSpPr>
        <p:spPr>
          <a:xfrm>
            <a:off x="7213454" y="3497492"/>
            <a:ext cx="288032" cy="288032"/>
          </a:xfrm>
          <a:prstGeom prst="ellipse">
            <a:avLst/>
          </a:prstGeom>
          <a:solidFill>
            <a:srgbClr val="E31A1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Blesk 15"/>
          <p:cNvSpPr/>
          <p:nvPr/>
        </p:nvSpPr>
        <p:spPr>
          <a:xfrm flipH="1">
            <a:off x="2761456" y="3072930"/>
            <a:ext cx="360040" cy="468052"/>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TextovéPole 16"/>
          <p:cNvSpPr txBox="1"/>
          <p:nvPr/>
        </p:nvSpPr>
        <p:spPr>
          <a:xfrm>
            <a:off x="2702576" y="3641508"/>
            <a:ext cx="2715817" cy="90794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cs-CZ" sz="1600" dirty="0" err="1" smtClean="0"/>
              <a:t>higher</a:t>
            </a:r>
            <a:r>
              <a:rPr lang="cs-CZ" sz="1600" dirty="0" smtClean="0"/>
              <a:t> </a:t>
            </a:r>
            <a:r>
              <a:rPr lang="cs-CZ" sz="1600" dirty="0" err="1" smtClean="0"/>
              <a:t>mutation</a:t>
            </a:r>
            <a:r>
              <a:rPr lang="cs-CZ" sz="1600" dirty="0" smtClean="0"/>
              <a:t> </a:t>
            </a:r>
            <a:r>
              <a:rPr lang="cs-CZ" sz="1600" dirty="0" err="1" smtClean="0"/>
              <a:t>rate</a:t>
            </a:r>
            <a:r>
              <a:rPr lang="cs-CZ" sz="1600" dirty="0" smtClean="0"/>
              <a:t> (UV?)</a:t>
            </a:r>
          </a:p>
          <a:p>
            <a:pPr marL="285750" indent="-285750">
              <a:spcBef>
                <a:spcPts val="600"/>
              </a:spcBef>
              <a:buFont typeface="Arial" panose="020B0604020202020204" pitchFamily="34" charset="0"/>
              <a:buChar char="•"/>
            </a:pPr>
            <a:r>
              <a:rPr lang="cs-CZ" sz="1600" dirty="0" err="1" smtClean="0"/>
              <a:t>lower</a:t>
            </a:r>
            <a:r>
              <a:rPr lang="cs-CZ" sz="1600" dirty="0" smtClean="0"/>
              <a:t> N</a:t>
            </a:r>
            <a:r>
              <a:rPr lang="cs-CZ" sz="1600" baseline="-25000" dirty="0" smtClean="0"/>
              <a:t>e</a:t>
            </a:r>
            <a:r>
              <a:rPr lang="cs-CZ" sz="1600" dirty="0" smtClean="0"/>
              <a:t> – </a:t>
            </a:r>
            <a:r>
              <a:rPr lang="cs-CZ" sz="1600" dirty="0" err="1" smtClean="0"/>
              <a:t>higher</a:t>
            </a:r>
            <a:r>
              <a:rPr lang="cs-CZ" sz="1600" dirty="0" smtClean="0"/>
              <a:t> </a:t>
            </a:r>
            <a:r>
              <a:rPr lang="cs-CZ" sz="1600" dirty="0" err="1" smtClean="0"/>
              <a:t>fixation</a:t>
            </a:r>
            <a:r>
              <a:rPr lang="cs-CZ" sz="1600" dirty="0" smtClean="0"/>
              <a:t> </a:t>
            </a:r>
            <a:r>
              <a:rPr lang="cs-CZ" sz="1600" dirty="0" err="1" smtClean="0"/>
              <a:t>rate</a:t>
            </a:r>
            <a:endParaRPr lang="cs-CZ" dirty="0" smtClean="0"/>
          </a:p>
        </p:txBody>
      </p:sp>
      <p:sp>
        <p:nvSpPr>
          <p:cNvPr id="18" name="Šipka doprava 17"/>
          <p:cNvSpPr/>
          <p:nvPr/>
        </p:nvSpPr>
        <p:spPr>
          <a:xfrm>
            <a:off x="3314408" y="4717451"/>
            <a:ext cx="1785917" cy="361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9" name="TextovéPole 18"/>
          <p:cNvSpPr txBox="1"/>
          <p:nvPr/>
        </p:nvSpPr>
        <p:spPr>
          <a:xfrm>
            <a:off x="2545432" y="5980154"/>
            <a:ext cx="2715817" cy="66172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cs-CZ" sz="1600" dirty="0" err="1" smtClean="0"/>
              <a:t>lower</a:t>
            </a:r>
            <a:r>
              <a:rPr lang="cs-CZ" sz="1600" dirty="0" smtClean="0"/>
              <a:t> </a:t>
            </a:r>
            <a:r>
              <a:rPr lang="cs-CZ" sz="1600" dirty="0" err="1" smtClean="0"/>
              <a:t>mutation</a:t>
            </a:r>
            <a:r>
              <a:rPr lang="cs-CZ" sz="1600" dirty="0" smtClean="0"/>
              <a:t> </a:t>
            </a:r>
            <a:r>
              <a:rPr lang="cs-CZ" sz="1600" dirty="0" err="1" smtClean="0"/>
              <a:t>rate</a:t>
            </a:r>
            <a:endParaRPr lang="cs-CZ" sz="1600" dirty="0" smtClean="0"/>
          </a:p>
          <a:p>
            <a:pPr marL="285750" indent="-285750">
              <a:spcBef>
                <a:spcPts val="600"/>
              </a:spcBef>
              <a:buFont typeface="Arial" panose="020B0604020202020204" pitchFamily="34" charset="0"/>
              <a:buChar char="•"/>
            </a:pPr>
            <a:r>
              <a:rPr lang="cs-CZ" sz="1600" dirty="0" err="1" smtClean="0"/>
              <a:t>higher</a:t>
            </a:r>
            <a:r>
              <a:rPr lang="cs-CZ" sz="1600" dirty="0" smtClean="0"/>
              <a:t> N</a:t>
            </a:r>
            <a:r>
              <a:rPr lang="cs-CZ" sz="1600" baseline="-25000" dirty="0" smtClean="0"/>
              <a:t>e</a:t>
            </a:r>
            <a:endParaRPr lang="cs-CZ" baseline="-25000" dirty="0" smtClean="0"/>
          </a:p>
        </p:txBody>
      </p:sp>
    </p:spTree>
    <p:extLst>
      <p:ext uri="{BB962C8B-B14F-4D97-AF65-F5344CB8AC3E}">
        <p14:creationId xmlns:p14="http://schemas.microsoft.com/office/powerpoint/2010/main" val="28960831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8"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cs-CZ" dirty="0" smtClean="0"/>
              <a:t>CONCLUSIONS</a:t>
            </a:r>
            <a:endParaRPr lang="cs-CZ" dirty="0"/>
          </a:p>
        </p:txBody>
      </p:sp>
    </p:spTree>
    <p:extLst>
      <p:ext uri="{BB962C8B-B14F-4D97-AF65-F5344CB8AC3E}">
        <p14:creationId xmlns:p14="http://schemas.microsoft.com/office/powerpoint/2010/main" val="3148260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Conclusions</a:t>
            </a:r>
            <a:endParaRPr lang="cs-CZ" dirty="0"/>
          </a:p>
        </p:txBody>
      </p:sp>
      <p:sp>
        <p:nvSpPr>
          <p:cNvPr id="3" name="Zástupný symbol pro obsah 2"/>
          <p:cNvSpPr>
            <a:spLocks noGrp="1"/>
          </p:cNvSpPr>
          <p:nvPr>
            <p:ph idx="1"/>
          </p:nvPr>
        </p:nvSpPr>
        <p:spPr/>
        <p:txBody>
          <a:bodyPr/>
          <a:lstStyle/>
          <a:p>
            <a:pPr>
              <a:spcAft>
                <a:spcPts val="1200"/>
              </a:spcAft>
            </a:pPr>
            <a:r>
              <a:rPr lang="cs-CZ" dirty="0" smtClean="0"/>
              <a:t>species concepts and species delimitations are </a:t>
            </a:r>
            <a:r>
              <a:rPr lang="cs-CZ" b="1" dirty="0" smtClean="0"/>
              <a:t>crucial parts of biodiversity studies</a:t>
            </a:r>
            <a:r>
              <a:rPr lang="cs-CZ" dirty="0" smtClean="0"/>
              <a:t> </a:t>
            </a:r>
          </a:p>
          <a:p>
            <a:pPr>
              <a:spcAft>
                <a:spcPts val="1200"/>
              </a:spcAft>
            </a:pPr>
            <a:r>
              <a:rPr lang="cs-CZ" dirty="0" smtClean="0"/>
              <a:t>enormous value in applied </a:t>
            </a:r>
            <a:r>
              <a:rPr lang="cs-CZ" b="1" dirty="0" smtClean="0"/>
              <a:t>conservation biology</a:t>
            </a:r>
          </a:p>
          <a:p>
            <a:pPr>
              <a:spcAft>
                <a:spcPts val="1200"/>
              </a:spcAft>
            </a:pPr>
            <a:r>
              <a:rPr lang="cs-CZ" b="1" dirty="0" smtClean="0"/>
              <a:t>genomics can be useful </a:t>
            </a:r>
            <a:r>
              <a:rPr lang="cs-CZ" dirty="0" smtClean="0"/>
              <a:t>tool for species delimitation (analytical approaches still in development) – once they will be able to discriminate between population- and species-level structuring</a:t>
            </a:r>
          </a:p>
          <a:p>
            <a:pPr>
              <a:spcAft>
                <a:spcPts val="1200"/>
              </a:spcAft>
            </a:pPr>
            <a:r>
              <a:rPr lang="cs-CZ" dirty="0" smtClean="0"/>
              <a:t>mitonuclear </a:t>
            </a:r>
            <a:r>
              <a:rPr lang="cs-CZ" dirty="0" err="1" smtClean="0"/>
              <a:t>compatitibility</a:t>
            </a:r>
            <a:r>
              <a:rPr lang="cs-CZ" dirty="0" smtClean="0"/>
              <a:t> species </a:t>
            </a:r>
            <a:r>
              <a:rPr lang="cs-CZ" dirty="0" err="1" smtClean="0"/>
              <a:t>concept</a:t>
            </a:r>
            <a:r>
              <a:rPr lang="cs-CZ" dirty="0" smtClean="0"/>
              <a:t> is a good candidate for </a:t>
            </a:r>
            <a:r>
              <a:rPr lang="cs-CZ" b="1" dirty="0" smtClean="0"/>
              <a:t>a unifying species </a:t>
            </a:r>
            <a:r>
              <a:rPr lang="cs-CZ" b="1" dirty="0" err="1" smtClean="0"/>
              <a:t>concept</a:t>
            </a:r>
            <a:endParaRPr lang="cs-CZ" b="1" dirty="0"/>
          </a:p>
        </p:txBody>
      </p:sp>
    </p:spTree>
    <p:extLst>
      <p:ext uri="{BB962C8B-B14F-4D97-AF65-F5344CB8AC3E}">
        <p14:creationId xmlns:p14="http://schemas.microsoft.com/office/powerpoint/2010/main" val="1755318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Example: Taxonomy of ungulates</a:t>
            </a:r>
            <a:endParaRPr lang="en-US" dirty="0"/>
          </a:p>
        </p:txBody>
      </p:sp>
      <p:sp>
        <p:nvSpPr>
          <p:cNvPr id="3" name="Content Placeholder 2"/>
          <p:cNvSpPr>
            <a:spLocks noGrp="1"/>
          </p:cNvSpPr>
          <p:nvPr>
            <p:ph idx="1"/>
          </p:nvPr>
        </p:nvSpPr>
        <p:spPr/>
        <p:txBody>
          <a:bodyPr/>
          <a:lstStyle/>
          <a:p>
            <a:r>
              <a:rPr lang="cs-CZ" dirty="0" smtClean="0"/>
              <a:t>increase from 143 (Grubb 2005) to 279 (</a:t>
            </a:r>
            <a:r>
              <a:rPr lang="cs-CZ" dirty="0"/>
              <a:t>Groves and Leslie </a:t>
            </a:r>
            <a:r>
              <a:rPr lang="cs-CZ" dirty="0" smtClean="0"/>
              <a:t>2011 -Handbook </a:t>
            </a:r>
            <a:r>
              <a:rPr lang="cs-CZ" dirty="0"/>
              <a:t>of the Mammals of the </a:t>
            </a:r>
            <a:r>
              <a:rPr lang="cs-CZ" dirty="0" smtClean="0"/>
              <a:t>World) species of bovid ungulates</a:t>
            </a:r>
            <a:endParaRPr lang="en-US" dirty="0"/>
          </a:p>
        </p:txBody>
      </p:sp>
      <p:sp>
        <p:nvSpPr>
          <p:cNvPr id="6" name="Rectangle 5"/>
          <p:cNvSpPr/>
          <p:nvPr/>
        </p:nvSpPr>
        <p:spPr>
          <a:xfrm>
            <a:off x="6948264" y="3068960"/>
            <a:ext cx="1804923" cy="2880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klipspringers </a:t>
            </a:r>
            <a:r>
              <a:rPr lang="cs-CZ" i="1" dirty="0" smtClean="0">
                <a:solidFill>
                  <a:schemeClr val="tx1"/>
                </a:solidFill>
              </a:rPr>
              <a:t>Oreotragus</a:t>
            </a:r>
            <a:r>
              <a:rPr lang="cs-CZ" dirty="0" smtClean="0">
                <a:solidFill>
                  <a:schemeClr val="tx1"/>
                </a:solidFill>
              </a:rPr>
              <a:t> – from one to 11 species</a:t>
            </a:r>
            <a:endParaRPr lang="en-US"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2708920"/>
            <a:ext cx="2952328" cy="385571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3" y="2708920"/>
            <a:ext cx="2570474" cy="3855710"/>
          </a:xfrm>
          <a:prstGeom prst="rect">
            <a:avLst/>
          </a:prstGeom>
        </p:spPr>
      </p:pic>
    </p:spTree>
    <p:extLst>
      <p:ext uri="{BB962C8B-B14F-4D97-AF65-F5344CB8AC3E}">
        <p14:creationId xmlns:p14="http://schemas.microsoft.com/office/powerpoint/2010/main" val="39501436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59618"/>
          </a:xfrm>
        </p:spPr>
        <p:txBody>
          <a:bodyPr/>
          <a:lstStyle/>
          <a:p>
            <a:r>
              <a:rPr lang="cs-CZ" dirty="0" smtClean="0"/>
              <a:t>Consequences intensively debated</a:t>
            </a:r>
            <a:endParaRPr lang="en-US" dirty="0"/>
          </a:p>
        </p:txBody>
      </p:sp>
      <p:sp>
        <p:nvSpPr>
          <p:cNvPr id="3" name="Content Placeholder 2"/>
          <p:cNvSpPr>
            <a:spLocks noGrp="1"/>
          </p:cNvSpPr>
          <p:nvPr>
            <p:ph idx="1"/>
          </p:nvPr>
        </p:nvSpPr>
        <p:spPr>
          <a:xfrm>
            <a:off x="645624" y="1159470"/>
            <a:ext cx="3223270" cy="502565"/>
          </a:xfrm>
        </p:spPr>
        <p:txBody>
          <a:bodyPr/>
          <a:lstStyle/>
          <a:p>
            <a:r>
              <a:rPr lang="cs-CZ" dirty="0" smtClean="0"/>
              <a:t>„</a:t>
            </a:r>
            <a:r>
              <a:rPr lang="cs-CZ" dirty="0" err="1" smtClean="0"/>
              <a:t>pros“papers</a:t>
            </a:r>
            <a:endParaRPr lang="cs-CZ" dirty="0" smtClean="0"/>
          </a:p>
        </p:txBody>
      </p:sp>
      <p:pic>
        <p:nvPicPr>
          <p:cNvPr id="4" name="Obrázek 3"/>
          <p:cNvPicPr>
            <a:picLocks noChangeAspect="1"/>
          </p:cNvPicPr>
          <p:nvPr/>
        </p:nvPicPr>
        <p:blipFill>
          <a:blip r:embed="rId2"/>
          <a:stretch>
            <a:fillRect/>
          </a:stretch>
        </p:blipFill>
        <p:spPr>
          <a:xfrm>
            <a:off x="4835112" y="2365153"/>
            <a:ext cx="2880320" cy="1234159"/>
          </a:xfrm>
          <a:prstGeom prst="rect">
            <a:avLst/>
          </a:prstGeom>
          <a:ln>
            <a:solidFill>
              <a:schemeClr val="tx1"/>
            </a:solidFill>
          </a:ln>
        </p:spPr>
      </p:pic>
      <p:pic>
        <p:nvPicPr>
          <p:cNvPr id="5" name="Obrázek 4"/>
          <p:cNvPicPr>
            <a:picLocks noChangeAspect="1"/>
          </p:cNvPicPr>
          <p:nvPr/>
        </p:nvPicPr>
        <p:blipFill>
          <a:blip r:embed="rId3"/>
          <a:stretch>
            <a:fillRect/>
          </a:stretch>
        </p:blipFill>
        <p:spPr>
          <a:xfrm>
            <a:off x="4835112" y="1611560"/>
            <a:ext cx="2664296" cy="699468"/>
          </a:xfrm>
          <a:prstGeom prst="rect">
            <a:avLst/>
          </a:prstGeom>
          <a:ln>
            <a:solidFill>
              <a:schemeClr val="tx1"/>
            </a:solidFill>
          </a:ln>
        </p:spPr>
      </p:pic>
      <p:pic>
        <p:nvPicPr>
          <p:cNvPr id="6" name="Obrázek 5"/>
          <p:cNvPicPr>
            <a:picLocks noChangeAspect="1"/>
          </p:cNvPicPr>
          <p:nvPr/>
        </p:nvPicPr>
        <p:blipFill>
          <a:blip r:embed="rId4"/>
          <a:stretch>
            <a:fillRect/>
          </a:stretch>
        </p:blipFill>
        <p:spPr>
          <a:xfrm>
            <a:off x="385051" y="1623282"/>
            <a:ext cx="3744416" cy="804125"/>
          </a:xfrm>
          <a:prstGeom prst="rect">
            <a:avLst/>
          </a:prstGeom>
          <a:ln>
            <a:solidFill>
              <a:schemeClr val="tx1"/>
            </a:solidFill>
          </a:ln>
        </p:spPr>
      </p:pic>
      <p:sp>
        <p:nvSpPr>
          <p:cNvPr id="7" name="Content Placeholder 2"/>
          <p:cNvSpPr txBox="1">
            <a:spLocks/>
          </p:cNvSpPr>
          <p:nvPr/>
        </p:nvSpPr>
        <p:spPr>
          <a:xfrm>
            <a:off x="4788024" y="1157845"/>
            <a:ext cx="3223270" cy="50256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cs-CZ" dirty="0" smtClean="0"/>
              <a:t>„</a:t>
            </a:r>
            <a:r>
              <a:rPr lang="cs-CZ" dirty="0" err="1" smtClean="0"/>
              <a:t>cons</a:t>
            </a:r>
            <a:r>
              <a:rPr lang="cs-CZ" dirty="0" smtClean="0"/>
              <a:t>“ </a:t>
            </a:r>
            <a:r>
              <a:rPr lang="cs-CZ" dirty="0" err="1" smtClean="0"/>
              <a:t>papers</a:t>
            </a:r>
            <a:endParaRPr lang="cs-CZ" dirty="0" smtClean="0"/>
          </a:p>
        </p:txBody>
      </p:sp>
      <p:pic>
        <p:nvPicPr>
          <p:cNvPr id="8" name="Obrázek 7"/>
          <p:cNvPicPr>
            <a:picLocks noChangeAspect="1"/>
          </p:cNvPicPr>
          <p:nvPr/>
        </p:nvPicPr>
        <p:blipFill>
          <a:blip r:embed="rId5"/>
          <a:stretch>
            <a:fillRect/>
          </a:stretch>
        </p:blipFill>
        <p:spPr>
          <a:xfrm>
            <a:off x="467544" y="2512759"/>
            <a:ext cx="2864288" cy="1052315"/>
          </a:xfrm>
          <a:prstGeom prst="rect">
            <a:avLst/>
          </a:prstGeom>
          <a:ln>
            <a:solidFill>
              <a:schemeClr val="tx1"/>
            </a:solidFill>
          </a:ln>
        </p:spPr>
      </p:pic>
      <p:pic>
        <p:nvPicPr>
          <p:cNvPr id="9" name="Obrázek 8"/>
          <p:cNvPicPr>
            <a:picLocks noChangeAspect="1"/>
          </p:cNvPicPr>
          <p:nvPr/>
        </p:nvPicPr>
        <p:blipFill>
          <a:blip r:embed="rId6"/>
          <a:stretch>
            <a:fillRect/>
          </a:stretch>
        </p:blipFill>
        <p:spPr>
          <a:xfrm>
            <a:off x="244742" y="3619103"/>
            <a:ext cx="3616529" cy="1194605"/>
          </a:xfrm>
          <a:prstGeom prst="rect">
            <a:avLst/>
          </a:prstGeom>
          <a:ln>
            <a:solidFill>
              <a:schemeClr val="tx1"/>
            </a:solidFill>
          </a:ln>
        </p:spPr>
      </p:pic>
      <p:pic>
        <p:nvPicPr>
          <p:cNvPr id="10" name="Obrázek 9"/>
          <p:cNvPicPr>
            <a:picLocks noChangeAspect="1"/>
          </p:cNvPicPr>
          <p:nvPr/>
        </p:nvPicPr>
        <p:blipFill>
          <a:blip r:embed="rId7"/>
          <a:stretch>
            <a:fillRect/>
          </a:stretch>
        </p:blipFill>
        <p:spPr>
          <a:xfrm>
            <a:off x="244742" y="4999072"/>
            <a:ext cx="4427984" cy="886308"/>
          </a:xfrm>
          <a:prstGeom prst="rect">
            <a:avLst/>
          </a:prstGeom>
          <a:ln>
            <a:solidFill>
              <a:schemeClr val="tx1"/>
            </a:solidFill>
          </a:ln>
        </p:spPr>
      </p:pic>
      <p:pic>
        <p:nvPicPr>
          <p:cNvPr id="11" name="Obrázek 10"/>
          <p:cNvPicPr>
            <a:picLocks noChangeAspect="1"/>
          </p:cNvPicPr>
          <p:nvPr/>
        </p:nvPicPr>
        <p:blipFill>
          <a:blip r:embed="rId8"/>
          <a:stretch>
            <a:fillRect/>
          </a:stretch>
        </p:blipFill>
        <p:spPr>
          <a:xfrm>
            <a:off x="262861" y="6005404"/>
            <a:ext cx="4493002" cy="591901"/>
          </a:xfrm>
          <a:prstGeom prst="rect">
            <a:avLst/>
          </a:prstGeom>
          <a:ln>
            <a:solidFill>
              <a:schemeClr val="tx1"/>
            </a:solidFill>
          </a:ln>
        </p:spPr>
      </p:pic>
      <p:pic>
        <p:nvPicPr>
          <p:cNvPr id="12" name="Obrázek 11"/>
          <p:cNvPicPr>
            <a:picLocks noChangeAspect="1"/>
          </p:cNvPicPr>
          <p:nvPr/>
        </p:nvPicPr>
        <p:blipFill>
          <a:blip r:embed="rId9"/>
          <a:stretch>
            <a:fillRect/>
          </a:stretch>
        </p:blipFill>
        <p:spPr>
          <a:xfrm>
            <a:off x="4807974" y="3726056"/>
            <a:ext cx="3650412" cy="701852"/>
          </a:xfrm>
          <a:prstGeom prst="rect">
            <a:avLst/>
          </a:prstGeom>
          <a:ln>
            <a:solidFill>
              <a:schemeClr val="tx1"/>
            </a:solidFill>
          </a:ln>
        </p:spPr>
      </p:pic>
      <p:pic>
        <p:nvPicPr>
          <p:cNvPr id="13" name="Obrázek 12"/>
          <p:cNvPicPr>
            <a:picLocks noChangeAspect="1"/>
          </p:cNvPicPr>
          <p:nvPr/>
        </p:nvPicPr>
        <p:blipFill>
          <a:blip r:embed="rId10"/>
          <a:stretch>
            <a:fillRect/>
          </a:stretch>
        </p:blipFill>
        <p:spPr>
          <a:xfrm>
            <a:off x="4835112" y="4554652"/>
            <a:ext cx="3460528" cy="1025955"/>
          </a:xfrm>
          <a:prstGeom prst="rect">
            <a:avLst/>
          </a:prstGeom>
          <a:ln>
            <a:solidFill>
              <a:schemeClr val="tx1"/>
            </a:solidFill>
          </a:ln>
        </p:spPr>
      </p:pic>
      <p:pic>
        <p:nvPicPr>
          <p:cNvPr id="14" name="Obrázek 13"/>
          <p:cNvPicPr>
            <a:picLocks noChangeAspect="1"/>
          </p:cNvPicPr>
          <p:nvPr/>
        </p:nvPicPr>
        <p:blipFill>
          <a:blip r:embed="rId11"/>
          <a:stretch>
            <a:fillRect/>
          </a:stretch>
        </p:blipFill>
        <p:spPr>
          <a:xfrm>
            <a:off x="4943418" y="5686968"/>
            <a:ext cx="2912481" cy="963572"/>
          </a:xfrm>
          <a:prstGeom prst="rect">
            <a:avLst/>
          </a:prstGeom>
          <a:ln>
            <a:solidFill>
              <a:schemeClr val="tx1"/>
            </a:solidFill>
          </a:ln>
        </p:spPr>
      </p:pic>
    </p:spTree>
    <p:extLst>
      <p:ext uri="{BB962C8B-B14F-4D97-AF65-F5344CB8AC3E}">
        <p14:creationId xmlns:p14="http://schemas.microsoft.com/office/powerpoint/2010/main" val="37934458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Why does it matter? The power of names!</a:t>
            </a:r>
            <a:endParaRPr lang="en-US" dirty="0"/>
          </a:p>
        </p:txBody>
      </p:sp>
      <p:sp>
        <p:nvSpPr>
          <p:cNvPr id="3" name="Content Placeholder 2"/>
          <p:cNvSpPr>
            <a:spLocks noGrp="1"/>
          </p:cNvSpPr>
          <p:nvPr>
            <p:ph idx="1"/>
          </p:nvPr>
        </p:nvSpPr>
        <p:spPr>
          <a:xfrm>
            <a:off x="628650" y="1711444"/>
            <a:ext cx="3871342" cy="2611487"/>
          </a:xfrm>
        </p:spPr>
        <p:txBody>
          <a:bodyPr/>
          <a:lstStyle/>
          <a:p>
            <a:r>
              <a:rPr lang="cs-CZ" dirty="0" smtClean="0"/>
              <a:t>description of </a:t>
            </a:r>
            <a:r>
              <a:rPr lang="cs-CZ" i="1" dirty="0" smtClean="0"/>
              <a:t>Nessiteras rhombopteryx </a:t>
            </a:r>
            <a:r>
              <a:rPr lang="cs-CZ" dirty="0" smtClean="0"/>
              <a:t>in Nature</a:t>
            </a:r>
          </a:p>
          <a:p>
            <a:r>
              <a:rPr lang="cs-CZ" dirty="0" smtClean="0"/>
              <a:t>„the Loch Ness monster“ – if indeed it does exist, it exists in small numbers and deserves protection</a:t>
            </a:r>
          </a:p>
          <a:p>
            <a:r>
              <a:rPr lang="cs-CZ" dirty="0" smtClean="0"/>
              <a:t>to be protected </a:t>
            </a:r>
            <a:r>
              <a:rPr lang="cs-CZ" b="1" dirty="0" smtClean="0"/>
              <a:t>it must have a taxonomic name</a:t>
            </a:r>
            <a:endParaRPr lang="en-US" b="1" dirty="0"/>
          </a:p>
        </p:txBody>
      </p:sp>
      <p:sp>
        <p:nvSpPr>
          <p:cNvPr id="6" name="TextBox 5"/>
          <p:cNvSpPr txBox="1"/>
          <p:nvPr/>
        </p:nvSpPr>
        <p:spPr>
          <a:xfrm>
            <a:off x="5868144" y="6488668"/>
            <a:ext cx="3168352" cy="369332"/>
          </a:xfrm>
          <a:prstGeom prst="rect">
            <a:avLst/>
          </a:prstGeom>
          <a:noFill/>
        </p:spPr>
        <p:txBody>
          <a:bodyPr wrap="square" rtlCol="0">
            <a:spAutoFit/>
          </a:bodyPr>
          <a:lstStyle/>
          <a:p>
            <a:r>
              <a:rPr lang="cs-CZ" i="1" dirty="0" smtClean="0"/>
              <a:t>Rinnes and Scott 1975, Nature</a:t>
            </a:r>
            <a:endParaRPr lang="en-US" i="1" dirty="0"/>
          </a:p>
        </p:txBody>
      </p:sp>
      <p:pic>
        <p:nvPicPr>
          <p:cNvPr id="7" name="Picture 6"/>
          <p:cNvPicPr>
            <a:picLocks noChangeAspect="1"/>
          </p:cNvPicPr>
          <p:nvPr/>
        </p:nvPicPr>
        <p:blipFill>
          <a:blip r:embed="rId2"/>
          <a:stretch>
            <a:fillRect/>
          </a:stretch>
        </p:blipFill>
        <p:spPr>
          <a:xfrm>
            <a:off x="5166703" y="1412776"/>
            <a:ext cx="3348647" cy="4817762"/>
          </a:xfrm>
          <a:prstGeom prst="rect">
            <a:avLst/>
          </a:prstGeom>
          <a:ln>
            <a:solidFill>
              <a:schemeClr val="tx1"/>
            </a:solidFill>
          </a:ln>
        </p:spPr>
      </p:pic>
      <p:pic>
        <p:nvPicPr>
          <p:cNvPr id="8" name="Picture 7"/>
          <p:cNvPicPr>
            <a:picLocks noChangeAspect="1"/>
          </p:cNvPicPr>
          <p:nvPr/>
        </p:nvPicPr>
        <p:blipFill>
          <a:blip r:embed="rId3"/>
          <a:stretch>
            <a:fillRect/>
          </a:stretch>
        </p:blipFill>
        <p:spPr>
          <a:xfrm>
            <a:off x="628650" y="4538248"/>
            <a:ext cx="4014391" cy="1950420"/>
          </a:xfrm>
          <a:prstGeom prst="rect">
            <a:avLst/>
          </a:prstGeom>
        </p:spPr>
      </p:pic>
    </p:spTree>
    <p:extLst>
      <p:ext uri="{BB962C8B-B14F-4D97-AF65-F5344CB8AC3E}">
        <p14:creationId xmlns:p14="http://schemas.microsoft.com/office/powerpoint/2010/main" val="24489353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Why does it matter? Taxonomic inflation.</a:t>
            </a:r>
            <a:endParaRPr lang="en-US" dirty="0"/>
          </a:p>
        </p:txBody>
      </p:sp>
      <p:sp>
        <p:nvSpPr>
          <p:cNvPr id="3" name="Content Placeholder 2"/>
          <p:cNvSpPr>
            <a:spLocks noGrp="1"/>
          </p:cNvSpPr>
          <p:nvPr>
            <p:ph idx="1"/>
          </p:nvPr>
        </p:nvSpPr>
        <p:spPr/>
        <p:txBody>
          <a:bodyPr/>
          <a:lstStyle/>
          <a:p>
            <a:r>
              <a:rPr lang="cs-CZ" b="1" dirty="0" smtClean="0"/>
              <a:t>inflation leads to devaluation</a:t>
            </a:r>
          </a:p>
          <a:p>
            <a:r>
              <a:rPr lang="cs-CZ" dirty="0" smtClean="0"/>
              <a:t>tigers (</a:t>
            </a:r>
            <a:r>
              <a:rPr lang="cs-CZ" i="1" dirty="0" smtClean="0"/>
              <a:t>Panthera tigris</a:t>
            </a:r>
            <a:r>
              <a:rPr lang="cs-CZ" dirty="0" smtClean="0"/>
              <a:t>) have been split into two species based on 3 diagnostic bp in the mitochondrial cytochrome </a:t>
            </a:r>
            <a:r>
              <a:rPr lang="cs-CZ" i="1" dirty="0" smtClean="0"/>
              <a:t>b</a:t>
            </a:r>
            <a:r>
              <a:rPr lang="cs-CZ" dirty="0" smtClean="0"/>
              <a:t> (</a:t>
            </a:r>
            <a:r>
              <a:rPr lang="cs-CZ" i="1" dirty="0" smtClean="0"/>
              <a:t>P. tigris </a:t>
            </a:r>
            <a:r>
              <a:rPr lang="cs-CZ" dirty="0" smtClean="0"/>
              <a:t>and </a:t>
            </a:r>
            <a:r>
              <a:rPr lang="cs-CZ" i="1" dirty="0" smtClean="0"/>
              <a:t>P. sumatrae</a:t>
            </a:r>
            <a:r>
              <a:rPr lang="cs-CZ" dirty="0" smtClean="0"/>
              <a:t>) (Cracraft et al. 1998)</a:t>
            </a:r>
          </a:p>
          <a:p>
            <a:r>
              <a:rPr lang="cs-CZ" dirty="0" smtClean="0"/>
              <a:t>genetic drift of some other populations in India has already led to the fixation of unique haplotypes</a:t>
            </a:r>
          </a:p>
          <a:p>
            <a:r>
              <a:rPr lang="cs-CZ" i="1" dirty="0" smtClean="0"/>
              <a:t>„The fact that tigers are dwindling towards extinction will thus cause a multitude of new tiger „species“ – before they all vanish“ </a:t>
            </a:r>
            <a:r>
              <a:rPr lang="cs-CZ" dirty="0" smtClean="0"/>
              <a:t>(Zachos 2016)</a:t>
            </a:r>
          </a:p>
          <a:p>
            <a:r>
              <a:rPr lang="cs-CZ" dirty="0" smtClean="0"/>
              <a:t>PSC → increase of threatened species – many species will have </a:t>
            </a:r>
            <a:r>
              <a:rPr lang="cs-CZ" b="1" dirty="0" smtClean="0"/>
              <a:t>low population sizes and distribution ranges (IUCN RED List criteria)</a:t>
            </a:r>
            <a:r>
              <a:rPr lang="cs-CZ" dirty="0" smtClean="0"/>
              <a:t> – e.g. US Endangered Species Act – increase from US</a:t>
            </a:r>
            <a:r>
              <a:rPr lang="en-US" dirty="0" smtClean="0"/>
              <a:t>$</a:t>
            </a:r>
            <a:r>
              <a:rPr lang="cs-CZ" dirty="0" smtClean="0"/>
              <a:t>4.6 billion to </a:t>
            </a:r>
            <a:r>
              <a:rPr lang="cs-CZ" dirty="0"/>
              <a:t>US</a:t>
            </a:r>
            <a:r>
              <a:rPr lang="en-US" dirty="0" smtClean="0"/>
              <a:t>$</a:t>
            </a:r>
            <a:r>
              <a:rPr lang="cs-CZ" dirty="0" smtClean="0"/>
              <a:t>7.6 </a:t>
            </a:r>
            <a:r>
              <a:rPr lang="cs-CZ" dirty="0"/>
              <a:t>billion </a:t>
            </a:r>
            <a:r>
              <a:rPr lang="cs-CZ" dirty="0" smtClean="0"/>
              <a:t>for full recovery of all species</a:t>
            </a:r>
          </a:p>
          <a:p>
            <a:endParaRPr lang="en-US" dirty="0"/>
          </a:p>
        </p:txBody>
      </p:sp>
    </p:spTree>
    <p:extLst>
      <p:ext uri="{BB962C8B-B14F-4D97-AF65-F5344CB8AC3E}">
        <p14:creationId xmlns:p14="http://schemas.microsoft.com/office/powerpoint/2010/main" val="1310442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Why does it matter? Biodiversity research.</a:t>
            </a:r>
            <a:endParaRPr lang="en-US" dirty="0"/>
          </a:p>
        </p:txBody>
      </p:sp>
      <p:sp>
        <p:nvSpPr>
          <p:cNvPr id="3" name="Content Placeholder 2"/>
          <p:cNvSpPr>
            <a:spLocks noGrp="1"/>
          </p:cNvSpPr>
          <p:nvPr>
            <p:ph idx="1"/>
          </p:nvPr>
        </p:nvSpPr>
        <p:spPr>
          <a:xfrm>
            <a:off x="628650" y="1825625"/>
            <a:ext cx="3943350" cy="4351338"/>
          </a:xfrm>
        </p:spPr>
        <p:txBody>
          <a:bodyPr/>
          <a:lstStyle/>
          <a:p>
            <a:r>
              <a:rPr lang="cs-CZ" b="1" dirty="0" smtClean="0"/>
              <a:t>species richness is a function of the underlying species concept</a:t>
            </a:r>
          </a:p>
          <a:p>
            <a:r>
              <a:rPr lang="cs-CZ" dirty="0" smtClean="0"/>
              <a:t>often comparing „apples and oranges“</a:t>
            </a:r>
          </a:p>
          <a:p>
            <a:r>
              <a:rPr lang="cs-CZ" dirty="0" smtClean="0"/>
              <a:t>36 biodiversity hotspots (at least 1500 endemic vascular plants species and 70% of primary vegetation has been destroyed)</a:t>
            </a:r>
          </a:p>
          <a:p>
            <a:r>
              <a:rPr lang="cs-CZ" dirty="0" smtClean="0"/>
              <a:t>more than US</a:t>
            </a:r>
            <a:r>
              <a:rPr lang="en-US" dirty="0" smtClean="0"/>
              <a:t>$</a:t>
            </a:r>
            <a:r>
              <a:rPr lang="cs-CZ" dirty="0" smtClean="0"/>
              <a:t>1 billion for conservation in biodiversity hotspots</a:t>
            </a:r>
            <a:endParaRPr lang="en-US" dirty="0"/>
          </a:p>
        </p:txBody>
      </p:sp>
      <p:sp>
        <p:nvSpPr>
          <p:cNvPr id="5" name="TextBox 4"/>
          <p:cNvSpPr txBox="1"/>
          <p:nvPr/>
        </p:nvSpPr>
        <p:spPr>
          <a:xfrm>
            <a:off x="6660232" y="6502293"/>
            <a:ext cx="2365776" cy="369332"/>
          </a:xfrm>
          <a:prstGeom prst="rect">
            <a:avLst/>
          </a:prstGeom>
          <a:noFill/>
        </p:spPr>
        <p:txBody>
          <a:bodyPr wrap="none" rtlCol="0">
            <a:spAutoFit/>
          </a:bodyPr>
          <a:lstStyle/>
          <a:p>
            <a:r>
              <a:rPr lang="cs-CZ" i="1" dirty="0" smtClean="0"/>
              <a:t>Mittermeier et al. 2011</a:t>
            </a:r>
            <a:endParaRPr lang="en-US" i="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4212" y="1565360"/>
            <a:ext cx="3072040" cy="4602708"/>
          </a:xfrm>
          <a:prstGeom prst="rect">
            <a:avLst/>
          </a:prstGeom>
        </p:spPr>
      </p:pic>
    </p:spTree>
    <p:extLst>
      <p:ext uri="{BB962C8B-B14F-4D97-AF65-F5344CB8AC3E}">
        <p14:creationId xmlns:p14="http://schemas.microsoft.com/office/powerpoint/2010/main" val="4282335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0" y="260648"/>
            <a:ext cx="3898776" cy="2866330"/>
          </a:xfrm>
        </p:spPr>
        <p:txBody>
          <a:bodyPr vert="horz" lIns="91440" tIns="45720" rIns="91440" bIns="45720" rtlCol="0" anchor="ctr">
            <a:normAutofit/>
          </a:bodyPr>
          <a:lstStyle/>
          <a:p>
            <a:pPr algn="l" defTabSz="685800">
              <a:lnSpc>
                <a:spcPct val="90000"/>
              </a:lnSpc>
            </a:pPr>
            <a:r>
              <a:rPr lang="cs-CZ" sz="3300" dirty="0"/>
              <a:t>Eastern Afromontane Biodiversity Hotspot (EABH)</a:t>
            </a:r>
          </a:p>
        </p:txBody>
      </p:sp>
      <p:pic>
        <p:nvPicPr>
          <p:cNvPr id="4" name="Zástupný symbol pro obsah 3"/>
          <p:cNvPicPr>
            <a:picLocks noGrp="1" noChangeAspect="1"/>
          </p:cNvPicPr>
          <p:nvPr>
            <p:ph idx="1"/>
          </p:nvPr>
        </p:nvPicPr>
        <p:blipFill rotWithShape="1">
          <a:blip r:embed="rId2"/>
          <a:srcRect l="19572" r="50895"/>
          <a:stretch/>
        </p:blipFill>
        <p:spPr>
          <a:xfrm>
            <a:off x="683568" y="0"/>
            <a:ext cx="3600400" cy="6857520"/>
          </a:xfrm>
          <a:prstGeom prst="rect">
            <a:avLst/>
          </a:prstGeom>
        </p:spPr>
      </p:pic>
      <p:sp>
        <p:nvSpPr>
          <p:cNvPr id="5" name="Obdélník 4"/>
          <p:cNvSpPr/>
          <p:nvPr/>
        </p:nvSpPr>
        <p:spPr>
          <a:xfrm>
            <a:off x="4560154" y="2826514"/>
            <a:ext cx="4121722" cy="2185214"/>
          </a:xfrm>
          <a:prstGeom prst="rect">
            <a:avLst/>
          </a:prstGeom>
        </p:spPr>
        <p:txBody>
          <a:bodyPr wrap="square">
            <a:spAutoFit/>
          </a:bodyP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mn-cs"/>
              </a:rPr>
              <a:t>Albertine </a:t>
            </a:r>
            <a:r>
              <a:rPr kumimoji="0" lang="en-GB"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Rift </a:t>
            </a:r>
            <a:r>
              <a:rPr kumimoji="0" lang="cs-CZ" sz="1800" b="0"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mn-cs"/>
              </a:rPr>
              <a:t>–</a:t>
            </a:r>
            <a:r>
              <a:rPr kumimoji="0" lang="en-GB" sz="1800" b="0"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mn-cs"/>
              </a:rPr>
              <a:t> </a:t>
            </a:r>
            <a:r>
              <a:rPr kumimoji="0" lang="cs-CZ" sz="1800" b="0"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mn-cs"/>
              </a:rPr>
              <a:t>considered as the most diverse</a:t>
            </a:r>
            <a:r>
              <a:rPr kumimoji="0" lang="cs-CZ" sz="1800" b="0" i="0" u="none" strike="noStrike" kern="1200" cap="none" spc="0" normalizeH="0" noProof="0" dirty="0" smtClean="0">
                <a:ln>
                  <a:noFill/>
                </a:ln>
                <a:solidFill>
                  <a:prstClr val="black"/>
                </a:solidFill>
                <a:effectLst/>
                <a:uLnTx/>
                <a:uFillTx/>
                <a:latin typeface="Calibri"/>
                <a:ea typeface="Calibri" panose="020F0502020204030204" pitchFamily="34" charset="0"/>
                <a:cs typeface="+mn-cs"/>
              </a:rPr>
              <a:t> part of EABH</a:t>
            </a:r>
            <a:endParaRPr kumimoji="0" lang="cs-CZ" sz="1800" b="0"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mn-cs"/>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cs-CZ" sz="1800" b="0" i="0" u="none" strike="noStrike" kern="1200" cap="none" spc="0" normalizeH="0" baseline="0" noProof="0" dirty="0" smtClean="0">
                <a:ln>
                  <a:noFill/>
                </a:ln>
                <a:solidFill>
                  <a:prstClr val="black"/>
                </a:solidFill>
                <a:effectLst/>
                <a:uLnTx/>
                <a:uFillTx/>
                <a:latin typeface="Calibri"/>
                <a:ea typeface="Calibri" panose="020F0502020204030204" pitchFamily="34" charset="0"/>
                <a:cs typeface="+mn-cs"/>
              </a:rPr>
              <a:t>Ethiopian Highlands – the most neglected part of EABH despite</a:t>
            </a:r>
            <a:r>
              <a:rPr kumimoji="0" lang="cs-CZ" sz="1800" b="0" i="0" u="none" strike="noStrike" kern="1200" cap="none" spc="0" normalizeH="0" noProof="0" dirty="0" smtClean="0">
                <a:ln>
                  <a:noFill/>
                </a:ln>
                <a:solidFill>
                  <a:prstClr val="black"/>
                </a:solidFill>
                <a:effectLst/>
                <a:uLnTx/>
                <a:uFillTx/>
                <a:latin typeface="Calibri"/>
                <a:ea typeface="Calibri" panose="020F0502020204030204" pitchFamily="34" charset="0"/>
                <a:cs typeface="+mn-cs"/>
              </a:rPr>
              <a:t> the large area and geomorphological diversity</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cs-CZ" baseline="0" dirty="0" smtClean="0">
                <a:solidFill>
                  <a:prstClr val="black"/>
                </a:solidFill>
                <a:latin typeface="Calibri"/>
              </a:rPr>
              <a:t>examples from</a:t>
            </a:r>
            <a:r>
              <a:rPr lang="cs-CZ" dirty="0" smtClean="0">
                <a:solidFill>
                  <a:prstClr val="black"/>
                </a:solidFill>
                <a:latin typeface="Calibri"/>
              </a:rPr>
              <a:t> rodents</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ovéPole 5"/>
          <p:cNvSpPr txBox="1"/>
          <p:nvPr/>
        </p:nvSpPr>
        <p:spPr>
          <a:xfrm>
            <a:off x="1295635" y="1740497"/>
            <a:ext cx="103425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smtClean="0">
                <a:ln>
                  <a:noFill/>
                </a:ln>
                <a:solidFill>
                  <a:prstClr val="black">
                    <a:lumMod val="65000"/>
                    <a:lumOff val="35000"/>
                  </a:prstClr>
                </a:solidFill>
                <a:effectLst/>
                <a:uLnTx/>
                <a:uFillTx/>
                <a:latin typeface="Calibri"/>
                <a:ea typeface="+mn-ea"/>
                <a:cs typeface="+mn-cs"/>
              </a:rPr>
              <a:t>NUBIAN PLATE</a:t>
            </a:r>
            <a:endPar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cxnSp>
        <p:nvCxnSpPr>
          <p:cNvPr id="8" name="Přímá spojnice se šipkou 7"/>
          <p:cNvCxnSpPr/>
          <p:nvPr/>
        </p:nvCxnSpPr>
        <p:spPr>
          <a:xfrm flipH="1" flipV="1">
            <a:off x="971599" y="1058085"/>
            <a:ext cx="648072" cy="648072"/>
          </a:xfrm>
          <a:prstGeom prst="straightConnector1">
            <a:avLst/>
          </a:prstGeom>
          <a:ln w="28575">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2876599" y="2564904"/>
            <a:ext cx="119455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smtClean="0">
                <a:ln>
                  <a:noFill/>
                </a:ln>
                <a:solidFill>
                  <a:prstClr val="black">
                    <a:lumMod val="65000"/>
                    <a:lumOff val="35000"/>
                  </a:prstClr>
                </a:solidFill>
                <a:effectLst/>
                <a:uLnTx/>
                <a:uFillTx/>
                <a:latin typeface="Calibri"/>
                <a:ea typeface="+mn-ea"/>
                <a:cs typeface="+mn-cs"/>
              </a:rPr>
              <a:t>SOMALIAN PLATE</a:t>
            </a:r>
            <a:endPar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cxnSp>
        <p:nvCxnSpPr>
          <p:cNvPr id="10" name="Přímá spojnice se šipkou 9"/>
          <p:cNvCxnSpPr/>
          <p:nvPr/>
        </p:nvCxnSpPr>
        <p:spPr>
          <a:xfrm>
            <a:off x="3393727" y="2826514"/>
            <a:ext cx="517129" cy="746502"/>
          </a:xfrm>
          <a:prstGeom prst="straightConnector1">
            <a:avLst/>
          </a:prstGeom>
          <a:ln w="28575">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3419872" y="152487"/>
            <a:ext cx="74251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smtClean="0">
                <a:ln>
                  <a:noFill/>
                </a:ln>
                <a:solidFill>
                  <a:prstClr val="black">
                    <a:lumMod val="65000"/>
                    <a:lumOff val="35000"/>
                  </a:prstClr>
                </a:solidFill>
                <a:effectLst/>
                <a:uLnTx/>
                <a:uFillTx/>
                <a:latin typeface="Calibri"/>
                <a:ea typeface="+mn-ea"/>
                <a:cs typeface="+mn-cs"/>
              </a:rPr>
              <a:t>ARABIAN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smtClean="0">
                <a:ln>
                  <a:noFill/>
                </a:ln>
                <a:solidFill>
                  <a:prstClr val="black">
                    <a:lumMod val="65000"/>
                    <a:lumOff val="35000"/>
                  </a:prstClr>
                </a:solidFill>
                <a:effectLst/>
                <a:uLnTx/>
                <a:uFillTx/>
                <a:latin typeface="Calibri"/>
                <a:ea typeface="+mn-ea"/>
                <a:cs typeface="+mn-cs"/>
              </a:rPr>
              <a:t>PLATE</a:t>
            </a:r>
            <a:endPar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3" name="Rectangle 2"/>
          <p:cNvSpPr/>
          <p:nvPr/>
        </p:nvSpPr>
        <p:spPr>
          <a:xfrm>
            <a:off x="827584" y="2348880"/>
            <a:ext cx="1224136" cy="26642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22629" y="152487"/>
            <a:ext cx="1939753" cy="21963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7363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0" y="260648"/>
            <a:ext cx="3898776" cy="797437"/>
          </a:xfrm>
        </p:spPr>
        <p:txBody>
          <a:bodyPr vert="horz" lIns="91440" tIns="45720" rIns="91440" bIns="45720" rtlCol="0" anchor="ctr">
            <a:normAutofit/>
          </a:bodyPr>
          <a:lstStyle/>
          <a:p>
            <a:pPr algn="l" defTabSz="685800">
              <a:lnSpc>
                <a:spcPct val="90000"/>
              </a:lnSpc>
            </a:pPr>
            <a:r>
              <a:rPr lang="cs-CZ" sz="3300" dirty="0"/>
              <a:t>„Ethiopian craddle“</a:t>
            </a:r>
          </a:p>
        </p:txBody>
      </p:sp>
      <p:pic>
        <p:nvPicPr>
          <p:cNvPr id="4" name="Zástupný symbol pro obsah 3"/>
          <p:cNvPicPr>
            <a:picLocks noGrp="1" noChangeAspect="1"/>
          </p:cNvPicPr>
          <p:nvPr>
            <p:ph idx="1"/>
          </p:nvPr>
        </p:nvPicPr>
        <p:blipFill rotWithShape="1">
          <a:blip r:embed="rId2"/>
          <a:srcRect l="19572" r="50895"/>
          <a:stretch/>
        </p:blipFill>
        <p:spPr>
          <a:xfrm>
            <a:off x="683568" y="0"/>
            <a:ext cx="3600400" cy="6857520"/>
          </a:xfrm>
          <a:prstGeom prst="rect">
            <a:avLst/>
          </a:prstGeom>
        </p:spPr>
      </p:pic>
      <p:sp>
        <p:nvSpPr>
          <p:cNvPr id="6" name="TextovéPole 5"/>
          <p:cNvSpPr txBox="1"/>
          <p:nvPr/>
        </p:nvSpPr>
        <p:spPr>
          <a:xfrm>
            <a:off x="1295635" y="1740497"/>
            <a:ext cx="103425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smtClean="0">
                <a:ln>
                  <a:noFill/>
                </a:ln>
                <a:solidFill>
                  <a:prstClr val="black">
                    <a:lumMod val="65000"/>
                    <a:lumOff val="35000"/>
                  </a:prstClr>
                </a:solidFill>
                <a:effectLst/>
                <a:uLnTx/>
                <a:uFillTx/>
                <a:latin typeface="Calibri"/>
                <a:ea typeface="+mn-ea"/>
                <a:cs typeface="+mn-cs"/>
              </a:rPr>
              <a:t>NUBIAN PLATE</a:t>
            </a:r>
            <a:endPar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cxnSp>
        <p:nvCxnSpPr>
          <p:cNvPr id="8" name="Přímá spojnice se šipkou 7"/>
          <p:cNvCxnSpPr/>
          <p:nvPr/>
        </p:nvCxnSpPr>
        <p:spPr>
          <a:xfrm flipH="1" flipV="1">
            <a:off x="971599" y="1058085"/>
            <a:ext cx="648072" cy="648072"/>
          </a:xfrm>
          <a:prstGeom prst="straightConnector1">
            <a:avLst/>
          </a:prstGeom>
          <a:ln w="28575">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2876599" y="2564904"/>
            <a:ext cx="119455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smtClean="0">
                <a:ln>
                  <a:noFill/>
                </a:ln>
                <a:solidFill>
                  <a:prstClr val="black">
                    <a:lumMod val="65000"/>
                    <a:lumOff val="35000"/>
                  </a:prstClr>
                </a:solidFill>
                <a:effectLst/>
                <a:uLnTx/>
                <a:uFillTx/>
                <a:latin typeface="Calibri"/>
                <a:ea typeface="+mn-ea"/>
                <a:cs typeface="+mn-cs"/>
              </a:rPr>
              <a:t>SOMALIAN PLATE</a:t>
            </a:r>
            <a:endPar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cxnSp>
        <p:nvCxnSpPr>
          <p:cNvPr id="10" name="Přímá spojnice se šipkou 9"/>
          <p:cNvCxnSpPr/>
          <p:nvPr/>
        </p:nvCxnSpPr>
        <p:spPr>
          <a:xfrm>
            <a:off x="3393727" y="2826514"/>
            <a:ext cx="517129" cy="746502"/>
          </a:xfrm>
          <a:prstGeom prst="straightConnector1">
            <a:avLst/>
          </a:prstGeom>
          <a:ln w="28575">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3419872" y="152487"/>
            <a:ext cx="742511"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smtClean="0">
                <a:ln>
                  <a:noFill/>
                </a:ln>
                <a:solidFill>
                  <a:prstClr val="black">
                    <a:lumMod val="65000"/>
                    <a:lumOff val="35000"/>
                  </a:prstClr>
                </a:solidFill>
                <a:effectLst/>
                <a:uLnTx/>
                <a:uFillTx/>
                <a:latin typeface="Calibri"/>
                <a:ea typeface="+mn-ea"/>
                <a:cs typeface="+mn-cs"/>
              </a:rPr>
              <a:t>ARABIAN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100" b="0" i="0" u="none" strike="noStrike" kern="1200" cap="none" spc="0" normalizeH="0" baseline="0" noProof="0" dirty="0" smtClean="0">
                <a:ln>
                  <a:noFill/>
                </a:ln>
                <a:solidFill>
                  <a:prstClr val="black">
                    <a:lumMod val="65000"/>
                    <a:lumOff val="35000"/>
                  </a:prstClr>
                </a:solidFill>
                <a:effectLst/>
                <a:uLnTx/>
                <a:uFillTx/>
                <a:latin typeface="Calibri"/>
                <a:ea typeface="+mn-ea"/>
                <a:cs typeface="+mn-cs"/>
              </a:rPr>
              <a:t>PLATE</a:t>
            </a:r>
            <a:endParaRPr kumimoji="0" lang="cs-CZ" sz="11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13" name="Výbuch 1 14"/>
          <p:cNvSpPr/>
          <p:nvPr/>
        </p:nvSpPr>
        <p:spPr>
          <a:xfrm>
            <a:off x="2656985" y="1251071"/>
            <a:ext cx="851670" cy="654702"/>
          </a:xfrm>
          <a:prstGeom prst="irregularSeal1">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Šipka doprava se zářezem 15"/>
          <p:cNvSpPr/>
          <p:nvPr/>
        </p:nvSpPr>
        <p:spPr>
          <a:xfrm rot="7903603">
            <a:off x="1591841" y="2145540"/>
            <a:ext cx="1226447" cy="257013"/>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sp>
        <p:nvSpPr>
          <p:cNvPr id="15" name="Šipka doprava se zářezem 18"/>
          <p:cNvSpPr/>
          <p:nvPr/>
        </p:nvSpPr>
        <p:spPr>
          <a:xfrm rot="6528973">
            <a:off x="2260025" y="2418341"/>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sp>
        <p:nvSpPr>
          <p:cNvPr id="16" name="Šipka doprava se zářezem 18"/>
          <p:cNvSpPr/>
          <p:nvPr/>
        </p:nvSpPr>
        <p:spPr>
          <a:xfrm rot="4195057">
            <a:off x="2286619" y="3447204"/>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sp>
        <p:nvSpPr>
          <p:cNvPr id="17" name="Šipka doprava se zářezem 18"/>
          <p:cNvSpPr/>
          <p:nvPr/>
        </p:nvSpPr>
        <p:spPr>
          <a:xfrm rot="7304425">
            <a:off x="2204385" y="4421439"/>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sp>
        <p:nvSpPr>
          <p:cNvPr id="18" name="Šipka doprava se zářezem 18"/>
          <p:cNvSpPr/>
          <p:nvPr/>
        </p:nvSpPr>
        <p:spPr>
          <a:xfrm rot="7220891">
            <a:off x="911735" y="3220138"/>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sp>
        <p:nvSpPr>
          <p:cNvPr id="19" name="Šipka doprava se zářezem 18"/>
          <p:cNvSpPr/>
          <p:nvPr/>
        </p:nvSpPr>
        <p:spPr>
          <a:xfrm rot="4787583">
            <a:off x="2009037" y="5589257"/>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sp>
        <p:nvSpPr>
          <p:cNvPr id="20" name="Šipka doprava se zářezem 18"/>
          <p:cNvSpPr/>
          <p:nvPr/>
        </p:nvSpPr>
        <p:spPr>
          <a:xfrm rot="4384098">
            <a:off x="882561" y="4290947"/>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srgbClr val="00B050"/>
              </a:solidFill>
              <a:effectLst/>
              <a:uLnTx/>
              <a:uFillTx/>
              <a:latin typeface="Calibri"/>
              <a:ea typeface="+mn-ea"/>
              <a:cs typeface="+mn-cs"/>
            </a:endParaRPr>
          </a:p>
        </p:txBody>
      </p:sp>
      <p:pic>
        <p:nvPicPr>
          <p:cNvPr id="21" name="Picture 20"/>
          <p:cNvPicPr>
            <a:picLocks noChangeAspect="1"/>
          </p:cNvPicPr>
          <p:nvPr/>
        </p:nvPicPr>
        <p:blipFill>
          <a:blip r:embed="rId3"/>
          <a:stretch>
            <a:fillRect/>
          </a:stretch>
        </p:blipFill>
        <p:spPr>
          <a:xfrm>
            <a:off x="4516996" y="3514505"/>
            <a:ext cx="2265622" cy="1414005"/>
          </a:xfrm>
          <a:prstGeom prst="rect">
            <a:avLst/>
          </a:prstGeom>
        </p:spPr>
      </p:pic>
      <p:pic>
        <p:nvPicPr>
          <p:cNvPr id="23" name="Picture 22"/>
          <p:cNvPicPr>
            <a:picLocks noChangeAspect="1"/>
          </p:cNvPicPr>
          <p:nvPr/>
        </p:nvPicPr>
        <p:blipFill>
          <a:blip r:embed="rId4"/>
          <a:stretch>
            <a:fillRect/>
          </a:stretch>
        </p:blipFill>
        <p:spPr>
          <a:xfrm>
            <a:off x="6471457" y="1931790"/>
            <a:ext cx="2298035" cy="1527838"/>
          </a:xfrm>
          <a:prstGeom prst="rect">
            <a:avLst/>
          </a:prstGeom>
        </p:spPr>
      </p:pic>
      <p:sp>
        <p:nvSpPr>
          <p:cNvPr id="24" name="TextBox 23"/>
          <p:cNvSpPr txBox="1"/>
          <p:nvPr/>
        </p:nvSpPr>
        <p:spPr>
          <a:xfrm>
            <a:off x="6255217" y="6541319"/>
            <a:ext cx="2848857" cy="307777"/>
          </a:xfrm>
          <a:prstGeom prst="rect">
            <a:avLst/>
          </a:prstGeom>
          <a:noFill/>
        </p:spPr>
        <p:txBody>
          <a:bodyPr wrap="none" rtlCol="0">
            <a:spAutoFit/>
          </a:bodyPr>
          <a:lstStyle/>
          <a:p>
            <a:r>
              <a:rPr lang="cs-CZ" sz="1400" i="1" dirty="0" smtClean="0"/>
              <a:t>e.g. Bryja et al. 2019, Folia Zoologica</a:t>
            </a:r>
            <a:endParaRPr lang="en-US" sz="1400" i="1" dirty="0"/>
          </a:p>
        </p:txBody>
      </p:sp>
      <p:sp>
        <p:nvSpPr>
          <p:cNvPr id="25" name="TextBox 24"/>
          <p:cNvSpPr txBox="1"/>
          <p:nvPr/>
        </p:nvSpPr>
        <p:spPr>
          <a:xfrm>
            <a:off x="6372200" y="1209090"/>
            <a:ext cx="1781257" cy="369332"/>
          </a:xfrm>
          <a:prstGeom prst="rect">
            <a:avLst/>
          </a:prstGeom>
          <a:noFill/>
        </p:spPr>
        <p:txBody>
          <a:bodyPr wrap="none" rtlCol="0">
            <a:spAutoFit/>
          </a:bodyPr>
          <a:lstStyle/>
          <a:p>
            <a:r>
              <a:rPr lang="cs-CZ" i="1" dirty="0" smtClean="0"/>
              <a:t>Mus </a:t>
            </a:r>
            <a:r>
              <a:rPr lang="cs-CZ" dirty="0" smtClean="0"/>
              <a:t>(</a:t>
            </a:r>
            <a:r>
              <a:rPr lang="cs-CZ" i="1" dirty="0" smtClean="0"/>
              <a:t>Nannomys</a:t>
            </a:r>
            <a:r>
              <a:rPr lang="cs-CZ" dirty="0" smtClean="0"/>
              <a:t>)</a:t>
            </a:r>
            <a:endParaRPr lang="en-US" i="1" dirty="0"/>
          </a:p>
        </p:txBody>
      </p:sp>
      <p:sp>
        <p:nvSpPr>
          <p:cNvPr id="26" name="TextBox 25"/>
          <p:cNvSpPr txBox="1"/>
          <p:nvPr/>
        </p:nvSpPr>
        <p:spPr>
          <a:xfrm>
            <a:off x="4860332" y="2581702"/>
            <a:ext cx="1495313" cy="646331"/>
          </a:xfrm>
          <a:prstGeom prst="rect">
            <a:avLst/>
          </a:prstGeom>
          <a:noFill/>
        </p:spPr>
        <p:txBody>
          <a:bodyPr wrap="square" rtlCol="0">
            <a:spAutoFit/>
          </a:bodyPr>
          <a:lstStyle/>
          <a:p>
            <a:pPr algn="ctr"/>
            <a:r>
              <a:rPr lang="cs-CZ" i="1" dirty="0" smtClean="0"/>
              <a:t>Otomys typus </a:t>
            </a:r>
            <a:r>
              <a:rPr lang="cs-CZ" dirty="0" smtClean="0"/>
              <a:t>group</a:t>
            </a:r>
            <a:endParaRPr lang="en-US" dirty="0"/>
          </a:p>
        </p:txBody>
      </p:sp>
      <p:sp>
        <p:nvSpPr>
          <p:cNvPr id="27" name="TextBox 26"/>
          <p:cNvSpPr txBox="1"/>
          <p:nvPr/>
        </p:nvSpPr>
        <p:spPr>
          <a:xfrm>
            <a:off x="6624713" y="3804367"/>
            <a:ext cx="2034916" cy="923330"/>
          </a:xfrm>
          <a:prstGeom prst="rect">
            <a:avLst/>
          </a:prstGeom>
          <a:noFill/>
        </p:spPr>
        <p:txBody>
          <a:bodyPr wrap="square" rtlCol="0">
            <a:spAutoFit/>
          </a:bodyPr>
          <a:lstStyle/>
          <a:p>
            <a:pPr algn="ctr"/>
            <a:r>
              <a:rPr lang="cs-CZ" i="1" dirty="0" smtClean="0"/>
              <a:t>Lophuromys flavopunctatus</a:t>
            </a:r>
            <a:r>
              <a:rPr lang="cs-CZ" dirty="0" smtClean="0"/>
              <a:t> group</a:t>
            </a:r>
            <a:endParaRPr lang="en-US" dirty="0"/>
          </a:p>
        </p:txBody>
      </p:sp>
      <p:pic>
        <p:nvPicPr>
          <p:cNvPr id="28" name="Picture 2" descr="600_3187"/>
          <p:cNvPicPr>
            <a:picLocks noChangeAspect="1" noChangeArrowheads="1"/>
          </p:cNvPicPr>
          <p:nvPr/>
        </p:nvPicPr>
        <p:blipFill>
          <a:blip r:embed="rId5" cstate="print"/>
          <a:srcRect/>
          <a:stretch>
            <a:fillRect/>
          </a:stretch>
        </p:blipFill>
        <p:spPr bwMode="auto">
          <a:xfrm>
            <a:off x="4572479" y="987472"/>
            <a:ext cx="1718491" cy="1281151"/>
          </a:xfrm>
          <a:prstGeom prst="rect">
            <a:avLst/>
          </a:prstGeom>
          <a:noFill/>
          <a:ln w="9525">
            <a:noFill/>
            <a:miter lim="800000"/>
            <a:headEnd/>
            <a:tailEnd/>
          </a:ln>
        </p:spPr>
      </p:pic>
      <p:sp>
        <p:nvSpPr>
          <p:cNvPr id="29" name="TextBox 28"/>
          <p:cNvSpPr txBox="1"/>
          <p:nvPr/>
        </p:nvSpPr>
        <p:spPr>
          <a:xfrm>
            <a:off x="4684067" y="5699387"/>
            <a:ext cx="1495313" cy="369332"/>
          </a:xfrm>
          <a:prstGeom prst="rect">
            <a:avLst/>
          </a:prstGeom>
          <a:noFill/>
        </p:spPr>
        <p:txBody>
          <a:bodyPr wrap="square" rtlCol="0">
            <a:spAutoFit/>
          </a:bodyPr>
          <a:lstStyle/>
          <a:p>
            <a:pPr algn="ctr"/>
            <a:r>
              <a:rPr lang="cs-CZ" i="1" dirty="0" smtClean="0"/>
              <a:t>Tachyoryctes</a:t>
            </a:r>
            <a:endParaRPr lang="en-US" dirty="0"/>
          </a:p>
        </p:txBody>
      </p:sp>
      <p:pic>
        <p:nvPicPr>
          <p:cNvPr id="7" name="Picture 6"/>
          <p:cNvPicPr>
            <a:picLocks noChangeAspect="1"/>
          </p:cNvPicPr>
          <p:nvPr/>
        </p:nvPicPr>
        <p:blipFill>
          <a:blip r:embed="rId6"/>
          <a:stretch>
            <a:fillRect/>
          </a:stretch>
        </p:blipFill>
        <p:spPr>
          <a:xfrm>
            <a:off x="6372200" y="4983387"/>
            <a:ext cx="2287429" cy="1523497"/>
          </a:xfrm>
          <a:prstGeom prst="rect">
            <a:avLst/>
          </a:prstGeom>
        </p:spPr>
      </p:pic>
    </p:spTree>
    <p:extLst>
      <p:ext uri="{BB962C8B-B14F-4D97-AF65-F5344CB8AC3E}">
        <p14:creationId xmlns:p14="http://schemas.microsoft.com/office/powerpoint/2010/main" val="15926835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rmAutofit/>
          </a:bodyPr>
          <a:lstStyle/>
          <a:p>
            <a:pPr algn="l" defTabSz="685800">
              <a:lnSpc>
                <a:spcPct val="90000"/>
              </a:lnSpc>
            </a:pPr>
            <a:r>
              <a:rPr lang="cs-CZ" sz="3300" dirty="0"/>
              <a:t>„out of Ethiopia“</a:t>
            </a:r>
          </a:p>
        </p:txBody>
      </p:sp>
      <p:pic>
        <p:nvPicPr>
          <p:cNvPr id="4" name="Zástupný symbol pro obsah 3"/>
          <p:cNvPicPr>
            <a:picLocks noGrp="1" noChangeAspect="1"/>
          </p:cNvPicPr>
          <p:nvPr>
            <p:ph idx="1"/>
          </p:nvPr>
        </p:nvPicPr>
        <p:blipFill>
          <a:blip r:embed="rId3"/>
          <a:stretch>
            <a:fillRect/>
          </a:stretch>
        </p:blipFill>
        <p:spPr>
          <a:xfrm>
            <a:off x="268751" y="1628800"/>
            <a:ext cx="8606498" cy="3729381"/>
          </a:xfrm>
          <a:prstGeom prst="rect">
            <a:avLst/>
          </a:prstGeom>
        </p:spPr>
      </p:pic>
      <p:sp>
        <p:nvSpPr>
          <p:cNvPr id="5" name="TextovéPole 4"/>
          <p:cNvSpPr txBox="1"/>
          <p:nvPr/>
        </p:nvSpPr>
        <p:spPr>
          <a:xfrm>
            <a:off x="6092300" y="6550223"/>
            <a:ext cx="30644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1" u="none" strike="noStrike" kern="1200" cap="none" spc="0" normalizeH="0" baseline="0" noProof="0" dirty="0" smtClean="0">
                <a:ln>
                  <a:noFill/>
                </a:ln>
                <a:solidFill>
                  <a:prstClr val="black"/>
                </a:solidFill>
                <a:effectLst/>
                <a:uLnTx/>
                <a:uFillTx/>
                <a:latin typeface="Calibri"/>
                <a:ea typeface="+mn-ea"/>
                <a:cs typeface="+mn-cs"/>
              </a:rPr>
              <a:t>Šumbera, ..., Bryja 2018, Mol Phyl Evol</a:t>
            </a:r>
            <a:endParaRPr kumimoji="0" lang="cs-CZ" sz="1400" b="0" i="1" u="none" strike="noStrike" kern="1200" cap="none" spc="0" normalizeH="0" baseline="0" noProof="0" dirty="0">
              <a:ln>
                <a:noFill/>
              </a:ln>
              <a:solidFill>
                <a:prstClr val="black"/>
              </a:solidFill>
              <a:effectLst/>
              <a:uLnTx/>
              <a:uFillTx/>
              <a:latin typeface="Calibri"/>
              <a:ea typeface="+mn-ea"/>
              <a:cs typeface="+mn-cs"/>
            </a:endParaRPr>
          </a:p>
        </p:txBody>
      </p:sp>
      <p:sp>
        <p:nvSpPr>
          <p:cNvPr id="6" name="Zástupný symbol pro obsah 2"/>
          <p:cNvSpPr txBox="1">
            <a:spLocks/>
          </p:cNvSpPr>
          <p:nvPr/>
        </p:nvSpPr>
        <p:spPr>
          <a:xfrm>
            <a:off x="457200" y="5661249"/>
            <a:ext cx="8280920" cy="8889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2000" b="0" u="none" strike="noStrike" kern="1200" cap="none" spc="0" normalizeH="0" baseline="0" noProof="0" dirty="0" smtClean="0">
                <a:ln>
                  <a:noFill/>
                </a:ln>
                <a:solidFill>
                  <a:prstClr val="black"/>
                </a:solidFill>
                <a:effectLst/>
                <a:uLnTx/>
                <a:uFillTx/>
                <a:latin typeface="Calibri"/>
                <a:ea typeface="+mn-ea"/>
                <a:cs typeface="+mn-cs"/>
              </a:rPr>
              <a:t>the highest diversity in Ethiopia (5</a:t>
            </a:r>
            <a:r>
              <a:rPr kumimoji="0" lang="cs-CZ" sz="2000" b="0" u="none" strike="noStrike" kern="1200" cap="none" spc="0" normalizeH="0" noProof="0" dirty="0" smtClean="0">
                <a:ln>
                  <a:noFill/>
                </a:ln>
                <a:solidFill>
                  <a:prstClr val="black"/>
                </a:solidFill>
                <a:effectLst/>
                <a:uLnTx/>
                <a:uFillTx/>
                <a:latin typeface="Calibri"/>
                <a:ea typeface="+mn-ea"/>
                <a:cs typeface="+mn-cs"/>
              </a:rPr>
              <a:t> species using PSC)</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cs-CZ" sz="2000" baseline="0" dirty="0" smtClean="0">
                <a:solidFill>
                  <a:prstClr val="black"/>
                </a:solidFill>
                <a:latin typeface="Calibri"/>
              </a:rPr>
              <a:t>a</a:t>
            </a:r>
            <a:r>
              <a:rPr lang="cs-CZ" sz="2000" dirty="0" smtClean="0">
                <a:solidFill>
                  <a:prstClr val="black"/>
                </a:solidFill>
                <a:latin typeface="Calibri"/>
              </a:rPr>
              <a:t> single colonization of Kenyan Highlands and Albertine Rift Mts.</a:t>
            </a:r>
            <a:endParaRPr kumimoji="0" lang="cs-CZ" sz="2000" b="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3629408" y="1711928"/>
            <a:ext cx="5527385" cy="3528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9754" y="1272455"/>
            <a:ext cx="2382575" cy="369332"/>
          </a:xfrm>
          <a:prstGeom prst="rect">
            <a:avLst/>
          </a:prstGeom>
          <a:noFill/>
        </p:spPr>
        <p:txBody>
          <a:bodyPr wrap="none" rtlCol="0">
            <a:spAutoFit/>
          </a:bodyPr>
          <a:lstStyle/>
          <a:p>
            <a:r>
              <a:rPr lang="cs-CZ" dirty="0" smtClean="0"/>
              <a:t>root rats (</a:t>
            </a:r>
            <a:r>
              <a:rPr lang="cs-CZ" i="1" dirty="0" smtClean="0"/>
              <a:t>Tachyoryctes</a:t>
            </a:r>
            <a:r>
              <a:rPr lang="cs-CZ" dirty="0" smtClean="0"/>
              <a:t>)</a:t>
            </a:r>
            <a:endParaRPr lang="en-US" dirty="0"/>
          </a:p>
        </p:txBody>
      </p:sp>
      <p:sp>
        <p:nvSpPr>
          <p:cNvPr id="8" name="TextBox 7"/>
          <p:cNvSpPr txBox="1"/>
          <p:nvPr/>
        </p:nvSpPr>
        <p:spPr>
          <a:xfrm>
            <a:off x="479754" y="1944855"/>
            <a:ext cx="2370201" cy="369332"/>
          </a:xfrm>
          <a:prstGeom prst="rect">
            <a:avLst/>
          </a:prstGeom>
          <a:noFill/>
        </p:spPr>
        <p:txBody>
          <a:bodyPr wrap="none" rtlCol="0">
            <a:spAutoFit/>
          </a:bodyPr>
          <a:lstStyle/>
          <a:p>
            <a:r>
              <a:rPr lang="cs-CZ" i="1" dirty="0" smtClean="0"/>
              <a:t>T. macrocephalus </a:t>
            </a:r>
            <a:r>
              <a:rPr lang="cs-CZ" dirty="0" smtClean="0"/>
              <a:t>(ETH)</a:t>
            </a:r>
            <a:endParaRPr lang="en-US" dirty="0"/>
          </a:p>
        </p:txBody>
      </p:sp>
      <p:sp>
        <p:nvSpPr>
          <p:cNvPr id="9" name="TextBox 8"/>
          <p:cNvSpPr txBox="1"/>
          <p:nvPr/>
        </p:nvSpPr>
        <p:spPr>
          <a:xfrm>
            <a:off x="281577" y="4986189"/>
            <a:ext cx="4654287" cy="369332"/>
          </a:xfrm>
          <a:prstGeom prst="rect">
            <a:avLst/>
          </a:prstGeom>
          <a:noFill/>
        </p:spPr>
        <p:txBody>
          <a:bodyPr wrap="none" rtlCol="0">
            <a:spAutoFit/>
          </a:bodyPr>
          <a:lstStyle/>
          <a:p>
            <a:r>
              <a:rPr lang="cs-CZ" i="1" dirty="0" smtClean="0"/>
              <a:t>T. „splendens“ </a:t>
            </a:r>
            <a:r>
              <a:rPr lang="cs-CZ" dirty="0" smtClean="0"/>
              <a:t>(1 sp. ETH, 12 spp. Albertine rift )</a:t>
            </a:r>
            <a:endParaRPr lang="en-US" dirty="0"/>
          </a:p>
        </p:txBody>
      </p:sp>
    </p:spTree>
    <p:extLst>
      <p:ext uri="{BB962C8B-B14F-4D97-AF65-F5344CB8AC3E}">
        <p14:creationId xmlns:p14="http://schemas.microsoft.com/office/powerpoint/2010/main" val="38838313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098" name="Nadpis 1"/>
          <p:cNvSpPr>
            <a:spLocks noGrp="1"/>
          </p:cNvSpPr>
          <p:nvPr>
            <p:ph type="ctrTitle"/>
          </p:nvPr>
        </p:nvSpPr>
        <p:spPr/>
        <p:txBody>
          <a:bodyPr/>
          <a:lstStyle/>
          <a:p>
            <a:r>
              <a:rPr lang="cs-CZ" altLang="cs-CZ" dirty="0" err="1" smtClean="0"/>
              <a:t>Identification</a:t>
            </a:r>
            <a:r>
              <a:rPr lang="cs-CZ" altLang="cs-CZ" dirty="0" smtClean="0"/>
              <a:t> </a:t>
            </a:r>
            <a:r>
              <a:rPr lang="cs-CZ" altLang="cs-CZ" dirty="0" err="1" smtClean="0"/>
              <a:t>of</a:t>
            </a:r>
            <a:r>
              <a:rPr lang="cs-CZ" altLang="cs-CZ" dirty="0" smtClean="0"/>
              <a:t> species</a:t>
            </a:r>
          </a:p>
        </p:txBody>
      </p:sp>
      <p:sp>
        <p:nvSpPr>
          <p:cNvPr id="4099" name="Podnadpis 2"/>
          <p:cNvSpPr>
            <a:spLocks noGrp="1"/>
          </p:cNvSpPr>
          <p:nvPr>
            <p:ph type="subTitle" idx="1"/>
          </p:nvPr>
        </p:nvSpPr>
        <p:spPr/>
        <p:txBody>
          <a:bodyPr/>
          <a:lstStyle/>
          <a:p>
            <a:r>
              <a:rPr lang="cs-CZ" altLang="cs-CZ" dirty="0" smtClean="0"/>
              <a:t>DNA </a:t>
            </a:r>
            <a:r>
              <a:rPr lang="cs-CZ" altLang="cs-CZ" dirty="0" err="1" smtClean="0"/>
              <a:t>barcoding</a:t>
            </a:r>
            <a:endParaRPr lang="cs-CZ" altLang="cs-CZ" dirty="0" smtClean="0"/>
          </a:p>
          <a:p>
            <a:endParaRPr lang="cs-CZ" altLang="cs-CZ" dirty="0" smtClean="0"/>
          </a:p>
        </p:txBody>
      </p:sp>
    </p:spTree>
    <p:extLst>
      <p:ext uri="{BB962C8B-B14F-4D97-AF65-F5344CB8AC3E}">
        <p14:creationId xmlns:p14="http://schemas.microsoft.com/office/powerpoint/2010/main" val="653764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cs-CZ" dirty="0" smtClean="0"/>
              <a:t>HOW CAN GENETICS BE HELPFUL IN SPECIES IDENTIFICATION?</a:t>
            </a:r>
            <a:endParaRPr lang="cs-CZ" dirty="0"/>
          </a:p>
        </p:txBody>
      </p:sp>
    </p:spTree>
    <p:extLst>
      <p:ext uri="{BB962C8B-B14F-4D97-AF65-F5344CB8AC3E}">
        <p14:creationId xmlns:p14="http://schemas.microsoft.com/office/powerpoint/2010/main" val="1893301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40425" cy="1582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72" name="TextovéPole 5"/>
          <p:cNvSpPr txBox="1">
            <a:spLocks noChangeArrowheads="1"/>
          </p:cNvSpPr>
          <p:nvPr/>
        </p:nvSpPr>
        <p:spPr bwMode="auto">
          <a:xfrm>
            <a:off x="0" y="1700213"/>
            <a:ext cx="1878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smtClean="0">
                <a:solidFill>
                  <a:srgbClr val="000000"/>
                </a:solidFill>
              </a:rPr>
              <a:t>first idea in 2003</a:t>
            </a:r>
          </a:p>
        </p:txBody>
      </p:sp>
      <p:pic>
        <p:nvPicPr>
          <p:cNvPr id="7173" name="Picture 5" descr="C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0"/>
            <a:ext cx="25923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ovéPole 7"/>
          <p:cNvSpPr txBox="1">
            <a:spLocks noChangeArrowheads="1"/>
          </p:cNvSpPr>
          <p:nvPr/>
        </p:nvSpPr>
        <p:spPr bwMode="auto">
          <a:xfrm>
            <a:off x="7740650" y="549275"/>
            <a:ext cx="1144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200" i="1" smtClean="0">
                <a:solidFill>
                  <a:srgbClr val="000000"/>
                </a:solidFill>
              </a:rPr>
              <a:t>CBOL in 2005</a:t>
            </a:r>
          </a:p>
        </p:txBody>
      </p:sp>
      <p:pic>
        <p:nvPicPr>
          <p:cNvPr id="7175" name="Picture 7" descr="iB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765175"/>
            <a:ext cx="9842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ovéPole 9"/>
          <p:cNvSpPr txBox="1">
            <a:spLocks noChangeArrowheads="1"/>
          </p:cNvSpPr>
          <p:nvPr/>
        </p:nvSpPr>
        <p:spPr bwMode="auto">
          <a:xfrm>
            <a:off x="7524750" y="1412875"/>
            <a:ext cx="1293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200" i="1" smtClean="0">
                <a:solidFill>
                  <a:srgbClr val="000000"/>
                </a:solidFill>
              </a:rPr>
              <a:t>iBOL 2010-2015</a:t>
            </a:r>
          </a:p>
        </p:txBody>
      </p:sp>
      <p:sp>
        <p:nvSpPr>
          <p:cNvPr id="7177" name="TextovéPole 1"/>
          <p:cNvSpPr txBox="1">
            <a:spLocks noChangeArrowheads="1"/>
          </p:cNvSpPr>
          <p:nvPr/>
        </p:nvSpPr>
        <p:spPr bwMode="auto">
          <a:xfrm>
            <a:off x="7356475" y="1792288"/>
            <a:ext cx="1752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400" smtClean="0">
                <a:solidFill>
                  <a:srgbClr val="000000"/>
                </a:solidFill>
              </a:rPr>
              <a:t>500 000 species barcoded in 2015</a:t>
            </a:r>
          </a:p>
        </p:txBody>
      </p:sp>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2392611"/>
            <a:ext cx="6440816" cy="374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ct 3"/>
          <p:cNvGraphicFramePr>
            <a:graphicFrameLocks noChangeAspect="1"/>
          </p:cNvGraphicFramePr>
          <p:nvPr>
            <p:extLst/>
          </p:nvPr>
        </p:nvGraphicFramePr>
        <p:xfrm>
          <a:off x="179512" y="2996952"/>
          <a:ext cx="2230179" cy="2312380"/>
        </p:xfrm>
        <a:graphic>
          <a:graphicData uri="http://schemas.openxmlformats.org/presentationml/2006/ole">
            <mc:AlternateContent xmlns:mc="http://schemas.openxmlformats.org/markup-compatibility/2006">
              <mc:Choice xmlns:v="urn:schemas-microsoft-com:vml" Requires="v">
                <p:oleObj spid="_x0000_s4223" name="Photo Editor Photo" r:id="rId7" imgW="12069860" imgH="12514286" progId="MSPhotoEd.3">
                  <p:embed/>
                </p:oleObj>
              </mc:Choice>
              <mc:Fallback>
                <p:oleObj name="Photo Editor Photo" r:id="rId7" imgW="12069860" imgH="12514286" progId="MSPhotoEd.3">
                  <p:embed/>
                  <p:pic>
                    <p:nvPicPr>
                      <p:cNvPr id="1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2996952"/>
                        <a:ext cx="2230179" cy="2312380"/>
                      </a:xfrm>
                      <a:prstGeom prst="rect">
                        <a:avLst/>
                      </a:prstGeom>
                      <a:noFill/>
                      <a:ln>
                        <a:noFill/>
                      </a:ln>
                    </p:spPr>
                  </p:pic>
                </p:oleObj>
              </mc:Fallback>
            </mc:AlternateContent>
          </a:graphicData>
        </a:graphic>
      </p:graphicFrame>
      <p:sp>
        <p:nvSpPr>
          <p:cNvPr id="2" name="TextovéPole 1"/>
          <p:cNvSpPr txBox="1"/>
          <p:nvPr/>
        </p:nvSpPr>
        <p:spPr>
          <a:xfrm>
            <a:off x="1598366" y="6351065"/>
            <a:ext cx="5763181" cy="369332"/>
          </a:xfrm>
          <a:prstGeom prst="rect">
            <a:avLst/>
          </a:prstGeom>
          <a:noFill/>
        </p:spPr>
        <p:txBody>
          <a:bodyPr wrap="none" rtlCol="0">
            <a:spAutoFit/>
          </a:bodyPr>
          <a:lstStyle/>
          <a:p>
            <a:r>
              <a:rPr lang="cs-CZ" dirty="0" smtClean="0"/>
              <a:t>„DNA </a:t>
            </a:r>
            <a:r>
              <a:rPr lang="cs-CZ" dirty="0" err="1" smtClean="0"/>
              <a:t>barcode</a:t>
            </a:r>
            <a:r>
              <a:rPr lang="cs-CZ" dirty="0" smtClean="0"/>
              <a:t>“ – </a:t>
            </a:r>
            <a:r>
              <a:rPr lang="cs-CZ" dirty="0" err="1" smtClean="0"/>
              <a:t>short</a:t>
            </a:r>
            <a:r>
              <a:rPr lang="cs-CZ" dirty="0" smtClean="0"/>
              <a:t> fragment </a:t>
            </a:r>
            <a:r>
              <a:rPr lang="cs-CZ" dirty="0" err="1" smtClean="0"/>
              <a:t>of</a:t>
            </a:r>
            <a:r>
              <a:rPr lang="cs-CZ" dirty="0" smtClean="0"/>
              <a:t> </a:t>
            </a:r>
            <a:r>
              <a:rPr lang="cs-CZ" dirty="0" err="1" smtClean="0"/>
              <a:t>mitochondrial</a:t>
            </a:r>
            <a:r>
              <a:rPr lang="cs-CZ" dirty="0" smtClean="0"/>
              <a:t> DNA</a:t>
            </a:r>
            <a:endParaRPr lang="cs-CZ" dirty="0"/>
          </a:p>
        </p:txBody>
      </p:sp>
    </p:spTree>
    <p:extLst>
      <p:ext uri="{BB962C8B-B14F-4D97-AF65-F5344CB8AC3E}">
        <p14:creationId xmlns:p14="http://schemas.microsoft.com/office/powerpoint/2010/main" val="1825837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world species known and unknown 26dec200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115616" y="1628800"/>
            <a:ext cx="6858000" cy="4089400"/>
          </a:xfrm>
        </p:spPr>
      </p:pic>
      <p:sp>
        <p:nvSpPr>
          <p:cNvPr id="10243" name="Text Box 7"/>
          <p:cNvSpPr txBox="1">
            <a:spLocks noChangeArrowheads="1"/>
          </p:cNvSpPr>
          <p:nvPr/>
        </p:nvSpPr>
        <p:spPr bwMode="auto">
          <a:xfrm>
            <a:off x="1043608" y="476672"/>
            <a:ext cx="7344816" cy="769938"/>
          </a:xfrm>
          <a:prstGeom prst="rect">
            <a:avLst/>
          </a:prstGeom>
        </p:spPr>
        <p:txBody>
          <a:bodyPr vert="horz" lIns="91440" tIns="45720" rIns="91440" bIns="45720" rtlCol="0" anchor="ctr">
            <a:normAutofit/>
          </a:bodyPr>
          <a:lstStyle>
            <a:lvl1pPr defTabSz="685800">
              <a:lnSpc>
                <a:spcPct val="90000"/>
              </a:lnSpc>
              <a:spcBef>
                <a:spcPct val="0"/>
              </a:spcBef>
              <a:buNone/>
              <a:defRPr sz="3300">
                <a:latin typeface="+mj-lt"/>
                <a:ea typeface="+mj-ea"/>
                <a:cs typeface="+mj-cs"/>
              </a:defRPr>
            </a:lvl1pPr>
          </a:lstStyle>
          <a:p>
            <a:r>
              <a:rPr lang="en-US" dirty="0"/>
              <a:t>Why barcode animal and plant species? </a:t>
            </a:r>
          </a:p>
        </p:txBody>
      </p:sp>
    </p:spTree>
    <p:extLst>
      <p:ext uri="{BB962C8B-B14F-4D97-AF65-F5344CB8AC3E}">
        <p14:creationId xmlns:p14="http://schemas.microsoft.com/office/powerpoint/2010/main" val="28812978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p:cNvSpPr>
            <a:spLocks noGrp="1"/>
          </p:cNvSpPr>
          <p:nvPr>
            <p:ph type="title"/>
          </p:nvPr>
        </p:nvSpPr>
        <p:spPr>
          <a:xfrm>
            <a:off x="250825" y="115888"/>
            <a:ext cx="8569325" cy="1143000"/>
          </a:xfrm>
        </p:spPr>
        <p:txBody>
          <a:bodyPr vert="horz" lIns="91440" tIns="45720" rIns="91440" bIns="45720" rtlCol="0" anchor="ctr">
            <a:normAutofit/>
          </a:bodyPr>
          <a:lstStyle/>
          <a:p>
            <a:r>
              <a:rPr lang="cs-CZ" dirty="0" err="1"/>
              <a:t>Crisis</a:t>
            </a:r>
            <a:r>
              <a:rPr lang="cs-CZ" dirty="0"/>
              <a:t> </a:t>
            </a:r>
            <a:r>
              <a:rPr lang="cs-CZ" dirty="0" err="1"/>
              <a:t>of</a:t>
            </a:r>
            <a:r>
              <a:rPr lang="cs-CZ" dirty="0"/>
              <a:t> </a:t>
            </a:r>
            <a:r>
              <a:rPr lang="cs-CZ" dirty="0" err="1"/>
              <a:t>biodiversity</a:t>
            </a:r>
            <a:r>
              <a:rPr lang="cs-CZ" dirty="0"/>
              <a:t> </a:t>
            </a:r>
            <a:r>
              <a:rPr lang="cs-CZ" dirty="0" err="1"/>
              <a:t>and</a:t>
            </a:r>
            <a:r>
              <a:rPr lang="cs-CZ" dirty="0"/>
              <a:t> </a:t>
            </a:r>
            <a:r>
              <a:rPr lang="cs-CZ" dirty="0" err="1"/>
              <a:t>classical</a:t>
            </a:r>
            <a:r>
              <a:rPr lang="cs-CZ" dirty="0"/>
              <a:t> </a:t>
            </a:r>
            <a:r>
              <a:rPr lang="cs-CZ" dirty="0" err="1"/>
              <a:t>taxonomy</a:t>
            </a:r>
            <a:endParaRPr lang="cs-CZ" dirty="0"/>
          </a:p>
        </p:txBody>
      </p:sp>
      <p:pic>
        <p:nvPicPr>
          <p:cNvPr id="921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341438"/>
            <a:ext cx="4716463" cy="3341687"/>
          </a:xfrm>
          <a:noFill/>
        </p:spPr>
      </p:pic>
      <p:pic>
        <p:nvPicPr>
          <p:cNvPr id="92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268413"/>
            <a:ext cx="42767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4122738"/>
            <a:ext cx="3816350"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ovéPole 5"/>
          <p:cNvSpPr txBox="1">
            <a:spLocks noChangeArrowheads="1"/>
          </p:cNvSpPr>
          <p:nvPr/>
        </p:nvSpPr>
        <p:spPr bwMode="auto">
          <a:xfrm>
            <a:off x="6372225" y="4652963"/>
            <a:ext cx="2663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DNA barcoding is important part of „</a:t>
            </a:r>
            <a:r>
              <a:rPr lang="cs-CZ" altLang="cs-CZ" sz="1800" b="1"/>
              <a:t>integrative taxonomy</a:t>
            </a:r>
            <a:r>
              <a:rPr lang="cs-CZ" altLang="cs-CZ" sz="1800"/>
              <a:t>“</a:t>
            </a:r>
          </a:p>
        </p:txBody>
      </p:sp>
    </p:spTree>
    <p:extLst>
      <p:ext uri="{BB962C8B-B14F-4D97-AF65-F5344CB8AC3E}">
        <p14:creationId xmlns:p14="http://schemas.microsoft.com/office/powerpoint/2010/main" val="13375228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a:xfrm>
            <a:off x="457200" y="-26988"/>
            <a:ext cx="8229600" cy="1143001"/>
          </a:xfrm>
        </p:spPr>
        <p:txBody>
          <a:bodyPr/>
          <a:lstStyle/>
          <a:p>
            <a:pPr>
              <a:defRPr/>
            </a:pPr>
            <a:r>
              <a:rPr lang="cs-CZ" kern="1200" smtClean="0">
                <a:solidFill>
                  <a:srgbClr val="FF3300"/>
                </a:solidFill>
              </a:rPr>
              <a:t>Integrative taxonomy</a:t>
            </a:r>
          </a:p>
        </p:txBody>
      </p:sp>
      <p:pic>
        <p:nvPicPr>
          <p:cNvPr id="102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3716338"/>
            <a:ext cx="8229600" cy="2808287"/>
          </a:xfrm>
          <a:noFill/>
        </p:spPr>
      </p:pic>
      <p:pic>
        <p:nvPicPr>
          <p:cNvPr id="102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1125538"/>
            <a:ext cx="2736850"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94278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228600" y="533400"/>
            <a:ext cx="8610600" cy="715963"/>
          </a:xfrm>
        </p:spPr>
        <p:txBody>
          <a:bodyPr/>
          <a:lstStyle/>
          <a:p>
            <a:pPr>
              <a:defRPr/>
            </a:pPr>
            <a:r>
              <a:rPr lang="en-US" sz="3600" kern="1200" smtClean="0">
                <a:solidFill>
                  <a:srgbClr val="FF3300"/>
                </a:solidFill>
              </a:rPr>
              <a:t>What are the benefits of standardization? </a:t>
            </a:r>
          </a:p>
        </p:txBody>
      </p:sp>
      <p:pic>
        <p:nvPicPr>
          <p:cNvPr id="11267" name="Picture 4" descr="why barcode standardiz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0"/>
            <a:ext cx="68580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ovéPole 3"/>
          <p:cNvSpPr txBox="1">
            <a:spLocks noChangeArrowheads="1"/>
          </p:cNvSpPr>
          <p:nvPr/>
        </p:nvSpPr>
        <p:spPr bwMode="auto">
          <a:xfrm>
            <a:off x="468313" y="5732463"/>
            <a:ext cx="4729162"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2000" smtClean="0">
                <a:solidFill>
                  <a:srgbClr val="FF0000"/>
                </a:solidFill>
              </a:rPr>
              <a:t>Suitable standard for animals → mtDNA</a:t>
            </a:r>
          </a:p>
        </p:txBody>
      </p:sp>
    </p:spTree>
    <p:extLst>
      <p:ext uri="{BB962C8B-B14F-4D97-AF65-F5344CB8AC3E}">
        <p14:creationId xmlns:p14="http://schemas.microsoft.com/office/powerpoint/2010/main" val="15655161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457200"/>
            <a:ext cx="8458200" cy="1143000"/>
          </a:xfrm>
        </p:spPr>
        <p:txBody>
          <a:bodyPr vert="horz" lIns="91440" tIns="45720" rIns="91440" bIns="45720" rtlCol="0" anchor="ctr">
            <a:normAutofit/>
          </a:bodyPr>
          <a:lstStyle/>
          <a:p>
            <a:r>
              <a:rPr lang="en-US" dirty="0"/>
              <a:t>Why barcode animals with mitochondrial</a:t>
            </a:r>
            <a:r>
              <a:rPr lang="cs-CZ" dirty="0"/>
              <a:t> </a:t>
            </a:r>
            <a:r>
              <a:rPr lang="en-US" dirty="0"/>
              <a:t>DNA? </a:t>
            </a:r>
          </a:p>
        </p:txBody>
      </p:sp>
      <p:sp>
        <p:nvSpPr>
          <p:cNvPr id="14339" name="Rectangle 3"/>
          <p:cNvSpPr>
            <a:spLocks noGrp="1" noChangeArrowheads="1"/>
          </p:cNvSpPr>
          <p:nvPr>
            <p:ph idx="1"/>
          </p:nvPr>
        </p:nvSpPr>
        <p:spPr>
          <a:xfrm>
            <a:off x="457200" y="1905000"/>
            <a:ext cx="3827463" cy="4525963"/>
          </a:xfrm>
        </p:spPr>
        <p:txBody>
          <a:bodyPr/>
          <a:lstStyle/>
          <a:p>
            <a:pPr eaLnBrk="1" hangingPunct="1">
              <a:buFontTx/>
              <a:buNone/>
            </a:pPr>
            <a:r>
              <a:rPr lang="en-US" altLang="cs-CZ" sz="2400" smtClean="0">
                <a:cs typeface="Arial" panose="020B0604020202020204" pitchFamily="34" charset="0"/>
              </a:rPr>
              <a:t>Four properties make mitochondrial genomes especially suitable for identifying species</a:t>
            </a:r>
          </a:p>
        </p:txBody>
      </p:sp>
      <p:graphicFrame>
        <p:nvGraphicFramePr>
          <p:cNvPr id="14340" name="Object 3"/>
          <p:cNvGraphicFramePr>
            <a:graphicFrameLocks noChangeAspect="1"/>
          </p:cNvGraphicFramePr>
          <p:nvPr/>
        </p:nvGraphicFramePr>
        <p:xfrm>
          <a:off x="4427538" y="1700213"/>
          <a:ext cx="4275137" cy="4432300"/>
        </p:xfrm>
        <a:graphic>
          <a:graphicData uri="http://schemas.openxmlformats.org/presentationml/2006/ole">
            <mc:AlternateContent xmlns:mc="http://schemas.openxmlformats.org/markup-compatibility/2006">
              <mc:Choice xmlns:v="urn:schemas-microsoft-com:vml" Requires="v">
                <p:oleObj spid="_x0000_s3200" name="Photo Editor Photo" r:id="rId3" imgW="12069860" imgH="12514286" progId="MSPhotoEd.3">
                  <p:embed/>
                </p:oleObj>
              </mc:Choice>
              <mc:Fallback>
                <p:oleObj name="Photo Editor Photo" r:id="rId3" imgW="12069860" imgH="12514286" progId="MSPhotoEd.3">
                  <p:embed/>
                  <p:pic>
                    <p:nvPicPr>
                      <p:cNvPr id="1434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700213"/>
                        <a:ext cx="4275137"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692844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why mitochond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5700"/>
            <a:ext cx="769620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p:cNvSpPr txBox="1">
            <a:spLocks noChangeArrowheads="1"/>
          </p:cNvSpPr>
          <p:nvPr/>
        </p:nvSpPr>
        <p:spPr bwMode="auto">
          <a:xfrm>
            <a:off x="2574925" y="-155575"/>
            <a:ext cx="184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cs-CZ" altLang="cs-CZ" sz="4000">
              <a:solidFill>
                <a:srgbClr val="0066FF"/>
              </a:solidFill>
            </a:endParaRPr>
          </a:p>
        </p:txBody>
      </p:sp>
      <p:sp>
        <p:nvSpPr>
          <p:cNvPr id="15364" name="Rectangle 6"/>
          <p:cNvSpPr>
            <a:spLocks noChangeArrowheads="1"/>
          </p:cNvSpPr>
          <p:nvPr/>
        </p:nvSpPr>
        <p:spPr bwMode="auto">
          <a:xfrm>
            <a:off x="304800" y="274638"/>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4000">
              <a:latin typeface="Californian FB" panose="0207040306080B030204" pitchFamily="18" charset="0"/>
            </a:endParaRPr>
          </a:p>
        </p:txBody>
      </p:sp>
      <p:sp>
        <p:nvSpPr>
          <p:cNvPr id="15365" name="Text Box 9"/>
          <p:cNvSpPr txBox="1">
            <a:spLocks noChangeArrowheads="1"/>
          </p:cNvSpPr>
          <p:nvPr/>
        </p:nvSpPr>
        <p:spPr bwMode="auto">
          <a:xfrm>
            <a:off x="381000" y="225425"/>
            <a:ext cx="8305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a:solidFill>
                  <a:srgbClr val="FF0000"/>
                </a:solidFill>
              </a:rPr>
              <a:t>1. </a:t>
            </a:r>
            <a:r>
              <a:rPr lang="en-US" altLang="cs-CZ" sz="2400">
                <a:solidFill>
                  <a:srgbClr val="FF0000"/>
                </a:solidFill>
              </a:rPr>
              <a:t>Greater differences among species</a:t>
            </a:r>
            <a:r>
              <a:rPr lang="en-US" altLang="cs-CZ" sz="2400"/>
              <a:t>, on average 5- to 10-fold higher in mitochondrial than in nuclear genes</a:t>
            </a:r>
            <a:r>
              <a:rPr lang="cs-CZ" altLang="cs-CZ" sz="2400"/>
              <a:t> (lower N</a:t>
            </a:r>
            <a:r>
              <a:rPr lang="cs-CZ" altLang="cs-CZ" sz="2400" baseline="-25000"/>
              <a:t>e</a:t>
            </a:r>
            <a:r>
              <a:rPr lang="cs-CZ" altLang="cs-CZ" sz="2400"/>
              <a:t> for mtDNA)</a:t>
            </a:r>
            <a:r>
              <a:rPr lang="en-US" altLang="cs-CZ" sz="2400"/>
              <a:t>. Thus shorter segments distinguish among species, and because shorter, less expensively.</a:t>
            </a:r>
          </a:p>
        </p:txBody>
      </p:sp>
    </p:spTree>
    <p:extLst>
      <p:ext uri="{BB962C8B-B14F-4D97-AF65-F5344CB8AC3E}">
        <p14:creationId xmlns:p14="http://schemas.microsoft.com/office/powerpoint/2010/main" val="31782609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idx="1"/>
          </p:nvPr>
        </p:nvSpPr>
        <p:spPr>
          <a:xfrm>
            <a:off x="457200" y="381000"/>
            <a:ext cx="8229600" cy="6172200"/>
          </a:xfrm>
        </p:spPr>
        <p:txBody>
          <a:bodyPr/>
          <a:lstStyle/>
          <a:p>
            <a:pPr marL="0" indent="0">
              <a:buSzPct val="50000"/>
              <a:buNone/>
            </a:pPr>
            <a:r>
              <a:rPr lang="cs-CZ" altLang="cs-CZ" sz="2400" dirty="0" smtClean="0">
                <a:solidFill>
                  <a:srgbClr val="FF0000"/>
                </a:solidFill>
                <a:cs typeface="Arial" panose="020B0604020202020204" pitchFamily="34" charset="0"/>
              </a:rPr>
              <a:t>2. </a:t>
            </a:r>
            <a:r>
              <a:rPr lang="en-US" altLang="cs-CZ" sz="2400" dirty="0">
                <a:solidFill>
                  <a:srgbClr val="FF0000"/>
                </a:solidFill>
                <a:cs typeface="Arial" panose="020B0604020202020204" pitchFamily="34" charset="0"/>
              </a:rPr>
              <a:t>Relatively few differences within species</a:t>
            </a:r>
            <a:r>
              <a:rPr lang="en-US" altLang="cs-CZ" sz="2400" dirty="0">
                <a:cs typeface="Arial" panose="020B0604020202020204" pitchFamily="34" charset="0"/>
              </a:rPr>
              <a:t> in most cases. Small intraspecific and large interspecific differences signal distinct genetic boundaries between most species, enabling precise identification with a barcode. </a:t>
            </a:r>
            <a:endParaRPr lang="cs-CZ" altLang="cs-CZ" sz="2400" dirty="0">
              <a:cs typeface="Arial" panose="020B0604020202020204" pitchFamily="34" charset="0"/>
            </a:endParaRPr>
          </a:p>
          <a:p>
            <a:pPr marL="0" indent="0">
              <a:buSzPct val="50000"/>
              <a:buNone/>
            </a:pPr>
            <a:endParaRPr lang="en-US" altLang="cs-CZ" sz="2400" dirty="0">
              <a:cs typeface="Arial" panose="020B0604020202020204" pitchFamily="34" charset="0"/>
            </a:endParaRPr>
          </a:p>
          <a:p>
            <a:pPr marL="0" indent="0" eaLnBrk="1" hangingPunct="1">
              <a:lnSpc>
                <a:spcPct val="90000"/>
              </a:lnSpc>
              <a:buSzPct val="50000"/>
              <a:buNone/>
            </a:pPr>
            <a:r>
              <a:rPr lang="cs-CZ" altLang="cs-CZ" sz="2400" dirty="0">
                <a:solidFill>
                  <a:srgbClr val="FF0000"/>
                </a:solidFill>
                <a:cs typeface="Arial" panose="020B0604020202020204" pitchFamily="34" charset="0"/>
              </a:rPr>
              <a:t>3</a:t>
            </a:r>
            <a:r>
              <a:rPr lang="cs-CZ" altLang="cs-CZ" sz="2400" dirty="0" smtClean="0">
                <a:solidFill>
                  <a:srgbClr val="FF0000"/>
                </a:solidFill>
                <a:cs typeface="Arial" panose="020B0604020202020204" pitchFamily="34" charset="0"/>
              </a:rPr>
              <a:t>. </a:t>
            </a:r>
            <a:r>
              <a:rPr lang="en-US" altLang="cs-CZ" sz="2400" dirty="0" smtClean="0">
                <a:solidFill>
                  <a:srgbClr val="FF0000"/>
                </a:solidFill>
                <a:cs typeface="Arial" panose="020B0604020202020204" pitchFamily="34" charset="0"/>
              </a:rPr>
              <a:t>Copy number</a:t>
            </a:r>
            <a:r>
              <a:rPr lang="en-US" altLang="cs-CZ" sz="2400" dirty="0" smtClean="0">
                <a:cs typeface="Arial" panose="020B0604020202020204" pitchFamily="34" charset="0"/>
              </a:rPr>
              <a:t> There are 100-10,000 more copies of mitochondrial than nuclear DNA per cell, making recovery, especially from small or partially degraded samples, easier and cheaper. </a:t>
            </a:r>
            <a:endParaRPr lang="cs-CZ" altLang="cs-CZ" sz="2400" dirty="0" smtClean="0">
              <a:cs typeface="Arial" panose="020B0604020202020204" pitchFamily="34" charset="0"/>
            </a:endParaRPr>
          </a:p>
          <a:p>
            <a:pPr marL="0" indent="0" eaLnBrk="1" hangingPunct="1">
              <a:lnSpc>
                <a:spcPct val="90000"/>
              </a:lnSpc>
              <a:buSzPct val="50000"/>
              <a:buNone/>
            </a:pPr>
            <a:endParaRPr lang="en-US" altLang="cs-CZ" sz="2400" dirty="0" smtClean="0">
              <a:cs typeface="Arial" panose="020B0604020202020204" pitchFamily="34" charset="0"/>
            </a:endParaRPr>
          </a:p>
          <a:p>
            <a:pPr marL="0" indent="0" eaLnBrk="1" hangingPunct="1">
              <a:lnSpc>
                <a:spcPct val="90000"/>
              </a:lnSpc>
              <a:buSzPct val="50000"/>
              <a:buNone/>
            </a:pPr>
            <a:r>
              <a:rPr lang="cs-CZ" altLang="cs-CZ" sz="2400" dirty="0" smtClean="0">
                <a:solidFill>
                  <a:srgbClr val="FF0000"/>
                </a:solidFill>
                <a:cs typeface="Arial" panose="020B0604020202020204" pitchFamily="34" charset="0"/>
              </a:rPr>
              <a:t>4. </a:t>
            </a:r>
            <a:r>
              <a:rPr lang="en-US" altLang="cs-CZ" sz="2400" dirty="0" smtClean="0">
                <a:solidFill>
                  <a:srgbClr val="FF0000"/>
                </a:solidFill>
                <a:cs typeface="Arial" panose="020B0604020202020204" pitchFamily="34" charset="0"/>
              </a:rPr>
              <a:t>Introns, which are non-coding regions interspersed between coding regions of a gene, are absent from mitochondrial DNA</a:t>
            </a:r>
            <a:r>
              <a:rPr lang="en-US" altLang="cs-CZ" sz="2400" dirty="0" smtClean="0">
                <a:cs typeface="Arial" panose="020B0604020202020204" pitchFamily="34" charset="0"/>
              </a:rPr>
              <a:t> of most animal species, making  amplification straightforward. Nuclear genes are often interrupted by introns, making amplification difficult or unpredictable. </a:t>
            </a:r>
          </a:p>
        </p:txBody>
      </p:sp>
    </p:spTree>
    <p:extLst>
      <p:ext uri="{BB962C8B-B14F-4D97-AF65-F5344CB8AC3E}">
        <p14:creationId xmlns:p14="http://schemas.microsoft.com/office/powerpoint/2010/main" val="11068497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xEl>
                                              <p:pRg st="2" end="2"/>
                                            </p:txEl>
                                          </p:spTgt>
                                        </p:tgtEl>
                                        <p:attrNameLst>
                                          <p:attrName>style.visibility</p:attrName>
                                        </p:attrNameLst>
                                      </p:cBhvr>
                                      <p:to>
                                        <p:strVal val="visible"/>
                                      </p:to>
                                    </p:set>
                                    <p:animEffect transition="in" filter="fade">
                                      <p:cBhvr>
                                        <p:cTn id="7" dur="500"/>
                                        <p:tgtEl>
                                          <p:spTgt spid="1638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386">
                                            <p:txEl>
                                              <p:pRg st="4" end="4"/>
                                            </p:txEl>
                                          </p:spTgt>
                                        </p:tgtEl>
                                        <p:attrNameLst>
                                          <p:attrName>style.visibility</p:attrName>
                                        </p:attrNameLst>
                                      </p:cBhvr>
                                      <p:to>
                                        <p:strVal val="visible"/>
                                      </p:to>
                                    </p:set>
                                    <p:animEffect transition="in" filter="fade">
                                      <p:cBhvr>
                                        <p:cTn id="10" dur="500"/>
                                        <p:tgtEl>
                                          <p:spTgt spid="1638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6" descr="barcoding_g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700808"/>
            <a:ext cx="6714058" cy="375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8"/>
          <p:cNvSpPr>
            <a:spLocks noGrp="1" noChangeArrowheads="1"/>
          </p:cNvSpPr>
          <p:nvPr>
            <p:ph type="body" idx="1"/>
          </p:nvPr>
        </p:nvSpPr>
        <p:spPr>
          <a:xfrm>
            <a:off x="611560" y="229994"/>
            <a:ext cx="8532440" cy="700087"/>
          </a:xfrm>
          <a:extLst/>
        </p:spPr>
        <p:txBody>
          <a:bodyPr vert="horz" lIns="91440" tIns="45720" rIns="91440" bIns="45720" rtlCol="0" anchor="ctr">
            <a:normAutofit/>
          </a:bodyPr>
          <a:lstStyle/>
          <a:p>
            <a:pPr>
              <a:spcBef>
                <a:spcPct val="0"/>
              </a:spcBef>
              <a:buNone/>
            </a:pPr>
            <a:r>
              <a:rPr lang="nl-BE" altLang="en-US" sz="3300" dirty="0">
                <a:latin typeface="+mj-lt"/>
                <a:ea typeface="+mj-ea"/>
                <a:cs typeface="+mj-cs"/>
              </a:rPr>
              <a:t>Barcoding </a:t>
            </a:r>
            <a:r>
              <a:rPr lang="cs-CZ" altLang="en-US" sz="3300" dirty="0" smtClean="0">
                <a:latin typeface="+mj-lt"/>
                <a:ea typeface="+mj-ea"/>
                <a:cs typeface="+mj-cs"/>
              </a:rPr>
              <a:t>principle</a:t>
            </a:r>
            <a:endParaRPr lang="nl-NL" altLang="en-US" sz="3300" dirty="0">
              <a:latin typeface="+mj-lt"/>
              <a:ea typeface="+mj-ea"/>
              <a:cs typeface="+mj-cs"/>
            </a:endParaRPr>
          </a:p>
        </p:txBody>
      </p:sp>
    </p:spTree>
    <p:extLst>
      <p:ext uri="{BB962C8B-B14F-4D97-AF65-F5344CB8AC3E}">
        <p14:creationId xmlns:p14="http://schemas.microsoft.com/office/powerpoint/2010/main" val="334019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cs-CZ" dirty="0" smtClean="0"/>
              <a:t>WHAT THE SPECIES IS AND DO WE NEED THEM?</a:t>
            </a:r>
            <a:endParaRPr lang="cs-CZ" dirty="0"/>
          </a:p>
        </p:txBody>
      </p:sp>
    </p:spTree>
    <p:extLst>
      <p:ext uri="{BB962C8B-B14F-4D97-AF65-F5344CB8AC3E}">
        <p14:creationId xmlns:p14="http://schemas.microsoft.com/office/powerpoint/2010/main" val="38958442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6" descr="barcoding_g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740" y="2347524"/>
            <a:ext cx="4718374" cy="264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9" name="Group 16398"/>
          <p:cNvGrpSpPr/>
          <p:nvPr/>
        </p:nvGrpSpPr>
        <p:grpSpPr>
          <a:xfrm>
            <a:off x="6588224" y="2559120"/>
            <a:ext cx="1603320" cy="2053165"/>
            <a:chOff x="4893733" y="1972735"/>
            <a:chExt cx="3359148" cy="2053165"/>
          </a:xfrm>
        </p:grpSpPr>
        <p:cxnSp>
          <p:nvCxnSpPr>
            <p:cNvPr id="4" name="Straight Connector 3"/>
            <p:cNvCxnSpPr/>
            <p:nvPr/>
          </p:nvCxnSpPr>
          <p:spPr>
            <a:xfrm flipH="1">
              <a:off x="5863167" y="3196167"/>
              <a:ext cx="99483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863167" y="3344333"/>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863167" y="3496733"/>
              <a:ext cx="5037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477000" y="3725334"/>
              <a:ext cx="99483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477000" y="3873500"/>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477000" y="4025900"/>
              <a:ext cx="5037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261101" y="1989667"/>
              <a:ext cx="99483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261101" y="2137833"/>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261101" y="2290233"/>
              <a:ext cx="5037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263215" y="2434167"/>
              <a:ext cx="99483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901515" y="2870199"/>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901515" y="3064932"/>
              <a:ext cx="17568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261101" y="1972735"/>
              <a:ext cx="0" cy="61383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244166" y="2586568"/>
              <a:ext cx="3513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916336" y="2857501"/>
              <a:ext cx="0" cy="22436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863167" y="3183471"/>
              <a:ext cx="0" cy="31326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496052" y="3712635"/>
              <a:ext cx="0" cy="31326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240867" y="2967568"/>
              <a:ext cx="2650067" cy="2116"/>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236633" y="2288668"/>
              <a:ext cx="1007533"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187951" y="3877734"/>
              <a:ext cx="1298575"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187951" y="3348979"/>
              <a:ext cx="658284"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93733" y="2650479"/>
              <a:ext cx="347134"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893733" y="3607212"/>
              <a:ext cx="283634"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4893733" y="2642013"/>
              <a:ext cx="0" cy="965199"/>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5236633" y="2288669"/>
              <a:ext cx="0" cy="711106"/>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5177367" y="3330071"/>
              <a:ext cx="0" cy="547663"/>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34" name="Rectangle 8"/>
          <p:cNvSpPr txBox="1">
            <a:spLocks noChangeArrowheads="1"/>
          </p:cNvSpPr>
          <p:nvPr/>
        </p:nvSpPr>
        <p:spPr>
          <a:xfrm>
            <a:off x="611560" y="229994"/>
            <a:ext cx="8532440" cy="700087"/>
          </a:xfrm>
          <a:prstGeom prst="rect">
            <a:avLst/>
          </a:prstGeom>
          <a:extLst/>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ct val="0"/>
              </a:spcBef>
              <a:buFont typeface="Arial" panose="020B0604020202020204" pitchFamily="34" charset="0"/>
              <a:buNone/>
            </a:pPr>
            <a:r>
              <a:rPr lang="nl-BE" altLang="en-US" sz="3300" dirty="0" smtClean="0">
                <a:latin typeface="+mj-lt"/>
                <a:ea typeface="+mj-ea"/>
                <a:cs typeface="+mj-cs"/>
              </a:rPr>
              <a:t>Barcoding </a:t>
            </a:r>
            <a:r>
              <a:rPr lang="cs-CZ" altLang="en-US" sz="3300" dirty="0" smtClean="0">
                <a:latin typeface="+mj-lt"/>
                <a:ea typeface="+mj-ea"/>
                <a:cs typeface="+mj-cs"/>
              </a:rPr>
              <a:t>principle</a:t>
            </a:r>
            <a:endParaRPr lang="nl-NL" altLang="en-US" sz="3300" dirty="0">
              <a:latin typeface="+mj-lt"/>
              <a:ea typeface="+mj-ea"/>
              <a:cs typeface="+mj-cs"/>
            </a:endParaRPr>
          </a:p>
        </p:txBody>
      </p:sp>
    </p:spTree>
    <p:extLst>
      <p:ext uri="{BB962C8B-B14F-4D97-AF65-F5344CB8AC3E}">
        <p14:creationId xmlns:p14="http://schemas.microsoft.com/office/powerpoint/2010/main" val="948471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Barcoding Hominida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914400"/>
            <a:ext cx="3838575" cy="51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5"/>
          <p:cNvSpPr>
            <a:spLocks noGrp="1" noChangeArrowheads="1"/>
          </p:cNvSpPr>
          <p:nvPr>
            <p:ph type="title" idx="4294967295"/>
          </p:nvPr>
        </p:nvSpPr>
        <p:spPr>
          <a:xfrm>
            <a:off x="428588" y="3572917"/>
            <a:ext cx="4038600" cy="2915072"/>
          </a:xfrm>
        </p:spPr>
        <p:txBody>
          <a:bodyPr/>
          <a:lstStyle/>
          <a:p>
            <a:pPr algn="l" eaLnBrk="1" hangingPunct="1"/>
            <a:r>
              <a:rPr lang="en-US" altLang="cs-CZ" sz="2000" dirty="0" smtClean="0">
                <a:solidFill>
                  <a:srgbClr val="FF0000"/>
                </a:solidFill>
                <a:latin typeface="+mn-lt"/>
              </a:rPr>
              <a:t>Barcodes affirm the unity of the species </a:t>
            </a:r>
            <a:r>
              <a:rPr lang="en-US" altLang="cs-CZ" sz="2000" i="1" dirty="0" smtClean="0">
                <a:solidFill>
                  <a:srgbClr val="FF0000"/>
                </a:solidFill>
                <a:latin typeface="+mn-lt"/>
              </a:rPr>
              <a:t>Homo sapiens</a:t>
            </a:r>
            <a:r>
              <a:rPr lang="cs-CZ" altLang="cs-CZ" sz="2000" dirty="0">
                <a:latin typeface="+mn-lt"/>
              </a:rPr>
              <a:t/>
            </a:r>
            <a:br>
              <a:rPr lang="cs-CZ" altLang="cs-CZ" sz="2000" dirty="0">
                <a:latin typeface="+mn-lt"/>
              </a:rPr>
            </a:br>
            <a:r>
              <a:rPr lang="cs-CZ" altLang="cs-CZ" sz="2000" dirty="0" smtClean="0">
                <a:latin typeface="+mn-lt"/>
              </a:rPr>
              <a:t/>
            </a:r>
            <a:br>
              <a:rPr lang="cs-CZ" altLang="cs-CZ" sz="2000" dirty="0" smtClean="0">
                <a:latin typeface="+mn-lt"/>
              </a:rPr>
            </a:br>
            <a:r>
              <a:rPr lang="en-US" altLang="cs-CZ" sz="2000" dirty="0" smtClean="0">
                <a:latin typeface="+mn-lt"/>
              </a:rPr>
              <a:t>Comparisons show we differ from one another by only 1 or 2 nucleotides out of 648, while we differ from chimpanzees at 60 locations and gorillas at 70 locations. </a:t>
            </a:r>
            <a:endParaRPr lang="en-US" altLang="cs-CZ" sz="2000" i="1" dirty="0" smtClean="0">
              <a:latin typeface="+mn-lt"/>
            </a:endParaRPr>
          </a:p>
        </p:txBody>
      </p:sp>
      <p:sp>
        <p:nvSpPr>
          <p:cNvPr id="4" name="Rectangle 3"/>
          <p:cNvSpPr txBox="1">
            <a:spLocks noChangeArrowheads="1"/>
          </p:cNvSpPr>
          <p:nvPr/>
        </p:nvSpPr>
        <p:spPr>
          <a:xfrm>
            <a:off x="395536" y="692696"/>
            <a:ext cx="4104704" cy="2880221"/>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1200"/>
              </a:spcAft>
              <a:buSzPct val="50000"/>
              <a:buNone/>
            </a:pPr>
            <a:r>
              <a:rPr lang="en-US" altLang="cs-CZ" sz="2000" dirty="0" smtClean="0">
                <a:solidFill>
                  <a:srgbClr val="FF0000"/>
                </a:solidFill>
                <a:cs typeface="Arial" panose="020B0604020202020204" pitchFamily="34" charset="0"/>
              </a:rPr>
              <a:t>For animals</a:t>
            </a:r>
            <a:r>
              <a:rPr lang="en-US" altLang="cs-CZ" sz="2000" dirty="0" smtClean="0">
                <a:solidFill>
                  <a:srgbClr val="000000"/>
                </a:solidFill>
                <a:cs typeface="Arial" panose="020B0604020202020204" pitchFamily="34" charset="0"/>
              </a:rPr>
              <a:t>, a 658 base-pair fragment of the mitochondrial gene, </a:t>
            </a:r>
            <a:r>
              <a:rPr lang="en-US" altLang="cs-CZ" sz="2000" b="1" dirty="0" smtClean="0">
                <a:solidFill>
                  <a:srgbClr val="000000"/>
                </a:solidFill>
                <a:cs typeface="Arial" panose="020B0604020202020204" pitchFamily="34" charset="0"/>
              </a:rPr>
              <a:t>cytochrome oxidase subunit I </a:t>
            </a:r>
            <a:r>
              <a:rPr lang="en-US" altLang="cs-CZ" sz="2000" dirty="0" smtClean="0">
                <a:solidFill>
                  <a:srgbClr val="000000"/>
                </a:solidFill>
                <a:cs typeface="Arial" panose="020B0604020202020204" pitchFamily="34" charset="0"/>
              </a:rPr>
              <a:t>(</a:t>
            </a:r>
            <a:r>
              <a:rPr lang="en-US" altLang="cs-CZ" sz="2000" dirty="0" err="1" smtClean="0">
                <a:solidFill>
                  <a:srgbClr val="000000"/>
                </a:solidFill>
                <a:cs typeface="Arial" panose="020B0604020202020204" pitchFamily="34" charset="0"/>
              </a:rPr>
              <a:t>mtCOI</a:t>
            </a:r>
            <a:r>
              <a:rPr lang="en-US" altLang="cs-CZ" sz="2000" dirty="0" smtClean="0">
                <a:solidFill>
                  <a:srgbClr val="000000"/>
                </a:solidFill>
                <a:cs typeface="Arial" panose="020B0604020202020204" pitchFamily="34" charset="0"/>
              </a:rPr>
              <a:t>)</a:t>
            </a:r>
            <a:r>
              <a:rPr lang="cs-CZ" altLang="cs-CZ" sz="2000" dirty="0" smtClean="0">
                <a:solidFill>
                  <a:srgbClr val="000000"/>
                </a:solidFill>
                <a:cs typeface="Arial" panose="020B0604020202020204" pitchFamily="34" charset="0"/>
              </a:rPr>
              <a:t> – consensus for iBOL consortium</a:t>
            </a:r>
          </a:p>
          <a:p>
            <a:pPr>
              <a:spcAft>
                <a:spcPts val="1200"/>
              </a:spcAft>
              <a:buSzPct val="100000"/>
            </a:pPr>
            <a:r>
              <a:rPr lang="cs-CZ" altLang="cs-CZ" sz="2000" dirty="0" smtClean="0">
                <a:solidFill>
                  <a:srgbClr val="000000"/>
                </a:solidFill>
                <a:cs typeface="Arial" panose="020B0604020202020204" pitchFamily="34" charset="0"/>
              </a:rPr>
              <a:t>for particular taxonomic groups, also other barcodes are widely used - </a:t>
            </a:r>
            <a:r>
              <a:rPr lang="cs-CZ" altLang="cs-CZ" sz="2000" dirty="0" smtClean="0">
                <a:cs typeface="Arial" panose="020B0604020202020204" pitchFamily="34" charset="0"/>
              </a:rPr>
              <a:t>e.g. cytochrome </a:t>
            </a:r>
            <a:r>
              <a:rPr lang="cs-CZ" altLang="cs-CZ" sz="2000" i="1" dirty="0" smtClean="0">
                <a:cs typeface="Arial" panose="020B0604020202020204" pitchFamily="34" charset="0"/>
              </a:rPr>
              <a:t>b</a:t>
            </a:r>
            <a:r>
              <a:rPr lang="cs-CZ" altLang="cs-CZ" sz="2000" dirty="0" smtClean="0">
                <a:cs typeface="Arial" panose="020B0604020202020204" pitchFamily="34" charset="0"/>
              </a:rPr>
              <a:t> for mammals</a:t>
            </a:r>
            <a:endParaRPr lang="en-US" altLang="cs-CZ" sz="2000" dirty="0" smtClean="0">
              <a:cs typeface="Arial" panose="020B0604020202020204" pitchFamily="34" charset="0"/>
            </a:endParaRPr>
          </a:p>
        </p:txBody>
      </p:sp>
    </p:spTree>
    <p:extLst>
      <p:ext uri="{BB962C8B-B14F-4D97-AF65-F5344CB8AC3E}">
        <p14:creationId xmlns:p14="http://schemas.microsoft.com/office/powerpoint/2010/main" val="106755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500"/>
                                        <p:tgtEl>
                                          <p:spTgt spid="22531"/>
                                        </p:tgtEl>
                                      </p:cBhvr>
                                    </p:animEffect>
                                  </p:childTnLst>
                                </p:cTn>
                              </p:par>
                              <p:par>
                                <p:cTn id="8" presetID="10" presetClass="entr" presetSubtype="0" fill="hold" nodeType="withEffect">
                                  <p:stCondLst>
                                    <p:cond delay="0"/>
                                  </p:stCondLst>
                                  <p:childTnLst>
                                    <p:set>
                                      <p:cBhvr>
                                        <p:cTn id="9" dur="1" fill="hold">
                                          <p:stCondLst>
                                            <p:cond delay="0"/>
                                          </p:stCondLst>
                                        </p:cTn>
                                        <p:tgtEl>
                                          <p:spTgt spid="22530"/>
                                        </p:tgtEl>
                                        <p:attrNameLst>
                                          <p:attrName>style.visibility</p:attrName>
                                        </p:attrNameLst>
                                      </p:cBhvr>
                                      <p:to>
                                        <p:strVal val="visible"/>
                                      </p:to>
                                    </p:set>
                                    <p:animEffect transition="in" filter="fade">
                                      <p:cBhvr>
                                        <p:cTn id="10"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human chimp anopheles pip 26dec2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209800"/>
            <a:ext cx="670560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p:cNvSpPr txBox="1">
            <a:spLocks noChangeArrowheads="1"/>
          </p:cNvSpPr>
          <p:nvPr/>
        </p:nvSpPr>
        <p:spPr bwMode="auto">
          <a:xfrm>
            <a:off x="304800" y="381000"/>
            <a:ext cx="8610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cs-CZ" sz="2400" smtClean="0">
                <a:solidFill>
                  <a:srgbClr val="FF0000"/>
                </a:solidFill>
                <a:cs typeface="Arial" panose="020B0604020202020204" pitchFamily="34" charset="0"/>
              </a:rPr>
              <a:t>Cytochrome </a:t>
            </a:r>
            <a:r>
              <a:rPr lang="en-US" altLang="cs-CZ" sz="2400" i="1" smtClean="0">
                <a:solidFill>
                  <a:srgbClr val="FF0000"/>
                </a:solidFill>
                <a:cs typeface="Arial" panose="020B0604020202020204" pitchFamily="34" charset="0"/>
              </a:rPr>
              <a:t>c</a:t>
            </a:r>
            <a:r>
              <a:rPr lang="en-US" altLang="cs-CZ" sz="2400" smtClean="0">
                <a:solidFill>
                  <a:srgbClr val="FF0000"/>
                </a:solidFill>
                <a:cs typeface="Arial" panose="020B0604020202020204" pitchFamily="34" charset="0"/>
              </a:rPr>
              <a:t> oxidase I (COI</a:t>
            </a:r>
            <a:r>
              <a:rPr lang="cs-CZ" altLang="cs-CZ" sz="2400" smtClean="0">
                <a:solidFill>
                  <a:srgbClr val="FF0000"/>
                </a:solidFill>
                <a:cs typeface="Arial" panose="020B0604020202020204" pitchFamily="34" charset="0"/>
              </a:rPr>
              <a:t> or CoxI</a:t>
            </a:r>
            <a:r>
              <a:rPr lang="en-US" altLang="cs-CZ" sz="2400" smtClean="0">
                <a:solidFill>
                  <a:srgbClr val="FF0000"/>
                </a:solidFill>
                <a:cs typeface="Arial" panose="020B0604020202020204" pitchFamily="34" charset="0"/>
              </a:rPr>
              <a:t>) contains differences representative of those in other protein-coding genes</a:t>
            </a:r>
            <a:endParaRPr lang="cs-CZ" altLang="cs-CZ" sz="2400" smtClean="0">
              <a:solidFill>
                <a:srgbClr val="000000"/>
              </a:solidFill>
              <a:cs typeface="Arial" panose="020B0604020202020204" pitchFamily="34" charset="0"/>
            </a:endParaRPr>
          </a:p>
          <a:p>
            <a:pPr fontAlgn="base">
              <a:spcBef>
                <a:spcPct val="0"/>
              </a:spcBef>
              <a:spcAft>
                <a:spcPct val="0"/>
              </a:spcAft>
              <a:buFontTx/>
              <a:buNone/>
            </a:pPr>
            <a:endParaRPr lang="cs-CZ" altLang="cs-CZ" sz="2400" smtClean="0">
              <a:solidFill>
                <a:srgbClr val="000000"/>
              </a:solidFill>
              <a:cs typeface="Arial" panose="020B0604020202020204" pitchFamily="34" charset="0"/>
            </a:endParaRPr>
          </a:p>
          <a:p>
            <a:pPr fontAlgn="base">
              <a:spcBef>
                <a:spcPct val="0"/>
              </a:spcBef>
              <a:spcAft>
                <a:spcPct val="0"/>
              </a:spcAft>
              <a:buFontTx/>
              <a:buNone/>
            </a:pPr>
            <a:r>
              <a:rPr lang="en-US" altLang="cs-CZ" sz="1800" smtClean="0">
                <a:solidFill>
                  <a:srgbClr val="000000"/>
                </a:solidFill>
                <a:cs typeface="Arial" panose="020B0604020202020204" pitchFamily="34" charset="0"/>
              </a:rPr>
              <a:t>Possible gains in accuracy or cost using a different protein-coding gene would likely be small.</a:t>
            </a:r>
            <a:r>
              <a:rPr lang="en-US" altLang="cs-CZ" sz="1200" smtClean="0">
                <a:solidFill>
                  <a:srgbClr val="000000"/>
                </a:solidFill>
                <a:cs typeface="Arial" panose="020B0604020202020204" pitchFamily="34" charset="0"/>
              </a:rPr>
              <a:t> </a:t>
            </a:r>
            <a:endParaRPr lang="en-US" altLang="cs-CZ" sz="1400" smtClean="0">
              <a:solidFill>
                <a:srgbClr val="000000"/>
              </a:solidFill>
              <a:cs typeface="Arial" panose="020B0604020202020204" pitchFamily="34" charset="0"/>
            </a:endParaRPr>
          </a:p>
        </p:txBody>
      </p:sp>
    </p:spTree>
    <p:extLst>
      <p:ext uri="{BB962C8B-B14F-4D97-AF65-F5344CB8AC3E}">
        <p14:creationId xmlns:p14="http://schemas.microsoft.com/office/powerpoint/2010/main" val="12718174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395288" y="1412875"/>
            <a:ext cx="8297862" cy="4176713"/>
          </a:xfrm>
        </p:spPr>
        <p:txBody>
          <a:bodyPr/>
          <a:lstStyle/>
          <a:p>
            <a:pPr marL="609600" indent="-609600" eaLnBrk="1" hangingPunct="1">
              <a:spcAft>
                <a:spcPts val="1200"/>
              </a:spcAft>
              <a:buSzPct val="50000"/>
            </a:pPr>
            <a:r>
              <a:rPr lang="en-US" altLang="cs-CZ" sz="2000" dirty="0" smtClean="0">
                <a:solidFill>
                  <a:srgbClr val="FF0000"/>
                </a:solidFill>
                <a:cs typeface="Arial" panose="020B0604020202020204" pitchFamily="34" charset="0"/>
              </a:rPr>
              <a:t>For animals</a:t>
            </a:r>
            <a:r>
              <a:rPr lang="en-US" altLang="cs-CZ" sz="2000" dirty="0" smtClean="0">
                <a:solidFill>
                  <a:srgbClr val="000000"/>
                </a:solidFill>
                <a:cs typeface="Arial" panose="020B0604020202020204" pitchFamily="34" charset="0"/>
              </a:rPr>
              <a:t>, a 658 base-pair fragment of the mitochondrial gene, </a:t>
            </a:r>
            <a:r>
              <a:rPr lang="en-US" altLang="cs-CZ" sz="2000" b="1" dirty="0" smtClean="0">
                <a:solidFill>
                  <a:srgbClr val="000000"/>
                </a:solidFill>
                <a:cs typeface="Arial" panose="020B0604020202020204" pitchFamily="34" charset="0"/>
              </a:rPr>
              <a:t>cytochrome oxidase subunit I </a:t>
            </a:r>
            <a:r>
              <a:rPr lang="en-US" altLang="cs-CZ" sz="2000" dirty="0" smtClean="0">
                <a:solidFill>
                  <a:srgbClr val="000000"/>
                </a:solidFill>
                <a:cs typeface="Arial" panose="020B0604020202020204" pitchFamily="34" charset="0"/>
              </a:rPr>
              <a:t>(</a:t>
            </a:r>
            <a:r>
              <a:rPr lang="en-US" altLang="cs-CZ" sz="2000" dirty="0" err="1" smtClean="0">
                <a:solidFill>
                  <a:srgbClr val="000000"/>
                </a:solidFill>
                <a:cs typeface="Arial" panose="020B0604020202020204" pitchFamily="34" charset="0"/>
              </a:rPr>
              <a:t>mtCOI</a:t>
            </a:r>
            <a:r>
              <a:rPr lang="en-US" altLang="cs-CZ" sz="2000" dirty="0" smtClean="0">
                <a:solidFill>
                  <a:srgbClr val="000000"/>
                </a:solidFill>
                <a:cs typeface="Arial" panose="020B0604020202020204" pitchFamily="34" charset="0"/>
              </a:rPr>
              <a:t>)</a:t>
            </a:r>
            <a:r>
              <a:rPr lang="cs-CZ" altLang="cs-CZ" sz="2000" dirty="0" smtClean="0">
                <a:solidFill>
                  <a:srgbClr val="000000"/>
                </a:solidFill>
                <a:cs typeface="Arial" panose="020B0604020202020204" pitchFamily="34" charset="0"/>
              </a:rPr>
              <a:t> – </a:t>
            </a:r>
            <a:r>
              <a:rPr lang="cs-CZ" altLang="cs-CZ" sz="2000" dirty="0" err="1" smtClean="0">
                <a:solidFill>
                  <a:srgbClr val="000000"/>
                </a:solidFill>
                <a:cs typeface="Arial" panose="020B0604020202020204" pitchFamily="34" charset="0"/>
              </a:rPr>
              <a:t>consensus</a:t>
            </a:r>
            <a:r>
              <a:rPr lang="cs-CZ" altLang="cs-CZ" sz="2000" dirty="0" smtClean="0">
                <a:solidFill>
                  <a:srgbClr val="000000"/>
                </a:solidFill>
                <a:cs typeface="Arial" panose="020B0604020202020204" pitchFamily="34" charset="0"/>
              </a:rPr>
              <a:t> </a:t>
            </a:r>
            <a:r>
              <a:rPr lang="cs-CZ" altLang="cs-CZ" sz="2000" dirty="0" err="1" smtClean="0">
                <a:solidFill>
                  <a:srgbClr val="000000"/>
                </a:solidFill>
                <a:cs typeface="Arial" panose="020B0604020202020204" pitchFamily="34" charset="0"/>
              </a:rPr>
              <a:t>for</a:t>
            </a:r>
            <a:r>
              <a:rPr lang="cs-CZ" altLang="cs-CZ" sz="2000" dirty="0" smtClean="0">
                <a:solidFill>
                  <a:srgbClr val="000000"/>
                </a:solidFill>
                <a:cs typeface="Arial" panose="020B0604020202020204" pitchFamily="34" charset="0"/>
              </a:rPr>
              <a:t> </a:t>
            </a:r>
            <a:r>
              <a:rPr lang="cs-CZ" altLang="cs-CZ" sz="2000" dirty="0" err="1" smtClean="0">
                <a:solidFill>
                  <a:srgbClr val="000000"/>
                </a:solidFill>
                <a:cs typeface="Arial" panose="020B0604020202020204" pitchFamily="34" charset="0"/>
              </a:rPr>
              <a:t>iBOL</a:t>
            </a:r>
            <a:r>
              <a:rPr lang="cs-CZ" altLang="cs-CZ" sz="2000" dirty="0" smtClean="0">
                <a:solidFill>
                  <a:srgbClr val="000000"/>
                </a:solidFill>
                <a:cs typeface="Arial" panose="020B0604020202020204" pitchFamily="34" charset="0"/>
              </a:rPr>
              <a:t> </a:t>
            </a:r>
            <a:r>
              <a:rPr lang="cs-CZ" altLang="cs-CZ" sz="2000" dirty="0" err="1" smtClean="0">
                <a:solidFill>
                  <a:srgbClr val="000000"/>
                </a:solidFill>
                <a:cs typeface="Arial" panose="020B0604020202020204" pitchFamily="34" charset="0"/>
              </a:rPr>
              <a:t>consortium</a:t>
            </a:r>
            <a:endParaRPr lang="en-US" altLang="cs-CZ" sz="2000" dirty="0" smtClean="0">
              <a:solidFill>
                <a:srgbClr val="000000"/>
              </a:solidFill>
              <a:cs typeface="Arial" panose="020B0604020202020204" pitchFamily="34" charset="0"/>
            </a:endParaRPr>
          </a:p>
          <a:p>
            <a:pPr marL="609600" indent="-609600" eaLnBrk="1" hangingPunct="1">
              <a:spcAft>
                <a:spcPts val="1200"/>
              </a:spcAft>
              <a:buSzPct val="50000"/>
            </a:pPr>
            <a:r>
              <a:rPr lang="en-US" altLang="cs-CZ" sz="2000" dirty="0" smtClean="0">
                <a:solidFill>
                  <a:srgbClr val="FF0000"/>
                </a:solidFill>
                <a:cs typeface="Arial" panose="020B0604020202020204" pitchFamily="34" charset="0"/>
              </a:rPr>
              <a:t>For plants</a:t>
            </a:r>
            <a:r>
              <a:rPr lang="en-US" altLang="cs-CZ" sz="2000" dirty="0" smtClean="0">
                <a:cs typeface="Arial" panose="020B0604020202020204" pitchFamily="34" charset="0"/>
              </a:rPr>
              <a:t>, mitochondrial genes do not differ sufficiently to distinguish among closely related species. Promising </a:t>
            </a:r>
            <a:r>
              <a:rPr lang="cs-CZ" altLang="cs-CZ" sz="2000" dirty="0" err="1" smtClean="0">
                <a:cs typeface="Arial" panose="020B0604020202020204" pitchFamily="34" charset="0"/>
              </a:rPr>
              <a:t>markers</a:t>
            </a:r>
            <a:r>
              <a:rPr lang="cs-CZ" altLang="cs-CZ" sz="2000" dirty="0" smtClean="0">
                <a:cs typeface="Arial" panose="020B0604020202020204" pitchFamily="34" charset="0"/>
              </a:rPr>
              <a:t> are </a:t>
            </a:r>
            <a:r>
              <a:rPr lang="cs-CZ" altLang="cs-CZ" sz="2000" dirty="0" err="1" smtClean="0">
                <a:cs typeface="Arial" panose="020B0604020202020204" pitchFamily="34" charset="0"/>
              </a:rPr>
              <a:t>genes</a:t>
            </a:r>
            <a:r>
              <a:rPr lang="cs-CZ" altLang="cs-CZ" sz="2000" dirty="0" smtClean="0">
                <a:cs typeface="Arial" panose="020B0604020202020204" pitchFamily="34" charset="0"/>
              </a:rPr>
              <a:t> on </a:t>
            </a:r>
            <a:r>
              <a:rPr lang="cs-CZ" altLang="cs-CZ" sz="2000" dirty="0" err="1" smtClean="0">
                <a:cs typeface="Arial" panose="020B0604020202020204" pitchFamily="34" charset="0"/>
              </a:rPr>
              <a:t>cpDNA</a:t>
            </a:r>
            <a:r>
              <a:rPr lang="cs-CZ" altLang="cs-CZ" sz="2000" dirty="0" smtClean="0">
                <a:cs typeface="Arial" panose="020B0604020202020204" pitchFamily="34" charset="0"/>
              </a:rPr>
              <a:t>: </a:t>
            </a:r>
            <a:r>
              <a:rPr lang="cs-CZ" altLang="cs-CZ" sz="2000" dirty="0" err="1" smtClean="0"/>
              <a:t>matK</a:t>
            </a:r>
            <a:r>
              <a:rPr lang="cs-CZ" altLang="cs-CZ" sz="2000" dirty="0" smtClean="0"/>
              <a:t> and </a:t>
            </a:r>
            <a:r>
              <a:rPr lang="cs-CZ" altLang="cs-CZ" sz="2000" dirty="0" err="1" smtClean="0"/>
              <a:t>rbcL</a:t>
            </a:r>
            <a:endParaRPr lang="cs-CZ" altLang="cs-CZ" sz="2000" dirty="0" smtClean="0">
              <a:cs typeface="Arial" panose="020B0604020202020204" pitchFamily="34" charset="0"/>
            </a:endParaRPr>
          </a:p>
          <a:p>
            <a:pPr marL="609600" indent="-609600" eaLnBrk="1" hangingPunct="1">
              <a:spcAft>
                <a:spcPts val="1200"/>
              </a:spcAft>
              <a:buSzPct val="50000"/>
            </a:pPr>
            <a:r>
              <a:rPr lang="cs-CZ" altLang="cs-CZ" sz="2000" dirty="0" err="1" smtClean="0">
                <a:solidFill>
                  <a:srgbClr val="FF0000"/>
                </a:solidFill>
                <a:cs typeface="Arial" panose="020B0604020202020204" pitchFamily="34" charset="0"/>
              </a:rPr>
              <a:t>For</a:t>
            </a:r>
            <a:r>
              <a:rPr lang="cs-CZ" altLang="cs-CZ" sz="2000" dirty="0" smtClean="0">
                <a:solidFill>
                  <a:srgbClr val="FF0000"/>
                </a:solidFill>
                <a:cs typeface="Arial" panose="020B0604020202020204" pitchFamily="34" charset="0"/>
              </a:rPr>
              <a:t> </a:t>
            </a:r>
            <a:r>
              <a:rPr lang="cs-CZ" altLang="cs-CZ" sz="2000" dirty="0" err="1" smtClean="0">
                <a:solidFill>
                  <a:srgbClr val="FF0000"/>
                </a:solidFill>
                <a:cs typeface="Arial" panose="020B0604020202020204" pitchFamily="34" charset="0"/>
              </a:rPr>
              <a:t>bacteria</a:t>
            </a:r>
            <a:r>
              <a:rPr lang="cs-CZ" altLang="cs-CZ" sz="2000" dirty="0" smtClean="0">
                <a:cs typeface="Arial" panose="020B0604020202020204" pitchFamily="34" charset="0"/>
              </a:rPr>
              <a:t>, a 16S-rDNA </a:t>
            </a:r>
            <a:r>
              <a:rPr lang="cs-CZ" altLang="cs-CZ" sz="2000" dirty="0" err="1" smtClean="0">
                <a:cs typeface="Arial" panose="020B0604020202020204" pitchFamily="34" charset="0"/>
              </a:rPr>
              <a:t>emerges</a:t>
            </a:r>
            <a:r>
              <a:rPr lang="cs-CZ" altLang="cs-CZ" sz="2000" dirty="0" smtClean="0">
                <a:cs typeface="Arial" panose="020B0604020202020204" pitchFamily="34" charset="0"/>
              </a:rPr>
              <a:t> as very </a:t>
            </a:r>
            <a:r>
              <a:rPr lang="cs-CZ" altLang="cs-CZ" sz="2000" dirty="0" err="1" smtClean="0">
                <a:cs typeface="Arial" panose="020B0604020202020204" pitchFamily="34" charset="0"/>
              </a:rPr>
              <a:t>useful</a:t>
            </a:r>
            <a:r>
              <a:rPr lang="cs-CZ" altLang="cs-CZ" sz="2000" dirty="0" smtClean="0">
                <a:cs typeface="Arial" panose="020B0604020202020204" pitchFamily="34" charset="0"/>
              </a:rPr>
              <a:t> </a:t>
            </a:r>
            <a:r>
              <a:rPr lang="cs-CZ" altLang="cs-CZ" sz="2000" dirty="0" err="1" smtClean="0">
                <a:cs typeface="Arial" panose="020B0604020202020204" pitchFamily="34" charset="0"/>
              </a:rPr>
              <a:t>marker</a:t>
            </a:r>
            <a:r>
              <a:rPr lang="cs-CZ" altLang="cs-CZ" sz="2000" dirty="0" smtClean="0">
                <a:cs typeface="Arial" panose="020B0604020202020204" pitchFamily="34" charset="0"/>
              </a:rPr>
              <a:t> (</a:t>
            </a:r>
            <a:r>
              <a:rPr lang="cs-CZ" altLang="cs-CZ" sz="2000" dirty="0" err="1" smtClean="0">
                <a:cs typeface="Arial" panose="020B0604020202020204" pitchFamily="34" charset="0"/>
              </a:rPr>
              <a:t>especially</a:t>
            </a:r>
            <a:r>
              <a:rPr lang="cs-CZ" altLang="cs-CZ" sz="2000" dirty="0" smtClean="0">
                <a:cs typeface="Arial" panose="020B0604020202020204" pitchFamily="34" charset="0"/>
              </a:rPr>
              <a:t> </a:t>
            </a:r>
            <a:r>
              <a:rPr lang="cs-CZ" altLang="cs-CZ" sz="2000" dirty="0" err="1" smtClean="0">
                <a:cs typeface="Arial" panose="020B0604020202020204" pitchFamily="34" charset="0"/>
              </a:rPr>
              <a:t>when</a:t>
            </a:r>
            <a:r>
              <a:rPr lang="cs-CZ" altLang="cs-CZ" sz="2000" dirty="0" smtClean="0">
                <a:cs typeface="Arial" panose="020B0604020202020204" pitchFamily="34" charset="0"/>
              </a:rPr>
              <a:t> </a:t>
            </a:r>
            <a:r>
              <a:rPr lang="cs-CZ" altLang="cs-CZ" sz="2000" dirty="0" err="1" smtClean="0">
                <a:cs typeface="Arial" panose="020B0604020202020204" pitchFamily="34" charset="0"/>
              </a:rPr>
              <a:t>using</a:t>
            </a:r>
            <a:r>
              <a:rPr lang="cs-CZ" altLang="cs-CZ" sz="2000" dirty="0" smtClean="0">
                <a:cs typeface="Arial" panose="020B0604020202020204" pitchFamily="34" charset="0"/>
              </a:rPr>
              <a:t> </a:t>
            </a:r>
            <a:r>
              <a:rPr lang="cs-CZ" altLang="cs-CZ" sz="2000" dirty="0" err="1" smtClean="0">
                <a:cs typeface="Arial" panose="020B0604020202020204" pitchFamily="34" charset="0"/>
              </a:rPr>
              <a:t>next-generation</a:t>
            </a:r>
            <a:r>
              <a:rPr lang="cs-CZ" altLang="cs-CZ" sz="2000" dirty="0" smtClean="0">
                <a:cs typeface="Arial" panose="020B0604020202020204" pitchFamily="34" charset="0"/>
              </a:rPr>
              <a:t> </a:t>
            </a:r>
            <a:r>
              <a:rPr lang="cs-CZ" altLang="cs-CZ" sz="2000" dirty="0" err="1" smtClean="0">
                <a:cs typeface="Arial" panose="020B0604020202020204" pitchFamily="34" charset="0"/>
              </a:rPr>
              <a:t>sequencing</a:t>
            </a:r>
            <a:r>
              <a:rPr lang="cs-CZ" altLang="cs-CZ" sz="2000" dirty="0" smtClean="0">
                <a:cs typeface="Arial" panose="020B0604020202020204" pitchFamily="34" charset="0"/>
              </a:rPr>
              <a:t>)</a:t>
            </a:r>
          </a:p>
          <a:p>
            <a:pPr marL="609600" indent="-609600" eaLnBrk="1" hangingPunct="1">
              <a:spcAft>
                <a:spcPts val="1200"/>
              </a:spcAft>
              <a:buSzPct val="50000"/>
            </a:pPr>
            <a:endParaRPr lang="cs-CZ" altLang="cs-CZ" sz="2000" dirty="0" smtClean="0">
              <a:cs typeface="Arial" panose="020B0604020202020204" pitchFamily="34" charset="0"/>
            </a:endParaRPr>
          </a:p>
        </p:txBody>
      </p:sp>
      <p:sp>
        <p:nvSpPr>
          <p:cNvPr id="3" name="Rectangle 2"/>
          <p:cNvSpPr>
            <a:spLocks noGrp="1" noChangeArrowheads="1"/>
          </p:cNvSpPr>
          <p:nvPr>
            <p:ph type="title"/>
          </p:nvPr>
        </p:nvSpPr>
        <p:spPr/>
        <p:txBody>
          <a:bodyPr/>
          <a:lstStyle/>
          <a:p>
            <a:pPr>
              <a:defRPr/>
            </a:pPr>
            <a:r>
              <a:rPr lang="cs-CZ" sz="3600" kern="1200" dirty="0" err="1" smtClean="0">
                <a:solidFill>
                  <a:srgbClr val="FF3300"/>
                </a:solidFill>
              </a:rPr>
              <a:t>Focus</a:t>
            </a:r>
            <a:r>
              <a:rPr lang="cs-CZ" sz="3600" kern="1200" dirty="0" smtClean="0">
                <a:solidFill>
                  <a:srgbClr val="FF3300"/>
                </a:solidFill>
              </a:rPr>
              <a:t> to </a:t>
            </a:r>
            <a:r>
              <a:rPr lang="cs-CZ" sz="3600" kern="1200" dirty="0" err="1" smtClean="0">
                <a:solidFill>
                  <a:srgbClr val="FF3300"/>
                </a:solidFill>
              </a:rPr>
              <a:t>date</a:t>
            </a:r>
            <a:endParaRPr lang="en-US" sz="3600" kern="1200" dirty="0" smtClean="0">
              <a:solidFill>
                <a:srgbClr val="FF3300"/>
              </a:solidFill>
            </a:endParaRPr>
          </a:p>
        </p:txBody>
      </p:sp>
    </p:spTree>
    <p:extLst>
      <p:ext uri="{BB962C8B-B14F-4D97-AF65-F5344CB8AC3E}">
        <p14:creationId xmlns:p14="http://schemas.microsoft.com/office/powerpoint/2010/main" val="3289304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defRPr/>
            </a:pPr>
            <a:r>
              <a:rPr lang="en-US" sz="2800" kern="1200" dirty="0" smtClean="0">
                <a:solidFill>
                  <a:srgbClr val="FF3300"/>
                </a:solidFill>
              </a:rPr>
              <a:t>What do barcode differences among and within animal species studied so far suggest? </a:t>
            </a:r>
          </a:p>
        </p:txBody>
      </p:sp>
      <p:sp>
        <p:nvSpPr>
          <p:cNvPr id="20483" name="Rectangle 3"/>
          <p:cNvSpPr>
            <a:spLocks noGrp="1" noChangeArrowheads="1"/>
          </p:cNvSpPr>
          <p:nvPr>
            <p:ph type="body" idx="1"/>
          </p:nvPr>
        </p:nvSpPr>
        <p:spPr>
          <a:xfrm>
            <a:off x="457200" y="1916113"/>
            <a:ext cx="8147050" cy="4637087"/>
          </a:xfrm>
        </p:spPr>
        <p:txBody>
          <a:bodyPr/>
          <a:lstStyle/>
          <a:p>
            <a:pPr eaLnBrk="1" hangingPunct="1">
              <a:spcAft>
                <a:spcPts val="1200"/>
              </a:spcAft>
              <a:buSzPct val="50000"/>
            </a:pPr>
            <a:r>
              <a:rPr lang="cs-CZ" altLang="cs-CZ" sz="2400" smtClean="0">
                <a:cs typeface="Arial" panose="020B0604020202020204" pitchFamily="34" charset="0"/>
              </a:rPr>
              <a:t>b</a:t>
            </a:r>
            <a:r>
              <a:rPr lang="en-US" altLang="cs-CZ" sz="2400" smtClean="0">
                <a:cs typeface="Arial" panose="020B0604020202020204" pitchFamily="34" charset="0"/>
              </a:rPr>
              <a:t>arcodes identify most animal species unambiguously</a:t>
            </a:r>
          </a:p>
          <a:p>
            <a:pPr eaLnBrk="1" hangingPunct="1">
              <a:spcAft>
                <a:spcPts val="1200"/>
              </a:spcAft>
              <a:buSzPct val="50000"/>
            </a:pPr>
            <a:r>
              <a:rPr lang="cs-CZ" altLang="cs-CZ" sz="2400" smtClean="0">
                <a:cs typeface="Arial" panose="020B0604020202020204" pitchFamily="34" charset="0"/>
              </a:rPr>
              <a:t>a</a:t>
            </a:r>
            <a:r>
              <a:rPr lang="en-US" altLang="cs-CZ" sz="2400" smtClean="0">
                <a:cs typeface="Arial" panose="020B0604020202020204" pitchFamily="34" charset="0"/>
              </a:rPr>
              <a:t>pproximately 2-5% of recognized species have shared barcodes with closely-related species</a:t>
            </a:r>
            <a:r>
              <a:rPr lang="cs-CZ" altLang="cs-CZ" sz="2400" smtClean="0">
                <a:cs typeface="Arial" panose="020B0604020202020204" pitchFamily="34" charset="0"/>
              </a:rPr>
              <a:t> -</a:t>
            </a:r>
            <a:r>
              <a:rPr lang="en-US" altLang="cs-CZ" sz="2400" smtClean="0">
                <a:cs typeface="Arial" panose="020B0604020202020204" pitchFamily="34" charset="0"/>
              </a:rPr>
              <a:t> </a:t>
            </a:r>
            <a:r>
              <a:rPr lang="cs-CZ" altLang="cs-CZ" sz="2400" smtClean="0">
                <a:cs typeface="Arial" panose="020B0604020202020204" pitchFamily="34" charset="0"/>
              </a:rPr>
              <a:t>m</a:t>
            </a:r>
            <a:r>
              <a:rPr lang="en-US" altLang="cs-CZ" sz="2400" smtClean="0">
                <a:cs typeface="Arial" panose="020B0604020202020204" pitchFamily="34" charset="0"/>
              </a:rPr>
              <a:t>any of the</a:t>
            </a:r>
            <a:r>
              <a:rPr lang="cs-CZ" altLang="cs-CZ" sz="2400" smtClean="0">
                <a:cs typeface="Arial" panose="020B0604020202020204" pitchFamily="34" charset="0"/>
              </a:rPr>
              <a:t>m</a:t>
            </a:r>
            <a:r>
              <a:rPr lang="en-US" altLang="cs-CZ" sz="2400" smtClean="0">
                <a:cs typeface="Arial" panose="020B0604020202020204" pitchFamily="34" charset="0"/>
              </a:rPr>
              <a:t> hybridize regularly</a:t>
            </a:r>
          </a:p>
          <a:p>
            <a:pPr eaLnBrk="1" hangingPunct="1">
              <a:spcAft>
                <a:spcPts val="1200"/>
              </a:spcAft>
              <a:buSzPct val="50000"/>
            </a:pPr>
            <a:r>
              <a:rPr lang="cs-CZ" altLang="cs-CZ" sz="2400" smtClean="0">
                <a:cs typeface="Arial" panose="020B0604020202020204" pitchFamily="34" charset="0"/>
              </a:rPr>
              <a:t>i</a:t>
            </a:r>
            <a:r>
              <a:rPr lang="en-US" altLang="cs-CZ" sz="2400" smtClean="0">
                <a:cs typeface="Arial" panose="020B0604020202020204" pitchFamily="34" charset="0"/>
              </a:rPr>
              <a:t>n all groups studied so far, distinct barcode clusters with biologic</a:t>
            </a:r>
            <a:r>
              <a:rPr lang="cs-CZ" altLang="cs-CZ" sz="2400" smtClean="0">
                <a:cs typeface="Arial" panose="020B0604020202020204" pitchFamily="34" charset="0"/>
              </a:rPr>
              <a:t>al</a:t>
            </a:r>
            <a:r>
              <a:rPr lang="en-US" altLang="cs-CZ" sz="2400" smtClean="0">
                <a:cs typeface="Arial" panose="020B0604020202020204" pitchFamily="34" charset="0"/>
              </a:rPr>
              <a:t> co-variation suggest cryptic species</a:t>
            </a:r>
          </a:p>
        </p:txBody>
      </p:sp>
    </p:spTree>
    <p:extLst>
      <p:ext uri="{BB962C8B-B14F-4D97-AF65-F5344CB8AC3E}">
        <p14:creationId xmlns:p14="http://schemas.microsoft.com/office/powerpoint/2010/main" val="735476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intra inter 28dec2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457200"/>
            <a:ext cx="5129213" cy="608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5"/>
          <p:cNvSpPr>
            <a:spLocks noChangeArrowheads="1"/>
          </p:cNvSpPr>
          <p:nvPr/>
        </p:nvSpPr>
        <p:spPr bwMode="auto">
          <a:xfrm>
            <a:off x="457200" y="457200"/>
            <a:ext cx="3200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cs-CZ" smtClean="0">
                <a:solidFill>
                  <a:srgbClr val="FF0000"/>
                </a:solidFill>
                <a:cs typeface="Arial" panose="020B0604020202020204" pitchFamily="34" charset="0"/>
              </a:rPr>
              <a:t>Barcoding North American birds</a:t>
            </a:r>
            <a:endParaRPr lang="en-US" altLang="cs-CZ" sz="2400" i="1" smtClean="0">
              <a:solidFill>
                <a:srgbClr val="FF0000"/>
              </a:solidFill>
              <a:cs typeface="Arial" panose="020B0604020202020204" pitchFamily="34" charset="0"/>
            </a:endParaRPr>
          </a:p>
        </p:txBody>
      </p:sp>
      <p:sp>
        <p:nvSpPr>
          <p:cNvPr id="4" name="Obdélník 3"/>
          <p:cNvSpPr/>
          <p:nvPr/>
        </p:nvSpPr>
        <p:spPr>
          <a:xfrm>
            <a:off x="3779838" y="5229225"/>
            <a:ext cx="5040312" cy="136842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cs-CZ" dirty="0">
                <a:solidFill>
                  <a:srgbClr val="000000"/>
                </a:solidFill>
              </a:rPr>
              <a:t>Tak co třeba znamená toto?</a:t>
            </a:r>
            <a:endParaRPr lang="cs-CZ" dirty="0">
              <a:solidFill>
                <a:srgbClr val="FFFFFF"/>
              </a:solidFill>
            </a:endParaRPr>
          </a:p>
        </p:txBody>
      </p:sp>
      <p:sp>
        <p:nvSpPr>
          <p:cNvPr id="5" name="Zaoblený obdélník 4"/>
          <p:cNvSpPr/>
          <p:nvPr/>
        </p:nvSpPr>
        <p:spPr>
          <a:xfrm>
            <a:off x="5580063" y="1268413"/>
            <a:ext cx="1944687" cy="2665412"/>
          </a:xfrm>
          <a:prstGeom prst="round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6" name="Zaoblený obdélník 5"/>
          <p:cNvSpPr/>
          <p:nvPr/>
        </p:nvSpPr>
        <p:spPr>
          <a:xfrm>
            <a:off x="4572000" y="4194175"/>
            <a:ext cx="576263" cy="530225"/>
          </a:xfrm>
          <a:prstGeom prst="round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Tree>
    <p:extLst>
      <p:ext uri="{BB962C8B-B14F-4D97-AF65-F5344CB8AC3E}">
        <p14:creationId xmlns:p14="http://schemas.microsoft.com/office/powerpoint/2010/main" val="2082192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654175"/>
            <a:ext cx="403860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4868863"/>
            <a:ext cx="36576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ovéPole 3"/>
          <p:cNvSpPr txBox="1">
            <a:spLocks noChangeArrowheads="1"/>
          </p:cNvSpPr>
          <p:nvPr/>
        </p:nvSpPr>
        <p:spPr bwMode="auto">
          <a:xfrm>
            <a:off x="3643313" y="50006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smtClean="0">
                <a:solidFill>
                  <a:srgbClr val="000000"/>
                </a:solidFill>
              </a:rPr>
              <a:t>A barcoder?</a:t>
            </a:r>
          </a:p>
        </p:txBody>
      </p:sp>
    </p:spTree>
    <p:extLst>
      <p:ext uri="{BB962C8B-B14F-4D97-AF65-F5344CB8AC3E}">
        <p14:creationId xmlns:p14="http://schemas.microsoft.com/office/powerpoint/2010/main" val="12147420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b="52414"/>
          <a:stretch>
            <a:fillRect/>
          </a:stretch>
        </p:blipFill>
        <p:spPr bwMode="auto">
          <a:xfrm>
            <a:off x="323850" y="4365625"/>
            <a:ext cx="635476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6"/>
          <p:cNvSpPr txBox="1">
            <a:spLocks noChangeArrowheads="1"/>
          </p:cNvSpPr>
          <p:nvPr/>
        </p:nvSpPr>
        <p:spPr bwMode="auto">
          <a:xfrm>
            <a:off x="323850" y="1125538"/>
            <a:ext cx="4265613"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5113" indent="-2651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AutoNum type="arabicPeriod"/>
            </a:pPr>
            <a:r>
              <a:rPr lang="cs-CZ" altLang="cs-CZ" sz="1600" smtClean="0">
                <a:solidFill>
                  <a:srgbClr val="008000"/>
                </a:solidFill>
                <a:latin typeface="Comic Sans MS" panose="030F0702030302020204" pitchFamily="66" charset="0"/>
              </a:rPr>
              <a:t>Metagenomics</a:t>
            </a:r>
          </a:p>
          <a:p>
            <a:pPr fontAlgn="base">
              <a:spcBef>
                <a:spcPct val="30000"/>
              </a:spcBef>
              <a:spcAft>
                <a:spcPct val="0"/>
              </a:spcAft>
              <a:buFontTx/>
              <a:buChar char="-"/>
            </a:pPr>
            <a:r>
              <a:rPr lang="cs-CZ" altLang="cs-CZ" sz="1800" smtClean="0">
                <a:solidFill>
                  <a:srgbClr val="000000"/>
                </a:solidFill>
                <a:latin typeface="Comic Sans MS" panose="030F0702030302020204" pitchFamily="66" charset="0"/>
              </a:rPr>
              <a:t>community of microorganisms</a:t>
            </a:r>
          </a:p>
          <a:p>
            <a:pPr fontAlgn="base">
              <a:spcBef>
                <a:spcPct val="30000"/>
              </a:spcBef>
              <a:spcAft>
                <a:spcPct val="0"/>
              </a:spcAft>
              <a:buFontTx/>
              <a:buChar char="-"/>
            </a:pPr>
            <a:r>
              <a:rPr lang="cs-CZ" altLang="cs-CZ" sz="1800" smtClean="0">
                <a:solidFill>
                  <a:srgbClr val="000000"/>
                </a:solidFill>
                <a:latin typeface="Comic Sans MS" panose="030F0702030302020204" pitchFamily="66" charset="0"/>
              </a:rPr>
              <a:t>PCR of 16S (18S) rRNA</a:t>
            </a:r>
          </a:p>
          <a:p>
            <a:pPr fontAlgn="base">
              <a:spcBef>
                <a:spcPct val="30000"/>
              </a:spcBef>
              <a:spcAft>
                <a:spcPct val="0"/>
              </a:spcAft>
              <a:buFontTx/>
              <a:buChar char="-"/>
            </a:pPr>
            <a:r>
              <a:rPr lang="cs-CZ" altLang="cs-CZ" sz="1800" smtClean="0">
                <a:solidFill>
                  <a:srgbClr val="000000"/>
                </a:solidFill>
                <a:latin typeface="Comic Sans MS" panose="030F0702030302020204" pitchFamily="66" charset="0"/>
              </a:rPr>
              <a:t>it is also possible to quantify (to some extent)</a:t>
            </a:r>
          </a:p>
        </p:txBody>
      </p:sp>
      <p:sp>
        <p:nvSpPr>
          <p:cNvPr id="4" name="Text Box 16"/>
          <p:cNvSpPr txBox="1">
            <a:spLocks noChangeArrowheads="1"/>
          </p:cNvSpPr>
          <p:nvPr/>
        </p:nvSpPr>
        <p:spPr bwMode="auto">
          <a:xfrm>
            <a:off x="250825" y="2997200"/>
            <a:ext cx="4338638" cy="1347788"/>
          </a:xfrm>
          <a:prstGeom prst="rect">
            <a:avLst/>
          </a:prstGeom>
          <a:noFill/>
          <a:ln w="9525">
            <a:noFill/>
            <a:miter lim="800000"/>
            <a:headEnd/>
            <a:tailEnd/>
          </a:ln>
        </p:spPr>
        <p:txBody>
          <a:bodyPr>
            <a:spAutoFit/>
          </a:bodyPr>
          <a:lstStyle/>
          <a:p>
            <a:pPr fontAlgn="base">
              <a:spcBef>
                <a:spcPct val="50000"/>
              </a:spcBef>
              <a:spcAft>
                <a:spcPct val="0"/>
              </a:spcAft>
              <a:defRPr/>
            </a:pPr>
            <a:r>
              <a:rPr lang="cs-CZ" sz="1600" dirty="0">
                <a:solidFill>
                  <a:srgbClr val="008000"/>
                </a:solidFill>
                <a:latin typeface="Comic Sans MS" pitchFamily="66" charset="0"/>
              </a:rPr>
              <a:t>2. Diet composition</a:t>
            </a:r>
          </a:p>
          <a:p>
            <a:pPr marL="265113" indent="-265113" fontAlgn="base">
              <a:spcBef>
                <a:spcPct val="30000"/>
              </a:spcBef>
              <a:spcAft>
                <a:spcPct val="0"/>
              </a:spcAft>
              <a:buFontTx/>
              <a:buChar char="-"/>
              <a:defRPr/>
            </a:pPr>
            <a:r>
              <a:rPr lang="cs-CZ" sz="1600" dirty="0">
                <a:solidFill>
                  <a:srgbClr val="000000"/>
                </a:solidFill>
                <a:latin typeface="Comic Sans MS" pitchFamily="66" charset="0"/>
              </a:rPr>
              <a:t>COI barcoding (carnivores)</a:t>
            </a:r>
          </a:p>
          <a:p>
            <a:pPr marL="265113" indent="-265113" fontAlgn="base">
              <a:spcBef>
                <a:spcPct val="30000"/>
              </a:spcBef>
              <a:spcAft>
                <a:spcPct val="0"/>
              </a:spcAft>
              <a:buFontTx/>
              <a:buChar char="-"/>
              <a:defRPr/>
            </a:pPr>
            <a:r>
              <a:rPr lang="cs-CZ" sz="1600" dirty="0">
                <a:solidFill>
                  <a:srgbClr val="000000"/>
                </a:solidFill>
                <a:latin typeface="Comic Sans MS" pitchFamily="66" charset="0"/>
              </a:rPr>
              <a:t>chloroplast (cp)DNA (herbivores)</a:t>
            </a:r>
          </a:p>
          <a:p>
            <a:pPr fontAlgn="base">
              <a:spcBef>
                <a:spcPct val="50000"/>
              </a:spcBef>
              <a:spcAft>
                <a:spcPct val="0"/>
              </a:spcAft>
              <a:defRPr/>
            </a:pPr>
            <a:endParaRPr lang="cs-CZ" sz="1600" dirty="0">
              <a:solidFill>
                <a:srgbClr val="000000"/>
              </a:solidFill>
              <a:latin typeface="Comic Sans MS" pitchFamily="66" charset="0"/>
            </a:endParaRPr>
          </a:p>
        </p:txBody>
      </p:sp>
      <p:sp>
        <p:nvSpPr>
          <p:cNvPr id="24581" name="Nadpis 4"/>
          <p:cNvSpPr>
            <a:spLocks noGrp="1"/>
          </p:cNvSpPr>
          <p:nvPr>
            <p:ph type="title"/>
          </p:nvPr>
        </p:nvSpPr>
        <p:spPr>
          <a:xfrm>
            <a:off x="457200" y="274638"/>
            <a:ext cx="8229600" cy="850900"/>
          </a:xfrm>
        </p:spPr>
        <p:txBody>
          <a:bodyPr/>
          <a:lstStyle/>
          <a:p>
            <a:pPr>
              <a:defRPr/>
            </a:pPr>
            <a:r>
              <a:rPr lang="cs-CZ" sz="2800" kern="1200" smtClean="0">
                <a:solidFill>
                  <a:srgbClr val="FF3300"/>
                </a:solidFill>
              </a:rPr>
              <a:t>Next generation sequencing of amplicons</a:t>
            </a:r>
          </a:p>
        </p:txBody>
      </p:sp>
      <p:sp>
        <p:nvSpPr>
          <p:cNvPr id="24582" name="AutoShape 2" descr="data:image/jpeg;base64,/9j/4AAQSkZJRgABAQAAAQABAAD/2wCEAAkGBhAQEBAUEBIUEA8UDxQPDw8UFRQUDw8UFRAVFBUUFBQXHCYeFxkjGRQUHy8gJCcpLC0sFR4xNTAqNSYrLCkBCQoKDgwOGg8PGikdHRwpKSkqKSwpLCwpLCksKSkpLCkpKSkpLCwsLCwsKSopLCwpKSwsKSkpKSksLCkpKSksLP/AABEIANYA7AMBIgACEQEDEQH/xAAcAAAABwEBAAAAAAAAAAAAAAAAAQIDBAUGBwj/xABSEAABAwEDBwUKCQkHAwUAAAABAAIDEQQSIQUGEzFBUZEUUlRhkhYiU3GBk6HB0dMHFRcyYnKx0vAjJEJkorKzwuEzNENjc3TUgqTxJUSjw+L/xAAaAQEBAQEBAQEAAAAAAAAAAAAAAQIDBAUG/8QALxEAAgIBAgQEBQQDAQAAAAAAAAECEQMSEwQhMUEUFVFSYXGRodEFgcHhsfDxMv/aAAwDAQACEQMRAD8AvRGltiUwQJQhWSkQRJYjUoRJWiQEQRpQjUoQpQhQhEEaPRqXokeiQEQRI9EpeiQ0aoIujR6NSdEj0SFIujR6NSdGho1KBGuI7ik6NGIq6hXxK0QiGNIdEraPJMrtTD5cPtUhmbkh1lrfKSfQEoGeMSLRrUMzXG2Tg32lODNmLnPPZHqVoGT0aGjWtGbcP0+032Ijm3Dvfxb7EoGT0aK4tU7NiPY9w7JTEubFNUnFvsKUDNGJJMSvZc3pRquu8RofTRRJcmyN+cxw66VHEJTBVGJJ0anGJJMKgIJjSSxTTEk6JQFmI0oRJ8MSgxUDAiR6NSAxHcQEcRJWjT9xHdQDGjQ0SkXUd1ARtEholIuoXUAxo0NGn7qO6gI+jR6JP3UKIUbhhBc2uouAPFaFga35oDR1ABUsQ75v1h9oVreW4KzLKjL2cD7PjdBadR1qkOfBOskJ/PoXrLad4gkc2uxzY3OaeIC4E3Ktt5zOC9UVFLoc+bO6HPFvP9KSc72c/wBK4gMpW3nR9lH8Y23nR9latehKfqdrOd7Of6UXde3n+lcV+MrZz4+yiOUrbzo+ylr0Lz9TtXdezn+lEc8QNTvSuKHKlt50fZSHZUtvOj7KWvQlP1O42bPJ7nta3EkgDViVsYb4aL9A7aBsXDvgjmmmykNOWuayCSVoAA74OY0Hg8rulpcsSa7I0rKrLf8Ah4CpcQTt+YXfyqtMascqGuj/ANT/AOt4US6vPkXM2iM6NJ0alFqRdXMpODUsBAIwEAKKRZ7C54q2lNWJTNFfWOO6xo6qnxnFAVvxTJ9Hj/RD4qk+jx/orhETiqCp+Kn/AEeP9EPip/0eJ9it0FKBUfFT+rj/AEQ+Kn9XH+it0W1KBU/FT+rifYifkx4BOGGOtXCIhKBnqIUSy1CihQm6x4x9qlaVRT+OKLSLviVoxIo88pPza0/7ab+E5cFbLgu455P/ADa1f7ab+C5cDZJh5F36HMm6VAzqGXlDSJZSWZkTplDMqIypqBL0qLSqEZEL6lijoHwQTD40A51lmHC47+VdttcmpcB+CKamVoBvinb/ANu8+pd1tb1nqykW2vrc+u31j1pN1IndW79dn74Ty5ZepqIyQionXBIouRomNCMIw1ZPP7OCWy6BkLrjpA973UBN1pYGgV1Yl3BFzBsIWVIG8gK+C4G3PS2jVO6uzV7E6M+bf0mTiPYtULO8JG3yetcLGe9v6TJxQ7s7b0mTtK0Szu6C4QM8bb0mXtFWFgzpyhLURPvuArS+A8+IFwrr2BKFnZ0W1cOtWd1tvEOmewjYCR9uKj909r6RL23JQs70guC901r6RL23e1H3SWrw8vbd7UoHX5W9876x+1IurkPdBaPDSdood0Fo8K/tFTSWzrsho0+L1qHpExkW2OlsFnkcavdCwuO81DSTwRGRdsXRmJFJnaa2a0/7ab+E5cPbZl2zOZ35taf9vL/CcuOtK6T5UZjzI3JkXJ1LKSudmqRDNmSTZip1EVFNRaK82cpBiKsiEktSxRb/AAWGmWLHX/OHGySrvFseuG5gODcq2L/Vc3jBIPWu1W1+tajzMsjvf8367P4jVPIVM+TV9dv74V2Qs5VTRYjZCTdThCSuBsnALlfwpWmtvY3mWSPyF0krvsour0XFPhJnrlW0/RZAz/t43fa5WPUjKYSI9IogkStItkJWkR6RRdIjEiAlaVLjtJaQWkgjEEGhB3gqEJErSICfaLc+Q1ke553uNT1/jam9MookQEiAmCRASqJpErSIUlCVHpVE0iPSIDsGaL65Is53Mp/8v9Ql6RZD4PZ7SyK0RkXoiYbzhi1oaHOrXUKgsH/StNpF3xxpHObLMZtR2iKRs0hY2SN0ZDaXwHNLSamorjuVAPgUycP/AHdo7UPu1N0x3pOmO8rUsbfcilRF+RfJvSrR2ofdofIxkzpVo7cPu1NZbSBSgOJNSKnZ7Efxg7c3sjq9ixtP1LrIPyM5M6TaO3D7tEfgYyZ0q09uH3an/GLqam1rWtBXZ7Eg5Qf9HsjdRNpjWQvkYyZ0q0duH3aL5GMmdKtHbh92pvxg/qwpjQVw1fakPtrzhUcAm0xrCyV8E+TrNaIZ2Wmdz4pBI1rnxXSRsNIwaeVXGWIg2pa4Obv2hUZmO9IdKV0jjruRysXJLh5QfStO7WfGsdM/vT4lsn6z4z9q5Z10NwElJSikrzmyeFwX4QZf/Vbd1SMbws8Q9S7yuU555li0W60SxmZhc5pfda17Xu0TKkVpTCgp1KwTb5GZNJcznokSxItM34P38+fzcafizA3m0nxNiH8pXfbkY1oyl9HfWwGYLd1q4w+7Su4BnNtfah90m3ImpGND0d9bLuAZzLX24PcpQzBZzLX5yD3CbUhqRjb6F5bPuAZzLX52D/jofJ+zmWvzsH/HU25DUjGX0Yetl8nzeba/O2f/AI6Hyet5tq87Z/8AjptyLrRjtIgJFsPk9HNtXnYPcIvk76rV52z+4TakNaJGY1tJhlZqDXgmmBcXA/O30u4LSaRU+Sc332VhbFDIS41e+SRrnOpWnzWtApU7FP0No8D6QvTFUjm3zJOkCIyBR9DaPA/tBDQWjwP7QWiD+lRGRM6CfwP7QRCGbbFQbTUGicikTKecUNn+e4DfUgDiVIyLl+KWrozewpgQSMRiDiDqp5Vz7PLJT22wvl/sHsboHn+zrqkZU4B4ds10IKs/g+yO9htU1LtnNyKI/oyygkvLN4a2gJGFSF5lmTyvHX7nqfD1hWa1z7dzbSTVJOqprTckX03VESvSeUWXojImyUhzkAp7q0G9zW8XALcO1nxrFZNZengbr/Khx8TAX/yrary53zR1h0EkJKWUkrznQmrE5cil5VPcmDBVhuk4j8ixbULCZ1CAWx+kvBzo4nChoCLt3+VdcH/o55Ogzo5+kN4lDQzdIbxKhHku9/FAcl3v4r2nmJ2hl6Q3iUYhl6S30qDWy738UdbL9PihSdoJOkt9KHJ5Okt9Kgg2X6fFKrZfp8UITOTv6S30ocnf0kelQ62X6fH+iF6ybn8UBM5M7pI9KLkzukjgVEv2Xc/j/RC/ZNz+P9EKS+SnpI4H2IcmPSR6VD0lk5ruKGksnNdxQpMFlPSRwKHJv1kcFE0tk5ruJR6Wycx3EoCVyb9ZHBDk36z6FF0tl5juJQ0tl5juJQErk36yOCHJv1kcFF01l5juJQMtl5juJUBMjD2Vu2kUPzm3ah1N42opbQ5xq5xcaUFTWgGoDcOpRBLZtjXV2YlOFytFHLyIuTV5AvVAsuTbnpJckknYCSTQAa3EmgAG8k0UKXealnvSySbGN0bT9J9CeDQO2tOoWT44LLC1j5AHirpcD892LtlaDADqAT1jt0czS6IlzA4svEEVI14FeCctUrPQlSHkSMpKwUnLFZ6PLLSwiO+HWcY0rS7JJh6QttRU2cOR2T6MuL2lt5ocxxaaGhod+o+laxS0yszNWjD8t/yBwRi2f5A7K0HcrHsmtHnG/dRHNZvh7R5xv3F696J59DKHlh8AOyjFsPgB2Vedyo6RaO2z7iHcoOkWntx+7TeiNDKQWx3gB2UoWt3gB2VNt2RGRXQ61WkEguOIcGsFAXuLITcaHOZVzsMT5JLM1Kj+82oawRfiqCDQg/kthBTeiTQyp5Y7wI7KPlj/AAI7KtTmgOk2rzkXukRzQ/WbV5yL3SbyLoZV8sf4EdlDlkngR2VNtmbbIm3n2y0RitLz5Ig3eRXRDG6HU66a9RVHmneH95tVa0I0kVNQPgdxB8qm6vQuhlfyyTwI7KPlkvgR2Vc2TNhsd69JNNUAASSYN626NrMfHVNT5phziRPaYwdTGyMuN8V9jncSU3kNBWi1y+BHZQ5XL4EdkKTas2Wxtq61WoVN1vfMdVxBIF1sJJ1HVuKKy5steKi02ogtDgRJHdc11aEAwgjUcDuU3okrnVjHK5vAjsocqm8D+yp3cgOk2vzkXukO5BvSLV5yL3Su8i6CDyqbwP7IQNpm8D+yp/cezpFq85F7pMWTNlkgaeUWhwcy+x7JGXXDCuBjqPnDipvRLofUjG0y+Cp13Qm7yte4xnh7T5yP3aMZkx+GtHnGfcV3kNJUVREq57iYvDWjzjfuIxmPD4a0ecb9xXfQ0lGSosznlwoyRzRjeZXXXetBbc2LNEB+UtDpNbWmXDxuAbqSYGYkDUKADd3owH42lccmW1SNwh3ZXGZzWOL6hoaTR1S7efWtRmc0cjjcNT3yPGz9Mj1LPZUhLmlrRVzhdaN5IoBxIWkzZhdDZIY5WlsjQbw2Al7nfYV5l1O1lsQklLSaLRCcmLbESzDWCHfaD6CnqoqrJSqAO5HQ7ku1Muuw1HEJm+t2Y0i6/ioR3vxUJl8gAJJAAFS4kAAbyTqCp587LMD3pdKd7G1b2nUB8lVieWMFcnR0x8PPK6gmyzt1gZKWFwaS06zX5poS2jXAOF5rDR1W97qUqMUFB9oqd5PWswc9G1wgeR9Zg9GKIZ6DwDu232LzeOwe5HrX6ZxHt+6/JqvxrCH41hZcZ6t8A7tt9iBz2b0d/bb7E8dg9yHlnEe37r8l9lCwtmZdeGuFQ4B1SyoOshpFTuOw0cKFoKfijoNpOskkVJ3/AI3LM92zfAP7bEYz2Z4B/bYteOwe5DyziPb91+TT3Tu+xHcO77FmO7lvR39piLu5Z0d/bYnjsHuRfK+I9v3X5NBa7LfAxLS119jg4gtcGloNW40o44daKxWTRsa3WQ0N14ADYKmpxJNTvPiGeOe7OjydpiPu3Z0eTtMU8bg66kTyrPd6P8Good32I6Hd6QsuM+WdHf22Id3TOjP7bFfHYPch5XxHt+6/JpntBFHAOacC00II3EHAhRcnWFsLGtAaA1t1oYLrAKjGhNS40bUk7PKaB2fTejv7bEbc949sEnkcwn7QnjcHuRfLeJSrS6+a/Jqq/jBC8qSz5z2V3znOiP8AmNoO0KgeUq3F0gFrg4EVBBqD4iF3hljPnFpnkycPPHymmhZeoWWcsNs1nmlOJZG5zGn9J9Ddb4iaJ5zlnM9Zg2zC84MGkb3xIGoE4V1nDUt2c1FHL/lLyk6rqRPccSdEST6aJ6w/CPlIyRiRrREZGiQiA1DLwvauqqhZvRYE1r3xx38FpGVunxepfKzcc8ctNWfoMf6VDJBT1VZr7HlBsgbI0BwreY7EYg66HrCtXZZkcKEkjdUqlzWyc+SyxFt3G/rcAcJXbFKtULozRwoaV8Y3hfQjK4p+p8XJBQm4rs6NRk2UvhjcdZbjxI9SkqDkJ35tD9U/vuU5dEcyUjSao6rJBm2RXmneMR61WUV0qqVlHEdfoVQMLnbNJNaXQVIiigjmDdkr3vf3zt90MAG4knXSlNA/Zqpr6ltc4siukLJohWaNpaWYDTRk1LKnC8Di2u8jbUY+1UvVGo7wQQ4YFrgcQ4bjivg/qOOWvU+h+o/S8sHjWNdRV5p2nyBH3vXwHtWSzqs1qcA6Nz7l+5cYSKAMaS4gYuxPoULNo2zSAhzzDheD7xY4VA72u3HWFwXAXh3dSO8uP05tnS/mbm83e7gPahebvdwHtTQAQIC+dR9Kx0FvXwHtRmnXwHtWWzrgtJYHRufc0ly4wkYBgJcaYnE+Sirs2eWXwbzzDhev1LHCtO9rt14hfRjwF4t3Uj50uPrPs6X8zc3m7zwHtQvN3ngPakCiBIXzqPo2LF3eeA9qBu9fAe1ZnOuG0mNz43vDBIyMMZUVBY5znOpicQ1VObhtmkBDnmLAuv3ixwJxADtuvEbl9GPAN4t3Uj50uP05tnS/n/v5N3ebvPAe1C83eeA9qQKIEhfOPo2K73eeA9qMFo2ngsznVyq7eic5sYe1hayocatcS5xGNMAKeNVGb7rZpAWve6LAuv3iwjaBe2+JfShwDli3NSR86fHqOba0v5nQnSilde4J3IWUXwzxtB/JSytjfH+iC8hrXtGwgkV3itdlK9gJIA1nADervNnIrpJWTO/sYzeY7w0lCAW72NqTe2upStCscDCbypw/f5GuOyY4YZLJ3XJfE2ACw/wsE8ms7QS2tpBJGugjf7VuSsJ8JDr2gH03EeOgA+1fp5H45dTnlkldG41fUmhNa4mtNpB2HGmNCtZk86SKUNc2Rzoi+Nl06R5DSQxhFLpPe1Jw75VJzZc899VraUFDjSmvV4tquLFm82MAslkZIK99RkjHAgAtdG6lWmg27Fx0Jvmkdt2SVJtFpkiNrY2ipdhiWl4br1ULjQjUcdatWTM3E4bSVUQQOjc0UBDr15zAQwuABqQcQSMMcdm5TmLZyu2bDIB/NovE7+I5WFVW5A/u0Xid/Ecp9VtEZMDUdEkypJmUA6AodtZ3wO8UTxtCYtM14Dxqog0Y1X5SyHDNW+3vj+mMHYasdvlVqAgWpKKkqkrRqE5QeqLpmJtuawa0MD73fOfVzTqLWtoQ3E6tY3qFYc0yY6Q3A0lxaKvutAdShLgTXZTVVbO0xEvFAfmnUabd+sJWSYjo2Xr1dGPnEFwqajEYU3dVFwfDY3DT2PTHjsscmq7dfyZDuLtO+PtO+6h3GWnfH2nfdW9uonNXn8twfH6nq834j4fQwUua8gYxji29pHOwq4EFjQNgxwKYsOZ7gy7CGtFatDmuZQUbrJre+tt8i2lsjxG6h16vKjyRELjSKav0XFwxpv1HVhsXfwkNvR2OHj8u5r5XT/gyPcXad8fad91DuMtO+PtO+6t9dSXNXDy3B8fr/R3834j4fT+zBy5sStiLHllTKH1DjS7cIONOpR7JmqaFsJYBRt1t95DBdvUIcKtwPlwW1t8eG3bSlK6jvSsnQkBl698xtL13wba0u7K117a7KLv4SG3o7HHzDLua+VmOOZtp3x9p33UO4y074+077q31xE5q4eW4Pj9Tv5vxHw+hgZc1pWsuvLKmRrmm8aYAg1NMNYR5JzTbcc1jmtbhcAc+QsJAdVwdq24DWthaoq3frDdX04JvJbHXWVvdV66RqOq76arvHhYRg49jzT4/LKanfP8A5+CBk/NOGLF9ZXbb2DPFd3dRJVzRPXUhzV2hjjjVRVHny5p5Xqm7Yw9c8z6nrPZx9I+lzV0C1PoFy7O+e9aofrj99q0zki5ke+gDGgi6cXEjHGgFGmo6/HgU3E6YV7xhN6nz3UpWhP8AZ7/RVIlnbcANNRBB8ZUGy5UhdLJGGAXRVslBSR7QBK0fVvM4ncslLtsryaPaGnGl0lwIw2lrcfanWJEZa8toQO8cSN1DEPWpDIRse07MCT6lCs1WQ2/m8X1T++5Tbqr8k2gCGNtcQKHx1J9am8oC0QnOCbITxKQ4oBkhMyDAp9xUa0TBrXEkAAEkk0AAFSSdgQD0RwSikWTvmgt74UqCMQfKE46M7log1JZg7GlTTDUfUlWaxCKNjRQACgaKd7QbhqTsdcMNXVUIy0rXYzXMSkuS7hSHMKhoGhBAr9pxRtgDQKeIDdh/4Rx3hvSrpOwoTuISXpzRncm3xncoURJZQ9hriMQRQGuHWlQ2MMGGGoaqasPVuTsTSNm2uqoPjS3NJ2HXXUVexO4ykPTxiduPApp8Ttx4FCiW2a+D1U9fFR7JYWxgUFMBUU3Vp9qlMjcNh4FLcx2Pe69wNFV0J3GyUhzksxO3HgU0+N248CoUz+VZpXF4aaUcQAANQNNus4LAZVyaTKJJHOcWODqENbSjg7AADdtW+glBe/8A1JPRK8epSo42kuqAdWsDcsMtKjBiKNwxqf8AzX1qHDZbKyVxuSNfUguo+7rFS01u40GI10C6XoW80cAhom7hwCUQwzLdEy6Whx+cDr2mPHxd6rqIK/LRuHBRMo0DPKEKRbDa++e0Y0u0proW61bMLqaioWSHtAJ/SJxO00wCtxagoUuC0ptwO5JNuSeXKmRD67lAt7A9j2OrdexzHU10c0tNPISrA2tIdaUB5kzlyeLJapIoHyGJtA1zgWuOArqoDQ1FepVg0ztV89ffFepZ3XteKhPsLTsCWDzSIJz+jJwcj5JPzJey9elBk9vNHBHyBnNHBLB5qNkn5knZck8nm5snBy9LHJzOaOATZyXHzBwCWDzboZubJwcj0U26Tg5ekfimPmDgERyTHzG8Alg82kTDn/tJJkk3u4leknZFhOuNvAJo5vweCbwCWDzjp5Oc7iUOVP57u0V6OGbdm8CzshB2bFkOuzxHxsb7EsHnHlUnPd2ij5XJz3do+1eh+5GxdGh8232IjmvZdkMY/wCkK2Dz0LTLzn8XJXKJudJxcvQYzZs4/wAJnZRnN+DZG3gFLB57003Ok4uR8om50nFy9AuyHFzG8Ao1oyBEQe8bwCtg5pmJnyLK7R2m8YCcJBUuhJNTUa3NqSTtFaiupdesNtikF6KRkjCAWua4OBw6lgspZmxlxIYOCxGcmbjoJGtjjkLS2t6hc0mpwaQMKYYEnWonZrsd+vjeOKK+N44rh8XwezFrSXhpLQ4tLDVtQDQ4pXydy+EHY/8A0nIlHbC/rCrsuWpscRc9wa0Ykk/iviXJm/BxIf8AFGrVc19XzlXZrZvSTWuNkkb2NaS95LCKXBUA1GFSAPKnUHT83ba6Vrn4irzhtaNgPWBSvXVaBpdvKZyVCImBoFNfpKsNOoCbfR30EEIHfQqgggDqhVBBACqOqCCAFUVUEEAKoVQQQBVQvIIIAXkV5BBAJL0kuRoIAi5JvIIIBJKQ5BBARJIAUjk4QQQo2bK1JNlCCCFsNlnATxCJBCMBKK+gghUf/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cs-CZ" altLang="cs-CZ" sz="1800" smtClean="0">
              <a:solidFill>
                <a:srgbClr val="000000"/>
              </a:solidFill>
            </a:endParaRPr>
          </a:p>
        </p:txBody>
      </p:sp>
      <p:sp>
        <p:nvSpPr>
          <p:cNvPr id="24583" name="AutoShape 4" descr="data:image/jpeg;base64,/9j/4AAQSkZJRgABAQAAAQABAAD/2wCEAAkGBhAQEBAUEBIUEA8UDxQPDw8UFRQUDw8UFRAVFBUUFBQXHCYeFxkjGRQUHy8gJCcpLC0sFR4xNTAqNSYrLCkBCQoKDgwOGg8PGikdHRwpKSkqKSwpLCwpLCksKSkpLCkpKSkpLCwsLCwsKSopLCwpKSwsKSkpKSksLCkpKSksLP/AABEIANYA7AMBIgACEQEDEQH/xAAcAAAABwEBAAAAAAAAAAAAAAAAAQIDBAUGBwj/xABSEAABAwEDBwUKCQkHAwUAAAABAAIDEQQSIQUGEzFBUZEUUlRhkhYiU3GBk6HB0dMHFRcyYnKx0vAjJEJkorKzwuEzNENjc3TUgqTxJUSjw+L/xAAaAQEBAQEBAQEAAAAAAAAAAAAAAQIDBAUG/8QALxEAAgIBAgQEBQQDAQAAAAAAAAECEQMSEwQhMUEUFVFSYXGRodEFgcHhsfDxMv/aAAwDAQACEQMRAD8AvRGltiUwQJQhWSkQRJYjUoRJWiQEQRpQjUoQpQhQhEEaPRqXokeiQEQRI9EpeiQ0aoIujR6NSdEj0SFIujR6NSdGho1KBGuI7ik6NGIq6hXxK0QiGNIdEraPJMrtTD5cPtUhmbkh1lrfKSfQEoGeMSLRrUMzXG2Tg32lODNmLnPPZHqVoGT0aGjWtGbcP0+032Ijm3Dvfxb7EoGT0aK4tU7NiPY9w7JTEubFNUnFvsKUDNGJJMSvZc3pRquu8RofTRRJcmyN+cxw66VHEJTBVGJJ0anGJJMKgIJjSSxTTEk6JQFmI0oRJ8MSgxUDAiR6NSAxHcQEcRJWjT9xHdQDGjQ0SkXUd1ARtEholIuoXUAxo0NGn7qO6gI+jR6JP3UKIUbhhBc2uouAPFaFga35oDR1ABUsQ75v1h9oVreW4KzLKjL2cD7PjdBadR1qkOfBOskJ/PoXrLad4gkc2uxzY3OaeIC4E3Ktt5zOC9UVFLoc+bO6HPFvP9KSc72c/wBK4gMpW3nR9lH8Y23nR9latehKfqdrOd7Of6UXde3n+lcV+MrZz4+yiOUrbzo+ylr0Lz9TtXdezn+lEc8QNTvSuKHKlt50fZSHZUtvOj7KWvQlP1O42bPJ7nta3EkgDViVsYb4aL9A7aBsXDvgjmmmykNOWuayCSVoAA74OY0Hg8rulpcsSa7I0rKrLf8Ah4CpcQTt+YXfyqtMascqGuj/ANT/AOt4US6vPkXM2iM6NJ0alFqRdXMpODUsBAIwEAKKRZ7C54q2lNWJTNFfWOO6xo6qnxnFAVvxTJ9Hj/RD4qk+jx/orhETiqCp+Kn/AEeP9EPip/0eJ9it0FKBUfFT+rj/AEQ+Kn9XH+it0W1KBU/FT+rifYifkx4BOGGOtXCIhKBnqIUSy1CihQm6x4x9qlaVRT+OKLSLviVoxIo88pPza0/7ab+E5cFbLgu455P/ADa1f7ab+C5cDZJh5F36HMm6VAzqGXlDSJZSWZkTplDMqIypqBL0qLSqEZEL6lijoHwQTD40A51lmHC47+VdttcmpcB+CKamVoBvinb/ANu8+pd1tb1nqykW2vrc+u31j1pN1IndW79dn74Ty5ZepqIyQionXBIouRomNCMIw1ZPP7OCWy6BkLrjpA973UBN1pYGgV1Yl3BFzBsIWVIG8gK+C4G3PS2jVO6uzV7E6M+bf0mTiPYtULO8JG3yetcLGe9v6TJxQ7s7b0mTtK0Szu6C4QM8bb0mXtFWFgzpyhLURPvuArS+A8+IFwrr2BKFnZ0W1cOtWd1tvEOmewjYCR9uKj909r6RL23JQs70guC901r6RL23e1H3SWrw8vbd7UoHX5W9876x+1IurkPdBaPDSdood0Fo8K/tFTSWzrsho0+L1qHpExkW2OlsFnkcavdCwuO81DSTwRGRdsXRmJFJnaa2a0/7ab+E5cPbZl2zOZ35taf9vL/CcuOtK6T5UZjzI3JkXJ1LKSudmqRDNmSTZip1EVFNRaK82cpBiKsiEktSxRb/AAWGmWLHX/OHGySrvFseuG5gODcq2L/Vc3jBIPWu1W1+tajzMsjvf8367P4jVPIVM+TV9dv74V2Qs5VTRYjZCTdThCSuBsnALlfwpWmtvY3mWSPyF0krvsour0XFPhJnrlW0/RZAz/t43fa5WPUjKYSI9IogkStItkJWkR6RRdIjEiAlaVLjtJaQWkgjEEGhB3gqEJErSICfaLc+Q1ke553uNT1/jam9MookQEiAmCRASqJpErSIUlCVHpVE0iPSIDsGaL65Is53Mp/8v9Ql6RZD4PZ7SyK0RkXoiYbzhi1oaHOrXUKgsH/StNpF3xxpHObLMZtR2iKRs0hY2SN0ZDaXwHNLSamorjuVAPgUycP/AHdo7UPu1N0x3pOmO8rUsbfcilRF+RfJvSrR2ofdofIxkzpVo7cPu1NZbSBSgOJNSKnZ7Efxg7c3sjq9ixtP1LrIPyM5M6TaO3D7tEfgYyZ0q09uH3an/GLqam1rWtBXZ7Eg5Qf9HsjdRNpjWQvkYyZ0q0duH3aL5GMmdKtHbh92pvxg/qwpjQVw1fakPtrzhUcAm0xrCyV8E+TrNaIZ2Wmdz4pBI1rnxXSRsNIwaeVXGWIg2pa4Obv2hUZmO9IdKV0jjruRysXJLh5QfStO7WfGsdM/vT4lsn6z4z9q5Z10NwElJSikrzmyeFwX4QZf/Vbd1SMbws8Q9S7yuU555li0W60SxmZhc5pfda17Xu0TKkVpTCgp1KwTb5GZNJcznokSxItM34P38+fzcafizA3m0nxNiH8pXfbkY1oyl9HfWwGYLd1q4w+7Su4BnNtfah90m3ImpGND0d9bLuAZzLX24PcpQzBZzLX5yD3CbUhqRjb6F5bPuAZzLX52D/jofJ+zmWvzsH/HU25DUjGX0Yetl8nzeba/O2f/AI6Hyet5tq87Z/8AjptyLrRjtIgJFsPk9HNtXnYPcIvk76rV52z+4TakNaJGY1tJhlZqDXgmmBcXA/O30u4LSaRU+Sc332VhbFDIS41e+SRrnOpWnzWtApU7FP0No8D6QvTFUjm3zJOkCIyBR9DaPA/tBDQWjwP7QWiD+lRGRM6CfwP7QRCGbbFQbTUGicikTKecUNn+e4DfUgDiVIyLl+KWrozewpgQSMRiDiDqp5Vz7PLJT22wvl/sHsboHn+zrqkZU4B4ds10IKs/g+yO9htU1LtnNyKI/oyygkvLN4a2gJGFSF5lmTyvHX7nqfD1hWa1z7dzbSTVJOqprTckX03VESvSeUWXojImyUhzkAp7q0G9zW8XALcO1nxrFZNZengbr/Khx8TAX/yrary53zR1h0EkJKWUkrznQmrE5cil5VPcmDBVhuk4j8ixbULCZ1CAWx+kvBzo4nChoCLt3+VdcH/o55Ogzo5+kN4lDQzdIbxKhHku9/FAcl3v4r2nmJ2hl6Q3iUYhl6S30qDWy738UdbL9PihSdoJOkt9KHJ5Okt9Kgg2X6fFKrZfp8UITOTv6S30ocnf0kelQ62X6fH+iF6ybn8UBM5M7pI9KLkzukjgVEv2Xc/j/RC/ZNz+P9EKS+SnpI4H2IcmPSR6VD0lk5ruKGksnNdxQpMFlPSRwKHJv1kcFE0tk5ruJR6Wycx3EoCVyb9ZHBDk36z6FF0tl5juJQ0tl5juJQErk36yOCHJv1kcFF01l5juJQMtl5juJUBMjD2Vu2kUPzm3ah1N42opbQ5xq5xcaUFTWgGoDcOpRBLZtjXV2YlOFytFHLyIuTV5AvVAsuTbnpJckknYCSTQAa3EmgAG8k0UKXealnvSySbGN0bT9J9CeDQO2tOoWT44LLC1j5AHirpcD892LtlaDADqAT1jt0czS6IlzA4svEEVI14FeCctUrPQlSHkSMpKwUnLFZ6PLLSwiO+HWcY0rS7JJh6QttRU2cOR2T6MuL2lt5ocxxaaGhod+o+laxS0yszNWjD8t/yBwRi2f5A7K0HcrHsmtHnG/dRHNZvh7R5xv3F696J59DKHlh8AOyjFsPgB2Vedyo6RaO2z7iHcoOkWntx+7TeiNDKQWx3gB2UoWt3gB2VNt2RGRXQ61WkEguOIcGsFAXuLITcaHOZVzsMT5JLM1Kj+82oawRfiqCDQg/kthBTeiTQyp5Y7wI7KPlj/AAI7KtTmgOk2rzkXukRzQ/WbV5yL3SbyLoZV8sf4EdlDlkngR2VNtmbbIm3n2y0RitLz5Ig3eRXRDG6HU66a9RVHmneH95tVa0I0kVNQPgdxB8qm6vQuhlfyyTwI7KPlkvgR2Vc2TNhsd69JNNUAASSYN626NrMfHVNT5phziRPaYwdTGyMuN8V9jncSU3kNBWi1y+BHZQ5XL4EdkKTas2Wxtq61WoVN1vfMdVxBIF1sJJ1HVuKKy5steKi02ogtDgRJHdc11aEAwgjUcDuU3okrnVjHK5vAjsocqm8D+yp3cgOk2vzkXukO5BvSLV5yL3Su8i6CDyqbwP7IQNpm8D+yp/cezpFq85F7pMWTNlkgaeUWhwcy+x7JGXXDCuBjqPnDipvRLofUjG0y+Cp13Qm7yte4xnh7T5yP3aMZkx+GtHnGfcV3kNJUVREq57iYvDWjzjfuIxmPD4a0ecb9xXfQ0lGSosznlwoyRzRjeZXXXetBbc2LNEB+UtDpNbWmXDxuAbqSYGYkDUKADd3owH42lccmW1SNwh3ZXGZzWOL6hoaTR1S7efWtRmc0cjjcNT3yPGz9Mj1LPZUhLmlrRVzhdaN5IoBxIWkzZhdDZIY5WlsjQbw2Al7nfYV5l1O1lsQklLSaLRCcmLbESzDWCHfaD6CnqoqrJSqAO5HQ7ku1Muuw1HEJm+t2Y0i6/ioR3vxUJl8gAJJAAFS4kAAbyTqCp587LMD3pdKd7G1b2nUB8lVieWMFcnR0x8PPK6gmyzt1gZKWFwaS06zX5poS2jXAOF5rDR1W97qUqMUFB9oqd5PWswc9G1wgeR9Zg9GKIZ6DwDu232LzeOwe5HrX6ZxHt+6/JqvxrCH41hZcZ6t8A7tt9iBz2b0d/bb7E8dg9yHlnEe37r8l9lCwtmZdeGuFQ4B1SyoOshpFTuOw0cKFoKfijoNpOskkVJ3/AI3LM92zfAP7bEYz2Z4B/bYteOwe5DyziPb91+TT3Tu+xHcO77FmO7lvR39piLu5Z0d/bYnjsHuRfK+I9v3X5NBa7LfAxLS119jg4gtcGloNW40o44daKxWTRsa3WQ0N14ADYKmpxJNTvPiGeOe7OjydpiPu3Z0eTtMU8bg66kTyrPd6P8Good32I6Hd6QsuM+WdHf22Id3TOjP7bFfHYPch5XxHt+6/JpntBFHAOacC00II3EHAhRcnWFsLGtAaA1t1oYLrAKjGhNS40bUk7PKaB2fTejv7bEbc949sEnkcwn7QnjcHuRfLeJSrS6+a/Jqq/jBC8qSz5z2V3znOiP8AmNoO0KgeUq3F0gFrg4EVBBqD4iF3hljPnFpnkycPPHymmhZeoWWcsNs1nmlOJZG5zGn9J9Ddb4iaJ5zlnM9Zg2zC84MGkb3xIGoE4V1nDUt2c1FHL/lLyk6rqRPccSdEST6aJ6w/CPlIyRiRrREZGiQiA1DLwvauqqhZvRYE1r3xx38FpGVunxepfKzcc8ctNWfoMf6VDJBT1VZr7HlBsgbI0BwreY7EYg66HrCtXZZkcKEkjdUqlzWyc+SyxFt3G/rcAcJXbFKtULozRwoaV8Y3hfQjK4p+p8XJBQm4rs6NRk2UvhjcdZbjxI9SkqDkJ35tD9U/vuU5dEcyUjSao6rJBm2RXmneMR61WUV0qqVlHEdfoVQMLnbNJNaXQVIiigjmDdkr3vf3zt90MAG4knXSlNA/Zqpr6ltc4siukLJohWaNpaWYDTRk1LKnC8Di2u8jbUY+1UvVGo7wQQ4YFrgcQ4bjivg/qOOWvU+h+o/S8sHjWNdRV5p2nyBH3vXwHtWSzqs1qcA6Nz7l+5cYSKAMaS4gYuxPoULNo2zSAhzzDheD7xY4VA72u3HWFwXAXh3dSO8uP05tnS/mbm83e7gPahebvdwHtTQAQIC+dR9Kx0FvXwHtRmnXwHtWWzrgtJYHRufc0ly4wkYBgJcaYnE+Sirs2eWXwbzzDhev1LHCtO9rt14hfRjwF4t3Uj50uPrPs6X8zc3m7zwHtQvN3ngPakCiBIXzqPo2LF3eeA9qBu9fAe1ZnOuG0mNz43vDBIyMMZUVBY5znOpicQ1VObhtmkBDnmLAuv3ixwJxADtuvEbl9GPAN4t3Uj50uP05tnS/n/v5N3ebvPAe1C83eeA9qQKIEhfOPo2K73eeA9qMFo2ngsznVyq7eic5sYe1hayocatcS5xGNMAKeNVGb7rZpAWve6LAuv3iwjaBe2+JfShwDli3NSR86fHqOba0v5nQnSilde4J3IWUXwzxtB/JSytjfH+iC8hrXtGwgkV3itdlK9gJIA1nADervNnIrpJWTO/sYzeY7w0lCAW72NqTe2upStCscDCbypw/f5GuOyY4YZLJ3XJfE2ACw/wsE8ms7QS2tpBJGugjf7VuSsJ8JDr2gH03EeOgA+1fp5H45dTnlkldG41fUmhNa4mtNpB2HGmNCtZk86SKUNc2Rzoi+Nl06R5DSQxhFLpPe1Jw75VJzZc899VraUFDjSmvV4tquLFm82MAslkZIK99RkjHAgAtdG6lWmg27Fx0Jvmkdt2SVJtFpkiNrY2ipdhiWl4br1ULjQjUcdatWTM3E4bSVUQQOjc0UBDr15zAQwuABqQcQSMMcdm5TmLZyu2bDIB/NovE7+I5WFVW5A/u0Xid/Ecp9VtEZMDUdEkypJmUA6AodtZ3wO8UTxtCYtM14Dxqog0Y1X5SyHDNW+3vj+mMHYasdvlVqAgWpKKkqkrRqE5QeqLpmJtuawa0MD73fOfVzTqLWtoQ3E6tY3qFYc0yY6Q3A0lxaKvutAdShLgTXZTVVbO0xEvFAfmnUabd+sJWSYjo2Xr1dGPnEFwqajEYU3dVFwfDY3DT2PTHjsscmq7dfyZDuLtO+PtO+6h3GWnfH2nfdW9uonNXn8twfH6nq834j4fQwUua8gYxji29pHOwq4EFjQNgxwKYsOZ7gy7CGtFatDmuZQUbrJre+tt8i2lsjxG6h16vKjyRELjSKav0XFwxpv1HVhsXfwkNvR2OHj8u5r5XT/gyPcXad8fad91DuMtO+PtO+6t9dSXNXDy3B8fr/R3834j4fT+zBy5sStiLHllTKH1DjS7cIONOpR7JmqaFsJYBRt1t95DBdvUIcKtwPlwW1t8eG3bSlK6jvSsnQkBl698xtL13wba0u7K117a7KLv4SG3o7HHzDLua+VmOOZtp3x9p33UO4y074+077q31xE5q4eW4Pj9Tv5vxHw+hgZc1pWsuvLKmRrmm8aYAg1NMNYR5JzTbcc1jmtbhcAc+QsJAdVwdq24DWthaoq3frDdX04JvJbHXWVvdV66RqOq76arvHhYRg49jzT4/LKanfP8A5+CBk/NOGLF9ZXbb2DPFd3dRJVzRPXUhzV2hjjjVRVHny5p5Xqm7Yw9c8z6nrPZx9I+lzV0C1PoFy7O+e9aofrj99q0zki5ke+gDGgi6cXEjHGgFGmo6/HgU3E6YV7xhN6nz3UpWhP8AZ7/RVIlnbcANNRBB8ZUGy5UhdLJGGAXRVslBSR7QBK0fVvM4ncslLtsryaPaGnGl0lwIw2lrcfanWJEZa8toQO8cSN1DEPWpDIRse07MCT6lCs1WQ2/m8X1T++5Tbqr8k2gCGNtcQKHx1J9am8oC0QnOCbITxKQ4oBkhMyDAp9xUa0TBrXEkAAEkk0AAFSSdgQD0RwSikWTvmgt74UqCMQfKE46M7log1JZg7GlTTDUfUlWaxCKNjRQACgaKd7QbhqTsdcMNXVUIy0rXYzXMSkuS7hSHMKhoGhBAr9pxRtgDQKeIDdh/4Rx3hvSrpOwoTuISXpzRncm3xncoURJZQ9hriMQRQGuHWlQ2MMGGGoaqasPVuTsTSNm2uqoPjS3NJ2HXXUVexO4ykPTxiduPApp8Ttx4FCiW2a+D1U9fFR7JYWxgUFMBUU3Vp9qlMjcNh4FLcx2Pe69wNFV0J3GyUhzksxO3HgU0+N248CoUz+VZpXF4aaUcQAANQNNus4LAZVyaTKJJHOcWODqENbSjg7AADdtW+glBe/8A1JPRK8epSo42kuqAdWsDcsMtKjBiKNwxqf8AzX1qHDZbKyVxuSNfUguo+7rFS01u40GI10C6XoW80cAhom7hwCUQwzLdEy6Whx+cDr2mPHxd6rqIK/LRuHBRMo0DPKEKRbDa++e0Y0u0proW61bMLqaioWSHtAJ/SJxO00wCtxagoUuC0ptwO5JNuSeXKmRD67lAt7A9j2OrdexzHU10c0tNPISrA2tIdaUB5kzlyeLJapIoHyGJtA1zgWuOArqoDQ1FepVg0ztV89ffFepZ3XteKhPsLTsCWDzSIJz+jJwcj5JPzJey9elBk9vNHBHyBnNHBLB5qNkn5knZck8nm5snBy9LHJzOaOATZyXHzBwCWDzboZubJwcj0U26Tg5ekfimPmDgERyTHzG8Alg82kTDn/tJJkk3u4leknZFhOuNvAJo5vweCbwCWDzjp5Oc7iUOVP57u0V6OGbdm8CzshB2bFkOuzxHxsb7EsHnHlUnPd2ij5XJz3do+1eh+5GxdGh8232IjmvZdkMY/wCkK2Dz0LTLzn8XJXKJudJxcvQYzZs4/wAJnZRnN+DZG3gFLB57003Ok4uR8om50nFy9AuyHFzG8Ao1oyBEQe8bwCtg5pmJnyLK7R2m8YCcJBUuhJNTUa3NqSTtFaiupdesNtikF6KRkjCAWua4OBw6lgspZmxlxIYOCxGcmbjoJGtjjkLS2t6hc0mpwaQMKYYEnWonZrsd+vjeOKK+N44rh8XwezFrSXhpLQ4tLDVtQDQ4pXydy+EHY/8A0nIlHbC/rCrsuWpscRc9wa0Ykk/iviXJm/BxIf8AFGrVc19XzlXZrZvSTWuNkkb2NaS95LCKXBUA1GFSAPKnUHT83ba6Vrn4irzhtaNgPWBSvXVaBpdvKZyVCImBoFNfpKsNOoCbfR30EEIHfQqgggDqhVBBACqOqCCAFUVUEEAKoVQQQBVQvIIIAXkV5BBAJL0kuRoIAi5JvIIIBJKQ5BBARJIAUjk4QQQo2bK1JNlCCCFsNlnATxCJBCMBKK+gghUf/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cs-CZ" altLang="cs-CZ" sz="1800" smtClean="0">
              <a:solidFill>
                <a:srgbClr val="000000"/>
              </a:solidFill>
            </a:endParaRPr>
          </a:p>
        </p:txBody>
      </p:sp>
      <p:pic>
        <p:nvPicPr>
          <p:cNvPr id="24584" name="Picture 6" descr="http://www.massgenomics.org/wp-content/uploads/2010/03/ion-torrent-sequencer-300x2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4941888"/>
            <a:ext cx="201612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484313"/>
            <a:ext cx="345598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2420938"/>
            <a:ext cx="3024188"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6"/>
          <p:cNvSpPr txBox="1">
            <a:spLocks noChangeArrowheads="1"/>
          </p:cNvSpPr>
          <p:nvPr/>
        </p:nvSpPr>
        <p:spPr bwMode="auto">
          <a:xfrm>
            <a:off x="4643438" y="1125538"/>
            <a:ext cx="43386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cs-CZ" altLang="cs-CZ" sz="1600" smtClean="0">
                <a:solidFill>
                  <a:srgbClr val="008000"/>
                </a:solidFill>
                <a:latin typeface="Comic Sans MS" panose="030F0702030302020204" pitchFamily="66" charset="0"/>
              </a:rPr>
              <a:t>3. Analysis of contaminated samples</a:t>
            </a:r>
          </a:p>
        </p:txBody>
      </p:sp>
      <p:pic>
        <p:nvPicPr>
          <p:cNvPr id="24588" name="Picture 2"/>
          <p:cNvPicPr>
            <a:picLocks noChangeAspect="1" noChangeArrowheads="1"/>
          </p:cNvPicPr>
          <p:nvPr/>
        </p:nvPicPr>
        <p:blipFill>
          <a:blip r:embed="rId6">
            <a:extLst>
              <a:ext uri="{28A0092B-C50C-407E-A947-70E740481C1C}">
                <a14:useLocalDpi xmlns:a14="http://schemas.microsoft.com/office/drawing/2010/main" val="0"/>
              </a:ext>
            </a:extLst>
          </a:blip>
          <a:srcRect l="43039" t="40407" r="25140" b="46864"/>
          <a:stretch>
            <a:fillRect/>
          </a:stretch>
        </p:blipFill>
        <p:spPr bwMode="auto">
          <a:xfrm>
            <a:off x="5003800" y="3860800"/>
            <a:ext cx="2808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67178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blinds(horizontal)">
                                      <p:cBhvr>
                                        <p:cTn id="7" dur="500"/>
                                        <p:tgtEl>
                                          <p:spTgt spid="245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par>
                                <p:cTn id="18" presetID="3" presetClass="entr" presetSubtype="10" fill="hold" nodeType="withEffect">
                                  <p:stCondLst>
                                    <p:cond delay="0"/>
                                  </p:stCondLst>
                                  <p:childTnLst>
                                    <p:set>
                                      <p:cBhvr>
                                        <p:cTn id="19" dur="1" fill="hold">
                                          <p:stCondLst>
                                            <p:cond delay="0"/>
                                          </p:stCondLst>
                                        </p:cTn>
                                        <p:tgtEl>
                                          <p:spTgt spid="24586"/>
                                        </p:tgtEl>
                                        <p:attrNameLst>
                                          <p:attrName>style.visibility</p:attrName>
                                        </p:attrNameLst>
                                      </p:cBhvr>
                                      <p:to>
                                        <p:strVal val="visible"/>
                                      </p:to>
                                    </p:set>
                                    <p:animEffect transition="in" filter="blinds(horizontal)">
                                      <p:cBhvr>
                                        <p:cTn id="20" dur="500"/>
                                        <p:tgtEl>
                                          <p:spTgt spid="24586"/>
                                        </p:tgtEl>
                                      </p:cBhvr>
                                    </p:animEffect>
                                  </p:childTnLst>
                                </p:cTn>
                              </p:par>
                              <p:par>
                                <p:cTn id="21" presetID="3" presetClass="entr" presetSubtype="10" fill="hold" nodeType="withEffect">
                                  <p:stCondLst>
                                    <p:cond delay="0"/>
                                  </p:stCondLst>
                                  <p:childTnLst>
                                    <p:set>
                                      <p:cBhvr>
                                        <p:cTn id="22" dur="1" fill="hold">
                                          <p:stCondLst>
                                            <p:cond delay="0"/>
                                          </p:stCondLst>
                                        </p:cTn>
                                        <p:tgtEl>
                                          <p:spTgt spid="24585"/>
                                        </p:tgtEl>
                                        <p:attrNameLst>
                                          <p:attrName>style.visibility</p:attrName>
                                        </p:attrNameLst>
                                      </p:cBhvr>
                                      <p:to>
                                        <p:strVal val="visible"/>
                                      </p:to>
                                    </p:set>
                                    <p:animEffect transition="in" filter="blinds(horizontal)">
                                      <p:cBhvr>
                                        <p:cTn id="23" dur="500"/>
                                        <p:tgtEl>
                                          <p:spTgt spid="24585"/>
                                        </p:tgtEl>
                                      </p:cBhvr>
                                    </p:animEffect>
                                  </p:childTnLst>
                                </p:cTn>
                              </p:par>
                              <p:par>
                                <p:cTn id="24" presetID="3" presetClass="entr" presetSubtype="10" fill="hold" nodeType="withEffect">
                                  <p:stCondLst>
                                    <p:cond delay="0"/>
                                  </p:stCondLst>
                                  <p:childTnLst>
                                    <p:set>
                                      <p:cBhvr>
                                        <p:cTn id="25" dur="1" fill="hold">
                                          <p:stCondLst>
                                            <p:cond delay="0"/>
                                          </p:stCondLst>
                                        </p:cTn>
                                        <p:tgtEl>
                                          <p:spTgt spid="24588"/>
                                        </p:tgtEl>
                                        <p:attrNameLst>
                                          <p:attrName>style.visibility</p:attrName>
                                        </p:attrNameLst>
                                      </p:cBhvr>
                                      <p:to>
                                        <p:strVal val="visible"/>
                                      </p:to>
                                    </p:set>
                                    <p:animEffect transition="in" filter="blinds(horizontal)">
                                      <p:cBhvr>
                                        <p:cTn id="26" dur="500"/>
                                        <p:tgtEl>
                                          <p:spTgt spid="24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4"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484313"/>
            <a:ext cx="4167187"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4797425"/>
            <a:ext cx="3657600"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ovéPole 3"/>
          <p:cNvSpPr txBox="1">
            <a:spLocks noChangeArrowheads="1"/>
          </p:cNvSpPr>
          <p:nvPr/>
        </p:nvSpPr>
        <p:spPr bwMode="auto">
          <a:xfrm>
            <a:off x="2843213" y="476250"/>
            <a:ext cx="3506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smtClean="0">
                <a:solidFill>
                  <a:srgbClr val="000000"/>
                </a:solidFill>
              </a:rPr>
              <a:t>A barcoder? ... COMING SOON</a:t>
            </a:r>
          </a:p>
        </p:txBody>
      </p:sp>
    </p:spTree>
    <p:extLst>
      <p:ext uri="{BB962C8B-B14F-4D97-AF65-F5344CB8AC3E}">
        <p14:creationId xmlns:p14="http://schemas.microsoft.com/office/powerpoint/2010/main" val="27322774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Metabarcoding/eDNA</a:t>
            </a:r>
            <a:endParaRPr lang="en-US" dirty="0"/>
          </a:p>
        </p:txBody>
      </p:sp>
      <p:sp>
        <p:nvSpPr>
          <p:cNvPr id="8" name="Content Placeholder 7"/>
          <p:cNvSpPr>
            <a:spLocks noGrp="1"/>
          </p:cNvSpPr>
          <p:nvPr>
            <p:ph idx="1"/>
          </p:nvPr>
        </p:nvSpPr>
        <p:spPr>
          <a:xfrm>
            <a:off x="628650" y="1825625"/>
            <a:ext cx="7886700" cy="3874317"/>
          </a:xfrm>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0078" y="260648"/>
            <a:ext cx="1820112" cy="2366145"/>
          </a:xfrm>
          <a:prstGeom prst="rect">
            <a:avLst/>
          </a:prstGeom>
        </p:spPr>
      </p:pic>
      <p:pic>
        <p:nvPicPr>
          <p:cNvPr id="3" name="Picture 2"/>
          <p:cNvPicPr>
            <a:picLocks noChangeAspect="1"/>
          </p:cNvPicPr>
          <p:nvPr/>
        </p:nvPicPr>
        <p:blipFill rotWithShape="1">
          <a:blip r:embed="rId3"/>
          <a:srcRect b="38945"/>
          <a:stretch/>
        </p:blipFill>
        <p:spPr>
          <a:xfrm>
            <a:off x="641523" y="1876066"/>
            <a:ext cx="6153564" cy="2417030"/>
          </a:xfrm>
          <a:prstGeom prst="rect">
            <a:avLst/>
          </a:prstGeom>
        </p:spPr>
      </p:pic>
      <p:sp>
        <p:nvSpPr>
          <p:cNvPr id="4" name="Rectangle 3"/>
          <p:cNvSpPr/>
          <p:nvPr/>
        </p:nvSpPr>
        <p:spPr>
          <a:xfrm>
            <a:off x="559081" y="4499613"/>
            <a:ext cx="6318448" cy="1200329"/>
          </a:xfrm>
          <a:prstGeom prst="rect">
            <a:avLst/>
          </a:prstGeom>
        </p:spPr>
        <p:txBody>
          <a:bodyPr wrap="square">
            <a:spAutoFit/>
          </a:bodyPr>
          <a:lstStyle/>
          <a:p>
            <a:r>
              <a:rPr lang="cs-CZ" b="1" dirty="0" smtClean="0"/>
              <a:t>Bold black line </a:t>
            </a:r>
            <a:r>
              <a:rPr lang="cs-CZ" dirty="0" smtClean="0"/>
              <a:t>= </a:t>
            </a:r>
            <a:r>
              <a:rPr lang="en-US" dirty="0" smtClean="0"/>
              <a:t>Total </a:t>
            </a:r>
            <a:r>
              <a:rPr lang="en-US" dirty="0"/>
              <a:t>number of studies per </a:t>
            </a:r>
            <a:r>
              <a:rPr lang="en-US" dirty="0" smtClean="0"/>
              <a:t>year</a:t>
            </a:r>
            <a:r>
              <a:rPr lang="cs-CZ" dirty="0" smtClean="0"/>
              <a:t>; </a:t>
            </a:r>
            <a:r>
              <a:rPr lang="en-US" i="1" dirty="0" smtClean="0"/>
              <a:t>thin </a:t>
            </a:r>
            <a:r>
              <a:rPr lang="en-US" i="1" dirty="0"/>
              <a:t>straight lines</a:t>
            </a:r>
            <a:r>
              <a:rPr lang="en-US" dirty="0"/>
              <a:t>: high‐throughput next‐generation sequencing techniques; </a:t>
            </a:r>
            <a:r>
              <a:rPr lang="en-US" i="1" dirty="0"/>
              <a:t>thin dashed lines</a:t>
            </a:r>
            <a:r>
              <a:rPr lang="en-US" dirty="0"/>
              <a:t>: Sanger sequencing method or other traditional molecular technique, e.g., </a:t>
            </a:r>
            <a:r>
              <a:rPr lang="en-US" dirty="0" err="1"/>
              <a:t>RFLP</a:t>
            </a:r>
            <a:r>
              <a:rPr lang="en-US" dirty="0" smtClean="0"/>
              <a:t>)</a:t>
            </a:r>
            <a:endParaRPr lang="en-US" dirty="0"/>
          </a:p>
        </p:txBody>
      </p:sp>
      <p:sp>
        <p:nvSpPr>
          <p:cNvPr id="6" name="TextBox 5"/>
          <p:cNvSpPr txBox="1"/>
          <p:nvPr/>
        </p:nvSpPr>
        <p:spPr>
          <a:xfrm>
            <a:off x="837985" y="1835532"/>
            <a:ext cx="2880320" cy="369332"/>
          </a:xfrm>
          <a:prstGeom prst="rect">
            <a:avLst/>
          </a:prstGeom>
          <a:solidFill>
            <a:schemeClr val="bg1"/>
          </a:solidFill>
        </p:spPr>
        <p:txBody>
          <a:bodyPr wrap="square" rtlCol="0">
            <a:spAutoFit/>
          </a:bodyPr>
          <a:lstStyle/>
          <a:p>
            <a:r>
              <a:rPr lang="cs-CZ" dirty="0" smtClean="0"/>
              <a:t>Diet analysis</a:t>
            </a:r>
            <a:endParaRPr lang="en-US" dirty="0"/>
          </a:p>
        </p:txBody>
      </p:sp>
      <p:sp>
        <p:nvSpPr>
          <p:cNvPr id="7" name="Rectangle 6"/>
          <p:cNvSpPr/>
          <p:nvPr/>
        </p:nvSpPr>
        <p:spPr>
          <a:xfrm>
            <a:off x="4427984" y="2132856"/>
            <a:ext cx="36004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Zástupný symbol pro obsah 2"/>
          <p:cNvSpPr txBox="1">
            <a:spLocks/>
          </p:cNvSpPr>
          <p:nvPr/>
        </p:nvSpPr>
        <p:spPr>
          <a:xfrm>
            <a:off x="529208" y="5834878"/>
            <a:ext cx="7986142" cy="88897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2000" b="0" u="none" strike="noStrike" kern="1200" cap="none" spc="0" normalizeH="0" baseline="0" noProof="0" dirty="0" smtClean="0">
                <a:ln>
                  <a:noFill/>
                </a:ln>
                <a:solidFill>
                  <a:prstClr val="black"/>
                </a:solidFill>
                <a:effectLst/>
                <a:uLnTx/>
                <a:uFillTx/>
                <a:latin typeface="Calibri"/>
              </a:rPr>
              <a:t>identification of </a:t>
            </a:r>
            <a:r>
              <a:rPr kumimoji="0" lang="cs-CZ" sz="2000" b="1" u="none" strike="noStrike" kern="1200" cap="none" spc="0" normalizeH="0" baseline="0" noProof="0" dirty="0" smtClean="0">
                <a:ln>
                  <a:noFill/>
                </a:ln>
                <a:solidFill>
                  <a:prstClr val="black"/>
                </a:solidFill>
                <a:effectLst/>
                <a:uLnTx/>
                <a:uFillTx/>
                <a:latin typeface="Calibri"/>
              </a:rPr>
              <a:t>MOTU</a:t>
            </a:r>
            <a:r>
              <a:rPr lang="cs-CZ" sz="2000" b="1" dirty="0" smtClean="0">
                <a:solidFill>
                  <a:prstClr val="black"/>
                </a:solidFill>
                <a:latin typeface="Calibri"/>
              </a:rPr>
              <a:t>s</a:t>
            </a:r>
            <a:r>
              <a:rPr lang="cs-CZ" sz="2000" dirty="0" smtClean="0">
                <a:solidFill>
                  <a:prstClr val="black"/>
                </a:solidFill>
                <a:latin typeface="Calibri"/>
              </a:rPr>
              <a:t> („molecular operational taxonomic units“)</a:t>
            </a:r>
            <a:endParaRPr kumimoji="0" lang="cs-CZ" sz="2000" b="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8079142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rotWithShape="1">
          <a:blip r:embed="rId3">
            <a:extLst>
              <a:ext uri="{28A0092B-C50C-407E-A947-70E740481C1C}">
                <a14:useLocalDpi xmlns:a14="http://schemas.microsoft.com/office/drawing/2010/main" val="0"/>
              </a:ext>
            </a:extLst>
          </a:blip>
          <a:srcRect l="73394" t="38274" r="1"/>
          <a:stretch/>
        </p:blipFill>
        <p:spPr bwMode="auto">
          <a:xfrm>
            <a:off x="6372200" y="1124744"/>
            <a:ext cx="2375372" cy="418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Callout 3"/>
          <p:cNvSpPr/>
          <p:nvPr/>
        </p:nvSpPr>
        <p:spPr>
          <a:xfrm>
            <a:off x="179512" y="2996952"/>
            <a:ext cx="6048672" cy="3456384"/>
          </a:xfrm>
          <a:prstGeom prst="wedgeEllipseCallout">
            <a:avLst>
              <a:gd name="adj1" fmla="val 58953"/>
              <a:gd name="adj2" fmla="val -5160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cs-CZ" sz="2000" dirty="0" smtClean="0"/>
              <a:t>It is really laughable to see what different ideas are prominent in various naturalists minds, when they speak of „species“; ... It all comes, I believe, from trying to define the indefinable.</a:t>
            </a:r>
          </a:p>
          <a:p>
            <a:pPr algn="r"/>
            <a:endParaRPr lang="cs-CZ" sz="2000" i="1" dirty="0" smtClean="0"/>
          </a:p>
          <a:p>
            <a:pPr algn="r"/>
            <a:r>
              <a:rPr lang="cs-CZ" sz="2000" i="1" dirty="0" smtClean="0"/>
              <a:t>C. Darwin, 24 Dec 1856</a:t>
            </a:r>
          </a:p>
          <a:p>
            <a:pPr algn="r"/>
            <a:r>
              <a:rPr lang="cs-CZ" sz="2000" i="1" dirty="0" smtClean="0"/>
              <a:t>(</a:t>
            </a:r>
            <a:r>
              <a:rPr lang="cs-CZ" sz="2000" i="1" dirty="0" err="1" smtClean="0"/>
              <a:t>Letter</a:t>
            </a:r>
            <a:r>
              <a:rPr lang="cs-CZ" sz="2000" i="1" dirty="0" smtClean="0"/>
              <a:t> </a:t>
            </a:r>
            <a:r>
              <a:rPr lang="cs-CZ" sz="2000" i="1" dirty="0"/>
              <a:t>to J.D. </a:t>
            </a:r>
            <a:r>
              <a:rPr lang="cs-CZ" sz="2000" i="1" dirty="0" err="1" smtClean="0"/>
              <a:t>Hooker</a:t>
            </a:r>
            <a:r>
              <a:rPr lang="cs-CZ" sz="2000" i="1" dirty="0" smtClean="0"/>
              <a:t>) </a:t>
            </a:r>
            <a:endParaRPr lang="en-US" sz="2000" i="1" dirty="0"/>
          </a:p>
        </p:txBody>
      </p:sp>
      <p:sp>
        <p:nvSpPr>
          <p:cNvPr id="2" name="Title 1"/>
          <p:cNvSpPr>
            <a:spLocks noGrp="1"/>
          </p:cNvSpPr>
          <p:nvPr>
            <p:ph type="title"/>
          </p:nvPr>
        </p:nvSpPr>
        <p:spPr/>
        <p:txBody>
          <a:bodyPr>
            <a:normAutofit/>
          </a:bodyPr>
          <a:lstStyle/>
          <a:p>
            <a:r>
              <a:rPr lang="cs-CZ" sz="4000" dirty="0" smtClean="0"/>
              <a:t>Is it possible to define a species? </a:t>
            </a:r>
            <a:endParaRPr lang="en-US" sz="4000" dirty="0"/>
          </a:p>
        </p:txBody>
      </p:sp>
      <p:pic>
        <p:nvPicPr>
          <p:cNvPr id="5" name="Picture 4"/>
          <p:cNvPicPr>
            <a:picLocks noChangeAspect="1"/>
          </p:cNvPicPr>
          <p:nvPr/>
        </p:nvPicPr>
        <p:blipFill>
          <a:blip r:embed="rId4"/>
          <a:stretch>
            <a:fillRect/>
          </a:stretch>
        </p:blipFill>
        <p:spPr>
          <a:xfrm>
            <a:off x="5868144" y="4221088"/>
            <a:ext cx="3119047" cy="2491772"/>
          </a:xfrm>
          <a:prstGeom prst="rect">
            <a:avLst/>
          </a:prstGeom>
        </p:spPr>
      </p:pic>
    </p:spTree>
    <p:extLst>
      <p:ext uri="{BB962C8B-B14F-4D97-AF65-F5344CB8AC3E}">
        <p14:creationId xmlns:p14="http://schemas.microsoft.com/office/powerpoint/2010/main" val="13053929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p:cNvSpPr txBox="1">
            <a:spLocks noChangeArrowheads="1"/>
          </p:cNvSpPr>
          <p:nvPr/>
        </p:nvSpPr>
        <p:spPr bwMode="auto">
          <a:xfrm>
            <a:off x="323850" y="260350"/>
            <a:ext cx="815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US" altLang="cs-CZ" sz="2800" smtClean="0">
                <a:solidFill>
                  <a:srgbClr val="FF0000"/>
                </a:solidFill>
                <a:latin typeface="Calibri" panose="020F0502020204030204" pitchFamily="34" charset="0"/>
              </a:rPr>
              <a:t>What </a:t>
            </a:r>
            <a:r>
              <a:rPr lang="en-US" altLang="cs-CZ" sz="2800" i="1" smtClean="0">
                <a:solidFill>
                  <a:srgbClr val="FF0000"/>
                </a:solidFill>
                <a:latin typeface="Calibri" panose="020F0502020204030204" pitchFamily="34" charset="0"/>
              </a:rPr>
              <a:t>isn’t</a:t>
            </a:r>
            <a:r>
              <a:rPr lang="en-US" altLang="cs-CZ" sz="2800" smtClean="0">
                <a:solidFill>
                  <a:srgbClr val="FF0000"/>
                </a:solidFill>
                <a:latin typeface="Calibri" panose="020F0502020204030204" pitchFamily="34" charset="0"/>
              </a:rPr>
              <a:t> DNA Barcoding?</a:t>
            </a:r>
          </a:p>
        </p:txBody>
      </p:sp>
      <p:sp>
        <p:nvSpPr>
          <p:cNvPr id="26628" name="Rectangle 4"/>
          <p:cNvSpPr>
            <a:spLocks noChangeArrowheads="1"/>
          </p:cNvSpPr>
          <p:nvPr/>
        </p:nvSpPr>
        <p:spPr bwMode="auto">
          <a:xfrm>
            <a:off x="717550" y="3068638"/>
            <a:ext cx="7969250" cy="3408362"/>
          </a:xfrm>
          <a:prstGeom prst="rect">
            <a:avLst/>
          </a:prstGeom>
          <a:noFill/>
          <a:ln w="9525">
            <a:noFill/>
            <a:miter lim="800000"/>
            <a:headEnd/>
            <a:tailEnd/>
          </a:ln>
        </p:spPr>
        <p:txBody>
          <a:bodyPr/>
          <a:lstStyle/>
          <a:p>
            <a:pPr marL="342900" indent="-342900" fontAlgn="base">
              <a:spcBef>
                <a:spcPct val="20000"/>
              </a:spcBef>
              <a:spcAft>
                <a:spcPts val="1200"/>
              </a:spcAft>
              <a:buSzPct val="50000"/>
              <a:buFont typeface="Arial" pitchFamily="34" charset="0"/>
              <a:buChar char="•"/>
              <a:defRPr/>
            </a:pPr>
            <a:r>
              <a:rPr lang="cs-CZ" sz="2000" dirty="0">
                <a:solidFill>
                  <a:srgbClr val="000000"/>
                </a:solidFill>
                <a:cs typeface="Arial" charset="0"/>
              </a:rPr>
              <a:t>i</a:t>
            </a:r>
            <a:r>
              <a:rPr lang="en-US" sz="2000" dirty="0">
                <a:solidFill>
                  <a:srgbClr val="000000"/>
                </a:solidFill>
                <a:cs typeface="Arial" charset="0"/>
              </a:rPr>
              <a:t>t is not intended to, in any way, supplant or invalidate existing taxonomic practice</a:t>
            </a:r>
          </a:p>
          <a:p>
            <a:pPr marL="342900" indent="-342900" fontAlgn="base">
              <a:spcBef>
                <a:spcPct val="20000"/>
              </a:spcBef>
              <a:spcAft>
                <a:spcPts val="1200"/>
              </a:spcAft>
              <a:buSzPct val="50000"/>
              <a:buFont typeface="Arial" pitchFamily="34" charset="0"/>
              <a:buChar char="•"/>
              <a:defRPr/>
            </a:pPr>
            <a:r>
              <a:rPr lang="cs-CZ" sz="2000" dirty="0">
                <a:solidFill>
                  <a:srgbClr val="000000"/>
                </a:solidFill>
                <a:cs typeface="Arial" charset="0"/>
              </a:rPr>
              <a:t>i</a:t>
            </a:r>
            <a:r>
              <a:rPr lang="en-US" sz="2000" dirty="0">
                <a:solidFill>
                  <a:srgbClr val="000000"/>
                </a:solidFill>
                <a:cs typeface="Arial" charset="0"/>
              </a:rPr>
              <a:t>t is not DNA taxonomy; it does not equate species identity, formally or informally, with a particular DNA sequence</a:t>
            </a:r>
          </a:p>
          <a:p>
            <a:pPr marL="342900" indent="-342900" fontAlgn="base">
              <a:spcBef>
                <a:spcPct val="20000"/>
              </a:spcBef>
              <a:spcAft>
                <a:spcPts val="1200"/>
              </a:spcAft>
              <a:buSzPct val="50000"/>
              <a:buFont typeface="Arial" pitchFamily="34" charset="0"/>
              <a:buChar char="•"/>
              <a:defRPr/>
            </a:pPr>
            <a:r>
              <a:rPr lang="cs-CZ" sz="2000" dirty="0">
                <a:solidFill>
                  <a:srgbClr val="000000"/>
                </a:solidFill>
                <a:cs typeface="Arial" charset="0"/>
              </a:rPr>
              <a:t>i</a:t>
            </a:r>
            <a:r>
              <a:rPr lang="en-US" sz="2000" dirty="0">
                <a:solidFill>
                  <a:srgbClr val="000000"/>
                </a:solidFill>
                <a:cs typeface="Arial" charset="0"/>
              </a:rPr>
              <a:t>t is not intended to duplicate or compete with efforts to resolve deep phylogeny (e.g., Assembling the Tree of Life, </a:t>
            </a:r>
            <a:r>
              <a:rPr lang="en-US" sz="2000" dirty="0" err="1">
                <a:solidFill>
                  <a:srgbClr val="000000"/>
                </a:solidFill>
                <a:cs typeface="Arial" charset="0"/>
              </a:rPr>
              <a:t>ATOL</a:t>
            </a:r>
            <a:r>
              <a:rPr lang="en-US" sz="2000" dirty="0">
                <a:solidFill>
                  <a:srgbClr val="000000"/>
                </a:solidFill>
                <a:cs typeface="Arial" charset="0"/>
              </a:rPr>
              <a:t>)</a:t>
            </a:r>
          </a:p>
        </p:txBody>
      </p:sp>
      <p:pic>
        <p:nvPicPr>
          <p:cNvPr id="2" name="Picture 5" descr="F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1430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descr="Didemn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1430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7" descr="Xmas_worm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6205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8" descr="Fish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1430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7127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cs-CZ" dirty="0" smtClean="0"/>
              <a:t>DO </a:t>
            </a:r>
            <a:r>
              <a:rPr lang="cs-CZ" dirty="0"/>
              <a:t>WE </a:t>
            </a:r>
            <a:r>
              <a:rPr lang="cs-CZ" dirty="0" smtClean="0"/>
              <a:t>REALLY BARCODE </a:t>
            </a:r>
            <a:r>
              <a:rPr lang="cs-CZ" dirty="0"/>
              <a:t>SPECIES</a:t>
            </a:r>
            <a:r>
              <a:rPr lang="cs-CZ" dirty="0" smtClean="0"/>
              <a:t>? </a:t>
            </a:r>
            <a:endParaRPr lang="cs-CZ" dirty="0"/>
          </a:p>
        </p:txBody>
      </p:sp>
    </p:spTree>
    <p:extLst>
      <p:ext uri="{BB962C8B-B14F-4D97-AF65-F5344CB8AC3E}">
        <p14:creationId xmlns:p14="http://schemas.microsoft.com/office/powerpoint/2010/main" val="1046111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4545" y="188640"/>
            <a:ext cx="3147381" cy="6120680"/>
          </a:xfrm>
          <a:prstGeom prst="rect">
            <a:avLst/>
          </a:prstGeom>
        </p:spPr>
      </p:pic>
      <p:pic>
        <p:nvPicPr>
          <p:cNvPr id="3" name="Picture 9" descr="DSC_5869"/>
          <p:cNvPicPr>
            <a:picLocks noChangeAspect="1" noChangeArrowheads="1"/>
          </p:cNvPicPr>
          <p:nvPr/>
        </p:nvPicPr>
        <p:blipFill>
          <a:blip r:embed="rId3">
            <a:extLst>
              <a:ext uri="{28A0092B-C50C-407E-A947-70E740481C1C}">
                <a14:useLocalDpi xmlns:a14="http://schemas.microsoft.com/office/drawing/2010/main" val="0"/>
              </a:ext>
            </a:extLst>
          </a:blip>
          <a:srcRect r="22728" b="925"/>
          <a:stretch>
            <a:fillRect/>
          </a:stretch>
        </p:blipFill>
        <p:spPr bwMode="auto">
          <a:xfrm>
            <a:off x="331787" y="4041205"/>
            <a:ext cx="2274767" cy="194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Documents and Settings\Pepa Bryja\Local Settings\Temporary Internet Files\Content.IE5\1VH7BA5N\MCAN04317_0000[1].wmf"/>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472332" y="3084573"/>
            <a:ext cx="327437" cy="282779"/>
          </a:xfrm>
          <a:prstGeom prst="rect">
            <a:avLst/>
          </a:prstGeom>
          <a:noFill/>
        </p:spPr>
      </p:pic>
      <p:pic>
        <p:nvPicPr>
          <p:cNvPr id="6" name="Picture 2" descr="C:\Documents and Settings\Pepa Bryja\Local Settings\Temporary Internet Files\Content.IE5\1VH7BA5N\MCAN04317_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861" y="3445109"/>
            <a:ext cx="32861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34"/>
          <p:cNvSpPr txBox="1">
            <a:spLocks noChangeArrowheads="1"/>
          </p:cNvSpPr>
          <p:nvPr/>
        </p:nvSpPr>
        <p:spPr bwMode="auto">
          <a:xfrm>
            <a:off x="832223" y="3084747"/>
            <a:ext cx="1598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daltoni</a:t>
            </a:r>
            <a:r>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 paraphyletic</a:t>
            </a:r>
          </a:p>
        </p:txBody>
      </p:sp>
      <p:sp>
        <p:nvSpPr>
          <p:cNvPr id="8" name="TextovéPole 35"/>
          <p:cNvSpPr txBox="1">
            <a:spLocks noChangeArrowheads="1"/>
          </p:cNvSpPr>
          <p:nvPr/>
        </p:nvSpPr>
        <p:spPr bwMode="auto">
          <a:xfrm>
            <a:off x="832223" y="3445109"/>
            <a:ext cx="1531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200" b="0" i="1"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derooi - </a:t>
            </a:r>
            <a:r>
              <a:rPr kumimoji="0" lang="cs-CZ"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commensal</a:t>
            </a:r>
          </a:p>
        </p:txBody>
      </p:sp>
      <p:pic>
        <p:nvPicPr>
          <p:cNvPr id="9" name="Picture 2" descr="C:\Documents and Settings\Pepa Bryja\Local Settings\Temporary Internet Files\Content.IE5\1VH7BA5N\MCAN04317_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4614" y="3036552"/>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Documents and Settings\Pepa Bryja\Local Settings\Temporary Internet Files\Content.IE5\1VH7BA5N\MCAN04317_0000[1].wmf"/>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5860444" y="18039"/>
            <a:ext cx="577577" cy="498803"/>
          </a:xfrm>
          <a:prstGeom prst="rect">
            <a:avLst/>
          </a:prstGeom>
          <a:noFill/>
        </p:spPr>
      </p:pic>
      <p:pic>
        <p:nvPicPr>
          <p:cNvPr id="11" name="Picture 2" descr="C:\Documents and Settings\Pepa Bryja\Local Settings\Temporary Internet Files\Content.IE5\1VH7BA5N\MCAN04317_0000[1].wmf"/>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5904614" y="450087"/>
            <a:ext cx="577577" cy="498803"/>
          </a:xfrm>
          <a:prstGeom prst="rect">
            <a:avLst/>
          </a:prstGeom>
          <a:noFill/>
        </p:spPr>
      </p:pic>
      <p:pic>
        <p:nvPicPr>
          <p:cNvPr id="12" name="Picture 2" descr="C:\Documents and Settings\Pepa Bryja\Local Settings\Temporary Internet Files\Content.IE5\1VH7BA5N\MCAN04317_0000[1].wmf"/>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5904614" y="1602215"/>
            <a:ext cx="577577" cy="498803"/>
          </a:xfrm>
          <a:prstGeom prst="rect">
            <a:avLst/>
          </a:prstGeom>
          <a:noFill/>
        </p:spPr>
      </p:pic>
      <p:pic>
        <p:nvPicPr>
          <p:cNvPr id="13" name="Picture 2" descr="C:\Documents and Settings\Pepa Bryja\Local Settings\Temporary Internet Files\Content.IE5\1VH7BA5N\MCAN04317_0000[1].wmf"/>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5975109" y="3834463"/>
            <a:ext cx="577577" cy="498803"/>
          </a:xfrm>
          <a:prstGeom prst="rect">
            <a:avLst/>
          </a:prstGeom>
          <a:noFill/>
        </p:spPr>
      </p:pic>
      <p:pic>
        <p:nvPicPr>
          <p:cNvPr id="14" name="Picture 2" descr="C:\Documents and Settings\Pepa Bryja\Local Settings\Temporary Internet Files\Content.IE5\1VH7BA5N\MCAN04317_0000[1].wmf"/>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5903101" y="5130607"/>
            <a:ext cx="577577" cy="498803"/>
          </a:xfrm>
          <a:prstGeom prst="rect">
            <a:avLst/>
          </a:prstGeom>
          <a:noFill/>
        </p:spPr>
      </p:pic>
      <p:sp>
        <p:nvSpPr>
          <p:cNvPr id="15" name="TextBox 14"/>
          <p:cNvSpPr txBox="1"/>
          <p:nvPr/>
        </p:nvSpPr>
        <p:spPr>
          <a:xfrm>
            <a:off x="331787" y="6030038"/>
            <a:ext cx="3133804" cy="369332"/>
          </a:xfrm>
          <a:prstGeom prst="rect">
            <a:avLst/>
          </a:prstGeom>
          <a:noFill/>
        </p:spPr>
        <p:txBody>
          <a:bodyPr wrap="square" rtlCol="0">
            <a:spAutoFit/>
          </a:bodyPr>
          <a:lstStyle/>
          <a:p>
            <a:r>
              <a:rPr lang="cs-CZ" i="1" dirty="0" smtClean="0"/>
              <a:t>Praomys daltoni </a:t>
            </a:r>
            <a:r>
              <a:rPr lang="cs-CZ" dirty="0" smtClean="0"/>
              <a:t>complex</a:t>
            </a:r>
            <a:endParaRPr lang="en-US" dirty="0"/>
          </a:p>
        </p:txBody>
      </p:sp>
      <p:sp>
        <p:nvSpPr>
          <p:cNvPr id="16" name="TextovéPole 25"/>
          <p:cNvSpPr txBox="1">
            <a:spLocks noChangeArrowheads="1"/>
          </p:cNvSpPr>
          <p:nvPr/>
        </p:nvSpPr>
        <p:spPr bwMode="auto">
          <a:xfrm>
            <a:off x="6804248" y="1781319"/>
            <a:ext cx="208823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800" b="0" i="0" u="none" strike="noStrike" kern="1200" cap="none" spc="0" normalizeH="0" baseline="0" noProof="0" dirty="0" smtClean="0">
                <a:ln>
                  <a:noFill/>
                </a:ln>
                <a:solidFill>
                  <a:srgbClr val="000000"/>
                </a:solidFill>
                <a:effectLst/>
                <a:uLnTx/>
                <a:uFillTx/>
                <a:latin typeface="+mn-lt"/>
                <a:ea typeface="+mn-ea"/>
                <a:cs typeface="+mn-cs"/>
              </a:rPr>
              <a:t>Five species based on mtDNA barcoding – min. 7% divergence (cyt 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800" b="0" i="0"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800" b="0" i="0"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800" b="0" i="0" u="none" strike="noStrike" kern="1200" cap="none" spc="0" normalizeH="0" baseline="0" noProof="0" dirty="0" smtClean="0">
                <a:ln>
                  <a:noFill/>
                </a:ln>
                <a:solidFill>
                  <a:srgbClr val="000000"/>
                </a:solidFill>
                <a:effectLst/>
                <a:uLnTx/>
                <a:uFillTx/>
                <a:latin typeface="+mn-lt"/>
                <a:ea typeface="+mn-ea"/>
                <a:cs typeface="+mn-cs"/>
              </a:rPr>
              <a:t>Two species based on phenotype?</a:t>
            </a:r>
          </a:p>
        </p:txBody>
      </p:sp>
      <p:sp>
        <p:nvSpPr>
          <p:cNvPr id="17" name="TextBox 16"/>
          <p:cNvSpPr txBox="1"/>
          <p:nvPr/>
        </p:nvSpPr>
        <p:spPr>
          <a:xfrm>
            <a:off x="3059832" y="6479625"/>
            <a:ext cx="6120680" cy="369332"/>
          </a:xfrm>
          <a:prstGeom prst="rect">
            <a:avLst/>
          </a:prstGeom>
          <a:noFill/>
        </p:spPr>
        <p:txBody>
          <a:bodyPr wrap="square" rtlCol="0">
            <a:spAutoFit/>
          </a:bodyPr>
          <a:lstStyle/>
          <a:p>
            <a:r>
              <a:rPr lang="cs-CZ" i="1" dirty="0" smtClean="0"/>
              <a:t>Bryja et al. 2010 Mol Ecol</a:t>
            </a:r>
            <a:r>
              <a:rPr lang="cs-CZ" i="1" smtClean="0"/>
              <a:t>; Mikula, ..., Bryja 2020 </a:t>
            </a:r>
            <a:r>
              <a:rPr lang="cs-CZ" i="1" dirty="0" smtClean="0"/>
              <a:t>Biol J Linn Soc</a:t>
            </a:r>
            <a:endParaRPr lang="en-US" i="1" dirty="0"/>
          </a:p>
        </p:txBody>
      </p:sp>
      <p:sp>
        <p:nvSpPr>
          <p:cNvPr id="20" name="Title 19"/>
          <p:cNvSpPr>
            <a:spLocks noGrp="1"/>
          </p:cNvSpPr>
          <p:nvPr>
            <p:ph type="title"/>
          </p:nvPr>
        </p:nvSpPr>
        <p:spPr>
          <a:xfrm>
            <a:off x="6588224" y="188640"/>
            <a:ext cx="2592288" cy="1325563"/>
          </a:xfrm>
        </p:spPr>
        <p:txBody>
          <a:bodyPr/>
          <a:lstStyle/>
          <a:p>
            <a:r>
              <a:rPr lang="cs-CZ" dirty="0" smtClean="0"/>
              <a:t>What is </a:t>
            </a:r>
            <a:br>
              <a:rPr lang="cs-CZ" dirty="0" smtClean="0"/>
            </a:br>
            <a:r>
              <a:rPr lang="cs-CZ" dirty="0" smtClean="0"/>
              <a:t>a species?</a:t>
            </a:r>
            <a:endParaRPr lang="en-US" dirty="0"/>
          </a:p>
        </p:txBody>
      </p:sp>
      <p:sp>
        <p:nvSpPr>
          <p:cNvPr id="21" name="Rectangle 20"/>
          <p:cNvSpPr/>
          <p:nvPr/>
        </p:nvSpPr>
        <p:spPr>
          <a:xfrm>
            <a:off x="4932040" y="2924944"/>
            <a:ext cx="459886" cy="158417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942353" y="197143"/>
            <a:ext cx="459886" cy="252944"/>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940477" y="476221"/>
            <a:ext cx="459886" cy="360491"/>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938203" y="895427"/>
            <a:ext cx="459886" cy="19117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40477" y="4567247"/>
            <a:ext cx="459886" cy="158417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56100" y="376322"/>
            <a:ext cx="1958476" cy="646331"/>
          </a:xfrm>
          <a:prstGeom prst="rect">
            <a:avLst/>
          </a:prstGeom>
          <a:noFill/>
        </p:spPr>
        <p:txBody>
          <a:bodyPr wrap="square" rtlCol="0">
            <a:spAutoFit/>
          </a:bodyPr>
          <a:lstStyle/>
          <a:p>
            <a:r>
              <a:rPr lang="cs-CZ" dirty="0" smtClean="0"/>
              <a:t>mtDNA tree</a:t>
            </a:r>
          </a:p>
          <a:p>
            <a:r>
              <a:rPr lang="cs-CZ" dirty="0" smtClean="0"/>
              <a:t>(=DNA barcoding)</a:t>
            </a:r>
            <a:endParaRPr lang="en-US" dirty="0"/>
          </a:p>
        </p:txBody>
      </p:sp>
    </p:spTree>
    <p:extLst>
      <p:ext uri="{BB962C8B-B14F-4D97-AF65-F5344CB8AC3E}">
        <p14:creationId xmlns:p14="http://schemas.microsoft.com/office/powerpoint/2010/main" val="2806793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xEl>
                                              <p:pRg st="3" end="3"/>
                                            </p:txEl>
                                          </p:spTgt>
                                        </p:tgtEl>
                                        <p:attrNameLst>
                                          <p:attrName>style.visibility</p:attrName>
                                        </p:attrNameLst>
                                      </p:cBhvr>
                                      <p:to>
                                        <p:strVal val="visible"/>
                                      </p:to>
                                    </p:set>
                                    <p:animEffect transition="in" filter="fade">
                                      <p:cBhvr>
                                        <p:cTn id="45" dur="500"/>
                                        <p:tgtEl>
                                          <p:spTgt spid="16">
                                            <p:txEl>
                                              <p:pRg st="3" end="3"/>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par>
                                <p:cTn id="49" presetID="10"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1" grpId="0" animBg="1"/>
      <p:bldP spid="22" grpId="0" animBg="1"/>
      <p:bldP spid="23" grpId="0" animBg="1"/>
      <p:bldP spid="24" grpId="0" animBg="1"/>
      <p:bldP spid="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72467"/>
            <a:ext cx="8894174" cy="3556734"/>
          </a:xfrm>
          <a:prstGeom prst="rect">
            <a:avLst/>
          </a:prstGeom>
        </p:spPr>
      </p:pic>
      <p:sp>
        <p:nvSpPr>
          <p:cNvPr id="3" name="TextBox 2"/>
          <p:cNvSpPr txBox="1"/>
          <p:nvPr/>
        </p:nvSpPr>
        <p:spPr>
          <a:xfrm>
            <a:off x="3059832" y="6479625"/>
            <a:ext cx="6120680" cy="369332"/>
          </a:xfrm>
          <a:prstGeom prst="rect">
            <a:avLst/>
          </a:prstGeom>
          <a:noFill/>
        </p:spPr>
        <p:txBody>
          <a:bodyPr wrap="square" rtlCol="0">
            <a:spAutoFit/>
          </a:bodyPr>
          <a:lstStyle/>
          <a:p>
            <a:r>
              <a:rPr lang="cs-CZ" i="1" dirty="0" smtClean="0"/>
              <a:t>Bryja et al. 2010 Mol Ecol; Mikula, ..., Bryja 2020 Biol J Linn Soc</a:t>
            </a:r>
            <a:endParaRPr lang="en-US" i="1" dirty="0"/>
          </a:p>
        </p:txBody>
      </p:sp>
      <p:sp>
        <p:nvSpPr>
          <p:cNvPr id="4" name="Nadpis 2"/>
          <p:cNvSpPr txBox="1">
            <a:spLocks/>
          </p:cNvSpPr>
          <p:nvPr/>
        </p:nvSpPr>
        <p:spPr>
          <a:xfrm>
            <a:off x="457200" y="274638"/>
            <a:ext cx="8229600" cy="777875"/>
          </a:xfrm>
          <a:prstGeom prst="rect">
            <a:avLst/>
          </a:prstGeom>
        </p:spPr>
        <p:txBody>
          <a:bodyPr vert="horz" lIns="91440" tIns="45720" rIns="91440" bIns="45720" rtlCol="0" anchor="ctr">
            <a:normAutofit/>
          </a:bodyPr>
          <a:lstStyle>
            <a:lvl1pPr defTabSz="685800">
              <a:lnSpc>
                <a:spcPct val="90000"/>
              </a:lnSpc>
              <a:spcBef>
                <a:spcPct val="0"/>
              </a:spcBef>
              <a:buNone/>
              <a:defRPr sz="3200">
                <a:latin typeface="+mj-lt"/>
                <a:ea typeface="+mj-ea"/>
                <a:cs typeface="+mj-cs"/>
              </a:defRPr>
            </a:lvl1pPr>
          </a:lstStyle>
          <a:p>
            <a:r>
              <a:rPr lang="cs-CZ" dirty="0"/>
              <a:t>Phylogeographic </a:t>
            </a:r>
            <a:r>
              <a:rPr lang="cs-CZ" dirty="0" err="1"/>
              <a:t>structure</a:t>
            </a:r>
            <a:r>
              <a:rPr lang="cs-CZ" dirty="0"/>
              <a:t> </a:t>
            </a:r>
            <a:r>
              <a:rPr lang="cs-CZ" dirty="0" err="1"/>
              <a:t>at</a:t>
            </a:r>
            <a:r>
              <a:rPr lang="cs-CZ" dirty="0"/>
              <a:t> mtDNA</a:t>
            </a:r>
          </a:p>
        </p:txBody>
      </p:sp>
      <p:sp>
        <p:nvSpPr>
          <p:cNvPr id="5" name="Freeform 4"/>
          <p:cNvSpPr/>
          <p:nvPr/>
        </p:nvSpPr>
        <p:spPr>
          <a:xfrm>
            <a:off x="680936" y="2198451"/>
            <a:ext cx="3044758" cy="1527243"/>
          </a:xfrm>
          <a:custGeom>
            <a:avLst/>
            <a:gdLst>
              <a:gd name="connsiteX0" fmla="*/ 0 w 3044758"/>
              <a:gd name="connsiteY0" fmla="*/ 437745 h 1527243"/>
              <a:gd name="connsiteX1" fmla="*/ 145915 w 3044758"/>
              <a:gd name="connsiteY1" fmla="*/ 612843 h 1527243"/>
              <a:gd name="connsiteX2" fmla="*/ 593387 w 3044758"/>
              <a:gd name="connsiteY2" fmla="*/ 768485 h 1527243"/>
              <a:gd name="connsiteX3" fmla="*/ 642026 w 3044758"/>
              <a:gd name="connsiteY3" fmla="*/ 1167319 h 1527243"/>
              <a:gd name="connsiteX4" fmla="*/ 943583 w 3044758"/>
              <a:gd name="connsiteY4" fmla="*/ 1527243 h 1527243"/>
              <a:gd name="connsiteX5" fmla="*/ 1507787 w 3044758"/>
              <a:gd name="connsiteY5" fmla="*/ 1439694 h 1527243"/>
              <a:gd name="connsiteX6" fmla="*/ 1867711 w 3044758"/>
              <a:gd name="connsiteY6" fmla="*/ 1089498 h 1527243"/>
              <a:gd name="connsiteX7" fmla="*/ 2052536 w 3044758"/>
              <a:gd name="connsiteY7" fmla="*/ 856034 h 1527243"/>
              <a:gd name="connsiteX8" fmla="*/ 2480553 w 3044758"/>
              <a:gd name="connsiteY8" fmla="*/ 564204 h 1527243"/>
              <a:gd name="connsiteX9" fmla="*/ 2772383 w 3044758"/>
              <a:gd name="connsiteY9" fmla="*/ 496111 h 1527243"/>
              <a:gd name="connsiteX10" fmla="*/ 3044758 w 3044758"/>
              <a:gd name="connsiteY10" fmla="*/ 0 h 1527243"/>
              <a:gd name="connsiteX11" fmla="*/ 2081719 w 3044758"/>
              <a:gd name="connsiteY11" fmla="*/ 272375 h 1527243"/>
              <a:gd name="connsiteX12" fmla="*/ 1303507 w 3044758"/>
              <a:gd name="connsiteY12" fmla="*/ 311285 h 1527243"/>
              <a:gd name="connsiteX13" fmla="*/ 875490 w 3044758"/>
              <a:gd name="connsiteY13" fmla="*/ 311285 h 1527243"/>
              <a:gd name="connsiteX14" fmla="*/ 184826 w 3044758"/>
              <a:gd name="connsiteY14" fmla="*/ 369651 h 1527243"/>
              <a:gd name="connsiteX15" fmla="*/ 0 w 3044758"/>
              <a:gd name="connsiteY15" fmla="*/ 437745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4758" h="1527243">
                <a:moveTo>
                  <a:pt x="0" y="437745"/>
                </a:moveTo>
                <a:lnTo>
                  <a:pt x="145915" y="612843"/>
                </a:lnTo>
                <a:lnTo>
                  <a:pt x="593387" y="768485"/>
                </a:lnTo>
                <a:lnTo>
                  <a:pt x="642026" y="1167319"/>
                </a:lnTo>
                <a:lnTo>
                  <a:pt x="943583" y="1527243"/>
                </a:lnTo>
                <a:lnTo>
                  <a:pt x="1507787" y="1439694"/>
                </a:lnTo>
                <a:lnTo>
                  <a:pt x="1867711" y="1089498"/>
                </a:lnTo>
                <a:lnTo>
                  <a:pt x="2052536" y="856034"/>
                </a:lnTo>
                <a:lnTo>
                  <a:pt x="2480553" y="564204"/>
                </a:lnTo>
                <a:lnTo>
                  <a:pt x="2772383" y="496111"/>
                </a:lnTo>
                <a:lnTo>
                  <a:pt x="3044758" y="0"/>
                </a:lnTo>
                <a:lnTo>
                  <a:pt x="2081719" y="272375"/>
                </a:lnTo>
                <a:lnTo>
                  <a:pt x="1303507" y="311285"/>
                </a:lnTo>
                <a:lnTo>
                  <a:pt x="875490" y="311285"/>
                </a:lnTo>
                <a:lnTo>
                  <a:pt x="184826" y="369651"/>
                </a:lnTo>
                <a:lnTo>
                  <a:pt x="0" y="437745"/>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0009" y="1809345"/>
            <a:ext cx="2178995" cy="2665378"/>
          </a:xfrm>
          <a:custGeom>
            <a:avLst/>
            <a:gdLst>
              <a:gd name="connsiteX0" fmla="*/ 0 w 2178995"/>
              <a:gd name="connsiteY0" fmla="*/ 1585608 h 2665378"/>
              <a:gd name="connsiteX1" fmla="*/ 418289 w 2178995"/>
              <a:gd name="connsiteY1" fmla="*/ 1138136 h 2665378"/>
              <a:gd name="connsiteX2" fmla="*/ 846306 w 2178995"/>
              <a:gd name="connsiteY2" fmla="*/ 914400 h 2665378"/>
              <a:gd name="connsiteX3" fmla="*/ 972765 w 2178995"/>
              <a:gd name="connsiteY3" fmla="*/ 914400 h 2665378"/>
              <a:gd name="connsiteX4" fmla="*/ 1293778 w 2178995"/>
              <a:gd name="connsiteY4" fmla="*/ 389106 h 2665378"/>
              <a:gd name="connsiteX5" fmla="*/ 2130357 w 2178995"/>
              <a:gd name="connsiteY5" fmla="*/ 0 h 2665378"/>
              <a:gd name="connsiteX6" fmla="*/ 2178995 w 2178995"/>
              <a:gd name="connsiteY6" fmla="*/ 204281 h 2665378"/>
              <a:gd name="connsiteX7" fmla="*/ 1624519 w 2178995"/>
              <a:gd name="connsiteY7" fmla="*/ 1439693 h 2665378"/>
              <a:gd name="connsiteX8" fmla="*/ 1517514 w 2178995"/>
              <a:gd name="connsiteY8" fmla="*/ 2013625 h 2665378"/>
              <a:gd name="connsiteX9" fmla="*/ 1274323 w 2178995"/>
              <a:gd name="connsiteY9" fmla="*/ 2081719 h 2665378"/>
              <a:gd name="connsiteX10" fmla="*/ 787940 w 2178995"/>
              <a:gd name="connsiteY10" fmla="*/ 2665378 h 2665378"/>
              <a:gd name="connsiteX11" fmla="*/ 0 w 2178995"/>
              <a:gd name="connsiteY11" fmla="*/ 1585608 h 26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995" h="2665378">
                <a:moveTo>
                  <a:pt x="0" y="1585608"/>
                </a:moveTo>
                <a:lnTo>
                  <a:pt x="418289" y="1138136"/>
                </a:lnTo>
                <a:lnTo>
                  <a:pt x="846306" y="914400"/>
                </a:lnTo>
                <a:lnTo>
                  <a:pt x="972765" y="914400"/>
                </a:lnTo>
                <a:lnTo>
                  <a:pt x="1293778" y="389106"/>
                </a:lnTo>
                <a:lnTo>
                  <a:pt x="2130357" y="0"/>
                </a:lnTo>
                <a:lnTo>
                  <a:pt x="2178995" y="204281"/>
                </a:lnTo>
                <a:lnTo>
                  <a:pt x="1624519" y="1439693"/>
                </a:lnTo>
                <a:lnTo>
                  <a:pt x="1517514" y="2013625"/>
                </a:lnTo>
                <a:lnTo>
                  <a:pt x="1274323" y="2081719"/>
                </a:lnTo>
                <a:lnTo>
                  <a:pt x="787940" y="2665378"/>
                </a:lnTo>
                <a:lnTo>
                  <a:pt x="0" y="1585608"/>
                </a:lnTo>
                <a:close/>
              </a:path>
            </a:pathLst>
          </a:custGeom>
          <a:solidFill>
            <a:srgbClr val="00B05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92230" y="3356043"/>
            <a:ext cx="1293779" cy="1147863"/>
          </a:xfrm>
          <a:custGeom>
            <a:avLst/>
            <a:gdLst>
              <a:gd name="connsiteX0" fmla="*/ 145915 w 1293779"/>
              <a:gd name="connsiteY0" fmla="*/ 719846 h 1147863"/>
              <a:gd name="connsiteX1" fmla="*/ 0 w 1293779"/>
              <a:gd name="connsiteY1" fmla="*/ 963038 h 1147863"/>
              <a:gd name="connsiteX2" fmla="*/ 476655 w 1293779"/>
              <a:gd name="connsiteY2" fmla="*/ 1147863 h 1147863"/>
              <a:gd name="connsiteX3" fmla="*/ 1089498 w 1293779"/>
              <a:gd name="connsiteY3" fmla="*/ 1031131 h 1147863"/>
              <a:gd name="connsiteX4" fmla="*/ 1293779 w 1293779"/>
              <a:gd name="connsiteY4" fmla="*/ 972766 h 1147863"/>
              <a:gd name="connsiteX5" fmla="*/ 1254868 w 1293779"/>
              <a:gd name="connsiteY5" fmla="*/ 262646 h 1147863"/>
              <a:gd name="connsiteX6" fmla="*/ 1089498 w 1293779"/>
              <a:gd name="connsiteY6" fmla="*/ 0 h 1147863"/>
              <a:gd name="connsiteX7" fmla="*/ 651753 w 1293779"/>
              <a:gd name="connsiteY7" fmla="*/ 58366 h 1147863"/>
              <a:gd name="connsiteX8" fmla="*/ 583659 w 1293779"/>
              <a:gd name="connsiteY8" fmla="*/ 466927 h 1147863"/>
              <a:gd name="connsiteX9" fmla="*/ 223736 w 1293779"/>
              <a:gd name="connsiteY9" fmla="*/ 651753 h 1147863"/>
              <a:gd name="connsiteX10" fmla="*/ 145915 w 1293779"/>
              <a:gd name="connsiteY10" fmla="*/ 719846 h 11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779" h="1147863">
                <a:moveTo>
                  <a:pt x="145915" y="719846"/>
                </a:moveTo>
                <a:lnTo>
                  <a:pt x="0" y="963038"/>
                </a:lnTo>
                <a:lnTo>
                  <a:pt x="476655" y="1147863"/>
                </a:lnTo>
                <a:lnTo>
                  <a:pt x="1089498" y="1031131"/>
                </a:lnTo>
                <a:lnTo>
                  <a:pt x="1293779" y="972766"/>
                </a:lnTo>
                <a:lnTo>
                  <a:pt x="1254868" y="262646"/>
                </a:lnTo>
                <a:lnTo>
                  <a:pt x="1089498" y="0"/>
                </a:lnTo>
                <a:lnTo>
                  <a:pt x="651753" y="58366"/>
                </a:lnTo>
                <a:lnTo>
                  <a:pt x="583659" y="466927"/>
                </a:lnTo>
                <a:lnTo>
                  <a:pt x="223736" y="651753"/>
                </a:lnTo>
                <a:lnTo>
                  <a:pt x="145915" y="719846"/>
                </a:lnTo>
                <a:close/>
              </a:path>
            </a:pathLst>
          </a:cu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704289"/>
            <a:ext cx="2334638" cy="846307"/>
          </a:xfrm>
          <a:custGeom>
            <a:avLst/>
            <a:gdLst>
              <a:gd name="connsiteX0" fmla="*/ 0 w 2334638"/>
              <a:gd name="connsiteY0" fmla="*/ 184826 h 846307"/>
              <a:gd name="connsiteX1" fmla="*/ 330740 w 2334638"/>
              <a:gd name="connsiteY1" fmla="*/ 807396 h 846307"/>
              <a:gd name="connsiteX2" fmla="*/ 1108953 w 2334638"/>
              <a:gd name="connsiteY2" fmla="*/ 846307 h 846307"/>
              <a:gd name="connsiteX3" fmla="*/ 2227634 w 2334638"/>
              <a:gd name="connsiteY3" fmla="*/ 807396 h 846307"/>
              <a:gd name="connsiteX4" fmla="*/ 2334638 w 2334638"/>
              <a:gd name="connsiteY4" fmla="*/ 272375 h 846307"/>
              <a:gd name="connsiteX5" fmla="*/ 1984443 w 2334638"/>
              <a:gd name="connsiteY5" fmla="*/ 58366 h 846307"/>
              <a:gd name="connsiteX6" fmla="*/ 1040860 w 2334638"/>
              <a:gd name="connsiteY6" fmla="*/ 0 h 846307"/>
              <a:gd name="connsiteX7" fmla="*/ 340468 w 2334638"/>
              <a:gd name="connsiteY7" fmla="*/ 58366 h 846307"/>
              <a:gd name="connsiteX8" fmla="*/ 68094 w 2334638"/>
              <a:gd name="connsiteY8" fmla="*/ 97277 h 846307"/>
              <a:gd name="connsiteX9" fmla="*/ 0 w 2334638"/>
              <a:gd name="connsiteY9" fmla="*/ 184826 h 8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638" h="846307">
                <a:moveTo>
                  <a:pt x="0" y="184826"/>
                </a:moveTo>
                <a:lnTo>
                  <a:pt x="330740" y="807396"/>
                </a:lnTo>
                <a:lnTo>
                  <a:pt x="1108953" y="846307"/>
                </a:lnTo>
                <a:lnTo>
                  <a:pt x="2227634" y="807396"/>
                </a:lnTo>
                <a:lnTo>
                  <a:pt x="2334638" y="272375"/>
                </a:lnTo>
                <a:lnTo>
                  <a:pt x="1984443" y="58366"/>
                </a:lnTo>
                <a:lnTo>
                  <a:pt x="1040860" y="0"/>
                </a:lnTo>
                <a:lnTo>
                  <a:pt x="340468" y="58366"/>
                </a:lnTo>
                <a:lnTo>
                  <a:pt x="68094" y="97277"/>
                </a:lnTo>
                <a:lnTo>
                  <a:pt x="0" y="184826"/>
                </a:lnTo>
                <a:close/>
              </a:path>
            </a:pathLst>
          </a:cu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73166" y="3035030"/>
            <a:ext cx="1468877" cy="1410510"/>
          </a:xfrm>
          <a:custGeom>
            <a:avLst/>
            <a:gdLst>
              <a:gd name="connsiteX0" fmla="*/ 525294 w 1468877"/>
              <a:gd name="connsiteY0" fmla="*/ 0 h 1410510"/>
              <a:gd name="connsiteX1" fmla="*/ 252919 w 1468877"/>
              <a:gd name="connsiteY1" fmla="*/ 496110 h 1410510"/>
              <a:gd name="connsiteX2" fmla="*/ 0 w 1468877"/>
              <a:gd name="connsiteY2" fmla="*/ 992221 h 1410510"/>
              <a:gd name="connsiteX3" fmla="*/ 321013 w 1468877"/>
              <a:gd name="connsiteY3" fmla="*/ 1410510 h 1410510"/>
              <a:gd name="connsiteX4" fmla="*/ 710119 w 1468877"/>
              <a:gd name="connsiteY4" fmla="*/ 1313234 h 1410510"/>
              <a:gd name="connsiteX5" fmla="*/ 914400 w 1468877"/>
              <a:gd name="connsiteY5" fmla="*/ 1128408 h 1410510"/>
              <a:gd name="connsiteX6" fmla="*/ 1468877 w 1468877"/>
              <a:gd name="connsiteY6" fmla="*/ 1332689 h 1410510"/>
              <a:gd name="connsiteX7" fmla="*/ 1459149 w 1468877"/>
              <a:gd name="connsiteY7" fmla="*/ 1001949 h 1410510"/>
              <a:gd name="connsiteX8" fmla="*/ 1108953 w 1468877"/>
              <a:gd name="connsiteY8" fmla="*/ 807396 h 1410510"/>
              <a:gd name="connsiteX9" fmla="*/ 1040860 w 1468877"/>
              <a:gd name="connsiteY9" fmla="*/ 505838 h 1410510"/>
              <a:gd name="connsiteX10" fmla="*/ 865762 w 1468877"/>
              <a:gd name="connsiteY10" fmla="*/ 252919 h 1410510"/>
              <a:gd name="connsiteX11" fmla="*/ 603115 w 1468877"/>
              <a:gd name="connsiteY11" fmla="*/ 29183 h 1410510"/>
              <a:gd name="connsiteX12" fmla="*/ 525294 w 1468877"/>
              <a:gd name="connsiteY12" fmla="*/ 0 h 14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8877" h="1410510">
                <a:moveTo>
                  <a:pt x="525294" y="0"/>
                </a:moveTo>
                <a:lnTo>
                  <a:pt x="252919" y="496110"/>
                </a:lnTo>
                <a:lnTo>
                  <a:pt x="0" y="992221"/>
                </a:lnTo>
                <a:lnTo>
                  <a:pt x="321013" y="1410510"/>
                </a:lnTo>
                <a:lnTo>
                  <a:pt x="710119" y="1313234"/>
                </a:lnTo>
                <a:lnTo>
                  <a:pt x="914400" y="1128408"/>
                </a:lnTo>
                <a:lnTo>
                  <a:pt x="1468877" y="1332689"/>
                </a:lnTo>
                <a:lnTo>
                  <a:pt x="1459149" y="1001949"/>
                </a:lnTo>
                <a:lnTo>
                  <a:pt x="1108953" y="807396"/>
                </a:lnTo>
                <a:lnTo>
                  <a:pt x="1040860" y="505838"/>
                </a:lnTo>
                <a:lnTo>
                  <a:pt x="865762" y="252919"/>
                </a:lnTo>
                <a:lnTo>
                  <a:pt x="603115" y="29183"/>
                </a:lnTo>
                <a:lnTo>
                  <a:pt x="525294" y="0"/>
                </a:lnTo>
                <a:close/>
              </a:path>
            </a:pathLst>
          </a:custGeom>
          <a:solidFill>
            <a:srgbClr val="1F4E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21796" y="2149813"/>
            <a:ext cx="418289" cy="340468"/>
          </a:xfrm>
          <a:custGeom>
            <a:avLst/>
            <a:gdLst>
              <a:gd name="connsiteX0" fmla="*/ 0 w 418289"/>
              <a:gd name="connsiteY0" fmla="*/ 194553 h 340468"/>
              <a:gd name="connsiteX1" fmla="*/ 136187 w 418289"/>
              <a:gd name="connsiteY1" fmla="*/ 340468 h 340468"/>
              <a:gd name="connsiteX2" fmla="*/ 359923 w 418289"/>
              <a:gd name="connsiteY2" fmla="*/ 272374 h 340468"/>
              <a:gd name="connsiteX3" fmla="*/ 418289 w 418289"/>
              <a:gd name="connsiteY3" fmla="*/ 48638 h 340468"/>
              <a:gd name="connsiteX4" fmla="*/ 301557 w 418289"/>
              <a:gd name="connsiteY4" fmla="*/ 0 h 340468"/>
              <a:gd name="connsiteX5" fmla="*/ 145915 w 418289"/>
              <a:gd name="connsiteY5" fmla="*/ 97276 h 340468"/>
              <a:gd name="connsiteX6" fmla="*/ 0 w 418289"/>
              <a:gd name="connsiteY6" fmla="*/ 194553 h 3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89" h="340468">
                <a:moveTo>
                  <a:pt x="0" y="194553"/>
                </a:moveTo>
                <a:lnTo>
                  <a:pt x="136187" y="340468"/>
                </a:lnTo>
                <a:lnTo>
                  <a:pt x="359923" y="272374"/>
                </a:lnTo>
                <a:lnTo>
                  <a:pt x="418289" y="48638"/>
                </a:lnTo>
                <a:lnTo>
                  <a:pt x="301557" y="0"/>
                </a:lnTo>
                <a:lnTo>
                  <a:pt x="145915" y="97276"/>
                </a:lnTo>
                <a:lnTo>
                  <a:pt x="0" y="194553"/>
                </a:lnTo>
                <a:close/>
              </a:path>
            </a:pathLst>
          </a:custGeom>
          <a:solidFill>
            <a:srgbClr val="FFC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0878" y="2013785"/>
            <a:ext cx="386644" cy="369332"/>
          </a:xfrm>
          <a:prstGeom prst="rect">
            <a:avLst/>
          </a:prstGeom>
          <a:noFill/>
        </p:spPr>
        <p:txBody>
          <a:bodyPr wrap="none" rtlCol="0">
            <a:spAutoFit/>
          </a:bodyPr>
          <a:lstStyle/>
          <a:p>
            <a:r>
              <a:rPr lang="cs-CZ" b="1" dirty="0" smtClean="0">
                <a:solidFill>
                  <a:srgbClr val="FFC000"/>
                </a:solidFill>
              </a:rPr>
              <a:t>M</a:t>
            </a:r>
            <a:endParaRPr lang="en-US" b="1" dirty="0">
              <a:solidFill>
                <a:srgbClr val="FFC000"/>
              </a:solidFill>
            </a:endParaRPr>
          </a:p>
        </p:txBody>
      </p:sp>
      <p:sp>
        <p:nvSpPr>
          <p:cNvPr id="12" name="TextBox 11"/>
          <p:cNvSpPr txBox="1"/>
          <p:nvPr/>
        </p:nvSpPr>
        <p:spPr>
          <a:xfrm>
            <a:off x="1642549" y="3266168"/>
            <a:ext cx="330540" cy="369332"/>
          </a:xfrm>
          <a:prstGeom prst="rect">
            <a:avLst/>
          </a:prstGeom>
          <a:solidFill>
            <a:schemeClr val="bg1"/>
          </a:solidFill>
        </p:spPr>
        <p:txBody>
          <a:bodyPr wrap="none" rtlCol="0">
            <a:spAutoFit/>
          </a:bodyPr>
          <a:lstStyle/>
          <a:p>
            <a:r>
              <a:rPr lang="cs-CZ" b="1" dirty="0" smtClean="0">
                <a:solidFill>
                  <a:srgbClr val="FF0000"/>
                </a:solidFill>
              </a:rPr>
              <a:t>D</a:t>
            </a:r>
            <a:endParaRPr lang="en-US" b="1" dirty="0">
              <a:solidFill>
                <a:srgbClr val="FF0000"/>
              </a:solidFill>
            </a:endParaRPr>
          </a:p>
        </p:txBody>
      </p:sp>
      <p:sp>
        <p:nvSpPr>
          <p:cNvPr id="13" name="TextBox 12"/>
          <p:cNvSpPr txBox="1"/>
          <p:nvPr/>
        </p:nvSpPr>
        <p:spPr>
          <a:xfrm>
            <a:off x="3131840" y="3573016"/>
            <a:ext cx="423514" cy="369332"/>
          </a:xfrm>
          <a:prstGeom prst="rect">
            <a:avLst/>
          </a:prstGeom>
          <a:solidFill>
            <a:schemeClr val="bg1"/>
          </a:solidFill>
        </p:spPr>
        <p:txBody>
          <a:bodyPr wrap="none" rtlCol="0">
            <a:spAutoFit/>
          </a:bodyPr>
          <a:lstStyle/>
          <a:p>
            <a:r>
              <a:rPr lang="cs-CZ" b="1" dirty="0" smtClean="0">
                <a:solidFill>
                  <a:srgbClr val="00B050"/>
                </a:solidFill>
              </a:rPr>
              <a:t>C1</a:t>
            </a:r>
            <a:endParaRPr lang="en-US" b="1" dirty="0">
              <a:solidFill>
                <a:srgbClr val="00B050"/>
              </a:solidFill>
            </a:endParaRPr>
          </a:p>
        </p:txBody>
      </p:sp>
      <p:sp>
        <p:nvSpPr>
          <p:cNvPr id="14" name="TextBox 13"/>
          <p:cNvSpPr txBox="1"/>
          <p:nvPr/>
        </p:nvSpPr>
        <p:spPr>
          <a:xfrm>
            <a:off x="3796183" y="4069817"/>
            <a:ext cx="423514" cy="369332"/>
          </a:xfrm>
          <a:prstGeom prst="rect">
            <a:avLst/>
          </a:prstGeom>
          <a:solidFill>
            <a:schemeClr val="bg1"/>
          </a:solidFill>
        </p:spPr>
        <p:txBody>
          <a:bodyPr wrap="none" rtlCol="0">
            <a:spAutoFit/>
          </a:bodyPr>
          <a:lstStyle/>
          <a:p>
            <a:r>
              <a:rPr lang="cs-CZ" b="1" dirty="0" smtClean="0">
                <a:solidFill>
                  <a:srgbClr val="FFFF00"/>
                </a:solidFill>
              </a:rPr>
              <a:t>C2</a:t>
            </a:r>
            <a:endParaRPr lang="en-US" b="1" dirty="0">
              <a:solidFill>
                <a:srgbClr val="FFFF00"/>
              </a:solidFill>
            </a:endParaRPr>
          </a:p>
        </p:txBody>
      </p:sp>
      <p:sp>
        <p:nvSpPr>
          <p:cNvPr id="15" name="TextBox 14"/>
          <p:cNvSpPr txBox="1"/>
          <p:nvPr/>
        </p:nvSpPr>
        <p:spPr>
          <a:xfrm>
            <a:off x="4932040" y="3779748"/>
            <a:ext cx="324128" cy="369332"/>
          </a:xfrm>
          <a:prstGeom prst="rect">
            <a:avLst/>
          </a:prstGeom>
          <a:solidFill>
            <a:schemeClr val="bg1"/>
          </a:solidFill>
        </p:spPr>
        <p:txBody>
          <a:bodyPr wrap="none" rtlCol="0">
            <a:spAutoFit/>
          </a:bodyPr>
          <a:lstStyle/>
          <a:p>
            <a:r>
              <a:rPr lang="cs-CZ" b="1" dirty="0" smtClean="0">
                <a:solidFill>
                  <a:srgbClr val="0070C0"/>
                </a:solidFill>
              </a:rPr>
              <a:t>A</a:t>
            </a:r>
            <a:endParaRPr lang="en-US" b="1" dirty="0">
              <a:solidFill>
                <a:srgbClr val="0070C0"/>
              </a:solidFill>
            </a:endParaRPr>
          </a:p>
        </p:txBody>
      </p:sp>
      <p:sp>
        <p:nvSpPr>
          <p:cNvPr id="16" name="TextBox 15"/>
          <p:cNvSpPr txBox="1"/>
          <p:nvPr/>
        </p:nvSpPr>
        <p:spPr>
          <a:xfrm>
            <a:off x="6137714" y="3140968"/>
            <a:ext cx="314510" cy="369332"/>
          </a:xfrm>
          <a:prstGeom prst="rect">
            <a:avLst/>
          </a:prstGeom>
          <a:solidFill>
            <a:schemeClr val="bg1"/>
          </a:solidFill>
        </p:spPr>
        <p:txBody>
          <a:bodyPr wrap="none" rtlCol="0">
            <a:spAutoFit/>
          </a:bodyPr>
          <a:lstStyle/>
          <a:p>
            <a:r>
              <a:rPr lang="cs-CZ" b="1" dirty="0" smtClean="0">
                <a:solidFill>
                  <a:srgbClr val="00B0F0"/>
                </a:solidFill>
              </a:rPr>
              <a:t>B</a:t>
            </a:r>
            <a:endParaRPr lang="en-US" b="1" dirty="0">
              <a:solidFill>
                <a:srgbClr val="00B0F0"/>
              </a:solidFill>
            </a:endParaRPr>
          </a:p>
        </p:txBody>
      </p:sp>
      <p:sp>
        <p:nvSpPr>
          <p:cNvPr id="17" name="Zaoblený obdélník 129"/>
          <p:cNvSpPr/>
          <p:nvPr/>
        </p:nvSpPr>
        <p:spPr>
          <a:xfrm>
            <a:off x="4293586" y="3140968"/>
            <a:ext cx="689371" cy="129818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cs-CZ"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TextBox 17"/>
          <p:cNvSpPr txBox="1"/>
          <p:nvPr/>
        </p:nvSpPr>
        <p:spPr>
          <a:xfrm>
            <a:off x="3941943" y="4585944"/>
            <a:ext cx="1496243" cy="369332"/>
          </a:xfrm>
          <a:prstGeom prst="rect">
            <a:avLst/>
          </a:prstGeom>
          <a:noFill/>
        </p:spPr>
        <p:txBody>
          <a:bodyPr wrap="none" rtlCol="0">
            <a:spAutoFit/>
          </a:bodyPr>
          <a:lstStyle/>
          <a:p>
            <a:r>
              <a:rPr lang="cs-CZ" b="1" dirty="0" smtClean="0">
                <a:solidFill>
                  <a:srgbClr val="FF0000"/>
                </a:solidFill>
              </a:rPr>
              <a:t>Dahomey gap</a:t>
            </a:r>
            <a:endParaRPr lang="en-US" b="1" dirty="0">
              <a:solidFill>
                <a:srgbClr val="FF0000"/>
              </a:solidFill>
            </a:endParaRPr>
          </a:p>
        </p:txBody>
      </p:sp>
      <p:pic>
        <p:nvPicPr>
          <p:cNvPr id="19"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30157" y="1933159"/>
            <a:ext cx="577577" cy="498803"/>
          </a:xfrm>
          <a:prstGeom prst="rect">
            <a:avLst/>
          </a:prstGeom>
          <a:noFill/>
        </p:spPr>
      </p:pic>
      <p:pic>
        <p:nvPicPr>
          <p:cNvPr id="20"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45092" y="3660958"/>
            <a:ext cx="577577" cy="498803"/>
          </a:xfrm>
          <a:prstGeom prst="rect">
            <a:avLst/>
          </a:prstGeom>
          <a:noFill/>
        </p:spPr>
      </p:pic>
      <p:pic>
        <p:nvPicPr>
          <p:cNvPr id="21"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598737" y="3648931"/>
            <a:ext cx="577577" cy="498803"/>
          </a:xfrm>
          <a:prstGeom prst="rect">
            <a:avLst/>
          </a:prstGeom>
          <a:noFill/>
        </p:spPr>
      </p:pic>
      <p:pic>
        <p:nvPicPr>
          <p:cNvPr id="22"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312301" y="3550596"/>
            <a:ext cx="577577" cy="498803"/>
          </a:xfrm>
          <a:prstGeom prst="rect">
            <a:avLst/>
          </a:prstGeom>
          <a:noFill/>
        </p:spPr>
      </p:pic>
      <p:pic>
        <p:nvPicPr>
          <p:cNvPr id="23"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421924" y="2589972"/>
            <a:ext cx="577577" cy="498803"/>
          </a:xfrm>
          <a:prstGeom prst="rect">
            <a:avLst/>
          </a:prstGeom>
          <a:noFill/>
        </p:spPr>
      </p:pic>
      <p:pic>
        <p:nvPicPr>
          <p:cNvPr id="24" name="Picture 2" descr="C:\Documents and Settings\Pepa Bryja\Local Settings\Temporary Internet Files\Content.IE5\1VH7BA5N\MCAN04317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95" y="4271949"/>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11943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5631"/>
          <a:stretch/>
        </p:blipFill>
        <p:spPr bwMode="auto">
          <a:xfrm>
            <a:off x="567709" y="1125538"/>
            <a:ext cx="7533304" cy="489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Nadpis 2"/>
          <p:cNvSpPr>
            <a:spLocks noGrp="1"/>
          </p:cNvSpPr>
          <p:nvPr>
            <p:ph type="title"/>
          </p:nvPr>
        </p:nvSpPr>
        <p:spPr>
          <a:xfrm>
            <a:off x="250825" y="274638"/>
            <a:ext cx="8569325" cy="777875"/>
          </a:xfrm>
        </p:spPr>
        <p:txBody>
          <a:bodyPr/>
          <a:lstStyle/>
          <a:p>
            <a:r>
              <a:rPr lang="cs-CZ" altLang="cs-CZ" sz="3200" dirty="0" smtClean="0"/>
              <a:t>Partial mtDNA introgression in Dahomey gap</a:t>
            </a:r>
          </a:p>
        </p:txBody>
      </p:sp>
      <p:sp>
        <p:nvSpPr>
          <p:cNvPr id="2" name="Rectangle 1"/>
          <p:cNvSpPr/>
          <p:nvPr/>
        </p:nvSpPr>
        <p:spPr>
          <a:xfrm>
            <a:off x="5220072" y="1052513"/>
            <a:ext cx="3240360" cy="2736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flipH="1">
            <a:off x="2075959" y="1268760"/>
            <a:ext cx="3089716" cy="461665"/>
          </a:xfrm>
          <a:prstGeom prst="rect">
            <a:avLst/>
          </a:prstGeom>
          <a:noFill/>
        </p:spPr>
        <p:txBody>
          <a:bodyPr wrap="square" rtlCol="0">
            <a:spAutoFit/>
          </a:bodyPr>
          <a:lstStyle/>
          <a:p>
            <a:r>
              <a:rPr lang="cs-CZ" sz="2400" dirty="0" smtClean="0"/>
              <a:t>nuclear microsatellites</a:t>
            </a:r>
            <a:endParaRPr lang="en-US" sz="2400" dirty="0"/>
          </a:p>
        </p:txBody>
      </p:sp>
      <p:sp>
        <p:nvSpPr>
          <p:cNvPr id="4" name="Rectangle 3"/>
          <p:cNvSpPr/>
          <p:nvPr/>
        </p:nvSpPr>
        <p:spPr>
          <a:xfrm>
            <a:off x="5370715" y="2276872"/>
            <a:ext cx="209397" cy="2160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5370715" y="2708920"/>
            <a:ext cx="281405" cy="28803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52120" y="2200218"/>
            <a:ext cx="3384376" cy="369332"/>
          </a:xfrm>
          <a:prstGeom prst="rect">
            <a:avLst/>
          </a:prstGeom>
          <a:noFill/>
        </p:spPr>
        <p:txBody>
          <a:bodyPr wrap="square" rtlCol="0">
            <a:spAutoFit/>
          </a:bodyPr>
          <a:lstStyle/>
          <a:p>
            <a:r>
              <a:rPr lang="cs-CZ" dirty="0" smtClean="0"/>
              <a:t>mtDNA of Clade A („</a:t>
            </a:r>
            <a:r>
              <a:rPr lang="cs-CZ" i="1" dirty="0" smtClean="0"/>
              <a:t>daltoni</a:t>
            </a:r>
            <a:r>
              <a:rPr lang="cs-CZ" dirty="0" smtClean="0"/>
              <a:t>“)</a:t>
            </a:r>
            <a:endParaRPr lang="en-US" dirty="0"/>
          </a:p>
        </p:txBody>
      </p:sp>
      <p:sp>
        <p:nvSpPr>
          <p:cNvPr id="9" name="TextBox 8"/>
          <p:cNvSpPr txBox="1"/>
          <p:nvPr/>
        </p:nvSpPr>
        <p:spPr>
          <a:xfrm>
            <a:off x="5652120" y="2699628"/>
            <a:ext cx="3384376" cy="369332"/>
          </a:xfrm>
          <a:prstGeom prst="rect">
            <a:avLst/>
          </a:prstGeom>
          <a:noFill/>
        </p:spPr>
        <p:txBody>
          <a:bodyPr wrap="square" rtlCol="0">
            <a:spAutoFit/>
          </a:bodyPr>
          <a:lstStyle/>
          <a:p>
            <a:r>
              <a:rPr lang="cs-CZ" dirty="0" smtClean="0"/>
              <a:t>mtDNA of Clade C2 („</a:t>
            </a:r>
            <a:r>
              <a:rPr lang="cs-CZ" i="1" dirty="0" smtClean="0"/>
              <a:t>derooi</a:t>
            </a:r>
            <a:r>
              <a:rPr lang="cs-CZ" dirty="0" smtClean="0"/>
              <a:t>“)</a:t>
            </a:r>
            <a:endParaRPr lang="en-US" dirty="0"/>
          </a:p>
        </p:txBody>
      </p:sp>
      <p:sp>
        <p:nvSpPr>
          <p:cNvPr id="7" name="TextBox 6"/>
          <p:cNvSpPr txBox="1"/>
          <p:nvPr/>
        </p:nvSpPr>
        <p:spPr>
          <a:xfrm>
            <a:off x="3491880" y="5724980"/>
            <a:ext cx="1269855" cy="369332"/>
          </a:xfrm>
          <a:prstGeom prst="rect">
            <a:avLst/>
          </a:prstGeom>
          <a:noFill/>
        </p:spPr>
        <p:txBody>
          <a:bodyPr wrap="square" rtlCol="0">
            <a:spAutoFit/>
          </a:bodyPr>
          <a:lstStyle/>
          <a:p>
            <a:r>
              <a:rPr lang="cs-CZ" dirty="0" smtClean="0"/>
              <a:t>mtDNA</a:t>
            </a:r>
            <a:endParaRPr lang="en-US" dirty="0"/>
          </a:p>
        </p:txBody>
      </p:sp>
      <p:cxnSp>
        <p:nvCxnSpPr>
          <p:cNvPr id="10" name="Straight Connector 9"/>
          <p:cNvCxnSpPr>
            <a:endCxn id="7" idx="1"/>
          </p:cNvCxnSpPr>
          <p:nvPr/>
        </p:nvCxnSpPr>
        <p:spPr>
          <a:xfrm>
            <a:off x="2915816" y="5857455"/>
            <a:ext cx="576064" cy="52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368427" y="5857456"/>
            <a:ext cx="1142990" cy="52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444208" y="6479625"/>
            <a:ext cx="2736304" cy="369332"/>
          </a:xfrm>
          <a:prstGeom prst="rect">
            <a:avLst/>
          </a:prstGeom>
          <a:noFill/>
        </p:spPr>
        <p:txBody>
          <a:bodyPr wrap="square" rtlCol="0">
            <a:spAutoFit/>
          </a:bodyPr>
          <a:lstStyle/>
          <a:p>
            <a:r>
              <a:rPr lang="cs-CZ" i="1" dirty="0" smtClean="0"/>
              <a:t>Bryja et al. 2010 Mol Ecol</a:t>
            </a:r>
            <a:endParaRPr lang="en-US" i="1" dirty="0"/>
          </a:p>
        </p:txBody>
      </p:sp>
    </p:spTree>
    <p:extLst>
      <p:ext uri="{BB962C8B-B14F-4D97-AF65-F5344CB8AC3E}">
        <p14:creationId xmlns:p14="http://schemas.microsoft.com/office/powerpoint/2010/main" val="18692378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Morphological differentiation</a:t>
            </a:r>
            <a:endParaRPr lang="en-US" dirty="0"/>
          </a:p>
        </p:txBody>
      </p:sp>
      <p:pic>
        <p:nvPicPr>
          <p:cNvPr id="3" name="Picture 2"/>
          <p:cNvPicPr>
            <a:picLocks noChangeAspect="1"/>
          </p:cNvPicPr>
          <p:nvPr/>
        </p:nvPicPr>
        <p:blipFill>
          <a:blip r:embed="rId2"/>
          <a:stretch>
            <a:fillRect/>
          </a:stretch>
        </p:blipFill>
        <p:spPr>
          <a:xfrm>
            <a:off x="539552" y="1916832"/>
            <a:ext cx="3760773" cy="3674242"/>
          </a:xfrm>
          <a:prstGeom prst="rect">
            <a:avLst/>
          </a:prstGeom>
        </p:spPr>
      </p:pic>
      <p:sp>
        <p:nvSpPr>
          <p:cNvPr id="4" name="TextBox 3"/>
          <p:cNvSpPr txBox="1"/>
          <p:nvPr/>
        </p:nvSpPr>
        <p:spPr>
          <a:xfrm>
            <a:off x="1907704" y="5793831"/>
            <a:ext cx="1152128" cy="369332"/>
          </a:xfrm>
          <a:prstGeom prst="rect">
            <a:avLst/>
          </a:prstGeom>
          <a:noFill/>
        </p:spPr>
        <p:txBody>
          <a:bodyPr wrap="square" rtlCol="0">
            <a:spAutoFit/>
          </a:bodyPr>
          <a:lstStyle/>
          <a:p>
            <a:r>
              <a:rPr lang="cs-CZ" dirty="0" smtClean="0"/>
              <a:t>Skull size</a:t>
            </a:r>
            <a:endParaRPr lang="en-US" dirty="0"/>
          </a:p>
        </p:txBody>
      </p:sp>
      <p:pic>
        <p:nvPicPr>
          <p:cNvPr id="5" name="Picture 4"/>
          <p:cNvPicPr>
            <a:picLocks noChangeAspect="1"/>
          </p:cNvPicPr>
          <p:nvPr/>
        </p:nvPicPr>
        <p:blipFill>
          <a:blip r:embed="rId3"/>
          <a:stretch>
            <a:fillRect/>
          </a:stretch>
        </p:blipFill>
        <p:spPr>
          <a:xfrm>
            <a:off x="4300324" y="1772815"/>
            <a:ext cx="4016092" cy="4070923"/>
          </a:xfrm>
          <a:prstGeom prst="rect">
            <a:avLst/>
          </a:prstGeom>
        </p:spPr>
      </p:pic>
      <p:sp>
        <p:nvSpPr>
          <p:cNvPr id="6" name="TextBox 5"/>
          <p:cNvSpPr txBox="1"/>
          <p:nvPr/>
        </p:nvSpPr>
        <p:spPr>
          <a:xfrm>
            <a:off x="5436096" y="6479625"/>
            <a:ext cx="3744416" cy="369332"/>
          </a:xfrm>
          <a:prstGeom prst="rect">
            <a:avLst/>
          </a:prstGeom>
          <a:noFill/>
        </p:spPr>
        <p:txBody>
          <a:bodyPr wrap="square" rtlCol="0">
            <a:spAutoFit/>
          </a:bodyPr>
          <a:lstStyle/>
          <a:p>
            <a:r>
              <a:rPr lang="cs-CZ" i="1" dirty="0" smtClean="0"/>
              <a:t>Mikula, ..., Bryja 2020 Biol J Linn Soc</a:t>
            </a:r>
            <a:endParaRPr lang="en-US" i="1" dirty="0"/>
          </a:p>
        </p:txBody>
      </p:sp>
      <p:sp>
        <p:nvSpPr>
          <p:cNvPr id="7" name="TextBox 6"/>
          <p:cNvSpPr txBox="1"/>
          <p:nvPr/>
        </p:nvSpPr>
        <p:spPr>
          <a:xfrm>
            <a:off x="6084168" y="5780172"/>
            <a:ext cx="1368152" cy="369332"/>
          </a:xfrm>
          <a:prstGeom prst="rect">
            <a:avLst/>
          </a:prstGeom>
          <a:noFill/>
        </p:spPr>
        <p:txBody>
          <a:bodyPr wrap="square" rtlCol="0">
            <a:spAutoFit/>
          </a:bodyPr>
          <a:lstStyle/>
          <a:p>
            <a:r>
              <a:rPr lang="cs-CZ" dirty="0" smtClean="0"/>
              <a:t>Skull shape</a:t>
            </a:r>
            <a:endParaRPr lang="en-US" dirty="0"/>
          </a:p>
        </p:txBody>
      </p:sp>
    </p:spTree>
    <p:extLst>
      <p:ext uri="{BB962C8B-B14F-4D97-AF65-F5344CB8AC3E}">
        <p14:creationId xmlns:p14="http://schemas.microsoft.com/office/powerpoint/2010/main" val="34115259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72467"/>
            <a:ext cx="8894174" cy="3556734"/>
          </a:xfrm>
          <a:prstGeom prst="rect">
            <a:avLst/>
          </a:prstGeom>
        </p:spPr>
      </p:pic>
      <p:sp>
        <p:nvSpPr>
          <p:cNvPr id="3" name="TextBox 2"/>
          <p:cNvSpPr txBox="1"/>
          <p:nvPr/>
        </p:nvSpPr>
        <p:spPr>
          <a:xfrm>
            <a:off x="3059832" y="6479625"/>
            <a:ext cx="6120680" cy="369332"/>
          </a:xfrm>
          <a:prstGeom prst="rect">
            <a:avLst/>
          </a:prstGeom>
          <a:noFill/>
        </p:spPr>
        <p:txBody>
          <a:bodyPr wrap="square" rtlCol="0">
            <a:spAutoFit/>
          </a:bodyPr>
          <a:lstStyle/>
          <a:p>
            <a:r>
              <a:rPr lang="cs-CZ" i="1" dirty="0" smtClean="0"/>
              <a:t>Bryja et al. 2010 Mol Ecol; Mikula, ..., Bryja 2020 Biol J Linn Soc</a:t>
            </a:r>
            <a:endParaRPr lang="en-US" i="1" dirty="0"/>
          </a:p>
        </p:txBody>
      </p:sp>
      <p:sp>
        <p:nvSpPr>
          <p:cNvPr id="4" name="Nadpis 2"/>
          <p:cNvSpPr txBox="1">
            <a:spLocks/>
          </p:cNvSpPr>
          <p:nvPr/>
        </p:nvSpPr>
        <p:spPr>
          <a:xfrm>
            <a:off x="457200" y="274638"/>
            <a:ext cx="8229600" cy="777875"/>
          </a:xfrm>
          <a:prstGeom prst="rect">
            <a:avLst/>
          </a:prstGeom>
        </p:spPr>
        <p:txBody>
          <a:bodyPr vert="horz" lIns="91440" tIns="45720" rIns="91440" bIns="45720" rtlCol="0" anchor="ctr">
            <a:normAutofit/>
          </a:bodyPr>
          <a:lstStyle>
            <a:lvl1pPr defTabSz="685800">
              <a:lnSpc>
                <a:spcPct val="90000"/>
              </a:lnSpc>
              <a:spcBef>
                <a:spcPct val="0"/>
              </a:spcBef>
              <a:buNone/>
              <a:defRPr sz="3200">
                <a:latin typeface="+mj-lt"/>
                <a:ea typeface="+mj-ea"/>
                <a:cs typeface="+mj-cs"/>
              </a:defRPr>
            </a:lvl1pPr>
          </a:lstStyle>
          <a:p>
            <a:r>
              <a:rPr lang="cs-CZ" dirty="0" smtClean="0"/>
              <a:t>What is a species?</a:t>
            </a:r>
            <a:endParaRPr lang="cs-CZ" dirty="0"/>
          </a:p>
        </p:txBody>
      </p:sp>
      <p:sp>
        <p:nvSpPr>
          <p:cNvPr id="5" name="Freeform 4"/>
          <p:cNvSpPr/>
          <p:nvPr/>
        </p:nvSpPr>
        <p:spPr>
          <a:xfrm>
            <a:off x="680936" y="2198451"/>
            <a:ext cx="3044758" cy="1527243"/>
          </a:xfrm>
          <a:custGeom>
            <a:avLst/>
            <a:gdLst>
              <a:gd name="connsiteX0" fmla="*/ 0 w 3044758"/>
              <a:gd name="connsiteY0" fmla="*/ 437745 h 1527243"/>
              <a:gd name="connsiteX1" fmla="*/ 145915 w 3044758"/>
              <a:gd name="connsiteY1" fmla="*/ 612843 h 1527243"/>
              <a:gd name="connsiteX2" fmla="*/ 593387 w 3044758"/>
              <a:gd name="connsiteY2" fmla="*/ 768485 h 1527243"/>
              <a:gd name="connsiteX3" fmla="*/ 642026 w 3044758"/>
              <a:gd name="connsiteY3" fmla="*/ 1167319 h 1527243"/>
              <a:gd name="connsiteX4" fmla="*/ 943583 w 3044758"/>
              <a:gd name="connsiteY4" fmla="*/ 1527243 h 1527243"/>
              <a:gd name="connsiteX5" fmla="*/ 1507787 w 3044758"/>
              <a:gd name="connsiteY5" fmla="*/ 1439694 h 1527243"/>
              <a:gd name="connsiteX6" fmla="*/ 1867711 w 3044758"/>
              <a:gd name="connsiteY6" fmla="*/ 1089498 h 1527243"/>
              <a:gd name="connsiteX7" fmla="*/ 2052536 w 3044758"/>
              <a:gd name="connsiteY7" fmla="*/ 856034 h 1527243"/>
              <a:gd name="connsiteX8" fmla="*/ 2480553 w 3044758"/>
              <a:gd name="connsiteY8" fmla="*/ 564204 h 1527243"/>
              <a:gd name="connsiteX9" fmla="*/ 2772383 w 3044758"/>
              <a:gd name="connsiteY9" fmla="*/ 496111 h 1527243"/>
              <a:gd name="connsiteX10" fmla="*/ 3044758 w 3044758"/>
              <a:gd name="connsiteY10" fmla="*/ 0 h 1527243"/>
              <a:gd name="connsiteX11" fmla="*/ 2081719 w 3044758"/>
              <a:gd name="connsiteY11" fmla="*/ 272375 h 1527243"/>
              <a:gd name="connsiteX12" fmla="*/ 1303507 w 3044758"/>
              <a:gd name="connsiteY12" fmla="*/ 311285 h 1527243"/>
              <a:gd name="connsiteX13" fmla="*/ 875490 w 3044758"/>
              <a:gd name="connsiteY13" fmla="*/ 311285 h 1527243"/>
              <a:gd name="connsiteX14" fmla="*/ 184826 w 3044758"/>
              <a:gd name="connsiteY14" fmla="*/ 369651 h 1527243"/>
              <a:gd name="connsiteX15" fmla="*/ 0 w 3044758"/>
              <a:gd name="connsiteY15" fmla="*/ 437745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4758" h="1527243">
                <a:moveTo>
                  <a:pt x="0" y="437745"/>
                </a:moveTo>
                <a:lnTo>
                  <a:pt x="145915" y="612843"/>
                </a:lnTo>
                <a:lnTo>
                  <a:pt x="593387" y="768485"/>
                </a:lnTo>
                <a:lnTo>
                  <a:pt x="642026" y="1167319"/>
                </a:lnTo>
                <a:lnTo>
                  <a:pt x="943583" y="1527243"/>
                </a:lnTo>
                <a:lnTo>
                  <a:pt x="1507787" y="1439694"/>
                </a:lnTo>
                <a:lnTo>
                  <a:pt x="1867711" y="1089498"/>
                </a:lnTo>
                <a:lnTo>
                  <a:pt x="2052536" y="856034"/>
                </a:lnTo>
                <a:lnTo>
                  <a:pt x="2480553" y="564204"/>
                </a:lnTo>
                <a:lnTo>
                  <a:pt x="2772383" y="496111"/>
                </a:lnTo>
                <a:lnTo>
                  <a:pt x="3044758" y="0"/>
                </a:lnTo>
                <a:lnTo>
                  <a:pt x="2081719" y="272375"/>
                </a:lnTo>
                <a:lnTo>
                  <a:pt x="1303507" y="311285"/>
                </a:lnTo>
                <a:lnTo>
                  <a:pt x="875490" y="311285"/>
                </a:lnTo>
                <a:lnTo>
                  <a:pt x="184826" y="369651"/>
                </a:lnTo>
                <a:lnTo>
                  <a:pt x="0" y="437745"/>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0009" y="1809345"/>
            <a:ext cx="2178995" cy="2665378"/>
          </a:xfrm>
          <a:custGeom>
            <a:avLst/>
            <a:gdLst>
              <a:gd name="connsiteX0" fmla="*/ 0 w 2178995"/>
              <a:gd name="connsiteY0" fmla="*/ 1585608 h 2665378"/>
              <a:gd name="connsiteX1" fmla="*/ 418289 w 2178995"/>
              <a:gd name="connsiteY1" fmla="*/ 1138136 h 2665378"/>
              <a:gd name="connsiteX2" fmla="*/ 846306 w 2178995"/>
              <a:gd name="connsiteY2" fmla="*/ 914400 h 2665378"/>
              <a:gd name="connsiteX3" fmla="*/ 972765 w 2178995"/>
              <a:gd name="connsiteY3" fmla="*/ 914400 h 2665378"/>
              <a:gd name="connsiteX4" fmla="*/ 1293778 w 2178995"/>
              <a:gd name="connsiteY4" fmla="*/ 389106 h 2665378"/>
              <a:gd name="connsiteX5" fmla="*/ 2130357 w 2178995"/>
              <a:gd name="connsiteY5" fmla="*/ 0 h 2665378"/>
              <a:gd name="connsiteX6" fmla="*/ 2178995 w 2178995"/>
              <a:gd name="connsiteY6" fmla="*/ 204281 h 2665378"/>
              <a:gd name="connsiteX7" fmla="*/ 1624519 w 2178995"/>
              <a:gd name="connsiteY7" fmla="*/ 1439693 h 2665378"/>
              <a:gd name="connsiteX8" fmla="*/ 1517514 w 2178995"/>
              <a:gd name="connsiteY8" fmla="*/ 2013625 h 2665378"/>
              <a:gd name="connsiteX9" fmla="*/ 1274323 w 2178995"/>
              <a:gd name="connsiteY9" fmla="*/ 2081719 h 2665378"/>
              <a:gd name="connsiteX10" fmla="*/ 787940 w 2178995"/>
              <a:gd name="connsiteY10" fmla="*/ 2665378 h 2665378"/>
              <a:gd name="connsiteX11" fmla="*/ 0 w 2178995"/>
              <a:gd name="connsiteY11" fmla="*/ 1585608 h 26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995" h="2665378">
                <a:moveTo>
                  <a:pt x="0" y="1585608"/>
                </a:moveTo>
                <a:lnTo>
                  <a:pt x="418289" y="1138136"/>
                </a:lnTo>
                <a:lnTo>
                  <a:pt x="846306" y="914400"/>
                </a:lnTo>
                <a:lnTo>
                  <a:pt x="972765" y="914400"/>
                </a:lnTo>
                <a:lnTo>
                  <a:pt x="1293778" y="389106"/>
                </a:lnTo>
                <a:lnTo>
                  <a:pt x="2130357" y="0"/>
                </a:lnTo>
                <a:lnTo>
                  <a:pt x="2178995" y="204281"/>
                </a:lnTo>
                <a:lnTo>
                  <a:pt x="1624519" y="1439693"/>
                </a:lnTo>
                <a:lnTo>
                  <a:pt x="1517514" y="2013625"/>
                </a:lnTo>
                <a:lnTo>
                  <a:pt x="1274323" y="2081719"/>
                </a:lnTo>
                <a:lnTo>
                  <a:pt x="787940" y="2665378"/>
                </a:lnTo>
                <a:lnTo>
                  <a:pt x="0" y="1585608"/>
                </a:lnTo>
                <a:close/>
              </a:path>
            </a:pathLst>
          </a:custGeom>
          <a:solidFill>
            <a:srgbClr val="00B05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92230" y="3356043"/>
            <a:ext cx="1293779" cy="1147863"/>
          </a:xfrm>
          <a:custGeom>
            <a:avLst/>
            <a:gdLst>
              <a:gd name="connsiteX0" fmla="*/ 145915 w 1293779"/>
              <a:gd name="connsiteY0" fmla="*/ 719846 h 1147863"/>
              <a:gd name="connsiteX1" fmla="*/ 0 w 1293779"/>
              <a:gd name="connsiteY1" fmla="*/ 963038 h 1147863"/>
              <a:gd name="connsiteX2" fmla="*/ 476655 w 1293779"/>
              <a:gd name="connsiteY2" fmla="*/ 1147863 h 1147863"/>
              <a:gd name="connsiteX3" fmla="*/ 1089498 w 1293779"/>
              <a:gd name="connsiteY3" fmla="*/ 1031131 h 1147863"/>
              <a:gd name="connsiteX4" fmla="*/ 1293779 w 1293779"/>
              <a:gd name="connsiteY4" fmla="*/ 972766 h 1147863"/>
              <a:gd name="connsiteX5" fmla="*/ 1254868 w 1293779"/>
              <a:gd name="connsiteY5" fmla="*/ 262646 h 1147863"/>
              <a:gd name="connsiteX6" fmla="*/ 1089498 w 1293779"/>
              <a:gd name="connsiteY6" fmla="*/ 0 h 1147863"/>
              <a:gd name="connsiteX7" fmla="*/ 651753 w 1293779"/>
              <a:gd name="connsiteY7" fmla="*/ 58366 h 1147863"/>
              <a:gd name="connsiteX8" fmla="*/ 583659 w 1293779"/>
              <a:gd name="connsiteY8" fmla="*/ 466927 h 1147863"/>
              <a:gd name="connsiteX9" fmla="*/ 223736 w 1293779"/>
              <a:gd name="connsiteY9" fmla="*/ 651753 h 1147863"/>
              <a:gd name="connsiteX10" fmla="*/ 145915 w 1293779"/>
              <a:gd name="connsiteY10" fmla="*/ 719846 h 11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779" h="1147863">
                <a:moveTo>
                  <a:pt x="145915" y="719846"/>
                </a:moveTo>
                <a:lnTo>
                  <a:pt x="0" y="963038"/>
                </a:lnTo>
                <a:lnTo>
                  <a:pt x="476655" y="1147863"/>
                </a:lnTo>
                <a:lnTo>
                  <a:pt x="1089498" y="1031131"/>
                </a:lnTo>
                <a:lnTo>
                  <a:pt x="1293779" y="972766"/>
                </a:lnTo>
                <a:lnTo>
                  <a:pt x="1254868" y="262646"/>
                </a:lnTo>
                <a:lnTo>
                  <a:pt x="1089498" y="0"/>
                </a:lnTo>
                <a:lnTo>
                  <a:pt x="651753" y="58366"/>
                </a:lnTo>
                <a:lnTo>
                  <a:pt x="583659" y="466927"/>
                </a:lnTo>
                <a:lnTo>
                  <a:pt x="223736" y="651753"/>
                </a:lnTo>
                <a:lnTo>
                  <a:pt x="145915" y="719846"/>
                </a:lnTo>
                <a:close/>
              </a:path>
            </a:pathLst>
          </a:cu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704289"/>
            <a:ext cx="2334638" cy="846307"/>
          </a:xfrm>
          <a:custGeom>
            <a:avLst/>
            <a:gdLst>
              <a:gd name="connsiteX0" fmla="*/ 0 w 2334638"/>
              <a:gd name="connsiteY0" fmla="*/ 184826 h 846307"/>
              <a:gd name="connsiteX1" fmla="*/ 330740 w 2334638"/>
              <a:gd name="connsiteY1" fmla="*/ 807396 h 846307"/>
              <a:gd name="connsiteX2" fmla="*/ 1108953 w 2334638"/>
              <a:gd name="connsiteY2" fmla="*/ 846307 h 846307"/>
              <a:gd name="connsiteX3" fmla="*/ 2227634 w 2334638"/>
              <a:gd name="connsiteY3" fmla="*/ 807396 h 846307"/>
              <a:gd name="connsiteX4" fmla="*/ 2334638 w 2334638"/>
              <a:gd name="connsiteY4" fmla="*/ 272375 h 846307"/>
              <a:gd name="connsiteX5" fmla="*/ 1984443 w 2334638"/>
              <a:gd name="connsiteY5" fmla="*/ 58366 h 846307"/>
              <a:gd name="connsiteX6" fmla="*/ 1040860 w 2334638"/>
              <a:gd name="connsiteY6" fmla="*/ 0 h 846307"/>
              <a:gd name="connsiteX7" fmla="*/ 340468 w 2334638"/>
              <a:gd name="connsiteY7" fmla="*/ 58366 h 846307"/>
              <a:gd name="connsiteX8" fmla="*/ 68094 w 2334638"/>
              <a:gd name="connsiteY8" fmla="*/ 97277 h 846307"/>
              <a:gd name="connsiteX9" fmla="*/ 0 w 2334638"/>
              <a:gd name="connsiteY9" fmla="*/ 184826 h 8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638" h="846307">
                <a:moveTo>
                  <a:pt x="0" y="184826"/>
                </a:moveTo>
                <a:lnTo>
                  <a:pt x="330740" y="807396"/>
                </a:lnTo>
                <a:lnTo>
                  <a:pt x="1108953" y="846307"/>
                </a:lnTo>
                <a:lnTo>
                  <a:pt x="2227634" y="807396"/>
                </a:lnTo>
                <a:lnTo>
                  <a:pt x="2334638" y="272375"/>
                </a:lnTo>
                <a:lnTo>
                  <a:pt x="1984443" y="58366"/>
                </a:lnTo>
                <a:lnTo>
                  <a:pt x="1040860" y="0"/>
                </a:lnTo>
                <a:lnTo>
                  <a:pt x="340468" y="58366"/>
                </a:lnTo>
                <a:lnTo>
                  <a:pt x="68094" y="97277"/>
                </a:lnTo>
                <a:lnTo>
                  <a:pt x="0" y="184826"/>
                </a:lnTo>
                <a:close/>
              </a:path>
            </a:pathLst>
          </a:cu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73166" y="3035030"/>
            <a:ext cx="1468877" cy="1410510"/>
          </a:xfrm>
          <a:custGeom>
            <a:avLst/>
            <a:gdLst>
              <a:gd name="connsiteX0" fmla="*/ 525294 w 1468877"/>
              <a:gd name="connsiteY0" fmla="*/ 0 h 1410510"/>
              <a:gd name="connsiteX1" fmla="*/ 252919 w 1468877"/>
              <a:gd name="connsiteY1" fmla="*/ 496110 h 1410510"/>
              <a:gd name="connsiteX2" fmla="*/ 0 w 1468877"/>
              <a:gd name="connsiteY2" fmla="*/ 992221 h 1410510"/>
              <a:gd name="connsiteX3" fmla="*/ 321013 w 1468877"/>
              <a:gd name="connsiteY3" fmla="*/ 1410510 h 1410510"/>
              <a:gd name="connsiteX4" fmla="*/ 710119 w 1468877"/>
              <a:gd name="connsiteY4" fmla="*/ 1313234 h 1410510"/>
              <a:gd name="connsiteX5" fmla="*/ 914400 w 1468877"/>
              <a:gd name="connsiteY5" fmla="*/ 1128408 h 1410510"/>
              <a:gd name="connsiteX6" fmla="*/ 1468877 w 1468877"/>
              <a:gd name="connsiteY6" fmla="*/ 1332689 h 1410510"/>
              <a:gd name="connsiteX7" fmla="*/ 1459149 w 1468877"/>
              <a:gd name="connsiteY7" fmla="*/ 1001949 h 1410510"/>
              <a:gd name="connsiteX8" fmla="*/ 1108953 w 1468877"/>
              <a:gd name="connsiteY8" fmla="*/ 807396 h 1410510"/>
              <a:gd name="connsiteX9" fmla="*/ 1040860 w 1468877"/>
              <a:gd name="connsiteY9" fmla="*/ 505838 h 1410510"/>
              <a:gd name="connsiteX10" fmla="*/ 865762 w 1468877"/>
              <a:gd name="connsiteY10" fmla="*/ 252919 h 1410510"/>
              <a:gd name="connsiteX11" fmla="*/ 603115 w 1468877"/>
              <a:gd name="connsiteY11" fmla="*/ 29183 h 1410510"/>
              <a:gd name="connsiteX12" fmla="*/ 525294 w 1468877"/>
              <a:gd name="connsiteY12" fmla="*/ 0 h 14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8877" h="1410510">
                <a:moveTo>
                  <a:pt x="525294" y="0"/>
                </a:moveTo>
                <a:lnTo>
                  <a:pt x="252919" y="496110"/>
                </a:lnTo>
                <a:lnTo>
                  <a:pt x="0" y="992221"/>
                </a:lnTo>
                <a:lnTo>
                  <a:pt x="321013" y="1410510"/>
                </a:lnTo>
                <a:lnTo>
                  <a:pt x="710119" y="1313234"/>
                </a:lnTo>
                <a:lnTo>
                  <a:pt x="914400" y="1128408"/>
                </a:lnTo>
                <a:lnTo>
                  <a:pt x="1468877" y="1332689"/>
                </a:lnTo>
                <a:lnTo>
                  <a:pt x="1459149" y="1001949"/>
                </a:lnTo>
                <a:lnTo>
                  <a:pt x="1108953" y="807396"/>
                </a:lnTo>
                <a:lnTo>
                  <a:pt x="1040860" y="505838"/>
                </a:lnTo>
                <a:lnTo>
                  <a:pt x="865762" y="252919"/>
                </a:lnTo>
                <a:lnTo>
                  <a:pt x="603115" y="29183"/>
                </a:lnTo>
                <a:lnTo>
                  <a:pt x="525294" y="0"/>
                </a:lnTo>
                <a:close/>
              </a:path>
            </a:pathLst>
          </a:custGeom>
          <a:solidFill>
            <a:srgbClr val="1F4E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21796" y="2149813"/>
            <a:ext cx="418289" cy="340468"/>
          </a:xfrm>
          <a:custGeom>
            <a:avLst/>
            <a:gdLst>
              <a:gd name="connsiteX0" fmla="*/ 0 w 418289"/>
              <a:gd name="connsiteY0" fmla="*/ 194553 h 340468"/>
              <a:gd name="connsiteX1" fmla="*/ 136187 w 418289"/>
              <a:gd name="connsiteY1" fmla="*/ 340468 h 340468"/>
              <a:gd name="connsiteX2" fmla="*/ 359923 w 418289"/>
              <a:gd name="connsiteY2" fmla="*/ 272374 h 340468"/>
              <a:gd name="connsiteX3" fmla="*/ 418289 w 418289"/>
              <a:gd name="connsiteY3" fmla="*/ 48638 h 340468"/>
              <a:gd name="connsiteX4" fmla="*/ 301557 w 418289"/>
              <a:gd name="connsiteY4" fmla="*/ 0 h 340468"/>
              <a:gd name="connsiteX5" fmla="*/ 145915 w 418289"/>
              <a:gd name="connsiteY5" fmla="*/ 97276 h 340468"/>
              <a:gd name="connsiteX6" fmla="*/ 0 w 418289"/>
              <a:gd name="connsiteY6" fmla="*/ 194553 h 3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89" h="340468">
                <a:moveTo>
                  <a:pt x="0" y="194553"/>
                </a:moveTo>
                <a:lnTo>
                  <a:pt x="136187" y="340468"/>
                </a:lnTo>
                <a:lnTo>
                  <a:pt x="359923" y="272374"/>
                </a:lnTo>
                <a:lnTo>
                  <a:pt x="418289" y="48638"/>
                </a:lnTo>
                <a:lnTo>
                  <a:pt x="301557" y="0"/>
                </a:lnTo>
                <a:lnTo>
                  <a:pt x="145915" y="97276"/>
                </a:lnTo>
                <a:lnTo>
                  <a:pt x="0" y="194553"/>
                </a:lnTo>
                <a:close/>
              </a:path>
            </a:pathLst>
          </a:custGeom>
          <a:solidFill>
            <a:srgbClr val="FFC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0878" y="2013785"/>
            <a:ext cx="386644" cy="369332"/>
          </a:xfrm>
          <a:prstGeom prst="rect">
            <a:avLst/>
          </a:prstGeom>
          <a:noFill/>
        </p:spPr>
        <p:txBody>
          <a:bodyPr wrap="none" rtlCol="0">
            <a:spAutoFit/>
          </a:bodyPr>
          <a:lstStyle/>
          <a:p>
            <a:r>
              <a:rPr lang="cs-CZ" b="1" dirty="0" smtClean="0">
                <a:solidFill>
                  <a:srgbClr val="FFC000"/>
                </a:solidFill>
              </a:rPr>
              <a:t>M</a:t>
            </a:r>
            <a:endParaRPr lang="en-US" b="1" dirty="0">
              <a:solidFill>
                <a:srgbClr val="FFC000"/>
              </a:solidFill>
            </a:endParaRPr>
          </a:p>
        </p:txBody>
      </p:sp>
      <p:sp>
        <p:nvSpPr>
          <p:cNvPr id="12" name="TextBox 11"/>
          <p:cNvSpPr txBox="1"/>
          <p:nvPr/>
        </p:nvSpPr>
        <p:spPr>
          <a:xfrm>
            <a:off x="1642549" y="3266168"/>
            <a:ext cx="330540" cy="369332"/>
          </a:xfrm>
          <a:prstGeom prst="rect">
            <a:avLst/>
          </a:prstGeom>
          <a:solidFill>
            <a:schemeClr val="bg1"/>
          </a:solidFill>
        </p:spPr>
        <p:txBody>
          <a:bodyPr wrap="none" rtlCol="0">
            <a:spAutoFit/>
          </a:bodyPr>
          <a:lstStyle/>
          <a:p>
            <a:r>
              <a:rPr lang="cs-CZ" b="1" dirty="0" smtClean="0">
                <a:solidFill>
                  <a:srgbClr val="FF0000"/>
                </a:solidFill>
              </a:rPr>
              <a:t>D</a:t>
            </a:r>
            <a:endParaRPr lang="en-US" b="1" dirty="0">
              <a:solidFill>
                <a:srgbClr val="FF0000"/>
              </a:solidFill>
            </a:endParaRPr>
          </a:p>
        </p:txBody>
      </p:sp>
      <p:sp>
        <p:nvSpPr>
          <p:cNvPr id="13" name="TextBox 12"/>
          <p:cNvSpPr txBox="1"/>
          <p:nvPr/>
        </p:nvSpPr>
        <p:spPr>
          <a:xfrm>
            <a:off x="3131840" y="3573016"/>
            <a:ext cx="423514" cy="369332"/>
          </a:xfrm>
          <a:prstGeom prst="rect">
            <a:avLst/>
          </a:prstGeom>
          <a:solidFill>
            <a:schemeClr val="bg1"/>
          </a:solidFill>
        </p:spPr>
        <p:txBody>
          <a:bodyPr wrap="none" rtlCol="0">
            <a:spAutoFit/>
          </a:bodyPr>
          <a:lstStyle/>
          <a:p>
            <a:r>
              <a:rPr lang="cs-CZ" b="1" dirty="0" smtClean="0">
                <a:solidFill>
                  <a:srgbClr val="00B050"/>
                </a:solidFill>
              </a:rPr>
              <a:t>C1</a:t>
            </a:r>
            <a:endParaRPr lang="en-US" b="1" dirty="0">
              <a:solidFill>
                <a:srgbClr val="00B050"/>
              </a:solidFill>
            </a:endParaRPr>
          </a:p>
        </p:txBody>
      </p:sp>
      <p:sp>
        <p:nvSpPr>
          <p:cNvPr id="14" name="TextBox 13"/>
          <p:cNvSpPr txBox="1"/>
          <p:nvPr/>
        </p:nvSpPr>
        <p:spPr>
          <a:xfrm>
            <a:off x="3796183" y="4069817"/>
            <a:ext cx="423514" cy="369332"/>
          </a:xfrm>
          <a:prstGeom prst="rect">
            <a:avLst/>
          </a:prstGeom>
          <a:solidFill>
            <a:schemeClr val="bg1"/>
          </a:solidFill>
        </p:spPr>
        <p:txBody>
          <a:bodyPr wrap="none" rtlCol="0">
            <a:spAutoFit/>
          </a:bodyPr>
          <a:lstStyle/>
          <a:p>
            <a:r>
              <a:rPr lang="cs-CZ" b="1" dirty="0" smtClean="0">
                <a:solidFill>
                  <a:srgbClr val="FFFF00"/>
                </a:solidFill>
              </a:rPr>
              <a:t>C2</a:t>
            </a:r>
            <a:endParaRPr lang="en-US" b="1" dirty="0">
              <a:solidFill>
                <a:srgbClr val="FFFF00"/>
              </a:solidFill>
            </a:endParaRPr>
          </a:p>
        </p:txBody>
      </p:sp>
      <p:sp>
        <p:nvSpPr>
          <p:cNvPr id="15" name="TextBox 14"/>
          <p:cNvSpPr txBox="1"/>
          <p:nvPr/>
        </p:nvSpPr>
        <p:spPr>
          <a:xfrm>
            <a:off x="4932040" y="3779748"/>
            <a:ext cx="324128" cy="369332"/>
          </a:xfrm>
          <a:prstGeom prst="rect">
            <a:avLst/>
          </a:prstGeom>
          <a:solidFill>
            <a:schemeClr val="bg1"/>
          </a:solidFill>
        </p:spPr>
        <p:txBody>
          <a:bodyPr wrap="none" rtlCol="0">
            <a:spAutoFit/>
          </a:bodyPr>
          <a:lstStyle/>
          <a:p>
            <a:r>
              <a:rPr lang="cs-CZ" b="1" dirty="0" smtClean="0">
                <a:solidFill>
                  <a:srgbClr val="0070C0"/>
                </a:solidFill>
              </a:rPr>
              <a:t>A</a:t>
            </a:r>
            <a:endParaRPr lang="en-US" b="1" dirty="0">
              <a:solidFill>
                <a:srgbClr val="0070C0"/>
              </a:solidFill>
            </a:endParaRPr>
          </a:p>
        </p:txBody>
      </p:sp>
      <p:sp>
        <p:nvSpPr>
          <p:cNvPr id="16" name="TextBox 15"/>
          <p:cNvSpPr txBox="1"/>
          <p:nvPr/>
        </p:nvSpPr>
        <p:spPr>
          <a:xfrm>
            <a:off x="6137714" y="3140968"/>
            <a:ext cx="314510" cy="369332"/>
          </a:xfrm>
          <a:prstGeom prst="rect">
            <a:avLst/>
          </a:prstGeom>
          <a:solidFill>
            <a:schemeClr val="bg1"/>
          </a:solidFill>
        </p:spPr>
        <p:txBody>
          <a:bodyPr wrap="none" rtlCol="0">
            <a:spAutoFit/>
          </a:bodyPr>
          <a:lstStyle/>
          <a:p>
            <a:r>
              <a:rPr lang="cs-CZ" b="1" dirty="0" smtClean="0">
                <a:solidFill>
                  <a:srgbClr val="00B0F0"/>
                </a:solidFill>
              </a:rPr>
              <a:t>B</a:t>
            </a:r>
            <a:endParaRPr lang="en-US" b="1" dirty="0">
              <a:solidFill>
                <a:srgbClr val="00B0F0"/>
              </a:solidFill>
            </a:endParaRPr>
          </a:p>
        </p:txBody>
      </p:sp>
      <p:pic>
        <p:nvPicPr>
          <p:cNvPr id="19"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30157" y="1933159"/>
            <a:ext cx="577577" cy="498803"/>
          </a:xfrm>
          <a:prstGeom prst="rect">
            <a:avLst/>
          </a:prstGeom>
          <a:noFill/>
        </p:spPr>
      </p:pic>
      <p:pic>
        <p:nvPicPr>
          <p:cNvPr id="20"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45092" y="3660958"/>
            <a:ext cx="577577" cy="498803"/>
          </a:xfrm>
          <a:prstGeom prst="rect">
            <a:avLst/>
          </a:prstGeom>
          <a:noFill/>
        </p:spPr>
      </p:pic>
      <p:pic>
        <p:nvPicPr>
          <p:cNvPr id="21"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598737" y="3648931"/>
            <a:ext cx="577577" cy="498803"/>
          </a:xfrm>
          <a:prstGeom prst="rect">
            <a:avLst/>
          </a:prstGeom>
          <a:noFill/>
        </p:spPr>
      </p:pic>
      <p:pic>
        <p:nvPicPr>
          <p:cNvPr id="22"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312301" y="3550596"/>
            <a:ext cx="577577" cy="498803"/>
          </a:xfrm>
          <a:prstGeom prst="rect">
            <a:avLst/>
          </a:prstGeom>
          <a:noFill/>
        </p:spPr>
      </p:pic>
      <p:pic>
        <p:nvPicPr>
          <p:cNvPr id="23"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421924" y="2589972"/>
            <a:ext cx="577577" cy="498803"/>
          </a:xfrm>
          <a:prstGeom prst="rect">
            <a:avLst/>
          </a:prstGeom>
          <a:noFill/>
        </p:spPr>
      </p:pic>
      <p:pic>
        <p:nvPicPr>
          <p:cNvPr id="24" name="Picture 2" descr="C:\Documents and Settings\Pepa Bryja\Local Settings\Temporary Internet Files\Content.IE5\1VH7BA5N\MCAN04317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95" y="4271949"/>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827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72467"/>
            <a:ext cx="8894174" cy="3556734"/>
          </a:xfrm>
          <a:prstGeom prst="rect">
            <a:avLst/>
          </a:prstGeom>
        </p:spPr>
      </p:pic>
      <p:sp>
        <p:nvSpPr>
          <p:cNvPr id="3" name="TextBox 2"/>
          <p:cNvSpPr txBox="1"/>
          <p:nvPr/>
        </p:nvSpPr>
        <p:spPr>
          <a:xfrm>
            <a:off x="3059832" y="6479625"/>
            <a:ext cx="6120680" cy="369332"/>
          </a:xfrm>
          <a:prstGeom prst="rect">
            <a:avLst/>
          </a:prstGeom>
          <a:noFill/>
        </p:spPr>
        <p:txBody>
          <a:bodyPr wrap="square" rtlCol="0">
            <a:spAutoFit/>
          </a:bodyPr>
          <a:lstStyle/>
          <a:p>
            <a:r>
              <a:rPr lang="cs-CZ" i="1" dirty="0" smtClean="0"/>
              <a:t>Bryja et al. 2010 Mol Ecol; Mikula, ..., Bryja 2020 Biol J Linn Soc</a:t>
            </a:r>
            <a:endParaRPr lang="en-US" i="1" dirty="0"/>
          </a:p>
        </p:txBody>
      </p:sp>
      <p:sp>
        <p:nvSpPr>
          <p:cNvPr id="4" name="Nadpis 2"/>
          <p:cNvSpPr txBox="1">
            <a:spLocks/>
          </p:cNvSpPr>
          <p:nvPr/>
        </p:nvSpPr>
        <p:spPr>
          <a:xfrm>
            <a:off x="457200" y="274638"/>
            <a:ext cx="8229600" cy="777875"/>
          </a:xfrm>
          <a:prstGeom prst="rect">
            <a:avLst/>
          </a:prstGeom>
        </p:spPr>
        <p:txBody>
          <a:bodyPr vert="horz" lIns="91440" tIns="45720" rIns="91440" bIns="45720" rtlCol="0" anchor="ctr">
            <a:normAutofit/>
          </a:bodyPr>
          <a:lstStyle>
            <a:lvl1pPr defTabSz="685800">
              <a:lnSpc>
                <a:spcPct val="90000"/>
              </a:lnSpc>
              <a:spcBef>
                <a:spcPct val="0"/>
              </a:spcBef>
              <a:buNone/>
              <a:defRPr sz="3200">
                <a:latin typeface="+mj-lt"/>
                <a:ea typeface="+mj-ea"/>
                <a:cs typeface="+mj-cs"/>
              </a:defRPr>
            </a:lvl1pPr>
          </a:lstStyle>
          <a:p>
            <a:r>
              <a:rPr lang="cs-CZ" dirty="0" smtClean="0"/>
              <a:t>Morphology and ecology</a:t>
            </a:r>
            <a:endParaRPr lang="cs-CZ" dirty="0"/>
          </a:p>
        </p:txBody>
      </p:sp>
      <p:sp>
        <p:nvSpPr>
          <p:cNvPr id="5" name="Freeform 4"/>
          <p:cNvSpPr/>
          <p:nvPr/>
        </p:nvSpPr>
        <p:spPr>
          <a:xfrm>
            <a:off x="680936" y="2198451"/>
            <a:ext cx="3044758" cy="1527243"/>
          </a:xfrm>
          <a:custGeom>
            <a:avLst/>
            <a:gdLst>
              <a:gd name="connsiteX0" fmla="*/ 0 w 3044758"/>
              <a:gd name="connsiteY0" fmla="*/ 437745 h 1527243"/>
              <a:gd name="connsiteX1" fmla="*/ 145915 w 3044758"/>
              <a:gd name="connsiteY1" fmla="*/ 612843 h 1527243"/>
              <a:gd name="connsiteX2" fmla="*/ 593387 w 3044758"/>
              <a:gd name="connsiteY2" fmla="*/ 768485 h 1527243"/>
              <a:gd name="connsiteX3" fmla="*/ 642026 w 3044758"/>
              <a:gd name="connsiteY3" fmla="*/ 1167319 h 1527243"/>
              <a:gd name="connsiteX4" fmla="*/ 943583 w 3044758"/>
              <a:gd name="connsiteY4" fmla="*/ 1527243 h 1527243"/>
              <a:gd name="connsiteX5" fmla="*/ 1507787 w 3044758"/>
              <a:gd name="connsiteY5" fmla="*/ 1439694 h 1527243"/>
              <a:gd name="connsiteX6" fmla="*/ 1867711 w 3044758"/>
              <a:gd name="connsiteY6" fmla="*/ 1089498 h 1527243"/>
              <a:gd name="connsiteX7" fmla="*/ 2052536 w 3044758"/>
              <a:gd name="connsiteY7" fmla="*/ 856034 h 1527243"/>
              <a:gd name="connsiteX8" fmla="*/ 2480553 w 3044758"/>
              <a:gd name="connsiteY8" fmla="*/ 564204 h 1527243"/>
              <a:gd name="connsiteX9" fmla="*/ 2772383 w 3044758"/>
              <a:gd name="connsiteY9" fmla="*/ 496111 h 1527243"/>
              <a:gd name="connsiteX10" fmla="*/ 3044758 w 3044758"/>
              <a:gd name="connsiteY10" fmla="*/ 0 h 1527243"/>
              <a:gd name="connsiteX11" fmla="*/ 2081719 w 3044758"/>
              <a:gd name="connsiteY11" fmla="*/ 272375 h 1527243"/>
              <a:gd name="connsiteX12" fmla="*/ 1303507 w 3044758"/>
              <a:gd name="connsiteY12" fmla="*/ 311285 h 1527243"/>
              <a:gd name="connsiteX13" fmla="*/ 875490 w 3044758"/>
              <a:gd name="connsiteY13" fmla="*/ 311285 h 1527243"/>
              <a:gd name="connsiteX14" fmla="*/ 184826 w 3044758"/>
              <a:gd name="connsiteY14" fmla="*/ 369651 h 1527243"/>
              <a:gd name="connsiteX15" fmla="*/ 0 w 3044758"/>
              <a:gd name="connsiteY15" fmla="*/ 437745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4758" h="1527243">
                <a:moveTo>
                  <a:pt x="0" y="437745"/>
                </a:moveTo>
                <a:lnTo>
                  <a:pt x="145915" y="612843"/>
                </a:lnTo>
                <a:lnTo>
                  <a:pt x="593387" y="768485"/>
                </a:lnTo>
                <a:lnTo>
                  <a:pt x="642026" y="1167319"/>
                </a:lnTo>
                <a:lnTo>
                  <a:pt x="943583" y="1527243"/>
                </a:lnTo>
                <a:lnTo>
                  <a:pt x="1507787" y="1439694"/>
                </a:lnTo>
                <a:lnTo>
                  <a:pt x="1867711" y="1089498"/>
                </a:lnTo>
                <a:lnTo>
                  <a:pt x="2052536" y="856034"/>
                </a:lnTo>
                <a:lnTo>
                  <a:pt x="2480553" y="564204"/>
                </a:lnTo>
                <a:lnTo>
                  <a:pt x="2772383" y="496111"/>
                </a:lnTo>
                <a:lnTo>
                  <a:pt x="3044758" y="0"/>
                </a:lnTo>
                <a:lnTo>
                  <a:pt x="2081719" y="272375"/>
                </a:lnTo>
                <a:lnTo>
                  <a:pt x="1303507" y="311285"/>
                </a:lnTo>
                <a:lnTo>
                  <a:pt x="875490" y="311285"/>
                </a:lnTo>
                <a:lnTo>
                  <a:pt x="184826" y="369651"/>
                </a:lnTo>
                <a:lnTo>
                  <a:pt x="0" y="437745"/>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0009" y="1809345"/>
            <a:ext cx="2178995" cy="2665378"/>
          </a:xfrm>
          <a:custGeom>
            <a:avLst/>
            <a:gdLst>
              <a:gd name="connsiteX0" fmla="*/ 0 w 2178995"/>
              <a:gd name="connsiteY0" fmla="*/ 1585608 h 2665378"/>
              <a:gd name="connsiteX1" fmla="*/ 418289 w 2178995"/>
              <a:gd name="connsiteY1" fmla="*/ 1138136 h 2665378"/>
              <a:gd name="connsiteX2" fmla="*/ 846306 w 2178995"/>
              <a:gd name="connsiteY2" fmla="*/ 914400 h 2665378"/>
              <a:gd name="connsiteX3" fmla="*/ 972765 w 2178995"/>
              <a:gd name="connsiteY3" fmla="*/ 914400 h 2665378"/>
              <a:gd name="connsiteX4" fmla="*/ 1293778 w 2178995"/>
              <a:gd name="connsiteY4" fmla="*/ 389106 h 2665378"/>
              <a:gd name="connsiteX5" fmla="*/ 2130357 w 2178995"/>
              <a:gd name="connsiteY5" fmla="*/ 0 h 2665378"/>
              <a:gd name="connsiteX6" fmla="*/ 2178995 w 2178995"/>
              <a:gd name="connsiteY6" fmla="*/ 204281 h 2665378"/>
              <a:gd name="connsiteX7" fmla="*/ 1624519 w 2178995"/>
              <a:gd name="connsiteY7" fmla="*/ 1439693 h 2665378"/>
              <a:gd name="connsiteX8" fmla="*/ 1517514 w 2178995"/>
              <a:gd name="connsiteY8" fmla="*/ 2013625 h 2665378"/>
              <a:gd name="connsiteX9" fmla="*/ 1274323 w 2178995"/>
              <a:gd name="connsiteY9" fmla="*/ 2081719 h 2665378"/>
              <a:gd name="connsiteX10" fmla="*/ 787940 w 2178995"/>
              <a:gd name="connsiteY10" fmla="*/ 2665378 h 2665378"/>
              <a:gd name="connsiteX11" fmla="*/ 0 w 2178995"/>
              <a:gd name="connsiteY11" fmla="*/ 1585608 h 26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995" h="2665378">
                <a:moveTo>
                  <a:pt x="0" y="1585608"/>
                </a:moveTo>
                <a:lnTo>
                  <a:pt x="418289" y="1138136"/>
                </a:lnTo>
                <a:lnTo>
                  <a:pt x="846306" y="914400"/>
                </a:lnTo>
                <a:lnTo>
                  <a:pt x="972765" y="914400"/>
                </a:lnTo>
                <a:lnTo>
                  <a:pt x="1293778" y="389106"/>
                </a:lnTo>
                <a:lnTo>
                  <a:pt x="2130357" y="0"/>
                </a:lnTo>
                <a:lnTo>
                  <a:pt x="2178995" y="204281"/>
                </a:lnTo>
                <a:lnTo>
                  <a:pt x="1624519" y="1439693"/>
                </a:lnTo>
                <a:lnTo>
                  <a:pt x="1517514" y="2013625"/>
                </a:lnTo>
                <a:lnTo>
                  <a:pt x="1274323" y="2081719"/>
                </a:lnTo>
                <a:lnTo>
                  <a:pt x="787940" y="2665378"/>
                </a:lnTo>
                <a:lnTo>
                  <a:pt x="0" y="1585608"/>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92230" y="3356043"/>
            <a:ext cx="1293779" cy="1147863"/>
          </a:xfrm>
          <a:custGeom>
            <a:avLst/>
            <a:gdLst>
              <a:gd name="connsiteX0" fmla="*/ 145915 w 1293779"/>
              <a:gd name="connsiteY0" fmla="*/ 719846 h 1147863"/>
              <a:gd name="connsiteX1" fmla="*/ 0 w 1293779"/>
              <a:gd name="connsiteY1" fmla="*/ 963038 h 1147863"/>
              <a:gd name="connsiteX2" fmla="*/ 476655 w 1293779"/>
              <a:gd name="connsiteY2" fmla="*/ 1147863 h 1147863"/>
              <a:gd name="connsiteX3" fmla="*/ 1089498 w 1293779"/>
              <a:gd name="connsiteY3" fmla="*/ 1031131 h 1147863"/>
              <a:gd name="connsiteX4" fmla="*/ 1293779 w 1293779"/>
              <a:gd name="connsiteY4" fmla="*/ 972766 h 1147863"/>
              <a:gd name="connsiteX5" fmla="*/ 1254868 w 1293779"/>
              <a:gd name="connsiteY5" fmla="*/ 262646 h 1147863"/>
              <a:gd name="connsiteX6" fmla="*/ 1089498 w 1293779"/>
              <a:gd name="connsiteY6" fmla="*/ 0 h 1147863"/>
              <a:gd name="connsiteX7" fmla="*/ 651753 w 1293779"/>
              <a:gd name="connsiteY7" fmla="*/ 58366 h 1147863"/>
              <a:gd name="connsiteX8" fmla="*/ 583659 w 1293779"/>
              <a:gd name="connsiteY8" fmla="*/ 466927 h 1147863"/>
              <a:gd name="connsiteX9" fmla="*/ 223736 w 1293779"/>
              <a:gd name="connsiteY9" fmla="*/ 651753 h 1147863"/>
              <a:gd name="connsiteX10" fmla="*/ 145915 w 1293779"/>
              <a:gd name="connsiteY10" fmla="*/ 719846 h 11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779" h="1147863">
                <a:moveTo>
                  <a:pt x="145915" y="719846"/>
                </a:moveTo>
                <a:lnTo>
                  <a:pt x="0" y="963038"/>
                </a:lnTo>
                <a:lnTo>
                  <a:pt x="476655" y="1147863"/>
                </a:lnTo>
                <a:lnTo>
                  <a:pt x="1089498" y="1031131"/>
                </a:lnTo>
                <a:lnTo>
                  <a:pt x="1293779" y="972766"/>
                </a:lnTo>
                <a:lnTo>
                  <a:pt x="1254868" y="262646"/>
                </a:lnTo>
                <a:lnTo>
                  <a:pt x="1089498" y="0"/>
                </a:lnTo>
                <a:lnTo>
                  <a:pt x="651753" y="58366"/>
                </a:lnTo>
                <a:lnTo>
                  <a:pt x="583659" y="466927"/>
                </a:lnTo>
                <a:lnTo>
                  <a:pt x="223736" y="651753"/>
                </a:lnTo>
                <a:lnTo>
                  <a:pt x="145915" y="719846"/>
                </a:lnTo>
                <a:close/>
              </a:path>
            </a:pathLst>
          </a:cu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704289"/>
            <a:ext cx="2334638" cy="846307"/>
          </a:xfrm>
          <a:custGeom>
            <a:avLst/>
            <a:gdLst>
              <a:gd name="connsiteX0" fmla="*/ 0 w 2334638"/>
              <a:gd name="connsiteY0" fmla="*/ 184826 h 846307"/>
              <a:gd name="connsiteX1" fmla="*/ 330740 w 2334638"/>
              <a:gd name="connsiteY1" fmla="*/ 807396 h 846307"/>
              <a:gd name="connsiteX2" fmla="*/ 1108953 w 2334638"/>
              <a:gd name="connsiteY2" fmla="*/ 846307 h 846307"/>
              <a:gd name="connsiteX3" fmla="*/ 2227634 w 2334638"/>
              <a:gd name="connsiteY3" fmla="*/ 807396 h 846307"/>
              <a:gd name="connsiteX4" fmla="*/ 2334638 w 2334638"/>
              <a:gd name="connsiteY4" fmla="*/ 272375 h 846307"/>
              <a:gd name="connsiteX5" fmla="*/ 1984443 w 2334638"/>
              <a:gd name="connsiteY5" fmla="*/ 58366 h 846307"/>
              <a:gd name="connsiteX6" fmla="*/ 1040860 w 2334638"/>
              <a:gd name="connsiteY6" fmla="*/ 0 h 846307"/>
              <a:gd name="connsiteX7" fmla="*/ 340468 w 2334638"/>
              <a:gd name="connsiteY7" fmla="*/ 58366 h 846307"/>
              <a:gd name="connsiteX8" fmla="*/ 68094 w 2334638"/>
              <a:gd name="connsiteY8" fmla="*/ 97277 h 846307"/>
              <a:gd name="connsiteX9" fmla="*/ 0 w 2334638"/>
              <a:gd name="connsiteY9" fmla="*/ 184826 h 8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638" h="846307">
                <a:moveTo>
                  <a:pt x="0" y="184826"/>
                </a:moveTo>
                <a:lnTo>
                  <a:pt x="330740" y="807396"/>
                </a:lnTo>
                <a:lnTo>
                  <a:pt x="1108953" y="846307"/>
                </a:lnTo>
                <a:lnTo>
                  <a:pt x="2227634" y="807396"/>
                </a:lnTo>
                <a:lnTo>
                  <a:pt x="2334638" y="272375"/>
                </a:lnTo>
                <a:lnTo>
                  <a:pt x="1984443" y="58366"/>
                </a:lnTo>
                <a:lnTo>
                  <a:pt x="1040860" y="0"/>
                </a:lnTo>
                <a:lnTo>
                  <a:pt x="340468" y="58366"/>
                </a:lnTo>
                <a:lnTo>
                  <a:pt x="68094" y="97277"/>
                </a:lnTo>
                <a:lnTo>
                  <a:pt x="0" y="184826"/>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73166" y="3035030"/>
            <a:ext cx="1468877" cy="1410510"/>
          </a:xfrm>
          <a:custGeom>
            <a:avLst/>
            <a:gdLst>
              <a:gd name="connsiteX0" fmla="*/ 525294 w 1468877"/>
              <a:gd name="connsiteY0" fmla="*/ 0 h 1410510"/>
              <a:gd name="connsiteX1" fmla="*/ 252919 w 1468877"/>
              <a:gd name="connsiteY1" fmla="*/ 496110 h 1410510"/>
              <a:gd name="connsiteX2" fmla="*/ 0 w 1468877"/>
              <a:gd name="connsiteY2" fmla="*/ 992221 h 1410510"/>
              <a:gd name="connsiteX3" fmla="*/ 321013 w 1468877"/>
              <a:gd name="connsiteY3" fmla="*/ 1410510 h 1410510"/>
              <a:gd name="connsiteX4" fmla="*/ 710119 w 1468877"/>
              <a:gd name="connsiteY4" fmla="*/ 1313234 h 1410510"/>
              <a:gd name="connsiteX5" fmla="*/ 914400 w 1468877"/>
              <a:gd name="connsiteY5" fmla="*/ 1128408 h 1410510"/>
              <a:gd name="connsiteX6" fmla="*/ 1468877 w 1468877"/>
              <a:gd name="connsiteY6" fmla="*/ 1332689 h 1410510"/>
              <a:gd name="connsiteX7" fmla="*/ 1459149 w 1468877"/>
              <a:gd name="connsiteY7" fmla="*/ 1001949 h 1410510"/>
              <a:gd name="connsiteX8" fmla="*/ 1108953 w 1468877"/>
              <a:gd name="connsiteY8" fmla="*/ 807396 h 1410510"/>
              <a:gd name="connsiteX9" fmla="*/ 1040860 w 1468877"/>
              <a:gd name="connsiteY9" fmla="*/ 505838 h 1410510"/>
              <a:gd name="connsiteX10" fmla="*/ 865762 w 1468877"/>
              <a:gd name="connsiteY10" fmla="*/ 252919 h 1410510"/>
              <a:gd name="connsiteX11" fmla="*/ 603115 w 1468877"/>
              <a:gd name="connsiteY11" fmla="*/ 29183 h 1410510"/>
              <a:gd name="connsiteX12" fmla="*/ 525294 w 1468877"/>
              <a:gd name="connsiteY12" fmla="*/ 0 h 14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8877" h="1410510">
                <a:moveTo>
                  <a:pt x="525294" y="0"/>
                </a:moveTo>
                <a:lnTo>
                  <a:pt x="252919" y="496110"/>
                </a:lnTo>
                <a:lnTo>
                  <a:pt x="0" y="992221"/>
                </a:lnTo>
                <a:lnTo>
                  <a:pt x="321013" y="1410510"/>
                </a:lnTo>
                <a:lnTo>
                  <a:pt x="710119" y="1313234"/>
                </a:lnTo>
                <a:lnTo>
                  <a:pt x="914400" y="1128408"/>
                </a:lnTo>
                <a:lnTo>
                  <a:pt x="1468877" y="1332689"/>
                </a:lnTo>
                <a:lnTo>
                  <a:pt x="1459149" y="1001949"/>
                </a:lnTo>
                <a:lnTo>
                  <a:pt x="1108953" y="807396"/>
                </a:lnTo>
                <a:lnTo>
                  <a:pt x="1040860" y="505838"/>
                </a:lnTo>
                <a:lnTo>
                  <a:pt x="865762" y="252919"/>
                </a:lnTo>
                <a:lnTo>
                  <a:pt x="603115" y="29183"/>
                </a:lnTo>
                <a:lnTo>
                  <a:pt x="525294" y="0"/>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21796" y="2149813"/>
            <a:ext cx="418289" cy="340468"/>
          </a:xfrm>
          <a:custGeom>
            <a:avLst/>
            <a:gdLst>
              <a:gd name="connsiteX0" fmla="*/ 0 w 418289"/>
              <a:gd name="connsiteY0" fmla="*/ 194553 h 340468"/>
              <a:gd name="connsiteX1" fmla="*/ 136187 w 418289"/>
              <a:gd name="connsiteY1" fmla="*/ 340468 h 340468"/>
              <a:gd name="connsiteX2" fmla="*/ 359923 w 418289"/>
              <a:gd name="connsiteY2" fmla="*/ 272374 h 340468"/>
              <a:gd name="connsiteX3" fmla="*/ 418289 w 418289"/>
              <a:gd name="connsiteY3" fmla="*/ 48638 h 340468"/>
              <a:gd name="connsiteX4" fmla="*/ 301557 w 418289"/>
              <a:gd name="connsiteY4" fmla="*/ 0 h 340468"/>
              <a:gd name="connsiteX5" fmla="*/ 145915 w 418289"/>
              <a:gd name="connsiteY5" fmla="*/ 97276 h 340468"/>
              <a:gd name="connsiteX6" fmla="*/ 0 w 418289"/>
              <a:gd name="connsiteY6" fmla="*/ 194553 h 3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89" h="340468">
                <a:moveTo>
                  <a:pt x="0" y="194553"/>
                </a:moveTo>
                <a:lnTo>
                  <a:pt x="136187" y="340468"/>
                </a:lnTo>
                <a:lnTo>
                  <a:pt x="359923" y="272374"/>
                </a:lnTo>
                <a:lnTo>
                  <a:pt x="418289" y="48638"/>
                </a:lnTo>
                <a:lnTo>
                  <a:pt x="301557" y="0"/>
                </a:lnTo>
                <a:lnTo>
                  <a:pt x="145915" y="97276"/>
                </a:lnTo>
                <a:lnTo>
                  <a:pt x="0" y="194553"/>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0878" y="2013785"/>
            <a:ext cx="386644" cy="369332"/>
          </a:xfrm>
          <a:prstGeom prst="rect">
            <a:avLst/>
          </a:prstGeom>
          <a:noFill/>
        </p:spPr>
        <p:txBody>
          <a:bodyPr wrap="none" rtlCol="0">
            <a:spAutoFit/>
          </a:bodyPr>
          <a:lstStyle/>
          <a:p>
            <a:r>
              <a:rPr lang="cs-CZ" b="1" dirty="0" smtClean="0">
                <a:solidFill>
                  <a:srgbClr val="FFC000"/>
                </a:solidFill>
              </a:rPr>
              <a:t>M</a:t>
            </a:r>
            <a:endParaRPr lang="en-US" b="1" dirty="0">
              <a:solidFill>
                <a:srgbClr val="FFC000"/>
              </a:solidFill>
            </a:endParaRPr>
          </a:p>
        </p:txBody>
      </p:sp>
      <p:sp>
        <p:nvSpPr>
          <p:cNvPr id="12" name="TextBox 11"/>
          <p:cNvSpPr txBox="1"/>
          <p:nvPr/>
        </p:nvSpPr>
        <p:spPr>
          <a:xfrm>
            <a:off x="1642549" y="3266168"/>
            <a:ext cx="330540" cy="369332"/>
          </a:xfrm>
          <a:prstGeom prst="rect">
            <a:avLst/>
          </a:prstGeom>
          <a:solidFill>
            <a:schemeClr val="bg1"/>
          </a:solidFill>
        </p:spPr>
        <p:txBody>
          <a:bodyPr wrap="none" rtlCol="0">
            <a:spAutoFit/>
          </a:bodyPr>
          <a:lstStyle/>
          <a:p>
            <a:r>
              <a:rPr lang="cs-CZ" b="1" dirty="0" smtClean="0">
                <a:solidFill>
                  <a:srgbClr val="FF0000"/>
                </a:solidFill>
              </a:rPr>
              <a:t>D</a:t>
            </a:r>
            <a:endParaRPr lang="en-US" b="1" dirty="0">
              <a:solidFill>
                <a:srgbClr val="FF0000"/>
              </a:solidFill>
            </a:endParaRPr>
          </a:p>
        </p:txBody>
      </p:sp>
      <p:sp>
        <p:nvSpPr>
          <p:cNvPr id="13" name="TextBox 12"/>
          <p:cNvSpPr txBox="1"/>
          <p:nvPr/>
        </p:nvSpPr>
        <p:spPr>
          <a:xfrm>
            <a:off x="3131840" y="3573016"/>
            <a:ext cx="423514" cy="369332"/>
          </a:xfrm>
          <a:prstGeom prst="rect">
            <a:avLst/>
          </a:prstGeom>
          <a:solidFill>
            <a:schemeClr val="bg1"/>
          </a:solidFill>
        </p:spPr>
        <p:txBody>
          <a:bodyPr wrap="none" rtlCol="0">
            <a:spAutoFit/>
          </a:bodyPr>
          <a:lstStyle/>
          <a:p>
            <a:r>
              <a:rPr lang="cs-CZ" b="1" dirty="0" smtClean="0">
                <a:solidFill>
                  <a:srgbClr val="00B050"/>
                </a:solidFill>
              </a:rPr>
              <a:t>C1</a:t>
            </a:r>
            <a:endParaRPr lang="en-US" b="1" dirty="0">
              <a:solidFill>
                <a:srgbClr val="00B050"/>
              </a:solidFill>
            </a:endParaRPr>
          </a:p>
        </p:txBody>
      </p:sp>
      <p:sp>
        <p:nvSpPr>
          <p:cNvPr id="14" name="TextBox 13"/>
          <p:cNvSpPr txBox="1"/>
          <p:nvPr/>
        </p:nvSpPr>
        <p:spPr>
          <a:xfrm>
            <a:off x="3796183" y="4069817"/>
            <a:ext cx="423514" cy="369332"/>
          </a:xfrm>
          <a:prstGeom prst="rect">
            <a:avLst/>
          </a:prstGeom>
          <a:solidFill>
            <a:schemeClr val="bg1"/>
          </a:solidFill>
        </p:spPr>
        <p:txBody>
          <a:bodyPr wrap="none" rtlCol="0">
            <a:spAutoFit/>
          </a:bodyPr>
          <a:lstStyle/>
          <a:p>
            <a:r>
              <a:rPr lang="cs-CZ" b="1" dirty="0" smtClean="0">
                <a:solidFill>
                  <a:srgbClr val="FFFF00"/>
                </a:solidFill>
              </a:rPr>
              <a:t>C2</a:t>
            </a:r>
            <a:endParaRPr lang="en-US" b="1" dirty="0">
              <a:solidFill>
                <a:srgbClr val="FFFF00"/>
              </a:solidFill>
            </a:endParaRPr>
          </a:p>
        </p:txBody>
      </p:sp>
      <p:sp>
        <p:nvSpPr>
          <p:cNvPr id="15" name="TextBox 14"/>
          <p:cNvSpPr txBox="1"/>
          <p:nvPr/>
        </p:nvSpPr>
        <p:spPr>
          <a:xfrm>
            <a:off x="4932040" y="3779748"/>
            <a:ext cx="324128" cy="369332"/>
          </a:xfrm>
          <a:prstGeom prst="rect">
            <a:avLst/>
          </a:prstGeom>
          <a:solidFill>
            <a:schemeClr val="bg1"/>
          </a:solidFill>
        </p:spPr>
        <p:txBody>
          <a:bodyPr wrap="none" rtlCol="0">
            <a:spAutoFit/>
          </a:bodyPr>
          <a:lstStyle/>
          <a:p>
            <a:r>
              <a:rPr lang="cs-CZ" b="1" dirty="0" smtClean="0">
                <a:solidFill>
                  <a:srgbClr val="0070C0"/>
                </a:solidFill>
              </a:rPr>
              <a:t>A</a:t>
            </a:r>
            <a:endParaRPr lang="en-US" b="1" dirty="0">
              <a:solidFill>
                <a:srgbClr val="0070C0"/>
              </a:solidFill>
            </a:endParaRPr>
          </a:p>
        </p:txBody>
      </p:sp>
      <p:sp>
        <p:nvSpPr>
          <p:cNvPr id="16" name="TextBox 15"/>
          <p:cNvSpPr txBox="1"/>
          <p:nvPr/>
        </p:nvSpPr>
        <p:spPr>
          <a:xfrm>
            <a:off x="6137714" y="3140968"/>
            <a:ext cx="314510" cy="369332"/>
          </a:xfrm>
          <a:prstGeom prst="rect">
            <a:avLst/>
          </a:prstGeom>
          <a:solidFill>
            <a:schemeClr val="bg1"/>
          </a:solidFill>
        </p:spPr>
        <p:txBody>
          <a:bodyPr wrap="none" rtlCol="0">
            <a:spAutoFit/>
          </a:bodyPr>
          <a:lstStyle/>
          <a:p>
            <a:r>
              <a:rPr lang="cs-CZ" b="1" dirty="0" smtClean="0">
                <a:solidFill>
                  <a:srgbClr val="00B0F0"/>
                </a:solidFill>
              </a:rPr>
              <a:t>B</a:t>
            </a:r>
            <a:endParaRPr lang="en-US" b="1" dirty="0">
              <a:solidFill>
                <a:srgbClr val="00B0F0"/>
              </a:solidFill>
            </a:endParaRPr>
          </a:p>
        </p:txBody>
      </p:sp>
      <p:pic>
        <p:nvPicPr>
          <p:cNvPr id="19"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30157" y="1933159"/>
            <a:ext cx="577577" cy="498803"/>
          </a:xfrm>
          <a:prstGeom prst="rect">
            <a:avLst/>
          </a:prstGeom>
          <a:noFill/>
        </p:spPr>
      </p:pic>
      <p:pic>
        <p:nvPicPr>
          <p:cNvPr id="20"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45092" y="3660958"/>
            <a:ext cx="577577" cy="498803"/>
          </a:xfrm>
          <a:prstGeom prst="rect">
            <a:avLst/>
          </a:prstGeom>
          <a:noFill/>
        </p:spPr>
      </p:pic>
      <p:pic>
        <p:nvPicPr>
          <p:cNvPr id="21"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598737" y="3648931"/>
            <a:ext cx="577577" cy="498803"/>
          </a:xfrm>
          <a:prstGeom prst="rect">
            <a:avLst/>
          </a:prstGeom>
          <a:noFill/>
        </p:spPr>
      </p:pic>
      <p:pic>
        <p:nvPicPr>
          <p:cNvPr id="22"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312301" y="3550596"/>
            <a:ext cx="577577" cy="498803"/>
          </a:xfrm>
          <a:prstGeom prst="rect">
            <a:avLst/>
          </a:prstGeom>
          <a:noFill/>
        </p:spPr>
      </p:pic>
      <p:pic>
        <p:nvPicPr>
          <p:cNvPr id="24" name="Picture 2" descr="C:\Documents and Settings\Pepa Bryja\Local Settings\Temporary Internet Files\Content.IE5\1VH7BA5N\MCAN04317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95" y="4271949"/>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2"/>
          <p:cNvSpPr txBox="1">
            <a:spLocks noChangeArrowheads="1"/>
          </p:cNvSpPr>
          <p:nvPr/>
        </p:nvSpPr>
        <p:spPr bwMode="auto">
          <a:xfrm>
            <a:off x="4630080" y="1769541"/>
            <a:ext cx="3329777" cy="923330"/>
          </a:xfrm>
          <a:prstGeom prst="rect">
            <a:avLst/>
          </a:prstGeom>
          <a:solidFill>
            <a:schemeClr val="bg1">
              <a:alpha val="63921"/>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800" b="0" i="0" u="none" strike="noStrike" kern="1200" cap="none" spc="0" normalizeH="0" baseline="0" noProof="0" dirty="0">
                <a:ln>
                  <a:solidFill>
                    <a:srgbClr val="FF0000"/>
                  </a:solidFill>
                </a:ln>
                <a:solidFill>
                  <a:srgbClr val="FF0000"/>
                </a:solidFill>
                <a:effectLst/>
                <a:uLnTx/>
                <a:uFillTx/>
                <a:latin typeface="Arial" charset="0"/>
                <a:ea typeface="+mn-ea"/>
                <a:cs typeface="+mn-cs"/>
              </a:rPr>
              <a:t>Remaining </a:t>
            </a:r>
            <a:r>
              <a:rPr kumimoji="0" lang="cs-CZ" sz="1800" b="0" i="0" u="none" strike="noStrike" kern="1200" cap="none" spc="0" normalizeH="0" baseline="0" noProof="0" dirty="0" smtClean="0">
                <a:ln>
                  <a:solidFill>
                    <a:srgbClr val="FF0000"/>
                  </a:solidFill>
                </a:ln>
                <a:solidFill>
                  <a:srgbClr val="FF0000"/>
                </a:solidFill>
                <a:effectLst/>
                <a:uLnTx/>
                <a:uFillTx/>
                <a:latin typeface="Arial" charset="0"/>
                <a:ea typeface="+mn-ea"/>
                <a:cs typeface="+mn-cs"/>
              </a:rPr>
              <a:t>clades = </a:t>
            </a:r>
            <a:r>
              <a:rPr kumimoji="0" lang="cs-CZ" sz="1800" b="0" i="1" u="none" strike="noStrike" kern="1200" cap="none" spc="0" normalizeH="0" baseline="0" noProof="0" dirty="0">
                <a:ln>
                  <a:solidFill>
                    <a:srgbClr val="FF0000"/>
                  </a:solidFill>
                </a:ln>
                <a:solidFill>
                  <a:srgbClr val="FF0000"/>
                </a:solidFill>
                <a:effectLst/>
                <a:uLnTx/>
                <a:uFillTx/>
                <a:latin typeface="Arial" charset="0"/>
                <a:ea typeface="+mn-ea"/>
                <a:cs typeface="+mn-cs"/>
              </a:rPr>
              <a:t>P. daltoni </a:t>
            </a:r>
            <a:r>
              <a:rPr kumimoji="0" lang="cs-CZ" sz="1800" b="0" i="0" u="none" strike="noStrike" kern="1200" cap="none" spc="0" normalizeH="0" baseline="0" noProof="0" dirty="0">
                <a:ln>
                  <a:solidFill>
                    <a:srgbClr val="FF0000"/>
                  </a:solidFill>
                </a:ln>
                <a:solidFill>
                  <a:srgbClr val="FF0000"/>
                </a:solidFill>
                <a:effectLst/>
                <a:uLnTx/>
                <a:uFillTx/>
                <a:latin typeface="Arial" charset="0"/>
                <a:ea typeface="+mn-ea"/>
                <a:cs typeface="+mn-cs"/>
              </a:rPr>
              <a:t>(</a:t>
            </a:r>
            <a:r>
              <a:rPr kumimoji="0" lang="cs-CZ" sz="1800" b="0" i="0" u="none" strike="noStrike" kern="1200" cap="none" spc="0" normalizeH="0" baseline="0" noProof="0" dirty="0" smtClean="0">
                <a:ln>
                  <a:solidFill>
                    <a:srgbClr val="FF0000"/>
                  </a:solidFill>
                </a:ln>
                <a:solidFill>
                  <a:srgbClr val="FF0000"/>
                </a:solidFill>
                <a:effectLst/>
                <a:uLnTx/>
                <a:uFillTx/>
                <a:latin typeface="Arial" charset="0"/>
                <a:ea typeface="+mn-ea"/>
                <a:cs typeface="+mn-cs"/>
              </a:rPr>
              <a:t>paraphyletic; mostly non-commensal)</a:t>
            </a:r>
            <a:endParaRPr kumimoji="0" lang="cs-CZ" sz="1800" b="0" i="1" u="none" strike="noStrike" kern="1200" cap="none" spc="0" normalizeH="0" baseline="0" noProof="0" dirty="0">
              <a:ln>
                <a:solidFill>
                  <a:srgbClr val="FF0000"/>
                </a:solidFill>
              </a:ln>
              <a:solidFill>
                <a:srgbClr val="FF0000"/>
              </a:solidFill>
              <a:effectLst/>
              <a:uLnTx/>
              <a:uFillTx/>
              <a:latin typeface="Arial" charset="0"/>
              <a:ea typeface="+mn-ea"/>
              <a:cs typeface="+mn-cs"/>
            </a:endParaRPr>
          </a:p>
        </p:txBody>
      </p:sp>
      <p:sp>
        <p:nvSpPr>
          <p:cNvPr id="26" name="Text Box 12"/>
          <p:cNvSpPr txBox="1">
            <a:spLocks noChangeArrowheads="1"/>
          </p:cNvSpPr>
          <p:nvPr/>
        </p:nvSpPr>
        <p:spPr bwMode="auto">
          <a:xfrm>
            <a:off x="3492230" y="4786313"/>
            <a:ext cx="2959993" cy="646331"/>
          </a:xfrm>
          <a:prstGeom prst="rect">
            <a:avLst/>
          </a:prstGeom>
          <a:solidFill>
            <a:schemeClr val="bg1">
              <a:alpha val="63921"/>
            </a:schemeClr>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sz="1800" b="0" i="0" u="none" strike="noStrike" kern="1200" cap="none" spc="0" normalizeH="0" baseline="0" noProof="0" dirty="0">
                <a:ln>
                  <a:solidFill>
                    <a:srgbClr val="FFC000"/>
                  </a:solidFill>
                </a:ln>
                <a:solidFill>
                  <a:srgbClr val="FFC000"/>
                </a:solidFill>
                <a:effectLst/>
                <a:uLnTx/>
                <a:uFillTx/>
                <a:latin typeface="Arial" charset="0"/>
                <a:ea typeface="+mn-ea"/>
                <a:cs typeface="+mn-cs"/>
              </a:rPr>
              <a:t>Clade </a:t>
            </a:r>
            <a:r>
              <a:rPr kumimoji="0" lang="cs-CZ" sz="1800" b="0" i="0" u="none" strike="noStrike" kern="1200" cap="none" spc="0" normalizeH="0" baseline="0" noProof="0" dirty="0" smtClean="0">
                <a:ln>
                  <a:solidFill>
                    <a:srgbClr val="FFC000"/>
                  </a:solidFill>
                </a:ln>
                <a:solidFill>
                  <a:srgbClr val="FFC000"/>
                </a:solidFill>
                <a:effectLst/>
                <a:uLnTx/>
                <a:uFillTx/>
                <a:latin typeface="Arial" charset="0"/>
                <a:ea typeface="+mn-ea"/>
                <a:cs typeface="+mn-cs"/>
              </a:rPr>
              <a:t>C2 = </a:t>
            </a:r>
            <a:r>
              <a:rPr kumimoji="0" lang="cs-CZ" sz="1800" b="0" i="1" u="none" strike="noStrike" kern="1200" cap="none" spc="0" normalizeH="0" baseline="0" noProof="0" dirty="0">
                <a:ln>
                  <a:solidFill>
                    <a:srgbClr val="FFC000"/>
                  </a:solidFill>
                </a:ln>
                <a:solidFill>
                  <a:srgbClr val="FFC000"/>
                </a:solidFill>
                <a:effectLst/>
                <a:uLnTx/>
                <a:uFillTx/>
                <a:latin typeface="Arial" charset="0"/>
                <a:ea typeface="+mn-ea"/>
                <a:cs typeface="+mn-cs"/>
              </a:rPr>
              <a:t>P. </a:t>
            </a:r>
            <a:r>
              <a:rPr kumimoji="0" lang="cs-CZ" sz="1800" b="0" i="1" u="none" strike="noStrike" kern="1200" cap="none" spc="0" normalizeH="0" baseline="0" noProof="0" dirty="0" smtClean="0">
                <a:ln>
                  <a:solidFill>
                    <a:srgbClr val="FFC000"/>
                  </a:solidFill>
                </a:ln>
                <a:solidFill>
                  <a:srgbClr val="FFC000"/>
                </a:solidFill>
                <a:effectLst/>
                <a:uLnTx/>
                <a:uFillTx/>
                <a:latin typeface="Arial" charset="0"/>
                <a:ea typeface="+mn-ea"/>
                <a:cs typeface="+mn-cs"/>
              </a:rPr>
              <a:t>derooi</a:t>
            </a:r>
          </a:p>
          <a:p>
            <a:pPr marL="0" marR="0" lvl="0" indent="0" algn="l" defTabSz="914400" rtl="0" eaLnBrk="1" fontAlgn="base" latinLnBrk="0" hangingPunct="1">
              <a:lnSpc>
                <a:spcPct val="100000"/>
              </a:lnSpc>
              <a:spcBef>
                <a:spcPct val="0"/>
              </a:spcBef>
              <a:spcAft>
                <a:spcPct val="0"/>
              </a:spcAft>
              <a:buClrTx/>
              <a:buSzTx/>
              <a:buFontTx/>
              <a:buNone/>
              <a:tabLst/>
              <a:defRPr/>
            </a:pPr>
            <a:r>
              <a:rPr lang="cs-CZ" dirty="0" smtClean="0">
                <a:ln>
                  <a:solidFill>
                    <a:srgbClr val="FFC000"/>
                  </a:solidFill>
                </a:ln>
                <a:solidFill>
                  <a:srgbClr val="FFC000"/>
                </a:solidFill>
                <a:latin typeface="Arial" charset="0"/>
              </a:rPr>
              <a:t>(exclusively commensal)</a:t>
            </a:r>
            <a:endParaRPr kumimoji="0" lang="cs-CZ" sz="1800" b="0" u="none" strike="noStrike" kern="1200" cap="none" spc="0" normalizeH="0" baseline="0" noProof="0" dirty="0">
              <a:ln>
                <a:solidFill>
                  <a:srgbClr val="FFC000"/>
                </a:solidFill>
              </a:ln>
              <a:solidFill>
                <a:srgbClr val="FFC000"/>
              </a:solidFill>
              <a:effectLst/>
              <a:uLnTx/>
              <a:uFillTx/>
              <a:latin typeface="Arial" charset="0"/>
            </a:endParaRPr>
          </a:p>
        </p:txBody>
      </p:sp>
      <p:pic>
        <p:nvPicPr>
          <p:cNvPr id="23"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421924" y="2589972"/>
            <a:ext cx="577577" cy="498803"/>
          </a:xfrm>
          <a:prstGeom prst="rect">
            <a:avLst/>
          </a:prstGeom>
          <a:noFill/>
        </p:spPr>
      </p:pic>
      <p:sp>
        <p:nvSpPr>
          <p:cNvPr id="17" name="TextBox 16"/>
          <p:cNvSpPr txBox="1"/>
          <p:nvPr/>
        </p:nvSpPr>
        <p:spPr>
          <a:xfrm>
            <a:off x="4048234" y="5632315"/>
            <a:ext cx="1718740" cy="584775"/>
          </a:xfrm>
          <a:prstGeom prst="rect">
            <a:avLst/>
          </a:prstGeom>
          <a:solidFill>
            <a:srgbClr val="FFFF00"/>
          </a:solidFill>
        </p:spPr>
        <p:txBody>
          <a:bodyPr wrap="none" rtlCol="0">
            <a:spAutoFit/>
          </a:bodyPr>
          <a:lstStyle/>
          <a:p>
            <a:r>
              <a:rPr lang="cs-CZ" sz="3200" b="1" dirty="0" smtClean="0"/>
              <a:t>2 species</a:t>
            </a:r>
            <a:endParaRPr lang="en-US" sz="3200" b="1" dirty="0"/>
          </a:p>
        </p:txBody>
      </p:sp>
    </p:spTree>
    <p:extLst>
      <p:ext uri="{BB962C8B-B14F-4D97-AF65-F5344CB8AC3E}">
        <p14:creationId xmlns:p14="http://schemas.microsoft.com/office/powerpoint/2010/main" val="9660867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72467"/>
            <a:ext cx="8894174" cy="3556734"/>
          </a:xfrm>
          <a:prstGeom prst="rect">
            <a:avLst/>
          </a:prstGeom>
        </p:spPr>
      </p:pic>
      <p:sp>
        <p:nvSpPr>
          <p:cNvPr id="3" name="TextBox 2"/>
          <p:cNvSpPr txBox="1"/>
          <p:nvPr/>
        </p:nvSpPr>
        <p:spPr>
          <a:xfrm>
            <a:off x="3059832" y="6479625"/>
            <a:ext cx="6120680" cy="369332"/>
          </a:xfrm>
          <a:prstGeom prst="rect">
            <a:avLst/>
          </a:prstGeom>
          <a:noFill/>
        </p:spPr>
        <p:txBody>
          <a:bodyPr wrap="square" rtlCol="0">
            <a:spAutoFit/>
          </a:bodyPr>
          <a:lstStyle/>
          <a:p>
            <a:r>
              <a:rPr lang="cs-CZ" i="1" dirty="0" smtClean="0"/>
              <a:t>Bryja et al. 2010 Mol Ecol; Mikula, ..., Bryja 2020 Biol J Linn Soc</a:t>
            </a:r>
            <a:endParaRPr lang="en-US" i="1" dirty="0"/>
          </a:p>
        </p:txBody>
      </p:sp>
      <p:sp>
        <p:nvSpPr>
          <p:cNvPr id="4" name="Nadpis 2"/>
          <p:cNvSpPr txBox="1">
            <a:spLocks/>
          </p:cNvSpPr>
          <p:nvPr/>
        </p:nvSpPr>
        <p:spPr>
          <a:xfrm>
            <a:off x="457200" y="274638"/>
            <a:ext cx="8229600" cy="777875"/>
          </a:xfrm>
          <a:prstGeom prst="rect">
            <a:avLst/>
          </a:prstGeom>
        </p:spPr>
        <p:txBody>
          <a:bodyPr vert="horz" lIns="91440" tIns="45720" rIns="91440" bIns="45720" rtlCol="0" anchor="ctr">
            <a:normAutofit/>
          </a:bodyPr>
          <a:lstStyle>
            <a:lvl1pPr defTabSz="685800">
              <a:lnSpc>
                <a:spcPct val="90000"/>
              </a:lnSpc>
              <a:spcBef>
                <a:spcPct val="0"/>
              </a:spcBef>
              <a:buNone/>
              <a:defRPr sz="3200">
                <a:latin typeface="+mj-lt"/>
                <a:ea typeface="+mj-ea"/>
                <a:cs typeface="+mj-cs"/>
              </a:defRPr>
            </a:lvl1pPr>
          </a:lstStyle>
          <a:p>
            <a:r>
              <a:rPr lang="cs-CZ" dirty="0" smtClean="0"/>
              <a:t>Karyotypes</a:t>
            </a:r>
            <a:endParaRPr lang="cs-CZ" dirty="0"/>
          </a:p>
        </p:txBody>
      </p:sp>
      <p:sp>
        <p:nvSpPr>
          <p:cNvPr id="5" name="Freeform 4"/>
          <p:cNvSpPr/>
          <p:nvPr/>
        </p:nvSpPr>
        <p:spPr>
          <a:xfrm>
            <a:off x="680936" y="2198451"/>
            <a:ext cx="3044758" cy="1527243"/>
          </a:xfrm>
          <a:custGeom>
            <a:avLst/>
            <a:gdLst>
              <a:gd name="connsiteX0" fmla="*/ 0 w 3044758"/>
              <a:gd name="connsiteY0" fmla="*/ 437745 h 1527243"/>
              <a:gd name="connsiteX1" fmla="*/ 145915 w 3044758"/>
              <a:gd name="connsiteY1" fmla="*/ 612843 h 1527243"/>
              <a:gd name="connsiteX2" fmla="*/ 593387 w 3044758"/>
              <a:gd name="connsiteY2" fmla="*/ 768485 h 1527243"/>
              <a:gd name="connsiteX3" fmla="*/ 642026 w 3044758"/>
              <a:gd name="connsiteY3" fmla="*/ 1167319 h 1527243"/>
              <a:gd name="connsiteX4" fmla="*/ 943583 w 3044758"/>
              <a:gd name="connsiteY4" fmla="*/ 1527243 h 1527243"/>
              <a:gd name="connsiteX5" fmla="*/ 1507787 w 3044758"/>
              <a:gd name="connsiteY5" fmla="*/ 1439694 h 1527243"/>
              <a:gd name="connsiteX6" fmla="*/ 1867711 w 3044758"/>
              <a:gd name="connsiteY6" fmla="*/ 1089498 h 1527243"/>
              <a:gd name="connsiteX7" fmla="*/ 2052536 w 3044758"/>
              <a:gd name="connsiteY7" fmla="*/ 856034 h 1527243"/>
              <a:gd name="connsiteX8" fmla="*/ 2480553 w 3044758"/>
              <a:gd name="connsiteY8" fmla="*/ 564204 h 1527243"/>
              <a:gd name="connsiteX9" fmla="*/ 2772383 w 3044758"/>
              <a:gd name="connsiteY9" fmla="*/ 496111 h 1527243"/>
              <a:gd name="connsiteX10" fmla="*/ 3044758 w 3044758"/>
              <a:gd name="connsiteY10" fmla="*/ 0 h 1527243"/>
              <a:gd name="connsiteX11" fmla="*/ 2081719 w 3044758"/>
              <a:gd name="connsiteY11" fmla="*/ 272375 h 1527243"/>
              <a:gd name="connsiteX12" fmla="*/ 1303507 w 3044758"/>
              <a:gd name="connsiteY12" fmla="*/ 311285 h 1527243"/>
              <a:gd name="connsiteX13" fmla="*/ 875490 w 3044758"/>
              <a:gd name="connsiteY13" fmla="*/ 311285 h 1527243"/>
              <a:gd name="connsiteX14" fmla="*/ 184826 w 3044758"/>
              <a:gd name="connsiteY14" fmla="*/ 369651 h 1527243"/>
              <a:gd name="connsiteX15" fmla="*/ 0 w 3044758"/>
              <a:gd name="connsiteY15" fmla="*/ 437745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4758" h="1527243">
                <a:moveTo>
                  <a:pt x="0" y="437745"/>
                </a:moveTo>
                <a:lnTo>
                  <a:pt x="145915" y="612843"/>
                </a:lnTo>
                <a:lnTo>
                  <a:pt x="593387" y="768485"/>
                </a:lnTo>
                <a:lnTo>
                  <a:pt x="642026" y="1167319"/>
                </a:lnTo>
                <a:lnTo>
                  <a:pt x="943583" y="1527243"/>
                </a:lnTo>
                <a:lnTo>
                  <a:pt x="1507787" y="1439694"/>
                </a:lnTo>
                <a:lnTo>
                  <a:pt x="1867711" y="1089498"/>
                </a:lnTo>
                <a:lnTo>
                  <a:pt x="2052536" y="856034"/>
                </a:lnTo>
                <a:lnTo>
                  <a:pt x="2480553" y="564204"/>
                </a:lnTo>
                <a:lnTo>
                  <a:pt x="2772383" y="496111"/>
                </a:lnTo>
                <a:lnTo>
                  <a:pt x="3044758" y="0"/>
                </a:lnTo>
                <a:lnTo>
                  <a:pt x="2081719" y="272375"/>
                </a:lnTo>
                <a:lnTo>
                  <a:pt x="1303507" y="311285"/>
                </a:lnTo>
                <a:lnTo>
                  <a:pt x="875490" y="311285"/>
                </a:lnTo>
                <a:lnTo>
                  <a:pt x="184826" y="369651"/>
                </a:lnTo>
                <a:lnTo>
                  <a:pt x="0" y="437745"/>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0009" y="1809345"/>
            <a:ext cx="2178995" cy="2665378"/>
          </a:xfrm>
          <a:custGeom>
            <a:avLst/>
            <a:gdLst>
              <a:gd name="connsiteX0" fmla="*/ 0 w 2178995"/>
              <a:gd name="connsiteY0" fmla="*/ 1585608 h 2665378"/>
              <a:gd name="connsiteX1" fmla="*/ 418289 w 2178995"/>
              <a:gd name="connsiteY1" fmla="*/ 1138136 h 2665378"/>
              <a:gd name="connsiteX2" fmla="*/ 846306 w 2178995"/>
              <a:gd name="connsiteY2" fmla="*/ 914400 h 2665378"/>
              <a:gd name="connsiteX3" fmla="*/ 972765 w 2178995"/>
              <a:gd name="connsiteY3" fmla="*/ 914400 h 2665378"/>
              <a:gd name="connsiteX4" fmla="*/ 1293778 w 2178995"/>
              <a:gd name="connsiteY4" fmla="*/ 389106 h 2665378"/>
              <a:gd name="connsiteX5" fmla="*/ 2130357 w 2178995"/>
              <a:gd name="connsiteY5" fmla="*/ 0 h 2665378"/>
              <a:gd name="connsiteX6" fmla="*/ 2178995 w 2178995"/>
              <a:gd name="connsiteY6" fmla="*/ 204281 h 2665378"/>
              <a:gd name="connsiteX7" fmla="*/ 1624519 w 2178995"/>
              <a:gd name="connsiteY7" fmla="*/ 1439693 h 2665378"/>
              <a:gd name="connsiteX8" fmla="*/ 1517514 w 2178995"/>
              <a:gd name="connsiteY8" fmla="*/ 2013625 h 2665378"/>
              <a:gd name="connsiteX9" fmla="*/ 1274323 w 2178995"/>
              <a:gd name="connsiteY9" fmla="*/ 2081719 h 2665378"/>
              <a:gd name="connsiteX10" fmla="*/ 787940 w 2178995"/>
              <a:gd name="connsiteY10" fmla="*/ 2665378 h 2665378"/>
              <a:gd name="connsiteX11" fmla="*/ 0 w 2178995"/>
              <a:gd name="connsiteY11" fmla="*/ 1585608 h 26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995" h="2665378">
                <a:moveTo>
                  <a:pt x="0" y="1585608"/>
                </a:moveTo>
                <a:lnTo>
                  <a:pt x="418289" y="1138136"/>
                </a:lnTo>
                <a:lnTo>
                  <a:pt x="846306" y="914400"/>
                </a:lnTo>
                <a:lnTo>
                  <a:pt x="972765" y="914400"/>
                </a:lnTo>
                <a:lnTo>
                  <a:pt x="1293778" y="389106"/>
                </a:lnTo>
                <a:lnTo>
                  <a:pt x="2130357" y="0"/>
                </a:lnTo>
                <a:lnTo>
                  <a:pt x="2178995" y="204281"/>
                </a:lnTo>
                <a:lnTo>
                  <a:pt x="1624519" y="1439693"/>
                </a:lnTo>
                <a:lnTo>
                  <a:pt x="1517514" y="2013625"/>
                </a:lnTo>
                <a:lnTo>
                  <a:pt x="1274323" y="2081719"/>
                </a:lnTo>
                <a:lnTo>
                  <a:pt x="787940" y="2665378"/>
                </a:lnTo>
                <a:lnTo>
                  <a:pt x="0" y="1585608"/>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92230" y="3356043"/>
            <a:ext cx="1293779" cy="1147863"/>
          </a:xfrm>
          <a:custGeom>
            <a:avLst/>
            <a:gdLst>
              <a:gd name="connsiteX0" fmla="*/ 145915 w 1293779"/>
              <a:gd name="connsiteY0" fmla="*/ 719846 h 1147863"/>
              <a:gd name="connsiteX1" fmla="*/ 0 w 1293779"/>
              <a:gd name="connsiteY1" fmla="*/ 963038 h 1147863"/>
              <a:gd name="connsiteX2" fmla="*/ 476655 w 1293779"/>
              <a:gd name="connsiteY2" fmla="*/ 1147863 h 1147863"/>
              <a:gd name="connsiteX3" fmla="*/ 1089498 w 1293779"/>
              <a:gd name="connsiteY3" fmla="*/ 1031131 h 1147863"/>
              <a:gd name="connsiteX4" fmla="*/ 1293779 w 1293779"/>
              <a:gd name="connsiteY4" fmla="*/ 972766 h 1147863"/>
              <a:gd name="connsiteX5" fmla="*/ 1254868 w 1293779"/>
              <a:gd name="connsiteY5" fmla="*/ 262646 h 1147863"/>
              <a:gd name="connsiteX6" fmla="*/ 1089498 w 1293779"/>
              <a:gd name="connsiteY6" fmla="*/ 0 h 1147863"/>
              <a:gd name="connsiteX7" fmla="*/ 651753 w 1293779"/>
              <a:gd name="connsiteY7" fmla="*/ 58366 h 1147863"/>
              <a:gd name="connsiteX8" fmla="*/ 583659 w 1293779"/>
              <a:gd name="connsiteY8" fmla="*/ 466927 h 1147863"/>
              <a:gd name="connsiteX9" fmla="*/ 223736 w 1293779"/>
              <a:gd name="connsiteY9" fmla="*/ 651753 h 1147863"/>
              <a:gd name="connsiteX10" fmla="*/ 145915 w 1293779"/>
              <a:gd name="connsiteY10" fmla="*/ 719846 h 11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779" h="1147863">
                <a:moveTo>
                  <a:pt x="145915" y="719846"/>
                </a:moveTo>
                <a:lnTo>
                  <a:pt x="0" y="963038"/>
                </a:lnTo>
                <a:lnTo>
                  <a:pt x="476655" y="1147863"/>
                </a:lnTo>
                <a:lnTo>
                  <a:pt x="1089498" y="1031131"/>
                </a:lnTo>
                <a:lnTo>
                  <a:pt x="1293779" y="972766"/>
                </a:lnTo>
                <a:lnTo>
                  <a:pt x="1254868" y="262646"/>
                </a:lnTo>
                <a:lnTo>
                  <a:pt x="1089498" y="0"/>
                </a:lnTo>
                <a:lnTo>
                  <a:pt x="651753" y="58366"/>
                </a:lnTo>
                <a:lnTo>
                  <a:pt x="583659" y="466927"/>
                </a:lnTo>
                <a:lnTo>
                  <a:pt x="223736" y="651753"/>
                </a:lnTo>
                <a:lnTo>
                  <a:pt x="145915" y="719846"/>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704289"/>
            <a:ext cx="2334638" cy="846307"/>
          </a:xfrm>
          <a:custGeom>
            <a:avLst/>
            <a:gdLst>
              <a:gd name="connsiteX0" fmla="*/ 0 w 2334638"/>
              <a:gd name="connsiteY0" fmla="*/ 184826 h 846307"/>
              <a:gd name="connsiteX1" fmla="*/ 330740 w 2334638"/>
              <a:gd name="connsiteY1" fmla="*/ 807396 h 846307"/>
              <a:gd name="connsiteX2" fmla="*/ 1108953 w 2334638"/>
              <a:gd name="connsiteY2" fmla="*/ 846307 h 846307"/>
              <a:gd name="connsiteX3" fmla="*/ 2227634 w 2334638"/>
              <a:gd name="connsiteY3" fmla="*/ 807396 h 846307"/>
              <a:gd name="connsiteX4" fmla="*/ 2334638 w 2334638"/>
              <a:gd name="connsiteY4" fmla="*/ 272375 h 846307"/>
              <a:gd name="connsiteX5" fmla="*/ 1984443 w 2334638"/>
              <a:gd name="connsiteY5" fmla="*/ 58366 h 846307"/>
              <a:gd name="connsiteX6" fmla="*/ 1040860 w 2334638"/>
              <a:gd name="connsiteY6" fmla="*/ 0 h 846307"/>
              <a:gd name="connsiteX7" fmla="*/ 340468 w 2334638"/>
              <a:gd name="connsiteY7" fmla="*/ 58366 h 846307"/>
              <a:gd name="connsiteX8" fmla="*/ 68094 w 2334638"/>
              <a:gd name="connsiteY8" fmla="*/ 97277 h 846307"/>
              <a:gd name="connsiteX9" fmla="*/ 0 w 2334638"/>
              <a:gd name="connsiteY9" fmla="*/ 184826 h 8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638" h="846307">
                <a:moveTo>
                  <a:pt x="0" y="184826"/>
                </a:moveTo>
                <a:lnTo>
                  <a:pt x="330740" y="807396"/>
                </a:lnTo>
                <a:lnTo>
                  <a:pt x="1108953" y="846307"/>
                </a:lnTo>
                <a:lnTo>
                  <a:pt x="2227634" y="807396"/>
                </a:lnTo>
                <a:lnTo>
                  <a:pt x="2334638" y="272375"/>
                </a:lnTo>
                <a:lnTo>
                  <a:pt x="1984443" y="58366"/>
                </a:lnTo>
                <a:lnTo>
                  <a:pt x="1040860" y="0"/>
                </a:lnTo>
                <a:lnTo>
                  <a:pt x="340468" y="58366"/>
                </a:lnTo>
                <a:lnTo>
                  <a:pt x="68094" y="97277"/>
                </a:lnTo>
                <a:lnTo>
                  <a:pt x="0" y="184826"/>
                </a:lnTo>
                <a:close/>
              </a:path>
            </a:pathLst>
          </a:cu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73166" y="3035030"/>
            <a:ext cx="1468877" cy="1410510"/>
          </a:xfrm>
          <a:custGeom>
            <a:avLst/>
            <a:gdLst>
              <a:gd name="connsiteX0" fmla="*/ 525294 w 1468877"/>
              <a:gd name="connsiteY0" fmla="*/ 0 h 1410510"/>
              <a:gd name="connsiteX1" fmla="*/ 252919 w 1468877"/>
              <a:gd name="connsiteY1" fmla="*/ 496110 h 1410510"/>
              <a:gd name="connsiteX2" fmla="*/ 0 w 1468877"/>
              <a:gd name="connsiteY2" fmla="*/ 992221 h 1410510"/>
              <a:gd name="connsiteX3" fmla="*/ 321013 w 1468877"/>
              <a:gd name="connsiteY3" fmla="*/ 1410510 h 1410510"/>
              <a:gd name="connsiteX4" fmla="*/ 710119 w 1468877"/>
              <a:gd name="connsiteY4" fmla="*/ 1313234 h 1410510"/>
              <a:gd name="connsiteX5" fmla="*/ 914400 w 1468877"/>
              <a:gd name="connsiteY5" fmla="*/ 1128408 h 1410510"/>
              <a:gd name="connsiteX6" fmla="*/ 1468877 w 1468877"/>
              <a:gd name="connsiteY6" fmla="*/ 1332689 h 1410510"/>
              <a:gd name="connsiteX7" fmla="*/ 1459149 w 1468877"/>
              <a:gd name="connsiteY7" fmla="*/ 1001949 h 1410510"/>
              <a:gd name="connsiteX8" fmla="*/ 1108953 w 1468877"/>
              <a:gd name="connsiteY8" fmla="*/ 807396 h 1410510"/>
              <a:gd name="connsiteX9" fmla="*/ 1040860 w 1468877"/>
              <a:gd name="connsiteY9" fmla="*/ 505838 h 1410510"/>
              <a:gd name="connsiteX10" fmla="*/ 865762 w 1468877"/>
              <a:gd name="connsiteY10" fmla="*/ 252919 h 1410510"/>
              <a:gd name="connsiteX11" fmla="*/ 603115 w 1468877"/>
              <a:gd name="connsiteY11" fmla="*/ 29183 h 1410510"/>
              <a:gd name="connsiteX12" fmla="*/ 525294 w 1468877"/>
              <a:gd name="connsiteY12" fmla="*/ 0 h 14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8877" h="1410510">
                <a:moveTo>
                  <a:pt x="525294" y="0"/>
                </a:moveTo>
                <a:lnTo>
                  <a:pt x="252919" y="496110"/>
                </a:lnTo>
                <a:lnTo>
                  <a:pt x="0" y="992221"/>
                </a:lnTo>
                <a:lnTo>
                  <a:pt x="321013" y="1410510"/>
                </a:lnTo>
                <a:lnTo>
                  <a:pt x="710119" y="1313234"/>
                </a:lnTo>
                <a:lnTo>
                  <a:pt x="914400" y="1128408"/>
                </a:lnTo>
                <a:lnTo>
                  <a:pt x="1468877" y="1332689"/>
                </a:lnTo>
                <a:lnTo>
                  <a:pt x="1459149" y="1001949"/>
                </a:lnTo>
                <a:lnTo>
                  <a:pt x="1108953" y="807396"/>
                </a:lnTo>
                <a:lnTo>
                  <a:pt x="1040860" y="505838"/>
                </a:lnTo>
                <a:lnTo>
                  <a:pt x="865762" y="252919"/>
                </a:lnTo>
                <a:lnTo>
                  <a:pt x="603115" y="29183"/>
                </a:lnTo>
                <a:lnTo>
                  <a:pt x="525294" y="0"/>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21796" y="2149813"/>
            <a:ext cx="418289" cy="340468"/>
          </a:xfrm>
          <a:custGeom>
            <a:avLst/>
            <a:gdLst>
              <a:gd name="connsiteX0" fmla="*/ 0 w 418289"/>
              <a:gd name="connsiteY0" fmla="*/ 194553 h 340468"/>
              <a:gd name="connsiteX1" fmla="*/ 136187 w 418289"/>
              <a:gd name="connsiteY1" fmla="*/ 340468 h 340468"/>
              <a:gd name="connsiteX2" fmla="*/ 359923 w 418289"/>
              <a:gd name="connsiteY2" fmla="*/ 272374 h 340468"/>
              <a:gd name="connsiteX3" fmla="*/ 418289 w 418289"/>
              <a:gd name="connsiteY3" fmla="*/ 48638 h 340468"/>
              <a:gd name="connsiteX4" fmla="*/ 301557 w 418289"/>
              <a:gd name="connsiteY4" fmla="*/ 0 h 340468"/>
              <a:gd name="connsiteX5" fmla="*/ 145915 w 418289"/>
              <a:gd name="connsiteY5" fmla="*/ 97276 h 340468"/>
              <a:gd name="connsiteX6" fmla="*/ 0 w 418289"/>
              <a:gd name="connsiteY6" fmla="*/ 194553 h 3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89" h="340468">
                <a:moveTo>
                  <a:pt x="0" y="194553"/>
                </a:moveTo>
                <a:lnTo>
                  <a:pt x="136187" y="340468"/>
                </a:lnTo>
                <a:lnTo>
                  <a:pt x="359923" y="272374"/>
                </a:lnTo>
                <a:lnTo>
                  <a:pt x="418289" y="48638"/>
                </a:lnTo>
                <a:lnTo>
                  <a:pt x="301557" y="0"/>
                </a:lnTo>
                <a:lnTo>
                  <a:pt x="145915" y="97276"/>
                </a:lnTo>
                <a:lnTo>
                  <a:pt x="0" y="194553"/>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0878" y="2013785"/>
            <a:ext cx="386644" cy="369332"/>
          </a:xfrm>
          <a:prstGeom prst="rect">
            <a:avLst/>
          </a:prstGeom>
          <a:noFill/>
        </p:spPr>
        <p:txBody>
          <a:bodyPr wrap="none" rtlCol="0">
            <a:spAutoFit/>
          </a:bodyPr>
          <a:lstStyle/>
          <a:p>
            <a:r>
              <a:rPr lang="cs-CZ" b="1" dirty="0" smtClean="0">
                <a:solidFill>
                  <a:srgbClr val="FFC000"/>
                </a:solidFill>
              </a:rPr>
              <a:t>M</a:t>
            </a:r>
            <a:endParaRPr lang="en-US" b="1" dirty="0">
              <a:solidFill>
                <a:srgbClr val="FFC000"/>
              </a:solidFill>
            </a:endParaRPr>
          </a:p>
        </p:txBody>
      </p:sp>
      <p:sp>
        <p:nvSpPr>
          <p:cNvPr id="12" name="TextBox 11"/>
          <p:cNvSpPr txBox="1"/>
          <p:nvPr/>
        </p:nvSpPr>
        <p:spPr>
          <a:xfrm>
            <a:off x="1642549" y="3266168"/>
            <a:ext cx="330540" cy="369332"/>
          </a:xfrm>
          <a:prstGeom prst="rect">
            <a:avLst/>
          </a:prstGeom>
          <a:solidFill>
            <a:schemeClr val="bg1"/>
          </a:solidFill>
        </p:spPr>
        <p:txBody>
          <a:bodyPr wrap="none" rtlCol="0">
            <a:spAutoFit/>
          </a:bodyPr>
          <a:lstStyle/>
          <a:p>
            <a:r>
              <a:rPr lang="cs-CZ" b="1" dirty="0" smtClean="0">
                <a:solidFill>
                  <a:srgbClr val="FF0000"/>
                </a:solidFill>
              </a:rPr>
              <a:t>D</a:t>
            </a:r>
            <a:endParaRPr lang="en-US" b="1" dirty="0">
              <a:solidFill>
                <a:srgbClr val="FF0000"/>
              </a:solidFill>
            </a:endParaRPr>
          </a:p>
        </p:txBody>
      </p:sp>
      <p:sp>
        <p:nvSpPr>
          <p:cNvPr id="13" name="TextBox 12"/>
          <p:cNvSpPr txBox="1"/>
          <p:nvPr/>
        </p:nvSpPr>
        <p:spPr>
          <a:xfrm>
            <a:off x="3131840" y="3573016"/>
            <a:ext cx="423514" cy="369332"/>
          </a:xfrm>
          <a:prstGeom prst="rect">
            <a:avLst/>
          </a:prstGeom>
          <a:solidFill>
            <a:schemeClr val="bg1"/>
          </a:solidFill>
        </p:spPr>
        <p:txBody>
          <a:bodyPr wrap="none" rtlCol="0">
            <a:spAutoFit/>
          </a:bodyPr>
          <a:lstStyle/>
          <a:p>
            <a:r>
              <a:rPr lang="cs-CZ" b="1" dirty="0" smtClean="0">
                <a:solidFill>
                  <a:srgbClr val="00B050"/>
                </a:solidFill>
              </a:rPr>
              <a:t>C1</a:t>
            </a:r>
            <a:endParaRPr lang="en-US" b="1" dirty="0">
              <a:solidFill>
                <a:srgbClr val="00B050"/>
              </a:solidFill>
            </a:endParaRPr>
          </a:p>
        </p:txBody>
      </p:sp>
      <p:sp>
        <p:nvSpPr>
          <p:cNvPr id="14" name="TextBox 13"/>
          <p:cNvSpPr txBox="1"/>
          <p:nvPr/>
        </p:nvSpPr>
        <p:spPr>
          <a:xfrm>
            <a:off x="3796183" y="4069817"/>
            <a:ext cx="423514" cy="369332"/>
          </a:xfrm>
          <a:prstGeom prst="rect">
            <a:avLst/>
          </a:prstGeom>
          <a:solidFill>
            <a:schemeClr val="bg1"/>
          </a:solidFill>
        </p:spPr>
        <p:txBody>
          <a:bodyPr wrap="none" rtlCol="0">
            <a:spAutoFit/>
          </a:bodyPr>
          <a:lstStyle/>
          <a:p>
            <a:r>
              <a:rPr lang="cs-CZ" b="1" dirty="0" smtClean="0">
                <a:solidFill>
                  <a:srgbClr val="FFFF00"/>
                </a:solidFill>
              </a:rPr>
              <a:t>C2</a:t>
            </a:r>
            <a:endParaRPr lang="en-US" b="1" dirty="0">
              <a:solidFill>
                <a:srgbClr val="FFFF00"/>
              </a:solidFill>
            </a:endParaRPr>
          </a:p>
        </p:txBody>
      </p:sp>
      <p:sp>
        <p:nvSpPr>
          <p:cNvPr id="15" name="TextBox 14"/>
          <p:cNvSpPr txBox="1"/>
          <p:nvPr/>
        </p:nvSpPr>
        <p:spPr>
          <a:xfrm>
            <a:off x="4932040" y="3779748"/>
            <a:ext cx="324128" cy="369332"/>
          </a:xfrm>
          <a:prstGeom prst="rect">
            <a:avLst/>
          </a:prstGeom>
          <a:solidFill>
            <a:schemeClr val="bg1"/>
          </a:solidFill>
        </p:spPr>
        <p:txBody>
          <a:bodyPr wrap="none" rtlCol="0">
            <a:spAutoFit/>
          </a:bodyPr>
          <a:lstStyle/>
          <a:p>
            <a:r>
              <a:rPr lang="cs-CZ" b="1" dirty="0" smtClean="0">
                <a:solidFill>
                  <a:srgbClr val="0070C0"/>
                </a:solidFill>
              </a:rPr>
              <a:t>A</a:t>
            </a:r>
            <a:endParaRPr lang="en-US" b="1" dirty="0">
              <a:solidFill>
                <a:srgbClr val="0070C0"/>
              </a:solidFill>
            </a:endParaRPr>
          </a:p>
        </p:txBody>
      </p:sp>
      <p:sp>
        <p:nvSpPr>
          <p:cNvPr id="16" name="TextBox 15"/>
          <p:cNvSpPr txBox="1"/>
          <p:nvPr/>
        </p:nvSpPr>
        <p:spPr>
          <a:xfrm>
            <a:off x="6137714" y="3140968"/>
            <a:ext cx="314510" cy="369332"/>
          </a:xfrm>
          <a:prstGeom prst="rect">
            <a:avLst/>
          </a:prstGeom>
          <a:solidFill>
            <a:schemeClr val="bg1"/>
          </a:solidFill>
        </p:spPr>
        <p:txBody>
          <a:bodyPr wrap="none" rtlCol="0">
            <a:spAutoFit/>
          </a:bodyPr>
          <a:lstStyle/>
          <a:p>
            <a:r>
              <a:rPr lang="cs-CZ" b="1" dirty="0" smtClean="0">
                <a:solidFill>
                  <a:srgbClr val="00B0F0"/>
                </a:solidFill>
              </a:rPr>
              <a:t>B</a:t>
            </a:r>
            <a:endParaRPr lang="en-US" b="1" dirty="0">
              <a:solidFill>
                <a:srgbClr val="00B0F0"/>
              </a:solidFill>
            </a:endParaRPr>
          </a:p>
        </p:txBody>
      </p:sp>
      <p:pic>
        <p:nvPicPr>
          <p:cNvPr id="19"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30157" y="1933159"/>
            <a:ext cx="577577" cy="498803"/>
          </a:xfrm>
          <a:prstGeom prst="rect">
            <a:avLst/>
          </a:prstGeom>
          <a:noFill/>
        </p:spPr>
      </p:pic>
      <p:pic>
        <p:nvPicPr>
          <p:cNvPr id="20"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45092" y="3660958"/>
            <a:ext cx="577577" cy="498803"/>
          </a:xfrm>
          <a:prstGeom prst="rect">
            <a:avLst/>
          </a:prstGeom>
          <a:noFill/>
        </p:spPr>
      </p:pic>
      <p:pic>
        <p:nvPicPr>
          <p:cNvPr id="21"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598737" y="3648931"/>
            <a:ext cx="577577" cy="498803"/>
          </a:xfrm>
          <a:prstGeom prst="rect">
            <a:avLst/>
          </a:prstGeom>
          <a:noFill/>
        </p:spPr>
      </p:pic>
      <p:pic>
        <p:nvPicPr>
          <p:cNvPr id="22"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312301" y="3550596"/>
            <a:ext cx="577577" cy="498803"/>
          </a:xfrm>
          <a:prstGeom prst="rect">
            <a:avLst/>
          </a:prstGeom>
          <a:noFill/>
        </p:spPr>
      </p:pic>
      <p:pic>
        <p:nvPicPr>
          <p:cNvPr id="23"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421924" y="2589972"/>
            <a:ext cx="577577" cy="498803"/>
          </a:xfrm>
          <a:prstGeom prst="rect">
            <a:avLst/>
          </a:prstGeom>
          <a:noFill/>
        </p:spPr>
      </p:pic>
      <p:pic>
        <p:nvPicPr>
          <p:cNvPr id="24" name="Picture 2" descr="C:\Documents and Settings\Pepa Bryja\Local Settings\Temporary Internet Files\Content.IE5\1VH7BA5N\MCAN04317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95" y="4271949"/>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4048234" y="5632315"/>
            <a:ext cx="1718740" cy="584775"/>
          </a:xfrm>
          <a:prstGeom prst="rect">
            <a:avLst/>
          </a:prstGeom>
          <a:solidFill>
            <a:srgbClr val="FFFF00"/>
          </a:solidFill>
        </p:spPr>
        <p:txBody>
          <a:bodyPr wrap="none" rtlCol="0">
            <a:spAutoFit/>
          </a:bodyPr>
          <a:lstStyle/>
          <a:p>
            <a:r>
              <a:rPr lang="cs-CZ" sz="3200" b="1" dirty="0" smtClean="0"/>
              <a:t>2 species</a:t>
            </a:r>
            <a:endParaRPr lang="en-US" sz="3200" b="1" dirty="0"/>
          </a:p>
        </p:txBody>
      </p:sp>
    </p:spTree>
    <p:extLst>
      <p:ext uri="{BB962C8B-B14F-4D97-AF65-F5344CB8AC3E}">
        <p14:creationId xmlns:p14="http://schemas.microsoft.com/office/powerpoint/2010/main" val="21173846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72467"/>
            <a:ext cx="8894174" cy="3556734"/>
          </a:xfrm>
          <a:prstGeom prst="rect">
            <a:avLst/>
          </a:prstGeom>
        </p:spPr>
      </p:pic>
      <p:sp>
        <p:nvSpPr>
          <p:cNvPr id="3" name="TextBox 2"/>
          <p:cNvSpPr txBox="1"/>
          <p:nvPr/>
        </p:nvSpPr>
        <p:spPr>
          <a:xfrm>
            <a:off x="3059832" y="6479625"/>
            <a:ext cx="6120680" cy="369332"/>
          </a:xfrm>
          <a:prstGeom prst="rect">
            <a:avLst/>
          </a:prstGeom>
          <a:noFill/>
        </p:spPr>
        <p:txBody>
          <a:bodyPr wrap="square" rtlCol="0">
            <a:spAutoFit/>
          </a:bodyPr>
          <a:lstStyle/>
          <a:p>
            <a:r>
              <a:rPr lang="cs-CZ" i="1" dirty="0" smtClean="0"/>
              <a:t>Bryja et al. 2010 Mol Ecol; Mikula, ..., Bryja 2020 Biol J Linn Soc</a:t>
            </a:r>
            <a:endParaRPr lang="en-US" i="1" dirty="0"/>
          </a:p>
        </p:txBody>
      </p:sp>
      <p:sp>
        <p:nvSpPr>
          <p:cNvPr id="4" name="Nadpis 2"/>
          <p:cNvSpPr txBox="1">
            <a:spLocks/>
          </p:cNvSpPr>
          <p:nvPr/>
        </p:nvSpPr>
        <p:spPr>
          <a:xfrm>
            <a:off x="457200" y="274638"/>
            <a:ext cx="8229600" cy="777875"/>
          </a:xfrm>
          <a:prstGeom prst="rect">
            <a:avLst/>
          </a:prstGeom>
        </p:spPr>
        <p:txBody>
          <a:bodyPr vert="horz" lIns="91440" tIns="45720" rIns="91440" bIns="45720" rtlCol="0" anchor="ctr">
            <a:normAutofit/>
          </a:bodyPr>
          <a:lstStyle>
            <a:lvl1pPr defTabSz="685800">
              <a:lnSpc>
                <a:spcPct val="90000"/>
              </a:lnSpc>
              <a:spcBef>
                <a:spcPct val="0"/>
              </a:spcBef>
              <a:buNone/>
              <a:defRPr sz="3200">
                <a:latin typeface="+mj-lt"/>
                <a:ea typeface="+mj-ea"/>
                <a:cs typeface="+mj-cs"/>
              </a:defRPr>
            </a:lvl1pPr>
          </a:lstStyle>
          <a:p>
            <a:r>
              <a:rPr lang="cs-CZ" dirty="0" smtClean="0"/>
              <a:t>MtDNA phylogeny + microsatellites + karyotypes</a:t>
            </a:r>
            <a:endParaRPr lang="cs-CZ" dirty="0"/>
          </a:p>
        </p:txBody>
      </p:sp>
      <p:sp>
        <p:nvSpPr>
          <p:cNvPr id="5" name="Freeform 4"/>
          <p:cNvSpPr/>
          <p:nvPr/>
        </p:nvSpPr>
        <p:spPr>
          <a:xfrm>
            <a:off x="680936" y="2198451"/>
            <a:ext cx="3044758" cy="1527243"/>
          </a:xfrm>
          <a:custGeom>
            <a:avLst/>
            <a:gdLst>
              <a:gd name="connsiteX0" fmla="*/ 0 w 3044758"/>
              <a:gd name="connsiteY0" fmla="*/ 437745 h 1527243"/>
              <a:gd name="connsiteX1" fmla="*/ 145915 w 3044758"/>
              <a:gd name="connsiteY1" fmla="*/ 612843 h 1527243"/>
              <a:gd name="connsiteX2" fmla="*/ 593387 w 3044758"/>
              <a:gd name="connsiteY2" fmla="*/ 768485 h 1527243"/>
              <a:gd name="connsiteX3" fmla="*/ 642026 w 3044758"/>
              <a:gd name="connsiteY3" fmla="*/ 1167319 h 1527243"/>
              <a:gd name="connsiteX4" fmla="*/ 943583 w 3044758"/>
              <a:gd name="connsiteY4" fmla="*/ 1527243 h 1527243"/>
              <a:gd name="connsiteX5" fmla="*/ 1507787 w 3044758"/>
              <a:gd name="connsiteY5" fmla="*/ 1439694 h 1527243"/>
              <a:gd name="connsiteX6" fmla="*/ 1867711 w 3044758"/>
              <a:gd name="connsiteY6" fmla="*/ 1089498 h 1527243"/>
              <a:gd name="connsiteX7" fmla="*/ 2052536 w 3044758"/>
              <a:gd name="connsiteY7" fmla="*/ 856034 h 1527243"/>
              <a:gd name="connsiteX8" fmla="*/ 2480553 w 3044758"/>
              <a:gd name="connsiteY8" fmla="*/ 564204 h 1527243"/>
              <a:gd name="connsiteX9" fmla="*/ 2772383 w 3044758"/>
              <a:gd name="connsiteY9" fmla="*/ 496111 h 1527243"/>
              <a:gd name="connsiteX10" fmla="*/ 3044758 w 3044758"/>
              <a:gd name="connsiteY10" fmla="*/ 0 h 1527243"/>
              <a:gd name="connsiteX11" fmla="*/ 2081719 w 3044758"/>
              <a:gd name="connsiteY11" fmla="*/ 272375 h 1527243"/>
              <a:gd name="connsiteX12" fmla="*/ 1303507 w 3044758"/>
              <a:gd name="connsiteY12" fmla="*/ 311285 h 1527243"/>
              <a:gd name="connsiteX13" fmla="*/ 875490 w 3044758"/>
              <a:gd name="connsiteY13" fmla="*/ 311285 h 1527243"/>
              <a:gd name="connsiteX14" fmla="*/ 184826 w 3044758"/>
              <a:gd name="connsiteY14" fmla="*/ 369651 h 1527243"/>
              <a:gd name="connsiteX15" fmla="*/ 0 w 3044758"/>
              <a:gd name="connsiteY15" fmla="*/ 437745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4758" h="1527243">
                <a:moveTo>
                  <a:pt x="0" y="437745"/>
                </a:moveTo>
                <a:lnTo>
                  <a:pt x="145915" y="612843"/>
                </a:lnTo>
                <a:lnTo>
                  <a:pt x="593387" y="768485"/>
                </a:lnTo>
                <a:lnTo>
                  <a:pt x="642026" y="1167319"/>
                </a:lnTo>
                <a:lnTo>
                  <a:pt x="943583" y="1527243"/>
                </a:lnTo>
                <a:lnTo>
                  <a:pt x="1507787" y="1439694"/>
                </a:lnTo>
                <a:lnTo>
                  <a:pt x="1867711" y="1089498"/>
                </a:lnTo>
                <a:lnTo>
                  <a:pt x="2052536" y="856034"/>
                </a:lnTo>
                <a:lnTo>
                  <a:pt x="2480553" y="564204"/>
                </a:lnTo>
                <a:lnTo>
                  <a:pt x="2772383" y="496111"/>
                </a:lnTo>
                <a:lnTo>
                  <a:pt x="3044758" y="0"/>
                </a:lnTo>
                <a:lnTo>
                  <a:pt x="2081719" y="272375"/>
                </a:lnTo>
                <a:lnTo>
                  <a:pt x="1303507" y="311285"/>
                </a:lnTo>
                <a:lnTo>
                  <a:pt x="875490" y="311285"/>
                </a:lnTo>
                <a:lnTo>
                  <a:pt x="184826" y="369651"/>
                </a:lnTo>
                <a:lnTo>
                  <a:pt x="0" y="437745"/>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0009" y="1809345"/>
            <a:ext cx="2178995" cy="2665378"/>
          </a:xfrm>
          <a:custGeom>
            <a:avLst/>
            <a:gdLst>
              <a:gd name="connsiteX0" fmla="*/ 0 w 2178995"/>
              <a:gd name="connsiteY0" fmla="*/ 1585608 h 2665378"/>
              <a:gd name="connsiteX1" fmla="*/ 418289 w 2178995"/>
              <a:gd name="connsiteY1" fmla="*/ 1138136 h 2665378"/>
              <a:gd name="connsiteX2" fmla="*/ 846306 w 2178995"/>
              <a:gd name="connsiteY2" fmla="*/ 914400 h 2665378"/>
              <a:gd name="connsiteX3" fmla="*/ 972765 w 2178995"/>
              <a:gd name="connsiteY3" fmla="*/ 914400 h 2665378"/>
              <a:gd name="connsiteX4" fmla="*/ 1293778 w 2178995"/>
              <a:gd name="connsiteY4" fmla="*/ 389106 h 2665378"/>
              <a:gd name="connsiteX5" fmla="*/ 2130357 w 2178995"/>
              <a:gd name="connsiteY5" fmla="*/ 0 h 2665378"/>
              <a:gd name="connsiteX6" fmla="*/ 2178995 w 2178995"/>
              <a:gd name="connsiteY6" fmla="*/ 204281 h 2665378"/>
              <a:gd name="connsiteX7" fmla="*/ 1624519 w 2178995"/>
              <a:gd name="connsiteY7" fmla="*/ 1439693 h 2665378"/>
              <a:gd name="connsiteX8" fmla="*/ 1517514 w 2178995"/>
              <a:gd name="connsiteY8" fmla="*/ 2013625 h 2665378"/>
              <a:gd name="connsiteX9" fmla="*/ 1274323 w 2178995"/>
              <a:gd name="connsiteY9" fmla="*/ 2081719 h 2665378"/>
              <a:gd name="connsiteX10" fmla="*/ 787940 w 2178995"/>
              <a:gd name="connsiteY10" fmla="*/ 2665378 h 2665378"/>
              <a:gd name="connsiteX11" fmla="*/ 0 w 2178995"/>
              <a:gd name="connsiteY11" fmla="*/ 1585608 h 26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995" h="2665378">
                <a:moveTo>
                  <a:pt x="0" y="1585608"/>
                </a:moveTo>
                <a:lnTo>
                  <a:pt x="418289" y="1138136"/>
                </a:lnTo>
                <a:lnTo>
                  <a:pt x="846306" y="914400"/>
                </a:lnTo>
                <a:lnTo>
                  <a:pt x="972765" y="914400"/>
                </a:lnTo>
                <a:lnTo>
                  <a:pt x="1293778" y="389106"/>
                </a:lnTo>
                <a:lnTo>
                  <a:pt x="2130357" y="0"/>
                </a:lnTo>
                <a:lnTo>
                  <a:pt x="2178995" y="204281"/>
                </a:lnTo>
                <a:lnTo>
                  <a:pt x="1624519" y="1439693"/>
                </a:lnTo>
                <a:lnTo>
                  <a:pt x="1517514" y="2013625"/>
                </a:lnTo>
                <a:lnTo>
                  <a:pt x="1274323" y="2081719"/>
                </a:lnTo>
                <a:lnTo>
                  <a:pt x="787940" y="2665378"/>
                </a:lnTo>
                <a:lnTo>
                  <a:pt x="0" y="1585608"/>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92230" y="3356043"/>
            <a:ext cx="1293779" cy="1147863"/>
          </a:xfrm>
          <a:custGeom>
            <a:avLst/>
            <a:gdLst>
              <a:gd name="connsiteX0" fmla="*/ 145915 w 1293779"/>
              <a:gd name="connsiteY0" fmla="*/ 719846 h 1147863"/>
              <a:gd name="connsiteX1" fmla="*/ 0 w 1293779"/>
              <a:gd name="connsiteY1" fmla="*/ 963038 h 1147863"/>
              <a:gd name="connsiteX2" fmla="*/ 476655 w 1293779"/>
              <a:gd name="connsiteY2" fmla="*/ 1147863 h 1147863"/>
              <a:gd name="connsiteX3" fmla="*/ 1089498 w 1293779"/>
              <a:gd name="connsiteY3" fmla="*/ 1031131 h 1147863"/>
              <a:gd name="connsiteX4" fmla="*/ 1293779 w 1293779"/>
              <a:gd name="connsiteY4" fmla="*/ 972766 h 1147863"/>
              <a:gd name="connsiteX5" fmla="*/ 1254868 w 1293779"/>
              <a:gd name="connsiteY5" fmla="*/ 262646 h 1147863"/>
              <a:gd name="connsiteX6" fmla="*/ 1089498 w 1293779"/>
              <a:gd name="connsiteY6" fmla="*/ 0 h 1147863"/>
              <a:gd name="connsiteX7" fmla="*/ 651753 w 1293779"/>
              <a:gd name="connsiteY7" fmla="*/ 58366 h 1147863"/>
              <a:gd name="connsiteX8" fmla="*/ 583659 w 1293779"/>
              <a:gd name="connsiteY8" fmla="*/ 466927 h 1147863"/>
              <a:gd name="connsiteX9" fmla="*/ 223736 w 1293779"/>
              <a:gd name="connsiteY9" fmla="*/ 651753 h 1147863"/>
              <a:gd name="connsiteX10" fmla="*/ 145915 w 1293779"/>
              <a:gd name="connsiteY10" fmla="*/ 719846 h 11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779" h="1147863">
                <a:moveTo>
                  <a:pt x="145915" y="719846"/>
                </a:moveTo>
                <a:lnTo>
                  <a:pt x="0" y="963038"/>
                </a:lnTo>
                <a:lnTo>
                  <a:pt x="476655" y="1147863"/>
                </a:lnTo>
                <a:lnTo>
                  <a:pt x="1089498" y="1031131"/>
                </a:lnTo>
                <a:lnTo>
                  <a:pt x="1293779" y="972766"/>
                </a:lnTo>
                <a:lnTo>
                  <a:pt x="1254868" y="262646"/>
                </a:lnTo>
                <a:lnTo>
                  <a:pt x="1089498" y="0"/>
                </a:lnTo>
                <a:lnTo>
                  <a:pt x="651753" y="58366"/>
                </a:lnTo>
                <a:lnTo>
                  <a:pt x="583659" y="466927"/>
                </a:lnTo>
                <a:lnTo>
                  <a:pt x="223736" y="651753"/>
                </a:lnTo>
                <a:lnTo>
                  <a:pt x="145915" y="719846"/>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704289"/>
            <a:ext cx="2334638" cy="846307"/>
          </a:xfrm>
          <a:custGeom>
            <a:avLst/>
            <a:gdLst>
              <a:gd name="connsiteX0" fmla="*/ 0 w 2334638"/>
              <a:gd name="connsiteY0" fmla="*/ 184826 h 846307"/>
              <a:gd name="connsiteX1" fmla="*/ 330740 w 2334638"/>
              <a:gd name="connsiteY1" fmla="*/ 807396 h 846307"/>
              <a:gd name="connsiteX2" fmla="*/ 1108953 w 2334638"/>
              <a:gd name="connsiteY2" fmla="*/ 846307 h 846307"/>
              <a:gd name="connsiteX3" fmla="*/ 2227634 w 2334638"/>
              <a:gd name="connsiteY3" fmla="*/ 807396 h 846307"/>
              <a:gd name="connsiteX4" fmla="*/ 2334638 w 2334638"/>
              <a:gd name="connsiteY4" fmla="*/ 272375 h 846307"/>
              <a:gd name="connsiteX5" fmla="*/ 1984443 w 2334638"/>
              <a:gd name="connsiteY5" fmla="*/ 58366 h 846307"/>
              <a:gd name="connsiteX6" fmla="*/ 1040860 w 2334638"/>
              <a:gd name="connsiteY6" fmla="*/ 0 h 846307"/>
              <a:gd name="connsiteX7" fmla="*/ 340468 w 2334638"/>
              <a:gd name="connsiteY7" fmla="*/ 58366 h 846307"/>
              <a:gd name="connsiteX8" fmla="*/ 68094 w 2334638"/>
              <a:gd name="connsiteY8" fmla="*/ 97277 h 846307"/>
              <a:gd name="connsiteX9" fmla="*/ 0 w 2334638"/>
              <a:gd name="connsiteY9" fmla="*/ 184826 h 8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638" h="846307">
                <a:moveTo>
                  <a:pt x="0" y="184826"/>
                </a:moveTo>
                <a:lnTo>
                  <a:pt x="330740" y="807396"/>
                </a:lnTo>
                <a:lnTo>
                  <a:pt x="1108953" y="846307"/>
                </a:lnTo>
                <a:lnTo>
                  <a:pt x="2227634" y="807396"/>
                </a:lnTo>
                <a:lnTo>
                  <a:pt x="2334638" y="272375"/>
                </a:lnTo>
                <a:lnTo>
                  <a:pt x="1984443" y="58366"/>
                </a:lnTo>
                <a:lnTo>
                  <a:pt x="1040860" y="0"/>
                </a:lnTo>
                <a:lnTo>
                  <a:pt x="340468" y="58366"/>
                </a:lnTo>
                <a:lnTo>
                  <a:pt x="68094" y="97277"/>
                </a:lnTo>
                <a:lnTo>
                  <a:pt x="0" y="184826"/>
                </a:lnTo>
                <a:close/>
              </a:path>
            </a:pathLst>
          </a:cu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73166" y="3035030"/>
            <a:ext cx="1468877" cy="1410510"/>
          </a:xfrm>
          <a:custGeom>
            <a:avLst/>
            <a:gdLst>
              <a:gd name="connsiteX0" fmla="*/ 525294 w 1468877"/>
              <a:gd name="connsiteY0" fmla="*/ 0 h 1410510"/>
              <a:gd name="connsiteX1" fmla="*/ 252919 w 1468877"/>
              <a:gd name="connsiteY1" fmla="*/ 496110 h 1410510"/>
              <a:gd name="connsiteX2" fmla="*/ 0 w 1468877"/>
              <a:gd name="connsiteY2" fmla="*/ 992221 h 1410510"/>
              <a:gd name="connsiteX3" fmla="*/ 321013 w 1468877"/>
              <a:gd name="connsiteY3" fmla="*/ 1410510 h 1410510"/>
              <a:gd name="connsiteX4" fmla="*/ 710119 w 1468877"/>
              <a:gd name="connsiteY4" fmla="*/ 1313234 h 1410510"/>
              <a:gd name="connsiteX5" fmla="*/ 914400 w 1468877"/>
              <a:gd name="connsiteY5" fmla="*/ 1128408 h 1410510"/>
              <a:gd name="connsiteX6" fmla="*/ 1468877 w 1468877"/>
              <a:gd name="connsiteY6" fmla="*/ 1332689 h 1410510"/>
              <a:gd name="connsiteX7" fmla="*/ 1459149 w 1468877"/>
              <a:gd name="connsiteY7" fmla="*/ 1001949 h 1410510"/>
              <a:gd name="connsiteX8" fmla="*/ 1108953 w 1468877"/>
              <a:gd name="connsiteY8" fmla="*/ 807396 h 1410510"/>
              <a:gd name="connsiteX9" fmla="*/ 1040860 w 1468877"/>
              <a:gd name="connsiteY9" fmla="*/ 505838 h 1410510"/>
              <a:gd name="connsiteX10" fmla="*/ 865762 w 1468877"/>
              <a:gd name="connsiteY10" fmla="*/ 252919 h 1410510"/>
              <a:gd name="connsiteX11" fmla="*/ 603115 w 1468877"/>
              <a:gd name="connsiteY11" fmla="*/ 29183 h 1410510"/>
              <a:gd name="connsiteX12" fmla="*/ 525294 w 1468877"/>
              <a:gd name="connsiteY12" fmla="*/ 0 h 14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8877" h="1410510">
                <a:moveTo>
                  <a:pt x="525294" y="0"/>
                </a:moveTo>
                <a:lnTo>
                  <a:pt x="252919" y="496110"/>
                </a:lnTo>
                <a:lnTo>
                  <a:pt x="0" y="992221"/>
                </a:lnTo>
                <a:lnTo>
                  <a:pt x="321013" y="1410510"/>
                </a:lnTo>
                <a:lnTo>
                  <a:pt x="710119" y="1313234"/>
                </a:lnTo>
                <a:lnTo>
                  <a:pt x="914400" y="1128408"/>
                </a:lnTo>
                <a:lnTo>
                  <a:pt x="1468877" y="1332689"/>
                </a:lnTo>
                <a:lnTo>
                  <a:pt x="1459149" y="1001949"/>
                </a:lnTo>
                <a:lnTo>
                  <a:pt x="1108953" y="807396"/>
                </a:lnTo>
                <a:lnTo>
                  <a:pt x="1040860" y="505838"/>
                </a:lnTo>
                <a:lnTo>
                  <a:pt x="865762" y="252919"/>
                </a:lnTo>
                <a:lnTo>
                  <a:pt x="603115" y="29183"/>
                </a:lnTo>
                <a:lnTo>
                  <a:pt x="525294" y="0"/>
                </a:lnTo>
                <a:close/>
              </a:path>
            </a:pathLst>
          </a:custGeom>
          <a:solidFill>
            <a:srgbClr val="1F4E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21796" y="2149813"/>
            <a:ext cx="418289" cy="340468"/>
          </a:xfrm>
          <a:custGeom>
            <a:avLst/>
            <a:gdLst>
              <a:gd name="connsiteX0" fmla="*/ 0 w 418289"/>
              <a:gd name="connsiteY0" fmla="*/ 194553 h 340468"/>
              <a:gd name="connsiteX1" fmla="*/ 136187 w 418289"/>
              <a:gd name="connsiteY1" fmla="*/ 340468 h 340468"/>
              <a:gd name="connsiteX2" fmla="*/ 359923 w 418289"/>
              <a:gd name="connsiteY2" fmla="*/ 272374 h 340468"/>
              <a:gd name="connsiteX3" fmla="*/ 418289 w 418289"/>
              <a:gd name="connsiteY3" fmla="*/ 48638 h 340468"/>
              <a:gd name="connsiteX4" fmla="*/ 301557 w 418289"/>
              <a:gd name="connsiteY4" fmla="*/ 0 h 340468"/>
              <a:gd name="connsiteX5" fmla="*/ 145915 w 418289"/>
              <a:gd name="connsiteY5" fmla="*/ 97276 h 340468"/>
              <a:gd name="connsiteX6" fmla="*/ 0 w 418289"/>
              <a:gd name="connsiteY6" fmla="*/ 194553 h 3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89" h="340468">
                <a:moveTo>
                  <a:pt x="0" y="194553"/>
                </a:moveTo>
                <a:lnTo>
                  <a:pt x="136187" y="340468"/>
                </a:lnTo>
                <a:lnTo>
                  <a:pt x="359923" y="272374"/>
                </a:lnTo>
                <a:lnTo>
                  <a:pt x="418289" y="48638"/>
                </a:lnTo>
                <a:lnTo>
                  <a:pt x="301557" y="0"/>
                </a:lnTo>
                <a:lnTo>
                  <a:pt x="145915" y="97276"/>
                </a:lnTo>
                <a:lnTo>
                  <a:pt x="0" y="194553"/>
                </a:lnTo>
                <a:close/>
              </a:path>
            </a:pathLst>
          </a:custGeom>
          <a:solidFill>
            <a:srgbClr val="FFC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0878" y="2013785"/>
            <a:ext cx="386644" cy="369332"/>
          </a:xfrm>
          <a:prstGeom prst="rect">
            <a:avLst/>
          </a:prstGeom>
          <a:noFill/>
        </p:spPr>
        <p:txBody>
          <a:bodyPr wrap="none" rtlCol="0">
            <a:spAutoFit/>
          </a:bodyPr>
          <a:lstStyle/>
          <a:p>
            <a:r>
              <a:rPr lang="cs-CZ" b="1" dirty="0" smtClean="0">
                <a:solidFill>
                  <a:srgbClr val="FFC000"/>
                </a:solidFill>
              </a:rPr>
              <a:t>M</a:t>
            </a:r>
            <a:endParaRPr lang="en-US" b="1" dirty="0">
              <a:solidFill>
                <a:srgbClr val="FFC000"/>
              </a:solidFill>
            </a:endParaRPr>
          </a:p>
        </p:txBody>
      </p:sp>
      <p:sp>
        <p:nvSpPr>
          <p:cNvPr id="12" name="TextBox 11"/>
          <p:cNvSpPr txBox="1"/>
          <p:nvPr/>
        </p:nvSpPr>
        <p:spPr>
          <a:xfrm>
            <a:off x="1642549" y="3266168"/>
            <a:ext cx="330540" cy="369332"/>
          </a:xfrm>
          <a:prstGeom prst="rect">
            <a:avLst/>
          </a:prstGeom>
          <a:solidFill>
            <a:schemeClr val="bg1"/>
          </a:solidFill>
        </p:spPr>
        <p:txBody>
          <a:bodyPr wrap="none" rtlCol="0">
            <a:spAutoFit/>
          </a:bodyPr>
          <a:lstStyle/>
          <a:p>
            <a:r>
              <a:rPr lang="cs-CZ" b="1" dirty="0" smtClean="0">
                <a:solidFill>
                  <a:srgbClr val="FF0000"/>
                </a:solidFill>
              </a:rPr>
              <a:t>D</a:t>
            </a:r>
            <a:endParaRPr lang="en-US" b="1" dirty="0">
              <a:solidFill>
                <a:srgbClr val="FF0000"/>
              </a:solidFill>
            </a:endParaRPr>
          </a:p>
        </p:txBody>
      </p:sp>
      <p:sp>
        <p:nvSpPr>
          <p:cNvPr id="13" name="TextBox 12"/>
          <p:cNvSpPr txBox="1"/>
          <p:nvPr/>
        </p:nvSpPr>
        <p:spPr>
          <a:xfrm>
            <a:off x="3131840" y="3573016"/>
            <a:ext cx="423514" cy="369332"/>
          </a:xfrm>
          <a:prstGeom prst="rect">
            <a:avLst/>
          </a:prstGeom>
          <a:solidFill>
            <a:schemeClr val="bg1"/>
          </a:solidFill>
        </p:spPr>
        <p:txBody>
          <a:bodyPr wrap="none" rtlCol="0">
            <a:spAutoFit/>
          </a:bodyPr>
          <a:lstStyle/>
          <a:p>
            <a:r>
              <a:rPr lang="cs-CZ" b="1" dirty="0" smtClean="0">
                <a:solidFill>
                  <a:srgbClr val="00B050"/>
                </a:solidFill>
              </a:rPr>
              <a:t>C1</a:t>
            </a:r>
            <a:endParaRPr lang="en-US" b="1" dirty="0">
              <a:solidFill>
                <a:srgbClr val="00B050"/>
              </a:solidFill>
            </a:endParaRPr>
          </a:p>
        </p:txBody>
      </p:sp>
      <p:sp>
        <p:nvSpPr>
          <p:cNvPr id="14" name="TextBox 13"/>
          <p:cNvSpPr txBox="1"/>
          <p:nvPr/>
        </p:nvSpPr>
        <p:spPr>
          <a:xfrm>
            <a:off x="3796183" y="4069817"/>
            <a:ext cx="423514" cy="369332"/>
          </a:xfrm>
          <a:prstGeom prst="rect">
            <a:avLst/>
          </a:prstGeom>
          <a:solidFill>
            <a:schemeClr val="bg1"/>
          </a:solidFill>
        </p:spPr>
        <p:txBody>
          <a:bodyPr wrap="none" rtlCol="0">
            <a:spAutoFit/>
          </a:bodyPr>
          <a:lstStyle/>
          <a:p>
            <a:r>
              <a:rPr lang="cs-CZ" b="1" dirty="0" smtClean="0">
                <a:solidFill>
                  <a:srgbClr val="FFFF00"/>
                </a:solidFill>
              </a:rPr>
              <a:t>C2</a:t>
            </a:r>
            <a:endParaRPr lang="en-US" b="1" dirty="0">
              <a:solidFill>
                <a:srgbClr val="FFFF00"/>
              </a:solidFill>
            </a:endParaRPr>
          </a:p>
        </p:txBody>
      </p:sp>
      <p:sp>
        <p:nvSpPr>
          <p:cNvPr id="15" name="TextBox 14"/>
          <p:cNvSpPr txBox="1"/>
          <p:nvPr/>
        </p:nvSpPr>
        <p:spPr>
          <a:xfrm>
            <a:off x="4932040" y="3779748"/>
            <a:ext cx="324128" cy="369332"/>
          </a:xfrm>
          <a:prstGeom prst="rect">
            <a:avLst/>
          </a:prstGeom>
          <a:solidFill>
            <a:schemeClr val="bg1"/>
          </a:solidFill>
        </p:spPr>
        <p:txBody>
          <a:bodyPr wrap="none" rtlCol="0">
            <a:spAutoFit/>
          </a:bodyPr>
          <a:lstStyle/>
          <a:p>
            <a:r>
              <a:rPr lang="cs-CZ" b="1" dirty="0" smtClean="0">
                <a:solidFill>
                  <a:srgbClr val="0070C0"/>
                </a:solidFill>
              </a:rPr>
              <a:t>A</a:t>
            </a:r>
            <a:endParaRPr lang="en-US" b="1" dirty="0">
              <a:solidFill>
                <a:srgbClr val="0070C0"/>
              </a:solidFill>
            </a:endParaRPr>
          </a:p>
        </p:txBody>
      </p:sp>
      <p:sp>
        <p:nvSpPr>
          <p:cNvPr id="16" name="TextBox 15"/>
          <p:cNvSpPr txBox="1"/>
          <p:nvPr/>
        </p:nvSpPr>
        <p:spPr>
          <a:xfrm>
            <a:off x="6137714" y="3140968"/>
            <a:ext cx="314510" cy="369332"/>
          </a:xfrm>
          <a:prstGeom prst="rect">
            <a:avLst/>
          </a:prstGeom>
          <a:solidFill>
            <a:schemeClr val="bg1"/>
          </a:solidFill>
        </p:spPr>
        <p:txBody>
          <a:bodyPr wrap="none" rtlCol="0">
            <a:spAutoFit/>
          </a:bodyPr>
          <a:lstStyle/>
          <a:p>
            <a:r>
              <a:rPr lang="cs-CZ" b="1" dirty="0" smtClean="0">
                <a:solidFill>
                  <a:srgbClr val="00B0F0"/>
                </a:solidFill>
              </a:rPr>
              <a:t>B</a:t>
            </a:r>
            <a:endParaRPr lang="en-US" b="1" dirty="0">
              <a:solidFill>
                <a:srgbClr val="00B0F0"/>
              </a:solidFill>
            </a:endParaRPr>
          </a:p>
        </p:txBody>
      </p:sp>
      <p:pic>
        <p:nvPicPr>
          <p:cNvPr id="19"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30157" y="1933159"/>
            <a:ext cx="577577" cy="498803"/>
          </a:xfrm>
          <a:prstGeom prst="rect">
            <a:avLst/>
          </a:prstGeom>
          <a:noFill/>
        </p:spPr>
      </p:pic>
      <p:pic>
        <p:nvPicPr>
          <p:cNvPr id="20"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45092" y="3660958"/>
            <a:ext cx="577577" cy="498803"/>
          </a:xfrm>
          <a:prstGeom prst="rect">
            <a:avLst/>
          </a:prstGeom>
          <a:noFill/>
        </p:spPr>
      </p:pic>
      <p:pic>
        <p:nvPicPr>
          <p:cNvPr id="21"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598737" y="3648931"/>
            <a:ext cx="577577" cy="498803"/>
          </a:xfrm>
          <a:prstGeom prst="rect">
            <a:avLst/>
          </a:prstGeom>
          <a:noFill/>
        </p:spPr>
      </p:pic>
      <p:pic>
        <p:nvPicPr>
          <p:cNvPr id="22"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312301" y="3550596"/>
            <a:ext cx="577577" cy="498803"/>
          </a:xfrm>
          <a:prstGeom prst="rect">
            <a:avLst/>
          </a:prstGeom>
          <a:noFill/>
        </p:spPr>
      </p:pic>
      <p:pic>
        <p:nvPicPr>
          <p:cNvPr id="23"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421924" y="2589972"/>
            <a:ext cx="577577" cy="498803"/>
          </a:xfrm>
          <a:prstGeom prst="rect">
            <a:avLst/>
          </a:prstGeom>
          <a:noFill/>
        </p:spPr>
      </p:pic>
      <p:pic>
        <p:nvPicPr>
          <p:cNvPr id="24" name="Picture 2" descr="C:\Documents and Settings\Pepa Bryja\Local Settings\Temporary Internet Files\Content.IE5\1VH7BA5N\MCAN04317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95" y="4271949"/>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4048234" y="5632315"/>
            <a:ext cx="1718740" cy="584775"/>
          </a:xfrm>
          <a:prstGeom prst="rect">
            <a:avLst/>
          </a:prstGeom>
          <a:solidFill>
            <a:srgbClr val="FFFF00"/>
          </a:solidFill>
        </p:spPr>
        <p:txBody>
          <a:bodyPr wrap="none" rtlCol="0">
            <a:spAutoFit/>
          </a:bodyPr>
          <a:lstStyle/>
          <a:p>
            <a:r>
              <a:rPr lang="cs-CZ" sz="3200" b="1" dirty="0"/>
              <a:t>4</a:t>
            </a:r>
            <a:r>
              <a:rPr lang="cs-CZ" sz="3200" b="1" dirty="0" smtClean="0"/>
              <a:t> species</a:t>
            </a:r>
            <a:endParaRPr lang="en-US" sz="3200" b="1" dirty="0"/>
          </a:p>
        </p:txBody>
      </p:sp>
    </p:spTree>
    <p:extLst>
      <p:ext uri="{BB962C8B-B14F-4D97-AF65-F5344CB8AC3E}">
        <p14:creationId xmlns:p14="http://schemas.microsoft.com/office/powerpoint/2010/main" val="2590788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sz="4400" dirty="0" smtClean="0"/>
              <a:t>Species concepts in biology</a:t>
            </a:r>
            <a:endParaRPr lang="en-US" sz="4400" dirty="0"/>
          </a:p>
        </p:txBody>
      </p:sp>
      <p:sp>
        <p:nvSpPr>
          <p:cNvPr id="4" name="Content Placeholder 3"/>
          <p:cNvSpPr>
            <a:spLocks noGrp="1"/>
          </p:cNvSpPr>
          <p:nvPr>
            <p:ph sz="half" idx="1"/>
          </p:nvPr>
        </p:nvSpPr>
        <p:spPr>
          <a:xfrm>
            <a:off x="628650" y="1825625"/>
            <a:ext cx="2503190" cy="4351338"/>
          </a:xfrm>
        </p:spPr>
        <p:txBody>
          <a:bodyPr>
            <a:normAutofit fontScale="70000" lnSpcReduction="20000"/>
          </a:bodyPr>
          <a:lstStyle/>
          <a:p>
            <a:r>
              <a:rPr lang="cs-CZ" dirty="0" smtClean="0"/>
              <a:t>Agamospecies</a:t>
            </a:r>
          </a:p>
          <a:p>
            <a:r>
              <a:rPr lang="cs-CZ" dirty="0" smtClean="0"/>
              <a:t>Biological</a:t>
            </a:r>
          </a:p>
          <a:p>
            <a:r>
              <a:rPr lang="cs-CZ" dirty="0" smtClean="0"/>
              <a:t>Biosimilarity </a:t>
            </a:r>
          </a:p>
          <a:p>
            <a:r>
              <a:rPr lang="cs-CZ" dirty="0" smtClean="0"/>
              <a:t>Cladistic</a:t>
            </a:r>
          </a:p>
          <a:p>
            <a:r>
              <a:rPr lang="cs-CZ" dirty="0" smtClean="0"/>
              <a:t>Cohesion</a:t>
            </a:r>
          </a:p>
          <a:p>
            <a:r>
              <a:rPr lang="cs-CZ" dirty="0" smtClean="0"/>
              <a:t>Compilospecies</a:t>
            </a:r>
          </a:p>
          <a:p>
            <a:r>
              <a:rPr lang="cs-CZ" dirty="0" smtClean="0"/>
              <a:t>Differential Fitness</a:t>
            </a:r>
          </a:p>
          <a:p>
            <a:r>
              <a:rPr lang="cs-CZ" dirty="0" smtClean="0"/>
              <a:t>Ecological</a:t>
            </a:r>
          </a:p>
          <a:p>
            <a:r>
              <a:rPr lang="cs-CZ" dirty="0" smtClean="0"/>
              <a:t>Evolutionarily Significant Unit</a:t>
            </a:r>
          </a:p>
          <a:p>
            <a:r>
              <a:rPr lang="cs-CZ" dirty="0" smtClean="0"/>
              <a:t>Evolutionary</a:t>
            </a:r>
          </a:p>
          <a:p>
            <a:r>
              <a:rPr lang="cs-CZ" dirty="0" smtClean="0"/>
              <a:t>Genealogical</a:t>
            </a:r>
          </a:p>
          <a:p>
            <a:r>
              <a:rPr lang="cs-CZ" dirty="0" smtClean="0"/>
              <a:t>Genealogical Concordance</a:t>
            </a:r>
          </a:p>
          <a:p>
            <a:r>
              <a:rPr lang="cs-CZ" dirty="0" smtClean="0"/>
              <a:t>General Lineage</a:t>
            </a:r>
          </a:p>
          <a:p>
            <a:r>
              <a:rPr lang="cs-CZ" dirty="0" smtClean="0"/>
              <a:t>Genetic</a:t>
            </a:r>
          </a:p>
          <a:p>
            <a:r>
              <a:rPr lang="cs-CZ" dirty="0" smtClean="0"/>
              <a:t>Genic</a:t>
            </a:r>
          </a:p>
          <a:p>
            <a:r>
              <a:rPr lang="cs-CZ" dirty="0" smtClean="0"/>
              <a:t>Genoypic cluster</a:t>
            </a:r>
          </a:p>
        </p:txBody>
      </p:sp>
      <p:sp>
        <p:nvSpPr>
          <p:cNvPr id="5" name="Content Placeholder 4"/>
          <p:cNvSpPr>
            <a:spLocks noGrp="1"/>
          </p:cNvSpPr>
          <p:nvPr>
            <p:ph sz="half" idx="2"/>
          </p:nvPr>
        </p:nvSpPr>
        <p:spPr>
          <a:xfrm>
            <a:off x="3131840" y="1825624"/>
            <a:ext cx="2691755" cy="4699719"/>
          </a:xfrm>
        </p:spPr>
        <p:txBody>
          <a:bodyPr>
            <a:normAutofit fontScale="70000" lnSpcReduction="20000"/>
          </a:bodyPr>
          <a:lstStyle/>
          <a:p>
            <a:r>
              <a:rPr lang="cs-CZ" dirty="0" smtClean="0"/>
              <a:t>Hennigian</a:t>
            </a:r>
          </a:p>
          <a:p>
            <a:r>
              <a:rPr lang="cs-CZ" dirty="0" smtClean="0"/>
              <a:t>Internodal</a:t>
            </a:r>
          </a:p>
          <a:p>
            <a:r>
              <a:rPr lang="cs-CZ" dirty="0" smtClean="0"/>
              <a:t>Least Inclusive Taxonomic Unit</a:t>
            </a:r>
          </a:p>
          <a:p>
            <a:r>
              <a:rPr lang="cs-CZ" dirty="0" smtClean="0"/>
              <a:t>Morphological</a:t>
            </a:r>
          </a:p>
          <a:p>
            <a:r>
              <a:rPr lang="cs-CZ" dirty="0" smtClean="0"/>
              <a:t>Non-dimensional</a:t>
            </a:r>
          </a:p>
          <a:p>
            <a:r>
              <a:rPr lang="cs-CZ" dirty="0" smtClean="0"/>
              <a:t>Nothospecies</a:t>
            </a:r>
          </a:p>
          <a:p>
            <a:r>
              <a:rPr lang="cs-CZ" dirty="0" smtClean="0"/>
              <a:t>Phenetic</a:t>
            </a:r>
          </a:p>
          <a:p>
            <a:r>
              <a:rPr lang="cs-CZ" dirty="0" smtClean="0"/>
              <a:t>Phylogenetic (Diagnosability Version)</a:t>
            </a:r>
          </a:p>
          <a:p>
            <a:r>
              <a:rPr lang="cs-CZ" dirty="0" smtClean="0"/>
              <a:t>Phylogenetic (Monophyly Version)</a:t>
            </a:r>
          </a:p>
          <a:p>
            <a:r>
              <a:rPr lang="cs-CZ" dirty="0" smtClean="0"/>
              <a:t>Phylo-Phenetic</a:t>
            </a:r>
          </a:p>
          <a:p>
            <a:r>
              <a:rPr lang="cs-CZ" dirty="0" smtClean="0"/>
              <a:t>Pragmatic</a:t>
            </a:r>
          </a:p>
          <a:p>
            <a:r>
              <a:rPr lang="cs-CZ" dirty="0" smtClean="0"/>
              <a:t>Recognition</a:t>
            </a:r>
          </a:p>
          <a:p>
            <a:r>
              <a:rPr lang="cs-CZ" dirty="0" smtClean="0"/>
              <a:t>Reproductive Competition</a:t>
            </a:r>
          </a:p>
          <a:p>
            <a:r>
              <a:rPr lang="cs-CZ" dirty="0" smtClean="0"/>
              <a:t>Successional</a:t>
            </a:r>
          </a:p>
          <a:p>
            <a:r>
              <a:rPr lang="cs-CZ" dirty="0" smtClean="0"/>
              <a:t>Taxonomic</a:t>
            </a:r>
          </a:p>
          <a:p>
            <a:r>
              <a:rPr lang="cs-CZ" dirty="0" smtClean="0"/>
              <a:t>Unified</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595" y="1690689"/>
            <a:ext cx="3000375" cy="4752975"/>
          </a:xfrm>
          <a:prstGeom prst="rect">
            <a:avLst/>
          </a:prstGeom>
        </p:spPr>
      </p:pic>
    </p:spTree>
    <p:extLst>
      <p:ext uri="{BB962C8B-B14F-4D97-AF65-F5344CB8AC3E}">
        <p14:creationId xmlns:p14="http://schemas.microsoft.com/office/powerpoint/2010/main" val="2277294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72467"/>
            <a:ext cx="8894174" cy="3556734"/>
          </a:xfrm>
          <a:prstGeom prst="rect">
            <a:avLst/>
          </a:prstGeom>
        </p:spPr>
      </p:pic>
      <p:sp>
        <p:nvSpPr>
          <p:cNvPr id="3" name="TextBox 2"/>
          <p:cNvSpPr txBox="1"/>
          <p:nvPr/>
        </p:nvSpPr>
        <p:spPr>
          <a:xfrm>
            <a:off x="3059832" y="6479625"/>
            <a:ext cx="6120680" cy="369332"/>
          </a:xfrm>
          <a:prstGeom prst="rect">
            <a:avLst/>
          </a:prstGeom>
          <a:noFill/>
        </p:spPr>
        <p:txBody>
          <a:bodyPr wrap="square" rtlCol="0">
            <a:spAutoFit/>
          </a:bodyPr>
          <a:lstStyle/>
          <a:p>
            <a:r>
              <a:rPr lang="cs-CZ" i="1" dirty="0" smtClean="0"/>
              <a:t>Bryja et al. 2010 Mol Ecol; Mikula, ..., Bryja 2020 Biol J Linn Soc</a:t>
            </a:r>
            <a:endParaRPr lang="en-US" i="1" dirty="0"/>
          </a:p>
        </p:txBody>
      </p:sp>
      <p:sp>
        <p:nvSpPr>
          <p:cNvPr id="4" name="Nadpis 2"/>
          <p:cNvSpPr txBox="1">
            <a:spLocks/>
          </p:cNvSpPr>
          <p:nvPr/>
        </p:nvSpPr>
        <p:spPr>
          <a:xfrm>
            <a:off x="457200" y="274638"/>
            <a:ext cx="8229600" cy="777875"/>
          </a:xfrm>
          <a:prstGeom prst="rect">
            <a:avLst/>
          </a:prstGeom>
        </p:spPr>
        <p:txBody>
          <a:bodyPr vert="horz" lIns="91440" tIns="45720" rIns="91440" bIns="45720" rtlCol="0" anchor="ctr">
            <a:normAutofit fontScale="92500"/>
          </a:bodyPr>
          <a:lstStyle>
            <a:lvl1pPr defTabSz="685800">
              <a:lnSpc>
                <a:spcPct val="90000"/>
              </a:lnSpc>
              <a:spcBef>
                <a:spcPct val="0"/>
              </a:spcBef>
              <a:buNone/>
              <a:defRPr sz="3200">
                <a:latin typeface="+mj-lt"/>
                <a:ea typeface="+mj-ea"/>
                <a:cs typeface="+mj-cs"/>
              </a:defRPr>
            </a:lvl1pPr>
          </a:lstStyle>
          <a:p>
            <a:r>
              <a:rPr lang="cs-CZ" dirty="0" smtClean="0"/>
              <a:t>Phylogenetic species concept – splitting approach</a:t>
            </a:r>
            <a:endParaRPr lang="cs-CZ" dirty="0"/>
          </a:p>
        </p:txBody>
      </p:sp>
      <p:sp>
        <p:nvSpPr>
          <p:cNvPr id="5" name="Freeform 4"/>
          <p:cNvSpPr/>
          <p:nvPr/>
        </p:nvSpPr>
        <p:spPr>
          <a:xfrm>
            <a:off x="680936" y="2198451"/>
            <a:ext cx="3044758" cy="1527243"/>
          </a:xfrm>
          <a:custGeom>
            <a:avLst/>
            <a:gdLst>
              <a:gd name="connsiteX0" fmla="*/ 0 w 3044758"/>
              <a:gd name="connsiteY0" fmla="*/ 437745 h 1527243"/>
              <a:gd name="connsiteX1" fmla="*/ 145915 w 3044758"/>
              <a:gd name="connsiteY1" fmla="*/ 612843 h 1527243"/>
              <a:gd name="connsiteX2" fmla="*/ 593387 w 3044758"/>
              <a:gd name="connsiteY2" fmla="*/ 768485 h 1527243"/>
              <a:gd name="connsiteX3" fmla="*/ 642026 w 3044758"/>
              <a:gd name="connsiteY3" fmla="*/ 1167319 h 1527243"/>
              <a:gd name="connsiteX4" fmla="*/ 943583 w 3044758"/>
              <a:gd name="connsiteY4" fmla="*/ 1527243 h 1527243"/>
              <a:gd name="connsiteX5" fmla="*/ 1507787 w 3044758"/>
              <a:gd name="connsiteY5" fmla="*/ 1439694 h 1527243"/>
              <a:gd name="connsiteX6" fmla="*/ 1867711 w 3044758"/>
              <a:gd name="connsiteY6" fmla="*/ 1089498 h 1527243"/>
              <a:gd name="connsiteX7" fmla="*/ 2052536 w 3044758"/>
              <a:gd name="connsiteY7" fmla="*/ 856034 h 1527243"/>
              <a:gd name="connsiteX8" fmla="*/ 2480553 w 3044758"/>
              <a:gd name="connsiteY8" fmla="*/ 564204 h 1527243"/>
              <a:gd name="connsiteX9" fmla="*/ 2772383 w 3044758"/>
              <a:gd name="connsiteY9" fmla="*/ 496111 h 1527243"/>
              <a:gd name="connsiteX10" fmla="*/ 3044758 w 3044758"/>
              <a:gd name="connsiteY10" fmla="*/ 0 h 1527243"/>
              <a:gd name="connsiteX11" fmla="*/ 2081719 w 3044758"/>
              <a:gd name="connsiteY11" fmla="*/ 272375 h 1527243"/>
              <a:gd name="connsiteX12" fmla="*/ 1303507 w 3044758"/>
              <a:gd name="connsiteY12" fmla="*/ 311285 h 1527243"/>
              <a:gd name="connsiteX13" fmla="*/ 875490 w 3044758"/>
              <a:gd name="connsiteY13" fmla="*/ 311285 h 1527243"/>
              <a:gd name="connsiteX14" fmla="*/ 184826 w 3044758"/>
              <a:gd name="connsiteY14" fmla="*/ 369651 h 1527243"/>
              <a:gd name="connsiteX15" fmla="*/ 0 w 3044758"/>
              <a:gd name="connsiteY15" fmla="*/ 437745 h 152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4758" h="1527243">
                <a:moveTo>
                  <a:pt x="0" y="437745"/>
                </a:moveTo>
                <a:lnTo>
                  <a:pt x="145915" y="612843"/>
                </a:lnTo>
                <a:lnTo>
                  <a:pt x="593387" y="768485"/>
                </a:lnTo>
                <a:lnTo>
                  <a:pt x="642026" y="1167319"/>
                </a:lnTo>
                <a:lnTo>
                  <a:pt x="943583" y="1527243"/>
                </a:lnTo>
                <a:lnTo>
                  <a:pt x="1507787" y="1439694"/>
                </a:lnTo>
                <a:lnTo>
                  <a:pt x="1867711" y="1089498"/>
                </a:lnTo>
                <a:lnTo>
                  <a:pt x="2052536" y="856034"/>
                </a:lnTo>
                <a:lnTo>
                  <a:pt x="2480553" y="564204"/>
                </a:lnTo>
                <a:lnTo>
                  <a:pt x="2772383" y="496111"/>
                </a:lnTo>
                <a:lnTo>
                  <a:pt x="3044758" y="0"/>
                </a:lnTo>
                <a:lnTo>
                  <a:pt x="2081719" y="272375"/>
                </a:lnTo>
                <a:lnTo>
                  <a:pt x="1303507" y="311285"/>
                </a:lnTo>
                <a:lnTo>
                  <a:pt x="875490" y="311285"/>
                </a:lnTo>
                <a:lnTo>
                  <a:pt x="184826" y="369651"/>
                </a:lnTo>
                <a:lnTo>
                  <a:pt x="0" y="437745"/>
                </a:lnTo>
                <a:close/>
              </a:path>
            </a:pathLst>
          </a:cu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500009" y="1809345"/>
            <a:ext cx="2178995" cy="2665378"/>
          </a:xfrm>
          <a:custGeom>
            <a:avLst/>
            <a:gdLst>
              <a:gd name="connsiteX0" fmla="*/ 0 w 2178995"/>
              <a:gd name="connsiteY0" fmla="*/ 1585608 h 2665378"/>
              <a:gd name="connsiteX1" fmla="*/ 418289 w 2178995"/>
              <a:gd name="connsiteY1" fmla="*/ 1138136 h 2665378"/>
              <a:gd name="connsiteX2" fmla="*/ 846306 w 2178995"/>
              <a:gd name="connsiteY2" fmla="*/ 914400 h 2665378"/>
              <a:gd name="connsiteX3" fmla="*/ 972765 w 2178995"/>
              <a:gd name="connsiteY3" fmla="*/ 914400 h 2665378"/>
              <a:gd name="connsiteX4" fmla="*/ 1293778 w 2178995"/>
              <a:gd name="connsiteY4" fmla="*/ 389106 h 2665378"/>
              <a:gd name="connsiteX5" fmla="*/ 2130357 w 2178995"/>
              <a:gd name="connsiteY5" fmla="*/ 0 h 2665378"/>
              <a:gd name="connsiteX6" fmla="*/ 2178995 w 2178995"/>
              <a:gd name="connsiteY6" fmla="*/ 204281 h 2665378"/>
              <a:gd name="connsiteX7" fmla="*/ 1624519 w 2178995"/>
              <a:gd name="connsiteY7" fmla="*/ 1439693 h 2665378"/>
              <a:gd name="connsiteX8" fmla="*/ 1517514 w 2178995"/>
              <a:gd name="connsiteY8" fmla="*/ 2013625 h 2665378"/>
              <a:gd name="connsiteX9" fmla="*/ 1274323 w 2178995"/>
              <a:gd name="connsiteY9" fmla="*/ 2081719 h 2665378"/>
              <a:gd name="connsiteX10" fmla="*/ 787940 w 2178995"/>
              <a:gd name="connsiteY10" fmla="*/ 2665378 h 2665378"/>
              <a:gd name="connsiteX11" fmla="*/ 0 w 2178995"/>
              <a:gd name="connsiteY11" fmla="*/ 1585608 h 266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8995" h="2665378">
                <a:moveTo>
                  <a:pt x="0" y="1585608"/>
                </a:moveTo>
                <a:lnTo>
                  <a:pt x="418289" y="1138136"/>
                </a:lnTo>
                <a:lnTo>
                  <a:pt x="846306" y="914400"/>
                </a:lnTo>
                <a:lnTo>
                  <a:pt x="972765" y="914400"/>
                </a:lnTo>
                <a:lnTo>
                  <a:pt x="1293778" y="389106"/>
                </a:lnTo>
                <a:lnTo>
                  <a:pt x="2130357" y="0"/>
                </a:lnTo>
                <a:lnTo>
                  <a:pt x="2178995" y="204281"/>
                </a:lnTo>
                <a:lnTo>
                  <a:pt x="1624519" y="1439693"/>
                </a:lnTo>
                <a:lnTo>
                  <a:pt x="1517514" y="2013625"/>
                </a:lnTo>
                <a:lnTo>
                  <a:pt x="1274323" y="2081719"/>
                </a:lnTo>
                <a:lnTo>
                  <a:pt x="787940" y="2665378"/>
                </a:lnTo>
                <a:lnTo>
                  <a:pt x="0" y="1585608"/>
                </a:lnTo>
                <a:close/>
              </a:path>
            </a:pathLst>
          </a:custGeom>
          <a:solidFill>
            <a:srgbClr val="00B05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492230" y="3356043"/>
            <a:ext cx="1293779" cy="1147863"/>
          </a:xfrm>
          <a:custGeom>
            <a:avLst/>
            <a:gdLst>
              <a:gd name="connsiteX0" fmla="*/ 145915 w 1293779"/>
              <a:gd name="connsiteY0" fmla="*/ 719846 h 1147863"/>
              <a:gd name="connsiteX1" fmla="*/ 0 w 1293779"/>
              <a:gd name="connsiteY1" fmla="*/ 963038 h 1147863"/>
              <a:gd name="connsiteX2" fmla="*/ 476655 w 1293779"/>
              <a:gd name="connsiteY2" fmla="*/ 1147863 h 1147863"/>
              <a:gd name="connsiteX3" fmla="*/ 1089498 w 1293779"/>
              <a:gd name="connsiteY3" fmla="*/ 1031131 h 1147863"/>
              <a:gd name="connsiteX4" fmla="*/ 1293779 w 1293779"/>
              <a:gd name="connsiteY4" fmla="*/ 972766 h 1147863"/>
              <a:gd name="connsiteX5" fmla="*/ 1254868 w 1293779"/>
              <a:gd name="connsiteY5" fmla="*/ 262646 h 1147863"/>
              <a:gd name="connsiteX6" fmla="*/ 1089498 w 1293779"/>
              <a:gd name="connsiteY6" fmla="*/ 0 h 1147863"/>
              <a:gd name="connsiteX7" fmla="*/ 651753 w 1293779"/>
              <a:gd name="connsiteY7" fmla="*/ 58366 h 1147863"/>
              <a:gd name="connsiteX8" fmla="*/ 583659 w 1293779"/>
              <a:gd name="connsiteY8" fmla="*/ 466927 h 1147863"/>
              <a:gd name="connsiteX9" fmla="*/ 223736 w 1293779"/>
              <a:gd name="connsiteY9" fmla="*/ 651753 h 1147863"/>
              <a:gd name="connsiteX10" fmla="*/ 145915 w 1293779"/>
              <a:gd name="connsiteY10" fmla="*/ 719846 h 114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3779" h="1147863">
                <a:moveTo>
                  <a:pt x="145915" y="719846"/>
                </a:moveTo>
                <a:lnTo>
                  <a:pt x="0" y="963038"/>
                </a:lnTo>
                <a:lnTo>
                  <a:pt x="476655" y="1147863"/>
                </a:lnTo>
                <a:lnTo>
                  <a:pt x="1089498" y="1031131"/>
                </a:lnTo>
                <a:lnTo>
                  <a:pt x="1293779" y="972766"/>
                </a:lnTo>
                <a:lnTo>
                  <a:pt x="1254868" y="262646"/>
                </a:lnTo>
                <a:lnTo>
                  <a:pt x="1089498" y="0"/>
                </a:lnTo>
                <a:lnTo>
                  <a:pt x="651753" y="58366"/>
                </a:lnTo>
                <a:lnTo>
                  <a:pt x="583659" y="466927"/>
                </a:lnTo>
                <a:lnTo>
                  <a:pt x="223736" y="651753"/>
                </a:lnTo>
                <a:lnTo>
                  <a:pt x="145915" y="719846"/>
                </a:lnTo>
                <a:close/>
              </a:path>
            </a:pathLst>
          </a:custGeom>
          <a:solidFill>
            <a:srgbClr val="FFFF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029200" y="2704289"/>
            <a:ext cx="2334638" cy="846307"/>
          </a:xfrm>
          <a:custGeom>
            <a:avLst/>
            <a:gdLst>
              <a:gd name="connsiteX0" fmla="*/ 0 w 2334638"/>
              <a:gd name="connsiteY0" fmla="*/ 184826 h 846307"/>
              <a:gd name="connsiteX1" fmla="*/ 330740 w 2334638"/>
              <a:gd name="connsiteY1" fmla="*/ 807396 h 846307"/>
              <a:gd name="connsiteX2" fmla="*/ 1108953 w 2334638"/>
              <a:gd name="connsiteY2" fmla="*/ 846307 h 846307"/>
              <a:gd name="connsiteX3" fmla="*/ 2227634 w 2334638"/>
              <a:gd name="connsiteY3" fmla="*/ 807396 h 846307"/>
              <a:gd name="connsiteX4" fmla="*/ 2334638 w 2334638"/>
              <a:gd name="connsiteY4" fmla="*/ 272375 h 846307"/>
              <a:gd name="connsiteX5" fmla="*/ 1984443 w 2334638"/>
              <a:gd name="connsiteY5" fmla="*/ 58366 h 846307"/>
              <a:gd name="connsiteX6" fmla="*/ 1040860 w 2334638"/>
              <a:gd name="connsiteY6" fmla="*/ 0 h 846307"/>
              <a:gd name="connsiteX7" fmla="*/ 340468 w 2334638"/>
              <a:gd name="connsiteY7" fmla="*/ 58366 h 846307"/>
              <a:gd name="connsiteX8" fmla="*/ 68094 w 2334638"/>
              <a:gd name="connsiteY8" fmla="*/ 97277 h 846307"/>
              <a:gd name="connsiteX9" fmla="*/ 0 w 2334638"/>
              <a:gd name="connsiteY9" fmla="*/ 184826 h 84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4638" h="846307">
                <a:moveTo>
                  <a:pt x="0" y="184826"/>
                </a:moveTo>
                <a:lnTo>
                  <a:pt x="330740" y="807396"/>
                </a:lnTo>
                <a:lnTo>
                  <a:pt x="1108953" y="846307"/>
                </a:lnTo>
                <a:lnTo>
                  <a:pt x="2227634" y="807396"/>
                </a:lnTo>
                <a:lnTo>
                  <a:pt x="2334638" y="272375"/>
                </a:lnTo>
                <a:lnTo>
                  <a:pt x="1984443" y="58366"/>
                </a:lnTo>
                <a:lnTo>
                  <a:pt x="1040860" y="0"/>
                </a:lnTo>
                <a:lnTo>
                  <a:pt x="340468" y="58366"/>
                </a:lnTo>
                <a:lnTo>
                  <a:pt x="68094" y="97277"/>
                </a:lnTo>
                <a:lnTo>
                  <a:pt x="0" y="184826"/>
                </a:lnTo>
                <a:close/>
              </a:path>
            </a:pathLst>
          </a:custGeom>
          <a:solidFill>
            <a:srgbClr val="00B0F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173166" y="3035030"/>
            <a:ext cx="1468877" cy="1410510"/>
          </a:xfrm>
          <a:custGeom>
            <a:avLst/>
            <a:gdLst>
              <a:gd name="connsiteX0" fmla="*/ 525294 w 1468877"/>
              <a:gd name="connsiteY0" fmla="*/ 0 h 1410510"/>
              <a:gd name="connsiteX1" fmla="*/ 252919 w 1468877"/>
              <a:gd name="connsiteY1" fmla="*/ 496110 h 1410510"/>
              <a:gd name="connsiteX2" fmla="*/ 0 w 1468877"/>
              <a:gd name="connsiteY2" fmla="*/ 992221 h 1410510"/>
              <a:gd name="connsiteX3" fmla="*/ 321013 w 1468877"/>
              <a:gd name="connsiteY3" fmla="*/ 1410510 h 1410510"/>
              <a:gd name="connsiteX4" fmla="*/ 710119 w 1468877"/>
              <a:gd name="connsiteY4" fmla="*/ 1313234 h 1410510"/>
              <a:gd name="connsiteX5" fmla="*/ 914400 w 1468877"/>
              <a:gd name="connsiteY5" fmla="*/ 1128408 h 1410510"/>
              <a:gd name="connsiteX6" fmla="*/ 1468877 w 1468877"/>
              <a:gd name="connsiteY6" fmla="*/ 1332689 h 1410510"/>
              <a:gd name="connsiteX7" fmla="*/ 1459149 w 1468877"/>
              <a:gd name="connsiteY7" fmla="*/ 1001949 h 1410510"/>
              <a:gd name="connsiteX8" fmla="*/ 1108953 w 1468877"/>
              <a:gd name="connsiteY8" fmla="*/ 807396 h 1410510"/>
              <a:gd name="connsiteX9" fmla="*/ 1040860 w 1468877"/>
              <a:gd name="connsiteY9" fmla="*/ 505838 h 1410510"/>
              <a:gd name="connsiteX10" fmla="*/ 865762 w 1468877"/>
              <a:gd name="connsiteY10" fmla="*/ 252919 h 1410510"/>
              <a:gd name="connsiteX11" fmla="*/ 603115 w 1468877"/>
              <a:gd name="connsiteY11" fmla="*/ 29183 h 1410510"/>
              <a:gd name="connsiteX12" fmla="*/ 525294 w 1468877"/>
              <a:gd name="connsiteY12" fmla="*/ 0 h 141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8877" h="1410510">
                <a:moveTo>
                  <a:pt x="525294" y="0"/>
                </a:moveTo>
                <a:lnTo>
                  <a:pt x="252919" y="496110"/>
                </a:lnTo>
                <a:lnTo>
                  <a:pt x="0" y="992221"/>
                </a:lnTo>
                <a:lnTo>
                  <a:pt x="321013" y="1410510"/>
                </a:lnTo>
                <a:lnTo>
                  <a:pt x="710119" y="1313234"/>
                </a:lnTo>
                <a:lnTo>
                  <a:pt x="914400" y="1128408"/>
                </a:lnTo>
                <a:lnTo>
                  <a:pt x="1468877" y="1332689"/>
                </a:lnTo>
                <a:lnTo>
                  <a:pt x="1459149" y="1001949"/>
                </a:lnTo>
                <a:lnTo>
                  <a:pt x="1108953" y="807396"/>
                </a:lnTo>
                <a:lnTo>
                  <a:pt x="1040860" y="505838"/>
                </a:lnTo>
                <a:lnTo>
                  <a:pt x="865762" y="252919"/>
                </a:lnTo>
                <a:lnTo>
                  <a:pt x="603115" y="29183"/>
                </a:lnTo>
                <a:lnTo>
                  <a:pt x="525294" y="0"/>
                </a:lnTo>
                <a:close/>
              </a:path>
            </a:pathLst>
          </a:custGeom>
          <a:solidFill>
            <a:srgbClr val="1F4E7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721796" y="2149813"/>
            <a:ext cx="418289" cy="340468"/>
          </a:xfrm>
          <a:custGeom>
            <a:avLst/>
            <a:gdLst>
              <a:gd name="connsiteX0" fmla="*/ 0 w 418289"/>
              <a:gd name="connsiteY0" fmla="*/ 194553 h 340468"/>
              <a:gd name="connsiteX1" fmla="*/ 136187 w 418289"/>
              <a:gd name="connsiteY1" fmla="*/ 340468 h 340468"/>
              <a:gd name="connsiteX2" fmla="*/ 359923 w 418289"/>
              <a:gd name="connsiteY2" fmla="*/ 272374 h 340468"/>
              <a:gd name="connsiteX3" fmla="*/ 418289 w 418289"/>
              <a:gd name="connsiteY3" fmla="*/ 48638 h 340468"/>
              <a:gd name="connsiteX4" fmla="*/ 301557 w 418289"/>
              <a:gd name="connsiteY4" fmla="*/ 0 h 340468"/>
              <a:gd name="connsiteX5" fmla="*/ 145915 w 418289"/>
              <a:gd name="connsiteY5" fmla="*/ 97276 h 340468"/>
              <a:gd name="connsiteX6" fmla="*/ 0 w 418289"/>
              <a:gd name="connsiteY6" fmla="*/ 194553 h 34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289" h="340468">
                <a:moveTo>
                  <a:pt x="0" y="194553"/>
                </a:moveTo>
                <a:lnTo>
                  <a:pt x="136187" y="340468"/>
                </a:lnTo>
                <a:lnTo>
                  <a:pt x="359923" y="272374"/>
                </a:lnTo>
                <a:lnTo>
                  <a:pt x="418289" y="48638"/>
                </a:lnTo>
                <a:lnTo>
                  <a:pt x="301557" y="0"/>
                </a:lnTo>
                <a:lnTo>
                  <a:pt x="145915" y="97276"/>
                </a:lnTo>
                <a:lnTo>
                  <a:pt x="0" y="194553"/>
                </a:lnTo>
                <a:close/>
              </a:path>
            </a:pathLst>
          </a:custGeom>
          <a:solidFill>
            <a:srgbClr val="FFC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30878" y="2013785"/>
            <a:ext cx="386644" cy="369332"/>
          </a:xfrm>
          <a:prstGeom prst="rect">
            <a:avLst/>
          </a:prstGeom>
          <a:noFill/>
        </p:spPr>
        <p:txBody>
          <a:bodyPr wrap="none" rtlCol="0">
            <a:spAutoFit/>
          </a:bodyPr>
          <a:lstStyle/>
          <a:p>
            <a:r>
              <a:rPr lang="cs-CZ" b="1" dirty="0" smtClean="0">
                <a:solidFill>
                  <a:srgbClr val="FFC000"/>
                </a:solidFill>
              </a:rPr>
              <a:t>M</a:t>
            </a:r>
            <a:endParaRPr lang="en-US" b="1" dirty="0">
              <a:solidFill>
                <a:srgbClr val="FFC000"/>
              </a:solidFill>
            </a:endParaRPr>
          </a:p>
        </p:txBody>
      </p:sp>
      <p:sp>
        <p:nvSpPr>
          <p:cNvPr id="12" name="TextBox 11"/>
          <p:cNvSpPr txBox="1"/>
          <p:nvPr/>
        </p:nvSpPr>
        <p:spPr>
          <a:xfrm>
            <a:off x="1642549" y="3266168"/>
            <a:ext cx="330540" cy="369332"/>
          </a:xfrm>
          <a:prstGeom prst="rect">
            <a:avLst/>
          </a:prstGeom>
          <a:solidFill>
            <a:schemeClr val="bg1"/>
          </a:solidFill>
        </p:spPr>
        <p:txBody>
          <a:bodyPr wrap="none" rtlCol="0">
            <a:spAutoFit/>
          </a:bodyPr>
          <a:lstStyle/>
          <a:p>
            <a:r>
              <a:rPr lang="cs-CZ" b="1" dirty="0" smtClean="0">
                <a:solidFill>
                  <a:srgbClr val="FF0000"/>
                </a:solidFill>
              </a:rPr>
              <a:t>D</a:t>
            </a:r>
            <a:endParaRPr lang="en-US" b="1" dirty="0">
              <a:solidFill>
                <a:srgbClr val="FF0000"/>
              </a:solidFill>
            </a:endParaRPr>
          </a:p>
        </p:txBody>
      </p:sp>
      <p:sp>
        <p:nvSpPr>
          <p:cNvPr id="13" name="TextBox 12"/>
          <p:cNvSpPr txBox="1"/>
          <p:nvPr/>
        </p:nvSpPr>
        <p:spPr>
          <a:xfrm>
            <a:off x="3131840" y="3573016"/>
            <a:ext cx="423514" cy="369332"/>
          </a:xfrm>
          <a:prstGeom prst="rect">
            <a:avLst/>
          </a:prstGeom>
          <a:solidFill>
            <a:schemeClr val="bg1"/>
          </a:solidFill>
        </p:spPr>
        <p:txBody>
          <a:bodyPr wrap="none" rtlCol="0">
            <a:spAutoFit/>
          </a:bodyPr>
          <a:lstStyle/>
          <a:p>
            <a:r>
              <a:rPr lang="cs-CZ" b="1" dirty="0" smtClean="0">
                <a:solidFill>
                  <a:srgbClr val="00B050"/>
                </a:solidFill>
              </a:rPr>
              <a:t>C1</a:t>
            </a:r>
            <a:endParaRPr lang="en-US" b="1" dirty="0">
              <a:solidFill>
                <a:srgbClr val="00B050"/>
              </a:solidFill>
            </a:endParaRPr>
          </a:p>
        </p:txBody>
      </p:sp>
      <p:sp>
        <p:nvSpPr>
          <p:cNvPr id="14" name="TextBox 13"/>
          <p:cNvSpPr txBox="1"/>
          <p:nvPr/>
        </p:nvSpPr>
        <p:spPr>
          <a:xfrm>
            <a:off x="3796183" y="4069817"/>
            <a:ext cx="423514" cy="369332"/>
          </a:xfrm>
          <a:prstGeom prst="rect">
            <a:avLst/>
          </a:prstGeom>
          <a:solidFill>
            <a:schemeClr val="bg1"/>
          </a:solidFill>
        </p:spPr>
        <p:txBody>
          <a:bodyPr wrap="none" rtlCol="0">
            <a:spAutoFit/>
          </a:bodyPr>
          <a:lstStyle/>
          <a:p>
            <a:r>
              <a:rPr lang="cs-CZ" b="1" dirty="0" smtClean="0">
                <a:solidFill>
                  <a:srgbClr val="FFFF00"/>
                </a:solidFill>
              </a:rPr>
              <a:t>C2</a:t>
            </a:r>
            <a:endParaRPr lang="en-US" b="1" dirty="0">
              <a:solidFill>
                <a:srgbClr val="FFFF00"/>
              </a:solidFill>
            </a:endParaRPr>
          </a:p>
        </p:txBody>
      </p:sp>
      <p:sp>
        <p:nvSpPr>
          <p:cNvPr id="15" name="TextBox 14"/>
          <p:cNvSpPr txBox="1"/>
          <p:nvPr/>
        </p:nvSpPr>
        <p:spPr>
          <a:xfrm>
            <a:off x="4932040" y="3779748"/>
            <a:ext cx="324128" cy="369332"/>
          </a:xfrm>
          <a:prstGeom prst="rect">
            <a:avLst/>
          </a:prstGeom>
          <a:solidFill>
            <a:schemeClr val="bg1"/>
          </a:solidFill>
        </p:spPr>
        <p:txBody>
          <a:bodyPr wrap="none" rtlCol="0">
            <a:spAutoFit/>
          </a:bodyPr>
          <a:lstStyle/>
          <a:p>
            <a:r>
              <a:rPr lang="cs-CZ" b="1" dirty="0" smtClean="0">
                <a:solidFill>
                  <a:srgbClr val="0070C0"/>
                </a:solidFill>
              </a:rPr>
              <a:t>A</a:t>
            </a:r>
            <a:endParaRPr lang="en-US" b="1" dirty="0">
              <a:solidFill>
                <a:srgbClr val="0070C0"/>
              </a:solidFill>
            </a:endParaRPr>
          </a:p>
        </p:txBody>
      </p:sp>
      <p:sp>
        <p:nvSpPr>
          <p:cNvPr id="16" name="TextBox 15"/>
          <p:cNvSpPr txBox="1"/>
          <p:nvPr/>
        </p:nvSpPr>
        <p:spPr>
          <a:xfrm>
            <a:off x="6137714" y="3140968"/>
            <a:ext cx="314510" cy="369332"/>
          </a:xfrm>
          <a:prstGeom prst="rect">
            <a:avLst/>
          </a:prstGeom>
          <a:solidFill>
            <a:schemeClr val="bg1"/>
          </a:solidFill>
        </p:spPr>
        <p:txBody>
          <a:bodyPr wrap="none" rtlCol="0">
            <a:spAutoFit/>
          </a:bodyPr>
          <a:lstStyle/>
          <a:p>
            <a:r>
              <a:rPr lang="cs-CZ" b="1" dirty="0" smtClean="0">
                <a:solidFill>
                  <a:srgbClr val="00B0F0"/>
                </a:solidFill>
              </a:rPr>
              <a:t>B</a:t>
            </a:r>
            <a:endParaRPr lang="en-US" b="1" dirty="0">
              <a:solidFill>
                <a:srgbClr val="00B0F0"/>
              </a:solidFill>
            </a:endParaRPr>
          </a:p>
        </p:txBody>
      </p:sp>
      <p:pic>
        <p:nvPicPr>
          <p:cNvPr id="19"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130157" y="1933159"/>
            <a:ext cx="577577" cy="498803"/>
          </a:xfrm>
          <a:prstGeom prst="rect">
            <a:avLst/>
          </a:prstGeom>
          <a:noFill/>
        </p:spPr>
      </p:pic>
      <p:pic>
        <p:nvPicPr>
          <p:cNvPr id="20"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1645092" y="3660958"/>
            <a:ext cx="577577" cy="498803"/>
          </a:xfrm>
          <a:prstGeom prst="rect">
            <a:avLst/>
          </a:prstGeom>
          <a:noFill/>
        </p:spPr>
      </p:pic>
      <p:pic>
        <p:nvPicPr>
          <p:cNvPr id="21"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2598737" y="3648931"/>
            <a:ext cx="577577" cy="498803"/>
          </a:xfrm>
          <a:prstGeom prst="rect">
            <a:avLst/>
          </a:prstGeom>
          <a:noFill/>
        </p:spPr>
      </p:pic>
      <p:pic>
        <p:nvPicPr>
          <p:cNvPr id="22"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5312301" y="3550596"/>
            <a:ext cx="577577" cy="498803"/>
          </a:xfrm>
          <a:prstGeom prst="rect">
            <a:avLst/>
          </a:prstGeom>
          <a:noFill/>
        </p:spPr>
      </p:pic>
      <p:pic>
        <p:nvPicPr>
          <p:cNvPr id="23" name="Picture 2" descr="C:\Documents and Settings\Pepa Bryja\Local Settings\Temporary Internet Files\Content.IE5\1VH7BA5N\MCAN04317_0000[1].wmf"/>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421924" y="2589972"/>
            <a:ext cx="577577" cy="498803"/>
          </a:xfrm>
          <a:prstGeom prst="rect">
            <a:avLst/>
          </a:prstGeom>
          <a:noFill/>
        </p:spPr>
      </p:pic>
      <p:pic>
        <p:nvPicPr>
          <p:cNvPr id="24" name="Picture 2" descr="C:\Documents and Settings\Pepa Bryja\Local Settings\Temporary Internet Files\Content.IE5\1VH7BA5N\MCAN04317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95" y="4271949"/>
            <a:ext cx="5778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4048234" y="5632315"/>
            <a:ext cx="1718740" cy="584775"/>
          </a:xfrm>
          <a:prstGeom prst="rect">
            <a:avLst/>
          </a:prstGeom>
          <a:solidFill>
            <a:srgbClr val="FFFF00"/>
          </a:solidFill>
        </p:spPr>
        <p:txBody>
          <a:bodyPr wrap="none" rtlCol="0">
            <a:spAutoFit/>
          </a:bodyPr>
          <a:lstStyle/>
          <a:p>
            <a:r>
              <a:rPr lang="cs-CZ" sz="3200" b="1" dirty="0" smtClean="0"/>
              <a:t>6 species</a:t>
            </a:r>
            <a:endParaRPr lang="en-US" sz="3200" b="1" dirty="0"/>
          </a:p>
        </p:txBody>
      </p:sp>
    </p:spTree>
    <p:extLst>
      <p:ext uri="{BB962C8B-B14F-4D97-AF65-F5344CB8AC3E}">
        <p14:creationId xmlns:p14="http://schemas.microsoft.com/office/powerpoint/2010/main" val="24603561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What is a species?</a:t>
            </a:r>
            <a:endParaRPr lang="en-US" dirty="0"/>
          </a:p>
        </p:txBody>
      </p:sp>
      <p:sp>
        <p:nvSpPr>
          <p:cNvPr id="3" name="Content Placeholder 2"/>
          <p:cNvSpPr>
            <a:spLocks noGrp="1"/>
          </p:cNvSpPr>
          <p:nvPr>
            <p:ph idx="1"/>
          </p:nvPr>
        </p:nvSpPr>
        <p:spPr>
          <a:xfrm>
            <a:off x="659834" y="3789039"/>
            <a:ext cx="8047806" cy="2758079"/>
          </a:xfrm>
        </p:spPr>
        <p:txBody>
          <a:bodyPr>
            <a:normAutofit/>
          </a:bodyPr>
          <a:lstStyle/>
          <a:p>
            <a:pPr marL="0" indent="0">
              <a:lnSpc>
                <a:spcPct val="110000"/>
              </a:lnSpc>
              <a:buNone/>
            </a:pPr>
            <a:r>
              <a:rPr lang="cs-CZ" sz="2000" dirty="0" smtClean="0"/>
              <a:t>„</a:t>
            </a:r>
            <a:r>
              <a:rPr lang="cs-CZ" sz="2000" i="1" dirty="0" smtClean="0"/>
              <a:t>A fundamental difficulty facing biologists interested in genetic delimitation of species is that in order to delimit species </a:t>
            </a:r>
            <a:r>
              <a:rPr lang="cs-CZ" sz="2000" b="1" i="1" dirty="0" smtClean="0"/>
              <a:t>they must first be defined</a:t>
            </a:r>
            <a:r>
              <a:rPr lang="cs-CZ" sz="2000" i="1" dirty="0" smtClean="0"/>
              <a:t>. Species definitions intermingle with species concepts and the </a:t>
            </a:r>
            <a:r>
              <a:rPr lang="cs-CZ" sz="2000" b="1" i="1" dirty="0" smtClean="0"/>
              <a:t>lack of consensus in this field poses a serious dilemma </a:t>
            </a:r>
            <a:r>
              <a:rPr lang="cs-CZ" sz="2000" i="1" dirty="0" smtClean="0"/>
              <a:t>for the „delimiters“. </a:t>
            </a:r>
            <a:r>
              <a:rPr lang="cs-CZ" sz="2000" b="1" i="1" dirty="0" smtClean="0">
                <a:solidFill>
                  <a:srgbClr val="FF0000"/>
                </a:solidFill>
              </a:rPr>
              <a:t>If systematists cannot agree on what defines a species, how can </a:t>
            </a:r>
            <a:r>
              <a:rPr lang="cs-CZ" sz="2000" b="1" i="1" dirty="0" err="1" smtClean="0">
                <a:solidFill>
                  <a:srgbClr val="FF0000"/>
                </a:solidFill>
              </a:rPr>
              <a:t>geneticists</a:t>
            </a:r>
            <a:r>
              <a:rPr lang="cs-CZ" sz="2000" b="1" i="1" dirty="0" smtClean="0">
                <a:solidFill>
                  <a:srgbClr val="FF0000"/>
                </a:solidFill>
              </a:rPr>
              <a:t> </a:t>
            </a:r>
            <a:r>
              <a:rPr lang="cs-CZ" sz="2000" b="1" i="1" dirty="0" err="1" smtClean="0">
                <a:solidFill>
                  <a:srgbClr val="FF0000"/>
                </a:solidFill>
              </a:rPr>
              <a:t>possibly</a:t>
            </a:r>
            <a:r>
              <a:rPr lang="cs-CZ" sz="2000" b="1" i="1" dirty="0" smtClean="0">
                <a:solidFill>
                  <a:srgbClr val="FF0000"/>
                </a:solidFill>
              </a:rPr>
              <a:t> develop objective methods to identify one?</a:t>
            </a:r>
            <a:r>
              <a:rPr lang="cs-CZ" sz="2000" dirty="0" smtClean="0"/>
              <a:t>“ </a:t>
            </a:r>
          </a:p>
          <a:p>
            <a:pPr marL="0" indent="0">
              <a:lnSpc>
                <a:spcPct val="110000"/>
              </a:lnSpc>
              <a:buNone/>
            </a:pPr>
            <a:r>
              <a:rPr lang="cs-CZ" sz="2000" dirty="0" smtClean="0"/>
              <a:t>				Bruce Rannala, Current Zoology 2015</a:t>
            </a:r>
            <a:endParaRPr lang="en-US" sz="2000" dirty="0"/>
          </a:p>
        </p:txBody>
      </p:sp>
      <p:pic>
        <p:nvPicPr>
          <p:cNvPr id="4" name="Picture 3"/>
          <p:cNvPicPr>
            <a:picLocks noChangeAspect="1"/>
          </p:cNvPicPr>
          <p:nvPr/>
        </p:nvPicPr>
        <p:blipFill rotWithShape="1">
          <a:blip r:embed="rId2"/>
          <a:srcRect l="13794" t="20062" r="14733" b="4144"/>
          <a:stretch/>
        </p:blipFill>
        <p:spPr>
          <a:xfrm>
            <a:off x="3982623" y="466552"/>
            <a:ext cx="4725017" cy="2818431"/>
          </a:xfrm>
          <a:prstGeom prst="rect">
            <a:avLst/>
          </a:prstGeom>
        </p:spPr>
      </p:pic>
    </p:spTree>
    <p:extLst>
      <p:ext uri="{BB962C8B-B14F-4D97-AF65-F5344CB8AC3E}">
        <p14:creationId xmlns:p14="http://schemas.microsoft.com/office/powerpoint/2010/main" val="5261567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en-US" dirty="0"/>
              <a:t>What are the main limits to barcoding encountered so far? </a:t>
            </a:r>
            <a:endParaRPr lang="cs-CZ" dirty="0"/>
          </a:p>
        </p:txBody>
      </p:sp>
    </p:spTree>
    <p:extLst>
      <p:ext uri="{BB962C8B-B14F-4D97-AF65-F5344CB8AC3E}">
        <p14:creationId xmlns:p14="http://schemas.microsoft.com/office/powerpoint/2010/main" val="26591370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74638"/>
            <a:ext cx="8229600" cy="1249362"/>
          </a:xfrm>
        </p:spPr>
        <p:txBody>
          <a:bodyPr/>
          <a:lstStyle/>
          <a:p>
            <a:pPr>
              <a:defRPr/>
            </a:pPr>
            <a:r>
              <a:rPr lang="en-US" sz="2800" kern="1200" dirty="0" smtClean="0">
                <a:solidFill>
                  <a:srgbClr val="FF3300"/>
                </a:solidFill>
              </a:rPr>
              <a:t>What are the main limits to </a:t>
            </a:r>
            <a:r>
              <a:rPr lang="en-US" sz="2800" kern="1200" dirty="0" err="1" smtClean="0">
                <a:solidFill>
                  <a:srgbClr val="FF3300"/>
                </a:solidFill>
              </a:rPr>
              <a:t>barcoding</a:t>
            </a:r>
            <a:r>
              <a:rPr lang="en-US" sz="2800" kern="1200" dirty="0" smtClean="0">
                <a:solidFill>
                  <a:srgbClr val="FF3300"/>
                </a:solidFill>
              </a:rPr>
              <a:t> encountered so far? </a:t>
            </a:r>
          </a:p>
        </p:txBody>
      </p:sp>
      <p:sp>
        <p:nvSpPr>
          <p:cNvPr id="27651" name="Rectangle 3"/>
          <p:cNvSpPr>
            <a:spLocks noGrp="1" noChangeArrowheads="1"/>
          </p:cNvSpPr>
          <p:nvPr>
            <p:ph type="body" idx="1"/>
          </p:nvPr>
        </p:nvSpPr>
        <p:spPr>
          <a:xfrm>
            <a:off x="457200" y="1981200"/>
            <a:ext cx="8229600" cy="4525963"/>
          </a:xfrm>
        </p:spPr>
        <p:txBody>
          <a:bodyPr/>
          <a:lstStyle/>
          <a:p>
            <a:pPr marL="514350" indent="-514350" eaLnBrk="1" hangingPunct="1">
              <a:spcAft>
                <a:spcPts val="1200"/>
              </a:spcAft>
              <a:buSzPct val="50000"/>
              <a:buFont typeface="+mj-lt"/>
              <a:buAutoNum type="arabicParenR"/>
            </a:pPr>
            <a:r>
              <a:rPr lang="cs-CZ" altLang="cs-CZ" sz="2800" dirty="0" err="1" smtClean="0">
                <a:latin typeface="+mj-lt"/>
                <a:cs typeface="Arial" panose="020B0604020202020204" pitchFamily="34" charset="0"/>
              </a:rPr>
              <a:t>horizontal</a:t>
            </a:r>
            <a:r>
              <a:rPr lang="cs-CZ" altLang="cs-CZ" sz="2800" dirty="0" smtClean="0">
                <a:latin typeface="+mj-lt"/>
                <a:cs typeface="Arial" panose="020B0604020202020204" pitchFamily="34" charset="0"/>
              </a:rPr>
              <a:t> gene transfer</a:t>
            </a:r>
          </a:p>
          <a:p>
            <a:pPr marL="514350" indent="-514350" eaLnBrk="1" hangingPunct="1">
              <a:spcAft>
                <a:spcPts val="1200"/>
              </a:spcAft>
              <a:buSzPct val="50000"/>
              <a:buFont typeface="+mj-lt"/>
              <a:buAutoNum type="arabicParenR"/>
            </a:pPr>
            <a:r>
              <a:rPr lang="cs-CZ" altLang="cs-CZ" sz="2800" dirty="0" smtClean="0">
                <a:latin typeface="+mj-lt"/>
                <a:cs typeface="Arial" panose="020B0604020202020204" pitchFamily="34" charset="0"/>
              </a:rPr>
              <a:t>n</a:t>
            </a:r>
            <a:r>
              <a:rPr lang="en-US" altLang="cs-CZ" sz="2800" dirty="0" err="1" smtClean="0">
                <a:latin typeface="+mj-lt"/>
                <a:cs typeface="Arial" panose="020B0604020202020204" pitchFamily="34" charset="0"/>
              </a:rPr>
              <a:t>uclear</a:t>
            </a:r>
            <a:r>
              <a:rPr lang="en-US" altLang="cs-CZ" sz="2800" dirty="0" smtClean="0">
                <a:latin typeface="+mj-lt"/>
                <a:cs typeface="Arial" panose="020B0604020202020204" pitchFamily="34" charset="0"/>
              </a:rPr>
              <a:t> pseudogenes</a:t>
            </a:r>
            <a:endParaRPr lang="cs-CZ" altLang="cs-CZ" sz="2800" dirty="0" smtClean="0">
              <a:latin typeface="+mj-lt"/>
              <a:cs typeface="Arial" panose="020B0604020202020204" pitchFamily="34" charset="0"/>
            </a:endParaRPr>
          </a:p>
          <a:p>
            <a:pPr marL="514350" indent="-514350" eaLnBrk="1" hangingPunct="1">
              <a:spcAft>
                <a:spcPts val="1200"/>
              </a:spcAft>
              <a:buSzPct val="50000"/>
              <a:buFont typeface="+mj-lt"/>
              <a:buAutoNum type="arabicParenR"/>
            </a:pPr>
            <a:r>
              <a:rPr lang="cs-CZ" altLang="cs-CZ" sz="2800" dirty="0" err="1" smtClean="0">
                <a:latin typeface="+mj-lt"/>
                <a:cs typeface="Arial" panose="020B0604020202020204" pitchFamily="34" charset="0"/>
              </a:rPr>
              <a:t>heteroplasmy</a:t>
            </a:r>
            <a:r>
              <a:rPr lang="cs-CZ" altLang="cs-CZ" sz="2800" dirty="0" smtClean="0">
                <a:latin typeface="+mj-lt"/>
                <a:cs typeface="Arial" panose="020B0604020202020204" pitchFamily="34" charset="0"/>
              </a:rPr>
              <a:t> (</a:t>
            </a:r>
            <a:r>
              <a:rPr lang="cs-CZ" altLang="cs-CZ" sz="2800" dirty="0" err="1" smtClean="0">
                <a:latin typeface="+mj-lt"/>
                <a:cs typeface="Arial" panose="020B0604020202020204" pitchFamily="34" charset="0"/>
              </a:rPr>
              <a:t>paternal</a:t>
            </a:r>
            <a:r>
              <a:rPr lang="cs-CZ" altLang="cs-CZ" sz="2800" dirty="0" smtClean="0">
                <a:latin typeface="+mj-lt"/>
                <a:cs typeface="Arial" panose="020B0604020202020204" pitchFamily="34" charset="0"/>
              </a:rPr>
              <a:t> </a:t>
            </a:r>
            <a:r>
              <a:rPr lang="cs-CZ" altLang="cs-CZ" sz="2800" dirty="0" err="1" smtClean="0">
                <a:latin typeface="+mj-lt"/>
                <a:cs typeface="Arial" panose="020B0604020202020204" pitchFamily="34" charset="0"/>
              </a:rPr>
              <a:t>leakage</a:t>
            </a:r>
            <a:r>
              <a:rPr lang="cs-CZ" altLang="cs-CZ" sz="2800" dirty="0" smtClean="0">
                <a:latin typeface="+mj-lt"/>
                <a:cs typeface="Arial" panose="020B0604020202020204" pitchFamily="34" charset="0"/>
              </a:rPr>
              <a:t>)</a:t>
            </a:r>
            <a:r>
              <a:rPr lang="en-US" altLang="cs-CZ" sz="2800" dirty="0" smtClean="0">
                <a:latin typeface="+mj-lt"/>
                <a:cs typeface="Arial" panose="020B0604020202020204" pitchFamily="34" charset="0"/>
              </a:rPr>
              <a:t> </a:t>
            </a:r>
            <a:endParaRPr lang="cs-CZ" altLang="cs-CZ" sz="2800" dirty="0" smtClean="0">
              <a:latin typeface="+mj-lt"/>
              <a:cs typeface="Arial" panose="020B0604020202020204" pitchFamily="34" charset="0"/>
            </a:endParaRPr>
          </a:p>
          <a:p>
            <a:pPr marL="514350" indent="-514350" eaLnBrk="1" hangingPunct="1">
              <a:spcAft>
                <a:spcPts val="1200"/>
              </a:spcAft>
              <a:buSzPct val="50000"/>
              <a:buFont typeface="+mj-lt"/>
              <a:buAutoNum type="arabicParenR"/>
            </a:pPr>
            <a:r>
              <a:rPr lang="cs-CZ" altLang="cs-CZ" sz="2800" dirty="0" smtClean="0">
                <a:latin typeface="+mj-lt"/>
                <a:cs typeface="Arial" panose="020B0604020202020204" pitchFamily="34" charset="0"/>
              </a:rPr>
              <a:t>gene </a:t>
            </a:r>
            <a:r>
              <a:rPr lang="cs-CZ" altLang="cs-CZ" sz="2800" dirty="0" err="1" smtClean="0">
                <a:latin typeface="+mj-lt"/>
                <a:cs typeface="Arial" panose="020B0604020202020204" pitchFamily="34" charset="0"/>
              </a:rPr>
              <a:t>tree</a:t>
            </a:r>
            <a:r>
              <a:rPr lang="cs-CZ" altLang="cs-CZ" sz="2800" dirty="0" smtClean="0">
                <a:latin typeface="+mj-lt"/>
                <a:cs typeface="Arial" panose="020B0604020202020204" pitchFamily="34" charset="0"/>
              </a:rPr>
              <a:t> vs. species </a:t>
            </a:r>
            <a:r>
              <a:rPr lang="cs-CZ" altLang="cs-CZ" sz="2800" dirty="0" err="1" smtClean="0">
                <a:latin typeface="+mj-lt"/>
                <a:cs typeface="Arial" panose="020B0604020202020204" pitchFamily="34" charset="0"/>
              </a:rPr>
              <a:t>tree</a:t>
            </a:r>
            <a:endParaRPr lang="en-US" altLang="cs-CZ" sz="2800" dirty="0" smtClean="0">
              <a:latin typeface="+mj-lt"/>
              <a:cs typeface="Arial" panose="020B0604020202020204" pitchFamily="34" charset="0"/>
            </a:endParaRPr>
          </a:p>
          <a:p>
            <a:pPr marL="514350" indent="-514350" eaLnBrk="1" hangingPunct="1">
              <a:spcAft>
                <a:spcPts val="1200"/>
              </a:spcAft>
              <a:buSzPct val="50000"/>
              <a:buFont typeface="+mj-lt"/>
              <a:buAutoNum type="arabicParenR"/>
            </a:pPr>
            <a:r>
              <a:rPr lang="cs-CZ" altLang="cs-CZ" sz="2800" dirty="0" smtClean="0">
                <a:latin typeface="+mj-lt"/>
                <a:cs typeface="Arial" panose="020B0604020202020204" pitchFamily="34" charset="0"/>
              </a:rPr>
              <a:t>h</a:t>
            </a:r>
            <a:r>
              <a:rPr lang="en-US" altLang="cs-CZ" sz="2800" dirty="0" err="1" smtClean="0">
                <a:latin typeface="+mj-lt"/>
                <a:cs typeface="Arial" panose="020B0604020202020204" pitchFamily="34" charset="0"/>
              </a:rPr>
              <a:t>ybrids</a:t>
            </a:r>
            <a:r>
              <a:rPr lang="cs-CZ" altLang="cs-CZ" sz="2800" dirty="0" smtClean="0">
                <a:latin typeface="+mj-lt"/>
                <a:cs typeface="Arial" panose="020B0604020202020204" pitchFamily="34" charset="0"/>
              </a:rPr>
              <a:t> – mtDNA introgression</a:t>
            </a:r>
            <a:endParaRPr lang="en-US" altLang="cs-CZ" sz="2800" dirty="0" smtClean="0">
              <a:latin typeface="+mj-lt"/>
              <a:cs typeface="Arial" panose="020B0604020202020204" pitchFamily="34" charset="0"/>
            </a:endParaRPr>
          </a:p>
        </p:txBody>
      </p:sp>
    </p:spTree>
    <p:extLst>
      <p:ext uri="{BB962C8B-B14F-4D97-AF65-F5344CB8AC3E}">
        <p14:creationId xmlns:p14="http://schemas.microsoft.com/office/powerpoint/2010/main" val="26774998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6"/>
          <p:cNvSpPr>
            <a:spLocks noGrp="1"/>
          </p:cNvSpPr>
          <p:nvPr>
            <p:ph type="title"/>
          </p:nvPr>
        </p:nvSpPr>
        <p:spPr/>
        <p:txBody>
          <a:bodyPr/>
          <a:lstStyle/>
          <a:p>
            <a:pPr>
              <a:defRPr/>
            </a:pPr>
            <a:r>
              <a:rPr lang="cs-CZ" sz="4000" kern="1200" smtClean="0">
                <a:solidFill>
                  <a:srgbClr val="FF3300"/>
                </a:solidFill>
              </a:rPr>
              <a:t>1. Horizontal gene transfer</a:t>
            </a:r>
          </a:p>
        </p:txBody>
      </p:sp>
      <p:pic>
        <p:nvPicPr>
          <p:cNvPr id="28675"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74650" y="1628775"/>
            <a:ext cx="8229600" cy="1398588"/>
          </a:xfrm>
          <a:noFill/>
        </p:spPr>
      </p:pic>
      <p:pic>
        <p:nvPicPr>
          <p:cNvPr id="28676" name="Picture 4" descr="File:Wolbachi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573463"/>
            <a:ext cx="401955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ovéPole 5"/>
          <p:cNvSpPr txBox="1">
            <a:spLocks noChangeArrowheads="1"/>
          </p:cNvSpPr>
          <p:nvPr/>
        </p:nvSpPr>
        <p:spPr bwMode="auto">
          <a:xfrm>
            <a:off x="755650" y="5949950"/>
            <a:ext cx="337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i="1" smtClean="0">
                <a:solidFill>
                  <a:srgbClr val="000000"/>
                </a:solidFill>
              </a:rPr>
              <a:t>Wolbachia</a:t>
            </a:r>
            <a:r>
              <a:rPr lang="cs-CZ" altLang="cs-CZ" sz="1800" smtClean="0">
                <a:solidFill>
                  <a:srgbClr val="000000"/>
                </a:solidFill>
              </a:rPr>
              <a:t> within an insect cell</a:t>
            </a:r>
          </a:p>
          <a:p>
            <a:pPr fontAlgn="base">
              <a:spcBef>
                <a:spcPct val="0"/>
              </a:spcBef>
              <a:spcAft>
                <a:spcPct val="0"/>
              </a:spcAft>
              <a:buFontTx/>
              <a:buNone/>
            </a:pPr>
            <a:r>
              <a:rPr lang="cs-CZ" altLang="cs-CZ" sz="1800" smtClean="0">
                <a:solidFill>
                  <a:srgbClr val="000000"/>
                </a:solidFill>
              </a:rPr>
              <a:t>(25-70% species of insects)</a:t>
            </a:r>
          </a:p>
        </p:txBody>
      </p:sp>
      <p:pic>
        <p:nvPicPr>
          <p:cNvPr id="28678" name="Picture 6" descr="http://upload.wikimedia.org/wikipedia/commons/f/fa/Protocalliphora.azurea.-.lindse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3500438"/>
            <a:ext cx="338455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3332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p:cNvSpPr>
            <a:spLocks noGrp="1"/>
          </p:cNvSpPr>
          <p:nvPr>
            <p:ph type="title"/>
          </p:nvPr>
        </p:nvSpPr>
        <p:spPr/>
        <p:txBody>
          <a:bodyPr/>
          <a:lstStyle/>
          <a:p>
            <a:r>
              <a:rPr lang="cs-CZ" altLang="cs-CZ" sz="3200" smtClean="0"/>
              <a:t>Results of nuclear and mitochondrial DNA do not match</a:t>
            </a:r>
          </a:p>
        </p:txBody>
      </p:sp>
      <p:pic>
        <p:nvPicPr>
          <p:cNvPr id="296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628775"/>
            <a:ext cx="3810000" cy="4525963"/>
          </a:xfrm>
          <a:noFill/>
        </p:spPr>
      </p:pic>
      <p:pic>
        <p:nvPicPr>
          <p:cNvPr id="2970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628775"/>
            <a:ext cx="38417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ovéPole 8"/>
          <p:cNvSpPr txBox="1">
            <a:spLocks noChangeArrowheads="1"/>
          </p:cNvSpPr>
          <p:nvPr/>
        </p:nvSpPr>
        <p:spPr bwMode="auto">
          <a:xfrm>
            <a:off x="4356100" y="5013325"/>
            <a:ext cx="4608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smtClean="0">
                <a:solidFill>
                  <a:srgbClr val="000000"/>
                </a:solidFill>
              </a:rPr>
              <a:t>Horizontal transfer of mtDNA through </a:t>
            </a:r>
            <a:r>
              <a:rPr lang="cs-CZ" altLang="cs-CZ" sz="1800" i="1" smtClean="0">
                <a:solidFill>
                  <a:srgbClr val="000000"/>
                </a:solidFill>
              </a:rPr>
              <a:t>Wolbachia</a:t>
            </a:r>
          </a:p>
          <a:p>
            <a:pPr fontAlgn="base">
              <a:spcBef>
                <a:spcPct val="0"/>
              </a:spcBef>
              <a:spcAft>
                <a:spcPct val="0"/>
              </a:spcAft>
              <a:buFontTx/>
              <a:buNone/>
            </a:pPr>
            <a:r>
              <a:rPr lang="cs-CZ" altLang="cs-CZ" sz="1800" smtClean="0">
                <a:solidFill>
                  <a:srgbClr val="000000"/>
                </a:solidFill>
              </a:rPr>
              <a:t>(among closely related species, at the level of genera the barcoding is OK)</a:t>
            </a:r>
          </a:p>
        </p:txBody>
      </p:sp>
      <p:sp>
        <p:nvSpPr>
          <p:cNvPr id="29702" name="TextovéPole 9"/>
          <p:cNvSpPr txBox="1">
            <a:spLocks noChangeArrowheads="1"/>
          </p:cNvSpPr>
          <p:nvPr/>
        </p:nvSpPr>
        <p:spPr bwMode="auto">
          <a:xfrm>
            <a:off x="827088" y="1628775"/>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smtClean="0">
                <a:solidFill>
                  <a:srgbClr val="000000"/>
                </a:solidFill>
              </a:rPr>
              <a:t>AFLP</a:t>
            </a:r>
          </a:p>
        </p:txBody>
      </p:sp>
      <p:sp>
        <p:nvSpPr>
          <p:cNvPr id="29703" name="TextovéPole 10"/>
          <p:cNvSpPr txBox="1">
            <a:spLocks noChangeArrowheads="1"/>
          </p:cNvSpPr>
          <p:nvPr/>
        </p:nvSpPr>
        <p:spPr bwMode="auto">
          <a:xfrm>
            <a:off x="4787900" y="1916113"/>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smtClean="0">
                <a:solidFill>
                  <a:srgbClr val="000000"/>
                </a:solidFill>
              </a:rPr>
              <a:t>mtDNA</a:t>
            </a:r>
          </a:p>
        </p:txBody>
      </p:sp>
      <p:sp>
        <p:nvSpPr>
          <p:cNvPr id="29704" name="TextovéPole 11"/>
          <p:cNvSpPr txBox="1">
            <a:spLocks noChangeArrowheads="1"/>
          </p:cNvSpPr>
          <p:nvPr/>
        </p:nvSpPr>
        <p:spPr bwMode="auto">
          <a:xfrm>
            <a:off x="7380288" y="3357563"/>
            <a:ext cx="17637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200" smtClean="0">
                <a:solidFill>
                  <a:srgbClr val="000000"/>
                </a:solidFill>
              </a:rPr>
              <a:t>Ellipses =  candidates for horizontal gene transfer</a:t>
            </a:r>
          </a:p>
        </p:txBody>
      </p:sp>
      <p:sp>
        <p:nvSpPr>
          <p:cNvPr id="29705" name="TextovéPole 12"/>
          <p:cNvSpPr txBox="1">
            <a:spLocks noChangeArrowheads="1"/>
          </p:cNvSpPr>
          <p:nvPr/>
        </p:nvSpPr>
        <p:spPr bwMode="auto">
          <a:xfrm>
            <a:off x="468313" y="6237288"/>
            <a:ext cx="3887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cs-CZ" altLang="cs-CZ" sz="1200" smtClean="0">
                <a:solidFill>
                  <a:srgbClr val="000000"/>
                </a:solidFill>
              </a:rPr>
              <a:t>Symbols correspond to the type of </a:t>
            </a:r>
            <a:r>
              <a:rPr lang="cs-CZ" altLang="cs-CZ" sz="1200" i="1" smtClean="0">
                <a:solidFill>
                  <a:srgbClr val="000000"/>
                </a:solidFill>
              </a:rPr>
              <a:t>Wolbachia</a:t>
            </a:r>
            <a:r>
              <a:rPr lang="cs-CZ" altLang="cs-CZ" sz="1200" smtClean="0">
                <a:solidFill>
                  <a:srgbClr val="000000"/>
                </a:solidFill>
              </a:rPr>
              <a:t> infection</a:t>
            </a:r>
          </a:p>
        </p:txBody>
      </p:sp>
    </p:spTree>
    <p:extLst>
      <p:ext uri="{BB962C8B-B14F-4D97-AF65-F5344CB8AC3E}">
        <p14:creationId xmlns:p14="http://schemas.microsoft.com/office/powerpoint/2010/main" val="3007874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7"/>
          <p:cNvSpPr>
            <a:spLocks noGrp="1"/>
          </p:cNvSpPr>
          <p:nvPr>
            <p:ph type="title"/>
          </p:nvPr>
        </p:nvSpPr>
        <p:spPr>
          <a:xfrm>
            <a:off x="34925" y="0"/>
            <a:ext cx="4752975" cy="1143000"/>
          </a:xfrm>
        </p:spPr>
        <p:txBody>
          <a:bodyPr/>
          <a:lstStyle/>
          <a:p>
            <a:pPr>
              <a:defRPr/>
            </a:pPr>
            <a:r>
              <a:rPr lang="cs-CZ" sz="4000" kern="1200" dirty="0" smtClean="0">
                <a:solidFill>
                  <a:srgbClr val="FF3300"/>
                </a:solidFill>
              </a:rPr>
              <a:t>2. </a:t>
            </a:r>
            <a:r>
              <a:rPr lang="cs-CZ" sz="4000" kern="1200" dirty="0" err="1" smtClean="0">
                <a:solidFill>
                  <a:srgbClr val="FF3300"/>
                </a:solidFill>
              </a:rPr>
              <a:t>Pseudogenes</a:t>
            </a:r>
            <a:endParaRPr lang="cs-CZ" sz="4000" kern="1200" dirty="0" smtClean="0">
              <a:solidFill>
                <a:srgbClr val="FF3300"/>
              </a:solidFill>
            </a:endParaRPr>
          </a:p>
        </p:txBody>
      </p:sp>
      <p:pic>
        <p:nvPicPr>
          <p:cNvPr id="3686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268413"/>
            <a:ext cx="3756025" cy="1222375"/>
          </a:xfrm>
          <a:noFill/>
        </p:spPr>
      </p:pic>
      <p:pic>
        <p:nvPicPr>
          <p:cNvPr id="327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6100" y="588963"/>
            <a:ext cx="4679950" cy="626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2636838"/>
            <a:ext cx="44196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ovéPole 10"/>
          <p:cNvSpPr txBox="1">
            <a:spLocks noChangeArrowheads="1"/>
          </p:cNvSpPr>
          <p:nvPr/>
        </p:nvSpPr>
        <p:spPr bwMode="auto">
          <a:xfrm>
            <a:off x="250825" y="4652963"/>
            <a:ext cx="36734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cs-CZ" altLang="cs-CZ" sz="1800" smtClean="0">
                <a:solidFill>
                  <a:srgbClr val="000000"/>
                </a:solidFill>
              </a:rPr>
              <a:t>Heterozygotes in mtDNA → be careful!</a:t>
            </a:r>
          </a:p>
          <a:p>
            <a:pPr fontAlgn="base">
              <a:spcBef>
                <a:spcPct val="0"/>
              </a:spcBef>
              <a:spcAft>
                <a:spcPct val="0"/>
              </a:spcAft>
              <a:buFontTx/>
              <a:buNone/>
            </a:pPr>
            <a:endParaRPr lang="cs-CZ" altLang="cs-CZ" sz="1800" smtClean="0">
              <a:solidFill>
                <a:srgbClr val="000000"/>
              </a:solidFill>
            </a:endParaRPr>
          </a:p>
          <a:p>
            <a:pPr fontAlgn="base">
              <a:spcBef>
                <a:spcPct val="0"/>
              </a:spcBef>
              <a:spcAft>
                <a:spcPct val="0"/>
              </a:spcAft>
              <a:buFontTx/>
              <a:buNone/>
            </a:pPr>
            <a:r>
              <a:rPr lang="cs-CZ" altLang="cs-CZ" sz="1800" smtClean="0">
                <a:solidFill>
                  <a:srgbClr val="FF0000"/>
                </a:solidFill>
              </a:rPr>
              <a:t>NUMTS</a:t>
            </a:r>
            <a:r>
              <a:rPr lang="cs-CZ" altLang="cs-CZ" sz="1800" smtClean="0">
                <a:solidFill>
                  <a:srgbClr val="000000"/>
                </a:solidFill>
              </a:rPr>
              <a:t> = „</a:t>
            </a:r>
            <a:r>
              <a:rPr lang="cs-CZ" altLang="cs-CZ" sz="1800" b="1" smtClean="0">
                <a:solidFill>
                  <a:srgbClr val="FF0000"/>
                </a:solidFill>
              </a:rPr>
              <a:t>nu</a:t>
            </a:r>
            <a:r>
              <a:rPr lang="cs-CZ" altLang="cs-CZ" sz="1800" smtClean="0">
                <a:solidFill>
                  <a:srgbClr val="000000"/>
                </a:solidFill>
              </a:rPr>
              <a:t>clear copy of </a:t>
            </a:r>
            <a:r>
              <a:rPr lang="cs-CZ" altLang="cs-CZ" sz="1800" b="1" smtClean="0">
                <a:solidFill>
                  <a:srgbClr val="FF0000"/>
                </a:solidFill>
              </a:rPr>
              <a:t>mt</a:t>
            </a:r>
            <a:r>
              <a:rPr lang="cs-CZ" altLang="cs-CZ" sz="1800" smtClean="0">
                <a:solidFill>
                  <a:srgbClr val="000000"/>
                </a:solidFill>
              </a:rPr>
              <a:t>DNA </a:t>
            </a:r>
            <a:r>
              <a:rPr lang="cs-CZ" altLang="cs-CZ" sz="1800" b="1" smtClean="0">
                <a:solidFill>
                  <a:srgbClr val="FF0000"/>
                </a:solidFill>
              </a:rPr>
              <a:t>s</a:t>
            </a:r>
            <a:r>
              <a:rPr lang="cs-CZ" altLang="cs-CZ" sz="1800" smtClean="0">
                <a:solidFill>
                  <a:srgbClr val="000000"/>
                </a:solidFill>
              </a:rPr>
              <a:t>equences</a:t>
            </a:r>
          </a:p>
          <a:p>
            <a:pPr fontAlgn="base">
              <a:spcBef>
                <a:spcPct val="0"/>
              </a:spcBef>
              <a:spcAft>
                <a:spcPct val="0"/>
              </a:spcAft>
              <a:buFontTx/>
              <a:buNone/>
            </a:pPr>
            <a:endParaRPr lang="cs-CZ" altLang="cs-CZ" sz="1800" smtClean="0">
              <a:solidFill>
                <a:srgbClr val="000000"/>
              </a:solidFill>
            </a:endParaRPr>
          </a:p>
          <a:p>
            <a:pPr fontAlgn="base">
              <a:spcBef>
                <a:spcPct val="0"/>
              </a:spcBef>
              <a:spcAft>
                <a:spcPct val="0"/>
              </a:spcAft>
              <a:buFontTx/>
              <a:buNone/>
            </a:pPr>
            <a:r>
              <a:rPr lang="cs-CZ" altLang="cs-CZ" sz="1800" smtClean="0">
                <a:solidFill>
                  <a:srgbClr val="000000"/>
                </a:solidFill>
              </a:rPr>
              <a:t>Relatively often for cytochrome </a:t>
            </a:r>
            <a:r>
              <a:rPr lang="cs-CZ" altLang="cs-CZ" sz="1800" i="1" smtClean="0">
                <a:solidFill>
                  <a:srgbClr val="000000"/>
                </a:solidFill>
              </a:rPr>
              <a:t>b</a:t>
            </a:r>
          </a:p>
        </p:txBody>
      </p:sp>
      <p:sp>
        <p:nvSpPr>
          <p:cNvPr id="12" name="Obdélník 11"/>
          <p:cNvSpPr/>
          <p:nvPr/>
        </p:nvSpPr>
        <p:spPr>
          <a:xfrm>
            <a:off x="5795963" y="2205038"/>
            <a:ext cx="3024187" cy="287337"/>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
        <p:nvSpPr>
          <p:cNvPr id="13" name="Obdélník 12"/>
          <p:cNvSpPr/>
          <p:nvPr/>
        </p:nvSpPr>
        <p:spPr>
          <a:xfrm>
            <a:off x="5508625" y="549275"/>
            <a:ext cx="3455988" cy="1584325"/>
          </a:xfrm>
          <a:prstGeom prst="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cs-CZ">
              <a:solidFill>
                <a:srgbClr val="FFFFFF"/>
              </a:solidFill>
            </a:endParaRPr>
          </a:p>
        </p:txBody>
      </p:sp>
    </p:spTree>
    <p:extLst>
      <p:ext uri="{BB962C8B-B14F-4D97-AF65-F5344CB8AC3E}">
        <p14:creationId xmlns:p14="http://schemas.microsoft.com/office/powerpoint/2010/main" val="2425271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blinds(horizontal)">
                                      <p:cBhvr>
                                        <p:cTn id="7" dur="500"/>
                                        <p:tgtEl>
                                          <p:spTgt spid="327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542925" y="271463"/>
            <a:ext cx="4460875"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8775">
              <a:spcBef>
                <a:spcPct val="20000"/>
              </a:spcBef>
              <a:buChar char="•"/>
              <a:defRPr sz="3200">
                <a:solidFill>
                  <a:schemeClr val="tx1"/>
                </a:solidFill>
                <a:latin typeface="Arial" panose="020B0604020202020204" pitchFamily="34" charset="0"/>
              </a:defRPr>
            </a:lvl1pPr>
            <a:lvl2pPr marL="742950" indent="-285750" defTabSz="358775">
              <a:spcBef>
                <a:spcPct val="20000"/>
              </a:spcBef>
              <a:buChar char="–"/>
              <a:defRPr sz="2800">
                <a:solidFill>
                  <a:schemeClr val="tx1"/>
                </a:solidFill>
                <a:latin typeface="Arial" panose="020B0604020202020204" pitchFamily="34" charset="0"/>
              </a:defRPr>
            </a:lvl2pPr>
            <a:lvl3pPr marL="1143000" indent="-228600" defTabSz="358775">
              <a:spcBef>
                <a:spcPct val="20000"/>
              </a:spcBef>
              <a:buChar char="•"/>
              <a:defRPr sz="2400">
                <a:solidFill>
                  <a:schemeClr val="tx1"/>
                </a:solidFill>
                <a:latin typeface="Arial" panose="020B0604020202020204" pitchFamily="34" charset="0"/>
              </a:defRPr>
            </a:lvl3pPr>
            <a:lvl4pPr marL="1600200" indent="-228600" defTabSz="358775">
              <a:spcBef>
                <a:spcPct val="20000"/>
              </a:spcBef>
              <a:buChar char="–"/>
              <a:defRPr sz="2000">
                <a:solidFill>
                  <a:schemeClr val="tx1"/>
                </a:solidFill>
                <a:latin typeface="Arial" panose="020B0604020202020204" pitchFamily="34" charset="0"/>
              </a:defRPr>
            </a:lvl4pPr>
            <a:lvl5pPr marL="2057400" indent="-228600" defTabSz="358775">
              <a:spcBef>
                <a:spcPct val="20000"/>
              </a:spcBef>
              <a:buChar char="»"/>
              <a:defRPr sz="2000">
                <a:solidFill>
                  <a:schemeClr val="tx1"/>
                </a:solidFill>
                <a:latin typeface="Arial" panose="020B0604020202020204" pitchFamily="34" charset="0"/>
              </a:defRPr>
            </a:lvl5pPr>
            <a:lvl6pPr marL="2514600" indent="-228600" defTabSz="3587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3587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3587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358775"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800" smtClean="0">
                <a:solidFill>
                  <a:srgbClr val="000000"/>
                </a:solidFill>
                <a:sym typeface="Symbol" panose="05050102010706020507" pitchFamily="18" charset="2"/>
              </a:rPr>
              <a:t>How to recognize </a:t>
            </a:r>
            <a:r>
              <a:rPr lang="cs-CZ" altLang="cs-CZ" sz="1800" smtClean="0">
                <a:solidFill>
                  <a:srgbClr val="FF0000"/>
                </a:solidFill>
                <a:sym typeface="Symbol" panose="05050102010706020507" pitchFamily="18" charset="2"/>
              </a:rPr>
              <a:t>numt</a:t>
            </a:r>
            <a:r>
              <a:rPr lang="cs-CZ" altLang="cs-CZ" sz="1800" smtClean="0">
                <a:solidFill>
                  <a:srgbClr val="000000"/>
                </a:solidFill>
                <a:sym typeface="Symbol" panose="05050102010706020507" pitchFamily="18" charset="2"/>
              </a:rPr>
              <a:t>?</a:t>
            </a:r>
          </a:p>
          <a:p>
            <a:pPr eaLnBrk="0" fontAlgn="base" hangingPunct="0">
              <a:spcBef>
                <a:spcPct val="0"/>
              </a:spcBef>
              <a:spcAft>
                <a:spcPct val="0"/>
              </a:spcAft>
              <a:buFontTx/>
              <a:buNone/>
            </a:pPr>
            <a:endParaRPr lang="cs-CZ" altLang="cs-CZ" sz="1400" smtClean="0">
              <a:solidFill>
                <a:srgbClr val="000000"/>
              </a:solidFill>
              <a:sym typeface="Symbol" panose="05050102010706020507" pitchFamily="18" charset="2"/>
            </a:endParaRPr>
          </a:p>
          <a:p>
            <a:pPr eaLnBrk="0" fontAlgn="base" hangingPunct="0">
              <a:spcBef>
                <a:spcPct val="0"/>
              </a:spcBef>
              <a:spcAft>
                <a:spcPct val="0"/>
              </a:spcAft>
              <a:buFontTx/>
              <a:buNone/>
            </a:pPr>
            <a:r>
              <a:rPr lang="cs-CZ" altLang="cs-CZ" sz="1400" smtClean="0">
                <a:solidFill>
                  <a:srgbClr val="000000"/>
                </a:solidFill>
                <a:sym typeface="Symbol" panose="05050102010706020507" pitchFamily="18" charset="2"/>
              </a:rPr>
              <a:t>- ultracentrifugation (fresh samples required)</a:t>
            </a:r>
            <a:br>
              <a:rPr lang="cs-CZ" altLang="cs-CZ" sz="1400" smtClean="0">
                <a:solidFill>
                  <a:srgbClr val="000000"/>
                </a:solidFill>
                <a:sym typeface="Symbol" panose="05050102010706020507" pitchFamily="18" charset="2"/>
              </a:rPr>
            </a:br>
            <a:endParaRPr lang="cs-CZ" altLang="cs-CZ" sz="1400" smtClean="0">
              <a:solidFill>
                <a:srgbClr val="000000"/>
              </a:solidFill>
              <a:sym typeface="Symbol" panose="05050102010706020507" pitchFamily="18" charset="2"/>
            </a:endParaRPr>
          </a:p>
          <a:p>
            <a:pPr eaLnBrk="0" fontAlgn="base" hangingPunct="0">
              <a:spcBef>
                <a:spcPct val="0"/>
              </a:spcBef>
              <a:spcAft>
                <a:spcPct val="0"/>
              </a:spcAft>
              <a:buFontTx/>
              <a:buNone/>
            </a:pPr>
            <a:r>
              <a:rPr lang="cs-CZ" altLang="cs-CZ" sz="1400" smtClean="0">
                <a:solidFill>
                  <a:srgbClr val="000000"/>
                </a:solidFill>
                <a:sym typeface="Symbol" panose="05050102010706020507" pitchFamily="18" charset="2"/>
              </a:rPr>
              <a:t>- the use of tissues with high proportion of mitochondria (e.g. muscles) </a:t>
            </a:r>
            <a:br>
              <a:rPr lang="cs-CZ" altLang="cs-CZ" sz="1400" smtClean="0">
                <a:solidFill>
                  <a:srgbClr val="000000"/>
                </a:solidFill>
                <a:sym typeface="Symbol" panose="05050102010706020507" pitchFamily="18" charset="2"/>
              </a:rPr>
            </a:br>
            <a:endParaRPr lang="cs-CZ" altLang="cs-CZ" sz="1400" smtClean="0">
              <a:solidFill>
                <a:srgbClr val="000000"/>
              </a:solidFill>
              <a:sym typeface="Symbol" panose="05050102010706020507" pitchFamily="18" charset="2"/>
            </a:endParaRPr>
          </a:p>
          <a:p>
            <a:pPr eaLnBrk="0" fontAlgn="base" hangingPunct="0">
              <a:spcBef>
                <a:spcPct val="0"/>
              </a:spcBef>
              <a:spcAft>
                <a:spcPct val="0"/>
              </a:spcAft>
              <a:buFontTx/>
              <a:buNone/>
            </a:pPr>
            <a:r>
              <a:rPr lang="cs-CZ" altLang="cs-CZ" sz="1400" i="1" smtClean="0">
                <a:solidFill>
                  <a:srgbClr val="000000"/>
                </a:solidFill>
                <a:sym typeface="Symbol" panose="05050102010706020507" pitchFamily="18" charset="2"/>
              </a:rPr>
              <a:t>- long-range PCR </a:t>
            </a:r>
            <a:r>
              <a:rPr lang="cs-CZ" altLang="cs-CZ" sz="1400" smtClean="0">
                <a:solidFill>
                  <a:srgbClr val="000000"/>
                </a:solidFill>
                <a:sym typeface="Symbol" panose="05050102010706020507" pitchFamily="18" charset="2"/>
              </a:rPr>
              <a:t>(or sequence complete mtDNA)</a:t>
            </a:r>
            <a:br>
              <a:rPr lang="cs-CZ" altLang="cs-CZ" sz="1400" smtClean="0">
                <a:solidFill>
                  <a:srgbClr val="000000"/>
                </a:solidFill>
                <a:sym typeface="Symbol" panose="05050102010706020507" pitchFamily="18" charset="2"/>
              </a:rPr>
            </a:br>
            <a:endParaRPr lang="cs-CZ" altLang="cs-CZ" sz="1400" smtClean="0">
              <a:solidFill>
                <a:srgbClr val="000000"/>
              </a:solidFill>
              <a:sym typeface="Symbol" panose="05050102010706020507" pitchFamily="18" charset="2"/>
            </a:endParaRPr>
          </a:p>
          <a:p>
            <a:pPr eaLnBrk="0" fontAlgn="base" hangingPunct="0">
              <a:spcBef>
                <a:spcPct val="0"/>
              </a:spcBef>
              <a:spcAft>
                <a:spcPct val="0"/>
              </a:spcAft>
              <a:buFontTx/>
              <a:buNone/>
            </a:pPr>
            <a:r>
              <a:rPr lang="cs-CZ" altLang="cs-CZ" sz="1400" smtClean="0">
                <a:solidFill>
                  <a:srgbClr val="000000"/>
                </a:solidFill>
                <a:sym typeface="Symbol" panose="05050102010706020507" pitchFamily="18" charset="2"/>
              </a:rPr>
              <a:t>- RT-PCR (pseudogenes are not transcribed)</a:t>
            </a:r>
            <a:br>
              <a:rPr lang="cs-CZ" altLang="cs-CZ" sz="1400" smtClean="0">
                <a:solidFill>
                  <a:srgbClr val="000000"/>
                </a:solidFill>
                <a:sym typeface="Symbol" panose="05050102010706020507" pitchFamily="18" charset="2"/>
              </a:rPr>
            </a:br>
            <a:endParaRPr lang="cs-CZ" altLang="cs-CZ" sz="1400" smtClean="0">
              <a:solidFill>
                <a:srgbClr val="000000"/>
              </a:solidFill>
              <a:sym typeface="Symbol" panose="05050102010706020507" pitchFamily="18" charset="2"/>
            </a:endParaRPr>
          </a:p>
          <a:p>
            <a:pPr eaLnBrk="0" fontAlgn="base" hangingPunct="0">
              <a:spcBef>
                <a:spcPct val="0"/>
              </a:spcBef>
              <a:spcAft>
                <a:spcPct val="0"/>
              </a:spcAft>
              <a:buFontTx/>
              <a:buNone/>
            </a:pPr>
            <a:r>
              <a:rPr lang="cs-CZ" altLang="cs-CZ" sz="1400" smtClean="0">
                <a:solidFill>
                  <a:srgbClr val="000000"/>
                </a:solidFill>
                <a:sym typeface="Symbol" panose="05050102010706020507" pitchFamily="18" charset="2"/>
              </a:rPr>
              <a:t>- indels, stop codons</a:t>
            </a:r>
          </a:p>
          <a:p>
            <a:pPr eaLnBrk="0" fontAlgn="base" hangingPunct="0">
              <a:spcBef>
                <a:spcPct val="0"/>
              </a:spcBef>
              <a:spcAft>
                <a:spcPct val="0"/>
              </a:spcAft>
              <a:buFontTx/>
              <a:buNone/>
            </a:pPr>
            <a:endParaRPr lang="cs-CZ" altLang="cs-CZ" sz="1400" smtClean="0">
              <a:solidFill>
                <a:srgbClr val="000000"/>
              </a:solidFill>
              <a:sym typeface="Symbol" panose="05050102010706020507" pitchFamily="18" charset="2"/>
            </a:endParaRPr>
          </a:p>
          <a:p>
            <a:pPr eaLnBrk="0" fontAlgn="base" hangingPunct="0">
              <a:spcBef>
                <a:spcPct val="0"/>
              </a:spcBef>
              <a:spcAft>
                <a:spcPct val="0"/>
              </a:spcAft>
              <a:buFontTx/>
              <a:buNone/>
            </a:pPr>
            <a:r>
              <a:rPr lang="cs-CZ" altLang="cs-CZ" sz="1400" smtClean="0">
                <a:solidFill>
                  <a:srgbClr val="000000"/>
                </a:solidFill>
                <a:sym typeface="Symbol" panose="05050102010706020507" pitchFamily="18" charset="2"/>
              </a:rPr>
              <a:t>- cloning</a:t>
            </a:r>
          </a:p>
        </p:txBody>
      </p:sp>
      <p:pic>
        <p:nvPicPr>
          <p:cNvPr id="37891"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3713163"/>
            <a:ext cx="4464050"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Obráze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163" y="43434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Přímá spojnice se šipkou 5"/>
          <p:cNvCxnSpPr/>
          <p:nvPr/>
        </p:nvCxnSpPr>
        <p:spPr>
          <a:xfrm flipH="1" flipV="1">
            <a:off x="5003800" y="5876925"/>
            <a:ext cx="647700" cy="6477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894" name="TextovéPole 6"/>
          <p:cNvSpPr txBox="1">
            <a:spLocks noChangeArrowheads="1"/>
          </p:cNvSpPr>
          <p:nvPr/>
        </p:nvSpPr>
        <p:spPr bwMode="auto">
          <a:xfrm>
            <a:off x="5435600" y="6469063"/>
            <a:ext cx="1544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800" smtClean="0">
                <a:solidFill>
                  <a:srgbClr val="000000"/>
                </a:solidFill>
              </a:rPr>
              <a:t>cryptic numts</a:t>
            </a:r>
          </a:p>
        </p:txBody>
      </p:sp>
      <p:pic>
        <p:nvPicPr>
          <p:cNvPr id="37895" name="Obrázek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60938" y="14288"/>
            <a:ext cx="295592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5608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85900" y="1600200"/>
            <a:ext cx="6172200" cy="4525963"/>
          </a:xfrm>
        </p:spPr>
      </p:pic>
      <p:pic>
        <p:nvPicPr>
          <p:cNvPr id="38915" name="Obráze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1616075"/>
            <a:ext cx="10414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Obrázek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1600200"/>
            <a:ext cx="1965325"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ovéPole 6"/>
          <p:cNvSpPr txBox="1">
            <a:spLocks noChangeArrowheads="1"/>
          </p:cNvSpPr>
          <p:nvPr/>
        </p:nvSpPr>
        <p:spPr bwMode="auto">
          <a:xfrm>
            <a:off x="395288" y="6126163"/>
            <a:ext cx="866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600" smtClean="0">
                <a:solidFill>
                  <a:srgbClr val="000000"/>
                </a:solidFill>
              </a:rPr>
              <a:t>number of suggested barcoded taxa based on 3% divergence on COI with/without numts (identified by stop-codons and indels)</a:t>
            </a:r>
          </a:p>
        </p:txBody>
      </p:sp>
      <p:pic>
        <p:nvPicPr>
          <p:cNvPr id="38918" name="Obrázek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5150" y="131763"/>
            <a:ext cx="53213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4437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mitochondrialncg.nhs.uk/images/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03350" y="1073150"/>
            <a:ext cx="6769100" cy="5057775"/>
          </a:xfrm>
          <a:noFill/>
        </p:spPr>
      </p:pic>
      <p:sp>
        <p:nvSpPr>
          <p:cNvPr id="39939" name="TextovéPole 3"/>
          <p:cNvSpPr txBox="1">
            <a:spLocks noChangeArrowheads="1"/>
          </p:cNvSpPr>
          <p:nvPr/>
        </p:nvSpPr>
        <p:spPr bwMode="auto">
          <a:xfrm>
            <a:off x="115888" y="5934075"/>
            <a:ext cx="90471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Char char="-"/>
            </a:pPr>
            <a:r>
              <a:rPr lang="cs-CZ" altLang="cs-CZ" sz="1800" smtClean="0">
                <a:solidFill>
                  <a:srgbClr val="000000"/>
                </a:solidFill>
              </a:rPr>
              <a:t>well studied mitochondrial disorders in human</a:t>
            </a:r>
          </a:p>
          <a:p>
            <a:pPr eaLnBrk="0" fontAlgn="base" hangingPunct="0">
              <a:spcBef>
                <a:spcPct val="0"/>
              </a:spcBef>
              <a:spcAft>
                <a:spcPct val="0"/>
              </a:spcAft>
              <a:buFontTx/>
              <a:buChar char="-"/>
            </a:pPr>
            <a:r>
              <a:rPr lang="cs-CZ" altLang="cs-CZ" sz="1800" smtClean="0">
                <a:solidFill>
                  <a:srgbClr val="000000"/>
                </a:solidFill>
              </a:rPr>
              <a:t>low N</a:t>
            </a:r>
            <a:r>
              <a:rPr lang="cs-CZ" altLang="cs-CZ" sz="1800" baseline="-25000" smtClean="0">
                <a:solidFill>
                  <a:srgbClr val="000000"/>
                </a:solidFill>
              </a:rPr>
              <a:t>e</a:t>
            </a:r>
            <a:r>
              <a:rPr lang="cs-CZ" altLang="cs-CZ" sz="1800" smtClean="0">
                <a:solidFill>
                  <a:srgbClr val="000000"/>
                </a:solidFill>
              </a:rPr>
              <a:t> of mtDNA → usually fast fixation of new mutations – mitochondrial bottleneck</a:t>
            </a:r>
          </a:p>
          <a:p>
            <a:pPr eaLnBrk="0" fontAlgn="base" hangingPunct="0">
              <a:spcBef>
                <a:spcPct val="0"/>
              </a:spcBef>
              <a:spcAft>
                <a:spcPct val="0"/>
              </a:spcAft>
              <a:buFontTx/>
              <a:buChar char="-"/>
            </a:pPr>
            <a:endParaRPr lang="cs-CZ" altLang="cs-CZ" sz="1800" smtClean="0">
              <a:solidFill>
                <a:srgbClr val="000000"/>
              </a:solidFill>
            </a:endParaRPr>
          </a:p>
        </p:txBody>
      </p:sp>
      <p:sp>
        <p:nvSpPr>
          <p:cNvPr id="5" name="Obdélník 4"/>
          <p:cNvSpPr/>
          <p:nvPr/>
        </p:nvSpPr>
        <p:spPr>
          <a:xfrm>
            <a:off x="3708400" y="3860800"/>
            <a:ext cx="2592388" cy="5762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cs-CZ">
              <a:solidFill>
                <a:srgbClr val="FFFFFF"/>
              </a:solidFill>
            </a:endParaRPr>
          </a:p>
        </p:txBody>
      </p:sp>
      <p:sp>
        <p:nvSpPr>
          <p:cNvPr id="6" name="Šipka dolů 5"/>
          <p:cNvSpPr/>
          <p:nvPr/>
        </p:nvSpPr>
        <p:spPr>
          <a:xfrm rot="2805285">
            <a:off x="3843338" y="4229100"/>
            <a:ext cx="287338" cy="9350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cs-CZ">
              <a:solidFill>
                <a:srgbClr val="FFFFFF"/>
              </a:solidFill>
            </a:endParaRPr>
          </a:p>
        </p:txBody>
      </p:sp>
      <p:sp>
        <p:nvSpPr>
          <p:cNvPr id="7" name="TextovéPole 6"/>
          <p:cNvSpPr txBox="1">
            <a:spLocks noChangeArrowheads="1"/>
          </p:cNvSpPr>
          <p:nvPr/>
        </p:nvSpPr>
        <p:spPr bwMode="auto">
          <a:xfrm>
            <a:off x="2339975" y="4965700"/>
            <a:ext cx="189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FontTx/>
              <a:buNone/>
            </a:pPr>
            <a:r>
              <a:rPr lang="cs-CZ" altLang="cs-CZ" sz="1800" smtClean="0">
                <a:solidFill>
                  <a:srgbClr val="000000"/>
                </a:solidFill>
              </a:rPr>
              <a:t>paternal leakage</a:t>
            </a:r>
          </a:p>
        </p:txBody>
      </p:sp>
      <p:sp>
        <p:nvSpPr>
          <p:cNvPr id="39943" name="Nadpis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cs-CZ" altLang="cs-CZ" sz="4000" kern="1200" dirty="0">
                <a:solidFill>
                  <a:srgbClr val="FF3300"/>
                </a:solidFill>
              </a:rPr>
              <a:t>3. </a:t>
            </a:r>
            <a:r>
              <a:rPr lang="cs-CZ" altLang="cs-CZ" sz="4000" kern="1200" dirty="0" err="1">
                <a:solidFill>
                  <a:srgbClr val="FF3300"/>
                </a:solidFill>
              </a:rPr>
              <a:t>Heteroplasmy</a:t>
            </a:r>
            <a:endParaRPr lang="cs-CZ" altLang="cs-CZ" sz="4000" kern="1200" dirty="0">
              <a:solidFill>
                <a:srgbClr val="FF3300"/>
              </a:solidFill>
            </a:endParaRPr>
          </a:p>
        </p:txBody>
      </p:sp>
    </p:spTree>
    <p:extLst>
      <p:ext uri="{BB962C8B-B14F-4D97-AF65-F5344CB8AC3E}">
        <p14:creationId xmlns:p14="http://schemas.microsoft.com/office/powerpoint/2010/main" val="2030918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cs-CZ" dirty="0" smtClean="0"/>
              <a:t>Morphological Species </a:t>
            </a:r>
            <a:r>
              <a:rPr lang="cs-CZ" dirty="0"/>
              <a:t>C</a:t>
            </a:r>
            <a:r>
              <a:rPr lang="cs-CZ" dirty="0" smtClean="0"/>
              <a:t>oncept</a:t>
            </a:r>
            <a:endParaRPr lang="en-US" dirty="0"/>
          </a:p>
        </p:txBody>
      </p:sp>
      <p:sp>
        <p:nvSpPr>
          <p:cNvPr id="6" name="Content Placeholder 5"/>
          <p:cNvSpPr>
            <a:spLocks noGrp="1"/>
          </p:cNvSpPr>
          <p:nvPr>
            <p:ph idx="1"/>
          </p:nvPr>
        </p:nvSpPr>
        <p:spPr/>
        <p:txBody>
          <a:bodyPr/>
          <a:lstStyle/>
          <a:p>
            <a:r>
              <a:rPr lang="cs-CZ" dirty="0" smtClean="0"/>
              <a:t>= the smallest groups that are consistently and </a:t>
            </a:r>
            <a:r>
              <a:rPr lang="cs-CZ" b="1" dirty="0" smtClean="0"/>
              <a:t>persistently distinct, and distinguishable by ordinary means</a:t>
            </a:r>
          </a:p>
          <a:p>
            <a:r>
              <a:rPr lang="cs-CZ" dirty="0" smtClean="0"/>
              <a:t>Aristoteles → Linnaeus → rules of zoological nomenclature</a:t>
            </a:r>
          </a:p>
          <a:p>
            <a:r>
              <a:rPr lang="cs-CZ" dirty="0" smtClean="0"/>
              <a:t>does not take evolution into account</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449739"/>
            <a:ext cx="1866448" cy="2592288"/>
          </a:xfrm>
          <a:prstGeom prst="rect">
            <a:avLst/>
          </a:prstGeom>
        </p:spPr>
      </p:pic>
      <p:sp>
        <p:nvSpPr>
          <p:cNvPr id="3" name="Rectangle 2"/>
          <p:cNvSpPr/>
          <p:nvPr/>
        </p:nvSpPr>
        <p:spPr>
          <a:xfrm>
            <a:off x="1010510" y="6176963"/>
            <a:ext cx="3130472" cy="369332"/>
          </a:xfrm>
          <a:prstGeom prst="rect">
            <a:avLst/>
          </a:prstGeom>
        </p:spPr>
        <p:txBody>
          <a:bodyPr wrap="none">
            <a:spAutoFit/>
          </a:bodyPr>
          <a:lstStyle/>
          <a:p>
            <a:r>
              <a:rPr lang="en-US" dirty="0"/>
              <a:t>Linnaeus, Carolus (1707 - 1778)</a:t>
            </a:r>
          </a:p>
        </p:txBody>
      </p:sp>
      <p:pic>
        <p:nvPicPr>
          <p:cNvPr id="4" name="Picture 3"/>
          <p:cNvPicPr>
            <a:picLocks noChangeAspect="1"/>
          </p:cNvPicPr>
          <p:nvPr/>
        </p:nvPicPr>
        <p:blipFill>
          <a:blip r:embed="rId3"/>
          <a:stretch>
            <a:fillRect/>
          </a:stretch>
        </p:blipFill>
        <p:spPr>
          <a:xfrm>
            <a:off x="2361742" y="3506064"/>
            <a:ext cx="3305944" cy="260343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6068" y="3140967"/>
            <a:ext cx="2742396" cy="3442339"/>
          </a:xfrm>
          <a:prstGeom prst="rect">
            <a:avLst/>
          </a:prstGeom>
        </p:spPr>
      </p:pic>
    </p:spTree>
    <p:extLst>
      <p:ext uri="{BB962C8B-B14F-4D97-AF65-F5344CB8AC3E}">
        <p14:creationId xmlns:p14="http://schemas.microsoft.com/office/powerpoint/2010/main" val="10852684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adpis 1"/>
          <p:cNvSpPr>
            <a:spLocks noGrp="1"/>
          </p:cNvSpPr>
          <p:nvPr>
            <p:ph type="title"/>
          </p:nvPr>
        </p:nvSpPr>
        <p:spPr/>
        <p:txBody>
          <a:bodyPr/>
          <a:lstStyle/>
          <a:p>
            <a:r>
              <a:rPr lang="cs-CZ" altLang="cs-CZ" sz="3600" dirty="0" err="1" smtClean="0"/>
              <a:t>Paternal</a:t>
            </a:r>
            <a:r>
              <a:rPr lang="cs-CZ" altLang="cs-CZ" sz="3600" dirty="0" smtClean="0"/>
              <a:t> </a:t>
            </a:r>
            <a:r>
              <a:rPr lang="cs-CZ" altLang="cs-CZ" sz="3600" dirty="0" err="1" smtClean="0"/>
              <a:t>leakage</a:t>
            </a:r>
            <a:endParaRPr lang="cs-CZ" altLang="cs-CZ" sz="3600" dirty="0" smtClean="0"/>
          </a:p>
        </p:txBody>
      </p:sp>
      <p:sp>
        <p:nvSpPr>
          <p:cNvPr id="40963" name="Zástupný symbol pro obsah 2"/>
          <p:cNvSpPr>
            <a:spLocks noGrp="1"/>
          </p:cNvSpPr>
          <p:nvPr>
            <p:ph idx="1"/>
          </p:nvPr>
        </p:nvSpPr>
        <p:spPr>
          <a:xfrm>
            <a:off x="457200" y="3089275"/>
            <a:ext cx="8229600" cy="3036888"/>
          </a:xfrm>
        </p:spPr>
        <p:txBody>
          <a:bodyPr/>
          <a:lstStyle/>
          <a:p>
            <a:r>
              <a:rPr lang="cs-CZ" altLang="cs-CZ" sz="2400" dirty="0" err="1" smtClean="0"/>
              <a:t>allele-specific</a:t>
            </a:r>
            <a:r>
              <a:rPr lang="cs-CZ" altLang="cs-CZ" sz="2400" dirty="0" smtClean="0"/>
              <a:t> </a:t>
            </a:r>
            <a:r>
              <a:rPr lang="cs-CZ" altLang="cs-CZ" sz="2400" dirty="0" err="1" smtClean="0"/>
              <a:t>real-time</a:t>
            </a:r>
            <a:r>
              <a:rPr lang="cs-CZ" altLang="cs-CZ" sz="2400" dirty="0" smtClean="0"/>
              <a:t> </a:t>
            </a:r>
            <a:r>
              <a:rPr lang="cs-CZ" altLang="cs-CZ" sz="2400" dirty="0" err="1" smtClean="0"/>
              <a:t>quantitative</a:t>
            </a:r>
            <a:r>
              <a:rPr lang="cs-CZ" altLang="cs-CZ" sz="2400" dirty="0" smtClean="0"/>
              <a:t> PCR (RT-</a:t>
            </a:r>
            <a:r>
              <a:rPr lang="cs-CZ" altLang="cs-CZ" sz="2400" dirty="0" err="1" smtClean="0"/>
              <a:t>qPCR</a:t>
            </a:r>
            <a:r>
              <a:rPr lang="cs-CZ" altLang="cs-CZ" sz="2400" dirty="0" smtClean="0"/>
              <a:t>) → </a:t>
            </a:r>
            <a:r>
              <a:rPr lang="cs-CZ" altLang="cs-CZ" sz="2400" dirty="0" err="1" smtClean="0"/>
              <a:t>heteroplasmie</a:t>
            </a:r>
            <a:r>
              <a:rPr lang="cs-CZ" altLang="cs-CZ" sz="2400" dirty="0" smtClean="0"/>
              <a:t> je asi častý jev</a:t>
            </a:r>
          </a:p>
          <a:p>
            <a:r>
              <a:rPr lang="cs-CZ" altLang="cs-CZ" sz="2400" dirty="0" smtClean="0"/>
              <a:t>14 % jedinců, ale velmi nízká frekvence druhého </a:t>
            </a:r>
            <a:r>
              <a:rPr lang="cs-CZ" altLang="cs-CZ" sz="2400" dirty="0" err="1" smtClean="0"/>
              <a:t>haplotypu</a:t>
            </a:r>
            <a:endParaRPr lang="cs-CZ" altLang="cs-CZ" sz="2400" dirty="0" smtClean="0"/>
          </a:p>
          <a:p>
            <a:r>
              <a:rPr lang="cs-CZ" altLang="cs-CZ" sz="2400" dirty="0" err="1" smtClean="0"/>
              <a:t>paternal</a:t>
            </a:r>
            <a:r>
              <a:rPr lang="cs-CZ" altLang="cs-CZ" sz="2400" dirty="0" smtClean="0"/>
              <a:t> </a:t>
            </a:r>
            <a:r>
              <a:rPr lang="cs-CZ" altLang="cs-CZ" sz="2400" dirty="0" err="1" smtClean="0"/>
              <a:t>leakage</a:t>
            </a:r>
            <a:r>
              <a:rPr lang="cs-CZ" altLang="cs-CZ" sz="2400" dirty="0" smtClean="0"/>
              <a:t> 6 %</a:t>
            </a:r>
          </a:p>
        </p:txBody>
      </p:sp>
      <p:pic>
        <p:nvPicPr>
          <p:cNvPr id="40964"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758384"/>
            <a:ext cx="4967833" cy="115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Obráze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4560888"/>
            <a:ext cx="269716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51082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fontScale="90000"/>
          </a:bodyPr>
          <a:lstStyle/>
          <a:p>
            <a:r>
              <a:rPr lang="cs-CZ" b="1" dirty="0" smtClean="0">
                <a:solidFill>
                  <a:srgbClr val="FF0000"/>
                </a:solidFill>
              </a:rPr>
              <a:t>4. GENE TREES VS. SPECIES TREES</a:t>
            </a:r>
            <a:r>
              <a:rPr lang="cs-CZ" dirty="0" smtClean="0"/>
              <a:t/>
            </a:r>
            <a:br>
              <a:rPr lang="cs-CZ" dirty="0" smtClean="0"/>
            </a:br>
            <a:r>
              <a:rPr lang="cs-CZ" dirty="0"/>
              <a:t/>
            </a:r>
            <a:br>
              <a:rPr lang="cs-CZ" dirty="0"/>
            </a:br>
            <a:r>
              <a:rPr lang="cs-CZ" dirty="0" smtClean="0"/>
              <a:t>STATISTICAL MULTI-LOCUS SPECIES DELIMITATION</a:t>
            </a:r>
            <a:endParaRPr lang="cs-CZ" dirty="0"/>
          </a:p>
        </p:txBody>
      </p:sp>
    </p:spTree>
    <p:extLst>
      <p:ext uri="{BB962C8B-B14F-4D97-AF65-F5344CB8AC3E}">
        <p14:creationId xmlns:p14="http://schemas.microsoft.com/office/powerpoint/2010/main" val="396072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40122"/>
            <a:ext cx="8229600" cy="1143000"/>
          </a:xfrm>
        </p:spPr>
        <p:txBody>
          <a:bodyPr/>
          <a:lstStyle/>
          <a:p>
            <a:r>
              <a:rPr lang="cs-CZ" dirty="0" smtClean="0"/>
              <a:t>Allopatric speciation model</a:t>
            </a:r>
            <a:endParaRPr lang="en-US" dirty="0"/>
          </a:p>
        </p:txBody>
      </p:sp>
      <p:sp>
        <p:nvSpPr>
          <p:cNvPr id="3" name="TextBox 2"/>
          <p:cNvSpPr txBox="1"/>
          <p:nvPr/>
        </p:nvSpPr>
        <p:spPr>
          <a:xfrm>
            <a:off x="7524328" y="6468330"/>
            <a:ext cx="1481499" cy="369332"/>
          </a:xfrm>
          <a:prstGeom prst="rect">
            <a:avLst/>
          </a:prstGeom>
          <a:noFill/>
        </p:spPr>
        <p:txBody>
          <a:bodyPr wrap="square" rtlCol="0">
            <a:spAutoFit/>
          </a:bodyPr>
          <a:lstStyle/>
          <a:p>
            <a:r>
              <a:rPr lang="cs-CZ" i="1" dirty="0" smtClean="0"/>
              <a:t>Mayr 1942</a:t>
            </a:r>
            <a:endParaRPr lang="en-US" i="1" dirty="0"/>
          </a:p>
        </p:txBody>
      </p:sp>
      <p:sp>
        <p:nvSpPr>
          <p:cNvPr id="5" name="Freeform 4"/>
          <p:cNvSpPr/>
          <p:nvPr/>
        </p:nvSpPr>
        <p:spPr>
          <a:xfrm>
            <a:off x="2334413" y="1417638"/>
            <a:ext cx="4102260" cy="946890"/>
          </a:xfrm>
          <a:custGeom>
            <a:avLst/>
            <a:gdLst>
              <a:gd name="connsiteX0" fmla="*/ 475743 w 4585132"/>
              <a:gd name="connsiteY0" fmla="*/ 166862 h 1238679"/>
              <a:gd name="connsiteX1" fmla="*/ 18543 w 4585132"/>
              <a:gd name="connsiteY1" fmla="*/ 711611 h 1238679"/>
              <a:gd name="connsiteX2" fmla="*/ 1108041 w 4585132"/>
              <a:gd name="connsiteY2" fmla="*/ 1236904 h 1238679"/>
              <a:gd name="connsiteX3" fmla="*/ 3014662 w 4585132"/>
              <a:gd name="connsiteY3" fmla="*/ 526785 h 1238679"/>
              <a:gd name="connsiteX4" fmla="*/ 4425173 w 4585132"/>
              <a:gd name="connsiteY4" fmla="*/ 983985 h 1238679"/>
              <a:gd name="connsiteX5" fmla="*/ 4386262 w 4585132"/>
              <a:gd name="connsiteY5" fmla="*/ 30675 h 1238679"/>
              <a:gd name="connsiteX6" fmla="*/ 2936841 w 4585132"/>
              <a:gd name="connsiteY6" fmla="*/ 215500 h 1238679"/>
              <a:gd name="connsiteX7" fmla="*/ 1176134 w 4585132"/>
              <a:gd name="connsiteY7" fmla="*/ 20947 h 1238679"/>
              <a:gd name="connsiteX8" fmla="*/ 475743 w 4585132"/>
              <a:gd name="connsiteY8" fmla="*/ 166862 h 123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5132" h="1238679">
                <a:moveTo>
                  <a:pt x="475743" y="166862"/>
                </a:moveTo>
                <a:cubicBezTo>
                  <a:pt x="282811" y="281973"/>
                  <a:pt x="-86840" y="533271"/>
                  <a:pt x="18543" y="711611"/>
                </a:cubicBezTo>
                <a:cubicBezTo>
                  <a:pt x="123926" y="889951"/>
                  <a:pt x="608688" y="1267708"/>
                  <a:pt x="1108041" y="1236904"/>
                </a:cubicBezTo>
                <a:cubicBezTo>
                  <a:pt x="1607394" y="1206100"/>
                  <a:pt x="2461807" y="568938"/>
                  <a:pt x="3014662" y="526785"/>
                </a:cubicBezTo>
                <a:cubicBezTo>
                  <a:pt x="3567517" y="484632"/>
                  <a:pt x="4196573" y="1066670"/>
                  <a:pt x="4425173" y="983985"/>
                </a:cubicBezTo>
                <a:cubicBezTo>
                  <a:pt x="4653773" y="901300"/>
                  <a:pt x="4634317" y="158756"/>
                  <a:pt x="4386262" y="30675"/>
                </a:cubicBezTo>
                <a:cubicBezTo>
                  <a:pt x="4138207" y="-97406"/>
                  <a:pt x="3471862" y="217121"/>
                  <a:pt x="2936841" y="215500"/>
                </a:cubicBezTo>
                <a:cubicBezTo>
                  <a:pt x="2401820" y="213879"/>
                  <a:pt x="1586317" y="24189"/>
                  <a:pt x="1176134" y="20947"/>
                </a:cubicBezTo>
                <a:cubicBezTo>
                  <a:pt x="765951" y="17705"/>
                  <a:pt x="668675" y="51751"/>
                  <a:pt x="475743" y="16686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05834" y="2613182"/>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225288" y="2635803"/>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053251" y="5144757"/>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024580" y="5161691"/>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205834" y="3729847"/>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225288" y="3752468"/>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5297173" y="5157192"/>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a:gradFill flip="none" rotWithShape="1">
            <a:gsLst>
              <a:gs pos="54000">
                <a:schemeClr val="tx2">
                  <a:lumMod val="75000"/>
                </a:schemeClr>
              </a:gs>
              <a:gs pos="100000">
                <a:srgbClr val="7030A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268502" y="5174126"/>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a:gradFill>
            <a:gsLst>
              <a:gs pos="2000">
                <a:srgbClr val="7030A0"/>
              </a:gs>
              <a:gs pos="33000">
                <a:srgbClr val="FF0000"/>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1053251" y="1417638"/>
            <a:ext cx="62365" cy="3379514"/>
          </a:xfrm>
          <a:prstGeom prst="straightConnector1">
            <a:avLst/>
          </a:prstGeom>
          <a:ln w="2857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rot="16200000">
            <a:off x="500845" y="2753755"/>
            <a:ext cx="614271" cy="369332"/>
          </a:xfrm>
          <a:prstGeom prst="rect">
            <a:avLst/>
          </a:prstGeom>
          <a:noFill/>
        </p:spPr>
        <p:txBody>
          <a:bodyPr wrap="none" rtlCol="0">
            <a:spAutoFit/>
          </a:bodyPr>
          <a:lstStyle/>
          <a:p>
            <a:r>
              <a:rPr lang="cs-CZ" dirty="0" smtClean="0"/>
              <a:t>time</a:t>
            </a:r>
            <a:endParaRPr lang="en-US" dirty="0"/>
          </a:p>
        </p:txBody>
      </p:sp>
    </p:spTree>
    <p:extLst>
      <p:ext uri="{BB962C8B-B14F-4D97-AF65-F5344CB8AC3E}">
        <p14:creationId xmlns:p14="http://schemas.microsoft.com/office/powerpoint/2010/main" val="11866005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Dobzhansky-Muller incompatibility</a:t>
            </a:r>
            <a:endParaRPr lang="en-US" dirty="0"/>
          </a:p>
        </p:txBody>
      </p:sp>
      <p:sp>
        <p:nvSpPr>
          <p:cNvPr id="3" name="TextBox 2"/>
          <p:cNvSpPr txBox="1"/>
          <p:nvPr/>
        </p:nvSpPr>
        <p:spPr>
          <a:xfrm>
            <a:off x="6022696" y="6381328"/>
            <a:ext cx="3121304" cy="369332"/>
          </a:xfrm>
          <a:prstGeom prst="rect">
            <a:avLst/>
          </a:prstGeom>
          <a:noFill/>
        </p:spPr>
        <p:txBody>
          <a:bodyPr wrap="none" rtlCol="0">
            <a:spAutoFit/>
          </a:bodyPr>
          <a:lstStyle/>
          <a:p>
            <a:r>
              <a:rPr lang="cs-CZ" i="1" dirty="0" smtClean="0"/>
              <a:t>Dobzhansky 1936, Muller 1942</a:t>
            </a:r>
            <a:endParaRPr lang="en-US" i="1" dirty="0"/>
          </a:p>
        </p:txBody>
      </p:sp>
      <p:sp>
        <p:nvSpPr>
          <p:cNvPr id="4" name="Rectangle 3"/>
          <p:cNvSpPr/>
          <p:nvPr/>
        </p:nvSpPr>
        <p:spPr>
          <a:xfrm>
            <a:off x="323528" y="3429000"/>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539552" y="342900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115616" y="342900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23528" y="3789040"/>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539552" y="378904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15616" y="378904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0694" y="3063364"/>
            <a:ext cx="317716" cy="369332"/>
          </a:xfrm>
          <a:prstGeom prst="rect">
            <a:avLst/>
          </a:prstGeom>
          <a:noFill/>
        </p:spPr>
        <p:txBody>
          <a:bodyPr wrap="none" rtlCol="0">
            <a:spAutoFit/>
          </a:bodyPr>
          <a:lstStyle/>
          <a:p>
            <a:r>
              <a:rPr lang="cs-CZ" dirty="0" smtClean="0"/>
              <a:t>A</a:t>
            </a:r>
            <a:endParaRPr lang="en-US" dirty="0"/>
          </a:p>
        </p:txBody>
      </p:sp>
      <p:sp>
        <p:nvSpPr>
          <p:cNvPr id="12" name="TextBox 11"/>
          <p:cNvSpPr txBox="1"/>
          <p:nvPr/>
        </p:nvSpPr>
        <p:spPr>
          <a:xfrm>
            <a:off x="395536" y="4077072"/>
            <a:ext cx="317716" cy="369332"/>
          </a:xfrm>
          <a:prstGeom prst="rect">
            <a:avLst/>
          </a:prstGeom>
          <a:noFill/>
        </p:spPr>
        <p:txBody>
          <a:bodyPr wrap="none" rtlCol="0">
            <a:spAutoFit/>
          </a:bodyPr>
          <a:lstStyle/>
          <a:p>
            <a:r>
              <a:rPr lang="cs-CZ" dirty="0" smtClean="0"/>
              <a:t>A</a:t>
            </a:r>
            <a:endParaRPr lang="en-US" dirty="0"/>
          </a:p>
        </p:txBody>
      </p:sp>
      <p:sp>
        <p:nvSpPr>
          <p:cNvPr id="13" name="TextBox 12"/>
          <p:cNvSpPr txBox="1"/>
          <p:nvPr/>
        </p:nvSpPr>
        <p:spPr>
          <a:xfrm>
            <a:off x="964179" y="3050376"/>
            <a:ext cx="317716" cy="369332"/>
          </a:xfrm>
          <a:prstGeom prst="rect">
            <a:avLst/>
          </a:prstGeom>
          <a:noFill/>
        </p:spPr>
        <p:txBody>
          <a:bodyPr wrap="none" rtlCol="0">
            <a:spAutoFit/>
          </a:bodyPr>
          <a:lstStyle/>
          <a:p>
            <a:r>
              <a:rPr lang="cs-CZ" dirty="0" smtClean="0"/>
              <a:t>B</a:t>
            </a:r>
            <a:endParaRPr lang="en-US" dirty="0"/>
          </a:p>
        </p:txBody>
      </p:sp>
      <p:sp>
        <p:nvSpPr>
          <p:cNvPr id="14" name="TextBox 13"/>
          <p:cNvSpPr txBox="1"/>
          <p:nvPr/>
        </p:nvSpPr>
        <p:spPr>
          <a:xfrm>
            <a:off x="971600" y="4075692"/>
            <a:ext cx="317716" cy="369332"/>
          </a:xfrm>
          <a:prstGeom prst="rect">
            <a:avLst/>
          </a:prstGeom>
          <a:noFill/>
        </p:spPr>
        <p:txBody>
          <a:bodyPr wrap="none" rtlCol="0">
            <a:spAutoFit/>
          </a:bodyPr>
          <a:lstStyle/>
          <a:p>
            <a:r>
              <a:rPr lang="cs-CZ" dirty="0" smtClean="0"/>
              <a:t>B</a:t>
            </a:r>
            <a:endParaRPr lang="en-US" dirty="0"/>
          </a:p>
        </p:txBody>
      </p:sp>
      <p:sp>
        <p:nvSpPr>
          <p:cNvPr id="15" name="Rectangle 14"/>
          <p:cNvSpPr/>
          <p:nvPr/>
        </p:nvSpPr>
        <p:spPr>
          <a:xfrm>
            <a:off x="2051720" y="248360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2267744" y="2483604"/>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843808" y="248360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051720" y="284364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2267744" y="284364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43808" y="284364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108886" y="2117968"/>
            <a:ext cx="295274" cy="369332"/>
          </a:xfrm>
          <a:prstGeom prst="rect">
            <a:avLst/>
          </a:prstGeom>
          <a:noFill/>
        </p:spPr>
        <p:txBody>
          <a:bodyPr wrap="none" rtlCol="0">
            <a:spAutoFit/>
          </a:bodyPr>
          <a:lstStyle/>
          <a:p>
            <a:r>
              <a:rPr lang="cs-CZ" dirty="0" smtClean="0"/>
              <a:t>a</a:t>
            </a:r>
            <a:endParaRPr lang="en-US" dirty="0"/>
          </a:p>
        </p:txBody>
      </p:sp>
      <p:sp>
        <p:nvSpPr>
          <p:cNvPr id="22" name="TextBox 21"/>
          <p:cNvSpPr txBox="1"/>
          <p:nvPr/>
        </p:nvSpPr>
        <p:spPr>
          <a:xfrm>
            <a:off x="2123728" y="3131676"/>
            <a:ext cx="317716" cy="369332"/>
          </a:xfrm>
          <a:prstGeom prst="rect">
            <a:avLst/>
          </a:prstGeom>
          <a:noFill/>
        </p:spPr>
        <p:txBody>
          <a:bodyPr wrap="none" rtlCol="0">
            <a:spAutoFit/>
          </a:bodyPr>
          <a:lstStyle/>
          <a:p>
            <a:r>
              <a:rPr lang="cs-CZ" dirty="0" smtClean="0"/>
              <a:t>A</a:t>
            </a:r>
            <a:endParaRPr lang="en-US" dirty="0"/>
          </a:p>
        </p:txBody>
      </p:sp>
      <p:sp>
        <p:nvSpPr>
          <p:cNvPr id="23" name="TextBox 22"/>
          <p:cNvSpPr txBox="1"/>
          <p:nvPr/>
        </p:nvSpPr>
        <p:spPr>
          <a:xfrm>
            <a:off x="2692371" y="2104980"/>
            <a:ext cx="317716" cy="369332"/>
          </a:xfrm>
          <a:prstGeom prst="rect">
            <a:avLst/>
          </a:prstGeom>
          <a:noFill/>
        </p:spPr>
        <p:txBody>
          <a:bodyPr wrap="none" rtlCol="0">
            <a:spAutoFit/>
          </a:bodyPr>
          <a:lstStyle/>
          <a:p>
            <a:r>
              <a:rPr lang="cs-CZ" dirty="0" smtClean="0"/>
              <a:t>B</a:t>
            </a:r>
            <a:endParaRPr lang="en-US" dirty="0"/>
          </a:p>
        </p:txBody>
      </p:sp>
      <p:sp>
        <p:nvSpPr>
          <p:cNvPr id="24" name="TextBox 23"/>
          <p:cNvSpPr txBox="1"/>
          <p:nvPr/>
        </p:nvSpPr>
        <p:spPr>
          <a:xfrm>
            <a:off x="2699792" y="3130296"/>
            <a:ext cx="317716" cy="369332"/>
          </a:xfrm>
          <a:prstGeom prst="rect">
            <a:avLst/>
          </a:prstGeom>
          <a:noFill/>
        </p:spPr>
        <p:txBody>
          <a:bodyPr wrap="none" rtlCol="0">
            <a:spAutoFit/>
          </a:bodyPr>
          <a:lstStyle/>
          <a:p>
            <a:r>
              <a:rPr lang="cs-CZ" dirty="0" smtClean="0"/>
              <a:t>B</a:t>
            </a:r>
            <a:endParaRPr lang="en-US" dirty="0"/>
          </a:p>
        </p:txBody>
      </p:sp>
      <p:sp>
        <p:nvSpPr>
          <p:cNvPr id="25" name="Rectangle 24"/>
          <p:cNvSpPr/>
          <p:nvPr/>
        </p:nvSpPr>
        <p:spPr>
          <a:xfrm>
            <a:off x="2051720" y="4139788"/>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2267744" y="413978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43808" y="4139788"/>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051720" y="4499828"/>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2267744" y="449982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843808" y="449982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2108886" y="3774152"/>
            <a:ext cx="317716" cy="369332"/>
          </a:xfrm>
          <a:prstGeom prst="rect">
            <a:avLst/>
          </a:prstGeom>
          <a:noFill/>
        </p:spPr>
        <p:txBody>
          <a:bodyPr wrap="none" rtlCol="0">
            <a:spAutoFit/>
          </a:bodyPr>
          <a:lstStyle/>
          <a:p>
            <a:r>
              <a:rPr lang="cs-CZ" dirty="0" smtClean="0"/>
              <a:t>A</a:t>
            </a:r>
            <a:endParaRPr lang="en-US" dirty="0"/>
          </a:p>
        </p:txBody>
      </p:sp>
      <p:sp>
        <p:nvSpPr>
          <p:cNvPr id="32" name="TextBox 31"/>
          <p:cNvSpPr txBox="1"/>
          <p:nvPr/>
        </p:nvSpPr>
        <p:spPr>
          <a:xfrm>
            <a:off x="2123728" y="4787860"/>
            <a:ext cx="317716" cy="369332"/>
          </a:xfrm>
          <a:prstGeom prst="rect">
            <a:avLst/>
          </a:prstGeom>
          <a:noFill/>
        </p:spPr>
        <p:txBody>
          <a:bodyPr wrap="none" rtlCol="0">
            <a:spAutoFit/>
          </a:bodyPr>
          <a:lstStyle/>
          <a:p>
            <a:r>
              <a:rPr lang="cs-CZ" dirty="0" smtClean="0"/>
              <a:t>A</a:t>
            </a:r>
            <a:endParaRPr lang="en-US" dirty="0"/>
          </a:p>
        </p:txBody>
      </p:sp>
      <p:sp>
        <p:nvSpPr>
          <p:cNvPr id="33" name="TextBox 32"/>
          <p:cNvSpPr txBox="1"/>
          <p:nvPr/>
        </p:nvSpPr>
        <p:spPr>
          <a:xfrm>
            <a:off x="2692371" y="3761164"/>
            <a:ext cx="317716" cy="369332"/>
          </a:xfrm>
          <a:prstGeom prst="rect">
            <a:avLst/>
          </a:prstGeom>
          <a:noFill/>
        </p:spPr>
        <p:txBody>
          <a:bodyPr wrap="none" rtlCol="0">
            <a:spAutoFit/>
          </a:bodyPr>
          <a:lstStyle/>
          <a:p>
            <a:r>
              <a:rPr lang="cs-CZ" dirty="0" smtClean="0"/>
              <a:t>b</a:t>
            </a:r>
            <a:endParaRPr lang="en-US" dirty="0"/>
          </a:p>
        </p:txBody>
      </p:sp>
      <p:sp>
        <p:nvSpPr>
          <p:cNvPr id="34" name="TextBox 33"/>
          <p:cNvSpPr txBox="1"/>
          <p:nvPr/>
        </p:nvSpPr>
        <p:spPr>
          <a:xfrm>
            <a:off x="2699792" y="4786480"/>
            <a:ext cx="317716" cy="369332"/>
          </a:xfrm>
          <a:prstGeom prst="rect">
            <a:avLst/>
          </a:prstGeom>
          <a:noFill/>
        </p:spPr>
        <p:txBody>
          <a:bodyPr wrap="none" rtlCol="0">
            <a:spAutoFit/>
          </a:bodyPr>
          <a:lstStyle/>
          <a:p>
            <a:r>
              <a:rPr lang="cs-CZ" dirty="0" smtClean="0"/>
              <a:t>B</a:t>
            </a:r>
            <a:endParaRPr lang="en-US" dirty="0"/>
          </a:p>
        </p:txBody>
      </p:sp>
      <p:sp>
        <p:nvSpPr>
          <p:cNvPr id="35" name="Rectangle 34"/>
          <p:cNvSpPr/>
          <p:nvPr/>
        </p:nvSpPr>
        <p:spPr>
          <a:xfrm>
            <a:off x="3923928" y="4787860"/>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4139952" y="478786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716016" y="4787860"/>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923928" y="5147900"/>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p:cNvCxnSpPr/>
          <p:nvPr/>
        </p:nvCxnSpPr>
        <p:spPr>
          <a:xfrm>
            <a:off x="4139952" y="514790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716016" y="5147900"/>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981094" y="4422224"/>
            <a:ext cx="317716" cy="369332"/>
          </a:xfrm>
          <a:prstGeom prst="rect">
            <a:avLst/>
          </a:prstGeom>
          <a:noFill/>
        </p:spPr>
        <p:txBody>
          <a:bodyPr wrap="none" rtlCol="0">
            <a:spAutoFit/>
          </a:bodyPr>
          <a:lstStyle/>
          <a:p>
            <a:r>
              <a:rPr lang="cs-CZ" dirty="0" smtClean="0"/>
              <a:t>A</a:t>
            </a:r>
            <a:endParaRPr lang="en-US" dirty="0"/>
          </a:p>
        </p:txBody>
      </p:sp>
      <p:sp>
        <p:nvSpPr>
          <p:cNvPr id="42" name="TextBox 41"/>
          <p:cNvSpPr txBox="1"/>
          <p:nvPr/>
        </p:nvSpPr>
        <p:spPr>
          <a:xfrm>
            <a:off x="3995936" y="5435932"/>
            <a:ext cx="317716" cy="369332"/>
          </a:xfrm>
          <a:prstGeom prst="rect">
            <a:avLst/>
          </a:prstGeom>
          <a:noFill/>
        </p:spPr>
        <p:txBody>
          <a:bodyPr wrap="none" rtlCol="0">
            <a:spAutoFit/>
          </a:bodyPr>
          <a:lstStyle/>
          <a:p>
            <a:r>
              <a:rPr lang="cs-CZ" dirty="0" smtClean="0"/>
              <a:t>A</a:t>
            </a:r>
            <a:endParaRPr lang="en-US" dirty="0"/>
          </a:p>
        </p:txBody>
      </p:sp>
      <p:sp>
        <p:nvSpPr>
          <p:cNvPr id="43" name="TextBox 42"/>
          <p:cNvSpPr txBox="1"/>
          <p:nvPr/>
        </p:nvSpPr>
        <p:spPr>
          <a:xfrm>
            <a:off x="4564579" y="4409236"/>
            <a:ext cx="317716" cy="369332"/>
          </a:xfrm>
          <a:prstGeom prst="rect">
            <a:avLst/>
          </a:prstGeom>
          <a:noFill/>
        </p:spPr>
        <p:txBody>
          <a:bodyPr wrap="none" rtlCol="0">
            <a:spAutoFit/>
          </a:bodyPr>
          <a:lstStyle/>
          <a:p>
            <a:r>
              <a:rPr lang="cs-CZ" dirty="0" smtClean="0"/>
              <a:t>b</a:t>
            </a:r>
            <a:endParaRPr lang="en-US" dirty="0"/>
          </a:p>
        </p:txBody>
      </p:sp>
      <p:sp>
        <p:nvSpPr>
          <p:cNvPr id="44" name="TextBox 43"/>
          <p:cNvSpPr txBox="1"/>
          <p:nvPr/>
        </p:nvSpPr>
        <p:spPr>
          <a:xfrm>
            <a:off x="4572000" y="5434552"/>
            <a:ext cx="317716" cy="369332"/>
          </a:xfrm>
          <a:prstGeom prst="rect">
            <a:avLst/>
          </a:prstGeom>
          <a:noFill/>
        </p:spPr>
        <p:txBody>
          <a:bodyPr wrap="none" rtlCol="0">
            <a:spAutoFit/>
          </a:bodyPr>
          <a:lstStyle/>
          <a:p>
            <a:r>
              <a:rPr lang="cs-CZ" dirty="0" smtClean="0"/>
              <a:t>b</a:t>
            </a:r>
            <a:endParaRPr lang="en-US" dirty="0"/>
          </a:p>
        </p:txBody>
      </p:sp>
      <p:sp>
        <p:nvSpPr>
          <p:cNvPr id="45" name="Rectangle 44"/>
          <p:cNvSpPr/>
          <p:nvPr/>
        </p:nvSpPr>
        <p:spPr>
          <a:xfrm>
            <a:off x="3923928" y="1719392"/>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p:nvPr/>
        </p:nvCxnSpPr>
        <p:spPr>
          <a:xfrm>
            <a:off x="4139952" y="1719392"/>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716016" y="1719392"/>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923928" y="2079432"/>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p:nvPr/>
        </p:nvCxnSpPr>
        <p:spPr>
          <a:xfrm>
            <a:off x="4139952" y="2079432"/>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716016" y="2079432"/>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981094" y="1353756"/>
            <a:ext cx="295274" cy="369332"/>
          </a:xfrm>
          <a:prstGeom prst="rect">
            <a:avLst/>
          </a:prstGeom>
          <a:noFill/>
        </p:spPr>
        <p:txBody>
          <a:bodyPr wrap="none" rtlCol="0">
            <a:spAutoFit/>
          </a:bodyPr>
          <a:lstStyle/>
          <a:p>
            <a:r>
              <a:rPr lang="cs-CZ" dirty="0" smtClean="0"/>
              <a:t>a</a:t>
            </a:r>
            <a:endParaRPr lang="en-US" dirty="0"/>
          </a:p>
        </p:txBody>
      </p:sp>
      <p:sp>
        <p:nvSpPr>
          <p:cNvPr id="52" name="TextBox 51"/>
          <p:cNvSpPr txBox="1"/>
          <p:nvPr/>
        </p:nvSpPr>
        <p:spPr>
          <a:xfrm>
            <a:off x="3995936" y="2367464"/>
            <a:ext cx="295274" cy="369332"/>
          </a:xfrm>
          <a:prstGeom prst="rect">
            <a:avLst/>
          </a:prstGeom>
          <a:noFill/>
        </p:spPr>
        <p:txBody>
          <a:bodyPr wrap="none" rtlCol="0">
            <a:spAutoFit/>
          </a:bodyPr>
          <a:lstStyle/>
          <a:p>
            <a:r>
              <a:rPr lang="cs-CZ" dirty="0" smtClean="0"/>
              <a:t>a</a:t>
            </a:r>
            <a:endParaRPr lang="en-US" dirty="0"/>
          </a:p>
        </p:txBody>
      </p:sp>
      <p:sp>
        <p:nvSpPr>
          <p:cNvPr id="53" name="TextBox 52"/>
          <p:cNvSpPr txBox="1"/>
          <p:nvPr/>
        </p:nvSpPr>
        <p:spPr>
          <a:xfrm>
            <a:off x="4564579" y="1340768"/>
            <a:ext cx="317716" cy="369332"/>
          </a:xfrm>
          <a:prstGeom prst="rect">
            <a:avLst/>
          </a:prstGeom>
          <a:noFill/>
        </p:spPr>
        <p:txBody>
          <a:bodyPr wrap="none" rtlCol="0">
            <a:spAutoFit/>
          </a:bodyPr>
          <a:lstStyle/>
          <a:p>
            <a:r>
              <a:rPr lang="cs-CZ" dirty="0" smtClean="0"/>
              <a:t>B</a:t>
            </a:r>
            <a:endParaRPr lang="en-US" dirty="0"/>
          </a:p>
        </p:txBody>
      </p:sp>
      <p:sp>
        <p:nvSpPr>
          <p:cNvPr id="54" name="TextBox 53"/>
          <p:cNvSpPr txBox="1"/>
          <p:nvPr/>
        </p:nvSpPr>
        <p:spPr>
          <a:xfrm>
            <a:off x="4572000" y="2366084"/>
            <a:ext cx="317716" cy="369332"/>
          </a:xfrm>
          <a:prstGeom prst="rect">
            <a:avLst/>
          </a:prstGeom>
          <a:noFill/>
        </p:spPr>
        <p:txBody>
          <a:bodyPr wrap="none" rtlCol="0">
            <a:spAutoFit/>
          </a:bodyPr>
          <a:lstStyle/>
          <a:p>
            <a:r>
              <a:rPr lang="cs-CZ" dirty="0" smtClean="0"/>
              <a:t>B</a:t>
            </a:r>
            <a:endParaRPr lang="en-US" dirty="0"/>
          </a:p>
        </p:txBody>
      </p:sp>
      <p:sp>
        <p:nvSpPr>
          <p:cNvPr id="55" name="Rectangle 54"/>
          <p:cNvSpPr/>
          <p:nvPr/>
        </p:nvSpPr>
        <p:spPr>
          <a:xfrm>
            <a:off x="6660232" y="3347700"/>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a:off x="6876256" y="3347700"/>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452320" y="334770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6660232" y="3707740"/>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6876256" y="3707740"/>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452320" y="3707740"/>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717398" y="2982064"/>
            <a:ext cx="295274" cy="369332"/>
          </a:xfrm>
          <a:prstGeom prst="rect">
            <a:avLst/>
          </a:prstGeom>
          <a:noFill/>
        </p:spPr>
        <p:txBody>
          <a:bodyPr wrap="none" rtlCol="0">
            <a:spAutoFit/>
          </a:bodyPr>
          <a:lstStyle/>
          <a:p>
            <a:r>
              <a:rPr lang="cs-CZ" dirty="0" smtClean="0"/>
              <a:t>a</a:t>
            </a:r>
            <a:endParaRPr lang="en-US" dirty="0"/>
          </a:p>
        </p:txBody>
      </p:sp>
      <p:sp>
        <p:nvSpPr>
          <p:cNvPr id="62" name="TextBox 61"/>
          <p:cNvSpPr txBox="1"/>
          <p:nvPr/>
        </p:nvSpPr>
        <p:spPr>
          <a:xfrm>
            <a:off x="6732240" y="3995772"/>
            <a:ext cx="317716" cy="369332"/>
          </a:xfrm>
          <a:prstGeom prst="rect">
            <a:avLst/>
          </a:prstGeom>
          <a:noFill/>
        </p:spPr>
        <p:txBody>
          <a:bodyPr wrap="none" rtlCol="0">
            <a:spAutoFit/>
          </a:bodyPr>
          <a:lstStyle/>
          <a:p>
            <a:r>
              <a:rPr lang="cs-CZ" dirty="0" smtClean="0"/>
              <a:t>A</a:t>
            </a:r>
            <a:endParaRPr lang="en-US" dirty="0"/>
          </a:p>
        </p:txBody>
      </p:sp>
      <p:sp>
        <p:nvSpPr>
          <p:cNvPr id="63" name="TextBox 62"/>
          <p:cNvSpPr txBox="1"/>
          <p:nvPr/>
        </p:nvSpPr>
        <p:spPr>
          <a:xfrm>
            <a:off x="7300883" y="2969076"/>
            <a:ext cx="317716" cy="369332"/>
          </a:xfrm>
          <a:prstGeom prst="rect">
            <a:avLst/>
          </a:prstGeom>
          <a:noFill/>
        </p:spPr>
        <p:txBody>
          <a:bodyPr wrap="none" rtlCol="0">
            <a:spAutoFit/>
          </a:bodyPr>
          <a:lstStyle/>
          <a:p>
            <a:r>
              <a:rPr lang="cs-CZ" dirty="0" smtClean="0"/>
              <a:t>B</a:t>
            </a:r>
            <a:endParaRPr lang="en-US" dirty="0"/>
          </a:p>
        </p:txBody>
      </p:sp>
      <p:sp>
        <p:nvSpPr>
          <p:cNvPr id="64" name="TextBox 63"/>
          <p:cNvSpPr txBox="1"/>
          <p:nvPr/>
        </p:nvSpPr>
        <p:spPr>
          <a:xfrm>
            <a:off x="7308304" y="3994392"/>
            <a:ext cx="317716" cy="369332"/>
          </a:xfrm>
          <a:prstGeom prst="rect">
            <a:avLst/>
          </a:prstGeom>
          <a:noFill/>
        </p:spPr>
        <p:txBody>
          <a:bodyPr wrap="none" rtlCol="0">
            <a:spAutoFit/>
          </a:bodyPr>
          <a:lstStyle/>
          <a:p>
            <a:r>
              <a:rPr lang="cs-CZ" dirty="0" smtClean="0"/>
              <a:t>b</a:t>
            </a:r>
            <a:endParaRPr lang="en-US" dirty="0"/>
          </a:p>
        </p:txBody>
      </p:sp>
      <p:cxnSp>
        <p:nvCxnSpPr>
          <p:cNvPr id="66" name="Straight Connector 65"/>
          <p:cNvCxnSpPr/>
          <p:nvPr/>
        </p:nvCxnSpPr>
        <p:spPr>
          <a:xfrm>
            <a:off x="6944464" y="3499628"/>
            <a:ext cx="363840" cy="289412"/>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7134605" y="3645024"/>
            <a:ext cx="0" cy="1080120"/>
          </a:xfrm>
          <a:prstGeom prst="straightConnector1">
            <a:avLst/>
          </a:prstGeom>
          <a:ln w="28575">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724127" y="4752726"/>
            <a:ext cx="3036537" cy="646331"/>
          </a:xfrm>
          <a:prstGeom prst="rect">
            <a:avLst/>
          </a:prstGeom>
          <a:noFill/>
        </p:spPr>
        <p:txBody>
          <a:bodyPr wrap="none" rtlCol="0">
            <a:spAutoFit/>
          </a:bodyPr>
          <a:lstStyle/>
          <a:p>
            <a:pPr algn="ctr"/>
            <a:r>
              <a:rPr lang="cs-CZ" dirty="0" smtClean="0"/>
              <a:t>genetic incompatibility</a:t>
            </a:r>
          </a:p>
          <a:p>
            <a:pPr algn="ctr"/>
            <a:r>
              <a:rPr lang="cs-CZ" dirty="0" smtClean="0"/>
              <a:t>(negative epistatic interaction)</a:t>
            </a:r>
            <a:endParaRPr lang="en-US" dirty="0"/>
          </a:p>
        </p:txBody>
      </p:sp>
      <p:sp>
        <p:nvSpPr>
          <p:cNvPr id="73" name="Right Arrow 72"/>
          <p:cNvSpPr/>
          <p:nvPr/>
        </p:nvSpPr>
        <p:spPr>
          <a:xfrm rot="19499568">
            <a:off x="1547664" y="2982064"/>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ight Arrow 73"/>
          <p:cNvSpPr/>
          <p:nvPr/>
        </p:nvSpPr>
        <p:spPr>
          <a:xfrm rot="19499568">
            <a:off x="3357815" y="1995911"/>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Arrow 74"/>
          <p:cNvSpPr/>
          <p:nvPr/>
        </p:nvSpPr>
        <p:spPr>
          <a:xfrm rot="1805641">
            <a:off x="1485865" y="4340632"/>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ight Arrow 75"/>
          <p:cNvSpPr/>
          <p:nvPr/>
        </p:nvSpPr>
        <p:spPr>
          <a:xfrm rot="1805641">
            <a:off x="3349809" y="5081696"/>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ight Arrow 76"/>
          <p:cNvSpPr/>
          <p:nvPr/>
        </p:nvSpPr>
        <p:spPr>
          <a:xfrm rot="1805641">
            <a:off x="5746372" y="2663691"/>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ight Arrow 77"/>
          <p:cNvSpPr/>
          <p:nvPr/>
        </p:nvSpPr>
        <p:spPr>
          <a:xfrm rot="19499568">
            <a:off x="5778856" y="4512089"/>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725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pic>
        <p:nvPicPr>
          <p:cNvPr id="46082" name="Picture 2" descr="D:\Fleliaer\My Documents\Congressen\2011_5thEPC_Rodos\allelic genealogies.jpg"/>
          <p:cNvPicPr>
            <a:picLocks noChangeAspect="1" noChangeArrowheads="1"/>
          </p:cNvPicPr>
          <p:nvPr/>
        </p:nvPicPr>
        <p:blipFill>
          <a:blip r:embed="rId3" cstate="print"/>
          <a:srcRect t="39807" r="61645" b="14399"/>
          <a:stretch>
            <a:fillRect/>
          </a:stretch>
        </p:blipFill>
        <p:spPr bwMode="auto">
          <a:xfrm>
            <a:off x="1064712" y="3240205"/>
            <a:ext cx="3446205" cy="2846324"/>
          </a:xfrm>
          <a:prstGeom prst="rect">
            <a:avLst/>
          </a:prstGeom>
          <a:noFill/>
        </p:spPr>
      </p:pic>
      <p:pic>
        <p:nvPicPr>
          <p:cNvPr id="4" name="Picture 2" descr="D:\Fleliaer\My Documents\Congressen\2011_5thEPC_Rodos\allelic genealogies.jpg"/>
          <p:cNvPicPr>
            <a:picLocks noChangeAspect="1" noChangeArrowheads="1"/>
          </p:cNvPicPr>
          <p:nvPr/>
        </p:nvPicPr>
        <p:blipFill>
          <a:blip r:embed="rId3" cstate="print"/>
          <a:srcRect l="37510" t="6362"/>
          <a:stretch>
            <a:fillRect/>
          </a:stretch>
        </p:blipFill>
        <p:spPr bwMode="auto">
          <a:xfrm>
            <a:off x="5218029" y="3227721"/>
            <a:ext cx="2710946" cy="2810051"/>
          </a:xfrm>
          <a:prstGeom prst="rect">
            <a:avLst/>
          </a:prstGeom>
          <a:noFill/>
        </p:spPr>
      </p:pic>
      <p:sp>
        <p:nvSpPr>
          <p:cNvPr id="6" name="TextBox 5"/>
          <p:cNvSpPr txBox="1"/>
          <p:nvPr/>
        </p:nvSpPr>
        <p:spPr>
          <a:xfrm>
            <a:off x="4309655" y="4793433"/>
            <a:ext cx="543739" cy="523220"/>
          </a:xfrm>
          <a:prstGeom prst="rect">
            <a:avLst/>
          </a:prstGeom>
          <a:noFill/>
        </p:spPr>
        <p:txBody>
          <a:bodyPr wrap="none" rtlCol="0">
            <a:spAutoFit/>
          </a:bodyPr>
          <a:lstStyle/>
          <a:p>
            <a:pPr eaLnBrk="1" fontAlgn="auto" hangingPunct="1">
              <a:spcBef>
                <a:spcPts val="0"/>
              </a:spcBef>
              <a:spcAft>
                <a:spcPts val="0"/>
              </a:spcAft>
            </a:pPr>
            <a:r>
              <a:rPr lang="nl-BE" sz="2800" b="1" dirty="0">
                <a:solidFill>
                  <a:prstClr val="black"/>
                </a:solidFill>
                <a:latin typeface="Calibri"/>
              </a:rPr>
              <a:t>&gt;&gt;</a:t>
            </a:r>
          </a:p>
        </p:txBody>
      </p:sp>
      <p:sp>
        <p:nvSpPr>
          <p:cNvPr id="7" name="TextBox 6"/>
          <p:cNvSpPr txBox="1"/>
          <p:nvPr/>
        </p:nvSpPr>
        <p:spPr>
          <a:xfrm>
            <a:off x="1603332" y="6033121"/>
            <a:ext cx="1898981" cy="369332"/>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Species phylogeny</a:t>
            </a:r>
          </a:p>
        </p:txBody>
      </p:sp>
      <p:sp>
        <p:nvSpPr>
          <p:cNvPr id="8" name="TextBox 7"/>
          <p:cNvSpPr txBox="1"/>
          <p:nvPr/>
        </p:nvSpPr>
        <p:spPr>
          <a:xfrm>
            <a:off x="5700559" y="6101814"/>
            <a:ext cx="2143279" cy="646331"/>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Population genetics: </a:t>
            </a:r>
          </a:p>
          <a:p>
            <a:pPr eaLnBrk="1" fontAlgn="auto" hangingPunct="1">
              <a:spcBef>
                <a:spcPts val="0"/>
              </a:spcBef>
              <a:spcAft>
                <a:spcPts val="0"/>
              </a:spcAft>
            </a:pPr>
            <a:r>
              <a:rPr lang="nl-BE" b="1" dirty="0">
                <a:solidFill>
                  <a:srgbClr val="1F497D">
                    <a:lumMod val="60000"/>
                    <a:lumOff val="40000"/>
                  </a:srgbClr>
                </a:solidFill>
                <a:latin typeface="Calibri"/>
              </a:rPr>
              <a:t>coalescence process</a:t>
            </a:r>
          </a:p>
        </p:txBody>
      </p:sp>
      <p:sp>
        <p:nvSpPr>
          <p:cNvPr id="9" name="TextBox 8"/>
          <p:cNvSpPr txBox="1"/>
          <p:nvPr/>
        </p:nvSpPr>
        <p:spPr>
          <a:xfrm>
            <a:off x="996103" y="283741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0" name="TextBox 9"/>
          <p:cNvSpPr txBox="1"/>
          <p:nvPr/>
        </p:nvSpPr>
        <p:spPr>
          <a:xfrm>
            <a:off x="2542785" y="2837415"/>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1" name="TextBox 10"/>
          <p:cNvSpPr txBox="1"/>
          <p:nvPr/>
        </p:nvSpPr>
        <p:spPr>
          <a:xfrm>
            <a:off x="3670127" y="2837415"/>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2" name="TextBox 11"/>
          <p:cNvSpPr txBox="1"/>
          <p:nvPr/>
        </p:nvSpPr>
        <p:spPr>
          <a:xfrm>
            <a:off x="5551117" y="283741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3" name="TextBox 12"/>
          <p:cNvSpPr txBox="1"/>
          <p:nvPr/>
        </p:nvSpPr>
        <p:spPr>
          <a:xfrm>
            <a:off x="6713951" y="2837415"/>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4" name="TextBox 13"/>
          <p:cNvSpPr txBox="1"/>
          <p:nvPr/>
        </p:nvSpPr>
        <p:spPr>
          <a:xfrm>
            <a:off x="7525833" y="2837415"/>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5" name="Rectangle 14"/>
          <p:cNvSpPr/>
          <p:nvPr/>
        </p:nvSpPr>
        <p:spPr>
          <a:xfrm>
            <a:off x="311150" y="918742"/>
            <a:ext cx="8591549" cy="1585049"/>
          </a:xfrm>
          <a:prstGeom prst="rect">
            <a:avLst/>
          </a:prstGeom>
        </p:spPr>
        <p:txBody>
          <a:bodyPr wrap="square">
            <a:spAutoFit/>
          </a:bodyPr>
          <a:lstStyle/>
          <a:p>
            <a:pPr eaLnBrk="1" fontAlgn="auto" hangingPunct="1">
              <a:spcBef>
                <a:spcPts val="0"/>
              </a:spcBef>
              <a:spcAft>
                <a:spcPts val="1800"/>
              </a:spcAft>
            </a:pPr>
            <a:r>
              <a:rPr lang="en-GB" b="1" dirty="0">
                <a:solidFill>
                  <a:prstClr val="black"/>
                </a:solidFill>
                <a:latin typeface="Calibri"/>
              </a:rPr>
              <a:t>Species are metapopulation lineages &gt; new methods for DNA-based species delimitation</a:t>
            </a:r>
          </a:p>
          <a:p>
            <a:pPr eaLnBrk="1" fontAlgn="auto" hangingPunct="1">
              <a:spcBef>
                <a:spcPts val="0"/>
              </a:spcBef>
              <a:spcAft>
                <a:spcPts val="600"/>
              </a:spcAft>
            </a:pPr>
            <a:r>
              <a:rPr lang="en-GB" b="1" dirty="0" smtClean="0">
                <a:solidFill>
                  <a:srgbClr val="FF0000"/>
                </a:solidFill>
                <a:latin typeface="Calibri"/>
              </a:rPr>
              <a:t>Gene </a:t>
            </a:r>
            <a:r>
              <a:rPr lang="en-GB" b="1" dirty="0">
                <a:solidFill>
                  <a:srgbClr val="FF0000"/>
                </a:solidFill>
                <a:latin typeface="Calibri"/>
              </a:rPr>
              <a:t>trees</a:t>
            </a:r>
          </a:p>
          <a:p>
            <a:pPr marL="174625" indent="-174625" eaLnBrk="1" fontAlgn="auto" hangingPunct="1">
              <a:spcBef>
                <a:spcPts val="0"/>
              </a:spcBef>
              <a:spcAft>
                <a:spcPts val="600"/>
              </a:spcAft>
              <a:buFont typeface="Arial" pitchFamily="34" charset="0"/>
              <a:buChar char="•"/>
            </a:pPr>
            <a:r>
              <a:rPr lang="en-GB" dirty="0">
                <a:solidFill>
                  <a:prstClr val="black"/>
                </a:solidFill>
                <a:latin typeface="Calibri"/>
              </a:rPr>
              <a:t>Vital to understanding the process of speciation </a:t>
            </a:r>
          </a:p>
          <a:p>
            <a:pPr marL="174625" indent="-174625" eaLnBrk="1" fontAlgn="auto" hangingPunct="1">
              <a:spcBef>
                <a:spcPts val="0"/>
              </a:spcBef>
              <a:spcAft>
                <a:spcPts val="600"/>
              </a:spcAft>
              <a:buFont typeface="Arial" pitchFamily="34" charset="0"/>
              <a:buChar char="•"/>
            </a:pPr>
            <a:r>
              <a:rPr lang="en-GB" dirty="0">
                <a:solidFill>
                  <a:prstClr val="black"/>
                </a:solidFill>
                <a:latin typeface="Calibri"/>
              </a:rPr>
              <a:t>Span </a:t>
            </a:r>
            <a:r>
              <a:rPr lang="en-GB" b="1" dirty="0">
                <a:solidFill>
                  <a:prstClr val="black"/>
                </a:solidFill>
                <a:latin typeface="Calibri"/>
              </a:rPr>
              <a:t>intraspecific</a:t>
            </a:r>
            <a:r>
              <a:rPr lang="en-GB" dirty="0">
                <a:solidFill>
                  <a:prstClr val="black"/>
                </a:solidFill>
                <a:latin typeface="Calibri"/>
              </a:rPr>
              <a:t> and </a:t>
            </a:r>
            <a:r>
              <a:rPr lang="en-GB" b="1" dirty="0" err="1">
                <a:solidFill>
                  <a:prstClr val="black"/>
                </a:solidFill>
                <a:latin typeface="Calibri"/>
              </a:rPr>
              <a:t>interspecific</a:t>
            </a:r>
            <a:r>
              <a:rPr lang="en-GB" dirty="0">
                <a:solidFill>
                  <a:prstClr val="black"/>
                </a:solidFill>
                <a:latin typeface="Calibri"/>
              </a:rPr>
              <a:t> evolution</a:t>
            </a:r>
          </a:p>
        </p:txBody>
      </p:sp>
      <p:sp>
        <p:nvSpPr>
          <p:cNvPr id="16" name="Rectangle 15"/>
          <p:cNvSpPr/>
          <p:nvPr/>
        </p:nvSpPr>
        <p:spPr>
          <a:xfrm>
            <a:off x="7527226" y="5569722"/>
            <a:ext cx="1348549" cy="523220"/>
          </a:xfrm>
          <a:prstGeom prst="rect">
            <a:avLst/>
          </a:prstGeom>
        </p:spPr>
        <p:txBody>
          <a:bodyPr wrap="square">
            <a:spAutoFit/>
          </a:bodyPr>
          <a:lstStyle/>
          <a:p>
            <a:pPr eaLnBrk="1" fontAlgn="auto" hangingPunct="1">
              <a:spcBef>
                <a:spcPts val="0"/>
              </a:spcBef>
              <a:spcAft>
                <a:spcPts val="0"/>
              </a:spcAft>
            </a:pPr>
            <a:r>
              <a:rPr lang="en-US" sz="1400" dirty="0">
                <a:solidFill>
                  <a:prstClr val="black"/>
                </a:solidFill>
                <a:latin typeface="Calibri"/>
              </a:rPr>
              <a:t>(Wright-Fisher process)</a:t>
            </a:r>
          </a:p>
        </p:txBody>
      </p:sp>
    </p:spTree>
    <p:extLst>
      <p:ext uri="{BB962C8B-B14F-4D97-AF65-F5344CB8AC3E}">
        <p14:creationId xmlns:p14="http://schemas.microsoft.com/office/powerpoint/2010/main" val="3786465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D:\Fleliaer\My Documents\Congressen\2011_5thEPC_Rodos\allelic genealogies_1.jpg"/>
          <p:cNvPicPr>
            <a:picLocks noChangeAspect="1" noChangeArrowheads="1"/>
          </p:cNvPicPr>
          <p:nvPr/>
        </p:nvPicPr>
        <p:blipFill>
          <a:blip r:embed="rId3" cstate="print"/>
          <a:srcRect/>
          <a:stretch>
            <a:fillRect/>
          </a:stretch>
        </p:blipFill>
        <p:spPr bwMode="auto">
          <a:xfrm>
            <a:off x="3627437" y="6043613"/>
            <a:ext cx="1889125" cy="122237"/>
          </a:xfrm>
          <a:prstGeom prst="rect">
            <a:avLst/>
          </a:prstGeom>
          <a:noFill/>
        </p:spPr>
      </p:pic>
      <p:pic>
        <p:nvPicPr>
          <p:cNvPr id="7" name="Picture 2" descr="D:\Fleliaer\My Documents\Congressen\2011_5thEPC_Rodos\allelic genealogies_2.jpg"/>
          <p:cNvPicPr>
            <a:picLocks noChangeAspect="1" noChangeArrowheads="1"/>
          </p:cNvPicPr>
          <p:nvPr/>
        </p:nvPicPr>
        <p:blipFill>
          <a:blip r:embed="rId4" cstate="print"/>
          <a:srcRect/>
          <a:stretch>
            <a:fillRect/>
          </a:stretch>
        </p:blipFill>
        <p:spPr bwMode="auto">
          <a:xfrm>
            <a:off x="3621607" y="5805488"/>
            <a:ext cx="1951037" cy="360362"/>
          </a:xfrm>
          <a:prstGeom prst="rect">
            <a:avLst/>
          </a:prstGeom>
          <a:noFill/>
        </p:spPr>
      </p:pic>
      <p:pic>
        <p:nvPicPr>
          <p:cNvPr id="8" name="Picture 4" descr="D:\Fleliaer\My Documents\Congressen\2011_5thEPC_Rodos\allelic genealogies_3.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621882" y="5577681"/>
            <a:ext cx="1951038" cy="590550"/>
          </a:xfrm>
          <a:prstGeom prst="rect">
            <a:avLst/>
          </a:prstGeom>
          <a:noFill/>
        </p:spPr>
      </p:pic>
      <p:pic>
        <p:nvPicPr>
          <p:cNvPr id="9" name="Picture 2" descr="D:\Fleliaer\My Documents\Congressen\2011_5thEPC_Rodos\allelic genealogies_4.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429795" y="3955256"/>
            <a:ext cx="2146300" cy="2212975"/>
          </a:xfrm>
          <a:prstGeom prst="rect">
            <a:avLst/>
          </a:prstGeom>
          <a:noFill/>
        </p:spPr>
      </p:pic>
      <p:pic>
        <p:nvPicPr>
          <p:cNvPr id="18433" name="Picture 1" descr="D:\Fleliaer\My Documents\Congressen\2011_5thEPC_Rodos\allelic genealogies_5.jpg"/>
          <p:cNvPicPr>
            <a:picLocks noChangeAspect="1" noChangeArrowheads="1"/>
          </p:cNvPicPr>
          <p:nvPr/>
        </p:nvPicPr>
        <p:blipFill>
          <a:blip r:embed="rId7" cstate="print">
            <a:clrChange>
              <a:clrFrom>
                <a:srgbClr val="FFFFFF"/>
              </a:clrFrom>
              <a:clrTo>
                <a:srgbClr val="FFFFFF">
                  <a:alpha val="0"/>
                </a:srgbClr>
              </a:clrTo>
            </a:clrChange>
            <a:duotone>
              <a:prstClr val="black"/>
              <a:schemeClr val="bg1">
                <a:tint val="45000"/>
                <a:satMod val="400000"/>
              </a:schemeClr>
            </a:duotone>
          </a:blip>
          <a:srcRect/>
          <a:stretch>
            <a:fillRect/>
          </a:stretch>
        </p:blipFill>
        <p:spPr bwMode="auto">
          <a:xfrm>
            <a:off x="3036888" y="3090861"/>
            <a:ext cx="2876550" cy="3078163"/>
          </a:xfrm>
          <a:prstGeom prst="rect">
            <a:avLst/>
          </a:prstGeom>
          <a:noFill/>
        </p:spPr>
      </p:pic>
      <p:sp>
        <p:nvSpPr>
          <p:cNvPr id="12" name="TextBox 11"/>
          <p:cNvSpPr txBox="1"/>
          <p:nvPr/>
        </p:nvSpPr>
        <p:spPr>
          <a:xfrm>
            <a:off x="3518223" y="2639746"/>
            <a:ext cx="2139304" cy="369332"/>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Barriers to gene flow</a:t>
            </a:r>
          </a:p>
        </p:txBody>
      </p:sp>
      <p:sp>
        <p:nvSpPr>
          <p:cNvPr id="14" name="Isosceles Triangle 13"/>
          <p:cNvSpPr/>
          <p:nvPr/>
        </p:nvSpPr>
        <p:spPr>
          <a:xfrm rot="10800000">
            <a:off x="3874700" y="3102795"/>
            <a:ext cx="350664" cy="607191"/>
          </a:xfrm>
          <a:prstGeom prst="triangle">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16" name="Isosceles Triangle 15"/>
          <p:cNvSpPr/>
          <p:nvPr/>
        </p:nvSpPr>
        <p:spPr>
          <a:xfrm rot="10800000">
            <a:off x="5098925" y="3082247"/>
            <a:ext cx="192265" cy="163474"/>
          </a:xfrm>
          <a:prstGeom prst="triangle">
            <a:avLst>
              <a:gd name="adj" fmla="val 9619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18"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sp>
        <p:nvSpPr>
          <p:cNvPr id="11" name="Rectangle 10"/>
          <p:cNvSpPr/>
          <p:nvPr/>
        </p:nvSpPr>
        <p:spPr>
          <a:xfrm>
            <a:off x="3534449" y="6243566"/>
            <a:ext cx="2099486" cy="369332"/>
          </a:xfrm>
          <a:prstGeom prst="rect">
            <a:avLst/>
          </a:prstGeom>
        </p:spPr>
        <p:txBody>
          <a:bodyPr wrap="none">
            <a:spAutoFit/>
          </a:bodyPr>
          <a:lstStyle/>
          <a:p>
            <a:pPr eaLnBrk="1" fontAlgn="auto" hangingPunct="1">
              <a:spcBef>
                <a:spcPts val="0"/>
              </a:spcBef>
              <a:spcAft>
                <a:spcPts val="0"/>
              </a:spcAft>
            </a:pPr>
            <a:r>
              <a:rPr lang="nl-BE" b="1" dirty="0">
                <a:solidFill>
                  <a:srgbClr val="1F497D">
                    <a:lumMod val="60000"/>
                    <a:lumOff val="40000"/>
                  </a:srgbClr>
                </a:solidFill>
                <a:latin typeface="Calibri"/>
              </a:rPr>
              <a:t>coalescence process</a:t>
            </a:r>
          </a:p>
        </p:txBody>
      </p:sp>
      <p:sp>
        <p:nvSpPr>
          <p:cNvPr id="13" name="Oval 12"/>
          <p:cNvSpPr/>
          <p:nvPr/>
        </p:nvSpPr>
        <p:spPr>
          <a:xfrm>
            <a:off x="6002338" y="6388100"/>
            <a:ext cx="120650" cy="120650"/>
          </a:xfrm>
          <a:prstGeom prst="ellipse">
            <a:avLst/>
          </a:prstGeom>
          <a:no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5" name="TextBox 14"/>
          <p:cNvSpPr txBox="1"/>
          <p:nvPr/>
        </p:nvSpPr>
        <p:spPr>
          <a:xfrm>
            <a:off x="6053138" y="6283325"/>
            <a:ext cx="2693238" cy="307777"/>
          </a:xfrm>
          <a:prstGeom prst="rect">
            <a:avLst/>
          </a:prstGeom>
          <a:noFill/>
        </p:spPr>
        <p:txBody>
          <a:bodyPr wrap="none" rtlCol="0">
            <a:spAutoFit/>
          </a:bodyPr>
          <a:lstStyle/>
          <a:p>
            <a:pPr eaLnBrk="1" fontAlgn="auto" hangingPunct="1">
              <a:spcBef>
                <a:spcPts val="0"/>
              </a:spcBef>
              <a:spcAft>
                <a:spcPts val="0"/>
              </a:spcAft>
            </a:pPr>
            <a:r>
              <a:rPr lang="en-US" sz="1400" dirty="0">
                <a:solidFill>
                  <a:prstClr val="black"/>
                </a:solidFill>
                <a:latin typeface="Calibri"/>
              </a:rPr>
              <a:t>: individual organisms / allele copy</a:t>
            </a:r>
          </a:p>
        </p:txBody>
      </p:sp>
    </p:spTree>
    <p:extLst>
      <p:ext uri="{BB962C8B-B14F-4D97-AF65-F5344CB8AC3E}">
        <p14:creationId xmlns:p14="http://schemas.microsoft.com/office/powerpoint/2010/main" val="36457838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Fleliaer\My Documents\Congressen\2011_5thEPC_Rodos\allelic genealogies_5.jpg"/>
          <p:cNvPicPr>
            <a:picLocks noChangeAspect="1" noChangeArrowheads="1"/>
          </p:cNvPicPr>
          <p:nvPr/>
        </p:nvPicPr>
        <p:blipFill>
          <a:blip r:embed="rId3" cstate="print"/>
          <a:srcRect/>
          <a:stretch>
            <a:fillRect/>
          </a:stretch>
        </p:blipFill>
        <p:spPr bwMode="auto">
          <a:xfrm>
            <a:off x="2771775" y="2352675"/>
            <a:ext cx="3486150" cy="3822700"/>
          </a:xfrm>
          <a:prstGeom prst="rect">
            <a:avLst/>
          </a:prstGeom>
          <a:noFill/>
        </p:spPr>
      </p:pic>
      <p:sp>
        <p:nvSpPr>
          <p:cNvPr id="5" name="Isosceles Triangle 4"/>
          <p:cNvSpPr/>
          <p:nvPr/>
        </p:nvSpPr>
        <p:spPr>
          <a:xfrm rot="10800000">
            <a:off x="3874700" y="2377332"/>
            <a:ext cx="350664" cy="1332655"/>
          </a:xfrm>
          <a:prstGeom prst="triangle">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6" name="Isosceles Triangle 5"/>
          <p:cNvSpPr/>
          <p:nvPr/>
        </p:nvSpPr>
        <p:spPr>
          <a:xfrm rot="10800000">
            <a:off x="5253036" y="2371723"/>
            <a:ext cx="200025" cy="709614"/>
          </a:xfrm>
          <a:prstGeom prst="triangle">
            <a:avLst>
              <a:gd name="adj" fmla="val 9619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endParaRPr lang="nl-BE">
              <a:solidFill>
                <a:prstClr val="white"/>
              </a:solidFill>
            </a:endParaRPr>
          </a:p>
        </p:txBody>
      </p:sp>
      <p:sp>
        <p:nvSpPr>
          <p:cNvPr id="7" name="TextBox 6"/>
          <p:cNvSpPr txBox="1"/>
          <p:nvPr/>
        </p:nvSpPr>
        <p:spPr>
          <a:xfrm>
            <a:off x="3125124" y="195739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8" name="TextBox 7"/>
          <p:cNvSpPr txBox="1"/>
          <p:nvPr/>
        </p:nvSpPr>
        <p:spPr>
          <a:xfrm>
            <a:off x="4591974" y="1964300"/>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9" name="TextBox 8"/>
          <p:cNvSpPr txBox="1"/>
          <p:nvPr/>
        </p:nvSpPr>
        <p:spPr>
          <a:xfrm>
            <a:off x="5782599" y="1964300"/>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cxnSp>
        <p:nvCxnSpPr>
          <p:cNvPr id="11" name="Straight Connector 10"/>
          <p:cNvCxnSpPr/>
          <p:nvPr/>
        </p:nvCxnSpPr>
        <p:spPr>
          <a:xfrm>
            <a:off x="5113020" y="3238500"/>
            <a:ext cx="1349693"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462713" y="3070860"/>
            <a:ext cx="413896" cy="369332"/>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T2</a:t>
            </a:r>
          </a:p>
        </p:txBody>
      </p:sp>
      <p:cxnSp>
        <p:nvCxnSpPr>
          <p:cNvPr id="13" name="Straight Connector 12"/>
          <p:cNvCxnSpPr/>
          <p:nvPr/>
        </p:nvCxnSpPr>
        <p:spPr>
          <a:xfrm>
            <a:off x="4366260" y="4030980"/>
            <a:ext cx="2096453"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462713" y="3863340"/>
            <a:ext cx="413896" cy="369332"/>
          </a:xfrm>
          <a:prstGeom prst="rect">
            <a:avLst/>
          </a:prstGeom>
          <a:noFill/>
        </p:spPr>
        <p:txBody>
          <a:bodyPr wrap="none" rtlCol="0">
            <a:spAutoFit/>
          </a:bodyPr>
          <a:lstStyle/>
          <a:p>
            <a:pPr eaLnBrk="1" fontAlgn="auto" hangingPunct="1">
              <a:spcBef>
                <a:spcPts val="0"/>
              </a:spcBef>
              <a:spcAft>
                <a:spcPts val="0"/>
              </a:spcAft>
            </a:pPr>
            <a:r>
              <a:rPr lang="nl-BE" dirty="0">
                <a:solidFill>
                  <a:prstClr val="black"/>
                </a:solidFill>
                <a:latin typeface="Calibri"/>
              </a:rPr>
              <a:t>T1</a:t>
            </a:r>
          </a:p>
        </p:txBody>
      </p:sp>
      <p:sp>
        <p:nvSpPr>
          <p:cNvPr id="16"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cxnSp>
        <p:nvCxnSpPr>
          <p:cNvPr id="15" name="Straight Arrow Connector 14"/>
          <p:cNvCxnSpPr/>
          <p:nvPr/>
        </p:nvCxnSpPr>
        <p:spPr>
          <a:xfrm rot="16200000" flipV="1">
            <a:off x="5069772" y="4245372"/>
            <a:ext cx="3842545" cy="1"/>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7077818" y="2341534"/>
            <a:ext cx="546945" cy="307777"/>
          </a:xfrm>
          <a:prstGeom prst="rect">
            <a:avLst/>
          </a:prstGeom>
          <a:noFill/>
        </p:spPr>
        <p:txBody>
          <a:bodyPr wrap="none" rtlCol="0">
            <a:spAutoFit/>
          </a:bodyPr>
          <a:lstStyle/>
          <a:p>
            <a:pPr eaLnBrk="1" fontAlgn="auto" hangingPunct="1">
              <a:spcBef>
                <a:spcPts val="0"/>
              </a:spcBef>
              <a:spcAft>
                <a:spcPts val="0"/>
              </a:spcAft>
            </a:pPr>
            <a:r>
              <a:rPr lang="nl-BE" sz="1400" dirty="0">
                <a:solidFill>
                  <a:prstClr val="black"/>
                </a:solidFill>
                <a:latin typeface="Calibri"/>
              </a:rPr>
              <a:t>Time</a:t>
            </a:r>
          </a:p>
        </p:txBody>
      </p:sp>
      <p:sp>
        <p:nvSpPr>
          <p:cNvPr id="18" name="Rectangle 17"/>
          <p:cNvSpPr/>
          <p:nvPr/>
        </p:nvSpPr>
        <p:spPr>
          <a:xfrm>
            <a:off x="2394065" y="1098034"/>
            <a:ext cx="4362220" cy="369332"/>
          </a:xfrm>
          <a:prstGeom prst="rect">
            <a:avLst/>
          </a:prstGeom>
        </p:spPr>
        <p:txBody>
          <a:bodyPr wrap="none">
            <a:spAutoFit/>
          </a:bodyPr>
          <a:lstStyle/>
          <a:p>
            <a:pPr eaLnBrk="1" fontAlgn="auto" hangingPunct="1">
              <a:spcBef>
                <a:spcPts val="0"/>
              </a:spcBef>
              <a:spcAft>
                <a:spcPts val="0"/>
              </a:spcAft>
            </a:pPr>
            <a:r>
              <a:rPr lang="en-US" dirty="0">
                <a:solidFill>
                  <a:prstClr val="black"/>
                </a:solidFill>
                <a:latin typeface="Calibri"/>
              </a:rPr>
              <a:t>separately evolving metapopulation lineages</a:t>
            </a:r>
          </a:p>
        </p:txBody>
      </p:sp>
      <p:cxnSp>
        <p:nvCxnSpPr>
          <p:cNvPr id="20" name="Straight Arrow Connector 19"/>
          <p:cNvCxnSpPr>
            <a:stCxn id="18" idx="2"/>
            <a:endCxn id="7" idx="0"/>
          </p:cNvCxnSpPr>
          <p:nvPr/>
        </p:nvCxnSpPr>
        <p:spPr>
          <a:xfrm flipH="1">
            <a:off x="3306424" y="1467366"/>
            <a:ext cx="1268751" cy="4900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8" idx="2"/>
            <a:endCxn id="8" idx="0"/>
          </p:cNvCxnSpPr>
          <p:nvPr/>
        </p:nvCxnSpPr>
        <p:spPr>
          <a:xfrm>
            <a:off x="4575175" y="1467366"/>
            <a:ext cx="192488" cy="4969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2"/>
          </p:cNvCxnSpPr>
          <p:nvPr/>
        </p:nvCxnSpPr>
        <p:spPr>
          <a:xfrm>
            <a:off x="4575175" y="1467366"/>
            <a:ext cx="1228725" cy="5138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223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Fleliaer\My Documents\Congressen\2011_5thEPC_Rodos\allelic genealogies_mutations_2.jpg"/>
          <p:cNvPicPr>
            <a:picLocks noChangeAspect="1" noChangeArrowheads="1"/>
          </p:cNvPicPr>
          <p:nvPr/>
        </p:nvPicPr>
        <p:blipFill>
          <a:blip r:embed="rId3" cstate="print"/>
          <a:srcRect/>
          <a:stretch>
            <a:fillRect/>
          </a:stretch>
        </p:blipFill>
        <p:spPr bwMode="auto">
          <a:xfrm>
            <a:off x="2279092" y="2349341"/>
            <a:ext cx="3486150" cy="3816350"/>
          </a:xfrm>
          <a:prstGeom prst="rect">
            <a:avLst/>
          </a:prstGeom>
          <a:noFill/>
        </p:spPr>
      </p:pic>
      <p:sp>
        <p:nvSpPr>
          <p:cNvPr id="9" name="TextBox 8"/>
          <p:cNvSpPr txBox="1"/>
          <p:nvPr/>
        </p:nvSpPr>
        <p:spPr>
          <a:xfrm>
            <a:off x="2643423" y="1938080"/>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0" name="TextBox 9"/>
          <p:cNvSpPr txBox="1"/>
          <p:nvPr/>
        </p:nvSpPr>
        <p:spPr>
          <a:xfrm>
            <a:off x="4110273" y="1944985"/>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1" name="TextBox 10"/>
          <p:cNvSpPr txBox="1"/>
          <p:nvPr/>
        </p:nvSpPr>
        <p:spPr>
          <a:xfrm>
            <a:off x="5300898" y="1944985"/>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6"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cxnSp>
        <p:nvCxnSpPr>
          <p:cNvPr id="18" name="Straight Arrow Connector 17"/>
          <p:cNvCxnSpPr/>
          <p:nvPr/>
        </p:nvCxnSpPr>
        <p:spPr>
          <a:xfrm rot="16200000" flipV="1">
            <a:off x="75760" y="4245372"/>
            <a:ext cx="3842545" cy="1"/>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311150" y="2584795"/>
            <a:ext cx="1592601" cy="64633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eaLnBrk="1" fontAlgn="auto" hangingPunct="1">
              <a:spcBef>
                <a:spcPts val="0"/>
              </a:spcBef>
              <a:spcAft>
                <a:spcPts val="0"/>
              </a:spcAft>
            </a:pPr>
            <a:r>
              <a:rPr lang="nl-BE" b="1" dirty="0">
                <a:solidFill>
                  <a:prstClr val="white"/>
                </a:solidFill>
              </a:rPr>
              <a:t>Trans-species polymorphism</a:t>
            </a:r>
          </a:p>
        </p:txBody>
      </p:sp>
    </p:spTree>
    <p:extLst>
      <p:ext uri="{BB962C8B-B14F-4D97-AF65-F5344CB8AC3E}">
        <p14:creationId xmlns:p14="http://schemas.microsoft.com/office/powerpoint/2010/main" val="3317248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Fleliaer\My Documents\Congressen\2011_5thEPC_Rodos\allelic genealogies_mutations_2.jpg"/>
          <p:cNvPicPr>
            <a:picLocks noChangeAspect="1" noChangeArrowheads="1"/>
          </p:cNvPicPr>
          <p:nvPr/>
        </p:nvPicPr>
        <p:blipFill>
          <a:blip r:embed="rId3" cstate="print"/>
          <a:srcRect/>
          <a:stretch>
            <a:fillRect/>
          </a:stretch>
        </p:blipFill>
        <p:spPr bwMode="auto">
          <a:xfrm>
            <a:off x="2279092" y="2349341"/>
            <a:ext cx="3486150" cy="3816350"/>
          </a:xfrm>
          <a:prstGeom prst="rect">
            <a:avLst/>
          </a:prstGeom>
          <a:noFill/>
        </p:spPr>
      </p:pic>
      <p:pic>
        <p:nvPicPr>
          <p:cNvPr id="56322" name="Picture 2" descr="D:\Fleliaer\My Documents\Congressen\2011_5thEPC_Rodos\allelic genealogies_mutations_2_cladogram.jpg"/>
          <p:cNvPicPr>
            <a:picLocks noChangeAspect="1" noChangeArrowheads="1"/>
          </p:cNvPicPr>
          <p:nvPr/>
        </p:nvPicPr>
        <p:blipFill>
          <a:blip r:embed="rId4" cstate="print"/>
          <a:srcRect/>
          <a:stretch>
            <a:fillRect/>
          </a:stretch>
        </p:blipFill>
        <p:spPr bwMode="auto">
          <a:xfrm>
            <a:off x="6548553" y="2027564"/>
            <a:ext cx="2084388" cy="1103312"/>
          </a:xfrm>
          <a:prstGeom prst="rect">
            <a:avLst/>
          </a:prstGeom>
          <a:noFill/>
        </p:spPr>
      </p:pic>
      <p:sp>
        <p:nvSpPr>
          <p:cNvPr id="9" name="TextBox 8"/>
          <p:cNvSpPr txBox="1"/>
          <p:nvPr/>
        </p:nvSpPr>
        <p:spPr>
          <a:xfrm>
            <a:off x="2643423" y="1938080"/>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0" name="TextBox 9"/>
          <p:cNvSpPr txBox="1"/>
          <p:nvPr/>
        </p:nvSpPr>
        <p:spPr>
          <a:xfrm>
            <a:off x="4110273" y="1944985"/>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1" name="TextBox 10"/>
          <p:cNvSpPr txBox="1"/>
          <p:nvPr/>
        </p:nvSpPr>
        <p:spPr>
          <a:xfrm>
            <a:off x="5300898" y="1944985"/>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6"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sp>
        <p:nvSpPr>
          <p:cNvPr id="17" name="TextBox 16"/>
          <p:cNvSpPr txBox="1"/>
          <p:nvPr/>
        </p:nvSpPr>
        <p:spPr>
          <a:xfrm>
            <a:off x="6002338" y="2954704"/>
            <a:ext cx="3056324" cy="646331"/>
          </a:xfrm>
          <a:prstGeom prst="rect">
            <a:avLst/>
          </a:prstGeom>
          <a:noFill/>
        </p:spPr>
        <p:txBody>
          <a:bodyPr wrap="square" rtlCol="0">
            <a:spAutoFit/>
          </a:bodyPr>
          <a:lstStyle/>
          <a:p>
            <a:pPr eaLnBrk="1" fontAlgn="auto" hangingPunct="1">
              <a:spcBef>
                <a:spcPts val="0"/>
              </a:spcBef>
              <a:spcAft>
                <a:spcPts val="0"/>
              </a:spcAft>
            </a:pPr>
            <a:r>
              <a:rPr lang="nl-BE" b="1" dirty="0">
                <a:solidFill>
                  <a:prstClr val="black"/>
                </a:solidFill>
                <a:latin typeface="Calibri"/>
              </a:rPr>
              <a:t>3 species: </a:t>
            </a:r>
          </a:p>
          <a:p>
            <a:pPr eaLnBrk="1" fontAlgn="auto" hangingPunct="1">
              <a:spcBef>
                <a:spcPts val="0"/>
              </a:spcBef>
              <a:spcAft>
                <a:spcPts val="0"/>
              </a:spcAft>
            </a:pPr>
            <a:r>
              <a:rPr lang="nl-BE" b="1" dirty="0">
                <a:solidFill>
                  <a:prstClr val="black"/>
                </a:solidFill>
                <a:latin typeface="Calibri"/>
              </a:rPr>
              <a:t>Not reciprocally monophyletic</a:t>
            </a:r>
          </a:p>
        </p:txBody>
      </p:sp>
      <p:cxnSp>
        <p:nvCxnSpPr>
          <p:cNvPr id="18" name="Straight Arrow Connector 17"/>
          <p:cNvCxnSpPr/>
          <p:nvPr/>
        </p:nvCxnSpPr>
        <p:spPr>
          <a:xfrm rot="16200000" flipV="1">
            <a:off x="75760" y="4245372"/>
            <a:ext cx="3842545" cy="1"/>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5861818" y="2176787"/>
            <a:ext cx="543739" cy="523220"/>
          </a:xfrm>
          <a:prstGeom prst="rect">
            <a:avLst/>
          </a:prstGeom>
          <a:noFill/>
        </p:spPr>
        <p:txBody>
          <a:bodyPr wrap="none" rtlCol="0">
            <a:spAutoFit/>
          </a:bodyPr>
          <a:lstStyle/>
          <a:p>
            <a:pPr eaLnBrk="1" fontAlgn="auto" hangingPunct="1">
              <a:spcBef>
                <a:spcPts val="0"/>
              </a:spcBef>
              <a:spcAft>
                <a:spcPts val="0"/>
              </a:spcAft>
            </a:pPr>
            <a:r>
              <a:rPr lang="nl-BE" sz="2800" b="1" dirty="0">
                <a:solidFill>
                  <a:prstClr val="black"/>
                </a:solidFill>
                <a:latin typeface="Calibri"/>
              </a:rPr>
              <a:t>&gt;&gt;</a:t>
            </a:r>
          </a:p>
        </p:txBody>
      </p:sp>
      <p:sp>
        <p:nvSpPr>
          <p:cNvPr id="15" name="TextBox 14"/>
          <p:cNvSpPr txBox="1"/>
          <p:nvPr/>
        </p:nvSpPr>
        <p:spPr>
          <a:xfrm>
            <a:off x="311150" y="2584795"/>
            <a:ext cx="1592601" cy="646331"/>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eaLnBrk="1" fontAlgn="auto" hangingPunct="1">
              <a:spcBef>
                <a:spcPts val="0"/>
              </a:spcBef>
              <a:spcAft>
                <a:spcPts val="0"/>
              </a:spcAft>
            </a:pPr>
            <a:r>
              <a:rPr lang="nl-BE" b="1" dirty="0">
                <a:solidFill>
                  <a:prstClr val="white"/>
                </a:solidFill>
              </a:rPr>
              <a:t>Trans-species polymorphism</a:t>
            </a:r>
          </a:p>
        </p:txBody>
      </p:sp>
      <p:grpSp>
        <p:nvGrpSpPr>
          <p:cNvPr id="38" name="Group 37"/>
          <p:cNvGrpSpPr/>
          <p:nvPr/>
        </p:nvGrpSpPr>
        <p:grpSpPr>
          <a:xfrm>
            <a:off x="7799386" y="2362200"/>
            <a:ext cx="569121" cy="640555"/>
            <a:chOff x="7799386" y="2362200"/>
            <a:chExt cx="569121" cy="640555"/>
          </a:xfrm>
        </p:grpSpPr>
        <p:sp>
          <p:nvSpPr>
            <p:cNvPr id="34" name="Oval 33"/>
            <p:cNvSpPr/>
            <p:nvPr/>
          </p:nvSpPr>
          <p:spPr>
            <a:xfrm>
              <a:off x="7799386" y="236220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7" name="Oval 36"/>
            <p:cNvSpPr/>
            <p:nvPr/>
          </p:nvSpPr>
          <p:spPr>
            <a:xfrm>
              <a:off x="8261352" y="2895600"/>
              <a:ext cx="107155" cy="10715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50" name="Group 49"/>
          <p:cNvGrpSpPr/>
          <p:nvPr/>
        </p:nvGrpSpPr>
        <p:grpSpPr>
          <a:xfrm>
            <a:off x="4471989" y="2358232"/>
            <a:ext cx="4159249" cy="1340640"/>
            <a:chOff x="4471989" y="2358232"/>
            <a:chExt cx="4159249" cy="1340640"/>
          </a:xfrm>
        </p:grpSpPr>
        <p:grpSp>
          <p:nvGrpSpPr>
            <p:cNvPr id="27" name="Group 26"/>
            <p:cNvGrpSpPr/>
            <p:nvPr/>
          </p:nvGrpSpPr>
          <p:grpSpPr>
            <a:xfrm>
              <a:off x="4471989" y="2358232"/>
              <a:ext cx="4159249" cy="1340640"/>
              <a:chOff x="4471989" y="2358232"/>
              <a:chExt cx="4159249" cy="1340640"/>
            </a:xfrm>
          </p:grpSpPr>
          <p:sp>
            <p:nvSpPr>
              <p:cNvPr id="12" name="Oval 11"/>
              <p:cNvSpPr/>
              <p:nvPr/>
            </p:nvSpPr>
            <p:spPr>
              <a:xfrm>
                <a:off x="4471989" y="3492500"/>
                <a:ext cx="206372" cy="206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4" name="Oval 13"/>
              <p:cNvSpPr/>
              <p:nvPr/>
            </p:nvSpPr>
            <p:spPr>
              <a:xfrm>
                <a:off x="4478735" y="2369343"/>
                <a:ext cx="173831" cy="173831"/>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19" name="Oval 18"/>
              <p:cNvSpPr/>
              <p:nvPr/>
            </p:nvSpPr>
            <p:spPr>
              <a:xfrm>
                <a:off x="5067301" y="2364582"/>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0" name="Oval 19"/>
              <p:cNvSpPr/>
              <p:nvPr/>
            </p:nvSpPr>
            <p:spPr>
              <a:xfrm>
                <a:off x="5264945" y="2369344"/>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1" name="Oval 20"/>
              <p:cNvSpPr/>
              <p:nvPr/>
            </p:nvSpPr>
            <p:spPr>
              <a:xfrm>
                <a:off x="5460207" y="2364582"/>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3" name="Oval 22"/>
              <p:cNvSpPr/>
              <p:nvPr/>
            </p:nvSpPr>
            <p:spPr>
              <a:xfrm>
                <a:off x="8457407" y="2358232"/>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4" name="Oval 23"/>
              <p:cNvSpPr/>
              <p:nvPr/>
            </p:nvSpPr>
            <p:spPr>
              <a:xfrm>
                <a:off x="8243094" y="2362994"/>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5" name="Oval 24"/>
              <p:cNvSpPr/>
              <p:nvPr/>
            </p:nvSpPr>
            <p:spPr>
              <a:xfrm>
                <a:off x="8028782" y="2358232"/>
                <a:ext cx="173831" cy="1738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6" name="Oval 25"/>
              <p:cNvSpPr/>
              <p:nvPr/>
            </p:nvSpPr>
            <p:spPr>
              <a:xfrm>
                <a:off x="7814470" y="2362995"/>
                <a:ext cx="173831" cy="173831"/>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49" name="Oval 48"/>
            <p:cNvSpPr/>
            <p:nvPr/>
          </p:nvSpPr>
          <p:spPr>
            <a:xfrm>
              <a:off x="8261350" y="2882900"/>
              <a:ext cx="114300" cy="1143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14110362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D:\Fleliaer\My Documents\Congressen\2011_5thEPC_Rodos\allelic genealogies_mutations_3_cladogram.jpg"/>
          <p:cNvPicPr>
            <a:picLocks noChangeAspect="1" noChangeArrowheads="1"/>
          </p:cNvPicPr>
          <p:nvPr/>
        </p:nvPicPr>
        <p:blipFill>
          <a:blip r:embed="rId3" cstate="print"/>
          <a:srcRect/>
          <a:stretch>
            <a:fillRect/>
          </a:stretch>
        </p:blipFill>
        <p:spPr bwMode="auto">
          <a:xfrm>
            <a:off x="6478759" y="1421316"/>
            <a:ext cx="2498725" cy="1200150"/>
          </a:xfrm>
          <a:prstGeom prst="rect">
            <a:avLst/>
          </a:prstGeom>
          <a:noFill/>
        </p:spPr>
      </p:pic>
      <p:pic>
        <p:nvPicPr>
          <p:cNvPr id="57347" name="Picture 3" descr="D:\Fleliaer\My Documents\Congressen\2011_5thEPC_Rodos\allelic genealogies_mutations_3.jpg"/>
          <p:cNvPicPr>
            <a:picLocks noChangeAspect="1" noChangeArrowheads="1"/>
          </p:cNvPicPr>
          <p:nvPr/>
        </p:nvPicPr>
        <p:blipFill>
          <a:blip r:embed="rId4" cstate="print"/>
          <a:srcRect/>
          <a:stretch>
            <a:fillRect/>
          </a:stretch>
        </p:blipFill>
        <p:spPr bwMode="auto">
          <a:xfrm>
            <a:off x="2278062" y="1751013"/>
            <a:ext cx="3633788" cy="4419600"/>
          </a:xfrm>
          <a:prstGeom prst="rect">
            <a:avLst/>
          </a:prstGeom>
          <a:noFill/>
        </p:spPr>
      </p:pic>
      <p:cxnSp>
        <p:nvCxnSpPr>
          <p:cNvPr id="8" name="Straight Arrow Connector 7"/>
          <p:cNvCxnSpPr/>
          <p:nvPr/>
        </p:nvCxnSpPr>
        <p:spPr>
          <a:xfrm rot="5400000" flipH="1" flipV="1">
            <a:off x="-234478" y="3952833"/>
            <a:ext cx="4448261" cy="1588"/>
          </a:xfrm>
          <a:prstGeom prst="straightConnector1">
            <a:avLst/>
          </a:prstGeom>
          <a:ln w="28575">
            <a:solidFill>
              <a:schemeClr val="accent1">
                <a:lumMod val="75000"/>
              </a:schemeClr>
            </a:solidFill>
            <a:tailEnd type="arrow"/>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311150" y="2287072"/>
            <a:ext cx="1624932" cy="338554"/>
          </a:xfrm>
          <a:prstGeom prst="rect">
            <a:avLst/>
          </a:prstGeom>
          <a:noFill/>
        </p:spPr>
        <p:txBody>
          <a:bodyPr wrap="none" rtlCol="0">
            <a:spAutoFit/>
          </a:bodyPr>
          <a:lstStyle/>
          <a:p>
            <a:pPr eaLnBrk="1" fontAlgn="auto" hangingPunct="1">
              <a:spcBef>
                <a:spcPts val="0"/>
              </a:spcBef>
              <a:spcAft>
                <a:spcPts val="0"/>
              </a:spcAft>
            </a:pPr>
            <a:r>
              <a:rPr lang="nl-BE" sz="1600" dirty="0">
                <a:solidFill>
                  <a:prstClr val="black"/>
                </a:solidFill>
                <a:latin typeface="Calibri"/>
              </a:rPr>
              <a:t>Fixation of alleles</a:t>
            </a:r>
          </a:p>
        </p:txBody>
      </p:sp>
      <p:sp>
        <p:nvSpPr>
          <p:cNvPr id="11" name="TextBox 10"/>
          <p:cNvSpPr txBox="1"/>
          <p:nvPr/>
        </p:nvSpPr>
        <p:spPr>
          <a:xfrm>
            <a:off x="311150" y="1583321"/>
            <a:ext cx="1531937" cy="64633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eaLnBrk="1" fontAlgn="auto" hangingPunct="1">
              <a:spcBef>
                <a:spcPts val="0"/>
              </a:spcBef>
              <a:spcAft>
                <a:spcPts val="0"/>
              </a:spcAft>
            </a:pPr>
            <a:r>
              <a:rPr lang="nl-BE" b="1" dirty="0">
                <a:solidFill>
                  <a:prstClr val="white"/>
                </a:solidFill>
              </a:rPr>
              <a:t>Reciprocal monophyly</a:t>
            </a:r>
          </a:p>
        </p:txBody>
      </p:sp>
      <p:sp>
        <p:nvSpPr>
          <p:cNvPr id="12"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sp>
        <p:nvSpPr>
          <p:cNvPr id="15" name="TextBox 14"/>
          <p:cNvSpPr txBox="1"/>
          <p:nvPr/>
        </p:nvSpPr>
        <p:spPr>
          <a:xfrm>
            <a:off x="2635250" y="132138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6" name="TextBox 15"/>
          <p:cNvSpPr txBox="1"/>
          <p:nvPr/>
        </p:nvSpPr>
        <p:spPr>
          <a:xfrm>
            <a:off x="4102100" y="1328290"/>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7" name="TextBox 16"/>
          <p:cNvSpPr txBox="1"/>
          <p:nvPr/>
        </p:nvSpPr>
        <p:spPr>
          <a:xfrm>
            <a:off x="5292725" y="1328290"/>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8" name="TextBox 17"/>
          <p:cNvSpPr txBox="1"/>
          <p:nvPr/>
        </p:nvSpPr>
        <p:spPr>
          <a:xfrm>
            <a:off x="6002339" y="2492375"/>
            <a:ext cx="2995686" cy="646331"/>
          </a:xfrm>
          <a:prstGeom prst="rect">
            <a:avLst/>
          </a:prstGeom>
          <a:noFill/>
        </p:spPr>
        <p:txBody>
          <a:bodyPr wrap="square" rtlCol="0">
            <a:spAutoFit/>
          </a:bodyPr>
          <a:lstStyle/>
          <a:p>
            <a:pPr eaLnBrk="1" fontAlgn="auto" hangingPunct="1">
              <a:spcBef>
                <a:spcPts val="0"/>
              </a:spcBef>
              <a:spcAft>
                <a:spcPts val="0"/>
              </a:spcAft>
            </a:pPr>
            <a:r>
              <a:rPr lang="nl-BE" b="1" dirty="0">
                <a:solidFill>
                  <a:prstClr val="black"/>
                </a:solidFill>
                <a:latin typeface="Calibri"/>
              </a:rPr>
              <a:t>3 species: </a:t>
            </a:r>
          </a:p>
          <a:p>
            <a:pPr eaLnBrk="1" fontAlgn="auto" hangingPunct="1">
              <a:spcBef>
                <a:spcPts val="0"/>
              </a:spcBef>
              <a:spcAft>
                <a:spcPts val="0"/>
              </a:spcAft>
            </a:pPr>
            <a:r>
              <a:rPr lang="nl-BE" b="1" dirty="0">
                <a:solidFill>
                  <a:prstClr val="black"/>
                </a:solidFill>
                <a:latin typeface="Calibri"/>
              </a:rPr>
              <a:t>Reciprocally monophyletic</a:t>
            </a:r>
          </a:p>
        </p:txBody>
      </p:sp>
      <p:sp>
        <p:nvSpPr>
          <p:cNvPr id="20" name="TextBox 19"/>
          <p:cNvSpPr txBox="1"/>
          <p:nvPr/>
        </p:nvSpPr>
        <p:spPr>
          <a:xfrm>
            <a:off x="5899918" y="1557662"/>
            <a:ext cx="543739" cy="523220"/>
          </a:xfrm>
          <a:prstGeom prst="rect">
            <a:avLst/>
          </a:prstGeom>
          <a:noFill/>
        </p:spPr>
        <p:txBody>
          <a:bodyPr wrap="none" rtlCol="0">
            <a:spAutoFit/>
          </a:bodyPr>
          <a:lstStyle/>
          <a:p>
            <a:pPr eaLnBrk="1" fontAlgn="auto" hangingPunct="1">
              <a:spcBef>
                <a:spcPts val="0"/>
              </a:spcBef>
              <a:spcAft>
                <a:spcPts val="0"/>
              </a:spcAft>
            </a:pPr>
            <a:r>
              <a:rPr lang="nl-BE" sz="2800" b="1" dirty="0">
                <a:solidFill>
                  <a:prstClr val="black"/>
                </a:solidFill>
                <a:latin typeface="Calibri"/>
              </a:rPr>
              <a:t>&gt;&gt;</a:t>
            </a:r>
          </a:p>
        </p:txBody>
      </p:sp>
      <p:grpSp>
        <p:nvGrpSpPr>
          <p:cNvPr id="45" name="Group 44"/>
          <p:cNvGrpSpPr/>
          <p:nvPr/>
        </p:nvGrpSpPr>
        <p:grpSpPr>
          <a:xfrm>
            <a:off x="2303780" y="1741805"/>
            <a:ext cx="5135245" cy="808038"/>
            <a:chOff x="2303780" y="1741805"/>
            <a:chExt cx="5135245" cy="808038"/>
          </a:xfrm>
        </p:grpSpPr>
        <p:grpSp>
          <p:nvGrpSpPr>
            <p:cNvPr id="31" name="Group 30"/>
            <p:cNvGrpSpPr/>
            <p:nvPr/>
          </p:nvGrpSpPr>
          <p:grpSpPr>
            <a:xfrm>
              <a:off x="6464300" y="1749425"/>
              <a:ext cx="974725" cy="184150"/>
              <a:chOff x="6464300" y="1749425"/>
              <a:chExt cx="974725" cy="184150"/>
            </a:xfrm>
          </p:grpSpPr>
          <p:sp>
            <p:nvSpPr>
              <p:cNvPr id="21" name="Oval 20"/>
              <p:cNvSpPr/>
              <p:nvPr/>
            </p:nvSpPr>
            <p:spPr>
              <a:xfrm>
                <a:off x="6464300" y="175260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2" name="Oval 21"/>
              <p:cNvSpPr/>
              <p:nvPr/>
            </p:nvSpPr>
            <p:spPr>
              <a:xfrm>
                <a:off x="6657975"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3" name="Oval 22"/>
              <p:cNvSpPr/>
              <p:nvPr/>
            </p:nvSpPr>
            <p:spPr>
              <a:xfrm>
                <a:off x="6851650"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4" name="Oval 23"/>
              <p:cNvSpPr/>
              <p:nvPr/>
            </p:nvSpPr>
            <p:spPr>
              <a:xfrm>
                <a:off x="7058025"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5" name="Oval 24"/>
              <p:cNvSpPr/>
              <p:nvPr/>
            </p:nvSpPr>
            <p:spPr>
              <a:xfrm>
                <a:off x="7258050"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43" name="Group 42"/>
            <p:cNvGrpSpPr/>
            <p:nvPr/>
          </p:nvGrpSpPr>
          <p:grpSpPr>
            <a:xfrm>
              <a:off x="2303780" y="1741805"/>
              <a:ext cx="974725" cy="808038"/>
              <a:chOff x="2303780" y="1741805"/>
              <a:chExt cx="974725" cy="808038"/>
            </a:xfrm>
          </p:grpSpPr>
          <p:sp>
            <p:nvSpPr>
              <p:cNvPr id="37" name="Oval 36"/>
              <p:cNvSpPr/>
              <p:nvPr/>
            </p:nvSpPr>
            <p:spPr>
              <a:xfrm>
                <a:off x="2303780" y="174498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8" name="Oval 37"/>
              <p:cNvSpPr/>
              <p:nvPr/>
            </p:nvSpPr>
            <p:spPr>
              <a:xfrm>
                <a:off x="2497455" y="174180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39" name="Oval 38"/>
              <p:cNvSpPr/>
              <p:nvPr/>
            </p:nvSpPr>
            <p:spPr>
              <a:xfrm>
                <a:off x="2691130" y="174180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0" name="Oval 39"/>
              <p:cNvSpPr/>
              <p:nvPr/>
            </p:nvSpPr>
            <p:spPr>
              <a:xfrm>
                <a:off x="2897505" y="174180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1" name="Oval 40"/>
              <p:cNvSpPr/>
              <p:nvPr/>
            </p:nvSpPr>
            <p:spPr>
              <a:xfrm>
                <a:off x="3097530" y="174180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2" name="Oval 41"/>
              <p:cNvSpPr/>
              <p:nvPr/>
            </p:nvSpPr>
            <p:spPr>
              <a:xfrm>
                <a:off x="2503805" y="2368868"/>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44" name="Oval 43"/>
            <p:cNvSpPr/>
            <p:nvPr/>
          </p:nvSpPr>
          <p:spPr>
            <a:xfrm>
              <a:off x="6712268" y="2275206"/>
              <a:ext cx="129858" cy="1298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62" name="Group 61"/>
          <p:cNvGrpSpPr/>
          <p:nvPr/>
        </p:nvGrpSpPr>
        <p:grpSpPr>
          <a:xfrm>
            <a:off x="3886199" y="1746250"/>
            <a:ext cx="4332288" cy="1036638"/>
            <a:chOff x="3886199" y="1746250"/>
            <a:chExt cx="4332288" cy="1036638"/>
          </a:xfrm>
        </p:grpSpPr>
        <p:grpSp>
          <p:nvGrpSpPr>
            <p:cNvPr id="60" name="Group 59"/>
            <p:cNvGrpSpPr/>
            <p:nvPr/>
          </p:nvGrpSpPr>
          <p:grpSpPr>
            <a:xfrm>
              <a:off x="3886199" y="1746250"/>
              <a:ext cx="4332288" cy="663577"/>
              <a:chOff x="3886199" y="1746250"/>
              <a:chExt cx="4332288" cy="663577"/>
            </a:xfrm>
          </p:grpSpPr>
          <p:sp>
            <p:nvSpPr>
              <p:cNvPr id="46" name="Oval 45"/>
              <p:cNvSpPr/>
              <p:nvPr/>
            </p:nvSpPr>
            <p:spPr>
              <a:xfrm>
                <a:off x="7836218" y="2279969"/>
                <a:ext cx="129858" cy="1298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7" name="Oval 46"/>
              <p:cNvSpPr/>
              <p:nvPr/>
            </p:nvSpPr>
            <p:spPr>
              <a:xfrm>
                <a:off x="3886199" y="17541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8" name="Oval 47"/>
              <p:cNvSpPr/>
              <p:nvPr/>
            </p:nvSpPr>
            <p:spPr>
              <a:xfrm>
                <a:off x="4079874" y="175101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9" name="Oval 48"/>
              <p:cNvSpPr/>
              <p:nvPr/>
            </p:nvSpPr>
            <p:spPr>
              <a:xfrm>
                <a:off x="4273549" y="175101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0" name="Oval 49"/>
              <p:cNvSpPr/>
              <p:nvPr/>
            </p:nvSpPr>
            <p:spPr>
              <a:xfrm>
                <a:off x="4465635" y="175101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6" name="Oval 55"/>
              <p:cNvSpPr/>
              <p:nvPr/>
            </p:nvSpPr>
            <p:spPr>
              <a:xfrm>
                <a:off x="7443787" y="1749425"/>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7" name="Oval 56"/>
              <p:cNvSpPr/>
              <p:nvPr/>
            </p:nvSpPr>
            <p:spPr>
              <a:xfrm>
                <a:off x="7637462" y="174625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8" name="Oval 57"/>
              <p:cNvSpPr/>
              <p:nvPr/>
            </p:nvSpPr>
            <p:spPr>
              <a:xfrm>
                <a:off x="7831137" y="174625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59" name="Oval 58"/>
              <p:cNvSpPr/>
              <p:nvPr/>
            </p:nvSpPr>
            <p:spPr>
              <a:xfrm>
                <a:off x="8037512" y="1746250"/>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61" name="Oval 60"/>
            <p:cNvSpPr/>
            <p:nvPr/>
          </p:nvSpPr>
          <p:spPr>
            <a:xfrm>
              <a:off x="4271962" y="2601913"/>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71" name="Group 70"/>
          <p:cNvGrpSpPr/>
          <p:nvPr/>
        </p:nvGrpSpPr>
        <p:grpSpPr>
          <a:xfrm>
            <a:off x="5057775" y="1741487"/>
            <a:ext cx="3951287" cy="809625"/>
            <a:chOff x="5057775" y="1741487"/>
            <a:chExt cx="3951287" cy="809625"/>
          </a:xfrm>
        </p:grpSpPr>
        <p:grpSp>
          <p:nvGrpSpPr>
            <p:cNvPr id="63" name="Group 62"/>
            <p:cNvGrpSpPr/>
            <p:nvPr/>
          </p:nvGrpSpPr>
          <p:grpSpPr>
            <a:xfrm>
              <a:off x="8234362" y="1741487"/>
              <a:ext cx="774700" cy="184150"/>
              <a:chOff x="8234362" y="1741487"/>
              <a:chExt cx="774700" cy="184150"/>
            </a:xfrm>
          </p:grpSpPr>
          <p:sp>
            <p:nvSpPr>
              <p:cNvPr id="26" name="Oval 25"/>
              <p:cNvSpPr/>
              <p:nvPr/>
            </p:nvSpPr>
            <p:spPr>
              <a:xfrm>
                <a:off x="8234362" y="174466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7" name="Oval 26"/>
              <p:cNvSpPr/>
              <p:nvPr/>
            </p:nvSpPr>
            <p:spPr>
              <a:xfrm>
                <a:off x="8428037"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8" name="Oval 27"/>
              <p:cNvSpPr/>
              <p:nvPr/>
            </p:nvSpPr>
            <p:spPr>
              <a:xfrm>
                <a:off x="8621712"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9" name="Oval 28"/>
              <p:cNvSpPr/>
              <p:nvPr/>
            </p:nvSpPr>
            <p:spPr>
              <a:xfrm>
                <a:off x="8828087"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grpSp>
          <p:nvGrpSpPr>
            <p:cNvPr id="64" name="Group 63"/>
            <p:cNvGrpSpPr/>
            <p:nvPr/>
          </p:nvGrpSpPr>
          <p:grpSpPr>
            <a:xfrm>
              <a:off x="5057775" y="1741487"/>
              <a:ext cx="774700" cy="184150"/>
              <a:chOff x="8234362" y="1741487"/>
              <a:chExt cx="774700" cy="184150"/>
            </a:xfrm>
          </p:grpSpPr>
          <p:sp>
            <p:nvSpPr>
              <p:cNvPr id="65" name="Oval 64"/>
              <p:cNvSpPr/>
              <p:nvPr/>
            </p:nvSpPr>
            <p:spPr>
              <a:xfrm>
                <a:off x="8234362" y="1744662"/>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6" name="Oval 65"/>
              <p:cNvSpPr/>
              <p:nvPr/>
            </p:nvSpPr>
            <p:spPr>
              <a:xfrm>
                <a:off x="8428037"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7" name="Oval 66"/>
              <p:cNvSpPr/>
              <p:nvPr/>
            </p:nvSpPr>
            <p:spPr>
              <a:xfrm>
                <a:off x="8621712"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68" name="Oval 67"/>
              <p:cNvSpPr/>
              <p:nvPr/>
            </p:nvSpPr>
            <p:spPr>
              <a:xfrm>
                <a:off x="8828087" y="174148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
          <p:nvSpPr>
            <p:cNvPr id="69" name="Oval 68"/>
            <p:cNvSpPr/>
            <p:nvPr/>
          </p:nvSpPr>
          <p:spPr>
            <a:xfrm>
              <a:off x="5451475" y="2370137"/>
              <a:ext cx="180975" cy="1809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70" name="Oval 69"/>
            <p:cNvSpPr/>
            <p:nvPr/>
          </p:nvSpPr>
          <p:spPr>
            <a:xfrm>
              <a:off x="8660130" y="2146619"/>
              <a:ext cx="129858" cy="1298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grpSp>
    </p:spTree>
    <p:extLst>
      <p:ext uri="{BB962C8B-B14F-4D97-AF65-F5344CB8AC3E}">
        <p14:creationId xmlns:p14="http://schemas.microsoft.com/office/powerpoint/2010/main" val="850248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Biological Species Concept</a:t>
            </a:r>
            <a:endParaRPr lang="en-US" dirty="0"/>
          </a:p>
        </p:txBody>
      </p:sp>
      <p:sp>
        <p:nvSpPr>
          <p:cNvPr id="3" name="Content Placeholder 2"/>
          <p:cNvSpPr>
            <a:spLocks noGrp="1"/>
          </p:cNvSpPr>
          <p:nvPr>
            <p:ph idx="1"/>
          </p:nvPr>
        </p:nvSpPr>
        <p:spPr/>
        <p:txBody>
          <a:bodyPr/>
          <a:lstStyle/>
          <a:p>
            <a:r>
              <a:rPr lang="cs-CZ" dirty="0" smtClean="0"/>
              <a:t>= </a:t>
            </a:r>
            <a:r>
              <a:rPr lang="cs-CZ" b="1" dirty="0" smtClean="0"/>
              <a:t>interbreeding natural populations reproductively isolated from other such group</a:t>
            </a:r>
          </a:p>
          <a:p>
            <a:r>
              <a:rPr lang="cs-CZ" altLang="cs-CZ" dirty="0" smtClean="0"/>
              <a:t>reproductive isolation mechanisms (RIM) </a:t>
            </a:r>
            <a:r>
              <a:rPr lang="cs-CZ" altLang="cs-CZ" dirty="0"/>
              <a:t>= post- or prezygotic barriers of </a:t>
            </a:r>
            <a:r>
              <a:rPr lang="cs-CZ" altLang="cs-CZ" dirty="0" smtClean="0"/>
              <a:t>reproduction</a:t>
            </a:r>
          </a:p>
          <a:p>
            <a:r>
              <a:rPr lang="cs-CZ" altLang="cs-CZ" b="1" dirty="0" smtClean="0"/>
              <a:t>most popular </a:t>
            </a:r>
            <a:r>
              <a:rPr lang="cs-CZ" altLang="cs-CZ" dirty="0" smtClean="0"/>
              <a:t>– it is intuitive and it was promoted most successfully (e.g. by influential evolutionary biologists of the 20th century as main concept of Modern Synthesis)</a:t>
            </a:r>
          </a:p>
          <a:p>
            <a:endParaRPr lang="cs-CZ" altLang="cs-CZ" dirty="0" smtClean="0"/>
          </a:p>
          <a:p>
            <a:r>
              <a:rPr lang="cs-CZ" altLang="cs-CZ" dirty="0" smtClean="0"/>
              <a:t>problems: allopatric and allochronic populations/species, ...</a:t>
            </a:r>
          </a:p>
          <a:p>
            <a:endParaRPr lang="en-US" dirty="0"/>
          </a:p>
        </p:txBody>
      </p:sp>
      <p:sp>
        <p:nvSpPr>
          <p:cNvPr id="5" name="TextBox 4"/>
          <p:cNvSpPr txBox="1"/>
          <p:nvPr/>
        </p:nvSpPr>
        <p:spPr>
          <a:xfrm>
            <a:off x="7668344" y="6453336"/>
            <a:ext cx="1231363" cy="369332"/>
          </a:xfrm>
          <a:prstGeom prst="rect">
            <a:avLst/>
          </a:prstGeom>
          <a:noFill/>
        </p:spPr>
        <p:txBody>
          <a:bodyPr wrap="none" rtlCol="0">
            <a:spAutoFit/>
          </a:bodyPr>
          <a:lstStyle/>
          <a:p>
            <a:r>
              <a:rPr lang="cs-CZ" i="1" dirty="0" smtClean="0"/>
              <a:t>Mayr, 1942</a:t>
            </a:r>
            <a:endParaRPr lang="en-US" i="1" dirty="0"/>
          </a:p>
        </p:txBody>
      </p:sp>
    </p:spTree>
    <p:extLst>
      <p:ext uri="{BB962C8B-B14F-4D97-AF65-F5344CB8AC3E}">
        <p14:creationId xmlns:p14="http://schemas.microsoft.com/office/powerpoint/2010/main" val="3800164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D:\Fleliaer\My Documents\Congressen\2011_5thEPC_Rodos\allelic genealogies_mutations_3.jpg"/>
          <p:cNvPicPr>
            <a:picLocks noChangeAspect="1" noChangeArrowheads="1"/>
          </p:cNvPicPr>
          <p:nvPr/>
        </p:nvPicPr>
        <p:blipFill>
          <a:blip r:embed="rId3" cstate="print"/>
          <a:srcRect/>
          <a:stretch>
            <a:fillRect/>
          </a:stretch>
        </p:blipFill>
        <p:spPr bwMode="auto">
          <a:xfrm>
            <a:off x="411162" y="1751013"/>
            <a:ext cx="3633788" cy="4419600"/>
          </a:xfrm>
          <a:prstGeom prst="rect">
            <a:avLst/>
          </a:prstGeom>
          <a:noFill/>
        </p:spPr>
      </p:pic>
      <p:sp>
        <p:nvSpPr>
          <p:cNvPr id="12" name="Title 1"/>
          <p:cNvSpPr>
            <a:spLocks noGrp="1"/>
          </p:cNvSpPr>
          <p:nvPr>
            <p:ph type="title"/>
          </p:nvPr>
        </p:nvSpPr>
        <p:spPr>
          <a:xfrm>
            <a:off x="311151" y="1"/>
            <a:ext cx="8839200" cy="850899"/>
          </a:xfrm>
        </p:spPr>
        <p:txBody>
          <a:bodyPr vert="horz" lIns="91440" tIns="45720" rIns="91440" bIns="45720" rtlCol="0" anchor="ctr">
            <a:normAutofit/>
          </a:bodyPr>
          <a:lstStyle/>
          <a:p>
            <a:r>
              <a:rPr lang="nl-BE" dirty="0"/>
              <a:t>Phylogeny at the level of populations and species</a:t>
            </a:r>
          </a:p>
        </p:txBody>
      </p:sp>
      <p:sp>
        <p:nvSpPr>
          <p:cNvPr id="15" name="TextBox 14"/>
          <p:cNvSpPr txBox="1"/>
          <p:nvPr/>
        </p:nvSpPr>
        <p:spPr>
          <a:xfrm>
            <a:off x="768350" y="1321385"/>
            <a:ext cx="362600"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A</a:t>
            </a:r>
          </a:p>
        </p:txBody>
      </p:sp>
      <p:sp>
        <p:nvSpPr>
          <p:cNvPr id="16" name="TextBox 15"/>
          <p:cNvSpPr txBox="1"/>
          <p:nvPr/>
        </p:nvSpPr>
        <p:spPr>
          <a:xfrm>
            <a:off x="2235200" y="1328290"/>
            <a:ext cx="351378"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B</a:t>
            </a:r>
          </a:p>
        </p:txBody>
      </p:sp>
      <p:sp>
        <p:nvSpPr>
          <p:cNvPr id="17" name="TextBox 16"/>
          <p:cNvSpPr txBox="1"/>
          <p:nvPr/>
        </p:nvSpPr>
        <p:spPr>
          <a:xfrm>
            <a:off x="3425825" y="1328290"/>
            <a:ext cx="348172" cy="461665"/>
          </a:xfrm>
          <a:prstGeom prst="rect">
            <a:avLst/>
          </a:prstGeom>
          <a:noFill/>
        </p:spPr>
        <p:txBody>
          <a:bodyPr wrap="none" rtlCol="0">
            <a:spAutoFit/>
          </a:bodyPr>
          <a:lstStyle/>
          <a:p>
            <a:pPr eaLnBrk="1" fontAlgn="auto" hangingPunct="1">
              <a:spcBef>
                <a:spcPts val="0"/>
              </a:spcBef>
              <a:spcAft>
                <a:spcPts val="0"/>
              </a:spcAft>
            </a:pPr>
            <a:r>
              <a:rPr lang="nl-BE" sz="2400" dirty="0">
                <a:solidFill>
                  <a:prstClr val="black"/>
                </a:solidFill>
                <a:latin typeface="Calibri"/>
              </a:rPr>
              <a:t>C</a:t>
            </a:r>
          </a:p>
        </p:txBody>
      </p:sp>
      <p:sp>
        <p:nvSpPr>
          <p:cNvPr id="13" name="Rectangle 12"/>
          <p:cNvSpPr/>
          <p:nvPr/>
        </p:nvSpPr>
        <p:spPr>
          <a:xfrm>
            <a:off x="4137026" y="1767007"/>
            <a:ext cx="5006974" cy="34009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55600" indent="-355600" eaLnBrk="1" fontAlgn="auto" hangingPunct="1">
              <a:spcBef>
                <a:spcPts val="0"/>
              </a:spcBef>
              <a:spcAft>
                <a:spcPts val="600"/>
              </a:spcAft>
              <a:buFont typeface="Arial" pitchFamily="34" charset="0"/>
              <a:buChar char="•"/>
            </a:pPr>
            <a:r>
              <a:rPr lang="en-US" sz="2000" dirty="0">
                <a:solidFill>
                  <a:prstClr val="black"/>
                </a:solidFill>
              </a:rPr>
              <a:t>Gene genealogies below and above the species level are different in nature</a:t>
            </a:r>
          </a:p>
          <a:p>
            <a:pPr eaLnBrk="1" fontAlgn="auto" hangingPunct="1">
              <a:spcBef>
                <a:spcPts val="0"/>
              </a:spcBef>
              <a:spcAft>
                <a:spcPts val="600"/>
              </a:spcAft>
            </a:pPr>
            <a:endParaRPr lang="cs-CZ" sz="2000" u="sng" dirty="0" smtClean="0">
              <a:solidFill>
                <a:prstClr val="black"/>
              </a:solidFill>
            </a:endParaRPr>
          </a:p>
          <a:p>
            <a:pPr eaLnBrk="1" fontAlgn="auto" hangingPunct="1">
              <a:spcBef>
                <a:spcPts val="0"/>
              </a:spcBef>
              <a:spcAft>
                <a:spcPts val="600"/>
              </a:spcAft>
            </a:pPr>
            <a:endParaRPr lang="en-US" sz="2000" u="sng" dirty="0">
              <a:solidFill>
                <a:prstClr val="black"/>
              </a:solidFill>
            </a:endParaRPr>
          </a:p>
          <a:p>
            <a:pPr eaLnBrk="1" fontAlgn="auto" hangingPunct="1">
              <a:spcBef>
                <a:spcPts val="0"/>
              </a:spcBef>
              <a:spcAft>
                <a:spcPts val="600"/>
              </a:spcAft>
            </a:pPr>
            <a:endParaRPr lang="en-US" sz="2000" b="1" dirty="0">
              <a:solidFill>
                <a:prstClr val="black"/>
              </a:solidFill>
            </a:endParaRPr>
          </a:p>
          <a:p>
            <a:pPr eaLnBrk="1" fontAlgn="auto" hangingPunct="1">
              <a:spcBef>
                <a:spcPts val="0"/>
              </a:spcBef>
              <a:spcAft>
                <a:spcPts val="600"/>
              </a:spcAft>
            </a:pPr>
            <a:endParaRPr lang="en-US" sz="2000" b="1" dirty="0">
              <a:solidFill>
                <a:prstClr val="black"/>
              </a:solidFill>
            </a:endParaRPr>
          </a:p>
          <a:p>
            <a:pPr eaLnBrk="1" fontAlgn="auto" hangingPunct="1">
              <a:spcBef>
                <a:spcPts val="0"/>
              </a:spcBef>
              <a:spcAft>
                <a:spcPts val="600"/>
              </a:spcAft>
            </a:pPr>
            <a:r>
              <a:rPr lang="en-US" sz="2000" b="1" dirty="0">
                <a:solidFill>
                  <a:prstClr val="black"/>
                </a:solidFill>
              </a:rPr>
              <a:t>species delimitation</a:t>
            </a:r>
          </a:p>
          <a:p>
            <a:pPr marL="355600" indent="-355600" eaLnBrk="1" fontAlgn="auto" hangingPunct="1">
              <a:spcBef>
                <a:spcPts val="0"/>
              </a:spcBef>
              <a:spcAft>
                <a:spcPts val="600"/>
              </a:spcAft>
              <a:buFont typeface="Arial" pitchFamily="34" charset="0"/>
              <a:buChar char="•"/>
            </a:pPr>
            <a:r>
              <a:rPr lang="en-US" sz="2000" dirty="0">
                <a:solidFill>
                  <a:prstClr val="black"/>
                </a:solidFill>
              </a:rPr>
              <a:t>population genetics</a:t>
            </a:r>
          </a:p>
          <a:p>
            <a:pPr marL="355600" indent="-355600" eaLnBrk="1" fontAlgn="auto" hangingPunct="1">
              <a:spcBef>
                <a:spcPts val="0"/>
              </a:spcBef>
              <a:spcAft>
                <a:spcPts val="600"/>
              </a:spcAft>
              <a:buFont typeface="Arial" pitchFamily="34" charset="0"/>
              <a:buChar char="•"/>
            </a:pPr>
            <a:r>
              <a:rPr lang="en-US" sz="2000" dirty="0">
                <a:solidFill>
                  <a:prstClr val="black"/>
                </a:solidFill>
              </a:rPr>
              <a:t>phylogenetics</a:t>
            </a:r>
          </a:p>
        </p:txBody>
      </p:sp>
      <p:sp>
        <p:nvSpPr>
          <p:cNvPr id="3" name="Down Arrow 2"/>
          <p:cNvSpPr/>
          <p:nvPr/>
        </p:nvSpPr>
        <p:spPr>
          <a:xfrm>
            <a:off x="5076056" y="2636912"/>
            <a:ext cx="360040" cy="122413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95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Single-locus delimitation methods</a:t>
            </a:r>
            <a:endParaRPr lang="en-US" dirty="0"/>
          </a:p>
        </p:txBody>
      </p:sp>
      <p:sp>
        <p:nvSpPr>
          <p:cNvPr id="3" name="Content Placeholder 2"/>
          <p:cNvSpPr>
            <a:spLocks noGrp="1"/>
          </p:cNvSpPr>
          <p:nvPr>
            <p:ph idx="1"/>
          </p:nvPr>
        </p:nvSpPr>
        <p:spPr/>
        <p:txBody>
          <a:bodyPr/>
          <a:lstStyle/>
          <a:p>
            <a:r>
              <a:rPr lang="cs-CZ" dirty="0" smtClean="0"/>
              <a:t>gene tree lineages that are found in different species cannot coalesce to a common ancestor („no interspecific gene flow“)</a:t>
            </a:r>
          </a:p>
          <a:p>
            <a:r>
              <a:rPr lang="cs-CZ" b="1" dirty="0" smtClean="0"/>
              <a:t>general mixed Yule coalescent model </a:t>
            </a:r>
            <a:r>
              <a:rPr lang="cs-CZ" dirty="0" smtClean="0"/>
              <a:t>(</a:t>
            </a:r>
            <a:r>
              <a:rPr lang="cs-CZ" b="1" dirty="0" smtClean="0"/>
              <a:t>GMYC</a:t>
            </a:r>
            <a:r>
              <a:rPr lang="cs-CZ" dirty="0" smtClean="0"/>
              <a:t>) – model the transition point between cladogenesis and allele coalescence</a:t>
            </a:r>
          </a:p>
          <a:p>
            <a:r>
              <a:rPr lang="cs-CZ" dirty="0" smtClean="0"/>
              <a:t>prone to </a:t>
            </a:r>
            <a:r>
              <a:rPr lang="cs-CZ" dirty="0" err="1" smtClean="0"/>
              <a:t>over-delimitation</a:t>
            </a:r>
            <a:endParaRPr lang="cs-CZ" dirty="0" smtClean="0"/>
          </a:p>
          <a:p>
            <a:endParaRPr lang="cs-CZ" dirty="0"/>
          </a:p>
          <a:p>
            <a:r>
              <a:rPr lang="cs-CZ" dirty="0" err="1" smtClean="0"/>
              <a:t>similar</a:t>
            </a:r>
            <a:r>
              <a:rPr lang="cs-CZ" dirty="0" smtClean="0"/>
              <a:t> </a:t>
            </a:r>
            <a:r>
              <a:rPr lang="cs-CZ" dirty="0" err="1" smtClean="0"/>
              <a:t>appraches</a:t>
            </a:r>
            <a:r>
              <a:rPr lang="cs-CZ" dirty="0" smtClean="0"/>
              <a:t>: </a:t>
            </a:r>
            <a:r>
              <a:rPr lang="cs-CZ" b="1" dirty="0" err="1" smtClean="0"/>
              <a:t>mPTP</a:t>
            </a:r>
            <a:r>
              <a:rPr lang="cs-CZ" dirty="0" smtClean="0"/>
              <a:t>, </a:t>
            </a:r>
            <a:r>
              <a:rPr lang="cs-CZ" b="1" dirty="0" smtClean="0"/>
              <a:t>ABGD </a:t>
            </a:r>
            <a:r>
              <a:rPr lang="cs-CZ" dirty="0" smtClean="0"/>
              <a:t>(„</a:t>
            </a:r>
            <a:r>
              <a:rPr lang="cs-CZ" dirty="0" err="1" smtClean="0"/>
              <a:t>automated</a:t>
            </a:r>
            <a:r>
              <a:rPr lang="cs-CZ" dirty="0" smtClean="0"/>
              <a:t> </a:t>
            </a:r>
            <a:r>
              <a:rPr lang="cs-CZ" dirty="0" err="1" smtClean="0"/>
              <a:t>barcoding</a:t>
            </a:r>
            <a:r>
              <a:rPr lang="cs-CZ" dirty="0" smtClean="0"/>
              <a:t> gap </a:t>
            </a:r>
            <a:r>
              <a:rPr lang="cs-CZ" dirty="0" err="1" smtClean="0"/>
              <a:t>detection</a:t>
            </a:r>
            <a:r>
              <a:rPr lang="cs-CZ" dirty="0" smtClean="0"/>
              <a:t>“)</a:t>
            </a:r>
          </a:p>
          <a:p>
            <a:endParaRPr lang="cs-CZ" dirty="0" smtClean="0"/>
          </a:p>
          <a:p>
            <a:r>
              <a:rPr lang="cs-CZ" dirty="0" smtClean="0"/>
              <a:t>should be combined with other approaches</a:t>
            </a:r>
          </a:p>
          <a:p>
            <a:endParaRPr lang="cs-CZ" dirty="0" smtClean="0"/>
          </a:p>
          <a:p>
            <a:endParaRPr lang="en-US" dirty="0"/>
          </a:p>
        </p:txBody>
      </p:sp>
    </p:spTree>
    <p:extLst>
      <p:ext uri="{BB962C8B-B14F-4D97-AF65-F5344CB8AC3E}">
        <p14:creationId xmlns:p14="http://schemas.microsoft.com/office/powerpoint/2010/main" val="1667762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t="7998" r="49101" b="9941"/>
          <a:stretch>
            <a:fillRect/>
          </a:stretch>
        </p:blipFill>
        <p:spPr bwMode="auto">
          <a:xfrm>
            <a:off x="0" y="0"/>
            <a:ext cx="7527307" cy="6858000"/>
          </a:xfrm>
          <a:prstGeom prst="rect">
            <a:avLst/>
          </a:prstGeom>
          <a:noFill/>
          <a:ln w="9525">
            <a:noFill/>
            <a:miter lim="800000"/>
            <a:headEnd/>
            <a:tailEnd/>
          </a:ln>
        </p:spPr>
      </p:pic>
      <p:sp>
        <p:nvSpPr>
          <p:cNvPr id="7" name="TextovéPole 6"/>
          <p:cNvSpPr txBox="1"/>
          <p:nvPr/>
        </p:nvSpPr>
        <p:spPr>
          <a:xfrm>
            <a:off x="7092280" y="404664"/>
            <a:ext cx="2051720" cy="861774"/>
          </a:xfrm>
          <a:prstGeom prst="rect">
            <a:avLst/>
          </a:prstGeom>
          <a:noFill/>
        </p:spPr>
        <p:txBody>
          <a:bodyPr wrap="square" rtlCol="0">
            <a:spAutoFit/>
          </a:bodyPr>
          <a:lstStyle/>
          <a:p>
            <a:r>
              <a:rPr lang="cs-CZ" sz="1600" dirty="0" err="1" smtClean="0"/>
              <a:t>Generalized</a:t>
            </a:r>
            <a:r>
              <a:rPr lang="cs-CZ" sz="1600" dirty="0" smtClean="0"/>
              <a:t> </a:t>
            </a:r>
            <a:r>
              <a:rPr lang="cs-CZ" sz="1600" dirty="0" err="1" smtClean="0"/>
              <a:t>mixed</a:t>
            </a:r>
            <a:r>
              <a:rPr lang="cs-CZ" sz="1600" dirty="0" smtClean="0"/>
              <a:t> </a:t>
            </a:r>
            <a:r>
              <a:rPr lang="cs-CZ" sz="1600" dirty="0" err="1" smtClean="0"/>
              <a:t>Yule</a:t>
            </a:r>
            <a:r>
              <a:rPr lang="cs-CZ" sz="1600" dirty="0" smtClean="0"/>
              <a:t>-</a:t>
            </a:r>
            <a:r>
              <a:rPr lang="cs-CZ" sz="1600" dirty="0" err="1" smtClean="0"/>
              <a:t>coalescent</a:t>
            </a:r>
            <a:r>
              <a:rPr lang="cs-CZ" sz="1600" dirty="0" smtClean="0"/>
              <a:t> model (</a:t>
            </a:r>
            <a:r>
              <a:rPr lang="cs-CZ" sz="1600" dirty="0" err="1" smtClean="0"/>
              <a:t>GMYC</a:t>
            </a:r>
            <a:r>
              <a:rPr lang="cs-CZ" sz="1600" dirty="0" smtClean="0"/>
              <a:t>; </a:t>
            </a:r>
            <a:r>
              <a:rPr lang="cs-CZ" sz="1200" dirty="0" err="1" smtClean="0"/>
              <a:t>Pons</a:t>
            </a:r>
            <a:r>
              <a:rPr lang="cs-CZ" sz="1200" dirty="0" smtClean="0"/>
              <a:t> </a:t>
            </a:r>
            <a:r>
              <a:rPr lang="cs-CZ" sz="1200" dirty="0" err="1" smtClean="0"/>
              <a:t>et</a:t>
            </a:r>
            <a:r>
              <a:rPr lang="cs-CZ" sz="1200" dirty="0" smtClean="0"/>
              <a:t> </a:t>
            </a:r>
            <a:r>
              <a:rPr lang="cs-CZ" sz="1200" dirty="0" err="1" smtClean="0"/>
              <a:t>al</a:t>
            </a:r>
            <a:r>
              <a:rPr lang="cs-CZ" sz="1200" dirty="0" smtClean="0"/>
              <a:t>. 2006</a:t>
            </a:r>
            <a:r>
              <a:rPr lang="cs-CZ" sz="1600" dirty="0" smtClean="0"/>
              <a:t>)</a:t>
            </a:r>
            <a:endParaRPr lang="cs-CZ" sz="1600" dirty="0"/>
          </a:p>
        </p:txBody>
      </p:sp>
      <p:sp>
        <p:nvSpPr>
          <p:cNvPr id="8" name="TextovéPole 7"/>
          <p:cNvSpPr txBox="1"/>
          <p:nvPr/>
        </p:nvSpPr>
        <p:spPr>
          <a:xfrm>
            <a:off x="7236296" y="1412776"/>
            <a:ext cx="1763688" cy="3077766"/>
          </a:xfrm>
          <a:prstGeom prst="rect">
            <a:avLst/>
          </a:prstGeom>
          <a:noFill/>
        </p:spPr>
        <p:txBody>
          <a:bodyPr wrap="square" rtlCol="0">
            <a:spAutoFit/>
          </a:bodyPr>
          <a:lstStyle/>
          <a:p>
            <a:r>
              <a:rPr lang="cs-CZ" b="1" dirty="0" err="1" smtClean="0">
                <a:solidFill>
                  <a:srgbClr val="FF0000"/>
                </a:solidFill>
              </a:rPr>
              <a:t>red</a:t>
            </a:r>
            <a:r>
              <a:rPr lang="cs-CZ" dirty="0" smtClean="0"/>
              <a:t> = intraspecific </a:t>
            </a:r>
            <a:r>
              <a:rPr lang="cs-CZ" dirty="0" err="1" smtClean="0"/>
              <a:t>branching</a:t>
            </a:r>
            <a:r>
              <a:rPr lang="cs-CZ" dirty="0" smtClean="0"/>
              <a:t> (</a:t>
            </a:r>
            <a:r>
              <a:rPr lang="cs-CZ" sz="1400" dirty="0" err="1" smtClean="0">
                <a:solidFill>
                  <a:srgbClr val="FF0000"/>
                </a:solidFill>
              </a:rPr>
              <a:t>coalescent</a:t>
            </a:r>
            <a:r>
              <a:rPr lang="cs-CZ" sz="1400" dirty="0" smtClean="0">
                <a:solidFill>
                  <a:srgbClr val="FF0000"/>
                </a:solidFill>
              </a:rPr>
              <a:t> </a:t>
            </a:r>
            <a:r>
              <a:rPr lang="cs-CZ" sz="1400" dirty="0" err="1" smtClean="0">
                <a:solidFill>
                  <a:srgbClr val="FF0000"/>
                </a:solidFill>
              </a:rPr>
              <a:t>process</a:t>
            </a:r>
            <a:r>
              <a:rPr lang="cs-CZ" dirty="0" smtClean="0"/>
              <a:t>)</a:t>
            </a:r>
          </a:p>
          <a:p>
            <a:endParaRPr lang="cs-CZ" dirty="0"/>
          </a:p>
          <a:p>
            <a:r>
              <a:rPr lang="cs-CZ" b="1" dirty="0" err="1" smtClean="0"/>
              <a:t>black</a:t>
            </a:r>
            <a:r>
              <a:rPr lang="cs-CZ" b="1" dirty="0" smtClean="0"/>
              <a:t> </a:t>
            </a:r>
            <a:r>
              <a:rPr lang="cs-CZ" dirty="0" smtClean="0"/>
              <a:t>= </a:t>
            </a:r>
            <a:r>
              <a:rPr lang="cs-CZ" dirty="0" err="1" smtClean="0"/>
              <a:t>branching</a:t>
            </a:r>
            <a:r>
              <a:rPr lang="cs-CZ" dirty="0" smtClean="0"/>
              <a:t> </a:t>
            </a:r>
            <a:r>
              <a:rPr lang="cs-CZ" dirty="0" err="1" smtClean="0"/>
              <a:t>between</a:t>
            </a:r>
            <a:r>
              <a:rPr lang="cs-CZ" dirty="0" smtClean="0"/>
              <a:t> species (</a:t>
            </a:r>
            <a:r>
              <a:rPr lang="cs-CZ" sz="1400" b="1" dirty="0" err="1" smtClean="0"/>
              <a:t>Yule</a:t>
            </a:r>
            <a:r>
              <a:rPr lang="cs-CZ" sz="1400" b="1" dirty="0" smtClean="0"/>
              <a:t> model </a:t>
            </a:r>
            <a:r>
              <a:rPr lang="cs-CZ" sz="1400" b="1" dirty="0" err="1" smtClean="0"/>
              <a:t>including</a:t>
            </a:r>
            <a:r>
              <a:rPr lang="cs-CZ" sz="1400" b="1" dirty="0" smtClean="0"/>
              <a:t> </a:t>
            </a:r>
            <a:r>
              <a:rPr lang="cs-CZ" sz="1400" b="1" dirty="0" err="1" smtClean="0"/>
              <a:t>speciation</a:t>
            </a:r>
            <a:r>
              <a:rPr lang="cs-CZ" sz="1400" b="1" dirty="0" smtClean="0"/>
              <a:t> </a:t>
            </a:r>
            <a:r>
              <a:rPr lang="cs-CZ" sz="1400" b="1" dirty="0" err="1" smtClean="0"/>
              <a:t>and</a:t>
            </a:r>
            <a:r>
              <a:rPr lang="cs-CZ" sz="1400" b="1" dirty="0" smtClean="0"/>
              <a:t> </a:t>
            </a:r>
            <a:r>
              <a:rPr lang="cs-CZ" sz="1400" b="1" dirty="0" err="1" smtClean="0"/>
              <a:t>extinction</a:t>
            </a:r>
            <a:r>
              <a:rPr lang="cs-CZ" sz="1400" b="1" dirty="0" smtClean="0"/>
              <a:t> </a:t>
            </a:r>
            <a:r>
              <a:rPr lang="cs-CZ" sz="1400" b="1" dirty="0" err="1" smtClean="0"/>
              <a:t>rates</a:t>
            </a:r>
            <a:r>
              <a:rPr lang="cs-CZ" dirty="0" smtClean="0"/>
              <a:t>)</a:t>
            </a:r>
            <a:endParaRPr lang="cs-CZ" dirty="0"/>
          </a:p>
        </p:txBody>
      </p:sp>
      <p:sp>
        <p:nvSpPr>
          <p:cNvPr id="9" name="Obdélník 8"/>
          <p:cNvSpPr/>
          <p:nvPr/>
        </p:nvSpPr>
        <p:spPr>
          <a:xfrm>
            <a:off x="399969" y="5517232"/>
            <a:ext cx="2448272" cy="646331"/>
          </a:xfrm>
          <a:prstGeom prst="rect">
            <a:avLst/>
          </a:prstGeom>
        </p:spPr>
        <p:txBody>
          <a:bodyPr wrap="square">
            <a:spAutoFit/>
          </a:bodyPr>
          <a:lstStyle/>
          <a:p>
            <a:pPr>
              <a:spcAft>
                <a:spcPts val="600"/>
              </a:spcAft>
            </a:pPr>
            <a:r>
              <a:rPr lang="en-GB" dirty="0" smtClean="0"/>
              <a:t>→ splitting of species („taxonomic inflation“)</a:t>
            </a:r>
          </a:p>
        </p:txBody>
      </p:sp>
      <p:pic>
        <p:nvPicPr>
          <p:cNvPr id="3" name="Picture 2"/>
          <p:cNvPicPr>
            <a:picLocks noChangeAspect="1"/>
          </p:cNvPicPr>
          <p:nvPr/>
        </p:nvPicPr>
        <p:blipFill>
          <a:blip r:embed="rId3"/>
          <a:stretch>
            <a:fillRect/>
          </a:stretch>
        </p:blipFill>
        <p:spPr>
          <a:xfrm>
            <a:off x="179512" y="188640"/>
            <a:ext cx="2520280" cy="1440160"/>
          </a:xfrm>
          <a:prstGeom prst="rect">
            <a:avLst/>
          </a:prstGeom>
        </p:spPr>
      </p:pic>
      <p:sp>
        <p:nvSpPr>
          <p:cNvPr id="10" name="TextovéPole 7"/>
          <p:cNvSpPr txBox="1"/>
          <p:nvPr/>
        </p:nvSpPr>
        <p:spPr>
          <a:xfrm>
            <a:off x="107504" y="1628056"/>
            <a:ext cx="1454244" cy="446276"/>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none" rtlCol="0">
            <a:spAutoFit/>
          </a:bodyPr>
          <a:lstStyle/>
          <a:p>
            <a:r>
              <a:rPr lang="cs-CZ" sz="900" i="1" dirty="0" err="1" smtClean="0"/>
              <a:t>Mus</a:t>
            </a:r>
            <a:r>
              <a:rPr lang="cs-CZ" sz="900" dirty="0" smtClean="0"/>
              <a:t> (</a:t>
            </a:r>
            <a:r>
              <a:rPr lang="cs-CZ" sz="900" i="1" dirty="0" err="1" smtClean="0"/>
              <a:t>Nannomys</a:t>
            </a:r>
            <a:r>
              <a:rPr lang="cs-CZ" sz="900" dirty="0" smtClean="0"/>
              <a:t>) </a:t>
            </a:r>
            <a:r>
              <a:rPr lang="cs-CZ" sz="900" i="1" dirty="0" err="1" smtClean="0"/>
              <a:t>mattheyi</a:t>
            </a:r>
            <a:r>
              <a:rPr lang="cs-CZ" sz="900" i="1" dirty="0" smtClean="0"/>
              <a:t> </a:t>
            </a:r>
          </a:p>
          <a:p>
            <a:r>
              <a:rPr lang="cs-CZ" sz="700" dirty="0" smtClean="0"/>
              <a:t>Senegal, Dar </a:t>
            </a:r>
            <a:r>
              <a:rPr lang="cs-CZ" sz="700" dirty="0" err="1" smtClean="0"/>
              <a:t>Salam</a:t>
            </a:r>
            <a:r>
              <a:rPr lang="cs-CZ" sz="700" dirty="0" smtClean="0"/>
              <a:t>, 2006</a:t>
            </a:r>
          </a:p>
          <a:p>
            <a:r>
              <a:rPr lang="cs-CZ" sz="700" dirty="0" err="1" smtClean="0"/>
              <a:t>Photo</a:t>
            </a:r>
            <a:r>
              <a:rPr lang="cs-CZ" sz="700" dirty="0" smtClean="0"/>
              <a:t> by J. Červený</a:t>
            </a:r>
            <a:endParaRPr lang="cs-CZ" sz="700" dirty="0"/>
          </a:p>
        </p:txBody>
      </p:sp>
      <p:sp>
        <p:nvSpPr>
          <p:cNvPr id="4" name="TextBox 3"/>
          <p:cNvSpPr txBox="1"/>
          <p:nvPr/>
        </p:nvSpPr>
        <p:spPr>
          <a:xfrm>
            <a:off x="107504" y="6488668"/>
            <a:ext cx="2775953" cy="338554"/>
          </a:xfrm>
          <a:prstGeom prst="rect">
            <a:avLst/>
          </a:prstGeom>
          <a:noFill/>
        </p:spPr>
        <p:txBody>
          <a:bodyPr wrap="none" rtlCol="0">
            <a:spAutoFit/>
          </a:bodyPr>
          <a:lstStyle/>
          <a:p>
            <a:r>
              <a:rPr lang="cs-CZ" sz="1600" i="1" dirty="0" smtClean="0"/>
              <a:t>Bryja et al. 2014, BMC Evol Biol</a:t>
            </a:r>
            <a:endParaRPr lang="en-US" sz="1600" i="1" dirty="0"/>
          </a:p>
        </p:txBody>
      </p:sp>
    </p:spTree>
    <p:extLst>
      <p:ext uri="{BB962C8B-B14F-4D97-AF65-F5344CB8AC3E}">
        <p14:creationId xmlns:p14="http://schemas.microsoft.com/office/powerpoint/2010/main" val="4213507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755576" y="116631"/>
            <a:ext cx="6264696" cy="6585809"/>
          </a:xfrm>
          <a:prstGeom prst="rect">
            <a:avLst/>
          </a:prstGeom>
          <a:noFill/>
          <a:ln w="9525">
            <a:noFill/>
            <a:miter lim="800000"/>
            <a:headEnd/>
            <a:tailEnd/>
          </a:ln>
        </p:spPr>
      </p:pic>
      <p:sp>
        <p:nvSpPr>
          <p:cNvPr id="8" name="Obdélník 7"/>
          <p:cNvSpPr/>
          <p:nvPr/>
        </p:nvSpPr>
        <p:spPr>
          <a:xfrm>
            <a:off x="4355976" y="1196752"/>
            <a:ext cx="2736304" cy="16561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ovéPole 4"/>
          <p:cNvSpPr txBox="1"/>
          <p:nvPr/>
        </p:nvSpPr>
        <p:spPr>
          <a:xfrm>
            <a:off x="7164288" y="1844824"/>
            <a:ext cx="17325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1" u="none" strike="noStrike" kern="1200" cap="none" spc="0" normalizeH="0" baseline="0" noProof="0" dirty="0" err="1" smtClean="0">
                <a:ln>
                  <a:noFill/>
                </a:ln>
                <a:solidFill>
                  <a:srgbClr val="FF0000"/>
                </a:solidFill>
                <a:effectLst/>
                <a:uLnTx/>
                <a:uFillTx/>
                <a:latin typeface="Calibri"/>
                <a:ea typeface="+mn-ea"/>
                <a:cs typeface="+mn-cs"/>
              </a:rPr>
              <a:t>Mus</a:t>
            </a:r>
            <a:r>
              <a:rPr kumimoji="0" lang="cs-CZ" sz="1800" b="1" i="1" u="none" strike="noStrike" kern="1200" cap="none" spc="0" normalizeH="0" baseline="0" noProof="0" dirty="0" smtClean="0">
                <a:ln>
                  <a:noFill/>
                </a:ln>
                <a:solidFill>
                  <a:srgbClr val="FF0000"/>
                </a:solidFill>
                <a:effectLst/>
                <a:uLnTx/>
                <a:uFillTx/>
                <a:latin typeface="Calibri"/>
                <a:ea typeface="+mn-ea"/>
                <a:cs typeface="+mn-cs"/>
              </a:rPr>
              <a:t> </a:t>
            </a:r>
            <a:r>
              <a:rPr kumimoji="0" lang="cs-CZ" sz="1800" b="1" i="1" u="none" strike="noStrike" kern="1200" cap="none" spc="0" normalizeH="0" baseline="0" noProof="0" dirty="0" err="1" smtClean="0">
                <a:ln>
                  <a:noFill/>
                </a:ln>
                <a:solidFill>
                  <a:srgbClr val="FF0000"/>
                </a:solidFill>
                <a:effectLst/>
                <a:uLnTx/>
                <a:uFillTx/>
                <a:latin typeface="Calibri"/>
                <a:ea typeface="+mn-ea"/>
                <a:cs typeface="+mn-cs"/>
              </a:rPr>
              <a:t>minutoides</a:t>
            </a:r>
            <a:endParaRPr kumimoji="0" lang="cs-CZ" sz="1800" b="1" i="1"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107504" y="6488668"/>
            <a:ext cx="3033203" cy="338554"/>
          </a:xfrm>
          <a:prstGeom prst="rect">
            <a:avLst/>
          </a:prstGeom>
          <a:noFill/>
        </p:spPr>
        <p:txBody>
          <a:bodyPr wrap="none" rtlCol="0">
            <a:spAutoFit/>
          </a:bodyPr>
          <a:lstStyle/>
          <a:p>
            <a:r>
              <a:rPr lang="cs-CZ" sz="1600" i="1" dirty="0" smtClean="0"/>
              <a:t>Bryja et al. 2014 BMC Evol Biol</a:t>
            </a:r>
            <a:endParaRPr lang="en-US" sz="1600" i="1" dirty="0"/>
          </a:p>
        </p:txBody>
      </p:sp>
    </p:spTree>
    <p:extLst>
      <p:ext uri="{BB962C8B-B14F-4D97-AF65-F5344CB8AC3E}">
        <p14:creationId xmlns:p14="http://schemas.microsoft.com/office/powerpoint/2010/main" val="32259652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04248" y="260648"/>
            <a:ext cx="1728192" cy="1138138"/>
          </a:xfrm>
        </p:spPr>
        <p:txBody>
          <a:bodyPr>
            <a:normAutofit/>
          </a:bodyPr>
          <a:lstStyle/>
          <a:p>
            <a:r>
              <a:rPr lang="cs-CZ" sz="1800" b="1" i="1" err="1" smtClean="0"/>
              <a:t>Mus</a:t>
            </a:r>
            <a:r>
              <a:rPr lang="cs-CZ" sz="1800" b="1" i="1" smtClean="0"/>
              <a:t> minutoides</a:t>
            </a:r>
            <a:endParaRPr lang="cs-CZ" sz="1800" b="1" dirty="0"/>
          </a:p>
        </p:txBody>
      </p:sp>
      <p:pic>
        <p:nvPicPr>
          <p:cNvPr id="11" name="Picture 2"/>
          <p:cNvPicPr>
            <a:picLocks noGrp="1" noChangeArrowheads="1"/>
          </p:cNvPicPr>
          <p:nvPr>
            <p:ph idx="1"/>
          </p:nvPr>
        </p:nvPicPr>
        <p:blipFill>
          <a:blip r:embed="rId3" cstate="print"/>
          <a:srcRect l="4958"/>
          <a:stretch>
            <a:fillRect/>
          </a:stretch>
        </p:blipFill>
        <p:spPr bwMode="auto">
          <a:xfrm>
            <a:off x="323529" y="476671"/>
            <a:ext cx="6408712" cy="5985957"/>
          </a:xfrm>
          <a:prstGeom prst="rect">
            <a:avLst/>
          </a:prstGeom>
          <a:noFill/>
          <a:ln w="9525">
            <a:noFill/>
            <a:miter lim="800000"/>
            <a:headEnd/>
            <a:tailEnd/>
          </a:ln>
        </p:spPr>
      </p:pic>
      <p:sp>
        <p:nvSpPr>
          <p:cNvPr id="6" name="Zástupný symbol pro obsah 2"/>
          <p:cNvSpPr txBox="1">
            <a:spLocks/>
          </p:cNvSpPr>
          <p:nvPr/>
        </p:nvSpPr>
        <p:spPr>
          <a:xfrm>
            <a:off x="6732240" y="1268760"/>
            <a:ext cx="2339751" cy="5112568"/>
          </a:xfrm>
          <a:prstGeom prst="rect">
            <a:avLst/>
          </a:prstGeom>
        </p:spPr>
        <p:txBody>
          <a:bodyPr vert="horz" lIns="91440" tIns="45720" rIns="91440" bIns="45720" rtlCol="0">
            <a:normAutofit fontScale="55000" lnSpcReduction="20000"/>
          </a:bodyPr>
          <a:lstStyle/>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r>
              <a:rPr kumimoji="0" lang="cs-CZ" sz="3200" b="0" i="0" u="none" strike="noStrike" kern="1200" cap="none" spc="0" normalizeH="0" baseline="0" noProof="0" dirty="0" err="1" smtClean="0">
                <a:ln>
                  <a:noFill/>
                </a:ln>
                <a:solidFill>
                  <a:prstClr val="black"/>
                </a:solidFill>
                <a:effectLst/>
                <a:uLnTx/>
                <a:uFillTx/>
                <a:latin typeface="Calibri"/>
                <a:ea typeface="+mn-ea"/>
                <a:cs typeface="+mn-cs"/>
              </a:rPr>
              <a:t>monophyletic</a:t>
            </a:r>
            <a:r>
              <a:rPr kumimoji="0" lang="cs-CZ" sz="3200" b="0" i="0" u="none" strike="noStrike" kern="1200" cap="none" spc="0" normalizeH="0" baseline="0" noProof="0" dirty="0" smtClean="0">
                <a:ln>
                  <a:noFill/>
                </a:ln>
                <a:solidFill>
                  <a:prstClr val="black"/>
                </a:solidFill>
                <a:effectLst/>
                <a:uLnTx/>
                <a:uFillTx/>
                <a:latin typeface="Calibri"/>
                <a:ea typeface="+mn-ea"/>
                <a:cs typeface="+mn-cs"/>
              </a:rPr>
              <a:t> clade </a:t>
            </a:r>
            <a:r>
              <a:rPr kumimoji="0" lang="cs-CZ" sz="3200" b="0" i="1" u="none" strike="noStrike" kern="1200" cap="none" spc="0" normalizeH="0" baseline="0" noProof="0" dirty="0" smtClean="0">
                <a:ln>
                  <a:noFill/>
                </a:ln>
                <a:solidFill>
                  <a:prstClr val="black"/>
                </a:solidFill>
                <a:effectLst/>
                <a:uLnTx/>
                <a:uFillTx/>
                <a:latin typeface="Calibri"/>
                <a:ea typeface="+mn-ea"/>
                <a:cs typeface="+mn-cs"/>
              </a:rPr>
              <a:t>M. </a:t>
            </a:r>
            <a:r>
              <a:rPr kumimoji="0" lang="cs-CZ" sz="3200" b="0" i="1" u="none" strike="noStrike" kern="1200" cap="none" spc="0" normalizeH="0" baseline="0" noProof="0" dirty="0" err="1" smtClean="0">
                <a:ln>
                  <a:noFill/>
                </a:ln>
                <a:solidFill>
                  <a:prstClr val="black"/>
                </a:solidFill>
                <a:effectLst/>
                <a:uLnTx/>
                <a:uFillTx/>
                <a:latin typeface="Calibri"/>
                <a:ea typeface="+mn-ea"/>
                <a:cs typeface="+mn-cs"/>
              </a:rPr>
              <a:t>minutoides</a:t>
            </a:r>
            <a:endParaRPr kumimoji="0" lang="cs-CZ" sz="3200" b="0" i="1"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r>
              <a:rPr kumimoji="0" lang="cs-CZ" sz="3200" b="1" i="0" u="none" strike="noStrike" kern="1200" cap="none" spc="0" normalizeH="0" baseline="0" noProof="0" dirty="0" smtClean="0">
                <a:ln>
                  <a:noFill/>
                </a:ln>
                <a:solidFill>
                  <a:prstClr val="black"/>
                </a:solidFill>
                <a:effectLst/>
                <a:uLnTx/>
                <a:uFillTx/>
                <a:latin typeface="Calibri"/>
                <a:ea typeface="+mn-ea"/>
                <a:cs typeface="+mn-cs"/>
              </a:rPr>
              <a:t>12 „species“ </a:t>
            </a:r>
            <a:r>
              <a:rPr kumimoji="0" lang="cs-CZ" sz="3200" b="0" i="0" u="none" strike="noStrike" kern="1200" cap="none" spc="0" normalizeH="0" baseline="0" noProof="0" dirty="0" err="1" smtClean="0">
                <a:ln>
                  <a:noFill/>
                </a:ln>
                <a:solidFill>
                  <a:prstClr val="black"/>
                </a:solidFill>
                <a:effectLst/>
                <a:uLnTx/>
                <a:uFillTx/>
                <a:latin typeface="Calibri"/>
                <a:ea typeface="+mn-ea"/>
                <a:cs typeface="+mn-cs"/>
              </a:rPr>
              <a:t>identified</a:t>
            </a:r>
            <a:r>
              <a:rPr kumimoji="0" lang="cs-CZ" sz="3200" b="0" i="0" u="none" strike="noStrike" kern="1200" cap="none" spc="0" normalizeH="0" baseline="0" noProof="0" dirty="0" smtClean="0">
                <a:ln>
                  <a:noFill/>
                </a:ln>
                <a:solidFill>
                  <a:prstClr val="black"/>
                </a:solidFill>
                <a:effectLst/>
                <a:uLnTx/>
                <a:uFillTx/>
                <a:latin typeface="Calibri"/>
                <a:ea typeface="+mn-ea"/>
                <a:cs typeface="+mn-cs"/>
              </a:rPr>
              <a:t> by </a:t>
            </a:r>
            <a:r>
              <a:rPr kumimoji="0" lang="cs-CZ" sz="3200" b="0" i="0" u="none" strike="noStrike" kern="1200" cap="none" spc="0" normalizeH="0" baseline="0" noProof="0" dirty="0" err="1" smtClean="0">
                <a:ln>
                  <a:noFill/>
                </a:ln>
                <a:solidFill>
                  <a:prstClr val="black"/>
                </a:solidFill>
                <a:effectLst/>
                <a:uLnTx/>
                <a:uFillTx/>
                <a:latin typeface="Calibri"/>
                <a:ea typeface="+mn-ea"/>
                <a:cs typeface="+mn-cs"/>
              </a:rPr>
              <a:t>GMYC</a:t>
            </a:r>
            <a:r>
              <a:rPr kumimoji="0" lang="cs-CZ" sz="3200" b="0" i="0" u="none" strike="noStrike" kern="1200" cap="none" spc="0" normalizeH="0" baseline="0" noProof="0" dirty="0" smtClean="0">
                <a:ln>
                  <a:noFill/>
                </a:ln>
                <a:solidFill>
                  <a:prstClr val="black"/>
                </a:solidFill>
                <a:effectLst/>
                <a:uLnTx/>
                <a:uFillTx/>
                <a:latin typeface="Calibri"/>
                <a:ea typeface="+mn-ea"/>
                <a:cs typeface="+mn-cs"/>
              </a:rPr>
              <a:t> </a:t>
            </a:r>
            <a:r>
              <a:rPr kumimoji="0" lang="cs-CZ" sz="3200" b="0" i="0" u="none" strike="noStrike" kern="1200" cap="none" spc="0" normalizeH="0" baseline="0" noProof="0" dirty="0" err="1" smtClean="0">
                <a:ln>
                  <a:noFill/>
                </a:ln>
                <a:solidFill>
                  <a:prstClr val="black"/>
                </a:solidFill>
                <a:effectLst/>
                <a:uLnTx/>
                <a:uFillTx/>
                <a:latin typeface="Calibri"/>
                <a:ea typeface="+mn-ea"/>
                <a:cs typeface="+mn-cs"/>
              </a:rPr>
              <a:t>approach</a:t>
            </a:r>
            <a:r>
              <a:rPr kumimoji="0" lang="cs-CZ" sz="3200" b="0" i="0" u="none" strike="noStrike" kern="1200" cap="none" spc="0" normalizeH="0" baseline="0" noProof="0" dirty="0" smtClean="0">
                <a:ln>
                  <a:noFill/>
                </a:ln>
                <a:solidFill>
                  <a:prstClr val="black"/>
                </a:solidFill>
                <a:effectLst/>
                <a:uLnTx/>
                <a:uFillTx/>
                <a:latin typeface="Calibri"/>
                <a:ea typeface="+mn-ea"/>
                <a:cs typeface="+mn-cs"/>
              </a:rPr>
              <a:t> (</a:t>
            </a:r>
            <a:r>
              <a:rPr kumimoji="0" lang="cs-CZ" sz="3200" b="1" i="0" u="none" strike="noStrike" kern="1200" cap="none" spc="0" normalizeH="0" baseline="0" noProof="0" dirty="0">
                <a:ln>
                  <a:noFill/>
                </a:ln>
                <a:solidFill>
                  <a:prstClr val="black"/>
                </a:solidFill>
                <a:effectLst/>
                <a:uLnTx/>
                <a:uFillTx/>
                <a:latin typeface="Calibri"/>
                <a:ea typeface="+mn-ea"/>
                <a:cs typeface="+mn-cs"/>
              </a:rPr>
              <a:t>3.27-6.96%  </a:t>
            </a:r>
            <a:r>
              <a:rPr kumimoji="0" lang="cs-CZ" sz="3200" b="1" i="0" u="none" strike="noStrike" kern="1200" cap="none" spc="0" normalizeH="0" baseline="0" noProof="0" dirty="0" err="1" smtClean="0">
                <a:ln>
                  <a:noFill/>
                </a:ln>
                <a:solidFill>
                  <a:prstClr val="black"/>
                </a:solidFill>
                <a:effectLst/>
                <a:uLnTx/>
                <a:uFillTx/>
                <a:latin typeface="Calibri"/>
                <a:ea typeface="+mn-ea"/>
                <a:cs typeface="+mn-cs"/>
              </a:rPr>
              <a:t>K2P</a:t>
            </a:r>
            <a:r>
              <a:rPr kumimoji="0" lang="cs-CZ" sz="3200" b="1" i="0" u="none" strike="noStrike" kern="1200" cap="none" spc="0" normalizeH="0" baseline="0" noProof="0" dirty="0" smtClean="0">
                <a:ln>
                  <a:noFill/>
                </a:ln>
                <a:solidFill>
                  <a:prstClr val="black"/>
                </a:solidFill>
                <a:effectLst/>
                <a:uLnTx/>
                <a:uFillTx/>
                <a:latin typeface="Calibri"/>
                <a:ea typeface="+mn-ea"/>
                <a:cs typeface="+mn-cs"/>
              </a:rPr>
              <a:t>-distance </a:t>
            </a:r>
            <a:r>
              <a:rPr kumimoji="0" lang="cs-CZ" sz="3200" b="0" i="0" u="none" strike="noStrike" kern="1200" cap="none" spc="0" normalizeH="0" baseline="0" noProof="0" dirty="0" err="1" smtClean="0">
                <a:ln>
                  <a:noFill/>
                </a:ln>
                <a:solidFill>
                  <a:prstClr val="black"/>
                </a:solidFill>
                <a:effectLst/>
                <a:uLnTx/>
                <a:uFillTx/>
                <a:latin typeface="Calibri"/>
                <a:ea typeface="+mn-ea"/>
                <a:cs typeface="+mn-cs"/>
              </a:rPr>
              <a:t>among</a:t>
            </a:r>
            <a:r>
              <a:rPr kumimoji="0" lang="cs-CZ" sz="3200" b="0" i="0" u="none" strike="noStrike" kern="1200" cap="none" spc="0" normalizeH="0" baseline="0" noProof="0" dirty="0" smtClean="0">
                <a:ln>
                  <a:noFill/>
                </a:ln>
                <a:solidFill>
                  <a:prstClr val="black"/>
                </a:solidFill>
                <a:effectLst/>
                <a:uLnTx/>
                <a:uFillTx/>
                <a:latin typeface="Calibri"/>
                <a:ea typeface="+mn-ea"/>
                <a:cs typeface="+mn-cs"/>
              </a:rPr>
              <a:t> </a:t>
            </a:r>
            <a:r>
              <a:rPr kumimoji="0" lang="cs-CZ" sz="3200" b="0" i="0" u="none" strike="noStrike" kern="1200" cap="none" spc="0" normalizeH="0" baseline="0" noProof="0" dirty="0" err="1" smtClean="0">
                <a:ln>
                  <a:noFill/>
                </a:ln>
                <a:solidFill>
                  <a:prstClr val="black"/>
                </a:solidFill>
                <a:effectLst/>
                <a:uLnTx/>
                <a:uFillTx/>
                <a:latin typeface="Calibri"/>
                <a:ea typeface="+mn-ea"/>
                <a:cs typeface="+mn-cs"/>
              </a:rPr>
              <a:t>lineages</a:t>
            </a:r>
            <a:r>
              <a:rPr kumimoji="0" lang="cs-CZ" sz="3200" b="0" i="0" u="none" strike="noStrike" kern="1200" cap="none" spc="0" normalizeH="0" baseline="0" noProof="0" dirty="0" smtClean="0">
                <a:ln>
                  <a:noFill/>
                </a:ln>
                <a:solidFill>
                  <a:prstClr val="black"/>
                </a:solidFill>
                <a:effectLst/>
                <a:uLnTx/>
                <a:uFillTx/>
                <a:latin typeface="Calibri"/>
                <a:ea typeface="+mn-ea"/>
                <a:cs typeface="+mn-cs"/>
              </a:rPr>
              <a:t>)</a:t>
            </a:r>
          </a:p>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r>
              <a:rPr kumimoji="0" lang="cs-CZ" sz="3200" b="0" i="0" u="none" strike="noStrike" kern="1200" cap="none" spc="0" normalizeH="0" baseline="0" noProof="0" dirty="0" smtClean="0">
                <a:ln>
                  <a:noFill/>
                </a:ln>
                <a:solidFill>
                  <a:prstClr val="black"/>
                </a:solidFill>
                <a:effectLst/>
                <a:uLnTx/>
                <a:uFillTx/>
                <a:latin typeface="Calibri"/>
                <a:ea typeface="+mn-ea"/>
                <a:cs typeface="+mn-cs"/>
              </a:rPr>
              <a:t>mostly parapatric distribution</a:t>
            </a:r>
          </a:p>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r>
              <a:rPr kumimoji="0" lang="cs-CZ" sz="3200" b="0" i="0" u="none" strike="noStrike" kern="1200" cap="none" spc="0" normalizeH="0" baseline="0" noProof="0" dirty="0" smtClean="0">
                <a:ln>
                  <a:noFill/>
                </a:ln>
                <a:solidFill>
                  <a:prstClr val="black"/>
                </a:solidFill>
                <a:effectLst/>
                <a:uLnTx/>
                <a:uFillTx/>
                <a:latin typeface="Calibri"/>
                <a:ea typeface="+mn-ea"/>
                <a:cs typeface="+mn-cs"/>
              </a:rPr>
              <a:t>spatial genetic structure is similar to other widely distributed savanna species </a:t>
            </a:r>
            <a:r>
              <a:rPr kumimoji="0" lang="cs-CZ" sz="3200" b="1" i="0" u="none" strike="noStrike" kern="1200" cap="none" spc="0" normalizeH="0" baseline="0" noProof="0" dirty="0" smtClean="0">
                <a:ln>
                  <a:noFill/>
                </a:ln>
                <a:solidFill>
                  <a:prstClr val="black"/>
                </a:solidFill>
                <a:effectLst/>
                <a:uLnTx/>
                <a:uFillTx/>
                <a:latin typeface="Calibri"/>
                <a:ea typeface="+mn-ea"/>
                <a:cs typeface="+mn-cs"/>
              </a:rPr>
              <a:t>= intraspecific phylogeographic structure</a:t>
            </a:r>
            <a:endParaRPr kumimoji="0" lang="cs-CZ" sz="3200" b="0" i="0" u="none" strike="noStrike" kern="1200" cap="none" spc="0" normalizeH="0" baseline="0" noProof="0" dirty="0" smtClean="0">
              <a:ln>
                <a:noFill/>
              </a:ln>
              <a:solidFill>
                <a:prstClr val="black"/>
              </a:solidFill>
              <a:effectLst/>
              <a:uLnTx/>
              <a:uFillTx/>
              <a:latin typeface="Calibri"/>
              <a:ea typeface="+mn-ea"/>
              <a:cs typeface="+mn-cs"/>
            </a:endParaRPr>
          </a:p>
        </p:txBody>
      </p:sp>
      <p:pic>
        <p:nvPicPr>
          <p:cNvPr id="1027" name="Picture 3"/>
          <p:cNvPicPr>
            <a:picLocks noChangeAspect="1" noChangeArrowheads="1"/>
          </p:cNvPicPr>
          <p:nvPr/>
        </p:nvPicPr>
        <p:blipFill>
          <a:blip r:embed="rId4" cstate="print"/>
          <a:srcRect/>
          <a:stretch>
            <a:fillRect/>
          </a:stretch>
        </p:blipFill>
        <p:spPr bwMode="auto">
          <a:xfrm>
            <a:off x="1048746" y="2204864"/>
            <a:ext cx="1526407" cy="162018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539553" y="4221088"/>
            <a:ext cx="2681486" cy="1364265"/>
          </a:xfrm>
          <a:prstGeom prst="rect">
            <a:avLst/>
          </a:prstGeom>
          <a:noFill/>
          <a:ln w="9525">
            <a:noFill/>
            <a:miter lim="800000"/>
            <a:headEnd/>
            <a:tailEnd/>
          </a:ln>
        </p:spPr>
      </p:pic>
      <p:cxnSp>
        <p:nvCxnSpPr>
          <p:cNvPr id="12" name="Přímá spojovací šipka 11"/>
          <p:cNvCxnSpPr>
            <a:stCxn id="11" idx="2"/>
          </p:cNvCxnSpPr>
          <p:nvPr/>
        </p:nvCxnSpPr>
        <p:spPr>
          <a:xfrm flipV="1">
            <a:off x="3527885" y="6012735"/>
            <a:ext cx="288031" cy="449893"/>
          </a:xfrm>
          <a:prstGeom prst="straightConnector1">
            <a:avLst/>
          </a:prstGeom>
          <a:ln w="38100">
            <a:solidFill>
              <a:srgbClr val="4F81BD"/>
            </a:solidFill>
            <a:tailEnd type="arrow"/>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2922334" y="6451885"/>
            <a:ext cx="13551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smtClean="0">
                <a:ln>
                  <a:noFill/>
                </a:ln>
                <a:solidFill>
                  <a:srgbClr val="4F81BD"/>
                </a:solidFill>
                <a:effectLst/>
                <a:uLnTx/>
                <a:uFillTx/>
                <a:latin typeface="Calibri"/>
                <a:ea typeface="+mn-ea"/>
                <a:cs typeface="+mn-cs"/>
              </a:rPr>
              <a:t>type </a:t>
            </a:r>
            <a:r>
              <a:rPr kumimoji="0" lang="cs-CZ" sz="1800" b="1" i="0" u="none" strike="noStrike" kern="1200" cap="none" spc="0" normalizeH="0" baseline="0" noProof="0" dirty="0" err="1" smtClean="0">
                <a:ln>
                  <a:noFill/>
                </a:ln>
                <a:solidFill>
                  <a:srgbClr val="4F81BD"/>
                </a:solidFill>
                <a:effectLst/>
                <a:uLnTx/>
                <a:uFillTx/>
                <a:latin typeface="Calibri"/>
                <a:ea typeface="+mn-ea"/>
                <a:cs typeface="+mn-cs"/>
              </a:rPr>
              <a:t>locality</a:t>
            </a:r>
            <a:endParaRPr kumimoji="0" lang="cs-CZ" sz="1800" b="1" i="0" u="none" strike="noStrike" kern="1200" cap="none" spc="0" normalizeH="0" baseline="0" noProof="0" dirty="0">
              <a:ln>
                <a:noFill/>
              </a:ln>
              <a:solidFill>
                <a:srgbClr val="4F81BD"/>
              </a:solidFill>
              <a:effectLst/>
              <a:uLnTx/>
              <a:uFillTx/>
              <a:latin typeface="Calibri"/>
              <a:ea typeface="+mn-ea"/>
              <a:cs typeface="+mn-cs"/>
            </a:endParaRPr>
          </a:p>
        </p:txBody>
      </p:sp>
      <p:sp>
        <p:nvSpPr>
          <p:cNvPr id="13" name="TextBox 12"/>
          <p:cNvSpPr txBox="1"/>
          <p:nvPr/>
        </p:nvSpPr>
        <p:spPr>
          <a:xfrm>
            <a:off x="107504" y="6488668"/>
            <a:ext cx="3033203" cy="338554"/>
          </a:xfrm>
          <a:prstGeom prst="rect">
            <a:avLst/>
          </a:prstGeom>
          <a:noFill/>
        </p:spPr>
        <p:txBody>
          <a:bodyPr wrap="none" rtlCol="0">
            <a:spAutoFit/>
          </a:bodyPr>
          <a:lstStyle/>
          <a:p>
            <a:r>
              <a:rPr lang="cs-CZ" sz="1600" i="1" dirty="0" smtClean="0"/>
              <a:t>Bryja et al. 2014 BMC Evol Biol</a:t>
            </a:r>
            <a:endParaRPr lang="en-US" sz="1600" i="1" dirty="0"/>
          </a:p>
        </p:txBody>
      </p:sp>
    </p:spTree>
    <p:extLst>
      <p:ext uri="{BB962C8B-B14F-4D97-AF65-F5344CB8AC3E}">
        <p14:creationId xmlns:p14="http://schemas.microsoft.com/office/powerpoint/2010/main" val="7842006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smtClean="0"/>
              <a:t>→ </a:t>
            </a:r>
            <a:r>
              <a:rPr lang="cs-CZ" sz="3600" dirty="0" err="1" smtClean="0"/>
              <a:t>Correction</a:t>
            </a:r>
            <a:r>
              <a:rPr lang="cs-CZ" sz="3600" dirty="0" smtClean="0"/>
              <a:t> </a:t>
            </a:r>
            <a:r>
              <a:rPr lang="cs-CZ" sz="3600" dirty="0" err="1" smtClean="0"/>
              <a:t>of</a:t>
            </a:r>
            <a:r>
              <a:rPr lang="cs-CZ" sz="3600" dirty="0" smtClean="0"/>
              <a:t> </a:t>
            </a:r>
            <a:r>
              <a:rPr lang="cs-CZ" sz="3600" dirty="0" err="1" smtClean="0"/>
              <a:t>number</a:t>
            </a:r>
            <a:r>
              <a:rPr lang="cs-CZ" sz="3600" dirty="0" smtClean="0"/>
              <a:t> </a:t>
            </a:r>
            <a:r>
              <a:rPr lang="cs-CZ" sz="3600" dirty="0" err="1" smtClean="0"/>
              <a:t>of</a:t>
            </a:r>
            <a:r>
              <a:rPr lang="cs-CZ" sz="3600" dirty="0" smtClean="0"/>
              <a:t> </a:t>
            </a:r>
            <a:r>
              <a:rPr lang="cs-CZ" sz="3600" dirty="0" err="1" smtClean="0"/>
              <a:t>possible</a:t>
            </a:r>
            <a:r>
              <a:rPr lang="cs-CZ" sz="3600" dirty="0" smtClean="0"/>
              <a:t> taxa</a:t>
            </a:r>
            <a:endParaRPr lang="cs-CZ" sz="3600" dirty="0"/>
          </a:p>
        </p:txBody>
      </p:sp>
      <p:sp>
        <p:nvSpPr>
          <p:cNvPr id="3" name="Zástupný symbol pro obsah 2"/>
          <p:cNvSpPr>
            <a:spLocks noGrp="1"/>
          </p:cNvSpPr>
          <p:nvPr>
            <p:ph idx="1"/>
          </p:nvPr>
        </p:nvSpPr>
        <p:spPr/>
        <p:txBody>
          <a:bodyPr/>
          <a:lstStyle/>
          <a:p>
            <a:r>
              <a:rPr lang="cs-CZ" dirty="0" smtClean="0"/>
              <a:t>„GMYC identified species“ collapsed to </a:t>
            </a:r>
            <a:r>
              <a:rPr lang="cs-CZ" b="1" dirty="0" smtClean="0"/>
              <a:t>MOTUs </a:t>
            </a:r>
            <a:r>
              <a:rPr lang="cs-CZ" dirty="0" smtClean="0"/>
              <a:t>(= putative species) if:</a:t>
            </a:r>
          </a:p>
          <a:p>
            <a:endParaRPr lang="cs-CZ" dirty="0" smtClean="0"/>
          </a:p>
          <a:p>
            <a:pPr algn="ctr">
              <a:buNone/>
            </a:pPr>
            <a:r>
              <a:rPr lang="cs-CZ" dirty="0" smtClean="0"/>
              <a:t>(1) parapatric </a:t>
            </a:r>
            <a:r>
              <a:rPr lang="cs-CZ" dirty="0" err="1" smtClean="0"/>
              <a:t>distribution</a:t>
            </a:r>
            <a:r>
              <a:rPr lang="cs-CZ" dirty="0" smtClean="0"/>
              <a:t> </a:t>
            </a:r>
            <a:r>
              <a:rPr lang="cs-CZ" dirty="0" err="1" smtClean="0"/>
              <a:t>of</a:t>
            </a:r>
            <a:r>
              <a:rPr lang="cs-CZ" dirty="0" smtClean="0"/>
              <a:t> sister </a:t>
            </a:r>
            <a:r>
              <a:rPr lang="cs-CZ" dirty="0" err="1" smtClean="0"/>
              <a:t>lineages</a:t>
            </a:r>
            <a:endParaRPr lang="cs-CZ" dirty="0" smtClean="0"/>
          </a:p>
          <a:p>
            <a:pPr algn="ctr">
              <a:buNone/>
            </a:pPr>
            <a:r>
              <a:rPr lang="cs-CZ" dirty="0" smtClean="0"/>
              <a:t>AND</a:t>
            </a:r>
          </a:p>
          <a:p>
            <a:pPr algn="ctr">
              <a:buNone/>
            </a:pPr>
            <a:r>
              <a:rPr lang="cs-CZ" dirty="0" smtClean="0"/>
              <a:t>(2) </a:t>
            </a:r>
            <a:r>
              <a:rPr lang="cs-CZ" dirty="0" err="1" smtClean="0"/>
              <a:t>genetic</a:t>
            </a:r>
            <a:r>
              <a:rPr lang="cs-CZ" dirty="0" smtClean="0"/>
              <a:t> </a:t>
            </a:r>
            <a:r>
              <a:rPr lang="cs-CZ" dirty="0" err="1" smtClean="0"/>
              <a:t>distances</a:t>
            </a:r>
            <a:r>
              <a:rPr lang="cs-CZ" dirty="0" smtClean="0"/>
              <a:t> </a:t>
            </a:r>
            <a:r>
              <a:rPr lang="cs-CZ" dirty="0" err="1" smtClean="0"/>
              <a:t>among</a:t>
            </a:r>
            <a:r>
              <a:rPr lang="cs-CZ" dirty="0" smtClean="0"/>
              <a:t> </a:t>
            </a:r>
            <a:r>
              <a:rPr lang="cs-CZ" dirty="0" err="1" smtClean="0"/>
              <a:t>sister</a:t>
            </a:r>
            <a:r>
              <a:rPr lang="cs-CZ" dirty="0" smtClean="0"/>
              <a:t> </a:t>
            </a:r>
            <a:r>
              <a:rPr lang="cs-CZ" dirty="0" err="1" smtClean="0"/>
              <a:t>lineages</a:t>
            </a:r>
            <a:r>
              <a:rPr lang="cs-CZ" dirty="0" smtClean="0"/>
              <a:t> </a:t>
            </a:r>
            <a:r>
              <a:rPr lang="cs-CZ" dirty="0" err="1" smtClean="0"/>
              <a:t>lower</a:t>
            </a:r>
            <a:r>
              <a:rPr lang="cs-CZ" dirty="0" smtClean="0"/>
              <a:t> </a:t>
            </a:r>
            <a:r>
              <a:rPr lang="cs-CZ" dirty="0" err="1" smtClean="0"/>
              <a:t>than</a:t>
            </a:r>
            <a:r>
              <a:rPr lang="cs-CZ" dirty="0" smtClean="0"/>
              <a:t> 7% (</a:t>
            </a:r>
            <a:r>
              <a:rPr lang="cs-CZ" dirty="0" err="1" smtClean="0"/>
              <a:t>treshold</a:t>
            </a:r>
            <a:r>
              <a:rPr lang="cs-CZ" dirty="0" smtClean="0"/>
              <a:t> </a:t>
            </a:r>
            <a:r>
              <a:rPr lang="cs-CZ" dirty="0" err="1" smtClean="0"/>
              <a:t>based</a:t>
            </a:r>
            <a:r>
              <a:rPr lang="cs-CZ" dirty="0" smtClean="0"/>
              <a:t> on </a:t>
            </a:r>
            <a:r>
              <a:rPr lang="cs-CZ" i="1" dirty="0" smtClean="0"/>
              <a:t>M. </a:t>
            </a:r>
            <a:r>
              <a:rPr lang="cs-CZ" i="1" dirty="0" err="1" smtClean="0"/>
              <a:t>minutoides</a:t>
            </a:r>
            <a:r>
              <a:rPr lang="cs-CZ" dirty="0" smtClean="0"/>
              <a:t>)</a:t>
            </a:r>
            <a:endParaRPr lang="cs-CZ" dirty="0"/>
          </a:p>
        </p:txBody>
      </p:sp>
    </p:spTree>
    <p:extLst>
      <p:ext uri="{BB962C8B-B14F-4D97-AF65-F5344CB8AC3E}">
        <p14:creationId xmlns:p14="http://schemas.microsoft.com/office/powerpoint/2010/main" val="11774932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9" name="Object 3"/>
          <p:cNvGraphicFramePr>
            <a:graphicFrameLocks noChangeAspect="1"/>
          </p:cNvGraphicFramePr>
          <p:nvPr/>
        </p:nvGraphicFramePr>
        <p:xfrm>
          <a:off x="1475656" y="1628800"/>
          <a:ext cx="5943600" cy="4457700"/>
        </p:xfrm>
        <a:graphic>
          <a:graphicData uri="http://schemas.openxmlformats.org/presentationml/2006/ole">
            <mc:AlternateContent xmlns:mc="http://schemas.openxmlformats.org/markup-compatibility/2006">
              <mc:Choice xmlns:v="urn:schemas-microsoft-com:vml" Requires="v">
                <p:oleObj spid="_x0000_s5245" name="Graph" r:id="rId3" imgW="5943600" imgH="4457880" progId="STATISTICA.Graph">
                  <p:embed/>
                </p:oleObj>
              </mc:Choice>
              <mc:Fallback>
                <p:oleObj name="Graph" r:id="rId3" imgW="5943600" imgH="4457880" progId="STATISTICA.Graph">
                  <p:embed/>
                  <p:pic>
                    <p:nvPicPr>
                      <p:cNvPr id="2969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628800"/>
                        <a:ext cx="594360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Nadpis 1"/>
          <p:cNvSpPr>
            <a:spLocks noGrp="1"/>
          </p:cNvSpPr>
          <p:nvPr>
            <p:ph type="title"/>
          </p:nvPr>
        </p:nvSpPr>
        <p:spPr/>
        <p:txBody>
          <a:bodyPr>
            <a:noAutofit/>
          </a:bodyPr>
          <a:lstStyle/>
          <a:p>
            <a:r>
              <a:rPr lang="cs-CZ" sz="3600" dirty="0" err="1" smtClean="0"/>
              <a:t>MOTUs</a:t>
            </a:r>
            <a:r>
              <a:rPr lang="cs-CZ" sz="3600" dirty="0" smtClean="0"/>
              <a:t> vs. </a:t>
            </a:r>
            <a:r>
              <a:rPr lang="cs-CZ" sz="3600" dirty="0" err="1" smtClean="0"/>
              <a:t>genetic</a:t>
            </a:r>
            <a:r>
              <a:rPr lang="cs-CZ" sz="3600" dirty="0" smtClean="0"/>
              <a:t> </a:t>
            </a:r>
            <a:r>
              <a:rPr lang="cs-CZ" sz="3600" dirty="0" err="1" smtClean="0"/>
              <a:t>distances</a:t>
            </a:r>
            <a:r>
              <a:rPr lang="cs-CZ" sz="3600" dirty="0" smtClean="0"/>
              <a:t> </a:t>
            </a:r>
            <a:endParaRPr lang="cs-CZ" sz="3600" dirty="0"/>
          </a:p>
        </p:txBody>
      </p:sp>
      <p:cxnSp>
        <p:nvCxnSpPr>
          <p:cNvPr id="6" name="Přímá spojovací čára 5"/>
          <p:cNvCxnSpPr/>
          <p:nvPr/>
        </p:nvCxnSpPr>
        <p:spPr>
          <a:xfrm>
            <a:off x="2267744" y="4653136"/>
            <a:ext cx="3960440" cy="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3275856" y="5877272"/>
            <a:ext cx="1016560" cy="64633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err="1" smtClean="0">
                <a:ln>
                  <a:noFill/>
                </a:ln>
                <a:solidFill>
                  <a:prstClr val="black"/>
                </a:solidFill>
                <a:effectLst/>
                <a:uLnTx/>
                <a:uFillTx/>
                <a:latin typeface="Calibri"/>
                <a:ea typeface="+mn-ea"/>
                <a:cs typeface="+mn-cs"/>
              </a:rPr>
              <a:t>Between</a:t>
            </a:r>
            <a:endParaRPr kumimoji="0" lang="cs-CZ"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species</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ovéPole 9"/>
          <p:cNvSpPr txBox="1"/>
          <p:nvPr/>
        </p:nvSpPr>
        <p:spPr>
          <a:xfrm>
            <a:off x="4427984" y="5877272"/>
            <a:ext cx="867545" cy="64633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err="1" smtClean="0">
                <a:ln>
                  <a:noFill/>
                </a:ln>
                <a:solidFill>
                  <a:prstClr val="black"/>
                </a:solidFill>
                <a:effectLst/>
                <a:uLnTx/>
                <a:uFillTx/>
                <a:latin typeface="Calibri"/>
                <a:ea typeface="+mn-ea"/>
                <a:cs typeface="+mn-cs"/>
              </a:rPr>
              <a:t>Within</a:t>
            </a:r>
            <a:endParaRPr kumimoji="0" lang="cs-CZ"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species</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ovéPole 10"/>
          <p:cNvSpPr txBox="1"/>
          <p:nvPr/>
        </p:nvSpPr>
        <p:spPr>
          <a:xfrm>
            <a:off x="6660232" y="4149080"/>
            <a:ext cx="2483768"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a:ea typeface="+mn-ea"/>
                <a:cs typeface="+mn-cs"/>
              </a:rPr>
              <a:t>7</a:t>
            </a:r>
            <a:r>
              <a:rPr kumimoji="0" lang="cs-CZ" sz="1800" b="1" i="0" u="none" strike="noStrike" kern="1200" cap="none" spc="0" normalizeH="0" baseline="0" noProof="0" dirty="0" smtClean="0">
                <a:ln>
                  <a:noFill/>
                </a:ln>
                <a:solidFill>
                  <a:prstClr val="black"/>
                </a:solidFill>
                <a:effectLst/>
                <a:uLnTx/>
                <a:uFillTx/>
                <a:latin typeface="Calibri"/>
                <a:ea typeface="+mn-ea"/>
                <a:cs typeface="+mn-cs"/>
              </a:rPr>
              <a:t>% on cytochrome </a:t>
            </a:r>
            <a:r>
              <a:rPr kumimoji="0" lang="cs-CZ" sz="1800" b="1" i="1" u="none" strike="noStrike" kern="1200" cap="none" spc="0" normalizeH="0" baseline="0" noProof="0" dirty="0" smtClean="0">
                <a:ln>
                  <a:noFill/>
                </a:ln>
                <a:solidFill>
                  <a:prstClr val="black"/>
                </a:solidFill>
                <a:effectLst/>
                <a:uLnTx/>
                <a:uFillTx/>
                <a:latin typeface="Calibri"/>
                <a:ea typeface="+mn-ea"/>
                <a:cs typeface="+mn-cs"/>
              </a:rPr>
              <a:t>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smtClean="0">
                <a:ln>
                  <a:noFill/>
                </a:ln>
                <a:solidFill>
                  <a:prstClr val="black"/>
                </a:solidFill>
                <a:effectLst/>
                <a:uLnTx/>
                <a:uFillTx/>
                <a:latin typeface="Calibri"/>
                <a:ea typeface="+mn-ea"/>
                <a:cs typeface="+mn-cs"/>
              </a:rPr>
              <a:t>(</a:t>
            </a:r>
            <a:r>
              <a:rPr kumimoji="0" lang="cs-CZ" sz="1400" b="0" i="0" u="none" strike="noStrike" kern="1200" cap="none" spc="0" normalizeH="0" baseline="0" noProof="0" dirty="0" err="1" smtClean="0">
                <a:ln>
                  <a:noFill/>
                </a:ln>
                <a:solidFill>
                  <a:prstClr val="black"/>
                </a:solidFill>
                <a:effectLst/>
                <a:uLnTx/>
                <a:uFillTx/>
                <a:latin typeface="Calibri"/>
                <a:ea typeface="+mn-ea"/>
                <a:cs typeface="+mn-cs"/>
              </a:rPr>
              <a:t>suggested</a:t>
            </a:r>
            <a:r>
              <a:rPr kumimoji="0" lang="cs-CZ" sz="1400" b="0" i="0" u="none" strike="noStrike" kern="1200" cap="none" spc="0" normalizeH="0" baseline="0" noProof="0" dirty="0" smtClean="0">
                <a:ln>
                  <a:noFill/>
                </a:ln>
                <a:solidFill>
                  <a:prstClr val="black"/>
                </a:solidFill>
                <a:effectLst/>
                <a:uLnTx/>
                <a:uFillTx/>
                <a:latin typeface="Calibri"/>
                <a:ea typeface="+mn-ea"/>
                <a:cs typeface="+mn-cs"/>
              </a:rPr>
              <a:t> as </a:t>
            </a:r>
            <a:r>
              <a:rPr kumimoji="0" lang="cs-CZ" sz="1400" b="0" i="0" u="none" strike="noStrike" kern="1200" cap="none" spc="0" normalizeH="0" baseline="0" noProof="0" dirty="0" err="1" smtClean="0">
                <a:ln>
                  <a:noFill/>
                </a:ln>
                <a:solidFill>
                  <a:prstClr val="black"/>
                </a:solidFill>
                <a:effectLst/>
                <a:uLnTx/>
                <a:uFillTx/>
                <a:latin typeface="Calibri"/>
                <a:ea typeface="+mn-ea"/>
                <a:cs typeface="+mn-cs"/>
              </a:rPr>
              <a:t>the</a:t>
            </a:r>
            <a:r>
              <a:rPr kumimoji="0" lang="cs-CZ"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cs-CZ" sz="1400" b="0" i="0" u="none" strike="noStrike" kern="1200" cap="none" spc="0" normalizeH="0" baseline="0" noProof="0" dirty="0" err="1" smtClean="0">
                <a:ln>
                  <a:noFill/>
                </a:ln>
                <a:solidFill>
                  <a:prstClr val="black"/>
                </a:solidFill>
                <a:effectLst/>
                <a:uLnTx/>
                <a:uFillTx/>
                <a:latin typeface="Calibri"/>
                <a:ea typeface="+mn-ea"/>
                <a:cs typeface="+mn-cs"/>
              </a:rPr>
              <a:t>arbitrary</a:t>
            </a:r>
            <a:r>
              <a:rPr kumimoji="0" lang="cs-CZ"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cs-CZ" sz="1400" b="0" i="0" u="none" strike="noStrike" kern="1200" cap="none" spc="0" normalizeH="0" baseline="0" noProof="0" dirty="0" err="1" smtClean="0">
                <a:ln>
                  <a:noFill/>
                </a:ln>
                <a:solidFill>
                  <a:prstClr val="black"/>
                </a:solidFill>
                <a:effectLst/>
                <a:uLnTx/>
                <a:uFillTx/>
                <a:latin typeface="Calibri"/>
                <a:ea typeface="+mn-ea"/>
                <a:cs typeface="+mn-cs"/>
              </a:rPr>
              <a:t>treshold</a:t>
            </a:r>
            <a:r>
              <a:rPr kumimoji="0" lang="cs-CZ" sz="1400" b="0" i="0" u="none" strike="noStrike" kern="1200" cap="none" spc="0" normalizeH="0" baseline="0" noProof="0" dirty="0" smtClean="0">
                <a:ln>
                  <a:noFill/>
                </a:ln>
                <a:solidFill>
                  <a:prstClr val="black"/>
                </a:solidFill>
                <a:effectLst/>
                <a:uLnTx/>
                <a:uFillTx/>
                <a:latin typeface="Calibri"/>
                <a:ea typeface="+mn-ea"/>
                <a:cs typeface="+mn-cs"/>
              </a:rPr>
              <a:t> by </a:t>
            </a:r>
            <a:r>
              <a:rPr kumimoji="0" lang="cs-CZ" sz="1400" b="0" i="0" u="none" strike="noStrike" kern="1200" cap="none" spc="0" normalizeH="0" baseline="0" noProof="0" dirty="0" err="1" smtClean="0">
                <a:ln>
                  <a:noFill/>
                </a:ln>
                <a:solidFill>
                  <a:prstClr val="black"/>
                </a:solidFill>
                <a:effectLst/>
                <a:uLnTx/>
                <a:uFillTx/>
                <a:latin typeface="Calibri"/>
                <a:ea typeface="+mn-ea"/>
                <a:cs typeface="+mn-cs"/>
              </a:rPr>
              <a:t>the</a:t>
            </a:r>
            <a:r>
              <a:rPr kumimoji="0" lang="cs-CZ"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cs-CZ" sz="1400" b="0" i="0" u="none" strike="noStrike" kern="1200" cap="none" spc="0" normalizeH="0" baseline="0" noProof="0" dirty="0" err="1" smtClean="0">
                <a:ln>
                  <a:noFill/>
                </a:ln>
                <a:solidFill>
                  <a:prstClr val="black"/>
                </a:solidFill>
                <a:effectLst/>
                <a:uLnTx/>
                <a:uFillTx/>
                <a:latin typeface="Calibri"/>
                <a:ea typeface="+mn-ea"/>
                <a:cs typeface="+mn-cs"/>
              </a:rPr>
              <a:t>genetic</a:t>
            </a:r>
            <a:r>
              <a:rPr kumimoji="0" lang="cs-CZ" sz="1400" b="0" i="0" u="none" strike="noStrike" kern="1200" cap="none" spc="0" normalizeH="0" baseline="0" noProof="0" dirty="0" smtClean="0">
                <a:ln>
                  <a:noFill/>
                </a:ln>
                <a:solidFill>
                  <a:prstClr val="black"/>
                </a:solidFill>
                <a:effectLst/>
                <a:uLnTx/>
                <a:uFillTx/>
                <a:latin typeface="Calibri"/>
                <a:ea typeface="+mn-ea"/>
                <a:cs typeface="+mn-cs"/>
              </a:rPr>
              <a:t> species </a:t>
            </a:r>
            <a:r>
              <a:rPr kumimoji="0" lang="cs-CZ" sz="1400" b="0" i="0" u="none" strike="noStrike" kern="1200" cap="none" spc="0" normalizeH="0" baseline="0" noProof="0" dirty="0" err="1" smtClean="0">
                <a:ln>
                  <a:noFill/>
                </a:ln>
                <a:solidFill>
                  <a:prstClr val="black"/>
                </a:solidFill>
                <a:effectLst/>
                <a:uLnTx/>
                <a:uFillTx/>
                <a:latin typeface="Calibri"/>
                <a:ea typeface="+mn-ea"/>
                <a:cs typeface="+mn-cs"/>
              </a:rPr>
              <a:t>concept</a:t>
            </a:r>
            <a:r>
              <a:rPr kumimoji="0" lang="cs-CZ"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cs-CZ" sz="1400" b="0" i="0" u="none" strike="noStrike" kern="1200" cap="none" spc="0" normalizeH="0" baseline="0" noProof="0" dirty="0" err="1" smtClean="0">
                <a:ln>
                  <a:noFill/>
                </a:ln>
                <a:solidFill>
                  <a:prstClr val="black"/>
                </a:solidFill>
                <a:effectLst/>
                <a:uLnTx/>
                <a:uFillTx/>
                <a:latin typeface="Calibri"/>
                <a:ea typeface="+mn-ea"/>
                <a:cs typeface="+mn-cs"/>
              </a:rPr>
              <a:t>for</a:t>
            </a:r>
            <a:r>
              <a:rPr kumimoji="0" lang="cs-CZ"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cs-CZ" sz="1400" b="0" i="0" u="none" strike="noStrike" kern="1200" cap="none" spc="0" normalizeH="0" baseline="0" noProof="0" dirty="0" err="1" smtClean="0">
                <a:ln>
                  <a:noFill/>
                </a:ln>
                <a:solidFill>
                  <a:prstClr val="black"/>
                </a:solidFill>
                <a:effectLst/>
                <a:uLnTx/>
                <a:uFillTx/>
                <a:latin typeface="Calibri"/>
                <a:ea typeface="+mn-ea"/>
                <a:cs typeface="+mn-cs"/>
              </a:rPr>
              <a:t>mammals</a:t>
            </a:r>
            <a:r>
              <a:rPr kumimoji="0" lang="cs-CZ"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cs-CZ" sz="1400" b="0" i="0" u="none" strike="noStrike" kern="1200" cap="none" spc="0" normalizeH="0" baseline="0" noProof="0" dirty="0" err="1" smtClean="0">
                <a:ln>
                  <a:noFill/>
                </a:ln>
                <a:solidFill>
                  <a:prstClr val="black"/>
                </a:solidFill>
                <a:effectLst/>
                <a:uLnTx/>
                <a:uFillTx/>
                <a:latin typeface="Calibri"/>
                <a:ea typeface="+mn-ea"/>
                <a:cs typeface="+mn-cs"/>
              </a:rPr>
              <a:t>Baker</a:t>
            </a:r>
            <a:r>
              <a:rPr kumimoji="0" lang="cs-CZ" sz="1400" b="0" i="0" u="none" strike="noStrike" kern="1200" cap="none" spc="0" normalizeH="0" baseline="0" noProof="0" dirty="0" smtClean="0">
                <a:ln>
                  <a:noFill/>
                </a:ln>
                <a:solidFill>
                  <a:prstClr val="black"/>
                </a:solidFill>
                <a:effectLst/>
                <a:uLnTx/>
                <a:uFillTx/>
                <a:latin typeface="Calibri"/>
                <a:ea typeface="+mn-ea"/>
                <a:cs typeface="+mn-cs"/>
              </a:rPr>
              <a:t> and </a:t>
            </a:r>
            <a:r>
              <a:rPr kumimoji="0" lang="cs-CZ" sz="1400" b="0" i="0" u="none" strike="noStrike" kern="1200" cap="none" spc="0" normalizeH="0" baseline="0" noProof="0" dirty="0" err="1" smtClean="0">
                <a:ln>
                  <a:noFill/>
                </a:ln>
                <a:solidFill>
                  <a:prstClr val="black"/>
                </a:solidFill>
                <a:effectLst/>
                <a:uLnTx/>
                <a:uFillTx/>
                <a:latin typeface="Calibri"/>
                <a:ea typeface="+mn-ea"/>
                <a:cs typeface="+mn-cs"/>
              </a:rPr>
              <a:t>Bradley</a:t>
            </a:r>
            <a:r>
              <a:rPr kumimoji="0" lang="cs-CZ" sz="1400" b="0" i="0" u="none" strike="noStrike" kern="1200" cap="none" spc="0" normalizeH="0" baseline="0" noProof="0" dirty="0" smtClean="0">
                <a:ln>
                  <a:noFill/>
                </a:ln>
                <a:solidFill>
                  <a:prstClr val="black"/>
                </a:solidFill>
                <a:effectLst/>
                <a:uLnTx/>
                <a:uFillTx/>
                <a:latin typeface="Calibri"/>
                <a:ea typeface="+mn-ea"/>
                <a:cs typeface="+mn-cs"/>
              </a:rPr>
              <a:t>, 2006)</a:t>
            </a:r>
            <a:endParaRPr kumimoji="0" lang="cs-CZ" sz="1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7" name="Přímá spojovací šipka 16"/>
          <p:cNvCxnSpPr/>
          <p:nvPr/>
        </p:nvCxnSpPr>
        <p:spPr>
          <a:xfrm flipH="1">
            <a:off x="6300192" y="4437112"/>
            <a:ext cx="360040" cy="2160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bdélník 11"/>
          <p:cNvSpPr/>
          <p:nvPr/>
        </p:nvSpPr>
        <p:spPr>
          <a:xfrm>
            <a:off x="2123728" y="4653136"/>
            <a:ext cx="4104456" cy="288032"/>
          </a:xfrm>
          <a:prstGeom prst="rect">
            <a:avLst/>
          </a:prstGeom>
          <a:solidFill>
            <a:srgbClr val="FF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ovéPole 13"/>
          <p:cNvSpPr txBox="1"/>
          <p:nvPr/>
        </p:nvSpPr>
        <p:spPr>
          <a:xfrm>
            <a:off x="7020272" y="1772816"/>
            <a:ext cx="1944216"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smtClean="0">
                <a:ln>
                  <a:noFill/>
                </a:ln>
                <a:solidFill>
                  <a:prstClr val="black"/>
                </a:solidFill>
                <a:effectLst/>
                <a:uLnTx/>
                <a:uFillTx/>
                <a:latin typeface="Calibri"/>
                <a:ea typeface="+mn-ea"/>
                <a:cs typeface="+mn-cs"/>
              </a:rPr>
              <a:t>27 </a:t>
            </a:r>
            <a:r>
              <a:rPr kumimoji="0" lang="cs-CZ" sz="2400" b="1" i="0" u="none" strike="noStrike" kern="1200" cap="none" spc="0" normalizeH="0" baseline="0" noProof="0" dirty="0" err="1" smtClean="0">
                <a:ln>
                  <a:noFill/>
                </a:ln>
                <a:solidFill>
                  <a:prstClr val="black"/>
                </a:solidFill>
                <a:effectLst/>
                <a:uLnTx/>
                <a:uFillTx/>
                <a:latin typeface="Calibri"/>
                <a:ea typeface="+mn-ea"/>
                <a:cs typeface="+mn-cs"/>
              </a:rPr>
              <a:t>MOTUs</a:t>
            </a:r>
            <a:endParaRPr kumimoji="0" lang="cs-CZ" sz="24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t>
            </a:r>
            <a:r>
              <a:rPr kumimoji="0" lang="cs-CZ" sz="1800" b="0" i="0" u="none" strike="noStrike" kern="1200" cap="none" spc="0" normalizeH="0" baseline="0" noProof="0" dirty="0" err="1" smtClean="0">
                <a:ln>
                  <a:noFill/>
                </a:ln>
                <a:solidFill>
                  <a:prstClr val="black"/>
                </a:solidFill>
                <a:effectLst/>
                <a:uLnTx/>
                <a:uFillTx/>
                <a:latin typeface="Calibri"/>
                <a:ea typeface="+mn-ea"/>
                <a:cs typeface="+mn-cs"/>
              </a:rPr>
              <a:t>collapsed</a:t>
            </a: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cs-CZ" sz="1800" b="0" i="0" u="none" strike="noStrike" kern="1200" cap="none" spc="0" normalizeH="0" baseline="0" noProof="0" dirty="0" err="1" smtClean="0">
                <a:ln>
                  <a:noFill/>
                </a:ln>
                <a:solidFill>
                  <a:prstClr val="black"/>
                </a:solidFill>
                <a:effectLst/>
                <a:uLnTx/>
                <a:uFillTx/>
                <a:latin typeface="Calibri"/>
                <a:ea typeface="+mn-ea"/>
                <a:cs typeface="+mn-cs"/>
              </a:rPr>
              <a:t>from</a:t>
            </a: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 49 species </a:t>
            </a:r>
            <a:r>
              <a:rPr kumimoji="0" lang="cs-CZ" sz="1800" b="0" i="0" u="none" strike="noStrike" kern="1200" cap="none" spc="0" normalizeH="0" baseline="0" noProof="0" dirty="0" err="1" smtClean="0">
                <a:ln>
                  <a:noFill/>
                </a:ln>
                <a:solidFill>
                  <a:prstClr val="black"/>
                </a:solidFill>
                <a:effectLst/>
                <a:uLnTx/>
                <a:uFillTx/>
                <a:latin typeface="Calibri"/>
                <a:ea typeface="+mn-ea"/>
                <a:cs typeface="+mn-cs"/>
              </a:rPr>
              <a:t>identified</a:t>
            </a: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 by </a:t>
            </a:r>
            <a:r>
              <a:rPr kumimoji="0" lang="cs-CZ" sz="1800" b="0" i="0" u="none" strike="noStrike" kern="1200" cap="none" spc="0" normalizeH="0" baseline="0" noProof="0" dirty="0" err="1" smtClean="0">
                <a:ln>
                  <a:noFill/>
                </a:ln>
                <a:solidFill>
                  <a:prstClr val="black"/>
                </a:solidFill>
                <a:effectLst/>
                <a:uLnTx/>
                <a:uFillTx/>
                <a:latin typeface="Calibri"/>
                <a:ea typeface="+mn-ea"/>
                <a:cs typeface="+mn-cs"/>
              </a:rPr>
              <a:t>GMYC</a:t>
            </a: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3" name="Přímá spojovací šipka 12"/>
          <p:cNvCxnSpPr>
            <a:endCxn id="12" idx="1"/>
          </p:cNvCxnSpPr>
          <p:nvPr/>
        </p:nvCxnSpPr>
        <p:spPr>
          <a:xfrm>
            <a:off x="1547664" y="4797152"/>
            <a:ext cx="576064"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179512" y="4581128"/>
            <a:ext cx="12661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t>
            </a:r>
            <a:r>
              <a:rPr kumimoji="0" lang="cs-CZ" sz="1800" b="0" i="0" u="none" strike="noStrike" kern="1200" cap="none" spc="0" normalizeH="0" baseline="0" noProof="0" dirty="0" err="1" smtClean="0">
                <a:ln>
                  <a:noFill/>
                </a:ln>
                <a:solidFill>
                  <a:prstClr val="black"/>
                </a:solidFill>
                <a:effectLst/>
                <a:uLnTx/>
                <a:uFillTx/>
                <a:latin typeface="Calibri"/>
                <a:ea typeface="+mn-ea"/>
                <a:cs typeface="+mn-cs"/>
              </a:rPr>
              <a:t>barcoding</a:t>
            </a: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gap“</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98249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323528" y="188640"/>
            <a:ext cx="8712968" cy="590931"/>
          </a:xfrm>
          <a:prstGeom prst="rect">
            <a:avLst/>
          </a:prstGeom>
        </p:spPr>
        <p:txBody>
          <a:bodyPr vert="horz" lIns="91440" tIns="45720" rIns="91440" bIns="45720" rtlCol="0" anchor="ctr">
            <a:noAutofit/>
          </a:bodyPr>
          <a:lstStyle>
            <a:lvl1pPr defTabSz="685800">
              <a:lnSpc>
                <a:spcPct val="90000"/>
              </a:lnSpc>
              <a:spcBef>
                <a:spcPct val="0"/>
              </a:spcBef>
              <a:buNone/>
              <a:defRPr sz="3600">
                <a:latin typeface="+mj-lt"/>
                <a:ea typeface="+mj-ea"/>
                <a:cs typeface="+mj-cs"/>
              </a:defRPr>
            </a:lvl1pPr>
          </a:lstStyle>
          <a:p>
            <a:r>
              <a:rPr lang="cs-CZ" sz="3200" dirty="0"/>
              <a:t>27 </a:t>
            </a:r>
            <a:r>
              <a:rPr lang="cs-CZ" sz="3200" dirty="0" smtClean="0"/>
              <a:t>MOTUs after correction of GMYC delimitations</a:t>
            </a:r>
            <a:endParaRPr lang="cs-CZ" sz="3200" dirty="0"/>
          </a:p>
        </p:txBody>
      </p:sp>
      <p:pic>
        <p:nvPicPr>
          <p:cNvPr id="2051" name="Picture 3"/>
          <p:cNvPicPr>
            <a:picLocks noGrp="1" noChangeAspect="1" noChangeArrowheads="1"/>
          </p:cNvPicPr>
          <p:nvPr>
            <p:ph idx="1"/>
          </p:nvPr>
        </p:nvPicPr>
        <p:blipFill>
          <a:blip r:embed="rId2" cstate="print"/>
          <a:srcRect/>
          <a:stretch>
            <a:fillRect/>
          </a:stretch>
        </p:blipFill>
        <p:spPr bwMode="auto">
          <a:xfrm>
            <a:off x="251520" y="980728"/>
            <a:ext cx="6336703" cy="5445224"/>
          </a:xfrm>
          <a:prstGeom prst="rect">
            <a:avLst/>
          </a:prstGeom>
          <a:noFill/>
          <a:ln w="9525">
            <a:noFill/>
            <a:miter lim="800000"/>
            <a:headEnd/>
            <a:tailEnd/>
          </a:ln>
        </p:spPr>
      </p:pic>
      <p:sp>
        <p:nvSpPr>
          <p:cNvPr id="8" name="Zástupný symbol pro obsah 2"/>
          <p:cNvSpPr txBox="1">
            <a:spLocks/>
          </p:cNvSpPr>
          <p:nvPr/>
        </p:nvSpPr>
        <p:spPr>
          <a:xfrm>
            <a:off x="6732240" y="1268760"/>
            <a:ext cx="2304256" cy="4608512"/>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27 </a:t>
            </a:r>
            <a:r>
              <a:rPr kumimoji="0" lang="cs-CZ" sz="1800" b="0" i="0" u="none" strike="noStrike" kern="1200" cap="none" spc="0" normalizeH="0" baseline="0" noProof="0" dirty="0" err="1" smtClean="0">
                <a:ln>
                  <a:noFill/>
                </a:ln>
                <a:solidFill>
                  <a:prstClr val="black"/>
                </a:solidFill>
                <a:effectLst/>
                <a:uLnTx/>
                <a:uFillTx/>
                <a:latin typeface="Calibri"/>
                <a:ea typeface="+mn-ea"/>
                <a:cs typeface="+mn-cs"/>
              </a:rPr>
              <a:t>MOTUs</a:t>
            </a: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cs-CZ" sz="1800" b="1" i="0" u="none" strike="noStrike" kern="1200" cap="none" spc="0" normalizeH="0" baseline="0" noProof="0" dirty="0" smtClean="0">
                <a:ln>
                  <a:noFill/>
                </a:ln>
                <a:solidFill>
                  <a:prstClr val="black"/>
                </a:solidFill>
                <a:effectLst/>
                <a:uLnTx/>
                <a:uFillTx/>
                <a:latin typeface="Calibri"/>
                <a:ea typeface="+mn-ea"/>
                <a:cs typeface="+mn-cs"/>
              </a:rPr>
              <a:t>7.2-19.2% distance</a:t>
            </a: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t>
            </a:r>
          </a:p>
          <a:p>
            <a:pPr marL="342900" marR="0" lvl="0" indent="-342900" algn="l" defTabSz="914400" rtl="0" eaLnBrk="1" fontAlgn="auto" latinLnBrk="0" hangingPunct="1">
              <a:lnSpc>
                <a:spcPct val="100000"/>
              </a:lnSpc>
              <a:spcBef>
                <a:spcPct val="20000"/>
              </a:spcBef>
              <a:spcAft>
                <a:spcPts val="1200"/>
              </a:spcAft>
              <a:buClrTx/>
              <a:buSzTx/>
              <a:buFont typeface="Arial" pitchFamily="34" charset="0"/>
              <a:buChar char="•"/>
              <a:tabLst/>
              <a:defRPr/>
            </a:pPr>
            <a:endParaRPr kumimoji="0" lang="cs-CZ" sz="18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7" name="Pravá složená závorka 6"/>
          <p:cNvSpPr/>
          <p:nvPr/>
        </p:nvSpPr>
        <p:spPr>
          <a:xfrm>
            <a:off x="6372200" y="1916832"/>
            <a:ext cx="1008112" cy="1296144"/>
          </a:xfrm>
          <a:prstGeom prst="rightBrace">
            <a:avLst>
              <a:gd name="adj1" fmla="val 9870"/>
              <a:gd name="adj2" fmla="val 48804"/>
            </a:avLst>
          </a:prstGeom>
          <a:ln w="38100">
            <a:solidFill>
              <a:srgbClr val="E91DA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ovéPole 10"/>
          <p:cNvSpPr txBox="1"/>
          <p:nvPr/>
        </p:nvSpPr>
        <p:spPr>
          <a:xfrm>
            <a:off x="7411474" y="2348880"/>
            <a:ext cx="17325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1" u="none" strike="noStrike" kern="1200" cap="none" spc="0" normalizeH="0" baseline="0" noProof="0" dirty="0" err="1" smtClean="0">
                <a:ln>
                  <a:noFill/>
                </a:ln>
                <a:solidFill>
                  <a:srgbClr val="E91DAF"/>
                </a:solidFill>
                <a:effectLst/>
                <a:uLnTx/>
                <a:uFillTx/>
                <a:latin typeface="Calibri"/>
                <a:ea typeface="+mn-ea"/>
                <a:cs typeface="+mn-cs"/>
              </a:rPr>
              <a:t>Mus</a:t>
            </a:r>
            <a:r>
              <a:rPr kumimoji="0" lang="cs-CZ" sz="1800" b="1" i="1" u="none" strike="noStrike" kern="1200" cap="none" spc="0" normalizeH="0" baseline="0" noProof="0" dirty="0" smtClean="0">
                <a:ln>
                  <a:noFill/>
                </a:ln>
                <a:solidFill>
                  <a:srgbClr val="E91DAF"/>
                </a:solidFill>
                <a:effectLst/>
                <a:uLnTx/>
                <a:uFillTx/>
                <a:latin typeface="Calibri"/>
                <a:ea typeface="+mn-ea"/>
                <a:cs typeface="+mn-cs"/>
              </a:rPr>
              <a:t> </a:t>
            </a:r>
            <a:r>
              <a:rPr kumimoji="0" lang="cs-CZ" sz="1800" b="1" i="1" u="none" strike="noStrike" kern="1200" cap="none" spc="0" normalizeH="0" baseline="0" noProof="0" dirty="0" err="1" smtClean="0">
                <a:ln>
                  <a:noFill/>
                </a:ln>
                <a:solidFill>
                  <a:srgbClr val="E91DAF"/>
                </a:solidFill>
                <a:effectLst/>
                <a:uLnTx/>
                <a:uFillTx/>
                <a:latin typeface="Calibri"/>
                <a:ea typeface="+mn-ea"/>
                <a:cs typeface="+mn-cs"/>
              </a:rPr>
              <a:t>minutoides</a:t>
            </a:r>
            <a:endParaRPr kumimoji="0" lang="cs-CZ" sz="1800" b="1" i="1" u="none" strike="noStrike" kern="1200" cap="none" spc="0" normalizeH="0" baseline="0" noProof="0" dirty="0">
              <a:ln>
                <a:noFill/>
              </a:ln>
              <a:solidFill>
                <a:srgbClr val="E91DAF"/>
              </a:solidFill>
              <a:effectLst/>
              <a:uLnTx/>
              <a:uFillTx/>
              <a:latin typeface="Calibri"/>
              <a:ea typeface="+mn-ea"/>
              <a:cs typeface="+mn-cs"/>
            </a:endParaRPr>
          </a:p>
        </p:txBody>
      </p:sp>
    </p:spTree>
    <p:extLst>
      <p:ext uri="{BB962C8B-B14F-4D97-AF65-F5344CB8AC3E}">
        <p14:creationId xmlns:p14="http://schemas.microsoft.com/office/powerpoint/2010/main" val="25267188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720080"/>
          </a:xfrm>
        </p:spPr>
        <p:txBody>
          <a:bodyPr>
            <a:normAutofit/>
          </a:bodyPr>
          <a:lstStyle/>
          <a:p>
            <a:r>
              <a:rPr lang="cs-CZ" sz="3200" dirty="0" err="1" smtClean="0"/>
              <a:t>How</a:t>
            </a:r>
            <a:r>
              <a:rPr lang="cs-CZ" sz="3200" dirty="0" smtClean="0"/>
              <a:t> many species </a:t>
            </a:r>
            <a:r>
              <a:rPr lang="cs-CZ" sz="3200" dirty="0" err="1" smtClean="0"/>
              <a:t>of</a:t>
            </a:r>
            <a:r>
              <a:rPr lang="cs-CZ" sz="3200" dirty="0" smtClean="0"/>
              <a:t> </a:t>
            </a:r>
            <a:r>
              <a:rPr lang="cs-CZ" sz="3200" i="1" dirty="0" err="1" smtClean="0"/>
              <a:t>Nannomys</a:t>
            </a:r>
            <a:r>
              <a:rPr lang="cs-CZ" sz="3200" dirty="0" smtClean="0"/>
              <a:t>?</a:t>
            </a:r>
            <a:endParaRPr lang="cs-CZ" sz="3200" dirty="0"/>
          </a:p>
        </p:txBody>
      </p:sp>
      <p:pic>
        <p:nvPicPr>
          <p:cNvPr id="6" name="Picture 3"/>
          <p:cNvPicPr>
            <a:picLocks noGrp="1" noChangeAspect="1" noChangeArrowheads="1"/>
          </p:cNvPicPr>
          <p:nvPr>
            <p:ph idx="1"/>
          </p:nvPr>
        </p:nvPicPr>
        <p:blipFill>
          <a:blip r:embed="rId2" cstate="print"/>
          <a:srcRect/>
          <a:stretch>
            <a:fillRect/>
          </a:stretch>
        </p:blipFill>
        <p:spPr bwMode="auto">
          <a:xfrm>
            <a:off x="323528" y="980728"/>
            <a:ext cx="6452367" cy="5544616"/>
          </a:xfrm>
          <a:prstGeom prst="rect">
            <a:avLst/>
          </a:prstGeom>
          <a:noFill/>
          <a:ln w="9525">
            <a:noFill/>
            <a:miter lim="800000"/>
            <a:headEnd/>
            <a:tailEnd/>
          </a:ln>
        </p:spPr>
      </p:pic>
      <p:sp>
        <p:nvSpPr>
          <p:cNvPr id="7" name="TextovéPole 6"/>
          <p:cNvSpPr txBox="1"/>
          <p:nvPr/>
        </p:nvSpPr>
        <p:spPr>
          <a:xfrm>
            <a:off x="6847719" y="908720"/>
            <a:ext cx="644728" cy="276999"/>
          </a:xfrm>
          <a:prstGeom prst="rect">
            <a:avLst/>
          </a:prstGeom>
          <a:noFill/>
        </p:spPr>
        <p:txBody>
          <a:bodyPr wrap="none" rtlCol="0">
            <a:spAutoFit/>
          </a:bodyPr>
          <a:lstStyle/>
          <a:p>
            <a:r>
              <a:rPr lang="cs-CZ" sz="1200" i="1" dirty="0" err="1" smtClean="0"/>
              <a:t>indutus</a:t>
            </a:r>
            <a:endParaRPr lang="cs-CZ" sz="1200" i="1" dirty="0"/>
          </a:p>
        </p:txBody>
      </p:sp>
      <p:sp>
        <p:nvSpPr>
          <p:cNvPr id="8" name="TextovéPole 7"/>
          <p:cNvSpPr txBox="1"/>
          <p:nvPr/>
        </p:nvSpPr>
        <p:spPr>
          <a:xfrm>
            <a:off x="6861345" y="3645024"/>
            <a:ext cx="617477" cy="276999"/>
          </a:xfrm>
          <a:prstGeom prst="rect">
            <a:avLst/>
          </a:prstGeom>
          <a:noFill/>
        </p:spPr>
        <p:txBody>
          <a:bodyPr wrap="none" rtlCol="0">
            <a:spAutoFit/>
          </a:bodyPr>
          <a:lstStyle/>
          <a:p>
            <a:r>
              <a:rPr lang="cs-CZ" sz="1200" i="1" dirty="0" smtClean="0"/>
              <a:t>haussa</a:t>
            </a:r>
            <a:endParaRPr lang="cs-CZ" sz="1200" i="1" dirty="0"/>
          </a:p>
        </p:txBody>
      </p:sp>
      <p:sp>
        <p:nvSpPr>
          <p:cNvPr id="9" name="TextovéPole 8"/>
          <p:cNvSpPr txBox="1"/>
          <p:nvPr/>
        </p:nvSpPr>
        <p:spPr>
          <a:xfrm>
            <a:off x="6848521" y="3789040"/>
            <a:ext cx="643125" cy="276999"/>
          </a:xfrm>
          <a:prstGeom prst="rect">
            <a:avLst/>
          </a:prstGeom>
          <a:noFill/>
        </p:spPr>
        <p:txBody>
          <a:bodyPr wrap="none" rtlCol="0">
            <a:spAutoFit/>
          </a:bodyPr>
          <a:lstStyle/>
          <a:p>
            <a:r>
              <a:rPr lang="cs-CZ" sz="1200" i="1" dirty="0" err="1" smtClean="0"/>
              <a:t>baoulei</a:t>
            </a:r>
            <a:endParaRPr lang="cs-CZ" sz="1200" i="1" dirty="0"/>
          </a:p>
        </p:txBody>
      </p:sp>
      <p:sp>
        <p:nvSpPr>
          <p:cNvPr id="10" name="TextovéPole 9"/>
          <p:cNvSpPr txBox="1"/>
          <p:nvPr/>
        </p:nvSpPr>
        <p:spPr>
          <a:xfrm>
            <a:off x="6873367" y="3933056"/>
            <a:ext cx="593432" cy="276999"/>
          </a:xfrm>
          <a:prstGeom prst="rect">
            <a:avLst/>
          </a:prstGeom>
          <a:noFill/>
        </p:spPr>
        <p:txBody>
          <a:bodyPr wrap="none" rtlCol="0">
            <a:spAutoFit/>
          </a:bodyPr>
          <a:lstStyle/>
          <a:p>
            <a:r>
              <a:rPr lang="cs-CZ" sz="1200" i="1" dirty="0" err="1" smtClean="0"/>
              <a:t>neavei</a:t>
            </a:r>
            <a:endParaRPr lang="cs-CZ" sz="1200" i="1" dirty="0"/>
          </a:p>
        </p:txBody>
      </p:sp>
      <p:sp>
        <p:nvSpPr>
          <p:cNvPr id="11" name="TextovéPole 10"/>
          <p:cNvSpPr txBox="1"/>
          <p:nvPr/>
        </p:nvSpPr>
        <p:spPr>
          <a:xfrm>
            <a:off x="6804259" y="4869160"/>
            <a:ext cx="720069" cy="276999"/>
          </a:xfrm>
          <a:prstGeom prst="rect">
            <a:avLst/>
          </a:prstGeom>
          <a:noFill/>
        </p:spPr>
        <p:txBody>
          <a:bodyPr wrap="none" rtlCol="0">
            <a:spAutoFit/>
          </a:bodyPr>
          <a:lstStyle/>
          <a:p>
            <a:r>
              <a:rPr lang="cs-CZ" sz="1200" i="1" smtClean="0"/>
              <a:t>imberbis</a:t>
            </a:r>
            <a:endParaRPr lang="cs-CZ" sz="1200" i="1" dirty="0"/>
          </a:p>
        </p:txBody>
      </p:sp>
      <p:sp>
        <p:nvSpPr>
          <p:cNvPr id="12" name="TextovéPole 11"/>
          <p:cNvSpPr txBox="1"/>
          <p:nvPr/>
        </p:nvSpPr>
        <p:spPr>
          <a:xfrm>
            <a:off x="6904754" y="4437112"/>
            <a:ext cx="530658" cy="276999"/>
          </a:xfrm>
          <a:prstGeom prst="rect">
            <a:avLst/>
          </a:prstGeom>
          <a:noFill/>
        </p:spPr>
        <p:txBody>
          <a:bodyPr wrap="none" rtlCol="0">
            <a:spAutoFit/>
          </a:bodyPr>
          <a:lstStyle/>
          <a:p>
            <a:r>
              <a:rPr lang="cs-CZ" sz="1200" i="1" dirty="0" smtClean="0"/>
              <a:t>triton</a:t>
            </a:r>
            <a:endParaRPr lang="cs-CZ" sz="1200" i="1" dirty="0"/>
          </a:p>
        </p:txBody>
      </p:sp>
      <p:sp>
        <p:nvSpPr>
          <p:cNvPr id="13" name="TextovéPole 12"/>
          <p:cNvSpPr txBox="1"/>
          <p:nvPr/>
        </p:nvSpPr>
        <p:spPr>
          <a:xfrm>
            <a:off x="6791229" y="5445224"/>
            <a:ext cx="757708" cy="276999"/>
          </a:xfrm>
          <a:prstGeom prst="rect">
            <a:avLst/>
          </a:prstGeom>
          <a:noFill/>
        </p:spPr>
        <p:txBody>
          <a:bodyPr wrap="none" rtlCol="0">
            <a:spAutoFit/>
          </a:bodyPr>
          <a:lstStyle/>
          <a:p>
            <a:r>
              <a:rPr lang="cs-CZ" sz="1200" i="1" dirty="0" err="1" smtClean="0"/>
              <a:t>setulosus</a:t>
            </a:r>
            <a:endParaRPr lang="cs-CZ" sz="1200" i="1" dirty="0"/>
          </a:p>
        </p:txBody>
      </p:sp>
      <p:sp>
        <p:nvSpPr>
          <p:cNvPr id="14" name="TextovéPole 13"/>
          <p:cNvSpPr txBox="1"/>
          <p:nvPr/>
        </p:nvSpPr>
        <p:spPr>
          <a:xfrm>
            <a:off x="6776001" y="5949280"/>
            <a:ext cx="788164" cy="276999"/>
          </a:xfrm>
          <a:prstGeom prst="rect">
            <a:avLst/>
          </a:prstGeom>
          <a:noFill/>
        </p:spPr>
        <p:txBody>
          <a:bodyPr wrap="none" rtlCol="0">
            <a:spAutoFit/>
          </a:bodyPr>
          <a:lstStyle/>
          <a:p>
            <a:r>
              <a:rPr lang="cs-CZ" sz="1200" i="1" dirty="0" err="1" smtClean="0"/>
              <a:t>mahomet</a:t>
            </a:r>
            <a:endParaRPr lang="cs-CZ" sz="1200" i="1" dirty="0"/>
          </a:p>
        </p:txBody>
      </p:sp>
      <p:sp>
        <p:nvSpPr>
          <p:cNvPr id="15" name="TextovéPole 14"/>
          <p:cNvSpPr txBox="1"/>
          <p:nvPr/>
        </p:nvSpPr>
        <p:spPr>
          <a:xfrm>
            <a:off x="6799148" y="3429000"/>
            <a:ext cx="741870" cy="276999"/>
          </a:xfrm>
          <a:prstGeom prst="rect">
            <a:avLst/>
          </a:prstGeom>
          <a:noFill/>
        </p:spPr>
        <p:txBody>
          <a:bodyPr wrap="none" rtlCol="0">
            <a:spAutoFit/>
          </a:bodyPr>
          <a:lstStyle/>
          <a:p>
            <a:r>
              <a:rPr lang="cs-CZ" sz="1200" i="1" dirty="0" err="1" smtClean="0"/>
              <a:t>mattheyi</a:t>
            </a:r>
            <a:endParaRPr lang="cs-CZ" sz="1200" i="1" dirty="0"/>
          </a:p>
        </p:txBody>
      </p:sp>
      <p:sp>
        <p:nvSpPr>
          <p:cNvPr id="16" name="TextovéPole 15"/>
          <p:cNvSpPr txBox="1"/>
          <p:nvPr/>
        </p:nvSpPr>
        <p:spPr>
          <a:xfrm>
            <a:off x="6696236" y="3212976"/>
            <a:ext cx="947695" cy="276999"/>
          </a:xfrm>
          <a:prstGeom prst="rect">
            <a:avLst/>
          </a:prstGeom>
          <a:noFill/>
        </p:spPr>
        <p:txBody>
          <a:bodyPr wrap="none" rtlCol="0">
            <a:spAutoFit/>
          </a:bodyPr>
          <a:lstStyle/>
          <a:p>
            <a:r>
              <a:rPr lang="cs-CZ" sz="1200" i="1" dirty="0" err="1" smtClean="0"/>
              <a:t>musculoides</a:t>
            </a:r>
            <a:endParaRPr lang="cs-CZ" sz="1200" i="1" dirty="0"/>
          </a:p>
        </p:txBody>
      </p:sp>
      <p:sp>
        <p:nvSpPr>
          <p:cNvPr id="17" name="TextovéPole 16"/>
          <p:cNvSpPr txBox="1"/>
          <p:nvPr/>
        </p:nvSpPr>
        <p:spPr>
          <a:xfrm>
            <a:off x="6733233" y="2420888"/>
            <a:ext cx="873701" cy="276999"/>
          </a:xfrm>
          <a:prstGeom prst="rect">
            <a:avLst/>
          </a:prstGeom>
          <a:noFill/>
        </p:spPr>
        <p:txBody>
          <a:bodyPr wrap="none" rtlCol="0">
            <a:spAutoFit/>
          </a:bodyPr>
          <a:lstStyle/>
          <a:p>
            <a:r>
              <a:rPr lang="cs-CZ" sz="1200" i="1" dirty="0" err="1" smtClean="0"/>
              <a:t>minutoides</a:t>
            </a:r>
            <a:endParaRPr lang="cs-CZ" sz="1200" i="1" dirty="0"/>
          </a:p>
        </p:txBody>
      </p:sp>
      <p:sp>
        <p:nvSpPr>
          <p:cNvPr id="19" name="TextovéPole 18"/>
          <p:cNvSpPr txBox="1"/>
          <p:nvPr/>
        </p:nvSpPr>
        <p:spPr>
          <a:xfrm>
            <a:off x="7596336" y="1196752"/>
            <a:ext cx="1082348" cy="276999"/>
          </a:xfrm>
          <a:prstGeom prst="rect">
            <a:avLst/>
          </a:prstGeom>
          <a:noFill/>
        </p:spPr>
        <p:txBody>
          <a:bodyPr wrap="none" rtlCol="0">
            <a:spAutoFit/>
          </a:bodyPr>
          <a:lstStyle/>
          <a:p>
            <a:r>
              <a:rPr lang="cs-CZ" sz="1200" dirty="0" err="1" smtClean="0"/>
              <a:t>Sp</a:t>
            </a:r>
            <a:r>
              <a:rPr lang="cs-CZ" sz="1200" dirty="0" smtClean="0"/>
              <a:t>. 1 </a:t>
            </a:r>
            <a:r>
              <a:rPr lang="cs-CZ" sz="1200" i="1" dirty="0" smtClean="0"/>
              <a:t>(</a:t>
            </a:r>
            <a:r>
              <a:rPr lang="cs-CZ" sz="1200" i="1" dirty="0" err="1" smtClean="0"/>
              <a:t>gratus</a:t>
            </a:r>
            <a:r>
              <a:rPr lang="cs-CZ" sz="1200" i="1" dirty="0" smtClean="0"/>
              <a:t>?)</a:t>
            </a:r>
            <a:endParaRPr lang="cs-CZ" sz="1200" i="1" dirty="0"/>
          </a:p>
        </p:txBody>
      </p:sp>
      <p:sp>
        <p:nvSpPr>
          <p:cNvPr id="20" name="TextovéPole 19"/>
          <p:cNvSpPr txBox="1"/>
          <p:nvPr/>
        </p:nvSpPr>
        <p:spPr>
          <a:xfrm>
            <a:off x="7524328" y="1556792"/>
            <a:ext cx="1210588" cy="276999"/>
          </a:xfrm>
          <a:prstGeom prst="rect">
            <a:avLst/>
          </a:prstGeom>
          <a:noFill/>
        </p:spPr>
        <p:txBody>
          <a:bodyPr wrap="none" rtlCol="0">
            <a:spAutoFit/>
          </a:bodyPr>
          <a:lstStyle/>
          <a:p>
            <a:r>
              <a:rPr lang="cs-CZ" sz="1200" dirty="0" err="1" smtClean="0"/>
              <a:t>Sp</a:t>
            </a:r>
            <a:r>
              <a:rPr lang="cs-CZ" sz="1200" dirty="0" smtClean="0"/>
              <a:t>. 2 </a:t>
            </a:r>
            <a:r>
              <a:rPr lang="cs-CZ" sz="1200" i="1" dirty="0" smtClean="0"/>
              <a:t>(</a:t>
            </a:r>
            <a:r>
              <a:rPr lang="cs-CZ" sz="1200" i="1" dirty="0" err="1" smtClean="0"/>
              <a:t>gerbillus</a:t>
            </a:r>
            <a:r>
              <a:rPr lang="cs-CZ" sz="1200" i="1" dirty="0" smtClean="0"/>
              <a:t>?)</a:t>
            </a:r>
            <a:endParaRPr lang="cs-CZ" sz="1200" i="1" dirty="0"/>
          </a:p>
        </p:txBody>
      </p:sp>
      <p:sp>
        <p:nvSpPr>
          <p:cNvPr id="21" name="TextovéPole 20"/>
          <p:cNvSpPr txBox="1"/>
          <p:nvPr/>
        </p:nvSpPr>
        <p:spPr>
          <a:xfrm>
            <a:off x="7668344" y="3356992"/>
            <a:ext cx="1202445" cy="276999"/>
          </a:xfrm>
          <a:prstGeom prst="rect">
            <a:avLst/>
          </a:prstGeom>
          <a:noFill/>
        </p:spPr>
        <p:txBody>
          <a:bodyPr wrap="none" rtlCol="0">
            <a:spAutoFit/>
          </a:bodyPr>
          <a:lstStyle/>
          <a:p>
            <a:r>
              <a:rPr lang="cs-CZ" sz="1200" dirty="0" err="1" smtClean="0"/>
              <a:t>Sp</a:t>
            </a:r>
            <a:r>
              <a:rPr lang="cs-CZ" sz="1200" dirty="0" smtClean="0"/>
              <a:t>. 3 </a:t>
            </a:r>
            <a:r>
              <a:rPr lang="cs-CZ" sz="1200" i="1" dirty="0" smtClean="0"/>
              <a:t>(</a:t>
            </a:r>
            <a:r>
              <a:rPr lang="cs-CZ" sz="1200" i="1" dirty="0" err="1" smtClean="0"/>
              <a:t>kasaicus</a:t>
            </a:r>
            <a:r>
              <a:rPr lang="cs-CZ" sz="1200" i="1" dirty="0" smtClean="0"/>
              <a:t>?)</a:t>
            </a:r>
            <a:endParaRPr lang="cs-CZ" sz="1200" i="1" dirty="0"/>
          </a:p>
        </p:txBody>
      </p:sp>
      <p:sp>
        <p:nvSpPr>
          <p:cNvPr id="22" name="TextovéPole 21"/>
          <p:cNvSpPr txBox="1"/>
          <p:nvPr/>
        </p:nvSpPr>
        <p:spPr>
          <a:xfrm>
            <a:off x="7668344" y="3645024"/>
            <a:ext cx="975203" cy="276999"/>
          </a:xfrm>
          <a:prstGeom prst="rect">
            <a:avLst/>
          </a:prstGeom>
          <a:noFill/>
        </p:spPr>
        <p:txBody>
          <a:bodyPr wrap="none" rtlCol="0">
            <a:spAutoFit/>
          </a:bodyPr>
          <a:lstStyle/>
          <a:p>
            <a:r>
              <a:rPr lang="cs-CZ" sz="1200" dirty="0" err="1" smtClean="0"/>
              <a:t>Sp</a:t>
            </a:r>
            <a:r>
              <a:rPr lang="cs-CZ" sz="1200" dirty="0" smtClean="0"/>
              <a:t>. 4 </a:t>
            </a:r>
            <a:r>
              <a:rPr lang="cs-CZ" sz="1200" i="1" dirty="0" smtClean="0"/>
              <a:t>(</a:t>
            </a:r>
            <a:r>
              <a:rPr lang="cs-CZ" sz="1200" dirty="0" err="1" smtClean="0"/>
              <a:t>Tchad</a:t>
            </a:r>
            <a:r>
              <a:rPr lang="cs-CZ" sz="1200" i="1" dirty="0" smtClean="0"/>
              <a:t>)</a:t>
            </a:r>
            <a:endParaRPr lang="cs-CZ" sz="1200" i="1" dirty="0"/>
          </a:p>
        </p:txBody>
      </p:sp>
      <p:sp>
        <p:nvSpPr>
          <p:cNvPr id="23" name="TextovéPole 22"/>
          <p:cNvSpPr txBox="1"/>
          <p:nvPr/>
        </p:nvSpPr>
        <p:spPr>
          <a:xfrm>
            <a:off x="7668344" y="3861048"/>
            <a:ext cx="1318181" cy="276999"/>
          </a:xfrm>
          <a:prstGeom prst="rect">
            <a:avLst/>
          </a:prstGeom>
          <a:noFill/>
        </p:spPr>
        <p:txBody>
          <a:bodyPr wrap="none" rtlCol="0">
            <a:spAutoFit/>
          </a:bodyPr>
          <a:lstStyle/>
          <a:p>
            <a:r>
              <a:rPr lang="cs-CZ" sz="1200" dirty="0" err="1" smtClean="0"/>
              <a:t>Sp</a:t>
            </a:r>
            <a:r>
              <a:rPr lang="cs-CZ" sz="1200" dirty="0" smtClean="0"/>
              <a:t>. 5 </a:t>
            </a:r>
            <a:r>
              <a:rPr lang="cs-CZ" sz="1200" i="1" dirty="0" smtClean="0"/>
              <a:t>(</a:t>
            </a:r>
            <a:r>
              <a:rPr lang="cs-CZ" sz="1200" i="1" dirty="0" err="1" smtClean="0"/>
              <a:t>cf</a:t>
            </a:r>
            <a:r>
              <a:rPr lang="cs-CZ" sz="1200" i="1" dirty="0" smtClean="0"/>
              <a:t>. </a:t>
            </a:r>
            <a:r>
              <a:rPr lang="cs-CZ" sz="1200" i="1" dirty="0" err="1" smtClean="0"/>
              <a:t>baoulei</a:t>
            </a:r>
            <a:r>
              <a:rPr lang="cs-CZ" sz="1200" i="1" dirty="0" smtClean="0"/>
              <a:t>?)</a:t>
            </a:r>
            <a:endParaRPr lang="cs-CZ" sz="1200" i="1" dirty="0"/>
          </a:p>
        </p:txBody>
      </p:sp>
      <p:sp>
        <p:nvSpPr>
          <p:cNvPr id="24" name="TextovéPole 23"/>
          <p:cNvSpPr txBox="1"/>
          <p:nvPr/>
        </p:nvSpPr>
        <p:spPr>
          <a:xfrm>
            <a:off x="7668344" y="4221088"/>
            <a:ext cx="1067472" cy="276999"/>
          </a:xfrm>
          <a:prstGeom prst="rect">
            <a:avLst/>
          </a:prstGeom>
          <a:noFill/>
        </p:spPr>
        <p:txBody>
          <a:bodyPr wrap="none" rtlCol="0">
            <a:spAutoFit/>
          </a:bodyPr>
          <a:lstStyle/>
          <a:p>
            <a:r>
              <a:rPr lang="cs-CZ" sz="1200" dirty="0" err="1" smtClean="0"/>
              <a:t>Sp</a:t>
            </a:r>
            <a:r>
              <a:rPr lang="cs-CZ" sz="1200" dirty="0" smtClean="0"/>
              <a:t>. 7 </a:t>
            </a:r>
            <a:r>
              <a:rPr lang="cs-CZ" sz="1200" i="1" dirty="0" smtClean="0"/>
              <a:t>(</a:t>
            </a:r>
            <a:r>
              <a:rPr lang="cs-CZ" sz="1200" dirty="0" err="1" smtClean="0"/>
              <a:t>Harena</a:t>
            </a:r>
            <a:r>
              <a:rPr lang="cs-CZ" sz="1200" i="1" dirty="0" smtClean="0"/>
              <a:t>)</a:t>
            </a:r>
            <a:endParaRPr lang="cs-CZ" sz="1200" i="1" dirty="0"/>
          </a:p>
        </p:txBody>
      </p:sp>
      <p:sp>
        <p:nvSpPr>
          <p:cNvPr id="25" name="TextovéPole 24"/>
          <p:cNvSpPr txBox="1"/>
          <p:nvPr/>
        </p:nvSpPr>
        <p:spPr>
          <a:xfrm>
            <a:off x="6876000" y="4149080"/>
            <a:ext cx="598241" cy="276999"/>
          </a:xfrm>
          <a:prstGeom prst="rect">
            <a:avLst/>
          </a:prstGeom>
          <a:noFill/>
        </p:spPr>
        <p:txBody>
          <a:bodyPr wrap="none" rtlCol="0">
            <a:spAutoFit/>
          </a:bodyPr>
          <a:lstStyle/>
          <a:p>
            <a:r>
              <a:rPr lang="cs-CZ" sz="1200" i="1" dirty="0" err="1" smtClean="0"/>
              <a:t>sorella</a:t>
            </a:r>
            <a:endParaRPr lang="cs-CZ" sz="1200" i="1" dirty="0"/>
          </a:p>
        </p:txBody>
      </p:sp>
      <p:sp>
        <p:nvSpPr>
          <p:cNvPr id="27" name="TextovéPole 26"/>
          <p:cNvSpPr txBox="1"/>
          <p:nvPr/>
        </p:nvSpPr>
        <p:spPr>
          <a:xfrm>
            <a:off x="7668344" y="4653136"/>
            <a:ext cx="998991" cy="276999"/>
          </a:xfrm>
          <a:prstGeom prst="rect">
            <a:avLst/>
          </a:prstGeom>
          <a:noFill/>
        </p:spPr>
        <p:txBody>
          <a:bodyPr wrap="none" rtlCol="0">
            <a:spAutoFit/>
          </a:bodyPr>
          <a:lstStyle/>
          <a:p>
            <a:r>
              <a:rPr lang="cs-CZ" sz="1200" dirty="0" err="1" smtClean="0"/>
              <a:t>Sp</a:t>
            </a:r>
            <a:r>
              <a:rPr lang="cs-CZ" sz="1200" dirty="0" smtClean="0"/>
              <a:t>. 8 </a:t>
            </a:r>
            <a:r>
              <a:rPr lang="cs-CZ" sz="1200" i="1" dirty="0" smtClean="0"/>
              <a:t>(</a:t>
            </a:r>
            <a:r>
              <a:rPr lang="cs-CZ" sz="1200" dirty="0" err="1" smtClean="0"/>
              <a:t>Kikwit</a:t>
            </a:r>
            <a:r>
              <a:rPr lang="cs-CZ" sz="1200" i="1" dirty="0" smtClean="0"/>
              <a:t>)</a:t>
            </a:r>
            <a:endParaRPr lang="cs-CZ" sz="1200" i="1" dirty="0"/>
          </a:p>
        </p:txBody>
      </p:sp>
      <p:sp>
        <p:nvSpPr>
          <p:cNvPr id="28" name="TextovéPole 27"/>
          <p:cNvSpPr txBox="1"/>
          <p:nvPr/>
        </p:nvSpPr>
        <p:spPr>
          <a:xfrm>
            <a:off x="7812360" y="4797152"/>
            <a:ext cx="987835" cy="276999"/>
          </a:xfrm>
          <a:prstGeom prst="rect">
            <a:avLst/>
          </a:prstGeom>
          <a:noFill/>
        </p:spPr>
        <p:txBody>
          <a:bodyPr wrap="none" rtlCol="0">
            <a:spAutoFit/>
          </a:bodyPr>
          <a:lstStyle/>
          <a:p>
            <a:r>
              <a:rPr lang="cs-CZ" sz="1200" dirty="0" err="1" smtClean="0"/>
              <a:t>Sp</a:t>
            </a:r>
            <a:r>
              <a:rPr lang="cs-CZ" sz="1200" dirty="0" smtClean="0"/>
              <a:t>. 9 </a:t>
            </a:r>
            <a:r>
              <a:rPr lang="cs-CZ" sz="1200" i="1" dirty="0" smtClean="0"/>
              <a:t>(</a:t>
            </a:r>
            <a:r>
              <a:rPr lang="cs-CZ" sz="1200" dirty="0" err="1" smtClean="0"/>
              <a:t>Kenya</a:t>
            </a:r>
            <a:r>
              <a:rPr lang="cs-CZ" sz="1200" i="1" dirty="0" smtClean="0"/>
              <a:t>)</a:t>
            </a:r>
            <a:endParaRPr lang="cs-CZ" sz="1200" i="1" dirty="0"/>
          </a:p>
        </p:txBody>
      </p:sp>
      <p:sp>
        <p:nvSpPr>
          <p:cNvPr id="29" name="TextovéPole 28"/>
          <p:cNvSpPr txBox="1"/>
          <p:nvPr/>
        </p:nvSpPr>
        <p:spPr>
          <a:xfrm>
            <a:off x="7634933" y="5013176"/>
            <a:ext cx="1509067" cy="276999"/>
          </a:xfrm>
          <a:prstGeom prst="rect">
            <a:avLst/>
          </a:prstGeom>
          <a:noFill/>
        </p:spPr>
        <p:txBody>
          <a:bodyPr wrap="none" rtlCol="0">
            <a:spAutoFit/>
          </a:bodyPr>
          <a:lstStyle/>
          <a:p>
            <a:r>
              <a:rPr lang="cs-CZ" sz="1200" dirty="0" err="1" smtClean="0"/>
              <a:t>Sp</a:t>
            </a:r>
            <a:r>
              <a:rPr lang="cs-CZ" sz="1200" dirty="0" smtClean="0"/>
              <a:t>. 10 </a:t>
            </a:r>
            <a:r>
              <a:rPr lang="cs-CZ" sz="1200" i="1" dirty="0" smtClean="0"/>
              <a:t>(</a:t>
            </a:r>
            <a:r>
              <a:rPr lang="cs-CZ" sz="1200" i="1" dirty="0" err="1" smtClean="0"/>
              <a:t>proconodon</a:t>
            </a:r>
            <a:r>
              <a:rPr lang="cs-CZ" sz="1200" i="1" dirty="0" smtClean="0"/>
              <a:t>?)</a:t>
            </a:r>
            <a:endParaRPr lang="cs-CZ" sz="1200" i="1" dirty="0"/>
          </a:p>
        </p:txBody>
      </p:sp>
      <p:sp>
        <p:nvSpPr>
          <p:cNvPr id="30" name="TextovéPole 29"/>
          <p:cNvSpPr txBox="1"/>
          <p:nvPr/>
        </p:nvSpPr>
        <p:spPr>
          <a:xfrm>
            <a:off x="7629483" y="5229200"/>
            <a:ext cx="1514517" cy="276999"/>
          </a:xfrm>
          <a:prstGeom prst="rect">
            <a:avLst/>
          </a:prstGeom>
          <a:noFill/>
        </p:spPr>
        <p:txBody>
          <a:bodyPr wrap="none" rtlCol="0">
            <a:spAutoFit/>
          </a:bodyPr>
          <a:lstStyle/>
          <a:p>
            <a:r>
              <a:rPr lang="cs-CZ" sz="1200" dirty="0" err="1" smtClean="0"/>
              <a:t>Sp</a:t>
            </a:r>
            <a:r>
              <a:rPr lang="cs-CZ" sz="1200" dirty="0" smtClean="0"/>
              <a:t>. 11 </a:t>
            </a:r>
            <a:r>
              <a:rPr lang="cs-CZ" sz="1200" i="1" dirty="0" smtClean="0"/>
              <a:t>(</a:t>
            </a:r>
            <a:r>
              <a:rPr lang="cs-CZ" sz="1200" i="1" dirty="0" err="1" smtClean="0"/>
              <a:t>cf</a:t>
            </a:r>
            <a:r>
              <a:rPr lang="cs-CZ" sz="1200" i="1" dirty="0" smtClean="0"/>
              <a:t>. </a:t>
            </a:r>
            <a:r>
              <a:rPr lang="cs-CZ" sz="1200" i="1" dirty="0" err="1" smtClean="0"/>
              <a:t>setulosus</a:t>
            </a:r>
            <a:r>
              <a:rPr lang="cs-CZ" sz="1200" i="1" dirty="0" smtClean="0"/>
              <a:t>?)</a:t>
            </a:r>
            <a:endParaRPr lang="cs-CZ" sz="1200" i="1" dirty="0"/>
          </a:p>
        </p:txBody>
      </p:sp>
      <p:sp>
        <p:nvSpPr>
          <p:cNvPr id="31" name="TextovéPole 30"/>
          <p:cNvSpPr txBox="1"/>
          <p:nvPr/>
        </p:nvSpPr>
        <p:spPr>
          <a:xfrm>
            <a:off x="6937616" y="5661248"/>
            <a:ext cx="464935" cy="276999"/>
          </a:xfrm>
          <a:prstGeom prst="rect">
            <a:avLst/>
          </a:prstGeom>
          <a:noFill/>
        </p:spPr>
        <p:txBody>
          <a:bodyPr wrap="none" rtlCol="0">
            <a:spAutoFit/>
          </a:bodyPr>
          <a:lstStyle/>
          <a:p>
            <a:r>
              <a:rPr lang="cs-CZ" sz="1200" i="1" dirty="0" smtClean="0"/>
              <a:t>bufo</a:t>
            </a:r>
            <a:endParaRPr lang="cs-CZ" sz="1200" i="1" dirty="0"/>
          </a:p>
        </p:txBody>
      </p:sp>
      <p:sp>
        <p:nvSpPr>
          <p:cNvPr id="32" name="TextovéPole 31"/>
          <p:cNvSpPr txBox="1"/>
          <p:nvPr/>
        </p:nvSpPr>
        <p:spPr>
          <a:xfrm>
            <a:off x="6444208" y="6334780"/>
            <a:ext cx="1296144" cy="523220"/>
          </a:xfrm>
          <a:prstGeom prst="rect">
            <a:avLst/>
          </a:prstGeom>
          <a:solidFill>
            <a:srgbClr val="92D050"/>
          </a:solidFill>
        </p:spPr>
        <p:txBody>
          <a:bodyPr wrap="square" rtlCol="0">
            <a:spAutoFit/>
          </a:bodyPr>
          <a:lstStyle/>
          <a:p>
            <a:pPr algn="ctr"/>
            <a:r>
              <a:rPr lang="cs-CZ" sz="1400" dirty="0" err="1" smtClean="0"/>
              <a:t>VALID</a:t>
            </a:r>
            <a:r>
              <a:rPr lang="cs-CZ" sz="1400" dirty="0" smtClean="0"/>
              <a:t> </a:t>
            </a:r>
            <a:r>
              <a:rPr lang="cs-CZ" sz="1400" dirty="0" err="1" smtClean="0"/>
              <a:t>NAMES</a:t>
            </a:r>
            <a:r>
              <a:rPr lang="cs-CZ" sz="1400" dirty="0" smtClean="0"/>
              <a:t> (14-15)</a:t>
            </a:r>
            <a:endParaRPr lang="cs-CZ" sz="1400" dirty="0"/>
          </a:p>
        </p:txBody>
      </p:sp>
      <p:sp>
        <p:nvSpPr>
          <p:cNvPr id="33" name="TextovéPole 32"/>
          <p:cNvSpPr txBox="1"/>
          <p:nvPr/>
        </p:nvSpPr>
        <p:spPr>
          <a:xfrm>
            <a:off x="7812360" y="6334780"/>
            <a:ext cx="1152128" cy="523220"/>
          </a:xfrm>
          <a:prstGeom prst="rect">
            <a:avLst/>
          </a:prstGeom>
          <a:solidFill>
            <a:srgbClr val="FFFF00"/>
          </a:solidFill>
        </p:spPr>
        <p:txBody>
          <a:bodyPr wrap="square" rtlCol="0">
            <a:spAutoFit/>
          </a:bodyPr>
          <a:lstStyle/>
          <a:p>
            <a:pPr algn="ctr"/>
            <a:r>
              <a:rPr lang="cs-CZ" sz="1400" dirty="0" smtClean="0"/>
              <a:t>NEW SPECIES (11-12)</a:t>
            </a:r>
            <a:endParaRPr lang="cs-CZ" sz="1400" dirty="0"/>
          </a:p>
        </p:txBody>
      </p:sp>
      <p:sp>
        <p:nvSpPr>
          <p:cNvPr id="36" name="TextovéPole 35"/>
          <p:cNvSpPr txBox="1"/>
          <p:nvPr/>
        </p:nvSpPr>
        <p:spPr>
          <a:xfrm>
            <a:off x="467544" y="980728"/>
            <a:ext cx="1296144" cy="523220"/>
          </a:xfrm>
          <a:prstGeom prst="rect">
            <a:avLst/>
          </a:prstGeom>
          <a:solidFill>
            <a:srgbClr val="FFFF00"/>
          </a:solidFill>
        </p:spPr>
        <p:txBody>
          <a:bodyPr wrap="square" rtlCol="0">
            <a:spAutoFit/>
          </a:bodyPr>
          <a:lstStyle/>
          <a:p>
            <a:pPr algn="ctr"/>
            <a:r>
              <a:rPr lang="cs-CZ" sz="1400" dirty="0" smtClean="0"/>
              <a:t>NOT </a:t>
            </a:r>
            <a:r>
              <a:rPr lang="cs-CZ" sz="1400" dirty="0" err="1" smtClean="0"/>
              <a:t>INCLUDED</a:t>
            </a:r>
            <a:r>
              <a:rPr lang="cs-CZ" sz="1400" dirty="0" smtClean="0"/>
              <a:t> (4)</a:t>
            </a:r>
            <a:endParaRPr lang="cs-CZ" sz="1400" dirty="0"/>
          </a:p>
        </p:txBody>
      </p:sp>
      <p:sp>
        <p:nvSpPr>
          <p:cNvPr id="37" name="TextovéPole 36"/>
          <p:cNvSpPr txBox="1"/>
          <p:nvPr/>
        </p:nvSpPr>
        <p:spPr>
          <a:xfrm>
            <a:off x="717103" y="1484784"/>
            <a:ext cx="805028" cy="646331"/>
          </a:xfrm>
          <a:prstGeom prst="rect">
            <a:avLst/>
          </a:prstGeom>
          <a:noFill/>
        </p:spPr>
        <p:txBody>
          <a:bodyPr wrap="none" rtlCol="0">
            <a:spAutoFit/>
          </a:bodyPr>
          <a:lstStyle/>
          <a:p>
            <a:pPr algn="ctr"/>
            <a:r>
              <a:rPr lang="cs-CZ" sz="1200" i="1" dirty="0" smtClean="0"/>
              <a:t>oubanguii</a:t>
            </a:r>
          </a:p>
          <a:p>
            <a:pPr algn="ctr"/>
            <a:r>
              <a:rPr lang="cs-CZ" sz="1200" i="1" dirty="0" smtClean="0"/>
              <a:t>orangiae</a:t>
            </a:r>
          </a:p>
          <a:p>
            <a:pPr algn="ctr"/>
            <a:r>
              <a:rPr lang="cs-CZ" sz="1200" i="1" dirty="0" err="1" smtClean="0"/>
              <a:t>setzeri</a:t>
            </a:r>
            <a:endParaRPr lang="cs-CZ" sz="1200" i="1" dirty="0"/>
          </a:p>
        </p:txBody>
      </p:sp>
      <p:sp>
        <p:nvSpPr>
          <p:cNvPr id="40" name="TextovéPole 39"/>
          <p:cNvSpPr txBox="1"/>
          <p:nvPr/>
        </p:nvSpPr>
        <p:spPr>
          <a:xfrm>
            <a:off x="7668344" y="4032000"/>
            <a:ext cx="1107419" cy="276999"/>
          </a:xfrm>
          <a:prstGeom prst="rect">
            <a:avLst/>
          </a:prstGeom>
          <a:noFill/>
        </p:spPr>
        <p:txBody>
          <a:bodyPr wrap="none" rtlCol="0">
            <a:spAutoFit/>
          </a:bodyPr>
          <a:lstStyle/>
          <a:p>
            <a:r>
              <a:rPr lang="cs-CZ" sz="1200" dirty="0" err="1" smtClean="0"/>
              <a:t>Sp</a:t>
            </a:r>
            <a:r>
              <a:rPr lang="cs-CZ" sz="1200" dirty="0" smtClean="0"/>
              <a:t>. 6 </a:t>
            </a:r>
            <a:r>
              <a:rPr lang="cs-CZ" sz="1200" i="1" dirty="0" smtClean="0"/>
              <a:t>(</a:t>
            </a:r>
            <a:r>
              <a:rPr lang="cs-CZ" sz="1200" dirty="0" err="1" smtClean="0"/>
              <a:t>Dakawa</a:t>
            </a:r>
            <a:r>
              <a:rPr lang="cs-CZ" sz="1200" i="1" dirty="0" smtClean="0"/>
              <a:t>)</a:t>
            </a:r>
            <a:endParaRPr lang="cs-CZ" sz="1200" i="1" dirty="0"/>
          </a:p>
        </p:txBody>
      </p:sp>
      <p:sp>
        <p:nvSpPr>
          <p:cNvPr id="41" name="TextovéPole 40"/>
          <p:cNvSpPr txBox="1"/>
          <p:nvPr/>
        </p:nvSpPr>
        <p:spPr>
          <a:xfrm>
            <a:off x="6732240" y="1423809"/>
            <a:ext cx="739241" cy="276999"/>
          </a:xfrm>
          <a:prstGeom prst="rect">
            <a:avLst/>
          </a:prstGeom>
          <a:noFill/>
        </p:spPr>
        <p:txBody>
          <a:bodyPr wrap="none" rtlCol="0">
            <a:spAutoFit/>
          </a:bodyPr>
          <a:lstStyle/>
          <a:p>
            <a:r>
              <a:rPr lang="cs-CZ" sz="1200" i="1" dirty="0" err="1" smtClean="0"/>
              <a:t>tenellus</a:t>
            </a:r>
            <a:r>
              <a:rPr lang="cs-CZ" sz="1200" i="1" dirty="0" smtClean="0"/>
              <a:t>?</a:t>
            </a:r>
            <a:endParaRPr lang="cs-CZ" sz="1200" i="1" dirty="0"/>
          </a:p>
        </p:txBody>
      </p:sp>
      <p:sp>
        <p:nvSpPr>
          <p:cNvPr id="34" name="TextBox 33"/>
          <p:cNvSpPr txBox="1"/>
          <p:nvPr/>
        </p:nvSpPr>
        <p:spPr>
          <a:xfrm>
            <a:off x="107504" y="6488668"/>
            <a:ext cx="3033203" cy="338554"/>
          </a:xfrm>
          <a:prstGeom prst="rect">
            <a:avLst/>
          </a:prstGeom>
          <a:noFill/>
        </p:spPr>
        <p:txBody>
          <a:bodyPr wrap="none" rtlCol="0">
            <a:spAutoFit/>
          </a:bodyPr>
          <a:lstStyle/>
          <a:p>
            <a:r>
              <a:rPr lang="cs-CZ" sz="1600" i="1" dirty="0" smtClean="0"/>
              <a:t>Bryja et al. 2014 BMC Evol Biol</a:t>
            </a:r>
            <a:endParaRPr lang="en-US" sz="1600" i="1" dirty="0"/>
          </a:p>
        </p:txBody>
      </p:sp>
      <p:pic>
        <p:nvPicPr>
          <p:cNvPr id="3" name="Picture 2"/>
          <p:cNvPicPr>
            <a:picLocks noChangeAspect="1"/>
          </p:cNvPicPr>
          <p:nvPr/>
        </p:nvPicPr>
        <p:blipFill>
          <a:blip r:embed="rId3"/>
          <a:stretch>
            <a:fillRect/>
          </a:stretch>
        </p:blipFill>
        <p:spPr>
          <a:xfrm>
            <a:off x="52165" y="858086"/>
            <a:ext cx="3942268" cy="1774136"/>
          </a:xfrm>
          <a:prstGeom prst="rect">
            <a:avLst/>
          </a:prstGeom>
          <a:ln>
            <a:solidFill>
              <a:schemeClr val="tx1"/>
            </a:solidFill>
          </a:ln>
        </p:spPr>
      </p:pic>
    </p:spTree>
    <p:extLst>
      <p:ext uri="{BB962C8B-B14F-4D97-AF65-F5344CB8AC3E}">
        <p14:creationId xmlns:p14="http://schemas.microsoft.com/office/powerpoint/2010/main" val="3704250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dirty="0" smtClean="0"/>
              <a:t>Multi-species coalescence for species delimitation</a:t>
            </a:r>
            <a:endParaRPr lang="en-US" dirty="0"/>
          </a:p>
        </p:txBody>
      </p:sp>
      <p:sp>
        <p:nvSpPr>
          <p:cNvPr id="3" name="Content Placeholder 2"/>
          <p:cNvSpPr>
            <a:spLocks noGrp="1"/>
          </p:cNvSpPr>
          <p:nvPr>
            <p:ph idx="1"/>
          </p:nvPr>
        </p:nvSpPr>
        <p:spPr/>
        <p:txBody>
          <a:bodyPr>
            <a:normAutofit/>
          </a:bodyPr>
          <a:lstStyle/>
          <a:p>
            <a:r>
              <a:rPr lang="cs-CZ" sz="3200" b="1" dirty="0" smtClean="0"/>
              <a:t>multi-locus data</a:t>
            </a:r>
          </a:p>
          <a:p>
            <a:r>
              <a:rPr lang="cs-CZ" sz="3200" b="1" dirty="0" smtClean="0"/>
              <a:t>BPP</a:t>
            </a:r>
            <a:r>
              <a:rPr lang="cs-CZ" sz="3200" dirty="0" smtClean="0"/>
              <a:t> (joint estimates of phylogeny and species delimitation)</a:t>
            </a:r>
          </a:p>
          <a:p>
            <a:r>
              <a:rPr lang="cs-CZ" sz="3200" dirty="0" smtClean="0"/>
              <a:t>spedeSTEM</a:t>
            </a:r>
          </a:p>
          <a:p>
            <a:r>
              <a:rPr lang="cs-CZ" sz="3200" dirty="0" smtClean="0"/>
              <a:t>STACEY </a:t>
            </a:r>
          </a:p>
          <a:p>
            <a:r>
              <a:rPr lang="cs-CZ" sz="3200" dirty="0" smtClean="0"/>
              <a:t>and others</a:t>
            </a:r>
            <a:endParaRPr lang="en-US" sz="3200" dirty="0"/>
          </a:p>
        </p:txBody>
      </p:sp>
    </p:spTree>
    <p:extLst>
      <p:ext uri="{BB962C8B-B14F-4D97-AF65-F5344CB8AC3E}">
        <p14:creationId xmlns:p14="http://schemas.microsoft.com/office/powerpoint/2010/main" val="2481692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1325563"/>
          </a:xfrm>
        </p:spPr>
        <p:txBody>
          <a:bodyPr/>
          <a:lstStyle/>
          <a:p>
            <a:r>
              <a:rPr lang="cs-CZ" dirty="0" smtClean="0"/>
              <a:t>Complications: Parapatric contact zones</a:t>
            </a:r>
            <a:endParaRPr lang="en-US" dirty="0"/>
          </a:p>
        </p:txBody>
      </p:sp>
      <p:sp>
        <p:nvSpPr>
          <p:cNvPr id="3" name="Content Placeholder 2"/>
          <p:cNvSpPr>
            <a:spLocks noGrp="1"/>
          </p:cNvSpPr>
          <p:nvPr>
            <p:ph idx="1"/>
          </p:nvPr>
        </p:nvSpPr>
        <p:spPr>
          <a:xfrm>
            <a:off x="539552" y="1556792"/>
            <a:ext cx="2461793" cy="4411687"/>
          </a:xfrm>
        </p:spPr>
        <p:txBody>
          <a:bodyPr>
            <a:normAutofit lnSpcReduction="10000"/>
          </a:bodyPr>
          <a:lstStyle/>
          <a:p>
            <a:r>
              <a:rPr lang="cs-CZ" i="1" dirty="0" smtClean="0"/>
              <a:t>Erinaceus</a:t>
            </a:r>
            <a:r>
              <a:rPr lang="cs-CZ" dirty="0" smtClean="0"/>
              <a:t> – distinct species (minimal hybridization)</a:t>
            </a:r>
          </a:p>
          <a:p>
            <a:endParaRPr lang="cs-CZ" dirty="0"/>
          </a:p>
          <a:p>
            <a:endParaRPr lang="cs-CZ" dirty="0" smtClean="0"/>
          </a:p>
          <a:p>
            <a:endParaRPr lang="cs-CZ" dirty="0"/>
          </a:p>
          <a:p>
            <a:endParaRPr lang="cs-CZ" dirty="0" smtClean="0"/>
          </a:p>
          <a:p>
            <a:endParaRPr lang="cs-CZ" dirty="0" smtClean="0"/>
          </a:p>
          <a:p>
            <a:endParaRPr lang="cs-CZ" dirty="0" smtClean="0"/>
          </a:p>
          <a:p>
            <a:r>
              <a:rPr lang="cs-CZ" dirty="0" smtClean="0"/>
              <a:t>house mice – distinct subspecies (substantial hybridization)</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840" y="1422748"/>
            <a:ext cx="3888432" cy="2461149"/>
          </a:xfrm>
          <a:prstGeom prst="rect">
            <a:avLst/>
          </a:prstGeom>
        </p:spPr>
      </p:pic>
      <p:sp>
        <p:nvSpPr>
          <p:cNvPr id="7" name="TextBox 6"/>
          <p:cNvSpPr txBox="1"/>
          <p:nvPr/>
        </p:nvSpPr>
        <p:spPr>
          <a:xfrm>
            <a:off x="6615684" y="3608746"/>
            <a:ext cx="2290339" cy="307777"/>
          </a:xfrm>
          <a:prstGeom prst="rect">
            <a:avLst/>
          </a:prstGeom>
          <a:noFill/>
        </p:spPr>
        <p:txBody>
          <a:bodyPr wrap="square" rtlCol="0">
            <a:spAutoFit/>
          </a:bodyPr>
          <a:lstStyle/>
          <a:p>
            <a:r>
              <a:rPr lang="cs-CZ" sz="1400" i="1" dirty="0" smtClean="0"/>
              <a:t>Bolfiková and Hulva 2012 </a:t>
            </a:r>
            <a:endParaRPr lang="en-US" sz="1400" i="1" dirty="0"/>
          </a:p>
        </p:txBody>
      </p:sp>
      <p:pic>
        <p:nvPicPr>
          <p:cNvPr id="9" name="Picture 8"/>
          <p:cNvPicPr>
            <a:picLocks noChangeAspect="1"/>
          </p:cNvPicPr>
          <p:nvPr/>
        </p:nvPicPr>
        <p:blipFill>
          <a:blip r:embed="rId3"/>
          <a:stretch>
            <a:fillRect/>
          </a:stretch>
        </p:blipFill>
        <p:spPr>
          <a:xfrm>
            <a:off x="7380312" y="1693629"/>
            <a:ext cx="1525711" cy="1015291"/>
          </a:xfrm>
          <a:prstGeom prst="rect">
            <a:avLst/>
          </a:prstGeom>
        </p:spPr>
      </p:pic>
      <p:pic>
        <p:nvPicPr>
          <p:cNvPr id="10" name="Picture 9"/>
          <p:cNvPicPr>
            <a:picLocks noChangeAspect="1"/>
          </p:cNvPicPr>
          <p:nvPr/>
        </p:nvPicPr>
        <p:blipFill rotWithShape="1">
          <a:blip r:embed="rId4"/>
          <a:srcRect l="3604"/>
          <a:stretch/>
        </p:blipFill>
        <p:spPr>
          <a:xfrm>
            <a:off x="3275856" y="4293096"/>
            <a:ext cx="3852107" cy="2198487"/>
          </a:xfrm>
          <a:prstGeom prst="rect">
            <a:avLst/>
          </a:prstGeom>
        </p:spPr>
      </p:pic>
      <p:sp>
        <p:nvSpPr>
          <p:cNvPr id="11" name="TextBox 10"/>
          <p:cNvSpPr txBox="1"/>
          <p:nvPr/>
        </p:nvSpPr>
        <p:spPr>
          <a:xfrm>
            <a:off x="6588224" y="6577607"/>
            <a:ext cx="2808312" cy="307777"/>
          </a:xfrm>
          <a:prstGeom prst="rect">
            <a:avLst/>
          </a:prstGeom>
          <a:noFill/>
        </p:spPr>
        <p:txBody>
          <a:bodyPr wrap="square" rtlCol="0">
            <a:spAutoFit/>
          </a:bodyPr>
          <a:lstStyle/>
          <a:p>
            <a:r>
              <a:rPr lang="cs-CZ" sz="1400" i="1" dirty="0" smtClean="0"/>
              <a:t>Macholán et al. 2008</a:t>
            </a:r>
            <a:endParaRPr lang="en-US" sz="1400" i="1"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296" y="4342072"/>
            <a:ext cx="1691059" cy="1103152"/>
          </a:xfrm>
          <a:prstGeom prst="rect">
            <a:avLst/>
          </a:prstGeom>
        </p:spPr>
      </p:pic>
      <p:sp>
        <p:nvSpPr>
          <p:cNvPr id="13" name="TextBox 12"/>
          <p:cNvSpPr txBox="1"/>
          <p:nvPr/>
        </p:nvSpPr>
        <p:spPr>
          <a:xfrm>
            <a:off x="2300127" y="2924944"/>
            <a:ext cx="1402435" cy="369332"/>
          </a:xfrm>
          <a:prstGeom prst="rect">
            <a:avLst/>
          </a:prstGeom>
          <a:noFill/>
        </p:spPr>
        <p:txBody>
          <a:bodyPr wrap="none" rtlCol="0">
            <a:spAutoFit/>
          </a:bodyPr>
          <a:lstStyle/>
          <a:p>
            <a:r>
              <a:rPr lang="cs-CZ" i="1" dirty="0" smtClean="0"/>
              <a:t>E. europaeus</a:t>
            </a:r>
            <a:endParaRPr lang="en-US" i="1" dirty="0"/>
          </a:p>
        </p:txBody>
      </p:sp>
      <p:sp>
        <p:nvSpPr>
          <p:cNvPr id="14" name="TextBox 13"/>
          <p:cNvSpPr txBox="1"/>
          <p:nvPr/>
        </p:nvSpPr>
        <p:spPr>
          <a:xfrm>
            <a:off x="5117434" y="2488557"/>
            <a:ext cx="1500732" cy="369332"/>
          </a:xfrm>
          <a:prstGeom prst="rect">
            <a:avLst/>
          </a:prstGeom>
          <a:noFill/>
        </p:spPr>
        <p:txBody>
          <a:bodyPr wrap="none" rtlCol="0">
            <a:spAutoFit/>
          </a:bodyPr>
          <a:lstStyle/>
          <a:p>
            <a:r>
              <a:rPr lang="cs-CZ" i="1" dirty="0" smtClean="0"/>
              <a:t>E. roumanicus</a:t>
            </a:r>
            <a:endParaRPr lang="en-US" i="1" dirty="0"/>
          </a:p>
        </p:txBody>
      </p:sp>
    </p:spTree>
    <p:extLst>
      <p:ext uri="{BB962C8B-B14F-4D97-AF65-F5344CB8AC3E}">
        <p14:creationId xmlns:p14="http://schemas.microsoft.com/office/powerpoint/2010/main" val="607518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Example: 6 nucler loci in </a:t>
            </a:r>
            <a:r>
              <a:rPr lang="cs-CZ" i="1" dirty="0" smtClean="0"/>
              <a:t>Stenocephalemys</a:t>
            </a:r>
            <a:endParaRPr lang="en-US" i="1" dirty="0"/>
          </a:p>
        </p:txBody>
      </p:sp>
      <p:pic>
        <p:nvPicPr>
          <p:cNvPr id="4" name="Content Placeholder 3"/>
          <p:cNvPicPr>
            <a:picLocks noGrp="1" noChangeAspect="1"/>
          </p:cNvPicPr>
          <p:nvPr>
            <p:ph idx="1"/>
          </p:nvPr>
        </p:nvPicPr>
        <p:blipFill>
          <a:blip r:embed="rId2"/>
          <a:stretch>
            <a:fillRect/>
          </a:stretch>
        </p:blipFill>
        <p:spPr>
          <a:xfrm>
            <a:off x="628650" y="1502096"/>
            <a:ext cx="7886700" cy="4643314"/>
          </a:xfrm>
          <a:prstGeom prst="rect">
            <a:avLst/>
          </a:prstGeom>
        </p:spPr>
      </p:pic>
      <p:sp>
        <p:nvSpPr>
          <p:cNvPr id="5" name="TextBox 4"/>
          <p:cNvSpPr txBox="1"/>
          <p:nvPr/>
        </p:nvSpPr>
        <p:spPr>
          <a:xfrm>
            <a:off x="6084168" y="6525344"/>
            <a:ext cx="3240360" cy="369332"/>
          </a:xfrm>
          <a:prstGeom prst="rect">
            <a:avLst/>
          </a:prstGeom>
          <a:noFill/>
        </p:spPr>
        <p:txBody>
          <a:bodyPr wrap="square" rtlCol="0">
            <a:spAutoFit/>
          </a:bodyPr>
          <a:lstStyle/>
          <a:p>
            <a:r>
              <a:rPr lang="cs-CZ" i="1" dirty="0" smtClean="0"/>
              <a:t>Bryja et al. 2018, Mol Phyl Evol</a:t>
            </a:r>
            <a:endParaRPr lang="en-US" i="1" dirty="0"/>
          </a:p>
        </p:txBody>
      </p:sp>
      <p:sp>
        <p:nvSpPr>
          <p:cNvPr id="6" name="TextBox 5"/>
          <p:cNvSpPr txBox="1"/>
          <p:nvPr/>
        </p:nvSpPr>
        <p:spPr>
          <a:xfrm>
            <a:off x="633997" y="6391583"/>
            <a:ext cx="2935238" cy="369332"/>
          </a:xfrm>
          <a:prstGeom prst="rect">
            <a:avLst/>
          </a:prstGeom>
          <a:noFill/>
        </p:spPr>
        <p:txBody>
          <a:bodyPr wrap="square" rtlCol="0">
            <a:spAutoFit/>
          </a:bodyPr>
          <a:lstStyle/>
          <a:p>
            <a:r>
              <a:rPr lang="cs-CZ" dirty="0" smtClean="0"/>
              <a:t>StarBEAST – species tree</a:t>
            </a:r>
            <a:endParaRPr lang="en-US" dirty="0"/>
          </a:p>
        </p:txBody>
      </p:sp>
      <p:pic>
        <p:nvPicPr>
          <p:cNvPr id="7" name="Picture 6"/>
          <p:cNvPicPr>
            <a:picLocks noChangeAspect="1"/>
          </p:cNvPicPr>
          <p:nvPr/>
        </p:nvPicPr>
        <p:blipFill>
          <a:blip r:embed="rId3"/>
          <a:stretch>
            <a:fillRect/>
          </a:stretch>
        </p:blipFill>
        <p:spPr>
          <a:xfrm>
            <a:off x="4537703" y="5837832"/>
            <a:ext cx="1381231" cy="923083"/>
          </a:xfrm>
          <a:prstGeom prst="rect">
            <a:avLst/>
          </a:prstGeom>
        </p:spPr>
      </p:pic>
    </p:spTree>
    <p:extLst>
      <p:ext uri="{BB962C8B-B14F-4D97-AF65-F5344CB8AC3E}">
        <p14:creationId xmlns:p14="http://schemas.microsoft.com/office/powerpoint/2010/main" val="1544048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Example: 6 nucler loci in </a:t>
            </a:r>
            <a:r>
              <a:rPr lang="cs-CZ" i="1" dirty="0"/>
              <a:t>Stenocephalemys</a:t>
            </a:r>
            <a:endParaRPr lang="en-US" dirty="0"/>
          </a:p>
        </p:txBody>
      </p:sp>
      <p:pic>
        <p:nvPicPr>
          <p:cNvPr id="4" name="Content Placeholder 3"/>
          <p:cNvPicPr>
            <a:picLocks noGrp="1" noChangeAspect="1"/>
          </p:cNvPicPr>
          <p:nvPr>
            <p:ph idx="1"/>
          </p:nvPr>
        </p:nvPicPr>
        <p:blipFill>
          <a:blip r:embed="rId2"/>
          <a:stretch>
            <a:fillRect/>
          </a:stretch>
        </p:blipFill>
        <p:spPr>
          <a:xfrm>
            <a:off x="467544" y="1979558"/>
            <a:ext cx="8136904" cy="3969722"/>
          </a:xfrm>
          <a:prstGeom prst="rect">
            <a:avLst/>
          </a:prstGeom>
        </p:spPr>
      </p:pic>
      <p:sp>
        <p:nvSpPr>
          <p:cNvPr id="5" name="TextBox 4"/>
          <p:cNvSpPr txBox="1"/>
          <p:nvPr/>
        </p:nvSpPr>
        <p:spPr>
          <a:xfrm>
            <a:off x="6084168" y="6525344"/>
            <a:ext cx="3240360" cy="369332"/>
          </a:xfrm>
          <a:prstGeom prst="rect">
            <a:avLst/>
          </a:prstGeom>
          <a:noFill/>
        </p:spPr>
        <p:txBody>
          <a:bodyPr wrap="square" rtlCol="0">
            <a:spAutoFit/>
          </a:bodyPr>
          <a:lstStyle/>
          <a:p>
            <a:r>
              <a:rPr lang="cs-CZ" i="1" dirty="0" smtClean="0"/>
              <a:t>Bryja et al. 2018, Mol Phyl Evol</a:t>
            </a:r>
            <a:endParaRPr lang="en-US" i="1" dirty="0"/>
          </a:p>
        </p:txBody>
      </p:sp>
      <p:sp>
        <p:nvSpPr>
          <p:cNvPr id="6" name="TextBox 5"/>
          <p:cNvSpPr txBox="1"/>
          <p:nvPr/>
        </p:nvSpPr>
        <p:spPr>
          <a:xfrm>
            <a:off x="628650" y="6301577"/>
            <a:ext cx="3511302" cy="369332"/>
          </a:xfrm>
          <a:prstGeom prst="rect">
            <a:avLst/>
          </a:prstGeom>
          <a:noFill/>
        </p:spPr>
        <p:txBody>
          <a:bodyPr wrap="square" rtlCol="0">
            <a:spAutoFit/>
          </a:bodyPr>
          <a:lstStyle/>
          <a:p>
            <a:r>
              <a:rPr lang="cs-CZ" dirty="0" smtClean="0"/>
              <a:t>STACEY - species delimitation</a:t>
            </a:r>
            <a:endParaRPr lang="en-US" dirty="0"/>
          </a:p>
        </p:txBody>
      </p:sp>
    </p:spTree>
    <p:extLst>
      <p:ext uri="{BB962C8B-B14F-4D97-AF65-F5344CB8AC3E}">
        <p14:creationId xmlns:p14="http://schemas.microsoft.com/office/powerpoint/2010/main" val="9839787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Integrative taxonomy of </a:t>
            </a:r>
            <a:r>
              <a:rPr lang="cs-CZ" i="1" dirty="0" smtClean="0"/>
              <a:t>Stenocephalemys</a:t>
            </a:r>
            <a:endParaRPr lang="en-US" i="1" dirty="0"/>
          </a:p>
        </p:txBody>
      </p:sp>
      <p:sp>
        <p:nvSpPr>
          <p:cNvPr id="4" name="TextBox 3"/>
          <p:cNvSpPr txBox="1"/>
          <p:nvPr/>
        </p:nvSpPr>
        <p:spPr>
          <a:xfrm>
            <a:off x="6732240" y="6525344"/>
            <a:ext cx="2592288" cy="369332"/>
          </a:xfrm>
          <a:prstGeom prst="rect">
            <a:avLst/>
          </a:prstGeom>
          <a:noFill/>
        </p:spPr>
        <p:txBody>
          <a:bodyPr wrap="square" rtlCol="0">
            <a:spAutoFit/>
          </a:bodyPr>
          <a:lstStyle/>
          <a:p>
            <a:r>
              <a:rPr lang="cs-CZ" i="1" dirty="0" smtClean="0"/>
              <a:t>Mizerovská et al. 2020</a:t>
            </a:r>
            <a:endParaRPr lang="en-US" i="1" dirty="0"/>
          </a:p>
        </p:txBody>
      </p:sp>
      <p:sp>
        <p:nvSpPr>
          <p:cNvPr id="5" name="TextovéPole 70"/>
          <p:cNvSpPr txBox="1"/>
          <p:nvPr/>
        </p:nvSpPr>
        <p:spPr>
          <a:xfrm>
            <a:off x="1331640" y="5661248"/>
            <a:ext cx="2592288" cy="646331"/>
          </a:xfrm>
          <a:prstGeom prst="rect">
            <a:avLst/>
          </a:prstGeom>
          <a:noFill/>
        </p:spPr>
        <p:txBody>
          <a:bodyPr wrap="square" rtlCol="0">
            <a:spAutoFit/>
          </a:bodyPr>
          <a:lstStyle/>
          <a:p>
            <a:pPr algn="ctr"/>
            <a:r>
              <a:rPr lang="en-US" dirty="0" smtClean="0"/>
              <a:t>anchored phylogenomics</a:t>
            </a:r>
            <a:r>
              <a:rPr lang="cs-CZ" dirty="0" smtClean="0"/>
              <a:t> (388 nuclear loci)</a:t>
            </a:r>
            <a:endParaRPr lang="en-US" dirty="0"/>
          </a:p>
        </p:txBody>
      </p:sp>
      <p:pic>
        <p:nvPicPr>
          <p:cNvPr id="6"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153" y="1772816"/>
            <a:ext cx="4200847" cy="3614892"/>
          </a:xfrm>
          <a:prstGeom prst="rect">
            <a:avLst/>
          </a:prstGeom>
        </p:spPr>
      </p:pic>
      <p:pic>
        <p:nvPicPr>
          <p:cNvPr id="7" name="Zástupný symbol pro obsah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0032" y="4193008"/>
            <a:ext cx="3399534" cy="2260328"/>
          </a:xfrm>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8608" r="24130" b="20663"/>
          <a:stretch/>
        </p:blipFill>
        <p:spPr bwMode="auto">
          <a:xfrm>
            <a:off x="4639361" y="1405660"/>
            <a:ext cx="3672408" cy="298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88505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cs-CZ" dirty="0"/>
              <a:t>Incongruent results </a:t>
            </a:r>
            <a:r>
              <a:rPr lang="cs-CZ" dirty="0" err="1"/>
              <a:t>from</a:t>
            </a:r>
            <a:r>
              <a:rPr lang="cs-CZ" dirty="0"/>
              <a:t> </a:t>
            </a:r>
            <a:r>
              <a:rPr lang="cs-CZ" dirty="0" err="1" smtClean="0"/>
              <a:t>empirical</a:t>
            </a:r>
            <a:r>
              <a:rPr lang="cs-CZ" dirty="0" smtClean="0"/>
              <a:t> </a:t>
            </a:r>
            <a:r>
              <a:rPr lang="cs-CZ" dirty="0" err="1" smtClean="0"/>
              <a:t>systems</a:t>
            </a:r>
            <a:endParaRPr lang="en-US" dirty="0"/>
          </a:p>
        </p:txBody>
      </p:sp>
      <p:sp>
        <p:nvSpPr>
          <p:cNvPr id="3" name="TextBox 2"/>
          <p:cNvSpPr txBox="1"/>
          <p:nvPr/>
        </p:nvSpPr>
        <p:spPr>
          <a:xfrm>
            <a:off x="107504" y="6483539"/>
            <a:ext cx="1822165" cy="338554"/>
          </a:xfrm>
          <a:prstGeom prst="rect">
            <a:avLst/>
          </a:prstGeom>
          <a:noFill/>
        </p:spPr>
        <p:txBody>
          <a:bodyPr wrap="none" rtlCol="0">
            <a:spAutoFit/>
          </a:bodyPr>
          <a:lstStyle/>
          <a:p>
            <a:r>
              <a:rPr lang="cs-CZ" sz="1600" i="1" dirty="0" smtClean="0"/>
              <a:t>Carstens et al. 2013</a:t>
            </a:r>
            <a:endParaRPr lang="en-US" sz="1600" i="1" dirty="0"/>
          </a:p>
        </p:txBody>
      </p:sp>
      <p:pic>
        <p:nvPicPr>
          <p:cNvPr id="4" name="Obrázek 3"/>
          <p:cNvPicPr>
            <a:picLocks noChangeAspect="1"/>
          </p:cNvPicPr>
          <p:nvPr/>
        </p:nvPicPr>
        <p:blipFill>
          <a:blip r:embed="rId2"/>
          <a:stretch>
            <a:fillRect/>
          </a:stretch>
        </p:blipFill>
        <p:spPr>
          <a:xfrm>
            <a:off x="385403" y="2564904"/>
            <a:ext cx="3916489" cy="3240360"/>
          </a:xfrm>
          <a:prstGeom prst="rect">
            <a:avLst/>
          </a:prstGeom>
        </p:spPr>
      </p:pic>
      <p:pic>
        <p:nvPicPr>
          <p:cNvPr id="5" name="Obrázek 4"/>
          <p:cNvPicPr>
            <a:picLocks noChangeAspect="1"/>
          </p:cNvPicPr>
          <p:nvPr/>
        </p:nvPicPr>
        <p:blipFill>
          <a:blip r:embed="rId3"/>
          <a:stretch>
            <a:fillRect/>
          </a:stretch>
        </p:blipFill>
        <p:spPr>
          <a:xfrm>
            <a:off x="827584" y="1396764"/>
            <a:ext cx="1550563" cy="1240148"/>
          </a:xfrm>
          <a:prstGeom prst="rect">
            <a:avLst/>
          </a:prstGeom>
        </p:spPr>
      </p:pic>
      <p:sp>
        <p:nvSpPr>
          <p:cNvPr id="6" name="TextovéPole 5"/>
          <p:cNvSpPr txBox="1"/>
          <p:nvPr/>
        </p:nvSpPr>
        <p:spPr>
          <a:xfrm>
            <a:off x="2343648" y="1832172"/>
            <a:ext cx="1767150" cy="369332"/>
          </a:xfrm>
          <a:prstGeom prst="rect">
            <a:avLst/>
          </a:prstGeom>
          <a:noFill/>
        </p:spPr>
        <p:txBody>
          <a:bodyPr wrap="none" rtlCol="0">
            <a:spAutoFit/>
          </a:bodyPr>
          <a:lstStyle/>
          <a:p>
            <a:r>
              <a:rPr lang="cs-CZ" i="1" dirty="0" err="1" smtClean="0"/>
              <a:t>Aliatypus</a:t>
            </a:r>
            <a:r>
              <a:rPr lang="cs-CZ" dirty="0" smtClean="0"/>
              <a:t> </a:t>
            </a:r>
            <a:r>
              <a:rPr lang="cs-CZ" dirty="0" err="1" smtClean="0"/>
              <a:t>spiders</a:t>
            </a:r>
            <a:endParaRPr lang="cs-CZ" dirty="0"/>
          </a:p>
        </p:txBody>
      </p:sp>
      <p:pic>
        <p:nvPicPr>
          <p:cNvPr id="7" name="Obrázek 6"/>
          <p:cNvPicPr>
            <a:picLocks noChangeAspect="1"/>
          </p:cNvPicPr>
          <p:nvPr/>
        </p:nvPicPr>
        <p:blipFill>
          <a:blip r:embed="rId4"/>
          <a:stretch>
            <a:fillRect/>
          </a:stretch>
        </p:blipFill>
        <p:spPr>
          <a:xfrm>
            <a:off x="4831616" y="1396764"/>
            <a:ext cx="3882667" cy="4897967"/>
          </a:xfrm>
          <a:prstGeom prst="rect">
            <a:avLst/>
          </a:prstGeom>
        </p:spPr>
      </p:pic>
      <p:sp>
        <p:nvSpPr>
          <p:cNvPr id="8" name="TextBox 2"/>
          <p:cNvSpPr txBox="1"/>
          <p:nvPr/>
        </p:nvSpPr>
        <p:spPr>
          <a:xfrm>
            <a:off x="5652120" y="6519446"/>
            <a:ext cx="3295518" cy="338554"/>
          </a:xfrm>
          <a:prstGeom prst="rect">
            <a:avLst/>
          </a:prstGeom>
          <a:noFill/>
        </p:spPr>
        <p:txBody>
          <a:bodyPr wrap="none" rtlCol="0">
            <a:spAutoFit/>
          </a:bodyPr>
          <a:lstStyle/>
          <a:p>
            <a:r>
              <a:rPr lang="cs-CZ" sz="1600" i="1" dirty="0" err="1" smtClean="0"/>
              <a:t>Aghová</a:t>
            </a:r>
            <a:r>
              <a:rPr lang="cs-CZ" sz="1600" i="1" dirty="0" smtClean="0"/>
              <a:t>, ..., </a:t>
            </a:r>
            <a:r>
              <a:rPr lang="cs-CZ" sz="1600" i="1" dirty="0" err="1" smtClean="0"/>
              <a:t>Bryja</a:t>
            </a:r>
            <a:r>
              <a:rPr lang="cs-CZ" sz="1600" i="1" dirty="0" smtClean="0"/>
              <a:t> 2019, BMC </a:t>
            </a:r>
            <a:r>
              <a:rPr lang="cs-CZ" sz="1600" i="1" dirty="0" err="1" smtClean="0"/>
              <a:t>Evol</a:t>
            </a:r>
            <a:r>
              <a:rPr lang="cs-CZ" sz="1600" i="1" dirty="0" smtClean="0"/>
              <a:t> </a:t>
            </a:r>
            <a:r>
              <a:rPr lang="cs-CZ" sz="1600" i="1" dirty="0" err="1" smtClean="0"/>
              <a:t>Biol</a:t>
            </a:r>
            <a:endParaRPr lang="en-US" sz="1600" i="1" dirty="0"/>
          </a:p>
        </p:txBody>
      </p:sp>
      <p:sp>
        <p:nvSpPr>
          <p:cNvPr id="9" name="Obdélník 8"/>
          <p:cNvSpPr/>
          <p:nvPr/>
        </p:nvSpPr>
        <p:spPr>
          <a:xfrm>
            <a:off x="4860032" y="4437112"/>
            <a:ext cx="1728192" cy="1857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 name="Obrázek 9"/>
          <p:cNvPicPr>
            <a:picLocks noChangeAspect="1"/>
          </p:cNvPicPr>
          <p:nvPr/>
        </p:nvPicPr>
        <p:blipFill>
          <a:blip r:embed="rId5"/>
          <a:stretch>
            <a:fillRect/>
          </a:stretch>
        </p:blipFill>
        <p:spPr>
          <a:xfrm>
            <a:off x="4907449" y="4797152"/>
            <a:ext cx="1680775" cy="1120116"/>
          </a:xfrm>
          <a:prstGeom prst="rect">
            <a:avLst/>
          </a:prstGeom>
        </p:spPr>
      </p:pic>
      <p:sp>
        <p:nvSpPr>
          <p:cNvPr id="11" name="TextovéPole 10"/>
          <p:cNvSpPr txBox="1"/>
          <p:nvPr/>
        </p:nvSpPr>
        <p:spPr>
          <a:xfrm>
            <a:off x="4828955" y="5925475"/>
            <a:ext cx="1943994" cy="369332"/>
          </a:xfrm>
          <a:prstGeom prst="rect">
            <a:avLst/>
          </a:prstGeom>
          <a:noFill/>
        </p:spPr>
        <p:txBody>
          <a:bodyPr wrap="none" rtlCol="0">
            <a:spAutoFit/>
          </a:bodyPr>
          <a:lstStyle/>
          <a:p>
            <a:r>
              <a:rPr lang="cs-CZ" i="1" dirty="0" smtClean="0"/>
              <a:t>Acomys </a:t>
            </a:r>
            <a:r>
              <a:rPr lang="cs-CZ" dirty="0" smtClean="0"/>
              <a:t>spiny </a:t>
            </a:r>
            <a:r>
              <a:rPr lang="cs-CZ" dirty="0" err="1" smtClean="0"/>
              <a:t>mice</a:t>
            </a:r>
            <a:endParaRPr lang="cs-CZ" dirty="0"/>
          </a:p>
        </p:txBody>
      </p:sp>
    </p:spTree>
    <p:extLst>
      <p:ext uri="{BB962C8B-B14F-4D97-AF65-F5344CB8AC3E}">
        <p14:creationId xmlns:p14="http://schemas.microsoft.com/office/powerpoint/2010/main" val="6216707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65126"/>
            <a:ext cx="8496944" cy="1325563"/>
          </a:xfrm>
        </p:spPr>
        <p:txBody>
          <a:bodyPr>
            <a:normAutofit/>
          </a:bodyPr>
          <a:lstStyle/>
          <a:p>
            <a:r>
              <a:rPr lang="cs-CZ" dirty="0" smtClean="0"/>
              <a:t>MSC identifies population structure, not species</a:t>
            </a:r>
            <a:endParaRPr lang="en-US" dirty="0"/>
          </a:p>
        </p:txBody>
      </p:sp>
      <p:sp>
        <p:nvSpPr>
          <p:cNvPr id="3" name="Content Placeholder 2"/>
          <p:cNvSpPr>
            <a:spLocks noGrp="1"/>
          </p:cNvSpPr>
          <p:nvPr>
            <p:ph idx="1"/>
          </p:nvPr>
        </p:nvSpPr>
        <p:spPr>
          <a:xfrm>
            <a:off x="628650" y="4682127"/>
            <a:ext cx="7886700" cy="1883867"/>
          </a:xfrm>
        </p:spPr>
        <p:txBody>
          <a:bodyPr>
            <a:normAutofit lnSpcReduction="10000"/>
          </a:bodyPr>
          <a:lstStyle/>
          <a:p>
            <a:r>
              <a:rPr lang="cs-CZ" b="1" dirty="0" smtClean="0"/>
              <a:t>and we are back! ... </a:t>
            </a:r>
            <a:r>
              <a:rPr lang="cs-CZ" b="1" dirty="0" err="1" smtClean="0"/>
              <a:t>Can</a:t>
            </a:r>
            <a:r>
              <a:rPr lang="cs-CZ" b="1" dirty="0" smtClean="0"/>
              <a:t> genomics help?</a:t>
            </a:r>
            <a:endParaRPr lang="cs-CZ" b="1" dirty="0"/>
          </a:p>
          <a:p>
            <a:r>
              <a:rPr lang="cs-CZ" i="1" dirty="0" smtClean="0"/>
              <a:t>„until we develop genomic-based species delimitation approaches that are able to discriminate between population- and species-level structuring, it is important not just to recognize, but to treat and report </a:t>
            </a:r>
            <a:r>
              <a:rPr lang="cs-CZ" b="1" i="1" dirty="0" smtClean="0"/>
              <a:t>the units delimited under MSC at best as tentative hypotheses of species</a:t>
            </a:r>
            <a:r>
              <a:rPr lang="cs-CZ" dirty="0" smtClean="0"/>
              <a:t>“</a:t>
            </a:r>
            <a:endParaRPr lang="en-US" dirty="0"/>
          </a:p>
        </p:txBody>
      </p:sp>
      <p:sp>
        <p:nvSpPr>
          <p:cNvPr id="4" name="TextBox 3"/>
          <p:cNvSpPr txBox="1"/>
          <p:nvPr/>
        </p:nvSpPr>
        <p:spPr>
          <a:xfrm>
            <a:off x="5364088" y="6381328"/>
            <a:ext cx="3779912" cy="369332"/>
          </a:xfrm>
          <a:prstGeom prst="rect">
            <a:avLst/>
          </a:prstGeom>
          <a:noFill/>
        </p:spPr>
        <p:txBody>
          <a:bodyPr wrap="square" rtlCol="0">
            <a:spAutoFit/>
          </a:bodyPr>
          <a:lstStyle/>
          <a:p>
            <a:r>
              <a:rPr lang="cs-CZ" i="1" dirty="0" smtClean="0"/>
              <a:t>Sukumaran and Knowles, 2017, PNAS</a:t>
            </a:r>
            <a:endParaRPr lang="en-US" i="1" dirty="0"/>
          </a:p>
        </p:txBody>
      </p:sp>
      <p:pic>
        <p:nvPicPr>
          <p:cNvPr id="6" name="Obrázek 5"/>
          <p:cNvPicPr>
            <a:picLocks noChangeAspect="1"/>
          </p:cNvPicPr>
          <p:nvPr/>
        </p:nvPicPr>
        <p:blipFill>
          <a:blip r:embed="rId2"/>
          <a:stretch>
            <a:fillRect/>
          </a:stretch>
        </p:blipFill>
        <p:spPr>
          <a:xfrm>
            <a:off x="1385900" y="1556792"/>
            <a:ext cx="5868144" cy="3041006"/>
          </a:xfrm>
          <a:prstGeom prst="rect">
            <a:avLst/>
          </a:prstGeom>
        </p:spPr>
      </p:pic>
    </p:spTree>
    <p:extLst>
      <p:ext uri="{BB962C8B-B14F-4D97-AF65-F5344CB8AC3E}">
        <p14:creationId xmlns:p14="http://schemas.microsoft.com/office/powerpoint/2010/main" val="5517363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rotWithShape="1">
          <a:blip r:embed="rId3">
            <a:extLst>
              <a:ext uri="{28A0092B-C50C-407E-A947-70E740481C1C}">
                <a14:useLocalDpi xmlns:a14="http://schemas.microsoft.com/office/drawing/2010/main" val="0"/>
              </a:ext>
            </a:extLst>
          </a:blip>
          <a:srcRect l="73394" t="38274" r="1"/>
          <a:stretch/>
        </p:blipFill>
        <p:spPr bwMode="auto">
          <a:xfrm>
            <a:off x="6372200" y="1124744"/>
            <a:ext cx="2375372" cy="418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Callout 3"/>
          <p:cNvSpPr/>
          <p:nvPr/>
        </p:nvSpPr>
        <p:spPr>
          <a:xfrm>
            <a:off x="179512" y="2924944"/>
            <a:ext cx="6048672" cy="3528392"/>
          </a:xfrm>
          <a:prstGeom prst="wedgeEllipseCallout">
            <a:avLst>
              <a:gd name="adj1" fmla="val 58953"/>
              <a:gd name="adj2" fmla="val -5160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cs-CZ" sz="2400" dirty="0" smtClean="0"/>
              <a:t>It is really laughable to see what different ideas are prominent in various naturalists minds, when they speak of „species“; ... It all comes, I believe, from trying to define the indefinable.</a:t>
            </a:r>
          </a:p>
          <a:p>
            <a:pPr algn="r"/>
            <a:r>
              <a:rPr lang="cs-CZ" sz="2400" i="1" dirty="0" smtClean="0"/>
              <a:t>Darwin 1856</a:t>
            </a:r>
            <a:endParaRPr lang="en-US" sz="2400" i="1" dirty="0"/>
          </a:p>
        </p:txBody>
      </p:sp>
      <p:sp>
        <p:nvSpPr>
          <p:cNvPr id="2" name="Title 1"/>
          <p:cNvSpPr>
            <a:spLocks noGrp="1"/>
          </p:cNvSpPr>
          <p:nvPr>
            <p:ph type="title"/>
          </p:nvPr>
        </p:nvSpPr>
        <p:spPr/>
        <p:txBody>
          <a:bodyPr>
            <a:normAutofit/>
          </a:bodyPr>
          <a:lstStyle/>
          <a:p>
            <a:r>
              <a:rPr lang="cs-CZ" sz="4000" dirty="0" smtClean="0"/>
              <a:t>Is it possible to define a species? </a:t>
            </a:r>
            <a:endParaRPr lang="en-US" sz="4000" dirty="0"/>
          </a:p>
        </p:txBody>
      </p:sp>
    </p:spTree>
    <p:extLst>
      <p:ext uri="{BB962C8B-B14F-4D97-AF65-F5344CB8AC3E}">
        <p14:creationId xmlns:p14="http://schemas.microsoft.com/office/powerpoint/2010/main" val="3162591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cs-CZ" dirty="0" smtClean="0"/>
              <a:t>THE RISE OF GENOMICS – CAN IT HELP?</a:t>
            </a:r>
            <a:endParaRPr lang="cs-CZ" dirty="0"/>
          </a:p>
        </p:txBody>
      </p:sp>
    </p:spTree>
    <p:extLst>
      <p:ext uri="{BB962C8B-B14F-4D97-AF65-F5344CB8AC3E}">
        <p14:creationId xmlns:p14="http://schemas.microsoft.com/office/powerpoint/2010/main" val="21966975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dirty="0" smtClean="0"/>
              <a:t>High-throughput sequencing (HTS)</a:t>
            </a:r>
            <a:endParaRPr lang="en-US" dirty="0"/>
          </a:p>
        </p:txBody>
      </p:sp>
      <p:sp>
        <p:nvSpPr>
          <p:cNvPr id="4" name="Content Placeholder 3"/>
          <p:cNvSpPr>
            <a:spLocks noGrp="1"/>
          </p:cNvSpPr>
          <p:nvPr>
            <p:ph idx="1"/>
          </p:nvPr>
        </p:nvSpPr>
        <p:spPr>
          <a:xfrm>
            <a:off x="618689" y="1556792"/>
            <a:ext cx="7886700" cy="1440160"/>
          </a:xfrm>
        </p:spPr>
        <p:txBody>
          <a:bodyPr/>
          <a:lstStyle/>
          <a:p>
            <a:r>
              <a:rPr lang="cs-CZ" dirty="0" smtClean="0"/>
              <a:t>unprecedented increase of genetic data</a:t>
            </a:r>
          </a:p>
          <a:p>
            <a:r>
              <a:rPr lang="cs-CZ" dirty="0" smtClean="0"/>
              <a:t>„several-loci“ approaches for species delimitation applicable with difficulties – computationally demanding → </a:t>
            </a:r>
            <a:r>
              <a:rPr lang="cs-CZ" b="1" dirty="0" smtClean="0"/>
              <a:t>new approaches for HTS data are highly required </a:t>
            </a:r>
            <a:r>
              <a:rPr lang="cs-CZ" dirty="0" smtClean="0"/>
              <a:t>(and are intensively developed)</a:t>
            </a:r>
            <a:endParaRPr lang="en-US" dirty="0"/>
          </a:p>
        </p:txBody>
      </p:sp>
      <p:pic>
        <p:nvPicPr>
          <p:cNvPr id="5" name="Obrázek 4"/>
          <p:cNvPicPr>
            <a:picLocks noChangeAspect="1"/>
          </p:cNvPicPr>
          <p:nvPr/>
        </p:nvPicPr>
        <p:blipFill>
          <a:blip r:embed="rId2"/>
          <a:stretch>
            <a:fillRect/>
          </a:stretch>
        </p:blipFill>
        <p:spPr>
          <a:xfrm>
            <a:off x="4572000" y="3573016"/>
            <a:ext cx="3960983" cy="2670169"/>
          </a:xfrm>
          <a:prstGeom prst="rect">
            <a:avLst/>
          </a:prstGeom>
        </p:spPr>
      </p:pic>
      <p:pic>
        <p:nvPicPr>
          <p:cNvPr id="6" name="Obrázek 5"/>
          <p:cNvPicPr>
            <a:picLocks noChangeAspect="1"/>
          </p:cNvPicPr>
          <p:nvPr/>
        </p:nvPicPr>
        <p:blipFill>
          <a:blip r:embed="rId3"/>
          <a:stretch>
            <a:fillRect/>
          </a:stretch>
        </p:blipFill>
        <p:spPr>
          <a:xfrm>
            <a:off x="971600" y="3370385"/>
            <a:ext cx="2736304" cy="1837884"/>
          </a:xfrm>
          <a:prstGeom prst="rect">
            <a:avLst/>
          </a:prstGeom>
        </p:spPr>
      </p:pic>
      <p:pic>
        <p:nvPicPr>
          <p:cNvPr id="7" name="Obrázek 6"/>
          <p:cNvPicPr>
            <a:picLocks noChangeAspect="1"/>
          </p:cNvPicPr>
          <p:nvPr/>
        </p:nvPicPr>
        <p:blipFill>
          <a:blip r:embed="rId4"/>
          <a:stretch>
            <a:fillRect/>
          </a:stretch>
        </p:blipFill>
        <p:spPr>
          <a:xfrm>
            <a:off x="474948" y="5279104"/>
            <a:ext cx="3729608" cy="1243203"/>
          </a:xfrm>
          <a:prstGeom prst="rect">
            <a:avLst/>
          </a:prstGeom>
        </p:spPr>
      </p:pic>
    </p:spTree>
    <p:extLst>
      <p:ext uri="{BB962C8B-B14F-4D97-AF65-F5344CB8AC3E}">
        <p14:creationId xmlns:p14="http://schemas.microsoft.com/office/powerpoint/2010/main" val="376571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143000"/>
          </a:xfrm>
        </p:spPr>
        <p:txBody>
          <a:bodyPr>
            <a:normAutofit/>
          </a:bodyPr>
          <a:lstStyle/>
          <a:p>
            <a:r>
              <a:rPr lang="cs-CZ" dirty="0" smtClean="0"/>
              <a:t>Alternative approaches for species delimitation from genomic data</a:t>
            </a:r>
            <a:endParaRPr lang="en-US" dirty="0"/>
          </a:p>
        </p:txBody>
      </p:sp>
      <p:pic>
        <p:nvPicPr>
          <p:cNvPr id="4" name="Content Placeholder 3"/>
          <p:cNvPicPr>
            <a:picLocks noGrp="1" noChangeAspect="1"/>
          </p:cNvPicPr>
          <p:nvPr>
            <p:ph idx="1"/>
          </p:nvPr>
        </p:nvPicPr>
        <p:blipFill rotWithShape="1">
          <a:blip r:embed="rId2"/>
          <a:srcRect l="18678" t="13360" r="46420" b="8681"/>
          <a:stretch/>
        </p:blipFill>
        <p:spPr>
          <a:xfrm>
            <a:off x="539552" y="1340768"/>
            <a:ext cx="4248472" cy="5337825"/>
          </a:xfrm>
          <a:prstGeom prst="rect">
            <a:avLst/>
          </a:prstGeom>
        </p:spPr>
      </p:pic>
      <p:sp>
        <p:nvSpPr>
          <p:cNvPr id="7" name="Zástupný symbol pro obsah 2"/>
          <p:cNvSpPr txBox="1">
            <a:spLocks/>
          </p:cNvSpPr>
          <p:nvPr/>
        </p:nvSpPr>
        <p:spPr>
          <a:xfrm>
            <a:off x="5040052" y="1340767"/>
            <a:ext cx="3786160" cy="224928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cs-CZ" sz="1800" dirty="0" smtClean="0"/>
              <a:t>ancestral </a:t>
            </a:r>
            <a:r>
              <a:rPr lang="cs-CZ" sz="1800" dirty="0" err="1" smtClean="0"/>
              <a:t>lineage</a:t>
            </a:r>
            <a:r>
              <a:rPr lang="cs-CZ" sz="1800" dirty="0" smtClean="0"/>
              <a:t> in Ethiopian highlands, where diversified and sourced the colonization of other mountains (</a:t>
            </a:r>
            <a:r>
              <a:rPr lang="cs-CZ" sz="1800" b="1" dirty="0" smtClean="0"/>
              <a:t>mostly in Pleistocene</a:t>
            </a:r>
            <a:r>
              <a:rPr lang="cs-CZ" sz="1800" dirty="0" smtClean="0"/>
              <a:t>)</a:t>
            </a:r>
          </a:p>
          <a:p>
            <a:pPr>
              <a:spcBef>
                <a:spcPts val="0"/>
              </a:spcBef>
              <a:spcAft>
                <a:spcPts val="600"/>
              </a:spcAft>
            </a:pPr>
            <a:r>
              <a:rPr lang="cs-CZ" sz="1800" b="1" i="1" dirty="0" err="1" smtClean="0">
                <a:solidFill>
                  <a:srgbClr val="FF0000"/>
                </a:solidFill>
              </a:rPr>
              <a:t>Lophuromys</a:t>
            </a:r>
            <a:r>
              <a:rPr lang="cs-CZ" sz="1800" b="1" i="1" dirty="0" smtClean="0">
                <a:solidFill>
                  <a:srgbClr val="FF0000"/>
                </a:solidFill>
              </a:rPr>
              <a:t> </a:t>
            </a:r>
            <a:r>
              <a:rPr lang="cs-CZ" sz="1800" b="1" i="1" dirty="0" err="1">
                <a:solidFill>
                  <a:srgbClr val="FF0000"/>
                </a:solidFill>
              </a:rPr>
              <a:t>flavopunctatus</a:t>
            </a:r>
            <a:r>
              <a:rPr lang="cs-CZ" sz="1800" b="1" i="1" dirty="0">
                <a:solidFill>
                  <a:srgbClr val="FF0000"/>
                </a:solidFill>
              </a:rPr>
              <a:t> </a:t>
            </a:r>
            <a:r>
              <a:rPr lang="cs-CZ" sz="1800" b="1" dirty="0" err="1" smtClean="0">
                <a:solidFill>
                  <a:srgbClr val="FF0000"/>
                </a:solidFill>
              </a:rPr>
              <a:t>complex</a:t>
            </a:r>
            <a:endParaRPr lang="cs-CZ" sz="1800" i="1" dirty="0"/>
          </a:p>
          <a:p>
            <a:pPr>
              <a:spcBef>
                <a:spcPts val="0"/>
              </a:spcBef>
              <a:spcAft>
                <a:spcPts val="600"/>
              </a:spcAft>
            </a:pPr>
            <a:endParaRPr lang="cs-CZ" sz="1800" i="1" dirty="0" smtClean="0"/>
          </a:p>
          <a:p>
            <a:pPr>
              <a:spcBef>
                <a:spcPts val="0"/>
              </a:spcBef>
              <a:spcAft>
                <a:spcPts val="600"/>
              </a:spcAft>
            </a:pPr>
            <a:endParaRPr lang="cs-CZ" sz="1800" dirty="0"/>
          </a:p>
        </p:txBody>
      </p:sp>
      <p:sp>
        <p:nvSpPr>
          <p:cNvPr id="8" name="Výbuch 1 14"/>
          <p:cNvSpPr/>
          <p:nvPr/>
        </p:nvSpPr>
        <p:spPr>
          <a:xfrm>
            <a:off x="1907704" y="2606092"/>
            <a:ext cx="851670" cy="654702"/>
          </a:xfrm>
          <a:prstGeom prst="irregularSeal1">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Šipka doprava se zářezem 15"/>
          <p:cNvSpPr/>
          <p:nvPr/>
        </p:nvSpPr>
        <p:spPr>
          <a:xfrm rot="7903603">
            <a:off x="842560" y="3500561"/>
            <a:ext cx="1226447" cy="257013"/>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B050"/>
              </a:solidFill>
            </a:endParaRPr>
          </a:p>
        </p:txBody>
      </p:sp>
      <p:sp>
        <p:nvSpPr>
          <p:cNvPr id="10" name="Šipka doprava se zářezem 18"/>
          <p:cNvSpPr/>
          <p:nvPr/>
        </p:nvSpPr>
        <p:spPr>
          <a:xfrm rot="5576027">
            <a:off x="1746066" y="3709787"/>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B050"/>
              </a:solidFill>
            </a:endParaRPr>
          </a:p>
        </p:txBody>
      </p:sp>
      <p:sp>
        <p:nvSpPr>
          <p:cNvPr id="11" name="Šipka doprava se zářezem 18"/>
          <p:cNvSpPr/>
          <p:nvPr/>
        </p:nvSpPr>
        <p:spPr>
          <a:xfrm rot="5576027">
            <a:off x="1636373" y="4802462"/>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B050"/>
              </a:solidFill>
            </a:endParaRPr>
          </a:p>
        </p:txBody>
      </p:sp>
      <p:sp>
        <p:nvSpPr>
          <p:cNvPr id="12" name="Šipka doprava se zářezem 18"/>
          <p:cNvSpPr/>
          <p:nvPr/>
        </p:nvSpPr>
        <p:spPr>
          <a:xfrm rot="7304425">
            <a:off x="1296300" y="5809521"/>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B050"/>
              </a:solidFill>
            </a:endParaRPr>
          </a:p>
        </p:txBody>
      </p:sp>
      <p:sp>
        <p:nvSpPr>
          <p:cNvPr id="13" name="Šipka doprava se zářezem 18"/>
          <p:cNvSpPr/>
          <p:nvPr/>
        </p:nvSpPr>
        <p:spPr>
          <a:xfrm rot="6150886">
            <a:off x="410096" y="4437852"/>
            <a:ext cx="916259" cy="220767"/>
          </a:xfrm>
          <a:prstGeom prst="notched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B050"/>
              </a:solidFill>
            </a:endParaRPr>
          </a:p>
        </p:txBody>
      </p:sp>
      <p:pic>
        <p:nvPicPr>
          <p:cNvPr id="14" name="Obrázek 13"/>
          <p:cNvPicPr>
            <a:picLocks noChangeAspect="1"/>
          </p:cNvPicPr>
          <p:nvPr/>
        </p:nvPicPr>
        <p:blipFill>
          <a:blip r:embed="rId3"/>
          <a:stretch>
            <a:fillRect/>
          </a:stretch>
        </p:blipFill>
        <p:spPr>
          <a:xfrm>
            <a:off x="5238182" y="3586523"/>
            <a:ext cx="1196012" cy="1196012"/>
          </a:xfrm>
          <a:prstGeom prst="rect">
            <a:avLst/>
          </a:prstGeom>
        </p:spPr>
      </p:pic>
      <p:pic>
        <p:nvPicPr>
          <p:cNvPr id="3" name="Obrázek 2"/>
          <p:cNvPicPr>
            <a:picLocks noChangeAspect="1"/>
          </p:cNvPicPr>
          <p:nvPr/>
        </p:nvPicPr>
        <p:blipFill>
          <a:blip r:embed="rId4"/>
          <a:stretch>
            <a:fillRect/>
          </a:stretch>
        </p:blipFill>
        <p:spPr>
          <a:xfrm>
            <a:off x="5220072" y="5304587"/>
            <a:ext cx="792088" cy="1192485"/>
          </a:xfrm>
          <a:prstGeom prst="rect">
            <a:avLst/>
          </a:prstGeom>
        </p:spPr>
      </p:pic>
      <p:pic>
        <p:nvPicPr>
          <p:cNvPr id="5" name="Obrázek 4"/>
          <p:cNvPicPr>
            <a:picLocks noChangeAspect="1"/>
          </p:cNvPicPr>
          <p:nvPr/>
        </p:nvPicPr>
        <p:blipFill rotWithShape="1">
          <a:blip r:embed="rId5"/>
          <a:srcRect l="10187" t="17437" r="5763" b="17437"/>
          <a:stretch/>
        </p:blipFill>
        <p:spPr>
          <a:xfrm>
            <a:off x="6641319" y="3577949"/>
            <a:ext cx="1027277" cy="1189479"/>
          </a:xfrm>
          <a:prstGeom prst="rect">
            <a:avLst/>
          </a:prstGeom>
        </p:spPr>
      </p:pic>
      <p:pic>
        <p:nvPicPr>
          <p:cNvPr id="6" name="Obrázek 5"/>
          <p:cNvPicPr>
            <a:picLocks noChangeAspect="1"/>
          </p:cNvPicPr>
          <p:nvPr/>
        </p:nvPicPr>
        <p:blipFill rotWithShape="1">
          <a:blip r:embed="rId6"/>
          <a:srcRect l="8957" t="5199" r="8957" b="5199"/>
          <a:stretch/>
        </p:blipFill>
        <p:spPr>
          <a:xfrm>
            <a:off x="7853696" y="3577949"/>
            <a:ext cx="972516" cy="1188631"/>
          </a:xfrm>
          <a:prstGeom prst="rect">
            <a:avLst/>
          </a:prstGeom>
        </p:spPr>
      </p:pic>
      <p:sp>
        <p:nvSpPr>
          <p:cNvPr id="15" name="TextovéPole 14"/>
          <p:cNvSpPr txBox="1"/>
          <p:nvPr/>
        </p:nvSpPr>
        <p:spPr>
          <a:xfrm>
            <a:off x="5148064" y="6497072"/>
            <a:ext cx="734496" cy="261610"/>
          </a:xfrm>
          <a:prstGeom prst="rect">
            <a:avLst/>
          </a:prstGeom>
          <a:noFill/>
        </p:spPr>
        <p:txBody>
          <a:bodyPr wrap="none" rtlCol="0">
            <a:spAutoFit/>
          </a:bodyPr>
          <a:lstStyle/>
          <a:p>
            <a:r>
              <a:rPr lang="cs-CZ" sz="1100" dirty="0" smtClean="0"/>
              <a:t>O. Mikula</a:t>
            </a:r>
            <a:endParaRPr lang="cs-CZ" sz="1100" dirty="0"/>
          </a:p>
        </p:txBody>
      </p:sp>
      <p:pic>
        <p:nvPicPr>
          <p:cNvPr id="16" name="Picture 12" descr="Zobrazit p&amp;uring;vodní obráze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5624" y="5283290"/>
            <a:ext cx="996513" cy="1213782"/>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p:cNvSpPr txBox="1"/>
          <p:nvPr/>
        </p:nvSpPr>
        <p:spPr>
          <a:xfrm>
            <a:off x="6595324" y="4771303"/>
            <a:ext cx="914033" cy="261610"/>
          </a:xfrm>
          <a:prstGeom prst="rect">
            <a:avLst/>
          </a:prstGeom>
          <a:noFill/>
        </p:spPr>
        <p:txBody>
          <a:bodyPr wrap="none" rtlCol="0">
            <a:spAutoFit/>
          </a:bodyPr>
          <a:lstStyle/>
          <a:p>
            <a:r>
              <a:rPr lang="cs-CZ" sz="1100" dirty="0" smtClean="0"/>
              <a:t>V. </a:t>
            </a:r>
            <a:r>
              <a:rPr lang="cs-CZ" sz="1100" dirty="0" err="1" smtClean="0"/>
              <a:t>Komarova</a:t>
            </a:r>
            <a:endParaRPr lang="cs-CZ" sz="1100" dirty="0"/>
          </a:p>
        </p:txBody>
      </p:sp>
      <p:sp>
        <p:nvSpPr>
          <p:cNvPr id="18" name="TextovéPole 17"/>
          <p:cNvSpPr txBox="1"/>
          <p:nvPr/>
        </p:nvSpPr>
        <p:spPr>
          <a:xfrm>
            <a:off x="7832639" y="4771303"/>
            <a:ext cx="692818" cy="261610"/>
          </a:xfrm>
          <a:prstGeom prst="rect">
            <a:avLst/>
          </a:prstGeom>
          <a:noFill/>
        </p:spPr>
        <p:txBody>
          <a:bodyPr wrap="none" rtlCol="0">
            <a:spAutoFit/>
          </a:bodyPr>
          <a:lstStyle/>
          <a:p>
            <a:r>
              <a:rPr lang="cs-CZ" sz="1100" dirty="0" smtClean="0"/>
              <a:t>D. </a:t>
            </a:r>
            <a:r>
              <a:rPr lang="cs-CZ" sz="1100" dirty="0" err="1" smtClean="0"/>
              <a:t>Kostin</a:t>
            </a:r>
            <a:endParaRPr lang="cs-CZ" sz="1100" dirty="0"/>
          </a:p>
        </p:txBody>
      </p:sp>
      <p:sp>
        <p:nvSpPr>
          <p:cNvPr id="19" name="TextovéPole 18"/>
          <p:cNvSpPr txBox="1"/>
          <p:nvPr/>
        </p:nvSpPr>
        <p:spPr>
          <a:xfrm>
            <a:off x="6220582" y="6497072"/>
            <a:ext cx="763351" cy="261610"/>
          </a:xfrm>
          <a:prstGeom prst="rect">
            <a:avLst/>
          </a:prstGeom>
          <a:noFill/>
        </p:spPr>
        <p:txBody>
          <a:bodyPr wrap="none" rtlCol="0">
            <a:spAutoFit/>
          </a:bodyPr>
          <a:lstStyle/>
          <a:p>
            <a:r>
              <a:rPr lang="cs-CZ" sz="1100" dirty="0" smtClean="0"/>
              <a:t>A. </a:t>
            </a:r>
            <a:r>
              <a:rPr lang="cs-CZ" sz="1100" dirty="0" err="1" smtClean="0"/>
              <a:t>Bryjová</a:t>
            </a:r>
            <a:endParaRPr lang="cs-CZ" sz="1100" dirty="0"/>
          </a:p>
        </p:txBody>
      </p:sp>
      <p:sp>
        <p:nvSpPr>
          <p:cNvPr id="20" name="TextovéPole 19"/>
          <p:cNvSpPr txBox="1"/>
          <p:nvPr/>
        </p:nvSpPr>
        <p:spPr>
          <a:xfrm>
            <a:off x="7678182" y="6485252"/>
            <a:ext cx="771365" cy="261610"/>
          </a:xfrm>
          <a:prstGeom prst="rect">
            <a:avLst/>
          </a:prstGeom>
          <a:noFill/>
        </p:spPr>
        <p:txBody>
          <a:bodyPr wrap="none" rtlCol="0">
            <a:spAutoFit/>
          </a:bodyPr>
          <a:lstStyle/>
          <a:p>
            <a:r>
              <a:rPr lang="cs-CZ" sz="1100" dirty="0" smtClean="0"/>
              <a:t>D. Čížková</a:t>
            </a:r>
            <a:endParaRPr lang="cs-CZ" sz="1100" dirty="0"/>
          </a:p>
        </p:txBody>
      </p:sp>
      <p:pic>
        <p:nvPicPr>
          <p:cNvPr id="21" name="Obrázek 20"/>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14822" r="12123"/>
          <a:stretch/>
        </p:blipFill>
        <p:spPr>
          <a:xfrm>
            <a:off x="7469760" y="5282044"/>
            <a:ext cx="1183500" cy="1215028"/>
          </a:xfrm>
          <a:prstGeom prst="rect">
            <a:avLst/>
          </a:prstGeom>
        </p:spPr>
      </p:pic>
    </p:spTree>
    <p:extLst>
      <p:ext uri="{BB962C8B-B14F-4D97-AF65-F5344CB8AC3E}">
        <p14:creationId xmlns:p14="http://schemas.microsoft.com/office/powerpoint/2010/main" val="41838358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9170" y="109267"/>
            <a:ext cx="8229600" cy="1143000"/>
          </a:xfrm>
        </p:spPr>
        <p:txBody>
          <a:bodyPr/>
          <a:lstStyle/>
          <a:p>
            <a:r>
              <a:rPr lang="cs-CZ" dirty="0" smtClean="0"/>
              <a:t>Nine endemic species in Ethiopia</a:t>
            </a:r>
            <a:endParaRPr lang="cs-CZ" dirty="0"/>
          </a:p>
        </p:txBody>
      </p:sp>
      <p:pic>
        <p:nvPicPr>
          <p:cNvPr id="4" name="Zástupný symbol pro obsah 3"/>
          <p:cNvPicPr>
            <a:picLocks noGrp="1" noChangeAspect="1"/>
          </p:cNvPicPr>
          <p:nvPr>
            <p:ph idx="1"/>
          </p:nvPr>
        </p:nvPicPr>
        <p:blipFill>
          <a:blip r:embed="rId2"/>
          <a:stretch>
            <a:fillRect/>
          </a:stretch>
        </p:blipFill>
        <p:spPr>
          <a:xfrm>
            <a:off x="374822" y="1320611"/>
            <a:ext cx="5119816" cy="2070822"/>
          </a:xfrm>
          <a:prstGeom prst="rect">
            <a:avLst/>
          </a:prstGeom>
          <a:ln>
            <a:solidFill>
              <a:schemeClr val="tx1"/>
            </a:solidFill>
          </a:ln>
        </p:spPr>
      </p:pic>
      <p:pic>
        <p:nvPicPr>
          <p:cNvPr id="5" name="Obrázek 4"/>
          <p:cNvPicPr>
            <a:picLocks noChangeAspect="1"/>
          </p:cNvPicPr>
          <p:nvPr/>
        </p:nvPicPr>
        <p:blipFill>
          <a:blip r:embed="rId3"/>
          <a:stretch>
            <a:fillRect/>
          </a:stretch>
        </p:blipFill>
        <p:spPr>
          <a:xfrm>
            <a:off x="457200" y="3698057"/>
            <a:ext cx="1950267" cy="1030319"/>
          </a:xfrm>
          <a:prstGeom prst="rect">
            <a:avLst/>
          </a:prstGeom>
        </p:spPr>
      </p:pic>
      <p:pic>
        <p:nvPicPr>
          <p:cNvPr id="7" name="Obrázek 6"/>
          <p:cNvPicPr>
            <a:picLocks noChangeAspect="1"/>
          </p:cNvPicPr>
          <p:nvPr/>
        </p:nvPicPr>
        <p:blipFill>
          <a:blip r:embed="rId4"/>
          <a:stretch>
            <a:fillRect/>
          </a:stretch>
        </p:blipFill>
        <p:spPr>
          <a:xfrm>
            <a:off x="6343916" y="1977079"/>
            <a:ext cx="2594764" cy="4135396"/>
          </a:xfrm>
          <a:prstGeom prst="rect">
            <a:avLst/>
          </a:prstGeom>
        </p:spPr>
      </p:pic>
      <p:pic>
        <p:nvPicPr>
          <p:cNvPr id="6" name="Obrázek 5"/>
          <p:cNvPicPr>
            <a:picLocks noChangeAspect="1"/>
          </p:cNvPicPr>
          <p:nvPr/>
        </p:nvPicPr>
        <p:blipFill>
          <a:blip r:embed="rId5"/>
          <a:stretch>
            <a:fillRect/>
          </a:stretch>
        </p:blipFill>
        <p:spPr>
          <a:xfrm>
            <a:off x="2759821" y="3698057"/>
            <a:ext cx="3231740" cy="2653314"/>
          </a:xfrm>
          <a:prstGeom prst="rect">
            <a:avLst/>
          </a:prstGeom>
        </p:spPr>
      </p:pic>
      <p:pic>
        <p:nvPicPr>
          <p:cNvPr id="8" name="Obrázek 7"/>
          <p:cNvPicPr>
            <a:picLocks noChangeAspect="1"/>
          </p:cNvPicPr>
          <p:nvPr/>
        </p:nvPicPr>
        <p:blipFill rotWithShape="1">
          <a:blip r:embed="rId6"/>
          <a:srcRect l="21622" t="19209" r="40811" b="32262"/>
          <a:stretch/>
        </p:blipFill>
        <p:spPr>
          <a:xfrm>
            <a:off x="457200" y="4882486"/>
            <a:ext cx="2193799" cy="1594056"/>
          </a:xfrm>
          <a:prstGeom prst="rect">
            <a:avLst/>
          </a:prstGeom>
        </p:spPr>
      </p:pic>
    </p:spTree>
    <p:extLst>
      <p:ext uri="{BB962C8B-B14F-4D97-AF65-F5344CB8AC3E}">
        <p14:creationId xmlns:p14="http://schemas.microsoft.com/office/powerpoint/2010/main" val="5367183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dirty="0" smtClean="0"/>
              <a:t>Complications: Ring species</a:t>
            </a:r>
            <a:endParaRPr lang="en-US" dirty="0"/>
          </a:p>
        </p:txBody>
      </p:sp>
      <p:sp>
        <p:nvSpPr>
          <p:cNvPr id="8197" name="Rectangle 4"/>
          <p:cNvSpPr>
            <a:spLocks noChangeArrowheads="1"/>
          </p:cNvSpPr>
          <p:nvPr/>
        </p:nvSpPr>
        <p:spPr bwMode="auto">
          <a:xfrm>
            <a:off x="903288" y="5735638"/>
            <a:ext cx="617537" cy="700087"/>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8198" name="Rectangle 5"/>
          <p:cNvSpPr>
            <a:spLocks noChangeArrowheads="1"/>
          </p:cNvSpPr>
          <p:nvPr/>
        </p:nvSpPr>
        <p:spPr bwMode="auto">
          <a:xfrm>
            <a:off x="3529013" y="5737225"/>
            <a:ext cx="617537" cy="70008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sp>
        <p:nvSpPr>
          <p:cNvPr id="8199" name="Rectangle 6"/>
          <p:cNvSpPr>
            <a:spLocks noChangeArrowheads="1"/>
          </p:cNvSpPr>
          <p:nvPr/>
        </p:nvSpPr>
        <p:spPr bwMode="auto">
          <a:xfrm>
            <a:off x="2305050" y="3113088"/>
            <a:ext cx="617538" cy="3492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nl-BE" altLang="en-US"/>
          </a:p>
        </p:txBody>
      </p:sp>
      <p:pic>
        <p:nvPicPr>
          <p:cNvPr id="8200" name="Picture 7" descr="seagu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950" y="222250"/>
            <a:ext cx="33210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8" descr="495px-Rings_species_ex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888" y="2624138"/>
            <a:ext cx="3313112"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Text Box 9"/>
          <p:cNvSpPr txBox="1">
            <a:spLocks noChangeArrowheads="1"/>
          </p:cNvSpPr>
          <p:nvPr/>
        </p:nvSpPr>
        <p:spPr bwMode="auto">
          <a:xfrm>
            <a:off x="762000" y="3130550"/>
            <a:ext cx="563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l-BE" altLang="en-US" sz="1200" i="1"/>
              <a:t>Larus</a:t>
            </a:r>
            <a:endParaRPr lang="nl-NL" altLang="en-US" sz="1200" i="1"/>
          </a:p>
        </p:txBody>
      </p:sp>
      <p:pic>
        <p:nvPicPr>
          <p:cNvPr id="8203" name="Picture 10" descr="404px-Ring_species_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96" y="1801059"/>
            <a:ext cx="4950899" cy="408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90804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28650" y="1468394"/>
            <a:ext cx="8058150" cy="3037703"/>
          </a:xfrm>
        </p:spPr>
        <p:txBody>
          <a:bodyPr>
            <a:normAutofit/>
          </a:bodyPr>
          <a:lstStyle/>
          <a:p>
            <a:pPr>
              <a:spcAft>
                <a:spcPts val="1200"/>
              </a:spcAft>
            </a:pPr>
            <a:r>
              <a:rPr lang="cs-CZ" dirty="0" smtClean="0"/>
              <a:t>Are there really </a:t>
            </a:r>
            <a:r>
              <a:rPr lang="cs-CZ" dirty="0" err="1" smtClean="0"/>
              <a:t>nine</a:t>
            </a:r>
            <a:r>
              <a:rPr lang="cs-CZ" dirty="0" smtClean="0"/>
              <a:t> </a:t>
            </a:r>
            <a:r>
              <a:rPr lang="cs-CZ" dirty="0" err="1" smtClean="0"/>
              <a:t>well-delimited</a:t>
            </a:r>
            <a:r>
              <a:rPr lang="cs-CZ" dirty="0" smtClean="0"/>
              <a:t> species? </a:t>
            </a:r>
          </a:p>
          <a:p>
            <a:pPr>
              <a:spcAft>
                <a:spcPts val="1200"/>
              </a:spcAft>
            </a:pPr>
            <a:r>
              <a:rPr lang="cs-CZ" dirty="0" err="1" smtClean="0"/>
              <a:t>What</a:t>
            </a:r>
            <a:r>
              <a:rPr lang="cs-CZ" dirty="0" smtClean="0"/>
              <a:t> is </a:t>
            </a:r>
            <a:r>
              <a:rPr lang="cs-CZ" dirty="0" err="1" smtClean="0"/>
              <a:t>their</a:t>
            </a:r>
            <a:r>
              <a:rPr lang="cs-CZ" dirty="0" smtClean="0"/>
              <a:t> </a:t>
            </a:r>
            <a:r>
              <a:rPr lang="en-US" dirty="0" smtClean="0"/>
              <a:t>distribution, co-occurrence </a:t>
            </a:r>
            <a:r>
              <a:rPr lang="cs-CZ" dirty="0" err="1" smtClean="0"/>
              <a:t>patterns</a:t>
            </a:r>
            <a:r>
              <a:rPr lang="cs-CZ" dirty="0" smtClean="0"/>
              <a:t>, ecological requirements? -</a:t>
            </a:r>
            <a:r>
              <a:rPr lang="en-US" dirty="0" smtClean="0"/>
              <a:t>&gt;</a:t>
            </a:r>
            <a:r>
              <a:rPr lang="cs-CZ" dirty="0" smtClean="0"/>
              <a:t> IUCN </a:t>
            </a:r>
            <a:r>
              <a:rPr lang="en-US" dirty="0" smtClean="0"/>
              <a:t>assessment</a:t>
            </a:r>
            <a:r>
              <a:rPr lang="cs-CZ" dirty="0" smtClean="0"/>
              <a:t>, </a:t>
            </a:r>
            <a:r>
              <a:rPr lang="cs-CZ" dirty="0" err="1" smtClean="0"/>
              <a:t>etc</a:t>
            </a:r>
            <a:r>
              <a:rPr lang="cs-CZ" dirty="0" smtClean="0"/>
              <a:t>.</a:t>
            </a:r>
            <a:endParaRPr lang="en-US" dirty="0"/>
          </a:p>
        </p:txBody>
      </p:sp>
      <p:pic>
        <p:nvPicPr>
          <p:cNvPr id="4" name="Obrázek 3"/>
          <p:cNvPicPr>
            <a:picLocks noChangeAspect="1"/>
          </p:cNvPicPr>
          <p:nvPr/>
        </p:nvPicPr>
        <p:blipFill>
          <a:blip r:embed="rId2"/>
          <a:stretch>
            <a:fillRect/>
          </a:stretch>
        </p:blipFill>
        <p:spPr>
          <a:xfrm>
            <a:off x="5544238" y="2629303"/>
            <a:ext cx="2393880" cy="1494845"/>
          </a:xfrm>
          <a:prstGeom prst="rect">
            <a:avLst/>
          </a:prstGeom>
        </p:spPr>
      </p:pic>
      <p:sp>
        <p:nvSpPr>
          <p:cNvPr id="5" name="Zástupný symbol pro obsah 2"/>
          <p:cNvSpPr txBox="1">
            <a:spLocks/>
          </p:cNvSpPr>
          <p:nvPr/>
        </p:nvSpPr>
        <p:spPr>
          <a:xfrm>
            <a:off x="628650" y="3429000"/>
            <a:ext cx="4820142" cy="280831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1200"/>
              </a:spcAft>
            </a:pPr>
            <a:r>
              <a:rPr lang="cs-CZ" sz="1800" dirty="0" smtClean="0"/>
              <a:t>cca 500 </a:t>
            </a:r>
            <a:r>
              <a:rPr lang="cs-CZ" sz="1800" dirty="0" err="1" smtClean="0"/>
              <a:t>specimens</a:t>
            </a:r>
            <a:r>
              <a:rPr lang="cs-CZ" sz="1800" dirty="0" smtClean="0"/>
              <a:t> </a:t>
            </a:r>
            <a:r>
              <a:rPr lang="cs-CZ" sz="1800" dirty="0" err="1" smtClean="0"/>
              <a:t>from</a:t>
            </a:r>
            <a:r>
              <a:rPr lang="cs-CZ" sz="1800" dirty="0" smtClean="0"/>
              <a:t> </a:t>
            </a:r>
            <a:r>
              <a:rPr lang="cs-CZ" sz="1800" dirty="0" err="1" smtClean="0"/>
              <a:t>all</a:t>
            </a:r>
            <a:r>
              <a:rPr lang="cs-CZ" sz="1800" dirty="0" smtClean="0"/>
              <a:t> major </a:t>
            </a:r>
            <a:r>
              <a:rPr lang="cs-CZ" sz="1800" dirty="0" err="1" smtClean="0"/>
              <a:t>mountain</a:t>
            </a:r>
            <a:r>
              <a:rPr lang="cs-CZ" sz="1800" dirty="0" smtClean="0"/>
              <a:t> </a:t>
            </a:r>
            <a:r>
              <a:rPr lang="cs-CZ" sz="1800" dirty="0" err="1" smtClean="0"/>
              <a:t>ranges</a:t>
            </a:r>
            <a:r>
              <a:rPr lang="cs-CZ" sz="1800" dirty="0" smtClean="0"/>
              <a:t> </a:t>
            </a:r>
            <a:r>
              <a:rPr lang="cs-CZ" sz="1800" dirty="0" err="1" smtClean="0"/>
              <a:t>barcoded</a:t>
            </a:r>
            <a:r>
              <a:rPr lang="cs-CZ" sz="1800" dirty="0" smtClean="0"/>
              <a:t> </a:t>
            </a:r>
            <a:r>
              <a:rPr lang="cs-CZ" sz="1800" dirty="0" err="1" smtClean="0"/>
              <a:t>at</a:t>
            </a:r>
            <a:r>
              <a:rPr lang="cs-CZ" sz="1800" dirty="0" smtClean="0"/>
              <a:t> mtDNA</a:t>
            </a:r>
          </a:p>
          <a:p>
            <a:pPr>
              <a:spcAft>
                <a:spcPts val="1200"/>
              </a:spcAft>
            </a:pPr>
            <a:r>
              <a:rPr lang="cs-CZ" sz="1800" dirty="0" smtClean="0"/>
              <a:t>4 </a:t>
            </a:r>
            <a:r>
              <a:rPr lang="cs-CZ" sz="1800" dirty="0" err="1" smtClean="0"/>
              <a:t>nuclear</a:t>
            </a:r>
            <a:r>
              <a:rPr lang="cs-CZ" sz="1800" dirty="0" smtClean="0"/>
              <a:t> </a:t>
            </a:r>
            <a:r>
              <a:rPr lang="cs-CZ" sz="1800" dirty="0" err="1" smtClean="0"/>
              <a:t>markers</a:t>
            </a:r>
            <a:r>
              <a:rPr lang="cs-CZ" sz="1800" dirty="0" smtClean="0"/>
              <a:t> (</a:t>
            </a:r>
            <a:r>
              <a:rPr lang="cs-CZ" sz="1800" dirty="0" err="1" smtClean="0"/>
              <a:t>two</a:t>
            </a:r>
            <a:r>
              <a:rPr lang="cs-CZ" sz="1800" dirty="0" smtClean="0"/>
              <a:t> </a:t>
            </a:r>
            <a:r>
              <a:rPr lang="cs-CZ" sz="1800" dirty="0" err="1" smtClean="0"/>
              <a:t>introns</a:t>
            </a:r>
            <a:r>
              <a:rPr lang="cs-CZ" sz="1800" dirty="0" smtClean="0"/>
              <a:t> + </a:t>
            </a:r>
            <a:r>
              <a:rPr lang="cs-CZ" sz="1800" dirty="0" err="1" smtClean="0"/>
              <a:t>two</a:t>
            </a:r>
            <a:r>
              <a:rPr lang="cs-CZ" sz="1800" dirty="0" smtClean="0"/>
              <a:t> </a:t>
            </a:r>
            <a:r>
              <a:rPr lang="cs-CZ" sz="1800" dirty="0" err="1" smtClean="0"/>
              <a:t>exons</a:t>
            </a:r>
            <a:r>
              <a:rPr lang="cs-CZ" sz="1800" dirty="0" smtClean="0"/>
              <a:t>)</a:t>
            </a:r>
          </a:p>
          <a:p>
            <a:pPr>
              <a:spcAft>
                <a:spcPts val="1200"/>
              </a:spcAft>
            </a:pPr>
            <a:r>
              <a:rPr lang="cs-CZ" sz="1800" b="1" dirty="0" err="1" smtClean="0">
                <a:solidFill>
                  <a:srgbClr val="FF0000"/>
                </a:solidFill>
              </a:rPr>
              <a:t>genomic</a:t>
            </a:r>
            <a:r>
              <a:rPr lang="cs-CZ" sz="1800" b="1" dirty="0" smtClean="0">
                <a:solidFill>
                  <a:srgbClr val="FF0000"/>
                </a:solidFill>
              </a:rPr>
              <a:t> </a:t>
            </a:r>
            <a:r>
              <a:rPr lang="cs-CZ" sz="1800" b="1" dirty="0" err="1" smtClean="0">
                <a:solidFill>
                  <a:srgbClr val="FF0000"/>
                </a:solidFill>
              </a:rPr>
              <a:t>approach</a:t>
            </a:r>
            <a:r>
              <a:rPr lang="cs-CZ" sz="1800" b="1" dirty="0" smtClean="0">
                <a:solidFill>
                  <a:srgbClr val="FF0000"/>
                </a:solidFill>
              </a:rPr>
              <a:t> (</a:t>
            </a:r>
            <a:r>
              <a:rPr lang="cs-CZ" sz="1800" b="1" dirty="0" err="1" smtClean="0">
                <a:solidFill>
                  <a:srgbClr val="FF0000"/>
                </a:solidFill>
              </a:rPr>
              <a:t>ddRAD</a:t>
            </a:r>
            <a:r>
              <a:rPr lang="cs-CZ" sz="1800" b="1" dirty="0" smtClean="0">
                <a:solidFill>
                  <a:srgbClr val="FF0000"/>
                </a:solidFill>
              </a:rPr>
              <a:t> </a:t>
            </a:r>
            <a:r>
              <a:rPr lang="cs-CZ" sz="1800" b="1" dirty="0" err="1" smtClean="0">
                <a:solidFill>
                  <a:srgbClr val="FF0000"/>
                </a:solidFill>
              </a:rPr>
              <a:t>sequencing</a:t>
            </a:r>
            <a:r>
              <a:rPr lang="cs-CZ" sz="1800" b="1" dirty="0" smtClean="0">
                <a:solidFill>
                  <a:srgbClr val="FF0000"/>
                </a:solidFill>
              </a:rPr>
              <a:t>) → </a:t>
            </a:r>
            <a:r>
              <a:rPr lang="cs-CZ" sz="1800" b="1" dirty="0" err="1" smtClean="0">
                <a:solidFill>
                  <a:srgbClr val="FF0000"/>
                </a:solidFill>
              </a:rPr>
              <a:t>thousands</a:t>
            </a:r>
            <a:r>
              <a:rPr lang="cs-CZ" sz="1800" b="1" dirty="0" smtClean="0">
                <a:solidFill>
                  <a:srgbClr val="FF0000"/>
                </a:solidFill>
              </a:rPr>
              <a:t> </a:t>
            </a:r>
            <a:r>
              <a:rPr lang="cs-CZ" sz="1800" b="1" dirty="0" err="1" smtClean="0">
                <a:solidFill>
                  <a:srgbClr val="FF0000"/>
                </a:solidFill>
              </a:rPr>
              <a:t>of</a:t>
            </a:r>
            <a:r>
              <a:rPr lang="cs-CZ" sz="1800" b="1" dirty="0" smtClean="0">
                <a:solidFill>
                  <a:srgbClr val="FF0000"/>
                </a:solidFill>
              </a:rPr>
              <a:t> </a:t>
            </a:r>
            <a:r>
              <a:rPr lang="cs-CZ" sz="1800" b="1" dirty="0" err="1" smtClean="0">
                <a:solidFill>
                  <a:srgbClr val="FF0000"/>
                </a:solidFill>
              </a:rPr>
              <a:t>SNPs</a:t>
            </a:r>
            <a:r>
              <a:rPr lang="cs-CZ" sz="1800" b="1" dirty="0" smtClean="0">
                <a:solidFill>
                  <a:srgbClr val="FF0000"/>
                </a:solidFill>
              </a:rPr>
              <a:t> </a:t>
            </a:r>
            <a:r>
              <a:rPr lang="cs-CZ" sz="1800" b="1" dirty="0" err="1" smtClean="0">
                <a:solidFill>
                  <a:srgbClr val="FF0000"/>
                </a:solidFill>
              </a:rPr>
              <a:t>across</a:t>
            </a:r>
            <a:r>
              <a:rPr lang="cs-CZ" sz="1800" b="1" dirty="0" smtClean="0">
                <a:solidFill>
                  <a:srgbClr val="FF0000"/>
                </a:solidFill>
              </a:rPr>
              <a:t> the genome</a:t>
            </a:r>
          </a:p>
        </p:txBody>
      </p:sp>
      <p:pic>
        <p:nvPicPr>
          <p:cNvPr id="6" name="Obrázek 5"/>
          <p:cNvPicPr>
            <a:picLocks noChangeAspect="1"/>
          </p:cNvPicPr>
          <p:nvPr/>
        </p:nvPicPr>
        <p:blipFill>
          <a:blip r:embed="rId3"/>
          <a:stretch>
            <a:fillRect/>
          </a:stretch>
        </p:blipFill>
        <p:spPr>
          <a:xfrm>
            <a:off x="5544238" y="4365104"/>
            <a:ext cx="2529768" cy="2308319"/>
          </a:xfrm>
          <a:prstGeom prst="rect">
            <a:avLst/>
          </a:prstGeom>
        </p:spPr>
      </p:pic>
      <p:sp>
        <p:nvSpPr>
          <p:cNvPr id="8" name="Nadpis 1"/>
          <p:cNvSpPr>
            <a:spLocks noGrp="1"/>
          </p:cNvSpPr>
          <p:nvPr>
            <p:ph type="title"/>
          </p:nvPr>
        </p:nvSpPr>
        <p:spPr>
          <a:xfrm>
            <a:off x="628650" y="365126"/>
            <a:ext cx="7886700" cy="1325563"/>
          </a:xfrm>
        </p:spPr>
        <p:txBody>
          <a:bodyPr/>
          <a:lstStyle/>
          <a:p>
            <a:r>
              <a:rPr lang="cs-CZ" i="1" dirty="0" smtClean="0"/>
              <a:t>Lophuromys flavopunctatus </a:t>
            </a:r>
            <a:r>
              <a:rPr lang="cs-CZ" dirty="0" smtClean="0"/>
              <a:t>group in Ethiopia</a:t>
            </a:r>
            <a:endParaRPr lang="cs-CZ" dirty="0"/>
          </a:p>
        </p:txBody>
      </p:sp>
      <p:cxnSp>
        <p:nvCxnSpPr>
          <p:cNvPr id="10" name="Přímá spojnice 9"/>
          <p:cNvCxnSpPr>
            <a:stCxn id="3" idx="1"/>
          </p:cNvCxnSpPr>
          <p:nvPr/>
        </p:nvCxnSpPr>
        <p:spPr>
          <a:xfrm flipV="1">
            <a:off x="628650" y="2987245"/>
            <a:ext cx="473543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59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sz="3600" dirty="0" err="1" smtClean="0"/>
              <a:t>ddRADseq</a:t>
            </a:r>
            <a:r>
              <a:rPr lang="cs-CZ" sz="3600" dirty="0" smtClean="0"/>
              <a:t>: c</a:t>
            </a:r>
            <a:r>
              <a:rPr lang="en-US" sz="3600" dirty="0" smtClean="0"/>
              <a:t>o-ancestry matrix</a:t>
            </a:r>
            <a:endParaRPr lang="en-US" sz="3600" dirty="0"/>
          </a:p>
        </p:txBody>
      </p:sp>
      <p:pic>
        <p:nvPicPr>
          <p:cNvPr id="3" name="Content Placeholder 2" descr="lophuromys_eth-SimpleCoancestry.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600" r="-1328" b="4853"/>
          <a:stretch/>
        </p:blipFill>
        <p:spPr>
          <a:xfrm>
            <a:off x="1576024" y="1252878"/>
            <a:ext cx="5777761" cy="5289535"/>
          </a:xfrm>
        </p:spPr>
      </p:pic>
      <p:sp>
        <p:nvSpPr>
          <p:cNvPr id="4" name="TextovéPole 3"/>
          <p:cNvSpPr txBox="1"/>
          <p:nvPr/>
        </p:nvSpPr>
        <p:spPr>
          <a:xfrm>
            <a:off x="223969" y="2384210"/>
            <a:ext cx="1390648" cy="1754326"/>
          </a:xfrm>
          <a:prstGeom prst="rect">
            <a:avLst/>
          </a:prstGeom>
          <a:noFill/>
        </p:spPr>
        <p:txBody>
          <a:bodyPr wrap="square" rtlCol="0">
            <a:spAutoFit/>
          </a:bodyPr>
          <a:lstStyle/>
          <a:p>
            <a:pPr algn="ctr"/>
            <a:r>
              <a:rPr lang="cs-CZ" dirty="0" smtClean="0"/>
              <a:t>209 </a:t>
            </a:r>
            <a:r>
              <a:rPr lang="cs-CZ" dirty="0" err="1" smtClean="0"/>
              <a:t>individuals</a:t>
            </a:r>
            <a:endParaRPr lang="cs-CZ" dirty="0" smtClean="0"/>
          </a:p>
          <a:p>
            <a:pPr algn="ctr"/>
            <a:endParaRPr lang="cs-CZ" dirty="0"/>
          </a:p>
          <a:p>
            <a:pPr algn="ctr"/>
            <a:r>
              <a:rPr lang="cs-CZ" dirty="0" smtClean="0"/>
              <a:t>15 623 </a:t>
            </a:r>
            <a:r>
              <a:rPr lang="cs-CZ" dirty="0" err="1" smtClean="0"/>
              <a:t>informative</a:t>
            </a:r>
            <a:r>
              <a:rPr lang="cs-CZ" dirty="0" smtClean="0"/>
              <a:t> loci</a:t>
            </a:r>
          </a:p>
        </p:txBody>
      </p:sp>
      <p:sp>
        <p:nvSpPr>
          <p:cNvPr id="5" name="Ovál 4"/>
          <p:cNvSpPr/>
          <p:nvPr/>
        </p:nvSpPr>
        <p:spPr>
          <a:xfrm>
            <a:off x="6087763" y="2034746"/>
            <a:ext cx="716692" cy="66726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6" name="Ovál 5"/>
          <p:cNvSpPr/>
          <p:nvPr/>
        </p:nvSpPr>
        <p:spPr>
          <a:xfrm>
            <a:off x="5538433" y="2512242"/>
            <a:ext cx="716692" cy="66726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 name="Ovál 6"/>
          <p:cNvSpPr/>
          <p:nvPr/>
        </p:nvSpPr>
        <p:spPr>
          <a:xfrm>
            <a:off x="5189838" y="3001797"/>
            <a:ext cx="605482" cy="573426"/>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8" name="Ovál 7"/>
          <p:cNvSpPr/>
          <p:nvPr/>
        </p:nvSpPr>
        <p:spPr>
          <a:xfrm>
            <a:off x="5033318" y="3443416"/>
            <a:ext cx="280087" cy="280088"/>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9" name="Ovál 8"/>
          <p:cNvSpPr/>
          <p:nvPr/>
        </p:nvSpPr>
        <p:spPr>
          <a:xfrm>
            <a:off x="4489622" y="3583460"/>
            <a:ext cx="691974" cy="581663"/>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0" name="Ovál 9"/>
          <p:cNvSpPr/>
          <p:nvPr/>
        </p:nvSpPr>
        <p:spPr>
          <a:xfrm>
            <a:off x="4209535" y="4061255"/>
            <a:ext cx="411892" cy="420130"/>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1" name="Ovál 10"/>
          <p:cNvSpPr/>
          <p:nvPr/>
        </p:nvSpPr>
        <p:spPr>
          <a:xfrm>
            <a:off x="3904735" y="4423718"/>
            <a:ext cx="304800" cy="28832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2" name="Ovál 11"/>
          <p:cNvSpPr/>
          <p:nvPr/>
        </p:nvSpPr>
        <p:spPr>
          <a:xfrm>
            <a:off x="4135394" y="4357815"/>
            <a:ext cx="172995" cy="18947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3" name="Ovál 12"/>
          <p:cNvSpPr/>
          <p:nvPr/>
        </p:nvSpPr>
        <p:spPr>
          <a:xfrm>
            <a:off x="1944130" y="4481385"/>
            <a:ext cx="2364259" cy="1968842"/>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4" name="TextovéPole 13"/>
          <p:cNvSpPr txBox="1"/>
          <p:nvPr/>
        </p:nvSpPr>
        <p:spPr>
          <a:xfrm>
            <a:off x="2520778" y="2512242"/>
            <a:ext cx="2219518" cy="646331"/>
          </a:xfrm>
          <a:prstGeom prst="rect">
            <a:avLst/>
          </a:prstGeom>
          <a:noFill/>
        </p:spPr>
        <p:txBody>
          <a:bodyPr wrap="none" rtlCol="0">
            <a:spAutoFit/>
          </a:bodyPr>
          <a:lstStyle/>
          <a:p>
            <a:r>
              <a:rPr lang="cs-CZ" dirty="0" smtClean="0"/>
              <a:t>9 „gene </a:t>
            </a:r>
            <a:r>
              <a:rPr lang="cs-CZ" dirty="0" err="1" smtClean="0"/>
              <a:t>pools</a:t>
            </a:r>
            <a:r>
              <a:rPr lang="cs-CZ" dirty="0" smtClean="0"/>
              <a:t>“</a:t>
            </a:r>
          </a:p>
          <a:p>
            <a:r>
              <a:rPr lang="cs-CZ" dirty="0" smtClean="0"/>
              <a:t>by </a:t>
            </a:r>
            <a:r>
              <a:rPr lang="cs-CZ" dirty="0" err="1" smtClean="0"/>
              <a:t>InfoMap</a:t>
            </a:r>
            <a:r>
              <a:rPr lang="cs-CZ" dirty="0" smtClean="0"/>
              <a:t> </a:t>
            </a:r>
            <a:r>
              <a:rPr lang="cs-CZ" dirty="0" err="1" smtClean="0"/>
              <a:t>algorithm</a:t>
            </a:r>
            <a:endParaRPr lang="cs-CZ" dirty="0"/>
          </a:p>
        </p:txBody>
      </p:sp>
      <p:sp>
        <p:nvSpPr>
          <p:cNvPr id="15" name="TextBox 14"/>
          <p:cNvSpPr txBox="1"/>
          <p:nvPr/>
        </p:nvSpPr>
        <p:spPr>
          <a:xfrm>
            <a:off x="6948264" y="6496906"/>
            <a:ext cx="2493991" cy="369332"/>
          </a:xfrm>
          <a:prstGeom prst="rect">
            <a:avLst/>
          </a:prstGeom>
          <a:noFill/>
        </p:spPr>
        <p:txBody>
          <a:bodyPr wrap="square" rtlCol="0">
            <a:spAutoFit/>
          </a:bodyPr>
          <a:lstStyle/>
          <a:p>
            <a:r>
              <a:rPr lang="cs-CZ" i="1" dirty="0" smtClean="0"/>
              <a:t>Mikula et al., in prep.</a:t>
            </a:r>
            <a:endParaRPr lang="en-US" i="1" dirty="0"/>
          </a:p>
        </p:txBody>
      </p:sp>
      <p:pic>
        <p:nvPicPr>
          <p:cNvPr id="17" name="Obrázek 16"/>
          <p:cNvPicPr>
            <a:picLocks noChangeAspect="1"/>
          </p:cNvPicPr>
          <p:nvPr/>
        </p:nvPicPr>
        <p:blipFill>
          <a:blip r:embed="rId3"/>
          <a:stretch>
            <a:fillRect/>
          </a:stretch>
        </p:blipFill>
        <p:spPr>
          <a:xfrm>
            <a:off x="7679742" y="700362"/>
            <a:ext cx="1110273" cy="1668016"/>
          </a:xfrm>
          <a:prstGeom prst="rect">
            <a:avLst/>
          </a:prstGeom>
        </p:spPr>
      </p:pic>
    </p:spTree>
    <p:extLst>
      <p:ext uri="{BB962C8B-B14F-4D97-AF65-F5344CB8AC3E}">
        <p14:creationId xmlns:p14="http://schemas.microsoft.com/office/powerpoint/2010/main" val="1931499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4763" y="69562"/>
            <a:ext cx="7886700" cy="1325563"/>
          </a:xfrm>
        </p:spPr>
        <p:txBody>
          <a:bodyPr>
            <a:noAutofit/>
          </a:bodyPr>
          <a:lstStyle/>
          <a:p>
            <a:pPr algn="ctr"/>
            <a:r>
              <a:rPr lang="cs-CZ" sz="3600" dirty="0" smtClean="0"/>
              <a:t>Maximum </a:t>
            </a:r>
            <a:r>
              <a:rPr lang="cs-CZ" sz="3600" dirty="0" err="1" smtClean="0"/>
              <a:t>likelihood</a:t>
            </a:r>
            <a:r>
              <a:rPr lang="cs-CZ" sz="3600" dirty="0" smtClean="0"/>
              <a:t> </a:t>
            </a:r>
            <a:r>
              <a:rPr lang="cs-CZ" sz="3600" dirty="0" err="1" smtClean="0"/>
              <a:t>analysis</a:t>
            </a:r>
            <a:r>
              <a:rPr lang="cs-CZ" sz="3600" dirty="0" smtClean="0"/>
              <a:t> </a:t>
            </a:r>
            <a:r>
              <a:rPr lang="cs-CZ" sz="3600" dirty="0" err="1" smtClean="0"/>
              <a:t>of</a:t>
            </a:r>
            <a:r>
              <a:rPr lang="cs-CZ" sz="3600" dirty="0" smtClean="0"/>
              <a:t> </a:t>
            </a:r>
            <a:r>
              <a:rPr lang="cs-CZ" sz="3600" dirty="0" err="1" smtClean="0"/>
              <a:t>concatenated</a:t>
            </a:r>
            <a:r>
              <a:rPr lang="cs-CZ" sz="3600" dirty="0" smtClean="0"/>
              <a:t> </a:t>
            </a:r>
            <a:r>
              <a:rPr lang="cs-CZ" sz="3600" dirty="0" err="1" smtClean="0"/>
              <a:t>nuclear</a:t>
            </a:r>
            <a:r>
              <a:rPr lang="cs-CZ" sz="3600" dirty="0" smtClean="0"/>
              <a:t> </a:t>
            </a:r>
            <a:r>
              <a:rPr lang="cs-CZ" sz="3600" dirty="0" err="1" smtClean="0"/>
              <a:t>dataset</a:t>
            </a:r>
            <a:endParaRPr lang="cs-CZ" sz="3600" dirty="0"/>
          </a:p>
        </p:txBody>
      </p:sp>
      <p:pic>
        <p:nvPicPr>
          <p:cNvPr id="7" name="Zástupný symbol pro obsah 6"/>
          <p:cNvPicPr>
            <a:picLocks noGrp="1" noChangeAspect="1"/>
          </p:cNvPicPr>
          <p:nvPr>
            <p:ph sz="half" idx="1"/>
          </p:nvPr>
        </p:nvPicPr>
        <p:blipFill rotWithShape="1">
          <a:blip r:embed="rId2"/>
          <a:srcRect l="3475"/>
          <a:stretch/>
        </p:blipFill>
        <p:spPr>
          <a:xfrm>
            <a:off x="38100" y="1813411"/>
            <a:ext cx="4232366" cy="4099540"/>
          </a:xfrm>
          <a:prstGeom prst="rect">
            <a:avLst/>
          </a:prstGeom>
        </p:spPr>
      </p:pic>
      <p:pic>
        <p:nvPicPr>
          <p:cNvPr id="9" name="Zástupný symbol pro obsah 8"/>
          <p:cNvPicPr>
            <a:picLocks noGrp="1" noChangeAspect="1"/>
          </p:cNvPicPr>
          <p:nvPr>
            <p:ph sz="half" idx="2"/>
          </p:nvPr>
        </p:nvPicPr>
        <p:blipFill>
          <a:blip r:embed="rId3"/>
          <a:stretch>
            <a:fillRect/>
          </a:stretch>
        </p:blipFill>
        <p:spPr>
          <a:xfrm>
            <a:off x="5853472" y="1879462"/>
            <a:ext cx="2967000" cy="4213834"/>
          </a:xfrm>
          <a:prstGeom prst="rect">
            <a:avLst/>
          </a:prstGeom>
        </p:spPr>
      </p:pic>
      <p:sp>
        <p:nvSpPr>
          <p:cNvPr id="8" name="TextovéPole 7"/>
          <p:cNvSpPr txBox="1"/>
          <p:nvPr/>
        </p:nvSpPr>
        <p:spPr>
          <a:xfrm>
            <a:off x="661531" y="6126163"/>
            <a:ext cx="3220753" cy="646331"/>
          </a:xfrm>
          <a:prstGeom prst="rect">
            <a:avLst/>
          </a:prstGeom>
          <a:noFill/>
        </p:spPr>
        <p:txBody>
          <a:bodyPr wrap="none" rtlCol="0">
            <a:spAutoFit/>
          </a:bodyPr>
          <a:lstStyle/>
          <a:p>
            <a:pPr algn="ctr"/>
            <a:r>
              <a:rPr lang="cs-CZ" dirty="0" smtClean="0"/>
              <a:t>4 nuclear markers </a:t>
            </a:r>
          </a:p>
          <a:p>
            <a:pPr algn="ctr"/>
            <a:r>
              <a:rPr lang="cs-CZ" dirty="0" smtClean="0"/>
              <a:t>(2 604 bp concatenated dataset)</a:t>
            </a:r>
            <a:endParaRPr lang="cs-CZ" dirty="0"/>
          </a:p>
        </p:txBody>
      </p:sp>
      <p:sp>
        <p:nvSpPr>
          <p:cNvPr id="10" name="TextovéPole 9"/>
          <p:cNvSpPr txBox="1"/>
          <p:nvPr/>
        </p:nvSpPr>
        <p:spPr>
          <a:xfrm>
            <a:off x="186906" y="1365910"/>
            <a:ext cx="1946046" cy="369332"/>
          </a:xfrm>
          <a:prstGeom prst="rect">
            <a:avLst/>
          </a:prstGeom>
          <a:noFill/>
        </p:spPr>
        <p:txBody>
          <a:bodyPr wrap="none" rtlCol="0">
            <a:spAutoFit/>
          </a:bodyPr>
          <a:lstStyle/>
          <a:p>
            <a:r>
              <a:rPr lang="cs-CZ" b="1" dirty="0" err="1" smtClean="0"/>
              <a:t>Sanger</a:t>
            </a:r>
            <a:r>
              <a:rPr lang="cs-CZ" b="1" dirty="0" smtClean="0"/>
              <a:t> </a:t>
            </a:r>
            <a:r>
              <a:rPr lang="cs-CZ" b="1" dirty="0" err="1" smtClean="0"/>
              <a:t>sequencing</a:t>
            </a:r>
            <a:endParaRPr lang="cs-CZ" b="1" dirty="0"/>
          </a:p>
        </p:txBody>
      </p:sp>
      <p:sp>
        <p:nvSpPr>
          <p:cNvPr id="11" name="TextovéPole 10"/>
          <p:cNvSpPr txBox="1"/>
          <p:nvPr/>
        </p:nvSpPr>
        <p:spPr>
          <a:xfrm>
            <a:off x="5614807" y="1420131"/>
            <a:ext cx="1176925" cy="369332"/>
          </a:xfrm>
          <a:prstGeom prst="rect">
            <a:avLst/>
          </a:prstGeom>
          <a:noFill/>
        </p:spPr>
        <p:txBody>
          <a:bodyPr wrap="none" rtlCol="0">
            <a:spAutoFit/>
          </a:bodyPr>
          <a:lstStyle/>
          <a:p>
            <a:r>
              <a:rPr lang="cs-CZ" b="1" dirty="0" err="1" smtClean="0"/>
              <a:t>ddRADseq</a:t>
            </a:r>
            <a:endParaRPr lang="cs-CZ" b="1" dirty="0"/>
          </a:p>
        </p:txBody>
      </p:sp>
      <p:sp>
        <p:nvSpPr>
          <p:cNvPr id="12" name="TextovéPole 11"/>
          <p:cNvSpPr txBox="1"/>
          <p:nvPr/>
        </p:nvSpPr>
        <p:spPr>
          <a:xfrm>
            <a:off x="5695963" y="6090972"/>
            <a:ext cx="2334935" cy="369332"/>
          </a:xfrm>
          <a:prstGeom prst="rect">
            <a:avLst/>
          </a:prstGeom>
          <a:noFill/>
        </p:spPr>
        <p:txBody>
          <a:bodyPr wrap="none" rtlCol="0">
            <a:spAutoFit/>
          </a:bodyPr>
          <a:lstStyle/>
          <a:p>
            <a:pPr algn="ctr"/>
            <a:r>
              <a:rPr lang="cs-CZ" dirty="0" smtClean="0"/>
              <a:t>15 623 </a:t>
            </a:r>
            <a:r>
              <a:rPr lang="cs-CZ" dirty="0" err="1" smtClean="0"/>
              <a:t>informative</a:t>
            </a:r>
            <a:r>
              <a:rPr lang="cs-CZ" dirty="0" smtClean="0"/>
              <a:t> loci</a:t>
            </a:r>
          </a:p>
        </p:txBody>
      </p:sp>
      <p:sp>
        <p:nvSpPr>
          <p:cNvPr id="13" name="TextovéPole 12"/>
          <p:cNvSpPr txBox="1"/>
          <p:nvPr/>
        </p:nvSpPr>
        <p:spPr>
          <a:xfrm>
            <a:off x="7101840" y="1891471"/>
            <a:ext cx="401072" cy="261610"/>
          </a:xfrm>
          <a:prstGeom prst="rect">
            <a:avLst/>
          </a:prstGeom>
          <a:noFill/>
        </p:spPr>
        <p:txBody>
          <a:bodyPr wrap="none" rtlCol="0">
            <a:spAutoFit/>
          </a:bodyPr>
          <a:lstStyle/>
          <a:p>
            <a:r>
              <a:rPr lang="cs-CZ" sz="1050" dirty="0" smtClean="0"/>
              <a:t>100</a:t>
            </a:r>
            <a:endParaRPr lang="cs-CZ" sz="1050" dirty="0"/>
          </a:p>
        </p:txBody>
      </p:sp>
      <p:sp>
        <p:nvSpPr>
          <p:cNvPr id="14" name="TextovéPole 13"/>
          <p:cNvSpPr txBox="1"/>
          <p:nvPr/>
        </p:nvSpPr>
        <p:spPr>
          <a:xfrm>
            <a:off x="7111605" y="3665487"/>
            <a:ext cx="401072" cy="261610"/>
          </a:xfrm>
          <a:prstGeom prst="rect">
            <a:avLst/>
          </a:prstGeom>
          <a:noFill/>
        </p:spPr>
        <p:txBody>
          <a:bodyPr wrap="none" rtlCol="0">
            <a:spAutoFit/>
          </a:bodyPr>
          <a:lstStyle/>
          <a:p>
            <a:r>
              <a:rPr lang="cs-CZ" sz="1050" dirty="0" smtClean="0"/>
              <a:t>100</a:t>
            </a:r>
            <a:endParaRPr lang="cs-CZ" sz="1050" dirty="0"/>
          </a:p>
        </p:txBody>
      </p:sp>
      <p:sp>
        <p:nvSpPr>
          <p:cNvPr id="15" name="TextovéPole 14"/>
          <p:cNvSpPr txBox="1"/>
          <p:nvPr/>
        </p:nvSpPr>
        <p:spPr>
          <a:xfrm>
            <a:off x="6853168" y="4116365"/>
            <a:ext cx="401072" cy="261610"/>
          </a:xfrm>
          <a:prstGeom prst="rect">
            <a:avLst/>
          </a:prstGeom>
          <a:noFill/>
        </p:spPr>
        <p:txBody>
          <a:bodyPr wrap="none" rtlCol="0">
            <a:spAutoFit/>
          </a:bodyPr>
          <a:lstStyle/>
          <a:p>
            <a:r>
              <a:rPr lang="cs-CZ" sz="1050" dirty="0" smtClean="0"/>
              <a:t>100</a:t>
            </a:r>
            <a:endParaRPr lang="cs-CZ" sz="1050" dirty="0"/>
          </a:p>
        </p:txBody>
      </p:sp>
      <p:sp>
        <p:nvSpPr>
          <p:cNvPr id="16" name="TextovéPole 15"/>
          <p:cNvSpPr txBox="1"/>
          <p:nvPr/>
        </p:nvSpPr>
        <p:spPr>
          <a:xfrm>
            <a:off x="7002072" y="4541374"/>
            <a:ext cx="401072" cy="261610"/>
          </a:xfrm>
          <a:prstGeom prst="rect">
            <a:avLst/>
          </a:prstGeom>
          <a:noFill/>
        </p:spPr>
        <p:txBody>
          <a:bodyPr wrap="none" rtlCol="0">
            <a:spAutoFit/>
          </a:bodyPr>
          <a:lstStyle/>
          <a:p>
            <a:r>
              <a:rPr lang="cs-CZ" sz="1050" dirty="0" smtClean="0"/>
              <a:t>100</a:t>
            </a:r>
            <a:endParaRPr lang="cs-CZ" sz="1050" dirty="0"/>
          </a:p>
        </p:txBody>
      </p:sp>
      <p:sp>
        <p:nvSpPr>
          <p:cNvPr id="17" name="TextovéPole 16"/>
          <p:cNvSpPr txBox="1"/>
          <p:nvPr/>
        </p:nvSpPr>
        <p:spPr>
          <a:xfrm>
            <a:off x="7077882" y="4976979"/>
            <a:ext cx="401072" cy="261610"/>
          </a:xfrm>
          <a:prstGeom prst="rect">
            <a:avLst/>
          </a:prstGeom>
          <a:noFill/>
        </p:spPr>
        <p:txBody>
          <a:bodyPr wrap="none" rtlCol="0">
            <a:spAutoFit/>
          </a:bodyPr>
          <a:lstStyle/>
          <a:p>
            <a:r>
              <a:rPr lang="cs-CZ" sz="1050" dirty="0" smtClean="0"/>
              <a:t>100</a:t>
            </a:r>
            <a:endParaRPr lang="cs-CZ" sz="1050" dirty="0"/>
          </a:p>
        </p:txBody>
      </p:sp>
      <p:sp>
        <p:nvSpPr>
          <p:cNvPr id="18" name="TextovéPole 17"/>
          <p:cNvSpPr txBox="1"/>
          <p:nvPr/>
        </p:nvSpPr>
        <p:spPr>
          <a:xfrm>
            <a:off x="6138932" y="3438331"/>
            <a:ext cx="401072" cy="261610"/>
          </a:xfrm>
          <a:prstGeom prst="rect">
            <a:avLst/>
          </a:prstGeom>
          <a:noFill/>
        </p:spPr>
        <p:txBody>
          <a:bodyPr wrap="none" rtlCol="0">
            <a:spAutoFit/>
          </a:bodyPr>
          <a:lstStyle/>
          <a:p>
            <a:r>
              <a:rPr lang="cs-CZ" sz="1050" dirty="0" smtClean="0"/>
              <a:t>100</a:t>
            </a:r>
            <a:endParaRPr lang="cs-CZ" sz="1050" dirty="0"/>
          </a:p>
        </p:txBody>
      </p:sp>
      <p:sp>
        <p:nvSpPr>
          <p:cNvPr id="19" name="TextovéPole 18"/>
          <p:cNvSpPr txBox="1"/>
          <p:nvPr/>
        </p:nvSpPr>
        <p:spPr>
          <a:xfrm>
            <a:off x="5870326" y="4219162"/>
            <a:ext cx="322524" cy="253916"/>
          </a:xfrm>
          <a:prstGeom prst="rect">
            <a:avLst/>
          </a:prstGeom>
          <a:noFill/>
        </p:spPr>
        <p:txBody>
          <a:bodyPr wrap="none" rtlCol="0">
            <a:spAutoFit/>
          </a:bodyPr>
          <a:lstStyle/>
          <a:p>
            <a:r>
              <a:rPr lang="cs-CZ" sz="1050" dirty="0" smtClean="0"/>
              <a:t>99</a:t>
            </a:r>
            <a:endParaRPr lang="cs-CZ" sz="1050" dirty="0"/>
          </a:p>
        </p:txBody>
      </p:sp>
      <p:sp>
        <p:nvSpPr>
          <p:cNvPr id="20" name="TextovéPole 19"/>
          <p:cNvSpPr txBox="1"/>
          <p:nvPr/>
        </p:nvSpPr>
        <p:spPr>
          <a:xfrm>
            <a:off x="5737860" y="4825171"/>
            <a:ext cx="401072" cy="261610"/>
          </a:xfrm>
          <a:prstGeom prst="rect">
            <a:avLst/>
          </a:prstGeom>
          <a:noFill/>
        </p:spPr>
        <p:txBody>
          <a:bodyPr wrap="none" rtlCol="0">
            <a:spAutoFit/>
          </a:bodyPr>
          <a:lstStyle/>
          <a:p>
            <a:r>
              <a:rPr lang="cs-CZ" sz="1050" dirty="0" smtClean="0"/>
              <a:t>100</a:t>
            </a:r>
            <a:endParaRPr lang="cs-CZ" sz="1050" dirty="0"/>
          </a:p>
        </p:txBody>
      </p:sp>
      <p:sp>
        <p:nvSpPr>
          <p:cNvPr id="21" name="TextovéPole 20"/>
          <p:cNvSpPr txBox="1"/>
          <p:nvPr/>
        </p:nvSpPr>
        <p:spPr>
          <a:xfrm>
            <a:off x="6969013" y="5411911"/>
            <a:ext cx="401072" cy="261610"/>
          </a:xfrm>
          <a:prstGeom prst="rect">
            <a:avLst/>
          </a:prstGeom>
          <a:noFill/>
        </p:spPr>
        <p:txBody>
          <a:bodyPr wrap="none" rtlCol="0">
            <a:spAutoFit/>
          </a:bodyPr>
          <a:lstStyle/>
          <a:p>
            <a:r>
              <a:rPr lang="cs-CZ" sz="1050" dirty="0" smtClean="0"/>
              <a:t>100</a:t>
            </a:r>
            <a:endParaRPr lang="cs-CZ" sz="1050" dirty="0"/>
          </a:p>
        </p:txBody>
      </p:sp>
      <p:sp>
        <p:nvSpPr>
          <p:cNvPr id="22" name="TextovéPole 21"/>
          <p:cNvSpPr txBox="1"/>
          <p:nvPr/>
        </p:nvSpPr>
        <p:spPr>
          <a:xfrm>
            <a:off x="6676810" y="2239461"/>
            <a:ext cx="401072" cy="261610"/>
          </a:xfrm>
          <a:prstGeom prst="rect">
            <a:avLst/>
          </a:prstGeom>
          <a:noFill/>
        </p:spPr>
        <p:txBody>
          <a:bodyPr wrap="none" rtlCol="0">
            <a:spAutoFit/>
          </a:bodyPr>
          <a:lstStyle/>
          <a:p>
            <a:r>
              <a:rPr lang="cs-CZ" sz="1050" dirty="0" smtClean="0"/>
              <a:t>100</a:t>
            </a:r>
            <a:endParaRPr lang="cs-CZ" sz="1050" dirty="0"/>
          </a:p>
        </p:txBody>
      </p:sp>
      <p:sp>
        <p:nvSpPr>
          <p:cNvPr id="23" name="TextovéPole 22"/>
          <p:cNvSpPr txBox="1"/>
          <p:nvPr/>
        </p:nvSpPr>
        <p:spPr>
          <a:xfrm>
            <a:off x="6476759" y="4205903"/>
            <a:ext cx="401072" cy="261610"/>
          </a:xfrm>
          <a:prstGeom prst="rect">
            <a:avLst/>
          </a:prstGeom>
          <a:noFill/>
        </p:spPr>
        <p:txBody>
          <a:bodyPr wrap="none" rtlCol="0">
            <a:spAutoFit/>
          </a:bodyPr>
          <a:lstStyle/>
          <a:p>
            <a:r>
              <a:rPr lang="cs-CZ" sz="1050" dirty="0" smtClean="0"/>
              <a:t>100</a:t>
            </a:r>
            <a:endParaRPr lang="cs-CZ" sz="1050" dirty="0"/>
          </a:p>
        </p:txBody>
      </p:sp>
      <p:sp>
        <p:nvSpPr>
          <p:cNvPr id="24" name="TextovéPole 23"/>
          <p:cNvSpPr txBox="1"/>
          <p:nvPr/>
        </p:nvSpPr>
        <p:spPr>
          <a:xfrm>
            <a:off x="6524410" y="3885830"/>
            <a:ext cx="401072" cy="261610"/>
          </a:xfrm>
          <a:prstGeom prst="rect">
            <a:avLst/>
          </a:prstGeom>
          <a:noFill/>
        </p:spPr>
        <p:txBody>
          <a:bodyPr wrap="none" rtlCol="0">
            <a:spAutoFit/>
          </a:bodyPr>
          <a:lstStyle/>
          <a:p>
            <a:r>
              <a:rPr lang="cs-CZ" sz="1050" dirty="0" smtClean="0"/>
              <a:t>100</a:t>
            </a:r>
            <a:endParaRPr lang="cs-CZ" sz="1050" dirty="0"/>
          </a:p>
        </p:txBody>
      </p:sp>
      <p:sp>
        <p:nvSpPr>
          <p:cNvPr id="25" name="TextovéPole 24"/>
          <p:cNvSpPr txBox="1"/>
          <p:nvPr/>
        </p:nvSpPr>
        <p:spPr>
          <a:xfrm>
            <a:off x="7011837" y="3227544"/>
            <a:ext cx="401072" cy="261610"/>
          </a:xfrm>
          <a:prstGeom prst="rect">
            <a:avLst/>
          </a:prstGeom>
          <a:noFill/>
        </p:spPr>
        <p:txBody>
          <a:bodyPr wrap="none" rtlCol="0">
            <a:spAutoFit/>
          </a:bodyPr>
          <a:lstStyle/>
          <a:p>
            <a:r>
              <a:rPr lang="cs-CZ" sz="1050" dirty="0" smtClean="0"/>
              <a:t>100</a:t>
            </a:r>
            <a:endParaRPr lang="cs-CZ" sz="1050" dirty="0"/>
          </a:p>
        </p:txBody>
      </p:sp>
      <p:sp>
        <p:nvSpPr>
          <p:cNvPr id="26" name="TextovéPole 25"/>
          <p:cNvSpPr txBox="1"/>
          <p:nvPr/>
        </p:nvSpPr>
        <p:spPr>
          <a:xfrm>
            <a:off x="7261488" y="2774265"/>
            <a:ext cx="401072" cy="261610"/>
          </a:xfrm>
          <a:prstGeom prst="rect">
            <a:avLst/>
          </a:prstGeom>
          <a:noFill/>
        </p:spPr>
        <p:txBody>
          <a:bodyPr wrap="none" rtlCol="0">
            <a:spAutoFit/>
          </a:bodyPr>
          <a:lstStyle/>
          <a:p>
            <a:r>
              <a:rPr lang="cs-CZ" sz="1050" dirty="0" smtClean="0"/>
              <a:t>100</a:t>
            </a:r>
            <a:endParaRPr lang="cs-CZ" sz="1050" dirty="0"/>
          </a:p>
        </p:txBody>
      </p:sp>
      <p:sp>
        <p:nvSpPr>
          <p:cNvPr id="27" name="TextovéPole 26"/>
          <p:cNvSpPr txBox="1"/>
          <p:nvPr/>
        </p:nvSpPr>
        <p:spPr>
          <a:xfrm>
            <a:off x="7002072" y="2579054"/>
            <a:ext cx="401072" cy="261610"/>
          </a:xfrm>
          <a:prstGeom prst="rect">
            <a:avLst/>
          </a:prstGeom>
          <a:noFill/>
        </p:spPr>
        <p:txBody>
          <a:bodyPr wrap="none" rtlCol="0">
            <a:spAutoFit/>
          </a:bodyPr>
          <a:lstStyle/>
          <a:p>
            <a:r>
              <a:rPr lang="cs-CZ" sz="1050" dirty="0" smtClean="0"/>
              <a:t>100</a:t>
            </a:r>
            <a:endParaRPr lang="cs-CZ" sz="1050" dirty="0"/>
          </a:p>
        </p:txBody>
      </p:sp>
      <p:sp>
        <p:nvSpPr>
          <p:cNvPr id="28" name="TextovéPole 27"/>
          <p:cNvSpPr txBox="1"/>
          <p:nvPr/>
        </p:nvSpPr>
        <p:spPr>
          <a:xfrm>
            <a:off x="7336445" y="2340563"/>
            <a:ext cx="401072" cy="261610"/>
          </a:xfrm>
          <a:prstGeom prst="rect">
            <a:avLst/>
          </a:prstGeom>
          <a:noFill/>
        </p:spPr>
        <p:txBody>
          <a:bodyPr wrap="none" rtlCol="0">
            <a:spAutoFit/>
          </a:bodyPr>
          <a:lstStyle/>
          <a:p>
            <a:r>
              <a:rPr lang="cs-CZ" sz="1050" dirty="0" smtClean="0"/>
              <a:t>100</a:t>
            </a:r>
            <a:endParaRPr lang="cs-CZ" sz="1050" dirty="0"/>
          </a:p>
        </p:txBody>
      </p:sp>
      <p:sp>
        <p:nvSpPr>
          <p:cNvPr id="29" name="TextovéPole 28"/>
          <p:cNvSpPr txBox="1"/>
          <p:nvPr/>
        </p:nvSpPr>
        <p:spPr>
          <a:xfrm>
            <a:off x="1374766" y="1861176"/>
            <a:ext cx="322524" cy="253916"/>
          </a:xfrm>
          <a:prstGeom prst="rect">
            <a:avLst/>
          </a:prstGeom>
          <a:noFill/>
        </p:spPr>
        <p:txBody>
          <a:bodyPr wrap="none" rtlCol="0">
            <a:spAutoFit/>
          </a:bodyPr>
          <a:lstStyle/>
          <a:p>
            <a:r>
              <a:rPr lang="cs-CZ" sz="1050" dirty="0" smtClean="0"/>
              <a:t>97</a:t>
            </a:r>
            <a:endParaRPr lang="cs-CZ" sz="1050" dirty="0"/>
          </a:p>
        </p:txBody>
      </p:sp>
      <p:sp>
        <p:nvSpPr>
          <p:cNvPr id="30" name="TextovéPole 29"/>
          <p:cNvSpPr txBox="1"/>
          <p:nvPr/>
        </p:nvSpPr>
        <p:spPr>
          <a:xfrm>
            <a:off x="1350058" y="3616505"/>
            <a:ext cx="322524" cy="253916"/>
          </a:xfrm>
          <a:prstGeom prst="rect">
            <a:avLst/>
          </a:prstGeom>
          <a:noFill/>
        </p:spPr>
        <p:txBody>
          <a:bodyPr wrap="none" rtlCol="0">
            <a:spAutoFit/>
          </a:bodyPr>
          <a:lstStyle/>
          <a:p>
            <a:r>
              <a:rPr lang="cs-CZ" sz="1050" dirty="0" smtClean="0"/>
              <a:t>44</a:t>
            </a:r>
            <a:endParaRPr lang="cs-CZ" sz="1050" dirty="0"/>
          </a:p>
        </p:txBody>
      </p:sp>
      <p:sp>
        <p:nvSpPr>
          <p:cNvPr id="31" name="TextovéPole 30"/>
          <p:cNvSpPr txBox="1"/>
          <p:nvPr/>
        </p:nvSpPr>
        <p:spPr>
          <a:xfrm>
            <a:off x="1149522" y="3864482"/>
            <a:ext cx="322524" cy="253916"/>
          </a:xfrm>
          <a:prstGeom prst="rect">
            <a:avLst/>
          </a:prstGeom>
          <a:noFill/>
        </p:spPr>
        <p:txBody>
          <a:bodyPr wrap="none" rtlCol="0">
            <a:spAutoFit/>
          </a:bodyPr>
          <a:lstStyle/>
          <a:p>
            <a:r>
              <a:rPr lang="cs-CZ" sz="1050" dirty="0" smtClean="0"/>
              <a:t>88</a:t>
            </a:r>
            <a:endParaRPr lang="cs-CZ" sz="1050" dirty="0"/>
          </a:p>
        </p:txBody>
      </p:sp>
      <p:sp>
        <p:nvSpPr>
          <p:cNvPr id="32" name="TextovéPole 31"/>
          <p:cNvSpPr txBox="1"/>
          <p:nvPr/>
        </p:nvSpPr>
        <p:spPr>
          <a:xfrm>
            <a:off x="1591860" y="4536809"/>
            <a:ext cx="401072" cy="261610"/>
          </a:xfrm>
          <a:prstGeom prst="rect">
            <a:avLst/>
          </a:prstGeom>
          <a:noFill/>
        </p:spPr>
        <p:txBody>
          <a:bodyPr wrap="none" rtlCol="0">
            <a:spAutoFit/>
          </a:bodyPr>
          <a:lstStyle/>
          <a:p>
            <a:r>
              <a:rPr lang="cs-CZ" sz="1050" dirty="0" smtClean="0"/>
              <a:t>100</a:t>
            </a:r>
            <a:endParaRPr lang="cs-CZ" sz="1050" dirty="0"/>
          </a:p>
        </p:txBody>
      </p:sp>
      <p:sp>
        <p:nvSpPr>
          <p:cNvPr id="33" name="TextovéPole 32"/>
          <p:cNvSpPr txBox="1"/>
          <p:nvPr/>
        </p:nvSpPr>
        <p:spPr>
          <a:xfrm>
            <a:off x="1026877" y="4940786"/>
            <a:ext cx="401072" cy="261610"/>
          </a:xfrm>
          <a:prstGeom prst="rect">
            <a:avLst/>
          </a:prstGeom>
          <a:noFill/>
        </p:spPr>
        <p:txBody>
          <a:bodyPr wrap="none" rtlCol="0">
            <a:spAutoFit/>
          </a:bodyPr>
          <a:lstStyle/>
          <a:p>
            <a:r>
              <a:rPr lang="cs-CZ" sz="1050" dirty="0" smtClean="0"/>
              <a:t>100</a:t>
            </a:r>
            <a:endParaRPr lang="cs-CZ" sz="1050" dirty="0"/>
          </a:p>
        </p:txBody>
      </p:sp>
      <p:sp>
        <p:nvSpPr>
          <p:cNvPr id="34" name="TextovéPole 33"/>
          <p:cNvSpPr txBox="1"/>
          <p:nvPr/>
        </p:nvSpPr>
        <p:spPr>
          <a:xfrm>
            <a:off x="1622176" y="3178432"/>
            <a:ext cx="322524" cy="253916"/>
          </a:xfrm>
          <a:prstGeom prst="rect">
            <a:avLst/>
          </a:prstGeom>
          <a:noFill/>
        </p:spPr>
        <p:txBody>
          <a:bodyPr wrap="none" rtlCol="0">
            <a:spAutoFit/>
          </a:bodyPr>
          <a:lstStyle/>
          <a:p>
            <a:r>
              <a:rPr lang="cs-CZ" sz="1050" dirty="0" smtClean="0"/>
              <a:t>94</a:t>
            </a:r>
            <a:endParaRPr lang="cs-CZ" sz="1050" dirty="0"/>
          </a:p>
        </p:txBody>
      </p:sp>
      <p:sp>
        <p:nvSpPr>
          <p:cNvPr id="35" name="TextovéPole 34"/>
          <p:cNvSpPr txBox="1"/>
          <p:nvPr/>
        </p:nvSpPr>
        <p:spPr>
          <a:xfrm>
            <a:off x="1085727" y="4191502"/>
            <a:ext cx="322524" cy="253916"/>
          </a:xfrm>
          <a:prstGeom prst="rect">
            <a:avLst/>
          </a:prstGeom>
          <a:noFill/>
        </p:spPr>
        <p:txBody>
          <a:bodyPr wrap="none" rtlCol="0">
            <a:spAutoFit/>
          </a:bodyPr>
          <a:lstStyle/>
          <a:p>
            <a:r>
              <a:rPr lang="cs-CZ" sz="1050" dirty="0" smtClean="0"/>
              <a:t>95</a:t>
            </a:r>
            <a:endParaRPr lang="cs-CZ" sz="1050" dirty="0"/>
          </a:p>
        </p:txBody>
      </p:sp>
      <p:sp>
        <p:nvSpPr>
          <p:cNvPr id="36" name="TextovéPole 35"/>
          <p:cNvSpPr txBox="1"/>
          <p:nvPr/>
        </p:nvSpPr>
        <p:spPr>
          <a:xfrm>
            <a:off x="293691" y="4773411"/>
            <a:ext cx="401072" cy="261610"/>
          </a:xfrm>
          <a:prstGeom prst="rect">
            <a:avLst/>
          </a:prstGeom>
          <a:noFill/>
        </p:spPr>
        <p:txBody>
          <a:bodyPr wrap="none" rtlCol="0">
            <a:spAutoFit/>
          </a:bodyPr>
          <a:lstStyle/>
          <a:p>
            <a:r>
              <a:rPr lang="cs-CZ" sz="1050" dirty="0" smtClean="0"/>
              <a:t>100</a:t>
            </a:r>
            <a:endParaRPr lang="cs-CZ" sz="1050" dirty="0"/>
          </a:p>
        </p:txBody>
      </p:sp>
      <p:sp>
        <p:nvSpPr>
          <p:cNvPr id="37" name="TextovéPole 36"/>
          <p:cNvSpPr txBox="1"/>
          <p:nvPr/>
        </p:nvSpPr>
        <p:spPr>
          <a:xfrm>
            <a:off x="949317" y="5411911"/>
            <a:ext cx="322524" cy="253916"/>
          </a:xfrm>
          <a:prstGeom prst="rect">
            <a:avLst/>
          </a:prstGeom>
          <a:noFill/>
        </p:spPr>
        <p:txBody>
          <a:bodyPr wrap="none" rtlCol="0">
            <a:spAutoFit/>
          </a:bodyPr>
          <a:lstStyle/>
          <a:p>
            <a:r>
              <a:rPr lang="cs-CZ" sz="1050" dirty="0" smtClean="0"/>
              <a:t>98</a:t>
            </a:r>
            <a:endParaRPr lang="cs-CZ" sz="1050" dirty="0"/>
          </a:p>
        </p:txBody>
      </p:sp>
      <p:sp>
        <p:nvSpPr>
          <p:cNvPr id="38" name="TextovéPole 37"/>
          <p:cNvSpPr txBox="1"/>
          <p:nvPr/>
        </p:nvSpPr>
        <p:spPr>
          <a:xfrm>
            <a:off x="1073712" y="2347036"/>
            <a:ext cx="322524" cy="253916"/>
          </a:xfrm>
          <a:prstGeom prst="rect">
            <a:avLst/>
          </a:prstGeom>
          <a:noFill/>
        </p:spPr>
        <p:txBody>
          <a:bodyPr wrap="none" rtlCol="0">
            <a:spAutoFit/>
          </a:bodyPr>
          <a:lstStyle/>
          <a:p>
            <a:r>
              <a:rPr lang="cs-CZ" sz="1050" dirty="0" smtClean="0"/>
              <a:t>92</a:t>
            </a:r>
            <a:endParaRPr lang="cs-CZ" sz="1050" dirty="0"/>
          </a:p>
        </p:txBody>
      </p:sp>
      <p:sp>
        <p:nvSpPr>
          <p:cNvPr id="39" name="TextovéPole 38"/>
          <p:cNvSpPr txBox="1"/>
          <p:nvPr/>
        </p:nvSpPr>
        <p:spPr>
          <a:xfrm>
            <a:off x="569147" y="4116028"/>
            <a:ext cx="322524" cy="253916"/>
          </a:xfrm>
          <a:prstGeom prst="rect">
            <a:avLst/>
          </a:prstGeom>
          <a:noFill/>
        </p:spPr>
        <p:txBody>
          <a:bodyPr wrap="none" rtlCol="0">
            <a:spAutoFit/>
          </a:bodyPr>
          <a:lstStyle/>
          <a:p>
            <a:r>
              <a:rPr lang="cs-CZ" sz="1050" dirty="0" smtClean="0"/>
              <a:t>83</a:t>
            </a:r>
            <a:endParaRPr lang="cs-CZ" sz="1050" dirty="0"/>
          </a:p>
        </p:txBody>
      </p:sp>
      <p:sp>
        <p:nvSpPr>
          <p:cNvPr id="40" name="TextovéPole 39"/>
          <p:cNvSpPr txBox="1"/>
          <p:nvPr/>
        </p:nvSpPr>
        <p:spPr>
          <a:xfrm>
            <a:off x="1427949" y="4061987"/>
            <a:ext cx="322524" cy="253916"/>
          </a:xfrm>
          <a:prstGeom prst="rect">
            <a:avLst/>
          </a:prstGeom>
          <a:noFill/>
        </p:spPr>
        <p:txBody>
          <a:bodyPr wrap="none" rtlCol="0">
            <a:spAutoFit/>
          </a:bodyPr>
          <a:lstStyle/>
          <a:p>
            <a:r>
              <a:rPr lang="cs-CZ" sz="1050" dirty="0" smtClean="0"/>
              <a:t>91</a:t>
            </a:r>
            <a:endParaRPr lang="cs-CZ" sz="1050" dirty="0"/>
          </a:p>
        </p:txBody>
      </p:sp>
      <p:sp>
        <p:nvSpPr>
          <p:cNvPr id="41" name="TextovéPole 40"/>
          <p:cNvSpPr txBox="1"/>
          <p:nvPr/>
        </p:nvSpPr>
        <p:spPr>
          <a:xfrm>
            <a:off x="1350058" y="2839256"/>
            <a:ext cx="322524" cy="253916"/>
          </a:xfrm>
          <a:prstGeom prst="rect">
            <a:avLst/>
          </a:prstGeom>
          <a:noFill/>
        </p:spPr>
        <p:txBody>
          <a:bodyPr wrap="none" rtlCol="0">
            <a:spAutoFit/>
          </a:bodyPr>
          <a:lstStyle/>
          <a:p>
            <a:r>
              <a:rPr lang="cs-CZ" sz="1050" dirty="0" smtClean="0"/>
              <a:t>94</a:t>
            </a:r>
            <a:endParaRPr lang="cs-CZ" sz="1050" dirty="0"/>
          </a:p>
        </p:txBody>
      </p:sp>
      <p:sp>
        <p:nvSpPr>
          <p:cNvPr id="42" name="TextovéPole 41"/>
          <p:cNvSpPr txBox="1"/>
          <p:nvPr/>
        </p:nvSpPr>
        <p:spPr>
          <a:xfrm>
            <a:off x="1668748" y="2714958"/>
            <a:ext cx="322524" cy="253916"/>
          </a:xfrm>
          <a:prstGeom prst="rect">
            <a:avLst/>
          </a:prstGeom>
          <a:noFill/>
        </p:spPr>
        <p:txBody>
          <a:bodyPr wrap="none" rtlCol="0">
            <a:spAutoFit/>
          </a:bodyPr>
          <a:lstStyle/>
          <a:p>
            <a:r>
              <a:rPr lang="cs-CZ" sz="1050" dirty="0" smtClean="0"/>
              <a:t>77</a:t>
            </a:r>
            <a:endParaRPr lang="cs-CZ" sz="1050" dirty="0"/>
          </a:p>
        </p:txBody>
      </p:sp>
      <p:sp>
        <p:nvSpPr>
          <p:cNvPr id="43" name="TextovéPole 42"/>
          <p:cNvSpPr txBox="1"/>
          <p:nvPr/>
        </p:nvSpPr>
        <p:spPr>
          <a:xfrm>
            <a:off x="724272" y="3267120"/>
            <a:ext cx="322524" cy="253916"/>
          </a:xfrm>
          <a:prstGeom prst="rect">
            <a:avLst/>
          </a:prstGeom>
          <a:noFill/>
        </p:spPr>
        <p:txBody>
          <a:bodyPr wrap="none" rtlCol="0">
            <a:spAutoFit/>
          </a:bodyPr>
          <a:lstStyle/>
          <a:p>
            <a:r>
              <a:rPr lang="cs-CZ" sz="1050" dirty="0" smtClean="0"/>
              <a:t>86</a:t>
            </a:r>
            <a:endParaRPr lang="cs-CZ" sz="1050" dirty="0"/>
          </a:p>
        </p:txBody>
      </p:sp>
      <p:sp>
        <p:nvSpPr>
          <p:cNvPr id="44" name="TextovéPole 43"/>
          <p:cNvSpPr txBox="1"/>
          <p:nvPr/>
        </p:nvSpPr>
        <p:spPr>
          <a:xfrm>
            <a:off x="1534811" y="2284885"/>
            <a:ext cx="322524" cy="253916"/>
          </a:xfrm>
          <a:prstGeom prst="rect">
            <a:avLst/>
          </a:prstGeom>
          <a:noFill/>
        </p:spPr>
        <p:txBody>
          <a:bodyPr wrap="none" rtlCol="0">
            <a:spAutoFit/>
          </a:bodyPr>
          <a:lstStyle/>
          <a:p>
            <a:r>
              <a:rPr lang="cs-CZ" sz="1050" dirty="0" smtClean="0"/>
              <a:t>77</a:t>
            </a:r>
            <a:endParaRPr lang="cs-CZ" sz="1050" dirty="0"/>
          </a:p>
        </p:txBody>
      </p:sp>
      <p:sp>
        <p:nvSpPr>
          <p:cNvPr id="45" name="TextBox 30"/>
          <p:cNvSpPr txBox="1"/>
          <p:nvPr/>
        </p:nvSpPr>
        <p:spPr>
          <a:xfrm>
            <a:off x="4123980" y="4637631"/>
            <a:ext cx="1213557" cy="292388"/>
          </a:xfrm>
          <a:prstGeom prst="rect">
            <a:avLst/>
          </a:prstGeom>
          <a:noFill/>
          <a:ln w="38100" cmpd="sng">
            <a:solidFill>
              <a:srgbClr val="0092FC"/>
            </a:solidFill>
          </a:ln>
        </p:spPr>
        <p:txBody>
          <a:bodyPr wrap="square" rtlCol="0" anchor="ctr">
            <a:spAutoFit/>
          </a:bodyPr>
          <a:lstStyle/>
          <a:p>
            <a:pPr algn="ctr"/>
            <a:r>
              <a:rPr lang="en-US" sz="1300" i="1" dirty="0" err="1" smtClean="0"/>
              <a:t>brevicaudus</a:t>
            </a:r>
            <a:endParaRPr lang="en-US" sz="1300" i="1" dirty="0"/>
          </a:p>
        </p:txBody>
      </p:sp>
      <p:sp>
        <p:nvSpPr>
          <p:cNvPr id="46" name="TextBox 31"/>
          <p:cNvSpPr txBox="1"/>
          <p:nvPr/>
        </p:nvSpPr>
        <p:spPr>
          <a:xfrm>
            <a:off x="4109592" y="3734603"/>
            <a:ext cx="1213557" cy="292388"/>
          </a:xfrm>
          <a:prstGeom prst="rect">
            <a:avLst/>
          </a:prstGeom>
          <a:noFill/>
          <a:ln w="38100" cmpd="sng">
            <a:solidFill>
              <a:srgbClr val="0092FC"/>
            </a:solidFill>
          </a:ln>
        </p:spPr>
        <p:txBody>
          <a:bodyPr wrap="square" rtlCol="0" anchor="ctr">
            <a:spAutoFit/>
          </a:bodyPr>
          <a:lstStyle/>
          <a:p>
            <a:pPr algn="ctr"/>
            <a:r>
              <a:rPr lang="en-US" sz="1300" i="1" dirty="0" err="1" smtClean="0"/>
              <a:t>flavopunctatus</a:t>
            </a:r>
            <a:endParaRPr lang="en-US" sz="1300" i="1" dirty="0"/>
          </a:p>
        </p:txBody>
      </p:sp>
      <p:sp>
        <p:nvSpPr>
          <p:cNvPr id="47" name="TextBox 32"/>
          <p:cNvSpPr txBox="1"/>
          <p:nvPr/>
        </p:nvSpPr>
        <p:spPr>
          <a:xfrm>
            <a:off x="4113122" y="4186117"/>
            <a:ext cx="1213558" cy="292388"/>
          </a:xfrm>
          <a:prstGeom prst="rect">
            <a:avLst/>
          </a:prstGeom>
          <a:noFill/>
          <a:ln w="38100" cmpd="sng">
            <a:solidFill>
              <a:srgbClr val="0092FC"/>
            </a:solidFill>
          </a:ln>
        </p:spPr>
        <p:txBody>
          <a:bodyPr wrap="square" rtlCol="0" anchor="ctr">
            <a:spAutoFit/>
          </a:bodyPr>
          <a:lstStyle/>
          <a:p>
            <a:pPr algn="ctr"/>
            <a:r>
              <a:rPr lang="en-US" sz="1300" i="1" dirty="0" err="1" smtClean="0"/>
              <a:t>brunneus</a:t>
            </a:r>
            <a:endParaRPr lang="en-US" sz="1300" i="1" dirty="0"/>
          </a:p>
        </p:txBody>
      </p:sp>
      <p:sp>
        <p:nvSpPr>
          <p:cNvPr id="48" name="TextBox 37"/>
          <p:cNvSpPr txBox="1"/>
          <p:nvPr/>
        </p:nvSpPr>
        <p:spPr>
          <a:xfrm>
            <a:off x="3138557" y="3974282"/>
            <a:ext cx="985177" cy="369332"/>
          </a:xfrm>
          <a:prstGeom prst="rect">
            <a:avLst/>
          </a:prstGeom>
          <a:noFill/>
        </p:spPr>
        <p:txBody>
          <a:bodyPr wrap="square" rtlCol="0">
            <a:spAutoFit/>
          </a:bodyPr>
          <a:lstStyle/>
          <a:p>
            <a:pPr algn="ctr"/>
            <a:r>
              <a:rPr lang="en-US" b="1" dirty="0" smtClean="0">
                <a:solidFill>
                  <a:srgbClr val="0092FC"/>
                </a:solidFill>
              </a:rPr>
              <a:t>2n = 68</a:t>
            </a:r>
            <a:endParaRPr lang="en-US" b="1" dirty="0">
              <a:solidFill>
                <a:srgbClr val="0092FC"/>
              </a:solidFill>
            </a:endParaRPr>
          </a:p>
        </p:txBody>
      </p:sp>
      <p:sp>
        <p:nvSpPr>
          <p:cNvPr id="49" name="TextBox 28"/>
          <p:cNvSpPr txBox="1"/>
          <p:nvPr/>
        </p:nvSpPr>
        <p:spPr>
          <a:xfrm>
            <a:off x="4133163" y="5089145"/>
            <a:ext cx="1213557" cy="292388"/>
          </a:xfrm>
          <a:prstGeom prst="rect">
            <a:avLst/>
          </a:prstGeom>
          <a:noFill/>
          <a:ln w="38100" cmpd="sng">
            <a:solidFill>
              <a:srgbClr val="660066"/>
            </a:solidFill>
          </a:ln>
        </p:spPr>
        <p:txBody>
          <a:bodyPr wrap="square" rtlCol="0" anchor="ctr">
            <a:spAutoFit/>
          </a:bodyPr>
          <a:lstStyle/>
          <a:p>
            <a:pPr algn="ctr"/>
            <a:r>
              <a:rPr lang="en-US" sz="1300" i="1" dirty="0" err="1" smtClean="0"/>
              <a:t>melanonyx</a:t>
            </a:r>
            <a:endParaRPr lang="en-US" sz="1300" i="1" dirty="0"/>
          </a:p>
        </p:txBody>
      </p:sp>
      <p:sp>
        <p:nvSpPr>
          <p:cNvPr id="50" name="TextBox 29"/>
          <p:cNvSpPr txBox="1"/>
          <p:nvPr/>
        </p:nvSpPr>
        <p:spPr>
          <a:xfrm>
            <a:off x="4123734" y="5540657"/>
            <a:ext cx="1213557" cy="292388"/>
          </a:xfrm>
          <a:prstGeom prst="rect">
            <a:avLst/>
          </a:prstGeom>
          <a:noFill/>
          <a:ln w="38100" cmpd="sng">
            <a:solidFill>
              <a:srgbClr val="F9A100"/>
            </a:solidFill>
          </a:ln>
        </p:spPr>
        <p:txBody>
          <a:bodyPr wrap="square" rtlCol="0" anchor="ctr">
            <a:spAutoFit/>
          </a:bodyPr>
          <a:lstStyle/>
          <a:p>
            <a:pPr algn="ctr"/>
            <a:r>
              <a:rPr lang="en-US" sz="1300" i="1" dirty="0" err="1" smtClean="0"/>
              <a:t>chrysopus</a:t>
            </a:r>
            <a:endParaRPr lang="en-US" sz="1300" i="1" dirty="0" smtClean="0"/>
          </a:p>
        </p:txBody>
      </p:sp>
      <p:sp>
        <p:nvSpPr>
          <p:cNvPr id="51" name="TextBox 33"/>
          <p:cNvSpPr txBox="1"/>
          <p:nvPr/>
        </p:nvSpPr>
        <p:spPr>
          <a:xfrm>
            <a:off x="4090339" y="1928547"/>
            <a:ext cx="1213557" cy="292388"/>
          </a:xfrm>
          <a:prstGeom prst="rect">
            <a:avLst/>
          </a:prstGeom>
          <a:noFill/>
          <a:ln w="38100" cmpd="sng">
            <a:solidFill>
              <a:srgbClr val="008000"/>
            </a:solidFill>
          </a:ln>
        </p:spPr>
        <p:txBody>
          <a:bodyPr wrap="square" rtlCol="0" anchor="ctr">
            <a:spAutoFit/>
          </a:bodyPr>
          <a:lstStyle/>
          <a:p>
            <a:pPr algn="ctr"/>
            <a:r>
              <a:rPr lang="en-US" sz="1300" i="1" dirty="0" err="1" smtClean="0"/>
              <a:t>menageshae</a:t>
            </a:r>
            <a:endParaRPr lang="en-US" sz="1300" i="1" dirty="0"/>
          </a:p>
        </p:txBody>
      </p:sp>
      <p:sp>
        <p:nvSpPr>
          <p:cNvPr id="52" name="TextBox 34"/>
          <p:cNvSpPr txBox="1"/>
          <p:nvPr/>
        </p:nvSpPr>
        <p:spPr>
          <a:xfrm>
            <a:off x="4109592" y="2831575"/>
            <a:ext cx="1213556" cy="292388"/>
          </a:xfrm>
          <a:prstGeom prst="rect">
            <a:avLst/>
          </a:prstGeom>
          <a:noFill/>
          <a:ln w="38100" cmpd="sng">
            <a:solidFill>
              <a:srgbClr val="008000"/>
            </a:solidFill>
          </a:ln>
        </p:spPr>
        <p:txBody>
          <a:bodyPr wrap="square" rtlCol="0" anchor="ctr">
            <a:spAutoFit/>
          </a:bodyPr>
          <a:lstStyle/>
          <a:p>
            <a:pPr algn="ctr"/>
            <a:r>
              <a:rPr lang="en-US" sz="1300" i="1" dirty="0" err="1" smtClean="0"/>
              <a:t>pseudosikapusi</a:t>
            </a:r>
            <a:endParaRPr lang="en-US" sz="1300" i="1" dirty="0"/>
          </a:p>
        </p:txBody>
      </p:sp>
      <p:sp>
        <p:nvSpPr>
          <p:cNvPr id="53" name="TextBox 35"/>
          <p:cNvSpPr txBox="1"/>
          <p:nvPr/>
        </p:nvSpPr>
        <p:spPr>
          <a:xfrm>
            <a:off x="4090869" y="2380061"/>
            <a:ext cx="1213556" cy="292388"/>
          </a:xfrm>
          <a:prstGeom prst="rect">
            <a:avLst/>
          </a:prstGeom>
          <a:noFill/>
          <a:ln w="38100" cmpd="sng">
            <a:solidFill>
              <a:srgbClr val="008000"/>
            </a:solidFill>
          </a:ln>
        </p:spPr>
        <p:txBody>
          <a:bodyPr wrap="square" rtlCol="0" anchor="ctr">
            <a:spAutoFit/>
          </a:bodyPr>
          <a:lstStyle/>
          <a:p>
            <a:pPr algn="ctr"/>
            <a:r>
              <a:rPr lang="en-US" sz="1300" i="1" dirty="0" err="1" smtClean="0"/>
              <a:t>chercherensis</a:t>
            </a:r>
            <a:endParaRPr lang="en-US" sz="1300" i="1" dirty="0"/>
          </a:p>
        </p:txBody>
      </p:sp>
      <p:sp>
        <p:nvSpPr>
          <p:cNvPr id="54" name="TextBox 38"/>
          <p:cNvSpPr txBox="1"/>
          <p:nvPr/>
        </p:nvSpPr>
        <p:spPr>
          <a:xfrm>
            <a:off x="3134768" y="2093642"/>
            <a:ext cx="985177" cy="369332"/>
          </a:xfrm>
          <a:prstGeom prst="rect">
            <a:avLst/>
          </a:prstGeom>
          <a:noFill/>
        </p:spPr>
        <p:txBody>
          <a:bodyPr wrap="square" rtlCol="0">
            <a:spAutoFit/>
          </a:bodyPr>
          <a:lstStyle/>
          <a:p>
            <a:pPr algn="ctr"/>
            <a:r>
              <a:rPr lang="en-US" b="1" dirty="0" smtClean="0">
                <a:solidFill>
                  <a:srgbClr val="008000"/>
                </a:solidFill>
              </a:rPr>
              <a:t>2n = 70</a:t>
            </a:r>
            <a:endParaRPr lang="en-US" b="1" dirty="0">
              <a:solidFill>
                <a:srgbClr val="008000"/>
              </a:solidFill>
            </a:endParaRPr>
          </a:p>
        </p:txBody>
      </p:sp>
      <p:sp>
        <p:nvSpPr>
          <p:cNvPr id="55" name="TextBox 35"/>
          <p:cNvSpPr txBox="1"/>
          <p:nvPr/>
        </p:nvSpPr>
        <p:spPr>
          <a:xfrm>
            <a:off x="4107072" y="3283089"/>
            <a:ext cx="1213556" cy="292388"/>
          </a:xfrm>
          <a:prstGeom prst="rect">
            <a:avLst/>
          </a:prstGeom>
          <a:noFill/>
          <a:ln w="38100" cmpd="sng">
            <a:solidFill>
              <a:srgbClr val="008000"/>
            </a:solidFill>
          </a:ln>
        </p:spPr>
        <p:txBody>
          <a:bodyPr wrap="square" rtlCol="0" anchor="ctr">
            <a:spAutoFit/>
          </a:bodyPr>
          <a:lstStyle/>
          <a:p>
            <a:pPr algn="ctr"/>
            <a:r>
              <a:rPr lang="cs-CZ" sz="1300" i="1" dirty="0" err="1" smtClean="0"/>
              <a:t>simensis</a:t>
            </a:r>
            <a:endParaRPr lang="en-US" sz="1300" i="1" dirty="0"/>
          </a:p>
        </p:txBody>
      </p:sp>
      <p:sp>
        <p:nvSpPr>
          <p:cNvPr id="56" name="TextBox 37"/>
          <p:cNvSpPr txBox="1"/>
          <p:nvPr/>
        </p:nvSpPr>
        <p:spPr>
          <a:xfrm>
            <a:off x="3108499" y="5086781"/>
            <a:ext cx="985177" cy="369332"/>
          </a:xfrm>
          <a:prstGeom prst="rect">
            <a:avLst/>
          </a:prstGeom>
          <a:noFill/>
        </p:spPr>
        <p:txBody>
          <a:bodyPr wrap="square" rtlCol="0">
            <a:spAutoFit/>
          </a:bodyPr>
          <a:lstStyle/>
          <a:p>
            <a:pPr algn="ctr"/>
            <a:r>
              <a:rPr lang="en-US" b="1" dirty="0" smtClean="0">
                <a:solidFill>
                  <a:srgbClr val="660066"/>
                </a:solidFill>
              </a:rPr>
              <a:t>2n = 6</a:t>
            </a:r>
            <a:r>
              <a:rPr lang="cs-CZ" b="1" dirty="0" smtClean="0">
                <a:solidFill>
                  <a:srgbClr val="660066"/>
                </a:solidFill>
              </a:rPr>
              <a:t>0</a:t>
            </a:r>
            <a:endParaRPr lang="en-US" b="1" dirty="0">
              <a:solidFill>
                <a:srgbClr val="660066"/>
              </a:solidFill>
            </a:endParaRPr>
          </a:p>
        </p:txBody>
      </p:sp>
      <p:sp>
        <p:nvSpPr>
          <p:cNvPr id="57" name="TextBox 37"/>
          <p:cNvSpPr txBox="1"/>
          <p:nvPr/>
        </p:nvSpPr>
        <p:spPr>
          <a:xfrm>
            <a:off x="3108498" y="5499866"/>
            <a:ext cx="985177" cy="369332"/>
          </a:xfrm>
          <a:prstGeom prst="rect">
            <a:avLst/>
          </a:prstGeom>
          <a:noFill/>
        </p:spPr>
        <p:txBody>
          <a:bodyPr wrap="square" rtlCol="0">
            <a:spAutoFit/>
          </a:bodyPr>
          <a:lstStyle/>
          <a:p>
            <a:pPr algn="ctr"/>
            <a:r>
              <a:rPr lang="en-US" b="1" dirty="0" smtClean="0">
                <a:solidFill>
                  <a:srgbClr val="F9A100"/>
                </a:solidFill>
              </a:rPr>
              <a:t>2n = </a:t>
            </a:r>
            <a:r>
              <a:rPr lang="cs-CZ" b="1" dirty="0" smtClean="0">
                <a:solidFill>
                  <a:srgbClr val="F9A100"/>
                </a:solidFill>
              </a:rPr>
              <a:t>54</a:t>
            </a:r>
            <a:endParaRPr lang="en-US" b="1" dirty="0">
              <a:solidFill>
                <a:srgbClr val="F9A100"/>
              </a:solidFill>
            </a:endParaRPr>
          </a:p>
        </p:txBody>
      </p:sp>
      <p:sp>
        <p:nvSpPr>
          <p:cNvPr id="58" name="TextBox 14"/>
          <p:cNvSpPr txBox="1"/>
          <p:nvPr/>
        </p:nvSpPr>
        <p:spPr>
          <a:xfrm>
            <a:off x="4211960" y="6566145"/>
            <a:ext cx="5006977" cy="338554"/>
          </a:xfrm>
          <a:prstGeom prst="rect">
            <a:avLst/>
          </a:prstGeom>
          <a:noFill/>
        </p:spPr>
        <p:txBody>
          <a:bodyPr wrap="square" rtlCol="0">
            <a:spAutoFit/>
          </a:bodyPr>
          <a:lstStyle/>
          <a:p>
            <a:r>
              <a:rPr lang="cs-CZ" sz="1600" i="1" dirty="0" err="1" smtClean="0"/>
              <a:t>Komarova</a:t>
            </a:r>
            <a:r>
              <a:rPr lang="cs-CZ" sz="1600" i="1" dirty="0" smtClean="0"/>
              <a:t>, </a:t>
            </a:r>
            <a:r>
              <a:rPr lang="cs-CZ" sz="1600" i="1" dirty="0" err="1" smtClean="0"/>
              <a:t>Kostin</a:t>
            </a:r>
            <a:r>
              <a:rPr lang="cs-CZ" sz="1600" i="1" dirty="0" smtClean="0"/>
              <a:t>, </a:t>
            </a:r>
            <a:r>
              <a:rPr lang="cs-CZ" sz="1600" i="1" dirty="0" err="1" smtClean="0"/>
              <a:t>Bryja</a:t>
            </a:r>
            <a:r>
              <a:rPr lang="cs-CZ" sz="1600" i="1" dirty="0" smtClean="0"/>
              <a:t> et al., Mol. </a:t>
            </a:r>
            <a:r>
              <a:rPr lang="cs-CZ" sz="1600" i="1" dirty="0" err="1" smtClean="0"/>
              <a:t>Ecol</a:t>
            </a:r>
            <a:r>
              <a:rPr lang="cs-CZ" sz="1600" i="1" dirty="0" smtClean="0"/>
              <a:t>., </a:t>
            </a:r>
            <a:r>
              <a:rPr lang="cs-CZ" sz="1600" i="1" dirty="0" err="1" smtClean="0"/>
              <a:t>under</a:t>
            </a:r>
            <a:r>
              <a:rPr lang="cs-CZ" sz="1600" i="1" dirty="0" smtClean="0"/>
              <a:t> </a:t>
            </a:r>
            <a:r>
              <a:rPr lang="cs-CZ" sz="1600" i="1" dirty="0" err="1" smtClean="0"/>
              <a:t>review</a:t>
            </a:r>
            <a:endParaRPr lang="en-US" sz="1600" i="1" dirty="0"/>
          </a:p>
        </p:txBody>
      </p:sp>
    </p:spTree>
    <p:extLst>
      <p:ext uri="{BB962C8B-B14F-4D97-AF65-F5344CB8AC3E}">
        <p14:creationId xmlns:p14="http://schemas.microsoft.com/office/powerpoint/2010/main" val="24399648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500"/>
                                        <p:tgtEl>
                                          <p:spTgt spid="3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500"/>
                                        <p:tgtEl>
                                          <p:spTgt spid="44"/>
                                        </p:tgtEl>
                                      </p:cBhvr>
                                    </p:animEffect>
                                  </p:childTnLst>
                                </p:cTn>
                              </p:par>
                              <p:par>
                                <p:cTn id="59" presetID="10"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18711"/>
            <a:ext cx="2952000" cy="2010918"/>
          </a:xfrm>
        </p:spPr>
      </p:pic>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4664" y="4786409"/>
            <a:ext cx="2955175" cy="2015836"/>
          </a:xfr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2374" y="4775803"/>
            <a:ext cx="2952000" cy="2010917"/>
          </a:xfrm>
          <a:prstGeom prst="rect">
            <a:avLst/>
          </a:prstGeom>
        </p:spPr>
      </p:pic>
      <p:pic>
        <p:nvPicPr>
          <p:cNvPr id="8" name="Obráze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397256"/>
            <a:ext cx="2952000" cy="2010920"/>
          </a:xfrm>
          <a:prstGeom prst="rect">
            <a:avLst/>
          </a:prstGeom>
        </p:spPr>
      </p:pic>
      <p:pic>
        <p:nvPicPr>
          <p:cNvPr id="9" name="Obráze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9929" y="2397256"/>
            <a:ext cx="2952000" cy="2010920"/>
          </a:xfrm>
          <a:prstGeom prst="rect">
            <a:avLst/>
          </a:prstGeom>
        </p:spPr>
      </p:pic>
      <p:pic>
        <p:nvPicPr>
          <p:cNvPr id="10" name="Obráze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775803"/>
            <a:ext cx="2952000" cy="2010919"/>
          </a:xfrm>
          <a:prstGeom prst="rect">
            <a:avLst/>
          </a:prstGeom>
        </p:spPr>
      </p:pic>
      <p:pic>
        <p:nvPicPr>
          <p:cNvPr id="11" name="Obrázek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4965" y="2397257"/>
            <a:ext cx="2952000" cy="2010920"/>
          </a:xfrm>
          <a:prstGeom prst="rect">
            <a:avLst/>
          </a:prstGeom>
        </p:spPr>
      </p:pic>
      <p:pic>
        <p:nvPicPr>
          <p:cNvPr id="12" name="Obrázek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86552" y="18711"/>
            <a:ext cx="2952000" cy="2010918"/>
          </a:xfrm>
          <a:prstGeom prst="rect">
            <a:avLst/>
          </a:prstGeom>
        </p:spPr>
      </p:pic>
      <p:pic>
        <p:nvPicPr>
          <p:cNvPr id="13" name="Obrázek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93276" y="18711"/>
            <a:ext cx="2952000" cy="2010919"/>
          </a:xfrm>
          <a:prstGeom prst="rect">
            <a:avLst/>
          </a:prstGeom>
        </p:spPr>
      </p:pic>
      <p:pic>
        <p:nvPicPr>
          <p:cNvPr id="14" name="Zástupný symbol pro obsah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a:off x="4283082" y="269331"/>
            <a:ext cx="2012906" cy="1509679"/>
          </a:xfrm>
          <a:prstGeom prst="rect">
            <a:avLst/>
          </a:prstGeom>
        </p:spPr>
      </p:pic>
      <p:pic>
        <p:nvPicPr>
          <p:cNvPr id="15" name="Рисунок 5" descr="2.JPG"/>
          <p:cNvPicPr>
            <a:picLocks noChangeAspect="1"/>
          </p:cNvPicPr>
          <p:nvPr/>
        </p:nvPicPr>
        <p:blipFill>
          <a:blip r:embed="rId12" cstate="print"/>
          <a:srcRect/>
          <a:stretch>
            <a:fillRect/>
          </a:stretch>
        </p:blipFill>
        <p:spPr bwMode="auto">
          <a:xfrm>
            <a:off x="4709702" y="2380157"/>
            <a:ext cx="1347263" cy="2028019"/>
          </a:xfrm>
          <a:prstGeom prst="rect">
            <a:avLst/>
          </a:prstGeom>
          <a:noFill/>
          <a:ln w="9525">
            <a:solidFill>
              <a:srgbClr val="006600"/>
            </a:solidFill>
            <a:miter lim="800000"/>
            <a:headEnd/>
            <a:tailEnd/>
          </a:ln>
        </p:spPr>
      </p:pic>
      <p:pic>
        <p:nvPicPr>
          <p:cNvPr id="16" name="Zástupný symbol pro obsah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a:off x="1260894" y="5029101"/>
            <a:ext cx="2012906" cy="1509679"/>
          </a:xfrm>
          <a:prstGeom prst="rect">
            <a:avLst/>
          </a:prstGeom>
        </p:spPr>
      </p:pic>
      <p:pic>
        <p:nvPicPr>
          <p:cNvPr id="17" name="Zástupný symbol pro obsah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a:off x="4295673" y="5009322"/>
            <a:ext cx="2012906" cy="1509679"/>
          </a:xfrm>
          <a:prstGeom prst="rect">
            <a:avLst/>
          </a:prstGeom>
        </p:spPr>
      </p:pic>
      <p:pic>
        <p:nvPicPr>
          <p:cNvPr id="18" name="Рисунок 5" descr="2.JPG"/>
          <p:cNvPicPr>
            <a:picLocks noChangeAspect="1"/>
          </p:cNvPicPr>
          <p:nvPr/>
        </p:nvPicPr>
        <p:blipFill>
          <a:blip r:embed="rId12" cstate="print"/>
          <a:srcRect/>
          <a:stretch>
            <a:fillRect/>
          </a:stretch>
        </p:blipFill>
        <p:spPr bwMode="auto">
          <a:xfrm>
            <a:off x="1567843" y="17717"/>
            <a:ext cx="1347263" cy="2028019"/>
          </a:xfrm>
          <a:prstGeom prst="rect">
            <a:avLst/>
          </a:prstGeom>
          <a:noFill/>
          <a:ln w="9525">
            <a:solidFill>
              <a:srgbClr val="006600"/>
            </a:solidFill>
            <a:miter lim="800000"/>
            <a:headEnd/>
            <a:tailEnd/>
          </a:ln>
        </p:spPr>
      </p:pic>
      <p:pic>
        <p:nvPicPr>
          <p:cNvPr id="19" name="Рисунок 3" descr="3.JPG"/>
          <p:cNvPicPr>
            <a:picLocks noChangeAspect="1"/>
          </p:cNvPicPr>
          <p:nvPr/>
        </p:nvPicPr>
        <p:blipFill>
          <a:blip r:embed="rId13" cstate="print"/>
          <a:srcRect/>
          <a:stretch>
            <a:fillRect/>
          </a:stretch>
        </p:blipFill>
        <p:spPr bwMode="auto">
          <a:xfrm>
            <a:off x="1617707" y="2376045"/>
            <a:ext cx="1349469" cy="2032132"/>
          </a:xfrm>
          <a:prstGeom prst="rect">
            <a:avLst/>
          </a:prstGeom>
          <a:noFill/>
          <a:ln w="9525">
            <a:solidFill>
              <a:srgbClr val="006600"/>
            </a:solidFill>
            <a:miter lim="800000"/>
            <a:headEnd/>
            <a:tailEnd/>
          </a:ln>
        </p:spPr>
      </p:pic>
      <p:pic>
        <p:nvPicPr>
          <p:cNvPr id="20" name="Рисунок 3" descr="3.JPG"/>
          <p:cNvPicPr>
            <a:picLocks noChangeAspect="1"/>
          </p:cNvPicPr>
          <p:nvPr/>
        </p:nvPicPr>
        <p:blipFill>
          <a:blip r:embed="rId13" cstate="print"/>
          <a:srcRect/>
          <a:stretch>
            <a:fillRect/>
          </a:stretch>
        </p:blipFill>
        <p:spPr bwMode="auto">
          <a:xfrm>
            <a:off x="7788763" y="-2503"/>
            <a:ext cx="1349469" cy="2032132"/>
          </a:xfrm>
          <a:prstGeom prst="rect">
            <a:avLst/>
          </a:prstGeom>
          <a:noFill/>
          <a:ln w="9525">
            <a:solidFill>
              <a:srgbClr val="006600"/>
            </a:solidFill>
            <a:miter lim="800000"/>
            <a:headEnd/>
            <a:tailEnd/>
          </a:ln>
        </p:spPr>
      </p:pic>
      <p:pic>
        <p:nvPicPr>
          <p:cNvPr id="21" name="Рисунок 3" descr="3.JPG"/>
          <p:cNvPicPr>
            <a:picLocks noChangeAspect="1"/>
          </p:cNvPicPr>
          <p:nvPr/>
        </p:nvPicPr>
        <p:blipFill>
          <a:blip r:embed="rId13" cstate="print"/>
          <a:srcRect/>
          <a:stretch>
            <a:fillRect/>
          </a:stretch>
        </p:blipFill>
        <p:spPr bwMode="auto">
          <a:xfrm>
            <a:off x="7812460" y="2386650"/>
            <a:ext cx="1349469" cy="2032132"/>
          </a:xfrm>
          <a:prstGeom prst="rect">
            <a:avLst/>
          </a:prstGeom>
          <a:noFill/>
          <a:ln w="9525">
            <a:solidFill>
              <a:srgbClr val="006600"/>
            </a:solidFill>
            <a:miter lim="800000"/>
            <a:headEnd/>
            <a:tailEnd/>
          </a:ln>
        </p:spPr>
      </p:pic>
      <p:pic>
        <p:nvPicPr>
          <p:cNvPr id="22" name="Рисунок 3" descr="3.JPG"/>
          <p:cNvPicPr>
            <a:picLocks noChangeAspect="1"/>
          </p:cNvPicPr>
          <p:nvPr/>
        </p:nvPicPr>
        <p:blipFill>
          <a:blip r:embed="rId13" cstate="print"/>
          <a:srcRect/>
          <a:stretch>
            <a:fillRect/>
          </a:stretch>
        </p:blipFill>
        <p:spPr bwMode="auto">
          <a:xfrm>
            <a:off x="7788762" y="4757708"/>
            <a:ext cx="1349469" cy="2032132"/>
          </a:xfrm>
          <a:prstGeom prst="rect">
            <a:avLst/>
          </a:prstGeom>
          <a:noFill/>
          <a:ln w="9525">
            <a:solidFill>
              <a:srgbClr val="006600"/>
            </a:solidFill>
            <a:miter lim="800000"/>
            <a:headEnd/>
            <a:tailEnd/>
          </a:ln>
        </p:spPr>
      </p:pic>
      <p:sp>
        <p:nvSpPr>
          <p:cNvPr id="3" name="Oval 2"/>
          <p:cNvSpPr/>
          <p:nvPr/>
        </p:nvSpPr>
        <p:spPr>
          <a:xfrm>
            <a:off x="7271657" y="5886994"/>
            <a:ext cx="287383" cy="4093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202146" y="3505199"/>
            <a:ext cx="287383" cy="4093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110263" y="5886993"/>
            <a:ext cx="287383" cy="4093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11439" y="5956663"/>
            <a:ext cx="469101" cy="339633"/>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448539" y="1181737"/>
            <a:ext cx="469101" cy="339633"/>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564191" y="5886992"/>
            <a:ext cx="469101" cy="339633"/>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223118" y="855929"/>
            <a:ext cx="878767" cy="369332"/>
          </a:xfrm>
          <a:prstGeom prst="rect">
            <a:avLst/>
          </a:prstGeom>
          <a:noFill/>
        </p:spPr>
        <p:txBody>
          <a:bodyPr wrap="none" rtlCol="0">
            <a:spAutoFit/>
          </a:bodyPr>
          <a:lstStyle/>
          <a:p>
            <a:r>
              <a:rPr lang="cs-CZ" b="1" dirty="0" smtClean="0"/>
              <a:t>2n = 70</a:t>
            </a:r>
            <a:endParaRPr lang="en-US" b="1" dirty="0"/>
          </a:p>
        </p:txBody>
      </p:sp>
      <p:sp>
        <p:nvSpPr>
          <p:cNvPr id="28" name="TextBox 27"/>
          <p:cNvSpPr txBox="1"/>
          <p:nvPr/>
        </p:nvSpPr>
        <p:spPr>
          <a:xfrm>
            <a:off x="3378514" y="5579495"/>
            <a:ext cx="880369" cy="369332"/>
          </a:xfrm>
          <a:prstGeom prst="rect">
            <a:avLst/>
          </a:prstGeom>
          <a:noFill/>
        </p:spPr>
        <p:txBody>
          <a:bodyPr wrap="none" rtlCol="0">
            <a:spAutoFit/>
          </a:bodyPr>
          <a:lstStyle/>
          <a:p>
            <a:r>
              <a:rPr lang="cs-CZ" b="1" dirty="0" smtClean="0"/>
              <a:t>2n = 68</a:t>
            </a:r>
            <a:endParaRPr lang="en-US" b="1" dirty="0"/>
          </a:p>
        </p:txBody>
      </p:sp>
      <p:sp>
        <p:nvSpPr>
          <p:cNvPr id="29" name="TextBox 28"/>
          <p:cNvSpPr txBox="1"/>
          <p:nvPr/>
        </p:nvSpPr>
        <p:spPr>
          <a:xfrm>
            <a:off x="156885" y="5620390"/>
            <a:ext cx="880369" cy="369332"/>
          </a:xfrm>
          <a:prstGeom prst="rect">
            <a:avLst/>
          </a:prstGeom>
          <a:noFill/>
        </p:spPr>
        <p:txBody>
          <a:bodyPr wrap="none" rtlCol="0">
            <a:spAutoFit/>
          </a:bodyPr>
          <a:lstStyle/>
          <a:p>
            <a:r>
              <a:rPr lang="cs-CZ" b="1" dirty="0" smtClean="0"/>
              <a:t>2n = 54</a:t>
            </a:r>
            <a:endParaRPr lang="en-US" b="1" dirty="0"/>
          </a:p>
        </p:txBody>
      </p:sp>
    </p:spTree>
    <p:extLst>
      <p:ext uri="{BB962C8B-B14F-4D97-AF65-F5344CB8AC3E}">
        <p14:creationId xmlns:p14="http://schemas.microsoft.com/office/powerpoint/2010/main" val="41166651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4" grpId="0" animBg="1"/>
      <p:bldP spid="25" grpId="0" animBg="1"/>
      <p:bldP spid="26" grpId="0" animBg="1"/>
      <p:bldP spid="27" grpId="0" animBg="1"/>
      <p:bldP spid="4" grpId="0"/>
      <p:bldP spid="28" grpId="0"/>
      <p:bldP spid="29"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2636912"/>
            <a:ext cx="8229600" cy="1143000"/>
          </a:xfrm>
        </p:spPr>
        <p:txBody>
          <a:bodyPr>
            <a:normAutofit/>
          </a:bodyPr>
          <a:lstStyle/>
          <a:p>
            <a:r>
              <a:rPr lang="cs-CZ" b="1" dirty="0" smtClean="0">
                <a:solidFill>
                  <a:srgbClr val="FF0000"/>
                </a:solidFill>
              </a:rPr>
              <a:t>5. MITOCHONDRIAL INTROGRESSION </a:t>
            </a:r>
            <a:r>
              <a:rPr lang="cs-CZ" dirty="0" smtClean="0"/>
              <a:t>AND A UNIFYING SPECIES CONCEPT (?)</a:t>
            </a:r>
            <a:endParaRPr lang="cs-CZ" dirty="0"/>
          </a:p>
        </p:txBody>
      </p:sp>
    </p:spTree>
    <p:extLst>
      <p:ext uri="{BB962C8B-B14F-4D97-AF65-F5344CB8AC3E}">
        <p14:creationId xmlns:p14="http://schemas.microsoft.com/office/powerpoint/2010/main" val="1498096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40" y="51804"/>
            <a:ext cx="3063263" cy="1143000"/>
          </a:xfrm>
        </p:spPr>
        <p:txBody>
          <a:bodyPr>
            <a:noAutofit/>
          </a:bodyPr>
          <a:lstStyle/>
          <a:p>
            <a:r>
              <a:rPr lang="cs-CZ" sz="2400" dirty="0" smtClean="0"/>
              <a:t>Dobzhansky-Muller incompatibility</a:t>
            </a:r>
            <a:endParaRPr lang="en-US" sz="2400" dirty="0"/>
          </a:p>
        </p:txBody>
      </p:sp>
      <p:sp>
        <p:nvSpPr>
          <p:cNvPr id="4" name="Rectangle 3"/>
          <p:cNvSpPr/>
          <p:nvPr/>
        </p:nvSpPr>
        <p:spPr>
          <a:xfrm>
            <a:off x="755933" y="1500499"/>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 name="Straight Connector 5"/>
          <p:cNvCxnSpPr/>
          <p:nvPr/>
        </p:nvCxnSpPr>
        <p:spPr>
          <a:xfrm>
            <a:off x="971957" y="1500499"/>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48021" y="1500499"/>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55933" y="1860539"/>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Connector 8"/>
          <p:cNvCxnSpPr/>
          <p:nvPr/>
        </p:nvCxnSpPr>
        <p:spPr>
          <a:xfrm>
            <a:off x="971957" y="1860539"/>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48021" y="1860539"/>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13099" y="1134863"/>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p:cNvSpPr txBox="1"/>
          <p:nvPr/>
        </p:nvSpPr>
        <p:spPr>
          <a:xfrm>
            <a:off x="827941" y="2148571"/>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p:cNvSpPr txBox="1"/>
          <p:nvPr/>
        </p:nvSpPr>
        <p:spPr>
          <a:xfrm>
            <a:off x="1396584" y="1121875"/>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p:cNvSpPr txBox="1"/>
          <p:nvPr/>
        </p:nvSpPr>
        <p:spPr>
          <a:xfrm>
            <a:off x="1404005" y="2147191"/>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Rectangle 34"/>
          <p:cNvSpPr/>
          <p:nvPr/>
        </p:nvSpPr>
        <p:spPr>
          <a:xfrm>
            <a:off x="3520463" y="221342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6" name="Straight Connector 35"/>
          <p:cNvCxnSpPr/>
          <p:nvPr/>
        </p:nvCxnSpPr>
        <p:spPr>
          <a:xfrm>
            <a:off x="3736487" y="221342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312551" y="2213424"/>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520463" y="257346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9" name="Straight Connector 38"/>
          <p:cNvCxnSpPr/>
          <p:nvPr/>
        </p:nvCxnSpPr>
        <p:spPr>
          <a:xfrm>
            <a:off x="3736487" y="257346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312551" y="2573464"/>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577629" y="1847788"/>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TextBox 41"/>
          <p:cNvSpPr txBox="1"/>
          <p:nvPr/>
        </p:nvSpPr>
        <p:spPr>
          <a:xfrm>
            <a:off x="3592471" y="2861496"/>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TextBox 42"/>
          <p:cNvSpPr txBox="1"/>
          <p:nvPr/>
        </p:nvSpPr>
        <p:spPr>
          <a:xfrm>
            <a:off x="4161114" y="1834800"/>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TextBox 43"/>
          <p:cNvSpPr txBox="1"/>
          <p:nvPr/>
        </p:nvSpPr>
        <p:spPr>
          <a:xfrm>
            <a:off x="4168535" y="2860116"/>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Rectangle 44"/>
          <p:cNvSpPr/>
          <p:nvPr/>
        </p:nvSpPr>
        <p:spPr>
          <a:xfrm>
            <a:off x="3491880" y="791848"/>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6" name="Straight Connector 45"/>
          <p:cNvCxnSpPr/>
          <p:nvPr/>
        </p:nvCxnSpPr>
        <p:spPr>
          <a:xfrm>
            <a:off x="3707904" y="791848"/>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283968" y="79184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491880" y="1151888"/>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9" name="Straight Connector 48"/>
          <p:cNvCxnSpPr/>
          <p:nvPr/>
        </p:nvCxnSpPr>
        <p:spPr>
          <a:xfrm>
            <a:off x="3707904" y="1151888"/>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283968" y="115188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549046" y="426212"/>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TextBox 51"/>
          <p:cNvSpPr txBox="1"/>
          <p:nvPr/>
        </p:nvSpPr>
        <p:spPr>
          <a:xfrm>
            <a:off x="3563888" y="1439920"/>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 name="TextBox 52"/>
          <p:cNvSpPr txBox="1"/>
          <p:nvPr/>
        </p:nvSpPr>
        <p:spPr>
          <a:xfrm>
            <a:off x="4132531" y="413224"/>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TextBox 53"/>
          <p:cNvSpPr txBox="1"/>
          <p:nvPr/>
        </p:nvSpPr>
        <p:spPr>
          <a:xfrm>
            <a:off x="4139952" y="1438540"/>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Rectangle 54"/>
          <p:cNvSpPr/>
          <p:nvPr/>
        </p:nvSpPr>
        <p:spPr>
          <a:xfrm>
            <a:off x="6472791" y="1924012"/>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6" name="Straight Connector 55"/>
          <p:cNvCxnSpPr/>
          <p:nvPr/>
        </p:nvCxnSpPr>
        <p:spPr>
          <a:xfrm>
            <a:off x="6688815" y="1924012"/>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264879" y="1924012"/>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6472791" y="2284052"/>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9" name="Straight Connector 58"/>
          <p:cNvCxnSpPr/>
          <p:nvPr/>
        </p:nvCxnSpPr>
        <p:spPr>
          <a:xfrm>
            <a:off x="6688815" y="2284052"/>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264879" y="2284052"/>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529957" y="1558376"/>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 name="TextBox 61"/>
          <p:cNvSpPr txBox="1"/>
          <p:nvPr/>
        </p:nvSpPr>
        <p:spPr>
          <a:xfrm>
            <a:off x="6544799" y="2572084"/>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 name="TextBox 62"/>
          <p:cNvSpPr txBox="1"/>
          <p:nvPr/>
        </p:nvSpPr>
        <p:spPr>
          <a:xfrm>
            <a:off x="7113442" y="1545388"/>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 name="TextBox 63"/>
          <p:cNvSpPr txBox="1"/>
          <p:nvPr/>
        </p:nvSpPr>
        <p:spPr>
          <a:xfrm>
            <a:off x="7120863" y="2570704"/>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b</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6" name="Straight Connector 65"/>
          <p:cNvCxnSpPr/>
          <p:nvPr/>
        </p:nvCxnSpPr>
        <p:spPr>
          <a:xfrm>
            <a:off x="6757023" y="2075940"/>
            <a:ext cx="363840" cy="289412"/>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flipV="1">
            <a:off x="6938943" y="1295904"/>
            <a:ext cx="8221" cy="925432"/>
          </a:xfrm>
          <a:prstGeom prst="straightConnector1">
            <a:avLst/>
          </a:prstGeom>
          <a:ln w="28575">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964023" y="274724"/>
            <a:ext cx="3036537"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genetic incompatibility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(negative epistatic interaction)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solidFill>
                  <a:prstClr val="black"/>
                </a:solidFill>
                <a:latin typeface="Calibri"/>
              </a:rPr>
              <a:t>„MAGIC TRAITS“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4" name="Right Arrow 73"/>
          <p:cNvSpPr/>
          <p:nvPr/>
        </p:nvSpPr>
        <p:spPr>
          <a:xfrm rot="19499568">
            <a:off x="2925767" y="1068367"/>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Right Arrow 75"/>
          <p:cNvSpPr/>
          <p:nvPr/>
        </p:nvSpPr>
        <p:spPr>
          <a:xfrm rot="1805641">
            <a:off x="2946344" y="2507260"/>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Right Arrow 76"/>
          <p:cNvSpPr/>
          <p:nvPr/>
        </p:nvSpPr>
        <p:spPr>
          <a:xfrm rot="1805641">
            <a:off x="5790659" y="1426383"/>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Right Arrow 77"/>
          <p:cNvSpPr/>
          <p:nvPr/>
        </p:nvSpPr>
        <p:spPr>
          <a:xfrm rot="19499568">
            <a:off x="5787577" y="2525087"/>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p:cNvSpPr/>
          <p:nvPr/>
        </p:nvSpPr>
        <p:spPr>
          <a:xfrm>
            <a:off x="467544" y="1121875"/>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3362706" y="332656"/>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a:off x="3341100" y="1860539"/>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6366169" y="1594573"/>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755933" y="4740859"/>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3" name="Straight Connector 82"/>
          <p:cNvCxnSpPr/>
          <p:nvPr/>
        </p:nvCxnSpPr>
        <p:spPr>
          <a:xfrm>
            <a:off x="971957" y="4740859"/>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755933" y="5100899"/>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6" name="Straight Connector 85"/>
          <p:cNvCxnSpPr/>
          <p:nvPr/>
        </p:nvCxnSpPr>
        <p:spPr>
          <a:xfrm>
            <a:off x="971957" y="5100899"/>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813099" y="4375223"/>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9" name="TextBox 88"/>
          <p:cNvSpPr txBox="1"/>
          <p:nvPr/>
        </p:nvSpPr>
        <p:spPr>
          <a:xfrm>
            <a:off x="827941" y="5388931"/>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2" name="Rectangle 91"/>
          <p:cNvSpPr/>
          <p:nvPr/>
        </p:nvSpPr>
        <p:spPr>
          <a:xfrm>
            <a:off x="3520463" y="545378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3" name="Straight Connector 92"/>
          <p:cNvCxnSpPr/>
          <p:nvPr/>
        </p:nvCxnSpPr>
        <p:spPr>
          <a:xfrm>
            <a:off x="3736487" y="545378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a:xfrm>
            <a:off x="3520463" y="581382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6" name="Straight Connector 95"/>
          <p:cNvCxnSpPr/>
          <p:nvPr/>
        </p:nvCxnSpPr>
        <p:spPr>
          <a:xfrm>
            <a:off x="3736487" y="581382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3577629" y="5088148"/>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9" name="TextBox 98"/>
          <p:cNvSpPr txBox="1"/>
          <p:nvPr/>
        </p:nvSpPr>
        <p:spPr>
          <a:xfrm>
            <a:off x="3592471" y="6101856"/>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2" name="Rectangle 101"/>
          <p:cNvSpPr/>
          <p:nvPr/>
        </p:nvSpPr>
        <p:spPr>
          <a:xfrm>
            <a:off x="3491880" y="4032208"/>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3" name="Straight Connector 102"/>
          <p:cNvCxnSpPr/>
          <p:nvPr/>
        </p:nvCxnSpPr>
        <p:spPr>
          <a:xfrm>
            <a:off x="3707904" y="4032208"/>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3491880" y="4392248"/>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6" name="Straight Connector 105"/>
          <p:cNvCxnSpPr/>
          <p:nvPr/>
        </p:nvCxnSpPr>
        <p:spPr>
          <a:xfrm>
            <a:off x="3707904" y="4392248"/>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3549046" y="3666572"/>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9" name="TextBox 108"/>
          <p:cNvSpPr txBox="1"/>
          <p:nvPr/>
        </p:nvSpPr>
        <p:spPr>
          <a:xfrm>
            <a:off x="3563888" y="4680280"/>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2" name="Rectangle 111"/>
          <p:cNvSpPr/>
          <p:nvPr/>
        </p:nvSpPr>
        <p:spPr>
          <a:xfrm>
            <a:off x="6475856" y="392457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3" name="Straight Connector 112"/>
          <p:cNvCxnSpPr/>
          <p:nvPr/>
        </p:nvCxnSpPr>
        <p:spPr>
          <a:xfrm>
            <a:off x="6691880" y="3924574"/>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a:off x="6475856" y="4284614"/>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6" name="Straight Connector 115"/>
          <p:cNvCxnSpPr/>
          <p:nvPr/>
        </p:nvCxnSpPr>
        <p:spPr>
          <a:xfrm>
            <a:off x="6691880" y="4284614"/>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6533022" y="3558938"/>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9" name="TextBox 118"/>
          <p:cNvSpPr txBox="1"/>
          <p:nvPr/>
        </p:nvSpPr>
        <p:spPr>
          <a:xfrm>
            <a:off x="6547864" y="4572646"/>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4" name="TextBox 123"/>
          <p:cNvSpPr txBox="1"/>
          <p:nvPr/>
        </p:nvSpPr>
        <p:spPr>
          <a:xfrm>
            <a:off x="6187495" y="6551108"/>
            <a:ext cx="277043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solidFill>
                  <a:prstClr val="black"/>
                </a:solidFill>
                <a:latin typeface="Calibri"/>
              </a:rPr>
              <a:t>mitonuclear</a:t>
            </a: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 incompatibility</a:t>
            </a:r>
          </a:p>
        </p:txBody>
      </p:sp>
      <p:sp>
        <p:nvSpPr>
          <p:cNvPr id="125" name="Right Arrow 124"/>
          <p:cNvSpPr/>
          <p:nvPr/>
        </p:nvSpPr>
        <p:spPr>
          <a:xfrm rot="19499568">
            <a:off x="2925767" y="4308727"/>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Right Arrow 125"/>
          <p:cNvSpPr/>
          <p:nvPr/>
        </p:nvSpPr>
        <p:spPr>
          <a:xfrm rot="1805641">
            <a:off x="2946344" y="5747620"/>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Right Arrow 126"/>
          <p:cNvSpPr/>
          <p:nvPr/>
        </p:nvSpPr>
        <p:spPr>
          <a:xfrm rot="1805641">
            <a:off x="5744636" y="4325911"/>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8" name="Right Arrow 127"/>
          <p:cNvSpPr/>
          <p:nvPr/>
        </p:nvSpPr>
        <p:spPr>
          <a:xfrm rot="19499568">
            <a:off x="5754708" y="5438431"/>
            <a:ext cx="360040" cy="1482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Rounded Rectangle 128"/>
          <p:cNvSpPr/>
          <p:nvPr/>
        </p:nvSpPr>
        <p:spPr>
          <a:xfrm>
            <a:off x="467544" y="4362235"/>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a:off x="3362706" y="3573016"/>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p:cNvSpPr/>
          <p:nvPr/>
        </p:nvSpPr>
        <p:spPr>
          <a:xfrm>
            <a:off x="3341100" y="5100899"/>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131"/>
          <p:cNvSpPr/>
          <p:nvPr/>
        </p:nvSpPr>
        <p:spPr>
          <a:xfrm>
            <a:off x="6369234" y="3595135"/>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p:cNvCxnSpPr/>
          <p:nvPr/>
        </p:nvCxnSpPr>
        <p:spPr>
          <a:xfrm flipV="1">
            <a:off x="35496" y="3419708"/>
            <a:ext cx="9063560" cy="9292"/>
          </a:xfrm>
          <a:prstGeom prst="line">
            <a:avLst/>
          </a:prstGeom>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2125879" y="4843003"/>
            <a:ext cx="446533" cy="437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4933937" y="5570683"/>
            <a:ext cx="446533" cy="437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4868066" y="4143542"/>
            <a:ext cx="446533" cy="437386"/>
          </a:xfrm>
          <a:prstGeom prst="ellipse">
            <a:avLst/>
          </a:prstGeom>
          <a:no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p:cNvSpPr txBox="1"/>
          <p:nvPr/>
        </p:nvSpPr>
        <p:spPr>
          <a:xfrm>
            <a:off x="2173294" y="4491408"/>
            <a:ext cx="3818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solidFill>
                  <a:prstClr val="black"/>
                </a:solidFill>
                <a:latin typeface="Calibri"/>
              </a:rPr>
              <a:t>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7" name="TextBox 136"/>
          <p:cNvSpPr txBox="1"/>
          <p:nvPr/>
        </p:nvSpPr>
        <p:spPr>
          <a:xfrm>
            <a:off x="4897936" y="3767835"/>
            <a:ext cx="3690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noProof="0" dirty="0">
                <a:solidFill>
                  <a:prstClr val="black"/>
                </a:solidFill>
                <a:latin typeface="Calibri"/>
              </a:rPr>
              <a:t>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8" name="TextBox 137"/>
          <p:cNvSpPr txBox="1"/>
          <p:nvPr/>
        </p:nvSpPr>
        <p:spPr>
          <a:xfrm>
            <a:off x="4947489" y="5204912"/>
            <a:ext cx="3818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solidFill>
                  <a:prstClr val="black"/>
                </a:solidFill>
                <a:latin typeface="Calibri"/>
              </a:rPr>
              <a:t>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9" name="Rectangle 138"/>
          <p:cNvSpPr/>
          <p:nvPr/>
        </p:nvSpPr>
        <p:spPr>
          <a:xfrm>
            <a:off x="6478822" y="5476582"/>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40" name="Straight Connector 139"/>
          <p:cNvCxnSpPr/>
          <p:nvPr/>
        </p:nvCxnSpPr>
        <p:spPr>
          <a:xfrm>
            <a:off x="6694846" y="5476582"/>
            <a:ext cx="0" cy="288032"/>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141" name="Rectangle 140"/>
          <p:cNvSpPr/>
          <p:nvPr/>
        </p:nvSpPr>
        <p:spPr>
          <a:xfrm>
            <a:off x="6478822" y="5836622"/>
            <a:ext cx="122413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42" name="Straight Connector 141"/>
          <p:cNvCxnSpPr/>
          <p:nvPr/>
        </p:nvCxnSpPr>
        <p:spPr>
          <a:xfrm>
            <a:off x="6694846" y="5836622"/>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3" name="TextBox 142"/>
          <p:cNvSpPr txBox="1"/>
          <p:nvPr/>
        </p:nvSpPr>
        <p:spPr>
          <a:xfrm>
            <a:off x="6535988" y="5110946"/>
            <a:ext cx="2952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4" name="TextBox 143"/>
          <p:cNvSpPr txBox="1"/>
          <p:nvPr/>
        </p:nvSpPr>
        <p:spPr>
          <a:xfrm>
            <a:off x="6550830" y="6124654"/>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smtClean="0">
                <a:ln>
                  <a:noFill/>
                </a:ln>
                <a:solidFill>
                  <a:prstClr val="black"/>
                </a:solidFill>
                <a:effectLst/>
                <a:uLnTx/>
                <a:uFillTx/>
                <a:latin typeface="Calibri"/>
                <a:ea typeface="+mn-ea"/>
                <a:cs typeface="+mn-cs"/>
              </a:rPr>
              <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5" name="Rounded Rectangle 144"/>
          <p:cNvSpPr/>
          <p:nvPr/>
        </p:nvSpPr>
        <p:spPr>
          <a:xfrm>
            <a:off x="6372200" y="5147143"/>
            <a:ext cx="2232248" cy="145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7941891" y="5594971"/>
            <a:ext cx="446533" cy="437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extBox 146"/>
          <p:cNvSpPr txBox="1"/>
          <p:nvPr/>
        </p:nvSpPr>
        <p:spPr>
          <a:xfrm>
            <a:off x="7955443" y="5229200"/>
            <a:ext cx="3818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solidFill>
                  <a:prstClr val="black"/>
                </a:solidFill>
                <a:latin typeface="Calibri"/>
              </a:rPr>
              <a:t>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8" name="Oval 147"/>
          <p:cNvSpPr/>
          <p:nvPr/>
        </p:nvSpPr>
        <p:spPr>
          <a:xfrm>
            <a:off x="7941891" y="4143742"/>
            <a:ext cx="446533" cy="437386"/>
          </a:xfrm>
          <a:prstGeom prst="ellipse">
            <a:avLst/>
          </a:prstGeom>
          <a:no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p:cNvSpPr txBox="1"/>
          <p:nvPr/>
        </p:nvSpPr>
        <p:spPr>
          <a:xfrm>
            <a:off x="7971761" y="3768035"/>
            <a:ext cx="3690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noProof="0" dirty="0">
                <a:solidFill>
                  <a:prstClr val="black"/>
                </a:solidFill>
                <a:latin typeface="Calibri"/>
              </a:rPr>
              <a:t>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22" name="Straight Connector 121"/>
          <p:cNvCxnSpPr>
            <a:endCxn id="146" idx="2"/>
          </p:cNvCxnSpPr>
          <p:nvPr/>
        </p:nvCxnSpPr>
        <p:spPr>
          <a:xfrm>
            <a:off x="6755773" y="5616572"/>
            <a:ext cx="1186118" cy="197092"/>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7279721" y="5695146"/>
            <a:ext cx="0" cy="863578"/>
          </a:xfrm>
          <a:prstGeom prst="straightConnector1">
            <a:avLst/>
          </a:prstGeom>
          <a:ln w="28575">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a:endCxn id="148" idx="2"/>
          </p:cNvCxnSpPr>
          <p:nvPr/>
        </p:nvCxnSpPr>
        <p:spPr>
          <a:xfrm flipV="1">
            <a:off x="6785643" y="4362435"/>
            <a:ext cx="1156248" cy="44450"/>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a:off x="7482291" y="4437112"/>
            <a:ext cx="6033" cy="2067972"/>
          </a:xfrm>
          <a:prstGeom prst="straightConnector1">
            <a:avLst/>
          </a:prstGeom>
          <a:ln w="28575">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71034" y="6412686"/>
            <a:ext cx="2205313" cy="369332"/>
          </a:xfrm>
          <a:prstGeom prst="rect">
            <a:avLst/>
          </a:prstGeom>
          <a:noFill/>
        </p:spPr>
        <p:txBody>
          <a:bodyPr wrap="square" rtlCol="0">
            <a:spAutoFit/>
          </a:bodyPr>
          <a:lstStyle/>
          <a:p>
            <a:r>
              <a:rPr lang="cs-CZ" i="1" dirty="0" smtClean="0"/>
              <a:t>Hill, 2019</a:t>
            </a:r>
            <a:endParaRPr lang="en-US" i="1" dirty="0"/>
          </a:p>
        </p:txBody>
      </p:sp>
      <p:sp>
        <p:nvSpPr>
          <p:cNvPr id="15" name="TextovéPole 14"/>
          <p:cNvSpPr txBox="1"/>
          <p:nvPr/>
        </p:nvSpPr>
        <p:spPr>
          <a:xfrm>
            <a:off x="5744758" y="4800172"/>
            <a:ext cx="304892" cy="369332"/>
          </a:xfrm>
          <a:prstGeom prst="rect">
            <a:avLst/>
          </a:prstGeom>
          <a:noFill/>
        </p:spPr>
        <p:txBody>
          <a:bodyPr wrap="none" rtlCol="0">
            <a:spAutoFit/>
          </a:bodyPr>
          <a:lstStyle/>
          <a:p>
            <a:r>
              <a:rPr lang="cs-CZ" dirty="0" smtClean="0"/>
              <a:t>X</a:t>
            </a:r>
            <a:endParaRPr lang="cs-CZ" dirty="0"/>
          </a:p>
        </p:txBody>
      </p:sp>
      <p:sp>
        <p:nvSpPr>
          <p:cNvPr id="111" name="TextovéPole 110"/>
          <p:cNvSpPr txBox="1"/>
          <p:nvPr/>
        </p:nvSpPr>
        <p:spPr>
          <a:xfrm>
            <a:off x="5732170" y="1851314"/>
            <a:ext cx="304892" cy="369332"/>
          </a:xfrm>
          <a:prstGeom prst="rect">
            <a:avLst/>
          </a:prstGeom>
          <a:noFill/>
        </p:spPr>
        <p:txBody>
          <a:bodyPr wrap="none" rtlCol="0">
            <a:spAutoFit/>
          </a:bodyPr>
          <a:lstStyle/>
          <a:p>
            <a:r>
              <a:rPr lang="cs-CZ" dirty="0" smtClean="0"/>
              <a:t>X</a:t>
            </a:r>
            <a:endParaRPr lang="cs-CZ" dirty="0"/>
          </a:p>
        </p:txBody>
      </p:sp>
    </p:spTree>
    <p:extLst>
      <p:ext uri="{BB962C8B-B14F-4D97-AF65-F5344CB8AC3E}">
        <p14:creationId xmlns:p14="http://schemas.microsoft.com/office/powerpoint/2010/main" val="16986630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par>
                                <p:cTn id="8" presetID="10" presetClass="entr" presetSubtype="0"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500"/>
                                        <p:tgtEl>
                                          <p:spTgt spid="8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animEffect transition="in" filter="fade">
                                      <p:cBhvr>
                                        <p:cTn id="13" dur="500"/>
                                        <p:tgtEl>
                                          <p:spTgt spid="85"/>
                                        </p:tgtEl>
                                      </p:cBhvr>
                                    </p:animEffect>
                                  </p:childTnLst>
                                </p:cTn>
                              </p:par>
                              <p:par>
                                <p:cTn id="14" presetID="10" presetClass="entr" presetSubtype="0" fill="hold"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500"/>
                                        <p:tgtEl>
                                          <p:spTgt spid="8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500"/>
                                        <p:tgtEl>
                                          <p:spTgt spid="8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2"/>
                                        </p:tgtEl>
                                        <p:attrNameLst>
                                          <p:attrName>style.visibility</p:attrName>
                                        </p:attrNameLst>
                                      </p:cBhvr>
                                      <p:to>
                                        <p:strVal val="visible"/>
                                      </p:to>
                                    </p:set>
                                    <p:animEffect transition="in" filter="fade">
                                      <p:cBhvr>
                                        <p:cTn id="25" dur="500"/>
                                        <p:tgtEl>
                                          <p:spTgt spid="92"/>
                                        </p:tgtEl>
                                      </p:cBhvr>
                                    </p:animEffect>
                                  </p:childTnLst>
                                </p:cTn>
                              </p:par>
                              <p:par>
                                <p:cTn id="26" presetID="10" presetClass="entr" presetSubtype="0" fill="hold" nodeType="with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500"/>
                                        <p:tgtEl>
                                          <p:spTgt spid="9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5"/>
                                        </p:tgtEl>
                                        <p:attrNameLst>
                                          <p:attrName>style.visibility</p:attrName>
                                        </p:attrNameLst>
                                      </p:cBhvr>
                                      <p:to>
                                        <p:strVal val="visible"/>
                                      </p:to>
                                    </p:set>
                                    <p:animEffect transition="in" filter="fade">
                                      <p:cBhvr>
                                        <p:cTn id="31" dur="500"/>
                                        <p:tgtEl>
                                          <p:spTgt spid="95"/>
                                        </p:tgtEl>
                                      </p:cBhvr>
                                    </p:animEffect>
                                  </p:childTnLst>
                                </p:cTn>
                              </p:par>
                              <p:par>
                                <p:cTn id="32" presetID="10" presetClass="entr" presetSubtype="0" fill="hold" nodeType="withEffect">
                                  <p:stCondLst>
                                    <p:cond delay="0"/>
                                  </p:stCondLst>
                                  <p:childTnLst>
                                    <p:set>
                                      <p:cBhvr>
                                        <p:cTn id="33" dur="1" fill="hold">
                                          <p:stCondLst>
                                            <p:cond delay="0"/>
                                          </p:stCondLst>
                                        </p:cTn>
                                        <p:tgtEl>
                                          <p:spTgt spid="96"/>
                                        </p:tgtEl>
                                        <p:attrNameLst>
                                          <p:attrName>style.visibility</p:attrName>
                                        </p:attrNameLst>
                                      </p:cBhvr>
                                      <p:to>
                                        <p:strVal val="visible"/>
                                      </p:to>
                                    </p:set>
                                    <p:animEffect transition="in" filter="fade">
                                      <p:cBhvr>
                                        <p:cTn id="34" dur="500"/>
                                        <p:tgtEl>
                                          <p:spTgt spid="9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fade">
                                      <p:cBhvr>
                                        <p:cTn id="37" dur="500"/>
                                        <p:tgtEl>
                                          <p:spTgt spid="9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fade">
                                      <p:cBhvr>
                                        <p:cTn id="40" dur="500"/>
                                        <p:tgtEl>
                                          <p:spTgt spid="9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2"/>
                                        </p:tgtEl>
                                        <p:attrNameLst>
                                          <p:attrName>style.visibility</p:attrName>
                                        </p:attrNameLst>
                                      </p:cBhvr>
                                      <p:to>
                                        <p:strVal val="visible"/>
                                      </p:to>
                                    </p:set>
                                    <p:animEffect transition="in" filter="fade">
                                      <p:cBhvr>
                                        <p:cTn id="43" dur="500"/>
                                        <p:tgtEl>
                                          <p:spTgt spid="102"/>
                                        </p:tgtEl>
                                      </p:cBhvr>
                                    </p:animEffect>
                                  </p:childTnLst>
                                </p:cTn>
                              </p:par>
                              <p:par>
                                <p:cTn id="44" presetID="10" presetClass="entr" presetSubtype="0" fill="hold" nodeType="withEffect">
                                  <p:stCondLst>
                                    <p:cond delay="0"/>
                                  </p:stCondLst>
                                  <p:childTnLst>
                                    <p:set>
                                      <p:cBhvr>
                                        <p:cTn id="45" dur="1" fill="hold">
                                          <p:stCondLst>
                                            <p:cond delay="0"/>
                                          </p:stCondLst>
                                        </p:cTn>
                                        <p:tgtEl>
                                          <p:spTgt spid="103"/>
                                        </p:tgtEl>
                                        <p:attrNameLst>
                                          <p:attrName>style.visibility</p:attrName>
                                        </p:attrNameLst>
                                      </p:cBhvr>
                                      <p:to>
                                        <p:strVal val="visible"/>
                                      </p:to>
                                    </p:set>
                                    <p:animEffect transition="in" filter="fade">
                                      <p:cBhvr>
                                        <p:cTn id="46" dur="500"/>
                                        <p:tgtEl>
                                          <p:spTgt spid="10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5"/>
                                        </p:tgtEl>
                                        <p:attrNameLst>
                                          <p:attrName>style.visibility</p:attrName>
                                        </p:attrNameLst>
                                      </p:cBhvr>
                                      <p:to>
                                        <p:strVal val="visible"/>
                                      </p:to>
                                    </p:set>
                                    <p:animEffect transition="in" filter="fade">
                                      <p:cBhvr>
                                        <p:cTn id="49" dur="500"/>
                                        <p:tgtEl>
                                          <p:spTgt spid="105"/>
                                        </p:tgtEl>
                                      </p:cBhvr>
                                    </p:animEffect>
                                  </p:childTnLst>
                                </p:cTn>
                              </p:par>
                              <p:par>
                                <p:cTn id="50" presetID="10" presetClass="entr" presetSubtype="0" fill="hold" nodeType="withEffect">
                                  <p:stCondLst>
                                    <p:cond delay="0"/>
                                  </p:stCondLst>
                                  <p:childTnLst>
                                    <p:set>
                                      <p:cBhvr>
                                        <p:cTn id="51" dur="1" fill="hold">
                                          <p:stCondLst>
                                            <p:cond delay="0"/>
                                          </p:stCondLst>
                                        </p:cTn>
                                        <p:tgtEl>
                                          <p:spTgt spid="106"/>
                                        </p:tgtEl>
                                        <p:attrNameLst>
                                          <p:attrName>style.visibility</p:attrName>
                                        </p:attrNameLst>
                                      </p:cBhvr>
                                      <p:to>
                                        <p:strVal val="visible"/>
                                      </p:to>
                                    </p:set>
                                    <p:animEffect transition="in" filter="fade">
                                      <p:cBhvr>
                                        <p:cTn id="52" dur="500"/>
                                        <p:tgtEl>
                                          <p:spTgt spid="10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8"/>
                                        </p:tgtEl>
                                        <p:attrNameLst>
                                          <p:attrName>style.visibility</p:attrName>
                                        </p:attrNameLst>
                                      </p:cBhvr>
                                      <p:to>
                                        <p:strVal val="visible"/>
                                      </p:to>
                                    </p:set>
                                    <p:animEffect transition="in" filter="fade">
                                      <p:cBhvr>
                                        <p:cTn id="55" dur="500"/>
                                        <p:tgtEl>
                                          <p:spTgt spid="10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9"/>
                                        </p:tgtEl>
                                        <p:attrNameLst>
                                          <p:attrName>style.visibility</p:attrName>
                                        </p:attrNameLst>
                                      </p:cBhvr>
                                      <p:to>
                                        <p:strVal val="visible"/>
                                      </p:to>
                                    </p:set>
                                    <p:animEffect transition="in" filter="fade">
                                      <p:cBhvr>
                                        <p:cTn id="58" dur="500"/>
                                        <p:tgtEl>
                                          <p:spTgt spid="10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2"/>
                                        </p:tgtEl>
                                        <p:attrNameLst>
                                          <p:attrName>style.visibility</p:attrName>
                                        </p:attrNameLst>
                                      </p:cBhvr>
                                      <p:to>
                                        <p:strVal val="visible"/>
                                      </p:to>
                                    </p:set>
                                    <p:animEffect transition="in" filter="fade">
                                      <p:cBhvr>
                                        <p:cTn id="61" dur="500"/>
                                        <p:tgtEl>
                                          <p:spTgt spid="112"/>
                                        </p:tgtEl>
                                      </p:cBhvr>
                                    </p:animEffect>
                                  </p:childTnLst>
                                </p:cTn>
                              </p:par>
                              <p:par>
                                <p:cTn id="62" presetID="10" presetClass="entr" presetSubtype="0" fill="hold" nodeType="withEffect">
                                  <p:stCondLst>
                                    <p:cond delay="0"/>
                                  </p:stCondLst>
                                  <p:childTnLst>
                                    <p:set>
                                      <p:cBhvr>
                                        <p:cTn id="63" dur="1" fill="hold">
                                          <p:stCondLst>
                                            <p:cond delay="0"/>
                                          </p:stCondLst>
                                        </p:cTn>
                                        <p:tgtEl>
                                          <p:spTgt spid="113"/>
                                        </p:tgtEl>
                                        <p:attrNameLst>
                                          <p:attrName>style.visibility</p:attrName>
                                        </p:attrNameLst>
                                      </p:cBhvr>
                                      <p:to>
                                        <p:strVal val="visible"/>
                                      </p:to>
                                    </p:set>
                                    <p:animEffect transition="in" filter="fade">
                                      <p:cBhvr>
                                        <p:cTn id="64" dur="500"/>
                                        <p:tgtEl>
                                          <p:spTgt spid="11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15"/>
                                        </p:tgtEl>
                                        <p:attrNameLst>
                                          <p:attrName>style.visibility</p:attrName>
                                        </p:attrNameLst>
                                      </p:cBhvr>
                                      <p:to>
                                        <p:strVal val="visible"/>
                                      </p:to>
                                    </p:set>
                                    <p:animEffect transition="in" filter="fade">
                                      <p:cBhvr>
                                        <p:cTn id="67" dur="500"/>
                                        <p:tgtEl>
                                          <p:spTgt spid="115"/>
                                        </p:tgtEl>
                                      </p:cBhvr>
                                    </p:animEffect>
                                  </p:childTnLst>
                                </p:cTn>
                              </p:par>
                              <p:par>
                                <p:cTn id="68" presetID="10" presetClass="entr" presetSubtype="0" fill="hold" nodeType="withEffect">
                                  <p:stCondLst>
                                    <p:cond delay="0"/>
                                  </p:stCondLst>
                                  <p:childTnLst>
                                    <p:set>
                                      <p:cBhvr>
                                        <p:cTn id="69" dur="1" fill="hold">
                                          <p:stCondLst>
                                            <p:cond delay="0"/>
                                          </p:stCondLst>
                                        </p:cTn>
                                        <p:tgtEl>
                                          <p:spTgt spid="116"/>
                                        </p:tgtEl>
                                        <p:attrNameLst>
                                          <p:attrName>style.visibility</p:attrName>
                                        </p:attrNameLst>
                                      </p:cBhvr>
                                      <p:to>
                                        <p:strVal val="visible"/>
                                      </p:to>
                                    </p:set>
                                    <p:animEffect transition="in" filter="fade">
                                      <p:cBhvr>
                                        <p:cTn id="70" dur="500"/>
                                        <p:tgtEl>
                                          <p:spTgt spid="11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18"/>
                                        </p:tgtEl>
                                        <p:attrNameLst>
                                          <p:attrName>style.visibility</p:attrName>
                                        </p:attrNameLst>
                                      </p:cBhvr>
                                      <p:to>
                                        <p:strVal val="visible"/>
                                      </p:to>
                                    </p:set>
                                    <p:animEffect transition="in" filter="fade">
                                      <p:cBhvr>
                                        <p:cTn id="73" dur="500"/>
                                        <p:tgtEl>
                                          <p:spTgt spid="11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19"/>
                                        </p:tgtEl>
                                        <p:attrNameLst>
                                          <p:attrName>style.visibility</p:attrName>
                                        </p:attrNameLst>
                                      </p:cBhvr>
                                      <p:to>
                                        <p:strVal val="visible"/>
                                      </p:to>
                                    </p:set>
                                    <p:animEffect transition="in" filter="fade">
                                      <p:cBhvr>
                                        <p:cTn id="76" dur="500"/>
                                        <p:tgtEl>
                                          <p:spTgt spid="11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24"/>
                                        </p:tgtEl>
                                        <p:attrNameLst>
                                          <p:attrName>style.visibility</p:attrName>
                                        </p:attrNameLst>
                                      </p:cBhvr>
                                      <p:to>
                                        <p:strVal val="visible"/>
                                      </p:to>
                                    </p:set>
                                    <p:animEffect transition="in" filter="fade">
                                      <p:cBhvr>
                                        <p:cTn id="79" dur="500"/>
                                        <p:tgtEl>
                                          <p:spTgt spid="12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25"/>
                                        </p:tgtEl>
                                        <p:attrNameLst>
                                          <p:attrName>style.visibility</p:attrName>
                                        </p:attrNameLst>
                                      </p:cBhvr>
                                      <p:to>
                                        <p:strVal val="visible"/>
                                      </p:to>
                                    </p:set>
                                    <p:animEffect transition="in" filter="fade">
                                      <p:cBhvr>
                                        <p:cTn id="82" dur="500"/>
                                        <p:tgtEl>
                                          <p:spTgt spid="12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26"/>
                                        </p:tgtEl>
                                        <p:attrNameLst>
                                          <p:attrName>style.visibility</p:attrName>
                                        </p:attrNameLst>
                                      </p:cBhvr>
                                      <p:to>
                                        <p:strVal val="visible"/>
                                      </p:to>
                                    </p:set>
                                    <p:animEffect transition="in" filter="fade">
                                      <p:cBhvr>
                                        <p:cTn id="85" dur="500"/>
                                        <p:tgtEl>
                                          <p:spTgt spid="12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27"/>
                                        </p:tgtEl>
                                        <p:attrNameLst>
                                          <p:attrName>style.visibility</p:attrName>
                                        </p:attrNameLst>
                                      </p:cBhvr>
                                      <p:to>
                                        <p:strVal val="visible"/>
                                      </p:to>
                                    </p:set>
                                    <p:animEffect transition="in" filter="fade">
                                      <p:cBhvr>
                                        <p:cTn id="88" dur="500"/>
                                        <p:tgtEl>
                                          <p:spTgt spid="12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28"/>
                                        </p:tgtEl>
                                        <p:attrNameLst>
                                          <p:attrName>style.visibility</p:attrName>
                                        </p:attrNameLst>
                                      </p:cBhvr>
                                      <p:to>
                                        <p:strVal val="visible"/>
                                      </p:to>
                                    </p:set>
                                    <p:animEffect transition="in" filter="fade">
                                      <p:cBhvr>
                                        <p:cTn id="91" dur="500"/>
                                        <p:tgtEl>
                                          <p:spTgt spid="12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29"/>
                                        </p:tgtEl>
                                        <p:attrNameLst>
                                          <p:attrName>style.visibility</p:attrName>
                                        </p:attrNameLst>
                                      </p:cBhvr>
                                      <p:to>
                                        <p:strVal val="visible"/>
                                      </p:to>
                                    </p:set>
                                    <p:animEffect transition="in" filter="fade">
                                      <p:cBhvr>
                                        <p:cTn id="94" dur="500"/>
                                        <p:tgtEl>
                                          <p:spTgt spid="12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30"/>
                                        </p:tgtEl>
                                        <p:attrNameLst>
                                          <p:attrName>style.visibility</p:attrName>
                                        </p:attrNameLst>
                                      </p:cBhvr>
                                      <p:to>
                                        <p:strVal val="visible"/>
                                      </p:to>
                                    </p:set>
                                    <p:animEffect transition="in" filter="fade">
                                      <p:cBhvr>
                                        <p:cTn id="97" dur="500"/>
                                        <p:tgtEl>
                                          <p:spTgt spid="13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31"/>
                                        </p:tgtEl>
                                        <p:attrNameLst>
                                          <p:attrName>style.visibility</p:attrName>
                                        </p:attrNameLst>
                                      </p:cBhvr>
                                      <p:to>
                                        <p:strVal val="visible"/>
                                      </p:to>
                                    </p:set>
                                    <p:animEffect transition="in" filter="fade">
                                      <p:cBhvr>
                                        <p:cTn id="100" dur="500"/>
                                        <p:tgtEl>
                                          <p:spTgt spid="13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32"/>
                                        </p:tgtEl>
                                        <p:attrNameLst>
                                          <p:attrName>style.visibility</p:attrName>
                                        </p:attrNameLst>
                                      </p:cBhvr>
                                      <p:to>
                                        <p:strVal val="visible"/>
                                      </p:to>
                                    </p:set>
                                    <p:animEffect transition="in" filter="fade">
                                      <p:cBhvr>
                                        <p:cTn id="103" dur="500"/>
                                        <p:tgtEl>
                                          <p:spTgt spid="13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71"/>
                                        </p:tgtEl>
                                        <p:attrNameLst>
                                          <p:attrName>style.visibility</p:attrName>
                                        </p:attrNameLst>
                                      </p:cBhvr>
                                      <p:to>
                                        <p:strVal val="visible"/>
                                      </p:to>
                                    </p:set>
                                    <p:animEffect transition="in" filter="fade">
                                      <p:cBhvr>
                                        <p:cTn id="106" dur="500"/>
                                        <p:tgtEl>
                                          <p:spTgt spid="7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34"/>
                                        </p:tgtEl>
                                        <p:attrNameLst>
                                          <p:attrName>style.visibility</p:attrName>
                                        </p:attrNameLst>
                                      </p:cBhvr>
                                      <p:to>
                                        <p:strVal val="visible"/>
                                      </p:to>
                                    </p:set>
                                    <p:animEffect transition="in" filter="fade">
                                      <p:cBhvr>
                                        <p:cTn id="109" dur="500"/>
                                        <p:tgtEl>
                                          <p:spTgt spid="13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35"/>
                                        </p:tgtEl>
                                        <p:attrNameLst>
                                          <p:attrName>style.visibility</p:attrName>
                                        </p:attrNameLst>
                                      </p:cBhvr>
                                      <p:to>
                                        <p:strVal val="visible"/>
                                      </p:to>
                                    </p:set>
                                    <p:animEffect transition="in" filter="fade">
                                      <p:cBhvr>
                                        <p:cTn id="112" dur="500"/>
                                        <p:tgtEl>
                                          <p:spTgt spid="135"/>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36"/>
                                        </p:tgtEl>
                                        <p:attrNameLst>
                                          <p:attrName>style.visibility</p:attrName>
                                        </p:attrNameLst>
                                      </p:cBhvr>
                                      <p:to>
                                        <p:strVal val="visible"/>
                                      </p:to>
                                    </p:set>
                                    <p:animEffect transition="in" filter="fade">
                                      <p:cBhvr>
                                        <p:cTn id="115" dur="500"/>
                                        <p:tgtEl>
                                          <p:spTgt spid="136"/>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37"/>
                                        </p:tgtEl>
                                        <p:attrNameLst>
                                          <p:attrName>style.visibility</p:attrName>
                                        </p:attrNameLst>
                                      </p:cBhvr>
                                      <p:to>
                                        <p:strVal val="visible"/>
                                      </p:to>
                                    </p:set>
                                    <p:animEffect transition="in" filter="fade">
                                      <p:cBhvr>
                                        <p:cTn id="118" dur="500"/>
                                        <p:tgtEl>
                                          <p:spTgt spid="137"/>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38"/>
                                        </p:tgtEl>
                                        <p:attrNameLst>
                                          <p:attrName>style.visibility</p:attrName>
                                        </p:attrNameLst>
                                      </p:cBhvr>
                                      <p:to>
                                        <p:strVal val="visible"/>
                                      </p:to>
                                    </p:set>
                                    <p:animEffect transition="in" filter="fade">
                                      <p:cBhvr>
                                        <p:cTn id="121" dur="500"/>
                                        <p:tgtEl>
                                          <p:spTgt spid="138"/>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39"/>
                                        </p:tgtEl>
                                        <p:attrNameLst>
                                          <p:attrName>style.visibility</p:attrName>
                                        </p:attrNameLst>
                                      </p:cBhvr>
                                      <p:to>
                                        <p:strVal val="visible"/>
                                      </p:to>
                                    </p:set>
                                    <p:animEffect transition="in" filter="fade">
                                      <p:cBhvr>
                                        <p:cTn id="124" dur="500"/>
                                        <p:tgtEl>
                                          <p:spTgt spid="139"/>
                                        </p:tgtEl>
                                      </p:cBhvr>
                                    </p:animEffect>
                                  </p:childTnLst>
                                </p:cTn>
                              </p:par>
                              <p:par>
                                <p:cTn id="125" presetID="10" presetClass="entr" presetSubtype="0" fill="hold" nodeType="withEffect">
                                  <p:stCondLst>
                                    <p:cond delay="0"/>
                                  </p:stCondLst>
                                  <p:childTnLst>
                                    <p:set>
                                      <p:cBhvr>
                                        <p:cTn id="126" dur="1" fill="hold">
                                          <p:stCondLst>
                                            <p:cond delay="0"/>
                                          </p:stCondLst>
                                        </p:cTn>
                                        <p:tgtEl>
                                          <p:spTgt spid="140"/>
                                        </p:tgtEl>
                                        <p:attrNameLst>
                                          <p:attrName>style.visibility</p:attrName>
                                        </p:attrNameLst>
                                      </p:cBhvr>
                                      <p:to>
                                        <p:strVal val="visible"/>
                                      </p:to>
                                    </p:set>
                                    <p:animEffect transition="in" filter="fade">
                                      <p:cBhvr>
                                        <p:cTn id="127" dur="500"/>
                                        <p:tgtEl>
                                          <p:spTgt spid="140"/>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41"/>
                                        </p:tgtEl>
                                        <p:attrNameLst>
                                          <p:attrName>style.visibility</p:attrName>
                                        </p:attrNameLst>
                                      </p:cBhvr>
                                      <p:to>
                                        <p:strVal val="visible"/>
                                      </p:to>
                                    </p:set>
                                    <p:animEffect transition="in" filter="fade">
                                      <p:cBhvr>
                                        <p:cTn id="130" dur="500"/>
                                        <p:tgtEl>
                                          <p:spTgt spid="141"/>
                                        </p:tgtEl>
                                      </p:cBhvr>
                                    </p:animEffect>
                                  </p:childTnLst>
                                </p:cTn>
                              </p:par>
                              <p:par>
                                <p:cTn id="131" presetID="10" presetClass="entr" presetSubtype="0" fill="hold" nodeType="withEffect">
                                  <p:stCondLst>
                                    <p:cond delay="0"/>
                                  </p:stCondLst>
                                  <p:childTnLst>
                                    <p:set>
                                      <p:cBhvr>
                                        <p:cTn id="132" dur="1" fill="hold">
                                          <p:stCondLst>
                                            <p:cond delay="0"/>
                                          </p:stCondLst>
                                        </p:cTn>
                                        <p:tgtEl>
                                          <p:spTgt spid="142"/>
                                        </p:tgtEl>
                                        <p:attrNameLst>
                                          <p:attrName>style.visibility</p:attrName>
                                        </p:attrNameLst>
                                      </p:cBhvr>
                                      <p:to>
                                        <p:strVal val="visible"/>
                                      </p:to>
                                    </p:set>
                                    <p:animEffect transition="in" filter="fade">
                                      <p:cBhvr>
                                        <p:cTn id="133" dur="500"/>
                                        <p:tgtEl>
                                          <p:spTgt spid="142"/>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43"/>
                                        </p:tgtEl>
                                        <p:attrNameLst>
                                          <p:attrName>style.visibility</p:attrName>
                                        </p:attrNameLst>
                                      </p:cBhvr>
                                      <p:to>
                                        <p:strVal val="visible"/>
                                      </p:to>
                                    </p:set>
                                    <p:animEffect transition="in" filter="fade">
                                      <p:cBhvr>
                                        <p:cTn id="136" dur="500"/>
                                        <p:tgtEl>
                                          <p:spTgt spid="143"/>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44"/>
                                        </p:tgtEl>
                                        <p:attrNameLst>
                                          <p:attrName>style.visibility</p:attrName>
                                        </p:attrNameLst>
                                      </p:cBhvr>
                                      <p:to>
                                        <p:strVal val="visible"/>
                                      </p:to>
                                    </p:set>
                                    <p:animEffect transition="in" filter="fade">
                                      <p:cBhvr>
                                        <p:cTn id="139" dur="500"/>
                                        <p:tgtEl>
                                          <p:spTgt spid="144"/>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45"/>
                                        </p:tgtEl>
                                        <p:attrNameLst>
                                          <p:attrName>style.visibility</p:attrName>
                                        </p:attrNameLst>
                                      </p:cBhvr>
                                      <p:to>
                                        <p:strVal val="visible"/>
                                      </p:to>
                                    </p:set>
                                    <p:animEffect transition="in" filter="fade">
                                      <p:cBhvr>
                                        <p:cTn id="142" dur="500"/>
                                        <p:tgtEl>
                                          <p:spTgt spid="145"/>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46"/>
                                        </p:tgtEl>
                                        <p:attrNameLst>
                                          <p:attrName>style.visibility</p:attrName>
                                        </p:attrNameLst>
                                      </p:cBhvr>
                                      <p:to>
                                        <p:strVal val="visible"/>
                                      </p:to>
                                    </p:set>
                                    <p:animEffect transition="in" filter="fade">
                                      <p:cBhvr>
                                        <p:cTn id="145" dur="500"/>
                                        <p:tgtEl>
                                          <p:spTgt spid="146"/>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47"/>
                                        </p:tgtEl>
                                        <p:attrNameLst>
                                          <p:attrName>style.visibility</p:attrName>
                                        </p:attrNameLst>
                                      </p:cBhvr>
                                      <p:to>
                                        <p:strVal val="visible"/>
                                      </p:to>
                                    </p:set>
                                    <p:animEffect transition="in" filter="fade">
                                      <p:cBhvr>
                                        <p:cTn id="148" dur="500"/>
                                        <p:tgtEl>
                                          <p:spTgt spid="147"/>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48"/>
                                        </p:tgtEl>
                                        <p:attrNameLst>
                                          <p:attrName>style.visibility</p:attrName>
                                        </p:attrNameLst>
                                      </p:cBhvr>
                                      <p:to>
                                        <p:strVal val="visible"/>
                                      </p:to>
                                    </p:set>
                                    <p:animEffect transition="in" filter="fade">
                                      <p:cBhvr>
                                        <p:cTn id="151" dur="500"/>
                                        <p:tgtEl>
                                          <p:spTgt spid="148"/>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49"/>
                                        </p:tgtEl>
                                        <p:attrNameLst>
                                          <p:attrName>style.visibility</p:attrName>
                                        </p:attrNameLst>
                                      </p:cBhvr>
                                      <p:to>
                                        <p:strVal val="visible"/>
                                      </p:to>
                                    </p:set>
                                    <p:animEffect transition="in" filter="fade">
                                      <p:cBhvr>
                                        <p:cTn id="154" dur="500"/>
                                        <p:tgtEl>
                                          <p:spTgt spid="149"/>
                                        </p:tgtEl>
                                      </p:cBhvr>
                                    </p:animEffect>
                                  </p:childTnLst>
                                </p:cTn>
                              </p:par>
                              <p:par>
                                <p:cTn id="155" presetID="10" presetClass="entr" presetSubtype="0" fill="hold" nodeType="withEffect">
                                  <p:stCondLst>
                                    <p:cond delay="0"/>
                                  </p:stCondLst>
                                  <p:childTnLst>
                                    <p:set>
                                      <p:cBhvr>
                                        <p:cTn id="156" dur="1" fill="hold">
                                          <p:stCondLst>
                                            <p:cond delay="0"/>
                                          </p:stCondLst>
                                        </p:cTn>
                                        <p:tgtEl>
                                          <p:spTgt spid="122"/>
                                        </p:tgtEl>
                                        <p:attrNameLst>
                                          <p:attrName>style.visibility</p:attrName>
                                        </p:attrNameLst>
                                      </p:cBhvr>
                                      <p:to>
                                        <p:strVal val="visible"/>
                                      </p:to>
                                    </p:set>
                                    <p:animEffect transition="in" filter="fade">
                                      <p:cBhvr>
                                        <p:cTn id="157" dur="500"/>
                                        <p:tgtEl>
                                          <p:spTgt spid="122"/>
                                        </p:tgtEl>
                                      </p:cBhvr>
                                    </p:animEffect>
                                  </p:childTnLst>
                                </p:cTn>
                              </p:par>
                              <p:par>
                                <p:cTn id="158" presetID="10" presetClass="entr" presetSubtype="0" fill="hold" nodeType="withEffect">
                                  <p:stCondLst>
                                    <p:cond delay="0"/>
                                  </p:stCondLst>
                                  <p:childTnLst>
                                    <p:set>
                                      <p:cBhvr>
                                        <p:cTn id="159" dur="1" fill="hold">
                                          <p:stCondLst>
                                            <p:cond delay="0"/>
                                          </p:stCondLst>
                                        </p:cTn>
                                        <p:tgtEl>
                                          <p:spTgt spid="123"/>
                                        </p:tgtEl>
                                        <p:attrNameLst>
                                          <p:attrName>style.visibility</p:attrName>
                                        </p:attrNameLst>
                                      </p:cBhvr>
                                      <p:to>
                                        <p:strVal val="visible"/>
                                      </p:to>
                                    </p:set>
                                    <p:animEffect transition="in" filter="fade">
                                      <p:cBhvr>
                                        <p:cTn id="160" dur="500"/>
                                        <p:tgtEl>
                                          <p:spTgt spid="123"/>
                                        </p:tgtEl>
                                      </p:cBhvr>
                                    </p:animEffect>
                                  </p:childTnLst>
                                </p:cTn>
                              </p:par>
                              <p:par>
                                <p:cTn id="161" presetID="10" presetClass="entr" presetSubtype="0" fill="hold" nodeType="withEffect">
                                  <p:stCondLst>
                                    <p:cond delay="0"/>
                                  </p:stCondLst>
                                  <p:childTnLst>
                                    <p:set>
                                      <p:cBhvr>
                                        <p:cTn id="162" dur="1" fill="hold">
                                          <p:stCondLst>
                                            <p:cond delay="0"/>
                                          </p:stCondLst>
                                        </p:cTn>
                                        <p:tgtEl>
                                          <p:spTgt spid="155"/>
                                        </p:tgtEl>
                                        <p:attrNameLst>
                                          <p:attrName>style.visibility</p:attrName>
                                        </p:attrNameLst>
                                      </p:cBhvr>
                                      <p:to>
                                        <p:strVal val="visible"/>
                                      </p:to>
                                    </p:set>
                                    <p:animEffect transition="in" filter="fade">
                                      <p:cBhvr>
                                        <p:cTn id="163" dur="500"/>
                                        <p:tgtEl>
                                          <p:spTgt spid="155"/>
                                        </p:tgtEl>
                                      </p:cBhvr>
                                    </p:animEffect>
                                  </p:childTnLst>
                                </p:cTn>
                              </p:par>
                              <p:par>
                                <p:cTn id="164" presetID="10" presetClass="entr" presetSubtype="0" fill="hold" nodeType="withEffect">
                                  <p:stCondLst>
                                    <p:cond delay="0"/>
                                  </p:stCondLst>
                                  <p:childTnLst>
                                    <p:set>
                                      <p:cBhvr>
                                        <p:cTn id="165" dur="1" fill="hold">
                                          <p:stCondLst>
                                            <p:cond delay="0"/>
                                          </p:stCondLst>
                                        </p:cTn>
                                        <p:tgtEl>
                                          <p:spTgt spid="157"/>
                                        </p:tgtEl>
                                        <p:attrNameLst>
                                          <p:attrName>style.visibility</p:attrName>
                                        </p:attrNameLst>
                                      </p:cBhvr>
                                      <p:to>
                                        <p:strVal val="visible"/>
                                      </p:to>
                                    </p:set>
                                    <p:animEffect transition="in" filter="fade">
                                      <p:cBhvr>
                                        <p:cTn id="166" dur="500"/>
                                        <p:tgtEl>
                                          <p:spTgt spid="157"/>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3"/>
                                        </p:tgtEl>
                                        <p:attrNameLst>
                                          <p:attrName>style.visibility</p:attrName>
                                        </p:attrNameLst>
                                      </p:cBhvr>
                                      <p:to>
                                        <p:strVal val="visible"/>
                                      </p:to>
                                    </p:set>
                                    <p:animEffect transition="in" filter="fade">
                                      <p:cBhvr>
                                        <p:cTn id="169" dur="500"/>
                                        <p:tgtEl>
                                          <p:spTgt spid="3"/>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5"/>
                                        </p:tgtEl>
                                        <p:attrNameLst>
                                          <p:attrName>style.visibility</p:attrName>
                                        </p:attrNameLst>
                                      </p:cBhvr>
                                      <p:to>
                                        <p:strVal val="visible"/>
                                      </p:to>
                                    </p:set>
                                    <p:animEffect transition="in" filter="fade">
                                      <p:cBhvr>
                                        <p:cTn id="1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5" grpId="0" animBg="1"/>
      <p:bldP spid="88" grpId="0"/>
      <p:bldP spid="89" grpId="0"/>
      <p:bldP spid="92" grpId="0" animBg="1"/>
      <p:bldP spid="95" grpId="0" animBg="1"/>
      <p:bldP spid="98" grpId="0"/>
      <p:bldP spid="99" grpId="0"/>
      <p:bldP spid="102" grpId="0" animBg="1"/>
      <p:bldP spid="105" grpId="0" animBg="1"/>
      <p:bldP spid="108" grpId="0"/>
      <p:bldP spid="109" grpId="0"/>
      <p:bldP spid="112" grpId="0" animBg="1"/>
      <p:bldP spid="115" grpId="0" animBg="1"/>
      <p:bldP spid="118" grpId="0"/>
      <p:bldP spid="119" grpId="0"/>
      <p:bldP spid="124" grpId="0"/>
      <p:bldP spid="125" grpId="0" animBg="1"/>
      <p:bldP spid="126" grpId="0" animBg="1"/>
      <p:bldP spid="127" grpId="0" animBg="1"/>
      <p:bldP spid="128" grpId="0" animBg="1"/>
      <p:bldP spid="129" grpId="0" animBg="1"/>
      <p:bldP spid="130" grpId="0" animBg="1"/>
      <p:bldP spid="131" grpId="0" animBg="1"/>
      <p:bldP spid="132" grpId="0" animBg="1"/>
      <p:bldP spid="71" grpId="0" animBg="1"/>
      <p:bldP spid="134" grpId="0" animBg="1"/>
      <p:bldP spid="135" grpId="0" animBg="1"/>
      <p:bldP spid="136" grpId="0"/>
      <p:bldP spid="137" grpId="0"/>
      <p:bldP spid="138" grpId="0"/>
      <p:bldP spid="139" grpId="0" animBg="1"/>
      <p:bldP spid="141" grpId="0" animBg="1"/>
      <p:bldP spid="143" grpId="0"/>
      <p:bldP spid="144" grpId="0"/>
      <p:bldP spid="145" grpId="0" animBg="1"/>
      <p:bldP spid="146" grpId="0" animBg="1"/>
      <p:bldP spid="147" grpId="0"/>
      <p:bldP spid="148" grpId="0" animBg="1"/>
      <p:bldP spid="149" grpId="0"/>
      <p:bldP spid="3" grpId="0"/>
      <p:bldP spid="1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Autofit/>
          </a:bodyPr>
          <a:lstStyle/>
          <a:p>
            <a:pPr eaLnBrk="1" hangingPunct="1"/>
            <a:r>
              <a:rPr lang="cs-CZ" sz="3200" kern="1200" dirty="0" smtClean="0">
                <a:solidFill>
                  <a:schemeClr val="tx1"/>
                </a:solidFill>
              </a:rPr>
              <a:t>Oxidative phosphorylation (OXPHOS) by electron transport system (ETS)</a:t>
            </a:r>
            <a:endParaRPr lang="cs-CZ" sz="3200" kern="1200" dirty="0">
              <a:solidFill>
                <a:schemeClr val="tx1"/>
              </a:solidFill>
            </a:endParaRPr>
          </a:p>
        </p:txBody>
      </p:sp>
      <p:pic>
        <p:nvPicPr>
          <p:cNvPr id="13316" name="Obrázek 3"/>
          <p:cNvPicPr>
            <a:picLocks noChangeAspect="1"/>
          </p:cNvPicPr>
          <p:nvPr/>
        </p:nvPicPr>
        <p:blipFill>
          <a:blip r:embed="rId2">
            <a:extLst>
              <a:ext uri="{28A0092B-C50C-407E-A947-70E740481C1C}">
                <a14:useLocalDpi xmlns:a14="http://schemas.microsoft.com/office/drawing/2010/main" val="0"/>
              </a:ext>
            </a:extLst>
          </a:blip>
          <a:srcRect b="5507"/>
          <a:stretch>
            <a:fillRect/>
          </a:stretch>
        </p:blipFill>
        <p:spPr bwMode="auto">
          <a:xfrm>
            <a:off x="1470484" y="1852686"/>
            <a:ext cx="5904554" cy="3736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ovéPole 4"/>
          <p:cNvSpPr txBox="1">
            <a:spLocks noChangeArrowheads="1"/>
          </p:cNvSpPr>
          <p:nvPr/>
        </p:nvSpPr>
        <p:spPr bwMode="auto">
          <a:xfrm>
            <a:off x="7380312" y="6496480"/>
            <a:ext cx="17079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en-US" sz="1800" b="0" i="1" u="none" strike="noStrike" kern="1200" cap="none" spc="0" normalizeH="0" baseline="0" noProof="0" dirty="0" smtClean="0">
                <a:ln>
                  <a:noFill/>
                </a:ln>
                <a:solidFill>
                  <a:srgbClr val="000000"/>
                </a:solidFill>
                <a:effectLst/>
                <a:uLnTx/>
                <a:uFillTx/>
                <a:latin typeface="+mn-lt"/>
                <a:cs typeface="Arial" panose="020B0604020202020204" pitchFamily="34" charset="0"/>
              </a:rPr>
              <a:t>Rand et al. 2004</a:t>
            </a:r>
          </a:p>
        </p:txBody>
      </p:sp>
      <p:sp>
        <p:nvSpPr>
          <p:cNvPr id="13318" name="TextovéPole 5"/>
          <p:cNvSpPr txBox="1">
            <a:spLocks noChangeArrowheads="1"/>
          </p:cNvSpPr>
          <p:nvPr/>
        </p:nvSpPr>
        <p:spPr bwMode="auto">
          <a:xfrm>
            <a:off x="2483769" y="5509930"/>
            <a:ext cx="38779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en-US" sz="18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mn-cs"/>
              </a:rPr>
              <a:t>red</a:t>
            </a:r>
            <a:r>
              <a:rPr kumimoji="0" lang="cs-CZ" alt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 = </a:t>
            </a:r>
            <a:r>
              <a:rPr kumimoji="0" lang="cs-CZ" altLang="en-US" sz="18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mn-cs"/>
              </a:rPr>
              <a:t>mt</a:t>
            </a:r>
            <a:r>
              <a:rPr kumimoji="0" lang="cs-CZ" alt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 </a:t>
            </a:r>
            <a:r>
              <a:rPr kumimoji="0" lang="cs-CZ" altLang="en-US" sz="18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mn-cs"/>
              </a:rPr>
              <a:t>genes</a:t>
            </a:r>
            <a:r>
              <a:rPr kumimoji="0" lang="cs-CZ" alt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    </a:t>
            </a:r>
            <a:r>
              <a:rPr kumimoji="0" lang="cs-CZ" altLang="en-US" sz="1800" b="0"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rPr>
              <a:t>blue = N-</a:t>
            </a:r>
            <a:r>
              <a:rPr kumimoji="0" lang="cs-CZ" altLang="en-US" sz="1800" b="0"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mn-cs"/>
              </a:rPr>
              <a:t>mt</a:t>
            </a:r>
            <a:r>
              <a:rPr kumimoji="0" lang="cs-CZ" altLang="en-US" sz="1800" b="0"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rPr>
              <a:t> </a:t>
            </a:r>
            <a:r>
              <a:rPr kumimoji="0" lang="cs-CZ" altLang="en-US" sz="1800" b="0"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mn-cs"/>
              </a:rPr>
              <a:t>genes</a:t>
            </a:r>
            <a:endParaRPr kumimoji="0" lang="cs-CZ" altLang="en-US" sz="1800" b="0"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endParaRPr>
          </a:p>
        </p:txBody>
      </p:sp>
      <p:sp>
        <p:nvSpPr>
          <p:cNvPr id="9" name="TextovéPole 5"/>
          <p:cNvSpPr txBox="1">
            <a:spLocks noChangeArrowheads="1"/>
          </p:cNvSpPr>
          <p:nvPr/>
        </p:nvSpPr>
        <p:spPr bwMode="auto">
          <a:xfrm>
            <a:off x="2483768" y="5805264"/>
            <a:ext cx="31758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en-US" sz="14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      (mtDNA)	          </a:t>
            </a:r>
            <a:r>
              <a:rPr kumimoji="0" lang="cs-CZ" altLang="en-US" sz="1400" b="0"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rPr>
              <a:t> (</a:t>
            </a:r>
            <a:r>
              <a:rPr kumimoji="0" lang="cs-CZ" altLang="en-US" sz="1400" b="0"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mn-cs"/>
              </a:rPr>
              <a:t>nDNA</a:t>
            </a:r>
            <a:r>
              <a:rPr kumimoji="0" lang="cs-CZ" altLang="en-US" sz="1400" b="0" i="0" u="none" strike="noStrike" kern="1200" cap="none" spc="0" normalizeH="0" baseline="0" noProof="0" dirty="0" smtClean="0">
                <a:ln>
                  <a:noFill/>
                </a:ln>
                <a:solidFill>
                  <a:srgbClr val="0070C0"/>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3369602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96" y="102689"/>
            <a:ext cx="8229600" cy="1143000"/>
          </a:xfrm>
        </p:spPr>
        <p:txBody>
          <a:bodyPr/>
          <a:lstStyle/>
          <a:p>
            <a:r>
              <a:rPr lang="cs-CZ" dirty="0" smtClean="0"/>
              <a:t>Co-adaptation of mt and N-mt genes</a:t>
            </a:r>
            <a:endParaRPr lang="en-US" dirty="0"/>
          </a:p>
        </p:txBody>
      </p:sp>
      <p:sp>
        <p:nvSpPr>
          <p:cNvPr id="3" name="TextBox 2"/>
          <p:cNvSpPr txBox="1"/>
          <p:nvPr/>
        </p:nvSpPr>
        <p:spPr>
          <a:xfrm>
            <a:off x="7524328" y="6468330"/>
            <a:ext cx="1481499" cy="369332"/>
          </a:xfrm>
          <a:prstGeom prst="rect">
            <a:avLst/>
          </a:prstGeom>
          <a:noFill/>
        </p:spPr>
        <p:txBody>
          <a:bodyPr wrap="square" rtlCol="0">
            <a:spAutoFit/>
          </a:bodyPr>
          <a:lstStyle/>
          <a:p>
            <a:r>
              <a:rPr lang="cs-CZ" i="1" dirty="0" smtClean="0"/>
              <a:t>Hill 2019</a:t>
            </a:r>
            <a:endParaRPr lang="en-US" i="1" dirty="0"/>
          </a:p>
        </p:txBody>
      </p:sp>
      <p:sp>
        <p:nvSpPr>
          <p:cNvPr id="5" name="Freeform 4"/>
          <p:cNvSpPr/>
          <p:nvPr/>
        </p:nvSpPr>
        <p:spPr>
          <a:xfrm>
            <a:off x="2334413" y="1417638"/>
            <a:ext cx="4102260" cy="946890"/>
          </a:xfrm>
          <a:custGeom>
            <a:avLst/>
            <a:gdLst>
              <a:gd name="connsiteX0" fmla="*/ 475743 w 4585132"/>
              <a:gd name="connsiteY0" fmla="*/ 166862 h 1238679"/>
              <a:gd name="connsiteX1" fmla="*/ 18543 w 4585132"/>
              <a:gd name="connsiteY1" fmla="*/ 711611 h 1238679"/>
              <a:gd name="connsiteX2" fmla="*/ 1108041 w 4585132"/>
              <a:gd name="connsiteY2" fmla="*/ 1236904 h 1238679"/>
              <a:gd name="connsiteX3" fmla="*/ 3014662 w 4585132"/>
              <a:gd name="connsiteY3" fmla="*/ 526785 h 1238679"/>
              <a:gd name="connsiteX4" fmla="*/ 4425173 w 4585132"/>
              <a:gd name="connsiteY4" fmla="*/ 983985 h 1238679"/>
              <a:gd name="connsiteX5" fmla="*/ 4386262 w 4585132"/>
              <a:gd name="connsiteY5" fmla="*/ 30675 h 1238679"/>
              <a:gd name="connsiteX6" fmla="*/ 2936841 w 4585132"/>
              <a:gd name="connsiteY6" fmla="*/ 215500 h 1238679"/>
              <a:gd name="connsiteX7" fmla="*/ 1176134 w 4585132"/>
              <a:gd name="connsiteY7" fmla="*/ 20947 h 1238679"/>
              <a:gd name="connsiteX8" fmla="*/ 475743 w 4585132"/>
              <a:gd name="connsiteY8" fmla="*/ 166862 h 123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5132" h="1238679">
                <a:moveTo>
                  <a:pt x="475743" y="166862"/>
                </a:moveTo>
                <a:cubicBezTo>
                  <a:pt x="282811" y="281973"/>
                  <a:pt x="-86840" y="533271"/>
                  <a:pt x="18543" y="711611"/>
                </a:cubicBezTo>
                <a:cubicBezTo>
                  <a:pt x="123926" y="889951"/>
                  <a:pt x="608688" y="1267708"/>
                  <a:pt x="1108041" y="1236904"/>
                </a:cubicBezTo>
                <a:cubicBezTo>
                  <a:pt x="1607394" y="1206100"/>
                  <a:pt x="2461807" y="568938"/>
                  <a:pt x="3014662" y="526785"/>
                </a:cubicBezTo>
                <a:cubicBezTo>
                  <a:pt x="3567517" y="484632"/>
                  <a:pt x="4196573" y="1066670"/>
                  <a:pt x="4425173" y="983985"/>
                </a:cubicBezTo>
                <a:cubicBezTo>
                  <a:pt x="4653773" y="901300"/>
                  <a:pt x="4634317" y="158756"/>
                  <a:pt x="4386262" y="30675"/>
                </a:cubicBezTo>
                <a:cubicBezTo>
                  <a:pt x="4138207" y="-97406"/>
                  <a:pt x="3471862" y="217121"/>
                  <a:pt x="2936841" y="215500"/>
                </a:cubicBezTo>
                <a:cubicBezTo>
                  <a:pt x="2401820" y="213879"/>
                  <a:pt x="1586317" y="24189"/>
                  <a:pt x="1176134" y="20947"/>
                </a:cubicBezTo>
                <a:cubicBezTo>
                  <a:pt x="765951" y="17705"/>
                  <a:pt x="668675" y="51751"/>
                  <a:pt x="475743" y="166862"/>
                </a:cubicBez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331122" y="2613182"/>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225288" y="2635803"/>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960711" y="5284274"/>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932040" y="5301208"/>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331122" y="3729847"/>
            <a:ext cx="2528910" cy="894346"/>
          </a:xfrm>
          <a:custGeom>
            <a:avLst/>
            <a:gdLst>
              <a:gd name="connsiteX0" fmla="*/ 681121 w 2826585"/>
              <a:gd name="connsiteY0" fmla="*/ 1619 h 1169943"/>
              <a:gd name="connsiteX1" fmla="*/ 19641 w 2826585"/>
              <a:gd name="connsiteY1" fmla="*/ 575550 h 1169943"/>
              <a:gd name="connsiteX2" fmla="*/ 1284236 w 2826585"/>
              <a:gd name="connsiteY2" fmla="*/ 1168938 h 1169943"/>
              <a:gd name="connsiteX3" fmla="*/ 2821207 w 2826585"/>
              <a:gd name="connsiteY3" fmla="*/ 429636 h 1169943"/>
              <a:gd name="connsiteX4" fmla="*/ 681121 w 2826585"/>
              <a:gd name="connsiteY4" fmla="*/ 1619 h 116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585" h="1169943">
                <a:moveTo>
                  <a:pt x="681121" y="1619"/>
                </a:moveTo>
                <a:cubicBezTo>
                  <a:pt x="214193" y="25938"/>
                  <a:pt x="-80878" y="380997"/>
                  <a:pt x="19641" y="575550"/>
                </a:cubicBezTo>
                <a:cubicBezTo>
                  <a:pt x="120160" y="770103"/>
                  <a:pt x="817308" y="1193257"/>
                  <a:pt x="1284236" y="1168938"/>
                </a:cubicBezTo>
                <a:cubicBezTo>
                  <a:pt x="1751164" y="1144619"/>
                  <a:pt x="2915241" y="627432"/>
                  <a:pt x="2821207" y="429636"/>
                </a:cubicBezTo>
                <a:cubicBezTo>
                  <a:pt x="2727173" y="231840"/>
                  <a:pt x="1148049" y="-22700"/>
                  <a:pt x="681121" y="1619"/>
                </a:cubicBezTo>
                <a:close/>
              </a:path>
            </a:pathLst>
          </a:cu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225288" y="3752468"/>
            <a:ext cx="1263938" cy="845390"/>
          </a:xfrm>
          <a:custGeom>
            <a:avLst/>
            <a:gdLst>
              <a:gd name="connsiteX0" fmla="*/ 250174 w 1412715"/>
              <a:gd name="connsiteY0" fmla="*/ 261546 h 1105901"/>
              <a:gd name="connsiteX1" fmla="*/ 1252123 w 1412715"/>
              <a:gd name="connsiteY1" fmla="*/ 37810 h 1105901"/>
              <a:gd name="connsiteX2" fmla="*/ 1291033 w 1412715"/>
              <a:gd name="connsiteY2" fmla="*/ 1098125 h 1105901"/>
              <a:gd name="connsiteX3" fmla="*/ 75076 w 1412715"/>
              <a:gd name="connsiteY3" fmla="*/ 504737 h 1105901"/>
              <a:gd name="connsiteX4" fmla="*/ 250174 w 1412715"/>
              <a:gd name="connsiteY4" fmla="*/ 261546 h 1105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2715" h="1105901">
                <a:moveTo>
                  <a:pt x="250174" y="261546"/>
                </a:moveTo>
                <a:cubicBezTo>
                  <a:pt x="446348" y="183725"/>
                  <a:pt x="1078647" y="-101620"/>
                  <a:pt x="1252123" y="37810"/>
                </a:cubicBezTo>
                <a:cubicBezTo>
                  <a:pt x="1425599" y="177240"/>
                  <a:pt x="1487207" y="1020304"/>
                  <a:pt x="1291033" y="1098125"/>
                </a:cubicBezTo>
                <a:cubicBezTo>
                  <a:pt x="1094859" y="1175946"/>
                  <a:pt x="246931" y="647409"/>
                  <a:pt x="75076" y="504737"/>
                </a:cubicBezTo>
                <a:cubicBezTo>
                  <a:pt x="-96779" y="362065"/>
                  <a:pt x="54000" y="339367"/>
                  <a:pt x="250174" y="261546"/>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46539" y="1433833"/>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8" name="Straight Connector 17"/>
          <p:cNvCxnSpPr/>
          <p:nvPr/>
        </p:nvCxnSpPr>
        <p:spPr>
          <a:xfrm>
            <a:off x="462563" y="1433833"/>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46539" y="1793873"/>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0" name="Straight Connector 19"/>
          <p:cNvCxnSpPr/>
          <p:nvPr/>
        </p:nvCxnSpPr>
        <p:spPr>
          <a:xfrm>
            <a:off x="462563" y="1793873"/>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07504" y="1325925"/>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616485" y="1535977"/>
            <a:ext cx="446533" cy="43738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246539" y="2554389"/>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4" name="Straight Connector 53"/>
          <p:cNvCxnSpPr/>
          <p:nvPr/>
        </p:nvCxnSpPr>
        <p:spPr>
          <a:xfrm>
            <a:off x="462563" y="2554389"/>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246539" y="2914429"/>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6" name="Straight Connector 55"/>
          <p:cNvCxnSpPr/>
          <p:nvPr/>
        </p:nvCxnSpPr>
        <p:spPr>
          <a:xfrm>
            <a:off x="462563" y="2914429"/>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57" name="Rounded Rectangle 56"/>
          <p:cNvSpPr/>
          <p:nvPr/>
        </p:nvSpPr>
        <p:spPr>
          <a:xfrm>
            <a:off x="107504" y="2446481"/>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616485" y="2656533"/>
            <a:ext cx="446533" cy="437386"/>
          </a:xfrm>
          <a:prstGeom prst="ellipse">
            <a:avLst/>
          </a:prstGeom>
          <a:noFill/>
          <a:ln w="76200">
            <a:solidFill>
              <a:srgbClr val="333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246539" y="3706517"/>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0" name="Straight Connector 59"/>
          <p:cNvCxnSpPr/>
          <p:nvPr/>
        </p:nvCxnSpPr>
        <p:spPr>
          <a:xfrm>
            <a:off x="462563" y="3706517"/>
            <a:ext cx="0" cy="288032"/>
          </a:xfrm>
          <a:prstGeom prst="line">
            <a:avLst/>
          </a:prstGeom>
          <a:ln w="57150">
            <a:solidFill>
              <a:srgbClr val="333F50"/>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246539" y="4066557"/>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2" name="Straight Connector 61"/>
          <p:cNvCxnSpPr/>
          <p:nvPr/>
        </p:nvCxnSpPr>
        <p:spPr>
          <a:xfrm>
            <a:off x="462563" y="4066557"/>
            <a:ext cx="0" cy="288032"/>
          </a:xfrm>
          <a:prstGeom prst="line">
            <a:avLst/>
          </a:prstGeom>
          <a:ln w="57150">
            <a:solidFill>
              <a:srgbClr val="333F50"/>
            </a:solidFill>
          </a:ln>
        </p:spPr>
        <p:style>
          <a:lnRef idx="1">
            <a:schemeClr val="accent1"/>
          </a:lnRef>
          <a:fillRef idx="0">
            <a:schemeClr val="accent1"/>
          </a:fillRef>
          <a:effectRef idx="0">
            <a:schemeClr val="accent1"/>
          </a:effectRef>
          <a:fontRef idx="minor">
            <a:schemeClr val="tx1"/>
          </a:fontRef>
        </p:style>
      </p:cxnSp>
      <p:sp>
        <p:nvSpPr>
          <p:cNvPr id="63" name="Rounded Rectangle 62"/>
          <p:cNvSpPr/>
          <p:nvPr/>
        </p:nvSpPr>
        <p:spPr>
          <a:xfrm>
            <a:off x="107504" y="3598609"/>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616485" y="3808661"/>
            <a:ext cx="446533" cy="437386"/>
          </a:xfrm>
          <a:prstGeom prst="ellipse">
            <a:avLst/>
          </a:prstGeom>
          <a:noFill/>
          <a:ln w="76200">
            <a:solidFill>
              <a:srgbClr val="333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827942" y="5265100"/>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6" name="Straight Connector 65"/>
          <p:cNvCxnSpPr/>
          <p:nvPr/>
        </p:nvCxnSpPr>
        <p:spPr>
          <a:xfrm>
            <a:off x="1043966" y="5265100"/>
            <a:ext cx="0" cy="288032"/>
          </a:xfrm>
          <a:prstGeom prst="line">
            <a:avLst/>
          </a:prstGeom>
          <a:ln w="57150">
            <a:solidFill>
              <a:srgbClr val="333F50"/>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827942" y="5625140"/>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8" name="Straight Connector 67"/>
          <p:cNvCxnSpPr/>
          <p:nvPr/>
        </p:nvCxnSpPr>
        <p:spPr>
          <a:xfrm>
            <a:off x="1043966" y="5625140"/>
            <a:ext cx="0" cy="288032"/>
          </a:xfrm>
          <a:prstGeom prst="line">
            <a:avLst/>
          </a:prstGeom>
          <a:ln w="57150">
            <a:solidFill>
              <a:srgbClr val="333F50"/>
            </a:solidFill>
          </a:ln>
        </p:spPr>
        <p:style>
          <a:lnRef idx="1">
            <a:schemeClr val="accent1"/>
          </a:lnRef>
          <a:fillRef idx="0">
            <a:schemeClr val="accent1"/>
          </a:fillRef>
          <a:effectRef idx="0">
            <a:schemeClr val="accent1"/>
          </a:effectRef>
          <a:fontRef idx="minor">
            <a:schemeClr val="tx1"/>
          </a:fontRef>
        </p:style>
      </p:cxnSp>
      <p:sp>
        <p:nvSpPr>
          <p:cNvPr id="69" name="Rounded Rectangle 68"/>
          <p:cNvSpPr/>
          <p:nvPr/>
        </p:nvSpPr>
        <p:spPr>
          <a:xfrm>
            <a:off x="688907" y="5157192"/>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2197888" y="5367244"/>
            <a:ext cx="446533" cy="437386"/>
          </a:xfrm>
          <a:prstGeom prst="ellipse">
            <a:avLst/>
          </a:prstGeom>
          <a:noFill/>
          <a:ln w="76200">
            <a:solidFill>
              <a:srgbClr val="333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6804606" y="1448676"/>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2" name="Straight Connector 71"/>
          <p:cNvCxnSpPr/>
          <p:nvPr/>
        </p:nvCxnSpPr>
        <p:spPr>
          <a:xfrm>
            <a:off x="7020630" y="1448676"/>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6804606" y="1808716"/>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4" name="Straight Connector 73"/>
          <p:cNvCxnSpPr/>
          <p:nvPr/>
        </p:nvCxnSpPr>
        <p:spPr>
          <a:xfrm>
            <a:off x="7020630" y="1808716"/>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5" name="Rounded Rectangle 74"/>
          <p:cNvSpPr/>
          <p:nvPr/>
        </p:nvSpPr>
        <p:spPr>
          <a:xfrm>
            <a:off x="6665571" y="1340768"/>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8174552" y="1550820"/>
            <a:ext cx="446533" cy="437386"/>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6804606" y="2600804"/>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8" name="Straight Connector 77"/>
          <p:cNvCxnSpPr/>
          <p:nvPr/>
        </p:nvCxnSpPr>
        <p:spPr>
          <a:xfrm>
            <a:off x="7020630" y="2600804"/>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6804606" y="2960844"/>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0" name="Straight Connector 79"/>
          <p:cNvCxnSpPr/>
          <p:nvPr/>
        </p:nvCxnSpPr>
        <p:spPr>
          <a:xfrm>
            <a:off x="7020630" y="2960844"/>
            <a:ext cx="0" cy="2880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81" name="Rounded Rectangle 80"/>
          <p:cNvSpPr/>
          <p:nvPr/>
        </p:nvSpPr>
        <p:spPr>
          <a:xfrm>
            <a:off x="6665571" y="2492896"/>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8174552" y="2702948"/>
            <a:ext cx="446533" cy="437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6799267" y="3850533"/>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4" name="Straight Connector 83"/>
          <p:cNvCxnSpPr/>
          <p:nvPr/>
        </p:nvCxnSpPr>
        <p:spPr>
          <a:xfrm>
            <a:off x="7015291" y="3850533"/>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6799267" y="4210573"/>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6" name="Straight Connector 85"/>
          <p:cNvCxnSpPr/>
          <p:nvPr/>
        </p:nvCxnSpPr>
        <p:spPr>
          <a:xfrm>
            <a:off x="7015291" y="4210573"/>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7" name="Rounded Rectangle 86"/>
          <p:cNvSpPr/>
          <p:nvPr/>
        </p:nvSpPr>
        <p:spPr>
          <a:xfrm>
            <a:off x="6660232" y="3742625"/>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8169213" y="3952677"/>
            <a:ext cx="446533" cy="437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6583243" y="5337108"/>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0" name="Straight Connector 89"/>
          <p:cNvCxnSpPr/>
          <p:nvPr/>
        </p:nvCxnSpPr>
        <p:spPr>
          <a:xfrm>
            <a:off x="6799267" y="533710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6583243" y="5697148"/>
            <a:ext cx="1224136" cy="288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2" name="Straight Connector 91"/>
          <p:cNvCxnSpPr/>
          <p:nvPr/>
        </p:nvCxnSpPr>
        <p:spPr>
          <a:xfrm>
            <a:off x="6799267" y="5697148"/>
            <a:ext cx="0" cy="2880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3" name="Rounded Rectangle 92"/>
          <p:cNvSpPr/>
          <p:nvPr/>
        </p:nvSpPr>
        <p:spPr>
          <a:xfrm>
            <a:off x="6444208" y="5229200"/>
            <a:ext cx="2082893" cy="9105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7953189" y="5439252"/>
            <a:ext cx="446533" cy="43738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931390" y="5472477"/>
            <a:ext cx="350729" cy="354391"/>
          </a:xfrm>
          <a:custGeom>
            <a:avLst/>
            <a:gdLst>
              <a:gd name="connsiteX0" fmla="*/ 272908 w 350729"/>
              <a:gd name="connsiteY0" fmla="*/ 4195 h 354391"/>
              <a:gd name="connsiteX1" fmla="*/ 224270 w 350729"/>
              <a:gd name="connsiteY1" fmla="*/ 13923 h 354391"/>
              <a:gd name="connsiteX2" fmla="*/ 204814 w 350729"/>
              <a:gd name="connsiteY2" fmla="*/ 33378 h 354391"/>
              <a:gd name="connsiteX3" fmla="*/ 136721 w 350729"/>
              <a:gd name="connsiteY3" fmla="*/ 43106 h 354391"/>
              <a:gd name="connsiteX4" fmla="*/ 78355 w 350729"/>
              <a:gd name="connsiteY4" fmla="*/ 62561 h 354391"/>
              <a:gd name="connsiteX5" fmla="*/ 29716 w 350729"/>
              <a:gd name="connsiteY5" fmla="*/ 91744 h 354391"/>
              <a:gd name="connsiteX6" fmla="*/ 10261 w 350729"/>
              <a:gd name="connsiteY6" fmla="*/ 111200 h 354391"/>
              <a:gd name="connsiteX7" fmla="*/ 10261 w 350729"/>
              <a:gd name="connsiteY7" fmla="*/ 189021 h 354391"/>
              <a:gd name="connsiteX8" fmla="*/ 39444 w 350729"/>
              <a:gd name="connsiteY8" fmla="*/ 208476 h 354391"/>
              <a:gd name="connsiteX9" fmla="*/ 58899 w 350729"/>
              <a:gd name="connsiteY9" fmla="*/ 227932 h 354391"/>
              <a:gd name="connsiteX10" fmla="*/ 107538 w 350729"/>
              <a:gd name="connsiteY10" fmla="*/ 237659 h 354391"/>
              <a:gd name="connsiteX11" fmla="*/ 136721 w 350729"/>
              <a:gd name="connsiteY11" fmla="*/ 257114 h 354391"/>
              <a:gd name="connsiteX12" fmla="*/ 156176 w 350729"/>
              <a:gd name="connsiteY12" fmla="*/ 276570 h 354391"/>
              <a:gd name="connsiteX13" fmla="*/ 214542 w 350729"/>
              <a:gd name="connsiteY13" fmla="*/ 296025 h 354391"/>
              <a:gd name="connsiteX14" fmla="*/ 272908 w 350729"/>
              <a:gd name="connsiteY14" fmla="*/ 325208 h 354391"/>
              <a:gd name="connsiteX15" fmla="*/ 302091 w 350729"/>
              <a:gd name="connsiteY15" fmla="*/ 354391 h 354391"/>
              <a:gd name="connsiteX16" fmla="*/ 321546 w 350729"/>
              <a:gd name="connsiteY16" fmla="*/ 325208 h 354391"/>
              <a:gd name="connsiteX17" fmla="*/ 350729 w 350729"/>
              <a:gd name="connsiteY17" fmla="*/ 227932 h 354391"/>
              <a:gd name="connsiteX18" fmla="*/ 341001 w 350729"/>
              <a:gd name="connsiteY18" fmla="*/ 101472 h 354391"/>
              <a:gd name="connsiteX19" fmla="*/ 311819 w 350729"/>
              <a:gd name="connsiteY19" fmla="*/ 82017 h 354391"/>
              <a:gd name="connsiteX20" fmla="*/ 272908 w 350729"/>
              <a:gd name="connsiteY20" fmla="*/ 4195 h 35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0729" h="354391">
                <a:moveTo>
                  <a:pt x="272908" y="4195"/>
                </a:moveTo>
                <a:cubicBezTo>
                  <a:pt x="258317" y="-7154"/>
                  <a:pt x="239467" y="7410"/>
                  <a:pt x="224270" y="13923"/>
                </a:cubicBezTo>
                <a:cubicBezTo>
                  <a:pt x="215840" y="17536"/>
                  <a:pt x="213515" y="30478"/>
                  <a:pt x="204814" y="33378"/>
                </a:cubicBezTo>
                <a:cubicBezTo>
                  <a:pt x="183062" y="40629"/>
                  <a:pt x="159419" y="39863"/>
                  <a:pt x="136721" y="43106"/>
                </a:cubicBezTo>
                <a:cubicBezTo>
                  <a:pt x="117266" y="49591"/>
                  <a:pt x="92856" y="48060"/>
                  <a:pt x="78355" y="62561"/>
                </a:cubicBezTo>
                <a:cubicBezTo>
                  <a:pt x="51648" y="89268"/>
                  <a:pt x="67600" y="79117"/>
                  <a:pt x="29716" y="91744"/>
                </a:cubicBezTo>
                <a:cubicBezTo>
                  <a:pt x="23231" y="98229"/>
                  <a:pt x="14980" y="103336"/>
                  <a:pt x="10261" y="111200"/>
                </a:cubicBezTo>
                <a:cubicBezTo>
                  <a:pt x="-3607" y="134314"/>
                  <a:pt x="-3233" y="165406"/>
                  <a:pt x="10261" y="189021"/>
                </a:cubicBezTo>
                <a:cubicBezTo>
                  <a:pt x="16062" y="199172"/>
                  <a:pt x="30315" y="201173"/>
                  <a:pt x="39444" y="208476"/>
                </a:cubicBezTo>
                <a:cubicBezTo>
                  <a:pt x="46606" y="214205"/>
                  <a:pt x="50469" y="224319"/>
                  <a:pt x="58899" y="227932"/>
                </a:cubicBezTo>
                <a:cubicBezTo>
                  <a:pt x="74096" y="234445"/>
                  <a:pt x="91325" y="234417"/>
                  <a:pt x="107538" y="237659"/>
                </a:cubicBezTo>
                <a:cubicBezTo>
                  <a:pt x="117266" y="244144"/>
                  <a:pt x="127592" y="249811"/>
                  <a:pt x="136721" y="257114"/>
                </a:cubicBezTo>
                <a:cubicBezTo>
                  <a:pt x="143883" y="262843"/>
                  <a:pt x="147973" y="272468"/>
                  <a:pt x="156176" y="276570"/>
                </a:cubicBezTo>
                <a:cubicBezTo>
                  <a:pt x="174519" y="285741"/>
                  <a:pt x="197478" y="284650"/>
                  <a:pt x="214542" y="296025"/>
                </a:cubicBezTo>
                <a:cubicBezTo>
                  <a:pt x="252257" y="321168"/>
                  <a:pt x="232634" y="311783"/>
                  <a:pt x="272908" y="325208"/>
                </a:cubicBezTo>
                <a:cubicBezTo>
                  <a:pt x="282636" y="334936"/>
                  <a:pt x="288334" y="354391"/>
                  <a:pt x="302091" y="354391"/>
                </a:cubicBezTo>
                <a:cubicBezTo>
                  <a:pt x="313782" y="354391"/>
                  <a:pt x="316798" y="335892"/>
                  <a:pt x="321546" y="325208"/>
                </a:cubicBezTo>
                <a:cubicBezTo>
                  <a:pt x="335077" y="294762"/>
                  <a:pt x="342645" y="260268"/>
                  <a:pt x="350729" y="227932"/>
                </a:cubicBezTo>
                <a:cubicBezTo>
                  <a:pt x="347486" y="185779"/>
                  <a:pt x="351894" y="142322"/>
                  <a:pt x="341001" y="101472"/>
                </a:cubicBezTo>
                <a:cubicBezTo>
                  <a:pt x="337989" y="90176"/>
                  <a:pt x="320948" y="89320"/>
                  <a:pt x="311819" y="82017"/>
                </a:cubicBezTo>
                <a:cubicBezTo>
                  <a:pt x="291333" y="65628"/>
                  <a:pt x="287499" y="15544"/>
                  <a:pt x="272908" y="4195"/>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4628678" y="6178620"/>
            <a:ext cx="1910392" cy="646331"/>
          </a:xfrm>
          <a:prstGeom prst="rect">
            <a:avLst/>
          </a:prstGeom>
          <a:noFill/>
        </p:spPr>
        <p:txBody>
          <a:bodyPr wrap="square" rtlCol="0">
            <a:spAutoFit/>
          </a:bodyPr>
          <a:lstStyle/>
          <a:p>
            <a:r>
              <a:rPr lang="cs-CZ" dirty="0" smtClean="0"/>
              <a:t>mitonuclear incompatibility</a:t>
            </a:r>
            <a:endParaRPr lang="en-US" dirty="0"/>
          </a:p>
        </p:txBody>
      </p:sp>
      <p:cxnSp>
        <p:nvCxnSpPr>
          <p:cNvPr id="97" name="Straight Arrow Connector 96"/>
          <p:cNvCxnSpPr/>
          <p:nvPr/>
        </p:nvCxnSpPr>
        <p:spPr>
          <a:xfrm flipH="1" flipV="1">
            <a:off x="5106754" y="5649672"/>
            <a:ext cx="118534" cy="5289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18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Autofit/>
          </a:bodyPr>
          <a:lstStyle/>
          <a:p>
            <a:pPr eaLnBrk="1" hangingPunct="1"/>
            <a:r>
              <a:rPr lang="cs-CZ" sz="3200" kern="1200" dirty="0">
                <a:solidFill>
                  <a:schemeClr val="tx1"/>
                </a:solidFill>
              </a:rPr>
              <a:t>Mitonuclear coevolution as the genesis of </a:t>
            </a:r>
            <a:r>
              <a:rPr lang="cs-CZ" sz="3200" kern="1200" dirty="0" smtClean="0">
                <a:solidFill>
                  <a:schemeClr val="tx1"/>
                </a:solidFill>
              </a:rPr>
              <a:t>speciation</a:t>
            </a:r>
            <a:endParaRPr lang="cs-CZ" sz="3200" kern="1200" dirty="0">
              <a:solidFill>
                <a:schemeClr val="tx1"/>
              </a:solidFill>
            </a:endParaRPr>
          </a:p>
        </p:txBody>
      </p:sp>
      <p:pic>
        <p:nvPicPr>
          <p:cNvPr id="13315" name="Zástupný symbol pro obsah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0266" t="14654" r="23670" b="40029"/>
          <a:stretch/>
        </p:blipFill>
        <p:spPr>
          <a:xfrm>
            <a:off x="467544" y="1844823"/>
            <a:ext cx="4371292" cy="4275209"/>
          </a:xfrm>
        </p:spPr>
      </p:pic>
      <p:sp>
        <p:nvSpPr>
          <p:cNvPr id="13319" name="TextovéPole 7"/>
          <p:cNvSpPr txBox="1">
            <a:spLocks noChangeArrowheads="1"/>
          </p:cNvSpPr>
          <p:nvPr/>
        </p:nvSpPr>
        <p:spPr bwMode="auto">
          <a:xfrm>
            <a:off x="6928056" y="6381328"/>
            <a:ext cx="15872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en-US" sz="1800" b="0" i="1" u="none" strike="noStrike" kern="1200" cap="none" spc="0" normalizeH="0" baseline="0" noProof="0" dirty="0" err="1" smtClean="0">
                <a:ln>
                  <a:noFill/>
                </a:ln>
                <a:solidFill>
                  <a:srgbClr val="000000"/>
                </a:solidFill>
                <a:effectLst/>
                <a:uLnTx/>
                <a:uFillTx/>
                <a:latin typeface="+mn-lt"/>
                <a:ea typeface="+mn-ea"/>
                <a:cs typeface="+mn-cs"/>
              </a:rPr>
              <a:t>Hill</a:t>
            </a:r>
            <a:r>
              <a:rPr kumimoji="0" lang="cs-CZ" altLang="en-US" sz="1800" b="0" i="1" u="none" strike="noStrike" kern="1200" cap="none" spc="0" normalizeH="0" baseline="0" noProof="0" dirty="0" smtClean="0">
                <a:ln>
                  <a:noFill/>
                </a:ln>
                <a:solidFill>
                  <a:srgbClr val="000000"/>
                </a:solidFill>
                <a:effectLst/>
                <a:uLnTx/>
                <a:uFillTx/>
                <a:latin typeface="+mn-lt"/>
                <a:ea typeface="+mn-ea"/>
                <a:cs typeface="+mn-cs"/>
              </a:rPr>
              <a:t> 2016, 2017</a:t>
            </a:r>
          </a:p>
        </p:txBody>
      </p:sp>
      <p:pic>
        <p:nvPicPr>
          <p:cNvPr id="10" name="Zástupný symbol pro obsah 6"/>
          <p:cNvPicPr>
            <a:picLocks noChangeAspect="1"/>
          </p:cNvPicPr>
          <p:nvPr/>
        </p:nvPicPr>
        <p:blipFill rotWithShape="1">
          <a:blip r:embed="rId3" cstate="print">
            <a:extLst>
              <a:ext uri="{28A0092B-C50C-407E-A947-70E740481C1C}">
                <a14:useLocalDpi xmlns:a14="http://schemas.microsoft.com/office/drawing/2010/main" val="0"/>
              </a:ext>
            </a:extLst>
          </a:blip>
          <a:srcRect l="50266" t="58655" r="23670" b="5914"/>
          <a:stretch/>
        </p:blipFill>
        <p:spPr>
          <a:xfrm>
            <a:off x="4499992" y="2408943"/>
            <a:ext cx="4255569" cy="3254130"/>
          </a:xfrm>
          <a:prstGeom prst="rect">
            <a:avLst/>
          </a:prstGeom>
        </p:spPr>
      </p:pic>
    </p:spTree>
    <p:extLst>
      <p:ext uri="{BB962C8B-B14F-4D97-AF65-F5344CB8AC3E}">
        <p14:creationId xmlns:p14="http://schemas.microsoft.com/office/powerpoint/2010/main" val="1692657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Mitonuclear compatibility species complex</a:t>
            </a:r>
            <a:endParaRPr lang="en-US" dirty="0"/>
          </a:p>
        </p:txBody>
      </p:sp>
      <p:sp>
        <p:nvSpPr>
          <p:cNvPr id="3" name="Content Placeholder 2"/>
          <p:cNvSpPr>
            <a:spLocks noGrp="1"/>
          </p:cNvSpPr>
          <p:nvPr>
            <p:ph idx="1"/>
          </p:nvPr>
        </p:nvSpPr>
        <p:spPr/>
        <p:txBody>
          <a:bodyPr>
            <a:normAutofit/>
          </a:bodyPr>
          <a:lstStyle/>
          <a:p>
            <a:r>
              <a:rPr lang="cs-CZ" sz="2400" dirty="0" smtClean="0"/>
              <a:t>= </a:t>
            </a:r>
            <a:r>
              <a:rPr lang="cs-CZ" sz="2400" b="1" dirty="0" smtClean="0"/>
              <a:t>a species is a population that is genetically isolated from other populations by incompatibilities in uniquely coadapted mt and N-mt genes</a:t>
            </a:r>
          </a:p>
          <a:p>
            <a:r>
              <a:rPr lang="cs-CZ" sz="2400" dirty="0" smtClean="0"/>
              <a:t>the need of mitonuclear coadaptation is </a:t>
            </a:r>
            <a:r>
              <a:rPr lang="cs-CZ" sz="2400" b="1" dirty="0" smtClean="0"/>
              <a:t>universal</a:t>
            </a:r>
            <a:r>
              <a:rPr lang="cs-CZ" sz="2400" dirty="0" smtClean="0"/>
              <a:t> among eukaryotes</a:t>
            </a:r>
          </a:p>
          <a:p>
            <a:r>
              <a:rPr lang="cs-CZ" sz="2400" dirty="0" smtClean="0"/>
              <a:t>species boundaries become objective and defensible</a:t>
            </a:r>
          </a:p>
          <a:p>
            <a:r>
              <a:rPr lang="cs-CZ" sz="2400" dirty="0" smtClean="0"/>
              <a:t>determining species boundaries would no longer be an esoteric intellectual exercise</a:t>
            </a:r>
          </a:p>
          <a:p>
            <a:r>
              <a:rPr lang="cs-CZ" sz="2400" b="1" dirty="0" smtClean="0"/>
              <a:t>„species“ is exclusively a eukaryotic concept</a:t>
            </a:r>
            <a:endParaRPr lang="en-US" sz="2400" b="1" dirty="0"/>
          </a:p>
        </p:txBody>
      </p:sp>
      <p:sp>
        <p:nvSpPr>
          <p:cNvPr id="4" name="TextovéPole 7"/>
          <p:cNvSpPr txBox="1">
            <a:spLocks noChangeArrowheads="1"/>
          </p:cNvSpPr>
          <p:nvPr/>
        </p:nvSpPr>
        <p:spPr bwMode="auto">
          <a:xfrm>
            <a:off x="6369655" y="6512021"/>
            <a:ext cx="2744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en-US" sz="1800" b="0" i="1" u="none" strike="noStrike" kern="1200" cap="none" spc="0" normalizeH="0" baseline="0" noProof="0" dirty="0" smtClean="0">
                <a:ln>
                  <a:noFill/>
                </a:ln>
                <a:solidFill>
                  <a:srgbClr val="000000"/>
                </a:solidFill>
                <a:effectLst/>
                <a:uLnTx/>
                <a:uFillTx/>
                <a:latin typeface="+mn-lt"/>
                <a:ea typeface="+mn-ea"/>
                <a:cs typeface="+mn-cs"/>
              </a:rPr>
              <a:t>Hill 2016, 2017, 2018, 2019</a:t>
            </a:r>
          </a:p>
        </p:txBody>
      </p:sp>
    </p:spTree>
    <p:extLst>
      <p:ext uri="{BB962C8B-B14F-4D97-AF65-F5344CB8AC3E}">
        <p14:creationId xmlns:p14="http://schemas.microsoft.com/office/powerpoint/2010/main" val="30607990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1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6348</TotalTime>
  <Words>4776</Words>
  <Application>Microsoft Office PowerPoint</Application>
  <PresentationFormat>Předvádění na obrazovce (4:3)</PresentationFormat>
  <Paragraphs>913</Paragraphs>
  <Slides>119</Slides>
  <Notes>21</Notes>
  <HiddenSlides>0</HiddenSlides>
  <MMClips>0</MMClips>
  <ScaleCrop>false</ScaleCrop>
  <HeadingPairs>
    <vt:vector size="8" baseType="variant">
      <vt:variant>
        <vt:lpstr>Použitá písma</vt:lpstr>
      </vt:variant>
      <vt:variant>
        <vt:i4>7</vt:i4>
      </vt:variant>
      <vt:variant>
        <vt:lpstr>Motiv</vt:lpstr>
      </vt:variant>
      <vt:variant>
        <vt:i4>16</vt:i4>
      </vt:variant>
      <vt:variant>
        <vt:lpstr>Vložené servery OLE</vt:lpstr>
      </vt:variant>
      <vt:variant>
        <vt:i4>3</vt:i4>
      </vt:variant>
      <vt:variant>
        <vt:lpstr>Nadpisy snímků</vt:lpstr>
      </vt:variant>
      <vt:variant>
        <vt:i4>119</vt:i4>
      </vt:variant>
    </vt:vector>
  </HeadingPairs>
  <TitlesOfParts>
    <vt:vector size="145" baseType="lpstr">
      <vt:lpstr>Arial</vt:lpstr>
      <vt:lpstr>Calibri</vt:lpstr>
      <vt:lpstr>Calibri Light</vt:lpstr>
      <vt:lpstr>Californian FB</vt:lpstr>
      <vt:lpstr>Comic Sans MS</vt:lpstr>
      <vt:lpstr>Symbol</vt:lpstr>
      <vt:lpstr>Times New Roman</vt:lpstr>
      <vt:lpstr>Motiv Office</vt:lpstr>
      <vt:lpstr>Office Theme</vt:lpstr>
      <vt:lpstr>Motiv sady Office</vt:lpstr>
      <vt:lpstr>Výchozí návrh</vt:lpstr>
      <vt:lpstr>1_Výchozí návrh</vt:lpstr>
      <vt:lpstr>2_Výchozí návrh</vt:lpstr>
      <vt:lpstr>3_Výchozí návrh</vt:lpstr>
      <vt:lpstr>4_Výchozí návrh</vt:lpstr>
      <vt:lpstr>5_Výchozí návrh</vt:lpstr>
      <vt:lpstr>6_Výchozí návrh</vt:lpstr>
      <vt:lpstr>7_Výchozí návrh</vt:lpstr>
      <vt:lpstr>8_Výchozí návrh</vt:lpstr>
      <vt:lpstr>9_Výchozí návrh</vt:lpstr>
      <vt:lpstr>10_Výchozí návrh</vt:lpstr>
      <vt:lpstr>11_Výchozí návrh</vt:lpstr>
      <vt:lpstr>12_Výchozí návrh</vt:lpstr>
      <vt:lpstr>CorelDRAW</vt:lpstr>
      <vt:lpstr>Photo Editor Photo</vt:lpstr>
      <vt:lpstr>Graph</vt:lpstr>
      <vt:lpstr>Molecular identification </vt:lpstr>
      <vt:lpstr>Identification of species</vt:lpstr>
      <vt:lpstr>WHAT THE SPECIES IS AND DO WE NEED THEM?</vt:lpstr>
      <vt:lpstr>Is it possible to define a species? </vt:lpstr>
      <vt:lpstr>Species concepts in biology</vt:lpstr>
      <vt:lpstr>Morphological Species Concept</vt:lpstr>
      <vt:lpstr>Biological Species Concept</vt:lpstr>
      <vt:lpstr>Complications: Parapatric contact zones</vt:lpstr>
      <vt:lpstr>Complications: Ring species</vt:lpstr>
      <vt:lpstr>Complications: Physical constraints</vt:lpstr>
      <vt:lpstr>Phylogenetic species concept (Diagnosability Version)</vt:lpstr>
      <vt:lpstr>Example: Taxonomy of ungulates</vt:lpstr>
      <vt:lpstr>Consequences intensively debated</vt:lpstr>
      <vt:lpstr>Why does it matter? The power of names!</vt:lpstr>
      <vt:lpstr>Why does it matter? Taxonomic inflation.</vt:lpstr>
      <vt:lpstr>Why does it matter? Biodiversity research.</vt:lpstr>
      <vt:lpstr>Eastern Afromontane Biodiversity Hotspot (EABH)</vt:lpstr>
      <vt:lpstr>„Ethiopian craddle“</vt:lpstr>
      <vt:lpstr>„out of Ethiopia“</vt:lpstr>
      <vt:lpstr>HOW CAN GENETICS BE HELPFUL IN SPECIES IDENTIFICATION?</vt:lpstr>
      <vt:lpstr>Prezentace aplikace PowerPoint</vt:lpstr>
      <vt:lpstr>Prezentace aplikace PowerPoint</vt:lpstr>
      <vt:lpstr>Crisis of biodiversity and classical taxonomy</vt:lpstr>
      <vt:lpstr>Integrative taxonomy</vt:lpstr>
      <vt:lpstr>What are the benefits of standardization? </vt:lpstr>
      <vt:lpstr>Why barcode animals with mitochondrial DNA? </vt:lpstr>
      <vt:lpstr>Prezentace aplikace PowerPoint</vt:lpstr>
      <vt:lpstr>Prezentace aplikace PowerPoint</vt:lpstr>
      <vt:lpstr>Prezentace aplikace PowerPoint</vt:lpstr>
      <vt:lpstr>Prezentace aplikace PowerPoint</vt:lpstr>
      <vt:lpstr>Barcodes affirm the unity of the species Homo sapiens  Comparisons show we differ from one another by only 1 or 2 nucleotides out of 648, while we differ from chimpanzees at 60 locations and gorillas at 70 locations. </vt:lpstr>
      <vt:lpstr>Prezentace aplikace PowerPoint</vt:lpstr>
      <vt:lpstr>Focus to date</vt:lpstr>
      <vt:lpstr>What do barcode differences among and within animal species studied so far suggest? </vt:lpstr>
      <vt:lpstr>Prezentace aplikace PowerPoint</vt:lpstr>
      <vt:lpstr>Prezentace aplikace PowerPoint</vt:lpstr>
      <vt:lpstr>Next generation sequencing of amplicons</vt:lpstr>
      <vt:lpstr>Prezentace aplikace PowerPoint</vt:lpstr>
      <vt:lpstr>Metabarcoding/eDNA</vt:lpstr>
      <vt:lpstr>Prezentace aplikace PowerPoint</vt:lpstr>
      <vt:lpstr>DO WE REALLY BARCODE SPECIES? </vt:lpstr>
      <vt:lpstr>What is  a species?</vt:lpstr>
      <vt:lpstr>Prezentace aplikace PowerPoint</vt:lpstr>
      <vt:lpstr>Partial mtDNA introgression in Dahomey gap</vt:lpstr>
      <vt:lpstr>Morphological differentiation</vt:lpstr>
      <vt:lpstr>Prezentace aplikace PowerPoint</vt:lpstr>
      <vt:lpstr>Prezentace aplikace PowerPoint</vt:lpstr>
      <vt:lpstr>Prezentace aplikace PowerPoint</vt:lpstr>
      <vt:lpstr>Prezentace aplikace PowerPoint</vt:lpstr>
      <vt:lpstr>Prezentace aplikace PowerPoint</vt:lpstr>
      <vt:lpstr>What is a species?</vt:lpstr>
      <vt:lpstr>What are the main limits to barcoding encountered so far? </vt:lpstr>
      <vt:lpstr>What are the main limits to barcoding encountered so far? </vt:lpstr>
      <vt:lpstr>1. Horizontal gene transfer</vt:lpstr>
      <vt:lpstr>Results of nuclear and mitochondrial DNA do not match</vt:lpstr>
      <vt:lpstr>2. Pseudogenes</vt:lpstr>
      <vt:lpstr>Prezentace aplikace PowerPoint</vt:lpstr>
      <vt:lpstr>Prezentace aplikace PowerPoint</vt:lpstr>
      <vt:lpstr>3. Heteroplasmy</vt:lpstr>
      <vt:lpstr>Paternal leakage</vt:lpstr>
      <vt:lpstr>4. GENE TREES VS. SPECIES TREES  STATISTICAL MULTI-LOCUS SPECIES DELIMITATION</vt:lpstr>
      <vt:lpstr>Allopatric speciation model</vt:lpstr>
      <vt:lpstr>Dobzhansky-Muller incompatibility</vt:lpstr>
      <vt:lpstr>Phylogeny at the level of populations and species</vt:lpstr>
      <vt:lpstr>Phylogeny at the level of populations and species</vt:lpstr>
      <vt:lpstr>Phylogeny at the level of populations and species</vt:lpstr>
      <vt:lpstr>Phylogeny at the level of populations and species</vt:lpstr>
      <vt:lpstr>Phylogeny at the level of populations and species</vt:lpstr>
      <vt:lpstr>Phylogeny at the level of populations and species</vt:lpstr>
      <vt:lpstr>Phylogeny at the level of populations and species</vt:lpstr>
      <vt:lpstr>Single-locus delimitation methods</vt:lpstr>
      <vt:lpstr>Prezentace aplikace PowerPoint</vt:lpstr>
      <vt:lpstr>Prezentace aplikace PowerPoint</vt:lpstr>
      <vt:lpstr>Mus minutoides</vt:lpstr>
      <vt:lpstr>→ Correction of number of possible taxa</vt:lpstr>
      <vt:lpstr>MOTUs vs. genetic distances </vt:lpstr>
      <vt:lpstr>Prezentace aplikace PowerPoint</vt:lpstr>
      <vt:lpstr>How many species of Nannomys?</vt:lpstr>
      <vt:lpstr>Multi-species coalescence for species delimitation</vt:lpstr>
      <vt:lpstr>Example: 6 nucler loci in Stenocephalemys</vt:lpstr>
      <vt:lpstr>Example: 6 nucler loci in Stenocephalemys</vt:lpstr>
      <vt:lpstr>Integrative taxonomy of Stenocephalemys</vt:lpstr>
      <vt:lpstr>Incongruent results from empirical systems</vt:lpstr>
      <vt:lpstr>MSC identifies population structure, not species</vt:lpstr>
      <vt:lpstr>Is it possible to define a species? </vt:lpstr>
      <vt:lpstr>THE RISE OF GENOMICS – CAN IT HELP?</vt:lpstr>
      <vt:lpstr>High-throughput sequencing (HTS)</vt:lpstr>
      <vt:lpstr>Alternative approaches for species delimitation from genomic data</vt:lpstr>
      <vt:lpstr>Nine endemic species in Ethiopia</vt:lpstr>
      <vt:lpstr>Lophuromys flavopunctatus group in Ethiopia</vt:lpstr>
      <vt:lpstr>ddRADseq: co-ancestry matrix</vt:lpstr>
      <vt:lpstr>Maximum likelihood analysis of concatenated nuclear dataset</vt:lpstr>
      <vt:lpstr>Prezentace aplikace PowerPoint</vt:lpstr>
      <vt:lpstr>5. MITOCHONDRIAL INTROGRESSION AND A UNIFYING SPECIES CONCEPT (?)</vt:lpstr>
      <vt:lpstr>Dobzhansky-Muller incompatibility</vt:lpstr>
      <vt:lpstr>Oxidative phosphorylation (OXPHOS) by electron transport system (ETS)</vt:lpstr>
      <vt:lpstr>Co-adaptation of mt and N-mt genes</vt:lpstr>
      <vt:lpstr>Mitonuclear coevolution as the genesis of speciation</vt:lpstr>
      <vt:lpstr>Mitonuclear compatibility species complex</vt:lpstr>
      <vt:lpstr>Prezentace aplikace PowerPoint</vt:lpstr>
      <vt:lpstr>Introgression/replacement of mtDNA in Myotis</vt:lpstr>
      <vt:lpstr>Myotis blythii vs. Myotis myotis - mtDNA replacement</vt:lpstr>
      <vt:lpstr>Myotis blythii vs. Myotis myotis - mtDNA replacement</vt:lpstr>
      <vt:lpstr>Prezentace aplikace PowerPoint</vt:lpstr>
      <vt:lpstr>Interspecific mtDNA introgressions in Lophuromys</vt:lpstr>
      <vt:lpstr>Prezentace aplikace PowerPoint</vt:lpstr>
      <vt:lpstr>Prezentace aplikace PowerPoint</vt:lpstr>
      <vt:lpstr>Prezentace aplikace PowerPoint</vt:lpstr>
      <vt:lpstr>Borena Saynt NP</vt:lpstr>
      <vt:lpstr>Borena Saynt NP</vt:lpstr>
      <vt:lpstr>Borena Saynt NP</vt:lpstr>
      <vt:lpstr>Prezentace aplikace PowerPoint</vt:lpstr>
      <vt:lpstr>Prezentace aplikace PowerPoint</vt:lpstr>
      <vt:lpstr>Prezentace aplikace PowerPoint</vt:lpstr>
      <vt:lpstr>Possible evolutionary explanations</vt:lpstr>
      <vt:lpstr>Possible evolutionary explanations</vt:lpstr>
      <vt:lpstr>Possible evolutionary explanations</vt:lpstr>
      <vt:lpstr>CONCLUSIONS</vt:lpstr>
      <vt:lpstr>Conclusions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Danielka</dc:creator>
  <cp:lastModifiedBy>jbryja</cp:lastModifiedBy>
  <cp:revision>223</cp:revision>
  <dcterms:created xsi:type="dcterms:W3CDTF">2019-08-13T13:11:07Z</dcterms:created>
  <dcterms:modified xsi:type="dcterms:W3CDTF">2020-11-11T07:54:22Z</dcterms:modified>
</cp:coreProperties>
</file>