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8" r:id="rId2"/>
  </p:sldMasterIdLst>
  <p:notesMasterIdLst>
    <p:notesMasterId r:id="rId52"/>
  </p:notesMasterIdLst>
  <p:sldIdLst>
    <p:sldId id="272" r:id="rId3"/>
    <p:sldId id="403" r:id="rId4"/>
    <p:sldId id="299" r:id="rId5"/>
    <p:sldId id="449" r:id="rId6"/>
    <p:sldId id="450" r:id="rId7"/>
    <p:sldId id="435" r:id="rId8"/>
    <p:sldId id="436" r:id="rId9"/>
    <p:sldId id="479" r:id="rId10"/>
    <p:sldId id="443" r:id="rId11"/>
    <p:sldId id="444" r:id="rId12"/>
    <p:sldId id="437" r:id="rId13"/>
    <p:sldId id="438" r:id="rId14"/>
    <p:sldId id="439" r:id="rId15"/>
    <p:sldId id="440" r:id="rId16"/>
    <p:sldId id="441" r:id="rId17"/>
    <p:sldId id="442" r:id="rId18"/>
    <p:sldId id="477" r:id="rId19"/>
    <p:sldId id="478" r:id="rId20"/>
    <p:sldId id="473" r:id="rId21"/>
    <p:sldId id="474" r:id="rId22"/>
    <p:sldId id="475" r:id="rId23"/>
    <p:sldId id="476" r:id="rId24"/>
    <p:sldId id="335" r:id="rId25"/>
    <p:sldId id="336" r:id="rId26"/>
    <p:sldId id="337" r:id="rId27"/>
    <p:sldId id="339" r:id="rId28"/>
    <p:sldId id="481" r:id="rId29"/>
    <p:sldId id="451" r:id="rId30"/>
    <p:sldId id="452" r:id="rId31"/>
    <p:sldId id="480" r:id="rId32"/>
    <p:sldId id="453" r:id="rId33"/>
    <p:sldId id="454" r:id="rId34"/>
    <p:sldId id="455" r:id="rId35"/>
    <p:sldId id="456" r:id="rId36"/>
    <p:sldId id="457" r:id="rId37"/>
    <p:sldId id="458" r:id="rId38"/>
    <p:sldId id="459" r:id="rId39"/>
    <p:sldId id="461" r:id="rId40"/>
    <p:sldId id="462" r:id="rId41"/>
    <p:sldId id="463" r:id="rId42"/>
    <p:sldId id="483" r:id="rId43"/>
    <p:sldId id="465" r:id="rId44"/>
    <p:sldId id="466" r:id="rId45"/>
    <p:sldId id="467" r:id="rId46"/>
    <p:sldId id="468" r:id="rId47"/>
    <p:sldId id="469" r:id="rId48"/>
    <p:sldId id="397" r:id="rId49"/>
    <p:sldId id="484" r:id="rId50"/>
    <p:sldId id="470" r:id="rId51"/>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3300"/>
    <a:srgbClr val="FF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7538" autoAdjust="0"/>
  </p:normalViewPr>
  <p:slideViewPr>
    <p:cSldViewPr>
      <p:cViewPr varScale="1">
        <p:scale>
          <a:sx n="76" d="100"/>
          <a:sy n="76" d="100"/>
        </p:scale>
        <p:origin x="164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1290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290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1290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432994A-2FC5-4ABA-B113-82AB0B5FFB95}" type="slidenum">
              <a:rPr lang="cs-CZ" altLang="cs-CZ"/>
              <a:pPr>
                <a:defRPr/>
              </a:pPr>
              <a:t>‹#›</a:t>
            </a:fld>
            <a:endParaRPr lang="cs-CZ" altLang="cs-CZ"/>
          </a:p>
        </p:txBody>
      </p:sp>
    </p:spTree>
    <p:extLst>
      <p:ext uri="{BB962C8B-B14F-4D97-AF65-F5344CB8AC3E}">
        <p14:creationId xmlns:p14="http://schemas.microsoft.com/office/powerpoint/2010/main" val="1383000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17BA66-51CE-4EAD-858D-6698AA5BFC45}" type="slidenum">
              <a:rPr lang="fr-CH" altLang="cs-CZ"/>
              <a:pPr>
                <a:spcBef>
                  <a:spcPct val="0"/>
                </a:spcBef>
              </a:pPr>
              <a:t>6</a:t>
            </a:fld>
            <a:endParaRPr lang="fr-CH" altLang="cs-CZ"/>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35334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50A5C4-A5E6-4207-AC17-BF86E83948E1}" type="slidenum">
              <a:rPr lang="fr-CH" altLang="cs-CZ"/>
              <a:pPr>
                <a:spcBef>
                  <a:spcPct val="0"/>
                </a:spcBef>
              </a:pPr>
              <a:t>15</a:t>
            </a:fld>
            <a:endParaRPr lang="fr-CH" altLang="cs-CZ"/>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1315838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396F5-CCAD-4111-B30B-3C2319E2BC1A}" type="slidenum">
              <a:rPr lang="fr-CH" altLang="cs-CZ"/>
              <a:pPr>
                <a:spcBef>
                  <a:spcPct val="0"/>
                </a:spcBef>
              </a:pPr>
              <a:t>16</a:t>
            </a:fld>
            <a:endParaRPr lang="fr-CH"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4159286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F3390F-FB0F-442C-9E63-9E2469D7F44A}" type="slidenum">
              <a:rPr lang="cs-CZ" altLang="cs-CZ"/>
              <a:pPr>
                <a:spcBef>
                  <a:spcPct val="0"/>
                </a:spcBef>
              </a:pPr>
              <a:t>18</a:t>
            </a:fld>
            <a:endParaRPr lang="cs-CZ" altLang="cs-CZ"/>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extLst>
      <p:ext uri="{BB962C8B-B14F-4D97-AF65-F5344CB8AC3E}">
        <p14:creationId xmlns:p14="http://schemas.microsoft.com/office/powerpoint/2010/main" val="373710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8796B5-AA59-4CD1-9B8E-13F7FF7BD6DF}" type="slidenum">
              <a:rPr lang="cs-CZ" altLang="cs-CZ"/>
              <a:pPr>
                <a:spcBef>
                  <a:spcPct val="0"/>
                </a:spcBef>
              </a:pPr>
              <a:t>20</a:t>
            </a:fld>
            <a:endParaRPr lang="cs-CZ" altLang="cs-CZ"/>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4058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857A57-4EBC-4A55-998E-22BE498EBAB6}" type="slidenum">
              <a:rPr lang="cs-CZ" altLang="cs-CZ"/>
              <a:pPr>
                <a:spcBef>
                  <a:spcPct val="0"/>
                </a:spcBef>
              </a:pPr>
              <a:t>21</a:t>
            </a:fld>
            <a:endParaRPr lang="cs-CZ" altLang="cs-CZ"/>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62174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ADBFA2-BE5E-4523-B5C7-6C909F43B065}" type="slidenum">
              <a:rPr lang="cs-CZ" altLang="cs-CZ">
                <a:solidFill>
                  <a:srgbClr val="000000"/>
                </a:solidFill>
              </a:rPr>
              <a:pPr>
                <a:spcBef>
                  <a:spcPct val="0"/>
                </a:spcBef>
              </a:pPr>
              <a:t>27</a:t>
            </a:fld>
            <a:endParaRPr lang="cs-CZ" altLang="cs-CZ">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A gene which is to be used as a loading control (or internal standard) should have various features - see slide.</a:t>
            </a:r>
          </a:p>
        </p:txBody>
      </p:sp>
    </p:spTree>
    <p:extLst>
      <p:ext uri="{BB962C8B-B14F-4D97-AF65-F5344CB8AC3E}">
        <p14:creationId xmlns:p14="http://schemas.microsoft.com/office/powerpoint/2010/main" val="113038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en-US"/>
          </a:p>
        </p:txBody>
      </p:sp>
      <p:sp>
        <p:nvSpPr>
          <p:cNvPr id="54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DA70A-C148-4FD2-8771-F42C4B586D5E}" type="slidenum">
              <a:rPr lang="cs-CZ" altLang="cs-CZ" sz="1200"/>
              <a:pPr/>
              <a:t>30</a:t>
            </a:fld>
            <a:endParaRPr lang="cs-CZ" altLang="cs-CZ" sz="1200"/>
          </a:p>
        </p:txBody>
      </p:sp>
    </p:spTree>
    <p:extLst>
      <p:ext uri="{BB962C8B-B14F-4D97-AF65-F5344CB8AC3E}">
        <p14:creationId xmlns:p14="http://schemas.microsoft.com/office/powerpoint/2010/main" val="68599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8AD473-4576-4B0F-B2B5-E4717EB9D13D}" type="slidenum">
              <a:rPr lang="fr-CH" altLang="cs-CZ"/>
              <a:pPr>
                <a:spcBef>
                  <a:spcPct val="0"/>
                </a:spcBef>
              </a:pPr>
              <a:t>7</a:t>
            </a:fld>
            <a:endParaRPr lang="fr-CH" altLang="cs-CZ"/>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73137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41C1D-1DA7-4314-89F5-51D579D3648E}" type="slidenum">
              <a:rPr lang="fr-CH" altLang="cs-CZ"/>
              <a:pPr>
                <a:spcBef>
                  <a:spcPct val="0"/>
                </a:spcBef>
              </a:pPr>
              <a:t>8</a:t>
            </a:fld>
            <a:endParaRPr lang="fr-CH" altLang="cs-CZ"/>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139423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B1156-8116-4AB0-94D7-F6A593084AED}" type="slidenum">
              <a:rPr lang="fr-CH" altLang="cs-CZ"/>
              <a:pPr>
                <a:spcBef>
                  <a:spcPct val="0"/>
                </a:spcBef>
              </a:pPr>
              <a:t>9</a:t>
            </a:fld>
            <a:endParaRPr lang="fr-CH" altLang="cs-CZ"/>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339604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0F3576-AC5F-4CE4-B0A2-700D3784CE19}" type="slidenum">
              <a:rPr lang="fr-CH" altLang="cs-CZ"/>
              <a:pPr>
                <a:spcBef>
                  <a:spcPct val="0"/>
                </a:spcBef>
              </a:pPr>
              <a:t>10</a:t>
            </a:fld>
            <a:endParaRPr lang="fr-CH"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two genes show incongruencies. Still, if you imagine many species and many gene-trees, they will have common signals corresponding to species. There is a growing number of methods to estimate species trees from gene-trees. It is here that certain population processes come into play!</a:t>
            </a:r>
          </a:p>
        </p:txBody>
      </p:sp>
    </p:spTree>
    <p:extLst>
      <p:ext uri="{BB962C8B-B14F-4D97-AF65-F5344CB8AC3E}">
        <p14:creationId xmlns:p14="http://schemas.microsoft.com/office/powerpoint/2010/main" val="393642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3E2450-2B8C-45BB-9D3D-E1C2A61DD04B}" type="slidenum">
              <a:rPr lang="fr-CH" altLang="cs-CZ"/>
              <a:pPr>
                <a:spcBef>
                  <a:spcPct val="0"/>
                </a:spcBef>
              </a:pPr>
              <a:t>11</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92630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C7853A-1515-4948-9AC7-D7C06F30B6EC}" type="slidenum">
              <a:rPr lang="fr-CH" altLang="cs-CZ"/>
              <a:pPr>
                <a:spcBef>
                  <a:spcPct val="0"/>
                </a:spcBef>
              </a:pPr>
              <a:t>12</a:t>
            </a:fld>
            <a:endParaRPr lang="fr-CH" altLang="cs-CZ"/>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72432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186AC7-ED21-4A4B-91C5-E914DBC6D402}" type="slidenum">
              <a:rPr lang="fr-CH" altLang="cs-CZ"/>
              <a:pPr>
                <a:spcBef>
                  <a:spcPct val="0"/>
                </a:spcBef>
              </a:pPr>
              <a:t>13</a:t>
            </a:fld>
            <a:endParaRPr lang="fr-CH" altLang="cs-CZ"/>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8190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06A158-1B3F-40A3-90E7-D58C9C413259}" type="slidenum">
              <a:rPr lang="fr-CH" altLang="cs-CZ"/>
              <a:pPr>
                <a:spcBef>
                  <a:spcPct val="0"/>
                </a:spcBef>
              </a:pPr>
              <a:t>14</a:t>
            </a:fld>
            <a:endParaRPr lang="fr-CH"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64979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C4B88D-039C-4097-9DFE-AF6AC0E1C558}" type="slidenum">
              <a:rPr lang="en-GB" altLang="cs-CZ"/>
              <a:pPr>
                <a:defRPr/>
              </a:pPr>
              <a:t>‹#›</a:t>
            </a:fld>
            <a:endParaRPr lang="en-GB" altLang="cs-CZ"/>
          </a:p>
        </p:txBody>
      </p:sp>
    </p:spTree>
    <p:extLst>
      <p:ext uri="{BB962C8B-B14F-4D97-AF65-F5344CB8AC3E}">
        <p14:creationId xmlns:p14="http://schemas.microsoft.com/office/powerpoint/2010/main" val="206953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429087-8121-4383-8BD5-FF32D6DB40F2}" type="slidenum">
              <a:rPr lang="en-GB" altLang="cs-CZ"/>
              <a:pPr>
                <a:defRPr/>
              </a:pPr>
              <a:t>‹#›</a:t>
            </a:fld>
            <a:endParaRPr lang="en-GB" altLang="cs-CZ"/>
          </a:p>
        </p:txBody>
      </p:sp>
    </p:spTree>
    <p:extLst>
      <p:ext uri="{BB962C8B-B14F-4D97-AF65-F5344CB8AC3E}">
        <p14:creationId xmlns:p14="http://schemas.microsoft.com/office/powerpoint/2010/main" val="142054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DB3E5A7-E1F5-4DA7-9516-526CCBA1286D}" type="slidenum">
              <a:rPr lang="en-GB" altLang="cs-CZ"/>
              <a:pPr>
                <a:defRPr/>
              </a:pPr>
              <a:t>‹#›</a:t>
            </a:fld>
            <a:endParaRPr lang="en-GB" altLang="cs-CZ"/>
          </a:p>
        </p:txBody>
      </p:sp>
    </p:spTree>
    <p:extLst>
      <p:ext uri="{BB962C8B-B14F-4D97-AF65-F5344CB8AC3E}">
        <p14:creationId xmlns:p14="http://schemas.microsoft.com/office/powerpoint/2010/main" val="323523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B6ECA8-47FD-48C1-B941-389B21E745C9}" type="slidenum">
              <a:rPr lang="en-GB" altLang="cs-CZ"/>
              <a:pPr>
                <a:defRPr/>
              </a:pPr>
              <a:t>‹#›</a:t>
            </a:fld>
            <a:endParaRPr lang="en-GB" altLang="cs-CZ"/>
          </a:p>
        </p:txBody>
      </p:sp>
    </p:spTree>
    <p:extLst>
      <p:ext uri="{BB962C8B-B14F-4D97-AF65-F5344CB8AC3E}">
        <p14:creationId xmlns:p14="http://schemas.microsoft.com/office/powerpoint/2010/main" val="301290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DD9A2BD-C8FA-4031-A5D0-211282AC79B7}" type="slidenum">
              <a:rPr lang="en-GB" altLang="cs-CZ"/>
              <a:pPr>
                <a:defRPr/>
              </a:pPr>
              <a:t>‹#›</a:t>
            </a:fld>
            <a:endParaRPr lang="en-GB" altLang="cs-CZ"/>
          </a:p>
        </p:txBody>
      </p:sp>
    </p:spTree>
    <p:extLst>
      <p:ext uri="{BB962C8B-B14F-4D97-AF65-F5344CB8AC3E}">
        <p14:creationId xmlns:p14="http://schemas.microsoft.com/office/powerpoint/2010/main" val="175215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B290F64E-F5FE-40A3-B803-9C141ACBC5E1}" type="slidenum">
              <a:rPr lang="fr-CH" altLang="cs-CZ"/>
              <a:pPr>
                <a:defRPr/>
              </a:pPr>
              <a:t>‹#›</a:t>
            </a:fld>
            <a:endParaRPr lang="fr-CH" altLang="cs-CZ"/>
          </a:p>
        </p:txBody>
      </p:sp>
    </p:spTree>
    <p:extLst>
      <p:ext uri="{BB962C8B-B14F-4D97-AF65-F5344CB8AC3E}">
        <p14:creationId xmlns:p14="http://schemas.microsoft.com/office/powerpoint/2010/main" val="391977318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7FC89E3-E5B1-4684-8EA5-3BA4D269D234}" type="slidenum">
              <a:rPr lang="cs-CZ" altLang="cs-CZ"/>
              <a:pPr>
                <a:defRPr/>
              </a:pPr>
              <a:t>‹#›</a:t>
            </a:fld>
            <a:endParaRPr lang="cs-CZ" altLang="cs-CZ"/>
          </a:p>
        </p:txBody>
      </p:sp>
    </p:spTree>
    <p:extLst>
      <p:ext uri="{BB962C8B-B14F-4D97-AF65-F5344CB8AC3E}">
        <p14:creationId xmlns:p14="http://schemas.microsoft.com/office/powerpoint/2010/main" val="2563058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E46D511-16EB-455C-8DA9-2099AD72FAF1}" type="slidenum">
              <a:rPr lang="cs-CZ" altLang="cs-CZ"/>
              <a:pPr>
                <a:defRPr/>
              </a:pPr>
              <a:t>‹#›</a:t>
            </a:fld>
            <a:endParaRPr lang="cs-CZ" altLang="cs-CZ"/>
          </a:p>
        </p:txBody>
      </p:sp>
    </p:spTree>
    <p:extLst>
      <p:ext uri="{BB962C8B-B14F-4D97-AF65-F5344CB8AC3E}">
        <p14:creationId xmlns:p14="http://schemas.microsoft.com/office/powerpoint/2010/main" val="1745744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D8F2E5E-3B93-42DB-BD6B-C61601871CE2}" type="slidenum">
              <a:rPr lang="cs-CZ" altLang="cs-CZ"/>
              <a:pPr>
                <a:defRPr/>
              </a:pPr>
              <a:t>‹#›</a:t>
            </a:fld>
            <a:endParaRPr lang="cs-CZ" altLang="cs-CZ"/>
          </a:p>
        </p:txBody>
      </p:sp>
    </p:spTree>
    <p:extLst>
      <p:ext uri="{BB962C8B-B14F-4D97-AF65-F5344CB8AC3E}">
        <p14:creationId xmlns:p14="http://schemas.microsoft.com/office/powerpoint/2010/main" val="150136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EA4AF67-34C1-48D5-BA07-1B5AFCC6D17F}" type="slidenum">
              <a:rPr lang="cs-CZ" altLang="cs-CZ"/>
              <a:pPr>
                <a:defRPr/>
              </a:pPr>
              <a:t>‹#›</a:t>
            </a:fld>
            <a:endParaRPr lang="cs-CZ" altLang="cs-CZ"/>
          </a:p>
        </p:txBody>
      </p:sp>
    </p:spTree>
    <p:extLst>
      <p:ext uri="{BB962C8B-B14F-4D97-AF65-F5344CB8AC3E}">
        <p14:creationId xmlns:p14="http://schemas.microsoft.com/office/powerpoint/2010/main" val="179796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B6B9851A-770C-47E8-A889-76CD98F5038F}" type="slidenum">
              <a:rPr lang="cs-CZ" altLang="cs-CZ"/>
              <a:pPr>
                <a:defRPr/>
              </a:pPr>
              <a:t>‹#›</a:t>
            </a:fld>
            <a:endParaRPr lang="cs-CZ" altLang="cs-CZ"/>
          </a:p>
        </p:txBody>
      </p:sp>
    </p:spTree>
    <p:extLst>
      <p:ext uri="{BB962C8B-B14F-4D97-AF65-F5344CB8AC3E}">
        <p14:creationId xmlns:p14="http://schemas.microsoft.com/office/powerpoint/2010/main" val="13557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D3F175-C6E7-41DD-9CDC-3B62E6E89909}" type="slidenum">
              <a:rPr lang="en-GB" altLang="cs-CZ"/>
              <a:pPr>
                <a:defRPr/>
              </a:pPr>
              <a:t>‹#›</a:t>
            </a:fld>
            <a:endParaRPr lang="en-GB" altLang="cs-CZ"/>
          </a:p>
        </p:txBody>
      </p:sp>
    </p:spTree>
    <p:extLst>
      <p:ext uri="{BB962C8B-B14F-4D97-AF65-F5344CB8AC3E}">
        <p14:creationId xmlns:p14="http://schemas.microsoft.com/office/powerpoint/2010/main" val="268495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4A3FEAA-1F21-4AC9-BB80-3DBB1C35AD7F}" type="slidenum">
              <a:rPr lang="cs-CZ" altLang="cs-CZ"/>
              <a:pPr>
                <a:defRPr/>
              </a:pPr>
              <a:t>‹#›</a:t>
            </a:fld>
            <a:endParaRPr lang="cs-CZ" altLang="cs-CZ"/>
          </a:p>
        </p:txBody>
      </p:sp>
    </p:spTree>
    <p:extLst>
      <p:ext uri="{BB962C8B-B14F-4D97-AF65-F5344CB8AC3E}">
        <p14:creationId xmlns:p14="http://schemas.microsoft.com/office/powerpoint/2010/main" val="1701879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84EF32F3-9AEE-4F1F-820C-FD81DF32DB57}" type="slidenum">
              <a:rPr lang="cs-CZ" altLang="cs-CZ"/>
              <a:pPr>
                <a:defRPr/>
              </a:pPr>
              <a:t>‹#›</a:t>
            </a:fld>
            <a:endParaRPr lang="cs-CZ" altLang="cs-CZ"/>
          </a:p>
        </p:txBody>
      </p:sp>
    </p:spTree>
    <p:extLst>
      <p:ext uri="{BB962C8B-B14F-4D97-AF65-F5344CB8AC3E}">
        <p14:creationId xmlns:p14="http://schemas.microsoft.com/office/powerpoint/2010/main" val="2312352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3AC5A0E-C162-4273-9127-1174A6BC25E0}" type="slidenum">
              <a:rPr lang="cs-CZ" altLang="cs-CZ"/>
              <a:pPr>
                <a:defRPr/>
              </a:pPr>
              <a:t>‹#›</a:t>
            </a:fld>
            <a:endParaRPr lang="cs-CZ" altLang="cs-CZ"/>
          </a:p>
        </p:txBody>
      </p:sp>
    </p:spTree>
    <p:extLst>
      <p:ext uri="{BB962C8B-B14F-4D97-AF65-F5344CB8AC3E}">
        <p14:creationId xmlns:p14="http://schemas.microsoft.com/office/powerpoint/2010/main" val="42666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C969336-565E-452C-837A-E727278ED7EC}" type="slidenum">
              <a:rPr lang="cs-CZ" altLang="cs-CZ"/>
              <a:pPr>
                <a:defRPr/>
              </a:pPr>
              <a:t>‹#›</a:t>
            </a:fld>
            <a:endParaRPr lang="cs-CZ" altLang="cs-CZ"/>
          </a:p>
        </p:txBody>
      </p:sp>
    </p:spTree>
    <p:extLst>
      <p:ext uri="{BB962C8B-B14F-4D97-AF65-F5344CB8AC3E}">
        <p14:creationId xmlns:p14="http://schemas.microsoft.com/office/powerpoint/2010/main" val="1799572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2280FD2-DE51-49B1-8970-59C23674800D}" type="slidenum">
              <a:rPr lang="cs-CZ" altLang="cs-CZ"/>
              <a:pPr>
                <a:defRPr/>
              </a:pPr>
              <a:t>‹#›</a:t>
            </a:fld>
            <a:endParaRPr lang="cs-CZ" altLang="cs-CZ"/>
          </a:p>
        </p:txBody>
      </p:sp>
    </p:spTree>
    <p:extLst>
      <p:ext uri="{BB962C8B-B14F-4D97-AF65-F5344CB8AC3E}">
        <p14:creationId xmlns:p14="http://schemas.microsoft.com/office/powerpoint/2010/main" val="3815545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5E0BD42-18F6-47A3-B8A0-7EF83CB78681}" type="slidenum">
              <a:rPr lang="cs-CZ" altLang="cs-CZ"/>
              <a:pPr>
                <a:defRPr/>
              </a:pPr>
              <a:t>‹#›</a:t>
            </a:fld>
            <a:endParaRPr lang="cs-CZ" altLang="cs-CZ"/>
          </a:p>
        </p:txBody>
      </p:sp>
    </p:spTree>
    <p:extLst>
      <p:ext uri="{BB962C8B-B14F-4D97-AF65-F5344CB8AC3E}">
        <p14:creationId xmlns:p14="http://schemas.microsoft.com/office/powerpoint/2010/main" val="658256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23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FA0F57D-1033-47B4-8831-40F5CE8F9342}" type="slidenum">
              <a:rPr lang="cs-CZ" altLang="cs-CZ"/>
              <a:pPr>
                <a:defRPr/>
              </a:pPr>
              <a:t>‹#›</a:t>
            </a:fld>
            <a:endParaRPr lang="cs-CZ" altLang="cs-CZ"/>
          </a:p>
        </p:txBody>
      </p:sp>
    </p:spTree>
    <p:extLst>
      <p:ext uri="{BB962C8B-B14F-4D97-AF65-F5344CB8AC3E}">
        <p14:creationId xmlns:p14="http://schemas.microsoft.com/office/powerpoint/2010/main" val="2714597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1169988" y="1946275"/>
            <a:ext cx="7772400" cy="4114800"/>
          </a:xfrm>
        </p:spPr>
        <p:txBody>
          <a:bodyPr rtlCol="0">
            <a:normAutofit/>
          </a:bodyPr>
          <a:lstStyle/>
          <a:p>
            <a:pPr lvl="0"/>
            <a:endParaRPr lang="cs-CZ" noProof="0"/>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B47CBD7-4C7B-4A37-AD04-587D49AB4BBC}" type="slidenum">
              <a:rPr lang="cs-CZ" altLang="cs-CZ"/>
              <a:pPr>
                <a:defRPr/>
              </a:pPr>
              <a:t>‹#›</a:t>
            </a:fld>
            <a:endParaRPr lang="cs-CZ" altLang="cs-CZ"/>
          </a:p>
        </p:txBody>
      </p:sp>
    </p:spTree>
    <p:extLst>
      <p:ext uri="{BB962C8B-B14F-4D97-AF65-F5344CB8AC3E}">
        <p14:creationId xmlns:p14="http://schemas.microsoft.com/office/powerpoint/2010/main" val="222478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32388" y="19462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32388" y="40798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3"/>
          <p:cNvSpPr>
            <a:spLocks noGrp="1"/>
          </p:cNvSpPr>
          <p:nvPr>
            <p:ph type="dt" sz="half" idx="10"/>
          </p:nvPr>
        </p:nvSpPr>
        <p:spPr/>
        <p:txBody>
          <a:bodyPr/>
          <a:lstStyle>
            <a:lvl1pPr>
              <a:defRPr/>
            </a:lvl1pPr>
          </a:lstStyle>
          <a:p>
            <a:pPr>
              <a:defRPr/>
            </a:pPr>
            <a:endParaRPr lang="cs-CZ"/>
          </a:p>
        </p:txBody>
      </p:sp>
      <p:sp>
        <p:nvSpPr>
          <p:cNvPr id="7" name="Zástupný symbol pro zápatí 4"/>
          <p:cNvSpPr>
            <a:spLocks noGrp="1"/>
          </p:cNvSpPr>
          <p:nvPr>
            <p:ph type="ftr" sz="quarter" idx="11"/>
          </p:nvPr>
        </p:nvSpPr>
        <p:spPr/>
        <p:txBody>
          <a:bodyPr/>
          <a:lstStyle>
            <a:lvl1pPr>
              <a:defRPr/>
            </a:lvl1pPr>
          </a:lstStyle>
          <a:p>
            <a:pPr>
              <a:defRPr/>
            </a:pPr>
            <a:endParaRPr lang="cs-CZ"/>
          </a:p>
        </p:txBody>
      </p:sp>
      <p:sp>
        <p:nvSpPr>
          <p:cNvPr id="8" name="Zástupný symbol pro číslo snímku 5"/>
          <p:cNvSpPr>
            <a:spLocks noGrp="1"/>
          </p:cNvSpPr>
          <p:nvPr>
            <p:ph type="sldNum" sz="quarter" idx="12"/>
          </p:nvPr>
        </p:nvSpPr>
        <p:spPr/>
        <p:txBody>
          <a:bodyPr/>
          <a:lstStyle>
            <a:lvl1pPr>
              <a:defRPr/>
            </a:lvl1pPr>
          </a:lstStyle>
          <a:p>
            <a:pPr>
              <a:defRPr/>
            </a:pPr>
            <a:fld id="{0CFE7CF3-4076-4459-BA98-411A656F911B}" type="slidenum">
              <a:rPr lang="cs-CZ" altLang="cs-CZ"/>
              <a:pPr>
                <a:defRPr/>
              </a:pPr>
              <a:t>‹#›</a:t>
            </a:fld>
            <a:endParaRPr lang="cs-CZ" altLang="cs-CZ"/>
          </a:p>
        </p:txBody>
      </p:sp>
    </p:spTree>
    <p:extLst>
      <p:ext uri="{BB962C8B-B14F-4D97-AF65-F5344CB8AC3E}">
        <p14:creationId xmlns:p14="http://schemas.microsoft.com/office/powerpoint/2010/main" val="3374559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a:lvl1pPr>
          </a:lstStyle>
          <a:p>
            <a:pPr>
              <a:defRPr/>
            </a:pPr>
            <a:fld id="{3667F0CD-0E54-4B10-A703-DE3CC1A6F86B}" type="slidenum">
              <a:rPr lang="fr-CH" altLang="en-US"/>
              <a:pPr>
                <a:defRPr/>
              </a:pPr>
              <a:t>‹#›</a:t>
            </a:fld>
            <a:endParaRPr lang="fr-CH" altLang="en-US"/>
          </a:p>
        </p:txBody>
      </p:sp>
    </p:spTree>
    <p:extLst>
      <p:ext uri="{BB962C8B-B14F-4D97-AF65-F5344CB8AC3E}">
        <p14:creationId xmlns:p14="http://schemas.microsoft.com/office/powerpoint/2010/main" val="203206531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EC9657-2D8C-48A5-8E18-0B8F308873CF}" type="slidenum">
              <a:rPr lang="en-GB" altLang="cs-CZ"/>
              <a:pPr>
                <a:defRPr/>
              </a:pPr>
              <a:t>‹#›</a:t>
            </a:fld>
            <a:endParaRPr lang="en-GB" altLang="cs-CZ"/>
          </a:p>
        </p:txBody>
      </p:sp>
    </p:spTree>
    <p:extLst>
      <p:ext uri="{BB962C8B-B14F-4D97-AF65-F5344CB8AC3E}">
        <p14:creationId xmlns:p14="http://schemas.microsoft.com/office/powerpoint/2010/main" val="203670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C414BDC-2127-456E-ACAC-D830413BC694}" type="slidenum">
              <a:rPr lang="en-GB" altLang="cs-CZ"/>
              <a:pPr>
                <a:defRPr/>
              </a:pPr>
              <a:t>‹#›</a:t>
            </a:fld>
            <a:endParaRPr lang="en-GB" altLang="cs-CZ"/>
          </a:p>
        </p:txBody>
      </p:sp>
    </p:spTree>
    <p:extLst>
      <p:ext uri="{BB962C8B-B14F-4D97-AF65-F5344CB8AC3E}">
        <p14:creationId xmlns:p14="http://schemas.microsoft.com/office/powerpoint/2010/main" val="329199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E0CA879-D9D1-4994-8C47-ACF866A13257}" type="slidenum">
              <a:rPr lang="en-GB" altLang="cs-CZ"/>
              <a:pPr>
                <a:defRPr/>
              </a:pPr>
              <a:t>‹#›</a:t>
            </a:fld>
            <a:endParaRPr lang="en-GB" altLang="cs-CZ"/>
          </a:p>
        </p:txBody>
      </p:sp>
    </p:spTree>
    <p:extLst>
      <p:ext uri="{BB962C8B-B14F-4D97-AF65-F5344CB8AC3E}">
        <p14:creationId xmlns:p14="http://schemas.microsoft.com/office/powerpoint/2010/main" val="352819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C1E016C-F66F-48DF-B4CF-50E6F7B2054B}" type="slidenum">
              <a:rPr lang="en-GB" altLang="cs-CZ"/>
              <a:pPr>
                <a:defRPr/>
              </a:pPr>
              <a:t>‹#›</a:t>
            </a:fld>
            <a:endParaRPr lang="en-GB" altLang="cs-CZ"/>
          </a:p>
        </p:txBody>
      </p:sp>
    </p:spTree>
    <p:extLst>
      <p:ext uri="{BB962C8B-B14F-4D97-AF65-F5344CB8AC3E}">
        <p14:creationId xmlns:p14="http://schemas.microsoft.com/office/powerpoint/2010/main" val="280758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8B9B270-5F57-472B-B15C-F8D96CFCDB49}" type="slidenum">
              <a:rPr lang="en-GB" altLang="cs-CZ"/>
              <a:pPr>
                <a:defRPr/>
              </a:pPr>
              <a:t>‹#›</a:t>
            </a:fld>
            <a:endParaRPr lang="en-GB" altLang="cs-CZ"/>
          </a:p>
        </p:txBody>
      </p:sp>
    </p:spTree>
    <p:extLst>
      <p:ext uri="{BB962C8B-B14F-4D97-AF65-F5344CB8AC3E}">
        <p14:creationId xmlns:p14="http://schemas.microsoft.com/office/powerpoint/2010/main" val="356660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5F3D73F-D8D5-4A75-AA90-33F94D60E2B4}" type="slidenum">
              <a:rPr lang="en-GB" altLang="cs-CZ"/>
              <a:pPr>
                <a:defRPr/>
              </a:pPr>
              <a:t>‹#›</a:t>
            </a:fld>
            <a:endParaRPr lang="en-GB" altLang="cs-CZ"/>
          </a:p>
        </p:txBody>
      </p:sp>
    </p:spTree>
    <p:extLst>
      <p:ext uri="{BB962C8B-B14F-4D97-AF65-F5344CB8AC3E}">
        <p14:creationId xmlns:p14="http://schemas.microsoft.com/office/powerpoint/2010/main" val="181818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BC6C3-4F39-494F-A424-4680D8FD50DA}" type="slidenum">
              <a:rPr lang="en-GB" altLang="cs-CZ"/>
              <a:pPr>
                <a:defRPr/>
              </a:pPr>
              <a:t>‹#›</a:t>
            </a:fld>
            <a:endParaRPr lang="en-GB" altLang="cs-CZ"/>
          </a:p>
        </p:txBody>
      </p:sp>
    </p:spTree>
    <p:extLst>
      <p:ext uri="{BB962C8B-B14F-4D97-AF65-F5344CB8AC3E}">
        <p14:creationId xmlns:p14="http://schemas.microsoft.com/office/powerpoint/2010/main" val="419947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cs-CZ"/>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cs-CZ"/>
              <a:t>Cliquez pour modifier les styles du texte du masque</a:t>
            </a:r>
          </a:p>
          <a:p>
            <a:pPr lvl="1"/>
            <a:r>
              <a:rPr lang="fr-FR" altLang="cs-CZ"/>
              <a:t>Deuxième niveau</a:t>
            </a:r>
          </a:p>
          <a:p>
            <a:pPr lvl="2"/>
            <a:r>
              <a:rPr lang="fr-FR" altLang="cs-CZ"/>
              <a:t>Troisième niveau</a:t>
            </a:r>
          </a:p>
          <a:p>
            <a:pPr lvl="3"/>
            <a:r>
              <a:rPr lang="fr-FR" altLang="cs-CZ"/>
              <a:t>Quatrième niveau</a:t>
            </a:r>
          </a:p>
          <a:p>
            <a:pPr lvl="4"/>
            <a:r>
              <a:rPr lang="fr-FR" altLang="cs-CZ"/>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9FB4AF0-3080-4A4A-B5CE-587F9B7AD290}"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068A7F-9B22-42DA-ACF8-354A1741FF4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oleObject" Target="../embeddings/oleObject3.bin"/><Relationship Id="rId4" Type="http://schemas.openxmlformats.org/officeDocument/2006/relationships/image" Target="../media/image18.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5.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wmf"/></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11188" y="1484313"/>
            <a:ext cx="7772400" cy="1143000"/>
          </a:xfrm>
        </p:spPr>
        <p:txBody>
          <a:bodyPr/>
          <a:lstStyle/>
          <a:p>
            <a:pPr eaLnBrk="1" hangingPunct="1"/>
            <a:r>
              <a:rPr lang="cs-CZ" altLang="cs-CZ" dirty="0">
                <a:latin typeface="Comic Sans MS" panose="030F0702030302020204" pitchFamily="66" charset="0"/>
              </a:rPr>
              <a:t>Exprimované geny</a:t>
            </a:r>
            <a:r>
              <a:rPr lang="fr-FR" altLang="cs-CZ" dirty="0">
                <a:latin typeface="Comic Sans MS" panose="030F0702030302020204" pitchFamily="66" charset="0"/>
              </a:rPr>
              <a:t> a </a:t>
            </a:r>
            <a:br>
              <a:rPr lang="fr-FR" altLang="cs-CZ" dirty="0">
                <a:latin typeface="Comic Sans MS" panose="030F0702030302020204" pitchFamily="66" charset="0"/>
              </a:rPr>
            </a:br>
            <a:r>
              <a:rPr lang="cs-CZ" altLang="cs-CZ" dirty="0">
                <a:latin typeface="Comic Sans MS" panose="030F0702030302020204" pitchFamily="66" charset="0"/>
              </a:rPr>
              <a:t>přírodní selekce</a:t>
            </a:r>
            <a:endParaRPr lang="en-GB" altLang="cs-CZ" dirty="0">
              <a:latin typeface="Comic Sans MS" panose="030F0702030302020204" pitchFamily="66" charset="0"/>
            </a:endParaRPr>
          </a:p>
        </p:txBody>
      </p:sp>
      <p:sp>
        <p:nvSpPr>
          <p:cNvPr id="6147" name="Rectangle 3"/>
          <p:cNvSpPr>
            <a:spLocks noGrp="1" noChangeArrowheads="1"/>
          </p:cNvSpPr>
          <p:nvPr>
            <p:ph type="subTitle" idx="1"/>
          </p:nvPr>
        </p:nvSpPr>
        <p:spPr>
          <a:xfrm>
            <a:off x="1331913" y="3284538"/>
            <a:ext cx="6400800" cy="1752600"/>
          </a:xfrm>
        </p:spPr>
        <p:txBody>
          <a:bodyPr/>
          <a:lstStyle/>
          <a:p>
            <a:pPr eaLnBrk="1" hangingPunct="1"/>
            <a:r>
              <a:rPr lang="cs-CZ" altLang="cs-CZ">
                <a:latin typeface="Comic Sans MS" panose="030F0702030302020204" pitchFamily="66" charset="0"/>
              </a:rPr>
              <a:t>Produkty funkčních genů a jejich význam v ekologických studiích</a:t>
            </a:r>
            <a:endParaRPr lang="en-GB" altLang="cs-CZ">
              <a:latin typeface="Comic Sans MS" panose="030F0702030302020204" pitchFamily="66" charset="0"/>
            </a:endParaRPr>
          </a:p>
        </p:txBody>
      </p:sp>
    </p:spTree>
  </p:cSld>
  <p:clrMapOvr>
    <a:masterClrMapping/>
  </p:clrMapOvr>
  <p:transition spd="slow">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de-CH" sz="2500" dirty="0">
                <a:solidFill>
                  <a:schemeClr val="accent2"/>
                </a:solidFill>
                <a:latin typeface="Comic Sans MS" pitchFamily="66" charset="0"/>
              </a:rPr>
              <a:t>Gene-</a:t>
            </a:r>
            <a:r>
              <a:rPr lang="de-CH" sz="2500" dirty="0" err="1">
                <a:solidFill>
                  <a:schemeClr val="accent2"/>
                </a:solidFill>
                <a:latin typeface="Comic Sans MS" pitchFamily="66" charset="0"/>
              </a:rPr>
              <a:t>tree</a:t>
            </a:r>
            <a:r>
              <a:rPr lang="de-CH" sz="2500" dirty="0">
                <a:solidFill>
                  <a:schemeClr val="accent2"/>
                </a:solidFill>
                <a:latin typeface="Comic Sans MS" pitchFamily="66" charset="0"/>
              </a:rPr>
              <a:t> versus </a:t>
            </a:r>
            <a:r>
              <a:rPr lang="de-CH" sz="2500" dirty="0" err="1">
                <a:solidFill>
                  <a:schemeClr val="accent2"/>
                </a:solidFill>
                <a:latin typeface="Comic Sans MS" pitchFamily="66" charset="0"/>
              </a:rPr>
              <a:t>species</a:t>
            </a:r>
            <a:r>
              <a:rPr lang="de-CH" sz="2500" dirty="0">
                <a:solidFill>
                  <a:schemeClr val="accent2"/>
                </a:solidFill>
                <a:latin typeface="Comic Sans MS" pitchFamily="66" charset="0"/>
              </a:rPr>
              <a:t> </a:t>
            </a:r>
            <a:r>
              <a:rPr lang="de-CH" sz="2500" dirty="0" err="1">
                <a:solidFill>
                  <a:schemeClr val="accent2"/>
                </a:solidFill>
                <a:latin typeface="Comic Sans MS" pitchFamily="66" charset="0"/>
              </a:rPr>
              <a:t>tree</a:t>
            </a:r>
            <a:endParaRPr lang="de-CH" sz="2500" dirty="0">
              <a:solidFill>
                <a:schemeClr val="accent2"/>
              </a:solidFill>
              <a:latin typeface="Comic Sans MS" pitchFamily="66" charset="0"/>
            </a:endParaRPr>
          </a:p>
          <a:p>
            <a:pPr marL="0" indent="0" eaLnBrk="1" hangingPunct="1">
              <a:defRPr/>
            </a:pPr>
            <a:endParaRPr lang="de-CH" sz="2500" dirty="0">
              <a:solidFill>
                <a:schemeClr val="accent2"/>
              </a:solidFill>
              <a:effectLst>
                <a:outerShdw blurRad="38100" dist="38100" dir="2700000" algn="tl">
                  <a:srgbClr val="C0C0C0"/>
                </a:outerShdw>
              </a:effectLst>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r>
              <a:rPr lang="de-CH" sz="2000" dirty="0">
                <a:solidFill>
                  <a:schemeClr val="accent2"/>
                </a:solidFill>
              </a:rPr>
              <a:t>       </a:t>
            </a: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cxnSp>
        <p:nvCxnSpPr>
          <p:cNvPr id="19459" name="Straight Connector 8"/>
          <p:cNvCxnSpPr>
            <a:cxnSpLocks noChangeShapeType="1"/>
          </p:cNvCxnSpPr>
          <p:nvPr/>
        </p:nvCxnSpPr>
        <p:spPr bwMode="auto">
          <a:xfrm>
            <a:off x="3635375" y="2349500"/>
            <a:ext cx="0"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0" name="Straight Connector 10"/>
          <p:cNvCxnSpPr>
            <a:cxnSpLocks noChangeShapeType="1"/>
          </p:cNvCxnSpPr>
          <p:nvPr/>
        </p:nvCxnSpPr>
        <p:spPr bwMode="auto">
          <a:xfrm flipH="1">
            <a:off x="5291138" y="2349500"/>
            <a:ext cx="1587"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1" name="Straight Connector 11"/>
          <p:cNvCxnSpPr>
            <a:cxnSpLocks noChangeShapeType="1"/>
          </p:cNvCxnSpPr>
          <p:nvPr/>
        </p:nvCxnSpPr>
        <p:spPr bwMode="auto">
          <a:xfrm flipH="1">
            <a:off x="1692275" y="3429000"/>
            <a:ext cx="19431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2" name="Straight Connector 16"/>
          <p:cNvCxnSpPr>
            <a:cxnSpLocks noChangeShapeType="1"/>
          </p:cNvCxnSpPr>
          <p:nvPr/>
        </p:nvCxnSpPr>
        <p:spPr bwMode="auto">
          <a:xfrm>
            <a:off x="3492500" y="4905375"/>
            <a:ext cx="792163"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3" name="Straight Connector 27"/>
          <p:cNvCxnSpPr>
            <a:cxnSpLocks noChangeShapeType="1"/>
          </p:cNvCxnSpPr>
          <p:nvPr/>
        </p:nvCxnSpPr>
        <p:spPr bwMode="auto">
          <a:xfrm>
            <a:off x="4032250" y="4437063"/>
            <a:ext cx="1258888" cy="1512887"/>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4" name="Straight Connector 38"/>
          <p:cNvCxnSpPr>
            <a:cxnSpLocks noChangeShapeType="1"/>
          </p:cNvCxnSpPr>
          <p:nvPr/>
        </p:nvCxnSpPr>
        <p:spPr bwMode="auto">
          <a:xfrm>
            <a:off x="4464050" y="3860800"/>
            <a:ext cx="1763713" cy="20891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5" name="Straight Connector 41"/>
          <p:cNvCxnSpPr>
            <a:cxnSpLocks noChangeShapeType="1"/>
          </p:cNvCxnSpPr>
          <p:nvPr/>
        </p:nvCxnSpPr>
        <p:spPr bwMode="auto">
          <a:xfrm flipH="1">
            <a:off x="2628900" y="4905375"/>
            <a:ext cx="863600"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6" name="Straight Connector 44"/>
          <p:cNvCxnSpPr>
            <a:cxnSpLocks noChangeShapeType="1"/>
          </p:cNvCxnSpPr>
          <p:nvPr/>
        </p:nvCxnSpPr>
        <p:spPr bwMode="auto">
          <a:xfrm flipH="1">
            <a:off x="3995738" y="3860800"/>
            <a:ext cx="504825" cy="576263"/>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7" name="Straight Connector 47"/>
          <p:cNvCxnSpPr>
            <a:cxnSpLocks noChangeShapeType="1"/>
          </p:cNvCxnSpPr>
          <p:nvPr/>
        </p:nvCxnSpPr>
        <p:spPr bwMode="auto">
          <a:xfrm>
            <a:off x="5292725" y="3429000"/>
            <a:ext cx="21590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nvGrpSpPr>
          <p:cNvPr id="2" name="Group 69"/>
          <p:cNvGrpSpPr>
            <a:grpSpLocks/>
          </p:cNvGrpSpPr>
          <p:nvPr/>
        </p:nvGrpSpPr>
        <p:grpSpPr bwMode="auto">
          <a:xfrm>
            <a:off x="1908175" y="2276475"/>
            <a:ext cx="4967288" cy="3673475"/>
            <a:chOff x="1619672" y="2276872"/>
            <a:chExt cx="4968552" cy="3672408"/>
          </a:xfrm>
        </p:grpSpPr>
        <p:cxnSp>
          <p:nvCxnSpPr>
            <p:cNvPr id="19497" name="Straight Connector 51"/>
            <p:cNvCxnSpPr>
              <a:cxnSpLocks noChangeShapeType="1"/>
            </p:cNvCxnSpPr>
            <p:nvPr/>
          </p:nvCxnSpPr>
          <p:spPr bwMode="auto">
            <a:xfrm>
              <a:off x="3851920" y="2276872"/>
              <a:ext cx="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8" name="Straight Connector 55"/>
            <p:cNvCxnSpPr>
              <a:cxnSpLocks noChangeShapeType="1"/>
            </p:cNvCxnSpPr>
            <p:nvPr/>
          </p:nvCxnSpPr>
          <p:spPr bwMode="auto">
            <a:xfrm flipH="1" flipV="1">
              <a:off x="3851920" y="2996952"/>
              <a:ext cx="2736304"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9" name="Straight Connector 59"/>
            <p:cNvCxnSpPr>
              <a:cxnSpLocks noChangeShapeType="1"/>
            </p:cNvCxnSpPr>
            <p:nvPr/>
          </p:nvCxnSpPr>
          <p:spPr bwMode="auto">
            <a:xfrm flipH="1">
              <a:off x="1619672" y="2996952"/>
              <a:ext cx="2232248"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500" name="Straight Connector 63"/>
            <p:cNvCxnSpPr>
              <a:cxnSpLocks noChangeShapeType="1"/>
            </p:cNvCxnSpPr>
            <p:nvPr/>
          </p:nvCxnSpPr>
          <p:spPr bwMode="auto">
            <a:xfrm flipH="1" flipV="1">
              <a:off x="3095836" y="4005064"/>
              <a:ext cx="1008484" cy="194421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77"/>
          <p:cNvGrpSpPr>
            <a:grpSpLocks/>
          </p:cNvGrpSpPr>
          <p:nvPr/>
        </p:nvGrpSpPr>
        <p:grpSpPr bwMode="auto">
          <a:xfrm>
            <a:off x="2268538" y="2276475"/>
            <a:ext cx="4967287" cy="3673475"/>
            <a:chOff x="1619672" y="2276872"/>
            <a:chExt cx="4968552" cy="3672408"/>
          </a:xfrm>
        </p:grpSpPr>
        <p:cxnSp>
          <p:nvCxnSpPr>
            <p:cNvPr id="19492" name="Straight Connector 78"/>
            <p:cNvCxnSpPr>
              <a:cxnSpLocks noChangeShapeType="1"/>
            </p:cNvCxnSpPr>
            <p:nvPr/>
          </p:nvCxnSpPr>
          <p:spPr bwMode="auto">
            <a:xfrm>
              <a:off x="3851920" y="2276872"/>
              <a:ext cx="0"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3" name="Straight Connector 79"/>
            <p:cNvCxnSpPr>
              <a:cxnSpLocks noChangeShapeType="1"/>
            </p:cNvCxnSpPr>
            <p:nvPr/>
          </p:nvCxnSpPr>
          <p:spPr bwMode="auto">
            <a:xfrm flipH="1" flipV="1">
              <a:off x="3851920" y="2996952"/>
              <a:ext cx="2736304"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4" name="Straight Connector 80"/>
            <p:cNvCxnSpPr>
              <a:cxnSpLocks noChangeShapeType="1"/>
            </p:cNvCxnSpPr>
            <p:nvPr/>
          </p:nvCxnSpPr>
          <p:spPr bwMode="auto">
            <a:xfrm flipH="1">
              <a:off x="1619672" y="2996952"/>
              <a:ext cx="2232248"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5" name="Straight Connector 81"/>
            <p:cNvCxnSpPr>
              <a:cxnSpLocks noChangeShapeType="1"/>
            </p:cNvCxnSpPr>
            <p:nvPr/>
          </p:nvCxnSpPr>
          <p:spPr bwMode="auto">
            <a:xfrm flipH="1" flipV="1">
              <a:off x="3132584" y="4437112"/>
              <a:ext cx="1168828" cy="151216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6" name="Straight Connector 82"/>
            <p:cNvCxnSpPr>
              <a:cxnSpLocks noChangeShapeType="1"/>
            </p:cNvCxnSpPr>
            <p:nvPr/>
          </p:nvCxnSpPr>
          <p:spPr bwMode="auto">
            <a:xfrm flipH="1">
              <a:off x="3132584" y="3284984"/>
              <a:ext cx="971736" cy="11521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grpSp>
      <p:sp>
        <p:nvSpPr>
          <p:cNvPr id="19470" name="Rectangle 83"/>
          <p:cNvSpPr>
            <a:spLocks noChangeArrowheads="1"/>
          </p:cNvSpPr>
          <p:nvPr/>
        </p:nvSpPr>
        <p:spPr bwMode="auto">
          <a:xfrm>
            <a:off x="1908175" y="5903913"/>
            <a:ext cx="414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9471" name="Rectangle 84"/>
          <p:cNvSpPr>
            <a:spLocks noChangeArrowheads="1"/>
          </p:cNvSpPr>
          <p:nvPr/>
        </p:nvSpPr>
        <p:spPr bwMode="auto">
          <a:xfrm>
            <a:off x="4572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9472" name="Rectangle 85"/>
          <p:cNvSpPr>
            <a:spLocks noChangeArrowheads="1"/>
          </p:cNvSpPr>
          <p:nvPr/>
        </p:nvSpPr>
        <p:spPr bwMode="auto">
          <a:xfrm>
            <a:off x="6604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C</a:t>
            </a:r>
          </a:p>
        </p:txBody>
      </p:sp>
      <p:grpSp>
        <p:nvGrpSpPr>
          <p:cNvPr id="4" name="Group 73"/>
          <p:cNvGrpSpPr>
            <a:grpSpLocks/>
          </p:cNvGrpSpPr>
          <p:nvPr/>
        </p:nvGrpSpPr>
        <p:grpSpPr bwMode="auto">
          <a:xfrm>
            <a:off x="719138" y="2133600"/>
            <a:ext cx="1873250" cy="1330325"/>
            <a:chOff x="719480" y="2132856"/>
            <a:chExt cx="1872392" cy="1331277"/>
          </a:xfrm>
        </p:grpSpPr>
        <p:cxnSp>
          <p:nvCxnSpPr>
            <p:cNvPr id="19485" name="Straight Connector 87"/>
            <p:cNvCxnSpPr>
              <a:cxnSpLocks noChangeShapeType="1"/>
            </p:cNvCxnSpPr>
            <p:nvPr/>
          </p:nvCxnSpPr>
          <p:spPr bwMode="auto">
            <a:xfrm>
              <a:off x="1612266" y="2132856"/>
              <a:ext cx="0" cy="197669"/>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6" name="Straight Connector 88"/>
            <p:cNvCxnSpPr>
              <a:cxnSpLocks noChangeShapeType="1"/>
            </p:cNvCxnSpPr>
            <p:nvPr/>
          </p:nvCxnSpPr>
          <p:spPr bwMode="auto">
            <a:xfrm flipH="1" flipV="1">
              <a:off x="1612266" y="2330525"/>
              <a:ext cx="799494"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7" name="Straight Connector 89"/>
            <p:cNvCxnSpPr>
              <a:cxnSpLocks noChangeShapeType="1"/>
            </p:cNvCxnSpPr>
            <p:nvPr/>
          </p:nvCxnSpPr>
          <p:spPr bwMode="auto">
            <a:xfrm flipH="1">
              <a:off x="960047" y="2330525"/>
              <a:ext cx="652219"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8" name="Straight Connector 90"/>
            <p:cNvCxnSpPr>
              <a:cxnSpLocks noChangeShapeType="1"/>
            </p:cNvCxnSpPr>
            <p:nvPr/>
          </p:nvCxnSpPr>
          <p:spPr bwMode="auto">
            <a:xfrm flipH="1" flipV="1">
              <a:off x="1402090" y="2607262"/>
              <a:ext cx="283922" cy="53370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9489" name="Rectangle 91"/>
            <p:cNvSpPr>
              <a:spLocks noChangeArrowheads="1"/>
            </p:cNvSpPr>
            <p:nvPr/>
          </p:nvSpPr>
          <p:spPr bwMode="auto">
            <a:xfrm>
              <a:off x="719480"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A</a:t>
              </a:r>
            </a:p>
          </p:txBody>
        </p:sp>
        <p:sp>
          <p:nvSpPr>
            <p:cNvPr id="19490" name="Rectangle 92"/>
            <p:cNvSpPr>
              <a:spLocks noChangeArrowheads="1"/>
            </p:cNvSpPr>
            <p:nvPr/>
          </p:nvSpPr>
          <p:spPr bwMode="auto">
            <a:xfrm>
              <a:off x="147565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B</a:t>
              </a:r>
            </a:p>
          </p:txBody>
        </p:sp>
        <p:sp>
          <p:nvSpPr>
            <p:cNvPr id="19491" name="Rectangle 93"/>
            <p:cNvSpPr>
              <a:spLocks noChangeArrowheads="1"/>
            </p:cNvSpPr>
            <p:nvPr/>
          </p:nvSpPr>
          <p:spPr bwMode="auto">
            <a:xfrm>
              <a:off x="226774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C</a:t>
              </a:r>
            </a:p>
          </p:txBody>
        </p:sp>
      </p:grpSp>
      <p:grpSp>
        <p:nvGrpSpPr>
          <p:cNvPr id="5" name="Group 109"/>
          <p:cNvGrpSpPr>
            <a:grpSpLocks/>
          </p:cNvGrpSpPr>
          <p:nvPr/>
        </p:nvGrpSpPr>
        <p:grpSpPr bwMode="auto">
          <a:xfrm>
            <a:off x="6624638" y="2141538"/>
            <a:ext cx="1763712" cy="1322387"/>
            <a:chOff x="6624136" y="2141240"/>
            <a:chExt cx="1764288" cy="1322893"/>
          </a:xfrm>
        </p:grpSpPr>
        <p:cxnSp>
          <p:nvCxnSpPr>
            <p:cNvPr id="19478" name="Straight Connector 95"/>
            <p:cNvCxnSpPr>
              <a:cxnSpLocks noChangeShapeType="1"/>
            </p:cNvCxnSpPr>
            <p:nvPr/>
          </p:nvCxnSpPr>
          <p:spPr bwMode="auto">
            <a:xfrm>
              <a:off x="7418925" y="2141240"/>
              <a:ext cx="0" cy="196025"/>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79" name="Straight Connector 96"/>
            <p:cNvCxnSpPr>
              <a:cxnSpLocks noChangeShapeType="1"/>
            </p:cNvCxnSpPr>
            <p:nvPr/>
          </p:nvCxnSpPr>
          <p:spPr bwMode="auto">
            <a:xfrm flipH="1" flipV="1">
              <a:off x="7418925" y="2337265"/>
              <a:ext cx="753475"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0" name="Straight Connector 97"/>
            <p:cNvCxnSpPr>
              <a:cxnSpLocks noChangeShapeType="1"/>
            </p:cNvCxnSpPr>
            <p:nvPr/>
          </p:nvCxnSpPr>
          <p:spPr bwMode="auto">
            <a:xfrm flipH="1">
              <a:off x="6804248" y="2337265"/>
              <a:ext cx="614677"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1" name="Straight Connector 99"/>
            <p:cNvCxnSpPr>
              <a:cxnSpLocks noChangeShapeType="1"/>
            </p:cNvCxnSpPr>
            <p:nvPr/>
          </p:nvCxnSpPr>
          <p:spPr bwMode="auto">
            <a:xfrm flipH="1">
              <a:off x="7348064" y="2420888"/>
              <a:ext cx="176448"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sp>
          <p:nvSpPr>
            <p:cNvPr id="19482" name="Rectangle 101"/>
            <p:cNvSpPr>
              <a:spLocks noChangeArrowheads="1"/>
            </p:cNvSpPr>
            <p:nvPr/>
          </p:nvSpPr>
          <p:spPr bwMode="auto">
            <a:xfrm>
              <a:off x="662413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A</a:t>
              </a:r>
            </a:p>
          </p:txBody>
        </p:sp>
        <p:sp>
          <p:nvSpPr>
            <p:cNvPr id="19483" name="Rectangle 102"/>
            <p:cNvSpPr>
              <a:spLocks noChangeArrowheads="1"/>
            </p:cNvSpPr>
            <p:nvPr/>
          </p:nvSpPr>
          <p:spPr bwMode="auto">
            <a:xfrm>
              <a:off x="720038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B</a:t>
              </a:r>
            </a:p>
          </p:txBody>
        </p:sp>
        <p:sp>
          <p:nvSpPr>
            <p:cNvPr id="19484" name="Rectangle 103"/>
            <p:cNvSpPr>
              <a:spLocks noChangeArrowheads="1"/>
            </p:cNvSpPr>
            <p:nvPr/>
          </p:nvSpPr>
          <p:spPr bwMode="auto">
            <a:xfrm>
              <a:off x="806429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C</a:t>
              </a:r>
            </a:p>
          </p:txBody>
        </p:sp>
      </p:grpSp>
      <p:sp>
        <p:nvSpPr>
          <p:cNvPr id="44" name="Rectangle 2"/>
          <p:cNvSpPr txBox="1">
            <a:spLocks noChangeArrowheads="1"/>
          </p:cNvSpPr>
          <p:nvPr/>
        </p:nvSpPr>
        <p:spPr bwMode="auto">
          <a:xfrm>
            <a:off x="250825" y="188913"/>
            <a:ext cx="8642350" cy="8636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
        <p:nvSpPr>
          <p:cNvPr id="19476" name="Obdélník 5"/>
          <p:cNvSpPr>
            <a:spLocks noChangeArrowheads="1"/>
          </p:cNvSpPr>
          <p:nvPr/>
        </p:nvSpPr>
        <p:spPr bwMode="auto">
          <a:xfrm>
            <a:off x="422275" y="1854200"/>
            <a:ext cx="112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FF0000"/>
                </a:solidFill>
                <a:latin typeface="Comic Sans MS" panose="030F0702030302020204" pitchFamily="66" charset="0"/>
              </a:rPr>
              <a:t>Gene</a:t>
            </a:r>
            <a:r>
              <a:rPr lang="cs-CZ" altLang="en-US">
                <a:solidFill>
                  <a:srgbClr val="FF0000"/>
                </a:solidFill>
                <a:latin typeface="Comic Sans MS" panose="030F0702030302020204" pitchFamily="66" charset="0"/>
              </a:rPr>
              <a:t> 1</a:t>
            </a:r>
            <a:endParaRPr lang="cs-CZ" altLang="en-US">
              <a:solidFill>
                <a:srgbClr val="FF0000"/>
              </a:solidFill>
            </a:endParaRPr>
          </a:p>
        </p:txBody>
      </p:sp>
      <p:sp>
        <p:nvSpPr>
          <p:cNvPr id="19477" name="Obdélník 44"/>
          <p:cNvSpPr>
            <a:spLocks noChangeArrowheads="1"/>
          </p:cNvSpPr>
          <p:nvPr/>
        </p:nvSpPr>
        <p:spPr bwMode="auto">
          <a:xfrm>
            <a:off x="7597775" y="1911350"/>
            <a:ext cx="1171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00B050"/>
                </a:solidFill>
                <a:latin typeface="Comic Sans MS" panose="030F0702030302020204" pitchFamily="66" charset="0"/>
              </a:rPr>
              <a:t>Gene</a:t>
            </a:r>
            <a:r>
              <a:rPr lang="cs-CZ" altLang="en-US">
                <a:solidFill>
                  <a:srgbClr val="00B050"/>
                </a:solidFill>
                <a:latin typeface="Comic Sans MS" panose="030F0702030302020204" pitchFamily="66" charset="0"/>
              </a:rPr>
              <a:t> 2</a:t>
            </a:r>
            <a:endParaRPr lang="cs-CZ" altLang="en-US">
              <a:solidFill>
                <a:srgbClr val="00B050"/>
              </a:solidFill>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0" end="10"/>
                                            </p:txEl>
                                          </p:spTgt>
                                        </p:tgtEl>
                                        <p:attrNameLst>
                                          <p:attrName>style.visibility</p:attrName>
                                        </p:attrNameLst>
                                      </p:cBhvr>
                                      <p:to>
                                        <p:strVal val="visible"/>
                                      </p:to>
                                    </p:set>
                                    <p:animEffect transition="in" filter="fade">
                                      <p:cBhvr>
                                        <p:cTn id="7" dur="250"/>
                                        <p:tgtEl>
                                          <p:spTgt spid="528386">
                                            <p:txEl>
                                              <p:pRg st="10" end="1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1268413"/>
            <a:ext cx="8532812" cy="4857750"/>
          </a:xfrm>
        </p:spPr>
        <p:txBody>
          <a:bodyPr/>
          <a:lstStyle/>
          <a:p>
            <a:pPr marL="0" indent="0" eaLnBrk="1" hangingPunct="1">
              <a:defRPr/>
            </a:pPr>
            <a:endParaRPr lang="de-CH" sz="400">
              <a:latin typeface="Comic Sans MS" pitchFamily="66" charset="0"/>
            </a:endParaRPr>
          </a:p>
          <a:p>
            <a:pPr marL="0" indent="0" eaLnBrk="1" hangingPunct="1">
              <a:defRPr/>
            </a:pPr>
            <a:r>
              <a:rPr lang="cs-CZ" sz="2400">
                <a:solidFill>
                  <a:schemeClr val="accent2"/>
                </a:solidFill>
                <a:latin typeface="Comic Sans MS" pitchFamily="66" charset="0"/>
              </a:rPr>
              <a:t> </a:t>
            </a:r>
            <a:r>
              <a:rPr lang="de-CH" sz="2400">
                <a:solidFill>
                  <a:schemeClr val="accent2"/>
                </a:solidFill>
                <a:latin typeface="Comic Sans MS" pitchFamily="66" charset="0"/>
              </a:rPr>
              <a:t>Gene-trees &amp; Selection: The case of C4 photosynthesis</a:t>
            </a:r>
          </a:p>
          <a:p>
            <a:pPr marL="0" indent="0" eaLnBrk="1" hangingPunct="1">
              <a:defRPr/>
            </a:pPr>
            <a:endParaRPr lang="de-CH" sz="24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1800">
                <a:solidFill>
                  <a:schemeClr val="accent2"/>
                </a:solidFill>
                <a:latin typeface="Comic Sans MS" pitchFamily="66" charset="0"/>
              </a:rPr>
              <a:t> </a:t>
            </a:r>
            <a:r>
              <a:rPr lang="de-CH" sz="1800">
                <a:solidFill>
                  <a:schemeClr val="accent2"/>
                </a:solidFill>
                <a:latin typeface="Comic Sans MS" pitchFamily="66" charset="0"/>
              </a:rPr>
              <a:t>Christin et al. 2007, Curr Biol</a:t>
            </a:r>
          </a:p>
          <a:p>
            <a:pPr marL="0" indent="0" eaLnBrk="1" hangingPunct="1">
              <a:defRPr/>
            </a:pPr>
            <a:r>
              <a:rPr lang="cs-CZ" sz="1800" i="1">
                <a:solidFill>
                  <a:schemeClr val="accent2"/>
                </a:solidFill>
                <a:latin typeface="Comic Sans MS" pitchFamily="66" charset="0"/>
              </a:rPr>
              <a:t> </a:t>
            </a:r>
            <a:r>
              <a:rPr lang="de-CH" sz="1800" i="1">
                <a:solidFill>
                  <a:schemeClr val="accent2"/>
                </a:solidFill>
                <a:latin typeface="Comic Sans MS" pitchFamily="66" charset="0"/>
              </a:rPr>
              <a:t>PEPC </a:t>
            </a:r>
            <a:r>
              <a:rPr lang="de-CH" sz="1800">
                <a:solidFill>
                  <a:schemeClr val="accent2"/>
                </a:solidFill>
                <a:latin typeface="Comic Sans MS" pitchFamily="66" charset="0"/>
              </a:rPr>
              <a:t>gene</a:t>
            </a:r>
          </a:p>
          <a:p>
            <a:pPr marL="0" indent="0" eaLnBrk="1" hangingPunct="1">
              <a:defRPr/>
            </a:pPr>
            <a:r>
              <a:rPr lang="de-CH" sz="1800">
                <a:solidFill>
                  <a:schemeClr val="accent2"/>
                </a:solidFill>
                <a:latin typeface="Comic Sans MS" pitchFamily="66" charset="0"/>
                <a:sym typeface="Wingdings" pitchFamily="2" charset="2"/>
              </a:rPr>
              <a:t>     </a:t>
            </a:r>
            <a:r>
              <a:rPr lang="de-CH" sz="1800">
                <a:solidFill>
                  <a:schemeClr val="accent2"/>
                </a:solidFill>
                <a:latin typeface="Comic Sans MS" pitchFamily="66" charset="0"/>
              </a:rPr>
              <a:t>C4 photosynthesis</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100">
              <a:solidFill>
                <a:schemeClr val="accent2"/>
              </a:solidFill>
              <a:latin typeface="Comic Sans MS" pitchFamily="66" charset="0"/>
            </a:endParaRPr>
          </a:p>
          <a:p>
            <a:pPr marL="0" indent="0" eaLnBrk="1" hangingPunct="1">
              <a:defRPr/>
            </a:pPr>
            <a:r>
              <a:rPr lang="de-CH" sz="1800">
                <a:solidFill>
                  <a:schemeClr val="accent2"/>
                </a:solidFill>
                <a:latin typeface="Comic Sans MS" pitchFamily="66" charset="0"/>
              </a:rPr>
              <a:t>       </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en-US" sz="1800">
              <a:solidFill>
                <a:schemeClr val="accent2"/>
              </a:solidFill>
              <a:latin typeface="Comic Sans MS" pitchFamily="66"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b="2933"/>
          <a:stretch>
            <a:fillRect/>
          </a:stretch>
        </p:blipFill>
        <p:spPr bwMode="auto">
          <a:xfrm>
            <a:off x="4186238" y="2133600"/>
            <a:ext cx="49942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1" end="11"/>
                                            </p:txEl>
                                          </p:spTgt>
                                        </p:tgtEl>
                                        <p:attrNameLst>
                                          <p:attrName>style.visibility</p:attrName>
                                        </p:attrNameLst>
                                      </p:cBhvr>
                                      <p:to>
                                        <p:strVal val="visible"/>
                                      </p:to>
                                    </p:set>
                                    <p:animEffect transition="in" filter="fade">
                                      <p:cBhvr>
                                        <p:cTn id="7" dur="250"/>
                                        <p:tgtEl>
                                          <p:spTgt spid="52838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44450"/>
            <a:ext cx="5316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8"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9"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0"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1"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15" name="Rectangle 14"/>
          <p:cNvSpPr>
            <a:spLocks noChangeArrowheads="1"/>
          </p:cNvSpPr>
          <p:nvPr/>
        </p:nvSpPr>
        <p:spPr bwMode="auto">
          <a:xfrm>
            <a:off x="6300788" y="188913"/>
            <a:ext cx="2519362" cy="1584325"/>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3" name="Rectangle 4"/>
          <p:cNvSpPr>
            <a:spLocks noChangeArrowheads="1"/>
          </p:cNvSpPr>
          <p:nvPr/>
        </p:nvSpPr>
        <p:spPr bwMode="auto">
          <a:xfrm>
            <a:off x="3203575" y="-26988"/>
            <a:ext cx="2643188"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species-tree</a:t>
            </a:r>
          </a:p>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
        <p:nvSpPr>
          <p:cNvPr id="17" name="Rectangle 16"/>
          <p:cNvSpPr>
            <a:spLocks noChangeArrowheads="1"/>
          </p:cNvSpPr>
          <p:nvPr/>
        </p:nvSpPr>
        <p:spPr bwMode="auto">
          <a:xfrm>
            <a:off x="3722688" y="858838"/>
            <a:ext cx="2479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gene-tree</a:t>
            </a:r>
          </a:p>
          <a:p>
            <a:pPr eaLnBrk="1" hangingPunct="1">
              <a:spcBef>
                <a:spcPct val="0"/>
              </a:spcBef>
              <a:buFontTx/>
              <a:buNone/>
            </a:pPr>
            <a:r>
              <a:rPr lang="fr-CH" altLang="cs-CZ" sz="2000">
                <a:solidFill>
                  <a:srgbClr val="3333CC"/>
                </a:solidFill>
                <a:latin typeface="Comic Sans MS" panose="030F0702030302020204" pitchFamily="66" charset="0"/>
              </a:rPr>
              <a:t>coding sequences►</a:t>
            </a:r>
            <a:endParaRPr lang="de-CH" altLang="cs-CZ" sz="2000">
              <a:solidFill>
                <a:srgbClr val="3333CC"/>
              </a:solidFill>
              <a:latin typeface="Comic Sans MS" panose="030F0702030302020204" pitchFamily="66" charset="0"/>
            </a:endParaRPr>
          </a:p>
        </p:txBody>
      </p:sp>
      <p:sp>
        <p:nvSpPr>
          <p:cNvPr id="23565"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6" name="Rectangle 19"/>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bwMode="auto">
          <a:xfrm>
            <a:off x="250825" y="26035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pic>
        <p:nvPicPr>
          <p:cNvPr id="256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21564" b="21065"/>
          <a:stretch>
            <a:fillRect/>
          </a:stretch>
        </p:blipFill>
        <p:spPr>
          <a:xfrm>
            <a:off x="755650" y="1916113"/>
            <a:ext cx="7889875" cy="3744912"/>
          </a:xfrm>
          <a:noFill/>
        </p:spPr>
      </p:pic>
    </p:spTree>
  </p:cSld>
  <p:clrMapOvr>
    <a:masterClrMapping/>
  </p:clrMapOvr>
  <p:transition spd="slow">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400">
              <a:latin typeface="Comic Sans MS" pitchFamily="66" charset="0"/>
            </a:endParaRPr>
          </a:p>
          <a:p>
            <a:pPr marL="0" indent="0">
              <a:defRPr/>
            </a:pPr>
            <a:r>
              <a:rPr lang="de-CH" sz="2400">
                <a:latin typeface="Comic Sans MS" pitchFamily="66" charset="0"/>
              </a:rPr>
              <a:t>Testing for selection: </a:t>
            </a:r>
            <a:r>
              <a:rPr lang="de-CH" sz="3600">
                <a:latin typeface="Comic Sans MS" pitchFamily="66" charset="0"/>
              </a:rPr>
              <a:t>d</a:t>
            </a:r>
            <a:r>
              <a:rPr lang="de-CH" sz="3600" baseline="-25000">
                <a:latin typeface="Comic Sans MS" pitchFamily="66" charset="0"/>
              </a:rPr>
              <a:t>N</a:t>
            </a:r>
            <a:r>
              <a:rPr lang="de-CH" sz="3600">
                <a:latin typeface="Comic Sans MS" pitchFamily="66" charset="0"/>
              </a:rPr>
              <a:t>/d</a:t>
            </a:r>
            <a:r>
              <a:rPr lang="de-CH" sz="3600" baseline="-25000">
                <a:latin typeface="Comic Sans MS" pitchFamily="66" charset="0"/>
              </a:rPr>
              <a:t>S</a:t>
            </a:r>
          </a:p>
          <a:p>
            <a:pPr marL="0" indent="0">
              <a:defRPr/>
            </a:pPr>
            <a:endParaRPr lang="de-CH" sz="2400" baseline="-25000">
              <a:latin typeface="Comic Sans MS" pitchFamily="66" charset="0"/>
            </a:endParaRPr>
          </a:p>
          <a:p>
            <a:pPr marL="0" indent="0" eaLnBrk="1" hangingPunct="1">
              <a:defRPr/>
            </a:pPr>
            <a:endParaRPr lang="de-CH" sz="2400">
              <a:effectLst>
                <a:outerShdw blurRad="38100" dist="38100" dir="2700000" algn="tl">
                  <a:srgbClr val="C0C0C0"/>
                </a:outerShdw>
              </a:effectLst>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 1   </a:t>
            </a:r>
            <a:r>
              <a:rPr lang="de-CH" sz="1800">
                <a:latin typeface="Comic Sans MS" pitchFamily="66" charset="0"/>
                <a:sym typeface="Wingdings" pitchFamily="2" charset="2"/>
              </a:rPr>
              <a:t>as many syn as non-syn substitutions  neutral evolution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&lt; 1    less non-syn than syn substitutions    </a:t>
            </a:r>
            <a:r>
              <a:rPr lang="de-CH" sz="1800">
                <a:latin typeface="Comic Sans MS" pitchFamily="66" charset="0"/>
                <a:sym typeface="Wingdings" pitchFamily="2" charset="2"/>
              </a:rPr>
              <a:t> purifying selection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&gt; 1    more non-syn than syn substitutions  </a:t>
            </a:r>
            <a:r>
              <a:rPr lang="de-CH" sz="1800">
                <a:latin typeface="Comic Sans MS" pitchFamily="66" charset="0"/>
                <a:sym typeface="Wingdings" pitchFamily="2" charset="2"/>
              </a:rPr>
              <a:t> positive selection</a:t>
            </a:r>
            <a:endParaRPr lang="de-CH" sz="1800" baseline="-25000">
              <a:latin typeface="Comic Sans MS" pitchFamily="66" charset="0"/>
            </a:endParaRPr>
          </a:p>
          <a:p>
            <a:pPr marL="0" indent="0" eaLnBrk="1" hangingPunct="1">
              <a:defRPr/>
            </a:pPr>
            <a:endParaRPr lang="de-CH" sz="1800" baseline="-250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100">
              <a:latin typeface="Comic Sans MS" pitchFamily="66" charset="0"/>
            </a:endParaRPr>
          </a:p>
          <a:p>
            <a:pPr marL="0" indent="0" eaLnBrk="1" hangingPunct="1">
              <a:defRPr/>
            </a:pPr>
            <a:r>
              <a:rPr lang="de-CH" sz="1800">
                <a:latin typeface="Comic Sans MS" pitchFamily="66" charset="0"/>
              </a:rPr>
              <a:t>       </a:t>
            </a:r>
          </a:p>
          <a:p>
            <a:pPr marL="0" indent="0" eaLnBrk="1" hangingPunct="1">
              <a:defRPr/>
            </a:pPr>
            <a:endParaRPr lang="de-CH" sz="1800">
              <a:latin typeface="Comic Sans MS" pitchFamily="66" charset="0"/>
            </a:endParaRPr>
          </a:p>
          <a:p>
            <a:pPr marL="0" indent="0" eaLnBrk="1" hangingPunct="1">
              <a:defRPr/>
            </a:pPr>
            <a:endParaRPr lang="en-US" sz="1800">
              <a:latin typeface="Comic Sans MS" pitchFamily="66" charset="0"/>
            </a:endParaRPr>
          </a:p>
        </p:txBody>
      </p:sp>
      <p:sp>
        <p:nvSpPr>
          <p:cNvPr id="27651" name="Rectangle 19"/>
          <p:cNvSpPr>
            <a:spLocks noChangeArrowheads="1"/>
          </p:cNvSpPr>
          <p:nvPr/>
        </p:nvSpPr>
        <p:spPr bwMode="auto">
          <a:xfrm>
            <a:off x="617538" y="1916113"/>
            <a:ext cx="5191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S</a:t>
            </a:r>
          </a:p>
        </p:txBody>
      </p:sp>
      <p:sp>
        <p:nvSpPr>
          <p:cNvPr id="27652" name="Rectangle 20"/>
          <p:cNvSpPr>
            <a:spLocks noChangeArrowheads="1"/>
          </p:cNvSpPr>
          <p:nvPr/>
        </p:nvSpPr>
        <p:spPr bwMode="auto">
          <a:xfrm>
            <a:off x="1258888" y="2038350"/>
            <a:ext cx="6540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synonsymous substitutions, ‘neutral’ evolutionary rate</a:t>
            </a:r>
          </a:p>
        </p:txBody>
      </p:sp>
      <p:sp>
        <p:nvSpPr>
          <p:cNvPr id="27653" name="Rectangle 21"/>
          <p:cNvSpPr>
            <a:spLocks noChangeArrowheads="1"/>
          </p:cNvSpPr>
          <p:nvPr/>
        </p:nvSpPr>
        <p:spPr bwMode="auto">
          <a:xfrm>
            <a:off x="611188" y="2420938"/>
            <a:ext cx="584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N</a:t>
            </a:r>
          </a:p>
        </p:txBody>
      </p:sp>
      <p:sp>
        <p:nvSpPr>
          <p:cNvPr id="27654" name="Rectangle 22"/>
          <p:cNvSpPr>
            <a:spLocks noChangeArrowheads="1"/>
          </p:cNvSpPr>
          <p:nvPr/>
        </p:nvSpPr>
        <p:spPr bwMode="auto">
          <a:xfrm>
            <a:off x="1252538" y="2492375"/>
            <a:ext cx="421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non-synonsymous substitutions</a:t>
            </a:r>
          </a:p>
        </p:txBody>
      </p:sp>
      <p:sp>
        <p:nvSpPr>
          <p:cNvPr id="9" name="Rectangle 2"/>
          <p:cNvSpPr txBox="1">
            <a:spLocks noChangeArrowheads="1"/>
          </p:cNvSpPr>
          <p:nvPr/>
        </p:nvSpPr>
        <p:spPr bwMode="auto">
          <a:xfrm>
            <a:off x="250825" y="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7" end="17"/>
                                            </p:txEl>
                                          </p:spTgt>
                                        </p:tgtEl>
                                        <p:attrNameLst>
                                          <p:attrName>style.visibility</p:attrName>
                                        </p:attrNameLst>
                                      </p:cBhvr>
                                      <p:to>
                                        <p:strVal val="visible"/>
                                      </p:to>
                                    </p:set>
                                    <p:animEffect transition="in" filter="fade">
                                      <p:cBhvr>
                                        <p:cTn id="7" dur="250"/>
                                        <p:tgtEl>
                                          <p:spTgt spid="52838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7"/>
          <p:cNvGrpSpPr>
            <a:grpSpLocks/>
          </p:cNvGrpSpPr>
          <p:nvPr/>
        </p:nvGrpSpPr>
        <p:grpSpPr bwMode="auto">
          <a:xfrm>
            <a:off x="4678363" y="115888"/>
            <a:ext cx="4286250" cy="6597650"/>
            <a:chOff x="4678238" y="116632"/>
            <a:chExt cx="4286250" cy="6596112"/>
          </a:xfrm>
        </p:grpSpPr>
        <p:pic>
          <p:nvPicPr>
            <p:cNvPr id="29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238" y="145256"/>
              <a:ext cx="428625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15" name="Rectangle 6"/>
            <p:cNvSpPr>
              <a:spLocks noChangeArrowheads="1"/>
            </p:cNvSpPr>
            <p:nvPr/>
          </p:nvSpPr>
          <p:spPr bwMode="auto">
            <a:xfrm>
              <a:off x="4716016" y="116632"/>
              <a:ext cx="360040" cy="2880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gr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1"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2"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3"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4"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5" name="Rectangle 16"/>
          <p:cNvSpPr>
            <a:spLocks noChangeArrowheads="1"/>
          </p:cNvSpPr>
          <p:nvPr/>
        </p:nvSpPr>
        <p:spPr bwMode="auto">
          <a:xfrm>
            <a:off x="3276600" y="706438"/>
            <a:ext cx="247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coding sequences►</a:t>
            </a:r>
          </a:p>
          <a:p>
            <a:pPr eaLnBrk="1" hangingPunct="1">
              <a:spcBef>
                <a:spcPct val="0"/>
              </a:spcBef>
              <a:buFontTx/>
              <a:buNone/>
            </a:pPr>
            <a:r>
              <a:rPr lang="fr-CH" altLang="cs-CZ" sz="2000">
                <a:solidFill>
                  <a:srgbClr val="3333CC"/>
                </a:solidFill>
                <a:latin typeface="Comic Sans MS" panose="030F0702030302020204" pitchFamily="66" charset="0"/>
              </a:rPr>
              <a:t>without positively</a:t>
            </a:r>
          </a:p>
          <a:p>
            <a:pPr eaLnBrk="1" hangingPunct="1">
              <a:spcBef>
                <a:spcPct val="0"/>
              </a:spcBef>
              <a:buFontTx/>
              <a:buNone/>
            </a:pPr>
            <a:r>
              <a:rPr lang="fr-CH" altLang="cs-CZ" sz="2000">
                <a:solidFill>
                  <a:srgbClr val="3333CC"/>
                </a:solidFill>
                <a:latin typeface="Comic Sans MS" panose="030F0702030302020204" pitchFamily="66" charset="0"/>
              </a:rPr>
              <a:t>selected sites</a:t>
            </a:r>
            <a:endParaRPr lang="de-CH" altLang="cs-CZ" sz="2000">
              <a:solidFill>
                <a:srgbClr val="3333CC"/>
              </a:solidFill>
              <a:latin typeface="Comic Sans MS" panose="030F0702030302020204" pitchFamily="66" charset="0"/>
            </a:endParaRPr>
          </a:p>
        </p:txBody>
      </p:sp>
      <p:sp>
        <p:nvSpPr>
          <p:cNvPr id="29706"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7" name="Rectangle 19"/>
          <p:cNvSpPr>
            <a:spLocks noChangeArrowheads="1"/>
          </p:cNvSpPr>
          <p:nvPr/>
        </p:nvSpPr>
        <p:spPr bwMode="auto">
          <a:xfrm>
            <a:off x="5940425" y="144463"/>
            <a:ext cx="3024188" cy="113030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8" name="Rectangle 20"/>
          <p:cNvSpPr>
            <a:spLocks noChangeArrowheads="1"/>
          </p:cNvSpPr>
          <p:nvPr/>
        </p:nvSpPr>
        <p:spPr bwMode="auto">
          <a:xfrm>
            <a:off x="5308600" y="1916113"/>
            <a:ext cx="3151188" cy="133985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9" name="Rectangle 21"/>
          <p:cNvSpPr>
            <a:spLocks noChangeArrowheads="1"/>
          </p:cNvSpPr>
          <p:nvPr/>
        </p:nvSpPr>
        <p:spPr bwMode="auto">
          <a:xfrm>
            <a:off x="5256213" y="3860800"/>
            <a:ext cx="3348037" cy="12747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0" name="Rectangle 22"/>
          <p:cNvSpPr>
            <a:spLocks noChangeArrowheads="1"/>
          </p:cNvSpPr>
          <p:nvPr/>
        </p:nvSpPr>
        <p:spPr bwMode="auto">
          <a:xfrm>
            <a:off x="5708650" y="3500438"/>
            <a:ext cx="1671638"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1" name="Rectangle 23"/>
          <p:cNvSpPr>
            <a:spLocks noChangeArrowheads="1"/>
          </p:cNvSpPr>
          <p:nvPr/>
        </p:nvSpPr>
        <p:spPr bwMode="auto">
          <a:xfrm>
            <a:off x="5076825" y="5718175"/>
            <a:ext cx="1995488" cy="3603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2" name="Rectangle 24"/>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
        <p:nvSpPr>
          <p:cNvPr id="29713" name="Rectangle 25"/>
          <p:cNvSpPr>
            <a:spLocks noChangeArrowheads="1"/>
          </p:cNvSpPr>
          <p:nvPr/>
        </p:nvSpPr>
        <p:spPr bwMode="auto">
          <a:xfrm>
            <a:off x="3132138" y="-26988"/>
            <a:ext cx="26431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Tree>
  </p:cSld>
  <p:clrMapOvr>
    <a:masterClrMapping/>
  </p:clrMapOvr>
  <p:transition spd="slow">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r="2782"/>
          <a:stretch>
            <a:fillRect/>
          </a:stretch>
        </p:blipFill>
        <p:spPr bwMode="auto">
          <a:xfrm>
            <a:off x="138113" y="476250"/>
            <a:ext cx="508158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5651500" y="1157288"/>
            <a:ext cx="3529013" cy="3416300"/>
          </a:xfrm>
          <a:prstGeom prst="rect">
            <a:avLst/>
          </a:prstGeom>
        </p:spPr>
        <p:txBody>
          <a:bodyPr>
            <a:spAutoFit/>
          </a:bodyPr>
          <a:lstStyle/>
          <a:p>
            <a:pPr eaLnBrk="1" hangingPunct="1">
              <a:defRPr/>
            </a:pPr>
            <a:r>
              <a:rPr lang="fr-CH" sz="1800" i="1" dirty="0">
                <a:latin typeface="Comic Sans MS" pitchFamily="66" charset="0"/>
              </a:rPr>
              <a:t>PEPC</a:t>
            </a:r>
            <a:r>
              <a:rPr lang="fr-CH" sz="1800" dirty="0">
                <a:latin typeface="Comic Sans MS" pitchFamily="66" charset="0"/>
              </a:rPr>
              <a:t> </a:t>
            </a:r>
            <a:r>
              <a:rPr lang="fr-CH" sz="1800" dirty="0" err="1">
                <a:latin typeface="Comic Sans MS" pitchFamily="66" charset="0"/>
              </a:rPr>
              <a:t>gene</a:t>
            </a:r>
            <a:endParaRPr lang="fr-CH" sz="1800" dirty="0">
              <a:latin typeface="Comic Sans MS" pitchFamily="66" charset="0"/>
            </a:endParaRPr>
          </a:p>
          <a:p>
            <a:pPr eaLnBrk="1" hangingPunct="1">
              <a:defRPr/>
            </a:pPr>
            <a:endParaRPr lang="fr-CH" sz="1800" dirty="0">
              <a:latin typeface="Comic Sans MS" pitchFamily="66" charset="0"/>
            </a:endParaRPr>
          </a:p>
          <a:p>
            <a:pPr marL="342900" indent="-342900" eaLnBrk="1" hangingPunct="1">
              <a:defRPr/>
            </a:pPr>
            <a:r>
              <a:rPr lang="fr-CH" sz="1800" dirty="0">
                <a:latin typeface="Comic Sans MS" pitchFamily="66" charset="0"/>
              </a:rPr>
              <a:t>12 codons </a:t>
            </a:r>
            <a:r>
              <a:rPr lang="fr-CH" sz="1800" dirty="0" err="1">
                <a:latin typeface="Comic Sans MS" pitchFamily="66" charset="0"/>
              </a:rPr>
              <a:t>with</a:t>
            </a:r>
            <a:r>
              <a:rPr lang="fr-CH" sz="1800" dirty="0">
                <a:latin typeface="Comic Sans MS" pitchFamily="66" charset="0"/>
              </a:rPr>
              <a:t> </a:t>
            </a:r>
            <a:r>
              <a:rPr lang="de-CH" sz="1800" dirty="0">
                <a:latin typeface="Comic Sans MS" pitchFamily="66" charset="0"/>
              </a:rPr>
              <a:t>d</a:t>
            </a:r>
            <a:r>
              <a:rPr lang="de-CH" sz="1800" baseline="-25000" dirty="0">
                <a:latin typeface="Comic Sans MS" pitchFamily="66" charset="0"/>
              </a:rPr>
              <a:t>N</a:t>
            </a:r>
            <a:r>
              <a:rPr lang="de-CH" sz="1800" dirty="0">
                <a:latin typeface="Comic Sans MS" pitchFamily="66" charset="0"/>
              </a:rPr>
              <a:t>/d</a:t>
            </a:r>
            <a:r>
              <a:rPr lang="de-CH" sz="1800" baseline="-25000" dirty="0">
                <a:latin typeface="Comic Sans MS" pitchFamily="66" charset="0"/>
              </a:rPr>
              <a:t>S</a:t>
            </a:r>
            <a:r>
              <a:rPr lang="de-CH" sz="1800" dirty="0">
                <a:latin typeface="Comic Sans MS" pitchFamily="66" charset="0"/>
              </a:rPr>
              <a:t> &gt; 1 </a:t>
            </a:r>
          </a:p>
          <a:p>
            <a:pPr eaLnBrk="1" hangingPunct="1">
              <a:defRPr/>
            </a:pPr>
            <a:endParaRPr lang="de-CH" sz="1800" dirty="0">
              <a:latin typeface="Comic Sans MS" pitchFamily="66" charset="0"/>
            </a:endParaRPr>
          </a:p>
          <a:p>
            <a:pPr marL="342900" indent="-342900" eaLnBrk="1" hangingPunct="1">
              <a:defRPr/>
            </a:pPr>
            <a:r>
              <a:rPr lang="de-CH" sz="1800" dirty="0">
                <a:latin typeface="Comic Sans MS" pitchFamily="66" charset="0"/>
              </a:rPr>
              <a:t>Sequences of unrelated but ecologically similar species more similar at these positions than they are in related species.</a:t>
            </a:r>
          </a:p>
          <a:p>
            <a:pPr eaLnBrk="1" hangingPunct="1">
              <a:defRPr/>
            </a:pPr>
            <a:r>
              <a:rPr lang="de-CH" sz="1800" dirty="0">
                <a:latin typeface="Comic Sans MS" pitchFamily="66" charset="0"/>
                <a:sym typeface="Wingdings" pitchFamily="2" charset="2"/>
              </a:rPr>
              <a:t>     </a:t>
            </a:r>
          </a:p>
          <a:p>
            <a:pPr eaLnBrk="1" hangingPunct="1">
              <a:defRPr/>
            </a:pPr>
            <a:r>
              <a:rPr lang="de-CH" sz="1800" dirty="0">
                <a:latin typeface="Comic Sans MS" pitchFamily="66" charset="0"/>
                <a:sym typeface="Wingdings" pitchFamily="2" charset="2"/>
              </a:rPr>
              <a:t>       convergent evolution!</a:t>
            </a:r>
            <a:endParaRPr lang="fr-CH" sz="1800" dirty="0">
              <a:latin typeface="Comic Sans MS" pitchFamily="66" charset="0"/>
            </a:endParaRPr>
          </a:p>
          <a:p>
            <a:pPr eaLnBrk="1" hangingPunct="1">
              <a:defRPr/>
            </a:pPr>
            <a:endParaRPr lang="de-CH" sz="1800" dirty="0">
              <a:latin typeface="Comic Sans MS" pitchFamily="66" charset="0"/>
            </a:endParaRPr>
          </a:p>
        </p:txBody>
      </p:sp>
      <p:sp>
        <p:nvSpPr>
          <p:cNvPr id="31749" name="Rectangle 6"/>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h7_MHC-proteins"/>
          <p:cNvPicPr>
            <a:picLocks noChangeAspect="1" noChangeArrowheads="1"/>
          </p:cNvPicPr>
          <p:nvPr/>
        </p:nvPicPr>
        <p:blipFill>
          <a:blip r:embed="rId2">
            <a:extLst>
              <a:ext uri="{28A0092B-C50C-407E-A947-70E740481C1C}">
                <a14:useLocalDpi xmlns:a14="http://schemas.microsoft.com/office/drawing/2010/main" val="0"/>
              </a:ext>
            </a:extLst>
          </a:blip>
          <a:srcRect t="4436" b="59941"/>
          <a:stretch>
            <a:fillRect/>
          </a:stretch>
        </p:blipFill>
        <p:spPr bwMode="auto">
          <a:xfrm>
            <a:off x="1908175" y="2492375"/>
            <a:ext cx="54721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468313" y="333375"/>
            <a:ext cx="8424862" cy="1143000"/>
          </a:xfrm>
        </p:spPr>
        <p:txBody>
          <a:bodyPr/>
          <a:lstStyle/>
          <a:p>
            <a:r>
              <a:rPr lang="cs-CZ" altLang="cs-CZ" sz="3000">
                <a:latin typeface="Comic Sans MS" panose="030F0702030302020204" pitchFamily="66" charset="0"/>
              </a:rPr>
              <a:t>Major histocompatibility complex (MHC)</a:t>
            </a:r>
            <a:endParaRPr lang="en-GB" altLang="cs-CZ" sz="3000">
              <a:latin typeface="Comic Sans MS" panose="030F0702030302020204" pitchFamily="66" charset="0"/>
            </a:endParaRPr>
          </a:p>
        </p:txBody>
      </p:sp>
      <p:sp>
        <p:nvSpPr>
          <p:cNvPr id="35844" name="Text Box 4"/>
          <p:cNvSpPr txBox="1">
            <a:spLocks noChangeArrowheads="1"/>
          </p:cNvSpPr>
          <p:nvPr/>
        </p:nvSpPr>
        <p:spPr bwMode="auto">
          <a:xfrm>
            <a:off x="2946400" y="6167438"/>
            <a:ext cx="102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a:t>
            </a:r>
          </a:p>
        </p:txBody>
      </p:sp>
      <p:sp>
        <p:nvSpPr>
          <p:cNvPr id="35845" name="Text Box 5"/>
          <p:cNvSpPr txBox="1">
            <a:spLocks noChangeArrowheads="1"/>
          </p:cNvSpPr>
          <p:nvPr/>
        </p:nvSpPr>
        <p:spPr bwMode="auto">
          <a:xfrm>
            <a:off x="5156200" y="6167438"/>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II</a:t>
            </a:r>
          </a:p>
        </p:txBody>
      </p:sp>
      <p:sp>
        <p:nvSpPr>
          <p:cNvPr id="35846" name="Oval 6"/>
          <p:cNvSpPr>
            <a:spLocks noChangeArrowheads="1"/>
          </p:cNvSpPr>
          <p:nvPr/>
        </p:nvSpPr>
        <p:spPr bwMode="auto">
          <a:xfrm>
            <a:off x="1763713" y="2420938"/>
            <a:ext cx="2303462" cy="1366837"/>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7" name="Oval 7"/>
          <p:cNvSpPr>
            <a:spLocks noChangeArrowheads="1"/>
          </p:cNvSpPr>
          <p:nvPr/>
        </p:nvSpPr>
        <p:spPr bwMode="auto">
          <a:xfrm>
            <a:off x="5003800" y="2492375"/>
            <a:ext cx="2232025" cy="136842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8" name="AutoShape 8"/>
          <p:cNvSpPr>
            <a:spLocks noChangeArrowheads="1"/>
          </p:cNvSpPr>
          <p:nvPr/>
        </p:nvSpPr>
        <p:spPr bwMode="auto">
          <a:xfrm rot="-3296249">
            <a:off x="3926681" y="2393157"/>
            <a:ext cx="560387" cy="241300"/>
          </a:xfrm>
          <a:prstGeom prst="leftArrow">
            <a:avLst>
              <a:gd name="adj1" fmla="val 50000"/>
              <a:gd name="adj2" fmla="val 5805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9" name="AutoShape 9"/>
          <p:cNvSpPr>
            <a:spLocks noChangeArrowheads="1"/>
          </p:cNvSpPr>
          <p:nvPr/>
        </p:nvSpPr>
        <p:spPr bwMode="auto">
          <a:xfrm rot="-7937055">
            <a:off x="4524375" y="2379663"/>
            <a:ext cx="574675" cy="241300"/>
          </a:xfrm>
          <a:prstGeom prst="leftArrow">
            <a:avLst>
              <a:gd name="adj1" fmla="val 50000"/>
              <a:gd name="adj2" fmla="val 5953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50" name="Text Box 10"/>
          <p:cNvSpPr txBox="1">
            <a:spLocks noChangeArrowheads="1"/>
          </p:cNvSpPr>
          <p:nvPr/>
        </p:nvSpPr>
        <p:spPr bwMode="auto">
          <a:xfrm>
            <a:off x="3040063" y="19367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Oblast rozeznávající antigen</a:t>
            </a:r>
          </a:p>
        </p:txBody>
      </p:sp>
      <p:sp>
        <p:nvSpPr>
          <p:cNvPr id="35851" name="Obdélník 1"/>
          <p:cNvSpPr>
            <a:spLocks noChangeArrowheads="1"/>
          </p:cNvSpPr>
          <p:nvPr/>
        </p:nvSpPr>
        <p:spPr bwMode="auto">
          <a:xfrm>
            <a:off x="347663" y="1449388"/>
            <a:ext cx="8593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cs-CZ" altLang="en-US" sz="1800">
                <a:latin typeface="Arial" panose="020B0604020202020204" pitchFamily="34" charset="0"/>
                <a:cs typeface="Arial" panose="020B0604020202020204" pitchFamily="34" charset="0"/>
              </a:rPr>
              <a:t>Buňka nabízející antigen spustí imunitní odpověď</a:t>
            </a:r>
          </a:p>
        </p:txBody>
      </p:sp>
    </p:spTree>
  </p:cSld>
  <p:clrMapOvr>
    <a:masterClrMapping/>
  </p:clrMapOvr>
  <p:transition spd="slow">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536575" y="1162050"/>
            <a:ext cx="8064500" cy="790575"/>
          </a:xfrm>
          <a:noFill/>
        </p:spPr>
        <p:txBody>
          <a:bodyPr/>
          <a:lstStyle/>
          <a:p>
            <a:pPr eaLnBrk="1" hangingPunct="1">
              <a:lnSpc>
                <a:spcPct val="90000"/>
              </a:lnSpc>
              <a:spcBef>
                <a:spcPct val="75000"/>
              </a:spcBef>
            </a:pPr>
            <a:r>
              <a:rPr lang="cs-CZ" altLang="cs-CZ" sz="1600">
                <a:latin typeface="Comic Sans MS" panose="030F0702030302020204" pitchFamily="66" charset="0"/>
              </a:rPr>
              <a:t>Srovnání populačně-genetické struktury na MHC genech a neutrálních znacích (mikrosatelity)</a:t>
            </a:r>
          </a:p>
        </p:txBody>
      </p:sp>
      <p:sp>
        <p:nvSpPr>
          <p:cNvPr id="36867" name="Oval 3"/>
          <p:cNvSpPr>
            <a:spLocks noChangeArrowheads="1"/>
          </p:cNvSpPr>
          <p:nvPr/>
        </p:nvSpPr>
        <p:spPr bwMode="auto">
          <a:xfrm>
            <a:off x="828675" y="1989138"/>
            <a:ext cx="504825" cy="504825"/>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8" name="Oval 4"/>
          <p:cNvSpPr>
            <a:spLocks noChangeArrowheads="1"/>
          </p:cNvSpPr>
          <p:nvPr/>
        </p:nvSpPr>
        <p:spPr bwMode="auto">
          <a:xfrm>
            <a:off x="2700338" y="1989138"/>
            <a:ext cx="504825" cy="504825"/>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9" name="Oval 5"/>
          <p:cNvSpPr>
            <a:spLocks noChangeArrowheads="1"/>
          </p:cNvSpPr>
          <p:nvPr/>
        </p:nvSpPr>
        <p:spPr bwMode="auto">
          <a:xfrm>
            <a:off x="1765300" y="2854325"/>
            <a:ext cx="504825" cy="5048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70" name="Text Box 6"/>
          <p:cNvSpPr txBox="1">
            <a:spLocks noChangeArrowheads="1"/>
          </p:cNvSpPr>
          <p:nvPr/>
        </p:nvSpPr>
        <p:spPr bwMode="auto">
          <a:xfrm>
            <a:off x="2484438" y="2997200"/>
            <a:ext cx="15621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871" name="Text Box 7"/>
          <p:cNvSpPr txBox="1">
            <a:spLocks noChangeArrowheads="1"/>
          </p:cNvSpPr>
          <p:nvPr/>
        </p:nvSpPr>
        <p:spPr bwMode="auto">
          <a:xfrm>
            <a:off x="1406525" y="201612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872" name="Line 8"/>
          <p:cNvSpPr>
            <a:spLocks noChangeShapeType="1"/>
          </p:cNvSpPr>
          <p:nvPr/>
        </p:nvSpPr>
        <p:spPr bwMode="auto">
          <a:xfrm>
            <a:off x="1189038" y="2638425"/>
            <a:ext cx="431800"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Line 9"/>
          <p:cNvSpPr>
            <a:spLocks noChangeShapeType="1"/>
          </p:cNvSpPr>
          <p:nvPr/>
        </p:nvSpPr>
        <p:spPr bwMode="auto">
          <a:xfrm flipV="1">
            <a:off x="2413000" y="2638425"/>
            <a:ext cx="360363"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4" name="Line 10"/>
          <p:cNvSpPr>
            <a:spLocks noChangeShapeType="1"/>
          </p:cNvSpPr>
          <p:nvPr/>
        </p:nvSpPr>
        <p:spPr bwMode="auto">
          <a:xfrm>
            <a:off x="1404938" y="1989138"/>
            <a:ext cx="12239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11"/>
          <p:cNvGrpSpPr>
            <a:grpSpLocks/>
          </p:cNvGrpSpPr>
          <p:nvPr/>
        </p:nvGrpSpPr>
        <p:grpSpPr bwMode="auto">
          <a:xfrm>
            <a:off x="4572000" y="1989138"/>
            <a:ext cx="4459288" cy="1439862"/>
            <a:chOff x="2880" y="1253"/>
            <a:chExt cx="2809" cy="907"/>
          </a:xfrm>
        </p:grpSpPr>
        <p:sp>
          <p:nvSpPr>
            <p:cNvPr id="36907" name="Text Box 12"/>
            <p:cNvSpPr txBox="1">
              <a:spLocks noChangeArrowheads="1"/>
            </p:cNvSpPr>
            <p:nvPr/>
          </p:nvSpPr>
          <p:spPr bwMode="auto">
            <a:xfrm>
              <a:off x="3742" y="1947"/>
              <a:ext cx="1947" cy="2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 – pokud nepůsobí selekce</a:t>
              </a:r>
            </a:p>
          </p:txBody>
        </p:sp>
        <p:sp>
          <p:nvSpPr>
            <p:cNvPr id="36908" name="Oval 13"/>
            <p:cNvSpPr>
              <a:spLocks noChangeArrowheads="1"/>
            </p:cNvSpPr>
            <p:nvPr/>
          </p:nvSpPr>
          <p:spPr bwMode="auto">
            <a:xfrm>
              <a:off x="2880" y="1253"/>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9" name="Oval 14"/>
            <p:cNvSpPr>
              <a:spLocks noChangeArrowheads="1"/>
            </p:cNvSpPr>
            <p:nvPr/>
          </p:nvSpPr>
          <p:spPr bwMode="auto">
            <a:xfrm>
              <a:off x="4059" y="1253"/>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0" name="Oval 15"/>
            <p:cNvSpPr>
              <a:spLocks noChangeArrowheads="1"/>
            </p:cNvSpPr>
            <p:nvPr/>
          </p:nvSpPr>
          <p:spPr bwMode="auto">
            <a:xfrm>
              <a:off x="3470" y="179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1" name="Text Box 16"/>
            <p:cNvSpPr txBox="1">
              <a:spLocks noChangeArrowheads="1"/>
            </p:cNvSpPr>
            <p:nvPr/>
          </p:nvSpPr>
          <p:spPr bwMode="auto">
            <a:xfrm>
              <a:off x="3244" y="1270"/>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12" name="Line 17"/>
            <p:cNvSpPr>
              <a:spLocks noChangeShapeType="1"/>
            </p:cNvSpPr>
            <p:nvPr/>
          </p:nvSpPr>
          <p:spPr bwMode="auto">
            <a:xfrm>
              <a:off x="3107" y="1662"/>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3" name="Line 18"/>
            <p:cNvSpPr>
              <a:spLocks noChangeShapeType="1"/>
            </p:cNvSpPr>
            <p:nvPr/>
          </p:nvSpPr>
          <p:spPr bwMode="auto">
            <a:xfrm flipV="1">
              <a:off x="3878" y="1662"/>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4" name="Line 19"/>
            <p:cNvSpPr>
              <a:spLocks noChangeShapeType="1"/>
            </p:cNvSpPr>
            <p:nvPr/>
          </p:nvSpPr>
          <p:spPr bwMode="auto">
            <a:xfrm>
              <a:off x="3243" y="1253"/>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0"/>
          <p:cNvGrpSpPr>
            <a:grpSpLocks/>
          </p:cNvGrpSpPr>
          <p:nvPr/>
        </p:nvGrpSpPr>
        <p:grpSpPr bwMode="auto">
          <a:xfrm>
            <a:off x="900113" y="4076700"/>
            <a:ext cx="2376487" cy="1849438"/>
            <a:chOff x="567" y="2568"/>
            <a:chExt cx="1497" cy="1165"/>
          </a:xfrm>
        </p:grpSpPr>
        <p:sp>
          <p:nvSpPr>
            <p:cNvPr id="36899" name="Oval 21"/>
            <p:cNvSpPr>
              <a:spLocks noChangeArrowheads="1"/>
            </p:cNvSpPr>
            <p:nvPr/>
          </p:nvSpPr>
          <p:spPr bwMode="auto">
            <a:xfrm>
              <a:off x="567" y="2568"/>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0" name="Oval 22"/>
            <p:cNvSpPr>
              <a:spLocks noChangeArrowheads="1"/>
            </p:cNvSpPr>
            <p:nvPr/>
          </p:nvSpPr>
          <p:spPr bwMode="auto">
            <a:xfrm>
              <a:off x="1746" y="2568"/>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1" name="Oval 23"/>
            <p:cNvSpPr>
              <a:spLocks noChangeArrowheads="1"/>
            </p:cNvSpPr>
            <p:nvPr/>
          </p:nvSpPr>
          <p:spPr bwMode="auto">
            <a:xfrm>
              <a:off x="1157"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2" name="Text Box 24"/>
            <p:cNvSpPr txBox="1">
              <a:spLocks noChangeArrowheads="1"/>
            </p:cNvSpPr>
            <p:nvPr/>
          </p:nvSpPr>
          <p:spPr bwMode="auto">
            <a:xfrm>
              <a:off x="793" y="3521"/>
              <a:ext cx="984"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903" name="Text Box 25"/>
            <p:cNvSpPr txBox="1">
              <a:spLocks noChangeArrowheads="1"/>
            </p:cNvSpPr>
            <p:nvPr/>
          </p:nvSpPr>
          <p:spPr bwMode="auto">
            <a:xfrm>
              <a:off x="931" y="2585"/>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04" name="Line 26"/>
            <p:cNvSpPr>
              <a:spLocks noChangeShapeType="1"/>
            </p:cNvSpPr>
            <p:nvPr/>
          </p:nvSpPr>
          <p:spPr bwMode="auto">
            <a:xfrm>
              <a:off x="794"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5" name="Line 27"/>
            <p:cNvSpPr>
              <a:spLocks noChangeShapeType="1"/>
            </p:cNvSpPr>
            <p:nvPr/>
          </p:nvSpPr>
          <p:spPr bwMode="auto">
            <a:xfrm flipV="1">
              <a:off x="1565"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6" name="Line 28"/>
            <p:cNvSpPr>
              <a:spLocks noChangeShapeType="1"/>
            </p:cNvSpPr>
            <p:nvPr/>
          </p:nvSpPr>
          <p:spPr bwMode="auto">
            <a:xfrm>
              <a:off x="930"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9"/>
          <p:cNvGrpSpPr>
            <a:grpSpLocks/>
          </p:cNvGrpSpPr>
          <p:nvPr/>
        </p:nvGrpSpPr>
        <p:grpSpPr bwMode="auto">
          <a:xfrm>
            <a:off x="3779838" y="4076700"/>
            <a:ext cx="2446337" cy="1920875"/>
            <a:chOff x="2381" y="2568"/>
            <a:chExt cx="1541" cy="1210"/>
          </a:xfrm>
        </p:grpSpPr>
        <p:sp>
          <p:nvSpPr>
            <p:cNvPr id="36890" name="Text Box 30"/>
            <p:cNvSpPr txBox="1">
              <a:spLocks noChangeArrowheads="1"/>
            </p:cNvSpPr>
            <p:nvPr/>
          </p:nvSpPr>
          <p:spPr bwMode="auto">
            <a:xfrm>
              <a:off x="3515"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91" name="Oval 31"/>
            <p:cNvSpPr>
              <a:spLocks noChangeArrowheads="1"/>
            </p:cNvSpPr>
            <p:nvPr/>
          </p:nvSpPr>
          <p:spPr bwMode="auto">
            <a:xfrm>
              <a:off x="2381" y="2568"/>
              <a:ext cx="318" cy="318"/>
            </a:xfrm>
            <a:prstGeom prst="ellipse">
              <a:avLst/>
            </a:prstGeom>
            <a:solidFill>
              <a:schemeClr val="accent1">
                <a:alpha val="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2" name="Oval 32"/>
            <p:cNvSpPr>
              <a:spLocks noChangeArrowheads="1"/>
            </p:cNvSpPr>
            <p:nvPr/>
          </p:nvSpPr>
          <p:spPr bwMode="auto">
            <a:xfrm>
              <a:off x="3560" y="2568"/>
              <a:ext cx="318" cy="318"/>
            </a:xfrm>
            <a:prstGeom prst="ellipse">
              <a:avLst/>
            </a:prstGeom>
            <a:solidFill>
              <a:srgbClr val="0000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3" name="Oval 33"/>
            <p:cNvSpPr>
              <a:spLocks noChangeArrowheads="1"/>
            </p:cNvSpPr>
            <p:nvPr/>
          </p:nvSpPr>
          <p:spPr bwMode="auto">
            <a:xfrm>
              <a:off x="2971"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4" name="Text Box 34"/>
            <p:cNvSpPr txBox="1">
              <a:spLocks noChangeArrowheads="1"/>
            </p:cNvSpPr>
            <p:nvPr/>
          </p:nvSpPr>
          <p:spPr bwMode="auto">
            <a:xfrm>
              <a:off x="2745"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95" name="Line 35"/>
            <p:cNvSpPr>
              <a:spLocks noChangeShapeType="1"/>
            </p:cNvSpPr>
            <p:nvPr/>
          </p:nvSpPr>
          <p:spPr bwMode="auto">
            <a:xfrm>
              <a:off x="2608"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6" name="Line 36"/>
            <p:cNvSpPr>
              <a:spLocks noChangeShapeType="1"/>
            </p:cNvSpPr>
            <p:nvPr/>
          </p:nvSpPr>
          <p:spPr bwMode="auto">
            <a:xfrm flipV="1">
              <a:off x="3379"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7" name="Line 37"/>
            <p:cNvSpPr>
              <a:spLocks noChangeShapeType="1"/>
            </p:cNvSpPr>
            <p:nvPr/>
          </p:nvSpPr>
          <p:spPr bwMode="auto">
            <a:xfrm>
              <a:off x="2744"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8" name="Text Box 38"/>
            <p:cNvSpPr txBox="1">
              <a:spLocks noChangeArrowheads="1"/>
            </p:cNvSpPr>
            <p:nvPr/>
          </p:nvSpPr>
          <p:spPr bwMode="auto">
            <a:xfrm>
              <a:off x="2562" y="3566"/>
              <a:ext cx="13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diverzifikující selekce</a:t>
              </a:r>
            </a:p>
          </p:txBody>
        </p:sp>
      </p:grpSp>
      <p:grpSp>
        <p:nvGrpSpPr>
          <p:cNvPr id="5" name="Group 39"/>
          <p:cNvGrpSpPr>
            <a:grpSpLocks/>
          </p:cNvGrpSpPr>
          <p:nvPr/>
        </p:nvGrpSpPr>
        <p:grpSpPr bwMode="auto">
          <a:xfrm>
            <a:off x="6443663" y="4076700"/>
            <a:ext cx="2446337" cy="1920875"/>
            <a:chOff x="4059" y="2568"/>
            <a:chExt cx="1541" cy="1210"/>
          </a:xfrm>
        </p:grpSpPr>
        <p:sp>
          <p:nvSpPr>
            <p:cNvPr id="36881" name="Text Box 40"/>
            <p:cNvSpPr txBox="1">
              <a:spLocks noChangeArrowheads="1"/>
            </p:cNvSpPr>
            <p:nvPr/>
          </p:nvSpPr>
          <p:spPr bwMode="auto">
            <a:xfrm>
              <a:off x="5193"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82" name="Oval 41"/>
            <p:cNvSpPr>
              <a:spLocks noChangeArrowheads="1"/>
            </p:cNvSpPr>
            <p:nvPr/>
          </p:nvSpPr>
          <p:spPr bwMode="auto">
            <a:xfrm>
              <a:off x="4059"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3" name="Oval 42"/>
            <p:cNvSpPr>
              <a:spLocks noChangeArrowheads="1"/>
            </p:cNvSpPr>
            <p:nvPr/>
          </p:nvSpPr>
          <p:spPr bwMode="auto">
            <a:xfrm>
              <a:off x="5238"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4" name="Oval 43"/>
            <p:cNvSpPr>
              <a:spLocks noChangeArrowheads="1"/>
            </p:cNvSpPr>
            <p:nvPr/>
          </p:nvSpPr>
          <p:spPr bwMode="auto">
            <a:xfrm>
              <a:off x="4649"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5" name="Text Box 44"/>
            <p:cNvSpPr txBox="1">
              <a:spLocks noChangeArrowheads="1"/>
            </p:cNvSpPr>
            <p:nvPr/>
          </p:nvSpPr>
          <p:spPr bwMode="auto">
            <a:xfrm>
              <a:off x="4423"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86" name="Line 45"/>
            <p:cNvSpPr>
              <a:spLocks noChangeShapeType="1"/>
            </p:cNvSpPr>
            <p:nvPr/>
          </p:nvSpPr>
          <p:spPr bwMode="auto">
            <a:xfrm>
              <a:off x="4286"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7" name="Line 46"/>
            <p:cNvSpPr>
              <a:spLocks noChangeShapeType="1"/>
            </p:cNvSpPr>
            <p:nvPr/>
          </p:nvSpPr>
          <p:spPr bwMode="auto">
            <a:xfrm flipV="1">
              <a:off x="5057"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8" name="Line 47"/>
            <p:cNvSpPr>
              <a:spLocks noChangeShapeType="1"/>
            </p:cNvSpPr>
            <p:nvPr/>
          </p:nvSpPr>
          <p:spPr bwMode="auto">
            <a:xfrm>
              <a:off x="4422"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9" name="Text Box 48"/>
            <p:cNvSpPr txBox="1">
              <a:spLocks noChangeArrowheads="1"/>
            </p:cNvSpPr>
            <p:nvPr/>
          </p:nvSpPr>
          <p:spPr bwMode="auto">
            <a:xfrm>
              <a:off x="4195" y="3566"/>
              <a:ext cx="11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balancující selekce</a:t>
              </a:r>
            </a:p>
          </p:txBody>
        </p:sp>
      </p:grpSp>
      <p:sp>
        <p:nvSpPr>
          <p:cNvPr id="50" name="Rectangle 2"/>
          <p:cNvSpPr txBox="1">
            <a:spLocks noChangeArrowheads="1"/>
          </p:cNvSpPr>
          <p:nvPr/>
        </p:nvSpPr>
        <p:spPr bwMode="auto">
          <a:xfrm>
            <a:off x="107950" y="188913"/>
            <a:ext cx="8923338" cy="1143000"/>
          </a:xfrm>
          <a:prstGeom prst="rect">
            <a:avLst/>
          </a:prstGeom>
          <a:noFill/>
          <a:ln w="9525">
            <a:noFill/>
            <a:miter lim="800000"/>
            <a:headEnd/>
            <a:tailEnd/>
          </a:ln>
        </p:spPr>
        <p:txBody>
          <a:bodyPr anchor="ctr"/>
          <a:lstStyle/>
          <a:p>
            <a:pPr algn="ctr" eaLnBrk="1" hangingPunct="1">
              <a:defRPr/>
            </a:pPr>
            <a:r>
              <a:rPr lang="cs-CZ" sz="3000" kern="0" dirty="0">
                <a:solidFill>
                  <a:schemeClr val="tx2"/>
                </a:solidFill>
                <a:latin typeface="Comic Sans MS" pitchFamily="66" charset="0"/>
                <a:ea typeface="+mj-ea"/>
                <a:cs typeface="+mj-cs"/>
              </a:rPr>
              <a:t>Studium selekce – populačně-genetická analýza</a:t>
            </a:r>
            <a:endParaRPr lang="en-GB" sz="3000" kern="0" dirty="0">
              <a:solidFill>
                <a:schemeClr val="tx2"/>
              </a:solidFill>
              <a:latin typeface="Comic Sans MS" pitchFamily="66" charset="0"/>
              <a:ea typeface="+mj-ea"/>
              <a:cs typeface="+mj-cs"/>
            </a:endParaRPr>
          </a:p>
        </p:txBody>
      </p:sp>
      <p:sp>
        <p:nvSpPr>
          <p:cNvPr id="36880" name="TextovéPole 5"/>
          <p:cNvSpPr txBox="1">
            <a:spLocks noChangeArrowheads="1"/>
          </p:cNvSpPr>
          <p:nvPr/>
        </p:nvSpPr>
        <p:spPr bwMode="auto">
          <a:xfrm>
            <a:off x="1966913" y="6296025"/>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en-US">
                <a:latin typeface="Arial" panose="020B0604020202020204" pitchFamily="34" charset="0"/>
                <a:cs typeface="Arial" panose="020B0604020202020204" pitchFamily="34" charset="0"/>
              </a:rPr>
              <a:t>Je možno kvantifikovat např. pomocí F</a:t>
            </a:r>
            <a:r>
              <a:rPr lang="cs-CZ" altLang="en-US" baseline="-25000">
                <a:latin typeface="Arial" panose="020B0604020202020204" pitchFamily="34" charset="0"/>
                <a:cs typeface="Arial" panose="020B0604020202020204" pitchFamily="34" charset="0"/>
              </a:rPr>
              <a:t>ST</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5989638"/>
            <a:ext cx="3609975" cy="868362"/>
          </a:xfrm>
        </p:spPr>
        <p:txBody>
          <a:bodyPr/>
          <a:lstStyle/>
          <a:p>
            <a:pPr eaLnBrk="1" hangingPunct="1"/>
            <a:r>
              <a:rPr lang="cs-CZ" altLang="cs-CZ" sz="1600">
                <a:solidFill>
                  <a:srgbClr val="009900"/>
                </a:solidFill>
                <a:latin typeface="Comic Sans MS" panose="030F0702030302020204" pitchFamily="66" charset="0"/>
              </a:rPr>
              <a:t>Studované lokality – 7 populací ve stejné fázi populačního cyklu</a:t>
            </a:r>
          </a:p>
        </p:txBody>
      </p:sp>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650" y="2268538"/>
            <a:ext cx="3476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Oval 4"/>
          <p:cNvSpPr>
            <a:spLocks noChangeArrowheads="1"/>
          </p:cNvSpPr>
          <p:nvPr/>
        </p:nvSpPr>
        <p:spPr bwMode="auto">
          <a:xfrm rot="579079">
            <a:off x="2257425" y="3371850"/>
            <a:ext cx="1154113" cy="7366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7" name="Oval 5"/>
          <p:cNvSpPr>
            <a:spLocks noChangeArrowheads="1"/>
          </p:cNvSpPr>
          <p:nvPr/>
        </p:nvSpPr>
        <p:spPr bwMode="auto">
          <a:xfrm rot="1071443">
            <a:off x="2560638" y="4138613"/>
            <a:ext cx="793750" cy="43815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8" name="Oval 6"/>
          <p:cNvSpPr>
            <a:spLocks noChangeArrowheads="1"/>
          </p:cNvSpPr>
          <p:nvPr/>
        </p:nvSpPr>
        <p:spPr bwMode="auto">
          <a:xfrm>
            <a:off x="2282825" y="4138613"/>
            <a:ext cx="236538" cy="24447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9" name="Oval 7"/>
          <p:cNvSpPr>
            <a:spLocks noChangeArrowheads="1"/>
          </p:cNvSpPr>
          <p:nvPr/>
        </p:nvSpPr>
        <p:spPr bwMode="auto">
          <a:xfrm rot="1695667">
            <a:off x="2530475" y="4764088"/>
            <a:ext cx="222250" cy="39052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nvGrpSpPr>
          <p:cNvPr id="38920" name="Group 8"/>
          <p:cNvGrpSpPr>
            <a:grpSpLocks/>
          </p:cNvGrpSpPr>
          <p:nvPr/>
        </p:nvGrpSpPr>
        <p:grpSpPr bwMode="auto">
          <a:xfrm>
            <a:off x="2370138" y="3311525"/>
            <a:ext cx="1485900" cy="1943100"/>
            <a:chOff x="7669" y="4327"/>
            <a:chExt cx="2322" cy="3000"/>
          </a:xfrm>
        </p:grpSpPr>
        <p:sp>
          <p:nvSpPr>
            <p:cNvPr id="38939" name="Line 9"/>
            <p:cNvSpPr>
              <a:spLocks noChangeShapeType="1"/>
            </p:cNvSpPr>
            <p:nvPr/>
          </p:nvSpPr>
          <p:spPr bwMode="auto">
            <a:xfrm>
              <a:off x="8491" y="4327"/>
              <a:ext cx="318"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0" name="Line 10"/>
            <p:cNvSpPr>
              <a:spLocks noChangeShapeType="1"/>
            </p:cNvSpPr>
            <p:nvPr/>
          </p:nvSpPr>
          <p:spPr bwMode="auto">
            <a:xfrm>
              <a:off x="8437" y="4471"/>
              <a:ext cx="612"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1" name="Line 11"/>
            <p:cNvSpPr>
              <a:spLocks noChangeShapeType="1"/>
            </p:cNvSpPr>
            <p:nvPr/>
          </p:nvSpPr>
          <p:spPr bwMode="auto">
            <a:xfrm flipH="1">
              <a:off x="8851" y="4597"/>
              <a:ext cx="180" cy="11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2" name="Line 12"/>
            <p:cNvSpPr>
              <a:spLocks noChangeShapeType="1"/>
            </p:cNvSpPr>
            <p:nvPr/>
          </p:nvSpPr>
          <p:spPr bwMode="auto">
            <a:xfrm flipH="1">
              <a:off x="8647" y="4861"/>
              <a:ext cx="19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3" name="Line 13"/>
            <p:cNvSpPr>
              <a:spLocks noChangeShapeType="1"/>
            </p:cNvSpPr>
            <p:nvPr/>
          </p:nvSpPr>
          <p:spPr bwMode="auto">
            <a:xfrm flipV="1">
              <a:off x="9277" y="4399"/>
              <a:ext cx="150"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4" name="Line 14"/>
            <p:cNvSpPr>
              <a:spLocks noChangeShapeType="1"/>
            </p:cNvSpPr>
            <p:nvPr/>
          </p:nvSpPr>
          <p:spPr bwMode="auto">
            <a:xfrm flipV="1">
              <a:off x="9379" y="4429"/>
              <a:ext cx="78"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5" name="Line 15"/>
            <p:cNvSpPr>
              <a:spLocks noChangeShapeType="1"/>
            </p:cNvSpPr>
            <p:nvPr/>
          </p:nvSpPr>
          <p:spPr bwMode="auto">
            <a:xfrm flipV="1">
              <a:off x="9337" y="4489"/>
              <a:ext cx="102"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6" name="Line 16"/>
            <p:cNvSpPr>
              <a:spLocks noChangeShapeType="1"/>
            </p:cNvSpPr>
            <p:nvPr/>
          </p:nvSpPr>
          <p:spPr bwMode="auto">
            <a:xfrm flipV="1">
              <a:off x="9217" y="4597"/>
              <a:ext cx="10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7" name="Line 17"/>
            <p:cNvSpPr>
              <a:spLocks noChangeShapeType="1"/>
            </p:cNvSpPr>
            <p:nvPr/>
          </p:nvSpPr>
          <p:spPr bwMode="auto">
            <a:xfrm flipV="1">
              <a:off x="9277" y="4597"/>
              <a:ext cx="30" cy="8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8" name="Line 18"/>
            <p:cNvSpPr>
              <a:spLocks noChangeShapeType="1"/>
            </p:cNvSpPr>
            <p:nvPr/>
          </p:nvSpPr>
          <p:spPr bwMode="auto">
            <a:xfrm flipV="1">
              <a:off x="9619" y="4891"/>
              <a:ext cx="210" cy="24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9" name="Line 19"/>
            <p:cNvSpPr>
              <a:spLocks noChangeShapeType="1"/>
            </p:cNvSpPr>
            <p:nvPr/>
          </p:nvSpPr>
          <p:spPr bwMode="auto">
            <a:xfrm flipV="1">
              <a:off x="9829" y="4801"/>
              <a:ext cx="162"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0" name="Line 20"/>
            <p:cNvSpPr>
              <a:spLocks noChangeShapeType="1"/>
            </p:cNvSpPr>
            <p:nvPr/>
          </p:nvSpPr>
          <p:spPr bwMode="auto">
            <a:xfrm flipV="1">
              <a:off x="9361" y="5239"/>
              <a:ext cx="3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1" name="Line 21"/>
            <p:cNvSpPr>
              <a:spLocks noChangeShapeType="1"/>
            </p:cNvSpPr>
            <p:nvPr/>
          </p:nvSpPr>
          <p:spPr bwMode="auto">
            <a:xfrm flipV="1">
              <a:off x="9421" y="5077"/>
              <a:ext cx="180" cy="17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2" name="Line 22"/>
            <p:cNvSpPr>
              <a:spLocks noChangeShapeType="1"/>
            </p:cNvSpPr>
            <p:nvPr/>
          </p:nvSpPr>
          <p:spPr bwMode="auto">
            <a:xfrm flipV="1">
              <a:off x="8689" y="4861"/>
              <a:ext cx="162" cy="4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3" name="Line 23"/>
            <p:cNvSpPr>
              <a:spLocks noChangeShapeType="1"/>
            </p:cNvSpPr>
            <p:nvPr/>
          </p:nvSpPr>
          <p:spPr bwMode="auto">
            <a:xfrm flipH="1">
              <a:off x="9259" y="5431"/>
              <a:ext cx="108"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4" name="Line 24"/>
            <p:cNvSpPr>
              <a:spLocks noChangeShapeType="1"/>
            </p:cNvSpPr>
            <p:nvPr/>
          </p:nvSpPr>
          <p:spPr bwMode="auto">
            <a:xfrm flipH="1">
              <a:off x="9409" y="5269"/>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5" name="Line 25"/>
            <p:cNvSpPr>
              <a:spLocks noChangeShapeType="1"/>
            </p:cNvSpPr>
            <p:nvPr/>
          </p:nvSpPr>
          <p:spPr bwMode="auto">
            <a:xfrm flipH="1">
              <a:off x="9289" y="5539"/>
              <a:ext cx="30"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6" name="Line 26"/>
            <p:cNvSpPr>
              <a:spLocks noChangeShapeType="1"/>
            </p:cNvSpPr>
            <p:nvPr/>
          </p:nvSpPr>
          <p:spPr bwMode="auto">
            <a:xfrm flipH="1">
              <a:off x="8887" y="5671"/>
              <a:ext cx="7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7" name="Line 27"/>
            <p:cNvSpPr>
              <a:spLocks noChangeShapeType="1"/>
            </p:cNvSpPr>
            <p:nvPr/>
          </p:nvSpPr>
          <p:spPr bwMode="auto">
            <a:xfrm flipH="1">
              <a:off x="8839" y="5689"/>
              <a:ext cx="7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8" name="Line 28"/>
            <p:cNvSpPr>
              <a:spLocks noChangeShapeType="1"/>
            </p:cNvSpPr>
            <p:nvPr/>
          </p:nvSpPr>
          <p:spPr bwMode="auto">
            <a:xfrm flipH="1">
              <a:off x="9031" y="5851"/>
              <a:ext cx="66"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9" name="Line 29"/>
            <p:cNvSpPr>
              <a:spLocks noChangeShapeType="1"/>
            </p:cNvSpPr>
            <p:nvPr/>
          </p:nvSpPr>
          <p:spPr bwMode="auto">
            <a:xfrm flipH="1">
              <a:off x="9379" y="5809"/>
              <a:ext cx="312"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0" name="Line 30"/>
            <p:cNvSpPr>
              <a:spLocks noChangeShapeType="1"/>
            </p:cNvSpPr>
            <p:nvPr/>
          </p:nvSpPr>
          <p:spPr bwMode="auto">
            <a:xfrm flipV="1">
              <a:off x="9289" y="5527"/>
              <a:ext cx="18"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1" name="Line 31"/>
            <p:cNvSpPr>
              <a:spLocks noChangeShapeType="1"/>
            </p:cNvSpPr>
            <p:nvPr/>
          </p:nvSpPr>
          <p:spPr bwMode="auto">
            <a:xfrm flipV="1">
              <a:off x="9421" y="5257"/>
              <a:ext cx="270" cy="19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2" name="Line 32"/>
            <p:cNvSpPr>
              <a:spLocks noChangeShapeType="1"/>
            </p:cNvSpPr>
            <p:nvPr/>
          </p:nvSpPr>
          <p:spPr bwMode="auto">
            <a:xfrm flipH="1">
              <a:off x="9259" y="5449"/>
              <a:ext cx="10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3" name="Line 33"/>
            <p:cNvSpPr>
              <a:spLocks noChangeShapeType="1"/>
            </p:cNvSpPr>
            <p:nvPr/>
          </p:nvSpPr>
          <p:spPr bwMode="auto">
            <a:xfrm flipV="1">
              <a:off x="8329" y="6217"/>
              <a:ext cx="492"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4" name="Line 34"/>
            <p:cNvSpPr>
              <a:spLocks noChangeShapeType="1"/>
            </p:cNvSpPr>
            <p:nvPr/>
          </p:nvSpPr>
          <p:spPr bwMode="auto">
            <a:xfrm flipH="1">
              <a:off x="9007" y="5839"/>
              <a:ext cx="9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5" name="Line 35"/>
            <p:cNvSpPr>
              <a:spLocks noChangeShapeType="1"/>
            </p:cNvSpPr>
            <p:nvPr/>
          </p:nvSpPr>
          <p:spPr bwMode="auto">
            <a:xfrm flipH="1">
              <a:off x="8791" y="6001"/>
              <a:ext cx="126" cy="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6" name="Line 36"/>
            <p:cNvSpPr>
              <a:spLocks noChangeShapeType="1"/>
            </p:cNvSpPr>
            <p:nvPr/>
          </p:nvSpPr>
          <p:spPr bwMode="auto">
            <a:xfrm flipH="1">
              <a:off x="8821" y="5671"/>
              <a:ext cx="138" cy="9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7" name="Line 37"/>
            <p:cNvSpPr>
              <a:spLocks noChangeShapeType="1"/>
            </p:cNvSpPr>
            <p:nvPr/>
          </p:nvSpPr>
          <p:spPr bwMode="auto">
            <a:xfrm flipH="1">
              <a:off x="8779" y="6199"/>
              <a:ext cx="540"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8" name="Line 38"/>
            <p:cNvSpPr>
              <a:spLocks noChangeShapeType="1"/>
            </p:cNvSpPr>
            <p:nvPr/>
          </p:nvSpPr>
          <p:spPr bwMode="auto">
            <a:xfrm flipH="1">
              <a:off x="8821" y="6367"/>
              <a:ext cx="18"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9" name="Line 39"/>
            <p:cNvSpPr>
              <a:spLocks noChangeShapeType="1"/>
            </p:cNvSpPr>
            <p:nvPr/>
          </p:nvSpPr>
          <p:spPr bwMode="auto">
            <a:xfrm>
              <a:off x="8671" y="6439"/>
              <a:ext cx="0" cy="22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0" name="Line 40"/>
            <p:cNvSpPr>
              <a:spLocks noChangeShapeType="1"/>
            </p:cNvSpPr>
            <p:nvPr/>
          </p:nvSpPr>
          <p:spPr bwMode="auto">
            <a:xfrm flipH="1">
              <a:off x="8437" y="6097"/>
              <a:ext cx="294" cy="23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1" name="Line 41"/>
            <p:cNvSpPr>
              <a:spLocks noChangeShapeType="1"/>
            </p:cNvSpPr>
            <p:nvPr/>
          </p:nvSpPr>
          <p:spPr bwMode="auto">
            <a:xfrm flipH="1">
              <a:off x="8149" y="6301"/>
              <a:ext cx="258"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2" name="Line 42"/>
            <p:cNvSpPr>
              <a:spLocks noChangeShapeType="1"/>
            </p:cNvSpPr>
            <p:nvPr/>
          </p:nvSpPr>
          <p:spPr bwMode="auto">
            <a:xfrm flipH="1">
              <a:off x="8299" y="6241"/>
              <a:ext cx="492" cy="30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3" name="Line 43"/>
            <p:cNvSpPr>
              <a:spLocks noChangeShapeType="1"/>
            </p:cNvSpPr>
            <p:nvPr/>
          </p:nvSpPr>
          <p:spPr bwMode="auto">
            <a:xfrm>
              <a:off x="7831" y="6139"/>
              <a:ext cx="156"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4" name="Line 44"/>
            <p:cNvSpPr>
              <a:spLocks noChangeShapeType="1"/>
            </p:cNvSpPr>
            <p:nvPr/>
          </p:nvSpPr>
          <p:spPr bwMode="auto">
            <a:xfrm>
              <a:off x="7999" y="6331"/>
              <a:ext cx="192" cy="15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5" name="Line 45"/>
            <p:cNvSpPr>
              <a:spLocks noChangeShapeType="1"/>
            </p:cNvSpPr>
            <p:nvPr/>
          </p:nvSpPr>
          <p:spPr bwMode="auto">
            <a:xfrm flipH="1">
              <a:off x="7969" y="6067"/>
              <a:ext cx="42" cy="26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6" name="Line 46"/>
            <p:cNvSpPr>
              <a:spLocks noChangeShapeType="1"/>
            </p:cNvSpPr>
            <p:nvPr/>
          </p:nvSpPr>
          <p:spPr bwMode="auto">
            <a:xfrm flipH="1">
              <a:off x="8041" y="6049"/>
              <a:ext cx="120" cy="1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7" name="Line 47"/>
            <p:cNvSpPr>
              <a:spLocks noChangeShapeType="1"/>
            </p:cNvSpPr>
            <p:nvPr/>
          </p:nvSpPr>
          <p:spPr bwMode="auto">
            <a:xfrm flipH="1">
              <a:off x="8107" y="6199"/>
              <a:ext cx="42"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8" name="Line 48"/>
            <p:cNvSpPr>
              <a:spLocks noChangeShapeType="1"/>
            </p:cNvSpPr>
            <p:nvPr/>
          </p:nvSpPr>
          <p:spPr bwMode="auto">
            <a:xfrm flipH="1">
              <a:off x="8119" y="5869"/>
              <a:ext cx="1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9" name="Line 49"/>
            <p:cNvSpPr>
              <a:spLocks noChangeShapeType="1"/>
            </p:cNvSpPr>
            <p:nvPr/>
          </p:nvSpPr>
          <p:spPr bwMode="auto">
            <a:xfrm flipH="1">
              <a:off x="7927" y="6289"/>
              <a:ext cx="54" cy="25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0" name="Line 50"/>
            <p:cNvSpPr>
              <a:spLocks noChangeShapeType="1"/>
            </p:cNvSpPr>
            <p:nvPr/>
          </p:nvSpPr>
          <p:spPr bwMode="auto">
            <a:xfrm flipH="1">
              <a:off x="7777" y="6547"/>
              <a:ext cx="150"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1" name="Line 51"/>
            <p:cNvSpPr>
              <a:spLocks noChangeShapeType="1"/>
            </p:cNvSpPr>
            <p:nvPr/>
          </p:nvSpPr>
          <p:spPr bwMode="auto">
            <a:xfrm flipH="1">
              <a:off x="7987" y="6403"/>
              <a:ext cx="132" cy="20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2" name="Line 52"/>
            <p:cNvSpPr>
              <a:spLocks noChangeShapeType="1"/>
            </p:cNvSpPr>
            <p:nvPr/>
          </p:nvSpPr>
          <p:spPr bwMode="auto">
            <a:xfrm flipH="1">
              <a:off x="7861" y="6511"/>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3" name="Line 53"/>
            <p:cNvSpPr>
              <a:spLocks noChangeShapeType="1"/>
            </p:cNvSpPr>
            <p:nvPr/>
          </p:nvSpPr>
          <p:spPr bwMode="auto">
            <a:xfrm flipH="1">
              <a:off x="7807" y="6739"/>
              <a:ext cx="42" cy="24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4" name="Line 54"/>
            <p:cNvSpPr>
              <a:spLocks noChangeShapeType="1"/>
            </p:cNvSpPr>
            <p:nvPr/>
          </p:nvSpPr>
          <p:spPr bwMode="auto">
            <a:xfrm flipH="1">
              <a:off x="7669" y="6961"/>
              <a:ext cx="138" cy="3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5" name="Line 55"/>
            <p:cNvSpPr>
              <a:spLocks noChangeShapeType="1"/>
            </p:cNvSpPr>
            <p:nvPr/>
          </p:nvSpPr>
          <p:spPr bwMode="auto">
            <a:xfrm flipH="1">
              <a:off x="7891" y="7051"/>
              <a:ext cx="288" cy="27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921" name="Oval 56"/>
          <p:cNvSpPr>
            <a:spLocks noChangeArrowheads="1"/>
          </p:cNvSpPr>
          <p:nvPr/>
        </p:nvSpPr>
        <p:spPr bwMode="auto">
          <a:xfrm>
            <a:off x="2868613" y="2638425"/>
            <a:ext cx="1138237" cy="90011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22" name="Rectangle 57"/>
          <p:cNvSpPr>
            <a:spLocks noChangeArrowheads="1"/>
          </p:cNvSpPr>
          <p:nvPr/>
        </p:nvSpPr>
        <p:spPr bwMode="auto">
          <a:xfrm>
            <a:off x="2647950" y="4111625"/>
            <a:ext cx="377825" cy="328613"/>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38923"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650" y="1955800"/>
            <a:ext cx="4324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Line 59"/>
          <p:cNvSpPr>
            <a:spLocks noChangeShapeType="1"/>
          </p:cNvSpPr>
          <p:nvPr/>
        </p:nvSpPr>
        <p:spPr bwMode="auto">
          <a:xfrm flipV="1">
            <a:off x="2647950" y="2413000"/>
            <a:ext cx="2628900" cy="1698625"/>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5" name="Line 60"/>
          <p:cNvSpPr>
            <a:spLocks noChangeShapeType="1"/>
          </p:cNvSpPr>
          <p:nvPr/>
        </p:nvSpPr>
        <p:spPr bwMode="auto">
          <a:xfrm>
            <a:off x="2647950" y="4435475"/>
            <a:ext cx="2632075" cy="1262063"/>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6" name="Rectangle 61"/>
          <p:cNvSpPr>
            <a:spLocks noChangeArrowheads="1"/>
          </p:cNvSpPr>
          <p:nvPr/>
        </p:nvSpPr>
        <p:spPr bwMode="auto">
          <a:xfrm>
            <a:off x="179388" y="3438525"/>
            <a:ext cx="1692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400">
                <a:latin typeface="Comic Sans MS" panose="030F0702030302020204" pitchFamily="66" charset="0"/>
              </a:rPr>
              <a:t>C</a:t>
            </a:r>
            <a:r>
              <a:rPr lang="fr-FR" altLang="cs-CZ" sz="1400">
                <a:latin typeface="Comic Sans MS" panose="030F0702030302020204" pitchFamily="66" charset="0"/>
              </a:rPr>
              <a:t>anton Nozeroy (</a:t>
            </a:r>
            <a:r>
              <a:rPr lang="cs-CZ" altLang="cs-CZ" sz="1400">
                <a:latin typeface="Comic Sans MS" panose="030F0702030302020204" pitchFamily="66" charset="0"/>
              </a:rPr>
              <a:t>pohoří </a:t>
            </a:r>
            <a:r>
              <a:rPr lang="fr-FR" altLang="cs-CZ" sz="1400">
                <a:latin typeface="Comic Sans MS" panose="030F0702030302020204" pitchFamily="66" charset="0"/>
              </a:rPr>
              <a:t>Jura</a:t>
            </a:r>
            <a:r>
              <a:rPr lang="cs-CZ" altLang="cs-CZ" sz="1400">
                <a:latin typeface="Comic Sans MS" panose="030F0702030302020204" pitchFamily="66" charset="0"/>
              </a:rPr>
              <a:t>, région Franche-Comté</a:t>
            </a:r>
            <a:r>
              <a:rPr lang="fr-FR" altLang="cs-CZ" sz="1400">
                <a:latin typeface="Comic Sans MS" panose="030F0702030302020204" pitchFamily="66" charset="0"/>
              </a:rPr>
              <a:t>)</a:t>
            </a:r>
          </a:p>
        </p:txBody>
      </p:sp>
      <p:sp>
        <p:nvSpPr>
          <p:cNvPr id="38927" name="Oval 62"/>
          <p:cNvSpPr>
            <a:spLocks noChangeArrowheads="1"/>
          </p:cNvSpPr>
          <p:nvPr/>
        </p:nvSpPr>
        <p:spPr bwMode="auto">
          <a:xfrm>
            <a:off x="5435600" y="494188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07</a:t>
            </a:r>
          </a:p>
        </p:txBody>
      </p:sp>
      <p:sp>
        <p:nvSpPr>
          <p:cNvPr id="38928" name="Oval 63"/>
          <p:cNvSpPr>
            <a:spLocks noChangeArrowheads="1"/>
          </p:cNvSpPr>
          <p:nvPr/>
        </p:nvSpPr>
        <p:spPr bwMode="auto">
          <a:xfrm>
            <a:off x="7380288" y="2924175"/>
            <a:ext cx="360362"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01</a:t>
            </a:r>
          </a:p>
        </p:txBody>
      </p:sp>
      <p:sp>
        <p:nvSpPr>
          <p:cNvPr id="38929" name="Oval 64"/>
          <p:cNvSpPr>
            <a:spLocks noChangeArrowheads="1"/>
          </p:cNvSpPr>
          <p:nvPr/>
        </p:nvSpPr>
        <p:spPr bwMode="auto">
          <a:xfrm>
            <a:off x="6372225" y="4797425"/>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06</a:t>
            </a:r>
          </a:p>
        </p:txBody>
      </p:sp>
      <p:sp>
        <p:nvSpPr>
          <p:cNvPr id="38930" name="Oval 65"/>
          <p:cNvSpPr>
            <a:spLocks noChangeArrowheads="1"/>
          </p:cNvSpPr>
          <p:nvPr/>
        </p:nvSpPr>
        <p:spPr bwMode="auto">
          <a:xfrm>
            <a:off x="5940425" y="40052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05</a:t>
            </a:r>
          </a:p>
        </p:txBody>
      </p:sp>
      <p:sp>
        <p:nvSpPr>
          <p:cNvPr id="38931" name="Oval 66"/>
          <p:cNvSpPr>
            <a:spLocks noChangeArrowheads="1"/>
          </p:cNvSpPr>
          <p:nvPr/>
        </p:nvSpPr>
        <p:spPr bwMode="auto">
          <a:xfrm>
            <a:off x="7235825" y="33575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04</a:t>
            </a:r>
          </a:p>
        </p:txBody>
      </p:sp>
      <p:sp>
        <p:nvSpPr>
          <p:cNvPr id="38932" name="Oval 67"/>
          <p:cNvSpPr>
            <a:spLocks noChangeArrowheads="1"/>
          </p:cNvSpPr>
          <p:nvPr/>
        </p:nvSpPr>
        <p:spPr bwMode="auto">
          <a:xfrm>
            <a:off x="6804025" y="3213100"/>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03</a:t>
            </a:r>
          </a:p>
        </p:txBody>
      </p:sp>
      <p:sp>
        <p:nvSpPr>
          <p:cNvPr id="38933" name="Oval 68"/>
          <p:cNvSpPr>
            <a:spLocks noChangeArrowheads="1"/>
          </p:cNvSpPr>
          <p:nvPr/>
        </p:nvSpPr>
        <p:spPr bwMode="auto">
          <a:xfrm>
            <a:off x="7956550" y="306863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02</a:t>
            </a:r>
          </a:p>
        </p:txBody>
      </p:sp>
      <p:graphicFrame>
        <p:nvGraphicFramePr>
          <p:cNvPr id="38934" name="Object 69"/>
          <p:cNvGraphicFramePr>
            <a:graphicFrameLocks noGrp="1" noChangeAspect="1"/>
          </p:cNvGraphicFramePr>
          <p:nvPr>
            <p:ph idx="1"/>
          </p:nvPr>
        </p:nvGraphicFramePr>
        <p:xfrm>
          <a:off x="831850" y="2530475"/>
          <a:ext cx="1282700" cy="923925"/>
        </p:xfrm>
        <a:graphic>
          <a:graphicData uri="http://schemas.openxmlformats.org/presentationml/2006/ole">
            <mc:AlternateContent xmlns:mc="http://schemas.openxmlformats.org/markup-compatibility/2006">
              <mc:Choice xmlns:v="urn:schemas-microsoft-com:vml" Requires="v">
                <p:oleObj spid="_x0000_s38994" name="CorelPhotoPaint.Image.8" r:id="rId5" imgW="1358730" imgH="1015873" progId="CorelPhotoPaint.Image.8">
                  <p:embed/>
                </p:oleObj>
              </mc:Choice>
              <mc:Fallback>
                <p:oleObj name="CorelPhotoPaint.Image.8" r:id="rId5" imgW="1358730" imgH="1015873" progId="CorelPhotoPaint.Image.8">
                  <p:embed/>
                  <p:pic>
                    <p:nvPicPr>
                      <p:cNvPr id="0" name="Object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850" y="2530475"/>
                        <a:ext cx="12827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35" name="Text Box 70"/>
          <p:cNvSpPr txBox="1">
            <a:spLocks noChangeArrowheads="1"/>
          </p:cNvSpPr>
          <p:nvPr/>
        </p:nvSpPr>
        <p:spPr bwMode="auto">
          <a:xfrm>
            <a:off x="6659563" y="6551613"/>
            <a:ext cx="2484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100" i="1">
                <a:latin typeface="Arial" panose="020B0604020202020204" pitchFamily="34" charset="0"/>
              </a:rPr>
              <a:t>Bryja et al. 2007, Molecular Ecology</a:t>
            </a:r>
          </a:p>
        </p:txBody>
      </p:sp>
      <p:sp>
        <p:nvSpPr>
          <p:cNvPr id="38936" name="Rectangle 72"/>
          <p:cNvSpPr>
            <a:spLocks noChangeArrowheads="1"/>
          </p:cNvSpPr>
          <p:nvPr/>
        </p:nvSpPr>
        <p:spPr bwMode="auto">
          <a:xfrm>
            <a:off x="46831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a:solidFill>
                  <a:schemeClr val="tx2"/>
                </a:solidFill>
                <a:latin typeface="Comic Sans MS" panose="030F0702030302020204" pitchFamily="66" charset="0"/>
              </a:rPr>
              <a:t>Důkaz přírodního výběru v současnosti: analýza populačně-genetické struktury</a:t>
            </a:r>
            <a:endParaRPr lang="en-GB" altLang="cs-CZ">
              <a:solidFill>
                <a:schemeClr val="tx2"/>
              </a:solidFill>
              <a:latin typeface="Comic Sans MS" panose="030F0702030302020204" pitchFamily="66" charset="0"/>
            </a:endParaRPr>
          </a:p>
        </p:txBody>
      </p:sp>
      <p:sp>
        <p:nvSpPr>
          <p:cNvPr id="38937" name="Text Box 73"/>
          <p:cNvSpPr txBox="1">
            <a:spLocks noChangeArrowheads="1"/>
          </p:cNvSpPr>
          <p:nvPr/>
        </p:nvSpPr>
        <p:spPr bwMode="auto">
          <a:xfrm>
            <a:off x="611188" y="1557338"/>
            <a:ext cx="387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 Srovnání neutrálních znaků a MHC</a:t>
            </a:r>
          </a:p>
        </p:txBody>
      </p:sp>
      <p:pic>
        <p:nvPicPr>
          <p:cNvPr id="3893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557338"/>
            <a:ext cx="1368425" cy="1011237"/>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4213" y="260350"/>
            <a:ext cx="7772400" cy="850900"/>
          </a:xfrm>
        </p:spPr>
        <p:txBody>
          <a:bodyPr/>
          <a:lstStyle/>
          <a:p>
            <a:pPr eaLnBrk="1" hangingPunct="1"/>
            <a:r>
              <a:rPr lang="cs-CZ" altLang="cs-CZ" sz="3600">
                <a:latin typeface="Comic Sans MS" panose="030F0702030302020204" pitchFamily="66" charset="0"/>
              </a:rPr>
              <a:t>Geny a adaptace</a:t>
            </a:r>
          </a:p>
        </p:txBody>
      </p:sp>
      <p:sp>
        <p:nvSpPr>
          <p:cNvPr id="160771" name="Rectangle 3"/>
          <p:cNvSpPr>
            <a:spLocks noGrp="1" noChangeArrowheads="1"/>
          </p:cNvSpPr>
          <p:nvPr>
            <p:ph type="body" idx="1"/>
          </p:nvPr>
        </p:nvSpPr>
        <p:spPr>
          <a:xfrm>
            <a:off x="468313" y="981075"/>
            <a:ext cx="8229600" cy="1181100"/>
          </a:xfrm>
        </p:spPr>
        <p:txBody>
          <a:bodyPr/>
          <a:lstStyle/>
          <a:p>
            <a:pPr eaLnBrk="1" hangingPunct="1"/>
            <a:r>
              <a:rPr lang="cs-CZ" altLang="cs-CZ" sz="2000">
                <a:latin typeface="Comic Sans MS" panose="030F0702030302020204" pitchFamily="66" charset="0"/>
              </a:rPr>
              <a:t>studium selekčních tlaků daných prostředím a evoluční odpovědi na ně </a:t>
            </a:r>
            <a:r>
              <a:rPr lang="cs-CZ" altLang="cs-CZ" sz="2000">
                <a:latin typeface="Comic Sans MS" panose="030F0702030302020204" pitchFamily="66" charset="0"/>
                <a:sym typeface="Symbol" panose="05050102010706020507" pitchFamily="18" charset="2"/>
              </a:rPr>
              <a:t> vznik </a:t>
            </a:r>
            <a:r>
              <a:rPr lang="cs-CZ" altLang="cs-CZ" sz="2000" b="1">
                <a:latin typeface="Comic Sans MS" panose="030F0702030302020204" pitchFamily="66" charset="0"/>
                <a:sym typeface="Symbol" panose="05050102010706020507" pitchFamily="18" charset="2"/>
              </a:rPr>
              <a:t>adaptací, </a:t>
            </a:r>
            <a:r>
              <a:rPr lang="cs-CZ" altLang="cs-CZ" sz="2000">
                <a:latin typeface="Comic Sans MS" panose="030F0702030302020204" pitchFamily="66" charset="0"/>
                <a:sym typeface="Symbol" panose="05050102010706020507" pitchFamily="18" charset="2"/>
              </a:rPr>
              <a:t>tj.</a:t>
            </a:r>
            <a:r>
              <a:rPr lang="cs-CZ" altLang="cs-CZ" sz="2000" b="1">
                <a:latin typeface="Comic Sans MS" panose="030F0702030302020204" pitchFamily="66" charset="0"/>
                <a:sym typeface="Symbol" panose="05050102010706020507" pitchFamily="18" charset="2"/>
              </a:rPr>
              <a:t> geneticky </a:t>
            </a:r>
            <a:r>
              <a:rPr lang="cs-CZ" altLang="cs-CZ" sz="2000">
                <a:latin typeface="Comic Sans MS" panose="030F0702030302020204" pitchFamily="66" charset="0"/>
                <a:sym typeface="Symbol" panose="05050102010706020507" pitchFamily="18" charset="2"/>
              </a:rPr>
              <a:t>podmíněné přizpůsobení se prostředí (vs. fenotypová plasticita)</a:t>
            </a:r>
          </a:p>
          <a:p>
            <a:pPr eaLnBrk="1" hangingPunct="1"/>
            <a:endParaRPr lang="cs-CZ" altLang="cs-CZ" sz="2000">
              <a:latin typeface="Comic Sans MS" panose="030F0702030302020204" pitchFamily="66" charset="0"/>
              <a:sym typeface="Symbol" panose="05050102010706020507" pitchFamily="18" charset="2"/>
            </a:endParaRPr>
          </a:p>
          <a:p>
            <a:pPr eaLnBrk="1" hangingPunct="1"/>
            <a:r>
              <a:rPr lang="cs-CZ" altLang="cs-CZ" sz="2000" b="1">
                <a:latin typeface="Comic Sans MS" panose="030F0702030302020204" pitchFamily="66" charset="0"/>
                <a:sym typeface="Symbol" panose="05050102010706020507" pitchFamily="18" charset="2"/>
              </a:rPr>
              <a:t>např. interakce s abiotickým prostředím</a:t>
            </a: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3716338"/>
            <a:ext cx="16557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2131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p:cNvPicPr>
            <a:picLocks noChangeAspect="1" noChangeArrowheads="1"/>
          </p:cNvPicPr>
          <p:nvPr/>
        </p:nvPicPr>
        <p:blipFill>
          <a:blip r:embed="rId4">
            <a:extLst>
              <a:ext uri="{28A0092B-C50C-407E-A947-70E740481C1C}">
                <a14:useLocalDpi xmlns:a14="http://schemas.microsoft.com/office/drawing/2010/main" val="0"/>
              </a:ext>
            </a:extLst>
          </a:blip>
          <a:srcRect r="27934"/>
          <a:stretch>
            <a:fillRect/>
          </a:stretch>
        </p:blipFill>
        <p:spPr bwMode="auto">
          <a:xfrm>
            <a:off x="4500563" y="2708275"/>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013325"/>
            <a:ext cx="24479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AutoShape 8"/>
          <p:cNvSpPr>
            <a:spLocks noChangeArrowheads="1"/>
          </p:cNvSpPr>
          <p:nvPr/>
        </p:nvSpPr>
        <p:spPr bwMode="auto">
          <a:xfrm>
            <a:off x="3635375" y="4365625"/>
            <a:ext cx="3024188" cy="215900"/>
          </a:xfrm>
          <a:prstGeom prst="rightArrow">
            <a:avLst>
              <a:gd name="adj1" fmla="val 50000"/>
              <a:gd name="adj2" fmla="val 350184"/>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7" name="AutoShape 9"/>
          <p:cNvSpPr>
            <a:spLocks noChangeArrowheads="1"/>
          </p:cNvSpPr>
          <p:nvPr/>
        </p:nvSpPr>
        <p:spPr bwMode="auto">
          <a:xfrm rot="-2401793">
            <a:off x="3563938" y="3500438"/>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8" name="AutoShape 10"/>
          <p:cNvSpPr>
            <a:spLocks noChangeArrowheads="1"/>
          </p:cNvSpPr>
          <p:nvPr/>
        </p:nvSpPr>
        <p:spPr bwMode="auto">
          <a:xfrm rot="1061668">
            <a:off x="3635375" y="5084763"/>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xEl>
                                              <p:pRg st="2" end="2"/>
                                            </p:txEl>
                                          </p:spTgt>
                                        </p:tgtEl>
                                        <p:attrNameLst>
                                          <p:attrName>style.visibility</p:attrName>
                                        </p:attrNameLst>
                                      </p:cBhvr>
                                      <p:to>
                                        <p:strVal val="visible"/>
                                      </p:to>
                                    </p:set>
                                    <p:animEffect transition="in" filter="dissolve">
                                      <p:cBhvr>
                                        <p:cTn id="7" dur="500"/>
                                        <p:tgtEl>
                                          <p:spTgt spid="1607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60773"/>
                                        </p:tgtEl>
                                        <p:attrNameLst>
                                          <p:attrName>style.visibility</p:attrName>
                                        </p:attrNameLst>
                                      </p:cBhvr>
                                      <p:to>
                                        <p:strVal val="visible"/>
                                      </p:to>
                                    </p:set>
                                    <p:animEffect transition="in" filter="diamond(in)">
                                      <p:cBhvr>
                                        <p:cTn id="12" dur="500"/>
                                        <p:tgtEl>
                                          <p:spTgt spid="160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777"/>
                                        </p:tgtEl>
                                        <p:attrNameLst>
                                          <p:attrName>style.visibility</p:attrName>
                                        </p:attrNameLst>
                                      </p:cBhvr>
                                      <p:to>
                                        <p:strVal val="visible"/>
                                      </p:to>
                                    </p:set>
                                    <p:anim calcmode="lin" valueType="num">
                                      <p:cBhvr additive="base">
                                        <p:cTn id="17" dur="500" fill="hold"/>
                                        <p:tgtEl>
                                          <p:spTgt spid="160777"/>
                                        </p:tgtEl>
                                        <p:attrNameLst>
                                          <p:attrName>ppt_x</p:attrName>
                                        </p:attrNameLst>
                                      </p:cBhvr>
                                      <p:tavLst>
                                        <p:tav tm="0">
                                          <p:val>
                                            <p:strVal val="0-#ppt_w/2"/>
                                          </p:val>
                                        </p:tav>
                                        <p:tav tm="100000">
                                          <p:val>
                                            <p:strVal val="#ppt_x"/>
                                          </p:val>
                                        </p:tav>
                                      </p:tavLst>
                                    </p:anim>
                                    <p:anim calcmode="lin" valueType="num">
                                      <p:cBhvr additive="base">
                                        <p:cTn id="18" dur="500" fill="hold"/>
                                        <p:tgtEl>
                                          <p:spTgt spid="16077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0776"/>
                                        </p:tgtEl>
                                        <p:attrNameLst>
                                          <p:attrName>style.visibility</p:attrName>
                                        </p:attrNameLst>
                                      </p:cBhvr>
                                      <p:to>
                                        <p:strVal val="visible"/>
                                      </p:to>
                                    </p:set>
                                    <p:anim calcmode="lin" valueType="num">
                                      <p:cBhvr additive="base">
                                        <p:cTn id="21" dur="500" fill="hold"/>
                                        <p:tgtEl>
                                          <p:spTgt spid="160776"/>
                                        </p:tgtEl>
                                        <p:attrNameLst>
                                          <p:attrName>ppt_x</p:attrName>
                                        </p:attrNameLst>
                                      </p:cBhvr>
                                      <p:tavLst>
                                        <p:tav tm="0">
                                          <p:val>
                                            <p:strVal val="0-#ppt_w/2"/>
                                          </p:val>
                                        </p:tav>
                                        <p:tav tm="100000">
                                          <p:val>
                                            <p:strVal val="#ppt_x"/>
                                          </p:val>
                                        </p:tav>
                                      </p:tavLst>
                                    </p:anim>
                                    <p:anim calcmode="lin" valueType="num">
                                      <p:cBhvr additive="base">
                                        <p:cTn id="22" dur="500" fill="hold"/>
                                        <p:tgtEl>
                                          <p:spTgt spid="16077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0778"/>
                                        </p:tgtEl>
                                        <p:attrNameLst>
                                          <p:attrName>style.visibility</p:attrName>
                                        </p:attrNameLst>
                                      </p:cBhvr>
                                      <p:to>
                                        <p:strVal val="visible"/>
                                      </p:to>
                                    </p:set>
                                    <p:anim calcmode="lin" valueType="num">
                                      <p:cBhvr additive="base">
                                        <p:cTn id="25" dur="500" fill="hold"/>
                                        <p:tgtEl>
                                          <p:spTgt spid="160778"/>
                                        </p:tgtEl>
                                        <p:attrNameLst>
                                          <p:attrName>ppt_x</p:attrName>
                                        </p:attrNameLst>
                                      </p:cBhvr>
                                      <p:tavLst>
                                        <p:tav tm="0">
                                          <p:val>
                                            <p:strVal val="0-#ppt_w/2"/>
                                          </p:val>
                                        </p:tav>
                                        <p:tav tm="100000">
                                          <p:val>
                                            <p:strVal val="#ppt_x"/>
                                          </p:val>
                                        </p:tav>
                                      </p:tavLst>
                                    </p:anim>
                                    <p:anim calcmode="lin" valueType="num">
                                      <p:cBhvr additive="base">
                                        <p:cTn id="26" dur="500" fill="hold"/>
                                        <p:tgtEl>
                                          <p:spTgt spid="16077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60774"/>
                                        </p:tgtEl>
                                        <p:attrNameLst>
                                          <p:attrName>style.visibility</p:attrName>
                                        </p:attrNameLst>
                                      </p:cBhvr>
                                      <p:to>
                                        <p:strVal val="visible"/>
                                      </p:to>
                                    </p:set>
                                    <p:anim calcmode="lin" valueType="num">
                                      <p:cBhvr additive="base">
                                        <p:cTn id="29" dur="500" fill="hold"/>
                                        <p:tgtEl>
                                          <p:spTgt spid="160774"/>
                                        </p:tgtEl>
                                        <p:attrNameLst>
                                          <p:attrName>ppt_x</p:attrName>
                                        </p:attrNameLst>
                                      </p:cBhvr>
                                      <p:tavLst>
                                        <p:tav tm="0">
                                          <p:val>
                                            <p:strVal val="0-#ppt_w/2"/>
                                          </p:val>
                                        </p:tav>
                                        <p:tav tm="100000">
                                          <p:val>
                                            <p:strVal val="#ppt_x"/>
                                          </p:val>
                                        </p:tav>
                                      </p:tavLst>
                                    </p:anim>
                                    <p:anim calcmode="lin" valueType="num">
                                      <p:cBhvr additive="base">
                                        <p:cTn id="30" dur="500" fill="hold"/>
                                        <p:tgtEl>
                                          <p:spTgt spid="16077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60772"/>
                                        </p:tgtEl>
                                        <p:attrNameLst>
                                          <p:attrName>style.visibility</p:attrName>
                                        </p:attrNameLst>
                                      </p:cBhvr>
                                      <p:to>
                                        <p:strVal val="visible"/>
                                      </p:to>
                                    </p:set>
                                    <p:anim calcmode="lin" valueType="num">
                                      <p:cBhvr additive="base">
                                        <p:cTn id="33" dur="500" fill="hold"/>
                                        <p:tgtEl>
                                          <p:spTgt spid="160772"/>
                                        </p:tgtEl>
                                        <p:attrNameLst>
                                          <p:attrName>ppt_x</p:attrName>
                                        </p:attrNameLst>
                                      </p:cBhvr>
                                      <p:tavLst>
                                        <p:tav tm="0">
                                          <p:val>
                                            <p:strVal val="0-#ppt_w/2"/>
                                          </p:val>
                                        </p:tav>
                                        <p:tav tm="100000">
                                          <p:val>
                                            <p:strVal val="#ppt_x"/>
                                          </p:val>
                                        </p:tav>
                                      </p:tavLst>
                                    </p:anim>
                                    <p:anim calcmode="lin" valueType="num">
                                      <p:cBhvr additive="base">
                                        <p:cTn id="34" dur="500" fill="hold"/>
                                        <p:tgtEl>
                                          <p:spTgt spid="16077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60775"/>
                                        </p:tgtEl>
                                        <p:attrNameLst>
                                          <p:attrName>style.visibility</p:attrName>
                                        </p:attrNameLst>
                                      </p:cBhvr>
                                      <p:to>
                                        <p:strVal val="visible"/>
                                      </p:to>
                                    </p:set>
                                    <p:anim calcmode="lin" valueType="num">
                                      <p:cBhvr additive="base">
                                        <p:cTn id="37" dur="500" fill="hold"/>
                                        <p:tgtEl>
                                          <p:spTgt spid="160775"/>
                                        </p:tgtEl>
                                        <p:attrNameLst>
                                          <p:attrName>ppt_x</p:attrName>
                                        </p:attrNameLst>
                                      </p:cBhvr>
                                      <p:tavLst>
                                        <p:tav tm="0">
                                          <p:val>
                                            <p:strVal val="0-#ppt_w/2"/>
                                          </p:val>
                                        </p:tav>
                                        <p:tav tm="100000">
                                          <p:val>
                                            <p:strVal val="#ppt_x"/>
                                          </p:val>
                                        </p:tav>
                                      </p:tavLst>
                                    </p:anim>
                                    <p:anim calcmode="lin" valueType="num">
                                      <p:cBhvr additive="base">
                                        <p:cTn id="38" dur="500" fill="hold"/>
                                        <p:tgtEl>
                                          <p:spTgt spid="16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6" grpId="0" animBg="1"/>
      <p:bldP spid="160777" grpId="0" animBg="1"/>
      <p:bldP spid="1607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7088" y="333375"/>
            <a:ext cx="79930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cs-CZ" sz="3000">
                <a:solidFill>
                  <a:srgbClr val="009900"/>
                </a:solidFill>
                <a:latin typeface="Comic Sans MS" panose="030F0702030302020204" pitchFamily="66" charset="0"/>
                <a:sym typeface="Wingdings" panose="05000000000000000000" pitchFamily="2" charset="2"/>
              </a:rPr>
              <a:t> </a:t>
            </a:r>
            <a:r>
              <a:rPr lang="cs-CZ" altLang="cs-CZ" sz="3000">
                <a:solidFill>
                  <a:srgbClr val="009900"/>
                </a:solidFill>
                <a:latin typeface="Comic Sans MS" panose="030F0702030302020204" pitchFamily="66" charset="0"/>
              </a:rPr>
              <a:t>2001-2003: fáze růstu populační hustoty</a:t>
            </a:r>
            <a:endParaRPr lang="fr-FR" altLang="cs-CZ" sz="3000">
              <a:solidFill>
                <a:srgbClr val="009900"/>
              </a:solidFill>
              <a:latin typeface="Comic Sans MS" panose="030F0702030302020204" pitchFamily="66" charset="0"/>
            </a:endParaRPr>
          </a:p>
        </p:txBody>
      </p:sp>
      <p:grpSp>
        <p:nvGrpSpPr>
          <p:cNvPr id="39939" name="Group 3"/>
          <p:cNvGrpSpPr>
            <a:grpSpLocks/>
          </p:cNvGrpSpPr>
          <p:nvPr/>
        </p:nvGrpSpPr>
        <p:grpSpPr bwMode="auto">
          <a:xfrm>
            <a:off x="395288" y="1557338"/>
            <a:ext cx="4321175" cy="3671887"/>
            <a:chOff x="1417" y="1417"/>
            <a:chExt cx="5897" cy="5329"/>
          </a:xfrm>
        </p:grpSpPr>
        <p:pic>
          <p:nvPicPr>
            <p:cNvPr id="399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 y="1417"/>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1417"/>
              <a:ext cx="2845"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8"/>
            <p:cNvSpPr txBox="1">
              <a:spLocks noChangeAspect="1" noChangeArrowheads="1"/>
            </p:cNvSpPr>
            <p:nvPr/>
          </p:nvSpPr>
          <p:spPr bwMode="auto">
            <a:xfrm>
              <a:off x="2879" y="3451"/>
              <a:ext cx="1419" cy="392"/>
            </a:xfrm>
            <a:prstGeom prst="rect">
              <a:avLst/>
            </a:prstGeom>
            <a:noFill/>
            <a:ln w="9525">
              <a:noFill/>
              <a:miter lim="800000"/>
              <a:headEnd/>
              <a:tailEnd/>
            </a:ln>
            <a:effectLst/>
          </p:spPr>
          <p:txBody>
            <a:bodyPr/>
            <a:lstStyle/>
            <a:p>
              <a:pPr eaLnBrk="1" hangingPunct="1">
                <a:defRPr/>
              </a:pPr>
              <a:r>
                <a:rPr lang="cs-CZ" sz="1200">
                  <a:latin typeface="Arial" charset="0"/>
                </a:rPr>
                <a:t>April 2002</a:t>
              </a:r>
              <a:endParaRPr lang="cs-CZ" sz="1800">
                <a:effectLst>
                  <a:outerShdw blurRad="38100" dist="38100" dir="2700000" algn="tl">
                    <a:srgbClr val="C0C0C0"/>
                  </a:outerShdw>
                </a:effectLst>
                <a:latin typeface="Arial" charset="0"/>
              </a:endParaRPr>
            </a:p>
          </p:txBody>
        </p:sp>
        <p:sp>
          <p:nvSpPr>
            <p:cNvPr id="136201" name="Text Box 9"/>
            <p:cNvSpPr txBox="1">
              <a:spLocks noChangeAspect="1" noChangeArrowheads="1"/>
            </p:cNvSpPr>
            <p:nvPr/>
          </p:nvSpPr>
          <p:spPr bwMode="auto">
            <a:xfrm>
              <a:off x="5191" y="3470"/>
              <a:ext cx="1848" cy="392"/>
            </a:xfrm>
            <a:prstGeom prst="rect">
              <a:avLst/>
            </a:prstGeom>
            <a:noFill/>
            <a:ln w="9525">
              <a:noFill/>
              <a:miter lim="800000"/>
              <a:headEnd/>
              <a:tailEnd/>
            </a:ln>
            <a:effectLst/>
          </p:spPr>
          <p:txBody>
            <a:bodyPr/>
            <a:lstStyle/>
            <a:p>
              <a:pPr eaLnBrk="1" hangingPunct="1">
                <a:defRPr/>
              </a:pPr>
              <a:r>
                <a:rPr lang="cs-CZ" sz="1200">
                  <a:latin typeface="Arial" charset="0"/>
                </a:rPr>
                <a:t>October 2002</a:t>
              </a:r>
              <a:endParaRPr lang="cs-CZ" sz="1800">
                <a:effectLst>
                  <a:outerShdw blurRad="38100" dist="38100" dir="2700000" algn="tl">
                    <a:srgbClr val="C0C0C0"/>
                  </a:outerShdw>
                </a:effectLst>
                <a:latin typeface="Arial" charset="0"/>
              </a:endParaRPr>
            </a:p>
          </p:txBody>
        </p:sp>
        <p:sp>
          <p:nvSpPr>
            <p:cNvPr id="136202" name="Text Box 10"/>
            <p:cNvSpPr txBox="1">
              <a:spLocks noChangeAspect="1" noChangeArrowheads="1"/>
            </p:cNvSpPr>
            <p:nvPr/>
          </p:nvSpPr>
          <p:spPr bwMode="auto">
            <a:xfrm>
              <a:off x="2879" y="5965"/>
              <a:ext cx="1551" cy="389"/>
            </a:xfrm>
            <a:prstGeom prst="rect">
              <a:avLst/>
            </a:prstGeom>
            <a:noFill/>
            <a:ln w="9525">
              <a:noFill/>
              <a:miter lim="800000"/>
              <a:headEnd/>
              <a:tailEnd/>
            </a:ln>
            <a:effectLst/>
          </p:spPr>
          <p:txBody>
            <a:bodyPr/>
            <a:lstStyle/>
            <a:p>
              <a:pPr eaLnBrk="1" hangingPunct="1">
                <a:defRPr/>
              </a:pPr>
              <a:r>
                <a:rPr lang="cs-CZ" sz="1200">
                  <a:latin typeface="Arial" charset="0"/>
                </a:rPr>
                <a:t>April 2003</a:t>
              </a:r>
              <a:endParaRPr lang="cs-CZ" sz="1800">
                <a:effectLst>
                  <a:outerShdw blurRad="38100" dist="38100" dir="2700000" algn="tl">
                    <a:srgbClr val="C0C0C0"/>
                  </a:outerShdw>
                </a:effectLst>
                <a:latin typeface="Arial" charset="0"/>
              </a:endParaRPr>
            </a:p>
          </p:txBody>
        </p:sp>
        <p:sp>
          <p:nvSpPr>
            <p:cNvPr id="136203" name="Text Box 11"/>
            <p:cNvSpPr txBox="1">
              <a:spLocks noChangeAspect="1" noChangeArrowheads="1"/>
            </p:cNvSpPr>
            <p:nvPr/>
          </p:nvSpPr>
          <p:spPr bwMode="auto">
            <a:xfrm>
              <a:off x="5191" y="5960"/>
              <a:ext cx="2123" cy="389"/>
            </a:xfrm>
            <a:prstGeom prst="rect">
              <a:avLst/>
            </a:prstGeom>
            <a:noFill/>
            <a:ln w="9525">
              <a:noFill/>
              <a:miter lim="800000"/>
              <a:headEnd/>
              <a:tailEnd/>
            </a:ln>
            <a:effectLst/>
          </p:spPr>
          <p:txBody>
            <a:bodyPr/>
            <a:lstStyle/>
            <a:p>
              <a:pPr eaLnBrk="1" hangingPunct="1">
                <a:defRPr/>
              </a:pPr>
              <a:r>
                <a:rPr lang="cs-CZ" sz="1200">
                  <a:latin typeface="Arial" charset="0"/>
                </a:rPr>
                <a:t>October 2003</a:t>
              </a:r>
              <a:endParaRPr lang="cs-CZ" sz="1800">
                <a:effectLst>
                  <a:outerShdw blurRad="38100" dist="38100" dir="2700000" algn="tl">
                    <a:srgbClr val="C0C0C0"/>
                  </a:outerShdw>
                </a:effectLst>
                <a:latin typeface="Arial" charset="0"/>
              </a:endParaRPr>
            </a:p>
          </p:txBody>
        </p:sp>
      </p:grpSp>
      <p:grpSp>
        <p:nvGrpSpPr>
          <p:cNvPr id="39940" name="Group 12"/>
          <p:cNvGrpSpPr>
            <a:grpSpLocks/>
          </p:cNvGrpSpPr>
          <p:nvPr/>
        </p:nvGrpSpPr>
        <p:grpSpPr bwMode="auto">
          <a:xfrm>
            <a:off x="4859338" y="2133600"/>
            <a:ext cx="3811587" cy="2876550"/>
            <a:chOff x="1957" y="1957"/>
            <a:chExt cx="6004" cy="4530"/>
          </a:xfrm>
        </p:grpSpPr>
        <p:grpSp>
          <p:nvGrpSpPr>
            <p:cNvPr id="39941" name="Group 13"/>
            <p:cNvGrpSpPr>
              <a:grpSpLocks/>
            </p:cNvGrpSpPr>
            <p:nvPr/>
          </p:nvGrpSpPr>
          <p:grpSpPr bwMode="auto">
            <a:xfrm>
              <a:off x="1957" y="1957"/>
              <a:ext cx="6004" cy="4530"/>
              <a:chOff x="1957" y="1957"/>
              <a:chExt cx="6004" cy="4530"/>
            </a:xfrm>
          </p:grpSpPr>
          <p:grpSp>
            <p:nvGrpSpPr>
              <p:cNvPr id="39943" name="Group 14"/>
              <p:cNvGrpSpPr>
                <a:grpSpLocks/>
              </p:cNvGrpSpPr>
              <p:nvPr/>
            </p:nvGrpSpPr>
            <p:grpSpPr bwMode="auto">
              <a:xfrm>
                <a:off x="1957" y="1957"/>
                <a:ext cx="6004" cy="4530"/>
                <a:chOff x="1957" y="1957"/>
                <a:chExt cx="6004" cy="4530"/>
              </a:xfrm>
            </p:grpSpPr>
            <p:grpSp>
              <p:nvGrpSpPr>
                <p:cNvPr id="39945" name="Group 15"/>
                <p:cNvGrpSpPr>
                  <a:grpSpLocks/>
                </p:cNvGrpSpPr>
                <p:nvPr/>
              </p:nvGrpSpPr>
              <p:grpSpPr bwMode="auto">
                <a:xfrm>
                  <a:off x="1957" y="1957"/>
                  <a:ext cx="6004" cy="4530"/>
                  <a:chOff x="1957" y="1957"/>
                  <a:chExt cx="6004" cy="4530"/>
                </a:xfrm>
              </p:grpSpPr>
              <p:pic>
                <p:nvPicPr>
                  <p:cNvPr id="3994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7" y="1957"/>
                    <a:ext cx="6004" cy="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17"/>
                  <p:cNvSpPr>
                    <a:spLocks noChangeArrowheads="1"/>
                  </p:cNvSpPr>
                  <p:nvPr/>
                </p:nvSpPr>
                <p:spPr bwMode="auto">
                  <a:xfrm>
                    <a:off x="3934" y="2317"/>
                    <a:ext cx="360" cy="1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6" name="Rectangle 18"/>
                <p:cNvSpPr>
                  <a:spLocks noChangeArrowheads="1"/>
                </p:cNvSpPr>
                <p:nvPr/>
              </p:nvSpPr>
              <p:spPr bwMode="auto">
                <a:xfrm>
                  <a:off x="6457" y="2857"/>
                  <a:ext cx="36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4" name="Rectangle 19"/>
              <p:cNvSpPr>
                <a:spLocks noChangeArrowheads="1"/>
              </p:cNvSpPr>
              <p:nvPr/>
            </p:nvSpPr>
            <p:spPr bwMode="auto">
              <a:xfrm>
                <a:off x="5737" y="4657"/>
                <a:ext cx="180" cy="1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2" name="Rectangle 20"/>
            <p:cNvSpPr>
              <a:spLocks noChangeArrowheads="1"/>
            </p:cNvSpPr>
            <p:nvPr/>
          </p:nvSpPr>
          <p:spPr bwMode="auto">
            <a:xfrm>
              <a:off x="4837" y="5203"/>
              <a:ext cx="180"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Tree>
  </p:cSld>
  <p:clrMapOvr>
    <a:masterClrMapping/>
  </p:clrMapOvr>
  <p:transition spd="slow">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sz="3000">
                <a:solidFill>
                  <a:srgbClr val="009900"/>
                </a:solidFill>
                <a:latin typeface="Comic Sans MS" panose="030F0702030302020204" pitchFamily="66" charset="0"/>
              </a:rPr>
              <a:t>Diferenciace populací v průběhu růstu denzity</a:t>
            </a:r>
            <a:endParaRPr lang="fr-FR" altLang="cs-CZ" sz="3000">
              <a:solidFill>
                <a:srgbClr val="009900"/>
              </a:solidFill>
              <a:latin typeface="Comic Sans MS" panose="030F0702030302020204" pitchFamily="66" charset="0"/>
            </a:endParaRPr>
          </a:p>
        </p:txBody>
      </p:sp>
      <p:graphicFrame>
        <p:nvGraphicFramePr>
          <p:cNvPr id="41987" name="Object 3"/>
          <p:cNvGraphicFramePr>
            <a:graphicFrameLocks noGrp="1" noChangeAspect="1"/>
          </p:cNvGraphicFramePr>
          <p:nvPr>
            <p:ph idx="1"/>
          </p:nvPr>
        </p:nvGraphicFramePr>
        <p:xfrm>
          <a:off x="1116013" y="1484313"/>
          <a:ext cx="6408737" cy="3241675"/>
        </p:xfrm>
        <a:graphic>
          <a:graphicData uri="http://schemas.openxmlformats.org/presentationml/2006/ole">
            <mc:AlternateContent xmlns:mc="http://schemas.openxmlformats.org/markup-compatibility/2006">
              <mc:Choice xmlns:v="urn:schemas-microsoft-com:vml" Requires="v">
                <p:oleObj spid="_x0000_s42001" name="Graf" r:id="rId4" imgW="4009974" imgH="2028749" progId="Excel.Chart.8">
                  <p:embed/>
                </p:oleObj>
              </mc:Choice>
              <mc:Fallback>
                <p:oleObj name="Graf" r:id="rId4" imgW="4009974" imgH="2028749"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484313"/>
                        <a:ext cx="6408737"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539750" y="5229225"/>
            <a:ext cx="81454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Comic Sans MS" panose="030F0702030302020204" pitchFamily="66" charset="0"/>
              </a:rPr>
              <a:t>Pokles diferenciace s nárůstem denzity (nárůst disperze, tj. toku genů)</a:t>
            </a:r>
          </a:p>
          <a:p>
            <a:pPr eaLnBrk="1" hangingPunct="1">
              <a:spcBef>
                <a:spcPct val="0"/>
              </a:spcBef>
              <a:buFontTx/>
              <a:buNone/>
            </a:pPr>
            <a:endParaRPr lang="cs-CZ" altLang="cs-CZ" sz="1800">
              <a:latin typeface="Comic Sans MS" panose="030F0702030302020204" pitchFamily="66" charset="0"/>
            </a:endParaRPr>
          </a:p>
          <a:p>
            <a:pPr eaLnBrk="1" hangingPunct="1">
              <a:spcBef>
                <a:spcPct val="0"/>
              </a:spcBef>
              <a:buFontTx/>
              <a:buNone/>
            </a:pPr>
            <a:r>
              <a:rPr lang="cs-CZ" altLang="cs-CZ" sz="1800">
                <a:latin typeface="Comic Sans MS" panose="030F0702030302020204" pitchFamily="66" charset="0"/>
              </a:rPr>
              <a:t>MHC (zejména DQA1) – signifikantně odlišné od mikrosatelitů </a:t>
            </a:r>
          </a:p>
        </p:txBody>
      </p:sp>
      <p:sp>
        <p:nvSpPr>
          <p:cNvPr id="41989" name="Text Box 5"/>
          <p:cNvSpPr txBox="1">
            <a:spLocks noChangeArrowheads="1"/>
          </p:cNvSpPr>
          <p:nvPr/>
        </p:nvSpPr>
        <p:spPr bwMode="auto">
          <a:xfrm>
            <a:off x="2484438" y="1484313"/>
            <a:ext cx="322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0" name="Text Box 6"/>
          <p:cNvSpPr txBox="1">
            <a:spLocks noChangeArrowheads="1"/>
          </p:cNvSpPr>
          <p:nvPr/>
        </p:nvSpPr>
        <p:spPr bwMode="auto">
          <a:xfrm>
            <a:off x="4643438" y="3644900"/>
            <a:ext cx="322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1" name="Text Box 7"/>
          <p:cNvSpPr txBox="1">
            <a:spLocks noChangeArrowheads="1"/>
          </p:cNvSpPr>
          <p:nvPr/>
        </p:nvSpPr>
        <p:spPr bwMode="auto">
          <a:xfrm>
            <a:off x="1258888" y="4652963"/>
            <a:ext cx="371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 </a:t>
            </a:r>
            <a:r>
              <a:rPr lang="cs-CZ" altLang="cs-CZ" sz="1400">
                <a:latin typeface="Arial" panose="020B0604020202020204" pitchFamily="34" charset="0"/>
              </a:rPr>
              <a:t>Signifikantní rozdíl DQA1 vs. mikrosatelity</a:t>
            </a:r>
          </a:p>
        </p:txBody>
      </p:sp>
      <p:sp>
        <p:nvSpPr>
          <p:cNvPr id="41992" name="Text Box 8"/>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Tree>
  </p:cSld>
  <p:clrMapOvr>
    <a:masterClrMapping/>
  </p:clrMapOvr>
  <p:transition spd="slow">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9388" y="0"/>
            <a:ext cx="8713787" cy="1143000"/>
          </a:xfrm>
        </p:spPr>
        <p:txBody>
          <a:bodyPr/>
          <a:lstStyle/>
          <a:p>
            <a:pPr eaLnBrk="1" hangingPunct="1"/>
            <a:r>
              <a:rPr lang="cs-CZ" altLang="cs-CZ" sz="2500">
                <a:latin typeface="Comic Sans MS" panose="030F0702030302020204" pitchFamily="66" charset="0"/>
              </a:rPr>
              <a:t>Závěr: Typ selekce na MHC závisí na početnosti populace</a:t>
            </a:r>
          </a:p>
        </p:txBody>
      </p:sp>
      <p:pic>
        <p:nvPicPr>
          <p:cNvPr id="44035" name="Picture 3" descr="arvicola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4078288"/>
            <a:ext cx="2232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4"/>
          <p:cNvSpPr>
            <a:spLocks noChangeArrowheads="1"/>
          </p:cNvSpPr>
          <p:nvPr/>
        </p:nvSpPr>
        <p:spPr bwMode="auto">
          <a:xfrm>
            <a:off x="684213" y="1485900"/>
            <a:ext cx="719137" cy="574675"/>
          </a:xfrm>
          <a:prstGeom prst="ellipse">
            <a:avLst/>
          </a:prstGeom>
          <a:solidFill>
            <a:srgbClr val="FF0000">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7" name="Oval 5"/>
          <p:cNvSpPr>
            <a:spLocks noChangeArrowheads="1"/>
          </p:cNvSpPr>
          <p:nvPr/>
        </p:nvSpPr>
        <p:spPr bwMode="auto">
          <a:xfrm>
            <a:off x="1690688" y="1701800"/>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8" name="Oval 6"/>
          <p:cNvSpPr>
            <a:spLocks noChangeArrowheads="1"/>
          </p:cNvSpPr>
          <p:nvPr/>
        </p:nvSpPr>
        <p:spPr bwMode="auto">
          <a:xfrm>
            <a:off x="2916238" y="1989138"/>
            <a:ext cx="647700" cy="576262"/>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9" name="Oval 7"/>
          <p:cNvSpPr>
            <a:spLocks noChangeArrowheads="1"/>
          </p:cNvSpPr>
          <p:nvPr/>
        </p:nvSpPr>
        <p:spPr bwMode="auto">
          <a:xfrm>
            <a:off x="2268538" y="2779713"/>
            <a:ext cx="647700" cy="503237"/>
          </a:xfrm>
          <a:prstGeom prst="ellipse">
            <a:avLst/>
          </a:prstGeom>
          <a:solidFill>
            <a:srgbClr val="0000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0" name="Oval 8"/>
          <p:cNvSpPr>
            <a:spLocks noChangeArrowheads="1"/>
          </p:cNvSpPr>
          <p:nvPr/>
        </p:nvSpPr>
        <p:spPr bwMode="auto">
          <a:xfrm>
            <a:off x="1404938" y="3355975"/>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1" name="Oval 9"/>
          <p:cNvSpPr>
            <a:spLocks noChangeArrowheads="1"/>
          </p:cNvSpPr>
          <p:nvPr/>
        </p:nvSpPr>
        <p:spPr bwMode="auto">
          <a:xfrm>
            <a:off x="466725" y="2636838"/>
            <a:ext cx="792163" cy="647700"/>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2" name="Text Box 10"/>
          <p:cNvSpPr txBox="1">
            <a:spLocks noChangeArrowheads="1"/>
          </p:cNvSpPr>
          <p:nvPr/>
        </p:nvSpPr>
        <p:spPr bwMode="auto">
          <a:xfrm>
            <a:off x="179388" y="4149725"/>
            <a:ext cx="313213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Nízká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Lokální rozdíly ve společenstvech patogenů</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Lokální diverzifikující selekce</a:t>
            </a:r>
          </a:p>
        </p:txBody>
      </p:sp>
      <p:sp>
        <p:nvSpPr>
          <p:cNvPr id="67595" name="Oval 11"/>
          <p:cNvSpPr>
            <a:spLocks noChangeArrowheads="1"/>
          </p:cNvSpPr>
          <p:nvPr/>
        </p:nvSpPr>
        <p:spPr bwMode="auto">
          <a:xfrm>
            <a:off x="5362575" y="1414463"/>
            <a:ext cx="1441450" cy="10080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6" name="Oval 12"/>
          <p:cNvSpPr>
            <a:spLocks noChangeArrowheads="1"/>
          </p:cNvSpPr>
          <p:nvPr/>
        </p:nvSpPr>
        <p:spPr bwMode="auto">
          <a:xfrm>
            <a:off x="6370638" y="1630363"/>
            <a:ext cx="1441450" cy="935037"/>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7" name="Oval 13"/>
          <p:cNvSpPr>
            <a:spLocks noChangeArrowheads="1"/>
          </p:cNvSpPr>
          <p:nvPr/>
        </p:nvSpPr>
        <p:spPr bwMode="auto">
          <a:xfrm>
            <a:off x="7019925" y="1917700"/>
            <a:ext cx="1223963"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8" name="Oval 14"/>
          <p:cNvSpPr>
            <a:spLocks noChangeArrowheads="1"/>
          </p:cNvSpPr>
          <p:nvPr/>
        </p:nvSpPr>
        <p:spPr bwMode="auto">
          <a:xfrm>
            <a:off x="6011863" y="2349500"/>
            <a:ext cx="1439862" cy="935038"/>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9" name="Oval 15"/>
          <p:cNvSpPr>
            <a:spLocks noChangeArrowheads="1"/>
          </p:cNvSpPr>
          <p:nvPr/>
        </p:nvSpPr>
        <p:spPr bwMode="auto">
          <a:xfrm>
            <a:off x="5938838" y="2925763"/>
            <a:ext cx="1585912" cy="1006475"/>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0" name="Oval 16"/>
          <p:cNvSpPr>
            <a:spLocks noChangeArrowheads="1"/>
          </p:cNvSpPr>
          <p:nvPr/>
        </p:nvSpPr>
        <p:spPr bwMode="auto">
          <a:xfrm>
            <a:off x="4716463" y="2062163"/>
            <a:ext cx="1727200" cy="12239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1" name="Text Box 17"/>
          <p:cNvSpPr txBox="1">
            <a:spLocks noChangeArrowheads="1"/>
          </p:cNvSpPr>
          <p:nvPr/>
        </p:nvSpPr>
        <p:spPr bwMode="auto">
          <a:xfrm>
            <a:off x="5940425" y="4149725"/>
            <a:ext cx="28813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Vysoká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Nárůst diverzity parazitů v důsledku disperze</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Balancující selekce</a:t>
            </a:r>
          </a:p>
          <a:p>
            <a:pPr algn="ctr" eaLnBrk="1" hangingPunct="1">
              <a:spcBef>
                <a:spcPct val="0"/>
              </a:spcBef>
              <a:buFontTx/>
              <a:buNone/>
            </a:pPr>
            <a:endParaRPr lang="cs-CZ" altLang="cs-CZ" sz="1800">
              <a:latin typeface="Comic Sans MS" panose="030F0702030302020204" pitchFamily="66" charset="0"/>
            </a:endParaRPr>
          </a:p>
        </p:txBody>
      </p:sp>
      <p:sp>
        <p:nvSpPr>
          <p:cNvPr id="67602" name="Oval 18"/>
          <p:cNvSpPr>
            <a:spLocks noChangeArrowheads="1"/>
          </p:cNvSpPr>
          <p:nvPr/>
        </p:nvSpPr>
        <p:spPr bwMode="auto">
          <a:xfrm>
            <a:off x="6948488" y="2709863"/>
            <a:ext cx="1223962"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51" name="Text Box 19"/>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
        <p:nvSpPr>
          <p:cNvPr id="44052" name="Line 20"/>
          <p:cNvSpPr>
            <a:spLocks noChangeShapeType="1"/>
          </p:cNvSpPr>
          <p:nvPr/>
        </p:nvSpPr>
        <p:spPr bwMode="auto">
          <a:xfrm>
            <a:off x="468313" y="981075"/>
            <a:ext cx="79930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Effect transition="in" filter="checkerboard(across)">
                                      <p:cBhvr>
                                        <p:cTn id="7" dur="500"/>
                                        <p:tgtEl>
                                          <p:spTgt spid="6759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7596"/>
                                        </p:tgtEl>
                                        <p:attrNameLst>
                                          <p:attrName>style.visibility</p:attrName>
                                        </p:attrNameLst>
                                      </p:cBhvr>
                                      <p:to>
                                        <p:strVal val="visible"/>
                                      </p:to>
                                    </p:set>
                                    <p:animEffect transition="in" filter="checkerboard(across)">
                                      <p:cBhvr>
                                        <p:cTn id="10" dur="500"/>
                                        <p:tgtEl>
                                          <p:spTgt spid="6759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7597"/>
                                        </p:tgtEl>
                                        <p:attrNameLst>
                                          <p:attrName>style.visibility</p:attrName>
                                        </p:attrNameLst>
                                      </p:cBhvr>
                                      <p:to>
                                        <p:strVal val="visible"/>
                                      </p:to>
                                    </p:set>
                                    <p:animEffect transition="in" filter="checkerboard(across)">
                                      <p:cBhvr>
                                        <p:cTn id="13" dur="500"/>
                                        <p:tgtEl>
                                          <p:spTgt spid="6759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7598"/>
                                        </p:tgtEl>
                                        <p:attrNameLst>
                                          <p:attrName>style.visibility</p:attrName>
                                        </p:attrNameLst>
                                      </p:cBhvr>
                                      <p:to>
                                        <p:strVal val="visible"/>
                                      </p:to>
                                    </p:set>
                                    <p:animEffect transition="in" filter="checkerboard(across)">
                                      <p:cBhvr>
                                        <p:cTn id="16" dur="500"/>
                                        <p:tgtEl>
                                          <p:spTgt spid="6759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7599"/>
                                        </p:tgtEl>
                                        <p:attrNameLst>
                                          <p:attrName>style.visibility</p:attrName>
                                        </p:attrNameLst>
                                      </p:cBhvr>
                                      <p:to>
                                        <p:strVal val="visible"/>
                                      </p:to>
                                    </p:set>
                                    <p:animEffect transition="in" filter="checkerboard(across)">
                                      <p:cBhvr>
                                        <p:cTn id="19" dur="500"/>
                                        <p:tgtEl>
                                          <p:spTgt spid="6759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7600"/>
                                        </p:tgtEl>
                                        <p:attrNameLst>
                                          <p:attrName>style.visibility</p:attrName>
                                        </p:attrNameLst>
                                      </p:cBhvr>
                                      <p:to>
                                        <p:strVal val="visible"/>
                                      </p:to>
                                    </p:set>
                                    <p:animEffect transition="in" filter="checkerboard(across)">
                                      <p:cBhvr>
                                        <p:cTn id="22" dur="500"/>
                                        <p:tgtEl>
                                          <p:spTgt spid="6760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7601"/>
                                        </p:tgtEl>
                                        <p:attrNameLst>
                                          <p:attrName>style.visibility</p:attrName>
                                        </p:attrNameLst>
                                      </p:cBhvr>
                                      <p:to>
                                        <p:strVal val="visible"/>
                                      </p:to>
                                    </p:set>
                                    <p:animEffect transition="in" filter="checkerboard(across)">
                                      <p:cBhvr>
                                        <p:cTn id="25" dur="500"/>
                                        <p:tgtEl>
                                          <p:spTgt spid="6760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67602"/>
                                        </p:tgtEl>
                                        <p:attrNameLst>
                                          <p:attrName>style.visibility</p:attrName>
                                        </p:attrNameLst>
                                      </p:cBhvr>
                                      <p:to>
                                        <p:strVal val="visible"/>
                                      </p:to>
                                    </p:set>
                                    <p:animEffect transition="in" filter="checkerboard(across)">
                                      <p:cBhvr>
                                        <p:cTn id="28" dur="500"/>
                                        <p:tgtEl>
                                          <p:spTgt spid="6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nimBg="1"/>
      <p:bldP spid="67596" grpId="0" animBg="1"/>
      <p:bldP spid="67597" grpId="0" animBg="1"/>
      <p:bldP spid="67598" grpId="0" animBg="1"/>
      <p:bldP spid="67599" grpId="0" animBg="1"/>
      <p:bldP spid="67600" grpId="0" animBg="1"/>
      <p:bldP spid="67601" grpId="0"/>
      <p:bldP spid="676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cs-CZ" sz="3600">
                <a:latin typeface="Comic Sans MS" panose="030F0702030302020204" pitchFamily="66" charset="0"/>
              </a:rPr>
              <a:t>Metody studia funkční variability</a:t>
            </a:r>
          </a:p>
        </p:txBody>
      </p:sp>
      <p:sp>
        <p:nvSpPr>
          <p:cNvPr id="45059" name="Rectangle 3"/>
          <p:cNvSpPr>
            <a:spLocks noGrp="1" noChangeArrowheads="1"/>
          </p:cNvSpPr>
          <p:nvPr>
            <p:ph type="body" idx="1"/>
          </p:nvPr>
        </p:nvSpPr>
        <p:spPr>
          <a:xfrm>
            <a:off x="714375" y="2500313"/>
            <a:ext cx="7772400" cy="3471862"/>
          </a:xfrm>
        </p:spPr>
        <p:txBody>
          <a:bodyPr/>
          <a:lstStyle/>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Sledování kandidátních genů</a:t>
            </a: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Genomické přístupy (mnoho genů najednou)</a:t>
            </a:r>
          </a:p>
        </p:txBody>
      </p:sp>
    </p:spTree>
  </p:cSld>
  <p:clrMapOvr>
    <a:masterClrMapping/>
  </p:clrMapOvr>
  <p:transition spd="slow">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lnSpc>
                <a:spcPct val="70000"/>
              </a:lnSpc>
            </a:pPr>
            <a:r>
              <a:rPr lang="cs-CZ" altLang="cs-CZ" sz="1800">
                <a:solidFill>
                  <a:schemeClr val="tx1"/>
                </a:solidFill>
              </a:rPr>
              <a:t>pytlouš</a:t>
            </a:r>
            <a:br>
              <a:rPr lang="cs-CZ" altLang="cs-CZ" sz="1800">
                <a:solidFill>
                  <a:schemeClr val="tx1"/>
                </a:solidFill>
              </a:rPr>
            </a:br>
            <a:r>
              <a:rPr lang="cs-CZ" altLang="cs-CZ" sz="2800" i="1"/>
              <a:t>Chaetodipus intermedius</a:t>
            </a:r>
            <a:r>
              <a:rPr lang="cs-CZ" altLang="cs-CZ" sz="4000"/>
              <a:t> </a:t>
            </a:r>
            <a:br>
              <a:rPr lang="cs-CZ" altLang="cs-CZ" sz="2400"/>
            </a:br>
            <a:r>
              <a:rPr lang="cs-CZ" altLang="cs-CZ" sz="2400">
                <a:solidFill>
                  <a:schemeClr val="accent2"/>
                </a:solidFill>
              </a:rPr>
              <a:t>Hoekstra, Nachman et al.</a:t>
            </a:r>
            <a:r>
              <a:rPr lang="cs-CZ" altLang="cs-CZ" sz="4000"/>
              <a:t> </a:t>
            </a:r>
          </a:p>
        </p:txBody>
      </p:sp>
      <p:sp>
        <p:nvSpPr>
          <p:cNvPr id="46083" name="Rectangle 3"/>
          <p:cNvSpPr>
            <a:spLocks noGrp="1" noChangeArrowheads="1"/>
          </p:cNvSpPr>
          <p:nvPr>
            <p:ph type="body" idx="1"/>
          </p:nvPr>
        </p:nvSpPr>
        <p:spPr>
          <a:xfrm>
            <a:off x="2195513" y="5229225"/>
            <a:ext cx="6564312" cy="1079500"/>
          </a:xfrm>
        </p:spPr>
        <p:txBody>
          <a:bodyPr/>
          <a:lstStyle/>
          <a:p>
            <a:pPr eaLnBrk="1" hangingPunct="1"/>
            <a:r>
              <a:rPr lang="cs-CZ" altLang="cs-CZ" sz="2000">
                <a:latin typeface="Comic Sans MS" panose="030F0702030302020204" pitchFamily="66" charset="0"/>
              </a:rPr>
              <a:t>Tmavé a světlé zbarvení</a:t>
            </a:r>
          </a:p>
          <a:p>
            <a:pPr eaLnBrk="1" hangingPunct="1"/>
            <a:r>
              <a:rPr lang="cs-CZ" altLang="cs-CZ" sz="2000">
                <a:latin typeface="Comic Sans MS" panose="030F0702030302020204" pitchFamily="66" charset="0"/>
              </a:rPr>
              <a:t>Odpovídá barvě prostředí (tmavé zbarvení na lávě)</a:t>
            </a:r>
          </a:p>
        </p:txBody>
      </p:sp>
      <p:pic>
        <p:nvPicPr>
          <p:cNvPr id="46084"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105400" y="188913"/>
            <a:ext cx="4038600" cy="1649412"/>
          </a:xfrm>
          <a:noFill/>
        </p:spPr>
      </p:pic>
      <p:pic>
        <p:nvPicPr>
          <p:cNvPr id="46085"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80063" y="1673225"/>
            <a:ext cx="3563937" cy="2747963"/>
          </a:xfrm>
          <a:noFill/>
        </p:spPr>
      </p:pic>
      <p:pic>
        <p:nvPicPr>
          <p:cNvPr id="46086" name="Picture 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11300" y="2530475"/>
            <a:ext cx="3775075" cy="2443163"/>
          </a:xfrm>
          <a:noFill/>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1709738"/>
            <a:ext cx="15224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81525"/>
            <a:ext cx="1468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sz="half" idx="1"/>
          </p:nvPr>
        </p:nvSpPr>
        <p:spPr>
          <a:xfrm>
            <a:off x="0" y="404813"/>
            <a:ext cx="4038600" cy="4752975"/>
          </a:xfrm>
        </p:spPr>
        <p:txBody>
          <a:bodyPr/>
          <a:lstStyle/>
          <a:p>
            <a:pPr eaLnBrk="1" hangingPunct="1">
              <a:lnSpc>
                <a:spcPct val="80000"/>
              </a:lnSpc>
            </a:pPr>
            <a:r>
              <a:rPr lang="cs-CZ" altLang="cs-CZ" sz="2000" b="1">
                <a:solidFill>
                  <a:schemeClr val="accent2"/>
                </a:solidFill>
                <a:latin typeface="Comic Sans MS" panose="030F0702030302020204" pitchFamily="66" charset="0"/>
              </a:rPr>
              <a:t>Arizona</a:t>
            </a:r>
            <a:r>
              <a:rPr lang="cs-CZ" altLang="cs-CZ" sz="1800">
                <a:latin typeface="Comic Sans MS" panose="030F0702030302020204" pitchFamily="66" charset="0"/>
              </a:rPr>
              <a:t> </a:t>
            </a:r>
          </a:p>
          <a:p>
            <a:pPr eaLnBrk="1" hangingPunct="1">
              <a:lnSpc>
                <a:spcPct val="80000"/>
              </a:lnSpc>
            </a:pPr>
            <a:endParaRPr lang="cs-CZ" altLang="cs-CZ" sz="9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Korelace zbarvení </a:t>
            </a:r>
            <a:br>
              <a:rPr lang="cs-CZ" altLang="cs-CZ" sz="1600">
                <a:latin typeface="Comic Sans MS" panose="030F0702030302020204" pitchFamily="66" charset="0"/>
              </a:rPr>
            </a:br>
            <a:r>
              <a:rPr lang="cs-CZ" altLang="cs-CZ" sz="1600">
                <a:latin typeface="Comic Sans MS" panose="030F0702030302020204" pitchFamily="66" charset="0"/>
              </a:rPr>
              <a:t>s prostředím i na malé škále</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mtDNA nekoreluje se zbarvením</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Sekvenování kandidátních genů </a:t>
            </a:r>
            <a:br>
              <a:rPr lang="cs-CZ" altLang="cs-CZ" sz="1600">
                <a:latin typeface="Comic Sans MS" panose="030F0702030302020204" pitchFamily="66" charset="0"/>
              </a:rPr>
            </a:br>
            <a:r>
              <a:rPr lang="cs-CZ" altLang="cs-CZ" sz="1600">
                <a:latin typeface="Comic Sans MS" panose="030F0702030302020204" pitchFamily="66" charset="0"/>
              </a:rPr>
              <a:t>(známých z inbredních myší)</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melanocortin-1 receptor MC1R</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Záměna 4 aminokyselin</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Jednoduchá dědičnost alel a zbarvení</a:t>
            </a: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800">
              <a:latin typeface="Comic Sans MS" panose="030F0702030302020204" pitchFamily="66" charset="0"/>
            </a:endParaRPr>
          </a:p>
        </p:txBody>
      </p:sp>
      <p:pic>
        <p:nvPicPr>
          <p:cNvPr id="47107"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940425" y="0"/>
            <a:ext cx="3203575" cy="3100388"/>
          </a:xfrm>
          <a:noFill/>
        </p:spPr>
      </p:pic>
      <p:pic>
        <p:nvPicPr>
          <p:cNvPr id="47108"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708400" y="230188"/>
            <a:ext cx="2592388" cy="1903412"/>
          </a:xfrm>
          <a:noFill/>
        </p:spPr>
      </p:pic>
      <p:pic>
        <p:nvPicPr>
          <p:cNvPr id="47109"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43513" y="3141663"/>
            <a:ext cx="3121025" cy="3716337"/>
          </a:xfrm>
          <a:noFill/>
        </p:spPr>
      </p:pic>
      <p:sp>
        <p:nvSpPr>
          <p:cNvPr id="47110" name="Line 6"/>
          <p:cNvSpPr>
            <a:spLocks noChangeShapeType="1"/>
          </p:cNvSpPr>
          <p:nvPr/>
        </p:nvSpPr>
        <p:spPr bwMode="auto">
          <a:xfrm>
            <a:off x="0" y="4365625"/>
            <a:ext cx="3924300" cy="0"/>
          </a:xfrm>
          <a:prstGeom prst="line">
            <a:avLst/>
          </a:prstGeom>
          <a:noFill/>
          <a:ln w="76200" cmpd="tri">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24400"/>
            <a:ext cx="30241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0"/>
            <a:ext cx="8229600" cy="1143000"/>
          </a:xfrm>
        </p:spPr>
        <p:txBody>
          <a:bodyPr/>
          <a:lstStyle/>
          <a:p>
            <a:pPr eaLnBrk="1" hangingPunct="1"/>
            <a:r>
              <a:rPr lang="cs-CZ" altLang="cs-CZ" sz="2800">
                <a:latin typeface="Comic Sans MS" panose="030F0702030302020204" pitchFamily="66" charset="0"/>
              </a:rPr>
              <a:t>MC1R u člověka, mamuta a dalších</a:t>
            </a:r>
          </a:p>
        </p:txBody>
      </p:sp>
      <p:sp>
        <p:nvSpPr>
          <p:cNvPr id="48131" name="Rectangle 3"/>
          <p:cNvSpPr>
            <a:spLocks noGrp="1" noChangeArrowheads="1"/>
          </p:cNvSpPr>
          <p:nvPr>
            <p:ph type="body" idx="1"/>
          </p:nvPr>
        </p:nvSpPr>
        <p:spPr>
          <a:xfrm>
            <a:off x="468313" y="1268413"/>
            <a:ext cx="8229600" cy="4525962"/>
          </a:xfrm>
        </p:spPr>
        <p:txBody>
          <a:bodyPr/>
          <a:lstStyle/>
          <a:p>
            <a:pPr eaLnBrk="1" hangingPunct="1"/>
            <a:r>
              <a:rPr lang="cs-CZ" altLang="cs-CZ" sz="2000">
                <a:latin typeface="Arial" panose="020B0604020202020204" pitchFamily="34" charset="0"/>
                <a:cs typeface="Arial" panose="020B0604020202020204" pitchFamily="34" charset="0"/>
              </a:rPr>
              <a:t>U člověka zrzavé vlasy a neschopnost se opálit</a:t>
            </a:r>
          </a:p>
          <a:p>
            <a:pPr eaLnBrk="1" hangingPunct="1"/>
            <a:r>
              <a:rPr lang="cs-CZ" altLang="cs-CZ" sz="2000">
                <a:latin typeface="Arial" panose="020B0604020202020204" pitchFamily="34" charset="0"/>
                <a:cs typeface="Arial" panose="020B0604020202020204" pitchFamily="34" charset="0"/>
              </a:rPr>
              <a:t>Zbarvení krav, koňů a psů</a:t>
            </a:r>
          </a:p>
          <a:p>
            <a:pPr eaLnBrk="1" hangingPunct="1"/>
            <a:r>
              <a:rPr lang="cs-CZ" altLang="cs-CZ" sz="2000">
                <a:latin typeface="Arial" panose="020B0604020202020204" pitchFamily="34" charset="0"/>
                <a:cs typeface="Arial" panose="020B0604020202020204" pitchFamily="34" charset="0"/>
              </a:rPr>
              <a:t>Výskyt dvou odlišných variant u mamutů</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852738"/>
            <a:ext cx="26416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1663"/>
            <a:ext cx="4191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23850" y="404813"/>
            <a:ext cx="8518525" cy="1143000"/>
          </a:xfrm>
        </p:spPr>
        <p:txBody>
          <a:bodyPr/>
          <a:lstStyle/>
          <a:p>
            <a:pPr eaLnBrk="1" hangingPunct="1"/>
            <a:r>
              <a:rPr lang="cs-CZ" altLang="cs-CZ" sz="3200">
                <a:latin typeface="Comic Sans MS" panose="030F0702030302020204" pitchFamily="66" charset="0"/>
              </a:rPr>
              <a:t>Measuring of expression - qPCR</a:t>
            </a:r>
            <a:endParaRPr lang="en-US" altLang="cs-CZ" sz="3200">
              <a:latin typeface="Comic Sans MS" panose="030F0702030302020204" pitchFamily="66" charset="0"/>
            </a:endParaRPr>
          </a:p>
        </p:txBody>
      </p:sp>
      <p:sp>
        <p:nvSpPr>
          <p:cNvPr id="49155" name="Rectangle 3"/>
          <p:cNvSpPr>
            <a:spLocks noGrp="1" noChangeArrowheads="1"/>
          </p:cNvSpPr>
          <p:nvPr>
            <p:ph idx="1"/>
          </p:nvPr>
        </p:nvSpPr>
        <p:spPr>
          <a:xfrm>
            <a:off x="323850" y="1773238"/>
            <a:ext cx="5757863" cy="4022725"/>
          </a:xfrm>
        </p:spPr>
        <p:txBody>
          <a:bodyPr/>
          <a:lstStyle/>
          <a:p>
            <a:pPr eaLnBrk="1" hangingPunct="1">
              <a:lnSpc>
                <a:spcPct val="90000"/>
              </a:lnSpc>
              <a:spcAft>
                <a:spcPts val="1200"/>
              </a:spcAft>
            </a:pPr>
            <a:r>
              <a:rPr lang="cs-CZ" altLang="cs-CZ" sz="2000">
                <a:solidFill>
                  <a:srgbClr val="FF3300"/>
                </a:solidFill>
                <a:latin typeface="Arial" panose="020B0604020202020204" pitchFamily="34" charset="0"/>
              </a:rPr>
              <a:t>Relative comparison of quantity of particular DNA, e.g. level of specific gene expression (i.e. particular RNA = cDNA) </a:t>
            </a:r>
            <a:r>
              <a:rPr lang="cs-CZ" altLang="cs-CZ" sz="2000">
                <a:latin typeface="Arial" panose="020B0604020202020204" pitchFamily="34" charset="0"/>
              </a:rPr>
              <a:t>(e.g. comparison of different tissue types, elevations, treatement vs. non-treatement etc.)</a:t>
            </a:r>
          </a:p>
          <a:p>
            <a:pPr eaLnBrk="1" hangingPunct="1">
              <a:lnSpc>
                <a:spcPct val="90000"/>
              </a:lnSpc>
              <a:spcAft>
                <a:spcPts val="1200"/>
              </a:spcAft>
            </a:pPr>
            <a:r>
              <a:rPr lang="cs-CZ" altLang="cs-CZ" sz="2000" b="1">
                <a:latin typeface="Arial" panose="020B0604020202020204" pitchFamily="34" charset="0"/>
              </a:rPr>
              <a:t>housekeeping genes</a:t>
            </a:r>
            <a:r>
              <a:rPr lang="cs-CZ" altLang="cs-CZ" sz="2000">
                <a:latin typeface="Arial" panose="020B0604020202020204" pitchFamily="34" charset="0"/>
              </a:rPr>
              <a:t> – use as standard for quantification</a:t>
            </a:r>
          </a:p>
          <a:p>
            <a:pPr eaLnBrk="1" hangingPunct="1">
              <a:lnSpc>
                <a:spcPct val="90000"/>
              </a:lnSpc>
              <a:spcAft>
                <a:spcPts val="1200"/>
              </a:spcAft>
            </a:pPr>
            <a:r>
              <a:rPr lang="cs-CZ" altLang="cs-CZ" sz="1600">
                <a:latin typeface="Arial" panose="020B0604020202020204" pitchFamily="34" charset="0"/>
              </a:rPr>
              <a:t>same number of copies in all cells (e.g. genes encoding proteins of cytoskeleton)</a:t>
            </a:r>
            <a:endParaRPr lang="en-US" altLang="cs-CZ" sz="1600">
              <a:latin typeface="Arial" panose="020B0604020202020204" pitchFamily="34" charset="0"/>
            </a:endParaRPr>
          </a:p>
          <a:p>
            <a:pPr eaLnBrk="1" hangingPunct="1">
              <a:lnSpc>
                <a:spcPct val="90000"/>
              </a:lnSpc>
              <a:spcAft>
                <a:spcPts val="1200"/>
              </a:spcAft>
            </a:pPr>
            <a:r>
              <a:rPr lang="cs-CZ" altLang="cs-CZ" sz="1600">
                <a:latin typeface="Arial" panose="020B0604020202020204" pitchFamily="34" charset="0"/>
              </a:rPr>
              <a:t>constitutive genes - expressed in all cells, independent on experimental treatment</a:t>
            </a:r>
          </a:p>
          <a:p>
            <a:pPr eaLnBrk="1" hangingPunct="1">
              <a:lnSpc>
                <a:spcPct val="90000"/>
              </a:lnSpc>
              <a:spcAft>
                <a:spcPts val="1200"/>
              </a:spcAft>
            </a:pPr>
            <a:r>
              <a:rPr lang="cs-CZ" altLang="cs-CZ" sz="1600">
                <a:latin typeface="Arial" panose="020B0604020202020204" pitchFamily="34" charset="0"/>
              </a:rPr>
              <a:t>v</a:t>
            </a:r>
            <a:r>
              <a:rPr lang="en-US" altLang="cs-CZ" sz="1600">
                <a:latin typeface="Arial" panose="020B0604020202020204" pitchFamily="34" charset="0"/>
              </a:rPr>
              <a:t>alidation of housekeeping genes should be performed before their use in gene expression experiments</a:t>
            </a:r>
            <a:endParaRPr lang="cs-CZ" altLang="cs-CZ" sz="1600">
              <a:latin typeface="Arial" panose="020B0604020202020204" pitchFamily="34" charset="0"/>
            </a:endParaRPr>
          </a:p>
        </p:txBody>
      </p:sp>
      <p:pic>
        <p:nvPicPr>
          <p:cNvPr id="4915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133600"/>
            <a:ext cx="26860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8313" y="1916113"/>
            <a:ext cx="8229600" cy="1143000"/>
          </a:xfrm>
        </p:spPr>
        <p:txBody>
          <a:bodyPr/>
          <a:lstStyle/>
          <a:p>
            <a:pPr eaLnBrk="1" hangingPunct="1"/>
            <a:r>
              <a:rPr lang="cs-CZ" altLang="cs-CZ" sz="4000">
                <a:latin typeface="Comic Sans MS" panose="030F0702030302020204" pitchFamily="66" charset="0"/>
              </a:rPr>
              <a:t>Sledování mnoha genů najednou</a:t>
            </a:r>
          </a:p>
        </p:txBody>
      </p:sp>
    </p:spTree>
  </p:cSld>
  <p:clrMapOvr>
    <a:masterClrMapping/>
  </p:clrMapOvr>
  <p:transition spd="slow">
    <p:wipe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l="3900" r="3412"/>
          <a:stretch>
            <a:fillRect/>
          </a:stretch>
        </p:blipFill>
        <p:spPr bwMode="auto">
          <a:xfrm>
            <a:off x="6227763" y="0"/>
            <a:ext cx="2916237"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384175" y="3586163"/>
            <a:ext cx="1389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Genome</a:t>
            </a:r>
          </a:p>
        </p:txBody>
      </p:sp>
      <p:sp>
        <p:nvSpPr>
          <p:cNvPr id="52228" name="Text Box 4"/>
          <p:cNvSpPr txBox="1">
            <a:spLocks noChangeArrowheads="1"/>
          </p:cNvSpPr>
          <p:nvPr/>
        </p:nvSpPr>
        <p:spPr bwMode="auto">
          <a:xfrm>
            <a:off x="3349625" y="3598863"/>
            <a:ext cx="2255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Transcriptome</a:t>
            </a:r>
          </a:p>
        </p:txBody>
      </p:sp>
      <p:sp>
        <p:nvSpPr>
          <p:cNvPr id="52229" name="Text Box 5"/>
          <p:cNvSpPr txBox="1">
            <a:spLocks noChangeArrowheads="1"/>
          </p:cNvSpPr>
          <p:nvPr/>
        </p:nvSpPr>
        <p:spPr bwMode="auto">
          <a:xfrm>
            <a:off x="6859588" y="3573463"/>
            <a:ext cx="154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Proteome</a:t>
            </a:r>
          </a:p>
        </p:txBody>
      </p:sp>
      <p:sp>
        <p:nvSpPr>
          <p:cNvPr id="52230" name="Text Box 6"/>
          <p:cNvSpPr txBox="1">
            <a:spLocks noChangeArrowheads="1"/>
          </p:cNvSpPr>
          <p:nvPr/>
        </p:nvSpPr>
        <p:spPr bwMode="auto">
          <a:xfrm>
            <a:off x="487363" y="1743075"/>
            <a:ext cx="95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DNA</a:t>
            </a:r>
          </a:p>
        </p:txBody>
      </p:sp>
      <p:sp>
        <p:nvSpPr>
          <p:cNvPr id="52231" name="Text Box 7"/>
          <p:cNvSpPr txBox="1">
            <a:spLocks noChangeArrowheads="1"/>
          </p:cNvSpPr>
          <p:nvPr/>
        </p:nvSpPr>
        <p:spPr bwMode="auto">
          <a:xfrm>
            <a:off x="3789363" y="1731963"/>
            <a:ext cx="1211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mRNA</a:t>
            </a:r>
          </a:p>
        </p:txBody>
      </p:sp>
      <p:sp>
        <p:nvSpPr>
          <p:cNvPr id="52232" name="Text Box 8"/>
          <p:cNvSpPr txBox="1">
            <a:spLocks noChangeArrowheads="1"/>
          </p:cNvSpPr>
          <p:nvPr/>
        </p:nvSpPr>
        <p:spPr bwMode="auto">
          <a:xfrm>
            <a:off x="6997700" y="1706563"/>
            <a:ext cx="1349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Proteins</a:t>
            </a:r>
          </a:p>
        </p:txBody>
      </p:sp>
      <p:sp>
        <p:nvSpPr>
          <p:cNvPr id="52233" name="AutoShape 9"/>
          <p:cNvSpPr>
            <a:spLocks noChangeArrowheads="1"/>
          </p:cNvSpPr>
          <p:nvPr/>
        </p:nvSpPr>
        <p:spPr bwMode="auto">
          <a:xfrm>
            <a:off x="1870075"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4" name="AutoShape 10"/>
          <p:cNvSpPr>
            <a:spLocks noChangeArrowheads="1"/>
          </p:cNvSpPr>
          <p:nvPr/>
        </p:nvSpPr>
        <p:spPr bwMode="auto">
          <a:xfrm>
            <a:off x="5268913"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5" name="Text Box 11"/>
          <p:cNvSpPr txBox="1">
            <a:spLocks noChangeArrowheads="1"/>
          </p:cNvSpPr>
          <p:nvPr/>
        </p:nvSpPr>
        <p:spPr bwMode="auto">
          <a:xfrm>
            <a:off x="1574800" y="2147888"/>
            <a:ext cx="2098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Transcription</a:t>
            </a:r>
          </a:p>
        </p:txBody>
      </p:sp>
      <p:sp>
        <p:nvSpPr>
          <p:cNvPr id="52236" name="Text Box 12"/>
          <p:cNvSpPr txBox="1">
            <a:spLocks noChangeArrowheads="1"/>
          </p:cNvSpPr>
          <p:nvPr/>
        </p:nvSpPr>
        <p:spPr bwMode="auto">
          <a:xfrm>
            <a:off x="5127625" y="2147888"/>
            <a:ext cx="1800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Translation</a:t>
            </a:r>
            <a:endParaRPr lang="en-US" altLang="cs-CZ"/>
          </a:p>
        </p:txBody>
      </p:sp>
      <p:sp>
        <p:nvSpPr>
          <p:cNvPr id="52237" name="AutoShape 13"/>
          <p:cNvSpPr>
            <a:spLocks noChangeArrowheads="1"/>
          </p:cNvSpPr>
          <p:nvPr/>
        </p:nvSpPr>
        <p:spPr bwMode="auto">
          <a:xfrm flipV="1">
            <a:off x="801688" y="2286000"/>
            <a:ext cx="193675" cy="1358900"/>
          </a:xfrm>
          <a:prstGeom prst="upArrow">
            <a:avLst>
              <a:gd name="adj1" fmla="val 50000"/>
              <a:gd name="adj2" fmla="val 17541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8" name="AutoShape 14"/>
          <p:cNvSpPr>
            <a:spLocks noChangeArrowheads="1"/>
          </p:cNvSpPr>
          <p:nvPr/>
        </p:nvSpPr>
        <p:spPr bwMode="auto">
          <a:xfrm flipV="1">
            <a:off x="4297363" y="2286000"/>
            <a:ext cx="179387" cy="1371600"/>
          </a:xfrm>
          <a:prstGeom prst="upArrow">
            <a:avLst>
              <a:gd name="adj1" fmla="val 50000"/>
              <a:gd name="adj2" fmla="val 191151"/>
            </a:avLst>
          </a:prstGeom>
          <a:solidFill>
            <a:schemeClr val="tx2"/>
          </a:solidFill>
          <a:ln w="9525">
            <a:solidFill>
              <a:schemeClr val="tx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9" name="AutoShape 15"/>
          <p:cNvSpPr>
            <a:spLocks noChangeArrowheads="1"/>
          </p:cNvSpPr>
          <p:nvPr/>
        </p:nvSpPr>
        <p:spPr bwMode="auto">
          <a:xfrm flipV="1">
            <a:off x="7729538" y="2298700"/>
            <a:ext cx="146050" cy="1333500"/>
          </a:xfrm>
          <a:prstGeom prst="upArrow">
            <a:avLst>
              <a:gd name="adj1" fmla="val 50000"/>
              <a:gd name="adj2" fmla="val 228261"/>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522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781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p:cNvPicPr>
            <a:picLocks noChangeAspect="1" noChangeArrowheads="1"/>
          </p:cNvPicPr>
          <p:nvPr/>
        </p:nvPicPr>
        <p:blipFill>
          <a:blip r:embed="rId5">
            <a:extLst>
              <a:ext uri="{28A0092B-C50C-407E-A947-70E740481C1C}">
                <a14:useLocalDpi xmlns:a14="http://schemas.microsoft.com/office/drawing/2010/main" val="0"/>
              </a:ext>
            </a:extLst>
          </a:blip>
          <a:srcRect t="14806" r="3175" b="10046"/>
          <a:stretch>
            <a:fillRect/>
          </a:stretch>
        </p:blipFill>
        <p:spPr bwMode="auto">
          <a:xfrm>
            <a:off x="3270250" y="0"/>
            <a:ext cx="29622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Text Box 18"/>
          <p:cNvSpPr txBox="1">
            <a:spLocks noChangeArrowheads="1"/>
          </p:cNvSpPr>
          <p:nvPr/>
        </p:nvSpPr>
        <p:spPr bwMode="auto">
          <a:xfrm>
            <a:off x="23813" y="5054600"/>
            <a:ext cx="8648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800"/>
              <a:t>    Genomics	               </a:t>
            </a:r>
            <a:r>
              <a:rPr lang="en-GB" altLang="cs-CZ" sz="2800">
                <a:solidFill>
                  <a:schemeClr val="tx2"/>
                </a:solidFill>
              </a:rPr>
              <a:t>Transcriptomics </a:t>
            </a:r>
            <a:r>
              <a:rPr lang="en-GB" altLang="cs-CZ" sz="2800"/>
              <a:t>          Proteomics</a:t>
            </a:r>
            <a:endParaRPr lang="en-US" altLang="cs-CZ" sz="2800"/>
          </a:p>
        </p:txBody>
      </p:sp>
      <p:graphicFrame>
        <p:nvGraphicFramePr>
          <p:cNvPr id="52243" name="Object 19"/>
          <p:cNvGraphicFramePr>
            <a:graphicFrameLocks noChangeAspect="1"/>
          </p:cNvGraphicFramePr>
          <p:nvPr/>
        </p:nvGraphicFramePr>
        <p:xfrm>
          <a:off x="2905125" y="5621338"/>
          <a:ext cx="2898775" cy="1058862"/>
        </p:xfrm>
        <a:graphic>
          <a:graphicData uri="http://schemas.openxmlformats.org/presentationml/2006/ole">
            <mc:AlternateContent xmlns:mc="http://schemas.openxmlformats.org/markup-compatibility/2006">
              <mc:Choice xmlns:v="urn:schemas-microsoft-com:vml" Requires="v">
                <p:oleObj spid="_x0000_s52267" name="Bitmap Image" r:id="rId6" imgW="1123810" imgH="523810" progId="Paint.Picture">
                  <p:embed/>
                </p:oleObj>
              </mc:Choice>
              <mc:Fallback>
                <p:oleObj name="Bitmap Image" r:id="rId6" imgW="1123810" imgH="523810" progId="Paint.Picture">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125" y="5621338"/>
                        <a:ext cx="2898775" cy="1058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244" name="Picture 20" descr="GP_FA7TYN03040706_inv"/>
          <p:cNvPicPr preferRelativeResize="0">
            <a:picLocks noChangeAspect="1" noChangeArrowheads="1"/>
          </p:cNvPicPr>
          <p:nvPr/>
        </p:nvPicPr>
        <p:blipFill>
          <a:blip r:embed="rId8" cstate="print">
            <a:lum bright="-30000" contrast="60000"/>
            <a:extLst>
              <a:ext uri="{28A0092B-C50C-407E-A947-70E740481C1C}">
                <a14:useLocalDpi xmlns:a14="http://schemas.microsoft.com/office/drawing/2010/main" val="0"/>
              </a:ext>
            </a:extLst>
          </a:blip>
          <a:srcRect l="48767" t="32150" r="16469" b="50327"/>
          <a:stretch>
            <a:fillRect/>
          </a:stretch>
        </p:blipFill>
        <p:spPr bwMode="auto">
          <a:xfrm>
            <a:off x="5902325" y="5627688"/>
            <a:ext cx="29241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613400"/>
            <a:ext cx="28273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AutoShape 22"/>
          <p:cNvSpPr>
            <a:spLocks noChangeArrowheads="1"/>
          </p:cNvSpPr>
          <p:nvPr/>
        </p:nvSpPr>
        <p:spPr bwMode="auto">
          <a:xfrm flipV="1">
            <a:off x="790575" y="4056063"/>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7" name="AutoShape 23"/>
          <p:cNvSpPr>
            <a:spLocks noChangeArrowheads="1"/>
          </p:cNvSpPr>
          <p:nvPr/>
        </p:nvSpPr>
        <p:spPr bwMode="auto">
          <a:xfrm flipV="1">
            <a:off x="4310063" y="4073525"/>
            <a:ext cx="211137" cy="1130300"/>
          </a:xfrm>
          <a:prstGeom prst="upArrow">
            <a:avLst>
              <a:gd name="adj1" fmla="val 50000"/>
              <a:gd name="adj2" fmla="val 133835"/>
            </a:avLst>
          </a:prstGeom>
          <a:solidFill>
            <a:schemeClr val="tx2"/>
          </a:solidFill>
          <a:ln w="9525">
            <a:solidFill>
              <a:schemeClr val="tx2"/>
            </a:solidFill>
            <a:miter lim="800000"/>
            <a:headEnd/>
            <a:tailEnd/>
          </a:ln>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3600">
              <a:solidFill>
                <a:schemeClr val="tx2"/>
              </a:solidFill>
            </a:endParaRPr>
          </a:p>
        </p:txBody>
      </p:sp>
      <p:sp>
        <p:nvSpPr>
          <p:cNvPr id="52248" name="AutoShape 24"/>
          <p:cNvSpPr>
            <a:spLocks noChangeArrowheads="1"/>
          </p:cNvSpPr>
          <p:nvPr/>
        </p:nvSpPr>
        <p:spPr bwMode="auto">
          <a:xfrm flipV="1">
            <a:off x="7715250" y="4052888"/>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9" name="Text Box 25"/>
          <p:cNvSpPr txBox="1">
            <a:spLocks noChangeArrowheads="1"/>
          </p:cNvSpPr>
          <p:nvPr/>
        </p:nvSpPr>
        <p:spPr bwMode="auto">
          <a:xfrm>
            <a:off x="1223963" y="4087813"/>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3 billion bases</a:t>
            </a:r>
            <a:endParaRPr lang="en-US" altLang="cs-CZ" sz="1400"/>
          </a:p>
        </p:txBody>
      </p:sp>
      <p:sp>
        <p:nvSpPr>
          <p:cNvPr id="52250" name="Text Box 26"/>
          <p:cNvSpPr txBox="1">
            <a:spLocks noChangeArrowheads="1"/>
          </p:cNvSpPr>
          <p:nvPr/>
        </p:nvSpPr>
        <p:spPr bwMode="auto">
          <a:xfrm>
            <a:off x="4741863" y="4113213"/>
            <a:ext cx="9096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20-30,000</a:t>
            </a:r>
          </a:p>
          <a:p>
            <a:pPr algn="ctr">
              <a:spcBef>
                <a:spcPct val="0"/>
              </a:spcBef>
              <a:buFontTx/>
              <a:buNone/>
            </a:pPr>
            <a:r>
              <a:rPr lang="en-GB" altLang="cs-CZ" sz="1400"/>
              <a:t>genes</a:t>
            </a:r>
            <a:endParaRPr lang="en-US" altLang="cs-CZ" sz="1400"/>
          </a:p>
        </p:txBody>
      </p:sp>
      <p:sp>
        <p:nvSpPr>
          <p:cNvPr id="52251" name="Text Box 27"/>
          <p:cNvSpPr txBox="1">
            <a:spLocks noChangeArrowheads="1"/>
          </p:cNvSpPr>
          <p:nvPr/>
        </p:nvSpPr>
        <p:spPr bwMode="auto">
          <a:xfrm>
            <a:off x="8167688" y="4062413"/>
            <a:ext cx="857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~100,000</a:t>
            </a:r>
          </a:p>
          <a:p>
            <a:pPr algn="ctr">
              <a:spcBef>
                <a:spcPct val="0"/>
              </a:spcBef>
              <a:buFontTx/>
              <a:buNone/>
            </a:pPr>
            <a:r>
              <a:rPr lang="en-GB" altLang="cs-CZ" sz="1400"/>
              <a:t>proteins</a:t>
            </a:r>
            <a:endParaRPr lang="en-US" altLang="cs-CZ" sz="1400"/>
          </a:p>
        </p:txBody>
      </p:sp>
      <p:sp>
        <p:nvSpPr>
          <p:cNvPr id="52252" name="AutoShape 28"/>
          <p:cNvSpPr>
            <a:spLocks noChangeArrowheads="1"/>
          </p:cNvSpPr>
          <p:nvPr/>
        </p:nvSpPr>
        <p:spPr bwMode="auto">
          <a:xfrm rot="-5400000">
            <a:off x="120650" y="1835150"/>
            <a:ext cx="404813" cy="6461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3394"/>
                  <a:pt x="7245" y="15623"/>
                  <a:pt x="9795" y="16105"/>
                </a:cubicBezTo>
                <a:lnTo>
                  <a:pt x="8790" y="21411"/>
                </a:lnTo>
                <a:cubicBezTo>
                  <a:pt x="3691" y="20446"/>
                  <a:pt x="0" y="15989"/>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2253" name="Text Box 29"/>
          <p:cNvSpPr txBox="1">
            <a:spLocks noChangeArrowheads="1"/>
          </p:cNvSpPr>
          <p:nvPr/>
        </p:nvSpPr>
        <p:spPr bwMode="auto">
          <a:xfrm>
            <a:off x="1511300" y="4598988"/>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2000"/>
              <a:t>Functional Genomics</a:t>
            </a:r>
            <a:endParaRPr lang="en-US" altLang="cs-CZ" sz="2000"/>
          </a:p>
        </p:txBody>
      </p:sp>
      <p:sp>
        <p:nvSpPr>
          <p:cNvPr id="52254" name="AutoShape 30"/>
          <p:cNvSpPr>
            <a:spLocks/>
          </p:cNvSpPr>
          <p:nvPr/>
        </p:nvSpPr>
        <p:spPr bwMode="auto">
          <a:xfrm rot="-5400000">
            <a:off x="2659063" y="3568700"/>
            <a:ext cx="88900" cy="2882900"/>
          </a:xfrm>
          <a:prstGeom prst="rightBrace">
            <a:avLst>
              <a:gd name="adj1" fmla="val 270238"/>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59" name="Oval 31"/>
          <p:cNvSpPr>
            <a:spLocks noChangeArrowheads="1"/>
          </p:cNvSpPr>
          <p:nvPr/>
        </p:nvSpPr>
        <p:spPr bwMode="auto">
          <a:xfrm>
            <a:off x="3167063" y="3429000"/>
            <a:ext cx="2478087"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60" name="Oval 32"/>
          <p:cNvSpPr>
            <a:spLocks noChangeArrowheads="1"/>
          </p:cNvSpPr>
          <p:nvPr/>
        </p:nvSpPr>
        <p:spPr bwMode="auto">
          <a:xfrm>
            <a:off x="6372225" y="3429000"/>
            <a:ext cx="2478088" cy="8001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2" name="TextovéPole 1"/>
          <p:cNvSpPr txBox="1">
            <a:spLocks noChangeArrowheads="1"/>
          </p:cNvSpPr>
          <p:nvPr/>
        </p:nvSpPr>
        <p:spPr bwMode="auto">
          <a:xfrm>
            <a:off x="881063" y="3211513"/>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800" b="1">
                <a:solidFill>
                  <a:srgbClr val="FF0000"/>
                </a:solidFill>
                <a:latin typeface="Comic Sans MS" panose="030F0702030302020204" pitchFamily="66" charset="0"/>
              </a:rPr>
              <a:t>Exome</a:t>
            </a:r>
          </a:p>
        </p:txBody>
      </p:sp>
      <p:sp>
        <p:nvSpPr>
          <p:cNvPr id="35" name="Oval 31"/>
          <p:cNvSpPr>
            <a:spLocks noChangeArrowheads="1"/>
          </p:cNvSpPr>
          <p:nvPr/>
        </p:nvSpPr>
        <p:spPr bwMode="auto">
          <a:xfrm>
            <a:off x="752475" y="3067050"/>
            <a:ext cx="2478088"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935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936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9" grpId="0" animBg="1"/>
      <p:bldP spid="99360" grpId="0" animBg="1"/>
      <p:bldP spid="2"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609600"/>
            <a:ext cx="8062913" cy="1143000"/>
          </a:xfrm>
        </p:spPr>
        <p:txBody>
          <a:bodyPr/>
          <a:lstStyle/>
          <a:p>
            <a:pPr eaLnBrk="1" hangingPunct="1"/>
            <a:r>
              <a:rPr lang="cs-CZ" altLang="cs-CZ" sz="4000">
                <a:latin typeface="Comic Sans MS" panose="030F0702030302020204" pitchFamily="66" charset="0"/>
              </a:rPr>
              <a:t>Proč geny v molekulární ekologii</a:t>
            </a:r>
            <a:r>
              <a:rPr lang="fr-FR" altLang="cs-CZ" sz="4000">
                <a:latin typeface="Comic Sans MS" panose="030F0702030302020204" pitchFamily="66" charset="0"/>
              </a:rPr>
              <a:t>?</a:t>
            </a:r>
            <a:endParaRPr lang="en-GB" altLang="cs-CZ" sz="4000">
              <a:latin typeface="Comic Sans MS" panose="030F0702030302020204" pitchFamily="66" charset="0"/>
            </a:endParaRPr>
          </a:p>
        </p:txBody>
      </p:sp>
      <p:sp>
        <p:nvSpPr>
          <p:cNvPr id="47107" name="Rectangle 3"/>
          <p:cNvSpPr>
            <a:spLocks noGrp="1" noChangeArrowheads="1"/>
          </p:cNvSpPr>
          <p:nvPr>
            <p:ph type="body" idx="1"/>
          </p:nvPr>
        </p:nvSpPr>
        <p:spPr/>
        <p:txBody>
          <a:bodyPr/>
          <a:lstStyle/>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Geny mají funkční význam – geneticky determinovaný polymorfismus</a:t>
            </a:r>
          </a:p>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a:t>
            </a:r>
            <a:r>
              <a:rPr lang="en-US" altLang="cs-CZ" sz="2000">
                <a:latin typeface="Comic Sans MS" panose="030F0702030302020204" pitchFamily="66" charset="0"/>
                <a:sym typeface="Symbol" panose="05050102010706020507" pitchFamily="18" charset="2"/>
              </a:rPr>
              <a:t>&gt;</a:t>
            </a:r>
            <a:r>
              <a:rPr lang="cs-CZ" altLang="cs-CZ" sz="2000">
                <a:latin typeface="Comic Sans MS" panose="030F0702030302020204" pitchFamily="66" charset="0"/>
                <a:sym typeface="Symbol" panose="05050102010706020507" pitchFamily="18" charset="2"/>
              </a:rPr>
              <a:t> studium </a:t>
            </a:r>
            <a:r>
              <a:rPr lang="cs-CZ" altLang="cs-CZ" sz="2000" b="1">
                <a:latin typeface="Comic Sans MS" panose="030F0702030302020204" pitchFamily="66" charset="0"/>
                <a:sym typeface="Symbol" panose="05050102010706020507" pitchFamily="18" charset="2"/>
              </a:rPr>
              <a:t>proximátních mechanismů </a:t>
            </a:r>
          </a:p>
          <a:p>
            <a:pPr eaLnBrk="1" hangingPunct="1">
              <a:lnSpc>
                <a:spcPct val="80000"/>
              </a:lnSpc>
              <a:spcAft>
                <a:spcPct val="50000"/>
              </a:spcAft>
            </a:pPr>
            <a:endParaRPr lang="cs-CZ" altLang="cs-CZ" sz="2000">
              <a:latin typeface="Comic Sans MS" panose="030F0702030302020204" pitchFamily="66" charset="0"/>
              <a:sym typeface="Symbol" panose="05050102010706020507" pitchFamily="18" charset="2"/>
            </a:endParaRPr>
          </a:p>
          <a:p>
            <a:pPr eaLnBrk="1" hangingPunct="1">
              <a:lnSpc>
                <a:spcPct val="80000"/>
              </a:lnSpc>
              <a:spcAft>
                <a:spcPct val="50000"/>
              </a:spcAft>
            </a:pPr>
            <a:r>
              <a:rPr lang="cs-CZ" altLang="cs-CZ" sz="2000">
                <a:solidFill>
                  <a:srgbClr val="FF0000"/>
                </a:solidFill>
                <a:latin typeface="Comic Sans MS" panose="030F0702030302020204" pitchFamily="66" charset="0"/>
              </a:rPr>
              <a:t>Př.: Proč je samec hýla rudého červeně zbarven?</a:t>
            </a:r>
          </a:p>
          <a:p>
            <a:pPr eaLnBrk="1" hangingPunct="1">
              <a:lnSpc>
                <a:spcPct val="80000"/>
              </a:lnSpc>
              <a:spcAft>
                <a:spcPct val="50000"/>
              </a:spcAft>
            </a:pPr>
            <a:r>
              <a:rPr lang="cs-CZ" altLang="cs-CZ" sz="2000" b="1">
                <a:latin typeface="Comic Sans MS" panose="030F0702030302020204" pitchFamily="66" charset="0"/>
              </a:rPr>
              <a:t>ultimátní vysvětlení</a:t>
            </a:r>
            <a:r>
              <a:rPr lang="cs-CZ" altLang="cs-CZ" sz="2000">
                <a:latin typeface="Comic Sans MS" panose="030F0702030302020204" pitchFamily="66" charset="0"/>
              </a:rPr>
              <a:t> – aby se líbil samicím a zplodil s nimi více potomků</a:t>
            </a:r>
          </a:p>
          <a:p>
            <a:pPr eaLnBrk="1" hangingPunct="1">
              <a:lnSpc>
                <a:spcPct val="80000"/>
              </a:lnSpc>
              <a:spcAft>
                <a:spcPct val="50000"/>
              </a:spcAft>
            </a:pPr>
            <a:r>
              <a:rPr lang="cs-CZ" altLang="cs-CZ" sz="2000" b="1">
                <a:latin typeface="Comic Sans MS" panose="030F0702030302020204" pitchFamily="66" charset="0"/>
              </a:rPr>
              <a:t>proximátní vysvětlení</a:t>
            </a:r>
            <a:r>
              <a:rPr lang="cs-CZ" altLang="cs-CZ" sz="2000">
                <a:latin typeface="Comic Sans MS" panose="030F0702030302020204" pitchFamily="66" charset="0"/>
              </a:rPr>
              <a:t> – protože karotenoidy získané z potravy ukládá více do peří a méně je používá v imunitní odpovědi (protože má dobré geny)</a:t>
            </a:r>
            <a:endParaRPr lang="en-GB" altLang="cs-CZ" sz="2000">
              <a:latin typeface="Comic Sans MS" panose="030F0702030302020204" pitchFamily="66" charset="0"/>
            </a:endParaRPr>
          </a:p>
        </p:txBody>
      </p:sp>
      <p:pic>
        <p:nvPicPr>
          <p:cNvPr id="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5139" t="7466"/>
          <a:stretch>
            <a:fillRect/>
          </a:stretch>
        </p:blipFill>
        <p:spPr bwMode="auto">
          <a:xfrm>
            <a:off x="7143750" y="2857500"/>
            <a:ext cx="1571625" cy="10556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anim calcmode="lin" valueType="num">
                                      <p:cBhvr additive="base">
                                        <p:cTn id="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47107">
                                            <p:txEl>
                                              <p:pRg st="4" end="4"/>
                                            </p:txEl>
                                          </p:spTgt>
                                        </p:tgtEl>
                                        <p:attrNameLst>
                                          <p:attrName>style.visibility</p:attrName>
                                        </p:attrNameLst>
                                      </p:cBhvr>
                                      <p:to>
                                        <p:strVal val="visible"/>
                                      </p:to>
                                    </p:set>
                                    <p:anim calcmode="lin" valueType="num">
                                      <p:cBhvr additive="base">
                                        <p:cTn id="16"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7107">
                                            <p:txEl>
                                              <p:pRg st="5" end="5"/>
                                            </p:txEl>
                                          </p:spTgt>
                                        </p:tgtEl>
                                        <p:attrNameLst>
                                          <p:attrName>style.visibility</p:attrName>
                                        </p:attrNameLst>
                                      </p:cBhvr>
                                      <p:to>
                                        <p:strVal val="visible"/>
                                      </p:to>
                                    </p:set>
                                    <p:anim calcmode="lin" valueType="num">
                                      <p:cBhvr additive="base">
                                        <p:cTn id="22"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7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684213" y="125413"/>
            <a:ext cx="7772400" cy="1143000"/>
          </a:xfrm>
        </p:spPr>
        <p:txBody>
          <a:bodyPr/>
          <a:lstStyle/>
          <a:p>
            <a:r>
              <a:rPr lang="cs-CZ" altLang="en-US">
                <a:latin typeface="Comic Sans MS" panose="030F0702030302020204" pitchFamily="66" charset="0"/>
              </a:rPr>
              <a:t>Exome-Seq</a:t>
            </a:r>
          </a:p>
        </p:txBody>
      </p:sp>
      <p:pic>
        <p:nvPicPr>
          <p:cNvPr id="53251" name="Obrázek 2"/>
          <p:cNvPicPr>
            <a:picLocks noChangeAspect="1"/>
          </p:cNvPicPr>
          <p:nvPr/>
        </p:nvPicPr>
        <p:blipFill>
          <a:blip r:embed="rId3">
            <a:extLst>
              <a:ext uri="{28A0092B-C50C-407E-A947-70E740481C1C}">
                <a14:useLocalDpi xmlns:a14="http://schemas.microsoft.com/office/drawing/2010/main" val="0"/>
              </a:ext>
            </a:extLst>
          </a:blip>
          <a:srcRect l="77628" t="14999" r="4326" b="40199"/>
          <a:stretch>
            <a:fillRect/>
          </a:stretch>
        </p:blipFill>
        <p:spPr bwMode="auto">
          <a:xfrm>
            <a:off x="4554538" y="1268413"/>
            <a:ext cx="38163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55650" y="1484313"/>
            <a:ext cx="4248150" cy="1908175"/>
          </a:xfrm>
          <a:prstGeom prst="rect">
            <a:avLst/>
          </a:prstGeom>
          <a:noFill/>
        </p:spPr>
        <p:txBody>
          <a:bodyPr>
            <a:spAutoFit/>
          </a:bodyPr>
          <a:lstStyle/>
          <a:p>
            <a:pPr eaLnBrk="1" hangingPunct="1">
              <a:defRPr/>
            </a:pPr>
            <a:r>
              <a:rPr lang="cs-CZ" sz="1800" b="1" dirty="0" err="1">
                <a:latin typeface="Arial" panose="020B0604020202020204" pitchFamily="34" charset="0"/>
                <a:cs typeface="Arial" panose="020B0604020202020204" pitchFamily="34" charset="0"/>
              </a:rPr>
              <a:t>Targeted</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exome</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capture</a:t>
            </a:r>
            <a:endParaRPr lang="cs-CZ" sz="1800" b="1" dirty="0">
              <a:latin typeface="Arial" panose="020B0604020202020204" pitchFamily="34" charset="0"/>
              <a:cs typeface="Arial" panose="020B0604020202020204" pitchFamily="34" charset="0"/>
            </a:endParaRPr>
          </a:p>
          <a:p>
            <a:pPr eaLnBrk="1" hangingPunct="1">
              <a:defRPr/>
            </a:pP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targets</a:t>
            </a:r>
            <a:r>
              <a:rPr lang="cs-CZ" sz="1800" dirty="0">
                <a:latin typeface="Arial" panose="020B0604020202020204" pitchFamily="34" charset="0"/>
                <a:cs typeface="Arial" panose="020B0604020202020204" pitchFamily="34" charset="0"/>
              </a:rPr>
              <a:t> ca. 20,000 </a:t>
            </a:r>
            <a:r>
              <a:rPr lang="cs-CZ" sz="1800" dirty="0" err="1">
                <a:latin typeface="Arial" panose="020B0604020202020204" pitchFamily="34" charset="0"/>
                <a:cs typeface="Arial" panose="020B0604020202020204" pitchFamily="34" charset="0"/>
              </a:rPr>
              <a:t>coding</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sequences</a:t>
            </a: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high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depth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of</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coverage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for</a:t>
            </a:r>
            <a:r>
              <a:rPr lang="cs-CZ" sz="1800" dirty="0">
                <a:latin typeface="Arial" panose="020B0604020202020204" pitchFamily="34" charset="0"/>
                <a:cs typeface="Arial" panose="020B0604020202020204" pitchFamily="34" charset="0"/>
              </a:rPr>
              <a:t> more </a:t>
            </a:r>
            <a:r>
              <a:rPr lang="cs-CZ" sz="1800" dirty="0" err="1">
                <a:latin typeface="Arial" panose="020B0604020202020204" pitchFamily="34" charset="0"/>
                <a:cs typeface="Arial" panose="020B0604020202020204" pitchFamily="34" charset="0"/>
              </a:rPr>
              <a:t>accurate</a:t>
            </a:r>
            <a:r>
              <a:rPr lang="cs-CZ" sz="1800" dirty="0">
                <a:latin typeface="Arial" panose="020B0604020202020204" pitchFamily="34" charset="0"/>
                <a:cs typeface="Arial" panose="020B0604020202020204" pitchFamily="34" charset="0"/>
              </a:rPr>
              <a:t> variant </a:t>
            </a:r>
            <a:r>
              <a:rPr lang="cs-CZ" sz="1800" dirty="0" err="1">
                <a:latin typeface="Arial" panose="020B0604020202020204" pitchFamily="34" charset="0"/>
                <a:cs typeface="Arial" panose="020B0604020202020204" pitchFamily="34" charset="0"/>
              </a:rPr>
              <a:t>calling</a:t>
            </a:r>
            <a:endParaRPr lang="cs-CZ" sz="18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50825" y="981075"/>
            <a:ext cx="8569325" cy="5327650"/>
          </a:xfrm>
          <a:noFill/>
        </p:spPr>
        <p:txBody>
          <a:bodyPr/>
          <a:lstStyle/>
          <a:p>
            <a:pPr eaLnBrk="1" hangingPunct="1"/>
            <a:r>
              <a:rPr lang="cs-CZ" altLang="cs-CZ" sz="3600">
                <a:solidFill>
                  <a:srgbClr val="FF3399"/>
                </a:solidFill>
                <a:latin typeface="Comic Sans MS" panose="030F0702030302020204" pitchFamily="66" charset="0"/>
              </a:rPr>
              <a:t>Transcriptomics – analysis of mRNAs</a:t>
            </a:r>
            <a:br>
              <a:rPr lang="cs-CZ" altLang="cs-CZ" sz="3600">
                <a:solidFill>
                  <a:srgbClr val="FF3399"/>
                </a:solidFill>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1. microarrays </a:t>
            </a:r>
            <a:br>
              <a:rPr lang="cs-CZ" altLang="cs-CZ" sz="4000">
                <a:latin typeface="Comic Sans MS" panose="030F0702030302020204" pitchFamily="66" charset="0"/>
              </a:rPr>
            </a:br>
            <a:r>
              <a:rPr lang="cs-CZ" altLang="cs-CZ" sz="4000">
                <a:latin typeface="Comic Sans MS" panose="030F0702030302020204" pitchFamily="66" charset="0"/>
              </a:rPr>
              <a:t>2. RNA seq (NGS)</a:t>
            </a:r>
            <a:br>
              <a:rPr lang="cs-CZ" altLang="cs-CZ" sz="4000">
                <a:latin typeface="Comic Sans MS" panose="030F0702030302020204" pitchFamily="66" charset="0"/>
              </a:rPr>
            </a:br>
            <a:br>
              <a:rPr lang="cs-CZ" altLang="cs-CZ" sz="4000">
                <a:latin typeface="Comic Sans MS" panose="030F0702030302020204" pitchFamily="66" charset="0"/>
              </a:rPr>
            </a:br>
            <a:endParaRPr lang="cs-CZ" altLang="cs-CZ" sz="2800">
              <a:latin typeface="Comic Sans MS" panose="030F0702030302020204" pitchFamily="66" charset="0"/>
            </a:endParaRPr>
          </a:p>
        </p:txBody>
      </p:sp>
    </p:spTree>
  </p:cSld>
  <p:clrMapOvr>
    <a:masterClrMapping/>
  </p:clrMapOvr>
  <p:transition spd="slow">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549275"/>
            <a:ext cx="7773988" cy="5327650"/>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1. </a:t>
            </a:r>
            <a:r>
              <a:rPr lang="en-US" altLang="cs-CZ" sz="4000">
                <a:latin typeface="Comic Sans MS" panose="030F0702030302020204" pitchFamily="66" charset="0"/>
              </a:rPr>
              <a:t>Analysis of </a:t>
            </a:r>
            <a:r>
              <a:rPr lang="cs-CZ" altLang="cs-CZ" sz="4000">
                <a:latin typeface="Comic Sans MS" panose="030F0702030302020204" pitchFamily="66" charset="0"/>
              </a:rPr>
              <a:t>gene </a:t>
            </a:r>
            <a:r>
              <a:rPr lang="en-US" altLang="cs-CZ" sz="4000">
                <a:latin typeface="Comic Sans MS" panose="030F0702030302020204" pitchFamily="66" charset="0"/>
              </a:rPr>
              <a:t>expression by microarrays </a:t>
            </a:r>
            <a:br>
              <a:rPr lang="cs-CZ" altLang="cs-CZ" sz="4000">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 </a:t>
            </a:r>
            <a:r>
              <a:rPr lang="cs-CZ" altLang="cs-CZ" sz="1800">
                <a:latin typeface="Comic Sans MS" panose="030F0702030302020204" pitchFamily="66" charset="0"/>
              </a:rPr>
              <a:t>Ranz JM, Machado CA:  Uncovering evoutionary patterns of gene expression using microarrays. TREE, 21(1): 29-37</a:t>
            </a:r>
          </a:p>
        </p:txBody>
      </p:sp>
    </p:spTree>
  </p:cSld>
  <p:clrMapOvr>
    <a:masterClrMapping/>
  </p:clrMapOvr>
  <p:transition spd="slow">
    <p:wipe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0825" y="609600"/>
            <a:ext cx="8497888" cy="1143000"/>
          </a:xfrm>
        </p:spPr>
        <p:txBody>
          <a:bodyPr/>
          <a:lstStyle/>
          <a:p>
            <a:pPr eaLnBrk="1" hangingPunct="1"/>
            <a:r>
              <a:rPr lang="cs-CZ" altLang="cs-CZ" sz="3600">
                <a:latin typeface="Comic Sans MS" panose="030F0702030302020204" pitchFamily="66" charset="0"/>
              </a:rPr>
              <a:t>Microarray analysis of transcriptome</a:t>
            </a:r>
            <a:br>
              <a:rPr lang="cs-CZ" altLang="cs-CZ" sz="3600">
                <a:latin typeface="Comic Sans MS" panose="030F0702030302020204" pitchFamily="66" charset="0"/>
              </a:rPr>
            </a:br>
            <a:r>
              <a:rPr lang="cs-CZ" altLang="cs-CZ" sz="2800">
                <a:latin typeface="Comic Sans MS" panose="030F0702030302020204" pitchFamily="66" charset="0"/>
              </a:rPr>
              <a:t>(</a:t>
            </a:r>
            <a:r>
              <a:rPr lang="en-US" altLang="cs-CZ" sz="2800">
                <a:latin typeface="Comic Sans MS" panose="030F0702030302020204" pitchFamily="66" charset="0"/>
                <a:cs typeface="Arial" panose="020B0604020202020204" pitchFamily="34" charset="0"/>
              </a:rPr>
              <a:t>~</a:t>
            </a:r>
            <a:r>
              <a:rPr lang="cs-CZ" altLang="cs-CZ" sz="2800">
                <a:latin typeface="Comic Sans MS" panose="030F0702030302020204" pitchFamily="66" charset="0"/>
                <a:cs typeface="Arial" panose="020B0604020202020204" pitchFamily="34" charset="0"/>
              </a:rPr>
              <a:t> specific DNA hybridization)</a:t>
            </a:r>
            <a:endParaRPr lang="en-US" altLang="cs-CZ" sz="2800">
              <a:latin typeface="Comic Sans MS" panose="030F0702030302020204" pitchFamily="66" charset="0"/>
              <a:cs typeface="Arial" panose="020B0604020202020204" pitchFamily="34" charset="0"/>
            </a:endParaRPr>
          </a:p>
        </p:txBody>
      </p:sp>
      <p:grpSp>
        <p:nvGrpSpPr>
          <p:cNvPr id="57347" name="Group 3"/>
          <p:cNvGrpSpPr>
            <a:grpSpLocks/>
          </p:cNvGrpSpPr>
          <p:nvPr/>
        </p:nvGrpSpPr>
        <p:grpSpPr bwMode="auto">
          <a:xfrm>
            <a:off x="3995738" y="3141663"/>
            <a:ext cx="4229100" cy="1476375"/>
            <a:chOff x="2544" y="2388"/>
            <a:chExt cx="2664" cy="930"/>
          </a:xfrm>
        </p:grpSpPr>
        <p:sp>
          <p:nvSpPr>
            <p:cNvPr id="57372" name="Rectangle 4"/>
            <p:cNvSpPr>
              <a:spLocks noChangeArrowheads="1"/>
            </p:cNvSpPr>
            <p:nvPr/>
          </p:nvSpPr>
          <p:spPr bwMode="auto">
            <a:xfrm>
              <a:off x="2646" y="3234"/>
              <a:ext cx="2322" cy="84"/>
            </a:xfrm>
            <a:prstGeom prst="rect">
              <a:avLst/>
            </a:prstGeom>
            <a:solidFill>
              <a:srgbClr val="F3F907"/>
            </a:solidFill>
            <a:ln w="9525">
              <a:miter lim="800000"/>
              <a:headEnd/>
              <a:tailEnd/>
            </a:ln>
            <a:scene3d>
              <a:camera prst="legacyPerspectiveTopRight"/>
              <a:lightRig rig="legacyFlat3" dir="b"/>
            </a:scene3d>
            <a:sp3d extrusionH="121893000" prstMaterial="legacyMatte">
              <a:bevelT w="13500" h="13500" prst="angle"/>
              <a:bevelB w="13500" h="13500" prst="angle"/>
              <a:extrusionClr>
                <a:srgbClr val="F3F907"/>
              </a:extrusionClr>
              <a:contourClr>
                <a:srgbClr val="F3F907"/>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3" name="WordArt 5"/>
            <p:cNvSpPr>
              <a:spLocks noChangeArrowheads="1" noChangeShapeType="1" noTextEdit="1"/>
            </p:cNvSpPr>
            <p:nvPr/>
          </p:nvSpPr>
          <p:spPr bwMode="auto">
            <a:xfrm rot="2484529">
              <a:off x="2544" y="2388"/>
              <a:ext cx="1182" cy="648"/>
            </a:xfrm>
            <a:prstGeom prst="rect">
              <a:avLst/>
            </a:prstGeom>
          </p:spPr>
          <p:txBody>
            <a:bodyPr spcFirstLastPara="1" wrap="none" fromWordArt="1">
              <a:prstTxWarp prst="textArchUp">
                <a:avLst>
                  <a:gd name="adj" fmla="val 11585228"/>
                </a:avLst>
              </a:prstTxWarp>
            </a:bodyPr>
            <a:lstStyle/>
            <a:p>
              <a:pPr algn="ctr"/>
              <a:r>
                <a:rPr lang="en-US" sz="3600" kern="10">
                  <a:ln w="9525">
                    <a:solidFill>
                      <a:srgbClr val="000000"/>
                    </a:solidFill>
                    <a:round/>
                    <a:headEnd/>
                    <a:tailEnd/>
                  </a:ln>
                  <a:solidFill>
                    <a:srgbClr val="F3F907"/>
                  </a:solidFill>
                  <a:latin typeface="Arial Black" panose="020B0A04020102020204" pitchFamily="34" charset="0"/>
                </a:rPr>
                <a:t>ACTGGTCCATAA</a:t>
              </a:r>
            </a:p>
          </p:txBody>
        </p:sp>
        <p:sp>
          <p:nvSpPr>
            <p:cNvPr id="57374" name="Line 6"/>
            <p:cNvSpPr>
              <a:spLocks noChangeShapeType="1"/>
            </p:cNvSpPr>
            <p:nvPr/>
          </p:nvSpPr>
          <p:spPr bwMode="auto">
            <a:xfrm>
              <a:off x="3654" y="2982"/>
              <a:ext cx="30" cy="12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5" name="Oval 7"/>
            <p:cNvSpPr>
              <a:spLocks noChangeArrowheads="1"/>
            </p:cNvSpPr>
            <p:nvPr/>
          </p:nvSpPr>
          <p:spPr bwMode="auto">
            <a:xfrm>
              <a:off x="4458" y="28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6" name="Oval 8"/>
            <p:cNvSpPr>
              <a:spLocks noChangeArrowheads="1"/>
            </p:cNvSpPr>
            <p:nvPr/>
          </p:nvSpPr>
          <p:spPr bwMode="auto">
            <a:xfrm>
              <a:off x="4554" y="292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7" name="Oval 9"/>
            <p:cNvSpPr>
              <a:spLocks noChangeArrowheads="1"/>
            </p:cNvSpPr>
            <p:nvPr/>
          </p:nvSpPr>
          <p:spPr bwMode="auto">
            <a:xfrm>
              <a:off x="4650" y="301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8" name="Oval 10"/>
            <p:cNvSpPr>
              <a:spLocks noChangeArrowheads="1"/>
            </p:cNvSpPr>
            <p:nvPr/>
          </p:nvSpPr>
          <p:spPr bwMode="auto">
            <a:xfrm>
              <a:off x="4746"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9" name="Oval 11"/>
            <p:cNvSpPr>
              <a:spLocks noChangeArrowheads="1"/>
            </p:cNvSpPr>
            <p:nvPr/>
          </p:nvSpPr>
          <p:spPr bwMode="auto">
            <a:xfrm>
              <a:off x="4254" y="283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0" name="Oval 12"/>
            <p:cNvSpPr>
              <a:spLocks noChangeArrowheads="1"/>
            </p:cNvSpPr>
            <p:nvPr/>
          </p:nvSpPr>
          <p:spPr bwMode="auto">
            <a:xfrm>
              <a:off x="4350"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1" name="Oval 13"/>
            <p:cNvSpPr>
              <a:spLocks noChangeArrowheads="1"/>
            </p:cNvSpPr>
            <p:nvPr/>
          </p:nvSpPr>
          <p:spPr bwMode="auto">
            <a:xfrm>
              <a:off x="4446"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2" name="Oval 14"/>
            <p:cNvSpPr>
              <a:spLocks noChangeArrowheads="1"/>
            </p:cNvSpPr>
            <p:nvPr/>
          </p:nvSpPr>
          <p:spPr bwMode="auto">
            <a:xfrm>
              <a:off x="4542"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3" name="Oval 15"/>
            <p:cNvSpPr>
              <a:spLocks noChangeArrowheads="1"/>
            </p:cNvSpPr>
            <p:nvPr/>
          </p:nvSpPr>
          <p:spPr bwMode="auto">
            <a:xfrm>
              <a:off x="4074"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4" name="Oval 16"/>
            <p:cNvSpPr>
              <a:spLocks noChangeArrowheads="1"/>
            </p:cNvSpPr>
            <p:nvPr/>
          </p:nvSpPr>
          <p:spPr bwMode="auto">
            <a:xfrm>
              <a:off x="4170"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5" name="Oval 17"/>
            <p:cNvSpPr>
              <a:spLocks noChangeArrowheads="1"/>
            </p:cNvSpPr>
            <p:nvPr/>
          </p:nvSpPr>
          <p:spPr bwMode="auto">
            <a:xfrm>
              <a:off x="4266"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6" name="Oval 18"/>
            <p:cNvSpPr>
              <a:spLocks noChangeArrowheads="1"/>
            </p:cNvSpPr>
            <p:nvPr/>
          </p:nvSpPr>
          <p:spPr bwMode="auto">
            <a:xfrm>
              <a:off x="3642"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7" name="Oval 19"/>
            <p:cNvSpPr>
              <a:spLocks noChangeArrowheads="1"/>
            </p:cNvSpPr>
            <p:nvPr/>
          </p:nvSpPr>
          <p:spPr bwMode="auto">
            <a:xfrm>
              <a:off x="3858" y="297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8" name="Oval 20"/>
            <p:cNvSpPr>
              <a:spLocks noChangeArrowheads="1"/>
            </p:cNvSpPr>
            <p:nvPr/>
          </p:nvSpPr>
          <p:spPr bwMode="auto">
            <a:xfrm>
              <a:off x="3954" y="307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9" name="Oval 21"/>
            <p:cNvSpPr>
              <a:spLocks noChangeArrowheads="1"/>
            </p:cNvSpPr>
            <p:nvPr/>
          </p:nvSpPr>
          <p:spPr bwMode="auto">
            <a:xfrm>
              <a:off x="4638" y="2802"/>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0" name="Oval 22"/>
            <p:cNvSpPr>
              <a:spLocks noChangeArrowheads="1"/>
            </p:cNvSpPr>
            <p:nvPr/>
          </p:nvSpPr>
          <p:spPr bwMode="auto">
            <a:xfrm>
              <a:off x="4734" y="2898"/>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1" name="Oval 23"/>
            <p:cNvSpPr>
              <a:spLocks noChangeArrowheads="1"/>
            </p:cNvSpPr>
            <p:nvPr/>
          </p:nvSpPr>
          <p:spPr bwMode="auto">
            <a:xfrm>
              <a:off x="4830" y="2994"/>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2" name="Oval 24"/>
            <p:cNvSpPr>
              <a:spLocks noChangeArrowheads="1"/>
            </p:cNvSpPr>
            <p:nvPr/>
          </p:nvSpPr>
          <p:spPr bwMode="auto">
            <a:xfrm>
              <a:off x="4764"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3" name="Oval 25"/>
            <p:cNvSpPr>
              <a:spLocks noChangeArrowheads="1"/>
            </p:cNvSpPr>
            <p:nvPr/>
          </p:nvSpPr>
          <p:spPr bwMode="auto">
            <a:xfrm>
              <a:off x="4860"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4" name="Oval 26"/>
            <p:cNvSpPr>
              <a:spLocks noChangeArrowheads="1"/>
            </p:cNvSpPr>
            <p:nvPr/>
          </p:nvSpPr>
          <p:spPr bwMode="auto">
            <a:xfrm>
              <a:off x="4956"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5" name="Oval 27"/>
            <p:cNvSpPr>
              <a:spLocks noChangeArrowheads="1"/>
            </p:cNvSpPr>
            <p:nvPr/>
          </p:nvSpPr>
          <p:spPr bwMode="auto">
            <a:xfrm>
              <a:off x="4950"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6" name="Oval 28"/>
            <p:cNvSpPr>
              <a:spLocks noChangeArrowheads="1"/>
            </p:cNvSpPr>
            <p:nvPr/>
          </p:nvSpPr>
          <p:spPr bwMode="auto">
            <a:xfrm>
              <a:off x="5034" y="3000"/>
              <a:ext cx="84" cy="60"/>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7" name="Oval 29"/>
            <p:cNvSpPr>
              <a:spLocks noChangeArrowheads="1"/>
            </p:cNvSpPr>
            <p:nvPr/>
          </p:nvSpPr>
          <p:spPr bwMode="auto">
            <a:xfrm>
              <a:off x="5046"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8" name="Oval 30"/>
            <p:cNvSpPr>
              <a:spLocks noChangeArrowheads="1"/>
            </p:cNvSpPr>
            <p:nvPr/>
          </p:nvSpPr>
          <p:spPr bwMode="auto">
            <a:xfrm>
              <a:off x="5142"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48" name="Group 31"/>
          <p:cNvGrpSpPr>
            <a:grpSpLocks/>
          </p:cNvGrpSpPr>
          <p:nvPr/>
        </p:nvGrpSpPr>
        <p:grpSpPr bwMode="auto">
          <a:xfrm rot="-1849564">
            <a:off x="684213" y="2349500"/>
            <a:ext cx="3419475" cy="2514600"/>
            <a:chOff x="528" y="1482"/>
            <a:chExt cx="2154" cy="1584"/>
          </a:xfrm>
        </p:grpSpPr>
        <p:grpSp>
          <p:nvGrpSpPr>
            <p:cNvPr id="57351" name="Group 32"/>
            <p:cNvGrpSpPr>
              <a:grpSpLocks/>
            </p:cNvGrpSpPr>
            <p:nvPr/>
          </p:nvGrpSpPr>
          <p:grpSpPr bwMode="auto">
            <a:xfrm>
              <a:off x="660" y="1533"/>
              <a:ext cx="1422" cy="540"/>
              <a:chOff x="288" y="1701"/>
              <a:chExt cx="1422" cy="540"/>
            </a:xfrm>
          </p:grpSpPr>
          <p:sp>
            <p:nvSpPr>
              <p:cNvPr id="57370" name="Freeform 33"/>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1" name="AutoShape 34"/>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2" name="Group 35"/>
            <p:cNvGrpSpPr>
              <a:grpSpLocks/>
            </p:cNvGrpSpPr>
            <p:nvPr/>
          </p:nvGrpSpPr>
          <p:grpSpPr bwMode="auto">
            <a:xfrm rot="5658668">
              <a:off x="432" y="1923"/>
              <a:ext cx="1422" cy="540"/>
              <a:chOff x="288" y="1701"/>
              <a:chExt cx="1422" cy="540"/>
            </a:xfrm>
          </p:grpSpPr>
          <p:sp>
            <p:nvSpPr>
              <p:cNvPr id="57368" name="Freeform 36"/>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9" name="AutoShape 37"/>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3" name="Group 38"/>
            <p:cNvGrpSpPr>
              <a:grpSpLocks/>
            </p:cNvGrpSpPr>
            <p:nvPr/>
          </p:nvGrpSpPr>
          <p:grpSpPr bwMode="auto">
            <a:xfrm rot="-9882845">
              <a:off x="1260" y="1722"/>
              <a:ext cx="1422" cy="540"/>
              <a:chOff x="288" y="1701"/>
              <a:chExt cx="1422" cy="540"/>
            </a:xfrm>
          </p:grpSpPr>
          <p:sp>
            <p:nvSpPr>
              <p:cNvPr id="57366" name="Freeform 39"/>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7" name="AutoShape 40"/>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4" name="Group 41"/>
            <p:cNvGrpSpPr>
              <a:grpSpLocks/>
            </p:cNvGrpSpPr>
            <p:nvPr/>
          </p:nvGrpSpPr>
          <p:grpSpPr bwMode="auto">
            <a:xfrm rot="-4383305">
              <a:off x="1086" y="2085"/>
              <a:ext cx="1422" cy="540"/>
              <a:chOff x="288" y="1701"/>
              <a:chExt cx="1422" cy="540"/>
            </a:xfrm>
          </p:grpSpPr>
          <p:sp>
            <p:nvSpPr>
              <p:cNvPr id="57364" name="Freeform 42"/>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5" name="AutoShape 43"/>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5" name="Group 44"/>
            <p:cNvGrpSpPr>
              <a:grpSpLocks/>
            </p:cNvGrpSpPr>
            <p:nvPr/>
          </p:nvGrpSpPr>
          <p:grpSpPr bwMode="auto">
            <a:xfrm>
              <a:off x="528" y="2160"/>
              <a:ext cx="1422" cy="540"/>
              <a:chOff x="288" y="1701"/>
              <a:chExt cx="1422" cy="540"/>
            </a:xfrm>
          </p:grpSpPr>
          <p:sp>
            <p:nvSpPr>
              <p:cNvPr id="57362" name="Freeform 45"/>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3" name="AutoShape 46"/>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6" name="Group 47"/>
            <p:cNvGrpSpPr>
              <a:grpSpLocks/>
            </p:cNvGrpSpPr>
            <p:nvPr/>
          </p:nvGrpSpPr>
          <p:grpSpPr bwMode="auto">
            <a:xfrm rot="10259590">
              <a:off x="1230" y="2307"/>
              <a:ext cx="1422" cy="540"/>
              <a:chOff x="288" y="1701"/>
              <a:chExt cx="1422" cy="540"/>
            </a:xfrm>
          </p:grpSpPr>
          <p:sp>
            <p:nvSpPr>
              <p:cNvPr id="57360" name="Freeform 48"/>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1" name="AutoShape 49"/>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7" name="Group 50"/>
            <p:cNvGrpSpPr>
              <a:grpSpLocks/>
            </p:cNvGrpSpPr>
            <p:nvPr/>
          </p:nvGrpSpPr>
          <p:grpSpPr bwMode="auto">
            <a:xfrm>
              <a:off x="672" y="2421"/>
              <a:ext cx="1422" cy="540"/>
              <a:chOff x="288" y="1701"/>
              <a:chExt cx="1422" cy="540"/>
            </a:xfrm>
          </p:grpSpPr>
          <p:sp>
            <p:nvSpPr>
              <p:cNvPr id="57358" name="Freeform 51"/>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9" name="AutoShape 52"/>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sp>
        <p:nvSpPr>
          <p:cNvPr id="57349" name="Text Box 53"/>
          <p:cNvSpPr txBox="1">
            <a:spLocks noChangeArrowheads="1"/>
          </p:cNvSpPr>
          <p:nvPr/>
        </p:nvSpPr>
        <p:spPr bwMode="auto">
          <a:xfrm>
            <a:off x="323850" y="5343525"/>
            <a:ext cx="3816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Target</a:t>
            </a:r>
            <a:r>
              <a:rPr lang="cs-CZ" altLang="cs-CZ" sz="1600">
                <a:latin typeface="Comic Sans MS" panose="030F0702030302020204" pitchFamily="66" charset="0"/>
              </a:rPr>
              <a:t> (i.e. mix of transcripts in a form of cDNA = mRNA přepsaná do DNA reverzní transkriptázou, tj. neobsahuje introny)</a:t>
            </a:r>
            <a:endParaRPr lang="en-US" altLang="cs-CZ" sz="1600">
              <a:latin typeface="Comic Sans MS" panose="030F0702030302020204" pitchFamily="66" charset="0"/>
            </a:endParaRPr>
          </a:p>
        </p:txBody>
      </p:sp>
      <p:sp>
        <p:nvSpPr>
          <p:cNvPr id="57350" name="Text Box 54"/>
          <p:cNvSpPr txBox="1">
            <a:spLocks noChangeArrowheads="1"/>
          </p:cNvSpPr>
          <p:nvPr/>
        </p:nvSpPr>
        <p:spPr bwMode="auto">
          <a:xfrm>
            <a:off x="4859338" y="5084763"/>
            <a:ext cx="3889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Probe</a:t>
            </a:r>
            <a:r>
              <a:rPr lang="cs-CZ" altLang="cs-CZ" sz="1600">
                <a:latin typeface="Comic Sans MS" panose="030F0702030302020204" pitchFamily="66" charset="0"/>
              </a:rPr>
              <a:t> (i.e. synthesized oligonucleotides complementary to particular genes)</a:t>
            </a:r>
            <a:endParaRPr lang="en-US" altLang="cs-CZ" sz="1600">
              <a:latin typeface="Comic Sans MS" panose="030F0702030302020204" pitchFamily="66" charset="0"/>
            </a:endParaRPr>
          </a:p>
        </p:txBody>
      </p:sp>
    </p:spTree>
  </p:cSld>
  <p:clrMapOvr>
    <a:masterClrMapping/>
  </p:clrMapOvr>
  <p:transition spd="slow">
    <p:wipe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The GeneAtlas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908050"/>
            <a:ext cx="28082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p:txBody>
          <a:bodyPr/>
          <a:lstStyle/>
          <a:p>
            <a:pPr eaLnBrk="1" hangingPunct="1"/>
            <a:r>
              <a:rPr lang="cs-CZ" altLang="cs-CZ" sz="3200">
                <a:latin typeface="Comic Sans MS" panose="030F0702030302020204" pitchFamily="66" charset="0"/>
              </a:rPr>
              <a:t>Sledování exprese genů</a:t>
            </a:r>
            <a:br>
              <a:rPr lang="cs-CZ" altLang="cs-CZ" sz="3200">
                <a:latin typeface="Comic Sans MS" panose="030F0702030302020204" pitchFamily="66" charset="0"/>
              </a:rPr>
            </a:br>
            <a:r>
              <a:rPr lang="cs-CZ" altLang="cs-CZ" sz="3200">
                <a:solidFill>
                  <a:schemeClr val="accent2"/>
                </a:solidFill>
                <a:latin typeface="Comic Sans MS" panose="030F0702030302020204" pitchFamily="66" charset="0"/>
              </a:rPr>
              <a:t>microarrays</a:t>
            </a:r>
          </a:p>
        </p:txBody>
      </p:sp>
      <p:sp>
        <p:nvSpPr>
          <p:cNvPr id="58372" name="Rectangle 5"/>
          <p:cNvSpPr>
            <a:spLocks noGrp="1" noChangeArrowheads="1"/>
          </p:cNvSpPr>
          <p:nvPr>
            <p:ph type="body" idx="1"/>
          </p:nvPr>
        </p:nvSpPr>
        <p:spPr>
          <a:xfrm>
            <a:off x="395288" y="1773238"/>
            <a:ext cx="6985000" cy="1655762"/>
          </a:xfrm>
        </p:spPr>
        <p:txBody>
          <a:bodyPr/>
          <a:lstStyle/>
          <a:p>
            <a:pPr eaLnBrk="1" hangingPunct="1"/>
            <a:r>
              <a:rPr lang="cs-CZ" altLang="cs-CZ" sz="1800">
                <a:latin typeface="Comic Sans MS" panose="030F0702030302020204" pitchFamily="66" charset="0"/>
              </a:rPr>
              <a:t>Sledování exprese mnoha (tisíce) genů najednou</a:t>
            </a:r>
          </a:p>
          <a:p>
            <a:pPr eaLnBrk="1" hangingPunct="1"/>
            <a:r>
              <a:rPr lang="cs-CZ" altLang="cs-CZ" sz="1800">
                <a:latin typeface="Comic Sans MS" panose="030F0702030302020204" pitchFamily="66" charset="0"/>
              </a:rPr>
              <a:t>Založeno na hybridizaci</a:t>
            </a:r>
          </a:p>
          <a:p>
            <a:pPr eaLnBrk="1" hangingPunct="1"/>
            <a:r>
              <a:rPr lang="cs-CZ" altLang="cs-CZ" sz="1800">
                <a:latin typeface="Comic Sans MS" panose="030F0702030302020204" pitchFamily="66" charset="0"/>
              </a:rPr>
              <a:t>Sleduje se rozdíl vůči kontrole ("heterologous hybridization") = dvoukanálový experiment</a:t>
            </a:r>
          </a:p>
        </p:txBody>
      </p:sp>
      <p:pic>
        <p:nvPicPr>
          <p:cNvPr id="583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84538"/>
            <a:ext cx="69135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4" descr="http://upload.wikimedia.org/wikipedia/commons/f/f2/Cdnaar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9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ovéPole 6"/>
          <p:cNvSpPr txBox="1">
            <a:spLocks noChangeArrowheads="1"/>
          </p:cNvSpPr>
          <p:nvPr/>
        </p:nvSpPr>
        <p:spPr bwMode="auto">
          <a:xfrm>
            <a:off x="7164388" y="2492375"/>
            <a:ext cx="1670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200">
                <a:latin typeface="Comic Sans MS" panose="030F0702030302020204" pitchFamily="66" charset="0"/>
              </a:rPr>
              <a:t>Affymetrix</a:t>
            </a:r>
          </a:p>
          <a:p>
            <a:pPr algn="ctr" eaLnBrk="1" hangingPunct="1">
              <a:spcBef>
                <a:spcPct val="0"/>
              </a:spcBef>
              <a:buFontTx/>
              <a:buNone/>
            </a:pPr>
            <a:r>
              <a:rPr lang="cs-CZ" altLang="cs-CZ" sz="1200">
                <a:latin typeface="Comic Sans MS" panose="030F0702030302020204" pitchFamily="66" charset="0"/>
              </a:rPr>
              <a:t>Agilent Technologies</a:t>
            </a:r>
          </a:p>
        </p:txBody>
      </p:sp>
    </p:spTree>
  </p:cSld>
  <p:clrMapOvr>
    <a:masterClrMapping/>
  </p:clrMapOvr>
  <p:transition spd="slow">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179388" y="188913"/>
            <a:ext cx="8713787" cy="1511300"/>
          </a:xfrm>
        </p:spPr>
        <p:txBody>
          <a:bodyPr/>
          <a:lstStyle/>
          <a:p>
            <a:r>
              <a:rPr lang="cs-CZ" altLang="cs-CZ" sz="3200">
                <a:latin typeface="Comic Sans MS" panose="030F0702030302020204" pitchFamily="66" charset="0"/>
              </a:rPr>
              <a:t>Vyhodnocení chipu – analýza obrazu</a:t>
            </a:r>
            <a:br>
              <a:rPr lang="cs-CZ" altLang="cs-CZ" sz="3200">
                <a:latin typeface="Comic Sans MS" panose="030F0702030302020204" pitchFamily="66" charset="0"/>
              </a:rPr>
            </a:br>
            <a:r>
              <a:rPr lang="cs-CZ" altLang="cs-CZ" sz="2800">
                <a:latin typeface="Comic Sans MS" panose="030F0702030302020204" pitchFamily="66" charset="0"/>
              </a:rPr>
              <a:t>(srovnání úrovně exprese mezi kontrolou a experimentem)</a:t>
            </a:r>
            <a:endParaRPr lang="cs-CZ" altLang="cs-CZ" sz="3200">
              <a:latin typeface="Comic Sans MS" panose="030F0702030302020204" pitchFamily="66" charset="0"/>
            </a:endParaRPr>
          </a:p>
        </p:txBody>
      </p:sp>
      <p:pic>
        <p:nvPicPr>
          <p:cNvPr id="59395" name="Picture 12" descr="http://upload.wikimedia.org/wikipedia/commons/0/0e/Microarray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773238"/>
            <a:ext cx="6413500" cy="3892550"/>
          </a:xfrm>
          <a:noFill/>
        </p:spPr>
      </p:pic>
      <p:sp>
        <p:nvSpPr>
          <p:cNvPr id="59396" name="TextovéPole 4"/>
          <p:cNvSpPr txBox="1">
            <a:spLocks noChangeArrowheads="1"/>
          </p:cNvSpPr>
          <p:nvPr/>
        </p:nvSpPr>
        <p:spPr bwMode="auto">
          <a:xfrm>
            <a:off x="179388" y="5949950"/>
            <a:ext cx="8713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600">
                <a:latin typeface="Comic Sans MS" panose="030F0702030302020204" pitchFamily="66" charset="0"/>
              </a:rPr>
              <a:t>- komerčně dostupné pro kompletní transkriptom cca 25 druhů (Affymetrix)</a:t>
            </a:r>
          </a:p>
          <a:p>
            <a:pPr algn="ctr" eaLnBrk="1" hangingPunct="1">
              <a:spcBef>
                <a:spcPct val="0"/>
              </a:spcBef>
              <a:buFontTx/>
              <a:buNone/>
            </a:pPr>
            <a:r>
              <a:rPr lang="cs-CZ" altLang="cs-CZ" sz="1600">
                <a:latin typeface="Comic Sans MS" panose="030F0702030302020204" pitchFamily="66" charset="0"/>
              </a:rPr>
              <a:t>(další jsou rychle vyvíjeny, i na zakázku)</a:t>
            </a:r>
          </a:p>
          <a:p>
            <a:pPr algn="ctr" eaLnBrk="1" hangingPunct="1">
              <a:spcBef>
                <a:spcPct val="0"/>
              </a:spcBef>
              <a:buFontTx/>
              <a:buNone/>
            </a:pPr>
            <a:r>
              <a:rPr lang="cs-CZ" altLang="cs-CZ" sz="1600">
                <a:latin typeface="Comic Sans MS" panose="030F0702030302020204" pitchFamily="66" charset="0"/>
              </a:rPr>
              <a:t>- celkově ale microarrays ustupují před RNAseq </a:t>
            </a:r>
          </a:p>
        </p:txBody>
      </p:sp>
      <p:sp>
        <p:nvSpPr>
          <p:cNvPr id="59397" name="TextovéPole 5"/>
          <p:cNvSpPr txBox="1">
            <a:spLocks noChangeArrowheads="1"/>
          </p:cNvSpPr>
          <p:nvPr/>
        </p:nvSpPr>
        <p:spPr bwMode="auto">
          <a:xfrm>
            <a:off x="4140200" y="2349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desítky tisíc transkriptů</a:t>
            </a:r>
          </a:p>
        </p:txBody>
      </p:sp>
    </p:spTree>
  </p:cSld>
  <p:clrMapOvr>
    <a:masterClrMapping/>
  </p:clrMapOvr>
  <p:transition spd="slow">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787900" y="990600"/>
            <a:ext cx="3898900" cy="1143000"/>
          </a:xfrm>
        </p:spPr>
        <p:txBody>
          <a:bodyPr/>
          <a:lstStyle/>
          <a:p>
            <a:pPr algn="l" eaLnBrk="1" hangingPunct="1"/>
            <a:r>
              <a:rPr lang="cs-CZ" altLang="cs-CZ" sz="2400" i="1"/>
              <a:t>Populus </a:t>
            </a:r>
            <a:br>
              <a:rPr lang="cs-CZ" altLang="cs-CZ" sz="2400" i="1"/>
            </a:br>
            <a:r>
              <a:rPr lang="cs-CZ" altLang="cs-CZ" sz="2400" i="1"/>
              <a:t>trichocarpa</a:t>
            </a:r>
            <a:r>
              <a:rPr lang="cs-CZ" altLang="cs-CZ" sz="2400"/>
              <a:t> x </a:t>
            </a:r>
            <a:r>
              <a:rPr lang="cs-CZ" altLang="cs-CZ" sz="2400" i="1"/>
              <a:t>deltoides</a:t>
            </a:r>
            <a:r>
              <a:rPr lang="cs-CZ" altLang="cs-CZ" sz="2400"/>
              <a:t> </a:t>
            </a:r>
            <a:br>
              <a:rPr lang="cs-CZ" altLang="cs-CZ" sz="2400"/>
            </a:br>
            <a:r>
              <a:rPr lang="cs-CZ" altLang="cs-CZ" sz="2400"/>
              <a:t>a </a:t>
            </a:r>
            <a:r>
              <a:rPr lang="cs-CZ" altLang="cs-CZ" sz="2400" i="1"/>
              <a:t>Malacosoma disstria </a:t>
            </a:r>
            <a:r>
              <a:rPr lang="cs-CZ" altLang="cs-CZ" sz="1400">
                <a:solidFill>
                  <a:schemeClr val="tx1"/>
                </a:solidFill>
              </a:rPr>
              <a:t>bourovec</a:t>
            </a:r>
            <a:br>
              <a:rPr lang="cs-CZ" altLang="cs-CZ" sz="1600"/>
            </a:br>
            <a:r>
              <a:rPr lang="cs-CZ" altLang="cs-CZ" sz="2000">
                <a:solidFill>
                  <a:schemeClr val="accent2"/>
                </a:solidFill>
              </a:rPr>
              <a:t>Ralph et al.</a:t>
            </a:r>
            <a:r>
              <a:rPr lang="cs-CZ" altLang="cs-CZ" sz="2000" i="1">
                <a:solidFill>
                  <a:schemeClr val="accent2"/>
                </a:solidFill>
              </a:rPr>
              <a:t> 2006</a:t>
            </a:r>
          </a:p>
        </p:txBody>
      </p:sp>
      <p:sp>
        <p:nvSpPr>
          <p:cNvPr id="60419" name="Rectangle 3"/>
          <p:cNvSpPr>
            <a:spLocks noGrp="1" noChangeArrowheads="1"/>
          </p:cNvSpPr>
          <p:nvPr>
            <p:ph type="body" idx="1"/>
          </p:nvPr>
        </p:nvSpPr>
        <p:spPr>
          <a:xfrm>
            <a:off x="4787900" y="2636838"/>
            <a:ext cx="3898900" cy="4248150"/>
          </a:xfrm>
        </p:spPr>
        <p:txBody>
          <a:bodyPr/>
          <a:lstStyle/>
          <a:p>
            <a:pPr eaLnBrk="1" hangingPunct="1">
              <a:lnSpc>
                <a:spcPct val="80000"/>
              </a:lnSpc>
            </a:pPr>
            <a:r>
              <a:rPr lang="cs-CZ" altLang="cs-CZ" sz="1800"/>
              <a:t>cDNA microarray</a:t>
            </a:r>
          </a:p>
          <a:p>
            <a:pPr eaLnBrk="1" hangingPunct="1">
              <a:lnSpc>
                <a:spcPct val="80000"/>
              </a:lnSpc>
            </a:pPr>
            <a:endParaRPr lang="cs-CZ" altLang="cs-CZ" sz="1800"/>
          </a:p>
          <a:p>
            <a:pPr eaLnBrk="1" hangingPunct="1">
              <a:lnSpc>
                <a:spcPct val="80000"/>
              </a:lnSpc>
            </a:pPr>
            <a:r>
              <a:rPr lang="cs-CZ" altLang="cs-CZ" sz="1800"/>
              <a:t>15496 genů </a:t>
            </a:r>
            <a:r>
              <a:rPr lang="en-US" altLang="cs-CZ" sz="1800"/>
              <a:t>&gt;</a:t>
            </a:r>
            <a:r>
              <a:rPr lang="cs-CZ" altLang="cs-CZ" sz="1800"/>
              <a:t> ¾ genomu</a:t>
            </a:r>
          </a:p>
          <a:p>
            <a:pPr eaLnBrk="1" hangingPunct="1">
              <a:lnSpc>
                <a:spcPct val="80000"/>
              </a:lnSpc>
            </a:pPr>
            <a:endParaRPr lang="cs-CZ" altLang="cs-CZ" sz="1800"/>
          </a:p>
          <a:p>
            <a:pPr eaLnBrk="1" hangingPunct="1">
              <a:lnSpc>
                <a:spcPct val="80000"/>
              </a:lnSpc>
            </a:pPr>
            <a:r>
              <a:rPr lang="cs-CZ" altLang="cs-CZ" sz="1800"/>
              <a:t>Po 24 hodinách </a:t>
            </a:r>
            <a:br>
              <a:rPr lang="cs-CZ" altLang="cs-CZ" sz="1800"/>
            </a:br>
            <a:r>
              <a:rPr lang="cs-CZ" altLang="cs-CZ" sz="1800"/>
              <a:t>1191 genů up-regulated</a:t>
            </a:r>
            <a:br>
              <a:rPr lang="cs-CZ" altLang="cs-CZ" sz="1800"/>
            </a:br>
            <a:r>
              <a:rPr lang="cs-CZ" altLang="cs-CZ" sz="1800"/>
              <a:t>537 down-regulated</a:t>
            </a:r>
          </a:p>
          <a:p>
            <a:pPr eaLnBrk="1" hangingPunct="1">
              <a:lnSpc>
                <a:spcPct val="80000"/>
              </a:lnSpc>
            </a:pPr>
            <a:endParaRPr lang="cs-CZ" altLang="cs-CZ" sz="1800"/>
          </a:p>
          <a:p>
            <a:pPr eaLnBrk="1" hangingPunct="1">
              <a:lnSpc>
                <a:spcPct val="80000"/>
              </a:lnSpc>
            </a:pPr>
            <a:r>
              <a:rPr lang="cs-CZ" altLang="cs-CZ" sz="1800"/>
              <a:t>Obrana: endochitinázy, inhibitory proteáz</a:t>
            </a:r>
            <a:br>
              <a:rPr lang="cs-CZ" altLang="cs-CZ" sz="1800"/>
            </a:br>
            <a:endParaRPr lang="cs-CZ" altLang="cs-CZ" sz="1800"/>
          </a:p>
          <a:p>
            <a:pPr eaLnBrk="1" hangingPunct="1">
              <a:lnSpc>
                <a:spcPct val="80000"/>
              </a:lnSpc>
            </a:pPr>
            <a:r>
              <a:rPr lang="cs-CZ" altLang="cs-CZ" sz="1800"/>
              <a:t>Signální funkce</a:t>
            </a:r>
          </a:p>
          <a:p>
            <a:pPr eaLnBrk="1" hangingPunct="1">
              <a:lnSpc>
                <a:spcPct val="80000"/>
              </a:lnSpc>
            </a:pPr>
            <a:endParaRPr lang="cs-CZ" altLang="cs-CZ" sz="1800"/>
          </a:p>
          <a:p>
            <a:pPr eaLnBrk="1" hangingPunct="1">
              <a:lnSpc>
                <a:spcPct val="80000"/>
              </a:lnSpc>
            </a:pPr>
            <a:r>
              <a:rPr lang="cs-CZ" altLang="cs-CZ" sz="1800"/>
              <a:t>Transport, metabolismus, regulace transkripce</a:t>
            </a: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451485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0"/>
            <a:ext cx="16922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549275"/>
            <a:ext cx="7773988" cy="5327650"/>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2. RNAseq</a:t>
            </a:r>
            <a:br>
              <a:rPr lang="cs-CZ" altLang="cs-CZ" sz="4000">
                <a:latin typeface="Comic Sans MS" panose="030F0702030302020204" pitchFamily="66" charset="0"/>
              </a:rPr>
            </a:br>
            <a:r>
              <a:rPr lang="cs-CZ" altLang="cs-CZ" sz="2800">
                <a:latin typeface="Comic Sans MS" panose="030F0702030302020204" pitchFamily="66" charset="0"/>
              </a:rPr>
              <a:t>(„high-throughput sequencing of cDNAs“)</a:t>
            </a:r>
            <a:br>
              <a:rPr lang="cs-CZ" altLang="cs-CZ" sz="2800">
                <a:latin typeface="Comic Sans MS" panose="030F0702030302020204" pitchFamily="66" charset="0"/>
              </a:rPr>
            </a:br>
            <a:br>
              <a:rPr lang="cs-CZ" altLang="cs-CZ" sz="4000">
                <a:latin typeface="Comic Sans MS" panose="030F0702030302020204" pitchFamily="66" charset="0"/>
              </a:rPr>
            </a:br>
            <a:endParaRPr lang="cs-CZ" altLang="cs-CZ" sz="1800">
              <a:latin typeface="Comic Sans MS" panose="030F0702030302020204" pitchFamily="66" charset="0"/>
            </a:endParaRPr>
          </a:p>
        </p:txBody>
      </p:sp>
    </p:spTree>
  </p:cSld>
  <p:clrMapOvr>
    <a:masterClrMapping/>
  </p:clrMapOvr>
  <p:transition spd="slow">
    <p:wipe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4763" y="6477000"/>
            <a:ext cx="4059237" cy="254000"/>
          </a:xfrm>
          <a:prstGeom prst="rect">
            <a:avLst/>
          </a:prstGeom>
        </p:spPr>
        <p:txBody>
          <a:bodyPr wrap="none">
            <a:spAutoFit/>
          </a:bodyPr>
          <a:lstStyle/>
          <a:p>
            <a:pPr eaLnBrk="1" hangingPunct="1">
              <a:defRPr/>
            </a:pPr>
            <a:r>
              <a:rPr lang="en-US" sz="1050" dirty="0"/>
              <a:t>Adapted from </a:t>
            </a:r>
            <a:r>
              <a:rPr lang="en-US" sz="1050" dirty="0" err="1"/>
              <a:t>Zeng</a:t>
            </a:r>
            <a:r>
              <a:rPr lang="en-US" sz="1050" dirty="0"/>
              <a:t> and </a:t>
            </a:r>
            <a:r>
              <a:rPr lang="en-US" sz="1050" dirty="0" err="1"/>
              <a:t>Mortazavi</a:t>
            </a:r>
            <a:r>
              <a:rPr lang="en-US" sz="1050" dirty="0"/>
              <a:t>, </a:t>
            </a:r>
            <a:r>
              <a:rPr lang="en-US" sz="1050" i="1" dirty="0"/>
              <a:t>Nature Immunology </a:t>
            </a:r>
            <a:r>
              <a:rPr lang="en-US" sz="1050" b="1" dirty="0"/>
              <a:t>13</a:t>
            </a:r>
            <a:r>
              <a:rPr lang="en-US" sz="1050" dirty="0"/>
              <a:t> (2012)</a:t>
            </a:r>
          </a:p>
        </p:txBody>
      </p:sp>
      <p:sp>
        <p:nvSpPr>
          <p:cNvPr id="62467" name="TextBox 8"/>
          <p:cNvSpPr txBox="1">
            <a:spLocks noChangeArrowheads="1"/>
          </p:cNvSpPr>
          <p:nvPr/>
        </p:nvSpPr>
        <p:spPr bwMode="auto">
          <a:xfrm>
            <a:off x="882650" y="381000"/>
            <a:ext cx="737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workflow for gene expression analysis</a:t>
            </a:r>
          </a:p>
        </p:txBody>
      </p:sp>
      <p:grpSp>
        <p:nvGrpSpPr>
          <p:cNvPr id="62468" name="Group 13"/>
          <p:cNvGrpSpPr>
            <a:grpSpLocks/>
          </p:cNvGrpSpPr>
          <p:nvPr/>
        </p:nvGrpSpPr>
        <p:grpSpPr bwMode="auto">
          <a:xfrm>
            <a:off x="2425700" y="971550"/>
            <a:ext cx="4343400" cy="5172075"/>
            <a:chOff x="2425700" y="970909"/>
            <a:chExt cx="4343400" cy="5173579"/>
          </a:xfrm>
        </p:grpSpPr>
        <p:grpSp>
          <p:nvGrpSpPr>
            <p:cNvPr id="62470" name="Group 7"/>
            <p:cNvGrpSpPr>
              <a:grpSpLocks/>
            </p:cNvGrpSpPr>
            <p:nvPr/>
          </p:nvGrpSpPr>
          <p:grpSpPr bwMode="auto">
            <a:xfrm>
              <a:off x="2425700" y="1546954"/>
              <a:ext cx="4343400" cy="4079146"/>
              <a:chOff x="2425700" y="1966054"/>
              <a:chExt cx="4343400" cy="4079146"/>
            </a:xfrm>
          </p:grpSpPr>
          <p:pic>
            <p:nvPicPr>
              <p:cNvPr id="62475" name="Picture 4" descr="Screen Shot 2013-10-06 at 2.55.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1966054"/>
                <a:ext cx="4213236" cy="407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273800" y="1966439"/>
                <a:ext cx="495300" cy="10305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62471" name="TextBox 9"/>
            <p:cNvSpPr txBox="1">
              <a:spLocks noChangeArrowheads="1"/>
            </p:cNvSpPr>
            <p:nvPr/>
          </p:nvSpPr>
          <p:spPr bwMode="auto">
            <a:xfrm>
              <a:off x="3275856" y="970909"/>
              <a:ext cx="2218877" cy="36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Comic Sans MS" panose="030F0702030302020204" pitchFamily="66" charset="0"/>
                </a:rPr>
                <a:t>Fragmented mRNA</a:t>
              </a:r>
            </a:p>
          </p:txBody>
        </p:sp>
        <p:pic>
          <p:nvPicPr>
            <p:cNvPr id="62472" name="Picture 10"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9696" y="1308618"/>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1"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4154" y="5626100"/>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Box 12"/>
            <p:cNvSpPr txBox="1">
              <a:spLocks noChangeArrowheads="1"/>
            </p:cNvSpPr>
            <p:nvPr/>
          </p:nvSpPr>
          <p:spPr bwMode="auto">
            <a:xfrm>
              <a:off x="2657274" y="5805856"/>
              <a:ext cx="3829895" cy="33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600">
                  <a:latin typeface="Comic Sans MS" panose="030F0702030302020204" pitchFamily="66" charset="0"/>
                </a:rPr>
                <a:t>List of differentially expressed genes</a:t>
              </a:r>
            </a:p>
          </p:txBody>
        </p:sp>
      </p:grpSp>
      <p:sp>
        <p:nvSpPr>
          <p:cNvPr id="15" name="Rectangle 14"/>
          <p:cNvSpPr/>
          <p:nvPr/>
        </p:nvSpPr>
        <p:spPr>
          <a:xfrm>
            <a:off x="2209800" y="908050"/>
            <a:ext cx="4665663" cy="5372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0788"/>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01925"/>
            <a:ext cx="91440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4140200" y="1125538"/>
            <a:ext cx="12954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3493" name="TextBox 8"/>
          <p:cNvSpPr txBox="1">
            <a:spLocks noChangeArrowheads="1"/>
          </p:cNvSpPr>
          <p:nvPr/>
        </p:nvSpPr>
        <p:spPr bwMode="auto">
          <a:xfrm>
            <a:off x="2705100" y="381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a:t>
            </a:r>
            <a:r>
              <a:rPr lang="cs-CZ" altLang="cs-CZ" sz="2400" b="1">
                <a:latin typeface="Comic Sans MS" panose="030F0702030302020204" pitchFamily="66" charset="0"/>
              </a:rPr>
              <a:t>quantification</a:t>
            </a:r>
            <a:endParaRPr lang="en-US" altLang="cs-CZ" sz="2400" b="1">
              <a:latin typeface="Comic Sans MS" panose="030F0702030302020204" pitchFamily="66" charset="0"/>
            </a:endParaRPr>
          </a:p>
        </p:txBody>
      </p:sp>
      <p:sp>
        <p:nvSpPr>
          <p:cNvPr id="63494" name="TextovéPole 8"/>
          <p:cNvSpPr txBox="1">
            <a:spLocks noChangeArrowheads="1"/>
          </p:cNvSpPr>
          <p:nvPr/>
        </p:nvSpPr>
        <p:spPr bwMode="auto">
          <a:xfrm>
            <a:off x="1403350" y="6165850"/>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The reference transcriptome is required </a:t>
            </a:r>
          </a:p>
        </p:txBody>
      </p:sp>
      <p:sp>
        <p:nvSpPr>
          <p:cNvPr id="63495" name="Obdélník 9"/>
          <p:cNvSpPr>
            <a:spLocks noChangeArrowheads="1"/>
          </p:cNvSpPr>
          <p:nvPr/>
        </p:nvSpPr>
        <p:spPr bwMode="auto">
          <a:xfrm>
            <a:off x="1778000" y="842963"/>
            <a:ext cx="558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(RPKM = </a:t>
            </a:r>
            <a:r>
              <a:rPr lang="en-US" altLang="cs-CZ" sz="2000">
                <a:latin typeface="Comic Sans MS" panose="030F0702030302020204" pitchFamily="66" charset="0"/>
              </a:rPr>
              <a:t>reads per kilobase per million reads</a:t>
            </a:r>
            <a:r>
              <a:rPr lang="cs-CZ" altLang="cs-CZ" sz="2000">
                <a:latin typeface="Comic Sans MS" panose="030F0702030302020204" pitchFamily="66" charset="0"/>
              </a:rPr>
              <a:t>)</a:t>
            </a:r>
          </a:p>
        </p:txBody>
      </p:sp>
    </p:spTree>
  </p:cSld>
  <p:clrMapOvr>
    <a:masterClrMapping/>
  </p:clrMapOvr>
  <p:transition spd="slow">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142875" y="0"/>
            <a:ext cx="8677275" cy="1143000"/>
          </a:xfrm>
        </p:spPr>
        <p:txBody>
          <a:bodyPr/>
          <a:lstStyle/>
          <a:p>
            <a:r>
              <a:rPr lang="cs-CZ" altLang="cs-CZ" sz="3200" i="1">
                <a:latin typeface="Bookman Old Style" panose="02050604050505020204" pitchFamily="18" charset="0"/>
              </a:rPr>
              <a:t>Funkční vs. neutrální genetická variabilita</a:t>
            </a:r>
          </a:p>
        </p:txBody>
      </p:sp>
      <p:graphicFrame>
        <p:nvGraphicFramePr>
          <p:cNvPr id="9219" name="Zástupný symbol pro obsah 3"/>
          <p:cNvGraphicFramePr>
            <a:graphicFrameLocks noGrp="1"/>
          </p:cNvGraphicFramePr>
          <p:nvPr>
            <p:ph idx="1"/>
          </p:nvPr>
        </p:nvGraphicFramePr>
        <p:xfrm>
          <a:off x="-550863" y="1430338"/>
          <a:ext cx="8331201" cy="4627562"/>
        </p:xfrm>
        <a:graphic>
          <a:graphicData uri="http://schemas.openxmlformats.org/presentationml/2006/ole">
            <mc:AlternateContent xmlns:mc="http://schemas.openxmlformats.org/markup-compatibility/2006">
              <mc:Choice xmlns:v="urn:schemas-microsoft-com:vml" Requires="v">
                <p:oleObj spid="_x0000_s9236"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1430338"/>
                        <a:ext cx="8331201"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ovéPole 4"/>
          <p:cNvSpPr txBox="1">
            <a:spLocks noChangeArrowheads="1"/>
          </p:cNvSpPr>
          <p:nvPr/>
        </p:nvSpPr>
        <p:spPr bwMode="auto">
          <a:xfrm>
            <a:off x="250825" y="6216650"/>
            <a:ext cx="462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97% lidské DNA nic nekóduje!!!</a:t>
            </a:r>
          </a:p>
        </p:txBody>
      </p:sp>
      <p:sp>
        <p:nvSpPr>
          <p:cNvPr id="9221" name="TextovéPole 5"/>
          <p:cNvSpPr txBox="1">
            <a:spLocks noChangeArrowheads="1"/>
          </p:cNvSpPr>
          <p:nvPr/>
        </p:nvSpPr>
        <p:spPr bwMode="auto">
          <a:xfrm>
            <a:off x="4551363" y="1438275"/>
            <a:ext cx="4259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kódující DNA = funkční geny</a:t>
            </a:r>
          </a:p>
        </p:txBody>
      </p:sp>
      <p:cxnSp>
        <p:nvCxnSpPr>
          <p:cNvPr id="8" name="Přímá spojovací čára 7"/>
          <p:cNvCxnSpPr/>
          <p:nvPr/>
        </p:nvCxnSpPr>
        <p:spPr>
          <a:xfrm flipH="1">
            <a:off x="3543300" y="1725613"/>
            <a:ext cx="1079500" cy="647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23" name="TextovéPole 10"/>
          <p:cNvSpPr txBox="1">
            <a:spLocks noChangeArrowheads="1"/>
          </p:cNvSpPr>
          <p:nvPr/>
        </p:nvSpPr>
        <p:spPr bwMode="auto">
          <a:xfrm>
            <a:off x="1814513" y="3886200"/>
            <a:ext cx="3529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nekódující DNA (repetice, pseudogeny, introny atd.)</a:t>
            </a:r>
          </a:p>
        </p:txBody>
      </p:sp>
      <p:cxnSp>
        <p:nvCxnSpPr>
          <p:cNvPr id="14" name="Přímá spojovací šipka 13"/>
          <p:cNvCxnSpPr/>
          <p:nvPr/>
        </p:nvCxnSpPr>
        <p:spPr>
          <a:xfrm>
            <a:off x="6854825" y="1870075"/>
            <a:ext cx="0" cy="86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5" name="TextovéPole 14"/>
          <p:cNvSpPr txBox="1">
            <a:spLocks noChangeArrowheads="1"/>
          </p:cNvSpPr>
          <p:nvPr/>
        </p:nvSpPr>
        <p:spPr bwMode="auto">
          <a:xfrm>
            <a:off x="6367463" y="2878138"/>
            <a:ext cx="130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fenotyp</a:t>
            </a:r>
          </a:p>
        </p:txBody>
      </p:sp>
      <p:sp>
        <p:nvSpPr>
          <p:cNvPr id="9226" name="TextovéPole 15"/>
          <p:cNvSpPr txBox="1">
            <a:spLocks noChangeArrowheads="1"/>
          </p:cNvSpPr>
          <p:nvPr/>
        </p:nvSpPr>
        <p:spPr bwMode="auto">
          <a:xfrm>
            <a:off x="5702300" y="4533900"/>
            <a:ext cx="2484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adaptace ke specifickému prostředí</a:t>
            </a:r>
          </a:p>
        </p:txBody>
      </p:sp>
      <p:sp>
        <p:nvSpPr>
          <p:cNvPr id="9227" name="TextovéPole 11"/>
          <p:cNvSpPr txBox="1">
            <a:spLocks noChangeArrowheads="1"/>
          </p:cNvSpPr>
          <p:nvPr/>
        </p:nvSpPr>
        <p:spPr bwMode="auto">
          <a:xfrm>
            <a:off x="6875463" y="3573463"/>
            <a:ext cx="222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přírodní výběr</a:t>
            </a:r>
          </a:p>
        </p:txBody>
      </p:sp>
    </p:spTree>
  </p:cSld>
  <p:clrMapOvr>
    <a:masterClrMapping/>
  </p:clrMapOvr>
  <p:transition spd="slow">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Gene ontology </a:t>
            </a:r>
            <a:r>
              <a:rPr lang="cs-CZ" altLang="cs-CZ" sz="2000">
                <a:latin typeface="Comic Sans MS" panose="030F0702030302020204" pitchFamily="66" charset="0"/>
              </a:rPr>
              <a:t>(http://geneontology.org/)</a:t>
            </a:r>
            <a:br>
              <a:rPr lang="cs-CZ" altLang="cs-CZ" sz="2000">
                <a:latin typeface="Comic Sans MS" panose="030F0702030302020204" pitchFamily="66" charset="0"/>
              </a:rPr>
            </a:br>
            <a:br>
              <a:rPr lang="cs-CZ" altLang="cs-CZ" sz="2000">
                <a:latin typeface="Comic Sans MS" panose="030F0702030302020204" pitchFamily="66" charset="0"/>
              </a:rPr>
            </a:br>
            <a:r>
              <a:rPr lang="cs-CZ" altLang="cs-CZ" sz="3200">
                <a:latin typeface="Comic Sans MS" panose="030F0702030302020204" pitchFamily="66" charset="0"/>
              </a:rPr>
              <a:t>= functional annotation analysis</a:t>
            </a:r>
            <a:br>
              <a:rPr lang="cs-CZ" altLang="cs-CZ" sz="3200">
                <a:latin typeface="Comic Sans MS" panose="030F0702030302020204" pitchFamily="66" charset="0"/>
              </a:rPr>
            </a:br>
            <a:endParaRPr lang="cs-CZ" altLang="cs-CZ" sz="1400">
              <a:latin typeface="Comic Sans MS" panose="030F0702030302020204" pitchFamily="66" charset="0"/>
            </a:endParaRPr>
          </a:p>
        </p:txBody>
      </p:sp>
      <p:sp>
        <p:nvSpPr>
          <p:cNvPr id="64515" name="Zástupný symbol pro obsah 5"/>
          <p:cNvSpPr>
            <a:spLocks noGrp="1"/>
          </p:cNvSpPr>
          <p:nvPr>
            <p:ph idx="1"/>
          </p:nvPr>
        </p:nvSpPr>
        <p:spPr>
          <a:xfrm>
            <a:off x="685800" y="2565400"/>
            <a:ext cx="7772400" cy="3530600"/>
          </a:xfrm>
        </p:spPr>
        <p:txBody>
          <a:bodyPr/>
          <a:lstStyle/>
          <a:p>
            <a:pPr>
              <a:spcAft>
                <a:spcPts val="1200"/>
              </a:spcAft>
            </a:pPr>
            <a:r>
              <a:rPr lang="cs-CZ" altLang="cs-CZ" sz="2000">
                <a:latin typeface="Arial" panose="020B0604020202020204" pitchFamily="34" charset="0"/>
                <a:cs typeface="Arial" panose="020B0604020202020204" pitchFamily="34" charset="0"/>
              </a:rPr>
              <a:t>založena na databázích dostupných anotovaných genů u modelových organismů</a:t>
            </a:r>
          </a:p>
          <a:p>
            <a:pPr>
              <a:spcAft>
                <a:spcPts val="1200"/>
              </a:spcAft>
            </a:pPr>
            <a:r>
              <a:rPr lang="en-US" altLang="cs-CZ" sz="2000" b="1">
                <a:latin typeface="Arial" panose="020B0604020202020204" pitchFamily="34" charset="0"/>
                <a:cs typeface="Arial" panose="020B0604020202020204" pitchFamily="34" charset="0"/>
              </a:rPr>
              <a:t>Cellular Component</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the parts of a cell or its extracellular environment</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Molecular Function</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a:t>
            </a:r>
            <a:r>
              <a:rPr lang="en-US" altLang="cs-CZ" sz="2000">
                <a:latin typeface="Arial" panose="020B0604020202020204" pitchFamily="34" charset="0"/>
                <a:cs typeface="Arial" panose="020B0604020202020204" pitchFamily="34" charset="0"/>
              </a:rPr>
              <a:t> the elemental activities of a gene product at the molecular level, such as binding or catalysis</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Biological Process</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operations or sets of molecular events with a defined beginning and end, pertinent to the functioning of integrated living units: cells, tissues, organs, and organisms.</a:t>
            </a:r>
            <a:endParaRPr lang="cs-CZ" altLang="cs-CZ" sz="2000">
              <a:latin typeface="Arial" panose="020B0604020202020204" pitchFamily="34" charset="0"/>
              <a:cs typeface="Arial" panose="020B0604020202020204" pitchFamily="34" charset="0"/>
            </a:endParaRPr>
          </a:p>
        </p:txBody>
      </p:sp>
    </p:spTree>
  </p:cSld>
  <p:clrMapOvr>
    <a:masterClrMapping/>
  </p:clrMapOvr>
  <p:transition spd="slow">
    <p:wipe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endParaRPr lang="cs-CZ" altLang="en-US"/>
          </a:p>
        </p:txBody>
      </p:sp>
      <p:pic>
        <p:nvPicPr>
          <p:cNvPr id="655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t="3151" b="9053"/>
          <a:stretch>
            <a:fillRect/>
          </a:stretch>
        </p:blipFill>
        <p:spPr>
          <a:xfrm>
            <a:off x="250825" y="115888"/>
            <a:ext cx="8748713" cy="4321175"/>
          </a:xfrm>
        </p:spPr>
      </p:pic>
      <p:sp>
        <p:nvSpPr>
          <p:cNvPr id="5" name="Zástupný symbol pro obsah 2"/>
          <p:cNvSpPr txBox="1">
            <a:spLocks/>
          </p:cNvSpPr>
          <p:nvPr/>
        </p:nvSpPr>
        <p:spPr bwMode="auto">
          <a:xfrm>
            <a:off x="1252538" y="5384800"/>
            <a:ext cx="77724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200"/>
              </a:spcBef>
              <a:defRPr/>
            </a:pPr>
            <a:r>
              <a:rPr lang="en-US" sz="2000" i="1" kern="0" dirty="0">
                <a:latin typeface="Arial" panose="020B0604020202020204" pitchFamily="34" charset="0"/>
                <a:cs typeface="Arial" panose="020B0604020202020204" pitchFamily="34" charset="0"/>
              </a:rPr>
              <a:t>molecular function</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oxidoreductase activity</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biological </a:t>
            </a:r>
            <a:r>
              <a:rPr lang="en-US" sz="2000" i="1" kern="0" dirty="0" err="1">
                <a:latin typeface="Arial" panose="020B0604020202020204" pitchFamily="34" charset="0"/>
                <a:cs typeface="Arial" panose="020B0604020202020204" pitchFamily="34" charset="0"/>
              </a:rPr>
              <a:t>proces</a:t>
            </a:r>
            <a:r>
              <a:rPr lang="cs-CZ" sz="2000" kern="0" dirty="0">
                <a:latin typeface="Arial" panose="020B0604020202020204" pitchFamily="34" charset="0"/>
                <a:cs typeface="Arial" panose="020B0604020202020204" pitchFamily="34" charset="0"/>
              </a:rPr>
              <a:t>: </a:t>
            </a:r>
            <a:r>
              <a:rPr lang="en-US" sz="2000" kern="0" dirty="0">
                <a:latin typeface="Arial" panose="020B0604020202020204" pitchFamily="34" charset="0"/>
                <a:cs typeface="Arial" panose="020B0604020202020204" pitchFamily="34" charset="0"/>
              </a:rPr>
              <a:t>oxidative phosphorylation</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cellular component</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mitochondrial matrix</a:t>
            </a:r>
            <a:endParaRPr lang="cs-CZ" sz="2000" kern="0" dirty="0">
              <a:latin typeface="Arial" panose="020B0604020202020204" pitchFamily="34" charset="0"/>
              <a:cs typeface="Arial" panose="020B0604020202020204" pitchFamily="34" charset="0"/>
            </a:endParaRPr>
          </a:p>
        </p:txBody>
      </p:sp>
      <p:sp>
        <p:nvSpPr>
          <p:cNvPr id="6" name="Nadpis 1"/>
          <p:cNvSpPr txBox="1">
            <a:spLocks/>
          </p:cNvSpPr>
          <p:nvPr/>
        </p:nvSpPr>
        <p:spPr bwMode="auto">
          <a:xfrm>
            <a:off x="231775" y="4437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cs-CZ" sz="2400" kern="0" dirty="0" err="1">
                <a:latin typeface="Comic Sans MS" panose="030F0702030302020204" pitchFamily="66" charset="0"/>
              </a:rPr>
              <a:t>Example</a:t>
            </a:r>
            <a:r>
              <a:rPr lang="cs-CZ" sz="2400" kern="0" dirty="0">
                <a:latin typeface="Comic Sans MS" panose="030F0702030302020204" pitchFamily="66" charset="0"/>
              </a:rPr>
              <a:t> </a:t>
            </a:r>
            <a:r>
              <a:rPr lang="cs-CZ" sz="2400" kern="0" dirty="0" err="1">
                <a:latin typeface="Comic Sans MS" panose="030F0702030302020204" pitchFamily="66" charset="0"/>
              </a:rPr>
              <a:t>of</a:t>
            </a:r>
            <a:r>
              <a:rPr lang="cs-CZ" sz="2400" kern="0" dirty="0">
                <a:latin typeface="Comic Sans MS" panose="030F0702030302020204" pitchFamily="66" charset="0"/>
              </a:rPr>
              <a:t> GO </a:t>
            </a:r>
            <a:r>
              <a:rPr lang="cs-CZ" sz="2400" kern="0" dirty="0" err="1">
                <a:latin typeface="Comic Sans MS" panose="030F0702030302020204" pitchFamily="66" charset="0"/>
              </a:rPr>
              <a:t>annotation</a:t>
            </a:r>
            <a:r>
              <a:rPr lang="cs-CZ" sz="2400" kern="0" dirty="0">
                <a:latin typeface="Comic Sans MS" panose="030F0702030302020204" pitchFamily="66" charset="0"/>
              </a:rPr>
              <a:t>: </a:t>
            </a:r>
            <a:r>
              <a:rPr lang="cs-CZ" sz="2400" b="1" kern="0" dirty="0">
                <a:latin typeface="Comic Sans MS" panose="030F0702030302020204" pitchFamily="66" charset="0"/>
              </a:rPr>
              <a:t>cytochrome 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3"/>
          <p:cNvSpPr>
            <a:spLocks noGrp="1"/>
          </p:cNvSpPr>
          <p:nvPr>
            <p:ph type="ctrTitle"/>
          </p:nvPr>
        </p:nvSpPr>
        <p:spPr/>
        <p:txBody>
          <a:bodyPr/>
          <a:lstStyle/>
          <a:p>
            <a:r>
              <a:rPr lang="cs-CZ" altLang="cs-CZ">
                <a:latin typeface="Comic Sans MS" panose="030F0702030302020204" pitchFamily="66" charset="0"/>
              </a:rPr>
              <a:t>Examples</a:t>
            </a:r>
          </a:p>
        </p:txBody>
      </p:sp>
    </p:spTree>
  </p:cSld>
  <p:clrMapOvr>
    <a:masterClrMapping/>
  </p:clrMapOvr>
  <p:transition spd="slow">
    <p:wipe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a:xfrm>
            <a:off x="684213" y="0"/>
            <a:ext cx="7772400" cy="1143000"/>
          </a:xfrm>
        </p:spPr>
        <p:txBody>
          <a:bodyPr/>
          <a:lstStyle/>
          <a:p>
            <a:pPr eaLnBrk="1" hangingPunct="1"/>
            <a:r>
              <a:rPr lang="cs-CZ" altLang="cs-CZ" sz="2800">
                <a:latin typeface="Comic Sans MS" panose="030F0702030302020204" pitchFamily="66" charset="0"/>
              </a:rPr>
              <a:t>Jaká je úroveň exprese v různých tkáních?</a:t>
            </a:r>
          </a:p>
        </p:txBody>
      </p:sp>
      <p:pic>
        <p:nvPicPr>
          <p:cNvPr id="200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836613"/>
            <a:ext cx="34956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836613"/>
            <a:ext cx="323056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1125538"/>
            <a:ext cx="28082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6" name="Text Box 12"/>
          <p:cNvSpPr txBox="1">
            <a:spLocks noChangeArrowheads="1"/>
          </p:cNvSpPr>
          <p:nvPr/>
        </p:nvSpPr>
        <p:spPr bwMode="auto">
          <a:xfrm>
            <a:off x="6567488" y="785813"/>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quantitative real-time PCR</a:t>
            </a:r>
          </a:p>
        </p:txBody>
      </p:sp>
      <p:sp>
        <p:nvSpPr>
          <p:cNvPr id="67591" name="Text Box 13"/>
          <p:cNvSpPr txBox="1">
            <a:spLocks noChangeArrowheads="1"/>
          </p:cNvSpPr>
          <p:nvPr/>
        </p:nvSpPr>
        <p:spPr bwMode="auto">
          <a:xfrm>
            <a:off x="6804025" y="5826125"/>
            <a:ext cx="2339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a:t>vliv aklimatizace k chladu (20° vs 15°C)</a:t>
            </a:r>
          </a:p>
        </p:txBody>
      </p:sp>
      <p:pic>
        <p:nvPicPr>
          <p:cNvPr id="6759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284538"/>
            <a:ext cx="16271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9" name="Text Box 15"/>
          <p:cNvSpPr txBox="1">
            <a:spLocks noChangeArrowheads="1"/>
          </p:cNvSpPr>
          <p:nvPr/>
        </p:nvSpPr>
        <p:spPr bwMode="auto">
          <a:xfrm>
            <a:off x="611188" y="1412875"/>
            <a:ext cx="8208962" cy="1016000"/>
          </a:xfrm>
          <a:prstGeom prst="rect">
            <a:avLst/>
          </a:prstGeom>
          <a:solidFill>
            <a:srgbClr val="FFCC00">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 srdeční, červená a bílá svalovina</a:t>
            </a:r>
          </a:p>
          <a:p>
            <a:pPr eaLnBrk="1" hangingPunct="1">
              <a:spcBef>
                <a:spcPct val="0"/>
              </a:spcBef>
              <a:buFontTx/>
              <a:buNone/>
            </a:pPr>
            <a:r>
              <a:rPr lang="cs-CZ" altLang="cs-CZ" sz="2000">
                <a:latin typeface="Comic Sans MS" panose="030F0702030302020204" pitchFamily="66" charset="0"/>
              </a:rPr>
              <a:t>- rozdíly v expresi 113, 81 a 196 genů</a:t>
            </a:r>
          </a:p>
          <a:p>
            <a:pPr eaLnBrk="1" hangingPunct="1">
              <a:spcBef>
                <a:spcPct val="0"/>
              </a:spcBef>
              <a:buFontTx/>
              <a:buNone/>
            </a:pPr>
            <a:r>
              <a:rPr lang="cs-CZ" altLang="cs-CZ" sz="2000">
                <a:latin typeface="Comic Sans MS" panose="030F0702030302020204" pitchFamily="66" charset="0"/>
              </a:rPr>
              <a:t>- rozdíly jsou způsobeny tkáňově specifickým stupněm endotermie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animEffect transition="in" filter="box(in)">
                                      <p:cBhvr>
                                        <p:cTn id="7" dur="500"/>
                                        <p:tgtEl>
                                          <p:spTgt spid="200709"/>
                                        </p:tgtEl>
                                      </p:cBhvr>
                                    </p:animEffect>
                                  </p:childTnLst>
                                </p:cTn>
                              </p:par>
                              <p:par>
                                <p:cTn id="8" presetID="4" presetClass="entr" presetSubtype="16" fill="hold" nodeType="withEffect">
                                  <p:stCondLst>
                                    <p:cond delay="0"/>
                                  </p:stCondLst>
                                  <p:childTnLst>
                                    <p:set>
                                      <p:cBhvr>
                                        <p:cTn id="9" dur="1" fill="hold">
                                          <p:stCondLst>
                                            <p:cond delay="0"/>
                                          </p:stCondLst>
                                        </p:cTn>
                                        <p:tgtEl>
                                          <p:spTgt spid="200710"/>
                                        </p:tgtEl>
                                        <p:attrNameLst>
                                          <p:attrName>style.visibility</p:attrName>
                                        </p:attrNameLst>
                                      </p:cBhvr>
                                      <p:to>
                                        <p:strVal val="visible"/>
                                      </p:to>
                                    </p:set>
                                    <p:animEffect transition="in" filter="box(in)">
                                      <p:cBhvr>
                                        <p:cTn id="10" dur="500"/>
                                        <p:tgtEl>
                                          <p:spTgt spid="2007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0715"/>
                                        </p:tgtEl>
                                        <p:attrNameLst>
                                          <p:attrName>style.visibility</p:attrName>
                                        </p:attrNameLst>
                                      </p:cBhvr>
                                      <p:to>
                                        <p:strVal val="visible"/>
                                      </p:to>
                                    </p:set>
                                    <p:animEffect transition="in" filter="blinds(horizontal)">
                                      <p:cBhvr>
                                        <p:cTn id="15" dur="500"/>
                                        <p:tgtEl>
                                          <p:spTgt spid="2007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0716"/>
                                        </p:tgtEl>
                                        <p:attrNameLst>
                                          <p:attrName>style.visibility</p:attrName>
                                        </p:attrNameLst>
                                      </p:cBhvr>
                                      <p:to>
                                        <p:strVal val="visible"/>
                                      </p:to>
                                    </p:set>
                                    <p:animEffect transition="in" filter="blinds(horizontal)">
                                      <p:cBhvr>
                                        <p:cTn id="18" dur="500"/>
                                        <p:tgtEl>
                                          <p:spTgt spid="200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0719"/>
                                        </p:tgtEl>
                                        <p:attrNameLst>
                                          <p:attrName>style.visibility</p:attrName>
                                        </p:attrNameLst>
                                      </p:cBhvr>
                                      <p:to>
                                        <p:strVal val="visible"/>
                                      </p:to>
                                    </p:set>
                                    <p:animEffect transition="in" filter="box(in)">
                                      <p:cBhvr>
                                        <p:cTn id="23" dur="500"/>
                                        <p:tgtEl>
                                          <p:spTgt spid="200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6" grpId="0"/>
      <p:bldP spid="2007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biomedcentral.com/content/figures/1471-2164-15-754-1-l.jpg"/>
          <p:cNvPicPr>
            <a:picLocks noChangeAspect="1" noChangeArrowheads="1"/>
          </p:cNvPicPr>
          <p:nvPr/>
        </p:nvPicPr>
        <p:blipFill>
          <a:blip r:embed="rId2">
            <a:extLst>
              <a:ext uri="{28A0092B-C50C-407E-A947-70E740481C1C}">
                <a14:useLocalDpi xmlns:a14="http://schemas.microsoft.com/office/drawing/2010/main" val="0"/>
              </a:ext>
            </a:extLst>
          </a:blip>
          <a:srcRect b="52756"/>
          <a:stretch>
            <a:fillRect/>
          </a:stretch>
        </p:blipFill>
        <p:spPr bwMode="auto">
          <a:xfrm>
            <a:off x="4214813" y="2165350"/>
            <a:ext cx="47847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60350"/>
            <a:ext cx="36734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Zástupný symbol pro obsah 2"/>
          <p:cNvSpPr>
            <a:spLocks noGrp="1"/>
          </p:cNvSpPr>
          <p:nvPr>
            <p:ph idx="1"/>
          </p:nvPr>
        </p:nvSpPr>
        <p:spPr>
          <a:xfrm>
            <a:off x="395288" y="1989138"/>
            <a:ext cx="3816350" cy="4535487"/>
          </a:xfrm>
        </p:spPr>
        <p:txBody>
          <a:bodyPr/>
          <a:lstStyle/>
          <a:p>
            <a:r>
              <a:rPr lang="cs-CZ" altLang="cs-CZ" sz="2400">
                <a:latin typeface="Comic Sans MS" panose="030F0702030302020204" pitchFamily="66" charset="0"/>
              </a:rPr>
              <a:t>cca 334 miliónů sekvencí („reads“); 42 mil./sample</a:t>
            </a:r>
          </a:p>
          <a:p>
            <a:endParaRPr lang="cs-CZ" altLang="cs-CZ" sz="2400">
              <a:latin typeface="Comic Sans MS" panose="030F0702030302020204" pitchFamily="66" charset="0"/>
            </a:endParaRPr>
          </a:p>
          <a:p>
            <a:r>
              <a:rPr lang="cs-CZ" altLang="cs-CZ" sz="2400">
                <a:latin typeface="Comic Sans MS" panose="030F0702030302020204" pitchFamily="66" charset="0"/>
              </a:rPr>
              <a:t>210 DEGs („differentially expressed genes“) – 119 up-regulated, 91 down-regulated u žlutých jedinců</a:t>
            </a:r>
          </a:p>
          <a:p>
            <a:endParaRPr lang="cs-CZ" altLang="cs-CZ" sz="2400">
              <a:latin typeface="Comic Sans MS" panose="030F0702030302020204" pitchFamily="66" charset="0"/>
            </a:endParaRPr>
          </a:p>
          <a:p>
            <a:endParaRPr lang="cs-CZ" altLang="cs-CZ" sz="2400">
              <a:latin typeface="Comic Sans MS" panose="030F0702030302020204" pitchFamily="66" charset="0"/>
            </a:endParaRPr>
          </a:p>
        </p:txBody>
      </p:sp>
      <p:sp>
        <p:nvSpPr>
          <p:cNvPr id="68613" name="TextovéPole 6"/>
          <p:cNvSpPr txBox="1">
            <a:spLocks noChangeArrowheads="1"/>
          </p:cNvSpPr>
          <p:nvPr/>
        </p:nvSpPr>
        <p:spPr bwMode="auto">
          <a:xfrm>
            <a:off x="4932363" y="5694363"/>
            <a:ext cx="1739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t>xanthophory</a:t>
            </a:r>
          </a:p>
        </p:txBody>
      </p:sp>
      <p:sp>
        <p:nvSpPr>
          <p:cNvPr id="68614" name="TextovéPole 7"/>
          <p:cNvSpPr txBox="1">
            <a:spLocks noChangeArrowheads="1"/>
          </p:cNvSpPr>
          <p:nvPr/>
        </p:nvSpPr>
        <p:spPr bwMode="auto">
          <a:xfrm>
            <a:off x="6948488" y="5694363"/>
            <a:ext cx="1806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t>melanophory</a:t>
            </a:r>
          </a:p>
          <a:p>
            <a:pPr eaLnBrk="1" hangingPunct="1">
              <a:spcBef>
                <a:spcPct val="0"/>
              </a:spcBef>
              <a:buFontTx/>
              <a:buNone/>
            </a:pPr>
            <a:r>
              <a:rPr lang="cs-CZ" altLang="cs-CZ" sz="2400"/>
              <a:t>erythrophory</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wipe(up)">
                                      <p:cBhvr>
                                        <p:cTn id="7" dur="500"/>
                                        <p:tgtEl>
                                          <p:spTgt spid="74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4756">
                                            <p:txEl>
                                              <p:pRg st="2" end="2"/>
                                            </p:txEl>
                                          </p:spTgt>
                                        </p:tgtEl>
                                        <p:attrNameLst>
                                          <p:attrName>style.visibility</p:attrName>
                                        </p:attrNameLst>
                                      </p:cBhvr>
                                      <p:to>
                                        <p:strVal val="visible"/>
                                      </p:to>
                                    </p:set>
                                    <p:animEffect transition="in" filter="wipe(up)">
                                      <p:cBhvr>
                                        <p:cTn id="12" dur="500"/>
                                        <p:tgtEl>
                                          <p:spTgt spid="747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p:cNvSpPr>
            <a:spLocks noGrp="1"/>
          </p:cNvSpPr>
          <p:nvPr>
            <p:ph type="title"/>
          </p:nvPr>
        </p:nvSpPr>
        <p:spPr>
          <a:xfrm>
            <a:off x="685800" y="260350"/>
            <a:ext cx="7772400" cy="1143000"/>
          </a:xfrm>
        </p:spPr>
        <p:txBody>
          <a:bodyPr/>
          <a:lstStyle/>
          <a:p>
            <a:r>
              <a:rPr lang="cs-CZ" altLang="cs-CZ">
                <a:latin typeface="Comic Sans MS" panose="030F0702030302020204" pitchFamily="66" charset="0"/>
              </a:rPr>
              <a:t>Konzistence výsledků</a:t>
            </a:r>
          </a:p>
        </p:txBody>
      </p:sp>
      <p:pic>
        <p:nvPicPr>
          <p:cNvPr id="69635" name="Picture 2" descr="http://www.biomedcentral.com/content/figures/1471-2164-15-754-1-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879" t="46947"/>
          <a:stretch>
            <a:fillRect/>
          </a:stretch>
        </p:blipFill>
        <p:spPr>
          <a:xfrm>
            <a:off x="539750" y="1773238"/>
            <a:ext cx="3894138" cy="3532187"/>
          </a:xfrm>
          <a:noFill/>
        </p:spPr>
      </p:pic>
      <p:pic>
        <p:nvPicPr>
          <p:cNvPr id="6963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060575"/>
            <a:ext cx="42418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2"/>
          <p:cNvSpPr txBox="1">
            <a:spLocks/>
          </p:cNvSpPr>
          <p:nvPr/>
        </p:nvSpPr>
        <p:spPr bwMode="auto">
          <a:xfrm>
            <a:off x="5003800" y="4005263"/>
            <a:ext cx="3816350" cy="1079500"/>
          </a:xfrm>
          <a:prstGeom prst="rect">
            <a:avLst/>
          </a:prstGeom>
          <a:noFill/>
          <a:ln w="9525">
            <a:noFill/>
            <a:miter lim="800000"/>
            <a:headEnd/>
            <a:tailEnd/>
          </a:ln>
        </p:spPr>
        <p:txBody>
          <a:bodyPr/>
          <a:lstStyle/>
          <a:p>
            <a:pPr marL="342900" indent="-342900">
              <a:spcBef>
                <a:spcPct val="20000"/>
              </a:spcBef>
              <a:buFontTx/>
              <a:buChar char="•"/>
              <a:defRPr/>
            </a:pPr>
            <a:r>
              <a:rPr lang="cs-CZ" sz="1800" kern="0">
                <a:latin typeface="Comic Sans MS" pitchFamily="66" charset="0"/>
              </a:rPr>
              <a:t>změny v expresi jdou stejným směrem u RNA-seq i RT-qPCR vybraných genů</a:t>
            </a:r>
          </a:p>
          <a:p>
            <a:pPr marL="342900" indent="-342900">
              <a:spcBef>
                <a:spcPct val="20000"/>
              </a:spcBef>
              <a:buFontTx/>
              <a:buChar char="•"/>
              <a:defRPr/>
            </a:pPr>
            <a:endParaRPr lang="cs-CZ" sz="1800" kern="0">
              <a:latin typeface="Comic Sans MS" pitchFamily="66" charset="0"/>
            </a:endParaRPr>
          </a:p>
        </p:txBody>
      </p:sp>
      <p:sp>
        <p:nvSpPr>
          <p:cNvPr id="8" name="Zástupný symbol pro obsah 2"/>
          <p:cNvSpPr txBox="1">
            <a:spLocks/>
          </p:cNvSpPr>
          <p:nvPr/>
        </p:nvSpPr>
        <p:spPr bwMode="auto">
          <a:xfrm>
            <a:off x="468313" y="5516563"/>
            <a:ext cx="3816350" cy="1296987"/>
          </a:xfrm>
          <a:prstGeom prst="rect">
            <a:avLst/>
          </a:prstGeom>
          <a:noFill/>
          <a:ln w="9525">
            <a:noFill/>
            <a:miter lim="800000"/>
            <a:headEnd/>
            <a:tailEnd/>
          </a:ln>
        </p:spPr>
        <p:txBody>
          <a:bodyPr/>
          <a:lstStyle/>
          <a:p>
            <a:pPr marL="342900" indent="-342900">
              <a:spcBef>
                <a:spcPct val="20000"/>
              </a:spcBef>
              <a:buFontTx/>
              <a:buChar char="•"/>
              <a:defRPr/>
            </a:pPr>
            <a:r>
              <a:rPr lang="cs-CZ" sz="1600">
                <a:latin typeface="Comic Sans MS" pitchFamily="66" charset="0"/>
              </a:rPr>
              <a:t>hierarchical clustering of expression level</a:t>
            </a:r>
            <a:endParaRPr lang="cs-CZ" sz="1600" kern="0">
              <a:latin typeface="Comic Sans MS" pitchFamily="66" charset="0"/>
            </a:endParaRPr>
          </a:p>
          <a:p>
            <a:pPr marL="342900" indent="-342900">
              <a:spcBef>
                <a:spcPct val="20000"/>
              </a:spcBef>
              <a:buFontTx/>
              <a:buChar char="•"/>
              <a:defRPr/>
            </a:pPr>
            <a:r>
              <a:rPr lang="cs-CZ" sz="1600">
                <a:latin typeface="Comic Sans MS" pitchFamily="66" charset="0"/>
              </a:rPr>
              <a:t>„žlutí“ a „červení“ jsou si navzájem podobní</a:t>
            </a:r>
          </a:p>
        </p:txBody>
      </p:sp>
    </p:spTree>
  </p:cSld>
  <p:clrMapOvr>
    <a:masterClrMapping/>
  </p:clrMapOvr>
  <p:transition spd="slow">
    <p:wipe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a:xfrm>
            <a:off x="611188" y="341313"/>
            <a:ext cx="7772400" cy="1143000"/>
          </a:xfrm>
        </p:spPr>
        <p:txBody>
          <a:bodyPr/>
          <a:lstStyle/>
          <a:p>
            <a:r>
              <a:rPr lang="cs-CZ" altLang="cs-CZ" sz="3600">
                <a:latin typeface="Comic Sans MS" panose="030F0702030302020204" pitchFamily="66" charset="0"/>
              </a:rPr>
              <a:t>Functional annotation clustering</a:t>
            </a:r>
            <a:br>
              <a:rPr lang="cs-CZ" altLang="cs-CZ" sz="3600">
                <a:latin typeface="Comic Sans MS" panose="030F0702030302020204" pitchFamily="66" charset="0"/>
              </a:rPr>
            </a:br>
            <a:r>
              <a:rPr lang="cs-CZ" altLang="cs-CZ" sz="3600">
                <a:latin typeface="Comic Sans MS" panose="030F0702030302020204" pitchFamily="66" charset="0"/>
              </a:rPr>
              <a:t>(= gene ontology)</a:t>
            </a:r>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4550" y="1981200"/>
            <a:ext cx="7454900" cy="4114800"/>
          </a:xfrm>
          <a:noFill/>
        </p:spPr>
      </p:pic>
      <p:sp>
        <p:nvSpPr>
          <p:cNvPr id="70660" name="TextovéPole 4"/>
          <p:cNvSpPr txBox="1">
            <a:spLocks noChangeArrowheads="1"/>
          </p:cNvSpPr>
          <p:nvPr/>
        </p:nvSpPr>
        <p:spPr bwMode="auto">
          <a:xfrm>
            <a:off x="2195513" y="2349500"/>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up-regulated in yellow</a:t>
            </a:r>
          </a:p>
        </p:txBody>
      </p:sp>
      <p:sp>
        <p:nvSpPr>
          <p:cNvPr id="70661" name="TextovéPole 5"/>
          <p:cNvSpPr txBox="1">
            <a:spLocks noChangeArrowheads="1"/>
          </p:cNvSpPr>
          <p:nvPr/>
        </p:nvSpPr>
        <p:spPr bwMode="auto">
          <a:xfrm>
            <a:off x="5724525" y="2276475"/>
            <a:ext cx="255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down-regulated in yellow</a:t>
            </a:r>
          </a:p>
        </p:txBody>
      </p:sp>
      <p:sp>
        <p:nvSpPr>
          <p:cNvPr id="7" name="Obdélník 6"/>
          <p:cNvSpPr/>
          <p:nvPr/>
        </p:nvSpPr>
        <p:spPr>
          <a:xfrm rot="1463608">
            <a:off x="1230313" y="3325813"/>
            <a:ext cx="288925" cy="2016125"/>
          </a:xfrm>
          <a:prstGeom prst="rect">
            <a:avLst/>
          </a:prstGeom>
          <a:solidFill>
            <a:srgbClr val="FF3300">
              <a:alpha val="40000"/>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8" name="Zástupný symbol pro obsah 2"/>
          <p:cNvSpPr txBox="1">
            <a:spLocks/>
          </p:cNvSpPr>
          <p:nvPr/>
        </p:nvSpPr>
        <p:spPr bwMode="auto">
          <a:xfrm>
            <a:off x="539750" y="6092825"/>
            <a:ext cx="7920038" cy="693738"/>
          </a:xfrm>
          <a:prstGeom prst="rect">
            <a:avLst/>
          </a:prstGeom>
          <a:noFill/>
          <a:ln w="9525">
            <a:noFill/>
            <a:miter lim="800000"/>
            <a:headEnd/>
            <a:tailEnd/>
          </a:ln>
        </p:spPr>
        <p:txBody>
          <a:bodyPr/>
          <a:lstStyle/>
          <a:p>
            <a:pPr marL="342900" indent="-342900">
              <a:spcBef>
                <a:spcPct val="20000"/>
              </a:spcBef>
              <a:buFontTx/>
              <a:buChar char="•"/>
              <a:defRPr/>
            </a:pPr>
            <a:r>
              <a:rPr lang="cs-CZ" sz="1600" kern="0" dirty="0" err="1">
                <a:latin typeface="Comic Sans MS" pitchFamily="66" charset="0"/>
              </a:rPr>
              <a:t>xanthophory</a:t>
            </a:r>
            <a:r>
              <a:rPr lang="cs-CZ" sz="1600" kern="0" dirty="0">
                <a:latin typeface="Comic Sans MS" pitchFamily="66" charset="0"/>
              </a:rPr>
              <a:t> u žlutých jedinců jsou asociovány s melanogenezí</a:t>
            </a:r>
          </a:p>
          <a:p>
            <a:pPr marL="342900" indent="-342900">
              <a:spcBef>
                <a:spcPct val="20000"/>
              </a:spcBef>
              <a:buFontTx/>
              <a:buChar char="•"/>
              <a:defRPr/>
            </a:pPr>
            <a:r>
              <a:rPr lang="cs-CZ" sz="1600" kern="0" dirty="0">
                <a:latin typeface="Comic Sans MS" pitchFamily="66" charset="0"/>
              </a:rPr>
              <a:t>v dalším kroku je možné studovat roli jednotlivých kandidátních genů</a:t>
            </a:r>
          </a:p>
          <a:p>
            <a:pPr marL="342900" indent="-342900">
              <a:spcBef>
                <a:spcPct val="20000"/>
              </a:spcBef>
              <a:buFontTx/>
              <a:buChar char="•"/>
              <a:defRPr/>
            </a:pPr>
            <a:endParaRPr lang="cs-CZ" sz="1600" kern="0" dirty="0">
              <a:latin typeface="Comic Sans MS" pitchFamily="66" charset="0"/>
            </a:endParaRPr>
          </a:p>
        </p:txBody>
      </p:sp>
    </p:spTree>
  </p:cSld>
  <p:clrMapOvr>
    <a:masterClrMapping/>
  </p:clrMapOvr>
  <p:transition spd="slow">
    <p:wipe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ure 1">
            <a:extLst>
              <a:ext uri="{FF2B5EF4-FFF2-40B4-BE49-F238E27FC236}">
                <a16:creationId xmlns:a16="http://schemas.microsoft.com/office/drawing/2014/main" id="{AB54958D-186D-4B7D-8D39-6CC17006D8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40410"/>
          <a:stretch>
            <a:fillRect/>
          </a:stretch>
        </p:blipFill>
        <p:spPr>
          <a:xfrm>
            <a:off x="355600" y="346075"/>
            <a:ext cx="3582988" cy="2474913"/>
          </a:xfrm>
          <a:noFill/>
        </p:spPr>
      </p:pic>
      <p:pic>
        <p:nvPicPr>
          <p:cNvPr id="30723" name="Picture 4" descr="Figure 2">
            <a:extLst>
              <a:ext uri="{FF2B5EF4-FFF2-40B4-BE49-F238E27FC236}">
                <a16:creationId xmlns:a16="http://schemas.microsoft.com/office/drawing/2014/main" id="{702310CA-0E33-4771-9805-869BACF7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925763"/>
            <a:ext cx="39608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Figure 3">
            <a:extLst>
              <a:ext uri="{FF2B5EF4-FFF2-40B4-BE49-F238E27FC236}">
                <a16:creationId xmlns:a16="http://schemas.microsoft.com/office/drawing/2014/main" id="{62150DDA-92DC-4902-856B-5241B38A6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15875"/>
            <a:ext cx="1582737"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Obdélník 3">
            <a:extLst>
              <a:ext uri="{FF2B5EF4-FFF2-40B4-BE49-F238E27FC236}">
                <a16:creationId xmlns:a16="http://schemas.microsoft.com/office/drawing/2014/main" id="{256EC2E8-5684-472B-BA25-3F0791E65E31}"/>
              </a:ext>
            </a:extLst>
          </p:cNvPr>
          <p:cNvSpPr>
            <a:spLocks noChangeArrowheads="1"/>
          </p:cNvSpPr>
          <p:nvPr/>
        </p:nvSpPr>
        <p:spPr bwMode="auto">
          <a:xfrm>
            <a:off x="6732588" y="0"/>
            <a:ext cx="2087562" cy="273526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0726" name="TextovéPole 4">
            <a:extLst>
              <a:ext uri="{FF2B5EF4-FFF2-40B4-BE49-F238E27FC236}">
                <a16:creationId xmlns:a16="http://schemas.microsoft.com/office/drawing/2014/main" id="{7C08E76B-981F-4991-B520-A080C11B3DB0}"/>
              </a:ext>
            </a:extLst>
          </p:cNvPr>
          <p:cNvSpPr txBox="1">
            <a:spLocks noChangeArrowheads="1"/>
          </p:cNvSpPr>
          <p:nvPr/>
        </p:nvSpPr>
        <p:spPr bwMode="auto">
          <a:xfrm>
            <a:off x="355600" y="6297613"/>
            <a:ext cx="5595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latin typeface="Arial" panose="020B0604020202020204" pitchFamily="34" charset="0"/>
                <a:cs typeface="Arial" panose="020B0604020202020204" pitchFamily="34" charset="0"/>
              </a:rPr>
              <a:t>20721 SNPs (ddRAD) – no genetic difference at neutral loci</a:t>
            </a:r>
          </a:p>
        </p:txBody>
      </p:sp>
      <p:sp>
        <p:nvSpPr>
          <p:cNvPr id="30727" name="TextovéPole 5">
            <a:extLst>
              <a:ext uri="{FF2B5EF4-FFF2-40B4-BE49-F238E27FC236}">
                <a16:creationId xmlns:a16="http://schemas.microsoft.com/office/drawing/2014/main" id="{FA53BB3E-E674-448B-AE8E-FE1C5A1B71A2}"/>
              </a:ext>
            </a:extLst>
          </p:cNvPr>
          <p:cNvSpPr txBox="1">
            <a:spLocks noChangeArrowheads="1"/>
          </p:cNvSpPr>
          <p:nvPr/>
        </p:nvSpPr>
        <p:spPr bwMode="auto">
          <a:xfrm>
            <a:off x="4362450" y="490538"/>
            <a:ext cx="23034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latin typeface="Arial" panose="020B0604020202020204" pitchFamily="34" charset="0"/>
                <a:cs typeface="Arial" panose="020B0604020202020204" pitchFamily="34" charset="0"/>
              </a:rPr>
              <a:t>Only differentially expressed genes are responsible for morphological changes (zobák, zbarvení)</a:t>
            </a:r>
          </a:p>
        </p:txBody>
      </p:sp>
      <p:sp>
        <p:nvSpPr>
          <p:cNvPr id="30728" name="TextovéPole 9">
            <a:extLst>
              <a:ext uri="{FF2B5EF4-FFF2-40B4-BE49-F238E27FC236}">
                <a16:creationId xmlns:a16="http://schemas.microsoft.com/office/drawing/2014/main" id="{123C9826-B0F9-4210-8EDF-1624F942E461}"/>
              </a:ext>
            </a:extLst>
          </p:cNvPr>
          <p:cNvSpPr txBox="1">
            <a:spLocks noChangeArrowheads="1"/>
          </p:cNvSpPr>
          <p:nvPr/>
        </p:nvSpPr>
        <p:spPr bwMode="auto">
          <a:xfrm rot="-5400000">
            <a:off x="5534819" y="3682207"/>
            <a:ext cx="226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t>20721 SNPs (ddRAD)</a:t>
            </a:r>
          </a:p>
        </p:txBody>
      </p:sp>
      <p:sp>
        <p:nvSpPr>
          <p:cNvPr id="30729" name="TextovéPole 10">
            <a:extLst>
              <a:ext uri="{FF2B5EF4-FFF2-40B4-BE49-F238E27FC236}">
                <a16:creationId xmlns:a16="http://schemas.microsoft.com/office/drawing/2014/main" id="{137E39F3-7029-4183-B8F4-1E8EA7167614}"/>
              </a:ext>
            </a:extLst>
          </p:cNvPr>
          <p:cNvSpPr txBox="1">
            <a:spLocks noChangeArrowheads="1"/>
          </p:cNvSpPr>
          <p:nvPr/>
        </p:nvSpPr>
        <p:spPr bwMode="auto">
          <a:xfrm rot="-5400000">
            <a:off x="5826126" y="5840412"/>
            <a:ext cx="1693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200"/>
              <a:t>215825 SNPs (RNAseq)</a:t>
            </a:r>
          </a:p>
        </p:txBody>
      </p:sp>
      <p:sp>
        <p:nvSpPr>
          <p:cNvPr id="30730" name="TextovéPole 6">
            <a:extLst>
              <a:ext uri="{FF2B5EF4-FFF2-40B4-BE49-F238E27FC236}">
                <a16:creationId xmlns:a16="http://schemas.microsoft.com/office/drawing/2014/main" id="{DBEFCAA3-5635-46AA-BBB0-E170FBA903FA}"/>
              </a:ext>
            </a:extLst>
          </p:cNvPr>
          <p:cNvSpPr txBox="1">
            <a:spLocks noChangeArrowheads="1"/>
          </p:cNvSpPr>
          <p:nvPr/>
        </p:nvSpPr>
        <p:spPr bwMode="auto">
          <a:xfrm>
            <a:off x="0" y="-46038"/>
            <a:ext cx="2135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t>Mason and Taylor 2015</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89B1D68E-6C32-42AA-A87F-323DC5FE43D1}"/>
              </a:ext>
            </a:extLst>
          </p:cNvPr>
          <p:cNvPicPr>
            <a:picLocks noGrp="1" noChangeAspect="1"/>
          </p:cNvPicPr>
          <p:nvPr>
            <p:ph idx="1"/>
          </p:nvPr>
        </p:nvPicPr>
        <p:blipFill>
          <a:blip r:embed="rId2"/>
          <a:stretch>
            <a:fillRect/>
          </a:stretch>
        </p:blipFill>
        <p:spPr>
          <a:xfrm>
            <a:off x="251520" y="213490"/>
            <a:ext cx="1724235" cy="1454823"/>
          </a:xfrm>
          <a:prstGeom prst="rect">
            <a:avLst/>
          </a:prstGeom>
        </p:spPr>
      </p:pic>
      <p:pic>
        <p:nvPicPr>
          <p:cNvPr id="5" name="Obrázek 4">
            <a:extLst>
              <a:ext uri="{FF2B5EF4-FFF2-40B4-BE49-F238E27FC236}">
                <a16:creationId xmlns:a16="http://schemas.microsoft.com/office/drawing/2014/main" id="{625375BD-F631-4DE1-B0BF-CB3245BF33A6}"/>
              </a:ext>
            </a:extLst>
          </p:cNvPr>
          <p:cNvPicPr>
            <a:picLocks noChangeAspect="1"/>
          </p:cNvPicPr>
          <p:nvPr/>
        </p:nvPicPr>
        <p:blipFill rotWithShape="1">
          <a:blip r:embed="rId3"/>
          <a:srcRect l="36612" t="43000" r="24801" b="26201"/>
          <a:stretch/>
        </p:blipFill>
        <p:spPr>
          <a:xfrm>
            <a:off x="1403648" y="1961321"/>
            <a:ext cx="6336704" cy="2845050"/>
          </a:xfrm>
          <a:prstGeom prst="rect">
            <a:avLst/>
          </a:prstGeom>
        </p:spPr>
      </p:pic>
      <p:pic>
        <p:nvPicPr>
          <p:cNvPr id="6" name="Obrázek 5">
            <a:extLst>
              <a:ext uri="{FF2B5EF4-FFF2-40B4-BE49-F238E27FC236}">
                <a16:creationId xmlns:a16="http://schemas.microsoft.com/office/drawing/2014/main" id="{8861D8A8-169C-47DC-A6FB-8754B8EA2385}"/>
              </a:ext>
            </a:extLst>
          </p:cNvPr>
          <p:cNvPicPr>
            <a:picLocks noChangeAspect="1"/>
          </p:cNvPicPr>
          <p:nvPr/>
        </p:nvPicPr>
        <p:blipFill rotWithShape="1">
          <a:blip r:embed="rId4"/>
          <a:srcRect l="25987" t="21000" r="14952" b="27201"/>
          <a:stretch/>
        </p:blipFill>
        <p:spPr>
          <a:xfrm>
            <a:off x="5364088" y="101967"/>
            <a:ext cx="3456383" cy="1705149"/>
          </a:xfrm>
          <a:prstGeom prst="rect">
            <a:avLst/>
          </a:prstGeom>
          <a:ln>
            <a:solidFill>
              <a:schemeClr val="tx1"/>
            </a:solidFill>
          </a:ln>
        </p:spPr>
      </p:pic>
      <p:sp>
        <p:nvSpPr>
          <p:cNvPr id="7" name="Zástupný symbol pro obsah 2">
            <a:extLst>
              <a:ext uri="{FF2B5EF4-FFF2-40B4-BE49-F238E27FC236}">
                <a16:creationId xmlns:a16="http://schemas.microsoft.com/office/drawing/2014/main" id="{8EE39E13-7209-49D7-AADF-137BD8F64D51}"/>
              </a:ext>
            </a:extLst>
          </p:cNvPr>
          <p:cNvSpPr txBox="1">
            <a:spLocks/>
          </p:cNvSpPr>
          <p:nvPr/>
        </p:nvSpPr>
        <p:spPr bwMode="auto">
          <a:xfrm>
            <a:off x="467544" y="5301207"/>
            <a:ext cx="7920038" cy="1197795"/>
          </a:xfrm>
          <a:prstGeom prst="rect">
            <a:avLst/>
          </a:prstGeom>
          <a:noFill/>
          <a:ln w="9525">
            <a:noFill/>
            <a:miter lim="800000"/>
            <a:headEnd/>
            <a:tailEnd/>
          </a:ln>
        </p:spPr>
        <p:txBody>
          <a:bodyPr/>
          <a:lstStyle/>
          <a:p>
            <a:pPr marL="342900" indent="-342900">
              <a:spcBef>
                <a:spcPct val="20000"/>
              </a:spcBef>
              <a:buFontTx/>
              <a:buChar char="•"/>
              <a:defRPr/>
            </a:pPr>
            <a:r>
              <a:rPr lang="cs-CZ" sz="1600" kern="0" dirty="0">
                <a:latin typeface="Comic Sans MS" pitchFamily="66" charset="0"/>
              </a:rPr>
              <a:t>~55-</a:t>
            </a:r>
            <a:r>
              <a:rPr lang="cs-CZ" sz="1600" kern="0" dirty="0" err="1">
                <a:latin typeface="Comic Sans MS" pitchFamily="66" charset="0"/>
              </a:rPr>
              <a:t>Mb</a:t>
            </a:r>
            <a:r>
              <a:rPr lang="cs-CZ" sz="1600" kern="0" dirty="0">
                <a:latin typeface="Comic Sans MS" pitchFamily="66" charset="0"/>
              </a:rPr>
              <a:t> </a:t>
            </a:r>
            <a:r>
              <a:rPr lang="cs-CZ" sz="1600" kern="0" dirty="0" err="1">
                <a:latin typeface="Comic Sans MS" pitchFamily="66" charset="0"/>
              </a:rPr>
              <a:t>inversion</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chromosome 1 („</a:t>
            </a:r>
            <a:r>
              <a:rPr lang="cs-CZ" sz="1600" kern="0" dirty="0" err="1">
                <a:latin typeface="Comic Sans MS" pitchFamily="66" charset="0"/>
              </a:rPr>
              <a:t>supergene</a:t>
            </a:r>
            <a:r>
              <a:rPr lang="cs-CZ" sz="1600" kern="0" dirty="0">
                <a:latin typeface="Comic Sans MS" pitchFamily="66" charset="0"/>
              </a:rPr>
              <a:t>“)</a:t>
            </a:r>
          </a:p>
          <a:p>
            <a:pPr marL="342900" indent="-342900">
              <a:spcBef>
                <a:spcPct val="20000"/>
              </a:spcBef>
              <a:buFontTx/>
              <a:buChar char="•"/>
              <a:defRPr/>
            </a:pPr>
            <a:r>
              <a:rPr lang="en-US" sz="1600" kern="0" dirty="0">
                <a:latin typeface="Comic Sans MS" pitchFamily="66" charset="0"/>
              </a:rPr>
              <a:t>multiple candidate genes related to melanogenesis, carotenoid coloration, and bill shape</a:t>
            </a:r>
            <a:endParaRPr lang="cs-CZ" sz="1600" kern="0" dirty="0">
              <a:latin typeface="Comic Sans MS" pitchFamily="66" charset="0"/>
            </a:endParaRPr>
          </a:p>
          <a:p>
            <a:pPr marL="342900" indent="-342900">
              <a:spcBef>
                <a:spcPct val="20000"/>
              </a:spcBef>
              <a:buFontTx/>
              <a:buChar char="•"/>
              <a:defRPr/>
            </a:pPr>
            <a:r>
              <a:rPr lang="cs-CZ" sz="1600" kern="0" dirty="0" err="1">
                <a:latin typeface="Comic Sans MS" pitchFamily="66" charset="0"/>
              </a:rPr>
              <a:t>latitudinal</a:t>
            </a:r>
            <a:r>
              <a:rPr lang="cs-CZ" sz="1600" kern="0" dirty="0">
                <a:latin typeface="Comic Sans MS" pitchFamily="66" charset="0"/>
              </a:rPr>
              <a:t> gradient in </a:t>
            </a:r>
            <a:r>
              <a:rPr lang="cs-CZ" sz="1600" kern="0" dirty="0" err="1">
                <a:latin typeface="Comic Sans MS" pitchFamily="66" charset="0"/>
              </a:rPr>
              <a:t>ecotype</a:t>
            </a:r>
            <a:r>
              <a:rPr lang="cs-CZ" sz="1600" kern="0" dirty="0">
                <a:latin typeface="Comic Sans MS" pitchFamily="66" charset="0"/>
              </a:rPr>
              <a:t> </a:t>
            </a:r>
            <a:r>
              <a:rPr lang="cs-CZ" sz="1600" kern="0" dirty="0" err="1">
                <a:latin typeface="Comic Sans MS" pitchFamily="66" charset="0"/>
              </a:rPr>
              <a:t>distribution</a:t>
            </a:r>
            <a:r>
              <a:rPr lang="cs-CZ" sz="1600" kern="0" dirty="0">
                <a:latin typeface="Comic Sans MS" pitchFamily="66" charset="0"/>
              </a:rPr>
              <a:t> – </a:t>
            </a:r>
            <a:r>
              <a:rPr lang="cs-CZ" sz="1600" kern="0" dirty="0" err="1">
                <a:latin typeface="Comic Sans MS" pitchFamily="66" charset="0"/>
              </a:rPr>
              <a:t>balanced</a:t>
            </a:r>
            <a:r>
              <a:rPr lang="cs-CZ" sz="1600" kern="0" dirty="0">
                <a:latin typeface="Comic Sans MS" pitchFamily="66" charset="0"/>
              </a:rPr>
              <a:t> </a:t>
            </a:r>
            <a:r>
              <a:rPr lang="cs-CZ" sz="1600" kern="0" dirty="0" err="1">
                <a:latin typeface="Comic Sans MS" pitchFamily="66" charset="0"/>
              </a:rPr>
              <a:t>polymorphism</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a:t>
            </a:r>
            <a:r>
              <a:rPr lang="cs-CZ" sz="1600" kern="0" dirty="0" err="1">
                <a:latin typeface="Comic Sans MS" pitchFamily="66" charset="0"/>
              </a:rPr>
              <a:t>supergene</a:t>
            </a:r>
            <a:r>
              <a:rPr lang="cs-CZ" sz="1600" kern="0" dirty="0">
                <a:latin typeface="Comic Sans MS" pitchFamily="66" charset="0"/>
              </a:rPr>
              <a:t> </a:t>
            </a:r>
            <a:r>
              <a:rPr lang="cs-CZ" sz="1600" kern="0" dirty="0" err="1">
                <a:latin typeface="Comic Sans MS" pitchFamily="66" charset="0"/>
              </a:rPr>
              <a:t>haplotypes</a:t>
            </a:r>
            <a:endParaRPr lang="cs-CZ" sz="1600" kern="0" dirty="0">
              <a:latin typeface="Comic Sans MS" pitchFamily="66" charset="0"/>
            </a:endParaRPr>
          </a:p>
        </p:txBody>
      </p:sp>
      <p:sp>
        <p:nvSpPr>
          <p:cNvPr id="8" name="TextovéPole 7">
            <a:extLst>
              <a:ext uri="{FF2B5EF4-FFF2-40B4-BE49-F238E27FC236}">
                <a16:creationId xmlns:a16="http://schemas.microsoft.com/office/drawing/2014/main" id="{50ADC497-905B-45F4-AA6A-1937B358FE72}"/>
              </a:ext>
            </a:extLst>
          </p:cNvPr>
          <p:cNvSpPr txBox="1"/>
          <p:nvPr/>
        </p:nvSpPr>
        <p:spPr>
          <a:xfrm>
            <a:off x="2193757" y="377506"/>
            <a:ext cx="2952328" cy="1200329"/>
          </a:xfrm>
          <a:prstGeom prst="rect">
            <a:avLst/>
          </a:prstGeom>
          <a:noFill/>
        </p:spPr>
        <p:txBody>
          <a:bodyPr wrap="square" rtlCol="0">
            <a:spAutoFit/>
          </a:bodyPr>
          <a:lstStyle/>
          <a:p>
            <a:r>
              <a:rPr lang="cs-CZ" dirty="0" err="1">
                <a:latin typeface="Comic Sans MS" panose="030F0702030302020204" pitchFamily="66" charset="0"/>
              </a:rPr>
              <a:t>Sequencing</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73 </a:t>
            </a:r>
            <a:r>
              <a:rPr lang="cs-CZ" dirty="0" err="1">
                <a:latin typeface="Comic Sans MS" panose="030F0702030302020204" pitchFamily="66" charset="0"/>
              </a:rPr>
              <a:t>genomes</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a:t>
            </a:r>
            <a:r>
              <a:rPr lang="cs-CZ" dirty="0" err="1">
                <a:latin typeface="Comic Sans MS" panose="030F0702030302020204" pitchFamily="66" charset="0"/>
              </a:rPr>
              <a:t>all</a:t>
            </a:r>
            <a:r>
              <a:rPr lang="cs-CZ" dirty="0">
                <a:latin typeface="Comic Sans MS" panose="030F0702030302020204" pitchFamily="66" charset="0"/>
              </a:rPr>
              <a:t> </a:t>
            </a:r>
            <a:r>
              <a:rPr lang="cs-CZ" dirty="0" err="1">
                <a:latin typeface="Comic Sans MS" panose="030F0702030302020204" pitchFamily="66" charset="0"/>
              </a:rPr>
              <a:t>three</a:t>
            </a:r>
            <a:r>
              <a:rPr lang="cs-CZ" dirty="0">
                <a:latin typeface="Comic Sans MS" panose="030F0702030302020204" pitchFamily="66" charset="0"/>
              </a:rPr>
              <a:t> „species“</a:t>
            </a:r>
          </a:p>
        </p:txBody>
      </p:sp>
      <p:sp>
        <p:nvSpPr>
          <p:cNvPr id="9" name="TextovéPole 8">
            <a:extLst>
              <a:ext uri="{FF2B5EF4-FFF2-40B4-BE49-F238E27FC236}">
                <a16:creationId xmlns:a16="http://schemas.microsoft.com/office/drawing/2014/main" id="{601F9AB8-0BEA-4BC6-815E-C77AB4339E1E}"/>
              </a:ext>
            </a:extLst>
          </p:cNvPr>
          <p:cNvSpPr txBox="1"/>
          <p:nvPr/>
        </p:nvSpPr>
        <p:spPr>
          <a:xfrm>
            <a:off x="2339752" y="4530606"/>
            <a:ext cx="1632178" cy="338554"/>
          </a:xfrm>
          <a:prstGeom prst="rect">
            <a:avLst/>
          </a:prstGeom>
          <a:solidFill>
            <a:schemeClr val="bg1"/>
          </a:solidFill>
        </p:spPr>
        <p:txBody>
          <a:bodyPr wrap="none" rtlCol="0">
            <a:spAutoFit/>
          </a:bodyPr>
          <a:lstStyle/>
          <a:p>
            <a:r>
              <a:rPr lang="cs-CZ" sz="1600" dirty="0" err="1">
                <a:latin typeface="Arial" panose="020B0604020202020204" pitchFamily="34" charset="0"/>
                <a:cs typeface="Arial" panose="020B0604020202020204" pitchFamily="34" charset="0"/>
              </a:rPr>
              <a:t>expression</a:t>
            </a:r>
            <a:r>
              <a:rPr lang="cs-CZ" sz="1600" dirty="0">
                <a:latin typeface="Arial" panose="020B0604020202020204" pitchFamily="34" charset="0"/>
                <a:cs typeface="Arial" panose="020B0604020202020204" pitchFamily="34" charset="0"/>
              </a:rPr>
              <a:t> data</a:t>
            </a:r>
          </a:p>
        </p:txBody>
      </p:sp>
    </p:spTree>
    <p:extLst>
      <p:ext uri="{BB962C8B-B14F-4D97-AF65-F5344CB8AC3E}">
        <p14:creationId xmlns:p14="http://schemas.microsoft.com/office/powerpoint/2010/main" val="2622284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altLang="cs-CZ">
                <a:latin typeface="Comic Sans MS" panose="030F0702030302020204" pitchFamily="66" charset="0"/>
              </a:rPr>
              <a:t>Závěr</a:t>
            </a:r>
          </a:p>
        </p:txBody>
      </p:sp>
      <p:sp>
        <p:nvSpPr>
          <p:cNvPr id="71683" name="Rectangle 3"/>
          <p:cNvSpPr>
            <a:spLocks noGrp="1" noChangeArrowheads="1"/>
          </p:cNvSpPr>
          <p:nvPr>
            <p:ph type="body" idx="1"/>
          </p:nvPr>
        </p:nvSpPr>
        <p:spPr>
          <a:xfrm>
            <a:off x="685800" y="2205038"/>
            <a:ext cx="7772400" cy="3890962"/>
          </a:xfrm>
        </p:spPr>
        <p:txBody>
          <a:bodyPr/>
          <a:lstStyle/>
          <a:p>
            <a:pPr eaLnBrk="1" hangingPunct="1">
              <a:lnSpc>
                <a:spcPct val="90000"/>
              </a:lnSpc>
            </a:pPr>
            <a:r>
              <a:rPr lang="cs-CZ" altLang="cs-CZ" sz="2800">
                <a:latin typeface="Comic Sans MS" panose="030F0702030302020204" pitchFamily="66" charset="0"/>
              </a:rPr>
              <a:t>Molekulární ekologie se rychle vyvíjí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Metody se zásadně vylepšují a mění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Co platilo dnes, nemusí platit zítra – těšme se tedy na zítřek</a:t>
            </a:r>
          </a:p>
          <a:p>
            <a:pPr eaLnBrk="1" hangingPunct="1">
              <a:lnSpc>
                <a:spcPct val="90000"/>
              </a:lnSpc>
            </a:pPr>
            <a:endParaRPr lang="cs-CZ" altLang="cs-CZ" sz="2800">
              <a:latin typeface="Comic Sans MS" panose="030F0702030302020204" pitchFamily="66" charset="0"/>
            </a:endParaRPr>
          </a:p>
          <a:p>
            <a:pPr eaLnBrk="1" hangingPunct="1">
              <a:lnSpc>
                <a:spcPct val="90000"/>
              </a:lnSpc>
              <a:buFontTx/>
              <a:buNone/>
            </a:pPr>
            <a:endParaRPr lang="cs-CZ" altLang="cs-CZ" sz="2800">
              <a:latin typeface="Comic Sans MS" panose="030F0702030302020204" pitchFamily="66" charset="0"/>
            </a:endParaRPr>
          </a:p>
        </p:txBody>
      </p:sp>
    </p:spTree>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428625" y="71438"/>
            <a:ext cx="8229600" cy="1143000"/>
          </a:xfrm>
        </p:spPr>
        <p:txBody>
          <a:bodyPr/>
          <a:lstStyle/>
          <a:p>
            <a:r>
              <a:rPr lang="cs-CZ" altLang="cs-CZ" sz="3200" i="1">
                <a:latin typeface="Bookman Old Style" panose="02050604050505020204" pitchFamily="18" charset="0"/>
              </a:rPr>
              <a:t>Jak relevantní je informace získaná z genetických dat</a:t>
            </a:r>
          </a:p>
        </p:txBody>
      </p:sp>
      <p:graphicFrame>
        <p:nvGraphicFramePr>
          <p:cNvPr id="10243" name="Zástupný symbol pro obsah 3"/>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10265"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TextovéPole 11"/>
          <p:cNvSpPr txBox="1">
            <a:spLocks noChangeArrowheads="1"/>
          </p:cNvSpPr>
          <p:nvPr/>
        </p:nvSpPr>
        <p:spPr bwMode="auto">
          <a:xfrm>
            <a:off x="179388" y="1484313"/>
            <a:ext cx="8713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Příklad: 10 microsatelitů                                                         = „neutrální znaky“</a:t>
            </a:r>
          </a:p>
        </p:txBody>
      </p:sp>
      <p:sp>
        <p:nvSpPr>
          <p:cNvPr id="13" name="Pěticípá hvězda 12"/>
          <p:cNvSpPr/>
          <p:nvPr/>
        </p:nvSpPr>
        <p:spPr>
          <a:xfrm>
            <a:off x="2843213" y="3716338"/>
            <a:ext cx="288925" cy="21748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5003800" y="22764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Pěticípá hvězda 17"/>
          <p:cNvSpPr/>
          <p:nvPr/>
        </p:nvSpPr>
        <p:spPr>
          <a:xfrm>
            <a:off x="5219700" y="3068638"/>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Pěticípá hvězda 18"/>
          <p:cNvSpPr/>
          <p:nvPr/>
        </p:nvSpPr>
        <p:spPr>
          <a:xfrm>
            <a:off x="3851275" y="3429000"/>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Pěticípá hvězda 19"/>
          <p:cNvSpPr/>
          <p:nvPr/>
        </p:nvSpPr>
        <p:spPr>
          <a:xfrm>
            <a:off x="5867400" y="393382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Pěticípá hvězda 20"/>
          <p:cNvSpPr/>
          <p:nvPr/>
        </p:nvSpPr>
        <p:spPr>
          <a:xfrm>
            <a:off x="3419475" y="4724400"/>
            <a:ext cx="288925" cy="21748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Pěticípá hvězda 21"/>
          <p:cNvSpPr/>
          <p:nvPr/>
        </p:nvSpPr>
        <p:spPr>
          <a:xfrm>
            <a:off x="4859338" y="4221163"/>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Pěticípá hvězda 22"/>
          <p:cNvSpPr/>
          <p:nvPr/>
        </p:nvSpPr>
        <p:spPr>
          <a:xfrm>
            <a:off x="4140200" y="5229225"/>
            <a:ext cx="287338"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 name="Pěticípá hvězda 23"/>
          <p:cNvSpPr/>
          <p:nvPr/>
        </p:nvSpPr>
        <p:spPr>
          <a:xfrm>
            <a:off x="5364163" y="4941888"/>
            <a:ext cx="287337"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Zástupný symbol pro obsah 2"/>
          <p:cNvSpPr txBox="1">
            <a:spLocks/>
          </p:cNvSpPr>
          <p:nvPr/>
        </p:nvSpPr>
        <p:spPr bwMode="auto">
          <a:xfrm>
            <a:off x="179388" y="2708275"/>
            <a:ext cx="3384550" cy="2881313"/>
          </a:xfrm>
          <a:prstGeom prst="rect">
            <a:avLst/>
          </a:prstGeom>
          <a:noFill/>
          <a:ln w="9525">
            <a:noFill/>
            <a:miter lim="800000"/>
            <a:headEnd/>
            <a:tailEnd/>
          </a:ln>
        </p:spPr>
        <p:txBody>
          <a:bodyPr/>
          <a:lstStyle/>
          <a:p>
            <a:pPr marL="342900" indent="-342900">
              <a:spcBef>
                <a:spcPct val="20000"/>
              </a:spcBef>
              <a:spcAft>
                <a:spcPts val="600"/>
              </a:spcAft>
              <a:buClr>
                <a:srgbClr val="00B050"/>
              </a:buClr>
              <a:buFont typeface="Wingdings" pitchFamily="2" charset="2"/>
              <a:buChar char="ü"/>
              <a:defRPr/>
            </a:pPr>
            <a:r>
              <a:rPr lang="en-US" kern="0" dirty="0" err="1">
                <a:latin typeface="Comic Sans MS" pitchFamily="66" charset="0"/>
              </a:rPr>
              <a:t>popula</a:t>
            </a:r>
            <a:r>
              <a:rPr lang="cs-CZ" kern="0" dirty="0">
                <a:latin typeface="Comic Sans MS" pitchFamily="66" charset="0"/>
              </a:rPr>
              <a:t>čně-genetická struktura</a:t>
            </a:r>
            <a:endParaRPr lang="en-US" kern="0" dirty="0">
              <a:latin typeface="Comic Sans MS" pitchFamily="66" charset="0"/>
            </a:endParaRP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inbreeding</a:t>
            </a: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bottleneck</a:t>
            </a:r>
          </a:p>
          <a:p>
            <a:pPr marL="342900" indent="-342900">
              <a:spcBef>
                <a:spcPct val="20000"/>
              </a:spcBef>
              <a:spcAft>
                <a:spcPts val="600"/>
              </a:spcAft>
              <a:buFontTx/>
              <a:buChar char="•"/>
              <a:defRPr/>
            </a:pPr>
            <a:endParaRPr lang="en-US" kern="0" dirty="0">
              <a:latin typeface="Comic Sans MS" pitchFamily="66" charset="0"/>
            </a:endParaRPr>
          </a:p>
          <a:p>
            <a:pPr marL="342900" indent="-342900">
              <a:spcBef>
                <a:spcPct val="20000"/>
              </a:spcBef>
              <a:spcAft>
                <a:spcPts val="600"/>
              </a:spcAft>
              <a:buClr>
                <a:srgbClr val="FF0000"/>
              </a:buClr>
              <a:buFont typeface="Arial" pitchFamily="34" charset="0"/>
              <a:buChar char="X"/>
              <a:defRPr/>
            </a:pPr>
            <a:r>
              <a:rPr lang="cs-CZ" kern="0" dirty="0">
                <a:latin typeface="Comic Sans MS" pitchFamily="66" charset="0"/>
              </a:rPr>
              <a:t>adaptace</a:t>
            </a:r>
          </a:p>
          <a:p>
            <a:pPr marL="342900" indent="-342900">
              <a:spcBef>
                <a:spcPct val="20000"/>
              </a:spcBef>
              <a:spcAft>
                <a:spcPts val="600"/>
              </a:spcAft>
              <a:buClr>
                <a:srgbClr val="FF0000"/>
              </a:buClr>
              <a:buFont typeface="Arial" pitchFamily="34" charset="0"/>
              <a:buChar char="X"/>
              <a:defRPr/>
            </a:pPr>
            <a:r>
              <a:rPr lang="cs-CZ" kern="0" dirty="0" err="1">
                <a:latin typeface="Comic Sans MS" pitchFamily="66" charset="0"/>
              </a:rPr>
              <a:t>proximátní</a:t>
            </a:r>
            <a:r>
              <a:rPr lang="cs-CZ" kern="0" dirty="0">
                <a:latin typeface="Comic Sans MS" pitchFamily="66" charset="0"/>
              </a:rPr>
              <a:t> evoluční mechanismy</a:t>
            </a:r>
            <a:endParaRPr lang="en-US" kern="0" dirty="0">
              <a:latin typeface="Comic Sans MS" pitchFamily="66" charset="0"/>
            </a:endParaRPr>
          </a:p>
          <a:p>
            <a:pPr marL="342900" indent="-342900">
              <a:spcBef>
                <a:spcPct val="20000"/>
              </a:spcBef>
              <a:buFontTx/>
              <a:buChar char="•"/>
              <a:defRPr/>
            </a:pPr>
            <a:endParaRPr lang="en-US" kern="0" dirty="0">
              <a:latin typeface="Comic Sans MS" pitchFamily="66" charset="0"/>
            </a:endParaRPr>
          </a:p>
        </p:txBody>
      </p:sp>
      <p:sp>
        <p:nvSpPr>
          <p:cNvPr id="10255" name="TextovéPole 28"/>
          <p:cNvSpPr txBox="1">
            <a:spLocks noChangeArrowheads="1"/>
          </p:cNvSpPr>
          <p:nvPr/>
        </p:nvSpPr>
        <p:spPr bwMode="auto">
          <a:xfrm>
            <a:off x="6804025" y="3068638"/>
            <a:ext cx="21955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i="1">
                <a:latin typeface="Comic Sans MS" panose="030F0702030302020204" pitchFamily="66" charset="0"/>
              </a:rPr>
              <a:t>a priori </a:t>
            </a:r>
            <a:r>
              <a:rPr lang="cs-CZ" altLang="cs-CZ" sz="2400">
                <a:latin typeface="Comic Sans MS" panose="030F0702030302020204" pitchFamily="66" charset="0"/>
              </a:rPr>
              <a:t>neutrální k působení přírodního výběru</a:t>
            </a:r>
          </a:p>
        </p:txBody>
      </p:sp>
      <p:sp>
        <p:nvSpPr>
          <p:cNvPr id="25" name="Pěticípá hvězda 24"/>
          <p:cNvSpPr/>
          <p:nvPr/>
        </p:nvSpPr>
        <p:spPr>
          <a:xfrm>
            <a:off x="3492500" y="27082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3"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 calcmode="lin" valueType="num">
                                      <p:cBhvr additive="base">
                                        <p:cTn id="3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 calcmode="lin" valueType="num">
                                      <p:cBhvr additive="base">
                                        <p:cTn id="45"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6">
                                            <p:txEl>
                                              <p:pRg st="2" end="2"/>
                                            </p:txEl>
                                          </p:spTgt>
                                        </p:tgtEl>
                                        <p:attrNameLst>
                                          <p:attrName>style.visibility</p:attrName>
                                        </p:attrNameLst>
                                      </p:cBhvr>
                                      <p:to>
                                        <p:strVal val="visible"/>
                                      </p:to>
                                    </p:set>
                                    <p:anim calcmode="lin" valueType="num">
                                      <p:cBhvr additive="base">
                                        <p:cTn id="5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6">
                                            <p:txEl>
                                              <p:pRg st="4" end="4"/>
                                            </p:txEl>
                                          </p:spTgt>
                                        </p:tgtEl>
                                        <p:attrNameLst>
                                          <p:attrName>style.visibility</p:attrName>
                                        </p:attrNameLst>
                                      </p:cBhvr>
                                      <p:to>
                                        <p:strVal val="visible"/>
                                      </p:to>
                                    </p:set>
                                    <p:anim calcmode="lin" valueType="num">
                                      <p:cBhvr additive="base">
                                        <p:cTn id="57"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xEl>
                                              <p:pRg st="5" end="5"/>
                                            </p:txEl>
                                          </p:spTgt>
                                        </p:tgtEl>
                                        <p:attrNameLst>
                                          <p:attrName>style.visibility</p:attrName>
                                        </p:attrNameLst>
                                      </p:cBhvr>
                                      <p:to>
                                        <p:strVal val="visible"/>
                                      </p:to>
                                    </p:set>
                                    <p:anim calcmode="lin" valueType="num">
                                      <p:cBhvr additive="base">
                                        <p:cTn id="61"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95288" y="1125538"/>
            <a:ext cx="8532812" cy="2303462"/>
          </a:xfrm>
        </p:spPr>
        <p:txBody>
          <a:bodyPr/>
          <a:lstStyle/>
          <a:p>
            <a:pPr marL="0" indent="0" eaLnBrk="1" hangingPunct="1">
              <a:defRPr/>
            </a:pPr>
            <a:endParaRPr lang="de-CH" sz="600">
              <a:latin typeface="Comic Sans MS" pitchFamily="66" charset="0"/>
            </a:endParaRPr>
          </a:p>
          <a:p>
            <a:pPr marL="0" indent="0" eaLnBrk="1" hangingPunct="1">
              <a:defRPr/>
            </a:pPr>
            <a:endParaRPr lang="de-CH" sz="28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de-CH" sz="2400">
                <a:latin typeface="Comic Sans MS" pitchFamily="66" charset="0"/>
              </a:rPr>
              <a:t>Exons	</a:t>
            </a:r>
            <a:r>
              <a:rPr lang="cs-CZ" sz="2400">
                <a:latin typeface="Comic Sans MS" pitchFamily="66" charset="0"/>
              </a:rPr>
              <a:t>	 </a:t>
            </a:r>
            <a:r>
              <a:rPr lang="de-CH" sz="2400">
                <a:latin typeface="Comic Sans MS" pitchFamily="66" charset="0"/>
                <a:sym typeface="Wingdings" pitchFamily="2" charset="2"/>
              </a:rPr>
              <a:t> protein coding, under selection</a:t>
            </a:r>
            <a:endParaRPr lang="de-CH" sz="2400">
              <a:latin typeface="Comic Sans MS" pitchFamily="66" charset="0"/>
            </a:endParaRPr>
          </a:p>
          <a:p>
            <a:pPr marL="0" indent="0" eaLnBrk="1" hangingPunct="1">
              <a:defRPr/>
            </a:pPr>
            <a:r>
              <a:rPr lang="de-CH" sz="2400">
                <a:latin typeface="Comic Sans MS" pitchFamily="66" charset="0"/>
              </a:rPr>
              <a:t>Introns		</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r>
              <a:rPr lang="de-CH" sz="2400">
                <a:latin typeface="Comic Sans MS" pitchFamily="66" charset="0"/>
              </a:rPr>
              <a:t>Intergenic regions</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buFontTx/>
              <a:buNone/>
              <a:defRPr/>
            </a:pPr>
            <a:r>
              <a:rPr lang="de-CH" sz="2400">
                <a:solidFill>
                  <a:schemeClr val="accent2"/>
                </a:solidFill>
                <a:latin typeface="Comic Sans MS" pitchFamily="66" charset="0"/>
              </a:rPr>
              <a:t>       </a:t>
            </a:r>
          </a:p>
          <a:p>
            <a:pPr marL="0" indent="0" eaLnBrk="1" hangingPunct="1">
              <a:defRPr/>
            </a:pPr>
            <a:endParaRPr lang="de-CH" sz="2400">
              <a:solidFill>
                <a:schemeClr val="accent2"/>
              </a:solidFill>
              <a:latin typeface="Comic Sans MS" pitchFamily="66" charset="0"/>
            </a:endParaRPr>
          </a:p>
          <a:p>
            <a:pPr marL="0" indent="0" eaLnBrk="1" hangingPunct="1">
              <a:defRPr/>
            </a:pPr>
            <a:endParaRPr lang="en-US" sz="2400">
              <a:solidFill>
                <a:schemeClr val="accent2"/>
              </a:solidFill>
              <a:latin typeface="Comic Sans MS" pitchFamily="66" charset="0"/>
            </a:endParaRPr>
          </a:p>
        </p:txBody>
      </p:sp>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3789363"/>
            <a:ext cx="721836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b="1" kern="0">
                <a:solidFill>
                  <a:schemeClr val="tx2"/>
                </a:solidFill>
                <a:latin typeface="Comic Sans MS" pitchFamily="66" charset="0"/>
                <a:ea typeface="+mj-ea"/>
                <a:cs typeface="+mj-cs"/>
              </a:rPr>
              <a:t>Struktura genů</a:t>
            </a:r>
            <a:endParaRPr lang="en-GB" sz="4000" b="1"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8" end="8"/>
                                            </p:txEl>
                                          </p:spTgt>
                                        </p:tgtEl>
                                        <p:attrNameLst>
                                          <p:attrName>style.visibility</p:attrName>
                                        </p:attrNameLst>
                                      </p:cBhvr>
                                      <p:to>
                                        <p:strVal val="visible"/>
                                      </p:to>
                                    </p:set>
                                    <p:animEffect transition="in" filter="fade">
                                      <p:cBhvr>
                                        <p:cTn id="7" dur="250"/>
                                        <p:tgtEl>
                                          <p:spTgt spid="5283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35150" y="5594350"/>
            <a:ext cx="5949950" cy="1246188"/>
          </a:xfrm>
          <a:prstGeom prst="rect">
            <a:avLst/>
          </a:prstGeom>
          <a:noFill/>
          <a:ln>
            <a:noFill/>
          </a:ln>
          <a:extLst/>
        </p:spPr>
        <p:txBody>
          <a:bodyPr wrap="none">
            <a:spAutoFit/>
          </a:bodyPr>
          <a:lstStyle/>
          <a:p>
            <a:pPr marL="342900" indent="-342900" eaLnBrk="1" hangingPunct="1">
              <a:buFont typeface="Wingdings" pitchFamily="2" charset="2"/>
              <a:buChar char="à"/>
              <a:defRPr/>
            </a:pPr>
            <a:r>
              <a:rPr lang="de-CH" sz="2500" dirty="0">
                <a:solidFill>
                  <a:srgbClr val="111111"/>
                </a:solidFill>
                <a:latin typeface="Comic Sans MS" pitchFamily="66" charset="0"/>
              </a:rPr>
              <a:t>3rd position evolves neutrally</a:t>
            </a:r>
          </a:p>
          <a:p>
            <a:pPr eaLnBrk="1" hangingPunct="1">
              <a:defRPr/>
            </a:pPr>
            <a:r>
              <a:rPr lang="de-CH" sz="2500" dirty="0">
                <a:solidFill>
                  <a:srgbClr val="111111"/>
                </a:solidFill>
                <a:latin typeface="Comic Sans MS" pitchFamily="66" charset="0"/>
                <a:sym typeface="Wingdings" pitchFamily="2" charset="2"/>
              </a:rPr>
              <a:t> </a:t>
            </a:r>
            <a:r>
              <a:rPr lang="de-CH" sz="2500" dirty="0">
                <a:solidFill>
                  <a:srgbClr val="111111"/>
                </a:solidFill>
                <a:latin typeface="Comic Sans MS" pitchFamily="66" charset="0"/>
              </a:rPr>
              <a:t>1st and 2nd position under selection</a:t>
            </a:r>
          </a:p>
          <a:p>
            <a:pPr marL="342900" indent="-342900" eaLnBrk="1" hangingPunct="1">
              <a:buFont typeface="Wingdings" pitchFamily="2" charset="2"/>
              <a:buChar char="à"/>
              <a:defRPr/>
            </a:pPr>
            <a:endParaRPr lang="en-US" sz="2500" dirty="0">
              <a:solidFill>
                <a:srgbClr val="111111"/>
              </a:solidFill>
              <a:latin typeface="Comic Sans MS" pitchFamily="66" charset="0"/>
            </a:endParaRPr>
          </a:p>
        </p:txBody>
      </p:sp>
      <p:sp>
        <p:nvSpPr>
          <p:cNvPr id="1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kern="0">
                <a:solidFill>
                  <a:schemeClr val="tx2"/>
                </a:solidFill>
                <a:latin typeface="Comic Sans MS" pitchFamily="66" charset="0"/>
                <a:ea typeface="+mj-ea"/>
                <a:cs typeface="+mj-cs"/>
              </a:rPr>
              <a:t>Degenerovaný genetický kód</a:t>
            </a:r>
            <a:endParaRPr lang="en-GB" sz="4000" kern="0">
              <a:solidFill>
                <a:schemeClr val="tx2"/>
              </a:solidFill>
              <a:latin typeface="Comic Sans MS" pitchFamily="66" charset="0"/>
              <a:ea typeface="+mj-ea"/>
              <a:cs typeface="+mj-cs"/>
            </a:endParaRPr>
          </a:p>
        </p:txBody>
      </p:sp>
      <p:pic>
        <p:nvPicPr>
          <p:cNvPr id="1331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54291" b="21065"/>
          <a:stretch>
            <a:fillRect/>
          </a:stretch>
        </p:blipFill>
        <p:spPr>
          <a:xfrm>
            <a:off x="2339975" y="1412875"/>
            <a:ext cx="3887788" cy="3744913"/>
          </a:xfrm>
          <a:noFill/>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23850" y="1989138"/>
            <a:ext cx="8820150" cy="4137025"/>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Fylogenetická analýza </a:t>
            </a:r>
            <a:r>
              <a:rPr lang="cs-CZ" sz="2500" dirty="0">
                <a:solidFill>
                  <a:schemeClr val="accent2"/>
                </a:solidFill>
                <a:latin typeface="Comic Sans MS" pitchFamily="66" charset="0"/>
              </a:rPr>
              <a:t>(detekce na úrovni sekvencí)</a:t>
            </a:r>
          </a:p>
          <a:p>
            <a:pPr marL="0" indent="0" eaLnBrk="1" hangingPunct="1">
              <a:defRPr/>
            </a:pPr>
            <a:endParaRPr lang="cs-CZ" sz="2500" dirty="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Populačně-genetická analýza </a:t>
            </a:r>
            <a:r>
              <a:rPr lang="cs-CZ" sz="2500" dirty="0">
                <a:solidFill>
                  <a:schemeClr val="accent2"/>
                </a:solidFill>
                <a:latin typeface="Comic Sans MS" pitchFamily="66" charset="0"/>
              </a:rPr>
              <a:t>(detekce na úrovni 	frekvence alel)</a:t>
            </a:r>
            <a:endParaRPr lang="de-CH" sz="2500" dirty="0">
              <a:solidFill>
                <a:schemeClr val="accent2"/>
              </a:solidFill>
              <a:latin typeface="Comic Sans MS" pitchFamily="66" charset="0"/>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sp>
        <p:nvSpPr>
          <p:cNvPr id="15363" name="TextovéPole 31"/>
          <p:cNvSpPr txBox="1">
            <a:spLocks noChangeArrowheads="1"/>
          </p:cNvSpPr>
          <p:nvPr/>
        </p:nvSpPr>
        <p:spPr bwMode="auto">
          <a:xfrm>
            <a:off x="250825" y="692150"/>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cs-CZ" sz="2500">
                <a:solidFill>
                  <a:schemeClr val="accent2"/>
                </a:solidFill>
                <a:latin typeface="Comic Sans MS" pitchFamily="66" charset="0"/>
              </a:rPr>
              <a:t> </a:t>
            </a:r>
            <a:r>
              <a:rPr lang="de-CH" sz="2500">
                <a:solidFill>
                  <a:schemeClr val="accent2"/>
                </a:solidFill>
                <a:latin typeface="Comic Sans MS" pitchFamily="66" charset="0"/>
              </a:rPr>
              <a:t>Gene-tree versus species tree</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grpSp>
        <p:nvGrpSpPr>
          <p:cNvPr id="17411" name="Group 74"/>
          <p:cNvGrpSpPr>
            <a:grpSpLocks/>
          </p:cNvGrpSpPr>
          <p:nvPr/>
        </p:nvGrpSpPr>
        <p:grpSpPr bwMode="auto">
          <a:xfrm>
            <a:off x="1692275" y="2276475"/>
            <a:ext cx="4319588" cy="3673475"/>
            <a:chOff x="1691680" y="2276872"/>
            <a:chExt cx="4320480" cy="3673078"/>
          </a:xfrm>
        </p:grpSpPr>
        <p:cxnSp>
          <p:nvCxnSpPr>
            <p:cNvPr id="17435" name="Straight Connector 8"/>
            <p:cNvCxnSpPr>
              <a:cxnSpLocks noChangeShapeType="1"/>
            </p:cNvCxnSpPr>
            <p:nvPr/>
          </p:nvCxnSpPr>
          <p:spPr bwMode="auto">
            <a:xfrm>
              <a:off x="3275856"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6" name="Straight Connector 10"/>
            <p:cNvCxnSpPr>
              <a:cxnSpLocks noChangeShapeType="1"/>
            </p:cNvCxnSpPr>
            <p:nvPr/>
          </p:nvCxnSpPr>
          <p:spPr bwMode="auto">
            <a:xfrm>
              <a:off x="4428728"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7" name="Straight Connector 11"/>
            <p:cNvCxnSpPr>
              <a:cxnSpLocks noChangeShapeType="1"/>
            </p:cNvCxnSpPr>
            <p:nvPr/>
          </p:nvCxnSpPr>
          <p:spPr bwMode="auto">
            <a:xfrm flipH="1">
              <a:off x="1691680" y="3861048"/>
              <a:ext cx="1584176" cy="208823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8" name="Straight Connector 13"/>
            <p:cNvCxnSpPr>
              <a:cxnSpLocks noChangeShapeType="1"/>
            </p:cNvCxnSpPr>
            <p:nvPr/>
          </p:nvCxnSpPr>
          <p:spPr bwMode="auto">
            <a:xfrm flipH="1">
              <a:off x="2843808" y="4653136"/>
              <a:ext cx="1008112" cy="129614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9" name="Straight Connector 14"/>
            <p:cNvCxnSpPr>
              <a:cxnSpLocks noChangeShapeType="1"/>
            </p:cNvCxnSpPr>
            <p:nvPr/>
          </p:nvCxnSpPr>
          <p:spPr bwMode="auto">
            <a:xfrm>
              <a:off x="4428728" y="3861048"/>
              <a:ext cx="1583432" cy="208890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40" name="Straight Connector 16"/>
            <p:cNvCxnSpPr>
              <a:cxnSpLocks noChangeShapeType="1"/>
            </p:cNvCxnSpPr>
            <p:nvPr/>
          </p:nvCxnSpPr>
          <p:spPr bwMode="auto">
            <a:xfrm>
              <a:off x="3851920" y="4653136"/>
              <a:ext cx="1007368" cy="129681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cxnSp>
        <p:nvCxnSpPr>
          <p:cNvPr id="17412" name="Straight Connector 50"/>
          <p:cNvCxnSpPr>
            <a:cxnSpLocks noChangeShapeType="1"/>
          </p:cNvCxnSpPr>
          <p:nvPr/>
        </p:nvCxnSpPr>
        <p:spPr bwMode="auto">
          <a:xfrm>
            <a:off x="3276600" y="3860800"/>
            <a:ext cx="2590800"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7413" name="Straight Connector 53"/>
          <p:cNvCxnSpPr>
            <a:cxnSpLocks noChangeShapeType="1"/>
          </p:cNvCxnSpPr>
          <p:nvPr/>
        </p:nvCxnSpPr>
        <p:spPr bwMode="auto">
          <a:xfrm flipV="1">
            <a:off x="3851275" y="4627563"/>
            <a:ext cx="2016125" cy="2540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grpSp>
        <p:nvGrpSpPr>
          <p:cNvPr id="3" name="Group 86"/>
          <p:cNvGrpSpPr>
            <a:grpSpLocks/>
          </p:cNvGrpSpPr>
          <p:nvPr/>
        </p:nvGrpSpPr>
        <p:grpSpPr bwMode="auto">
          <a:xfrm>
            <a:off x="1908175" y="2276475"/>
            <a:ext cx="3816350" cy="3673475"/>
            <a:chOff x="1907704" y="2276872"/>
            <a:chExt cx="3816424" cy="3673078"/>
          </a:xfrm>
        </p:grpSpPr>
        <p:cxnSp>
          <p:nvCxnSpPr>
            <p:cNvPr id="17423" name="Straight Connector 43"/>
            <p:cNvCxnSpPr>
              <a:cxnSpLocks noChangeShapeType="1"/>
            </p:cNvCxnSpPr>
            <p:nvPr/>
          </p:nvCxnSpPr>
          <p:spPr bwMode="auto">
            <a:xfrm flipV="1">
              <a:off x="1907704" y="4941168"/>
              <a:ext cx="936104" cy="100878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nvGrpSpPr>
            <p:cNvPr id="17424" name="Group 76"/>
            <p:cNvGrpSpPr>
              <a:grpSpLocks/>
            </p:cNvGrpSpPr>
            <p:nvPr/>
          </p:nvGrpSpPr>
          <p:grpSpPr bwMode="auto">
            <a:xfrm>
              <a:off x="2195736" y="2276872"/>
              <a:ext cx="3528392" cy="3673078"/>
              <a:chOff x="2195736" y="2276872"/>
              <a:chExt cx="3528392" cy="3673078"/>
            </a:xfrm>
          </p:grpSpPr>
          <p:cxnSp>
            <p:nvCxnSpPr>
              <p:cNvPr id="17425" name="Straight Connector 19"/>
              <p:cNvCxnSpPr>
                <a:cxnSpLocks noChangeShapeType="1"/>
              </p:cNvCxnSpPr>
              <p:nvPr/>
            </p:nvCxnSpPr>
            <p:spPr bwMode="auto">
              <a:xfrm>
                <a:off x="3851920" y="2276872"/>
                <a:ext cx="0" cy="201622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6" name="Straight Connector 21"/>
              <p:cNvCxnSpPr>
                <a:cxnSpLocks noChangeShapeType="1"/>
              </p:cNvCxnSpPr>
              <p:nvPr/>
            </p:nvCxnSpPr>
            <p:spPr bwMode="auto">
              <a:xfrm flipH="1">
                <a:off x="2843808" y="4293096"/>
                <a:ext cx="1008112" cy="64807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7" name="Straight Connector 28"/>
              <p:cNvCxnSpPr>
                <a:cxnSpLocks noChangeShapeType="1"/>
              </p:cNvCxnSpPr>
              <p:nvPr/>
            </p:nvCxnSpPr>
            <p:spPr bwMode="auto">
              <a:xfrm>
                <a:off x="3851920" y="4293096"/>
                <a:ext cx="1007368" cy="93610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8" name="Straight Connector 31"/>
              <p:cNvCxnSpPr>
                <a:cxnSpLocks noChangeShapeType="1"/>
              </p:cNvCxnSpPr>
              <p:nvPr/>
            </p:nvCxnSpPr>
            <p:spPr bwMode="auto">
              <a:xfrm flipH="1" flipV="1">
                <a:off x="4499992" y="4905164"/>
                <a:ext cx="435496" cy="104478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9" name="Straight Connector 34"/>
              <p:cNvCxnSpPr>
                <a:cxnSpLocks noChangeShapeType="1"/>
              </p:cNvCxnSpPr>
              <p:nvPr/>
            </p:nvCxnSpPr>
            <p:spPr bwMode="auto">
              <a:xfrm flipH="1" flipV="1">
                <a:off x="4859288" y="5229200"/>
                <a:ext cx="86484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0" name="Straight Connector 37"/>
              <p:cNvCxnSpPr>
                <a:cxnSpLocks noChangeShapeType="1"/>
              </p:cNvCxnSpPr>
              <p:nvPr/>
            </p:nvCxnSpPr>
            <p:spPr bwMode="auto">
              <a:xfrm flipH="1" flipV="1">
                <a:off x="5148064" y="5445559"/>
                <a:ext cx="143644" cy="503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1" name="Straight Connector 40"/>
              <p:cNvCxnSpPr>
                <a:cxnSpLocks noChangeShapeType="1"/>
              </p:cNvCxnSpPr>
              <p:nvPr/>
            </p:nvCxnSpPr>
            <p:spPr bwMode="auto">
              <a:xfrm flipV="1">
                <a:off x="2555776" y="5589240"/>
                <a:ext cx="252028" cy="36004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2" name="Straight Connector 46"/>
              <p:cNvCxnSpPr>
                <a:cxnSpLocks noChangeShapeType="1"/>
              </p:cNvCxnSpPr>
              <p:nvPr/>
            </p:nvCxnSpPr>
            <p:spPr bwMode="auto">
              <a:xfrm flipH="1" flipV="1">
                <a:off x="2195736" y="5661248"/>
                <a:ext cx="288032" cy="28803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3" name="Straight Connector 48"/>
              <p:cNvCxnSpPr>
                <a:cxnSpLocks noChangeShapeType="1"/>
              </p:cNvCxnSpPr>
              <p:nvPr/>
            </p:nvCxnSpPr>
            <p:spPr bwMode="auto">
              <a:xfrm flipH="1" flipV="1">
                <a:off x="4717740" y="5427557"/>
                <a:ext cx="430324" cy="521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4" name="Straight Connector 65"/>
              <p:cNvCxnSpPr>
                <a:cxnSpLocks noChangeShapeType="1"/>
              </p:cNvCxnSpPr>
              <p:nvPr/>
            </p:nvCxnSpPr>
            <p:spPr bwMode="auto">
              <a:xfrm flipV="1">
                <a:off x="2771800" y="4941168"/>
                <a:ext cx="72008" cy="100811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sp>
        <p:nvSpPr>
          <p:cNvPr id="17415" name="Rectangle 72"/>
          <p:cNvSpPr>
            <a:spLocks noChangeArrowheads="1"/>
          </p:cNvSpPr>
          <p:nvPr/>
        </p:nvSpPr>
        <p:spPr bwMode="auto">
          <a:xfrm>
            <a:off x="5949950" y="36671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population split</a:t>
            </a:r>
          </a:p>
        </p:txBody>
      </p:sp>
      <p:sp>
        <p:nvSpPr>
          <p:cNvPr id="17416" name="Rectangle 75"/>
          <p:cNvSpPr>
            <a:spLocks noChangeArrowheads="1"/>
          </p:cNvSpPr>
          <p:nvPr/>
        </p:nvSpPr>
        <p:spPr bwMode="auto">
          <a:xfrm>
            <a:off x="5940425" y="4459288"/>
            <a:ext cx="1995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speciation complete</a:t>
            </a:r>
          </a:p>
        </p:txBody>
      </p:sp>
      <p:sp>
        <p:nvSpPr>
          <p:cNvPr id="17417" name="Rectangle 78"/>
          <p:cNvSpPr>
            <a:spLocks noChangeArrowheads="1"/>
          </p:cNvSpPr>
          <p:nvPr/>
        </p:nvSpPr>
        <p:spPr bwMode="auto">
          <a:xfrm>
            <a:off x="2093913"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7418" name="Rectangle 81"/>
          <p:cNvSpPr>
            <a:spLocks noChangeArrowheads="1"/>
          </p:cNvSpPr>
          <p:nvPr/>
        </p:nvSpPr>
        <p:spPr bwMode="auto">
          <a:xfrm>
            <a:off x="5219700"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7419" name="Rectangle 82"/>
          <p:cNvSpPr>
            <a:spLocks noChangeArrowheads="1"/>
          </p:cNvSpPr>
          <p:nvPr/>
        </p:nvSpPr>
        <p:spPr bwMode="auto">
          <a:xfrm>
            <a:off x="4500563" y="2420938"/>
            <a:ext cx="1392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Species tree</a:t>
            </a:r>
          </a:p>
        </p:txBody>
      </p:sp>
      <p:sp>
        <p:nvSpPr>
          <p:cNvPr id="84" name="Rectangle 83"/>
          <p:cNvSpPr>
            <a:spLocks noChangeArrowheads="1"/>
          </p:cNvSpPr>
          <p:nvPr/>
        </p:nvSpPr>
        <p:spPr bwMode="auto">
          <a:xfrm>
            <a:off x="3257550" y="1916113"/>
            <a:ext cx="1098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solidFill>
                  <a:srgbClr val="FF0000"/>
                </a:solidFill>
              </a:rPr>
              <a:t>Gene tree</a:t>
            </a:r>
          </a:p>
        </p:txBody>
      </p:sp>
      <p:sp>
        <p:nvSpPr>
          <p:cNvPr id="33" name="Rectangle 2"/>
          <p:cNvSpPr txBox="1">
            <a:spLocks noChangeArrowheads="1"/>
          </p:cNvSpPr>
          <p:nvPr/>
        </p:nvSpPr>
        <p:spPr bwMode="auto">
          <a:xfrm>
            <a:off x="250825" y="6308725"/>
            <a:ext cx="8642350" cy="549275"/>
          </a:xfrm>
          <a:prstGeom prst="rect">
            <a:avLst/>
          </a:prstGeom>
          <a:noFill/>
          <a:ln w="9525">
            <a:noFill/>
            <a:miter lim="800000"/>
            <a:headEnd/>
            <a:tailEnd/>
          </a:ln>
        </p:spPr>
        <p:txBody>
          <a:bodyPr anchor="ctr"/>
          <a:lstStyle/>
          <a:p>
            <a:pPr algn="ctr" eaLnBrk="1" hangingPunct="1">
              <a:defRPr/>
            </a:pPr>
            <a:r>
              <a:rPr lang="cs-CZ" sz="2000" kern="0">
                <a:solidFill>
                  <a:schemeClr val="tx2"/>
                </a:solidFill>
                <a:latin typeface="Comic Sans MS" pitchFamily="66" charset="0"/>
                <a:ea typeface="+mj-ea"/>
                <a:cs typeface="+mj-cs"/>
              </a:rPr>
              <a:t>Studium selekce – fylogenetická analýza</a:t>
            </a:r>
            <a:endParaRPr lang="en-GB" sz="2000" kern="0">
              <a:solidFill>
                <a:schemeClr val="tx2"/>
              </a:solidFill>
              <a:latin typeface="Comic Sans MS" pitchFamily="66" charset="0"/>
              <a:ea typeface="+mj-ea"/>
              <a:cs typeface="+mj-cs"/>
            </a:endParaRPr>
          </a:p>
        </p:txBody>
      </p:sp>
      <p:sp>
        <p:nvSpPr>
          <p:cNvPr id="17422" name="TextovéPole 31"/>
          <p:cNvSpPr txBox="1">
            <a:spLocks noChangeArrowheads="1"/>
          </p:cNvSpPr>
          <p:nvPr/>
        </p:nvSpPr>
        <p:spPr bwMode="auto">
          <a:xfrm>
            <a:off x="250825" y="188913"/>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1448</TotalTime>
  <Words>3017</Words>
  <Application>Microsoft Office PowerPoint</Application>
  <PresentationFormat>Předvádění na obrazovce (4:3)</PresentationFormat>
  <Paragraphs>425</Paragraphs>
  <Slides>49</Slides>
  <Notes>16</Notes>
  <HiddenSlides>0</HiddenSlides>
  <MMClips>0</MMClips>
  <ScaleCrop>false</ScaleCrop>
  <HeadingPairs>
    <vt:vector size="8" baseType="variant">
      <vt:variant>
        <vt:lpstr>Použitá písma</vt:lpstr>
      </vt:variant>
      <vt:variant>
        <vt:i4>8</vt:i4>
      </vt:variant>
      <vt:variant>
        <vt:lpstr>Motiv</vt:lpstr>
      </vt:variant>
      <vt:variant>
        <vt:i4>2</vt:i4>
      </vt:variant>
      <vt:variant>
        <vt:lpstr>Vložené servery OLE</vt:lpstr>
      </vt:variant>
      <vt:variant>
        <vt:i4>4</vt:i4>
      </vt:variant>
      <vt:variant>
        <vt:lpstr>Nadpisy snímků</vt:lpstr>
      </vt:variant>
      <vt:variant>
        <vt:i4>49</vt:i4>
      </vt:variant>
    </vt:vector>
  </HeadingPairs>
  <TitlesOfParts>
    <vt:vector size="63" baseType="lpstr">
      <vt:lpstr>Arial</vt:lpstr>
      <vt:lpstr>Arial Black</vt:lpstr>
      <vt:lpstr>Bookman Old Style</vt:lpstr>
      <vt:lpstr>Calibri</vt:lpstr>
      <vt:lpstr>Comic Sans MS</vt:lpstr>
      <vt:lpstr>Symbol</vt:lpstr>
      <vt:lpstr>Times New Roman</vt:lpstr>
      <vt:lpstr>Wingdings</vt:lpstr>
      <vt:lpstr>Modèle par défaut</vt:lpstr>
      <vt:lpstr>Motiv sady Office</vt:lpstr>
      <vt:lpstr>Microsoft Excel Chart</vt:lpstr>
      <vt:lpstr>CorelPhotoPaint.Image.8</vt:lpstr>
      <vt:lpstr>Graf</vt:lpstr>
      <vt:lpstr>Bitmap Image</vt:lpstr>
      <vt:lpstr>Exprimované geny a  přírodní selekce</vt:lpstr>
      <vt:lpstr>Geny a adaptace</vt:lpstr>
      <vt:lpstr>Proč geny v molekulární ekologii?</vt:lpstr>
      <vt:lpstr>Funkční vs. neutrální genetická variabilita</vt:lpstr>
      <vt:lpstr>Jak relevantní je informace získaná z genetických dat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Major histocompatibility complex (MHC)</vt:lpstr>
      <vt:lpstr>Prezentace aplikace PowerPoint</vt:lpstr>
      <vt:lpstr>Studované lokality – 7 populací ve stejné fázi populačního cyklu</vt:lpstr>
      <vt:lpstr>Prezentace aplikace PowerPoint</vt:lpstr>
      <vt:lpstr>Diferenciace populací v průběhu růstu denzity</vt:lpstr>
      <vt:lpstr>Závěr: Typ selekce na MHC závisí na početnosti populace</vt:lpstr>
      <vt:lpstr>Metody studia funkční variability</vt:lpstr>
      <vt:lpstr>pytlouš Chaetodipus intermedius  Hoekstra, Nachman et al. </vt:lpstr>
      <vt:lpstr>Prezentace aplikace PowerPoint</vt:lpstr>
      <vt:lpstr>MC1R u člověka, mamuta a dalších</vt:lpstr>
      <vt:lpstr>Measuring of expression - qPCR</vt:lpstr>
      <vt:lpstr>Sledování mnoha genů najednou</vt:lpstr>
      <vt:lpstr>Prezentace aplikace PowerPoint</vt:lpstr>
      <vt:lpstr>Exome-Seq</vt:lpstr>
      <vt:lpstr>Transcriptomics – analysis of mRNAs  1. microarrays  2. RNA seq (NGS)  </vt:lpstr>
      <vt:lpstr> 1. Analysis of gene expression by microarrays    Ranz JM, Machado CA:  Uncovering evoutionary patterns of gene expression using microarrays. TREE, 21(1): 29-37</vt:lpstr>
      <vt:lpstr>Microarray analysis of transcriptome (~ specific DNA hybridization)</vt:lpstr>
      <vt:lpstr>Sledování exprese genů microarrays</vt:lpstr>
      <vt:lpstr>Vyhodnocení chipu – analýza obrazu (srovnání úrovně exprese mezi kontrolou a experimentem)</vt:lpstr>
      <vt:lpstr>Populus  trichocarpa x deltoides  a Malacosoma disstria bourovec Ralph et al. 2006</vt:lpstr>
      <vt:lpstr> 2. RNAseq („high-throughput sequencing of cDNAs“)  </vt:lpstr>
      <vt:lpstr>Prezentace aplikace PowerPoint</vt:lpstr>
      <vt:lpstr>Prezentace aplikace PowerPoint</vt:lpstr>
      <vt:lpstr> Gene ontology (http://geneontology.org/)  = functional annotation analysis </vt:lpstr>
      <vt:lpstr>Prezentace aplikace PowerPoint</vt:lpstr>
      <vt:lpstr>Examples</vt:lpstr>
      <vt:lpstr>Jaká je úroveň exprese v různých tkáních?</vt:lpstr>
      <vt:lpstr>Prezentace aplikace PowerPoint</vt:lpstr>
      <vt:lpstr>Konzistence výsledků</vt:lpstr>
      <vt:lpstr>Functional annotation clustering (= gene ontology)</vt:lpstr>
      <vt:lpstr>Prezentace aplikace PowerPoint</vt:lpstr>
      <vt:lpstr>Prezentace aplikace PowerPoint</vt:lpstr>
      <vt:lpstr>Závěr</vt:lpstr>
    </vt:vector>
  </TitlesOfParts>
  <Company>INRA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Josef</dc:creator>
  <cp:lastModifiedBy>bryja</cp:lastModifiedBy>
  <cp:revision>124</cp:revision>
  <dcterms:created xsi:type="dcterms:W3CDTF">2004-09-09T10:56:27Z</dcterms:created>
  <dcterms:modified xsi:type="dcterms:W3CDTF">2021-12-16T07:03:52Z</dcterms:modified>
</cp:coreProperties>
</file>