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3" r:id="rId4"/>
    <p:sldId id="258" r:id="rId5"/>
    <p:sldId id="259" r:id="rId6"/>
    <p:sldId id="265" r:id="rId7"/>
    <p:sldId id="271" r:id="rId8"/>
    <p:sldId id="266" r:id="rId9"/>
    <p:sldId id="270" r:id="rId10"/>
    <p:sldId id="267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Cempírková" initials="HC" lastIdx="2" clrIdx="0">
    <p:extLst>
      <p:ext uri="{19B8F6BF-5375-455C-9EA6-DF929625EA0E}">
        <p15:presenceInfo xmlns:p15="http://schemas.microsoft.com/office/powerpoint/2012/main" userId="Hana Cempír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1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38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16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23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15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1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79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14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2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83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8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25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9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80C148-3BB8-43C5-8D3B-338D24C37211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92F1-07BC-4E7D-87CE-3031A2D77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54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z.czu.cz/en/r-9419-departments/r-10236-laboratories/r-10239-laboratory-of-plant-tissue-cultures" TargetMode="External"/><Relationship Id="rId2" Type="http://schemas.openxmlformats.org/officeDocument/2006/relationships/hyperlink" Target="https://www.mistriremesel.cz/profil/N74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zr.cz/list-of-participants-np-pgr/?lang=en" TargetMode="External"/><Relationship Id="rId4" Type="http://schemas.openxmlformats.org/officeDocument/2006/relationships/hyperlink" Target="http://www.irta.es/en/servei/plant-in-vitro-cult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65043"/>
            <a:ext cx="9966932" cy="3329581"/>
          </a:xfrm>
        </p:spPr>
        <p:txBody>
          <a:bodyPr>
            <a:normAutofit/>
          </a:bodyPr>
          <a:lstStyle/>
          <a:p>
            <a:r>
              <a:rPr lang="cs-CZ" sz="4800" dirty="0"/>
              <a:t>Laboratoř rostlinných explantátů</a:t>
            </a:r>
            <a:br>
              <a:rPr lang="cs-CZ" sz="4800" dirty="0"/>
            </a:br>
            <a:r>
              <a:rPr lang="cs-CZ" sz="4000" dirty="0"/>
              <a:t>Rostliny pěstované „</a:t>
            </a:r>
            <a:r>
              <a:rPr lang="cs-CZ" sz="4000" i="1" dirty="0"/>
              <a:t>in vitro</a:t>
            </a:r>
            <a:r>
              <a:rPr lang="cs-CZ" sz="4000" dirty="0"/>
              <a:t>“</a:t>
            </a:r>
            <a:br>
              <a:rPr lang="cs-CZ" sz="4000" dirty="0"/>
            </a:br>
            <a:r>
              <a:rPr lang="cs-CZ" sz="4000" dirty="0"/>
              <a:t> Tkáňové kultury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Hana Cempírková (</a:t>
            </a:r>
            <a:r>
              <a:rPr lang="cs-CZ" sz="2400" cap="none" dirty="0"/>
              <a:t>cempirkova</a:t>
            </a:r>
            <a:r>
              <a:rPr lang="en-US" sz="2400" cap="none" dirty="0"/>
              <a:t>@sci.muni.cz</a:t>
            </a:r>
            <a:r>
              <a:rPr lang="cs-CZ" sz="2400" dirty="0"/>
              <a:t>)</a:t>
            </a:r>
            <a:endParaRPr lang="en-US" sz="2400" dirty="0"/>
          </a:p>
          <a:p>
            <a:r>
              <a:rPr lang="en-US" sz="2400" b="1" dirty="0"/>
              <a:t>Odd</a:t>
            </a:r>
            <a:r>
              <a:rPr lang="cs-CZ" sz="2400" b="1" dirty="0" err="1"/>
              <a:t>ělení</a:t>
            </a:r>
            <a:r>
              <a:rPr lang="cs-CZ" sz="2400" b="1" dirty="0"/>
              <a:t> fyziologie a anatomie rostlin</a:t>
            </a:r>
          </a:p>
          <a:p>
            <a:r>
              <a:rPr lang="cs-CZ" sz="2400" dirty="0"/>
              <a:t>Ústav experimentální biologie, </a:t>
            </a:r>
            <a:r>
              <a:rPr lang="cs-CZ" sz="2400" dirty="0" err="1"/>
              <a:t>PřF</a:t>
            </a:r>
            <a:r>
              <a:rPr lang="cs-CZ" sz="2400" dirty="0"/>
              <a:t> MU</a:t>
            </a:r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24460" y="0"/>
            <a:ext cx="58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Úvod do studia Speciální biologie – H. </a:t>
            </a:r>
            <a:r>
              <a:rPr lang="cs-CZ" dirty="0" err="1"/>
              <a:t>Cempírková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53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Kam po studiu?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7165" y="1577009"/>
            <a:ext cx="9043669" cy="4616661"/>
          </a:xfrm>
        </p:spPr>
        <p:txBody>
          <a:bodyPr>
            <a:normAutofit fontScale="85000" lnSpcReduction="10000"/>
          </a:bodyPr>
          <a:lstStyle/>
          <a:p>
            <a:r>
              <a:rPr lang="cs-CZ" sz="2400" i="1" dirty="0">
                <a:solidFill>
                  <a:srgbClr val="FFFF00"/>
                </a:solidFill>
              </a:rPr>
              <a:t>Zaměření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(obor) – není nejdůležitější, lze si zvyšovat odbornost pomocí nepovinných předmětů + „</a:t>
            </a:r>
            <a:r>
              <a:rPr lang="cs-CZ" sz="2400" dirty="0">
                <a:solidFill>
                  <a:srgbClr val="FFFF00"/>
                </a:solidFill>
              </a:rPr>
              <a:t>všeobecné“ schopnosti</a:t>
            </a:r>
            <a:r>
              <a:rPr lang="cs-CZ" sz="2400" dirty="0"/>
              <a:t> často důležitější, velká specializace je často negativní (např. znalost genu je potřeba provázat se znalostí procesů, ve kterých funguje)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Věda: </a:t>
            </a:r>
            <a:r>
              <a:rPr lang="cs-CZ" sz="2400" dirty="0"/>
              <a:t>univerzity, Akademie věd, výzkumné ústavy, nemocnice… výhodné (a často nezbytné) další vzdělání (</a:t>
            </a:r>
            <a:r>
              <a:rPr lang="cs-CZ" sz="2400" dirty="0">
                <a:solidFill>
                  <a:srgbClr val="FFFF00"/>
                </a:solidFill>
              </a:rPr>
              <a:t>doktorské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Soukromý sektor: </a:t>
            </a:r>
            <a:r>
              <a:rPr lang="cs-CZ" sz="2400" dirty="0"/>
              <a:t>vývoj, výroba, prodej přístrojů pro vědu (je třeba spolupráce biologů a techniků), firmy specializované na zemědělské a zahradnické aplikace…</a:t>
            </a:r>
          </a:p>
          <a:p>
            <a:endParaRPr lang="cs-CZ" sz="2400" dirty="0"/>
          </a:p>
          <a:p>
            <a:r>
              <a:rPr lang="cs-CZ" sz="2400" dirty="0"/>
              <a:t> Úřady, instituce…</a:t>
            </a:r>
          </a:p>
          <a:p>
            <a:pPr marL="0" indent="0">
              <a:buNone/>
            </a:pPr>
            <a:endParaRPr lang="cs-CZ" sz="1100" dirty="0"/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14783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868" y="2772747"/>
            <a:ext cx="8825659" cy="1981200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4931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97" y="1210962"/>
            <a:ext cx="9038968" cy="43825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21297" y="4022083"/>
            <a:ext cx="10379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Dospělá rostlina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27436" y="4022082"/>
            <a:ext cx="10379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Dospělá rostlina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856" y="1384634"/>
            <a:ext cx="66912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Embryo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60506" y="2508301"/>
            <a:ext cx="66912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Orgán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60506" y="3666806"/>
            <a:ext cx="56647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Pletivo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60506" y="4795899"/>
            <a:ext cx="56647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Buňka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6" y="137443"/>
            <a:ext cx="1833281" cy="175509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093" y="323567"/>
            <a:ext cx="1667625" cy="209863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12" y="5151175"/>
            <a:ext cx="2467917" cy="1626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436" y="5151175"/>
            <a:ext cx="2471700" cy="14705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2991795" y="38404"/>
            <a:ext cx="65149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Úrovně organizace explantátu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24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  <p:pic>
        <p:nvPicPr>
          <p:cNvPr id="1030" name="Picture 6" descr="In vitro - Wikipedia">
            <a:extLst>
              <a:ext uri="{FF2B5EF4-FFF2-40B4-BE49-F238E27FC236}">
                <a16:creationId xmlns:a16="http://schemas.microsoft.com/office/drawing/2014/main" id="{2B5D6637-E6E1-444B-B0EF-F83390F45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85" y="1076178"/>
            <a:ext cx="5781822" cy="5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E5FBF642-FCB4-45AA-8BCB-A96A89764FE8}"/>
              </a:ext>
            </a:extLst>
          </p:cNvPr>
          <p:cNvSpPr txBox="1">
            <a:spLocks/>
          </p:cNvSpPr>
          <p:nvPr/>
        </p:nvSpPr>
        <p:spPr>
          <a:xfrm>
            <a:off x="519122" y="28341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„Speciální“ podmínky </a:t>
            </a:r>
          </a:p>
          <a:p>
            <a:r>
              <a:rPr lang="cs-CZ" dirty="0"/>
              <a:t>rostlin </a:t>
            </a:r>
            <a:r>
              <a:rPr lang="cs-CZ" i="1" dirty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325773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Kultivační nádoby pro kultury</a:t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b="1" i="1" dirty="0"/>
              <a:t>in vitro </a:t>
            </a:r>
            <a:r>
              <a:rPr lang="cs-CZ" b="1" dirty="0"/>
              <a:t>(sklo i plasty)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05" y="3487001"/>
            <a:ext cx="3003000" cy="22028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50" y="1990216"/>
            <a:ext cx="3177834" cy="36996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12783" y="2464067"/>
            <a:ext cx="155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Média ztužená</a:t>
            </a:r>
          </a:p>
        </p:txBody>
      </p:sp>
      <p:pic>
        <p:nvPicPr>
          <p:cNvPr id="7" name="Picture 4" descr="Výsledek obrázku pro petri dish pla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96" y="154879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9364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635" y="452718"/>
            <a:ext cx="9404723" cy="1400530"/>
          </a:xfrm>
        </p:spPr>
        <p:txBody>
          <a:bodyPr/>
          <a:lstStyle/>
          <a:p>
            <a:r>
              <a:rPr lang="cs-CZ" b="1" dirty="0"/>
              <a:t>Suspenzní kultury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051" y="3079197"/>
            <a:ext cx="3227512" cy="2417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73" y="706435"/>
            <a:ext cx="3029973" cy="4094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98" y="530474"/>
            <a:ext cx="3099789" cy="50974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25148" y="2156791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Média tekutá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04051" y="586474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latin typeface="ComicSansMS-Bold"/>
              </a:rPr>
              <a:t>laboratorní t</a:t>
            </a:r>
            <a:r>
              <a:rPr lang="cs-CZ" b="1" i="0" u="none" strike="noStrike" baseline="0" dirty="0">
                <a:latin typeface="Arial-BoldMT"/>
              </a:rPr>
              <a:t>ř</a:t>
            </a:r>
            <a:r>
              <a:rPr lang="cs-CZ" b="1" i="0" u="none" strike="noStrike" baseline="0" dirty="0">
                <a:latin typeface="ComicSansMS-Bold"/>
              </a:rPr>
              <a:t>epa</a:t>
            </a:r>
            <a:r>
              <a:rPr lang="cs-CZ" b="1" i="0" u="none" strike="noStrike" baseline="0" dirty="0">
                <a:latin typeface="Arial-BoldMT"/>
              </a:rPr>
              <a:t>č</a:t>
            </a:r>
            <a:r>
              <a:rPr lang="cs-CZ" b="1" i="0" u="none" strike="noStrike" baseline="0" dirty="0">
                <a:latin typeface="ComicSansMS-Bold"/>
              </a:rPr>
              <a:t>ka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04359" y="514191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latin typeface="ComicSansMS-Bold"/>
              </a:rPr>
              <a:t>laboratorní bioreaktor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34011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5068588" y="2628179"/>
            <a:ext cx="3844642" cy="58343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950308" y="2425368"/>
            <a:ext cx="3844642" cy="91413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061342" y="1108436"/>
            <a:ext cx="3672391" cy="98395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-57165"/>
            <a:ext cx="441892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Využití explantátů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2113798" y="1236030"/>
            <a:ext cx="356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Rostlinná anatomie a fyziologie</a:t>
            </a:r>
          </a:p>
        </p:txBody>
      </p:sp>
      <p:sp>
        <p:nvSpPr>
          <p:cNvPr id="5" name="TextovéPole 4"/>
          <p:cNvSpPr txBox="1"/>
          <p:nvPr/>
        </p:nvSpPr>
        <p:spPr>
          <a:xfrm flipH="1">
            <a:off x="1193531" y="2618072"/>
            <a:ext cx="413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Rostlinné biotechnologie</a:t>
            </a:r>
          </a:p>
        </p:txBody>
      </p:sp>
      <p:sp>
        <p:nvSpPr>
          <p:cNvPr id="6" name="TextovéPole 5"/>
          <p:cNvSpPr txBox="1"/>
          <p:nvPr/>
        </p:nvSpPr>
        <p:spPr>
          <a:xfrm flipH="1">
            <a:off x="5725041" y="2713612"/>
            <a:ext cx="3627383" cy="40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Molekulární biologie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28082" y="1994725"/>
            <a:ext cx="23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Studium různých procesů v rostlinách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697036" y="1993595"/>
            <a:ext cx="260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Studium anatomické stavby rostlin</a:t>
            </a:r>
          </a:p>
        </p:txBody>
      </p:sp>
      <p:sp>
        <p:nvSpPr>
          <p:cNvPr id="12" name="TextovéPole 11"/>
          <p:cNvSpPr txBox="1"/>
          <p:nvPr/>
        </p:nvSpPr>
        <p:spPr>
          <a:xfrm flipH="1">
            <a:off x="6028745" y="3211618"/>
            <a:ext cx="297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Transformace a mutageneze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41" y="4967043"/>
            <a:ext cx="2724150" cy="1676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9" y="3363739"/>
            <a:ext cx="2030283" cy="3343996"/>
          </a:xfrm>
          <a:prstGeom prst="rect">
            <a:avLst/>
          </a:prstGeom>
        </p:spPr>
      </p:pic>
      <p:pic>
        <p:nvPicPr>
          <p:cNvPr id="1026" name="Picture 2" descr="Výsledek obrázku pro plants in vit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85"/>
          <a:stretch/>
        </p:blipFill>
        <p:spPr bwMode="auto">
          <a:xfrm>
            <a:off x="8944473" y="2702141"/>
            <a:ext cx="2360646" cy="18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848208" y="3364330"/>
            <a:ext cx="1507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Tvorba odrůd odolných proti infekcím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248564" y="3180156"/>
            <a:ext cx="150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Produkce sekundárních metabolitů</a:t>
            </a:r>
          </a:p>
        </p:txBody>
      </p:sp>
      <p:sp>
        <p:nvSpPr>
          <p:cNvPr id="23" name="Ovál 22"/>
          <p:cNvSpPr/>
          <p:nvPr/>
        </p:nvSpPr>
        <p:spPr>
          <a:xfrm>
            <a:off x="3774954" y="4293808"/>
            <a:ext cx="2423647" cy="5541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4005185" y="4387453"/>
            <a:ext cx="280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Šlechtitelství</a:t>
            </a:r>
          </a:p>
        </p:txBody>
      </p:sp>
      <p:sp>
        <p:nvSpPr>
          <p:cNvPr id="13" name="TextovéPole 12"/>
          <p:cNvSpPr txBox="1"/>
          <p:nvPr/>
        </p:nvSpPr>
        <p:spPr>
          <a:xfrm flipH="1">
            <a:off x="6287639" y="4658942"/>
            <a:ext cx="177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Množení rostlin</a:t>
            </a:r>
          </a:p>
        </p:txBody>
      </p:sp>
      <p:pic>
        <p:nvPicPr>
          <p:cNvPr id="1030" name="Picture 6" descr="Výsledek obrázku pro plant anat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35" y="415476"/>
            <a:ext cx="2422161" cy="15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 descr="Výsledek obrázku pro phytohor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Výsledek obrázku pro phytohor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50" y="426246"/>
            <a:ext cx="2602627" cy="15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258" y="4993351"/>
            <a:ext cx="4419983" cy="1780186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 flipH="1">
            <a:off x="6293734" y="4390718"/>
            <a:ext cx="2364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Tvorba nových odrůd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28042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650A6-BEA4-4C0A-A014-774CE22D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Rostlinné biotechnologie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31137A-B156-46EC-9D6A-6EF8D7A670B7}"/>
              </a:ext>
            </a:extLst>
          </p:cNvPr>
          <p:cNvSpPr/>
          <p:nvPr/>
        </p:nvSpPr>
        <p:spPr>
          <a:xfrm>
            <a:off x="2514600" y="14623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Zahrnují celou řadu biologických, chemických a technických disciplín za účelem využití rostlinných organismů v zemědělských a průmyslových procesech.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4CB63F-B0B4-4B8C-94A1-3421E9A36EF6}"/>
              </a:ext>
            </a:extLst>
          </p:cNvPr>
          <p:cNvSpPr/>
          <p:nvPr/>
        </p:nvSpPr>
        <p:spPr>
          <a:xfrm>
            <a:off x="2514600" y="40814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Dnes chápány především jako manipulace s DNA.</a:t>
            </a:r>
          </a:p>
          <a:p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Využití v průmyslu s ohromným ekonomickým potenciálem.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8861985-71B3-4D63-9344-181A53D5FE9A}"/>
              </a:ext>
            </a:extLst>
          </p:cNvPr>
          <p:cNvSpPr/>
          <p:nvPr/>
        </p:nvSpPr>
        <p:spPr>
          <a:xfrm>
            <a:off x="1362075" y="2581275"/>
            <a:ext cx="1866900" cy="109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Jídlo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0B2511F-5010-4A69-8F57-CB66F35F32E4}"/>
              </a:ext>
            </a:extLst>
          </p:cNvPr>
          <p:cNvSpPr/>
          <p:nvPr/>
        </p:nvSpPr>
        <p:spPr>
          <a:xfrm>
            <a:off x="3381375" y="2638088"/>
            <a:ext cx="1866900" cy="109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Stavební materiál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8AB27D4-BA57-40D3-8C32-B4DEC51B7E24}"/>
              </a:ext>
            </a:extLst>
          </p:cNvPr>
          <p:cNvSpPr/>
          <p:nvPr/>
        </p:nvSpPr>
        <p:spPr>
          <a:xfrm>
            <a:off x="5400675" y="2685881"/>
            <a:ext cx="1866900" cy="109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Palivo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8A6BAB-D473-4AAB-BAA9-7CBB6BFABC75}"/>
              </a:ext>
            </a:extLst>
          </p:cNvPr>
          <p:cNvSpPr/>
          <p:nvPr/>
        </p:nvSpPr>
        <p:spPr>
          <a:xfrm>
            <a:off x="7419975" y="2733675"/>
            <a:ext cx="1866900" cy="109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Přírodní vlákna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20EFBCE-433B-45D2-8821-73012A8C4CFF}"/>
              </a:ext>
            </a:extLst>
          </p:cNvPr>
          <p:cNvSpPr/>
          <p:nvPr/>
        </p:nvSpPr>
        <p:spPr>
          <a:xfrm>
            <a:off x="9439275" y="2733675"/>
            <a:ext cx="1866900" cy="109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Léčiva a kosmetika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D51575E-3332-4849-8C4A-AFC920191D29}"/>
              </a:ext>
            </a:extLst>
          </p:cNvPr>
          <p:cNvSpPr/>
          <p:nvPr/>
        </p:nvSpPr>
        <p:spPr>
          <a:xfrm>
            <a:off x="533399" y="5004753"/>
            <a:ext cx="18669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Výroba protilátek, jedlé vakcíny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119EDB5F-2AE5-4CBA-9AF7-A5DC82044B11}"/>
              </a:ext>
            </a:extLst>
          </p:cNvPr>
          <p:cNvSpPr/>
          <p:nvPr/>
        </p:nvSpPr>
        <p:spPr>
          <a:xfrm>
            <a:off x="2586036" y="5018423"/>
            <a:ext cx="2085975" cy="123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Zvyšování odolnosti zemědělských plodin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0CF5729-AFE2-4852-98C4-29AD0E81C14C}"/>
              </a:ext>
            </a:extLst>
          </p:cNvPr>
          <p:cNvSpPr/>
          <p:nvPr/>
        </p:nvSpPr>
        <p:spPr>
          <a:xfrm>
            <a:off x="4962525" y="5018423"/>
            <a:ext cx="2085975" cy="123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Zvyšování výnosu zemědělských plodin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E0D7623B-5B62-435F-A446-5AC9C638738E}"/>
              </a:ext>
            </a:extLst>
          </p:cNvPr>
          <p:cNvSpPr/>
          <p:nvPr/>
        </p:nvSpPr>
        <p:spPr>
          <a:xfrm>
            <a:off x="7272337" y="5018423"/>
            <a:ext cx="2085975" cy="123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Získávání léčivých látek z buněčných kultur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CBD94D1-0CBA-4B61-9C7E-D413799CA6F5}"/>
              </a:ext>
            </a:extLst>
          </p:cNvPr>
          <p:cNvSpPr/>
          <p:nvPr/>
        </p:nvSpPr>
        <p:spPr>
          <a:xfrm>
            <a:off x="9572626" y="4899809"/>
            <a:ext cx="2085975" cy="123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Fytoremediace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5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508" y="1699904"/>
            <a:ext cx="8946541" cy="4195481"/>
          </a:xfrm>
        </p:spPr>
        <p:txBody>
          <a:bodyPr/>
          <a:lstStyle/>
          <a:p>
            <a:r>
              <a:rPr lang="cs-CZ" dirty="0"/>
              <a:t>Bi1301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Botanická mikrotechnika</a:t>
            </a:r>
          </a:p>
          <a:p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/>
              <a:t>Bi7270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Rostlinná embryologie</a:t>
            </a:r>
            <a:r>
              <a:rPr lang="cs-CZ" dirty="0"/>
              <a:t> (+cvičení)</a:t>
            </a:r>
          </a:p>
          <a:p>
            <a:endParaRPr lang="cs-CZ" dirty="0"/>
          </a:p>
          <a:p>
            <a:r>
              <a:rPr lang="cs-CZ" dirty="0"/>
              <a:t>Bi6120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Rostlinné explantáty </a:t>
            </a:r>
            <a:r>
              <a:rPr lang="cs-CZ" dirty="0"/>
              <a:t>(+cvičení)</a:t>
            </a:r>
          </a:p>
          <a:p>
            <a:endParaRPr lang="cs-CZ" dirty="0"/>
          </a:p>
          <a:p>
            <a:r>
              <a:rPr lang="cs-CZ" dirty="0"/>
              <a:t>Bi8670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Principy rostlinných biotechnologií </a:t>
            </a:r>
            <a:endParaRPr lang="cs-CZ" dirty="0"/>
          </a:p>
        </p:txBody>
      </p:sp>
      <p:pic>
        <p:nvPicPr>
          <p:cNvPr id="1028" name="Picture 4" descr="Výsledek obrázku pro microscope olym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40" y="112685"/>
            <a:ext cx="1489768" cy="16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6467" y="316404"/>
            <a:ext cx="2998872" cy="16850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45864"/>
          <a:stretch/>
        </p:blipFill>
        <p:spPr>
          <a:xfrm rot="10800000">
            <a:off x="10610335" y="112685"/>
            <a:ext cx="1444737" cy="3797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3194" r="16217" b="10573"/>
          <a:stretch/>
        </p:blipFill>
        <p:spPr>
          <a:xfrm rot="10800000">
            <a:off x="5250360" y="330637"/>
            <a:ext cx="2264426" cy="14251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t="56781" r="62981" b="17279"/>
          <a:stretch/>
        </p:blipFill>
        <p:spPr>
          <a:xfrm>
            <a:off x="9028670" y="1955259"/>
            <a:ext cx="1581665" cy="1466336"/>
          </a:xfrm>
          <a:prstGeom prst="rect">
            <a:avLst/>
          </a:prstGeom>
        </p:spPr>
      </p:pic>
      <p:pic>
        <p:nvPicPr>
          <p:cNvPr id="1032" name="Picture 8" descr="Výsledek obrázku pro pollen electron microsco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0" y="1791518"/>
            <a:ext cx="1420888" cy="11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ollen electron microsco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94" y="2283110"/>
            <a:ext cx="1351503" cy="10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lant biotechnolo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1" y="4688885"/>
            <a:ext cx="2974803" cy="15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lant biotechnolo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82" y="5009650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fluorescence microscope pla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86" y="3510136"/>
            <a:ext cx="1561665" cy="11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84093" y="0"/>
            <a:ext cx="4567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Úvod do studia Speciální biologie – H. </a:t>
            </a:r>
            <a:r>
              <a:rPr lang="cs-CZ" sz="1400" i="1" dirty="0" err="1"/>
              <a:t>Cempírková</a:t>
            </a:r>
            <a:endParaRPr lang="cs-CZ" sz="14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89" y="4685978"/>
            <a:ext cx="2857649" cy="21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5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C4AAE-6952-45D7-8A80-A568FAF2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dál?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5C62A-F10C-4803-98A5-574A4EDE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0650"/>
            <a:ext cx="8947522" cy="485774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http://lpb.ueb.cas.cz/About.html</a:t>
            </a: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https://www.mistriremesel.cz/profil/N743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https://www.ftz.czu.cz/en/r-9419-departments/r-10236-laboratories/r-10239-laboratory-of-plant-tissue-cultures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http://www.irta.es/en/servei/plant-in-vitro-culture/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https://www.gzr.cz/list-of-participants-np-pgr/?lang=en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https://www.symbiom.cz/en/m-47-in-vitro-production</a:t>
            </a: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453</Words>
  <Application>Microsoft Office PowerPoint</Application>
  <PresentationFormat>Širokoúhlá obrazovka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Arial-BoldMT</vt:lpstr>
      <vt:lpstr>Century Gothic</vt:lpstr>
      <vt:lpstr>ComicSansMS-Bold</vt:lpstr>
      <vt:lpstr>Wingdings 3</vt:lpstr>
      <vt:lpstr>Ion</vt:lpstr>
      <vt:lpstr>Laboratoř rostlinných explantátů Rostliny pěstované „in vitro“  Tkáňové kultury</vt:lpstr>
      <vt:lpstr>Prezentace aplikace PowerPoint</vt:lpstr>
      <vt:lpstr>Prezentace aplikace PowerPoint</vt:lpstr>
      <vt:lpstr>Kultivační nádoby pro kultury  in vitro (sklo i plasty)</vt:lpstr>
      <vt:lpstr>Suspenzní kultury</vt:lpstr>
      <vt:lpstr>Využití explantátů</vt:lpstr>
      <vt:lpstr>Rostlinné biotechnologie</vt:lpstr>
      <vt:lpstr>Výuka</vt:lpstr>
      <vt:lpstr>Kam dál?</vt:lpstr>
      <vt:lpstr>Kam po studiu?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Rostlinné explantáty Rostliny pěstované „in vitro“</dc:title>
  <dc:creator>Hana Cempírková</dc:creator>
  <cp:lastModifiedBy>cempirkova</cp:lastModifiedBy>
  <cp:revision>35</cp:revision>
  <dcterms:created xsi:type="dcterms:W3CDTF">2016-09-14T06:10:38Z</dcterms:created>
  <dcterms:modified xsi:type="dcterms:W3CDTF">2021-11-19T09:28:52Z</dcterms:modified>
</cp:coreProperties>
</file>