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7" r:id="rId4"/>
    <p:sldId id="263" r:id="rId5"/>
    <p:sldId id="291" r:id="rId6"/>
    <p:sldId id="268" r:id="rId7"/>
    <p:sldId id="262" r:id="rId8"/>
    <p:sldId id="260" r:id="rId9"/>
    <p:sldId id="294" r:id="rId10"/>
    <p:sldId id="288" r:id="rId11"/>
    <p:sldId id="289" r:id="rId12"/>
    <p:sldId id="290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75" r:id="rId23"/>
    <p:sldId id="269" r:id="rId24"/>
    <p:sldId id="270" r:id="rId25"/>
    <p:sldId id="271" r:id="rId26"/>
    <p:sldId id="272" r:id="rId27"/>
    <p:sldId id="273" r:id="rId28"/>
    <p:sldId id="274" r:id="rId29"/>
    <p:sldId id="285" r:id="rId30"/>
    <p:sldId id="286" r:id="rId31"/>
    <p:sldId id="265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1" autoAdjust="0"/>
    <p:restoredTop sz="95116" autoAdjust="0"/>
  </p:normalViewPr>
  <p:slideViewPr>
    <p:cSldViewPr snapToGrid="0">
      <p:cViewPr varScale="1">
        <p:scale>
          <a:sx n="106" d="100"/>
          <a:sy n="106" d="100"/>
        </p:scale>
        <p:origin x="79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7654FC-3BF4-C04E-A246-28F91E4F1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371004" y="318776"/>
            <a:ext cx="5233481" cy="6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37BEF52-5859-CC4E-9507-70E3257C5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84FA96-36B0-C440-A1F3-056211161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46D0E4-9382-4F42-834D-C9207AF4E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41F724-8262-0E42-867E-67DE0EDB2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AFDB40-EA75-5945-8087-09C2D6EE7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A901386-A4F2-3344-9320-8356C4F16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41A256C-CA81-4F41-9332-10CBF3AD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251D845A-5E2C-7A44-A9CE-09D803849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AE3D4A-0CE4-AF44-BB96-DF3F2209C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C5AE2A-F9E6-524D-850D-4EC6FC682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usek@iba.muni.cz" TargetMode="External"/><Relationship Id="rId2" Type="http://schemas.openxmlformats.org/officeDocument/2006/relationships/hyperlink" Target="mailto:pavlik@iba.muni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hyperlink" Target="mailto:eva.budinska@recetox.muni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mailto:pavlik@iba.muni.cz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iba.med.muni.cz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F61E049-3091-AD44-8656-D26A17B4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702051"/>
            <a:ext cx="11361600" cy="2369894"/>
          </a:xfrm>
        </p:spPr>
        <p:txBody>
          <a:bodyPr/>
          <a:lstStyle/>
          <a:p>
            <a:r>
              <a:rPr lang="cs-CZ" b="0" dirty="0" smtClean="0"/>
              <a:t>Studijní program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 smtClean="0"/>
              <a:t>Matematická biologie a biomedicína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894DC26-555C-114E-B24E-1004ECF7E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79875"/>
          </a:xfrm>
        </p:spPr>
        <p:txBody>
          <a:bodyPr/>
          <a:lstStyle/>
          <a:p>
            <a:r>
              <a:rPr lang="cs-CZ" dirty="0" smtClean="0"/>
              <a:t>Tomáš Pavlík (</a:t>
            </a:r>
            <a:r>
              <a:rPr lang="en-US" dirty="0" smtClean="0">
                <a:hlinkClick r:id="rId2"/>
              </a:rPr>
              <a:t>pavlik@iba.muni.cz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Ladislav </a:t>
            </a:r>
            <a:r>
              <a:rPr lang="cs-CZ" dirty="0"/>
              <a:t>Dušek </a:t>
            </a:r>
            <a:r>
              <a:rPr lang="cs-CZ" dirty="0" smtClean="0"/>
              <a:t>(</a:t>
            </a:r>
            <a:r>
              <a:rPr lang="en-US" dirty="0" smtClean="0">
                <a:hlinkClick r:id="rId3"/>
              </a:rPr>
              <a:t>dusek@iba.muni.cz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Eva Budinská (</a:t>
            </a:r>
            <a:r>
              <a:rPr lang="cs-CZ" dirty="0" err="1" smtClean="0">
                <a:hlinkClick r:id="rId4"/>
              </a:rPr>
              <a:t>eva.budinska</a:t>
            </a:r>
            <a:r>
              <a:rPr lang="en-US" dirty="0" smtClean="0">
                <a:hlinkClick r:id="rId4"/>
              </a:rPr>
              <a:t>@recetox.muni.cz</a:t>
            </a:r>
            <a:r>
              <a:rPr lang="cs-CZ" dirty="0" smtClean="0"/>
              <a:t>)</a:t>
            </a:r>
            <a:endParaRPr lang="en-US" dirty="0" smtClean="0"/>
          </a:p>
          <a:p>
            <a:endParaRPr lang="cs-CZ" dirty="0" smtClean="0"/>
          </a:p>
          <a:p>
            <a:r>
              <a:rPr lang="cs-CZ" dirty="0" smtClean="0"/>
              <a:t>Úvod do matematické biologie a biomedicíny I</a:t>
            </a:r>
          </a:p>
          <a:p>
            <a:r>
              <a:rPr lang="cs-CZ" dirty="0" smtClean="0"/>
              <a:t>5. 10. 2020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21" y="223871"/>
            <a:ext cx="975555" cy="8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414000" y="3714161"/>
            <a:ext cx="11265810" cy="1885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7022D-6D6D-8342-806F-282BD9200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Matematická biologie a biomedicína, RECETOX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2F80F-9297-2040-85E3-B89ED78E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B1C686-56F6-704A-BE07-2B4748B4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studia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9B5257-BAB0-8A40-A703-B75E932F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Povinné předměty</a:t>
            </a:r>
          </a:p>
          <a:p>
            <a:r>
              <a:rPr lang="cs-CZ" b="1" dirty="0" smtClean="0"/>
              <a:t>Povinně volitelné předměty</a:t>
            </a:r>
          </a:p>
          <a:p>
            <a:r>
              <a:rPr lang="cs-CZ" b="1" dirty="0" smtClean="0"/>
              <a:t>Volitelné předměty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Společný univerzitní základ bakalářského studia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Jazykové kurzy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Tělesná výchova</a:t>
            </a:r>
          </a:p>
        </p:txBody>
      </p:sp>
      <p:sp>
        <p:nvSpPr>
          <p:cNvPr id="7" name="Obdélník 6"/>
          <p:cNvSpPr/>
          <p:nvPr/>
        </p:nvSpPr>
        <p:spPr>
          <a:xfrm>
            <a:off x="6096600" y="4656841"/>
            <a:ext cx="5086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= Povinný 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univerzitní základ </a:t>
            </a:r>
            <a:endParaRPr lang="cs-CZ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569" y="220805"/>
            <a:ext cx="8991811" cy="648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80975" y="363680"/>
            <a:ext cx="252024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Ukázka 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předmětů 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univerzitního 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základu </a:t>
            </a:r>
            <a:endParaRPr lang="cs-CZ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12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22" y="282731"/>
            <a:ext cx="9746278" cy="6300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80975" y="363680"/>
            <a:ext cx="252024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Ukázka 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předmětů 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univerzitního 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základu </a:t>
            </a:r>
            <a:endParaRPr lang="cs-CZ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7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Epidemiologie a modelování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dirty="0" smtClean="0"/>
              <a:t>Studijní plán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21" y="223871"/>
            <a:ext cx="975555" cy="8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1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42" y="1013639"/>
            <a:ext cx="10685315" cy="483072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85" y="1434805"/>
            <a:ext cx="10563430" cy="398838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71" y="1241982"/>
            <a:ext cx="10604058" cy="43740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56" y="1384062"/>
            <a:ext cx="10644687" cy="40898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28" y="146841"/>
            <a:ext cx="10725944" cy="59166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56" y="1176017"/>
            <a:ext cx="10644687" cy="45059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7022D-6D6D-8342-806F-282BD9200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Matematická biologie a biomedicína, RECETOX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2F80F-9297-2040-85E3-B89ED78E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B1C686-56F6-704A-BE07-2B4748B4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Matematická biologie a biomedicína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9B5257-BAB0-8A40-A703-B75E932F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Transformace</a:t>
            </a:r>
            <a:r>
              <a:rPr lang="cs-CZ" sz="2400" dirty="0" smtClean="0"/>
              <a:t> stávajícího studijního oboru Matematická biologie.</a:t>
            </a:r>
          </a:p>
          <a:p>
            <a:r>
              <a:rPr lang="cs-CZ" sz="2400" dirty="0" smtClean="0"/>
              <a:t>Mezioborové </a:t>
            </a:r>
            <a:r>
              <a:rPr lang="cs-CZ" sz="2400" b="1" dirty="0" smtClean="0"/>
              <a:t>vzdělání v přírodovědných </a:t>
            </a:r>
            <a:r>
              <a:rPr lang="cs-CZ" sz="2400" b="1" dirty="0"/>
              <a:t>oborech biologie, aplikované matematiky a </a:t>
            </a:r>
            <a:r>
              <a:rPr lang="cs-CZ" sz="2400" b="1" dirty="0" smtClean="0"/>
              <a:t>informatiky…</a:t>
            </a:r>
            <a:endParaRPr lang="cs-CZ" sz="24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56" y="683811"/>
            <a:ext cx="10644687" cy="549037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56" y="937525"/>
            <a:ext cx="10644687" cy="49829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Biomedicínská bioinformatika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dirty="0" smtClean="0"/>
              <a:t>Studijní plán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21" y="223871"/>
            <a:ext cx="975555" cy="8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18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99" y="881708"/>
            <a:ext cx="10807201" cy="50945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13" y="1307948"/>
            <a:ext cx="10766573" cy="42421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85" y="1297800"/>
            <a:ext cx="10563430" cy="4262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99" y="688885"/>
            <a:ext cx="10807201" cy="54802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28" y="714257"/>
            <a:ext cx="10725944" cy="542948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71" y="1013639"/>
            <a:ext cx="10604058" cy="483072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56" y="881708"/>
            <a:ext cx="10644687" cy="509458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auto">
          <a:xfrm>
            <a:off x="263951" y="5929460"/>
            <a:ext cx="11736371" cy="9191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42" y="1272428"/>
            <a:ext cx="10685315" cy="43131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Matematická biologie a biomedicína, RECETOX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2733541" y="2618746"/>
            <a:ext cx="6724919" cy="1620509"/>
            <a:chOff x="2724102" y="2654960"/>
            <a:chExt cx="6724919" cy="1620509"/>
          </a:xfrm>
        </p:grpSpPr>
        <p:sp>
          <p:nvSpPr>
            <p:cNvPr id="4" name="Obdélník 3"/>
            <p:cNvSpPr/>
            <p:nvPr/>
          </p:nvSpPr>
          <p:spPr>
            <a:xfrm>
              <a:off x="2724102" y="2654960"/>
              <a:ext cx="672491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5400" b="1" dirty="0" smtClean="0">
                  <a:solidFill>
                    <a:schemeClr val="tx2"/>
                  </a:solidFill>
                  <a:latin typeface="+mn-lt"/>
                </a:rPr>
                <a:t>Děkuji za pozornost</a:t>
              </a:r>
              <a:endParaRPr lang="cs-CZ" sz="54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" name="Obdélník 4"/>
            <p:cNvSpPr/>
            <p:nvPr/>
          </p:nvSpPr>
          <p:spPr>
            <a:xfrm>
              <a:off x="3658204" y="3813804"/>
              <a:ext cx="48567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Tomáš Pavlík (</a:t>
              </a:r>
              <a:r>
                <a:rPr lang="en-US" dirty="0">
                  <a:hlinkClick r:id="rId2"/>
                </a:rPr>
                <a:t>pavlik@iba.muni.cz</a:t>
              </a:r>
              <a:r>
                <a:rPr lang="en-US" dirty="0"/>
                <a:t>)</a:t>
              </a:r>
              <a:endParaRPr lang="cs-CZ" dirty="0"/>
            </a:p>
          </p:txBody>
        </p:sp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5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7022D-6D6D-8342-806F-282BD9200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Matematická biologie a biomedicína, RECETOX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2F80F-9297-2040-85E3-B89ED78E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B1C686-56F6-704A-BE07-2B4748B4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MBB – má dvě garantující pracoviště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11120066" cy="4139998"/>
          </a:xfrm>
        </p:spPr>
        <p:txBody>
          <a:bodyPr/>
          <a:lstStyle/>
          <a:p>
            <a:r>
              <a:rPr lang="cs-CZ" dirty="0" smtClean="0"/>
              <a:t>Akreditace Bc. a Mgr. programu a část lektorů je součástí </a:t>
            </a:r>
            <a:r>
              <a:rPr lang="cs-CZ" b="1" dirty="0"/>
              <a:t>centra </a:t>
            </a:r>
            <a:r>
              <a:rPr lang="cs-CZ" b="1" dirty="0" smtClean="0"/>
              <a:t>RECETOX </a:t>
            </a:r>
            <a:r>
              <a:rPr lang="cs-CZ" dirty="0" smtClean="0"/>
              <a:t>Přírodovědecké fakulty MU,</a:t>
            </a:r>
          </a:p>
          <a:p>
            <a:r>
              <a:rPr lang="cs-CZ" dirty="0" smtClean="0"/>
              <a:t>Historicky je obor/program spjat s </a:t>
            </a:r>
            <a:r>
              <a:rPr lang="cs-CZ" b="1" dirty="0" smtClean="0"/>
              <a:t>Institutem biostatistiky a analýz </a:t>
            </a:r>
            <a:r>
              <a:rPr lang="cs-CZ" dirty="0" smtClean="0"/>
              <a:t>Lékařské fakulty MU, který také zaštiťuje velkou část lektorů.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5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8" y="1458000"/>
            <a:ext cx="8912137" cy="540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167" y="212166"/>
            <a:ext cx="6491578" cy="180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93672" cy="576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665" y="3887465"/>
            <a:ext cx="7271642" cy="2880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763816" y="328219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hlinkClick r:id="rId5"/>
              </a:rPr>
              <a:t>iba.med.muni.cz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155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7022D-6D6D-8342-806F-282BD9200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Matematická biologie a biomedicína, RECETOX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2F80F-9297-2040-85E3-B89ED78E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B1C686-56F6-704A-BE07-2B4748B4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MBB – specializace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9B5257-BAB0-8A40-A703-B75E932F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indent="-457200">
              <a:buFont typeface="+mj-lt"/>
              <a:buAutoNum type="arabicPeriod"/>
            </a:pPr>
            <a:r>
              <a:rPr lang="cs-CZ" b="1" dirty="0" smtClean="0"/>
              <a:t>Epidemiologie </a:t>
            </a:r>
            <a:r>
              <a:rPr lang="cs-CZ" b="1" dirty="0"/>
              <a:t>a modelování </a:t>
            </a:r>
            <a:r>
              <a:rPr lang="cs-CZ" dirty="0"/>
              <a:t>zaměřená na vysvětlování a </a:t>
            </a:r>
            <a:r>
              <a:rPr lang="cs-CZ" dirty="0" smtClean="0"/>
              <a:t>modelování faktorů </a:t>
            </a:r>
            <a:r>
              <a:rPr lang="cs-CZ" dirty="0"/>
              <a:t>spojených s vlastnostmi a chováním jedinců, populací a </a:t>
            </a:r>
            <a:r>
              <a:rPr lang="cs-CZ" dirty="0" smtClean="0"/>
              <a:t>společenstev i </a:t>
            </a:r>
            <a:r>
              <a:rPr lang="cs-CZ" dirty="0"/>
              <a:t>na modelování dat v </a:t>
            </a:r>
            <a:r>
              <a:rPr lang="cs-CZ" dirty="0" smtClean="0"/>
              <a:t>oblasti biomedicíny </a:t>
            </a:r>
            <a:r>
              <a:rPr lang="cs-CZ" dirty="0"/>
              <a:t>a životního prostředí. </a:t>
            </a:r>
            <a:endParaRPr lang="cs-CZ" dirty="0" smtClean="0"/>
          </a:p>
          <a:p>
            <a:pPr marL="529200" indent="-457200">
              <a:buFont typeface="+mj-lt"/>
              <a:buAutoNum type="arabicPeriod"/>
            </a:pPr>
            <a:r>
              <a:rPr lang="cs-CZ" b="1" dirty="0" smtClean="0"/>
              <a:t>Biomedicínská </a:t>
            </a:r>
            <a:r>
              <a:rPr lang="cs-CZ" b="1" dirty="0"/>
              <a:t>bioinformatika </a:t>
            </a:r>
            <a:r>
              <a:rPr lang="cs-CZ" dirty="0"/>
              <a:t>zaměřená na analýzu </a:t>
            </a:r>
            <a:r>
              <a:rPr lang="cs-CZ" dirty="0" smtClean="0"/>
              <a:t>komplexních molekulárně-biologických </a:t>
            </a:r>
            <a:r>
              <a:rPr lang="cs-CZ" dirty="0"/>
              <a:t>dat.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7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7022D-6D6D-8342-806F-282BD9200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Matematická biologie a biomedicína, RECETOX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2F80F-9297-2040-85E3-B89ED78E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B1C686-56F6-704A-BE07-2B4748B4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studia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9B5257-BAB0-8A40-A703-B75E932F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Povinné předměty</a:t>
            </a:r>
          </a:p>
          <a:p>
            <a:r>
              <a:rPr lang="cs-CZ" b="1" dirty="0" smtClean="0"/>
              <a:t>Povinně volitelné předměty</a:t>
            </a:r>
          </a:p>
          <a:p>
            <a:r>
              <a:rPr lang="cs-CZ" b="1" dirty="0" smtClean="0"/>
              <a:t>Volitelné předměty</a:t>
            </a:r>
          </a:p>
          <a:p>
            <a:r>
              <a:rPr lang="cs-CZ" b="1" dirty="0" smtClean="0"/>
              <a:t>Společný univerzitní základ bakalářského studia</a:t>
            </a:r>
          </a:p>
          <a:p>
            <a:r>
              <a:rPr lang="cs-CZ" b="1" dirty="0" smtClean="0"/>
              <a:t>Jazykové kurzy</a:t>
            </a:r>
          </a:p>
          <a:p>
            <a:r>
              <a:rPr lang="cs-CZ" b="1" dirty="0" smtClean="0"/>
              <a:t>Tělesná výchova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7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414000" y="1692003"/>
            <a:ext cx="11265810" cy="3907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7022D-6D6D-8342-806F-282BD9200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Matematická biologie a biomedicína, RECETOX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2F80F-9297-2040-85E3-B89ED78E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B1C686-56F6-704A-BE07-2B4748B4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studia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9B5257-BAB0-8A40-A703-B75E932F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Povinné předměty</a:t>
            </a:r>
          </a:p>
          <a:p>
            <a:r>
              <a:rPr lang="cs-CZ" b="1" dirty="0" smtClean="0"/>
              <a:t>Povinně volitelné předměty</a:t>
            </a:r>
          </a:p>
          <a:p>
            <a:r>
              <a:rPr lang="cs-CZ" b="1" dirty="0" smtClean="0"/>
              <a:t>Volitelné předměty</a:t>
            </a:r>
          </a:p>
          <a:p>
            <a:r>
              <a:rPr lang="cs-CZ" b="1" dirty="0" smtClean="0"/>
              <a:t>Společný univerzitní základ bakalářského studia</a:t>
            </a:r>
          </a:p>
          <a:p>
            <a:r>
              <a:rPr lang="cs-CZ" b="1" dirty="0" smtClean="0"/>
              <a:t>Jazykové kurzy</a:t>
            </a:r>
          </a:p>
          <a:p>
            <a:r>
              <a:rPr lang="cs-CZ" b="1" dirty="0" smtClean="0"/>
              <a:t>Tělesná výchova</a:t>
            </a:r>
          </a:p>
        </p:txBody>
      </p:sp>
      <p:sp>
        <p:nvSpPr>
          <p:cNvPr id="7" name="Obdélník 6"/>
          <p:cNvSpPr/>
          <p:nvPr/>
        </p:nvSpPr>
        <p:spPr>
          <a:xfrm>
            <a:off x="6386551" y="1904215"/>
            <a:ext cx="49423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= celkem musíte nasbírat 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180 kreditů za absolvované 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předměty</a:t>
            </a:r>
            <a:endParaRPr lang="cs-CZ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2" y="6172426"/>
            <a:ext cx="433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3396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EN.potx" id="{F22B4CD9-A780-4D55-92EA-76CD06D2DE59}" vid="{E8EE1CCA-34FB-4F4F-9F2E-C5A2AA42283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17522</TotalTime>
  <Words>303</Words>
  <Application>Microsoft Office PowerPoint</Application>
  <PresentationFormat>Širokoúhlá obrazovka</PresentationFormat>
  <Paragraphs>74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Tahoma</vt:lpstr>
      <vt:lpstr>Wingdings</vt:lpstr>
      <vt:lpstr>Presentation_MU_EN</vt:lpstr>
      <vt:lpstr>Studijní program  Matematická biologie a biomedicína</vt:lpstr>
      <vt:lpstr>Matematická biologie a biomedicína</vt:lpstr>
      <vt:lpstr>Prezentace aplikace PowerPoint</vt:lpstr>
      <vt:lpstr>MBB – má dvě garantující pracoviště</vt:lpstr>
      <vt:lpstr>Prezentace aplikace PowerPoint</vt:lpstr>
      <vt:lpstr>Prezentace aplikace PowerPoint</vt:lpstr>
      <vt:lpstr>MBB – specializace</vt:lpstr>
      <vt:lpstr>Struktura studia</vt:lpstr>
      <vt:lpstr>Struktura studia</vt:lpstr>
      <vt:lpstr>Struktura studia</vt:lpstr>
      <vt:lpstr>Prezentace aplikace PowerPoint</vt:lpstr>
      <vt:lpstr>Prezentace aplikace PowerPoint</vt:lpstr>
      <vt:lpstr>Epidemiologie a modelování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Biomedicínská bioinformatika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Ostřížek</dc:creator>
  <cp:lastModifiedBy>Pavlík Tomáš RNDr. Ph.D.</cp:lastModifiedBy>
  <cp:revision>63</cp:revision>
  <cp:lastPrinted>1601-01-01T00:00:00Z</cp:lastPrinted>
  <dcterms:created xsi:type="dcterms:W3CDTF">2018-11-28T09:04:29Z</dcterms:created>
  <dcterms:modified xsi:type="dcterms:W3CDTF">2020-10-05T06:38:44Z</dcterms:modified>
</cp:coreProperties>
</file>