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90" r:id="rId10"/>
    <p:sldId id="266" r:id="rId11"/>
    <p:sldId id="263" r:id="rId12"/>
    <p:sldId id="265" r:id="rId13"/>
    <p:sldId id="267" r:id="rId14"/>
    <p:sldId id="269" r:id="rId15"/>
    <p:sldId id="268" r:id="rId16"/>
    <p:sldId id="274" r:id="rId17"/>
    <p:sldId id="270" r:id="rId18"/>
    <p:sldId id="271" r:id="rId19"/>
    <p:sldId id="272" r:id="rId20"/>
    <p:sldId id="273" r:id="rId21"/>
    <p:sldId id="275" r:id="rId22"/>
    <p:sldId id="276" r:id="rId23"/>
    <p:sldId id="277" r:id="rId24"/>
    <p:sldId id="278" r:id="rId25"/>
    <p:sldId id="291" r:id="rId26"/>
    <p:sldId id="279" r:id="rId27"/>
    <p:sldId id="280" r:id="rId28"/>
    <p:sldId id="281" r:id="rId29"/>
    <p:sldId id="282" r:id="rId30"/>
    <p:sldId id="292" r:id="rId31"/>
    <p:sldId id="293" r:id="rId32"/>
    <p:sldId id="294" r:id="rId33"/>
    <p:sldId id="284" r:id="rId34"/>
    <p:sldId id="286" r:id="rId35"/>
    <p:sldId id="287" r:id="rId36"/>
    <p:sldId id="289" r:id="rId37"/>
    <p:sldId id="295" r:id="rId38"/>
    <p:sldId id="288" r:id="rId39"/>
    <p:sldId id="297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ereza Cahová" initials="TC" lastIdx="2" clrIdx="0">
    <p:extLst>
      <p:ext uri="{19B8F6BF-5375-455C-9EA6-DF929625EA0E}">
        <p15:presenceInfo xmlns:p15="http://schemas.microsoft.com/office/powerpoint/2012/main" userId="cf52e987d560610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103" autoAdjust="0"/>
    <p:restoredTop sz="93135" autoAdjust="0"/>
  </p:normalViewPr>
  <p:slideViewPr>
    <p:cSldViewPr snapToGrid="0">
      <p:cViewPr varScale="1">
        <p:scale>
          <a:sx n="72" d="100"/>
          <a:sy n="72" d="100"/>
        </p:scale>
        <p:origin x="612" y="66"/>
      </p:cViewPr>
      <p:guideLst/>
    </p:cSldViewPr>
  </p:slideViewPr>
  <p:outlineViewPr>
    <p:cViewPr>
      <p:scale>
        <a:sx n="33" d="100"/>
        <a:sy n="33" d="100"/>
      </p:scale>
      <p:origin x="0" y="-28158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5" d="100"/>
          <a:sy n="55" d="100"/>
        </p:scale>
        <p:origin x="2880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commentAuthors" Target="comment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F6DC3A-DB48-4401-8EF4-4278D05450D9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32E32A-5FFD-4153-ADA6-F99A8DBE94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934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32E32A-5FFD-4153-ADA6-F99A8DBE948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0626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32E32A-5FFD-4153-ADA6-F99A8DBE948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837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32E32A-5FFD-4153-ADA6-F99A8DBE948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9047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32E32A-5FFD-4153-ADA6-F99A8DBE948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1341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32E32A-5FFD-4153-ADA6-F99A8DBE948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6268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32E32A-5FFD-4153-ADA6-F99A8DBE948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0420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32E32A-5FFD-4153-ADA6-F99A8DBE948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4291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32E32A-5FFD-4153-ADA6-F99A8DBE948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2080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32E32A-5FFD-4153-ADA6-F99A8DBE9484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3524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32E32A-5FFD-4153-ADA6-F99A8DBE9484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73142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32E32A-5FFD-4153-ADA6-F99A8DBE9484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5005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32E32A-5FFD-4153-ADA6-F99A8DBE948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85209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32E32A-5FFD-4153-ADA6-F99A8DBE9484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7283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32E32A-5FFD-4153-ADA6-F99A8DBE9484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77859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32E32A-5FFD-4153-ADA6-F99A8DBE9484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17246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32E32A-5FFD-4153-ADA6-F99A8DBE9484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23603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32E32A-5FFD-4153-ADA6-F99A8DBE9484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46604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32E32A-5FFD-4153-ADA6-F99A8DBE9484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9723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32E32A-5FFD-4153-ADA6-F99A8DBE9484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53549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32E32A-5FFD-4153-ADA6-F99A8DBE9484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3820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32E32A-5FFD-4153-ADA6-F99A8DBE948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0192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32E32A-5FFD-4153-ADA6-F99A8DBE948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1354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32E32A-5FFD-4153-ADA6-F99A8DBE948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2359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32E32A-5FFD-4153-ADA6-F99A8DBE948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099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32E32A-5FFD-4153-ADA6-F99A8DBE948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7108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32E32A-5FFD-4153-ADA6-F99A8DBE948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9840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32E32A-5FFD-4153-ADA6-F99A8DBE948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6109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748618E9-EE2D-4864-9EEE-58939BD4FB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317D1EC0-23FF-4FC8-B22D-E34878EAA4CC}"/>
                </a:ext>
              </a:extLst>
            </p:cNvPr>
            <p:cNvCxnSpPr>
              <a:cxnSpLocks/>
            </p:cNvCxnSpPr>
            <p:nvPr/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5AB929A7-258C-4469-AAB4-A67D713F7A80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DA635CDB-2D00-49D5-B26E-0694A25000C7}"/>
                </a:ext>
              </a:extLst>
            </p:cNvPr>
            <p:cNvCxnSpPr>
              <a:cxnSpLocks/>
            </p:cNvCxnSpPr>
            <p:nvPr/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B4288D7A-F857-418D-92F2-368E841B9F27}"/>
                </a:ext>
              </a:extLst>
            </p:cNvPr>
            <p:cNvCxnSpPr>
              <a:cxnSpLocks/>
            </p:cNvCxnSpPr>
            <p:nvPr/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F1084F50-7F3C-4A4A-877E-FFD9EC7CD88B}"/>
                </a:ext>
              </a:extLst>
            </p:cNvPr>
            <p:cNvCxnSpPr>
              <a:cxnSpLocks/>
            </p:cNvCxnSpPr>
            <p:nvPr/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331E64C1-F4C0-4A94-B319-BB1A0A2450B5}"/>
                </a:ext>
              </a:extLst>
            </p:cNvPr>
            <p:cNvCxnSpPr>
              <a:cxnSpLocks/>
            </p:cNvCxnSpPr>
            <p:nvPr/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363D8374-8052-417F-AB69-B97EAC43D513}"/>
                </a:ext>
              </a:extLst>
            </p:cNvPr>
            <p:cNvCxnSpPr>
              <a:cxnSpLocks/>
            </p:cNvCxnSpPr>
            <p:nvPr/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C7750734-4D51-4019-A003-38A3DE49B434}"/>
                </a:ext>
              </a:extLst>
            </p:cNvPr>
            <p:cNvCxnSpPr>
              <a:cxnSpLocks/>
            </p:cNvCxnSpPr>
            <p:nvPr/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71B693D1-DBA2-4D3B-9B37-D9EE8C4112F4}"/>
                </a:ext>
              </a:extLst>
            </p:cNvPr>
            <p:cNvCxnSpPr>
              <a:cxnSpLocks/>
            </p:cNvCxnSpPr>
            <p:nvPr/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1BCD3EA8-E4C0-4AF6-817F-F9F29157A499}"/>
                </a:ext>
              </a:extLst>
            </p:cNvPr>
            <p:cNvCxnSpPr>
              <a:cxnSpLocks/>
            </p:cNvCxnSpPr>
            <p:nvPr/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7A170FB3-B397-4AC9-85FD-65388F26D90A}"/>
                </a:ext>
              </a:extLst>
            </p:cNvPr>
            <p:cNvCxnSpPr>
              <a:cxnSpLocks/>
            </p:cNvCxnSpPr>
            <p:nvPr/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BE5EC0B9-49C7-4777-AEC5-B5EF8DE40498}"/>
                </a:ext>
              </a:extLst>
            </p:cNvPr>
            <p:cNvCxnSpPr>
              <a:cxnSpLocks/>
            </p:cNvCxnSpPr>
            <p:nvPr/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7902048B-30F7-4434-87A5-140F9BB4BEB1}"/>
                </a:ext>
              </a:extLst>
            </p:cNvPr>
            <p:cNvCxnSpPr>
              <a:cxnSpLocks/>
            </p:cNvCxnSpPr>
            <p:nvPr/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0500A6E2-A41C-4751-8A4E-9A0C5718D930}"/>
                </a:ext>
              </a:extLst>
            </p:cNvPr>
            <p:cNvCxnSpPr>
              <a:cxnSpLocks/>
            </p:cNvCxnSpPr>
            <p:nvPr/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FC259517-7BE7-45F9-81C0-3A6362BF143C}"/>
                </a:ext>
              </a:extLst>
            </p:cNvPr>
            <p:cNvCxnSpPr>
              <a:cxnSpLocks/>
            </p:cNvCxnSpPr>
            <p:nvPr/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90652F56-7B71-42B2-AB68-22204A6DF177}"/>
                </a:ext>
              </a:extLst>
            </p:cNvPr>
            <p:cNvCxnSpPr>
              <a:cxnSpLocks/>
            </p:cNvCxnSpPr>
            <p:nvPr/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1059830E-1C3D-4D42-8789-524971CB4657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B53325A7-86D3-4B52-A7E3-ADDF408B4067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6D53F46F-EC12-484C-A4E7-791E57687AC1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464ED9CA-8950-47B8-A9ED-22B45CE15FBC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E4429F7B-9FD7-438F-8ECA-3FCAD0061805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0C558100-D455-4B41-890C-BCC898B2D165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F2886397-398A-4318-BE16-2CBAC1902F9E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7D32A3A6-CE6E-4ABD-8522-2C8DC88C070E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F9014C09-5B84-4798-8BDE-C80D76E67B8E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2A29EB9E-ED9D-4C69-8A26-9A7A0A830569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AA2899F9-1795-416F-8F3D-26EEB684DB6A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E3043474-8625-495C-BD06-3627FD286C55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D432CE47-7631-408E-8DDC-79EE378B707B}"/>
                </a:ext>
              </a:extLst>
            </p:cNvPr>
            <p:cNvCxnSpPr>
              <a:cxnSpLocks/>
            </p:cNvCxnSpPr>
            <p:nvPr/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B2C8832D-8B8D-4036-B913-2D363143274B}"/>
                </a:ext>
              </a:extLst>
            </p:cNvPr>
            <p:cNvCxnSpPr>
              <a:cxnSpLocks/>
            </p:cNvCxnSpPr>
            <p:nvPr/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1CCEFEAF-E87B-4FF2-A947-94CABAA0610D}"/>
                </a:ext>
              </a:extLst>
            </p:cNvPr>
            <p:cNvCxnSpPr>
              <a:cxnSpLocks/>
            </p:cNvCxnSpPr>
            <p:nvPr/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43A7CD3-94E1-42A9-BAB7-2AFCD9FCBD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1078" y="722903"/>
            <a:ext cx="10495904" cy="2460770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67609B-8FD3-4FF7-8EBC-6619CA868B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1078" y="3428997"/>
            <a:ext cx="10495904" cy="230663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39" name="Right Triangle 38">
            <a:extLst>
              <a:ext uri="{FF2B5EF4-FFF2-40B4-BE49-F238E27FC236}">
                <a16:creationId xmlns:a16="http://schemas.microsoft.com/office/drawing/2014/main" id="{2437C4A8-8E3A-4ADA-93B9-64737CE1AB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3500000">
            <a:off x="-281093" y="2607907"/>
            <a:ext cx="568289" cy="568289"/>
          </a:xfrm>
          <a:prstGeom prst="rtTriangl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C7A76F-3401-4F50-AE85-8F2AA247B9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2BA41-EC5B-4197-BCC8-0FD2E523CD7A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F02E50-D34E-4DD4-8B3B-55D08F25F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91078" y="236364"/>
            <a:ext cx="4114800" cy="41712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B53B71-D2FA-4DDC-9C9C-E26F7B591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5108C-154A-4A5A-9C05-91A49A422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0709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9BD70F-ACE4-4595-845E-2296BDF83B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978CD9-E0B5-4B48-8366-91E6D22C9F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FAF4B4-44D3-4E29-B235-A1B8682077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2BA41-EC5B-4197-BCC8-0FD2E523CD7A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D7BA37-9639-480E-84AB-EA277225CA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BFC658-154E-48DE-AD31-813E5170C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5108C-154A-4A5A-9C05-91A49A422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730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65405209-5179-4359-91ED-1B1A46619A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0E32344F-3BE0-4CE8-B1BD-9ABD425E1C0D}"/>
                </a:ext>
              </a:extLst>
            </p:cNvPr>
            <p:cNvCxnSpPr>
              <a:cxnSpLocks/>
            </p:cNvCxnSpPr>
            <p:nvPr/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599DE306-F4FB-4730-A066-ADF38D739563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CCB32885-303F-477F-A081-27425944F230}"/>
                </a:ext>
              </a:extLst>
            </p:cNvPr>
            <p:cNvCxnSpPr>
              <a:cxnSpLocks/>
            </p:cNvCxnSpPr>
            <p:nvPr/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260C0C0B-4CD0-467D-A382-2B2415102C48}"/>
                </a:ext>
              </a:extLst>
            </p:cNvPr>
            <p:cNvCxnSpPr>
              <a:cxnSpLocks/>
            </p:cNvCxnSpPr>
            <p:nvPr/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5788DF0F-327F-43A5-AB71-3D32053D83CA}"/>
                </a:ext>
              </a:extLst>
            </p:cNvPr>
            <p:cNvCxnSpPr>
              <a:cxnSpLocks/>
            </p:cNvCxnSpPr>
            <p:nvPr/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298A0902-2662-4911-A532-AA6310861479}"/>
                </a:ext>
              </a:extLst>
            </p:cNvPr>
            <p:cNvCxnSpPr>
              <a:cxnSpLocks/>
            </p:cNvCxnSpPr>
            <p:nvPr/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4ABDA4F7-23F4-46D1-8B7E-A21DD84083E1}"/>
                </a:ext>
              </a:extLst>
            </p:cNvPr>
            <p:cNvCxnSpPr>
              <a:cxnSpLocks/>
            </p:cNvCxnSpPr>
            <p:nvPr/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7FC9FC2-8808-438E-8FFB-5FE416BFB5C8}"/>
                </a:ext>
              </a:extLst>
            </p:cNvPr>
            <p:cNvCxnSpPr>
              <a:cxnSpLocks/>
            </p:cNvCxnSpPr>
            <p:nvPr/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204694E5-71F9-4210-9BE8-FC12CC177BD3}"/>
                </a:ext>
              </a:extLst>
            </p:cNvPr>
            <p:cNvCxnSpPr>
              <a:cxnSpLocks/>
            </p:cNvCxnSpPr>
            <p:nvPr/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0B37E805-A7E5-4906-B0C5-1373F3DA9628}"/>
                </a:ext>
              </a:extLst>
            </p:cNvPr>
            <p:cNvCxnSpPr>
              <a:cxnSpLocks/>
            </p:cNvCxnSpPr>
            <p:nvPr/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7A4CD964-FBD6-41AB-8A02-9509A2BAC11F}"/>
                </a:ext>
              </a:extLst>
            </p:cNvPr>
            <p:cNvCxnSpPr>
              <a:cxnSpLocks/>
            </p:cNvCxnSpPr>
            <p:nvPr/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E9CD7FF8-E827-4E0A-BCE2-CCB34EDAC0FC}"/>
                </a:ext>
              </a:extLst>
            </p:cNvPr>
            <p:cNvCxnSpPr>
              <a:cxnSpLocks/>
            </p:cNvCxnSpPr>
            <p:nvPr/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5C4AD6BB-F1EE-4FB8-96E8-6890447800EC}"/>
                </a:ext>
              </a:extLst>
            </p:cNvPr>
            <p:cNvCxnSpPr>
              <a:cxnSpLocks/>
            </p:cNvCxnSpPr>
            <p:nvPr/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FE935057-E0A3-4DAE-B9C8-6E818D7A7205}"/>
                </a:ext>
              </a:extLst>
            </p:cNvPr>
            <p:cNvCxnSpPr>
              <a:cxnSpLocks/>
            </p:cNvCxnSpPr>
            <p:nvPr/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308DDF69-1C14-453C-BC3A-37D3FE69DFC7}"/>
                </a:ext>
              </a:extLst>
            </p:cNvPr>
            <p:cNvCxnSpPr>
              <a:cxnSpLocks/>
            </p:cNvCxnSpPr>
            <p:nvPr/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E6C26D82-15BA-4B2E-A42D-2ECA8012D307}"/>
                </a:ext>
              </a:extLst>
            </p:cNvPr>
            <p:cNvCxnSpPr>
              <a:cxnSpLocks/>
            </p:cNvCxnSpPr>
            <p:nvPr/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D7F73B67-E5E9-4000-91DA-034B2127EFD2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EAFAC1B5-F0DD-4FC0-B4C9-77CB29DF4425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9ACB3DB-54B2-4CEE-A791-C6FC6C758DAE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68324004-1030-47D9-B817-425FF6ECCECC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1AA001C4-81AB-4FA6-ADAA-C8618056353B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8D1DAD34-7844-4F16-9874-F51F2A23B9EA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77DCBC6D-1BDA-4CB1-A3EC-59F240C8FA19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E5B3C1A0-58E7-47E4-831B-CF3EE21D1E90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08A09FAA-E123-4FE4-B67A-9EBDE1A3130F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5317B7C6-C816-4A58-B184-135E4FD19F55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24D22ABB-4CE8-47DC-80BF-39B3E4CF7048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3A17DE37-A292-4031-AF42-CDB00A13EE76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B73EF673-CB75-435F-9BF3-7594EC3ADF8F}"/>
                </a:ext>
              </a:extLst>
            </p:cNvPr>
            <p:cNvCxnSpPr>
              <a:cxnSpLocks/>
            </p:cNvCxnSpPr>
            <p:nvPr/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D35F4581-15F6-47EE-87D0-1132A093DBA5}"/>
                </a:ext>
              </a:extLst>
            </p:cNvPr>
            <p:cNvCxnSpPr>
              <a:cxnSpLocks/>
            </p:cNvCxnSpPr>
            <p:nvPr/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565CF984-F5BD-45C4-9A12-B02DB4F044E1}"/>
                </a:ext>
              </a:extLst>
            </p:cNvPr>
            <p:cNvCxnSpPr>
              <a:cxnSpLocks/>
            </p:cNvCxnSpPr>
            <p:nvPr/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Right Triangle 38">
            <a:extLst>
              <a:ext uri="{FF2B5EF4-FFF2-40B4-BE49-F238E27FC236}">
                <a16:creationId xmlns:a16="http://schemas.microsoft.com/office/drawing/2014/main" id="{ACE66A86-8455-497B-9CA4-F460A19E5F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8900000">
            <a:off x="7770390" y="-287370"/>
            <a:ext cx="568289" cy="568289"/>
          </a:xfrm>
          <a:prstGeom prst="rtTriangl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Vertical Title 1">
            <a:extLst>
              <a:ext uri="{FF2B5EF4-FFF2-40B4-BE49-F238E27FC236}">
                <a16:creationId xmlns:a16="http://schemas.microsoft.com/office/drawing/2014/main" id="{5868C62B-71EF-4824-9EE8-6CAE179842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707774" y="715616"/>
            <a:ext cx="3295876" cy="502659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43E4C8-4AA9-49D7-BF71-1AB5F2CFE1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83588" y="715616"/>
            <a:ext cx="6770448" cy="502659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7898B3-014E-440B-BA4E-106339212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2BA41-EC5B-4197-BCC8-0FD2E523CD7A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C22643-CE63-4C3E-B437-5A1A5EF911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D1CE5E-160A-4B37-94E2-3D9DC75BFF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5108C-154A-4A5A-9C05-91A49A422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9478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0D8D6B-70A2-430A-9F5D-DA093D8C1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4A2845-6CA6-4745-A951-25B8D5319D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049424-7A20-4BA1-9F60-671A5DBB3B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2BA41-EC5B-4197-BCC8-0FD2E523CD7A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1BD2B2-E17F-402E-8EA3-5C7C1118A8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D23070-8658-4AC0-B2A3-4BE605A84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5108C-154A-4A5A-9C05-91A49A422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6270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A69DB7AC-F7D7-430A-A2A7-CD3EBBF1D3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66AAF10E-F092-4160-BF4A-FF568555B790}"/>
                </a:ext>
              </a:extLst>
            </p:cNvPr>
            <p:cNvCxnSpPr>
              <a:cxnSpLocks/>
            </p:cNvCxnSpPr>
            <p:nvPr/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36341C04-9B94-4385-A661-7B8C17000497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F4C1D709-6A0F-409C-B2D0-C248E562265E}"/>
                </a:ext>
              </a:extLst>
            </p:cNvPr>
            <p:cNvCxnSpPr>
              <a:cxnSpLocks/>
            </p:cNvCxnSpPr>
            <p:nvPr/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B999BE53-BA11-4B67-BFBB-6281DB50C75D}"/>
                </a:ext>
              </a:extLst>
            </p:cNvPr>
            <p:cNvCxnSpPr>
              <a:cxnSpLocks/>
            </p:cNvCxnSpPr>
            <p:nvPr/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9B662D93-31C1-4DFB-A938-E631F89AA9F0}"/>
                </a:ext>
              </a:extLst>
            </p:cNvPr>
            <p:cNvCxnSpPr>
              <a:cxnSpLocks/>
            </p:cNvCxnSpPr>
            <p:nvPr/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97ECC8DA-0BEC-4508-89D4-12FA35B481F5}"/>
                </a:ext>
              </a:extLst>
            </p:cNvPr>
            <p:cNvCxnSpPr>
              <a:cxnSpLocks/>
            </p:cNvCxnSpPr>
            <p:nvPr/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67DC8E6C-1B78-4B89-82DD-BBA778CD1482}"/>
                </a:ext>
              </a:extLst>
            </p:cNvPr>
            <p:cNvCxnSpPr>
              <a:cxnSpLocks/>
            </p:cNvCxnSpPr>
            <p:nvPr/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28E5F54A-0315-4B15-B865-1F0460526260}"/>
                </a:ext>
              </a:extLst>
            </p:cNvPr>
            <p:cNvCxnSpPr>
              <a:cxnSpLocks/>
            </p:cNvCxnSpPr>
            <p:nvPr/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4DD7F352-DE39-4835-8D3F-69CDEC490F1E}"/>
                </a:ext>
              </a:extLst>
            </p:cNvPr>
            <p:cNvCxnSpPr>
              <a:cxnSpLocks/>
            </p:cNvCxnSpPr>
            <p:nvPr/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49D6F20A-F777-4F41-B23B-735A64FA5DA3}"/>
                </a:ext>
              </a:extLst>
            </p:cNvPr>
            <p:cNvCxnSpPr>
              <a:cxnSpLocks/>
            </p:cNvCxnSpPr>
            <p:nvPr/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21BBADBA-0F74-418B-BC50-AD44596C3EF8}"/>
                </a:ext>
              </a:extLst>
            </p:cNvPr>
            <p:cNvCxnSpPr>
              <a:cxnSpLocks/>
            </p:cNvCxnSpPr>
            <p:nvPr/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3918BE26-88E5-457C-8095-745F34D15366}"/>
                </a:ext>
              </a:extLst>
            </p:cNvPr>
            <p:cNvCxnSpPr>
              <a:cxnSpLocks/>
            </p:cNvCxnSpPr>
            <p:nvPr/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4FB269E0-E058-4340-B93D-7D40FFF521F3}"/>
                </a:ext>
              </a:extLst>
            </p:cNvPr>
            <p:cNvCxnSpPr>
              <a:cxnSpLocks/>
            </p:cNvCxnSpPr>
            <p:nvPr/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EDDD9AEE-5501-4385-B339-4616F567B53D}"/>
                </a:ext>
              </a:extLst>
            </p:cNvPr>
            <p:cNvCxnSpPr>
              <a:cxnSpLocks/>
            </p:cNvCxnSpPr>
            <p:nvPr/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84D29C61-8926-4C98-882B-AB90108C8386}"/>
                </a:ext>
              </a:extLst>
            </p:cNvPr>
            <p:cNvCxnSpPr>
              <a:cxnSpLocks/>
            </p:cNvCxnSpPr>
            <p:nvPr/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CAC585F9-B633-4F7E-AADE-75079DC17158}"/>
                </a:ext>
              </a:extLst>
            </p:cNvPr>
            <p:cNvCxnSpPr>
              <a:cxnSpLocks/>
            </p:cNvCxnSpPr>
            <p:nvPr/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E5DC6366-5525-4FBC-9886-D4409F6B2993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7CC03CF9-098C-4140-806A-023D3DC3F2E3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9C41BC4-89DF-4EC4-A141-9EF16D8EEB5B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432AD067-E64C-499E-9C0A-A72525874417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6653DD54-FA2B-4B91-A94E-3C46AE21B385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586AC204-156B-442E-B028-01036BD1F267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303512DE-F013-431A-9F6E-ADDA88FB2DD5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8E95FEE1-61A9-4065-B9F8-5589180AC62B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5028AA59-C1FA-46C0-BFDD-1C1D3404C81C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0A5C99EE-B791-470A-8639-0357A751EB43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454F4204-F48B-4AF5-B11E-0CE7D972AC37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076643FE-3966-4B82-9623-C61A56EDD20C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2DD769C5-B1B1-45BD-A40A-67E6568C8434}"/>
                </a:ext>
              </a:extLst>
            </p:cNvPr>
            <p:cNvCxnSpPr>
              <a:cxnSpLocks/>
            </p:cNvCxnSpPr>
            <p:nvPr/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2A511707-50C7-48B2-81F7-5C82BF57795C}"/>
                </a:ext>
              </a:extLst>
            </p:cNvPr>
            <p:cNvCxnSpPr>
              <a:cxnSpLocks/>
            </p:cNvCxnSpPr>
            <p:nvPr/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838D44F3-CCFE-48A0-8414-FFF5E43D9184}"/>
                </a:ext>
              </a:extLst>
            </p:cNvPr>
            <p:cNvCxnSpPr>
              <a:cxnSpLocks/>
            </p:cNvCxnSpPr>
            <p:nvPr/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D126FE0-8204-40BB-AD46-4A0C7A4751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078" y="718115"/>
            <a:ext cx="10312571" cy="278150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25E350-4200-419C-A167-527DD6B777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1078" y="3753350"/>
            <a:ext cx="10312571" cy="1991572"/>
          </a:xfrm>
        </p:spPr>
        <p:txBody>
          <a:bodyPr/>
          <a:lstStyle>
            <a:lvl1pPr marL="0" indent="0">
              <a:buNone/>
              <a:defRPr lang="en-US" sz="2400" kern="120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9" name="Right Triangle 38">
            <a:extLst>
              <a:ext uri="{FF2B5EF4-FFF2-40B4-BE49-F238E27FC236}">
                <a16:creationId xmlns:a16="http://schemas.microsoft.com/office/drawing/2014/main" id="{6741F519-22CF-4C01-B140-5480DBAB30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3500000">
            <a:off x="-281093" y="2607907"/>
            <a:ext cx="568289" cy="568289"/>
          </a:xfrm>
          <a:prstGeom prst="rtTriangl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5D1550-9064-4767-B70A-3501AF956C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2BA41-EC5B-4197-BCC8-0FD2E523CD7A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1E1C33-2E8E-4041-9683-12048CB8AB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D36992-B921-4F3F-9C4A-0D67E618D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5108C-154A-4A5A-9C05-91A49A422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7574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ACFDF5-4B31-4F1B-83BA-82A9510379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078" y="722903"/>
            <a:ext cx="10312571" cy="135484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4EC9A6-F718-4497-8A75-637EE17458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1078" y="2345843"/>
            <a:ext cx="5009584" cy="32743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503E57-9695-4508-9778-B3DB1FB5FA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35075" y="2345843"/>
            <a:ext cx="5068574" cy="32743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74CEE6-B9DC-4CCC-8F4C-0B4DADFB01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2BA41-EC5B-4197-BCC8-0FD2E523CD7A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C85191-5804-47C9-95EB-D49D71573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6B0A03-44F6-4299-B45D-E07A02390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5108C-154A-4A5A-9C05-91A49A422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3799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6920E6-CC97-4BD8-92FE-8F36024D0E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078" y="722900"/>
            <a:ext cx="10320062" cy="14075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3872FB-EDD5-42FB-8A9A-279EAD4FB0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1078" y="2331481"/>
            <a:ext cx="4963444" cy="540072"/>
          </a:xfrm>
        </p:spPr>
        <p:txBody>
          <a:bodyPr anchor="b"/>
          <a:lstStyle>
            <a:lvl1pPr marL="0" indent="0">
              <a:buNone/>
              <a:defRPr sz="24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5F28C1-95C8-476A-8D93-D580DD39D8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1078" y="2954564"/>
            <a:ext cx="4963444" cy="27903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4315485-EE1A-41B0-873A-BA9D06E88B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03351" y="2331481"/>
            <a:ext cx="4900298" cy="540072"/>
          </a:xfrm>
        </p:spPr>
        <p:txBody>
          <a:bodyPr anchor="b"/>
          <a:lstStyle>
            <a:lvl1pPr marL="0" indent="0">
              <a:buNone/>
              <a:defRPr sz="24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581A6FB-1583-4A1B-A4A7-C65062C57B7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03351" y="2954564"/>
            <a:ext cx="4900298" cy="27903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3A29EA7-E61E-4617-9DA9-40B9299B32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587" y="6215870"/>
            <a:ext cx="3843779" cy="417126"/>
          </a:xfrm>
        </p:spPr>
        <p:txBody>
          <a:bodyPr/>
          <a:lstStyle/>
          <a:p>
            <a:fld id="{8F72BA41-EC5B-4197-BCC8-0FD2E523CD7A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56249CC-EB72-46A6-87D9-5FBDA8E45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91078" y="236364"/>
            <a:ext cx="4114800" cy="41712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AA04EE7-47BE-4ECE-A170-793C4E569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5108C-154A-4A5A-9C05-91A49A422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3283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EE4946-24AD-40DD-95A7-49BA49C22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078" y="722903"/>
            <a:ext cx="10501177" cy="1401231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8CF342-49F6-482D-943E-7E50B1694A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2BA41-EC5B-4197-BCC8-0FD2E523CD7A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4033E5-3797-4FF8-866F-9FD9325A9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91078" y="236364"/>
            <a:ext cx="4114800" cy="417126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DC1E67-424D-4638-98F8-38E71A410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5108C-154A-4A5A-9C05-91A49A422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954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45BED274-5EB4-4EF4-B353-E55BD5026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E0418BE5-560E-4E49-B12D-B555511FED72}"/>
                </a:ext>
              </a:extLst>
            </p:cNvPr>
            <p:cNvCxnSpPr>
              <a:cxnSpLocks/>
            </p:cNvCxnSpPr>
            <p:nvPr/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849D1162-73B9-420F-BCBE-95039D00CD24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92BA76FE-316A-48E2-A03B-4E05691C4348}"/>
                </a:ext>
              </a:extLst>
            </p:cNvPr>
            <p:cNvCxnSpPr>
              <a:cxnSpLocks/>
            </p:cNvCxnSpPr>
            <p:nvPr/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0E678FBC-A6AD-4422-BA24-A4172F8862CA}"/>
                </a:ext>
              </a:extLst>
            </p:cNvPr>
            <p:cNvCxnSpPr>
              <a:cxnSpLocks/>
            </p:cNvCxnSpPr>
            <p:nvPr/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DD3C5C3E-2D08-43F0-AFAC-E15360CA7D34}"/>
                </a:ext>
              </a:extLst>
            </p:cNvPr>
            <p:cNvCxnSpPr>
              <a:cxnSpLocks/>
            </p:cNvCxnSpPr>
            <p:nvPr/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E0BEAC62-AF92-4A65-9790-6F6E0C6C5A1F}"/>
                </a:ext>
              </a:extLst>
            </p:cNvPr>
            <p:cNvCxnSpPr>
              <a:cxnSpLocks/>
            </p:cNvCxnSpPr>
            <p:nvPr/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3C77D7C5-E76E-4E82-BFC4-9A75D2C8089D}"/>
                </a:ext>
              </a:extLst>
            </p:cNvPr>
            <p:cNvCxnSpPr>
              <a:cxnSpLocks/>
            </p:cNvCxnSpPr>
            <p:nvPr/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C66E0152-96B9-4067-80D3-D9BDE6D7EC95}"/>
                </a:ext>
              </a:extLst>
            </p:cNvPr>
            <p:cNvCxnSpPr>
              <a:cxnSpLocks/>
            </p:cNvCxnSpPr>
            <p:nvPr/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0918AFCC-B9DA-4092-8FBA-2CFEDB0388E3}"/>
                </a:ext>
              </a:extLst>
            </p:cNvPr>
            <p:cNvCxnSpPr>
              <a:cxnSpLocks/>
            </p:cNvCxnSpPr>
            <p:nvPr/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91EC7D33-C87E-4812-A722-53C5D99272B5}"/>
                </a:ext>
              </a:extLst>
            </p:cNvPr>
            <p:cNvCxnSpPr>
              <a:cxnSpLocks/>
            </p:cNvCxnSpPr>
            <p:nvPr/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95F239E3-501A-4C3C-9BE4-6BFA0D3126B7}"/>
                </a:ext>
              </a:extLst>
            </p:cNvPr>
            <p:cNvCxnSpPr>
              <a:cxnSpLocks/>
            </p:cNvCxnSpPr>
            <p:nvPr/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9B62BF3B-95BB-4188-AAE5-015A0EF3D186}"/>
                </a:ext>
              </a:extLst>
            </p:cNvPr>
            <p:cNvCxnSpPr>
              <a:cxnSpLocks/>
            </p:cNvCxnSpPr>
            <p:nvPr/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B14E5F0F-0124-40D0-A0BF-AE307A0E15F4}"/>
                </a:ext>
              </a:extLst>
            </p:cNvPr>
            <p:cNvCxnSpPr>
              <a:cxnSpLocks/>
            </p:cNvCxnSpPr>
            <p:nvPr/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2BADC3B1-26C7-4CF1-B29D-4D0DEA3E2633}"/>
                </a:ext>
              </a:extLst>
            </p:cNvPr>
            <p:cNvCxnSpPr>
              <a:cxnSpLocks/>
            </p:cNvCxnSpPr>
            <p:nvPr/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A0A7DF6E-1132-4A80-9B18-593B1ACD7784}"/>
                </a:ext>
              </a:extLst>
            </p:cNvPr>
            <p:cNvCxnSpPr>
              <a:cxnSpLocks/>
            </p:cNvCxnSpPr>
            <p:nvPr/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9EF19589-10D8-4A8F-A0B1-F7CE380E3001}"/>
                </a:ext>
              </a:extLst>
            </p:cNvPr>
            <p:cNvCxnSpPr>
              <a:cxnSpLocks/>
            </p:cNvCxnSpPr>
            <p:nvPr/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28E6BB32-C4F8-4914-88D3-7DC5E79D023E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A8F046EE-9DBA-4924-A19C-ED8741F5F810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8AABBC44-ABA8-4913-824E-64D344724644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54272B22-1C39-47A0-8551-73666AFBEECC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08CDFF66-464C-4ABF-BB01-00500A3B7517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3079FC88-BD3B-4C04-9B90-0FC93C179217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B1FCAED8-8687-4141-A7C3-0D88ACEDFECA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065038E6-7B32-460F-B804-D6C105FF44C9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EC5DAE85-AD17-454B-AB64-CEFF52FDAB9D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8C603643-2066-4967-AE4B-9DA143843B25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437E9533-9B07-43E3-B939-7BADC01FEE86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EDCCAAEE-AB2E-4534-893A-3DB109499FBB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48BD39A2-970F-4714-AAA6-67EE99A0EAA9}"/>
                </a:ext>
              </a:extLst>
            </p:cNvPr>
            <p:cNvCxnSpPr>
              <a:cxnSpLocks/>
            </p:cNvCxnSpPr>
            <p:nvPr/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CF4A1387-348B-4E46-9B65-FDF76ED0EF20}"/>
                </a:ext>
              </a:extLst>
            </p:cNvPr>
            <p:cNvCxnSpPr>
              <a:cxnSpLocks/>
            </p:cNvCxnSpPr>
            <p:nvPr/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BF5DAF27-A54D-442A-93E4-BA7F04EAE379}"/>
                </a:ext>
              </a:extLst>
            </p:cNvPr>
            <p:cNvCxnSpPr>
              <a:cxnSpLocks/>
            </p:cNvCxnSpPr>
            <p:nvPr/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2EA265F-80A1-448D-A6EB-CE8D6F6EC7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2BA41-EC5B-4197-BCC8-0FD2E523CD7A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815D00D-89E6-4E7A-9A4D-A8CCEB3BED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2B5AEA-8C38-4776-878C-AB01474D91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5108C-154A-4A5A-9C05-91A49A422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2572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ight Triangle 39">
            <a:extLst>
              <a:ext uri="{FF2B5EF4-FFF2-40B4-BE49-F238E27FC236}">
                <a16:creationId xmlns:a16="http://schemas.microsoft.com/office/drawing/2014/main" id="{C4853C57-22BC-4465-8B37-DC06FE5A00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3500000">
            <a:off x="-281092" y="3144857"/>
            <a:ext cx="568289" cy="568289"/>
          </a:xfrm>
          <a:prstGeom prst="rtTriangl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67C0A6-48E9-4845-9EBF-EF2A3DFD27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87" y="713677"/>
            <a:ext cx="4499914" cy="2996581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A8B542-2084-485C-ABFC-94340B4C7E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98672" y="708102"/>
            <a:ext cx="5656716" cy="543064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47791F-9546-470D-A174-D75285263C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3587" y="3976544"/>
            <a:ext cx="4499914" cy="2162201"/>
          </a:xfrm>
        </p:spPr>
        <p:txBody>
          <a:bodyPr>
            <a:normAutofit/>
          </a:bodyPr>
          <a:lstStyle>
            <a:lvl1pPr marL="0" indent="0">
              <a:buNone/>
              <a:defRPr lang="en-US" sz="2400" b="0" i="1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tx2">
                  <a:lumMod val="50000"/>
                  <a:lumOff val="50000"/>
                </a:schemeClr>
              </a:buClr>
              <a:buSzPct val="75000"/>
              <a:buFont typeface="Wingdings" panose="05000000000000000000" pitchFamily="2" charset="2"/>
              <a:buNone/>
            </a:pPr>
            <a:r>
              <a:rPr lang="en-US"/>
              <a:t>Click to edit Master text styles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550D594-9D00-4E12-9A7B-8B78EC199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C5DEA230-2680-47DD-BD49-FDBF4C1105A5}"/>
                </a:ext>
              </a:extLst>
            </p:cNvPr>
            <p:cNvCxnSpPr>
              <a:cxnSpLocks/>
            </p:cNvCxnSpPr>
            <p:nvPr/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F0BA61D-887F-46F1-B20D-EA4C38D467CE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F350DFBA-D16D-4AE0-8339-58C4089B94AD}"/>
                </a:ext>
              </a:extLst>
            </p:cNvPr>
            <p:cNvCxnSpPr>
              <a:cxnSpLocks/>
            </p:cNvCxnSpPr>
            <p:nvPr/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F4AAAA5-CEFC-4C25-91D3-5AE49F720DA5}"/>
                </a:ext>
              </a:extLst>
            </p:cNvPr>
            <p:cNvCxnSpPr>
              <a:cxnSpLocks/>
            </p:cNvCxnSpPr>
            <p:nvPr/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14D142AD-3FA3-43E4-8A61-61CF1E415684}"/>
                </a:ext>
              </a:extLst>
            </p:cNvPr>
            <p:cNvCxnSpPr>
              <a:cxnSpLocks/>
            </p:cNvCxnSpPr>
            <p:nvPr/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9C3755A3-93F4-4EC4-9635-7E89E4AF1D3F}"/>
                </a:ext>
              </a:extLst>
            </p:cNvPr>
            <p:cNvCxnSpPr>
              <a:cxnSpLocks/>
            </p:cNvCxnSpPr>
            <p:nvPr/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E0BFB588-0AB8-4BD8-9272-1CA867726018}"/>
                </a:ext>
              </a:extLst>
            </p:cNvPr>
            <p:cNvCxnSpPr>
              <a:cxnSpLocks/>
            </p:cNvCxnSpPr>
            <p:nvPr/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F45A6DF3-CF29-4480-A235-EAE88D65A63C}"/>
                </a:ext>
              </a:extLst>
            </p:cNvPr>
            <p:cNvCxnSpPr>
              <a:cxnSpLocks/>
            </p:cNvCxnSpPr>
            <p:nvPr/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9D6FF036-365A-4C15-8E15-0D5BBEBCEA58}"/>
                </a:ext>
              </a:extLst>
            </p:cNvPr>
            <p:cNvCxnSpPr>
              <a:cxnSpLocks/>
            </p:cNvCxnSpPr>
            <p:nvPr/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A85E76FF-4E86-4E42-B67E-B11AAE8D3076}"/>
                </a:ext>
              </a:extLst>
            </p:cNvPr>
            <p:cNvCxnSpPr>
              <a:cxnSpLocks/>
            </p:cNvCxnSpPr>
            <p:nvPr/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1A64CEE-7CED-4EB2-A414-6F2D91E824F9}"/>
                </a:ext>
              </a:extLst>
            </p:cNvPr>
            <p:cNvCxnSpPr>
              <a:cxnSpLocks/>
            </p:cNvCxnSpPr>
            <p:nvPr/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012C571B-47A6-49EB-A29F-678368BAED9F}"/>
                </a:ext>
              </a:extLst>
            </p:cNvPr>
            <p:cNvCxnSpPr>
              <a:cxnSpLocks/>
            </p:cNvCxnSpPr>
            <p:nvPr/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3160B109-845C-4119-BB66-9887B3859A7D}"/>
                </a:ext>
              </a:extLst>
            </p:cNvPr>
            <p:cNvCxnSpPr>
              <a:cxnSpLocks/>
            </p:cNvCxnSpPr>
            <p:nvPr/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B68B7447-FF64-42D9-B3C6-2BDC6F547EDE}"/>
                </a:ext>
              </a:extLst>
            </p:cNvPr>
            <p:cNvCxnSpPr>
              <a:cxnSpLocks/>
            </p:cNvCxnSpPr>
            <p:nvPr/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4FFF9B71-8653-450D-AFBE-2140D586FB50}"/>
                </a:ext>
              </a:extLst>
            </p:cNvPr>
            <p:cNvCxnSpPr>
              <a:cxnSpLocks/>
            </p:cNvCxnSpPr>
            <p:nvPr/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EF0B9E5A-C1DA-445C-A911-721DF98DDCDD}"/>
                </a:ext>
              </a:extLst>
            </p:cNvPr>
            <p:cNvCxnSpPr>
              <a:cxnSpLocks/>
            </p:cNvCxnSpPr>
            <p:nvPr/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F5C9A3DC-A478-4469-9359-34A435689F36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7DE3299-EED7-4771-A270-F6B02941AD65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B434422A-5B59-41DC-8E2A-1A8244580E30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4A176117-0990-434B-A9D9-B4B9043C5447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A7D6425E-C84A-462F-98F8-D0AB4FC3AF88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AF13AB68-7321-4AC2-AC60-0F417877D078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FE275CCE-D06F-49D0-8A47-372C5040330B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9D4B374E-EEBC-4A9C-B3B4-B269EC719857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2D80A7E6-BBEF-4EF1-B14A-29F26BFCF8E6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2D7BC013-9B50-459D-8B8D-F756514A478B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E48964C0-675D-4807-B795-4B695A8F8420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96911512-51A8-4CE7-A043-425C809EB5FB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43C15D1E-0EDF-4AD7-90C7-3D8D64E645DB}"/>
                </a:ext>
              </a:extLst>
            </p:cNvPr>
            <p:cNvCxnSpPr>
              <a:cxnSpLocks/>
            </p:cNvCxnSpPr>
            <p:nvPr/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78265A2D-2A6A-4301-B59F-8BAD98D9A57B}"/>
                </a:ext>
              </a:extLst>
            </p:cNvPr>
            <p:cNvCxnSpPr>
              <a:cxnSpLocks/>
            </p:cNvCxnSpPr>
            <p:nvPr/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D4A4907F-2D1D-49D1-882D-119AA5E1183B}"/>
                </a:ext>
              </a:extLst>
            </p:cNvPr>
            <p:cNvCxnSpPr>
              <a:cxnSpLocks/>
            </p:cNvCxnSpPr>
            <p:nvPr/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6A2284-37AB-43F5-98B8-8AB49DBFA9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2BA41-EC5B-4197-BCC8-0FD2E523CD7A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D8ABAA-E2F7-4C89-99ED-2C340220DD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52EF12-B2CD-4F3C-9F19-A86915405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5108C-154A-4A5A-9C05-91A49A422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5401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0DDA6865-0A03-48FA-AD6E-D5BF8FDE92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2277E8EB-0DA2-40E4-AD12-1CCD0D262D0B}"/>
                </a:ext>
              </a:extLst>
            </p:cNvPr>
            <p:cNvCxnSpPr>
              <a:cxnSpLocks/>
            </p:cNvCxnSpPr>
            <p:nvPr/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75BFE9F8-907A-4FFC-9FDE-2B51D238C40E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4BDDC323-8732-4007-BB81-1BE917E3B2FF}"/>
                </a:ext>
              </a:extLst>
            </p:cNvPr>
            <p:cNvCxnSpPr>
              <a:cxnSpLocks/>
            </p:cNvCxnSpPr>
            <p:nvPr/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B908FC40-8403-438D-95CA-E4EDC66192A9}"/>
                </a:ext>
              </a:extLst>
            </p:cNvPr>
            <p:cNvCxnSpPr>
              <a:cxnSpLocks/>
            </p:cNvCxnSpPr>
            <p:nvPr/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5411D218-3FEA-4455-9809-91F029FB55AE}"/>
                </a:ext>
              </a:extLst>
            </p:cNvPr>
            <p:cNvCxnSpPr>
              <a:cxnSpLocks/>
            </p:cNvCxnSpPr>
            <p:nvPr/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A541390F-BE50-4E4E-9DA2-B5F23F1A93D8}"/>
                </a:ext>
              </a:extLst>
            </p:cNvPr>
            <p:cNvCxnSpPr>
              <a:cxnSpLocks/>
            </p:cNvCxnSpPr>
            <p:nvPr/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0EB3F094-97B5-48E1-A4DE-8BEED2550283}"/>
                </a:ext>
              </a:extLst>
            </p:cNvPr>
            <p:cNvCxnSpPr>
              <a:cxnSpLocks/>
            </p:cNvCxnSpPr>
            <p:nvPr/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2D4DBB43-CB34-4881-9445-A7FE131D5327}"/>
                </a:ext>
              </a:extLst>
            </p:cNvPr>
            <p:cNvCxnSpPr>
              <a:cxnSpLocks/>
            </p:cNvCxnSpPr>
            <p:nvPr/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8B71F972-027A-47F0-996C-84BFE4574050}"/>
                </a:ext>
              </a:extLst>
            </p:cNvPr>
            <p:cNvCxnSpPr>
              <a:cxnSpLocks/>
            </p:cNvCxnSpPr>
            <p:nvPr/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3C41353D-93C8-43F8-BBDE-7AB6B29EC38C}"/>
                </a:ext>
              </a:extLst>
            </p:cNvPr>
            <p:cNvCxnSpPr>
              <a:cxnSpLocks/>
            </p:cNvCxnSpPr>
            <p:nvPr/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5CF07B24-CBD8-4F09-81EB-504285F8E115}"/>
                </a:ext>
              </a:extLst>
            </p:cNvPr>
            <p:cNvCxnSpPr>
              <a:cxnSpLocks/>
            </p:cNvCxnSpPr>
            <p:nvPr/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B27873BB-1D79-4055-801C-BDA0F9A15136}"/>
                </a:ext>
              </a:extLst>
            </p:cNvPr>
            <p:cNvCxnSpPr>
              <a:cxnSpLocks/>
            </p:cNvCxnSpPr>
            <p:nvPr/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8008D42B-2F35-497E-A26D-9AF008619D43}"/>
                </a:ext>
              </a:extLst>
            </p:cNvPr>
            <p:cNvCxnSpPr>
              <a:cxnSpLocks/>
            </p:cNvCxnSpPr>
            <p:nvPr/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07F57499-C4D9-4B7D-BADA-38462AA3164E}"/>
                </a:ext>
              </a:extLst>
            </p:cNvPr>
            <p:cNvCxnSpPr>
              <a:cxnSpLocks/>
            </p:cNvCxnSpPr>
            <p:nvPr/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1271F2B9-1FFA-4350-9370-B098459A2324}"/>
                </a:ext>
              </a:extLst>
            </p:cNvPr>
            <p:cNvCxnSpPr>
              <a:cxnSpLocks/>
            </p:cNvCxnSpPr>
            <p:nvPr/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38FBAFFC-DC8F-4BB4-B405-E4AAA269AED4}"/>
                </a:ext>
              </a:extLst>
            </p:cNvPr>
            <p:cNvCxnSpPr>
              <a:cxnSpLocks/>
            </p:cNvCxnSpPr>
            <p:nvPr/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F94FCE64-D7A5-411A-8795-932DD39F9520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E0B4ECFC-FD43-44CF-B7FA-2A8C5651400F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99DFBC12-1E1D-44DE-9966-BAB05B246636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B9BEF096-361C-478B-81EB-37584119BFEE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EFC81993-CE86-4910-B9CE-B69375BDCEE3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475613D7-9FB0-4D33-8784-EC059DE019C8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D520AFD9-E849-4F42-99B2-928E6098C29A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6A200B0B-91CD-4D66-ADFC-9585D283103C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B5DB0C45-30CE-4C85-95C6-FFF4977C646A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BDC31604-5F93-436D-A9D2-A48846D4E0DE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1FF1B965-7DE1-4AE3-B28B-DB6847BC52CC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EFD9FB65-4392-4D6A-8ACC-8151F682BFE8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4B40380C-3493-4AFE-BF13-AE68A8D244B4}"/>
                </a:ext>
              </a:extLst>
            </p:cNvPr>
            <p:cNvCxnSpPr>
              <a:cxnSpLocks/>
            </p:cNvCxnSpPr>
            <p:nvPr/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3CB21DF1-4859-4991-9C10-F8FA68F41013}"/>
                </a:ext>
              </a:extLst>
            </p:cNvPr>
            <p:cNvCxnSpPr>
              <a:cxnSpLocks/>
            </p:cNvCxnSpPr>
            <p:nvPr/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354AD212-17DC-4506-AAA0-34A46A0B11C3}"/>
                </a:ext>
              </a:extLst>
            </p:cNvPr>
            <p:cNvCxnSpPr>
              <a:cxnSpLocks/>
            </p:cNvCxnSpPr>
            <p:nvPr/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5B556E7-762B-4E18-A961-A4F7A9ECF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87" y="713677"/>
            <a:ext cx="4434823" cy="3020519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B7118AF-C54D-406D-AABE-AED6576D12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698672" y="713677"/>
            <a:ext cx="5304977" cy="543064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0" name="Right Triangle 39">
            <a:extLst>
              <a:ext uri="{FF2B5EF4-FFF2-40B4-BE49-F238E27FC236}">
                <a16:creationId xmlns:a16="http://schemas.microsoft.com/office/drawing/2014/main" id="{205CDEB9-8DED-4711-8140-4C943FC2CD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3500000">
            <a:off x="-281093" y="3143304"/>
            <a:ext cx="568289" cy="568289"/>
          </a:xfrm>
          <a:prstGeom prst="rtTriangl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E13C3F-6360-4760-9477-C3831A6E26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3587" y="3970330"/>
            <a:ext cx="4434823" cy="2173992"/>
          </a:xfrm>
        </p:spPr>
        <p:txBody>
          <a:bodyPr/>
          <a:lstStyle>
            <a:lvl1pPr marL="0" indent="0">
              <a:buNone/>
              <a:defRPr lang="en-US" sz="2400" b="0" i="1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192D3B-60EE-4FC5-9ED7-4445300844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2BA41-EC5B-4197-BCC8-0FD2E523CD7A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CF831E-9B19-4936-8BC9-F62A9B118B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71E1D1-F7A2-40D0-91DA-07468A965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5108C-154A-4A5A-9C05-91A49A422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6937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id="{BDF0D99C-5D42-41C6-A50C-C4E2D6B2A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5F28962D-50BA-43F8-8863-28ECE711D3FC}"/>
                </a:ext>
              </a:extLst>
            </p:cNvPr>
            <p:cNvCxnSpPr>
              <a:cxnSpLocks/>
            </p:cNvCxnSpPr>
            <p:nvPr/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780F5939-D4E0-46FD-9A5A-5D648E381092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8633D331-78CB-40A1-B167-8185EC5D707B}"/>
                </a:ext>
              </a:extLst>
            </p:cNvPr>
            <p:cNvCxnSpPr>
              <a:cxnSpLocks/>
            </p:cNvCxnSpPr>
            <p:nvPr/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C512E4B1-E78E-49E7-AA36-374CC1B084E4}"/>
                </a:ext>
              </a:extLst>
            </p:cNvPr>
            <p:cNvCxnSpPr>
              <a:cxnSpLocks/>
            </p:cNvCxnSpPr>
            <p:nvPr/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A7D46340-CBFC-490F-B44E-7AA8FBF58B05}"/>
                </a:ext>
              </a:extLst>
            </p:cNvPr>
            <p:cNvCxnSpPr>
              <a:cxnSpLocks/>
            </p:cNvCxnSpPr>
            <p:nvPr/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3575C26C-3EBD-4AA9-BA4D-2561E295D65D}"/>
                </a:ext>
              </a:extLst>
            </p:cNvPr>
            <p:cNvCxnSpPr>
              <a:cxnSpLocks/>
            </p:cNvCxnSpPr>
            <p:nvPr/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235DB6BE-E065-4559-BF5C-36B56B379040}"/>
                </a:ext>
              </a:extLst>
            </p:cNvPr>
            <p:cNvCxnSpPr>
              <a:cxnSpLocks/>
            </p:cNvCxnSpPr>
            <p:nvPr/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3DA54272-CD9D-4F68-BBAB-4F0C0C3EC635}"/>
                </a:ext>
              </a:extLst>
            </p:cNvPr>
            <p:cNvCxnSpPr>
              <a:cxnSpLocks/>
            </p:cNvCxnSpPr>
            <p:nvPr/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A002CE8F-9256-4F2C-B474-58873717119E}"/>
                </a:ext>
              </a:extLst>
            </p:cNvPr>
            <p:cNvCxnSpPr>
              <a:cxnSpLocks/>
            </p:cNvCxnSpPr>
            <p:nvPr/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59C9DE9F-4252-401D-913E-B74C9E326F98}"/>
                </a:ext>
              </a:extLst>
            </p:cNvPr>
            <p:cNvCxnSpPr>
              <a:cxnSpLocks/>
            </p:cNvCxnSpPr>
            <p:nvPr/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8FE4E69B-534F-4A80-9E1C-798BEE1B0795}"/>
                </a:ext>
              </a:extLst>
            </p:cNvPr>
            <p:cNvCxnSpPr>
              <a:cxnSpLocks/>
            </p:cNvCxnSpPr>
            <p:nvPr/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27564E1C-009C-4832-AE8D-E98286693F0C}"/>
                </a:ext>
              </a:extLst>
            </p:cNvPr>
            <p:cNvCxnSpPr>
              <a:cxnSpLocks/>
            </p:cNvCxnSpPr>
            <p:nvPr/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4305DF1C-5801-43F2-A8B9-5351369418C0}"/>
                </a:ext>
              </a:extLst>
            </p:cNvPr>
            <p:cNvCxnSpPr>
              <a:cxnSpLocks/>
            </p:cNvCxnSpPr>
            <p:nvPr/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806E71C8-0783-4E17-9B34-F51231DD2954}"/>
                </a:ext>
              </a:extLst>
            </p:cNvPr>
            <p:cNvCxnSpPr>
              <a:cxnSpLocks/>
            </p:cNvCxnSpPr>
            <p:nvPr/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FD908F17-2A89-4B0A-A2EA-692390969FE0}"/>
                </a:ext>
              </a:extLst>
            </p:cNvPr>
            <p:cNvCxnSpPr>
              <a:cxnSpLocks/>
            </p:cNvCxnSpPr>
            <p:nvPr/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FBE22751-380F-44F9-BEED-0A553CF87BE5}"/>
                </a:ext>
              </a:extLst>
            </p:cNvPr>
            <p:cNvCxnSpPr>
              <a:cxnSpLocks/>
            </p:cNvCxnSpPr>
            <p:nvPr/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77B27910-846F-4E4E-B588-F5B2E026FE96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E6E0501E-134E-46D7-984F-3A382B0BB29B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90A83974-CBD7-4A69-9D84-2D3BBDE027A5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A503E931-00D4-4B0C-BC69-49FE5C766518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97732A30-BE2F-4D71-BC37-60F7B44591B9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0C8EB840-DE7D-4E67-989C-F4D8F50E15BD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F05D2CC2-53CC-487E-A72E-42B1E9B18460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03A12D6B-1D60-4F26-8FB9-74AD5B070BDF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41895D00-2D63-443C-95A8-5EB6E5EECBFF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6AC50652-2A56-4382-95D0-971644EE0FA9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DA50A374-8880-482D-B54F-F74E0D7BE187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C66364D8-CCC7-4AAF-94BC-766EC160D99E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4A0DC409-26E2-4453-89FD-745EA849BE7F}"/>
                </a:ext>
              </a:extLst>
            </p:cNvPr>
            <p:cNvCxnSpPr>
              <a:cxnSpLocks/>
            </p:cNvCxnSpPr>
            <p:nvPr/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239ED039-D66C-4A5E-AA35-E7A5FA2E64C2}"/>
                </a:ext>
              </a:extLst>
            </p:cNvPr>
            <p:cNvCxnSpPr>
              <a:cxnSpLocks/>
            </p:cNvCxnSpPr>
            <p:nvPr/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C72C13DC-161E-49CF-96B5-5383AA052AB7}"/>
                </a:ext>
              </a:extLst>
            </p:cNvPr>
            <p:cNvCxnSpPr>
              <a:cxnSpLocks/>
            </p:cNvCxnSpPr>
            <p:nvPr/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5103067-48DA-458C-99F6-9921C19A80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079" y="725951"/>
            <a:ext cx="10325000" cy="14424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B86862-507E-4F73-890F-3B77BCFA3F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1079" y="2340131"/>
            <a:ext cx="10325000" cy="35644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FBC0BB-AF05-4753-9159-41A16FBFC3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3587" y="6215870"/>
            <a:ext cx="3843779" cy="417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72BA41-EC5B-4197-BCC8-0FD2E523CD7A}" type="datetimeFigureOut">
              <a:rPr lang="en-US" smtClean="0"/>
              <a:pPr/>
              <a:t>10/4/2021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362F82-EA1A-4B02-8A64-3B44C0D9DA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91078" y="236364"/>
            <a:ext cx="4114800" cy="417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C5EF32-1CA9-4CDA-8182-2FB0C30A0F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03649" y="6215870"/>
            <a:ext cx="979151" cy="417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15108C-154A-4A5A-9C05-91A49A422BA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ight Triangle 6">
            <a:extLst>
              <a:ext uri="{FF2B5EF4-FFF2-40B4-BE49-F238E27FC236}">
                <a16:creationId xmlns:a16="http://schemas.microsoft.com/office/drawing/2014/main" id="{63BAC6E0-ADAC-40FB-AF53-88FA5F8373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3500000">
            <a:off x="-281094" y="1516214"/>
            <a:ext cx="568289" cy="568289"/>
          </a:xfrm>
          <a:prstGeom prst="rtTriangl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7037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Clr>
          <a:schemeClr val="tx2">
            <a:lumMod val="50000"/>
            <a:lumOff val="50000"/>
          </a:schemeClr>
        </a:buClr>
        <a:buSzPct val="75000"/>
        <a:buFont typeface="Wingdings" panose="05000000000000000000" pitchFamily="2" charset="2"/>
        <a:buChar char="§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tx2">
            <a:lumMod val="50000"/>
            <a:lumOff val="50000"/>
          </a:schemeClr>
        </a:buClr>
        <a:buSzPct val="75000"/>
        <a:buFont typeface="Wingdings" panose="05000000000000000000" pitchFamily="2" charset="2"/>
        <a:buChar char="§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tx2">
            <a:lumMod val="50000"/>
            <a:lumOff val="50000"/>
          </a:schemeClr>
        </a:buClr>
        <a:buSzPct val="75000"/>
        <a:buFont typeface="Wingdings" panose="05000000000000000000" pitchFamily="2" charset="2"/>
        <a:buChar char="§"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tx2">
            <a:lumMod val="50000"/>
            <a:lumOff val="50000"/>
          </a:schemeClr>
        </a:buClr>
        <a:buSzPct val="75000"/>
        <a:buFont typeface="Wingdings" panose="05000000000000000000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tx2">
            <a:lumMod val="50000"/>
            <a:lumOff val="50000"/>
          </a:schemeClr>
        </a:buClr>
        <a:buSzPct val="75000"/>
        <a:buFont typeface="Wingdings" panose="05000000000000000000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tiff"/><Relationship Id="rId4" Type="http://schemas.openxmlformats.org/officeDocument/2006/relationships/image" Target="../media/image19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tiff"/><Relationship Id="rId3" Type="http://schemas.openxmlformats.org/officeDocument/2006/relationships/image" Target="../media/image25.jpeg"/><Relationship Id="rId7" Type="http://schemas.openxmlformats.org/officeDocument/2006/relationships/image" Target="../media/image29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tiff"/><Relationship Id="rId5" Type="http://schemas.openxmlformats.org/officeDocument/2006/relationships/image" Target="../media/image27.tiff"/><Relationship Id="rId4" Type="http://schemas.openxmlformats.org/officeDocument/2006/relationships/image" Target="../media/image26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tiff"/><Relationship Id="rId5" Type="http://schemas.openxmlformats.org/officeDocument/2006/relationships/image" Target="../media/image33.tiff"/><Relationship Id="rId4" Type="http://schemas.openxmlformats.org/officeDocument/2006/relationships/image" Target="../media/image32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9.jpeg"/><Relationship Id="rId4" Type="http://schemas.openxmlformats.org/officeDocument/2006/relationships/image" Target="../media/image3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fsymbols.com/copyright/" TargetMode="External"/><Relationship Id="rId4" Type="http://schemas.openxmlformats.org/officeDocument/2006/relationships/hyperlink" Target="https://www.youtube.com/watch?v=eVKYUh8s8DE&amp;t=48s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8" name="Rectangle 8">
            <a:extLst>
              <a:ext uri="{FF2B5EF4-FFF2-40B4-BE49-F238E27FC236}">
                <a16:creationId xmlns:a16="http://schemas.microsoft.com/office/drawing/2014/main" id="{4187D111-0A9D-421B-84EB-FC5811C3A9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15ECF02-0C11-4320-A868-5EC7DD53DE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8C74A336-DE5D-4AE0-9A50-8D93C4AA45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12">
              <a:extLst>
                <a:ext uri="{FF2B5EF4-FFF2-40B4-BE49-F238E27FC236}">
                  <a16:creationId xmlns:a16="http://schemas.microsoft.com/office/drawing/2014/main" id="{A11A81C9-7A36-4A04-B14C-A45B899E4B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DAE1DE35-5349-4B57-B255-C07C69270C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9AFE9588-5F4B-41DF-9FF6-6B4969245C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D4CC9B87-707A-4D04-9336-B1418878A8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58CF5CAA-7C4D-408A-B1A8-E98C0E6633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B462EA1B-90F8-4C08-AE36-FFBA2B45BF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9F7B5623-96F7-42F0-BAC5-78D6789E01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685D83B1-1723-4710-8FC5-18EDC879E4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6998838C-DFB6-48F7-A18D-30469E8162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9BDB9A78-94CB-422D-B92E-65FD2732EC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9A5DBD01-426B-424D-815A-96518F6007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3B0218DF-D55B-4D41-AE23-F1E64BAC60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F8D61EB8-98CC-4243-9E20-33CAC65BF5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A35F0944-B143-45B0-8B72-6CE34D4612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CF68EF7F-67D0-463D-AB84-EA24D18196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AE17074E-4E65-4CBD-B1B0-9C18D6F724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9CC905ED-EF46-4349-9E9B-2174310948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6B91F234-1C65-45AC-8CCE-A1C4AE49CE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4D46B3DB-5DBB-41CF-9FA5-010ECA0C3B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B92A3FF8-F172-47ED-84C6-802C85C1CB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15933982-9CB6-4199-B123-A3669A4FEF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3CA832CD-B214-4ABC-AC95-A3DA116ACE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D7EBA147-C4BA-4B48-B61D-CA24B8B06F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FA8253B7-461E-48CC-B871-8A255EE3D7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DADE46C3-C2E1-4492-AC59-870160A3C8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2B0052E9-B440-4C1E-BC41-39957D5901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731F119B-638C-42B1-8400-709B94F1EE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E16299ED-D998-4895-9CCF-02427F1954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F4442675-84C9-45C8-9524-ABE4E25071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B5BE3E63-4FA5-4EBD-9F3B-E29F5128A8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" name="Right Triangle 43">
            <a:extLst>
              <a:ext uri="{FF2B5EF4-FFF2-40B4-BE49-F238E27FC236}">
                <a16:creationId xmlns:a16="http://schemas.microsoft.com/office/drawing/2014/main" id="{F0753E91-DF19-4FA4-BFBF-221696B8D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>
            <a:off x="6297356" y="-287372"/>
            <a:ext cx="568289" cy="568289"/>
          </a:xfrm>
          <a:prstGeom prst="rtTriangl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CB8D8D-105A-47F1-A43D-3B3A85FE44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89726" y="722903"/>
            <a:ext cx="5415521" cy="2706098"/>
          </a:xfrm>
        </p:spPr>
        <p:txBody>
          <a:bodyPr>
            <a:normAutofit/>
          </a:bodyPr>
          <a:lstStyle/>
          <a:p>
            <a:r>
              <a:rPr lang="en-US" sz="5000" dirty="0"/>
              <a:t>TSAR: </a:t>
            </a:r>
            <a:r>
              <a:rPr lang="en-US" sz="4800" dirty="0"/>
              <a:t>Bacillariophyceae</a:t>
            </a:r>
            <a:r>
              <a:rPr lang="en-US" sz="5000" dirty="0"/>
              <a:t>, </a:t>
            </a:r>
            <a:r>
              <a:rPr lang="en-US" sz="3200" dirty="0" err="1"/>
              <a:t>Eustigmatophyceae</a:t>
            </a:r>
            <a:endParaRPr lang="en-US" sz="50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3866AF-AB2F-4427-A610-A40A3CB27F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89726" y="4741656"/>
            <a:ext cx="5415521" cy="1393442"/>
          </a:xfrm>
        </p:spPr>
        <p:txBody>
          <a:bodyPr>
            <a:normAutofit fontScale="92500" lnSpcReduction="10000"/>
          </a:bodyPr>
          <a:lstStyle/>
          <a:p>
            <a:pPr algn="r"/>
            <a:r>
              <a:rPr lang="en-US" dirty="0" err="1"/>
              <a:t>Barbora</a:t>
            </a:r>
            <a:r>
              <a:rPr lang="en-US" dirty="0"/>
              <a:t> </a:t>
            </a:r>
            <a:r>
              <a:rPr lang="en-US" dirty="0" err="1"/>
              <a:t>Chattová</a:t>
            </a:r>
            <a:r>
              <a:rPr lang="en-US" dirty="0"/>
              <a:t>, </a:t>
            </a:r>
          </a:p>
          <a:p>
            <a:pPr algn="r"/>
            <a:r>
              <a:rPr lang="en-US" dirty="0"/>
              <a:t>Tereza Cahová</a:t>
            </a:r>
          </a:p>
          <a:p>
            <a:pPr algn="r"/>
            <a:r>
              <a:rPr lang="en-US" dirty="0" err="1"/>
              <a:t>Podzim</a:t>
            </a:r>
            <a:r>
              <a:rPr lang="en-US" dirty="0"/>
              <a:t> 2021</a:t>
            </a:r>
          </a:p>
        </p:txBody>
      </p:sp>
      <p:pic>
        <p:nvPicPr>
          <p:cNvPr id="50" name="Picture 3" descr="Microscopic view of algae">
            <a:extLst>
              <a:ext uri="{FF2B5EF4-FFF2-40B4-BE49-F238E27FC236}">
                <a16:creationId xmlns:a16="http://schemas.microsoft.com/office/drawing/2014/main" id="{32A9A8BE-E7AB-4915-A5D0-1355F3A953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970"/>
          <a:stretch/>
        </p:blipFill>
        <p:spPr>
          <a:xfrm>
            <a:off x="1" y="10"/>
            <a:ext cx="5854890" cy="6857990"/>
          </a:xfrm>
          <a:custGeom>
            <a:avLst/>
            <a:gdLst/>
            <a:ahLst/>
            <a:cxnLst/>
            <a:rect l="l" t="t" r="r" b="b"/>
            <a:pathLst>
              <a:path w="6036633" h="6858000">
                <a:moveTo>
                  <a:pt x="0" y="0"/>
                </a:moveTo>
                <a:lnTo>
                  <a:pt x="5782584" y="0"/>
                </a:lnTo>
                <a:lnTo>
                  <a:pt x="5847735" y="280891"/>
                </a:lnTo>
                <a:cubicBezTo>
                  <a:pt x="6512611" y="3337011"/>
                  <a:pt x="5215360" y="3533975"/>
                  <a:pt x="5130974" y="6590095"/>
                </a:cubicBezTo>
                <a:lnTo>
                  <a:pt x="5127340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9266429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68E980-2D4B-4B10-B5CE-6D02E70E6E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079" y="725951"/>
            <a:ext cx="10325000" cy="930571"/>
          </a:xfrm>
        </p:spPr>
        <p:txBody>
          <a:bodyPr/>
          <a:lstStyle/>
          <a:p>
            <a:r>
              <a:rPr lang="en-US" dirty="0" err="1"/>
              <a:t>Nepohlavní</a:t>
            </a:r>
            <a:r>
              <a:rPr lang="en-US" dirty="0"/>
              <a:t> </a:t>
            </a:r>
            <a:r>
              <a:rPr lang="en-US" dirty="0" err="1"/>
              <a:t>rozmnožování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75E0A5-3EF5-4032-844A-2F65F58CE1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1080" y="1656522"/>
            <a:ext cx="4424260" cy="4248045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endParaRPr lang="cs-CZ" sz="2000" dirty="0"/>
          </a:p>
          <a:p>
            <a:pPr>
              <a:lnSpc>
                <a:spcPct val="80000"/>
              </a:lnSpc>
            </a:pPr>
            <a:r>
              <a:rPr lang="cs-CZ" sz="2000" dirty="0"/>
              <a:t>Výrazně častější</a:t>
            </a:r>
          </a:p>
          <a:p>
            <a:pPr>
              <a:lnSpc>
                <a:spcPct val="80000"/>
              </a:lnSpc>
            </a:pPr>
            <a:r>
              <a:rPr lang="cs-CZ" sz="2000" dirty="0"/>
              <a:t>Rozdělení mateřské buňky na dvě poloviny</a:t>
            </a:r>
          </a:p>
          <a:p>
            <a:pPr>
              <a:lnSpc>
                <a:spcPct val="80000"/>
              </a:lnSpc>
            </a:pPr>
            <a:r>
              <a:rPr lang="cs-CZ" sz="2000" dirty="0"/>
              <a:t>Každá dceřiná buňka získá polovinu schránky</a:t>
            </a:r>
          </a:p>
          <a:p>
            <a:pPr>
              <a:lnSpc>
                <a:spcPct val="80000"/>
              </a:lnSpc>
            </a:pPr>
            <a:r>
              <a:rPr lang="cs-CZ" sz="2000" dirty="0"/>
              <a:t>Zděděná polovina představuje vždy novou EPITHÉKU</a:t>
            </a:r>
          </a:p>
          <a:p>
            <a:pPr>
              <a:lnSpc>
                <a:spcPct val="80000"/>
              </a:lnSpc>
            </a:pPr>
            <a:r>
              <a:rPr lang="cs-CZ" sz="2000" dirty="0"/>
              <a:t>Aktivní dotvoření druhé poloviny schránky</a:t>
            </a:r>
          </a:p>
          <a:p>
            <a:pPr>
              <a:lnSpc>
                <a:spcPct val="80000"/>
              </a:lnSpc>
            </a:pPr>
            <a:r>
              <a:rPr lang="cs-CZ" sz="2000" dirty="0"/>
              <a:t>Zmenšování rozměru schránek</a:t>
            </a:r>
          </a:p>
          <a:p>
            <a:pPr marL="0" indent="0" algn="r">
              <a:lnSpc>
                <a:spcPct val="80000"/>
              </a:lnSpc>
              <a:buNone/>
            </a:pPr>
            <a:r>
              <a:rPr lang="cs-CZ" sz="2000" dirty="0"/>
              <a:t>                                                                          </a:t>
            </a:r>
            <a:r>
              <a:rPr lang="en-US" sz="2000" dirty="0"/>
              <a:t>	</a:t>
            </a:r>
            <a:r>
              <a:rPr lang="cs-CZ" sz="2000" dirty="0"/>
              <a:t>pohlavní rozmnožování</a:t>
            </a:r>
          </a:p>
          <a:p>
            <a:endParaRPr lang="en-US" dirty="0"/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423C3D09-8C9F-47DC-932C-0115CC7C0390}"/>
              </a:ext>
            </a:extLst>
          </p:cNvPr>
          <p:cNvSpPr/>
          <p:nvPr/>
        </p:nvSpPr>
        <p:spPr>
          <a:xfrm>
            <a:off x="1560730" y="5360603"/>
            <a:ext cx="709409" cy="543964"/>
          </a:xfrm>
          <a:prstGeom prst="rightArrow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2" descr="C:\Users\bara\Desktop\diatom_cycle.jpg">
            <a:extLst>
              <a:ext uri="{FF2B5EF4-FFF2-40B4-BE49-F238E27FC236}">
                <a16:creationId xmlns:a16="http://schemas.microsoft.com/office/drawing/2014/main" id="{253DD8E0-B6EF-4F72-AA64-49317E95FB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6000" y="2376871"/>
            <a:ext cx="5697682" cy="3731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4963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748618E9-EE2D-4864-9EEE-58939BD4FB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317D1EC0-23FF-4FC8-B22D-E34878EAA4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5AB929A7-258C-4469-AAB4-A67D713F7A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DA635CDB-2D00-49D5-B26E-0694A25000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B4288D7A-F857-418D-92F2-368E841B9F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F1084F50-7F3C-4A4A-877E-FFD9EC7CD8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331E64C1-F4C0-4A94-B319-BB1A0A2450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363D8374-8052-417F-AB69-B97EAC43D5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C7750734-4D51-4019-A003-38A3DE49B4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71B693D1-DBA2-4D3B-9B37-D9EE8C4112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1BCD3EA8-E4C0-4AF6-817F-F9F29157A4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7A170FB3-B397-4AC9-85FD-65388F26D9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BE5EC0B9-49C7-4777-AEC5-B5EF8DE404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7902048B-30F7-4434-87A5-140F9BB4BE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0500A6E2-A41C-4751-8A4E-9A0C5718D9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FC259517-7BE7-45F9-81C0-3A6362BF14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90652F56-7B71-42B2-AB68-22204A6DF1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1059830E-1C3D-4D42-8789-524971CB46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B53325A7-86D3-4B52-A7E3-ADDF408B40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6D53F46F-EC12-484C-A4E7-791E57687A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464ED9CA-8950-47B8-A9ED-22B45CE15F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E4429F7B-9FD7-438F-8ECA-3FCAD00618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0C558100-D455-4B41-890C-BCC898B2D1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F2886397-398A-4318-BE16-2CBAC1902F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7D32A3A6-CE6E-4ABD-8522-2C8DC88C07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F9014C09-5B84-4798-8BDE-C80D76E67B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2A29EB9E-ED9D-4C69-8A26-9A7A0A8305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AA2899F9-1795-416F-8F3D-26EEB684DB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E3043474-8625-495C-BD06-3627FD286C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D432CE47-7631-408E-8DDC-79EE378B70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B2C8832D-8B8D-4036-B913-2D36314327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1CCEFEAF-E87B-4FF2-A947-94CABAA061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Right Triangle 41">
            <a:extLst>
              <a:ext uri="{FF2B5EF4-FFF2-40B4-BE49-F238E27FC236}">
                <a16:creationId xmlns:a16="http://schemas.microsoft.com/office/drawing/2014/main" id="{2437C4A8-8E3A-4ADA-93B9-64737CE1AB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3500000">
            <a:off x="-281093" y="2607907"/>
            <a:ext cx="568289" cy="568289"/>
          </a:xfrm>
          <a:prstGeom prst="rtTriangl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44" name="Rectangle 43">
            <a:extLst>
              <a:ext uri="{FF2B5EF4-FFF2-40B4-BE49-F238E27FC236}">
                <a16:creationId xmlns:a16="http://schemas.microsoft.com/office/drawing/2014/main" id="{A173122F-D466-4F08-90FA-0038F7AC21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B19EC7B8-C390-4F1B-8960-E6D3245103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7CEE1CC1-2CD0-4957-8A12-48FA80C0CC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34901FEB-A7C2-457B-A124-AD433B0417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C76048A8-79AA-454C-BD3E-3004F74268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77B51975-25FE-4328-9815-2AA302F28A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B440B47E-6D3E-4978-B887-B53DA0BFF5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FD94D0A1-D760-40DE-B758-008B93D588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F9E590CB-0538-40D7-9CAC-1BBD39CC27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5D7C67DA-B2AA-46E2-8065-1F862A6F72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C0C2ED54-1B65-4F4A-B14B-41FC05B372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EAE5BBBC-F576-4D54-BF67-C00BB1F4F9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90D490E7-12F8-40DC-A9C1-D119667EEF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6C855383-9F21-4BDA-8FCA-22AF3D69FF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FC3E600C-E08A-418E-B30E-2B0FC15DF9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E980D58F-BD3F-4B47-9BD2-888B0D9D19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43544818-9B28-4A71-8D7B-80727A5326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101FFBC7-035F-48C5-91FA-4A4973FCD6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D6195BC5-BB4E-4F3F-8378-0B308B4252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02404171-AF5C-4FA1-9D4E-DCF75562BD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BAD45A86-9385-473D-9DBF-565E0A94AF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DBA5A228-913F-4D4F-AB25-5372936246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A87E8BFE-D92E-4EB3-ADD1-FB75CAA683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08756FCD-8335-4089-B4EE-13D629E53E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A9707D7B-937E-4DC3-87BA-B7B7042682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AB1A72DC-3F29-4488-9051-C21E1CBB7E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956DAD76-815C-4F16-98CF-8E8BE1965B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1AF2F8C5-6691-4EBD-B42E-4B17DF1ED2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D32ED14D-1C00-41C8-849C-030A1434E4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62F296F5-9867-45CA-BF0A-EF216F6A80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53B72471-9DB5-428B-AF52-E11E03B9FD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B8656B49-5277-4610-BD7B-F5D98170B5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F1A47399-8F78-4DB1-BD21-1166BCB267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9" name="Right Triangle 78">
            <a:extLst>
              <a:ext uri="{FF2B5EF4-FFF2-40B4-BE49-F238E27FC236}">
                <a16:creationId xmlns:a16="http://schemas.microsoft.com/office/drawing/2014/main" id="{F952A221-69C2-46B3-890D-354CA59616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>
            <a:off x="5810332" y="-286720"/>
            <a:ext cx="568289" cy="568289"/>
          </a:xfrm>
          <a:prstGeom prst="rtTriangl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1C1951-B95C-40CE-B878-B037B1348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9071" y="722904"/>
            <a:ext cx="9821130" cy="39611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4000" dirty="0" err="1"/>
              <a:t>Nepohlavní</a:t>
            </a:r>
            <a:r>
              <a:rPr lang="en-US" sz="4000" dirty="0"/>
              <a:t> </a:t>
            </a:r>
            <a:r>
              <a:rPr lang="en-US" sz="4000" dirty="0" err="1"/>
              <a:t>rozmnožování</a:t>
            </a:r>
            <a:endParaRPr lang="en-US" sz="4000" dirty="0"/>
          </a:p>
        </p:txBody>
      </p:sp>
      <p:pic>
        <p:nvPicPr>
          <p:cNvPr id="4" name="Picture 2" descr="C:\Users\bara\Desktop\diatom_cycle.jpg">
            <a:extLst>
              <a:ext uri="{FF2B5EF4-FFF2-40B4-BE49-F238E27FC236}">
                <a16:creationId xmlns:a16="http://schemas.microsoft.com/office/drawing/2014/main" id="{EFAF3A27-78DF-44A6-9C06-2E51A227B9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16964" y="1232432"/>
            <a:ext cx="8694349" cy="5694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63085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A715E7-6F97-4482-BBF9-C29D6470C7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Pohlavní</a:t>
            </a:r>
            <a:r>
              <a:rPr lang="en-US" dirty="0"/>
              <a:t> </a:t>
            </a:r>
            <a:r>
              <a:rPr lang="en-US" dirty="0" err="1"/>
              <a:t>rozmnožování</a:t>
            </a:r>
            <a:r>
              <a:rPr lang="en-US" dirty="0"/>
              <a:t> – </a:t>
            </a:r>
            <a:r>
              <a:rPr lang="en-US" dirty="0" err="1"/>
              <a:t>penátní</a:t>
            </a:r>
            <a:r>
              <a:rPr lang="en-US" dirty="0"/>
              <a:t> </a:t>
            </a:r>
            <a:r>
              <a:rPr lang="en-US" dirty="0" err="1"/>
              <a:t>rozsivky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EF1480-5361-40F4-8DF4-6ED553B94D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cs-CZ" sz="2000" dirty="0"/>
              <a:t>Meiotický vznik dvou haploidních gamet </a:t>
            </a:r>
          </a:p>
          <a:p>
            <a:pPr>
              <a:lnSpc>
                <a:spcPct val="80000"/>
              </a:lnSpc>
            </a:pPr>
            <a:r>
              <a:rPr lang="cs-CZ" sz="2000" dirty="0"/>
              <a:t>Izogamie (stejné gamety)</a:t>
            </a:r>
          </a:p>
          <a:p>
            <a:pPr>
              <a:lnSpc>
                <a:spcPct val="80000"/>
              </a:lnSpc>
            </a:pPr>
            <a:r>
              <a:rPr lang="cs-CZ" sz="2000" dirty="0"/>
              <a:t>Anizogamie (rozdílná velikost gamet)</a:t>
            </a:r>
          </a:p>
          <a:p>
            <a:pPr>
              <a:lnSpc>
                <a:spcPct val="80000"/>
              </a:lnSpc>
            </a:pPr>
            <a:r>
              <a:rPr lang="cs-CZ" sz="2000" dirty="0"/>
              <a:t>Gamety bez bičíků, pohyb améboidním způsobem</a:t>
            </a:r>
          </a:p>
          <a:p>
            <a:pPr>
              <a:lnSpc>
                <a:spcPct val="80000"/>
              </a:lnSpc>
            </a:pPr>
            <a:r>
              <a:rPr lang="cs-CZ" sz="2000" dirty="0"/>
              <a:t>Splynutí protoplastů (konjugace)</a:t>
            </a:r>
          </a:p>
          <a:p>
            <a:pPr>
              <a:lnSpc>
                <a:spcPct val="80000"/>
              </a:lnSpc>
            </a:pPr>
            <a:r>
              <a:rPr lang="cs-CZ" sz="2000" dirty="0" err="1"/>
              <a:t>Auxospora</a:t>
            </a:r>
            <a:r>
              <a:rPr lang="cs-CZ" sz="2000" dirty="0"/>
              <a:t> (velká kulovitá buňka, podélné prodlužování)</a:t>
            </a:r>
          </a:p>
          <a:p>
            <a:pPr>
              <a:lnSpc>
                <a:spcPct val="80000"/>
              </a:lnSpc>
            </a:pPr>
            <a:r>
              <a:rPr lang="cs-CZ" sz="2000" dirty="0"/>
              <a:t>Uvnitř </a:t>
            </a:r>
            <a:r>
              <a:rPr lang="cs-CZ" sz="2000" dirty="0" err="1"/>
              <a:t>auxospory</a:t>
            </a:r>
            <a:r>
              <a:rPr lang="cs-CZ" sz="2000" dirty="0"/>
              <a:t> dochází k mitóze</a:t>
            </a:r>
            <a:r>
              <a:rPr lang="en-US" sz="2000" dirty="0"/>
              <a:t> </a:t>
            </a:r>
          </a:p>
          <a:p>
            <a:pPr>
              <a:lnSpc>
                <a:spcPct val="80000"/>
              </a:lnSpc>
            </a:pPr>
            <a:r>
              <a:rPr lang="en-US" sz="2000" dirty="0"/>
              <a:t>Po </a:t>
            </a:r>
            <a:r>
              <a:rPr lang="en-US" sz="2000" dirty="0" err="1"/>
              <a:t>vytvoření</a:t>
            </a:r>
            <a:r>
              <a:rPr lang="en-US" sz="2000" dirty="0"/>
              <a:t> </a:t>
            </a:r>
            <a:r>
              <a:rPr lang="en-US" sz="2000" dirty="0" err="1"/>
              <a:t>obou</a:t>
            </a:r>
            <a:r>
              <a:rPr lang="en-US" sz="2000" dirty="0"/>
              <a:t> </a:t>
            </a:r>
            <a:r>
              <a:rPr lang="en-US" sz="2000" dirty="0" err="1"/>
              <a:t>polovin</a:t>
            </a:r>
            <a:r>
              <a:rPr lang="en-US" sz="2000" dirty="0"/>
              <a:t> </a:t>
            </a:r>
            <a:r>
              <a:rPr lang="en-US" sz="2000" dirty="0" err="1"/>
              <a:t>frustuly</a:t>
            </a:r>
            <a:r>
              <a:rPr lang="en-US" sz="2000" dirty="0"/>
              <a:t> </a:t>
            </a:r>
            <a:r>
              <a:rPr lang="cs-CZ" sz="2000" dirty="0"/>
              <a:t>vznikne diploidní iniciální buňka</a:t>
            </a:r>
          </a:p>
          <a:p>
            <a:pPr>
              <a:lnSpc>
                <a:spcPct val="80000"/>
              </a:lnSpc>
            </a:pPr>
            <a:r>
              <a:rPr lang="cs-CZ" sz="2000" dirty="0"/>
              <a:t>Vytvoření </a:t>
            </a:r>
            <a:r>
              <a:rPr lang="cs-CZ" sz="2000" dirty="0" err="1"/>
              <a:t>frustuly</a:t>
            </a:r>
            <a:r>
              <a:rPr lang="cs-CZ" sz="2000" dirty="0"/>
              <a:t> (</a:t>
            </a:r>
            <a:r>
              <a:rPr lang="cs-CZ" sz="2000" dirty="0" err="1"/>
              <a:t>auxospora</a:t>
            </a:r>
            <a:r>
              <a:rPr lang="cs-CZ" sz="2000" dirty="0"/>
              <a:t> kryta pouze polysacharidy)</a:t>
            </a:r>
          </a:p>
        </p:txBody>
      </p:sp>
    </p:spTree>
    <p:extLst>
      <p:ext uri="{BB962C8B-B14F-4D97-AF65-F5344CB8AC3E}">
        <p14:creationId xmlns:p14="http://schemas.microsoft.com/office/powerpoint/2010/main" val="6981106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1C582B07-D0F0-4B6B-A5D9-D2F192CB3A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A5BFA78-F064-495B-9429-2A3A39752B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F41B1524-8773-41A2-B60B-9FA5BEE4F3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3775004F-FDFC-4383-B54C-D65D6A2B0D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8A6C393-7CAE-4BAA-BBC4-AD4AC11815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851E448-3E8F-4E69-A38D-5D31FD0A4B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67ABD22A-40A7-4044-A756-3C6189B56A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DA5C758-DD4D-4B80-A019-C989ECAA6A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C727E4F7-B754-45A3-AD68-BDBAA49B78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7B202238-36BC-4D59-8366-4F57A8847B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EEAB59A7-231B-419D-AF8E-A9BFD2519E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A5B74688-C5D4-4726-9F69-5D7EFB3C69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8E4CDE69-E5F5-4127-A77E-3FFBCA0B80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B0A978B3-1951-44B6-B358-1A1E4C9444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EEC89324-57E9-45FE-9B4B-CD77D32C90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5C1F3405-91FD-4101-BB4B-165FBD4BE2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AD46845C-08AC-4F0D-A4ED-D3CF3B5553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57B461D1-432A-4182-8C40-95A183AA91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14DABEA8-1DC0-4829-BC3E-582A0C49B1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0A785BB3-494F-4AAA-9266-8C53FB3A12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9B1FF74D-6739-4FD1-A90C-C638E15A7E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8A5719DE-505B-4BDC-8323-F3AB5F2FF5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5C7CAB2F-C32D-49D2-B296-65A7F1F320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C67C5F73-3394-4E71-9C4E-F0BE61E312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11F20981-D782-46DE-A5DC-A6BCBD3F3B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98EFCF63-B4F1-4640-9EE7-D1833B97FA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7D26414C-D6F5-45BB-8AA5-61C025DB60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2986DDAE-1F6A-45A4-9058-6FE32B29A0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F98B1832-7574-4F28-9ECB-6861B232FA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1CBCC0AE-6EA9-47F6-A34F-FE955E4DBF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2C638F1F-AB51-4137-B516-65EB761A8B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31B67BDB-612F-406E-A8AB-D45B6A142F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5866D459-90C2-4A99-9E01-AC8AC01B15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8" name="Right Triangle 47">
            <a:extLst>
              <a:ext uri="{FF2B5EF4-FFF2-40B4-BE49-F238E27FC236}">
                <a16:creationId xmlns:a16="http://schemas.microsoft.com/office/drawing/2014/main" id="{9393BED8-F65C-448E-B531-7CB732AE90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3500000">
            <a:off x="-284142" y="1537833"/>
            <a:ext cx="568289" cy="568289"/>
          </a:xfrm>
          <a:prstGeom prst="rtTriangl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0107CB-8B26-4AA5-962A-E8138EDAE3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079" y="725951"/>
            <a:ext cx="4862643" cy="144246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400" err="1"/>
              <a:t>Pohlavní</a:t>
            </a:r>
            <a:r>
              <a:rPr lang="en-US" sz="3400"/>
              <a:t> </a:t>
            </a:r>
            <a:r>
              <a:rPr lang="en-US" sz="3400" err="1"/>
              <a:t>rozmnožování</a:t>
            </a:r>
            <a:r>
              <a:rPr lang="en-US" sz="3400"/>
              <a:t> – </a:t>
            </a:r>
            <a:r>
              <a:rPr lang="en-US" sz="3400" err="1"/>
              <a:t>centrické</a:t>
            </a:r>
            <a:r>
              <a:rPr lang="en-US" sz="3400"/>
              <a:t> </a:t>
            </a:r>
            <a:r>
              <a:rPr lang="en-US" sz="3400" err="1"/>
              <a:t>rozsivky</a:t>
            </a:r>
            <a:endParaRPr lang="en-US" sz="34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A50CEC-6ED1-4815-B8C4-3C6C8D429B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1079" y="2340130"/>
            <a:ext cx="4862643" cy="3803271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cs-CZ"/>
              <a:t>Oogamie</a:t>
            </a:r>
          </a:p>
          <a:p>
            <a:pPr>
              <a:lnSpc>
                <a:spcPct val="100000"/>
              </a:lnSpc>
            </a:pPr>
            <a:r>
              <a:rPr lang="cs-CZ"/>
              <a:t>Z jedné buňky vznikne oogonium, v něm </a:t>
            </a:r>
            <a:r>
              <a:rPr lang="cs-CZ" err="1"/>
              <a:t>oosféra</a:t>
            </a:r>
            <a:endParaRPr lang="cs-CZ"/>
          </a:p>
          <a:p>
            <a:pPr>
              <a:lnSpc>
                <a:spcPct val="100000"/>
              </a:lnSpc>
            </a:pPr>
            <a:r>
              <a:rPr lang="cs-CZ"/>
              <a:t>Z druhé antheridium se 4 spermatozoidy</a:t>
            </a:r>
          </a:p>
          <a:p>
            <a:pPr>
              <a:lnSpc>
                <a:spcPct val="100000"/>
              </a:lnSpc>
            </a:pPr>
            <a:r>
              <a:rPr lang="cs-CZ"/>
              <a:t>Spermatozoidy mají bičík!</a:t>
            </a:r>
          </a:p>
          <a:p>
            <a:pPr>
              <a:lnSpc>
                <a:spcPct val="100000"/>
              </a:lnSpc>
            </a:pPr>
            <a:r>
              <a:rPr lang="cs-CZ"/>
              <a:t>Dále proces podobný jako u </a:t>
            </a:r>
            <a:r>
              <a:rPr lang="cs-CZ" err="1"/>
              <a:t>penátních</a:t>
            </a:r>
            <a:r>
              <a:rPr lang="cs-CZ"/>
              <a:t> rozsivek</a:t>
            </a:r>
          </a:p>
          <a:p>
            <a:pPr>
              <a:lnSpc>
                <a:spcPct val="100000"/>
              </a:lnSpc>
            </a:pPr>
            <a:r>
              <a:rPr lang="cs-CZ" err="1"/>
              <a:t>Auxospora</a:t>
            </a:r>
            <a:r>
              <a:rPr lang="cs-CZ"/>
              <a:t> a iniciální buňka vždy nápadně větší než vegetativní buňky</a:t>
            </a:r>
          </a:p>
          <a:p>
            <a:pPr>
              <a:lnSpc>
                <a:spcPct val="100000"/>
              </a:lnSpc>
            </a:pPr>
            <a:endParaRPr lang="en-US"/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1A7A73D6-C7F9-48AF-AC14-0A8E4BD392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863" t="10402" r="3" b="22313"/>
          <a:stretch/>
        </p:blipFill>
        <p:spPr>
          <a:xfrm>
            <a:off x="7107169" y="3331306"/>
            <a:ext cx="5362734" cy="3434754"/>
          </a:xfrm>
          <a:custGeom>
            <a:avLst/>
            <a:gdLst/>
            <a:ahLst/>
            <a:cxnLst/>
            <a:rect l="l" t="t" r="r" b="b"/>
            <a:pathLst>
              <a:path w="5884248" h="3434754">
                <a:moveTo>
                  <a:pt x="316869" y="0"/>
                </a:moveTo>
                <a:lnTo>
                  <a:pt x="5884248" y="0"/>
                </a:lnTo>
                <a:lnTo>
                  <a:pt x="5884248" y="3434754"/>
                </a:lnTo>
                <a:lnTo>
                  <a:pt x="325503" y="3434754"/>
                </a:lnTo>
                <a:lnTo>
                  <a:pt x="323244" y="3429005"/>
                </a:lnTo>
                <a:cubicBezTo>
                  <a:pt x="17667" y="2624343"/>
                  <a:pt x="-174229" y="1819680"/>
                  <a:pt x="229286" y="307795"/>
                </a:cubicBezTo>
                <a:close/>
              </a:path>
            </a:pathLst>
          </a:cu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123A604D-F05F-49BE-91B1-54652792E4F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926" r="1" b="6683"/>
          <a:stretch/>
        </p:blipFill>
        <p:spPr>
          <a:xfrm>
            <a:off x="6615472" y="-4252"/>
            <a:ext cx="5559947" cy="3430537"/>
          </a:xfrm>
          <a:custGeom>
            <a:avLst/>
            <a:gdLst/>
            <a:ahLst/>
            <a:cxnLst/>
            <a:rect l="l" t="t" r="r" b="b"/>
            <a:pathLst>
              <a:path w="5559947" h="3430537">
                <a:moveTo>
                  <a:pt x="0" y="0"/>
                </a:moveTo>
                <a:lnTo>
                  <a:pt x="5559947" y="0"/>
                </a:lnTo>
                <a:lnTo>
                  <a:pt x="5559947" y="3430537"/>
                </a:lnTo>
                <a:lnTo>
                  <a:pt x="780186" y="3430537"/>
                </a:lnTo>
                <a:cubicBezTo>
                  <a:pt x="780186" y="1928500"/>
                  <a:pt x="431602" y="1083605"/>
                  <a:pt x="126095" y="320852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2235684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A078BF-9451-41A0-BA86-44EAD21265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Fylogeneze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9FAA1F-0114-4E3C-A783-8C15D56BAF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Monofyletická</a:t>
            </a:r>
            <a:r>
              <a:rPr lang="en-US" dirty="0"/>
              <a:t> </a:t>
            </a:r>
            <a:r>
              <a:rPr lang="en-US" dirty="0" err="1"/>
              <a:t>linie</a:t>
            </a:r>
            <a:endParaRPr lang="en-US" dirty="0"/>
          </a:p>
          <a:p>
            <a:r>
              <a:rPr lang="en-US" dirty="0" err="1"/>
              <a:t>Analýzy</a:t>
            </a:r>
            <a:r>
              <a:rPr lang="en-US" dirty="0"/>
              <a:t> </a:t>
            </a:r>
            <a:r>
              <a:rPr lang="en-US" dirty="0" err="1"/>
              <a:t>podle</a:t>
            </a:r>
            <a:r>
              <a:rPr lang="en-US" dirty="0"/>
              <a:t> </a:t>
            </a:r>
            <a:r>
              <a:rPr lang="en-US" b="0" i="0" dirty="0" err="1">
                <a:solidFill>
                  <a:srgbClr val="212121"/>
                </a:solidFill>
                <a:effectLst/>
                <a:latin typeface="Open Sans" panose="020B0606030504020204" pitchFamily="34" charset="0"/>
              </a:rPr>
              <a:t>sekvence</a:t>
            </a:r>
            <a:r>
              <a:rPr lang="en-US" b="0" i="0" dirty="0">
                <a:solidFill>
                  <a:srgbClr val="212121"/>
                </a:solidFill>
                <a:effectLst/>
                <a:latin typeface="Open Sans" panose="020B0606030504020204" pitchFamily="34" charset="0"/>
              </a:rPr>
              <a:t> SSU rDNA</a:t>
            </a:r>
          </a:p>
          <a:p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6F70F91-BE9B-4182-8757-0F38FF62905D}"/>
              </a:ext>
            </a:extLst>
          </p:cNvPr>
          <p:cNvGrpSpPr/>
          <p:nvPr/>
        </p:nvGrpSpPr>
        <p:grpSpPr>
          <a:xfrm>
            <a:off x="3306417" y="3429000"/>
            <a:ext cx="5579166" cy="3038119"/>
            <a:chOff x="4982817" y="3023131"/>
            <a:chExt cx="5579166" cy="3038119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E705A034-1A02-42E2-84C7-31AC9C93B33C}"/>
                </a:ext>
              </a:extLst>
            </p:cNvPr>
            <p:cNvGrpSpPr/>
            <p:nvPr/>
          </p:nvGrpSpPr>
          <p:grpSpPr>
            <a:xfrm>
              <a:off x="4982817" y="3238261"/>
              <a:ext cx="2239618" cy="2340593"/>
              <a:chOff x="3220279" y="3210378"/>
              <a:chExt cx="2239618" cy="2340593"/>
            </a:xfrm>
          </p:grpSpPr>
          <p:sp>
            <p:nvSpPr>
              <p:cNvPr id="5" name="Left Bracket 4">
                <a:extLst>
                  <a:ext uri="{FF2B5EF4-FFF2-40B4-BE49-F238E27FC236}">
                    <a16:creationId xmlns:a16="http://schemas.microsoft.com/office/drawing/2014/main" id="{4531305F-6139-4BDF-873C-C910EBF76CCA}"/>
                  </a:ext>
                </a:extLst>
              </p:cNvPr>
              <p:cNvSpPr/>
              <p:nvPr/>
            </p:nvSpPr>
            <p:spPr>
              <a:xfrm>
                <a:off x="4240696" y="3931610"/>
                <a:ext cx="1219201" cy="1619361"/>
              </a:xfrm>
              <a:prstGeom prst="leftBracket">
                <a:avLst/>
              </a:prstGeom>
              <a:solidFill>
                <a:schemeClr val="bg1"/>
              </a:solidFill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" name="Left Bracket 3">
                <a:extLst>
                  <a:ext uri="{FF2B5EF4-FFF2-40B4-BE49-F238E27FC236}">
                    <a16:creationId xmlns:a16="http://schemas.microsoft.com/office/drawing/2014/main" id="{CEACB95E-427E-4AE1-B196-121239D4226E}"/>
                  </a:ext>
                </a:extLst>
              </p:cNvPr>
              <p:cNvSpPr/>
              <p:nvPr/>
            </p:nvSpPr>
            <p:spPr>
              <a:xfrm>
                <a:off x="4996071" y="3210378"/>
                <a:ext cx="463826" cy="1442463"/>
              </a:xfrm>
              <a:prstGeom prst="leftBracket">
                <a:avLst/>
              </a:prstGeom>
              <a:solidFill>
                <a:schemeClr val="bg1"/>
              </a:solidFill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7" name="Straight Connector 6">
                <a:extLst>
                  <a:ext uri="{FF2B5EF4-FFF2-40B4-BE49-F238E27FC236}">
                    <a16:creationId xmlns:a16="http://schemas.microsoft.com/office/drawing/2014/main" id="{0FD8BAF9-CBD4-480C-A439-0A3D9CD488AC}"/>
                  </a:ext>
                </a:extLst>
              </p:cNvPr>
              <p:cNvCxnSpPr>
                <a:cxnSpLocks/>
                <a:stCxn id="5" idx="1"/>
              </p:cNvCxnSpPr>
              <p:nvPr/>
            </p:nvCxnSpPr>
            <p:spPr>
              <a:xfrm flipH="1">
                <a:off x="3220279" y="4741291"/>
                <a:ext cx="1020417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57E178F-67C1-4F8A-AB62-E4CD4AFD262D}"/>
                </a:ext>
              </a:extLst>
            </p:cNvPr>
            <p:cNvSpPr txBox="1"/>
            <p:nvPr/>
          </p:nvSpPr>
          <p:spPr>
            <a:xfrm>
              <a:off x="7301949" y="3023131"/>
              <a:ext cx="19348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/>
                <a:t>Penátní</a:t>
              </a:r>
              <a:r>
                <a:rPr lang="en-US" dirty="0"/>
                <a:t> </a:t>
              </a:r>
              <a:r>
                <a:rPr lang="en-US" dirty="0" err="1"/>
                <a:t>rozsivky</a:t>
              </a:r>
              <a:endParaRPr lang="en-US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DA495A1-181E-4121-B923-7338CC663BD5}"/>
                </a:ext>
              </a:extLst>
            </p:cNvPr>
            <p:cNvSpPr txBox="1"/>
            <p:nvPr/>
          </p:nvSpPr>
          <p:spPr>
            <a:xfrm>
              <a:off x="7301948" y="4087983"/>
              <a:ext cx="311426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/>
                <a:t>Centrické</a:t>
              </a:r>
              <a:r>
                <a:rPr lang="en-US" dirty="0"/>
                <a:t> </a:t>
              </a:r>
              <a:r>
                <a:rPr lang="en-US" dirty="0" err="1"/>
                <a:t>rozsivky</a:t>
              </a:r>
              <a:r>
                <a:rPr lang="en-US" dirty="0"/>
                <a:t> s </a:t>
              </a:r>
              <a:r>
                <a:rPr lang="en-US" dirty="0" err="1"/>
                <a:t>rimoportulami</a:t>
              </a:r>
              <a:r>
                <a:rPr lang="en-US" dirty="0"/>
                <a:t> </a:t>
              </a:r>
              <a:r>
                <a:rPr lang="en-US" dirty="0" err="1"/>
                <a:t>uprostřed</a:t>
              </a:r>
              <a:r>
                <a:rPr lang="en-US" dirty="0"/>
                <a:t> </a:t>
              </a:r>
              <a:r>
                <a:rPr lang="en-US" dirty="0" err="1"/>
                <a:t>valvy</a:t>
              </a:r>
              <a:endParaRPr lang="en-US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0269C91-166A-4D1D-8FAB-BEC1435E3AEF}"/>
                </a:ext>
              </a:extLst>
            </p:cNvPr>
            <p:cNvSpPr txBox="1"/>
            <p:nvPr/>
          </p:nvSpPr>
          <p:spPr>
            <a:xfrm>
              <a:off x="7301948" y="5137920"/>
              <a:ext cx="326003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/>
                <a:t>Centrické</a:t>
              </a:r>
              <a:r>
                <a:rPr lang="en-US" dirty="0"/>
                <a:t> </a:t>
              </a:r>
              <a:r>
                <a:rPr lang="en-US" dirty="0" err="1"/>
                <a:t>rozsivky</a:t>
              </a:r>
              <a:r>
                <a:rPr lang="en-US" dirty="0"/>
                <a:t> </a:t>
              </a:r>
              <a:r>
                <a:rPr lang="en-US" dirty="0" err="1"/>
                <a:t>schopné</a:t>
              </a:r>
              <a:r>
                <a:rPr lang="en-US" dirty="0"/>
                <a:t> </a:t>
              </a:r>
              <a:r>
                <a:rPr lang="en-US" dirty="0" err="1"/>
                <a:t>tvořit</a:t>
              </a:r>
              <a:r>
                <a:rPr lang="en-US" dirty="0"/>
                <a:t> </a:t>
              </a:r>
              <a:r>
                <a:rPr lang="en-US" dirty="0" err="1"/>
                <a:t>rimoportuly</a:t>
              </a:r>
              <a:r>
                <a:rPr lang="en-US" dirty="0"/>
                <a:t> v </a:t>
              </a:r>
              <a:r>
                <a:rPr lang="en-US" dirty="0" err="1"/>
                <a:t>okrajových</a:t>
              </a:r>
              <a:r>
                <a:rPr lang="en-US" dirty="0"/>
                <a:t> </a:t>
              </a:r>
              <a:r>
                <a:rPr lang="en-US" dirty="0" err="1"/>
                <a:t>prstencích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9881136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864A8F-6854-42A1-8F80-9645B6295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079" y="725951"/>
            <a:ext cx="10325000" cy="943823"/>
          </a:xfrm>
        </p:spPr>
        <p:txBody>
          <a:bodyPr/>
          <a:lstStyle/>
          <a:p>
            <a:r>
              <a:rPr lang="en-US" dirty="0" err="1"/>
              <a:t>Systém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686DCE-68E9-462F-B51B-416CDCCCC9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9452" y="1669774"/>
            <a:ext cx="9028253" cy="4982817"/>
          </a:xfrm>
        </p:spPr>
        <p:txBody>
          <a:bodyPr>
            <a:normAutofit/>
          </a:bodyPr>
          <a:lstStyle/>
          <a:p>
            <a:r>
              <a:rPr lang="en-US" dirty="0"/>
              <a:t>75 000 </a:t>
            </a:r>
            <a:r>
              <a:rPr lang="en-US" dirty="0" err="1"/>
              <a:t>popsaných</a:t>
            </a:r>
            <a:r>
              <a:rPr lang="en-US" dirty="0"/>
              <a:t> </a:t>
            </a:r>
            <a:r>
              <a:rPr lang="en-US" dirty="0" err="1"/>
              <a:t>druhů</a:t>
            </a:r>
            <a:r>
              <a:rPr lang="en-US" dirty="0"/>
              <a:t> (</a:t>
            </a:r>
            <a:r>
              <a:rPr lang="en-US" dirty="0" err="1"/>
              <a:t>odhaduje</a:t>
            </a:r>
            <a:r>
              <a:rPr lang="en-US" dirty="0"/>
              <a:t> se </a:t>
            </a:r>
            <a:r>
              <a:rPr lang="en-US" dirty="0" err="1"/>
              <a:t>až</a:t>
            </a:r>
            <a:r>
              <a:rPr lang="en-US" dirty="0"/>
              <a:t> 200 000 </a:t>
            </a:r>
            <a:r>
              <a:rPr lang="en-US" dirty="0" err="1"/>
              <a:t>druhů</a:t>
            </a:r>
            <a:r>
              <a:rPr lang="en-US" dirty="0"/>
              <a:t> </a:t>
            </a:r>
            <a:r>
              <a:rPr lang="en-US" dirty="0" err="1"/>
              <a:t>celkem</a:t>
            </a:r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876BC97-C458-4DA4-8ED7-E3DD03218E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9403" y="2095500"/>
            <a:ext cx="584835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598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864A8F-6854-42A1-8F80-9645B6295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079" y="725951"/>
            <a:ext cx="10325000" cy="943823"/>
          </a:xfrm>
        </p:spPr>
        <p:txBody>
          <a:bodyPr/>
          <a:lstStyle/>
          <a:p>
            <a:r>
              <a:rPr lang="en-US" dirty="0" err="1"/>
              <a:t>Systém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686DCE-68E9-462F-B51B-416CDCCCC9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9452" y="1669774"/>
            <a:ext cx="9028253" cy="4982817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75 000 </a:t>
            </a:r>
            <a:r>
              <a:rPr lang="en-US" dirty="0" err="1"/>
              <a:t>popsaných</a:t>
            </a:r>
            <a:r>
              <a:rPr lang="en-US" dirty="0"/>
              <a:t> </a:t>
            </a:r>
            <a:r>
              <a:rPr lang="en-US" dirty="0" err="1"/>
              <a:t>druhů</a:t>
            </a:r>
            <a:r>
              <a:rPr lang="en-US" dirty="0"/>
              <a:t> (</a:t>
            </a:r>
            <a:r>
              <a:rPr lang="en-US" dirty="0" err="1"/>
              <a:t>odhaduje</a:t>
            </a:r>
            <a:r>
              <a:rPr lang="en-US" dirty="0"/>
              <a:t> se </a:t>
            </a:r>
            <a:r>
              <a:rPr lang="en-US" dirty="0" err="1"/>
              <a:t>až</a:t>
            </a:r>
            <a:r>
              <a:rPr lang="en-US" dirty="0"/>
              <a:t> 200 000 </a:t>
            </a:r>
            <a:r>
              <a:rPr lang="en-US" dirty="0" err="1"/>
              <a:t>druhů</a:t>
            </a:r>
            <a:r>
              <a:rPr lang="en-US" dirty="0"/>
              <a:t> </a:t>
            </a:r>
            <a:r>
              <a:rPr lang="en-US" dirty="0" err="1"/>
              <a:t>celkem</a:t>
            </a:r>
            <a:endParaRPr lang="en-US" dirty="0"/>
          </a:p>
          <a:p>
            <a:r>
              <a:rPr lang="en-US" dirty="0" err="1"/>
              <a:t>Dosud</a:t>
            </a:r>
            <a:r>
              <a:rPr lang="en-US" dirty="0"/>
              <a:t> </a:t>
            </a:r>
            <a:r>
              <a:rPr lang="en-US" dirty="0" err="1"/>
              <a:t>nebyl</a:t>
            </a:r>
            <a:r>
              <a:rPr lang="en-US" dirty="0"/>
              <a:t> </a:t>
            </a:r>
            <a:r>
              <a:rPr lang="en-US" dirty="0" err="1"/>
              <a:t>vytvořen</a:t>
            </a:r>
            <a:r>
              <a:rPr lang="en-US" dirty="0"/>
              <a:t> system, </a:t>
            </a:r>
            <a:r>
              <a:rPr lang="en-US" dirty="0" err="1"/>
              <a:t>který</a:t>
            </a:r>
            <a:r>
              <a:rPr lang="en-US" dirty="0"/>
              <a:t> by </a:t>
            </a:r>
            <a:r>
              <a:rPr lang="en-US" dirty="0" err="1"/>
              <a:t>reflektoval</a:t>
            </a:r>
            <a:r>
              <a:rPr lang="en-US" dirty="0"/>
              <a:t> </a:t>
            </a:r>
            <a:r>
              <a:rPr lang="en-US" dirty="0" err="1"/>
              <a:t>výsledky</a:t>
            </a:r>
            <a:r>
              <a:rPr lang="en-US" dirty="0"/>
              <a:t> </a:t>
            </a:r>
            <a:r>
              <a:rPr lang="en-US" dirty="0" err="1"/>
              <a:t>molekulárních</a:t>
            </a:r>
            <a:r>
              <a:rPr lang="en-US" dirty="0"/>
              <a:t> </a:t>
            </a:r>
            <a:r>
              <a:rPr lang="en-US" dirty="0" err="1"/>
              <a:t>analýz</a:t>
            </a:r>
            <a:endParaRPr lang="en-US" dirty="0"/>
          </a:p>
          <a:p>
            <a:r>
              <a:rPr lang="en-US" dirty="0" err="1"/>
              <a:t>Rozdělení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základě</a:t>
            </a:r>
            <a:r>
              <a:rPr lang="en-US" dirty="0"/>
              <a:t> </a:t>
            </a:r>
            <a:r>
              <a:rPr lang="en-US" dirty="0" err="1"/>
              <a:t>morfologie</a:t>
            </a:r>
            <a:endParaRPr lang="en-US" dirty="0"/>
          </a:p>
          <a:p>
            <a:pPr marL="457200" indent="-457200" eaLnBrk="1" hangingPunct="1">
              <a:buFont typeface="+mj-lt"/>
              <a:buAutoNum type="arabicPeriod"/>
            </a:pPr>
            <a:r>
              <a:rPr lang="cs-CZ" dirty="0"/>
              <a:t>Centrické rozsivky – </a:t>
            </a:r>
            <a:r>
              <a:rPr lang="cs-CZ" dirty="0" err="1"/>
              <a:t>valvární</a:t>
            </a:r>
            <a:r>
              <a:rPr lang="cs-CZ" dirty="0"/>
              <a:t> pohled je kruh</a:t>
            </a:r>
            <a:br>
              <a:rPr lang="cs-CZ" dirty="0"/>
            </a:br>
            <a:r>
              <a:rPr lang="en-US" dirty="0"/>
              <a:t>    </a:t>
            </a:r>
            <a:r>
              <a:rPr lang="cs-CZ" sz="1800" dirty="0"/>
              <a:t>Např. </a:t>
            </a:r>
            <a:r>
              <a:rPr lang="cs-CZ" sz="1800" i="1" dirty="0" err="1"/>
              <a:t>Coscinodiscus</a:t>
            </a:r>
            <a:r>
              <a:rPr lang="cs-CZ" sz="1800" dirty="0"/>
              <a:t>, </a:t>
            </a:r>
            <a:r>
              <a:rPr lang="cs-CZ" sz="1800" i="1" dirty="0" err="1"/>
              <a:t>Cyclotella</a:t>
            </a:r>
            <a:r>
              <a:rPr lang="cs-CZ" sz="1800" dirty="0"/>
              <a:t>, </a:t>
            </a:r>
            <a:r>
              <a:rPr lang="cs-CZ" sz="1800" i="1" dirty="0" err="1"/>
              <a:t>Aulacoseira</a:t>
            </a:r>
            <a:r>
              <a:rPr lang="cs-CZ" sz="1800" dirty="0"/>
              <a:t>, </a:t>
            </a:r>
            <a:r>
              <a:rPr lang="cs-CZ" sz="1800" i="1" dirty="0" err="1"/>
              <a:t>Melosira</a:t>
            </a:r>
            <a:endParaRPr lang="cs-CZ" sz="1800" i="1" dirty="0"/>
          </a:p>
          <a:p>
            <a:pPr marL="457200" indent="-457200">
              <a:buFont typeface="+mj-lt"/>
              <a:buAutoNum type="arabicPeriod"/>
            </a:pPr>
            <a:r>
              <a:rPr lang="cs-CZ" dirty="0" err="1"/>
              <a:t>Penátní</a:t>
            </a:r>
            <a:r>
              <a:rPr lang="cs-CZ" dirty="0"/>
              <a:t> rozsivky – podlouhlé, eliptické nebo kopinaté, </a:t>
            </a:r>
            <a:r>
              <a:rPr lang="cs-CZ" dirty="0" err="1"/>
              <a:t>dvoustranně</a:t>
            </a:r>
            <a:r>
              <a:rPr lang="cs-CZ" dirty="0"/>
              <a:t> souměrné</a:t>
            </a:r>
            <a:endParaRPr lang="en-US" dirty="0"/>
          </a:p>
          <a:p>
            <a:pPr marL="685800" lvl="1" indent="-457200">
              <a:buFont typeface="+mj-lt"/>
              <a:buAutoNum type="arabicPeriod"/>
            </a:pPr>
            <a:r>
              <a:rPr lang="cs-CZ" dirty="0"/>
              <a:t>rozsivky bez </a:t>
            </a:r>
            <a:r>
              <a:rPr lang="cs-CZ" dirty="0" err="1"/>
              <a:t>raphe</a:t>
            </a:r>
            <a:r>
              <a:rPr lang="cs-CZ" dirty="0"/>
              <a:t> (</a:t>
            </a:r>
            <a:r>
              <a:rPr lang="cs-CZ" i="1" dirty="0" err="1"/>
              <a:t>Tabellaria</a:t>
            </a:r>
            <a:r>
              <a:rPr lang="cs-CZ" dirty="0"/>
              <a:t>, </a:t>
            </a:r>
            <a:r>
              <a:rPr lang="cs-CZ" i="1" dirty="0" err="1"/>
              <a:t>Diatoma</a:t>
            </a:r>
            <a:r>
              <a:rPr lang="cs-CZ" dirty="0"/>
              <a:t>, </a:t>
            </a:r>
            <a:r>
              <a:rPr lang="cs-CZ" i="1" dirty="0" err="1"/>
              <a:t>Asterionella</a:t>
            </a:r>
            <a:r>
              <a:rPr lang="cs-CZ" dirty="0"/>
              <a:t>, </a:t>
            </a:r>
            <a:r>
              <a:rPr lang="cs-CZ" i="1" dirty="0" err="1"/>
              <a:t>Fragilaria</a:t>
            </a:r>
            <a:r>
              <a:rPr lang="cs-CZ" dirty="0"/>
              <a:t>, </a:t>
            </a:r>
            <a:r>
              <a:rPr lang="cs-CZ" i="1" dirty="0" err="1"/>
              <a:t>Synedra</a:t>
            </a:r>
            <a:r>
              <a:rPr lang="cs-CZ" dirty="0"/>
              <a:t> )</a:t>
            </a:r>
            <a:endParaRPr lang="en-US" dirty="0"/>
          </a:p>
          <a:p>
            <a:pPr marL="685800" lvl="1" indent="-457200">
              <a:buFont typeface="+mj-lt"/>
              <a:buAutoNum type="arabicPeriod"/>
            </a:pPr>
            <a:r>
              <a:rPr lang="cs-CZ" dirty="0"/>
              <a:t>rozsivky s jedním </a:t>
            </a:r>
            <a:r>
              <a:rPr lang="cs-CZ" dirty="0" err="1"/>
              <a:t>raphe</a:t>
            </a:r>
            <a:r>
              <a:rPr lang="cs-CZ" dirty="0"/>
              <a:t> po celé délce jedné schránky (</a:t>
            </a:r>
            <a:r>
              <a:rPr lang="cs-CZ" i="1" dirty="0" err="1"/>
              <a:t>Achnanthes</a:t>
            </a:r>
            <a:r>
              <a:rPr lang="cs-CZ" i="1" dirty="0"/>
              <a:t>, </a:t>
            </a:r>
            <a:r>
              <a:rPr lang="cs-CZ" i="1" dirty="0" err="1"/>
              <a:t>Diploneis</a:t>
            </a:r>
            <a:r>
              <a:rPr lang="cs-CZ" dirty="0"/>
              <a:t>)</a:t>
            </a:r>
            <a:endParaRPr lang="en-US" dirty="0"/>
          </a:p>
          <a:p>
            <a:pPr marL="685800" lvl="1" indent="-457200">
              <a:buFont typeface="+mj-lt"/>
              <a:buAutoNum type="arabicPeriod"/>
            </a:pPr>
            <a:r>
              <a:rPr lang="cs-CZ" dirty="0"/>
              <a:t>rozsivky se dvěma velmi krátkými </a:t>
            </a:r>
            <a:r>
              <a:rPr lang="cs-CZ" dirty="0" err="1"/>
              <a:t>raphe</a:t>
            </a:r>
            <a:r>
              <a:rPr lang="cs-CZ" dirty="0"/>
              <a:t> na konci schránky (</a:t>
            </a:r>
            <a:r>
              <a:rPr lang="cs-CZ" i="1" dirty="0" err="1"/>
              <a:t>Eunotiales</a:t>
            </a:r>
            <a:r>
              <a:rPr lang="cs-CZ" dirty="0"/>
              <a:t>)</a:t>
            </a:r>
            <a:endParaRPr lang="en-US" dirty="0"/>
          </a:p>
          <a:p>
            <a:pPr marL="685800" lvl="1" indent="-457200">
              <a:buFont typeface="+mj-lt"/>
              <a:buAutoNum type="arabicPeriod"/>
            </a:pPr>
            <a:r>
              <a:rPr lang="cs-CZ" dirty="0"/>
              <a:t>rozsivky se dvěma </a:t>
            </a:r>
            <a:r>
              <a:rPr lang="cs-CZ" dirty="0" err="1"/>
              <a:t>raphe</a:t>
            </a:r>
            <a:r>
              <a:rPr lang="cs-CZ" dirty="0"/>
              <a:t> (</a:t>
            </a:r>
            <a:r>
              <a:rPr lang="cs-CZ" i="1" dirty="0" err="1"/>
              <a:t>Navicula</a:t>
            </a:r>
            <a:r>
              <a:rPr lang="cs-CZ" i="1" dirty="0"/>
              <a:t>, </a:t>
            </a:r>
            <a:r>
              <a:rPr lang="cs-CZ" i="1" dirty="0" err="1"/>
              <a:t>Pinnularia</a:t>
            </a:r>
            <a:r>
              <a:rPr lang="cs-CZ" i="1" dirty="0"/>
              <a:t>, </a:t>
            </a:r>
            <a:r>
              <a:rPr lang="cs-CZ" i="1" dirty="0" err="1"/>
              <a:t>Cymbella</a:t>
            </a:r>
            <a:r>
              <a:rPr lang="cs-CZ" i="1" dirty="0"/>
              <a:t>, </a:t>
            </a:r>
            <a:r>
              <a:rPr lang="cs-CZ" i="1" dirty="0" err="1"/>
              <a:t>Gyrosigma</a:t>
            </a:r>
            <a:r>
              <a:rPr lang="cs-CZ" i="1" dirty="0"/>
              <a:t>, </a:t>
            </a:r>
            <a:r>
              <a:rPr lang="cs-CZ" i="1" dirty="0" err="1"/>
              <a:t>Gomphonema</a:t>
            </a:r>
            <a:r>
              <a:rPr lang="cs-CZ" dirty="0"/>
              <a:t>)</a:t>
            </a:r>
            <a:endParaRPr lang="en-US" dirty="0"/>
          </a:p>
          <a:p>
            <a:pPr marL="685800" lvl="1" indent="-457200">
              <a:buFont typeface="+mj-lt"/>
              <a:buAutoNum type="arabicPeriod"/>
            </a:pPr>
            <a:r>
              <a:rPr lang="cs-CZ" dirty="0"/>
              <a:t>rozsivky s </a:t>
            </a:r>
            <a:r>
              <a:rPr lang="cs-CZ" dirty="0" err="1"/>
              <a:t>raphe</a:t>
            </a:r>
            <a:r>
              <a:rPr lang="cs-CZ" dirty="0"/>
              <a:t> ve zvláštních kanálcích </a:t>
            </a:r>
            <a:r>
              <a:rPr lang="cs-CZ" i="1" dirty="0"/>
              <a:t>(</a:t>
            </a:r>
            <a:r>
              <a:rPr lang="cs-CZ" i="1" dirty="0" err="1"/>
              <a:t>Nitzschia</a:t>
            </a:r>
            <a:r>
              <a:rPr lang="cs-CZ" i="1" dirty="0"/>
              <a:t>, </a:t>
            </a:r>
            <a:r>
              <a:rPr lang="cs-CZ" i="1" dirty="0" err="1"/>
              <a:t>Surirella</a:t>
            </a:r>
            <a:r>
              <a:rPr lang="cs-CZ" dirty="0"/>
              <a:t>)</a:t>
            </a:r>
          </a:p>
          <a:p>
            <a:endParaRPr lang="en-US" dirty="0"/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D24A4BEA-9A75-48EC-83A1-B0B78A12057E}"/>
              </a:ext>
            </a:extLst>
          </p:cNvPr>
          <p:cNvSpPr/>
          <p:nvPr/>
        </p:nvSpPr>
        <p:spPr>
          <a:xfrm>
            <a:off x="578999" y="2252245"/>
            <a:ext cx="709409" cy="543964"/>
          </a:xfrm>
          <a:prstGeom prst="rightArrow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1892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8B9A2A-668C-4C04-81E8-B62CB5EAB0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1079" y="2340131"/>
            <a:ext cx="5696469" cy="3564436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cs-CZ" sz="2000" dirty="0" err="1"/>
              <a:t>Valvy</a:t>
            </a:r>
            <a:r>
              <a:rPr lang="cs-CZ" sz="2000" dirty="0"/>
              <a:t> dvoustraně souměrné</a:t>
            </a:r>
          </a:p>
          <a:p>
            <a:pPr>
              <a:lnSpc>
                <a:spcPct val="80000"/>
              </a:lnSpc>
            </a:pPr>
            <a:r>
              <a:rPr lang="cs-CZ" sz="2000" dirty="0"/>
              <a:t>Nemají </a:t>
            </a:r>
            <a:r>
              <a:rPr lang="cs-CZ" sz="2000" dirty="0" err="1"/>
              <a:t>raphe</a:t>
            </a:r>
            <a:r>
              <a:rPr lang="cs-CZ" sz="2000" dirty="0"/>
              <a:t> (postrádají aktivní pohyb)</a:t>
            </a:r>
          </a:p>
          <a:p>
            <a:pPr>
              <a:lnSpc>
                <a:spcPct val="80000"/>
              </a:lnSpc>
            </a:pPr>
            <a:r>
              <a:rPr lang="cs-CZ" sz="2000" dirty="0"/>
              <a:t>Občas mají </a:t>
            </a:r>
            <a:r>
              <a:rPr lang="cs-CZ" sz="2000" dirty="0" err="1"/>
              <a:t>rimoportuly</a:t>
            </a:r>
            <a:r>
              <a:rPr lang="cs-CZ" sz="2000" dirty="0"/>
              <a:t> (diagnostický znak)</a:t>
            </a:r>
            <a:endParaRPr lang="en-US" sz="2000" dirty="0"/>
          </a:p>
          <a:p>
            <a:pPr>
              <a:lnSpc>
                <a:spcPct val="80000"/>
              </a:lnSpc>
            </a:pPr>
            <a:endParaRPr lang="cs-CZ" sz="2000" dirty="0"/>
          </a:p>
          <a:p>
            <a:endParaRPr lang="en-US" dirty="0"/>
          </a:p>
        </p:txBody>
      </p:sp>
      <p:sp>
        <p:nvSpPr>
          <p:cNvPr id="4" name="Nadpis 4">
            <a:extLst>
              <a:ext uri="{FF2B5EF4-FFF2-40B4-BE49-F238E27FC236}">
                <a16:creationId xmlns:a16="http://schemas.microsoft.com/office/drawing/2014/main" id="{46D82B7B-003B-4715-BEBB-6F1575EB9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563" y="725488"/>
            <a:ext cx="10325100" cy="1443037"/>
          </a:xfrm>
        </p:spPr>
        <p:txBody>
          <a:bodyPr>
            <a:normAutofit/>
          </a:bodyPr>
          <a:lstStyle/>
          <a:p>
            <a:r>
              <a:rPr lang="cs-CZ" sz="4000" dirty="0"/>
              <a:t>Rozsivky bez </a:t>
            </a:r>
            <a:r>
              <a:rPr lang="cs-CZ" sz="4000" dirty="0" err="1"/>
              <a:t>raphe</a:t>
            </a:r>
            <a:endParaRPr lang="cs-CZ" sz="4000" dirty="0"/>
          </a:p>
        </p:txBody>
      </p:sp>
      <p:pic>
        <p:nvPicPr>
          <p:cNvPr id="5" name="Obrázek 12" descr="C:\Users\Bara\Downloads\03_Meridion (1).tif">
            <a:extLst>
              <a:ext uri="{FF2B5EF4-FFF2-40B4-BE49-F238E27FC236}">
                <a16:creationId xmlns:a16="http://schemas.microsoft.com/office/drawing/2014/main" id="{DBEC92DE-659E-4644-BDAC-6520F4F64D82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4157" y="725488"/>
            <a:ext cx="1493520" cy="227838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brázek 13" descr="C:\Users\Bara\Downloads\04_Diatoma.tif">
            <a:extLst>
              <a:ext uri="{FF2B5EF4-FFF2-40B4-BE49-F238E27FC236}">
                <a16:creationId xmlns:a16="http://schemas.microsoft.com/office/drawing/2014/main" id="{65C621A3-2804-4D93-9AF0-0C01B8B7752A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5775" y="3429000"/>
            <a:ext cx="1590675" cy="22783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Obrázek 14" descr="C:\Users\Bara\Downloads\02_Tabellaria.tif">
            <a:extLst>
              <a:ext uri="{FF2B5EF4-FFF2-40B4-BE49-F238E27FC236}">
                <a16:creationId xmlns:a16="http://schemas.microsoft.com/office/drawing/2014/main" id="{A184D546-1DF6-4B50-883E-8316DE539DE4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1371" y="3429000"/>
            <a:ext cx="1479550" cy="227838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3754B88-F040-487F-8207-42F5ACF663B7}"/>
              </a:ext>
            </a:extLst>
          </p:cNvPr>
          <p:cNvSpPr txBox="1"/>
          <p:nvPr/>
        </p:nvSpPr>
        <p:spPr>
          <a:xfrm>
            <a:off x="8524068" y="3003868"/>
            <a:ext cx="19992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err="1"/>
              <a:t>Meridion</a:t>
            </a:r>
            <a:endParaRPr lang="en-US" i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0AC59AE-3FC9-4785-A9CC-EB1751D6610F}"/>
              </a:ext>
            </a:extLst>
          </p:cNvPr>
          <p:cNvSpPr txBox="1"/>
          <p:nvPr/>
        </p:nvSpPr>
        <p:spPr>
          <a:xfrm>
            <a:off x="6921471" y="5699366"/>
            <a:ext cx="19992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err="1"/>
              <a:t>Diatoma</a:t>
            </a:r>
            <a:endParaRPr lang="en-US" i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4EFA60A-9080-4D7F-BDB4-3C02D65121CD}"/>
              </a:ext>
            </a:extLst>
          </p:cNvPr>
          <p:cNvSpPr txBox="1"/>
          <p:nvPr/>
        </p:nvSpPr>
        <p:spPr>
          <a:xfrm>
            <a:off x="9637209" y="5698869"/>
            <a:ext cx="19992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err="1"/>
              <a:t>Tabellaria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7675995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C582B07-D0F0-4B6B-A5D9-D2F192CB3A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675998B-83F9-4DD6-A181-01CC6390EB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7203DA02-DFF0-43DA-97F8-713359A5E9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D7DB5F66-3FA1-4342-A884-49FFC898B0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F62E1DE4-95C3-4648-880D-D5F16DA5BE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2F0DE976-09C7-468E-88D4-E653C3B9A9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146834F4-CE01-4256-A71F-E9622367BA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B24B1666-CD3C-4141-91C0-782A8C0A79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BEB9DED-5756-4349-86C4-BB40C843E9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3E66CDAA-2393-4E50-88AE-4B6DE356DD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D52ED3B2-4AF6-4D71-AFE0-E628195BEE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38F8274F-6455-416D-9E21-09DCC607D3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5A4FC2BA-35B4-4272-AE27-2EA963B9C6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3075E2C7-38CF-4C4C-BA60-8EBC4C5972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3A41EEBD-A69D-4000-B18A-0FF9079FF4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5D674DC2-DB19-4D12-A7CC-A19B45A577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ACE37544-AEB0-4C32-9AB4-FD8868FBB4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4A4D92EE-9609-4B42-A0C2-EE8B291A29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014BE4F6-D0F0-4D05-BADF-7BAB738853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82022A48-AB28-42C0-99AA-84E9E942A2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1BE1212E-2DDC-41F9-817C-2B0AF529E0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2EAC07E3-6FB7-48B5-9418-5D58EC897A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2C112200-C0E8-4E4F-B475-BB0C5619B1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9BA45913-5C20-4A2E-9401-B69D433BAC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253BFA98-23F1-401A-B615-F706954A49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99EE95EF-D097-47D9-98DF-5BA037C497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72E5EAA5-1BC5-4C85-85D9-F7BA73476C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38F5AAC3-E106-4C3A-986B-23C44A9B1B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3EC6582A-5366-4B33-8D40-2B474D8B57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A25249E-2F40-425D-A7F1-B7E55EF53C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A13EC936-5CFC-4FE5-BCA8-59B3A2EFB6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FCDE7F7A-C490-430C-876F-0349FC8BFB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CD686B4E-119A-4F4A-9392-1F9CFE3BEE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Right Triangle 44">
            <a:extLst>
              <a:ext uri="{FF2B5EF4-FFF2-40B4-BE49-F238E27FC236}">
                <a16:creationId xmlns:a16="http://schemas.microsoft.com/office/drawing/2014/main" id="{F3730C34-30B8-42E4-824D-F095747C45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>
            <a:off x="6293593" y="-285458"/>
            <a:ext cx="568289" cy="568289"/>
          </a:xfrm>
          <a:prstGeom prst="rtTriangl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0ABE2F-67BC-4B68-895C-D14EE0A695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0103" y="725952"/>
            <a:ext cx="4925975" cy="1146778"/>
          </a:xfrm>
        </p:spPr>
        <p:txBody>
          <a:bodyPr>
            <a:normAutofit fontScale="90000"/>
          </a:bodyPr>
          <a:lstStyle/>
          <a:p>
            <a:r>
              <a:rPr lang="cs-CZ" altLang="cs-CZ" dirty="0"/>
              <a:t>Rozsivky s </a:t>
            </a:r>
            <a:r>
              <a:rPr lang="cs-CZ" altLang="cs-CZ" dirty="0" err="1"/>
              <a:t>raphe</a:t>
            </a:r>
            <a:r>
              <a:rPr lang="cs-CZ" altLang="cs-CZ" dirty="0"/>
              <a:t> na jedné </a:t>
            </a:r>
            <a:r>
              <a:rPr lang="cs-CZ" altLang="cs-CZ" dirty="0" err="1"/>
              <a:t>valvě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2513E2-0953-4025-A0F2-3AFD42A52C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24945" y="1975856"/>
            <a:ext cx="5872050" cy="4171333"/>
          </a:xfrm>
        </p:spPr>
        <p:txBody>
          <a:bodyPr>
            <a:normAutofit fontScale="25000" lnSpcReduction="20000"/>
          </a:bodyPr>
          <a:lstStyle/>
          <a:p>
            <a:pPr marL="0" indent="0" eaLnBrk="1" hangingPunct="1">
              <a:lnSpc>
                <a:spcPct val="100000"/>
              </a:lnSpc>
            </a:pPr>
            <a:r>
              <a:rPr lang="cs-CZ" altLang="cs-CZ" sz="5500" dirty="0"/>
              <a:t> Redukce </a:t>
            </a:r>
            <a:r>
              <a:rPr lang="cs-CZ" altLang="cs-CZ" sz="5500" dirty="0" err="1"/>
              <a:t>raphe</a:t>
            </a:r>
            <a:r>
              <a:rPr lang="cs-CZ" altLang="cs-CZ" sz="5500" dirty="0"/>
              <a:t> na jedné </a:t>
            </a:r>
            <a:r>
              <a:rPr lang="cs-CZ" altLang="cs-CZ" sz="5500" dirty="0" err="1"/>
              <a:t>valvě</a:t>
            </a:r>
            <a:r>
              <a:rPr lang="cs-CZ" altLang="cs-CZ" sz="5500" dirty="0"/>
              <a:t>, vyplněno křemíkem (</a:t>
            </a:r>
            <a:r>
              <a:rPr lang="cs-CZ" altLang="cs-CZ" sz="5500" dirty="0" err="1"/>
              <a:t>pseudoraphe</a:t>
            </a:r>
            <a:r>
              <a:rPr lang="cs-CZ" altLang="cs-CZ" sz="5500" dirty="0"/>
              <a:t>)</a:t>
            </a:r>
          </a:p>
          <a:p>
            <a:pPr marL="0" indent="0" eaLnBrk="1" hangingPunct="1">
              <a:lnSpc>
                <a:spcPct val="100000"/>
              </a:lnSpc>
            </a:pPr>
            <a:r>
              <a:rPr lang="cs-CZ" altLang="cs-CZ" sz="5500" dirty="0"/>
              <a:t> Odlišná </a:t>
            </a:r>
            <a:r>
              <a:rPr lang="cs-CZ" altLang="cs-CZ" sz="5500" dirty="0" err="1"/>
              <a:t>striace</a:t>
            </a:r>
            <a:r>
              <a:rPr lang="cs-CZ" altLang="cs-CZ" sz="5500" dirty="0"/>
              <a:t> na </a:t>
            </a:r>
            <a:r>
              <a:rPr lang="cs-CZ" altLang="cs-CZ" sz="5500" dirty="0" err="1"/>
              <a:t>valvě</a:t>
            </a:r>
            <a:r>
              <a:rPr lang="cs-CZ" altLang="cs-CZ" sz="5500" dirty="0"/>
              <a:t> s </a:t>
            </a:r>
            <a:r>
              <a:rPr lang="cs-CZ" altLang="cs-CZ" sz="5500" dirty="0" err="1"/>
              <a:t>raphe</a:t>
            </a:r>
            <a:r>
              <a:rPr lang="cs-CZ" altLang="cs-CZ" sz="5500" dirty="0"/>
              <a:t> a bez </a:t>
            </a:r>
            <a:r>
              <a:rPr lang="cs-CZ" altLang="cs-CZ" sz="5500" dirty="0" err="1"/>
              <a:t>raphe</a:t>
            </a:r>
            <a:endParaRPr lang="cs-CZ" altLang="cs-CZ" sz="5500" dirty="0"/>
          </a:p>
          <a:p>
            <a:pPr marL="0" indent="0" eaLnBrk="1" hangingPunct="1">
              <a:lnSpc>
                <a:spcPct val="100000"/>
              </a:lnSpc>
            </a:pPr>
            <a:r>
              <a:rPr lang="cs-CZ" altLang="cs-CZ" sz="5500" dirty="0"/>
              <a:t> Bilaterálně symetrické</a:t>
            </a:r>
          </a:p>
          <a:p>
            <a:pPr marL="0" indent="0" eaLnBrk="1" hangingPunct="1">
              <a:lnSpc>
                <a:spcPct val="100000"/>
              </a:lnSpc>
            </a:pPr>
            <a:endParaRPr lang="cs-CZ" altLang="cs-CZ" sz="5500" dirty="0"/>
          </a:p>
          <a:p>
            <a:pPr marL="0" indent="0" eaLnBrk="1" hangingPunct="1">
              <a:lnSpc>
                <a:spcPct val="100000"/>
              </a:lnSpc>
            </a:pPr>
            <a:r>
              <a:rPr lang="cs-CZ" altLang="cs-CZ" sz="5500" dirty="0"/>
              <a:t> Řád </a:t>
            </a:r>
            <a:r>
              <a:rPr lang="cs-CZ" altLang="cs-CZ" sz="5500" dirty="0" err="1"/>
              <a:t>Achnanthales</a:t>
            </a:r>
            <a:endParaRPr lang="cs-CZ" altLang="cs-CZ" sz="5500" dirty="0"/>
          </a:p>
          <a:p>
            <a:pPr marL="0" indent="0" eaLnBrk="1" hangingPunct="1">
              <a:lnSpc>
                <a:spcPct val="100000"/>
              </a:lnSpc>
              <a:buFont typeface="Arial" charset="0"/>
              <a:buNone/>
            </a:pPr>
            <a:r>
              <a:rPr lang="cs-CZ" altLang="cs-CZ" sz="5500" dirty="0"/>
              <a:t>	 </a:t>
            </a:r>
            <a:r>
              <a:rPr lang="cs-CZ" altLang="cs-CZ" sz="5500" i="1" dirty="0" err="1"/>
              <a:t>Achnanthes</a:t>
            </a:r>
            <a:endParaRPr lang="cs-CZ" altLang="cs-CZ" sz="5500" i="1" dirty="0"/>
          </a:p>
          <a:p>
            <a:pPr marL="0" indent="0" eaLnBrk="1" hangingPunct="1">
              <a:lnSpc>
                <a:spcPct val="100000"/>
              </a:lnSpc>
              <a:buFont typeface="Arial" charset="0"/>
              <a:buNone/>
            </a:pPr>
            <a:r>
              <a:rPr lang="cs-CZ" altLang="cs-CZ" sz="5500" i="1" dirty="0"/>
              <a:t> 	 </a:t>
            </a:r>
            <a:r>
              <a:rPr lang="cs-CZ" altLang="cs-CZ" sz="5500" i="1" dirty="0" err="1"/>
              <a:t>Cocconeis</a:t>
            </a:r>
            <a:endParaRPr lang="cs-CZ" altLang="cs-CZ" sz="5500" i="1" dirty="0"/>
          </a:p>
          <a:p>
            <a:pPr marL="0" indent="0" eaLnBrk="1" hangingPunct="1">
              <a:lnSpc>
                <a:spcPct val="100000"/>
              </a:lnSpc>
              <a:buFont typeface="Arial" charset="0"/>
              <a:buNone/>
            </a:pPr>
            <a:r>
              <a:rPr lang="cs-CZ" altLang="cs-CZ" sz="5500" i="1" dirty="0"/>
              <a:t> 	 </a:t>
            </a:r>
            <a:r>
              <a:rPr lang="cs-CZ" altLang="cs-CZ" sz="5500" i="1" dirty="0" err="1"/>
              <a:t>Psammothidium</a:t>
            </a:r>
            <a:endParaRPr lang="cs-CZ" altLang="cs-CZ" sz="5500" i="1" dirty="0"/>
          </a:p>
          <a:p>
            <a:pPr marL="0" indent="0" eaLnBrk="1" hangingPunct="1">
              <a:lnSpc>
                <a:spcPct val="100000"/>
              </a:lnSpc>
              <a:buFont typeface="Arial" charset="0"/>
              <a:buNone/>
            </a:pPr>
            <a:r>
              <a:rPr lang="cs-CZ" altLang="cs-CZ" sz="5500" i="1" dirty="0"/>
              <a:t> 	 </a:t>
            </a:r>
            <a:r>
              <a:rPr lang="cs-CZ" altLang="cs-CZ" sz="5500" i="1" dirty="0" err="1"/>
              <a:t>Planothidium</a:t>
            </a:r>
            <a:endParaRPr lang="cs-CZ" altLang="cs-CZ" sz="5500" i="1" dirty="0"/>
          </a:p>
          <a:p>
            <a:pPr marL="0" indent="0" eaLnBrk="1" hangingPunct="1">
              <a:lnSpc>
                <a:spcPct val="100000"/>
              </a:lnSpc>
              <a:buFont typeface="Arial" charset="0"/>
              <a:buNone/>
            </a:pPr>
            <a:r>
              <a:rPr lang="cs-CZ" altLang="cs-CZ" sz="5500" dirty="0"/>
              <a:t> 	</a:t>
            </a:r>
            <a:r>
              <a:rPr lang="cs-CZ" altLang="cs-CZ" sz="5500" i="1" dirty="0"/>
              <a:t> </a:t>
            </a:r>
            <a:r>
              <a:rPr lang="cs-CZ" altLang="cs-CZ" sz="5500" i="1" dirty="0" err="1"/>
              <a:t>Karayevia</a:t>
            </a:r>
            <a:endParaRPr lang="cs-CZ" altLang="cs-CZ" sz="5500" i="1" dirty="0"/>
          </a:p>
          <a:p>
            <a:pPr marL="0" indent="0" eaLnBrk="1" hangingPunct="1">
              <a:lnSpc>
                <a:spcPct val="100000"/>
              </a:lnSpc>
              <a:buFont typeface="Arial" charset="0"/>
              <a:buNone/>
            </a:pPr>
            <a:r>
              <a:rPr lang="cs-CZ" altLang="cs-CZ" sz="5500" i="1" dirty="0"/>
              <a:t>	 </a:t>
            </a:r>
            <a:r>
              <a:rPr lang="cs-CZ" altLang="cs-CZ" sz="5500" i="1" dirty="0" err="1"/>
              <a:t>Lemnicola</a:t>
            </a:r>
            <a:endParaRPr lang="cs-CZ" altLang="cs-CZ" sz="5500" i="1" dirty="0"/>
          </a:p>
          <a:p>
            <a:pPr marL="0" indent="0" eaLnBrk="1" hangingPunct="1">
              <a:lnSpc>
                <a:spcPct val="100000"/>
              </a:lnSpc>
              <a:buFont typeface="Arial" charset="0"/>
              <a:buNone/>
            </a:pPr>
            <a:r>
              <a:rPr lang="cs-CZ" altLang="cs-CZ" sz="5500" i="1" dirty="0"/>
              <a:t>	 </a:t>
            </a:r>
            <a:r>
              <a:rPr lang="cs-CZ" altLang="cs-CZ" sz="5500" i="1" dirty="0" err="1"/>
              <a:t>Achnanthidium</a:t>
            </a:r>
            <a:endParaRPr lang="cs-CZ" altLang="cs-CZ" sz="5500" i="1" dirty="0"/>
          </a:p>
          <a:p>
            <a:pPr marL="0" indent="0" eaLnBrk="1" hangingPunct="1">
              <a:lnSpc>
                <a:spcPct val="100000"/>
              </a:lnSpc>
              <a:buFont typeface="Arial" charset="0"/>
              <a:buNone/>
            </a:pPr>
            <a:r>
              <a:rPr lang="cs-CZ" altLang="cs-CZ" sz="5500" i="1" dirty="0"/>
              <a:t> 	 </a:t>
            </a:r>
            <a:r>
              <a:rPr lang="cs-CZ" altLang="cs-CZ" sz="5500" i="1" dirty="0" err="1"/>
              <a:t>Eucocconeis</a:t>
            </a:r>
            <a:endParaRPr lang="cs-CZ" altLang="cs-CZ" sz="5500" dirty="0"/>
          </a:p>
          <a:p>
            <a:pPr>
              <a:lnSpc>
                <a:spcPct val="100000"/>
              </a:lnSpc>
            </a:pPr>
            <a:endParaRPr lang="en-US" sz="800" dirty="0"/>
          </a:p>
        </p:txBody>
      </p:sp>
      <p:pic>
        <p:nvPicPr>
          <p:cNvPr id="5" name="Obrázek 10" descr="C:\Users\Bara\Downloads\15_Achnanthes.tif">
            <a:extLst>
              <a:ext uri="{FF2B5EF4-FFF2-40B4-BE49-F238E27FC236}">
                <a16:creationId xmlns:a16="http://schemas.microsoft.com/office/drawing/2014/main" id="{BD42E8A7-6D02-45E7-8FCE-07241CAE86A0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31598" y="721082"/>
            <a:ext cx="1609214" cy="2635551"/>
          </a:xfrm>
          <a:prstGeom prst="rect">
            <a:avLst/>
          </a:prstGeom>
          <a:noFill/>
        </p:spPr>
      </p:pic>
      <p:pic>
        <p:nvPicPr>
          <p:cNvPr id="4" name="Obrázek 9" descr="C:\Users\Bara\Downloads\16_Eucocconeis.tif">
            <a:extLst>
              <a:ext uri="{FF2B5EF4-FFF2-40B4-BE49-F238E27FC236}">
                <a16:creationId xmlns:a16="http://schemas.microsoft.com/office/drawing/2014/main" id="{E8A59BE3-B49E-46B8-8E53-9187E53A2D3E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11778" y="3507853"/>
            <a:ext cx="2448857" cy="2635551"/>
          </a:xfrm>
          <a:prstGeom prst="rect">
            <a:avLst/>
          </a:prstGeom>
          <a:noFill/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3A5DAE0B-D0CC-4A0A-BF59-3CE2C8D65E0B}"/>
              </a:ext>
            </a:extLst>
          </p:cNvPr>
          <p:cNvSpPr txBox="1"/>
          <p:nvPr/>
        </p:nvSpPr>
        <p:spPr>
          <a:xfrm>
            <a:off x="1934177" y="244086"/>
            <a:ext cx="19992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err="1"/>
              <a:t>Achnanthes</a:t>
            </a:r>
            <a:endParaRPr lang="en-US" i="1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45F2138-5F77-4B3B-9FD8-FD2BB9CD8F17}"/>
              </a:ext>
            </a:extLst>
          </p:cNvPr>
          <p:cNvSpPr txBox="1"/>
          <p:nvPr/>
        </p:nvSpPr>
        <p:spPr>
          <a:xfrm>
            <a:off x="1934176" y="6208314"/>
            <a:ext cx="19992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err="1"/>
              <a:t>Eucocconeis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5683734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A87D32-1C44-485E-A6AA-2509594CC2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078" y="725951"/>
            <a:ext cx="10837251" cy="1847914"/>
          </a:xfrm>
        </p:spPr>
        <p:txBody>
          <a:bodyPr>
            <a:normAutofit/>
          </a:bodyPr>
          <a:lstStyle/>
          <a:p>
            <a:r>
              <a:rPr lang="cs-CZ" altLang="cs-CZ"/>
              <a:t>Rozsivky s raphe na obou valvách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2C7ABE-5B58-44E3-A44A-32ABE4FC1E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1079" y="2883004"/>
            <a:ext cx="3836285" cy="3257299"/>
          </a:xfrm>
        </p:spPr>
        <p:txBody>
          <a:bodyPr>
            <a:normAutofit/>
          </a:bodyPr>
          <a:lstStyle/>
          <a:p>
            <a:r>
              <a:rPr lang="en-US" altLang="cs-CZ" dirty="0" err="1"/>
              <a:t>Valv</a:t>
            </a:r>
            <a:r>
              <a:rPr lang="cs-CZ" altLang="cs-CZ" dirty="0"/>
              <a:t>y bilaterálně symetrické</a:t>
            </a:r>
            <a:endParaRPr lang="en-US" altLang="cs-CZ" dirty="0"/>
          </a:p>
          <a:p>
            <a:r>
              <a:rPr lang="en-US" altLang="cs-CZ" dirty="0"/>
              <a:t>Raphe </a:t>
            </a:r>
            <a:r>
              <a:rPr lang="cs-CZ" altLang="cs-CZ" dirty="0"/>
              <a:t>vyvinuto na obou </a:t>
            </a:r>
            <a:r>
              <a:rPr lang="cs-CZ" altLang="cs-CZ" dirty="0" err="1"/>
              <a:t>valvách</a:t>
            </a:r>
            <a:endParaRPr lang="cs-CZ" altLang="cs-CZ" dirty="0"/>
          </a:p>
          <a:p>
            <a:r>
              <a:rPr lang="cs-CZ" altLang="cs-CZ" dirty="0"/>
              <a:t>Buňky mohou být velmi pohyblivé</a:t>
            </a:r>
            <a:endParaRPr lang="en-US" altLang="cs-CZ" dirty="0"/>
          </a:p>
          <a:p>
            <a:r>
              <a:rPr lang="cs-CZ" altLang="cs-CZ" dirty="0"/>
              <a:t>Tato skupina má největší diverzitu mezi sladkovodními rozsivkami</a:t>
            </a:r>
            <a:endParaRPr lang="en-US" altLang="cs-CZ" dirty="0"/>
          </a:p>
          <a:p>
            <a:endParaRPr lang="en-US" dirty="0"/>
          </a:p>
        </p:txBody>
      </p:sp>
      <p:pic>
        <p:nvPicPr>
          <p:cNvPr id="5" name="Obrázek 8" descr="C:\Users\bara\Desktop\39_Pinnularia.jpg">
            <a:extLst>
              <a:ext uri="{FF2B5EF4-FFF2-40B4-BE49-F238E27FC236}">
                <a16:creationId xmlns:a16="http://schemas.microsoft.com/office/drawing/2014/main" id="{11B1C30D-88A2-4584-A4A8-C5757B650A88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20734" y="2883005"/>
            <a:ext cx="822468" cy="3257298"/>
          </a:xfrm>
          <a:prstGeom prst="rect">
            <a:avLst/>
          </a:prstGeom>
          <a:noFill/>
        </p:spPr>
      </p:pic>
      <p:pic>
        <p:nvPicPr>
          <p:cNvPr id="6" name="Obrázek 9" descr="C:\Users\bara\Desktop\40_Stauroneis.jpg">
            <a:extLst>
              <a:ext uri="{FF2B5EF4-FFF2-40B4-BE49-F238E27FC236}">
                <a16:creationId xmlns:a16="http://schemas.microsoft.com/office/drawing/2014/main" id="{1DC26F20-D589-486F-927F-BD37D7B1A551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99109" y="2883005"/>
            <a:ext cx="846898" cy="3257298"/>
          </a:xfrm>
          <a:prstGeom prst="rect">
            <a:avLst/>
          </a:prstGeom>
          <a:noFill/>
        </p:spPr>
      </p:pic>
      <p:pic>
        <p:nvPicPr>
          <p:cNvPr id="4" name="Obrázek 7" descr="C:\Users\bara\Desktop\38_Caloneis.jpg">
            <a:extLst>
              <a:ext uri="{FF2B5EF4-FFF2-40B4-BE49-F238E27FC236}">
                <a16:creationId xmlns:a16="http://schemas.microsoft.com/office/drawing/2014/main" id="{56FD2948-399E-46CB-BCD2-0E110B977FC4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10688" y="2883005"/>
            <a:ext cx="2137906" cy="3132462"/>
          </a:xfrm>
          <a:prstGeom prst="rect">
            <a:avLst/>
          </a:prstGeom>
          <a:noFill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C96FD35-E5C6-40C6-AB81-6E2253C5A5F4}"/>
              </a:ext>
            </a:extLst>
          </p:cNvPr>
          <p:cNvSpPr txBox="1"/>
          <p:nvPr/>
        </p:nvSpPr>
        <p:spPr>
          <a:xfrm>
            <a:off x="4937898" y="6139941"/>
            <a:ext cx="19992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err="1"/>
              <a:t>Stauroneis</a:t>
            </a:r>
            <a:endParaRPr lang="en-US" i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60FAF05-7714-4685-9AB1-2731D09CFC37}"/>
              </a:ext>
            </a:extLst>
          </p:cNvPr>
          <p:cNvSpPr txBox="1"/>
          <p:nvPr/>
        </p:nvSpPr>
        <p:spPr>
          <a:xfrm>
            <a:off x="7479316" y="6139941"/>
            <a:ext cx="19992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err="1"/>
              <a:t>Caloneis</a:t>
            </a:r>
            <a:endParaRPr lang="en-US" i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F04A8B4-E081-49C4-BDA0-4178F32769DD}"/>
              </a:ext>
            </a:extLst>
          </p:cNvPr>
          <p:cNvSpPr txBox="1"/>
          <p:nvPr/>
        </p:nvSpPr>
        <p:spPr>
          <a:xfrm>
            <a:off x="9432327" y="6141602"/>
            <a:ext cx="19992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err="1"/>
              <a:t>Pinnularia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6613704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>
            <a:extLst>
              <a:ext uri="{FF2B5EF4-FFF2-40B4-BE49-F238E27FC236}">
                <a16:creationId xmlns:a16="http://schemas.microsoft.com/office/drawing/2014/main" id="{D6ACFAE2-83A2-40A4-9EA6-0382BC26D4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487" y="617989"/>
            <a:ext cx="11391025" cy="5622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5" name="TextovéPole 8">
            <a:extLst>
              <a:ext uri="{FF2B5EF4-FFF2-40B4-BE49-F238E27FC236}">
                <a16:creationId xmlns:a16="http://schemas.microsoft.com/office/drawing/2014/main" id="{8719BE61-91D0-4990-A864-4A0C8B96FAB2}"/>
              </a:ext>
            </a:extLst>
          </p:cNvPr>
          <p:cNvSpPr txBox="1"/>
          <p:nvPr/>
        </p:nvSpPr>
        <p:spPr>
          <a:xfrm>
            <a:off x="8464395" y="6240011"/>
            <a:ext cx="33271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65000"/>
                  </a:schemeClr>
                </a:solidFill>
              </a:rPr>
              <a:t>Sinicearasy.cz, </a:t>
            </a:r>
            <a:r>
              <a:rPr lang="cs-CZ" sz="1600" dirty="0" err="1">
                <a:solidFill>
                  <a:schemeClr val="bg1">
                    <a:lumMod val="65000"/>
                  </a:schemeClr>
                </a:solidFill>
              </a:rPr>
              <a:t>Burki</a:t>
            </a:r>
            <a:r>
              <a:rPr lang="cs-CZ" sz="1600" dirty="0">
                <a:solidFill>
                  <a:schemeClr val="bg1">
                    <a:lumMod val="65000"/>
                  </a:schemeClr>
                </a:solidFill>
              </a:rPr>
              <a:t> et al. 2020</a:t>
            </a:r>
          </a:p>
        </p:txBody>
      </p:sp>
      <p:sp>
        <p:nvSpPr>
          <p:cNvPr id="89" name="Ovál 9">
            <a:extLst>
              <a:ext uri="{FF2B5EF4-FFF2-40B4-BE49-F238E27FC236}">
                <a16:creationId xmlns:a16="http://schemas.microsoft.com/office/drawing/2014/main" id="{71716241-332B-4E2D-BC70-65A65FD0E1AB}"/>
              </a:ext>
            </a:extLst>
          </p:cNvPr>
          <p:cNvSpPr/>
          <p:nvPr/>
        </p:nvSpPr>
        <p:spPr>
          <a:xfrm>
            <a:off x="444854" y="3368679"/>
            <a:ext cx="3282752" cy="2871332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0" name="Ovál 10">
            <a:extLst>
              <a:ext uri="{FF2B5EF4-FFF2-40B4-BE49-F238E27FC236}">
                <a16:creationId xmlns:a16="http://schemas.microsoft.com/office/drawing/2014/main" id="{B0603EE4-BC44-49BA-AD43-0D5BF786CA47}"/>
              </a:ext>
            </a:extLst>
          </p:cNvPr>
          <p:cNvSpPr/>
          <p:nvPr/>
        </p:nvSpPr>
        <p:spPr>
          <a:xfrm>
            <a:off x="1058337" y="4936120"/>
            <a:ext cx="1883645" cy="669550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51256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 animBg="1"/>
      <p:bldP spid="9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1ED496-4D3E-41E7-AC29-7498BF5076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Rody vzniklé z rodu </a:t>
            </a:r>
            <a:r>
              <a:rPr lang="en-US" i="1"/>
              <a:t>Navicula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0B20C7-585F-43CD-9733-43F0C7F032DF}"/>
              </a:ext>
            </a:extLst>
          </p:cNvPr>
          <p:cNvSpPr txBox="1"/>
          <p:nvPr/>
        </p:nvSpPr>
        <p:spPr>
          <a:xfrm>
            <a:off x="691079" y="2257766"/>
            <a:ext cx="6109252" cy="46002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lvl="2" indent="-228600">
              <a:lnSpc>
                <a:spcPct val="110000"/>
              </a:lnSpc>
              <a:spcBef>
                <a:spcPts val="1000"/>
              </a:spcBef>
              <a:buClr>
                <a:schemeClr val="tx2">
                  <a:lumMod val="50000"/>
                  <a:lumOff val="50000"/>
                </a:schemeClr>
              </a:buClr>
              <a:buSzPct val="75000"/>
              <a:buFont typeface="Wingdings" panose="05000000000000000000" pitchFamily="2" charset="2"/>
              <a:buChar char="§"/>
            </a:pPr>
            <a:r>
              <a:rPr lang="en-US" altLang="cs-CZ" sz="2000" i="1" dirty="0" err="1">
                <a:solidFill>
                  <a:schemeClr val="tx2"/>
                </a:solidFill>
              </a:rPr>
              <a:t>Craticula</a:t>
            </a:r>
            <a:r>
              <a:rPr lang="en-US" altLang="cs-CZ" sz="2000" i="1" dirty="0">
                <a:solidFill>
                  <a:schemeClr val="tx2"/>
                </a:solidFill>
              </a:rPr>
              <a:t>		</a:t>
            </a:r>
            <a:r>
              <a:rPr lang="en-US" altLang="cs-CZ" sz="2000" i="1" dirty="0" err="1">
                <a:solidFill>
                  <a:schemeClr val="tx2"/>
                </a:solidFill>
              </a:rPr>
              <a:t>Cosmioneis</a:t>
            </a:r>
            <a:endParaRPr lang="en-US" altLang="cs-CZ" sz="2000" i="1" dirty="0">
              <a:solidFill>
                <a:schemeClr val="tx2"/>
              </a:solidFill>
            </a:endParaRPr>
          </a:p>
          <a:p>
            <a:pPr marL="228600" lvl="2" indent="-228600">
              <a:lnSpc>
                <a:spcPct val="110000"/>
              </a:lnSpc>
              <a:spcBef>
                <a:spcPts val="1000"/>
              </a:spcBef>
              <a:buClr>
                <a:schemeClr val="tx2">
                  <a:lumMod val="50000"/>
                  <a:lumOff val="50000"/>
                </a:schemeClr>
              </a:buClr>
              <a:buSzPct val="75000"/>
              <a:buFont typeface="Wingdings" panose="05000000000000000000" pitchFamily="2" charset="2"/>
              <a:buChar char="§"/>
            </a:pPr>
            <a:r>
              <a:rPr lang="en-US" altLang="cs-CZ" sz="2000" i="1" dirty="0" err="1">
                <a:solidFill>
                  <a:schemeClr val="tx2"/>
                </a:solidFill>
              </a:rPr>
              <a:t>Sellaphora</a:t>
            </a:r>
            <a:r>
              <a:rPr lang="en-US" altLang="cs-CZ" sz="2000" i="1" dirty="0">
                <a:solidFill>
                  <a:schemeClr val="tx2"/>
                </a:solidFill>
              </a:rPr>
              <a:t>		</a:t>
            </a:r>
            <a:r>
              <a:rPr lang="en-US" altLang="cs-CZ" sz="2000" i="1" dirty="0" err="1">
                <a:solidFill>
                  <a:schemeClr val="tx2"/>
                </a:solidFill>
              </a:rPr>
              <a:t>Microcostatus</a:t>
            </a:r>
            <a:endParaRPr lang="en-US" altLang="cs-CZ" sz="2000" i="1" dirty="0">
              <a:solidFill>
                <a:schemeClr val="tx2"/>
              </a:solidFill>
            </a:endParaRPr>
          </a:p>
          <a:p>
            <a:pPr marL="228600" lvl="2" indent="-228600">
              <a:lnSpc>
                <a:spcPct val="110000"/>
              </a:lnSpc>
              <a:spcBef>
                <a:spcPts val="1000"/>
              </a:spcBef>
              <a:buClr>
                <a:schemeClr val="tx2">
                  <a:lumMod val="50000"/>
                  <a:lumOff val="50000"/>
                </a:schemeClr>
              </a:buClr>
              <a:buSzPct val="75000"/>
              <a:buFont typeface="Wingdings" panose="05000000000000000000" pitchFamily="2" charset="2"/>
              <a:buChar char="§"/>
            </a:pPr>
            <a:r>
              <a:rPr lang="en-US" altLang="cs-CZ" sz="2000" i="1" dirty="0" err="1">
                <a:solidFill>
                  <a:schemeClr val="tx2"/>
                </a:solidFill>
              </a:rPr>
              <a:t>Luticola</a:t>
            </a:r>
            <a:r>
              <a:rPr lang="en-US" altLang="cs-CZ" sz="2000" i="1" dirty="0">
                <a:solidFill>
                  <a:schemeClr val="tx2"/>
                </a:solidFill>
              </a:rPr>
              <a:t>		</a:t>
            </a:r>
            <a:r>
              <a:rPr lang="en-US" altLang="cs-CZ" sz="2000" i="1" dirty="0" err="1">
                <a:solidFill>
                  <a:schemeClr val="tx2"/>
                </a:solidFill>
              </a:rPr>
              <a:t>Diadesmis</a:t>
            </a:r>
            <a:endParaRPr lang="en-US" altLang="cs-CZ" sz="2000" i="1" dirty="0">
              <a:solidFill>
                <a:schemeClr val="tx2"/>
              </a:solidFill>
            </a:endParaRPr>
          </a:p>
          <a:p>
            <a:pPr marL="228600" lvl="2" indent="-228600">
              <a:lnSpc>
                <a:spcPct val="110000"/>
              </a:lnSpc>
              <a:spcBef>
                <a:spcPts val="1000"/>
              </a:spcBef>
              <a:buClr>
                <a:schemeClr val="tx2">
                  <a:lumMod val="50000"/>
                  <a:lumOff val="50000"/>
                </a:schemeClr>
              </a:buClr>
              <a:buSzPct val="75000"/>
              <a:buFont typeface="Wingdings" panose="05000000000000000000" pitchFamily="2" charset="2"/>
              <a:buChar char="§"/>
            </a:pPr>
            <a:r>
              <a:rPr lang="en-US" altLang="cs-CZ" sz="2000" i="1" dirty="0" err="1">
                <a:solidFill>
                  <a:schemeClr val="tx2"/>
                </a:solidFill>
              </a:rPr>
              <a:t>Geissleria</a:t>
            </a:r>
            <a:r>
              <a:rPr lang="en-US" altLang="cs-CZ" sz="2000" i="1" dirty="0">
                <a:solidFill>
                  <a:schemeClr val="tx2"/>
                </a:solidFill>
              </a:rPr>
              <a:t>		</a:t>
            </a:r>
            <a:r>
              <a:rPr lang="en-US" altLang="cs-CZ" sz="2000" i="1" dirty="0" err="1">
                <a:solidFill>
                  <a:schemeClr val="tx2"/>
                </a:solidFill>
              </a:rPr>
              <a:t>Fistulifera</a:t>
            </a:r>
            <a:endParaRPr lang="en-US" altLang="cs-CZ" sz="2000" i="1" dirty="0">
              <a:solidFill>
                <a:schemeClr val="tx2"/>
              </a:solidFill>
            </a:endParaRPr>
          </a:p>
          <a:p>
            <a:pPr marL="228600" lvl="2" indent="-228600">
              <a:lnSpc>
                <a:spcPct val="110000"/>
              </a:lnSpc>
              <a:spcBef>
                <a:spcPts val="1000"/>
              </a:spcBef>
              <a:buClr>
                <a:schemeClr val="tx2">
                  <a:lumMod val="50000"/>
                  <a:lumOff val="50000"/>
                </a:schemeClr>
              </a:buClr>
              <a:buSzPct val="75000"/>
              <a:buFont typeface="Wingdings" panose="05000000000000000000" pitchFamily="2" charset="2"/>
              <a:buChar char="§"/>
            </a:pPr>
            <a:r>
              <a:rPr lang="en-US" altLang="cs-CZ" sz="2000" i="1" dirty="0" err="1">
                <a:solidFill>
                  <a:schemeClr val="tx2"/>
                </a:solidFill>
              </a:rPr>
              <a:t>Hippodonta</a:t>
            </a:r>
            <a:r>
              <a:rPr lang="en-US" altLang="cs-CZ" sz="2000" i="1" dirty="0">
                <a:solidFill>
                  <a:schemeClr val="tx2"/>
                </a:solidFill>
              </a:rPr>
              <a:t>		</a:t>
            </a:r>
            <a:r>
              <a:rPr lang="en-US" altLang="cs-CZ" sz="2000" i="1" dirty="0" err="1">
                <a:solidFill>
                  <a:schemeClr val="tx2"/>
                </a:solidFill>
              </a:rPr>
              <a:t>Adlafia</a:t>
            </a:r>
            <a:endParaRPr lang="en-US" altLang="cs-CZ" sz="2000" i="1" dirty="0">
              <a:solidFill>
                <a:schemeClr val="tx2"/>
              </a:solidFill>
            </a:endParaRPr>
          </a:p>
          <a:p>
            <a:pPr marL="228600" lvl="2" indent="-228600">
              <a:lnSpc>
                <a:spcPct val="110000"/>
              </a:lnSpc>
              <a:spcBef>
                <a:spcPts val="1000"/>
              </a:spcBef>
              <a:buClr>
                <a:schemeClr val="tx2">
                  <a:lumMod val="50000"/>
                  <a:lumOff val="50000"/>
                </a:schemeClr>
              </a:buClr>
              <a:buSzPct val="75000"/>
              <a:buFont typeface="Wingdings" panose="05000000000000000000" pitchFamily="2" charset="2"/>
              <a:buChar char="§"/>
            </a:pPr>
            <a:r>
              <a:rPr lang="en-US" altLang="cs-CZ" sz="2000" i="1" dirty="0" err="1">
                <a:solidFill>
                  <a:schemeClr val="tx2"/>
                </a:solidFill>
              </a:rPr>
              <a:t>Fallacia</a:t>
            </a:r>
            <a:r>
              <a:rPr lang="en-US" altLang="cs-CZ" sz="2000" i="1" dirty="0">
                <a:solidFill>
                  <a:schemeClr val="tx2"/>
                </a:solidFill>
              </a:rPr>
              <a:t>		</a:t>
            </a:r>
            <a:r>
              <a:rPr lang="en-US" altLang="cs-CZ" sz="2000" i="1" dirty="0" err="1">
                <a:solidFill>
                  <a:schemeClr val="tx2"/>
                </a:solidFill>
              </a:rPr>
              <a:t>Mayamaea</a:t>
            </a:r>
            <a:endParaRPr lang="en-US" altLang="cs-CZ" sz="2000" i="1" dirty="0">
              <a:solidFill>
                <a:schemeClr val="tx2"/>
              </a:solidFill>
            </a:endParaRPr>
          </a:p>
          <a:p>
            <a:pPr marL="228600" lvl="2" indent="-228600">
              <a:lnSpc>
                <a:spcPct val="110000"/>
              </a:lnSpc>
              <a:spcBef>
                <a:spcPts val="1000"/>
              </a:spcBef>
              <a:buClr>
                <a:schemeClr val="tx2">
                  <a:lumMod val="50000"/>
                  <a:lumOff val="50000"/>
                </a:schemeClr>
              </a:buClr>
              <a:buSzPct val="75000"/>
              <a:buFont typeface="Wingdings" panose="05000000000000000000" pitchFamily="2" charset="2"/>
              <a:buChar char="§"/>
            </a:pPr>
            <a:r>
              <a:rPr lang="en-US" altLang="cs-CZ" sz="2000" i="1" dirty="0" err="1">
                <a:solidFill>
                  <a:schemeClr val="tx2"/>
                </a:solidFill>
              </a:rPr>
              <a:t>Chamaepinnularia</a:t>
            </a:r>
            <a:r>
              <a:rPr lang="en-US" altLang="cs-CZ" sz="2000" i="1" dirty="0">
                <a:solidFill>
                  <a:schemeClr val="tx2"/>
                </a:solidFill>
              </a:rPr>
              <a:t>	</a:t>
            </a:r>
            <a:r>
              <a:rPr lang="en-US" altLang="cs-CZ" sz="2000" i="1" dirty="0" err="1">
                <a:solidFill>
                  <a:schemeClr val="tx2"/>
                </a:solidFill>
              </a:rPr>
              <a:t>Kobayasiella</a:t>
            </a:r>
            <a:endParaRPr lang="en-US" altLang="cs-CZ" sz="2000" i="1" dirty="0">
              <a:solidFill>
                <a:schemeClr val="tx2"/>
              </a:solidFill>
            </a:endParaRPr>
          </a:p>
          <a:p>
            <a:pPr marL="228600" lvl="2" indent="-228600">
              <a:lnSpc>
                <a:spcPct val="110000"/>
              </a:lnSpc>
              <a:spcBef>
                <a:spcPts val="1000"/>
              </a:spcBef>
              <a:buClr>
                <a:schemeClr val="tx2">
                  <a:lumMod val="50000"/>
                  <a:lumOff val="50000"/>
                </a:schemeClr>
              </a:buClr>
              <a:buSzPct val="75000"/>
              <a:buFont typeface="Wingdings" panose="05000000000000000000" pitchFamily="2" charset="2"/>
              <a:buChar char="§"/>
            </a:pPr>
            <a:r>
              <a:rPr lang="en-US" altLang="cs-CZ" sz="2000" i="1" dirty="0" err="1">
                <a:solidFill>
                  <a:schemeClr val="tx2"/>
                </a:solidFill>
              </a:rPr>
              <a:t>Muelleria</a:t>
            </a:r>
            <a:r>
              <a:rPr lang="en-US" altLang="cs-CZ" sz="2000" i="1" dirty="0">
                <a:solidFill>
                  <a:schemeClr val="tx2"/>
                </a:solidFill>
              </a:rPr>
              <a:t>		</a:t>
            </a:r>
            <a:r>
              <a:rPr lang="en-US" altLang="cs-CZ" sz="2000" i="1" dirty="0" err="1">
                <a:solidFill>
                  <a:schemeClr val="tx2"/>
                </a:solidFill>
              </a:rPr>
              <a:t>Placoneis</a:t>
            </a:r>
            <a:endParaRPr lang="en-US" altLang="cs-CZ" sz="2000" i="1" dirty="0">
              <a:solidFill>
                <a:schemeClr val="tx2"/>
              </a:solidFill>
            </a:endParaRPr>
          </a:p>
          <a:p>
            <a:pPr marL="228600" lvl="2" indent="-228600">
              <a:lnSpc>
                <a:spcPct val="110000"/>
              </a:lnSpc>
              <a:spcBef>
                <a:spcPts val="1000"/>
              </a:spcBef>
              <a:buClr>
                <a:schemeClr val="tx2">
                  <a:lumMod val="50000"/>
                  <a:lumOff val="50000"/>
                </a:schemeClr>
              </a:buClr>
              <a:buSzPct val="75000"/>
              <a:buFont typeface="Wingdings" panose="05000000000000000000" pitchFamily="2" charset="2"/>
              <a:buChar char="§"/>
            </a:pPr>
            <a:r>
              <a:rPr lang="en-US" altLang="cs-CZ" sz="2000" i="1" dirty="0" err="1">
                <a:solidFill>
                  <a:schemeClr val="tx2"/>
                </a:solidFill>
              </a:rPr>
              <a:t>Cavinula</a:t>
            </a:r>
            <a:r>
              <a:rPr lang="en-US" altLang="cs-CZ" sz="2000" i="1" dirty="0">
                <a:solidFill>
                  <a:schemeClr val="tx2"/>
                </a:solidFill>
              </a:rPr>
              <a:t>		</a:t>
            </a:r>
            <a:r>
              <a:rPr lang="en-US" altLang="cs-CZ" sz="2000" i="1" dirty="0" err="1">
                <a:solidFill>
                  <a:schemeClr val="tx2"/>
                </a:solidFill>
              </a:rPr>
              <a:t>Aneumast</a:t>
            </a:r>
            <a:r>
              <a:rPr lang="cs-CZ" altLang="cs-CZ" sz="2000" i="1" dirty="0" err="1">
                <a:solidFill>
                  <a:schemeClr val="tx2"/>
                </a:solidFill>
              </a:rPr>
              <a:t>us</a:t>
            </a:r>
            <a:endParaRPr lang="en-US" altLang="cs-CZ" sz="2000" i="1" dirty="0">
              <a:solidFill>
                <a:schemeClr val="tx2"/>
              </a:solidFill>
            </a:endParaRPr>
          </a:p>
          <a:p>
            <a:pPr marL="228600" lvl="2" indent="-228600">
              <a:lnSpc>
                <a:spcPct val="110000"/>
              </a:lnSpc>
              <a:spcBef>
                <a:spcPts val="1000"/>
              </a:spcBef>
              <a:buClr>
                <a:schemeClr val="tx2">
                  <a:lumMod val="50000"/>
                  <a:lumOff val="50000"/>
                </a:schemeClr>
              </a:buClr>
              <a:buSzPct val="75000"/>
              <a:buFont typeface="Wingdings" panose="05000000000000000000" pitchFamily="2" charset="2"/>
              <a:buChar char="§"/>
            </a:pPr>
            <a:r>
              <a:rPr lang="en-US" altLang="cs-CZ" sz="2000" i="1" dirty="0">
                <a:solidFill>
                  <a:schemeClr val="tx2"/>
                </a:solidFill>
              </a:rPr>
              <a:t>Decussata		</a:t>
            </a:r>
          </a:p>
        </p:txBody>
      </p:sp>
      <p:pic>
        <p:nvPicPr>
          <p:cNvPr id="45" name="Picture 2" descr="https://encrypted-tbn1.gstatic.com/images?q=tbn:ANd9GcSCiRuS1dw7eLttpUiW6ZcjU6cvswyF2-CK2NtPLwv1gG5G_Xwn">
            <a:extLst>
              <a:ext uri="{FF2B5EF4-FFF2-40B4-BE49-F238E27FC236}">
                <a16:creationId xmlns:a16="http://schemas.microsoft.com/office/drawing/2014/main" id="{0DD6B919-57E7-4122-9C41-01D5CB2498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313812" y="3054083"/>
            <a:ext cx="2133600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Obrázek 6">
            <a:extLst>
              <a:ext uri="{FF2B5EF4-FFF2-40B4-BE49-F238E27FC236}">
                <a16:creationId xmlns:a16="http://schemas.microsoft.com/office/drawing/2014/main" id="{3B80DC75-6732-4F90-9E36-A929A2B84244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6" b="3376"/>
          <a:stretch/>
        </p:blipFill>
        <p:spPr bwMode="auto">
          <a:xfrm>
            <a:off x="7553828" y="2999097"/>
            <a:ext cx="627380" cy="14446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8" name="Obrázek 7">
            <a:extLst>
              <a:ext uri="{FF2B5EF4-FFF2-40B4-BE49-F238E27FC236}">
                <a16:creationId xmlns:a16="http://schemas.microsoft.com/office/drawing/2014/main" id="{F9BA6684-5A1D-4DEA-8C90-60AAC0FA9B4C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7" b="3147"/>
          <a:stretch/>
        </p:blipFill>
        <p:spPr bwMode="auto">
          <a:xfrm>
            <a:off x="8809544" y="5107932"/>
            <a:ext cx="622300" cy="151320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9" name="Obrázek 8">
            <a:extLst>
              <a:ext uri="{FF2B5EF4-FFF2-40B4-BE49-F238E27FC236}">
                <a16:creationId xmlns:a16="http://schemas.microsoft.com/office/drawing/2014/main" id="{C1994D12-DE80-4561-9411-2F7E0F840EE2}"/>
              </a:ext>
            </a:extLst>
          </p:cNvPr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4" b="3003"/>
          <a:stretch/>
        </p:blipFill>
        <p:spPr bwMode="auto">
          <a:xfrm>
            <a:off x="7952037" y="4600856"/>
            <a:ext cx="560705" cy="14382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0" name="Obrázek 10">
            <a:extLst>
              <a:ext uri="{FF2B5EF4-FFF2-40B4-BE49-F238E27FC236}">
                <a16:creationId xmlns:a16="http://schemas.microsoft.com/office/drawing/2014/main" id="{950BC222-40BA-4E7E-8CCD-B9E1E76F43D5}"/>
              </a:ext>
            </a:extLst>
          </p:cNvPr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59" b="3123"/>
          <a:stretch/>
        </p:blipFill>
        <p:spPr bwMode="auto">
          <a:xfrm>
            <a:off x="8340914" y="1688538"/>
            <a:ext cx="779780" cy="15906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1" name="Obrázek 11">
            <a:extLst>
              <a:ext uri="{FF2B5EF4-FFF2-40B4-BE49-F238E27FC236}">
                <a16:creationId xmlns:a16="http://schemas.microsoft.com/office/drawing/2014/main" id="{9C8282BE-2743-46A1-A5C1-E1F0EF99A6AB}"/>
              </a:ext>
            </a:extLst>
          </p:cNvPr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2" b="3050"/>
          <a:stretch/>
        </p:blipFill>
        <p:spPr bwMode="auto">
          <a:xfrm>
            <a:off x="9455447" y="980697"/>
            <a:ext cx="946150" cy="18186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ABDBDA5-3006-4AD8-9A04-7F17542CFCE3}"/>
              </a:ext>
            </a:extLst>
          </p:cNvPr>
          <p:cNvSpPr txBox="1"/>
          <p:nvPr/>
        </p:nvSpPr>
        <p:spPr>
          <a:xfrm>
            <a:off x="8928881" y="541285"/>
            <a:ext cx="19992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err="1"/>
              <a:t>Fallacia</a:t>
            </a:r>
            <a:endParaRPr lang="en-US" i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1728BD9-9328-4E6D-A6BF-E3014B9417EB}"/>
              </a:ext>
            </a:extLst>
          </p:cNvPr>
          <p:cNvSpPr txBox="1"/>
          <p:nvPr/>
        </p:nvSpPr>
        <p:spPr>
          <a:xfrm>
            <a:off x="7731163" y="1191833"/>
            <a:ext cx="19992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err="1"/>
              <a:t>Luticola</a:t>
            </a:r>
            <a:endParaRPr lang="en-US" i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6974304-E4B5-46BF-BDEB-713D58AD36A9}"/>
              </a:ext>
            </a:extLst>
          </p:cNvPr>
          <p:cNvSpPr txBox="1"/>
          <p:nvPr/>
        </p:nvSpPr>
        <p:spPr>
          <a:xfrm>
            <a:off x="5800690" y="3536743"/>
            <a:ext cx="19992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err="1"/>
              <a:t>Hippodonta</a:t>
            </a:r>
            <a:endParaRPr lang="en-US" i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EDB40B7-7EA2-4DFB-B5D3-640122016BC9}"/>
              </a:ext>
            </a:extLst>
          </p:cNvPr>
          <p:cNvSpPr txBox="1"/>
          <p:nvPr/>
        </p:nvSpPr>
        <p:spPr>
          <a:xfrm>
            <a:off x="7232748" y="6049129"/>
            <a:ext cx="19992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err="1"/>
              <a:t>Sellaphora</a:t>
            </a:r>
            <a:endParaRPr lang="en-US" i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400E504-7236-4BB8-B50E-B35E073D50B9}"/>
              </a:ext>
            </a:extLst>
          </p:cNvPr>
          <p:cNvSpPr txBox="1"/>
          <p:nvPr/>
        </p:nvSpPr>
        <p:spPr>
          <a:xfrm>
            <a:off x="8958183" y="6335133"/>
            <a:ext cx="19992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err="1"/>
              <a:t>Geissleria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0725984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1C582B07-D0F0-4B6B-A5D9-D2F192CB3A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CDC3060-2CA7-449D-919A-9F8908CBD5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214827" cy="6858000"/>
            <a:chOff x="-6214" y="-1"/>
            <a:chExt cx="12214827" cy="6858000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20E71284-AB22-4957-B7F0-50A3DA6135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C9FD3975-F9A3-4641-B09C-7429EF06EE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5F79F360-C62E-4A5A-AE07-9B9B9B1C08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BAF030DD-597A-4DCE-94DC-DD1B1B5AD6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087D204D-7715-41DC-9EFB-E924D8DCB1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8739A748-BF1E-48B2-8A1C-2EA5AB88FC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D303C041-52D9-40D6-856A-244B8338E5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7F096C62-6226-4721-8384-3DC206947E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9DFDB080-3465-4E8D-8C06-6F9A2B8883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0D9EBE30-4FAB-42B9-856B-6B19257265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3B6B856B-1B6F-4797-888E-8B768EC28E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91CCED29-26D8-4C6B-BF7E-949D1C8036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5A93FB82-E882-48AC-8324-0C0E8AE50C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59146C1B-4935-4470-A61C-0E7798C194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74FB2B69-22E8-4FC0-8671-B29D11DDD8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F01A9C35-8C14-4DE2-B8E5-AC23378607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C7A739F8-14E4-4C7E-AE0C-27A128A14A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C869FDA6-BC2A-4FF1-AB0E-FD79BDD264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18B206BD-BB36-4A0F-A377-5DA416F1C4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E900D2BB-78F6-4260-A170-E4ED4FD8C2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050244BB-32CE-447D-AEC5-5281D47748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4C9CC3EA-7F50-4FE8-99C9-3B8BEC4650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94C6E1B1-4454-4885-B046-6AAA20ED39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ECAA810F-12F2-4733-80B6-FB8EDD03C7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03CA335C-BD88-42B8-8844-CD2DFC37E0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AC56B4F3-4ABE-4BF2-B15F-BD1DFCADB2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DFEF72FE-1D34-4CCB-BD3A-2429EC217E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C68C78E1-77B4-40CB-AF5E-5D3D6AD947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F4AF27C4-4BD9-4905-A992-FBF9CF26E8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E4C22336-4CA9-4BEE-95FC-3488D0CEEE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CA07E670-52D4-4150-9ABC-5056DE79D4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7" name="Right Triangle 46">
            <a:extLst>
              <a:ext uri="{FF2B5EF4-FFF2-40B4-BE49-F238E27FC236}">
                <a16:creationId xmlns:a16="http://schemas.microsoft.com/office/drawing/2014/main" id="{8B794E49-0B92-4875-BEC1-8C25A0B4A5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3500000">
            <a:off x="-281094" y="1516214"/>
            <a:ext cx="568289" cy="568289"/>
          </a:xfrm>
          <a:prstGeom prst="rtTriangl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F2076A3-CC87-4920-8E0B-0723EEF718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079" y="725951"/>
            <a:ext cx="4433953" cy="1442463"/>
          </a:xfrm>
        </p:spPr>
        <p:txBody>
          <a:bodyPr>
            <a:normAutofit/>
          </a:bodyPr>
          <a:lstStyle/>
          <a:p>
            <a:r>
              <a:rPr lang="cs-CZ" altLang="cs-CZ" sz="4100"/>
              <a:t>Rozsivky s kanálkovou </a:t>
            </a:r>
            <a:r>
              <a:rPr lang="cs-CZ" altLang="cs-CZ" sz="4100" err="1"/>
              <a:t>raphe</a:t>
            </a:r>
            <a:endParaRPr lang="en-US" sz="4100"/>
          </a:p>
        </p:txBody>
      </p:sp>
      <p:pic>
        <p:nvPicPr>
          <p:cNvPr id="5" name="Obrázek 9" descr="Diagram&#10;&#10;Description automatically generated">
            <a:extLst>
              <a:ext uri="{FF2B5EF4-FFF2-40B4-BE49-F238E27FC236}">
                <a16:creationId xmlns:a16="http://schemas.microsoft.com/office/drawing/2014/main" id="{7F96BBD9-D2B2-4B3B-AD7A-BDC6DA36F218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8" b="45869"/>
          <a:stretch/>
        </p:blipFill>
        <p:spPr bwMode="auto">
          <a:xfrm>
            <a:off x="6096000" y="3606104"/>
            <a:ext cx="2668225" cy="2422358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Obrázek 10" descr="Diagram&#10;&#10;Description automatically generated">
            <a:extLst>
              <a:ext uri="{FF2B5EF4-FFF2-40B4-BE49-F238E27FC236}">
                <a16:creationId xmlns:a16="http://schemas.microsoft.com/office/drawing/2014/main" id="{89D7AA3B-6857-4CFC-BA30-275115402C48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0" b="2168"/>
          <a:stretch/>
        </p:blipFill>
        <p:spPr bwMode="auto">
          <a:xfrm>
            <a:off x="6507339" y="680713"/>
            <a:ext cx="1839806" cy="2682104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Obrázek 11" descr="Diagram&#10;&#10;Description automatically generated">
            <a:extLst>
              <a:ext uri="{FF2B5EF4-FFF2-40B4-BE49-F238E27FC236}">
                <a16:creationId xmlns:a16="http://schemas.microsoft.com/office/drawing/2014/main" id="{D2647E6A-A572-49FA-8F81-D54AA4A952F4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98" b="5556"/>
          <a:stretch/>
        </p:blipFill>
        <p:spPr bwMode="auto">
          <a:xfrm>
            <a:off x="9582199" y="3396576"/>
            <a:ext cx="1126670" cy="2682104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brázek 8" descr="Diagram&#10;&#10;Description automatically generated">
            <a:extLst>
              <a:ext uri="{FF2B5EF4-FFF2-40B4-BE49-F238E27FC236}">
                <a16:creationId xmlns:a16="http://schemas.microsoft.com/office/drawing/2014/main" id="{248A0AD0-23FB-463F-A415-18060555AD5D}"/>
              </a:ext>
            </a:extLst>
          </p:cNvPr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563" b="-2078"/>
          <a:stretch/>
        </p:blipFill>
        <p:spPr bwMode="auto">
          <a:xfrm>
            <a:off x="8846401" y="803856"/>
            <a:ext cx="2668224" cy="2503574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F09060-1F04-410C-AA73-4287D66BE8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1079" y="2340131"/>
            <a:ext cx="4433953" cy="3818204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</a:pPr>
            <a:r>
              <a:rPr lang="cs-CZ" altLang="cs-CZ" sz="2000" dirty="0" err="1"/>
              <a:t>Rhopalodiales</a:t>
            </a:r>
            <a:endParaRPr lang="cs-CZ" altLang="cs-CZ" sz="2000" dirty="0"/>
          </a:p>
          <a:p>
            <a:pPr eaLnBrk="1" hangingPunct="1">
              <a:lnSpc>
                <a:spcPct val="80000"/>
              </a:lnSpc>
            </a:pPr>
            <a:r>
              <a:rPr lang="cs-CZ" altLang="cs-CZ" sz="2000" dirty="0" err="1"/>
              <a:t>Bacillariales</a:t>
            </a:r>
            <a:endParaRPr lang="cs-CZ" altLang="cs-CZ" sz="2000" dirty="0"/>
          </a:p>
          <a:p>
            <a:pPr eaLnBrk="1" hangingPunct="1">
              <a:lnSpc>
                <a:spcPct val="80000"/>
              </a:lnSpc>
            </a:pPr>
            <a:r>
              <a:rPr lang="cs-CZ" altLang="cs-CZ" sz="2000" dirty="0" err="1"/>
              <a:t>Surirellales</a:t>
            </a:r>
            <a:endParaRPr lang="en-US" altLang="cs-CZ" sz="2000" dirty="0"/>
          </a:p>
          <a:p>
            <a:pPr eaLnBrk="1" hangingPunct="1">
              <a:lnSpc>
                <a:spcPct val="80000"/>
              </a:lnSpc>
            </a:pPr>
            <a:endParaRPr lang="cs-CZ" altLang="cs-CZ" sz="2000" dirty="0"/>
          </a:p>
          <a:p>
            <a:pPr eaLnBrk="1" hangingPunct="1">
              <a:lnSpc>
                <a:spcPct val="80000"/>
              </a:lnSpc>
            </a:pPr>
            <a:r>
              <a:rPr lang="cs-CZ" altLang="cs-CZ" sz="2000" dirty="0"/>
              <a:t>Kanálková </a:t>
            </a:r>
            <a:r>
              <a:rPr lang="cs-CZ" altLang="cs-CZ" sz="2000" dirty="0" err="1"/>
              <a:t>raphe</a:t>
            </a:r>
            <a:r>
              <a:rPr lang="cs-CZ" altLang="cs-CZ" sz="2000" dirty="0"/>
              <a:t>: </a:t>
            </a:r>
            <a:endParaRPr lang="en-US" altLang="cs-CZ" sz="2000" dirty="0"/>
          </a:p>
          <a:p>
            <a:pPr lvl="1">
              <a:lnSpc>
                <a:spcPct val="80000"/>
              </a:lnSpc>
            </a:pPr>
            <a:r>
              <a:rPr lang="en-US" altLang="cs-CZ" dirty="0"/>
              <a:t>Š</a:t>
            </a:r>
            <a:r>
              <a:rPr lang="cs-CZ" altLang="cs-CZ" dirty="0" err="1"/>
              <a:t>těrbina</a:t>
            </a:r>
            <a:r>
              <a:rPr lang="cs-CZ" altLang="cs-CZ" dirty="0"/>
              <a:t>, pod níž probíhá trubice překlenutá křemitými můstky (</a:t>
            </a:r>
            <a:r>
              <a:rPr lang="cs-CZ" altLang="cs-CZ" b="1" dirty="0"/>
              <a:t>fibuly</a:t>
            </a:r>
            <a:r>
              <a:rPr lang="cs-CZ" altLang="cs-CZ" dirty="0"/>
              <a:t>).</a:t>
            </a:r>
            <a:endParaRPr lang="en-US" altLang="cs-CZ" dirty="0"/>
          </a:p>
          <a:p>
            <a:pPr lvl="1">
              <a:lnSpc>
                <a:spcPct val="80000"/>
              </a:lnSpc>
            </a:pPr>
            <a:r>
              <a:rPr lang="cs-CZ" altLang="cs-CZ" dirty="0"/>
              <a:t>Trubice je spojena s vnitřním prostorem buňky otvory (</a:t>
            </a:r>
            <a:r>
              <a:rPr lang="cs-CZ" altLang="cs-CZ" b="1" dirty="0" err="1"/>
              <a:t>portuly</a:t>
            </a:r>
            <a:r>
              <a:rPr lang="cs-CZ" altLang="cs-CZ" dirty="0"/>
              <a:t>). </a:t>
            </a:r>
            <a:endParaRPr lang="en-US" altLang="cs-CZ" dirty="0"/>
          </a:p>
          <a:p>
            <a:pPr lvl="1">
              <a:lnSpc>
                <a:spcPct val="80000"/>
              </a:lnSpc>
            </a:pPr>
            <a:r>
              <a:rPr lang="cs-CZ" altLang="cs-CZ" dirty="0"/>
              <a:t>Kanálková </a:t>
            </a:r>
            <a:r>
              <a:rPr lang="cs-CZ" altLang="cs-CZ" dirty="0" err="1"/>
              <a:t>raphe</a:t>
            </a:r>
            <a:r>
              <a:rPr lang="cs-CZ" altLang="cs-CZ" dirty="0"/>
              <a:t> bývá uložena blízko okraje </a:t>
            </a:r>
            <a:r>
              <a:rPr lang="cs-CZ" altLang="cs-CZ" dirty="0" err="1"/>
              <a:t>valvy</a:t>
            </a:r>
            <a:r>
              <a:rPr lang="cs-CZ" altLang="cs-CZ" dirty="0"/>
              <a:t>.</a:t>
            </a:r>
          </a:p>
          <a:p>
            <a:endParaRPr lang="en-US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91EB510-7CE1-4948-A45A-87F7D6AA4620}"/>
              </a:ext>
            </a:extLst>
          </p:cNvPr>
          <p:cNvSpPr txBox="1"/>
          <p:nvPr/>
        </p:nvSpPr>
        <p:spPr>
          <a:xfrm>
            <a:off x="6427601" y="230320"/>
            <a:ext cx="19992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err="1"/>
              <a:t>Epithemia</a:t>
            </a:r>
            <a:endParaRPr lang="en-US" i="1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E227E22-CB46-4B70-B222-2A8EF4278774}"/>
              </a:ext>
            </a:extLst>
          </p:cNvPr>
          <p:cNvSpPr txBox="1"/>
          <p:nvPr/>
        </p:nvSpPr>
        <p:spPr>
          <a:xfrm>
            <a:off x="9190031" y="262809"/>
            <a:ext cx="19992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err="1"/>
              <a:t>Campylodiscus</a:t>
            </a:r>
            <a:endParaRPr lang="en-US" i="1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8D99E30-6EE1-4DDD-8803-B9C99D452AA4}"/>
              </a:ext>
            </a:extLst>
          </p:cNvPr>
          <p:cNvSpPr txBox="1"/>
          <p:nvPr/>
        </p:nvSpPr>
        <p:spPr>
          <a:xfrm>
            <a:off x="6427601" y="6177287"/>
            <a:ext cx="19992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err="1"/>
              <a:t>Campylodiscus</a:t>
            </a:r>
            <a:endParaRPr lang="en-US" i="1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F9F8BAD3-BF2F-42F1-AD8B-E48FDD1BF962}"/>
              </a:ext>
            </a:extLst>
          </p:cNvPr>
          <p:cNvSpPr txBox="1"/>
          <p:nvPr/>
        </p:nvSpPr>
        <p:spPr>
          <a:xfrm>
            <a:off x="9191301" y="6177287"/>
            <a:ext cx="19992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err="1"/>
              <a:t>Cymatopleura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5367468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0" name="Rectangle 8">
            <a:extLst>
              <a:ext uri="{FF2B5EF4-FFF2-40B4-BE49-F238E27FC236}">
                <a16:creationId xmlns:a16="http://schemas.microsoft.com/office/drawing/2014/main" id="{92B0CFF1-78D7-4A83-A95E-71F9E38316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1" name="Group 10">
            <a:extLst>
              <a:ext uri="{FF2B5EF4-FFF2-40B4-BE49-F238E27FC236}">
                <a16:creationId xmlns:a16="http://schemas.microsoft.com/office/drawing/2014/main" id="{4B74A58D-C788-4F75-B5D1-921E78FF29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27BC05A-659D-4294-B1DB-0412C6A1E3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32A8233F-A451-46B4-BED4-27DD64582D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8A4F6C4-FDB0-4115-ABAE-9A5A8CED03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1C99737-F794-494E-8C0C-76B75CC9D8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98F02DA6-DBA7-462E-82AD-42EEDC2808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4DE71D6B-949D-4D9E-9EEA-56A8D498A5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24EFD95D-F204-41B7-9C56-DBF1155EC8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A53D25B4-D3D4-4B6C-A740-E8FD4409B9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43FB8D2F-FC2D-463E-A588-218B5ED1F9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F21BB6B9-EAEA-43A1-9449-A10294E4F9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90C62509-6F9A-4A66-AE78-EF71FE7D45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DF0D677E-8866-4D5C-91F9-90001EBE87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A6C1C222-FB70-4063-9BF6-25E5394546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348C3B78-3424-4DF2-AE25-BC08956E2B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189169EC-7A8F-439B-BDD2-669CDE6D91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E625A96E-5FA1-467F-8929-E9F3A4D423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A4167E38-35D8-4680-8EF9-67045C8AA7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B9E9F9CA-B0D2-4D5B-BA3E-D9F5817AF6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41909765-556E-4AA4-8CA8-34ABA30EB6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3D9E7D9C-D2A0-4C04-AC8C-CC796A5757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1513C351-6AD8-4CC8-85E6-1382AA235C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2190FC97-7BCE-42C2-9768-14559A44A0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932B857D-BE14-48CD-8F4D-0E882D328E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7F2E92CD-7175-484E-B557-CF29951C29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3B179EA7-0CFA-4FE9-BEF1-462C0ED396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D66676B7-1322-4E27-9218-6D5E8B0EC7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2026F347-76EB-45F8-9B81-653E64A004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71E93AAC-F0A9-4B35-A413-A322DB9FC9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0145F376-7C0E-4F7E-816B-48D485A8CD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65F4E9A3-2521-4838-9AA2-A5D5020D46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9D0F8335-C6C7-4994-9ECB-54F0EB8C50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2" name="Right Triangle 43">
            <a:extLst>
              <a:ext uri="{FF2B5EF4-FFF2-40B4-BE49-F238E27FC236}">
                <a16:creationId xmlns:a16="http://schemas.microsoft.com/office/drawing/2014/main" id="{17D11638-D7E0-4D85-B1A6-AF57358C80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3500000">
            <a:off x="-281089" y="1512394"/>
            <a:ext cx="568289" cy="568289"/>
          </a:xfrm>
          <a:prstGeom prst="rtTriangl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4FBC6A-FD77-4BD1-8C9B-2F484304B4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23" y="721946"/>
            <a:ext cx="10611627" cy="1990906"/>
          </a:xfrm>
        </p:spPr>
        <p:txBody>
          <a:bodyPr anchor="ctr">
            <a:normAutofit/>
          </a:bodyPr>
          <a:lstStyle/>
          <a:p>
            <a:r>
              <a:rPr lang="en-US" dirty="0" err="1"/>
              <a:t>Eunotiales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04D0AD-C8C0-4B8A-B506-35B41CED88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23300" y="1972071"/>
            <a:ext cx="5080349" cy="4163982"/>
          </a:xfrm>
        </p:spPr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altLang="cs-CZ" dirty="0" err="1"/>
              <a:t>Raphe</a:t>
            </a:r>
            <a:r>
              <a:rPr lang="cs-CZ" altLang="cs-CZ" dirty="0"/>
              <a:t> velmi redukované, nízká motilita</a:t>
            </a:r>
            <a:endParaRPr lang="en-US" altLang="cs-CZ" dirty="0"/>
          </a:p>
          <a:p>
            <a:pPr>
              <a:lnSpc>
                <a:spcPct val="100000"/>
              </a:lnSpc>
            </a:pPr>
            <a:r>
              <a:rPr lang="en-US" altLang="cs-CZ" dirty="0"/>
              <a:t>Rap</a:t>
            </a:r>
            <a:r>
              <a:rPr lang="cs-CZ" altLang="cs-CZ" dirty="0"/>
              <a:t>he na boku</a:t>
            </a:r>
          </a:p>
          <a:p>
            <a:pPr>
              <a:lnSpc>
                <a:spcPct val="100000"/>
              </a:lnSpc>
            </a:pPr>
            <a:r>
              <a:rPr lang="cs-CZ" altLang="cs-CZ" dirty="0"/>
              <a:t>Na </a:t>
            </a:r>
            <a:r>
              <a:rPr lang="cs-CZ" altLang="cs-CZ" dirty="0" err="1"/>
              <a:t>valvách</a:t>
            </a:r>
            <a:r>
              <a:rPr lang="cs-CZ" altLang="cs-CZ" dirty="0"/>
              <a:t> mohou být </a:t>
            </a:r>
            <a:r>
              <a:rPr lang="cs-CZ" altLang="cs-CZ" dirty="0" err="1"/>
              <a:t>rimoportuly</a:t>
            </a:r>
            <a:endParaRPr lang="cs-CZ" altLang="cs-CZ" dirty="0"/>
          </a:p>
          <a:p>
            <a:pPr>
              <a:lnSpc>
                <a:spcPct val="100000"/>
              </a:lnSpc>
            </a:pPr>
            <a:r>
              <a:rPr lang="cs-CZ" altLang="cs-CZ" dirty="0"/>
              <a:t>Malá skupina, </a:t>
            </a:r>
            <a:r>
              <a:rPr lang="cs-CZ" altLang="cs-CZ" dirty="0" err="1"/>
              <a:t>acidobionti</a:t>
            </a:r>
            <a:endParaRPr lang="en-US" altLang="cs-CZ" dirty="0"/>
          </a:p>
          <a:p>
            <a:pPr lvl="1">
              <a:lnSpc>
                <a:spcPct val="100000"/>
              </a:lnSpc>
            </a:pPr>
            <a:r>
              <a:rPr lang="en-US" altLang="cs-CZ" sz="2000" i="1" dirty="0" err="1"/>
              <a:t>Eunotia</a:t>
            </a:r>
            <a:endParaRPr lang="en-US" altLang="cs-CZ" sz="2000" i="1" dirty="0"/>
          </a:p>
          <a:p>
            <a:pPr lvl="1">
              <a:lnSpc>
                <a:spcPct val="100000"/>
              </a:lnSpc>
            </a:pPr>
            <a:r>
              <a:rPr lang="en-US" altLang="cs-CZ" sz="2000" i="1" dirty="0" err="1"/>
              <a:t>Actinella</a:t>
            </a:r>
            <a:endParaRPr lang="en-US" altLang="cs-CZ" sz="2000" i="1" dirty="0"/>
          </a:p>
          <a:p>
            <a:pPr lvl="1">
              <a:lnSpc>
                <a:spcPct val="100000"/>
              </a:lnSpc>
            </a:pPr>
            <a:r>
              <a:rPr lang="en-US" altLang="cs-CZ" sz="2000" i="1" dirty="0" err="1"/>
              <a:t>Semiorbis</a:t>
            </a:r>
            <a:endParaRPr lang="en-US" altLang="cs-CZ" sz="2000" i="1" dirty="0"/>
          </a:p>
          <a:p>
            <a:pPr lvl="1">
              <a:lnSpc>
                <a:spcPct val="100000"/>
              </a:lnSpc>
            </a:pPr>
            <a:r>
              <a:rPr lang="en-US" altLang="cs-CZ" sz="2000" i="1" dirty="0" err="1"/>
              <a:t>Peronia</a:t>
            </a:r>
            <a:endParaRPr lang="en-US" altLang="cs-CZ" sz="2000" i="1" dirty="0"/>
          </a:p>
          <a:p>
            <a:pPr>
              <a:lnSpc>
                <a:spcPct val="100000"/>
              </a:lnSpc>
            </a:pPr>
            <a:endParaRPr lang="en-US" sz="1700" dirty="0"/>
          </a:p>
        </p:txBody>
      </p:sp>
      <p:pic>
        <p:nvPicPr>
          <p:cNvPr id="4" name="Obrázek 8">
            <a:extLst>
              <a:ext uri="{FF2B5EF4-FFF2-40B4-BE49-F238E27FC236}">
                <a16:creationId xmlns:a16="http://schemas.microsoft.com/office/drawing/2014/main" id="{F5315442-20B6-4D4D-95FA-8DB26364F5F5}"/>
              </a:ext>
            </a:extLst>
          </p:cNvPr>
          <p:cNvPicPr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492" y="2884572"/>
            <a:ext cx="1649205" cy="3251482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60A441CF-AA07-4996-96CB-F11C587479EA}"/>
              </a:ext>
            </a:extLst>
          </p:cNvPr>
          <p:cNvSpPr txBox="1"/>
          <p:nvPr/>
        </p:nvSpPr>
        <p:spPr>
          <a:xfrm>
            <a:off x="2471453" y="2259696"/>
            <a:ext cx="19992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err="1"/>
              <a:t>Eunotia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2419594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1C582B07-D0F0-4B6B-A5D9-D2F192CB3A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CDC3060-2CA7-449D-919A-9F8908CBD5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214827" cy="6858000"/>
            <a:chOff x="-6214" y="-1"/>
            <a:chExt cx="12214827" cy="6858000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20E71284-AB22-4957-B7F0-50A3DA6135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C9FD3975-F9A3-4641-B09C-7429EF06EE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5F79F360-C62E-4A5A-AE07-9B9B9B1C08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BAF030DD-597A-4DCE-94DC-DD1B1B5AD6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087D204D-7715-41DC-9EFB-E924D8DCB1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8739A748-BF1E-48B2-8A1C-2EA5AB88FC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D303C041-52D9-40D6-856A-244B8338E5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7F096C62-6226-4721-8384-3DC206947E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9DFDB080-3465-4E8D-8C06-6F9A2B8883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0D9EBE30-4FAB-42B9-856B-6B19257265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3B6B856B-1B6F-4797-888E-8B768EC28E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91CCED29-26D8-4C6B-BF7E-949D1C8036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5A93FB82-E882-48AC-8324-0C0E8AE50C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59146C1B-4935-4470-A61C-0E7798C194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74FB2B69-22E8-4FC0-8671-B29D11DDD8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F01A9C35-8C14-4DE2-B8E5-AC23378607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C7A739F8-14E4-4C7E-AE0C-27A128A14A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C869FDA6-BC2A-4FF1-AB0E-FD79BDD264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18B206BD-BB36-4A0F-A377-5DA416F1C4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E900D2BB-78F6-4260-A170-E4ED4FD8C2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050244BB-32CE-447D-AEC5-5281D47748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4C9CC3EA-7F50-4FE8-99C9-3B8BEC4650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94C6E1B1-4454-4885-B046-6AAA20ED39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ECAA810F-12F2-4733-80B6-FB8EDD03C7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03CA335C-BD88-42B8-8844-CD2DFC37E0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AC56B4F3-4ABE-4BF2-B15F-BD1DFCADB2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DFEF72FE-1D34-4CCB-BD3A-2429EC217E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C68C78E1-77B4-40CB-AF5E-5D3D6AD947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F4AF27C4-4BD9-4905-A992-FBF9CF26E8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E4C22336-4CA9-4BEE-95FC-3488D0CEEE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CA07E670-52D4-4150-9ABC-5056DE79D4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4" name="Right Triangle 53">
            <a:extLst>
              <a:ext uri="{FF2B5EF4-FFF2-40B4-BE49-F238E27FC236}">
                <a16:creationId xmlns:a16="http://schemas.microsoft.com/office/drawing/2014/main" id="{8B794E49-0B92-4875-BEC1-8C25A0B4A5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>
            <a:off x="7282835" y="-287369"/>
            <a:ext cx="568289" cy="568289"/>
          </a:xfrm>
          <a:prstGeom prst="rtTriangl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6B2BE4-6244-473F-983C-F29143CDF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1041" y="725951"/>
            <a:ext cx="4433953" cy="1442463"/>
          </a:xfrm>
        </p:spPr>
        <p:txBody>
          <a:bodyPr>
            <a:normAutofit/>
          </a:bodyPr>
          <a:lstStyle/>
          <a:p>
            <a:r>
              <a:rPr lang="cs-CZ" altLang="cs-CZ" err="1"/>
              <a:t>Cymbelloidní</a:t>
            </a:r>
            <a:r>
              <a:rPr lang="cs-CZ" altLang="cs-CZ"/>
              <a:t> rozsivky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AABC03-E04D-4079-B5FC-F5F07B0442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81041" y="2340131"/>
            <a:ext cx="4433953" cy="3818204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/>
              <a:t>Asymetrické k apikální ose</a:t>
            </a:r>
          </a:p>
          <a:p>
            <a:pPr eaLnBrk="1" hangingPunct="1"/>
            <a:r>
              <a:rPr lang="cs-CZ" altLang="cs-CZ" i="1" err="1"/>
              <a:t>Amphora</a:t>
            </a:r>
            <a:endParaRPr lang="cs-CZ" altLang="cs-CZ" i="1"/>
          </a:p>
          <a:p>
            <a:pPr eaLnBrk="1" hangingPunct="1"/>
            <a:r>
              <a:rPr lang="cs-CZ" altLang="cs-CZ" i="1" err="1"/>
              <a:t>Cymbella</a:t>
            </a:r>
            <a:endParaRPr lang="cs-CZ" altLang="cs-CZ" i="1"/>
          </a:p>
          <a:p>
            <a:pPr eaLnBrk="1" hangingPunct="1"/>
            <a:r>
              <a:rPr lang="cs-CZ" altLang="cs-CZ" i="1" err="1"/>
              <a:t>Cymbopleura</a:t>
            </a:r>
            <a:endParaRPr lang="cs-CZ" altLang="cs-CZ" i="1"/>
          </a:p>
          <a:p>
            <a:pPr eaLnBrk="1" hangingPunct="1"/>
            <a:r>
              <a:rPr lang="cs-CZ" altLang="cs-CZ" i="1" err="1"/>
              <a:t>Encyonema</a:t>
            </a:r>
            <a:endParaRPr lang="cs-CZ" altLang="cs-CZ" i="1"/>
          </a:p>
          <a:p>
            <a:pPr eaLnBrk="1" hangingPunct="1"/>
            <a:r>
              <a:rPr lang="cs-CZ" altLang="cs-CZ" i="1" err="1"/>
              <a:t>Encyonopsis</a:t>
            </a:r>
            <a:endParaRPr lang="cs-CZ" altLang="cs-CZ" i="1"/>
          </a:p>
          <a:p>
            <a:pPr eaLnBrk="1" hangingPunct="1"/>
            <a:r>
              <a:rPr lang="cs-CZ" altLang="cs-CZ" i="1" err="1"/>
              <a:t>Reimeria</a:t>
            </a:r>
            <a:endParaRPr lang="cs-CZ" altLang="cs-CZ" i="1"/>
          </a:p>
          <a:p>
            <a:endParaRPr lang="en-US" dirty="0"/>
          </a:p>
        </p:txBody>
      </p:sp>
      <p:pic>
        <p:nvPicPr>
          <p:cNvPr id="14" name="Obrázek 14" descr="C:\Users\bara\Desktop\29_Halamphora.jpg">
            <a:extLst>
              <a:ext uri="{FF2B5EF4-FFF2-40B4-BE49-F238E27FC236}">
                <a16:creationId xmlns:a16="http://schemas.microsoft.com/office/drawing/2014/main" id="{34DECA00-E024-4060-BCBB-C121C58F66E2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3" b="2072"/>
          <a:stretch/>
        </p:blipFill>
        <p:spPr bwMode="auto">
          <a:xfrm>
            <a:off x="1311829" y="3476231"/>
            <a:ext cx="1439150" cy="2682104"/>
          </a:xfrm>
          <a:prstGeom prst="rect">
            <a:avLst/>
          </a:prstGeom>
          <a:noFill/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Obrázek 13" descr="C:\Users\bara\Desktop\28_Amphora.jpg">
            <a:extLst>
              <a:ext uri="{FF2B5EF4-FFF2-40B4-BE49-F238E27FC236}">
                <a16:creationId xmlns:a16="http://schemas.microsoft.com/office/drawing/2014/main" id="{ACB44AE6-1124-4A4E-B47C-86675B78C92C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1" b="2241"/>
          <a:stretch/>
        </p:blipFill>
        <p:spPr bwMode="auto">
          <a:xfrm>
            <a:off x="3690525" y="3476231"/>
            <a:ext cx="2182564" cy="2682104"/>
          </a:xfrm>
          <a:prstGeom prst="rect">
            <a:avLst/>
          </a:prstGeom>
          <a:noFill/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Obrázek 11" descr="C:\Users\bara\Desktop\34_Cymbella (1).jpg">
            <a:extLst>
              <a:ext uri="{FF2B5EF4-FFF2-40B4-BE49-F238E27FC236}">
                <a16:creationId xmlns:a16="http://schemas.microsoft.com/office/drawing/2014/main" id="{6E496B14-0B5D-4D37-98BB-F25901B9B919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1" b="1975"/>
          <a:stretch/>
        </p:blipFill>
        <p:spPr bwMode="auto">
          <a:xfrm>
            <a:off x="4370330" y="745345"/>
            <a:ext cx="822954" cy="2682104"/>
          </a:xfrm>
          <a:prstGeom prst="rect">
            <a:avLst/>
          </a:prstGeom>
          <a:noFill/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Obrázek 12" descr="C:\Users\bara\Desktop\32_Encyonema (1).jpg">
            <a:extLst>
              <a:ext uri="{FF2B5EF4-FFF2-40B4-BE49-F238E27FC236}">
                <a16:creationId xmlns:a16="http://schemas.microsoft.com/office/drawing/2014/main" id="{59D4F00B-8406-47F1-9D13-D0C0B05633C1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5" b="2426"/>
          <a:stretch/>
        </p:blipFill>
        <p:spPr bwMode="auto">
          <a:xfrm>
            <a:off x="2889269" y="972705"/>
            <a:ext cx="744500" cy="2312025"/>
          </a:xfrm>
          <a:prstGeom prst="rect">
            <a:avLst/>
          </a:prstGeom>
          <a:noFill/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3" name="Obrázek 10" descr="C:\Users\bara\Desktop\35_Cymbopleura.jpg">
            <a:extLst>
              <a:ext uri="{FF2B5EF4-FFF2-40B4-BE49-F238E27FC236}">
                <a16:creationId xmlns:a16="http://schemas.microsoft.com/office/drawing/2014/main" id="{2590F134-B803-487D-B197-D1234576BA92}"/>
              </a:ext>
            </a:extLst>
          </p:cNvPr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2" b="2007"/>
          <a:stretch/>
        </p:blipFill>
        <p:spPr bwMode="auto">
          <a:xfrm>
            <a:off x="1709818" y="1255929"/>
            <a:ext cx="744500" cy="186955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6D12F704-7EE5-4AA1-9223-13DF446DB71C}"/>
              </a:ext>
            </a:extLst>
          </p:cNvPr>
          <p:cNvSpPr txBox="1"/>
          <p:nvPr/>
        </p:nvSpPr>
        <p:spPr>
          <a:xfrm>
            <a:off x="1020388" y="6228629"/>
            <a:ext cx="19992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err="1"/>
              <a:t>Hallamphora</a:t>
            </a:r>
            <a:endParaRPr lang="en-US" i="1" dirty="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E748FEE4-4569-4CF9-94AC-8A4494D71957}"/>
              </a:ext>
            </a:extLst>
          </p:cNvPr>
          <p:cNvSpPr txBox="1"/>
          <p:nvPr/>
        </p:nvSpPr>
        <p:spPr>
          <a:xfrm>
            <a:off x="3782166" y="6226939"/>
            <a:ext cx="19992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Amphora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338FB1C3-27A4-4F80-93DE-DB549546AB21}"/>
              </a:ext>
            </a:extLst>
          </p:cNvPr>
          <p:cNvSpPr txBox="1"/>
          <p:nvPr/>
        </p:nvSpPr>
        <p:spPr>
          <a:xfrm>
            <a:off x="2382470" y="255789"/>
            <a:ext cx="19992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err="1"/>
              <a:t>Encyonema</a:t>
            </a:r>
            <a:endParaRPr lang="en-US" i="1" dirty="0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26C33407-1C31-44E9-9AE6-B4C62192B7E6}"/>
              </a:ext>
            </a:extLst>
          </p:cNvPr>
          <p:cNvSpPr txBox="1"/>
          <p:nvPr/>
        </p:nvSpPr>
        <p:spPr>
          <a:xfrm>
            <a:off x="3873808" y="255789"/>
            <a:ext cx="19992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err="1"/>
              <a:t>Cymbella</a:t>
            </a:r>
            <a:endParaRPr lang="en-US" i="1" dirty="0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975AADA8-E0FA-426B-9D27-E69B3A78C757}"/>
              </a:ext>
            </a:extLst>
          </p:cNvPr>
          <p:cNvSpPr txBox="1"/>
          <p:nvPr/>
        </p:nvSpPr>
        <p:spPr>
          <a:xfrm>
            <a:off x="849814" y="255789"/>
            <a:ext cx="19992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err="1"/>
              <a:t>Cymbopleura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838126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1C582B07-D0F0-4B6B-A5D9-D2F192CB3A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CDC3060-2CA7-449D-919A-9F8908CBD5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214827" cy="6858000"/>
            <a:chOff x="-6214" y="-1"/>
            <a:chExt cx="12214827" cy="6858000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20E71284-AB22-4957-B7F0-50A3DA6135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C9FD3975-F9A3-4641-B09C-7429EF06EE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5F79F360-C62E-4A5A-AE07-9B9B9B1C08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BAF030DD-597A-4DCE-94DC-DD1B1B5AD6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087D204D-7715-41DC-9EFB-E924D8DCB1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8739A748-BF1E-48B2-8A1C-2EA5AB88FC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D303C041-52D9-40D6-856A-244B8338E5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7F096C62-6226-4721-8384-3DC206947E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9DFDB080-3465-4E8D-8C06-6F9A2B8883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0D9EBE30-4FAB-42B9-856B-6B19257265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3B6B856B-1B6F-4797-888E-8B768EC28E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91CCED29-26D8-4C6B-BF7E-949D1C8036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5A93FB82-E882-48AC-8324-0C0E8AE50C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59146C1B-4935-4470-A61C-0E7798C194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74FB2B69-22E8-4FC0-8671-B29D11DDD8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F01A9C35-8C14-4DE2-B8E5-AC23378607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C7A739F8-14E4-4C7E-AE0C-27A128A14A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C869FDA6-BC2A-4FF1-AB0E-FD79BDD264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18B206BD-BB36-4A0F-A377-5DA416F1C4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E900D2BB-78F6-4260-A170-E4ED4FD8C2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050244BB-32CE-447D-AEC5-5281D47748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4C9CC3EA-7F50-4FE8-99C9-3B8BEC4650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94C6E1B1-4454-4885-B046-6AAA20ED39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ECAA810F-12F2-4733-80B6-FB8EDD03C7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03CA335C-BD88-42B8-8844-CD2DFC37E0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AC56B4F3-4ABE-4BF2-B15F-BD1DFCADB2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DFEF72FE-1D34-4CCB-BD3A-2429EC217E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C68C78E1-77B4-40CB-AF5E-5D3D6AD947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F4AF27C4-4BD9-4905-A992-FBF9CF26E8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E4C22336-4CA9-4BEE-95FC-3488D0CEEE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CA07E670-52D4-4150-9ABC-5056DE79D4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7" name="Right Triangle 46">
            <a:extLst>
              <a:ext uri="{FF2B5EF4-FFF2-40B4-BE49-F238E27FC236}">
                <a16:creationId xmlns:a16="http://schemas.microsoft.com/office/drawing/2014/main" id="{8B794E49-0B92-4875-BEC1-8C25A0B4A5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3500000">
            <a:off x="-281094" y="1516214"/>
            <a:ext cx="568289" cy="568289"/>
          </a:xfrm>
          <a:prstGeom prst="rtTriangl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E316F5-435A-482A-9B1C-EB310910D7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079" y="725951"/>
            <a:ext cx="4433953" cy="144246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cs-CZ" altLang="cs-CZ" sz="3100" err="1"/>
              <a:t>Gomphoidní</a:t>
            </a:r>
            <a:r>
              <a:rPr lang="cs-CZ" altLang="cs-CZ" sz="3100"/>
              <a:t> rozsivky- asymetrické</a:t>
            </a:r>
            <a:endParaRPr lang="en-US" sz="3100"/>
          </a:p>
        </p:txBody>
      </p:sp>
      <p:pic>
        <p:nvPicPr>
          <p:cNvPr id="4" name="Obrázek 8" descr="C:\Users\bara\Desktop\27_Gomphonema.jpg">
            <a:extLst>
              <a:ext uri="{FF2B5EF4-FFF2-40B4-BE49-F238E27FC236}">
                <a16:creationId xmlns:a16="http://schemas.microsoft.com/office/drawing/2014/main" id="{0C5052E9-48BE-436F-8EF6-24350B7492AC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9" b="1724"/>
          <a:stretch/>
        </p:blipFill>
        <p:spPr bwMode="auto">
          <a:xfrm>
            <a:off x="6744032" y="3476231"/>
            <a:ext cx="1372160" cy="2682104"/>
          </a:xfrm>
          <a:prstGeom prst="rect">
            <a:avLst/>
          </a:prstGeom>
          <a:noFill/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Obrázek 10" descr="C:\Users\bara\Desktop\24_Rhoicosphenia.jpg">
            <a:extLst>
              <a:ext uri="{FF2B5EF4-FFF2-40B4-BE49-F238E27FC236}">
                <a16:creationId xmlns:a16="http://schemas.microsoft.com/office/drawing/2014/main" id="{5A41755A-6000-4CCD-ADB2-D082F8A1573B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6" b="2526"/>
          <a:stretch/>
        </p:blipFill>
        <p:spPr bwMode="auto">
          <a:xfrm>
            <a:off x="9236538" y="3476231"/>
            <a:ext cx="1887955" cy="2682104"/>
          </a:xfrm>
          <a:prstGeom prst="rect">
            <a:avLst/>
          </a:prstGeom>
          <a:noFill/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brázek 9" descr="C:\Users\bara\Desktop\25_Didymosphenia.jpg">
            <a:extLst>
              <a:ext uri="{FF2B5EF4-FFF2-40B4-BE49-F238E27FC236}">
                <a16:creationId xmlns:a16="http://schemas.microsoft.com/office/drawing/2014/main" id="{CFF9B73F-77A8-41E6-9D98-6A7CECBA7C1C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4" b="2406"/>
          <a:stretch/>
        </p:blipFill>
        <p:spPr bwMode="auto">
          <a:xfrm>
            <a:off x="6914430" y="714591"/>
            <a:ext cx="1031361" cy="2682104"/>
          </a:xfrm>
          <a:prstGeom prst="rect">
            <a:avLst/>
          </a:prstGeom>
          <a:noFill/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Obrázek 11" descr="C:\Users\bara\Desktop\26_Gomphoneis.jpg">
            <a:extLst>
              <a:ext uri="{FF2B5EF4-FFF2-40B4-BE49-F238E27FC236}">
                <a16:creationId xmlns:a16="http://schemas.microsoft.com/office/drawing/2014/main" id="{0286EE66-B219-459B-8994-37144E629030}"/>
              </a:ext>
            </a:extLst>
          </p:cNvPr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5" b="2244"/>
          <a:stretch/>
        </p:blipFill>
        <p:spPr bwMode="auto">
          <a:xfrm>
            <a:off x="9656778" y="714591"/>
            <a:ext cx="1047469" cy="2682104"/>
          </a:xfrm>
          <a:prstGeom prst="rect">
            <a:avLst/>
          </a:prstGeom>
          <a:noFill/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072124-32BF-4AA1-ADD8-20A90FB259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1079" y="2340131"/>
            <a:ext cx="4433953" cy="3818204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cs-CZ" altLang="cs-CZ" sz="2000" dirty="0" err="1"/>
              <a:t>Valvy</a:t>
            </a:r>
            <a:r>
              <a:rPr lang="cs-CZ" altLang="cs-CZ" sz="2000" dirty="0"/>
              <a:t> jsou asymetrické k </a:t>
            </a:r>
            <a:r>
              <a:rPr lang="cs-CZ" altLang="cs-CZ" sz="2000" dirty="0" err="1"/>
              <a:t>transapikální</a:t>
            </a:r>
            <a:r>
              <a:rPr lang="cs-CZ" altLang="cs-CZ" sz="2000" dirty="0"/>
              <a:t> ose, symetrické k apikální ose</a:t>
            </a:r>
          </a:p>
          <a:p>
            <a:pPr eaLnBrk="1" hangingPunct="1"/>
            <a:r>
              <a:rPr lang="cs-CZ" altLang="cs-CZ" sz="2000" dirty="0"/>
              <a:t>Tvar </a:t>
            </a:r>
            <a:r>
              <a:rPr lang="cs-CZ" altLang="cs-CZ" sz="2000" dirty="0" err="1"/>
              <a:t>frustuly</a:t>
            </a:r>
            <a:r>
              <a:rPr lang="cs-CZ" altLang="cs-CZ" sz="2000" dirty="0"/>
              <a:t> </a:t>
            </a:r>
            <a:r>
              <a:rPr lang="cs-CZ" altLang="cs-CZ" sz="2000" dirty="0" err="1"/>
              <a:t>klavátní</a:t>
            </a:r>
            <a:r>
              <a:rPr lang="cs-CZ" altLang="cs-CZ" sz="2000" dirty="0"/>
              <a:t> (</a:t>
            </a:r>
            <a:r>
              <a:rPr lang="cs-CZ" altLang="cs-CZ" sz="2000" dirty="0" err="1"/>
              <a:t>heteropolární</a:t>
            </a:r>
            <a:r>
              <a:rPr lang="cs-CZ" altLang="cs-CZ" sz="2000" dirty="0"/>
              <a:t>)</a:t>
            </a:r>
          </a:p>
          <a:p>
            <a:pPr eaLnBrk="1" hangingPunct="1"/>
            <a:r>
              <a:rPr lang="cs-CZ" altLang="cs-CZ" sz="2000" dirty="0"/>
              <a:t>Z pleurálního pohledu klínovitý tvar</a:t>
            </a:r>
          </a:p>
          <a:p>
            <a:pPr eaLnBrk="1" hangingPunct="1"/>
            <a:r>
              <a:rPr lang="cs-CZ" altLang="cs-CZ" sz="2000" dirty="0"/>
              <a:t>Výrazné koncové pole (tvorba stopek)</a:t>
            </a:r>
          </a:p>
          <a:p>
            <a:pPr eaLnBrk="1" hangingPunct="1"/>
            <a:r>
              <a:rPr lang="cs-CZ" altLang="cs-CZ" sz="2000" dirty="0"/>
              <a:t>Různé ekologické nároky druhů</a:t>
            </a:r>
          </a:p>
          <a:p>
            <a:endParaRPr lang="en-US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7A83949-1E78-41C2-B83C-841EB884687E}"/>
              </a:ext>
            </a:extLst>
          </p:cNvPr>
          <p:cNvSpPr txBox="1"/>
          <p:nvPr/>
        </p:nvSpPr>
        <p:spPr>
          <a:xfrm>
            <a:off x="6430469" y="73180"/>
            <a:ext cx="19992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err="1"/>
              <a:t>Didymophenia</a:t>
            </a:r>
            <a:endParaRPr lang="en-US" i="1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B70353C2-60AA-40EC-8615-02BC79BBD24E}"/>
              </a:ext>
            </a:extLst>
          </p:cNvPr>
          <p:cNvSpPr txBox="1"/>
          <p:nvPr/>
        </p:nvSpPr>
        <p:spPr>
          <a:xfrm>
            <a:off x="9236538" y="73180"/>
            <a:ext cx="19992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err="1"/>
              <a:t>Gomphoneis</a:t>
            </a:r>
            <a:endParaRPr lang="en-US" i="1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609C52F-2F71-46C4-914A-34DE8F690551}"/>
              </a:ext>
            </a:extLst>
          </p:cNvPr>
          <p:cNvSpPr txBox="1"/>
          <p:nvPr/>
        </p:nvSpPr>
        <p:spPr>
          <a:xfrm>
            <a:off x="6382423" y="6331881"/>
            <a:ext cx="19992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err="1"/>
              <a:t>Gomphonema</a:t>
            </a:r>
            <a:endParaRPr lang="en-US" i="1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48F4F16A-A889-49B4-B9F0-0234D04AF9C5}"/>
              </a:ext>
            </a:extLst>
          </p:cNvPr>
          <p:cNvSpPr txBox="1"/>
          <p:nvPr/>
        </p:nvSpPr>
        <p:spPr>
          <a:xfrm>
            <a:off x="9180871" y="6358485"/>
            <a:ext cx="19992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err="1"/>
              <a:t>Rhoicosphenia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9804825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3" name="Rectangle 62">
            <a:extLst>
              <a:ext uri="{FF2B5EF4-FFF2-40B4-BE49-F238E27FC236}">
                <a16:creationId xmlns:a16="http://schemas.microsoft.com/office/drawing/2014/main" id="{D2B82E2D-5822-450E-85CC-AE5EDD01EC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75ABE2AA-A43F-4FAE-8D38-3F205A487B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879" r="20738" b="-2"/>
          <a:stretch/>
        </p:blipFill>
        <p:spPr>
          <a:xfrm>
            <a:off x="-682171" y="10"/>
            <a:ext cx="5414239" cy="6857990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3052FAC8-9DB1-409C-8F55-10E4E31021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3" t="1215" r="7795" b="-1217"/>
          <a:stretch/>
        </p:blipFill>
        <p:spPr>
          <a:xfrm>
            <a:off x="4733592" y="0"/>
            <a:ext cx="7458408" cy="6992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0769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" name="Group 10">
            <a:extLst>
              <a:ext uri="{FF2B5EF4-FFF2-40B4-BE49-F238E27FC236}">
                <a16:creationId xmlns:a16="http://schemas.microsoft.com/office/drawing/2014/main" id="{748618E9-EE2D-4864-9EEE-58939BD4FB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317D1EC0-23FF-4FC8-B22D-E34878EAA4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5AB929A7-258C-4469-AAB4-A67D713F7A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DA635CDB-2D00-49D5-B26E-0694A25000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B4288D7A-F857-418D-92F2-368E841B9F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F1084F50-7F3C-4A4A-877E-FFD9EC7CD8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331E64C1-F4C0-4A94-B319-BB1A0A2450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363D8374-8052-417F-AB69-B97EAC43D5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C7750734-4D51-4019-A003-38A3DE49B4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71B693D1-DBA2-4D3B-9B37-D9EE8C4112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1BCD3EA8-E4C0-4AF6-817F-F9F29157A4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7A170FB3-B397-4AC9-85FD-65388F26D9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BE5EC0B9-49C7-4777-AEC5-B5EF8DE404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7902048B-30F7-4434-87A5-140F9BB4BE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0500A6E2-A41C-4751-8A4E-9A0C5718D9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FC259517-7BE7-45F9-81C0-3A6362BF14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90652F56-7B71-42B2-AB68-22204A6DF1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1059830E-1C3D-4D42-8789-524971CB46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B53325A7-86D3-4B52-A7E3-ADDF408B40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6D53F46F-EC12-484C-A4E7-791E57687A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464ED9CA-8950-47B8-A9ED-22B45CE15F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E4429F7B-9FD7-438F-8ECA-3FCAD00618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0C558100-D455-4B41-890C-BCC898B2D1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F2886397-398A-4318-BE16-2CBAC1902F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7D32A3A6-CE6E-4ABD-8522-2C8DC88C07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F9014C09-5B84-4798-8BDE-C80D76E67B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2A29EB9E-ED9D-4C69-8A26-9A7A0A8305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AA2899F9-1795-416F-8F3D-26EEB684DB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E3043474-8625-495C-BD06-3627FD286C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D432CE47-7631-408E-8DDC-79EE378B70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B2C8832D-8B8D-4036-B913-2D36314327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1CCEFEAF-E87B-4FF2-A947-94CABAA061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4" name="Right Triangle 43">
            <a:extLst>
              <a:ext uri="{FF2B5EF4-FFF2-40B4-BE49-F238E27FC236}">
                <a16:creationId xmlns:a16="http://schemas.microsoft.com/office/drawing/2014/main" id="{2437C4A8-8E3A-4ADA-93B9-64737CE1AB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3500000">
            <a:off x="-281093" y="2607907"/>
            <a:ext cx="568289" cy="568289"/>
          </a:xfrm>
          <a:prstGeom prst="rtTriangl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85" name="Rectangle 45">
            <a:extLst>
              <a:ext uri="{FF2B5EF4-FFF2-40B4-BE49-F238E27FC236}">
                <a16:creationId xmlns:a16="http://schemas.microsoft.com/office/drawing/2014/main" id="{A173122F-D466-4F08-90FA-0038F7AC21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86" name="Group 47">
            <a:extLst>
              <a:ext uri="{FF2B5EF4-FFF2-40B4-BE49-F238E27FC236}">
                <a16:creationId xmlns:a16="http://schemas.microsoft.com/office/drawing/2014/main" id="{F7056998-8628-47A3-B2DA-02A6B79A6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214827" cy="6858000"/>
            <a:chOff x="-6214" y="-1"/>
            <a:chExt cx="12214827" cy="6858000"/>
          </a:xfrm>
        </p:grpSpPr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347C049B-4187-4107-954D-96DB085F60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0D258F28-AF03-4B99-BEDA-AE2F1E36D9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8A22DA36-D00B-41E4-A879-B21C53EC8F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90FC5905-F05C-4FEB-9ED2-1CB55CE06A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CF888A95-C4EE-45A3-B377-80B7D17013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48826D17-6F45-481E-9F13-92F17B4086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402D74AD-E4DC-4ADB-AFD1-29388EB5E4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BBFB6D5A-30CA-420B-883E-4FCA5E5528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D30FD155-EF99-4952-B21E-B5ECAAB7C1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B30F24DE-6842-46FD-B98F-45E285490E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7BE8BF1E-AD68-4687-83A0-7681DF5E85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B4B5EAA4-FA17-4E56-8C6B-4CF4DFD949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14AAE475-140F-4868-9759-9DC16FFFFB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3FD94D76-DF17-4F80-B400-8381332FBB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392F913D-C331-4404-89A4-0426CC4E20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7A59BBC2-612F-4A00-ADA8-AFC868318B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60CBFCCA-D82F-45EA-9238-6B311502BC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15ABBC53-A096-4B23-A846-2EA689F7EA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52D464D9-2861-4DF4-9E13-7A0499D963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420D49C1-D25D-4E1B-84EF-D60AF86C05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8C35D74C-F368-435B-8590-6DCAE0F251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46A86256-D153-4F31-8426-1A8C066758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F7FB0AFF-DD27-4DAC-B75F-34203DC0BF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627634FE-D29F-4FA8-B231-CF051E25B8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D2332032-73E4-4CAD-8524-F26A16952A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BD943318-F306-4F7E-BFFA-1B40258596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CD93C39E-B97C-4AC0-8D06-1B79D8B9FB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3C213D1B-7289-4A73-A1BA-290DC052B7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3C618D24-D010-4462-BC13-236DF60119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F6E44024-CD0E-4DBC-AB9C-36F49226F4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2A1F09F3-DAB0-4950-849F-347D93C49A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7" name="Right Triangle 80">
            <a:extLst>
              <a:ext uri="{FF2B5EF4-FFF2-40B4-BE49-F238E27FC236}">
                <a16:creationId xmlns:a16="http://schemas.microsoft.com/office/drawing/2014/main" id="{D1CDE0CE-DF6C-4434-BD58-FB6DB65732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3500000">
            <a:off x="-281094" y="4784139"/>
            <a:ext cx="568289" cy="568289"/>
          </a:xfrm>
          <a:prstGeom prst="rtTriangl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5ACA61-E838-440E-B7DB-EE0C5F400D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080" y="4229582"/>
            <a:ext cx="10794506" cy="145692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i="1" dirty="0" err="1"/>
              <a:t>Didymosphenia</a:t>
            </a:r>
            <a:r>
              <a:rPr lang="en-US" sz="4000" i="1" dirty="0"/>
              <a:t> </a:t>
            </a:r>
            <a:r>
              <a:rPr lang="en-US" sz="4000" i="1" dirty="0" err="1"/>
              <a:t>geminata</a:t>
            </a:r>
            <a:r>
              <a:rPr lang="en-US" sz="4000" i="1" dirty="0"/>
              <a:t> </a:t>
            </a:r>
            <a:r>
              <a:rPr lang="en-US" sz="4000" dirty="0"/>
              <a:t>– </a:t>
            </a:r>
            <a:r>
              <a:rPr lang="en-US" sz="4000" dirty="0" err="1"/>
              <a:t>invazivní</a:t>
            </a:r>
            <a:r>
              <a:rPr lang="en-US" sz="4000" dirty="0"/>
              <a:t> </a:t>
            </a:r>
            <a:r>
              <a:rPr lang="en-US" sz="4000" dirty="0" err="1"/>
              <a:t>rozsivka</a:t>
            </a:r>
            <a:endParaRPr lang="en-US" sz="4000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A957367-56CB-4454-A0B0-127DDC7EDA72}"/>
              </a:ext>
            </a:extLst>
          </p:cNvPr>
          <p:cNvGrpSpPr/>
          <p:nvPr/>
        </p:nvGrpSpPr>
        <p:grpSpPr>
          <a:xfrm>
            <a:off x="344393" y="915477"/>
            <a:ext cx="11503214" cy="2884681"/>
            <a:chOff x="506256" y="915478"/>
            <a:chExt cx="10285569" cy="2579330"/>
          </a:xfrm>
        </p:grpSpPr>
        <p:pic>
          <p:nvPicPr>
            <p:cNvPr id="6" name="Picture 2" descr="http://www.nwcouncil.org/blog/wp-content/uploads/2011/01/didymo1.jpg">
              <a:extLst>
                <a:ext uri="{FF2B5EF4-FFF2-40B4-BE49-F238E27FC236}">
                  <a16:creationId xmlns:a16="http://schemas.microsoft.com/office/drawing/2014/main" id="{D0BCF451-82A6-4A7A-8DBC-48984B843AD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924124" y="915478"/>
              <a:ext cx="2867701" cy="25020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8" descr="http://media.wiley.com/mrw_images/els/articles/a0000315/image_n/nfg005.gif">
              <a:extLst>
                <a:ext uri="{FF2B5EF4-FFF2-40B4-BE49-F238E27FC236}">
                  <a16:creationId xmlns:a16="http://schemas.microsoft.com/office/drawing/2014/main" id="{32EF0920-1EBA-491C-8077-E14033B276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06256" y="915490"/>
              <a:ext cx="3809910" cy="25793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Picture 6" descr="http://www.sciencelearn.org.nz/var/sciencelearn/storage/images/science-stories/resource-management/sci-media/images/didymo/84150-2-eng-NZ/Didymo_full_size_landscape.jpg">
              <a:extLst>
                <a:ext uri="{FF2B5EF4-FFF2-40B4-BE49-F238E27FC236}">
                  <a16:creationId xmlns:a16="http://schemas.microsoft.com/office/drawing/2014/main" id="{4E908378-F8FB-4F1C-B6EE-BFF47E2A146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284803" y="915484"/>
              <a:ext cx="3726130" cy="24778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340127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bullseyegraphicdesign.com/Didymo%20Poster%20Revised%206-8-09.jpg">
            <a:extLst>
              <a:ext uri="{FF2B5EF4-FFF2-40B4-BE49-F238E27FC236}">
                <a16:creationId xmlns:a16="http://schemas.microsoft.com/office/drawing/2014/main" id="{81A83EF0-A464-47B1-98BE-DCA5131A3F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0288" y="59338"/>
            <a:ext cx="8751423" cy="6739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06501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2B0CFF1-78D7-4A83-A95E-71F9E38316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B74A58D-C788-4F75-B5D1-921E78FF29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C27BC05A-659D-4294-B1DB-0412C6A1E3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32A8233F-A451-46B4-BED4-27DD64582D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78A4F6C4-FDB0-4115-ABAE-9A5A8CED03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D1C99737-F794-494E-8C0C-76B75CC9D8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98F02DA6-DBA7-462E-82AD-42EEDC2808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DE71D6B-949D-4D9E-9EEA-56A8D498A5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24EFD95D-F204-41B7-9C56-DBF1155EC8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A53D25B4-D3D4-4B6C-A740-E8FD4409B9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43FB8D2F-FC2D-463E-A588-218B5ED1F9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F21BB6B9-EAEA-43A1-9449-A10294E4F9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90C62509-6F9A-4A66-AE78-EF71FE7D45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DF0D677E-8866-4D5C-91F9-90001EBE87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A6C1C222-FB70-4063-9BF6-25E5394546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348C3B78-3424-4DF2-AE25-BC08956E2B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189169EC-7A8F-439B-BDD2-669CDE6D91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E625A96E-5FA1-467F-8929-E9F3A4D423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A4167E38-35D8-4680-8EF9-67045C8AA7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B9E9F9CA-B0D2-4D5B-BA3E-D9F5817AF6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41909765-556E-4AA4-8CA8-34ABA30EB6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3D9E7D9C-D2A0-4C04-AC8C-CC796A5757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1513C351-6AD8-4CC8-85E6-1382AA235C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2190FC97-7BCE-42C2-9768-14559A44A0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932B857D-BE14-48CD-8F4D-0E882D328E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7F2E92CD-7175-484E-B557-CF29951C29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3B179EA7-0CFA-4FE9-BEF1-462C0ED396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D66676B7-1322-4E27-9218-6D5E8B0EC7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2026F347-76EB-45F8-9B81-653E64A004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71E93AAC-F0A9-4B35-A413-A322DB9FC9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0145F376-7C0E-4F7E-816B-48D485A8CD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65F4E9A3-2521-4838-9AA2-A5D5020D46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9D0F8335-C6C7-4994-9ECB-54F0EB8C50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Right Triangle 44">
            <a:extLst>
              <a:ext uri="{FF2B5EF4-FFF2-40B4-BE49-F238E27FC236}">
                <a16:creationId xmlns:a16="http://schemas.microsoft.com/office/drawing/2014/main" id="{17D11638-D7E0-4D85-B1A6-AF57358C80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3500000">
            <a:off x="-281089" y="1512394"/>
            <a:ext cx="568289" cy="568289"/>
          </a:xfrm>
          <a:prstGeom prst="rtTriangl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D005FA-349A-4E00-8D57-B2426C836D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23" y="721946"/>
            <a:ext cx="10611627" cy="1990906"/>
          </a:xfrm>
        </p:spPr>
        <p:txBody>
          <a:bodyPr anchor="ctr">
            <a:normAutofit/>
          </a:bodyPr>
          <a:lstStyle/>
          <a:p>
            <a:r>
              <a:rPr lang="cs-CZ" altLang="cs-CZ" dirty="0"/>
              <a:t>Centrické rozsivky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883340-62E1-4206-884C-B94F446D0A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77738" y="2893475"/>
            <a:ext cx="4425911" cy="3242577"/>
          </a:xfrm>
        </p:spPr>
        <p:txBody>
          <a:bodyPr anchor="ctr">
            <a:normAutofit/>
          </a:bodyPr>
          <a:lstStyle/>
          <a:p>
            <a:r>
              <a:rPr lang="cs-CZ" altLang="cs-CZ" dirty="0" err="1"/>
              <a:t>Valvy</a:t>
            </a:r>
            <a:r>
              <a:rPr lang="cs-CZ" altLang="cs-CZ" dirty="0"/>
              <a:t> s radiální symetrií (většinou)</a:t>
            </a:r>
          </a:p>
          <a:p>
            <a:r>
              <a:rPr lang="cs-CZ" altLang="cs-CZ" dirty="0" err="1"/>
              <a:t>Frustuly</a:t>
            </a:r>
            <a:r>
              <a:rPr lang="cs-CZ" altLang="cs-CZ" dirty="0"/>
              <a:t> bez </a:t>
            </a:r>
            <a:r>
              <a:rPr lang="cs-CZ" altLang="cs-CZ" dirty="0" err="1"/>
              <a:t>raphe</a:t>
            </a:r>
            <a:r>
              <a:rPr lang="cs-CZ" altLang="cs-CZ" dirty="0"/>
              <a:t>, buňky se aktivně nepohybují</a:t>
            </a:r>
          </a:p>
          <a:p>
            <a:r>
              <a:rPr lang="cs-CZ" altLang="cs-CZ" dirty="0" err="1"/>
              <a:t>Frustuly</a:t>
            </a:r>
            <a:r>
              <a:rPr lang="cs-CZ" altLang="cs-CZ" dirty="0"/>
              <a:t> mohou mít </a:t>
            </a:r>
            <a:r>
              <a:rPr lang="cs-CZ" altLang="cs-CZ" dirty="0" err="1"/>
              <a:t>fultoportuly</a:t>
            </a:r>
            <a:r>
              <a:rPr lang="cs-CZ" altLang="cs-CZ" dirty="0"/>
              <a:t> a </a:t>
            </a:r>
            <a:r>
              <a:rPr lang="cs-CZ" altLang="cs-CZ" dirty="0" err="1"/>
              <a:t>rimoportuly</a:t>
            </a:r>
            <a:endParaRPr lang="cs-CZ" altLang="cs-CZ" dirty="0"/>
          </a:p>
          <a:p>
            <a:pPr eaLnBrk="1" hangingPunct="1"/>
            <a:r>
              <a:rPr lang="cs-CZ" altLang="cs-CZ" dirty="0"/>
              <a:t>Pohlavní rozmnožování je oogamie</a:t>
            </a:r>
            <a:endParaRPr lang="en-US" altLang="cs-CZ" dirty="0"/>
          </a:p>
          <a:p>
            <a:pPr eaLnBrk="1" hangingPunct="1"/>
            <a:r>
              <a:rPr lang="en-US" altLang="cs-CZ" dirty="0" err="1"/>
              <a:t>Kolonie</a:t>
            </a:r>
            <a:r>
              <a:rPr lang="en-US" altLang="cs-CZ" dirty="0"/>
              <a:t> – </a:t>
            </a:r>
            <a:r>
              <a:rPr lang="en-US" altLang="cs-CZ" dirty="0" err="1"/>
              <a:t>sliz</a:t>
            </a:r>
            <a:r>
              <a:rPr lang="en-US" altLang="cs-CZ" dirty="0"/>
              <a:t>, </a:t>
            </a:r>
            <a:r>
              <a:rPr lang="en-US" altLang="cs-CZ" dirty="0" err="1"/>
              <a:t>trny</a:t>
            </a:r>
            <a:endParaRPr lang="cs-CZ" altLang="cs-CZ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2F23DD-CF01-4D2A-AFC6-9A98BB603EA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7617" y="2968400"/>
            <a:ext cx="5606956" cy="30838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5C4EDFB-2602-4481-9FDB-2B3D616B37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60888" y="330243"/>
            <a:ext cx="2147968" cy="217152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9D7AAECE-2F98-4328-958D-D1D84FC72B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5992" y="335597"/>
            <a:ext cx="2278684" cy="2173514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4027111A-6BC4-4BC6-8E93-65A1F4FB0A10}"/>
              </a:ext>
            </a:extLst>
          </p:cNvPr>
          <p:cNvSpPr txBox="1"/>
          <p:nvPr/>
        </p:nvSpPr>
        <p:spPr>
          <a:xfrm>
            <a:off x="593140" y="6197791"/>
            <a:ext cx="17602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/>
              <a:t>Ferocia</a:t>
            </a:r>
            <a:r>
              <a:rPr lang="en-US" i="1" dirty="0"/>
              <a:t> </a:t>
            </a:r>
            <a:r>
              <a:rPr lang="en-US" i="1" dirty="0" err="1"/>
              <a:t>setosa</a:t>
            </a:r>
            <a:endParaRPr lang="en-US" i="1" dirty="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2A6B375-BB56-4715-A0B7-28D00DFB5DD9}"/>
              </a:ext>
            </a:extLst>
          </p:cNvPr>
          <p:cNvSpPr txBox="1"/>
          <p:nvPr/>
        </p:nvSpPr>
        <p:spPr>
          <a:xfrm>
            <a:off x="9143307" y="-52755"/>
            <a:ext cx="2358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/>
              <a:t>Orthoseira</a:t>
            </a:r>
            <a:r>
              <a:rPr lang="en-US" i="1" dirty="0"/>
              <a:t> </a:t>
            </a:r>
            <a:r>
              <a:rPr lang="en-US" i="1" dirty="0" err="1"/>
              <a:t>verleyenii</a:t>
            </a:r>
            <a:endParaRPr lang="en-US" i="1" dirty="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C208EE2B-B23C-4AD4-96C4-C2A606F242AA}"/>
              </a:ext>
            </a:extLst>
          </p:cNvPr>
          <p:cNvSpPr txBox="1"/>
          <p:nvPr/>
        </p:nvSpPr>
        <p:spPr>
          <a:xfrm>
            <a:off x="6767802" y="-74687"/>
            <a:ext cx="2358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/>
              <a:t>Melosira</a:t>
            </a:r>
            <a:r>
              <a:rPr lang="en-US" i="1" dirty="0"/>
              <a:t> </a:t>
            </a:r>
            <a:r>
              <a:rPr lang="en-US" i="1" dirty="0" err="1"/>
              <a:t>aff</a:t>
            </a:r>
            <a:r>
              <a:rPr lang="en-US" i="1" dirty="0"/>
              <a:t>. </a:t>
            </a:r>
            <a:r>
              <a:rPr lang="en-US" i="1" dirty="0" err="1"/>
              <a:t>varians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9825883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94D748-F858-406A-8EC3-CAA1FDF527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078" y="722900"/>
            <a:ext cx="10320062" cy="734425"/>
          </a:xfrm>
        </p:spPr>
        <p:txBody>
          <a:bodyPr>
            <a:normAutofit fontScale="90000"/>
          </a:bodyPr>
          <a:lstStyle/>
          <a:p>
            <a:pPr algn="ctr"/>
            <a:r>
              <a:rPr lang="en-US" i="1" dirty="0" err="1"/>
              <a:t>Melosira</a:t>
            </a:r>
            <a:r>
              <a:rPr lang="en-US" i="1" dirty="0"/>
              <a:t> </a:t>
            </a:r>
            <a:r>
              <a:rPr lang="en-US" dirty="0"/>
              <a:t>vs. </a:t>
            </a:r>
            <a:r>
              <a:rPr lang="en-US" i="1" dirty="0" err="1"/>
              <a:t>Aulacoseira</a:t>
            </a:r>
            <a:endParaRPr lang="en-US" i="1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357086-8455-4DB6-9C42-068012D5C2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37311" y="1481411"/>
            <a:ext cx="8427595" cy="1097519"/>
          </a:xfrm>
        </p:spPr>
        <p:txBody>
          <a:bodyPr anchor="ctr">
            <a:normAutofit/>
          </a:bodyPr>
          <a:lstStyle/>
          <a:p>
            <a:pPr marL="342900" indent="-34290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altLang="cs-CZ" sz="2000" i="0" dirty="0"/>
              <a:t>Pleura hodně prodloužená</a:t>
            </a:r>
          </a:p>
          <a:p>
            <a:pPr marL="342900" indent="-34290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altLang="cs-CZ" sz="2000" i="0" dirty="0"/>
              <a:t>Tvoří kolonie, téměř vždy je najdeme v pleurálním pohledu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2F5E54-C632-472B-91FD-21581F2809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33068" y="2480589"/>
            <a:ext cx="4963444" cy="2315921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2000" dirty="0"/>
              <a:t>Bez </a:t>
            </a:r>
            <a:r>
              <a:rPr lang="cs-CZ" altLang="cs-CZ" sz="2000" dirty="0" err="1"/>
              <a:t>ornamentace</a:t>
            </a:r>
            <a:endParaRPr lang="cs-CZ" altLang="cs-CZ" sz="2000" dirty="0"/>
          </a:p>
          <a:p>
            <a:pPr eaLnBrk="1" hangingPunct="1">
              <a:lnSpc>
                <a:spcPct val="90000"/>
              </a:lnSpc>
            </a:pPr>
            <a:r>
              <a:rPr lang="cs-CZ" altLang="cs-CZ" sz="2000" dirty="0"/>
              <a:t>Bez trnů</a:t>
            </a:r>
            <a:endParaRPr lang="en-US" altLang="cs-CZ" sz="2000" dirty="0"/>
          </a:p>
          <a:p>
            <a:pPr eaLnBrk="1" hangingPunct="1">
              <a:lnSpc>
                <a:spcPct val="90000"/>
              </a:lnSpc>
            </a:pPr>
            <a:r>
              <a:rPr lang="en-US" altLang="cs-CZ" sz="2000" dirty="0" err="1"/>
              <a:t>Buňky</a:t>
            </a:r>
            <a:r>
              <a:rPr lang="en-US" altLang="cs-CZ" sz="2000" dirty="0"/>
              <a:t> </a:t>
            </a:r>
            <a:r>
              <a:rPr lang="en-US" altLang="cs-CZ" sz="2000" dirty="0" err="1"/>
              <a:t>spojené</a:t>
            </a:r>
            <a:r>
              <a:rPr lang="en-US" altLang="cs-CZ" sz="2000" dirty="0"/>
              <a:t> </a:t>
            </a:r>
            <a:r>
              <a:rPr lang="en-US" altLang="cs-CZ" sz="2000" dirty="0" err="1"/>
              <a:t>vrstvičkou</a:t>
            </a:r>
            <a:r>
              <a:rPr lang="en-US" altLang="cs-CZ" sz="2000" dirty="0"/>
              <a:t> </a:t>
            </a:r>
            <a:r>
              <a:rPr lang="en-US" altLang="cs-CZ" sz="2000" dirty="0" err="1"/>
              <a:t>slizu</a:t>
            </a:r>
            <a:endParaRPr lang="en-US" altLang="cs-CZ" sz="2000" dirty="0"/>
          </a:p>
          <a:p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C6E6749-757A-4396-B614-0194799652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72224" y="2453360"/>
            <a:ext cx="4900298" cy="2315921"/>
          </a:xfrm>
        </p:spPr>
        <p:txBody>
          <a:bodyPr/>
          <a:lstStyle/>
          <a:p>
            <a:r>
              <a:rPr lang="en-US" dirty="0" err="1"/>
              <a:t>Buňky</a:t>
            </a:r>
            <a:r>
              <a:rPr lang="en-US" dirty="0"/>
              <a:t> </a:t>
            </a:r>
            <a:r>
              <a:rPr lang="en-US" dirty="0" err="1"/>
              <a:t>spojené</a:t>
            </a:r>
            <a:r>
              <a:rPr lang="en-US" dirty="0"/>
              <a:t> </a:t>
            </a:r>
            <a:r>
              <a:rPr lang="en-US" dirty="0" err="1"/>
              <a:t>výraznými</a:t>
            </a:r>
            <a:r>
              <a:rPr lang="en-US" dirty="0"/>
              <a:t> </a:t>
            </a:r>
            <a:r>
              <a:rPr lang="en-US" dirty="0" err="1"/>
              <a:t>trny</a:t>
            </a:r>
            <a:endParaRPr lang="en-US" dirty="0"/>
          </a:p>
          <a:p>
            <a:r>
              <a:rPr lang="en-US" dirty="0" err="1"/>
              <a:t>Spirální</a:t>
            </a:r>
            <a:r>
              <a:rPr lang="en-US" dirty="0"/>
              <a:t> </a:t>
            </a:r>
            <a:r>
              <a:rPr lang="en-US" dirty="0" err="1"/>
              <a:t>linie</a:t>
            </a:r>
            <a:r>
              <a:rPr lang="en-US" dirty="0"/>
              <a:t> </a:t>
            </a:r>
            <a:r>
              <a:rPr lang="en-US" dirty="0" err="1"/>
              <a:t>areol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pleurální</a:t>
            </a:r>
            <a:r>
              <a:rPr lang="en-US" dirty="0"/>
              <a:t> </a:t>
            </a:r>
            <a:r>
              <a:rPr lang="en-US" dirty="0" err="1"/>
              <a:t>straně</a:t>
            </a:r>
            <a:r>
              <a:rPr lang="en-US" dirty="0"/>
              <a:t> </a:t>
            </a:r>
            <a:r>
              <a:rPr lang="en-US" dirty="0" err="1"/>
              <a:t>frustuly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49C8F23-2971-463B-90FB-48CC632647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5016" y="3653098"/>
            <a:ext cx="3792783" cy="3204902"/>
          </a:xfrm>
          <a:prstGeom prst="rect">
            <a:avLst/>
          </a:prstGeom>
        </p:spPr>
      </p:pic>
      <p:pic>
        <p:nvPicPr>
          <p:cNvPr id="1026" name="Picture 2" descr="Aulacoseira granulata - galerie">
            <a:extLst>
              <a:ext uri="{FF2B5EF4-FFF2-40B4-BE49-F238E27FC236}">
                <a16:creationId xmlns:a16="http://schemas.microsoft.com/office/drawing/2014/main" id="{D5A38C50-77D2-4494-8E62-A9D7B9F68C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7988" y="3653098"/>
            <a:ext cx="4207461" cy="3204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78420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6" descr="http://www.corzakinteractive.com/classification-earth-life/assets/01_eukaryota/0104c.jpg">
            <a:extLst>
              <a:ext uri="{FF2B5EF4-FFF2-40B4-BE49-F238E27FC236}">
                <a16:creationId xmlns:a16="http://schemas.microsoft.com/office/drawing/2014/main" id="{8FA120C1-0DFF-4935-9D32-3C12341F8497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304" y="124819"/>
            <a:ext cx="9842695" cy="673318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Ovál 10">
            <a:extLst>
              <a:ext uri="{FF2B5EF4-FFF2-40B4-BE49-F238E27FC236}">
                <a16:creationId xmlns:a16="http://schemas.microsoft.com/office/drawing/2014/main" id="{A8A2D93A-0EF6-45B2-95AE-11BDC42FB76F}"/>
              </a:ext>
            </a:extLst>
          </p:cNvPr>
          <p:cNvSpPr/>
          <p:nvPr/>
        </p:nvSpPr>
        <p:spPr>
          <a:xfrm>
            <a:off x="5455404" y="697424"/>
            <a:ext cx="1968284" cy="805912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vál 10">
            <a:extLst>
              <a:ext uri="{FF2B5EF4-FFF2-40B4-BE49-F238E27FC236}">
                <a16:creationId xmlns:a16="http://schemas.microsoft.com/office/drawing/2014/main" id="{8995ECCE-835E-42F1-9DE0-40621641E0C5}"/>
              </a:ext>
            </a:extLst>
          </p:cNvPr>
          <p:cNvSpPr/>
          <p:nvPr/>
        </p:nvSpPr>
        <p:spPr>
          <a:xfrm>
            <a:off x="4981254" y="1264796"/>
            <a:ext cx="1698515" cy="68798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4922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31EB8A-BA5B-431C-BDD4-F99FC71BC4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Ekologie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F6DC1C-22C4-4821-98CF-4FDF314AD1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1079" y="2340131"/>
            <a:ext cx="10325000" cy="2057698"/>
          </a:xfrm>
        </p:spPr>
        <p:txBody>
          <a:bodyPr>
            <a:normAutofit/>
          </a:bodyPr>
          <a:lstStyle/>
          <a:p>
            <a:r>
              <a:rPr lang="en-US" dirty="0" err="1"/>
              <a:t>Vsudypřítomné</a:t>
            </a:r>
            <a:r>
              <a:rPr lang="en-US" dirty="0"/>
              <a:t> </a:t>
            </a:r>
          </a:p>
          <a:p>
            <a:pPr lvl="1"/>
            <a:r>
              <a:rPr lang="en-US" dirty="0" err="1"/>
              <a:t>Převážně</a:t>
            </a:r>
            <a:r>
              <a:rPr lang="en-US" dirty="0"/>
              <a:t> </a:t>
            </a:r>
            <a:r>
              <a:rPr lang="en-US" dirty="0" err="1"/>
              <a:t>akvatické</a:t>
            </a:r>
            <a:r>
              <a:rPr lang="en-US" dirty="0"/>
              <a:t> x take v </a:t>
            </a:r>
            <a:r>
              <a:rPr lang="en-US" dirty="0" err="1"/>
              <a:t>půdách</a:t>
            </a:r>
            <a:r>
              <a:rPr lang="en-US" dirty="0"/>
              <a:t>,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smáčených</a:t>
            </a:r>
            <a:r>
              <a:rPr lang="en-US" dirty="0"/>
              <a:t> </a:t>
            </a:r>
            <a:r>
              <a:rPr lang="en-US" dirty="0" err="1"/>
              <a:t>skalch</a:t>
            </a:r>
            <a:r>
              <a:rPr lang="en-US" dirty="0"/>
              <a:t>, aeroplankton,…</a:t>
            </a:r>
          </a:p>
          <a:p>
            <a:r>
              <a:rPr lang="cs-CZ" dirty="0"/>
              <a:t>Plankton</a:t>
            </a:r>
            <a:r>
              <a:rPr lang="en-US" dirty="0"/>
              <a:t> b</a:t>
            </a:r>
            <a:r>
              <a:rPr lang="cs-CZ" dirty="0" err="1"/>
              <a:t>entos</a:t>
            </a:r>
            <a:r>
              <a:rPr lang="en-US" dirty="0"/>
              <a:t>, p</a:t>
            </a:r>
            <a:r>
              <a:rPr lang="cs-CZ" dirty="0" err="1"/>
              <a:t>erifyton</a:t>
            </a:r>
            <a:r>
              <a:rPr lang="en-US" dirty="0"/>
              <a:t>, m</a:t>
            </a:r>
            <a:r>
              <a:rPr lang="cs-CZ" dirty="0" err="1"/>
              <a:t>ohou</a:t>
            </a:r>
            <a:r>
              <a:rPr lang="cs-CZ" dirty="0"/>
              <a:t> žít </a:t>
            </a:r>
            <a:r>
              <a:rPr lang="cs-CZ" dirty="0" err="1"/>
              <a:t>epizoicky</a:t>
            </a:r>
            <a:r>
              <a:rPr lang="cs-CZ" dirty="0"/>
              <a:t> (velryby) i </a:t>
            </a:r>
            <a:r>
              <a:rPr lang="cs-CZ" dirty="0" err="1"/>
              <a:t>endozoicky</a:t>
            </a:r>
            <a:r>
              <a:rPr lang="cs-CZ" dirty="0"/>
              <a:t> (</a:t>
            </a:r>
            <a:r>
              <a:rPr lang="cs-CZ" dirty="0" err="1"/>
              <a:t>dírkonoši</a:t>
            </a:r>
            <a:r>
              <a:rPr lang="cs-CZ" dirty="0"/>
              <a:t>)</a:t>
            </a:r>
            <a:endParaRPr lang="en-US" dirty="0"/>
          </a:p>
          <a:p>
            <a:pPr lvl="1"/>
            <a:r>
              <a:rPr lang="en-US" dirty="0" err="1"/>
              <a:t>Vrchol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jaře</a:t>
            </a:r>
            <a:r>
              <a:rPr lang="en-US" dirty="0"/>
              <a:t> a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pozdim</a:t>
            </a:r>
            <a:endParaRPr lang="en-US" dirty="0"/>
          </a:p>
          <a:p>
            <a:r>
              <a:rPr lang="en-US" dirty="0"/>
              <a:t>“</a:t>
            </a:r>
            <a:r>
              <a:rPr lang="en-US" dirty="0" err="1"/>
              <a:t>většina</a:t>
            </a:r>
            <a:r>
              <a:rPr lang="en-US" dirty="0"/>
              <a:t> </a:t>
            </a:r>
            <a:r>
              <a:rPr lang="en-US" dirty="0" err="1"/>
              <a:t>rozsivek</a:t>
            </a:r>
            <a:r>
              <a:rPr lang="en-US" dirty="0"/>
              <a:t> je </a:t>
            </a:r>
            <a:r>
              <a:rPr lang="en-US" dirty="0" err="1"/>
              <a:t>kosmopolitní</a:t>
            </a:r>
            <a:r>
              <a:rPr lang="en-US" dirty="0"/>
              <a:t>” – </a:t>
            </a:r>
            <a:r>
              <a:rPr lang="en-US" dirty="0" err="1"/>
              <a:t>rozhodují</a:t>
            </a:r>
            <a:r>
              <a:rPr lang="en-US" dirty="0"/>
              <a:t> </a:t>
            </a:r>
            <a:r>
              <a:rPr lang="en-US" dirty="0" err="1"/>
              <a:t>nároky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prostředí</a:t>
            </a:r>
            <a:endParaRPr lang="en-US" dirty="0"/>
          </a:p>
        </p:txBody>
      </p:sp>
      <p:sp>
        <p:nvSpPr>
          <p:cNvPr id="4" name="Multiplication Sign 3">
            <a:extLst>
              <a:ext uri="{FF2B5EF4-FFF2-40B4-BE49-F238E27FC236}">
                <a16:creationId xmlns:a16="http://schemas.microsoft.com/office/drawing/2014/main" id="{9E2F4B89-ABB1-464A-99B7-8C9EF77E326E}"/>
              </a:ext>
            </a:extLst>
          </p:cNvPr>
          <p:cNvSpPr/>
          <p:nvPr/>
        </p:nvSpPr>
        <p:spPr>
          <a:xfrm>
            <a:off x="2119086" y="3820885"/>
            <a:ext cx="1422400" cy="885372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3C83710-B6E0-498D-BABF-6DB2E293B7C8}"/>
              </a:ext>
            </a:extLst>
          </p:cNvPr>
          <p:cNvSpPr txBox="1">
            <a:spLocks/>
          </p:cNvSpPr>
          <p:nvPr/>
        </p:nvSpPr>
        <p:spPr>
          <a:xfrm>
            <a:off x="691079" y="4571999"/>
            <a:ext cx="10325000" cy="13325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tx2">
                  <a:lumMod val="50000"/>
                  <a:lumOff val="50000"/>
                </a:schemeClr>
              </a:buClr>
              <a:buSzPct val="75000"/>
              <a:buFont typeface="Wingdings" panose="05000000000000000000" pitchFamily="2" charset="2"/>
              <a:buChar char="§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tx2">
                  <a:lumMod val="50000"/>
                  <a:lumOff val="50000"/>
                </a:schemeClr>
              </a:buClr>
              <a:buSzPct val="75000"/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tx2">
                  <a:lumMod val="50000"/>
                  <a:lumOff val="50000"/>
                </a:schemeClr>
              </a:buClr>
              <a:buSzPct val="75000"/>
              <a:buFont typeface="Wingdings" panose="05000000000000000000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tx2">
                  <a:lumMod val="50000"/>
                  <a:lumOff val="50000"/>
                </a:schemeClr>
              </a:buClr>
              <a:buSzPct val="75000"/>
              <a:buFont typeface="Wingdings" panose="05000000000000000000" pitchFamily="2" charset="2"/>
              <a:buChar char="§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tx2">
                  <a:lumMod val="50000"/>
                  <a:lumOff val="50000"/>
                </a:schemeClr>
              </a:buClr>
              <a:buSzPct val="75000"/>
              <a:buFont typeface="Wingdings" panose="05000000000000000000" pitchFamily="2" charset="2"/>
              <a:buChar char="§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/>
              <a:t>Biogeografické</a:t>
            </a:r>
            <a:r>
              <a:rPr lang="en-US" dirty="0"/>
              <a:t> </a:t>
            </a:r>
            <a:r>
              <a:rPr lang="en-US" dirty="0" err="1"/>
              <a:t>rozšíření</a:t>
            </a:r>
            <a:r>
              <a:rPr lang="en-US" dirty="0"/>
              <a:t> </a:t>
            </a:r>
            <a:r>
              <a:rPr lang="en-US" dirty="0" err="1"/>
              <a:t>jako</a:t>
            </a:r>
            <a:r>
              <a:rPr lang="en-US" dirty="0"/>
              <a:t> </a:t>
            </a:r>
            <a:r>
              <a:rPr lang="en-US" dirty="0" err="1"/>
              <a:t>ostatní</a:t>
            </a:r>
            <a:r>
              <a:rPr lang="en-US" dirty="0"/>
              <a:t> </a:t>
            </a:r>
            <a:r>
              <a:rPr lang="en-US" dirty="0" err="1"/>
              <a:t>skupiny</a:t>
            </a:r>
            <a:r>
              <a:rPr lang="en-US" dirty="0"/>
              <a:t> </a:t>
            </a:r>
            <a:r>
              <a:rPr lang="en-US" dirty="0" err="1"/>
              <a:t>organismů</a:t>
            </a:r>
            <a:endParaRPr lang="en-US" dirty="0"/>
          </a:p>
          <a:p>
            <a:r>
              <a:rPr lang="en-US" dirty="0" err="1"/>
              <a:t>Specifické</a:t>
            </a:r>
            <a:r>
              <a:rPr lang="en-US" dirty="0"/>
              <a:t> </a:t>
            </a:r>
            <a:r>
              <a:rPr lang="en-US" dirty="0" err="1"/>
              <a:t>nároky</a:t>
            </a:r>
            <a:r>
              <a:rPr lang="en-US" dirty="0"/>
              <a:t> – </a:t>
            </a:r>
            <a:r>
              <a:rPr lang="en-US" dirty="0" err="1"/>
              <a:t>bioindikátory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9946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ABB624F-BF77-4AE1-B71D-2D681D473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14FA26-B5D6-4788-AF44-BB72D6631C9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32" r="23633" b="-1"/>
          <a:stretch/>
        </p:blipFill>
        <p:spPr>
          <a:xfrm>
            <a:off x="-1" y="10"/>
            <a:ext cx="7370057" cy="68579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DDAA122-15E2-42C1-A99F-7585074AA9D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52" r="5454" b="-4"/>
          <a:stretch/>
        </p:blipFill>
        <p:spPr>
          <a:xfrm>
            <a:off x="7534656" y="1"/>
            <a:ext cx="4657344" cy="33467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362719B-D523-4140-8B1C-3976079907C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-3" b="18340"/>
          <a:stretch/>
        </p:blipFill>
        <p:spPr>
          <a:xfrm>
            <a:off x="7534654" y="3511296"/>
            <a:ext cx="4657346" cy="3346704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141B6B9C-B406-4A7A-8EBF-D8FF4C331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2566" y="301990"/>
            <a:ext cx="5404922" cy="1134926"/>
          </a:xfrm>
        </p:spPr>
        <p:txBody>
          <a:bodyPr/>
          <a:lstStyle/>
          <a:p>
            <a:r>
              <a:rPr lang="en-US" dirty="0" err="1">
                <a:solidFill>
                  <a:schemeClr val="bg1">
                    <a:lumMod val="95000"/>
                  </a:schemeClr>
                </a:solidFill>
              </a:rPr>
              <a:t>Mořský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95000"/>
                  </a:schemeClr>
                </a:solidFill>
              </a:rPr>
              <a:t>fytoplankton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263762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Group 87">
            <a:extLst>
              <a:ext uri="{FF2B5EF4-FFF2-40B4-BE49-F238E27FC236}">
                <a16:creationId xmlns:a16="http://schemas.microsoft.com/office/drawing/2014/main" id="{BDF0D99C-5D42-41C6-A50C-C4E2D6B2A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5F28962D-50BA-43F8-8863-28ECE711D3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780F5939-D4E0-46FD-9A5A-5D648E3810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8633D331-78CB-40A1-B167-8185EC5D70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C512E4B1-E78E-49E7-AA36-374CC1B084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A7D46340-CBFC-490F-B44E-7AA8FBF58B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3575C26C-3EBD-4AA9-BA4D-2561E295D6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235DB6BE-E065-4559-BF5C-36B56B3790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3DA54272-CD9D-4F68-BBAB-4F0C0C3EC6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A002CE8F-9256-4F2C-B474-5887371711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59C9DE9F-4252-401D-913E-B74C9E326F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8FE4E69B-534F-4A80-9E1C-798BEE1B07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27564E1C-009C-4832-AE8D-E98286693F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4305DF1C-5801-43F2-A8B9-5351369418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806E71C8-0783-4E17-9B34-F51231DD29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FD908F17-2A89-4B0A-A2EA-692390969F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FBE22751-380F-44F9-BEED-0A553CF87B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77B27910-846F-4E4E-B588-F5B2E026FE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E6E0501E-134E-46D7-984F-3A382B0BB2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90A83974-CBD7-4A69-9D84-2D3BBDE027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A503E931-00D4-4B0C-BC69-49FE5C7665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97732A30-BE2F-4D71-BC37-60F7B44591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0C8EB840-DE7D-4E67-989C-F4D8F50E15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F05D2CC2-53CC-487E-A72E-42B1E9B184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03A12D6B-1D60-4F26-8FB9-74AD5B070B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41895D00-2D63-443C-95A8-5EB6E5EECB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6AC50652-2A56-4382-95D0-971644EE0F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DA50A374-8880-482D-B54F-F74E0D7BE1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C66364D8-CCC7-4AAF-94BC-766EC160D9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4A0DC409-26E2-4453-89FD-745EA849BE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239ED039-D66C-4A5E-AA35-E7A5FA2E64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C72C13DC-161E-49CF-96B5-5383AA052A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1" name="Right Triangle 120">
            <a:extLst>
              <a:ext uri="{FF2B5EF4-FFF2-40B4-BE49-F238E27FC236}">
                <a16:creationId xmlns:a16="http://schemas.microsoft.com/office/drawing/2014/main" id="{63BAC6E0-ADAC-40FB-AF53-88FA5F8373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3500000">
            <a:off x="-281094" y="1516214"/>
            <a:ext cx="568289" cy="568289"/>
          </a:xfrm>
          <a:prstGeom prst="rtTriangl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123" name="Rectangle 122">
            <a:extLst>
              <a:ext uri="{FF2B5EF4-FFF2-40B4-BE49-F238E27FC236}">
                <a16:creationId xmlns:a16="http://schemas.microsoft.com/office/drawing/2014/main" id="{1C582B07-D0F0-4B6B-A5D9-D2F192CB3A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10EB7215-60B0-443B-A098-220588691C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214827" cy="6858000"/>
            <a:chOff x="-6214" y="-1"/>
            <a:chExt cx="12214827" cy="6858000"/>
          </a:xfrm>
        </p:grpSpPr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9C5471D3-3965-4E0B-9E77-F58072B493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02F96E20-8642-46B3-9041-F4189C7104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0C6295F7-4B76-47AD-9043-E6C7B36340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8E3E0725-20E7-4217-8CE9-667C941654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30517019-D29B-4D6E-84EE-9792088AE9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E1B45D64-9E53-4139-8DF4-98CFBE93F1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ABB1AB8A-244A-455D-85AD-FEBC10F569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D2EC2701-6DAF-4A6E-9804-7619E1B934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9DB933AB-1196-4905-B0E8-CD86BC7B1B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4894E126-3F00-434F-BCD0-7EC556DA66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32B8514C-0395-4A5F-BEBD-AEFAD35FFD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9F40EADD-C920-4F3F-93AA-2C0058FE17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54383AF5-DF40-4824-863A-DAA2075DF8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3EFE4A77-E0F9-4AC8-86FD-4EC7CCCEE0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EBEEDA6D-E5D4-4995-81C8-6C148DF30D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853DDBC0-DC1D-4A01-B92F-83FC42E0CB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F12021F9-A611-46FF-9F72-759A9FF830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1C4854D5-9FB3-402E-B3DE-254142E558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17E382B8-E1A0-468E-9A65-E44A368278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689B163B-6660-4545-8A14-F95C3B4C64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634BF312-C4E8-46EF-BA14-7625671CE1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89F97641-181F-4F3E-A4B0-30D79414D7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id="{4D8794B3-F559-4279-9FB6-62321D2699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Connector 148">
              <a:extLst>
                <a:ext uri="{FF2B5EF4-FFF2-40B4-BE49-F238E27FC236}">
                  <a16:creationId xmlns:a16="http://schemas.microsoft.com/office/drawing/2014/main" id="{51C16C01-AF7E-432E-AFB7-82A613C5C4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>
              <a:extLst>
                <a:ext uri="{FF2B5EF4-FFF2-40B4-BE49-F238E27FC236}">
                  <a16:creationId xmlns:a16="http://schemas.microsoft.com/office/drawing/2014/main" id="{0B030DF4-3482-4758-9C5B-85EC4B858B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Connector 150">
              <a:extLst>
                <a:ext uri="{FF2B5EF4-FFF2-40B4-BE49-F238E27FC236}">
                  <a16:creationId xmlns:a16="http://schemas.microsoft.com/office/drawing/2014/main" id="{2433FB5F-D2BD-47C2-8CDE-7CA76FCD0B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>
              <a:extLst>
                <a:ext uri="{FF2B5EF4-FFF2-40B4-BE49-F238E27FC236}">
                  <a16:creationId xmlns:a16="http://schemas.microsoft.com/office/drawing/2014/main" id="{55F4C78C-2E64-466C-9F51-B5606E5507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Connector 152">
              <a:extLst>
                <a:ext uri="{FF2B5EF4-FFF2-40B4-BE49-F238E27FC236}">
                  <a16:creationId xmlns:a16="http://schemas.microsoft.com/office/drawing/2014/main" id="{A2A28435-4AF7-4F07-A8F5-91DCAF5FCF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53">
              <a:extLst>
                <a:ext uri="{FF2B5EF4-FFF2-40B4-BE49-F238E27FC236}">
                  <a16:creationId xmlns:a16="http://schemas.microsoft.com/office/drawing/2014/main" id="{0084B6FD-6638-4D3D-B327-EBA5CD7487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>
              <a:extLst>
                <a:ext uri="{FF2B5EF4-FFF2-40B4-BE49-F238E27FC236}">
                  <a16:creationId xmlns:a16="http://schemas.microsoft.com/office/drawing/2014/main" id="{B59771B4-E1AF-4818-84DE-ECEBB5A87D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>
              <a:extLst>
                <a:ext uri="{FF2B5EF4-FFF2-40B4-BE49-F238E27FC236}">
                  <a16:creationId xmlns:a16="http://schemas.microsoft.com/office/drawing/2014/main" id="{BC0CCF6E-9545-4D45-85DB-82BC3C720C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8" name="Right Triangle 157">
            <a:extLst>
              <a:ext uri="{FF2B5EF4-FFF2-40B4-BE49-F238E27FC236}">
                <a16:creationId xmlns:a16="http://schemas.microsoft.com/office/drawing/2014/main" id="{716BB460-328E-4B56-BEAF-0229C50C5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3500000">
            <a:off x="-281095" y="2601975"/>
            <a:ext cx="568289" cy="568289"/>
          </a:xfrm>
          <a:prstGeom prst="rtTriangl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A1DC1F-15EF-4C9D-B2DA-4E064DFC14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079" y="725951"/>
            <a:ext cx="4909475" cy="247866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 err="1"/>
              <a:t>Ekologie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946466A-FFA1-4A24-9BD8-626CB8DDB797}"/>
              </a:ext>
            </a:extLst>
          </p:cNvPr>
          <p:cNvSpPr txBox="1"/>
          <p:nvPr/>
        </p:nvSpPr>
        <p:spPr>
          <a:xfrm>
            <a:off x="691079" y="3425901"/>
            <a:ext cx="5401814" cy="308866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/>
          <a:p>
            <a:pPr indent="-228600">
              <a:spcAft>
                <a:spcPts val="600"/>
              </a:spcAft>
              <a:buClr>
                <a:schemeClr val="tx2">
                  <a:lumMod val="50000"/>
                  <a:lumOff val="50000"/>
                </a:schemeClr>
              </a:buClr>
              <a:buSzPct val="75000"/>
              <a:buFont typeface="Wingdings" panose="05000000000000000000" pitchFamily="2" charset="2"/>
              <a:buChar char="§"/>
              <a:defRPr/>
            </a:pPr>
            <a:r>
              <a:rPr lang="en-US" sz="1600" dirty="0" err="1">
                <a:solidFill>
                  <a:schemeClr val="tx2"/>
                </a:solidFill>
              </a:rPr>
              <a:t>Vodní</a:t>
            </a:r>
            <a:r>
              <a:rPr lang="en-US" sz="1600" dirty="0">
                <a:solidFill>
                  <a:schemeClr val="tx2"/>
                </a:solidFill>
              </a:rPr>
              <a:t> </a:t>
            </a:r>
            <a:r>
              <a:rPr lang="en-US" sz="1600" dirty="0" err="1">
                <a:solidFill>
                  <a:schemeClr val="tx2"/>
                </a:solidFill>
              </a:rPr>
              <a:t>květ</a:t>
            </a:r>
            <a:r>
              <a:rPr lang="en-US" sz="1600" dirty="0">
                <a:solidFill>
                  <a:schemeClr val="tx2"/>
                </a:solidFill>
              </a:rPr>
              <a:t> (</a:t>
            </a:r>
            <a:r>
              <a:rPr lang="en-US" sz="1600" dirty="0" err="1">
                <a:solidFill>
                  <a:schemeClr val="tx2"/>
                </a:solidFill>
              </a:rPr>
              <a:t>sinice</a:t>
            </a:r>
            <a:r>
              <a:rPr lang="en-US" sz="1600" dirty="0">
                <a:solidFill>
                  <a:schemeClr val="tx2"/>
                </a:solidFill>
              </a:rPr>
              <a:t>) x </a:t>
            </a:r>
            <a:r>
              <a:rPr lang="en-US" sz="1600" dirty="0" err="1">
                <a:solidFill>
                  <a:schemeClr val="tx2"/>
                </a:solidFill>
              </a:rPr>
              <a:t>vegetační</a:t>
            </a:r>
            <a:r>
              <a:rPr lang="en-US" sz="1600" dirty="0">
                <a:solidFill>
                  <a:schemeClr val="tx2"/>
                </a:solidFill>
              </a:rPr>
              <a:t> </a:t>
            </a:r>
            <a:r>
              <a:rPr lang="en-US" sz="1600" dirty="0" err="1">
                <a:solidFill>
                  <a:schemeClr val="tx2"/>
                </a:solidFill>
              </a:rPr>
              <a:t>zákal</a:t>
            </a:r>
            <a:r>
              <a:rPr lang="en-US" sz="1600" dirty="0">
                <a:solidFill>
                  <a:schemeClr val="tx2"/>
                </a:solidFill>
              </a:rPr>
              <a:t> (</a:t>
            </a:r>
            <a:r>
              <a:rPr lang="en-US" sz="1600" dirty="0" err="1">
                <a:solidFill>
                  <a:schemeClr val="tx2"/>
                </a:solidFill>
              </a:rPr>
              <a:t>zlativky</a:t>
            </a:r>
            <a:r>
              <a:rPr lang="en-US" sz="1600" dirty="0">
                <a:solidFill>
                  <a:schemeClr val="tx2"/>
                </a:solidFill>
              </a:rPr>
              <a:t>, </a:t>
            </a:r>
            <a:r>
              <a:rPr lang="en-US" sz="1600" dirty="0" err="1">
                <a:solidFill>
                  <a:schemeClr val="tx2"/>
                </a:solidFill>
              </a:rPr>
              <a:t>rozsivky</a:t>
            </a:r>
            <a:r>
              <a:rPr lang="en-US" sz="1600" dirty="0">
                <a:solidFill>
                  <a:schemeClr val="tx2"/>
                </a:solidFill>
              </a:rPr>
              <a:t>)</a:t>
            </a:r>
          </a:p>
          <a:p>
            <a:pPr indent="-228600">
              <a:spcAft>
                <a:spcPts val="600"/>
              </a:spcAft>
              <a:buClr>
                <a:schemeClr val="tx2">
                  <a:lumMod val="50000"/>
                  <a:lumOff val="50000"/>
                </a:schemeClr>
              </a:buClr>
              <a:buSzPct val="75000"/>
              <a:buFont typeface="Wingdings" panose="05000000000000000000" pitchFamily="2" charset="2"/>
              <a:buChar char="§"/>
              <a:defRPr/>
            </a:pPr>
            <a:endParaRPr lang="en-US" sz="1600" dirty="0">
              <a:solidFill>
                <a:schemeClr val="tx2"/>
              </a:solidFill>
            </a:endParaRPr>
          </a:p>
          <a:p>
            <a:pPr marL="0" indent="-228600">
              <a:spcAft>
                <a:spcPts val="600"/>
              </a:spcAft>
              <a:buClr>
                <a:schemeClr val="tx2">
                  <a:lumMod val="50000"/>
                  <a:lumOff val="50000"/>
                </a:schemeClr>
              </a:buClr>
              <a:buSzPct val="75000"/>
              <a:buFont typeface="Wingdings" panose="05000000000000000000" pitchFamily="2" charset="2"/>
              <a:buChar char="§"/>
              <a:defRPr/>
            </a:pPr>
            <a:r>
              <a:rPr lang="en-US" sz="1600" dirty="0" err="1">
                <a:solidFill>
                  <a:schemeClr val="tx2"/>
                </a:solidFill>
              </a:rPr>
              <a:t>Bentos</a:t>
            </a:r>
            <a:endParaRPr lang="en-US" sz="1600" dirty="0">
              <a:solidFill>
                <a:schemeClr val="tx2"/>
              </a:solidFill>
            </a:endParaRPr>
          </a:p>
          <a:p>
            <a:pPr indent="-228600">
              <a:spcAft>
                <a:spcPts val="600"/>
              </a:spcAft>
              <a:buClr>
                <a:schemeClr val="tx2">
                  <a:lumMod val="50000"/>
                  <a:lumOff val="50000"/>
                </a:schemeClr>
              </a:buClr>
              <a:buSzPct val="75000"/>
              <a:buFont typeface="Wingdings" panose="05000000000000000000" pitchFamily="2" charset="2"/>
              <a:buChar char="§"/>
              <a:defRPr/>
            </a:pPr>
            <a:r>
              <a:rPr lang="en-US" sz="1600" dirty="0" err="1">
                <a:solidFill>
                  <a:schemeClr val="tx2"/>
                </a:solidFill>
              </a:rPr>
              <a:t>Rozsivky</a:t>
            </a:r>
            <a:r>
              <a:rPr lang="en-US" sz="1600" dirty="0">
                <a:solidFill>
                  <a:schemeClr val="tx2"/>
                </a:solidFill>
              </a:rPr>
              <a:t> </a:t>
            </a:r>
            <a:r>
              <a:rPr lang="en-US" sz="1600" dirty="0" err="1">
                <a:solidFill>
                  <a:schemeClr val="tx2"/>
                </a:solidFill>
              </a:rPr>
              <a:t>jsou</a:t>
            </a:r>
            <a:r>
              <a:rPr lang="en-US" sz="1600" dirty="0">
                <a:solidFill>
                  <a:schemeClr val="tx2"/>
                </a:solidFill>
              </a:rPr>
              <a:t> </a:t>
            </a:r>
            <a:r>
              <a:rPr lang="en-US" sz="1600" dirty="0" err="1">
                <a:solidFill>
                  <a:schemeClr val="tx2"/>
                </a:solidFill>
              </a:rPr>
              <a:t>nejčastěji</a:t>
            </a:r>
            <a:r>
              <a:rPr lang="en-US" sz="1600" dirty="0">
                <a:solidFill>
                  <a:schemeClr val="tx2"/>
                </a:solidFill>
              </a:rPr>
              <a:t> </a:t>
            </a:r>
            <a:r>
              <a:rPr lang="en-US" sz="1600" dirty="0" err="1">
                <a:solidFill>
                  <a:schemeClr val="tx2"/>
                </a:solidFill>
              </a:rPr>
              <a:t>přichyceny</a:t>
            </a:r>
            <a:r>
              <a:rPr lang="en-US" sz="1600" dirty="0">
                <a:solidFill>
                  <a:schemeClr val="tx2"/>
                </a:solidFill>
              </a:rPr>
              <a:t> k </a:t>
            </a:r>
            <a:r>
              <a:rPr lang="en-US" sz="1600" dirty="0" err="1">
                <a:solidFill>
                  <a:schemeClr val="tx2"/>
                </a:solidFill>
              </a:rPr>
              <a:t>substrátu</a:t>
            </a:r>
            <a:r>
              <a:rPr lang="en-US" sz="1600" dirty="0">
                <a:solidFill>
                  <a:schemeClr val="tx2"/>
                </a:solidFill>
              </a:rPr>
              <a:t> </a:t>
            </a:r>
            <a:r>
              <a:rPr lang="en-US" sz="1600" dirty="0" err="1">
                <a:solidFill>
                  <a:schemeClr val="tx2"/>
                </a:solidFill>
              </a:rPr>
              <a:t>pomocí</a:t>
            </a:r>
            <a:r>
              <a:rPr lang="en-US" sz="1600" dirty="0">
                <a:solidFill>
                  <a:schemeClr val="tx2"/>
                </a:solidFill>
              </a:rPr>
              <a:t> </a:t>
            </a:r>
            <a:r>
              <a:rPr lang="en-US" sz="1600" dirty="0" err="1">
                <a:solidFill>
                  <a:schemeClr val="tx2"/>
                </a:solidFill>
              </a:rPr>
              <a:t>slizu</a:t>
            </a:r>
            <a:endParaRPr lang="en-US" sz="1600" dirty="0">
              <a:solidFill>
                <a:schemeClr val="tx2"/>
              </a:solidFill>
            </a:endParaRPr>
          </a:p>
          <a:p>
            <a:pPr lvl="1" indent="-228600">
              <a:spcAft>
                <a:spcPts val="600"/>
              </a:spcAft>
              <a:buClr>
                <a:schemeClr val="tx2">
                  <a:lumMod val="50000"/>
                  <a:lumOff val="50000"/>
                </a:schemeClr>
              </a:buClr>
              <a:buSzPct val="75000"/>
              <a:buFont typeface="Wingdings" panose="05000000000000000000" pitchFamily="2" charset="2"/>
              <a:buChar char="§"/>
              <a:defRPr/>
            </a:pPr>
            <a:r>
              <a:rPr lang="en-US" sz="1600" dirty="0" err="1">
                <a:solidFill>
                  <a:schemeClr val="tx2"/>
                </a:solidFill>
              </a:rPr>
              <a:t>Způsoby</a:t>
            </a:r>
            <a:r>
              <a:rPr lang="en-US" sz="1600" dirty="0">
                <a:solidFill>
                  <a:schemeClr val="tx2"/>
                </a:solidFill>
              </a:rPr>
              <a:t> </a:t>
            </a:r>
            <a:r>
              <a:rPr lang="en-US" sz="1600" dirty="0" err="1">
                <a:solidFill>
                  <a:schemeClr val="tx2"/>
                </a:solidFill>
              </a:rPr>
              <a:t>přichycení</a:t>
            </a:r>
            <a:r>
              <a:rPr lang="en-US" sz="1600" dirty="0">
                <a:solidFill>
                  <a:schemeClr val="tx2"/>
                </a:solidFill>
              </a:rPr>
              <a:t> k </a:t>
            </a:r>
            <a:r>
              <a:rPr lang="en-US" sz="1600" dirty="0" err="1">
                <a:solidFill>
                  <a:schemeClr val="tx2"/>
                </a:solidFill>
              </a:rPr>
              <a:t>substrátu</a:t>
            </a:r>
            <a:r>
              <a:rPr lang="en-US" sz="1600" dirty="0">
                <a:solidFill>
                  <a:schemeClr val="tx2"/>
                </a:solidFill>
              </a:rPr>
              <a:t>:</a:t>
            </a:r>
          </a:p>
          <a:p>
            <a:pPr lvl="2" indent="-228600">
              <a:spcAft>
                <a:spcPts val="600"/>
              </a:spcAft>
              <a:buClr>
                <a:schemeClr val="tx2">
                  <a:lumMod val="50000"/>
                  <a:lumOff val="50000"/>
                </a:schemeClr>
              </a:buClr>
              <a:buSzPct val="75000"/>
              <a:buFont typeface="Wingdings" panose="05000000000000000000" pitchFamily="2" charset="2"/>
              <a:buChar char="§"/>
              <a:defRPr/>
            </a:pPr>
            <a:r>
              <a:rPr lang="en-US" sz="1600" dirty="0" err="1">
                <a:solidFill>
                  <a:schemeClr val="tx2"/>
                </a:solidFill>
              </a:rPr>
              <a:t>Celou</a:t>
            </a:r>
            <a:r>
              <a:rPr lang="en-US" sz="1600" dirty="0">
                <a:solidFill>
                  <a:schemeClr val="tx2"/>
                </a:solidFill>
              </a:rPr>
              <a:t> </a:t>
            </a:r>
            <a:r>
              <a:rPr lang="en-US" sz="1600" dirty="0" err="1">
                <a:solidFill>
                  <a:schemeClr val="tx2"/>
                </a:solidFill>
              </a:rPr>
              <a:t>plochou</a:t>
            </a:r>
            <a:r>
              <a:rPr lang="en-US" sz="1600" dirty="0">
                <a:solidFill>
                  <a:schemeClr val="tx2"/>
                </a:solidFill>
              </a:rPr>
              <a:t>: </a:t>
            </a:r>
            <a:r>
              <a:rPr lang="en-US" sz="1600" i="1" dirty="0" err="1">
                <a:solidFill>
                  <a:schemeClr val="tx2"/>
                </a:solidFill>
              </a:rPr>
              <a:t>Cocconeis</a:t>
            </a:r>
            <a:endParaRPr lang="en-US" sz="1600" i="1" dirty="0">
              <a:solidFill>
                <a:schemeClr val="tx2"/>
              </a:solidFill>
            </a:endParaRPr>
          </a:p>
          <a:p>
            <a:pPr lvl="2" indent="-228600">
              <a:spcAft>
                <a:spcPts val="600"/>
              </a:spcAft>
              <a:buClr>
                <a:schemeClr val="tx2">
                  <a:lumMod val="50000"/>
                  <a:lumOff val="50000"/>
                </a:schemeClr>
              </a:buClr>
              <a:buSzPct val="75000"/>
              <a:buFont typeface="Wingdings" panose="05000000000000000000" pitchFamily="2" charset="2"/>
              <a:buChar char="§"/>
              <a:defRPr/>
            </a:pPr>
            <a:r>
              <a:rPr lang="en-US" sz="1600" dirty="0" err="1">
                <a:solidFill>
                  <a:schemeClr val="tx2"/>
                </a:solidFill>
              </a:rPr>
              <a:t>Jedním</a:t>
            </a:r>
            <a:r>
              <a:rPr lang="en-US" sz="1600" dirty="0">
                <a:solidFill>
                  <a:schemeClr val="tx2"/>
                </a:solidFill>
              </a:rPr>
              <a:t> </a:t>
            </a:r>
            <a:r>
              <a:rPr lang="en-US" sz="1600" dirty="0" err="1">
                <a:solidFill>
                  <a:schemeClr val="tx2"/>
                </a:solidFill>
              </a:rPr>
              <a:t>koncem</a:t>
            </a:r>
            <a:r>
              <a:rPr lang="en-US" sz="1600" dirty="0">
                <a:solidFill>
                  <a:schemeClr val="tx2"/>
                </a:solidFill>
              </a:rPr>
              <a:t>: </a:t>
            </a:r>
            <a:r>
              <a:rPr lang="en-US" sz="1600" i="1" dirty="0">
                <a:solidFill>
                  <a:schemeClr val="tx2"/>
                </a:solidFill>
              </a:rPr>
              <a:t>Fragilaria</a:t>
            </a:r>
          </a:p>
          <a:p>
            <a:pPr lvl="2" indent="-228600">
              <a:spcAft>
                <a:spcPts val="600"/>
              </a:spcAft>
              <a:buClr>
                <a:schemeClr val="tx2">
                  <a:lumMod val="50000"/>
                  <a:lumOff val="50000"/>
                </a:schemeClr>
              </a:buClr>
              <a:buSzPct val="75000"/>
              <a:buFont typeface="Wingdings" panose="05000000000000000000" pitchFamily="2" charset="2"/>
              <a:buChar char="§"/>
              <a:defRPr/>
            </a:pPr>
            <a:r>
              <a:rPr lang="en-US" sz="1600" dirty="0" err="1">
                <a:solidFill>
                  <a:schemeClr val="tx2"/>
                </a:solidFill>
              </a:rPr>
              <a:t>Slizové</a:t>
            </a:r>
            <a:r>
              <a:rPr lang="en-US" sz="1600" dirty="0">
                <a:solidFill>
                  <a:schemeClr val="tx2"/>
                </a:solidFill>
              </a:rPr>
              <a:t> </a:t>
            </a:r>
            <a:r>
              <a:rPr lang="en-US" sz="1600" dirty="0" err="1">
                <a:solidFill>
                  <a:schemeClr val="tx2"/>
                </a:solidFill>
              </a:rPr>
              <a:t>stopky</a:t>
            </a:r>
            <a:r>
              <a:rPr lang="en-US" sz="1600" dirty="0">
                <a:solidFill>
                  <a:schemeClr val="tx2"/>
                </a:solidFill>
              </a:rPr>
              <a:t>: </a:t>
            </a:r>
            <a:r>
              <a:rPr lang="en-US" sz="1600" i="1" dirty="0" err="1">
                <a:solidFill>
                  <a:schemeClr val="tx2"/>
                </a:solidFill>
              </a:rPr>
              <a:t>Gomphonema</a:t>
            </a:r>
            <a:endParaRPr lang="en-US" sz="1600" i="1" dirty="0">
              <a:solidFill>
                <a:schemeClr val="tx2"/>
              </a:solidFill>
            </a:endParaRPr>
          </a:p>
          <a:p>
            <a:pPr lvl="2" indent="-228600">
              <a:spcAft>
                <a:spcPts val="600"/>
              </a:spcAft>
              <a:buClr>
                <a:schemeClr val="tx2">
                  <a:lumMod val="50000"/>
                  <a:lumOff val="50000"/>
                </a:schemeClr>
              </a:buClr>
              <a:buSzPct val="75000"/>
              <a:buFont typeface="Wingdings" panose="05000000000000000000" pitchFamily="2" charset="2"/>
              <a:buChar char="§"/>
              <a:defRPr/>
            </a:pPr>
            <a:r>
              <a:rPr lang="en-US" sz="1600" dirty="0" err="1">
                <a:solidFill>
                  <a:schemeClr val="tx2"/>
                </a:solidFill>
              </a:rPr>
              <a:t>Slizové</a:t>
            </a:r>
            <a:r>
              <a:rPr lang="en-US" sz="1600" dirty="0">
                <a:solidFill>
                  <a:schemeClr val="tx2"/>
                </a:solidFill>
              </a:rPr>
              <a:t> </a:t>
            </a:r>
            <a:r>
              <a:rPr lang="en-US" sz="1600" dirty="0" err="1">
                <a:solidFill>
                  <a:schemeClr val="tx2"/>
                </a:solidFill>
              </a:rPr>
              <a:t>trubice</a:t>
            </a:r>
            <a:r>
              <a:rPr lang="en-US" sz="1600" dirty="0">
                <a:solidFill>
                  <a:schemeClr val="tx2"/>
                </a:solidFill>
              </a:rPr>
              <a:t>: </a:t>
            </a:r>
            <a:r>
              <a:rPr lang="en-US" sz="1600" i="1" dirty="0" err="1">
                <a:solidFill>
                  <a:schemeClr val="tx2"/>
                </a:solidFill>
              </a:rPr>
              <a:t>Encyonema</a:t>
            </a:r>
            <a:endParaRPr lang="en-US" sz="1600" i="1" dirty="0">
              <a:solidFill>
                <a:schemeClr val="tx2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02347E4-92B0-4A3F-A732-AC49EF6FAA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5875" r="1" b="19737"/>
          <a:stretch/>
        </p:blipFill>
        <p:spPr>
          <a:xfrm>
            <a:off x="6262621" y="10"/>
            <a:ext cx="5926331" cy="2288652"/>
          </a:xfrm>
          <a:custGeom>
            <a:avLst/>
            <a:gdLst/>
            <a:ahLst/>
            <a:cxnLst/>
            <a:rect l="l" t="t" r="r" b="b"/>
            <a:pathLst>
              <a:path w="5926331" h="2288662">
                <a:moveTo>
                  <a:pt x="320345" y="0"/>
                </a:moveTo>
                <a:lnTo>
                  <a:pt x="5926331" y="0"/>
                </a:lnTo>
                <a:lnTo>
                  <a:pt x="5926331" y="2288662"/>
                </a:lnTo>
                <a:lnTo>
                  <a:pt x="25883" y="2288662"/>
                </a:lnTo>
                <a:lnTo>
                  <a:pt x="18799" y="2232074"/>
                </a:lnTo>
                <a:cubicBezTo>
                  <a:pt x="-38345" y="1657574"/>
                  <a:pt x="27237" y="964407"/>
                  <a:pt x="320345" y="0"/>
                </a:cubicBezTo>
                <a:close/>
              </a:path>
            </a:pathLst>
          </a:cu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0A5C3F6-9F15-49DC-9D57-1D772D5415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4291" r="-1" b="18068"/>
          <a:stretch/>
        </p:blipFill>
        <p:spPr>
          <a:xfrm>
            <a:off x="6284897" y="2259843"/>
            <a:ext cx="5904055" cy="2306432"/>
          </a:xfrm>
          <a:custGeom>
            <a:avLst/>
            <a:gdLst/>
            <a:ahLst/>
            <a:cxnLst/>
            <a:rect l="l" t="t" r="r" b="b"/>
            <a:pathLst>
              <a:path w="5904055" h="2306432">
                <a:moveTo>
                  <a:pt x="0" y="0"/>
                </a:moveTo>
                <a:lnTo>
                  <a:pt x="5904055" y="0"/>
                </a:lnTo>
                <a:lnTo>
                  <a:pt x="5904055" y="2306432"/>
                </a:lnTo>
                <a:lnTo>
                  <a:pt x="739535" y="2306432"/>
                </a:lnTo>
                <a:lnTo>
                  <a:pt x="696502" y="2178771"/>
                </a:lnTo>
                <a:cubicBezTo>
                  <a:pt x="439117" y="1445420"/>
                  <a:pt x="130804" y="892896"/>
                  <a:pt x="19973" y="159545"/>
                </a:cubicBezTo>
                <a:close/>
              </a:path>
            </a:pathLst>
          </a:cu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BA91B15-8B61-466C-8327-F9E12B16D09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357" t="8164" r="357" b="46049"/>
          <a:stretch/>
        </p:blipFill>
        <p:spPr>
          <a:xfrm>
            <a:off x="7020113" y="4577322"/>
            <a:ext cx="5169478" cy="2306432"/>
          </a:xfrm>
          <a:custGeom>
            <a:avLst/>
            <a:gdLst/>
            <a:ahLst/>
            <a:cxnLst/>
            <a:rect l="l" t="t" r="r" b="b"/>
            <a:pathLst>
              <a:path w="5169478" h="2306432">
                <a:moveTo>
                  <a:pt x="0" y="0"/>
                </a:moveTo>
                <a:lnTo>
                  <a:pt x="5169478" y="0"/>
                </a:lnTo>
                <a:lnTo>
                  <a:pt x="5169478" y="2306432"/>
                </a:lnTo>
                <a:lnTo>
                  <a:pt x="355534" y="2306432"/>
                </a:lnTo>
                <a:lnTo>
                  <a:pt x="350304" y="1994802"/>
                </a:lnTo>
                <a:cubicBezTo>
                  <a:pt x="322795" y="1189456"/>
                  <a:pt x="189848" y="585027"/>
                  <a:pt x="25067" y="7436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95393596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8" name="Rectangle 70">
            <a:extLst>
              <a:ext uri="{FF2B5EF4-FFF2-40B4-BE49-F238E27FC236}">
                <a16:creationId xmlns:a16="http://schemas.microsoft.com/office/drawing/2014/main" id="{92B0CFF1-78D7-4A83-A95E-71F9E38316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29" name="Group 72">
            <a:extLst>
              <a:ext uri="{FF2B5EF4-FFF2-40B4-BE49-F238E27FC236}">
                <a16:creationId xmlns:a16="http://schemas.microsoft.com/office/drawing/2014/main" id="{D5A14109-846C-496B-AF29-4219A13FEF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F2613277-2BF4-4047-8561-B7CFE2D2F2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0" name="Straight Connector 74">
              <a:extLst>
                <a:ext uri="{FF2B5EF4-FFF2-40B4-BE49-F238E27FC236}">
                  <a16:creationId xmlns:a16="http://schemas.microsoft.com/office/drawing/2014/main" id="{BF6B7167-DB35-410D-971D-42D9D69F63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0055577D-F35F-43D8-B4B7-DA9536A4D5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B1D2D264-EB43-46DB-A6D4-20FACCDBC1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CF7FF986-ACFC-456B-8857-ECFCD6F0E8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EE5DB4F6-2F31-4AE8-9D0E-2B3090A562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14C3FE37-0412-423C-9A87-31793AD44C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3A2EEDB8-48E3-4A00-B519-6B9BCCBE20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F33FB9F2-387D-41A1-B734-48548F93E3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55401852-65BC-470E-A180-4FDD056A60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0C0C4AE9-F5EB-44A4-9CFF-D0C865977D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42745C6A-4355-4A25-B26D-1A8D53162E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2E0758D4-AD35-4AC2-87D3-4A09A837DB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9D2CFDC0-DEED-4303-A801-E0DD202FE5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3D0B683B-BA90-4191-A5D4-5DF5EEAD9C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9F15917F-87B9-4D86-B82C-A0A75547BC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D68E2ECE-4C2E-4CCA-8C43-E7133D2BE5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0D00696A-00F3-4E1C-93F9-4A5905D3BA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6E95D1FB-E33F-4202-AA14-DA172A9E64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F42740DB-483B-473A-99E3-633311DBF4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CB64E27B-1F11-4B4B-BD05-E76882BD11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4A42A57C-B4B7-4B0C-8D4D-98EFA34493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7EB661E7-405C-4952-9F57-779BA8993F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B8869F3A-C022-4C3A-A295-444ADB0474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D993D393-58B4-42A3-A498-8B603526C0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BDAF0605-0316-41E1-A01A-7291BFC772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E2D6162F-36FF-4873-A3EC-ABB33A3E7A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D4A4A213-5C7A-45B7-B7C6-21DFE7CB58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45990D48-5C8F-4C3E-B77A-36EE570CDF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7DA960BA-E61E-4C45-93F5-748D28E61B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9F79D277-3870-4556-9163-C34833F63E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6" name="Right Triangle 105">
            <a:extLst>
              <a:ext uri="{FF2B5EF4-FFF2-40B4-BE49-F238E27FC236}">
                <a16:creationId xmlns:a16="http://schemas.microsoft.com/office/drawing/2014/main" id="{9C3FA514-7DB9-40C3-8A49-34DD17557A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3500000">
            <a:off x="-281092" y="2059093"/>
            <a:ext cx="568289" cy="568289"/>
          </a:xfrm>
          <a:prstGeom prst="rtTriangl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5BA01F-BB44-41F9-9830-D42FEE5074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87" y="725952"/>
            <a:ext cx="3848270" cy="3056540"/>
          </a:xfrm>
        </p:spPr>
        <p:txBody>
          <a:bodyPr anchor="ctr">
            <a:normAutofit/>
          </a:bodyPr>
          <a:lstStyle/>
          <a:p>
            <a:r>
              <a:rPr lang="en-US" dirty="0" err="1"/>
              <a:t>Význam</a:t>
            </a:r>
            <a:r>
              <a:rPr lang="en-US" dirty="0"/>
              <a:t> </a:t>
            </a:r>
            <a:r>
              <a:rPr lang="en-US" dirty="0" err="1"/>
              <a:t>rozsivek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76BC65-50E6-4F7B-A7C6-2B7D5A68B5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1077" y="3057832"/>
            <a:ext cx="7571871" cy="3257290"/>
          </a:xfrm>
        </p:spPr>
        <p:txBody>
          <a:bodyPr anchor="ctr">
            <a:normAutofit/>
          </a:bodyPr>
          <a:lstStyle/>
          <a:p>
            <a:pPr>
              <a:lnSpc>
                <a:spcPct val="100000"/>
              </a:lnSpc>
              <a:defRPr/>
            </a:pPr>
            <a:r>
              <a:rPr lang="cs-CZ" sz="1400" dirty="0"/>
              <a:t>Biomonitoring</a:t>
            </a:r>
          </a:p>
          <a:p>
            <a:pPr>
              <a:lnSpc>
                <a:spcPct val="100000"/>
              </a:lnSpc>
              <a:defRPr/>
            </a:pPr>
            <a:r>
              <a:rPr lang="cs-CZ" sz="1400" dirty="0"/>
              <a:t>Forenzní </a:t>
            </a:r>
            <a:r>
              <a:rPr lang="cs-CZ" sz="1400" dirty="0" err="1"/>
              <a:t>diatomologie</a:t>
            </a:r>
            <a:endParaRPr lang="cs-CZ" sz="1400" dirty="0"/>
          </a:p>
          <a:p>
            <a:pPr>
              <a:lnSpc>
                <a:spcPct val="100000"/>
              </a:lnSpc>
              <a:defRPr/>
            </a:pPr>
            <a:r>
              <a:rPr lang="cs-CZ" altLang="cs-CZ" sz="1400" dirty="0" err="1"/>
              <a:t>Paleolimnologie</a:t>
            </a:r>
            <a:r>
              <a:rPr lang="cs-CZ" altLang="cs-CZ" sz="1400" dirty="0"/>
              <a:t>: zjišťování </a:t>
            </a:r>
            <a:r>
              <a:rPr lang="cs-CZ" altLang="cs-CZ" sz="1400" dirty="0" err="1"/>
              <a:t>subrecentní</a:t>
            </a:r>
            <a:r>
              <a:rPr lang="cs-CZ" altLang="cs-CZ" sz="1400" dirty="0"/>
              <a:t> flóry, vývoje eutrofizace, </a:t>
            </a:r>
            <a:r>
              <a:rPr lang="cs-CZ" altLang="cs-CZ" sz="1600" dirty="0"/>
              <a:t>acidifikace</a:t>
            </a:r>
            <a:r>
              <a:rPr lang="cs-CZ" altLang="cs-CZ" sz="1400" dirty="0"/>
              <a:t>, globálního oteplování</a:t>
            </a:r>
          </a:p>
          <a:p>
            <a:pPr>
              <a:lnSpc>
                <a:spcPct val="100000"/>
              </a:lnSpc>
              <a:defRPr/>
            </a:pPr>
            <a:r>
              <a:rPr lang="cs-CZ" sz="1400" dirty="0"/>
              <a:t>Paleoekologické rekonstrukce</a:t>
            </a:r>
          </a:p>
          <a:p>
            <a:pPr>
              <a:lnSpc>
                <a:spcPct val="100000"/>
              </a:lnSpc>
              <a:defRPr/>
            </a:pPr>
            <a:r>
              <a:rPr lang="cs-CZ" sz="1400" dirty="0"/>
              <a:t>Výzkum klimatických změn</a:t>
            </a:r>
          </a:p>
          <a:p>
            <a:pPr>
              <a:lnSpc>
                <a:spcPct val="100000"/>
              </a:lnSpc>
              <a:defRPr/>
            </a:pPr>
            <a:r>
              <a:rPr lang="en-US" sz="1400" dirty="0"/>
              <a:t>D</a:t>
            </a:r>
            <a:r>
              <a:rPr lang="cs-CZ" sz="1400" dirty="0" err="1"/>
              <a:t>etektory</a:t>
            </a:r>
            <a:r>
              <a:rPr lang="cs-CZ" sz="1400" dirty="0"/>
              <a:t> těžkých kovů a radiace </a:t>
            </a:r>
          </a:p>
          <a:p>
            <a:pPr>
              <a:lnSpc>
                <a:spcPct val="100000"/>
              </a:lnSpc>
              <a:defRPr/>
            </a:pPr>
            <a:r>
              <a:rPr lang="cs-CZ" sz="1400" dirty="0"/>
              <a:t>Podílí se min. 20% na veškerém objemu C fixovaného během fotosyntézy (více než deštné pralesy)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35426D3-BA4B-41B1-9A68-8BFCB373E8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30049" y="449588"/>
            <a:ext cx="2304953" cy="3244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bara\Desktop\1-s2_0-S0048969709006275-gr5.jpg">
            <a:extLst>
              <a:ext uri="{FF2B5EF4-FFF2-40B4-BE49-F238E27FC236}">
                <a16:creationId xmlns:a16="http://schemas.microsoft.com/office/drawing/2014/main" id="{0D883051-2625-4C5D-A575-A9BFE6C9DA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91"/>
          <a:stretch/>
        </p:blipFill>
        <p:spPr bwMode="auto">
          <a:xfrm>
            <a:off x="8835725" y="449588"/>
            <a:ext cx="3148961" cy="3127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People Amazon Forests Are the Earths Lungs! 1!! Diatoms Am Lajoke to You?  *Angry Diatoms Noise* | Amazon Meme on ME.ME">
            <a:extLst>
              <a:ext uri="{FF2B5EF4-FFF2-40B4-BE49-F238E27FC236}">
                <a16:creationId xmlns:a16="http://schemas.microsoft.com/office/drawing/2014/main" id="{65AFC1E0-747F-4A11-89E9-D1EC160D6C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561" y="3874199"/>
            <a:ext cx="3148961" cy="2934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938856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Diatom Powder - 100% Natural Parasite Control - SPR Centre UK Trade Site">
            <a:extLst>
              <a:ext uri="{FF2B5EF4-FFF2-40B4-BE49-F238E27FC236}">
                <a16:creationId xmlns:a16="http://schemas.microsoft.com/office/drawing/2014/main" id="{F936859A-F991-49BB-8A00-DB11F5CD6A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3886" y="4586242"/>
            <a:ext cx="3708532" cy="2271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4907E1B-060A-4892-877C-537B8C8A8A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Praktické</a:t>
            </a:r>
            <a:r>
              <a:rPr lang="en-US" dirty="0"/>
              <a:t> </a:t>
            </a:r>
            <a:r>
              <a:rPr lang="en-US" dirty="0" err="1"/>
              <a:t>využití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B18C1F-570F-4515-8A3B-A4DD209ECE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1079" y="2340131"/>
            <a:ext cx="6391891" cy="3564436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endParaRPr lang="cs-CZ" altLang="cs-CZ" sz="2000" dirty="0"/>
          </a:p>
          <a:p>
            <a:pPr>
              <a:lnSpc>
                <a:spcPct val="80000"/>
              </a:lnSpc>
            </a:pPr>
            <a:r>
              <a:rPr lang="cs-CZ" altLang="cs-CZ" sz="2000" dirty="0"/>
              <a:t>Křemelina (diatomit): tepelně izolační materiál, filtrace, absorpční materiál, plnidlo</a:t>
            </a:r>
          </a:p>
          <a:p>
            <a:pPr lvl="1">
              <a:lnSpc>
                <a:spcPct val="80000"/>
              </a:lnSpc>
            </a:pPr>
            <a:r>
              <a:rPr lang="cs-CZ" altLang="cs-CZ" dirty="0"/>
              <a:t>Diatomit + nitroglycerin= dynamit </a:t>
            </a:r>
            <a:endParaRPr lang="cs-CZ" altLang="cs-CZ" sz="2000" dirty="0"/>
          </a:p>
          <a:p>
            <a:pPr>
              <a:lnSpc>
                <a:spcPct val="80000"/>
              </a:lnSpc>
            </a:pPr>
            <a:r>
              <a:rPr lang="cs-CZ" altLang="cs-CZ" sz="2000" dirty="0"/>
              <a:t>Potravinářský průmysl: zdroj betakarotenu</a:t>
            </a:r>
          </a:p>
          <a:p>
            <a:pPr>
              <a:lnSpc>
                <a:spcPct val="80000"/>
              </a:lnSpc>
            </a:pPr>
            <a:r>
              <a:rPr lang="cs-CZ" altLang="cs-CZ" sz="2000" dirty="0"/>
              <a:t>Farmaceutický průmysl: prášek proti střevním parazitům</a:t>
            </a:r>
            <a:endParaRPr lang="en-US" altLang="cs-CZ" sz="2000" dirty="0"/>
          </a:p>
          <a:p>
            <a:pPr>
              <a:lnSpc>
                <a:spcPct val="80000"/>
              </a:lnSpc>
            </a:pPr>
            <a:r>
              <a:rPr lang="en-US" altLang="cs-CZ" dirty="0" err="1"/>
              <a:t>Biopaliva</a:t>
            </a:r>
            <a:endParaRPr lang="cs-CZ" altLang="cs-CZ" sz="2000" dirty="0"/>
          </a:p>
          <a:p>
            <a:pPr>
              <a:lnSpc>
                <a:spcPct val="80000"/>
              </a:lnSpc>
            </a:pPr>
            <a:r>
              <a:rPr lang="cs-CZ" altLang="cs-CZ" sz="2000" dirty="0"/>
              <a:t>Nanotechnologie</a:t>
            </a:r>
            <a:endParaRPr lang="en-US" altLang="cs-CZ" sz="2000" dirty="0"/>
          </a:p>
          <a:p>
            <a:pPr>
              <a:lnSpc>
                <a:spcPct val="80000"/>
              </a:lnSpc>
            </a:pPr>
            <a:r>
              <a:rPr lang="cs-CZ" sz="2000" dirty="0"/>
              <a:t>Testování optických mikroskopů</a:t>
            </a:r>
          </a:p>
          <a:p>
            <a:pPr>
              <a:lnSpc>
                <a:spcPct val="80000"/>
              </a:lnSpc>
            </a:pPr>
            <a:endParaRPr lang="cs-CZ" altLang="cs-CZ" sz="2000" dirty="0"/>
          </a:p>
          <a:p>
            <a:endParaRPr lang="en-US" dirty="0"/>
          </a:p>
        </p:txBody>
      </p:sp>
      <p:pic>
        <p:nvPicPr>
          <p:cNvPr id="2050" name="Picture 2" descr="Global Diatomite Market by Manufacturers, Regions, Type and Application,  Forecast to 2025 | Diatomaceous earth, Earth, Forecast">
            <a:extLst>
              <a:ext uri="{FF2B5EF4-FFF2-40B4-BE49-F238E27FC236}">
                <a16:creationId xmlns:a16="http://schemas.microsoft.com/office/drawing/2014/main" id="{E465795E-C013-49AD-9EB1-35BDC08DEF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00" t="453" b="-453"/>
          <a:stretch/>
        </p:blipFill>
        <p:spPr bwMode="auto">
          <a:xfrm>
            <a:off x="8672418" y="-51846"/>
            <a:ext cx="3519581" cy="2998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Terpsinoë musica is a freshwater diatom that releases oil under... |  Download Scientific Diagram">
            <a:extLst>
              <a:ext uri="{FF2B5EF4-FFF2-40B4-BE49-F238E27FC236}">
                <a16:creationId xmlns:a16="http://schemas.microsoft.com/office/drawing/2014/main" id="{0C01BC60-228F-47D8-AC08-1B125A57DA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2420" y="2932633"/>
            <a:ext cx="3519580" cy="3925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272564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107134A1-6E23-4417-8A0E-6B7013EE74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2086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27A2371D-E95E-4E2E-ABB9-D6409A537F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20814C69-0E8C-49A3-8452-971CA8350D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31E24DB3-D306-4D9D-AD7B-F535197C07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CA1B06E0-67DD-4302-8D19-639196972A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FFBD0468-E45E-4063-8C2D-BB55577413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F842838F-C61E-4F82-8E97-8A10316F45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0D2F4E59-35DF-48ED-8513-D9C9957162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152710FE-BF9F-4ADD-82DE-7AF0AB1F5E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19B014AE-E9E4-4054-BE0F-1BC2F089BB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7DEA021B-C8B0-48F9-B1CB-A8C2E1B857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449EAB92-8EB1-450F-9DC7-CAFA5FDA9C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00A1EBB7-483A-419C-B619-AA3C9184C1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E1469A02-6DCF-4CBC-8B1F-E0B48A980E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46D0931D-7905-4655-B3A8-BD3855872A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9BF31427-7414-48AC-A250-D356CBC4BA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5C8C5AE1-943C-444C-BEEB-756028247F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31751FEB-FFE8-484E-AF44-58FB0C2F5F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23BEB40B-97E7-4435-BAE6-0BAC8689DF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719CDDE6-0CB4-4518-936D-351D7114FF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95CD8E96-63B2-4A76-9FA4-FD574945D9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BA06729F-61CD-43D7-900D-23C5CF828B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8A936353-A06F-4862-B713-D8761651C2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8CB75089-81A0-414F-880B-613FBC7102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1984B25A-77CE-42BE-8D5D-3E56ADB36B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22C0E8CB-51AD-4D39-860D-95F982066A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627B6EA0-1EC1-4EFC-A024-326C5FB6E0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3A37A491-22B7-497B-B872-FDB00072E4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35725797-7F94-4684-9B61-BE62966658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6504F75D-D3A8-44BD-970F-4F37060BBF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308E41E9-3A9D-4D8E-AF15-A6369C2652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52194DC5-C581-452C-B403-012A01F8AA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AC414A6B-23ED-46F4-982A-69E5E537A5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8" name="Freeform: Shape 107">
            <a:extLst>
              <a:ext uri="{FF2B5EF4-FFF2-40B4-BE49-F238E27FC236}">
                <a16:creationId xmlns:a16="http://schemas.microsoft.com/office/drawing/2014/main" id="{4CB47DB7-904B-416E-8C82-41DA194E03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2133265" y="-2152219"/>
            <a:ext cx="6858000" cy="11162439"/>
          </a:xfrm>
          <a:custGeom>
            <a:avLst/>
            <a:gdLst>
              <a:gd name="connsiteX0" fmla="*/ 6858000 w 6858000"/>
              <a:gd name="connsiteY0" fmla="*/ 0 h 11162439"/>
              <a:gd name="connsiteX1" fmla="*/ 6858000 w 6858000"/>
              <a:gd name="connsiteY1" fmla="*/ 7095240 h 11162439"/>
              <a:gd name="connsiteX2" fmla="*/ 6857998 w 6858000"/>
              <a:gd name="connsiteY2" fmla="*/ 7095240 h 11162439"/>
              <a:gd name="connsiteX3" fmla="*/ 6857998 w 6858000"/>
              <a:gd name="connsiteY3" fmla="*/ 10339528 h 11162439"/>
              <a:gd name="connsiteX4" fmla="*/ 0 w 6858000"/>
              <a:gd name="connsiteY4" fmla="*/ 10925458 h 11162439"/>
              <a:gd name="connsiteX5" fmla="*/ 0 w 6858000"/>
              <a:gd name="connsiteY5" fmla="*/ 7095240 h 11162439"/>
              <a:gd name="connsiteX6" fmla="*/ 0 w 6858000"/>
              <a:gd name="connsiteY6" fmla="*/ 6778313 h 11162439"/>
              <a:gd name="connsiteX7" fmla="*/ 0 w 6858000"/>
              <a:gd name="connsiteY7" fmla="*/ 0 h 11162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58000" h="11162439">
                <a:moveTo>
                  <a:pt x="6858000" y="0"/>
                </a:moveTo>
                <a:lnTo>
                  <a:pt x="6858000" y="7095240"/>
                </a:lnTo>
                <a:lnTo>
                  <a:pt x="6857998" y="7095240"/>
                </a:lnTo>
                <a:lnTo>
                  <a:pt x="6857998" y="10339528"/>
                </a:lnTo>
                <a:cubicBezTo>
                  <a:pt x="3428999" y="10339528"/>
                  <a:pt x="3428999" y="11696417"/>
                  <a:pt x="0" y="10925458"/>
                </a:cubicBezTo>
                <a:lnTo>
                  <a:pt x="0" y="7095240"/>
                </a:lnTo>
                <a:lnTo>
                  <a:pt x="0" y="677831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6" name="Picture 4" descr="Popis není dostupný.">
            <a:extLst>
              <a:ext uri="{FF2B5EF4-FFF2-40B4-BE49-F238E27FC236}">
                <a16:creationId xmlns:a16="http://schemas.microsoft.com/office/drawing/2014/main" id="{851D9D3F-0AAC-40C5-AA8E-BE29EB6198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24" r="-1" b="5994"/>
          <a:stretch/>
        </p:blipFill>
        <p:spPr bwMode="auto">
          <a:xfrm>
            <a:off x="-23207" y="10"/>
            <a:ext cx="11167367" cy="6857990"/>
          </a:xfrm>
          <a:custGeom>
            <a:avLst/>
            <a:gdLst/>
            <a:ahLst/>
            <a:cxnLst/>
            <a:rect l="l" t="t" r="r" b="b"/>
            <a:pathLst>
              <a:path w="12142767" h="6858000">
                <a:moveTo>
                  <a:pt x="0" y="0"/>
                </a:moveTo>
                <a:lnTo>
                  <a:pt x="11251490" y="0"/>
                </a:lnTo>
                <a:lnTo>
                  <a:pt x="11255634" y="308191"/>
                </a:lnTo>
                <a:cubicBezTo>
                  <a:pt x="11341049" y="3428907"/>
                  <a:pt x="12695043" y="3532715"/>
                  <a:pt x="11886084" y="6854559"/>
                </a:cubicBezTo>
                <a:lnTo>
                  <a:pt x="7539784" y="6854559"/>
                </a:lnTo>
                <a:lnTo>
                  <a:pt x="7539784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BE1C31A-FEF7-4CE0-B7BC-2478A8EDBC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079" y="725951"/>
            <a:ext cx="8351994" cy="1375333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Rozsivky jako bioindikátory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0D77B8-4A0F-48C0-A0FD-9A2CDC3DD0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1078" y="2340130"/>
            <a:ext cx="6754749" cy="4104191"/>
          </a:xfrm>
        </p:spPr>
        <p:txBody>
          <a:bodyPr>
            <a:normAutofit fontScale="77500" lnSpcReduction="20000"/>
          </a:bodyPr>
          <a:lstStyle/>
          <a:p>
            <a:pPr eaLnBrk="1" hangingPunct="1">
              <a:lnSpc>
                <a:spcPct val="100000"/>
              </a:lnSpc>
              <a:defRPr/>
            </a:pPr>
            <a:r>
              <a:rPr lang="cs-CZ" sz="2600" dirty="0">
                <a:solidFill>
                  <a:srgbClr val="FFFFFF"/>
                </a:solidFill>
              </a:rPr>
              <a:t>velmi krátký generační čas- vysoká frekvence dělení</a:t>
            </a:r>
          </a:p>
          <a:p>
            <a:pPr eaLnBrk="1" hangingPunct="1">
              <a:lnSpc>
                <a:spcPct val="100000"/>
              </a:lnSpc>
              <a:defRPr/>
            </a:pPr>
            <a:r>
              <a:rPr lang="cs-CZ" sz="2600" dirty="0">
                <a:solidFill>
                  <a:srgbClr val="FFFFFF"/>
                </a:solidFill>
              </a:rPr>
              <a:t> schopny indikovat změny prostředí v krátkém čase</a:t>
            </a:r>
          </a:p>
          <a:p>
            <a:pPr eaLnBrk="1" hangingPunct="1">
              <a:lnSpc>
                <a:spcPct val="100000"/>
              </a:lnSpc>
              <a:defRPr/>
            </a:pPr>
            <a:endParaRPr lang="cs-CZ" sz="2600" dirty="0">
              <a:solidFill>
                <a:srgbClr val="FFFFFF"/>
              </a:solidFill>
            </a:endParaRPr>
          </a:p>
          <a:p>
            <a:pPr marL="0" indent="0" eaLnBrk="1" hangingPunct="1">
              <a:lnSpc>
                <a:spcPct val="100000"/>
              </a:lnSpc>
              <a:buFont typeface="Arial" charset="0"/>
              <a:buNone/>
              <a:defRPr/>
            </a:pPr>
            <a:r>
              <a:rPr lang="cs-CZ" sz="2600" dirty="0">
                <a:solidFill>
                  <a:srgbClr val="FFFFFF"/>
                </a:solidFill>
              </a:rPr>
              <a:t>Rozsivky jsou schopné indikovat:</a:t>
            </a:r>
          </a:p>
          <a:p>
            <a:pPr marL="0" indent="0" eaLnBrk="1" hangingPunct="1">
              <a:lnSpc>
                <a:spcPct val="100000"/>
              </a:lnSpc>
              <a:buFont typeface="Arial" charset="0"/>
              <a:buNone/>
              <a:defRPr/>
            </a:pPr>
            <a:endParaRPr lang="cs-CZ" sz="2600" dirty="0">
              <a:solidFill>
                <a:srgbClr val="FFFFFF"/>
              </a:solidFill>
            </a:endParaRPr>
          </a:p>
          <a:p>
            <a:pPr eaLnBrk="1" hangingPunct="1">
              <a:lnSpc>
                <a:spcPct val="100000"/>
              </a:lnSpc>
              <a:defRPr/>
            </a:pPr>
            <a:r>
              <a:rPr lang="cs-CZ" sz="2600" dirty="0">
                <a:solidFill>
                  <a:srgbClr val="FFFFFF"/>
                </a:solidFill>
              </a:rPr>
              <a:t>organické znečištění</a:t>
            </a:r>
          </a:p>
          <a:p>
            <a:pPr eaLnBrk="1" hangingPunct="1">
              <a:lnSpc>
                <a:spcPct val="100000"/>
              </a:lnSpc>
              <a:defRPr/>
            </a:pPr>
            <a:r>
              <a:rPr lang="cs-CZ" sz="2600" dirty="0">
                <a:solidFill>
                  <a:srgbClr val="FFFFFF"/>
                </a:solidFill>
              </a:rPr>
              <a:t>acidifikaci</a:t>
            </a:r>
          </a:p>
          <a:p>
            <a:pPr eaLnBrk="1" hangingPunct="1">
              <a:lnSpc>
                <a:spcPct val="100000"/>
              </a:lnSpc>
              <a:defRPr/>
            </a:pPr>
            <a:r>
              <a:rPr lang="cs-CZ" sz="2600" dirty="0" err="1">
                <a:solidFill>
                  <a:srgbClr val="FFFFFF"/>
                </a:solidFill>
              </a:rPr>
              <a:t>trofii</a:t>
            </a:r>
            <a:r>
              <a:rPr lang="cs-CZ" sz="2600" dirty="0">
                <a:solidFill>
                  <a:srgbClr val="FFFFFF"/>
                </a:solidFill>
              </a:rPr>
              <a:t> toku</a:t>
            </a:r>
          </a:p>
          <a:p>
            <a:pPr eaLnBrk="1" hangingPunct="1">
              <a:lnSpc>
                <a:spcPct val="100000"/>
              </a:lnSpc>
              <a:defRPr/>
            </a:pPr>
            <a:r>
              <a:rPr lang="cs-CZ" sz="2600" dirty="0">
                <a:solidFill>
                  <a:srgbClr val="FFFFFF"/>
                </a:solidFill>
              </a:rPr>
              <a:t>přítomnost těžkých kovů</a:t>
            </a:r>
          </a:p>
          <a:p>
            <a:pPr eaLnBrk="1" hangingPunct="1">
              <a:lnSpc>
                <a:spcPct val="100000"/>
              </a:lnSpc>
              <a:defRPr/>
            </a:pPr>
            <a:r>
              <a:rPr lang="cs-CZ" sz="2600" dirty="0">
                <a:solidFill>
                  <a:srgbClr val="FFFFFF"/>
                </a:solidFill>
              </a:rPr>
              <a:t>případně radiaci </a:t>
            </a:r>
          </a:p>
          <a:p>
            <a:pPr eaLnBrk="1" hangingPunct="1">
              <a:lnSpc>
                <a:spcPct val="100000"/>
              </a:lnSpc>
              <a:defRPr/>
            </a:pPr>
            <a:r>
              <a:rPr lang="cs-CZ" sz="2600" dirty="0">
                <a:solidFill>
                  <a:srgbClr val="FFFFFF"/>
                </a:solidFill>
              </a:rPr>
              <a:t>klimatické změny v paleoekologických studiích</a:t>
            </a:r>
          </a:p>
          <a:p>
            <a:pPr>
              <a:lnSpc>
                <a:spcPct val="100000"/>
              </a:lnSpc>
            </a:pPr>
            <a:endParaRPr lang="en-US" sz="1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810733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7" name="Rectangle 9">
            <a:extLst>
              <a:ext uri="{FF2B5EF4-FFF2-40B4-BE49-F238E27FC236}">
                <a16:creationId xmlns:a16="http://schemas.microsoft.com/office/drawing/2014/main" id="{107134A1-6E23-4417-8A0E-6B7013EE74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2086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48" name="Group 11">
            <a:extLst>
              <a:ext uri="{FF2B5EF4-FFF2-40B4-BE49-F238E27FC236}">
                <a16:creationId xmlns:a16="http://schemas.microsoft.com/office/drawing/2014/main" id="{82FD622D-988E-4643-87EB-6197BAB538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0017DA54-DDDC-44E6-8AC4-7FDC000A2A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482E709A-9270-42A6-8B58-D1F149D2D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CD07979B-226B-4F37-B9F9-DAAAFCF187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361923EF-C2E0-4CB2-A37D-56251914BE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481FC8C6-CA0F-414F-B5D8-A22C3BA186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D0A1778-5358-4A84-AFC7-F5FE52170C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77CA575A-2DD5-4400-A8EB-CA087B366E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96FE83E2-842D-4DB0-879B-0AAE74E888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CC65B4D5-97A8-4B99-95F1-A8ABACD57F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C99C1AEC-921E-4B21-AB7C-3B314FAF87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5BC6C036-973A-4049-A3ED-DBE599BFC1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B933D27E-05C8-4261-BFB0-C543438143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9810A5DC-6FA9-4464-B677-A8EE7C068B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5C4C342D-588F-4B7E-8911-5079C1E27C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6B43446F-FEE4-48A6-B092-FCA67607A8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337AAF31-1287-4F06-82C2-152B97CE4C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5B0E018F-0A4A-4940-A9C5-2F75378781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FAD144D6-982B-4822-9C5F-D588A3CF38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DB969311-3C7A-46EE-9348-6B43366416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F9FECC74-E0E3-4128-8632-2FA994140F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D8D280A9-4057-47B5-A9AE-7AF2114310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FEDAC388-396D-47BE-A84F-13F905DE47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DBC423F5-785F-4726-A136-AFB50AA1E2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91D18134-78BA-4375-8130-1036457BCA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F1EC74D1-2591-4C00-AADF-5CCDAA556A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F7C355CE-3A38-42CE-B108-F859C995E1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0838FD71-CBEE-4752-81BF-145F91BAE5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40C40E9D-9C2D-478A-8BD0-FC1623D55A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1800592A-3AD4-4CB7-A596-B160E835B6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84DF9447-BDCC-4AD3-BD3F-6203D64B1E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B8BF451A-8BE3-4DAE-9731-362B5D5E35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" name="Flowchart: Document 44">
            <a:extLst>
              <a:ext uri="{FF2B5EF4-FFF2-40B4-BE49-F238E27FC236}">
                <a16:creationId xmlns:a16="http://schemas.microsoft.com/office/drawing/2014/main" id="{B135F0A9-346D-45D8-9316-99A6C77763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12192000" cy="6491298"/>
          </a:xfrm>
          <a:prstGeom prst="flowChartDocumen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group of people rowing a boat&#10;&#10;Description automatically generated with low confidence">
            <a:extLst>
              <a:ext uri="{FF2B5EF4-FFF2-40B4-BE49-F238E27FC236}">
                <a16:creationId xmlns:a16="http://schemas.microsoft.com/office/drawing/2014/main" id="{378C4F80-7F58-461D-983C-ACD345A1F4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21161"/>
          <a:stretch/>
        </p:blipFill>
        <p:spPr>
          <a:xfrm>
            <a:off x="-6331" y="-14856"/>
            <a:ext cx="12208610" cy="6424896"/>
          </a:xfrm>
          <a:custGeom>
            <a:avLst/>
            <a:gdLst/>
            <a:ahLst/>
            <a:cxnLst/>
            <a:rect l="l" t="t" r="r" b="b"/>
            <a:pathLst>
              <a:path w="12205236" h="6424896">
                <a:moveTo>
                  <a:pt x="0" y="0"/>
                </a:moveTo>
                <a:lnTo>
                  <a:pt x="12205236" y="0"/>
                </a:lnTo>
                <a:lnTo>
                  <a:pt x="12205236" y="5218929"/>
                </a:lnTo>
                <a:cubicBezTo>
                  <a:pt x="6290213" y="5218929"/>
                  <a:pt x="6105369" y="7085096"/>
                  <a:pt x="548482" y="6174545"/>
                </a:cubicBezTo>
                <a:lnTo>
                  <a:pt x="0" y="6078725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F51B515-6191-44DD-A5C2-0CE9F5C964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079" y="725951"/>
            <a:ext cx="10325000" cy="1442463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Rozsivky v sedimentech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5932CE-9AE0-4B47-8E16-B3744121E6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1079" y="2340131"/>
            <a:ext cx="7345774" cy="3608292"/>
          </a:xfrm>
        </p:spPr>
        <p:txBody>
          <a:bodyPr>
            <a:normAutofit/>
          </a:bodyPr>
          <a:lstStyle/>
          <a:p>
            <a:pPr marL="0" indent="0" eaLnBrk="1" hangingPunct="1">
              <a:lnSpc>
                <a:spcPct val="100000"/>
              </a:lnSpc>
              <a:buFont typeface="Arial" charset="0"/>
              <a:buNone/>
              <a:defRPr/>
            </a:pPr>
            <a:r>
              <a:rPr lang="cs-CZ" sz="1800" dirty="0">
                <a:solidFill>
                  <a:srgbClr val="FFFFFF"/>
                </a:solidFill>
              </a:rPr>
              <a:t> Proč rozsivky</a:t>
            </a:r>
            <a:r>
              <a:rPr lang="en-US" sz="1800" dirty="0">
                <a:solidFill>
                  <a:srgbClr val="FFFFFF"/>
                </a:solidFill>
              </a:rPr>
              <a:t>? </a:t>
            </a:r>
            <a:endParaRPr lang="cs-CZ" sz="1800" dirty="0">
              <a:solidFill>
                <a:srgbClr val="FFFFFF"/>
              </a:solidFill>
            </a:endParaRPr>
          </a:p>
          <a:p>
            <a:pPr eaLnBrk="1" hangingPunct="1">
              <a:lnSpc>
                <a:spcPct val="100000"/>
              </a:lnSpc>
              <a:defRPr/>
            </a:pPr>
            <a:r>
              <a:rPr lang="cs-CZ" sz="1800" dirty="0">
                <a:solidFill>
                  <a:srgbClr val="FFFFFF"/>
                </a:solidFill>
              </a:rPr>
              <a:t>citlivě reagují na změny jednotlivých faktorů </a:t>
            </a:r>
          </a:p>
          <a:p>
            <a:pPr eaLnBrk="1" hangingPunct="1">
              <a:lnSpc>
                <a:spcPct val="100000"/>
              </a:lnSpc>
              <a:defRPr/>
            </a:pPr>
            <a:r>
              <a:rPr lang="cs-CZ" sz="1800" dirty="0">
                <a:solidFill>
                  <a:srgbClr val="FFFFFF"/>
                </a:solidFill>
              </a:rPr>
              <a:t>levné</a:t>
            </a:r>
          </a:p>
          <a:p>
            <a:pPr eaLnBrk="1" hangingPunct="1">
              <a:lnSpc>
                <a:spcPct val="100000"/>
              </a:lnSpc>
              <a:defRPr/>
            </a:pPr>
            <a:r>
              <a:rPr lang="cs-CZ" sz="1800" dirty="0">
                <a:solidFill>
                  <a:srgbClr val="FFFFFF"/>
                </a:solidFill>
              </a:rPr>
              <a:t>ve vodním prostředí hojně zastoupené- dominantní složka </a:t>
            </a:r>
            <a:r>
              <a:rPr lang="cs-CZ" sz="1800" dirty="0" err="1">
                <a:solidFill>
                  <a:srgbClr val="FFFFFF"/>
                </a:solidFill>
              </a:rPr>
              <a:t>fytobentosu</a:t>
            </a:r>
            <a:endParaRPr lang="cs-CZ" sz="1800" dirty="0">
              <a:solidFill>
                <a:srgbClr val="FFFFFF"/>
              </a:solidFill>
            </a:endParaRPr>
          </a:p>
          <a:p>
            <a:pPr eaLnBrk="1" hangingPunct="1">
              <a:lnSpc>
                <a:spcPct val="100000"/>
              </a:lnSpc>
              <a:defRPr/>
            </a:pPr>
            <a:r>
              <a:rPr lang="cs-CZ" sz="1800" dirty="0">
                <a:solidFill>
                  <a:srgbClr val="FFFFFF"/>
                </a:solidFill>
              </a:rPr>
              <a:t>význam v potravním řetězci</a:t>
            </a:r>
          </a:p>
          <a:p>
            <a:pPr eaLnBrk="1" hangingPunct="1">
              <a:lnSpc>
                <a:spcPct val="100000"/>
              </a:lnSpc>
              <a:defRPr/>
            </a:pPr>
            <a:r>
              <a:rPr lang="cs-CZ" sz="1800" dirty="0">
                <a:solidFill>
                  <a:srgbClr val="FFFFFF"/>
                </a:solidFill>
              </a:rPr>
              <a:t>jednoduché metody vzorkování</a:t>
            </a:r>
          </a:p>
          <a:p>
            <a:pPr eaLnBrk="1" hangingPunct="1">
              <a:lnSpc>
                <a:spcPct val="100000"/>
              </a:lnSpc>
              <a:defRPr/>
            </a:pPr>
            <a:r>
              <a:rPr lang="cs-CZ" sz="1800" dirty="0">
                <a:solidFill>
                  <a:srgbClr val="FFFFFF"/>
                </a:solidFill>
              </a:rPr>
              <a:t>vyhodnocení přesné</a:t>
            </a:r>
          </a:p>
          <a:p>
            <a:pPr eaLnBrk="1" hangingPunct="1">
              <a:lnSpc>
                <a:spcPct val="100000"/>
              </a:lnSpc>
              <a:defRPr/>
            </a:pPr>
            <a:r>
              <a:rPr lang="cs-CZ" sz="1800" dirty="0">
                <a:solidFill>
                  <a:srgbClr val="FFFFFF"/>
                </a:solidFill>
              </a:rPr>
              <a:t>uchování díky trvalým preparátům – archivace, případná kontrola</a:t>
            </a:r>
            <a:endParaRPr lang="en-US" sz="1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880245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07134A1-6E23-4417-8A0E-6B7013EE74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208613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8A25454-0DC9-46B6-B384-D91E12BADD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4F414637-7E01-4526-8150-3CD7567A76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D50218B2-D57E-446B-989C-1762F2F29A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C699E4D3-348D-4104-9BEB-8DEDBB2471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1BC8F865-086C-4425-BE52-3809C31218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C90F2888-14CA-416E-8FEC-95DE5491CF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81C00D1C-7471-42E1-9EFD-B98A7833BC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1282C300-D058-460C-9163-5591008757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E3344294-474A-4890-A2FF-4BCA2D9C03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04666E3F-61F1-4C4A-9039-B5595C1E34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9F2DE1DA-0012-4917-955B-64079390C1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1CDA7450-77F1-4AA0-B4E8-AAF677E682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B3E4AECA-460E-4B7B-8F4D-81144A1532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E14A404F-84D0-4665-9006-25D2977B36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17C8B78C-183B-4E78-8C61-4A5E69ABD2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88B739F6-7B26-4C60-97BB-589CDD78BC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875D0C90-6AF4-4D07-83BD-AFFB6932F5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EF428431-B9C8-4C3B-813D-0E699E07CF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1425A4C9-444C-465B-9A62-D2C3397C61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FE3FFD67-A463-42E0-A7EB-8592FB78A0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D445C4B0-FF3F-41BC-8B4A-3941687E8A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F8FF16FB-F344-403A-BD66-3BFFAEC8D9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D274B9A6-4845-4552-8A5E-293C01D592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BB17A3E2-0561-4C5B-897B-B57DE7CEB9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EAD6CFA0-2BC8-4D6B-834C-FED765DB59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8DAB0D9F-0B59-4CC4-8691-093234E462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5E3A5D38-D8B2-4BA5-8182-0F4F18CC53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CEF29FE6-30F8-41BA-95AF-F7AB418469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DDCE1658-0A2F-4B34-B153-0173D1E759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3EDDFEB6-C41E-4F92-B21F-15FE0CDB6E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D32C260E-1203-483F-ADA6-D36C101C0F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0696FB77-0CE6-4C13-B9FB-1518F19209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" name="Flowchart: Document 48">
            <a:extLst>
              <a:ext uri="{FF2B5EF4-FFF2-40B4-BE49-F238E27FC236}">
                <a16:creationId xmlns:a16="http://schemas.microsoft.com/office/drawing/2014/main" id="{485F3864-E416-439F-893D-ADD4B8E84C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12192000" cy="6491298"/>
          </a:xfrm>
          <a:prstGeom prst="flowChartDocumen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picture containing sky, grass, outdoor, field&#10;&#10;Description automatically generated">
            <a:extLst>
              <a:ext uri="{FF2B5EF4-FFF2-40B4-BE49-F238E27FC236}">
                <a16:creationId xmlns:a16="http://schemas.microsoft.com/office/drawing/2014/main" id="{3C2BA4B6-B3B1-43B0-810E-63E9F6A295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33" r="-1" b="-1"/>
          <a:stretch/>
        </p:blipFill>
        <p:spPr>
          <a:xfrm>
            <a:off x="-6331" y="-10603"/>
            <a:ext cx="12188952" cy="6424896"/>
          </a:xfrm>
          <a:custGeom>
            <a:avLst/>
            <a:gdLst/>
            <a:ahLst/>
            <a:cxnLst/>
            <a:rect l="l" t="t" r="r" b="b"/>
            <a:pathLst>
              <a:path w="12205236" h="6424896">
                <a:moveTo>
                  <a:pt x="0" y="0"/>
                </a:moveTo>
                <a:lnTo>
                  <a:pt x="12205236" y="0"/>
                </a:lnTo>
                <a:lnTo>
                  <a:pt x="12205236" y="5218929"/>
                </a:lnTo>
                <a:cubicBezTo>
                  <a:pt x="6290213" y="5218929"/>
                  <a:pt x="6105369" y="7085096"/>
                  <a:pt x="548482" y="6174545"/>
                </a:cubicBezTo>
                <a:lnTo>
                  <a:pt x="0" y="6078725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5ED6AF1-A729-44A2-93E6-100CA9F999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079" y="725951"/>
            <a:ext cx="5897115" cy="4338044"/>
          </a:xfrm>
        </p:spPr>
        <p:txBody>
          <a:bodyPr anchor="t">
            <a:normAutofit/>
          </a:bodyPr>
          <a:lstStyle/>
          <a:p>
            <a:r>
              <a:rPr lang="en-US" dirty="0" err="1">
                <a:solidFill>
                  <a:srgbClr val="FFFFFF"/>
                </a:solidFill>
              </a:rPr>
              <a:t>Výzkum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rozsivek</a:t>
            </a:r>
            <a:r>
              <a:rPr lang="en-US" dirty="0">
                <a:solidFill>
                  <a:srgbClr val="FFFFFF"/>
                </a:solidFill>
              </a:rPr>
              <a:t> v </a:t>
            </a:r>
            <a:r>
              <a:rPr lang="en-US" dirty="0" err="1">
                <a:solidFill>
                  <a:srgbClr val="FFFFFF"/>
                </a:solidFill>
              </a:rPr>
              <a:t>polárních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oblastech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C2D27D-EB92-46F9-A296-7747992CC8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86743" y="720948"/>
            <a:ext cx="4421032" cy="4343047"/>
          </a:xfrm>
        </p:spPr>
        <p:txBody>
          <a:bodyPr anchor="t">
            <a:normAutofit/>
          </a:bodyPr>
          <a:lstStyle/>
          <a:p>
            <a:r>
              <a:rPr lang="cs-CZ" dirty="0">
                <a:solidFill>
                  <a:srgbClr val="FFFFFF"/>
                </a:solidFill>
              </a:rPr>
              <a:t>Klima se mění</a:t>
            </a:r>
          </a:p>
          <a:p>
            <a:r>
              <a:rPr lang="cs-CZ" dirty="0">
                <a:solidFill>
                  <a:srgbClr val="FFFFFF"/>
                </a:solidFill>
              </a:rPr>
              <a:t>Změna bude mít/má dopad na lidstvo</a:t>
            </a:r>
          </a:p>
          <a:p>
            <a:r>
              <a:rPr lang="cs-CZ" dirty="0">
                <a:solidFill>
                  <a:srgbClr val="FFFFFF"/>
                </a:solidFill>
              </a:rPr>
              <a:t>Arktida/Antarktida – nedotčeny tolik lidskou činností</a:t>
            </a:r>
          </a:p>
          <a:p>
            <a:r>
              <a:rPr lang="cs-CZ" dirty="0">
                <a:solidFill>
                  <a:srgbClr val="FFFFFF"/>
                </a:solidFill>
              </a:rPr>
              <a:t>Jednoduché ekosystémy, krátké potravní řetězce</a:t>
            </a:r>
          </a:p>
          <a:p>
            <a:r>
              <a:rPr lang="cs-CZ" dirty="0">
                <a:solidFill>
                  <a:srgbClr val="FFFFFF"/>
                </a:solidFill>
              </a:rPr>
              <a:t>Pokud se klima mění zde to bude vidět nejdříve</a:t>
            </a:r>
          </a:p>
          <a:p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87633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1C582B07-D0F0-4B6B-A5D9-D2F192CB3A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A5BFA78-F064-495B-9429-2A3A39752B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F41B1524-8773-41A2-B60B-9FA5BEE4F3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3775004F-FDFC-4383-B54C-D65D6A2B0D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48A6C393-7CAE-4BAA-BBC4-AD4AC11815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4851E448-3E8F-4E69-A38D-5D31FD0A4B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67ABD22A-40A7-4044-A756-3C6189B56A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2DA5C758-DD4D-4B80-A019-C989ECAA6A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C727E4F7-B754-45A3-AD68-BDBAA49B78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7B202238-36BC-4D59-8366-4F57A8847B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EAB59A7-231B-419D-AF8E-A9BFD2519E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A5B74688-C5D4-4726-9F69-5D7EFB3C69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8E4CDE69-E5F5-4127-A77E-3FFBCA0B80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B0A978B3-1951-44B6-B358-1A1E4C9444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EEC89324-57E9-45FE-9B4B-CD77D32C90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5C1F3405-91FD-4101-BB4B-165FBD4BE2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AD46845C-08AC-4F0D-A4ED-D3CF3B5553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57B461D1-432A-4182-8C40-95A183AA91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14DABEA8-1DC0-4829-BC3E-582A0C49B1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0A785BB3-494F-4AAA-9266-8C53FB3A12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9B1FF74D-6739-4FD1-A90C-C638E15A7E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8A5719DE-505B-4BDC-8323-F3AB5F2FF5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5C7CAB2F-C32D-49D2-B296-65A7F1F320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C67C5F73-3394-4E71-9C4E-F0BE61E312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11F20981-D782-46DE-A5DC-A6BCBD3F3B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98EFCF63-B4F1-4640-9EE7-D1833B97FA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7D26414C-D6F5-45BB-8AA5-61C025DB60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2986DDAE-1F6A-45A4-9058-6FE32B29A0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F98B1832-7574-4F28-9ECB-6861B232FA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1CBCC0AE-6EA9-47F6-A34F-FE955E4DBF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2C638F1F-AB51-4137-B516-65EB761A8B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31B67BDB-612F-406E-A8AB-D45B6A142F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5866D459-90C2-4A99-9E01-AC8AC01B15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6" name="Right Triangle 45">
            <a:extLst>
              <a:ext uri="{FF2B5EF4-FFF2-40B4-BE49-F238E27FC236}">
                <a16:creationId xmlns:a16="http://schemas.microsoft.com/office/drawing/2014/main" id="{9393BED8-F65C-448E-B531-7CB732AE90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3500000">
            <a:off x="-284142" y="1537833"/>
            <a:ext cx="568289" cy="568289"/>
          </a:xfrm>
          <a:prstGeom prst="rtTriangl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AF9D83-7FB2-4C60-A5C4-9EC164D184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079" y="725951"/>
            <a:ext cx="4862643" cy="1442463"/>
          </a:xfrm>
        </p:spPr>
        <p:txBody>
          <a:bodyPr>
            <a:normAutofit/>
          </a:bodyPr>
          <a:lstStyle/>
          <a:p>
            <a:r>
              <a:rPr lang="en-US" sz="4100" err="1"/>
              <a:t>Třída</a:t>
            </a:r>
            <a:r>
              <a:rPr lang="en-US" sz="4100"/>
              <a:t> </a:t>
            </a:r>
            <a:r>
              <a:rPr lang="en-US" sz="4100" err="1"/>
              <a:t>Eustigmatophyceae</a:t>
            </a:r>
            <a:endParaRPr lang="en-US" sz="41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202251-79B9-4C2D-8F1C-EC094DFC02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1079" y="2340130"/>
            <a:ext cx="4862643" cy="3803271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dirty="0" err="1"/>
              <a:t>Malá</a:t>
            </a:r>
            <a:r>
              <a:rPr lang="en-US" dirty="0"/>
              <a:t> </a:t>
            </a:r>
            <a:r>
              <a:rPr lang="en-US" dirty="0" err="1"/>
              <a:t>skupina</a:t>
            </a:r>
            <a:r>
              <a:rPr lang="en-US" dirty="0"/>
              <a:t> </a:t>
            </a:r>
            <a:r>
              <a:rPr lang="en-US" dirty="0" err="1"/>
              <a:t>jednobuněčných</a:t>
            </a:r>
            <a:r>
              <a:rPr lang="en-US" dirty="0"/>
              <a:t> </a:t>
            </a:r>
            <a:r>
              <a:rPr lang="en-US" dirty="0" err="1"/>
              <a:t>půdních</a:t>
            </a:r>
            <a:r>
              <a:rPr lang="en-US" dirty="0"/>
              <a:t> </a:t>
            </a:r>
            <a:r>
              <a:rPr lang="en-US" dirty="0" err="1"/>
              <a:t>řas</a:t>
            </a:r>
            <a:endParaRPr lang="en-US"/>
          </a:p>
          <a:p>
            <a:pPr>
              <a:lnSpc>
                <a:spcPct val="100000"/>
              </a:lnSpc>
            </a:pPr>
            <a:r>
              <a:rPr lang="en-US" dirty="0" err="1"/>
              <a:t>Dříve</a:t>
            </a:r>
            <a:r>
              <a:rPr lang="en-US" dirty="0"/>
              <a:t> </a:t>
            </a:r>
            <a:r>
              <a:rPr lang="en-US" dirty="0" err="1"/>
              <a:t>součástí</a:t>
            </a:r>
            <a:r>
              <a:rPr lang="en-US" dirty="0"/>
              <a:t> </a:t>
            </a:r>
            <a:r>
              <a:rPr lang="en-US" dirty="0" err="1"/>
              <a:t>Xanthophyceae</a:t>
            </a:r>
            <a:r>
              <a:rPr lang="en-US" dirty="0"/>
              <a:t>, v 70. </a:t>
            </a:r>
            <a:r>
              <a:rPr lang="en-US" dirty="0" err="1"/>
              <a:t>letech</a:t>
            </a:r>
            <a:r>
              <a:rPr lang="en-US" dirty="0"/>
              <a:t> </a:t>
            </a:r>
            <a:r>
              <a:rPr lang="en-US" dirty="0" err="1"/>
              <a:t>vyřazeny</a:t>
            </a:r>
            <a:endParaRPr lang="en-US"/>
          </a:p>
          <a:p>
            <a:pPr>
              <a:lnSpc>
                <a:spcPct val="100000"/>
              </a:lnSpc>
            </a:pPr>
            <a:r>
              <a:rPr lang="en-US" dirty="0" err="1"/>
              <a:t>Chloroplasty</a:t>
            </a:r>
            <a:r>
              <a:rPr lang="en-US" dirty="0"/>
              <a:t> se 4 </a:t>
            </a:r>
            <a:r>
              <a:rPr lang="en-US" dirty="0" err="1"/>
              <a:t>membránami</a:t>
            </a:r>
            <a:r>
              <a:rPr lang="en-US" dirty="0"/>
              <a:t> </a:t>
            </a:r>
            <a:endParaRPr lang="en-US"/>
          </a:p>
          <a:p>
            <a:pPr lvl="1">
              <a:lnSpc>
                <a:spcPct val="100000"/>
              </a:lnSpc>
            </a:pPr>
            <a:r>
              <a:rPr lang="en-US" dirty="0" err="1"/>
              <a:t>Mají</a:t>
            </a:r>
            <a:r>
              <a:rPr lang="en-US" dirty="0"/>
              <a:t> </a:t>
            </a:r>
            <a:r>
              <a:rPr lang="en-US" dirty="0" err="1"/>
              <a:t>pouze</a:t>
            </a:r>
            <a:r>
              <a:rPr lang="en-US" dirty="0"/>
              <a:t> </a:t>
            </a:r>
            <a:r>
              <a:rPr lang="en-US" dirty="0" err="1"/>
              <a:t>chlorofyl</a:t>
            </a:r>
            <a:r>
              <a:rPr lang="en-US" dirty="0"/>
              <a:t> a (</a:t>
            </a:r>
            <a:r>
              <a:rPr lang="en-US" dirty="0" err="1"/>
              <a:t>cholorofyl</a:t>
            </a:r>
            <a:r>
              <a:rPr lang="en-US" dirty="0"/>
              <a:t> c </a:t>
            </a:r>
            <a:r>
              <a:rPr lang="en-US" u="sng" dirty="0" err="1"/>
              <a:t>chybí</a:t>
            </a:r>
            <a:r>
              <a:rPr lang="en-US" dirty="0"/>
              <a:t>) + violaxanthin</a:t>
            </a:r>
            <a:endParaRPr lang="en-US"/>
          </a:p>
          <a:p>
            <a:pPr>
              <a:lnSpc>
                <a:spcPct val="100000"/>
              </a:lnSpc>
            </a:pPr>
            <a:r>
              <a:rPr lang="cs-CZ" altLang="cs-CZ"/>
              <a:t>Velké stigma uložené v cytoplazmě</a:t>
            </a:r>
          </a:p>
          <a:p>
            <a:pPr>
              <a:lnSpc>
                <a:spcPct val="100000"/>
              </a:lnSpc>
            </a:pPr>
            <a:r>
              <a:rPr lang="cs-CZ" altLang="cs-CZ"/>
              <a:t>Pohlavní rozmnožování dosud nepozorováno</a:t>
            </a:r>
          </a:p>
          <a:p>
            <a:pPr>
              <a:lnSpc>
                <a:spcPct val="100000"/>
              </a:lnSpc>
            </a:pPr>
            <a:endParaRPr lang="en-US"/>
          </a:p>
          <a:p>
            <a:pPr>
              <a:lnSpc>
                <a:spcPct val="100000"/>
              </a:lnSpc>
            </a:pPr>
            <a:endParaRPr lang="en-US"/>
          </a:p>
        </p:txBody>
      </p:sp>
      <p:pic>
        <p:nvPicPr>
          <p:cNvPr id="4" name="Picture 2" descr="Výsledek obrázku pro Eustigmatos">
            <a:extLst>
              <a:ext uri="{FF2B5EF4-FFF2-40B4-BE49-F238E27FC236}">
                <a16:creationId xmlns:a16="http://schemas.microsoft.com/office/drawing/2014/main" id="{4C7FA02B-D655-4119-8A93-55F33B7862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01" r="3" b="8871"/>
          <a:stretch/>
        </p:blipFill>
        <p:spPr bwMode="auto">
          <a:xfrm>
            <a:off x="6307732" y="-18"/>
            <a:ext cx="5884248" cy="3434754"/>
          </a:xfrm>
          <a:custGeom>
            <a:avLst/>
            <a:gdLst/>
            <a:ahLst/>
            <a:cxnLst/>
            <a:rect l="l" t="t" r="r" b="b"/>
            <a:pathLst>
              <a:path w="5884248" h="3434754">
                <a:moveTo>
                  <a:pt x="316869" y="0"/>
                </a:moveTo>
                <a:lnTo>
                  <a:pt x="5884248" y="0"/>
                </a:lnTo>
                <a:lnTo>
                  <a:pt x="5884248" y="3434754"/>
                </a:lnTo>
                <a:lnTo>
                  <a:pt x="325503" y="3434754"/>
                </a:lnTo>
                <a:lnTo>
                  <a:pt x="323244" y="3429005"/>
                </a:lnTo>
                <a:cubicBezTo>
                  <a:pt x="17667" y="2624343"/>
                  <a:pt x="-174229" y="1819680"/>
                  <a:pt x="229286" y="30779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Související obrázek">
            <a:extLst>
              <a:ext uri="{FF2B5EF4-FFF2-40B4-BE49-F238E27FC236}">
                <a16:creationId xmlns:a16="http://schemas.microsoft.com/office/drawing/2014/main" id="{DF272320-4B77-45A3-98EA-6451B92534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21" r="1" b="176"/>
          <a:stretch/>
        </p:blipFill>
        <p:spPr bwMode="auto">
          <a:xfrm>
            <a:off x="6632069" y="3431714"/>
            <a:ext cx="5559947" cy="3430537"/>
          </a:xfrm>
          <a:custGeom>
            <a:avLst/>
            <a:gdLst/>
            <a:ahLst/>
            <a:cxnLst/>
            <a:rect l="l" t="t" r="r" b="b"/>
            <a:pathLst>
              <a:path w="5559947" h="3430537">
                <a:moveTo>
                  <a:pt x="0" y="0"/>
                </a:moveTo>
                <a:lnTo>
                  <a:pt x="5559947" y="0"/>
                </a:lnTo>
                <a:lnTo>
                  <a:pt x="5559947" y="3430537"/>
                </a:lnTo>
                <a:lnTo>
                  <a:pt x="780186" y="3430537"/>
                </a:lnTo>
                <a:cubicBezTo>
                  <a:pt x="780186" y="1928500"/>
                  <a:pt x="431602" y="1083605"/>
                  <a:pt x="126095" y="320852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ovéPole 3">
            <a:extLst>
              <a:ext uri="{FF2B5EF4-FFF2-40B4-BE49-F238E27FC236}">
                <a16:creationId xmlns:a16="http://schemas.microsoft.com/office/drawing/2014/main" id="{E253569B-3CE3-41DE-B890-F41A3C94330E}"/>
              </a:ext>
            </a:extLst>
          </p:cNvPr>
          <p:cNvSpPr txBox="1"/>
          <p:nvPr/>
        </p:nvSpPr>
        <p:spPr>
          <a:xfrm>
            <a:off x="10053524" y="2827113"/>
            <a:ext cx="34563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i="1" dirty="0" err="1"/>
              <a:t>Eustigmatos</a:t>
            </a:r>
            <a:r>
              <a:rPr lang="cs-CZ" sz="2800" dirty="0"/>
              <a:t> </a:t>
            </a:r>
            <a:r>
              <a:rPr lang="cs-CZ" sz="2000" dirty="0" err="1"/>
              <a:t>sp</a:t>
            </a:r>
            <a:r>
              <a:rPr lang="cs-CZ" sz="2800" dirty="0"/>
              <a:t>.</a:t>
            </a:r>
          </a:p>
        </p:txBody>
      </p:sp>
      <p:sp>
        <p:nvSpPr>
          <p:cNvPr id="47" name="TextovéPole 7">
            <a:extLst>
              <a:ext uri="{FF2B5EF4-FFF2-40B4-BE49-F238E27FC236}">
                <a16:creationId xmlns:a16="http://schemas.microsoft.com/office/drawing/2014/main" id="{491A92EC-289C-4B93-85BB-E70D81E27B7B}"/>
              </a:ext>
            </a:extLst>
          </p:cNvPr>
          <p:cNvSpPr txBox="1"/>
          <p:nvPr/>
        </p:nvSpPr>
        <p:spPr>
          <a:xfrm>
            <a:off x="7709970" y="6306170"/>
            <a:ext cx="46871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i="1" dirty="0" err="1"/>
              <a:t>Chlorobotrys</a:t>
            </a:r>
            <a:r>
              <a:rPr lang="cs-CZ" sz="2800" i="1" dirty="0"/>
              <a:t> </a:t>
            </a:r>
            <a:r>
              <a:rPr lang="cs-CZ" sz="2000" i="1" dirty="0" err="1"/>
              <a:t>regularis</a:t>
            </a:r>
            <a:endParaRPr lang="cs-CZ" sz="2800" i="1" dirty="0"/>
          </a:p>
        </p:txBody>
      </p:sp>
    </p:spTree>
    <p:extLst>
      <p:ext uri="{BB962C8B-B14F-4D97-AF65-F5344CB8AC3E}">
        <p14:creationId xmlns:p14="http://schemas.microsoft.com/office/powerpoint/2010/main" val="49720654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Může jít o obrázek text">
            <a:extLst>
              <a:ext uri="{FF2B5EF4-FFF2-40B4-BE49-F238E27FC236}">
                <a16:creationId xmlns:a16="http://schemas.microsoft.com/office/drawing/2014/main" id="{EAC0E0D4-BF42-4F22-8763-C9CCAE89A8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573" y="72702"/>
            <a:ext cx="10290855" cy="6712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93815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0E49E33-FE64-4674-8CDA-4BE6D05350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7784" y="116632"/>
            <a:ext cx="9171930" cy="6741368"/>
          </a:xfrm>
          <a:prstGeom prst="rect">
            <a:avLst/>
          </a:prstGeom>
          <a:noFill/>
        </p:spPr>
      </p:pic>
      <p:sp>
        <p:nvSpPr>
          <p:cNvPr id="5" name="TextovéPole 8">
            <a:extLst>
              <a:ext uri="{FF2B5EF4-FFF2-40B4-BE49-F238E27FC236}">
                <a16:creationId xmlns:a16="http://schemas.microsoft.com/office/drawing/2014/main" id="{B9B2F43E-D086-43DE-AC5C-435E547D3BAB}"/>
              </a:ext>
            </a:extLst>
          </p:cNvPr>
          <p:cNvSpPr txBox="1"/>
          <p:nvPr/>
        </p:nvSpPr>
        <p:spPr>
          <a:xfrm>
            <a:off x="10462983" y="6519446"/>
            <a:ext cx="28958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solidFill>
                  <a:schemeClr val="bg1">
                    <a:lumMod val="65000"/>
                  </a:schemeClr>
                </a:solidFill>
              </a:rPr>
              <a:t>Derell</a:t>
            </a:r>
            <a:r>
              <a:rPr lang="en-US" sz="1600" dirty="0">
                <a:solidFill>
                  <a:schemeClr val="bg1">
                    <a:lumMod val="65000"/>
                  </a:schemeClr>
                </a:solidFill>
              </a:rPr>
              <a:t> et al. 2016</a:t>
            </a:r>
          </a:p>
        </p:txBody>
      </p:sp>
      <p:sp>
        <p:nvSpPr>
          <p:cNvPr id="6" name="Ovál 10">
            <a:extLst>
              <a:ext uri="{FF2B5EF4-FFF2-40B4-BE49-F238E27FC236}">
                <a16:creationId xmlns:a16="http://schemas.microsoft.com/office/drawing/2014/main" id="{E67A8C71-AA3D-4B65-AC53-ADF48B9F384D}"/>
              </a:ext>
            </a:extLst>
          </p:cNvPr>
          <p:cNvSpPr/>
          <p:nvPr/>
        </p:nvSpPr>
        <p:spPr>
          <a:xfrm>
            <a:off x="6437381" y="5818810"/>
            <a:ext cx="1593829" cy="477078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vál 10">
            <a:extLst>
              <a:ext uri="{FF2B5EF4-FFF2-40B4-BE49-F238E27FC236}">
                <a16:creationId xmlns:a16="http://schemas.microsoft.com/office/drawing/2014/main" id="{F86934D6-216C-4937-8704-C5160431AFC5}"/>
              </a:ext>
            </a:extLst>
          </p:cNvPr>
          <p:cNvSpPr/>
          <p:nvPr/>
        </p:nvSpPr>
        <p:spPr>
          <a:xfrm>
            <a:off x="6314108" y="5445403"/>
            <a:ext cx="1593829" cy="47707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42778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1C582B07-D0F0-4B6B-A5D9-D2F192CB3A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807F70BA-21EF-4B7D-ACFF-D02E136D44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7D487A9C-B45A-450B-B04B-02570D8F41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09C56948-B944-4EAA-A601-1C3F289A7C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43EFFD07-1C36-4595-9832-727669712C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FA5917E5-3154-42BC-8308-71C3D44DB4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4B05D64D-A9ED-421A-9ABE-761977A815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25E49393-F5BE-4823-92E3-7A624F7EAA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46035503-21C0-4568-B46B-90BB750327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F5CACA2B-D1AF-419E-BFBF-413F69DFDB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2284408D-F3CE-466F-A0C8-D27F2BCFC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A2C5065B-1474-4D66-99DB-CFEF811C0F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6C6F4B51-92DC-4003-A3E7-28710D57AB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0D5C13CE-E4FE-4F85-BC09-9C950ED752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851C5D97-1CDA-475E-BAC6-EE58999872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DB712EBA-54FF-45FE-9A4E-98C0C0EC23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7E0AB49E-A89E-4B6C-AAAA-96E326D154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1E63E817-E471-4A64-9EF6-FFB1FBB348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E4BB2927-CDAC-455A-8D26-8582DD13DD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A8E42F79-594B-4397-8A30-281228EF99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6E578AA8-0A5F-4BAA-AAFC-8A1E07838B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9BA6CB24-165E-4D82-A315-18FFF8ABC6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6A7AFC89-7922-47E2-8920-9883AF13C2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82D63DEE-348A-4118-952F-DCD6FC1B6D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47A17409-8146-400D-A3C1-1E93FE2056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621B7B93-01A0-4FDD-A6E1-5729577818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6D3948D1-38CD-41AC-BBE8-291A85A703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A633F3FE-70B6-41BD-A2D7-F9A53AB38E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09D1DD0D-9D4A-41EA-9650-F8215D949B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8148EE7C-8DC4-4A31-A981-8F838EA8FA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F7F7EC5C-3015-4A5E-A9E3-B53F5293D2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FD7AF31F-4674-411A-837A-ED991478D2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5D3DAED2-414E-42E1-998A-6D7EF4A4D0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6" name="Right Triangle 105">
            <a:extLst>
              <a:ext uri="{FF2B5EF4-FFF2-40B4-BE49-F238E27FC236}">
                <a16:creationId xmlns:a16="http://schemas.microsoft.com/office/drawing/2014/main" id="{9E92C66B-792F-479F-B983-F47FEE1AB5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3500000">
            <a:off x="-281094" y="1525300"/>
            <a:ext cx="568289" cy="568289"/>
          </a:xfrm>
          <a:prstGeom prst="rtTriangl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908212-268E-48EC-9C99-242576D648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079" y="725952"/>
            <a:ext cx="5818396" cy="1362156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 err="1"/>
              <a:t>Nejbližší</a:t>
            </a:r>
            <a:r>
              <a:rPr lang="en-US" dirty="0"/>
              <a:t> </a:t>
            </a:r>
            <a:r>
              <a:rPr lang="en-US" dirty="0" err="1"/>
              <a:t>příbuzní</a:t>
            </a:r>
            <a:r>
              <a:rPr lang="en-US" dirty="0"/>
              <a:t>: </a:t>
            </a:r>
            <a:r>
              <a:rPr lang="en-US" dirty="0" err="1"/>
              <a:t>Bolidophyceae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FFDC2B-6498-498B-9F4D-9A330F142C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1079" y="2340131"/>
            <a:ext cx="5818396" cy="3791918"/>
          </a:xfrm>
        </p:spPr>
        <p:txBody>
          <a:bodyPr>
            <a:normAutofit/>
          </a:bodyPr>
          <a:lstStyle/>
          <a:p>
            <a:r>
              <a:rPr lang="cs-CZ" dirty="0"/>
              <a:t>Jednobuněční bičíkovci</a:t>
            </a:r>
          </a:p>
          <a:p>
            <a:r>
              <a:rPr lang="cs-CZ" dirty="0"/>
              <a:t>Mořský </a:t>
            </a:r>
            <a:r>
              <a:rPr lang="cs-CZ" dirty="0" err="1"/>
              <a:t>pikoplankton</a:t>
            </a:r>
            <a:endParaRPr lang="cs-CZ" dirty="0"/>
          </a:p>
          <a:p>
            <a:r>
              <a:rPr lang="cs-CZ" dirty="0"/>
              <a:t>Objeveny až r. 1990</a:t>
            </a:r>
            <a:endParaRPr lang="en-US" dirty="0"/>
          </a:p>
          <a:p>
            <a:r>
              <a:rPr lang="en-US" i="1" dirty="0" err="1"/>
              <a:t>Bolidomonas</a:t>
            </a:r>
            <a:r>
              <a:rPr lang="en-US" dirty="0"/>
              <a:t> sp. </a:t>
            </a:r>
            <a:endParaRPr lang="cs-CZ" i="1" dirty="0"/>
          </a:p>
          <a:p>
            <a:endParaRPr lang="en-US" dirty="0"/>
          </a:p>
        </p:txBody>
      </p:sp>
      <p:pic>
        <p:nvPicPr>
          <p:cNvPr id="1026" name="Picture 2" descr="Figure 1">
            <a:extLst>
              <a:ext uri="{FF2B5EF4-FFF2-40B4-BE49-F238E27FC236}">
                <a16:creationId xmlns:a16="http://schemas.microsoft.com/office/drawing/2014/main" id="{4E09DF42-ACB8-44C5-B242-1184262A22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42663" y="721082"/>
            <a:ext cx="3890516" cy="5422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ovéPole 8">
            <a:extLst>
              <a:ext uri="{FF2B5EF4-FFF2-40B4-BE49-F238E27FC236}">
                <a16:creationId xmlns:a16="http://schemas.microsoft.com/office/drawing/2014/main" id="{38BD70BA-F713-4418-BC40-F0E969295D01}"/>
              </a:ext>
            </a:extLst>
          </p:cNvPr>
          <p:cNvSpPr txBox="1"/>
          <p:nvPr/>
        </p:nvSpPr>
        <p:spPr>
          <a:xfrm>
            <a:off x="9535798" y="6382363"/>
            <a:ext cx="28958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65000"/>
                  </a:schemeClr>
                </a:solidFill>
              </a:rPr>
              <a:t> Ichinomiya et al. 2016</a:t>
            </a:r>
          </a:p>
        </p:txBody>
      </p:sp>
    </p:spTree>
    <p:extLst>
      <p:ext uri="{BB962C8B-B14F-4D97-AF65-F5344CB8AC3E}">
        <p14:creationId xmlns:p14="http://schemas.microsoft.com/office/powerpoint/2010/main" val="30226741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68" name="Group 210">
            <a:extLst>
              <a:ext uri="{FF2B5EF4-FFF2-40B4-BE49-F238E27FC236}">
                <a16:creationId xmlns:a16="http://schemas.microsoft.com/office/drawing/2014/main" id="{748618E9-EE2D-4864-9EEE-58939BD4FB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212" name="Straight Connector 211">
              <a:extLst>
                <a:ext uri="{FF2B5EF4-FFF2-40B4-BE49-F238E27FC236}">
                  <a16:creationId xmlns:a16="http://schemas.microsoft.com/office/drawing/2014/main" id="{317D1EC0-23FF-4FC8-B22D-E34878EAA4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>
              <a:extLst>
                <a:ext uri="{FF2B5EF4-FFF2-40B4-BE49-F238E27FC236}">
                  <a16:creationId xmlns:a16="http://schemas.microsoft.com/office/drawing/2014/main" id="{5AB929A7-258C-4469-AAB4-A67D713F7A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>
              <a:extLst>
                <a:ext uri="{FF2B5EF4-FFF2-40B4-BE49-F238E27FC236}">
                  <a16:creationId xmlns:a16="http://schemas.microsoft.com/office/drawing/2014/main" id="{DA635CDB-2D00-49D5-B26E-0694A25000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>
              <a:extLst>
                <a:ext uri="{FF2B5EF4-FFF2-40B4-BE49-F238E27FC236}">
                  <a16:creationId xmlns:a16="http://schemas.microsoft.com/office/drawing/2014/main" id="{B4288D7A-F857-418D-92F2-368E841B9F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>
              <a:extLst>
                <a:ext uri="{FF2B5EF4-FFF2-40B4-BE49-F238E27FC236}">
                  <a16:creationId xmlns:a16="http://schemas.microsoft.com/office/drawing/2014/main" id="{F1084F50-7F3C-4A4A-877E-FFD9EC7CD8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>
              <a:extLst>
                <a:ext uri="{FF2B5EF4-FFF2-40B4-BE49-F238E27FC236}">
                  <a16:creationId xmlns:a16="http://schemas.microsoft.com/office/drawing/2014/main" id="{331E64C1-F4C0-4A94-B319-BB1A0A2450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>
              <a:extLst>
                <a:ext uri="{FF2B5EF4-FFF2-40B4-BE49-F238E27FC236}">
                  <a16:creationId xmlns:a16="http://schemas.microsoft.com/office/drawing/2014/main" id="{363D8374-8052-417F-AB69-B97EAC43D5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>
              <a:extLst>
                <a:ext uri="{FF2B5EF4-FFF2-40B4-BE49-F238E27FC236}">
                  <a16:creationId xmlns:a16="http://schemas.microsoft.com/office/drawing/2014/main" id="{C7750734-4D51-4019-A003-38A3DE49B4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>
              <a:extLst>
                <a:ext uri="{FF2B5EF4-FFF2-40B4-BE49-F238E27FC236}">
                  <a16:creationId xmlns:a16="http://schemas.microsoft.com/office/drawing/2014/main" id="{71B693D1-DBA2-4D3B-9B37-D9EE8C4112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>
              <a:extLst>
                <a:ext uri="{FF2B5EF4-FFF2-40B4-BE49-F238E27FC236}">
                  <a16:creationId xmlns:a16="http://schemas.microsoft.com/office/drawing/2014/main" id="{1BCD3EA8-E4C0-4AF6-817F-F9F29157A4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>
              <a:extLst>
                <a:ext uri="{FF2B5EF4-FFF2-40B4-BE49-F238E27FC236}">
                  <a16:creationId xmlns:a16="http://schemas.microsoft.com/office/drawing/2014/main" id="{7A170FB3-B397-4AC9-85FD-65388F26D9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>
              <a:extLst>
                <a:ext uri="{FF2B5EF4-FFF2-40B4-BE49-F238E27FC236}">
                  <a16:creationId xmlns:a16="http://schemas.microsoft.com/office/drawing/2014/main" id="{BE5EC0B9-49C7-4777-AEC5-B5EF8DE404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>
              <a:extLst>
                <a:ext uri="{FF2B5EF4-FFF2-40B4-BE49-F238E27FC236}">
                  <a16:creationId xmlns:a16="http://schemas.microsoft.com/office/drawing/2014/main" id="{7902048B-30F7-4434-87A5-140F9BB4BE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>
              <a:extLst>
                <a:ext uri="{FF2B5EF4-FFF2-40B4-BE49-F238E27FC236}">
                  <a16:creationId xmlns:a16="http://schemas.microsoft.com/office/drawing/2014/main" id="{0500A6E2-A41C-4751-8A4E-9A0C5718D9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>
              <a:extLst>
                <a:ext uri="{FF2B5EF4-FFF2-40B4-BE49-F238E27FC236}">
                  <a16:creationId xmlns:a16="http://schemas.microsoft.com/office/drawing/2014/main" id="{FC259517-7BE7-45F9-81C0-3A6362BF14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>
              <a:extLst>
                <a:ext uri="{FF2B5EF4-FFF2-40B4-BE49-F238E27FC236}">
                  <a16:creationId xmlns:a16="http://schemas.microsoft.com/office/drawing/2014/main" id="{90652F56-7B71-42B2-AB68-22204A6DF1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>
              <a:extLst>
                <a:ext uri="{FF2B5EF4-FFF2-40B4-BE49-F238E27FC236}">
                  <a16:creationId xmlns:a16="http://schemas.microsoft.com/office/drawing/2014/main" id="{1059830E-1C3D-4D42-8789-524971CB46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>
              <a:extLst>
                <a:ext uri="{FF2B5EF4-FFF2-40B4-BE49-F238E27FC236}">
                  <a16:creationId xmlns:a16="http://schemas.microsoft.com/office/drawing/2014/main" id="{B53325A7-86D3-4B52-A7E3-ADDF408B40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>
              <a:extLst>
                <a:ext uri="{FF2B5EF4-FFF2-40B4-BE49-F238E27FC236}">
                  <a16:creationId xmlns:a16="http://schemas.microsoft.com/office/drawing/2014/main" id="{6D53F46F-EC12-484C-A4E7-791E57687A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1" name="Straight Connector 230">
              <a:extLst>
                <a:ext uri="{FF2B5EF4-FFF2-40B4-BE49-F238E27FC236}">
                  <a16:creationId xmlns:a16="http://schemas.microsoft.com/office/drawing/2014/main" id="{464ED9CA-8950-47B8-A9ED-22B45CE15F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Straight Connector 231">
              <a:extLst>
                <a:ext uri="{FF2B5EF4-FFF2-40B4-BE49-F238E27FC236}">
                  <a16:creationId xmlns:a16="http://schemas.microsoft.com/office/drawing/2014/main" id="{E4429F7B-9FD7-438F-8ECA-3FCAD00618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3" name="Straight Connector 232">
              <a:extLst>
                <a:ext uri="{FF2B5EF4-FFF2-40B4-BE49-F238E27FC236}">
                  <a16:creationId xmlns:a16="http://schemas.microsoft.com/office/drawing/2014/main" id="{0C558100-D455-4B41-890C-BCC898B2D1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4" name="Straight Connector 233">
              <a:extLst>
                <a:ext uri="{FF2B5EF4-FFF2-40B4-BE49-F238E27FC236}">
                  <a16:creationId xmlns:a16="http://schemas.microsoft.com/office/drawing/2014/main" id="{F2886397-398A-4318-BE16-2CBAC1902F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5" name="Straight Connector 234">
              <a:extLst>
                <a:ext uri="{FF2B5EF4-FFF2-40B4-BE49-F238E27FC236}">
                  <a16:creationId xmlns:a16="http://schemas.microsoft.com/office/drawing/2014/main" id="{7D32A3A6-CE6E-4ABD-8522-2C8DC88C07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Straight Connector 235">
              <a:extLst>
                <a:ext uri="{FF2B5EF4-FFF2-40B4-BE49-F238E27FC236}">
                  <a16:creationId xmlns:a16="http://schemas.microsoft.com/office/drawing/2014/main" id="{F9014C09-5B84-4798-8BDE-C80D76E67B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>
              <a:extLst>
                <a:ext uri="{FF2B5EF4-FFF2-40B4-BE49-F238E27FC236}">
                  <a16:creationId xmlns:a16="http://schemas.microsoft.com/office/drawing/2014/main" id="{2A29EB9E-ED9D-4C69-8A26-9A7A0A8305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>
              <a:extLst>
                <a:ext uri="{FF2B5EF4-FFF2-40B4-BE49-F238E27FC236}">
                  <a16:creationId xmlns:a16="http://schemas.microsoft.com/office/drawing/2014/main" id="{AA2899F9-1795-416F-8F3D-26EEB684DB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>
              <a:extLst>
                <a:ext uri="{FF2B5EF4-FFF2-40B4-BE49-F238E27FC236}">
                  <a16:creationId xmlns:a16="http://schemas.microsoft.com/office/drawing/2014/main" id="{E3043474-8625-495C-BD06-3627FD286C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>
              <a:extLst>
                <a:ext uri="{FF2B5EF4-FFF2-40B4-BE49-F238E27FC236}">
                  <a16:creationId xmlns:a16="http://schemas.microsoft.com/office/drawing/2014/main" id="{D432CE47-7631-408E-8DDC-79EE378B70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>
              <a:extLst>
                <a:ext uri="{FF2B5EF4-FFF2-40B4-BE49-F238E27FC236}">
                  <a16:creationId xmlns:a16="http://schemas.microsoft.com/office/drawing/2014/main" id="{B2C8832D-8B8D-4036-B913-2D36314327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>
              <a:extLst>
                <a:ext uri="{FF2B5EF4-FFF2-40B4-BE49-F238E27FC236}">
                  <a16:creationId xmlns:a16="http://schemas.microsoft.com/office/drawing/2014/main" id="{1CCEFEAF-E87B-4FF2-A947-94CABAA061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169" name="Right Triangle 243">
            <a:extLst>
              <a:ext uri="{FF2B5EF4-FFF2-40B4-BE49-F238E27FC236}">
                <a16:creationId xmlns:a16="http://schemas.microsoft.com/office/drawing/2014/main" id="{2437C4A8-8E3A-4ADA-93B9-64737CE1AB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3500000">
            <a:off x="-281093" y="2607907"/>
            <a:ext cx="568289" cy="568289"/>
          </a:xfrm>
          <a:prstGeom prst="rtTriangl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6170" name="Rectangle 245">
            <a:extLst>
              <a:ext uri="{FF2B5EF4-FFF2-40B4-BE49-F238E27FC236}">
                <a16:creationId xmlns:a16="http://schemas.microsoft.com/office/drawing/2014/main" id="{13B6DAC6-0186-4D62-AD69-90B9C0411E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248" name="Group 247">
            <a:extLst>
              <a:ext uri="{FF2B5EF4-FFF2-40B4-BE49-F238E27FC236}">
                <a16:creationId xmlns:a16="http://schemas.microsoft.com/office/drawing/2014/main" id="{A0297160-077C-4B0C-9F1E-6519CEDB84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249" name="Straight Connector 248">
              <a:extLst>
                <a:ext uri="{FF2B5EF4-FFF2-40B4-BE49-F238E27FC236}">
                  <a16:creationId xmlns:a16="http://schemas.microsoft.com/office/drawing/2014/main" id="{31F77CDE-CC8E-40E6-8745-8D7CB6208F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>
              <a:extLst>
                <a:ext uri="{FF2B5EF4-FFF2-40B4-BE49-F238E27FC236}">
                  <a16:creationId xmlns:a16="http://schemas.microsoft.com/office/drawing/2014/main" id="{83FCA172-142C-4352-A938-33B43EC3BE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>
              <a:extLst>
                <a:ext uri="{FF2B5EF4-FFF2-40B4-BE49-F238E27FC236}">
                  <a16:creationId xmlns:a16="http://schemas.microsoft.com/office/drawing/2014/main" id="{253BB53B-6660-4F6B-8C3C-4EAA148CFF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>
              <a:extLst>
                <a:ext uri="{FF2B5EF4-FFF2-40B4-BE49-F238E27FC236}">
                  <a16:creationId xmlns:a16="http://schemas.microsoft.com/office/drawing/2014/main" id="{921D1E67-3038-4399-8F14-244731FAE3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>
              <a:extLst>
                <a:ext uri="{FF2B5EF4-FFF2-40B4-BE49-F238E27FC236}">
                  <a16:creationId xmlns:a16="http://schemas.microsoft.com/office/drawing/2014/main" id="{B9A17FB9-5481-4E6D-A157-C4A1D8F297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>
              <a:extLst>
                <a:ext uri="{FF2B5EF4-FFF2-40B4-BE49-F238E27FC236}">
                  <a16:creationId xmlns:a16="http://schemas.microsoft.com/office/drawing/2014/main" id="{9B5B4D4B-6074-48B5-B7D7-5B22BDC2AD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>
              <a:extLst>
                <a:ext uri="{FF2B5EF4-FFF2-40B4-BE49-F238E27FC236}">
                  <a16:creationId xmlns:a16="http://schemas.microsoft.com/office/drawing/2014/main" id="{DFE68CF5-4975-4F0E-98F8-E40F12E8FE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6" name="Straight Connector 255">
              <a:extLst>
                <a:ext uri="{FF2B5EF4-FFF2-40B4-BE49-F238E27FC236}">
                  <a16:creationId xmlns:a16="http://schemas.microsoft.com/office/drawing/2014/main" id="{B63AD0D6-BFAB-41EE-A0DD-BFEB6844D1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>
              <a:extLst>
                <a:ext uri="{FF2B5EF4-FFF2-40B4-BE49-F238E27FC236}">
                  <a16:creationId xmlns:a16="http://schemas.microsoft.com/office/drawing/2014/main" id="{A7EA9615-8E94-4E0C-BAF0-C52132326C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>
              <a:extLst>
                <a:ext uri="{FF2B5EF4-FFF2-40B4-BE49-F238E27FC236}">
                  <a16:creationId xmlns:a16="http://schemas.microsoft.com/office/drawing/2014/main" id="{96A76D71-0BE7-402F-BF24-CB0154E2A0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>
              <a:extLst>
                <a:ext uri="{FF2B5EF4-FFF2-40B4-BE49-F238E27FC236}">
                  <a16:creationId xmlns:a16="http://schemas.microsoft.com/office/drawing/2014/main" id="{8B18C09B-8FB5-4D88-B4FF-2090E7818F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>
              <a:extLst>
                <a:ext uri="{FF2B5EF4-FFF2-40B4-BE49-F238E27FC236}">
                  <a16:creationId xmlns:a16="http://schemas.microsoft.com/office/drawing/2014/main" id="{3A06FA18-2473-40B2-8AE0-DEDDC5E9A3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>
              <a:extLst>
                <a:ext uri="{FF2B5EF4-FFF2-40B4-BE49-F238E27FC236}">
                  <a16:creationId xmlns:a16="http://schemas.microsoft.com/office/drawing/2014/main" id="{F187746C-FE57-4160-B924-6B283B3323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>
              <a:extLst>
                <a:ext uri="{FF2B5EF4-FFF2-40B4-BE49-F238E27FC236}">
                  <a16:creationId xmlns:a16="http://schemas.microsoft.com/office/drawing/2014/main" id="{D7337AAE-EB93-4FBD-9904-0366412607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3" name="Straight Connector 262">
              <a:extLst>
                <a:ext uri="{FF2B5EF4-FFF2-40B4-BE49-F238E27FC236}">
                  <a16:creationId xmlns:a16="http://schemas.microsoft.com/office/drawing/2014/main" id="{D6FA7169-C5DB-4F02-935F-AA39EDA4B7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>
              <a:extLst>
                <a:ext uri="{FF2B5EF4-FFF2-40B4-BE49-F238E27FC236}">
                  <a16:creationId xmlns:a16="http://schemas.microsoft.com/office/drawing/2014/main" id="{A4195B93-DBB3-4197-8D91-A786D4753A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>
              <a:extLst>
                <a:ext uri="{FF2B5EF4-FFF2-40B4-BE49-F238E27FC236}">
                  <a16:creationId xmlns:a16="http://schemas.microsoft.com/office/drawing/2014/main" id="{3F2FF9EB-46CC-4A22-AF8A-9D11BC9666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>
              <a:extLst>
                <a:ext uri="{FF2B5EF4-FFF2-40B4-BE49-F238E27FC236}">
                  <a16:creationId xmlns:a16="http://schemas.microsoft.com/office/drawing/2014/main" id="{2631DADE-538C-4EA4-9D90-3AED82E01B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>
              <a:extLst>
                <a:ext uri="{FF2B5EF4-FFF2-40B4-BE49-F238E27FC236}">
                  <a16:creationId xmlns:a16="http://schemas.microsoft.com/office/drawing/2014/main" id="{035A7E2F-77A0-48A1-A881-1A12940D8F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>
              <a:extLst>
                <a:ext uri="{FF2B5EF4-FFF2-40B4-BE49-F238E27FC236}">
                  <a16:creationId xmlns:a16="http://schemas.microsoft.com/office/drawing/2014/main" id="{5AC39BAD-DB08-4260-BCE5-4E1FB09A44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9" name="Straight Connector 268">
              <a:extLst>
                <a:ext uri="{FF2B5EF4-FFF2-40B4-BE49-F238E27FC236}">
                  <a16:creationId xmlns:a16="http://schemas.microsoft.com/office/drawing/2014/main" id="{468F31ED-A97B-4A9A-9F56-221FFB7A31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>
              <a:extLst>
                <a:ext uri="{FF2B5EF4-FFF2-40B4-BE49-F238E27FC236}">
                  <a16:creationId xmlns:a16="http://schemas.microsoft.com/office/drawing/2014/main" id="{F362574E-3A61-4C31-915F-F541B7BE08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>
              <a:extLst>
                <a:ext uri="{FF2B5EF4-FFF2-40B4-BE49-F238E27FC236}">
                  <a16:creationId xmlns:a16="http://schemas.microsoft.com/office/drawing/2014/main" id="{132BD431-3E1E-4528-AC59-5A23CE4CBA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2" name="Straight Connector 271">
              <a:extLst>
                <a:ext uri="{FF2B5EF4-FFF2-40B4-BE49-F238E27FC236}">
                  <a16:creationId xmlns:a16="http://schemas.microsoft.com/office/drawing/2014/main" id="{7DE7131F-209C-4427-96DA-26E0E973EE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3" name="Straight Connector 272">
              <a:extLst>
                <a:ext uri="{FF2B5EF4-FFF2-40B4-BE49-F238E27FC236}">
                  <a16:creationId xmlns:a16="http://schemas.microsoft.com/office/drawing/2014/main" id="{3283DFDB-6A1C-41B8-B590-9660646991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4" name="Straight Connector 273">
              <a:extLst>
                <a:ext uri="{FF2B5EF4-FFF2-40B4-BE49-F238E27FC236}">
                  <a16:creationId xmlns:a16="http://schemas.microsoft.com/office/drawing/2014/main" id="{1DA3D6B3-30E3-4C45-A709-4F775DB846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5" name="Straight Connector 274">
              <a:extLst>
                <a:ext uri="{FF2B5EF4-FFF2-40B4-BE49-F238E27FC236}">
                  <a16:creationId xmlns:a16="http://schemas.microsoft.com/office/drawing/2014/main" id="{8F481924-9C4A-4A91-8AB4-D796F33D73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6" name="Straight Connector 275">
              <a:extLst>
                <a:ext uri="{FF2B5EF4-FFF2-40B4-BE49-F238E27FC236}">
                  <a16:creationId xmlns:a16="http://schemas.microsoft.com/office/drawing/2014/main" id="{53787DCF-DA69-4379-94AB-C361DF3260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7" name="Straight Connector 276">
              <a:extLst>
                <a:ext uri="{FF2B5EF4-FFF2-40B4-BE49-F238E27FC236}">
                  <a16:creationId xmlns:a16="http://schemas.microsoft.com/office/drawing/2014/main" id="{753DC9D9-196D-4C02-982F-935945BD57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>
              <a:extLst>
                <a:ext uri="{FF2B5EF4-FFF2-40B4-BE49-F238E27FC236}">
                  <a16:creationId xmlns:a16="http://schemas.microsoft.com/office/drawing/2014/main" id="{E2AF9976-A85B-4FAC-ACA0-7B4F06D180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9" name="Straight Connector 278">
              <a:extLst>
                <a:ext uri="{FF2B5EF4-FFF2-40B4-BE49-F238E27FC236}">
                  <a16:creationId xmlns:a16="http://schemas.microsoft.com/office/drawing/2014/main" id="{BFD38ACD-F4A1-4970-BE99-87B0A04829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171" name="Right Triangle 280">
            <a:extLst>
              <a:ext uri="{FF2B5EF4-FFF2-40B4-BE49-F238E27FC236}">
                <a16:creationId xmlns:a16="http://schemas.microsoft.com/office/drawing/2014/main" id="{429C64BC-8915-422E-9361-EE04C48FFD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3500000">
            <a:off x="-281094" y="2610287"/>
            <a:ext cx="568289" cy="568289"/>
          </a:xfrm>
          <a:prstGeom prst="rtTriangl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1B7116-D2FA-4EBF-8B42-AADACEDBB4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078" y="722903"/>
            <a:ext cx="3930417" cy="1470987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3400" dirty="0" err="1"/>
              <a:t>Třída</a:t>
            </a:r>
            <a:r>
              <a:rPr lang="en-US" sz="3400" dirty="0"/>
              <a:t> Bacillariophyceae - </a:t>
            </a:r>
            <a:r>
              <a:rPr lang="en-US" sz="3400" dirty="0" err="1"/>
              <a:t>rozsivky</a:t>
            </a:r>
            <a:endParaRPr lang="en-US" sz="3400" dirty="0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0F1D3B42-6BFE-4B39-A1A2-E2A3E2B8186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02" b="-951"/>
          <a:stretch/>
        </p:blipFill>
        <p:spPr bwMode="auto">
          <a:xfrm>
            <a:off x="5514583" y="255249"/>
            <a:ext cx="6382411" cy="6344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5E7FC16-4819-428C-889A-AE686AA60F91}"/>
              </a:ext>
            </a:extLst>
          </p:cNvPr>
          <p:cNvSpPr txBox="1"/>
          <p:nvPr/>
        </p:nvSpPr>
        <p:spPr>
          <a:xfrm>
            <a:off x="798098" y="2240753"/>
            <a:ext cx="4317617" cy="3888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spcBef>
                <a:spcPts val="1000"/>
              </a:spcBef>
              <a:buClr>
                <a:schemeClr val="tx2">
                  <a:lumMod val="50000"/>
                  <a:lumOff val="50000"/>
                </a:schemeClr>
              </a:buClr>
              <a:buSzPct val="75000"/>
              <a:buFont typeface="Wingdings" panose="05000000000000000000" pitchFamily="2" charset="2"/>
              <a:buChar char="§"/>
            </a:pPr>
            <a:r>
              <a:rPr lang="en-US" dirty="0" err="1">
                <a:solidFill>
                  <a:schemeClr val="tx2"/>
                </a:solidFill>
              </a:rPr>
              <a:t>Monofyletická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skupina</a:t>
            </a:r>
            <a:endParaRPr lang="en-US" dirty="0">
              <a:solidFill>
                <a:schemeClr val="tx2"/>
              </a:solidFill>
            </a:endParaRPr>
          </a:p>
          <a:p>
            <a:pPr marL="228600" indent="-228600">
              <a:spcBef>
                <a:spcPts val="1000"/>
              </a:spcBef>
              <a:buClr>
                <a:schemeClr val="tx2">
                  <a:lumMod val="50000"/>
                  <a:lumOff val="50000"/>
                </a:schemeClr>
              </a:buClr>
              <a:buSzPct val="75000"/>
              <a:buFont typeface="Wingdings" panose="05000000000000000000" pitchFamily="2" charset="2"/>
              <a:buChar char="§"/>
            </a:pPr>
            <a:r>
              <a:rPr lang="en-US" dirty="0" err="1">
                <a:solidFill>
                  <a:schemeClr val="tx2"/>
                </a:solidFill>
              </a:rPr>
              <a:t>Staré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jméno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Diatomeae</a:t>
            </a:r>
            <a:endParaRPr lang="en-US" dirty="0">
              <a:solidFill>
                <a:schemeClr val="tx2"/>
              </a:solidFill>
            </a:endParaRPr>
          </a:p>
          <a:p>
            <a:pPr marL="685800" lvl="1" indent="-228600">
              <a:spcBef>
                <a:spcPts val="1000"/>
              </a:spcBef>
              <a:buClr>
                <a:schemeClr val="tx2">
                  <a:lumMod val="50000"/>
                  <a:lumOff val="50000"/>
                </a:schemeClr>
              </a:buClr>
              <a:buSzPct val="75000"/>
              <a:buFont typeface="Wingdings" panose="05000000000000000000" pitchFamily="2" charset="2"/>
              <a:buChar char="§"/>
            </a:pPr>
            <a:r>
              <a:rPr lang="en-US" dirty="0" err="1">
                <a:solidFill>
                  <a:schemeClr val="tx2"/>
                </a:solidFill>
              </a:rPr>
              <a:t>Diatomit</a:t>
            </a:r>
            <a:r>
              <a:rPr lang="en-US" dirty="0">
                <a:solidFill>
                  <a:schemeClr val="tx2"/>
                </a:solidFill>
              </a:rPr>
              <a:t>, diatoms,…</a:t>
            </a:r>
          </a:p>
          <a:p>
            <a:pPr marL="228600" indent="-228600">
              <a:spcBef>
                <a:spcPts val="1000"/>
              </a:spcBef>
              <a:buClr>
                <a:schemeClr val="tx2">
                  <a:lumMod val="50000"/>
                  <a:lumOff val="50000"/>
                </a:schemeClr>
              </a:buClr>
              <a:buSzPct val="75000"/>
              <a:buFont typeface="Wingdings" panose="05000000000000000000" pitchFamily="2" charset="2"/>
              <a:buChar char="§"/>
            </a:pPr>
            <a:r>
              <a:rPr lang="en-US" dirty="0" err="1">
                <a:solidFill>
                  <a:schemeClr val="tx2"/>
                </a:solidFill>
              </a:rPr>
              <a:t>Jednobuněčné</a:t>
            </a:r>
            <a:endParaRPr lang="en-US" dirty="0">
              <a:solidFill>
                <a:schemeClr val="tx2"/>
              </a:solidFill>
            </a:endParaRPr>
          </a:p>
          <a:p>
            <a:pPr marL="685800" lvl="1" indent="-228600">
              <a:spcBef>
                <a:spcPts val="1000"/>
              </a:spcBef>
              <a:buClr>
                <a:schemeClr val="tx2">
                  <a:lumMod val="50000"/>
                  <a:lumOff val="50000"/>
                </a:schemeClr>
              </a:buClr>
              <a:buSzPct val="75000"/>
              <a:buFont typeface="Wingdings" panose="05000000000000000000" pitchFamily="2" charset="2"/>
              <a:buChar char="§"/>
            </a:pPr>
            <a:r>
              <a:rPr lang="en-US" dirty="0" err="1">
                <a:solidFill>
                  <a:schemeClr val="tx2"/>
                </a:solidFill>
              </a:rPr>
              <a:t>Žíjící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jednotlivě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nebo</a:t>
            </a:r>
            <a:r>
              <a:rPr lang="en-US" dirty="0">
                <a:solidFill>
                  <a:schemeClr val="tx2"/>
                </a:solidFill>
              </a:rPr>
              <a:t> v </a:t>
            </a:r>
            <a:r>
              <a:rPr lang="en-US" dirty="0" err="1">
                <a:solidFill>
                  <a:schemeClr val="tx2"/>
                </a:solidFill>
              </a:rPr>
              <a:t>koloniích</a:t>
            </a:r>
            <a:endParaRPr lang="en-US" dirty="0">
              <a:solidFill>
                <a:schemeClr val="tx2"/>
              </a:solidFill>
            </a:endParaRPr>
          </a:p>
          <a:p>
            <a:pPr marL="228600" indent="-228600">
              <a:spcBef>
                <a:spcPts val="1000"/>
              </a:spcBef>
              <a:buClr>
                <a:schemeClr val="tx2">
                  <a:lumMod val="50000"/>
                  <a:lumOff val="50000"/>
                </a:schemeClr>
              </a:buClr>
              <a:buSzPct val="75000"/>
              <a:buFont typeface="Wingdings" panose="05000000000000000000" pitchFamily="2" charset="2"/>
              <a:buChar char="§"/>
            </a:pPr>
            <a:r>
              <a:rPr lang="en-US" dirty="0" err="1">
                <a:solidFill>
                  <a:schemeClr val="tx2"/>
                </a:solidFill>
              </a:rPr>
              <a:t>Dvoudílná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křemitá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schránka</a:t>
            </a:r>
            <a:r>
              <a:rPr lang="en-US" dirty="0">
                <a:solidFill>
                  <a:schemeClr val="tx2"/>
                </a:solidFill>
              </a:rPr>
              <a:t> – </a:t>
            </a:r>
            <a:r>
              <a:rPr lang="en-US" dirty="0" err="1">
                <a:solidFill>
                  <a:schemeClr val="tx2"/>
                </a:solidFill>
              </a:rPr>
              <a:t>frustula</a:t>
            </a:r>
            <a:endParaRPr lang="en-US" dirty="0">
              <a:solidFill>
                <a:schemeClr val="tx2"/>
              </a:solidFill>
            </a:endParaRPr>
          </a:p>
          <a:p>
            <a:pPr marL="685800" lvl="2" indent="-228600">
              <a:spcBef>
                <a:spcPts val="1000"/>
              </a:spcBef>
              <a:buClr>
                <a:schemeClr val="tx2">
                  <a:lumMod val="50000"/>
                  <a:lumOff val="50000"/>
                </a:schemeClr>
              </a:buClr>
              <a:buSzPct val="75000"/>
              <a:buFont typeface="Wingdings" panose="05000000000000000000" pitchFamily="2" charset="2"/>
              <a:buChar char="§"/>
            </a:pPr>
            <a:r>
              <a:rPr lang="cs-CZ" dirty="0">
                <a:solidFill>
                  <a:schemeClr val="tx2"/>
                </a:solidFill>
              </a:rPr>
              <a:t>Polymer SiO2</a:t>
            </a:r>
          </a:p>
          <a:p>
            <a:pPr marL="685800" lvl="2" indent="-228600">
              <a:spcBef>
                <a:spcPts val="1000"/>
              </a:spcBef>
              <a:buClr>
                <a:schemeClr val="tx2">
                  <a:lumMod val="50000"/>
                  <a:lumOff val="50000"/>
                </a:schemeClr>
              </a:buClr>
              <a:buSzPct val="75000"/>
              <a:buFont typeface="Wingdings" panose="05000000000000000000" pitchFamily="2" charset="2"/>
              <a:buChar char="§"/>
            </a:pPr>
            <a:r>
              <a:rPr lang="en-US" dirty="0" err="1">
                <a:solidFill>
                  <a:schemeClr val="tx2"/>
                </a:solidFill>
              </a:rPr>
              <a:t>Tvorba</a:t>
            </a:r>
            <a:r>
              <a:rPr lang="en-US" dirty="0">
                <a:solidFill>
                  <a:schemeClr val="tx2"/>
                </a:solidFill>
              </a:rPr>
              <a:t> v SDV</a:t>
            </a:r>
          </a:p>
          <a:p>
            <a:pPr marL="228600" indent="-228600">
              <a:spcBef>
                <a:spcPts val="1000"/>
              </a:spcBef>
              <a:buClr>
                <a:schemeClr val="tx2">
                  <a:lumMod val="50000"/>
                  <a:lumOff val="50000"/>
                </a:schemeClr>
              </a:buClr>
              <a:buSzPct val="75000"/>
              <a:buFont typeface="Wingdings" panose="05000000000000000000" pitchFamily="2" charset="2"/>
              <a:buChar char="§"/>
            </a:pPr>
            <a:r>
              <a:rPr lang="en-US" dirty="0" err="1">
                <a:solidFill>
                  <a:schemeClr val="tx2"/>
                </a:solidFill>
              </a:rPr>
              <a:t>Diatotepin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60" name="TextovéPole 8">
            <a:extLst>
              <a:ext uri="{FF2B5EF4-FFF2-40B4-BE49-F238E27FC236}">
                <a16:creationId xmlns:a16="http://schemas.microsoft.com/office/drawing/2014/main" id="{B10DD39B-AFC0-4B5E-B4F9-9B88006C4360}"/>
              </a:ext>
            </a:extLst>
          </p:cNvPr>
          <p:cNvSpPr txBox="1"/>
          <p:nvPr/>
        </p:nvSpPr>
        <p:spPr>
          <a:xfrm>
            <a:off x="5979290" y="6519446"/>
            <a:ext cx="63824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b="0" i="0" u="none" strike="noStrike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©Klaus Kemp – </a:t>
            </a:r>
            <a:r>
              <a:rPr lang="en-US" sz="1600" b="0" i="0" u="none" strike="noStrike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hlinkClick r:id="rId4"/>
              </a:rPr>
              <a:t>YT The Diatomist </a:t>
            </a:r>
            <a:r>
              <a:rPr lang="en-US" sz="1600" b="0" i="0" u="none" strike="noStrike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viz. </a:t>
            </a:r>
            <a:r>
              <a:rPr lang="en-US" sz="1600" b="0" i="0" u="none" strike="noStrike" dirty="0" err="1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Interaktivní</a:t>
            </a:r>
            <a:r>
              <a:rPr lang="en-US" sz="1600" b="0" i="0" u="none" strike="noStrike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600" b="0" i="0" u="none" strike="noStrike" dirty="0" err="1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osnova</a:t>
            </a:r>
            <a:r>
              <a:rPr lang="en-US" sz="1600" b="0" i="0" u="none" strike="noStrike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Bi1090c</a:t>
            </a:r>
            <a:endParaRPr lang="en-US" sz="1600" b="0" i="0" u="none" strike="noStrike" dirty="0">
              <a:solidFill>
                <a:schemeClr val="bg1">
                  <a:lumMod val="50000"/>
                </a:schemeClr>
              </a:solidFill>
              <a:effectLst/>
              <a:latin typeface="arial" panose="020B0604020202020204" pitchFamily="34" charset="0"/>
              <a:hlinkClick r:id="rId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5" name="Arrow: Curved Right 4">
            <a:extLst>
              <a:ext uri="{FF2B5EF4-FFF2-40B4-BE49-F238E27FC236}">
                <a16:creationId xmlns:a16="http://schemas.microsoft.com/office/drawing/2014/main" id="{FC2A5E22-702B-4795-8347-C4B95F6953E0}"/>
              </a:ext>
            </a:extLst>
          </p:cNvPr>
          <p:cNvSpPr/>
          <p:nvPr/>
        </p:nvSpPr>
        <p:spPr>
          <a:xfrm flipV="1">
            <a:off x="147462" y="2680523"/>
            <a:ext cx="674766" cy="1846097"/>
          </a:xfrm>
          <a:prstGeom prst="curvedRightArrow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863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107134A1-6E23-4417-8A0E-6B7013EE74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2086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27A2371D-E95E-4E2E-ABB9-D6409A537F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20814C69-0E8C-49A3-8452-971CA8350D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31E24DB3-D306-4D9D-AD7B-F535197C07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CA1B06E0-67DD-4302-8D19-639196972A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FFBD0468-E45E-4063-8C2D-BB55577413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F842838F-C61E-4F82-8E97-8A10316F45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0D2F4E59-35DF-48ED-8513-D9C9957162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152710FE-BF9F-4ADD-82DE-7AF0AB1F5E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19B014AE-E9E4-4054-BE0F-1BC2F089BB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7DEA021B-C8B0-48F9-B1CB-A8C2E1B857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449EAB92-8EB1-450F-9DC7-CAFA5FDA9C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00A1EBB7-483A-419C-B619-AA3C9184C1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E1469A02-6DCF-4CBC-8B1F-E0B48A980E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46D0931D-7905-4655-B3A8-BD3855872A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9BF31427-7414-48AC-A250-D356CBC4BA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5C8C5AE1-943C-444C-BEEB-756028247F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31751FEB-FFE8-484E-AF44-58FB0C2F5F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23BEB40B-97E7-4435-BAE6-0BAC8689DF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719CDDE6-0CB4-4518-936D-351D7114FF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95CD8E96-63B2-4A76-9FA4-FD574945D9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BA06729F-61CD-43D7-900D-23C5CF828B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8A936353-A06F-4862-B713-D8761651C2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8CB75089-81A0-414F-880B-613FBC7102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1984B25A-77CE-42BE-8D5D-3E56ADB36B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22C0E8CB-51AD-4D39-860D-95F982066A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627B6EA0-1EC1-4EFC-A024-326C5FB6E0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3A37A491-22B7-497B-B872-FDB00072E4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35725797-7F94-4684-9B61-BE62966658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6504F75D-D3A8-44BD-970F-4F37060BBF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308E41E9-3A9D-4D8E-AF15-A6369C2652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52194DC5-C581-452C-B403-012A01F8AA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AC414A6B-23ED-46F4-982A-69E5E537A5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6" name="Freeform: Shape 105">
            <a:extLst>
              <a:ext uri="{FF2B5EF4-FFF2-40B4-BE49-F238E27FC236}">
                <a16:creationId xmlns:a16="http://schemas.microsoft.com/office/drawing/2014/main" id="{4CB47DB7-904B-416E-8C82-41DA194E03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2133265" y="-2152219"/>
            <a:ext cx="6858000" cy="11162439"/>
          </a:xfrm>
          <a:custGeom>
            <a:avLst/>
            <a:gdLst>
              <a:gd name="connsiteX0" fmla="*/ 6858000 w 6858000"/>
              <a:gd name="connsiteY0" fmla="*/ 0 h 11162439"/>
              <a:gd name="connsiteX1" fmla="*/ 6858000 w 6858000"/>
              <a:gd name="connsiteY1" fmla="*/ 7095240 h 11162439"/>
              <a:gd name="connsiteX2" fmla="*/ 6857998 w 6858000"/>
              <a:gd name="connsiteY2" fmla="*/ 7095240 h 11162439"/>
              <a:gd name="connsiteX3" fmla="*/ 6857998 w 6858000"/>
              <a:gd name="connsiteY3" fmla="*/ 10339528 h 11162439"/>
              <a:gd name="connsiteX4" fmla="*/ 0 w 6858000"/>
              <a:gd name="connsiteY4" fmla="*/ 10925458 h 11162439"/>
              <a:gd name="connsiteX5" fmla="*/ 0 w 6858000"/>
              <a:gd name="connsiteY5" fmla="*/ 7095240 h 11162439"/>
              <a:gd name="connsiteX6" fmla="*/ 0 w 6858000"/>
              <a:gd name="connsiteY6" fmla="*/ 6778313 h 11162439"/>
              <a:gd name="connsiteX7" fmla="*/ 0 w 6858000"/>
              <a:gd name="connsiteY7" fmla="*/ 0 h 11162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58000" h="11162439">
                <a:moveTo>
                  <a:pt x="6858000" y="0"/>
                </a:moveTo>
                <a:lnTo>
                  <a:pt x="6858000" y="7095240"/>
                </a:lnTo>
                <a:lnTo>
                  <a:pt x="6857998" y="7095240"/>
                </a:lnTo>
                <a:lnTo>
                  <a:pt x="6857998" y="10339528"/>
                </a:lnTo>
                <a:cubicBezTo>
                  <a:pt x="3428999" y="10339528"/>
                  <a:pt x="3428999" y="11696417"/>
                  <a:pt x="0" y="10925458"/>
                </a:cubicBezTo>
                <a:lnTo>
                  <a:pt x="0" y="7095240"/>
                </a:lnTo>
                <a:lnTo>
                  <a:pt x="0" y="677831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0" name="Picture 2" descr="Navicula | Diatom Flora of Britian and Ireland">
            <a:extLst>
              <a:ext uri="{FF2B5EF4-FFF2-40B4-BE49-F238E27FC236}">
                <a16:creationId xmlns:a16="http://schemas.microsoft.com/office/drawing/2014/main" id="{A1C1E038-8F84-4BB3-9DFC-7816FC1108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99" r="-1" b="8619"/>
          <a:stretch/>
        </p:blipFill>
        <p:spPr bwMode="auto">
          <a:xfrm>
            <a:off x="-23207" y="10"/>
            <a:ext cx="11167367" cy="6857990"/>
          </a:xfrm>
          <a:custGeom>
            <a:avLst/>
            <a:gdLst/>
            <a:ahLst/>
            <a:cxnLst/>
            <a:rect l="l" t="t" r="r" b="b"/>
            <a:pathLst>
              <a:path w="12142767" h="6858000">
                <a:moveTo>
                  <a:pt x="0" y="0"/>
                </a:moveTo>
                <a:lnTo>
                  <a:pt x="11251490" y="0"/>
                </a:lnTo>
                <a:lnTo>
                  <a:pt x="11255634" y="308191"/>
                </a:lnTo>
                <a:cubicBezTo>
                  <a:pt x="11341049" y="3428907"/>
                  <a:pt x="12695043" y="3532715"/>
                  <a:pt x="11886084" y="6854559"/>
                </a:cubicBezTo>
                <a:lnTo>
                  <a:pt x="7539784" y="6854559"/>
                </a:lnTo>
                <a:lnTo>
                  <a:pt x="7539784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16A543-AD50-40F4-A713-CE32BDE919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1079" y="503585"/>
            <a:ext cx="6385206" cy="5658998"/>
          </a:xfrm>
        </p:spPr>
        <p:txBody>
          <a:bodyPr>
            <a:normAutofit/>
          </a:bodyPr>
          <a:lstStyle/>
          <a:p>
            <a:r>
              <a:rPr lang="en-US" dirty="0" err="1">
                <a:solidFill>
                  <a:srgbClr val="FFFFFF"/>
                </a:solidFill>
              </a:rPr>
              <a:t>Hnědé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chloroplasty</a:t>
            </a:r>
            <a:endParaRPr lang="en-US" dirty="0">
              <a:solidFill>
                <a:srgbClr val="FFFFFF"/>
              </a:solidFill>
            </a:endParaRPr>
          </a:p>
          <a:p>
            <a:pPr lvl="1"/>
            <a:r>
              <a:rPr lang="en-US" dirty="0" err="1">
                <a:solidFill>
                  <a:srgbClr val="FFFFFF"/>
                </a:solidFill>
              </a:rPr>
              <a:t>Chlorofyly</a:t>
            </a:r>
            <a:r>
              <a:rPr lang="en-US" dirty="0">
                <a:solidFill>
                  <a:srgbClr val="FFFFFF"/>
                </a:solidFill>
              </a:rPr>
              <a:t> a + c</a:t>
            </a:r>
          </a:p>
          <a:p>
            <a:pPr lvl="1"/>
            <a:r>
              <a:rPr lang="cs-CZ" dirty="0" err="1">
                <a:solidFill>
                  <a:srgbClr val="FFFFFF"/>
                </a:solidFill>
              </a:rPr>
              <a:t>Xanthofyly</a:t>
            </a:r>
            <a:r>
              <a:rPr lang="cs-CZ" dirty="0">
                <a:solidFill>
                  <a:srgbClr val="FFFFFF"/>
                </a:solidFill>
              </a:rPr>
              <a:t> - </a:t>
            </a:r>
            <a:r>
              <a:rPr lang="cs-CZ" b="1" u="sng" dirty="0" err="1">
                <a:solidFill>
                  <a:srgbClr val="FFFFFF"/>
                </a:solidFill>
              </a:rPr>
              <a:t>fukoxantin</a:t>
            </a:r>
            <a:r>
              <a:rPr lang="cs-CZ" dirty="0">
                <a:solidFill>
                  <a:srgbClr val="FFFFFF"/>
                </a:solidFill>
              </a:rPr>
              <a:t>, </a:t>
            </a:r>
            <a:r>
              <a:rPr lang="cs-CZ" dirty="0" err="1">
                <a:solidFill>
                  <a:srgbClr val="FFFFFF"/>
                </a:solidFill>
              </a:rPr>
              <a:t>diatoxantin</a:t>
            </a:r>
            <a:r>
              <a:rPr lang="cs-CZ" dirty="0">
                <a:solidFill>
                  <a:srgbClr val="FFFFFF"/>
                </a:solidFill>
              </a:rPr>
              <a:t>, </a:t>
            </a:r>
            <a:r>
              <a:rPr lang="cs-CZ" dirty="0" err="1">
                <a:solidFill>
                  <a:srgbClr val="FFFFFF"/>
                </a:solidFill>
              </a:rPr>
              <a:t>diadinoxantin</a:t>
            </a:r>
            <a:endParaRPr lang="en-US" dirty="0">
              <a:solidFill>
                <a:srgbClr val="FFFFFF"/>
              </a:solidFill>
            </a:endParaRPr>
          </a:p>
          <a:p>
            <a:r>
              <a:rPr lang="cs-CZ" dirty="0">
                <a:solidFill>
                  <a:srgbClr val="FFFFFF"/>
                </a:solidFill>
              </a:rPr>
              <a:t>Volutin, </a:t>
            </a:r>
            <a:r>
              <a:rPr lang="cs-CZ" dirty="0" err="1">
                <a:solidFill>
                  <a:srgbClr val="FFFFFF"/>
                </a:solidFill>
              </a:rPr>
              <a:t>chrysolaminaran</a:t>
            </a:r>
            <a:r>
              <a:rPr lang="cs-CZ" dirty="0">
                <a:solidFill>
                  <a:srgbClr val="FFFFFF"/>
                </a:solidFill>
              </a:rPr>
              <a:t>, olej (vznik ropy)</a:t>
            </a:r>
          </a:p>
          <a:p>
            <a:r>
              <a:rPr lang="cs-CZ" dirty="0" err="1">
                <a:solidFill>
                  <a:srgbClr val="FFFFFF"/>
                </a:solidFill>
              </a:rPr>
              <a:t>Diktyozomy</a:t>
            </a:r>
            <a:r>
              <a:rPr lang="cs-CZ" dirty="0">
                <a:solidFill>
                  <a:srgbClr val="FFFFFF"/>
                </a:solidFill>
              </a:rPr>
              <a:t> </a:t>
            </a:r>
            <a:endParaRPr lang="en-US" dirty="0">
              <a:solidFill>
                <a:srgbClr val="FFFFFF"/>
              </a:solidFill>
            </a:endParaRPr>
          </a:p>
          <a:p>
            <a:pPr lvl="1"/>
            <a:r>
              <a:rPr lang="en-US" dirty="0">
                <a:solidFill>
                  <a:srgbClr val="FFFFFF"/>
                </a:solidFill>
              </a:rPr>
              <a:t>P</a:t>
            </a:r>
            <a:r>
              <a:rPr lang="cs-CZ" dirty="0" err="1">
                <a:solidFill>
                  <a:srgbClr val="FFFFFF"/>
                </a:solidFill>
              </a:rPr>
              <a:t>rodukce</a:t>
            </a:r>
            <a:r>
              <a:rPr lang="cs-CZ" dirty="0">
                <a:solidFill>
                  <a:srgbClr val="FFFFFF"/>
                </a:solidFill>
              </a:rPr>
              <a:t> slizu a polysacharidů</a:t>
            </a:r>
            <a:endParaRPr lang="en-US" dirty="0">
              <a:solidFill>
                <a:srgbClr val="FFFFFF"/>
              </a:solidFill>
            </a:endParaRPr>
          </a:p>
          <a:p>
            <a:pPr lvl="1"/>
            <a:r>
              <a:rPr lang="en-US" dirty="0" err="1">
                <a:solidFill>
                  <a:srgbClr val="FFFFFF"/>
                </a:solidFill>
              </a:rPr>
              <a:t>Stopky</a:t>
            </a:r>
            <a:r>
              <a:rPr lang="en-US" dirty="0">
                <a:solidFill>
                  <a:srgbClr val="FFFFFF"/>
                </a:solidFill>
              </a:rPr>
              <a:t>, </a:t>
            </a:r>
            <a:r>
              <a:rPr lang="en-US" dirty="0" err="1">
                <a:solidFill>
                  <a:srgbClr val="FFFFFF"/>
                </a:solidFill>
              </a:rPr>
              <a:t>slizové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obaly</a:t>
            </a:r>
            <a:endParaRPr lang="cs-CZ" dirty="0">
              <a:solidFill>
                <a:srgbClr val="FFFFFF"/>
              </a:solidFill>
            </a:endParaRPr>
          </a:p>
          <a:p>
            <a:r>
              <a:rPr lang="en-US" dirty="0" err="1">
                <a:solidFill>
                  <a:srgbClr val="FFFFFF"/>
                </a:solidFill>
              </a:rPr>
              <a:t>Diplontní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životní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cyklus</a:t>
            </a:r>
            <a:endParaRPr lang="cs-CZ" dirty="0">
              <a:solidFill>
                <a:srgbClr val="FFFFFF"/>
              </a:solidFill>
            </a:endParaRPr>
          </a:p>
          <a:p>
            <a:pPr lvl="1"/>
            <a:r>
              <a:rPr lang="en-US" dirty="0" err="1">
                <a:solidFill>
                  <a:srgbClr val="FFFFFF"/>
                </a:solidFill>
              </a:rPr>
              <a:t>Haploidní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gamety</a:t>
            </a:r>
            <a:r>
              <a:rPr lang="en-US" dirty="0">
                <a:solidFill>
                  <a:srgbClr val="FFFFFF"/>
                </a:solidFill>
              </a:rPr>
              <a:t> – </a:t>
            </a:r>
            <a:r>
              <a:rPr lang="en-US" dirty="0" err="1">
                <a:solidFill>
                  <a:srgbClr val="FFFFFF"/>
                </a:solidFill>
              </a:rPr>
              <a:t>pleuronematický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bičík</a:t>
            </a:r>
            <a:endParaRPr lang="en-US" dirty="0">
              <a:solidFill>
                <a:srgbClr val="FFFFFF"/>
              </a:solidFill>
            </a:endParaRPr>
          </a:p>
          <a:p>
            <a:pPr lvl="1"/>
            <a:r>
              <a:rPr lang="cs-CZ" dirty="0" err="1">
                <a:solidFill>
                  <a:srgbClr val="FFFFFF"/>
                </a:solidFill>
              </a:rPr>
              <a:t>Auxospora</a:t>
            </a:r>
            <a:r>
              <a:rPr lang="cs-CZ" dirty="0">
                <a:solidFill>
                  <a:srgbClr val="FFFFFF"/>
                </a:solidFill>
              </a:rPr>
              <a:t> </a:t>
            </a:r>
            <a:r>
              <a:rPr lang="en-US" dirty="0">
                <a:solidFill>
                  <a:srgbClr val="FFFFFF"/>
                </a:solidFill>
              </a:rPr>
              <a:t>=</a:t>
            </a:r>
            <a:r>
              <a:rPr lang="cs-CZ" dirty="0">
                <a:solidFill>
                  <a:srgbClr val="FFFFFF"/>
                </a:solidFill>
              </a:rPr>
              <a:t> zygota</a:t>
            </a:r>
          </a:p>
          <a:p>
            <a:pPr lvl="1"/>
            <a:r>
              <a:rPr lang="cs-CZ" dirty="0">
                <a:solidFill>
                  <a:srgbClr val="FFFFFF"/>
                </a:solidFill>
              </a:rPr>
              <a:t>Otevřená mitóza</a:t>
            </a:r>
          </a:p>
          <a:p>
            <a:r>
              <a:rPr lang="cs-CZ" dirty="0">
                <a:solidFill>
                  <a:srgbClr val="FFFFFF"/>
                </a:solidFill>
              </a:rPr>
              <a:t>Klidová stádia </a:t>
            </a:r>
            <a:endParaRPr lang="en-US" dirty="0">
              <a:solidFill>
                <a:srgbClr val="FFFFFF"/>
              </a:solidFill>
            </a:endParaRPr>
          </a:p>
          <a:p>
            <a:r>
              <a:rPr lang="cs-CZ" dirty="0">
                <a:solidFill>
                  <a:srgbClr val="FFFFFF"/>
                </a:solidFill>
              </a:rPr>
              <a:t>Diatomit (křemelina)</a:t>
            </a:r>
          </a:p>
          <a:p>
            <a:endParaRPr lang="en-US" dirty="0">
              <a:solidFill>
                <a:srgbClr val="FFFFFF"/>
              </a:solidFill>
            </a:endParaRPr>
          </a:p>
          <a:p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62575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6" name="Rectangle 105">
            <a:extLst>
              <a:ext uri="{FF2B5EF4-FFF2-40B4-BE49-F238E27FC236}">
                <a16:creationId xmlns:a16="http://schemas.microsoft.com/office/drawing/2014/main" id="{1C582B07-D0F0-4B6B-A5D9-D2F192CB3A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614A5768-EA51-48A2-8E17-AE20B9FE02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ED70F1A8-626B-430B-AACC-E280EB946B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1D9D2887-DD9B-48D0-9844-B5D2024C7E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990C04EA-C56F-4932-AB66-F426CACB40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7CF894E2-AF43-4E3B-94A7-890F7AD25A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51C292B8-EA04-4F65-8D17-4954B29EEE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0126744D-59AC-407B-977F-9F7B798903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6BFD4FA3-B553-4776-83CC-43156375A0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5145C5FE-691A-4620-9B50-AFE8DBB10E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04E186B6-4496-412B-993D-EBA54ACED1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67CCFC45-B62F-4FB2-8A1C-24299AB6A8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03E987B3-0DB8-4E10-8F2F-939C9975E9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50CF3A0F-1366-43D4-B9ED-39506390F9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A3370E57-5DAF-4AD1-A44A-32A93556E9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5438A8C5-7279-4DA9-B1BA-5A76E020CE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4119694A-5560-4890-99CF-E4B89F5F16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3A41929D-D2D8-4211-8E30-449C7F67EA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6346B496-7BD4-408E-9387-4B2DBD88DB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FF4954B0-8891-4B5C-B5C2-2B098DA9D6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FE2F714F-4C40-46D7-A9B0-5A41FCE1CC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8B45C2AB-7F9E-4A2B-845D-39DA52F785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F7540879-E48F-44C9-8978-75F20ECA84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E99A807C-71D8-48EB-B90A-18ABEC581F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77DBB3B2-0577-449E-822F-EC7F39931A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1E9C75EC-55AD-4526-81DC-A716FD7381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0EC495AC-53AC-46EB-AF18-9F9B724541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5476CB3D-FE8C-4CAF-B287-0576A80CCD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D34B38EE-AF53-4E0C-A55A-A17CC17EF7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D7DE7212-9D6E-4F4E-A073-5B5B858AFF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A7C6AD08-49F6-4369-9405-2E06CED9FE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04E501EB-B771-494E-8AF3-5350560EBA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FEA122D9-8BE6-498E-AB20-311EBD5EF8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1" name="Right Triangle 140">
            <a:extLst>
              <a:ext uri="{FF2B5EF4-FFF2-40B4-BE49-F238E27FC236}">
                <a16:creationId xmlns:a16="http://schemas.microsoft.com/office/drawing/2014/main" id="{5FB205E9-694A-469E-97E7-7339DE0BC2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>
            <a:off x="6293591" y="-284145"/>
            <a:ext cx="568289" cy="568289"/>
          </a:xfrm>
          <a:prstGeom prst="rtTriangl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F5D7EE7-0B4B-4B8C-8330-34CA6CE9D5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2891" y="725951"/>
            <a:ext cx="4916971" cy="680313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Morfologie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C593C8-D8EE-442D-B6F7-15CD8AAE75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3230" y="1577979"/>
            <a:ext cx="4916971" cy="4393711"/>
          </a:xfrm>
        </p:spPr>
        <p:txBody>
          <a:bodyPr>
            <a:normAutofit/>
          </a:bodyPr>
          <a:lstStyle/>
          <a:p>
            <a:pPr marL="0" indent="0" eaLnBrk="1" hangingPunct="1">
              <a:lnSpc>
                <a:spcPct val="80000"/>
              </a:lnSpc>
              <a:buNone/>
            </a:pPr>
            <a:r>
              <a:rPr lang="cs-CZ" altLang="cs-CZ" sz="2000" dirty="0"/>
              <a:t>Schránka</a:t>
            </a:r>
            <a:r>
              <a:rPr lang="en-US" altLang="cs-CZ" sz="2000" dirty="0"/>
              <a:t> =</a:t>
            </a:r>
            <a:r>
              <a:rPr lang="cs-CZ" altLang="cs-CZ" sz="2000" dirty="0"/>
              <a:t> </a:t>
            </a:r>
            <a:r>
              <a:rPr lang="en-US" altLang="cs-CZ" sz="2000" dirty="0"/>
              <a:t>FRUSTULA:</a:t>
            </a:r>
            <a:endParaRPr lang="cs-CZ" altLang="cs-CZ" sz="2000" dirty="0"/>
          </a:p>
          <a:p>
            <a:pPr eaLnBrk="1" hangingPunct="1">
              <a:lnSpc>
                <a:spcPct val="80000"/>
              </a:lnSpc>
            </a:pPr>
            <a:r>
              <a:rPr lang="cs-CZ" altLang="cs-CZ" sz="2000" dirty="0" err="1"/>
              <a:t>Epithéka</a:t>
            </a:r>
            <a:r>
              <a:rPr lang="en-US" altLang="cs-CZ" sz="2000" dirty="0"/>
              <a:t> + </a:t>
            </a:r>
            <a:r>
              <a:rPr lang="cs-CZ" altLang="cs-CZ" sz="2000" dirty="0" err="1"/>
              <a:t>Hypothéka</a:t>
            </a:r>
            <a:endParaRPr lang="cs-CZ" altLang="cs-CZ" sz="2000" dirty="0"/>
          </a:p>
          <a:p>
            <a:pPr eaLnBrk="1" hangingPunct="1">
              <a:lnSpc>
                <a:spcPct val="80000"/>
              </a:lnSpc>
            </a:pPr>
            <a:r>
              <a:rPr lang="cs-CZ" altLang="cs-CZ" sz="2000" dirty="0" err="1"/>
              <a:t>Valva</a:t>
            </a:r>
            <a:endParaRPr lang="cs-CZ" altLang="cs-CZ" sz="2000" dirty="0"/>
          </a:p>
          <a:p>
            <a:pPr eaLnBrk="1" hangingPunct="1">
              <a:lnSpc>
                <a:spcPct val="80000"/>
              </a:lnSpc>
            </a:pPr>
            <a:r>
              <a:rPr lang="cs-CZ" altLang="cs-CZ" sz="2000" dirty="0"/>
              <a:t>Pleura</a:t>
            </a:r>
            <a:endParaRPr lang="en-US" altLang="cs-CZ" sz="2000" dirty="0"/>
          </a:p>
          <a:p>
            <a:pPr marL="0" indent="0" eaLnBrk="1" hangingPunct="1">
              <a:lnSpc>
                <a:spcPct val="80000"/>
              </a:lnSpc>
              <a:buNone/>
            </a:pPr>
            <a:endParaRPr lang="en-US" altLang="cs-CZ" sz="2000" dirty="0"/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en-US" altLang="cs-CZ" sz="2000" dirty="0" err="1"/>
              <a:t>Ornamentace</a:t>
            </a:r>
            <a:r>
              <a:rPr lang="en-US" altLang="cs-CZ" sz="2000" dirty="0"/>
              <a:t>:</a:t>
            </a:r>
            <a:endParaRPr lang="cs-CZ" altLang="cs-CZ" sz="2000" dirty="0"/>
          </a:p>
          <a:p>
            <a:pPr eaLnBrk="1" hangingPunct="1">
              <a:lnSpc>
                <a:spcPct val="80000"/>
              </a:lnSpc>
            </a:pPr>
            <a:r>
              <a:rPr lang="cs-CZ" altLang="cs-CZ" sz="2000" dirty="0" err="1"/>
              <a:t>Raphe</a:t>
            </a:r>
            <a:endParaRPr lang="cs-CZ" altLang="cs-CZ" sz="2000" dirty="0"/>
          </a:p>
          <a:p>
            <a:pPr eaLnBrk="1" hangingPunct="1">
              <a:lnSpc>
                <a:spcPct val="80000"/>
              </a:lnSpc>
            </a:pPr>
            <a:r>
              <a:rPr lang="cs-CZ" altLang="cs-CZ" sz="2000" dirty="0" err="1"/>
              <a:t>Striae</a:t>
            </a:r>
            <a:r>
              <a:rPr lang="en-US" altLang="cs-CZ" sz="2000" dirty="0"/>
              <a:t> - </a:t>
            </a:r>
            <a:r>
              <a:rPr lang="en-US" altLang="cs-CZ" sz="2000" dirty="0" err="1"/>
              <a:t>areoly</a:t>
            </a:r>
            <a:endParaRPr lang="cs-CZ" altLang="cs-CZ" sz="2000" dirty="0"/>
          </a:p>
          <a:p>
            <a:pPr eaLnBrk="1" hangingPunct="1">
              <a:lnSpc>
                <a:spcPct val="80000"/>
              </a:lnSpc>
            </a:pPr>
            <a:r>
              <a:rPr lang="cs-CZ" altLang="cs-CZ" sz="2000" dirty="0"/>
              <a:t>Centrální </a:t>
            </a:r>
            <a:r>
              <a:rPr lang="cs-CZ" altLang="cs-CZ" sz="2000" dirty="0" err="1"/>
              <a:t>nodulus</a:t>
            </a:r>
            <a:endParaRPr lang="cs-CZ" altLang="cs-CZ" sz="2000" dirty="0"/>
          </a:p>
          <a:p>
            <a:pPr eaLnBrk="1" hangingPunct="1">
              <a:lnSpc>
                <a:spcPct val="80000"/>
              </a:lnSpc>
            </a:pPr>
            <a:r>
              <a:rPr lang="cs-CZ" altLang="cs-CZ" sz="2000" dirty="0"/>
              <a:t>Radiálně souměrné – Centrické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 dirty="0"/>
              <a:t>Dvoustraně souměrné – </a:t>
            </a:r>
            <a:r>
              <a:rPr lang="cs-CZ" altLang="cs-CZ" sz="2000" dirty="0" err="1"/>
              <a:t>Penátní</a:t>
            </a:r>
            <a:endParaRPr lang="cs-CZ" altLang="cs-CZ" sz="2000" dirty="0"/>
          </a:p>
          <a:p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D3225C4-BAFE-4CA8-B3D6-AE9744A0F25D}"/>
              </a:ext>
            </a:extLst>
          </p:cNvPr>
          <p:cNvGrpSpPr/>
          <p:nvPr/>
        </p:nvGrpSpPr>
        <p:grpSpPr>
          <a:xfrm>
            <a:off x="691078" y="1363309"/>
            <a:ext cx="4412206" cy="4157404"/>
            <a:chOff x="1040712" y="1809310"/>
            <a:chExt cx="3841334" cy="3619500"/>
          </a:xfrm>
        </p:grpSpPr>
        <p:pic>
          <p:nvPicPr>
            <p:cNvPr id="96" name="Picture 5" descr="C:\Users\bara\Desktop\Diatomees_cle0185cd-a3e20.jpg">
              <a:extLst>
                <a:ext uri="{FF2B5EF4-FFF2-40B4-BE49-F238E27FC236}">
                  <a16:creationId xmlns:a16="http://schemas.microsoft.com/office/drawing/2014/main" id="{D0E7FC16-391E-492C-A348-575584311E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0712" y="1809310"/>
              <a:ext cx="3429000" cy="3619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sp>
          <p:nvSpPr>
            <p:cNvPr id="97" name="TextovéPole 5">
              <a:extLst>
                <a:ext uri="{FF2B5EF4-FFF2-40B4-BE49-F238E27FC236}">
                  <a16:creationId xmlns:a16="http://schemas.microsoft.com/office/drawing/2014/main" id="{5A2ACD9D-8E7A-46FD-9EEF-A9245C12C33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17199" y="2106172"/>
              <a:ext cx="1368425" cy="6461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>
              <a:norm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hangingPunct="1">
                <a:lnSpc>
                  <a:spcPct val="90000"/>
                </a:lnSpc>
                <a:spcAft>
                  <a:spcPts val="600"/>
                </a:spcAft>
              </a:pPr>
              <a:r>
                <a:rPr lang="cs-CZ" altLang="cs-CZ" sz="2000" err="1"/>
                <a:t>Epithéka</a:t>
              </a:r>
              <a:r>
                <a:rPr lang="cs-CZ" altLang="cs-CZ" sz="2000"/>
                <a:t> (</a:t>
              </a:r>
              <a:r>
                <a:rPr lang="cs-CZ" altLang="cs-CZ" sz="2000" err="1"/>
                <a:t>valva</a:t>
              </a:r>
              <a:r>
                <a:rPr lang="cs-CZ" altLang="cs-CZ" sz="2000"/>
                <a:t>)</a:t>
              </a:r>
            </a:p>
          </p:txBody>
        </p:sp>
        <p:sp>
          <p:nvSpPr>
            <p:cNvPr id="98" name="TextovéPole 6">
              <a:extLst>
                <a:ext uri="{FF2B5EF4-FFF2-40B4-BE49-F238E27FC236}">
                  <a16:creationId xmlns:a16="http://schemas.microsoft.com/office/drawing/2014/main" id="{CEF15058-4813-44D6-B444-E91CA2CF7EA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17199" y="2888810"/>
              <a:ext cx="1058863" cy="3698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>
              <a:norm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hangingPunct="1">
                <a:lnSpc>
                  <a:spcPct val="90000"/>
                </a:lnSpc>
                <a:spcAft>
                  <a:spcPts val="600"/>
                </a:spcAft>
              </a:pPr>
              <a:r>
                <a:rPr lang="cs-CZ" altLang="cs-CZ" sz="2400"/>
                <a:t>striae</a:t>
              </a:r>
            </a:p>
          </p:txBody>
        </p:sp>
        <p:sp>
          <p:nvSpPr>
            <p:cNvPr id="99" name="TextovéPole 7">
              <a:extLst>
                <a:ext uri="{FF2B5EF4-FFF2-40B4-BE49-F238E27FC236}">
                  <a16:creationId xmlns:a16="http://schemas.microsoft.com/office/drawing/2014/main" id="{821E6F8F-0380-4F61-B43B-5B92334209E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17199" y="3581509"/>
              <a:ext cx="1464847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>
              <a:norm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hangingPunct="1">
                <a:lnSpc>
                  <a:spcPct val="90000"/>
                </a:lnSpc>
                <a:spcAft>
                  <a:spcPts val="600"/>
                </a:spcAft>
              </a:pPr>
              <a:r>
                <a:rPr lang="cs-CZ" altLang="cs-CZ" sz="2400"/>
                <a:t>pleura</a:t>
              </a:r>
            </a:p>
          </p:txBody>
        </p:sp>
        <p:sp>
          <p:nvSpPr>
            <p:cNvPr id="100" name="TextovéPole 8">
              <a:extLst>
                <a:ext uri="{FF2B5EF4-FFF2-40B4-BE49-F238E27FC236}">
                  <a16:creationId xmlns:a16="http://schemas.microsoft.com/office/drawing/2014/main" id="{0ABC1C55-E585-46A2-871D-BA4FD6F4E67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17199" y="4122297"/>
              <a:ext cx="1204913" cy="3698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>
              <a:norm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hangingPunct="1">
                <a:lnSpc>
                  <a:spcPct val="90000"/>
                </a:lnSpc>
                <a:spcAft>
                  <a:spcPts val="600"/>
                </a:spcAft>
              </a:pPr>
              <a:r>
                <a:rPr lang="cs-CZ" altLang="cs-CZ" sz="2400" err="1"/>
                <a:t>raphe</a:t>
              </a:r>
              <a:endParaRPr lang="cs-CZ" altLang="cs-CZ" sz="2400"/>
            </a:p>
          </p:txBody>
        </p:sp>
        <p:sp>
          <p:nvSpPr>
            <p:cNvPr id="101" name="TextovéPole 15">
              <a:extLst>
                <a:ext uri="{FF2B5EF4-FFF2-40B4-BE49-F238E27FC236}">
                  <a16:creationId xmlns:a16="http://schemas.microsoft.com/office/drawing/2014/main" id="{CA8E6E63-D444-4540-9E9C-AF8945B37CC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35238" y="4642598"/>
              <a:ext cx="1333500" cy="3698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>
              <a:norm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hangingPunct="1">
                <a:lnSpc>
                  <a:spcPct val="90000"/>
                </a:lnSpc>
                <a:spcAft>
                  <a:spcPts val="600"/>
                </a:spcAft>
              </a:pPr>
              <a:r>
                <a:rPr lang="cs-CZ" altLang="cs-CZ" sz="2400" err="1"/>
                <a:t>hypothéka</a:t>
              </a:r>
              <a:endParaRPr lang="cs-CZ" altLang="cs-CZ" sz="2400"/>
            </a:p>
          </p:txBody>
        </p:sp>
      </p:grpSp>
    </p:spTree>
    <p:extLst>
      <p:ext uri="{BB962C8B-B14F-4D97-AF65-F5344CB8AC3E}">
        <p14:creationId xmlns:p14="http://schemas.microsoft.com/office/powerpoint/2010/main" val="19366035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0EFBE2-DF77-47DB-AC48-2C426E8CA6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65825"/>
            <a:ext cx="10312571" cy="1354844"/>
          </a:xfrm>
        </p:spPr>
        <p:txBody>
          <a:bodyPr/>
          <a:lstStyle/>
          <a:p>
            <a:r>
              <a:rPr lang="en-US" dirty="0" err="1"/>
              <a:t>Morfologie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284AF1-2D9F-4641-8CBE-73C765E7C90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2000" dirty="0"/>
              <a:t>Radiálně souměrné – Centrické</a:t>
            </a:r>
          </a:p>
          <a:p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C71976E-6796-44A3-AFD2-4BC3E7C5E55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cs-CZ" altLang="cs-CZ" dirty="0"/>
              <a:t>Dvoustraně souměrné – </a:t>
            </a:r>
            <a:r>
              <a:rPr lang="cs-CZ" altLang="cs-CZ" dirty="0" err="1"/>
              <a:t>Penátní</a:t>
            </a:r>
            <a:endParaRPr lang="cs-CZ" altLang="cs-CZ" dirty="0"/>
          </a:p>
          <a:p>
            <a:endParaRPr lang="en-US" dirty="0"/>
          </a:p>
        </p:txBody>
      </p:sp>
      <p:pic>
        <p:nvPicPr>
          <p:cNvPr id="6" name="Obrázek 12" descr="C:\Users\bara\Desktop\32_Encyonema (1).jpg">
            <a:extLst>
              <a:ext uri="{FF2B5EF4-FFF2-40B4-BE49-F238E27FC236}">
                <a16:creationId xmlns:a16="http://schemas.microsoft.com/office/drawing/2014/main" id="{2C8798CE-0C11-4F81-A53B-F21E50B104F2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5" b="2426"/>
          <a:stretch/>
        </p:blipFill>
        <p:spPr bwMode="auto">
          <a:xfrm>
            <a:off x="7537542" y="3429000"/>
            <a:ext cx="744500" cy="2312025"/>
          </a:xfrm>
          <a:prstGeom prst="rect">
            <a:avLst/>
          </a:prstGeom>
          <a:noFill/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Obrázek 8" descr="C:\Users\bara\Desktop\39_Pinnularia.jpg">
            <a:extLst>
              <a:ext uri="{FF2B5EF4-FFF2-40B4-BE49-F238E27FC236}">
                <a16:creationId xmlns:a16="http://schemas.microsoft.com/office/drawing/2014/main" id="{3B9ED11F-2C3D-442E-A04F-689E01894AA7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07325" y="2877799"/>
            <a:ext cx="822468" cy="3257298"/>
          </a:xfrm>
          <a:prstGeom prst="rect">
            <a:avLst/>
          </a:prstGeom>
          <a:noFill/>
        </p:spPr>
      </p:pic>
      <p:pic>
        <p:nvPicPr>
          <p:cNvPr id="8" name="Obrázek 8" descr="C:\Users\bara\Desktop\27_Gomphonema.jpg">
            <a:extLst>
              <a:ext uri="{FF2B5EF4-FFF2-40B4-BE49-F238E27FC236}">
                <a16:creationId xmlns:a16="http://schemas.microsoft.com/office/drawing/2014/main" id="{79119C76-DB60-4B48-99BC-75917F2E83DA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9" b="1724"/>
          <a:stretch/>
        </p:blipFill>
        <p:spPr bwMode="auto">
          <a:xfrm>
            <a:off x="8748211" y="3452993"/>
            <a:ext cx="1372160" cy="2682104"/>
          </a:xfrm>
          <a:prstGeom prst="rect">
            <a:avLst/>
          </a:prstGeom>
          <a:noFill/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1609ED5-EE19-483B-8F66-AC84061B34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7555" y="3760426"/>
            <a:ext cx="1895812" cy="1993612"/>
          </a:xfrm>
          <a:prstGeom prst="ellipse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B18DA9D8-F3CC-436E-8312-6DB466F5DEC2}"/>
              </a:ext>
            </a:extLst>
          </p:cNvPr>
          <p:cNvGrpSpPr/>
          <p:nvPr/>
        </p:nvGrpSpPr>
        <p:grpSpPr>
          <a:xfrm>
            <a:off x="630069" y="3760426"/>
            <a:ext cx="1883297" cy="1993612"/>
            <a:chOff x="595379" y="3760426"/>
            <a:chExt cx="1895812" cy="1993612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46CDBE47-8E8E-4C45-A52A-16B5E4DF72B6}"/>
                </a:ext>
              </a:extLst>
            </p:cNvPr>
            <p:cNvCxnSpPr>
              <a:cxnSpLocks/>
              <a:stCxn id="11" idx="0"/>
              <a:endCxn id="11" idx="4"/>
            </p:cNvCxnSpPr>
            <p:nvPr/>
          </p:nvCxnSpPr>
          <p:spPr>
            <a:xfrm>
              <a:off x="1549584" y="3760426"/>
              <a:ext cx="0" cy="1993612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2D1631F7-B592-4442-AFD2-71328444855D}"/>
                </a:ext>
              </a:extLst>
            </p:cNvPr>
            <p:cNvCxnSpPr>
              <a:cxnSpLocks/>
              <a:stCxn id="11" idx="1"/>
              <a:endCxn id="11" idx="5"/>
            </p:cNvCxnSpPr>
            <p:nvPr/>
          </p:nvCxnSpPr>
          <p:spPr>
            <a:xfrm>
              <a:off x="874859" y="4052384"/>
              <a:ext cx="1340542" cy="1409696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7BF44B8A-E102-446F-8A10-F7354264F280}"/>
                </a:ext>
              </a:extLst>
            </p:cNvPr>
            <p:cNvCxnSpPr>
              <a:cxnSpLocks/>
              <a:stCxn id="11" idx="2"/>
              <a:endCxn id="11" idx="6"/>
            </p:cNvCxnSpPr>
            <p:nvPr/>
          </p:nvCxnSpPr>
          <p:spPr>
            <a:xfrm>
              <a:off x="595379" y="4757232"/>
              <a:ext cx="1895812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D0806646-50F9-494C-96DA-130F52FCCEA3}"/>
                </a:ext>
              </a:extLst>
            </p:cNvPr>
            <p:cNvCxnSpPr>
              <a:cxnSpLocks/>
              <a:stCxn id="11" idx="7"/>
              <a:endCxn id="11" idx="3"/>
            </p:cNvCxnSpPr>
            <p:nvPr/>
          </p:nvCxnSpPr>
          <p:spPr>
            <a:xfrm flipH="1">
              <a:off x="874859" y="4052384"/>
              <a:ext cx="1340542" cy="1409696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82CD80C-14F9-42B7-B87C-B50EDB185BB3}"/>
              </a:ext>
            </a:extLst>
          </p:cNvPr>
          <p:cNvCxnSpPr>
            <a:cxnSpLocks/>
          </p:cNvCxnSpPr>
          <p:nvPr/>
        </p:nvCxnSpPr>
        <p:spPr>
          <a:xfrm>
            <a:off x="6704261" y="2726440"/>
            <a:ext cx="0" cy="3581370"/>
          </a:xfrm>
          <a:prstGeom prst="line">
            <a:avLst/>
          </a:prstGeom>
          <a:ln w="28575">
            <a:solidFill>
              <a:srgbClr val="9696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D44AC9B-94E4-4A04-8DE2-389D680634B3}"/>
              </a:ext>
            </a:extLst>
          </p:cNvPr>
          <p:cNvCxnSpPr>
            <a:cxnSpLocks/>
            <a:stCxn id="7" idx="1"/>
            <a:endCxn id="7" idx="3"/>
          </p:cNvCxnSpPr>
          <p:nvPr/>
        </p:nvCxnSpPr>
        <p:spPr>
          <a:xfrm>
            <a:off x="6307325" y="4506448"/>
            <a:ext cx="822468" cy="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5B1E4AD3-F5A2-4870-909B-7D2E0442B3ED}"/>
              </a:ext>
            </a:extLst>
          </p:cNvPr>
          <p:cNvCxnSpPr>
            <a:cxnSpLocks/>
            <a:stCxn id="6" idx="1"/>
            <a:endCxn id="6" idx="3"/>
          </p:cNvCxnSpPr>
          <p:nvPr/>
        </p:nvCxnSpPr>
        <p:spPr>
          <a:xfrm>
            <a:off x="7537542" y="4585013"/>
            <a:ext cx="744500" cy="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5B137030-3B73-4B6C-9DBF-E8D34DF3F8B5}"/>
              </a:ext>
            </a:extLst>
          </p:cNvPr>
          <p:cNvCxnSpPr>
            <a:cxnSpLocks/>
          </p:cNvCxnSpPr>
          <p:nvPr/>
        </p:nvCxnSpPr>
        <p:spPr>
          <a:xfrm>
            <a:off x="9708349" y="2877799"/>
            <a:ext cx="0" cy="358137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71303F21-2449-4F45-8F09-252782A20DC3}"/>
              </a:ext>
            </a:extLst>
          </p:cNvPr>
          <p:cNvSpPr txBox="1"/>
          <p:nvPr/>
        </p:nvSpPr>
        <p:spPr>
          <a:xfrm>
            <a:off x="6834753" y="6307810"/>
            <a:ext cx="22317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Apikálně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souměrné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EAAAD6A-4C78-4A79-8AC9-93ABC03AC762}"/>
              </a:ext>
            </a:extLst>
          </p:cNvPr>
          <p:cNvSpPr txBox="1"/>
          <p:nvPr/>
        </p:nvSpPr>
        <p:spPr>
          <a:xfrm>
            <a:off x="4678813" y="3196602"/>
            <a:ext cx="16952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7030A0"/>
                </a:solidFill>
              </a:rPr>
              <a:t>Transapikálně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souměrné</a:t>
            </a:r>
            <a:endParaRPr lang="en-US" dirty="0">
              <a:solidFill>
                <a:srgbClr val="7030A0"/>
              </a:solidFill>
            </a:endParaRP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54E298CA-D254-4590-8E77-856F40C5AD5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-13393" t="-9996" r="-10810" b="1969"/>
          <a:stretch/>
        </p:blipFill>
        <p:spPr>
          <a:xfrm>
            <a:off x="2743629" y="3429000"/>
            <a:ext cx="2579061" cy="2191215"/>
          </a:xfrm>
          <a:prstGeom prst="triangle">
            <a:avLst/>
          </a:prstGeom>
        </p:spPr>
      </p:pic>
      <p:grpSp>
        <p:nvGrpSpPr>
          <p:cNvPr id="56" name="Group 55">
            <a:extLst>
              <a:ext uri="{FF2B5EF4-FFF2-40B4-BE49-F238E27FC236}">
                <a16:creationId xmlns:a16="http://schemas.microsoft.com/office/drawing/2014/main" id="{F01DDE88-D863-415E-94F9-708B1E077D0F}"/>
              </a:ext>
            </a:extLst>
          </p:cNvPr>
          <p:cNvGrpSpPr/>
          <p:nvPr/>
        </p:nvGrpSpPr>
        <p:grpSpPr>
          <a:xfrm>
            <a:off x="2743629" y="3429000"/>
            <a:ext cx="2579061" cy="2191215"/>
            <a:chOff x="2524155" y="3246150"/>
            <a:chExt cx="3166852" cy="2191215"/>
          </a:xfrm>
        </p:grpSpPr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12958F8C-ADD8-4F9F-9CAA-7D9C15975268}"/>
                </a:ext>
              </a:extLst>
            </p:cNvPr>
            <p:cNvCxnSpPr>
              <a:cxnSpLocks/>
              <a:stCxn id="45" idx="0"/>
              <a:endCxn id="45" idx="3"/>
            </p:cNvCxnSpPr>
            <p:nvPr/>
          </p:nvCxnSpPr>
          <p:spPr>
            <a:xfrm>
              <a:off x="4107582" y="3246150"/>
              <a:ext cx="0" cy="219121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6CAF5913-EDE5-4232-9485-8EECD91734C3}"/>
                </a:ext>
              </a:extLst>
            </p:cNvPr>
            <p:cNvCxnSpPr>
              <a:cxnSpLocks/>
              <a:stCxn id="45" idx="5"/>
              <a:endCxn id="45" idx="2"/>
            </p:cNvCxnSpPr>
            <p:nvPr/>
          </p:nvCxnSpPr>
          <p:spPr>
            <a:xfrm flipH="1">
              <a:off x="2524155" y="4341758"/>
              <a:ext cx="2375139" cy="1095607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75604F79-A889-4758-AF02-6D137F812156}"/>
                </a:ext>
              </a:extLst>
            </p:cNvPr>
            <p:cNvCxnSpPr>
              <a:cxnSpLocks/>
              <a:stCxn id="45" idx="4"/>
              <a:endCxn id="45" idx="1"/>
            </p:cNvCxnSpPr>
            <p:nvPr/>
          </p:nvCxnSpPr>
          <p:spPr>
            <a:xfrm flipH="1" flipV="1">
              <a:off x="3315868" y="4341758"/>
              <a:ext cx="2375139" cy="1095607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89564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</p:bldLst>
  </p:timing>
</p:sld>
</file>

<file path=ppt/theme/theme1.xml><?xml version="1.0" encoding="utf-8"?>
<a:theme xmlns:a="http://schemas.openxmlformats.org/drawingml/2006/main" name="CosineVTI">
  <a:themeElements>
    <a:clrScheme name="AnalogousFromLightSeedLeftStep">
      <a:dk1>
        <a:srgbClr val="000000"/>
      </a:dk1>
      <a:lt1>
        <a:srgbClr val="FFFFFF"/>
      </a:lt1>
      <a:dk2>
        <a:srgbClr val="37371F"/>
      </a:dk2>
      <a:lt2>
        <a:srgbClr val="E8E6E2"/>
      </a:lt2>
      <a:accent1>
        <a:srgbClr val="93A4C4"/>
      </a:accent1>
      <a:accent2>
        <a:srgbClr val="7AA9B7"/>
      </a:accent2>
      <a:accent3>
        <a:srgbClr val="82ACA4"/>
      </a:accent3>
      <a:accent4>
        <a:srgbClr val="77AE8D"/>
      </a:accent4>
      <a:accent5>
        <a:srgbClr val="82AC81"/>
      </a:accent5>
      <a:accent6>
        <a:srgbClr val="8CAB74"/>
      </a:accent6>
      <a:hlink>
        <a:srgbClr val="95805A"/>
      </a:hlink>
      <a:folHlink>
        <a:srgbClr val="7F7F7F"/>
      </a:folHlink>
    </a:clrScheme>
    <a:fontScheme name="Custom 50">
      <a:majorFont>
        <a:latin typeface="Grandview"/>
        <a:ea typeface=""/>
        <a:cs typeface=""/>
      </a:majorFont>
      <a:minorFont>
        <a:latin typeface="Grandvie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sineVTI" id="{4F4449D5-5E9D-4D83-9E2A-939F9CF20276}" vid="{03166EA1-370F-4321-A61E-8851365B431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AnalogousFromLightSeedLeftStep">
    <a:dk1>
      <a:srgbClr val="000000"/>
    </a:dk1>
    <a:lt1>
      <a:srgbClr val="FFFFFF"/>
    </a:lt1>
    <a:dk2>
      <a:srgbClr val="37371F"/>
    </a:dk2>
    <a:lt2>
      <a:srgbClr val="E8E6E2"/>
    </a:lt2>
    <a:accent1>
      <a:srgbClr val="93A4C4"/>
    </a:accent1>
    <a:accent2>
      <a:srgbClr val="7AA9B7"/>
    </a:accent2>
    <a:accent3>
      <a:srgbClr val="82ACA4"/>
    </a:accent3>
    <a:accent4>
      <a:srgbClr val="77AE8D"/>
    </a:accent4>
    <a:accent5>
      <a:srgbClr val="82AC81"/>
    </a:accent5>
    <a:accent6>
      <a:srgbClr val="8CAB74"/>
    </a:accent6>
    <a:hlink>
      <a:srgbClr val="95805A"/>
    </a:hlink>
    <a:folHlink>
      <a:srgbClr val="7F7F7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728</TotalTime>
  <Words>1249</Words>
  <Application>Microsoft Office PowerPoint</Application>
  <PresentationFormat>Widescreen</PresentationFormat>
  <Paragraphs>314</Paragraphs>
  <Slides>39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6" baseType="lpstr">
      <vt:lpstr>Arial</vt:lpstr>
      <vt:lpstr>Arial</vt:lpstr>
      <vt:lpstr>Calibri</vt:lpstr>
      <vt:lpstr>Grandview</vt:lpstr>
      <vt:lpstr>Open Sans</vt:lpstr>
      <vt:lpstr>Wingdings</vt:lpstr>
      <vt:lpstr>CosineVTI</vt:lpstr>
      <vt:lpstr>TSAR: Bacillariophyceae, Eustigmatophyceae</vt:lpstr>
      <vt:lpstr>PowerPoint Presentation</vt:lpstr>
      <vt:lpstr>PowerPoint Presentation</vt:lpstr>
      <vt:lpstr>PowerPoint Presentation</vt:lpstr>
      <vt:lpstr>Nejbližší příbuzní: Bolidophyceae</vt:lpstr>
      <vt:lpstr>Třída Bacillariophyceae - rozsivky</vt:lpstr>
      <vt:lpstr>PowerPoint Presentation</vt:lpstr>
      <vt:lpstr>Morfologie</vt:lpstr>
      <vt:lpstr>Morfologie</vt:lpstr>
      <vt:lpstr>Nepohlavní rozmnožování</vt:lpstr>
      <vt:lpstr>Nepohlavní rozmnožování</vt:lpstr>
      <vt:lpstr>Pohlavní rozmnožování – penátní rozsivky</vt:lpstr>
      <vt:lpstr>Pohlavní rozmnožování – centrické rozsivky</vt:lpstr>
      <vt:lpstr>Fylogeneze</vt:lpstr>
      <vt:lpstr>Systém</vt:lpstr>
      <vt:lpstr>Systém</vt:lpstr>
      <vt:lpstr>Rozsivky bez raphe</vt:lpstr>
      <vt:lpstr>Rozsivky s raphe na jedné valvě</vt:lpstr>
      <vt:lpstr>Rozsivky s raphe na obou valvách</vt:lpstr>
      <vt:lpstr>Rody vzniklé z rodu Navicula</vt:lpstr>
      <vt:lpstr>Rozsivky s kanálkovou raphe</vt:lpstr>
      <vt:lpstr>Eunotiales</vt:lpstr>
      <vt:lpstr>Cymbelloidní rozsivky</vt:lpstr>
      <vt:lpstr>Gomphoidní rozsivky- asymetrické</vt:lpstr>
      <vt:lpstr>PowerPoint Presentation</vt:lpstr>
      <vt:lpstr>Didymosphenia geminata – invazivní rozsivka</vt:lpstr>
      <vt:lpstr>PowerPoint Presentation</vt:lpstr>
      <vt:lpstr>Centrické rozsivky</vt:lpstr>
      <vt:lpstr>Melosira vs. Aulacoseira</vt:lpstr>
      <vt:lpstr>Ekologie</vt:lpstr>
      <vt:lpstr>Mořský fytoplankton</vt:lpstr>
      <vt:lpstr>Ekologie</vt:lpstr>
      <vt:lpstr>Význam rozsivek</vt:lpstr>
      <vt:lpstr>Praktické využití</vt:lpstr>
      <vt:lpstr>Rozsivky jako bioindikátory</vt:lpstr>
      <vt:lpstr>Rozsivky v sedimentech</vt:lpstr>
      <vt:lpstr>Výzkum rozsivek v polárních oblastech</vt:lpstr>
      <vt:lpstr>Třída Eustigmatophyceae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TSAR: Bacillariophyceae</dc:title>
  <dc:creator>Tereza Cahová</dc:creator>
  <cp:lastModifiedBy>Tereza Cahová</cp:lastModifiedBy>
  <cp:revision>14</cp:revision>
  <dcterms:created xsi:type="dcterms:W3CDTF">2021-09-29T07:38:10Z</dcterms:created>
  <dcterms:modified xsi:type="dcterms:W3CDTF">2021-10-04T06:24:06Z</dcterms:modified>
</cp:coreProperties>
</file>