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377" r:id="rId2"/>
    <p:sldId id="378" r:id="rId3"/>
    <p:sldId id="290" r:id="rId4"/>
    <p:sldId id="379" r:id="rId5"/>
    <p:sldId id="380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76" r:id="rId14"/>
    <p:sldId id="362" r:id="rId15"/>
    <p:sldId id="363" r:id="rId16"/>
    <p:sldId id="364" r:id="rId17"/>
    <p:sldId id="365" r:id="rId18"/>
    <p:sldId id="366" r:id="rId19"/>
    <p:sldId id="367" r:id="rId20"/>
    <p:sldId id="368" r:id="rId21"/>
    <p:sldId id="375" r:id="rId22"/>
    <p:sldId id="369" r:id="rId23"/>
    <p:sldId id="370" r:id="rId24"/>
    <p:sldId id="371" r:id="rId25"/>
    <p:sldId id="372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4" autoAdjust="0"/>
    <p:restoredTop sz="62523" autoAdjust="0"/>
  </p:normalViewPr>
  <p:slideViewPr>
    <p:cSldViewPr>
      <p:cViewPr varScale="1">
        <p:scale>
          <a:sx n="45" d="100"/>
          <a:sy n="45" d="100"/>
        </p:scale>
        <p:origin x="202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06229-7310-4491-B5FB-956DF3191E3B}" type="datetimeFigureOut">
              <a:rPr lang="cs-CZ" smtClean="0"/>
              <a:t>29.09.2021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EC7C4-020F-46F6-8652-8B363E4A55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294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EC7C4-020F-46F6-8652-8B363E4A552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6093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EC7C4-020F-46F6-8652-8B363E4A552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679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EC7C4-020F-46F6-8652-8B363E4A552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3178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EC7C4-020F-46F6-8652-8B363E4A552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168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EC7C4-020F-46F6-8652-8B363E4A552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5508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EC7C4-020F-46F6-8652-8B363E4A552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5508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EB0F-D28F-4A2B-92A6-30296FBE847F}" type="datetime1">
              <a:rPr lang="cs-CZ" smtClean="0"/>
              <a:t>29.09.2021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03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5012-4D43-480B-87AC-47C341436C01}" type="datetime1">
              <a:rPr lang="cs-CZ" smtClean="0"/>
              <a:t>29.09.2021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25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6F5-99AA-40A4-B459-E8EB4A83F14D}" type="datetime1">
              <a:rPr lang="cs-CZ" smtClean="0"/>
              <a:t>29.09.2021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86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EB94-DB43-4693-8A4C-473A735506E7}" type="datetime1">
              <a:rPr lang="cs-CZ" smtClean="0"/>
              <a:t>29.09.2021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6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81B9-358A-4CCF-B751-F04837BA9DF6}" type="datetime1">
              <a:rPr lang="cs-CZ" smtClean="0"/>
              <a:t>29.09.2021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6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5EB5-B645-4473-B9F9-2B81B7DBEA6D}" type="datetime1">
              <a:rPr lang="cs-CZ" smtClean="0"/>
              <a:t>29.09.2021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28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107E-C88E-4D93-94CE-6F2C10530FA0}" type="datetime1">
              <a:rPr lang="cs-CZ" smtClean="0"/>
              <a:t>29.09.2021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03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6335-0575-467B-A04C-4438B5C90711}" type="datetime1">
              <a:rPr lang="cs-CZ" smtClean="0"/>
              <a:t>29.09.2021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76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F6F8-A0A3-4784-9C4B-92F314619428}" type="datetime1">
              <a:rPr lang="cs-CZ" smtClean="0"/>
              <a:t>29.09.2021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18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43B5-A8B4-4013-A257-16D7EB8D0DAD}" type="datetime1">
              <a:rPr lang="cs-CZ" smtClean="0"/>
              <a:t>29.09.2021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14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F6FD-ACD4-41E2-A4C6-D1A371FF9C6E}" type="datetime1">
              <a:rPr lang="cs-CZ" smtClean="0"/>
              <a:t>29.09.2021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61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3A4ED-C21B-42DB-90E8-90F683175418}" type="datetime1">
              <a:rPr lang="cs-CZ" smtClean="0"/>
              <a:t>29.09.2021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27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3" descr="desmid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2282" y="1665864"/>
            <a:ext cx="2793894" cy="2843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73602"/>
            <a:ext cx="7772400" cy="1470025"/>
          </a:xfrm>
        </p:spPr>
        <p:txBody>
          <a:bodyPr>
            <a:noAutofit/>
          </a:bodyPr>
          <a:lstStyle/>
          <a:p>
            <a:r>
              <a:rPr lang="cs-CZ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Fylogeneze a diverzita řas a hub:</a:t>
            </a:r>
            <a:br>
              <a:rPr lang="cs-CZ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3. přednáška</a:t>
            </a:r>
            <a:br>
              <a:rPr lang="cs-CZ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TSAR:</a:t>
            </a:r>
            <a:br>
              <a:rPr lang="cs-CZ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Stramenopila</a:t>
            </a:r>
            <a:r>
              <a:rPr lang="cs-CZ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Heterokontophyta</a:t>
            </a:r>
            <a:r>
              <a:rPr lang="cs-CZ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Chromophyta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Ochrophyta</a:t>
            </a:r>
            <a:r>
              <a:rPr lang="cs-CZ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290" y="4005064"/>
            <a:ext cx="2464478" cy="759668"/>
          </a:xfrm>
        </p:spPr>
        <p:txBody>
          <a:bodyPr>
            <a:normAutofit/>
          </a:bodyPr>
          <a:lstStyle/>
          <a:p>
            <a:pPr algn="l"/>
            <a:r>
              <a:rPr lang="cs-CZ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Barbora </a:t>
            </a:r>
            <a:r>
              <a:rPr lang="cs-CZ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Chattová</a:t>
            </a:r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l"/>
            <a:r>
              <a:rPr lang="cs-CZ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Tereza Cahová</a:t>
            </a:r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7B06A17C-3BA7-4D06-B1C7-009A4765D3F9}"/>
              </a:ext>
            </a:extLst>
          </p:cNvPr>
          <p:cNvSpPr txBox="1">
            <a:spLocks/>
          </p:cNvSpPr>
          <p:nvPr/>
        </p:nvSpPr>
        <p:spPr>
          <a:xfrm>
            <a:off x="6698812" y="4318000"/>
            <a:ext cx="2464478" cy="379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Podzim 2021</a:t>
            </a:r>
          </a:p>
        </p:txBody>
      </p:sp>
    </p:spTree>
    <p:extLst>
      <p:ext uri="{BB962C8B-B14F-4D97-AF65-F5344CB8AC3E}">
        <p14:creationId xmlns:p14="http://schemas.microsoft.com/office/powerpoint/2010/main" val="413994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34"/>
    </mc:Choice>
    <mc:Fallback xmlns="">
      <p:transition spd="slow" advTm="1593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accent1"/>
                </a:solidFill>
              </a:rPr>
              <a:t>Synurophyceae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/>
              <a:t>Povrch delšího bičíku - šupiny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Fotoreceptor na bázi bičíku (ztlustlina)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Kinetozomy</a:t>
            </a:r>
            <a:r>
              <a:rPr lang="cs-CZ" altLang="cs-CZ" sz="2400" dirty="0"/>
              <a:t> jsou rovnoběžné, 2 </a:t>
            </a:r>
            <a:r>
              <a:rPr lang="cs-CZ" altLang="cs-CZ" sz="2400" dirty="0" err="1"/>
              <a:t>mikrotubulární</a:t>
            </a:r>
            <a:r>
              <a:rPr lang="cs-CZ" altLang="cs-CZ" sz="2400" dirty="0"/>
              <a:t> kořeny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Chlorofyl a, c, </a:t>
            </a:r>
            <a:r>
              <a:rPr lang="cs-CZ" altLang="cs-CZ" sz="2400" dirty="0" err="1"/>
              <a:t>fukoxantin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Pulzující vakuoly v zadní části buňky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Fotoautotrofie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Jenom sladkovodní druhy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Oligotrofní vody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Křemité šupiny - taxonomie (SEM)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Vyhraněná autekologie druhů</a:t>
            </a:r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9144000" cy="158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084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15888"/>
            <a:ext cx="8642350" cy="603250"/>
          </a:xfrm>
        </p:spPr>
        <p:txBody>
          <a:bodyPr/>
          <a:lstStyle/>
          <a:p>
            <a:pPr eaLnBrk="1" hangingPunct="1"/>
            <a:r>
              <a:rPr lang="cs-CZ" altLang="cs-CZ" sz="2000"/>
              <a:t>Odd.: Heterokontophyta Třída: Synurophyceae Řád: Synurales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-540568" y="1856681"/>
            <a:ext cx="4176712" cy="817562"/>
          </a:xfrm>
        </p:spPr>
        <p:txBody>
          <a:bodyPr/>
          <a:lstStyle/>
          <a:p>
            <a:pPr eaLnBrk="1" hangingPunct="1"/>
            <a:r>
              <a:rPr lang="cs-CZ" altLang="cs-CZ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Synura</a:t>
            </a:r>
            <a:r>
              <a:rPr lang="cs-CZ" alt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cs-CZ" altLang="cs-CZ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651500" y="6375400"/>
            <a:ext cx="2376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 altLang="cs-CZ" dirty="0">
              <a:sym typeface="Symbol" pitchFamily="18" charset="2"/>
            </a:endParaRPr>
          </a:p>
        </p:txBody>
      </p:sp>
      <p:pic>
        <p:nvPicPr>
          <p:cNvPr id="3074" name="Picture 2" descr="Synura uve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83671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598268" y="3627120"/>
            <a:ext cx="13805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http://</a:t>
            </a:r>
            <a:r>
              <a:rPr lang="cs-CZ" sz="1000" dirty="0" err="1"/>
              <a:t>pinkava.asu.edu</a:t>
            </a:r>
            <a:endParaRPr lang="cs-CZ" sz="1000" dirty="0"/>
          </a:p>
        </p:txBody>
      </p:sp>
      <p:pic>
        <p:nvPicPr>
          <p:cNvPr id="3076" name="Picture 4" descr="http://protist.i.hosei.ac.jp/pdb/images/Heterokontophyta/Synura/sp_1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014" y="4042496"/>
            <a:ext cx="2941811" cy="233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572000" y="6368926"/>
            <a:ext cx="15311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http://</a:t>
            </a:r>
            <a:r>
              <a:rPr lang="cs-CZ" sz="1000" dirty="0" err="1"/>
              <a:t>protist.i.hosei.ac.jp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888188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Mallomonas</a:t>
            </a:r>
            <a:r>
              <a:rPr lang="cs-CZ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596151"/>
            <a:ext cx="8229600" cy="452596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098" name="Picture 2" descr="http://nostoca.com/dev/wp-content/gallery/chrysophyta/mallomonas-caudat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6754697" cy="506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0784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6148" name="Picture 3" descr="E:\Akvitana\príloha\druhy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14325"/>
            <a:ext cx="4429125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E:\Akvitana\príloha\druhy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314325"/>
            <a:ext cx="4252913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ovéPole 3"/>
          <p:cNvSpPr txBox="1">
            <a:spLocks noChangeArrowheads="1"/>
          </p:cNvSpPr>
          <p:nvPr/>
        </p:nvSpPr>
        <p:spPr bwMode="auto">
          <a:xfrm>
            <a:off x="6011863" y="6464300"/>
            <a:ext cx="2908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/>
              <a:t>http://chrysophytes.eu/</a:t>
            </a:r>
          </a:p>
        </p:txBody>
      </p:sp>
      <p:sp>
        <p:nvSpPr>
          <p:cNvPr id="6151" name="TextovéPole 4"/>
          <p:cNvSpPr txBox="1">
            <a:spLocks noChangeArrowheads="1"/>
          </p:cNvSpPr>
          <p:nvPr/>
        </p:nvSpPr>
        <p:spPr bwMode="auto">
          <a:xfrm>
            <a:off x="1547813" y="6464300"/>
            <a:ext cx="2303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/>
              <a:t>orig. Jana Faturová</a:t>
            </a:r>
          </a:p>
        </p:txBody>
      </p:sp>
      <p:sp>
        <p:nvSpPr>
          <p:cNvPr id="6152" name="TextovéPole 5"/>
          <p:cNvSpPr txBox="1">
            <a:spLocks noChangeArrowheads="1"/>
          </p:cNvSpPr>
          <p:nvPr/>
        </p:nvSpPr>
        <p:spPr bwMode="auto">
          <a:xfrm>
            <a:off x="6615113" y="22225"/>
            <a:ext cx="2305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i="1"/>
              <a:t>Mallomonas</a:t>
            </a:r>
            <a:r>
              <a:rPr lang="cs-CZ" altLang="cs-CZ"/>
              <a:t> sp.</a:t>
            </a:r>
          </a:p>
        </p:txBody>
      </p:sp>
    </p:spTree>
    <p:extLst>
      <p:ext uri="{BB962C8B-B14F-4D97-AF65-F5344CB8AC3E}">
        <p14:creationId xmlns:p14="http://schemas.microsoft.com/office/powerpoint/2010/main" val="295661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accent1"/>
                </a:solidFill>
              </a:rPr>
              <a:t>Xanthophyceae</a:t>
            </a:r>
            <a:r>
              <a:rPr lang="cs-CZ" sz="3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 err="1"/>
              <a:t>Monadoidní</a:t>
            </a:r>
            <a:r>
              <a:rPr lang="cs-CZ" altLang="cs-CZ" sz="2400" dirty="0"/>
              <a:t> až </a:t>
            </a:r>
            <a:r>
              <a:rPr lang="cs-CZ" altLang="cs-CZ" sz="2400" dirty="0" err="1"/>
              <a:t>sifonální</a:t>
            </a:r>
            <a:r>
              <a:rPr lang="cs-CZ" altLang="cs-CZ" sz="2400" dirty="0"/>
              <a:t> organizační stupeň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Terčovité chloroplasty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Chlorofyly a, c</a:t>
            </a:r>
            <a:r>
              <a:rPr lang="cs-CZ" altLang="cs-CZ" sz="2400" baseline="-25000" dirty="0"/>
              <a:t>1</a:t>
            </a:r>
            <a:r>
              <a:rPr lang="cs-CZ" altLang="cs-CZ" sz="2400" dirty="0"/>
              <a:t>, c</a:t>
            </a:r>
            <a:r>
              <a:rPr lang="cs-CZ" altLang="cs-CZ" sz="2400" baseline="-25000" dirty="0"/>
              <a:t>2,</a:t>
            </a:r>
            <a:r>
              <a:rPr lang="cs-CZ" altLang="cs-CZ" sz="2400" dirty="0"/>
              <a:t> Xantofyly (chybí </a:t>
            </a:r>
            <a:r>
              <a:rPr lang="cs-CZ" altLang="cs-CZ" sz="2400" dirty="0" err="1"/>
              <a:t>fukoxantin</a:t>
            </a:r>
            <a:r>
              <a:rPr lang="cs-CZ" altLang="cs-CZ" sz="2400" dirty="0"/>
              <a:t>)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Nahé </a:t>
            </a:r>
            <a:r>
              <a:rPr lang="cs-CZ" altLang="cs-CZ" sz="2400" dirty="0" err="1"/>
              <a:t>pyrenoidy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Zásobní látka olej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Dvoudílná buněčná stěna 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Heterokontní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Nepohlavní rozmnožování - zoospory, </a:t>
            </a:r>
            <a:r>
              <a:rPr lang="cs-CZ" altLang="cs-CZ" sz="2400" dirty="0" err="1"/>
              <a:t>synzoospory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aplanospory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Vývojový paralelizmus</a:t>
            </a:r>
          </a:p>
          <a:p>
            <a:pPr>
              <a:lnSpc>
                <a:spcPct val="90000"/>
              </a:lnSpc>
            </a:pPr>
            <a:endParaRPr lang="cs-CZ" altLang="cs-CZ" sz="2400" dirty="0"/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9144000" cy="158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1356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Tribonema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6" name="Picture 6" descr="https://microbewiki.kenyon.edu/images/3/3a/Tribonem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59436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protist.i.hosei.ac.jp/pdb/Images/Heterokontophyta/Tribonema/sp_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87045"/>
            <a:ext cx="2913384" cy="232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572000" y="6610951"/>
            <a:ext cx="15311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http://</a:t>
            </a:r>
            <a:r>
              <a:rPr lang="cs-CZ" sz="1000" dirty="0" err="1"/>
              <a:t>protist.i.hosei.ac.jp</a:t>
            </a:r>
            <a:endParaRPr lang="cs-CZ" sz="1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8914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Heterococcus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 descr="http://ccala.butbn.cas.cz/sites/default/files/styles/ccala_big/public/ccala_collection/14104/1352920362-8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00200"/>
            <a:ext cx="696681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563888" y="6126163"/>
            <a:ext cx="14782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http://</a:t>
            </a:r>
            <a:r>
              <a:rPr lang="cs-CZ" sz="1000" dirty="0" err="1"/>
              <a:t>ccala.butbn.cas.cz</a:t>
            </a:r>
            <a:endParaRPr lang="cs-CZ" sz="1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782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Vaucheria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42" name="Picture 2" descr="http://fmp.conncoll.edu/Silicasecchidisk/Pics/Other%20Algae/Other_jpegs/Vaucheria_Key2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988841"/>
            <a:ext cx="396043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42106" y="5229200"/>
            <a:ext cx="14959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http://</a:t>
            </a:r>
            <a:r>
              <a:rPr lang="cs-CZ" sz="1000" dirty="0" err="1"/>
              <a:t>fmp.conncoll.edu</a:t>
            </a:r>
            <a:endParaRPr lang="cs-CZ" sz="1000" dirty="0"/>
          </a:p>
        </p:txBody>
      </p:sp>
      <p:pic>
        <p:nvPicPr>
          <p:cNvPr id="10244" name="Picture 4" descr="http://cfb.unh.edu/phycokey/Choices/Tribophyceae/VAUCHERIA/Vaucheria_06_600x5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5589"/>
            <a:ext cx="3960440" cy="377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057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accent1"/>
                </a:solidFill>
              </a:rPr>
              <a:t>Phaeophyceae</a:t>
            </a:r>
            <a:r>
              <a:rPr lang="cs-CZ" sz="3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2400" dirty="0"/>
              <a:t>Hnědé řasy (chaluhy)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Mořská </a:t>
            </a:r>
            <a:r>
              <a:rPr lang="cs-CZ" altLang="cs-CZ" sz="2400" dirty="0" err="1"/>
              <a:t>makrofyta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Sladkovodní rody </a:t>
            </a:r>
            <a:r>
              <a:rPr lang="cs-CZ" altLang="cs-CZ" sz="2400" i="1" dirty="0" err="1"/>
              <a:t>Lithoderma</a:t>
            </a:r>
            <a:r>
              <a:rPr lang="cs-CZ" altLang="cs-CZ" sz="2400" i="1" dirty="0"/>
              <a:t>, </a:t>
            </a:r>
            <a:r>
              <a:rPr lang="cs-CZ" altLang="cs-CZ" sz="2400" i="1" dirty="0" err="1"/>
              <a:t>Bodanella</a:t>
            </a:r>
            <a:endParaRPr lang="cs-CZ" altLang="cs-CZ" sz="2400" i="1" dirty="0"/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Stichoblast</a:t>
            </a:r>
            <a:r>
              <a:rPr lang="cs-CZ" altLang="cs-CZ" sz="2400" dirty="0"/>
              <a:t> – stélka (</a:t>
            </a:r>
            <a:r>
              <a:rPr lang="cs-CZ" altLang="cs-CZ" sz="2400" dirty="0" err="1"/>
              <a:t>fyloidy</a:t>
            </a:r>
            <a:r>
              <a:rPr lang="cs-CZ" altLang="cs-CZ" sz="2400" dirty="0"/>
              <a:t>, kauloid, </a:t>
            </a:r>
            <a:r>
              <a:rPr lang="cs-CZ" altLang="cs-CZ" sz="2400" dirty="0" err="1"/>
              <a:t>rhizoidy</a:t>
            </a:r>
            <a:r>
              <a:rPr lang="cs-CZ" altLang="cs-CZ" sz="2400" dirty="0"/>
              <a:t>)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Diferencovaná pletiva (</a:t>
            </a:r>
            <a:r>
              <a:rPr lang="cs-CZ" sz="2400" dirty="0"/>
              <a:t>krycí, asimilační a mechanické)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Plynové měchýřky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Chlorofyly a, c</a:t>
            </a:r>
            <a:r>
              <a:rPr lang="cs-CZ" altLang="cs-CZ" sz="2400" baseline="-25000" dirty="0"/>
              <a:t>1</a:t>
            </a:r>
            <a:r>
              <a:rPr lang="cs-CZ" altLang="cs-CZ" sz="2400" dirty="0"/>
              <a:t>,c</a:t>
            </a:r>
            <a:r>
              <a:rPr lang="cs-CZ" altLang="cs-CZ" sz="2400" baseline="-25000" dirty="0"/>
              <a:t>2</a:t>
            </a:r>
            <a:r>
              <a:rPr lang="cs-CZ" altLang="cs-CZ" sz="2400" dirty="0"/>
              <a:t>,c</a:t>
            </a:r>
            <a:r>
              <a:rPr lang="cs-CZ" altLang="cs-CZ" sz="2400" baseline="-25000" dirty="0"/>
              <a:t>3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Fukoxantin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violaxantin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Nahý </a:t>
            </a:r>
            <a:r>
              <a:rPr lang="cs-CZ" altLang="cs-CZ" sz="2400" dirty="0" err="1"/>
              <a:t>pyrenoid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Laminaran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manitol</a:t>
            </a:r>
            <a:r>
              <a:rPr lang="cs-CZ" altLang="cs-CZ" sz="2400" dirty="0"/>
              <a:t>, olej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Fysody</a:t>
            </a:r>
            <a:r>
              <a:rPr lang="cs-CZ" altLang="cs-CZ" sz="2400" dirty="0"/>
              <a:t> (vakuoly obsahující baktericidní fenol </a:t>
            </a:r>
            <a:r>
              <a:rPr lang="cs-CZ" altLang="cs-CZ" sz="2400" dirty="0" err="1"/>
              <a:t>fukosan</a:t>
            </a:r>
            <a:r>
              <a:rPr lang="cs-CZ" altLang="cs-CZ" sz="2400" dirty="0"/>
              <a:t>)</a:t>
            </a:r>
          </a:p>
          <a:p>
            <a:pPr>
              <a:lnSpc>
                <a:spcPct val="90000"/>
              </a:lnSpc>
            </a:pPr>
            <a:endParaRPr lang="cs-CZ" altLang="cs-CZ" sz="2000" dirty="0"/>
          </a:p>
          <a:p>
            <a:endParaRPr lang="cs-CZ" altLang="cs-CZ" sz="20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644"/>
            <a:ext cx="9144000" cy="158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0586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1"/>
                </a:solidFill>
              </a:rPr>
              <a:t>Rodozměna 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err="1">
                <a:solidFill>
                  <a:schemeClr val="accent3">
                    <a:lumMod val="50000"/>
                  </a:schemeClr>
                </a:solidFill>
              </a:rPr>
              <a:t>Izomorfická</a:t>
            </a:r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 rodozměna:</a:t>
            </a:r>
            <a:r>
              <a:rPr lang="cs-CZ" sz="2400" dirty="0"/>
              <a:t> gametofyt a sporofyt nejsou morfologicky odlišné, u primitivnějších skupin – např. řád </a:t>
            </a:r>
            <a:r>
              <a:rPr lang="cs-CZ" sz="2400" dirty="0" err="1"/>
              <a:t>Ectocarpales</a:t>
            </a:r>
            <a:r>
              <a:rPr lang="cs-CZ" sz="2400" dirty="0"/>
              <a:t> </a:t>
            </a:r>
          </a:p>
          <a:p>
            <a:pPr>
              <a:lnSpc>
                <a:spcPct val="80000"/>
              </a:lnSpc>
            </a:pPr>
            <a:r>
              <a:rPr lang="cs-CZ" sz="2400" dirty="0" err="1">
                <a:solidFill>
                  <a:schemeClr val="accent3">
                    <a:lumMod val="50000"/>
                  </a:schemeClr>
                </a:solidFill>
              </a:rPr>
              <a:t>Heteromorfická</a:t>
            </a:r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 rodozměna: </a:t>
            </a:r>
            <a:r>
              <a:rPr lang="cs-CZ" sz="2400" dirty="0"/>
              <a:t>gametofyt omezen, řád </a:t>
            </a:r>
            <a:r>
              <a:rPr lang="cs-CZ" sz="2400" dirty="0" err="1"/>
              <a:t>Laminariales</a:t>
            </a:r>
            <a:endParaRPr lang="cs-CZ" sz="2400" dirty="0"/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U řádu </a:t>
            </a:r>
            <a:r>
              <a:rPr lang="cs-CZ" altLang="cs-CZ" sz="2400" dirty="0" err="1"/>
              <a:t>Fucales</a:t>
            </a:r>
            <a:r>
              <a:rPr lang="cs-CZ" altLang="cs-CZ" sz="2400" dirty="0"/>
              <a:t> není gametofyt vyvinut, haploidní jsou pouze gamety</a:t>
            </a:r>
          </a:p>
          <a:p>
            <a:pPr>
              <a:lnSpc>
                <a:spcPct val="90000"/>
              </a:lnSpc>
            </a:pPr>
            <a:endParaRPr lang="cs-CZ" altLang="cs-CZ" sz="2400" dirty="0"/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604"/>
            <a:ext cx="9144000" cy="158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5290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Systém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/>
          </a:p>
          <a:p>
            <a:endParaRPr lang="cs-CZ" altLang="cs-CZ" sz="2400" dirty="0"/>
          </a:p>
          <a:p>
            <a:endParaRPr lang="cs-CZ" altLang="cs-CZ" sz="2400" dirty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1400186" y="8341916"/>
            <a:ext cx="12664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Juráň dle Adl at al. 2012</a:t>
            </a:r>
            <a:endParaRPr lang="cs-CZ" sz="1100" dirty="0"/>
          </a:p>
        </p:txBody>
      </p:sp>
      <p:pic>
        <p:nvPicPr>
          <p:cNvPr id="1026" name="Picture 2" descr="Figure 1">
            <a:extLst>
              <a:ext uri="{FF2B5EF4-FFF2-40B4-BE49-F238E27FC236}">
                <a16:creationId xmlns:a16="http://schemas.microsoft.com/office/drawing/2014/main" id="{37D527C8-F06D-4C0D-9F79-F62AF4CE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3" y="1292998"/>
            <a:ext cx="7815014" cy="398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F8943B3-B20C-44A1-AEBE-F44047A19AF6}"/>
              </a:ext>
            </a:extLst>
          </p:cNvPr>
          <p:cNvSpPr txBox="1"/>
          <p:nvPr/>
        </p:nvSpPr>
        <p:spPr>
          <a:xfrm>
            <a:off x="7251812" y="5506621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>
                <a:solidFill>
                  <a:schemeClr val="bg1">
                    <a:lumMod val="65000"/>
                  </a:schemeClr>
                </a:solidFill>
              </a:rPr>
              <a:t>Burki</a:t>
            </a:r>
            <a:r>
              <a:rPr lang="cs-CZ" sz="1600" dirty="0">
                <a:solidFill>
                  <a:schemeClr val="bg1">
                    <a:lumMod val="65000"/>
                  </a:schemeClr>
                </a:solidFill>
              </a:rPr>
              <a:t> et al. 2020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3685C9EF-3FBE-45A5-B299-10357514475E}"/>
              </a:ext>
            </a:extLst>
          </p:cNvPr>
          <p:cNvSpPr/>
          <p:nvPr/>
        </p:nvSpPr>
        <p:spPr>
          <a:xfrm>
            <a:off x="539551" y="3328535"/>
            <a:ext cx="2181424" cy="2207462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2686143F-F222-4677-BE39-EBEEE6E4B76B}"/>
              </a:ext>
            </a:extLst>
          </p:cNvPr>
          <p:cNvSpPr/>
          <p:nvPr/>
        </p:nvSpPr>
        <p:spPr>
          <a:xfrm>
            <a:off x="755576" y="4653136"/>
            <a:ext cx="1368152" cy="43204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27"/>
    </mc:Choice>
    <mc:Fallback xmlns="">
      <p:transition spd="slow" advTm="213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1"/>
                </a:solidFill>
              </a:rPr>
              <a:t>Rodozměna 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1125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2400" dirty="0" err="1">
                <a:solidFill>
                  <a:schemeClr val="accent3">
                    <a:lumMod val="50000"/>
                  </a:schemeClr>
                </a:solidFill>
              </a:rPr>
              <a:t>Izomorfická</a:t>
            </a:r>
            <a:r>
              <a:rPr lang="cs-CZ" altLang="cs-CZ" sz="2400" dirty="0">
                <a:solidFill>
                  <a:schemeClr val="accent3">
                    <a:lumMod val="50000"/>
                  </a:schemeClr>
                </a:solidFill>
              </a:rPr>
              <a:t> rodozměna</a:t>
            </a:r>
            <a:r>
              <a:rPr lang="cs-CZ" altLang="cs-CZ" sz="2400" dirty="0"/>
              <a:t>: na haploidním gametofytu vznikají gametangia- gamety- kopulací vzniká </a:t>
            </a:r>
            <a:r>
              <a:rPr lang="cs-CZ" altLang="cs-CZ" sz="2400" dirty="0" err="1"/>
              <a:t>planozygota</a:t>
            </a:r>
            <a:r>
              <a:rPr lang="cs-CZ" altLang="cs-CZ" sz="2400" dirty="0"/>
              <a:t>- z ní vyklíčí diploidní sporofyt- na něm vyrostou sporangia- zoospory- ze zoospor vznikají nové gametofyty</a:t>
            </a:r>
          </a:p>
          <a:p>
            <a:pPr marL="0" indent="0">
              <a:lnSpc>
                <a:spcPct val="90000"/>
              </a:lnSpc>
              <a:buNone/>
            </a:pPr>
            <a:endParaRPr lang="cs-CZ" altLang="cs-CZ" sz="2400" dirty="0"/>
          </a:p>
          <a:p>
            <a:pPr>
              <a:lnSpc>
                <a:spcPct val="90000"/>
              </a:lnSpc>
            </a:pP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>
                <a:solidFill>
                  <a:schemeClr val="accent3">
                    <a:lumMod val="50000"/>
                  </a:schemeClr>
                </a:solidFill>
              </a:rPr>
              <a:t>Heteromorfická</a:t>
            </a:r>
            <a:r>
              <a:rPr lang="cs-CZ" altLang="cs-CZ" sz="2400" dirty="0">
                <a:solidFill>
                  <a:schemeClr val="accent3">
                    <a:lumMod val="50000"/>
                  </a:schemeClr>
                </a:solidFill>
              </a:rPr>
              <a:t> rodozměna:  </a:t>
            </a:r>
            <a:r>
              <a:rPr lang="cs-CZ" altLang="cs-CZ" sz="2400" dirty="0"/>
              <a:t>na </a:t>
            </a:r>
            <a:r>
              <a:rPr lang="cs-CZ" altLang="cs-CZ" sz="2400" dirty="0" err="1"/>
              <a:t>fyloidu</a:t>
            </a:r>
            <a:r>
              <a:rPr lang="cs-CZ" altLang="cs-CZ" sz="2400" dirty="0"/>
              <a:t> se vytvoří spory- z nich vyklíčí gametofyt (mikroskopický)- gametangia- gamety (spermatozoidy a oogonia)- zygota- sporofyt            </a:t>
            </a:r>
          </a:p>
          <a:p>
            <a:pPr>
              <a:lnSpc>
                <a:spcPct val="90000"/>
              </a:lnSpc>
            </a:pPr>
            <a:endParaRPr lang="cs-CZ" altLang="cs-CZ" sz="2400" dirty="0"/>
          </a:p>
          <a:p>
            <a:pPr marL="0" indent="0">
              <a:buNone/>
            </a:pPr>
            <a:endParaRPr lang="cs-CZ" altLang="cs-CZ" sz="24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4361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21</a:t>
            </a:fld>
            <a:endParaRPr lang="cs-CZ"/>
          </a:p>
        </p:txBody>
      </p:sp>
      <p:pic>
        <p:nvPicPr>
          <p:cNvPr id="5" name="Picture 2" descr="Výsledek obrázku pro rodozměna chalu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36712"/>
            <a:ext cx="5056418" cy="526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11560" y="234888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2"/>
                </a:solidFill>
              </a:rPr>
              <a:t>Sporofyt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036130" y="286782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2"/>
                </a:solidFill>
              </a:rPr>
              <a:t>Gametofyt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7A771FE-ABD0-4DD4-9B1A-AF8BE240DF7C}"/>
              </a:ext>
            </a:extLst>
          </p:cNvPr>
          <p:cNvSpPr/>
          <p:nvPr/>
        </p:nvSpPr>
        <p:spPr>
          <a:xfrm>
            <a:off x="187441" y="6192535"/>
            <a:ext cx="864096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altLang="cs-CZ" dirty="0" err="1">
                <a:solidFill>
                  <a:schemeClr val="accent3">
                    <a:lumMod val="50000"/>
                  </a:schemeClr>
                </a:solidFill>
              </a:rPr>
              <a:t>Heteromorfická</a:t>
            </a:r>
            <a:r>
              <a:rPr lang="cs-CZ" altLang="cs-CZ" dirty="0">
                <a:solidFill>
                  <a:schemeClr val="accent3">
                    <a:lumMod val="50000"/>
                  </a:schemeClr>
                </a:solidFill>
              </a:rPr>
              <a:t> rodozměna:  </a:t>
            </a:r>
            <a:r>
              <a:rPr lang="cs-CZ" altLang="cs-CZ" dirty="0"/>
              <a:t>na </a:t>
            </a:r>
            <a:r>
              <a:rPr lang="cs-CZ" altLang="cs-CZ" dirty="0" err="1"/>
              <a:t>fyloidu</a:t>
            </a:r>
            <a:r>
              <a:rPr lang="cs-CZ" altLang="cs-CZ" dirty="0"/>
              <a:t> se vytvoří spory- z nich vyklíčí gametofyt (mikroskopický)- gametangia- gamety (spermatozoidy a oogonia)- zygota- sporofyt            </a:t>
            </a:r>
          </a:p>
        </p:txBody>
      </p:sp>
    </p:spTree>
    <p:extLst>
      <p:ext uri="{BB962C8B-B14F-4D97-AF65-F5344CB8AC3E}">
        <p14:creationId xmlns:p14="http://schemas.microsoft.com/office/powerpoint/2010/main" val="1397399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1"/>
                </a:solidFill>
              </a:rPr>
              <a:t>Rodozměna 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altLang="cs-CZ" sz="2400" dirty="0"/>
              <a:t>U řádu </a:t>
            </a:r>
            <a:r>
              <a:rPr lang="cs-CZ" altLang="cs-CZ" sz="2400" dirty="0" err="1"/>
              <a:t>Fucales</a:t>
            </a:r>
            <a:r>
              <a:rPr lang="cs-CZ" altLang="cs-CZ" sz="2400" dirty="0"/>
              <a:t>: gametofyt jako samostatná rostlina chybí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sz="2400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dirty="0"/>
              <a:t>Vegetativní stélka: diploidní sporofyt- tvorba </a:t>
            </a:r>
            <a:r>
              <a:rPr lang="cs-CZ" altLang="cs-CZ" sz="2400" dirty="0" err="1"/>
              <a:t>receptakulí</a:t>
            </a:r>
            <a:r>
              <a:rPr lang="cs-CZ" altLang="cs-CZ" sz="2400" dirty="0"/>
              <a:t>- uvnitř vlastní gametangia- </a:t>
            </a:r>
            <a:r>
              <a:rPr lang="cs-CZ" altLang="cs-CZ" sz="2400" dirty="0" err="1"/>
              <a:t>konceptakula</a:t>
            </a:r>
            <a:endParaRPr lang="cs-CZ" altLang="cs-CZ" sz="2400" dirty="0"/>
          </a:p>
          <a:p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>
                <a:solidFill>
                  <a:schemeClr val="accent3">
                    <a:lumMod val="50000"/>
                  </a:schemeClr>
                </a:solidFill>
              </a:rPr>
              <a:t>Oogamie:</a:t>
            </a:r>
            <a:endParaRPr lang="cs-CZ" altLang="cs-CZ" sz="2400" dirty="0"/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400" dirty="0"/>
              <a:t>     gametangia uvnitř </a:t>
            </a:r>
            <a:r>
              <a:rPr lang="cs-CZ" altLang="cs-CZ" sz="2400" dirty="0" err="1"/>
              <a:t>konceptakulí</a:t>
            </a:r>
            <a:r>
              <a:rPr lang="cs-CZ" altLang="cs-CZ" sz="2400" dirty="0"/>
              <a:t>: anteridia, oogonia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400" dirty="0"/>
              <a:t>     gametangia produkují gamety- splynutím gamet vzniká zygota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400" dirty="0"/>
              <a:t>      ze zygoty vyroste diploidní sporofyt- v něm vznikají tetraspory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400" dirty="0"/>
              <a:t>      spory vyklíčí v gametofyt</a:t>
            </a:r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604"/>
            <a:ext cx="9144000" cy="158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3217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980728" y="116632"/>
            <a:ext cx="8229600" cy="1143000"/>
          </a:xfrm>
        </p:spPr>
        <p:txBody>
          <a:bodyPr/>
          <a:lstStyle/>
          <a:p>
            <a:r>
              <a:rPr lang="cs-CZ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Laminaria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7170" name="Picture 2" descr="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38100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solpugid.com/cabiota/Laminariasinclairi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34956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solpugid.com/cabiota/Laminariasinclairii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6911"/>
            <a:ext cx="34956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563888" y="5373216"/>
            <a:ext cx="15392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http://</a:t>
            </a:r>
            <a:r>
              <a:rPr lang="cs-CZ" sz="1000" dirty="0" err="1"/>
              <a:t>www.solpugid.com</a:t>
            </a:r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3125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540305" y="198438"/>
            <a:ext cx="8229600" cy="1143000"/>
          </a:xfrm>
        </p:spPr>
        <p:txBody>
          <a:bodyPr/>
          <a:lstStyle/>
          <a:p>
            <a:r>
              <a:rPr lang="cs-CZ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Fucus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vesiculosus</a:t>
            </a:r>
            <a:endParaRPr lang="cs-CZ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AutoShape 2" descr="data:image/jpeg;base64,/9j/4AAQSkZJRgABAQAAAQABAAD/2wCEAAkGBhQSERQUEBASEBUUFxYYEBASFBQWFhgYExcWGRkVFRgXHCYeFxkkGRUUHzAgIycpLSwsFR4xNTAqNSYrLCkBCQoKDgwOFw8PGiwlHyAvKSwqKSwsKSksKTApKSkpLCkpKSksKSwpKSwsKSwsKSkpLCwsLCkpKSkpLCksLCksKf/AABEIAOoAsAMBIgACEQEDEQH/xAAcAAEAAgMBAQEAAAAAAAAAAAAABgcDBAUBAgj/xAA5EAACAQIEBAMGBAUEAwAAAAABAgADEQQFEiEGMUFREyJhBzJxgZGhI0KxwRRSYtHwcoKy4SQzkv/EABoBAQADAQEBAAAAAAAAAAAAAAABAgMEBQb/xAAnEQEAAgICAgEDBAMAAAAAAAAAAQIDEQQSITFBBRMiMlFhkRRxgf/aAAwDAQACEQMRAD8AvGIiAiIgIiICIiAiIgIiICIiAiIgIiICIiAiIgIiICIiAiIgIiICIiAiIgIiICIiAiIgIiICIiAiIgIiICIiAiIgInk8ZwBc7DqZA+omOlWDAFSGB5Ebifd4id+YHsREkJ5eCZDOLuJfLVpUmKMgNze17DpM8mSuPXZMRtM7z2VDwPxlVo+Wq+qiLai53W/Ve/wlq4PGrVUMjBgeREjHmrfxE+SYmGzERNUEREBERAREQEREBERA52e5j4NB6g5geX4nlK/qcaM1DwWJLte9S97+npO97R8w0UlS43JJF9yB2lZ06igh+fYdPnPnvqGa85JpWfDox1jW1qcJ4srQAPc2HptNnP8AiQU18OiQ1ZuS7eXqWbtteRfhHNjUVhYA0ztbkQ24+4kXzg1KFYOWuahJZvid13nTj5H28GOI9yzmN2lM+GeNapxRoYp1NxdDYD1FiO8niveUTn6m61lsGFiwU8i26j02lu8OZn41Gm976lB2723+87uPkm8TEqS7RlM5xjQMXUZ9wajC3e7EWlqcQ5yuFw71m30jYep5SmM5o6wGVrsx1lSNLeY3v12PecP1K25pDbDHtlp0qZPh0vdRt99RZ+dyeoH6yfcGVylMrfbVsf8APW8r3JcMVW/U8gP2k/yWiyhQ3MWHw9PvOTgbvyZmPUL5fxpEJvSe4mSYMIPLM8+jcpERAREQEREBERARPLz2BAPatlxalTqr+QlT8G/7ErKnSblYgkkgH5S8uLsIKmDrqx0/hsQ3YqLj77fOUfVxXmQ9e37Tw+dSYybrHtvjmNalNODMLoDE7kkXP7feecTIg1I6khrMD27n06jaOGcyVan8O40uSSvYnqt+s+OOq4NYINytPzW353O8rbxxaz8xKY13lwq+NoCmiImu5vUDE32259Tb6SyOF6Qp0qaLyA8o2Ox33I585TuBxfh1A2kNboeUtbgnEFqCFhbc2/0g7frOrh2/OYlndl9pwLYMINyWv/8AI/z6ypsNWZmANwdlF+m/K8srjrOEdlSm+o0w3ihTcC9tu17iVrmWYWrKQAeWxG2/oJy8yZtl6x/bTHGq7Tbh/Cg+f+U2UfLcyZZTg7m8gnCmNapiCFKsip5yq6VLE7WHQ85aWW0xYT0ODijHijX/AFnkt2s3aa2E+4idzMiIgIiICJgxeJFNGcgkKCSBz27SO5Dxj49VkZdPWn8LXsfWYX5FMdorafMpisylM1amZUw4pl1Dnkt95nD3lecaA0sV4gNrhW+m39ply884KRaITWvaUzzLPqdBlWoTd+Vhe29rmdBXvKr4lzla5pONmsA46XJ6Sb5DmOqlT3/KB9NpjxuXObLavx8LWp1iJa3tFzPwMEzfzOim3YncD5CUPnWbqKwegCoDhlU+hvv85+huKeHUxuHNKre1wykHky3sT3G8/P2b8L+HUZSbaSQym9xb15HpNc8xFo7IrEtunnbVK1Fr76gRbewLaj9Ln6Tu4vNQauILrepdtJPMEE2t6WkQw1X+HIqLttfcE3tJPxLh/wATXe2tFfbrqH95x5P0/wALdWthcEHa4XcnygevS0sEE4fBto2anT2P9R6/HeQbhm7Vka3lp21b99uXxIlg5oyLhnFRgPE8qgmxJO+3yBPyl+Jj6xbJM+S071Cs8tz0MHDO1ALcix8zMu255c95zcfXNdyxsG28wHO3UjuZo5phWRmIUsoJB5bEk89+v951OEcnfEMdrAWLP23vt3MzmvbzX2R4nynfs/y0pRuebsST8Nh+8s7ApZRIvkWACBVUbDYSX0EsJ62KvWkQzmdyyRETRBERAREQPiqlwQRcEWI9DKnxS/wmJqIDpsRoP9PvL/npLaMhHHvDhqfjUxcqCHXqQOo9RPN+o4JyY919w1xW1PltcM8UeKSlSwbmLcmH7GOPMu8SiKii5p7nuV6j9PpK2wmPak62J1Kbqfh0MtjKcyXEUVYcmG4PToR95hxcn+RinDk9pvHS24U3VxJFh63Hw6SyOEq96NO3Y/qZCeOMo/h6507K3mT0BvdfgJIPZ9jbqyH8pBHwYb/cGZ8Kn2s2p/0nJbtCy6e6yr/ahkpWotdR5XGlz/UOR+Yln4c7SHe0PiWlTotRKGqzbMLHSl+RJ7z1eRSLU8s6zqVN1qKvTKOSADsRuQfSd/OsUKmHplbnwqapUc7Xa3MDmbW+85uEywOjm92dtFJb2F1XUzE/C31nOLHRpJtvax+l7Tgik66z6Xmduzw9SZqqopI1EXt1F/0E7PF+YkYxBtakqaFPK53Lfp9JocL5rRoVmauzCwsukFgD15dbTS4mzVa9R6gGxIFO/bYXPr6TSJ1TX7qzEbc3NFLk2udZPTYcyTcdN+ssPgjKPCoC35vNc87DbeQbI8U9IhkQ1GJIRAL3vtb09TJfnWNNOmtBTpIANUKeV99APYbysWjDE3n4T+rwsnJkQi6MrW2Okg2PynZEqDgxqq1VNFtIveoL7FeW4lr4bEBp18bkffr21pS1es6bMRE6lSIiAiIgJhxFG4maeQKz404UADVaQt1dRy+KjpNLgDOWVnpt7oGq52t6/CWbmOD1owU6SQQDYG1x6yh84wzUazJUBR0O53sR3v1BnkZ8U4csXxw2rPaNSmftOzCi9OmFdGqAm9iDZSOpHK5nI9nuI/FZe6en5SP2MhVXEKAQRa9+QHWdXgXMxRq0zVOkWILHoGAteWjdskXn+FY9aX7gWuspz2lZzUo4uvTddK1NLUmYC5XTa6HtquPlLbyfEK6AqwZTyZTcH5yt/bRhBUqUVZT/AOttL9L6hcfpO7Nqa7UhVOBzp1uL2VSxW2xDOtuf0+k6NRx4NMAHWmovUPIhmuB8t95p5TZKrKQBdSLdNpuYbH+E93XUBsFP2nLa37NNMS1tNK5bzX929/nMOHzFSAWNit7JvuxPS01cxbVum38w6bzb4dwKjz1QSLkLp6kfH1lPEV7SiFlcLClRwa1rh3e5bUQWLEny+ijtOXisO9QNXbddV2tzJv07Acpx0xh13Hl7gf5zmf8AFsVBurHq23wtODkZZyW1b18NK11G4Tnh6mq0Q4YWcXZu1vy/LtOvhuLlV1VULgkDVex7XA7SBZbl1XTpAY732BI3+0lOSZR4bB6liR7q8/mxmmLNmt1x4Y1EfKJrGtz7WOlUGfc5OW1CdzOqJ77B7ERAREQEREDwiRXi3hFMUASSjDbWoBNj0IPP/qSufLJeRNYtGpH5z4vyf+EqGmxZ9ShkYALt89rgzmZLnFFWfx0LqQLX2IZTuD2NuvpL74s4PpYyiUqix/I67Mh7qf2lCZ5wi+FqOj6tX5WKgBgt/MLbb7fWct8UVXidpl7KuKPDxdTDavwqnmpjsw5W7XHTuLyb+0rC+NhU02L6x4Y3JJ0+6AJSPB2LFKsKtmDIwJ+PQ2PKWP7U8XWXDUMTQchaZYPp5gVVFn+HlI+ctHms1PnaqmqacUoqXpAtZydwL7Ftufed/NRRFemKbLUp1qYA1c1Y3swPcc+vaQTHYsudR3N7k/H/AAzpZHiQa9DWTppuHe/an5zb6D6yPt+jbp8O4SlVxLJVZvCs+/Im1yPntO3WFJFCUlKqPcW++/UnqTI/llFtZflqJa3YMSbfeSvh/J2ruQvl0++7chfl8ZxZ/wAp61XiWlhyi3139FH7nnJRwXgCxeoy2XYU7997kA+nWdrA8K0l5qap23fl8hJJgcu5bWA5C202w8Wd97qWt8QxUMvLToYbKO862FwoA5TaCz0IiI9KMGHw+kTYiJIREQEREBERAREQPGWRTjfhpcRh3vYMoLIxHUDcH0IksnxUS4kTG40PyriKZpVg4/N5XA725G/W8meTcSPqOXZipWnV8isT50JtpBPIjcWvJ17QuAKeMotoHh1lBNKogsbjkrW94E9+UorOczqVqitVGmqulKgFwdVLy3HqbAzn6dfO1978OzxfwEMHWAOmorglGAKkaehF7X5cpGMA2hht1sbjkBuT8NxLT42xJqZfhK7W1EWJ7ll9752JkS4E4c/isQahX8KkRc8rm/u+oNt5OtzKZ8JJlHA2umtTWU8TzaCNwp5fbeTvI8iWigSmLD8x6k9zOllmAv0nfw+ACzSmOtfMKbaeEywdZ0qeGAmZVns0QAREQEREBERAREQEREBERAREQPh6d5QvtP4bXD49qgSy10NRGHR1Glx/xPzMv0yE+1Phd8Xg70BetQPiUh3sPMg+IvM717RpMTqUB9pCBMswyj3VZPoKZ2nvscp3oVri34o2/wBonGzHNxicnohyQaGIRKw/MFs1h+3yk29m+XLToM1M+WpUJAtyCgIPsolazHbS8xOtrHy3DgCb818INpsTZmREQEREBERAREQEREBERAREQEREBPl1vPqCIFDe1nhpsHUavRH/AI+JdPHW2yVV3Df7t/nJd7NmVsFRKm/vav8AVq3k5z7J6eKoVKNZdSVFIYfHqPUc/lK44AonAV3y6uCGDNUw1U+7VpsQfL/UttxKdPy3C8X8aWnhxsJmmKgdpll1CIiAiIgIiICIiAiIgIiICIiAiIgIiIHhE4me8N08R4Ze6vScPRqobOjA9D2PUdbzuTwiBr4ebM+Qk+oCIiAiIgIiICIiAiIgIiICIiAiIgIiICIiAiIgIiICIiAiIgIiICIiAiIgIiICIiAiIgIiICIiAiIgIiICIiAiI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BASEBUUFxYYEBASFBQWFhgYExcWGRkVFRgXHCYeFxkkGRUUHzAgIycpLSwsFR4xNTAqNSYrLCkBCQoKDgwOFw8PGiwlHyAvKSwqKSwsKSksKTApKSkpLCkpKSksKSwpKSwsKSwsKSkpLCwsLCkpKSkpLCksLCksKf/AABEIAOoAsAMBIgACEQEDEQH/xAAcAAEAAgMBAQEAAAAAAAAAAAAABgcDBAUBAgj/xAA5EAACAQIEBAMGBAUEAwAAAAABAgADEQQFEiEGMUFREyJhBzJxgZGhI0KxwRRSYtHwcoKy4SQzkv/EABoBAQADAQEBAAAAAAAAAAAAAAABAgMEBQb/xAAnEQEAAgICAgEDBAMAAAAAAAAAAQIDEQQSITFBBRMiMlFhkRRxgf/aAAwDAQACEQMRAD8AvGIiAiIgIiICIiAiIgIiICIiAiIgIiICIiAiIgIiICIiAiIgIiICIiAiIgIiICIiAiIgIiICIiAiIgIiICIiAiIgInk8ZwBc7DqZA+omOlWDAFSGB5Ebifd4id+YHsREkJ5eCZDOLuJfLVpUmKMgNze17DpM8mSuPXZMRtM7z2VDwPxlVo+Wq+qiLai53W/Ve/wlq4PGrVUMjBgeREjHmrfxE+SYmGzERNUEREBERAREQEREBERA52e5j4NB6g5geX4nlK/qcaM1DwWJLte9S97+npO97R8w0UlS43JJF9yB2lZ06igh+fYdPnPnvqGa85JpWfDox1jW1qcJ4srQAPc2HptNnP8AiQU18OiQ1ZuS7eXqWbtteRfhHNjUVhYA0ztbkQ24+4kXzg1KFYOWuahJZvid13nTj5H28GOI9yzmN2lM+GeNapxRoYp1NxdDYD1FiO8niveUTn6m61lsGFiwU8i26j02lu8OZn41Gm976lB2723+87uPkm8TEqS7RlM5xjQMXUZ9wajC3e7EWlqcQ5yuFw71m30jYep5SmM5o6wGVrsx1lSNLeY3v12PecP1K25pDbDHtlp0qZPh0vdRt99RZ+dyeoH6yfcGVylMrfbVsf8APW8r3JcMVW/U8gP2k/yWiyhQ3MWHw9PvOTgbvyZmPUL5fxpEJvSe4mSYMIPLM8+jcpERAREQEREBERARPLz2BAPatlxalTqr+QlT8G/7ErKnSblYgkkgH5S8uLsIKmDrqx0/hsQ3YqLj77fOUfVxXmQ9e37Tw+dSYybrHtvjmNalNODMLoDE7kkXP7feecTIg1I6khrMD27n06jaOGcyVan8O40uSSvYnqt+s+OOq4NYINytPzW353O8rbxxaz8xKY13lwq+NoCmiImu5vUDE32259Tb6SyOF6Qp0qaLyA8o2Ox33I585TuBxfh1A2kNboeUtbgnEFqCFhbc2/0g7frOrh2/OYlndl9pwLYMINyWv/8AI/z6ypsNWZmANwdlF+m/K8srjrOEdlSm+o0w3ihTcC9tu17iVrmWYWrKQAeWxG2/oJy8yZtl6x/bTHGq7Tbh/Cg+f+U2UfLcyZZTg7m8gnCmNapiCFKsip5yq6VLE7WHQ85aWW0xYT0ODijHijX/AFnkt2s3aa2E+4idzMiIgIiICJgxeJFNGcgkKCSBz27SO5Dxj49VkZdPWn8LXsfWYX5FMdorafMpisylM1amZUw4pl1Dnkt95nD3lecaA0sV4gNrhW+m39ply884KRaITWvaUzzLPqdBlWoTd+Vhe29rmdBXvKr4lzla5pONmsA46XJ6Sb5DmOqlT3/KB9NpjxuXObLavx8LWp1iJa3tFzPwMEzfzOim3YncD5CUPnWbqKwegCoDhlU+hvv85+huKeHUxuHNKre1wykHky3sT3G8/P2b8L+HUZSbaSQym9xb15HpNc8xFo7IrEtunnbVK1Fr76gRbewLaj9Ln6Tu4vNQauILrepdtJPMEE2t6WkQw1X+HIqLttfcE3tJPxLh/wATXe2tFfbrqH95x5P0/wALdWthcEHa4XcnygevS0sEE4fBto2anT2P9R6/HeQbhm7Vka3lp21b99uXxIlg5oyLhnFRgPE8qgmxJO+3yBPyl+Jj6xbJM+S071Cs8tz0MHDO1ALcix8zMu255c95zcfXNdyxsG28wHO3UjuZo5phWRmIUsoJB5bEk89+v951OEcnfEMdrAWLP23vt3MzmvbzX2R4nynfs/y0pRuebsST8Nh+8s7ApZRIvkWACBVUbDYSX0EsJ62KvWkQzmdyyRETRBERAREQPiqlwQRcEWI9DKnxS/wmJqIDpsRoP9PvL/npLaMhHHvDhqfjUxcqCHXqQOo9RPN+o4JyY919w1xW1PltcM8UeKSlSwbmLcmH7GOPMu8SiKii5p7nuV6j9PpK2wmPak62J1Kbqfh0MtjKcyXEUVYcmG4PToR95hxcn+RinDk9pvHS24U3VxJFh63Hw6SyOEq96NO3Y/qZCeOMo/h6507K3mT0BvdfgJIPZ9jbqyH8pBHwYb/cGZ8Kn2s2p/0nJbtCy6e6yr/ahkpWotdR5XGlz/UOR+Yln4c7SHe0PiWlTotRKGqzbMLHSl+RJ7z1eRSLU8s6zqVN1qKvTKOSADsRuQfSd/OsUKmHplbnwqapUc7Xa3MDmbW+85uEywOjm92dtFJb2F1XUzE/C31nOLHRpJtvax+l7Tgik66z6Xmduzw9SZqqopI1EXt1F/0E7PF+YkYxBtakqaFPK53Lfp9JocL5rRoVmauzCwsukFgD15dbTS4mzVa9R6gGxIFO/bYXPr6TSJ1TX7qzEbc3NFLk2udZPTYcyTcdN+ssPgjKPCoC35vNc87DbeQbI8U9IhkQ1GJIRAL3vtb09TJfnWNNOmtBTpIANUKeV99APYbysWjDE3n4T+rwsnJkQi6MrW2Okg2PynZEqDgxqq1VNFtIveoL7FeW4lr4bEBp18bkffr21pS1es6bMRE6lSIiAiIgJhxFG4maeQKz404UADVaQt1dRy+KjpNLgDOWVnpt7oGq52t6/CWbmOD1owU6SQQDYG1x6yh84wzUazJUBR0O53sR3v1BnkZ8U4csXxw2rPaNSmftOzCi9OmFdGqAm9iDZSOpHK5nI9nuI/FZe6en5SP2MhVXEKAQRa9+QHWdXgXMxRq0zVOkWILHoGAteWjdskXn+FY9aX7gWuspz2lZzUo4uvTddK1NLUmYC5XTa6HtquPlLbyfEK6AqwZTyZTcH5yt/bRhBUqUVZT/AOttL9L6hcfpO7Nqa7UhVOBzp1uL2VSxW2xDOtuf0+k6NRx4NMAHWmovUPIhmuB8t95p5TZKrKQBdSLdNpuYbH+E93XUBsFP2nLa37NNMS1tNK5bzX929/nMOHzFSAWNit7JvuxPS01cxbVum38w6bzb4dwKjz1QSLkLp6kfH1lPEV7SiFlcLClRwa1rh3e5bUQWLEny+ijtOXisO9QNXbddV2tzJv07Acpx0xh13Hl7gf5zmf8AFsVBurHq23wtODkZZyW1b18NK11G4Tnh6mq0Q4YWcXZu1vy/LtOvhuLlV1VULgkDVex7XA7SBZbl1XTpAY732BI3+0lOSZR4bB6liR7q8/mxmmLNmt1x4Y1EfKJrGtz7WOlUGfc5OW1CdzOqJ77B7ERAREQEREDwiRXi3hFMUASSjDbWoBNj0IPP/qSufLJeRNYtGpH5z4vyf+EqGmxZ9ShkYALt89rgzmZLnFFWfx0LqQLX2IZTuD2NuvpL74s4PpYyiUqix/I67Mh7qf2lCZ5wi+FqOj6tX5WKgBgt/MLbb7fWct8UVXidpl7KuKPDxdTDavwqnmpjsw5W7XHTuLyb+0rC+NhU02L6x4Y3JJ0+6AJSPB2LFKsKtmDIwJ+PQ2PKWP7U8XWXDUMTQchaZYPp5gVVFn+HlI+ctHms1PnaqmqacUoqXpAtZydwL7Ftufed/NRRFemKbLUp1qYA1c1Y3swPcc+vaQTHYsudR3N7k/H/AAzpZHiQa9DWTppuHe/an5zb6D6yPt+jbp8O4SlVxLJVZvCs+/Im1yPntO3WFJFCUlKqPcW++/UnqTI/llFtZflqJa3YMSbfeSvh/J2ruQvl0++7chfl8ZxZ/wAp61XiWlhyi3139FH7nnJRwXgCxeoy2XYU7997kA+nWdrA8K0l5qap23fl8hJJgcu5bWA5C202w8Wd97qWt8QxUMvLToYbKO862FwoA5TaCz0IiI9KMGHw+kTYiJIREQEREBERAREQPGWRTjfhpcRh3vYMoLIxHUDcH0IksnxUS4kTG40PyriKZpVg4/N5XA725G/W8meTcSPqOXZipWnV8isT50JtpBPIjcWvJ17QuAKeMotoHh1lBNKogsbjkrW94E9+UorOczqVqitVGmqulKgFwdVLy3HqbAzn6dfO1978OzxfwEMHWAOmorglGAKkaehF7X5cpGMA2hht1sbjkBuT8NxLT42xJqZfhK7W1EWJ7ll9752JkS4E4c/isQahX8KkRc8rm/u+oNt5OtzKZ8JJlHA2umtTWU8TzaCNwp5fbeTvI8iWigSmLD8x6k9zOllmAv0nfw+ACzSmOtfMKbaeEywdZ0qeGAmZVns0QAREQEREBERAREQEREBERAREQPh6d5QvtP4bXD49qgSy10NRGHR1Glx/xPzMv0yE+1Phd8Xg70BetQPiUh3sPMg+IvM717RpMTqUB9pCBMswyj3VZPoKZ2nvscp3oVri34o2/wBonGzHNxicnohyQaGIRKw/MFs1h+3yk29m+XLToM1M+WpUJAtyCgIPsolazHbS8xOtrHy3DgCb818INpsTZmREQEREBERAREQEREBERAREQEREBPl1vPqCIFDe1nhpsHUavRH/AI+JdPHW2yVV3Df7t/nJd7NmVsFRKm/vav8AVq3k5z7J6eKoVKNZdSVFIYfHqPUc/lK44AonAV3y6uCGDNUw1U+7VpsQfL/UttxKdPy3C8X8aWnhxsJmmKgdpll1CIiAiIgIiICIiAiIgIiICIiAiIgIiIHhE4me8N08R4Ze6vScPRqobOjA9D2PUdbzuTwiBr4ebM+Qk+oCIiAiIgIiICIiAiIgIiICIiAiIgIiICIiAiIgIiICIiAiIgIiICIiAiIgIiICIiAiIgIiICIiAiIgIiICIiAiIg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data:image/jpeg;base64,/9j/4AAQSkZJRgABAQAAAQABAAD/2wCEAAkGBhQSERQUEBASEBUUFxYYEBASFBQWFhgYExcWGRkVFRgXHCYeFxkkGRUUHzAgIycpLSwsFR4xNTAqNSYrLCkBCQoKDgwOFw8PGiwlHyAvKSwqKSwsKSksKTApKSkpLCkpKSksKSwpKSwsKSwsKSkpLCwsLCkpKSkpLCksLCksKf/AABEIAOoAsAMBIgACEQEDEQH/xAAcAAEAAgMBAQEAAAAAAAAAAAAABgcDBAUBAgj/xAA5EAACAQIEBAMGBAUEAwAAAAABAgADEQQFEiEGMUFREyJhBzJxgZGhI0KxwRRSYtHwcoKy4SQzkv/EABoBAQADAQEBAAAAAAAAAAAAAAABAgMEBQb/xAAnEQEAAgICAgEDBAMAAAAAAAAAAQIDEQQSITFBBRMiMlFhkRRxgf/aAAwDAQACEQMRAD8AvGIiAiIgIiICIiAiIgIiICIiAiIgIiICIiAiIgIiICIiAiIgIiICIiAiIgIiICIiAiIgIiICIiAiIgIiICIiAiIgInk8ZwBc7DqZA+omOlWDAFSGB5Ebifd4id+YHsREkJ5eCZDOLuJfLVpUmKMgNze17DpM8mSuPXZMRtM7z2VDwPxlVo+Wq+qiLai53W/Ve/wlq4PGrVUMjBgeREjHmrfxE+SYmGzERNUEREBERAREQEREBERA52e5j4NB6g5geX4nlK/qcaM1DwWJLte9S97+npO97R8w0UlS43JJF9yB2lZ06igh+fYdPnPnvqGa85JpWfDox1jW1qcJ4srQAPc2HptNnP8AiQU18OiQ1ZuS7eXqWbtteRfhHNjUVhYA0ztbkQ24+4kXzg1KFYOWuahJZvid13nTj5H28GOI9yzmN2lM+GeNapxRoYp1NxdDYD1FiO8niveUTn6m61lsGFiwU8i26j02lu8OZn41Gm976lB2723+87uPkm8TEqS7RlM5xjQMXUZ9wajC3e7EWlqcQ5yuFw71m30jYep5SmM5o6wGVrsx1lSNLeY3v12PecP1K25pDbDHtlp0qZPh0vdRt99RZ+dyeoH6yfcGVylMrfbVsf8APW8r3JcMVW/U8gP2k/yWiyhQ3MWHw9PvOTgbvyZmPUL5fxpEJvSe4mSYMIPLM8+jcpERAREQEREBERARPLz2BAPatlxalTqr+QlT8G/7ErKnSblYgkkgH5S8uLsIKmDrqx0/hsQ3YqLj77fOUfVxXmQ9e37Tw+dSYybrHtvjmNalNODMLoDE7kkXP7feecTIg1I6khrMD27n06jaOGcyVan8O40uSSvYnqt+s+OOq4NYINytPzW353O8rbxxaz8xKY13lwq+NoCmiImu5vUDE32259Tb6SyOF6Qp0qaLyA8o2Ox33I585TuBxfh1A2kNboeUtbgnEFqCFhbc2/0g7frOrh2/OYlndl9pwLYMINyWv/8AI/z6ypsNWZmANwdlF+m/K8srjrOEdlSm+o0w3ihTcC9tu17iVrmWYWrKQAeWxG2/oJy8yZtl6x/bTHGq7Tbh/Cg+f+U2UfLcyZZTg7m8gnCmNapiCFKsip5yq6VLE7WHQ85aWW0xYT0ODijHijX/AFnkt2s3aa2E+4idzMiIgIiICJgxeJFNGcgkKCSBz27SO5Dxj49VkZdPWn8LXsfWYX5FMdorafMpisylM1amZUw4pl1Dnkt95nD3lecaA0sV4gNrhW+m39ply884KRaITWvaUzzLPqdBlWoTd+Vhe29rmdBXvKr4lzla5pONmsA46XJ6Sb5DmOqlT3/KB9NpjxuXObLavx8LWp1iJa3tFzPwMEzfzOim3YncD5CUPnWbqKwegCoDhlU+hvv85+huKeHUxuHNKre1wykHky3sT3G8/P2b8L+HUZSbaSQym9xb15HpNc8xFo7IrEtunnbVK1Fr76gRbewLaj9Ln6Tu4vNQauILrepdtJPMEE2t6WkQw1X+HIqLttfcE3tJPxLh/wATXe2tFfbrqH95x5P0/wALdWthcEHa4XcnygevS0sEE4fBto2anT2P9R6/HeQbhm7Vka3lp21b99uXxIlg5oyLhnFRgPE8qgmxJO+3yBPyl+Jj6xbJM+S071Cs8tz0MHDO1ALcix8zMu255c95zcfXNdyxsG28wHO3UjuZo5phWRmIUsoJB5bEk89+v951OEcnfEMdrAWLP23vt3MzmvbzX2R4nynfs/y0pRuebsST8Nh+8s7ApZRIvkWACBVUbDYSX0EsJ62KvWkQzmdyyRETRBERAREQPiqlwQRcEWI9DKnxS/wmJqIDpsRoP9PvL/npLaMhHHvDhqfjUxcqCHXqQOo9RPN+o4JyY919w1xW1PltcM8UeKSlSwbmLcmH7GOPMu8SiKii5p7nuV6j9PpK2wmPak62J1Kbqfh0MtjKcyXEUVYcmG4PToR95hxcn+RinDk9pvHS24U3VxJFh63Hw6SyOEq96NO3Y/qZCeOMo/h6507K3mT0BvdfgJIPZ9jbqyH8pBHwYb/cGZ8Kn2s2p/0nJbtCy6e6yr/ahkpWotdR5XGlz/UOR+Yln4c7SHe0PiWlTotRKGqzbMLHSl+RJ7z1eRSLU8s6zqVN1qKvTKOSADsRuQfSd/OsUKmHplbnwqapUc7Xa3MDmbW+85uEywOjm92dtFJb2F1XUzE/C31nOLHRpJtvax+l7Tgik66z6Xmduzw9SZqqopI1EXt1F/0E7PF+YkYxBtakqaFPK53Lfp9JocL5rRoVmauzCwsukFgD15dbTS4mzVa9R6gGxIFO/bYXPr6TSJ1TX7qzEbc3NFLk2udZPTYcyTcdN+ssPgjKPCoC35vNc87DbeQbI8U9IhkQ1GJIRAL3vtb09TJfnWNNOmtBTpIANUKeV99APYbysWjDE3n4T+rwsnJkQi6MrW2Okg2PynZEqDgxqq1VNFtIveoL7FeW4lr4bEBp18bkffr21pS1es6bMRE6lSIiAiIgJhxFG4maeQKz404UADVaQt1dRy+KjpNLgDOWVnpt7oGq52t6/CWbmOD1owU6SQQDYG1x6yh84wzUazJUBR0O53sR3v1BnkZ8U4csXxw2rPaNSmftOzCi9OmFdGqAm9iDZSOpHK5nI9nuI/FZe6en5SP2MhVXEKAQRa9+QHWdXgXMxRq0zVOkWILHoGAteWjdskXn+FY9aX7gWuspz2lZzUo4uvTddK1NLUmYC5XTa6HtquPlLbyfEK6AqwZTyZTcH5yt/bRhBUqUVZT/AOttL9L6hcfpO7Nqa7UhVOBzp1uL2VSxW2xDOtuf0+k6NRx4NMAHWmovUPIhmuB8t95p5TZKrKQBdSLdNpuYbH+E93XUBsFP2nLa37NNMS1tNK5bzX929/nMOHzFSAWNit7JvuxPS01cxbVum38w6bzb4dwKjz1QSLkLp6kfH1lPEV7SiFlcLClRwa1rh3e5bUQWLEny+ijtOXisO9QNXbddV2tzJv07Acpx0xh13Hl7gf5zmf8AFsVBurHq23wtODkZZyW1b18NK11G4Tnh6mq0Q4YWcXZu1vy/LtOvhuLlV1VULgkDVex7XA7SBZbl1XTpAY732BI3+0lOSZR4bB6liR7q8/mxmmLNmt1x4Y1EfKJrGtz7WOlUGfc5OW1CdzOqJ77B7ERAREQEREDwiRXi3hFMUASSjDbWoBNj0IPP/qSufLJeRNYtGpH5z4vyf+EqGmxZ9ShkYALt89rgzmZLnFFWfx0LqQLX2IZTuD2NuvpL74s4PpYyiUqix/I67Mh7qf2lCZ5wi+FqOj6tX5WKgBgt/MLbb7fWct8UVXidpl7KuKPDxdTDavwqnmpjsw5W7XHTuLyb+0rC+NhU02L6x4Y3JJ0+6AJSPB2LFKsKtmDIwJ+PQ2PKWP7U8XWXDUMTQchaZYPp5gVVFn+HlI+ctHms1PnaqmqacUoqXpAtZydwL7Ftufed/NRRFemKbLUp1qYA1c1Y3swPcc+vaQTHYsudR3N7k/H/AAzpZHiQa9DWTppuHe/an5zb6D6yPt+jbp8O4SlVxLJVZvCs+/Im1yPntO3WFJFCUlKqPcW++/UnqTI/llFtZflqJa3YMSbfeSvh/J2ruQvl0++7chfl8ZxZ/wAp61XiWlhyi3139FH7nnJRwXgCxeoy2XYU7997kA+nWdrA8K0l5qap23fl8hJJgcu5bWA5C202w8Wd97qWt8QxUMvLToYbKO862FwoA5TaCz0IiI9KMGHw+kTYiJIREQEREBERAREQPGWRTjfhpcRh3vYMoLIxHUDcH0IksnxUS4kTG40PyriKZpVg4/N5XA725G/W8meTcSPqOXZipWnV8isT50JtpBPIjcWvJ17QuAKeMotoHh1lBNKogsbjkrW94E9+UorOczqVqitVGmqulKgFwdVLy3HqbAzn6dfO1978OzxfwEMHWAOmorglGAKkaehF7X5cpGMA2hht1sbjkBuT8NxLT42xJqZfhK7W1EWJ7ll9752JkS4E4c/isQahX8KkRc8rm/u+oNt5OtzKZ8JJlHA2umtTWU8TzaCNwp5fbeTvI8iWigSmLD8x6k9zOllmAv0nfw+ACzSmOtfMKbaeEywdZ0qeGAmZVns0QAREQEREBERAREQEREBERAREQPh6d5QvtP4bXD49qgSy10NRGHR1Glx/xPzMv0yE+1Phd8Xg70BetQPiUh3sPMg+IvM717RpMTqUB9pCBMswyj3VZPoKZ2nvscp3oVri34o2/wBonGzHNxicnohyQaGIRKw/MFs1h+3yk29m+XLToM1M+WpUJAtyCgIPsolazHbS8xOtrHy3DgCb818INpsTZmREQEREBERAREQEREBERAREQEREBPl1vPqCIFDe1nhpsHUavRH/AI+JdPHW2yVV3Df7t/nJd7NmVsFRKm/vav8AVq3k5z7J6eKoVKNZdSVFIYfHqPUc/lK44AonAV3y6uCGDNUw1U+7VpsQfL/UttxKdPy3C8X8aWnhxsJmmKgdpll1CIiAiIgIiICIiAiIgIiICIiAiIgIiIHhE4me8N08R4Ze6vScPRqobOjA9D2PUdbzuTwiBr4ebM+Qk+oCIiAiIgIiICIiAiIgIiICIiAiIgIiICIiAiIgIiICIiAiIgIiICIiAiIgIiICIiAiIgIiICIiAiIgIiICIiAiIg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8" descr="data:image/jpeg;base64,/9j/4AAQSkZJRgABAQAAAQABAAD/2wCEAAkGBhQSERQUEBASEBUUFxYYEBASFBQWFhgYExcWGRkVFRgXHCYeFxkkGRUUHzAgIycpLSwsFR4xNTAqNSYrLCkBCQoKDgwOFw8PGiwlHyAvKSwqKSwsKSksKTApKSkpLCkpKSksKSwpKSwsKSwsKSkpLCwsLCkpKSkpLCksLCksKf/AABEIAOoAsAMBIgACEQEDEQH/xAAcAAEAAgMBAQEAAAAAAAAAAAAABgcDBAUBAgj/xAA5EAACAQIEBAMGBAUEAwAAAAABAgADEQQFEiEGMUFREyJhBzJxgZGhI0KxwRRSYtHwcoKy4SQzkv/EABoBAQADAQEBAAAAAAAAAAAAAAABAgMEBQb/xAAnEQEAAgICAgEDBAMAAAAAAAAAAQIDEQQSITFBBRMiMlFhkRRxgf/aAAwDAQACEQMRAD8AvGIiAiIgIiICIiAiIgIiICIiAiIgIiICIiAiIgIiICIiAiIgIiICIiAiIgIiICIiAiIgIiICIiAiIgIiICIiAiIgInk8ZwBc7DqZA+omOlWDAFSGB5Ebifd4id+YHsREkJ5eCZDOLuJfLVpUmKMgNze17DpM8mSuPXZMRtM7z2VDwPxlVo+Wq+qiLai53W/Ve/wlq4PGrVUMjBgeREjHmrfxE+SYmGzERNUEREBERAREQEREBERA52e5j4NB6g5geX4nlK/qcaM1DwWJLte9S97+npO97R8w0UlS43JJF9yB2lZ06igh+fYdPnPnvqGa85JpWfDox1jW1qcJ4srQAPc2HptNnP8AiQU18OiQ1ZuS7eXqWbtteRfhHNjUVhYA0ztbkQ24+4kXzg1KFYOWuahJZvid13nTj5H28GOI9yzmN2lM+GeNapxRoYp1NxdDYD1FiO8niveUTn6m61lsGFiwU8i26j02lu8OZn41Gm976lB2723+87uPkm8TEqS7RlM5xjQMXUZ9wajC3e7EWlqcQ5yuFw71m30jYep5SmM5o6wGVrsx1lSNLeY3v12PecP1K25pDbDHtlp0qZPh0vdRt99RZ+dyeoH6yfcGVylMrfbVsf8APW8r3JcMVW/U8gP2k/yWiyhQ3MWHw9PvOTgbvyZmPUL5fxpEJvSe4mSYMIPLM8+jcpERAREQEREBERARPLz2BAPatlxalTqr+QlT8G/7ErKnSblYgkkgH5S8uLsIKmDrqx0/hsQ3YqLj77fOUfVxXmQ9e37Tw+dSYybrHtvjmNalNODMLoDE7kkXP7feecTIg1I6khrMD27n06jaOGcyVan8O40uSSvYnqt+s+OOq4NYINytPzW353O8rbxxaz8xKY13lwq+NoCmiImu5vUDE32259Tb6SyOF6Qp0qaLyA8o2Ox33I585TuBxfh1A2kNboeUtbgnEFqCFhbc2/0g7frOrh2/OYlndl9pwLYMINyWv/8AI/z6ypsNWZmANwdlF+m/K8srjrOEdlSm+o0w3ihTcC9tu17iVrmWYWrKQAeWxG2/oJy8yZtl6x/bTHGq7Tbh/Cg+f+U2UfLcyZZTg7m8gnCmNapiCFKsip5yq6VLE7WHQ85aWW0xYT0ODijHijX/AFnkt2s3aa2E+4idzMiIgIiICJgxeJFNGcgkKCSBz27SO5Dxj49VkZdPWn8LXsfWYX5FMdorafMpisylM1amZUw4pl1Dnkt95nD3lecaA0sV4gNrhW+m39ply884KRaITWvaUzzLPqdBlWoTd+Vhe29rmdBXvKr4lzla5pONmsA46XJ6Sb5DmOqlT3/KB9NpjxuXObLavx8LWp1iJa3tFzPwMEzfzOim3YncD5CUPnWbqKwegCoDhlU+hvv85+huKeHUxuHNKre1wykHky3sT3G8/P2b8L+HUZSbaSQym9xb15HpNc8xFo7IrEtunnbVK1Fr76gRbewLaj9Ln6Tu4vNQauILrepdtJPMEE2t6WkQw1X+HIqLttfcE3tJPxLh/wATXe2tFfbrqH95x5P0/wALdWthcEHa4XcnygevS0sEE4fBto2anT2P9R6/HeQbhm7Vka3lp21b99uXxIlg5oyLhnFRgPE8qgmxJO+3yBPyl+Jj6xbJM+S071Cs8tz0MHDO1ALcix8zMu255c95zcfXNdyxsG28wHO3UjuZo5phWRmIUsoJB5bEk89+v951OEcnfEMdrAWLP23vt3MzmvbzX2R4nynfs/y0pRuebsST8Nh+8s7ApZRIvkWACBVUbDYSX0EsJ62KvWkQzmdyyRETRBERAREQPiqlwQRcEWI9DKnxS/wmJqIDpsRoP9PvL/npLaMhHHvDhqfjUxcqCHXqQOo9RPN+o4JyY919w1xW1PltcM8UeKSlSwbmLcmH7GOPMu8SiKii5p7nuV6j9PpK2wmPak62J1Kbqfh0MtjKcyXEUVYcmG4PToR95hxcn+RinDk9pvHS24U3VxJFh63Hw6SyOEq96NO3Y/qZCeOMo/h6507K3mT0BvdfgJIPZ9jbqyH8pBHwYb/cGZ8Kn2s2p/0nJbtCy6e6yr/ahkpWotdR5XGlz/UOR+Yln4c7SHe0PiWlTotRKGqzbMLHSl+RJ7z1eRSLU8s6zqVN1qKvTKOSADsRuQfSd/OsUKmHplbnwqapUc7Xa3MDmbW+85uEywOjm92dtFJb2F1XUzE/C31nOLHRpJtvax+l7Tgik66z6Xmduzw9SZqqopI1EXt1F/0E7PF+YkYxBtakqaFPK53Lfp9JocL5rRoVmauzCwsukFgD15dbTS4mzVa9R6gGxIFO/bYXPr6TSJ1TX7qzEbc3NFLk2udZPTYcyTcdN+ssPgjKPCoC35vNc87DbeQbI8U9IhkQ1GJIRAL3vtb09TJfnWNNOmtBTpIANUKeV99APYbysWjDE3n4T+rwsnJkQi6MrW2Okg2PynZEqDgxqq1VNFtIveoL7FeW4lr4bEBp18bkffr21pS1es6bMRE6lSIiAiIgJhxFG4maeQKz404UADVaQt1dRy+KjpNLgDOWVnpt7oGq52t6/CWbmOD1owU6SQQDYG1x6yh84wzUazJUBR0O53sR3v1BnkZ8U4csXxw2rPaNSmftOzCi9OmFdGqAm9iDZSOpHK5nI9nuI/FZe6en5SP2MhVXEKAQRa9+QHWdXgXMxRq0zVOkWILHoGAteWjdskXn+FY9aX7gWuspz2lZzUo4uvTddK1NLUmYC5XTa6HtquPlLbyfEK6AqwZTyZTcH5yt/bRhBUqUVZT/AOttL9L6hcfpO7Nqa7UhVOBzp1uL2VSxW2xDOtuf0+k6NRx4NMAHWmovUPIhmuB8t95p5TZKrKQBdSLdNpuYbH+E93XUBsFP2nLa37NNMS1tNK5bzX929/nMOHzFSAWNit7JvuxPS01cxbVum38w6bzb4dwKjz1QSLkLp6kfH1lPEV7SiFlcLClRwa1rh3e5bUQWLEny+ijtOXisO9QNXbddV2tzJv07Acpx0xh13Hl7gf5zmf8AFsVBurHq23wtODkZZyW1b18NK11G4Tnh6mq0Q4YWcXZu1vy/LtOvhuLlV1VULgkDVex7XA7SBZbl1XTpAY732BI3+0lOSZR4bB6liR7q8/mxmmLNmt1x4Y1EfKJrGtz7WOlUGfc5OW1CdzOqJ77B7ERAREQEREDwiRXi3hFMUASSjDbWoBNj0IPP/qSufLJeRNYtGpH5z4vyf+EqGmxZ9ShkYALt89rgzmZLnFFWfx0LqQLX2IZTuD2NuvpL74s4PpYyiUqix/I67Mh7qf2lCZ5wi+FqOj6tX5WKgBgt/MLbb7fWct8UVXidpl7KuKPDxdTDavwqnmpjsw5W7XHTuLyb+0rC+NhU02L6x4Y3JJ0+6AJSPB2LFKsKtmDIwJ+PQ2PKWP7U8XWXDUMTQchaZYPp5gVVFn+HlI+ctHms1PnaqmqacUoqXpAtZydwL7Ftufed/NRRFemKbLUp1qYA1c1Y3swPcc+vaQTHYsudR3N7k/H/AAzpZHiQa9DWTppuHe/an5zb6D6yPt+jbp8O4SlVxLJVZvCs+/Im1yPntO3WFJFCUlKqPcW++/UnqTI/llFtZflqJa3YMSbfeSvh/J2ruQvl0++7chfl8ZxZ/wAp61XiWlhyi3139FH7nnJRwXgCxeoy2XYU7997kA+nWdrA8K0l5qap23fl8hJJgcu5bWA5C202w8Wd97qWt8QxUMvLToYbKO862FwoA5TaCz0IiI9KMGHw+kTYiJIREQEREBERAREQPGWRTjfhpcRh3vYMoLIxHUDcH0IksnxUS4kTG40PyriKZpVg4/N5XA725G/W8meTcSPqOXZipWnV8isT50JtpBPIjcWvJ17QuAKeMotoHh1lBNKogsbjkrW94E9+UorOczqVqitVGmqulKgFwdVLy3HqbAzn6dfO1978OzxfwEMHWAOmorglGAKkaehF7X5cpGMA2hht1sbjkBuT8NxLT42xJqZfhK7W1EWJ7ll9752JkS4E4c/isQahX8KkRc8rm/u+oNt5OtzKZ8JJlHA2umtTWU8TzaCNwp5fbeTvI8iWigSmLD8x6k9zOllmAv0nfw+ACzSmOtfMKbaeEywdZ0qeGAmZVns0QAREQEREBERAREQEREBERAREQPh6d5QvtP4bXD49qgSy10NRGHR1Glx/xPzMv0yE+1Phd8Xg70BetQPiUh3sPMg+IvM717RpMTqUB9pCBMswyj3VZPoKZ2nvscp3oVri34o2/wBonGzHNxicnohyQaGIRKw/MFs1h+3yk29m+XLToM1M+WpUJAtyCgIPsolazHbS8xOtrHy3DgCb818INpsTZmREQEREBERAREQEREBERAREQEREBPl1vPqCIFDe1nhpsHUavRH/AI+JdPHW2yVV3Df7t/nJd7NmVsFRKm/vav8AVq3k5z7J6eKoVKNZdSVFIYfHqPUc/lK44AonAV3y6uCGDNUw1U+7VpsQfL/UttxKdPy3C8X8aWnhxsJmmKgdpll1CIiAiIgIiICIiAiIgIiICIiAiIgIiIHhE4me8N08R4Ze6vScPRqobOjA9D2PUdbzuTwiBr4ebM+Qk+oCIiAiIgIiICIiAiIgIiICIiAiIgIiICIiAiIgIiICIiAiIgIiICIiAiIgIiICIiAiIgIiICIiAiIgIiICIiAiIg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10" descr="data:image/jpeg;base64,/9j/4AAQSkZJRgABAQAAAQABAAD/2wCEAAkGBhQSERQUEBASEBUUFxYYEBASFBQWFhgYExcWGRkVFRgXHCYeFxkkGRUUHzAgIycpLSwsFR4xNTAqNSYrLCkBCQoKDgwOFw8PGiwlHyAvKSwqKSwsKSksKTApKSkpLCkpKSksKSwpKSwsKSwsKSkpLCwsLCkpKSkpLCksLCksKf/AABEIAOoAsAMBIgACEQEDEQH/xAAcAAEAAgMBAQEAAAAAAAAAAAAABgcDBAUBAgj/xAA5EAACAQIEBAMGBAUEAwAAAAABAgADEQQFEiEGMUFREyJhBzJxgZGhI0KxwRRSYtHwcoKy4SQzkv/EABoBAQADAQEBAAAAAAAAAAAAAAABAgMEBQb/xAAnEQEAAgICAgEDBAMAAAAAAAAAAQIDEQQSITFBBRMiMlFhkRRxgf/aAAwDAQACEQMRAD8AvGIiAiIgIiICIiAiIgIiICIiAiIgIiICIiAiIgIiICIiAiIgIiICIiAiIgIiICIiAiIgIiICIiAiIgIiICIiAiIgInk8ZwBc7DqZA+omOlWDAFSGB5Ebifd4id+YHsREkJ5eCZDOLuJfLVpUmKMgNze17DpM8mSuPXZMRtM7z2VDwPxlVo+Wq+qiLai53W/Ve/wlq4PGrVUMjBgeREjHmrfxE+SYmGzERNUEREBERAREQEREBERA52e5j4NB6g5geX4nlK/qcaM1DwWJLte9S97+npO97R8w0UlS43JJF9yB2lZ06igh+fYdPnPnvqGa85JpWfDox1jW1qcJ4srQAPc2HptNnP8AiQU18OiQ1ZuS7eXqWbtteRfhHNjUVhYA0ztbkQ24+4kXzg1KFYOWuahJZvid13nTj5H28GOI9yzmN2lM+GeNapxRoYp1NxdDYD1FiO8niveUTn6m61lsGFiwU8i26j02lu8OZn41Gm976lB2723+87uPkm8TEqS7RlM5xjQMXUZ9wajC3e7EWlqcQ5yuFw71m30jYep5SmM5o6wGVrsx1lSNLeY3v12PecP1K25pDbDHtlp0qZPh0vdRt99RZ+dyeoH6yfcGVylMrfbVsf8APW8r3JcMVW/U8gP2k/yWiyhQ3MWHw9PvOTgbvyZmPUL5fxpEJvSe4mSYMIPLM8+jcpERAREQEREBERARPLz2BAPatlxalTqr+QlT8G/7ErKnSblYgkkgH5S8uLsIKmDrqx0/hsQ3YqLj77fOUfVxXmQ9e37Tw+dSYybrHtvjmNalNODMLoDE7kkXP7feecTIg1I6khrMD27n06jaOGcyVan8O40uSSvYnqt+s+OOq4NYINytPzW353O8rbxxaz8xKY13lwq+NoCmiImu5vUDE32259Tb6SyOF6Qp0qaLyA8o2Ox33I585TuBxfh1A2kNboeUtbgnEFqCFhbc2/0g7frOrh2/OYlndl9pwLYMINyWv/8AI/z6ypsNWZmANwdlF+m/K8srjrOEdlSm+o0w3ihTcC9tu17iVrmWYWrKQAeWxG2/oJy8yZtl6x/bTHGq7Tbh/Cg+f+U2UfLcyZZTg7m8gnCmNapiCFKsip5yq6VLE7WHQ85aWW0xYT0ODijHijX/AFnkt2s3aa2E+4idzMiIgIiICJgxeJFNGcgkKCSBz27SO5Dxj49VkZdPWn8LXsfWYX5FMdorafMpisylM1amZUw4pl1Dnkt95nD3lecaA0sV4gNrhW+m39ply884KRaITWvaUzzLPqdBlWoTd+Vhe29rmdBXvKr4lzla5pONmsA46XJ6Sb5DmOqlT3/KB9NpjxuXObLavx8LWp1iJa3tFzPwMEzfzOim3YncD5CUPnWbqKwegCoDhlU+hvv85+huKeHUxuHNKre1wykHky3sT3G8/P2b8L+HUZSbaSQym9xb15HpNc8xFo7IrEtunnbVK1Fr76gRbewLaj9Ln6Tu4vNQauILrepdtJPMEE2t6WkQw1X+HIqLttfcE3tJPxLh/wATXe2tFfbrqH95x5P0/wALdWthcEHa4XcnygevS0sEE4fBto2anT2P9R6/HeQbhm7Vka3lp21b99uXxIlg5oyLhnFRgPE8qgmxJO+3yBPyl+Jj6xbJM+S071Cs8tz0MHDO1ALcix8zMu255c95zcfXNdyxsG28wHO3UjuZo5phWRmIUsoJB5bEk89+v951OEcnfEMdrAWLP23vt3MzmvbzX2R4nynfs/y0pRuebsST8Nh+8s7ApZRIvkWACBVUbDYSX0EsJ62KvWkQzmdyyRETRBERAREQPiqlwQRcEWI9DKnxS/wmJqIDpsRoP9PvL/npLaMhHHvDhqfjUxcqCHXqQOo9RPN+o4JyY919w1xW1PltcM8UeKSlSwbmLcmH7GOPMu8SiKii5p7nuV6j9PpK2wmPak62J1Kbqfh0MtjKcyXEUVYcmG4PToR95hxcn+RinDk9pvHS24U3VxJFh63Hw6SyOEq96NO3Y/qZCeOMo/h6507K3mT0BvdfgJIPZ9jbqyH8pBHwYb/cGZ8Kn2s2p/0nJbtCy6e6yr/ahkpWotdR5XGlz/UOR+Yln4c7SHe0PiWlTotRKGqzbMLHSl+RJ7z1eRSLU8s6zqVN1qKvTKOSADsRuQfSd/OsUKmHplbnwqapUc7Xa3MDmbW+85uEywOjm92dtFJb2F1XUzE/C31nOLHRpJtvax+l7Tgik66z6Xmduzw9SZqqopI1EXt1F/0E7PF+YkYxBtakqaFPK53Lfp9JocL5rRoVmauzCwsukFgD15dbTS4mzVa9R6gGxIFO/bYXPr6TSJ1TX7qzEbc3NFLk2udZPTYcyTcdN+ssPgjKPCoC35vNc87DbeQbI8U9IhkQ1GJIRAL3vtb09TJfnWNNOmtBTpIANUKeV99APYbysWjDE3n4T+rwsnJkQi6MrW2Okg2PynZEqDgxqq1VNFtIveoL7FeW4lr4bEBp18bkffr21pS1es6bMRE6lSIiAiIgJhxFG4maeQKz404UADVaQt1dRy+KjpNLgDOWVnpt7oGq52t6/CWbmOD1owU6SQQDYG1x6yh84wzUazJUBR0O53sR3v1BnkZ8U4csXxw2rPaNSmftOzCi9OmFdGqAm9iDZSOpHK5nI9nuI/FZe6en5SP2MhVXEKAQRa9+QHWdXgXMxRq0zVOkWILHoGAteWjdskXn+FY9aX7gWuspz2lZzUo4uvTddK1NLUmYC5XTa6HtquPlLbyfEK6AqwZTyZTcH5yt/bRhBUqUVZT/AOttL9L6hcfpO7Nqa7UhVOBzp1uL2VSxW2xDOtuf0+k6NRx4NMAHWmovUPIhmuB8t95p5TZKrKQBdSLdNpuYbH+E93XUBsFP2nLa37NNMS1tNK5bzX929/nMOHzFSAWNit7JvuxPS01cxbVum38w6bzb4dwKjz1QSLkLp6kfH1lPEV7SiFlcLClRwa1rh3e5bUQWLEny+ijtOXisO9QNXbddV2tzJv07Acpx0xh13Hl7gf5zmf8AFsVBurHq23wtODkZZyW1b18NK11G4Tnh6mq0Q4YWcXZu1vy/LtOvhuLlV1VULgkDVex7XA7SBZbl1XTpAY732BI3+0lOSZR4bB6liR7q8/mxmmLNmt1x4Y1EfKJrGtz7WOlUGfc5OW1CdzOqJ77B7ERAREQEREDwiRXi3hFMUASSjDbWoBNj0IPP/qSufLJeRNYtGpH5z4vyf+EqGmxZ9ShkYALt89rgzmZLnFFWfx0LqQLX2IZTuD2NuvpL74s4PpYyiUqix/I67Mh7qf2lCZ5wi+FqOj6tX5WKgBgt/MLbb7fWct8UVXidpl7KuKPDxdTDavwqnmpjsw5W7XHTuLyb+0rC+NhU02L6x4Y3JJ0+6AJSPB2LFKsKtmDIwJ+PQ2PKWP7U8XWXDUMTQchaZYPp5gVVFn+HlI+ctHms1PnaqmqacUoqXpAtZydwL7Ftufed/NRRFemKbLUp1qYA1c1Y3swPcc+vaQTHYsudR3N7k/H/AAzpZHiQa9DWTppuHe/an5zb6D6yPt+jbp8O4SlVxLJVZvCs+/Im1yPntO3WFJFCUlKqPcW++/UnqTI/llFtZflqJa3YMSbfeSvh/J2ruQvl0++7chfl8ZxZ/wAp61XiWlhyi3139FH7nnJRwXgCxeoy2XYU7997kA+nWdrA8K0l5qap23fl8hJJgcu5bWA5C202w8Wd97qWt8QxUMvLToYbKO862FwoA5TaCz0IiI9KMGHw+kTYiJIREQEREBERAREQPGWRTjfhpcRh3vYMoLIxHUDcH0IksnxUS4kTG40PyriKZpVg4/N5XA725G/W8meTcSPqOXZipWnV8isT50JtpBPIjcWvJ17QuAKeMotoHh1lBNKogsbjkrW94E9+UorOczqVqitVGmqulKgFwdVLy3HqbAzn6dfO1978OzxfwEMHWAOmorglGAKkaehF7X5cpGMA2hht1sbjkBuT8NxLT42xJqZfhK7W1EWJ7ll9752JkS4E4c/isQahX8KkRc8rm/u+oNt5OtzKZ8JJlHA2umtTWU8TzaCNwp5fbeTvI8iWigSmLD8x6k9zOllmAv0nfw+ACzSmOtfMKbaeEywdZ0qeGAmZVns0QAREQEREBERAREQEREBERAREQPh6d5QvtP4bXD49qgSy10NRGHR1Glx/xPzMv0yE+1Phd8Xg70BetQPiUh3sPMg+IvM717RpMTqUB9pCBMswyj3VZPoKZ2nvscp3oVri34o2/wBonGzHNxicnohyQaGIRKw/MFs1h+3yk29m+XLToM1M+WpUJAtyCgIPsolazHbS8xOtrHy3DgCb818INpsTZmREQEREBERAREQEREBERAREQEREBPl1vPqCIFDe1nhpsHUavRH/AI+JdPHW2yVV3Df7t/nJd7NmVsFRKm/vav8AVq3k5z7J6eKoVKNZdSVFIYfHqPUc/lK44AonAV3y6uCGDNUw1U+7VpsQfL/UttxKdPy3C8X8aWnhxsJmmKgdpll1CIiAiIgIiICIiAiIgIiICIiAiIgIiIHhE4me8N08R4Ze6vScPRqobOjA9D2PUdbzuTwiBr4ebM+Qk+oCIiAiIgIiICIiAiIgIiICIiAiIgIiICIiAiIgIiICIiAiIgIiICIiAiIgIiICIiAiIgIiICIiAiIgIiICIiAiIgf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204" name="Picture 12" descr="http://img.21food.com/simg/product/2011/2/24/monteloeder-19200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-184286"/>
            <a:ext cx="1547394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www.aphotomarine.com/images/seaweed/brown_seaweed_bladder_wrack_fucus_vesiculosus_12-07-10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79" y="172416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5364088" y="6488305"/>
            <a:ext cx="18437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http://</a:t>
            </a:r>
            <a:r>
              <a:rPr lang="cs-CZ" sz="1000" dirty="0" err="1"/>
              <a:t>www.aphotomarine.com</a:t>
            </a:r>
            <a:endParaRPr lang="cs-CZ" sz="100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732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540305" y="198438"/>
            <a:ext cx="8229600" cy="1143000"/>
          </a:xfrm>
        </p:spPr>
        <p:txBody>
          <a:bodyPr/>
          <a:lstStyle/>
          <a:p>
            <a:r>
              <a:rPr 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</a:t>
            </a:r>
            <a:r>
              <a:rPr lang="cs-CZ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Sargassum</a:t>
            </a:r>
            <a:r>
              <a:rPr 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3" name="AutoShape 2" descr="data:image/jpeg;base64,/9j/4AAQSkZJRgABAQAAAQABAAD/2wCEAAkGBhQSERQUEBASEBUUFxYYEBASFBQWFhgYExcWGRkVFRgXHCYeFxkkGRUUHzAgIycpLSwsFR4xNTAqNSYrLCkBCQoKDgwOFw8PGiwlHyAvKSwqKSwsKSksKTApKSkpLCkpKSksKSwpKSwsKSwsKSkpLCwsLCkpKSkpLCksLCksKf/AABEIAOoAsAMBIgACEQEDEQH/xAAcAAEAAgMBAQEAAAAAAAAAAAAABgcDBAUBAgj/xAA5EAACAQIEBAMGBAUEAwAAAAABAgADEQQFEiEGMUFREyJhBzJxgZGhI0KxwRRSYtHwcoKy4SQzkv/EABoBAQADAQEBAAAAAAAAAAAAAAABAgMEBQb/xAAnEQEAAgICAgEDBAMAAAAAAAAAAQIDEQQSITFBBRMiMlFhkRRxgf/aAAwDAQACEQMRAD8AvGIiAiIgIiICIiAiIgIiICIiAiIgIiICIiAiIgIiICIiAiIgIiICIiAiIgIiICIiAiIgIiICIiAiIgIiICIiAiIgInk8ZwBc7DqZA+omOlWDAFSGB5Ebifd4id+YHsREkJ5eCZDOLuJfLVpUmKMgNze17DpM8mSuPXZMRtM7z2VDwPxlVo+Wq+qiLai53W/Ve/wlq4PGrVUMjBgeREjHmrfxE+SYmGzERNUEREBERAREQEREBERA52e5j4NB6g5geX4nlK/qcaM1DwWJLte9S97+npO97R8w0UlS43JJF9yB2lZ06igh+fYdPnPnvqGa85JpWfDox1jW1qcJ4srQAPc2HptNnP8AiQU18OiQ1ZuS7eXqWbtteRfhHNjUVhYA0ztbkQ24+4kXzg1KFYOWuahJZvid13nTj5H28GOI9yzmN2lM+GeNapxRoYp1NxdDYD1FiO8niveUTn6m61lsGFiwU8i26j02lu8OZn41Gm976lB2723+87uPkm8TEqS7RlM5xjQMXUZ9wajC3e7EWlqcQ5yuFw71m30jYep5SmM5o6wGVrsx1lSNLeY3v12PecP1K25pDbDHtlp0qZPh0vdRt99RZ+dyeoH6yfcGVylMrfbVsf8APW8r3JcMVW/U8gP2k/yWiyhQ3MWHw9PvOTgbvyZmPUL5fxpEJvSe4mSYMIPLM8+jcpERAREQEREBERARPLz2BAPatlxalTqr+QlT8G/7ErKnSblYgkkgH5S8uLsIKmDrqx0/hsQ3YqLj77fOUfVxXmQ9e37Tw+dSYybrHtvjmNalNODMLoDE7kkXP7feecTIg1I6khrMD27n06jaOGcyVan8O40uSSvYnqt+s+OOq4NYINytPzW353O8rbxxaz8xKY13lwq+NoCmiImu5vUDE32259Tb6SyOF6Qp0qaLyA8o2Ox33I585TuBxfh1A2kNboeUtbgnEFqCFhbc2/0g7frOrh2/OYlndl9pwLYMINyWv/8AI/z6ypsNWZmANwdlF+m/K8srjrOEdlSm+o0w3ihTcC9tu17iVrmWYWrKQAeWxG2/oJy8yZtl6x/bTHGq7Tbh/Cg+f+U2UfLcyZZTg7m8gnCmNapiCFKsip5yq6VLE7WHQ85aWW0xYT0ODijHijX/AFnkt2s3aa2E+4idzMiIgIiICJgxeJFNGcgkKCSBz27SO5Dxj49VkZdPWn8LXsfWYX5FMdorafMpisylM1amZUw4pl1Dnkt95nD3lecaA0sV4gNrhW+m39ply884KRaITWvaUzzLPqdBlWoTd+Vhe29rmdBXvKr4lzla5pONmsA46XJ6Sb5DmOqlT3/KB9NpjxuXObLavx8LWp1iJa3tFzPwMEzfzOim3YncD5CUPnWbqKwegCoDhlU+hvv85+huKeHUxuHNKre1wykHky3sT3G8/P2b8L+HUZSbaSQym9xb15HpNc8xFo7IrEtunnbVK1Fr76gRbewLaj9Ln6Tu4vNQauILrepdtJPMEE2t6WkQw1X+HIqLttfcE3tJPxLh/wATXe2tFfbrqH95x5P0/wALdWthcEHa4XcnygevS0sEE4fBto2anT2P9R6/HeQbhm7Vka3lp21b99uXxIlg5oyLhnFRgPE8qgmxJO+3yBPyl+Jj6xbJM+S071Cs8tz0MHDO1ALcix8zMu255c95zcfXNdyxsG28wHO3UjuZo5phWRmIUsoJB5bEk89+v951OEcnfEMdrAWLP23vt3MzmvbzX2R4nynfs/y0pRuebsST8Nh+8s7ApZRIvkWACBVUbDYSX0EsJ62KvWkQzmdyyRETRBERAREQPiqlwQRcEWI9DKnxS/wmJqIDpsRoP9PvL/npLaMhHHvDhqfjUxcqCHXqQOo9RPN+o4JyY919w1xW1PltcM8UeKSlSwbmLcmH7GOPMu8SiKii5p7nuV6j9PpK2wmPak62J1Kbqfh0MtjKcyXEUVYcmG4PToR95hxcn+RinDk9pvHS24U3VxJFh63Hw6SyOEq96NO3Y/qZCeOMo/h6507K3mT0BvdfgJIPZ9jbqyH8pBHwYb/cGZ8Kn2s2p/0nJbtCy6e6yr/ahkpWotdR5XGlz/UOR+Yln4c7SHe0PiWlTotRKGqzbMLHSl+RJ7z1eRSLU8s6zqVN1qKvTKOSADsRuQfSd/OsUKmHplbnwqapUc7Xa3MDmbW+85uEywOjm92dtFJb2F1XUzE/C31nOLHRpJtvax+l7Tgik66z6Xmduzw9SZqqopI1EXt1F/0E7PF+YkYxBtakqaFPK53Lfp9JocL5rRoVmauzCwsukFgD15dbTS4mzVa9R6gGxIFO/bYXPr6TSJ1TX7qzEbc3NFLk2udZPTYcyTcdN+ssPgjKPCoC35vNc87DbeQbI8U9IhkQ1GJIRAL3vtb09TJfnWNNOmtBTpIANUKeV99APYbysWjDE3n4T+rwsnJkQi6MrW2Okg2PynZEqDgxqq1VNFtIveoL7FeW4lr4bEBp18bkffr21pS1es6bMRE6lSIiAiIgJhxFG4maeQKz404UADVaQt1dRy+KjpNLgDOWVnpt7oGq52t6/CWbmOD1owU6SQQDYG1x6yh84wzUazJUBR0O53sR3v1BnkZ8U4csXxw2rPaNSmftOzCi9OmFdGqAm9iDZSOpHK5nI9nuI/FZe6en5SP2MhVXEKAQRa9+QHWdXgXMxRq0zVOkWILHoGAteWjdskXn+FY9aX7gWuspz2lZzUo4uvTddK1NLUmYC5XTa6HtquPlLbyfEK6AqwZTyZTcH5yt/bRhBUqUVZT/AOttL9L6hcfpO7Nqa7UhVOBzp1uL2VSxW2xDOtuf0+k6NRx4NMAHWmovUPIhmuB8t95p5TZKrKQBdSLdNpuYbH+E93XUBsFP2nLa37NNMS1tNK5bzX929/nMOHzFSAWNit7JvuxPS01cxbVum38w6bzb4dwKjz1QSLkLp6kfH1lPEV7SiFlcLClRwa1rh3e5bUQWLEny+ijtOXisO9QNXbddV2tzJv07Acpx0xh13Hl7gf5zmf8AFsVBurHq23wtODkZZyW1b18NK11G4Tnh6mq0Q4YWcXZu1vy/LtOvhuLlV1VULgkDVex7XA7SBZbl1XTpAY732BI3+0lOSZR4bB6liR7q8/mxmmLNmt1x4Y1EfKJrGtz7WOlUGfc5OW1CdzOqJ77B7ERAREQEREDwiRXi3hFMUASSjDbWoBNj0IPP/qSufLJeRNYtGpH5z4vyf+EqGmxZ9ShkYALt89rgzmZLnFFWfx0LqQLX2IZTuD2NuvpL74s4PpYyiUqix/I67Mh7qf2lCZ5wi+FqOj6tX5WKgBgt/MLbb7fWct8UVXidpl7KuKPDxdTDavwqnmpjsw5W7XHTuLyb+0rC+NhU02L6x4Y3JJ0+6AJSPB2LFKsKtmDIwJ+PQ2PKWP7U8XWXDUMTQchaZYPp5gVVFn+HlI+ctHms1PnaqmqacUoqXpAtZydwL7Ftufed/NRRFemKbLUp1qYA1c1Y3swPcc+vaQTHYsudR3N7k/H/AAzpZHiQa9DWTppuHe/an5zb6D6yPt+jbp8O4SlVxLJVZvCs+/Im1yPntO3WFJFCUlKqPcW++/UnqTI/llFtZflqJa3YMSbfeSvh/J2ruQvl0++7chfl8ZxZ/wAp61XiWlhyi3139FH7nnJRwXgCxeoy2XYU7997kA+nWdrA8K0l5qap23fl8hJJgcu5bWA5C202w8Wd97qWt8QxUMvLToYbKO862FwoA5TaCz0IiI9KMGHw+kTYiJIREQEREBERAREQPGWRTjfhpcRh3vYMoLIxHUDcH0IksnxUS4kTG40PyriKZpVg4/N5XA725G/W8meTcSPqOXZipWnV8isT50JtpBPIjcWvJ17QuAKeMotoHh1lBNKogsbjkrW94E9+UorOczqVqitVGmqulKgFwdVLy3HqbAzn6dfO1978OzxfwEMHWAOmorglGAKkaehF7X5cpGMA2hht1sbjkBuT8NxLT42xJqZfhK7W1EWJ7ll9752JkS4E4c/isQahX8KkRc8rm/u+oNt5OtzKZ8JJlHA2umtTWU8TzaCNwp5fbeTvI8iWigSmLD8x6k9zOllmAv0nfw+ACzSmOtfMKbaeEywdZ0qeGAmZVns0QAREQEREBERAREQEREBERAREQPh6d5QvtP4bXD49qgSy10NRGHR1Glx/xPzMv0yE+1Phd8Xg70BetQPiUh3sPMg+IvM717RpMTqUB9pCBMswyj3VZPoKZ2nvscp3oVri34o2/wBonGzHNxicnohyQaGIRKw/MFs1h+3yk29m+XLToM1M+WpUJAtyCgIPsolazHbS8xOtrHy3DgCb818INpsTZmREQEREBERAREQEREBERAREQEREBPl1vPqCIFDe1nhpsHUavRH/AI+JdPHW2yVV3Df7t/nJd7NmVsFRKm/vav8AVq3k5z7J6eKoVKNZdSVFIYfHqPUc/lK44AonAV3y6uCGDNUw1U+7VpsQfL/UttxKdPy3C8X8aWnhxsJmmKgdpll1CIiAiIgIiICIiAiIgIiICIiAiIgIiIHhE4me8N08R4Ze6vScPRqobOjA9D2PUdbzuTwiBr4ebM+Qk+oCIiAiIgIiICIiAiIgIiICIiAiIgIiICIiAiIgIiICIiAiIgIiICIiAiIgIiICIiAiIgIiICIiAiIgIiICIiAiI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BASEBUUFxYYEBASFBQWFhgYExcWGRkVFRgXHCYeFxkkGRUUHzAgIycpLSwsFR4xNTAqNSYrLCkBCQoKDgwOFw8PGiwlHyAvKSwqKSwsKSksKTApKSkpLCkpKSksKSwpKSwsKSwsKSkpLCwsLCkpKSkpLCksLCksKf/AABEIAOoAsAMBIgACEQEDEQH/xAAcAAEAAgMBAQEAAAAAAAAAAAAABgcDBAUBAgj/xAA5EAACAQIEBAMGBAUEAwAAAAABAgADEQQFEiEGMUFREyJhBzJxgZGhI0KxwRRSYtHwcoKy4SQzkv/EABoBAQADAQEBAAAAAAAAAAAAAAABAgMEBQb/xAAnEQEAAgICAgEDBAMAAAAAAAAAAQIDEQQSITFBBRMiMlFhkRRxgf/aAAwDAQACEQMRAD8AvGIiAiIgIiICIiAiIgIiICIiAiIgIiICIiAiIgIiICIiAiIgIiICIiAiIgIiICIiAiIgIiICIiAiIgIiICIiAiIgInk8ZwBc7DqZA+omOlWDAFSGB5Ebifd4id+YHsREkJ5eCZDOLuJfLVpUmKMgNze17DpM8mSuPXZMRtM7z2VDwPxlVo+Wq+qiLai53W/Ve/wlq4PGrVUMjBgeREjHmrfxE+SYmGzERNUEREBERAREQEREBERA52e5j4NB6g5geX4nlK/qcaM1DwWJLte9S97+npO97R8w0UlS43JJF9yB2lZ06igh+fYdPnPnvqGa85JpWfDox1jW1qcJ4srQAPc2HptNnP8AiQU18OiQ1ZuS7eXqWbtteRfhHNjUVhYA0ztbkQ24+4kXzg1KFYOWuahJZvid13nTj5H28GOI9yzmN2lM+GeNapxRoYp1NxdDYD1FiO8niveUTn6m61lsGFiwU8i26j02lu8OZn41Gm976lB2723+87uPkm8TEqS7RlM5xjQMXUZ9wajC3e7EWlqcQ5yuFw71m30jYep5SmM5o6wGVrsx1lSNLeY3v12PecP1K25pDbDHtlp0qZPh0vdRt99RZ+dyeoH6yfcGVylMrfbVsf8APW8r3JcMVW/U8gP2k/yWiyhQ3MWHw9PvOTgbvyZmPUL5fxpEJvSe4mSYMIPLM8+jcpERAREQEREBERARPLz2BAPatlxalTqr+QlT8G/7ErKnSblYgkkgH5S8uLsIKmDrqx0/hsQ3YqLj77fOUfVxXmQ9e37Tw+dSYybrHtvjmNalNODMLoDE7kkXP7feecTIg1I6khrMD27n06jaOGcyVan8O40uSSvYnqt+s+OOq4NYINytPzW353O8rbxxaz8xKY13lwq+NoCmiImu5vUDE32259Tb6SyOF6Qp0qaLyA8o2Ox33I585TuBxfh1A2kNboeUtbgnEFqCFhbc2/0g7frOrh2/OYlndl9pwLYMINyWv/8AI/z6ypsNWZmANwdlF+m/K8srjrOEdlSm+o0w3ihTcC9tu17iVrmWYWrKQAeWxG2/oJy8yZtl6x/bTHGq7Tbh/Cg+f+U2UfLcyZZTg7m8gnCmNapiCFKsip5yq6VLE7WHQ85aWW0xYT0ODijHijX/AFnkt2s3aa2E+4idzMiIgIiICJgxeJFNGcgkKCSBz27SO5Dxj49VkZdPWn8LXsfWYX5FMdorafMpisylM1amZUw4pl1Dnkt95nD3lecaA0sV4gNrhW+m39ply884KRaITWvaUzzLPqdBlWoTd+Vhe29rmdBXvKr4lzla5pONmsA46XJ6Sb5DmOqlT3/KB9NpjxuXObLavx8LWp1iJa3tFzPwMEzfzOim3YncD5CUPnWbqKwegCoDhlU+hvv85+huKeHUxuHNKre1wykHky3sT3G8/P2b8L+HUZSbaSQym9xb15HpNc8xFo7IrEtunnbVK1Fr76gRbewLaj9Ln6Tu4vNQauILrepdtJPMEE2t6WkQw1X+HIqLttfcE3tJPxLh/wATXe2tFfbrqH95x5P0/wALdWthcEHa4XcnygevS0sEE4fBto2anT2P9R6/HeQbhm7Vka3lp21b99uXxIlg5oyLhnFRgPE8qgmxJO+3yBPyl+Jj6xbJM+S071Cs8tz0MHDO1ALcix8zMu255c95zcfXNdyxsG28wHO3UjuZo5phWRmIUsoJB5bEk89+v951OEcnfEMdrAWLP23vt3MzmvbzX2R4nynfs/y0pRuebsST8Nh+8s7ApZRIvkWACBVUbDYSX0EsJ62KvWkQzmdyyRETRBERAREQPiqlwQRcEWI9DKnxS/wmJqIDpsRoP9PvL/npLaMhHHvDhqfjUxcqCHXqQOo9RPN+o4JyY919w1xW1PltcM8UeKSlSwbmLcmH7GOPMu8SiKii5p7nuV6j9PpK2wmPak62J1Kbqfh0MtjKcyXEUVYcmG4PToR95hxcn+RinDk9pvHS24U3VxJFh63Hw6SyOEq96NO3Y/qZCeOMo/h6507K3mT0BvdfgJIPZ9jbqyH8pBHwYb/cGZ8Kn2s2p/0nJbtCy6e6yr/ahkpWotdR5XGlz/UOR+Yln4c7SHe0PiWlTotRKGqzbMLHSl+RJ7z1eRSLU8s6zqVN1qKvTKOSADsRuQfSd/OsUKmHplbnwqapUc7Xa3MDmbW+85uEywOjm92dtFJb2F1XUzE/C31nOLHRpJtvax+l7Tgik66z6Xmduzw9SZqqopI1EXt1F/0E7PF+YkYxBtakqaFPK53Lfp9JocL5rRoVmauzCwsukFgD15dbTS4mzVa9R6gGxIFO/bYXPr6TSJ1TX7qzEbc3NFLk2udZPTYcyTcdN+ssPgjKPCoC35vNc87DbeQbI8U9IhkQ1GJIRAL3vtb09TJfnWNNOmtBTpIANUKeV99APYbysWjDE3n4T+rwsnJkQi6MrW2Okg2PynZEqDgxqq1VNFtIveoL7FeW4lr4bEBp18bkffr21pS1es6bMRE6lSIiAiIgJhxFG4maeQKz404UADVaQt1dRy+KjpNLgDOWVnpt7oGq52t6/CWbmOD1owU6SQQDYG1x6yh84wzUazJUBR0O53sR3v1BnkZ8U4csXxw2rPaNSmftOzCi9OmFdGqAm9iDZSOpHK5nI9nuI/FZe6en5SP2MhVXEKAQRa9+QHWdXgXMxRq0zVOkWILHoGAteWjdskXn+FY9aX7gWuspz2lZzUo4uvTddK1NLUmYC5XTa6HtquPlLbyfEK6AqwZTyZTcH5yt/bRhBUqUVZT/AOttL9L6hcfpO7Nqa7UhVOBzp1uL2VSxW2xDOtuf0+k6NRx4NMAHWmovUPIhmuB8t95p5TZKrKQBdSLdNpuYbH+E93XUBsFP2nLa37NNMS1tNK5bzX929/nMOHzFSAWNit7JvuxPS01cxbVum38w6bzb4dwKjz1QSLkLp6kfH1lPEV7SiFlcLClRwa1rh3e5bUQWLEny+ijtOXisO9QNXbddV2tzJv07Acpx0xh13Hl7gf5zmf8AFsVBurHq23wtODkZZyW1b18NK11G4Tnh6mq0Q4YWcXZu1vy/LtOvhuLlV1VULgkDVex7XA7SBZbl1XTpAY732BI3+0lOSZR4bB6liR7q8/mxmmLNmt1x4Y1EfKJrGtz7WOlUGfc5OW1CdzOqJ77B7ERAREQEREDwiRXi3hFMUASSjDbWoBNj0IPP/qSufLJeRNYtGpH5z4vyf+EqGmxZ9ShkYALt89rgzmZLnFFWfx0LqQLX2IZTuD2NuvpL74s4PpYyiUqix/I67Mh7qf2lCZ5wi+FqOj6tX5WKgBgt/MLbb7fWct8UVXidpl7KuKPDxdTDavwqnmpjsw5W7XHTuLyb+0rC+NhU02L6x4Y3JJ0+6AJSPB2LFKsKtmDIwJ+PQ2PKWP7U8XWXDUMTQchaZYPp5gVVFn+HlI+ctHms1PnaqmqacUoqXpAtZydwL7Ftufed/NRRFemKbLUp1qYA1c1Y3swPcc+vaQTHYsudR3N7k/H/AAzpZHiQa9DWTppuHe/an5zb6D6yPt+jbp8O4SlVxLJVZvCs+/Im1yPntO3WFJFCUlKqPcW++/UnqTI/llFtZflqJa3YMSbfeSvh/J2ruQvl0++7chfl8ZxZ/wAp61XiWlhyi3139FH7nnJRwXgCxeoy2XYU7997kA+nWdrA8K0l5qap23fl8hJJgcu5bWA5C202w8Wd97qWt8QxUMvLToYbKO862FwoA5TaCz0IiI9KMGHw+kTYiJIREQEREBERAREQPGWRTjfhpcRh3vYMoLIxHUDcH0IksnxUS4kTG40PyriKZpVg4/N5XA725G/W8meTcSPqOXZipWnV8isT50JtpBPIjcWvJ17QuAKeMotoHh1lBNKogsbjkrW94E9+UorOczqVqitVGmqulKgFwdVLy3HqbAzn6dfO1978OzxfwEMHWAOmorglGAKkaehF7X5cpGMA2hht1sbjkBuT8NxLT42xJqZfhK7W1EWJ7ll9752JkS4E4c/isQahX8KkRc8rm/u+oNt5OtzKZ8JJlHA2umtTWU8TzaCNwp5fbeTvI8iWigSmLD8x6k9zOllmAv0nfw+ACzSmOtfMKbaeEywdZ0qeGAmZVns0QAREQEREBERAREQEREBERAREQPh6d5QvtP4bXD49qgSy10NRGHR1Glx/xPzMv0yE+1Phd8Xg70BetQPiUh3sPMg+IvM717RpMTqUB9pCBMswyj3VZPoKZ2nvscp3oVri34o2/wBonGzHNxicnohyQaGIRKw/MFs1h+3yk29m+XLToM1M+WpUJAtyCgIPsolazHbS8xOtrHy3DgCb818INpsTZmREQEREBERAREQEREBERAREQEREBPl1vPqCIFDe1nhpsHUavRH/AI+JdPHW2yVV3Df7t/nJd7NmVsFRKm/vav8AVq3k5z7J6eKoVKNZdSVFIYfHqPUc/lK44AonAV3y6uCGDNUw1U+7VpsQfL/UttxKdPy3C8X8aWnhxsJmmKgdpll1CIiAiIgIiICIiAiIgIiICIiAiIgIiIHhE4me8N08R4Ze6vScPRqobOjA9D2PUdbzuTwiBr4ebM+Qk+oCIiAiIgIiICIiAiIgIiICIiAiIgIiICIiAiIgIiICIiAiIgIiICIiAiIgIiICIiAiIgIiICIiAiIgIiICIiAiIg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data:image/jpeg;base64,/9j/4AAQSkZJRgABAQAAAQABAAD/2wCEAAkGBhQSERQUEBASEBUUFxYYEBASFBQWFhgYExcWGRkVFRgXHCYeFxkkGRUUHzAgIycpLSwsFR4xNTAqNSYrLCkBCQoKDgwOFw8PGiwlHyAvKSwqKSwsKSksKTApKSkpLCkpKSksKSwpKSwsKSwsKSkpLCwsLCkpKSkpLCksLCksKf/AABEIAOoAsAMBIgACEQEDEQH/xAAcAAEAAgMBAQEAAAAAAAAAAAAABgcDBAUBAgj/xAA5EAACAQIEBAMGBAUEAwAAAAABAgADEQQFEiEGMUFREyJhBzJxgZGhI0KxwRRSYtHwcoKy4SQzkv/EABoBAQADAQEBAAAAAAAAAAAAAAABAgMEBQb/xAAnEQEAAgICAgEDBAMAAAAAAAAAAQIDEQQSITFBBRMiMlFhkRRxgf/aAAwDAQACEQMRAD8AvGIiAiIgIiICIiAiIgIiICIiAiIgIiICIiAiIgIiICIiAiIgIiICIiAiIgIiICIiAiIgIiICIiAiIgIiICIiAiIgInk8ZwBc7DqZA+omOlWDAFSGB5Ebifd4id+YHsREkJ5eCZDOLuJfLVpUmKMgNze17DpM8mSuPXZMRtM7z2VDwPxlVo+Wq+qiLai53W/Ve/wlq4PGrVUMjBgeREjHmrfxE+SYmGzERNUEREBERAREQEREBERA52e5j4NB6g5geX4nlK/qcaM1DwWJLte9S97+npO97R8w0UlS43JJF9yB2lZ06igh+fYdPnPnvqGa85JpWfDox1jW1qcJ4srQAPc2HptNnP8AiQU18OiQ1ZuS7eXqWbtteRfhHNjUVhYA0ztbkQ24+4kXzg1KFYOWuahJZvid13nTj5H28GOI9yzmN2lM+GeNapxRoYp1NxdDYD1FiO8niveUTn6m61lsGFiwU8i26j02lu8OZn41Gm976lB2723+87uPkm8TEqS7RlM5xjQMXUZ9wajC3e7EWlqcQ5yuFw71m30jYep5SmM5o6wGVrsx1lSNLeY3v12PecP1K25pDbDHtlp0qZPh0vdRt99RZ+dyeoH6yfcGVylMrfbVsf8APW8r3JcMVW/U8gP2k/yWiyhQ3MWHw9PvOTgbvyZmPUL5fxpEJvSe4mSYMIPLM8+jcpERAREQEREBERARPLz2BAPatlxalTqr+QlT8G/7ErKnSblYgkkgH5S8uLsIKmDrqx0/hsQ3YqLj77fOUfVxXmQ9e37Tw+dSYybrHtvjmNalNODMLoDE7kkXP7feecTIg1I6khrMD27n06jaOGcyVan8O40uSSvYnqt+s+OOq4NYINytPzW353O8rbxxaz8xKY13lwq+NoCmiImu5vUDE32259Tb6SyOF6Qp0qaLyA8o2Ox33I585TuBxfh1A2kNboeUtbgnEFqCFhbc2/0g7frOrh2/OYlndl9pwLYMINyWv/8AI/z6ypsNWZmANwdlF+m/K8srjrOEdlSm+o0w3ihTcC9tu17iVrmWYWrKQAeWxG2/oJy8yZtl6x/bTHGq7Tbh/Cg+f+U2UfLcyZZTg7m8gnCmNapiCFKsip5yq6VLE7WHQ85aWW0xYT0ODijHijX/AFnkt2s3aa2E+4idzMiIgIiICJgxeJFNGcgkKCSBz27SO5Dxj49VkZdPWn8LXsfWYX5FMdorafMpisylM1amZUw4pl1Dnkt95nD3lecaA0sV4gNrhW+m39ply884KRaITWvaUzzLPqdBlWoTd+Vhe29rmdBXvKr4lzla5pONmsA46XJ6Sb5DmOqlT3/KB9NpjxuXObLavx8LWp1iJa3tFzPwMEzfzOim3YncD5CUPnWbqKwegCoDhlU+hvv85+huKeHUxuHNKre1wykHky3sT3G8/P2b8L+HUZSbaSQym9xb15HpNc8xFo7IrEtunnbVK1Fr76gRbewLaj9Ln6Tu4vNQauILrepdtJPMEE2t6WkQw1X+HIqLttfcE3tJPxLh/wATXe2tFfbrqH95x5P0/wALdWthcEHa4XcnygevS0sEE4fBto2anT2P9R6/HeQbhm7Vka3lp21b99uXxIlg5oyLhnFRgPE8qgmxJO+3yBPyl+Jj6xbJM+S071Cs8tz0MHDO1ALcix8zMu255c95zcfXNdyxsG28wHO3UjuZo5phWRmIUsoJB5bEk89+v951OEcnfEMdrAWLP23vt3MzmvbzX2R4nynfs/y0pRuebsST8Nh+8s7ApZRIvkWACBVUbDYSX0EsJ62KvWkQzmdyyRETRBERAREQPiqlwQRcEWI9DKnxS/wmJqIDpsRoP9PvL/npLaMhHHvDhqfjUxcqCHXqQOo9RPN+o4JyY919w1xW1PltcM8UeKSlSwbmLcmH7GOPMu8SiKii5p7nuV6j9PpK2wmPak62J1Kbqfh0MtjKcyXEUVYcmG4PToR95hxcn+RinDk9pvHS24U3VxJFh63Hw6SyOEq96NO3Y/qZCeOMo/h6507K3mT0BvdfgJIPZ9jbqyH8pBHwYb/cGZ8Kn2s2p/0nJbtCy6e6yr/ahkpWotdR5XGlz/UOR+Yln4c7SHe0PiWlTotRKGqzbMLHSl+RJ7z1eRSLU8s6zqVN1qKvTKOSADsRuQfSd/OsUKmHplbnwqapUc7Xa3MDmbW+85uEywOjm92dtFJb2F1XUzE/C31nOLHRpJtvax+l7Tgik66z6Xmduzw9SZqqopI1EXt1F/0E7PF+YkYxBtakqaFPK53Lfp9JocL5rRoVmauzCwsukFgD15dbTS4mzVa9R6gGxIFO/bYXPr6TSJ1TX7qzEbc3NFLk2udZPTYcyTcdN+ssPgjKPCoC35vNc87DbeQbI8U9IhkQ1GJIRAL3vtb09TJfnWNNOmtBTpIANUKeV99APYbysWjDE3n4T+rwsnJkQi6MrW2Okg2PynZEqDgxqq1VNFtIveoL7FeW4lr4bEBp18bkffr21pS1es6bMRE6lSIiAiIgJhxFG4maeQKz404UADVaQt1dRy+KjpNLgDOWVnpt7oGq52t6/CWbmOD1owU6SQQDYG1x6yh84wzUazJUBR0O53sR3v1BnkZ8U4csXxw2rPaNSmftOzCi9OmFdGqAm9iDZSOpHK5nI9nuI/FZe6en5SP2MhVXEKAQRa9+QHWdXgXMxRq0zVOkWILHoGAteWjdskXn+FY9aX7gWuspz2lZzUo4uvTddK1NLUmYC5XTa6HtquPlLbyfEK6AqwZTyZTcH5yt/bRhBUqUVZT/AOttL9L6hcfpO7Nqa7UhVOBzp1uL2VSxW2xDOtuf0+k6NRx4NMAHWmovUPIhmuB8t95p5TZKrKQBdSLdNpuYbH+E93XUBsFP2nLa37NNMS1tNK5bzX929/nMOHzFSAWNit7JvuxPS01cxbVum38w6bzb4dwKjz1QSLkLp6kfH1lPEV7SiFlcLClRwa1rh3e5bUQWLEny+ijtOXisO9QNXbddV2tzJv07Acpx0xh13Hl7gf5zmf8AFsVBurHq23wtODkZZyW1b18NK11G4Tnh6mq0Q4YWcXZu1vy/LtOvhuLlV1VULgkDVex7XA7SBZbl1XTpAY732BI3+0lOSZR4bB6liR7q8/mxmmLNmt1x4Y1EfKJrGtz7WOlUGfc5OW1CdzOqJ77B7ERAREQEREDwiRXi3hFMUASSjDbWoBNj0IPP/qSufLJeRNYtGpH5z4vyf+EqGmxZ9ShkYALt89rgzmZLnFFWfx0LqQLX2IZTuD2NuvpL74s4PpYyiUqix/I67Mh7qf2lCZ5wi+FqOj6tX5WKgBgt/MLbb7fWct8UVXidpl7KuKPDxdTDavwqnmpjsw5W7XHTuLyb+0rC+NhU02L6x4Y3JJ0+6AJSPB2LFKsKtmDIwJ+PQ2PKWP7U8XWXDUMTQchaZYPp5gVVFn+HlI+ctHms1PnaqmqacUoqXpAtZydwL7Ftufed/NRRFemKbLUp1qYA1c1Y3swPcc+vaQTHYsudR3N7k/H/AAzpZHiQa9DWTppuHe/an5zb6D6yPt+jbp8O4SlVxLJVZvCs+/Im1yPntO3WFJFCUlKqPcW++/UnqTI/llFtZflqJa3YMSbfeSvh/J2ruQvl0++7chfl8ZxZ/wAp61XiWlhyi3139FH7nnJRwXgCxeoy2XYU7997kA+nWdrA8K0l5qap23fl8hJJgcu5bWA5C202w8Wd97qWt8QxUMvLToYbKO862FwoA5TaCz0IiI9KMGHw+kTYiJIREQEREBERAREQPGWRTjfhpcRh3vYMoLIxHUDcH0IksnxUS4kTG40PyriKZpVg4/N5XA725G/W8meTcSPqOXZipWnV8isT50JtpBPIjcWvJ17QuAKeMotoHh1lBNKogsbjkrW94E9+UorOczqVqitVGmqulKgFwdVLy3HqbAzn6dfO1978OzxfwEMHWAOmorglGAKkaehF7X5cpGMA2hht1sbjkBuT8NxLT42xJqZfhK7W1EWJ7ll9752JkS4E4c/isQahX8KkRc8rm/u+oNt5OtzKZ8JJlHA2umtTWU8TzaCNwp5fbeTvI8iWigSmLD8x6k9zOllmAv0nfw+ACzSmOtfMKbaeEywdZ0qeGAmZVns0QAREQEREBERAREQEREBERAREQPh6d5QvtP4bXD49qgSy10NRGHR1Glx/xPzMv0yE+1Phd8Xg70BetQPiUh3sPMg+IvM717RpMTqUB9pCBMswyj3VZPoKZ2nvscp3oVri34o2/wBonGzHNxicnohyQaGIRKw/MFs1h+3yk29m+XLToM1M+WpUJAtyCgIPsolazHbS8xOtrHy3DgCb818INpsTZmREQEREBERAREQEREBERAREQEREBPl1vPqCIFDe1nhpsHUavRH/AI+JdPHW2yVV3Df7t/nJd7NmVsFRKm/vav8AVq3k5z7J6eKoVKNZdSVFIYfHqPUc/lK44AonAV3y6uCGDNUw1U+7VpsQfL/UttxKdPy3C8X8aWnhxsJmmKgdpll1CIiAiIgIiICIiAiIgIiICIiAiIgIiIHhE4me8N08R4Ze6vScPRqobOjA9D2PUdbzuTwiBr4ebM+Qk+oCIiAiIgIiICIiAiIgIiICIiAiIgIiICIiAiIgIiICIiAiIgIiICIiAiIgIiICIiAiIgIiICIiAiIgIiICIiAiIg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8" descr="data:image/jpeg;base64,/9j/4AAQSkZJRgABAQAAAQABAAD/2wCEAAkGBhQSERQUEBASEBUUFxYYEBASFBQWFhgYExcWGRkVFRgXHCYeFxkkGRUUHzAgIycpLSwsFR4xNTAqNSYrLCkBCQoKDgwOFw8PGiwlHyAvKSwqKSwsKSksKTApKSkpLCkpKSksKSwpKSwsKSwsKSkpLCwsLCkpKSkpLCksLCksKf/AABEIAOoAsAMBIgACEQEDEQH/xAAcAAEAAgMBAQEAAAAAAAAAAAAABgcDBAUBAgj/xAA5EAACAQIEBAMGBAUEAwAAAAABAgADEQQFEiEGMUFREyJhBzJxgZGhI0KxwRRSYtHwcoKy4SQzkv/EABoBAQADAQEBAAAAAAAAAAAAAAABAgMEBQb/xAAnEQEAAgICAgEDBAMAAAAAAAAAAQIDEQQSITFBBRMiMlFhkRRxgf/aAAwDAQACEQMRAD8AvGIiAiIgIiICIiAiIgIiICIiAiIgIiICIiAiIgIiICIiAiIgIiICIiAiIgIiICIiAiIgIiICIiAiIgIiICIiAiIgInk8ZwBc7DqZA+omOlWDAFSGB5Ebifd4id+YHsREkJ5eCZDOLuJfLVpUmKMgNze17DpM8mSuPXZMRtM7z2VDwPxlVo+Wq+qiLai53W/Ve/wlq4PGrVUMjBgeREjHmrfxE+SYmGzERNUEREBERAREQEREBERA52e5j4NB6g5geX4nlK/qcaM1DwWJLte9S97+npO97R8w0UlS43JJF9yB2lZ06igh+fYdPnPnvqGa85JpWfDox1jW1qcJ4srQAPc2HptNnP8AiQU18OiQ1ZuS7eXqWbtteRfhHNjUVhYA0ztbkQ24+4kXzg1KFYOWuahJZvid13nTj5H28GOI9yzmN2lM+GeNapxRoYp1NxdDYD1FiO8niveUTn6m61lsGFiwU8i26j02lu8OZn41Gm976lB2723+87uPkm8TEqS7RlM5xjQMXUZ9wajC3e7EWlqcQ5yuFw71m30jYep5SmM5o6wGVrsx1lSNLeY3v12PecP1K25pDbDHtlp0qZPh0vdRt99RZ+dyeoH6yfcGVylMrfbVsf8APW8r3JcMVW/U8gP2k/yWiyhQ3MWHw9PvOTgbvyZmPUL5fxpEJvSe4mSYMIPLM8+jcpERAREQEREBERARPLz2BAPatlxalTqr+QlT8G/7ErKnSblYgkkgH5S8uLsIKmDrqx0/hsQ3YqLj77fOUfVxXmQ9e37Tw+dSYybrHtvjmNalNODMLoDE7kkXP7feecTIg1I6khrMD27n06jaOGcyVan8O40uSSvYnqt+s+OOq4NYINytPzW353O8rbxxaz8xKY13lwq+NoCmiImu5vUDE32259Tb6SyOF6Qp0qaLyA8o2Ox33I585TuBxfh1A2kNboeUtbgnEFqCFhbc2/0g7frOrh2/OYlndl9pwLYMINyWv/8AI/z6ypsNWZmANwdlF+m/K8srjrOEdlSm+o0w3ihTcC9tu17iVrmWYWrKQAeWxG2/oJy8yZtl6x/bTHGq7Tbh/Cg+f+U2UfLcyZZTg7m8gnCmNapiCFKsip5yq6VLE7WHQ85aWW0xYT0ODijHijX/AFnkt2s3aa2E+4idzMiIgIiICJgxeJFNGcgkKCSBz27SO5Dxj49VkZdPWn8LXsfWYX5FMdorafMpisylM1amZUw4pl1Dnkt95nD3lecaA0sV4gNrhW+m39ply884KRaITWvaUzzLPqdBlWoTd+Vhe29rmdBXvKr4lzla5pONmsA46XJ6Sb5DmOqlT3/KB9NpjxuXObLavx8LWp1iJa3tFzPwMEzfzOim3YncD5CUPnWbqKwegCoDhlU+hvv85+huKeHUxuHNKre1wykHky3sT3G8/P2b8L+HUZSbaSQym9xb15HpNc8xFo7IrEtunnbVK1Fr76gRbewLaj9Ln6Tu4vNQauILrepdtJPMEE2t6WkQw1X+HIqLttfcE3tJPxLh/wATXe2tFfbrqH95x5P0/wALdWthcEHa4XcnygevS0sEE4fBto2anT2P9R6/HeQbhm7Vka3lp21b99uXxIlg5oyLhnFRgPE8qgmxJO+3yBPyl+Jj6xbJM+S071Cs8tz0MHDO1ALcix8zMu255c95zcfXNdyxsG28wHO3UjuZo5phWRmIUsoJB5bEk89+v951OEcnfEMdrAWLP23vt3MzmvbzX2R4nynfs/y0pRuebsST8Nh+8s7ApZRIvkWACBVUbDYSX0EsJ62KvWkQzmdyyRETRBERAREQPiqlwQRcEWI9DKnxS/wmJqIDpsRoP9PvL/npLaMhHHvDhqfjUxcqCHXqQOo9RPN+o4JyY919w1xW1PltcM8UeKSlSwbmLcmH7GOPMu8SiKii5p7nuV6j9PpK2wmPak62J1Kbqfh0MtjKcyXEUVYcmG4PToR95hxcn+RinDk9pvHS24U3VxJFh63Hw6SyOEq96NO3Y/qZCeOMo/h6507K3mT0BvdfgJIPZ9jbqyH8pBHwYb/cGZ8Kn2s2p/0nJbtCy6e6yr/ahkpWotdR5XGlz/UOR+Yln4c7SHe0PiWlTotRKGqzbMLHSl+RJ7z1eRSLU8s6zqVN1qKvTKOSADsRuQfSd/OsUKmHplbnwqapUc7Xa3MDmbW+85uEywOjm92dtFJb2F1XUzE/C31nOLHRpJtvax+l7Tgik66z6Xmduzw9SZqqopI1EXt1F/0E7PF+YkYxBtakqaFPK53Lfp9JocL5rRoVmauzCwsukFgD15dbTS4mzVa9R6gGxIFO/bYXPr6TSJ1TX7qzEbc3NFLk2udZPTYcyTcdN+ssPgjKPCoC35vNc87DbeQbI8U9IhkQ1GJIRAL3vtb09TJfnWNNOmtBTpIANUKeV99APYbysWjDE3n4T+rwsnJkQi6MrW2Okg2PynZEqDgxqq1VNFtIveoL7FeW4lr4bEBp18bkffr21pS1es6bMRE6lSIiAiIgJhxFG4maeQKz404UADVaQt1dRy+KjpNLgDOWVnpt7oGq52t6/CWbmOD1owU6SQQDYG1x6yh84wzUazJUBR0O53sR3v1BnkZ8U4csXxw2rPaNSmftOzCi9OmFdGqAm9iDZSOpHK5nI9nuI/FZe6en5SP2MhVXEKAQRa9+QHWdXgXMxRq0zVOkWILHoGAteWjdskXn+FY9aX7gWuspz2lZzUo4uvTddK1NLUmYC5XTa6HtquPlLbyfEK6AqwZTyZTcH5yt/bRhBUqUVZT/AOttL9L6hcfpO7Nqa7UhVOBzp1uL2VSxW2xDOtuf0+k6NRx4NMAHWmovUPIhmuB8t95p5TZKrKQBdSLdNpuYbH+E93XUBsFP2nLa37NNMS1tNK5bzX929/nMOHzFSAWNit7JvuxPS01cxbVum38w6bzb4dwKjz1QSLkLp6kfH1lPEV7SiFlcLClRwa1rh3e5bUQWLEny+ijtOXisO9QNXbddV2tzJv07Acpx0xh13Hl7gf5zmf8AFsVBurHq23wtODkZZyW1b18NK11G4Tnh6mq0Q4YWcXZu1vy/LtOvhuLlV1VULgkDVex7XA7SBZbl1XTpAY732BI3+0lOSZR4bB6liR7q8/mxmmLNmt1x4Y1EfKJrGtz7WOlUGfc5OW1CdzOqJ77B7ERAREQEREDwiRXi3hFMUASSjDbWoBNj0IPP/qSufLJeRNYtGpH5z4vyf+EqGmxZ9ShkYALt89rgzmZLnFFWfx0LqQLX2IZTuD2NuvpL74s4PpYyiUqix/I67Mh7qf2lCZ5wi+FqOj6tX5WKgBgt/MLbb7fWct8UVXidpl7KuKPDxdTDavwqnmpjsw5W7XHTuLyb+0rC+NhU02L6x4Y3JJ0+6AJSPB2LFKsKtmDIwJ+PQ2PKWP7U8XWXDUMTQchaZYPp5gVVFn+HlI+ctHms1PnaqmqacUoqXpAtZydwL7Ftufed/NRRFemKbLUp1qYA1c1Y3swPcc+vaQTHYsudR3N7k/H/AAzpZHiQa9DWTppuHe/an5zb6D6yPt+jbp8O4SlVxLJVZvCs+/Im1yPntO3WFJFCUlKqPcW++/UnqTI/llFtZflqJa3YMSbfeSvh/J2ruQvl0++7chfl8ZxZ/wAp61XiWlhyi3139FH7nnJRwXgCxeoy2XYU7997kA+nWdrA8K0l5qap23fl8hJJgcu5bWA5C202w8Wd97qWt8QxUMvLToYbKO862FwoA5TaCz0IiI9KMGHw+kTYiJIREQEREBERAREQPGWRTjfhpcRh3vYMoLIxHUDcH0IksnxUS4kTG40PyriKZpVg4/N5XA725G/W8meTcSPqOXZipWnV8isT50JtpBPIjcWvJ17QuAKeMotoHh1lBNKogsbjkrW94E9+UorOczqVqitVGmqulKgFwdVLy3HqbAzn6dfO1978OzxfwEMHWAOmorglGAKkaehF7X5cpGMA2hht1sbjkBuT8NxLT42xJqZfhK7W1EWJ7ll9752JkS4E4c/isQahX8KkRc8rm/u+oNt5OtzKZ8JJlHA2umtTWU8TzaCNwp5fbeTvI8iWigSmLD8x6k9zOllmAv0nfw+ACzSmOtfMKbaeEywdZ0qeGAmZVns0QAREQEREBERAREQEREBERAREQPh6d5QvtP4bXD49qgSy10NRGHR1Glx/xPzMv0yE+1Phd8Xg70BetQPiUh3sPMg+IvM717RpMTqUB9pCBMswyj3VZPoKZ2nvscp3oVri34o2/wBonGzHNxicnohyQaGIRKw/MFs1h+3yk29m+XLToM1M+WpUJAtyCgIPsolazHbS8xOtrHy3DgCb818INpsTZmREQEREBERAREQEREBERAREQEREBPl1vPqCIFDe1nhpsHUavRH/AI+JdPHW2yVV3Df7t/nJd7NmVsFRKm/vav8AVq3k5z7J6eKoVKNZdSVFIYfHqPUc/lK44AonAV3y6uCGDNUw1U+7VpsQfL/UttxKdPy3C8X8aWnhxsJmmKgdpll1CIiAiIgIiICIiAiIgIiICIiAiIgIiIHhE4me8N08R4Ze6vScPRqobOjA9D2PUdbzuTwiBr4ebM+Qk+oCIiAiIgIiICIiAiIgIiICIiAiIgIiICIiAiIgIiICIiAiIgIiICIiAiIgIiICIiAiIgIiICIiAiIgIiICIiAiIg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10" descr="data:image/jpeg;base64,/9j/4AAQSkZJRgABAQAAAQABAAD/2wCEAAkGBhQSERQUEBASEBUUFxYYEBASFBQWFhgYExcWGRkVFRgXHCYeFxkkGRUUHzAgIycpLSwsFR4xNTAqNSYrLCkBCQoKDgwOFw8PGiwlHyAvKSwqKSwsKSksKTApKSkpLCkpKSksKSwpKSwsKSwsKSkpLCwsLCkpKSkpLCksLCksKf/AABEIAOoAsAMBIgACEQEDEQH/xAAcAAEAAgMBAQEAAAAAAAAAAAAABgcDBAUBAgj/xAA5EAACAQIEBAMGBAUEAwAAAAABAgADEQQFEiEGMUFREyJhBzJxgZGhI0KxwRRSYtHwcoKy4SQzkv/EABoBAQADAQEBAAAAAAAAAAAAAAABAgMEBQb/xAAnEQEAAgICAgEDBAMAAAAAAAAAAQIDEQQSITFBBRMiMlFhkRRxgf/aAAwDAQACEQMRAD8AvGIiAiIgIiICIiAiIgIiICIiAiIgIiICIiAiIgIiICIiAiIgIiICIiAiIgIiICIiAiIgIiICIiAiIgIiICIiAiIgInk8ZwBc7DqZA+omOlWDAFSGB5Ebifd4id+YHsREkJ5eCZDOLuJfLVpUmKMgNze17DpM8mSuPXZMRtM7z2VDwPxlVo+Wq+qiLai53W/Ve/wlq4PGrVUMjBgeREjHmrfxE+SYmGzERNUEREBERAREQEREBERA52e5j4NB6g5geX4nlK/qcaM1DwWJLte9S97+npO97R8w0UlS43JJF9yB2lZ06igh+fYdPnPnvqGa85JpWfDox1jW1qcJ4srQAPc2HptNnP8AiQU18OiQ1ZuS7eXqWbtteRfhHNjUVhYA0ztbkQ24+4kXzg1KFYOWuahJZvid13nTj5H28GOI9yzmN2lM+GeNapxRoYp1NxdDYD1FiO8niveUTn6m61lsGFiwU8i26j02lu8OZn41Gm976lB2723+87uPkm8TEqS7RlM5xjQMXUZ9wajC3e7EWlqcQ5yuFw71m30jYep5SmM5o6wGVrsx1lSNLeY3v12PecP1K25pDbDHtlp0qZPh0vdRt99RZ+dyeoH6yfcGVylMrfbVsf8APW8r3JcMVW/U8gP2k/yWiyhQ3MWHw9PvOTgbvyZmPUL5fxpEJvSe4mSYMIPLM8+jcpERAREQEREBERARPLz2BAPatlxalTqr+QlT8G/7ErKnSblYgkkgH5S8uLsIKmDrqx0/hsQ3YqLj77fOUfVxXmQ9e37Tw+dSYybrHtvjmNalNODMLoDE7kkXP7feecTIg1I6khrMD27n06jaOGcyVan8O40uSSvYnqt+s+OOq4NYINytPzW353O8rbxxaz8xKY13lwq+NoCmiImu5vUDE32259Tb6SyOF6Qp0qaLyA8o2Ox33I585TuBxfh1A2kNboeUtbgnEFqCFhbc2/0g7frOrh2/OYlndl9pwLYMINyWv/8AI/z6ypsNWZmANwdlF+m/K8srjrOEdlSm+o0w3ihTcC9tu17iVrmWYWrKQAeWxG2/oJy8yZtl6x/bTHGq7Tbh/Cg+f+U2UfLcyZZTg7m8gnCmNapiCFKsip5yq6VLE7WHQ85aWW0xYT0ODijHijX/AFnkt2s3aa2E+4idzMiIgIiICJgxeJFNGcgkKCSBz27SO5Dxj49VkZdPWn8LXsfWYX5FMdorafMpisylM1amZUw4pl1Dnkt95nD3lecaA0sV4gNrhW+m39ply884KRaITWvaUzzLPqdBlWoTd+Vhe29rmdBXvKr4lzla5pONmsA46XJ6Sb5DmOqlT3/KB9NpjxuXObLavx8LWp1iJa3tFzPwMEzfzOim3YncD5CUPnWbqKwegCoDhlU+hvv85+huKeHUxuHNKre1wykHky3sT3G8/P2b8L+HUZSbaSQym9xb15HpNc8xFo7IrEtunnbVK1Fr76gRbewLaj9Ln6Tu4vNQauILrepdtJPMEE2t6WkQw1X+HIqLttfcE3tJPxLh/wATXe2tFfbrqH95x5P0/wALdWthcEHa4XcnygevS0sEE4fBto2anT2P9R6/HeQbhm7Vka3lp21b99uXxIlg5oyLhnFRgPE8qgmxJO+3yBPyl+Jj6xbJM+S071Cs8tz0MHDO1ALcix8zMu255c95zcfXNdyxsG28wHO3UjuZo5phWRmIUsoJB5bEk89+v951OEcnfEMdrAWLP23vt3MzmvbzX2R4nynfs/y0pRuebsST8Nh+8s7ApZRIvkWACBVUbDYSX0EsJ62KvWkQzmdyyRETRBERAREQPiqlwQRcEWI9DKnxS/wmJqIDpsRoP9PvL/npLaMhHHvDhqfjUxcqCHXqQOo9RPN+o4JyY919w1xW1PltcM8UeKSlSwbmLcmH7GOPMu8SiKii5p7nuV6j9PpK2wmPak62J1Kbqfh0MtjKcyXEUVYcmG4PToR95hxcn+RinDk9pvHS24U3VxJFh63Hw6SyOEq96NO3Y/qZCeOMo/h6507K3mT0BvdfgJIPZ9jbqyH8pBHwYb/cGZ8Kn2s2p/0nJbtCy6e6yr/ahkpWotdR5XGlz/UOR+Yln4c7SHe0PiWlTotRKGqzbMLHSl+RJ7z1eRSLU8s6zqVN1qKvTKOSADsRuQfSd/OsUKmHplbnwqapUc7Xa3MDmbW+85uEywOjm92dtFJb2F1XUzE/C31nOLHRpJtvax+l7Tgik66z6Xmduzw9SZqqopI1EXt1F/0E7PF+YkYxBtakqaFPK53Lfp9JocL5rRoVmauzCwsukFgD15dbTS4mzVa9R6gGxIFO/bYXPr6TSJ1TX7qzEbc3NFLk2udZPTYcyTcdN+ssPgjKPCoC35vNc87DbeQbI8U9IhkQ1GJIRAL3vtb09TJfnWNNOmtBTpIANUKeV99APYbysWjDE3n4T+rwsnJkQi6MrW2Okg2PynZEqDgxqq1VNFtIveoL7FeW4lr4bEBp18bkffr21pS1es6bMRE6lSIiAiIgJhxFG4maeQKz404UADVaQt1dRy+KjpNLgDOWVnpt7oGq52t6/CWbmOD1owU6SQQDYG1x6yh84wzUazJUBR0O53sR3v1BnkZ8U4csXxw2rPaNSmftOzCi9OmFdGqAm9iDZSOpHK5nI9nuI/FZe6en5SP2MhVXEKAQRa9+QHWdXgXMxRq0zVOkWILHoGAteWjdskXn+FY9aX7gWuspz2lZzUo4uvTddK1NLUmYC5XTa6HtquPlLbyfEK6AqwZTyZTcH5yt/bRhBUqUVZT/AOttL9L6hcfpO7Nqa7UhVOBzp1uL2VSxW2xDOtuf0+k6NRx4NMAHWmovUPIhmuB8t95p5TZKrKQBdSLdNpuYbH+E93XUBsFP2nLa37NNMS1tNK5bzX929/nMOHzFSAWNit7JvuxPS01cxbVum38w6bzb4dwKjz1QSLkLp6kfH1lPEV7SiFlcLClRwa1rh3e5bUQWLEny+ijtOXisO9QNXbddV2tzJv07Acpx0xh13Hl7gf5zmf8AFsVBurHq23wtODkZZyW1b18NK11G4Tnh6mq0Q4YWcXZu1vy/LtOvhuLlV1VULgkDVex7XA7SBZbl1XTpAY732BI3+0lOSZR4bB6liR7q8/mxmmLNmt1x4Y1EfKJrGtz7WOlUGfc5OW1CdzOqJ77B7ERAREQEREDwiRXi3hFMUASSjDbWoBNj0IPP/qSufLJeRNYtGpH5z4vyf+EqGmxZ9ShkYALt89rgzmZLnFFWfx0LqQLX2IZTuD2NuvpL74s4PpYyiUqix/I67Mh7qf2lCZ5wi+FqOj6tX5WKgBgt/MLbb7fWct8UVXidpl7KuKPDxdTDavwqnmpjsw5W7XHTuLyb+0rC+NhU02L6x4Y3JJ0+6AJSPB2LFKsKtmDIwJ+PQ2PKWP7U8XWXDUMTQchaZYPp5gVVFn+HlI+ctHms1PnaqmqacUoqXpAtZydwL7Ftufed/NRRFemKbLUp1qYA1c1Y3swPcc+vaQTHYsudR3N7k/H/AAzpZHiQa9DWTppuHe/an5zb6D6yPt+jbp8O4SlVxLJVZvCs+/Im1yPntO3WFJFCUlKqPcW++/UnqTI/llFtZflqJa3YMSbfeSvh/J2ruQvl0++7chfl8ZxZ/wAp61XiWlhyi3139FH7nnJRwXgCxeoy2XYU7997kA+nWdrA8K0l5qap23fl8hJJgcu5bWA5C202w8Wd97qWt8QxUMvLToYbKO862FwoA5TaCz0IiI9KMGHw+kTYiJIREQEREBERAREQPGWRTjfhpcRh3vYMoLIxHUDcH0IksnxUS4kTG40PyriKZpVg4/N5XA725G/W8meTcSPqOXZipWnV8isT50JtpBPIjcWvJ17QuAKeMotoHh1lBNKogsbjkrW94E9+UorOczqVqitVGmqulKgFwdVLy3HqbAzn6dfO1978OzxfwEMHWAOmorglGAKkaehF7X5cpGMA2hht1sbjkBuT8NxLT42xJqZfhK7W1EWJ7ll9752JkS4E4c/isQahX8KkRc8rm/u+oNt5OtzKZ8JJlHA2umtTWU8TzaCNwp5fbeTvI8iWigSmLD8x6k9zOllmAv0nfw+ACzSmOtfMKbaeEywdZ0qeGAmZVns0QAREQEREBERAREQEREBERAREQPh6d5QvtP4bXD49qgSy10NRGHR1Glx/xPzMv0yE+1Phd8Xg70BetQPiUh3sPMg+IvM717RpMTqUB9pCBMswyj3VZPoKZ2nvscp3oVri34o2/wBonGzHNxicnohyQaGIRKw/MFs1h+3yk29m+XLToM1M+WpUJAtyCgIPsolazHbS8xOtrHy3DgCb818INpsTZmREQEREBERAREQEREBERAREQEREBPl1vPqCIFDe1nhpsHUavRH/AI+JdPHW2yVV3Df7t/nJd7NmVsFRKm/vav8AVq3k5z7J6eKoVKNZdSVFIYfHqPUc/lK44AonAV3y6uCGDNUw1U+7VpsQfL/UttxKdPy3C8X8aWnhxsJmmKgdpll1CIiAiIgIiICIiAiIgIiICIiAiIgIiIHhE4me8N08R4Ze6vScPRqobOjA9D2PUdbzuTwiBr4ebM+Qk+oCIiAiIgIiICIiAiIgIiICIiAiIgIiICIiAiIgIiICIiAiIgIiICIiAiIgIiICIiAiIgIiICIiAiIgIiICIiAiIgf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218" name="Picture 2" descr="Pelagic brown algae, genus Sargass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4860032" y="6121112"/>
            <a:ext cx="18469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http://</a:t>
            </a:r>
            <a:r>
              <a:rPr lang="cs-CZ" sz="1000" dirty="0" err="1"/>
              <a:t>oceanexplorer.noaa.gov</a:t>
            </a:r>
            <a:endParaRPr lang="cs-CZ" sz="100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3769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146203" cy="5256584"/>
          </a:xfr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1E8E7D5B-6847-49D9-A73D-869BF8FAA3FE}"/>
              </a:ext>
            </a:extLst>
          </p:cNvPr>
          <p:cNvSpPr/>
          <p:nvPr/>
        </p:nvSpPr>
        <p:spPr>
          <a:xfrm>
            <a:off x="4139952" y="3563888"/>
            <a:ext cx="1423173" cy="1440160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45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85"/>
    </mc:Choice>
    <mc:Fallback xmlns="">
      <p:transition spd="slow" advTm="275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Oddělení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Heterokontophyta</a:t>
            </a: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Chromophyta</a:t>
            </a: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Stramenopila</a:t>
            </a: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13953" y="1367737"/>
            <a:ext cx="5915000" cy="272886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cs-CZ" sz="2400" dirty="0"/>
              <a:t>Dva nestejně dlouhé bičíky:</a:t>
            </a:r>
          </a:p>
          <a:p>
            <a:pPr lvl="1">
              <a:lnSpc>
                <a:spcPct val="80000"/>
              </a:lnSpc>
            </a:pPr>
            <a:r>
              <a:rPr lang="cs-CZ" sz="2000" dirty="0" err="1"/>
              <a:t>Pleuronematický</a:t>
            </a:r>
            <a:r>
              <a:rPr lang="cs-CZ" sz="2000" dirty="0"/>
              <a:t> bičík (pohybový)</a:t>
            </a:r>
          </a:p>
          <a:p>
            <a:pPr lvl="1">
              <a:lnSpc>
                <a:spcPct val="80000"/>
              </a:lnSpc>
            </a:pPr>
            <a:r>
              <a:rPr lang="cs-CZ" sz="2000" dirty="0" err="1"/>
              <a:t>Akronematický</a:t>
            </a:r>
            <a:r>
              <a:rPr lang="cs-CZ" sz="2000" dirty="0"/>
              <a:t> bičík</a:t>
            </a:r>
          </a:p>
          <a:p>
            <a:pPr>
              <a:lnSpc>
                <a:spcPct val="80000"/>
              </a:lnSpc>
            </a:pPr>
            <a:r>
              <a:rPr lang="cs-CZ" sz="2400" dirty="0" err="1"/>
              <a:t>Fotoautotrofní</a:t>
            </a:r>
            <a:r>
              <a:rPr lang="cs-CZ" sz="2400" dirty="0"/>
              <a:t> řasy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Chloroplasty se 4 membránami: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Chlorofyl a, c	</a:t>
            </a:r>
          </a:p>
          <a:p>
            <a:pPr lvl="1">
              <a:lnSpc>
                <a:spcPct val="80000"/>
              </a:lnSpc>
            </a:pPr>
            <a:r>
              <a:rPr lang="cs-CZ" sz="2000" dirty="0" err="1"/>
              <a:t>Fukoxantin</a:t>
            </a:r>
            <a:r>
              <a:rPr lang="cs-CZ" sz="2000" dirty="0"/>
              <a:t>, </a:t>
            </a:r>
            <a:r>
              <a:rPr lang="cs-CZ" sz="2000" dirty="0" err="1"/>
              <a:t>vaucheriaxantin</a:t>
            </a:r>
            <a:endParaRPr lang="cs-CZ" sz="2000" dirty="0"/>
          </a:p>
          <a:p>
            <a:pPr>
              <a:lnSpc>
                <a:spcPct val="80000"/>
              </a:lnSpc>
            </a:pPr>
            <a:r>
              <a:rPr lang="cs-CZ" sz="2400" dirty="0"/>
              <a:t>Olej, </a:t>
            </a:r>
            <a:r>
              <a:rPr lang="cs-CZ" sz="2400" dirty="0" err="1"/>
              <a:t>polyfosfátová</a:t>
            </a:r>
            <a:r>
              <a:rPr lang="cs-CZ" sz="2400" dirty="0"/>
              <a:t> zrnka – volutin</a:t>
            </a:r>
          </a:p>
          <a:p>
            <a:pPr>
              <a:lnSpc>
                <a:spcPct val="80000"/>
              </a:lnSpc>
            </a:pPr>
            <a:endParaRPr lang="cs-CZ" sz="2400" dirty="0"/>
          </a:p>
          <a:p>
            <a:endParaRPr lang="cs-CZ" sz="2400" dirty="0"/>
          </a:p>
        </p:txBody>
      </p:sp>
      <p:pic>
        <p:nvPicPr>
          <p:cNvPr id="11" name="Obrázek 10" descr="Obsah obrázku bílá&#10;&#10;Popis byl vytvořen automaticky">
            <a:extLst>
              <a:ext uri="{FF2B5EF4-FFF2-40B4-BE49-F238E27FC236}">
                <a16:creationId xmlns:a16="http://schemas.microsoft.com/office/drawing/2014/main" id="{C5B98F91-7106-4BCC-AD29-758028F48E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12853" r="45275" b="50141"/>
          <a:stretch/>
        </p:blipFill>
        <p:spPr>
          <a:xfrm rot="10800000">
            <a:off x="7010399" y="4842272"/>
            <a:ext cx="2133601" cy="214849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139952" y="29863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6"/>
                </a:solidFill>
              </a:rPr>
              <a:t>TSAR</a:t>
            </a:r>
          </a:p>
        </p:txBody>
      </p:sp>
      <p:pic>
        <p:nvPicPr>
          <p:cNvPr id="9" name="Obrázek 8" descr="Obsah obrázku text, bílá, různé, několik&#10;&#10;Popis byl vytvořen automaticky">
            <a:extLst>
              <a:ext uri="{FF2B5EF4-FFF2-40B4-BE49-F238E27FC236}">
                <a16:creationId xmlns:a16="http://schemas.microsoft.com/office/drawing/2014/main" id="{5740348D-F3DD-4EDB-A09B-93869DA051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1" y="0"/>
            <a:ext cx="2133599" cy="2666863"/>
          </a:xfrm>
          <a:prstGeom prst="rect">
            <a:avLst/>
          </a:prstGeom>
        </p:spPr>
      </p:pic>
      <p:pic>
        <p:nvPicPr>
          <p:cNvPr id="13" name="Picture 3" descr="E:\Akvitana\príloha\druhy\2.jpg">
            <a:extLst>
              <a:ext uri="{FF2B5EF4-FFF2-40B4-BE49-F238E27FC236}">
                <a16:creationId xmlns:a16="http://schemas.microsoft.com/office/drawing/2014/main" id="{83A25403-E5B0-4356-A6F9-7A2C3145E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6"/>
          <a:stretch/>
        </p:blipFill>
        <p:spPr bwMode="auto">
          <a:xfrm>
            <a:off x="7010400" y="2616005"/>
            <a:ext cx="2133600" cy="225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F62ACC13-5634-4E41-B4B4-D2961F664E18}"/>
              </a:ext>
            </a:extLst>
          </p:cNvPr>
          <p:cNvSpPr txBox="1"/>
          <p:nvPr/>
        </p:nvSpPr>
        <p:spPr>
          <a:xfrm>
            <a:off x="620255" y="4508245"/>
            <a:ext cx="533893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None/>
            </a:pPr>
            <a:r>
              <a:rPr lang="cs-CZ" sz="2000" u="sng" dirty="0"/>
              <a:t>Třídy</a:t>
            </a:r>
            <a:r>
              <a:rPr lang="cs-CZ" sz="2000" dirty="0"/>
              <a:t>: 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000" dirty="0" err="1"/>
              <a:t>Bacillariophyceae</a:t>
            </a:r>
            <a:endParaRPr lang="cs-CZ" sz="2000" dirty="0"/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(</a:t>
            </a:r>
            <a:r>
              <a:rPr lang="cs-CZ" sz="2000" dirty="0" err="1"/>
              <a:t>Synurophyceae</a:t>
            </a:r>
            <a:r>
              <a:rPr lang="cs-CZ" sz="2000" dirty="0"/>
              <a:t>)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000" dirty="0" err="1"/>
              <a:t>Chrysophyceae</a:t>
            </a:r>
            <a:endParaRPr lang="cs-CZ" sz="2000" dirty="0"/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000" dirty="0" err="1"/>
              <a:t>Xanthophyceae</a:t>
            </a:r>
            <a:endParaRPr lang="cs-CZ" sz="2000" dirty="0"/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000" dirty="0" err="1"/>
              <a:t>Phaeophyceae</a:t>
            </a:r>
            <a:endParaRPr lang="cs-CZ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Eustigmatophyceae</a:t>
            </a:r>
            <a:r>
              <a:rPr lang="cs-CZ" sz="1600" dirty="0"/>
              <a:t>                                  </a:t>
            </a:r>
          </a:p>
          <a:p>
            <a:endParaRPr lang="cs-CZ" dirty="0"/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98D0EE98-92DE-4CCA-9017-6519EC2E44A7}"/>
              </a:ext>
            </a:extLst>
          </p:cNvPr>
          <p:cNvCxnSpPr>
            <a:cxnSpLocks/>
          </p:cNvCxnSpPr>
          <p:nvPr/>
        </p:nvCxnSpPr>
        <p:spPr>
          <a:xfrm flipV="1">
            <a:off x="3289723" y="2276873"/>
            <a:ext cx="3514525" cy="2591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22B4180E-9D23-41E8-A9A8-A83C3A2632FD}"/>
              </a:ext>
            </a:extLst>
          </p:cNvPr>
          <p:cNvCxnSpPr>
            <a:cxnSpLocks/>
          </p:cNvCxnSpPr>
          <p:nvPr/>
        </p:nvCxnSpPr>
        <p:spPr>
          <a:xfrm flipV="1">
            <a:off x="3104768" y="3717188"/>
            <a:ext cx="3708475" cy="1492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D45A384E-C78A-4157-B91C-8C46F5ADC484}"/>
              </a:ext>
            </a:extLst>
          </p:cNvPr>
          <p:cNvCxnSpPr>
            <a:cxnSpLocks/>
          </p:cNvCxnSpPr>
          <p:nvPr/>
        </p:nvCxnSpPr>
        <p:spPr>
          <a:xfrm>
            <a:off x="3109967" y="5462823"/>
            <a:ext cx="3703276" cy="265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308"/>
    </mc:Choice>
    <mc:Fallback xmlns="">
      <p:transition spd="slow" advTm="1633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accent1"/>
                </a:solidFill>
              </a:rPr>
              <a:t>Chrysophyceae</a:t>
            </a:r>
            <a:r>
              <a:rPr lang="cs-CZ" sz="3200" dirty="0">
                <a:solidFill>
                  <a:schemeClr val="accent1"/>
                </a:solidFill>
              </a:rPr>
              <a:t> – </a:t>
            </a:r>
            <a:r>
              <a:rPr lang="cs-CZ" sz="3200" dirty="0" err="1">
                <a:solidFill>
                  <a:schemeClr val="accent1"/>
                </a:solidFill>
              </a:rPr>
              <a:t>zlativky</a:t>
            </a:r>
            <a:r>
              <a:rPr lang="cs-CZ" sz="3200" dirty="0">
                <a:solidFill>
                  <a:schemeClr val="accent1"/>
                </a:solidFill>
              </a:rPr>
              <a:t>, </a:t>
            </a:r>
            <a:r>
              <a:rPr lang="cs-CZ" sz="3200" dirty="0" err="1">
                <a:solidFill>
                  <a:schemeClr val="accent1"/>
                </a:solidFill>
              </a:rPr>
              <a:t>chrysomonády</a:t>
            </a:r>
            <a:endParaRPr lang="cs-CZ" sz="3200" dirty="0">
              <a:solidFill>
                <a:schemeClr val="accent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/>
              <a:t>Bičíkovci – jednotlivě nebo v koloniích</a:t>
            </a:r>
          </a:p>
          <a:p>
            <a:r>
              <a:rPr lang="cs-CZ" altLang="cs-CZ" sz="2400" dirty="0"/>
              <a:t>Nahé buňky</a:t>
            </a:r>
          </a:p>
          <a:p>
            <a:r>
              <a:rPr lang="cs-CZ" altLang="cs-CZ" sz="2400" dirty="0" err="1"/>
              <a:t>Mixotrofní</a:t>
            </a:r>
            <a:r>
              <a:rPr lang="cs-CZ" altLang="cs-CZ" sz="2400" dirty="0"/>
              <a:t> výživa – fotosyntéza, </a:t>
            </a:r>
            <a:r>
              <a:rPr lang="cs-CZ" altLang="cs-CZ" sz="2400" dirty="0" err="1"/>
              <a:t>osmotrofie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fagotrofie</a:t>
            </a:r>
            <a:r>
              <a:rPr lang="cs-CZ" altLang="cs-CZ" sz="2400" dirty="0"/>
              <a:t> </a:t>
            </a:r>
          </a:p>
          <a:p>
            <a:r>
              <a:rPr lang="cs-CZ" altLang="cs-CZ" sz="2400" dirty="0"/>
              <a:t>Dva nestejně dlouhé bičíky</a:t>
            </a:r>
          </a:p>
          <a:p>
            <a:r>
              <a:rPr lang="cs-CZ" altLang="cs-CZ" sz="2400" dirty="0"/>
              <a:t>Fotoreceptor </a:t>
            </a:r>
            <a:r>
              <a:rPr lang="cs-CZ" altLang="cs-CZ" sz="2400"/>
              <a:t>- retinal</a:t>
            </a:r>
            <a:endParaRPr lang="cs-CZ" altLang="cs-CZ" sz="2400" dirty="0"/>
          </a:p>
          <a:p>
            <a:r>
              <a:rPr lang="cs-CZ" altLang="cs-CZ" sz="2400" dirty="0"/>
              <a:t>Stigma v prohlubni pod povrchem chloroplastu</a:t>
            </a:r>
          </a:p>
          <a:p>
            <a:r>
              <a:rPr lang="cs-CZ" altLang="cs-CZ" sz="2400" dirty="0"/>
              <a:t>4 </a:t>
            </a:r>
            <a:r>
              <a:rPr lang="cs-CZ" altLang="cs-CZ" sz="2400" dirty="0" err="1"/>
              <a:t>mikrotubulární</a:t>
            </a:r>
            <a:r>
              <a:rPr lang="cs-CZ" altLang="cs-CZ" sz="2400" dirty="0"/>
              <a:t> kořeny</a:t>
            </a:r>
          </a:p>
          <a:p>
            <a:r>
              <a:rPr lang="cs-CZ" altLang="cs-CZ" sz="2400" dirty="0"/>
              <a:t>Chlorofyly a + c, </a:t>
            </a:r>
            <a:r>
              <a:rPr lang="cs-CZ" altLang="cs-CZ" sz="2400" dirty="0" err="1"/>
              <a:t>fukoxantin</a:t>
            </a:r>
            <a:endParaRPr lang="cs-CZ" altLang="cs-CZ" sz="2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58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157"/>
    </mc:Choice>
    <mc:Fallback xmlns="">
      <p:transition spd="slow" advTm="9215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accent1"/>
                </a:solidFill>
              </a:rPr>
              <a:t>Chrysophyceae</a:t>
            </a:r>
            <a:r>
              <a:rPr lang="cs-CZ" sz="3200" dirty="0">
                <a:solidFill>
                  <a:schemeClr val="accent1"/>
                </a:solidFill>
              </a:rPr>
              <a:t> – </a:t>
            </a:r>
            <a:r>
              <a:rPr lang="cs-CZ" sz="3200" dirty="0" err="1">
                <a:solidFill>
                  <a:schemeClr val="accent1"/>
                </a:solidFill>
              </a:rPr>
              <a:t>zlativky</a:t>
            </a:r>
            <a:r>
              <a:rPr lang="cs-CZ" sz="3200" dirty="0">
                <a:solidFill>
                  <a:schemeClr val="accent1"/>
                </a:solidFill>
              </a:rPr>
              <a:t>, </a:t>
            </a:r>
            <a:r>
              <a:rPr lang="cs-CZ" sz="3200" dirty="0" err="1">
                <a:solidFill>
                  <a:schemeClr val="accent1"/>
                </a:solidFill>
              </a:rPr>
              <a:t>chrysomonády</a:t>
            </a:r>
            <a:endParaRPr lang="cs-CZ" sz="3200" dirty="0">
              <a:solidFill>
                <a:schemeClr val="accent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/>
              <a:t>Bičíkovci – jednotlivě nebo v koloniích</a:t>
            </a:r>
          </a:p>
          <a:p>
            <a:r>
              <a:rPr lang="cs-CZ" altLang="cs-CZ" sz="2400" dirty="0"/>
              <a:t>Nahé buňky</a:t>
            </a:r>
          </a:p>
          <a:p>
            <a:r>
              <a:rPr lang="cs-CZ" altLang="cs-CZ" sz="2400" dirty="0" err="1"/>
              <a:t>Mixotrofní</a:t>
            </a:r>
            <a:r>
              <a:rPr lang="cs-CZ" altLang="cs-CZ" sz="2400" dirty="0"/>
              <a:t> výživa – fotosyntéza, </a:t>
            </a:r>
            <a:r>
              <a:rPr lang="cs-CZ" altLang="cs-CZ" sz="2400" dirty="0" err="1"/>
              <a:t>osmotrofie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fagotrofie</a:t>
            </a:r>
            <a:r>
              <a:rPr lang="cs-CZ" altLang="cs-CZ" sz="2400" dirty="0"/>
              <a:t> </a:t>
            </a:r>
          </a:p>
          <a:p>
            <a:r>
              <a:rPr lang="cs-CZ" altLang="cs-CZ" sz="2400" dirty="0"/>
              <a:t>Dva nestejně dlouhé bičíky</a:t>
            </a:r>
          </a:p>
          <a:p>
            <a:r>
              <a:rPr lang="cs-CZ" altLang="cs-CZ" sz="2400" dirty="0"/>
              <a:t>Fotoreceptor - protein </a:t>
            </a:r>
            <a:r>
              <a:rPr lang="cs-CZ" altLang="cs-CZ" sz="2400" dirty="0" err="1"/>
              <a:t>retinal</a:t>
            </a:r>
            <a:endParaRPr lang="cs-CZ" altLang="cs-CZ" sz="2400" dirty="0"/>
          </a:p>
          <a:p>
            <a:r>
              <a:rPr lang="cs-CZ" altLang="cs-CZ" sz="2400" dirty="0"/>
              <a:t>Stigma v prohlubni pod povrchem chloroplastu</a:t>
            </a:r>
          </a:p>
          <a:p>
            <a:r>
              <a:rPr lang="cs-CZ" altLang="cs-CZ" sz="2400" dirty="0"/>
              <a:t>4 </a:t>
            </a:r>
            <a:r>
              <a:rPr lang="cs-CZ" altLang="cs-CZ" sz="2400" dirty="0" err="1"/>
              <a:t>mikrotubulární</a:t>
            </a:r>
            <a:r>
              <a:rPr lang="cs-CZ" altLang="cs-CZ" sz="2400" dirty="0"/>
              <a:t> kořeny</a:t>
            </a:r>
          </a:p>
          <a:p>
            <a:r>
              <a:rPr lang="cs-CZ" altLang="cs-CZ" sz="2400" dirty="0"/>
              <a:t>Chlorofyly a + c, </a:t>
            </a:r>
            <a:r>
              <a:rPr lang="cs-CZ" altLang="cs-CZ" sz="2400" dirty="0" err="1"/>
              <a:t>fukoxantin</a:t>
            </a:r>
            <a:endParaRPr lang="cs-CZ" altLang="cs-CZ" sz="2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233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157"/>
    </mc:Choice>
    <mc:Fallback xmlns="">
      <p:transition spd="slow" advTm="9215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accent1"/>
                </a:solidFill>
              </a:rPr>
              <a:t>Chrysophyceae</a:t>
            </a:r>
            <a:r>
              <a:rPr lang="cs-CZ" sz="3200" dirty="0">
                <a:solidFill>
                  <a:schemeClr val="accent1"/>
                </a:solidFill>
              </a:rPr>
              <a:t>- </a:t>
            </a:r>
            <a:r>
              <a:rPr lang="cs-CZ" sz="3200" dirty="0" err="1">
                <a:solidFill>
                  <a:schemeClr val="accent1"/>
                </a:solidFill>
              </a:rPr>
              <a:t>zlativky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/>
              <a:t>Pulzující vakuoly (v </a:t>
            </a:r>
            <a:r>
              <a:rPr lang="cs-CZ" sz="2400" dirty="0"/>
              <a:t>hypotonickém prostředí)</a:t>
            </a:r>
            <a:endParaRPr lang="cs-CZ" altLang="cs-CZ" sz="2400" dirty="0"/>
          </a:p>
          <a:p>
            <a:r>
              <a:rPr lang="cs-CZ" altLang="cs-CZ" sz="2400" dirty="0" err="1"/>
              <a:t>Mukocysty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diskobolocysty</a:t>
            </a:r>
            <a:endParaRPr lang="cs-CZ" altLang="cs-CZ" sz="2400" dirty="0"/>
          </a:p>
          <a:p>
            <a:r>
              <a:rPr lang="cs-CZ" altLang="cs-CZ" sz="2400" dirty="0" err="1"/>
              <a:t>Lorika</a:t>
            </a:r>
            <a:r>
              <a:rPr lang="cs-CZ" altLang="cs-CZ" sz="2400" dirty="0"/>
              <a:t> - celulóza, chitin, křemité šupiny</a:t>
            </a:r>
          </a:p>
          <a:p>
            <a:r>
              <a:rPr lang="cs-CZ" altLang="cs-CZ" sz="2400" dirty="0" err="1"/>
              <a:t>Stomatocysty</a:t>
            </a:r>
            <a:r>
              <a:rPr lang="cs-CZ" altLang="cs-CZ" sz="2400" dirty="0"/>
              <a:t>: odpočívající stádia</a:t>
            </a:r>
          </a:p>
          <a:p>
            <a:r>
              <a:rPr lang="cs-CZ" altLang="cs-CZ" sz="2400" dirty="0" err="1"/>
              <a:t>Hologamie</a:t>
            </a:r>
            <a:r>
              <a:rPr lang="cs-CZ" altLang="cs-CZ" sz="2400" dirty="0"/>
              <a:t> - pohlavní proces</a:t>
            </a:r>
          </a:p>
          <a:p>
            <a:r>
              <a:rPr lang="cs-CZ" sz="2400" dirty="0" err="1"/>
              <a:t>Mixotrofie</a:t>
            </a:r>
            <a:r>
              <a:rPr lang="cs-CZ" sz="2400" dirty="0"/>
              <a:t>: i druhy s chloroplasty získávají z organické hmoty dusík a uhlík</a:t>
            </a:r>
          </a:p>
          <a:p>
            <a:r>
              <a:rPr lang="cs-CZ" altLang="cs-CZ" sz="2400" dirty="0"/>
              <a:t>Auxotrofie: závislost na příjmu vitamínů z okolí</a:t>
            </a:r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216"/>
            <a:ext cx="9144000" cy="151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8543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-26988"/>
            <a:ext cx="8642350" cy="603251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Odd.: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Heterokontophyta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Třída: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Chrysophyceae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Řád: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Chromulinales</a:t>
            </a:r>
            <a:endParaRPr lang="cs-CZ" altLang="cs-CZ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21163"/>
            <a:ext cx="4176712" cy="817562"/>
          </a:xfrm>
        </p:spPr>
        <p:txBody>
          <a:bodyPr/>
          <a:lstStyle/>
          <a:p>
            <a:pPr eaLnBrk="1" hangingPunct="1"/>
            <a:r>
              <a:rPr lang="cs-CZ" altLang="cs-CZ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Dinobryon</a:t>
            </a:r>
            <a:r>
              <a:rPr lang="cs-CZ" alt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cs-CZ" altLang="cs-CZ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868144" y="5628876"/>
            <a:ext cx="30969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000" dirty="0">
                <a:sym typeface="Symbol" pitchFamily="18" charset="2"/>
              </a:rPr>
              <a:t>http://</a:t>
            </a:r>
            <a:r>
              <a:rPr lang="cs-CZ" altLang="cs-CZ" sz="1000" dirty="0" err="1">
                <a:sym typeface="Symbol" pitchFamily="18" charset="2"/>
              </a:rPr>
              <a:t>www.mikroskopie.de</a:t>
            </a:r>
            <a:r>
              <a:rPr lang="cs-CZ" altLang="cs-CZ" sz="1000" dirty="0">
                <a:sym typeface="Symbol" pitchFamily="18" charset="2"/>
              </a:rPr>
              <a:t>/</a:t>
            </a:r>
          </a:p>
        </p:txBody>
      </p:sp>
      <p:pic>
        <p:nvPicPr>
          <p:cNvPr id="1026" name="Picture 2" descr="http://home.arcor.de/gerd-a.guenther/pictures/dinobry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356" y="980728"/>
            <a:ext cx="494638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290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-26988"/>
            <a:ext cx="8642350" cy="603251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Odd.: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Heterokontophyta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Třída: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Chrysophyceae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Řád: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Hydrurales</a:t>
            </a:r>
            <a:endParaRPr lang="cs-CZ" altLang="cs-CZ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9388" y="5373688"/>
            <a:ext cx="8713787" cy="817562"/>
          </a:xfrm>
        </p:spPr>
        <p:txBody>
          <a:bodyPr/>
          <a:lstStyle/>
          <a:p>
            <a:pPr eaLnBrk="1" hangingPunct="1"/>
            <a:r>
              <a:rPr lang="cs-CZ" altLang="cs-CZ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Hydrurus</a:t>
            </a:r>
            <a:r>
              <a:rPr lang="cs-CZ" alt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foetidus</a:t>
            </a:r>
            <a:endParaRPr lang="cs-CZ" altLang="cs-CZ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http://natural-history.main.jp/Tree_of_life/Eukaryote/Chromalveolata/Hydrurus_foetidus/12-06-25-0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15006"/>
            <a:ext cx="3853407" cy="289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natural-history.main.jp/Tree_of_life/Eukaryote/Chromalveolata/Hydrurus_foetidus/12-06-25-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832"/>
            <a:ext cx="3902968" cy="293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89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713</Words>
  <Application>Microsoft Office PowerPoint</Application>
  <PresentationFormat>On-screen Show (4:3)</PresentationFormat>
  <Paragraphs>155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trebuchet ms</vt:lpstr>
      <vt:lpstr>Motiv systému Office</vt:lpstr>
      <vt:lpstr>Fylogeneze a diverzita řas a hub: 3. přednáška TSAR: Stramenopila (Heterokontophyta, Chromophyta, Ochrophyta)</vt:lpstr>
      <vt:lpstr>Systém</vt:lpstr>
      <vt:lpstr>PowerPoint Presentation</vt:lpstr>
      <vt:lpstr>Oddělení Heterokontophyta  (Chromophyta, Stramenopila)</vt:lpstr>
      <vt:lpstr>Chrysophyceae – zlativky, chrysomonády</vt:lpstr>
      <vt:lpstr>Chrysophyceae – zlativky, chrysomonády</vt:lpstr>
      <vt:lpstr>Chrysophyceae- zlativky</vt:lpstr>
      <vt:lpstr>Odd.: Heterokontophyta Třída: Chrysophyceae Řád: Chromulinales</vt:lpstr>
      <vt:lpstr>Odd.: Heterokontophyta Třída: Chrysophyceae Řád: Hydrurales</vt:lpstr>
      <vt:lpstr>Synurophyceae</vt:lpstr>
      <vt:lpstr>Odd.: Heterokontophyta Třída: Synurophyceae Řád: Synurales</vt:lpstr>
      <vt:lpstr>Mallomonas sp.</vt:lpstr>
      <vt:lpstr>PowerPoint Presentation</vt:lpstr>
      <vt:lpstr>Xanthophyceae </vt:lpstr>
      <vt:lpstr>Tribonema sp.</vt:lpstr>
      <vt:lpstr>Heterococcus sp.</vt:lpstr>
      <vt:lpstr>Vaucheria sp.</vt:lpstr>
      <vt:lpstr>Phaeophyceae </vt:lpstr>
      <vt:lpstr>Rodozměna </vt:lpstr>
      <vt:lpstr>Rodozměna </vt:lpstr>
      <vt:lpstr>PowerPoint Presentation</vt:lpstr>
      <vt:lpstr>Rodozměna </vt:lpstr>
      <vt:lpstr>Laminaria sp.</vt:lpstr>
      <vt:lpstr>Fucus vesiculosus</vt:lpstr>
      <vt:lpstr>           Sargassum sp.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diatomologie</dc:title>
  <dc:creator>bara</dc:creator>
  <cp:lastModifiedBy>Tereza Cahová</cp:lastModifiedBy>
  <cp:revision>84</cp:revision>
  <dcterms:created xsi:type="dcterms:W3CDTF">2012-09-10T15:35:35Z</dcterms:created>
  <dcterms:modified xsi:type="dcterms:W3CDTF">2021-09-29T07:09:17Z</dcterms:modified>
</cp:coreProperties>
</file>