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24"/>
  </p:notesMasterIdLst>
  <p:sldIdLst>
    <p:sldId id="266" r:id="rId5"/>
    <p:sldId id="270" r:id="rId6"/>
    <p:sldId id="281" r:id="rId7"/>
    <p:sldId id="265" r:id="rId8"/>
    <p:sldId id="268" r:id="rId9"/>
    <p:sldId id="280" r:id="rId10"/>
    <p:sldId id="282" r:id="rId11"/>
    <p:sldId id="262" r:id="rId12"/>
    <p:sldId id="260" r:id="rId13"/>
    <p:sldId id="267" r:id="rId14"/>
    <p:sldId id="263" r:id="rId15"/>
    <p:sldId id="271" r:id="rId16"/>
    <p:sldId id="272" r:id="rId17"/>
    <p:sldId id="273" r:id="rId18"/>
    <p:sldId id="274" r:id="rId19"/>
    <p:sldId id="275" r:id="rId20"/>
    <p:sldId id="278" r:id="rId21"/>
    <p:sldId id="283" r:id="rId22"/>
    <p:sldId id="284" r:id="rId23"/>
  </p:sldIdLst>
  <p:sldSz cx="10080625" cy="7559675"/>
  <p:notesSz cx="7559675" cy="10691813"/>
  <p:defaultTextStyle>
    <a:defPPr>
      <a:defRPr lang="en-GB"/>
    </a:defPPr>
    <a:lvl1pPr algn="l" defTabSz="449263" rtl="0" fontAlgn="base" hangingPunct="0">
      <a:lnSpc>
        <a:spcPct val="87000"/>
      </a:lnSpc>
      <a:spcBef>
        <a:spcPct val="0"/>
      </a:spcBef>
      <a:spcAft>
        <a:spcPct val="0"/>
      </a:spcAft>
      <a:buClr>
        <a:srgbClr val="000000"/>
      </a:buClr>
      <a:buSzPct val="45000"/>
      <a:buFont typeface="StarSymbol" charset="0"/>
      <a:defRPr kern="1200">
        <a:solidFill>
          <a:schemeClr val="bg1"/>
        </a:solidFill>
        <a:latin typeface="Arial" panose="020B0604020202020204" pitchFamily="34" charset="0"/>
        <a:ea typeface="+mn-ea"/>
        <a:cs typeface="Lucida Sans Unicode" panose="020B0602030504020204" pitchFamily="34" charset="0"/>
      </a:defRPr>
    </a:lvl1pPr>
    <a:lvl2pPr marL="430213" indent="-215900" algn="l" defTabSz="449263" rtl="0" fontAlgn="base" hangingPunct="0">
      <a:lnSpc>
        <a:spcPct val="87000"/>
      </a:lnSpc>
      <a:spcBef>
        <a:spcPct val="0"/>
      </a:spcBef>
      <a:spcAft>
        <a:spcPct val="0"/>
      </a:spcAft>
      <a:buClr>
        <a:srgbClr val="000000"/>
      </a:buClr>
      <a:buSzPct val="45000"/>
      <a:buFont typeface="StarSymbol" charset="0"/>
      <a:defRPr kern="1200">
        <a:solidFill>
          <a:schemeClr val="bg1"/>
        </a:solidFill>
        <a:latin typeface="Arial" panose="020B0604020202020204" pitchFamily="34" charset="0"/>
        <a:ea typeface="+mn-ea"/>
        <a:cs typeface="Lucida Sans Unicode" panose="020B0602030504020204" pitchFamily="34" charset="0"/>
      </a:defRPr>
    </a:lvl2pPr>
    <a:lvl3pPr marL="646113" indent="-215900" algn="l" defTabSz="449263" rtl="0" fontAlgn="base" hangingPunct="0">
      <a:lnSpc>
        <a:spcPct val="87000"/>
      </a:lnSpc>
      <a:spcBef>
        <a:spcPct val="0"/>
      </a:spcBef>
      <a:spcAft>
        <a:spcPct val="0"/>
      </a:spcAft>
      <a:buClr>
        <a:srgbClr val="000000"/>
      </a:buClr>
      <a:buSzPct val="45000"/>
      <a:buFont typeface="StarSymbol" charset="0"/>
      <a:defRPr kern="1200">
        <a:solidFill>
          <a:schemeClr val="bg1"/>
        </a:solidFill>
        <a:latin typeface="Arial" panose="020B0604020202020204" pitchFamily="34" charset="0"/>
        <a:ea typeface="+mn-ea"/>
        <a:cs typeface="Lucida Sans Unicode" panose="020B0602030504020204" pitchFamily="34" charset="0"/>
      </a:defRPr>
    </a:lvl3pPr>
    <a:lvl4pPr marL="862013" indent="-214313" algn="l" defTabSz="449263" rtl="0" fontAlgn="base" hangingPunct="0">
      <a:lnSpc>
        <a:spcPct val="87000"/>
      </a:lnSpc>
      <a:spcBef>
        <a:spcPct val="0"/>
      </a:spcBef>
      <a:spcAft>
        <a:spcPct val="0"/>
      </a:spcAft>
      <a:buClr>
        <a:srgbClr val="000000"/>
      </a:buClr>
      <a:buSzPct val="45000"/>
      <a:buFont typeface="StarSymbol" charset="0"/>
      <a:defRPr kern="1200">
        <a:solidFill>
          <a:schemeClr val="bg1"/>
        </a:solidFill>
        <a:latin typeface="Arial" panose="020B0604020202020204" pitchFamily="34" charset="0"/>
        <a:ea typeface="+mn-ea"/>
        <a:cs typeface="Lucida Sans Unicode" panose="020B0602030504020204" pitchFamily="34" charset="0"/>
      </a:defRPr>
    </a:lvl4pPr>
    <a:lvl5pPr marL="1077913" indent="-215900" algn="l" defTabSz="449263" rtl="0" fontAlgn="base" hangingPunct="0">
      <a:lnSpc>
        <a:spcPct val="87000"/>
      </a:lnSpc>
      <a:spcBef>
        <a:spcPct val="0"/>
      </a:spcBef>
      <a:spcAft>
        <a:spcPct val="0"/>
      </a:spcAft>
      <a:buClr>
        <a:srgbClr val="000000"/>
      </a:buClr>
      <a:buSzPct val="45000"/>
      <a:buFont typeface="StarSymbol" charset="0"/>
      <a:defRPr kern="1200">
        <a:solidFill>
          <a:schemeClr val="bg1"/>
        </a:solidFill>
        <a:latin typeface="Arial" panose="020B0604020202020204" pitchFamily="34" charset="0"/>
        <a:ea typeface="+mn-ea"/>
        <a:cs typeface="Lucida Sans Unicode" panose="020B0602030504020204" pitchFamily="34" charset="0"/>
      </a:defRPr>
    </a:lvl5pPr>
    <a:lvl6pPr marL="22860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6pPr>
    <a:lvl7pPr marL="27432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7pPr>
    <a:lvl8pPr marL="32004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8pPr>
    <a:lvl9pPr marL="3657600" algn="l" defTabSz="914400" rtl="0" eaLnBrk="1" latinLnBrk="0" hangingPunct="1">
      <a:defRPr kern="1200">
        <a:solidFill>
          <a:schemeClr val="bg1"/>
        </a:solidFill>
        <a:latin typeface="Arial" panose="020B0604020202020204" pitchFamily="34" charset="0"/>
        <a:ea typeface="+mn-ea"/>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D031B"/>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76518" autoAdjust="0"/>
  </p:normalViewPr>
  <p:slideViewPr>
    <p:cSldViewPr>
      <p:cViewPr varScale="1">
        <p:scale>
          <a:sx n="50" d="100"/>
          <a:sy n="50" d="100"/>
        </p:scale>
        <p:origin x="1626" y="48"/>
      </p:cViewPr>
      <p:guideLst>
        <p:guide orient="horz" pos="2160"/>
        <p:guide pos="2880"/>
      </p:guideLst>
    </p:cSldViewPr>
  </p:slideViewPr>
  <p:outlineViewPr>
    <p:cViewPr>
      <p:scale>
        <a:sx n="33" d="100"/>
        <a:sy n="33" d="100"/>
      </p:scale>
      <p:origin x="-780" y="-8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AutoShape 1">
            <a:extLst>
              <a:ext uri="{FF2B5EF4-FFF2-40B4-BE49-F238E27FC236}">
                <a16:creationId xmlns:a16="http://schemas.microsoft.com/office/drawing/2014/main" id="{15050ECC-00AE-4A3F-AB32-A51CC5A9655F}"/>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a:endParaRPr lang="cs-CZ" altLang="cs-CZ"/>
          </a:p>
        </p:txBody>
      </p:sp>
      <p:sp>
        <p:nvSpPr>
          <p:cNvPr id="23555" name="Rectangle 2">
            <a:extLst>
              <a:ext uri="{FF2B5EF4-FFF2-40B4-BE49-F238E27FC236}">
                <a16:creationId xmlns:a16="http://schemas.microsoft.com/office/drawing/2014/main" id="{C8819A1F-F6E7-4CF7-9AD9-E3E13525156A}"/>
              </a:ext>
            </a:extLst>
          </p:cNvPr>
          <p:cNvSpPr>
            <a:spLocks noGrp="1" noRot="1" noChangeAspect="1" noChangeArrowheads="1"/>
          </p:cNvSpPr>
          <p:nvPr>
            <p:ph type="sldImg"/>
          </p:nvPr>
        </p:nvSpPr>
        <p:spPr bwMode="auto">
          <a:xfrm>
            <a:off x="1106488" y="812800"/>
            <a:ext cx="5341937"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1" name="Rectangle 3">
            <a:extLst>
              <a:ext uri="{FF2B5EF4-FFF2-40B4-BE49-F238E27FC236}">
                <a16:creationId xmlns:a16="http://schemas.microsoft.com/office/drawing/2014/main" id="{042ED9DD-3080-4441-9471-501E0F76B84D}"/>
              </a:ext>
            </a:extLst>
          </p:cNvPr>
          <p:cNvSpPr>
            <a:spLocks noGrp="1" noChangeArrowheads="1"/>
          </p:cNvSpPr>
          <p:nvPr>
            <p:ph type="body"/>
          </p:nvPr>
        </p:nvSpPr>
        <p:spPr bwMode="auto">
          <a:xfrm>
            <a:off x="755650" y="5078413"/>
            <a:ext cx="6045200" cy="480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cs-CZ" noProof="0"/>
          </a:p>
        </p:txBody>
      </p:sp>
      <p:sp>
        <p:nvSpPr>
          <p:cNvPr id="2052" name="Rectangle 4">
            <a:extLst>
              <a:ext uri="{FF2B5EF4-FFF2-40B4-BE49-F238E27FC236}">
                <a16:creationId xmlns:a16="http://schemas.microsoft.com/office/drawing/2014/main" id="{0ADDF709-DBA1-45DA-9B3F-463FD518083D}"/>
              </a:ext>
            </a:extLst>
          </p:cNvPr>
          <p:cNvSpPr>
            <a:spLocks noGrp="1" noChangeArrowheads="1"/>
          </p:cNvSpPr>
          <p:nvPr>
            <p:ph type="hdr"/>
          </p:nvPr>
        </p:nvSpPr>
        <p:spPr bwMode="auto">
          <a:xfrm>
            <a:off x="0" y="0"/>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ea typeface="Lucida Sans Unicode" pitchFamily="34" charset="0"/>
              </a:defRPr>
            </a:lvl1pPr>
          </a:lstStyle>
          <a:p>
            <a:pPr>
              <a:defRPr/>
            </a:pPr>
            <a:endParaRPr lang="en-GB"/>
          </a:p>
        </p:txBody>
      </p:sp>
      <p:sp>
        <p:nvSpPr>
          <p:cNvPr id="2053" name="Rectangle 5">
            <a:extLst>
              <a:ext uri="{FF2B5EF4-FFF2-40B4-BE49-F238E27FC236}">
                <a16:creationId xmlns:a16="http://schemas.microsoft.com/office/drawing/2014/main" id="{FD0FEB97-74F0-4188-9BC3-2EC5F84E44BD}"/>
              </a:ext>
            </a:extLst>
          </p:cNvPr>
          <p:cNvSpPr>
            <a:spLocks noGrp="1" noChangeArrowheads="1"/>
          </p:cNvSpPr>
          <p:nvPr>
            <p:ph type="dt"/>
          </p:nvPr>
        </p:nvSpPr>
        <p:spPr bwMode="auto">
          <a:xfrm>
            <a:off x="4278313" y="0"/>
            <a:ext cx="3278187"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ea typeface="Lucida Sans Unicode" pitchFamily="34" charset="0"/>
              </a:defRPr>
            </a:lvl1pPr>
          </a:lstStyle>
          <a:p>
            <a:pPr>
              <a:defRPr/>
            </a:pPr>
            <a:endParaRPr lang="en-GB"/>
          </a:p>
        </p:txBody>
      </p:sp>
      <p:sp>
        <p:nvSpPr>
          <p:cNvPr id="2054" name="Rectangle 6">
            <a:extLst>
              <a:ext uri="{FF2B5EF4-FFF2-40B4-BE49-F238E27FC236}">
                <a16:creationId xmlns:a16="http://schemas.microsoft.com/office/drawing/2014/main" id="{507EBD1C-C0A7-477E-9F38-CBD2F8B585EA}"/>
              </a:ext>
            </a:extLst>
          </p:cNvPr>
          <p:cNvSpPr>
            <a:spLocks noGrp="1" noChangeArrowheads="1"/>
          </p:cNvSpPr>
          <p:nvPr>
            <p:ph type="ftr"/>
          </p:nvPr>
        </p:nvSpPr>
        <p:spPr bwMode="auto">
          <a:xfrm>
            <a:off x="0" y="10156825"/>
            <a:ext cx="3278188"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ea typeface="Lucida Sans Unicode" pitchFamily="34" charset="0"/>
              </a:defRPr>
            </a:lvl1pPr>
          </a:lstStyle>
          <a:p>
            <a:pPr>
              <a:defRPr/>
            </a:pPr>
            <a:endParaRPr lang="en-GB"/>
          </a:p>
        </p:txBody>
      </p:sp>
      <p:sp>
        <p:nvSpPr>
          <p:cNvPr id="2055" name="Rectangle 7">
            <a:extLst>
              <a:ext uri="{FF2B5EF4-FFF2-40B4-BE49-F238E27FC236}">
                <a16:creationId xmlns:a16="http://schemas.microsoft.com/office/drawing/2014/main" id="{779E3CB0-3EB5-4CEE-A495-17C67968980D}"/>
              </a:ext>
            </a:extLst>
          </p:cNvPr>
          <p:cNvSpPr>
            <a:spLocks noGrp="1" noChangeArrowheads="1"/>
          </p:cNvSpPr>
          <p:nvPr>
            <p:ph type="sldNum"/>
          </p:nvPr>
        </p:nvSpPr>
        <p:spPr bwMode="auto">
          <a:xfrm>
            <a:off x="4278313" y="10156825"/>
            <a:ext cx="3278187"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fld id="{175E1B8A-7483-4EFA-AC4F-5C8DAEE6F15A}" type="slidenum">
              <a:rPr lang="en-GB" altLang="cs-CZ"/>
              <a:pPr/>
              <a:t>‹#›</a:t>
            </a:fld>
            <a:endParaRPr lang="en-GB" altLang="cs-CZ"/>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CBFE71A0-857B-4C86-A931-D3F44CEF931A}"/>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A16766AD-9E8C-40EF-BA03-10CC7B12BBF6}" type="slidenum">
              <a:rPr lang="en-GB" altLang="cs-CZ">
                <a:solidFill>
                  <a:srgbClr val="000000"/>
                </a:solidFill>
                <a:latin typeface="Times New Roman" panose="02020603050405020304" pitchFamily="18" charset="0"/>
              </a:rPr>
              <a:pPr eaLnBrk="1"/>
              <a:t>1</a:t>
            </a:fld>
            <a:endParaRPr lang="en-GB" altLang="cs-CZ">
              <a:solidFill>
                <a:srgbClr val="000000"/>
              </a:solidFill>
              <a:latin typeface="Times New Roman" panose="02020603050405020304" pitchFamily="18" charset="0"/>
            </a:endParaRPr>
          </a:p>
        </p:txBody>
      </p:sp>
      <p:sp>
        <p:nvSpPr>
          <p:cNvPr id="24579" name="Rectangle 2">
            <a:extLst>
              <a:ext uri="{FF2B5EF4-FFF2-40B4-BE49-F238E27FC236}">
                <a16:creationId xmlns:a16="http://schemas.microsoft.com/office/drawing/2014/main" id="{E1DB1DD1-5210-4DF6-B751-3E2B9B4BB02D}"/>
              </a:ext>
            </a:extLst>
          </p:cNvPr>
          <p:cNvSpPr>
            <a:spLocks noGrp="1" noRot="1" noChangeAspect="1" noChangeArrowheads="1" noTextEdit="1"/>
          </p:cNvSpPr>
          <p:nvPr>
            <p:ph type="sldImg"/>
          </p:nvPr>
        </p:nvSpPr>
        <p:spPr/>
      </p:sp>
      <p:sp>
        <p:nvSpPr>
          <p:cNvPr id="24580" name="Rectangle 3">
            <a:extLst>
              <a:ext uri="{FF2B5EF4-FFF2-40B4-BE49-F238E27FC236}">
                <a16:creationId xmlns:a16="http://schemas.microsoft.com/office/drawing/2014/main" id="{B0655403-3B1E-4215-A4E1-5BA0FEC6CD75}"/>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7297AF7-80ED-45FE-B87E-F69154F38FC5}"/>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FB8E2221-C00D-4C4F-A407-FC7318C26AFA}" type="slidenum">
              <a:rPr lang="en-GB" altLang="cs-CZ">
                <a:solidFill>
                  <a:srgbClr val="000000"/>
                </a:solidFill>
                <a:latin typeface="Times New Roman" panose="02020603050405020304" pitchFamily="18" charset="0"/>
              </a:rPr>
              <a:pPr eaLnBrk="1"/>
              <a:t>13</a:t>
            </a:fld>
            <a:endParaRPr lang="en-GB" altLang="cs-CZ">
              <a:solidFill>
                <a:srgbClr val="000000"/>
              </a:solidFill>
              <a:latin typeface="Times New Roman" panose="02020603050405020304" pitchFamily="18" charset="0"/>
            </a:endParaRPr>
          </a:p>
        </p:txBody>
      </p:sp>
      <p:sp>
        <p:nvSpPr>
          <p:cNvPr id="40963" name="Rectangle 2">
            <a:extLst>
              <a:ext uri="{FF2B5EF4-FFF2-40B4-BE49-F238E27FC236}">
                <a16:creationId xmlns:a16="http://schemas.microsoft.com/office/drawing/2014/main" id="{BD7270BF-0EAB-40C6-AAEB-B34144C6C92D}"/>
              </a:ext>
            </a:extLst>
          </p:cNvPr>
          <p:cNvSpPr>
            <a:spLocks noGrp="1" noRot="1" noChangeAspect="1" noChangeArrowheads="1" noTextEdit="1"/>
          </p:cNvSpPr>
          <p:nvPr>
            <p:ph type="sldImg"/>
          </p:nvPr>
        </p:nvSpPr>
        <p:spPr/>
      </p:sp>
      <p:sp>
        <p:nvSpPr>
          <p:cNvPr id="40964" name="Rectangle 3">
            <a:extLst>
              <a:ext uri="{FF2B5EF4-FFF2-40B4-BE49-F238E27FC236}">
                <a16:creationId xmlns:a16="http://schemas.microsoft.com/office/drawing/2014/main" id="{106397E9-C4AE-4E40-BB52-99BDB831469A}"/>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BA763C9-02D1-4B1C-ACF4-85AB51AADC28}"/>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0E11572E-F178-4BBC-82A5-015743C5FE7A}" type="slidenum">
              <a:rPr lang="en-GB" altLang="cs-CZ">
                <a:solidFill>
                  <a:srgbClr val="000000"/>
                </a:solidFill>
                <a:latin typeface="Times New Roman" panose="02020603050405020304" pitchFamily="18" charset="0"/>
              </a:rPr>
              <a:pPr eaLnBrk="1"/>
              <a:t>14</a:t>
            </a:fld>
            <a:endParaRPr lang="en-GB" altLang="cs-CZ">
              <a:solidFill>
                <a:srgbClr val="000000"/>
              </a:solidFill>
              <a:latin typeface="Times New Roman" panose="02020603050405020304" pitchFamily="18" charset="0"/>
            </a:endParaRPr>
          </a:p>
        </p:txBody>
      </p:sp>
      <p:sp>
        <p:nvSpPr>
          <p:cNvPr id="41987" name="Rectangle 2">
            <a:extLst>
              <a:ext uri="{FF2B5EF4-FFF2-40B4-BE49-F238E27FC236}">
                <a16:creationId xmlns:a16="http://schemas.microsoft.com/office/drawing/2014/main" id="{E8A0692D-36C4-451D-9162-A969BBDA41DC}"/>
              </a:ext>
            </a:extLst>
          </p:cNvPr>
          <p:cNvSpPr>
            <a:spLocks noGrp="1" noRot="1" noChangeAspect="1" noChangeArrowheads="1" noTextEdit="1"/>
          </p:cNvSpPr>
          <p:nvPr>
            <p:ph type="sldImg"/>
          </p:nvPr>
        </p:nvSpPr>
        <p:spPr/>
      </p:sp>
      <p:sp>
        <p:nvSpPr>
          <p:cNvPr id="41988" name="Rectangle 3">
            <a:extLst>
              <a:ext uri="{FF2B5EF4-FFF2-40B4-BE49-F238E27FC236}">
                <a16:creationId xmlns:a16="http://schemas.microsoft.com/office/drawing/2014/main" id="{F2EDDE5B-4234-462F-AC72-F5E61AEF312D}"/>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80C1C7BF-0300-4D75-BD81-742984161FD6}"/>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7B770A86-DFC3-4413-A24D-881CE48AEE6A}" type="slidenum">
              <a:rPr lang="en-GB" altLang="cs-CZ">
                <a:solidFill>
                  <a:srgbClr val="000000"/>
                </a:solidFill>
                <a:latin typeface="Times New Roman" panose="02020603050405020304" pitchFamily="18" charset="0"/>
              </a:rPr>
              <a:pPr eaLnBrk="1"/>
              <a:t>15</a:t>
            </a:fld>
            <a:endParaRPr lang="en-GB" altLang="cs-CZ">
              <a:solidFill>
                <a:srgbClr val="000000"/>
              </a:solidFill>
              <a:latin typeface="Times New Roman" panose="02020603050405020304" pitchFamily="18" charset="0"/>
            </a:endParaRPr>
          </a:p>
        </p:txBody>
      </p:sp>
      <p:sp>
        <p:nvSpPr>
          <p:cNvPr id="43011" name="Rectangle 2">
            <a:extLst>
              <a:ext uri="{FF2B5EF4-FFF2-40B4-BE49-F238E27FC236}">
                <a16:creationId xmlns:a16="http://schemas.microsoft.com/office/drawing/2014/main" id="{F4C92A46-66E5-4A9E-AB0C-410018C8E204}"/>
              </a:ext>
            </a:extLst>
          </p:cNvPr>
          <p:cNvSpPr>
            <a:spLocks noGrp="1" noRot="1" noChangeAspect="1" noChangeArrowheads="1" noTextEdit="1"/>
          </p:cNvSpPr>
          <p:nvPr>
            <p:ph type="sldImg"/>
          </p:nvPr>
        </p:nvSpPr>
        <p:spPr/>
      </p:sp>
      <p:sp>
        <p:nvSpPr>
          <p:cNvPr id="43012" name="Rectangle 3">
            <a:extLst>
              <a:ext uri="{FF2B5EF4-FFF2-40B4-BE49-F238E27FC236}">
                <a16:creationId xmlns:a16="http://schemas.microsoft.com/office/drawing/2014/main" id="{3B7CE23C-9503-4B9D-872B-64988B3F12C8}"/>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E3769C4E-136C-4FBE-9FB2-06331AB0FD8D}"/>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56141021-465A-482C-97AE-921AA923885B}" type="slidenum">
              <a:rPr lang="en-GB" altLang="cs-CZ">
                <a:solidFill>
                  <a:srgbClr val="000000"/>
                </a:solidFill>
                <a:latin typeface="Times New Roman" panose="02020603050405020304" pitchFamily="18" charset="0"/>
              </a:rPr>
              <a:pPr eaLnBrk="1"/>
              <a:t>16</a:t>
            </a:fld>
            <a:endParaRPr lang="en-GB" altLang="cs-CZ">
              <a:solidFill>
                <a:srgbClr val="000000"/>
              </a:solidFill>
              <a:latin typeface="Times New Roman" panose="02020603050405020304" pitchFamily="18" charset="0"/>
            </a:endParaRPr>
          </a:p>
        </p:txBody>
      </p:sp>
      <p:sp>
        <p:nvSpPr>
          <p:cNvPr id="44035" name="Rectangle 2">
            <a:extLst>
              <a:ext uri="{FF2B5EF4-FFF2-40B4-BE49-F238E27FC236}">
                <a16:creationId xmlns:a16="http://schemas.microsoft.com/office/drawing/2014/main" id="{DC7ED8B0-F21F-44C6-AA13-8C61C30EAFDB}"/>
              </a:ext>
            </a:extLst>
          </p:cNvPr>
          <p:cNvSpPr>
            <a:spLocks noGrp="1" noRot="1" noChangeAspect="1" noChangeArrowheads="1" noTextEdit="1"/>
          </p:cNvSpPr>
          <p:nvPr>
            <p:ph type="sldImg"/>
          </p:nvPr>
        </p:nvSpPr>
        <p:spPr/>
      </p:sp>
      <p:sp>
        <p:nvSpPr>
          <p:cNvPr id="44036" name="Rectangle 3">
            <a:extLst>
              <a:ext uri="{FF2B5EF4-FFF2-40B4-BE49-F238E27FC236}">
                <a16:creationId xmlns:a16="http://schemas.microsoft.com/office/drawing/2014/main" id="{9FD96D04-AABF-44EC-BF8C-4057763C3C32}"/>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7AF8DF95-FFB9-4165-9C34-629F0AC77368}"/>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94CFD095-1CE9-4436-A438-C40AA6894A08}" type="slidenum">
              <a:rPr lang="en-GB" altLang="cs-CZ">
                <a:solidFill>
                  <a:srgbClr val="000000"/>
                </a:solidFill>
                <a:latin typeface="Times New Roman" panose="02020603050405020304" pitchFamily="18" charset="0"/>
              </a:rPr>
              <a:pPr eaLnBrk="1"/>
              <a:t>17</a:t>
            </a:fld>
            <a:endParaRPr lang="en-GB" altLang="cs-CZ">
              <a:solidFill>
                <a:srgbClr val="000000"/>
              </a:solidFill>
              <a:latin typeface="Times New Roman" panose="02020603050405020304" pitchFamily="18" charset="0"/>
            </a:endParaRPr>
          </a:p>
        </p:txBody>
      </p:sp>
      <p:sp>
        <p:nvSpPr>
          <p:cNvPr id="45059" name="Rectangle 2">
            <a:extLst>
              <a:ext uri="{FF2B5EF4-FFF2-40B4-BE49-F238E27FC236}">
                <a16:creationId xmlns:a16="http://schemas.microsoft.com/office/drawing/2014/main" id="{9A0B0C77-9C0F-4897-9CB1-4720964C4FC4}"/>
              </a:ext>
            </a:extLst>
          </p:cNvPr>
          <p:cNvSpPr>
            <a:spLocks noGrp="1" noRot="1" noChangeAspect="1" noChangeArrowheads="1" noTextEdit="1"/>
          </p:cNvSpPr>
          <p:nvPr>
            <p:ph type="sldImg"/>
          </p:nvPr>
        </p:nvSpPr>
        <p:spPr/>
      </p:sp>
      <p:sp>
        <p:nvSpPr>
          <p:cNvPr id="45060" name="Rectangle 3">
            <a:extLst>
              <a:ext uri="{FF2B5EF4-FFF2-40B4-BE49-F238E27FC236}">
                <a16:creationId xmlns:a16="http://schemas.microsoft.com/office/drawing/2014/main" id="{99ADFB37-E8A9-4A4F-89C1-784C0D67DC98}"/>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Existují různorodá </a:t>
            </a:r>
            <a:r>
              <a:rPr lang="cs-CZ" dirty="0" err="1"/>
              <a:t>projasňovací</a:t>
            </a:r>
            <a:r>
              <a:rPr lang="cs-CZ" dirty="0"/>
              <a:t> média (clearing </a:t>
            </a:r>
            <a:r>
              <a:rPr lang="cs-CZ" dirty="0" err="1"/>
              <a:t>solutions</a:t>
            </a:r>
            <a:r>
              <a:rPr lang="cs-CZ" dirty="0"/>
              <a:t>) a jejich použití záleží na jejich interakci se studovaným rostlinným pletivem.</a:t>
            </a:r>
          </a:p>
        </p:txBody>
      </p:sp>
      <p:sp>
        <p:nvSpPr>
          <p:cNvPr id="4" name="Zástupný symbol pro číslo snímku 3"/>
          <p:cNvSpPr>
            <a:spLocks noGrp="1"/>
          </p:cNvSpPr>
          <p:nvPr>
            <p:ph type="sldNum"/>
          </p:nvPr>
        </p:nvSpPr>
        <p:spPr/>
        <p:txBody>
          <a:bodyPr/>
          <a:lstStyle/>
          <a:p>
            <a:fld id="{175E1B8A-7483-4EFA-AC4F-5C8DAEE6F15A}" type="slidenum">
              <a:rPr lang="en-GB" altLang="cs-CZ" smtClean="0"/>
              <a:pPr/>
              <a:t>18</a:t>
            </a:fld>
            <a:endParaRPr lang="en-GB" altLang="cs-CZ"/>
          </a:p>
        </p:txBody>
      </p:sp>
    </p:spTree>
    <p:extLst>
      <p:ext uri="{BB962C8B-B14F-4D97-AF65-F5344CB8AC3E}">
        <p14:creationId xmlns:p14="http://schemas.microsoft.com/office/powerpoint/2010/main" val="140090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7A39920B-DB0B-491D-B475-7D5D54981923}"/>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A2254419-761A-4C22-B489-669B7D16A3CD}" type="slidenum">
              <a:rPr lang="en-GB" altLang="cs-CZ">
                <a:solidFill>
                  <a:srgbClr val="000000"/>
                </a:solidFill>
                <a:latin typeface="Times New Roman" panose="02020603050405020304" pitchFamily="18" charset="0"/>
              </a:rPr>
              <a:pPr eaLnBrk="1"/>
              <a:t>2</a:t>
            </a:fld>
            <a:endParaRPr lang="en-GB" altLang="cs-CZ">
              <a:solidFill>
                <a:srgbClr val="000000"/>
              </a:solidFill>
              <a:latin typeface="Times New Roman" panose="02020603050405020304" pitchFamily="18" charset="0"/>
            </a:endParaRPr>
          </a:p>
        </p:txBody>
      </p:sp>
      <p:sp>
        <p:nvSpPr>
          <p:cNvPr id="25603" name="Rectangle 2">
            <a:extLst>
              <a:ext uri="{FF2B5EF4-FFF2-40B4-BE49-F238E27FC236}">
                <a16:creationId xmlns:a16="http://schemas.microsoft.com/office/drawing/2014/main" id="{0EC8A473-9679-4F9B-9C51-42D45FD2A704}"/>
              </a:ext>
            </a:extLst>
          </p:cNvPr>
          <p:cNvSpPr>
            <a:spLocks noGrp="1" noRot="1" noChangeAspect="1" noChangeArrowheads="1" noTextEdit="1"/>
          </p:cNvSpPr>
          <p:nvPr>
            <p:ph type="sldImg"/>
          </p:nvPr>
        </p:nvSpPr>
        <p:spPr/>
      </p:sp>
      <p:sp>
        <p:nvSpPr>
          <p:cNvPr id="25604" name="Rectangle 3">
            <a:extLst>
              <a:ext uri="{FF2B5EF4-FFF2-40B4-BE49-F238E27FC236}">
                <a16:creationId xmlns:a16="http://schemas.microsoft.com/office/drawing/2014/main" id="{50793508-6EAD-491B-97D0-3D319321B722}"/>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Kokoška – roste téměř celoročně, na jedné rostlině obvykle všechna vývojová stádia a navíc mají semínka tenké osemení, které umožňuje snadné a rychlé proniknutí </a:t>
            </a:r>
            <a:r>
              <a:rPr lang="cs-CZ" altLang="cs-CZ" dirty="0" err="1"/>
              <a:t>projasňovacího</a:t>
            </a:r>
            <a:r>
              <a:rPr lang="cs-CZ" altLang="cs-CZ" dirty="0"/>
              <a:t> média</a:t>
            </a:r>
          </a:p>
          <a:p>
            <a:r>
              <a:rPr lang="cs-CZ" altLang="cs-CZ" dirty="0"/>
              <a:t>Projasňování nám umožňuje pozorovat neprůhledný objekt (embryo) uvnitř semínka, aniž bychom ho porušili, na rozdíl od řezových preparátů (takhle malý objekt nejde řezat v ruce, tj. musíme na mikrotomu – velmi zdlouhavá příprava – a pozorujeme pouze jednu „vrstvu“, kterou se nám ne vždy podaří říznout ve správném úhlu, aby tam bylo vše, co chceme pozorovat na jednom řezu). U </a:t>
            </a:r>
            <a:r>
              <a:rPr lang="cs-CZ" altLang="cs-CZ" dirty="0" err="1"/>
              <a:t>roztlakových</a:t>
            </a:r>
            <a:r>
              <a:rPr lang="cs-CZ" altLang="cs-CZ" dirty="0"/>
              <a:t> preparátů (např. meristém kořínku cibule – sledování mitózy, budeme dělat příště) nevidíme strukturu pletiva nebo orgánu, jen neuspořádanou vrstvu buněk.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00EBABD-A5BB-40D9-8CB7-9CBA2EE763C6}"/>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9137ED32-544A-4407-94D7-3FD6B4A70B35}" type="slidenum">
              <a:rPr lang="en-GB" altLang="cs-CZ">
                <a:solidFill>
                  <a:srgbClr val="000000"/>
                </a:solidFill>
                <a:latin typeface="Times New Roman" panose="02020603050405020304" pitchFamily="18" charset="0"/>
              </a:rPr>
              <a:pPr eaLnBrk="1"/>
              <a:t>4</a:t>
            </a:fld>
            <a:endParaRPr lang="en-GB" altLang="cs-CZ">
              <a:solidFill>
                <a:srgbClr val="000000"/>
              </a:solidFill>
              <a:latin typeface="Times New Roman" panose="02020603050405020304" pitchFamily="18" charset="0"/>
            </a:endParaRPr>
          </a:p>
        </p:txBody>
      </p:sp>
      <p:sp>
        <p:nvSpPr>
          <p:cNvPr id="30723" name="Rectangle 2">
            <a:extLst>
              <a:ext uri="{FF2B5EF4-FFF2-40B4-BE49-F238E27FC236}">
                <a16:creationId xmlns:a16="http://schemas.microsoft.com/office/drawing/2014/main" id="{88AFC3BA-5566-4A05-A0C5-5167829F3F62}"/>
              </a:ext>
            </a:extLst>
          </p:cNvPr>
          <p:cNvSpPr>
            <a:spLocks noGrp="1" noRot="1" noChangeAspect="1" noChangeArrowheads="1" noTextEdit="1"/>
          </p:cNvSpPr>
          <p:nvPr>
            <p:ph type="sldImg"/>
          </p:nvPr>
        </p:nvSpPr>
        <p:spPr/>
      </p:sp>
      <p:sp>
        <p:nvSpPr>
          <p:cNvPr id="30724" name="Rectangle 3">
            <a:extLst>
              <a:ext uri="{FF2B5EF4-FFF2-40B4-BE49-F238E27FC236}">
                <a16:creationId xmlns:a16="http://schemas.microsoft.com/office/drawing/2014/main" id="{A73289DF-7B72-4A82-BC5B-9BE46269E597}"/>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Vajíčka jsou v semeníku připojena k tzv. placentě pomocí poutka (funikulus), kterým vedou cévní svazky sloužící k výživě vajíčka. Přímé vajíčko je evolučně nejprimitivnější – krátké poutko, mikropyle (otvor klový) je daleko od placenty (po povrchu placenty roste po oplození pylová láčka, takže tady to má ještě relativně daleko k mikropyle, kterým musí prorůst, aby mohlo dojít k oplození vaječné buňky). Obrácené vajíčko má dlouhé poutko a mikropyle blízko placentě. Příčná vajíčka mají krátké poutko a mikropyle blízko placenty.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1A8517B-6265-45D8-83CE-0A40EDD0F277}"/>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5482E2F6-D107-4E07-9F47-176A2BA8EA81}" type="slidenum">
              <a:rPr lang="en-GB" altLang="cs-CZ">
                <a:solidFill>
                  <a:srgbClr val="000000"/>
                </a:solidFill>
                <a:latin typeface="Times New Roman" panose="02020603050405020304" pitchFamily="18" charset="0"/>
              </a:rPr>
              <a:pPr eaLnBrk="1"/>
              <a:t>5</a:t>
            </a:fld>
            <a:endParaRPr lang="en-GB" altLang="cs-CZ">
              <a:solidFill>
                <a:srgbClr val="000000"/>
              </a:solidFill>
              <a:latin typeface="Times New Roman" panose="02020603050405020304" pitchFamily="18" charset="0"/>
            </a:endParaRPr>
          </a:p>
        </p:txBody>
      </p:sp>
      <p:sp>
        <p:nvSpPr>
          <p:cNvPr id="31747" name="Rectangle 2">
            <a:extLst>
              <a:ext uri="{FF2B5EF4-FFF2-40B4-BE49-F238E27FC236}">
                <a16:creationId xmlns:a16="http://schemas.microsoft.com/office/drawing/2014/main" id="{C63AFC2D-6445-429D-8CDC-AE3E5F226259}"/>
              </a:ext>
            </a:extLst>
          </p:cNvPr>
          <p:cNvSpPr>
            <a:spLocks noGrp="1" noRot="1" noChangeAspect="1" noChangeArrowheads="1" noTextEdit="1"/>
          </p:cNvSpPr>
          <p:nvPr>
            <p:ph type="sldImg"/>
          </p:nvPr>
        </p:nvSpPr>
        <p:spPr/>
      </p:sp>
      <p:sp>
        <p:nvSpPr>
          <p:cNvPr id="31748" name="Rectangle 3">
            <a:extLst>
              <a:ext uri="{FF2B5EF4-FFF2-40B4-BE49-F238E27FC236}">
                <a16:creationId xmlns:a16="http://schemas.microsoft.com/office/drawing/2014/main" id="{03D1A232-8A1B-404B-920C-61F3846C2555}"/>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a:t>Na modelech těchto vajíček můžete vidět nejen mikropyle (otvor ve vaječných obalech) a cévní svazky (zeleně), ale u prvních dvou (přímého a obráceného) je i zřetelný </a:t>
            </a:r>
            <a:r>
              <a:rPr lang="cs-CZ" altLang="cs-CZ" dirty="0" err="1"/>
              <a:t>nucelus</a:t>
            </a:r>
            <a:r>
              <a:rPr lang="cs-CZ" altLang="cs-CZ" dirty="0"/>
              <a:t> (buňky kolem zárodečného vaku), zatímco u posledního (příčného) zárodečného vaku buňky </a:t>
            </a:r>
            <a:r>
              <a:rPr lang="cs-CZ" altLang="cs-CZ" dirty="0" err="1"/>
              <a:t>nucelu</a:t>
            </a:r>
            <a:r>
              <a:rPr lang="cs-CZ" altLang="cs-CZ" dirty="0"/>
              <a:t> už nejsou zřetelné (došlo k jejich degeneraci) a zárodečný vak je obalen pouze vaječnými obaly (to je případ i kokošky, jejíž semena dnes budeme pozorovat)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7CC0CD2-932C-42E7-844F-AA5325F540DD}"/>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49F67259-F966-4BE9-9E09-DD34A404BB17}" type="slidenum">
              <a:rPr lang="en-GB" altLang="cs-CZ">
                <a:solidFill>
                  <a:srgbClr val="000000"/>
                </a:solidFill>
                <a:latin typeface="Times New Roman" panose="02020603050405020304" pitchFamily="18" charset="0"/>
              </a:rPr>
              <a:pPr eaLnBrk="1"/>
              <a:t>8</a:t>
            </a:fld>
            <a:endParaRPr lang="en-GB" altLang="cs-CZ">
              <a:solidFill>
                <a:srgbClr val="000000"/>
              </a:solidFill>
              <a:latin typeface="Times New Roman" panose="02020603050405020304" pitchFamily="18" charset="0"/>
            </a:endParaRPr>
          </a:p>
        </p:txBody>
      </p:sp>
      <p:sp>
        <p:nvSpPr>
          <p:cNvPr id="35843" name="Rectangle 2">
            <a:extLst>
              <a:ext uri="{FF2B5EF4-FFF2-40B4-BE49-F238E27FC236}">
                <a16:creationId xmlns:a16="http://schemas.microsoft.com/office/drawing/2014/main" id="{8021CF02-ACE0-4D28-8AB6-7B9C31F6BCCA}"/>
              </a:ext>
            </a:extLst>
          </p:cNvPr>
          <p:cNvSpPr txBox="1">
            <a:spLocks noGrp="1" noRot="1" noChangeAspect="1" noChangeArrowheads="1" noTextEdit="1"/>
          </p:cNvSpPr>
          <p:nvPr>
            <p:ph type="sldImg"/>
          </p:nvPr>
        </p:nvSpPr>
        <p:spPr>
          <a:xfrm>
            <a:off x="1106488" y="801688"/>
            <a:ext cx="5346700" cy="40100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3">
            <a:extLst>
              <a:ext uri="{FF2B5EF4-FFF2-40B4-BE49-F238E27FC236}">
                <a16:creationId xmlns:a16="http://schemas.microsoft.com/office/drawing/2014/main" id="{EA497BB0-2210-4A84-A956-914D33D09E44}"/>
              </a:ext>
            </a:extLst>
          </p:cNvPr>
          <p:cNvSpPr txBox="1">
            <a:spLocks noGrp="1" noChangeArrowheads="1"/>
          </p:cNvSpPr>
          <p:nvPr>
            <p:ph type="body" idx="1"/>
          </p:nvPr>
        </p:nvSpPr>
        <p:spPr>
          <a:xfrm>
            <a:off x="1008063" y="5078413"/>
            <a:ext cx="5543550" cy="48133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4287" tIns="52144" rIns="104287" bIns="52144" anchor="ctr"/>
          <a:lstStyle/>
          <a:p>
            <a:r>
              <a:rPr lang="cs-CZ" altLang="cs-CZ" dirty="0"/>
              <a:t>Takhle na řezových preparátech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FB2C12C2-92EA-4451-A3B5-B26BA90B9E2E}"/>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FF761396-04D7-471C-8FBF-FC8CAB246EEF}" type="slidenum">
              <a:rPr lang="en-GB" altLang="cs-CZ">
                <a:solidFill>
                  <a:srgbClr val="000000"/>
                </a:solidFill>
                <a:latin typeface="Times New Roman" panose="02020603050405020304" pitchFamily="18" charset="0"/>
              </a:rPr>
              <a:pPr eaLnBrk="1"/>
              <a:t>9</a:t>
            </a:fld>
            <a:endParaRPr lang="en-GB" altLang="cs-CZ">
              <a:solidFill>
                <a:srgbClr val="000000"/>
              </a:solidFill>
              <a:latin typeface="Times New Roman" panose="02020603050405020304" pitchFamily="18" charset="0"/>
            </a:endParaRPr>
          </a:p>
        </p:txBody>
      </p:sp>
      <p:sp>
        <p:nvSpPr>
          <p:cNvPr id="36867" name="Rectangle 2">
            <a:extLst>
              <a:ext uri="{FF2B5EF4-FFF2-40B4-BE49-F238E27FC236}">
                <a16:creationId xmlns:a16="http://schemas.microsoft.com/office/drawing/2014/main" id="{33537AEA-56D3-4EF4-A680-F42FE74A37F4}"/>
              </a:ext>
            </a:extLst>
          </p:cNvPr>
          <p:cNvSpPr txBox="1">
            <a:spLocks noGrp="1" noRot="1" noChangeAspect="1" noChangeArrowheads="1" noTextEdit="1"/>
          </p:cNvSpPr>
          <p:nvPr>
            <p:ph type="sldImg"/>
          </p:nvPr>
        </p:nvSpPr>
        <p:spPr>
          <a:xfrm>
            <a:off x="1106488" y="801688"/>
            <a:ext cx="5346700" cy="40100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3">
            <a:extLst>
              <a:ext uri="{FF2B5EF4-FFF2-40B4-BE49-F238E27FC236}">
                <a16:creationId xmlns:a16="http://schemas.microsoft.com/office/drawing/2014/main" id="{E4733430-9BB0-46FF-B6F4-E1E3E1B87578}"/>
              </a:ext>
            </a:extLst>
          </p:cNvPr>
          <p:cNvSpPr txBox="1">
            <a:spLocks noGrp="1" noChangeArrowheads="1"/>
          </p:cNvSpPr>
          <p:nvPr>
            <p:ph type="body" idx="1"/>
          </p:nvPr>
        </p:nvSpPr>
        <p:spPr>
          <a:xfrm>
            <a:off x="1008063" y="5078413"/>
            <a:ext cx="5543550" cy="48133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4287" tIns="52144" rIns="104287" bIns="52144" anchor="ctr"/>
          <a:lstStyle/>
          <a:p>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AAE05FA-EF13-442E-9D0E-CC0A447AF9E2}"/>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84ECC3CF-52F4-4190-8049-39A4C7D1E61C}" type="slidenum">
              <a:rPr lang="en-GB" altLang="cs-CZ">
                <a:solidFill>
                  <a:srgbClr val="000000"/>
                </a:solidFill>
                <a:latin typeface="Times New Roman" panose="02020603050405020304" pitchFamily="18" charset="0"/>
              </a:rPr>
              <a:pPr eaLnBrk="1"/>
              <a:t>10</a:t>
            </a:fld>
            <a:endParaRPr lang="en-GB" altLang="cs-CZ">
              <a:solidFill>
                <a:srgbClr val="000000"/>
              </a:solidFill>
              <a:latin typeface="Times New Roman" panose="02020603050405020304" pitchFamily="18" charset="0"/>
            </a:endParaRPr>
          </a:p>
        </p:txBody>
      </p:sp>
      <p:sp>
        <p:nvSpPr>
          <p:cNvPr id="37891" name="Rectangle 2">
            <a:extLst>
              <a:ext uri="{FF2B5EF4-FFF2-40B4-BE49-F238E27FC236}">
                <a16:creationId xmlns:a16="http://schemas.microsoft.com/office/drawing/2014/main" id="{34534B81-45D6-4416-90A4-9D372ACD7702}"/>
              </a:ext>
            </a:extLst>
          </p:cNvPr>
          <p:cNvSpPr>
            <a:spLocks noGrp="1" noRot="1" noChangeAspect="1" noChangeArrowheads="1" noTextEdit="1"/>
          </p:cNvSpPr>
          <p:nvPr>
            <p:ph type="sldImg"/>
          </p:nvPr>
        </p:nvSpPr>
        <p:spPr>
          <a:xfrm>
            <a:off x="1106488" y="801688"/>
            <a:ext cx="5346700" cy="4010025"/>
          </a:xfrm>
          <a:ln/>
        </p:spPr>
      </p:sp>
      <p:sp>
        <p:nvSpPr>
          <p:cNvPr id="37892" name="Rectangle 3">
            <a:extLst>
              <a:ext uri="{FF2B5EF4-FFF2-40B4-BE49-F238E27FC236}">
                <a16:creationId xmlns:a16="http://schemas.microsoft.com/office/drawing/2014/main" id="{6AEA407C-267B-4769-B2E7-1DDECBA237F3}"/>
              </a:ext>
            </a:extLst>
          </p:cNvPr>
          <p:cNvSpPr>
            <a:spLocks noGrp="1" noChangeArrowheads="1"/>
          </p:cNvSpPr>
          <p:nvPr>
            <p:ph type="body" idx="1"/>
          </p:nvPr>
        </p:nvSpPr>
        <p:spPr>
          <a:xfrm>
            <a:off x="1008063" y="5078413"/>
            <a:ext cx="5543550" cy="4813300"/>
          </a:xfrm>
          <a:noFill/>
          <a:extLst>
            <a:ext uri="{91240B29-F687-4F45-9708-019B960494DF}">
              <a14:hiddenLine xmlns:a14="http://schemas.microsoft.com/office/drawing/2010/main" w="9525">
                <a:solidFill>
                  <a:srgbClr val="000000"/>
                </a:solidFill>
                <a:miter lim="800000"/>
                <a:headEnd/>
                <a:tailEnd/>
              </a14:hiddenLine>
            </a:ext>
          </a:extLst>
        </p:spPr>
        <p:txBody>
          <a:bodyPr wrap="none" lIns="104287" tIns="52144" rIns="104287" bIns="52144" anchor="ctr"/>
          <a:lstStyle/>
          <a:p>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C8BA238-EB91-4F7E-8FA6-9011A425771D}"/>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9253DFE7-791C-42C5-86AF-E0D7CF859B6C}" type="slidenum">
              <a:rPr lang="en-GB" altLang="cs-CZ">
                <a:solidFill>
                  <a:srgbClr val="000000"/>
                </a:solidFill>
                <a:latin typeface="Times New Roman" panose="02020603050405020304" pitchFamily="18" charset="0"/>
              </a:rPr>
              <a:pPr eaLnBrk="1"/>
              <a:t>11</a:t>
            </a:fld>
            <a:endParaRPr lang="en-GB" altLang="cs-CZ">
              <a:solidFill>
                <a:srgbClr val="000000"/>
              </a:solidFill>
              <a:latin typeface="Times New Roman" panose="02020603050405020304" pitchFamily="18" charset="0"/>
            </a:endParaRPr>
          </a:p>
        </p:txBody>
      </p:sp>
      <p:sp>
        <p:nvSpPr>
          <p:cNvPr id="38915" name="Rectangle 2">
            <a:extLst>
              <a:ext uri="{FF2B5EF4-FFF2-40B4-BE49-F238E27FC236}">
                <a16:creationId xmlns:a16="http://schemas.microsoft.com/office/drawing/2014/main" id="{D0FBF7AA-E72F-459A-95C5-C106B5AE8E5E}"/>
              </a:ext>
            </a:extLst>
          </p:cNvPr>
          <p:cNvSpPr txBox="1">
            <a:spLocks noGrp="1" noRot="1" noChangeAspect="1" noChangeArrowheads="1" noTextEdit="1"/>
          </p:cNvSpPr>
          <p:nvPr>
            <p:ph type="sldImg"/>
          </p:nvPr>
        </p:nvSpPr>
        <p:spPr>
          <a:xfrm>
            <a:off x="1106488" y="801688"/>
            <a:ext cx="5346700" cy="40100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3">
            <a:extLst>
              <a:ext uri="{FF2B5EF4-FFF2-40B4-BE49-F238E27FC236}">
                <a16:creationId xmlns:a16="http://schemas.microsoft.com/office/drawing/2014/main" id="{912A8BD6-2A2E-4DE5-A090-AC382AC7C779}"/>
              </a:ext>
            </a:extLst>
          </p:cNvPr>
          <p:cNvSpPr txBox="1">
            <a:spLocks noGrp="1" noChangeArrowheads="1"/>
          </p:cNvSpPr>
          <p:nvPr>
            <p:ph type="body" idx="1"/>
          </p:nvPr>
        </p:nvSpPr>
        <p:spPr>
          <a:xfrm>
            <a:off x="1008063" y="5078413"/>
            <a:ext cx="5543550" cy="48133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4287" tIns="52144" rIns="104287" bIns="52144" anchor="ctr"/>
          <a:lstStyle/>
          <a:p>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90416B76-2FBC-4883-B349-84FB3D798526}"/>
              </a:ext>
            </a:extLst>
          </p:cNvPr>
          <p:cNvSpPr>
            <a:spLocks noGrp="1" noChangeArrowheads="1"/>
          </p:cNvSpPr>
          <p:nvPr>
            <p:ph type="sldNum" sz="quarter"/>
          </p:nvPr>
        </p:nvSpPr>
        <p:spPr>
          <a:noFill/>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1pPr>
            <a:lvl2pPr marL="742950" indent="-28575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2pPr>
            <a:lvl3pPr marL="11430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3pPr>
            <a:lvl4pPr marL="16002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4pPr>
            <a:lvl5pPr marL="2057400" indent="-2286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Lucida Sans Unicode" panose="020B0602030504020204" pitchFamily="34" charset="0"/>
              </a:defRPr>
            </a:lvl9pPr>
          </a:lstStyle>
          <a:p>
            <a:pPr eaLnBrk="1"/>
            <a:fld id="{3F856C8E-013D-49F2-B5AD-BEE10339ED16}" type="slidenum">
              <a:rPr lang="en-GB" altLang="cs-CZ">
                <a:solidFill>
                  <a:srgbClr val="000000"/>
                </a:solidFill>
                <a:latin typeface="Times New Roman" panose="02020603050405020304" pitchFamily="18" charset="0"/>
              </a:rPr>
              <a:pPr eaLnBrk="1"/>
              <a:t>12</a:t>
            </a:fld>
            <a:endParaRPr lang="en-GB" altLang="cs-CZ">
              <a:solidFill>
                <a:srgbClr val="000000"/>
              </a:solidFill>
              <a:latin typeface="Times New Roman" panose="02020603050405020304" pitchFamily="18" charset="0"/>
            </a:endParaRPr>
          </a:p>
        </p:txBody>
      </p:sp>
      <p:sp>
        <p:nvSpPr>
          <p:cNvPr id="39939" name="Rectangle 2">
            <a:extLst>
              <a:ext uri="{FF2B5EF4-FFF2-40B4-BE49-F238E27FC236}">
                <a16:creationId xmlns:a16="http://schemas.microsoft.com/office/drawing/2014/main" id="{154DAFC2-1787-4D2A-B6AB-75E23BE50F4F}"/>
              </a:ext>
            </a:extLst>
          </p:cNvPr>
          <p:cNvSpPr>
            <a:spLocks noGrp="1" noRot="1" noChangeAspect="1" noChangeArrowheads="1" noTextEdit="1"/>
          </p:cNvSpPr>
          <p:nvPr>
            <p:ph type="sldImg"/>
          </p:nvPr>
        </p:nvSpPr>
        <p:spPr/>
      </p:sp>
      <p:sp>
        <p:nvSpPr>
          <p:cNvPr id="39940" name="Rectangle 3">
            <a:extLst>
              <a:ext uri="{FF2B5EF4-FFF2-40B4-BE49-F238E27FC236}">
                <a16:creationId xmlns:a16="http://schemas.microsoft.com/office/drawing/2014/main" id="{908755B5-DC19-4D32-92CB-938296BBEADC}"/>
              </a:ext>
            </a:extLst>
          </p:cNvPr>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55650" y="2347913"/>
            <a:ext cx="8569325" cy="1620837"/>
          </a:xfrm>
        </p:spPr>
        <p:txBody>
          <a:bodyPr/>
          <a:lstStyle/>
          <a:p>
            <a:r>
              <a:rPr lang="cs-CZ"/>
              <a:t>Kliknutím lze upravit styl.</a:t>
            </a:r>
          </a:p>
        </p:txBody>
      </p:sp>
      <p:sp>
        <p:nvSpPr>
          <p:cNvPr id="3" name="Podnadpis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3">
            <a:extLst>
              <a:ext uri="{FF2B5EF4-FFF2-40B4-BE49-F238E27FC236}">
                <a16:creationId xmlns:a16="http://schemas.microsoft.com/office/drawing/2014/main" id="{351E4116-9C88-4D5B-B276-B9A79D831128}"/>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53773767-8083-4965-A3BE-344454DE6F53}"/>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91D9A0A0-EACC-42CA-A11E-B805E09FF539}"/>
              </a:ext>
            </a:extLst>
          </p:cNvPr>
          <p:cNvSpPr>
            <a:spLocks noGrp="1" noChangeArrowheads="1"/>
          </p:cNvSpPr>
          <p:nvPr>
            <p:ph type="sldNum" idx="12"/>
          </p:nvPr>
        </p:nvSpPr>
        <p:spPr>
          <a:ln/>
        </p:spPr>
        <p:txBody>
          <a:bodyPr/>
          <a:lstStyle>
            <a:lvl1pPr>
              <a:defRPr/>
            </a:lvl1pPr>
          </a:lstStyle>
          <a:p>
            <a:fld id="{4F418317-71F4-4AED-BC5E-3978FC0B5645}" type="slidenum">
              <a:rPr lang="en-GB" altLang="cs-CZ"/>
              <a:pPr/>
              <a:t>‹#›</a:t>
            </a:fld>
            <a:endParaRPr lang="en-GB" altLang="cs-CZ"/>
          </a:p>
        </p:txBody>
      </p:sp>
    </p:spTree>
    <p:extLst>
      <p:ext uri="{BB962C8B-B14F-4D97-AF65-F5344CB8AC3E}">
        <p14:creationId xmlns:p14="http://schemas.microsoft.com/office/powerpoint/2010/main" val="2987035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a:extLst>
              <a:ext uri="{FF2B5EF4-FFF2-40B4-BE49-F238E27FC236}">
                <a16:creationId xmlns:a16="http://schemas.microsoft.com/office/drawing/2014/main" id="{88132199-AE34-474A-8752-8C4B3A72C85C}"/>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C17D44F2-3225-4ACE-AB2B-75CB13919F21}"/>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57F8F02-38FD-423E-BFD8-C4DE81FD9126}"/>
              </a:ext>
            </a:extLst>
          </p:cNvPr>
          <p:cNvSpPr>
            <a:spLocks noGrp="1" noChangeArrowheads="1"/>
          </p:cNvSpPr>
          <p:nvPr>
            <p:ph type="sldNum" idx="12"/>
          </p:nvPr>
        </p:nvSpPr>
        <p:spPr>
          <a:ln/>
        </p:spPr>
        <p:txBody>
          <a:bodyPr/>
          <a:lstStyle>
            <a:lvl1pPr>
              <a:defRPr/>
            </a:lvl1pPr>
          </a:lstStyle>
          <a:p>
            <a:fld id="{1169861C-A597-41FA-9869-8624C0B92BAA}" type="slidenum">
              <a:rPr lang="en-GB" altLang="cs-CZ"/>
              <a:pPr/>
              <a:t>‹#›</a:t>
            </a:fld>
            <a:endParaRPr lang="en-GB" altLang="cs-CZ"/>
          </a:p>
        </p:txBody>
      </p:sp>
    </p:spTree>
    <p:extLst>
      <p:ext uri="{BB962C8B-B14F-4D97-AF65-F5344CB8AC3E}">
        <p14:creationId xmlns:p14="http://schemas.microsoft.com/office/powerpoint/2010/main" val="1283099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05675" y="301625"/>
            <a:ext cx="2266950" cy="645477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503238" y="301625"/>
            <a:ext cx="6650037" cy="645477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a:extLst>
              <a:ext uri="{FF2B5EF4-FFF2-40B4-BE49-F238E27FC236}">
                <a16:creationId xmlns:a16="http://schemas.microsoft.com/office/drawing/2014/main" id="{16903D54-2BD9-4DF7-95C3-784EFC9C57BD}"/>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200EDAB2-8688-4136-8F48-6746102AFE31}"/>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7B18193E-1C1B-4356-B327-6842ABD22470}"/>
              </a:ext>
            </a:extLst>
          </p:cNvPr>
          <p:cNvSpPr>
            <a:spLocks noGrp="1" noChangeArrowheads="1"/>
          </p:cNvSpPr>
          <p:nvPr>
            <p:ph type="sldNum" idx="12"/>
          </p:nvPr>
        </p:nvSpPr>
        <p:spPr>
          <a:ln/>
        </p:spPr>
        <p:txBody>
          <a:bodyPr/>
          <a:lstStyle>
            <a:lvl1pPr>
              <a:defRPr/>
            </a:lvl1pPr>
          </a:lstStyle>
          <a:p>
            <a:fld id="{55004371-918C-4C11-A400-DBA12FF437A5}" type="slidenum">
              <a:rPr lang="en-GB" altLang="cs-CZ"/>
              <a:pPr/>
              <a:t>‹#›</a:t>
            </a:fld>
            <a:endParaRPr lang="en-GB" altLang="cs-CZ"/>
          </a:p>
        </p:txBody>
      </p:sp>
    </p:spTree>
    <p:extLst>
      <p:ext uri="{BB962C8B-B14F-4D97-AF65-F5344CB8AC3E}">
        <p14:creationId xmlns:p14="http://schemas.microsoft.com/office/powerpoint/2010/main" val="26828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a:extLst>
              <a:ext uri="{FF2B5EF4-FFF2-40B4-BE49-F238E27FC236}">
                <a16:creationId xmlns:a16="http://schemas.microsoft.com/office/drawing/2014/main" id="{52899A65-3BC5-40CB-B50C-E3CE1A070CCE}"/>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21CB12C8-6B3C-4466-8E52-28041C08844E}"/>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8DC39DB-94AC-41C0-B566-B61B3243AB90}"/>
              </a:ext>
            </a:extLst>
          </p:cNvPr>
          <p:cNvSpPr>
            <a:spLocks noGrp="1" noChangeArrowheads="1"/>
          </p:cNvSpPr>
          <p:nvPr>
            <p:ph type="sldNum" idx="12"/>
          </p:nvPr>
        </p:nvSpPr>
        <p:spPr>
          <a:ln/>
        </p:spPr>
        <p:txBody>
          <a:bodyPr/>
          <a:lstStyle>
            <a:lvl1pPr>
              <a:defRPr/>
            </a:lvl1pPr>
          </a:lstStyle>
          <a:p>
            <a:fld id="{9BAD32E3-655C-4F94-9C5D-63774640EA72}" type="slidenum">
              <a:rPr lang="en-GB" altLang="cs-CZ"/>
              <a:pPr/>
              <a:t>‹#›</a:t>
            </a:fld>
            <a:endParaRPr lang="en-GB" altLang="cs-CZ"/>
          </a:p>
        </p:txBody>
      </p:sp>
    </p:spTree>
    <p:extLst>
      <p:ext uri="{BB962C8B-B14F-4D97-AF65-F5344CB8AC3E}">
        <p14:creationId xmlns:p14="http://schemas.microsoft.com/office/powerpoint/2010/main" val="231792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96925" y="4857750"/>
            <a:ext cx="8567738" cy="15017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3">
            <a:extLst>
              <a:ext uri="{FF2B5EF4-FFF2-40B4-BE49-F238E27FC236}">
                <a16:creationId xmlns:a16="http://schemas.microsoft.com/office/drawing/2014/main" id="{E92D1F94-B33D-4342-8627-4BAA4658C4DE}"/>
              </a:ext>
            </a:extLst>
          </p:cNvPr>
          <p:cNvSpPr>
            <a:spLocks noGrp="1" noChangeArrowheads="1"/>
          </p:cNvSpPr>
          <p:nvPr>
            <p:ph type="dt" idx="10"/>
          </p:nvPr>
        </p:nvSpPr>
        <p:spPr>
          <a:ln/>
        </p:spPr>
        <p:txBody>
          <a:bodyPr/>
          <a:lstStyle>
            <a:lvl1pPr>
              <a:defRPr/>
            </a:lvl1pPr>
          </a:lstStyle>
          <a:p>
            <a:pPr>
              <a:defRPr/>
            </a:pPr>
            <a:endParaRPr lang="en-GB"/>
          </a:p>
        </p:txBody>
      </p:sp>
      <p:sp>
        <p:nvSpPr>
          <p:cNvPr id="5" name="Rectangle 4">
            <a:extLst>
              <a:ext uri="{FF2B5EF4-FFF2-40B4-BE49-F238E27FC236}">
                <a16:creationId xmlns:a16="http://schemas.microsoft.com/office/drawing/2014/main" id="{33B29FC3-1079-4772-88F9-CB8CE7D44CAA}"/>
              </a:ext>
            </a:extLst>
          </p:cNvPr>
          <p:cNvSpPr>
            <a:spLocks noGrp="1" noChangeArrowheads="1"/>
          </p:cNvSpPr>
          <p:nvPr>
            <p:ph type="ftr" idx="11"/>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0E2B6A58-E73C-4952-87CE-0E4F8194D857}"/>
              </a:ext>
            </a:extLst>
          </p:cNvPr>
          <p:cNvSpPr>
            <a:spLocks noGrp="1" noChangeArrowheads="1"/>
          </p:cNvSpPr>
          <p:nvPr>
            <p:ph type="sldNum" idx="12"/>
          </p:nvPr>
        </p:nvSpPr>
        <p:spPr>
          <a:ln/>
        </p:spPr>
        <p:txBody>
          <a:bodyPr/>
          <a:lstStyle>
            <a:lvl1pPr>
              <a:defRPr/>
            </a:lvl1pPr>
          </a:lstStyle>
          <a:p>
            <a:fld id="{0ADD95ED-5F82-4E5B-9BF3-04366D819E1A}" type="slidenum">
              <a:rPr lang="en-GB" altLang="cs-CZ"/>
              <a:pPr/>
              <a:t>‹#›</a:t>
            </a:fld>
            <a:endParaRPr lang="en-GB" altLang="cs-CZ"/>
          </a:p>
        </p:txBody>
      </p:sp>
    </p:spTree>
    <p:extLst>
      <p:ext uri="{BB962C8B-B14F-4D97-AF65-F5344CB8AC3E}">
        <p14:creationId xmlns:p14="http://schemas.microsoft.com/office/powerpoint/2010/main" val="3077869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503238" y="1768475"/>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13338" y="1768475"/>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3">
            <a:extLst>
              <a:ext uri="{FF2B5EF4-FFF2-40B4-BE49-F238E27FC236}">
                <a16:creationId xmlns:a16="http://schemas.microsoft.com/office/drawing/2014/main" id="{9F927AE1-D9AD-4541-AAE2-60A825B49BF8}"/>
              </a:ext>
            </a:extLst>
          </p:cNvPr>
          <p:cNvSpPr>
            <a:spLocks noGrp="1" noChangeArrowheads="1"/>
          </p:cNvSpPr>
          <p:nvPr>
            <p:ph type="dt" idx="10"/>
          </p:nvPr>
        </p:nvSpPr>
        <p:spPr>
          <a:ln/>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598CEB2A-FB7C-4F84-9644-C709BCDB4D53}"/>
              </a:ext>
            </a:extLst>
          </p:cNvPr>
          <p:cNvSpPr>
            <a:spLocks noGrp="1" noChangeArrowheads="1"/>
          </p:cNvSpPr>
          <p:nvPr>
            <p:ph type="ftr" idx="11"/>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E9E640B3-EFD6-4059-AF4A-E1DB851A5CD6}"/>
              </a:ext>
            </a:extLst>
          </p:cNvPr>
          <p:cNvSpPr>
            <a:spLocks noGrp="1" noChangeArrowheads="1"/>
          </p:cNvSpPr>
          <p:nvPr>
            <p:ph type="sldNum" idx="12"/>
          </p:nvPr>
        </p:nvSpPr>
        <p:spPr>
          <a:ln/>
        </p:spPr>
        <p:txBody>
          <a:bodyPr/>
          <a:lstStyle>
            <a:lvl1pPr>
              <a:defRPr/>
            </a:lvl1pPr>
          </a:lstStyle>
          <a:p>
            <a:fld id="{E13B4C6A-5D78-419F-AF6C-72E6FB77003F}" type="slidenum">
              <a:rPr lang="en-GB" altLang="cs-CZ"/>
              <a:pPr/>
              <a:t>‹#›</a:t>
            </a:fld>
            <a:endParaRPr lang="en-GB" altLang="cs-CZ"/>
          </a:p>
        </p:txBody>
      </p:sp>
    </p:spTree>
    <p:extLst>
      <p:ext uri="{BB962C8B-B14F-4D97-AF65-F5344CB8AC3E}">
        <p14:creationId xmlns:p14="http://schemas.microsoft.com/office/powerpoint/2010/main" val="351760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04825" y="303213"/>
            <a:ext cx="9072563" cy="1258887"/>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3">
            <a:extLst>
              <a:ext uri="{FF2B5EF4-FFF2-40B4-BE49-F238E27FC236}">
                <a16:creationId xmlns:a16="http://schemas.microsoft.com/office/drawing/2014/main" id="{236CD3F9-391C-4440-8C5E-76314EFE13D5}"/>
              </a:ext>
            </a:extLst>
          </p:cNvPr>
          <p:cNvSpPr>
            <a:spLocks noGrp="1" noChangeArrowheads="1"/>
          </p:cNvSpPr>
          <p:nvPr>
            <p:ph type="dt" idx="10"/>
          </p:nvPr>
        </p:nvSpPr>
        <p:spPr>
          <a:ln/>
        </p:spPr>
        <p:txBody>
          <a:bodyPr/>
          <a:lstStyle>
            <a:lvl1pPr>
              <a:defRPr/>
            </a:lvl1pPr>
          </a:lstStyle>
          <a:p>
            <a:pPr>
              <a:defRPr/>
            </a:pPr>
            <a:endParaRPr lang="en-GB"/>
          </a:p>
        </p:txBody>
      </p:sp>
      <p:sp>
        <p:nvSpPr>
          <p:cNvPr id="8" name="Rectangle 4">
            <a:extLst>
              <a:ext uri="{FF2B5EF4-FFF2-40B4-BE49-F238E27FC236}">
                <a16:creationId xmlns:a16="http://schemas.microsoft.com/office/drawing/2014/main" id="{4F3FD054-B8DF-4C08-9CEE-CC3D0FC5A5BA}"/>
              </a:ext>
            </a:extLst>
          </p:cNvPr>
          <p:cNvSpPr>
            <a:spLocks noGrp="1" noChangeArrowheads="1"/>
          </p:cNvSpPr>
          <p:nvPr>
            <p:ph type="ftr" idx="11"/>
          </p:nvPr>
        </p:nvSpPr>
        <p:spPr>
          <a:ln/>
        </p:spPr>
        <p:txBody>
          <a:bodyPr/>
          <a:lstStyle>
            <a:lvl1pPr>
              <a:defRPr/>
            </a:lvl1pPr>
          </a:lstStyle>
          <a:p>
            <a:pPr>
              <a:defRPr/>
            </a:pPr>
            <a:endParaRPr lang="en-GB"/>
          </a:p>
        </p:txBody>
      </p:sp>
      <p:sp>
        <p:nvSpPr>
          <p:cNvPr id="9" name="Rectangle 5">
            <a:extLst>
              <a:ext uri="{FF2B5EF4-FFF2-40B4-BE49-F238E27FC236}">
                <a16:creationId xmlns:a16="http://schemas.microsoft.com/office/drawing/2014/main" id="{D39F3DA7-EF63-4999-B6F4-03FB3ABCD57F}"/>
              </a:ext>
            </a:extLst>
          </p:cNvPr>
          <p:cNvSpPr>
            <a:spLocks noGrp="1" noChangeArrowheads="1"/>
          </p:cNvSpPr>
          <p:nvPr>
            <p:ph type="sldNum" idx="12"/>
          </p:nvPr>
        </p:nvSpPr>
        <p:spPr>
          <a:ln/>
        </p:spPr>
        <p:txBody>
          <a:bodyPr/>
          <a:lstStyle>
            <a:lvl1pPr>
              <a:defRPr/>
            </a:lvl1pPr>
          </a:lstStyle>
          <a:p>
            <a:fld id="{FF9A39ED-1497-4F6A-B84C-0F71CBE7FA73}" type="slidenum">
              <a:rPr lang="en-GB" altLang="cs-CZ"/>
              <a:pPr/>
              <a:t>‹#›</a:t>
            </a:fld>
            <a:endParaRPr lang="en-GB" altLang="cs-CZ"/>
          </a:p>
        </p:txBody>
      </p:sp>
    </p:spTree>
    <p:extLst>
      <p:ext uri="{BB962C8B-B14F-4D97-AF65-F5344CB8AC3E}">
        <p14:creationId xmlns:p14="http://schemas.microsoft.com/office/powerpoint/2010/main" val="79976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3">
            <a:extLst>
              <a:ext uri="{FF2B5EF4-FFF2-40B4-BE49-F238E27FC236}">
                <a16:creationId xmlns:a16="http://schemas.microsoft.com/office/drawing/2014/main" id="{B24C25A2-A8E5-4C1B-A975-954EE122857B}"/>
              </a:ext>
            </a:extLst>
          </p:cNvPr>
          <p:cNvSpPr>
            <a:spLocks noGrp="1" noChangeArrowheads="1"/>
          </p:cNvSpPr>
          <p:nvPr>
            <p:ph type="dt" idx="10"/>
          </p:nvPr>
        </p:nvSpPr>
        <p:spPr>
          <a:ln/>
        </p:spPr>
        <p:txBody>
          <a:bodyPr/>
          <a:lstStyle>
            <a:lvl1pPr>
              <a:defRPr/>
            </a:lvl1pPr>
          </a:lstStyle>
          <a:p>
            <a:pPr>
              <a:defRPr/>
            </a:pPr>
            <a:endParaRPr lang="en-GB"/>
          </a:p>
        </p:txBody>
      </p:sp>
      <p:sp>
        <p:nvSpPr>
          <p:cNvPr id="4" name="Rectangle 4">
            <a:extLst>
              <a:ext uri="{FF2B5EF4-FFF2-40B4-BE49-F238E27FC236}">
                <a16:creationId xmlns:a16="http://schemas.microsoft.com/office/drawing/2014/main" id="{4FC26539-6832-44B8-9607-C268BC368728}"/>
              </a:ext>
            </a:extLst>
          </p:cNvPr>
          <p:cNvSpPr>
            <a:spLocks noGrp="1" noChangeArrowheads="1"/>
          </p:cNvSpPr>
          <p:nvPr>
            <p:ph type="ftr" idx="11"/>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1EF94F9-FDCE-4E49-A62E-A955E3D80BD2}"/>
              </a:ext>
            </a:extLst>
          </p:cNvPr>
          <p:cNvSpPr>
            <a:spLocks noGrp="1" noChangeArrowheads="1"/>
          </p:cNvSpPr>
          <p:nvPr>
            <p:ph type="sldNum" idx="12"/>
          </p:nvPr>
        </p:nvSpPr>
        <p:spPr>
          <a:ln/>
        </p:spPr>
        <p:txBody>
          <a:bodyPr/>
          <a:lstStyle>
            <a:lvl1pPr>
              <a:defRPr/>
            </a:lvl1pPr>
          </a:lstStyle>
          <a:p>
            <a:fld id="{B0A8F933-C86D-4322-BF36-80CED1D24C37}" type="slidenum">
              <a:rPr lang="en-GB" altLang="cs-CZ"/>
              <a:pPr/>
              <a:t>‹#›</a:t>
            </a:fld>
            <a:endParaRPr lang="en-GB" altLang="cs-CZ"/>
          </a:p>
        </p:txBody>
      </p:sp>
    </p:spTree>
    <p:extLst>
      <p:ext uri="{BB962C8B-B14F-4D97-AF65-F5344CB8AC3E}">
        <p14:creationId xmlns:p14="http://schemas.microsoft.com/office/powerpoint/2010/main" val="3246417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DD5ECE7-8FA4-49E5-8A91-D324CA061654}"/>
              </a:ext>
            </a:extLst>
          </p:cNvPr>
          <p:cNvSpPr>
            <a:spLocks noGrp="1" noChangeArrowheads="1"/>
          </p:cNvSpPr>
          <p:nvPr>
            <p:ph type="dt" idx="10"/>
          </p:nvPr>
        </p:nvSpPr>
        <p:spPr>
          <a:ln/>
        </p:spPr>
        <p:txBody>
          <a:bodyPr/>
          <a:lstStyle>
            <a:lvl1pPr>
              <a:defRPr/>
            </a:lvl1pPr>
          </a:lstStyle>
          <a:p>
            <a:pPr>
              <a:defRPr/>
            </a:pPr>
            <a:endParaRPr lang="en-GB"/>
          </a:p>
        </p:txBody>
      </p:sp>
      <p:sp>
        <p:nvSpPr>
          <p:cNvPr id="3" name="Rectangle 4">
            <a:extLst>
              <a:ext uri="{FF2B5EF4-FFF2-40B4-BE49-F238E27FC236}">
                <a16:creationId xmlns:a16="http://schemas.microsoft.com/office/drawing/2014/main" id="{A0CED352-1F01-4E1E-9B91-19E32C3763FA}"/>
              </a:ext>
            </a:extLst>
          </p:cNvPr>
          <p:cNvSpPr>
            <a:spLocks noGrp="1" noChangeArrowheads="1"/>
          </p:cNvSpPr>
          <p:nvPr>
            <p:ph type="ftr" idx="11"/>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C0E90476-4EED-40BB-8B94-2767CBE61A07}"/>
              </a:ext>
            </a:extLst>
          </p:cNvPr>
          <p:cNvSpPr>
            <a:spLocks noGrp="1" noChangeArrowheads="1"/>
          </p:cNvSpPr>
          <p:nvPr>
            <p:ph type="sldNum" idx="12"/>
          </p:nvPr>
        </p:nvSpPr>
        <p:spPr>
          <a:ln/>
        </p:spPr>
        <p:txBody>
          <a:bodyPr/>
          <a:lstStyle>
            <a:lvl1pPr>
              <a:defRPr/>
            </a:lvl1pPr>
          </a:lstStyle>
          <a:p>
            <a:fld id="{9242741B-15AB-456F-9819-A2A452141297}" type="slidenum">
              <a:rPr lang="en-GB" altLang="cs-CZ"/>
              <a:pPr/>
              <a:t>‹#›</a:t>
            </a:fld>
            <a:endParaRPr lang="en-GB" altLang="cs-CZ"/>
          </a:p>
        </p:txBody>
      </p:sp>
    </p:spTree>
    <p:extLst>
      <p:ext uri="{BB962C8B-B14F-4D97-AF65-F5344CB8AC3E}">
        <p14:creationId xmlns:p14="http://schemas.microsoft.com/office/powerpoint/2010/main" val="105952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04825" y="301625"/>
            <a:ext cx="3316288" cy="1279525"/>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3">
            <a:extLst>
              <a:ext uri="{FF2B5EF4-FFF2-40B4-BE49-F238E27FC236}">
                <a16:creationId xmlns:a16="http://schemas.microsoft.com/office/drawing/2014/main" id="{EEBCE48C-7A78-43F1-81AA-57ACDA39BFCC}"/>
              </a:ext>
            </a:extLst>
          </p:cNvPr>
          <p:cNvSpPr>
            <a:spLocks noGrp="1" noChangeArrowheads="1"/>
          </p:cNvSpPr>
          <p:nvPr>
            <p:ph type="dt" idx="10"/>
          </p:nvPr>
        </p:nvSpPr>
        <p:spPr>
          <a:ln/>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E9478FD6-C760-4B17-9B1D-BCCBAE402A19}"/>
              </a:ext>
            </a:extLst>
          </p:cNvPr>
          <p:cNvSpPr>
            <a:spLocks noGrp="1" noChangeArrowheads="1"/>
          </p:cNvSpPr>
          <p:nvPr>
            <p:ph type="ftr" idx="11"/>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224CB54B-2728-4483-BA0F-1352494572AC}"/>
              </a:ext>
            </a:extLst>
          </p:cNvPr>
          <p:cNvSpPr>
            <a:spLocks noGrp="1" noChangeArrowheads="1"/>
          </p:cNvSpPr>
          <p:nvPr>
            <p:ph type="sldNum" idx="12"/>
          </p:nvPr>
        </p:nvSpPr>
        <p:spPr>
          <a:ln/>
        </p:spPr>
        <p:txBody>
          <a:bodyPr/>
          <a:lstStyle>
            <a:lvl1pPr>
              <a:defRPr/>
            </a:lvl1pPr>
          </a:lstStyle>
          <a:p>
            <a:fld id="{328680DE-12FC-4C7B-A9AD-669851B51C55}" type="slidenum">
              <a:rPr lang="en-GB" altLang="cs-CZ"/>
              <a:pPr/>
              <a:t>‹#›</a:t>
            </a:fld>
            <a:endParaRPr lang="en-GB" altLang="cs-CZ"/>
          </a:p>
        </p:txBody>
      </p:sp>
    </p:spTree>
    <p:extLst>
      <p:ext uri="{BB962C8B-B14F-4D97-AF65-F5344CB8AC3E}">
        <p14:creationId xmlns:p14="http://schemas.microsoft.com/office/powerpoint/2010/main" val="254593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976438" y="5291138"/>
            <a:ext cx="6048375" cy="625475"/>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3">
            <a:extLst>
              <a:ext uri="{FF2B5EF4-FFF2-40B4-BE49-F238E27FC236}">
                <a16:creationId xmlns:a16="http://schemas.microsoft.com/office/drawing/2014/main" id="{B204D283-662C-40B1-B984-8721883FD7B6}"/>
              </a:ext>
            </a:extLst>
          </p:cNvPr>
          <p:cNvSpPr>
            <a:spLocks noGrp="1" noChangeArrowheads="1"/>
          </p:cNvSpPr>
          <p:nvPr>
            <p:ph type="dt" idx="10"/>
          </p:nvPr>
        </p:nvSpPr>
        <p:spPr>
          <a:ln/>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0A4BD1B6-2F80-4637-A6C4-7D07A6AC6D99}"/>
              </a:ext>
            </a:extLst>
          </p:cNvPr>
          <p:cNvSpPr>
            <a:spLocks noGrp="1" noChangeArrowheads="1"/>
          </p:cNvSpPr>
          <p:nvPr>
            <p:ph type="ftr" idx="11"/>
          </p:nvPr>
        </p:nvSpPr>
        <p:spPr>
          <a:ln/>
        </p:spPr>
        <p:txBody>
          <a:bodyPr/>
          <a:lstStyle>
            <a:lvl1pPr>
              <a:defRPr/>
            </a:lvl1pPr>
          </a:lstStyle>
          <a:p>
            <a:pPr>
              <a:defRPr/>
            </a:pPr>
            <a:endParaRPr lang="en-GB"/>
          </a:p>
        </p:txBody>
      </p:sp>
      <p:sp>
        <p:nvSpPr>
          <p:cNvPr id="7" name="Rectangle 5">
            <a:extLst>
              <a:ext uri="{FF2B5EF4-FFF2-40B4-BE49-F238E27FC236}">
                <a16:creationId xmlns:a16="http://schemas.microsoft.com/office/drawing/2014/main" id="{514E4D44-0950-4DBA-BCB4-2C7A4ECC21A4}"/>
              </a:ext>
            </a:extLst>
          </p:cNvPr>
          <p:cNvSpPr>
            <a:spLocks noGrp="1" noChangeArrowheads="1"/>
          </p:cNvSpPr>
          <p:nvPr>
            <p:ph type="sldNum" idx="12"/>
          </p:nvPr>
        </p:nvSpPr>
        <p:spPr>
          <a:ln/>
        </p:spPr>
        <p:txBody>
          <a:bodyPr/>
          <a:lstStyle>
            <a:lvl1pPr>
              <a:defRPr/>
            </a:lvl1pPr>
          </a:lstStyle>
          <a:p>
            <a:fld id="{C2160F06-D1C7-40CD-8111-EAC4AD9D6459}" type="slidenum">
              <a:rPr lang="en-GB" altLang="cs-CZ"/>
              <a:pPr/>
              <a:t>‹#›</a:t>
            </a:fld>
            <a:endParaRPr lang="en-GB" altLang="cs-CZ"/>
          </a:p>
        </p:txBody>
      </p:sp>
    </p:spTree>
    <p:extLst>
      <p:ext uri="{BB962C8B-B14F-4D97-AF65-F5344CB8AC3E}">
        <p14:creationId xmlns:p14="http://schemas.microsoft.com/office/powerpoint/2010/main" val="297221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97FDEAFD-2606-491B-9DF5-09E91ED080BA}"/>
              </a:ext>
            </a:extLst>
          </p:cNvPr>
          <p:cNvSpPr>
            <a:spLocks noGrp="1" noChangeArrowheads="1"/>
          </p:cNvSpPr>
          <p:nvPr>
            <p:ph type="title"/>
          </p:nvPr>
        </p:nvSpPr>
        <p:spPr bwMode="auto">
          <a:xfrm>
            <a:off x="503238" y="301625"/>
            <a:ext cx="9069387"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cs-CZ"/>
              <a:t>Klepněte pro úpravu formátu titulního textu</a:t>
            </a:r>
          </a:p>
        </p:txBody>
      </p:sp>
      <p:sp>
        <p:nvSpPr>
          <p:cNvPr id="1027" name="Rectangle 2">
            <a:extLst>
              <a:ext uri="{FF2B5EF4-FFF2-40B4-BE49-F238E27FC236}">
                <a16:creationId xmlns:a16="http://schemas.microsoft.com/office/drawing/2014/main" id="{B9A86D9D-2C83-4DDA-AFB3-1650FB443638}"/>
              </a:ext>
            </a:extLst>
          </p:cNvPr>
          <p:cNvSpPr>
            <a:spLocks noGrp="1" noChangeArrowheads="1"/>
          </p:cNvSpPr>
          <p:nvPr>
            <p:ph type="body" idx="1"/>
          </p:nvPr>
        </p:nvSpPr>
        <p:spPr bwMode="auto">
          <a:xfrm>
            <a:off x="503238" y="1768475"/>
            <a:ext cx="9069387" cy="498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cs-CZ"/>
              <a:t>Klepněte pro úpravu formátu textu osnovy</a:t>
            </a:r>
          </a:p>
          <a:p>
            <a:pPr lvl="1"/>
            <a:r>
              <a:rPr lang="en-GB" altLang="cs-CZ"/>
              <a:t>Druhá úroveň</a:t>
            </a:r>
          </a:p>
          <a:p>
            <a:pPr lvl="2"/>
            <a:r>
              <a:rPr lang="en-GB" altLang="cs-CZ"/>
              <a:t>Třetí úroveň</a:t>
            </a:r>
          </a:p>
          <a:p>
            <a:pPr lvl="3"/>
            <a:r>
              <a:rPr lang="en-GB" altLang="cs-CZ"/>
              <a:t>Čtvrtá úroveň osnovy</a:t>
            </a:r>
          </a:p>
          <a:p>
            <a:pPr lvl="4"/>
            <a:r>
              <a:rPr lang="en-GB" altLang="cs-CZ"/>
              <a:t>Pátá úroveň osnovy</a:t>
            </a:r>
          </a:p>
          <a:p>
            <a:pPr lvl="4"/>
            <a:r>
              <a:rPr lang="en-GB" altLang="cs-CZ"/>
              <a:t>Šestá úroveň</a:t>
            </a:r>
          </a:p>
          <a:p>
            <a:pPr lvl="4"/>
            <a:r>
              <a:rPr lang="en-GB" altLang="cs-CZ"/>
              <a:t>Sedmá úroveň</a:t>
            </a:r>
          </a:p>
          <a:p>
            <a:pPr lvl="4"/>
            <a:r>
              <a:rPr lang="en-GB" altLang="cs-CZ"/>
              <a:t>Osmá úroveň textu</a:t>
            </a:r>
          </a:p>
          <a:p>
            <a:pPr lvl="4"/>
            <a:r>
              <a:rPr lang="en-GB" altLang="cs-CZ"/>
              <a:t>Devátá úroveň</a:t>
            </a:r>
          </a:p>
        </p:txBody>
      </p:sp>
      <p:sp>
        <p:nvSpPr>
          <p:cNvPr id="2" name="Rectangle 3">
            <a:extLst>
              <a:ext uri="{FF2B5EF4-FFF2-40B4-BE49-F238E27FC236}">
                <a16:creationId xmlns:a16="http://schemas.microsoft.com/office/drawing/2014/main" id="{AE3105A5-7ACF-4ABA-9ED1-3A66D2D9AB52}"/>
              </a:ext>
            </a:extLst>
          </p:cNvPr>
          <p:cNvSpPr>
            <a:spLocks noGrp="1" noChangeArrowheads="1"/>
          </p:cNvSpPr>
          <p:nvPr>
            <p:ph type="dt"/>
          </p:nvPr>
        </p:nvSpPr>
        <p:spPr bwMode="auto">
          <a:xfrm>
            <a:off x="503238" y="6886575"/>
            <a:ext cx="234473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defRPr>
            </a:lvl1pPr>
          </a:lstStyle>
          <a:p>
            <a:pPr>
              <a:defRPr/>
            </a:pPr>
            <a:endParaRPr lang="en-GB"/>
          </a:p>
        </p:txBody>
      </p:sp>
      <p:sp>
        <p:nvSpPr>
          <p:cNvPr id="1028" name="Rectangle 4">
            <a:extLst>
              <a:ext uri="{FF2B5EF4-FFF2-40B4-BE49-F238E27FC236}">
                <a16:creationId xmlns:a16="http://schemas.microsoft.com/office/drawing/2014/main" id="{8B8EE030-EA8B-4A6C-868A-912DD02ACE9B}"/>
              </a:ext>
            </a:extLst>
          </p:cNvPr>
          <p:cNvSpPr>
            <a:spLocks noGrp="1" noChangeArrowheads="1"/>
          </p:cNvSpPr>
          <p:nvPr>
            <p:ph type="ftr"/>
          </p:nvPr>
        </p:nvSpPr>
        <p:spPr bwMode="auto">
          <a:xfrm>
            <a:off x="3448050" y="6886575"/>
            <a:ext cx="319246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8" charset="0"/>
              </a:defRPr>
            </a:lvl1pPr>
          </a:lstStyle>
          <a:p>
            <a:pPr>
              <a:defRPr/>
            </a:pPr>
            <a:endParaRPr lang="en-GB"/>
          </a:p>
        </p:txBody>
      </p:sp>
      <p:sp>
        <p:nvSpPr>
          <p:cNvPr id="1029" name="Rectangle 5">
            <a:extLst>
              <a:ext uri="{FF2B5EF4-FFF2-40B4-BE49-F238E27FC236}">
                <a16:creationId xmlns:a16="http://schemas.microsoft.com/office/drawing/2014/main" id="{BBA0D1C5-C585-4E5E-AC4E-32441C2B9631}"/>
              </a:ext>
            </a:extLst>
          </p:cNvPr>
          <p:cNvSpPr>
            <a:spLocks noGrp="1" noChangeArrowheads="1"/>
          </p:cNvSpPr>
          <p:nvPr>
            <p:ph type="sldNum"/>
          </p:nvPr>
        </p:nvSpPr>
        <p:spPr bwMode="auto">
          <a:xfrm>
            <a:off x="7227888" y="6886575"/>
            <a:ext cx="234473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fld id="{72502ECB-46E4-48B6-95D5-1775EB5DFD72}" type="slidenum">
              <a:rPr lang="en-GB" altLang="cs-CZ"/>
              <a:pPr/>
              <a:t>‹#›</a:t>
            </a:fld>
            <a:endParaRPr lang="en-GB"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87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algn="ctr" defTabSz="449263" rtl="0" eaLnBrk="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2pPr>
      <a:lvl3pPr algn="ctr" defTabSz="449263" rtl="0" eaLnBrk="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3pPr>
      <a:lvl4pPr algn="ctr" defTabSz="449263" rtl="0" eaLnBrk="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4pPr>
      <a:lvl5pPr algn="ctr" defTabSz="449263" rtl="0" eaLnBrk="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5pPr>
      <a:lvl6pPr marL="4572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6pPr>
      <a:lvl7pPr marL="9144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7pPr>
      <a:lvl8pPr marL="13716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8pPr>
      <a:lvl9pPr marL="1828800" algn="ctr" defTabSz="449263" rtl="0" fontAlgn="base" hangingPunct="0">
        <a:lnSpc>
          <a:spcPct val="87000"/>
        </a:lnSpc>
        <a:spcBef>
          <a:spcPct val="0"/>
        </a:spcBef>
        <a:spcAft>
          <a:spcPct val="0"/>
        </a:spcAft>
        <a:buClr>
          <a:srgbClr val="000000"/>
        </a:buClr>
        <a:buSzPct val="45000"/>
        <a:buFont typeface="StarSymbol" charset="0"/>
        <a:defRPr sz="4400">
          <a:solidFill>
            <a:srgbClr val="000000"/>
          </a:solidFill>
          <a:latin typeface="Arial" charset="0"/>
          <a:ea typeface="Lucida Sans Unicode" pitchFamily="34" charset="0"/>
          <a:cs typeface="Lucida Sans Unicode" pitchFamily="34" charset="0"/>
        </a:defRPr>
      </a:lvl9pPr>
    </p:titleStyle>
    <p:bodyStyle>
      <a:lvl1pPr marL="430213" indent="-323850" algn="l" defTabSz="449263" rtl="0" eaLnBrk="0" fontAlgn="base" hangingPunct="0">
        <a:lnSpc>
          <a:spcPct val="87000"/>
        </a:lnSpc>
        <a:spcBef>
          <a:spcPct val="0"/>
        </a:spcBef>
        <a:spcAft>
          <a:spcPts val="1425"/>
        </a:spcAft>
        <a:buClr>
          <a:srgbClr val="000000"/>
        </a:buClr>
        <a:buSzPct val="45000"/>
        <a:buFont typeface="StarSymbol" charset="0"/>
        <a:buChar char="●"/>
        <a:defRPr sz="3200">
          <a:solidFill>
            <a:srgbClr val="000000"/>
          </a:solidFill>
          <a:latin typeface="+mn-lt"/>
          <a:ea typeface="+mn-ea"/>
          <a:cs typeface="+mn-cs"/>
        </a:defRPr>
      </a:lvl1pPr>
      <a:lvl2pPr marL="862013" indent="-285750" algn="l" defTabSz="449263" rtl="0" eaLnBrk="0" fontAlgn="base" hangingPunct="0">
        <a:lnSpc>
          <a:spcPct val="87000"/>
        </a:lnSpc>
        <a:spcBef>
          <a:spcPct val="0"/>
        </a:spcBef>
        <a:spcAft>
          <a:spcPts val="1138"/>
        </a:spcAft>
        <a:buClr>
          <a:srgbClr val="000000"/>
        </a:buClr>
        <a:buSzPct val="75000"/>
        <a:buFont typeface="StarSymbol" charset="0"/>
        <a:buChar char="–"/>
        <a:defRPr sz="2800">
          <a:solidFill>
            <a:srgbClr val="000000"/>
          </a:solidFill>
          <a:latin typeface="+mn-lt"/>
          <a:ea typeface="+mn-ea"/>
          <a:cs typeface="+mn-cs"/>
        </a:defRPr>
      </a:lvl2pPr>
      <a:lvl3pPr marL="1293813" indent="-215900" algn="l" defTabSz="449263" rtl="0" eaLnBrk="0" fontAlgn="base" hangingPunct="0">
        <a:lnSpc>
          <a:spcPct val="87000"/>
        </a:lnSpc>
        <a:spcBef>
          <a:spcPct val="0"/>
        </a:spcBef>
        <a:spcAft>
          <a:spcPts val="850"/>
        </a:spcAft>
        <a:buClr>
          <a:srgbClr val="000000"/>
        </a:buClr>
        <a:buSzPct val="45000"/>
        <a:buFont typeface="StarSymbol" charset="0"/>
        <a:buChar char="●"/>
        <a:defRPr sz="2400">
          <a:solidFill>
            <a:srgbClr val="000000"/>
          </a:solidFill>
          <a:latin typeface="+mn-lt"/>
          <a:ea typeface="+mn-ea"/>
          <a:cs typeface="+mn-cs"/>
        </a:defRPr>
      </a:lvl3pPr>
      <a:lvl4pPr marL="1725613" indent="-214313" algn="l" defTabSz="449263" rtl="0" eaLnBrk="0" fontAlgn="base" hangingPunct="0">
        <a:lnSpc>
          <a:spcPct val="87000"/>
        </a:lnSpc>
        <a:spcBef>
          <a:spcPct val="0"/>
        </a:spcBef>
        <a:spcAft>
          <a:spcPts val="575"/>
        </a:spcAft>
        <a:buClr>
          <a:srgbClr val="000000"/>
        </a:buClr>
        <a:buSzPct val="75000"/>
        <a:buFont typeface="StarSymbol" charset="0"/>
        <a:buChar char="–"/>
        <a:defRPr sz="2000">
          <a:solidFill>
            <a:srgbClr val="000000"/>
          </a:solidFill>
          <a:latin typeface="+mn-lt"/>
          <a:ea typeface="+mn-ea"/>
          <a:cs typeface="+mn-cs"/>
        </a:defRPr>
      </a:lvl4pPr>
      <a:lvl5pPr marL="2157413" indent="-215900" algn="l" defTabSz="449263" rtl="0" eaLnBrk="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5pPr>
      <a:lvl6pPr marL="26146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6pPr>
      <a:lvl7pPr marL="30718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7pPr>
      <a:lvl8pPr marL="35290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8pPr>
      <a:lvl9pPr marL="3986213" indent="-215900" algn="l" defTabSz="449263" rtl="0" fontAlgn="base" hangingPunct="0">
        <a:lnSpc>
          <a:spcPct val="87000"/>
        </a:lnSpc>
        <a:spcBef>
          <a:spcPct val="0"/>
        </a:spcBef>
        <a:spcAft>
          <a:spcPts val="288"/>
        </a:spcAft>
        <a:buClr>
          <a:srgbClr val="000000"/>
        </a:buClr>
        <a:buSzPct val="45000"/>
        <a:buFont typeface="StarSymbol" charset="0"/>
        <a:buChar char="●"/>
        <a:defRPr sz="2000">
          <a:solidFill>
            <a:srgbClr val="000000"/>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plantmethods.biomedcentral.com/articles/10.1186/s13007-019-0452-6#ref-CR26" TargetMode="External"/><Relationship Id="rId13" Type="http://schemas.openxmlformats.org/officeDocument/2006/relationships/hyperlink" Target="https://plantmethods.biomedcentral.com/articles/10.1186/s13007-019-0452-6#ref-CR15" TargetMode="External"/><Relationship Id="rId3" Type="http://schemas.openxmlformats.org/officeDocument/2006/relationships/hyperlink" Target="https://plantmethods.biomedcentral.com/articles/10.1186/s13007-019-0452-6#ref-CR24" TargetMode="External"/><Relationship Id="rId7" Type="http://schemas.openxmlformats.org/officeDocument/2006/relationships/hyperlink" Target="https://plantmethods.biomedcentral.com/articles/10.1186/s13007-019-0452-6#ref-CR19" TargetMode="External"/><Relationship Id="rId12" Type="http://schemas.openxmlformats.org/officeDocument/2006/relationships/hyperlink" Target="https://plantmethods.biomedcentral.com/articles/10.1186/s13007-019-0452-6#ref-CR30"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plantmethods.biomedcentral.com/articles/10.1186/s13007-019-0452-6#ref-CR6" TargetMode="External"/><Relationship Id="rId11" Type="http://schemas.openxmlformats.org/officeDocument/2006/relationships/hyperlink" Target="https://plantmethods.biomedcentral.com/articles/10.1186/s13007-019-0452-6#ref-CR29" TargetMode="External"/><Relationship Id="rId5" Type="http://schemas.openxmlformats.org/officeDocument/2006/relationships/hyperlink" Target="https://plantmethods.biomedcentral.com/articles/10.1186/s13007-019-0452-6#ref-CR25" TargetMode="External"/><Relationship Id="rId10" Type="http://schemas.openxmlformats.org/officeDocument/2006/relationships/hyperlink" Target="https://plantmethods.biomedcentral.com/articles/10.1186/s13007-019-0452-6#ref-CR28" TargetMode="External"/><Relationship Id="rId4" Type="http://schemas.openxmlformats.org/officeDocument/2006/relationships/hyperlink" Target="https://plantmethods.biomedcentral.com/articles/10.1186/s13007-019-0452-6#ref-CR5" TargetMode="External"/><Relationship Id="rId9" Type="http://schemas.openxmlformats.org/officeDocument/2006/relationships/hyperlink" Target="https://plantmethods.biomedcentral.com/articles/10.1186/s13007-019-0452-6#ref-CR27" TargetMode="External"/><Relationship Id="rId14" Type="http://schemas.openxmlformats.org/officeDocument/2006/relationships/hyperlink" Target="https://plantmethods.biomedcentral.com/articles/10.1186/s13007-019-0452-6#ref-CR3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AE44989-1A86-4EBE-BC1C-B4FDAB83B12A}"/>
              </a:ext>
            </a:extLst>
          </p:cNvPr>
          <p:cNvSpPr>
            <a:spLocks noGrp="1" noChangeArrowheads="1"/>
          </p:cNvSpPr>
          <p:nvPr>
            <p:ph type="ctrTitle"/>
          </p:nvPr>
        </p:nvSpPr>
        <p:spPr>
          <a:xfrm>
            <a:off x="936625" y="4067175"/>
            <a:ext cx="8534400" cy="1295400"/>
          </a:xfrm>
        </p:spPr>
        <p:txBody>
          <a:bodyPr/>
          <a:lstStyle/>
          <a:p>
            <a:pPr eaLnBrk="1"/>
            <a:r>
              <a:rPr lang="cs-CZ" altLang="cs-CZ" sz="4000" dirty="0">
                <a:solidFill>
                  <a:srgbClr val="FFFF00"/>
                </a:solidFill>
                <a:latin typeface="Comic Sans MS" panose="030F0702030302020204" pitchFamily="66" charset="0"/>
              </a:rPr>
              <a:t>Struktura a vývoj embrya </a:t>
            </a:r>
            <a:br>
              <a:rPr lang="cs-CZ" altLang="cs-CZ" sz="4000" dirty="0">
                <a:solidFill>
                  <a:srgbClr val="FFFF00"/>
                </a:solidFill>
                <a:latin typeface="Comic Sans MS" panose="030F0702030302020204" pitchFamily="66" charset="0"/>
              </a:rPr>
            </a:br>
            <a:r>
              <a:rPr lang="cs-CZ" altLang="cs-CZ" sz="4000" dirty="0">
                <a:solidFill>
                  <a:srgbClr val="FFFF00"/>
                </a:solidFill>
                <a:latin typeface="Comic Sans MS" panose="030F0702030302020204" pitchFamily="66" charset="0"/>
              </a:rPr>
              <a:t>krytosemenných rostlin</a:t>
            </a:r>
            <a:br>
              <a:rPr lang="cs-CZ" altLang="cs-CZ" sz="4000" dirty="0">
                <a:solidFill>
                  <a:srgbClr val="FFFF00"/>
                </a:solidFill>
                <a:latin typeface="Comic Sans MS" panose="030F0702030302020204" pitchFamily="66" charset="0"/>
              </a:rPr>
            </a:br>
            <a:br>
              <a:rPr lang="cs-CZ" altLang="cs-CZ" sz="4000" dirty="0">
                <a:solidFill>
                  <a:srgbClr val="FFFF00"/>
                </a:solidFill>
                <a:latin typeface="Comic Sans MS" panose="030F0702030302020204" pitchFamily="66" charset="0"/>
              </a:rPr>
            </a:br>
            <a:r>
              <a:rPr lang="cs-CZ" altLang="cs-CZ" sz="4000" dirty="0">
                <a:solidFill>
                  <a:srgbClr val="FFFF00"/>
                </a:solidFill>
                <a:latin typeface="Comic Sans MS" panose="030F0702030302020204" pitchFamily="66" charset="0"/>
              </a:rPr>
              <a:t>- projasňování rostlinného materiálu </a:t>
            </a:r>
            <a:br>
              <a:rPr lang="cs-CZ" altLang="cs-CZ" sz="4000" dirty="0">
                <a:solidFill>
                  <a:srgbClr val="FFFF00"/>
                </a:solidFill>
                <a:latin typeface="Comic Sans MS" panose="030F0702030302020204" pitchFamily="66" charset="0"/>
              </a:rPr>
            </a:br>
            <a:endParaRPr lang="cs-CZ" altLang="cs-CZ" sz="4000" dirty="0">
              <a:solidFill>
                <a:srgbClr val="FFFF00"/>
              </a:solidFill>
              <a:latin typeface="Comic Sans MS" panose="030F070203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B74053C-1AA2-47F1-99AC-DCBDF74C0BF3}"/>
              </a:ext>
            </a:extLst>
          </p:cNvPr>
          <p:cNvSpPr>
            <a:spLocks noGrp="1" noChangeArrowheads="1"/>
          </p:cNvSpPr>
          <p:nvPr>
            <p:ph type="title"/>
          </p:nvPr>
        </p:nvSpPr>
        <p:spPr>
          <a:xfrm>
            <a:off x="504825" y="631825"/>
            <a:ext cx="9069388" cy="595313"/>
          </a:xfrm>
        </p:spPr>
        <p:txBody>
          <a:bodyPr lIns="99207" tIns="51588" rIns="99207" bIns="51588">
            <a:spAutoFit/>
          </a:bodyPr>
          <a:lstStyle/>
          <a:p>
            <a:pPr eaLnBrk="1">
              <a:lnSpc>
                <a:spcPct val="100000"/>
              </a:lnSpc>
              <a:buFont typeface="Comic Sans MS" panose="030F0702030302020204"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200" b="1">
                <a:solidFill>
                  <a:srgbClr val="0000FF"/>
                </a:solidFill>
                <a:latin typeface="Comic Sans MS" panose="030F0702030302020204" pitchFamily="66" charset="0"/>
              </a:rPr>
              <a:t>Studium e</a:t>
            </a:r>
            <a:r>
              <a:rPr lang="en-GB" altLang="cs-CZ" sz="3200" b="1">
                <a:solidFill>
                  <a:srgbClr val="0000FF"/>
                </a:solidFill>
                <a:latin typeface="Comic Sans MS" panose="030F0702030302020204" pitchFamily="66" charset="0"/>
              </a:rPr>
              <a:t>mbryogeneze </a:t>
            </a:r>
            <a:r>
              <a:rPr lang="cs-CZ" altLang="cs-CZ" sz="3200" b="1">
                <a:solidFill>
                  <a:srgbClr val="0000FF"/>
                </a:solidFill>
                <a:latin typeface="Comic Sans MS" panose="030F0702030302020204" pitchFamily="66" charset="0"/>
              </a:rPr>
              <a:t>- postup</a:t>
            </a:r>
            <a:endParaRPr lang="en-GB" altLang="cs-CZ" sz="3200" b="1">
              <a:solidFill>
                <a:srgbClr val="0000FF"/>
              </a:solidFill>
              <a:latin typeface="Comic Sans MS" panose="030F0702030302020204" pitchFamily="66" charset="0"/>
            </a:endParaRPr>
          </a:p>
        </p:txBody>
      </p:sp>
      <p:sp>
        <p:nvSpPr>
          <p:cNvPr id="15363" name="Text Box 3">
            <a:extLst>
              <a:ext uri="{FF2B5EF4-FFF2-40B4-BE49-F238E27FC236}">
                <a16:creationId xmlns:a16="http://schemas.microsoft.com/office/drawing/2014/main" id="{3FE2B0EC-45E2-4F5A-AB61-0E7E32F004C8}"/>
              </a:ext>
            </a:extLst>
          </p:cNvPr>
          <p:cNvSpPr txBox="1">
            <a:spLocks noChangeArrowheads="1"/>
          </p:cNvSpPr>
          <p:nvPr/>
        </p:nvSpPr>
        <p:spPr bwMode="auto">
          <a:xfrm>
            <a:off x="671513" y="1824038"/>
            <a:ext cx="9072562" cy="5026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marL="342900" indent="-3429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350963" indent="-3429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10000"/>
              </a:lnSpc>
              <a:buSzPct val="100000"/>
              <a:buFont typeface="Comic Sans MS" panose="030F0702030302020204" pitchFamily="66" charset="0"/>
              <a:buAutoNum type="arabicPeriod"/>
            </a:pPr>
            <a:r>
              <a:rPr lang="en-GB" altLang="cs-CZ" sz="2000">
                <a:solidFill>
                  <a:srgbClr val="000000"/>
                </a:solidFill>
                <a:latin typeface="Comic Sans MS" panose="030F0702030302020204" pitchFamily="66" charset="0"/>
              </a:rPr>
              <a:t>materiál: různě staré šešulky kokošky</a:t>
            </a:r>
          </a:p>
          <a:p>
            <a:pPr>
              <a:lnSpc>
                <a:spcPct val="110000"/>
              </a:lnSpc>
              <a:buSzPct val="100000"/>
              <a:buFont typeface="Comic Sans MS" panose="030F0702030302020204" pitchFamily="66" charset="0"/>
              <a:buAutoNum type="arabicPeriod"/>
            </a:pPr>
            <a:r>
              <a:rPr lang="en-GB" altLang="cs-CZ" sz="2000">
                <a:solidFill>
                  <a:srgbClr val="000000"/>
                </a:solidFill>
                <a:latin typeface="Comic Sans MS" panose="030F0702030302020204" pitchFamily="66" charset="0"/>
              </a:rPr>
              <a:t>preparace semen do nasyceného roztoku chloralhydrátu</a:t>
            </a:r>
          </a:p>
          <a:p>
            <a:pPr>
              <a:lnSpc>
                <a:spcPct val="110000"/>
              </a:lnSpc>
              <a:buSzPct val="100000"/>
              <a:buFont typeface="Comic Sans MS" panose="030F0702030302020204" pitchFamily="66" charset="0"/>
              <a:buAutoNum type="arabicPeriod"/>
            </a:pPr>
            <a:r>
              <a:rPr lang="en-GB" altLang="cs-CZ" sz="2000">
                <a:solidFill>
                  <a:srgbClr val="000000"/>
                </a:solidFill>
                <a:latin typeface="Comic Sans MS" panose="030F0702030302020204" pitchFamily="66" charset="0"/>
              </a:rPr>
              <a:t>pozorování:</a:t>
            </a:r>
          </a:p>
          <a:p>
            <a:pPr lvl="2">
              <a:lnSpc>
                <a:spcPct val="110000"/>
              </a:lnSpc>
              <a:buSzPct val="100000"/>
              <a:buFont typeface="Comic Sans MS" panose="030F0702030302020204" pitchFamily="66" charset="0"/>
              <a:buNone/>
            </a:pPr>
            <a:r>
              <a:rPr lang="en-GB" altLang="cs-CZ" sz="2000">
                <a:solidFill>
                  <a:srgbClr val="000000"/>
                </a:solidFill>
                <a:latin typeface="Comic Sans MS" panose="030F0702030302020204" pitchFamily="66" charset="0"/>
              </a:rPr>
              <a:t>• </a:t>
            </a:r>
            <a:r>
              <a:rPr lang="en-GB" altLang="cs-CZ" sz="2000" b="1">
                <a:solidFill>
                  <a:srgbClr val="000000"/>
                </a:solidFill>
                <a:latin typeface="Comic Sans MS" panose="030F0702030302020204" pitchFamily="66" charset="0"/>
              </a:rPr>
              <a:t>v procházejícím světle</a:t>
            </a:r>
            <a:r>
              <a:rPr lang="cs-CZ" altLang="cs-CZ" sz="2000" b="1">
                <a:solidFill>
                  <a:srgbClr val="000000"/>
                </a:solidFill>
                <a:latin typeface="Comic Sans MS" panose="030F0702030302020204" pitchFamily="66" charset="0"/>
              </a:rPr>
              <a:t> (technika světlého pole) – zaclonit aperturní clonu!!!</a:t>
            </a:r>
            <a:endParaRPr lang="en-GB" altLang="cs-CZ" sz="2000" b="1">
              <a:solidFill>
                <a:srgbClr val="000000"/>
              </a:solidFill>
              <a:latin typeface="Comic Sans MS" panose="030F0702030302020204" pitchFamily="66" charset="0"/>
            </a:endParaRPr>
          </a:p>
          <a:p>
            <a:pPr lvl="2">
              <a:lnSpc>
                <a:spcPct val="110000"/>
              </a:lnSpc>
              <a:buSzPct val="100000"/>
              <a:buFont typeface="Comic Sans MS" panose="030F0702030302020204" pitchFamily="66" charset="0"/>
              <a:buNone/>
            </a:pPr>
            <a:r>
              <a:rPr lang="en-GB" altLang="cs-CZ" sz="2000">
                <a:solidFill>
                  <a:srgbClr val="000000"/>
                </a:solidFill>
                <a:latin typeface="Comic Sans MS" panose="030F0702030302020204" pitchFamily="66" charset="0"/>
              </a:rPr>
              <a:t>• při šikmém osvětlení</a:t>
            </a:r>
          </a:p>
          <a:p>
            <a:pPr lvl="2">
              <a:lnSpc>
                <a:spcPct val="110000"/>
              </a:lnSpc>
              <a:buSzPct val="100000"/>
              <a:buFont typeface="Comic Sans MS" panose="030F0702030302020204" pitchFamily="66" charset="0"/>
              <a:buNone/>
            </a:pPr>
            <a:r>
              <a:rPr lang="en-GB" altLang="cs-CZ" sz="2000">
                <a:solidFill>
                  <a:srgbClr val="000000"/>
                </a:solidFill>
                <a:latin typeface="Comic Sans MS" panose="030F0702030302020204" pitchFamily="66" charset="0"/>
              </a:rPr>
              <a:t>• </a:t>
            </a:r>
            <a:r>
              <a:rPr lang="en-GB" altLang="cs-CZ" sz="2000" b="1">
                <a:solidFill>
                  <a:srgbClr val="000000"/>
                </a:solidFill>
                <a:latin typeface="Comic Sans MS" panose="030F0702030302020204" pitchFamily="66" charset="0"/>
              </a:rPr>
              <a:t>ve fázovém kontrastu</a:t>
            </a:r>
          </a:p>
          <a:p>
            <a:pPr lvl="2">
              <a:lnSpc>
                <a:spcPct val="110000"/>
              </a:lnSpc>
              <a:buSzPct val="100000"/>
              <a:buFont typeface="Comic Sans MS" panose="030F0702030302020204" pitchFamily="66" charset="0"/>
              <a:buNone/>
            </a:pPr>
            <a:r>
              <a:rPr lang="en-GB" altLang="cs-CZ" sz="2000">
                <a:solidFill>
                  <a:srgbClr val="000000"/>
                </a:solidFill>
                <a:latin typeface="Comic Sans MS" panose="030F0702030302020204" pitchFamily="66" charset="0"/>
              </a:rPr>
              <a:t>• při Nomarského diferenciálním interferenčním kontrastu</a:t>
            </a:r>
            <a:endParaRPr lang="cs-CZ" altLang="cs-CZ" sz="2000">
              <a:solidFill>
                <a:srgbClr val="000000"/>
              </a:solidFill>
              <a:latin typeface="Comic Sans MS" panose="030F0702030302020204" pitchFamily="66" charset="0"/>
            </a:endParaRPr>
          </a:p>
          <a:p>
            <a:pPr lvl="2">
              <a:lnSpc>
                <a:spcPct val="110000"/>
              </a:lnSpc>
              <a:buSzPct val="100000"/>
              <a:buFont typeface="Comic Sans MS" panose="030F0702030302020204" pitchFamily="66" charset="0"/>
              <a:buNone/>
            </a:pPr>
            <a:endParaRPr lang="en-GB" altLang="cs-CZ" sz="2000">
              <a:solidFill>
                <a:srgbClr val="000000"/>
              </a:solidFill>
              <a:latin typeface="Comic Sans MS" panose="030F0702030302020204" pitchFamily="66" charset="0"/>
            </a:endParaRPr>
          </a:p>
          <a:p>
            <a:pPr>
              <a:lnSpc>
                <a:spcPct val="110000"/>
              </a:lnSpc>
              <a:buSzPct val="100000"/>
              <a:buFont typeface="Comic Sans MS" panose="030F0702030302020204" pitchFamily="66" charset="0"/>
              <a:buNone/>
            </a:pPr>
            <a:r>
              <a:rPr lang="en-GB" altLang="cs-CZ">
                <a:solidFill>
                  <a:srgbClr val="000000"/>
                </a:solidFill>
                <a:latin typeface="Comic Sans MS" panose="030F0702030302020204" pitchFamily="66" charset="0"/>
              </a:rPr>
              <a:t>Literatura:</a:t>
            </a:r>
          </a:p>
          <a:p>
            <a:pPr>
              <a:lnSpc>
                <a:spcPct val="110000"/>
              </a:lnSpc>
              <a:buSzPct val="100000"/>
              <a:buFont typeface="Comic Sans MS" panose="030F0702030302020204" pitchFamily="66" charset="0"/>
              <a:buNone/>
            </a:pPr>
            <a:r>
              <a:rPr lang="en-GB" altLang="cs-CZ">
                <a:solidFill>
                  <a:srgbClr val="000000"/>
                </a:solidFill>
                <a:latin typeface="Comic Sans MS" panose="030F0702030302020204" pitchFamily="66" charset="0"/>
              </a:rPr>
              <a:t>Braune W., Leman, A., Taubert H. Pflanzenanatomisches Praktikum II. 2.</a:t>
            </a:r>
          </a:p>
          <a:p>
            <a:pPr>
              <a:lnSpc>
                <a:spcPct val="110000"/>
              </a:lnSpc>
              <a:buSzPct val="100000"/>
              <a:buFont typeface="Comic Sans MS" panose="030F0702030302020204" pitchFamily="66" charset="0"/>
              <a:buNone/>
            </a:pPr>
            <a:r>
              <a:rPr lang="en-GB" altLang="cs-CZ">
                <a:solidFill>
                  <a:srgbClr val="000000"/>
                </a:solidFill>
                <a:latin typeface="Comic Sans MS" panose="030F0702030302020204" pitchFamily="66" charset="0"/>
              </a:rPr>
              <a:t>vyd. Jena: VEB Gustav Fischer Verlag, 1982.</a:t>
            </a:r>
          </a:p>
          <a:p>
            <a:pPr>
              <a:lnSpc>
                <a:spcPct val="110000"/>
              </a:lnSpc>
              <a:buSzPct val="100000"/>
              <a:buFont typeface="Comic Sans MS" panose="030F0702030302020204" pitchFamily="66" charset="0"/>
              <a:buNone/>
            </a:pPr>
            <a:r>
              <a:rPr lang="en-GB" altLang="cs-CZ">
                <a:solidFill>
                  <a:srgbClr val="000000"/>
                </a:solidFill>
                <a:latin typeface="Comic Sans MS" panose="030F0702030302020204" pitchFamily="66" charset="0"/>
              </a:rPr>
              <a:t>Lux A., Erdelská O. et al. Praktikum z anatómie a embryológie rastlín,</a:t>
            </a:r>
          </a:p>
          <a:p>
            <a:pPr>
              <a:lnSpc>
                <a:spcPct val="110000"/>
              </a:lnSpc>
              <a:buSzPct val="100000"/>
              <a:buFont typeface="Comic Sans MS" panose="030F0702030302020204" pitchFamily="66" charset="0"/>
              <a:buNone/>
            </a:pPr>
            <a:r>
              <a:rPr lang="en-GB" altLang="cs-CZ">
                <a:solidFill>
                  <a:srgbClr val="000000"/>
                </a:solidFill>
                <a:latin typeface="Comic Sans MS" panose="030F0702030302020204" pitchFamily="66" charset="0"/>
              </a:rPr>
              <a:t>U</a:t>
            </a:r>
            <a:r>
              <a:rPr lang="cs-CZ" altLang="cs-CZ">
                <a:solidFill>
                  <a:srgbClr val="000000"/>
                </a:solidFill>
                <a:latin typeface="Comic Sans MS" panose="030F0702030302020204" pitchFamily="66" charset="0"/>
              </a:rPr>
              <a:t>K</a:t>
            </a:r>
            <a:r>
              <a:rPr lang="en-GB" altLang="cs-CZ">
                <a:solidFill>
                  <a:srgbClr val="000000"/>
                </a:solidFill>
                <a:latin typeface="Comic Sans MS" panose="030F0702030302020204" pitchFamily="66" charset="0"/>
              </a:rPr>
              <a:t> Bratislava, 1998.</a:t>
            </a:r>
          </a:p>
          <a:p>
            <a:pPr>
              <a:lnSpc>
                <a:spcPct val="110000"/>
              </a:lnSpc>
              <a:buSzPct val="100000"/>
              <a:buFont typeface="Comic Sans MS" panose="030F0702030302020204" pitchFamily="66" charset="0"/>
              <a:buNone/>
            </a:pPr>
            <a:r>
              <a:rPr lang="en-GB" altLang="cs-CZ" sz="2400">
                <a:solidFill>
                  <a:srgbClr val="000000"/>
                </a:solidFill>
                <a:latin typeface="Comic Sans MS" panose="030F0702030302020204" pitchFamily="66"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6FA6078-AAA2-4988-8884-9677DFEE5AF3}"/>
              </a:ext>
            </a:extLst>
          </p:cNvPr>
          <p:cNvSpPr>
            <a:spLocks noGrp="1" noChangeArrowheads="1"/>
          </p:cNvSpPr>
          <p:nvPr>
            <p:ph type="title"/>
          </p:nvPr>
        </p:nvSpPr>
        <p:spPr>
          <a:xfrm>
            <a:off x="252413" y="41275"/>
            <a:ext cx="9828212" cy="588963"/>
          </a:xfrm>
        </p:spPr>
        <p:txBody>
          <a:bodyPr lIns="99207" tIns="51588" rIns="99207" bIns="51588">
            <a:spAutoFit/>
          </a:bodyPr>
          <a:lstStyle/>
          <a:p>
            <a:pPr eaLnBrk="1">
              <a:lnSpc>
                <a:spcPct val="100000"/>
              </a:lnSpc>
              <a:buClr>
                <a:srgbClr val="3333CC"/>
              </a:buClr>
              <a:buFont typeface="Comic Sans MS" panose="030F0702030302020204"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3200" b="1">
                <a:solidFill>
                  <a:srgbClr val="0000FF"/>
                </a:solidFill>
                <a:latin typeface="Comic Sans MS" panose="030F0702030302020204" pitchFamily="66" charset="0"/>
              </a:rPr>
              <a:t>Embryogeneze </a:t>
            </a:r>
            <a:r>
              <a:rPr lang="en-GB" altLang="cs-CZ" sz="3200" b="1" i="1">
                <a:solidFill>
                  <a:srgbClr val="0000FF"/>
                </a:solidFill>
                <a:latin typeface="Comic Sans MS" panose="030F0702030302020204" pitchFamily="66" charset="0"/>
              </a:rPr>
              <a:t>Arabidopsis</a:t>
            </a:r>
            <a:r>
              <a:rPr lang="en-GB" altLang="cs-CZ" sz="3200" b="1">
                <a:solidFill>
                  <a:srgbClr val="0000FF"/>
                </a:solidFill>
                <a:latin typeface="Comic Sans MS" panose="030F0702030302020204" pitchFamily="66" charset="0"/>
              </a:rPr>
              <a:t> – Nomarski DIC </a:t>
            </a:r>
          </a:p>
        </p:txBody>
      </p:sp>
      <p:pic>
        <p:nvPicPr>
          <p:cNvPr id="16387" name="Picture 3">
            <a:extLst>
              <a:ext uri="{FF2B5EF4-FFF2-40B4-BE49-F238E27FC236}">
                <a16:creationId xmlns:a16="http://schemas.microsoft.com/office/drawing/2014/main" id="{85EDCF52-83AF-4AD9-A231-31F51DA39657}"/>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3444875" y="669925"/>
            <a:ext cx="2863850" cy="2900363"/>
          </a:xfrm>
          <a:prstGeom prst="rect">
            <a:avLst/>
          </a:prstGeom>
          <a:noFill/>
          <a:ln w="9360">
            <a:solidFill>
              <a:srgbClr val="0000FF"/>
            </a:solidFill>
            <a:miter lim="800000"/>
            <a:headEnd/>
            <a:tailEnd/>
          </a:ln>
          <a:effectLst/>
          <a:extLst>
            <a:ext uri="{909E8E84-426E-40DD-AFC4-6F175D3DCCD1}">
              <a14:hiddenFill xmlns:a14="http://schemas.microsoft.com/office/drawing/2010/main">
                <a:blipFill dpi="0" rotWithShape="0">
                  <a:blip>
                    <a:lum bright="6000" contrast="1200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4">
            <a:extLst>
              <a:ext uri="{FF2B5EF4-FFF2-40B4-BE49-F238E27FC236}">
                <a16:creationId xmlns:a16="http://schemas.microsoft.com/office/drawing/2014/main" id="{C5EB9DB7-332D-432C-AA5F-A318467E5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671513"/>
            <a:ext cx="2882900" cy="2898775"/>
          </a:xfrm>
          <a:prstGeom prst="rect">
            <a:avLst/>
          </a:prstGeom>
          <a:noFill/>
          <a:ln w="9360">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5">
            <a:extLst>
              <a:ext uri="{FF2B5EF4-FFF2-40B4-BE49-F238E27FC236}">
                <a16:creationId xmlns:a16="http://schemas.microsoft.com/office/drawing/2014/main" id="{C038BEB8-999F-43E0-8BCD-C2499FF92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175" y="3738563"/>
            <a:ext cx="2865438" cy="3611562"/>
          </a:xfrm>
          <a:prstGeom prst="rect">
            <a:avLst/>
          </a:prstGeom>
          <a:noFill/>
          <a:ln w="12700">
            <a:solidFill>
              <a:srgbClr val="0000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6">
            <a:extLst>
              <a:ext uri="{FF2B5EF4-FFF2-40B4-BE49-F238E27FC236}">
                <a16:creationId xmlns:a16="http://schemas.microsoft.com/office/drawing/2014/main" id="{060D7BD1-1827-4B94-8943-5D1A98CFA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53" r="787" b="4448"/>
          <a:stretch>
            <a:fillRect/>
          </a:stretch>
        </p:blipFill>
        <p:spPr bwMode="auto">
          <a:xfrm>
            <a:off x="6553200" y="3738563"/>
            <a:ext cx="2895600" cy="3602037"/>
          </a:xfrm>
          <a:prstGeom prst="rect">
            <a:avLst/>
          </a:prstGeom>
          <a:noFill/>
          <a:ln w="9360">
            <a:solidFill>
              <a:srgbClr val="0000FF"/>
            </a:solidFill>
            <a:miter lim="800000"/>
            <a:headEnd/>
            <a:tailEnd/>
          </a:ln>
          <a:effectLst/>
          <a:extLst>
            <a:ext uri="{909E8E84-426E-40DD-AFC4-6F175D3DCCD1}">
              <a14:hiddenFill xmlns:a14="http://schemas.microsoft.com/office/drawing/2010/main">
                <a:blipFill dpi="0" rotWithShape="0">
                  <a:blip/>
                  <a:srcRect l="2953" r="787" b="4448"/>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1" name="Text Box 7">
            <a:extLst>
              <a:ext uri="{FF2B5EF4-FFF2-40B4-BE49-F238E27FC236}">
                <a16:creationId xmlns:a16="http://schemas.microsoft.com/office/drawing/2014/main" id="{AE6B4EE7-6FC9-4C7C-925D-791698FF7714}"/>
              </a:ext>
            </a:extLst>
          </p:cNvPr>
          <p:cNvSpPr txBox="1">
            <a:spLocks noChangeArrowheads="1"/>
          </p:cNvSpPr>
          <p:nvPr/>
        </p:nvSpPr>
        <p:spPr bwMode="auto">
          <a:xfrm>
            <a:off x="0" y="6299200"/>
            <a:ext cx="3240088"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00000"/>
              </a:lnSpc>
              <a:buSzPct val="100000"/>
              <a:buFont typeface="Comic Sans MS" panose="030F0702030302020204" pitchFamily="66" charset="0"/>
              <a:buNone/>
            </a:pPr>
            <a:r>
              <a:rPr lang="en-GB" altLang="cs-CZ" sz="1500" b="1">
                <a:solidFill>
                  <a:srgbClr val="0000FF"/>
                </a:solidFill>
                <a:latin typeface="Comic Sans MS" panose="030F0702030302020204" pitchFamily="66" charset="0"/>
              </a:rPr>
              <a:t>DM Vernon and D Meinke (1994)</a:t>
            </a:r>
          </a:p>
          <a:p>
            <a:pPr>
              <a:lnSpc>
                <a:spcPct val="100000"/>
              </a:lnSpc>
              <a:buSzPct val="100000"/>
              <a:buFont typeface="Comic Sans MS" panose="030F0702030302020204" pitchFamily="66" charset="0"/>
              <a:buNone/>
            </a:pPr>
            <a:r>
              <a:rPr lang="en-GB" altLang="cs-CZ" sz="1500" b="1" i="1">
                <a:solidFill>
                  <a:srgbClr val="0000FF"/>
                </a:solidFill>
                <a:latin typeface="Comic Sans MS" panose="030F0702030302020204" pitchFamily="66" charset="0"/>
              </a:rPr>
              <a:t>Dev. Biol.</a:t>
            </a:r>
            <a:r>
              <a:rPr lang="en-GB" altLang="cs-CZ" sz="1500" b="1">
                <a:solidFill>
                  <a:srgbClr val="0000FF"/>
                </a:solidFill>
                <a:latin typeface="Comic Sans MS" panose="030F0702030302020204" pitchFamily="66" charset="0"/>
              </a:rPr>
              <a:t> 165: 566-573.</a:t>
            </a:r>
          </a:p>
          <a:p>
            <a:pPr>
              <a:lnSpc>
                <a:spcPct val="100000"/>
              </a:lnSpc>
              <a:buSzPct val="100000"/>
              <a:buFont typeface="Comic Sans MS" panose="030F0702030302020204" pitchFamily="66" charset="0"/>
              <a:buNone/>
            </a:pPr>
            <a:endParaRPr lang="en-GB" altLang="cs-CZ" sz="1500" b="1">
              <a:solidFill>
                <a:srgbClr val="0000FF"/>
              </a:solidFill>
              <a:latin typeface="Comic Sans MS" panose="030F0702030302020204" pitchFamily="66" charset="0"/>
            </a:endParaRPr>
          </a:p>
          <a:p>
            <a:pPr>
              <a:lnSpc>
                <a:spcPct val="100000"/>
              </a:lnSpc>
              <a:buSzPct val="100000"/>
              <a:buFont typeface="Comic Sans MS" panose="030F0702030302020204" pitchFamily="66" charset="0"/>
              <a:buNone/>
            </a:pPr>
            <a:r>
              <a:rPr lang="en-GB" altLang="cs-CZ" sz="1500" b="1">
                <a:solidFill>
                  <a:srgbClr val="0000FF"/>
                </a:solidFill>
                <a:latin typeface="Comic Sans MS" panose="030F0702030302020204" pitchFamily="66" charset="0"/>
              </a:rPr>
              <a:t>Photos by DM Vernon </a:t>
            </a:r>
          </a:p>
        </p:txBody>
      </p:sp>
      <p:sp>
        <p:nvSpPr>
          <p:cNvPr id="16392" name="Text Box 8">
            <a:extLst>
              <a:ext uri="{FF2B5EF4-FFF2-40B4-BE49-F238E27FC236}">
                <a16:creationId xmlns:a16="http://schemas.microsoft.com/office/drawing/2014/main" id="{B90971F1-58AC-4CE3-B979-8A8E4C0C9BB6}"/>
              </a:ext>
            </a:extLst>
          </p:cNvPr>
          <p:cNvSpPr txBox="1">
            <a:spLocks noChangeArrowheads="1"/>
          </p:cNvSpPr>
          <p:nvPr/>
        </p:nvSpPr>
        <p:spPr bwMode="auto">
          <a:xfrm>
            <a:off x="504825" y="2771775"/>
            <a:ext cx="254635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40000"/>
              </a:lnSpc>
              <a:buSzPct val="100000"/>
              <a:buFont typeface="Comic Sans MS" panose="030F0702030302020204" pitchFamily="66" charset="0"/>
              <a:buNone/>
            </a:pPr>
            <a:r>
              <a:rPr lang="cs-CZ" altLang="cs-CZ" sz="2600">
                <a:solidFill>
                  <a:srgbClr val="000000"/>
                </a:solidFill>
                <a:latin typeface="Comic Sans MS" panose="030F0702030302020204" pitchFamily="66" charset="0"/>
              </a:rPr>
              <a:t>1  preglobulární</a:t>
            </a:r>
          </a:p>
          <a:p>
            <a:pPr>
              <a:lnSpc>
                <a:spcPct val="140000"/>
              </a:lnSpc>
              <a:buSzPct val="100000"/>
              <a:buFont typeface="Comic Sans MS" panose="030F0702030302020204" pitchFamily="66" charset="0"/>
              <a:buNone/>
            </a:pPr>
            <a:r>
              <a:rPr lang="cs-CZ" altLang="cs-CZ" sz="2600">
                <a:solidFill>
                  <a:srgbClr val="000000"/>
                </a:solidFill>
                <a:latin typeface="Comic Sans MS" panose="030F0702030302020204" pitchFamily="66" charset="0"/>
              </a:rPr>
              <a:t>2  globulární</a:t>
            </a:r>
          </a:p>
          <a:p>
            <a:pPr>
              <a:lnSpc>
                <a:spcPct val="140000"/>
              </a:lnSpc>
              <a:buSzPct val="100000"/>
              <a:buFont typeface="Comic Sans MS" panose="030F0702030302020204" pitchFamily="66" charset="0"/>
              <a:buNone/>
            </a:pPr>
            <a:r>
              <a:rPr lang="cs-CZ" altLang="cs-CZ" sz="2600">
                <a:solidFill>
                  <a:srgbClr val="000000"/>
                </a:solidFill>
                <a:latin typeface="Comic Sans MS" panose="030F0702030302020204" pitchFamily="66" charset="0"/>
              </a:rPr>
              <a:t>3  srdcovité</a:t>
            </a:r>
          </a:p>
          <a:p>
            <a:pPr>
              <a:lnSpc>
                <a:spcPct val="140000"/>
              </a:lnSpc>
              <a:buSzPct val="100000"/>
              <a:buFont typeface="Comic Sans MS" panose="030F0702030302020204" pitchFamily="66" charset="0"/>
              <a:buNone/>
            </a:pPr>
            <a:r>
              <a:rPr lang="cs-CZ" altLang="cs-CZ" sz="2600">
                <a:solidFill>
                  <a:srgbClr val="000000"/>
                </a:solidFill>
                <a:latin typeface="Comic Sans MS" panose="030F0702030302020204" pitchFamily="66" charset="0"/>
              </a:rPr>
              <a:t>4  torpédovité</a:t>
            </a:r>
          </a:p>
        </p:txBody>
      </p:sp>
      <p:sp>
        <p:nvSpPr>
          <p:cNvPr id="18441" name="Text Box 9">
            <a:extLst>
              <a:ext uri="{FF2B5EF4-FFF2-40B4-BE49-F238E27FC236}">
                <a16:creationId xmlns:a16="http://schemas.microsoft.com/office/drawing/2014/main" id="{E4E78D51-F462-4988-A7A5-D62E087A1DAE}"/>
              </a:ext>
            </a:extLst>
          </p:cNvPr>
          <p:cNvSpPr txBox="1">
            <a:spLocks noChangeArrowheads="1"/>
          </p:cNvSpPr>
          <p:nvPr/>
        </p:nvSpPr>
        <p:spPr bwMode="auto">
          <a:xfrm flipH="1">
            <a:off x="3529013" y="2901950"/>
            <a:ext cx="334962"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1pPr>
            <a:lvl2pPr marL="503238"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2pPr>
            <a:lvl3pPr marL="1008063"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3pPr>
            <a:lvl4pPr marL="1511300"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4pPr>
            <a:lvl5pPr marL="2016125"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5pPr>
            <a:lvl6pPr marL="24733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6pPr>
            <a:lvl7pPr marL="29305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7pPr>
            <a:lvl8pPr marL="33877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8pPr>
            <a:lvl9pPr marL="38449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9pPr>
          </a:lstStyle>
          <a:p>
            <a:pPr eaLnBrk="0">
              <a:lnSpc>
                <a:spcPct val="100000"/>
              </a:lnSpc>
              <a:buSzPct val="100000"/>
              <a:buFont typeface="Times New Roman" pitchFamily="18" charset="0"/>
              <a:buNone/>
              <a:defRPr/>
            </a:pPr>
            <a:r>
              <a:rPr lang="en-GB" sz="2600" b="1">
                <a:effectLst>
                  <a:outerShdw blurRad="38100" dist="38100" dir="2700000" algn="tl">
                    <a:srgbClr val="C0C0C0"/>
                  </a:outerShdw>
                </a:effectLst>
                <a:latin typeface="Times New Roman" pitchFamily="18" charset="0"/>
              </a:rPr>
              <a:t>1</a:t>
            </a:r>
          </a:p>
        </p:txBody>
      </p:sp>
      <p:sp>
        <p:nvSpPr>
          <p:cNvPr id="18442" name="Text Box 10">
            <a:extLst>
              <a:ext uri="{FF2B5EF4-FFF2-40B4-BE49-F238E27FC236}">
                <a16:creationId xmlns:a16="http://schemas.microsoft.com/office/drawing/2014/main" id="{77322764-E4B2-4672-B047-E6040A4AB3A4}"/>
              </a:ext>
            </a:extLst>
          </p:cNvPr>
          <p:cNvSpPr txBox="1">
            <a:spLocks noChangeArrowheads="1"/>
          </p:cNvSpPr>
          <p:nvPr/>
        </p:nvSpPr>
        <p:spPr bwMode="auto">
          <a:xfrm>
            <a:off x="6719888" y="2901950"/>
            <a:ext cx="368300"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1pPr>
            <a:lvl2pPr marL="503238"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2pPr>
            <a:lvl3pPr marL="1008063"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3pPr>
            <a:lvl4pPr marL="1511300"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4pPr>
            <a:lvl5pPr marL="2016125"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5pPr>
            <a:lvl6pPr marL="24733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6pPr>
            <a:lvl7pPr marL="29305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7pPr>
            <a:lvl8pPr marL="33877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8pPr>
            <a:lvl9pPr marL="38449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9pPr>
          </a:lstStyle>
          <a:p>
            <a:pPr eaLnBrk="0">
              <a:lnSpc>
                <a:spcPct val="100000"/>
              </a:lnSpc>
              <a:buSzPct val="100000"/>
              <a:buFont typeface="Times New Roman" pitchFamily="18" charset="0"/>
              <a:buNone/>
              <a:defRPr/>
            </a:pPr>
            <a:r>
              <a:rPr lang="en-GB" sz="2600" b="1">
                <a:effectLst>
                  <a:outerShdw blurRad="38100" dist="38100" dir="2700000" algn="tl">
                    <a:srgbClr val="C0C0C0"/>
                  </a:outerShdw>
                </a:effectLst>
                <a:latin typeface="Times New Roman" pitchFamily="18" charset="0"/>
              </a:rPr>
              <a:t>2</a:t>
            </a:r>
          </a:p>
        </p:txBody>
      </p:sp>
      <p:sp>
        <p:nvSpPr>
          <p:cNvPr id="18443" name="Text Box 11">
            <a:extLst>
              <a:ext uri="{FF2B5EF4-FFF2-40B4-BE49-F238E27FC236}">
                <a16:creationId xmlns:a16="http://schemas.microsoft.com/office/drawing/2014/main" id="{E4D15A94-35C3-4DC2-9B1A-33971F7E00BA}"/>
              </a:ext>
            </a:extLst>
          </p:cNvPr>
          <p:cNvSpPr txBox="1">
            <a:spLocks noChangeArrowheads="1"/>
          </p:cNvSpPr>
          <p:nvPr/>
        </p:nvSpPr>
        <p:spPr bwMode="auto">
          <a:xfrm>
            <a:off x="3611563" y="6719888"/>
            <a:ext cx="3683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1pPr>
            <a:lvl2pPr marL="503238"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2pPr>
            <a:lvl3pPr marL="1008063"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3pPr>
            <a:lvl4pPr marL="1511300"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4pPr>
            <a:lvl5pPr marL="2016125"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5pPr>
            <a:lvl6pPr marL="24733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6pPr>
            <a:lvl7pPr marL="29305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7pPr>
            <a:lvl8pPr marL="33877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8pPr>
            <a:lvl9pPr marL="38449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9pPr>
          </a:lstStyle>
          <a:p>
            <a:pPr eaLnBrk="0">
              <a:lnSpc>
                <a:spcPct val="100000"/>
              </a:lnSpc>
              <a:buSzPct val="100000"/>
              <a:buFont typeface="Times New Roman" pitchFamily="18" charset="0"/>
              <a:buNone/>
              <a:defRPr/>
            </a:pPr>
            <a:r>
              <a:rPr lang="en-GB" sz="2600" b="1">
                <a:effectLst>
                  <a:outerShdw blurRad="38100" dist="38100" dir="2700000" algn="tl">
                    <a:srgbClr val="C0C0C0"/>
                  </a:outerShdw>
                </a:effectLst>
                <a:latin typeface="Times New Roman" pitchFamily="18" charset="0"/>
              </a:rPr>
              <a:t>3</a:t>
            </a:r>
          </a:p>
        </p:txBody>
      </p:sp>
      <p:sp>
        <p:nvSpPr>
          <p:cNvPr id="18444" name="Text Box 12">
            <a:extLst>
              <a:ext uri="{FF2B5EF4-FFF2-40B4-BE49-F238E27FC236}">
                <a16:creationId xmlns:a16="http://schemas.microsoft.com/office/drawing/2014/main" id="{2B33146C-1A44-4546-AC18-BB65A8DCCD0A}"/>
              </a:ext>
            </a:extLst>
          </p:cNvPr>
          <p:cNvSpPr txBox="1">
            <a:spLocks noChangeArrowheads="1"/>
          </p:cNvSpPr>
          <p:nvPr/>
        </p:nvSpPr>
        <p:spPr bwMode="auto">
          <a:xfrm>
            <a:off x="6719888" y="6719888"/>
            <a:ext cx="36830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1pPr>
            <a:lvl2pPr marL="503238"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2pPr>
            <a:lvl3pPr marL="1008063"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3pPr>
            <a:lvl4pPr marL="1511300"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4pPr>
            <a:lvl5pPr marL="2016125" defTabSz="49530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5pPr>
            <a:lvl6pPr marL="24733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6pPr>
            <a:lvl7pPr marL="29305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7pPr>
            <a:lvl8pPr marL="33877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8pPr>
            <a:lvl9pPr marL="3844925" defTabSz="49530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rgbClr val="000000"/>
                </a:solidFill>
                <a:latin typeface="Arial" charset="0"/>
                <a:ea typeface="Lucida Sans Unicode" pitchFamily="34" charset="0"/>
                <a:cs typeface="Lucida Sans Unicode" pitchFamily="34" charset="0"/>
              </a:defRPr>
            </a:lvl9pPr>
          </a:lstStyle>
          <a:p>
            <a:pPr eaLnBrk="0">
              <a:lnSpc>
                <a:spcPct val="100000"/>
              </a:lnSpc>
              <a:buSzPct val="100000"/>
              <a:buFont typeface="Times New Roman" pitchFamily="18" charset="0"/>
              <a:buNone/>
              <a:defRPr/>
            </a:pPr>
            <a:r>
              <a:rPr lang="en-GB" sz="2600" b="1">
                <a:effectLst>
                  <a:outerShdw blurRad="38100" dist="38100" dir="2700000" algn="tl">
                    <a:srgbClr val="C0C0C0"/>
                  </a:outerShdw>
                </a:effectLst>
                <a:latin typeface="Times New Roman" pitchFamily="18" charset="0"/>
              </a:rPr>
              <a:t>4</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83819D8-A89C-4C56-A821-1DD09EA3F9D4}"/>
              </a:ext>
            </a:extLst>
          </p:cNvPr>
          <p:cNvSpPr>
            <a:spLocks noGrp="1" noChangeArrowheads="1"/>
          </p:cNvSpPr>
          <p:nvPr>
            <p:ph type="title"/>
          </p:nvPr>
        </p:nvSpPr>
        <p:spPr/>
        <p:txBody>
          <a:bodyPr/>
          <a:lstStyle/>
          <a:p>
            <a:pPr eaLnBrk="1"/>
            <a:endParaRPr lang="cs-CZ" altLang="cs-CZ"/>
          </a:p>
        </p:txBody>
      </p:sp>
      <p:sp>
        <p:nvSpPr>
          <p:cNvPr id="17411" name="Rectangle 3">
            <a:extLst>
              <a:ext uri="{FF2B5EF4-FFF2-40B4-BE49-F238E27FC236}">
                <a16:creationId xmlns:a16="http://schemas.microsoft.com/office/drawing/2014/main" id="{45319382-D168-4093-A786-3A50002ED76D}"/>
              </a:ext>
            </a:extLst>
          </p:cNvPr>
          <p:cNvSpPr>
            <a:spLocks noGrp="1" noChangeArrowheads="1"/>
          </p:cNvSpPr>
          <p:nvPr>
            <p:ph type="body" idx="1"/>
          </p:nvPr>
        </p:nvSpPr>
        <p:spPr/>
        <p:txBody>
          <a:bodyPr/>
          <a:lstStyle/>
          <a:p>
            <a:pPr eaLnBrk="1"/>
            <a:endParaRPr lang="cs-CZ" altLang="cs-CZ"/>
          </a:p>
        </p:txBody>
      </p:sp>
      <p:sp>
        <p:nvSpPr>
          <p:cNvPr id="17412" name="Text Box 4">
            <a:extLst>
              <a:ext uri="{FF2B5EF4-FFF2-40B4-BE49-F238E27FC236}">
                <a16:creationId xmlns:a16="http://schemas.microsoft.com/office/drawing/2014/main" id="{E2AC9448-A3ED-40EE-BE01-7B8FCBEB2341}"/>
              </a:ext>
            </a:extLst>
          </p:cNvPr>
          <p:cNvSpPr txBox="1">
            <a:spLocks noChangeArrowheads="1"/>
          </p:cNvSpPr>
          <p:nvPr/>
        </p:nvSpPr>
        <p:spPr bwMode="auto">
          <a:xfrm>
            <a:off x="360363" y="7019925"/>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globulární embryo, technika světlého pole (bright field microscopy)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93333E9-5F6E-44CA-863A-3D2D01D36837}"/>
              </a:ext>
            </a:extLst>
          </p:cNvPr>
          <p:cNvSpPr>
            <a:spLocks noGrp="1" noChangeArrowheads="1"/>
          </p:cNvSpPr>
          <p:nvPr>
            <p:ph type="title"/>
          </p:nvPr>
        </p:nvSpPr>
        <p:spPr/>
        <p:txBody>
          <a:bodyPr/>
          <a:lstStyle/>
          <a:p>
            <a:pPr eaLnBrk="1"/>
            <a:endParaRPr lang="cs-CZ" altLang="cs-CZ"/>
          </a:p>
        </p:txBody>
      </p:sp>
      <p:sp>
        <p:nvSpPr>
          <p:cNvPr id="18435" name="Rectangle 3">
            <a:extLst>
              <a:ext uri="{FF2B5EF4-FFF2-40B4-BE49-F238E27FC236}">
                <a16:creationId xmlns:a16="http://schemas.microsoft.com/office/drawing/2014/main" id="{3BA48D9B-15EC-4594-A9AD-0BD78AC716CD}"/>
              </a:ext>
            </a:extLst>
          </p:cNvPr>
          <p:cNvSpPr>
            <a:spLocks noGrp="1" noChangeArrowheads="1"/>
          </p:cNvSpPr>
          <p:nvPr>
            <p:ph type="body" idx="1"/>
          </p:nvPr>
        </p:nvSpPr>
        <p:spPr/>
        <p:txBody>
          <a:bodyPr/>
          <a:lstStyle/>
          <a:p>
            <a:pPr eaLnBrk="1"/>
            <a:endParaRPr lang="cs-CZ" altLang="cs-CZ" dirty="0"/>
          </a:p>
        </p:txBody>
      </p:sp>
      <p:sp>
        <p:nvSpPr>
          <p:cNvPr id="18436" name="Text Box 4">
            <a:extLst>
              <a:ext uri="{FF2B5EF4-FFF2-40B4-BE49-F238E27FC236}">
                <a16:creationId xmlns:a16="http://schemas.microsoft.com/office/drawing/2014/main" id="{93752279-7FC9-4D42-AABA-7B7CCEC36722}"/>
              </a:ext>
            </a:extLst>
          </p:cNvPr>
          <p:cNvSpPr txBox="1">
            <a:spLocks noChangeArrowheads="1"/>
          </p:cNvSpPr>
          <p:nvPr/>
        </p:nvSpPr>
        <p:spPr bwMode="auto">
          <a:xfrm>
            <a:off x="360363" y="7019925"/>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srdcovité embryo, technika světlého pole (bright field microscopy)</a:t>
            </a:r>
          </a:p>
        </p:txBody>
      </p:sp>
      <p:sp>
        <p:nvSpPr>
          <p:cNvPr id="2" name="TextovéPole 1">
            <a:extLst>
              <a:ext uri="{FF2B5EF4-FFF2-40B4-BE49-F238E27FC236}">
                <a16:creationId xmlns:a16="http://schemas.microsoft.com/office/drawing/2014/main" id="{B9544737-5856-433B-8896-10B36AB6F418}"/>
              </a:ext>
            </a:extLst>
          </p:cNvPr>
          <p:cNvSpPr txBox="1"/>
          <p:nvPr/>
        </p:nvSpPr>
        <p:spPr>
          <a:xfrm>
            <a:off x="7871952" y="2619277"/>
            <a:ext cx="360040" cy="413639"/>
          </a:xfrm>
          <a:prstGeom prst="rect">
            <a:avLst/>
          </a:prstGeom>
          <a:noFill/>
        </p:spPr>
        <p:txBody>
          <a:bodyPr wrap="square" rtlCol="0">
            <a:spAutoFit/>
          </a:bodyPr>
          <a:lstStyle/>
          <a:p>
            <a:r>
              <a:rPr lang="cs-CZ" sz="2400" dirty="0">
                <a:solidFill>
                  <a:srgbClr val="FFFF00"/>
                </a:solidFill>
              </a:rPr>
              <a:t>b</a:t>
            </a:r>
          </a:p>
        </p:txBody>
      </p:sp>
      <p:sp>
        <p:nvSpPr>
          <p:cNvPr id="6" name="TextovéPole 5">
            <a:extLst>
              <a:ext uri="{FF2B5EF4-FFF2-40B4-BE49-F238E27FC236}">
                <a16:creationId xmlns:a16="http://schemas.microsoft.com/office/drawing/2014/main" id="{A26993D1-BD1D-4A35-958E-68E0600D1874}"/>
              </a:ext>
            </a:extLst>
          </p:cNvPr>
          <p:cNvSpPr txBox="1"/>
          <p:nvPr/>
        </p:nvSpPr>
        <p:spPr>
          <a:xfrm>
            <a:off x="6351299" y="2412457"/>
            <a:ext cx="360040" cy="413639"/>
          </a:xfrm>
          <a:prstGeom prst="rect">
            <a:avLst/>
          </a:prstGeom>
          <a:noFill/>
        </p:spPr>
        <p:txBody>
          <a:bodyPr wrap="square" rtlCol="0">
            <a:spAutoFit/>
          </a:bodyPr>
          <a:lstStyle/>
          <a:p>
            <a:r>
              <a:rPr lang="cs-CZ" sz="2400" dirty="0">
                <a:solidFill>
                  <a:srgbClr val="FFFF00"/>
                </a:solidFill>
              </a:rPr>
              <a:t>s</a:t>
            </a:r>
          </a:p>
        </p:txBody>
      </p:sp>
      <p:sp>
        <p:nvSpPr>
          <p:cNvPr id="7" name="TextovéPole 6">
            <a:extLst>
              <a:ext uri="{FF2B5EF4-FFF2-40B4-BE49-F238E27FC236}">
                <a16:creationId xmlns:a16="http://schemas.microsoft.com/office/drawing/2014/main" id="{2149C033-CAC8-4B55-AAC6-2775F2687E00}"/>
              </a:ext>
            </a:extLst>
          </p:cNvPr>
          <p:cNvSpPr txBox="1"/>
          <p:nvPr/>
        </p:nvSpPr>
        <p:spPr>
          <a:xfrm>
            <a:off x="5037931" y="2412456"/>
            <a:ext cx="360040" cy="413639"/>
          </a:xfrm>
          <a:prstGeom prst="rect">
            <a:avLst/>
          </a:prstGeom>
          <a:noFill/>
        </p:spPr>
        <p:txBody>
          <a:bodyPr wrap="square" rtlCol="0">
            <a:spAutoFit/>
          </a:bodyPr>
          <a:lstStyle/>
          <a:p>
            <a:r>
              <a:rPr lang="cs-CZ" sz="2400" dirty="0">
                <a:solidFill>
                  <a:srgbClr val="FFFF00"/>
                </a:solidFill>
              </a:rPr>
              <a:t>e</a:t>
            </a:r>
          </a:p>
        </p:txBody>
      </p:sp>
      <p:sp>
        <p:nvSpPr>
          <p:cNvPr id="8" name="TextovéPole 7">
            <a:extLst>
              <a:ext uri="{FF2B5EF4-FFF2-40B4-BE49-F238E27FC236}">
                <a16:creationId xmlns:a16="http://schemas.microsoft.com/office/drawing/2014/main" id="{CBF4400B-9D79-4ED6-9DBF-A07D74B917E9}"/>
              </a:ext>
            </a:extLst>
          </p:cNvPr>
          <p:cNvSpPr txBox="1"/>
          <p:nvPr/>
        </p:nvSpPr>
        <p:spPr>
          <a:xfrm>
            <a:off x="7272560" y="4131816"/>
            <a:ext cx="360040" cy="413639"/>
          </a:xfrm>
          <a:prstGeom prst="rect">
            <a:avLst/>
          </a:prstGeom>
          <a:noFill/>
        </p:spPr>
        <p:txBody>
          <a:bodyPr wrap="square" rtlCol="0">
            <a:spAutoFit/>
          </a:bodyPr>
          <a:lstStyle/>
          <a:p>
            <a:r>
              <a:rPr lang="cs-CZ" sz="2400" dirty="0">
                <a:solidFill>
                  <a:srgbClr val="FFFF00"/>
                </a:solidFill>
              </a:rPr>
              <a:t>a</a:t>
            </a:r>
          </a:p>
        </p:txBody>
      </p:sp>
      <p:sp>
        <p:nvSpPr>
          <p:cNvPr id="9" name="TextovéPole 8">
            <a:extLst>
              <a:ext uri="{FF2B5EF4-FFF2-40B4-BE49-F238E27FC236}">
                <a16:creationId xmlns:a16="http://schemas.microsoft.com/office/drawing/2014/main" id="{D9B7B283-BF87-4D34-BAF6-BF44C88EE504}"/>
              </a:ext>
            </a:extLst>
          </p:cNvPr>
          <p:cNvSpPr txBox="1"/>
          <p:nvPr/>
        </p:nvSpPr>
        <p:spPr>
          <a:xfrm>
            <a:off x="3067228" y="2826095"/>
            <a:ext cx="630069" cy="413639"/>
          </a:xfrm>
          <a:prstGeom prst="rect">
            <a:avLst/>
          </a:prstGeom>
          <a:noFill/>
        </p:spPr>
        <p:txBody>
          <a:bodyPr wrap="square" rtlCol="0">
            <a:spAutoFit/>
          </a:bodyPr>
          <a:lstStyle/>
          <a:p>
            <a:r>
              <a:rPr lang="cs-CZ" sz="2400" dirty="0">
                <a:solidFill>
                  <a:srgbClr val="FFFF00"/>
                </a:solidFill>
              </a:rPr>
              <a:t>en</a:t>
            </a:r>
          </a:p>
        </p:txBody>
      </p:sp>
      <p:sp>
        <p:nvSpPr>
          <p:cNvPr id="10" name="TextovéPole 9">
            <a:extLst>
              <a:ext uri="{FF2B5EF4-FFF2-40B4-BE49-F238E27FC236}">
                <a16:creationId xmlns:a16="http://schemas.microsoft.com/office/drawing/2014/main" id="{2C0364F7-A69A-4F4D-9D6B-FFA816F490A5}"/>
              </a:ext>
            </a:extLst>
          </p:cNvPr>
          <p:cNvSpPr txBox="1"/>
          <p:nvPr/>
        </p:nvSpPr>
        <p:spPr>
          <a:xfrm>
            <a:off x="647824" y="5940077"/>
            <a:ext cx="8784976" cy="734945"/>
          </a:xfrm>
          <a:prstGeom prst="rect">
            <a:avLst/>
          </a:prstGeom>
          <a:noFill/>
        </p:spPr>
        <p:txBody>
          <a:bodyPr wrap="square" rtlCol="0">
            <a:spAutoFit/>
          </a:bodyPr>
          <a:lstStyle/>
          <a:p>
            <a:r>
              <a:rPr lang="cs-CZ" sz="2400" dirty="0">
                <a:solidFill>
                  <a:srgbClr val="FFFF00"/>
                </a:solidFill>
              </a:rPr>
              <a:t>en – endosperm, e – embryo, s – suspenzor, b – bazální buňka, a - antipody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20E1E06-6B5F-462A-8E49-09FA5583BE69}"/>
              </a:ext>
            </a:extLst>
          </p:cNvPr>
          <p:cNvSpPr>
            <a:spLocks noGrp="1" noChangeArrowheads="1"/>
          </p:cNvSpPr>
          <p:nvPr>
            <p:ph type="title"/>
          </p:nvPr>
        </p:nvSpPr>
        <p:spPr/>
        <p:txBody>
          <a:bodyPr/>
          <a:lstStyle/>
          <a:p>
            <a:pPr eaLnBrk="1"/>
            <a:endParaRPr lang="cs-CZ" altLang="cs-CZ"/>
          </a:p>
        </p:txBody>
      </p:sp>
      <p:sp>
        <p:nvSpPr>
          <p:cNvPr id="19459" name="Rectangle 3">
            <a:extLst>
              <a:ext uri="{FF2B5EF4-FFF2-40B4-BE49-F238E27FC236}">
                <a16:creationId xmlns:a16="http://schemas.microsoft.com/office/drawing/2014/main" id="{91729848-9D07-444A-81DF-5844036352FE}"/>
              </a:ext>
            </a:extLst>
          </p:cNvPr>
          <p:cNvSpPr>
            <a:spLocks noGrp="1" noChangeArrowheads="1"/>
          </p:cNvSpPr>
          <p:nvPr>
            <p:ph type="body" idx="1"/>
          </p:nvPr>
        </p:nvSpPr>
        <p:spPr/>
        <p:txBody>
          <a:bodyPr/>
          <a:lstStyle/>
          <a:p>
            <a:pPr eaLnBrk="1"/>
            <a:endParaRPr lang="cs-CZ" altLang="cs-CZ"/>
          </a:p>
        </p:txBody>
      </p:sp>
      <p:sp>
        <p:nvSpPr>
          <p:cNvPr id="19460" name="Text Box 4">
            <a:extLst>
              <a:ext uri="{FF2B5EF4-FFF2-40B4-BE49-F238E27FC236}">
                <a16:creationId xmlns:a16="http://schemas.microsoft.com/office/drawing/2014/main" id="{F2828E24-701D-4F60-BB11-82DC21AA6F46}"/>
              </a:ext>
            </a:extLst>
          </p:cNvPr>
          <p:cNvSpPr txBox="1">
            <a:spLocks noChangeArrowheads="1"/>
          </p:cNvSpPr>
          <p:nvPr/>
        </p:nvSpPr>
        <p:spPr bwMode="auto">
          <a:xfrm>
            <a:off x="360363" y="7019925"/>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srdcovité embryo, fázový kontrast (phase contrast)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311F4E8-DDCE-4B18-A47B-EA8AB63F411A}"/>
              </a:ext>
            </a:extLst>
          </p:cNvPr>
          <p:cNvSpPr>
            <a:spLocks noGrp="1" noChangeArrowheads="1"/>
          </p:cNvSpPr>
          <p:nvPr>
            <p:ph type="title"/>
          </p:nvPr>
        </p:nvSpPr>
        <p:spPr/>
        <p:txBody>
          <a:bodyPr/>
          <a:lstStyle/>
          <a:p>
            <a:pPr eaLnBrk="1"/>
            <a:endParaRPr lang="cs-CZ" altLang="cs-CZ"/>
          </a:p>
        </p:txBody>
      </p:sp>
      <p:sp>
        <p:nvSpPr>
          <p:cNvPr id="20483" name="Rectangle 3">
            <a:extLst>
              <a:ext uri="{FF2B5EF4-FFF2-40B4-BE49-F238E27FC236}">
                <a16:creationId xmlns:a16="http://schemas.microsoft.com/office/drawing/2014/main" id="{C65ECEA4-B65D-4BAF-8A51-1FD97303EC9E}"/>
              </a:ext>
            </a:extLst>
          </p:cNvPr>
          <p:cNvSpPr>
            <a:spLocks noGrp="1" noChangeArrowheads="1"/>
          </p:cNvSpPr>
          <p:nvPr>
            <p:ph type="body" idx="1"/>
          </p:nvPr>
        </p:nvSpPr>
        <p:spPr/>
        <p:txBody>
          <a:bodyPr/>
          <a:lstStyle/>
          <a:p>
            <a:pPr eaLnBrk="1"/>
            <a:endParaRPr lang="cs-CZ" altLang="cs-CZ"/>
          </a:p>
        </p:txBody>
      </p:sp>
      <p:sp>
        <p:nvSpPr>
          <p:cNvPr id="20484" name="Text Box 4">
            <a:extLst>
              <a:ext uri="{FF2B5EF4-FFF2-40B4-BE49-F238E27FC236}">
                <a16:creationId xmlns:a16="http://schemas.microsoft.com/office/drawing/2014/main" id="{8E4DA720-6FE6-449E-99FA-B2FDA3B75B7C}"/>
              </a:ext>
            </a:extLst>
          </p:cNvPr>
          <p:cNvSpPr txBox="1">
            <a:spLocks noChangeArrowheads="1"/>
          </p:cNvSpPr>
          <p:nvPr/>
        </p:nvSpPr>
        <p:spPr bwMode="auto">
          <a:xfrm>
            <a:off x="360363" y="7019925"/>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torpédovité embryo, fázový kontrast (phase contrast)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585AF69-7734-4DA0-83C0-DDC94F0F784A}"/>
              </a:ext>
            </a:extLst>
          </p:cNvPr>
          <p:cNvSpPr>
            <a:spLocks noGrp="1" noChangeArrowheads="1"/>
          </p:cNvSpPr>
          <p:nvPr>
            <p:ph type="title"/>
          </p:nvPr>
        </p:nvSpPr>
        <p:spPr/>
        <p:txBody>
          <a:bodyPr/>
          <a:lstStyle/>
          <a:p>
            <a:pPr eaLnBrk="1"/>
            <a:endParaRPr lang="cs-CZ" altLang="cs-CZ"/>
          </a:p>
        </p:txBody>
      </p:sp>
      <p:sp>
        <p:nvSpPr>
          <p:cNvPr id="21507" name="Rectangle 3">
            <a:extLst>
              <a:ext uri="{FF2B5EF4-FFF2-40B4-BE49-F238E27FC236}">
                <a16:creationId xmlns:a16="http://schemas.microsoft.com/office/drawing/2014/main" id="{2D8700F8-7718-4EF4-B540-BB76FC37F650}"/>
              </a:ext>
            </a:extLst>
          </p:cNvPr>
          <p:cNvSpPr>
            <a:spLocks noGrp="1" noChangeArrowheads="1"/>
          </p:cNvSpPr>
          <p:nvPr>
            <p:ph type="body" idx="1"/>
          </p:nvPr>
        </p:nvSpPr>
        <p:spPr/>
        <p:txBody>
          <a:bodyPr/>
          <a:lstStyle/>
          <a:p>
            <a:pPr eaLnBrk="1"/>
            <a:endParaRPr lang="cs-CZ" altLang="cs-CZ"/>
          </a:p>
        </p:txBody>
      </p:sp>
      <p:sp>
        <p:nvSpPr>
          <p:cNvPr id="21508" name="Text Box 4">
            <a:extLst>
              <a:ext uri="{FF2B5EF4-FFF2-40B4-BE49-F238E27FC236}">
                <a16:creationId xmlns:a16="http://schemas.microsoft.com/office/drawing/2014/main" id="{8555E4FD-CC1C-4D84-B0C6-A05DAAFB4369}"/>
              </a:ext>
            </a:extLst>
          </p:cNvPr>
          <p:cNvSpPr txBox="1">
            <a:spLocks noChangeArrowheads="1"/>
          </p:cNvSpPr>
          <p:nvPr/>
        </p:nvSpPr>
        <p:spPr bwMode="auto">
          <a:xfrm>
            <a:off x="360363" y="7019925"/>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torpédovité embryo, fázový kontrast (phase contrast)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3FC2D4F6-6EBA-4000-8DF3-9A02E538FF50}"/>
              </a:ext>
            </a:extLst>
          </p:cNvPr>
          <p:cNvSpPr txBox="1">
            <a:spLocks noChangeArrowheads="1"/>
          </p:cNvSpPr>
          <p:nvPr/>
        </p:nvSpPr>
        <p:spPr bwMode="auto">
          <a:xfrm>
            <a:off x="287338" y="179388"/>
            <a:ext cx="9504362" cy="4095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algn="ctr" eaLnBrk="1">
              <a:spcBef>
                <a:spcPct val="50000"/>
              </a:spcBef>
            </a:pPr>
            <a:r>
              <a:rPr lang="cs-CZ" altLang="cs-CZ" sz="2400">
                <a:solidFill>
                  <a:srgbClr val="FFFF00"/>
                </a:solidFill>
              </a:rPr>
              <a:t>téměř zralé embryo, technika fázového kontrastu</a:t>
            </a:r>
          </a:p>
        </p:txBody>
      </p:sp>
      <p:sp>
        <p:nvSpPr>
          <p:cNvPr id="22531" name="Text Box 5">
            <a:extLst>
              <a:ext uri="{FF2B5EF4-FFF2-40B4-BE49-F238E27FC236}">
                <a16:creationId xmlns:a16="http://schemas.microsoft.com/office/drawing/2014/main" id="{5AF890E0-AF11-4304-8EE0-70E2DC479F43}"/>
              </a:ext>
            </a:extLst>
          </p:cNvPr>
          <p:cNvSpPr txBox="1">
            <a:spLocks noChangeArrowheads="1"/>
          </p:cNvSpPr>
          <p:nvPr/>
        </p:nvSpPr>
        <p:spPr bwMode="auto">
          <a:xfrm>
            <a:off x="0" y="5292725"/>
            <a:ext cx="9648825" cy="25019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a:lnSpc>
                <a:spcPct val="80000"/>
              </a:lnSpc>
            </a:pPr>
            <a:r>
              <a:rPr lang="cs-CZ" altLang="cs-CZ" b="1">
                <a:solidFill>
                  <a:srgbClr val="FFFF00"/>
                </a:solidFill>
              </a:rPr>
              <a:t>f – poutko (funiculus)</a:t>
            </a:r>
          </a:p>
          <a:p>
            <a:pPr eaLnBrk="1">
              <a:lnSpc>
                <a:spcPct val="80000"/>
              </a:lnSpc>
            </a:pPr>
            <a:r>
              <a:rPr lang="cs-CZ" altLang="cs-CZ" b="1">
                <a:solidFill>
                  <a:srgbClr val="FFFF00"/>
                </a:solidFill>
              </a:rPr>
              <a:t>bc – bazální buňka (basal cell)</a:t>
            </a:r>
          </a:p>
          <a:p>
            <a:pPr eaLnBrk="1">
              <a:lnSpc>
                <a:spcPct val="80000"/>
              </a:lnSpc>
            </a:pPr>
            <a:r>
              <a:rPr lang="cs-CZ" altLang="cs-CZ" b="1">
                <a:solidFill>
                  <a:srgbClr val="FFFF00"/>
                </a:solidFill>
              </a:rPr>
              <a:t>chal  - chaláza (chalase)</a:t>
            </a:r>
          </a:p>
          <a:p>
            <a:pPr eaLnBrk="1">
              <a:lnSpc>
                <a:spcPct val="80000"/>
              </a:lnSpc>
            </a:pPr>
            <a:r>
              <a:rPr lang="cs-CZ" altLang="cs-CZ" b="1">
                <a:solidFill>
                  <a:srgbClr val="FFFF00"/>
                </a:solidFill>
              </a:rPr>
              <a:t>cot – děloha (cotyledon)</a:t>
            </a:r>
          </a:p>
          <a:p>
            <a:pPr eaLnBrk="1">
              <a:lnSpc>
                <a:spcPct val="80000"/>
              </a:lnSpc>
            </a:pPr>
            <a:r>
              <a:rPr lang="cs-CZ" altLang="cs-CZ" b="1">
                <a:solidFill>
                  <a:srgbClr val="FFFF00"/>
                </a:solidFill>
              </a:rPr>
              <a:t>en – endosperm (endosperm)</a:t>
            </a:r>
          </a:p>
          <a:p>
            <a:pPr eaLnBrk="1">
              <a:lnSpc>
                <a:spcPct val="80000"/>
              </a:lnSpc>
            </a:pPr>
            <a:r>
              <a:rPr lang="cs-CZ" altLang="cs-CZ" b="1">
                <a:solidFill>
                  <a:srgbClr val="FFFF00"/>
                </a:solidFill>
              </a:rPr>
              <a:t>hy – hypokotyl (hypocotyle)</a:t>
            </a:r>
          </a:p>
          <a:p>
            <a:pPr eaLnBrk="1">
              <a:lnSpc>
                <a:spcPct val="80000"/>
              </a:lnSpc>
            </a:pPr>
            <a:r>
              <a:rPr lang="cs-CZ" altLang="cs-CZ" b="1">
                <a:solidFill>
                  <a:srgbClr val="FFFF00"/>
                </a:solidFill>
              </a:rPr>
              <a:t>sco – osemení, testa (seed coat)</a:t>
            </a:r>
          </a:p>
          <a:p>
            <a:pPr eaLnBrk="1">
              <a:lnSpc>
                <a:spcPct val="80000"/>
              </a:lnSpc>
            </a:pPr>
            <a:r>
              <a:rPr lang="cs-CZ" altLang="cs-CZ" b="1">
                <a:solidFill>
                  <a:srgbClr val="FFFF00"/>
                </a:solidFill>
              </a:rPr>
              <a:t>ram – apikální meristém kořene (root apical meristem) v radikule</a:t>
            </a:r>
          </a:p>
          <a:p>
            <a:pPr eaLnBrk="1">
              <a:lnSpc>
                <a:spcPct val="80000"/>
              </a:lnSpc>
            </a:pPr>
            <a:r>
              <a:rPr lang="cs-CZ" altLang="cs-CZ" b="1">
                <a:solidFill>
                  <a:srgbClr val="FFFF00"/>
                </a:solidFill>
              </a:rPr>
              <a:t>rc – kořenová čepička (root cap)</a:t>
            </a:r>
          </a:p>
          <a:p>
            <a:pPr eaLnBrk="1">
              <a:lnSpc>
                <a:spcPct val="80000"/>
              </a:lnSpc>
            </a:pPr>
            <a:r>
              <a:rPr lang="cs-CZ" altLang="cs-CZ" b="1">
                <a:solidFill>
                  <a:srgbClr val="FFFF00"/>
                </a:solidFill>
              </a:rPr>
              <a:t>sam – apikální meristém prýtu (shoot apical meristem)</a:t>
            </a:r>
          </a:p>
          <a:p>
            <a:pPr eaLnBrk="1">
              <a:lnSpc>
                <a:spcPct val="80000"/>
              </a:lnSpc>
            </a:pPr>
            <a:endParaRPr lang="cs-CZ" altLang="cs-CZ" b="1">
              <a:solidFill>
                <a:srgbClr val="FF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52ED44-68CB-49CD-8E48-C8008DAB695B}"/>
              </a:ext>
            </a:extLst>
          </p:cNvPr>
          <p:cNvSpPr>
            <a:spLocks noGrp="1"/>
          </p:cNvSpPr>
          <p:nvPr>
            <p:ph type="title"/>
          </p:nvPr>
        </p:nvSpPr>
        <p:spPr>
          <a:xfrm>
            <a:off x="271512" y="103641"/>
            <a:ext cx="9140825" cy="1258888"/>
          </a:xfrm>
        </p:spPr>
        <p:txBody>
          <a:bodyPr/>
          <a:lstStyle/>
          <a:p>
            <a:r>
              <a:rPr lang="cs-CZ" sz="2000" u="sng" dirty="0">
                <a:solidFill>
                  <a:srgbClr val="FF0000"/>
                </a:solidFill>
              </a:rPr>
              <a:t>https://plantmethods.biomedcentral.com/articles/10.1186/s13007-019-0452-6</a:t>
            </a:r>
          </a:p>
        </p:txBody>
      </p:sp>
      <p:sp>
        <p:nvSpPr>
          <p:cNvPr id="4" name="TextovéPole 3">
            <a:extLst>
              <a:ext uri="{FF2B5EF4-FFF2-40B4-BE49-F238E27FC236}">
                <a16:creationId xmlns:a16="http://schemas.microsoft.com/office/drawing/2014/main" id="{94B2A8E3-E576-4EC9-9A1C-B2F60F9532C4}"/>
              </a:ext>
            </a:extLst>
          </p:cNvPr>
          <p:cNvSpPr txBox="1"/>
          <p:nvPr/>
        </p:nvSpPr>
        <p:spPr>
          <a:xfrm>
            <a:off x="505618" y="1258888"/>
            <a:ext cx="9069387" cy="6197146"/>
          </a:xfrm>
          <a:prstGeom prst="rect">
            <a:avLst/>
          </a:prstGeom>
          <a:noFill/>
        </p:spPr>
        <p:txBody>
          <a:bodyPr wrap="square">
            <a:spAutoFit/>
          </a:bodyPr>
          <a:lstStyle/>
          <a:p>
            <a:r>
              <a:rPr lang="en-US" sz="2400" b="0" i="0" dirty="0">
                <a:solidFill>
                  <a:srgbClr val="333333"/>
                </a:solidFill>
                <a:effectLst/>
                <a:latin typeface="Georgia" panose="02040502050405020303" pitchFamily="18" charset="0"/>
              </a:rPr>
              <a:t>There are many clearing solutions that make maternal tissues translucent, enabling analysis of the gametophytic structures in pre-fertilization stages of the ovule development and the early sporophyte development [</a:t>
            </a:r>
            <a:r>
              <a:rPr lang="en-US" sz="2400" b="0" i="0" u="sng" dirty="0">
                <a:solidFill>
                  <a:srgbClr val="004B83"/>
                </a:solidFill>
                <a:effectLst/>
                <a:latin typeface="Georgia" panose="02040502050405020303" pitchFamily="18" charset="0"/>
                <a:hlinkClick r:id="rId3" tooltip="Wilkinson LG, Tucker MR. An optimised clearing protocol for the quantitative assessment of sub-epidermal ovule tissues within whole cereal pistils. Plant Methods. 2017;13(67):1–10."/>
              </a:rPr>
              <a:t>24</a:t>
            </a:r>
            <a:r>
              <a:rPr lang="en-US" sz="2400" b="0" i="0" dirty="0">
                <a:solidFill>
                  <a:srgbClr val="333333"/>
                </a:solidFill>
                <a:effectLst/>
                <a:latin typeface="Georgia" panose="02040502050405020303" pitchFamily="18" charset="0"/>
              </a:rPr>
              <a:t>]. One of the most commonly used clearing mixture was introduced by Herr [</a:t>
            </a:r>
            <a:r>
              <a:rPr lang="en-US" sz="2400" b="0" i="0" u="sng" dirty="0">
                <a:solidFill>
                  <a:srgbClr val="004B83"/>
                </a:solidFill>
                <a:effectLst/>
                <a:latin typeface="Georgia" panose="02040502050405020303" pitchFamily="18" charset="0"/>
                <a:hlinkClick r:id="rId4" tooltip="Herr JM. A new clearing-squash technique for the study of ovule development in angiosperms. Am J Bot. 1971;58:785–90."/>
              </a:rPr>
              <a:t>5</a:t>
            </a:r>
            <a:r>
              <a:rPr lang="en-US" sz="2400" b="0" i="0" dirty="0">
                <a:solidFill>
                  <a:srgbClr val="333333"/>
                </a:solidFill>
                <a:effectLst/>
                <a:latin typeface="Georgia" panose="02040502050405020303" pitchFamily="18" charset="0"/>
              </a:rPr>
              <a:t>]. It is composed of lactic acid, chloral hydrate, phenol, clove oil and xylene. Application of methyl salicylate as a clearing agent is another common approach introduced by Crane [</a:t>
            </a:r>
            <a:r>
              <a:rPr lang="en-US" sz="2400" b="0" i="0" u="sng" dirty="0">
                <a:solidFill>
                  <a:srgbClr val="004B83"/>
                </a:solidFill>
                <a:effectLst/>
                <a:latin typeface="Georgia" panose="02040502050405020303" pitchFamily="18" charset="0"/>
                <a:hlinkClick r:id="rId5" tooltip="Crane CF. Apomixis and crossing incompatibilities in some Zephyrantheae. Ph.D. Thesis, University of Texas, Austin, USA; 1978."/>
              </a:rPr>
              <a:t>25</a:t>
            </a:r>
            <a:r>
              <a:rPr lang="en-US" sz="2400" b="0" i="0" dirty="0">
                <a:solidFill>
                  <a:srgbClr val="333333"/>
                </a:solidFill>
                <a:effectLst/>
                <a:latin typeface="Georgia" panose="02040502050405020303" pitchFamily="18" charset="0"/>
              </a:rPr>
              <a:t>] and further modified by Young et al. [</a:t>
            </a:r>
            <a:r>
              <a:rPr lang="en-US" sz="2400" b="0" i="0" u="sng" dirty="0">
                <a:solidFill>
                  <a:srgbClr val="004B83"/>
                </a:solidFill>
                <a:effectLst/>
                <a:latin typeface="Georgia" panose="02040502050405020303" pitchFamily="18" charset="0"/>
                <a:hlinkClick r:id="rId6" tooltip="Young BA, Sherwood RT, Bashaw EC. Cleared-pistil and thick-sectioning techniques for detecting aposporous apomixis in grasses. Can J Bot. 1979;57:1668–72."/>
              </a:rPr>
              <a:t>6</a:t>
            </a:r>
            <a:r>
              <a:rPr lang="en-US" sz="2400" b="0" i="0" dirty="0">
                <a:solidFill>
                  <a:srgbClr val="333333"/>
                </a:solidFill>
                <a:effectLst/>
                <a:latin typeface="Georgia" panose="02040502050405020303" pitchFamily="18" charset="0"/>
              </a:rPr>
              <a:t>]. Other procedures use various oxidative bleaches, such as hypochlorite [</a:t>
            </a:r>
            <a:r>
              <a:rPr lang="en-US" sz="2400" b="0" i="0" u="sng" dirty="0">
                <a:solidFill>
                  <a:srgbClr val="004B83"/>
                </a:solidFill>
                <a:effectLst/>
                <a:latin typeface="Georgia" panose="02040502050405020303" pitchFamily="18" charset="0"/>
                <a:hlinkClick r:id="rId7" tooltip="Debenham EM. A modified technique for microscopic examination of the xylem of whole plants or plant organs. Ann Bot. 1939;3(10):369–73."/>
              </a:rPr>
              <a:t>19</a:t>
            </a:r>
            <a:r>
              <a:rPr lang="en-US" sz="2400" b="0" i="0" dirty="0">
                <a:solidFill>
                  <a:srgbClr val="333333"/>
                </a:solidFill>
                <a:effectLst/>
                <a:latin typeface="Georgia" panose="02040502050405020303" pitchFamily="18" charset="0"/>
              </a:rPr>
              <a:t>], hydrogen peroxide [</a:t>
            </a:r>
            <a:r>
              <a:rPr lang="en-US" sz="2400" b="0" i="0" u="sng" dirty="0">
                <a:solidFill>
                  <a:srgbClr val="004B83"/>
                </a:solidFill>
                <a:effectLst/>
                <a:latin typeface="Georgia" panose="02040502050405020303" pitchFamily="18" charset="0"/>
                <a:hlinkClick r:id="rId8" tooltip="Sporne KR. A note on a rapid clearing technique of wide application. New Phytol. 1948;47:290–1."/>
              </a:rPr>
              <a:t>26</a:t>
            </a:r>
            <a:r>
              <a:rPr lang="en-US" sz="2400" b="0" i="0" dirty="0">
                <a:solidFill>
                  <a:srgbClr val="333333"/>
                </a:solidFill>
                <a:effectLst/>
                <a:latin typeface="Georgia" panose="02040502050405020303" pitchFamily="18" charset="0"/>
              </a:rPr>
              <a:t>], chlorine [</a:t>
            </a:r>
            <a:r>
              <a:rPr lang="en-US" sz="2400" b="0" i="0" u="sng" dirty="0">
                <a:solidFill>
                  <a:srgbClr val="004B83"/>
                </a:solidFill>
                <a:effectLst/>
                <a:latin typeface="Georgia" panose="02040502050405020303" pitchFamily="18" charset="0"/>
                <a:hlinkClick r:id="rId9" tooltip="Janes BS. Leaf-clearing technique to assist fungal spore germination counts. Nature. 1962;193:1099–100."/>
              </a:rPr>
              <a:t>27</a:t>
            </a:r>
            <a:r>
              <a:rPr lang="en-US" sz="2400" b="0" i="0" dirty="0">
                <a:solidFill>
                  <a:srgbClr val="333333"/>
                </a:solidFill>
                <a:effectLst/>
                <a:latin typeface="Georgia" panose="02040502050405020303" pitchFamily="18" charset="0"/>
              </a:rPr>
              <a:t>], and chromium trioxide [</a:t>
            </a:r>
            <a:r>
              <a:rPr lang="en-US" sz="2400" b="0" i="0" u="sng" dirty="0">
                <a:solidFill>
                  <a:srgbClr val="004B83"/>
                </a:solidFill>
                <a:effectLst/>
                <a:latin typeface="Georgia" panose="02040502050405020303" pitchFamily="18" charset="0"/>
                <a:hlinkClick r:id="rId10" tooltip="Schmid R. Floral anatomy of Myrtaceae. I. Syzygium. Bot Jahr Syst. 1972;92:433–89."/>
              </a:rPr>
              <a:t>28</a:t>
            </a:r>
            <a:r>
              <a:rPr lang="en-US" sz="2400" b="0" i="0" dirty="0">
                <a:solidFill>
                  <a:srgbClr val="333333"/>
                </a:solidFill>
                <a:effectLst/>
                <a:latin typeface="Georgia" panose="02040502050405020303" pitchFamily="18" charset="0"/>
              </a:rPr>
              <a:t>]. Hoyer’s solution [</a:t>
            </a:r>
            <a:r>
              <a:rPr lang="en-US" sz="2400" b="0" i="0" u="sng" dirty="0">
                <a:solidFill>
                  <a:srgbClr val="004B83"/>
                </a:solidFill>
                <a:effectLst/>
                <a:latin typeface="Georgia" panose="02040502050405020303" pitchFamily="18" charset="0"/>
                <a:hlinkClick r:id="rId11" tooltip="Anderson LE. Hoyer’s solution as a rapid permanent mounting medium for bryophytes. Bryologist. 1954;57(3):242–4."/>
              </a:rPr>
              <a:t>29</a:t>
            </a:r>
            <a:r>
              <a:rPr lang="en-US" sz="2400" b="0" i="0" dirty="0">
                <a:solidFill>
                  <a:srgbClr val="333333"/>
                </a:solidFill>
                <a:effectLst/>
                <a:latin typeface="Georgia" panose="02040502050405020303" pitchFamily="18" charset="0"/>
              </a:rPr>
              <a:t>], lactophenol [</a:t>
            </a:r>
            <a:r>
              <a:rPr lang="en-US" sz="2400" b="0" i="0" u="sng" dirty="0">
                <a:solidFill>
                  <a:srgbClr val="004B83"/>
                </a:solidFill>
                <a:effectLst/>
                <a:latin typeface="Georgia" panose="02040502050405020303" pitchFamily="18" charset="0"/>
                <a:hlinkClick r:id="rId12" tooltip="Zhou C, Yang HY. Enzymatic isolation of embryo sacs in angiosperms: isolation and microscopical observation on fixed materials. Acta Bot Sin. 1982;24:403–7."/>
              </a:rPr>
              <a:t>30</a:t>
            </a:r>
            <a:r>
              <a:rPr lang="en-US" sz="2400" b="0" i="0" dirty="0">
                <a:solidFill>
                  <a:srgbClr val="333333"/>
                </a:solidFill>
                <a:effectLst/>
                <a:latin typeface="Georgia" panose="02040502050405020303" pitchFamily="18" charset="0"/>
              </a:rPr>
              <a:t>], dibutyl phthalate in combination with benzyl benzoate [</a:t>
            </a:r>
            <a:r>
              <a:rPr lang="en-US" sz="2400" b="0" i="0" u="sng" dirty="0">
                <a:solidFill>
                  <a:srgbClr val="004B83"/>
                </a:solidFill>
                <a:effectLst/>
                <a:latin typeface="Georgia" panose="02040502050405020303" pitchFamily="18" charset="0"/>
                <a:hlinkClick r:id="rId13" tooltip="Crane CF, Carman JG. Mechanisms of apomixis in Elymus rectisetus from eastern Australia and New Zeland. Am J Bot. 1987;72:477–96."/>
              </a:rPr>
              <a:t>15</a:t>
            </a:r>
            <a:r>
              <a:rPr lang="en-US" sz="2400" b="0" i="0" dirty="0">
                <a:solidFill>
                  <a:srgbClr val="333333"/>
                </a:solidFill>
                <a:effectLst/>
                <a:latin typeface="Georgia" panose="02040502050405020303" pitchFamily="18" charset="0"/>
              </a:rPr>
              <a:t>], </a:t>
            </a:r>
            <a:r>
              <a:rPr lang="en-US" sz="2400" b="0" i="0" dirty="0" err="1">
                <a:solidFill>
                  <a:srgbClr val="333333"/>
                </a:solidFill>
                <a:effectLst/>
                <a:latin typeface="Georgia" panose="02040502050405020303" pitchFamily="18" charset="0"/>
              </a:rPr>
              <a:t>Visicol</a:t>
            </a:r>
            <a:r>
              <a:rPr lang="en-US" sz="2400" b="0" i="0" dirty="0">
                <a:solidFill>
                  <a:srgbClr val="333333"/>
                </a:solidFill>
                <a:effectLst/>
                <a:latin typeface="Georgia" panose="02040502050405020303" pitchFamily="18" charset="0"/>
              </a:rPr>
              <a:t>™ [</a:t>
            </a:r>
            <a:r>
              <a:rPr lang="en-US" sz="2400" b="0" i="0" u="sng" dirty="0">
                <a:solidFill>
                  <a:srgbClr val="004B83"/>
                </a:solidFill>
                <a:effectLst/>
                <a:latin typeface="Georgia" panose="02040502050405020303" pitchFamily="18" charset="0"/>
                <a:hlinkClick r:id="rId14" tooltip="Villani TS, Koroch AR, Simon JE. An improved clearing and mounting solution to replace chloral hydrate in microscopic applications. Appl Plant Sci. 2013;1(5):1300016."/>
              </a:rPr>
              <a:t>31</a:t>
            </a:r>
            <a:r>
              <a:rPr lang="en-US" sz="2400" b="0" i="0" dirty="0">
                <a:solidFill>
                  <a:srgbClr val="333333"/>
                </a:solidFill>
                <a:effectLst/>
                <a:latin typeface="Georgia" panose="02040502050405020303" pitchFamily="18" charset="0"/>
              </a:rPr>
              <a:t>], and more have been developed for various specific purposes. The result of a particular clearing method depends on its interaction with the studied plant tissue. Because tissue chemistry, cell sizes and their density all diverge from object to object and among different species, each clearing method should be carefully adjusted to the examined plant material.</a:t>
            </a:r>
            <a:endParaRPr lang="cs-CZ" sz="2400" dirty="0"/>
          </a:p>
        </p:txBody>
      </p:sp>
    </p:spTree>
    <p:extLst>
      <p:ext uri="{BB962C8B-B14F-4D97-AF65-F5344CB8AC3E}">
        <p14:creationId xmlns:p14="http://schemas.microsoft.com/office/powerpoint/2010/main" val="3985634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5BF383-E11B-4A3B-93ED-F6042CE40B2D}"/>
              </a:ext>
            </a:extLst>
          </p:cNvPr>
          <p:cNvSpPr>
            <a:spLocks noGrp="1"/>
          </p:cNvSpPr>
          <p:nvPr>
            <p:ph type="title"/>
          </p:nvPr>
        </p:nvSpPr>
        <p:spPr/>
        <p:txBody>
          <a:bodyPr/>
          <a:lstStyle/>
          <a:p>
            <a:r>
              <a:rPr lang="cs-CZ" dirty="0"/>
              <a:t>Kam dál…</a:t>
            </a:r>
          </a:p>
        </p:txBody>
      </p:sp>
      <p:sp>
        <p:nvSpPr>
          <p:cNvPr id="4" name="Zástupný obsah 3">
            <a:extLst>
              <a:ext uri="{FF2B5EF4-FFF2-40B4-BE49-F238E27FC236}">
                <a16:creationId xmlns:a16="http://schemas.microsoft.com/office/drawing/2014/main" id="{78AC8E9D-ADF3-46A0-AD63-D0572ACAFE2A}"/>
              </a:ext>
            </a:extLst>
          </p:cNvPr>
          <p:cNvSpPr txBox="1">
            <a:spLocks noGrp="1"/>
          </p:cNvSpPr>
          <p:nvPr>
            <p:ph idx="1"/>
          </p:nvPr>
        </p:nvSpPr>
        <p:spPr>
          <a:xfrm>
            <a:off x="503238" y="1768475"/>
            <a:ext cx="9069387" cy="4823115"/>
          </a:xfrm>
          <a:prstGeom prst="rect">
            <a:avLst/>
          </a:prstGeom>
          <a:noFill/>
        </p:spPr>
        <p:txBody>
          <a:bodyPr wrap="square">
            <a:spAutoFit/>
          </a:bodyPr>
          <a:lstStyle/>
          <a:p>
            <a:pPr algn="l">
              <a:buFont typeface="Arial" panose="020B0604020202020204" pitchFamily="34" charset="0"/>
              <a:buChar char="•"/>
            </a:pPr>
            <a:r>
              <a:rPr lang="en-US" b="0" i="1" dirty="0">
                <a:solidFill>
                  <a:srgbClr val="333333"/>
                </a:solidFill>
                <a:effectLst/>
                <a:latin typeface="Georgia" panose="02040502050405020303" pitchFamily="18" charset="0"/>
              </a:rPr>
              <a:t>Hoyer’s Solution</a:t>
            </a:r>
            <a:r>
              <a:rPr lang="en-US" b="0" i="0" dirty="0">
                <a:solidFill>
                  <a:srgbClr val="333333"/>
                </a:solidFill>
                <a:effectLst/>
                <a:latin typeface="Georgia" panose="02040502050405020303" pitchFamily="18" charset="0"/>
              </a:rPr>
              <a:t>  3.0:0.8:0.2 mixture of chloral </a:t>
            </a:r>
            <a:r>
              <a:rPr lang="en-US" b="0" i="0" dirty="0" err="1">
                <a:solidFill>
                  <a:srgbClr val="333333"/>
                </a:solidFill>
                <a:effectLst/>
                <a:latin typeface="Georgia" panose="02040502050405020303" pitchFamily="18" charset="0"/>
              </a:rPr>
              <a:t>hydrate:water:glycerol</a:t>
            </a:r>
            <a:r>
              <a:rPr lang="en-US" b="0" i="0" dirty="0">
                <a:solidFill>
                  <a:srgbClr val="333333"/>
                </a:solidFill>
                <a:effectLst/>
                <a:latin typeface="Georgia" panose="02040502050405020303" pitchFamily="18" charset="0"/>
              </a:rPr>
              <a:t>.</a:t>
            </a:r>
            <a:endParaRPr lang="cs-CZ" b="0" i="0" dirty="0">
              <a:solidFill>
                <a:srgbClr val="333333"/>
              </a:solidFill>
              <a:effectLst/>
              <a:latin typeface="Georgia" panose="02040502050405020303" pitchFamily="18" charset="0"/>
            </a:endParaRPr>
          </a:p>
          <a:p>
            <a:pPr algn="l">
              <a:buFont typeface="Arial" panose="020B0604020202020204" pitchFamily="34" charset="0"/>
              <a:buChar char="•"/>
            </a:pPr>
            <a:r>
              <a:rPr lang="en-US" b="0" i="0" dirty="0">
                <a:solidFill>
                  <a:srgbClr val="333333"/>
                </a:solidFill>
                <a:effectLst/>
                <a:latin typeface="Georgia" panose="02040502050405020303" pitchFamily="18" charset="0"/>
              </a:rPr>
              <a:t>Anderson LE. Hoyer’s solution as a rapid permanent mounting medium for bryophytes. Bryologist. 1954;57(3):242–4.</a:t>
            </a:r>
            <a:endParaRPr lang="cs-CZ" b="0" i="0" dirty="0">
              <a:solidFill>
                <a:srgbClr val="333333"/>
              </a:solidFill>
              <a:effectLst/>
              <a:latin typeface="Georgia" panose="02040502050405020303" pitchFamily="18" charset="0"/>
            </a:endParaRPr>
          </a:p>
          <a:p>
            <a:pPr algn="l">
              <a:buFont typeface="Arial" panose="020B0604020202020204" pitchFamily="34" charset="0"/>
              <a:buChar char="•"/>
            </a:pPr>
            <a:endParaRPr lang="cs-CZ" dirty="0">
              <a:solidFill>
                <a:srgbClr val="333333"/>
              </a:solidFill>
              <a:latin typeface="Georgia" panose="02040502050405020303" pitchFamily="18" charset="0"/>
            </a:endParaRPr>
          </a:p>
          <a:p>
            <a:pPr algn="l">
              <a:buFont typeface="Arial" panose="020B0604020202020204" pitchFamily="34" charset="0"/>
              <a:buChar char="•"/>
            </a:pPr>
            <a:r>
              <a:rPr lang="en-US" b="0" i="0" dirty="0" err="1">
                <a:solidFill>
                  <a:srgbClr val="333333"/>
                </a:solidFill>
                <a:effectLst/>
                <a:latin typeface="Georgia" panose="02040502050405020303" pitchFamily="18" charset="0"/>
              </a:rPr>
              <a:t>Kurihara</a:t>
            </a:r>
            <a:r>
              <a:rPr lang="en-US" b="0" i="0" dirty="0">
                <a:solidFill>
                  <a:srgbClr val="333333"/>
                </a:solidFill>
                <a:effectLst/>
                <a:latin typeface="Georgia" panose="02040502050405020303" pitchFamily="18" charset="0"/>
              </a:rPr>
              <a:t> D, Mizuta Y, Sato Y, Higashiyama T. </a:t>
            </a:r>
            <a:r>
              <a:rPr lang="en-US" b="1" i="0" dirty="0" err="1">
                <a:solidFill>
                  <a:srgbClr val="333333"/>
                </a:solidFill>
                <a:effectLst/>
                <a:latin typeface="Georgia" panose="02040502050405020303" pitchFamily="18" charset="0"/>
              </a:rPr>
              <a:t>ClearSee</a:t>
            </a:r>
            <a:r>
              <a:rPr lang="en-US" b="1"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a rapid optical clearing reagent for whole-plant fluorescence imaging. Development. 2015;142(23):4168–79.</a:t>
            </a:r>
          </a:p>
        </p:txBody>
      </p:sp>
    </p:spTree>
    <p:extLst>
      <p:ext uri="{BB962C8B-B14F-4D97-AF65-F5344CB8AC3E}">
        <p14:creationId xmlns:p14="http://schemas.microsoft.com/office/powerpoint/2010/main" val="1669785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2AE97547-4EB7-43D7-B1A9-DFD07838698A}"/>
              </a:ext>
            </a:extLst>
          </p:cNvPr>
          <p:cNvSpPr>
            <a:spLocks noGrp="1" noChangeArrowheads="1"/>
          </p:cNvSpPr>
          <p:nvPr>
            <p:ph type="body" idx="1"/>
          </p:nvPr>
        </p:nvSpPr>
        <p:spPr>
          <a:xfrm>
            <a:off x="503237" y="3777739"/>
            <a:ext cx="9069387" cy="4987925"/>
          </a:xfrm>
        </p:spPr>
        <p:txBody>
          <a:bodyPr/>
          <a:lstStyle/>
          <a:p>
            <a:pPr eaLnBrk="1"/>
            <a:endParaRPr lang="cs-CZ" altLang="cs-CZ" i="1" dirty="0">
              <a:solidFill>
                <a:schemeClr val="tx1"/>
              </a:solidFill>
              <a:latin typeface="Comic Sans MS" panose="030F0702030302020204" pitchFamily="66" charset="0"/>
            </a:endParaRPr>
          </a:p>
          <a:p>
            <a:pPr eaLnBrk="1"/>
            <a:r>
              <a:rPr lang="cs-CZ" altLang="cs-CZ" dirty="0" err="1">
                <a:latin typeface="Comic Sans MS" panose="030F0702030302020204" pitchFamily="66" charset="0"/>
              </a:rPr>
              <a:t>projasňovací</a:t>
            </a:r>
            <a:r>
              <a:rPr lang="cs-CZ" altLang="cs-CZ" dirty="0">
                <a:latin typeface="Comic Sans MS" panose="030F0702030302020204" pitchFamily="66" charset="0"/>
              </a:rPr>
              <a:t> médium: </a:t>
            </a:r>
            <a:r>
              <a:rPr lang="cs-CZ" altLang="cs-CZ" dirty="0">
                <a:solidFill>
                  <a:srgbClr val="0000FF"/>
                </a:solidFill>
                <a:latin typeface="Comic Sans MS" panose="030F0702030302020204" pitchFamily="66" charset="0"/>
              </a:rPr>
              <a:t>roztok chloralhydrátu</a:t>
            </a:r>
          </a:p>
          <a:p>
            <a:pPr eaLnBrk="1"/>
            <a:endParaRPr lang="cs-CZ" altLang="cs-CZ" dirty="0">
              <a:solidFill>
                <a:schemeClr val="tx1"/>
              </a:solidFill>
              <a:latin typeface="Comic Sans MS" panose="030F0702030302020204" pitchFamily="66" charset="0"/>
            </a:endParaRPr>
          </a:p>
          <a:p>
            <a:pPr eaLnBrk="1"/>
            <a:r>
              <a:rPr lang="cs-CZ" altLang="cs-CZ" dirty="0" err="1">
                <a:solidFill>
                  <a:schemeClr val="tx1"/>
                </a:solidFill>
                <a:latin typeface="Comic Sans MS" panose="030F0702030302020204" pitchFamily="66" charset="0"/>
              </a:rPr>
              <a:t>cf</a:t>
            </a:r>
            <a:r>
              <a:rPr lang="cs-CZ" altLang="cs-CZ" dirty="0">
                <a:solidFill>
                  <a:schemeClr val="tx1"/>
                </a:solidFill>
                <a:latin typeface="Comic Sans MS" panose="030F0702030302020204" pitchFamily="66" charset="0"/>
              </a:rPr>
              <a:t>. řezové preparáty, </a:t>
            </a:r>
            <a:r>
              <a:rPr lang="cs-CZ" altLang="cs-CZ" dirty="0" err="1">
                <a:solidFill>
                  <a:schemeClr val="tx1"/>
                </a:solidFill>
                <a:latin typeface="Comic Sans MS" panose="030F0702030302020204" pitchFamily="66" charset="0"/>
              </a:rPr>
              <a:t>roztlakové</a:t>
            </a:r>
            <a:r>
              <a:rPr lang="cs-CZ" altLang="cs-CZ" dirty="0">
                <a:solidFill>
                  <a:schemeClr val="tx1"/>
                </a:solidFill>
                <a:latin typeface="Comic Sans MS" panose="030F0702030302020204" pitchFamily="66" charset="0"/>
              </a:rPr>
              <a:t> preparáty</a:t>
            </a:r>
          </a:p>
          <a:p>
            <a:pPr eaLnBrk="1"/>
            <a:endParaRPr lang="cs-CZ" altLang="cs-CZ" dirty="0"/>
          </a:p>
        </p:txBody>
      </p:sp>
      <p:pic>
        <p:nvPicPr>
          <p:cNvPr id="1026" name="Picture 2" descr="alternativní popis obrázku chybí">
            <a:extLst>
              <a:ext uri="{FF2B5EF4-FFF2-40B4-BE49-F238E27FC236}">
                <a16:creationId xmlns:a16="http://schemas.microsoft.com/office/drawing/2014/main" id="{DC86B564-F387-40B1-B471-FC48BE873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54" y="301625"/>
            <a:ext cx="2347742" cy="347611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A0B5A23-B2F9-43D4-BFDB-DDBBAC1DBD5F}"/>
              </a:ext>
            </a:extLst>
          </p:cNvPr>
          <p:cNvSpPr txBox="1"/>
          <p:nvPr/>
        </p:nvSpPr>
        <p:spPr>
          <a:xfrm>
            <a:off x="2560594" y="1679988"/>
            <a:ext cx="7448270" cy="842025"/>
          </a:xfrm>
          <a:prstGeom prst="rect">
            <a:avLst/>
          </a:prstGeom>
          <a:noFill/>
        </p:spPr>
        <p:txBody>
          <a:bodyPr wrap="square" rtlCol="0">
            <a:spAutoFit/>
          </a:bodyPr>
          <a:lstStyle/>
          <a:p>
            <a:r>
              <a:rPr lang="cs-CZ" sz="2800" dirty="0">
                <a:solidFill>
                  <a:schemeClr val="tx1"/>
                </a:solidFill>
                <a:latin typeface="Comic Sans MS" panose="030F0702030302020204" pitchFamily="66" charset="0"/>
                <a:cs typeface="Calibri" panose="020F0502020204030204" pitchFamily="34" charset="0"/>
              </a:rPr>
              <a:t>- Modelový druh: kokoška pastuší tobolka (</a:t>
            </a:r>
            <a:r>
              <a:rPr lang="cs-CZ" sz="2800" i="1" dirty="0" err="1">
                <a:solidFill>
                  <a:schemeClr val="tx1"/>
                </a:solidFill>
                <a:latin typeface="Comic Sans MS" panose="030F0702030302020204" pitchFamily="66" charset="0"/>
                <a:cs typeface="Calibri" panose="020F0502020204030204" pitchFamily="34" charset="0"/>
              </a:rPr>
              <a:t>Capsella</a:t>
            </a:r>
            <a:r>
              <a:rPr lang="cs-CZ" sz="2800" i="1" dirty="0">
                <a:solidFill>
                  <a:schemeClr val="tx1"/>
                </a:solidFill>
                <a:latin typeface="Comic Sans MS" panose="030F0702030302020204" pitchFamily="66" charset="0"/>
                <a:cs typeface="Calibri" panose="020F0502020204030204" pitchFamily="34" charset="0"/>
              </a:rPr>
              <a:t> </a:t>
            </a:r>
            <a:r>
              <a:rPr lang="cs-CZ" sz="2800" i="1" dirty="0" err="1">
                <a:solidFill>
                  <a:schemeClr val="tx1"/>
                </a:solidFill>
                <a:latin typeface="Comic Sans MS" panose="030F0702030302020204" pitchFamily="66" charset="0"/>
                <a:cs typeface="Calibri" panose="020F0502020204030204" pitchFamily="34" charset="0"/>
              </a:rPr>
              <a:t>bursa-pastoris</a:t>
            </a:r>
            <a:r>
              <a:rPr lang="cs-CZ" sz="2800" dirty="0">
                <a:solidFill>
                  <a:schemeClr val="tx1"/>
                </a:solidFill>
                <a:latin typeface="Comic Sans MS" panose="030F0702030302020204" pitchFamily="66" charset="0"/>
                <a:cs typeface="Calibri" panose="020F0502020204030204" pitchFamily="34" charset="0"/>
              </a:rPr>
              <a:t>), č. </a:t>
            </a:r>
            <a:r>
              <a:rPr lang="cs-CZ" sz="2800" dirty="0" err="1">
                <a:solidFill>
                  <a:schemeClr val="tx1"/>
                </a:solidFill>
                <a:latin typeface="Comic Sans MS" panose="030F0702030302020204" pitchFamily="66" charset="0"/>
                <a:cs typeface="Calibri" panose="020F0502020204030204" pitchFamily="34" charset="0"/>
              </a:rPr>
              <a:t>Brassicaceae</a:t>
            </a:r>
            <a:endParaRPr lang="cs-CZ" sz="2800" dirty="0">
              <a:solidFill>
                <a:schemeClr val="tx1"/>
              </a:solidFill>
              <a:latin typeface="Comic Sans MS" panose="030F0702030302020204" pitchFamily="66" charset="0"/>
              <a:cs typeface="Calibri" panose="020F0502020204030204" pitchFamily="34" charset="0"/>
            </a:endParaRPr>
          </a:p>
        </p:txBody>
      </p:sp>
      <p:sp>
        <p:nvSpPr>
          <p:cNvPr id="6" name="TextovéPole 5">
            <a:extLst>
              <a:ext uri="{FF2B5EF4-FFF2-40B4-BE49-F238E27FC236}">
                <a16:creationId xmlns:a16="http://schemas.microsoft.com/office/drawing/2014/main" id="{551A401A-786B-45B5-99A9-6826299F8D60}"/>
              </a:ext>
            </a:extLst>
          </p:cNvPr>
          <p:cNvSpPr txBox="1"/>
          <p:nvPr/>
        </p:nvSpPr>
        <p:spPr>
          <a:xfrm>
            <a:off x="212854" y="3538122"/>
            <a:ext cx="1010213" cy="239617"/>
          </a:xfrm>
          <a:prstGeom prst="rect">
            <a:avLst/>
          </a:prstGeom>
          <a:noFill/>
        </p:spPr>
        <p:txBody>
          <a:bodyPr wrap="none" rtlCol="0">
            <a:spAutoFit/>
          </a:bodyPr>
          <a:lstStyle/>
          <a:p>
            <a:r>
              <a:rPr lang="cs-CZ" sz="1100" dirty="0">
                <a:solidFill>
                  <a:schemeClr val="tx1"/>
                </a:solidFill>
              </a:rPr>
              <a:t>wikipedia.org</a:t>
            </a:r>
          </a:p>
        </p:txBody>
      </p:sp>
      <p:pic>
        <p:nvPicPr>
          <p:cNvPr id="2" name="Picture 2" descr="BRUKVOVITÉ (BRASSICACEAE)">
            <a:extLst>
              <a:ext uri="{FF2B5EF4-FFF2-40B4-BE49-F238E27FC236}">
                <a16:creationId xmlns:a16="http://schemas.microsoft.com/office/drawing/2014/main" id="{A4CF6632-FEC3-44CC-9456-D0566C804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344" y="2622987"/>
            <a:ext cx="1311969" cy="1434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okoška pastuší tobolka - Capsella bursa - pastoris (L.) Med. - Herbář -  Houbaření">
            <a:extLst>
              <a:ext uri="{FF2B5EF4-FFF2-40B4-BE49-F238E27FC236}">
                <a16:creationId xmlns:a16="http://schemas.microsoft.com/office/drawing/2014/main" id="{7F84507E-E540-4BD5-A267-CD6D94302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5115" y="2685156"/>
            <a:ext cx="1933229" cy="13268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529B2D-F7E5-4FB9-9C0B-0CC5E83839C4}"/>
              </a:ext>
            </a:extLst>
          </p:cNvPr>
          <p:cNvSpPr>
            <a:spLocks noGrp="1"/>
          </p:cNvSpPr>
          <p:nvPr>
            <p:ph type="title"/>
          </p:nvPr>
        </p:nvSpPr>
        <p:spPr/>
        <p:txBody>
          <a:bodyPr/>
          <a:lstStyle/>
          <a:p>
            <a:r>
              <a:rPr lang="cs-CZ" dirty="0"/>
              <a:t>Vajíčko        semeno</a:t>
            </a:r>
          </a:p>
        </p:txBody>
      </p:sp>
      <p:pic>
        <p:nvPicPr>
          <p:cNvPr id="3" name="Picture 4">
            <a:extLst>
              <a:ext uri="{FF2B5EF4-FFF2-40B4-BE49-F238E27FC236}">
                <a16:creationId xmlns:a16="http://schemas.microsoft.com/office/drawing/2014/main" id="{6104B9AB-CDA2-49E6-90E6-E52BDA257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14" y="1979637"/>
            <a:ext cx="9299433" cy="4198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se šipkou 4">
            <a:extLst>
              <a:ext uri="{FF2B5EF4-FFF2-40B4-BE49-F238E27FC236}">
                <a16:creationId xmlns:a16="http://schemas.microsoft.com/office/drawing/2014/main" id="{D81CA6F6-6D9A-4CAF-85BB-0DA16DCCCC00}"/>
              </a:ext>
            </a:extLst>
          </p:cNvPr>
          <p:cNvCxnSpPr/>
          <p:nvPr/>
        </p:nvCxnSpPr>
        <p:spPr bwMode="auto">
          <a:xfrm>
            <a:off x="4572328" y="971525"/>
            <a:ext cx="612000" cy="0"/>
          </a:xfrm>
          <a:prstGeom prst="straightConnector1">
            <a:avLst/>
          </a:prstGeom>
          <a:solidFill>
            <a:srgbClr val="00B8FF"/>
          </a:solidFill>
          <a:ln w="76200" cap="flat" cmpd="sng" algn="ctr">
            <a:solidFill>
              <a:schemeClr val="tx1"/>
            </a:solidFill>
            <a:prstDash val="solid"/>
            <a:round/>
            <a:headEnd type="none" w="med" len="med"/>
            <a:tailEnd type="triangle"/>
          </a:ln>
          <a:effectLst>
            <a:glow rad="101600">
              <a:schemeClr val="accent3">
                <a:satMod val="175000"/>
                <a:alpha val="40000"/>
              </a:schemeClr>
            </a:glow>
            <a:outerShdw dist="35921" dir="2700000" algn="ctr" rotWithShape="0">
              <a:schemeClr val="bg2"/>
            </a:outerShdw>
          </a:effectLst>
        </p:spPr>
      </p:cxnSp>
    </p:spTree>
    <p:extLst>
      <p:ext uri="{BB962C8B-B14F-4D97-AF65-F5344CB8AC3E}">
        <p14:creationId xmlns:p14="http://schemas.microsoft.com/office/powerpoint/2010/main" val="3390514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3A02DA2-A43C-4A61-9B79-AFD102E44F45}"/>
              </a:ext>
            </a:extLst>
          </p:cNvPr>
          <p:cNvSpPr>
            <a:spLocks noGrp="1" noChangeArrowheads="1"/>
          </p:cNvSpPr>
          <p:nvPr>
            <p:ph type="title"/>
          </p:nvPr>
        </p:nvSpPr>
        <p:spPr>
          <a:xfrm>
            <a:off x="1066800" y="228600"/>
            <a:ext cx="7010400" cy="1676400"/>
          </a:xfrm>
        </p:spPr>
        <p:txBody>
          <a:bodyPr/>
          <a:lstStyle/>
          <a:p>
            <a:pPr eaLnBrk="1"/>
            <a:r>
              <a:rPr lang="cs-CZ" altLang="cs-CZ" sz="3600">
                <a:solidFill>
                  <a:srgbClr val="0000FF"/>
                </a:solidFill>
                <a:latin typeface="Comic Sans MS" panose="030F0702030302020204" pitchFamily="66" charset="0"/>
              </a:rPr>
              <a:t>Základní typy vajíček</a:t>
            </a:r>
            <a:br>
              <a:rPr lang="cs-CZ" altLang="cs-CZ" sz="3600">
                <a:solidFill>
                  <a:srgbClr val="0000FF"/>
                </a:solidFill>
                <a:latin typeface="Comic Sans MS" panose="030F0702030302020204" pitchFamily="66" charset="0"/>
              </a:rPr>
            </a:br>
            <a:r>
              <a:rPr lang="cs-CZ" altLang="cs-CZ" sz="2000">
                <a:solidFill>
                  <a:srgbClr val="0000FF"/>
                </a:solidFill>
                <a:latin typeface="Comic Sans MS" panose="030F0702030302020204" pitchFamily="66" charset="0"/>
              </a:rPr>
              <a:t>Goebel 1933</a:t>
            </a:r>
            <a:endParaRPr lang="en-US" altLang="cs-CZ" sz="2000">
              <a:solidFill>
                <a:srgbClr val="0000FF"/>
              </a:solidFill>
              <a:latin typeface="Comic Sans MS" panose="030F0702030302020204" pitchFamily="66" charset="0"/>
            </a:endParaRPr>
          </a:p>
        </p:txBody>
      </p:sp>
      <p:sp>
        <p:nvSpPr>
          <p:cNvPr id="8195" name="Text Box 5">
            <a:extLst>
              <a:ext uri="{FF2B5EF4-FFF2-40B4-BE49-F238E27FC236}">
                <a16:creationId xmlns:a16="http://schemas.microsoft.com/office/drawing/2014/main" id="{5C1051A1-B359-4C96-8BA3-65A47F92F790}"/>
              </a:ext>
            </a:extLst>
          </p:cNvPr>
          <p:cNvSpPr txBox="1">
            <a:spLocks noChangeArrowheads="1"/>
          </p:cNvSpPr>
          <p:nvPr/>
        </p:nvSpPr>
        <p:spPr bwMode="auto">
          <a:xfrm>
            <a:off x="150813" y="5880100"/>
            <a:ext cx="15494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a:solidFill>
                  <a:schemeClr val="tx1"/>
                </a:solidFill>
                <a:latin typeface="Comic Sans MS" panose="030F0702030302020204" pitchFamily="66" charset="0"/>
              </a:rPr>
              <a:t>ortotropní</a:t>
            </a:r>
          </a:p>
          <a:p>
            <a:pPr eaLnBrk="1" hangingPunct="1">
              <a:lnSpc>
                <a:spcPct val="100000"/>
              </a:lnSpc>
              <a:buClrTx/>
              <a:buSzTx/>
              <a:buFontTx/>
              <a:buNone/>
            </a:pPr>
            <a:r>
              <a:rPr lang="cs-CZ" altLang="cs-CZ" sz="2200">
                <a:solidFill>
                  <a:schemeClr val="tx1"/>
                </a:solidFill>
                <a:latin typeface="Comic Sans MS" panose="030F0702030302020204" pitchFamily="66" charset="0"/>
              </a:rPr>
              <a:t>(atropní)</a:t>
            </a:r>
            <a:endParaRPr lang="en-US" altLang="cs-CZ" sz="2200">
              <a:solidFill>
                <a:schemeClr val="tx1"/>
              </a:solidFill>
              <a:latin typeface="Comic Sans MS" panose="030F0702030302020204" pitchFamily="66" charset="0"/>
            </a:endParaRPr>
          </a:p>
        </p:txBody>
      </p:sp>
      <p:sp>
        <p:nvSpPr>
          <p:cNvPr id="8196" name="Text Box 6">
            <a:extLst>
              <a:ext uri="{FF2B5EF4-FFF2-40B4-BE49-F238E27FC236}">
                <a16:creationId xmlns:a16="http://schemas.microsoft.com/office/drawing/2014/main" id="{59E3C915-877C-4DAE-8C2F-6B0CA855F093}"/>
              </a:ext>
            </a:extLst>
          </p:cNvPr>
          <p:cNvSpPr txBox="1">
            <a:spLocks noChangeArrowheads="1"/>
          </p:cNvSpPr>
          <p:nvPr/>
        </p:nvSpPr>
        <p:spPr bwMode="auto">
          <a:xfrm>
            <a:off x="1931988" y="5880100"/>
            <a:ext cx="1419225"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a:solidFill>
                  <a:schemeClr val="tx1"/>
                </a:solidFill>
                <a:latin typeface="Comic Sans MS" panose="030F0702030302020204" pitchFamily="66" charset="0"/>
              </a:rPr>
              <a:t>anatropní</a:t>
            </a:r>
            <a:endParaRPr lang="en-US" altLang="cs-CZ" sz="2200">
              <a:solidFill>
                <a:schemeClr val="tx1"/>
              </a:solidFill>
              <a:latin typeface="Comic Sans MS" panose="030F0702030302020204" pitchFamily="66" charset="0"/>
            </a:endParaRPr>
          </a:p>
        </p:txBody>
      </p:sp>
      <p:sp>
        <p:nvSpPr>
          <p:cNvPr id="8197" name="Text Box 7">
            <a:extLst>
              <a:ext uri="{FF2B5EF4-FFF2-40B4-BE49-F238E27FC236}">
                <a16:creationId xmlns:a16="http://schemas.microsoft.com/office/drawing/2014/main" id="{EF73F595-4C85-4189-9980-CDEE4D5D23AB}"/>
              </a:ext>
            </a:extLst>
          </p:cNvPr>
          <p:cNvSpPr txBox="1">
            <a:spLocks noChangeArrowheads="1"/>
          </p:cNvSpPr>
          <p:nvPr/>
        </p:nvSpPr>
        <p:spPr bwMode="auto">
          <a:xfrm>
            <a:off x="234950" y="2119313"/>
            <a:ext cx="7459663" cy="43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b="1">
                <a:solidFill>
                  <a:srgbClr val="0000FF"/>
                </a:solidFill>
                <a:latin typeface="Comic Sans MS" panose="030F0702030302020204" pitchFamily="66" charset="0"/>
              </a:rPr>
              <a:t>  přímé	       obrácené	                    příčné</a:t>
            </a:r>
            <a:endParaRPr lang="en-US" altLang="cs-CZ" sz="2200" b="1">
              <a:solidFill>
                <a:srgbClr val="0000FF"/>
              </a:solidFill>
              <a:latin typeface="Comic Sans MS" panose="030F0702030302020204" pitchFamily="66" charset="0"/>
            </a:endParaRPr>
          </a:p>
        </p:txBody>
      </p:sp>
      <p:sp>
        <p:nvSpPr>
          <p:cNvPr id="8198" name="Text Box 8">
            <a:extLst>
              <a:ext uri="{FF2B5EF4-FFF2-40B4-BE49-F238E27FC236}">
                <a16:creationId xmlns:a16="http://schemas.microsoft.com/office/drawing/2014/main" id="{42DDCBEC-DEED-4A2C-9B01-06EA8B2F7E20}"/>
              </a:ext>
            </a:extLst>
          </p:cNvPr>
          <p:cNvSpPr txBox="1">
            <a:spLocks noChangeArrowheads="1"/>
          </p:cNvSpPr>
          <p:nvPr/>
        </p:nvSpPr>
        <p:spPr bwMode="auto">
          <a:xfrm>
            <a:off x="3614738" y="5880100"/>
            <a:ext cx="1597025"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a:solidFill>
                  <a:schemeClr val="tx1"/>
                </a:solidFill>
                <a:latin typeface="Comic Sans MS" panose="030F0702030302020204" pitchFamily="66" charset="0"/>
              </a:rPr>
              <a:t>hemitropní</a:t>
            </a:r>
            <a:endParaRPr lang="en-US" altLang="cs-CZ" sz="2200">
              <a:solidFill>
                <a:schemeClr val="tx1"/>
              </a:solidFill>
              <a:latin typeface="Comic Sans MS" panose="030F0702030302020204" pitchFamily="66" charset="0"/>
            </a:endParaRPr>
          </a:p>
        </p:txBody>
      </p:sp>
      <p:sp>
        <p:nvSpPr>
          <p:cNvPr id="8199" name="Text Box 9">
            <a:extLst>
              <a:ext uri="{FF2B5EF4-FFF2-40B4-BE49-F238E27FC236}">
                <a16:creationId xmlns:a16="http://schemas.microsoft.com/office/drawing/2014/main" id="{A832543B-0EB4-4237-B4E2-09C96F8781B1}"/>
              </a:ext>
            </a:extLst>
          </p:cNvPr>
          <p:cNvSpPr txBox="1">
            <a:spLocks noChangeArrowheads="1"/>
          </p:cNvSpPr>
          <p:nvPr/>
        </p:nvSpPr>
        <p:spPr bwMode="auto">
          <a:xfrm>
            <a:off x="5795963" y="5880100"/>
            <a:ext cx="2017712"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a:solidFill>
                  <a:schemeClr val="tx1"/>
                </a:solidFill>
                <a:latin typeface="Comic Sans MS" panose="030F0702030302020204" pitchFamily="66" charset="0"/>
              </a:rPr>
              <a:t>kampylotropní</a:t>
            </a:r>
            <a:endParaRPr lang="en-US" altLang="cs-CZ" sz="2200">
              <a:solidFill>
                <a:schemeClr val="tx1"/>
              </a:solidFill>
              <a:latin typeface="Comic Sans MS" panose="030F0702030302020204" pitchFamily="66" charset="0"/>
            </a:endParaRPr>
          </a:p>
        </p:txBody>
      </p:sp>
      <p:sp>
        <p:nvSpPr>
          <p:cNvPr id="8200" name="Text Box 10">
            <a:extLst>
              <a:ext uri="{FF2B5EF4-FFF2-40B4-BE49-F238E27FC236}">
                <a16:creationId xmlns:a16="http://schemas.microsoft.com/office/drawing/2014/main" id="{66F8BBC1-2D14-4BA5-A8CE-EADE843D1FE3}"/>
              </a:ext>
            </a:extLst>
          </p:cNvPr>
          <p:cNvSpPr txBox="1">
            <a:spLocks noChangeArrowheads="1"/>
          </p:cNvSpPr>
          <p:nvPr/>
        </p:nvSpPr>
        <p:spPr bwMode="auto">
          <a:xfrm>
            <a:off x="8316913" y="5880100"/>
            <a:ext cx="1566862"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lvl1pPr defTabSz="495300" eaLnBrk="0">
              <a:defRPr>
                <a:solidFill>
                  <a:schemeClr val="bg1"/>
                </a:solidFill>
                <a:latin typeface="Arial" panose="020B0604020202020204" pitchFamily="34" charset="0"/>
                <a:cs typeface="Lucida Sans Unicode" panose="020B0602030504020204" pitchFamily="34" charset="0"/>
              </a:defRPr>
            </a:lvl1pPr>
            <a:lvl2pPr marL="742950" indent="-285750" defTabSz="495300" eaLnBrk="0">
              <a:defRPr>
                <a:solidFill>
                  <a:schemeClr val="bg1"/>
                </a:solidFill>
                <a:latin typeface="Arial" panose="020B0604020202020204" pitchFamily="34" charset="0"/>
                <a:cs typeface="Lucida Sans Unicode" panose="020B0602030504020204" pitchFamily="34" charset="0"/>
              </a:defRPr>
            </a:lvl2pPr>
            <a:lvl3pPr marL="1143000" indent="-228600" defTabSz="495300" eaLnBrk="0">
              <a:defRPr>
                <a:solidFill>
                  <a:schemeClr val="bg1"/>
                </a:solidFill>
                <a:latin typeface="Arial" panose="020B0604020202020204" pitchFamily="34" charset="0"/>
                <a:cs typeface="Lucida Sans Unicode" panose="020B0602030504020204" pitchFamily="34" charset="0"/>
              </a:defRPr>
            </a:lvl3pPr>
            <a:lvl4pPr marL="1600200" indent="-228600" defTabSz="495300" eaLnBrk="0">
              <a:defRPr>
                <a:solidFill>
                  <a:schemeClr val="bg1"/>
                </a:solidFill>
                <a:latin typeface="Arial" panose="020B0604020202020204" pitchFamily="34" charset="0"/>
                <a:cs typeface="Lucida Sans Unicode" panose="020B0602030504020204" pitchFamily="34" charset="0"/>
              </a:defRPr>
            </a:lvl4pPr>
            <a:lvl5pPr marL="2057400" indent="-228600" defTabSz="495300" eaLnBrk="0">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hangingPunct="1">
              <a:lnSpc>
                <a:spcPct val="100000"/>
              </a:lnSpc>
              <a:buClrTx/>
              <a:buSzTx/>
              <a:buFontTx/>
              <a:buNone/>
            </a:pPr>
            <a:r>
              <a:rPr lang="cs-CZ" altLang="cs-CZ" sz="2200">
                <a:solidFill>
                  <a:schemeClr val="tx1"/>
                </a:solidFill>
                <a:latin typeface="Comic Sans MS" panose="030F0702030302020204" pitchFamily="66" charset="0"/>
              </a:rPr>
              <a:t>amfitropní</a:t>
            </a:r>
            <a:endParaRPr lang="en-US" altLang="cs-CZ" sz="2200">
              <a:solidFill>
                <a:schemeClr val="tx1"/>
              </a:solidFill>
              <a:latin typeface="Comic Sans MS" panose="030F0702030302020204" pitchFamily="66" charset="0"/>
            </a:endParaRPr>
          </a:p>
        </p:txBody>
      </p:sp>
      <p:pic>
        <p:nvPicPr>
          <p:cNvPr id="8201" name="Picture 22" descr="Obrázek1">
            <a:extLst>
              <a:ext uri="{FF2B5EF4-FFF2-40B4-BE49-F238E27FC236}">
                <a16:creationId xmlns:a16="http://schemas.microsoft.com/office/drawing/2014/main" id="{B6A20E0F-AACA-4E18-A1B0-5F5690D6D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1775"/>
            <a:ext cx="101346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CFF28FC-B2A2-4F16-BE40-9CA31801D226}"/>
              </a:ext>
            </a:extLst>
          </p:cNvPr>
          <p:cNvSpPr>
            <a:spLocks noGrp="1" noChangeArrowheads="1"/>
          </p:cNvSpPr>
          <p:nvPr>
            <p:ph type="title"/>
          </p:nvPr>
        </p:nvSpPr>
        <p:spPr/>
        <p:txBody>
          <a:bodyPr/>
          <a:lstStyle/>
          <a:p>
            <a:pPr eaLnBrk="1"/>
            <a:endParaRPr lang="cs-CZ" altLang="cs-CZ"/>
          </a:p>
        </p:txBody>
      </p:sp>
      <p:sp>
        <p:nvSpPr>
          <p:cNvPr id="9219" name="Rectangle 3">
            <a:extLst>
              <a:ext uri="{FF2B5EF4-FFF2-40B4-BE49-F238E27FC236}">
                <a16:creationId xmlns:a16="http://schemas.microsoft.com/office/drawing/2014/main" id="{8F9C6345-FC1B-4595-90BC-2268F27CC404}"/>
              </a:ext>
            </a:extLst>
          </p:cNvPr>
          <p:cNvSpPr>
            <a:spLocks noGrp="1" noChangeArrowheads="1"/>
          </p:cNvSpPr>
          <p:nvPr>
            <p:ph type="body" idx="1"/>
          </p:nvPr>
        </p:nvSpPr>
        <p:spPr/>
        <p:txBody>
          <a:bodyPr/>
          <a:lstStyle/>
          <a:p>
            <a:pPr eaLnBrk="1"/>
            <a:endParaRPr lang="cs-CZ" altLang="cs-CZ"/>
          </a:p>
        </p:txBody>
      </p:sp>
      <p:pic>
        <p:nvPicPr>
          <p:cNvPr id="9220" name="Picture 4" descr="Modellreihe_von_Grundformen_der_Samenanlagen_-Brendel_Nr__164-166-">
            <a:extLst>
              <a:ext uri="{FF2B5EF4-FFF2-40B4-BE49-F238E27FC236}">
                <a16:creationId xmlns:a16="http://schemas.microsoft.com/office/drawing/2014/main" id="{6BE46635-09DD-47E6-9BFD-BADE2EFDE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5997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a:extLst>
              <a:ext uri="{FF2B5EF4-FFF2-40B4-BE49-F238E27FC236}">
                <a16:creationId xmlns:a16="http://schemas.microsoft.com/office/drawing/2014/main" id="{23B097BE-9264-4AB1-AF48-E008983B12E8}"/>
              </a:ext>
            </a:extLst>
          </p:cNvPr>
          <p:cNvSpPr txBox="1">
            <a:spLocks noChangeArrowheads="1"/>
          </p:cNvSpPr>
          <p:nvPr/>
        </p:nvSpPr>
        <p:spPr bwMode="auto">
          <a:xfrm>
            <a:off x="144463" y="6372225"/>
            <a:ext cx="9504362" cy="7096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a:spcBef>
                <a:spcPct val="50000"/>
              </a:spcBef>
            </a:pPr>
            <a:r>
              <a:rPr lang="cs-CZ" altLang="cs-CZ">
                <a:solidFill>
                  <a:schemeClr val="tx2"/>
                </a:solidFill>
              </a:rPr>
              <a:t>Models of different ovules, Botanical Museum Greifswald, Germany</a:t>
            </a:r>
            <a:endParaRPr lang="cs-CZ" altLang="cs-CZ">
              <a:solidFill>
                <a:schemeClr val="accent1"/>
              </a:solidFill>
            </a:endParaRPr>
          </a:p>
          <a:p>
            <a:pPr eaLnBrk="1">
              <a:spcBef>
                <a:spcPct val="50000"/>
              </a:spcBef>
            </a:pPr>
            <a:r>
              <a:rPr lang="cs-CZ" altLang="cs-CZ">
                <a:solidFill>
                  <a:schemeClr val="tx2"/>
                </a:solidFill>
              </a:rPr>
              <a:t>https://en.wikipedia.org/wiki/Ovule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5BCC09-AD6D-484B-B8E7-7CF1A5556CA6}"/>
              </a:ext>
            </a:extLst>
          </p:cNvPr>
          <p:cNvSpPr>
            <a:spLocks noGrp="1"/>
          </p:cNvSpPr>
          <p:nvPr>
            <p:ph type="title"/>
          </p:nvPr>
        </p:nvSpPr>
        <p:spPr/>
        <p:txBody>
          <a:bodyPr/>
          <a:lstStyle/>
          <a:p>
            <a:r>
              <a:rPr lang="cs-CZ" dirty="0">
                <a:latin typeface="Comic Sans MS" panose="030F0702030302020204" pitchFamily="66" charset="0"/>
              </a:rPr>
              <a:t>Opylení a oplození</a:t>
            </a:r>
          </a:p>
        </p:txBody>
      </p:sp>
      <p:pic>
        <p:nvPicPr>
          <p:cNvPr id="2050" name="Picture 2">
            <a:extLst>
              <a:ext uri="{FF2B5EF4-FFF2-40B4-BE49-F238E27FC236}">
                <a16:creationId xmlns:a16="http://schemas.microsoft.com/office/drawing/2014/main" id="{612BC1F1-F29C-498C-8DBD-1F791870E8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36"/>
          <a:stretch/>
        </p:blipFill>
        <p:spPr bwMode="auto">
          <a:xfrm>
            <a:off x="2592040" y="1403573"/>
            <a:ext cx="4569295" cy="5073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52340C64-330B-409F-9897-30F0976E68A1}"/>
              </a:ext>
            </a:extLst>
          </p:cNvPr>
          <p:cNvSpPr txBox="1"/>
          <p:nvPr/>
        </p:nvSpPr>
        <p:spPr>
          <a:xfrm>
            <a:off x="2198051" y="6924754"/>
            <a:ext cx="5892960" cy="333296"/>
          </a:xfrm>
          <a:prstGeom prst="rect">
            <a:avLst/>
          </a:prstGeom>
          <a:noFill/>
        </p:spPr>
        <p:txBody>
          <a:bodyPr wrap="none" rtlCol="0">
            <a:spAutoFit/>
          </a:bodyPr>
          <a:lstStyle/>
          <a:p>
            <a:r>
              <a:rPr lang="cs-CZ" dirty="0">
                <a:solidFill>
                  <a:schemeClr val="tx1"/>
                </a:solidFill>
                <a:latin typeface="Comic Sans MS" panose="030F0702030302020204" pitchFamily="66" charset="0"/>
              </a:rPr>
              <a:t>Splynutí spermatické buňky a vaječné buňky = </a:t>
            </a:r>
            <a:r>
              <a:rPr lang="cs-CZ" b="1" dirty="0">
                <a:solidFill>
                  <a:schemeClr val="tx1"/>
                </a:solidFill>
                <a:latin typeface="Comic Sans MS" panose="030F0702030302020204" pitchFamily="66" charset="0"/>
              </a:rPr>
              <a:t>zygota</a:t>
            </a:r>
          </a:p>
        </p:txBody>
      </p:sp>
    </p:spTree>
    <p:extLst>
      <p:ext uri="{BB962C8B-B14F-4D97-AF65-F5344CB8AC3E}">
        <p14:creationId xmlns:p14="http://schemas.microsoft.com/office/powerpoint/2010/main" val="209440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2BB0C4-C4F2-4622-A5AF-B452007CA6DF}"/>
              </a:ext>
            </a:extLst>
          </p:cNvPr>
          <p:cNvSpPr>
            <a:spLocks noGrp="1"/>
          </p:cNvSpPr>
          <p:nvPr>
            <p:ph type="title"/>
          </p:nvPr>
        </p:nvSpPr>
        <p:spPr/>
        <p:txBody>
          <a:bodyPr/>
          <a:lstStyle/>
          <a:p>
            <a:r>
              <a:rPr lang="cs-CZ" dirty="0"/>
              <a:t>Vývoj embrya dvouděložných rostlin</a:t>
            </a:r>
          </a:p>
        </p:txBody>
      </p:sp>
      <p:pic>
        <p:nvPicPr>
          <p:cNvPr id="1026" name="Picture 2" descr="Plant Embryogenesis: Zygote to Seed">
            <a:extLst>
              <a:ext uri="{FF2B5EF4-FFF2-40B4-BE49-F238E27FC236}">
                <a16:creationId xmlns:a16="http://schemas.microsoft.com/office/drawing/2014/main" id="{0D355D50-D89D-41AF-BE67-BA4F21036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 y="1540272"/>
            <a:ext cx="5868652" cy="5440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0F5FBB5F-B72C-45F6-9CBE-AF24A0D67D9B}"/>
              </a:ext>
            </a:extLst>
          </p:cNvPr>
          <p:cNvSpPr txBox="1">
            <a:spLocks noChangeArrowheads="1"/>
          </p:cNvSpPr>
          <p:nvPr/>
        </p:nvSpPr>
        <p:spPr bwMode="auto">
          <a:xfrm>
            <a:off x="6192440" y="1812130"/>
            <a:ext cx="3763828" cy="3920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50000"/>
              </a:lnSpc>
              <a:buClr>
                <a:srgbClr val="3333CC"/>
              </a:buClr>
              <a:buSzPct val="100000"/>
              <a:buFont typeface="Comic Sans MS" panose="030F0702030302020204" pitchFamily="66" charset="0"/>
              <a:buNone/>
            </a:pPr>
            <a:r>
              <a:rPr lang="cs-CZ" altLang="cs-CZ" sz="2400" b="1" dirty="0">
                <a:solidFill>
                  <a:srgbClr val="0000FF"/>
                </a:solidFill>
                <a:latin typeface="Comic Sans MS" panose="030F0702030302020204" pitchFamily="66" charset="0"/>
              </a:rPr>
              <a:t>zygota</a:t>
            </a:r>
            <a:endParaRPr lang="cs-CZ" altLang="cs-CZ" sz="2400" b="1" dirty="0">
              <a:solidFill>
                <a:srgbClr val="0000FF"/>
              </a:solidFill>
              <a:latin typeface="Times New Roman" panose="02020603050405020304" pitchFamily="18" charset="0"/>
            </a:endParaRPr>
          </a:p>
          <a:p>
            <a:pPr>
              <a:lnSpc>
                <a:spcPct val="150000"/>
              </a:lnSpc>
              <a:buClr>
                <a:srgbClr val="3333CC"/>
              </a:buClr>
              <a:buSzPct val="100000"/>
              <a:buFont typeface="Comic Sans MS" panose="030F0702030302020204" pitchFamily="66" charset="0"/>
              <a:buNone/>
            </a:pPr>
            <a:r>
              <a:rPr lang="cs-CZ" altLang="cs-CZ" sz="2400" b="1" dirty="0">
                <a:solidFill>
                  <a:srgbClr val="0000FF"/>
                </a:solidFill>
                <a:latin typeface="Comic Sans MS" panose="030F0702030302020204" pitchFamily="66" charset="0"/>
              </a:rPr>
              <a:t>lineární embryo</a:t>
            </a:r>
          </a:p>
          <a:p>
            <a:pPr>
              <a:lnSpc>
                <a:spcPct val="150000"/>
              </a:lnSpc>
              <a:buClr>
                <a:srgbClr val="3333CC"/>
              </a:buClr>
              <a:buSzPct val="100000"/>
              <a:buFont typeface="Comic Sans MS" panose="030F0702030302020204" pitchFamily="66" charset="0"/>
              <a:buNone/>
            </a:pPr>
            <a:r>
              <a:rPr lang="cs-CZ" altLang="cs-CZ" sz="2400" b="1" dirty="0">
                <a:solidFill>
                  <a:srgbClr val="0000FF"/>
                </a:solidFill>
                <a:latin typeface="Comic Sans MS" panose="030F0702030302020204" pitchFamily="66" charset="0"/>
              </a:rPr>
              <a:t>globulární embryo</a:t>
            </a:r>
          </a:p>
          <a:p>
            <a:pPr>
              <a:lnSpc>
                <a:spcPct val="150000"/>
              </a:lnSpc>
              <a:buClr>
                <a:srgbClr val="3333CC"/>
              </a:buClr>
              <a:buSzPct val="100000"/>
              <a:buFont typeface="Comic Sans MS" panose="030F0702030302020204" pitchFamily="66" charset="0"/>
              <a:buNone/>
            </a:pPr>
            <a:r>
              <a:rPr lang="cs-CZ" altLang="cs-CZ" sz="2400" b="1" dirty="0">
                <a:solidFill>
                  <a:srgbClr val="0000FF"/>
                </a:solidFill>
                <a:latin typeface="Comic Sans MS" panose="030F0702030302020204" pitchFamily="66" charset="0"/>
              </a:rPr>
              <a:t>srdcovité embryo</a:t>
            </a:r>
          </a:p>
          <a:p>
            <a:pPr>
              <a:lnSpc>
                <a:spcPct val="150000"/>
              </a:lnSpc>
              <a:buClr>
                <a:srgbClr val="3333CC"/>
              </a:buClr>
              <a:buSzPct val="100000"/>
              <a:buFont typeface="Comic Sans MS" panose="030F0702030302020204" pitchFamily="66" charset="0"/>
              <a:buNone/>
            </a:pPr>
            <a:r>
              <a:rPr lang="cs-CZ" altLang="cs-CZ" sz="2400" b="1" dirty="0">
                <a:solidFill>
                  <a:srgbClr val="0000FF"/>
                </a:solidFill>
                <a:latin typeface="Comic Sans MS" panose="030F0702030302020204" pitchFamily="66" charset="0"/>
              </a:rPr>
              <a:t>hruškovité (torpédovité)</a:t>
            </a:r>
            <a:endParaRPr lang="cs-CZ" altLang="cs-CZ" sz="2400" b="1" dirty="0">
              <a:solidFill>
                <a:srgbClr val="0000FF"/>
              </a:solidFill>
              <a:latin typeface="Times New Roman" panose="02020603050405020304" pitchFamily="18" charset="0"/>
            </a:endParaRPr>
          </a:p>
          <a:p>
            <a:pPr>
              <a:lnSpc>
                <a:spcPct val="150000"/>
              </a:lnSpc>
              <a:buClr>
                <a:srgbClr val="3333CC"/>
              </a:buClr>
              <a:buSzPct val="100000"/>
              <a:buFont typeface="Comic Sans MS" panose="030F0702030302020204" pitchFamily="66" charset="0"/>
              <a:buNone/>
            </a:pPr>
            <a:r>
              <a:rPr lang="cs-CZ" altLang="cs-CZ" sz="2400" b="1" dirty="0">
                <a:solidFill>
                  <a:srgbClr val="0000FF"/>
                </a:solidFill>
                <a:latin typeface="Comic Sans MS" panose="030F0702030302020204" pitchFamily="66" charset="0"/>
              </a:rPr>
              <a:t>(„téměř zralé embryo“)</a:t>
            </a:r>
          </a:p>
          <a:p>
            <a:pPr>
              <a:lnSpc>
                <a:spcPct val="150000"/>
              </a:lnSpc>
              <a:buClr>
                <a:srgbClr val="3333CC"/>
              </a:buClr>
              <a:buSzPct val="100000"/>
              <a:buFont typeface="Comic Sans MS" panose="030F0702030302020204" pitchFamily="66" charset="0"/>
              <a:buNone/>
            </a:pPr>
            <a:r>
              <a:rPr lang="cs-CZ" altLang="cs-CZ" sz="2400" b="1" dirty="0">
                <a:solidFill>
                  <a:srgbClr val="0000FF"/>
                </a:solidFill>
                <a:latin typeface="Comic Sans MS" panose="030F0702030302020204" pitchFamily="66" charset="0"/>
              </a:rPr>
              <a:t>zralé embryo</a:t>
            </a:r>
          </a:p>
        </p:txBody>
      </p:sp>
    </p:spTree>
    <p:extLst>
      <p:ext uri="{BB962C8B-B14F-4D97-AF65-F5344CB8AC3E}">
        <p14:creationId xmlns:p14="http://schemas.microsoft.com/office/powerpoint/2010/main" val="745377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5B34BBB1-75E8-4D32-A7E3-BE08CB6CDBF8}"/>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119063" y="1784350"/>
            <a:ext cx="2238375" cy="3824288"/>
          </a:xfrm>
          <a:prstGeom prst="rect">
            <a:avLst/>
          </a:prstGeom>
          <a:noFill/>
          <a:ln w="12700">
            <a:solidFill>
              <a:srgbClr val="3333CC"/>
            </a:solidFill>
            <a:miter lim="800000"/>
            <a:headEnd/>
            <a:tailEnd/>
          </a:ln>
          <a:effectLst/>
          <a:extLst>
            <a:ext uri="{909E8E84-426E-40DD-AFC4-6F175D3DCCD1}">
              <a14:hiddenFill xmlns:a14="http://schemas.microsoft.com/office/drawing/2010/main">
                <a:blipFill dpi="0" rotWithShape="0">
                  <a:blip>
                    <a:lum contrast="2400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a:extLst>
              <a:ext uri="{FF2B5EF4-FFF2-40B4-BE49-F238E27FC236}">
                <a16:creationId xmlns:a16="http://schemas.microsoft.com/office/drawing/2014/main" id="{13E018D6-9B52-4929-BA97-1D38586F751D}"/>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2484438" y="1784350"/>
            <a:ext cx="2511425" cy="3819525"/>
          </a:xfrm>
          <a:prstGeom prst="rect">
            <a:avLst/>
          </a:prstGeom>
          <a:noFill/>
          <a:ln w="12700">
            <a:solidFill>
              <a:srgbClr val="3333CC"/>
            </a:solidFill>
            <a:miter lim="800000"/>
            <a:headEnd/>
            <a:tailEnd/>
          </a:ln>
          <a:effectLst/>
          <a:extLst>
            <a:ext uri="{909E8E84-426E-40DD-AFC4-6F175D3DCCD1}">
              <a14:hiddenFill xmlns:a14="http://schemas.microsoft.com/office/drawing/2010/main">
                <a:blipFill dpi="0" rotWithShape="0">
                  <a:blip>
                    <a:lum contrast="600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Text Box 4">
            <a:extLst>
              <a:ext uri="{FF2B5EF4-FFF2-40B4-BE49-F238E27FC236}">
                <a16:creationId xmlns:a16="http://schemas.microsoft.com/office/drawing/2014/main" id="{95D0CFBC-2271-4A2C-A1E4-7A910927C116}"/>
              </a:ext>
            </a:extLst>
          </p:cNvPr>
          <p:cNvSpPr txBox="1">
            <a:spLocks noChangeArrowheads="1"/>
          </p:cNvSpPr>
          <p:nvPr/>
        </p:nvSpPr>
        <p:spPr bwMode="auto">
          <a:xfrm>
            <a:off x="252413" y="6215063"/>
            <a:ext cx="2295525"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00000"/>
              </a:lnSpc>
              <a:buSzPct val="100000"/>
              <a:buFont typeface="Comic Sans MS" panose="030F0702030302020204" pitchFamily="66" charset="0"/>
              <a:buNone/>
            </a:pPr>
            <a:r>
              <a:rPr lang="cs-CZ" altLang="cs-CZ" sz="2000">
                <a:solidFill>
                  <a:srgbClr val="000000"/>
                </a:solidFill>
                <a:latin typeface="Comic Sans MS" panose="030F0702030302020204" pitchFamily="66" charset="0"/>
              </a:rPr>
              <a:t>globulární embryo</a:t>
            </a:r>
          </a:p>
        </p:txBody>
      </p:sp>
      <p:sp>
        <p:nvSpPr>
          <p:cNvPr id="13317" name="Text Box 5">
            <a:extLst>
              <a:ext uri="{FF2B5EF4-FFF2-40B4-BE49-F238E27FC236}">
                <a16:creationId xmlns:a16="http://schemas.microsoft.com/office/drawing/2014/main" id="{5123363C-261F-49F4-AE4E-F82DCCE33588}"/>
              </a:ext>
            </a:extLst>
          </p:cNvPr>
          <p:cNvSpPr txBox="1">
            <a:spLocks noChangeArrowheads="1"/>
          </p:cNvSpPr>
          <p:nvPr/>
        </p:nvSpPr>
        <p:spPr bwMode="auto">
          <a:xfrm>
            <a:off x="2771775" y="6215063"/>
            <a:ext cx="2535238"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00000"/>
              </a:lnSpc>
              <a:buSzPct val="100000"/>
              <a:buFont typeface="Comic Sans MS" panose="030F0702030302020204" pitchFamily="66" charset="0"/>
              <a:buNone/>
            </a:pPr>
            <a:r>
              <a:rPr lang="cs-CZ" altLang="cs-CZ" sz="2000">
                <a:solidFill>
                  <a:srgbClr val="000000"/>
                </a:solidFill>
                <a:latin typeface="Comic Sans MS" panose="030F0702030302020204" pitchFamily="66" charset="0"/>
              </a:rPr>
              <a:t>torpédovité embryo</a:t>
            </a:r>
          </a:p>
        </p:txBody>
      </p:sp>
      <p:sp>
        <p:nvSpPr>
          <p:cNvPr id="13318" name="Text Box 6">
            <a:extLst>
              <a:ext uri="{FF2B5EF4-FFF2-40B4-BE49-F238E27FC236}">
                <a16:creationId xmlns:a16="http://schemas.microsoft.com/office/drawing/2014/main" id="{248E9E0A-80A3-4ACC-8FD4-CDF703755124}"/>
              </a:ext>
            </a:extLst>
          </p:cNvPr>
          <p:cNvSpPr txBox="1">
            <a:spLocks noChangeArrowheads="1"/>
          </p:cNvSpPr>
          <p:nvPr/>
        </p:nvSpPr>
        <p:spPr bwMode="auto">
          <a:xfrm>
            <a:off x="2940050" y="336550"/>
            <a:ext cx="20320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a:endParaRPr lang="cs-CZ" altLang="cs-CZ"/>
          </a:p>
        </p:txBody>
      </p:sp>
      <p:sp>
        <p:nvSpPr>
          <p:cNvPr id="13319" name="Text Box 7">
            <a:extLst>
              <a:ext uri="{FF2B5EF4-FFF2-40B4-BE49-F238E27FC236}">
                <a16:creationId xmlns:a16="http://schemas.microsoft.com/office/drawing/2014/main" id="{96B90983-5B4F-4D82-BC68-844A2FB3F7D8}"/>
              </a:ext>
            </a:extLst>
          </p:cNvPr>
          <p:cNvSpPr txBox="1">
            <a:spLocks noChangeArrowheads="1"/>
          </p:cNvSpPr>
          <p:nvPr/>
        </p:nvSpPr>
        <p:spPr bwMode="auto">
          <a:xfrm>
            <a:off x="0" y="351917"/>
            <a:ext cx="10080625" cy="1058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nchor="ctr">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gn="ctr">
              <a:lnSpc>
                <a:spcPct val="100000"/>
              </a:lnSpc>
              <a:buClr>
                <a:srgbClr val="3333CC"/>
              </a:buClr>
              <a:buSzPct val="100000"/>
              <a:buFont typeface="Comic Sans MS" panose="030F0702030302020204" pitchFamily="66" charset="0"/>
              <a:buNone/>
            </a:pPr>
            <a:r>
              <a:rPr lang="cs-CZ" altLang="cs-CZ" sz="3100" b="1" i="1" dirty="0" err="1">
                <a:solidFill>
                  <a:srgbClr val="0000FF"/>
                </a:solidFill>
                <a:latin typeface="Comic Sans MS" panose="030F0702030302020204" pitchFamily="66" charset="0"/>
              </a:rPr>
              <a:t>Capsella</a:t>
            </a:r>
            <a:r>
              <a:rPr lang="cs-CZ" altLang="cs-CZ" sz="3100" b="1" i="1" dirty="0">
                <a:solidFill>
                  <a:srgbClr val="0000FF"/>
                </a:solidFill>
                <a:latin typeface="Comic Sans MS" panose="030F0702030302020204" pitchFamily="66" charset="0"/>
              </a:rPr>
              <a:t> </a:t>
            </a:r>
            <a:r>
              <a:rPr lang="cs-CZ" altLang="cs-CZ" sz="3100" b="1" i="1" dirty="0" err="1">
                <a:solidFill>
                  <a:srgbClr val="0000FF"/>
                </a:solidFill>
                <a:latin typeface="Comic Sans MS" panose="030F0702030302020204" pitchFamily="66" charset="0"/>
              </a:rPr>
              <a:t>bursa-pastoris</a:t>
            </a:r>
            <a:r>
              <a:rPr lang="cs-CZ" altLang="cs-CZ" sz="3100" b="1" dirty="0">
                <a:solidFill>
                  <a:srgbClr val="0000FF"/>
                </a:solidFill>
                <a:latin typeface="Comic Sans MS" panose="030F0702030302020204" pitchFamily="66" charset="0"/>
              </a:rPr>
              <a:t> – vývojová stadia embrya</a:t>
            </a:r>
          </a:p>
          <a:p>
            <a:pPr algn="ctr">
              <a:lnSpc>
                <a:spcPct val="100000"/>
              </a:lnSpc>
              <a:buClr>
                <a:srgbClr val="3333CC"/>
              </a:buClr>
              <a:buSzPct val="100000"/>
              <a:buFont typeface="Comic Sans MS" panose="030F0702030302020204" pitchFamily="66" charset="0"/>
              <a:buNone/>
            </a:pPr>
            <a:r>
              <a:rPr lang="cs-CZ" altLang="cs-CZ" sz="3100" b="1" dirty="0">
                <a:solidFill>
                  <a:srgbClr val="0000FF"/>
                </a:solidFill>
                <a:latin typeface="Comic Sans MS" panose="030F0702030302020204" pitchFamily="66" charset="0"/>
              </a:rPr>
              <a:t>- Parafínové řezy</a:t>
            </a:r>
          </a:p>
        </p:txBody>
      </p:sp>
      <p:pic>
        <p:nvPicPr>
          <p:cNvPr id="13320" name="Picture 8">
            <a:extLst>
              <a:ext uri="{FF2B5EF4-FFF2-40B4-BE49-F238E27FC236}">
                <a16:creationId xmlns:a16="http://schemas.microsoft.com/office/drawing/2014/main" id="{B5CDD734-6CDB-4A4F-943E-31A08AAC5944}"/>
              </a:ext>
            </a:extLst>
          </p:cNvPr>
          <p:cNvPicPr>
            <a:picLocks noChangeAspect="1" noChangeArrowheads="1"/>
          </p:cNvPicPr>
          <p:nvPr/>
        </p:nvPicPr>
        <p:blipFill>
          <a:blip r:embed="rId5">
            <a:lum contrast="6000"/>
            <a:extLst>
              <a:ext uri="{28A0092B-C50C-407E-A947-70E740481C1C}">
                <a14:useLocalDpi xmlns:a14="http://schemas.microsoft.com/office/drawing/2010/main" val="0"/>
              </a:ext>
            </a:extLst>
          </a:blip>
          <a:srcRect l="45215" t="2370" r="1614" b="7214"/>
          <a:stretch>
            <a:fillRect/>
          </a:stretch>
        </p:blipFill>
        <p:spPr bwMode="auto">
          <a:xfrm>
            <a:off x="5126038" y="1784350"/>
            <a:ext cx="4848225" cy="3821113"/>
          </a:xfrm>
          <a:prstGeom prst="rect">
            <a:avLst/>
          </a:prstGeom>
          <a:noFill/>
          <a:ln w="12700">
            <a:solidFill>
              <a:srgbClr val="3333CC"/>
            </a:solidFill>
            <a:miter lim="800000"/>
            <a:headEnd/>
            <a:tailEnd/>
          </a:ln>
          <a:effectLst/>
          <a:extLst>
            <a:ext uri="{909E8E84-426E-40DD-AFC4-6F175D3DCCD1}">
              <a14:hiddenFill xmlns:a14="http://schemas.microsoft.com/office/drawing/2010/main">
                <a:blipFill dpi="0" rotWithShape="0">
                  <a:blip>
                    <a:lum contrast="6000"/>
                  </a:blip>
                  <a:srcRect l="45215" t="2370" r="1614" b="7214"/>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1" name="Text Box 9">
            <a:extLst>
              <a:ext uri="{FF2B5EF4-FFF2-40B4-BE49-F238E27FC236}">
                <a16:creationId xmlns:a16="http://schemas.microsoft.com/office/drawing/2014/main" id="{398D4529-92F9-4017-836D-11D206D35D33}"/>
              </a:ext>
            </a:extLst>
          </p:cNvPr>
          <p:cNvSpPr txBox="1">
            <a:spLocks noChangeArrowheads="1"/>
          </p:cNvSpPr>
          <p:nvPr/>
        </p:nvSpPr>
        <p:spPr bwMode="auto">
          <a:xfrm>
            <a:off x="5368925" y="6215063"/>
            <a:ext cx="240665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gn="ctr">
              <a:lnSpc>
                <a:spcPct val="100000"/>
              </a:lnSpc>
              <a:buSzPct val="100000"/>
              <a:buFont typeface="Comic Sans MS" panose="030F0702030302020204" pitchFamily="66" charset="0"/>
              <a:buNone/>
            </a:pPr>
            <a:r>
              <a:rPr lang="cs-CZ" altLang="cs-CZ" sz="2000">
                <a:solidFill>
                  <a:srgbClr val="000000"/>
                </a:solidFill>
                <a:latin typeface="Comic Sans MS" panose="030F0702030302020204" pitchFamily="66" charset="0"/>
              </a:rPr>
              <a:t>starší torpédovité </a:t>
            </a:r>
          </a:p>
          <a:p>
            <a:pPr algn="ctr">
              <a:lnSpc>
                <a:spcPct val="100000"/>
              </a:lnSpc>
              <a:buSzPct val="100000"/>
              <a:buFont typeface="Comic Sans MS" panose="030F0702030302020204" pitchFamily="66" charset="0"/>
              <a:buNone/>
            </a:pPr>
            <a:r>
              <a:rPr lang="cs-CZ" altLang="cs-CZ" sz="2000">
                <a:solidFill>
                  <a:srgbClr val="000000"/>
                </a:solidFill>
                <a:latin typeface="Comic Sans MS" panose="030F0702030302020204" pitchFamily="66" charset="0"/>
              </a:rPr>
              <a:t>embryo</a:t>
            </a:r>
          </a:p>
        </p:txBody>
      </p:sp>
      <p:sp>
        <p:nvSpPr>
          <p:cNvPr id="13322" name="Text Box 10">
            <a:extLst>
              <a:ext uri="{FF2B5EF4-FFF2-40B4-BE49-F238E27FC236}">
                <a16:creationId xmlns:a16="http://schemas.microsoft.com/office/drawing/2014/main" id="{212AD039-7FAC-4117-A578-8D77102082E8}"/>
              </a:ext>
            </a:extLst>
          </p:cNvPr>
          <p:cNvSpPr txBox="1">
            <a:spLocks noChangeArrowheads="1"/>
          </p:cNvSpPr>
          <p:nvPr/>
        </p:nvSpPr>
        <p:spPr bwMode="auto">
          <a:xfrm>
            <a:off x="7812088" y="6215063"/>
            <a:ext cx="174625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00000"/>
              </a:lnSpc>
              <a:buSzPct val="100000"/>
              <a:buFont typeface="Comic Sans MS" panose="030F0702030302020204" pitchFamily="66" charset="0"/>
              <a:buNone/>
            </a:pPr>
            <a:r>
              <a:rPr lang="cs-CZ" altLang="cs-CZ" sz="2000">
                <a:solidFill>
                  <a:srgbClr val="000000"/>
                </a:solidFill>
                <a:latin typeface="Comic Sans MS" panose="030F0702030302020204" pitchFamily="66" charset="0"/>
              </a:rPr>
              <a:t>zralé embryo</a:t>
            </a:r>
          </a:p>
        </p:txBody>
      </p:sp>
      <p:sp>
        <p:nvSpPr>
          <p:cNvPr id="13323" name="Text Box 11">
            <a:extLst>
              <a:ext uri="{FF2B5EF4-FFF2-40B4-BE49-F238E27FC236}">
                <a16:creationId xmlns:a16="http://schemas.microsoft.com/office/drawing/2014/main" id="{5DD8C69C-18BB-4151-9CC2-CC836A5D3CED}"/>
              </a:ext>
            </a:extLst>
          </p:cNvPr>
          <p:cNvSpPr txBox="1">
            <a:spLocks noChangeArrowheads="1"/>
          </p:cNvSpPr>
          <p:nvPr/>
        </p:nvSpPr>
        <p:spPr bwMode="auto">
          <a:xfrm>
            <a:off x="6115050" y="6959600"/>
            <a:ext cx="203200"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a:defRPr>
                <a:solidFill>
                  <a:schemeClr val="bg1"/>
                </a:solidFill>
                <a:latin typeface="Arial" panose="020B0604020202020204" pitchFamily="34" charset="0"/>
                <a:cs typeface="Lucida Sans Unicode" panose="020B0602030504020204" pitchFamily="34" charset="0"/>
              </a:defRPr>
            </a:lvl1pPr>
            <a:lvl2pPr marL="742950" indent="-285750" eaLnBrk="0">
              <a:defRPr>
                <a:solidFill>
                  <a:schemeClr val="bg1"/>
                </a:solidFill>
                <a:latin typeface="Arial" panose="020B0604020202020204" pitchFamily="34" charset="0"/>
                <a:cs typeface="Lucida Sans Unicode" panose="020B0602030504020204" pitchFamily="34" charset="0"/>
              </a:defRPr>
            </a:lvl2pPr>
            <a:lvl3pPr marL="1143000" indent="-228600" eaLnBrk="0">
              <a:defRPr>
                <a:solidFill>
                  <a:schemeClr val="bg1"/>
                </a:solidFill>
                <a:latin typeface="Arial" panose="020B0604020202020204" pitchFamily="34" charset="0"/>
                <a:cs typeface="Lucida Sans Unicode" panose="020B0602030504020204" pitchFamily="34" charset="0"/>
              </a:defRPr>
            </a:lvl3pPr>
            <a:lvl4pPr marL="1600200" indent="-228600" eaLnBrk="0">
              <a:defRPr>
                <a:solidFill>
                  <a:schemeClr val="bg1"/>
                </a:solidFill>
                <a:latin typeface="Arial" panose="020B0604020202020204" pitchFamily="34" charset="0"/>
                <a:cs typeface="Lucida Sans Unicode" panose="020B0602030504020204" pitchFamily="34" charset="0"/>
              </a:defRPr>
            </a:lvl4pPr>
            <a:lvl5pPr marL="2057400" indent="-228600" eaLnBrk="0">
              <a:defRPr>
                <a:solidFill>
                  <a:schemeClr val="bg1"/>
                </a:solidFill>
                <a:latin typeface="Arial" panose="020B0604020202020204" pitchFamily="34" charset="0"/>
                <a:cs typeface="Lucida Sans Unicode" panose="020B0602030504020204" pitchFamily="34" charset="0"/>
              </a:defRPr>
            </a:lvl5pPr>
            <a:lvl6pPr marL="25146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6pPr>
            <a:lvl7pPr marL="29718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7pPr>
            <a:lvl8pPr marL="34290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8pPr>
            <a:lvl9pPr marL="3886200" indent="-228600" defTabSz="449263" eaLnBrk="0" fontAlgn="base" hangingPunct="0">
              <a:lnSpc>
                <a:spcPct val="87000"/>
              </a:lnSpc>
              <a:spcBef>
                <a:spcPct val="0"/>
              </a:spcBef>
              <a:spcAft>
                <a:spcPct val="0"/>
              </a:spcAft>
              <a:buClr>
                <a:srgbClr val="000000"/>
              </a:buClr>
              <a:buSzPct val="45000"/>
              <a:buFont typeface="StarSymbol" charset="0"/>
              <a:defRPr>
                <a:solidFill>
                  <a:schemeClr val="bg1"/>
                </a:solidFill>
                <a:latin typeface="Arial" panose="020B0604020202020204" pitchFamily="34" charset="0"/>
                <a:cs typeface="Lucida Sans Unicode" panose="020B0602030504020204" pitchFamily="34" charset="0"/>
              </a:defRPr>
            </a:lvl9pPr>
          </a:lstStyle>
          <a:p>
            <a:pPr eaLnBrk="1"/>
            <a:endParaRPr lang="cs-CZ" altLang="cs-CZ"/>
          </a:p>
        </p:txBody>
      </p:sp>
      <p:sp>
        <p:nvSpPr>
          <p:cNvPr id="13324" name="Text Box 12">
            <a:extLst>
              <a:ext uri="{FF2B5EF4-FFF2-40B4-BE49-F238E27FC236}">
                <a16:creationId xmlns:a16="http://schemas.microsoft.com/office/drawing/2014/main" id="{B0FE068F-4F44-49C7-99E0-788479AF57A1}"/>
              </a:ext>
            </a:extLst>
          </p:cNvPr>
          <p:cNvSpPr txBox="1">
            <a:spLocks noChangeArrowheads="1"/>
          </p:cNvSpPr>
          <p:nvPr/>
        </p:nvSpPr>
        <p:spPr bwMode="auto">
          <a:xfrm>
            <a:off x="6048375" y="6972300"/>
            <a:ext cx="3225800"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1pPr>
            <a:lvl2pPr marL="742950" indent="-28575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2pPr>
            <a:lvl3pPr marL="11430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3pPr>
            <a:lvl4pPr marL="16002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4pPr>
            <a:lvl5pPr marL="2057400" indent="-228600" defTabSz="495300" eaLnBrk="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5pPr>
            <a:lvl6pPr marL="25146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6pPr>
            <a:lvl7pPr marL="29718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7pPr>
            <a:lvl8pPr marL="34290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8pPr>
            <a:lvl9pPr marL="3886200" indent="-228600" defTabSz="495300" eaLnBrk="0" fontAlgn="base" hangingPunct="0">
              <a:lnSpc>
                <a:spcPct val="87000"/>
              </a:lnSpc>
              <a:spcBef>
                <a:spcPct val="0"/>
              </a:spcBef>
              <a:spcAft>
                <a:spcPct val="0"/>
              </a:spcAft>
              <a:buClr>
                <a:srgbClr val="000000"/>
              </a:buClr>
              <a:buSzPct val="45000"/>
              <a:buFont typeface="StarSymbol" charset="0"/>
              <a:tabLst>
                <a:tab pos="0" algn="l"/>
                <a:tab pos="1008063" algn="l"/>
                <a:tab pos="2016125" algn="l"/>
                <a:tab pos="3024188" algn="l"/>
                <a:tab pos="4032250" algn="l"/>
                <a:tab pos="5040313" algn="l"/>
                <a:tab pos="6048375" algn="l"/>
                <a:tab pos="7054850" algn="l"/>
                <a:tab pos="8062913" algn="l"/>
                <a:tab pos="9070975" algn="l"/>
                <a:tab pos="10079038" algn="l"/>
                <a:tab pos="11087100" algn="l"/>
              </a:tabLst>
              <a:defRPr>
                <a:solidFill>
                  <a:schemeClr val="bg1"/>
                </a:solidFill>
                <a:latin typeface="Arial" panose="020B0604020202020204" pitchFamily="34" charset="0"/>
                <a:cs typeface="Lucida Sans Unicode" panose="020B0602030504020204" pitchFamily="34" charset="0"/>
              </a:defRPr>
            </a:lvl9pPr>
          </a:lstStyle>
          <a:p>
            <a:pPr>
              <a:lnSpc>
                <a:spcPct val="100000"/>
              </a:lnSpc>
              <a:buClr>
                <a:srgbClr val="3333CC"/>
              </a:buClr>
              <a:buSzPct val="100000"/>
              <a:buFont typeface="Comic Sans MS" panose="030F0702030302020204" pitchFamily="66" charset="0"/>
              <a:buNone/>
            </a:pPr>
            <a:r>
              <a:rPr lang="en-GB" altLang="cs-CZ" sz="2600" b="1" baseline="-4000">
                <a:solidFill>
                  <a:srgbClr val="0000FF"/>
                </a:solidFill>
                <a:latin typeface="Comic Sans MS" panose="030F0702030302020204" pitchFamily="66" charset="0"/>
              </a:rPr>
              <a:t>http://botit.botany.wisc.edu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8A9D3C8D-E627-4DCB-8D85-F3FADD25CF8A}"/>
              </a:ext>
            </a:extLst>
          </p:cNvPr>
          <p:cNvSpPr>
            <a:spLocks noGrp="1" noChangeArrowheads="1"/>
          </p:cNvSpPr>
          <p:nvPr>
            <p:ph type="title"/>
          </p:nvPr>
        </p:nvSpPr>
        <p:spPr>
          <a:xfrm>
            <a:off x="504825" y="631169"/>
            <a:ext cx="9069388" cy="596626"/>
          </a:xfrm>
        </p:spPr>
        <p:txBody>
          <a:bodyPr lIns="99207" tIns="51588" rIns="99207" bIns="51588">
            <a:spAutoFit/>
          </a:bodyPr>
          <a:lstStyle/>
          <a:p>
            <a:pPr eaLnBrk="1">
              <a:lnSpc>
                <a:spcPct val="100000"/>
              </a:lnSpc>
              <a:buFont typeface="Comic Sans MS" panose="030F0702030302020204" pitchFamily="6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200" b="1" dirty="0">
                <a:solidFill>
                  <a:srgbClr val="0000FF"/>
                </a:solidFill>
                <a:latin typeface="Comic Sans MS" panose="030F0702030302020204" pitchFamily="66" charset="0"/>
              </a:rPr>
              <a:t>Embryo – bipolární struktura</a:t>
            </a:r>
            <a:endParaRPr lang="en-GB" altLang="cs-CZ" sz="3200" b="1" dirty="0">
              <a:solidFill>
                <a:srgbClr val="0000FF"/>
              </a:solidFill>
              <a:latin typeface="Comic Sans MS" panose="030F0702030302020204" pitchFamily="66" charset="0"/>
            </a:endParaRPr>
          </a:p>
        </p:txBody>
      </p:sp>
      <p:pic>
        <p:nvPicPr>
          <p:cNvPr id="2050" name="Picture 2" descr="ปักพินในบอร์ด Plant Morphology">
            <a:extLst>
              <a:ext uri="{FF2B5EF4-FFF2-40B4-BE49-F238E27FC236}">
                <a16:creationId xmlns:a16="http://schemas.microsoft.com/office/drawing/2014/main" id="{4626313E-9F69-40D3-85CB-0B7C17F27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019" y="2124075"/>
            <a:ext cx="6477000"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Lucida Sans Unicode"/>
        <a:cs typeface="Lucida Sans Unicode"/>
      </a:majorFont>
      <a:minorFont>
        <a:latin typeface="Arial"/>
        <a:ea typeface="Lucida Sans Unicode"/>
        <a:cs typeface="Lucida Sans Unicod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87000"/>
          </a:lnSpc>
          <a:spcBef>
            <a:spcPct val="0"/>
          </a:spcBef>
          <a:spcAft>
            <a:spcPct val="0"/>
          </a:spcAft>
          <a:buClr>
            <a:srgbClr val="000000"/>
          </a:buClr>
          <a:buSzPct val="45000"/>
          <a:buFont typeface="StarSymbol" charset="0"/>
          <a:buNone/>
          <a:tabLst/>
          <a:defRPr kumimoji="0" lang="en-GB" sz="1800" b="0" i="0" u="none" strike="noStrike" cap="none" normalizeH="0" baseline="0" smtClean="0">
            <a:ln>
              <a:noFill/>
            </a:ln>
            <a:solidFill>
              <a:schemeClr val="bg1"/>
            </a:solidFill>
            <a:effectLst/>
            <a:latin typeface="Arial" charset="0"/>
            <a:ea typeface="Lucida Sans Unicode" pitchFamily="34"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87000"/>
          </a:lnSpc>
          <a:spcBef>
            <a:spcPct val="0"/>
          </a:spcBef>
          <a:spcAft>
            <a:spcPct val="0"/>
          </a:spcAft>
          <a:buClr>
            <a:srgbClr val="000000"/>
          </a:buClr>
          <a:buSzPct val="45000"/>
          <a:buFont typeface="StarSymbol" charset="0"/>
          <a:buNone/>
          <a:tabLst/>
          <a:defRPr kumimoji="0" lang="en-GB" sz="1800" b="0" i="0" u="none" strike="noStrike" cap="none" normalizeH="0" baseline="0" smtClean="0">
            <a:ln>
              <a:noFill/>
            </a:ln>
            <a:solidFill>
              <a:schemeClr val="bg1"/>
            </a:solidFill>
            <a:effectLst/>
            <a:latin typeface="Arial" charset="0"/>
            <a:ea typeface="Lucida Sans Unicode" pitchFamily="34" charset="0"/>
            <a:cs typeface="Lucida Sans Unicode"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685AA708E94004799FCD76D298BB9AC" ma:contentTypeVersion="2" ma:contentTypeDescription="Vytvoří nový dokument" ma:contentTypeScope="" ma:versionID="35226434f64b6aa2934511f69c85b092">
  <xsd:schema xmlns:xsd="http://www.w3.org/2001/XMLSchema" xmlns:xs="http://www.w3.org/2001/XMLSchema" xmlns:p="http://schemas.microsoft.com/office/2006/metadata/properties" xmlns:ns2="fc399668-596c-4022-8908-43cb88e007bc" targetNamespace="http://schemas.microsoft.com/office/2006/metadata/properties" ma:root="true" ma:fieldsID="df367987dfa40cceedea75e54e3d2a95" ns2:_="">
    <xsd:import namespace="fc399668-596c-4022-8908-43cb88e007b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399668-596c-4022-8908-43cb88e007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43EAC1-99BA-4694-92F8-9957F3B36B3A}">
  <ds:schemaRefs>
    <ds:schemaRef ds:uri="http://schemas.microsoft.com/sharepoint/v3/contenttype/forms"/>
  </ds:schemaRefs>
</ds:datastoreItem>
</file>

<file path=customXml/itemProps2.xml><?xml version="1.0" encoding="utf-8"?>
<ds:datastoreItem xmlns:ds="http://schemas.openxmlformats.org/officeDocument/2006/customXml" ds:itemID="{8BD75797-0C29-4505-A35E-CD4B8AE9B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399668-596c-4022-8908-43cb88e00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7B28F9-7190-42CC-B6A0-B35A4C56704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4808</TotalTime>
  <Words>1067</Words>
  <Application>Microsoft Office PowerPoint</Application>
  <PresentationFormat>Vlastní</PresentationFormat>
  <Paragraphs>115</Paragraphs>
  <Slides>19</Slides>
  <Notes>15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19</vt:i4>
      </vt:variant>
    </vt:vector>
  </HeadingPairs>
  <TitlesOfParts>
    <vt:vector size="25" baseType="lpstr">
      <vt:lpstr>Arial</vt:lpstr>
      <vt:lpstr>Comic Sans MS</vt:lpstr>
      <vt:lpstr>Georgia</vt:lpstr>
      <vt:lpstr>StarSymbol</vt:lpstr>
      <vt:lpstr>Times New Roman</vt:lpstr>
      <vt:lpstr>Default Design</vt:lpstr>
      <vt:lpstr>Struktura a vývoj embrya  krytosemenných rostlin  - projasňování rostlinného materiálu  </vt:lpstr>
      <vt:lpstr>Prezentace aplikace PowerPoint</vt:lpstr>
      <vt:lpstr>Vajíčko        semeno</vt:lpstr>
      <vt:lpstr>Základní typy vajíček Goebel 1933</vt:lpstr>
      <vt:lpstr>Prezentace aplikace PowerPoint</vt:lpstr>
      <vt:lpstr>Opylení a oplození</vt:lpstr>
      <vt:lpstr>Vývoj embrya dvouděložných rostlin</vt:lpstr>
      <vt:lpstr>Prezentace aplikace PowerPoint</vt:lpstr>
      <vt:lpstr>Embryo – bipolární struktura</vt:lpstr>
      <vt:lpstr>Studium embryogeneze - postup</vt:lpstr>
      <vt:lpstr>Embryogeneze Arabidopsis – Nomarski DIC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https://plantmethods.biomedcentral.com/articles/10.1186/s13007-019-0452-6</vt:lpstr>
      <vt:lpstr>Kam dál…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Studium embrya - projasňování rostlinného materiálu</dc:title>
  <cp:lastModifiedBy>cempirkova</cp:lastModifiedBy>
  <cp:revision>42</cp:revision>
  <dcterms:modified xsi:type="dcterms:W3CDTF">2021-09-29T20:23:57Z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0x010100E685AA708E94004799FCD76D298BB9AC</vt:lpwstr>
  </property>
</Properties>
</file>