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6835CF-CC9D-4BB2-A84D-56FCC655FC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AD19FC0-1F5A-43BF-A641-A3FDA2172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B6DFEB-1DE5-4E3D-88DD-7D390A91A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A36F-E695-4450-9E1A-C690ABD0F935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FAA91C-C3CD-4DE5-BAA9-5419243E7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04D0AE-E9CF-4C24-B5DD-2AB10777B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8F29-2CBE-432A-BC4E-2004433632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893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4EFA8C-F026-42DC-89D1-9E7265EFA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E9597A3-4734-4425-9263-DCCABAC84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85B38E-B361-4CCB-941F-2240919FA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A36F-E695-4450-9E1A-C690ABD0F935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A72D7C-E371-43EE-AA73-D3C2514C5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E387DA-0EE6-40BB-BD9C-E5ADE47DF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8F29-2CBE-432A-BC4E-2004433632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12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706373D-DB96-4CFB-B1F0-55CD0D942B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80D2382-F92E-4409-9417-F1A3E77BB8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2CC77D-237C-4F4D-81F1-52346EF71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A36F-E695-4450-9E1A-C690ABD0F935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45995B-4F78-4E10-BFFA-7B69B5FF0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299781-C81D-41BB-A8BA-CCD716507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8F29-2CBE-432A-BC4E-2004433632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562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98B54E-3E81-4D52-9DA2-54D5F58E3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AB9D79-BEDC-4DF4-8BE9-AB02F1EC0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2B6F32-92B7-4E02-B7FD-5905C9512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A36F-E695-4450-9E1A-C690ABD0F935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01688D-4F70-45FE-9EAC-636932E6F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9AABA5-707F-48BD-B332-6420EB3AF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8F29-2CBE-432A-BC4E-2004433632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99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A2724D-B997-4105-9F88-A3CD11F51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D3224BD-0EB0-4B95-87BB-178EF921D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1EA01C-3D26-443B-99C5-C7AE6610E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A36F-E695-4450-9E1A-C690ABD0F935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4C2DA7-5431-4FB3-AD98-8BB4EF981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514CA9-5746-459A-8786-52C61A45C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8F29-2CBE-432A-BC4E-2004433632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458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5A1123-0868-45A1-9C34-2DC9BF4FE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E2231A-7B88-499D-9F7E-CC607BE632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ACC7D24-608E-4EAB-9FC5-5847624B51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4A2E99A-3808-47A9-B784-C3530611D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A36F-E695-4450-9E1A-C690ABD0F935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6D9D472-F255-4D9C-9DB9-78CAC54B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FD81D2-BFDD-4072-AE30-6BFA7100C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8F29-2CBE-432A-BC4E-2004433632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1536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36979-F590-4C56-A47E-6208FF751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9EF1E6A-5477-4258-A68C-EE5523196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CD9D97F-1158-4037-8D29-8E785277A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E8B6C70-810D-4117-BE84-EBDD6C6AC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1FEBF16-DFCD-4BA5-AC49-368EFD7946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C85AAFC-7B62-402C-AFA9-2726C74C1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A36F-E695-4450-9E1A-C690ABD0F935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C0D25B2-43C3-4604-AD7C-0DD5C03B6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BDB73CF-F556-40F4-9420-44BC56A4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8F29-2CBE-432A-BC4E-2004433632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585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46314E-6CAA-4CC5-94E8-50B00651C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0F13261-C499-44A0-A80B-E706F1F5F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A36F-E695-4450-9E1A-C690ABD0F935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79D7B0B-6322-4BF5-A56A-1DD4CF31C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1E1EAD4-3915-4411-BF3C-68954ACB8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8F29-2CBE-432A-BC4E-2004433632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932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B0936C4-3D24-4FE2-8BED-CE07BD76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A36F-E695-4450-9E1A-C690ABD0F935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8C22249-024C-48D7-8B24-F0621C175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47A3987-C2EF-42AC-B173-8BB217E9B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8F29-2CBE-432A-BC4E-2004433632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81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D14ABD-4508-4520-9181-8275FFD05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935F52-FF09-49B7-BB3D-68B277FDF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F27F29F-A34C-4C04-8CB9-94ED51432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48EE393-D594-4432-AA1B-A3D5EFCE6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A36F-E695-4450-9E1A-C690ABD0F935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88C63D7-FF53-45A3-B392-662E7E37B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0A9F113-BC7F-45DF-8A95-0453FAD89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8F29-2CBE-432A-BC4E-2004433632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21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C651D0-DBED-49F8-B035-D7204F84C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5D1250E-2625-412C-82C0-F8719F3DF8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B49832F-D859-4D30-8302-003707184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8AFFAEA-AB4F-4492-9D55-D1113BD9C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A36F-E695-4450-9E1A-C690ABD0F935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74D4DC6-B802-4F76-A877-B30634ECA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41B2392-6824-40EF-97DB-CCD522DC8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8F29-2CBE-432A-BC4E-2004433632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12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244B671-2AA3-44EB-884C-F411C0BF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E92E4FB-43F1-4B58-BAAC-11F795553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9C5BE7-FB78-4A74-96D5-0C769A2331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8A36F-E695-4450-9E1A-C690ABD0F935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B0E03C-6F66-4BA8-A269-0F1F7398B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A37C39-3BB4-4DCF-8E70-5DE13B59B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D8F29-2CBE-432A-BC4E-2004433632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60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1CF8D1-055D-4D9A-9B89-EBB3594D83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Pyl a testování jeho životaschopnosti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242A429-BBE8-4372-871B-E1835D73AC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Botanická mikrotechnika 2021 – Mgr. H. Cempírková, Ph.D.</a:t>
            </a:r>
          </a:p>
        </p:txBody>
      </p:sp>
    </p:spTree>
    <p:extLst>
      <p:ext uri="{BB962C8B-B14F-4D97-AF65-F5344CB8AC3E}">
        <p14:creationId xmlns:p14="http://schemas.microsoft.com/office/powerpoint/2010/main" val="1136048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42F770-AD30-4CAD-82F8-7CD09392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011"/>
            <a:ext cx="7138182" cy="1590284"/>
          </a:xfrm>
        </p:spPr>
        <p:txBody>
          <a:bodyPr>
            <a:normAutofit/>
          </a:bodyPr>
          <a:lstStyle/>
          <a:p>
            <a:r>
              <a:rPr lang="cs-CZ" b="1" dirty="0"/>
              <a:t>Stanovení životaschopnosti pylových zrn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628256-2D2B-47A7-AFEE-3F380E9B5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3357"/>
            <a:ext cx="10515600" cy="4351338"/>
          </a:xfrm>
        </p:spPr>
        <p:txBody>
          <a:bodyPr/>
          <a:lstStyle/>
          <a:p>
            <a:r>
              <a:rPr lang="cs-CZ" dirty="0"/>
              <a:t>Diferenciální barvení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Fluorescenční barvení (aktivita enzymů)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Klíčení pylu </a:t>
            </a:r>
          </a:p>
        </p:txBody>
      </p:sp>
      <p:pic>
        <p:nvPicPr>
          <p:cNvPr id="7170" name="Picture 2" descr="Views of viable, semi-viable and dead pollen grains in &amp;#39;Şebin&amp;#39; walnut... |  Download Scientific Diagram">
            <a:extLst>
              <a:ext uri="{FF2B5EF4-FFF2-40B4-BE49-F238E27FC236}">
                <a16:creationId xmlns:a16="http://schemas.microsoft.com/office/drawing/2014/main" id="{A7D32C68-AEB8-455F-983B-0CE1A7569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152" y="1148215"/>
            <a:ext cx="3003241" cy="222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ollen viability determined with fluorescein-diacetate (FDA) /... |  Download Scientific Diagram">
            <a:extLst>
              <a:ext uri="{FF2B5EF4-FFF2-40B4-BE49-F238E27FC236}">
                <a16:creationId xmlns:a16="http://schemas.microsoft.com/office/drawing/2014/main" id="{17FD6069-7B3C-4D57-B668-26BFD281A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715" y="2495295"/>
            <a:ext cx="2419349" cy="241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ollen viability tested with 1% acetocarmine (A) and pollen germination...  | Download Scientific Diagram">
            <a:extLst>
              <a:ext uri="{FF2B5EF4-FFF2-40B4-BE49-F238E27FC236}">
                <a16:creationId xmlns:a16="http://schemas.microsoft.com/office/drawing/2014/main" id="{AD68F2FD-F38F-48FC-846C-94D6D4F90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084" y="3992526"/>
            <a:ext cx="2817190" cy="281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364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29A71E-07FE-4282-B7E7-4E3D1C578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Diferenciální barvení pylu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E63F93-F720-4B0C-94B5-530B2455F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7996"/>
            <a:ext cx="10515600" cy="833169"/>
          </a:xfrm>
        </p:spPr>
        <p:txBody>
          <a:bodyPr/>
          <a:lstStyle/>
          <a:p>
            <a:r>
              <a:rPr lang="cs-CZ" dirty="0"/>
              <a:t> Alexandrova barvící směs – upravená dle </a:t>
            </a:r>
            <a:r>
              <a:rPr lang="cs-CZ" dirty="0" err="1"/>
              <a:t>Petersona</a:t>
            </a: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7B4D458A-6289-44B5-BD42-2C21CAA73311}"/>
              </a:ext>
            </a:extLst>
          </p:cNvPr>
          <p:cNvSpPr txBox="1">
            <a:spLocks/>
          </p:cNvSpPr>
          <p:nvPr/>
        </p:nvSpPr>
        <p:spPr>
          <a:xfrm>
            <a:off x="838200" y="32325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Testování klíčivosti pylu </a:t>
            </a:r>
            <a:r>
              <a:rPr lang="cs-CZ" i="1" dirty="0"/>
              <a:t>in vitro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AC397527-DE21-4E84-BA2B-39E63EFEF1DB}"/>
              </a:ext>
            </a:extLst>
          </p:cNvPr>
          <p:cNvSpPr txBox="1">
            <a:spLocks/>
          </p:cNvSpPr>
          <p:nvPr/>
        </p:nvSpPr>
        <p:spPr>
          <a:xfrm>
            <a:off x="838200" y="4847834"/>
            <a:ext cx="10515600" cy="833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 </a:t>
            </a:r>
            <a:r>
              <a:rPr lang="cs-CZ" dirty="0" err="1"/>
              <a:t>Brewbaker-Kwackovo</a:t>
            </a:r>
            <a:r>
              <a:rPr lang="cs-CZ" dirty="0"/>
              <a:t> médium</a:t>
            </a:r>
          </a:p>
        </p:txBody>
      </p:sp>
    </p:spTree>
    <p:extLst>
      <p:ext uri="{BB962C8B-B14F-4D97-AF65-F5344CB8AC3E}">
        <p14:creationId xmlns:p14="http://schemas.microsoft.com/office/powerpoint/2010/main" val="1468695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CABC4C-1AFD-45FA-B542-AD218A359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Protokol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741A2E-475F-447C-A24B-93A2C19AF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Určení pylových zrn podle jejich morfologie – přiřadit názvy rostlin k obrázkům, popsat pylové zrno (druh apertury, povrch)</a:t>
            </a:r>
          </a:p>
          <a:p>
            <a:endParaRPr lang="cs-CZ" dirty="0"/>
          </a:p>
          <a:p>
            <a:r>
              <a:rPr lang="cs-CZ" dirty="0"/>
              <a:t> Testování životaschopnosti pomocí diferenciálního barvení – procento životaschopných pylových zrn ve vybraných druzích</a:t>
            </a:r>
          </a:p>
          <a:p>
            <a:endParaRPr lang="cs-CZ" dirty="0"/>
          </a:p>
          <a:p>
            <a:r>
              <a:rPr lang="cs-CZ" dirty="0"/>
              <a:t> Testování životaschopnosti pomocí klíčivosti – popis fotografie s klíčícími pylovými zrny</a:t>
            </a:r>
          </a:p>
        </p:txBody>
      </p:sp>
    </p:spTree>
    <p:extLst>
      <p:ext uri="{BB962C8B-B14F-4D97-AF65-F5344CB8AC3E}">
        <p14:creationId xmlns:p14="http://schemas.microsoft.com/office/powerpoint/2010/main" val="1285573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2D411E-C632-407C-814A-7C7D41E3B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596760-D5BF-4644-B5BD-C0A88A85F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 popsat morfologii pylových zrn a přiřadit pozorovaná pylová zrna podle jejich morfologie k různým rostlinným druhům</a:t>
            </a:r>
          </a:p>
          <a:p>
            <a:r>
              <a:rPr lang="cs-CZ" dirty="0"/>
              <a:t>vyjmenovat různé způsoby testování životaschopnosti pylových zrn</a:t>
            </a:r>
          </a:p>
          <a:p>
            <a:r>
              <a:rPr lang="cs-CZ" dirty="0"/>
              <a:t> popsat postup metody testování pomocí diferenciálního barvení, vysvětlit princip diferenciálního barvení</a:t>
            </a:r>
          </a:p>
          <a:p>
            <a:r>
              <a:rPr lang="cs-CZ" dirty="0"/>
              <a:t> provést metodu diferenciálního barvení pylu a vyhodnotit preparát, spočítat množství životaschopných pylových zrn v procentech</a:t>
            </a:r>
          </a:p>
        </p:txBody>
      </p:sp>
    </p:spTree>
    <p:extLst>
      <p:ext uri="{BB962C8B-B14F-4D97-AF65-F5344CB8AC3E}">
        <p14:creationId xmlns:p14="http://schemas.microsoft.com/office/powerpoint/2010/main" val="2665120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1F1250-6A2E-414F-A83B-53C0E9580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Pylové zrno</a:t>
            </a:r>
          </a:p>
        </p:txBody>
      </p:sp>
      <p:pic>
        <p:nvPicPr>
          <p:cNvPr id="1026" name="Picture 2" descr="Grain de pollen - Dictionnaire Visuel">
            <a:extLst>
              <a:ext uri="{FF2B5EF4-FFF2-40B4-BE49-F238E27FC236}">
                <a16:creationId xmlns:a16="http://schemas.microsoft.com/office/drawing/2014/main" id="{B0F31689-9E1F-403D-97D5-49AAD208C3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6"/>
          <a:stretch/>
        </p:blipFill>
        <p:spPr bwMode="auto">
          <a:xfrm>
            <a:off x="1778858" y="1919904"/>
            <a:ext cx="8634284" cy="421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61F28911-E22D-4F85-BE8D-F188FBFE0A68}"/>
              </a:ext>
            </a:extLst>
          </p:cNvPr>
          <p:cNvSpPr/>
          <p:nvPr/>
        </p:nvSpPr>
        <p:spPr>
          <a:xfrm>
            <a:off x="8754687" y="3305608"/>
            <a:ext cx="1997612" cy="1012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51F45C5-8DBD-438C-AF8E-3B5FA7DC8737}"/>
              </a:ext>
            </a:extLst>
          </p:cNvPr>
          <p:cNvSpPr/>
          <p:nvPr/>
        </p:nvSpPr>
        <p:spPr>
          <a:xfrm>
            <a:off x="8754687" y="4938096"/>
            <a:ext cx="1997612" cy="1012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1DD2114-C0CA-493C-B236-10465172068E}"/>
              </a:ext>
            </a:extLst>
          </p:cNvPr>
          <p:cNvSpPr/>
          <p:nvPr/>
        </p:nvSpPr>
        <p:spPr>
          <a:xfrm>
            <a:off x="1552130" y="4431659"/>
            <a:ext cx="1997612" cy="1012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7278622-F049-4225-B80A-41E788DA8E29}"/>
              </a:ext>
            </a:extLst>
          </p:cNvPr>
          <p:cNvSpPr/>
          <p:nvPr/>
        </p:nvSpPr>
        <p:spPr>
          <a:xfrm>
            <a:off x="1565382" y="3246906"/>
            <a:ext cx="1997612" cy="1012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11DC736-C5C9-4C1B-9AA0-8ADE3D66E0CC}"/>
              </a:ext>
            </a:extLst>
          </p:cNvPr>
          <p:cNvSpPr/>
          <p:nvPr/>
        </p:nvSpPr>
        <p:spPr>
          <a:xfrm>
            <a:off x="1552130" y="2149185"/>
            <a:ext cx="1997612" cy="1012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993631B-FC31-462B-8265-482E57BCFF58}"/>
              </a:ext>
            </a:extLst>
          </p:cNvPr>
          <p:cNvSpPr txBox="1"/>
          <p:nvPr/>
        </p:nvSpPr>
        <p:spPr>
          <a:xfrm>
            <a:off x="9037983" y="3458819"/>
            <a:ext cx="1462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Ztloustlé místo intiny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6D3B4BE-A195-48CB-BB2F-CDAE74D47B22}"/>
              </a:ext>
            </a:extLst>
          </p:cNvPr>
          <p:cNvSpPr txBox="1"/>
          <p:nvPr/>
        </p:nvSpPr>
        <p:spPr>
          <a:xfrm>
            <a:off x="9110871" y="5188231"/>
            <a:ext cx="146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Exina</a:t>
            </a:r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8F6D651-5CE1-429C-A0D3-121AEC676D35}"/>
              </a:ext>
            </a:extLst>
          </p:cNvPr>
          <p:cNvSpPr txBox="1"/>
          <p:nvPr/>
        </p:nvSpPr>
        <p:spPr>
          <a:xfrm>
            <a:off x="2133594" y="4850302"/>
            <a:ext cx="146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Intina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015A791-5630-475B-8FBB-CFD71F7AF499}"/>
              </a:ext>
            </a:extLst>
          </p:cNvPr>
          <p:cNvSpPr txBox="1"/>
          <p:nvPr/>
        </p:nvSpPr>
        <p:spPr>
          <a:xfrm>
            <a:off x="2160096" y="3538335"/>
            <a:ext cx="146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Jádra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7548A12-45DE-4F44-957F-1DA134514581}"/>
              </a:ext>
            </a:extLst>
          </p:cNvPr>
          <p:cNvSpPr txBox="1"/>
          <p:nvPr/>
        </p:nvSpPr>
        <p:spPr>
          <a:xfrm>
            <a:off x="2112554" y="2398739"/>
            <a:ext cx="146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Pór</a:t>
            </a:r>
          </a:p>
        </p:txBody>
      </p:sp>
    </p:spTree>
    <p:extLst>
      <p:ext uri="{BB962C8B-B14F-4D97-AF65-F5344CB8AC3E}">
        <p14:creationId xmlns:p14="http://schemas.microsoft.com/office/powerpoint/2010/main" val="2281093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9C1F35-A1D2-41BE-BC88-3ABE45374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Morfologie pylových zrn</a:t>
            </a:r>
          </a:p>
        </p:txBody>
      </p:sp>
      <p:pic>
        <p:nvPicPr>
          <p:cNvPr id="2050" name="Picture 2" descr="Pylov analzapalynologie LYDIE DUDOV EVA JAMRICHOV LIBOR PETR">
            <a:extLst>
              <a:ext uri="{FF2B5EF4-FFF2-40B4-BE49-F238E27FC236}">
                <a16:creationId xmlns:a16="http://schemas.microsoft.com/office/drawing/2014/main" id="{45536FB6-7D3E-4062-B8E8-DB322929B6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8"/>
          <a:stretch/>
        </p:blipFill>
        <p:spPr bwMode="auto">
          <a:xfrm>
            <a:off x="1927274" y="1420837"/>
            <a:ext cx="8927358" cy="554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312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9FF2D-453E-44C3-BA64-0054B54C34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62" t="26245" r="6538" b="14444"/>
          <a:stretch/>
        </p:blipFill>
        <p:spPr>
          <a:xfrm>
            <a:off x="1111348" y="670553"/>
            <a:ext cx="10283483" cy="519567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D0F77FE-CD37-4042-A4BC-7904CE924A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38" t="39584" r="45077" b="27168"/>
          <a:stretch/>
        </p:blipFill>
        <p:spPr>
          <a:xfrm>
            <a:off x="182879" y="4417257"/>
            <a:ext cx="3094893" cy="227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83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338E60-A732-44DF-A62D-A6E425352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803"/>
            <a:ext cx="10515600" cy="1325563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4DA973-5AD1-4C39-A022-C29EAB1C3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Pyl – Wikipedie">
            <a:extLst>
              <a:ext uri="{FF2B5EF4-FFF2-40B4-BE49-F238E27FC236}">
                <a16:creationId xmlns:a16="http://schemas.microsoft.com/office/drawing/2014/main" id="{18446E96-4433-4939-A154-2E1B072AF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92" y="976584"/>
            <a:ext cx="5913021" cy="450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o je to pyl? Vlastnosti pylů">
            <a:extLst>
              <a:ext uri="{FF2B5EF4-FFF2-40B4-BE49-F238E27FC236}">
                <a16:creationId xmlns:a16="http://schemas.microsoft.com/office/drawing/2014/main" id="{07F13154-AAD3-4863-8116-54DE05776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76584"/>
            <a:ext cx="5933608" cy="450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475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5DBDED2-186F-44D2-93F4-C4DBABC2A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85" y="3111147"/>
            <a:ext cx="3295650" cy="2434491"/>
          </a:xfrm>
        </p:spPr>
      </p:pic>
      <p:pic>
        <p:nvPicPr>
          <p:cNvPr id="5122" name="Picture 2" descr="květena ČR - nahosemenné a krytosemenné rostliny :: BOTANICKÁ FOTOGALERIE">
            <a:extLst>
              <a:ext uri="{FF2B5EF4-FFF2-40B4-BE49-F238E27FC236}">
                <a16:creationId xmlns:a16="http://schemas.microsoft.com/office/drawing/2014/main" id="{00E6D0B5-7DB3-42A4-A538-DB4834795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344" y="1148483"/>
            <a:ext cx="329565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 descr="Obsah obrázku pláž, exteriér, písek, písečné&#10;&#10;Popis byl vytvořen automaticky">
            <a:extLst>
              <a:ext uri="{FF2B5EF4-FFF2-40B4-BE49-F238E27FC236}">
                <a16:creationId xmlns:a16="http://schemas.microsoft.com/office/drawing/2014/main" id="{D6437BDE-4CB0-4473-BAED-1CADAE2467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56539"/>
            <a:ext cx="3655529" cy="294370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3D95669-6EA6-4E29-8C37-CAF99D9B7D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193" y="3998993"/>
            <a:ext cx="3655529" cy="2553120"/>
          </a:xfrm>
          <a:prstGeom prst="rect">
            <a:avLst/>
          </a:prstGeom>
        </p:spPr>
      </p:pic>
      <p:pic>
        <p:nvPicPr>
          <p:cNvPr id="13" name="Obrázek 12" descr="Obsah obrázku interiér, bílá, příslušenství&#10;&#10;Popis byl vytvořen automaticky">
            <a:extLst>
              <a:ext uri="{FF2B5EF4-FFF2-40B4-BE49-F238E27FC236}">
                <a16:creationId xmlns:a16="http://schemas.microsoft.com/office/drawing/2014/main" id="{058DDDC9-D458-40A0-9941-D1C8EA6F1D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193" y="851579"/>
            <a:ext cx="3652003" cy="297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33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E48BF3-BBBB-4535-9425-BDFF53B6A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B1D3D9-FAFD-4B11-8456-735E0CD59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Harmomegathy in pollen grains. (A) Folding of aperturate pollen grains... |  Download Scientific Diagram">
            <a:extLst>
              <a:ext uri="{FF2B5EF4-FFF2-40B4-BE49-F238E27FC236}">
                <a16:creationId xmlns:a16="http://schemas.microsoft.com/office/drawing/2014/main" id="{F0DBED5E-9305-4E66-A3D0-57F8A63FC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181" y="686606"/>
            <a:ext cx="6861082" cy="548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270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EB71A7-647B-4C99-8745-9BAB3C42D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– najděte mezi vzorky následující pylová zrna a určete rostlinný druh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E95B280-6A33-401E-A47A-51FB627A1F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4" t="23156" r="37692" b="36603"/>
          <a:stretch/>
        </p:blipFill>
        <p:spPr>
          <a:xfrm>
            <a:off x="478301" y="1856933"/>
            <a:ext cx="2629323" cy="192293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FB085E1-B8D6-4C4D-86B0-EE8D5972FA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4" t="21333" r="29461" b="32103"/>
          <a:stretch/>
        </p:blipFill>
        <p:spPr>
          <a:xfrm>
            <a:off x="4234375" y="1885069"/>
            <a:ext cx="2883876" cy="209820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40001EB-BDDE-46AF-9DB7-AE8B40BE8B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8" t="50000" r="39424"/>
          <a:stretch/>
        </p:blipFill>
        <p:spPr>
          <a:xfrm>
            <a:off x="7380849" y="1716024"/>
            <a:ext cx="4332850" cy="342595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0F7FB40-947A-4E45-867D-44397825BB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5" t="30440" r="54923" b="21918"/>
          <a:stretch/>
        </p:blipFill>
        <p:spPr>
          <a:xfrm rot="10800000">
            <a:off x="478301" y="4182257"/>
            <a:ext cx="2629322" cy="231061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4D1F8ED-0CD5-49B8-8FAF-460821582CB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8" t="46972" r="39461" b="-45"/>
          <a:stretch/>
        </p:blipFill>
        <p:spPr>
          <a:xfrm>
            <a:off x="10629776" y="3880222"/>
            <a:ext cx="1448047" cy="1261753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7AF7F661-B9DF-4E5B-90D4-10757638A645}"/>
              </a:ext>
            </a:extLst>
          </p:cNvPr>
          <p:cNvSpPr txBox="1"/>
          <p:nvPr/>
        </p:nvSpPr>
        <p:spPr>
          <a:xfrm>
            <a:off x="2461845" y="2991114"/>
            <a:ext cx="309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A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80EA722B-77CF-4DBD-B566-5A70A09FD375}"/>
              </a:ext>
            </a:extLst>
          </p:cNvPr>
          <p:cNvSpPr txBox="1"/>
          <p:nvPr/>
        </p:nvSpPr>
        <p:spPr>
          <a:xfrm>
            <a:off x="6539131" y="3267738"/>
            <a:ext cx="309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B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8533F5C-8D9E-4C5F-85A6-CFB1D921E138}"/>
              </a:ext>
            </a:extLst>
          </p:cNvPr>
          <p:cNvSpPr txBox="1"/>
          <p:nvPr/>
        </p:nvSpPr>
        <p:spPr>
          <a:xfrm>
            <a:off x="7591864" y="4495644"/>
            <a:ext cx="309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C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2D04B7C-D59B-4594-A196-DBCFC925DE9E}"/>
              </a:ext>
            </a:extLst>
          </p:cNvPr>
          <p:cNvSpPr txBox="1"/>
          <p:nvPr/>
        </p:nvSpPr>
        <p:spPr>
          <a:xfrm>
            <a:off x="2527493" y="5618715"/>
            <a:ext cx="309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3642151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185</Words>
  <Application>Microsoft Office PowerPoint</Application>
  <PresentationFormat>Širokoúhlá obrazovka</PresentationFormat>
  <Paragraphs>37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Pyl a testování jeho životaschopnosti</vt:lpstr>
      <vt:lpstr>Cíle</vt:lpstr>
      <vt:lpstr>Pylové zrno</vt:lpstr>
      <vt:lpstr>Morfologie pylových zrn</vt:lpstr>
      <vt:lpstr>Prezentace aplikace PowerPoint</vt:lpstr>
      <vt:lpstr>Prezentace aplikace PowerPoint</vt:lpstr>
      <vt:lpstr>Prezentace aplikace PowerPoint</vt:lpstr>
      <vt:lpstr>Prezentace aplikace PowerPoint</vt:lpstr>
      <vt:lpstr>Úkol – najděte mezi vzorky následující pylová zrna a určete rostlinný druh</vt:lpstr>
      <vt:lpstr>Stanovení životaschopnosti pylových zrn</vt:lpstr>
      <vt:lpstr>Diferenciální barvení pylu</vt:lpstr>
      <vt:lpstr>Protokol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Pyl a testování jeho životaschopnosti</dc:title>
  <dc:creator>cempirkova</dc:creator>
  <cp:lastModifiedBy>cempirkova</cp:lastModifiedBy>
  <cp:revision>5</cp:revision>
  <dcterms:created xsi:type="dcterms:W3CDTF">2021-10-13T09:10:55Z</dcterms:created>
  <dcterms:modified xsi:type="dcterms:W3CDTF">2021-10-13T10:24:03Z</dcterms:modified>
</cp:coreProperties>
</file>