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10080625" cy="7559675"/>
  <p:notesSz cx="7559675" cy="10691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FF"/>
    <a:srgbClr val="F52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23" autoAdjust="0"/>
    <p:restoredTop sz="94660"/>
  </p:normalViewPr>
  <p:slideViewPr>
    <p:cSldViewPr>
      <p:cViewPr varScale="1">
        <p:scale>
          <a:sx n="64" d="100"/>
          <a:sy n="64" d="100"/>
        </p:scale>
        <p:origin x="462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2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E65C3DD6-056F-4FC5-A90E-B2BEEEC0F6BA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17F2510-6431-4922-9BD3-18BC9C71C1E2}" type="slidenum">
              <a:rPr lang="cs-CZ"/>
              <a:pPr/>
              <a:t>1</a:t>
            </a:fld>
            <a:endParaRPr lang="cs-CZ"/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</p:spPr>
        <p:txBody>
          <a:bodyPr wrap="none" anchor="ctr"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pPr algn="ctr" defTabSz="1008063"/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/>
              <a:endParaRPr lang="cs-CZ" sz="26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/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/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/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/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/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/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/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/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/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/>
                <a:endParaRPr lang="cs-CZ" sz="2600">
                  <a:latin typeface="Times New Roman" pitchFamily="18" charset="0"/>
                </a:endParaRPr>
              </a:p>
            </p:txBody>
          </p:sp>
        </p:grpSp>
      </p:grp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89038" cy="7558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38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600" y="2016125"/>
            <a:ext cx="6635750" cy="2435225"/>
          </a:xfrm>
        </p:spPr>
        <p:txBody>
          <a:bodyPr/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338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4703763"/>
            <a:ext cx="6635750" cy="193198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00"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825" y="6888163"/>
            <a:ext cx="2351088" cy="5032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16CE5C30-5252-445B-B900-EBE4346C8B4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EC56D-8C99-4FEE-BDAB-46ED99582329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10438" y="503238"/>
            <a:ext cx="2266950" cy="596423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4825" y="503238"/>
            <a:ext cx="6653213" cy="59642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F77DA-46F0-403A-9DB4-0B56B1DB176A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504825" y="503238"/>
            <a:ext cx="9072563" cy="59642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32DE5-07A4-4D02-AD8F-DA156D50D720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6A0D8-A064-4EB9-8211-95040381AF98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48EA76-A119-43B8-8C35-520AB6BC3C9A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825" y="2184400"/>
            <a:ext cx="4459288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6513" y="2184400"/>
            <a:ext cx="4460875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5FBC7-F078-4230-86C9-23C3FC8A7A4B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FE5EE-A7BA-423D-9233-ECA243DAF457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F35AF-57D1-4143-8866-EF6D888B995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22CFF-0EB7-4ED8-906E-8CB771AC4C48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14CD7-299B-4EA0-9E12-72F2D5356B80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2D04F-9CF1-4DD9-8778-BA422BD2866F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8163"/>
            <a:ext cx="31908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ctr" defTabSz="1008063">
              <a:defRPr sz="1300"/>
            </a:lvl1pPr>
          </a:lstStyle>
          <a:p>
            <a:endParaRPr lang="cs-CZ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888163"/>
            <a:ext cx="23526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r" defTabSz="1008063">
              <a:defRPr sz="1300">
                <a:latin typeface="Arial Black" pitchFamily="34" charset="0"/>
              </a:defRPr>
            </a:lvl1pPr>
          </a:lstStyle>
          <a:p>
            <a:fld id="{D7A743FB-23E4-430A-9285-2B38F1AC0B85}" type="slidenum">
              <a:rPr lang="cs-CZ"/>
              <a:pPr/>
              <a:t>‹#›</a:t>
            </a:fld>
            <a:endParaRPr lang="cs-CZ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0080625" cy="601663"/>
            <a:chOff x="0" y="0"/>
            <a:chExt cx="5760" cy="344"/>
          </a:xfrm>
        </p:grpSpPr>
        <p:sp>
          <p:nvSpPr>
            <p:cNvPr id="10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pPr algn="ctr" defTabSz="1008063"/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103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/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103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/>
              <a:endParaRPr lang="cs-CZ" sz="200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/>
              <a:endParaRPr lang="cs-CZ" sz="2000">
                <a:solidFill>
                  <a:schemeClr val="hlink"/>
                </a:solidFill>
              </a:endParaRPr>
            </a:p>
          </p:txBody>
        </p:sp>
        <p:sp>
          <p:nvSpPr>
            <p:cNvPr id="103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/>
              <a:endParaRPr lang="cs-CZ" sz="2000">
                <a:solidFill>
                  <a:schemeClr val="accent2"/>
                </a:solidFill>
              </a:endParaRPr>
            </a:p>
          </p:txBody>
        </p:sp>
        <p:sp>
          <p:nvSpPr>
            <p:cNvPr id="103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/>
              <a:endParaRPr lang="cs-CZ" sz="2000">
                <a:solidFill>
                  <a:schemeClr val="hlink"/>
                </a:solidFill>
              </a:endParaRPr>
            </a:p>
          </p:txBody>
        </p:sp>
        <p:sp>
          <p:nvSpPr>
            <p:cNvPr id="103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/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104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/>
              <a:endParaRPr lang="cs-CZ" sz="2000">
                <a:solidFill>
                  <a:schemeClr val="accent2"/>
                </a:solidFill>
              </a:endParaRPr>
            </a:p>
          </p:txBody>
        </p:sp>
        <p:sp>
          <p:nvSpPr>
            <p:cNvPr id="104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/>
              <a:endParaRPr lang="cs-CZ" sz="200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503238"/>
            <a:ext cx="9072563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2184400"/>
            <a:ext cx="9072563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27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825" y="6884988"/>
            <a:ext cx="23510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defTabSz="1008063">
              <a:defRPr sz="1300"/>
            </a:lvl1pPr>
          </a:lstStyle>
          <a:p>
            <a:endParaRPr lang="cs-CZ"/>
          </a:p>
        </p:txBody>
      </p:sp>
      <p:pic>
        <p:nvPicPr>
          <p:cNvPr id="1032" name="Picture 1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189038" cy="7558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2" r:id="rId2"/>
    <p:sldLayoutId id="2147483711" r:id="rId3"/>
    <p:sldLayoutId id="2147483710" r:id="rId4"/>
    <p:sldLayoutId id="2147483709" r:id="rId5"/>
    <p:sldLayoutId id="2147483708" r:id="rId6"/>
    <p:sldLayoutId id="2147483707" r:id="rId7"/>
    <p:sldLayoutId id="2147483706" r:id="rId8"/>
    <p:sldLayoutId id="2147483705" r:id="rId9"/>
    <p:sldLayoutId id="2147483704" r:id="rId10"/>
    <p:sldLayoutId id="2147483703" r:id="rId11"/>
    <p:sldLayoutId id="2147483702" r:id="rId12"/>
  </p:sldLayoutIdLst>
  <p:txStyles>
    <p:titleStyle>
      <a:lvl1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2pPr>
      <a:lvl3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3pPr>
      <a:lvl4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4pPr>
      <a:lvl5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5pPr>
      <a:lvl6pPr marL="4572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6pPr>
      <a:lvl7pPr marL="9144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7pPr>
      <a:lvl8pPr marL="13716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8pPr>
      <a:lvl9pPr marL="18288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9pPr>
    </p:titleStyle>
    <p:bodyStyle>
      <a:lvl1pPr marL="377825" indent="-377825" algn="l" defTabSz="1008063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315913" algn="l" defTabSz="10080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3100">
          <a:solidFill>
            <a:schemeClr val="tx1"/>
          </a:solidFill>
          <a:latin typeface="+mn-lt"/>
        </a:defRPr>
      </a:lvl2pPr>
      <a:lvl3pPr marL="1260475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3pPr>
      <a:lvl4pPr marL="1763713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200">
          <a:solidFill>
            <a:schemeClr val="tx1"/>
          </a:solidFill>
          <a:latin typeface="+mn-lt"/>
        </a:defRPr>
      </a:lvl4pPr>
      <a:lvl5pPr marL="2268538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5pPr>
      <a:lvl6pPr marL="27257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6pPr>
      <a:lvl7pPr marL="31829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7pPr>
      <a:lvl8pPr marL="36401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8pPr>
      <a:lvl9pPr marL="40973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944688" y="739775"/>
            <a:ext cx="4562475" cy="584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/>
              <a:t>Transport látek, osmóza</a:t>
            </a: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1439863" y="1609725"/>
            <a:ext cx="8353425" cy="594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/>
              <a:t>Pro výměnu látek mezi buňkou a okolním prostředím  je rozhodující</a:t>
            </a:r>
          </a:p>
          <a:p>
            <a:pPr>
              <a:lnSpc>
                <a:spcPct val="150000"/>
              </a:lnSpc>
            </a:pPr>
            <a:r>
              <a:rPr lang="cs-CZ" sz="2000"/>
              <a:t>polopropustná </a:t>
            </a:r>
            <a:r>
              <a:rPr lang="cs-CZ" sz="2000" b="1">
                <a:solidFill>
                  <a:srgbClr val="0000E5"/>
                </a:solidFill>
              </a:rPr>
              <a:t>plasmatická membrána (semipermeabilní)</a:t>
            </a:r>
          </a:p>
          <a:p>
            <a:pPr>
              <a:lnSpc>
                <a:spcPct val="150000"/>
              </a:lnSpc>
            </a:pPr>
            <a:endParaRPr lang="cs-CZ" sz="2000"/>
          </a:p>
          <a:p>
            <a:pPr>
              <a:lnSpc>
                <a:spcPct val="150000"/>
              </a:lnSpc>
            </a:pPr>
            <a:r>
              <a:rPr lang="cs-CZ" sz="2000"/>
              <a:t>Způsoby transportu látek přes membránu: </a:t>
            </a:r>
          </a:p>
          <a:p>
            <a:pPr>
              <a:lnSpc>
                <a:spcPct val="150000"/>
              </a:lnSpc>
            </a:pPr>
            <a:endParaRPr lang="cs-CZ" sz="200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2000"/>
              <a:t> Prostá difúze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2000"/>
              <a:t> Transport iontovými kanály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2000"/>
              <a:t> Aktivní transport:</a:t>
            </a:r>
          </a:p>
          <a:p>
            <a:pPr>
              <a:lnSpc>
                <a:spcPct val="150000"/>
              </a:lnSpc>
            </a:pPr>
            <a:r>
              <a:rPr lang="cs-CZ" sz="2000"/>
              <a:t>     primární </a:t>
            </a:r>
          </a:p>
          <a:p>
            <a:pPr>
              <a:lnSpc>
                <a:spcPct val="150000"/>
              </a:lnSpc>
            </a:pPr>
            <a:r>
              <a:rPr lang="cs-CZ" sz="2000"/>
              <a:t>     sekundární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2000"/>
              <a:t> Endocytóza, exocytóza</a:t>
            </a:r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pic>
        <p:nvPicPr>
          <p:cNvPr id="3078" name="Picture 6" descr="transport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t="4837"/>
          <a:stretch>
            <a:fillRect/>
          </a:stretch>
        </p:blipFill>
        <p:spPr bwMode="auto">
          <a:xfrm>
            <a:off x="6480175" y="2987675"/>
            <a:ext cx="3240088" cy="42481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9863" y="684213"/>
            <a:ext cx="8137525" cy="3816350"/>
          </a:xfrm>
        </p:spPr>
        <p:txBody>
          <a:bodyPr/>
          <a:lstStyle/>
          <a:p>
            <a:pPr algn="just" eaLnBrk="1" hangingPunct="1"/>
            <a:r>
              <a:rPr lang="cs-CZ" sz="2000" b="1"/>
              <a:t>Prostá difúze:</a:t>
            </a:r>
            <a:r>
              <a:rPr lang="cs-CZ" sz="2000"/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sz="2000"/>
              <a:t>      látky rozpustné v lipidech pronikají prakticky volně. Kromě toho pronikají membránou také některé malé molekuly jako např. kyslík, oxid uhličitý a voda.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sz="2000"/>
          </a:p>
          <a:p>
            <a:pPr algn="just" eaLnBrk="1" hangingPunct="1"/>
            <a:r>
              <a:rPr lang="cs-CZ" sz="2000" b="1"/>
              <a:t>Iontové kanály: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sz="2000"/>
              <a:t>      jsou póry v membráně tvořené molekulami proteinů. Uvnitř těchto pórů (otvorů) je vodné prostředí a kanály mohou změnou konformace proteinů přecházet mezi stavem zavřeným a otevřeným. </a:t>
            </a:r>
          </a:p>
        </p:txBody>
      </p:sp>
      <p:pic>
        <p:nvPicPr>
          <p:cNvPr id="4101" name="Picture 5" descr="iontový kanál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5545138" y="3851275"/>
            <a:ext cx="3959225" cy="3514725"/>
          </a:xfrm>
          <a:prstGeom prst="rect">
            <a:avLst/>
          </a:prstGeom>
          <a:noFill/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23963" y="4284663"/>
            <a:ext cx="446405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cs-CZ" sz="2000"/>
              <a:t>kanály stále otevřené </a:t>
            </a:r>
          </a:p>
          <a:p>
            <a:pPr defTabSz="914400"/>
            <a:r>
              <a:rPr lang="cs-CZ"/>
              <a:t>(př. pro vodu, aminokyseliny nukleotidy)</a:t>
            </a:r>
          </a:p>
          <a:p>
            <a:pPr defTabSz="914400"/>
            <a:endParaRPr lang="cs-CZ"/>
          </a:p>
          <a:p>
            <a:pPr defTabSz="914400"/>
            <a:endParaRPr lang="cs-CZ" sz="2000"/>
          </a:p>
          <a:p>
            <a:pPr defTabSz="914400"/>
            <a:r>
              <a:rPr lang="cs-CZ" sz="2000"/>
              <a:t>kanály řízení chemicky, napěťově, nebo mechanicky</a:t>
            </a:r>
            <a:r>
              <a:rPr lang="cs-CZ"/>
              <a:t> </a:t>
            </a:r>
          </a:p>
          <a:p>
            <a:pPr defTabSz="914400"/>
            <a:endParaRPr lang="cs-CZ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3887788" y="4859338"/>
            <a:ext cx="1728787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4535488" y="5867400"/>
            <a:ext cx="8636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584325" y="503238"/>
            <a:ext cx="7993063" cy="6516687"/>
          </a:xfrm>
        </p:spPr>
        <p:txBody>
          <a:bodyPr/>
          <a:lstStyle/>
          <a:p>
            <a:pPr eaLnBrk="1" hangingPunct="1"/>
            <a:r>
              <a:rPr lang="cs-CZ" sz="2000"/>
              <a:t>Aktivní transport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sz="2000"/>
              <a:t>Primární: probíhá proti elektrochemickému gradientu, což vyžaduje přísun energie. Typickým příkladem je sodíko – draslíková pumpa.  Tento systém je tvořen membránovým proteinem, který je schopen štěpit ATP a získanou energii využívá pro transport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sz="2000"/>
              <a:t> v jednom cyklu se přemístí: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sz="2000"/>
              <a:t> </a:t>
            </a:r>
            <a:r>
              <a:rPr lang="cs-CZ" sz="2000" b="1">
                <a:solidFill>
                  <a:srgbClr val="FF0000"/>
                </a:solidFill>
              </a:rPr>
              <a:t>3 Na</a:t>
            </a:r>
            <a:r>
              <a:rPr lang="cs-CZ" sz="2000" b="1" baseline="30000">
                <a:solidFill>
                  <a:srgbClr val="FF0000"/>
                </a:solidFill>
              </a:rPr>
              <a:t>+</a:t>
            </a:r>
            <a:r>
              <a:rPr lang="cs-CZ" sz="2000" b="1">
                <a:solidFill>
                  <a:srgbClr val="FF0000"/>
                </a:solidFill>
              </a:rPr>
              <a:t> ven z buňky a 2 K</a:t>
            </a:r>
            <a:r>
              <a:rPr lang="cs-CZ" sz="2000" b="1" baseline="30000">
                <a:solidFill>
                  <a:srgbClr val="FF0000"/>
                </a:solidFill>
              </a:rPr>
              <a:t>+</a:t>
            </a:r>
            <a:r>
              <a:rPr lang="cs-CZ" sz="2000" b="1">
                <a:solidFill>
                  <a:srgbClr val="FF0000"/>
                </a:solidFill>
              </a:rPr>
              <a:t> dovnitř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sz="2000"/>
          </a:p>
          <a:p>
            <a:pPr algn="just" eaLnBrk="1" hangingPunct="1">
              <a:buFont typeface="Wingdings" pitchFamily="2" charset="2"/>
              <a:buNone/>
            </a:pPr>
            <a:endParaRPr lang="cs-CZ" sz="2000"/>
          </a:p>
          <a:p>
            <a:pPr algn="just" eaLnBrk="1" hangingPunct="1">
              <a:buFont typeface="Wingdings" pitchFamily="2" charset="2"/>
              <a:buNone/>
            </a:pPr>
            <a:endParaRPr lang="cs-CZ" sz="2000"/>
          </a:p>
          <a:p>
            <a:pPr algn="just" eaLnBrk="1" hangingPunct="1">
              <a:buFont typeface="Wingdings" pitchFamily="2" charset="2"/>
              <a:buNone/>
            </a:pPr>
            <a:endParaRPr lang="cs-CZ" sz="2000">
              <a:solidFill>
                <a:srgbClr val="0000CC"/>
              </a:solidFill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sz="2000"/>
          </a:p>
          <a:p>
            <a:pPr algn="just" eaLnBrk="1" hangingPunct="1">
              <a:buFont typeface="Wingdings" pitchFamily="2" charset="2"/>
              <a:buNone/>
            </a:pPr>
            <a:endParaRPr lang="cs-CZ" sz="2000"/>
          </a:p>
          <a:p>
            <a:pPr algn="just" eaLnBrk="1" hangingPunct="1">
              <a:buFont typeface="Wingdings" pitchFamily="2" charset="2"/>
              <a:buNone/>
            </a:pPr>
            <a:endParaRPr lang="cs-CZ" sz="2000"/>
          </a:p>
          <a:p>
            <a:pPr algn="just" eaLnBrk="1" hangingPunct="1">
              <a:buFont typeface="Wingdings" pitchFamily="2" charset="2"/>
              <a:buNone/>
            </a:pPr>
            <a:endParaRPr lang="cs-CZ" sz="2000"/>
          </a:p>
          <a:p>
            <a:pPr algn="just" eaLnBrk="1" hangingPunct="1">
              <a:buFont typeface="Wingdings" pitchFamily="2" charset="2"/>
              <a:buNone/>
            </a:pPr>
            <a:r>
              <a:rPr lang="cs-CZ" sz="2000"/>
              <a:t>Sekundární: samotný transport je pasívní, ale je spřažen s jiným transportním systémem, který spotřebovává energii. Transport dvou látek stejným směrem se nazývá </a:t>
            </a:r>
            <a:r>
              <a:rPr lang="cs-CZ" sz="2000">
                <a:solidFill>
                  <a:srgbClr val="0000E5"/>
                </a:solidFill>
              </a:rPr>
              <a:t>symport, </a:t>
            </a:r>
            <a:r>
              <a:rPr lang="cs-CZ" sz="2000"/>
              <a:t>opačným směrem </a:t>
            </a:r>
            <a:r>
              <a:rPr lang="cs-CZ" sz="2000">
                <a:solidFill>
                  <a:srgbClr val="0000E5"/>
                </a:solidFill>
              </a:rPr>
              <a:t>antiport. </a:t>
            </a:r>
            <a:r>
              <a:rPr lang="cs-CZ" sz="2000"/>
              <a:t>Typický je symport glukózy spolu s Na</a:t>
            </a:r>
            <a:r>
              <a:rPr lang="cs-CZ" sz="2000" b="1" baseline="30000"/>
              <a:t> +</a:t>
            </a:r>
            <a:r>
              <a:rPr lang="cs-CZ" sz="2000"/>
              <a:t> ionty na apikálním pólu enterocytů.</a:t>
            </a:r>
          </a:p>
        </p:txBody>
      </p:sp>
      <p:pic>
        <p:nvPicPr>
          <p:cNvPr id="5125" name="Picture 5" descr="Na K pumpa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 l="8832" t="4109" b="23439"/>
          <a:stretch>
            <a:fillRect/>
          </a:stretch>
        </p:blipFill>
        <p:spPr bwMode="auto">
          <a:xfrm>
            <a:off x="2808288" y="3059113"/>
            <a:ext cx="5948362" cy="2662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84325" y="684213"/>
            <a:ext cx="7993063" cy="2447925"/>
          </a:xfrm>
        </p:spPr>
        <p:txBody>
          <a:bodyPr/>
          <a:lstStyle/>
          <a:p>
            <a:pPr algn="just" eaLnBrk="1" hangingPunct="1"/>
            <a:r>
              <a:rPr lang="cs-CZ" sz="2000"/>
              <a:t>Endocytóza, exocytóza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sz="2000"/>
          </a:p>
          <a:p>
            <a:pPr algn="just" eaLnBrk="1" hangingPunct="1">
              <a:buFont typeface="Wingdings" pitchFamily="2" charset="2"/>
              <a:buNone/>
            </a:pPr>
            <a:r>
              <a:rPr lang="cs-CZ" sz="2000"/>
              <a:t>Jde o transport pomocí membránových váčků, tzv. vezikul. Takto jsou transportována např. cholesterol  a proteiny. Jedná-li se o pohlcování pevných částic buňkou, děj se nazývá </a:t>
            </a:r>
            <a:r>
              <a:rPr lang="cs-CZ" sz="2000">
                <a:solidFill>
                  <a:srgbClr val="2929FF"/>
                </a:solidFill>
              </a:rPr>
              <a:t>fagocytóza</a:t>
            </a:r>
            <a:r>
              <a:rPr lang="cs-CZ" sz="2000">
                <a:solidFill>
                  <a:schemeClr val="bg2"/>
                </a:solidFill>
              </a:rPr>
              <a:t>,</a:t>
            </a:r>
            <a:r>
              <a:rPr lang="cs-CZ" sz="2000"/>
              <a:t> pohlcování tekutých kapének nebo koloidních roztoků se nazývá </a:t>
            </a:r>
            <a:r>
              <a:rPr lang="cs-CZ" sz="2000">
                <a:solidFill>
                  <a:srgbClr val="2929FF"/>
                </a:solidFill>
              </a:rPr>
              <a:t>pinocytóza.</a:t>
            </a:r>
            <a:r>
              <a:rPr lang="cs-CZ" sz="2000"/>
              <a:t>  </a:t>
            </a:r>
          </a:p>
        </p:txBody>
      </p:sp>
      <p:pic>
        <p:nvPicPr>
          <p:cNvPr id="6149" name="Picture 5" descr="endocytoza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44608" t="55528" r="14937" b="6645"/>
          <a:stretch>
            <a:fillRect/>
          </a:stretch>
        </p:blipFill>
        <p:spPr bwMode="auto">
          <a:xfrm>
            <a:off x="3722688" y="2987675"/>
            <a:ext cx="5421312" cy="432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4325" y="684213"/>
            <a:ext cx="7994650" cy="5711825"/>
          </a:xfrm>
        </p:spPr>
        <p:txBody>
          <a:bodyPr/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cs-CZ" sz="2000" b="1">
                <a:solidFill>
                  <a:srgbClr val="5858FF"/>
                </a:solidFill>
              </a:rPr>
              <a:t>Fagocytóza</a:t>
            </a:r>
            <a:r>
              <a:rPr lang="cs-CZ" sz="2000"/>
              <a:t>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sz="2000"/>
              <a:t>je zvlášť důležitá u buněk imunitního systému. Rozlišujeme tzv. </a:t>
            </a:r>
            <a:r>
              <a:rPr lang="cs-CZ" sz="2000">
                <a:solidFill>
                  <a:srgbClr val="0000E5"/>
                </a:solidFill>
              </a:rPr>
              <a:t>mikrofágy</a:t>
            </a:r>
            <a:r>
              <a:rPr lang="cs-CZ" sz="2000"/>
              <a:t> (neutrofily a částečně eozinofily), které fagocytují škodliviny za účelem jejich degradace a zničení. Druhou skupinu tvoří tzv. </a:t>
            </a:r>
            <a:r>
              <a:rPr lang="cs-CZ" sz="2000">
                <a:solidFill>
                  <a:srgbClr val="0000E5"/>
                </a:solidFill>
              </a:rPr>
              <a:t>makrofágy</a:t>
            </a:r>
            <a:r>
              <a:rPr lang="cs-CZ" sz="2000"/>
              <a:t> (monocyty a jejich tkáňové formy – makrofágy, dendritické buňky), které škodliviny (antigeny) zfagocytují, rozloží na krátké fragmenty a vystaví na svém povrchu, kde jsou rozpoznávány dalšími buňkami imunitního systému. 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sz="2000"/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sz="2000" i="1"/>
              <a:t>Vyšetření fagocytózy patří mezi specializovaná imunologická vyšetření. Jednou z vyšetřovacích metod je tzv. </a:t>
            </a:r>
            <a:r>
              <a:rPr lang="cs-CZ" sz="2000" i="1">
                <a:solidFill>
                  <a:srgbClr val="0000E5"/>
                </a:solidFill>
              </a:rPr>
              <a:t>test ingesce partikulí</a:t>
            </a:r>
            <a:r>
              <a:rPr lang="cs-CZ" sz="2000" i="1"/>
              <a:t>:  krev se inkubuje jednu hodinu se suspenzí částic (partikulí), následně se zhotoví roztěr a obarví. Vyhodnotí se počet buněk, které fagocytovaly částice vzhledem k celkovému počtu buněk schopných fagocytózy.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sz="2000" i="1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295400" y="1763713"/>
            <a:ext cx="8497888" cy="5400675"/>
          </a:xfrm>
        </p:spPr>
        <p:txBody>
          <a:bodyPr/>
          <a:lstStyle/>
          <a:p>
            <a:pPr algn="just" eaLnBrk="1" hangingPunct="1"/>
            <a:r>
              <a:rPr lang="cs-CZ" sz="2000"/>
              <a:t>Osmotické procesy vznikají v důsledku toto, že plasmatická membrána propouští vodu, ale nepropouští látky v ní rozpuštěné. Voda se pohybuje ven nebo dovnitř buňky ve snaze vyrovnat koncentrace uvnitř a vně buňky. </a:t>
            </a:r>
          </a:p>
          <a:p>
            <a:pPr eaLnBrk="1" hangingPunct="1"/>
            <a:endParaRPr lang="cs-CZ" sz="2000"/>
          </a:p>
          <a:p>
            <a:pPr eaLnBrk="1" hangingPunct="1"/>
            <a:r>
              <a:rPr lang="cs-CZ" sz="2000" b="1"/>
              <a:t>Izotonické prostředí:</a:t>
            </a:r>
            <a:r>
              <a:rPr lang="cs-CZ" sz="2000"/>
              <a:t> roztok o stejné koncentraci jako má cytoplasma</a:t>
            </a:r>
          </a:p>
          <a:p>
            <a:pPr eaLnBrk="1" hangingPunct="1"/>
            <a:r>
              <a:rPr lang="cs-CZ" sz="2000" b="1"/>
              <a:t>Hypertonické:</a:t>
            </a:r>
            <a:r>
              <a:rPr lang="cs-CZ" sz="2000"/>
              <a:t> o vyšší koncentraci </a:t>
            </a:r>
          </a:p>
          <a:p>
            <a:pPr eaLnBrk="1" hangingPunct="1"/>
            <a:r>
              <a:rPr lang="cs-CZ" sz="2000" b="1"/>
              <a:t>Hypotonické:</a:t>
            </a:r>
            <a:r>
              <a:rPr lang="cs-CZ" sz="2000"/>
              <a:t> o nižší koncentraci </a:t>
            </a:r>
          </a:p>
          <a:p>
            <a:pPr eaLnBrk="1" hangingPunct="1">
              <a:buFont typeface="Wingdings" pitchFamily="2" charset="2"/>
              <a:buNone/>
            </a:pPr>
            <a:endParaRPr lang="cs-CZ" sz="200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11300" y="503238"/>
            <a:ext cx="5616575" cy="900112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pPr eaLnBrk="1" hangingPunct="1"/>
            <a:r>
              <a:rPr lang="cs-CZ" sz="3200"/>
              <a:t>Osmotické děje na membráně</a:t>
            </a:r>
          </a:p>
        </p:txBody>
      </p:sp>
      <p:pic>
        <p:nvPicPr>
          <p:cNvPr id="8198" name="Picture 6" descr="osmoza"/>
          <p:cNvPicPr>
            <a:picLocks noChangeAspect="1" noChangeArrowheads="1"/>
          </p:cNvPicPr>
          <p:nvPr/>
        </p:nvPicPr>
        <p:blipFill>
          <a:blip r:embed="rId2" cstate="print"/>
          <a:srcRect b="15622"/>
          <a:stretch>
            <a:fillRect/>
          </a:stretch>
        </p:blipFill>
        <p:spPr bwMode="auto">
          <a:xfrm>
            <a:off x="2376488" y="4787900"/>
            <a:ext cx="6696075" cy="2520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ChangeArrowheads="1"/>
          </p:cNvSpPr>
          <p:nvPr/>
        </p:nvSpPr>
        <p:spPr bwMode="auto">
          <a:xfrm>
            <a:off x="3240088" y="4859338"/>
            <a:ext cx="1368425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95400" y="503238"/>
            <a:ext cx="8281988" cy="680561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cs-CZ" sz="1800" b="1"/>
              <a:t>Živočišná buňka v prostředí: 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sz="1800" b="1"/>
          </a:p>
          <a:p>
            <a:pPr marL="0" indent="0" algn="just" eaLnBrk="1" hangingPunct="1"/>
            <a:r>
              <a:rPr lang="cs-CZ" sz="1800"/>
              <a:t> </a:t>
            </a:r>
            <a:r>
              <a:rPr lang="cs-CZ" sz="1800" b="1"/>
              <a:t>hypertonickém:</a:t>
            </a:r>
            <a:r>
              <a:rPr lang="cs-CZ" sz="1800"/>
              <a:t> voda uniká ven z buňky a buňka se svrašťuje </a:t>
            </a:r>
            <a:r>
              <a:rPr lang="cs-CZ" sz="1800">
                <a:solidFill>
                  <a:srgbClr val="0000E5"/>
                </a:solidFill>
              </a:rPr>
              <a:t>(plasmorhiza)</a:t>
            </a:r>
          </a:p>
          <a:p>
            <a:pPr marL="0" indent="0" algn="just" eaLnBrk="1" hangingPunct="1"/>
            <a:r>
              <a:rPr lang="cs-CZ" sz="1800" b="1"/>
              <a:t> hypotonickém:</a:t>
            </a:r>
            <a:r>
              <a:rPr lang="cs-CZ" sz="1800"/>
              <a:t> voda vniká do buňky a ta zvětšuje svůj objem, přičemž může i prasknout. Jev se nazývá </a:t>
            </a:r>
            <a:r>
              <a:rPr lang="cs-CZ" sz="1800">
                <a:solidFill>
                  <a:srgbClr val="0000E5"/>
                </a:solidFill>
              </a:rPr>
              <a:t>plasmoptýza</a:t>
            </a:r>
            <a:r>
              <a:rPr lang="cs-CZ" sz="1800"/>
              <a:t> a v případě červených krvinek </a:t>
            </a:r>
            <a:r>
              <a:rPr lang="cs-CZ" sz="1800">
                <a:solidFill>
                  <a:srgbClr val="0000E5"/>
                </a:solidFill>
              </a:rPr>
              <a:t>osmotická hemolýza. 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sz="1800"/>
          </a:p>
          <a:p>
            <a:pPr marL="0" indent="0" eaLnBrk="1" hangingPunct="1">
              <a:buFont typeface="Wingdings" pitchFamily="2" charset="2"/>
              <a:buNone/>
            </a:pPr>
            <a:r>
              <a:rPr lang="cs-CZ" sz="1800" b="1"/>
              <a:t>Rostlinná buňka v prostředí: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sz="1800" b="1"/>
          </a:p>
          <a:p>
            <a:pPr marL="0" indent="0" algn="just" eaLnBrk="1" hangingPunct="1"/>
            <a:r>
              <a:rPr lang="cs-CZ" sz="1800" b="1"/>
              <a:t> hypertonickém:</a:t>
            </a:r>
            <a:r>
              <a:rPr lang="cs-CZ" sz="1800"/>
              <a:t>  z buňky uniká voda, ale vnější tvar se díky pevné buněčné stěně nemění. Objem zmenšuje pouze cytoplasma a vakuoly, což se projeví oddělením plasmatické membrány od buněčné stěny. Přes buněčnou stěnu proniká v tomto případě voda i látka v ní rozpuštěná. Jev se označuje jako </a:t>
            </a:r>
            <a:r>
              <a:rPr lang="cs-CZ" sz="1800">
                <a:solidFill>
                  <a:srgbClr val="0000E5"/>
                </a:solidFill>
              </a:rPr>
              <a:t>plasmolýza</a:t>
            </a:r>
            <a:r>
              <a:rPr lang="cs-CZ" sz="1800"/>
              <a:t>. </a:t>
            </a:r>
          </a:p>
          <a:p>
            <a:pPr marL="0" indent="0" algn="just" eaLnBrk="1" hangingPunct="1"/>
            <a:r>
              <a:rPr lang="cs-CZ" sz="1800"/>
              <a:t> </a:t>
            </a:r>
            <a:r>
              <a:rPr lang="cs-CZ" sz="1800" b="1"/>
              <a:t>hypotonickém:</a:t>
            </a:r>
            <a:r>
              <a:rPr lang="cs-CZ" sz="1800"/>
              <a:t> pronikání vody do buňky a zvětšování objemu  probíhá ale jen do určité míry. Je totiž limitováno  buněčnou stěnou, která je pevná a další rozpínání buněčného obsahu neumožní. Nastává zvýšení tlaku v buňce, tzv. turgor, které se ale vizuálně nijak neprojevuje. Pouze při déletrvajícím působení může dojít k poškození buněčné stěny a k prasknutí celé buňky. Tento jev nastává např. při praskání třešní za deště, protože dešťová voda představuje vůči cytoplasmě buněk hypotonické prostředí.</a:t>
            </a:r>
            <a:r>
              <a:rPr lang="cs-CZ" sz="2000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2087563" y="2051050"/>
            <a:ext cx="65532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366838" y="1619250"/>
            <a:ext cx="7994650" cy="4283075"/>
          </a:xfrm>
        </p:spPr>
        <p:txBody>
          <a:bodyPr/>
          <a:lstStyle/>
          <a:p>
            <a:pPr eaLnBrk="1" hangingPunct="1"/>
            <a:r>
              <a:rPr lang="cs-CZ" sz="1800"/>
              <a:t>Trojan a kol.: Lékařská fyziologie, Grada, 2003</a:t>
            </a:r>
          </a:p>
          <a:p>
            <a:pPr eaLnBrk="1" hangingPunct="1"/>
            <a:r>
              <a:rPr lang="cs-CZ" sz="1800"/>
              <a:t>Bártová a kol.: Návody k praktickým cvičením z biologie, VFU Brno 2007</a:t>
            </a:r>
          </a:p>
          <a:p>
            <a:pPr eaLnBrk="1" hangingPunct="1"/>
            <a:r>
              <a:rPr lang="cs-CZ" sz="1800">
                <a:solidFill>
                  <a:schemeClr val="tx2"/>
                </a:solidFill>
                <a:cs typeface="Arial" charset="0"/>
              </a:rPr>
              <a:t>Paleček: Biologie buňky, 1996 </a:t>
            </a:r>
          </a:p>
          <a:p>
            <a:pPr eaLnBrk="1" hangingPunct="1"/>
            <a:r>
              <a:rPr lang="cs-CZ" sz="1800">
                <a:solidFill>
                  <a:schemeClr val="tx2"/>
                </a:solidFill>
                <a:cs typeface="Arial" charset="0"/>
              </a:rPr>
              <a:t>Nečas a kol.: Obecná biologie, H</a:t>
            </a:r>
            <a:r>
              <a:rPr lang="en-US" sz="1800">
                <a:solidFill>
                  <a:schemeClr val="tx2"/>
                </a:solidFill>
                <a:cs typeface="Arial" charset="0"/>
              </a:rPr>
              <a:t>&amp;</a:t>
            </a:r>
            <a:r>
              <a:rPr lang="cs-CZ" sz="1800">
                <a:solidFill>
                  <a:schemeClr val="tx2"/>
                </a:solidFill>
                <a:cs typeface="Arial" charset="0"/>
              </a:rPr>
              <a:t>h Jinočany, 2000</a:t>
            </a:r>
            <a:endParaRPr lang="en-US" sz="1800"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sz="180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39863" y="539750"/>
            <a:ext cx="5256212" cy="719138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eaLnBrk="1" hangingPunct="1"/>
            <a:br>
              <a:rPr lang="cs-CZ" sz="3200"/>
            </a:br>
            <a:r>
              <a:rPr lang="cs-CZ" sz="3200"/>
              <a:t>Použité zdroje a obrázky: </a:t>
            </a:r>
            <a:br>
              <a:rPr lang="cs-CZ"/>
            </a:br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304</TotalTime>
  <Words>714</Words>
  <Application>Microsoft Office PowerPoint</Application>
  <PresentationFormat>Vlastní</PresentationFormat>
  <Paragraphs>65</Paragraphs>
  <Slides>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Arial Unicode MS</vt:lpstr>
      <vt:lpstr>Times New Roman</vt:lpstr>
      <vt:lpstr>Wingdings</vt:lpstr>
      <vt:lpstr>Pixel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Osmotické děje na membráně</vt:lpstr>
      <vt:lpstr>Prezentace aplikace PowerPoint</vt:lpstr>
      <vt:lpstr> Použité zdroje a obrázky: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Škoda</dc:creator>
  <cp:lastModifiedBy>Monika Dušková</cp:lastModifiedBy>
  <cp:revision>30</cp:revision>
  <cp:lastPrinted>1601-01-01T00:00:00Z</cp:lastPrinted>
  <dcterms:created xsi:type="dcterms:W3CDTF">2009-07-20T10:14:54Z</dcterms:created>
  <dcterms:modified xsi:type="dcterms:W3CDTF">2021-10-12T10:54:07Z</dcterms:modified>
</cp:coreProperties>
</file>