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62" r:id="rId3"/>
    <p:sldId id="269" r:id="rId4"/>
    <p:sldId id="261" r:id="rId5"/>
    <p:sldId id="270" r:id="rId6"/>
    <p:sldId id="264" r:id="rId7"/>
    <p:sldId id="271" r:id="rId8"/>
    <p:sldId id="265" r:id="rId9"/>
    <p:sldId id="272" r:id="rId10"/>
    <p:sldId id="266" r:id="rId11"/>
    <p:sldId id="273" r:id="rId12"/>
    <p:sldId id="267" r:id="rId13"/>
    <p:sldId id="274" r:id="rId14"/>
    <p:sldId id="268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00"/>
    <a:srgbClr val="000066"/>
    <a:srgbClr val="FFFFCC"/>
    <a:srgbClr val="00FF00"/>
    <a:srgbClr val="FF99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8-10-12T15:36:37.968" idx="1">
    <p:pos x="5693" y="1034"/>
    <p:text>zbarvení obilek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cs-CZ" altLang="cs-CZ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cs-CZ" altLang="cs-CZ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cs-CZ" altLang="cs-CZ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30D752DF-73D4-4D26-91B0-D4F387F56F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5818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3A198-7D81-4716-B200-FD4D42FC49D3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546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B2C48-FAD9-4C26-BA12-C3282EC53757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239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5C89CE-31CB-4E04-A623-7726B9D41B9A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4377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7AC49-AF82-4AF5-9662-D184C00A58DF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7572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E844E-FEDC-4C8B-99BB-B5DEADCFDAC9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9427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9A869-664F-42BD-99B8-0906484B712B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2038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DF585B-DBAD-4447-9945-B6B9EC5B7137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4288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5428F-1336-43FA-A9C5-79E64E325112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769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81AD8-0428-4763-A314-85CF6089F46A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3146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DFBB9-2074-48E9-B8FC-AD9827893526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3593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9377F-7D25-4BFE-AFD5-75F468DF56DF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6746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0DC3C-74F3-4528-96E0-C751AC51F3FD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0120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3993A-8E58-4A4C-88BC-8F40EBA93377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8326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3F617-3035-4E2E-8620-B791F087D72E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601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2D49E-9973-4F27-A58C-B7AF1B4B853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402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FD7B8-1C42-4118-9257-04221D4294A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098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0799A-55B7-45CF-9E08-99F5E5AE41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675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38A39-5876-4935-948A-059B89BEA9B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118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1F69A-22CE-462C-B890-9D09C338B52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503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69060-04FE-4F52-956A-F7784E22CCF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702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7EB43-D8DD-4760-8B30-C2C24EAD8A5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218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57CB8-8157-4A41-AAEC-BA600B00118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892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41472-B77C-45C4-B4F6-A45E2C2CFE5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569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87D92-B24F-40B3-AAC8-C4038963B09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497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39C31-ECE8-4BCC-9E07-0E65FD9E299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042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F188EA27-F016-458E-960F-C9DACCD1F91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84213" y="893763"/>
            <a:ext cx="262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arenR"/>
            </a:pPr>
            <a:r>
              <a:rPr lang="cs-CZ" altLang="cs-CZ" b="1" i="0">
                <a:solidFill>
                  <a:schemeClr val="accent2"/>
                </a:solidFill>
              </a:rPr>
              <a:t> </a:t>
            </a:r>
            <a:r>
              <a:rPr lang="cs-CZ" altLang="cs-CZ" b="1" i="0" u="sng">
                <a:solidFill>
                  <a:schemeClr val="accent2"/>
                </a:solidFill>
              </a:rPr>
              <a:t>Reciproká interakce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743075" y="197643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A_B_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206750" y="19573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A_bb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862513" y="19573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aaB_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659563" y="19573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aabb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887538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9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425825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5057775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6884988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1</a:t>
            </a:r>
          </a:p>
        </p:txBody>
      </p:sp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644900"/>
            <a:ext cx="40005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  <p:bldP spid="38918" grpId="0"/>
      <p:bldP spid="38919" grpId="0"/>
      <p:bldP spid="38920" grpId="0"/>
      <p:bldP spid="38921" grpId="0"/>
      <p:bldP spid="38922" grpId="0"/>
      <p:bldP spid="389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8163" y="604838"/>
            <a:ext cx="5873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i="0">
                <a:solidFill>
                  <a:schemeClr val="accent2"/>
                </a:solidFill>
              </a:rPr>
              <a:t>6) </a:t>
            </a:r>
            <a:r>
              <a:rPr lang="cs-CZ" altLang="cs-CZ" b="1" i="0" u="sng">
                <a:solidFill>
                  <a:schemeClr val="accent2"/>
                </a:solidFill>
              </a:rPr>
              <a:t>Multiplicita</a:t>
            </a:r>
            <a:endParaRPr lang="cs-CZ" altLang="cs-CZ" b="1" i="0">
              <a:solidFill>
                <a:schemeClr val="accent2"/>
              </a:solidFill>
            </a:endParaRPr>
          </a:p>
          <a:p>
            <a:r>
              <a:rPr lang="cs-CZ" altLang="cs-CZ" i="0"/>
              <a:t>           </a:t>
            </a:r>
            <a:endParaRPr lang="cs-CZ" altLang="cs-CZ" i="0" u="sng"/>
          </a:p>
          <a:p>
            <a:r>
              <a:rPr lang="cs-CZ" altLang="cs-CZ" b="1" i="0"/>
              <a:t>	</a:t>
            </a:r>
            <a:r>
              <a:rPr lang="cs-CZ" altLang="cs-CZ" b="1" i="0" u="sng"/>
              <a:t>Duplicita nekumulativní</a:t>
            </a:r>
            <a:endParaRPr lang="cs-CZ" altLang="cs-CZ" b="1" i="0"/>
          </a:p>
          <a:p>
            <a:r>
              <a:rPr lang="cs-CZ" altLang="cs-CZ" i="0"/>
              <a:t>		stačí jedna dominantní alela k úplnému projevu</a:t>
            </a:r>
          </a:p>
        </p:txBody>
      </p:sp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0"/>
            <a:ext cx="108585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867400" y="0"/>
            <a:ext cx="21796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500"/>
              <a:t>Capsella bursa pastoris</a:t>
            </a: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8163" y="604838"/>
            <a:ext cx="5873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i="0">
                <a:solidFill>
                  <a:schemeClr val="accent2"/>
                </a:solidFill>
              </a:rPr>
              <a:t>6) </a:t>
            </a:r>
            <a:r>
              <a:rPr lang="cs-CZ" altLang="cs-CZ" b="1" i="0" u="sng">
                <a:solidFill>
                  <a:schemeClr val="accent2"/>
                </a:solidFill>
              </a:rPr>
              <a:t>Multiplicita</a:t>
            </a:r>
            <a:endParaRPr lang="cs-CZ" altLang="cs-CZ" b="1" i="0">
              <a:solidFill>
                <a:schemeClr val="accent2"/>
              </a:solidFill>
            </a:endParaRPr>
          </a:p>
          <a:p>
            <a:r>
              <a:rPr lang="cs-CZ" altLang="cs-CZ" i="0"/>
              <a:t>           </a:t>
            </a:r>
            <a:endParaRPr lang="cs-CZ" altLang="cs-CZ" i="0" u="sng"/>
          </a:p>
          <a:p>
            <a:r>
              <a:rPr lang="cs-CZ" altLang="cs-CZ" b="1" i="0"/>
              <a:t>	</a:t>
            </a:r>
            <a:r>
              <a:rPr lang="cs-CZ" altLang="cs-CZ" b="1" i="0" u="sng"/>
              <a:t>Duplicita nekumulativní</a:t>
            </a:r>
            <a:endParaRPr lang="cs-CZ" altLang="cs-CZ" b="1" i="0"/>
          </a:p>
          <a:p>
            <a:r>
              <a:rPr lang="cs-CZ" altLang="cs-CZ" i="0"/>
              <a:t>		stačí jedna dominantní alela k úplnému projevu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43075" y="197643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A_B_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206750" y="19573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A_bb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862513" y="19573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aaB_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659563" y="19573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aabb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887538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9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425825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057775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884988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1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132138" y="1844675"/>
            <a:ext cx="865187" cy="1150938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1692275" y="1844675"/>
            <a:ext cx="865188" cy="1150938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4787900" y="1844675"/>
            <a:ext cx="865188" cy="1150938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132138" y="45085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+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627313" y="45085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+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2843213" y="49418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15</a:t>
            </a:r>
          </a:p>
        </p:txBody>
      </p:sp>
      <p:pic>
        <p:nvPicPr>
          <p:cNvPr id="21522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0"/>
            <a:ext cx="108585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4856 L 0.1033 0.23746 " pathEditMode="relative" ptsTypes="AA">
                                      <p:cBhvr>
                                        <p:cTn id="2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0.04092 L -0.05521 0.2716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11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5133 L -0.23646 0.31352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13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0.03538 C -0.05643 0.11075 -0.08924 0.18613 -0.07587 0.23168 C -0.0625 0.27723 0.03489 0.29549 0.05694 0.30821 " pathEditMode="relative" ptsTypes="aaA">
                                      <p:cBhvr>
                                        <p:cTn id="36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0.03815 L -0.05712 0.3107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1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04046E-6 C 0.02066 0.07468 0.04149 0.14983 0.01146 0.20162 C -0.01858 0.25341 -0.14844 0.29249 -0.18038 0.31075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15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7 0.03052 L -0.15591 0.30312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2 0.04856 L -0.17553 0.37387 " pathEditMode="relative" ptsTypes="AA">
                                      <p:cBhvr>
                                        <p:cTn id="59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  <p:bldP spid="21511" grpId="0"/>
      <p:bldP spid="21512" grpId="0"/>
      <p:bldP spid="21513" grpId="0"/>
      <p:bldP spid="21514" grpId="0"/>
      <p:bldP spid="21515" grpId="0"/>
      <p:bldP spid="21516" grpId="0" animBg="1"/>
      <p:bldP spid="21516" grpId="1" animBg="1"/>
      <p:bldP spid="21517" grpId="0" animBg="1"/>
      <p:bldP spid="21517" grpId="1" animBg="1"/>
      <p:bldP spid="21518" grpId="0" animBg="1"/>
      <p:bldP spid="21518" grpId="1" animBg="1"/>
      <p:bldP spid="21519" grpId="0"/>
      <p:bldP spid="21520" grpId="0"/>
      <p:bldP spid="215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38163" y="595313"/>
            <a:ext cx="63436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i="0">
                <a:solidFill>
                  <a:schemeClr val="accent2"/>
                </a:solidFill>
              </a:rPr>
              <a:t>6) </a:t>
            </a:r>
            <a:r>
              <a:rPr lang="cs-CZ" altLang="cs-CZ" b="1" i="0" u="sng">
                <a:solidFill>
                  <a:schemeClr val="accent2"/>
                </a:solidFill>
              </a:rPr>
              <a:t>Multiplicita</a:t>
            </a:r>
            <a:endParaRPr lang="cs-CZ" altLang="cs-CZ" b="1" i="0">
              <a:solidFill>
                <a:schemeClr val="accent2"/>
              </a:solidFill>
            </a:endParaRPr>
          </a:p>
          <a:p>
            <a:r>
              <a:rPr lang="cs-CZ" altLang="cs-CZ" i="0"/>
              <a:t>           </a:t>
            </a:r>
            <a:endParaRPr lang="cs-CZ" altLang="cs-CZ" i="0" u="sng"/>
          </a:p>
          <a:p>
            <a:r>
              <a:rPr lang="cs-CZ" altLang="cs-CZ" b="1" i="0"/>
              <a:t>     </a:t>
            </a:r>
            <a:r>
              <a:rPr lang="cs-CZ" altLang="cs-CZ" b="1" i="0" u="sng">
                <a:cs typeface="Times New Roman" panose="02020603050405020304" pitchFamily="18" charset="0"/>
              </a:rPr>
              <a:t>Duplicita kumulativní s dominancí</a:t>
            </a:r>
            <a:endParaRPr lang="cs-CZ" altLang="cs-CZ" b="1" i="0">
              <a:cs typeface="Times New Roman" panose="02020603050405020304" pitchFamily="18" charset="0"/>
            </a:endParaRPr>
          </a:p>
          <a:p>
            <a:r>
              <a:rPr lang="cs-CZ" altLang="cs-CZ" i="0">
                <a:cs typeface="Times New Roman" panose="02020603050405020304" pitchFamily="18" charset="0"/>
              </a:rPr>
              <a:t>          přítomnost dominantní alely obou, jednoho genu nebo </a:t>
            </a:r>
          </a:p>
          <a:p>
            <a:r>
              <a:rPr lang="cs-CZ" altLang="cs-CZ" i="0">
                <a:cs typeface="Times New Roman" panose="02020603050405020304" pitchFamily="18" charset="0"/>
              </a:rPr>
              <a:t>          nepřítomnost</a:t>
            </a:r>
          </a:p>
        </p:txBody>
      </p:sp>
      <p:pic>
        <p:nvPicPr>
          <p:cNvPr id="1538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692275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7494588" y="1700213"/>
            <a:ext cx="16494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500"/>
              <a:t>Hordeum vulgare</a:t>
            </a: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8163" y="595313"/>
            <a:ext cx="63436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i="0">
                <a:solidFill>
                  <a:schemeClr val="accent2"/>
                </a:solidFill>
              </a:rPr>
              <a:t>6) </a:t>
            </a:r>
            <a:r>
              <a:rPr lang="cs-CZ" altLang="cs-CZ" b="1" i="0" u="sng">
                <a:solidFill>
                  <a:schemeClr val="accent2"/>
                </a:solidFill>
              </a:rPr>
              <a:t>Multiplicita</a:t>
            </a:r>
            <a:endParaRPr lang="cs-CZ" altLang="cs-CZ" b="1" i="0">
              <a:solidFill>
                <a:schemeClr val="accent2"/>
              </a:solidFill>
            </a:endParaRPr>
          </a:p>
          <a:p>
            <a:r>
              <a:rPr lang="cs-CZ" altLang="cs-CZ" i="0"/>
              <a:t>           </a:t>
            </a:r>
            <a:endParaRPr lang="cs-CZ" altLang="cs-CZ" i="0" u="sng"/>
          </a:p>
          <a:p>
            <a:r>
              <a:rPr lang="cs-CZ" altLang="cs-CZ" b="1" i="0"/>
              <a:t>     </a:t>
            </a:r>
            <a:r>
              <a:rPr lang="cs-CZ" altLang="cs-CZ" b="1" i="0" u="sng">
                <a:cs typeface="Times New Roman" panose="02020603050405020304" pitchFamily="18" charset="0"/>
              </a:rPr>
              <a:t>Duplicita kumulativní s dominancí</a:t>
            </a:r>
            <a:endParaRPr lang="cs-CZ" altLang="cs-CZ" b="1" i="0">
              <a:cs typeface="Times New Roman" panose="02020603050405020304" pitchFamily="18" charset="0"/>
            </a:endParaRPr>
          </a:p>
          <a:p>
            <a:r>
              <a:rPr lang="cs-CZ" altLang="cs-CZ" i="0">
                <a:cs typeface="Times New Roman" panose="02020603050405020304" pitchFamily="18" charset="0"/>
              </a:rPr>
              <a:t>          přítomnost dominantní alely obou, jednoho genu nebo </a:t>
            </a:r>
          </a:p>
          <a:p>
            <a:r>
              <a:rPr lang="cs-CZ" altLang="cs-CZ" i="0">
                <a:cs typeface="Times New Roman" panose="02020603050405020304" pitchFamily="18" charset="0"/>
              </a:rPr>
              <a:t>          nepřítomnost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743075" y="240188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A_B_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206750" y="238283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A_bb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862513" y="238283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aaB_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659563" y="238283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aabb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887538" y="283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9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425825" y="283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057775" y="283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884988" y="283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1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4786313" y="2270125"/>
            <a:ext cx="865187" cy="1150938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3130550" y="2271713"/>
            <a:ext cx="865188" cy="1150937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3924300" y="4640263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+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3924300" y="50784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6</a:t>
            </a:r>
          </a:p>
        </p:txBody>
      </p:sp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692275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7494588" y="1700213"/>
            <a:ext cx="16494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500"/>
              <a:t>Hordeum vulgare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0.03052 L 0.07066 0.24023 " pathEditMode="relative" ptsTypes="AA">
                                      <p:cBhvr>
                                        <p:cTn id="21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5133 L -0.11042 0.2820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11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08 0.05503 C -0.05556 0.1059 -0.07986 0.157 -0.07032 0.1926 C -0.06077 0.22821 0.01024 0.25619 0.02639 0.2689 " pathEditMode="relative" rAng="0" ptsTypes="aaA">
                                      <p:cBhvr>
                                        <p:cTn id="2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10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26 0.01711 C 0.03941 0.08208 0.05555 0.14728 0.03646 0.1896 C 0.01736 0.23191 -0.07014 0.25711 -0.09149 0.27052 " pathEditMode="relative" rAng="0" ptsTypes="aaA">
                                      <p:cBhvr>
                                        <p:cTn id="33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12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03815 L 0.04045 0.27931 " pathEditMode="relative" ptsTypes="AA">
                                      <p:cBhvr>
                                        <p:cTn id="4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04856 L 0.05607 0.3317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4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2104 L -0.06927 0.29271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" y="13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3815 L -0.08889 0.32139 " pathEditMode="relative" ptsTypes="AA">
                                      <p:cBhvr>
                                        <p:cTn id="51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/>
      <p:bldP spid="22535" grpId="0"/>
      <p:bldP spid="22536" grpId="0"/>
      <p:bldP spid="22537" grpId="0"/>
      <p:bldP spid="22538" grpId="0"/>
      <p:bldP spid="22539" grpId="0"/>
      <p:bldP spid="22540" grpId="0" animBg="1"/>
      <p:bldP spid="22540" grpId="1" animBg="1"/>
      <p:bldP spid="22541" grpId="0" animBg="1"/>
      <p:bldP spid="22541" grpId="1" animBg="1"/>
      <p:bldP spid="22542" grpId="0"/>
      <p:bldP spid="225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9750" y="604838"/>
            <a:ext cx="4540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i="0">
                <a:solidFill>
                  <a:schemeClr val="accent2"/>
                </a:solidFill>
              </a:rPr>
              <a:t>6) </a:t>
            </a:r>
            <a:r>
              <a:rPr lang="cs-CZ" altLang="cs-CZ" b="1" i="0" u="sng">
                <a:solidFill>
                  <a:schemeClr val="accent2"/>
                </a:solidFill>
              </a:rPr>
              <a:t>Multiplicita</a:t>
            </a:r>
            <a:endParaRPr lang="cs-CZ" altLang="cs-CZ" b="1" i="0">
              <a:solidFill>
                <a:schemeClr val="accent2"/>
              </a:solidFill>
            </a:endParaRPr>
          </a:p>
          <a:p>
            <a:r>
              <a:rPr lang="cs-CZ" altLang="cs-CZ" i="0"/>
              <a:t>           </a:t>
            </a:r>
            <a:endParaRPr lang="cs-CZ" altLang="cs-CZ" i="0" u="sng"/>
          </a:p>
          <a:p>
            <a:r>
              <a:rPr lang="cs-CZ" altLang="cs-CZ" b="1" i="0"/>
              <a:t>	</a:t>
            </a:r>
            <a:r>
              <a:rPr lang="cs-CZ" altLang="cs-CZ" b="1" i="0" u="sng"/>
              <a:t>Duplicita kumulativní bez dominance</a:t>
            </a:r>
            <a:endParaRPr lang="cs-CZ" altLang="cs-CZ" b="1" i="0"/>
          </a:p>
          <a:p>
            <a:r>
              <a:rPr lang="cs-CZ" altLang="cs-CZ" i="0"/>
              <a:t>		počet dominantních alel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908175" y="2133600"/>
            <a:ext cx="5441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AABB    	    AABb          AAbb          Aabb          aabb</a:t>
            </a:r>
          </a:p>
          <a:p>
            <a:r>
              <a:rPr lang="cs-CZ" altLang="cs-CZ" i="0"/>
              <a:t>	    AaBB          aaBB          aaBb</a:t>
            </a:r>
          </a:p>
          <a:p>
            <a:r>
              <a:rPr lang="cs-CZ" altLang="cs-CZ" i="0"/>
              <a:t>		         AaBb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2176463" y="33766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1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3255963" y="33766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4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4479925" y="33766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6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703888" y="33766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4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6877050" y="33575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1</a:t>
            </a:r>
          </a:p>
        </p:txBody>
      </p:sp>
      <p:pic>
        <p:nvPicPr>
          <p:cNvPr id="16407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0"/>
            <a:ext cx="11176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7451725" y="1595438"/>
            <a:ext cx="16779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500"/>
              <a:t>Triticum aestivum</a:t>
            </a: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/>
      <p:bldP spid="16402" grpId="0"/>
      <p:bldP spid="16403" grpId="0"/>
      <p:bldP spid="16404" grpId="0"/>
      <p:bldP spid="16405" grpId="0"/>
      <p:bldP spid="164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68313" y="595313"/>
            <a:ext cx="2863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>
                <a:solidFill>
                  <a:schemeClr val="accent2"/>
                </a:solidFill>
              </a:rPr>
              <a:t>2) </a:t>
            </a:r>
            <a:r>
              <a:rPr lang="cs-CZ" altLang="cs-CZ" b="1" i="0" u="sng">
                <a:solidFill>
                  <a:schemeClr val="accent2"/>
                </a:solidFill>
              </a:rPr>
              <a:t>Dominantní epistáze</a:t>
            </a:r>
          </a:p>
          <a:p>
            <a:r>
              <a:rPr lang="cs-CZ" altLang="cs-CZ" i="0"/>
              <a:t>         epistatický gen – A</a:t>
            </a:r>
          </a:p>
          <a:p>
            <a:r>
              <a:rPr lang="cs-CZ" altLang="cs-CZ" i="0"/>
              <a:t>         hypostatický gen – B</a:t>
            </a:r>
          </a:p>
          <a:p>
            <a:r>
              <a:rPr lang="cs-CZ" altLang="cs-CZ" i="0"/>
              <a:t>                   alela A </a:t>
            </a:r>
            <a:r>
              <a:rPr lang="en-US" altLang="cs-CZ" i="0"/>
              <a:t>&gt; </a:t>
            </a:r>
            <a:r>
              <a:rPr lang="cs-CZ" altLang="cs-CZ" i="0"/>
              <a:t>B</a:t>
            </a:r>
          </a:p>
        </p:txBody>
      </p:sp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44450"/>
            <a:ext cx="1346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8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44450"/>
            <a:ext cx="1687512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989138"/>
            <a:ext cx="1249362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989138"/>
            <a:ext cx="11112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43075" y="197643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A_B_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06750" y="19573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A_bb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862513" y="19573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aaB_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659563" y="19573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aabb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887538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9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425825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057775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84988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1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051050" y="44831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+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046288" y="500697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12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68313" y="595313"/>
            <a:ext cx="2863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>
                <a:solidFill>
                  <a:schemeClr val="accent2"/>
                </a:solidFill>
              </a:rPr>
              <a:t>2) </a:t>
            </a:r>
            <a:r>
              <a:rPr lang="cs-CZ" altLang="cs-CZ" b="1" i="0" u="sng">
                <a:solidFill>
                  <a:schemeClr val="accent2"/>
                </a:solidFill>
              </a:rPr>
              <a:t>Dominantní epistáze</a:t>
            </a:r>
          </a:p>
          <a:p>
            <a:r>
              <a:rPr lang="cs-CZ" altLang="cs-CZ" i="0"/>
              <a:t>         epistatický gen – A</a:t>
            </a:r>
          </a:p>
          <a:p>
            <a:r>
              <a:rPr lang="cs-CZ" altLang="cs-CZ" i="0"/>
              <a:t>         hypostatický gen – B</a:t>
            </a:r>
          </a:p>
          <a:p>
            <a:r>
              <a:rPr lang="cs-CZ" altLang="cs-CZ" i="0"/>
              <a:t>                   alela A </a:t>
            </a:r>
            <a:r>
              <a:rPr lang="en-US" altLang="cs-CZ" i="0"/>
              <a:t>&gt; </a:t>
            </a:r>
            <a:r>
              <a:rPr lang="cs-CZ" altLang="cs-CZ" i="0"/>
              <a:t>B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1619250" y="1916113"/>
            <a:ext cx="865188" cy="1150937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3203575" y="1916113"/>
            <a:ext cx="865188" cy="1150937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44450"/>
            <a:ext cx="1346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44450"/>
            <a:ext cx="1687512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989138"/>
            <a:ext cx="1249362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8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989138"/>
            <a:ext cx="11112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03353 L 0.03246 0.26428 " pathEditMode="relative" ptsTypes="AA">
                                      <p:cBhvr>
                                        <p:cTn id="2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3.69942E-6 L -0.12639 0.3098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5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5.78035E-7 L -0.06164 0.08185 C -0.07205 0.09896 -0.07778 0.12462 -0.07778 0.15144 C -0.07778 0.1822 -0.07205 0.2067 -0.06164 0.22381 L -0.01476 0.30613 " pathEditMode="relative" rAng="0" ptsTypes="FffFF">
                                      <p:cBhvr>
                                        <p:cTn id="2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15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8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16 3.46821E-7 L -0.04393 0.08185 C -0.02848 0.09919 -0.01979 0.12486 -0.01979 0.15168 C -0.01979 0.1822 -0.02848 0.2067 -0.04393 0.22405 L -0.11216 0.30613 " pathEditMode="relative" rAng="0" ptsTypes="FffFF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" y="15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06775 L -0.07865 0.2670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9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2 -0.01133 L -0.06649 0.08902 C -0.07344 0.10983 -0.08004 0.14289 -0.08524 0.17665 C -0.09115 0.21595 -0.0934 0.2474 -0.09288 0.27121 L -0.09132 0.3815 " pathEditMode="relative" rAng="657804" ptsTypes="FffFF">
                                      <p:cBhvr>
                                        <p:cTn id="4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0.04671 L -0.06927 0.2668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11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8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28 3.46821E-7 L 0.04704 0.10035 C 0.07291 0.12185 0.08888 0.15376 0.08888 0.18705 C 0.08888 0.22543 0.07291 0.25595 0.04704 0.27699 L -0.06528 0.38058 " pathEditMode="relative" rAng="0" ptsTypes="FffFF">
                                      <p:cBhvr>
                                        <p:cTn id="5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190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  <p:bldP spid="17414" grpId="0"/>
      <p:bldP spid="17415" grpId="0"/>
      <p:bldP spid="17416" grpId="0"/>
      <p:bldP spid="17417" grpId="0"/>
      <p:bldP spid="17418" grpId="0"/>
      <p:bldP spid="17419" grpId="0"/>
      <p:bldP spid="17422" grpId="0" animBg="1"/>
      <p:bldP spid="17422" grpId="1" animBg="1"/>
      <p:bldP spid="17423" grpId="0" animBg="1"/>
      <p:bldP spid="174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77838" y="595313"/>
            <a:ext cx="305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i="0">
                <a:solidFill>
                  <a:schemeClr val="accent2"/>
                </a:solidFill>
              </a:rPr>
              <a:t>3) </a:t>
            </a:r>
            <a:r>
              <a:rPr lang="cs-CZ" altLang="cs-CZ" b="1" i="0" u="sng">
                <a:solidFill>
                  <a:schemeClr val="accent2"/>
                </a:solidFill>
              </a:rPr>
              <a:t>Recesivní epistáze</a:t>
            </a:r>
            <a:endParaRPr lang="cs-CZ" altLang="cs-CZ" b="1" i="0">
              <a:solidFill>
                <a:schemeClr val="accent2"/>
              </a:solidFill>
            </a:endParaRPr>
          </a:p>
          <a:p>
            <a:r>
              <a:rPr lang="cs-CZ" altLang="cs-CZ" i="0"/>
              <a:t>         alela a </a:t>
            </a:r>
            <a:r>
              <a:rPr lang="es-ES" altLang="cs-CZ" i="0"/>
              <a:t>&gt; B    (aa &gt; B-)</a:t>
            </a:r>
            <a:r>
              <a:rPr lang="cs-CZ" altLang="cs-CZ" i="0"/>
              <a:t> </a:t>
            </a:r>
          </a:p>
        </p:txBody>
      </p:sp>
      <p:pic>
        <p:nvPicPr>
          <p:cNvPr id="719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04775"/>
            <a:ext cx="1871662" cy="139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7524750" y="1497013"/>
            <a:ext cx="12461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500"/>
              <a:t>Salvia viridis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77838" y="595313"/>
            <a:ext cx="305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i="0">
                <a:solidFill>
                  <a:schemeClr val="accent2"/>
                </a:solidFill>
              </a:rPr>
              <a:t>3) </a:t>
            </a:r>
            <a:r>
              <a:rPr lang="cs-CZ" altLang="cs-CZ" b="1" i="0" u="sng">
                <a:solidFill>
                  <a:schemeClr val="accent2"/>
                </a:solidFill>
              </a:rPr>
              <a:t>Recesivní epistáze</a:t>
            </a:r>
            <a:endParaRPr lang="cs-CZ" altLang="cs-CZ" b="1" i="0">
              <a:solidFill>
                <a:schemeClr val="accent2"/>
              </a:solidFill>
            </a:endParaRPr>
          </a:p>
          <a:p>
            <a:r>
              <a:rPr lang="cs-CZ" altLang="cs-CZ" i="0"/>
              <a:t>         alela a </a:t>
            </a:r>
            <a:r>
              <a:rPr lang="es-ES" altLang="cs-CZ" i="0"/>
              <a:t>&gt; B    (aa &gt; B-)</a:t>
            </a:r>
            <a:r>
              <a:rPr lang="cs-CZ" altLang="cs-CZ" i="0"/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743075" y="197643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A_B_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206750" y="19573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A_bb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862513" y="19573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aaB_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659563" y="19573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aabb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887538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9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425825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057775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884988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1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724525" y="4221163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+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795963" y="45815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4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6588125" y="1844675"/>
            <a:ext cx="865188" cy="1150938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4716463" y="1844675"/>
            <a:ext cx="865187" cy="1150938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04775"/>
            <a:ext cx="1871662" cy="139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7524750" y="1497013"/>
            <a:ext cx="12461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500"/>
              <a:t>Salvia viridis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4092 L 0.07864 0.21919 " pathEditMode="relative" ptsTypes="AA">
                                      <p:cBhvr>
                                        <p:cTn id="2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4092 L -0.1165 0.26127 " pathEditMode="relative" ptsTypes="AA">
                                      <p:cBhvr>
                                        <p:cTn id="24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73 0.01572 C -0.06823 0.06382 -0.10573 0.11214 -0.09479 0.1533 C -0.08386 0.19445 0.01319 0.24416 0.03472 0.26243 " pathEditMode="relative" ptsTypes="aaA">
                                      <p:cBhvr>
                                        <p:cTn id="2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671 C 0.03107 0.05572 0.05416 0.10497 0.03906 0.14821 C 0.0243 0.19098 -0.06129 0.24555 -0.08091 0.2652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12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5133 L 0.01563 0.250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9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1.04046E-6 L -0.03854 0.08601 C -0.04844 0.10405 -0.054 0.1311 -0.054 0.15931 C -0.054 0.19145 -0.04844 0.21711 -0.03854 0.23515 L 0.0059 0.32139 " pathEditMode="relative" rAng="0" ptsTypes="FffFF">
                                      <p:cBhvr>
                                        <p:cTn id="50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16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04856 L 0.01684 0.2478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9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1.04046E-6 L -0.03577 0.08601 C -0.04757 0.10405 -0.054 0.1311 -0.054 0.15931 C -0.054 0.19145 -0.04757 0.21711 -0.03577 0.23515 L 0.01666 0.32139 " pathEditMode="relative" rAng="0" ptsTypes="FffFF">
                                      <p:cBhvr>
                                        <p:cTn id="56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16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39" grpId="0"/>
      <p:bldP spid="18440" grpId="0"/>
      <p:bldP spid="18441" grpId="0"/>
      <p:bldP spid="18442" grpId="0"/>
      <p:bldP spid="18443" grpId="0"/>
      <p:bldP spid="18443" grpId="1"/>
      <p:bldP spid="18444" grpId="0"/>
      <p:bldP spid="18444" grpId="1"/>
      <p:bldP spid="18445" grpId="0"/>
      <p:bldP spid="18446" grpId="0" animBg="1"/>
      <p:bldP spid="18446" grpId="1" animBg="1"/>
      <p:bldP spid="18447" grpId="0" animBg="1"/>
      <p:bldP spid="1844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08000" y="595313"/>
            <a:ext cx="250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i="0">
                <a:solidFill>
                  <a:schemeClr val="accent2"/>
                </a:solidFill>
              </a:rPr>
              <a:t>4) </a:t>
            </a:r>
            <a:r>
              <a:rPr lang="cs-CZ" altLang="cs-CZ" b="1" i="0" u="sng">
                <a:solidFill>
                  <a:schemeClr val="accent2"/>
                </a:solidFill>
              </a:rPr>
              <a:t>Inhibice</a:t>
            </a:r>
            <a:endParaRPr lang="cs-CZ" altLang="cs-CZ" b="1" i="0">
              <a:solidFill>
                <a:schemeClr val="accent2"/>
              </a:solidFill>
            </a:endParaRPr>
          </a:p>
          <a:p>
            <a:r>
              <a:rPr lang="cs-CZ" altLang="cs-CZ" i="0"/>
              <a:t>         alela B – inhibitor</a:t>
            </a:r>
          </a:p>
        </p:txBody>
      </p:sp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92075"/>
            <a:ext cx="1525588" cy="276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7667625" y="2820988"/>
            <a:ext cx="12779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500"/>
              <a:t>Gallus gallus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08000" y="595313"/>
            <a:ext cx="250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i="0">
                <a:solidFill>
                  <a:schemeClr val="accent2"/>
                </a:solidFill>
              </a:rPr>
              <a:t>4) </a:t>
            </a:r>
            <a:r>
              <a:rPr lang="cs-CZ" altLang="cs-CZ" b="1" i="0" u="sng">
                <a:solidFill>
                  <a:schemeClr val="accent2"/>
                </a:solidFill>
              </a:rPr>
              <a:t>Inhibice</a:t>
            </a:r>
            <a:endParaRPr lang="cs-CZ" altLang="cs-CZ" b="1" i="0">
              <a:solidFill>
                <a:schemeClr val="accent2"/>
              </a:solidFill>
            </a:endParaRPr>
          </a:p>
          <a:p>
            <a:r>
              <a:rPr lang="cs-CZ" altLang="cs-CZ" i="0"/>
              <a:t>         alela B – inhibitor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743075" y="197643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A_B_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06750" y="19573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A_bb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862513" y="19573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aaB_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659563" y="19573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aabb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887538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9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425825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057775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884988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1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124075" y="4646613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+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2700338" y="4652963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+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2339975" y="50847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13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619250" y="1773238"/>
            <a:ext cx="865188" cy="1150937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4787900" y="1700213"/>
            <a:ext cx="865188" cy="1150937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6516688" y="1700213"/>
            <a:ext cx="865187" cy="1150937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947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92075"/>
            <a:ext cx="1525588" cy="276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7667625" y="2820988"/>
            <a:ext cx="12779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500"/>
              <a:t>Gallus gallus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02775 L 0.04045 0.22682 " pathEditMode="relative" ptsTypes="AA">
                                      <p:cBhvr>
                                        <p:cTn id="2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3052 L -0.29931 0.2716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12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0.03052 L -0.49445 0.3241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27" y="14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6185E-6 L -0.06423 0.08694 C -0.07864 0.1052 -0.08663 0.13272 -0.08663 0.16116 C -0.08663 0.19353 -0.07864 0.21965 -0.06423 0.23792 L -4.16667E-6 0.32509 " pathEditMode="relative" rAng="0" ptsTypes="FffFF">
                                      <p:cBhvr>
                                        <p:cTn id="3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16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04046E-6 L -0.29063 0.3213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16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04046E-6 L -0.42744 0.32139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72" y="16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3052 L 0.07865 0.31352 " pathEditMode="relative" ptsTypes="AA">
                                      <p:cBhvr>
                                        <p:cTn id="5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3815 L 0.07691 0.38428 " pathEditMode="relative" ptsTypes="AA">
                                      <p:cBhvr>
                                        <p:cTn id="5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  <p:bldP spid="19464" grpId="0"/>
      <p:bldP spid="19465" grpId="0"/>
      <p:bldP spid="19466" grpId="0"/>
      <p:bldP spid="19467" grpId="0"/>
      <p:bldP spid="19468" grpId="0"/>
      <p:bldP spid="19469" grpId="0"/>
      <p:bldP spid="19470" grpId="0"/>
      <p:bldP spid="19471" grpId="0" animBg="1"/>
      <p:bldP spid="19471" grpId="1" animBg="1"/>
      <p:bldP spid="19472" grpId="0" animBg="1"/>
      <p:bldP spid="19472" grpId="1" animBg="1"/>
      <p:bldP spid="19473" grpId="0" animBg="1"/>
      <p:bldP spid="1947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06413" y="595313"/>
            <a:ext cx="23177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i="0">
                <a:solidFill>
                  <a:schemeClr val="accent2"/>
                </a:solidFill>
              </a:rPr>
              <a:t>5) </a:t>
            </a:r>
            <a:r>
              <a:rPr lang="cs-CZ" altLang="cs-CZ" b="1" i="0" u="sng">
                <a:solidFill>
                  <a:schemeClr val="accent2"/>
                </a:solidFill>
              </a:rPr>
              <a:t>Komplementarita</a:t>
            </a:r>
            <a:endParaRPr lang="cs-CZ" altLang="cs-CZ" b="1" i="0">
              <a:solidFill>
                <a:schemeClr val="accent2"/>
              </a:solidFill>
            </a:endParaRPr>
          </a:p>
          <a:p>
            <a:r>
              <a:rPr lang="cs-CZ" altLang="cs-CZ" i="0"/>
              <a:t>          A – prekurzor</a:t>
            </a:r>
          </a:p>
          <a:p>
            <a:r>
              <a:rPr lang="cs-CZ" altLang="cs-CZ" i="0"/>
              <a:t>          B – enzym</a:t>
            </a:r>
          </a:p>
        </p:txBody>
      </p:sp>
      <p:sp>
        <p:nvSpPr>
          <p:cNvPr id="12333" name="Text Box 45"/>
          <p:cNvSpPr txBox="1">
            <a:spLocks noChangeArrowheads="1"/>
          </p:cNvSpPr>
          <p:nvPr/>
        </p:nvSpPr>
        <p:spPr bwMode="auto">
          <a:xfrm>
            <a:off x="7542213" y="1700213"/>
            <a:ext cx="1601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/>
              <a:t>Lathyrus odoratus</a:t>
            </a:r>
          </a:p>
        </p:txBody>
      </p:sp>
      <p:pic>
        <p:nvPicPr>
          <p:cNvPr id="12334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73025"/>
            <a:ext cx="13398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35" name="Rectangle 47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06413" y="595313"/>
            <a:ext cx="23177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i="0">
                <a:solidFill>
                  <a:schemeClr val="accent2"/>
                </a:solidFill>
              </a:rPr>
              <a:t>5) </a:t>
            </a:r>
            <a:r>
              <a:rPr lang="cs-CZ" altLang="cs-CZ" b="1" i="0" u="sng">
                <a:solidFill>
                  <a:schemeClr val="accent2"/>
                </a:solidFill>
              </a:rPr>
              <a:t>Komplementarita</a:t>
            </a:r>
            <a:endParaRPr lang="cs-CZ" altLang="cs-CZ" b="1" i="0">
              <a:solidFill>
                <a:schemeClr val="accent2"/>
              </a:solidFill>
            </a:endParaRPr>
          </a:p>
          <a:p>
            <a:r>
              <a:rPr lang="cs-CZ" altLang="cs-CZ" i="0"/>
              <a:t>          A – prekurzor</a:t>
            </a:r>
          </a:p>
          <a:p>
            <a:r>
              <a:rPr lang="cs-CZ" altLang="cs-CZ" i="0"/>
              <a:t>          B – enzym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43075" y="197643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A_B_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206750" y="19573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A_bb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862513" y="19573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aaB_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659563" y="19573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aabb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887538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9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425825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057775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884988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1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4787900" y="1844675"/>
            <a:ext cx="865188" cy="1150938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132138" y="1844675"/>
            <a:ext cx="865187" cy="1150938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6588125" y="1844675"/>
            <a:ext cx="865188" cy="1150938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076825" y="4581525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+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500563" y="4581525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+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4787900" y="4941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7</a:t>
            </a:r>
          </a:p>
        </p:txBody>
      </p:sp>
      <p:pic>
        <p:nvPicPr>
          <p:cNvPr id="2049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73025"/>
            <a:ext cx="13398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7542213" y="1700213"/>
            <a:ext cx="1601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/>
              <a:t>Lathyrus odoratus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0.04092 L 0.14948 0.26127 " pathEditMode="relative" ptsTypes="AA">
                                      <p:cBhvr>
                                        <p:cTn id="2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8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3.69942E-6 L 0.03159 0.08115 C 0.046 0.09826 0.05399 0.1237 0.05399 0.15029 C 0.05399 0.18057 0.046 0.20462 0.03159 0.22173 L -0.0316 0.30312 " pathEditMode="relative" rAng="0" ptsTypes="FffFF">
                                      <p:cBhvr>
                                        <p:cTn id="3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15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4092 L -0.22674 0.34497 " pathEditMode="relative" ptsTypes="AA">
                                      <p:cBhvr>
                                        <p:cTn id="3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03977 C -0.05035 0.09711 -0.08854 0.15445 -0.07101 0.20139 C -0.05348 0.24832 0.06562 0.3015 0.09288 0.32139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14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1.04046E-6 L -0.03004 0.32139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16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064 L -0.16754 0.32139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15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3815 L 0.07188 0.32139 " pathEditMode="relative" ptsTypes="AA">
                                      <p:cBhvr>
                                        <p:cTn id="5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8 -1.04046E-6 C -0.04549 0.07561 -0.07813 0.15168 -0.06424 0.21411 C -0.05 0.27607 0.01094 0.32486 0.07187 0.3738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18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6" grpId="0"/>
      <p:bldP spid="20487" grpId="0"/>
      <p:bldP spid="20488" grpId="0"/>
      <p:bldP spid="20489" grpId="0"/>
      <p:bldP spid="20490" grpId="0"/>
      <p:bldP spid="20491" grpId="0"/>
      <p:bldP spid="20492" grpId="0" animBg="1"/>
      <p:bldP spid="20492" grpId="1" animBg="1"/>
      <p:bldP spid="20493" grpId="0" animBg="1"/>
      <p:bldP spid="20493" grpId="1" animBg="1"/>
      <p:bldP spid="20494" grpId="0" animBg="1"/>
      <p:bldP spid="20494" grpId="1" animBg="1"/>
      <p:bldP spid="20495" grpId="0"/>
      <p:bldP spid="20496" grpId="0"/>
      <p:bldP spid="20497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400</Words>
  <Application>Microsoft Office PowerPoint</Application>
  <PresentationFormat>Předvádění na obrazovce (4:3)</PresentationFormat>
  <Paragraphs>183</Paragraphs>
  <Slides>14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Genetika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Lizal</dc:creator>
  <cp:lastModifiedBy>Pavel Lízal</cp:lastModifiedBy>
  <cp:revision>120</cp:revision>
  <dcterms:created xsi:type="dcterms:W3CDTF">2006-10-17T13:52:27Z</dcterms:created>
  <dcterms:modified xsi:type="dcterms:W3CDTF">2021-10-06T11:06:42Z</dcterms:modified>
</cp:coreProperties>
</file>