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86" r:id="rId2"/>
    <p:sldId id="288" r:id="rId3"/>
    <p:sldId id="296" r:id="rId4"/>
    <p:sldId id="294" r:id="rId5"/>
    <p:sldId id="298" r:id="rId6"/>
    <p:sldId id="293" r:id="rId7"/>
    <p:sldId id="295" r:id="rId8"/>
    <p:sldId id="300" r:id="rId9"/>
    <p:sldId id="299" r:id="rId10"/>
    <p:sldId id="301" r:id="rId11"/>
    <p:sldId id="302" r:id="rId12"/>
    <p:sldId id="303" r:id="rId13"/>
    <p:sldId id="304" r:id="rId14"/>
    <p:sldId id="305" r:id="rId15"/>
    <p:sldId id="306" r:id="rId16"/>
    <p:sldId id="289" r:id="rId17"/>
    <p:sldId id="290" r:id="rId18"/>
    <p:sldId id="291" r:id="rId1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80" d="100"/>
          <a:sy n="80" d="100"/>
        </p:scale>
        <p:origin x="1626" y="9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16.09.2019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2B8071-9B61-4681-A514-639A89F39D48}" type="slidenum">
              <a:rPr lang="cs-CZ" altLang="en-US" smtClean="0"/>
              <a:pPr>
                <a:spcBef>
                  <a:spcPct val="0"/>
                </a:spcBef>
              </a:pPr>
              <a:t>16</a:t>
            </a:fld>
            <a:endParaRPr lang="cs-CZ" altLang="en-US" smtClean="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7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963F3F-D3B7-48F1-9041-D8FF61E0B1CD}" type="slidenum">
              <a:rPr lang="cs-CZ" altLang="en-US" smtClean="0"/>
              <a:pPr>
                <a:spcBef>
                  <a:spcPct val="0"/>
                </a:spcBef>
              </a:pPr>
              <a:t>17</a:t>
            </a:fld>
            <a:endParaRPr lang="cs-CZ" altLang="en-US" smtClean="0"/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90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96DD10-D150-40A6-9AA4-7F9B0ACDCE9E}" type="slidenum">
              <a:rPr lang="cs-CZ" altLang="en-US" smtClean="0"/>
              <a:pPr>
                <a:spcBef>
                  <a:spcPct val="0"/>
                </a:spcBef>
              </a:pPr>
              <a:t>18</a:t>
            </a:fld>
            <a:endParaRPr lang="cs-CZ" altLang="en-US" smtClean="0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810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413" y="61913"/>
            <a:ext cx="8569325" cy="62071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93713" y="836613"/>
            <a:ext cx="4248150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4263" y="836613"/>
            <a:ext cx="4249737" cy="55451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AD3FE-657F-4E12-B338-3C935E6044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3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92D46-FDE1-4D3F-B19C-DB3F3C6AB6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75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Hřebíček</a:t>
            </a:r>
            <a:r>
              <a:rPr lang="cs-CZ" dirty="0" smtClean="0">
                <a:latin typeface="Arial" charset="0"/>
                <a:cs typeface="Arial" charset="0"/>
              </a:rPr>
              <a:t>, </a:t>
            </a: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Motivace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Matematické modelování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Matematický model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1. Úvod do úvodu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 smtClean="0"/>
              <a:t>Bi3101 Úvod do matematického modelování</a:t>
            </a: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Určení/výběr jednotlivých prvků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matematického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Lze využít odborné literatury, spolupráci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odbornou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komunitou.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Vychází se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 analýzy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systému, jeho chování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stanovených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cílů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Realita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složitá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je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třeba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ji vymezit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pro účely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zjednodušit.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Proto definujeme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rámci objektivní reality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prvky,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vstupy a výstupy, procesy, stavy 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funkce.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Dále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provádíme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zjednodušení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simplifikaci) řešeného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problému, kdy nepodstatné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oddělujeme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 podstatného.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Identifikace prvků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001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základní struktury modelu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vztahů mezi prvky modelu, a posléze jejich matematické vyjádření.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respektovat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naše předpoklady a domněnky o tom, jak systém funguje.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Budoucí analýzy systému vždy zachází s těmito předpoklady jako s pravdivými, ale jejich výsledky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budou validní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pouze pokud jsou tyto předpoklady platné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fázi studia vztahů může dojít ke korekci předchozího kroku při nutnosti přidat nebo odebrat některý z prvků modelu.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Studium vztahů mezi prvky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108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Obvykle za využití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ICT (naprogramování 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příslušném programovacím jazyce).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Odladění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verifikace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výpočetní složitosti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příslušného hardware atd.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Opět může dojít k přehodnocení závěrů předchozích dvou fází modelu, tj. identifikace prvků a studia vazeb modelu dle možností a potřeb jeho implementace.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Implementace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97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 „naplnění“ modelu konkrétními parametry a daty lze přistoupit k jeho řešení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 principu existují dva způsoby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nalezení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řešení matematického modelu: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analytické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(explicitní) řešení spočívá v nalezení přesného řešení pomocí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analytických matematických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metod (řešení soustavy rovnic, řešení úlohy na vázaný extrém apod.).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numerické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přibližné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řešení se používá u modelů, u kterých neumíme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problém řešit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analyticky, nebo v případech, kdy je analytické řešení příliš složité nebo časově náročné. Při numerickém řešení je třeba uvažovat jeho numerickou stabilitu, konvergenci a chybu, která nám vznikne.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Nalezení řešení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1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Testování/kontrola, zda (do jaké míry) výsledky souhlasí s chováním modelovaného systému.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Modely „naplníme“ empirickými daty, výsledky porovnáváme s realitou.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Vizualizace řešení.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Model je jen přibližným obrazem objektivní reality. Je dobrý, pokud umožní přesně sledovat důsledky změn ve vstupech do systému na jeho výstupy.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analýzy řešení je prověření správné struktury modelu, jeho vypovídací schopnosti ale i formálních kvantitativních vlastností včetně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odstranění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formálních chyb.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Analýza a verifikace řešení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7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59187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případě,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že dosažené řešení není v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dostatečném souladu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realitou, iterativně se postupuje od fáze 1 přes celý cyklus.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Metody prezentace modelu jeho potenciálním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uživatelům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závisí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jejich (matematických) znalostech.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Pokud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chce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uživatel vědět raději méně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detailech modelu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je vhodné ukázat mu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všechny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relevantní informace o výstupech modelu.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umožní uživateli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(který není programátorem)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si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objektivnější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pohled na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řešení modelu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jeho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interpretaci.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smtClean="0">
                <a:solidFill>
                  <a:schemeClr val="accent3">
                    <a:lumMod val="75000"/>
                  </a:schemeClr>
                </a:solidFill>
              </a:rPr>
              <a:t>Modifikace modelu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71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663192"/>
            <a:ext cx="8655050" cy="1655762"/>
          </a:xfrm>
        </p:spPr>
        <p:txBody>
          <a:bodyPr lIns="90000" tIns="46800" rIns="90000" bIns="46800"/>
          <a:lstStyle/>
          <a:p>
            <a:pPr marL="0" indent="0" defTabSz="449263" eaLnBrk="1" hangingPunct="1">
              <a:spcBef>
                <a:spcPts val="700"/>
              </a:spcBef>
              <a:buClr>
                <a:srgbClr val="FFFF00"/>
              </a:buClr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Modelování</a:t>
            </a:r>
            <a:r>
              <a:rPr lang="cs-CZ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b="0" dirty="0" smtClean="0">
                <a:latin typeface="Arial" charset="0"/>
              </a:rPr>
              <a:t>a</a:t>
            </a:r>
            <a:r>
              <a:rPr lang="cs-CZ" dirty="0" smtClean="0">
                <a:latin typeface="Arial" charset="0"/>
              </a:rPr>
              <a:t>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simulace</a:t>
            </a:r>
            <a:r>
              <a:rPr lang="cs-CZ" dirty="0" smtClean="0">
                <a:solidFill>
                  <a:schemeClr val="accent1"/>
                </a:solidFill>
                <a:latin typeface="Arial" charset="0"/>
              </a:rPr>
              <a:t> </a:t>
            </a:r>
            <a:r>
              <a:rPr lang="cs-CZ" b="0" dirty="0" smtClean="0">
                <a:latin typeface="Arial" charset="0"/>
              </a:rPr>
              <a:t>označují aktivity spojené s vytvářením modelů objektů reálného světa a experimentováním s těmito modely.</a:t>
            </a:r>
            <a:endParaRPr lang="en-GB" b="0" dirty="0" smtClean="0">
              <a:latin typeface="Arial" charset="0"/>
            </a:endParaRPr>
          </a:p>
        </p:txBody>
      </p:sp>
      <p:graphicFrame>
        <p:nvGraphicFramePr>
          <p:cNvPr id="133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00268"/>
              </p:ext>
            </p:extLst>
          </p:nvPr>
        </p:nvGraphicFramePr>
        <p:xfrm>
          <a:off x="1219200" y="3501008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r:id="rId4" imgW="6867219" imgH="2572127" progId="">
                  <p:embed/>
                </p:oleObj>
              </mc:Choice>
              <mc:Fallback>
                <p:oleObj r:id="rId4" imgW="6867219" imgH="2572127" progId="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501008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150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1095872"/>
              </p:ext>
            </p:extLst>
          </p:nvPr>
        </p:nvGraphicFramePr>
        <p:xfrm>
          <a:off x="1219200" y="3645941"/>
          <a:ext cx="6705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Rastrový obrázek" r:id="rId4" imgW="6867219" imgH="2572127" progId="Paint.Picture">
                  <p:embed/>
                </p:oleObj>
              </mc:Choice>
              <mc:Fallback>
                <p:oleObj name="Rastrový obrázek" r:id="rId4" imgW="6867219" imgH="2572127" progId="Paint.Picture">
                  <p:embed/>
                  <p:pic>
                    <p:nvPicPr>
                      <p:cNvPr id="133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45941"/>
                        <a:ext cx="6705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42" name="Rectangle 2"/>
          <p:cNvSpPr>
            <a:spLocks noGrp="1" noChangeArrowheads="1"/>
          </p:cNvSpPr>
          <p:nvPr>
            <p:ph type="body"/>
          </p:nvPr>
        </p:nvSpPr>
        <p:spPr>
          <a:xfrm>
            <a:off x="251520" y="1700808"/>
            <a:ext cx="8640960" cy="46872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 smtClean="0">
                <a:latin typeface="Arial" charset="0"/>
                <a:cs typeface="Arial" charset="0"/>
              </a:rPr>
              <a:t>Modelování </a:t>
            </a:r>
            <a:r>
              <a:rPr lang="cs-CZ" sz="2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vedoucích k vývoji matematického modelu, který současně reprezentuje strukturu a chování reálného systému.</a:t>
            </a:r>
          </a:p>
          <a:p>
            <a:pPr marL="342900" indent="-342900" algn="l" defTabSz="449263" eaLnBrk="1" hangingPunct="1">
              <a:lnSpc>
                <a:spcPct val="100000"/>
              </a:lnSpc>
              <a:spcBef>
                <a:spcPct val="30000"/>
              </a:spcBef>
              <a:buClr>
                <a:schemeClr val="accent3">
                  <a:lumMod val="75000"/>
                </a:schemeClr>
              </a:buClr>
              <a:buSzPct val="80000"/>
              <a:buFont typeface="Arial" panose="020B0604020202020204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400" dirty="0" smtClean="0">
                <a:latin typeface="Arial" charset="0"/>
                <a:cs typeface="Arial" charset="0"/>
              </a:rPr>
              <a:t>Simulace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cs-CZ" sz="24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je soubor aktivit sloužících k ověření správnosti modelu a získání nových poznatků o činnosti reálných systémů</a:t>
            </a:r>
            <a:r>
              <a:rPr lang="en-GB" sz="2000" b="0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Modelování a simulace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0559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F31BF1-BD4A-4674-9A8F-DADE379B9C92}" type="slidenum">
              <a:rPr lang="en-US" altLang="en-US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 smtClean="0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body"/>
          </p:nvPr>
        </p:nvSpPr>
        <p:spPr>
          <a:xfrm>
            <a:off x="251521" y="1628800"/>
            <a:ext cx="8640960" cy="4759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t"/>
          <a:lstStyle/>
          <a:p>
            <a:pPr marL="338138" indent="-338138" algn="just" defTabSz="449263" eaLnBrk="1" hangingPunct="1">
              <a:lnSpc>
                <a:spcPct val="100000"/>
              </a:lnSpc>
              <a:spcBef>
                <a:spcPts val="700"/>
              </a:spcBef>
              <a:buClr>
                <a:srgbClr val="FFFF0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Reálný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systém</a:t>
            </a:r>
            <a:endParaRPr lang="en-GB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38188" lvl="1" indent="-280988" algn="just" defTabSz="449263" eaLnBrk="1" hangingPunct="1">
              <a:lnSpc>
                <a:spcPct val="100000"/>
              </a:lnSpc>
              <a:spcBef>
                <a:spcPct val="30000"/>
              </a:spcBef>
              <a:buClr>
                <a:srgbClr val="EEA32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zkoumaná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část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reálného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světa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738188" lvl="1" indent="-28098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rgbClr val="EEA320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může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být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 algn="l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i="1" dirty="0" smtClean="0">
                <a:latin typeface="Arial" panose="020B0604020202020204" pitchFamily="34" charset="0"/>
              </a:rPr>
              <a:t>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přirozený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květina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včelí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počet zajíců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en-US" sz="20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l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umělý</a:t>
            </a:r>
            <a:r>
              <a:rPr lang="en-GB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počítač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materiálu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výrobním</a:t>
            </a: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b="0" i="1" dirty="0" smtClean="0">
                <a:latin typeface="Arial" panose="020B0604020202020204" pitchFamily="34" charset="0"/>
              </a:rPr>
              <a:t>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existující</a:t>
            </a:r>
            <a:endParaRPr lang="cs-CZ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nebo</a:t>
            </a:r>
            <a:endParaRPr lang="cs-CZ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just" defTabSz="449263" eaLnBrk="1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GB" alt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plánovaný</a:t>
            </a:r>
            <a:endParaRPr lang="en-GB" altLang="en-US" sz="2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8138" indent="-338138" algn="r" defTabSz="449263" eaLnBrk="1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zdroj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svém</a:t>
            </a:r>
            <a:r>
              <a:rPr lang="en-GB" altLang="en-US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endParaRPr lang="en-GB" altLang="en-US" sz="20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title" idx="1"/>
          </p:nvPr>
        </p:nvSpPr>
        <p:spPr>
          <a:xfrm>
            <a:off x="506413" y="109538"/>
            <a:ext cx="8575675" cy="528637"/>
          </a:xfrm>
          <a:noFill/>
          <a:ln>
            <a:miter lim="800000"/>
            <a:headEnd/>
            <a:tailEnd/>
          </a:ln>
          <a:extLst/>
        </p:spPr>
        <p:txBody>
          <a:bodyPr lIns="90000" tIns="46800" rIns="90000" bIns="46800" anchor="ctr"/>
          <a:lstStyle/>
          <a:p>
            <a:pPr marL="0" indent="0" algn="ctr" defTabSz="449263" eaLnBrk="1" hangingPunct="1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2430765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Jaký význam má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 modelování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? Proč má smysl vytvářet matematické modely reálných systémů?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Porozumění okolnímu světu díky abstrakci: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vědecký popis reality,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užitečné zjednodušení a zdůraznění důležitých procesů.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Schopnost předvídat chování systému: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v čase (chování systému v budoucnosti/v minulosti),</a:t>
            </a: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při změnách podmínek, ve kterých systém pracuje (citlivost).</a:t>
            </a:r>
          </a:p>
          <a:p>
            <a:pPr marL="984250" indent="-536575" eaLnBrk="1" hangingPunct="1">
              <a:buClr>
                <a:schemeClr val="accent3">
                  <a:lumMod val="75000"/>
                </a:schemeClr>
              </a:buClr>
              <a:buFont typeface="+mj-lt"/>
              <a:buAutoNum type="arabicPeriod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Podpora rozhodování: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krátkodobá rozhodnutí,</a:t>
            </a:r>
            <a:endParaRPr lang="cs-CZ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5213" lvl="1" indent="-342900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strategické rozhodování.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Motivace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49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Činnost vedoucí k vytvoření </a:t>
            </a: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matematického modelu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Tvorba modelu vlastně znamená překlad našich znalostí (očekávání, předpokladů, víry) o modelovaném systému</a:t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 jazyka matematiky. To má několik (ne)výhod: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matematický jazyk je obvykle velmi konkrétní a přesný – to může pomoci s formulací/zpřesněním našich myšlenek a znalostí o systému,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matematické vyjádření je stručné a jasně definované,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máme k dispozici veškerý matematický aparát, nástroje a výsledky (věty, důkazy) zdokonalované po staletí,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všechno umíme efektivně zpracovat s využitím ICT!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Obvykle vyžaduje spolupráci odborníků z různých oblastí: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odborníka z oblasti oboru řešené problematiky,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v oblasti matematiky,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specialistu z oblasti informatiky apod.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93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Uvedené (ne)výhody umožňují přesnou formulaci, ale nesou s sebou také určitá omezení.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To nás nutí ke kompromisům mezi jednoduchostí a přesností.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V první řadě jde o míru zjednodušení reality: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většina reálných systémů je příliš komplikovaná na to, abychom je dokázali (efektivně) vyjádřit matematicky bez zjednodušení,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hned v úvodní fázi modelování je proto zapotřebí identifikovat nejdůležitější součásti modelovaného systému,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dirty="0" smtClean="0"/>
              <a:t>ostatní části systému budou (prozatím) zanedbány.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208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 druhé řadě pak o míru složitosti matematického vyjádření: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matematika umožňuje získat výsledky (vyčíslit, dokázat) mnoha obecně vyjádřených problémů,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 výsledků závisí na typu matematického vyjádření,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složitost vztahů, forma rovnic,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některých případech může malá změna struktury vést k dalekosáhlým změnám výsledků modelu,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přesnost/citlivost řešení, robustní modely,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využití počítačů může pomoci se získáním přibližného řešení (numerické metody), pozor na citlivost!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228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8651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sz="2300" b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Definice: </a:t>
            </a:r>
            <a:r>
              <a:rPr lang="cs-CZ" sz="2300" b="0" dirty="0" smtClean="0">
                <a:latin typeface="Arial" charset="0"/>
              </a:rPr>
              <a:t>Model je záměrně zjednodušený obraz reality (reálných objektů).</a:t>
            </a: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dirty="0">
              <a:latin typeface="Arial" charset="0"/>
            </a:endParaRPr>
          </a:p>
          <a:p>
            <a:pPr marL="0" indent="0" eaLnBrk="1" hangingPunct="1">
              <a:buNone/>
              <a:defRPr/>
            </a:pPr>
            <a:r>
              <a:rPr lang="cs-CZ" sz="2000" dirty="0" smtClean="0">
                <a:latin typeface="Arial" charset="0"/>
                <a:cs typeface="Arial" charset="0"/>
              </a:rPr>
              <a:t>zjednodušený abstraktní popis reálného objektu (soubor vztahů</a:t>
            </a:r>
            <a:r>
              <a:rPr lang="en-GB" sz="2000" dirty="0" smtClean="0">
                <a:latin typeface="Arial" charset="0"/>
                <a:cs typeface="Arial" charset="0"/>
              </a:rPr>
              <a:t>, </a:t>
            </a:r>
            <a:r>
              <a:rPr lang="en-GB" sz="2000" dirty="0">
                <a:latin typeface="Arial" charset="0"/>
                <a:cs typeface="Arial" charset="0"/>
              </a:rPr>
              <a:t>resp. </a:t>
            </a:r>
            <a:r>
              <a:rPr lang="cs-CZ" sz="2000" dirty="0" smtClean="0">
                <a:latin typeface="Arial" charset="0"/>
                <a:cs typeface="Arial" charset="0"/>
              </a:rPr>
              <a:t>instrukcí pro generování dat popisujících chování reálného objektu.</a:t>
            </a:r>
            <a:endParaRPr lang="en-GB" sz="2000" dirty="0">
              <a:latin typeface="Arial" charset="0"/>
              <a:cs typeface="Arial" charset="0"/>
            </a:endParaRPr>
          </a:p>
          <a:p>
            <a:pPr marL="0" indent="0" eaLnBrk="1" hangingPunct="1">
              <a:buNone/>
              <a:defRPr/>
            </a:pPr>
            <a:endParaRPr lang="cs-CZ" sz="2300" b="0" dirty="0" smtClean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b="0" dirty="0" smtClean="0">
              <a:latin typeface="Arial" charset="0"/>
            </a:endParaRPr>
          </a:p>
          <a:p>
            <a:pPr marL="282575" indent="-282575" eaLnBrk="1" hangingPunct="1">
              <a:buFont typeface="Wingdings" panose="05000000000000000000" pitchFamily="2" charset="2"/>
              <a:buNone/>
              <a:defRPr/>
            </a:pPr>
            <a:endParaRPr lang="cs-CZ" sz="2400" dirty="0" smtClean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2420888"/>
            <a:ext cx="6436994" cy="3059279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0382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Prvky modelu:</a:t>
            </a:r>
            <a:endParaRPr lang="cs-CZ" dirty="0"/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/>
              <a:t>množiny vstupních a </a:t>
            </a:r>
            <a:r>
              <a:rPr lang="cs-CZ" dirty="0" smtClean="0"/>
              <a:t>výstupních proměnných různých typů, včetně parametrů (konstant),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matematické struktury (rovnice), </a:t>
            </a:r>
            <a:r>
              <a:rPr lang="cs-CZ" dirty="0"/>
              <a:t>které </a:t>
            </a:r>
            <a:r>
              <a:rPr lang="cs-CZ" dirty="0" smtClean="0"/>
              <a:t>určují </a:t>
            </a:r>
            <a:r>
              <a:rPr lang="cs-CZ" dirty="0"/>
              <a:t>stavy systému a vztahy </a:t>
            </a:r>
            <a:r>
              <a:rPr lang="cs-CZ" dirty="0" smtClean="0"/>
              <a:t>mezi proměnnými </a:t>
            </a:r>
            <a:r>
              <a:rPr lang="cs-CZ" dirty="0"/>
              <a:t>a </a:t>
            </a:r>
            <a:r>
              <a:rPr lang="cs-CZ" dirty="0" smtClean="0"/>
              <a:t>parametry,</a:t>
            </a:r>
          </a:p>
          <a:p>
            <a:pPr lvl="1"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řešení modelu.</a:t>
            </a:r>
            <a:endParaRPr lang="cs-CZ" dirty="0"/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Proměnné reprezentují </a:t>
            </a:r>
            <a:r>
              <a:rPr lang="cs-CZ" dirty="0"/>
              <a:t>vlastnosti systému, </a:t>
            </a:r>
            <a:r>
              <a:rPr lang="cs-CZ" dirty="0" smtClean="0"/>
              <a:t>např. </a:t>
            </a:r>
            <a:r>
              <a:rPr lang="cs-CZ" dirty="0"/>
              <a:t>výstupy </a:t>
            </a:r>
            <a:r>
              <a:rPr lang="cs-CZ" dirty="0" smtClean="0"/>
              <a:t>měřených veličin </a:t>
            </a:r>
            <a:r>
              <a:rPr lang="cs-CZ" dirty="0"/>
              <a:t>ve tvaru </a:t>
            </a:r>
            <a:r>
              <a:rPr lang="cs-CZ" dirty="0" smtClean="0"/>
              <a:t>signálů, vzorkovaná </a:t>
            </a:r>
            <a:r>
              <a:rPr lang="cs-CZ" dirty="0"/>
              <a:t>data, </a:t>
            </a:r>
            <a:r>
              <a:rPr lang="cs-CZ" dirty="0" smtClean="0"/>
              <a:t>počty, </a:t>
            </a:r>
            <a:r>
              <a:rPr lang="cs-CZ" dirty="0"/>
              <a:t>výskyt dané události </a:t>
            </a:r>
            <a:r>
              <a:rPr lang="cs-CZ" dirty="0" smtClean="0"/>
              <a:t>či </a:t>
            </a:r>
            <a:r>
              <a:rPr lang="cs-CZ" dirty="0"/>
              <a:t>jevu (ano/ne) </a:t>
            </a:r>
            <a:r>
              <a:rPr lang="cs-CZ" dirty="0" smtClean="0"/>
              <a:t>apod.</a:t>
            </a:r>
          </a:p>
          <a:p>
            <a:pPr>
              <a:buClr>
                <a:schemeClr val="accent3">
                  <a:lumMod val="75000"/>
                </a:schemeClr>
              </a:buClr>
            </a:pPr>
            <a:r>
              <a:rPr lang="cs-CZ" dirty="0" smtClean="0"/>
              <a:t>Na </a:t>
            </a:r>
            <a:r>
              <a:rPr lang="cs-CZ" dirty="0"/>
              <a:t>model </a:t>
            </a:r>
            <a:r>
              <a:rPr lang="cs-CZ" dirty="0" smtClean="0"/>
              <a:t>se můžeme </a:t>
            </a:r>
            <a:r>
              <a:rPr lang="cs-CZ" dirty="0"/>
              <a:t>dívat také jako na </a:t>
            </a:r>
            <a:r>
              <a:rPr lang="cs-CZ" dirty="0" smtClean="0"/>
              <a:t>množinu </a:t>
            </a:r>
            <a:r>
              <a:rPr lang="cs-CZ" dirty="0"/>
              <a:t>funkcí, která popisuje vztahy mezi </a:t>
            </a:r>
            <a:r>
              <a:rPr lang="cs-CZ" dirty="0" smtClean="0"/>
              <a:t>různými proměnnými.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Matematický model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31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tvorby modelu má několik fází, mezi kterými existují významné zpětné vazby: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identifikace prvků modelu (proměnných),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studium vztahů mezi prvky modelu,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implementace modelu (s použitím ICT),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nalezení řešení modelu (jedno nebo více),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řešení, jeho výhod a nedostatků,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modifikace modelu (iterativně).</a:t>
            </a: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Clr>
                <a:schemeClr val="accent3">
                  <a:lumMod val="75000"/>
                </a:schemeClr>
              </a:buClr>
              <a:defRPr/>
            </a:pP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101271"/>
              </p:ext>
            </p:extLst>
          </p:nvPr>
        </p:nvGraphicFramePr>
        <p:xfrm>
          <a:off x="6516216" y="2420888"/>
          <a:ext cx="2183532" cy="2025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Image" r:id="rId3" imgW="3695040" imgH="3428280" progId="Photoshop.Image.12">
                  <p:embed/>
                </p:oleObj>
              </mc:Choice>
              <mc:Fallback>
                <p:oleObj name="Image" r:id="rId3" imgW="3695040" imgH="34282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16216" y="2420888"/>
                        <a:ext cx="2183532" cy="2025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194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832" y="1628800"/>
            <a:ext cx="5328592" cy="4584868"/>
          </a:xfrm>
          <a:prstGeom prst="rect">
            <a:avLst/>
          </a:prstGeom>
        </p:spPr>
      </p:pic>
      <p:sp>
        <p:nvSpPr>
          <p:cNvPr id="22835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07988" y="1484784"/>
            <a:ext cx="8507412" cy="4608512"/>
          </a:xfrm>
        </p:spPr>
        <p:txBody>
          <a:bodyPr/>
          <a:lstStyle/>
          <a:p>
            <a:pPr eaLnBrk="1" hangingPunct="1">
              <a:buClr>
                <a:schemeClr val="accent3">
                  <a:lumMod val="75000"/>
                </a:schemeClr>
              </a:buClr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tvorby modelu:</a:t>
            </a:r>
            <a:endParaRPr lang="cs-CZ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5900" y="332656"/>
            <a:ext cx="8748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Matematické modelování</a:t>
            </a:r>
            <a:endParaRPr lang="cs-CZ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417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3459</TotalTime>
  <Words>969</Words>
  <Application>Microsoft Office PowerPoint</Application>
  <PresentationFormat>Předvádění na obrazovce (4:3)</PresentationFormat>
  <Paragraphs>133</Paragraphs>
  <Slides>18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Verdana</vt:lpstr>
      <vt:lpstr>Wingdings</vt:lpstr>
      <vt:lpstr>Wingdings 2</vt:lpstr>
      <vt:lpstr>Administrativní</vt:lpstr>
      <vt:lpstr>Image</vt:lpstr>
      <vt:lpstr>Rastrový obrázek</vt:lpstr>
      <vt:lpstr>1. Úvod do úvodu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pojmy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126</cp:revision>
  <dcterms:created xsi:type="dcterms:W3CDTF">2011-03-03T07:28:24Z</dcterms:created>
  <dcterms:modified xsi:type="dcterms:W3CDTF">2019-09-16T08:38:25Z</dcterms:modified>
</cp:coreProperties>
</file>