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86" r:id="rId2"/>
    <p:sldId id="287" r:id="rId3"/>
    <p:sldId id="289" r:id="rId4"/>
    <p:sldId id="290" r:id="rId5"/>
    <p:sldId id="291" r:id="rId6"/>
    <p:sldId id="292" r:id="rId7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4690" autoAdjust="0"/>
  </p:normalViewPr>
  <p:slideViewPr>
    <p:cSldViewPr showGuides="1">
      <p:cViewPr varScale="1">
        <p:scale>
          <a:sx n="160" d="100"/>
          <a:sy n="160" d="100"/>
        </p:scale>
        <p:origin x="1866" y="132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02.11.2020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02.11.2020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02.11.2020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err="1"/>
              <a:t>Jarkovský</a:t>
            </a:r>
            <a:r>
              <a:rPr lang="cs-CZ" i="1" dirty="0"/>
              <a:t>, L. Dušek, M. </a:t>
            </a:r>
            <a:r>
              <a:rPr lang="cs-CZ" i="1" dirty="0" err="1"/>
              <a:t>Cvanová</a:t>
            </a:r>
            <a:r>
              <a:rPr lang="cs-CZ" i="1" dirty="0"/>
              <a:t>, J. Kalina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02.11.2020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02.11.2020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B8889-8390-456D-997F-2F3D8DE358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3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02.11.2020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040285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800" b="1" dirty="0">
                <a:solidFill>
                  <a:schemeClr val="tx2"/>
                </a:solidFill>
                <a:latin typeface="+mj-lt"/>
              </a:rPr>
              <a:t>Populační modely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800" b="1" dirty="0">
                <a:solidFill>
                  <a:schemeClr val="tx2"/>
                </a:solidFill>
                <a:latin typeface="+mj-lt"/>
              </a:rPr>
              <a:t>Model růstu populace</a:t>
            </a: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29742"/>
            <a:ext cx="7772400" cy="1231106"/>
          </a:xfrm>
          <a:noFill/>
        </p:spPr>
        <p:txBody>
          <a:bodyPr>
            <a:spAutoFit/>
          </a:bodyPr>
          <a:lstStyle/>
          <a:p>
            <a:r>
              <a:rPr lang="cs-CZ" sz="4200" dirty="0">
                <a:solidFill>
                  <a:schemeClr val="accent1"/>
                </a:solidFill>
                <a:latin typeface="Arial" charset="0"/>
              </a:rPr>
              <a:t>4. Model růstu populace</a:t>
            </a:r>
            <a:br>
              <a:rPr lang="cs-CZ" sz="4200" dirty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Bi3101 Úvod do matematického modelování</a:t>
            </a:r>
            <a:endParaRPr lang="cs-CZ" sz="3200" dirty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400" b="1" i="1" dirty="0">
                <a:solidFill>
                  <a:srgbClr val="C00000"/>
                </a:solidFill>
              </a:rPr>
              <a:t>Populační modely</a:t>
            </a:r>
            <a:r>
              <a:rPr lang="cs-CZ" altLang="en-US" sz="2400" dirty="0"/>
              <a:t> řeší odpověď na otázku </a:t>
            </a:r>
            <a:r>
              <a:rPr lang="en-US" sz="2400" dirty="0" err="1"/>
              <a:t>kolik</a:t>
            </a:r>
            <a:r>
              <a:rPr lang="en-US" sz="2400" dirty="0"/>
              <a:t> </a:t>
            </a:r>
            <a:r>
              <a:rPr lang="en-US" sz="2400" dirty="0" err="1"/>
              <a:t>jedinc</a:t>
            </a:r>
            <a:r>
              <a:rPr lang="cs-CZ" sz="2400" dirty="0"/>
              <a:t>ů</a:t>
            </a:r>
            <a:r>
              <a:rPr lang="en-US" sz="2400" dirty="0"/>
              <a:t> </a:t>
            </a:r>
            <a:r>
              <a:rPr lang="en-US" sz="2400" dirty="0" err="1"/>
              <a:t>bude</a:t>
            </a:r>
            <a:r>
              <a:rPr lang="en-US" sz="2400" dirty="0"/>
              <a:t> </a:t>
            </a:r>
            <a:r>
              <a:rPr lang="en-US" sz="2400" dirty="0" err="1"/>
              <a:t>mít</a:t>
            </a:r>
            <a:r>
              <a:rPr lang="en-US" sz="2400" dirty="0"/>
              <a:t> </a:t>
            </a:r>
            <a:r>
              <a:rPr lang="cs-CZ" sz="2400" dirty="0"/>
              <a:t>modelovaná </a:t>
            </a:r>
            <a:r>
              <a:rPr lang="en-US" sz="2400" dirty="0"/>
              <a:t>populace v </a:t>
            </a:r>
            <a:r>
              <a:rPr lang="en-US" sz="2400" dirty="0" err="1"/>
              <a:t>daném</a:t>
            </a:r>
            <a:r>
              <a:rPr lang="en-US" sz="2400" dirty="0"/>
              <a:t> </a:t>
            </a:r>
            <a:r>
              <a:rPr lang="cs-CZ" sz="2400" dirty="0"/>
              <a:t>č</a:t>
            </a:r>
            <a:r>
              <a:rPr lang="en-US" sz="2400" dirty="0" err="1"/>
              <a:t>ase</a:t>
            </a:r>
            <a:r>
              <a:rPr lang="en-US" sz="2400" dirty="0"/>
              <a:t> t &gt; 0, </a:t>
            </a:r>
            <a:r>
              <a:rPr lang="cs-CZ" sz="2400" dirty="0"/>
              <a:t>pokud</a:t>
            </a:r>
            <a:r>
              <a:rPr lang="en-US" sz="2400" dirty="0"/>
              <a:t> </a:t>
            </a:r>
            <a:r>
              <a:rPr lang="en-US" sz="2400" dirty="0" err="1"/>
              <a:t>známe</a:t>
            </a:r>
            <a:r>
              <a:rPr lang="en-US" sz="2400" dirty="0"/>
              <a:t> </a:t>
            </a:r>
            <a:r>
              <a:rPr lang="en-US" sz="2400" dirty="0" err="1"/>
              <a:t>tento</a:t>
            </a:r>
            <a:r>
              <a:rPr lang="en-US" sz="2400" dirty="0"/>
              <a:t> </a:t>
            </a:r>
            <a:r>
              <a:rPr lang="en-US" sz="2400" dirty="0" err="1"/>
              <a:t>po</a:t>
            </a:r>
            <a:r>
              <a:rPr lang="cs-CZ" sz="2400" dirty="0"/>
              <a:t>č</a:t>
            </a:r>
            <a:r>
              <a:rPr lang="en-US" sz="2400" dirty="0"/>
              <a:t>et</a:t>
            </a:r>
            <a:r>
              <a:rPr lang="cs-CZ" sz="2400" dirty="0"/>
              <a:t> </a:t>
            </a:r>
            <a:r>
              <a:rPr lang="fr-FR" sz="2400" dirty="0"/>
              <a:t>na po</a:t>
            </a:r>
            <a:r>
              <a:rPr lang="cs-CZ" sz="2400" dirty="0"/>
              <a:t>č</a:t>
            </a:r>
            <a:r>
              <a:rPr lang="fr-FR" sz="2400" dirty="0"/>
              <a:t>átku (v </a:t>
            </a:r>
            <a:r>
              <a:rPr lang="cs-CZ" sz="2400" dirty="0"/>
              <a:t>č</a:t>
            </a:r>
            <a:r>
              <a:rPr lang="fr-FR" sz="2400" dirty="0"/>
              <a:t>ase t = 0).</a:t>
            </a:r>
          </a:p>
          <a:p>
            <a:r>
              <a:rPr lang="en-US" sz="2400" dirty="0" err="1"/>
              <a:t>Modely</a:t>
            </a:r>
            <a:r>
              <a:rPr lang="en-US" sz="2400" dirty="0"/>
              <a:t> r</a:t>
            </a:r>
            <a:r>
              <a:rPr lang="cs-CZ" sz="2400" dirty="0"/>
              <a:t>ů</a:t>
            </a:r>
            <a:r>
              <a:rPr lang="en-US" sz="2400" dirty="0" err="1"/>
              <a:t>stu</a:t>
            </a:r>
            <a:r>
              <a:rPr lang="en-US" sz="2400" dirty="0"/>
              <a:t> populace pat</a:t>
            </a:r>
            <a:r>
              <a:rPr lang="cs-CZ" sz="2400" dirty="0"/>
              <a:t>ř</a:t>
            </a:r>
            <a:r>
              <a:rPr lang="en-US" sz="2400" dirty="0"/>
              <a:t>í k </a:t>
            </a:r>
            <a:r>
              <a:rPr lang="en-US" sz="2400" dirty="0" err="1"/>
              <a:t>nejroz</a:t>
            </a:r>
            <a:r>
              <a:rPr lang="cs-CZ" sz="2400" dirty="0"/>
              <a:t>šíř</a:t>
            </a:r>
            <a:r>
              <a:rPr lang="en-US" sz="2400" dirty="0" err="1"/>
              <a:t>en</a:t>
            </a:r>
            <a:r>
              <a:rPr lang="cs-CZ" sz="2400" dirty="0"/>
              <a:t>ě</a:t>
            </a:r>
            <a:r>
              <a:rPr lang="en-US" sz="2400" dirty="0"/>
              <a:t>j</a:t>
            </a:r>
            <a:r>
              <a:rPr lang="cs-CZ" sz="2400" dirty="0"/>
              <a:t>š</a:t>
            </a:r>
            <a:r>
              <a:rPr lang="en-US" sz="2400" dirty="0" err="1"/>
              <a:t>ím</a:t>
            </a:r>
            <a:r>
              <a:rPr lang="en-US" sz="2400" dirty="0"/>
              <a:t> a </a:t>
            </a:r>
            <a:r>
              <a:rPr lang="en-US" sz="2400" dirty="0" err="1"/>
              <a:t>nejznám</a:t>
            </a:r>
            <a:r>
              <a:rPr lang="cs-CZ" sz="2400" dirty="0"/>
              <a:t>ě</a:t>
            </a:r>
            <a:r>
              <a:rPr lang="en-US" sz="2400" dirty="0"/>
              <a:t>j</a:t>
            </a:r>
            <a:r>
              <a:rPr lang="cs-CZ" sz="2400" dirty="0"/>
              <a:t>š</a:t>
            </a:r>
            <a:r>
              <a:rPr lang="en-US" sz="2400" dirty="0" err="1"/>
              <a:t>ím</a:t>
            </a:r>
            <a:r>
              <a:rPr lang="cs-CZ" sz="2400" dirty="0"/>
              <a:t>.</a:t>
            </a:r>
            <a:r>
              <a:rPr lang="en-US" sz="2400" dirty="0"/>
              <a:t> </a:t>
            </a:r>
            <a:endParaRPr lang="cs-CZ" altLang="en-US" sz="24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Populační modely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3103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sz="2400" dirty="0"/>
              <a:t>Nejjednodušším populačním modelem je model exponenciálního růstu:</a:t>
            </a:r>
          </a:p>
          <a:p>
            <a:pPr lvl="1"/>
            <a:r>
              <a:rPr lang="cs-CZ" sz="1900" dirty="0"/>
              <a:t>Předpokládejme, že změna velikosti N(t) populace v čase je způsobena pouze plozením nových jedinců a umíráním jiných.</a:t>
            </a:r>
          </a:p>
          <a:p>
            <a:pPr lvl="1"/>
            <a:r>
              <a:rPr lang="cs-CZ" sz="1900" dirty="0"/>
              <a:t>Předpokládejme, že počet nově narozených, respektive zemřelých jedinců je přímo úměrný velikosti populace. </a:t>
            </a:r>
          </a:p>
          <a:p>
            <a:pPr lvl="1"/>
            <a:r>
              <a:rPr lang="cs-CZ" sz="1900" dirty="0"/>
              <a:t>Hledáme řešení modelu, tj. velikost N(t) populace v čase t. Čas t budeme uvažovat buď jako diskrétní veličinu nabývající celočíselných hodnot (mohou představovat například roky, obecně generace), nebo jako spojitou veličinu.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Model neomezeného růstu populace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39630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en-US" sz="2400" dirty="0"/>
              <a:t>Na </a:t>
            </a:r>
            <a:r>
              <a:rPr lang="cs-CZ" sz="2400" dirty="0"/>
              <a:t>základě vyslovených předpokladů jsme schopni sestavit rovnici modelu. Označme </a:t>
            </a:r>
            <a:r>
              <a:rPr lang="en-US" sz="2400" dirty="0"/>
              <a:t>:</a:t>
            </a:r>
            <a:endParaRPr lang="cs-CZ" sz="2400" dirty="0"/>
          </a:p>
          <a:p>
            <a:pPr lvl="1"/>
            <a:r>
              <a:rPr lang="cs-CZ" sz="1900" dirty="0"/>
              <a:t>N(t) 	funkci představující počet jedinců populace v čase t,</a:t>
            </a:r>
          </a:p>
          <a:p>
            <a:pPr lvl="1"/>
            <a:r>
              <a:rPr lang="cs-CZ" sz="1900" dirty="0"/>
              <a:t>a		koeficient porodnosti populace (podíl nově narozených jedinců 			vůči všem jedincům za jednotku času),</a:t>
            </a:r>
          </a:p>
          <a:p>
            <a:pPr lvl="1"/>
            <a:r>
              <a:rPr lang="cs-CZ" sz="1900" dirty="0"/>
              <a:t>b		koeficient úmrtnosti populace (podíl zemřelých jedinců vůči 			všem jedincům za jednotku času),</a:t>
            </a:r>
          </a:p>
          <a:p>
            <a:pPr lvl="1"/>
            <a:r>
              <a:rPr lang="cs-CZ" sz="1900" dirty="0"/>
              <a:t>h		délku časového intervalu (kladné reálné číslo).</a:t>
            </a:r>
          </a:p>
          <a:p>
            <a:pPr lvl="1"/>
            <a:endParaRPr lang="cs-CZ" sz="190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Model neomezeného růstu populace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35020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sz="2400" dirty="0"/>
              <a:t>Velikost</a:t>
            </a:r>
            <a:r>
              <a:rPr lang="en-US" sz="2400" dirty="0"/>
              <a:t> populace se </a:t>
            </a:r>
            <a:r>
              <a:rPr lang="cs-CZ" sz="2400" dirty="0"/>
              <a:t>nicméně nemůže</a:t>
            </a:r>
            <a:r>
              <a:rPr lang="en-US" sz="2400" dirty="0"/>
              <a:t> </a:t>
            </a:r>
            <a:r>
              <a:rPr lang="cs-CZ" sz="2400" dirty="0"/>
              <a:t>exponenciálně</a:t>
            </a:r>
            <a:r>
              <a:rPr lang="en-US" sz="2400" dirty="0"/>
              <a:t> </a:t>
            </a:r>
            <a:r>
              <a:rPr lang="cs-CZ" sz="2400" dirty="0"/>
              <a:t>zvyšovat do nekonečna. Prostor, v němž populace žije, je omezený, podobně jako množství živin, které má k dispozici.</a:t>
            </a:r>
          </a:p>
          <a:p>
            <a:r>
              <a:rPr lang="cs-CZ" sz="2400" dirty="0"/>
              <a:t>Doplňme proto předpoklad modelu, že úmrtnost se bude zvyšovat se zvětšující se populací:</a:t>
            </a:r>
          </a:p>
          <a:p>
            <a:pPr lvl="1"/>
            <a:r>
              <a:rPr lang="cs-CZ" sz="1900" dirty="0"/>
              <a:t>Nejjednodušší způsob závislosti je lineární závislost. Koeficient úmrtnosti tedy nebudeme již chápat jako konstantní číslo, ale jako rostoucí lineární funkci.</a:t>
            </a:r>
          </a:p>
          <a:p>
            <a:pPr lvl="1"/>
            <a:r>
              <a:rPr lang="cs-CZ" sz="1900" dirty="0"/>
              <a:t>Koeficient úmrtnosti: b + c </a:t>
            </a: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· </a:t>
            </a:r>
            <a:r>
              <a:rPr lang="cs-CZ" sz="1900" dirty="0"/>
              <a:t>N(t) , kde b, c jsou reálná nezáporná čísla.</a:t>
            </a:r>
          </a:p>
          <a:p>
            <a:r>
              <a:rPr lang="cs-CZ" sz="2400" dirty="0"/>
              <a:t>Podobně</a:t>
            </a:r>
            <a:r>
              <a:rPr lang="en-US" sz="2400" dirty="0"/>
              <a:t> </a:t>
            </a:r>
            <a:r>
              <a:rPr lang="cs-CZ" sz="2400" dirty="0"/>
              <a:t>jako</a:t>
            </a:r>
            <a:r>
              <a:rPr lang="en-US" sz="2400" dirty="0"/>
              <a:t> </a:t>
            </a:r>
            <a:r>
              <a:rPr lang="cs-CZ" sz="2400" dirty="0"/>
              <a:t>dříve získáme rovnice modelu</a:t>
            </a:r>
            <a:r>
              <a:rPr lang="en-US" sz="2400" dirty="0"/>
              <a:t>:</a:t>
            </a:r>
            <a:endParaRPr lang="cs-CZ" sz="2400" dirty="0"/>
          </a:p>
          <a:p>
            <a:pPr lvl="1"/>
            <a:r>
              <a:rPr lang="pt-BR" sz="1900" dirty="0"/>
              <a:t>Diskrétní p</a:t>
            </a:r>
            <a:r>
              <a:rPr lang="cs-CZ" sz="1900" dirty="0"/>
              <a:t>ř</a:t>
            </a:r>
            <a:r>
              <a:rPr lang="pt-BR" sz="1900" dirty="0"/>
              <a:t>ípad: N(t + 1) = (1 + a </a:t>
            </a:r>
            <a:r>
              <a:rPr lang="cs-CZ" sz="1900" dirty="0"/>
              <a:t>–</a:t>
            </a:r>
            <a:r>
              <a:rPr lang="pt-BR" sz="1900" dirty="0"/>
              <a:t> b) </a:t>
            </a: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pt-BR" sz="1900" dirty="0"/>
              <a:t> N(t) </a:t>
            </a:r>
            <a:r>
              <a:rPr lang="cs-CZ" sz="1900" dirty="0"/>
              <a:t>–</a:t>
            </a:r>
            <a:r>
              <a:rPr lang="pt-BR" sz="1900" dirty="0"/>
              <a:t> c </a:t>
            </a: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pt-BR" sz="1900" dirty="0"/>
              <a:t> N(t)</a:t>
            </a:r>
            <a:r>
              <a:rPr lang="pt-BR" sz="1900" baseline="30000" dirty="0"/>
              <a:t>2</a:t>
            </a:r>
            <a:r>
              <a:rPr lang="pt-BR" sz="1900" dirty="0"/>
              <a:t>; N(0) = N0</a:t>
            </a:r>
          </a:p>
          <a:p>
            <a:pPr lvl="1"/>
            <a:r>
              <a:rPr lang="pt-BR" sz="1900" dirty="0"/>
              <a:t>Spojitý p</a:t>
            </a:r>
            <a:r>
              <a:rPr lang="cs-CZ" sz="1900" dirty="0"/>
              <a:t>ř</a:t>
            </a:r>
            <a:r>
              <a:rPr lang="pt-BR" sz="1900" dirty="0"/>
              <a:t>ípad: N</a:t>
            </a:r>
            <a:r>
              <a:rPr lang="cs-CZ" sz="1900" dirty="0"/>
              <a:t>‘</a:t>
            </a:r>
            <a:r>
              <a:rPr lang="pt-BR" sz="1900" dirty="0"/>
              <a:t> (t) = (a </a:t>
            </a:r>
            <a:r>
              <a:rPr lang="cs-CZ" sz="1900" dirty="0"/>
              <a:t>–</a:t>
            </a:r>
            <a:r>
              <a:rPr lang="pt-BR" sz="1900" dirty="0"/>
              <a:t> b) </a:t>
            </a: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pt-BR" sz="1900" dirty="0"/>
              <a:t> N(t) </a:t>
            </a:r>
            <a:r>
              <a:rPr lang="cs-CZ" sz="1900" dirty="0"/>
              <a:t>–</a:t>
            </a:r>
            <a:r>
              <a:rPr lang="pt-BR" sz="1900" dirty="0"/>
              <a:t> c </a:t>
            </a: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pt-BR" sz="1900" dirty="0"/>
              <a:t> N(t)</a:t>
            </a:r>
            <a:r>
              <a:rPr lang="pt-BR" sz="1900" baseline="30000" dirty="0"/>
              <a:t>2</a:t>
            </a:r>
            <a:r>
              <a:rPr lang="pt-BR" sz="1900" dirty="0"/>
              <a:t>; N(0) = N0</a:t>
            </a:r>
            <a:endParaRPr lang="cs-CZ" sz="190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Modifikace modelu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04820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r>
                  <a:rPr lang="cs-CZ" sz="2400" dirty="0"/>
                  <a:t>Přeznačení koeficientů modelu:</a:t>
                </a:r>
              </a:p>
              <a:p>
                <a:pPr lvl="1"/>
                <a:r>
                  <a:rPr lang="cs-CZ" sz="1900" dirty="0"/>
                  <a:t>úživnost prostředí: </a:t>
                </a:r>
                <a14:m>
                  <m:oMath xmlns:m="http://schemas.openxmlformats.org/officeDocument/2006/math">
                    <m:r>
                      <a:rPr lang="cs-CZ" sz="1900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cs-CZ" sz="19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cs-CZ" sz="19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cs-CZ" sz="19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sz="19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cs-CZ" sz="1900" b="0" i="1" smtClean="0">
                                <a:latin typeface="Cambria Math" panose="02040503050406030204" pitchFamily="18" charset="0"/>
                              </a:rPr>
                              <m:t>–</m:t>
                            </m:r>
                            <m:r>
                              <a:rPr lang="cs-CZ" sz="19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cs-CZ" sz="19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den>
                        </m:f>
                      </m:e>
                    </m:d>
                  </m:oMath>
                </a14:m>
                <a:endParaRPr lang="cs-CZ" sz="1900" dirty="0"/>
              </a:p>
              <a:p>
                <a:pPr lvl="1"/>
                <a:r>
                  <a:rPr lang="cs-CZ" sz="1900" dirty="0"/>
                  <a:t>vnitřní koeficient růstu </a:t>
                </a:r>
                <a14:m>
                  <m:oMath xmlns:m="http://schemas.openxmlformats.org/officeDocument/2006/math">
                    <m:r>
                      <a:rPr lang="cs-CZ" sz="19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cs-CZ" sz="19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19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1900" b="0" i="1" smtClean="0">
                        <a:latin typeface="Cambria Math" panose="02040503050406030204" pitchFamily="18" charset="0"/>
                      </a:rPr>
                      <m:t>–</m:t>
                    </m:r>
                    <m:r>
                      <a:rPr lang="cs-CZ" sz="19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cs-CZ" sz="1900" dirty="0"/>
              </a:p>
            </p:txBody>
          </p:sp>
        </mc:Choice>
        <mc:Fallback xmlns=""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t="-9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Modifikace modelu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841671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6438</TotalTime>
  <Words>462</Words>
  <Application>Microsoft Office PowerPoint</Application>
  <PresentationFormat>Předvádění na obrazovce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Cambria Math</vt:lpstr>
      <vt:lpstr>Wingdings</vt:lpstr>
      <vt:lpstr>Wingdings 2</vt:lpstr>
      <vt:lpstr>Administrativní</vt:lpstr>
      <vt:lpstr>4. Model růstu populace Bi3101 Úvod do matematického modelování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174</cp:revision>
  <dcterms:created xsi:type="dcterms:W3CDTF">2011-03-03T07:28:24Z</dcterms:created>
  <dcterms:modified xsi:type="dcterms:W3CDTF">2020-11-02T12:56:17Z</dcterms:modified>
</cp:coreProperties>
</file>