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86" r:id="rId2"/>
    <p:sldId id="287" r:id="rId3"/>
    <p:sldId id="289" r:id="rId4"/>
    <p:sldId id="296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3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939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F8763D-E012-4F57-90F9-48F7E86D9937}" type="slidenum">
              <a:rPr lang="cs-CZ" altLang="en-US" smtClean="0"/>
              <a:pPr>
                <a:spcBef>
                  <a:spcPct val="0"/>
                </a:spcBef>
              </a:pPr>
              <a:t>4</a:t>
            </a:fld>
            <a:endParaRPr lang="cs-CZ" altLang="en-US"/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375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8699A8-05E8-44F5-8072-630752E3CCDB}" type="slidenum">
              <a:rPr lang="cs-CZ" altLang="en-US" smtClean="0"/>
              <a:pPr>
                <a:spcBef>
                  <a:spcPct val="0"/>
                </a:spcBef>
              </a:pPr>
              <a:t>5</a:t>
            </a:fld>
            <a:endParaRPr lang="cs-CZ" altLang="en-US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2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A2C34E-6591-4D88-8E81-F8F750E8BC0D}" type="slidenum">
              <a:rPr lang="cs-CZ" altLang="en-US" smtClean="0"/>
              <a:pPr>
                <a:spcBef>
                  <a:spcPct val="0"/>
                </a:spcBef>
              </a:pPr>
              <a:t>6</a:t>
            </a:fld>
            <a:endParaRPr lang="cs-CZ" altLang="en-U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74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7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4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8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293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9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5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EB4CF9-75FA-424B-A693-DE7752537FD1}" type="slidenum">
              <a:rPr lang="cs-CZ" altLang="en-US" smtClean="0"/>
              <a:pPr>
                <a:spcBef>
                  <a:spcPct val="0"/>
                </a:spcBef>
              </a:pPr>
              <a:t>10</a:t>
            </a:fld>
            <a:endParaRPr lang="cs-CZ" altLang="en-US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en-US" sz="1800">
              <a:latin typeface="Verdana" panose="020B0604030504040204" pitchFamily="34" charset="0"/>
            </a:endParaRP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6025" cy="4111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2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18.10.2021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96641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Nejistota</a:t>
            </a:r>
          </a:p>
          <a:p>
            <a:pPr marL="0" indent="0" algn="ctr">
              <a:buFont typeface="Wingdings 2" pitchFamily="18" charset="2"/>
              <a:buNone/>
            </a:pP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6. Nejistota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Monte Carlo modelování </a:t>
            </a:r>
            <a:r>
              <a:rPr lang="cs-CZ" sz="2400" dirty="0"/>
              <a:t>(DÚ 2 do 25. 10. 2021)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78226" y="1628800"/>
            <a:ext cx="8534401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Využijte spojitý deterministický model z předchozího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Generujte náhodně koeficient porodnosti </a:t>
            </a:r>
            <a:r>
              <a:rPr lang="cs-CZ" sz="2400" dirty="0" err="1"/>
              <a:t>p</a:t>
            </a:r>
            <a:r>
              <a:rPr lang="cs-CZ" sz="2400" baseline="-25000" dirty="0" err="1"/>
              <a:t>B</a:t>
            </a:r>
            <a:r>
              <a:rPr lang="cs-CZ" sz="2400" dirty="0"/>
              <a:t> a koeficient úmrtnosti </a:t>
            </a:r>
            <a:r>
              <a:rPr lang="cs-CZ" sz="2400" dirty="0" err="1"/>
              <a:t>p</a:t>
            </a:r>
            <a:r>
              <a:rPr lang="cs-CZ" sz="2400" baseline="-25000" dirty="0" err="1"/>
              <a:t>D</a:t>
            </a:r>
            <a:r>
              <a:rPr lang="cs-CZ" sz="2400" dirty="0"/>
              <a:t> v jako normálně rozdělené náhodné veličiny se středy v hodnotách 0,35 a 0,25 a směrodatnou odchylkou 0,05.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Proveďte 10 000 simulací.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Odhadněte pravděpodobnostní rozdělení výsledného počtu jedinců v populaci po 10 generacích.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/>
              <a:t>Využijte diskrétní stochastický model z předchozího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Proveďte 10 000 simulací.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Odhadněte pravděpodobnostní rozdělení výsledného počtu jedinců v populaci po 10 generacích.</a:t>
            </a:r>
          </a:p>
        </p:txBody>
      </p:sp>
    </p:spTree>
    <p:extLst>
      <p:ext uri="{BB962C8B-B14F-4D97-AF65-F5344CB8AC3E}">
        <p14:creationId xmlns:p14="http://schemas.microsoft.com/office/powerpoint/2010/main" val="192663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Nejistotou</a:t>
            </a:r>
            <a:r>
              <a:rPr lang="cs-CZ" altLang="en-US" sz="2400" dirty="0"/>
              <a:t> </a:t>
            </a:r>
            <a:r>
              <a:rPr lang="cs-CZ" altLang="en-US" sz="2400" b="0" dirty="0"/>
              <a:t>při zobrazení systému pomocí matematického modelu rozumíme situaci, kdy </a:t>
            </a:r>
            <a:r>
              <a:rPr lang="cs-CZ" altLang="en-US" sz="2400" dirty="0"/>
              <a:t>nemáme k disposici všechnu potřebnou informaci</a:t>
            </a:r>
            <a:r>
              <a:rPr lang="cs-CZ" altLang="en-US" sz="2400" b="0" dirty="0"/>
              <a:t> nebo kdy některé z </a:t>
            </a:r>
            <a:r>
              <a:rPr lang="cs-CZ" altLang="en-US" sz="2400" dirty="0"/>
              <a:t>informací jsou nespolehlivé</a:t>
            </a:r>
            <a:r>
              <a:rPr lang="cs-CZ" altLang="en-US" sz="2400" b="0" dirty="0"/>
              <a:t>. </a:t>
            </a:r>
          </a:p>
          <a:p>
            <a:pPr marL="304800" indent="-304800" eaLnBrk="1" hangingPunct="1">
              <a:lnSpc>
                <a:spcPct val="80000"/>
              </a:lnSpc>
            </a:pPr>
            <a:r>
              <a:rPr lang="cs-CZ" altLang="en-US" sz="2400" b="1" i="1" dirty="0">
                <a:solidFill>
                  <a:srgbClr val="C00000"/>
                </a:solidFill>
              </a:rPr>
              <a:t>Modelování při riziku</a:t>
            </a:r>
            <a:r>
              <a:rPr lang="cs-CZ" altLang="en-US" sz="2400" b="1" dirty="0">
                <a:solidFill>
                  <a:srgbClr val="C00000"/>
                </a:solidFill>
              </a:rPr>
              <a:t> </a:t>
            </a:r>
            <a:r>
              <a:rPr lang="cs-CZ" altLang="en-US" sz="2400" b="0" dirty="0"/>
              <a:t>předpokládá, že </a:t>
            </a:r>
            <a:r>
              <a:rPr lang="cs-CZ" altLang="en-US" sz="2400" dirty="0"/>
              <a:t>některé informace jsou náhodné veličiny</a:t>
            </a:r>
            <a:r>
              <a:rPr lang="cs-CZ" altLang="en-US" sz="2400" b="0" dirty="0"/>
              <a:t>, nebo že </a:t>
            </a:r>
            <a:r>
              <a:rPr lang="cs-CZ" altLang="en-US" sz="2400" dirty="0"/>
              <a:t>některé procesy jsou popsány náhodnými funkcemi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V případě modelů s rizikem můžeme </a:t>
            </a:r>
            <a:r>
              <a:rPr lang="cs-CZ" altLang="en-US" sz="2400" dirty="0"/>
              <a:t>velikost rizika při přijetí řešení popsat pomocí pravděpodobnostních charakteristik</a:t>
            </a:r>
            <a:r>
              <a:rPr lang="cs-CZ" altLang="en-US" sz="2400" b="0" dirty="0"/>
              <a:t>. </a:t>
            </a:r>
          </a:p>
          <a:p>
            <a:pPr marL="1330325" lvl="1" indent="-609600" eaLnBrk="1" hangingPunct="1">
              <a:lnSpc>
                <a:spcPct val="80000"/>
              </a:lnSpc>
            </a:pPr>
            <a:r>
              <a:rPr lang="cs-CZ" altLang="en-US" sz="2400" b="0" dirty="0"/>
              <a:t>Analogicky můžeme považovat modelování za rizika i v případě použití fuzzy veličin, nebo fuzzy funkcí. </a:t>
            </a:r>
            <a:r>
              <a:rPr lang="cs-CZ" altLang="en-US" sz="2400" dirty="0"/>
              <a:t>Velikost rizika lze potom vyjádřit buď pomocí vhodné fuzzy míry nebo tuto fuzzy míru transformovat na subjektivní pravděpodobnost</a:t>
            </a:r>
            <a:r>
              <a:rPr lang="cs-CZ" altLang="en-US" sz="2400" b="0" dirty="0"/>
              <a:t>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Modelování nejistoty (neurčitosti) a rizika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Inverzní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Určení vstupních parametrů modelu, které neznáme, při znalosti výstupních hodnot (naměřených dat).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Nazývá se inverzní, protože známe výsledek modelovaného procesu, ale neznáme počáteční stav.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Opakem je </a:t>
            </a:r>
            <a:r>
              <a:rPr lang="cs-CZ" altLang="en-US" sz="2800" dirty="0" err="1"/>
              <a:t>dopředný</a:t>
            </a:r>
            <a:r>
              <a:rPr lang="cs-CZ" altLang="en-US" sz="2800" dirty="0"/>
              <a:t> problém, kdy známe vstupy (parametry) a chceme zjistit výstupy (data).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Data bývají zatížena chybami, které mohou ztěžovat určení parametrů modelu.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Inverzní problémy jsou typicky špatně postulované (</a:t>
            </a:r>
            <a:r>
              <a:rPr lang="cs-CZ" altLang="en-US" sz="2800" dirty="0" err="1"/>
              <a:t>ill</a:t>
            </a:r>
            <a:r>
              <a:rPr lang="cs-CZ" altLang="en-US" sz="2800" dirty="0"/>
              <a:t>-posed).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226831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Příklad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Uvažujme diskrétní stochastický model z prvního domácího úkolu.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Budeme znát pouze počty jedinců v prvních deseti generacích a máme odvodit koeficient růstu r (resp. pravděpodobnost, že se jedinec rozmnoží </a:t>
            </a:r>
            <a:r>
              <a:rPr lang="cs-CZ" altLang="en-US" sz="2800" dirty="0" err="1"/>
              <a:t>p</a:t>
            </a:r>
            <a:r>
              <a:rPr lang="cs-CZ" altLang="en-US" sz="2800" baseline="-25000" dirty="0" err="1"/>
              <a:t>B</a:t>
            </a:r>
            <a:r>
              <a:rPr lang="cs-CZ" altLang="en-US" sz="2800" dirty="0" err="1"/>
              <a:t>-p</a:t>
            </a:r>
            <a:r>
              <a:rPr lang="cs-CZ" altLang="en-US" sz="2800" baseline="-25000" dirty="0" err="1"/>
              <a:t>D</a:t>
            </a:r>
            <a:r>
              <a:rPr lang="cs-CZ" altLang="en-US" sz="2800" dirty="0"/>
              <a:t>).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800" dirty="0"/>
              <a:t>Proveďte výpočet v R včetně stanovení 95% intervalu spolehlivosti pro odhad koeficientu růstu r.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82010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postulovaný problém</a:t>
            </a:r>
            <a:endParaRPr lang="en-US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posed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posed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Říkáme, že problém je dobře postulovaný pokud splňuje </a:t>
            </a:r>
            <a:r>
              <a:rPr lang="cs-CZ" altLang="en-US" sz="2400" dirty="0" err="1"/>
              <a:t>Hadamardovu</a:t>
            </a:r>
            <a:r>
              <a:rPr lang="cs-CZ" altLang="en-US" sz="2400" dirty="0"/>
              <a:t> definici (3 podmínky):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existuje řešení problému;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en-US" sz="2400" dirty="0"/>
              <a:t>toto řešení je jednoznačné;</a:t>
            </a:r>
          </a:p>
          <a:p>
            <a:pPr lvl="1" eaLnBrk="1" hangingPunct="1">
              <a:lnSpc>
                <a:spcPct val="80000"/>
              </a:lnSpc>
              <a:spcAft>
                <a:spcPts val="1200"/>
              </a:spcAft>
            </a:pPr>
            <a:r>
              <a:rPr lang="cs-CZ" altLang="en-US" sz="2400" dirty="0"/>
              <a:t>vlastnosti řešení se mění spojitě se vstupními parametry.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Inverzní problémy jsou typicky špatně postulované, mohou trpět numerickou nestabilitou díky diskretizaci, nepřesnosti v datech apod.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sz="2400" dirty="0"/>
              <a:t>I když je problém dobře postulovaný, může být stále špatně podmíněný.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981447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Dobře/špatně podmíněný problém</a:t>
            </a:r>
            <a:endParaRPr lang="en-US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01624" y="1700808"/>
            <a:ext cx="8534401" cy="475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C7B70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 err="1"/>
              <a:t>Well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× </a:t>
            </a:r>
            <a:r>
              <a:rPr lang="cs-CZ" altLang="en-US" sz="2400" dirty="0" err="1"/>
              <a:t>Ill</a:t>
            </a:r>
            <a:r>
              <a:rPr lang="cs-CZ" altLang="en-US" sz="2400" dirty="0"/>
              <a:t> </a:t>
            </a:r>
            <a:r>
              <a:rPr lang="cs-CZ" altLang="en-US" sz="2400" dirty="0" err="1"/>
              <a:t>conditioned</a:t>
            </a:r>
            <a:r>
              <a:rPr lang="cs-CZ" altLang="en-US" sz="2400" dirty="0"/>
              <a:t> </a:t>
            </a:r>
            <a:r>
              <a:rPr lang="cs-CZ" altLang="en-US" sz="2400" dirty="0" err="1"/>
              <a:t>problems</a:t>
            </a:r>
            <a:r>
              <a:rPr lang="cs-CZ" altLang="en-US" sz="2400" dirty="0"/>
              <a:t>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Za dobře podmíněný problém považujeme problém s nízkou podmíněností (číslem podmíněnosti), za špatně podmíněný problém považujeme problém s vysokou podmíněností.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udává, jak moc závisí změny modelových výstupů na (malých) změnách modelových vstupů.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je mírou citlivosti modelu na chyby ve vstupních hodnotách.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en-US" sz="2400" dirty="0"/>
              <a:t>Podmíněnost (číslo podmíněnosti) je definována jako maximální poměr relativní chyby výstupů a vstupů modelu.</a:t>
            </a:r>
          </a:p>
        </p:txBody>
      </p:sp>
    </p:spTree>
    <p:extLst>
      <p:ext uri="{BB962C8B-B14F-4D97-AF65-F5344CB8AC3E}">
        <p14:creationId xmlns:p14="http://schemas.microsoft.com/office/powerpoint/2010/main" val="547381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Výstupy modelu se obvykle mírně liší od popisované reality (díky numerické reprezentaci, tj. zaokrouhlení a nepřesnostem řešení). Chybu výstupů nazýváme </a:t>
                </a:r>
                <a:r>
                  <a:rPr lang="cs-CZ" altLang="en-US" sz="2400" dirty="0" err="1"/>
                  <a:t>dopředná</a:t>
                </a:r>
                <a:r>
                  <a:rPr lang="cs-CZ" altLang="en-US" sz="2400" dirty="0"/>
                  <a:t> chyba (forward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Odchylka na vstupu modelu, která odpovídá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 výstupů se nazývá zpětná chyba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error</a:t>
                </a:r>
                <a:r>
                  <a:rPr lang="cs-CZ" altLang="en-US" sz="2400" dirty="0"/>
                  <a:t>).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Model nazveme zpětně stabilním (</a:t>
                </a:r>
                <a:r>
                  <a:rPr lang="cs-CZ" altLang="en-US" sz="2400" dirty="0" err="1"/>
                  <a:t>backward</a:t>
                </a:r>
                <a:r>
                  <a:rPr lang="cs-CZ" altLang="en-US" sz="2400" dirty="0"/>
                  <a:t> </a:t>
                </a:r>
                <a:r>
                  <a:rPr lang="cs-CZ" altLang="en-US" sz="2400" dirty="0" err="1"/>
                  <a:t>stable</a:t>
                </a:r>
                <a:r>
                  <a:rPr lang="cs-CZ" altLang="en-US" sz="2400" dirty="0"/>
                  <a:t>), pokud má malou zpětnou chybu (obvykle se udává jako relativní vůči vstupní hodnotě):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cs-CZ" alt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∆</m:t>
                              </m:r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cs-CZ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„Malá“ chyba obvykle znamená, že je zhruba stejného řádu jako zaokrouhlení vstupních hodnot.</a:t>
                </a: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 r="-114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614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 err="1"/>
              <a:t>Dopředná</a:t>
            </a:r>
            <a:r>
              <a:rPr lang="cs-CZ" dirty="0"/>
              <a:t> a zpětná stabilita</a:t>
            </a:r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37974" y="2401724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7092280" y="429309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619671" y="2852936"/>
            <a:ext cx="5337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x*</a:t>
            </a:r>
            <a:endParaRPr lang="en-US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92280" y="249289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y*</a:t>
            </a:r>
            <a:endParaRPr lang="en-US" sz="2800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1979712" y="2924944"/>
            <a:ext cx="5112568" cy="1891372"/>
          </a:xfrm>
          <a:prstGeom prst="straightConnector1">
            <a:avLst/>
          </a:prstGeom>
          <a:ln w="25400"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1"/>
          </p:cNvCxnSpPr>
          <p:nvPr/>
        </p:nvCxnSpPr>
        <p:spPr>
          <a:xfrm flipV="1">
            <a:off x="2015716" y="455470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V="1">
            <a:off x="2033718" y="2852936"/>
            <a:ext cx="5076564" cy="261610"/>
          </a:xfrm>
          <a:prstGeom prst="straightConnector1">
            <a:avLst/>
          </a:prstGeom>
          <a:ln w="25400">
            <a:prstDash val="soli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 flipV="1">
            <a:off x="1775386" y="3376156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 flipV="1">
            <a:off x="7265996" y="2983741"/>
            <a:ext cx="15305" cy="1397848"/>
          </a:xfrm>
          <a:prstGeom prst="straightConnector1">
            <a:avLst/>
          </a:prstGeom>
          <a:ln w="25400">
            <a:solidFill>
              <a:srgbClr val="0070C0"/>
            </a:solidFill>
            <a:prstDash val="solid"/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104792" y="3813470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7344308" y="3399802"/>
            <a:ext cx="560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>
                <a:latin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cs-CZ" sz="2800" dirty="0"/>
              <a:t>y</a:t>
            </a:r>
            <a:endParaRPr lang="en-US" sz="28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319972" y="416229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</a:t>
            </a:r>
            <a:endParaRPr lang="en-US" sz="28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357402" y="3311406"/>
            <a:ext cx="550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f*</a:t>
            </a:r>
            <a:endParaRPr lang="en-US" sz="28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619671" y="459336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x</a:t>
            </a:r>
            <a:endParaRPr lang="en-US" sz="2800" dirty="0"/>
          </a:p>
        </p:txBody>
      </p:sp>
      <p:sp>
        <p:nvSpPr>
          <p:cNvPr id="25" name="Zaoblený obdélníkový bublinový popisek 24"/>
          <p:cNvSpPr/>
          <p:nvPr/>
        </p:nvSpPr>
        <p:spPr>
          <a:xfrm>
            <a:off x="446388" y="5375529"/>
            <a:ext cx="1440160" cy="785391"/>
          </a:xfrm>
          <a:prstGeom prst="wedgeRoundRectCallout">
            <a:avLst>
              <a:gd name="adj1" fmla="val 40658"/>
              <a:gd name="adj2" fmla="val -90351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vstupní data modelu</a:t>
            </a:r>
            <a:endParaRPr lang="en-US" b="1" dirty="0"/>
          </a:p>
        </p:txBody>
      </p:sp>
      <p:sp>
        <p:nvSpPr>
          <p:cNvPr id="26" name="Zaoblený obdélníkový bublinový popisek 25"/>
          <p:cNvSpPr/>
          <p:nvPr/>
        </p:nvSpPr>
        <p:spPr>
          <a:xfrm>
            <a:off x="7259025" y="5157192"/>
            <a:ext cx="1440160" cy="785391"/>
          </a:xfrm>
          <a:prstGeom prst="wedgeRoundRectCallout">
            <a:avLst>
              <a:gd name="adj1" fmla="val -42569"/>
              <a:gd name="adj2" fmla="val -9821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modelu</a:t>
            </a:r>
            <a:endParaRPr lang="en-US" b="1" dirty="0"/>
          </a:p>
        </p:txBody>
      </p:sp>
      <p:sp>
        <p:nvSpPr>
          <p:cNvPr id="27" name="Zaoblený obdélníkový bublinový popisek 26"/>
          <p:cNvSpPr/>
          <p:nvPr/>
        </p:nvSpPr>
        <p:spPr>
          <a:xfrm>
            <a:off x="7259025" y="1472096"/>
            <a:ext cx="1440160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řešení s chybou</a:t>
            </a:r>
            <a:endParaRPr lang="en-US" b="1" dirty="0"/>
          </a:p>
        </p:txBody>
      </p:sp>
      <p:sp>
        <p:nvSpPr>
          <p:cNvPr id="28" name="Zaoblený obdélníkový bublinový popisek 27"/>
          <p:cNvSpPr/>
          <p:nvPr/>
        </p:nvSpPr>
        <p:spPr>
          <a:xfrm>
            <a:off x="7740352" y="2514856"/>
            <a:ext cx="1224136" cy="785391"/>
          </a:xfrm>
          <a:prstGeom prst="wedgeRoundRectCallout">
            <a:avLst>
              <a:gd name="adj1" fmla="val -45143"/>
              <a:gd name="adj2" fmla="val 84288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err="1"/>
              <a:t>dopředná</a:t>
            </a:r>
            <a:r>
              <a:rPr lang="cs-CZ" b="1" dirty="0"/>
              <a:t> chyba</a:t>
            </a:r>
            <a:endParaRPr lang="en-US" b="1" dirty="0"/>
          </a:p>
        </p:txBody>
      </p:sp>
      <p:sp>
        <p:nvSpPr>
          <p:cNvPr id="29" name="Zaoblený obdélníkový bublinový popisek 28"/>
          <p:cNvSpPr/>
          <p:nvPr/>
        </p:nvSpPr>
        <p:spPr>
          <a:xfrm>
            <a:off x="184013" y="4341991"/>
            <a:ext cx="1224136" cy="785391"/>
          </a:xfrm>
          <a:prstGeom prst="wedgeRoundRectCallout">
            <a:avLst>
              <a:gd name="adj1" fmla="val 27536"/>
              <a:gd name="adj2" fmla="val -7304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zpětná chyba</a:t>
            </a:r>
            <a:endParaRPr lang="en-US" b="1" dirty="0"/>
          </a:p>
        </p:txBody>
      </p:sp>
      <p:sp>
        <p:nvSpPr>
          <p:cNvPr id="30" name="Zaoblený obdélníkový bublinový popisek 29"/>
          <p:cNvSpPr/>
          <p:nvPr/>
        </p:nvSpPr>
        <p:spPr>
          <a:xfrm>
            <a:off x="446388" y="1779513"/>
            <a:ext cx="1440160" cy="785391"/>
          </a:xfrm>
          <a:prstGeom prst="wedgeRoundRectCallout">
            <a:avLst>
              <a:gd name="adj1" fmla="val 37226"/>
              <a:gd name="adj2" fmla="val 9687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31" name="Zaoblený obdélníkový bublinový popisek 30"/>
          <p:cNvSpPr/>
          <p:nvPr/>
        </p:nvSpPr>
        <p:spPr>
          <a:xfrm>
            <a:off x="2699792" y="5274786"/>
            <a:ext cx="1440160" cy="785391"/>
          </a:xfrm>
          <a:prstGeom prst="wedgeRoundRectCallout">
            <a:avLst>
              <a:gd name="adj1" fmla="val 64682"/>
              <a:gd name="adj2" fmla="val -139125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optimální model</a:t>
            </a:r>
            <a:endParaRPr lang="en-US" b="1" dirty="0"/>
          </a:p>
        </p:txBody>
      </p:sp>
      <p:sp>
        <p:nvSpPr>
          <p:cNvPr id="32" name="Zaoblený obdélníkový bublinový popisek 31"/>
          <p:cNvSpPr/>
          <p:nvPr/>
        </p:nvSpPr>
        <p:spPr>
          <a:xfrm>
            <a:off x="4906588" y="1616053"/>
            <a:ext cx="1440160" cy="785391"/>
          </a:xfrm>
          <a:prstGeom prst="wedgeRoundRectCallout">
            <a:avLst>
              <a:gd name="adj1" fmla="val -60589"/>
              <a:gd name="adj2" fmla="val 188127"/>
              <a:gd name="adj3" fmla="val 16667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numerický 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54016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Číslo podmíněnosti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273050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85000"/>
                  <a:buFont typeface="Wingdings 2" pitchFamily="18" charset="2"/>
                  <a:buChar char=""/>
                  <a:defRPr sz="27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7688" indent="-2730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"/>
                  <a:defRPr sz="2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822325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ADAE"/>
                  </a:buClr>
                  <a:buSzPct val="75000"/>
                  <a:buFont typeface="Wingdings 2" pitchFamily="18" charset="2"/>
                  <a:buChar char="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6963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C7B70"/>
                  </a:buClr>
                  <a:buSzPct val="70000"/>
                  <a:buFont typeface="Wingdings" pitchFamily="2" charset="2"/>
                  <a:buChar char=""/>
                  <a:defRPr sz="20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8FB08C"/>
                  </a:buClr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182880" algn="l" rtl="0" eaLnBrk="1" latinLnBrk="0" hangingPunct="1">
                  <a:spcBef>
                    <a:spcPct val="20000"/>
                  </a:spcBef>
                  <a:buClr>
                    <a:schemeClr val="accent6"/>
                  </a:buClr>
                  <a:buSzPct val="80000"/>
                  <a:buFont typeface="Wingdings 2"/>
                  <a:buChar char="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90000"/>
                  <a:buChar char="•"/>
                  <a:defRPr kumimoji="0"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03120" indent="-182880" algn="l" rtl="0" eaLnBrk="1" latinLnBrk="0" hangingPunct="1">
                  <a:spcBef>
                    <a:spcPct val="20000"/>
                  </a:spcBef>
                  <a:buClr>
                    <a:schemeClr val="accent4">
                      <a:shade val="75000"/>
                    </a:schemeClr>
                  </a:buClr>
                  <a:buChar char="•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3774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shade val="75000"/>
                    </a:schemeClr>
                  </a:buClr>
                  <a:buSzPct val="90000"/>
                  <a:buChar char="•"/>
                  <a:defRPr kumimoji="0" sz="1400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Condition </a:t>
                </a:r>
                <a:r>
                  <a:rPr lang="cs-CZ" altLang="en-US" sz="2400" dirty="0" err="1"/>
                  <a:t>number</a:t>
                </a:r>
                <a:r>
                  <a:rPr lang="cs-CZ" altLang="en-US" sz="2400" dirty="0"/>
                  <a:t>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cs-CZ" altLang="en-US" sz="2400" dirty="0"/>
                  <a:t>Číslo podmíněnosti je vlastností matematického řešení, ne jeho (zaokrouhlovací) chyby.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800"/>
                  </a:spcAft>
                </a:pPr>
                <a:r>
                  <a:rPr lang="cs-CZ" altLang="en-US" sz="2400" dirty="0"/>
                  <a:t>Jde o maximální poměr relativní zpětné chyby vůči relativní </a:t>
                </a:r>
                <a:r>
                  <a:rPr lang="cs-CZ" altLang="en-US" sz="2400" dirty="0" err="1"/>
                  <a:t>dopředné</a:t>
                </a:r>
                <a:r>
                  <a:rPr lang="cs-CZ" altLang="en-US" sz="2400" dirty="0"/>
                  <a:t> chybě:</a:t>
                </a:r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l-GR" altLang="en-US" sz="240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Δ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p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cs-CZ" altLang="en-US" sz="2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</m:d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cs-CZ" altLang="en-US" sz="2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l-GR" altLang="en-US" sz="2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Δ</m:t>
                                      </m:r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cs-CZ" altLang="en-US" sz="2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den>
                                  </m:f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  <a:p>
                <a:pPr marL="0" indent="0" eaLnBrk="1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alt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𝑚𝑎𝑥</m:t>
                      </m:r>
                      <m:d>
                        <m:dPr>
                          <m:ctrlPr>
                            <a:rPr lang="cs-CZ" alt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num>
                            <m:den>
                              <m:r>
                                <a:rPr lang="cs-CZ" altLang="en-US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𝑑𝑥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cs-CZ" altLang="en-US" sz="2400" dirty="0"/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8226" y="1700808"/>
                <a:ext cx="8534401" cy="4752380"/>
              </a:xfrm>
              <a:prstGeom prst="rect">
                <a:avLst/>
              </a:prstGeom>
              <a:blipFill>
                <a:blip r:embed="rId3"/>
                <a:stretch>
                  <a:fillRect l="-571" t="-2436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6681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5921</TotalTime>
  <Words>681</Words>
  <Application>Microsoft Office PowerPoint</Application>
  <PresentationFormat>Předvádění na obrazovce (4:3)</PresentationFormat>
  <Paragraphs>77</Paragraphs>
  <Slides>10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 Math</vt:lpstr>
      <vt:lpstr>Verdana</vt:lpstr>
      <vt:lpstr>Wingdings</vt:lpstr>
      <vt:lpstr>Wingdings 2</vt:lpstr>
      <vt:lpstr>Administrativní</vt:lpstr>
      <vt:lpstr>6. Nejistota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167</cp:revision>
  <dcterms:created xsi:type="dcterms:W3CDTF">2011-03-03T07:28:24Z</dcterms:created>
  <dcterms:modified xsi:type="dcterms:W3CDTF">2021-10-18T07:25:06Z</dcterms:modified>
</cp:coreProperties>
</file>