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89" r:id="rId5"/>
    <p:sldId id="290" r:id="rId6"/>
    <p:sldId id="293" r:id="rId7"/>
    <p:sldId id="291" r:id="rId8"/>
    <p:sldId id="292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06.11.2021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06.11.2021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06.11.2021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06.11.2021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06.11.2021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06.11.2021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Modely dvou interagujících populací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>
                <a:solidFill>
                  <a:schemeClr val="accent1"/>
                </a:solidFill>
                <a:latin typeface="Arial" charset="0"/>
              </a:rPr>
              <a:t>8. </a:t>
            </a:r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Interagující populace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b="0" dirty="0"/>
                  <a:t>Pro dvě populace N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N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 budeme mít koeficienty r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r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, K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 a K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.</a:t>
                </a:r>
              </a:p>
              <a:p>
                <a:r>
                  <a:rPr lang="cs-CZ" altLang="en-US" sz="2400" dirty="0"/>
                  <a:t>Zahrneme-li nyní do soustavy rovnic vzájemné ovlivnění populací, změníme koeficienty 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K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na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závislé na velikosti druhé populace.</a:t>
                </a:r>
              </a:p>
              <a:p>
                <a:r>
                  <a:rPr lang="cs-CZ" altLang="en-US" sz="2400" dirty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) musí platit:</a:t>
                </a:r>
              </a:p>
              <a:p>
                <a:pPr lvl="1"/>
                <a:r>
                  <a:rPr lang="cs-CZ" altLang="en-US" sz="1900" dirty="0"/>
                  <a:t>Je-li velikost (té druhé) populace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1900" dirty="0"/>
                  <a:t>=0, zůstává </a:t>
                </a:r>
                <a:r>
                  <a:rPr lang="el-GR" altLang="en-US" sz="2000" dirty="0"/>
                  <a:t>κ</a:t>
                </a:r>
                <a:r>
                  <a:rPr lang="cs-CZ" altLang="en-US" sz="2000" baseline="-25000" dirty="0"/>
                  <a:t>i</a:t>
                </a:r>
                <a:r>
                  <a:rPr lang="cs-CZ" altLang="en-US" sz="2000" dirty="0"/>
                  <a:t>(0)= </a:t>
                </a:r>
                <a:r>
                  <a:rPr lang="cs-CZ" altLang="en-US" sz="2000" dirty="0" err="1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/>
                  <a:t>.</a:t>
                </a:r>
              </a:p>
              <a:p>
                <a:pPr lvl="1"/>
                <a:r>
                  <a:rPr lang="cs-CZ" altLang="en-US" sz="1900" dirty="0"/>
                  <a:t>Naopak pro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2000" dirty="0"/>
                  <a:t>→∞ se hodnota ustálí na nějaké konstantě </a:t>
                </a:r>
                <a:r>
                  <a:rPr lang="el-GR" altLang="en-US" sz="1800" dirty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/>
                  <a:t>(∞)= </a:t>
                </a:r>
                <a:r>
                  <a:rPr lang="cs-CZ" altLang="en-US" sz="1800" dirty="0" err="1"/>
                  <a:t>C</a:t>
                </a:r>
                <a:r>
                  <a:rPr lang="cs-CZ" altLang="en-US" sz="1800" baseline="-25000" dirty="0" err="1"/>
                  <a:t>i</a:t>
                </a:r>
                <a:r>
                  <a:rPr lang="cs-CZ" altLang="en-US" sz="1800" dirty="0"/>
                  <a:t>.</a:t>
                </a:r>
                <a:endParaRPr lang="cs-CZ" altLang="en-US" sz="1900" dirty="0"/>
              </a:p>
              <a:p>
                <a:pPr lvl="1"/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Nalezněte vhodný předpis pro funkce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splňující následující podmínky: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spojité a hladké na oboru &lt;0; 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neklesající na oboru &lt;0; ∞).</a:t>
            </a:r>
          </a:p>
          <a:p>
            <a:pPr lvl="1"/>
            <a:r>
              <a:rPr lang="cs-CZ" altLang="en-US" sz="1900" dirty="0"/>
              <a:t>Je-li velikost (té druhé) populace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=0, zůstává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(0)= </a:t>
            </a:r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/>
              <a:t>Naopak pro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→∞ se hodnota ustálí na nějaké konstantě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(∞)=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endParaRPr lang="cs-CZ" altLang="en-US" sz="2400" dirty="0"/>
          </a:p>
          <a:p>
            <a:r>
              <a:rPr lang="cs-CZ" altLang="en-US" sz="2400" dirty="0"/>
              <a:t>Ve specifických případech může být komensalizmus neomezený (tj. </a:t>
            </a:r>
            <a:r>
              <a:rPr lang="cs-CZ" altLang="en-US" sz="2400" dirty="0" err="1"/>
              <a:t>C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 = ∞).</a:t>
            </a:r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&gt;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soupeří (</a:t>
            </a:r>
            <a:r>
              <a:rPr lang="cs-CZ" altLang="en-US" sz="1900" dirty="0" err="1"/>
              <a:t>amensály</a:t>
            </a:r>
            <a:r>
              <a:rPr lang="cs-CZ" altLang="en-US" sz="1900" dirty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jsou na sobě závislé (</a:t>
            </a:r>
            <a:r>
              <a:rPr lang="cs-CZ" altLang="en-US" sz="1900" dirty="0" err="1"/>
              <a:t>komensály</a:t>
            </a:r>
            <a:r>
              <a:rPr lang="cs-CZ" altLang="en-US" sz="1900" dirty="0"/>
              <a:t>), přičemž: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=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obligátním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&gt;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fakultativním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může přežít i bez j-té).</a:t>
            </a:r>
          </a:p>
          <a:p>
            <a:pPr lvl="1"/>
            <a:endParaRPr lang="cs-CZ" altLang="en-US" sz="1900" dirty="0"/>
          </a:p>
          <a:p>
            <a:r>
              <a:rPr lang="cs-CZ" sz="1700" dirty="0" err="1"/>
              <a:t>Amensalizmus</a:t>
            </a:r>
            <a:r>
              <a:rPr lang="en-US" sz="1700" dirty="0"/>
              <a:t> je </a:t>
            </a:r>
            <a:r>
              <a:rPr lang="cs-CZ" sz="1700" dirty="0"/>
              <a:t>populační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uvol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do prost</a:t>
            </a:r>
            <a:r>
              <a:rPr lang="cs-CZ" sz="1700" dirty="0"/>
              <a:t>ř</a:t>
            </a:r>
            <a:r>
              <a:rPr lang="en-US" sz="1700" dirty="0" err="1"/>
              <a:t>edí</a:t>
            </a:r>
            <a:r>
              <a:rPr lang="en-US" sz="1700" dirty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/>
              <a:t>nebo</a:t>
            </a:r>
            <a:r>
              <a:rPr lang="cs-CZ" sz="1700" dirty="0"/>
              <a:t> </a:t>
            </a:r>
            <a:r>
              <a:rPr lang="en-US" sz="1700" dirty="0" err="1"/>
              <a:t>speciální</a:t>
            </a:r>
            <a:r>
              <a:rPr lang="en-US" sz="1700" dirty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/>
              <a:t>ovliv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</a:t>
            </a:r>
            <a:r>
              <a:rPr lang="en-US" sz="1700" dirty="0" err="1"/>
              <a:t>negativn</a:t>
            </a:r>
            <a:r>
              <a:rPr lang="cs-CZ" sz="1700" dirty="0"/>
              <a:t>ě</a:t>
            </a:r>
            <a:r>
              <a:rPr lang="en-US" sz="1700" dirty="0"/>
              <a:t> (</a:t>
            </a:r>
            <a:r>
              <a:rPr lang="en-US" sz="1700" dirty="0" err="1"/>
              <a:t>potla</a:t>
            </a:r>
            <a:r>
              <a:rPr lang="cs-CZ" sz="1700" dirty="0"/>
              <a:t>č</a:t>
            </a:r>
            <a:r>
              <a:rPr lang="en-US" sz="1700" dirty="0" err="1"/>
              <a:t>uje</a:t>
            </a:r>
            <a:r>
              <a:rPr lang="en-US" sz="1700" dirty="0"/>
              <a:t> r</a:t>
            </a:r>
            <a:r>
              <a:rPr lang="cs-CZ" sz="1700" dirty="0"/>
              <a:t>ů</a:t>
            </a:r>
            <a:r>
              <a:rPr lang="en-US" sz="1700" dirty="0" err="1"/>
              <a:t>st</a:t>
            </a:r>
            <a:r>
              <a:rPr lang="en-US" sz="1700" dirty="0"/>
              <a:t> 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/>
              <a:t>může </a:t>
            </a:r>
            <a:r>
              <a:rPr lang="en-US" sz="1700" dirty="0" err="1"/>
              <a:t>zp</a:t>
            </a:r>
            <a:r>
              <a:rPr lang="cs-CZ" sz="1700" dirty="0"/>
              <a:t>ů</a:t>
            </a:r>
            <a:r>
              <a:rPr lang="en-US" sz="1700" dirty="0"/>
              <a:t>sob</a:t>
            </a:r>
            <a:r>
              <a:rPr lang="cs-CZ" sz="1700" dirty="0" err="1"/>
              <a:t>it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/>
              <a:t>)</a:t>
            </a:r>
            <a:r>
              <a:rPr lang="cs-CZ" sz="1700" dirty="0"/>
              <a:t>.</a:t>
            </a:r>
          </a:p>
          <a:p>
            <a:r>
              <a:rPr lang="en-US" sz="1700" dirty="0" err="1"/>
              <a:t>Komensali</a:t>
            </a:r>
            <a:r>
              <a:rPr lang="cs-CZ" sz="1700" dirty="0"/>
              <a:t>z</a:t>
            </a:r>
            <a:r>
              <a:rPr lang="en-US" sz="1700" dirty="0" err="1"/>
              <a:t>mus</a:t>
            </a:r>
            <a:r>
              <a:rPr lang="en-US" sz="1700" dirty="0"/>
              <a:t> je </a:t>
            </a:r>
            <a:r>
              <a:rPr lang="en-US" sz="1700" dirty="0" err="1"/>
              <a:t>popula</a:t>
            </a:r>
            <a:r>
              <a:rPr lang="cs-CZ" sz="1700" dirty="0"/>
              <a:t>č</a:t>
            </a:r>
            <a:r>
              <a:rPr lang="en-US" sz="1700" dirty="0" err="1"/>
              <a:t>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vyu</a:t>
            </a:r>
            <a:r>
              <a:rPr lang="cs-CZ" sz="1700" dirty="0"/>
              <a:t>ž</a:t>
            </a:r>
            <a:r>
              <a:rPr lang="en-US" sz="1700" dirty="0" err="1"/>
              <a:t>ívá</a:t>
            </a:r>
            <a:r>
              <a:rPr lang="en-US" sz="1700" dirty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/>
              <a:t>o</a:t>
            </a:r>
            <a:r>
              <a:rPr lang="cs-CZ" sz="1700" dirty="0"/>
              <a:t>š</a:t>
            </a:r>
            <a:r>
              <a:rPr lang="en-US" sz="1700" dirty="0" err="1"/>
              <a:t>kozování</a:t>
            </a:r>
            <a:r>
              <a:rPr lang="en-US" sz="1700" dirty="0"/>
              <a:t> (</a:t>
            </a:r>
            <a:r>
              <a:rPr lang="en-US" sz="1700" dirty="0" err="1"/>
              <a:t>jedna</a:t>
            </a:r>
            <a:r>
              <a:rPr lang="cs-CZ" sz="1700" dirty="0"/>
              <a:t> </a:t>
            </a:r>
            <a:r>
              <a:rPr lang="en-US" sz="1700" dirty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/>
              <a:t>prosp</a:t>
            </a:r>
            <a:r>
              <a:rPr lang="cs-CZ" sz="1700" dirty="0"/>
              <a:t>ě</a:t>
            </a:r>
            <a:r>
              <a:rPr lang="en-US" sz="1700" dirty="0" err="1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/>
              <a:t>ovlivn</a:t>
            </a:r>
            <a:r>
              <a:rPr lang="cs-CZ" sz="1700" dirty="0"/>
              <a:t>ě</a:t>
            </a:r>
            <a:r>
              <a:rPr lang="en-US" sz="1700" dirty="0" err="1"/>
              <a:t>na</a:t>
            </a:r>
            <a:r>
              <a:rPr lang="en-US" sz="1700" dirty="0"/>
              <a:t>)</a:t>
            </a:r>
            <a:endParaRPr lang="cs-CZ" altLang="en-US" sz="17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z předchozího příkladu, navrhněte jejich vhodné parametry a nahraďte jimi koeficienty úživnosti 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z původní rovnice.</a:t>
            </a:r>
          </a:p>
          <a:p>
            <a:r>
              <a:rPr lang="cs-CZ" altLang="en-US" sz="2400" dirty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(navzájem pozitivní a negativní ovlivnění populací).</a:t>
            </a:r>
          </a:p>
          <a:p>
            <a:r>
              <a:rPr lang="cs-CZ" altLang="en-US" sz="2400" dirty="0"/>
              <a:t>Zjistěte, jaký vztah se nazývá „orgie vzájemné dobročinnosti“, navrhněte a řešte jemu odpovídající model.</a:t>
            </a:r>
            <a:endParaRPr lang="cs-CZ" altLang="en-US" sz="1900" dirty="0"/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5" y="1628800"/>
          <a:ext cx="8208910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První populace je vůči druhé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amenzál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komenzál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8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Mimo úživnosti se mohou populace ovlivňovat také jinými mechanizmy.</a:t>
                </a:r>
              </a:p>
              <a:p>
                <a:r>
                  <a:rPr lang="cs-CZ" altLang="en-US" sz="2400" dirty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Navrhněte soustavu </a:t>
            </a:r>
            <a:r>
              <a:rPr lang="cs-CZ" altLang="en-US" sz="2400" dirty="0" err="1"/>
              <a:t>Lotkových-Volterrových</a:t>
            </a:r>
            <a:r>
              <a:rPr lang="cs-CZ" altLang="en-US" sz="2400" dirty="0"/>
              <a:t> rovnic tří populací.</a:t>
            </a:r>
          </a:p>
          <a:p>
            <a:r>
              <a:rPr lang="cs-CZ" altLang="en-US" sz="2400" dirty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všech tří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jedné populace vůči dvěma symbiotickým populacím (navzájem pozitivní a negativní ovlivnění populací).</a:t>
            </a:r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4 </a:t>
            </a:r>
            <a:r>
              <a:rPr lang="cs-CZ" sz="2000" dirty="0"/>
              <a:t>(do 8. 11. 2021)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6526</TotalTime>
  <Words>711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Wingdings 2</vt:lpstr>
      <vt:lpstr>Administrativní</vt:lpstr>
      <vt:lpstr>8. Interagující populace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192</cp:revision>
  <dcterms:created xsi:type="dcterms:W3CDTF">2011-03-03T07:28:24Z</dcterms:created>
  <dcterms:modified xsi:type="dcterms:W3CDTF">2021-11-06T16:37:15Z</dcterms:modified>
</cp:coreProperties>
</file>