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4"/>
  </p:notesMasterIdLst>
  <p:sldIdLst>
    <p:sldId id="296" r:id="rId2"/>
    <p:sldId id="306" r:id="rId3"/>
    <p:sldId id="389" r:id="rId4"/>
    <p:sldId id="390" r:id="rId5"/>
    <p:sldId id="315" r:id="rId6"/>
    <p:sldId id="375" r:id="rId7"/>
    <p:sldId id="373" r:id="rId8"/>
    <p:sldId id="386" r:id="rId9"/>
    <p:sldId id="387" r:id="rId10"/>
    <p:sldId id="388" r:id="rId11"/>
    <p:sldId id="391" r:id="rId12"/>
    <p:sldId id="397" r:id="rId13"/>
    <p:sldId id="392" r:id="rId14"/>
    <p:sldId id="396" r:id="rId15"/>
    <p:sldId id="395" r:id="rId16"/>
    <p:sldId id="385" r:id="rId17"/>
    <p:sldId id="376" r:id="rId18"/>
    <p:sldId id="374" r:id="rId19"/>
    <p:sldId id="377" r:id="rId20"/>
    <p:sldId id="307" r:id="rId21"/>
    <p:sldId id="320" r:id="rId22"/>
    <p:sldId id="372" r:id="rId23"/>
    <p:sldId id="380" r:id="rId24"/>
    <p:sldId id="379" r:id="rId25"/>
    <p:sldId id="316" r:id="rId26"/>
    <p:sldId id="381" r:id="rId27"/>
    <p:sldId id="382" r:id="rId28"/>
    <p:sldId id="318" r:id="rId29"/>
    <p:sldId id="355" r:id="rId30"/>
    <p:sldId id="342" r:id="rId31"/>
    <p:sldId id="370" r:id="rId32"/>
    <p:sldId id="393" r:id="rId33"/>
    <p:sldId id="394" r:id="rId34"/>
    <p:sldId id="317" r:id="rId35"/>
    <p:sldId id="308" r:id="rId36"/>
    <p:sldId id="323" r:id="rId37"/>
    <p:sldId id="324" r:id="rId38"/>
    <p:sldId id="325" r:id="rId39"/>
    <p:sldId id="328" r:id="rId40"/>
    <p:sldId id="326" r:id="rId41"/>
    <p:sldId id="327" r:id="rId42"/>
    <p:sldId id="329" r:id="rId43"/>
    <p:sldId id="357" r:id="rId44"/>
    <p:sldId id="359" r:id="rId45"/>
    <p:sldId id="351" r:id="rId46"/>
    <p:sldId id="309" r:id="rId47"/>
    <p:sldId id="330" r:id="rId48"/>
    <p:sldId id="331" r:id="rId49"/>
    <p:sldId id="340" r:id="rId50"/>
    <p:sldId id="332" r:id="rId51"/>
    <p:sldId id="344" r:id="rId52"/>
    <p:sldId id="343" r:id="rId53"/>
    <p:sldId id="333" r:id="rId54"/>
    <p:sldId id="361" r:id="rId55"/>
    <p:sldId id="360" r:id="rId56"/>
    <p:sldId id="314" r:id="rId57"/>
    <p:sldId id="341" r:id="rId58"/>
    <p:sldId id="334" r:id="rId59"/>
    <p:sldId id="336" r:id="rId60"/>
    <p:sldId id="353" r:id="rId61"/>
    <p:sldId id="352" r:id="rId62"/>
    <p:sldId id="354" r:id="rId63"/>
    <p:sldId id="310" r:id="rId64"/>
    <p:sldId id="337" r:id="rId65"/>
    <p:sldId id="362" r:id="rId66"/>
    <p:sldId id="365" r:id="rId67"/>
    <p:sldId id="363" r:id="rId68"/>
    <p:sldId id="367" r:id="rId69"/>
    <p:sldId id="364" r:id="rId70"/>
    <p:sldId id="366" r:id="rId71"/>
    <p:sldId id="338" r:id="rId72"/>
    <p:sldId id="335" r:id="rId73"/>
    <p:sldId id="350" r:id="rId74"/>
    <p:sldId id="345" r:id="rId75"/>
    <p:sldId id="312" r:id="rId76"/>
    <p:sldId id="313" r:id="rId77"/>
    <p:sldId id="346" r:id="rId78"/>
    <p:sldId id="368" r:id="rId79"/>
    <p:sldId id="369" r:id="rId80"/>
    <p:sldId id="347" r:id="rId81"/>
    <p:sldId id="349" r:id="rId82"/>
    <p:sldId id="348" r:id="rId8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3300"/>
    <a:srgbClr val="000000"/>
    <a:srgbClr val="996600"/>
    <a:srgbClr val="CC9900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14" autoAdjust="0"/>
  </p:normalViewPr>
  <p:slideViewPr>
    <p:cSldViewPr>
      <p:cViewPr varScale="1">
        <p:scale>
          <a:sx n="83" d="100"/>
          <a:sy n="83" d="100"/>
        </p:scale>
        <p:origin x="143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CE3D8-0570-4D16-83F3-172307A4D2A4}" type="datetimeFigureOut">
              <a:rPr lang="cs-CZ" smtClean="0"/>
              <a:t>18.10.2021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96676-B777-43CD-A4D6-92307BAA9F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83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96676-B777-43CD-A4D6-92307BAA9F6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33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96676-B777-43CD-A4D6-92307BAA9F6C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48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6A34A-7B07-447A-86B1-96FD92EA89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916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E1C7-8C1C-403D-94C6-EB8460F898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471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E92C4-C90B-46C3-AB06-8DD65C01C3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650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A47BE-ABE7-4BE0-B7C0-0BCA378039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033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82817-BC4B-467F-ADB4-0266D52FEA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377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D040D-1E96-4BEF-9896-52EC62D629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181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CFD9D-51C5-48DC-9DAB-31DD03F366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39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5CBF6-409D-493B-A6B2-49801DD1C8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102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A9DDF-FA33-4C32-AF77-FE5F50B6BA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03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6D982-3E9E-4825-8097-AFC04965B0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619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ABE34-3398-4931-BB0A-20D764CA62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823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84138-DC38-46AA-8EDA-D3E25E603C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968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912AC26-3BD5-4E14-B8B3-999B94B64A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1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oleObject" Target="../embeddings/oleObject1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95.png"/><Relationship Id="rId4" Type="http://schemas.openxmlformats.org/officeDocument/2006/relationships/oleObject" Target="../embeddings/oleObject22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9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7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07.png"/><Relationship Id="rId4" Type="http://schemas.openxmlformats.org/officeDocument/2006/relationships/oleObject" Target="../embeddings/oleObject2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0.pn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8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4.png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oleObject" Target="../embeddings/oleObject30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0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2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1"/>
          <p:cNvSpPr txBox="1">
            <a:spLocks noChangeArrowheads="1"/>
          </p:cNvSpPr>
          <p:nvPr/>
        </p:nvSpPr>
        <p:spPr bwMode="auto">
          <a:xfrm>
            <a:off x="2889250" y="342900"/>
            <a:ext cx="3371850" cy="76993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4. TERMOREGULACE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 celková tepelná bilance</a:t>
            </a:r>
          </a:p>
        </p:txBody>
      </p:sp>
      <p:graphicFrame>
        <p:nvGraphicFramePr>
          <p:cNvPr id="2051" name="Object 12"/>
          <p:cNvGraphicFramePr>
            <a:graphicFrameLocks noChangeAspect="1"/>
          </p:cNvGraphicFramePr>
          <p:nvPr/>
        </p:nvGraphicFramePr>
        <p:xfrm>
          <a:off x="1270000" y="2039938"/>
          <a:ext cx="6578600" cy="466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Image" r:id="rId3" imgW="5801880" imgH="4114808" progId="PhotoshopElements.Image.5">
                  <p:embed/>
                </p:oleObj>
              </mc:Choice>
              <mc:Fallback>
                <p:oleObj name="Image" r:id="rId3" imgW="5801880" imgH="4114808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0" y="2039938"/>
                        <a:ext cx="6578600" cy="4665662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13"/>
          <p:cNvSpPr txBox="1">
            <a:spLocks noChangeArrowheads="1"/>
          </p:cNvSpPr>
          <p:nvPr/>
        </p:nvSpPr>
        <p:spPr bwMode="auto">
          <a:xfrm>
            <a:off x="666750" y="1231900"/>
            <a:ext cx="7778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Teplota prostředí a organismus, tepelná výměna, tok energie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vodivost (</a:t>
            </a:r>
            <a:r>
              <a:rPr lang="cs-CZ" altLang="cs-CZ" sz="1600" i="1"/>
              <a:t>conduction</a:t>
            </a:r>
            <a:r>
              <a:rPr lang="cs-CZ" altLang="cs-CZ" sz="1600"/>
              <a:t>), proudění (</a:t>
            </a:r>
            <a:r>
              <a:rPr lang="cs-CZ" altLang="cs-CZ" sz="1600" i="1"/>
              <a:t>convection</a:t>
            </a:r>
            <a:r>
              <a:rPr lang="cs-CZ" altLang="cs-CZ" sz="1600"/>
              <a:t>), odpar (</a:t>
            </a:r>
            <a:r>
              <a:rPr lang="cs-CZ" altLang="cs-CZ" sz="1600" i="1"/>
              <a:t>evaporation</a:t>
            </a:r>
            <a:r>
              <a:rPr lang="cs-CZ" altLang="cs-CZ" sz="1600"/>
              <a:t>), záření (</a:t>
            </a:r>
            <a:r>
              <a:rPr lang="cs-CZ" altLang="cs-CZ" sz="1600" i="1"/>
              <a:t>radiation</a:t>
            </a:r>
            <a:r>
              <a:rPr lang="cs-CZ" altLang="cs-CZ" sz="1600"/>
              <a:t>),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66700"/>
            <a:ext cx="8991600" cy="64008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144463" y="3808413"/>
            <a:ext cx="5289550" cy="27447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Kinetické parametry svalové  LDH u třech druhů rodu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barakuda (</a:t>
            </a:r>
            <a:r>
              <a:rPr lang="cs-CZ" altLang="cs-CZ" sz="1600" b="1" i="1"/>
              <a:t>Sphyraena</a:t>
            </a:r>
            <a:r>
              <a:rPr lang="cs-CZ" altLang="cs-CZ" sz="1600"/>
              <a:t>) obývajících teplotně jiné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prostředí (T</a:t>
            </a:r>
            <a:r>
              <a:rPr lang="cs-CZ" altLang="cs-CZ" sz="1600" baseline="-25000"/>
              <a:t>M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</a:t>
            </a:r>
            <a:r>
              <a:rPr lang="cs-CZ" altLang="cs-CZ" sz="1600" b="1" i="1"/>
              <a:t>S. argentea     S. lucasana        S. ensis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T</a:t>
            </a:r>
            <a:r>
              <a:rPr lang="cs-CZ" altLang="cs-CZ" sz="1600" baseline="-25000"/>
              <a:t>M</a:t>
            </a:r>
            <a:r>
              <a:rPr lang="cs-CZ" altLang="cs-CZ" sz="1600"/>
              <a:t>(°C)                     18                       23                    26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</a:t>
            </a:r>
            <a:r>
              <a:rPr lang="cs-CZ" altLang="cs-CZ" sz="1600" baseline="-25000"/>
              <a:t>m</a:t>
            </a:r>
            <a:r>
              <a:rPr lang="cs-CZ" altLang="cs-CZ" sz="1600"/>
              <a:t> (25°C; mM)     0,34                    0,26                 0,20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</a:t>
            </a:r>
            <a:r>
              <a:rPr lang="cs-CZ" altLang="cs-CZ" sz="1600" b="1" baseline="-25000"/>
              <a:t>m</a:t>
            </a:r>
            <a:r>
              <a:rPr lang="cs-CZ" altLang="cs-CZ" sz="1600" b="1"/>
              <a:t> (T</a:t>
            </a:r>
            <a:r>
              <a:rPr lang="cs-CZ" altLang="cs-CZ" sz="1600" b="1" baseline="-25000"/>
              <a:t>M</a:t>
            </a:r>
            <a:r>
              <a:rPr lang="cs-CZ" altLang="cs-CZ" sz="1600" b="1"/>
              <a:t>; mM)        0,24                    0,24                 0,23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</a:t>
            </a:r>
            <a:r>
              <a:rPr lang="cs-CZ" altLang="cs-CZ" sz="1600" baseline="-25000"/>
              <a:t>cat</a:t>
            </a:r>
            <a:r>
              <a:rPr lang="cs-CZ" altLang="cs-CZ" sz="1600"/>
              <a:t> (25°C; s</a:t>
            </a:r>
            <a:r>
              <a:rPr lang="cs-CZ" altLang="cs-CZ" sz="1600" baseline="30000"/>
              <a:t>-1</a:t>
            </a:r>
            <a:r>
              <a:rPr lang="cs-CZ" altLang="cs-CZ" sz="1600"/>
              <a:t>)       893                      730                  658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</a:t>
            </a:r>
            <a:r>
              <a:rPr lang="cs-CZ" altLang="cs-CZ" sz="1600" b="1" baseline="-25000"/>
              <a:t>cat</a:t>
            </a:r>
            <a:r>
              <a:rPr lang="cs-CZ" altLang="cs-CZ" sz="1600" b="1"/>
              <a:t> (T</a:t>
            </a:r>
            <a:r>
              <a:rPr lang="cs-CZ" altLang="cs-CZ" sz="1600" b="1" baseline="-25000"/>
              <a:t>M</a:t>
            </a:r>
            <a:r>
              <a:rPr lang="cs-CZ" altLang="cs-CZ" sz="1600" b="1"/>
              <a:t>; s</a:t>
            </a:r>
            <a:r>
              <a:rPr lang="cs-CZ" altLang="cs-CZ" sz="1600" b="1" baseline="30000"/>
              <a:t>-1</a:t>
            </a:r>
            <a:r>
              <a:rPr lang="cs-CZ" altLang="cs-CZ" sz="1600" b="1"/>
              <a:t>)          667                      682                  700</a:t>
            </a:r>
          </a:p>
        </p:txBody>
      </p:sp>
    </p:spTree>
    <p:extLst>
      <p:ext uri="{BB962C8B-B14F-4D97-AF65-F5344CB8AC3E}">
        <p14:creationId xmlns:p14="http://schemas.microsoft.com/office/powerpoint/2010/main" val="17133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2860" y="260350"/>
            <a:ext cx="2541080" cy="105099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Lipidy</a:t>
            </a:r>
            <a:r>
              <a:rPr lang="cs-CZ" sz="2000" b="1" dirty="0" smtClean="0"/>
              <a:t> </a:t>
            </a:r>
            <a:r>
              <a:rPr lang="cs-CZ" dirty="0" smtClean="0"/>
              <a:t>– </a:t>
            </a:r>
            <a:r>
              <a:rPr lang="cs-CZ" sz="2000" dirty="0" smtClean="0"/>
              <a:t>membrány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  <a:r>
              <a:rPr lang="cs-CZ" sz="2000" dirty="0" smtClean="0"/>
              <a:t> </a:t>
            </a:r>
            <a:r>
              <a:rPr lang="en-US" sz="2000" dirty="0" smtClean="0"/>
              <a:t>- </a:t>
            </a:r>
            <a:r>
              <a:rPr lang="cs-CZ" sz="2000" dirty="0" smtClean="0"/>
              <a:t>zásoba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8600" y="1298138"/>
            <a:ext cx="58660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Membránové lipidy - fosfolipidy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Zásobní lipidy – </a:t>
            </a:r>
            <a:r>
              <a:rPr lang="cs-CZ" sz="2000" b="1" dirty="0" err="1" smtClean="0"/>
              <a:t>triacylglyceroly</a:t>
            </a:r>
            <a:endParaRPr lang="cs-CZ" sz="2000" b="1" dirty="0" smtClean="0"/>
          </a:p>
          <a:p>
            <a:pPr>
              <a:lnSpc>
                <a:spcPct val="150000"/>
              </a:lnSpc>
            </a:pPr>
            <a:endParaRPr lang="cs-CZ" sz="2000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b="1" dirty="0" smtClean="0"/>
              <a:t>Využitelnost jen pokud jsou fluidní – limitace pro lipázy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b="1" dirty="0" smtClean="0"/>
              <a:t>Fluidita v souhře s nasyceností mastných kyselin</a:t>
            </a:r>
          </a:p>
          <a:p>
            <a:pPr>
              <a:lnSpc>
                <a:spcPct val="150000"/>
              </a:lnSpc>
            </a:pPr>
            <a:r>
              <a:rPr lang="cs-CZ" b="1" dirty="0" smtClean="0"/>
              <a:t>     a s </a:t>
            </a:r>
            <a:r>
              <a:rPr lang="cs-CZ" b="1" dirty="0" err="1" smtClean="0"/>
              <a:t>telotou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3886200"/>
            <a:ext cx="5515179" cy="2438400"/>
          </a:xfrm>
          <a:prstGeom prst="rect">
            <a:avLst/>
          </a:prstGeom>
          <a:solidFill>
            <a:srgbClr val="F8F8F8"/>
          </a:solidFill>
        </p:spPr>
      </p:pic>
      <p:grpSp>
        <p:nvGrpSpPr>
          <p:cNvPr id="8" name="Skupina 7"/>
          <p:cNvGrpSpPr/>
          <p:nvPr/>
        </p:nvGrpSpPr>
        <p:grpSpPr>
          <a:xfrm>
            <a:off x="6239740" y="0"/>
            <a:ext cx="2904260" cy="3225964"/>
            <a:chOff x="6134413" y="152400"/>
            <a:chExt cx="2904260" cy="3225964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4413" y="152400"/>
              <a:ext cx="2904260" cy="2647372"/>
            </a:xfrm>
            <a:prstGeom prst="rect">
              <a:avLst/>
            </a:prstGeom>
          </p:spPr>
        </p:pic>
        <p:pic>
          <p:nvPicPr>
            <p:cNvPr id="4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437080"/>
              <a:ext cx="1017053" cy="941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8301157" y="2437080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000000"/>
                  </a:solidFill>
                </a:rPr>
                <a:t>lipáza</a:t>
              </a:r>
              <a:endParaRPr lang="cs-CZ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07" y="3200400"/>
            <a:ext cx="31718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6200"/>
            <a:ext cx="5410200" cy="665454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2400" y="1371600"/>
            <a:ext cx="34403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Membránové lipidy</a:t>
            </a:r>
          </a:p>
          <a:p>
            <a:r>
              <a:rPr lang="cs-CZ" sz="2800" dirty="0" smtClean="0"/>
              <a:t>(fosfolipidy)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844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2860" y="260350"/>
            <a:ext cx="592021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Lipidy</a:t>
            </a:r>
            <a:r>
              <a:rPr lang="cs-CZ" sz="2000" b="1" dirty="0" smtClean="0"/>
              <a:t> </a:t>
            </a:r>
            <a:r>
              <a:rPr lang="cs-CZ" dirty="0" smtClean="0"/>
              <a:t>– </a:t>
            </a:r>
            <a:r>
              <a:rPr lang="cs-CZ" sz="2000" dirty="0" smtClean="0"/>
              <a:t>membrány - </a:t>
            </a:r>
            <a:r>
              <a:rPr lang="en-US" sz="2000" dirty="0" smtClean="0"/>
              <a:t>f</a:t>
            </a:r>
            <a:r>
              <a:rPr lang="cs-CZ" dirty="0" err="1" smtClean="0"/>
              <a:t>unkční</a:t>
            </a:r>
            <a:r>
              <a:rPr lang="cs-CZ" dirty="0" smtClean="0"/>
              <a:t> </a:t>
            </a:r>
            <a:r>
              <a:rPr lang="cs-CZ" dirty="0"/>
              <a:t>membrána musí být </a:t>
            </a:r>
            <a:r>
              <a:rPr lang="cs-CZ" dirty="0" smtClean="0"/>
              <a:t>fluidní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1905000" y="1114335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nízké teploty = </a:t>
            </a:r>
            <a:r>
              <a:rPr lang="cs-CZ" sz="2400" b="1" dirty="0" smtClean="0"/>
              <a:t>gelová fáze</a:t>
            </a:r>
          </a:p>
          <a:p>
            <a:pPr algn="ctr"/>
            <a:r>
              <a:rPr lang="cs-CZ" sz="2400" b="1" dirty="0" smtClean="0"/>
              <a:t>X</a:t>
            </a:r>
          </a:p>
          <a:p>
            <a:pPr algn="ctr"/>
            <a:r>
              <a:rPr lang="cs-CZ" sz="2400" b="1" dirty="0" smtClean="0"/>
              <a:t>vysoké </a:t>
            </a:r>
            <a:r>
              <a:rPr lang="cs-CZ" sz="2400" b="1" dirty="0"/>
              <a:t>teploty = hexagonální fáze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5181600" cy="29321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18" y="2590800"/>
            <a:ext cx="3808458" cy="29321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659515" y="5791200"/>
            <a:ext cx="3065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PC - </a:t>
            </a:r>
            <a:r>
              <a:rPr lang="cs-CZ" dirty="0" err="1" smtClean="0"/>
              <a:t>phosphatidylcholine</a:t>
            </a:r>
            <a:endParaRPr lang="cs-CZ" dirty="0" smtClean="0"/>
          </a:p>
          <a:p>
            <a:r>
              <a:rPr lang="cs-CZ" dirty="0" smtClean="0"/>
              <a:t>PE – </a:t>
            </a:r>
            <a:r>
              <a:rPr lang="cs-CZ" dirty="0" err="1" smtClean="0"/>
              <a:t>phosphatidylethanolamine</a:t>
            </a:r>
            <a:endParaRPr lang="cs-CZ" dirty="0" smtClean="0"/>
          </a:p>
        </p:txBody>
      </p:sp>
      <p:sp>
        <p:nvSpPr>
          <p:cNvPr id="16" name="TextovéPole 15"/>
          <p:cNvSpPr txBox="1"/>
          <p:nvPr/>
        </p:nvSpPr>
        <p:spPr>
          <a:xfrm>
            <a:off x="228600" y="5715000"/>
            <a:ext cx="5290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</a:t>
            </a:r>
            <a:r>
              <a:rPr lang="cs-CZ" dirty="0" smtClean="0"/>
              <a:t>měna fluidity nebo fáze = změna funkčnosti proteinů a </a:t>
            </a:r>
          </a:p>
          <a:p>
            <a:r>
              <a:rPr lang="cs-CZ" dirty="0"/>
              <a:t>f</a:t>
            </a:r>
            <a:r>
              <a:rPr lang="cs-CZ" dirty="0" smtClean="0"/>
              <a:t>unkčnosti membrány – propustnost, integrita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503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215" y="152400"/>
            <a:ext cx="6926896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 smtClean="0"/>
              <a:t>Regulace fluidity: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Nasycenost mastných kyselin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Cholesterol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Složení: </a:t>
            </a:r>
            <a:r>
              <a:rPr lang="cs-CZ" dirty="0" err="1" smtClean="0"/>
              <a:t>fosfatidylcholin</a:t>
            </a:r>
            <a:r>
              <a:rPr lang="cs-CZ" dirty="0" smtClean="0"/>
              <a:t> – ↑ až gel; </a:t>
            </a:r>
            <a:r>
              <a:rPr lang="cs-CZ" dirty="0" err="1" smtClean="0"/>
              <a:t>fosfatidyletanolamin</a:t>
            </a:r>
            <a:r>
              <a:rPr lang="cs-CZ" dirty="0" smtClean="0"/>
              <a:t> – ↑ až hexagon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Délka mastných kyselin – delší = ↑ fluidita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(Cukry a cukerné alkoholy ? – </a:t>
            </a:r>
            <a:r>
              <a:rPr lang="cs-CZ" dirty="0" err="1" smtClean="0"/>
              <a:t>threalósa</a:t>
            </a:r>
            <a:r>
              <a:rPr lang="cs-CZ" dirty="0" smtClean="0"/>
              <a:t> u hmyzu)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52600"/>
            <a:ext cx="3651084" cy="431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5" y="2819400"/>
            <a:ext cx="4838995" cy="3251200"/>
          </a:xfrm>
          <a:prstGeom prst="rect">
            <a:avLst/>
          </a:prstGeom>
          <a:solidFill>
            <a:srgbClr val="F8F8F8"/>
          </a:solidFill>
        </p:spPr>
      </p:pic>
    </p:spTree>
    <p:extLst>
      <p:ext uri="{BB962C8B-B14F-4D97-AF65-F5344CB8AC3E}">
        <p14:creationId xmlns:p14="http://schemas.microsoft.com/office/powerpoint/2010/main" val="30135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41288" y="76200"/>
            <a:ext cx="84785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altLang="cs-CZ" sz="1600" dirty="0" smtClean="0">
                <a:solidFill>
                  <a:srgbClr val="F8F8F8"/>
                </a:solidFill>
              </a:rPr>
              <a:t>Evoluční naladění membrány pro zachování „správné“ fluidity v daném prostředí</a:t>
            </a:r>
          </a:p>
          <a:p>
            <a:pPr>
              <a:lnSpc>
                <a:spcPct val="150000"/>
              </a:lnSpc>
            </a:pPr>
            <a:r>
              <a:rPr lang="cs-CZ" altLang="cs-CZ" dirty="0">
                <a:solidFill>
                  <a:srgbClr val="F8F8F8"/>
                </a:solidFill>
              </a:rPr>
              <a:t> </a:t>
            </a:r>
            <a:r>
              <a:rPr lang="cs-CZ" altLang="cs-CZ" dirty="0" smtClean="0">
                <a:solidFill>
                  <a:srgbClr val="F8F8F8"/>
                </a:solidFill>
              </a:rPr>
              <a:t>    </a:t>
            </a:r>
            <a:r>
              <a:rPr lang="cs-CZ" altLang="cs-CZ" sz="1600" dirty="0" smtClean="0">
                <a:solidFill>
                  <a:srgbClr val="F8F8F8"/>
                </a:solidFill>
              </a:rPr>
              <a:t>pro danou tělesnou teplotu – nejblíže hexagon fázi –</a:t>
            </a:r>
            <a:r>
              <a:rPr lang="en-US" altLang="cs-CZ" sz="1600" dirty="0" smtClean="0">
                <a:solidFill>
                  <a:srgbClr val="F8F8F8"/>
                </a:solidFill>
              </a:rPr>
              <a:t>&gt;</a:t>
            </a:r>
            <a:r>
              <a:rPr lang="cs-CZ" altLang="cs-CZ" sz="1600" dirty="0" smtClean="0">
                <a:solidFill>
                  <a:srgbClr val="F8F8F8"/>
                </a:solidFill>
              </a:rPr>
              <a:t> zajištění endocytózy, pinocytózy,..</a:t>
            </a:r>
          </a:p>
          <a:p>
            <a:pPr>
              <a:lnSpc>
                <a:spcPct val="150000"/>
              </a:lnSpc>
            </a:pPr>
            <a:r>
              <a:rPr lang="cs-CZ" altLang="cs-CZ" dirty="0" smtClean="0">
                <a:solidFill>
                  <a:srgbClr val="F8F8F8"/>
                </a:solidFill>
              </a:rPr>
              <a:t>-    Doplněno evolučně vyladěnými možnostmi fyziologických adaptací</a:t>
            </a:r>
            <a:endParaRPr lang="cs-CZ" altLang="cs-CZ" sz="1600" dirty="0" smtClean="0">
              <a:solidFill>
                <a:srgbClr val="F8F8F8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457762" y="5943434"/>
            <a:ext cx="352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TPA a DPH – </a:t>
            </a:r>
            <a:r>
              <a:rPr lang="cs-CZ" sz="1200" dirty="0" err="1" smtClean="0"/>
              <a:t>próby</a:t>
            </a:r>
            <a:r>
              <a:rPr lang="cs-CZ" sz="1200" dirty="0" smtClean="0"/>
              <a:t> pro studium fluidity membrán</a:t>
            </a:r>
          </a:p>
          <a:p>
            <a:r>
              <a:rPr lang="cs-CZ" sz="1200" dirty="0"/>
              <a:t>TPA - </a:t>
            </a:r>
            <a:r>
              <a:rPr lang="cs-CZ" sz="1200" dirty="0" smtClean="0"/>
              <a:t>12-O-Tetradecanoylphorbol-13-acetate</a:t>
            </a:r>
          </a:p>
          <a:p>
            <a:r>
              <a:rPr lang="cs-CZ" sz="1200" dirty="0"/>
              <a:t>DPH - 1,6-</a:t>
            </a:r>
            <a:r>
              <a:rPr lang="cs-CZ" sz="1200" i="1" dirty="0"/>
              <a:t>Diphenyl</a:t>
            </a:r>
            <a:r>
              <a:rPr lang="cs-CZ" sz="1200" dirty="0"/>
              <a:t>-1,3,5-hexatriene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76200" y="1386625"/>
            <a:ext cx="9018030" cy="4879975"/>
            <a:chOff x="141288" y="1386625"/>
            <a:chExt cx="9018030" cy="4879975"/>
          </a:xfrm>
        </p:grpSpPr>
        <p:grpSp>
          <p:nvGrpSpPr>
            <p:cNvPr id="24" name="Skupina 23"/>
            <p:cNvGrpSpPr/>
            <p:nvPr/>
          </p:nvGrpSpPr>
          <p:grpSpPr>
            <a:xfrm>
              <a:off x="141288" y="1386625"/>
              <a:ext cx="9018030" cy="4879975"/>
              <a:chOff x="3182372" y="2110072"/>
              <a:chExt cx="9018030" cy="4879975"/>
            </a:xfrm>
          </p:grpSpPr>
          <p:pic>
            <p:nvPicPr>
              <p:cNvPr id="14" name="Picture 4" descr="membrane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2372" y="2110072"/>
                <a:ext cx="5223998" cy="4879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8373713" y="2110072"/>
                <a:ext cx="3826689" cy="2554545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cs-CZ" altLang="cs-CZ" dirty="0" smtClean="0">
                    <a:solidFill>
                      <a:srgbClr val="0070C0"/>
                    </a:solidFill>
                  </a:rPr>
                  <a:t>20°C</a:t>
                </a:r>
              </a:p>
              <a:p>
                <a:r>
                  <a:rPr lang="cs-CZ" altLang="cs-CZ" dirty="0" smtClean="0">
                    <a:solidFill>
                      <a:srgbClr val="0070C0"/>
                    </a:solidFill>
                  </a:rPr>
                  <a:t>Experimentální jednotná teplota</a:t>
                </a:r>
              </a:p>
              <a:p>
                <a:endParaRPr lang="cs-CZ" altLang="cs-CZ" dirty="0" smtClean="0">
                  <a:solidFill>
                    <a:srgbClr val="0070C0"/>
                  </a:solidFill>
                </a:endParaRPr>
              </a:p>
              <a:p>
                <a:r>
                  <a:rPr lang="cs-CZ" altLang="cs-CZ" dirty="0" smtClean="0">
                    <a:solidFill>
                      <a:srgbClr val="0070C0"/>
                    </a:solidFill>
                  </a:rPr>
                  <a:t>- fluidity </a:t>
                </a:r>
                <a:r>
                  <a:rPr lang="cs-CZ" altLang="cs-CZ" dirty="0">
                    <a:solidFill>
                      <a:srgbClr val="0070C0"/>
                    </a:solidFill>
                  </a:rPr>
                  <a:t>membrán různých živočichů</a:t>
                </a:r>
              </a:p>
              <a:p>
                <a:r>
                  <a:rPr lang="cs-CZ" altLang="cs-CZ" dirty="0">
                    <a:solidFill>
                      <a:srgbClr val="0070C0"/>
                    </a:solidFill>
                  </a:rPr>
                  <a:t>  </a:t>
                </a:r>
                <a:r>
                  <a:rPr lang="cs-CZ" altLang="cs-CZ" dirty="0" smtClean="0">
                    <a:solidFill>
                      <a:srgbClr val="0070C0"/>
                    </a:solidFill>
                  </a:rPr>
                  <a:t>je různá, stoupá se zvyšující s teplotou</a:t>
                </a:r>
                <a:endParaRPr lang="cs-CZ" altLang="cs-CZ" dirty="0">
                  <a:solidFill>
                    <a:srgbClr val="0070C0"/>
                  </a:solidFill>
                  <a:sym typeface="Symbol" panose="05050102010706020507" pitchFamily="18" charset="2"/>
                </a:endParaRPr>
              </a:p>
              <a:p>
                <a:endParaRPr lang="cs-CZ" altLang="cs-CZ" dirty="0" smtClean="0">
                  <a:solidFill>
                    <a:srgbClr val="FF3300"/>
                  </a:solidFill>
                </a:endParaRPr>
              </a:p>
              <a:p>
                <a:endParaRPr lang="cs-CZ" altLang="cs-CZ" dirty="0" smtClean="0">
                  <a:solidFill>
                    <a:srgbClr val="FF3300"/>
                  </a:solidFill>
                </a:endParaRPr>
              </a:p>
              <a:p>
                <a:r>
                  <a:rPr lang="cs-CZ" altLang="cs-CZ" dirty="0" err="1" smtClean="0">
                    <a:solidFill>
                      <a:srgbClr val="FF3300"/>
                    </a:solidFill>
                  </a:rPr>
                  <a:t>Běžbá</a:t>
                </a:r>
                <a:r>
                  <a:rPr lang="cs-CZ" altLang="cs-CZ" dirty="0" smtClean="0">
                    <a:solidFill>
                      <a:srgbClr val="FF3300"/>
                    </a:solidFill>
                  </a:rPr>
                  <a:t> teplota těla dle niky </a:t>
                </a:r>
                <a:r>
                  <a:rPr lang="cs-CZ" altLang="cs-CZ" i="1" dirty="0" err="1" smtClean="0">
                    <a:solidFill>
                      <a:srgbClr val="FF3300"/>
                    </a:solidFill>
                  </a:rPr>
                  <a:t>T</a:t>
                </a:r>
                <a:r>
                  <a:rPr lang="cs-CZ" altLang="cs-CZ" i="1" baseline="-25000" dirty="0" err="1" smtClean="0">
                    <a:solidFill>
                      <a:srgbClr val="FF3300"/>
                    </a:solidFill>
                  </a:rPr>
                  <a:t>b</a:t>
                </a:r>
                <a:r>
                  <a:rPr lang="cs-CZ" altLang="cs-CZ" b="0" dirty="0" smtClean="0">
                    <a:solidFill>
                      <a:srgbClr val="FF3300"/>
                    </a:solidFill>
                  </a:rPr>
                  <a:t> </a:t>
                </a:r>
              </a:p>
              <a:p>
                <a:endParaRPr lang="cs-CZ" altLang="cs-CZ" dirty="0">
                  <a:solidFill>
                    <a:srgbClr val="FF3300"/>
                  </a:solidFill>
                </a:endParaRPr>
              </a:p>
              <a:p>
                <a:r>
                  <a:rPr lang="cs-CZ" altLang="cs-CZ" b="0" dirty="0" smtClean="0">
                    <a:solidFill>
                      <a:srgbClr val="FF3300"/>
                    </a:solidFill>
                  </a:rPr>
                  <a:t>- fluidita membrány přibližně stejná</a:t>
                </a:r>
              </a:p>
            </p:txBody>
          </p:sp>
        </p:grp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1607747" y="1570760"/>
              <a:ext cx="3455987" cy="3889375"/>
            </a:xfrm>
            <a:prstGeom prst="line">
              <a:avLst/>
            </a:prstGeom>
            <a:noFill/>
            <a:ln w="317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V="1">
              <a:off x="1463284" y="3515447"/>
              <a:ext cx="3600450" cy="36036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6189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791" y="112140"/>
            <a:ext cx="3890809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 smtClean="0"/>
              <a:t>Termoregulace musí být často</a:t>
            </a:r>
          </a:p>
          <a:p>
            <a:pPr>
              <a:lnSpc>
                <a:spcPct val="150000"/>
              </a:lnSpc>
            </a:pPr>
            <a:r>
              <a:rPr lang="cs-CZ" sz="1800" b="1" dirty="0" smtClean="0"/>
              <a:t> v předstihu k změně teploty okolí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/>
              <a:t>  =&gt;</a:t>
            </a:r>
            <a:r>
              <a:rPr lang="cs-CZ" sz="1800" b="1" dirty="0" smtClean="0"/>
              <a:t> připravenost na změnu</a:t>
            </a:r>
            <a:endParaRPr lang="cs-CZ" sz="1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038600" y="234142"/>
            <a:ext cx="5040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Registrace délky dne (SCN) a teplotních změn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Produkce denních hormonů - melatonin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- </a:t>
            </a:r>
            <a:r>
              <a:rPr lang="en-US" dirty="0" smtClean="0"/>
              <a:t>s</a:t>
            </a:r>
            <a:r>
              <a:rPr lang="cs-CZ" dirty="0" err="1" smtClean="0"/>
              <a:t>ez</a:t>
            </a:r>
            <a:r>
              <a:rPr lang="en-US" dirty="0" err="1" smtClean="0"/>
              <a:t>onn</a:t>
            </a:r>
            <a:r>
              <a:rPr lang="cs-CZ" dirty="0" smtClean="0"/>
              <a:t>í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r>
              <a:rPr lang="en-US" dirty="0" err="1" smtClean="0"/>
              <a:t>hormon</a:t>
            </a:r>
            <a:r>
              <a:rPr lang="cs-CZ" dirty="0" smtClean="0"/>
              <a:t>ů „léta“ – gonadotropiny, prolaktin</a:t>
            </a:r>
            <a:endParaRPr lang="cs-CZ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685800" y="1685329"/>
            <a:ext cx="7757138" cy="5114925"/>
            <a:chOff x="685800" y="1666875"/>
            <a:chExt cx="7757138" cy="5114925"/>
          </a:xfrm>
        </p:grpSpPr>
        <p:pic>
          <p:nvPicPr>
            <p:cNvPr id="31" name="Obrázek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666875"/>
              <a:ext cx="7757138" cy="5114925"/>
            </a:xfrm>
            <a:prstGeom prst="rect">
              <a:avLst/>
            </a:prstGeom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707131" y="6441625"/>
              <a:ext cx="3857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cs-CZ" b="0" dirty="0" smtClean="0">
                  <a:solidFill>
                    <a:srgbClr val="000000"/>
                  </a:solidFill>
                </a:rPr>
                <a:t>SCN – </a:t>
              </a:r>
              <a:r>
                <a:rPr lang="cs-CZ" altLang="cs-CZ" b="0" dirty="0" err="1" smtClean="0">
                  <a:solidFill>
                    <a:srgbClr val="000000"/>
                  </a:solidFill>
                </a:rPr>
                <a:t>suprachiasmatická</a:t>
              </a:r>
              <a:r>
                <a:rPr lang="cs-CZ" altLang="cs-CZ" b="0" dirty="0" smtClean="0">
                  <a:solidFill>
                    <a:srgbClr val="000000"/>
                  </a:solidFill>
                </a:rPr>
                <a:t> jádra</a:t>
              </a:r>
              <a:endParaRPr lang="en-US" altLang="cs-CZ" b="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1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260475" y="229192"/>
            <a:ext cx="27495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CHLAD</a:t>
            </a:r>
          </a:p>
        </p:txBody>
      </p:sp>
      <p:sp>
        <p:nvSpPr>
          <p:cNvPr id="84" name="Text Box 91"/>
          <p:cNvSpPr txBox="1">
            <a:spLocks noChangeArrowheads="1"/>
          </p:cNvSpPr>
          <p:nvPr/>
        </p:nvSpPr>
        <p:spPr bwMode="auto">
          <a:xfrm>
            <a:off x="729742" y="4670850"/>
            <a:ext cx="25555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smtClean="0"/>
              <a:t>SCP</a:t>
            </a:r>
            <a:r>
              <a:rPr lang="cs-CZ" altLang="cs-CZ" i="1" dirty="0"/>
              <a:t> </a:t>
            </a:r>
            <a:r>
              <a:rPr lang="cs-CZ" altLang="cs-CZ" i="1" dirty="0" smtClean="0"/>
              <a:t>- </a:t>
            </a:r>
            <a:r>
              <a:rPr lang="cs-CZ" altLang="cs-CZ" b="0" i="1" dirty="0" err="1" smtClean="0"/>
              <a:t>supercooling</a:t>
            </a:r>
            <a:r>
              <a:rPr lang="cs-CZ" altLang="cs-CZ" b="0" i="1" dirty="0" smtClean="0"/>
              <a:t> </a:t>
            </a:r>
            <a:r>
              <a:rPr lang="cs-CZ" altLang="cs-CZ" b="0" i="1" dirty="0"/>
              <a:t>point</a:t>
            </a:r>
          </a:p>
          <a:p>
            <a:r>
              <a:rPr lang="cs-CZ" altLang="cs-CZ" b="0" i="1" dirty="0"/>
              <a:t>reálná teplota krystalizace</a:t>
            </a:r>
          </a:p>
          <a:p>
            <a:r>
              <a:rPr lang="cs-CZ" altLang="cs-CZ" b="0" i="1" dirty="0"/>
              <a:t>tělní vody</a:t>
            </a:r>
          </a:p>
        </p:txBody>
      </p:sp>
      <p:sp>
        <p:nvSpPr>
          <p:cNvPr id="85" name="Text Box 92"/>
          <p:cNvSpPr txBox="1">
            <a:spLocks noChangeArrowheads="1"/>
          </p:cNvSpPr>
          <p:nvPr/>
        </p:nvSpPr>
        <p:spPr bwMode="auto">
          <a:xfrm>
            <a:off x="759952" y="5596078"/>
            <a:ext cx="23631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 dirty="0" err="1"/>
              <a:t>m.p</a:t>
            </a:r>
            <a:r>
              <a:rPr lang="cs-CZ" altLang="cs-CZ" i="1" dirty="0" smtClean="0"/>
              <a:t>.</a:t>
            </a:r>
            <a:r>
              <a:rPr lang="cs-CZ" altLang="cs-CZ" b="0" i="1" dirty="0" smtClean="0"/>
              <a:t>, - </a:t>
            </a:r>
            <a:r>
              <a:rPr lang="cs-CZ" altLang="cs-CZ" b="0" i="1" dirty="0" err="1"/>
              <a:t>melting</a:t>
            </a:r>
            <a:r>
              <a:rPr lang="cs-CZ" altLang="cs-CZ" b="0" i="1" dirty="0"/>
              <a:t> point</a:t>
            </a:r>
          </a:p>
          <a:p>
            <a:r>
              <a:rPr lang="cs-CZ" altLang="cs-CZ" b="0" i="1" dirty="0"/>
              <a:t>rovnovážná teplota tání</a:t>
            </a:r>
          </a:p>
          <a:p>
            <a:r>
              <a:rPr lang="cs-CZ" altLang="cs-CZ" b="0" i="1" dirty="0"/>
              <a:t>a krystalizace tělní vody</a:t>
            </a:r>
          </a:p>
        </p:txBody>
      </p:sp>
      <p:sp>
        <p:nvSpPr>
          <p:cNvPr id="91" name="Obdélník 90"/>
          <p:cNvSpPr/>
          <p:nvPr/>
        </p:nvSpPr>
        <p:spPr>
          <a:xfrm>
            <a:off x="4104481" y="4648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smtClean="0"/>
              <a:t>ULCIZ - </a:t>
            </a:r>
            <a:r>
              <a:rPr lang="en-US" i="1" dirty="0" smtClean="0"/>
              <a:t>upper limit of cold injury zone</a:t>
            </a:r>
            <a:r>
              <a:rPr lang="cs-CZ" i="1" dirty="0" smtClean="0"/>
              <a:t>, </a:t>
            </a:r>
            <a:r>
              <a:rPr lang="cs-CZ" i="1" dirty="0" err="1" smtClean="0"/>
              <a:t>nejvyší</a:t>
            </a:r>
            <a:r>
              <a:rPr lang="cs-CZ" i="1" dirty="0" smtClean="0"/>
              <a:t> teplota</a:t>
            </a:r>
            <a:r>
              <a:rPr lang="en-US" i="1" dirty="0" smtClean="0"/>
              <a:t> </a:t>
            </a:r>
            <a:r>
              <a:rPr lang="cs-CZ" i="1" dirty="0" smtClean="0"/>
              <a:t> způsobující </a:t>
            </a:r>
            <a:r>
              <a:rPr lang="cs-CZ" i="1" dirty="0" err="1" smtClean="0"/>
              <a:t>požkození</a:t>
            </a:r>
            <a:r>
              <a:rPr lang="cs-CZ" i="1" dirty="0" smtClean="0"/>
              <a:t> buněk chladem</a:t>
            </a:r>
          </a:p>
          <a:p>
            <a:endParaRPr lang="cs-CZ" i="1" dirty="0"/>
          </a:p>
          <a:p>
            <a:r>
              <a:rPr lang="cs-CZ" i="1" dirty="0" smtClean="0"/>
              <a:t>LTT – </a:t>
            </a:r>
            <a:r>
              <a:rPr lang="cs-CZ" i="1" dirty="0" err="1" smtClean="0"/>
              <a:t>lower</a:t>
            </a:r>
            <a:r>
              <a:rPr lang="cs-CZ" i="1" dirty="0" smtClean="0"/>
              <a:t> </a:t>
            </a:r>
            <a:r>
              <a:rPr lang="cs-CZ" i="1" dirty="0" err="1" smtClean="0"/>
              <a:t>temperature</a:t>
            </a:r>
            <a:r>
              <a:rPr lang="cs-CZ" i="1" dirty="0" smtClean="0"/>
              <a:t> </a:t>
            </a:r>
            <a:r>
              <a:rPr lang="cs-CZ" i="1" dirty="0" err="1" smtClean="0"/>
              <a:t>threshold</a:t>
            </a:r>
            <a:endParaRPr lang="cs-CZ" i="1" dirty="0"/>
          </a:p>
        </p:txBody>
      </p:sp>
      <p:grpSp>
        <p:nvGrpSpPr>
          <p:cNvPr id="92" name="Skupina 91"/>
          <p:cNvGrpSpPr/>
          <p:nvPr/>
        </p:nvGrpSpPr>
        <p:grpSpPr>
          <a:xfrm>
            <a:off x="755650" y="914400"/>
            <a:ext cx="7561263" cy="3579813"/>
            <a:chOff x="755650" y="914400"/>
            <a:chExt cx="7561263" cy="3579813"/>
          </a:xfrm>
        </p:grpSpPr>
        <p:sp>
          <p:nvSpPr>
            <p:cNvPr id="48" name="Line 54"/>
            <p:cNvSpPr>
              <a:spLocks noChangeShapeType="1"/>
            </p:cNvSpPr>
            <p:nvPr/>
          </p:nvSpPr>
          <p:spPr bwMode="auto">
            <a:xfrm>
              <a:off x="1260475" y="3486150"/>
              <a:ext cx="7056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Line 55"/>
            <p:cNvSpPr>
              <a:spLocks noChangeShapeType="1"/>
            </p:cNvSpPr>
            <p:nvPr/>
          </p:nvSpPr>
          <p:spPr bwMode="auto">
            <a:xfrm flipV="1">
              <a:off x="4429125" y="3341688"/>
              <a:ext cx="647700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Line 57"/>
            <p:cNvSpPr>
              <a:spLocks noChangeShapeType="1"/>
            </p:cNvSpPr>
            <p:nvPr/>
          </p:nvSpPr>
          <p:spPr bwMode="auto">
            <a:xfrm>
              <a:off x="7883525" y="2044700"/>
              <a:ext cx="288925" cy="5048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Line 58"/>
            <p:cNvSpPr>
              <a:spLocks noChangeShapeType="1"/>
            </p:cNvSpPr>
            <p:nvPr/>
          </p:nvSpPr>
          <p:spPr bwMode="auto">
            <a:xfrm>
              <a:off x="4068763" y="1325563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Line 59"/>
            <p:cNvSpPr>
              <a:spLocks noChangeShapeType="1"/>
            </p:cNvSpPr>
            <p:nvPr/>
          </p:nvSpPr>
          <p:spPr bwMode="auto">
            <a:xfrm>
              <a:off x="4068763" y="1325563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Text Box 61"/>
            <p:cNvSpPr txBox="1">
              <a:spLocks noChangeArrowheads="1"/>
            </p:cNvSpPr>
            <p:nvPr/>
          </p:nvSpPr>
          <p:spPr bwMode="auto">
            <a:xfrm>
              <a:off x="5508625" y="3570288"/>
              <a:ext cx="13620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0"/>
                <a:t>Tělní teplota</a:t>
              </a:r>
              <a:r>
                <a:rPr lang="en-US" altLang="cs-CZ" sz="1200" b="0"/>
                <a:t>  [°C]</a:t>
              </a:r>
            </a:p>
          </p:txBody>
        </p:sp>
        <p:sp>
          <p:nvSpPr>
            <p:cNvPr id="56" name="Text Box 62"/>
            <p:cNvSpPr txBox="1">
              <a:spLocks noChangeArrowheads="1"/>
            </p:cNvSpPr>
            <p:nvPr/>
          </p:nvSpPr>
          <p:spPr bwMode="auto">
            <a:xfrm rot="19024124">
              <a:off x="4213225" y="4116973"/>
              <a:ext cx="57785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b="1">
                  <a:solidFill>
                    <a:srgbClr val="002060"/>
                  </a:solidFill>
                </a:rPr>
                <a:t>LTT</a:t>
              </a:r>
            </a:p>
          </p:txBody>
        </p:sp>
        <p:sp>
          <p:nvSpPr>
            <p:cNvPr id="57" name="Line 63"/>
            <p:cNvSpPr>
              <a:spLocks noChangeShapeType="1"/>
            </p:cNvSpPr>
            <p:nvPr/>
          </p:nvSpPr>
          <p:spPr bwMode="auto">
            <a:xfrm flipH="1">
              <a:off x="1116013" y="3486150"/>
              <a:ext cx="3384550" cy="0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Line 64"/>
            <p:cNvSpPr>
              <a:spLocks noChangeShapeType="1"/>
            </p:cNvSpPr>
            <p:nvPr/>
          </p:nvSpPr>
          <p:spPr bwMode="auto">
            <a:xfrm flipV="1">
              <a:off x="2844800" y="3486150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Line 65"/>
            <p:cNvSpPr>
              <a:spLocks noChangeShapeType="1"/>
            </p:cNvSpPr>
            <p:nvPr/>
          </p:nvSpPr>
          <p:spPr bwMode="auto">
            <a:xfrm flipV="1">
              <a:off x="3852863" y="3486150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Rectangle 66"/>
            <p:cNvSpPr>
              <a:spLocks noChangeArrowheads="1"/>
            </p:cNvSpPr>
            <p:nvPr/>
          </p:nvSpPr>
          <p:spPr bwMode="auto">
            <a:xfrm>
              <a:off x="6946900" y="965200"/>
              <a:ext cx="865188" cy="251936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cs-CZ" altLang="cs-CZ" sz="1800" b="0">
                <a:latin typeface="Comic Sans MS" panose="030F0702030302020204" pitchFamily="66" charset="0"/>
              </a:endParaRPr>
            </a:p>
          </p:txBody>
        </p:sp>
        <p:sp>
          <p:nvSpPr>
            <p:cNvPr id="61" name="Text Box 67"/>
            <p:cNvSpPr txBox="1">
              <a:spLocks noChangeArrowheads="1"/>
            </p:cNvSpPr>
            <p:nvPr/>
          </p:nvSpPr>
          <p:spPr bwMode="auto">
            <a:xfrm rot="19075498">
              <a:off x="3586163" y="4189413"/>
              <a:ext cx="4826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/>
                <a:t>0</a:t>
              </a:r>
              <a:r>
                <a:rPr lang="en-US" altLang="cs-CZ" b="0"/>
                <a:t>°</a:t>
              </a:r>
              <a:r>
                <a:rPr lang="cs-CZ" altLang="cs-CZ" b="0"/>
                <a:t>C</a:t>
              </a:r>
              <a:endParaRPr lang="en-US" altLang="cs-CZ" b="0"/>
            </a:p>
          </p:txBody>
        </p:sp>
        <p:sp>
          <p:nvSpPr>
            <p:cNvPr id="62" name="Line 68"/>
            <p:cNvSpPr>
              <a:spLocks noChangeShapeType="1"/>
            </p:cNvSpPr>
            <p:nvPr/>
          </p:nvSpPr>
          <p:spPr bwMode="auto">
            <a:xfrm flipH="1">
              <a:off x="1116013" y="3486150"/>
              <a:ext cx="1728787" cy="0"/>
            </a:xfrm>
            <a:prstGeom prst="line">
              <a:avLst/>
            </a:prstGeom>
            <a:noFill/>
            <a:ln w="635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70"/>
            <p:cNvSpPr>
              <a:spLocks noChangeShapeType="1"/>
            </p:cNvSpPr>
            <p:nvPr/>
          </p:nvSpPr>
          <p:spPr bwMode="auto">
            <a:xfrm flipV="1">
              <a:off x="2844800" y="1828800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Line 71"/>
            <p:cNvSpPr>
              <a:spLocks noChangeShapeType="1"/>
            </p:cNvSpPr>
            <p:nvPr/>
          </p:nvSpPr>
          <p:spPr bwMode="auto">
            <a:xfrm flipV="1">
              <a:off x="3708400" y="1325563"/>
              <a:ext cx="0" cy="2087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Rectangle 73"/>
            <p:cNvSpPr>
              <a:spLocks noChangeArrowheads="1"/>
            </p:cNvSpPr>
            <p:nvPr/>
          </p:nvSpPr>
          <p:spPr bwMode="auto">
            <a:xfrm>
              <a:off x="4500563" y="965200"/>
              <a:ext cx="719137" cy="252095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" name="Text Box 74"/>
            <p:cNvSpPr txBox="1">
              <a:spLocks noChangeArrowheads="1"/>
            </p:cNvSpPr>
            <p:nvPr/>
          </p:nvSpPr>
          <p:spPr bwMode="auto">
            <a:xfrm>
              <a:off x="4492625" y="965200"/>
              <a:ext cx="8001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0">
                  <a:solidFill>
                    <a:schemeClr val="bg2"/>
                  </a:solidFill>
                </a:rPr>
                <a:t>mini</a:t>
              </a:r>
              <a:r>
                <a:rPr lang="en-US" altLang="cs-CZ" sz="1200" b="0">
                  <a:solidFill>
                    <a:schemeClr val="bg2"/>
                  </a:solidFill>
                </a:rPr>
                <a:t>mum</a:t>
              </a:r>
            </a:p>
          </p:txBody>
        </p:sp>
        <p:sp>
          <p:nvSpPr>
            <p:cNvPr id="68" name="Rectangle 75"/>
            <p:cNvSpPr>
              <a:spLocks noChangeArrowheads="1"/>
            </p:cNvSpPr>
            <p:nvPr/>
          </p:nvSpPr>
          <p:spPr bwMode="auto">
            <a:xfrm>
              <a:off x="7883525" y="965200"/>
              <a:ext cx="288925" cy="2520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cs-CZ" altLang="cs-CZ" sz="1800" b="0">
                <a:latin typeface="Comic Sans MS" panose="030F0702030302020204" pitchFamily="66" charset="0"/>
              </a:endParaRPr>
            </a:p>
          </p:txBody>
        </p:sp>
        <p:sp>
          <p:nvSpPr>
            <p:cNvPr id="69" name="Rectangle 76"/>
            <p:cNvSpPr>
              <a:spLocks noChangeArrowheads="1"/>
            </p:cNvSpPr>
            <p:nvPr/>
          </p:nvSpPr>
          <p:spPr bwMode="auto">
            <a:xfrm>
              <a:off x="755650" y="1757363"/>
              <a:ext cx="2089150" cy="1728787"/>
            </a:xfrm>
            <a:prstGeom prst="rect">
              <a:avLst/>
            </a:prstGeom>
            <a:solidFill>
              <a:srgbClr val="0000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" name="Rectangle 77"/>
            <p:cNvSpPr>
              <a:spLocks noChangeArrowheads="1"/>
            </p:cNvSpPr>
            <p:nvPr/>
          </p:nvSpPr>
          <p:spPr bwMode="auto">
            <a:xfrm>
              <a:off x="2844800" y="1757363"/>
              <a:ext cx="865188" cy="1728787"/>
            </a:xfrm>
            <a:prstGeom prst="rect">
              <a:avLst/>
            </a:prstGeom>
            <a:solidFill>
              <a:srgbClr val="00FFFF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" name="Text Box 78"/>
            <p:cNvSpPr txBox="1">
              <a:spLocks noChangeArrowheads="1"/>
            </p:cNvSpPr>
            <p:nvPr/>
          </p:nvSpPr>
          <p:spPr bwMode="auto">
            <a:xfrm rot="17822736">
              <a:off x="2400322" y="2488992"/>
              <a:ext cx="176843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dirty="0"/>
                <a:t>podchlazený stav</a:t>
              </a:r>
              <a:endParaRPr lang="en-US" altLang="cs-CZ" dirty="0"/>
            </a:p>
          </p:txBody>
        </p:sp>
        <p:sp>
          <p:nvSpPr>
            <p:cNvPr id="72" name="Line 79"/>
            <p:cNvSpPr>
              <a:spLocks noChangeShapeType="1"/>
            </p:cNvSpPr>
            <p:nvPr/>
          </p:nvSpPr>
          <p:spPr bwMode="auto">
            <a:xfrm flipV="1">
              <a:off x="3708400" y="3486150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Text Box 80"/>
            <p:cNvSpPr txBox="1">
              <a:spLocks noChangeArrowheads="1"/>
            </p:cNvSpPr>
            <p:nvPr/>
          </p:nvSpPr>
          <p:spPr bwMode="auto">
            <a:xfrm rot="19075498">
              <a:off x="3324225" y="4133850"/>
              <a:ext cx="5286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b="0"/>
                <a:t>m.p.</a:t>
              </a:r>
            </a:p>
          </p:txBody>
        </p:sp>
        <p:sp>
          <p:nvSpPr>
            <p:cNvPr id="74" name="Line 81"/>
            <p:cNvSpPr>
              <a:spLocks noChangeShapeType="1"/>
            </p:cNvSpPr>
            <p:nvPr/>
          </p:nvSpPr>
          <p:spPr bwMode="auto">
            <a:xfrm>
              <a:off x="4500563" y="965200"/>
              <a:ext cx="0" cy="316865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Text Box 82"/>
            <p:cNvSpPr txBox="1">
              <a:spLocks noChangeArrowheads="1"/>
            </p:cNvSpPr>
            <p:nvPr/>
          </p:nvSpPr>
          <p:spPr bwMode="auto">
            <a:xfrm>
              <a:off x="7021513" y="965200"/>
              <a:ext cx="7667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200" b="0">
                  <a:solidFill>
                    <a:schemeClr val="bg2"/>
                  </a:solidFill>
                </a:rPr>
                <a:t>optimum</a:t>
              </a:r>
            </a:p>
          </p:txBody>
        </p:sp>
        <p:sp>
          <p:nvSpPr>
            <p:cNvPr id="77" name="Text Box 84"/>
            <p:cNvSpPr txBox="1">
              <a:spLocks noChangeArrowheads="1"/>
            </p:cNvSpPr>
            <p:nvPr/>
          </p:nvSpPr>
          <p:spPr bwMode="auto">
            <a:xfrm rot="16200000">
              <a:off x="7600950" y="1198563"/>
              <a:ext cx="8429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0">
                  <a:solidFill>
                    <a:srgbClr val="FF0000"/>
                  </a:solidFill>
                </a:rPr>
                <a:t>max</a:t>
              </a:r>
              <a:r>
                <a:rPr lang="en-US" altLang="cs-CZ" sz="1200" b="0">
                  <a:solidFill>
                    <a:srgbClr val="FF0000"/>
                  </a:solidFill>
                </a:rPr>
                <a:t>imum</a:t>
              </a:r>
            </a:p>
          </p:txBody>
        </p:sp>
        <p:sp>
          <p:nvSpPr>
            <p:cNvPr id="78" name="Line 85"/>
            <p:cNvSpPr>
              <a:spLocks noChangeShapeType="1"/>
            </p:cNvSpPr>
            <p:nvPr/>
          </p:nvSpPr>
          <p:spPr bwMode="auto">
            <a:xfrm flipH="1">
              <a:off x="4500563" y="1325563"/>
              <a:ext cx="2447925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9" name="Line 86"/>
            <p:cNvSpPr>
              <a:spLocks noChangeShapeType="1"/>
            </p:cNvSpPr>
            <p:nvPr/>
          </p:nvSpPr>
          <p:spPr bwMode="auto">
            <a:xfrm flipH="1">
              <a:off x="3708400" y="1325563"/>
              <a:ext cx="792163" cy="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0" name="Line 87"/>
            <p:cNvSpPr>
              <a:spLocks noChangeShapeType="1"/>
            </p:cNvSpPr>
            <p:nvPr/>
          </p:nvSpPr>
          <p:spPr bwMode="auto">
            <a:xfrm flipH="1">
              <a:off x="1044575" y="1774825"/>
              <a:ext cx="266382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" name="Text Box 88"/>
            <p:cNvSpPr txBox="1">
              <a:spLocks noChangeArrowheads="1"/>
            </p:cNvSpPr>
            <p:nvPr/>
          </p:nvSpPr>
          <p:spPr bwMode="auto">
            <a:xfrm>
              <a:off x="5287963" y="1325563"/>
              <a:ext cx="1444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>
                  <a:solidFill>
                    <a:srgbClr val="3399FF"/>
                  </a:solidFill>
                </a:rPr>
                <a:t>hypotermní stav</a:t>
              </a:r>
            </a:p>
          </p:txBody>
        </p:sp>
        <p:sp>
          <p:nvSpPr>
            <p:cNvPr id="82" name="Text Box 89"/>
            <p:cNvSpPr txBox="1">
              <a:spLocks noChangeArrowheads="1"/>
            </p:cNvSpPr>
            <p:nvPr/>
          </p:nvSpPr>
          <p:spPr bwMode="auto">
            <a:xfrm>
              <a:off x="1620838" y="1470025"/>
              <a:ext cx="15905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 dirty="0" err="1"/>
                <a:t>kryotermní</a:t>
              </a:r>
              <a:r>
                <a:rPr lang="cs-CZ" altLang="cs-CZ" b="0" dirty="0"/>
                <a:t> stav</a:t>
              </a:r>
            </a:p>
          </p:txBody>
        </p:sp>
        <p:sp>
          <p:nvSpPr>
            <p:cNvPr id="83" name="Text Box 90"/>
            <p:cNvSpPr txBox="1">
              <a:spLocks noChangeArrowheads="1"/>
            </p:cNvSpPr>
            <p:nvPr/>
          </p:nvSpPr>
          <p:spPr bwMode="auto">
            <a:xfrm rot="19075498">
              <a:off x="3760788" y="2460625"/>
              <a:ext cx="6969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 dirty="0"/>
                <a:t>ULCIZ</a:t>
              </a:r>
              <a:endParaRPr lang="en-US" altLang="cs-CZ" b="0" dirty="0"/>
            </a:p>
          </p:txBody>
        </p:sp>
        <p:sp>
          <p:nvSpPr>
            <p:cNvPr id="86" name="Line 93"/>
            <p:cNvSpPr>
              <a:spLocks noChangeShapeType="1"/>
            </p:cNvSpPr>
            <p:nvPr/>
          </p:nvSpPr>
          <p:spPr bwMode="auto">
            <a:xfrm flipV="1">
              <a:off x="4140200" y="2836863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Text Box 94"/>
            <p:cNvSpPr txBox="1">
              <a:spLocks noChangeArrowheads="1"/>
            </p:cNvSpPr>
            <p:nvPr/>
          </p:nvSpPr>
          <p:spPr bwMode="auto">
            <a:xfrm rot="19075498">
              <a:off x="2484438" y="4189413"/>
              <a:ext cx="5508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0"/>
                <a:t>SCP</a:t>
              </a:r>
              <a:endParaRPr lang="en-US" altLang="cs-CZ" b="0"/>
            </a:p>
          </p:txBody>
        </p:sp>
        <p:sp>
          <p:nvSpPr>
            <p:cNvPr id="89" name="Text Box 96"/>
            <p:cNvSpPr txBox="1">
              <a:spLocks noChangeArrowheads="1"/>
            </p:cNvSpPr>
            <p:nvPr/>
          </p:nvSpPr>
          <p:spPr bwMode="auto">
            <a:xfrm rot="17907660">
              <a:off x="1213036" y="2617580"/>
              <a:ext cx="140615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dirty="0"/>
                <a:t>promrzlý stav</a:t>
              </a:r>
              <a:endParaRPr lang="en-US" altLang="cs-CZ" dirty="0"/>
            </a:p>
          </p:txBody>
        </p:sp>
        <p:sp>
          <p:nvSpPr>
            <p:cNvPr id="50" name="Freeform 56"/>
            <p:cNvSpPr>
              <a:spLocks/>
            </p:cNvSpPr>
            <p:nvPr/>
          </p:nvSpPr>
          <p:spPr bwMode="auto">
            <a:xfrm>
              <a:off x="5075238" y="1444625"/>
              <a:ext cx="2808287" cy="1897063"/>
            </a:xfrm>
            <a:custGeom>
              <a:avLst/>
              <a:gdLst>
                <a:gd name="T0" fmla="*/ 0 w 1769"/>
                <a:gd name="T1" fmla="*/ 1195 h 1195"/>
                <a:gd name="T2" fmla="*/ 182 w 1769"/>
                <a:gd name="T3" fmla="*/ 1149 h 1195"/>
                <a:gd name="T4" fmla="*/ 408 w 1769"/>
                <a:gd name="T5" fmla="*/ 1059 h 1195"/>
                <a:gd name="T6" fmla="*/ 544 w 1769"/>
                <a:gd name="T7" fmla="*/ 968 h 1195"/>
                <a:gd name="T8" fmla="*/ 771 w 1769"/>
                <a:gd name="T9" fmla="*/ 741 h 1195"/>
                <a:gd name="T10" fmla="*/ 953 w 1769"/>
                <a:gd name="T11" fmla="*/ 514 h 1195"/>
                <a:gd name="T12" fmla="*/ 1179 w 1769"/>
                <a:gd name="T13" fmla="*/ 242 h 1195"/>
                <a:gd name="T14" fmla="*/ 1316 w 1769"/>
                <a:gd name="T15" fmla="*/ 106 h 1195"/>
                <a:gd name="T16" fmla="*/ 1406 w 1769"/>
                <a:gd name="T17" fmla="*/ 15 h 1195"/>
                <a:gd name="T18" fmla="*/ 1497 w 1769"/>
                <a:gd name="T19" fmla="*/ 15 h 1195"/>
                <a:gd name="T20" fmla="*/ 1542 w 1769"/>
                <a:gd name="T21" fmla="*/ 61 h 1195"/>
                <a:gd name="T22" fmla="*/ 1588 w 1769"/>
                <a:gd name="T23" fmla="*/ 106 h 1195"/>
                <a:gd name="T24" fmla="*/ 1678 w 1769"/>
                <a:gd name="T25" fmla="*/ 242 h 1195"/>
                <a:gd name="T26" fmla="*/ 1769 w 1769"/>
                <a:gd name="T27" fmla="*/ 378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9" h="1195">
                  <a:moveTo>
                    <a:pt x="0" y="1195"/>
                  </a:moveTo>
                  <a:cubicBezTo>
                    <a:pt x="57" y="1183"/>
                    <a:pt x="114" y="1172"/>
                    <a:pt x="182" y="1149"/>
                  </a:cubicBezTo>
                  <a:cubicBezTo>
                    <a:pt x="250" y="1126"/>
                    <a:pt x="348" y="1089"/>
                    <a:pt x="408" y="1059"/>
                  </a:cubicBezTo>
                  <a:cubicBezTo>
                    <a:pt x="468" y="1029"/>
                    <a:pt x="484" y="1021"/>
                    <a:pt x="544" y="968"/>
                  </a:cubicBezTo>
                  <a:cubicBezTo>
                    <a:pt x="604" y="915"/>
                    <a:pt x="703" y="817"/>
                    <a:pt x="771" y="741"/>
                  </a:cubicBezTo>
                  <a:cubicBezTo>
                    <a:pt x="839" y="665"/>
                    <a:pt x="885" y="597"/>
                    <a:pt x="953" y="514"/>
                  </a:cubicBezTo>
                  <a:cubicBezTo>
                    <a:pt x="1021" y="431"/>
                    <a:pt x="1118" y="310"/>
                    <a:pt x="1179" y="242"/>
                  </a:cubicBezTo>
                  <a:cubicBezTo>
                    <a:pt x="1240" y="174"/>
                    <a:pt x="1278" y="144"/>
                    <a:pt x="1316" y="106"/>
                  </a:cubicBezTo>
                  <a:cubicBezTo>
                    <a:pt x="1354" y="68"/>
                    <a:pt x="1376" y="30"/>
                    <a:pt x="1406" y="15"/>
                  </a:cubicBezTo>
                  <a:cubicBezTo>
                    <a:pt x="1436" y="0"/>
                    <a:pt x="1474" y="7"/>
                    <a:pt x="1497" y="15"/>
                  </a:cubicBezTo>
                  <a:cubicBezTo>
                    <a:pt x="1520" y="23"/>
                    <a:pt x="1527" y="46"/>
                    <a:pt x="1542" y="61"/>
                  </a:cubicBezTo>
                  <a:cubicBezTo>
                    <a:pt x="1557" y="76"/>
                    <a:pt x="1565" y="76"/>
                    <a:pt x="1588" y="106"/>
                  </a:cubicBezTo>
                  <a:cubicBezTo>
                    <a:pt x="1611" y="136"/>
                    <a:pt x="1648" y="197"/>
                    <a:pt x="1678" y="242"/>
                  </a:cubicBezTo>
                  <a:cubicBezTo>
                    <a:pt x="1708" y="287"/>
                    <a:pt x="1754" y="355"/>
                    <a:pt x="1769" y="378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Text Box 60"/>
            <p:cNvSpPr txBox="1">
              <a:spLocks noChangeArrowheads="1"/>
            </p:cNvSpPr>
            <p:nvPr/>
          </p:nvSpPr>
          <p:spPr bwMode="auto">
            <a:xfrm rot="18786263">
              <a:off x="5333044" y="2367910"/>
              <a:ext cx="262764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cs-CZ" altLang="cs-CZ" sz="1400" b="1" dirty="0" smtClean="0">
                  <a:solidFill>
                    <a:srgbClr val="FF0000"/>
                  </a:solidFill>
                </a:rPr>
                <a:t>Intenzita a životních procesů</a:t>
              </a:r>
              <a:endParaRPr lang="en-US" altLang="cs-CZ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TextovéPole 93"/>
          <p:cNvSpPr txBox="1"/>
          <p:nvPr/>
        </p:nvSpPr>
        <p:spPr>
          <a:xfrm>
            <a:off x="6245762" y="6442626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(Převzato prof. V Košťál)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5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228600" y="76200"/>
            <a:ext cx="8534400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1800" b="1" dirty="0" smtClean="0"/>
              <a:t>Vznik </a:t>
            </a:r>
            <a:r>
              <a:rPr lang="cs-CZ" altLang="cs-CZ" sz="1800" b="1" dirty="0"/>
              <a:t>krystalů ledu</a:t>
            </a:r>
          </a:p>
          <a:p>
            <a:pPr>
              <a:lnSpc>
                <a:spcPct val="150000"/>
              </a:lnSpc>
            </a:pPr>
            <a:r>
              <a:rPr lang="cs-CZ" altLang="cs-CZ" sz="1400" b="1" dirty="0"/>
              <a:t>	</a:t>
            </a:r>
            <a:r>
              <a:rPr lang="cs-CZ" altLang="cs-CZ" b="1" dirty="0"/>
              <a:t>- v ledu nemohou probíhat aktivní životní pochody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nárůst koncentrace látek v dosud kapalném roztoku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</a:t>
            </a:r>
            <a:r>
              <a:rPr lang="cs-CZ" altLang="cs-CZ" b="1" dirty="0" smtClean="0"/>
              <a:t>velikost </a:t>
            </a:r>
            <a:r>
              <a:rPr lang="cs-CZ" altLang="cs-CZ" b="1" dirty="0"/>
              <a:t>krystalů ledu může překonat mechanické a </a:t>
            </a:r>
            <a:r>
              <a:rPr lang="cs-CZ" altLang="cs-CZ" b="1" dirty="0" err="1"/>
              <a:t>eleastické</a:t>
            </a:r>
            <a:r>
              <a:rPr lang="cs-CZ" altLang="cs-CZ" b="1" dirty="0"/>
              <a:t> limity </a:t>
            </a:r>
            <a:r>
              <a:rPr lang="cs-CZ" altLang="cs-CZ" b="1" dirty="0" smtClean="0"/>
              <a:t>buněk</a:t>
            </a:r>
            <a:endParaRPr lang="en-US" altLang="cs-CZ" b="1" dirty="0" smtClean="0"/>
          </a:p>
          <a:p>
            <a:pPr>
              <a:lnSpc>
                <a:spcPct val="150000"/>
              </a:lnSpc>
            </a:pPr>
            <a:r>
              <a:rPr lang="en-US" altLang="cs-CZ" b="1" dirty="0"/>
              <a:t>	</a:t>
            </a:r>
            <a:r>
              <a:rPr lang="en-US" altLang="cs-CZ" b="1" dirty="0" smtClean="0"/>
              <a:t>  </a:t>
            </a:r>
            <a:r>
              <a:rPr lang="cs-CZ" altLang="cs-CZ" b="1" dirty="0" smtClean="0"/>
              <a:t> </a:t>
            </a:r>
            <a:r>
              <a:rPr lang="cs-CZ" altLang="cs-CZ" b="1" dirty="0"/>
              <a:t>a tkání</a:t>
            </a:r>
          </a:p>
          <a:p>
            <a:pPr>
              <a:lnSpc>
                <a:spcPct val="150000"/>
              </a:lnSpc>
            </a:pPr>
            <a:endParaRPr lang="cs-CZ" altLang="cs-CZ" sz="1400" b="1" dirty="0"/>
          </a:p>
          <a:p>
            <a:pPr>
              <a:lnSpc>
                <a:spcPct val="150000"/>
              </a:lnSpc>
            </a:pPr>
            <a:r>
              <a:rPr lang="en-US" altLang="cs-CZ" sz="1800" b="1" dirty="0" smtClean="0"/>
              <a:t>T</a:t>
            </a:r>
            <a:r>
              <a:rPr lang="cs-CZ" altLang="cs-CZ" sz="1800" b="1" dirty="0" err="1" smtClean="0"/>
              <a:t>eplotně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závislá změna v konformaci proteinů</a:t>
            </a:r>
            <a:r>
              <a:rPr lang="cs-CZ" altLang="cs-CZ" sz="1400" b="1" dirty="0"/>
              <a:t> (až denaturace) </a:t>
            </a:r>
          </a:p>
          <a:p>
            <a:pPr>
              <a:lnSpc>
                <a:spcPct val="150000"/>
              </a:lnSpc>
            </a:pPr>
            <a:r>
              <a:rPr lang="cs-CZ" altLang="cs-CZ" sz="1400" b="1" dirty="0"/>
              <a:t>	</a:t>
            </a:r>
            <a:r>
              <a:rPr lang="cs-CZ" altLang="cs-CZ" b="1" dirty="0"/>
              <a:t>- disociace proteinových komplexů a polymerů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narušení regulace a efektivity enzymatických reakcí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narušení proteinových struktur</a:t>
            </a:r>
          </a:p>
          <a:p>
            <a:pPr>
              <a:lnSpc>
                <a:spcPct val="150000"/>
              </a:lnSpc>
            </a:pPr>
            <a:r>
              <a:rPr lang="en-US" altLang="cs-CZ" b="1" dirty="0"/>
              <a:t>	</a:t>
            </a:r>
            <a:r>
              <a:rPr lang="cs-CZ" altLang="cs-CZ" b="1" dirty="0"/>
              <a:t>=</a:t>
            </a:r>
            <a:r>
              <a:rPr lang="en-US" altLang="cs-CZ" b="1" dirty="0"/>
              <a:t>&gt; des</a:t>
            </a:r>
            <a:r>
              <a:rPr lang="cs-CZ" altLang="cs-CZ" b="1" dirty="0" err="1"/>
              <a:t>ynchronizace</a:t>
            </a:r>
            <a:r>
              <a:rPr lang="cs-CZ" altLang="cs-CZ" b="1" dirty="0"/>
              <a:t> buněčných pochodů, metabolismu a integrity buňky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</a:t>
            </a:r>
          </a:p>
          <a:p>
            <a:pPr>
              <a:lnSpc>
                <a:spcPct val="150000"/>
              </a:lnSpc>
            </a:pPr>
            <a:r>
              <a:rPr lang="cs-CZ" altLang="cs-CZ" sz="1800" b="1" dirty="0"/>
              <a:t>Změna fluidita membrán a vlastností lipidů</a:t>
            </a:r>
          </a:p>
          <a:p>
            <a:pPr>
              <a:lnSpc>
                <a:spcPct val="150000"/>
              </a:lnSpc>
            </a:pPr>
            <a:r>
              <a:rPr lang="cs-CZ" altLang="cs-CZ" sz="1400" b="1" dirty="0"/>
              <a:t>	</a:t>
            </a:r>
            <a:r>
              <a:rPr lang="en-US" altLang="cs-CZ" sz="1400" b="1" dirty="0" smtClean="0"/>
              <a:t>- </a:t>
            </a:r>
            <a:r>
              <a:rPr lang="cs-CZ" altLang="cs-CZ" b="1" dirty="0" smtClean="0"/>
              <a:t>změny </a:t>
            </a:r>
            <a:r>
              <a:rPr lang="cs-CZ" altLang="cs-CZ" b="1" dirty="0"/>
              <a:t>funkce buněčných membrán při fázových přechodech: </a:t>
            </a:r>
            <a:endParaRPr lang="en-US" altLang="cs-CZ" b="1" dirty="0" smtClean="0"/>
          </a:p>
          <a:p>
            <a:pPr>
              <a:lnSpc>
                <a:spcPct val="150000"/>
              </a:lnSpc>
            </a:pPr>
            <a:r>
              <a:rPr lang="en-US" altLang="cs-CZ" b="1" dirty="0"/>
              <a:t>	 </a:t>
            </a:r>
            <a:r>
              <a:rPr lang="en-US" altLang="cs-CZ" b="1" dirty="0" smtClean="0"/>
              <a:t> </a:t>
            </a:r>
            <a:r>
              <a:rPr lang="cs-CZ" altLang="cs-CZ" b="1" dirty="0" smtClean="0"/>
              <a:t>gelová </a:t>
            </a:r>
            <a:r>
              <a:rPr lang="cs-CZ" altLang="cs-CZ" dirty="0" smtClean="0"/>
              <a:t>(nízká teplota) </a:t>
            </a:r>
            <a:r>
              <a:rPr lang="cs-CZ" altLang="cs-CZ" b="1" dirty="0"/>
              <a:t>x hexagonální </a:t>
            </a:r>
            <a:r>
              <a:rPr lang="cs-CZ" altLang="cs-CZ" b="1" dirty="0" smtClean="0"/>
              <a:t>fáze </a:t>
            </a:r>
            <a:r>
              <a:rPr lang="cs-CZ" altLang="cs-CZ" dirty="0" smtClean="0"/>
              <a:t>(vysoká teplota)</a:t>
            </a:r>
            <a:endParaRPr lang="cs-CZ" altLang="cs-CZ" dirty="0"/>
          </a:p>
          <a:p>
            <a:pPr>
              <a:lnSpc>
                <a:spcPct val="150000"/>
              </a:lnSpc>
            </a:pPr>
            <a:r>
              <a:rPr lang="cs-CZ" altLang="cs-CZ" b="1" dirty="0"/>
              <a:t>	</a:t>
            </a:r>
            <a:r>
              <a:rPr lang="en-US" altLang="cs-CZ" b="1" dirty="0" smtClean="0"/>
              <a:t>- </a:t>
            </a:r>
            <a:r>
              <a:rPr lang="cs-CZ" altLang="cs-CZ" b="1" dirty="0" smtClean="0"/>
              <a:t>změny </a:t>
            </a:r>
            <a:r>
              <a:rPr lang="cs-CZ" altLang="cs-CZ" b="1" dirty="0"/>
              <a:t>kotvení, konformace a funkce </a:t>
            </a:r>
            <a:r>
              <a:rPr lang="en-US" altLang="cs-CZ" b="1" dirty="0" smtClean="0"/>
              <a:t>do </a:t>
            </a:r>
            <a:r>
              <a:rPr lang="en-US" altLang="cs-CZ" b="1" dirty="0" err="1" smtClean="0"/>
              <a:t>membr</a:t>
            </a:r>
            <a:r>
              <a:rPr lang="cs-CZ" altLang="cs-CZ" b="1" dirty="0" err="1" smtClean="0"/>
              <a:t>án</a:t>
            </a:r>
            <a:r>
              <a:rPr lang="cs-CZ" altLang="cs-CZ" b="1" dirty="0" smtClean="0"/>
              <a:t> integrovaných </a:t>
            </a:r>
            <a:r>
              <a:rPr lang="cs-CZ" altLang="cs-CZ" b="1" dirty="0"/>
              <a:t>proteinů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+ viz výše</a:t>
            </a:r>
          </a:p>
          <a:p>
            <a:pPr>
              <a:lnSpc>
                <a:spcPct val="150000"/>
              </a:lnSpc>
            </a:pPr>
            <a:r>
              <a:rPr lang="cs-CZ" altLang="cs-CZ" b="1" dirty="0"/>
              <a:t>	- změny v elektrochemických potenciálech na buněčných </a:t>
            </a:r>
            <a:r>
              <a:rPr lang="cs-CZ" altLang="cs-CZ" b="1" dirty="0" smtClean="0"/>
              <a:t>membránách</a:t>
            </a:r>
            <a:endParaRPr lang="en-US" alt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762000" y="1143000"/>
            <a:ext cx="7584127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smtClean="0"/>
              <a:t>- </a:t>
            </a:r>
            <a:r>
              <a:rPr lang="cs-CZ" altLang="cs-CZ" b="1" dirty="0"/>
              <a:t>voda většinou nezačíná mrznout po dosažení rovnovážného bodu mrznutí,</a:t>
            </a:r>
          </a:p>
          <a:p>
            <a:r>
              <a:rPr lang="cs-CZ" altLang="cs-CZ" b="1" dirty="0"/>
              <a:t>  který odpovídá bodu tání (</a:t>
            </a:r>
            <a:r>
              <a:rPr lang="cs-CZ" altLang="cs-CZ" b="1" dirty="0" err="1"/>
              <a:t>melting</a:t>
            </a:r>
            <a:r>
              <a:rPr lang="cs-CZ" altLang="cs-CZ" b="1" dirty="0"/>
              <a:t> point, </a:t>
            </a:r>
            <a:r>
              <a:rPr lang="cs-CZ" altLang="cs-CZ" b="1" dirty="0" err="1"/>
              <a:t>m.p</a:t>
            </a:r>
            <a:r>
              <a:rPr lang="cs-CZ" altLang="cs-CZ" b="1" dirty="0"/>
              <a:t>.)</a:t>
            </a:r>
          </a:p>
          <a:p>
            <a:endParaRPr lang="cs-CZ" altLang="cs-CZ" b="1" dirty="0"/>
          </a:p>
          <a:p>
            <a:r>
              <a:rPr lang="cs-CZ" altLang="cs-CZ" b="1" dirty="0" smtClean="0"/>
              <a:t>- </a:t>
            </a:r>
            <a:r>
              <a:rPr lang="cs-CZ" altLang="cs-CZ" b="1" dirty="0"/>
              <a:t>hodnota bodu tání je </a:t>
            </a:r>
            <a:r>
              <a:rPr lang="cs-CZ" altLang="cs-CZ" b="1" dirty="0" smtClean="0"/>
              <a:t>přímo úměrně ovlivněná </a:t>
            </a:r>
            <a:r>
              <a:rPr lang="cs-CZ" altLang="cs-CZ" b="1" dirty="0"/>
              <a:t>sumární </a:t>
            </a:r>
            <a:r>
              <a:rPr lang="cs-CZ" altLang="cs-CZ" b="1" dirty="0" smtClean="0"/>
              <a:t>koncentrací </a:t>
            </a:r>
            <a:r>
              <a:rPr lang="cs-CZ" altLang="cs-CZ" b="1" dirty="0" err="1" smtClean="0"/>
              <a:t>solutů</a:t>
            </a:r>
            <a:endParaRPr lang="cs-CZ" altLang="cs-CZ" b="1" dirty="0" smtClean="0"/>
          </a:p>
          <a:p>
            <a:r>
              <a:rPr lang="cs-CZ" altLang="cs-CZ" b="1" dirty="0"/>
              <a:t> </a:t>
            </a:r>
            <a:r>
              <a:rPr lang="cs-CZ" altLang="cs-CZ" b="1" dirty="0" smtClean="0"/>
              <a:t>   </a:t>
            </a:r>
            <a:r>
              <a:rPr lang="cs-CZ" altLang="cs-CZ" b="1" dirty="0"/>
              <a:t>= osmolalitou roztoku:  1 osmol/kg = </a:t>
            </a:r>
            <a:r>
              <a:rPr lang="cs-CZ" altLang="cs-CZ" b="1" dirty="0" err="1"/>
              <a:t>m.p</a:t>
            </a:r>
            <a:r>
              <a:rPr lang="cs-CZ" altLang="cs-CZ" b="1" dirty="0"/>
              <a:t>. </a:t>
            </a:r>
            <a:r>
              <a:rPr lang="en-US" altLang="cs-CZ" b="1" dirty="0"/>
              <a:t>-</a:t>
            </a:r>
            <a:r>
              <a:rPr lang="cs-CZ" altLang="cs-CZ" b="1" dirty="0"/>
              <a:t>1.86</a:t>
            </a:r>
            <a:r>
              <a:rPr lang="en-US" altLang="cs-CZ" b="1" dirty="0"/>
              <a:t>°</a:t>
            </a:r>
            <a:r>
              <a:rPr lang="cs-CZ" altLang="cs-CZ" b="1" dirty="0"/>
              <a:t>K (</a:t>
            </a:r>
            <a:r>
              <a:rPr lang="en-US" altLang="cs-CZ" b="1" dirty="0"/>
              <a:t>°</a:t>
            </a:r>
            <a:r>
              <a:rPr lang="cs-CZ" altLang="cs-CZ" b="1" dirty="0"/>
              <a:t>C)</a:t>
            </a:r>
          </a:p>
          <a:p>
            <a:endParaRPr lang="cs-CZ" altLang="cs-CZ" dirty="0"/>
          </a:p>
          <a:p>
            <a:r>
              <a:rPr lang="cs-CZ" altLang="cs-CZ" dirty="0" smtClean="0"/>
              <a:t>- </a:t>
            </a:r>
            <a:r>
              <a:rPr lang="cs-CZ" altLang="cs-CZ" b="0" dirty="0" smtClean="0"/>
              <a:t>při </a:t>
            </a:r>
            <a:r>
              <a:rPr lang="cs-CZ" altLang="cs-CZ" b="0" dirty="0"/>
              <a:t>teplotách pod </a:t>
            </a:r>
            <a:r>
              <a:rPr lang="cs-CZ" altLang="cs-CZ" b="0" dirty="0" err="1"/>
              <a:t>m.p</a:t>
            </a:r>
            <a:r>
              <a:rPr lang="cs-CZ" altLang="cs-CZ" b="0" dirty="0"/>
              <a:t>. voda zůstává v kapalné </a:t>
            </a:r>
            <a:r>
              <a:rPr lang="en-US" altLang="cs-CZ" b="0" dirty="0"/>
              <a:t>(</a:t>
            </a:r>
            <a:r>
              <a:rPr lang="en-US" altLang="cs-CZ" b="0" dirty="0" err="1"/>
              <a:t>podchlazen</a:t>
            </a:r>
            <a:r>
              <a:rPr lang="cs-CZ" altLang="cs-CZ" b="0" dirty="0"/>
              <a:t>é) fázi dokud </a:t>
            </a:r>
          </a:p>
          <a:p>
            <a:r>
              <a:rPr lang="cs-CZ" altLang="cs-CZ" b="0" dirty="0"/>
              <a:t>  nedojde k heterogenní či homogenní nukleaci ledu</a:t>
            </a:r>
          </a:p>
          <a:p>
            <a:endParaRPr lang="cs-CZ" altLang="cs-CZ" b="0" dirty="0"/>
          </a:p>
          <a:p>
            <a:r>
              <a:rPr lang="cs-CZ" altLang="cs-CZ" dirty="0" smtClean="0"/>
              <a:t> - homogenní </a:t>
            </a:r>
            <a:r>
              <a:rPr lang="cs-CZ" altLang="cs-CZ" dirty="0"/>
              <a:t>nukleace: </a:t>
            </a:r>
            <a:r>
              <a:rPr lang="cs-CZ" altLang="cs-CZ" b="0" dirty="0"/>
              <a:t>spontánní</a:t>
            </a:r>
            <a:r>
              <a:rPr lang="cs-CZ" altLang="cs-CZ" dirty="0"/>
              <a:t> </a:t>
            </a:r>
            <a:r>
              <a:rPr lang="cs-CZ" altLang="cs-CZ" b="0" dirty="0" err="1"/>
              <a:t>zfomování</a:t>
            </a:r>
            <a:r>
              <a:rPr lang="cs-CZ" altLang="cs-CZ" b="0" dirty="0"/>
              <a:t> nadkriticky velkého zárodečného</a:t>
            </a:r>
          </a:p>
          <a:p>
            <a:r>
              <a:rPr lang="cs-CZ" altLang="cs-CZ" b="0" dirty="0"/>
              <a:t>  </a:t>
            </a:r>
            <a:r>
              <a:rPr lang="cs-CZ" altLang="cs-CZ" b="0" dirty="0" smtClean="0"/>
              <a:t> krystalu </a:t>
            </a:r>
            <a:r>
              <a:rPr lang="cs-CZ" altLang="cs-CZ" b="0" dirty="0"/>
              <a:t>ledu (při -5</a:t>
            </a:r>
            <a:r>
              <a:rPr lang="en-US" altLang="cs-CZ" b="0" dirty="0"/>
              <a:t>°</a:t>
            </a:r>
            <a:r>
              <a:rPr lang="cs-CZ" altLang="cs-CZ" b="0" dirty="0"/>
              <a:t>C </a:t>
            </a:r>
            <a:r>
              <a:rPr lang="en-US" altLang="cs-CZ" b="0" dirty="0"/>
              <a:t>~</a:t>
            </a:r>
            <a:r>
              <a:rPr lang="cs-CZ" altLang="cs-CZ" b="0" dirty="0"/>
              <a:t> 45 000 molekul vody, při -40</a:t>
            </a:r>
            <a:r>
              <a:rPr lang="en-US" altLang="cs-CZ" b="0" dirty="0"/>
              <a:t>°</a:t>
            </a:r>
            <a:r>
              <a:rPr lang="cs-CZ" altLang="cs-CZ" b="0" dirty="0"/>
              <a:t>C </a:t>
            </a:r>
            <a:r>
              <a:rPr lang="en-US" altLang="cs-CZ" b="0" dirty="0"/>
              <a:t>~</a:t>
            </a:r>
            <a:r>
              <a:rPr lang="cs-CZ" altLang="cs-CZ" b="0" dirty="0"/>
              <a:t> 70 molekul)</a:t>
            </a:r>
          </a:p>
          <a:p>
            <a:endParaRPr lang="cs-CZ" altLang="cs-CZ" b="0" dirty="0"/>
          </a:p>
          <a:p>
            <a:r>
              <a:rPr lang="cs-CZ" altLang="cs-CZ" dirty="0" smtClean="0"/>
              <a:t> - heterogenní </a:t>
            </a:r>
            <a:r>
              <a:rPr lang="cs-CZ" altLang="cs-CZ" dirty="0"/>
              <a:t>nukleace:</a:t>
            </a:r>
            <a:r>
              <a:rPr lang="cs-CZ" altLang="cs-CZ" b="0" dirty="0"/>
              <a:t> zformováni krystalu na vhodném povrchu (katalýza)</a:t>
            </a:r>
          </a:p>
          <a:p>
            <a:pPr>
              <a:buFontTx/>
              <a:buChar char="•"/>
            </a:pPr>
            <a:endParaRPr lang="cs-CZ" altLang="cs-CZ" b="0" dirty="0"/>
          </a:p>
          <a:p>
            <a:r>
              <a:rPr lang="cs-CZ" altLang="cs-CZ" dirty="0" smtClean="0"/>
              <a:t> - </a:t>
            </a:r>
            <a:r>
              <a:rPr lang="cs-CZ" altLang="cs-CZ" b="0" dirty="0" smtClean="0"/>
              <a:t>po </a:t>
            </a:r>
            <a:r>
              <a:rPr lang="cs-CZ" altLang="cs-CZ" b="0" dirty="0"/>
              <a:t>zformování zárodečného krystalu nastává jeho explozívní růst a mrznutí</a:t>
            </a:r>
          </a:p>
          <a:p>
            <a:r>
              <a:rPr lang="cs-CZ" altLang="cs-CZ" b="0" dirty="0"/>
              <a:t> </a:t>
            </a:r>
            <a:r>
              <a:rPr lang="cs-CZ" altLang="cs-CZ" b="0" dirty="0" smtClean="0"/>
              <a:t>  </a:t>
            </a:r>
            <a:r>
              <a:rPr lang="cs-CZ" altLang="cs-CZ" b="0" dirty="0"/>
              <a:t>okolní vody </a:t>
            </a:r>
            <a:r>
              <a:rPr lang="cs-CZ" altLang="cs-CZ" b="0" dirty="0">
                <a:sym typeface="Symbol" panose="05050102010706020507" pitchFamily="18" charset="2"/>
              </a:rPr>
              <a:t> SCP, rychlé promrzání za současného uvolnění tepla</a:t>
            </a:r>
          </a:p>
          <a:p>
            <a:endParaRPr lang="cs-CZ" altLang="cs-CZ" b="0" dirty="0"/>
          </a:p>
          <a:p>
            <a:r>
              <a:rPr lang="cs-CZ" altLang="cs-CZ" dirty="0" smtClean="0"/>
              <a:t>- </a:t>
            </a:r>
            <a:r>
              <a:rPr lang="cs-CZ" altLang="cs-CZ" dirty="0"/>
              <a:t>bod podchlazení </a:t>
            </a:r>
            <a:r>
              <a:rPr lang="cs-CZ" altLang="cs-CZ" b="0" dirty="0"/>
              <a:t>(</a:t>
            </a:r>
            <a:r>
              <a:rPr lang="cs-CZ" altLang="cs-CZ" b="0" dirty="0" err="1"/>
              <a:t>supercooling</a:t>
            </a:r>
            <a:r>
              <a:rPr lang="cs-CZ" altLang="cs-CZ" b="0" dirty="0"/>
              <a:t> point, SCP) = reálná teplota krystalizace vody</a:t>
            </a:r>
          </a:p>
          <a:p>
            <a:r>
              <a:rPr lang="cs-CZ" altLang="cs-CZ" dirty="0"/>
              <a:t>  </a:t>
            </a:r>
            <a:r>
              <a:rPr lang="cs-CZ" altLang="cs-CZ" b="0" dirty="0"/>
              <a:t>stochastická veličina závislá na objemu vody, </a:t>
            </a:r>
            <a:r>
              <a:rPr lang="cs-CZ" altLang="cs-CZ" b="0" dirty="0" err="1"/>
              <a:t>nukleátorech</a:t>
            </a:r>
            <a:r>
              <a:rPr lang="cs-CZ" altLang="cs-CZ" b="0" dirty="0"/>
              <a:t> a čase</a:t>
            </a:r>
            <a:endParaRPr lang="en-US" alt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771" y="457200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Tvorba ledu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2971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160338" y="685800"/>
            <a:ext cx="4945062" cy="5207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Teplotní vodivost a izolační vlastnosti různých materiálů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materiál</a:t>
            </a:r>
            <a:r>
              <a:rPr lang="cs-CZ" altLang="cs-CZ" sz="1400"/>
              <a:t>                  </a:t>
            </a:r>
            <a:r>
              <a:rPr lang="cs-CZ" altLang="cs-CZ" sz="1400" b="1"/>
              <a:t>vodivost</a:t>
            </a:r>
            <a:r>
              <a:rPr lang="cs-CZ" altLang="cs-CZ" sz="1400"/>
              <a:t>        </a:t>
            </a:r>
            <a:r>
              <a:rPr lang="cs-CZ" altLang="cs-CZ" sz="1400" b="1"/>
              <a:t>schopnost izolace</a:t>
            </a:r>
            <a:r>
              <a:rPr lang="cs-CZ" altLang="cs-CZ" sz="1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      (J/sec m °C)         (°C m sec / J)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vakuum                             0                        </a:t>
            </a:r>
            <a:r>
              <a:rPr lang="cs-CZ" altLang="cs-CZ" sz="1400">
                <a:cs typeface="Arial" panose="020B0604020202020204" pitchFamily="34" charset="0"/>
              </a:rPr>
              <a:t>∞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  <a:cs typeface="Arial" panose="020B0604020202020204" pitchFamily="34" charset="0"/>
              </a:rPr>
              <a:t>   vzduch                        0,024                    269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   kožěšina lišky             0,036                    179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  <a:cs typeface="Arial" panose="020B0604020202020204" pitchFamily="34" charset="0"/>
              </a:rPr>
              <a:t>   kožešina rysa             0,038                    170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   kožešina huskyho       0,041                   157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husí peří                      0,053                   122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ovčí vlna                      0,063                   102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Dacron II                     0,065                      99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dřevo                             0,13                     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hovězí kůže                   0,13                     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helium                            0,14                     46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tuk                                  0,17                     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guma                              0,17                     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suchá zemina                 0,33                    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lidská tkáň                      0,46                     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voda                               0,59                      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sklo                                  1,0                     6,5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led                                    2,2                     2,9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ocel                                  46                    0,14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tx2"/>
                </a:solidFill>
              </a:rPr>
              <a:t>   stříbro                              430                 0,015</a:t>
            </a:r>
          </a:p>
        </p:txBody>
      </p:sp>
      <p:graphicFrame>
        <p:nvGraphicFramePr>
          <p:cNvPr id="7171" name="Object 8"/>
          <p:cNvGraphicFramePr>
            <a:graphicFrameLocks noChangeAspect="1"/>
          </p:cNvGraphicFramePr>
          <p:nvPr/>
        </p:nvGraphicFramePr>
        <p:xfrm>
          <a:off x="4127500" y="2082800"/>
          <a:ext cx="4919663" cy="423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Image" r:id="rId3" imgW="4919482" imgH="4237714" progId="PhotoshopElements.Image.5">
                  <p:embed/>
                </p:oleObj>
              </mc:Choice>
              <mc:Fallback>
                <p:oleObj name="Image" r:id="rId3" imgW="4919482" imgH="4237714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0" y="2082800"/>
                        <a:ext cx="4919663" cy="42370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5580063" y="1397000"/>
            <a:ext cx="3340100" cy="590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Závislost izolačních vlastností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tělního pokryvu na jeho tloušťce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441325" y="1331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533400" y="102574"/>
            <a:ext cx="7976864" cy="282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</a:pPr>
            <a:r>
              <a:rPr lang="cs-CZ" altLang="cs-CZ" sz="1600" b="1" u="sng" dirty="0" smtClean="0"/>
              <a:t>Zmrznutí </a:t>
            </a:r>
            <a:r>
              <a:rPr lang="cs-CZ" altLang="cs-CZ" sz="1600" b="1" u="sng" dirty="0"/>
              <a:t>netolerující </a:t>
            </a:r>
            <a:r>
              <a:rPr lang="cs-CZ" altLang="cs-CZ" sz="1600" b="1" u="sng" dirty="0" smtClean="0"/>
              <a:t>druhy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brání se zmrznutí zvyšováním koncentrace rozpustných látek v tělních tekutinách,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což vede ke snižování bodu zmrznutí (</a:t>
            </a:r>
            <a:r>
              <a:rPr lang="cs-CZ" altLang="cs-CZ" sz="1600" b="1" dirty="0" err="1"/>
              <a:t>supercooling</a:t>
            </a:r>
            <a:r>
              <a:rPr lang="cs-CZ" altLang="cs-CZ" sz="1600" dirty="0"/>
              <a:t>), zvyšování osmotického tlaku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tělních tekutin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nejčastěji dochází k akumulaci </a:t>
            </a:r>
            <a:r>
              <a:rPr lang="cs-CZ" altLang="cs-CZ" sz="1600" b="1" i="1" dirty="0"/>
              <a:t>cukrů</a:t>
            </a:r>
            <a:r>
              <a:rPr lang="cs-CZ" altLang="cs-CZ" sz="1600" dirty="0"/>
              <a:t> (glukóza, fruktóza, </a:t>
            </a:r>
            <a:r>
              <a:rPr lang="cs-CZ" altLang="cs-CZ" sz="1600" i="1" dirty="0"/>
              <a:t>trehalóza</a:t>
            </a:r>
            <a:r>
              <a:rPr lang="cs-CZ" altLang="cs-CZ" sz="1600" dirty="0"/>
              <a:t>),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(obecně nízkomolekulární látky) </a:t>
            </a:r>
            <a:r>
              <a:rPr lang="cs-CZ" altLang="cs-CZ" sz="1600" b="1" i="1" dirty="0"/>
              <a:t>cukerných alkoholů</a:t>
            </a:r>
            <a:r>
              <a:rPr lang="cs-CZ" altLang="cs-CZ" sz="1600" dirty="0"/>
              <a:t> (glycerol, sorbitol, </a:t>
            </a:r>
            <a:r>
              <a:rPr lang="cs-CZ" altLang="cs-CZ" sz="1600" dirty="0" err="1"/>
              <a:t>mannitol</a:t>
            </a:r>
            <a:r>
              <a:rPr lang="cs-CZ" altLang="cs-CZ" sz="1600" dirty="0"/>
              <a:t>,..),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tyto látky mají i </a:t>
            </a:r>
            <a:r>
              <a:rPr lang="cs-CZ" altLang="cs-CZ" sz="1600" dirty="0" err="1"/>
              <a:t>kryoprotektivní</a:t>
            </a:r>
            <a:r>
              <a:rPr lang="cs-CZ" altLang="cs-CZ" sz="1600" dirty="0"/>
              <a:t> účinek = chrání membrány a enzymy před chladovou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denaturací, brání tuhnutí lipidů, a také chrání tkáně před vysoušením.</a:t>
            </a:r>
          </a:p>
        </p:txBody>
      </p:sp>
      <p:graphicFrame>
        <p:nvGraphicFramePr>
          <p:cNvPr id="819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574552"/>
              </p:ext>
            </p:extLst>
          </p:nvPr>
        </p:nvGraphicFramePr>
        <p:xfrm>
          <a:off x="228599" y="2911475"/>
          <a:ext cx="4326281" cy="387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Image" r:id="rId3" imgW="2980950" imgH="2957714" progId="PhotoshopElements.Image.5">
                  <p:embed/>
                </p:oleObj>
              </mc:Choice>
              <mc:Fallback>
                <p:oleObj name="Image" r:id="rId3" imgW="2980950" imgH="2957714" progId="PhotoshopElements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2911475"/>
                        <a:ext cx="4326281" cy="38703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4554880" y="3733800"/>
            <a:ext cx="4483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Spojeno s hledáním míst se stabilní teplotou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neklesající pod teplotu </a:t>
            </a:r>
            <a:r>
              <a:rPr lang="cs-CZ" dirty="0" err="1" smtClean="0"/>
              <a:t>supercooling</a:t>
            </a:r>
            <a:r>
              <a:rPr lang="cs-CZ" dirty="0" smtClean="0"/>
              <a:t> bodu 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(izolace: voda, listí, hrabanka, </a:t>
            </a:r>
            <a:r>
              <a:rPr lang="cs-CZ" dirty="0" err="1" smtClean="0"/>
              <a:t>jeskyne</a:t>
            </a:r>
            <a:r>
              <a:rPr lang="cs-CZ" dirty="0" smtClean="0"/>
              <a:t>, dutiny,.)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473075" y="1066800"/>
            <a:ext cx="5159375" cy="35242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                    teplota </a:t>
            </a:r>
            <a:r>
              <a:rPr lang="cs-CZ" altLang="cs-CZ" sz="1600"/>
              <a:t>(°C)</a:t>
            </a:r>
            <a:r>
              <a:rPr lang="cs-CZ" altLang="cs-CZ" sz="1600" b="1"/>
              <a:t>          solventy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organismus   </a:t>
            </a:r>
            <a:r>
              <a:rPr lang="cs-CZ" altLang="cs-CZ" sz="1600"/>
              <a:t>supercooling </a:t>
            </a:r>
            <a:r>
              <a:rPr lang="cs-CZ" altLang="cs-CZ" sz="1600" b="1"/>
              <a:t>        </a:t>
            </a:r>
            <a:r>
              <a:rPr lang="cs-CZ" altLang="cs-CZ" sz="1600"/>
              <a:t>(plasma)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člověk                -0,6/-0,7         glukóza (0,003-0,006M)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Hyla1</a:t>
            </a:r>
            <a:r>
              <a:rPr lang="cs-CZ" altLang="cs-CZ" sz="1600"/>
              <a:t>                    -2,0            glukóza (0,02M)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Pseudacris </a:t>
            </a:r>
            <a:r>
              <a:rPr lang="cs-CZ" altLang="cs-CZ" sz="1600"/>
              <a:t>          -2,0            glukóza (0,06M)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Hyla2</a:t>
            </a:r>
            <a:r>
              <a:rPr lang="cs-CZ" altLang="cs-CZ" sz="1600"/>
              <a:t>                    -2,2            glukóza (0,18M)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Rana</a:t>
            </a:r>
            <a:r>
              <a:rPr lang="cs-CZ" altLang="cs-CZ" sz="1600"/>
              <a:t>                    -3,0             glukóza (0,41M)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želvy                    -3,3             glukóza (0,01M)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  aminokyseliny (0,047M)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arktická veverka  -2,9                        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tx2"/>
                </a:solidFill>
              </a:rPr>
              <a:t>brouci</a:t>
            </a:r>
            <a:r>
              <a:rPr lang="cs-CZ" altLang="cs-CZ" sz="1600" i="1">
                <a:solidFill>
                  <a:schemeClr val="tx2"/>
                </a:solidFill>
              </a:rPr>
              <a:t> Pytho</a:t>
            </a:r>
            <a:r>
              <a:rPr lang="cs-CZ" altLang="cs-CZ" sz="1600">
                <a:solidFill>
                  <a:schemeClr val="tx2"/>
                </a:solidFill>
              </a:rPr>
              <a:t>         -54       13,2%glycerol / 5,5%cukrů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66700" y="381000"/>
            <a:ext cx="5448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Příklady organismů využívajících „supercooling“ efekt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založený na nízkomolekulárních solventech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79963"/>
            <a:ext cx="2819400" cy="190023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6316663" y="1981200"/>
          <a:ext cx="22129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Image" r:id="rId4" imgW="3847619" imgH="5828571" progId="PhotoshopElements.Image.5">
                  <p:embed/>
                </p:oleObj>
              </mc:Choice>
              <mc:Fallback>
                <p:oleObj name="Image" r:id="rId4" imgW="3847619" imgH="5828571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1981200"/>
                        <a:ext cx="2212975" cy="33528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6711950" y="5029200"/>
            <a:ext cx="1593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folHlink"/>
                </a:solidFill>
              </a:rPr>
              <a:t>Arktická veverka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23358" y="1828800"/>
            <a:ext cx="8868242" cy="4987925"/>
            <a:chOff x="152400" y="1752600"/>
            <a:chExt cx="8868242" cy="4987925"/>
          </a:xfrm>
        </p:grpSpPr>
        <p:pic>
          <p:nvPicPr>
            <p:cNvPr id="16386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752600"/>
              <a:ext cx="8868242" cy="498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Obráze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142" y="4246562"/>
              <a:ext cx="4381500" cy="246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ovéPole 2"/>
          <p:cNvSpPr txBox="1"/>
          <p:nvPr/>
        </p:nvSpPr>
        <p:spPr>
          <a:xfrm>
            <a:off x="5310698" y="442300"/>
            <a:ext cx="29803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 smtClean="0"/>
              <a:t>Aligátor severoamerický</a:t>
            </a:r>
          </a:p>
          <a:p>
            <a:r>
              <a:rPr lang="cs-CZ" dirty="0" smtClean="0"/>
              <a:t>(</a:t>
            </a:r>
            <a:r>
              <a:rPr lang="cs-CZ" i="1" dirty="0" err="1" smtClean="0"/>
              <a:t>Alligator</a:t>
            </a:r>
            <a:r>
              <a:rPr lang="cs-CZ" i="1" dirty="0" smtClean="0"/>
              <a:t> </a:t>
            </a:r>
            <a:r>
              <a:rPr lang="cs-CZ" i="1" dirty="0" err="1" smtClean="0"/>
              <a:t>mississippiensis</a:t>
            </a:r>
            <a:r>
              <a:rPr lang="cs-CZ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– </a:t>
            </a:r>
            <a:r>
              <a:rPr lang="cs-CZ" dirty="0" err="1" smtClean="0"/>
              <a:t>využítí</a:t>
            </a:r>
            <a:r>
              <a:rPr lang="cs-CZ" dirty="0" smtClean="0"/>
              <a:t> tepelné kapacity vody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1" y="57012"/>
            <a:ext cx="4891162" cy="314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9388" y="176212"/>
            <a:ext cx="5961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dirty="0"/>
              <a:t>Anti-</a:t>
            </a:r>
            <a:r>
              <a:rPr lang="cs-CZ" altLang="cs-CZ" sz="2800" dirty="0" err="1"/>
              <a:t>freeze</a:t>
            </a:r>
            <a:r>
              <a:rPr lang="cs-CZ" altLang="cs-CZ" sz="2800" dirty="0"/>
              <a:t> glykoproteiny - </a:t>
            </a:r>
            <a:r>
              <a:rPr lang="cs-CZ" altLang="cs-CZ" sz="2800" dirty="0" err="1"/>
              <a:t>AFGPs</a:t>
            </a:r>
            <a:endParaRPr lang="cs-CZ" altLang="cs-CZ" sz="2800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06825" y="1729506"/>
            <a:ext cx="534582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 dirty="0" smtClean="0"/>
              <a:t>- </a:t>
            </a:r>
            <a:r>
              <a:rPr lang="cs-CZ" altLang="cs-CZ" b="0" dirty="0"/>
              <a:t>osmolalita tělních tekutin u </a:t>
            </a:r>
            <a:r>
              <a:rPr lang="cs-CZ" altLang="cs-CZ" b="0" dirty="0" err="1"/>
              <a:t>Notothenidů</a:t>
            </a:r>
            <a:r>
              <a:rPr lang="cs-CZ" altLang="cs-CZ" b="0" dirty="0"/>
              <a:t> je zvýšená na</a:t>
            </a:r>
          </a:p>
          <a:p>
            <a:r>
              <a:rPr lang="cs-CZ" altLang="cs-CZ" b="0" dirty="0"/>
              <a:t>  450 – 600 </a:t>
            </a:r>
            <a:r>
              <a:rPr lang="cs-CZ" altLang="cs-CZ" b="0" dirty="0" smtClean="0"/>
              <a:t>mOsm.L</a:t>
            </a:r>
            <a:r>
              <a:rPr lang="cs-CZ" altLang="cs-CZ" b="0" baseline="30000" dirty="0" smtClean="0"/>
              <a:t>-1  </a:t>
            </a:r>
            <a:r>
              <a:rPr lang="en-US" altLang="cs-CZ" dirty="0"/>
              <a:t>;</a:t>
            </a:r>
            <a:r>
              <a:rPr lang="cs-CZ" altLang="cs-CZ" b="0" dirty="0" smtClean="0"/>
              <a:t> </a:t>
            </a:r>
            <a:r>
              <a:rPr lang="cs-CZ" altLang="cs-CZ" b="0" dirty="0"/>
              <a:t>rovnovážný bod mrznutí </a:t>
            </a:r>
            <a:r>
              <a:rPr lang="cs-CZ" altLang="cs-CZ" b="0" dirty="0" smtClean="0"/>
              <a:t>je</a:t>
            </a:r>
          </a:p>
          <a:p>
            <a:r>
              <a:rPr lang="cs-CZ" altLang="cs-CZ" dirty="0"/>
              <a:t> </a:t>
            </a:r>
            <a:r>
              <a:rPr lang="cs-CZ" altLang="cs-CZ" b="0" dirty="0" smtClean="0"/>
              <a:t> tak  </a:t>
            </a:r>
            <a:r>
              <a:rPr lang="cs-CZ" altLang="cs-CZ" b="0" dirty="0"/>
              <a:t>mezi –0.8 až -1.1</a:t>
            </a:r>
            <a:r>
              <a:rPr lang="cs-CZ" altLang="cs-CZ" b="0" dirty="0">
                <a:sym typeface="Symbol" panose="05050102010706020507" pitchFamily="18" charset="2"/>
              </a:rPr>
              <a:t>C</a:t>
            </a:r>
          </a:p>
          <a:p>
            <a:pPr>
              <a:buFontTx/>
              <a:buChar char="•"/>
            </a:pPr>
            <a:endParaRPr lang="cs-CZ" altLang="cs-CZ" b="0" dirty="0">
              <a:sym typeface="Symbol" panose="05050102010706020507" pitchFamily="18" charset="2"/>
            </a:endParaRPr>
          </a:p>
          <a:p>
            <a:r>
              <a:rPr lang="cs-CZ" altLang="cs-CZ" b="0" dirty="0" smtClean="0">
                <a:sym typeface="Symbol" panose="05050102010706020507" pitchFamily="18" charset="2"/>
              </a:rPr>
              <a:t>- </a:t>
            </a:r>
            <a:r>
              <a:rPr lang="cs-CZ" altLang="cs-CZ" b="0" dirty="0">
                <a:sym typeface="Symbol" panose="05050102010706020507" pitchFamily="18" charset="2"/>
              </a:rPr>
              <a:t>teplota </a:t>
            </a:r>
            <a:r>
              <a:rPr lang="cs-CZ" altLang="cs-CZ" b="0" dirty="0" smtClean="0">
                <a:sym typeface="Symbol" panose="05050102010706020507" pitchFamily="18" charset="2"/>
              </a:rPr>
              <a:t>polárních moří </a:t>
            </a:r>
            <a:r>
              <a:rPr lang="cs-CZ" altLang="cs-CZ" b="0" dirty="0">
                <a:sym typeface="Symbol" panose="05050102010706020507" pitchFamily="18" charset="2"/>
              </a:rPr>
              <a:t>je </a:t>
            </a:r>
            <a:r>
              <a:rPr lang="cs-CZ" altLang="cs-CZ" dirty="0" smtClean="0">
                <a:sym typeface="Symbol" panose="05050102010706020507" pitchFamily="18" charset="2"/>
              </a:rPr>
              <a:t>až</a:t>
            </a:r>
            <a:r>
              <a:rPr lang="cs-CZ" altLang="cs-CZ" b="0" dirty="0" smtClean="0">
                <a:sym typeface="Symbol" panose="05050102010706020507" pitchFamily="18" charset="2"/>
              </a:rPr>
              <a:t> </a:t>
            </a:r>
            <a:r>
              <a:rPr lang="cs-CZ" altLang="cs-CZ" b="0" dirty="0">
                <a:sym typeface="Symbol" panose="05050102010706020507" pitchFamily="18" charset="2"/>
              </a:rPr>
              <a:t>-1.9C</a:t>
            </a:r>
          </a:p>
          <a:p>
            <a:pPr>
              <a:buFontTx/>
              <a:buChar char="•"/>
            </a:pPr>
            <a:endParaRPr lang="cs-CZ" altLang="cs-CZ" b="0" dirty="0">
              <a:sym typeface="Symbol" panose="05050102010706020507" pitchFamily="18" charset="2"/>
            </a:endParaRPr>
          </a:p>
          <a:p>
            <a:r>
              <a:rPr lang="cs-CZ" altLang="cs-CZ" dirty="0" smtClean="0">
                <a:sym typeface="Symbol" panose="05050102010706020507" pitchFamily="18" charset="2"/>
              </a:rPr>
              <a:t>- riziko překročení „ </a:t>
            </a:r>
            <a:r>
              <a:rPr lang="cs-CZ" altLang="cs-CZ" dirty="0" err="1" smtClean="0">
                <a:sym typeface="Symbol" panose="05050102010706020507" pitchFamily="18" charset="2"/>
              </a:rPr>
              <a:t>supercoolig</a:t>
            </a:r>
            <a:r>
              <a:rPr lang="cs-CZ" altLang="cs-CZ" dirty="0" smtClean="0">
                <a:sym typeface="Symbol" panose="05050102010706020507" pitchFamily="18" charset="2"/>
              </a:rPr>
              <a:t> pointu“ </a:t>
            </a:r>
          </a:p>
          <a:p>
            <a:r>
              <a:rPr lang="cs-CZ" altLang="cs-CZ" b="0" dirty="0" smtClean="0">
                <a:sym typeface="Symbol" panose="05050102010706020507" pitchFamily="18" charset="2"/>
              </a:rPr>
              <a:t>  (epitel </a:t>
            </a:r>
            <a:r>
              <a:rPr lang="cs-CZ" altLang="cs-CZ" b="0" dirty="0">
                <a:sym typeface="Symbol" panose="05050102010706020507" pitchFamily="18" charset="2"/>
              </a:rPr>
              <a:t>žaber je v přímém kontaktu s vodou i ledovými</a:t>
            </a:r>
          </a:p>
          <a:p>
            <a:r>
              <a:rPr lang="cs-CZ" altLang="cs-CZ" b="0" dirty="0">
                <a:sym typeface="Symbol" panose="05050102010706020507" pitchFamily="18" charset="2"/>
              </a:rPr>
              <a:t>  </a:t>
            </a:r>
            <a:r>
              <a:rPr lang="cs-CZ" altLang="cs-CZ" b="0" dirty="0" smtClean="0">
                <a:sym typeface="Symbol" panose="05050102010706020507" pitchFamily="18" charset="2"/>
              </a:rPr>
              <a:t>krystalky)</a:t>
            </a:r>
            <a:endParaRPr lang="cs-CZ" altLang="cs-CZ" b="0" dirty="0">
              <a:sym typeface="Symbol" panose="05050102010706020507" pitchFamily="18" charset="2"/>
            </a:endParaRPr>
          </a:p>
          <a:p>
            <a:endParaRPr lang="cs-CZ" altLang="cs-CZ" b="0" dirty="0">
              <a:sym typeface="Symbol" panose="05050102010706020507" pitchFamily="18" charset="2"/>
            </a:endParaRPr>
          </a:p>
          <a:p>
            <a:pPr marL="285750" indent="-285750">
              <a:buFontTx/>
              <a:buChar char="-"/>
            </a:pPr>
            <a:r>
              <a:rPr lang="cs-CZ" altLang="cs-CZ" b="0" dirty="0" smtClean="0">
                <a:sym typeface="Symbol" panose="05050102010706020507" pitchFamily="18" charset="2"/>
              </a:rPr>
              <a:t>AF(G)P – anti-</a:t>
            </a:r>
            <a:r>
              <a:rPr lang="cs-CZ" altLang="cs-CZ" b="0" dirty="0" err="1" smtClean="0">
                <a:sym typeface="Symbol" panose="05050102010706020507" pitchFamily="18" charset="2"/>
              </a:rPr>
              <a:t>freezing</a:t>
            </a:r>
            <a:r>
              <a:rPr lang="cs-CZ" altLang="cs-CZ" b="0" dirty="0" smtClean="0">
                <a:sym typeface="Symbol" panose="05050102010706020507" pitchFamily="18" charset="2"/>
              </a:rPr>
              <a:t> + </a:t>
            </a:r>
            <a:r>
              <a:rPr lang="cs-CZ" altLang="cs-CZ" b="0" dirty="0" err="1" smtClean="0">
                <a:sym typeface="Symbol" panose="05050102010706020507" pitchFamily="18" charset="2"/>
              </a:rPr>
              <a:t>imnhibice</a:t>
            </a:r>
            <a:r>
              <a:rPr lang="cs-CZ" altLang="cs-CZ" b="0" dirty="0" smtClean="0">
                <a:sym typeface="Symbol" panose="05050102010706020507" pitchFamily="18" charset="2"/>
              </a:rPr>
              <a:t> růstu krystalů ledu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0161" y="5564455"/>
            <a:ext cx="807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0" dirty="0" smtClean="0"/>
              <a:t>-  </a:t>
            </a:r>
            <a:r>
              <a:rPr lang="cs-CZ" altLang="cs-CZ" b="0" dirty="0" err="1"/>
              <a:t>AFGPs</a:t>
            </a:r>
            <a:r>
              <a:rPr lang="cs-CZ" altLang="cs-CZ" b="0" dirty="0"/>
              <a:t> mají schopnost adsorbovat </a:t>
            </a:r>
            <a:r>
              <a:rPr lang="cs-CZ" altLang="cs-CZ" b="0" dirty="0" smtClean="0"/>
              <a:t>se na </a:t>
            </a:r>
            <a:r>
              <a:rPr lang="cs-CZ" altLang="cs-CZ" b="0" dirty="0"/>
              <a:t>povrch zárodečných krystalů ledu a </a:t>
            </a:r>
          </a:p>
          <a:p>
            <a:r>
              <a:rPr lang="cs-CZ" altLang="cs-CZ" b="0" dirty="0"/>
              <a:t> </a:t>
            </a:r>
            <a:r>
              <a:rPr lang="cs-CZ" altLang="cs-CZ" b="0" dirty="0" smtClean="0"/>
              <a:t>  </a:t>
            </a:r>
            <a:r>
              <a:rPr lang="cs-CZ" altLang="cs-CZ" b="0" dirty="0"/>
              <a:t>potlačit jejich růst</a:t>
            </a:r>
          </a:p>
          <a:p>
            <a:r>
              <a:rPr lang="cs-CZ" altLang="cs-CZ" b="0" dirty="0" smtClean="0"/>
              <a:t>-  tvorba rozdílu </a:t>
            </a:r>
            <a:r>
              <a:rPr lang="cs-CZ" altLang="cs-CZ" b="0" dirty="0"/>
              <a:t>mezi </a:t>
            </a:r>
            <a:r>
              <a:rPr lang="cs-CZ" altLang="cs-CZ" b="0" dirty="0" smtClean="0"/>
              <a:t>rovnovážnými </a:t>
            </a:r>
            <a:r>
              <a:rPr lang="cs-CZ" altLang="cs-CZ" b="0" dirty="0"/>
              <a:t>bodem tání a mrznutí = </a:t>
            </a:r>
            <a:r>
              <a:rPr lang="cs-CZ" altLang="cs-CZ" b="0" dirty="0" smtClean="0"/>
              <a:t>hystereze (</a:t>
            </a:r>
            <a:r>
              <a:rPr lang="en-US" altLang="cs-CZ" b="0" dirty="0" smtClean="0"/>
              <a:t>~0,5-1,5 </a:t>
            </a:r>
            <a:r>
              <a:rPr lang="cs-CZ" altLang="cs-CZ" b="0" dirty="0" smtClean="0"/>
              <a:t>°C)</a:t>
            </a:r>
            <a:endParaRPr lang="cs-CZ" altLang="cs-CZ" b="0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76200" y="942089"/>
            <a:ext cx="3730625" cy="4105275"/>
            <a:chOff x="-2286000" y="922357"/>
            <a:chExt cx="3730625" cy="4105275"/>
          </a:xfrm>
        </p:grpSpPr>
        <p:pic>
          <p:nvPicPr>
            <p:cNvPr id="10" name="Picture 10" descr="AFP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" r="64296"/>
            <a:stretch>
              <a:fillRect/>
            </a:stretch>
          </p:blipFill>
          <p:spPr bwMode="auto">
            <a:xfrm>
              <a:off x="-2286000" y="922357"/>
              <a:ext cx="373062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-420688" y="3277684"/>
              <a:ext cx="83067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 dirty="0">
                  <a:solidFill>
                    <a:srgbClr val="0070C0"/>
                  </a:solidFill>
                </a:rPr>
                <a:t>N-acetyl</a:t>
              </a:r>
            </a:p>
            <a:p>
              <a:r>
                <a:rPr lang="cs-CZ" altLang="cs-CZ" sz="1000" b="0" dirty="0">
                  <a:solidFill>
                    <a:srgbClr val="0070C0"/>
                  </a:solidFill>
                </a:rPr>
                <a:t>glukosamin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-732632" y="2518840"/>
              <a:ext cx="623889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 dirty="0">
                  <a:solidFill>
                    <a:srgbClr val="0070C0"/>
                  </a:solidFill>
                </a:rPr>
                <a:t>glukóza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9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45860"/>
            <a:ext cx="7381875" cy="4865618"/>
          </a:xfrm>
          <a:prstGeom prst="rect">
            <a:avLst/>
          </a:prstGeom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13049" y="76200"/>
            <a:ext cx="8915400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000" b="1" dirty="0" err="1" smtClean="0"/>
              <a:t>Notothenioidei</a:t>
            </a:r>
            <a:endParaRPr lang="cs-CZ" altLang="cs-CZ" sz="2000" b="1" dirty="0" smtClean="0"/>
          </a:p>
          <a:p>
            <a:pPr>
              <a:lnSpc>
                <a:spcPct val="150000"/>
              </a:lnSpc>
            </a:pPr>
            <a:r>
              <a:rPr lang="cs-CZ" altLang="cs-CZ" dirty="0" smtClean="0"/>
              <a:t> (podřád intenzivně studovaných ostnoploutvých ryb s ohledem na chladovou adaptaci)</a:t>
            </a:r>
          </a:p>
          <a:p>
            <a:pPr>
              <a:lnSpc>
                <a:spcPct val="150000"/>
              </a:lnSpc>
            </a:pPr>
            <a:endParaRPr lang="cs-CZ" altLang="cs-CZ" dirty="0"/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     5 – 8 čeledí: </a:t>
            </a:r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     </a:t>
            </a:r>
            <a:r>
              <a:rPr lang="cs-CZ" altLang="cs-CZ" b="0" dirty="0" err="1" smtClean="0"/>
              <a:t>ledovkovití</a:t>
            </a:r>
            <a:r>
              <a:rPr lang="cs-CZ" altLang="cs-CZ" b="0" dirty="0" smtClean="0"/>
              <a:t> ((</a:t>
            </a:r>
            <a:r>
              <a:rPr lang="cs-CZ" altLang="cs-CZ" b="0" dirty="0" err="1" smtClean="0"/>
              <a:t>Nototheniidae</a:t>
            </a:r>
            <a:r>
              <a:rPr lang="cs-CZ" altLang="cs-CZ" b="0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     </a:t>
            </a:r>
            <a:r>
              <a:rPr lang="cs-CZ" altLang="cs-CZ" b="0" dirty="0" err="1" smtClean="0"/>
              <a:t>ledařkovití</a:t>
            </a:r>
            <a:r>
              <a:rPr lang="cs-CZ" altLang="cs-CZ" b="0" dirty="0" smtClean="0"/>
              <a:t> (</a:t>
            </a:r>
            <a:r>
              <a:rPr lang="cs-CZ" altLang="cs-CZ" b="0" dirty="0" err="1" smtClean="0"/>
              <a:t>Channichthyidae</a:t>
            </a:r>
            <a:r>
              <a:rPr lang="cs-CZ" altLang="cs-CZ" b="0" dirty="0" smtClean="0"/>
              <a:t>) </a:t>
            </a:r>
          </a:p>
          <a:p>
            <a:pPr>
              <a:lnSpc>
                <a:spcPct val="150000"/>
              </a:lnSpc>
            </a:pPr>
            <a:endParaRPr lang="cs-CZ" altLang="cs-CZ" b="0" dirty="0" smtClean="0"/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 - 43 rodů, 122 druhů , z toho 16 druhů tzv. „</a:t>
            </a:r>
            <a:r>
              <a:rPr lang="cs-CZ" altLang="cs-CZ" b="0" dirty="0" err="1" smtClean="0"/>
              <a:t>icefish</a:t>
            </a:r>
            <a:r>
              <a:rPr lang="cs-CZ" altLang="cs-CZ" dirty="0" smtClean="0"/>
              <a:t>“</a:t>
            </a:r>
            <a:endParaRPr lang="cs-CZ" altLang="cs-CZ" b="0" dirty="0" smtClean="0"/>
          </a:p>
        </p:txBody>
      </p:sp>
    </p:spTree>
    <p:extLst>
      <p:ext uri="{BB962C8B-B14F-4D97-AF65-F5344CB8AC3E}">
        <p14:creationId xmlns:p14="http://schemas.microsoft.com/office/powerpoint/2010/main" val="24793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593725" y="417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265113" y="17463"/>
            <a:ext cx="8589962" cy="427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</a:t>
            </a:r>
            <a:r>
              <a:rPr lang="cs-CZ" altLang="cs-CZ" sz="2000" dirty="0"/>
              <a:t>produkce </a:t>
            </a:r>
            <a:r>
              <a:rPr lang="cs-CZ" altLang="cs-CZ" sz="2000" b="1" i="1" dirty="0"/>
              <a:t>proteinů</a:t>
            </a:r>
            <a:r>
              <a:rPr lang="cs-CZ" altLang="cs-CZ" sz="2000" dirty="0"/>
              <a:t> </a:t>
            </a:r>
            <a:r>
              <a:rPr lang="cs-CZ" altLang="cs-CZ" sz="2000" b="1" i="1" dirty="0"/>
              <a:t>bránících zmrznutí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- z obratlovců ryby </a:t>
            </a:r>
            <a:r>
              <a:rPr lang="cs-CZ" altLang="cs-CZ" sz="1600" dirty="0" smtClean="0"/>
              <a:t>polárních </a:t>
            </a:r>
            <a:r>
              <a:rPr lang="cs-CZ" altLang="cs-CZ" sz="1600" dirty="0"/>
              <a:t>moří (nemohou použít klasický </a:t>
            </a:r>
            <a:r>
              <a:rPr lang="cs-CZ" altLang="cs-CZ" sz="1600" dirty="0" err="1"/>
              <a:t>supercooling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- 3 skupiny proteinů bez cukerných zbytků (</a:t>
            </a:r>
            <a:r>
              <a:rPr lang="cs-CZ" altLang="cs-CZ" sz="1600" dirty="0" err="1"/>
              <a:t>AFPs</a:t>
            </a:r>
            <a:r>
              <a:rPr lang="cs-CZ" altLang="cs-CZ" sz="1600" dirty="0"/>
              <a:t> (anti-</a:t>
            </a:r>
            <a:r>
              <a:rPr lang="cs-CZ" altLang="cs-CZ" sz="1600" dirty="0" err="1"/>
              <a:t>freezing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proteins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- s vysokým obsahem alaninu a </a:t>
            </a:r>
            <a:r>
              <a:rPr lang="cs-CZ" altLang="cs-CZ" sz="1600" dirty="0">
                <a:latin typeface="Symbol" panose="05050102010706020507" pitchFamily="18" charset="2"/>
              </a:rPr>
              <a:t>a</a:t>
            </a:r>
            <a:r>
              <a:rPr lang="cs-CZ" altLang="cs-CZ" sz="1600" dirty="0"/>
              <a:t>-helix strukturou; 3,3-4,5 </a:t>
            </a:r>
            <a:r>
              <a:rPr lang="cs-CZ" altLang="cs-CZ" sz="1600" dirty="0" err="1"/>
              <a:t>kDa</a:t>
            </a:r>
            <a:r>
              <a:rPr lang="cs-CZ" altLang="cs-CZ" sz="1600" dirty="0"/>
              <a:t> (platýs, vranka)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- s vysokým obsahem cysteinu a </a:t>
            </a:r>
            <a:r>
              <a:rPr lang="cs-CZ" altLang="cs-CZ" sz="1600" dirty="0">
                <a:latin typeface="Symbol" panose="05050102010706020507" pitchFamily="18" charset="2"/>
              </a:rPr>
              <a:t>b</a:t>
            </a:r>
            <a:r>
              <a:rPr lang="cs-CZ" altLang="cs-CZ" sz="1600" dirty="0"/>
              <a:t>-strukturou; 11-13 </a:t>
            </a:r>
            <a:r>
              <a:rPr lang="cs-CZ" altLang="cs-CZ" sz="1600" dirty="0" err="1"/>
              <a:t>kDa</a:t>
            </a:r>
            <a:r>
              <a:rPr lang="cs-CZ" altLang="cs-CZ" sz="1600" dirty="0"/>
              <a:t> (vranka*)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- bez vysokého obsahu alaninu a cysteinu s kompaktní strukturou; 6 </a:t>
            </a:r>
            <a:r>
              <a:rPr lang="cs-CZ" altLang="cs-CZ" sz="1600" dirty="0" err="1"/>
              <a:t>kDa</a:t>
            </a: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(ryba </a:t>
            </a:r>
            <a:r>
              <a:rPr lang="cs-CZ" altLang="cs-CZ" sz="1600" i="1" dirty="0" err="1"/>
              <a:t>Rhigophila</a:t>
            </a:r>
            <a:r>
              <a:rPr lang="cs-CZ" altLang="cs-CZ" sz="1600" dirty="0"/>
              <a:t>; 3 různé proteiny o 6,9kDa)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- zmrznutí bránící glykoproteiny – </a:t>
            </a:r>
            <a:r>
              <a:rPr lang="cs-CZ" altLang="cs-CZ" sz="1600" dirty="0" err="1"/>
              <a:t>AFGPs</a:t>
            </a:r>
            <a:r>
              <a:rPr lang="cs-CZ" altLang="cs-CZ" sz="1600" dirty="0"/>
              <a:t> (anti-</a:t>
            </a:r>
            <a:r>
              <a:rPr lang="cs-CZ" altLang="cs-CZ" sz="1600" dirty="0" err="1"/>
              <a:t>freezing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glycoproteins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peptidy s opakujícím se </a:t>
            </a:r>
            <a:r>
              <a:rPr lang="cs-CZ" altLang="cs-CZ" sz="1600" dirty="0" err="1"/>
              <a:t>tripeptidem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alanyl-alanyl-threonin</a:t>
            </a:r>
            <a:r>
              <a:rPr lang="cs-CZ" altLang="cs-CZ" sz="1600" dirty="0"/>
              <a:t>) spojený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s </a:t>
            </a:r>
            <a:r>
              <a:rPr lang="cs-CZ" altLang="cs-CZ" sz="1600" dirty="0" err="1"/>
              <a:t>galaktose</a:t>
            </a:r>
            <a:r>
              <a:rPr lang="cs-CZ" altLang="cs-CZ" sz="1600" dirty="0"/>
              <a:t>-N-</a:t>
            </a:r>
            <a:r>
              <a:rPr lang="cs-CZ" altLang="cs-CZ" sz="1600" dirty="0" err="1"/>
              <a:t>acetylgalaktosaminem</a:t>
            </a:r>
            <a:r>
              <a:rPr lang="cs-CZ" altLang="cs-CZ" sz="1600" dirty="0"/>
              <a:t>, celkem 5 typů; ryba </a:t>
            </a:r>
            <a:r>
              <a:rPr lang="cs-CZ" altLang="cs-CZ" sz="1600" i="1" dirty="0" err="1"/>
              <a:t>Pagothenia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borchgrevink</a:t>
            </a:r>
            <a:endParaRPr lang="cs-CZ" altLang="cs-CZ" sz="1600" i="1" dirty="0"/>
          </a:p>
        </p:txBody>
      </p:sp>
      <p:pic>
        <p:nvPicPr>
          <p:cNvPr id="1024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1200"/>
            <a:ext cx="1639888" cy="16764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3733800" cy="88741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13"/>
          <p:cNvSpPr txBox="1">
            <a:spLocks noChangeArrowheads="1"/>
          </p:cNvSpPr>
          <p:nvPr/>
        </p:nvSpPr>
        <p:spPr bwMode="auto">
          <a:xfrm>
            <a:off x="3473450" y="2286000"/>
            <a:ext cx="1098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rgbClr val="000000"/>
                </a:solidFill>
              </a:rPr>
              <a:t>Rhigophila</a:t>
            </a:r>
          </a:p>
        </p:txBody>
      </p:sp>
      <p:sp>
        <p:nvSpPr>
          <p:cNvPr id="10247" name="Rectangle 16"/>
          <p:cNvSpPr>
            <a:spLocks noChangeArrowheads="1"/>
          </p:cNvSpPr>
          <p:nvPr/>
        </p:nvSpPr>
        <p:spPr bwMode="auto">
          <a:xfrm>
            <a:off x="7335838" y="3352800"/>
            <a:ext cx="1647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/>
              <a:t>*Blepsias cirrhosus </a:t>
            </a:r>
          </a:p>
        </p:txBody>
      </p:sp>
      <p:graphicFrame>
        <p:nvGraphicFramePr>
          <p:cNvPr id="10248" name="Object 18"/>
          <p:cNvGraphicFramePr>
            <a:graphicFrameLocks noChangeAspect="1"/>
          </p:cNvGraphicFramePr>
          <p:nvPr/>
        </p:nvGraphicFramePr>
        <p:xfrm>
          <a:off x="6324600" y="4335463"/>
          <a:ext cx="2222500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Image" r:id="rId5" imgW="3593651" imgH="2971429" progId="PhotoshopElements.Image.5">
                  <p:embed/>
                </p:oleObj>
              </mc:Choice>
              <mc:Fallback>
                <p:oleObj name="Image" r:id="rId5" imgW="3593651" imgH="2971429" progId="PhotoshopElements.Image.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335463"/>
                        <a:ext cx="2222500" cy="1836737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Text Box 19"/>
          <p:cNvSpPr txBox="1">
            <a:spLocks noChangeArrowheads="1"/>
          </p:cNvSpPr>
          <p:nvPr/>
        </p:nvSpPr>
        <p:spPr bwMode="auto">
          <a:xfrm>
            <a:off x="1371600" y="4419600"/>
            <a:ext cx="3852863" cy="2057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  </a:t>
            </a:r>
            <a:r>
              <a:rPr lang="cs-CZ" altLang="cs-CZ" sz="1600" b="1"/>
              <a:t> teplota</a:t>
            </a:r>
            <a:r>
              <a:rPr lang="cs-CZ" altLang="cs-CZ" sz="1600"/>
              <a:t> (°C)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ryba</a:t>
            </a:r>
            <a:r>
              <a:rPr lang="cs-CZ" altLang="cs-CZ" sz="1600"/>
              <a:t>                     tuhnutí     tání     rozdíl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Gadus</a:t>
            </a:r>
            <a:r>
              <a:rPr lang="cs-CZ" altLang="cs-CZ" sz="1600"/>
              <a:t>                    -1,1       -0,7       0,4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Chaenocephalus</a:t>
            </a:r>
            <a:r>
              <a:rPr lang="cs-CZ" altLang="cs-CZ" sz="1600"/>
              <a:t>    -1,5       -0,9       0,6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Rhogophalia</a:t>
            </a:r>
            <a:r>
              <a:rPr lang="cs-CZ" altLang="cs-CZ" sz="1600"/>
              <a:t>           -2,0       -0,9      1,1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Myxocephalus</a:t>
            </a:r>
            <a:r>
              <a:rPr lang="cs-CZ" altLang="cs-CZ" sz="1600"/>
              <a:t>        -2,0       -1,1      0,9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Notothenia</a:t>
            </a:r>
            <a:r>
              <a:rPr lang="cs-CZ" altLang="cs-CZ" sz="1600"/>
              <a:t>              -2,1      -1,1      1,0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Eleginus</a:t>
            </a:r>
            <a:r>
              <a:rPr lang="cs-CZ" altLang="cs-CZ" sz="1600"/>
              <a:t>                 -2,2       -1,1      1,6</a:t>
            </a:r>
            <a:endParaRPr lang="cs-CZ" altLang="cs-CZ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F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8" y="1033429"/>
            <a:ext cx="8938532" cy="33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99126" y="4643497"/>
            <a:ext cx="2007281" cy="2062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 dirty="0"/>
              <a:t>cod	treska</a:t>
            </a:r>
          </a:p>
          <a:p>
            <a:r>
              <a:rPr lang="cs-CZ" altLang="cs-CZ" b="0" dirty="0" err="1"/>
              <a:t>flounder</a:t>
            </a:r>
            <a:r>
              <a:rPr lang="cs-CZ" altLang="cs-CZ" b="0" dirty="0"/>
              <a:t>	platýs</a:t>
            </a:r>
          </a:p>
          <a:p>
            <a:r>
              <a:rPr lang="cs-CZ" altLang="cs-CZ" b="0" dirty="0" err="1"/>
              <a:t>sculpin</a:t>
            </a:r>
            <a:r>
              <a:rPr lang="cs-CZ" altLang="cs-CZ" b="0" dirty="0"/>
              <a:t>	vranka</a:t>
            </a:r>
          </a:p>
          <a:p>
            <a:r>
              <a:rPr lang="cs-CZ" altLang="cs-CZ" b="0" dirty="0" err="1"/>
              <a:t>sea</a:t>
            </a:r>
            <a:r>
              <a:rPr lang="cs-CZ" altLang="cs-CZ" b="0" dirty="0"/>
              <a:t> </a:t>
            </a:r>
            <a:r>
              <a:rPr lang="cs-CZ" altLang="cs-CZ" b="0" dirty="0" err="1"/>
              <a:t>raven</a:t>
            </a:r>
            <a:r>
              <a:rPr lang="cs-CZ" altLang="cs-CZ" b="0" dirty="0"/>
              <a:t>	</a:t>
            </a:r>
            <a:r>
              <a:rPr lang="cs-CZ" altLang="cs-CZ" b="0" dirty="0" err="1"/>
              <a:t>špičatička</a:t>
            </a:r>
            <a:endParaRPr lang="cs-CZ" altLang="cs-CZ" b="0" dirty="0"/>
          </a:p>
          <a:p>
            <a:r>
              <a:rPr lang="cs-CZ" altLang="cs-CZ" b="0" dirty="0" err="1"/>
              <a:t>smelt</a:t>
            </a:r>
            <a:r>
              <a:rPr lang="cs-CZ" altLang="cs-CZ" b="0" dirty="0"/>
              <a:t>	koruška</a:t>
            </a:r>
          </a:p>
          <a:p>
            <a:r>
              <a:rPr lang="cs-CZ" altLang="cs-CZ" b="0" dirty="0" err="1"/>
              <a:t>herring</a:t>
            </a:r>
            <a:r>
              <a:rPr lang="cs-CZ" altLang="cs-CZ" b="0" dirty="0"/>
              <a:t>	sleď </a:t>
            </a:r>
          </a:p>
          <a:p>
            <a:r>
              <a:rPr lang="cs-CZ" altLang="cs-CZ" b="0" dirty="0"/>
              <a:t>pout	sliznatka</a:t>
            </a:r>
          </a:p>
          <a:p>
            <a:r>
              <a:rPr lang="cs-CZ" altLang="cs-CZ" b="0" dirty="0" err="1"/>
              <a:t>wolfish</a:t>
            </a:r>
            <a:r>
              <a:rPr lang="cs-CZ" altLang="cs-CZ" b="0" dirty="0"/>
              <a:t>	vlkouš</a:t>
            </a:r>
            <a:endParaRPr lang="en-US" altLang="cs-CZ" b="0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81000" y="51871"/>
            <a:ext cx="768672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1800" b="1" dirty="0" smtClean="0"/>
              <a:t>AF(G)</a:t>
            </a:r>
            <a:r>
              <a:rPr lang="cs-CZ" altLang="cs-CZ" sz="1800" b="1" dirty="0" err="1" smtClean="0"/>
              <a:t>Ps</a:t>
            </a:r>
            <a:r>
              <a:rPr lang="cs-CZ" altLang="cs-CZ" sz="1800" b="1" dirty="0" smtClean="0"/>
              <a:t> i u dalších skupin ryb </a:t>
            </a:r>
            <a:r>
              <a:rPr lang="cs-CZ" altLang="cs-CZ" dirty="0" smtClean="0"/>
              <a:t>(např. </a:t>
            </a:r>
            <a:r>
              <a:rPr lang="cs-CZ" altLang="cs-CZ" i="1" dirty="0" err="1" smtClean="0"/>
              <a:t>Gadiformes</a:t>
            </a:r>
            <a:r>
              <a:rPr lang="cs-CZ" altLang="cs-CZ" dirty="0" smtClean="0"/>
              <a:t>/tresky)</a:t>
            </a:r>
          </a:p>
          <a:p>
            <a:pPr>
              <a:lnSpc>
                <a:spcPct val="150000"/>
              </a:lnSpc>
            </a:pPr>
            <a:r>
              <a:rPr lang="cs-CZ" altLang="cs-CZ" dirty="0" smtClean="0"/>
              <a:t>Konvergentní vývoj, - různé typy proteinů u různých skupin ryb – 5 strukturních tříd</a:t>
            </a:r>
            <a:endParaRPr lang="en-US" altLang="cs-CZ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4419600" y="4419600"/>
            <a:ext cx="4038600" cy="2271713"/>
            <a:chOff x="4259398" y="4267200"/>
            <a:chExt cx="4038600" cy="2271713"/>
          </a:xfrm>
        </p:grpSpPr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398" y="4267200"/>
              <a:ext cx="4038600" cy="2271713"/>
            </a:xfrm>
            <a:prstGeom prst="rect">
              <a:avLst/>
            </a:prstGeom>
          </p:spPr>
        </p:pic>
        <p:sp>
          <p:nvSpPr>
            <p:cNvPr id="19" name="TextovéPole 18"/>
            <p:cNvSpPr txBox="1"/>
            <p:nvPr/>
          </p:nvSpPr>
          <p:spPr>
            <a:xfrm>
              <a:off x="4343400" y="6178588"/>
              <a:ext cx="7441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treska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7870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71600" y="2590800"/>
            <a:ext cx="68673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cs-CZ" b="0" dirty="0" smtClean="0"/>
              <a:t>α</a:t>
            </a:r>
            <a:r>
              <a:rPr lang="cs-CZ" altLang="cs-CZ" b="0" dirty="0"/>
              <a:t>-</a:t>
            </a:r>
            <a:r>
              <a:rPr lang="cs-CZ" altLang="cs-CZ" b="0" dirty="0" err="1"/>
              <a:t>helikální</a:t>
            </a:r>
            <a:r>
              <a:rPr lang="cs-CZ" altLang="cs-CZ" b="0" dirty="0"/>
              <a:t> struktura, </a:t>
            </a:r>
            <a:r>
              <a:rPr lang="cs-CZ" altLang="cs-CZ" b="0" dirty="0" smtClean="0"/>
              <a:t>bohatá na alanin </a:t>
            </a:r>
            <a:r>
              <a:rPr lang="cs-CZ" altLang="cs-CZ" b="0" dirty="0"/>
              <a:t>(</a:t>
            </a:r>
            <a:r>
              <a:rPr lang="en-US" altLang="cs-CZ" b="0" dirty="0"/>
              <a:t>&gt; </a:t>
            </a:r>
            <a:r>
              <a:rPr lang="cs-CZ" altLang="cs-CZ" b="0" dirty="0"/>
              <a:t>60</a:t>
            </a:r>
            <a:r>
              <a:rPr lang="cs-CZ" altLang="cs-CZ" b="0" dirty="0" smtClean="0"/>
              <a:t>%)</a:t>
            </a:r>
          </a:p>
          <a:p>
            <a:pPr>
              <a:lnSpc>
                <a:spcPct val="150000"/>
              </a:lnSpc>
            </a:pPr>
            <a:r>
              <a:rPr lang="en-US" altLang="cs-CZ" b="0" dirty="0" smtClean="0"/>
              <a:t>4 </a:t>
            </a:r>
            <a:r>
              <a:rPr lang="cs-CZ" altLang="cs-CZ" b="0" dirty="0" err="1"/>
              <a:t>repetitivní</a:t>
            </a:r>
            <a:r>
              <a:rPr lang="cs-CZ" altLang="cs-CZ" b="0" dirty="0"/>
              <a:t> </a:t>
            </a:r>
            <a:r>
              <a:rPr lang="cs-CZ" altLang="cs-CZ" b="0" dirty="0" err="1"/>
              <a:t>sekvenc</a:t>
            </a:r>
            <a:r>
              <a:rPr lang="en-US" altLang="cs-CZ" b="0" dirty="0"/>
              <a:t>e (11</a:t>
            </a:r>
            <a:r>
              <a:rPr lang="cs-CZ" altLang="cs-CZ" b="0" dirty="0"/>
              <a:t>-m</a:t>
            </a:r>
            <a:r>
              <a:rPr lang="en-US" altLang="cs-CZ" b="0" dirty="0" err="1"/>
              <a:t>ery</a:t>
            </a:r>
            <a:r>
              <a:rPr lang="cs-CZ" altLang="cs-CZ" b="0" dirty="0" smtClean="0"/>
              <a:t>) začínající </a:t>
            </a:r>
            <a:r>
              <a:rPr lang="cs-CZ" altLang="cs-CZ" b="0" dirty="0" err="1"/>
              <a:t>threoninem</a:t>
            </a:r>
            <a:r>
              <a:rPr lang="cs-CZ" altLang="cs-CZ" b="0" dirty="0"/>
              <a:t> </a:t>
            </a:r>
            <a:endParaRPr lang="cs-CZ" altLang="cs-CZ" b="0" dirty="0" smtClean="0"/>
          </a:p>
          <a:p>
            <a:pPr>
              <a:lnSpc>
                <a:spcPct val="150000"/>
              </a:lnSpc>
            </a:pPr>
            <a:r>
              <a:rPr lang="cs-CZ" altLang="cs-CZ" dirty="0" smtClean="0"/>
              <a:t>(</a:t>
            </a:r>
            <a:r>
              <a:rPr lang="cs-CZ" altLang="cs-CZ" dirty="0" err="1" smtClean="0"/>
              <a:t>mechenismus</a:t>
            </a:r>
            <a:r>
              <a:rPr lang="cs-CZ" altLang="cs-CZ" dirty="0" smtClean="0"/>
              <a:t> funkce, interakce protein x led není stále(?) jasný)</a:t>
            </a:r>
          </a:p>
          <a:p>
            <a:pPr>
              <a:lnSpc>
                <a:spcPct val="150000"/>
              </a:lnSpc>
            </a:pPr>
            <a:r>
              <a:rPr lang="cs-CZ" altLang="cs-CZ" b="0" dirty="0" smtClean="0"/>
              <a:t>Výskyt: </a:t>
            </a:r>
            <a:r>
              <a:rPr lang="cs-CZ" altLang="cs-CZ" b="0" dirty="0" err="1" smtClean="0"/>
              <a:t>platýzi</a:t>
            </a:r>
            <a:r>
              <a:rPr lang="cs-CZ" altLang="cs-CZ" b="0" dirty="0" smtClean="0"/>
              <a:t> a vranky </a:t>
            </a:r>
          </a:p>
        </p:txBody>
      </p:sp>
      <p:pic>
        <p:nvPicPr>
          <p:cNvPr id="4" name="Picture 2" descr="AF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793413" cy="185867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3069" y="209490"/>
            <a:ext cx="41123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smtClean="0"/>
              <a:t>Type </a:t>
            </a:r>
            <a:r>
              <a:rPr lang="cs-CZ" altLang="cs-CZ" sz="2000" b="1" dirty="0"/>
              <a:t>I </a:t>
            </a:r>
            <a:r>
              <a:rPr lang="cs-CZ" altLang="cs-CZ" sz="2000" b="1" dirty="0" err="1"/>
              <a:t>AFPs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 </a:t>
            </a:r>
            <a:r>
              <a:rPr lang="cs-CZ" altLang="cs-CZ" sz="1800" dirty="0" smtClean="0"/>
              <a:t>- nejlépe prostudováno</a:t>
            </a:r>
            <a:endParaRPr lang="en-US" alt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75" y="4191000"/>
            <a:ext cx="3895531" cy="25905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00" y="3987528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0"/>
          <p:cNvGraphicFramePr>
            <a:graphicFrameLocks noChangeAspect="1"/>
          </p:cNvGraphicFramePr>
          <p:nvPr/>
        </p:nvGraphicFramePr>
        <p:xfrm>
          <a:off x="139700" y="1600200"/>
          <a:ext cx="8902700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4" name="Image" r:id="rId3" imgW="4443993" imgH="2034286" progId="PhotoshopElements.Image.5">
                  <p:embed/>
                </p:oleObj>
              </mc:Choice>
              <mc:Fallback>
                <p:oleObj name="Image" r:id="rId3" imgW="4443993" imgH="2034286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600200"/>
                        <a:ext cx="8902700" cy="38449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203200" y="533400"/>
            <a:ext cx="87884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Schopnost různých v tělních tekutinách rozpuštěných látek na snížení bodu tuhnutí vody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v závislosti na jejich koncentraci molární a hmotnostní</a:t>
            </a:r>
          </a:p>
        </p:txBody>
      </p:sp>
      <p:sp>
        <p:nvSpPr>
          <p:cNvPr id="11268" name="TextovéPole 1"/>
          <p:cNvSpPr txBox="1">
            <a:spLocks noChangeArrowheads="1"/>
          </p:cNvSpPr>
          <p:nvPr/>
        </p:nvSpPr>
        <p:spPr bwMode="auto">
          <a:xfrm>
            <a:off x="215900" y="5629275"/>
            <a:ext cx="8699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cs-CZ" sz="1600"/>
              <a:t>Anti-freezing efekt je d</a:t>
            </a:r>
            <a:r>
              <a:rPr lang="cs-CZ" altLang="cs-CZ" sz="1600"/>
              <a:t>án velikostí povrchu molekuly schopné interagovat s molekuklami vody.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Osmolarita je dána koncentrací molekul/iontů.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Skupina 7"/>
          <p:cNvGrpSpPr>
            <a:grpSpLocks/>
          </p:cNvGrpSpPr>
          <p:nvPr/>
        </p:nvGrpSpPr>
        <p:grpSpPr bwMode="auto">
          <a:xfrm>
            <a:off x="76200" y="13996"/>
            <a:ext cx="8970963" cy="6710362"/>
            <a:chOff x="76200" y="71698"/>
            <a:chExt cx="8970264" cy="6710102"/>
          </a:xfrm>
        </p:grpSpPr>
        <p:pic>
          <p:nvPicPr>
            <p:cNvPr id="12291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1698"/>
              <a:ext cx="6335759" cy="6710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Obráze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864" y="4267200"/>
              <a:ext cx="25146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Obráze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864" y="3130898"/>
              <a:ext cx="1865546" cy="105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TextovéPole 4"/>
            <p:cNvSpPr txBox="1">
              <a:spLocks noChangeArrowheads="1"/>
            </p:cNvSpPr>
            <p:nvPr/>
          </p:nvSpPr>
          <p:spPr bwMode="auto">
            <a:xfrm>
              <a:off x="7067573" y="1905000"/>
              <a:ext cx="13403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/>
                <a:t>Voda + NaCl</a:t>
              </a:r>
              <a:endParaRPr lang="cs-CZ" altLang="cs-CZ" sz="160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380976" y="268831"/>
              <a:ext cx="833372" cy="339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Protein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7971810" y="4343494"/>
              <a:ext cx="936552" cy="3381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Glukosa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Picture 8" descr="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63" y="162702"/>
            <a:ext cx="4049198" cy="272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79388" y="282575"/>
            <a:ext cx="8225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 smtClean="0"/>
              <a:t>Behaviorální termoregulace plazů </a:t>
            </a:r>
            <a:r>
              <a:rPr lang="cs-CZ" altLang="cs-CZ" dirty="0" smtClean="0"/>
              <a:t>(podobně jako u ostatních obratlovců</a:t>
            </a:r>
          </a:p>
          <a:p>
            <a:r>
              <a:rPr lang="cs-CZ" altLang="cs-CZ" dirty="0" smtClean="0"/>
              <a:t>Sensorika a regulace v </a:t>
            </a:r>
            <a:r>
              <a:rPr lang="cs-CZ" altLang="cs-CZ" dirty="0" err="1" smtClean="0"/>
              <a:t>hypothalamu</a:t>
            </a:r>
            <a:r>
              <a:rPr lang="cs-CZ" altLang="cs-CZ" dirty="0" smtClean="0"/>
              <a:t> – „termostat“)</a:t>
            </a:r>
            <a:endParaRPr lang="cs-CZ" altLang="cs-CZ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1912" y="1132582"/>
            <a:ext cx="89027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0" dirty="0" smtClean="0"/>
              <a:t>Termoregulace </a:t>
            </a:r>
            <a:r>
              <a:rPr lang="cs-CZ" altLang="cs-CZ" b="0" dirty="0"/>
              <a:t>na ca. 34</a:t>
            </a:r>
            <a:r>
              <a:rPr lang="cs-CZ" altLang="cs-CZ" b="0" dirty="0">
                <a:sym typeface="Symbol" panose="05050102010706020507" pitchFamily="18" charset="2"/>
              </a:rPr>
              <a:t>C </a:t>
            </a:r>
            <a:r>
              <a:rPr lang="cs-CZ" altLang="cs-CZ" b="0" dirty="0"/>
              <a:t>u zmije růžkaté (</a:t>
            </a:r>
            <a:r>
              <a:rPr lang="cs-CZ" altLang="cs-CZ" b="0" i="1" dirty="0" err="1"/>
              <a:t>Vipera</a:t>
            </a:r>
            <a:r>
              <a:rPr lang="cs-CZ" altLang="cs-CZ" b="0" i="1" dirty="0"/>
              <a:t> </a:t>
            </a:r>
            <a:r>
              <a:rPr lang="cs-CZ" altLang="cs-CZ" b="0" i="1" dirty="0" err="1"/>
              <a:t>ammodytes</a:t>
            </a:r>
            <a:r>
              <a:rPr lang="cs-CZ" altLang="cs-CZ" b="0" dirty="0" smtClean="0"/>
              <a:t>) za  </a:t>
            </a:r>
            <a:r>
              <a:rPr lang="cs-CZ" altLang="cs-CZ" b="0" dirty="0"/>
              <a:t>různého počasí letního dne:</a:t>
            </a:r>
          </a:p>
          <a:p>
            <a:r>
              <a:rPr lang="cs-CZ" altLang="cs-CZ" b="0" dirty="0"/>
              <a:t>	A) zataženo</a:t>
            </a:r>
          </a:p>
          <a:p>
            <a:r>
              <a:rPr lang="cs-CZ" altLang="cs-CZ" b="0" dirty="0"/>
              <a:t>	B) střídavě oblačno</a:t>
            </a:r>
          </a:p>
          <a:p>
            <a:r>
              <a:rPr lang="cs-CZ" altLang="cs-CZ" b="0" dirty="0"/>
              <a:t>	C) slunečno, horko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9809163" y="51768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800" b="0"/>
          </a:p>
        </p:txBody>
      </p:sp>
      <p:grpSp>
        <p:nvGrpSpPr>
          <p:cNvPr id="38" name="Skupina 37"/>
          <p:cNvGrpSpPr/>
          <p:nvPr/>
        </p:nvGrpSpPr>
        <p:grpSpPr>
          <a:xfrm>
            <a:off x="198049" y="2357476"/>
            <a:ext cx="5120664" cy="4500524"/>
            <a:chOff x="4859338" y="3106738"/>
            <a:chExt cx="4105275" cy="3735387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106738"/>
              <a:ext cx="4105275" cy="3440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135563" y="6597650"/>
              <a:ext cx="20288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/>
                <a:t>Girons (1980): Tuatara 24, 59-79</a:t>
              </a: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219700" y="3933825"/>
              <a:ext cx="3529013" cy="215900"/>
            </a:xfrm>
            <a:custGeom>
              <a:avLst/>
              <a:gdLst>
                <a:gd name="T0" fmla="*/ 0 w 2223"/>
                <a:gd name="T1" fmla="*/ 136 h 136"/>
                <a:gd name="T2" fmla="*/ 227 w 2223"/>
                <a:gd name="T3" fmla="*/ 90 h 136"/>
                <a:gd name="T4" fmla="*/ 590 w 2223"/>
                <a:gd name="T5" fmla="*/ 90 h 136"/>
                <a:gd name="T6" fmla="*/ 1044 w 2223"/>
                <a:gd name="T7" fmla="*/ 45 h 136"/>
                <a:gd name="T8" fmla="*/ 1406 w 2223"/>
                <a:gd name="T9" fmla="*/ 45 h 136"/>
                <a:gd name="T10" fmla="*/ 1815 w 2223"/>
                <a:gd name="T11" fmla="*/ 0 h 136"/>
                <a:gd name="T12" fmla="*/ 2223 w 2223"/>
                <a:gd name="T13" fmla="*/ 4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3" h="136">
                  <a:moveTo>
                    <a:pt x="0" y="136"/>
                  </a:moveTo>
                  <a:cubicBezTo>
                    <a:pt x="64" y="117"/>
                    <a:pt x="129" y="98"/>
                    <a:pt x="227" y="90"/>
                  </a:cubicBezTo>
                  <a:cubicBezTo>
                    <a:pt x="325" y="82"/>
                    <a:pt x="454" y="97"/>
                    <a:pt x="590" y="90"/>
                  </a:cubicBezTo>
                  <a:cubicBezTo>
                    <a:pt x="726" y="83"/>
                    <a:pt x="908" y="52"/>
                    <a:pt x="1044" y="45"/>
                  </a:cubicBezTo>
                  <a:cubicBezTo>
                    <a:pt x="1180" y="38"/>
                    <a:pt x="1278" y="52"/>
                    <a:pt x="1406" y="45"/>
                  </a:cubicBezTo>
                  <a:cubicBezTo>
                    <a:pt x="1534" y="38"/>
                    <a:pt x="1679" y="0"/>
                    <a:pt x="1815" y="0"/>
                  </a:cubicBezTo>
                  <a:cubicBezTo>
                    <a:pt x="1951" y="0"/>
                    <a:pt x="2155" y="38"/>
                    <a:pt x="2223" y="45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219700" y="3910013"/>
              <a:ext cx="3529013" cy="239712"/>
            </a:xfrm>
            <a:custGeom>
              <a:avLst/>
              <a:gdLst>
                <a:gd name="T0" fmla="*/ 0 w 2223"/>
                <a:gd name="T1" fmla="*/ 151 h 151"/>
                <a:gd name="T2" fmla="*/ 182 w 2223"/>
                <a:gd name="T3" fmla="*/ 105 h 151"/>
                <a:gd name="T4" fmla="*/ 499 w 2223"/>
                <a:gd name="T5" fmla="*/ 15 h 151"/>
                <a:gd name="T6" fmla="*/ 771 w 2223"/>
                <a:gd name="T7" fmla="*/ 15 h 151"/>
                <a:gd name="T8" fmla="*/ 1089 w 2223"/>
                <a:gd name="T9" fmla="*/ 15 h 151"/>
                <a:gd name="T10" fmla="*/ 1497 w 2223"/>
                <a:gd name="T11" fmla="*/ 60 h 151"/>
                <a:gd name="T12" fmla="*/ 1815 w 2223"/>
                <a:gd name="T13" fmla="*/ 15 h 151"/>
                <a:gd name="T14" fmla="*/ 2041 w 2223"/>
                <a:gd name="T15" fmla="*/ 15 h 151"/>
                <a:gd name="T16" fmla="*/ 2223 w 2223"/>
                <a:gd name="T17" fmla="*/ 6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3" h="151">
                  <a:moveTo>
                    <a:pt x="0" y="151"/>
                  </a:moveTo>
                  <a:cubicBezTo>
                    <a:pt x="49" y="139"/>
                    <a:pt x="99" y="128"/>
                    <a:pt x="182" y="105"/>
                  </a:cubicBezTo>
                  <a:cubicBezTo>
                    <a:pt x="265" y="82"/>
                    <a:pt x="401" y="30"/>
                    <a:pt x="499" y="15"/>
                  </a:cubicBezTo>
                  <a:cubicBezTo>
                    <a:pt x="597" y="0"/>
                    <a:pt x="673" y="15"/>
                    <a:pt x="771" y="15"/>
                  </a:cubicBezTo>
                  <a:cubicBezTo>
                    <a:pt x="869" y="15"/>
                    <a:pt x="968" y="8"/>
                    <a:pt x="1089" y="15"/>
                  </a:cubicBezTo>
                  <a:cubicBezTo>
                    <a:pt x="1210" y="22"/>
                    <a:pt x="1376" y="60"/>
                    <a:pt x="1497" y="60"/>
                  </a:cubicBezTo>
                  <a:cubicBezTo>
                    <a:pt x="1618" y="60"/>
                    <a:pt x="1724" y="23"/>
                    <a:pt x="1815" y="15"/>
                  </a:cubicBezTo>
                  <a:cubicBezTo>
                    <a:pt x="1906" y="7"/>
                    <a:pt x="1973" y="7"/>
                    <a:pt x="2041" y="15"/>
                  </a:cubicBezTo>
                  <a:cubicBezTo>
                    <a:pt x="2109" y="23"/>
                    <a:pt x="2166" y="41"/>
                    <a:pt x="2223" y="6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219700" y="3573463"/>
              <a:ext cx="3529013" cy="468312"/>
            </a:xfrm>
            <a:custGeom>
              <a:avLst/>
              <a:gdLst>
                <a:gd name="T0" fmla="*/ 0 w 2223"/>
                <a:gd name="T1" fmla="*/ 272 h 295"/>
                <a:gd name="T2" fmla="*/ 46 w 2223"/>
                <a:gd name="T3" fmla="*/ 181 h 295"/>
                <a:gd name="T4" fmla="*/ 46 w 2223"/>
                <a:gd name="T5" fmla="*/ 227 h 295"/>
                <a:gd name="T6" fmla="*/ 91 w 2223"/>
                <a:gd name="T7" fmla="*/ 181 h 295"/>
                <a:gd name="T8" fmla="*/ 227 w 2223"/>
                <a:gd name="T9" fmla="*/ 181 h 295"/>
                <a:gd name="T10" fmla="*/ 272 w 2223"/>
                <a:gd name="T11" fmla="*/ 181 h 295"/>
                <a:gd name="T12" fmla="*/ 318 w 2223"/>
                <a:gd name="T13" fmla="*/ 90 h 295"/>
                <a:gd name="T14" fmla="*/ 408 w 2223"/>
                <a:gd name="T15" fmla="*/ 90 h 295"/>
                <a:gd name="T16" fmla="*/ 499 w 2223"/>
                <a:gd name="T17" fmla="*/ 90 h 295"/>
                <a:gd name="T18" fmla="*/ 545 w 2223"/>
                <a:gd name="T19" fmla="*/ 0 h 295"/>
                <a:gd name="T20" fmla="*/ 590 w 2223"/>
                <a:gd name="T21" fmla="*/ 90 h 295"/>
                <a:gd name="T22" fmla="*/ 681 w 2223"/>
                <a:gd name="T23" fmla="*/ 45 h 295"/>
                <a:gd name="T24" fmla="*/ 817 w 2223"/>
                <a:gd name="T25" fmla="*/ 136 h 295"/>
                <a:gd name="T26" fmla="*/ 907 w 2223"/>
                <a:gd name="T27" fmla="*/ 90 h 295"/>
                <a:gd name="T28" fmla="*/ 953 w 2223"/>
                <a:gd name="T29" fmla="*/ 90 h 295"/>
                <a:gd name="T30" fmla="*/ 1134 w 2223"/>
                <a:gd name="T31" fmla="*/ 181 h 295"/>
                <a:gd name="T32" fmla="*/ 1316 w 2223"/>
                <a:gd name="T33" fmla="*/ 227 h 295"/>
                <a:gd name="T34" fmla="*/ 1497 w 2223"/>
                <a:gd name="T35" fmla="*/ 272 h 295"/>
                <a:gd name="T36" fmla="*/ 1633 w 2223"/>
                <a:gd name="T37" fmla="*/ 90 h 295"/>
                <a:gd name="T38" fmla="*/ 1905 w 2223"/>
                <a:gd name="T39" fmla="*/ 181 h 295"/>
                <a:gd name="T40" fmla="*/ 2223 w 2223"/>
                <a:gd name="T41" fmla="*/ 227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23" h="295">
                  <a:moveTo>
                    <a:pt x="0" y="272"/>
                  </a:moveTo>
                  <a:cubicBezTo>
                    <a:pt x="19" y="230"/>
                    <a:pt x="38" y="188"/>
                    <a:pt x="46" y="181"/>
                  </a:cubicBezTo>
                  <a:cubicBezTo>
                    <a:pt x="54" y="174"/>
                    <a:pt x="39" y="227"/>
                    <a:pt x="46" y="227"/>
                  </a:cubicBezTo>
                  <a:cubicBezTo>
                    <a:pt x="53" y="227"/>
                    <a:pt x="61" y="189"/>
                    <a:pt x="91" y="181"/>
                  </a:cubicBezTo>
                  <a:cubicBezTo>
                    <a:pt x="121" y="173"/>
                    <a:pt x="197" y="181"/>
                    <a:pt x="227" y="181"/>
                  </a:cubicBezTo>
                  <a:cubicBezTo>
                    <a:pt x="257" y="181"/>
                    <a:pt x="257" y="196"/>
                    <a:pt x="272" y="181"/>
                  </a:cubicBezTo>
                  <a:cubicBezTo>
                    <a:pt x="287" y="166"/>
                    <a:pt x="295" y="105"/>
                    <a:pt x="318" y="90"/>
                  </a:cubicBezTo>
                  <a:cubicBezTo>
                    <a:pt x="341" y="75"/>
                    <a:pt x="378" y="90"/>
                    <a:pt x="408" y="90"/>
                  </a:cubicBezTo>
                  <a:cubicBezTo>
                    <a:pt x="438" y="90"/>
                    <a:pt x="476" y="105"/>
                    <a:pt x="499" y="90"/>
                  </a:cubicBezTo>
                  <a:cubicBezTo>
                    <a:pt x="522" y="75"/>
                    <a:pt x="530" y="0"/>
                    <a:pt x="545" y="0"/>
                  </a:cubicBezTo>
                  <a:cubicBezTo>
                    <a:pt x="560" y="0"/>
                    <a:pt x="567" y="83"/>
                    <a:pt x="590" y="90"/>
                  </a:cubicBezTo>
                  <a:cubicBezTo>
                    <a:pt x="613" y="97"/>
                    <a:pt x="643" y="37"/>
                    <a:pt x="681" y="45"/>
                  </a:cubicBezTo>
                  <a:cubicBezTo>
                    <a:pt x="719" y="53"/>
                    <a:pt x="779" y="129"/>
                    <a:pt x="817" y="136"/>
                  </a:cubicBezTo>
                  <a:cubicBezTo>
                    <a:pt x="855" y="143"/>
                    <a:pt x="884" y="98"/>
                    <a:pt x="907" y="90"/>
                  </a:cubicBezTo>
                  <a:cubicBezTo>
                    <a:pt x="930" y="82"/>
                    <a:pt x="915" y="75"/>
                    <a:pt x="953" y="90"/>
                  </a:cubicBezTo>
                  <a:cubicBezTo>
                    <a:pt x="991" y="105"/>
                    <a:pt x="1073" y="158"/>
                    <a:pt x="1134" y="181"/>
                  </a:cubicBezTo>
                  <a:cubicBezTo>
                    <a:pt x="1195" y="204"/>
                    <a:pt x="1256" y="212"/>
                    <a:pt x="1316" y="227"/>
                  </a:cubicBezTo>
                  <a:cubicBezTo>
                    <a:pt x="1376" y="242"/>
                    <a:pt x="1444" y="295"/>
                    <a:pt x="1497" y="272"/>
                  </a:cubicBezTo>
                  <a:cubicBezTo>
                    <a:pt x="1550" y="249"/>
                    <a:pt x="1565" y="105"/>
                    <a:pt x="1633" y="90"/>
                  </a:cubicBezTo>
                  <a:cubicBezTo>
                    <a:pt x="1701" y="75"/>
                    <a:pt x="1807" y="158"/>
                    <a:pt x="1905" y="181"/>
                  </a:cubicBezTo>
                  <a:cubicBezTo>
                    <a:pt x="2003" y="204"/>
                    <a:pt x="2170" y="219"/>
                    <a:pt x="2223" y="227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219700" y="4102100"/>
              <a:ext cx="3529013" cy="1198563"/>
            </a:xfrm>
            <a:custGeom>
              <a:avLst/>
              <a:gdLst>
                <a:gd name="T0" fmla="*/ 0 w 2223"/>
                <a:gd name="T1" fmla="*/ 755 h 755"/>
                <a:gd name="T2" fmla="*/ 182 w 2223"/>
                <a:gd name="T3" fmla="*/ 665 h 755"/>
                <a:gd name="T4" fmla="*/ 227 w 2223"/>
                <a:gd name="T5" fmla="*/ 483 h 755"/>
                <a:gd name="T6" fmla="*/ 499 w 2223"/>
                <a:gd name="T7" fmla="*/ 256 h 755"/>
                <a:gd name="T8" fmla="*/ 545 w 2223"/>
                <a:gd name="T9" fmla="*/ 166 h 755"/>
                <a:gd name="T10" fmla="*/ 590 w 2223"/>
                <a:gd name="T11" fmla="*/ 166 h 755"/>
                <a:gd name="T12" fmla="*/ 635 w 2223"/>
                <a:gd name="T13" fmla="*/ 347 h 755"/>
                <a:gd name="T14" fmla="*/ 726 w 2223"/>
                <a:gd name="T15" fmla="*/ 347 h 755"/>
                <a:gd name="T16" fmla="*/ 817 w 2223"/>
                <a:gd name="T17" fmla="*/ 256 h 755"/>
                <a:gd name="T18" fmla="*/ 862 w 2223"/>
                <a:gd name="T19" fmla="*/ 120 h 755"/>
                <a:gd name="T20" fmla="*/ 953 w 2223"/>
                <a:gd name="T21" fmla="*/ 30 h 755"/>
                <a:gd name="T22" fmla="*/ 1134 w 2223"/>
                <a:gd name="T23" fmla="*/ 30 h 755"/>
                <a:gd name="T24" fmla="*/ 1180 w 2223"/>
                <a:gd name="T25" fmla="*/ 211 h 755"/>
                <a:gd name="T26" fmla="*/ 1316 w 2223"/>
                <a:gd name="T27" fmla="*/ 166 h 755"/>
                <a:gd name="T28" fmla="*/ 1406 w 2223"/>
                <a:gd name="T29" fmla="*/ 120 h 755"/>
                <a:gd name="T30" fmla="*/ 1497 w 2223"/>
                <a:gd name="T31" fmla="*/ 211 h 755"/>
                <a:gd name="T32" fmla="*/ 1588 w 2223"/>
                <a:gd name="T33" fmla="*/ 438 h 755"/>
                <a:gd name="T34" fmla="*/ 1769 w 2223"/>
                <a:gd name="T35" fmla="*/ 438 h 755"/>
                <a:gd name="T36" fmla="*/ 1860 w 2223"/>
                <a:gd name="T37" fmla="*/ 256 h 755"/>
                <a:gd name="T38" fmla="*/ 1996 w 2223"/>
                <a:gd name="T39" fmla="*/ 483 h 755"/>
                <a:gd name="T40" fmla="*/ 2223 w 2223"/>
                <a:gd name="T41" fmla="*/ 52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23" h="755">
                  <a:moveTo>
                    <a:pt x="0" y="755"/>
                  </a:moveTo>
                  <a:cubicBezTo>
                    <a:pt x="72" y="732"/>
                    <a:pt x="144" y="710"/>
                    <a:pt x="182" y="665"/>
                  </a:cubicBezTo>
                  <a:cubicBezTo>
                    <a:pt x="220" y="620"/>
                    <a:pt x="174" y="551"/>
                    <a:pt x="227" y="483"/>
                  </a:cubicBezTo>
                  <a:cubicBezTo>
                    <a:pt x="280" y="415"/>
                    <a:pt x="446" y="309"/>
                    <a:pt x="499" y="256"/>
                  </a:cubicBezTo>
                  <a:cubicBezTo>
                    <a:pt x="552" y="203"/>
                    <a:pt x="530" y="181"/>
                    <a:pt x="545" y="166"/>
                  </a:cubicBezTo>
                  <a:cubicBezTo>
                    <a:pt x="560" y="151"/>
                    <a:pt x="575" y="136"/>
                    <a:pt x="590" y="166"/>
                  </a:cubicBezTo>
                  <a:cubicBezTo>
                    <a:pt x="605" y="196"/>
                    <a:pt x="612" y="317"/>
                    <a:pt x="635" y="347"/>
                  </a:cubicBezTo>
                  <a:cubicBezTo>
                    <a:pt x="658" y="377"/>
                    <a:pt x="696" y="362"/>
                    <a:pt x="726" y="347"/>
                  </a:cubicBezTo>
                  <a:cubicBezTo>
                    <a:pt x="756" y="332"/>
                    <a:pt x="794" y="294"/>
                    <a:pt x="817" y="256"/>
                  </a:cubicBezTo>
                  <a:cubicBezTo>
                    <a:pt x="840" y="218"/>
                    <a:pt x="839" y="157"/>
                    <a:pt x="862" y="120"/>
                  </a:cubicBezTo>
                  <a:cubicBezTo>
                    <a:pt x="885" y="83"/>
                    <a:pt x="908" y="45"/>
                    <a:pt x="953" y="30"/>
                  </a:cubicBezTo>
                  <a:cubicBezTo>
                    <a:pt x="998" y="15"/>
                    <a:pt x="1096" y="0"/>
                    <a:pt x="1134" y="30"/>
                  </a:cubicBezTo>
                  <a:cubicBezTo>
                    <a:pt x="1172" y="60"/>
                    <a:pt x="1150" y="188"/>
                    <a:pt x="1180" y="211"/>
                  </a:cubicBezTo>
                  <a:cubicBezTo>
                    <a:pt x="1210" y="234"/>
                    <a:pt x="1278" y="181"/>
                    <a:pt x="1316" y="166"/>
                  </a:cubicBezTo>
                  <a:cubicBezTo>
                    <a:pt x="1354" y="151"/>
                    <a:pt x="1376" y="113"/>
                    <a:pt x="1406" y="120"/>
                  </a:cubicBezTo>
                  <a:cubicBezTo>
                    <a:pt x="1436" y="127"/>
                    <a:pt x="1467" y="158"/>
                    <a:pt x="1497" y="211"/>
                  </a:cubicBezTo>
                  <a:cubicBezTo>
                    <a:pt x="1527" y="264"/>
                    <a:pt x="1543" y="400"/>
                    <a:pt x="1588" y="438"/>
                  </a:cubicBezTo>
                  <a:cubicBezTo>
                    <a:pt x="1633" y="476"/>
                    <a:pt x="1724" y="468"/>
                    <a:pt x="1769" y="438"/>
                  </a:cubicBezTo>
                  <a:cubicBezTo>
                    <a:pt x="1814" y="408"/>
                    <a:pt x="1822" y="249"/>
                    <a:pt x="1860" y="256"/>
                  </a:cubicBezTo>
                  <a:cubicBezTo>
                    <a:pt x="1898" y="263"/>
                    <a:pt x="1936" y="438"/>
                    <a:pt x="1996" y="483"/>
                  </a:cubicBezTo>
                  <a:cubicBezTo>
                    <a:pt x="2056" y="528"/>
                    <a:pt x="2185" y="521"/>
                    <a:pt x="2223" y="529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219700" y="4713288"/>
              <a:ext cx="3529013" cy="457200"/>
            </a:xfrm>
            <a:custGeom>
              <a:avLst/>
              <a:gdLst>
                <a:gd name="T0" fmla="*/ 0 w 2223"/>
                <a:gd name="T1" fmla="*/ 280 h 288"/>
                <a:gd name="T2" fmla="*/ 227 w 2223"/>
                <a:gd name="T3" fmla="*/ 280 h 288"/>
                <a:gd name="T4" fmla="*/ 590 w 2223"/>
                <a:gd name="T5" fmla="*/ 234 h 288"/>
                <a:gd name="T6" fmla="*/ 1089 w 2223"/>
                <a:gd name="T7" fmla="*/ 98 h 288"/>
                <a:gd name="T8" fmla="*/ 1406 w 2223"/>
                <a:gd name="T9" fmla="*/ 7 h 288"/>
                <a:gd name="T10" fmla="*/ 1815 w 2223"/>
                <a:gd name="T11" fmla="*/ 53 h 288"/>
                <a:gd name="T12" fmla="*/ 2223 w 2223"/>
                <a:gd name="T13" fmla="*/ 9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3" h="288">
                  <a:moveTo>
                    <a:pt x="0" y="280"/>
                  </a:moveTo>
                  <a:cubicBezTo>
                    <a:pt x="64" y="284"/>
                    <a:pt x="129" y="288"/>
                    <a:pt x="227" y="280"/>
                  </a:cubicBezTo>
                  <a:cubicBezTo>
                    <a:pt x="325" y="272"/>
                    <a:pt x="446" y="264"/>
                    <a:pt x="590" y="234"/>
                  </a:cubicBezTo>
                  <a:cubicBezTo>
                    <a:pt x="734" y="204"/>
                    <a:pt x="953" y="136"/>
                    <a:pt x="1089" y="98"/>
                  </a:cubicBezTo>
                  <a:cubicBezTo>
                    <a:pt x="1225" y="60"/>
                    <a:pt x="1285" y="14"/>
                    <a:pt x="1406" y="7"/>
                  </a:cubicBezTo>
                  <a:cubicBezTo>
                    <a:pt x="1527" y="0"/>
                    <a:pt x="1679" y="38"/>
                    <a:pt x="1815" y="53"/>
                  </a:cubicBezTo>
                  <a:cubicBezTo>
                    <a:pt x="1951" y="68"/>
                    <a:pt x="2087" y="83"/>
                    <a:pt x="2223" y="98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219700" y="4856163"/>
              <a:ext cx="3529013" cy="239712"/>
            </a:xfrm>
            <a:custGeom>
              <a:avLst/>
              <a:gdLst>
                <a:gd name="T0" fmla="*/ 0 w 2223"/>
                <a:gd name="T1" fmla="*/ 144 h 151"/>
                <a:gd name="T2" fmla="*/ 272 w 2223"/>
                <a:gd name="T3" fmla="*/ 144 h 151"/>
                <a:gd name="T4" fmla="*/ 771 w 2223"/>
                <a:gd name="T5" fmla="*/ 99 h 151"/>
                <a:gd name="T6" fmla="*/ 1316 w 2223"/>
                <a:gd name="T7" fmla="*/ 54 h 151"/>
                <a:gd name="T8" fmla="*/ 2041 w 2223"/>
                <a:gd name="T9" fmla="*/ 8 h 151"/>
                <a:gd name="T10" fmla="*/ 2223 w 2223"/>
                <a:gd name="T11" fmla="*/ 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3" h="151">
                  <a:moveTo>
                    <a:pt x="0" y="144"/>
                  </a:moveTo>
                  <a:cubicBezTo>
                    <a:pt x="72" y="147"/>
                    <a:pt x="144" y="151"/>
                    <a:pt x="272" y="144"/>
                  </a:cubicBezTo>
                  <a:cubicBezTo>
                    <a:pt x="400" y="137"/>
                    <a:pt x="597" y="114"/>
                    <a:pt x="771" y="99"/>
                  </a:cubicBezTo>
                  <a:cubicBezTo>
                    <a:pt x="945" y="84"/>
                    <a:pt x="1104" y="69"/>
                    <a:pt x="1316" y="54"/>
                  </a:cubicBezTo>
                  <a:cubicBezTo>
                    <a:pt x="1528" y="39"/>
                    <a:pt x="1890" y="16"/>
                    <a:pt x="2041" y="8"/>
                  </a:cubicBezTo>
                  <a:cubicBezTo>
                    <a:pt x="2192" y="0"/>
                    <a:pt x="2193" y="8"/>
                    <a:pt x="2223" y="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219700" y="4976813"/>
              <a:ext cx="3529013" cy="1116012"/>
            </a:xfrm>
            <a:custGeom>
              <a:avLst/>
              <a:gdLst>
                <a:gd name="T0" fmla="*/ 0 w 2223"/>
                <a:gd name="T1" fmla="*/ 703 h 703"/>
                <a:gd name="T2" fmla="*/ 182 w 2223"/>
                <a:gd name="T3" fmla="*/ 477 h 703"/>
                <a:gd name="T4" fmla="*/ 454 w 2223"/>
                <a:gd name="T5" fmla="*/ 431 h 703"/>
                <a:gd name="T6" fmla="*/ 635 w 2223"/>
                <a:gd name="T7" fmla="*/ 250 h 703"/>
                <a:gd name="T8" fmla="*/ 1089 w 2223"/>
                <a:gd name="T9" fmla="*/ 68 h 703"/>
                <a:gd name="T10" fmla="*/ 1361 w 2223"/>
                <a:gd name="T11" fmla="*/ 23 h 703"/>
                <a:gd name="T12" fmla="*/ 1679 w 2223"/>
                <a:gd name="T13" fmla="*/ 204 h 703"/>
                <a:gd name="T14" fmla="*/ 1905 w 2223"/>
                <a:gd name="T15" fmla="*/ 386 h 703"/>
                <a:gd name="T16" fmla="*/ 2223 w 2223"/>
                <a:gd name="T17" fmla="*/ 431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3" h="703">
                  <a:moveTo>
                    <a:pt x="0" y="703"/>
                  </a:moveTo>
                  <a:cubicBezTo>
                    <a:pt x="53" y="612"/>
                    <a:pt x="106" y="522"/>
                    <a:pt x="182" y="477"/>
                  </a:cubicBezTo>
                  <a:cubicBezTo>
                    <a:pt x="258" y="432"/>
                    <a:pt x="379" y="469"/>
                    <a:pt x="454" y="431"/>
                  </a:cubicBezTo>
                  <a:cubicBezTo>
                    <a:pt x="529" y="393"/>
                    <a:pt x="529" y="311"/>
                    <a:pt x="635" y="250"/>
                  </a:cubicBezTo>
                  <a:cubicBezTo>
                    <a:pt x="741" y="189"/>
                    <a:pt x="968" y="106"/>
                    <a:pt x="1089" y="68"/>
                  </a:cubicBezTo>
                  <a:cubicBezTo>
                    <a:pt x="1210" y="30"/>
                    <a:pt x="1263" y="0"/>
                    <a:pt x="1361" y="23"/>
                  </a:cubicBezTo>
                  <a:cubicBezTo>
                    <a:pt x="1459" y="46"/>
                    <a:pt x="1588" y="144"/>
                    <a:pt x="1679" y="204"/>
                  </a:cubicBezTo>
                  <a:cubicBezTo>
                    <a:pt x="1770" y="264"/>
                    <a:pt x="1814" y="348"/>
                    <a:pt x="1905" y="386"/>
                  </a:cubicBezTo>
                  <a:cubicBezTo>
                    <a:pt x="1996" y="424"/>
                    <a:pt x="2109" y="427"/>
                    <a:pt x="2223" y="431"/>
                  </a:cubicBezTo>
                </a:path>
              </a:pathLst>
            </a:cu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219700" y="5576888"/>
              <a:ext cx="3529013" cy="588962"/>
            </a:xfrm>
            <a:custGeom>
              <a:avLst/>
              <a:gdLst>
                <a:gd name="T0" fmla="*/ 0 w 2223"/>
                <a:gd name="T1" fmla="*/ 371 h 371"/>
                <a:gd name="T2" fmla="*/ 318 w 2223"/>
                <a:gd name="T3" fmla="*/ 235 h 371"/>
                <a:gd name="T4" fmla="*/ 635 w 2223"/>
                <a:gd name="T5" fmla="*/ 99 h 371"/>
                <a:gd name="T6" fmla="*/ 1044 w 2223"/>
                <a:gd name="T7" fmla="*/ 8 h 371"/>
                <a:gd name="T8" fmla="*/ 1361 w 2223"/>
                <a:gd name="T9" fmla="*/ 53 h 371"/>
                <a:gd name="T10" fmla="*/ 1724 w 2223"/>
                <a:gd name="T11" fmla="*/ 8 h 371"/>
                <a:gd name="T12" fmla="*/ 1951 w 2223"/>
                <a:gd name="T13" fmla="*/ 8 h 371"/>
                <a:gd name="T14" fmla="*/ 2223 w 2223"/>
                <a:gd name="T15" fmla="*/ 5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3" h="371">
                  <a:moveTo>
                    <a:pt x="0" y="371"/>
                  </a:moveTo>
                  <a:cubicBezTo>
                    <a:pt x="106" y="325"/>
                    <a:pt x="212" y="280"/>
                    <a:pt x="318" y="235"/>
                  </a:cubicBezTo>
                  <a:cubicBezTo>
                    <a:pt x="424" y="190"/>
                    <a:pt x="514" y="137"/>
                    <a:pt x="635" y="99"/>
                  </a:cubicBezTo>
                  <a:cubicBezTo>
                    <a:pt x="756" y="61"/>
                    <a:pt x="923" y="16"/>
                    <a:pt x="1044" y="8"/>
                  </a:cubicBezTo>
                  <a:cubicBezTo>
                    <a:pt x="1165" y="0"/>
                    <a:pt x="1248" y="53"/>
                    <a:pt x="1361" y="53"/>
                  </a:cubicBezTo>
                  <a:cubicBezTo>
                    <a:pt x="1474" y="53"/>
                    <a:pt x="1626" y="15"/>
                    <a:pt x="1724" y="8"/>
                  </a:cubicBezTo>
                  <a:cubicBezTo>
                    <a:pt x="1822" y="1"/>
                    <a:pt x="1868" y="1"/>
                    <a:pt x="1951" y="8"/>
                  </a:cubicBezTo>
                  <a:cubicBezTo>
                    <a:pt x="2034" y="15"/>
                    <a:pt x="2128" y="34"/>
                    <a:pt x="2223" y="53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292725" y="5864225"/>
              <a:ext cx="3455988" cy="301625"/>
            </a:xfrm>
            <a:custGeom>
              <a:avLst/>
              <a:gdLst>
                <a:gd name="T0" fmla="*/ 0 w 2177"/>
                <a:gd name="T1" fmla="*/ 190 h 190"/>
                <a:gd name="T2" fmla="*/ 453 w 2177"/>
                <a:gd name="T3" fmla="*/ 144 h 190"/>
                <a:gd name="T4" fmla="*/ 1134 w 2177"/>
                <a:gd name="T5" fmla="*/ 54 h 190"/>
                <a:gd name="T6" fmla="*/ 1587 w 2177"/>
                <a:gd name="T7" fmla="*/ 8 h 190"/>
                <a:gd name="T8" fmla="*/ 2177 w 2177"/>
                <a:gd name="T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7" h="190">
                  <a:moveTo>
                    <a:pt x="0" y="190"/>
                  </a:moveTo>
                  <a:cubicBezTo>
                    <a:pt x="132" y="178"/>
                    <a:pt x="264" y="167"/>
                    <a:pt x="453" y="144"/>
                  </a:cubicBezTo>
                  <a:cubicBezTo>
                    <a:pt x="642" y="121"/>
                    <a:pt x="945" y="77"/>
                    <a:pt x="1134" y="54"/>
                  </a:cubicBezTo>
                  <a:cubicBezTo>
                    <a:pt x="1323" y="31"/>
                    <a:pt x="1413" y="16"/>
                    <a:pt x="1587" y="8"/>
                  </a:cubicBezTo>
                  <a:cubicBezTo>
                    <a:pt x="1761" y="0"/>
                    <a:pt x="1969" y="4"/>
                    <a:pt x="2177" y="8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5867400" y="3571875"/>
              <a:ext cx="230505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6011863" y="4579938"/>
              <a:ext cx="230505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5580063" y="5661025"/>
              <a:ext cx="3095625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lg" len="lg"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5286786" y="2357476"/>
            <a:ext cx="1715597" cy="996950"/>
            <a:chOff x="2457678" y="5152980"/>
            <a:chExt cx="1715597" cy="996950"/>
          </a:xfrm>
        </p:grpSpPr>
        <p:sp>
          <p:nvSpPr>
            <p:cNvPr id="36" name="Obdélník 35"/>
            <p:cNvSpPr/>
            <p:nvPr/>
          </p:nvSpPr>
          <p:spPr bwMode="auto">
            <a:xfrm>
              <a:off x="2457678" y="5152980"/>
              <a:ext cx="1715597" cy="99695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5" name="Skupina 34"/>
            <p:cNvGrpSpPr/>
            <p:nvPr/>
          </p:nvGrpSpPr>
          <p:grpSpPr>
            <a:xfrm>
              <a:off x="2667777" y="5337859"/>
              <a:ext cx="1436699" cy="646331"/>
              <a:chOff x="3203575" y="6165850"/>
              <a:chExt cx="1436699" cy="646331"/>
            </a:xfrm>
            <a:solidFill>
              <a:srgbClr val="F8F8F8"/>
            </a:solidFill>
          </p:grpSpPr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3203575" y="6308725"/>
                <a:ext cx="576263" cy="0"/>
              </a:xfrm>
              <a:prstGeom prst="line">
                <a:avLst/>
              </a:prstGeom>
              <a:grpFill/>
              <a:ln w="254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3203575" y="6524625"/>
                <a:ext cx="576263" cy="0"/>
              </a:xfrm>
              <a:prstGeom prst="line">
                <a:avLst/>
              </a:prstGeom>
              <a:grp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>
                <a:off x="3203575" y="6742113"/>
                <a:ext cx="576263" cy="0"/>
              </a:xfrm>
              <a:prstGeom prst="line">
                <a:avLst/>
              </a:prstGeom>
              <a:grp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 Box 31"/>
              <p:cNvSpPr txBox="1">
                <a:spLocks noChangeArrowheads="1"/>
              </p:cNvSpPr>
              <p:nvPr/>
            </p:nvSpPr>
            <p:spPr bwMode="auto">
              <a:xfrm>
                <a:off x="3851275" y="6165850"/>
                <a:ext cx="788999" cy="64633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200" b="0" dirty="0">
                    <a:solidFill>
                      <a:srgbClr val="000000"/>
                    </a:solidFill>
                  </a:rPr>
                  <a:t>na slunci</a:t>
                </a:r>
              </a:p>
              <a:p>
                <a:r>
                  <a:rPr lang="cs-CZ" altLang="cs-CZ" sz="1200" b="0" dirty="0">
                    <a:solidFill>
                      <a:srgbClr val="000000"/>
                    </a:solidFill>
                  </a:rPr>
                  <a:t>vzduch</a:t>
                </a:r>
              </a:p>
              <a:p>
                <a:r>
                  <a:rPr lang="cs-CZ" altLang="cs-CZ" sz="1200" b="0" dirty="0">
                    <a:solidFill>
                      <a:srgbClr val="000000"/>
                    </a:solidFill>
                  </a:rPr>
                  <a:t>v noře</a:t>
                </a:r>
              </a:p>
            </p:txBody>
          </p:sp>
        </p:grpSp>
      </p:grpSp>
      <p:pic>
        <p:nvPicPr>
          <p:cNvPr id="39" name="Obrázek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79" y="4054107"/>
            <a:ext cx="3701877" cy="244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766870" cy="368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2.</a:t>
            </a:r>
            <a:r>
              <a:rPr lang="cs-CZ" altLang="cs-CZ" sz="1600" b="1" dirty="0"/>
              <a:t> </a:t>
            </a:r>
            <a:r>
              <a:rPr lang="cs-CZ" altLang="cs-CZ" sz="1600" b="1" u="sng" dirty="0"/>
              <a:t>Zmrznutí tolerující </a:t>
            </a:r>
            <a:r>
              <a:rPr lang="cs-CZ" altLang="cs-CZ" sz="1600" b="1" u="sng" dirty="0" smtClean="0"/>
              <a:t>druhy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u="sng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některé žáby a plazi(želvy), tolerují 35-50% zmrzlých tělních tekutin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led se vytváří extracelulárně, cytoplasma buněk se </a:t>
            </a:r>
            <a:r>
              <a:rPr lang="cs-CZ" altLang="cs-CZ" sz="1600" dirty="0" err="1"/>
              <a:t>zahuštuje</a:t>
            </a: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deformaci buněk je zabráněno akumulací glukózy uvolněné z jaterního glykogenu,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při rozmrzání je pak glukóza zpět resorbována do jaterního glykogenu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tyto organismy musejí být také tolerantní k velkým ztrátám vody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s ochlazováním produkce proteinů tvořících nukleační jádra pro led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v extracelulárních prostorech a omezujících „</a:t>
            </a:r>
            <a:r>
              <a:rPr lang="cs-CZ" altLang="cs-CZ" sz="1600" dirty="0" err="1"/>
              <a:t>supercooling</a:t>
            </a:r>
            <a:r>
              <a:rPr lang="cs-CZ" altLang="cs-CZ" sz="1600" dirty="0"/>
              <a:t>“, další typy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proteinů pak zabraňují růstu těchto krystalů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=</a:t>
            </a:r>
            <a:r>
              <a:rPr lang="en-US" altLang="cs-CZ" sz="1600" dirty="0"/>
              <a:t>&gt;</a:t>
            </a:r>
            <a:r>
              <a:rPr lang="cs-CZ" altLang="cs-CZ" sz="1600" dirty="0"/>
              <a:t> hodně malých krystalů </a:t>
            </a:r>
            <a:r>
              <a:rPr lang="en-US" altLang="cs-CZ" sz="1600" dirty="0"/>
              <a:t>~</a:t>
            </a:r>
            <a:r>
              <a:rPr lang="cs-CZ" altLang="cs-CZ" sz="1600" dirty="0"/>
              <a:t> nedeformují se tkáně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zmrzlé jsou zejména periferní části (nohy, ocas, kůže a podkožní oblasti)</a:t>
            </a:r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029200" y="4191000"/>
          <a:ext cx="35941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Image" r:id="rId3" imgW="3593651" imgH="2057143" progId="PhotoshopElements.Image.5">
                  <p:embed/>
                </p:oleObj>
              </mc:Choice>
              <mc:Fallback>
                <p:oleObj name="Image" r:id="rId3" imgW="3593651" imgH="2057143" progId="PhotoshopElements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191000"/>
                        <a:ext cx="3594100" cy="20574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3200400" cy="203676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4984750" y="4140200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2"/>
                </a:solidFill>
              </a:rPr>
              <a:t>Rana esculenta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863600" y="4152900"/>
            <a:ext cx="1685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Chrysemys picta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048000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ovéPole 1"/>
          <p:cNvSpPr txBox="1">
            <a:spLocks noChangeArrowheads="1"/>
          </p:cNvSpPr>
          <p:nvPr/>
        </p:nvSpPr>
        <p:spPr bwMode="auto">
          <a:xfrm>
            <a:off x="152400" y="228600"/>
            <a:ext cx="8229600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 err="1"/>
              <a:t>Skokan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lesn</a:t>
            </a:r>
            <a:r>
              <a:rPr lang="cs-CZ" altLang="cs-CZ" sz="1800" b="1" dirty="0"/>
              <a:t>í </a:t>
            </a:r>
            <a:r>
              <a:rPr lang="cs-CZ" altLang="cs-CZ" sz="1600" dirty="0"/>
              <a:t>(</a:t>
            </a:r>
            <a:r>
              <a:rPr lang="cs-CZ" altLang="cs-CZ" sz="1600" i="1" dirty="0" err="1"/>
              <a:t>Lithobates</a:t>
            </a:r>
            <a:r>
              <a:rPr lang="cs-CZ" altLang="cs-CZ" sz="1600" i="1" dirty="0"/>
              <a:t>(</a:t>
            </a:r>
            <a:r>
              <a:rPr lang="cs-CZ" altLang="cs-CZ" sz="1600" i="1" dirty="0" err="1"/>
              <a:t>Rana</a:t>
            </a:r>
            <a:r>
              <a:rPr lang="cs-CZ" altLang="cs-CZ" sz="1600" i="1" dirty="0"/>
              <a:t>) </a:t>
            </a:r>
            <a:r>
              <a:rPr lang="cs-CZ" altLang="cs-CZ" sz="1600" i="1" dirty="0" err="1"/>
              <a:t>sylvaticus</a:t>
            </a:r>
            <a:r>
              <a:rPr lang="cs-CZ" altLang="cs-CZ" sz="1600" i="1" dirty="0"/>
              <a:t>)</a:t>
            </a:r>
            <a:endParaRPr lang="cs-CZ" altLang="cs-CZ" sz="1600" dirty="0"/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Až 6 měsíců, -</a:t>
            </a:r>
            <a:r>
              <a:rPr lang="cs-CZ" altLang="cs-CZ" sz="1600" dirty="0" smtClean="0"/>
              <a:t>20°C</a:t>
            </a:r>
            <a:r>
              <a:rPr lang="cs-CZ" altLang="cs-CZ" sz="1600" dirty="0"/>
              <a:t>,  zmrzlé 60% </a:t>
            </a:r>
            <a:r>
              <a:rPr lang="cs-CZ" altLang="cs-CZ" sz="1600" dirty="0" smtClean="0"/>
              <a:t>těla (test. extrém: -18°C až 220 dnů)</a:t>
            </a:r>
            <a:endParaRPr lang="cs-CZ" altLang="cs-CZ" sz="1600" dirty="0"/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- před finálním zimním zamrznutím 10 -15x zmrzne – „trénink“ </a:t>
            </a:r>
            <a:r>
              <a:rPr lang="cs-CZ" altLang="cs-CZ" sz="1600" dirty="0" err="1" smtClean="0"/>
              <a:t>kr</a:t>
            </a:r>
            <a:r>
              <a:rPr lang="en-US" altLang="cs-CZ" sz="1600" dirty="0" smtClean="0"/>
              <a:t>y</a:t>
            </a:r>
            <a:r>
              <a:rPr lang="cs-CZ" altLang="cs-CZ" sz="1600" dirty="0" err="1" smtClean="0"/>
              <a:t>oprotekce</a:t>
            </a:r>
            <a:r>
              <a:rPr lang="cs-CZ" altLang="cs-CZ" sz="1600" dirty="0" smtClean="0"/>
              <a:t> glukózou,   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opakované zmražení vede k </a:t>
            </a:r>
            <a:r>
              <a:rPr lang="cs-CZ" altLang="cs-CZ" sz="1600" dirty="0" err="1" smtClean="0"/>
              <a:t>jejimu</a:t>
            </a:r>
            <a:r>
              <a:rPr lang="cs-CZ" altLang="cs-CZ" sz="1600" dirty="0" smtClean="0"/>
              <a:t> navýšeni</a:t>
            </a:r>
            <a:r>
              <a:rPr lang="en-US" altLang="cs-CZ" sz="1600" dirty="0" smtClean="0"/>
              <a:t> v </a:t>
            </a:r>
            <a:r>
              <a:rPr lang="cs-CZ" altLang="cs-CZ" sz="1600" dirty="0" smtClean="0"/>
              <a:t>tkáních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- snížení množství vody v tkáních, </a:t>
            </a:r>
            <a:r>
              <a:rPr lang="cs-CZ" altLang="cs-CZ" sz="1600" dirty="0"/>
              <a:t>její stažení do břišní dutiny, 100x větší </a:t>
            </a:r>
            <a:r>
              <a:rPr lang="cs-CZ" altLang="cs-CZ" sz="1600" dirty="0" smtClean="0"/>
              <a:t>koncentrace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  glukosy </a:t>
            </a:r>
            <a:r>
              <a:rPr lang="cs-CZ" altLang="cs-CZ" sz="1600" dirty="0"/>
              <a:t>v krvi + cukerné </a:t>
            </a:r>
            <a:r>
              <a:rPr lang="cs-CZ" altLang="cs-CZ" sz="1600" dirty="0" smtClean="0"/>
              <a:t>alkoholy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- vznik ledu mezi </a:t>
            </a:r>
            <a:r>
              <a:rPr lang="cs-CZ" altLang="cs-CZ" sz="1600" dirty="0"/>
              <a:t>tkáněmi led, orgány dehydrované a svraštělé, malé  tupé </a:t>
            </a:r>
            <a:r>
              <a:rPr lang="cs-CZ" altLang="cs-CZ" sz="1600" dirty="0" smtClean="0"/>
              <a:t>krystaly ledu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600" dirty="0" smtClean="0"/>
              <a:t>   v </a:t>
            </a:r>
            <a:r>
              <a:rPr lang="cs-CZ" altLang="cs-CZ" sz="1600" dirty="0"/>
              <a:t>krvi, vysoká </a:t>
            </a:r>
            <a:r>
              <a:rPr lang="cs-CZ" altLang="cs-CZ" sz="1600" dirty="0" smtClean="0"/>
              <a:t>koncentrace fibrinogenu </a:t>
            </a:r>
            <a:r>
              <a:rPr lang="cs-CZ" altLang="cs-CZ" sz="1600" dirty="0"/>
              <a:t>v krvi – opravy poškození </a:t>
            </a:r>
            <a:r>
              <a:rPr lang="cs-CZ" altLang="cs-CZ" sz="1600" dirty="0" smtClean="0"/>
              <a:t>cév</a:t>
            </a:r>
            <a:endParaRPr lang="cs-CZ" altLang="cs-CZ" sz="1600" dirty="0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22964"/>
            <a:ext cx="317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56" y="3357110"/>
            <a:ext cx="4386943" cy="30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6200" y="235803"/>
            <a:ext cx="594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Ektotermo</a:t>
            </a:r>
            <a:r>
              <a:rPr lang="cs-CZ" sz="2000" b="1" dirty="0" err="1" smtClean="0"/>
              <a:t>vé</a:t>
            </a:r>
            <a:r>
              <a:rPr lang="cs-CZ" sz="2000" b="1" dirty="0" smtClean="0"/>
              <a:t> – </a:t>
            </a:r>
            <a:r>
              <a:rPr lang="cs-CZ" sz="1800" b="1" dirty="0" smtClean="0"/>
              <a:t>souhrn chladových adaptací</a:t>
            </a:r>
          </a:p>
          <a:p>
            <a:endParaRPr lang="cs-CZ" sz="1800" dirty="0" smtClean="0"/>
          </a:p>
          <a:p>
            <a:r>
              <a:rPr lang="cs-CZ" dirty="0" smtClean="0"/>
              <a:t>- základní strategií, je vyhledávání prostředí s vhodnou teplotou</a:t>
            </a:r>
            <a:endParaRPr lang="cs-CZ" dirty="0"/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886" y="1319510"/>
            <a:ext cx="9227206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rgbClr val="F8F8F8"/>
                </a:solidFill>
              </a:rPr>
              <a:t>Ryby</a:t>
            </a:r>
          </a:p>
          <a:p>
            <a:endParaRPr lang="cs-CZ" altLang="cs-CZ" sz="1200" b="0" dirty="0"/>
          </a:p>
          <a:p>
            <a:pPr>
              <a:lnSpc>
                <a:spcPct val="150000"/>
              </a:lnSpc>
            </a:pPr>
            <a:r>
              <a:rPr lang="cs-CZ" altLang="cs-CZ" dirty="0" smtClean="0"/>
              <a:t>-</a:t>
            </a:r>
            <a:r>
              <a:rPr lang="cs-CZ" altLang="cs-CZ" b="0" dirty="0" smtClean="0"/>
              <a:t>   Voda je teplotně </a:t>
            </a:r>
            <a:r>
              <a:rPr lang="cs-CZ" altLang="cs-CZ" b="0" dirty="0" err="1" smtClean="0"/>
              <a:t>homogení</a:t>
            </a:r>
            <a:r>
              <a:rPr lang="cs-CZ" altLang="cs-CZ" b="0" dirty="0" smtClean="0"/>
              <a:t>, s velkou tepelnou setrvačností</a:t>
            </a:r>
            <a:endParaRPr lang="cs-CZ" altLang="cs-CZ" b="0" dirty="0">
              <a:sym typeface="Symbol" panose="05050102010706020507" pitchFamily="18" charset="2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 Voda </a:t>
            </a:r>
            <a:r>
              <a:rPr lang="cs-CZ" altLang="cs-CZ" dirty="0" err="1" smtClean="0">
                <a:sym typeface="Symbol" panose="05050102010706020507" pitchFamily="18" charset="2"/>
              </a:rPr>
              <a:t>ma</a:t>
            </a:r>
            <a:r>
              <a:rPr lang="cs-CZ" altLang="cs-CZ" dirty="0" smtClean="0">
                <a:sym typeface="Symbol" panose="05050102010706020507" pitchFamily="18" charset="2"/>
              </a:rPr>
              <a:t> velkou tepelnou vodivost – rychlá výměna tepla vedením, ryby bez dostatečné izolace,</a:t>
            </a:r>
          </a:p>
          <a:p>
            <a:pPr>
              <a:lnSpc>
                <a:spcPct val="150000"/>
              </a:lnSpc>
            </a:pP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dirty="0" smtClean="0">
                <a:sym typeface="Symbol" panose="05050102010706020507" pitchFamily="18" charset="2"/>
              </a:rPr>
              <a:t>   silně prokrvená žábra s přímým stykem s vodou</a:t>
            </a:r>
            <a:r>
              <a:rPr lang="cs-CZ" altLang="cs-CZ" b="0" dirty="0" smtClean="0">
                <a:sym typeface="Symbol" panose="05050102010706020507" pitchFamily="18" charset="2"/>
              </a:rPr>
              <a:t>  =</a:t>
            </a:r>
            <a:r>
              <a:rPr lang="en-US" altLang="cs-CZ" b="0" dirty="0" smtClean="0">
                <a:sym typeface="Symbol" panose="05050102010706020507" pitchFamily="18" charset="2"/>
              </a:rPr>
              <a:t>&gt; </a:t>
            </a:r>
            <a:r>
              <a:rPr lang="en-US" altLang="cs-CZ" b="0" dirty="0" err="1" smtClean="0">
                <a:sym typeface="Symbol" panose="05050102010706020507" pitchFamily="18" charset="2"/>
              </a:rPr>
              <a:t>teplota</a:t>
            </a:r>
            <a:r>
              <a:rPr lang="en-US" altLang="cs-CZ" b="0" dirty="0" smtClean="0">
                <a:sym typeface="Symbol" panose="05050102010706020507" pitchFamily="18" charset="2"/>
              </a:rPr>
              <a:t> t</a:t>
            </a:r>
            <a:r>
              <a:rPr lang="cs-CZ" altLang="cs-CZ" b="0" dirty="0" err="1" smtClean="0">
                <a:sym typeface="Symbol" panose="05050102010706020507" pitchFamily="18" charset="2"/>
              </a:rPr>
              <a:t>ěla</a:t>
            </a:r>
            <a:r>
              <a:rPr lang="cs-CZ" altLang="cs-CZ" b="0" dirty="0" smtClean="0">
                <a:sym typeface="Symbol" panose="05050102010706020507" pitchFamily="18" charset="2"/>
              </a:rPr>
              <a:t> je téměř identická</a:t>
            </a:r>
            <a:r>
              <a:rPr lang="en-US" altLang="cs-CZ" b="0" dirty="0" smtClean="0">
                <a:sym typeface="Symbol" panose="05050102010706020507" pitchFamily="18" charset="2"/>
              </a:rPr>
              <a:t> s </a:t>
            </a:r>
            <a:r>
              <a:rPr lang="en-US" altLang="cs-CZ" b="0" dirty="0" err="1" smtClean="0">
                <a:sym typeface="Symbol" panose="05050102010706020507" pitchFamily="18" charset="2"/>
              </a:rPr>
              <a:t>teplotou</a:t>
            </a:r>
            <a:r>
              <a:rPr lang="en-US" altLang="cs-CZ" b="0" dirty="0" smtClean="0">
                <a:sym typeface="Symbol" panose="05050102010706020507" pitchFamily="18" charset="2"/>
              </a:rPr>
              <a:t> </a:t>
            </a:r>
            <a:r>
              <a:rPr lang="en-US" altLang="cs-CZ" b="0" dirty="0" err="1" smtClean="0">
                <a:sym typeface="Symbol" panose="05050102010706020507" pitchFamily="18" charset="2"/>
              </a:rPr>
              <a:t>vody</a:t>
            </a:r>
            <a:endParaRPr lang="cs-CZ" altLang="cs-CZ" b="0" dirty="0">
              <a:sym typeface="Symbol" panose="05050102010706020507" pitchFamily="18" charset="2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 Neznáme ryby, které by tolerovaly promrznutí</a:t>
            </a:r>
          </a:p>
          <a:p>
            <a:pPr>
              <a:lnSpc>
                <a:spcPct val="150000"/>
              </a:lnSpc>
            </a:pPr>
            <a:endParaRPr lang="cs-CZ" altLang="cs-CZ" dirty="0">
              <a:sym typeface="Symbol" panose="05050102010706020507" pitchFamily="18" charset="2"/>
            </a:endParaRPr>
          </a:p>
          <a:p>
            <a:r>
              <a:rPr lang="cs-CZ" altLang="cs-CZ" sz="2000" b="1" dirty="0">
                <a:solidFill>
                  <a:srgbClr val="F8F8F8"/>
                </a:solidFill>
              </a:rPr>
              <a:t>Obojživelníci</a:t>
            </a:r>
          </a:p>
          <a:p>
            <a:r>
              <a:rPr lang="cs-CZ" altLang="cs-CZ" dirty="0"/>
              <a:t> </a:t>
            </a:r>
            <a:endParaRPr lang="cs-CZ" altLang="cs-CZ" sz="1200" dirty="0"/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/>
              <a:t>Podchlazení i promrznutí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/>
              <a:t>U podchlazení/</a:t>
            </a:r>
            <a:r>
              <a:rPr lang="cs-CZ" altLang="cs-CZ" dirty="0" err="1" smtClean="0"/>
              <a:t>supercoolingu</a:t>
            </a:r>
            <a:r>
              <a:rPr lang="cs-CZ" altLang="cs-CZ" dirty="0" smtClean="0"/>
              <a:t> – hrozí zmrznutí při kontaktu s ledem -</a:t>
            </a:r>
            <a:r>
              <a:rPr lang="en-US" altLang="cs-CZ" dirty="0" smtClean="0"/>
              <a:t>&gt; </a:t>
            </a:r>
            <a:r>
              <a:rPr lang="cs-CZ" altLang="cs-CZ" dirty="0" smtClean="0"/>
              <a:t>permeabilní pokožka, </a:t>
            </a:r>
          </a:p>
          <a:p>
            <a:pPr>
              <a:lnSpc>
                <a:spcPct val="150000"/>
              </a:lnSpc>
            </a:pPr>
            <a:r>
              <a:rPr lang="cs-CZ" altLang="cs-CZ" dirty="0"/>
              <a:t> </a:t>
            </a:r>
            <a:r>
              <a:rPr lang="cs-CZ" altLang="cs-CZ" dirty="0" smtClean="0"/>
              <a:t>  vazba </a:t>
            </a:r>
            <a:r>
              <a:rPr lang="cs-CZ" altLang="cs-CZ" dirty="0"/>
              <a:t>na </a:t>
            </a:r>
            <a:r>
              <a:rPr lang="cs-CZ" altLang="cs-CZ" dirty="0" smtClean="0"/>
              <a:t>vlhké prostředí </a:t>
            </a:r>
            <a:endParaRPr lang="cs-CZ" altLang="cs-CZ" dirty="0"/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Zmrznutí </a:t>
            </a:r>
            <a:r>
              <a:rPr lang="cs-CZ" altLang="cs-CZ" dirty="0">
                <a:sym typeface="Symbol" panose="05050102010706020507" pitchFamily="18" charset="2"/>
              </a:rPr>
              <a:t>max. 65 % vody je přeměněno na </a:t>
            </a:r>
            <a:r>
              <a:rPr lang="cs-CZ" altLang="cs-CZ" dirty="0" smtClean="0">
                <a:sym typeface="Symbol" panose="05050102010706020507" pitchFamily="18" charset="2"/>
              </a:rPr>
              <a:t>led, (-)5°C – (-)20°C, týdny, nutný trénink</a:t>
            </a:r>
          </a:p>
          <a:p>
            <a:pPr>
              <a:lnSpc>
                <a:spcPct val="150000"/>
              </a:lnSpc>
            </a:pP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dirty="0" smtClean="0">
                <a:sym typeface="Symbol" panose="05050102010706020507" pitchFamily="18" charset="2"/>
              </a:rPr>
              <a:t>  (žáby </a:t>
            </a:r>
            <a:r>
              <a:rPr lang="cs-CZ" altLang="cs-CZ" i="1" dirty="0" err="1" smtClean="0">
                <a:sym typeface="Symbol" panose="05050102010706020507" pitchFamily="18" charset="2"/>
              </a:rPr>
              <a:t>Rana</a:t>
            </a:r>
            <a:r>
              <a:rPr lang="cs-CZ" altLang="cs-CZ" dirty="0" smtClean="0">
                <a:sym typeface="Symbol" panose="05050102010706020507" pitchFamily="18" charset="2"/>
              </a:rPr>
              <a:t>, </a:t>
            </a:r>
            <a:r>
              <a:rPr lang="cs-CZ" altLang="cs-CZ" i="1" dirty="0" err="1" smtClean="0">
                <a:sym typeface="Symbol" panose="05050102010706020507" pitchFamily="18" charset="2"/>
              </a:rPr>
              <a:t>Hyla</a:t>
            </a:r>
            <a:r>
              <a:rPr lang="cs-CZ" altLang="cs-CZ" dirty="0" smtClean="0">
                <a:sym typeface="Symbol" panose="05050102010706020507" pitchFamily="18" charset="2"/>
              </a:rPr>
              <a:t>, snad někteří mloci)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 smtClean="0">
                <a:sym typeface="Symbol" panose="05050102010706020507" pitchFamily="18" charset="2"/>
              </a:rPr>
              <a:t>Podchlazení až na (-)3°C</a:t>
            </a:r>
          </a:p>
          <a:p>
            <a:endParaRPr lang="cs-CZ" altLang="cs-CZ" sz="120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44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109478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800" b="1" dirty="0">
                <a:solidFill>
                  <a:srgbClr val="F8F8F8"/>
                </a:solidFill>
              </a:rPr>
              <a:t>Plazi </a:t>
            </a:r>
            <a:r>
              <a:rPr lang="cs-CZ" altLang="cs-CZ" dirty="0">
                <a:solidFill>
                  <a:srgbClr val="F8F8F8"/>
                </a:solidFill>
              </a:rPr>
              <a:t>– zimní dormance = </a:t>
            </a:r>
            <a:r>
              <a:rPr lang="cs-CZ" altLang="cs-CZ" b="1" dirty="0" err="1">
                <a:solidFill>
                  <a:srgbClr val="F8F8F8"/>
                </a:solidFill>
              </a:rPr>
              <a:t>brumace</a:t>
            </a:r>
            <a:endParaRPr lang="cs-CZ" altLang="cs-CZ" b="1" dirty="0">
              <a:solidFill>
                <a:srgbClr val="F8F8F8"/>
              </a:solidFill>
            </a:endParaRPr>
          </a:p>
          <a:p>
            <a:pPr>
              <a:lnSpc>
                <a:spcPct val="150000"/>
              </a:lnSpc>
            </a:pPr>
            <a:endParaRPr lang="cs-CZ" altLang="cs-CZ" sz="1200" dirty="0">
              <a:solidFill>
                <a:schemeClr val="accent2"/>
              </a:solidFill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/>
              <a:t>Podobně jak </a:t>
            </a:r>
            <a:r>
              <a:rPr lang="cs-CZ" altLang="cs-CZ" dirty="0" err="1"/>
              <a:t>obojživelnící</a:t>
            </a:r>
            <a:r>
              <a:rPr lang="cs-CZ" altLang="cs-CZ" dirty="0"/>
              <a:t>, podchlazení i promrznutí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cs-CZ" altLang="cs-CZ" dirty="0"/>
              <a:t>Málo propustná, odolná pokožka – menší </a:t>
            </a:r>
            <a:r>
              <a:rPr lang="cs-CZ" altLang="cs-CZ" dirty="0" err="1"/>
              <a:t>ryziko</a:t>
            </a:r>
            <a:r>
              <a:rPr lang="cs-CZ" altLang="cs-CZ" dirty="0"/>
              <a:t> vyschnutí, menší riziko prolomení bodu podchlazení (</a:t>
            </a:r>
            <a:r>
              <a:rPr lang="cs-CZ" altLang="cs-CZ" dirty="0" err="1"/>
              <a:t>supercooling</a:t>
            </a:r>
            <a:r>
              <a:rPr lang="cs-CZ" altLang="cs-CZ" dirty="0"/>
              <a:t> </a:t>
            </a:r>
            <a:r>
              <a:rPr lang="cs-CZ" altLang="cs-CZ" dirty="0" smtClean="0"/>
              <a:t>point, možnost </a:t>
            </a:r>
            <a:r>
              <a:rPr lang="cs-CZ" altLang="cs-CZ" dirty="0"/>
              <a:t>přes nos oko, kloaku)</a:t>
            </a:r>
          </a:p>
          <a:p>
            <a:pPr>
              <a:lnSpc>
                <a:spcPct val="150000"/>
              </a:lnSpc>
            </a:pPr>
            <a:r>
              <a:rPr lang="cs-CZ" altLang="cs-CZ" dirty="0" smtClean="0"/>
              <a:t>-  Zmrznutí </a:t>
            </a:r>
            <a:r>
              <a:rPr lang="cs-CZ" altLang="cs-CZ" dirty="0"/>
              <a:t>některé želvy a jejich mláďata/vajíčka  </a:t>
            </a:r>
            <a:r>
              <a:rPr lang="cs-CZ" altLang="cs-CZ" i="1" dirty="0" err="1">
                <a:sym typeface="Symbol" panose="05050102010706020507" pitchFamily="18" charset="2"/>
              </a:rPr>
              <a:t>Chrysemis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picta</a:t>
            </a:r>
            <a:r>
              <a:rPr lang="cs-CZ" altLang="cs-CZ" i="1" dirty="0">
                <a:sym typeface="Symbol" panose="05050102010706020507" pitchFamily="18" charset="2"/>
              </a:rPr>
              <a:t>, </a:t>
            </a:r>
            <a:r>
              <a:rPr lang="cs-CZ" altLang="cs-CZ" i="1" dirty="0" err="1">
                <a:sym typeface="Symbol" panose="05050102010706020507" pitchFamily="18" charset="2"/>
              </a:rPr>
              <a:t>Emydoidea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blandigii</a:t>
            </a:r>
            <a:r>
              <a:rPr lang="cs-CZ" altLang="cs-CZ" i="1" dirty="0" smtClean="0">
                <a:sym typeface="Symbol" panose="05050102010706020507" pitchFamily="18" charset="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smtClean="0">
                <a:sym typeface="Symbol" panose="05050102010706020507" pitchFamily="18" charset="2"/>
              </a:rPr>
              <a:t>   </a:t>
            </a:r>
            <a:r>
              <a:rPr lang="cs-CZ" altLang="cs-CZ" i="1" dirty="0" err="1" smtClean="0">
                <a:sym typeface="Symbol" panose="05050102010706020507" pitchFamily="18" charset="2"/>
              </a:rPr>
              <a:t>Malaclemys</a:t>
            </a:r>
            <a:r>
              <a:rPr lang="cs-CZ" altLang="cs-CZ" i="1" dirty="0" smtClean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terrapinTerrapene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>
                <a:sym typeface="Symbol" panose="05050102010706020507" pitchFamily="18" charset="2"/>
              </a:rPr>
              <a:t>carolina</a:t>
            </a:r>
            <a:r>
              <a:rPr lang="cs-CZ" altLang="cs-CZ" i="1" dirty="0">
                <a:sym typeface="Symbol" panose="05050102010706020507" pitchFamily="18" charset="2"/>
              </a:rPr>
              <a:t>, T. </a:t>
            </a:r>
            <a:r>
              <a:rPr lang="cs-CZ" altLang="cs-CZ" i="1" dirty="0" err="1" smtClean="0">
                <a:sym typeface="Symbol" panose="05050102010706020507" pitchFamily="18" charset="2"/>
              </a:rPr>
              <a:t>ornata</a:t>
            </a:r>
            <a:r>
              <a:rPr lang="cs-CZ" altLang="cs-CZ" i="1" dirty="0" smtClean="0">
                <a:sym typeface="Symbol" panose="05050102010706020507" pitchFamily="18" charset="2"/>
              </a:rPr>
              <a:t>,</a:t>
            </a:r>
            <a:r>
              <a:rPr lang="cs-CZ" altLang="cs-CZ" dirty="0" smtClean="0">
                <a:sym typeface="Symbol" panose="05050102010706020507" pitchFamily="18" charset="2"/>
              </a:rPr>
              <a:t>  </a:t>
            </a:r>
            <a:r>
              <a:rPr lang="cs-CZ" altLang="cs-CZ" dirty="0">
                <a:sym typeface="Symbol" panose="05050102010706020507" pitchFamily="18" charset="2"/>
              </a:rPr>
              <a:t>ještěrky např. </a:t>
            </a:r>
            <a:r>
              <a:rPr lang="cs-CZ" altLang="cs-CZ" i="1" dirty="0" err="1">
                <a:sym typeface="Symbol" panose="05050102010706020507" pitchFamily="18" charset="2"/>
              </a:rPr>
              <a:t>Lacerta</a:t>
            </a:r>
            <a:r>
              <a:rPr lang="cs-CZ" altLang="cs-CZ" i="1" dirty="0">
                <a:sym typeface="Symbol" panose="05050102010706020507" pitchFamily="18" charset="2"/>
              </a:rPr>
              <a:t> </a:t>
            </a:r>
            <a:r>
              <a:rPr lang="cs-CZ" altLang="cs-CZ" i="1" dirty="0" err="1" smtClean="0">
                <a:sym typeface="Symbol" panose="05050102010706020507" pitchFamily="18" charset="2"/>
              </a:rPr>
              <a:t>vivipara</a:t>
            </a:r>
            <a:endParaRPr lang="cs-CZ" altLang="cs-CZ" dirty="0">
              <a:sym typeface="Symbol" panose="05050102010706020507" pitchFamily="18" charset="2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847154" y="3429000"/>
            <a:ext cx="4174382" cy="3142208"/>
            <a:chOff x="4741018" y="3429000"/>
            <a:chExt cx="4174382" cy="314220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018" y="3429000"/>
              <a:ext cx="4174382" cy="3142208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4876800" y="6096000"/>
              <a:ext cx="167706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err="1" smtClean="0">
                  <a:solidFill>
                    <a:srgbClr val="000000"/>
                  </a:solidFill>
                </a:rPr>
                <a:t>Lacerat</a:t>
              </a:r>
              <a:r>
                <a:rPr lang="cs-CZ" i="1" dirty="0" smtClean="0">
                  <a:solidFill>
                    <a:srgbClr val="000000"/>
                  </a:solidFill>
                </a:rPr>
                <a:t> </a:t>
              </a:r>
              <a:r>
                <a:rPr lang="cs-CZ" i="1" dirty="0" err="1" smtClean="0">
                  <a:solidFill>
                    <a:srgbClr val="000000"/>
                  </a:solidFill>
                </a:rPr>
                <a:t>viviparia</a:t>
              </a:r>
              <a:endParaRPr lang="cs-CZ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25186" y="3429000"/>
            <a:ext cx="4675414" cy="3158537"/>
            <a:chOff x="125186" y="3429000"/>
            <a:chExt cx="4675414" cy="3158537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186" y="3429000"/>
              <a:ext cx="4675414" cy="3158537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228600" y="6123763"/>
              <a:ext cx="2015295" cy="338554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err="1" smtClean="0"/>
                <a:t>Emydoidea</a:t>
              </a:r>
              <a:r>
                <a:rPr lang="cs-CZ" i="1" dirty="0" smtClean="0"/>
                <a:t> </a:t>
              </a:r>
              <a:r>
                <a:rPr lang="cs-CZ" i="1" dirty="0" err="1" smtClean="0"/>
                <a:t>blandigii</a:t>
              </a:r>
              <a:endParaRPr lang="cs-CZ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82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213100" y="241300"/>
            <a:ext cx="27114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TEPLO</a:t>
            </a: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396875" y="762000"/>
            <a:ext cx="3413125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1.</a:t>
            </a:r>
            <a:r>
              <a:rPr lang="cs-CZ" altLang="cs-CZ" sz="1600" b="1"/>
              <a:t>  tolerance k vysokým teplotám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          </a:t>
            </a:r>
            <a:r>
              <a:rPr lang="cs-CZ" altLang="cs-CZ" sz="1600"/>
              <a:t>- rozdíly podle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závislé na vlhkosti</a:t>
            </a:r>
          </a:p>
        </p:txBody>
      </p:sp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4170363" y="990600"/>
            <a:ext cx="2687637" cy="54197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max teplota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halančík (</a:t>
            </a:r>
            <a:r>
              <a:rPr lang="cs-CZ" altLang="cs-CZ" sz="1400" i="1"/>
              <a:t>Fundulus</a:t>
            </a:r>
            <a:r>
              <a:rPr lang="cs-CZ" altLang="cs-CZ" sz="1400"/>
              <a:t>)    35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mloci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Rhyacotriton</a:t>
            </a:r>
            <a:r>
              <a:rPr lang="cs-CZ" altLang="cs-CZ" sz="1400"/>
              <a:t>             29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Ensatina</a:t>
            </a:r>
            <a:r>
              <a:rPr lang="cs-CZ" altLang="cs-CZ" sz="1400"/>
              <a:t>                   34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Ambystoma</a:t>
            </a:r>
            <a:r>
              <a:rPr lang="cs-CZ" altLang="cs-CZ" sz="1400"/>
              <a:t>             35,6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žáby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Hyla</a:t>
            </a:r>
            <a:r>
              <a:rPr lang="cs-CZ" altLang="cs-CZ" sz="1400"/>
              <a:t>                        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Rana</a:t>
            </a:r>
            <a:r>
              <a:rPr lang="cs-CZ" altLang="cs-CZ" sz="1400"/>
              <a:t>                       37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</a:t>
            </a:r>
            <a:r>
              <a:rPr lang="cs-CZ" altLang="cs-CZ" sz="1400" i="1"/>
              <a:t>Bufo</a:t>
            </a:r>
            <a:r>
              <a:rPr lang="cs-CZ" altLang="cs-CZ" sz="1400"/>
              <a:t>                         41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aligátoři                     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želvy                         41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ještěři                       43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scinci                    41,2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varani                   42,0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gekoni                  43,7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leguáni                  45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pygopodi               46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hadi                        40,4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korálovci              40,4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chřestýši              41,3</a:t>
            </a:r>
          </a:p>
        </p:txBody>
      </p:sp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2514600" cy="166211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44613"/>
            <a:ext cx="2362200" cy="155098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16"/>
          <p:cNvSpPr txBox="1">
            <a:spLocks noChangeArrowheads="1"/>
          </p:cNvSpPr>
          <p:nvPr/>
        </p:nvSpPr>
        <p:spPr bwMode="auto">
          <a:xfrm>
            <a:off x="528638" y="2057400"/>
            <a:ext cx="3052762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Tolerance k vysokým teplotám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koreluje s teplotami prostředí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kde se daný organismus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vyskytuje příklad vnitrorodové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variace rodu </a:t>
            </a:r>
            <a:r>
              <a:rPr lang="cs-CZ" altLang="cs-CZ" sz="1600" i="1"/>
              <a:t>Anolis</a:t>
            </a:r>
            <a:r>
              <a:rPr lang="cs-CZ" altLang="cs-CZ" sz="1600"/>
              <a:t>.                </a:t>
            </a:r>
          </a:p>
        </p:txBody>
      </p:sp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517525" y="3378200"/>
            <a:ext cx="3063875" cy="10795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Druhy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otevřené krajiny           38-41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smíšené krajiny           33-36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lesní                            33-35 °C</a:t>
            </a:r>
          </a:p>
        </p:txBody>
      </p:sp>
      <p:pic>
        <p:nvPicPr>
          <p:cNvPr id="1741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94225"/>
            <a:ext cx="2895600" cy="211137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468968"/>
              </p:ext>
            </p:extLst>
          </p:nvPr>
        </p:nvGraphicFramePr>
        <p:xfrm>
          <a:off x="304800" y="2987675"/>
          <a:ext cx="4114800" cy="324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3" name="Image" r:id="rId3" imgW="2894082" imgH="2281433" progId="PhotoshopElements.Image.5">
                  <p:embed/>
                </p:oleObj>
              </mc:Choice>
              <mc:Fallback>
                <p:oleObj name="Image" r:id="rId3" imgW="2894082" imgH="2281433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987675"/>
                        <a:ext cx="4114800" cy="3243263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774700" y="381000"/>
            <a:ext cx="756126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2.</a:t>
            </a:r>
            <a:r>
              <a:rPr lang="cs-CZ" altLang="cs-CZ" sz="1600" b="1"/>
              <a:t>  schopnost ochlazování evaporací (pocením)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              </a:t>
            </a:r>
            <a:r>
              <a:rPr lang="cs-CZ" altLang="cs-CZ" sz="1600"/>
              <a:t>- účinnost závislá na vlhkosti a teplotě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- u obratlovců většinou aktivní evaporace (mukózní žlázky proti vyschnutí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v kombinaci s intenzivním prokrvením kůže)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- metabolické teplo často snižováno i vodními ztrátami při respiraci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a pasivním odparem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- je třeba zabránit vyschnutí organismu</a:t>
            </a:r>
          </a:p>
        </p:txBody>
      </p:sp>
      <p:pic>
        <p:nvPicPr>
          <p:cNvPr id="1843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05225"/>
            <a:ext cx="3352800" cy="25146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4495800" y="2981325"/>
            <a:ext cx="4560864" cy="52322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Schopnost </a:t>
            </a:r>
            <a:r>
              <a:rPr lang="cs-CZ" altLang="cs-CZ" sz="1400" dirty="0" err="1"/>
              <a:t>čukvaly</a:t>
            </a:r>
            <a:r>
              <a:rPr lang="cs-CZ" altLang="cs-CZ" sz="1400" dirty="0"/>
              <a:t> (</a:t>
            </a:r>
            <a:r>
              <a:rPr lang="cs-CZ" altLang="cs-CZ" sz="1400" i="1" dirty="0" err="1"/>
              <a:t>Sauromalus</a:t>
            </a:r>
            <a:r>
              <a:rPr lang="cs-CZ" altLang="cs-CZ" sz="1400" dirty="0"/>
              <a:t>) </a:t>
            </a:r>
            <a:r>
              <a:rPr lang="cs-CZ" altLang="cs-CZ" sz="1400" dirty="0" err="1"/>
              <a:t>snížovat</a:t>
            </a:r>
            <a:r>
              <a:rPr lang="cs-CZ" altLang="cs-CZ" sz="1400" dirty="0"/>
              <a:t> teplotu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mozku oproti okolí ztrátami vody </a:t>
            </a:r>
            <a:r>
              <a:rPr lang="cs-CZ" altLang="cs-CZ" sz="1400" dirty="0" smtClean="0"/>
              <a:t>evaporací při respiraci</a:t>
            </a:r>
            <a:endParaRPr lang="cs-CZ" alt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71900"/>
            <a:ext cx="3505200" cy="26289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459" name="Object 6"/>
          <p:cNvGraphicFramePr>
            <a:graphicFrameLocks noChangeAspect="1"/>
          </p:cNvGraphicFramePr>
          <p:nvPr/>
        </p:nvGraphicFramePr>
        <p:xfrm>
          <a:off x="838200" y="1854200"/>
          <a:ext cx="5257800" cy="332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Image" r:id="rId4" imgW="3090678" imgH="1956571" progId="PhotoshopElements.Image.5">
                  <p:embed/>
                </p:oleObj>
              </mc:Choice>
              <mc:Fallback>
                <p:oleObj name="Image" r:id="rId4" imgW="3090678" imgH="1956571" progId="PhotoshopElements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854200"/>
                        <a:ext cx="5257800" cy="33274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762000" y="520700"/>
            <a:ext cx="7615238" cy="10795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Závislost tělní teploty (T</a:t>
            </a:r>
            <a:r>
              <a:rPr lang="cs-CZ" altLang="cs-CZ" sz="1600" baseline="-25000"/>
              <a:t>b</a:t>
            </a:r>
            <a:r>
              <a:rPr lang="cs-CZ" altLang="cs-CZ" sz="1600"/>
              <a:t>) na teplotě prostředí (T</a:t>
            </a:r>
            <a:r>
              <a:rPr lang="cs-CZ" altLang="cs-CZ" sz="1600" baseline="-25000"/>
              <a:t>a</a:t>
            </a:r>
            <a:r>
              <a:rPr lang="cs-CZ" altLang="cs-CZ" sz="1600"/>
              <a:t>) a intenzita evaporace (EWL)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u rosničky </a:t>
            </a:r>
            <a:r>
              <a:rPr lang="cs-CZ" altLang="cs-CZ" sz="1600" i="1"/>
              <a:t>Phyllomedusa</a:t>
            </a:r>
            <a:r>
              <a:rPr lang="cs-CZ" altLang="cs-CZ" sz="1600"/>
              <a:t>. Tato rosnička je navíc chráněná proti ztrátám vody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tenkou vrstvou epidermálního vosku, ten při vysoké teplotě ale taje, což usnadňuje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evaporaci. Hlavní roli však hrají mukózní žlázy. * zvýšení při aktivitě.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47638" y="457200"/>
            <a:ext cx="8824912" cy="30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Ektotermové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</a:t>
            </a:r>
            <a:r>
              <a:rPr lang="cs-CZ" altLang="cs-CZ" sz="1600" b="1" u="sng"/>
              <a:t>eurytermové</a:t>
            </a:r>
            <a:r>
              <a:rPr lang="cs-CZ" altLang="cs-CZ" sz="1600"/>
              <a:t> – teplota těla vždy stejná jako teplota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neinvestují žádný čas a ani energii do termoregulace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životní funkce plně závislé na aktuální teplotě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</a:t>
            </a:r>
            <a:r>
              <a:rPr lang="cs-CZ" altLang="cs-CZ" sz="1600" b="1" u="sng"/>
              <a:t>stenotermové</a:t>
            </a:r>
            <a:r>
              <a:rPr lang="cs-CZ" altLang="cs-CZ" sz="1600"/>
              <a:t> – v určitém rozsahu aktivně termoregulují, často spojeno s chováním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termoregulace je závislá a možná jen v určitém teplotním rozmezí, jinak jak eurytermové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při stejné teplotě těla mají 10x menší energetické nároky oproti endotermům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- na noc většinou snížení v důsledku snížení teploty prostření. Celkově u aktivních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ektotermů je denní spotřeba energie 20x menší jak u endotermů 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810000" cy="27273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78263"/>
            <a:ext cx="3905250" cy="2747962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676650" y="152400"/>
            <a:ext cx="17462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ENDOTERMIE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257300" y="609600"/>
            <a:ext cx="66294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zdrojem tepla je zejména vlastní metabolismus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většina endotermních organismů, jsou i dobří termoregulátoři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na schopnost udržet teplotu má zásadní vliv metabolismus (zdroj)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a tepelná vodivost tkání a pokryvu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201613" y="2057400"/>
            <a:ext cx="3989387" cy="15049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Intenzitu termoregulace lze vyjádřit rovnicí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T</a:t>
            </a:r>
            <a:r>
              <a:rPr lang="cs-CZ" altLang="cs-CZ" sz="1600" baseline="-25000"/>
              <a:t>b</a:t>
            </a:r>
            <a:r>
              <a:rPr lang="cs-CZ" altLang="cs-CZ" sz="1600"/>
              <a:t> = b + aT</a:t>
            </a:r>
            <a:r>
              <a:rPr lang="cs-CZ" altLang="cs-CZ" sz="1600" baseline="-25000"/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b</a:t>
            </a:r>
            <a:r>
              <a:rPr lang="cs-CZ" altLang="cs-CZ" sz="1400"/>
              <a:t> – teplota těla (y)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a</a:t>
            </a:r>
            <a:r>
              <a:rPr lang="cs-CZ" altLang="cs-CZ" sz="1400"/>
              <a:t> – teplota prostředí (x)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4627563" y="1752600"/>
            <a:ext cx="3995737" cy="50022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Příklady hodnot „</a:t>
            </a:r>
            <a:r>
              <a:rPr lang="cs-CZ" altLang="cs-CZ" sz="1400" b="1"/>
              <a:t>a</a:t>
            </a:r>
            <a:r>
              <a:rPr lang="cs-CZ" altLang="cs-CZ" sz="1400"/>
              <a:t>“ a „</a:t>
            </a:r>
            <a:r>
              <a:rPr lang="cs-CZ" altLang="cs-CZ" sz="1400" b="1"/>
              <a:t>b</a:t>
            </a:r>
            <a:r>
              <a:rPr lang="cs-CZ" altLang="cs-CZ" sz="1400"/>
              <a:t>“ pro různé organismy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             </a:t>
            </a:r>
            <a:r>
              <a:rPr lang="cs-CZ" altLang="cs-CZ" sz="1400" b="1"/>
              <a:t> b         a      kategorie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lesní </a:t>
            </a:r>
            <a:r>
              <a:rPr lang="cs-CZ" altLang="cs-CZ" sz="1400" i="1"/>
              <a:t>Anolis                    </a:t>
            </a:r>
            <a:r>
              <a:rPr lang="cs-CZ" altLang="cs-CZ" sz="1400"/>
              <a:t>-3,8     1,17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vodní mlok                      0,0     1,0  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krajta (male)                   9,6      0,67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skokan                           12,0     0,60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krajta (female)               14,5     0,48 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stepní </a:t>
            </a:r>
            <a:r>
              <a:rPr lang="cs-CZ" altLang="cs-CZ" sz="1400" i="1"/>
              <a:t>Anolis</a:t>
            </a:r>
            <a:r>
              <a:rPr lang="cs-CZ" altLang="cs-CZ" sz="1400"/>
              <a:t>                  16,4     0,43     ektoterm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hlink"/>
                </a:solidFill>
              </a:rPr>
              <a:t>(kovový kanistr s vodou   24,3    0,30      pasivní)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tuňák                              25,5    0,24 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krajta s mláďaty             28,0    0,12 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myš (</a:t>
            </a:r>
            <a:r>
              <a:rPr lang="cs-CZ" altLang="cs-CZ" sz="1400" i="1"/>
              <a:t>Chaetodipus</a:t>
            </a:r>
            <a:r>
              <a:rPr lang="cs-CZ" altLang="cs-CZ" sz="1400"/>
              <a:t> )        35,4   0,081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amazoňan                      40,9    0,01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vrabec                            40,0    0,05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hranostaj                        39,5    0,00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tabon                              40,3   -0,04  endoterm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chemeClr val="hlink"/>
                </a:solidFill>
              </a:rPr>
              <a:t>Philodendron    </a:t>
            </a:r>
            <a:r>
              <a:rPr lang="cs-CZ" altLang="cs-CZ" sz="1400">
                <a:solidFill>
                  <a:schemeClr val="hlink"/>
                </a:solidFill>
              </a:rPr>
              <a:t>              38,0     0,18  endoterm</a:t>
            </a:r>
          </a:p>
        </p:txBody>
      </p:sp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3733800"/>
            <a:ext cx="1639887" cy="28956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12" descr="220px-Graf_of_linear_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438400" cy="2438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117725" y="4175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690688" y="647700"/>
            <a:ext cx="5741987" cy="46863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zdrojem tepla je </a:t>
            </a:r>
            <a:r>
              <a:rPr lang="cs-CZ" altLang="cs-CZ" sz="1600" b="1"/>
              <a:t>vlastní metabolismus</a:t>
            </a:r>
            <a:r>
              <a:rPr lang="cs-CZ" altLang="cs-CZ" sz="1600"/>
              <a:t> </a:t>
            </a:r>
            <a:r>
              <a:rPr lang="en-US" altLang="cs-CZ" sz="1600"/>
              <a:t>~</a:t>
            </a:r>
            <a:r>
              <a:rPr lang="cs-CZ" altLang="cs-CZ" sz="1600"/>
              <a:t> spotřeba O</a:t>
            </a:r>
            <a:r>
              <a:rPr lang="cs-CZ" altLang="cs-CZ" sz="1600" baseline="-25000"/>
              <a:t>2 </a:t>
            </a:r>
            <a:r>
              <a:rPr lang="cs-CZ" altLang="cs-CZ" sz="1600"/>
              <a:t>(VO</a:t>
            </a:r>
            <a:r>
              <a:rPr lang="cs-CZ" altLang="cs-CZ" sz="1600" baseline="-25000"/>
              <a:t>2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VO</a:t>
            </a:r>
            <a:r>
              <a:rPr lang="cs-CZ" altLang="cs-CZ" sz="1600" baseline="-25000"/>
              <a:t>2</a:t>
            </a:r>
            <a:r>
              <a:rPr lang="cs-CZ" altLang="cs-CZ" sz="1600"/>
              <a:t> = C (T</a:t>
            </a:r>
            <a:r>
              <a:rPr lang="cs-CZ" altLang="cs-CZ" sz="1600" baseline="-25000"/>
              <a:t>b</a:t>
            </a:r>
            <a:r>
              <a:rPr lang="cs-CZ" altLang="cs-CZ" sz="1600"/>
              <a:t> – T</a:t>
            </a:r>
            <a:r>
              <a:rPr lang="cs-CZ" altLang="cs-CZ" sz="1600" baseline="-25000"/>
              <a:t>a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b</a:t>
            </a:r>
            <a:r>
              <a:rPr lang="cs-CZ" altLang="cs-CZ" sz="1400"/>
              <a:t> – teplota těla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a</a:t>
            </a:r>
            <a:r>
              <a:rPr lang="cs-CZ" altLang="cs-CZ" sz="1400"/>
              <a:t> – teplota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C – tepelná vodivost (tepelná konduktance; J g</a:t>
            </a:r>
            <a:r>
              <a:rPr lang="cs-CZ" altLang="cs-CZ" sz="1400" baseline="30000"/>
              <a:t>-1</a:t>
            </a:r>
            <a:r>
              <a:rPr lang="cs-CZ" altLang="cs-CZ" sz="1400"/>
              <a:t> hr</a:t>
            </a:r>
            <a:r>
              <a:rPr lang="cs-CZ" altLang="cs-CZ" sz="1400" baseline="30000"/>
              <a:t>-1</a:t>
            </a:r>
            <a:r>
              <a:rPr lang="cs-CZ" altLang="cs-CZ" sz="1400"/>
              <a:t> °C</a:t>
            </a:r>
            <a:r>
              <a:rPr lang="cs-CZ" altLang="cs-CZ" sz="1400" baseline="30000"/>
              <a:t>-1</a:t>
            </a:r>
            <a:r>
              <a:rPr lang="cs-CZ" altLang="cs-CZ" sz="14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tepelná vodivost je u různých organismů různá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savci           C = 20,5 g</a:t>
            </a:r>
            <a:r>
              <a:rPr lang="cs-CZ" altLang="cs-CZ" sz="1600" baseline="30000"/>
              <a:t>-0,426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ptáci            C = 19,0 g</a:t>
            </a:r>
            <a:r>
              <a:rPr lang="cs-CZ" altLang="cs-CZ" sz="1600" baseline="30000"/>
              <a:t>-0,583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zpěvní ptáci C = 11,6 g</a:t>
            </a:r>
            <a:r>
              <a:rPr lang="cs-CZ" altLang="cs-CZ" sz="1600" baseline="30000"/>
              <a:t>-0,576</a:t>
            </a: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tepelná produkce, teplota těla, spotřeba O</a:t>
            </a:r>
            <a:r>
              <a:rPr lang="cs-CZ" altLang="cs-CZ" sz="1600" baseline="-25000"/>
              <a:t>2</a:t>
            </a:r>
            <a:r>
              <a:rPr lang="cs-CZ" altLang="cs-CZ" sz="1600"/>
              <a:t>/metabolismus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také kolísá v průběhu dne (</a:t>
            </a:r>
            <a:r>
              <a:rPr lang="en-US" altLang="cs-CZ" sz="1600">
                <a:cs typeface="Arial" panose="020B0604020202020204" pitchFamily="34" charset="0"/>
              </a:rPr>
              <a:t>±</a:t>
            </a:r>
            <a:r>
              <a:rPr lang="cs-CZ" altLang="cs-CZ" sz="1600">
                <a:cs typeface="Arial" panose="020B0604020202020204" pitchFamily="34" charset="0"/>
              </a:rPr>
              <a:t> 1-2°C)</a:t>
            </a:r>
            <a:endParaRPr lang="en-US" altLang="cs-CZ" sz="1600" baseline="300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kupina 29"/>
          <p:cNvGrpSpPr/>
          <p:nvPr/>
        </p:nvGrpSpPr>
        <p:grpSpPr>
          <a:xfrm>
            <a:off x="152400" y="707528"/>
            <a:ext cx="4495800" cy="5991865"/>
            <a:chOff x="-3620149" y="484042"/>
            <a:chExt cx="4204834" cy="579437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98378" y="484042"/>
              <a:ext cx="4183063" cy="579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-3620149" y="6027722"/>
              <a:ext cx="20288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000" b="0" dirty="0" err="1">
                  <a:solidFill>
                    <a:srgbClr val="000000"/>
                  </a:solidFill>
                </a:rPr>
                <a:t>Girons</a:t>
              </a:r>
              <a:r>
                <a:rPr lang="cs-CZ" altLang="cs-CZ" sz="1000" b="0" dirty="0">
                  <a:solidFill>
                    <a:srgbClr val="000000"/>
                  </a:solidFill>
                </a:rPr>
                <a:t> (1980): </a:t>
              </a:r>
              <a:r>
                <a:rPr lang="cs-CZ" altLang="cs-CZ" sz="1000" b="0" dirty="0" err="1">
                  <a:solidFill>
                    <a:srgbClr val="000000"/>
                  </a:solidFill>
                </a:rPr>
                <a:t>Tuatara</a:t>
              </a:r>
              <a:r>
                <a:rPr lang="cs-CZ" altLang="cs-CZ" sz="1000" b="0" dirty="0">
                  <a:solidFill>
                    <a:srgbClr val="000000"/>
                  </a:solidFill>
                </a:rPr>
                <a:t> 24, 59-79</a:t>
              </a:r>
            </a:p>
          </p:txBody>
        </p:sp>
      </p:grp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777352" y="3305225"/>
            <a:ext cx="41937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0" dirty="0" smtClean="0">
                <a:solidFill>
                  <a:srgbClr val="F8F8F8"/>
                </a:solidFill>
              </a:rPr>
              <a:t>*) slepýš křehký (</a:t>
            </a:r>
            <a:r>
              <a:rPr lang="cs-CZ" altLang="cs-CZ" sz="1200" b="0" i="1" dirty="0" err="1" smtClean="0">
                <a:solidFill>
                  <a:srgbClr val="F8F8F8"/>
                </a:solidFill>
              </a:rPr>
              <a:t>Anguis</a:t>
            </a:r>
            <a:r>
              <a:rPr lang="cs-CZ" altLang="cs-CZ" sz="1200" b="0" i="1" dirty="0" smtClean="0">
                <a:solidFill>
                  <a:srgbClr val="F8F8F8"/>
                </a:solidFill>
              </a:rPr>
              <a:t> </a:t>
            </a:r>
            <a:r>
              <a:rPr lang="cs-CZ" altLang="cs-CZ" sz="1200" b="0" i="1" dirty="0" err="1" smtClean="0">
                <a:solidFill>
                  <a:srgbClr val="F8F8F8"/>
                </a:solidFill>
              </a:rPr>
              <a:t>fragilis</a:t>
            </a:r>
            <a:r>
              <a:rPr lang="cs-CZ" altLang="cs-CZ" sz="1200" b="0" dirty="0" smtClean="0">
                <a:solidFill>
                  <a:srgbClr val="F8F8F8"/>
                </a:solidFill>
              </a:rPr>
              <a:t>) vyhledává potravu (žížaly)</a:t>
            </a:r>
          </a:p>
          <a:p>
            <a:r>
              <a:rPr lang="cs-CZ" altLang="cs-CZ" sz="1200" b="0" dirty="0" smtClean="0">
                <a:solidFill>
                  <a:srgbClr val="F8F8F8"/>
                </a:solidFill>
              </a:rPr>
              <a:t>převážně </a:t>
            </a:r>
            <a:r>
              <a:rPr lang="cs-CZ" altLang="cs-CZ" sz="1200" b="0" dirty="0">
                <a:solidFill>
                  <a:srgbClr val="F8F8F8"/>
                </a:solidFill>
              </a:rPr>
              <a:t>ráno a večer – tehdy udržuje vyšší teplotu. Po </a:t>
            </a:r>
          </a:p>
          <a:p>
            <a:r>
              <a:rPr lang="cs-CZ" altLang="cs-CZ" sz="1200" b="0" dirty="0" smtClean="0">
                <a:solidFill>
                  <a:srgbClr val="F8F8F8"/>
                </a:solidFill>
              </a:rPr>
              <a:t>zbytek </a:t>
            </a:r>
            <a:r>
              <a:rPr lang="cs-CZ" altLang="cs-CZ" sz="1200" b="0" dirty="0">
                <a:solidFill>
                  <a:srgbClr val="F8F8F8"/>
                </a:solidFill>
              </a:rPr>
              <a:t>dne naopak šetří energii za nižší tělní teploty ... 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152400" y="152400"/>
            <a:ext cx="6279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Příklady behaviorální termoregulace dalších plazů</a:t>
            </a:r>
            <a:endParaRPr lang="cs-CZ" sz="2000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954487" y="914400"/>
            <a:ext cx="3839513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dirty="0" smtClean="0"/>
              <a:t>- </a:t>
            </a:r>
            <a:r>
              <a:rPr lang="cs-CZ" sz="1800" dirty="0"/>
              <a:t>p</a:t>
            </a:r>
            <a:r>
              <a:rPr lang="cs-CZ" sz="1800" dirty="0" smtClean="0"/>
              <a:t>referovaná teplota těla 30-35°C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- pro termoregulaci je třeba vhodný</a:t>
            </a:r>
          </a:p>
          <a:p>
            <a:pPr>
              <a:lnSpc>
                <a:spcPct val="150000"/>
              </a:lnSpc>
            </a:pPr>
            <a:r>
              <a:rPr lang="cs-CZ" sz="1800" dirty="0"/>
              <a:t> </a:t>
            </a:r>
            <a:r>
              <a:rPr lang="cs-CZ" sz="1800" dirty="0" smtClean="0"/>
              <a:t> teplotní gradient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- denní a noční preference se liší</a:t>
            </a:r>
          </a:p>
          <a:p>
            <a:pPr>
              <a:lnSpc>
                <a:spcPct val="150000"/>
              </a:lnSpc>
            </a:pPr>
            <a:r>
              <a:rPr lang="cs-CZ" sz="1800" dirty="0" smtClean="0"/>
              <a:t>  </a:t>
            </a:r>
            <a:r>
              <a:rPr lang="en-US" sz="1800" dirty="0" smtClean="0"/>
              <a:t>=&gt;</a:t>
            </a:r>
            <a:r>
              <a:rPr lang="cs-CZ" sz="1800" dirty="0" smtClean="0"/>
              <a:t> úspora energie</a:t>
            </a:r>
            <a:endParaRPr lang="cs-CZ" sz="18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038600" y="1066800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*)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685" y="3951556"/>
            <a:ext cx="4037113" cy="26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/>
          <p:cNvGraphicFramePr>
            <a:graphicFrameLocks noChangeAspect="1"/>
          </p:cNvGraphicFramePr>
          <p:nvPr/>
        </p:nvGraphicFramePr>
        <p:xfrm>
          <a:off x="876300" y="1143000"/>
          <a:ext cx="7353300" cy="517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1" name="Image" r:id="rId3" imgW="4855474" imgH="3414857" progId="PhotoshopElements.Image.5">
                  <p:embed/>
                </p:oleObj>
              </mc:Choice>
              <mc:Fallback>
                <p:oleObj name="Image" r:id="rId3" imgW="4855474" imgH="3414857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1143000"/>
                        <a:ext cx="7353300" cy="517048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955800" y="457200"/>
            <a:ext cx="5207000" cy="3952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Průměrná teplota těla jednotlivých skupin savců a ptáků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/>
          <p:cNvGraphicFramePr>
            <a:graphicFrameLocks noChangeAspect="1"/>
          </p:cNvGraphicFramePr>
          <p:nvPr/>
        </p:nvGraphicFramePr>
        <p:xfrm>
          <a:off x="4876800" y="533400"/>
          <a:ext cx="369728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6" name="Image" r:id="rId3" imgW="3044958" imgH="5020066" progId="PhotoshopElements.Image.5">
                  <p:embed/>
                </p:oleObj>
              </mc:Choice>
              <mc:Fallback>
                <p:oleObj name="Image" r:id="rId3" imgW="3044958" imgH="5020066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33400"/>
                        <a:ext cx="3697288" cy="60960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2295525" cy="32004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41313" y="512763"/>
            <a:ext cx="3967162" cy="17875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Závislost spotřeby O</a:t>
            </a:r>
            <a:r>
              <a:rPr lang="cs-CZ" altLang="cs-CZ" sz="1600" baseline="-25000"/>
              <a:t>2</a:t>
            </a:r>
            <a:r>
              <a:rPr lang="cs-CZ" altLang="cs-CZ" sz="1600"/>
              <a:t> (metabolický obrat),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teploty těla a tepelné vodivosti na teplotě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prostředí u papouška myšího.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b</a:t>
            </a:r>
            <a:r>
              <a:rPr lang="cs-CZ" altLang="cs-CZ" sz="1400"/>
              <a:t> – teplota těla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T</a:t>
            </a:r>
            <a:r>
              <a:rPr lang="cs-CZ" altLang="cs-CZ" sz="1400" baseline="-25000"/>
              <a:t>a</a:t>
            </a:r>
            <a:r>
              <a:rPr lang="cs-CZ" altLang="cs-CZ" sz="1400"/>
              <a:t> – teplota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6975"/>
            <a:ext cx="4333875" cy="28924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744538" y="609600"/>
            <a:ext cx="7629525" cy="688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Tělní teplota je primárně řízena </a:t>
            </a:r>
            <a:r>
              <a:rPr lang="cs-CZ" altLang="cs-CZ" sz="1600" b="1"/>
              <a:t>hypotalamem </a:t>
            </a:r>
            <a:r>
              <a:rPr lang="cs-CZ" altLang="cs-CZ" sz="1600"/>
              <a:t>a </a:t>
            </a:r>
            <a:r>
              <a:rPr lang="cs-CZ" altLang="cs-CZ" sz="1600" b="1"/>
              <a:t>mozko-míšními termoreceptory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napojenými na periferní termoreceptory (volná nervová zakončení)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7200" y="1600200"/>
          <a:ext cx="4648200" cy="461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Image" r:id="rId4" imgW="2884571" imgH="2866286" progId="PhotoshopElements.Image.5">
                  <p:embed/>
                </p:oleObj>
              </mc:Choice>
              <mc:Fallback>
                <p:oleObj name="Image" r:id="rId4" imgW="2884571" imgH="2866286" progId="PhotoshopElements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648200" cy="46180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5181600" y="2743200"/>
            <a:ext cx="38100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Př. Závislost intenzity metabolismu na teplotě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hypothalamu pro dvě různé teploty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u tarbíkomyši (</a:t>
            </a:r>
            <a:r>
              <a:rPr lang="cs-CZ" altLang="cs-CZ" sz="1400" i="1"/>
              <a:t>Dipodomys ordii</a:t>
            </a:r>
            <a:r>
              <a:rPr lang="cs-CZ" altLang="cs-CZ" sz="1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6200"/>
            <a:ext cx="90614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24450"/>
            <a:ext cx="43815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0"/>
            <a:ext cx="641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457200" y="225425"/>
            <a:ext cx="8350363" cy="238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Periferní termoreceptory – volná nervová zakončení a jejich variace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0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dirty="0"/>
              <a:t> </a:t>
            </a:r>
            <a:r>
              <a:rPr lang="cs-CZ" altLang="cs-CZ" sz="1800" b="1" dirty="0"/>
              <a:t>Ruffiniho </a:t>
            </a:r>
            <a:r>
              <a:rPr lang="cs-CZ" altLang="cs-CZ" sz="1800" b="1" dirty="0" smtClean="0"/>
              <a:t>tělíska (RT)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– recepce tepla (+ tlak = </a:t>
            </a:r>
            <a:r>
              <a:rPr lang="cs-CZ" altLang="cs-CZ" sz="1800" dirty="0" err="1"/>
              <a:t>mechanoreceptory</a:t>
            </a:r>
            <a:r>
              <a:rPr lang="cs-CZ" altLang="cs-CZ" sz="1800" dirty="0"/>
              <a:t>) </a:t>
            </a:r>
            <a:r>
              <a:rPr lang="en-US" altLang="cs-CZ" sz="1800" dirty="0"/>
              <a:t>&gt;</a:t>
            </a:r>
            <a:r>
              <a:rPr lang="cs-CZ" altLang="cs-CZ" sz="1800" dirty="0"/>
              <a:t>36°C (h)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cs-CZ" altLang="cs-CZ" sz="10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1800" dirty="0"/>
              <a:t> </a:t>
            </a:r>
            <a:r>
              <a:rPr lang="cs-CZ" altLang="cs-CZ" sz="1800" b="1" dirty="0" err="1"/>
              <a:t>Krauseova</a:t>
            </a:r>
            <a:r>
              <a:rPr lang="cs-CZ" altLang="cs-CZ" sz="1800" b="1" dirty="0"/>
              <a:t> </a:t>
            </a:r>
            <a:r>
              <a:rPr lang="cs-CZ" altLang="cs-CZ" sz="1800" b="1" dirty="0" smtClean="0"/>
              <a:t>tělíska (KT)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– recepce chladu </a:t>
            </a:r>
            <a:r>
              <a:rPr lang="en-US" altLang="cs-CZ" sz="1800" dirty="0"/>
              <a:t>&lt;36</a:t>
            </a:r>
            <a:r>
              <a:rPr lang="cs-CZ" altLang="cs-CZ" sz="1800" dirty="0"/>
              <a:t>°C (h)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endParaRPr lang="cs-CZ" altLang="cs-CZ" sz="18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-</a:t>
            </a:r>
            <a:r>
              <a:rPr lang="en-US" altLang="cs-CZ" sz="1600" dirty="0"/>
              <a:t>&gt;</a:t>
            </a:r>
            <a:r>
              <a:rPr lang="cs-CZ" altLang="cs-CZ" sz="1600" dirty="0"/>
              <a:t> změny teploty = zvýšení četnosti AP, </a:t>
            </a:r>
            <a:r>
              <a:rPr lang="cs-CZ" altLang="cs-CZ" sz="1600" b="1" i="1" dirty="0"/>
              <a:t>RT</a:t>
            </a:r>
            <a:r>
              <a:rPr lang="cs-CZ" altLang="cs-CZ" sz="1600" dirty="0"/>
              <a:t> s rostoucí teplotou, </a:t>
            </a:r>
            <a:r>
              <a:rPr lang="cs-CZ" altLang="cs-CZ" sz="1600" b="1" i="1" dirty="0"/>
              <a:t>KT</a:t>
            </a:r>
            <a:r>
              <a:rPr lang="cs-CZ" altLang="cs-CZ" sz="1600" dirty="0"/>
              <a:t> s klesající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-</a:t>
            </a:r>
            <a:r>
              <a:rPr lang="en-US" altLang="cs-CZ" sz="1600" dirty="0"/>
              <a:t>&gt;</a:t>
            </a:r>
            <a:r>
              <a:rPr lang="cs-CZ" altLang="cs-CZ" sz="1600" dirty="0"/>
              <a:t> v rozsahu 20-40°C (u člověka - </a:t>
            </a:r>
            <a:r>
              <a:rPr lang="cs-CZ" altLang="cs-CZ" sz="1600" b="1" dirty="0"/>
              <a:t>h</a:t>
            </a:r>
            <a:r>
              <a:rPr lang="cs-CZ" altLang="cs-CZ" sz="1600" dirty="0"/>
              <a:t>) – rychlá adaptace </a:t>
            </a:r>
            <a:r>
              <a:rPr lang="cs-CZ" altLang="cs-CZ" sz="1600" dirty="0" err="1"/>
              <a:t>termorecepce</a:t>
            </a:r>
            <a:endParaRPr lang="cs-CZ" altLang="cs-CZ" sz="1600" dirty="0"/>
          </a:p>
        </p:txBody>
      </p:sp>
      <p:pic>
        <p:nvPicPr>
          <p:cNvPr id="28675" name="Picture 6" descr="1363073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5867400" cy="4030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6" r="3301"/>
          <a:stretch/>
        </p:blipFill>
        <p:spPr>
          <a:xfrm>
            <a:off x="5617632" y="4267200"/>
            <a:ext cx="3526367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8"/>
          <p:cNvSpPr txBox="1">
            <a:spLocks noChangeArrowheads="1"/>
          </p:cNvSpPr>
          <p:nvPr/>
        </p:nvSpPr>
        <p:spPr bwMode="auto">
          <a:xfrm>
            <a:off x="3441700" y="430213"/>
            <a:ext cx="2495550" cy="40481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chlad II.</a:t>
            </a:r>
          </a:p>
        </p:txBody>
      </p:sp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1106488" y="1027113"/>
            <a:ext cx="6894512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zlepšení izolačních vlastností svrchních vrstev těla a jeho proporcí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zvýšení metabolismu =</a:t>
            </a:r>
            <a:r>
              <a:rPr lang="en-US" altLang="cs-CZ" sz="1600"/>
              <a:t>&gt;</a:t>
            </a:r>
            <a:r>
              <a:rPr lang="cs-CZ" altLang="cs-CZ" sz="1600"/>
              <a:t> větší produkce tepla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přechod na hypotermii = hibernace (dny-týdny), strnulost / torpor (hodiny)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změna prostředí (tahy do teplejších krajů)</a:t>
            </a:r>
          </a:p>
        </p:txBody>
      </p:sp>
      <p:pic>
        <p:nvPicPr>
          <p:cNvPr id="2970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35463"/>
            <a:ext cx="3657600" cy="237013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1260475" y="2676525"/>
            <a:ext cx="4846638" cy="30384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Zvýšení izolačních vlastností svrchních vrstev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hustší a delší srst/peří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zvětšení podkožní vrstvy tuku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=</a:t>
            </a:r>
            <a:r>
              <a:rPr lang="en-US" altLang="cs-CZ" sz="1600"/>
              <a:t>&gt;</a:t>
            </a:r>
            <a:r>
              <a:rPr lang="cs-CZ" altLang="cs-CZ" sz="1600"/>
              <a:t> snížení tepelné vodivosti</a:t>
            </a:r>
            <a:endParaRPr lang="en-US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cs-CZ" sz="1600"/>
              <a:t>se</a:t>
            </a:r>
            <a:r>
              <a:rPr lang="cs-CZ" altLang="cs-CZ" sz="1600"/>
              <a:t>zónní změny tepelné vodivosti u arktických savců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zima:  C = 13,9 g</a:t>
            </a:r>
            <a:r>
              <a:rPr lang="cs-CZ" altLang="cs-CZ" sz="1600" baseline="30000"/>
              <a:t>-0,534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léto:  C = 23,5 g</a:t>
            </a:r>
            <a:r>
              <a:rPr lang="cs-CZ" altLang="cs-CZ" sz="1600" baseline="30000"/>
              <a:t>-0,534</a:t>
            </a: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5410200" y="2667000"/>
            <a:ext cx="37306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Účinek velikosti těla a změn tepelné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vodivosti na intenzitu metabolismu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pro různou teplotu prostředí u savců</a:t>
            </a: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3810000" cy="26257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724" name="Object 7"/>
          <p:cNvGraphicFramePr>
            <a:graphicFrameLocks noChangeAspect="1"/>
          </p:cNvGraphicFramePr>
          <p:nvPr/>
        </p:nvGraphicFramePr>
        <p:xfrm>
          <a:off x="152400" y="457200"/>
          <a:ext cx="5113338" cy="517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2" name="Image" r:id="rId4" imgW="2916571" imgH="3195834" progId="PhotoshopElements.Image.5">
                  <p:embed/>
                </p:oleObj>
              </mc:Choice>
              <mc:Fallback>
                <p:oleObj name="Image" r:id="rId4" imgW="2916571" imgH="3195834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57200"/>
                        <a:ext cx="5113338" cy="51768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286000" cy="19494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457200" y="6096000"/>
            <a:ext cx="3929063" cy="3556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Proč jsou vodní savci velcí živočichové 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532063" y="338138"/>
            <a:ext cx="4049712" cy="42386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Metabolické navýšení tepelné produkce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397000" y="838200"/>
            <a:ext cx="6342063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600" b="1" dirty="0"/>
              <a:t>Třesová termogeneze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běžné u savců i ptáků, obecně základní mechanismus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opakované svalové kontrakce zprostředkované eferentními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nervovými vlákny  </a:t>
            </a:r>
            <a:r>
              <a:rPr lang="cs-CZ" altLang="cs-CZ" sz="1600" dirty="0">
                <a:latin typeface="Symbol" panose="05050102010706020507" pitchFamily="18" charset="2"/>
              </a:rPr>
              <a:t>g</a:t>
            </a:r>
            <a:r>
              <a:rPr lang="cs-CZ" altLang="cs-CZ" sz="1600" dirty="0"/>
              <a:t> stimulujícími svalová vřeténka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závislé na </a:t>
            </a:r>
            <a:r>
              <a:rPr lang="cs-CZ" altLang="cs-CZ" sz="1600" dirty="0" err="1"/>
              <a:t>cerebelu</a:t>
            </a:r>
            <a:r>
              <a:rPr lang="cs-CZ" altLang="cs-CZ" sz="1600" dirty="0"/>
              <a:t> a drahách vedoucích prodlouženou míchou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- využívané i plazy (krajty) </a:t>
            </a:r>
            <a:r>
              <a:rPr lang="cs-CZ" altLang="cs-CZ" sz="1600" dirty="0" smtClean="0"/>
              <a:t>(</a:t>
            </a:r>
            <a:r>
              <a:rPr lang="cs-CZ" altLang="cs-CZ" sz="1400" dirty="0" smtClean="0"/>
              <a:t>a </a:t>
            </a:r>
            <a:r>
              <a:rPr lang="cs-CZ" altLang="cs-CZ" sz="1400" dirty="0"/>
              <a:t>některým </a:t>
            </a:r>
            <a:r>
              <a:rPr lang="cs-CZ" altLang="cs-CZ" sz="1400" dirty="0" smtClean="0"/>
              <a:t>hmyzem)</a:t>
            </a:r>
            <a:endParaRPr lang="cs-CZ" altLang="cs-CZ" sz="1400" dirty="0"/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355600" y="2743200"/>
            <a:ext cx="4013200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Intenzita třesové termogeneze (elektromyogram)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je lineární závislá na intenzitě metabolizmu</a:t>
            </a:r>
          </a:p>
        </p:txBody>
      </p:sp>
      <p:graphicFrame>
        <p:nvGraphicFramePr>
          <p:cNvPr id="31749" name="Object 8"/>
          <p:cNvGraphicFramePr>
            <a:graphicFrameLocks noChangeAspect="1"/>
          </p:cNvGraphicFramePr>
          <p:nvPr/>
        </p:nvGraphicFramePr>
        <p:xfrm>
          <a:off x="2476500" y="3276600"/>
          <a:ext cx="5989638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7" name="Image" r:id="rId3" imgW="4320549" imgH="2473143" progId="PhotoshopElements.Image.5">
                  <p:embed/>
                </p:oleObj>
              </mc:Choice>
              <mc:Fallback>
                <p:oleObj name="Image" r:id="rId3" imgW="4320549" imgH="2473143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276600"/>
                        <a:ext cx="5989638" cy="34290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4953000"/>
            <a:ext cx="1866900" cy="1271588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78300"/>
            <a:ext cx="2286000" cy="140017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2438400" cy="18288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927475" y="1393825"/>
            <a:ext cx="3159125" cy="7397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 velkých krajt prokázaná endotermie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 samic během péče o potomstvo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(třesová termogeneze)</a:t>
            </a:r>
          </a:p>
        </p:txBody>
      </p:sp>
      <p:graphicFrame>
        <p:nvGraphicFramePr>
          <p:cNvPr id="57348" name="Object 6"/>
          <p:cNvGraphicFramePr>
            <a:graphicFrameLocks noChangeAspect="1"/>
          </p:cNvGraphicFramePr>
          <p:nvPr/>
        </p:nvGraphicFramePr>
        <p:xfrm>
          <a:off x="976313" y="76200"/>
          <a:ext cx="2960687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5" name="Image" r:id="rId4" imgW="2852571" imgH="6460249" progId="PhotoshopElements.Image.5">
                  <p:embed/>
                </p:oleObj>
              </mc:Choice>
              <mc:Fallback>
                <p:oleObj name="Image" r:id="rId4" imgW="2852571" imgH="6460249" progId="PhotoshopElements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76200"/>
                        <a:ext cx="2960687" cy="67056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9"/>
          <p:cNvSpPr txBox="1">
            <a:spLocks noChangeArrowheads="1"/>
          </p:cNvSpPr>
          <p:nvPr/>
        </p:nvSpPr>
        <p:spPr bwMode="auto">
          <a:xfrm>
            <a:off x="4403725" y="406400"/>
            <a:ext cx="2393950" cy="4603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Endotermie u plazů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76200" y="457200"/>
            <a:ext cx="8859838" cy="3028950"/>
            <a:chOff x="48" y="599"/>
            <a:chExt cx="5581" cy="1908"/>
          </a:xfrm>
        </p:grpSpPr>
        <p:sp>
          <p:nvSpPr>
            <p:cNvPr id="3076" name="Text Box 5"/>
            <p:cNvSpPr txBox="1">
              <a:spLocks noChangeArrowheads="1"/>
            </p:cNvSpPr>
            <p:nvPr/>
          </p:nvSpPr>
          <p:spPr bwMode="auto">
            <a:xfrm>
              <a:off x="48" y="599"/>
              <a:ext cx="4396" cy="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TERMOKONFORMEŘI </a:t>
              </a:r>
              <a:r>
                <a:rPr lang="cs-CZ" altLang="cs-CZ" sz="1600"/>
                <a:t>  většina ryb, obojživelníků a plazů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cs-CZ" altLang="cs-CZ" sz="160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cs-CZ" altLang="cs-CZ" sz="160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některé ryby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několik obojživelníků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TERMOREGULÁTOŘI</a:t>
              </a:r>
              <a:r>
                <a:rPr lang="cs-CZ" altLang="cs-CZ" sz="1600"/>
                <a:t>    někteří plazi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některé velké a aktivní ryby/paryby (tuňáci/žraloci)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některé krajty při péči o mláďata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                                      ptáci a savci</a:t>
              </a:r>
            </a:p>
          </p:txBody>
        </p:sp>
        <p:sp>
          <p:nvSpPr>
            <p:cNvPr id="3077" name="Text Box 6"/>
            <p:cNvSpPr txBox="1">
              <a:spLocks noChangeArrowheads="1"/>
            </p:cNvSpPr>
            <p:nvPr/>
          </p:nvSpPr>
          <p:spPr bwMode="auto">
            <a:xfrm>
              <a:off x="4320" y="1180"/>
              <a:ext cx="11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chemeClr val="hlink"/>
                  </a:solidFill>
                </a:rPr>
                <a:t>EKTOTERMOVÉ</a:t>
              </a:r>
            </a:p>
          </p:txBody>
        </p:sp>
        <p:sp>
          <p:nvSpPr>
            <p:cNvPr id="3078" name="Text Box 7"/>
            <p:cNvSpPr txBox="1">
              <a:spLocks noChangeArrowheads="1"/>
            </p:cNvSpPr>
            <p:nvPr/>
          </p:nvSpPr>
          <p:spPr bwMode="auto">
            <a:xfrm>
              <a:off x="4512" y="2092"/>
              <a:ext cx="11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 i="1">
                  <a:solidFill>
                    <a:srgbClr val="FF0000"/>
                  </a:solidFill>
                </a:rPr>
                <a:t>ENDOTERMOVÉ</a:t>
              </a:r>
            </a:p>
          </p:txBody>
        </p:sp>
        <p:sp>
          <p:nvSpPr>
            <p:cNvPr id="3079" name="Line 8"/>
            <p:cNvSpPr>
              <a:spLocks noChangeShapeType="1"/>
            </p:cNvSpPr>
            <p:nvPr/>
          </p:nvSpPr>
          <p:spPr bwMode="auto">
            <a:xfrm>
              <a:off x="4176" y="686"/>
              <a:ext cx="0" cy="118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3080" name="Line 9"/>
            <p:cNvSpPr>
              <a:spLocks noChangeShapeType="1"/>
            </p:cNvSpPr>
            <p:nvPr/>
          </p:nvSpPr>
          <p:spPr bwMode="auto">
            <a:xfrm>
              <a:off x="4464" y="1968"/>
              <a:ext cx="0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</p:grp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2320925" y="3784600"/>
            <a:ext cx="4384675" cy="2082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Klíčové faktory termoregulace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fyzikální vlastnosti tkání a jejich derivátů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fyzikální vlastnosti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intenzita metabolismu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chování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36563" y="436563"/>
            <a:ext cx="8342312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2.</a:t>
            </a:r>
            <a:r>
              <a:rPr lang="cs-CZ" altLang="cs-CZ" sz="1600" b="1"/>
              <a:t> Netřesová termogeneze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mnozí placentální savci, někteří vačnatci a několik ptáků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významnější u malých savců, zvýšení metabolické spotřeby O</a:t>
            </a:r>
            <a:r>
              <a:rPr lang="cs-CZ" altLang="cs-CZ" sz="1600" baseline="-25000"/>
              <a:t>2</a:t>
            </a:r>
            <a:r>
              <a:rPr lang="cs-CZ" altLang="cs-CZ" sz="1600"/>
              <a:t> 2-4x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speciální tkáň pro metabolickou produkci tepla – hnědá tuková tkáň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                                                 (BAT – brown fat / brown adipose tissue)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- BAT detekovaná jen u placentálů (netopýři, hmyzožravci, hlodavci, zajíci, sudokopytníci,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šelmy, primáti)</a:t>
            </a:r>
            <a:endParaRPr lang="cs-CZ" altLang="cs-CZ" sz="1400"/>
          </a:p>
        </p:txBody>
      </p:sp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652463" y="3581400"/>
            <a:ext cx="7840662" cy="24511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obecně mají BAT(savci) zejména hibernující druhy, chladově adaptované druhy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a novorozeňata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někteří vačnatci mají tukovou tkáň podobnou BAT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u ptáků (pokud je přítomná) je netřesová termogeneze lokalizovány pravděpodobně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do kosterních svalů a jater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významným přínosem je i teplo produkované ze svalové činosti spojené s pohybem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podobně jako mnozí ektotermové (zejména plazi), i savci a ptáci akumulují teplo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ze sluneční radiace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/>
          <p:cNvGraphicFramePr>
            <a:graphicFrameLocks noChangeAspect="1"/>
          </p:cNvGraphicFramePr>
          <p:nvPr/>
        </p:nvGraphicFramePr>
        <p:xfrm>
          <a:off x="381000" y="2397125"/>
          <a:ext cx="3962400" cy="354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4" name="Image" r:id="rId3" imgW="3273559" imgH="2930286" progId="PhotoshopElements.Image.5">
                  <p:embed/>
                </p:oleObj>
              </mc:Choice>
              <mc:Fallback>
                <p:oleObj name="Image" r:id="rId3" imgW="3273559" imgH="2930286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97125"/>
                        <a:ext cx="3962400" cy="354647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60350" y="1265238"/>
            <a:ext cx="4159250" cy="9826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Závislost </a:t>
            </a:r>
            <a:r>
              <a:rPr lang="en-US" altLang="cs-CZ" sz="1600"/>
              <a:t>i</a:t>
            </a:r>
            <a:r>
              <a:rPr lang="cs-CZ" altLang="cs-CZ" sz="1600"/>
              <a:t>ntenzity netřesové termogeneze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na velikosti těla / mezidruhové variabilitě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(hlodavci, netipýři, hmyzožravci, psi, králíci).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 rot="-5400000">
            <a:off x="-704850" y="4019550"/>
            <a:ext cx="1806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metabolický obrat ml O</a:t>
            </a:r>
            <a:r>
              <a:rPr lang="cs-CZ" altLang="cs-CZ" sz="1000" baseline="-25000"/>
              <a:t>2</a:t>
            </a:r>
            <a:r>
              <a:rPr lang="cs-CZ" altLang="cs-CZ" sz="1000"/>
              <a:t> / g h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4749800" y="1522413"/>
            <a:ext cx="4318000" cy="4117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Celková spotřeba O</a:t>
            </a:r>
            <a:r>
              <a:rPr lang="cs-CZ" altLang="cs-CZ" sz="1400" baseline="-25000"/>
              <a:t>2</a:t>
            </a:r>
            <a:r>
              <a:rPr lang="cs-CZ" altLang="cs-CZ" sz="1400"/>
              <a:t> a relativní průtok krve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 jednotlivých orgánech u potkana aklimovaného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na chlad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.                                            teplota vzduchu (°C)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                     </a:t>
            </a:r>
            <a:r>
              <a:rPr lang="cs-CZ" altLang="cs-CZ" sz="1400" b="1"/>
              <a:t>-19     -6     +6     +21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Průtok krve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200"/>
              <a:t>(% srdečního průtoku)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/>
              <a:t>BAT </a:t>
            </a:r>
            <a:r>
              <a:rPr lang="cs-CZ" altLang="cs-CZ" sz="1400"/>
              <a:t>                             25,0  22,6  20,2    5,6  (</a:t>
            </a:r>
            <a:r>
              <a:rPr lang="cs-CZ" altLang="cs-CZ" sz="1400" b="1"/>
              <a:t>4,5</a:t>
            </a:r>
            <a:r>
              <a:rPr lang="cs-CZ" altLang="cs-CZ" sz="1400"/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tx2"/>
                </a:solidFill>
              </a:rPr>
              <a:t>kosterní svalstvo</a:t>
            </a:r>
            <a:r>
              <a:rPr lang="cs-CZ" altLang="cs-CZ" sz="1400">
                <a:solidFill>
                  <a:schemeClr val="tx2"/>
                </a:solidFill>
              </a:rPr>
              <a:t>         15,5  14,2  15,8  17,3  (</a:t>
            </a:r>
            <a:r>
              <a:rPr lang="cs-CZ" altLang="cs-CZ" sz="1400" b="1">
                <a:solidFill>
                  <a:schemeClr val="tx2"/>
                </a:solidFill>
              </a:rPr>
              <a:t>0,9</a:t>
            </a:r>
            <a:r>
              <a:rPr lang="cs-CZ" altLang="cs-CZ" sz="1400">
                <a:solidFill>
                  <a:schemeClr val="tx2"/>
                </a:solidFill>
              </a:rPr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/>
              <a:t>srdce</a:t>
            </a:r>
            <a:r>
              <a:rPr lang="cs-CZ" altLang="cs-CZ" sz="1400"/>
              <a:t>                              5,2    4,0    3,4    3,1  (</a:t>
            </a:r>
            <a:r>
              <a:rPr lang="cs-CZ" altLang="cs-CZ" sz="1400" b="1"/>
              <a:t>1,7</a:t>
            </a:r>
            <a:r>
              <a:rPr lang="cs-CZ" altLang="cs-CZ" sz="1400"/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tx2"/>
                </a:solidFill>
              </a:rPr>
              <a:t>ledviny </a:t>
            </a:r>
            <a:r>
              <a:rPr lang="cs-CZ" altLang="cs-CZ" sz="1400">
                <a:solidFill>
                  <a:schemeClr val="tx2"/>
                </a:solidFill>
              </a:rPr>
              <a:t>                         11,3  12,1  13,6  15,7  (</a:t>
            </a:r>
            <a:r>
              <a:rPr lang="cs-CZ" altLang="cs-CZ" sz="1400" b="1">
                <a:solidFill>
                  <a:schemeClr val="tx2"/>
                </a:solidFill>
              </a:rPr>
              <a:t>0,7</a:t>
            </a:r>
            <a:r>
              <a:rPr lang="cs-CZ" altLang="cs-CZ" sz="1400">
                <a:solidFill>
                  <a:schemeClr val="tx2"/>
                </a:solidFill>
              </a:rPr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/>
              <a:t>mozek</a:t>
            </a:r>
            <a:r>
              <a:rPr lang="cs-CZ" altLang="cs-CZ" sz="1400"/>
              <a:t>                             1,6   1,5    1,5     1,4  (</a:t>
            </a:r>
            <a:r>
              <a:rPr lang="cs-CZ" altLang="cs-CZ" sz="1400" b="1"/>
              <a:t>1,1</a:t>
            </a:r>
            <a:r>
              <a:rPr lang="cs-CZ" altLang="cs-CZ" sz="1400"/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i="1">
                <a:solidFill>
                  <a:schemeClr val="tx2"/>
                </a:solidFill>
              </a:rPr>
              <a:t>játra</a:t>
            </a:r>
            <a:r>
              <a:rPr lang="cs-CZ" altLang="cs-CZ" sz="1400">
                <a:solidFill>
                  <a:schemeClr val="tx2"/>
                </a:solidFill>
              </a:rPr>
              <a:t>                              14,9  12,1  15,8   19,8  (</a:t>
            </a:r>
            <a:r>
              <a:rPr lang="cs-CZ" altLang="cs-CZ" sz="1400" b="1">
                <a:solidFill>
                  <a:schemeClr val="tx2"/>
                </a:solidFill>
              </a:rPr>
              <a:t>0,8</a:t>
            </a:r>
            <a:r>
              <a:rPr lang="cs-CZ" altLang="cs-CZ" sz="1400">
                <a:solidFill>
                  <a:schemeClr val="tx2"/>
                </a:solidFill>
              </a:rPr>
              <a:t>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40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total VO</a:t>
            </a:r>
            <a:r>
              <a:rPr lang="cs-CZ" altLang="cs-CZ" sz="1400" b="1" baseline="-25000"/>
              <a:t>2</a:t>
            </a:r>
            <a:r>
              <a:rPr lang="cs-CZ" altLang="cs-CZ" sz="1400" b="1"/>
              <a:t>                         3,5   2,9    2,3    1,3  (2,8x)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200"/>
              <a:t>(ml / g hr)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1816100" y="457200"/>
            <a:ext cx="5514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Některé fyziologické parametry netřesové termogeneze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4"/>
          <p:cNvGraphicFramePr>
            <a:graphicFrameLocks noGrp="1" noChangeAspect="1"/>
          </p:cNvGraphicFramePr>
          <p:nvPr>
            <p:ph/>
          </p:nvPr>
        </p:nvGraphicFramePr>
        <p:xfrm>
          <a:off x="4470400" y="228600"/>
          <a:ext cx="45212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7" name="Image" r:id="rId3" imgW="5409524" imgH="7657143" progId="Photoshop.Image.9">
                  <p:embed/>
                </p:oleObj>
              </mc:Choice>
              <mc:Fallback>
                <p:oleObj name="Image" r:id="rId3" imgW="5409524" imgH="7657143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228600"/>
                        <a:ext cx="4521200" cy="64008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76200" y="2228850"/>
            <a:ext cx="4395755" cy="33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INDUKTOR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katecholaminy / noradrenalin / </a:t>
            </a:r>
            <a:r>
              <a:rPr lang="cs-CZ" altLang="cs-CZ" sz="1600" b="1" dirty="0" err="1"/>
              <a:t>norepinefrin</a:t>
            </a: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(stressové mediátory)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ZDROJE induktoru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nervová zakončení sympatiku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dřeň nadledvin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makrofágy v tukové </a:t>
            </a:r>
            <a:r>
              <a:rPr lang="cs-CZ" altLang="cs-CZ" sz="1600" b="1" dirty="0" smtClean="0"/>
              <a:t>tkáni</a:t>
            </a:r>
            <a:endParaRPr lang="en-US" altLang="cs-CZ" sz="1600" b="1" dirty="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sz="1400" dirty="0" smtClean="0"/>
              <a:t>   </a:t>
            </a:r>
            <a:r>
              <a:rPr lang="en-US" altLang="cs-CZ" sz="1400" dirty="0" smtClean="0"/>
              <a:t>(</a:t>
            </a:r>
            <a:r>
              <a:rPr lang="en-US" altLang="cs-CZ" sz="1400" dirty="0" err="1" smtClean="0"/>
              <a:t>induktor</a:t>
            </a:r>
            <a:r>
              <a:rPr lang="en-US" altLang="cs-CZ" sz="1400" dirty="0" smtClean="0"/>
              <a:t> – IL4 a da</a:t>
            </a:r>
            <a:r>
              <a:rPr lang="cs-CZ" altLang="cs-CZ" sz="1400" dirty="0" err="1" smtClean="0"/>
              <a:t>lší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cytokiny</a:t>
            </a:r>
            <a:r>
              <a:rPr lang="cs-CZ" altLang="cs-CZ" sz="1400" dirty="0" smtClean="0"/>
              <a:t>)</a:t>
            </a:r>
            <a:endParaRPr lang="cs-CZ" altLang="cs-CZ" sz="1400" dirty="0"/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7696200" y="6324600"/>
            <a:ext cx="1241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>
                <a:solidFill>
                  <a:srgbClr val="000000"/>
                </a:solidFill>
              </a:rPr>
              <a:t>Nguyen et al. 2011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762000" y="523875"/>
            <a:ext cx="2971800" cy="9239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Regulace netřesové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termogeneze v BAT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7"/>
          <p:cNvGraphicFramePr>
            <a:graphicFrameLocks noChangeAspect="1"/>
          </p:cNvGraphicFramePr>
          <p:nvPr/>
        </p:nvGraphicFramePr>
        <p:xfrm>
          <a:off x="2057400" y="701675"/>
          <a:ext cx="5943600" cy="432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1" name="Image" r:id="rId3" imgW="2921514" imgH="2125714" progId="PhotoshopElements.Image.5">
                  <p:embed/>
                </p:oleObj>
              </mc:Choice>
              <mc:Fallback>
                <p:oleObj name="Image" r:id="rId3" imgW="2921514" imgH="2125714" progId="PhotoshopElements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701675"/>
                        <a:ext cx="5943600" cy="43275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Text Box 8"/>
          <p:cNvSpPr txBox="1">
            <a:spLocks noChangeArrowheads="1"/>
          </p:cNvSpPr>
          <p:nvPr/>
        </p:nvSpPr>
        <p:spPr bwMode="auto">
          <a:xfrm>
            <a:off x="1676400" y="152400"/>
            <a:ext cx="6583363" cy="3952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Struktura a mechanismus tepelné produkce hnědou tukovou tkání</a:t>
            </a:r>
          </a:p>
        </p:txBody>
      </p:sp>
      <p:graphicFrame>
        <p:nvGraphicFramePr>
          <p:cNvPr id="35844" name="Object 12"/>
          <p:cNvGraphicFramePr>
            <a:graphicFrameLocks noChangeAspect="1"/>
          </p:cNvGraphicFramePr>
          <p:nvPr/>
        </p:nvGraphicFramePr>
        <p:xfrm>
          <a:off x="5791200" y="4876800"/>
          <a:ext cx="3214688" cy="18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2" name="Image" r:id="rId5" imgW="3214122" imgH="1842520" progId="PhotoshopElements.Image.5">
                  <p:embed/>
                </p:oleObj>
              </mc:Choice>
              <mc:Fallback>
                <p:oleObj name="Image" r:id="rId5" imgW="3214122" imgH="1842520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4876800"/>
                        <a:ext cx="3214688" cy="184308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14"/>
          <p:cNvSpPr txBox="1">
            <a:spLocks noChangeArrowheads="1"/>
          </p:cNvSpPr>
          <p:nvPr/>
        </p:nvSpPr>
        <p:spPr bwMode="auto">
          <a:xfrm>
            <a:off x="5791200" y="4876800"/>
            <a:ext cx="2198688" cy="2746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buněčná ultrastruktura BAT</a:t>
            </a:r>
          </a:p>
        </p:txBody>
      </p:sp>
      <p:pic>
        <p:nvPicPr>
          <p:cNvPr id="3584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7713"/>
            <a:ext cx="2514600" cy="170338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45075"/>
            <a:ext cx="2514600" cy="16732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161925" y="5046663"/>
            <a:ext cx="1717675" cy="274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000000"/>
                </a:solidFill>
              </a:rPr>
              <a:t>normální tuková tkáň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152400" y="3279775"/>
            <a:ext cx="1522413" cy="274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000000"/>
                </a:solidFill>
              </a:rPr>
              <a:t>hnědá tuková tkáň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2813050" y="5105400"/>
            <a:ext cx="28257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FFA – volné mastné kyseliny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</a:t>
            </a:r>
            <a:r>
              <a:rPr lang="cs-CZ" altLang="cs-CZ" sz="1400" i="1"/>
              <a:t>free fatty acid</a:t>
            </a:r>
            <a:r>
              <a:rPr lang="cs-CZ" altLang="cs-CZ" sz="14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NE – norepinefrin (noradrenalin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- </a:t>
            </a:r>
            <a:r>
              <a:rPr lang="cs-CZ" altLang="cs-CZ" sz="1400" i="1"/>
              <a:t>buňky dřeně nadledvin</a:t>
            </a:r>
            <a:r>
              <a:rPr lang="cs-CZ" altLang="cs-CZ" sz="14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TG – termogenin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HSL – hormony aktivovaná lipáza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</a:t>
            </a:r>
            <a:r>
              <a:rPr lang="cs-CZ" altLang="cs-CZ" sz="1400" i="1"/>
              <a:t>hormone-sensitive lipase</a:t>
            </a:r>
            <a:r>
              <a:rPr lang="cs-CZ" altLang="cs-CZ" sz="1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14400"/>
            <a:ext cx="9080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0"/>
            <a:ext cx="7038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3209925" y="609600"/>
            <a:ext cx="2670175" cy="590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ESTIVACE </a:t>
            </a:r>
            <a:r>
              <a:rPr lang="en-US" altLang="cs-CZ" sz="1600" b="1"/>
              <a:t>&amp;</a:t>
            </a:r>
            <a:r>
              <a:rPr lang="cs-CZ" altLang="cs-CZ" sz="1600" b="1"/>
              <a:t> HIBERNACE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(dlouhodobá strnulost)</a:t>
            </a:r>
          </a:p>
        </p:txBody>
      </p:sp>
      <p:pic>
        <p:nvPicPr>
          <p:cNvPr id="3891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4788"/>
            <a:ext cx="1619250" cy="1547812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743200" cy="2716213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13"/>
          <p:cNvSpPr txBox="1">
            <a:spLocks noChangeArrowheads="1"/>
          </p:cNvSpPr>
          <p:nvPr/>
        </p:nvSpPr>
        <p:spPr bwMode="auto">
          <a:xfrm>
            <a:off x="266700" y="1981200"/>
            <a:ext cx="8555038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schopnost umožňující dočasně snížit metabolismus a tím i výdej a příjem energie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k uložení do strnulosti je třeba najít vhodné prostředí se stabilním klimatem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</a:t>
            </a:r>
            <a:r>
              <a:rPr lang="cs-CZ" altLang="cs-CZ" sz="1600" b="1"/>
              <a:t>estivace</a:t>
            </a:r>
            <a:r>
              <a:rPr lang="cs-CZ" altLang="cs-CZ" sz="1600"/>
              <a:t> = letní strnulost, ochrana před přehřátím, nedostatkem vody a potravy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</a:t>
            </a:r>
            <a:r>
              <a:rPr lang="cs-CZ" altLang="cs-CZ" sz="1600" b="1"/>
              <a:t>hibernace</a:t>
            </a:r>
            <a:r>
              <a:rPr lang="cs-CZ" altLang="cs-CZ" sz="1600"/>
              <a:t> = zimní strnulost, adaptace na chlad </a:t>
            </a:r>
            <a:r>
              <a:rPr lang="en-US" altLang="cs-CZ" sz="1600"/>
              <a:t>~</a:t>
            </a:r>
            <a:r>
              <a:rPr lang="cs-CZ" altLang="cs-CZ" sz="1600"/>
              <a:t> nedostatek potravy (energetické zdroje)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hibernace může trvat dny až měsíce (8 měsíců),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indukované zejména změnou teplot, fotoperiodou (melatonin) a vnitřními cirkadiálními rytmy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v závislosti na rezervních energetických zásobách (lipidy)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řízeno zejména hormony hypotalamu, ale i metabolickými produkty a substráty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dochází k zpomalení činnosti srdce, jater, ledvin, sníží se teplota těla a vzrušivost nervů,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ke změnám v lipidovém složení buněčných membrán, poklesu glykémie v krvi a k snížení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krevní srážlivosti, k roztažení cév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nástup strnulosti je vždy velice pomalý a kaskádovitý, probuzení je rychlejší, jednotlivé části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organismu se ochlazují a utlumují postupně, nejpozději hlavová část a tělní jádro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mnohé druhy se musí opakovaně probouzet, aby se zbavili zplodin metabolizmu (zejména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dusíkatých sloučenin a keto sloučenin z metabolizmu lipidů), případně doplnili energetické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zásoby (obligátní x permisivní hibernanti) </a:t>
            </a:r>
            <a:endParaRPr lang="cs-CZ" altLang="cs-CZ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4572000" y="6096000"/>
            <a:ext cx="4465638" cy="6492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HIT – peptid přítomný v krvi hibernujících zvířat (sysli, medvědi,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netopýři), pravděpodobně produkovaný neuroendokrinně, 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schopen spustit hibernaci i u aktivních zvířat.</a:t>
            </a:r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048000"/>
            <a:ext cx="2808287" cy="29146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152400" y="76200"/>
            <a:ext cx="87725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termoreceptory hypotalamu jsou stále aktivní a schopné řídit regulaci termogeneze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osa hypotalamus – neurohypofýza je stále aktivní, utlumena je ale osa hypotalamus– kůra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nadledvin ( </a:t>
            </a:r>
            <a:r>
              <a:rPr lang="cs-CZ" altLang="cs-CZ" sz="1400" b="1">
                <a:cs typeface="Arial" panose="020B0604020202020204" pitchFamily="34" charset="0"/>
              </a:rPr>
              <a:t>↓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400"/>
              <a:t>kortikoliberin / kortikotropin </a:t>
            </a:r>
            <a:r>
              <a:rPr lang="en-US" altLang="cs-CZ" sz="1400"/>
              <a:t>~</a:t>
            </a:r>
            <a:r>
              <a:rPr lang="cs-CZ" altLang="cs-CZ" sz="1400"/>
              <a:t> útlum stresových reakcí) – indukce </a:t>
            </a:r>
            <a:r>
              <a:rPr lang="cs-CZ" altLang="cs-CZ" sz="1400" b="1"/>
              <a:t>↑</a:t>
            </a:r>
            <a:r>
              <a:rPr lang="cs-CZ" altLang="cs-CZ" sz="1400"/>
              <a:t> serotoninu drahami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vedoucími z mozkového kmene prodloužené míchy do hypotalamu</a:t>
            </a:r>
            <a:endParaRPr lang="cs-CZ" altLang="cs-CZ" sz="14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specifické faktory tvoří zejména hibernaci spouštěcí faktor – </a:t>
            </a:r>
            <a:r>
              <a:rPr lang="cs-CZ" altLang="cs-CZ" sz="1600" b="1"/>
              <a:t>HIT</a:t>
            </a:r>
            <a:r>
              <a:rPr lang="cs-CZ" altLang="cs-CZ" sz="1600"/>
              <a:t> (hibernation induction trigger)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mezi hibernační faktory je řazen i enkefalin, D-alanin-D-leucin enkefalin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probuzení spontánní – endogenní cyklus (metabolity), zvýšení teploty prostředí,...,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pod kontrolou limbického systému a přední části hypotalamu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nástup netřesové termogeneze (BAT, játra), přechod z lipidového metabolismu na cukerný,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nástup třesové termogeneze (svaly)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organismus se ohřívá postupně, prvně přední část, rozdíl teplot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mezi hlavou a zadkem u organismu velikosti křečka může být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až 20°C – rozdílná úrověň prokrvení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nástup srdeční činnosti, lokálně velký krevní tlak ale celkový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se zvyšuje se zpožděním (vazodilatece x vazokonstrikce cév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v ohřátých x studených částech těla)</a:t>
            </a:r>
          </a:p>
        </p:txBody>
      </p:sp>
      <p:graphicFrame>
        <p:nvGraphicFramePr>
          <p:cNvPr id="39941" name="Object 10"/>
          <p:cNvGraphicFramePr>
            <a:graphicFrameLocks noChangeAspect="1"/>
          </p:cNvGraphicFramePr>
          <p:nvPr/>
        </p:nvGraphicFramePr>
        <p:xfrm>
          <a:off x="152400" y="5316538"/>
          <a:ext cx="3200400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Image" r:id="rId4" imgW="3593651" imgH="1587302" progId="PhotoshopElements.Image.5">
                  <p:embed/>
                </p:oleObj>
              </mc:Choice>
              <mc:Fallback>
                <p:oleObj name="Image" r:id="rId4" imgW="3593651" imgH="1587302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316538"/>
                        <a:ext cx="3200400" cy="141287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2722563" y="4965700"/>
            <a:ext cx="3335337" cy="8683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Hibernují medvědi, mnozí hlodavci,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netopýři, někteří hmyzožravci (ježek),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lelkové, kolibříci, rorýsi.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1905000" cy="1417638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991100"/>
            <a:ext cx="2381250" cy="14859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Text Box 10"/>
          <p:cNvSpPr txBox="1">
            <a:spLocks noChangeArrowheads="1"/>
          </p:cNvSpPr>
          <p:nvPr/>
        </p:nvSpPr>
        <p:spPr bwMode="auto">
          <a:xfrm>
            <a:off x="1292225" y="212725"/>
            <a:ext cx="6556375" cy="3460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Intenzita metabolismu a tělní teplota u aktivní a strnulé myši a kolibříka</a:t>
            </a:r>
          </a:p>
        </p:txBody>
      </p:sp>
      <p:graphicFrame>
        <p:nvGraphicFramePr>
          <p:cNvPr id="40965" name="Object 11"/>
          <p:cNvGraphicFramePr>
            <a:graphicFrameLocks noChangeAspect="1"/>
          </p:cNvGraphicFramePr>
          <p:nvPr/>
        </p:nvGraphicFramePr>
        <p:xfrm>
          <a:off x="838200" y="838200"/>
          <a:ext cx="327660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7" name="Image" r:id="rId5" imgW="2774857" imgH="2395429" progId="PhotoshopElements.Image.5">
                  <p:embed/>
                </p:oleObj>
              </mc:Choice>
              <mc:Fallback>
                <p:oleObj name="Image" r:id="rId5" imgW="2774857" imgH="2395429" progId="PhotoshopElements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838200"/>
                        <a:ext cx="3276600" cy="28289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12"/>
          <p:cNvGraphicFramePr>
            <a:graphicFrameLocks noChangeAspect="1"/>
          </p:cNvGraphicFramePr>
          <p:nvPr/>
        </p:nvGraphicFramePr>
        <p:xfrm>
          <a:off x="4949825" y="762000"/>
          <a:ext cx="335597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8" name="Image" r:id="rId7" imgW="2976000" imgH="4864618" progId="PhotoshopElements.Image.5">
                  <p:embed/>
                </p:oleObj>
              </mc:Choice>
              <mc:Fallback>
                <p:oleObj name="Image" r:id="rId7" imgW="2976000" imgH="4864618" progId="PhotoshopElements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762000"/>
                        <a:ext cx="3355975" cy="54864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/>
        </p:nvGraphicFramePr>
        <p:xfrm>
          <a:off x="4152900" y="3403600"/>
          <a:ext cx="48768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5" name="Image" r:id="rId3" imgW="5038354" imgH="3081143" progId="PhotoshopElements.Image.5">
                  <p:embed/>
                </p:oleObj>
              </mc:Choice>
              <mc:Fallback>
                <p:oleObj name="Image" r:id="rId3" imgW="5038354" imgH="3081143" progId="PhotoshopElements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3403600"/>
                        <a:ext cx="4876800" cy="33020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81000" y="796925"/>
            <a:ext cx="6735763" cy="650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Čas potřebný pro nástup a probuzení ze strnulosti u různě velkých druhů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(přepočítáno na teplotu prostředí 15°C a změnu tělní teploty z 37 -</a:t>
            </a:r>
            <a:r>
              <a:rPr lang="en-US" altLang="cs-CZ" sz="1400"/>
              <a:t>&gt;</a:t>
            </a:r>
            <a:r>
              <a:rPr lang="cs-CZ" altLang="cs-CZ" sz="1400"/>
              <a:t> 17°C)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4191000" y="2822575"/>
            <a:ext cx="4697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Odhadovaná intenzita metabolismu v závislosti na teplotě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pro různě velké jedince v klidu.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388938" y="1450975"/>
            <a:ext cx="3656012" cy="419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</a:t>
            </a:r>
            <a:r>
              <a:rPr lang="cs-CZ" altLang="cs-CZ" sz="1400" b="1"/>
              <a:t>hmotnost      nástup      probuzení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                  (g)             (min)             (min)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rejsek</a:t>
            </a:r>
            <a:r>
              <a:rPr lang="cs-CZ" altLang="cs-CZ" sz="1400"/>
              <a:t>         2                35                 13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kolibřík</a:t>
            </a:r>
            <a:r>
              <a:rPr lang="cs-CZ" altLang="cs-CZ" sz="1400"/>
              <a:t>       4                59                17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possum</a:t>
            </a:r>
            <a:r>
              <a:rPr lang="cs-CZ" altLang="cs-CZ" sz="1400"/>
              <a:t>    10                80                24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lelek1</a:t>
            </a:r>
            <a:r>
              <a:rPr lang="cs-CZ" altLang="cs-CZ" sz="1400"/>
              <a:t>        40              224                41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lelek2</a:t>
            </a:r>
            <a:r>
              <a:rPr lang="cs-CZ" altLang="cs-CZ" sz="1400"/>
              <a:t>        86              350                55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kondor*</a:t>
            </a:r>
            <a:r>
              <a:rPr lang="cs-CZ" altLang="cs-CZ" sz="1400"/>
              <a:t>  230                39h             3,2h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ježura </a:t>
            </a:r>
            <a:r>
              <a:rPr lang="cs-CZ" altLang="cs-CZ" sz="1400"/>
              <a:t>   3500               27h             3,8h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svišť </a:t>
            </a:r>
            <a:r>
              <a:rPr lang="cs-CZ" altLang="cs-CZ" sz="1400"/>
              <a:t>     4000               29h             4,0h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jezevec*</a:t>
            </a:r>
            <a:r>
              <a:rPr lang="cs-CZ" altLang="cs-CZ" sz="1400"/>
              <a:t> 9000              45h             5,4h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medvěd* </a:t>
            </a:r>
            <a:r>
              <a:rPr lang="cs-CZ" altLang="cs-CZ" sz="1400"/>
              <a:t>80000          138h          12,3h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* tolerují jen mírnou hypotermii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(hluboká strnulost </a:t>
            </a:r>
            <a:r>
              <a:rPr lang="en-US" altLang="cs-CZ" sz="1400"/>
              <a:t>&lt;</a:t>
            </a:r>
            <a:r>
              <a:rPr lang="cs-CZ" altLang="cs-CZ" sz="1400"/>
              <a:t> 12°C </a:t>
            </a:r>
            <a:r>
              <a:rPr lang="en-US" altLang="cs-CZ" sz="1400"/>
              <a:t>&gt;</a:t>
            </a:r>
            <a:r>
              <a:rPr lang="cs-CZ" altLang="cs-CZ" sz="1400"/>
              <a:t> mírná strnulost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ermal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b="1154"/>
          <a:stretch>
            <a:fillRect/>
          </a:stretch>
        </p:blipFill>
        <p:spPr bwMode="auto">
          <a:xfrm>
            <a:off x="1447800" y="87313"/>
            <a:ext cx="6400800" cy="67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ovéPole 2"/>
          <p:cNvSpPr txBox="1">
            <a:spLocks noChangeArrowheads="1"/>
          </p:cNvSpPr>
          <p:nvPr/>
        </p:nvSpPr>
        <p:spPr bwMode="auto">
          <a:xfrm>
            <a:off x="1447800" y="152400"/>
            <a:ext cx="2022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i="1">
                <a:solidFill>
                  <a:schemeClr val="bg2"/>
                </a:solidFill>
              </a:rPr>
              <a:t>T</a:t>
            </a:r>
            <a:r>
              <a:rPr lang="cs-CZ" altLang="cs-CZ" i="1" baseline="-25000">
                <a:solidFill>
                  <a:schemeClr val="bg2"/>
                </a:solidFill>
              </a:rPr>
              <a:t>a</a:t>
            </a:r>
            <a:r>
              <a:rPr lang="cs-CZ" altLang="cs-CZ" i="1">
                <a:solidFill>
                  <a:schemeClr val="bg2"/>
                </a:solidFill>
              </a:rPr>
              <a:t> – teplota okolí</a:t>
            </a:r>
          </a:p>
          <a:p>
            <a:r>
              <a:rPr lang="cs-CZ" altLang="cs-CZ" i="1">
                <a:solidFill>
                  <a:schemeClr val="bg2"/>
                </a:solidFill>
              </a:rPr>
              <a:t>T</a:t>
            </a:r>
            <a:r>
              <a:rPr lang="cs-CZ" altLang="cs-CZ" i="1" baseline="-25000">
                <a:solidFill>
                  <a:schemeClr val="bg2"/>
                </a:solidFill>
              </a:rPr>
              <a:t>b</a:t>
            </a:r>
            <a:r>
              <a:rPr lang="cs-CZ" altLang="cs-CZ" i="1">
                <a:solidFill>
                  <a:schemeClr val="bg2"/>
                </a:solidFill>
              </a:rPr>
              <a:t> – teplota těla</a:t>
            </a:r>
          </a:p>
          <a:p>
            <a:r>
              <a:rPr lang="cs-CZ" altLang="cs-CZ" i="1">
                <a:solidFill>
                  <a:schemeClr val="bg2"/>
                </a:solidFill>
              </a:rPr>
              <a:t>MR – metabolic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4600575" y="3581400"/>
            <a:ext cx="4695825" cy="2295525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600" b="1" smtClean="0"/>
              <a:t>Průměrná Tb 32,2</a:t>
            </a:r>
            <a:r>
              <a:rPr lang="en-US" altLang="cs-CZ" sz="1600" b="1" smtClean="0"/>
              <a:t>°</a:t>
            </a:r>
            <a:r>
              <a:rPr lang="cs-CZ" altLang="cs-CZ" sz="1600" b="1" smtClean="0"/>
              <a:t>C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1600" b="1" smtClean="0"/>
              <a:t>Minimální hodnota metabolismu 0,069 ml/(g.h) (25% bazálního metabolismu)</a:t>
            </a:r>
          </a:p>
          <a:p>
            <a:pPr lvl="1" eaLnBrk="1" hangingPunct="1">
              <a:lnSpc>
                <a:spcPct val="120000"/>
              </a:lnSpc>
              <a:buFontTx/>
              <a:buNone/>
            </a:pPr>
            <a:endParaRPr lang="cs-CZ" altLang="cs-CZ" sz="1600" b="1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600" smtClean="0"/>
              <a:t>Svislá čárkovaná čára označuje průměrnou dobu probouzení, medvědi v tomto období začínají přijímat potravu a vrací se k původním hodnotám bazálního metabolismu</a:t>
            </a:r>
            <a:endParaRPr lang="en-US" altLang="cs-CZ" sz="1600" smtClean="0"/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95400"/>
            <a:ext cx="4646612" cy="54864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4724400" y="1524000"/>
            <a:ext cx="4297363" cy="1016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Porovnání změn metabolismu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a tělesné teploty u 3 nepregnantních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v průběhu hibernace a probouzení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1524000" y="381000"/>
            <a:ext cx="6075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Hibernace medvedů</a:t>
            </a:r>
            <a:r>
              <a:rPr lang="cs-CZ" altLang="cs-CZ" sz="2000" b="1"/>
              <a:t> (</a:t>
            </a:r>
            <a:r>
              <a:rPr lang="cs-CZ" altLang="cs-CZ" sz="1800"/>
              <a:t>Baribal - </a:t>
            </a:r>
            <a:r>
              <a:rPr lang="cs-CZ" altLang="cs-CZ" sz="1800" i="1"/>
              <a:t>Ursus americanus</a:t>
            </a:r>
            <a:r>
              <a:rPr lang="cs-CZ" altLang="cs-CZ" sz="2000" b="1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304800"/>
            <a:ext cx="8007350" cy="1828800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sz="1800" b="1" smtClean="0"/>
              <a:t>ECG </a:t>
            </a:r>
            <a:r>
              <a:rPr lang="cs-CZ" altLang="cs-CZ" sz="1800" smtClean="0"/>
              <a:t>(</a:t>
            </a:r>
            <a:r>
              <a:rPr lang="cs-CZ" altLang="cs-CZ" sz="1600" i="1" smtClean="0"/>
              <a:t>EKG</a:t>
            </a:r>
            <a:r>
              <a:rPr lang="cs-CZ" altLang="cs-CZ" sz="1800" smtClean="0"/>
              <a:t>) a záznam dechu medvědů v průběhu léta a při hibernaci</a:t>
            </a:r>
          </a:p>
          <a:p>
            <a:pPr lvl="1" eaLnBrk="1" hangingPunct="1">
              <a:lnSpc>
                <a:spcPct val="120000"/>
              </a:lnSpc>
            </a:pPr>
            <a:r>
              <a:rPr lang="cs-CZ" altLang="cs-CZ" sz="1800" smtClean="0"/>
              <a:t>A : ECG medvěda v létě</a:t>
            </a:r>
          </a:p>
          <a:p>
            <a:pPr lvl="1" eaLnBrk="1" hangingPunct="1">
              <a:lnSpc>
                <a:spcPct val="120000"/>
              </a:lnSpc>
            </a:pPr>
            <a:r>
              <a:rPr lang="cs-CZ" altLang="cs-CZ" sz="1800" smtClean="0"/>
              <a:t>B : hibernující medvěd samec </a:t>
            </a:r>
          </a:p>
          <a:p>
            <a:pPr lvl="1" eaLnBrk="1" hangingPunct="1">
              <a:lnSpc>
                <a:spcPct val="120000"/>
              </a:lnSpc>
            </a:pPr>
            <a:r>
              <a:rPr lang="cs-CZ" altLang="cs-CZ" sz="1800" smtClean="0"/>
              <a:t>C : hibernující samice – svalový třes na konci inspirace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032000"/>
            <a:ext cx="4953000" cy="47498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Rectangle 6"/>
          <p:cNvSpPr>
            <a:spLocks noRot="1" noChangeArrowheads="1"/>
          </p:cNvSpPr>
          <p:nvPr/>
        </p:nvSpPr>
        <p:spPr bwMode="auto">
          <a:xfrm>
            <a:off x="0" y="5105400"/>
            <a:ext cx="439261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600"/>
              <a:t>- Srdeční tep je průměrně snížen z 55 tepů/min. na 14,4 tepů/min.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600"/>
              <a:t>- Hibernující medvěd střídá intervaly srdeční aktivity a dýchání s intervaly klidovými</a:t>
            </a:r>
          </a:p>
        </p:txBody>
      </p:sp>
      <p:pic>
        <p:nvPicPr>
          <p:cNvPr id="44037" name="Picture 8" descr="ANd9GcSlI06B6RWaRBzkhQ1C-WNl8h-mFG2FfvbGYhgvqlYTZ06o5m3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066925"/>
            <a:ext cx="2300287" cy="296227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-228600" y="269875"/>
            <a:ext cx="4465638" cy="2625725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Spotřeba kyslíku v průběhu hibernace</a:t>
            </a:r>
            <a:endParaRPr lang="cs-CZ" altLang="cs-CZ" sz="1600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Měření tělesné teploty a úrovně metabolismu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cs-CZ" altLang="cs-CZ" sz="1800" smtClean="0"/>
              <a:t>	Tb klesá pokud je metabolismus a třes minimální, vzrůstá během intenzivního třesu a zvýšeného metabolismu  </a:t>
            </a:r>
          </a:p>
          <a:p>
            <a:pPr eaLnBrk="1" hangingPunct="1">
              <a:lnSpc>
                <a:spcPct val="120000"/>
              </a:lnSpc>
            </a:pPr>
            <a:endParaRPr lang="cs-CZ" altLang="cs-CZ" sz="1800" smtClean="0"/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922838" cy="5410200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8" descr="baribal-xxx09g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4038600" cy="3230563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530475"/>
            <a:ext cx="2533650" cy="220027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 Box 10"/>
          <p:cNvSpPr txBox="1">
            <a:spLocks noChangeArrowheads="1"/>
          </p:cNvSpPr>
          <p:nvPr/>
        </p:nvSpPr>
        <p:spPr bwMode="auto">
          <a:xfrm>
            <a:off x="1616075" y="312738"/>
            <a:ext cx="5911850" cy="10191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Heterotermie</a:t>
            </a:r>
            <a:r>
              <a:rPr lang="cs-CZ" altLang="cs-CZ" sz="1600" b="1"/>
              <a:t> </a:t>
            </a:r>
            <a:r>
              <a:rPr lang="cs-CZ" altLang="cs-CZ" sz="1600"/>
              <a:t>(úspora tepelných ztrát) </a:t>
            </a:r>
            <a:r>
              <a:rPr lang="cs-CZ" altLang="cs-CZ" sz="1600" b="1"/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periferní / regionální (zejména končetiny), protiproudá výměna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tělního jádra (dočasná heterotermie / strnulost / </a:t>
            </a:r>
            <a:r>
              <a:rPr lang="cs-CZ" altLang="cs-CZ" sz="1600" i="1"/>
              <a:t>torpor</a:t>
            </a:r>
            <a:r>
              <a:rPr lang="cs-CZ" altLang="cs-CZ" sz="1600"/>
              <a:t>)</a:t>
            </a:r>
          </a:p>
        </p:txBody>
      </p:sp>
      <p:graphicFrame>
        <p:nvGraphicFramePr>
          <p:cNvPr id="46084" name="Object 11"/>
          <p:cNvGraphicFramePr>
            <a:graphicFrameLocks noChangeAspect="1"/>
          </p:cNvGraphicFramePr>
          <p:nvPr/>
        </p:nvGraphicFramePr>
        <p:xfrm>
          <a:off x="1066800" y="1905000"/>
          <a:ext cx="3617913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0" name="Image" r:id="rId4" imgW="2989714" imgH="3840488" progId="PhotoshopElements.Image.5">
                  <p:embed/>
                </p:oleObj>
              </mc:Choice>
              <mc:Fallback>
                <p:oleObj name="Image" r:id="rId4" imgW="2989714" imgH="3840488" progId="PhotoshopElements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05000"/>
                        <a:ext cx="3617913" cy="46482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467100" y="228600"/>
            <a:ext cx="2381250" cy="40481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Adaptace na teplo II</a:t>
            </a:r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504825" y="685800"/>
            <a:ext cx="8131175" cy="37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1.</a:t>
            </a:r>
            <a:r>
              <a:rPr lang="cs-CZ" altLang="cs-CZ" sz="1600" b="1"/>
              <a:t> Základním mechanizmem je ochlazování odparem / evaporací vody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samotný odpar vody přes kůži – málo účinné, vrstvy keratinu jsou málo propustné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pocení (ne ptáci a hlodavci), u člověka (0,1 – 23 ml / m</a:t>
            </a:r>
            <a:r>
              <a:rPr lang="cs-CZ" altLang="cs-CZ" sz="1600" baseline="30000"/>
              <a:t>2</a:t>
            </a:r>
            <a:r>
              <a:rPr lang="cs-CZ" altLang="cs-CZ" sz="1600"/>
              <a:t> minutu)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někteří ptáci mohou navýšit odpar kůží zvýšením její teploty a podkožního průtoku krve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respirační evaporace vody (ptáci a savci co nemají možnost pocení)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- ptáci intenzivní dýchání nebo pohybem jícnu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- pohyb jícnu závislý na dýcháním (holubi, kačeny, husy, kurovití)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        - pohyb jícnu nezávislý na dýchání (kormoráni, pelikáni)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- respirační alkalóze je zabráněno výměnou vzduchu zejména v respiračně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             mrtvém objemu plic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slinění (vačnatci, hlodavci)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močení si na nohy (</a:t>
            </a:r>
            <a:r>
              <a:rPr lang="cs-CZ" altLang="cs-CZ" sz="1600" i="1"/>
              <a:t>urohidrosa</a:t>
            </a:r>
            <a:r>
              <a:rPr lang="cs-CZ" altLang="cs-CZ" sz="1600"/>
              <a:t>) (supi, čápi)</a:t>
            </a: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374650" y="4876800"/>
            <a:ext cx="3892550" cy="13779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rozsah respirační       </a:t>
            </a:r>
            <a:r>
              <a:rPr lang="cs-CZ" altLang="cs-CZ" sz="1400" i="1"/>
              <a:t> rezonanční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          frekvence (min</a:t>
            </a:r>
            <a:r>
              <a:rPr lang="cs-CZ" altLang="cs-CZ" sz="1400" baseline="30000"/>
              <a:t>-1</a:t>
            </a:r>
            <a:r>
              <a:rPr lang="cs-CZ" altLang="cs-CZ" sz="1400"/>
              <a:t>)   </a:t>
            </a:r>
            <a:r>
              <a:rPr lang="cs-CZ" altLang="cs-CZ" sz="1400" i="1"/>
              <a:t>frekvence plic (min</a:t>
            </a:r>
            <a:r>
              <a:rPr lang="cs-CZ" altLang="cs-CZ" sz="1400" i="1" baseline="30000"/>
              <a:t>-1</a:t>
            </a:r>
            <a:r>
              <a:rPr lang="cs-CZ" altLang="cs-CZ" sz="1400" i="1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pes</a:t>
            </a:r>
            <a:r>
              <a:rPr lang="cs-CZ" altLang="cs-CZ" sz="1400"/>
              <a:t>             32-320                     </a:t>
            </a:r>
            <a:r>
              <a:rPr lang="cs-CZ" altLang="cs-CZ" sz="1400" i="1"/>
              <a:t> 317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holub</a:t>
            </a:r>
            <a:r>
              <a:rPr lang="cs-CZ" altLang="cs-CZ" sz="1400"/>
              <a:t>         29-612                      </a:t>
            </a:r>
            <a:r>
              <a:rPr lang="cs-CZ" altLang="cs-CZ" sz="1400" i="1"/>
              <a:t>564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pštros</a:t>
            </a:r>
            <a:r>
              <a:rPr lang="cs-CZ" altLang="cs-CZ" sz="1400"/>
              <a:t>          4-40    </a:t>
            </a:r>
          </a:p>
        </p:txBody>
      </p:sp>
      <p:graphicFrame>
        <p:nvGraphicFramePr>
          <p:cNvPr id="47109" name="Object 8"/>
          <p:cNvGraphicFramePr>
            <a:graphicFrameLocks noChangeAspect="1"/>
          </p:cNvGraphicFramePr>
          <p:nvPr/>
        </p:nvGraphicFramePr>
        <p:xfrm>
          <a:off x="5181600" y="3657600"/>
          <a:ext cx="3581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7" name="Image" r:id="rId3" imgW="4086857" imgH="4000508" progId="PhotoshopElements.Image.5">
                  <p:embed/>
                </p:oleObj>
              </mc:Choice>
              <mc:Fallback>
                <p:oleObj name="Image" r:id="rId3" imgW="4086857" imgH="4000508" progId="PhotoshopElements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657600"/>
                        <a:ext cx="3581400" cy="297180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715000" y="3886200"/>
            <a:ext cx="2273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0000"/>
                </a:solidFill>
              </a:rPr>
              <a:t>tepelné ztráty evaporací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0000"/>
                </a:solidFill>
              </a:rPr>
              <a:t>/produkce tepla metabolismem (%)</a:t>
            </a:r>
          </a:p>
        </p:txBody>
      </p:sp>
      <p:pic>
        <p:nvPicPr>
          <p:cNvPr id="471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419600"/>
            <a:ext cx="1079500" cy="11430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85875"/>
            <a:ext cx="9039225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ovéPole 2"/>
          <p:cNvSpPr txBox="1">
            <a:spLocks noChangeArrowheads="1"/>
          </p:cNvSpPr>
          <p:nvPr/>
        </p:nvSpPr>
        <p:spPr bwMode="auto">
          <a:xfrm>
            <a:off x="2133600" y="533400"/>
            <a:ext cx="2041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/>
              <a:t>Potní žlázy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762000"/>
            <a:ext cx="90487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4650"/>
            <a:ext cx="76200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407" r="14999" b="11111"/>
          <a:stretch>
            <a:fillRect/>
          </a:stretch>
        </p:blipFill>
        <p:spPr bwMode="auto">
          <a:xfrm>
            <a:off x="533400" y="504825"/>
            <a:ext cx="8240713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0"/>
            <a:ext cx="8912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457200" y="838200"/>
            <a:ext cx="7958138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LIMITY -</a:t>
            </a:r>
            <a:r>
              <a:rPr lang="en-US" altLang="cs-CZ" sz="2000" b="1" dirty="0"/>
              <a:t> </a:t>
            </a:r>
            <a:r>
              <a:rPr lang="cs-CZ" altLang="cs-CZ" sz="2000" b="1" dirty="0"/>
              <a:t>životní procesy ve vodě v kapalném stavu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	- ekologické niky (biosféra) od -80 do +80 °C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	- biochemické reakce mnohobuněčných od 0 do 45°C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                  (nízkoteplotní denaturace </a:t>
            </a:r>
            <a:r>
              <a:rPr lang="en-US" altLang="cs-CZ" sz="1600" b="1" dirty="0"/>
              <a:t>&lt;</a:t>
            </a:r>
            <a:r>
              <a:rPr lang="cs-CZ" altLang="cs-CZ" sz="1600" b="1" dirty="0"/>
              <a:t> -15°C; vysokoteplotní denaturace</a:t>
            </a:r>
            <a:r>
              <a:rPr lang="en-US" altLang="cs-CZ" sz="1600" b="1" dirty="0"/>
              <a:t> &gt; 45</a:t>
            </a:r>
            <a:r>
              <a:rPr lang="cs-CZ" altLang="cs-CZ" sz="1600" b="1" dirty="0"/>
              <a:t>°C)</a:t>
            </a:r>
            <a:endParaRPr lang="en-US" altLang="cs-CZ" sz="16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000" b="1" dirty="0"/>
              <a:t>	</a:t>
            </a:r>
            <a:r>
              <a:rPr lang="cs-CZ" altLang="cs-CZ" sz="2000" b="1" dirty="0"/>
              <a:t>- tekutost </a:t>
            </a:r>
            <a:r>
              <a:rPr lang="en-US" altLang="cs-CZ" sz="2000" b="1" dirty="0"/>
              <a:t>t</a:t>
            </a:r>
            <a:r>
              <a:rPr lang="cs-CZ" altLang="cs-CZ" sz="2000" b="1" dirty="0" err="1"/>
              <a:t>ělních</a:t>
            </a:r>
            <a:r>
              <a:rPr lang="cs-CZ" altLang="cs-CZ" sz="2000" b="1" dirty="0"/>
              <a:t> tekutin a lipidových membrán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- kinetika biochemických reakcí </a:t>
            </a:r>
            <a:r>
              <a:rPr lang="cs-CZ" altLang="cs-CZ" sz="1600" b="1" dirty="0"/>
              <a:t>(– synchronizace procesů)</a:t>
            </a:r>
          </a:p>
        </p:txBody>
      </p:sp>
      <p:sp>
        <p:nvSpPr>
          <p:cNvPr id="5123" name="TextovéPole 2"/>
          <p:cNvSpPr txBox="1">
            <a:spLocks noChangeArrowheads="1"/>
          </p:cNvSpPr>
          <p:nvPr/>
        </p:nvSpPr>
        <p:spPr bwMode="auto">
          <a:xfrm>
            <a:off x="304800" y="4419600"/>
            <a:ext cx="8515473" cy="14773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cs-CZ" altLang="cs-CZ" sz="2000" b="1" dirty="0" smtClean="0"/>
              <a:t>Adaptace evoluční + adaptace fyziologické (</a:t>
            </a:r>
            <a:r>
              <a:rPr lang="cs-CZ" altLang="cs-CZ" sz="2000" b="1" dirty="0" err="1" smtClean="0"/>
              <a:t>aklimace</a:t>
            </a:r>
            <a:r>
              <a:rPr lang="cs-CZ" altLang="cs-CZ" sz="2000" b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cs-CZ" altLang="cs-CZ" sz="2000" b="1" dirty="0" smtClean="0"/>
              <a:t>Adaptace </a:t>
            </a:r>
            <a:r>
              <a:rPr lang="cs-CZ" altLang="cs-CZ" sz="2000" b="1" dirty="0"/>
              <a:t>na změny teploty prostředí - různé periody: denní, sezónní</a:t>
            </a:r>
          </a:p>
          <a:p>
            <a:pPr>
              <a:lnSpc>
                <a:spcPct val="150000"/>
              </a:lnSpc>
            </a:pPr>
            <a:r>
              <a:rPr lang="cs-CZ" altLang="cs-CZ" sz="2000" b="1" dirty="0" smtClean="0"/>
              <a:t>Adaptace na všech </a:t>
            </a:r>
            <a:r>
              <a:rPr lang="cs-CZ" altLang="cs-CZ" sz="2000" b="1" dirty="0" err="1" smtClean="0"/>
              <a:t>ůrovních</a:t>
            </a:r>
            <a:r>
              <a:rPr lang="cs-CZ" altLang="cs-CZ" sz="2000" b="1" dirty="0" smtClean="0"/>
              <a:t>: od molekulární po změnu chování</a:t>
            </a:r>
            <a:endParaRPr lang="cs-CZ" altLang="cs-CZ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590800"/>
            <a:ext cx="540385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990600"/>
            <a:ext cx="43434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ovéPole 3"/>
          <p:cNvSpPr txBox="1">
            <a:spLocks noChangeArrowheads="1"/>
          </p:cNvSpPr>
          <p:nvPr/>
        </p:nvSpPr>
        <p:spPr bwMode="auto">
          <a:xfrm>
            <a:off x="5105400" y="762000"/>
            <a:ext cx="2506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b="1"/>
              <a:t>Sli</a:t>
            </a:r>
            <a:r>
              <a:rPr lang="cs-CZ" altLang="cs-CZ" b="1"/>
              <a:t>nné žlázy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673100" y="225425"/>
            <a:ext cx="77978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2.</a:t>
            </a:r>
            <a:r>
              <a:rPr lang="cs-CZ" altLang="cs-CZ" sz="1600" b="1"/>
              <a:t> Akumulace tepla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- zvyšování teploty těla při stoupající okolní teplotě – akumulace metabolického tepla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- krátké periody, několikrát denně (sys</a:t>
            </a:r>
            <a:r>
              <a:rPr lang="en-US" altLang="cs-CZ" sz="1600"/>
              <a:t>e</a:t>
            </a:r>
            <a:r>
              <a:rPr lang="cs-CZ" altLang="cs-CZ" sz="1600"/>
              <a:t>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- ve 24 hodinovém rytmu (velbloud)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- zvyšování tělesné teploty při práci (</a:t>
            </a:r>
            <a:r>
              <a:rPr lang="cs-CZ" altLang="cs-CZ" sz="1400"/>
              <a:t>gazely; 6 km/h ukládá 8%, při 20 km/h ukládá až 80 %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 metabolické produkce tepla;</a:t>
            </a:r>
            <a:r>
              <a:rPr lang="cs-CZ" altLang="cs-CZ" sz="1600"/>
              <a:t> </a:t>
            </a:r>
            <a:r>
              <a:rPr lang="cs-CZ" altLang="cs-CZ" sz="1400"/>
              <a:t>člověk při maratonu až 42°C</a:t>
            </a:r>
            <a:r>
              <a:rPr lang="cs-CZ" altLang="cs-CZ" sz="16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pic>
        <p:nvPicPr>
          <p:cNvPr id="542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1524000" cy="21336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1943100"/>
            <a:ext cx="2360612" cy="247650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4277" name="Object 9"/>
          <p:cNvGraphicFramePr>
            <a:graphicFrameLocks noChangeAspect="1"/>
          </p:cNvGraphicFramePr>
          <p:nvPr/>
        </p:nvGraphicFramePr>
        <p:xfrm>
          <a:off x="1209675" y="3425825"/>
          <a:ext cx="298132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0" name="Image" r:id="rId5" imgW="2935230" imgH="2103124" progId="PhotoshopElements.Image.5">
                  <p:embed/>
                </p:oleObj>
              </mc:Choice>
              <mc:Fallback>
                <p:oleObj name="Image" r:id="rId5" imgW="2935230" imgH="2103124" progId="PhotoshopElements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3425825"/>
                        <a:ext cx="2981325" cy="213677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10"/>
          <p:cNvGraphicFramePr>
            <a:graphicFrameLocks noChangeAspect="1"/>
          </p:cNvGraphicFramePr>
          <p:nvPr/>
        </p:nvGraphicFramePr>
        <p:xfrm>
          <a:off x="5867400" y="3124200"/>
          <a:ext cx="29083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1" name="Image" r:id="rId7" imgW="2907798" imgH="3510857" progId="PhotoshopElements.Image.5">
                  <p:embed/>
                </p:oleObj>
              </mc:Choice>
              <mc:Fallback>
                <p:oleObj name="Image" r:id="rId7" imgW="2907798" imgH="3510857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124200"/>
                        <a:ext cx="2908300" cy="351155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1739900" y="6057900"/>
            <a:ext cx="4164013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Denní změny v tělní teplotě u napitého a žíznivého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velblouda, a jeho hospodaření s teplem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8"/>
          <p:cNvSpPr txBox="1">
            <a:spLocks noChangeArrowheads="1"/>
          </p:cNvSpPr>
          <p:nvPr/>
        </p:nvSpPr>
        <p:spPr bwMode="auto">
          <a:xfrm>
            <a:off x="457200" y="725488"/>
            <a:ext cx="6973888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V průběhu akumulace tepla je potřeba chránit proti přehřátí zejména mozek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adaptovaný krevní oběh mezi nosem a mozkem (síť arterií – </a:t>
            </a:r>
            <a:r>
              <a:rPr lang="cs-CZ" altLang="cs-CZ" sz="1600" i="1"/>
              <a:t>carotid rete</a:t>
            </a:r>
            <a:r>
              <a:rPr lang="cs-CZ" altLang="cs-CZ" sz="1600"/>
              <a:t>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  obepínající větší žilné siny, např. </a:t>
            </a:r>
            <a:r>
              <a:rPr lang="cs-CZ" altLang="cs-CZ" sz="1600" i="1"/>
              <a:t>sinus cavernosus</a:t>
            </a:r>
            <a:r>
              <a:rPr lang="cs-CZ" altLang="cs-CZ" sz="1600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u člověka zřejmě podobná funkce u cév obličeje (tváře)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u ptáků </a:t>
            </a:r>
            <a:r>
              <a:rPr lang="cs-CZ" altLang="cs-CZ" sz="1600" i="1"/>
              <a:t>ophtalmic rete</a:t>
            </a:r>
            <a:r>
              <a:rPr lang="cs-CZ" altLang="cs-CZ" sz="1600"/>
              <a:t> – malé arterie a žilky v blízkosti oka</a:t>
            </a:r>
          </a:p>
        </p:txBody>
      </p:sp>
      <p:sp>
        <p:nvSpPr>
          <p:cNvPr id="55299" name="Text Box 9"/>
          <p:cNvSpPr txBox="1">
            <a:spLocks noChangeArrowheads="1"/>
          </p:cNvSpPr>
          <p:nvPr/>
        </p:nvSpPr>
        <p:spPr bwMode="auto">
          <a:xfrm>
            <a:off x="228600" y="2514600"/>
            <a:ext cx="3935413" cy="7397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/>
              <a:t>Carotid rete</a:t>
            </a:r>
            <a:r>
              <a:rPr lang="cs-CZ" altLang="cs-CZ" sz="1400"/>
              <a:t> u ovce, zajišťující tepelnou výměnu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mezi ochlazenou krví z nosní sliznice a teplou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arteriární krví přicházející do mozku</a:t>
            </a:r>
            <a:endParaRPr lang="cs-CZ" altLang="cs-CZ" sz="1400" i="1"/>
          </a:p>
        </p:txBody>
      </p:sp>
      <p:pic>
        <p:nvPicPr>
          <p:cNvPr id="5530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90600"/>
            <a:ext cx="1236663" cy="25336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5301" name="Object 14"/>
          <p:cNvGraphicFramePr>
            <a:graphicFrameLocks noChangeAspect="1"/>
          </p:cNvGraphicFramePr>
          <p:nvPr/>
        </p:nvGraphicFramePr>
        <p:xfrm>
          <a:off x="609600" y="3263900"/>
          <a:ext cx="3175000" cy="266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96" name="Image" r:id="rId4" imgW="2870857" imgH="2413714" progId="PhotoshopElements.Image.5">
                  <p:embed/>
                </p:oleObj>
              </mc:Choice>
              <mc:Fallback>
                <p:oleObj name="Image" r:id="rId4" imgW="2870857" imgH="2413714" progId="PhotoshopElements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63900"/>
                        <a:ext cx="3175000" cy="266858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Text Box 15"/>
          <p:cNvSpPr txBox="1">
            <a:spLocks noChangeArrowheads="1"/>
          </p:cNvSpPr>
          <p:nvPr/>
        </p:nvSpPr>
        <p:spPr bwMode="auto">
          <a:xfrm>
            <a:off x="4576763" y="5353050"/>
            <a:ext cx="2725737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Srovnání teploty mozku a těla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 krkavce a gazely Thomsonovy</a:t>
            </a:r>
          </a:p>
        </p:txBody>
      </p:sp>
      <p:pic>
        <p:nvPicPr>
          <p:cNvPr id="5530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629150"/>
            <a:ext cx="1714500" cy="20002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5304" name="Object 17"/>
          <p:cNvGraphicFramePr>
            <a:graphicFrameLocks noChangeAspect="1"/>
          </p:cNvGraphicFramePr>
          <p:nvPr/>
        </p:nvGraphicFramePr>
        <p:xfrm>
          <a:off x="4572000" y="2362200"/>
          <a:ext cx="2997200" cy="299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97" name="Image" r:id="rId7" imgW="2692913" imgH="2688000" progId="PhotoshopElements.Image.5">
                  <p:embed/>
                </p:oleObj>
              </mc:Choice>
              <mc:Fallback>
                <p:oleObj name="Image" r:id="rId7" imgW="2692913" imgH="2688000" progId="PhotoshopElements.Image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62200"/>
                        <a:ext cx="2997200" cy="299243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5" name="Text Box 18"/>
          <p:cNvSpPr txBox="1">
            <a:spLocks noChangeArrowheads="1"/>
          </p:cNvSpPr>
          <p:nvPr/>
        </p:nvSpPr>
        <p:spPr bwMode="auto">
          <a:xfrm>
            <a:off x="2220913" y="228600"/>
            <a:ext cx="4032250" cy="3556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Ochrana mozkové tkáně před přehřátím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6"/>
          <p:cNvSpPr txBox="1">
            <a:spLocks noChangeArrowheads="1"/>
          </p:cNvSpPr>
          <p:nvPr/>
        </p:nvSpPr>
        <p:spPr bwMode="auto">
          <a:xfrm>
            <a:off x="3305175" y="3024188"/>
            <a:ext cx="253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Q = m.c.</a:t>
            </a:r>
            <a:r>
              <a:rPr lang="cs-CZ" altLang="cs-CZ" sz="3600" b="1">
                <a:latin typeface="Symbol" panose="05050102010706020507" pitchFamily="18" charset="2"/>
              </a:rPr>
              <a:t>D</a:t>
            </a:r>
            <a:r>
              <a:rPr lang="cs-CZ" altLang="cs-CZ" sz="3600" b="1"/>
              <a:t>T</a:t>
            </a:r>
          </a:p>
        </p:txBody>
      </p:sp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1981200" y="4086225"/>
            <a:ext cx="521176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Q </a:t>
            </a:r>
            <a:r>
              <a:rPr lang="cs-CZ" altLang="cs-CZ" sz="1600" b="1" i="1"/>
              <a:t>(teplo</a:t>
            </a:r>
            <a:r>
              <a:rPr lang="cs-CZ" altLang="cs-CZ" sz="1600" b="1"/>
              <a:t>) – joule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m (</a:t>
            </a:r>
            <a:r>
              <a:rPr lang="cs-CZ" altLang="cs-CZ" sz="1600" b="1" i="1"/>
              <a:t>hmotnost systému</a:t>
            </a:r>
            <a:r>
              <a:rPr lang="cs-CZ" altLang="cs-CZ" sz="1600" b="1"/>
              <a:t>) – g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c (</a:t>
            </a:r>
            <a:r>
              <a:rPr lang="cs-CZ" altLang="cs-CZ" sz="1600" b="1" i="1"/>
              <a:t>měrná tepelná kapacita systému</a:t>
            </a:r>
            <a:r>
              <a:rPr lang="cs-CZ" altLang="cs-CZ" sz="1600" b="1"/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Symbol" panose="05050102010706020507" pitchFamily="18" charset="2"/>
              </a:rPr>
              <a:t>D</a:t>
            </a:r>
            <a:r>
              <a:rPr lang="cs-CZ" altLang="cs-CZ" sz="1600" b="1"/>
              <a:t>T – rozdíl počáteční a koncové teploty</a:t>
            </a:r>
            <a:r>
              <a:rPr lang="cs-CZ" altLang="cs-CZ" sz="1600" b="1">
                <a:latin typeface="Symbol" panose="05050102010706020507" pitchFamily="18" charset="2"/>
              </a:rPr>
              <a:t> D</a:t>
            </a:r>
            <a:r>
              <a:rPr lang="cs-CZ" altLang="cs-CZ" sz="1600" b="1"/>
              <a:t>T = T2 – T1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sp>
        <p:nvSpPr>
          <p:cNvPr id="56324" name="Text Box 10"/>
          <p:cNvSpPr txBox="1">
            <a:spLocks noChangeArrowheads="1"/>
          </p:cNvSpPr>
          <p:nvPr/>
        </p:nvSpPr>
        <p:spPr bwMode="auto">
          <a:xfrm>
            <a:off x="3149600" y="1981200"/>
            <a:ext cx="2858475" cy="5847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Teplo</a:t>
            </a:r>
            <a:r>
              <a:rPr lang="cs-CZ" altLang="cs-CZ" sz="2000" b="1" dirty="0"/>
              <a:t> </a:t>
            </a:r>
            <a:r>
              <a:rPr lang="en-US" altLang="cs-CZ" sz="2000" b="1" dirty="0"/>
              <a:t>~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(práce - W)</a:t>
            </a:r>
          </a:p>
        </p:txBody>
      </p:sp>
      <p:sp>
        <p:nvSpPr>
          <p:cNvPr id="56325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3621088" cy="46196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i="1"/>
              <a:t>Poz</a:t>
            </a:r>
            <a:r>
              <a:rPr lang="cs-CZ" altLang="cs-CZ" sz="2400" b="1" i="1"/>
              <a:t>námky k endotermii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533400" y="1524000"/>
            <a:ext cx="5410200" cy="447516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Srovnání rozdílů v teplotě těla a okolí u různě velkých plazů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                           tělo     teplota     rozdíl oproti prostředí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/>
              <a:t>                           (kg)  vzduchu(°C)    (°C, odhadované)</a:t>
            </a:r>
            <a:r>
              <a:rPr lang="cs-CZ" altLang="cs-CZ" sz="1400"/>
              <a:t>    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varan 1                  7           25                 0,2-0,4 (0,2)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varan 2                12           25                 0,2-0,5 (0,3)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Moschorhinid</a:t>
            </a:r>
            <a:r>
              <a:rPr lang="cs-CZ" altLang="cs-CZ" sz="1400"/>
              <a:t>       20                                            (0,4)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varan 3                 35           25                 0,2-0,6 (0,5)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Pristerignathid</a:t>
            </a:r>
            <a:r>
              <a:rPr lang="cs-CZ" altLang="cs-CZ" sz="1400"/>
              <a:t>      50                                            (0,7)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kareta Kempova 120           28                       1-3 (1,2)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kareta zelenavá  127      20-30                          3 (1,2)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Dimetrodon</a:t>
            </a:r>
            <a:r>
              <a:rPr lang="cs-CZ" altLang="cs-CZ" sz="1400"/>
              <a:t>         150                                            (1,4)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želva galapážská170      20-30                       4,1 (1,5)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kožatka velká      420            8                      3-18 (2,6)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Tyrannosaurus</a:t>
            </a:r>
            <a:r>
              <a:rPr lang="cs-CZ" altLang="cs-CZ" sz="1400"/>
              <a:t>  2000                                            (7,4)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Allosaurus</a:t>
            </a:r>
            <a:r>
              <a:rPr lang="cs-CZ" altLang="cs-CZ" sz="1400"/>
              <a:t>         3000                                            (9,6)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Ceratopsid</a:t>
            </a:r>
            <a:r>
              <a:rPr lang="cs-CZ" altLang="cs-CZ" sz="1400"/>
              <a:t>         4300                                          (12,2)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/>
              <a:t>Hadrosaur </a:t>
            </a:r>
            <a:r>
              <a:rPr lang="cs-CZ" altLang="cs-CZ" sz="1400"/>
              <a:t>         5600                                          (14,5)</a:t>
            </a:r>
          </a:p>
        </p:txBody>
      </p:sp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990600" y="381000"/>
            <a:ext cx="48958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Čím větší tělní hmota, tím větší produkce tepla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závislost na velikosti, tvaru a tepelné vodivosti</a:t>
            </a:r>
          </a:p>
        </p:txBody>
      </p:sp>
      <p:pic>
        <p:nvPicPr>
          <p:cNvPr id="58372" name="Picture 7" descr="Allosau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2533650" cy="35337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2"/>
          <p:cNvSpPr txBox="1">
            <a:spLocks noChangeArrowheads="1"/>
          </p:cNvSpPr>
          <p:nvPr/>
        </p:nvSpPr>
        <p:spPr bwMode="auto">
          <a:xfrm>
            <a:off x="228600" y="911225"/>
            <a:ext cx="8664575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Velké, aktivní ryby a paryby (tuňáci, mečouni a žraloci) mají díky metabolické produkci teplotu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některých tkání (svaly, srdce, játra, mozek, oči) vyšší než okolní vody, svaly až o 10 °C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jejich teplota však není přísně regulována, teplo je </a:t>
            </a:r>
            <a:r>
              <a:rPr lang="cs-CZ" altLang="cs-CZ" sz="1600" dirty="0" err="1"/>
              <a:t>špíše</a:t>
            </a:r>
            <a:r>
              <a:rPr lang="cs-CZ" altLang="cs-CZ" sz="1600" dirty="0"/>
              <a:t> tedy jen odpadní v důsledku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intenzivní svalové činnosti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velké druhy používají k chlazení podkožní </a:t>
            </a:r>
            <a:r>
              <a:rPr lang="cs-CZ" altLang="cs-CZ" sz="1600" dirty="0" err="1"/>
              <a:t>arterio-venézní</a:t>
            </a:r>
            <a:r>
              <a:rPr lang="cs-CZ" altLang="cs-CZ" sz="1600" dirty="0"/>
              <a:t> plexy, malé druhy pak plexy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v centru těla pod </a:t>
            </a:r>
            <a:r>
              <a:rPr lang="cs-CZ" altLang="cs-CZ" sz="1600" dirty="0" err="1"/>
              <a:t>obratly</a:t>
            </a:r>
            <a:r>
              <a:rPr lang="cs-CZ" altLang="cs-CZ" sz="1600" dirty="0"/>
              <a:t>, často jsou tyto plexy i okolo očí, v mozku, v játrech a okolo střev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- některé druhy (mečouni) udržují vyšší teplotu mozku a očí i pomocí </a:t>
            </a:r>
            <a:r>
              <a:rPr lang="cs-CZ" altLang="cs-CZ" sz="1600" dirty="0" err="1"/>
              <a:t>termogenní</a:t>
            </a:r>
            <a:r>
              <a:rPr lang="cs-CZ" altLang="cs-CZ" sz="1600" dirty="0"/>
              <a:t> hnědé tkáně,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  asociované s očními svaly, s velkým množstvím mitochondrií a tak připomínající BAT</a:t>
            </a:r>
          </a:p>
        </p:txBody>
      </p:sp>
      <p:sp>
        <p:nvSpPr>
          <p:cNvPr id="59395" name="Text Box 13"/>
          <p:cNvSpPr txBox="1">
            <a:spLocks noChangeArrowheads="1"/>
          </p:cNvSpPr>
          <p:nvPr/>
        </p:nvSpPr>
        <p:spPr bwMode="auto">
          <a:xfrm>
            <a:off x="5511800" y="3511550"/>
            <a:ext cx="2794000" cy="5270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Poměr mezi teplotou svaloviny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 okolní vody u tuňáka obecného</a:t>
            </a:r>
          </a:p>
        </p:txBody>
      </p:sp>
      <p:graphicFrame>
        <p:nvGraphicFramePr>
          <p:cNvPr id="59396" name="Object 14"/>
          <p:cNvGraphicFramePr>
            <a:graphicFrameLocks noChangeAspect="1"/>
          </p:cNvGraphicFramePr>
          <p:nvPr/>
        </p:nvGraphicFramePr>
        <p:xfrm>
          <a:off x="1066800" y="3484563"/>
          <a:ext cx="4449763" cy="322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4" name="Image" r:id="rId3" imgW="4023368" imgH="2912000" progId="PhotoshopElements.Image.5">
                  <p:embed/>
                </p:oleObj>
              </mc:Choice>
              <mc:Fallback>
                <p:oleObj name="Image" r:id="rId3" imgW="4023368" imgH="2912000" progId="PhotoshopElements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484563"/>
                        <a:ext cx="4449763" cy="3221037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4362450"/>
            <a:ext cx="1905000" cy="1428750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Text Box 16"/>
          <p:cNvSpPr txBox="1">
            <a:spLocks noChangeArrowheads="1"/>
          </p:cNvSpPr>
          <p:nvPr/>
        </p:nvSpPr>
        <p:spPr bwMode="auto">
          <a:xfrm>
            <a:off x="2667000" y="228600"/>
            <a:ext cx="2165350" cy="4603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Endotermie u ryb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9"/>
          <p:cNvSpPr txBox="1">
            <a:spLocks noChangeArrowheads="1"/>
          </p:cNvSpPr>
          <p:nvPr/>
        </p:nvSpPr>
        <p:spPr bwMode="auto">
          <a:xfrm>
            <a:off x="5207000" y="457200"/>
            <a:ext cx="3886200" cy="590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Arterio-venózní plexy u tuňáka obecného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 tuňáka žlutoploutvého</a:t>
            </a:r>
          </a:p>
        </p:txBody>
      </p:sp>
      <p:graphicFrame>
        <p:nvGraphicFramePr>
          <p:cNvPr id="60419" name="Object 10"/>
          <p:cNvGraphicFramePr>
            <a:graphicFrameLocks noChangeAspect="1"/>
          </p:cNvGraphicFramePr>
          <p:nvPr/>
        </p:nvGraphicFramePr>
        <p:xfrm>
          <a:off x="304800" y="282575"/>
          <a:ext cx="4953000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58" name="Image" r:id="rId3" imgW="6126492" imgH="4645161" progId="PhotoshopElements.Image.5">
                  <p:embed/>
                </p:oleObj>
              </mc:Choice>
              <mc:Fallback>
                <p:oleObj name="Image" r:id="rId3" imgW="6126492" imgH="4645161" progId="PhotoshopElements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2575"/>
                        <a:ext cx="4953000" cy="37560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Text Box 11"/>
          <p:cNvSpPr txBox="1">
            <a:spLocks noChangeArrowheads="1"/>
          </p:cNvSpPr>
          <p:nvPr/>
        </p:nvSpPr>
        <p:spPr bwMode="auto">
          <a:xfrm>
            <a:off x="6015038" y="1955800"/>
            <a:ext cx="2824162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Hnědá tkáň v hlavě mečouna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br</a:t>
            </a:r>
            <a:r>
              <a:rPr lang="cs-CZ" altLang="cs-CZ" sz="1600"/>
              <a:t> – mozek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bt</a:t>
            </a:r>
            <a:r>
              <a:rPr lang="cs-CZ" altLang="cs-CZ" sz="1600"/>
              <a:t> – hnědá tkáň asociovaná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      s očním svalem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CR</a:t>
            </a:r>
            <a:r>
              <a:rPr lang="cs-CZ" altLang="cs-CZ" sz="1600"/>
              <a:t> – carotid rete</a:t>
            </a:r>
          </a:p>
        </p:txBody>
      </p:sp>
      <p:graphicFrame>
        <p:nvGraphicFramePr>
          <p:cNvPr id="60421" name="Object 14"/>
          <p:cNvGraphicFramePr>
            <a:graphicFrameLocks noChangeAspect="1"/>
          </p:cNvGraphicFramePr>
          <p:nvPr/>
        </p:nvGraphicFramePr>
        <p:xfrm>
          <a:off x="2006600" y="4229100"/>
          <a:ext cx="3441700" cy="244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59" name="Image" r:id="rId5" imgW="5968254" imgH="4888889" progId="PhotoshopElements.Image.5">
                  <p:embed/>
                </p:oleObj>
              </mc:Choice>
              <mc:Fallback>
                <p:oleObj name="Image" r:id="rId5" imgW="5968254" imgH="4888889" progId="PhotoshopElements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600" y="4229100"/>
                        <a:ext cx="3441700" cy="2444750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15"/>
          <p:cNvGraphicFramePr>
            <a:graphicFrameLocks noChangeAspect="1"/>
          </p:cNvGraphicFramePr>
          <p:nvPr/>
        </p:nvGraphicFramePr>
        <p:xfrm>
          <a:off x="5486400" y="3305175"/>
          <a:ext cx="3048000" cy="299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0" name="Image" r:id="rId7" imgW="2848362" imgH="2798070" progId="PhotoshopElements.Image.5">
                  <p:embed/>
                </p:oleObj>
              </mc:Choice>
              <mc:Fallback>
                <p:oleObj name="Image" r:id="rId7" imgW="2848362" imgH="2798070" progId="PhotoshopElements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305175"/>
                        <a:ext cx="3048000" cy="2995613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" descr="thermoreg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066800"/>
            <a:ext cx="6629400" cy="5302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10"/>
          <p:cNvSpPr txBox="1">
            <a:spLocks noChangeArrowheads="1"/>
          </p:cNvSpPr>
          <p:nvPr/>
        </p:nvSpPr>
        <p:spPr bwMode="auto">
          <a:xfrm>
            <a:off x="2997200" y="239713"/>
            <a:ext cx="3127375" cy="4349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Termoregulace - shrnutí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964" r="29166" b="7381"/>
          <a:stretch>
            <a:fillRect/>
          </a:stretch>
        </p:blipFill>
        <p:spPr bwMode="auto">
          <a:xfrm>
            <a:off x="1219200" y="28575"/>
            <a:ext cx="655320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6"/>
          <p:cNvGrpSpPr>
            <a:grpSpLocks/>
          </p:cNvGrpSpPr>
          <p:nvPr/>
        </p:nvGrpSpPr>
        <p:grpSpPr bwMode="auto">
          <a:xfrm>
            <a:off x="122238" y="152400"/>
            <a:ext cx="8897937" cy="6553200"/>
            <a:chOff x="77" y="96"/>
            <a:chExt cx="5605" cy="4128"/>
          </a:xfrm>
        </p:grpSpPr>
        <p:sp>
          <p:nvSpPr>
            <p:cNvPr id="61443" name="Text Box 10"/>
            <p:cNvSpPr txBox="1">
              <a:spLocks noChangeArrowheads="1"/>
            </p:cNvSpPr>
            <p:nvPr/>
          </p:nvSpPr>
          <p:spPr bwMode="auto">
            <a:xfrm>
              <a:off x="1689" y="166"/>
              <a:ext cx="2357" cy="21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Teplota modifikuje biochemické děje</a:t>
              </a:r>
            </a:p>
          </p:txBody>
        </p:sp>
        <p:sp>
          <p:nvSpPr>
            <p:cNvPr id="61444" name="Text Box 11"/>
            <p:cNvSpPr txBox="1">
              <a:spLocks noChangeArrowheads="1"/>
            </p:cNvSpPr>
            <p:nvPr/>
          </p:nvSpPr>
          <p:spPr bwMode="auto">
            <a:xfrm>
              <a:off x="1416" y="503"/>
              <a:ext cx="2907" cy="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- s vyšší teplotou se urychlují chemické reakce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- v závislosti na teplotě se mění i afinita substrátu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  k enzymům – </a:t>
              </a:r>
              <a:r>
                <a:rPr lang="cs-CZ" altLang="cs-CZ" sz="1600" b="1"/>
                <a:t>K</a:t>
              </a:r>
              <a:r>
                <a:rPr lang="cs-CZ" altLang="cs-CZ" sz="1600" b="1" baseline="-25000"/>
                <a:t>m</a:t>
              </a:r>
              <a:r>
                <a:rPr lang="cs-CZ" altLang="cs-CZ" sz="1600"/>
                <a:t> (Michaelis-Menten koeficinet)</a:t>
              </a:r>
            </a:p>
          </p:txBody>
        </p:sp>
        <p:sp>
          <p:nvSpPr>
            <p:cNvPr id="61445" name="Text Box 14"/>
            <p:cNvSpPr txBox="1">
              <a:spLocks noChangeArrowheads="1"/>
            </p:cNvSpPr>
            <p:nvPr/>
          </p:nvSpPr>
          <p:spPr bwMode="auto">
            <a:xfrm>
              <a:off x="2272" y="1286"/>
              <a:ext cx="3399" cy="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Změna velikosti K</a:t>
              </a:r>
              <a:r>
                <a:rPr lang="cs-CZ" altLang="cs-CZ" sz="1400" baseline="-25000"/>
                <a:t>m</a:t>
              </a:r>
              <a:r>
                <a:rPr lang="cs-CZ" altLang="cs-CZ" sz="1400"/>
                <a:t> pro acetylcholin k acetylcholinesterázu (AChE)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 – hlaváč, Rt – pstruh duhový, M – cípal, L -Elops</a:t>
              </a:r>
            </a:p>
          </p:txBody>
        </p:sp>
        <p:pic>
          <p:nvPicPr>
            <p:cNvPr id="61446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40"/>
              <a:ext cx="1266" cy="810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47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96"/>
              <a:ext cx="1296" cy="864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48" name="Text Box 17"/>
            <p:cNvSpPr txBox="1">
              <a:spLocks noChangeArrowheads="1"/>
            </p:cNvSpPr>
            <p:nvPr/>
          </p:nvSpPr>
          <p:spPr bwMode="auto">
            <a:xfrm>
              <a:off x="2431" y="1972"/>
              <a:ext cx="3248" cy="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Závislost K</a:t>
              </a:r>
              <a:r>
                <a:rPr lang="cs-CZ" altLang="cs-CZ" sz="1400" baseline="-25000"/>
                <a:t>m</a:t>
              </a:r>
              <a:r>
                <a:rPr lang="cs-CZ" altLang="cs-CZ" sz="1400"/>
                <a:t> na teplotě pro pyruvát a LDH u různých obratlovců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Bt – tuňák obecný, R – králík, Ray – rejnok, M – hlaváč (Gobii)</a:t>
              </a:r>
            </a:p>
          </p:txBody>
        </p:sp>
        <p:graphicFrame>
          <p:nvGraphicFramePr>
            <p:cNvPr id="61449" name="Object 19"/>
            <p:cNvGraphicFramePr>
              <a:graphicFrameLocks noChangeAspect="1"/>
            </p:cNvGraphicFramePr>
            <p:nvPr/>
          </p:nvGraphicFramePr>
          <p:xfrm>
            <a:off x="3168" y="2309"/>
            <a:ext cx="2448" cy="1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6" name="Image" r:id="rId5" imgW="3003429" imgH="2349714" progId="PhotoshopElements.Image.5">
                    <p:embed/>
                  </p:oleObj>
                </mc:Choice>
                <mc:Fallback>
                  <p:oleObj name="Image" r:id="rId5" imgW="3003429" imgH="2349714" progId="PhotoshopElements.Image.5">
                    <p:embed/>
                    <p:pic>
                      <p:nvPicPr>
                        <p:cNvPr id="61449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309"/>
                          <a:ext cx="2448" cy="1915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50" name="Object 20"/>
            <p:cNvGraphicFramePr>
              <a:graphicFrameLocks noChangeAspect="1"/>
            </p:cNvGraphicFramePr>
            <p:nvPr/>
          </p:nvGraphicFramePr>
          <p:xfrm>
            <a:off x="96" y="1208"/>
            <a:ext cx="2183" cy="2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97" name="Image" r:id="rId7" imgW="2688000" imgH="3063246" progId="PhotoshopElements.Image.5">
                    <p:embed/>
                  </p:oleObj>
                </mc:Choice>
                <mc:Fallback>
                  <p:oleObj name="Image" r:id="rId7" imgW="2688000" imgH="3063246" progId="PhotoshopElements.Image.5">
                    <p:embed/>
                    <p:pic>
                      <p:nvPicPr>
                        <p:cNvPr id="6145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1208"/>
                          <a:ext cx="2183" cy="2488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1451" name="Picture 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" y="3588"/>
              <a:ext cx="1080" cy="636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52" name="Text Box 22"/>
            <p:cNvSpPr txBox="1">
              <a:spLocks noChangeArrowheads="1"/>
            </p:cNvSpPr>
            <p:nvPr/>
          </p:nvSpPr>
          <p:spPr bwMode="auto">
            <a:xfrm>
              <a:off x="2040" y="3587"/>
              <a:ext cx="70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hlaváč (</a:t>
              </a:r>
              <a:r>
                <a:rPr lang="cs-CZ" altLang="cs-CZ" sz="1200" i="1"/>
                <a:t>Gobii</a:t>
              </a:r>
              <a:r>
                <a:rPr lang="cs-CZ" altLang="cs-CZ" sz="1200"/>
                <a:t>)</a:t>
              </a:r>
            </a:p>
          </p:txBody>
        </p:sp>
        <p:sp>
          <p:nvSpPr>
            <p:cNvPr id="61453" name="Rectangle 23"/>
            <p:cNvSpPr>
              <a:spLocks noChangeArrowheads="1"/>
            </p:cNvSpPr>
            <p:nvPr/>
          </p:nvSpPr>
          <p:spPr bwMode="auto">
            <a:xfrm>
              <a:off x="4416" y="240"/>
              <a:ext cx="1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Pagothenia borchgrevink</a:t>
              </a:r>
            </a:p>
          </p:txBody>
        </p:sp>
        <p:sp>
          <p:nvSpPr>
            <p:cNvPr id="61454" name="Text Box 24"/>
            <p:cNvSpPr txBox="1">
              <a:spLocks noChangeArrowheads="1"/>
            </p:cNvSpPr>
            <p:nvPr/>
          </p:nvSpPr>
          <p:spPr bwMode="auto">
            <a:xfrm>
              <a:off x="77" y="96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Elops</a:t>
              </a:r>
            </a:p>
          </p:txBody>
        </p:sp>
        <p:pic>
          <p:nvPicPr>
            <p:cNvPr id="61455" name="Picture 2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" y="1216"/>
              <a:ext cx="768" cy="532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1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18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9225"/>
            <a:ext cx="8382000" cy="5057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7"/>
          <p:cNvSpPr txBox="1">
            <a:spLocks noChangeArrowheads="1"/>
          </p:cNvSpPr>
          <p:nvPr/>
        </p:nvSpPr>
        <p:spPr bwMode="auto">
          <a:xfrm>
            <a:off x="803275" y="188913"/>
            <a:ext cx="8140700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Klíčovým mechanismem pro termoregulaci je oběh a metabolismus tělních tekutin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/>
              <a:t> evaporace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/>
              <a:t> vasokonstrikce x vasodilatace v příslušných tkáních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609600" y="3570794"/>
            <a:ext cx="7924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Tepelná produkce člověka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Intenzita </a:t>
            </a:r>
            <a:r>
              <a:rPr lang="cs-CZ" altLang="cs-CZ" sz="1600" dirty="0" smtClean="0"/>
              <a:t>produkce </a:t>
            </a:r>
            <a:r>
              <a:rPr lang="cs-CZ" altLang="cs-CZ" sz="1600" dirty="0"/>
              <a:t>tepla v lidském těle závisí na </a:t>
            </a:r>
            <a:r>
              <a:rPr lang="en-US" altLang="cs-CZ" sz="1600" dirty="0" err="1" smtClean="0"/>
              <a:t>aktivi</a:t>
            </a:r>
            <a:r>
              <a:rPr lang="cs-CZ" altLang="cs-CZ" sz="1600" dirty="0" smtClean="0"/>
              <a:t>tě (jako u všech živočichů). </a:t>
            </a:r>
            <a:r>
              <a:rPr lang="cs-CZ" altLang="cs-CZ" sz="1600" dirty="0"/>
              <a:t>Údaje o produkci tepla na průměrného muže o hmotnosti 75 kg a výšce 175 cm. Dalšími biofyzikálními údaji o něm jsou: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povrch těla			1,9 m</a:t>
            </a:r>
            <a:r>
              <a:rPr lang="cs-CZ" altLang="cs-CZ" sz="1600" baseline="30000" dirty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objem těla			75 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puls				75.min-1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frekvence dýchání			16.min-1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průtok vzduchu plícemi		0,5 m</a:t>
            </a:r>
            <a:r>
              <a:rPr lang="cs-CZ" altLang="cs-CZ" sz="1600" baseline="30000" dirty="0"/>
              <a:t>3</a:t>
            </a:r>
            <a:r>
              <a:rPr lang="cs-CZ" altLang="cs-CZ" sz="1600" dirty="0"/>
              <a:t>.h-1  (při tělesné činnosti až 9 m</a:t>
            </a:r>
            <a:r>
              <a:rPr lang="cs-CZ" altLang="cs-CZ" sz="1600" baseline="30000" dirty="0"/>
              <a:t>3</a:t>
            </a:r>
            <a:r>
              <a:rPr lang="cs-CZ" altLang="cs-CZ" sz="1600" dirty="0"/>
              <a:t>.h-1)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průměrná teplota kůže		                32 </a:t>
            </a:r>
            <a:r>
              <a:rPr lang="cs-CZ" altLang="cs-CZ" sz="1600" dirty="0">
                <a:sym typeface="Symbol" panose="05050102010706020507" pitchFamily="18" charset="2"/>
              </a:rPr>
              <a:t></a:t>
            </a:r>
            <a:r>
              <a:rPr lang="cs-CZ" altLang="cs-CZ" sz="1600" dirty="0"/>
              <a:t>C</a:t>
            </a:r>
            <a:endParaRPr lang="cs-CZ" altLang="cs-CZ" sz="16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ym typeface="Symbol" panose="05050102010706020507" pitchFamily="18" charset="2"/>
              </a:rPr>
              <a:t>produkce CO</a:t>
            </a:r>
            <a:r>
              <a:rPr lang="cs-CZ" altLang="cs-CZ" sz="1600" baseline="-25000" dirty="0">
                <a:sym typeface="Symbol" panose="05050102010706020507" pitchFamily="18" charset="2"/>
              </a:rPr>
              <a:t>2</a:t>
            </a:r>
            <a:r>
              <a:rPr lang="cs-CZ" altLang="cs-CZ" sz="1600" dirty="0">
                <a:sym typeface="Symbol" panose="05050102010706020507" pitchFamily="18" charset="2"/>
              </a:rPr>
              <a:t> (v klidu)		10 - 20 l.h-1</a:t>
            </a:r>
          </a:p>
        </p:txBody>
      </p:sp>
      <p:pic>
        <p:nvPicPr>
          <p:cNvPr id="67587" name="Picture 5" descr="400px-Thermoregulation_simplifi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486400" cy="31003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724" name="Group 268"/>
          <p:cNvGraphicFramePr>
            <a:graphicFrameLocks noGrp="1"/>
          </p:cNvGraphicFramePr>
          <p:nvPr/>
        </p:nvGraphicFramePr>
        <p:xfrm>
          <a:off x="1665288" y="185738"/>
          <a:ext cx="5581650" cy="6037261"/>
        </p:xfrm>
        <a:graphic>
          <a:graphicData uri="http://schemas.openxmlformats.org/drawingml/2006/table">
            <a:tbl>
              <a:tblPr/>
              <a:tblGrid>
                <a:gridCol w="306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činnost - práce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tepelná produkce (W) dle ISO 7243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hluboký spánek (bazální metabolismus)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sezení v klidu - duševní práce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90 -95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čtení potichu, v sedě, bez opory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120 - 150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velmi lehká práce (švadleny, čtení nahlas)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120 - 140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lehká práce (práce v laboratoři, učitelé)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140 - 200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středně těžká práce (slévači, přednášející)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200 - 260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těžká práce (tesaři, nakládači s lopatou)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260 - 320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velmi těžká práce (dřevorubci, ruční sekáči)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nad 320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520*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horolezci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700 - 1000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krátkodobý max. výkon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chůze rychlostí 3,5 km.h</a:t>
                      </a:r>
                      <a:r>
                        <a:rPr kumimoji="0" lang="cs-CZ" alt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po rovině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chůze rychlostí 3,5 km.h</a:t>
                      </a:r>
                      <a:r>
                        <a:rPr kumimoji="0" lang="cs-CZ" alt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při stoupání 2,5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T="45725" marB="45725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8671" name="Rectangle 269"/>
          <p:cNvSpPr>
            <a:spLocks noChangeArrowheads="1"/>
          </p:cNvSpPr>
          <p:nvPr/>
        </p:nvSpPr>
        <p:spPr bwMode="auto">
          <a:xfrm>
            <a:off x="1665288" y="6216650"/>
            <a:ext cx="581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* Poznámka: při intenzivní intelektuální činnosti je produkce tepla mnohem vyšší v </a:t>
            </a:r>
            <a:endParaRPr lang="cs-CZ" altLang="cs-CZ" sz="80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   důsledku napětí svalů a pohybů těla.</a:t>
            </a: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" y="2686050"/>
            <a:ext cx="48958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D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89" y="1649142"/>
            <a:ext cx="3728152" cy="355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8384" y="6211669"/>
            <a:ext cx="51208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200" b="0" dirty="0" smtClean="0"/>
              <a:t>Adjustace </a:t>
            </a:r>
            <a:r>
              <a:rPr lang="cs-CZ" altLang="cs-CZ" sz="1200" b="0" dirty="0"/>
              <a:t>Km LDH pro pyruvát u několika druhů ryb </a:t>
            </a:r>
            <a:r>
              <a:rPr lang="cs-CZ" altLang="cs-CZ" sz="1200" b="0" dirty="0" smtClean="0"/>
              <a:t>a </a:t>
            </a:r>
            <a:r>
              <a:rPr lang="cs-CZ" altLang="cs-CZ" sz="1200" b="0" dirty="0"/>
              <a:t>jednoho </a:t>
            </a:r>
            <a:r>
              <a:rPr lang="cs-CZ" altLang="cs-CZ" sz="1200" b="0" dirty="0" smtClean="0"/>
              <a:t>ještěra. Km </a:t>
            </a:r>
            <a:r>
              <a:rPr lang="cs-CZ" altLang="cs-CZ" sz="1200" b="0" dirty="0"/>
              <a:t>je relativně </a:t>
            </a:r>
            <a:r>
              <a:rPr lang="cs-CZ" altLang="cs-CZ" sz="1200" b="0" dirty="0" smtClean="0"/>
              <a:t>stálá </a:t>
            </a:r>
            <a:r>
              <a:rPr lang="en-US" altLang="cs-CZ" sz="1200" b="0" dirty="0"/>
              <a:t>v </a:t>
            </a:r>
            <a:r>
              <a:rPr lang="en-US" altLang="cs-CZ" sz="1200" b="0" dirty="0" err="1"/>
              <a:t>rozmez</a:t>
            </a:r>
            <a:r>
              <a:rPr lang="cs-CZ" altLang="cs-CZ" sz="1200" b="0" dirty="0"/>
              <a:t>í  tělních teplot typických pro jednotlivé druhy </a:t>
            </a:r>
            <a:r>
              <a:rPr lang="cs-CZ" altLang="cs-CZ" sz="1200" b="0" dirty="0" smtClean="0"/>
              <a:t>(zesílená čára)</a:t>
            </a:r>
            <a:endParaRPr lang="el-GR" altLang="cs-CZ" sz="1200" b="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09889" y="5334505"/>
            <a:ext cx="38603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cs-CZ" altLang="cs-CZ" sz="1200" dirty="0" smtClean="0"/>
              <a:t>S</a:t>
            </a:r>
            <a:r>
              <a:rPr lang="cs-CZ" altLang="cs-CZ" sz="1200" b="0" dirty="0" smtClean="0"/>
              <a:t>truktura </a:t>
            </a:r>
            <a:r>
              <a:rPr lang="cs-CZ" altLang="cs-CZ" sz="1200" b="0" dirty="0"/>
              <a:t>LDH s tmavě vyznačenými </a:t>
            </a:r>
            <a:r>
              <a:rPr lang="cs-CZ" altLang="cs-CZ" sz="1200" b="0" dirty="0" smtClean="0"/>
              <a:t>doménami, </a:t>
            </a:r>
          </a:p>
          <a:p>
            <a:pPr algn="just"/>
            <a:r>
              <a:rPr lang="cs-CZ" altLang="cs-CZ" sz="1200" b="0" dirty="0" smtClean="0"/>
              <a:t>jež jsou klíčové pro konformační </a:t>
            </a:r>
            <a:r>
              <a:rPr lang="cs-CZ" altLang="cs-CZ" sz="1200" b="0" dirty="0"/>
              <a:t>mobilitu proteinu.</a:t>
            </a:r>
          </a:p>
          <a:p>
            <a:pPr algn="just"/>
            <a:r>
              <a:rPr lang="cs-CZ" altLang="cs-CZ" sz="1200" b="0" dirty="0" smtClean="0"/>
              <a:t>Například </a:t>
            </a:r>
            <a:r>
              <a:rPr lang="cs-CZ" altLang="cs-CZ" sz="1200" b="0" dirty="0"/>
              <a:t>záměna alaninu za </a:t>
            </a:r>
            <a:r>
              <a:rPr lang="cs-CZ" altLang="cs-CZ" sz="1200" b="0" dirty="0" err="1"/>
              <a:t>threonin</a:t>
            </a:r>
            <a:r>
              <a:rPr lang="cs-CZ" altLang="cs-CZ" sz="1200" b="0" dirty="0"/>
              <a:t> na pozici 219 </a:t>
            </a:r>
          </a:p>
          <a:p>
            <a:pPr algn="just"/>
            <a:r>
              <a:rPr lang="cs-CZ" altLang="cs-CZ" sz="1200" b="0" dirty="0" smtClean="0"/>
              <a:t>ve </a:t>
            </a:r>
            <a:r>
              <a:rPr lang="cs-CZ" altLang="cs-CZ" sz="1200" b="0" dirty="0"/>
              <a:t>smyčce </a:t>
            </a:r>
            <a:r>
              <a:rPr lang="el-GR" altLang="cs-CZ" sz="1200" b="0" dirty="0"/>
              <a:t>β</a:t>
            </a:r>
            <a:r>
              <a:rPr lang="cs-CZ" altLang="cs-CZ" sz="1200" b="0" dirty="0"/>
              <a:t>J-</a:t>
            </a:r>
            <a:r>
              <a:rPr lang="el-GR" altLang="cs-CZ" sz="1200" b="0" dirty="0"/>
              <a:t>α</a:t>
            </a:r>
            <a:r>
              <a:rPr lang="cs-CZ" altLang="cs-CZ" sz="1200" b="0" dirty="0"/>
              <a:t>1G zásadně ovlivní mobilitu celé helix </a:t>
            </a:r>
          </a:p>
          <a:p>
            <a:pPr algn="just"/>
            <a:r>
              <a:rPr lang="el-GR" altLang="cs-CZ" sz="1200" b="0" dirty="0" smtClean="0"/>
              <a:t>α</a:t>
            </a:r>
            <a:r>
              <a:rPr lang="cs-CZ" altLang="cs-CZ" sz="1200" b="0" dirty="0"/>
              <a:t>1G-</a:t>
            </a:r>
            <a:r>
              <a:rPr lang="el-GR" altLang="cs-CZ" sz="1200" b="0" dirty="0"/>
              <a:t>α</a:t>
            </a:r>
            <a:r>
              <a:rPr lang="cs-CZ" altLang="cs-CZ" sz="1200" b="0" dirty="0"/>
              <a:t>2G a tím </a:t>
            </a:r>
            <a:r>
              <a:rPr lang="cs-CZ" altLang="cs-CZ" sz="1200" dirty="0" smtClean="0"/>
              <a:t>i aktivitu enzymu. Z</a:t>
            </a:r>
            <a:r>
              <a:rPr lang="cs-CZ" altLang="cs-CZ" sz="1200" b="0" dirty="0" smtClean="0"/>
              <a:t> </a:t>
            </a:r>
            <a:r>
              <a:rPr lang="cs-CZ" altLang="cs-CZ" sz="1200" b="0" dirty="0"/>
              <a:t>"</a:t>
            </a:r>
            <a:r>
              <a:rPr lang="cs-CZ" altLang="cs-CZ" sz="1200" b="0" dirty="0" err="1" smtClean="0"/>
              <a:t>temperátního</a:t>
            </a:r>
            <a:r>
              <a:rPr lang="cs-CZ" altLang="cs-CZ" sz="1200" b="0" dirty="0" smtClean="0"/>
              <a:t>„</a:t>
            </a:r>
          </a:p>
          <a:p>
            <a:pPr algn="just"/>
            <a:r>
              <a:rPr lang="cs-CZ" altLang="cs-CZ" sz="1200" b="0" dirty="0" smtClean="0"/>
              <a:t>enzymu </a:t>
            </a:r>
            <a:r>
              <a:rPr lang="cs-CZ" altLang="cs-CZ" sz="1200" b="0" dirty="0" err="1" smtClean="0"/>
              <a:t>staneenzym</a:t>
            </a:r>
            <a:r>
              <a:rPr lang="cs-CZ" altLang="cs-CZ" sz="1200" b="0" dirty="0" smtClean="0"/>
              <a:t> </a:t>
            </a:r>
            <a:r>
              <a:rPr lang="cs-CZ" altLang="cs-CZ" sz="1200" b="0" dirty="0"/>
              <a:t>"tropický„.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757" y="786300"/>
            <a:ext cx="61045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0" dirty="0" smtClean="0"/>
              <a:t>Malé </a:t>
            </a:r>
            <a:r>
              <a:rPr lang="cs-CZ" altLang="cs-CZ" b="0" dirty="0"/>
              <a:t>změny v sekvenci </a:t>
            </a:r>
            <a:r>
              <a:rPr lang="cs-CZ" altLang="cs-CZ" b="0" dirty="0" err="1" smtClean="0"/>
              <a:t>amino</a:t>
            </a:r>
            <a:r>
              <a:rPr lang="cs-CZ" altLang="cs-CZ" b="0" dirty="0" smtClean="0"/>
              <a:t> kyselin mají </a:t>
            </a:r>
            <a:r>
              <a:rPr lang="cs-CZ" altLang="cs-CZ" b="0" dirty="0" err="1" smtClean="0"/>
              <a:t>zásadnívliv</a:t>
            </a:r>
            <a:r>
              <a:rPr lang="cs-CZ" altLang="cs-CZ" b="0" dirty="0" smtClean="0"/>
              <a:t> na</a:t>
            </a:r>
          </a:p>
          <a:p>
            <a:r>
              <a:rPr lang="cs-CZ" altLang="cs-CZ" b="0" dirty="0" smtClean="0"/>
              <a:t>na teplotě závislé chování </a:t>
            </a:r>
            <a:r>
              <a:rPr lang="cs-CZ" altLang="cs-CZ" dirty="0" smtClean="0"/>
              <a:t>p</a:t>
            </a:r>
            <a:r>
              <a:rPr lang="cs-CZ" altLang="cs-CZ" b="0" dirty="0" smtClean="0"/>
              <a:t>roteinů – konformace, aktivita,..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altLang="cs-CZ" dirty="0" err="1" smtClean="0"/>
              <a:t>Evo</a:t>
            </a:r>
            <a:r>
              <a:rPr lang="cs-CZ" altLang="cs-CZ" dirty="0" smtClean="0"/>
              <a:t>luční ale i fyziologická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kompenz</a:t>
            </a:r>
            <a:r>
              <a:rPr lang="cs-CZ" altLang="cs-CZ" dirty="0" err="1" smtClean="0"/>
              <a:t>ace</a:t>
            </a:r>
            <a:r>
              <a:rPr lang="cs-CZ" altLang="cs-CZ" dirty="0"/>
              <a:t> </a:t>
            </a:r>
            <a:r>
              <a:rPr lang="cs-CZ" altLang="cs-CZ" dirty="0" smtClean="0"/>
              <a:t>u enzymatických rekcí</a:t>
            </a:r>
            <a:endParaRPr lang="cs-CZ" altLang="cs-CZ" b="0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1727" y="2129135"/>
            <a:ext cx="5234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0" dirty="0" smtClean="0"/>
              <a:t>Příklad – laktát dehydrogenáza (LDH)</a:t>
            </a:r>
            <a:endParaRPr lang="cs-CZ" altLang="cs-CZ" sz="1200" b="0" dirty="0"/>
          </a:p>
          <a:p>
            <a:r>
              <a:rPr lang="cs-CZ" altLang="cs-CZ" sz="1200" b="0" dirty="0" smtClean="0"/>
              <a:t>Stejná substrátová aktivita při teplotě odpovídající habitatu daného druhu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1730" y="183040"/>
            <a:ext cx="333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</a:t>
            </a:r>
            <a:r>
              <a:rPr lang="cs-CZ" sz="2000" b="1" dirty="0" smtClean="0"/>
              <a:t>měny na úrovni proteinů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5976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10548</TotalTime>
  <Words>5582</Words>
  <Application>Microsoft Office PowerPoint</Application>
  <PresentationFormat>Předvádění na obrazovce (4:3)</PresentationFormat>
  <Paragraphs>823</Paragraphs>
  <Slides>82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90" baseType="lpstr">
      <vt:lpstr>Arial</vt:lpstr>
      <vt:lpstr>Calibri</vt:lpstr>
      <vt:lpstr>Comic Sans MS</vt:lpstr>
      <vt:lpstr>Symbol</vt:lpstr>
      <vt:lpstr>Times New Roman</vt:lpstr>
      <vt:lpstr>Wingdings</vt:lpstr>
      <vt:lpstr>Výchozí návrh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JiPa</dc:creator>
  <cp:lastModifiedBy>JiPa</cp:lastModifiedBy>
  <cp:revision>740</cp:revision>
  <cp:lastPrinted>1601-01-01T00:00:00Z</cp:lastPrinted>
  <dcterms:created xsi:type="dcterms:W3CDTF">1601-01-01T00:00:00Z</dcterms:created>
  <dcterms:modified xsi:type="dcterms:W3CDTF">2021-10-18T07:41:21Z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